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4.xml" ContentType="application/vnd.openxmlformats-officedocument.theme+xml"/>
  <Override PartName="/ppt/slideLayouts/slideLayout14.xml" ContentType="application/vnd.openxmlformats-officedocument.presentationml.slideLayout+xml"/>
  <Override PartName="/ppt/theme/theme5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6.xml" ContentType="application/vnd.openxmlformats-officedocument.theme+xml"/>
  <Override PartName="/ppt/slideLayouts/slideLayout24.xml" ContentType="application/vnd.openxmlformats-officedocument.presentationml.slideLayout+xml"/>
  <Override PartName="/ppt/theme/theme7.xml" ContentType="application/vnd.openxmlformats-officedocument.theme+xml"/>
  <Override PartName="/ppt/slideLayouts/slideLayout25.xml" ContentType="application/vnd.openxmlformats-officedocument.presentationml.slideLayout+xml"/>
  <Override PartName="/ppt/theme/theme8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9.xml" ContentType="application/vnd.openxmlformats-officedocument.theme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theme/theme11.xml" ContentType="application/vnd.openxmlformats-officedocument.theme+xml"/>
  <Override PartName="/ppt/slideLayouts/slideLayout31.xml" ContentType="application/vnd.openxmlformats-officedocument.presentationml.slideLayout+xml"/>
  <Override PartName="/ppt/theme/theme12.xml" ContentType="application/vnd.openxmlformats-officedocument.theme+xml"/>
  <Override PartName="/ppt/slideLayouts/slideLayout32.xml" ContentType="application/vnd.openxmlformats-officedocument.presentationml.slideLayout+xml"/>
  <Override PartName="/ppt/theme/theme13.xml" ContentType="application/vnd.openxmlformats-officedocument.theme+xml"/>
  <Override PartName="/ppt/slideLayouts/slideLayout33.xml" ContentType="application/vnd.openxmlformats-officedocument.presentationml.slideLayout+xml"/>
  <Override PartName="/ppt/theme/theme14.xml" ContentType="application/vnd.openxmlformats-officedocument.theme+xml"/>
  <Override PartName="/ppt/slideLayouts/slideLayout34.xml" ContentType="application/vnd.openxmlformats-officedocument.presentationml.slideLayout+xml"/>
  <Override PartName="/ppt/theme/theme15.xml" ContentType="application/vnd.openxmlformats-officedocument.theme+xml"/>
  <Override PartName="/ppt/slideLayouts/slideLayout35.xml" ContentType="application/vnd.openxmlformats-officedocument.presentationml.slideLayout+xml"/>
  <Override PartName="/ppt/theme/theme16.xml" ContentType="application/vnd.openxmlformats-officedocument.theme+xml"/>
  <Override PartName="/ppt/slideLayouts/slideLayout36.xml" ContentType="application/vnd.openxmlformats-officedocument.presentationml.slideLayout+xml"/>
  <Override PartName="/ppt/theme/theme17.xml" ContentType="application/vnd.openxmlformats-officedocument.theme+xml"/>
  <Override PartName="/ppt/theme/theme18.xml" ContentType="application/vnd.openxmlformats-officedocument.theme+xml"/>
  <Override PartName="/ppt/theme/theme1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2" r:id="rId1"/>
    <p:sldMasterId id="2147483746" r:id="rId2"/>
    <p:sldMasterId id="2147483968" r:id="rId3"/>
    <p:sldMasterId id="2147484075" r:id="rId4"/>
    <p:sldMasterId id="2147484287" r:id="rId5"/>
    <p:sldMasterId id="2147484333" r:id="rId6"/>
    <p:sldMasterId id="2147484376" r:id="rId7"/>
    <p:sldMasterId id="2147484800" r:id="rId8"/>
    <p:sldMasterId id="2147484880" r:id="rId9"/>
    <p:sldMasterId id="2147484886" r:id="rId10"/>
    <p:sldMasterId id="2147484889" r:id="rId11"/>
    <p:sldMasterId id="2147485102" r:id="rId12"/>
    <p:sldMasterId id="2147485106" r:id="rId13"/>
    <p:sldMasterId id="2147485109" r:id="rId14"/>
    <p:sldMasterId id="2147485114" r:id="rId15"/>
    <p:sldMasterId id="2147485132" r:id="rId16"/>
    <p:sldMasterId id="2147485134" r:id="rId17"/>
  </p:sldMasterIdLst>
  <p:notesMasterIdLst>
    <p:notesMasterId r:id="rId71"/>
  </p:notesMasterIdLst>
  <p:handoutMasterIdLst>
    <p:handoutMasterId r:id="rId72"/>
  </p:handoutMasterIdLst>
  <p:sldIdLst>
    <p:sldId id="363" r:id="rId18"/>
    <p:sldId id="659" r:id="rId19"/>
    <p:sldId id="4428" r:id="rId20"/>
    <p:sldId id="4450" r:id="rId21"/>
    <p:sldId id="1137" r:id="rId22"/>
    <p:sldId id="2932" r:id="rId23"/>
    <p:sldId id="4453" r:id="rId24"/>
    <p:sldId id="678" r:id="rId25"/>
    <p:sldId id="2961" r:id="rId26"/>
    <p:sldId id="2962" r:id="rId27"/>
    <p:sldId id="4451" r:id="rId28"/>
    <p:sldId id="684" r:id="rId29"/>
    <p:sldId id="686" r:id="rId30"/>
    <p:sldId id="1055" r:id="rId31"/>
    <p:sldId id="2964" r:id="rId32"/>
    <p:sldId id="668" r:id="rId33"/>
    <p:sldId id="1175" r:id="rId34"/>
    <p:sldId id="1145" r:id="rId35"/>
    <p:sldId id="2950" r:id="rId36"/>
    <p:sldId id="666" r:id="rId37"/>
    <p:sldId id="1157" r:id="rId38"/>
    <p:sldId id="2937" r:id="rId39"/>
    <p:sldId id="701" r:id="rId40"/>
    <p:sldId id="388" r:id="rId41"/>
    <p:sldId id="872" r:id="rId42"/>
    <p:sldId id="1179" r:id="rId43"/>
    <p:sldId id="4452" r:id="rId44"/>
    <p:sldId id="929" r:id="rId45"/>
    <p:sldId id="3643" r:id="rId46"/>
    <p:sldId id="4454" r:id="rId47"/>
    <p:sldId id="1167" r:id="rId48"/>
    <p:sldId id="4322" r:id="rId49"/>
    <p:sldId id="694" r:id="rId50"/>
    <p:sldId id="4456" r:id="rId51"/>
    <p:sldId id="4306" r:id="rId52"/>
    <p:sldId id="688" r:id="rId53"/>
    <p:sldId id="4455" r:id="rId54"/>
    <p:sldId id="4457" r:id="rId55"/>
    <p:sldId id="1193" r:id="rId56"/>
    <p:sldId id="1198" r:id="rId57"/>
    <p:sldId id="4429" r:id="rId58"/>
    <p:sldId id="3628" r:id="rId59"/>
    <p:sldId id="4321" r:id="rId60"/>
    <p:sldId id="927" r:id="rId61"/>
    <p:sldId id="4441" r:id="rId62"/>
    <p:sldId id="1168" r:id="rId63"/>
    <p:sldId id="1385" r:id="rId64"/>
    <p:sldId id="2951" r:id="rId65"/>
    <p:sldId id="1404" r:id="rId66"/>
    <p:sldId id="3630" r:id="rId67"/>
    <p:sldId id="1005" r:id="rId68"/>
    <p:sldId id="4458" r:id="rId69"/>
    <p:sldId id="1229" r:id="rId70"/>
  </p:sldIdLst>
  <p:sldSz cx="12192000" cy="6858000"/>
  <p:notesSz cx="6858000" cy="9144000"/>
  <p:custDataLst>
    <p:tags r:id="rId7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ditor" initials="editor" lastIdx="36" clrIdx="0">
    <p:extLst>
      <p:ext uri="{19B8F6BF-5375-455C-9EA6-DF929625EA0E}">
        <p15:presenceInfo xmlns:p15="http://schemas.microsoft.com/office/powerpoint/2012/main" userId="Editor" providerId="None"/>
      </p:ext>
    </p:extLst>
  </p:cmAuthor>
  <p:cmAuthor id="2" name="Author" initials="A" lastIdx="1" clrIdx="1">
    <p:extLst>
      <p:ext uri="{19B8F6BF-5375-455C-9EA6-DF929625EA0E}">
        <p15:presenceInfo xmlns:p15="http://schemas.microsoft.com/office/powerpoint/2012/main" userId="Author" providerId="None"/>
      </p:ext>
    </p:extLst>
  </p:cmAuthor>
  <p:cmAuthor id="3" name="Praveen Kumar" initials="PK" lastIdx="1" clrIdx="2">
    <p:extLst>
      <p:ext uri="{19B8F6BF-5375-455C-9EA6-DF929625EA0E}">
        <p15:presenceInfo xmlns:p15="http://schemas.microsoft.com/office/powerpoint/2012/main" userId="S::praveen.k@eccouncil.org::620bd085-3ede-403f-8e18-e4453295a6c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99"/>
    <a:srgbClr val="3333FF"/>
    <a:srgbClr val="6699FF"/>
    <a:srgbClr val="4F81BD"/>
    <a:srgbClr val="CCECFF"/>
    <a:srgbClr val="30C5C2"/>
    <a:srgbClr val="33CCCC"/>
    <a:srgbClr val="EE8E00"/>
    <a:srgbClr val="E0E0E0"/>
    <a:srgbClr val="66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364" autoAdjust="0"/>
  </p:normalViewPr>
  <p:slideViewPr>
    <p:cSldViewPr>
      <p:cViewPr varScale="1">
        <p:scale>
          <a:sx n="68" d="100"/>
          <a:sy n="68" d="100"/>
        </p:scale>
        <p:origin x="612" y="72"/>
      </p:cViewPr>
      <p:guideLst>
        <p:guide orient="horz" pos="288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2856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1.xml"/><Relationship Id="rId26" Type="http://schemas.openxmlformats.org/officeDocument/2006/relationships/slide" Target="slides/slide9.xml"/><Relationship Id="rId39" Type="http://schemas.openxmlformats.org/officeDocument/2006/relationships/slide" Target="slides/slide22.xml"/><Relationship Id="rId21" Type="http://schemas.openxmlformats.org/officeDocument/2006/relationships/slide" Target="slides/slide4.xml"/><Relationship Id="rId34" Type="http://schemas.openxmlformats.org/officeDocument/2006/relationships/slide" Target="slides/slide17.xml"/><Relationship Id="rId42" Type="http://schemas.openxmlformats.org/officeDocument/2006/relationships/slide" Target="slides/slide25.xml"/><Relationship Id="rId47" Type="http://schemas.openxmlformats.org/officeDocument/2006/relationships/slide" Target="slides/slide30.xml"/><Relationship Id="rId50" Type="http://schemas.openxmlformats.org/officeDocument/2006/relationships/slide" Target="slides/slide33.xml"/><Relationship Id="rId55" Type="http://schemas.openxmlformats.org/officeDocument/2006/relationships/slide" Target="slides/slide38.xml"/><Relationship Id="rId63" Type="http://schemas.openxmlformats.org/officeDocument/2006/relationships/slide" Target="slides/slide46.xml"/><Relationship Id="rId68" Type="http://schemas.openxmlformats.org/officeDocument/2006/relationships/slide" Target="slides/slide51.xml"/><Relationship Id="rId76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12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7.xml"/><Relationship Id="rId32" Type="http://schemas.openxmlformats.org/officeDocument/2006/relationships/slide" Target="slides/slide15.xml"/><Relationship Id="rId37" Type="http://schemas.openxmlformats.org/officeDocument/2006/relationships/slide" Target="slides/slide20.xml"/><Relationship Id="rId40" Type="http://schemas.openxmlformats.org/officeDocument/2006/relationships/slide" Target="slides/slide23.xml"/><Relationship Id="rId45" Type="http://schemas.openxmlformats.org/officeDocument/2006/relationships/slide" Target="slides/slide28.xml"/><Relationship Id="rId53" Type="http://schemas.openxmlformats.org/officeDocument/2006/relationships/slide" Target="slides/slide36.xml"/><Relationship Id="rId58" Type="http://schemas.openxmlformats.org/officeDocument/2006/relationships/slide" Target="slides/slide41.xml"/><Relationship Id="rId66" Type="http://schemas.openxmlformats.org/officeDocument/2006/relationships/slide" Target="slides/slide49.xml"/><Relationship Id="rId74" Type="http://schemas.openxmlformats.org/officeDocument/2006/relationships/commentAuthors" Target="commentAuthor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6.xml"/><Relationship Id="rId28" Type="http://schemas.openxmlformats.org/officeDocument/2006/relationships/slide" Target="slides/slide11.xml"/><Relationship Id="rId36" Type="http://schemas.openxmlformats.org/officeDocument/2006/relationships/slide" Target="slides/slide19.xml"/><Relationship Id="rId49" Type="http://schemas.openxmlformats.org/officeDocument/2006/relationships/slide" Target="slides/slide32.xml"/><Relationship Id="rId57" Type="http://schemas.openxmlformats.org/officeDocument/2006/relationships/slide" Target="slides/slide40.xml"/><Relationship Id="rId61" Type="http://schemas.openxmlformats.org/officeDocument/2006/relationships/slide" Target="slides/slide44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2.xml"/><Relationship Id="rId31" Type="http://schemas.openxmlformats.org/officeDocument/2006/relationships/slide" Target="slides/slide14.xml"/><Relationship Id="rId44" Type="http://schemas.openxmlformats.org/officeDocument/2006/relationships/slide" Target="slides/slide27.xml"/><Relationship Id="rId52" Type="http://schemas.openxmlformats.org/officeDocument/2006/relationships/slide" Target="slides/slide35.xml"/><Relationship Id="rId60" Type="http://schemas.openxmlformats.org/officeDocument/2006/relationships/slide" Target="slides/slide43.xml"/><Relationship Id="rId65" Type="http://schemas.openxmlformats.org/officeDocument/2006/relationships/slide" Target="slides/slide48.xml"/><Relationship Id="rId73" Type="http://schemas.openxmlformats.org/officeDocument/2006/relationships/tags" Target="tags/tag1.xml"/><Relationship Id="rId78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5.xml"/><Relationship Id="rId27" Type="http://schemas.openxmlformats.org/officeDocument/2006/relationships/slide" Target="slides/slide10.xml"/><Relationship Id="rId30" Type="http://schemas.openxmlformats.org/officeDocument/2006/relationships/slide" Target="slides/slide13.xml"/><Relationship Id="rId35" Type="http://schemas.openxmlformats.org/officeDocument/2006/relationships/slide" Target="slides/slide18.xml"/><Relationship Id="rId43" Type="http://schemas.openxmlformats.org/officeDocument/2006/relationships/slide" Target="slides/slide26.xml"/><Relationship Id="rId48" Type="http://schemas.openxmlformats.org/officeDocument/2006/relationships/slide" Target="slides/slide31.xml"/><Relationship Id="rId56" Type="http://schemas.openxmlformats.org/officeDocument/2006/relationships/slide" Target="slides/slide39.xml"/><Relationship Id="rId64" Type="http://schemas.openxmlformats.org/officeDocument/2006/relationships/slide" Target="slides/slide47.xml"/><Relationship Id="rId69" Type="http://schemas.openxmlformats.org/officeDocument/2006/relationships/slide" Target="slides/slide52.xml"/><Relationship Id="rId77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4.xml"/><Relationship Id="rId72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8.xml"/><Relationship Id="rId33" Type="http://schemas.openxmlformats.org/officeDocument/2006/relationships/slide" Target="slides/slide16.xml"/><Relationship Id="rId38" Type="http://schemas.openxmlformats.org/officeDocument/2006/relationships/slide" Target="slides/slide21.xml"/><Relationship Id="rId46" Type="http://schemas.openxmlformats.org/officeDocument/2006/relationships/slide" Target="slides/slide29.xml"/><Relationship Id="rId59" Type="http://schemas.openxmlformats.org/officeDocument/2006/relationships/slide" Target="slides/slide42.xml"/><Relationship Id="rId67" Type="http://schemas.openxmlformats.org/officeDocument/2006/relationships/slide" Target="slides/slide50.xml"/><Relationship Id="rId20" Type="http://schemas.openxmlformats.org/officeDocument/2006/relationships/slide" Target="slides/slide3.xml"/><Relationship Id="rId41" Type="http://schemas.openxmlformats.org/officeDocument/2006/relationships/slide" Target="slides/slide24.xml"/><Relationship Id="rId54" Type="http://schemas.openxmlformats.org/officeDocument/2006/relationships/slide" Target="slides/slide37.xml"/><Relationship Id="rId62" Type="http://schemas.openxmlformats.org/officeDocument/2006/relationships/slide" Target="slides/slide45.xml"/><Relationship Id="rId70" Type="http://schemas.openxmlformats.org/officeDocument/2006/relationships/slide" Target="slides/slide53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48C40F-ED06-43E5-ABF8-52C3FD086F7C}" type="datetimeFigureOut">
              <a:rPr lang="en-US" smtClean="0"/>
              <a:t>12/9/2022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79280-364C-4D94-BB1D-C0E9A366DD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14686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F13B5-4B41-4643-A69A-7DB21160926F}" type="datetimeFigureOut">
              <a:rPr lang="en-US" smtClean="0"/>
              <a:pPr/>
              <a:t>12/9/2022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5F3631-E628-4A72-9EBA-B3CD72134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7301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F36CEA6-4DEC-453E-97E3-4696949721A7}" type="slidenum">
              <a:rPr lang="en-US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1</a:t>
            </a:fld>
            <a:endParaRPr 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549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C73934-D492-4443-9427-018DE5D6DDA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83708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06961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70456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76295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29807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02715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4861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3155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62931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47512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58516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39589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09833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25812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93740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00777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50265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54161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72986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3899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15225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07546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187746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154297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115130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209377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452616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860712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880969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8831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0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45200" y="0"/>
            <a:ext cx="6146800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4418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4443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8001" y="1"/>
            <a:ext cx="3047999" cy="6858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98087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3684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team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4228251" y="0"/>
            <a:ext cx="7963749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4319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77080" y="3760743"/>
            <a:ext cx="2440875" cy="2409659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3477718" y="792264"/>
            <a:ext cx="8714282" cy="2555993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7682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275409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8"/>
          <p:cNvSpPr>
            <a:spLocks noGrp="1"/>
          </p:cNvSpPr>
          <p:nvPr>
            <p:ph type="pic" sz="quarter" idx="10"/>
          </p:nvPr>
        </p:nvSpPr>
        <p:spPr bwMode="auto">
          <a:xfrm>
            <a:off x="0" y="0"/>
            <a:ext cx="12192000" cy="4761766"/>
          </a:xfrm>
          <a:custGeom>
            <a:avLst/>
            <a:gdLst>
              <a:gd name="T0" fmla="*/ 0 w 7933"/>
              <a:gd name="T1" fmla="*/ 0 h 3237"/>
              <a:gd name="T2" fmla="*/ 7933 w 7933"/>
              <a:gd name="T3" fmla="*/ 0 h 3237"/>
              <a:gd name="T4" fmla="*/ 7933 w 7933"/>
              <a:gd name="T5" fmla="*/ 376 h 3237"/>
              <a:gd name="T6" fmla="*/ 2119 w 7933"/>
              <a:gd name="T7" fmla="*/ 3237 h 3237"/>
              <a:gd name="T8" fmla="*/ 0 w 7933"/>
              <a:gd name="T9" fmla="*/ 2499 h 3237"/>
              <a:gd name="T10" fmla="*/ 0 w 7933"/>
              <a:gd name="T11" fmla="*/ 0 h 3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933" h="3237">
                <a:moveTo>
                  <a:pt x="0" y="0"/>
                </a:moveTo>
                <a:lnTo>
                  <a:pt x="7933" y="0"/>
                </a:lnTo>
                <a:lnTo>
                  <a:pt x="7933" y="376"/>
                </a:lnTo>
                <a:lnTo>
                  <a:pt x="2119" y="3237"/>
                </a:lnTo>
                <a:lnTo>
                  <a:pt x="0" y="249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9549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team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2"/>
          <p:cNvSpPr>
            <a:spLocks noGrp="1"/>
          </p:cNvSpPr>
          <p:nvPr>
            <p:ph type="pic" sz="quarter" idx="10"/>
          </p:nvPr>
        </p:nvSpPr>
        <p:spPr>
          <a:xfrm>
            <a:off x="1149107" y="1127360"/>
            <a:ext cx="4603993" cy="4603281"/>
          </a:xfrm>
          <a:prstGeom prst="ellipse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>
            <a:outerShdw blurRad="736600" dist="50800" dir="3660000" sx="90000" sy="90000" algn="tl" rotWithShape="0">
              <a:prstClr val="black">
                <a:alpha val="54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4829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services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Рисунок 2"/>
          <p:cNvSpPr>
            <a:spLocks noGrp="1"/>
          </p:cNvSpPr>
          <p:nvPr>
            <p:ph type="pic" sz="quarter" idx="13"/>
          </p:nvPr>
        </p:nvSpPr>
        <p:spPr>
          <a:xfrm>
            <a:off x="4318722" y="2329833"/>
            <a:ext cx="1728062" cy="3552870"/>
          </a:xfrm>
          <a:custGeom>
            <a:avLst/>
            <a:gdLst>
              <a:gd name="connsiteX0" fmla="*/ 2592093 w 2592093"/>
              <a:gd name="connsiteY0" fmla="*/ 0 h 5322674"/>
              <a:gd name="connsiteX1" fmla="*/ 2592093 w 2592093"/>
              <a:gd name="connsiteY1" fmla="*/ 5322674 h 5322674"/>
              <a:gd name="connsiteX2" fmla="*/ 2393343 w 2592093"/>
              <a:gd name="connsiteY2" fmla="*/ 5312642 h 5322674"/>
              <a:gd name="connsiteX3" fmla="*/ 0 w 2592093"/>
              <a:gd name="connsiteY3" fmla="*/ 2661337 h 5322674"/>
              <a:gd name="connsiteX4" fmla="*/ 2393343 w 2592093"/>
              <a:gd name="connsiteY4" fmla="*/ 10033 h 5322674"/>
              <a:gd name="connsiteX5" fmla="*/ 2592093 w 2592093"/>
              <a:gd name="connsiteY5" fmla="*/ 0 h 5322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92093" h="5322674">
                <a:moveTo>
                  <a:pt x="2592093" y="0"/>
                </a:moveTo>
                <a:lnTo>
                  <a:pt x="2592093" y="5322674"/>
                </a:lnTo>
                <a:lnTo>
                  <a:pt x="2393343" y="5312642"/>
                </a:lnTo>
                <a:cubicBezTo>
                  <a:pt x="1049038" y="5176164"/>
                  <a:pt x="0" y="4041219"/>
                  <a:pt x="0" y="2661337"/>
                </a:cubicBezTo>
                <a:cubicBezTo>
                  <a:pt x="0" y="1281456"/>
                  <a:pt x="1049038" y="146511"/>
                  <a:pt x="2393343" y="10033"/>
                </a:cubicBezTo>
                <a:lnTo>
                  <a:pt x="2592093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6" name="Рисунок 2"/>
          <p:cNvSpPr>
            <a:spLocks noGrp="1"/>
          </p:cNvSpPr>
          <p:nvPr>
            <p:ph type="pic" sz="quarter" idx="12"/>
          </p:nvPr>
        </p:nvSpPr>
        <p:spPr>
          <a:xfrm>
            <a:off x="6145217" y="2329833"/>
            <a:ext cx="1728062" cy="3552870"/>
          </a:xfrm>
          <a:custGeom>
            <a:avLst/>
            <a:gdLst>
              <a:gd name="connsiteX0" fmla="*/ 0 w 2592093"/>
              <a:gd name="connsiteY0" fmla="*/ 0 h 5322674"/>
              <a:gd name="connsiteX1" fmla="*/ 198750 w 2592093"/>
              <a:gd name="connsiteY1" fmla="*/ 10033 h 5322674"/>
              <a:gd name="connsiteX2" fmla="*/ 2592093 w 2592093"/>
              <a:gd name="connsiteY2" fmla="*/ 2661337 h 5322674"/>
              <a:gd name="connsiteX3" fmla="*/ 198750 w 2592093"/>
              <a:gd name="connsiteY3" fmla="*/ 5312642 h 5322674"/>
              <a:gd name="connsiteX4" fmla="*/ 0 w 2592093"/>
              <a:gd name="connsiteY4" fmla="*/ 5322674 h 5322674"/>
              <a:gd name="connsiteX5" fmla="*/ 0 w 2592093"/>
              <a:gd name="connsiteY5" fmla="*/ 0 h 5322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92093" h="5322674">
                <a:moveTo>
                  <a:pt x="0" y="0"/>
                </a:moveTo>
                <a:lnTo>
                  <a:pt x="198750" y="10033"/>
                </a:lnTo>
                <a:cubicBezTo>
                  <a:pt x="1543055" y="146511"/>
                  <a:pt x="2592093" y="1281456"/>
                  <a:pt x="2592093" y="2661337"/>
                </a:cubicBezTo>
                <a:cubicBezTo>
                  <a:pt x="2592093" y="4041219"/>
                  <a:pt x="1543055" y="5176164"/>
                  <a:pt x="198750" y="5312642"/>
                </a:cubicBezTo>
                <a:lnTo>
                  <a:pt x="0" y="5322674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688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783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xmlns:p14="http://schemas.microsoft.com/office/powerpoint/2010/main" advClick="0" advTm="3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336344" y="317450"/>
            <a:ext cx="11509684" cy="2952824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6004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12192001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60445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pening (30-03-21)-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/>
          <p:cNvSpPr>
            <a:spLocks noGrp="1"/>
          </p:cNvSpPr>
          <p:nvPr>
            <p:ph type="pic" sz="quarter" idx="10"/>
          </p:nvPr>
        </p:nvSpPr>
        <p:spPr bwMode="auto">
          <a:xfrm>
            <a:off x="4392903" y="0"/>
            <a:ext cx="7799097" cy="6353073"/>
          </a:xfrm>
          <a:custGeom>
            <a:avLst/>
            <a:gdLst>
              <a:gd name="T0" fmla="*/ 0 w 5751"/>
              <a:gd name="T1" fmla="*/ 0 h 4215"/>
              <a:gd name="T2" fmla="*/ 5751 w 5751"/>
              <a:gd name="T3" fmla="*/ 0 h 4215"/>
              <a:gd name="T4" fmla="*/ 5751 w 5751"/>
              <a:gd name="T5" fmla="*/ 3375 h 4215"/>
              <a:gd name="T6" fmla="*/ 1669 w 5751"/>
              <a:gd name="T7" fmla="*/ 4215 h 4215"/>
              <a:gd name="T8" fmla="*/ 0 w 5751"/>
              <a:gd name="T9" fmla="*/ 0 h 4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51" h="4215">
                <a:moveTo>
                  <a:pt x="0" y="0"/>
                </a:moveTo>
                <a:lnTo>
                  <a:pt x="5751" y="0"/>
                </a:lnTo>
                <a:lnTo>
                  <a:pt x="5751" y="3375"/>
                </a:lnTo>
                <a:lnTo>
                  <a:pt x="1669" y="421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1321781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598998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8002" y="1"/>
            <a:ext cx="3047999" cy="656216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007227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839480" y="1777941"/>
            <a:ext cx="7418109" cy="414487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931026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68427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исунок 2"/>
          <p:cNvSpPr>
            <a:spLocks noGrp="1"/>
          </p:cNvSpPr>
          <p:nvPr>
            <p:ph type="pic" sz="quarter" idx="11"/>
          </p:nvPr>
        </p:nvSpPr>
        <p:spPr>
          <a:xfrm>
            <a:off x="5774031" y="783773"/>
            <a:ext cx="5253590" cy="5290458"/>
          </a:xfrm>
          <a:custGeom>
            <a:avLst/>
            <a:gdLst>
              <a:gd name="connsiteX0" fmla="*/ 3940192 w 7880385"/>
              <a:gd name="connsiteY0" fmla="*/ 2282867 h 7936911"/>
              <a:gd name="connsiteX1" fmla="*/ 2254604 w 7880385"/>
              <a:gd name="connsiteY1" fmla="*/ 3968455 h 7936911"/>
              <a:gd name="connsiteX2" fmla="*/ 3940192 w 7880385"/>
              <a:gd name="connsiteY2" fmla="*/ 5654043 h 7936911"/>
              <a:gd name="connsiteX3" fmla="*/ 5625780 w 7880385"/>
              <a:gd name="connsiteY3" fmla="*/ 3968455 h 7936911"/>
              <a:gd name="connsiteX4" fmla="*/ 3940192 w 7880385"/>
              <a:gd name="connsiteY4" fmla="*/ 2282867 h 7936911"/>
              <a:gd name="connsiteX5" fmla="*/ 3939062 w 7880385"/>
              <a:gd name="connsiteY5" fmla="*/ 0 h 7936911"/>
              <a:gd name="connsiteX6" fmla="*/ 4142456 w 7880385"/>
              <a:gd name="connsiteY6" fmla="*/ 4528 h 7936911"/>
              <a:gd name="connsiteX7" fmla="*/ 4343590 w 7880385"/>
              <a:gd name="connsiteY7" fmla="*/ 20374 h 7936911"/>
              <a:gd name="connsiteX8" fmla="*/ 4540204 w 7880385"/>
              <a:gd name="connsiteY8" fmla="*/ 45276 h 7936911"/>
              <a:gd name="connsiteX9" fmla="*/ 4734558 w 7880385"/>
              <a:gd name="connsiteY9" fmla="*/ 81497 h 7936911"/>
              <a:gd name="connsiteX10" fmla="*/ 4924394 w 7880385"/>
              <a:gd name="connsiteY10" fmla="*/ 126773 h 7936911"/>
              <a:gd name="connsiteX11" fmla="*/ 5111968 w 7880385"/>
              <a:gd name="connsiteY11" fmla="*/ 178841 h 7936911"/>
              <a:gd name="connsiteX12" fmla="*/ 5295022 w 7880385"/>
              <a:gd name="connsiteY12" fmla="*/ 239964 h 7936911"/>
              <a:gd name="connsiteX13" fmla="*/ 5473556 w 7880385"/>
              <a:gd name="connsiteY13" fmla="*/ 312406 h 7936911"/>
              <a:gd name="connsiteX14" fmla="*/ 5649832 w 7880385"/>
              <a:gd name="connsiteY14" fmla="*/ 391639 h 7936911"/>
              <a:gd name="connsiteX15" fmla="*/ 5819326 w 7880385"/>
              <a:gd name="connsiteY15" fmla="*/ 479927 h 7936911"/>
              <a:gd name="connsiteX16" fmla="*/ 5984302 w 7880385"/>
              <a:gd name="connsiteY16" fmla="*/ 575007 h 7936911"/>
              <a:gd name="connsiteX17" fmla="*/ 6142497 w 7880385"/>
              <a:gd name="connsiteY17" fmla="*/ 679143 h 7936911"/>
              <a:gd name="connsiteX18" fmla="*/ 6298432 w 7880385"/>
              <a:gd name="connsiteY18" fmla="*/ 787805 h 7936911"/>
              <a:gd name="connsiteX19" fmla="*/ 6447588 w 7880385"/>
              <a:gd name="connsiteY19" fmla="*/ 907787 h 7936911"/>
              <a:gd name="connsiteX20" fmla="*/ 6589964 w 7880385"/>
              <a:gd name="connsiteY20" fmla="*/ 1030033 h 7936911"/>
              <a:gd name="connsiteX21" fmla="*/ 6727820 w 7880385"/>
              <a:gd name="connsiteY21" fmla="*/ 1163598 h 7936911"/>
              <a:gd name="connsiteX22" fmla="*/ 6856636 w 7880385"/>
              <a:gd name="connsiteY22" fmla="*/ 1301690 h 7936911"/>
              <a:gd name="connsiteX23" fmla="*/ 6980932 w 7880385"/>
              <a:gd name="connsiteY23" fmla="*/ 1446574 h 7936911"/>
              <a:gd name="connsiteX24" fmla="*/ 7098448 w 7880385"/>
              <a:gd name="connsiteY24" fmla="*/ 1593721 h 7936911"/>
              <a:gd name="connsiteX25" fmla="*/ 7206925 w 7880385"/>
              <a:gd name="connsiteY25" fmla="*/ 1749924 h 7936911"/>
              <a:gd name="connsiteX26" fmla="*/ 7310882 w 7880385"/>
              <a:gd name="connsiteY26" fmla="*/ 1910654 h 7936911"/>
              <a:gd name="connsiteX27" fmla="*/ 7405799 w 7880385"/>
              <a:gd name="connsiteY27" fmla="*/ 2078176 h 7936911"/>
              <a:gd name="connsiteX28" fmla="*/ 7491676 w 7880385"/>
              <a:gd name="connsiteY28" fmla="*/ 2250226 h 7936911"/>
              <a:gd name="connsiteX29" fmla="*/ 7570774 w 7880385"/>
              <a:gd name="connsiteY29" fmla="*/ 2424539 h 7936911"/>
              <a:gd name="connsiteX30" fmla="*/ 7643092 w 7880385"/>
              <a:gd name="connsiteY30" fmla="*/ 2603379 h 7936911"/>
              <a:gd name="connsiteX31" fmla="*/ 7704110 w 7880385"/>
              <a:gd name="connsiteY31" fmla="*/ 2786748 h 7936911"/>
              <a:gd name="connsiteX32" fmla="*/ 7758348 w 7880385"/>
              <a:gd name="connsiteY32" fmla="*/ 2976908 h 7936911"/>
              <a:gd name="connsiteX33" fmla="*/ 7801288 w 7880385"/>
              <a:gd name="connsiteY33" fmla="*/ 3167068 h 7936911"/>
              <a:gd name="connsiteX34" fmla="*/ 7835186 w 7880385"/>
              <a:gd name="connsiteY34" fmla="*/ 3364019 h 7936911"/>
              <a:gd name="connsiteX35" fmla="*/ 7860046 w 7880385"/>
              <a:gd name="connsiteY35" fmla="*/ 3560970 h 7936911"/>
              <a:gd name="connsiteX36" fmla="*/ 7875865 w 7880385"/>
              <a:gd name="connsiteY36" fmla="*/ 3762449 h 7936911"/>
              <a:gd name="connsiteX37" fmla="*/ 7880385 w 7880385"/>
              <a:gd name="connsiteY37" fmla="*/ 3970719 h 7936911"/>
              <a:gd name="connsiteX38" fmla="*/ 7875865 w 7880385"/>
              <a:gd name="connsiteY38" fmla="*/ 4174462 h 7936911"/>
              <a:gd name="connsiteX39" fmla="*/ 7860046 w 7880385"/>
              <a:gd name="connsiteY39" fmla="*/ 4375941 h 7936911"/>
              <a:gd name="connsiteX40" fmla="*/ 7835186 w 7880385"/>
              <a:gd name="connsiteY40" fmla="*/ 4572892 h 7936911"/>
              <a:gd name="connsiteX41" fmla="*/ 7801288 w 7880385"/>
              <a:gd name="connsiteY41" fmla="*/ 4769844 h 7936911"/>
              <a:gd name="connsiteX42" fmla="*/ 7758348 w 7880385"/>
              <a:gd name="connsiteY42" fmla="*/ 4960004 h 7936911"/>
              <a:gd name="connsiteX43" fmla="*/ 7704110 w 7880385"/>
              <a:gd name="connsiteY43" fmla="*/ 5150164 h 7936911"/>
              <a:gd name="connsiteX44" fmla="*/ 7643092 w 7880385"/>
              <a:gd name="connsiteY44" fmla="*/ 5333532 h 7936911"/>
              <a:gd name="connsiteX45" fmla="*/ 7570774 w 7880385"/>
              <a:gd name="connsiteY45" fmla="*/ 5512373 h 7936911"/>
              <a:gd name="connsiteX46" fmla="*/ 7491676 w 7880385"/>
              <a:gd name="connsiteY46" fmla="*/ 5686686 h 7936911"/>
              <a:gd name="connsiteX47" fmla="*/ 7405799 w 7880385"/>
              <a:gd name="connsiteY47" fmla="*/ 5858735 h 7936911"/>
              <a:gd name="connsiteX48" fmla="*/ 7310882 w 7880385"/>
              <a:gd name="connsiteY48" fmla="*/ 6026257 h 7936911"/>
              <a:gd name="connsiteX49" fmla="*/ 7206925 w 7880385"/>
              <a:gd name="connsiteY49" fmla="*/ 6186988 h 7936911"/>
              <a:gd name="connsiteX50" fmla="*/ 7098448 w 7880385"/>
              <a:gd name="connsiteY50" fmla="*/ 6343190 h 7936911"/>
              <a:gd name="connsiteX51" fmla="*/ 6980932 w 7880385"/>
              <a:gd name="connsiteY51" fmla="*/ 6490338 h 7936911"/>
              <a:gd name="connsiteX52" fmla="*/ 6856636 w 7880385"/>
              <a:gd name="connsiteY52" fmla="*/ 6635222 h 7936911"/>
              <a:gd name="connsiteX53" fmla="*/ 6727820 w 7880385"/>
              <a:gd name="connsiteY53" fmla="*/ 6773314 h 7936911"/>
              <a:gd name="connsiteX54" fmla="*/ 6589964 w 7880385"/>
              <a:gd name="connsiteY54" fmla="*/ 6906879 h 7936911"/>
              <a:gd name="connsiteX55" fmla="*/ 6447588 w 7880385"/>
              <a:gd name="connsiteY55" fmla="*/ 7029124 h 7936911"/>
              <a:gd name="connsiteX56" fmla="*/ 6298432 w 7880385"/>
              <a:gd name="connsiteY56" fmla="*/ 7149106 h 7936911"/>
              <a:gd name="connsiteX57" fmla="*/ 6142497 w 7880385"/>
              <a:gd name="connsiteY57" fmla="*/ 7257768 h 7936911"/>
              <a:gd name="connsiteX58" fmla="*/ 5984302 w 7880385"/>
              <a:gd name="connsiteY58" fmla="*/ 7361904 h 7936911"/>
              <a:gd name="connsiteX59" fmla="*/ 5819326 w 7880385"/>
              <a:gd name="connsiteY59" fmla="*/ 7456984 h 7936911"/>
              <a:gd name="connsiteX60" fmla="*/ 5649832 w 7880385"/>
              <a:gd name="connsiteY60" fmla="*/ 7545272 h 7936911"/>
              <a:gd name="connsiteX61" fmla="*/ 5473556 w 7880385"/>
              <a:gd name="connsiteY61" fmla="*/ 7624506 h 7936911"/>
              <a:gd name="connsiteX62" fmla="*/ 5295022 w 7880385"/>
              <a:gd name="connsiteY62" fmla="*/ 7696948 h 7936911"/>
              <a:gd name="connsiteX63" fmla="*/ 5111968 w 7880385"/>
              <a:gd name="connsiteY63" fmla="*/ 7758070 h 7936911"/>
              <a:gd name="connsiteX64" fmla="*/ 4924394 w 7880385"/>
              <a:gd name="connsiteY64" fmla="*/ 7810138 h 7936911"/>
              <a:gd name="connsiteX65" fmla="*/ 4734558 w 7880385"/>
              <a:gd name="connsiteY65" fmla="*/ 7855414 h 7936911"/>
              <a:gd name="connsiteX66" fmla="*/ 4540204 w 7880385"/>
              <a:gd name="connsiteY66" fmla="*/ 7891635 h 7936911"/>
              <a:gd name="connsiteX67" fmla="*/ 4343590 w 7880385"/>
              <a:gd name="connsiteY67" fmla="*/ 7916536 h 7936911"/>
              <a:gd name="connsiteX68" fmla="*/ 4142456 w 7880385"/>
              <a:gd name="connsiteY68" fmla="*/ 7932384 h 7936911"/>
              <a:gd name="connsiteX69" fmla="*/ 3939062 w 7880385"/>
              <a:gd name="connsiteY69" fmla="*/ 7936911 h 7936911"/>
              <a:gd name="connsiteX70" fmla="*/ 3737928 w 7880385"/>
              <a:gd name="connsiteY70" fmla="*/ 7932384 h 7936911"/>
              <a:gd name="connsiteX71" fmla="*/ 3536794 w 7880385"/>
              <a:gd name="connsiteY71" fmla="*/ 7916536 h 7936911"/>
              <a:gd name="connsiteX72" fmla="*/ 3340180 w 7880385"/>
              <a:gd name="connsiteY72" fmla="*/ 7891635 h 7936911"/>
              <a:gd name="connsiteX73" fmla="*/ 3145826 w 7880385"/>
              <a:gd name="connsiteY73" fmla="*/ 7855414 h 7936911"/>
              <a:gd name="connsiteX74" fmla="*/ 2953731 w 7880385"/>
              <a:gd name="connsiteY74" fmla="*/ 7810138 h 7936911"/>
              <a:gd name="connsiteX75" fmla="*/ 2768417 w 7880385"/>
              <a:gd name="connsiteY75" fmla="*/ 7758070 h 7936911"/>
              <a:gd name="connsiteX76" fmla="*/ 2583103 w 7880385"/>
              <a:gd name="connsiteY76" fmla="*/ 7696948 h 7936911"/>
              <a:gd name="connsiteX77" fmla="*/ 2406828 w 7880385"/>
              <a:gd name="connsiteY77" fmla="*/ 7624506 h 7936911"/>
              <a:gd name="connsiteX78" fmla="*/ 2230553 w 7880385"/>
              <a:gd name="connsiteY78" fmla="*/ 7545272 h 7936911"/>
              <a:gd name="connsiteX79" fmla="*/ 2061058 w 7880385"/>
              <a:gd name="connsiteY79" fmla="*/ 7456984 h 7936911"/>
              <a:gd name="connsiteX80" fmla="*/ 1896083 w 7880385"/>
              <a:gd name="connsiteY80" fmla="*/ 7361904 h 7936911"/>
              <a:gd name="connsiteX81" fmla="*/ 1737888 w 7880385"/>
              <a:gd name="connsiteY81" fmla="*/ 7257768 h 7936911"/>
              <a:gd name="connsiteX82" fmla="*/ 1581953 w 7880385"/>
              <a:gd name="connsiteY82" fmla="*/ 7149106 h 7936911"/>
              <a:gd name="connsiteX83" fmla="*/ 1432797 w 7880385"/>
              <a:gd name="connsiteY83" fmla="*/ 7029124 h 7936911"/>
              <a:gd name="connsiteX84" fmla="*/ 1288161 w 7880385"/>
              <a:gd name="connsiteY84" fmla="*/ 6906879 h 7936911"/>
              <a:gd name="connsiteX85" fmla="*/ 1152565 w 7880385"/>
              <a:gd name="connsiteY85" fmla="*/ 6773314 h 7936911"/>
              <a:gd name="connsiteX86" fmla="*/ 1023749 w 7880385"/>
              <a:gd name="connsiteY86" fmla="*/ 6635222 h 7936911"/>
              <a:gd name="connsiteX87" fmla="*/ 897193 w 7880385"/>
              <a:gd name="connsiteY87" fmla="*/ 6490338 h 7936911"/>
              <a:gd name="connsiteX88" fmla="*/ 781937 w 7880385"/>
              <a:gd name="connsiteY88" fmla="*/ 6343190 h 7936911"/>
              <a:gd name="connsiteX89" fmla="*/ 673460 w 7880385"/>
              <a:gd name="connsiteY89" fmla="*/ 6186988 h 7936911"/>
              <a:gd name="connsiteX90" fmla="*/ 569503 w 7880385"/>
              <a:gd name="connsiteY90" fmla="*/ 6026257 h 7936911"/>
              <a:gd name="connsiteX91" fmla="*/ 474586 w 7880385"/>
              <a:gd name="connsiteY91" fmla="*/ 5858735 h 7936911"/>
              <a:gd name="connsiteX92" fmla="*/ 388708 w 7880385"/>
              <a:gd name="connsiteY92" fmla="*/ 5686686 h 7936911"/>
              <a:gd name="connsiteX93" fmla="*/ 307351 w 7880385"/>
              <a:gd name="connsiteY93" fmla="*/ 5512373 h 7936911"/>
              <a:gd name="connsiteX94" fmla="*/ 237293 w 7880385"/>
              <a:gd name="connsiteY94" fmla="*/ 5333532 h 7936911"/>
              <a:gd name="connsiteX95" fmla="*/ 176275 w 7880385"/>
              <a:gd name="connsiteY95" fmla="*/ 5150164 h 7936911"/>
              <a:gd name="connsiteX96" fmla="*/ 122036 w 7880385"/>
              <a:gd name="connsiteY96" fmla="*/ 4960004 h 7936911"/>
              <a:gd name="connsiteX97" fmla="*/ 79098 w 7880385"/>
              <a:gd name="connsiteY97" fmla="*/ 4769844 h 7936911"/>
              <a:gd name="connsiteX98" fmla="*/ 45199 w 7880385"/>
              <a:gd name="connsiteY98" fmla="*/ 4572892 h 7936911"/>
              <a:gd name="connsiteX99" fmla="*/ 20339 w 7880385"/>
              <a:gd name="connsiteY99" fmla="*/ 4375941 h 7936911"/>
              <a:gd name="connsiteX100" fmla="*/ 4520 w 7880385"/>
              <a:gd name="connsiteY100" fmla="*/ 4174462 h 7936911"/>
              <a:gd name="connsiteX101" fmla="*/ 0 w 7880385"/>
              <a:gd name="connsiteY101" fmla="*/ 3970719 h 7936911"/>
              <a:gd name="connsiteX102" fmla="*/ 4520 w 7880385"/>
              <a:gd name="connsiteY102" fmla="*/ 3762449 h 7936911"/>
              <a:gd name="connsiteX103" fmla="*/ 20339 w 7880385"/>
              <a:gd name="connsiteY103" fmla="*/ 3560970 h 7936911"/>
              <a:gd name="connsiteX104" fmla="*/ 45199 w 7880385"/>
              <a:gd name="connsiteY104" fmla="*/ 3364019 h 7936911"/>
              <a:gd name="connsiteX105" fmla="*/ 79098 w 7880385"/>
              <a:gd name="connsiteY105" fmla="*/ 3167068 h 7936911"/>
              <a:gd name="connsiteX106" fmla="*/ 122036 w 7880385"/>
              <a:gd name="connsiteY106" fmla="*/ 2976908 h 7936911"/>
              <a:gd name="connsiteX107" fmla="*/ 176275 w 7880385"/>
              <a:gd name="connsiteY107" fmla="*/ 2786748 h 7936911"/>
              <a:gd name="connsiteX108" fmla="*/ 237293 w 7880385"/>
              <a:gd name="connsiteY108" fmla="*/ 2603379 h 7936911"/>
              <a:gd name="connsiteX109" fmla="*/ 307351 w 7880385"/>
              <a:gd name="connsiteY109" fmla="*/ 2424539 h 7936911"/>
              <a:gd name="connsiteX110" fmla="*/ 388708 w 7880385"/>
              <a:gd name="connsiteY110" fmla="*/ 2250226 h 7936911"/>
              <a:gd name="connsiteX111" fmla="*/ 474586 w 7880385"/>
              <a:gd name="connsiteY111" fmla="*/ 2078176 h 7936911"/>
              <a:gd name="connsiteX112" fmla="*/ 569503 w 7880385"/>
              <a:gd name="connsiteY112" fmla="*/ 1910654 h 7936911"/>
              <a:gd name="connsiteX113" fmla="*/ 673460 w 7880385"/>
              <a:gd name="connsiteY113" fmla="*/ 1749924 h 7936911"/>
              <a:gd name="connsiteX114" fmla="*/ 781937 w 7880385"/>
              <a:gd name="connsiteY114" fmla="*/ 1593721 h 7936911"/>
              <a:gd name="connsiteX115" fmla="*/ 897193 w 7880385"/>
              <a:gd name="connsiteY115" fmla="*/ 1446574 h 7936911"/>
              <a:gd name="connsiteX116" fmla="*/ 1023749 w 7880385"/>
              <a:gd name="connsiteY116" fmla="*/ 1301690 h 7936911"/>
              <a:gd name="connsiteX117" fmla="*/ 1152565 w 7880385"/>
              <a:gd name="connsiteY117" fmla="*/ 1163598 h 7936911"/>
              <a:gd name="connsiteX118" fmla="*/ 1288161 w 7880385"/>
              <a:gd name="connsiteY118" fmla="*/ 1030033 h 7936911"/>
              <a:gd name="connsiteX119" fmla="*/ 1432797 w 7880385"/>
              <a:gd name="connsiteY119" fmla="*/ 907787 h 7936911"/>
              <a:gd name="connsiteX120" fmla="*/ 1581953 w 7880385"/>
              <a:gd name="connsiteY120" fmla="*/ 787805 h 7936911"/>
              <a:gd name="connsiteX121" fmla="*/ 1737888 w 7880385"/>
              <a:gd name="connsiteY121" fmla="*/ 679143 h 7936911"/>
              <a:gd name="connsiteX122" fmla="*/ 1896083 w 7880385"/>
              <a:gd name="connsiteY122" fmla="*/ 575007 h 7936911"/>
              <a:gd name="connsiteX123" fmla="*/ 2061058 w 7880385"/>
              <a:gd name="connsiteY123" fmla="*/ 479927 h 7936911"/>
              <a:gd name="connsiteX124" fmla="*/ 2230553 w 7880385"/>
              <a:gd name="connsiteY124" fmla="*/ 391639 h 7936911"/>
              <a:gd name="connsiteX125" fmla="*/ 2406828 w 7880385"/>
              <a:gd name="connsiteY125" fmla="*/ 312406 h 7936911"/>
              <a:gd name="connsiteX126" fmla="*/ 2583103 w 7880385"/>
              <a:gd name="connsiteY126" fmla="*/ 239964 h 7936911"/>
              <a:gd name="connsiteX127" fmla="*/ 2768417 w 7880385"/>
              <a:gd name="connsiteY127" fmla="*/ 178841 h 7936911"/>
              <a:gd name="connsiteX128" fmla="*/ 2953731 w 7880385"/>
              <a:gd name="connsiteY128" fmla="*/ 126773 h 7936911"/>
              <a:gd name="connsiteX129" fmla="*/ 3145826 w 7880385"/>
              <a:gd name="connsiteY129" fmla="*/ 81497 h 7936911"/>
              <a:gd name="connsiteX130" fmla="*/ 3340180 w 7880385"/>
              <a:gd name="connsiteY130" fmla="*/ 45276 h 7936911"/>
              <a:gd name="connsiteX131" fmla="*/ 3536794 w 7880385"/>
              <a:gd name="connsiteY131" fmla="*/ 20374 h 7936911"/>
              <a:gd name="connsiteX132" fmla="*/ 3737928 w 7880385"/>
              <a:gd name="connsiteY132" fmla="*/ 4528 h 7936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</a:cxnLst>
            <a:rect l="l" t="t" r="r" b="b"/>
            <a:pathLst>
              <a:path w="7880385" h="7936911">
                <a:moveTo>
                  <a:pt x="3940192" y="2282867"/>
                </a:moveTo>
                <a:cubicBezTo>
                  <a:pt x="3009267" y="2282867"/>
                  <a:pt x="2254604" y="3037530"/>
                  <a:pt x="2254604" y="3968455"/>
                </a:cubicBezTo>
                <a:cubicBezTo>
                  <a:pt x="2254604" y="4899380"/>
                  <a:pt x="3009267" y="5654043"/>
                  <a:pt x="3940192" y="5654043"/>
                </a:cubicBezTo>
                <a:cubicBezTo>
                  <a:pt x="4871117" y="5654043"/>
                  <a:pt x="5625780" y="4899380"/>
                  <a:pt x="5625780" y="3968455"/>
                </a:cubicBezTo>
                <a:cubicBezTo>
                  <a:pt x="5625780" y="3037530"/>
                  <a:pt x="4871117" y="2282867"/>
                  <a:pt x="3940192" y="2282867"/>
                </a:cubicBezTo>
                <a:close/>
                <a:moveTo>
                  <a:pt x="3939062" y="0"/>
                </a:moveTo>
                <a:lnTo>
                  <a:pt x="4142456" y="4528"/>
                </a:lnTo>
                <a:lnTo>
                  <a:pt x="4343590" y="20374"/>
                </a:lnTo>
                <a:lnTo>
                  <a:pt x="4540204" y="45276"/>
                </a:lnTo>
                <a:lnTo>
                  <a:pt x="4734558" y="81497"/>
                </a:lnTo>
                <a:lnTo>
                  <a:pt x="4924394" y="126773"/>
                </a:lnTo>
                <a:lnTo>
                  <a:pt x="5111968" y="178841"/>
                </a:lnTo>
                <a:lnTo>
                  <a:pt x="5295022" y="239964"/>
                </a:lnTo>
                <a:lnTo>
                  <a:pt x="5473556" y="312406"/>
                </a:lnTo>
                <a:lnTo>
                  <a:pt x="5649832" y="391639"/>
                </a:lnTo>
                <a:lnTo>
                  <a:pt x="5819326" y="479927"/>
                </a:lnTo>
                <a:lnTo>
                  <a:pt x="5984302" y="575007"/>
                </a:lnTo>
                <a:lnTo>
                  <a:pt x="6142497" y="679143"/>
                </a:lnTo>
                <a:lnTo>
                  <a:pt x="6298432" y="787805"/>
                </a:lnTo>
                <a:lnTo>
                  <a:pt x="6447588" y="907787"/>
                </a:lnTo>
                <a:lnTo>
                  <a:pt x="6589964" y="1030033"/>
                </a:lnTo>
                <a:lnTo>
                  <a:pt x="6727820" y="1163598"/>
                </a:lnTo>
                <a:lnTo>
                  <a:pt x="6856636" y="1301690"/>
                </a:lnTo>
                <a:lnTo>
                  <a:pt x="6980932" y="1446574"/>
                </a:lnTo>
                <a:lnTo>
                  <a:pt x="7098448" y="1593721"/>
                </a:lnTo>
                <a:lnTo>
                  <a:pt x="7206925" y="1749924"/>
                </a:lnTo>
                <a:lnTo>
                  <a:pt x="7310882" y="1910654"/>
                </a:lnTo>
                <a:lnTo>
                  <a:pt x="7405799" y="2078176"/>
                </a:lnTo>
                <a:lnTo>
                  <a:pt x="7491676" y="2250226"/>
                </a:lnTo>
                <a:lnTo>
                  <a:pt x="7570774" y="2424539"/>
                </a:lnTo>
                <a:lnTo>
                  <a:pt x="7643092" y="2603379"/>
                </a:lnTo>
                <a:lnTo>
                  <a:pt x="7704110" y="2786748"/>
                </a:lnTo>
                <a:lnTo>
                  <a:pt x="7758348" y="2976908"/>
                </a:lnTo>
                <a:lnTo>
                  <a:pt x="7801288" y="3167068"/>
                </a:lnTo>
                <a:lnTo>
                  <a:pt x="7835186" y="3364019"/>
                </a:lnTo>
                <a:lnTo>
                  <a:pt x="7860046" y="3560970"/>
                </a:lnTo>
                <a:lnTo>
                  <a:pt x="7875865" y="3762449"/>
                </a:lnTo>
                <a:lnTo>
                  <a:pt x="7880385" y="3970719"/>
                </a:lnTo>
                <a:lnTo>
                  <a:pt x="7875865" y="4174462"/>
                </a:lnTo>
                <a:lnTo>
                  <a:pt x="7860046" y="4375941"/>
                </a:lnTo>
                <a:lnTo>
                  <a:pt x="7835186" y="4572892"/>
                </a:lnTo>
                <a:lnTo>
                  <a:pt x="7801288" y="4769844"/>
                </a:lnTo>
                <a:lnTo>
                  <a:pt x="7758348" y="4960004"/>
                </a:lnTo>
                <a:lnTo>
                  <a:pt x="7704110" y="5150164"/>
                </a:lnTo>
                <a:lnTo>
                  <a:pt x="7643092" y="5333532"/>
                </a:lnTo>
                <a:lnTo>
                  <a:pt x="7570774" y="5512373"/>
                </a:lnTo>
                <a:lnTo>
                  <a:pt x="7491676" y="5686686"/>
                </a:lnTo>
                <a:lnTo>
                  <a:pt x="7405799" y="5858735"/>
                </a:lnTo>
                <a:lnTo>
                  <a:pt x="7310882" y="6026257"/>
                </a:lnTo>
                <a:lnTo>
                  <a:pt x="7206925" y="6186988"/>
                </a:lnTo>
                <a:lnTo>
                  <a:pt x="7098448" y="6343190"/>
                </a:lnTo>
                <a:lnTo>
                  <a:pt x="6980932" y="6490338"/>
                </a:lnTo>
                <a:lnTo>
                  <a:pt x="6856636" y="6635222"/>
                </a:lnTo>
                <a:lnTo>
                  <a:pt x="6727820" y="6773314"/>
                </a:lnTo>
                <a:lnTo>
                  <a:pt x="6589964" y="6906879"/>
                </a:lnTo>
                <a:lnTo>
                  <a:pt x="6447588" y="7029124"/>
                </a:lnTo>
                <a:lnTo>
                  <a:pt x="6298432" y="7149106"/>
                </a:lnTo>
                <a:lnTo>
                  <a:pt x="6142497" y="7257768"/>
                </a:lnTo>
                <a:lnTo>
                  <a:pt x="5984302" y="7361904"/>
                </a:lnTo>
                <a:lnTo>
                  <a:pt x="5819326" y="7456984"/>
                </a:lnTo>
                <a:lnTo>
                  <a:pt x="5649832" y="7545272"/>
                </a:lnTo>
                <a:lnTo>
                  <a:pt x="5473556" y="7624506"/>
                </a:lnTo>
                <a:lnTo>
                  <a:pt x="5295022" y="7696948"/>
                </a:lnTo>
                <a:lnTo>
                  <a:pt x="5111968" y="7758070"/>
                </a:lnTo>
                <a:lnTo>
                  <a:pt x="4924394" y="7810138"/>
                </a:lnTo>
                <a:lnTo>
                  <a:pt x="4734558" y="7855414"/>
                </a:lnTo>
                <a:lnTo>
                  <a:pt x="4540204" y="7891635"/>
                </a:lnTo>
                <a:lnTo>
                  <a:pt x="4343590" y="7916536"/>
                </a:lnTo>
                <a:lnTo>
                  <a:pt x="4142456" y="7932384"/>
                </a:lnTo>
                <a:lnTo>
                  <a:pt x="3939062" y="7936911"/>
                </a:lnTo>
                <a:lnTo>
                  <a:pt x="3737928" y="7932384"/>
                </a:lnTo>
                <a:lnTo>
                  <a:pt x="3536794" y="7916536"/>
                </a:lnTo>
                <a:lnTo>
                  <a:pt x="3340180" y="7891635"/>
                </a:lnTo>
                <a:lnTo>
                  <a:pt x="3145826" y="7855414"/>
                </a:lnTo>
                <a:lnTo>
                  <a:pt x="2953731" y="7810138"/>
                </a:lnTo>
                <a:lnTo>
                  <a:pt x="2768417" y="7758070"/>
                </a:lnTo>
                <a:lnTo>
                  <a:pt x="2583103" y="7696948"/>
                </a:lnTo>
                <a:lnTo>
                  <a:pt x="2406828" y="7624506"/>
                </a:lnTo>
                <a:lnTo>
                  <a:pt x="2230553" y="7545272"/>
                </a:lnTo>
                <a:lnTo>
                  <a:pt x="2061058" y="7456984"/>
                </a:lnTo>
                <a:lnTo>
                  <a:pt x="1896083" y="7361904"/>
                </a:lnTo>
                <a:lnTo>
                  <a:pt x="1737888" y="7257768"/>
                </a:lnTo>
                <a:lnTo>
                  <a:pt x="1581953" y="7149106"/>
                </a:lnTo>
                <a:lnTo>
                  <a:pt x="1432797" y="7029124"/>
                </a:lnTo>
                <a:lnTo>
                  <a:pt x="1288161" y="6906879"/>
                </a:lnTo>
                <a:lnTo>
                  <a:pt x="1152565" y="6773314"/>
                </a:lnTo>
                <a:lnTo>
                  <a:pt x="1023749" y="6635222"/>
                </a:lnTo>
                <a:lnTo>
                  <a:pt x="897193" y="6490338"/>
                </a:lnTo>
                <a:lnTo>
                  <a:pt x="781937" y="6343190"/>
                </a:lnTo>
                <a:lnTo>
                  <a:pt x="673460" y="6186988"/>
                </a:lnTo>
                <a:lnTo>
                  <a:pt x="569503" y="6026257"/>
                </a:lnTo>
                <a:lnTo>
                  <a:pt x="474586" y="5858735"/>
                </a:lnTo>
                <a:lnTo>
                  <a:pt x="388708" y="5686686"/>
                </a:lnTo>
                <a:lnTo>
                  <a:pt x="307351" y="5512373"/>
                </a:lnTo>
                <a:lnTo>
                  <a:pt x="237293" y="5333532"/>
                </a:lnTo>
                <a:lnTo>
                  <a:pt x="176275" y="5150164"/>
                </a:lnTo>
                <a:lnTo>
                  <a:pt x="122036" y="4960004"/>
                </a:lnTo>
                <a:lnTo>
                  <a:pt x="79098" y="4769844"/>
                </a:lnTo>
                <a:lnTo>
                  <a:pt x="45199" y="4572892"/>
                </a:lnTo>
                <a:lnTo>
                  <a:pt x="20339" y="4375941"/>
                </a:lnTo>
                <a:lnTo>
                  <a:pt x="4520" y="4174462"/>
                </a:lnTo>
                <a:lnTo>
                  <a:pt x="0" y="3970719"/>
                </a:lnTo>
                <a:lnTo>
                  <a:pt x="4520" y="3762449"/>
                </a:lnTo>
                <a:lnTo>
                  <a:pt x="20339" y="3560970"/>
                </a:lnTo>
                <a:lnTo>
                  <a:pt x="45199" y="3364019"/>
                </a:lnTo>
                <a:lnTo>
                  <a:pt x="79098" y="3167068"/>
                </a:lnTo>
                <a:lnTo>
                  <a:pt x="122036" y="2976908"/>
                </a:lnTo>
                <a:lnTo>
                  <a:pt x="176275" y="2786748"/>
                </a:lnTo>
                <a:lnTo>
                  <a:pt x="237293" y="2603379"/>
                </a:lnTo>
                <a:lnTo>
                  <a:pt x="307351" y="2424539"/>
                </a:lnTo>
                <a:lnTo>
                  <a:pt x="388708" y="2250226"/>
                </a:lnTo>
                <a:lnTo>
                  <a:pt x="474586" y="2078176"/>
                </a:lnTo>
                <a:lnTo>
                  <a:pt x="569503" y="1910654"/>
                </a:lnTo>
                <a:lnTo>
                  <a:pt x="673460" y="1749924"/>
                </a:lnTo>
                <a:lnTo>
                  <a:pt x="781937" y="1593721"/>
                </a:lnTo>
                <a:lnTo>
                  <a:pt x="897193" y="1446574"/>
                </a:lnTo>
                <a:lnTo>
                  <a:pt x="1023749" y="1301690"/>
                </a:lnTo>
                <a:lnTo>
                  <a:pt x="1152565" y="1163598"/>
                </a:lnTo>
                <a:lnTo>
                  <a:pt x="1288161" y="1030033"/>
                </a:lnTo>
                <a:lnTo>
                  <a:pt x="1432797" y="907787"/>
                </a:lnTo>
                <a:lnTo>
                  <a:pt x="1581953" y="787805"/>
                </a:lnTo>
                <a:lnTo>
                  <a:pt x="1737888" y="679143"/>
                </a:lnTo>
                <a:lnTo>
                  <a:pt x="1896083" y="575007"/>
                </a:lnTo>
                <a:lnTo>
                  <a:pt x="2061058" y="479927"/>
                </a:lnTo>
                <a:lnTo>
                  <a:pt x="2230553" y="391639"/>
                </a:lnTo>
                <a:lnTo>
                  <a:pt x="2406828" y="312406"/>
                </a:lnTo>
                <a:lnTo>
                  <a:pt x="2583103" y="239964"/>
                </a:lnTo>
                <a:lnTo>
                  <a:pt x="2768417" y="178841"/>
                </a:lnTo>
                <a:lnTo>
                  <a:pt x="2953731" y="126773"/>
                </a:lnTo>
                <a:lnTo>
                  <a:pt x="3145826" y="81497"/>
                </a:lnTo>
                <a:lnTo>
                  <a:pt x="3340180" y="45276"/>
                </a:lnTo>
                <a:lnTo>
                  <a:pt x="3536794" y="20374"/>
                </a:lnTo>
                <a:lnTo>
                  <a:pt x="3737928" y="4528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62762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9327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xmlns:p14="http://schemas.microsoft.com/office/powerpoint/2010/main" spd="slow" advClick="0" advTm="300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team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350933" y="0"/>
            <a:ext cx="5283201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91064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8002" y="1"/>
            <a:ext cx="3047999" cy="656216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027116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 bwMode="auto">
          <a:xfrm>
            <a:off x="1" y="0"/>
            <a:ext cx="6625914" cy="6858000"/>
          </a:xfrm>
          <a:custGeom>
            <a:avLst/>
            <a:gdLst>
              <a:gd name="connsiteX0" fmla="*/ 2240871 w 9938870"/>
              <a:gd name="connsiteY0" fmla="*/ 8456992 h 10288587"/>
              <a:gd name="connsiteX1" fmla="*/ 2755778 w 9938870"/>
              <a:gd name="connsiteY1" fmla="*/ 10288587 h 10288587"/>
              <a:gd name="connsiteX2" fmla="*/ 1728004 w 9938870"/>
              <a:gd name="connsiteY2" fmla="*/ 10288587 h 10288587"/>
              <a:gd name="connsiteX3" fmla="*/ 0 w 9938870"/>
              <a:gd name="connsiteY3" fmla="*/ 497470 h 10288587"/>
              <a:gd name="connsiteX4" fmla="*/ 2078128 w 9938870"/>
              <a:gd name="connsiteY4" fmla="*/ 7879621 h 10288587"/>
              <a:gd name="connsiteX5" fmla="*/ 1400121 w 9938870"/>
              <a:gd name="connsiteY5" fmla="*/ 10288587 h 10288587"/>
              <a:gd name="connsiteX6" fmla="*/ 887256 w 9938870"/>
              <a:gd name="connsiteY6" fmla="*/ 10288587 h 10288587"/>
              <a:gd name="connsiteX7" fmla="*/ 350800 w 9938870"/>
              <a:gd name="connsiteY7" fmla="*/ 10288587 h 10288587"/>
              <a:gd name="connsiteX8" fmla="*/ 0 w 9938870"/>
              <a:gd name="connsiteY8" fmla="*/ 10288587 h 10288587"/>
              <a:gd name="connsiteX9" fmla="*/ 4625711 w 9938870"/>
              <a:gd name="connsiteY9" fmla="*/ 0 h 10288587"/>
              <a:gd name="connsiteX10" fmla="*/ 8434894 w 9938870"/>
              <a:gd name="connsiteY10" fmla="*/ 0 h 10288587"/>
              <a:gd name="connsiteX11" fmla="*/ 9938870 w 9938870"/>
              <a:gd name="connsiteY11" fmla="*/ 0 h 10288587"/>
              <a:gd name="connsiteX12" fmla="*/ 6998628 w 9938870"/>
              <a:gd name="connsiteY12" fmla="*/ 10288587 h 10288587"/>
              <a:gd name="connsiteX13" fmla="*/ 5495678 w 9938870"/>
              <a:gd name="connsiteY13" fmla="*/ 10288587 h 10288587"/>
              <a:gd name="connsiteX14" fmla="*/ 3082752 w 9938870"/>
              <a:gd name="connsiteY14" fmla="*/ 10288587 h 10288587"/>
              <a:gd name="connsiteX15" fmla="*/ 2405654 w 9938870"/>
              <a:gd name="connsiteY15" fmla="*/ 7880861 h 10288587"/>
              <a:gd name="connsiteX16" fmla="*/ 180706 w 9938870"/>
              <a:gd name="connsiteY16" fmla="*/ 0 h 10288587"/>
              <a:gd name="connsiteX17" fmla="*/ 352172 w 9938870"/>
              <a:gd name="connsiteY17" fmla="*/ 0 h 10288587"/>
              <a:gd name="connsiteX18" fmla="*/ 2973449 w 9938870"/>
              <a:gd name="connsiteY18" fmla="*/ 0 h 10288587"/>
              <a:gd name="connsiteX19" fmla="*/ 4059744 w 9938870"/>
              <a:gd name="connsiteY19" fmla="*/ 0 h 10288587"/>
              <a:gd name="connsiteX20" fmla="*/ 4303082 w 9938870"/>
              <a:gd name="connsiteY20" fmla="*/ 0 h 10288587"/>
              <a:gd name="connsiteX21" fmla="*/ 2241380 w 9938870"/>
              <a:gd name="connsiteY21" fmla="*/ 7315076 h 10288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938870" h="10288587">
                <a:moveTo>
                  <a:pt x="2240871" y="8456992"/>
                </a:moveTo>
                <a:lnTo>
                  <a:pt x="2755778" y="10288587"/>
                </a:lnTo>
                <a:lnTo>
                  <a:pt x="1728004" y="10288587"/>
                </a:lnTo>
                <a:close/>
                <a:moveTo>
                  <a:pt x="0" y="497470"/>
                </a:moveTo>
                <a:lnTo>
                  <a:pt x="2078128" y="7879621"/>
                </a:lnTo>
                <a:lnTo>
                  <a:pt x="1400121" y="10288587"/>
                </a:lnTo>
                <a:lnTo>
                  <a:pt x="887256" y="10288587"/>
                </a:lnTo>
                <a:lnTo>
                  <a:pt x="350800" y="10288587"/>
                </a:lnTo>
                <a:lnTo>
                  <a:pt x="0" y="10288587"/>
                </a:lnTo>
                <a:close/>
                <a:moveTo>
                  <a:pt x="4625711" y="0"/>
                </a:moveTo>
                <a:lnTo>
                  <a:pt x="8434894" y="0"/>
                </a:lnTo>
                <a:lnTo>
                  <a:pt x="9938870" y="0"/>
                </a:lnTo>
                <a:lnTo>
                  <a:pt x="6998628" y="10288587"/>
                </a:lnTo>
                <a:lnTo>
                  <a:pt x="5495678" y="10288587"/>
                </a:lnTo>
                <a:lnTo>
                  <a:pt x="3082752" y="10288587"/>
                </a:lnTo>
                <a:lnTo>
                  <a:pt x="2405654" y="7880861"/>
                </a:lnTo>
                <a:close/>
                <a:moveTo>
                  <a:pt x="180706" y="0"/>
                </a:moveTo>
                <a:lnTo>
                  <a:pt x="352172" y="0"/>
                </a:lnTo>
                <a:lnTo>
                  <a:pt x="2973449" y="0"/>
                </a:lnTo>
                <a:lnTo>
                  <a:pt x="4059744" y="0"/>
                </a:lnTo>
                <a:lnTo>
                  <a:pt x="4303082" y="0"/>
                </a:lnTo>
                <a:lnTo>
                  <a:pt x="2241380" y="7315076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97182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2"/>
          <p:cNvSpPr>
            <a:spLocks noGrp="1"/>
          </p:cNvSpPr>
          <p:nvPr>
            <p:ph type="pic" sz="quarter" idx="10"/>
          </p:nvPr>
        </p:nvSpPr>
        <p:spPr bwMode="auto">
          <a:xfrm>
            <a:off x="5566600" y="0"/>
            <a:ext cx="6625401" cy="6858000"/>
          </a:xfrm>
          <a:custGeom>
            <a:avLst/>
            <a:gdLst>
              <a:gd name="T0" fmla="*/ 4397 w 4397"/>
              <a:gd name="T1" fmla="*/ 4552 h 4552"/>
              <a:gd name="T2" fmla="*/ 4302 w 4397"/>
              <a:gd name="T3" fmla="*/ 4552 h 4552"/>
              <a:gd name="T4" fmla="*/ 0 w 4397"/>
              <a:gd name="T5" fmla="*/ 0 h 4552"/>
              <a:gd name="T6" fmla="*/ 4397 w 4397"/>
              <a:gd name="T7" fmla="*/ 0 h 4552"/>
              <a:gd name="T8" fmla="*/ 4397 w 4397"/>
              <a:gd name="T9" fmla="*/ 4552 h 4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97" h="4552">
                <a:moveTo>
                  <a:pt x="4397" y="4552"/>
                </a:moveTo>
                <a:lnTo>
                  <a:pt x="4302" y="4552"/>
                </a:lnTo>
                <a:lnTo>
                  <a:pt x="0" y="0"/>
                </a:lnTo>
                <a:lnTo>
                  <a:pt x="4397" y="0"/>
                </a:lnTo>
                <a:lnTo>
                  <a:pt x="4397" y="4552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  <p:sp>
        <p:nvSpPr>
          <p:cNvPr id="5" name="Freeform 9"/>
          <p:cNvSpPr>
            <a:spLocks noGrp="1"/>
          </p:cNvSpPr>
          <p:nvPr>
            <p:ph type="pic" sz="quarter" idx="11"/>
          </p:nvPr>
        </p:nvSpPr>
        <p:spPr bwMode="auto">
          <a:xfrm>
            <a:off x="5539400" y="1982035"/>
            <a:ext cx="6263605" cy="4875965"/>
          </a:xfrm>
          <a:custGeom>
            <a:avLst/>
            <a:gdLst>
              <a:gd name="T0" fmla="*/ 4154 w 4154"/>
              <a:gd name="T1" fmla="*/ 3234 h 3234"/>
              <a:gd name="T2" fmla="*/ 0 w 4154"/>
              <a:gd name="T3" fmla="*/ 3234 h 3234"/>
              <a:gd name="T4" fmla="*/ 1117 w 4154"/>
              <a:gd name="T5" fmla="*/ 0 h 3234"/>
              <a:gd name="T6" fmla="*/ 4154 w 4154"/>
              <a:gd name="T7" fmla="*/ 3234 h 3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54" h="3234">
                <a:moveTo>
                  <a:pt x="4154" y="3234"/>
                </a:moveTo>
                <a:lnTo>
                  <a:pt x="0" y="3234"/>
                </a:lnTo>
                <a:lnTo>
                  <a:pt x="1117" y="0"/>
                </a:lnTo>
                <a:lnTo>
                  <a:pt x="4154" y="3234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469793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bou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 noChangeAspect="1"/>
          </p:cNvSpPr>
          <p:nvPr>
            <p:ph type="pic" sz="quarter" idx="10"/>
          </p:nvPr>
        </p:nvSpPr>
        <p:spPr>
          <a:xfrm>
            <a:off x="0" y="1520483"/>
            <a:ext cx="12192000" cy="2838449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55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reveal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88139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0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45200" y="0"/>
            <a:ext cx="6146800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340088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59889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336344" y="317450"/>
            <a:ext cx="11509684" cy="2952824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1814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services 0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2057083"/>
            <a:ext cx="12192000" cy="2810469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86060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t of brush strok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530"/>
          <p:cNvSpPr>
            <a:spLocks noGrp="1" noEditPoints="1"/>
          </p:cNvSpPr>
          <p:nvPr>
            <p:ph type="pic" sz="quarter" idx="10"/>
          </p:nvPr>
        </p:nvSpPr>
        <p:spPr bwMode="auto">
          <a:xfrm>
            <a:off x="4140200" y="13855"/>
            <a:ext cx="8051800" cy="6553200"/>
          </a:xfrm>
          <a:custGeom>
            <a:avLst/>
            <a:gdLst>
              <a:gd name="T0" fmla="*/ 4234 w 5219"/>
              <a:gd name="T1" fmla="*/ 4234 w 5219"/>
              <a:gd name="T2" fmla="*/ 4234 w 5219"/>
              <a:gd name="T3" fmla="*/ 4234 w 5219"/>
              <a:gd name="T4" fmla="*/ 4234 w 5219"/>
              <a:gd name="T5" fmla="*/ 4234 w 5219"/>
              <a:gd name="T6" fmla="*/ 4234 w 5219"/>
              <a:gd name="T7" fmla="*/ 4234 w 5219"/>
              <a:gd name="T8" fmla="*/ 4234 w 5219"/>
              <a:gd name="T9" fmla="*/ 4234 w 5219"/>
              <a:gd name="T10" fmla="*/ 4234 w 5219"/>
              <a:gd name="T11" fmla="*/ 4234 w 5219"/>
              <a:gd name="T12" fmla="*/ 4234 w 5219"/>
              <a:gd name="T13" fmla="*/ 4234 w 5219"/>
              <a:gd name="T14" fmla="*/ 4234 w 5219"/>
              <a:gd name="T15" fmla="*/ 4234 w 5219"/>
              <a:gd name="T16" fmla="*/ 4234 w 5219"/>
              <a:gd name="T17" fmla="*/ 4234 w 5219"/>
              <a:gd name="T18" fmla="*/ 4234 w 5219"/>
              <a:gd name="T19" fmla="*/ 4234 w 5219"/>
              <a:gd name="T20" fmla="*/ 4234 w 5219"/>
              <a:gd name="T21" fmla="*/ 4234 w 5219"/>
              <a:gd name="T22" fmla="*/ 4234 w 5219"/>
              <a:gd name="T23" fmla="*/ 4234 w 5219"/>
              <a:gd name="T24" fmla="*/ 4234 w 5219"/>
              <a:gd name="T25" fmla="*/ 4234 w 5219"/>
              <a:gd name="T26" fmla="*/ 4234 w 5219"/>
              <a:gd name="T27" fmla="*/ 4234 w 5219"/>
              <a:gd name="T28" fmla="*/ 4234 w 5219"/>
              <a:gd name="T29" fmla="*/ 4234 w 5219"/>
              <a:gd name="T30" fmla="*/ 4234 w 5219"/>
              <a:gd name="T31" fmla="*/ 4234 w 5219"/>
              <a:gd name="T32" fmla="*/ 4234 w 5219"/>
              <a:gd name="T33" fmla="*/ 4234 w 5219"/>
              <a:gd name="T34" fmla="*/ 4234 w 5219"/>
              <a:gd name="T35" fmla="*/ 4234 w 5219"/>
              <a:gd name="T36" fmla="*/ 4234 w 5219"/>
              <a:gd name="T37" fmla="*/ 4234 w 5219"/>
              <a:gd name="T38" fmla="*/ 4234 w 5219"/>
              <a:gd name="T39" fmla="*/ 4234 w 5219"/>
              <a:gd name="T40" fmla="*/ 4234 w 5219"/>
              <a:gd name="T41" fmla="*/ 4234 w 5219"/>
              <a:gd name="T42" fmla="*/ 4234 w 5219"/>
              <a:gd name="T43" fmla="*/ 4234 w 5219"/>
              <a:gd name="T44" fmla="*/ 4234 w 5219"/>
              <a:gd name="T45" fmla="*/ 4234 w 5219"/>
              <a:gd name="T46" fmla="*/ 4234 w 5219"/>
              <a:gd name="T47" fmla="*/ 4234 w 5219"/>
              <a:gd name="T48" fmla="*/ 4234 w 5219"/>
              <a:gd name="T49" fmla="*/ 4234 w 5219"/>
              <a:gd name="T50" fmla="*/ 4234 w 5219"/>
              <a:gd name="T51" fmla="*/ 4234 w 5219"/>
              <a:gd name="T52" fmla="*/ 4234 w 5219"/>
              <a:gd name="T53" fmla="*/ 4234 w 5219"/>
              <a:gd name="T54" fmla="*/ 4234 w 5219"/>
              <a:gd name="T55" fmla="*/ 4234 w 5219"/>
              <a:gd name="T56" fmla="*/ 4234 w 5219"/>
              <a:gd name="T57" fmla="*/ 4234 w 5219"/>
              <a:gd name="T58" fmla="*/ 4234 w 5219"/>
              <a:gd name="T59" fmla="*/ 4234 w 5219"/>
              <a:gd name="T60" fmla="*/ 4234 w 5219"/>
              <a:gd name="T61" fmla="*/ 4234 w 5219"/>
              <a:gd name="T62" fmla="*/ 4234 w 5219"/>
              <a:gd name="T63" fmla="*/ 4234 w 5219"/>
              <a:gd name="T64" fmla="*/ 4234 w 5219"/>
              <a:gd name="T65" fmla="*/ 4234 w 5219"/>
              <a:gd name="T66" fmla="*/ 4234 w 5219"/>
              <a:gd name="T67" fmla="*/ 4234 w 5219"/>
              <a:gd name="T68" fmla="*/ 4234 w 5219"/>
              <a:gd name="T69" fmla="*/ 4234 w 5219"/>
              <a:gd name="T70" fmla="*/ 4234 w 5219"/>
              <a:gd name="T71" fmla="*/ 4234 w 5219"/>
              <a:gd name="T72" fmla="*/ 4234 w 5219"/>
              <a:gd name="T73" fmla="*/ 4234 w 5219"/>
              <a:gd name="T74" fmla="*/ 4234 w 5219"/>
              <a:gd name="T75" fmla="*/ 4234 w 5219"/>
              <a:gd name="T76" fmla="*/ 4234 w 5219"/>
              <a:gd name="T77" fmla="*/ 4234 w 5219"/>
              <a:gd name="T78" fmla="*/ 4234 w 5219"/>
              <a:gd name="T79" fmla="*/ 4234 w 5219"/>
              <a:gd name="T80" fmla="*/ 4234 w 5219"/>
              <a:gd name="T81" fmla="*/ 4234 w 5219"/>
              <a:gd name="T82" fmla="*/ 4234 w 5219"/>
              <a:gd name="T83" fmla="*/ 4234 w 5219"/>
              <a:gd name="T84" fmla="*/ 4234 w 5219"/>
              <a:gd name="T85" fmla="*/ 4234 w 5219"/>
              <a:gd name="T86" fmla="*/ 4234 w 5219"/>
              <a:gd name="T87" fmla="*/ 4234 w 5219"/>
              <a:gd name="T88" fmla="*/ 4234 w 5219"/>
              <a:gd name="T89" fmla="*/ 4234 w 5219"/>
              <a:gd name="T90" fmla="*/ 4234 w 5219"/>
              <a:gd name="T91" fmla="*/ 4234 w 5219"/>
              <a:gd name="T92" fmla="*/ 4234 w 5219"/>
              <a:gd name="T93" fmla="*/ 4234 w 5219"/>
              <a:gd name="T94" fmla="*/ 4234 w 5219"/>
              <a:gd name="T95" fmla="*/ 4234 w 5219"/>
              <a:gd name="T96" fmla="*/ 4234 w 5219"/>
              <a:gd name="T97" fmla="*/ 4234 w 5219"/>
              <a:gd name="T98" fmla="*/ 4234 w 5219"/>
              <a:gd name="T99" fmla="*/ 4234 w 5219"/>
              <a:gd name="T100" fmla="*/ 4234 w 5219"/>
              <a:gd name="T101" fmla="*/ 4234 w 5219"/>
              <a:gd name="T102" fmla="*/ 4234 w 5219"/>
              <a:gd name="T103" fmla="*/ 4234 w 5219"/>
              <a:gd name="T104" fmla="*/ 4234 w 5219"/>
              <a:gd name="T105" fmla="*/ 4234 w 5219"/>
              <a:gd name="T106" fmla="*/ 4234 w 5219"/>
              <a:gd name="T107" fmla="*/ 4234 w 5219"/>
              <a:gd name="T108" fmla="*/ 4234 w 5219"/>
              <a:gd name="T109" fmla="*/ 4234 w 5219"/>
              <a:gd name="T110" fmla="*/ 4234 w 5219"/>
              <a:gd name="T111" fmla="*/ 4234 w 5219"/>
              <a:gd name="T112" fmla="*/ 4234 w 5219"/>
              <a:gd name="T113" fmla="*/ 4234 w 5219"/>
              <a:gd name="T114" fmla="*/ 4234 w 5219"/>
              <a:gd name="T115" fmla="*/ 4234 w 5219"/>
              <a:gd name="T116" fmla="*/ 4234 w 5219"/>
              <a:gd name="T117" fmla="*/ 4234 w 5219"/>
              <a:gd name="T118" fmla="*/ 4234 w 5219"/>
              <a:gd name="T119" fmla="*/ 4234 w 5219"/>
              <a:gd name="T120" fmla="*/ 4234 w 5219"/>
              <a:gd name="T121" fmla="*/ 4234 w 5219"/>
              <a:gd name="T122" fmla="*/ 4234 w 5219"/>
              <a:gd name="T123" fmla="*/ 4234 w 5219"/>
              <a:gd name="T124" fmla="*/ 4234 w 5219"/>
              <a:gd name="T125" fmla="*/ 4234 w 5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1097" h="9856">
                <a:moveTo>
                  <a:pt x="1753" y="9430"/>
                </a:moveTo>
                <a:lnTo>
                  <a:pt x="1753" y="9434"/>
                </a:lnTo>
                <a:lnTo>
                  <a:pt x="1752" y="9438"/>
                </a:lnTo>
                <a:lnTo>
                  <a:pt x="1753" y="9434"/>
                </a:lnTo>
                <a:lnTo>
                  <a:pt x="1753" y="9430"/>
                </a:lnTo>
                <a:close/>
                <a:moveTo>
                  <a:pt x="3274" y="0"/>
                </a:moveTo>
                <a:lnTo>
                  <a:pt x="3285" y="0"/>
                </a:lnTo>
                <a:lnTo>
                  <a:pt x="3282" y="2"/>
                </a:lnTo>
                <a:lnTo>
                  <a:pt x="3278" y="3"/>
                </a:lnTo>
                <a:lnTo>
                  <a:pt x="3275" y="2"/>
                </a:lnTo>
                <a:lnTo>
                  <a:pt x="3274" y="0"/>
                </a:lnTo>
                <a:close/>
                <a:moveTo>
                  <a:pt x="3417" y="0"/>
                </a:moveTo>
                <a:lnTo>
                  <a:pt x="3436" y="0"/>
                </a:lnTo>
                <a:lnTo>
                  <a:pt x="3434" y="3"/>
                </a:lnTo>
                <a:lnTo>
                  <a:pt x="3431" y="5"/>
                </a:lnTo>
                <a:lnTo>
                  <a:pt x="3428" y="6"/>
                </a:lnTo>
                <a:lnTo>
                  <a:pt x="3425" y="6"/>
                </a:lnTo>
                <a:lnTo>
                  <a:pt x="3421" y="6"/>
                </a:lnTo>
                <a:lnTo>
                  <a:pt x="3419" y="5"/>
                </a:lnTo>
                <a:lnTo>
                  <a:pt x="3418" y="3"/>
                </a:lnTo>
                <a:lnTo>
                  <a:pt x="3417" y="0"/>
                </a:lnTo>
                <a:close/>
                <a:moveTo>
                  <a:pt x="3561" y="0"/>
                </a:moveTo>
                <a:lnTo>
                  <a:pt x="3587" y="0"/>
                </a:lnTo>
                <a:lnTo>
                  <a:pt x="3584" y="4"/>
                </a:lnTo>
                <a:lnTo>
                  <a:pt x="3580" y="7"/>
                </a:lnTo>
                <a:lnTo>
                  <a:pt x="3576" y="9"/>
                </a:lnTo>
                <a:lnTo>
                  <a:pt x="3571" y="10"/>
                </a:lnTo>
                <a:lnTo>
                  <a:pt x="3567" y="9"/>
                </a:lnTo>
                <a:lnTo>
                  <a:pt x="3563" y="7"/>
                </a:lnTo>
                <a:lnTo>
                  <a:pt x="3561" y="4"/>
                </a:lnTo>
                <a:lnTo>
                  <a:pt x="3561" y="0"/>
                </a:lnTo>
                <a:close/>
                <a:moveTo>
                  <a:pt x="3705" y="0"/>
                </a:moveTo>
                <a:lnTo>
                  <a:pt x="3738" y="0"/>
                </a:lnTo>
                <a:lnTo>
                  <a:pt x="3734" y="5"/>
                </a:lnTo>
                <a:lnTo>
                  <a:pt x="3729" y="9"/>
                </a:lnTo>
                <a:lnTo>
                  <a:pt x="3724" y="12"/>
                </a:lnTo>
                <a:lnTo>
                  <a:pt x="3718" y="13"/>
                </a:lnTo>
                <a:lnTo>
                  <a:pt x="3712" y="12"/>
                </a:lnTo>
                <a:lnTo>
                  <a:pt x="3707" y="9"/>
                </a:lnTo>
                <a:lnTo>
                  <a:pt x="3705" y="5"/>
                </a:lnTo>
                <a:lnTo>
                  <a:pt x="3705" y="0"/>
                </a:lnTo>
                <a:close/>
                <a:moveTo>
                  <a:pt x="3839" y="0"/>
                </a:moveTo>
                <a:lnTo>
                  <a:pt x="3925" y="0"/>
                </a:lnTo>
                <a:lnTo>
                  <a:pt x="3842" y="260"/>
                </a:lnTo>
                <a:lnTo>
                  <a:pt x="3807" y="385"/>
                </a:lnTo>
                <a:lnTo>
                  <a:pt x="3816" y="423"/>
                </a:lnTo>
                <a:lnTo>
                  <a:pt x="3865" y="421"/>
                </a:lnTo>
                <a:lnTo>
                  <a:pt x="3869" y="418"/>
                </a:lnTo>
                <a:lnTo>
                  <a:pt x="3874" y="416"/>
                </a:lnTo>
                <a:lnTo>
                  <a:pt x="3879" y="414"/>
                </a:lnTo>
                <a:lnTo>
                  <a:pt x="3883" y="414"/>
                </a:lnTo>
                <a:lnTo>
                  <a:pt x="3884" y="414"/>
                </a:lnTo>
                <a:lnTo>
                  <a:pt x="3884" y="414"/>
                </a:lnTo>
                <a:lnTo>
                  <a:pt x="3895" y="400"/>
                </a:lnTo>
                <a:lnTo>
                  <a:pt x="3907" y="377"/>
                </a:lnTo>
                <a:lnTo>
                  <a:pt x="3918" y="347"/>
                </a:lnTo>
                <a:lnTo>
                  <a:pt x="3929" y="312"/>
                </a:lnTo>
                <a:lnTo>
                  <a:pt x="3922" y="315"/>
                </a:lnTo>
                <a:lnTo>
                  <a:pt x="3915" y="316"/>
                </a:lnTo>
                <a:lnTo>
                  <a:pt x="3906" y="315"/>
                </a:lnTo>
                <a:lnTo>
                  <a:pt x="3900" y="309"/>
                </a:lnTo>
                <a:lnTo>
                  <a:pt x="3897" y="301"/>
                </a:lnTo>
                <a:lnTo>
                  <a:pt x="3898" y="291"/>
                </a:lnTo>
                <a:lnTo>
                  <a:pt x="3904" y="282"/>
                </a:lnTo>
                <a:lnTo>
                  <a:pt x="3911" y="274"/>
                </a:lnTo>
                <a:lnTo>
                  <a:pt x="3921" y="269"/>
                </a:lnTo>
                <a:lnTo>
                  <a:pt x="3931" y="267"/>
                </a:lnTo>
                <a:lnTo>
                  <a:pt x="3937" y="268"/>
                </a:lnTo>
                <a:lnTo>
                  <a:pt x="3941" y="271"/>
                </a:lnTo>
                <a:lnTo>
                  <a:pt x="3949" y="246"/>
                </a:lnTo>
                <a:lnTo>
                  <a:pt x="3957" y="220"/>
                </a:lnTo>
                <a:lnTo>
                  <a:pt x="3964" y="193"/>
                </a:lnTo>
                <a:lnTo>
                  <a:pt x="3972" y="166"/>
                </a:lnTo>
                <a:lnTo>
                  <a:pt x="3967" y="167"/>
                </a:lnTo>
                <a:lnTo>
                  <a:pt x="3963" y="168"/>
                </a:lnTo>
                <a:lnTo>
                  <a:pt x="3955" y="166"/>
                </a:lnTo>
                <a:lnTo>
                  <a:pt x="3949" y="160"/>
                </a:lnTo>
                <a:lnTo>
                  <a:pt x="3945" y="153"/>
                </a:lnTo>
                <a:lnTo>
                  <a:pt x="3947" y="144"/>
                </a:lnTo>
                <a:lnTo>
                  <a:pt x="3952" y="135"/>
                </a:lnTo>
                <a:lnTo>
                  <a:pt x="3959" y="128"/>
                </a:lnTo>
                <a:lnTo>
                  <a:pt x="3968" y="123"/>
                </a:lnTo>
                <a:lnTo>
                  <a:pt x="3978" y="121"/>
                </a:lnTo>
                <a:lnTo>
                  <a:pt x="3981" y="122"/>
                </a:lnTo>
                <a:lnTo>
                  <a:pt x="3985" y="123"/>
                </a:lnTo>
                <a:lnTo>
                  <a:pt x="3993" y="96"/>
                </a:lnTo>
                <a:lnTo>
                  <a:pt x="4002" y="69"/>
                </a:lnTo>
                <a:lnTo>
                  <a:pt x="4011" y="43"/>
                </a:lnTo>
                <a:lnTo>
                  <a:pt x="4020" y="16"/>
                </a:lnTo>
                <a:lnTo>
                  <a:pt x="4016" y="18"/>
                </a:lnTo>
                <a:lnTo>
                  <a:pt x="4011" y="18"/>
                </a:lnTo>
                <a:lnTo>
                  <a:pt x="4003" y="17"/>
                </a:lnTo>
                <a:lnTo>
                  <a:pt x="3998" y="13"/>
                </a:lnTo>
                <a:lnTo>
                  <a:pt x="3995" y="7"/>
                </a:lnTo>
                <a:lnTo>
                  <a:pt x="3995" y="0"/>
                </a:lnTo>
                <a:lnTo>
                  <a:pt x="4044" y="0"/>
                </a:lnTo>
                <a:lnTo>
                  <a:pt x="4017" y="96"/>
                </a:lnTo>
                <a:lnTo>
                  <a:pt x="3997" y="161"/>
                </a:lnTo>
                <a:lnTo>
                  <a:pt x="3983" y="209"/>
                </a:lnTo>
                <a:lnTo>
                  <a:pt x="3975" y="256"/>
                </a:lnTo>
                <a:lnTo>
                  <a:pt x="3981" y="263"/>
                </a:lnTo>
                <a:lnTo>
                  <a:pt x="3987" y="265"/>
                </a:lnTo>
                <a:lnTo>
                  <a:pt x="3993" y="264"/>
                </a:lnTo>
                <a:lnTo>
                  <a:pt x="3998" y="256"/>
                </a:lnTo>
                <a:lnTo>
                  <a:pt x="4033" y="153"/>
                </a:lnTo>
                <a:lnTo>
                  <a:pt x="4047" y="92"/>
                </a:lnTo>
                <a:lnTo>
                  <a:pt x="4056" y="49"/>
                </a:lnTo>
                <a:lnTo>
                  <a:pt x="4077" y="0"/>
                </a:lnTo>
                <a:lnTo>
                  <a:pt x="4108" y="0"/>
                </a:lnTo>
                <a:lnTo>
                  <a:pt x="4104" y="24"/>
                </a:lnTo>
                <a:lnTo>
                  <a:pt x="4093" y="61"/>
                </a:lnTo>
                <a:lnTo>
                  <a:pt x="4073" y="140"/>
                </a:lnTo>
                <a:lnTo>
                  <a:pt x="4040" y="283"/>
                </a:lnTo>
                <a:lnTo>
                  <a:pt x="4016" y="331"/>
                </a:lnTo>
                <a:lnTo>
                  <a:pt x="3987" y="410"/>
                </a:lnTo>
                <a:lnTo>
                  <a:pt x="3940" y="565"/>
                </a:lnTo>
                <a:lnTo>
                  <a:pt x="3858" y="845"/>
                </a:lnTo>
                <a:lnTo>
                  <a:pt x="3855" y="856"/>
                </a:lnTo>
                <a:lnTo>
                  <a:pt x="3853" y="865"/>
                </a:lnTo>
                <a:lnTo>
                  <a:pt x="3852" y="872"/>
                </a:lnTo>
                <a:lnTo>
                  <a:pt x="3852" y="878"/>
                </a:lnTo>
                <a:lnTo>
                  <a:pt x="3859" y="868"/>
                </a:lnTo>
                <a:lnTo>
                  <a:pt x="3868" y="858"/>
                </a:lnTo>
                <a:lnTo>
                  <a:pt x="3879" y="853"/>
                </a:lnTo>
                <a:lnTo>
                  <a:pt x="3891" y="850"/>
                </a:lnTo>
                <a:lnTo>
                  <a:pt x="3891" y="851"/>
                </a:lnTo>
                <a:lnTo>
                  <a:pt x="3892" y="851"/>
                </a:lnTo>
                <a:lnTo>
                  <a:pt x="3908" y="828"/>
                </a:lnTo>
                <a:lnTo>
                  <a:pt x="3922" y="804"/>
                </a:lnTo>
                <a:lnTo>
                  <a:pt x="3936" y="781"/>
                </a:lnTo>
                <a:lnTo>
                  <a:pt x="3951" y="757"/>
                </a:lnTo>
                <a:lnTo>
                  <a:pt x="3950" y="773"/>
                </a:lnTo>
                <a:lnTo>
                  <a:pt x="3949" y="788"/>
                </a:lnTo>
                <a:lnTo>
                  <a:pt x="3948" y="803"/>
                </a:lnTo>
                <a:lnTo>
                  <a:pt x="3947" y="818"/>
                </a:lnTo>
                <a:lnTo>
                  <a:pt x="3951" y="823"/>
                </a:lnTo>
                <a:lnTo>
                  <a:pt x="3955" y="824"/>
                </a:lnTo>
                <a:lnTo>
                  <a:pt x="3959" y="822"/>
                </a:lnTo>
                <a:lnTo>
                  <a:pt x="3963" y="816"/>
                </a:lnTo>
                <a:lnTo>
                  <a:pt x="3976" y="786"/>
                </a:lnTo>
                <a:lnTo>
                  <a:pt x="3986" y="755"/>
                </a:lnTo>
                <a:lnTo>
                  <a:pt x="3992" y="722"/>
                </a:lnTo>
                <a:lnTo>
                  <a:pt x="3992" y="689"/>
                </a:lnTo>
                <a:lnTo>
                  <a:pt x="3993" y="639"/>
                </a:lnTo>
                <a:lnTo>
                  <a:pt x="3998" y="608"/>
                </a:lnTo>
                <a:lnTo>
                  <a:pt x="3991" y="620"/>
                </a:lnTo>
                <a:lnTo>
                  <a:pt x="3960" y="698"/>
                </a:lnTo>
                <a:lnTo>
                  <a:pt x="3948" y="697"/>
                </a:lnTo>
                <a:lnTo>
                  <a:pt x="3939" y="697"/>
                </a:lnTo>
                <a:lnTo>
                  <a:pt x="3944" y="674"/>
                </a:lnTo>
                <a:lnTo>
                  <a:pt x="3951" y="653"/>
                </a:lnTo>
                <a:lnTo>
                  <a:pt x="3956" y="634"/>
                </a:lnTo>
                <a:lnTo>
                  <a:pt x="3961" y="614"/>
                </a:lnTo>
                <a:lnTo>
                  <a:pt x="3953" y="611"/>
                </a:lnTo>
                <a:lnTo>
                  <a:pt x="3948" y="605"/>
                </a:lnTo>
                <a:lnTo>
                  <a:pt x="3945" y="597"/>
                </a:lnTo>
                <a:lnTo>
                  <a:pt x="3947" y="587"/>
                </a:lnTo>
                <a:lnTo>
                  <a:pt x="3952" y="577"/>
                </a:lnTo>
                <a:lnTo>
                  <a:pt x="3959" y="569"/>
                </a:lnTo>
                <a:lnTo>
                  <a:pt x="3967" y="563"/>
                </a:lnTo>
                <a:lnTo>
                  <a:pt x="3977" y="559"/>
                </a:lnTo>
                <a:lnTo>
                  <a:pt x="3986" y="529"/>
                </a:lnTo>
                <a:lnTo>
                  <a:pt x="3996" y="504"/>
                </a:lnTo>
                <a:lnTo>
                  <a:pt x="4004" y="483"/>
                </a:lnTo>
                <a:lnTo>
                  <a:pt x="4011" y="466"/>
                </a:lnTo>
                <a:lnTo>
                  <a:pt x="4003" y="463"/>
                </a:lnTo>
                <a:lnTo>
                  <a:pt x="3997" y="458"/>
                </a:lnTo>
                <a:lnTo>
                  <a:pt x="3993" y="449"/>
                </a:lnTo>
                <a:lnTo>
                  <a:pt x="3996" y="439"/>
                </a:lnTo>
                <a:lnTo>
                  <a:pt x="4001" y="428"/>
                </a:lnTo>
                <a:lnTo>
                  <a:pt x="4010" y="420"/>
                </a:lnTo>
                <a:lnTo>
                  <a:pt x="4020" y="414"/>
                </a:lnTo>
                <a:lnTo>
                  <a:pt x="4032" y="412"/>
                </a:lnTo>
                <a:lnTo>
                  <a:pt x="4041" y="413"/>
                </a:lnTo>
                <a:lnTo>
                  <a:pt x="4048" y="419"/>
                </a:lnTo>
                <a:lnTo>
                  <a:pt x="4052" y="427"/>
                </a:lnTo>
                <a:lnTo>
                  <a:pt x="4051" y="436"/>
                </a:lnTo>
                <a:lnTo>
                  <a:pt x="4060" y="451"/>
                </a:lnTo>
                <a:lnTo>
                  <a:pt x="4068" y="469"/>
                </a:lnTo>
                <a:lnTo>
                  <a:pt x="4076" y="486"/>
                </a:lnTo>
                <a:lnTo>
                  <a:pt x="4084" y="498"/>
                </a:lnTo>
                <a:lnTo>
                  <a:pt x="4090" y="498"/>
                </a:lnTo>
                <a:lnTo>
                  <a:pt x="4094" y="497"/>
                </a:lnTo>
                <a:lnTo>
                  <a:pt x="4116" y="450"/>
                </a:lnTo>
                <a:lnTo>
                  <a:pt x="4136" y="398"/>
                </a:lnTo>
                <a:lnTo>
                  <a:pt x="4153" y="339"/>
                </a:lnTo>
                <a:lnTo>
                  <a:pt x="4165" y="277"/>
                </a:lnTo>
                <a:lnTo>
                  <a:pt x="4175" y="228"/>
                </a:lnTo>
                <a:lnTo>
                  <a:pt x="4192" y="181"/>
                </a:lnTo>
                <a:lnTo>
                  <a:pt x="4210" y="135"/>
                </a:lnTo>
                <a:lnTo>
                  <a:pt x="4229" y="89"/>
                </a:lnTo>
                <a:lnTo>
                  <a:pt x="4236" y="81"/>
                </a:lnTo>
                <a:lnTo>
                  <a:pt x="4243" y="74"/>
                </a:lnTo>
                <a:lnTo>
                  <a:pt x="4251" y="80"/>
                </a:lnTo>
                <a:lnTo>
                  <a:pt x="4255" y="84"/>
                </a:lnTo>
                <a:lnTo>
                  <a:pt x="4258" y="95"/>
                </a:lnTo>
                <a:lnTo>
                  <a:pt x="4260" y="120"/>
                </a:lnTo>
                <a:lnTo>
                  <a:pt x="4267" y="118"/>
                </a:lnTo>
                <a:lnTo>
                  <a:pt x="4274" y="116"/>
                </a:lnTo>
                <a:lnTo>
                  <a:pt x="4284" y="119"/>
                </a:lnTo>
                <a:lnTo>
                  <a:pt x="4291" y="125"/>
                </a:lnTo>
                <a:lnTo>
                  <a:pt x="4294" y="134"/>
                </a:lnTo>
                <a:lnTo>
                  <a:pt x="4293" y="144"/>
                </a:lnTo>
                <a:lnTo>
                  <a:pt x="4289" y="152"/>
                </a:lnTo>
                <a:lnTo>
                  <a:pt x="4283" y="159"/>
                </a:lnTo>
                <a:lnTo>
                  <a:pt x="4274" y="166"/>
                </a:lnTo>
                <a:lnTo>
                  <a:pt x="4266" y="170"/>
                </a:lnTo>
                <a:lnTo>
                  <a:pt x="4266" y="171"/>
                </a:lnTo>
                <a:lnTo>
                  <a:pt x="4266" y="173"/>
                </a:lnTo>
                <a:lnTo>
                  <a:pt x="4269" y="177"/>
                </a:lnTo>
                <a:lnTo>
                  <a:pt x="4273" y="183"/>
                </a:lnTo>
                <a:lnTo>
                  <a:pt x="4302" y="144"/>
                </a:lnTo>
                <a:lnTo>
                  <a:pt x="4310" y="140"/>
                </a:lnTo>
                <a:lnTo>
                  <a:pt x="4299" y="189"/>
                </a:lnTo>
                <a:lnTo>
                  <a:pt x="4269" y="310"/>
                </a:lnTo>
                <a:lnTo>
                  <a:pt x="4271" y="315"/>
                </a:lnTo>
                <a:lnTo>
                  <a:pt x="4274" y="317"/>
                </a:lnTo>
                <a:lnTo>
                  <a:pt x="4278" y="315"/>
                </a:lnTo>
                <a:lnTo>
                  <a:pt x="4282" y="310"/>
                </a:lnTo>
                <a:lnTo>
                  <a:pt x="4294" y="279"/>
                </a:lnTo>
                <a:lnTo>
                  <a:pt x="4310" y="250"/>
                </a:lnTo>
                <a:lnTo>
                  <a:pt x="4329" y="225"/>
                </a:lnTo>
                <a:lnTo>
                  <a:pt x="4348" y="200"/>
                </a:lnTo>
                <a:lnTo>
                  <a:pt x="4355" y="131"/>
                </a:lnTo>
                <a:lnTo>
                  <a:pt x="4360" y="93"/>
                </a:lnTo>
                <a:lnTo>
                  <a:pt x="4370" y="59"/>
                </a:lnTo>
                <a:lnTo>
                  <a:pt x="4396" y="0"/>
                </a:lnTo>
                <a:lnTo>
                  <a:pt x="4527" y="0"/>
                </a:lnTo>
                <a:lnTo>
                  <a:pt x="4524" y="14"/>
                </a:lnTo>
                <a:lnTo>
                  <a:pt x="4520" y="30"/>
                </a:lnTo>
                <a:lnTo>
                  <a:pt x="4515" y="45"/>
                </a:lnTo>
                <a:lnTo>
                  <a:pt x="4512" y="59"/>
                </a:lnTo>
                <a:lnTo>
                  <a:pt x="4528" y="57"/>
                </a:lnTo>
                <a:lnTo>
                  <a:pt x="4539" y="46"/>
                </a:lnTo>
                <a:lnTo>
                  <a:pt x="4547" y="27"/>
                </a:lnTo>
                <a:lnTo>
                  <a:pt x="4554" y="0"/>
                </a:lnTo>
                <a:lnTo>
                  <a:pt x="11097" y="0"/>
                </a:lnTo>
                <a:lnTo>
                  <a:pt x="11097" y="9856"/>
                </a:lnTo>
                <a:lnTo>
                  <a:pt x="1624" y="9856"/>
                </a:lnTo>
                <a:lnTo>
                  <a:pt x="1738" y="9502"/>
                </a:lnTo>
                <a:lnTo>
                  <a:pt x="1743" y="9482"/>
                </a:lnTo>
                <a:lnTo>
                  <a:pt x="1747" y="9465"/>
                </a:lnTo>
                <a:lnTo>
                  <a:pt x="1750" y="9450"/>
                </a:lnTo>
                <a:lnTo>
                  <a:pt x="1752" y="9438"/>
                </a:lnTo>
                <a:lnTo>
                  <a:pt x="1746" y="9449"/>
                </a:lnTo>
                <a:lnTo>
                  <a:pt x="1737" y="9458"/>
                </a:lnTo>
                <a:lnTo>
                  <a:pt x="1726" y="9465"/>
                </a:lnTo>
                <a:lnTo>
                  <a:pt x="1715" y="9467"/>
                </a:lnTo>
                <a:lnTo>
                  <a:pt x="1709" y="9467"/>
                </a:lnTo>
                <a:lnTo>
                  <a:pt x="1706" y="9466"/>
                </a:lnTo>
                <a:lnTo>
                  <a:pt x="1702" y="9464"/>
                </a:lnTo>
                <a:lnTo>
                  <a:pt x="1699" y="9462"/>
                </a:lnTo>
                <a:lnTo>
                  <a:pt x="1680" y="9499"/>
                </a:lnTo>
                <a:lnTo>
                  <a:pt x="1676" y="9512"/>
                </a:lnTo>
                <a:lnTo>
                  <a:pt x="1678" y="9519"/>
                </a:lnTo>
                <a:lnTo>
                  <a:pt x="1674" y="9541"/>
                </a:lnTo>
                <a:lnTo>
                  <a:pt x="1670" y="9554"/>
                </a:lnTo>
                <a:lnTo>
                  <a:pt x="1664" y="9565"/>
                </a:lnTo>
                <a:lnTo>
                  <a:pt x="1670" y="9562"/>
                </a:lnTo>
                <a:lnTo>
                  <a:pt x="1675" y="9560"/>
                </a:lnTo>
                <a:lnTo>
                  <a:pt x="1680" y="9559"/>
                </a:lnTo>
                <a:lnTo>
                  <a:pt x="1685" y="9558"/>
                </a:lnTo>
                <a:lnTo>
                  <a:pt x="1695" y="9560"/>
                </a:lnTo>
                <a:lnTo>
                  <a:pt x="1702" y="9566"/>
                </a:lnTo>
                <a:lnTo>
                  <a:pt x="1705" y="9575"/>
                </a:lnTo>
                <a:lnTo>
                  <a:pt x="1704" y="9585"/>
                </a:lnTo>
                <a:lnTo>
                  <a:pt x="1698" y="9596"/>
                </a:lnTo>
                <a:lnTo>
                  <a:pt x="1689" y="9606"/>
                </a:lnTo>
                <a:lnTo>
                  <a:pt x="1679" y="9612"/>
                </a:lnTo>
                <a:lnTo>
                  <a:pt x="1668" y="9614"/>
                </a:lnTo>
                <a:lnTo>
                  <a:pt x="1658" y="9612"/>
                </a:lnTo>
                <a:lnTo>
                  <a:pt x="1652" y="9608"/>
                </a:lnTo>
                <a:lnTo>
                  <a:pt x="1648" y="9602"/>
                </a:lnTo>
                <a:lnTo>
                  <a:pt x="1647" y="9593"/>
                </a:lnTo>
                <a:lnTo>
                  <a:pt x="1641" y="9594"/>
                </a:lnTo>
                <a:lnTo>
                  <a:pt x="1634" y="9596"/>
                </a:lnTo>
                <a:lnTo>
                  <a:pt x="1634" y="9563"/>
                </a:lnTo>
                <a:lnTo>
                  <a:pt x="1642" y="9535"/>
                </a:lnTo>
                <a:lnTo>
                  <a:pt x="1651" y="9502"/>
                </a:lnTo>
                <a:lnTo>
                  <a:pt x="1653" y="9456"/>
                </a:lnTo>
                <a:lnTo>
                  <a:pt x="1651" y="9449"/>
                </a:lnTo>
                <a:lnTo>
                  <a:pt x="1645" y="9443"/>
                </a:lnTo>
                <a:lnTo>
                  <a:pt x="1638" y="9439"/>
                </a:lnTo>
                <a:lnTo>
                  <a:pt x="1632" y="9439"/>
                </a:lnTo>
                <a:lnTo>
                  <a:pt x="1622" y="9444"/>
                </a:lnTo>
                <a:lnTo>
                  <a:pt x="1613" y="9453"/>
                </a:lnTo>
                <a:lnTo>
                  <a:pt x="1602" y="9476"/>
                </a:lnTo>
                <a:lnTo>
                  <a:pt x="1582" y="9523"/>
                </a:lnTo>
                <a:lnTo>
                  <a:pt x="1575" y="9516"/>
                </a:lnTo>
                <a:lnTo>
                  <a:pt x="1568" y="9510"/>
                </a:lnTo>
                <a:lnTo>
                  <a:pt x="1564" y="9503"/>
                </a:lnTo>
                <a:lnTo>
                  <a:pt x="1562" y="9497"/>
                </a:lnTo>
                <a:lnTo>
                  <a:pt x="1561" y="9488"/>
                </a:lnTo>
                <a:lnTo>
                  <a:pt x="1560" y="9479"/>
                </a:lnTo>
                <a:lnTo>
                  <a:pt x="1560" y="9472"/>
                </a:lnTo>
                <a:lnTo>
                  <a:pt x="1561" y="9466"/>
                </a:lnTo>
                <a:lnTo>
                  <a:pt x="1554" y="9463"/>
                </a:lnTo>
                <a:lnTo>
                  <a:pt x="1550" y="9458"/>
                </a:lnTo>
                <a:lnTo>
                  <a:pt x="1547" y="9451"/>
                </a:lnTo>
                <a:lnTo>
                  <a:pt x="1547" y="9444"/>
                </a:lnTo>
                <a:lnTo>
                  <a:pt x="1536" y="9443"/>
                </a:lnTo>
                <a:lnTo>
                  <a:pt x="1521" y="9441"/>
                </a:lnTo>
                <a:lnTo>
                  <a:pt x="1515" y="9420"/>
                </a:lnTo>
                <a:lnTo>
                  <a:pt x="1509" y="9398"/>
                </a:lnTo>
                <a:lnTo>
                  <a:pt x="1504" y="9378"/>
                </a:lnTo>
                <a:lnTo>
                  <a:pt x="1498" y="9358"/>
                </a:lnTo>
                <a:lnTo>
                  <a:pt x="1502" y="9349"/>
                </a:lnTo>
                <a:lnTo>
                  <a:pt x="1507" y="9344"/>
                </a:lnTo>
                <a:lnTo>
                  <a:pt x="1513" y="9341"/>
                </a:lnTo>
                <a:lnTo>
                  <a:pt x="1521" y="9341"/>
                </a:lnTo>
                <a:lnTo>
                  <a:pt x="1536" y="9336"/>
                </a:lnTo>
                <a:lnTo>
                  <a:pt x="1543" y="9317"/>
                </a:lnTo>
                <a:lnTo>
                  <a:pt x="1546" y="9293"/>
                </a:lnTo>
                <a:lnTo>
                  <a:pt x="1548" y="9268"/>
                </a:lnTo>
                <a:lnTo>
                  <a:pt x="1556" y="9256"/>
                </a:lnTo>
                <a:lnTo>
                  <a:pt x="1564" y="9246"/>
                </a:lnTo>
                <a:lnTo>
                  <a:pt x="1576" y="9237"/>
                </a:lnTo>
                <a:lnTo>
                  <a:pt x="1590" y="9229"/>
                </a:lnTo>
                <a:lnTo>
                  <a:pt x="1574" y="9291"/>
                </a:lnTo>
                <a:lnTo>
                  <a:pt x="1567" y="9322"/>
                </a:lnTo>
                <a:lnTo>
                  <a:pt x="1569" y="9341"/>
                </a:lnTo>
                <a:lnTo>
                  <a:pt x="1577" y="9373"/>
                </a:lnTo>
                <a:lnTo>
                  <a:pt x="1588" y="9365"/>
                </a:lnTo>
                <a:lnTo>
                  <a:pt x="1593" y="9360"/>
                </a:lnTo>
                <a:lnTo>
                  <a:pt x="1597" y="9348"/>
                </a:lnTo>
                <a:lnTo>
                  <a:pt x="1606" y="9318"/>
                </a:lnTo>
                <a:lnTo>
                  <a:pt x="1598" y="9314"/>
                </a:lnTo>
                <a:lnTo>
                  <a:pt x="1594" y="9308"/>
                </a:lnTo>
                <a:lnTo>
                  <a:pt x="1592" y="9300"/>
                </a:lnTo>
                <a:lnTo>
                  <a:pt x="1593" y="9291"/>
                </a:lnTo>
                <a:lnTo>
                  <a:pt x="1598" y="9281"/>
                </a:lnTo>
                <a:lnTo>
                  <a:pt x="1605" y="9274"/>
                </a:lnTo>
                <a:lnTo>
                  <a:pt x="1613" y="9266"/>
                </a:lnTo>
                <a:lnTo>
                  <a:pt x="1623" y="9262"/>
                </a:lnTo>
                <a:lnTo>
                  <a:pt x="1629" y="9244"/>
                </a:lnTo>
                <a:lnTo>
                  <a:pt x="1636" y="9222"/>
                </a:lnTo>
                <a:lnTo>
                  <a:pt x="1644" y="9199"/>
                </a:lnTo>
                <a:lnTo>
                  <a:pt x="1653" y="9172"/>
                </a:lnTo>
                <a:lnTo>
                  <a:pt x="1645" y="9168"/>
                </a:lnTo>
                <a:lnTo>
                  <a:pt x="1640" y="9162"/>
                </a:lnTo>
                <a:lnTo>
                  <a:pt x="1638" y="9153"/>
                </a:lnTo>
                <a:lnTo>
                  <a:pt x="1640" y="9143"/>
                </a:lnTo>
                <a:lnTo>
                  <a:pt x="1645" y="9133"/>
                </a:lnTo>
                <a:lnTo>
                  <a:pt x="1653" y="9123"/>
                </a:lnTo>
                <a:lnTo>
                  <a:pt x="1663" y="9117"/>
                </a:lnTo>
                <a:lnTo>
                  <a:pt x="1675" y="9113"/>
                </a:lnTo>
                <a:lnTo>
                  <a:pt x="1679" y="9100"/>
                </a:lnTo>
                <a:lnTo>
                  <a:pt x="1684" y="9086"/>
                </a:lnTo>
                <a:lnTo>
                  <a:pt x="1690" y="9071"/>
                </a:lnTo>
                <a:lnTo>
                  <a:pt x="1695" y="9057"/>
                </a:lnTo>
                <a:lnTo>
                  <a:pt x="1701" y="9042"/>
                </a:lnTo>
                <a:lnTo>
                  <a:pt x="1705" y="9027"/>
                </a:lnTo>
                <a:lnTo>
                  <a:pt x="1695" y="9024"/>
                </a:lnTo>
                <a:lnTo>
                  <a:pt x="1687" y="9017"/>
                </a:lnTo>
                <a:lnTo>
                  <a:pt x="1684" y="9008"/>
                </a:lnTo>
                <a:lnTo>
                  <a:pt x="1686" y="8996"/>
                </a:lnTo>
                <a:lnTo>
                  <a:pt x="1690" y="8986"/>
                </a:lnTo>
                <a:lnTo>
                  <a:pt x="1697" y="8977"/>
                </a:lnTo>
                <a:lnTo>
                  <a:pt x="1705" y="8971"/>
                </a:lnTo>
                <a:lnTo>
                  <a:pt x="1715" y="8966"/>
                </a:lnTo>
                <a:lnTo>
                  <a:pt x="1719" y="8957"/>
                </a:lnTo>
                <a:lnTo>
                  <a:pt x="1723" y="8949"/>
                </a:lnTo>
                <a:lnTo>
                  <a:pt x="1732" y="8933"/>
                </a:lnTo>
                <a:lnTo>
                  <a:pt x="1740" y="8917"/>
                </a:lnTo>
                <a:lnTo>
                  <a:pt x="1747" y="8900"/>
                </a:lnTo>
                <a:lnTo>
                  <a:pt x="1754" y="8881"/>
                </a:lnTo>
                <a:lnTo>
                  <a:pt x="1742" y="8879"/>
                </a:lnTo>
                <a:lnTo>
                  <a:pt x="1734" y="8872"/>
                </a:lnTo>
                <a:lnTo>
                  <a:pt x="1730" y="8861"/>
                </a:lnTo>
                <a:lnTo>
                  <a:pt x="1732" y="8848"/>
                </a:lnTo>
                <a:lnTo>
                  <a:pt x="1739" y="8835"/>
                </a:lnTo>
                <a:lnTo>
                  <a:pt x="1749" y="8824"/>
                </a:lnTo>
                <a:lnTo>
                  <a:pt x="1763" y="8817"/>
                </a:lnTo>
                <a:lnTo>
                  <a:pt x="1776" y="8815"/>
                </a:lnTo>
                <a:lnTo>
                  <a:pt x="1776" y="8815"/>
                </a:lnTo>
                <a:lnTo>
                  <a:pt x="1777" y="8815"/>
                </a:lnTo>
                <a:lnTo>
                  <a:pt x="1782" y="8794"/>
                </a:lnTo>
                <a:lnTo>
                  <a:pt x="1788" y="8774"/>
                </a:lnTo>
                <a:lnTo>
                  <a:pt x="1794" y="8754"/>
                </a:lnTo>
                <a:lnTo>
                  <a:pt x="1799" y="8735"/>
                </a:lnTo>
                <a:lnTo>
                  <a:pt x="1788" y="8732"/>
                </a:lnTo>
                <a:lnTo>
                  <a:pt x="1780" y="8724"/>
                </a:lnTo>
                <a:lnTo>
                  <a:pt x="1777" y="8714"/>
                </a:lnTo>
                <a:lnTo>
                  <a:pt x="1778" y="8700"/>
                </a:lnTo>
                <a:lnTo>
                  <a:pt x="1785" y="8687"/>
                </a:lnTo>
                <a:lnTo>
                  <a:pt x="1795" y="8677"/>
                </a:lnTo>
                <a:lnTo>
                  <a:pt x="1809" y="8670"/>
                </a:lnTo>
                <a:lnTo>
                  <a:pt x="1823" y="8667"/>
                </a:lnTo>
                <a:lnTo>
                  <a:pt x="1827" y="8655"/>
                </a:lnTo>
                <a:lnTo>
                  <a:pt x="1831" y="8645"/>
                </a:lnTo>
                <a:lnTo>
                  <a:pt x="1836" y="8636"/>
                </a:lnTo>
                <a:lnTo>
                  <a:pt x="1840" y="8627"/>
                </a:lnTo>
                <a:lnTo>
                  <a:pt x="1846" y="8615"/>
                </a:lnTo>
                <a:lnTo>
                  <a:pt x="1851" y="8605"/>
                </a:lnTo>
                <a:lnTo>
                  <a:pt x="1854" y="8596"/>
                </a:lnTo>
                <a:lnTo>
                  <a:pt x="1857" y="8588"/>
                </a:lnTo>
                <a:lnTo>
                  <a:pt x="1852" y="8589"/>
                </a:lnTo>
                <a:lnTo>
                  <a:pt x="1848" y="8589"/>
                </a:lnTo>
                <a:lnTo>
                  <a:pt x="1835" y="8586"/>
                </a:lnTo>
                <a:lnTo>
                  <a:pt x="1827" y="8579"/>
                </a:lnTo>
                <a:lnTo>
                  <a:pt x="1823" y="8567"/>
                </a:lnTo>
                <a:lnTo>
                  <a:pt x="1824" y="8553"/>
                </a:lnTo>
                <a:lnTo>
                  <a:pt x="1829" y="8543"/>
                </a:lnTo>
                <a:lnTo>
                  <a:pt x="1836" y="8533"/>
                </a:lnTo>
                <a:lnTo>
                  <a:pt x="1845" y="8526"/>
                </a:lnTo>
                <a:lnTo>
                  <a:pt x="1857" y="8520"/>
                </a:lnTo>
                <a:lnTo>
                  <a:pt x="1857" y="8507"/>
                </a:lnTo>
                <a:lnTo>
                  <a:pt x="1858" y="8492"/>
                </a:lnTo>
                <a:lnTo>
                  <a:pt x="1861" y="8474"/>
                </a:lnTo>
                <a:lnTo>
                  <a:pt x="1866" y="8454"/>
                </a:lnTo>
                <a:lnTo>
                  <a:pt x="1869" y="8442"/>
                </a:lnTo>
                <a:lnTo>
                  <a:pt x="1872" y="8430"/>
                </a:lnTo>
                <a:lnTo>
                  <a:pt x="1870" y="8425"/>
                </a:lnTo>
                <a:lnTo>
                  <a:pt x="1869" y="8419"/>
                </a:lnTo>
                <a:lnTo>
                  <a:pt x="1869" y="8412"/>
                </a:lnTo>
                <a:lnTo>
                  <a:pt x="1870" y="8405"/>
                </a:lnTo>
                <a:lnTo>
                  <a:pt x="1873" y="8399"/>
                </a:lnTo>
                <a:lnTo>
                  <a:pt x="1876" y="8394"/>
                </a:lnTo>
                <a:lnTo>
                  <a:pt x="1881" y="8389"/>
                </a:lnTo>
                <a:lnTo>
                  <a:pt x="1885" y="8383"/>
                </a:lnTo>
                <a:lnTo>
                  <a:pt x="1898" y="8337"/>
                </a:lnTo>
                <a:lnTo>
                  <a:pt x="1905" y="8314"/>
                </a:lnTo>
                <a:lnTo>
                  <a:pt x="1907" y="8301"/>
                </a:lnTo>
                <a:lnTo>
                  <a:pt x="1908" y="8282"/>
                </a:lnTo>
                <a:lnTo>
                  <a:pt x="1905" y="8276"/>
                </a:lnTo>
                <a:lnTo>
                  <a:pt x="1899" y="8272"/>
                </a:lnTo>
                <a:lnTo>
                  <a:pt x="1892" y="8273"/>
                </a:lnTo>
                <a:lnTo>
                  <a:pt x="1888" y="8279"/>
                </a:lnTo>
                <a:lnTo>
                  <a:pt x="1863" y="8362"/>
                </a:lnTo>
                <a:lnTo>
                  <a:pt x="1834" y="8445"/>
                </a:lnTo>
                <a:lnTo>
                  <a:pt x="1803" y="8530"/>
                </a:lnTo>
                <a:lnTo>
                  <a:pt x="1772" y="8617"/>
                </a:lnTo>
                <a:lnTo>
                  <a:pt x="1833" y="8354"/>
                </a:lnTo>
                <a:lnTo>
                  <a:pt x="1873" y="8226"/>
                </a:lnTo>
                <a:lnTo>
                  <a:pt x="1895" y="8139"/>
                </a:lnTo>
                <a:lnTo>
                  <a:pt x="1906" y="7999"/>
                </a:lnTo>
                <a:lnTo>
                  <a:pt x="1897" y="8001"/>
                </a:lnTo>
                <a:lnTo>
                  <a:pt x="1889" y="8002"/>
                </a:lnTo>
                <a:lnTo>
                  <a:pt x="1882" y="8002"/>
                </a:lnTo>
                <a:lnTo>
                  <a:pt x="1876" y="8000"/>
                </a:lnTo>
                <a:lnTo>
                  <a:pt x="1871" y="7996"/>
                </a:lnTo>
                <a:lnTo>
                  <a:pt x="1867" y="7992"/>
                </a:lnTo>
                <a:lnTo>
                  <a:pt x="1860" y="8015"/>
                </a:lnTo>
                <a:lnTo>
                  <a:pt x="1853" y="8036"/>
                </a:lnTo>
                <a:lnTo>
                  <a:pt x="1846" y="8059"/>
                </a:lnTo>
                <a:lnTo>
                  <a:pt x="1840" y="8081"/>
                </a:lnTo>
                <a:lnTo>
                  <a:pt x="1846" y="8078"/>
                </a:lnTo>
                <a:lnTo>
                  <a:pt x="1853" y="8075"/>
                </a:lnTo>
                <a:lnTo>
                  <a:pt x="1861" y="8073"/>
                </a:lnTo>
                <a:lnTo>
                  <a:pt x="1867" y="8072"/>
                </a:lnTo>
                <a:lnTo>
                  <a:pt x="1881" y="8075"/>
                </a:lnTo>
                <a:lnTo>
                  <a:pt x="1890" y="8083"/>
                </a:lnTo>
                <a:lnTo>
                  <a:pt x="1895" y="8095"/>
                </a:lnTo>
                <a:lnTo>
                  <a:pt x="1893" y="8111"/>
                </a:lnTo>
                <a:lnTo>
                  <a:pt x="1885" y="8125"/>
                </a:lnTo>
                <a:lnTo>
                  <a:pt x="1873" y="8137"/>
                </a:lnTo>
                <a:lnTo>
                  <a:pt x="1859" y="8145"/>
                </a:lnTo>
                <a:lnTo>
                  <a:pt x="1842" y="8148"/>
                </a:lnTo>
                <a:lnTo>
                  <a:pt x="1836" y="8148"/>
                </a:lnTo>
                <a:lnTo>
                  <a:pt x="1830" y="8146"/>
                </a:lnTo>
                <a:lnTo>
                  <a:pt x="1826" y="8143"/>
                </a:lnTo>
                <a:lnTo>
                  <a:pt x="1822" y="8139"/>
                </a:lnTo>
                <a:lnTo>
                  <a:pt x="1817" y="8153"/>
                </a:lnTo>
                <a:lnTo>
                  <a:pt x="1813" y="8166"/>
                </a:lnTo>
                <a:lnTo>
                  <a:pt x="1775" y="8207"/>
                </a:lnTo>
                <a:lnTo>
                  <a:pt x="1754" y="8254"/>
                </a:lnTo>
                <a:lnTo>
                  <a:pt x="1740" y="8304"/>
                </a:lnTo>
                <a:lnTo>
                  <a:pt x="1721" y="8356"/>
                </a:lnTo>
                <a:lnTo>
                  <a:pt x="1717" y="8360"/>
                </a:lnTo>
                <a:lnTo>
                  <a:pt x="1710" y="8363"/>
                </a:lnTo>
                <a:lnTo>
                  <a:pt x="1704" y="8366"/>
                </a:lnTo>
                <a:lnTo>
                  <a:pt x="1697" y="8369"/>
                </a:lnTo>
                <a:lnTo>
                  <a:pt x="1697" y="8342"/>
                </a:lnTo>
                <a:lnTo>
                  <a:pt x="1703" y="8306"/>
                </a:lnTo>
                <a:lnTo>
                  <a:pt x="1709" y="8268"/>
                </a:lnTo>
                <a:lnTo>
                  <a:pt x="1712" y="8234"/>
                </a:lnTo>
                <a:lnTo>
                  <a:pt x="1712" y="8211"/>
                </a:lnTo>
                <a:lnTo>
                  <a:pt x="1714" y="8187"/>
                </a:lnTo>
                <a:lnTo>
                  <a:pt x="1717" y="8164"/>
                </a:lnTo>
                <a:lnTo>
                  <a:pt x="1719" y="8140"/>
                </a:lnTo>
                <a:lnTo>
                  <a:pt x="1714" y="8143"/>
                </a:lnTo>
                <a:lnTo>
                  <a:pt x="1707" y="8145"/>
                </a:lnTo>
                <a:lnTo>
                  <a:pt x="1701" y="8146"/>
                </a:lnTo>
                <a:lnTo>
                  <a:pt x="1695" y="8147"/>
                </a:lnTo>
                <a:lnTo>
                  <a:pt x="1682" y="8144"/>
                </a:lnTo>
                <a:lnTo>
                  <a:pt x="1673" y="8136"/>
                </a:lnTo>
                <a:lnTo>
                  <a:pt x="1669" y="8125"/>
                </a:lnTo>
                <a:lnTo>
                  <a:pt x="1671" y="8111"/>
                </a:lnTo>
                <a:lnTo>
                  <a:pt x="1678" y="8096"/>
                </a:lnTo>
                <a:lnTo>
                  <a:pt x="1690" y="8084"/>
                </a:lnTo>
                <a:lnTo>
                  <a:pt x="1704" y="8077"/>
                </a:lnTo>
                <a:lnTo>
                  <a:pt x="1720" y="8074"/>
                </a:lnTo>
                <a:lnTo>
                  <a:pt x="1724" y="8074"/>
                </a:lnTo>
                <a:lnTo>
                  <a:pt x="1727" y="8075"/>
                </a:lnTo>
                <a:lnTo>
                  <a:pt x="1729" y="8061"/>
                </a:lnTo>
                <a:lnTo>
                  <a:pt x="1731" y="8045"/>
                </a:lnTo>
                <a:lnTo>
                  <a:pt x="1733" y="8030"/>
                </a:lnTo>
                <a:lnTo>
                  <a:pt x="1734" y="8016"/>
                </a:lnTo>
                <a:lnTo>
                  <a:pt x="1735" y="8007"/>
                </a:lnTo>
                <a:lnTo>
                  <a:pt x="1736" y="7999"/>
                </a:lnTo>
                <a:lnTo>
                  <a:pt x="1725" y="7995"/>
                </a:lnTo>
                <a:lnTo>
                  <a:pt x="1718" y="7987"/>
                </a:lnTo>
                <a:lnTo>
                  <a:pt x="1715" y="7976"/>
                </a:lnTo>
                <a:lnTo>
                  <a:pt x="1717" y="7962"/>
                </a:lnTo>
                <a:lnTo>
                  <a:pt x="1723" y="7950"/>
                </a:lnTo>
                <a:lnTo>
                  <a:pt x="1732" y="7940"/>
                </a:lnTo>
                <a:lnTo>
                  <a:pt x="1744" y="7932"/>
                </a:lnTo>
                <a:lnTo>
                  <a:pt x="1756" y="7927"/>
                </a:lnTo>
                <a:lnTo>
                  <a:pt x="1760" y="7920"/>
                </a:lnTo>
                <a:lnTo>
                  <a:pt x="1764" y="7911"/>
                </a:lnTo>
                <a:lnTo>
                  <a:pt x="1766" y="7901"/>
                </a:lnTo>
                <a:lnTo>
                  <a:pt x="1769" y="7889"/>
                </a:lnTo>
                <a:lnTo>
                  <a:pt x="1770" y="7879"/>
                </a:lnTo>
                <a:lnTo>
                  <a:pt x="1771" y="7868"/>
                </a:lnTo>
                <a:lnTo>
                  <a:pt x="1772" y="7859"/>
                </a:lnTo>
                <a:lnTo>
                  <a:pt x="1773" y="7849"/>
                </a:lnTo>
                <a:lnTo>
                  <a:pt x="1767" y="7843"/>
                </a:lnTo>
                <a:lnTo>
                  <a:pt x="1763" y="7835"/>
                </a:lnTo>
                <a:lnTo>
                  <a:pt x="1762" y="7826"/>
                </a:lnTo>
                <a:lnTo>
                  <a:pt x="1764" y="7815"/>
                </a:lnTo>
                <a:lnTo>
                  <a:pt x="1767" y="7807"/>
                </a:lnTo>
                <a:lnTo>
                  <a:pt x="1772" y="7799"/>
                </a:lnTo>
                <a:lnTo>
                  <a:pt x="1779" y="7792"/>
                </a:lnTo>
                <a:lnTo>
                  <a:pt x="1786" y="7787"/>
                </a:lnTo>
                <a:lnTo>
                  <a:pt x="1795" y="7762"/>
                </a:lnTo>
                <a:lnTo>
                  <a:pt x="1802" y="7739"/>
                </a:lnTo>
                <a:lnTo>
                  <a:pt x="1807" y="7717"/>
                </a:lnTo>
                <a:lnTo>
                  <a:pt x="1813" y="7697"/>
                </a:lnTo>
                <a:lnTo>
                  <a:pt x="1810" y="7691"/>
                </a:lnTo>
                <a:lnTo>
                  <a:pt x="1807" y="7683"/>
                </a:lnTo>
                <a:lnTo>
                  <a:pt x="1807" y="7676"/>
                </a:lnTo>
                <a:lnTo>
                  <a:pt x="1810" y="7668"/>
                </a:lnTo>
                <a:lnTo>
                  <a:pt x="1814" y="7658"/>
                </a:lnTo>
                <a:lnTo>
                  <a:pt x="1820" y="7650"/>
                </a:lnTo>
                <a:lnTo>
                  <a:pt x="1824" y="7604"/>
                </a:lnTo>
                <a:lnTo>
                  <a:pt x="1826" y="7563"/>
                </a:lnTo>
                <a:lnTo>
                  <a:pt x="1831" y="7525"/>
                </a:lnTo>
                <a:lnTo>
                  <a:pt x="1840" y="7488"/>
                </a:lnTo>
                <a:lnTo>
                  <a:pt x="1869" y="7395"/>
                </a:lnTo>
                <a:lnTo>
                  <a:pt x="1892" y="7303"/>
                </a:lnTo>
                <a:lnTo>
                  <a:pt x="1926" y="7199"/>
                </a:lnTo>
                <a:lnTo>
                  <a:pt x="1984" y="7069"/>
                </a:lnTo>
                <a:lnTo>
                  <a:pt x="1990" y="7079"/>
                </a:lnTo>
                <a:lnTo>
                  <a:pt x="1993" y="7086"/>
                </a:lnTo>
                <a:lnTo>
                  <a:pt x="1993" y="7082"/>
                </a:lnTo>
                <a:lnTo>
                  <a:pt x="1994" y="7078"/>
                </a:lnTo>
                <a:lnTo>
                  <a:pt x="2003" y="7062"/>
                </a:lnTo>
                <a:lnTo>
                  <a:pt x="2014" y="7050"/>
                </a:lnTo>
                <a:lnTo>
                  <a:pt x="2028" y="7041"/>
                </a:lnTo>
                <a:lnTo>
                  <a:pt x="2044" y="7036"/>
                </a:lnTo>
                <a:lnTo>
                  <a:pt x="2044" y="7018"/>
                </a:lnTo>
                <a:lnTo>
                  <a:pt x="2043" y="7000"/>
                </a:lnTo>
                <a:lnTo>
                  <a:pt x="2043" y="6980"/>
                </a:lnTo>
                <a:lnTo>
                  <a:pt x="2042" y="6960"/>
                </a:lnTo>
                <a:lnTo>
                  <a:pt x="2040" y="6954"/>
                </a:lnTo>
                <a:lnTo>
                  <a:pt x="2038" y="6947"/>
                </a:lnTo>
                <a:lnTo>
                  <a:pt x="2039" y="6939"/>
                </a:lnTo>
                <a:lnTo>
                  <a:pt x="2040" y="6930"/>
                </a:lnTo>
                <a:lnTo>
                  <a:pt x="2042" y="6927"/>
                </a:lnTo>
                <a:lnTo>
                  <a:pt x="2043" y="6925"/>
                </a:lnTo>
                <a:lnTo>
                  <a:pt x="2043" y="6909"/>
                </a:lnTo>
                <a:lnTo>
                  <a:pt x="2044" y="6893"/>
                </a:lnTo>
                <a:lnTo>
                  <a:pt x="2047" y="6875"/>
                </a:lnTo>
                <a:lnTo>
                  <a:pt x="2049" y="6857"/>
                </a:lnTo>
                <a:lnTo>
                  <a:pt x="2065" y="6830"/>
                </a:lnTo>
                <a:lnTo>
                  <a:pt x="2073" y="6816"/>
                </a:lnTo>
                <a:lnTo>
                  <a:pt x="2079" y="6807"/>
                </a:lnTo>
                <a:lnTo>
                  <a:pt x="2085" y="6797"/>
                </a:lnTo>
                <a:lnTo>
                  <a:pt x="2085" y="6789"/>
                </a:lnTo>
                <a:lnTo>
                  <a:pt x="2087" y="6782"/>
                </a:lnTo>
                <a:lnTo>
                  <a:pt x="2091" y="6774"/>
                </a:lnTo>
                <a:lnTo>
                  <a:pt x="2096" y="6766"/>
                </a:lnTo>
                <a:lnTo>
                  <a:pt x="2093" y="6747"/>
                </a:lnTo>
                <a:lnTo>
                  <a:pt x="2089" y="6729"/>
                </a:lnTo>
                <a:lnTo>
                  <a:pt x="2087" y="6711"/>
                </a:lnTo>
                <a:lnTo>
                  <a:pt x="2089" y="6692"/>
                </a:lnTo>
                <a:lnTo>
                  <a:pt x="2092" y="6673"/>
                </a:lnTo>
                <a:lnTo>
                  <a:pt x="2095" y="6653"/>
                </a:lnTo>
                <a:lnTo>
                  <a:pt x="2096" y="6634"/>
                </a:lnTo>
                <a:lnTo>
                  <a:pt x="2098" y="6615"/>
                </a:lnTo>
                <a:lnTo>
                  <a:pt x="2110" y="6543"/>
                </a:lnTo>
                <a:lnTo>
                  <a:pt x="2110" y="6533"/>
                </a:lnTo>
                <a:lnTo>
                  <a:pt x="2100" y="6562"/>
                </a:lnTo>
                <a:lnTo>
                  <a:pt x="2077" y="6611"/>
                </a:lnTo>
                <a:lnTo>
                  <a:pt x="2079" y="6616"/>
                </a:lnTo>
                <a:lnTo>
                  <a:pt x="2079" y="6622"/>
                </a:lnTo>
                <a:lnTo>
                  <a:pt x="2079" y="6629"/>
                </a:lnTo>
                <a:lnTo>
                  <a:pt x="2077" y="6635"/>
                </a:lnTo>
                <a:lnTo>
                  <a:pt x="2068" y="6652"/>
                </a:lnTo>
                <a:lnTo>
                  <a:pt x="2055" y="6666"/>
                </a:lnTo>
                <a:lnTo>
                  <a:pt x="2037" y="6676"/>
                </a:lnTo>
                <a:lnTo>
                  <a:pt x="2020" y="6679"/>
                </a:lnTo>
                <a:lnTo>
                  <a:pt x="2004" y="6676"/>
                </a:lnTo>
                <a:lnTo>
                  <a:pt x="1992" y="6666"/>
                </a:lnTo>
                <a:lnTo>
                  <a:pt x="1987" y="6652"/>
                </a:lnTo>
                <a:lnTo>
                  <a:pt x="1989" y="6635"/>
                </a:lnTo>
                <a:lnTo>
                  <a:pt x="1994" y="6625"/>
                </a:lnTo>
                <a:lnTo>
                  <a:pt x="2002" y="6615"/>
                </a:lnTo>
                <a:lnTo>
                  <a:pt x="2010" y="6606"/>
                </a:lnTo>
                <a:lnTo>
                  <a:pt x="2020" y="6600"/>
                </a:lnTo>
                <a:lnTo>
                  <a:pt x="2024" y="6586"/>
                </a:lnTo>
                <a:lnTo>
                  <a:pt x="2029" y="6569"/>
                </a:lnTo>
                <a:lnTo>
                  <a:pt x="2034" y="6547"/>
                </a:lnTo>
                <a:lnTo>
                  <a:pt x="2042" y="6523"/>
                </a:lnTo>
                <a:lnTo>
                  <a:pt x="2037" y="6515"/>
                </a:lnTo>
                <a:lnTo>
                  <a:pt x="2034" y="6507"/>
                </a:lnTo>
                <a:lnTo>
                  <a:pt x="2034" y="6498"/>
                </a:lnTo>
                <a:lnTo>
                  <a:pt x="2036" y="6488"/>
                </a:lnTo>
                <a:lnTo>
                  <a:pt x="2040" y="6478"/>
                </a:lnTo>
                <a:lnTo>
                  <a:pt x="2047" y="6470"/>
                </a:lnTo>
                <a:lnTo>
                  <a:pt x="2054" y="6461"/>
                </a:lnTo>
                <a:lnTo>
                  <a:pt x="2062" y="6455"/>
                </a:lnTo>
                <a:lnTo>
                  <a:pt x="2067" y="6436"/>
                </a:lnTo>
                <a:lnTo>
                  <a:pt x="2073" y="6416"/>
                </a:lnTo>
                <a:lnTo>
                  <a:pt x="2079" y="6395"/>
                </a:lnTo>
                <a:lnTo>
                  <a:pt x="2086" y="6372"/>
                </a:lnTo>
                <a:lnTo>
                  <a:pt x="2082" y="6365"/>
                </a:lnTo>
                <a:lnTo>
                  <a:pt x="2081" y="6358"/>
                </a:lnTo>
                <a:lnTo>
                  <a:pt x="2081" y="6349"/>
                </a:lnTo>
                <a:lnTo>
                  <a:pt x="2083" y="6340"/>
                </a:lnTo>
                <a:lnTo>
                  <a:pt x="2087" y="6331"/>
                </a:lnTo>
                <a:lnTo>
                  <a:pt x="2092" y="6321"/>
                </a:lnTo>
                <a:lnTo>
                  <a:pt x="2100" y="6313"/>
                </a:lnTo>
                <a:lnTo>
                  <a:pt x="2109" y="6307"/>
                </a:lnTo>
                <a:lnTo>
                  <a:pt x="2118" y="6289"/>
                </a:lnTo>
                <a:lnTo>
                  <a:pt x="2129" y="6272"/>
                </a:lnTo>
                <a:lnTo>
                  <a:pt x="2142" y="6256"/>
                </a:lnTo>
                <a:lnTo>
                  <a:pt x="2154" y="6239"/>
                </a:lnTo>
                <a:lnTo>
                  <a:pt x="2140" y="6232"/>
                </a:lnTo>
                <a:lnTo>
                  <a:pt x="2131" y="6222"/>
                </a:lnTo>
                <a:lnTo>
                  <a:pt x="2127" y="6209"/>
                </a:lnTo>
                <a:lnTo>
                  <a:pt x="2129" y="6193"/>
                </a:lnTo>
                <a:lnTo>
                  <a:pt x="2138" y="6174"/>
                </a:lnTo>
                <a:lnTo>
                  <a:pt x="2154" y="6160"/>
                </a:lnTo>
                <a:lnTo>
                  <a:pt x="2171" y="6150"/>
                </a:lnTo>
                <a:lnTo>
                  <a:pt x="2191" y="6147"/>
                </a:lnTo>
                <a:lnTo>
                  <a:pt x="2192" y="6147"/>
                </a:lnTo>
                <a:lnTo>
                  <a:pt x="2193" y="6147"/>
                </a:lnTo>
                <a:lnTo>
                  <a:pt x="2197" y="6132"/>
                </a:lnTo>
                <a:lnTo>
                  <a:pt x="2202" y="6118"/>
                </a:lnTo>
                <a:lnTo>
                  <a:pt x="2207" y="6105"/>
                </a:lnTo>
                <a:lnTo>
                  <a:pt x="2214" y="6091"/>
                </a:lnTo>
                <a:lnTo>
                  <a:pt x="2211" y="6091"/>
                </a:lnTo>
                <a:lnTo>
                  <a:pt x="2208" y="6091"/>
                </a:lnTo>
                <a:lnTo>
                  <a:pt x="2191" y="6088"/>
                </a:lnTo>
                <a:lnTo>
                  <a:pt x="2179" y="6078"/>
                </a:lnTo>
                <a:lnTo>
                  <a:pt x="2174" y="6063"/>
                </a:lnTo>
                <a:lnTo>
                  <a:pt x="2176" y="6045"/>
                </a:lnTo>
                <a:lnTo>
                  <a:pt x="2185" y="6027"/>
                </a:lnTo>
                <a:lnTo>
                  <a:pt x="2201" y="6012"/>
                </a:lnTo>
                <a:lnTo>
                  <a:pt x="2219" y="6003"/>
                </a:lnTo>
                <a:lnTo>
                  <a:pt x="2238" y="5998"/>
                </a:lnTo>
                <a:lnTo>
                  <a:pt x="2246" y="5999"/>
                </a:lnTo>
                <a:lnTo>
                  <a:pt x="2252" y="6000"/>
                </a:lnTo>
                <a:lnTo>
                  <a:pt x="2258" y="6004"/>
                </a:lnTo>
                <a:lnTo>
                  <a:pt x="2262" y="6008"/>
                </a:lnTo>
                <a:lnTo>
                  <a:pt x="2273" y="5988"/>
                </a:lnTo>
                <a:lnTo>
                  <a:pt x="2283" y="5968"/>
                </a:lnTo>
                <a:lnTo>
                  <a:pt x="2295" y="5944"/>
                </a:lnTo>
                <a:lnTo>
                  <a:pt x="2306" y="5919"/>
                </a:lnTo>
                <a:lnTo>
                  <a:pt x="2295" y="5930"/>
                </a:lnTo>
                <a:lnTo>
                  <a:pt x="2282" y="5938"/>
                </a:lnTo>
                <a:lnTo>
                  <a:pt x="2269" y="5943"/>
                </a:lnTo>
                <a:lnTo>
                  <a:pt x="2255" y="5945"/>
                </a:lnTo>
                <a:lnTo>
                  <a:pt x="2238" y="5941"/>
                </a:lnTo>
                <a:lnTo>
                  <a:pt x="2226" y="5931"/>
                </a:lnTo>
                <a:lnTo>
                  <a:pt x="2221" y="5916"/>
                </a:lnTo>
                <a:lnTo>
                  <a:pt x="2223" y="5897"/>
                </a:lnTo>
                <a:lnTo>
                  <a:pt x="2232" y="5879"/>
                </a:lnTo>
                <a:lnTo>
                  <a:pt x="2248" y="5864"/>
                </a:lnTo>
                <a:lnTo>
                  <a:pt x="2266" y="5854"/>
                </a:lnTo>
                <a:lnTo>
                  <a:pt x="2286" y="5850"/>
                </a:lnTo>
                <a:lnTo>
                  <a:pt x="2300" y="5852"/>
                </a:lnTo>
                <a:lnTo>
                  <a:pt x="2311" y="5859"/>
                </a:lnTo>
                <a:lnTo>
                  <a:pt x="2317" y="5870"/>
                </a:lnTo>
                <a:lnTo>
                  <a:pt x="2320" y="5883"/>
                </a:lnTo>
                <a:lnTo>
                  <a:pt x="2326" y="5865"/>
                </a:lnTo>
                <a:lnTo>
                  <a:pt x="2333" y="5846"/>
                </a:lnTo>
                <a:lnTo>
                  <a:pt x="2340" y="5826"/>
                </a:lnTo>
                <a:lnTo>
                  <a:pt x="2346" y="5805"/>
                </a:lnTo>
                <a:lnTo>
                  <a:pt x="2350" y="5791"/>
                </a:lnTo>
                <a:lnTo>
                  <a:pt x="2354" y="5780"/>
                </a:lnTo>
                <a:lnTo>
                  <a:pt x="2357" y="5771"/>
                </a:lnTo>
                <a:lnTo>
                  <a:pt x="2360" y="5762"/>
                </a:lnTo>
                <a:lnTo>
                  <a:pt x="2349" y="5777"/>
                </a:lnTo>
                <a:lnTo>
                  <a:pt x="2335" y="5788"/>
                </a:lnTo>
                <a:lnTo>
                  <a:pt x="2319" y="5795"/>
                </a:lnTo>
                <a:lnTo>
                  <a:pt x="2302" y="5798"/>
                </a:lnTo>
                <a:lnTo>
                  <a:pt x="2285" y="5794"/>
                </a:lnTo>
                <a:lnTo>
                  <a:pt x="2273" y="5784"/>
                </a:lnTo>
                <a:lnTo>
                  <a:pt x="2268" y="5768"/>
                </a:lnTo>
                <a:lnTo>
                  <a:pt x="2270" y="5750"/>
                </a:lnTo>
                <a:lnTo>
                  <a:pt x="2279" y="5732"/>
                </a:lnTo>
                <a:lnTo>
                  <a:pt x="2295" y="5716"/>
                </a:lnTo>
                <a:lnTo>
                  <a:pt x="2313" y="5706"/>
                </a:lnTo>
                <a:lnTo>
                  <a:pt x="2334" y="5702"/>
                </a:lnTo>
                <a:lnTo>
                  <a:pt x="2350" y="5706"/>
                </a:lnTo>
                <a:lnTo>
                  <a:pt x="2362" y="5715"/>
                </a:lnTo>
                <a:lnTo>
                  <a:pt x="2367" y="5730"/>
                </a:lnTo>
                <a:lnTo>
                  <a:pt x="2366" y="5748"/>
                </a:lnTo>
                <a:lnTo>
                  <a:pt x="2373" y="5735"/>
                </a:lnTo>
                <a:lnTo>
                  <a:pt x="2376" y="5726"/>
                </a:lnTo>
                <a:lnTo>
                  <a:pt x="2376" y="5705"/>
                </a:lnTo>
                <a:lnTo>
                  <a:pt x="2374" y="5662"/>
                </a:lnTo>
                <a:lnTo>
                  <a:pt x="2378" y="5651"/>
                </a:lnTo>
                <a:lnTo>
                  <a:pt x="2382" y="5641"/>
                </a:lnTo>
                <a:lnTo>
                  <a:pt x="2374" y="5645"/>
                </a:lnTo>
                <a:lnTo>
                  <a:pt x="2366" y="5648"/>
                </a:lnTo>
                <a:lnTo>
                  <a:pt x="2358" y="5650"/>
                </a:lnTo>
                <a:lnTo>
                  <a:pt x="2350" y="5651"/>
                </a:lnTo>
                <a:lnTo>
                  <a:pt x="2333" y="5647"/>
                </a:lnTo>
                <a:lnTo>
                  <a:pt x="2320" y="5637"/>
                </a:lnTo>
                <a:lnTo>
                  <a:pt x="2314" y="5621"/>
                </a:lnTo>
                <a:lnTo>
                  <a:pt x="2317" y="5603"/>
                </a:lnTo>
                <a:lnTo>
                  <a:pt x="2326" y="5584"/>
                </a:lnTo>
                <a:lnTo>
                  <a:pt x="2342" y="5568"/>
                </a:lnTo>
                <a:lnTo>
                  <a:pt x="2360" y="5558"/>
                </a:lnTo>
                <a:lnTo>
                  <a:pt x="2381" y="5554"/>
                </a:lnTo>
                <a:lnTo>
                  <a:pt x="2390" y="5555"/>
                </a:lnTo>
                <a:lnTo>
                  <a:pt x="2397" y="5558"/>
                </a:lnTo>
                <a:lnTo>
                  <a:pt x="2404" y="5562"/>
                </a:lnTo>
                <a:lnTo>
                  <a:pt x="2409" y="5567"/>
                </a:lnTo>
                <a:lnTo>
                  <a:pt x="2412" y="5555"/>
                </a:lnTo>
                <a:lnTo>
                  <a:pt x="2416" y="5540"/>
                </a:lnTo>
                <a:lnTo>
                  <a:pt x="2421" y="5519"/>
                </a:lnTo>
                <a:lnTo>
                  <a:pt x="2428" y="5495"/>
                </a:lnTo>
                <a:lnTo>
                  <a:pt x="2420" y="5499"/>
                </a:lnTo>
                <a:lnTo>
                  <a:pt x="2412" y="5502"/>
                </a:lnTo>
                <a:lnTo>
                  <a:pt x="2405" y="5503"/>
                </a:lnTo>
                <a:lnTo>
                  <a:pt x="2397" y="5504"/>
                </a:lnTo>
                <a:lnTo>
                  <a:pt x="2380" y="5500"/>
                </a:lnTo>
                <a:lnTo>
                  <a:pt x="2367" y="5490"/>
                </a:lnTo>
                <a:lnTo>
                  <a:pt x="2361" y="5474"/>
                </a:lnTo>
                <a:lnTo>
                  <a:pt x="2364" y="5455"/>
                </a:lnTo>
                <a:lnTo>
                  <a:pt x="2373" y="5436"/>
                </a:lnTo>
                <a:lnTo>
                  <a:pt x="2389" y="5421"/>
                </a:lnTo>
                <a:lnTo>
                  <a:pt x="2408" y="5410"/>
                </a:lnTo>
                <a:lnTo>
                  <a:pt x="2429" y="5407"/>
                </a:lnTo>
                <a:lnTo>
                  <a:pt x="2434" y="5407"/>
                </a:lnTo>
                <a:lnTo>
                  <a:pt x="2438" y="5408"/>
                </a:lnTo>
                <a:lnTo>
                  <a:pt x="2443" y="5409"/>
                </a:lnTo>
                <a:lnTo>
                  <a:pt x="2447" y="5411"/>
                </a:lnTo>
                <a:lnTo>
                  <a:pt x="2450" y="5398"/>
                </a:lnTo>
                <a:lnTo>
                  <a:pt x="2453" y="5384"/>
                </a:lnTo>
                <a:lnTo>
                  <a:pt x="2456" y="5369"/>
                </a:lnTo>
                <a:lnTo>
                  <a:pt x="2460" y="5354"/>
                </a:lnTo>
                <a:lnTo>
                  <a:pt x="2452" y="5356"/>
                </a:lnTo>
                <a:lnTo>
                  <a:pt x="2444" y="5357"/>
                </a:lnTo>
                <a:lnTo>
                  <a:pt x="2427" y="5353"/>
                </a:lnTo>
                <a:lnTo>
                  <a:pt x="2414" y="5342"/>
                </a:lnTo>
                <a:lnTo>
                  <a:pt x="2408" y="5327"/>
                </a:lnTo>
                <a:lnTo>
                  <a:pt x="2411" y="5308"/>
                </a:lnTo>
                <a:lnTo>
                  <a:pt x="2415" y="5296"/>
                </a:lnTo>
                <a:lnTo>
                  <a:pt x="2422" y="5286"/>
                </a:lnTo>
                <a:lnTo>
                  <a:pt x="2431" y="5278"/>
                </a:lnTo>
                <a:lnTo>
                  <a:pt x="2440" y="5270"/>
                </a:lnTo>
                <a:lnTo>
                  <a:pt x="2435" y="5269"/>
                </a:lnTo>
                <a:lnTo>
                  <a:pt x="2430" y="5267"/>
                </a:lnTo>
                <a:lnTo>
                  <a:pt x="2445" y="5207"/>
                </a:lnTo>
                <a:lnTo>
                  <a:pt x="2460" y="5147"/>
                </a:lnTo>
                <a:lnTo>
                  <a:pt x="2477" y="5089"/>
                </a:lnTo>
                <a:lnTo>
                  <a:pt x="2495" y="5031"/>
                </a:lnTo>
                <a:lnTo>
                  <a:pt x="2501" y="5005"/>
                </a:lnTo>
                <a:lnTo>
                  <a:pt x="2502" y="4987"/>
                </a:lnTo>
                <a:lnTo>
                  <a:pt x="2499" y="4974"/>
                </a:lnTo>
                <a:lnTo>
                  <a:pt x="2497" y="4967"/>
                </a:lnTo>
                <a:lnTo>
                  <a:pt x="2497" y="4968"/>
                </a:lnTo>
                <a:lnTo>
                  <a:pt x="2497" y="4969"/>
                </a:lnTo>
                <a:lnTo>
                  <a:pt x="2496" y="4967"/>
                </a:lnTo>
                <a:lnTo>
                  <a:pt x="2497" y="4967"/>
                </a:lnTo>
                <a:lnTo>
                  <a:pt x="2517" y="4866"/>
                </a:lnTo>
                <a:lnTo>
                  <a:pt x="2556" y="4780"/>
                </a:lnTo>
                <a:lnTo>
                  <a:pt x="2593" y="4693"/>
                </a:lnTo>
                <a:lnTo>
                  <a:pt x="2606" y="4591"/>
                </a:lnTo>
                <a:lnTo>
                  <a:pt x="2606" y="4565"/>
                </a:lnTo>
                <a:lnTo>
                  <a:pt x="2609" y="4531"/>
                </a:lnTo>
                <a:lnTo>
                  <a:pt x="2614" y="4492"/>
                </a:lnTo>
                <a:lnTo>
                  <a:pt x="2622" y="4451"/>
                </a:lnTo>
                <a:lnTo>
                  <a:pt x="2612" y="4457"/>
                </a:lnTo>
                <a:lnTo>
                  <a:pt x="2602" y="4463"/>
                </a:lnTo>
                <a:lnTo>
                  <a:pt x="2592" y="4467"/>
                </a:lnTo>
                <a:lnTo>
                  <a:pt x="2582" y="4468"/>
                </a:lnTo>
                <a:lnTo>
                  <a:pt x="2565" y="4464"/>
                </a:lnTo>
                <a:lnTo>
                  <a:pt x="2554" y="4454"/>
                </a:lnTo>
                <a:lnTo>
                  <a:pt x="2549" y="4440"/>
                </a:lnTo>
                <a:lnTo>
                  <a:pt x="2551" y="4423"/>
                </a:lnTo>
                <a:lnTo>
                  <a:pt x="2560" y="4404"/>
                </a:lnTo>
                <a:lnTo>
                  <a:pt x="2575" y="4390"/>
                </a:lnTo>
                <a:lnTo>
                  <a:pt x="2592" y="4381"/>
                </a:lnTo>
                <a:lnTo>
                  <a:pt x="2611" y="4378"/>
                </a:lnTo>
                <a:lnTo>
                  <a:pt x="2619" y="4378"/>
                </a:lnTo>
                <a:lnTo>
                  <a:pt x="2626" y="4380"/>
                </a:lnTo>
                <a:lnTo>
                  <a:pt x="2631" y="4383"/>
                </a:lnTo>
                <a:lnTo>
                  <a:pt x="2636" y="4387"/>
                </a:lnTo>
                <a:lnTo>
                  <a:pt x="2642" y="4363"/>
                </a:lnTo>
                <a:lnTo>
                  <a:pt x="2649" y="4342"/>
                </a:lnTo>
                <a:lnTo>
                  <a:pt x="2657" y="4324"/>
                </a:lnTo>
                <a:lnTo>
                  <a:pt x="2665" y="4306"/>
                </a:lnTo>
                <a:lnTo>
                  <a:pt x="2656" y="4312"/>
                </a:lnTo>
                <a:lnTo>
                  <a:pt x="2648" y="4316"/>
                </a:lnTo>
                <a:lnTo>
                  <a:pt x="2639" y="4318"/>
                </a:lnTo>
                <a:lnTo>
                  <a:pt x="2630" y="4319"/>
                </a:lnTo>
                <a:lnTo>
                  <a:pt x="2613" y="4315"/>
                </a:lnTo>
                <a:lnTo>
                  <a:pt x="2602" y="4306"/>
                </a:lnTo>
                <a:lnTo>
                  <a:pt x="2597" y="4292"/>
                </a:lnTo>
                <a:lnTo>
                  <a:pt x="2599" y="4275"/>
                </a:lnTo>
                <a:lnTo>
                  <a:pt x="2608" y="4257"/>
                </a:lnTo>
                <a:lnTo>
                  <a:pt x="2623" y="4243"/>
                </a:lnTo>
                <a:lnTo>
                  <a:pt x="2640" y="4234"/>
                </a:lnTo>
                <a:lnTo>
                  <a:pt x="2658" y="4231"/>
                </a:lnTo>
                <a:lnTo>
                  <a:pt x="2675" y="4234"/>
                </a:lnTo>
                <a:lnTo>
                  <a:pt x="2686" y="4243"/>
                </a:lnTo>
                <a:lnTo>
                  <a:pt x="2691" y="4257"/>
                </a:lnTo>
                <a:lnTo>
                  <a:pt x="2689" y="4275"/>
                </a:lnTo>
                <a:lnTo>
                  <a:pt x="2685" y="4283"/>
                </a:lnTo>
                <a:lnTo>
                  <a:pt x="2681" y="4290"/>
                </a:lnTo>
                <a:lnTo>
                  <a:pt x="2676" y="4296"/>
                </a:lnTo>
                <a:lnTo>
                  <a:pt x="2670" y="4302"/>
                </a:lnTo>
                <a:lnTo>
                  <a:pt x="2683" y="4317"/>
                </a:lnTo>
                <a:lnTo>
                  <a:pt x="2684" y="4338"/>
                </a:lnTo>
                <a:lnTo>
                  <a:pt x="2684" y="4360"/>
                </a:lnTo>
                <a:lnTo>
                  <a:pt x="2692" y="4379"/>
                </a:lnTo>
                <a:lnTo>
                  <a:pt x="2785" y="4077"/>
                </a:lnTo>
                <a:lnTo>
                  <a:pt x="2842" y="3883"/>
                </a:lnTo>
                <a:lnTo>
                  <a:pt x="2880" y="3744"/>
                </a:lnTo>
                <a:lnTo>
                  <a:pt x="2915" y="3608"/>
                </a:lnTo>
                <a:lnTo>
                  <a:pt x="2907" y="3597"/>
                </a:lnTo>
                <a:lnTo>
                  <a:pt x="2900" y="3588"/>
                </a:lnTo>
                <a:lnTo>
                  <a:pt x="2894" y="3581"/>
                </a:lnTo>
                <a:lnTo>
                  <a:pt x="2890" y="3574"/>
                </a:lnTo>
                <a:lnTo>
                  <a:pt x="2885" y="3577"/>
                </a:lnTo>
                <a:lnTo>
                  <a:pt x="2879" y="3579"/>
                </a:lnTo>
                <a:lnTo>
                  <a:pt x="2873" y="3580"/>
                </a:lnTo>
                <a:lnTo>
                  <a:pt x="2867" y="3580"/>
                </a:lnTo>
                <a:lnTo>
                  <a:pt x="2860" y="3580"/>
                </a:lnTo>
                <a:lnTo>
                  <a:pt x="2853" y="3578"/>
                </a:lnTo>
                <a:lnTo>
                  <a:pt x="2848" y="3575"/>
                </a:lnTo>
                <a:lnTo>
                  <a:pt x="2843" y="3570"/>
                </a:lnTo>
                <a:lnTo>
                  <a:pt x="2834" y="3591"/>
                </a:lnTo>
                <a:lnTo>
                  <a:pt x="2826" y="3612"/>
                </a:lnTo>
                <a:lnTo>
                  <a:pt x="2817" y="3635"/>
                </a:lnTo>
                <a:lnTo>
                  <a:pt x="2809" y="3658"/>
                </a:lnTo>
                <a:lnTo>
                  <a:pt x="2817" y="3651"/>
                </a:lnTo>
                <a:lnTo>
                  <a:pt x="2827" y="3646"/>
                </a:lnTo>
                <a:lnTo>
                  <a:pt x="2837" y="3643"/>
                </a:lnTo>
                <a:lnTo>
                  <a:pt x="2847" y="3641"/>
                </a:lnTo>
                <a:lnTo>
                  <a:pt x="2863" y="3645"/>
                </a:lnTo>
                <a:lnTo>
                  <a:pt x="2874" y="3654"/>
                </a:lnTo>
                <a:lnTo>
                  <a:pt x="2879" y="3668"/>
                </a:lnTo>
                <a:lnTo>
                  <a:pt x="2877" y="3685"/>
                </a:lnTo>
                <a:lnTo>
                  <a:pt x="2869" y="3700"/>
                </a:lnTo>
                <a:lnTo>
                  <a:pt x="2858" y="3712"/>
                </a:lnTo>
                <a:lnTo>
                  <a:pt x="2842" y="3722"/>
                </a:lnTo>
                <a:lnTo>
                  <a:pt x="2827" y="3727"/>
                </a:lnTo>
                <a:lnTo>
                  <a:pt x="2824" y="3732"/>
                </a:lnTo>
                <a:lnTo>
                  <a:pt x="2819" y="3740"/>
                </a:lnTo>
                <a:lnTo>
                  <a:pt x="2817" y="3737"/>
                </a:lnTo>
                <a:lnTo>
                  <a:pt x="2816" y="3733"/>
                </a:lnTo>
                <a:lnTo>
                  <a:pt x="2816" y="3731"/>
                </a:lnTo>
                <a:lnTo>
                  <a:pt x="2816" y="3728"/>
                </a:lnTo>
                <a:lnTo>
                  <a:pt x="2808" y="3726"/>
                </a:lnTo>
                <a:lnTo>
                  <a:pt x="2800" y="3723"/>
                </a:lnTo>
                <a:lnTo>
                  <a:pt x="2795" y="3718"/>
                </a:lnTo>
                <a:lnTo>
                  <a:pt x="2791" y="3711"/>
                </a:lnTo>
                <a:lnTo>
                  <a:pt x="2784" y="3734"/>
                </a:lnTo>
                <a:lnTo>
                  <a:pt x="2778" y="3756"/>
                </a:lnTo>
                <a:lnTo>
                  <a:pt x="2772" y="3779"/>
                </a:lnTo>
                <a:lnTo>
                  <a:pt x="2766" y="3800"/>
                </a:lnTo>
                <a:lnTo>
                  <a:pt x="2774" y="3795"/>
                </a:lnTo>
                <a:lnTo>
                  <a:pt x="2782" y="3792"/>
                </a:lnTo>
                <a:lnTo>
                  <a:pt x="2791" y="3789"/>
                </a:lnTo>
                <a:lnTo>
                  <a:pt x="2800" y="3788"/>
                </a:lnTo>
                <a:lnTo>
                  <a:pt x="2816" y="3792"/>
                </a:lnTo>
                <a:lnTo>
                  <a:pt x="2827" y="3801"/>
                </a:lnTo>
                <a:lnTo>
                  <a:pt x="2832" y="3816"/>
                </a:lnTo>
                <a:lnTo>
                  <a:pt x="2830" y="3832"/>
                </a:lnTo>
                <a:lnTo>
                  <a:pt x="2821" y="3849"/>
                </a:lnTo>
                <a:lnTo>
                  <a:pt x="2808" y="3863"/>
                </a:lnTo>
                <a:lnTo>
                  <a:pt x="2790" y="3873"/>
                </a:lnTo>
                <a:lnTo>
                  <a:pt x="2772" y="3876"/>
                </a:lnTo>
                <a:lnTo>
                  <a:pt x="2766" y="3876"/>
                </a:lnTo>
                <a:lnTo>
                  <a:pt x="2760" y="3874"/>
                </a:lnTo>
                <a:lnTo>
                  <a:pt x="2754" y="3872"/>
                </a:lnTo>
                <a:lnTo>
                  <a:pt x="2749" y="3868"/>
                </a:lnTo>
                <a:lnTo>
                  <a:pt x="2745" y="3888"/>
                </a:lnTo>
                <a:lnTo>
                  <a:pt x="2742" y="3907"/>
                </a:lnTo>
                <a:lnTo>
                  <a:pt x="2739" y="3923"/>
                </a:lnTo>
                <a:lnTo>
                  <a:pt x="2736" y="3938"/>
                </a:lnTo>
                <a:lnTo>
                  <a:pt x="2744" y="3936"/>
                </a:lnTo>
                <a:lnTo>
                  <a:pt x="2753" y="3935"/>
                </a:lnTo>
                <a:lnTo>
                  <a:pt x="2769" y="3939"/>
                </a:lnTo>
                <a:lnTo>
                  <a:pt x="2780" y="3949"/>
                </a:lnTo>
                <a:lnTo>
                  <a:pt x="2785" y="3963"/>
                </a:lnTo>
                <a:lnTo>
                  <a:pt x="2783" y="3980"/>
                </a:lnTo>
                <a:lnTo>
                  <a:pt x="2774" y="3997"/>
                </a:lnTo>
                <a:lnTo>
                  <a:pt x="2760" y="4011"/>
                </a:lnTo>
                <a:lnTo>
                  <a:pt x="2743" y="4020"/>
                </a:lnTo>
                <a:lnTo>
                  <a:pt x="2725" y="4024"/>
                </a:lnTo>
                <a:lnTo>
                  <a:pt x="2708" y="4020"/>
                </a:lnTo>
                <a:lnTo>
                  <a:pt x="2697" y="4011"/>
                </a:lnTo>
                <a:lnTo>
                  <a:pt x="2692" y="3997"/>
                </a:lnTo>
                <a:lnTo>
                  <a:pt x="2694" y="3980"/>
                </a:lnTo>
                <a:lnTo>
                  <a:pt x="2695" y="3978"/>
                </a:lnTo>
                <a:lnTo>
                  <a:pt x="2696" y="3976"/>
                </a:lnTo>
                <a:lnTo>
                  <a:pt x="2693" y="3961"/>
                </a:lnTo>
                <a:lnTo>
                  <a:pt x="2691" y="3945"/>
                </a:lnTo>
                <a:lnTo>
                  <a:pt x="2692" y="3930"/>
                </a:lnTo>
                <a:lnTo>
                  <a:pt x="2695" y="3914"/>
                </a:lnTo>
                <a:lnTo>
                  <a:pt x="2705" y="3875"/>
                </a:lnTo>
                <a:lnTo>
                  <a:pt x="2719" y="3828"/>
                </a:lnTo>
                <a:lnTo>
                  <a:pt x="2734" y="3782"/>
                </a:lnTo>
                <a:lnTo>
                  <a:pt x="2751" y="3747"/>
                </a:lnTo>
                <a:lnTo>
                  <a:pt x="2774" y="3707"/>
                </a:lnTo>
                <a:lnTo>
                  <a:pt x="2794" y="3646"/>
                </a:lnTo>
                <a:lnTo>
                  <a:pt x="2827" y="3530"/>
                </a:lnTo>
                <a:lnTo>
                  <a:pt x="2882" y="3326"/>
                </a:lnTo>
                <a:lnTo>
                  <a:pt x="2872" y="3333"/>
                </a:lnTo>
                <a:lnTo>
                  <a:pt x="2863" y="3337"/>
                </a:lnTo>
                <a:lnTo>
                  <a:pt x="2851" y="3316"/>
                </a:lnTo>
                <a:lnTo>
                  <a:pt x="2866" y="3262"/>
                </a:lnTo>
                <a:lnTo>
                  <a:pt x="2889" y="3196"/>
                </a:lnTo>
                <a:lnTo>
                  <a:pt x="2906" y="3144"/>
                </a:lnTo>
                <a:lnTo>
                  <a:pt x="2907" y="3135"/>
                </a:lnTo>
                <a:lnTo>
                  <a:pt x="2906" y="3127"/>
                </a:lnTo>
                <a:lnTo>
                  <a:pt x="2905" y="3118"/>
                </a:lnTo>
                <a:lnTo>
                  <a:pt x="2905" y="3110"/>
                </a:lnTo>
                <a:lnTo>
                  <a:pt x="2896" y="3119"/>
                </a:lnTo>
                <a:lnTo>
                  <a:pt x="2886" y="3126"/>
                </a:lnTo>
                <a:lnTo>
                  <a:pt x="2875" y="3130"/>
                </a:lnTo>
                <a:lnTo>
                  <a:pt x="2864" y="3132"/>
                </a:lnTo>
                <a:lnTo>
                  <a:pt x="2850" y="3129"/>
                </a:lnTo>
                <a:lnTo>
                  <a:pt x="2840" y="3121"/>
                </a:lnTo>
                <a:lnTo>
                  <a:pt x="2836" y="3110"/>
                </a:lnTo>
                <a:lnTo>
                  <a:pt x="2838" y="3094"/>
                </a:lnTo>
                <a:lnTo>
                  <a:pt x="2845" y="3080"/>
                </a:lnTo>
                <a:lnTo>
                  <a:pt x="2858" y="3069"/>
                </a:lnTo>
                <a:lnTo>
                  <a:pt x="2872" y="3061"/>
                </a:lnTo>
                <a:lnTo>
                  <a:pt x="2887" y="3057"/>
                </a:lnTo>
                <a:lnTo>
                  <a:pt x="2899" y="3059"/>
                </a:lnTo>
                <a:lnTo>
                  <a:pt x="2909" y="3067"/>
                </a:lnTo>
                <a:lnTo>
                  <a:pt x="2914" y="3078"/>
                </a:lnTo>
                <a:lnTo>
                  <a:pt x="2913" y="3090"/>
                </a:lnTo>
                <a:lnTo>
                  <a:pt x="2926" y="3087"/>
                </a:lnTo>
                <a:lnTo>
                  <a:pt x="2938" y="3083"/>
                </a:lnTo>
                <a:lnTo>
                  <a:pt x="2948" y="3067"/>
                </a:lnTo>
                <a:lnTo>
                  <a:pt x="2956" y="3050"/>
                </a:lnTo>
                <a:lnTo>
                  <a:pt x="2959" y="3032"/>
                </a:lnTo>
                <a:lnTo>
                  <a:pt x="2958" y="3012"/>
                </a:lnTo>
                <a:lnTo>
                  <a:pt x="2940" y="3022"/>
                </a:lnTo>
                <a:lnTo>
                  <a:pt x="2930" y="3023"/>
                </a:lnTo>
                <a:lnTo>
                  <a:pt x="2928" y="3009"/>
                </a:lnTo>
                <a:lnTo>
                  <a:pt x="2936" y="2976"/>
                </a:lnTo>
                <a:lnTo>
                  <a:pt x="2930" y="2979"/>
                </a:lnTo>
                <a:lnTo>
                  <a:pt x="2924" y="2981"/>
                </a:lnTo>
                <a:lnTo>
                  <a:pt x="2918" y="2983"/>
                </a:lnTo>
                <a:lnTo>
                  <a:pt x="2911" y="2984"/>
                </a:lnTo>
                <a:lnTo>
                  <a:pt x="2897" y="2981"/>
                </a:lnTo>
                <a:lnTo>
                  <a:pt x="2889" y="2973"/>
                </a:lnTo>
                <a:lnTo>
                  <a:pt x="2885" y="2961"/>
                </a:lnTo>
                <a:lnTo>
                  <a:pt x="2886" y="2947"/>
                </a:lnTo>
                <a:lnTo>
                  <a:pt x="2893" y="2933"/>
                </a:lnTo>
                <a:lnTo>
                  <a:pt x="2906" y="2922"/>
                </a:lnTo>
                <a:lnTo>
                  <a:pt x="2920" y="2913"/>
                </a:lnTo>
                <a:lnTo>
                  <a:pt x="2934" y="2910"/>
                </a:lnTo>
                <a:lnTo>
                  <a:pt x="2940" y="2911"/>
                </a:lnTo>
                <a:lnTo>
                  <a:pt x="2944" y="2912"/>
                </a:lnTo>
                <a:lnTo>
                  <a:pt x="2948" y="2914"/>
                </a:lnTo>
                <a:lnTo>
                  <a:pt x="2953" y="2917"/>
                </a:lnTo>
                <a:lnTo>
                  <a:pt x="2955" y="2909"/>
                </a:lnTo>
                <a:lnTo>
                  <a:pt x="2958" y="2900"/>
                </a:lnTo>
                <a:lnTo>
                  <a:pt x="2961" y="2890"/>
                </a:lnTo>
                <a:lnTo>
                  <a:pt x="2964" y="2880"/>
                </a:lnTo>
                <a:lnTo>
                  <a:pt x="2968" y="2867"/>
                </a:lnTo>
                <a:lnTo>
                  <a:pt x="2971" y="2854"/>
                </a:lnTo>
                <a:lnTo>
                  <a:pt x="2975" y="2842"/>
                </a:lnTo>
                <a:lnTo>
                  <a:pt x="2979" y="2830"/>
                </a:lnTo>
                <a:lnTo>
                  <a:pt x="2974" y="2833"/>
                </a:lnTo>
                <a:lnTo>
                  <a:pt x="2969" y="2834"/>
                </a:lnTo>
                <a:lnTo>
                  <a:pt x="2964" y="2835"/>
                </a:lnTo>
                <a:lnTo>
                  <a:pt x="2959" y="2836"/>
                </a:lnTo>
                <a:lnTo>
                  <a:pt x="2945" y="2833"/>
                </a:lnTo>
                <a:lnTo>
                  <a:pt x="2936" y="2825"/>
                </a:lnTo>
                <a:lnTo>
                  <a:pt x="2932" y="2813"/>
                </a:lnTo>
                <a:lnTo>
                  <a:pt x="2934" y="2800"/>
                </a:lnTo>
                <a:lnTo>
                  <a:pt x="2941" y="2786"/>
                </a:lnTo>
                <a:lnTo>
                  <a:pt x="2953" y="2774"/>
                </a:lnTo>
                <a:lnTo>
                  <a:pt x="2967" y="2766"/>
                </a:lnTo>
                <a:lnTo>
                  <a:pt x="2982" y="2763"/>
                </a:lnTo>
                <a:lnTo>
                  <a:pt x="2986" y="2764"/>
                </a:lnTo>
                <a:lnTo>
                  <a:pt x="2990" y="2765"/>
                </a:lnTo>
                <a:lnTo>
                  <a:pt x="2993" y="2766"/>
                </a:lnTo>
                <a:lnTo>
                  <a:pt x="2997" y="2768"/>
                </a:lnTo>
                <a:lnTo>
                  <a:pt x="3004" y="2746"/>
                </a:lnTo>
                <a:lnTo>
                  <a:pt x="3010" y="2724"/>
                </a:lnTo>
                <a:lnTo>
                  <a:pt x="3016" y="2704"/>
                </a:lnTo>
                <a:lnTo>
                  <a:pt x="3022" y="2683"/>
                </a:lnTo>
                <a:lnTo>
                  <a:pt x="3014" y="2687"/>
                </a:lnTo>
                <a:lnTo>
                  <a:pt x="3007" y="2688"/>
                </a:lnTo>
                <a:lnTo>
                  <a:pt x="2993" y="2684"/>
                </a:lnTo>
                <a:lnTo>
                  <a:pt x="2984" y="2677"/>
                </a:lnTo>
                <a:lnTo>
                  <a:pt x="2981" y="2666"/>
                </a:lnTo>
                <a:lnTo>
                  <a:pt x="2982" y="2652"/>
                </a:lnTo>
                <a:lnTo>
                  <a:pt x="2989" y="2638"/>
                </a:lnTo>
                <a:lnTo>
                  <a:pt x="3001" y="2627"/>
                </a:lnTo>
                <a:lnTo>
                  <a:pt x="3014" y="2620"/>
                </a:lnTo>
                <a:lnTo>
                  <a:pt x="3029" y="2617"/>
                </a:lnTo>
                <a:lnTo>
                  <a:pt x="3035" y="2618"/>
                </a:lnTo>
                <a:lnTo>
                  <a:pt x="3041" y="2619"/>
                </a:lnTo>
                <a:lnTo>
                  <a:pt x="3048" y="2598"/>
                </a:lnTo>
                <a:lnTo>
                  <a:pt x="3055" y="2576"/>
                </a:lnTo>
                <a:lnTo>
                  <a:pt x="3060" y="2556"/>
                </a:lnTo>
                <a:lnTo>
                  <a:pt x="3066" y="2537"/>
                </a:lnTo>
                <a:lnTo>
                  <a:pt x="3060" y="2538"/>
                </a:lnTo>
                <a:lnTo>
                  <a:pt x="3054" y="2539"/>
                </a:lnTo>
                <a:lnTo>
                  <a:pt x="3041" y="2536"/>
                </a:lnTo>
                <a:lnTo>
                  <a:pt x="3032" y="2529"/>
                </a:lnTo>
                <a:lnTo>
                  <a:pt x="3028" y="2518"/>
                </a:lnTo>
                <a:lnTo>
                  <a:pt x="3030" y="2505"/>
                </a:lnTo>
                <a:lnTo>
                  <a:pt x="3037" y="2491"/>
                </a:lnTo>
                <a:lnTo>
                  <a:pt x="3049" y="2480"/>
                </a:lnTo>
                <a:lnTo>
                  <a:pt x="3062" y="2473"/>
                </a:lnTo>
                <a:lnTo>
                  <a:pt x="3076" y="2470"/>
                </a:lnTo>
                <a:lnTo>
                  <a:pt x="3081" y="2470"/>
                </a:lnTo>
                <a:lnTo>
                  <a:pt x="3085" y="2472"/>
                </a:lnTo>
                <a:lnTo>
                  <a:pt x="3094" y="2447"/>
                </a:lnTo>
                <a:lnTo>
                  <a:pt x="3101" y="2425"/>
                </a:lnTo>
                <a:lnTo>
                  <a:pt x="3107" y="2405"/>
                </a:lnTo>
                <a:lnTo>
                  <a:pt x="3112" y="2389"/>
                </a:lnTo>
                <a:lnTo>
                  <a:pt x="3107" y="2390"/>
                </a:lnTo>
                <a:lnTo>
                  <a:pt x="3102" y="2391"/>
                </a:lnTo>
                <a:lnTo>
                  <a:pt x="3089" y="2388"/>
                </a:lnTo>
                <a:lnTo>
                  <a:pt x="3080" y="2381"/>
                </a:lnTo>
                <a:lnTo>
                  <a:pt x="3077" y="2370"/>
                </a:lnTo>
                <a:lnTo>
                  <a:pt x="3078" y="2357"/>
                </a:lnTo>
                <a:lnTo>
                  <a:pt x="3085" y="2344"/>
                </a:lnTo>
                <a:lnTo>
                  <a:pt x="3096" y="2333"/>
                </a:lnTo>
                <a:lnTo>
                  <a:pt x="3109" y="2326"/>
                </a:lnTo>
                <a:lnTo>
                  <a:pt x="3123" y="2323"/>
                </a:lnTo>
                <a:lnTo>
                  <a:pt x="3127" y="2324"/>
                </a:lnTo>
                <a:lnTo>
                  <a:pt x="3131" y="2324"/>
                </a:lnTo>
                <a:lnTo>
                  <a:pt x="3134" y="2326"/>
                </a:lnTo>
                <a:lnTo>
                  <a:pt x="3137" y="2327"/>
                </a:lnTo>
                <a:lnTo>
                  <a:pt x="3143" y="2321"/>
                </a:lnTo>
                <a:lnTo>
                  <a:pt x="3148" y="2317"/>
                </a:lnTo>
                <a:lnTo>
                  <a:pt x="3153" y="2314"/>
                </a:lnTo>
                <a:lnTo>
                  <a:pt x="3159" y="2310"/>
                </a:lnTo>
                <a:lnTo>
                  <a:pt x="3159" y="2309"/>
                </a:lnTo>
                <a:lnTo>
                  <a:pt x="3159" y="2307"/>
                </a:lnTo>
                <a:lnTo>
                  <a:pt x="3160" y="2306"/>
                </a:lnTo>
                <a:lnTo>
                  <a:pt x="3162" y="2304"/>
                </a:lnTo>
                <a:lnTo>
                  <a:pt x="3170" y="2280"/>
                </a:lnTo>
                <a:lnTo>
                  <a:pt x="3179" y="2252"/>
                </a:lnTo>
                <a:lnTo>
                  <a:pt x="3190" y="2221"/>
                </a:lnTo>
                <a:lnTo>
                  <a:pt x="3202" y="2183"/>
                </a:lnTo>
                <a:lnTo>
                  <a:pt x="3200" y="2214"/>
                </a:lnTo>
                <a:lnTo>
                  <a:pt x="3194" y="2250"/>
                </a:lnTo>
                <a:lnTo>
                  <a:pt x="3182" y="2282"/>
                </a:lnTo>
                <a:lnTo>
                  <a:pt x="3162" y="2304"/>
                </a:lnTo>
                <a:lnTo>
                  <a:pt x="3161" y="2307"/>
                </a:lnTo>
                <a:lnTo>
                  <a:pt x="3160" y="2310"/>
                </a:lnTo>
                <a:lnTo>
                  <a:pt x="3160" y="2310"/>
                </a:lnTo>
                <a:lnTo>
                  <a:pt x="3159" y="2310"/>
                </a:lnTo>
                <a:lnTo>
                  <a:pt x="3164" y="2343"/>
                </a:lnTo>
                <a:lnTo>
                  <a:pt x="3168" y="2357"/>
                </a:lnTo>
                <a:lnTo>
                  <a:pt x="3176" y="2366"/>
                </a:lnTo>
                <a:lnTo>
                  <a:pt x="3195" y="2377"/>
                </a:lnTo>
                <a:lnTo>
                  <a:pt x="3178" y="2459"/>
                </a:lnTo>
                <a:lnTo>
                  <a:pt x="3146" y="2567"/>
                </a:lnTo>
                <a:lnTo>
                  <a:pt x="3112" y="2679"/>
                </a:lnTo>
                <a:lnTo>
                  <a:pt x="3093" y="2777"/>
                </a:lnTo>
                <a:lnTo>
                  <a:pt x="3098" y="2772"/>
                </a:lnTo>
                <a:lnTo>
                  <a:pt x="3103" y="2768"/>
                </a:lnTo>
                <a:lnTo>
                  <a:pt x="3109" y="2765"/>
                </a:lnTo>
                <a:lnTo>
                  <a:pt x="3115" y="2762"/>
                </a:lnTo>
                <a:lnTo>
                  <a:pt x="3121" y="2742"/>
                </a:lnTo>
                <a:lnTo>
                  <a:pt x="3126" y="2722"/>
                </a:lnTo>
                <a:lnTo>
                  <a:pt x="3132" y="2704"/>
                </a:lnTo>
                <a:lnTo>
                  <a:pt x="3136" y="2688"/>
                </a:lnTo>
                <a:lnTo>
                  <a:pt x="3129" y="2681"/>
                </a:lnTo>
                <a:lnTo>
                  <a:pt x="3125" y="2673"/>
                </a:lnTo>
                <a:lnTo>
                  <a:pt x="3124" y="2663"/>
                </a:lnTo>
                <a:lnTo>
                  <a:pt x="3126" y="2652"/>
                </a:lnTo>
                <a:lnTo>
                  <a:pt x="3130" y="2642"/>
                </a:lnTo>
                <a:lnTo>
                  <a:pt x="3137" y="2632"/>
                </a:lnTo>
                <a:lnTo>
                  <a:pt x="3147" y="2624"/>
                </a:lnTo>
                <a:lnTo>
                  <a:pt x="3157" y="2618"/>
                </a:lnTo>
                <a:lnTo>
                  <a:pt x="3164" y="2593"/>
                </a:lnTo>
                <a:lnTo>
                  <a:pt x="3171" y="2570"/>
                </a:lnTo>
                <a:lnTo>
                  <a:pt x="3176" y="2552"/>
                </a:lnTo>
                <a:lnTo>
                  <a:pt x="3181" y="2536"/>
                </a:lnTo>
                <a:lnTo>
                  <a:pt x="3176" y="2530"/>
                </a:lnTo>
                <a:lnTo>
                  <a:pt x="3173" y="2523"/>
                </a:lnTo>
                <a:lnTo>
                  <a:pt x="3172" y="2514"/>
                </a:lnTo>
                <a:lnTo>
                  <a:pt x="3174" y="2505"/>
                </a:lnTo>
                <a:lnTo>
                  <a:pt x="3179" y="2493"/>
                </a:lnTo>
                <a:lnTo>
                  <a:pt x="3188" y="2483"/>
                </a:lnTo>
                <a:lnTo>
                  <a:pt x="3197" y="2475"/>
                </a:lnTo>
                <a:lnTo>
                  <a:pt x="3208" y="2470"/>
                </a:lnTo>
                <a:lnTo>
                  <a:pt x="3214" y="2459"/>
                </a:lnTo>
                <a:lnTo>
                  <a:pt x="3220" y="2446"/>
                </a:lnTo>
                <a:lnTo>
                  <a:pt x="3227" y="2431"/>
                </a:lnTo>
                <a:lnTo>
                  <a:pt x="3238" y="2413"/>
                </a:lnTo>
                <a:lnTo>
                  <a:pt x="3241" y="2424"/>
                </a:lnTo>
                <a:lnTo>
                  <a:pt x="3241" y="2435"/>
                </a:lnTo>
                <a:lnTo>
                  <a:pt x="3238" y="2448"/>
                </a:lnTo>
                <a:lnTo>
                  <a:pt x="3231" y="2468"/>
                </a:lnTo>
                <a:lnTo>
                  <a:pt x="3243" y="2472"/>
                </a:lnTo>
                <a:lnTo>
                  <a:pt x="3250" y="2480"/>
                </a:lnTo>
                <a:lnTo>
                  <a:pt x="3253" y="2491"/>
                </a:lnTo>
                <a:lnTo>
                  <a:pt x="3251" y="2505"/>
                </a:lnTo>
                <a:lnTo>
                  <a:pt x="3245" y="2517"/>
                </a:lnTo>
                <a:lnTo>
                  <a:pt x="3237" y="2527"/>
                </a:lnTo>
                <a:lnTo>
                  <a:pt x="3225" y="2535"/>
                </a:lnTo>
                <a:lnTo>
                  <a:pt x="3213" y="2540"/>
                </a:lnTo>
                <a:lnTo>
                  <a:pt x="3210" y="2552"/>
                </a:lnTo>
                <a:lnTo>
                  <a:pt x="3208" y="2563"/>
                </a:lnTo>
                <a:lnTo>
                  <a:pt x="3205" y="2576"/>
                </a:lnTo>
                <a:lnTo>
                  <a:pt x="3200" y="2589"/>
                </a:lnTo>
                <a:lnTo>
                  <a:pt x="3195" y="2603"/>
                </a:lnTo>
                <a:lnTo>
                  <a:pt x="3192" y="2616"/>
                </a:lnTo>
                <a:lnTo>
                  <a:pt x="3199" y="2621"/>
                </a:lnTo>
                <a:lnTo>
                  <a:pt x="3203" y="2627"/>
                </a:lnTo>
                <a:lnTo>
                  <a:pt x="3205" y="2636"/>
                </a:lnTo>
                <a:lnTo>
                  <a:pt x="3205" y="2646"/>
                </a:lnTo>
                <a:lnTo>
                  <a:pt x="3212" y="2644"/>
                </a:lnTo>
                <a:lnTo>
                  <a:pt x="3218" y="2642"/>
                </a:lnTo>
                <a:lnTo>
                  <a:pt x="3275" y="2476"/>
                </a:lnTo>
                <a:lnTo>
                  <a:pt x="3306" y="2394"/>
                </a:lnTo>
                <a:lnTo>
                  <a:pt x="3328" y="2356"/>
                </a:lnTo>
                <a:lnTo>
                  <a:pt x="3363" y="2319"/>
                </a:lnTo>
                <a:lnTo>
                  <a:pt x="3377" y="2270"/>
                </a:lnTo>
                <a:lnTo>
                  <a:pt x="3389" y="2238"/>
                </a:lnTo>
                <a:lnTo>
                  <a:pt x="3395" y="2214"/>
                </a:lnTo>
                <a:lnTo>
                  <a:pt x="3392" y="2196"/>
                </a:lnTo>
                <a:lnTo>
                  <a:pt x="3379" y="2210"/>
                </a:lnTo>
                <a:lnTo>
                  <a:pt x="3372" y="2228"/>
                </a:lnTo>
                <a:lnTo>
                  <a:pt x="3368" y="2247"/>
                </a:lnTo>
                <a:lnTo>
                  <a:pt x="3360" y="2263"/>
                </a:lnTo>
                <a:lnTo>
                  <a:pt x="3362" y="2195"/>
                </a:lnTo>
                <a:lnTo>
                  <a:pt x="3434" y="1943"/>
                </a:lnTo>
                <a:lnTo>
                  <a:pt x="3534" y="1616"/>
                </a:lnTo>
                <a:lnTo>
                  <a:pt x="3622" y="1326"/>
                </a:lnTo>
                <a:lnTo>
                  <a:pt x="3616" y="1338"/>
                </a:lnTo>
                <a:lnTo>
                  <a:pt x="3605" y="1347"/>
                </a:lnTo>
                <a:lnTo>
                  <a:pt x="3594" y="1354"/>
                </a:lnTo>
                <a:lnTo>
                  <a:pt x="3581" y="1356"/>
                </a:lnTo>
                <a:lnTo>
                  <a:pt x="3570" y="1353"/>
                </a:lnTo>
                <a:lnTo>
                  <a:pt x="3561" y="1347"/>
                </a:lnTo>
                <a:lnTo>
                  <a:pt x="3558" y="1337"/>
                </a:lnTo>
                <a:lnTo>
                  <a:pt x="3559" y="1324"/>
                </a:lnTo>
                <a:lnTo>
                  <a:pt x="3567" y="1312"/>
                </a:lnTo>
                <a:lnTo>
                  <a:pt x="3576" y="1302"/>
                </a:lnTo>
                <a:lnTo>
                  <a:pt x="3588" y="1296"/>
                </a:lnTo>
                <a:lnTo>
                  <a:pt x="3601" y="1293"/>
                </a:lnTo>
                <a:lnTo>
                  <a:pt x="3612" y="1295"/>
                </a:lnTo>
                <a:lnTo>
                  <a:pt x="3620" y="1301"/>
                </a:lnTo>
                <a:lnTo>
                  <a:pt x="3624" y="1310"/>
                </a:lnTo>
                <a:lnTo>
                  <a:pt x="3623" y="1321"/>
                </a:lnTo>
                <a:lnTo>
                  <a:pt x="3635" y="1279"/>
                </a:lnTo>
                <a:lnTo>
                  <a:pt x="3645" y="1244"/>
                </a:lnTo>
                <a:lnTo>
                  <a:pt x="3652" y="1215"/>
                </a:lnTo>
                <a:lnTo>
                  <a:pt x="3656" y="1196"/>
                </a:lnTo>
                <a:lnTo>
                  <a:pt x="3650" y="1201"/>
                </a:lnTo>
                <a:lnTo>
                  <a:pt x="3643" y="1204"/>
                </a:lnTo>
                <a:lnTo>
                  <a:pt x="3636" y="1207"/>
                </a:lnTo>
                <a:lnTo>
                  <a:pt x="3629" y="1208"/>
                </a:lnTo>
                <a:lnTo>
                  <a:pt x="3618" y="1205"/>
                </a:lnTo>
                <a:lnTo>
                  <a:pt x="3610" y="1199"/>
                </a:lnTo>
                <a:lnTo>
                  <a:pt x="3606" y="1188"/>
                </a:lnTo>
                <a:lnTo>
                  <a:pt x="3608" y="1177"/>
                </a:lnTo>
                <a:lnTo>
                  <a:pt x="3611" y="1170"/>
                </a:lnTo>
                <a:lnTo>
                  <a:pt x="3616" y="1163"/>
                </a:lnTo>
                <a:lnTo>
                  <a:pt x="3622" y="1158"/>
                </a:lnTo>
                <a:lnTo>
                  <a:pt x="3628" y="1153"/>
                </a:lnTo>
                <a:lnTo>
                  <a:pt x="3624" y="1139"/>
                </a:lnTo>
                <a:lnTo>
                  <a:pt x="3625" y="1122"/>
                </a:lnTo>
                <a:lnTo>
                  <a:pt x="3630" y="1099"/>
                </a:lnTo>
                <a:lnTo>
                  <a:pt x="3640" y="1064"/>
                </a:lnTo>
                <a:lnTo>
                  <a:pt x="3671" y="955"/>
                </a:lnTo>
                <a:lnTo>
                  <a:pt x="3686" y="892"/>
                </a:lnTo>
                <a:lnTo>
                  <a:pt x="3694" y="859"/>
                </a:lnTo>
                <a:lnTo>
                  <a:pt x="3701" y="840"/>
                </a:lnTo>
                <a:lnTo>
                  <a:pt x="3716" y="803"/>
                </a:lnTo>
                <a:lnTo>
                  <a:pt x="3723" y="765"/>
                </a:lnTo>
                <a:lnTo>
                  <a:pt x="3724" y="728"/>
                </a:lnTo>
                <a:lnTo>
                  <a:pt x="3720" y="689"/>
                </a:lnTo>
                <a:lnTo>
                  <a:pt x="3673" y="835"/>
                </a:lnTo>
                <a:lnTo>
                  <a:pt x="3626" y="982"/>
                </a:lnTo>
                <a:lnTo>
                  <a:pt x="3579" y="1128"/>
                </a:lnTo>
                <a:lnTo>
                  <a:pt x="3532" y="1274"/>
                </a:lnTo>
                <a:lnTo>
                  <a:pt x="3526" y="1244"/>
                </a:lnTo>
                <a:lnTo>
                  <a:pt x="3552" y="1143"/>
                </a:lnTo>
                <a:lnTo>
                  <a:pt x="3611" y="939"/>
                </a:lnTo>
                <a:lnTo>
                  <a:pt x="3699" y="597"/>
                </a:lnTo>
                <a:lnTo>
                  <a:pt x="3694" y="602"/>
                </a:lnTo>
                <a:lnTo>
                  <a:pt x="3688" y="606"/>
                </a:lnTo>
                <a:lnTo>
                  <a:pt x="3681" y="609"/>
                </a:lnTo>
                <a:lnTo>
                  <a:pt x="3674" y="610"/>
                </a:lnTo>
                <a:lnTo>
                  <a:pt x="3667" y="636"/>
                </a:lnTo>
                <a:lnTo>
                  <a:pt x="3658" y="660"/>
                </a:lnTo>
                <a:lnTo>
                  <a:pt x="3651" y="686"/>
                </a:lnTo>
                <a:lnTo>
                  <a:pt x="3645" y="710"/>
                </a:lnTo>
                <a:lnTo>
                  <a:pt x="3652" y="713"/>
                </a:lnTo>
                <a:lnTo>
                  <a:pt x="3657" y="718"/>
                </a:lnTo>
                <a:lnTo>
                  <a:pt x="3659" y="726"/>
                </a:lnTo>
                <a:lnTo>
                  <a:pt x="3657" y="735"/>
                </a:lnTo>
                <a:lnTo>
                  <a:pt x="3654" y="742"/>
                </a:lnTo>
                <a:lnTo>
                  <a:pt x="3648" y="749"/>
                </a:lnTo>
                <a:lnTo>
                  <a:pt x="3640" y="754"/>
                </a:lnTo>
                <a:lnTo>
                  <a:pt x="3632" y="757"/>
                </a:lnTo>
                <a:lnTo>
                  <a:pt x="3624" y="786"/>
                </a:lnTo>
                <a:lnTo>
                  <a:pt x="3616" y="812"/>
                </a:lnTo>
                <a:lnTo>
                  <a:pt x="3605" y="836"/>
                </a:lnTo>
                <a:lnTo>
                  <a:pt x="3595" y="856"/>
                </a:lnTo>
                <a:lnTo>
                  <a:pt x="3604" y="858"/>
                </a:lnTo>
                <a:lnTo>
                  <a:pt x="3609" y="865"/>
                </a:lnTo>
                <a:lnTo>
                  <a:pt x="3612" y="872"/>
                </a:lnTo>
                <a:lnTo>
                  <a:pt x="3611" y="882"/>
                </a:lnTo>
                <a:lnTo>
                  <a:pt x="3606" y="892"/>
                </a:lnTo>
                <a:lnTo>
                  <a:pt x="3598" y="899"/>
                </a:lnTo>
                <a:lnTo>
                  <a:pt x="3588" y="905"/>
                </a:lnTo>
                <a:lnTo>
                  <a:pt x="3578" y="907"/>
                </a:lnTo>
                <a:lnTo>
                  <a:pt x="3569" y="905"/>
                </a:lnTo>
                <a:lnTo>
                  <a:pt x="3562" y="899"/>
                </a:lnTo>
                <a:lnTo>
                  <a:pt x="3559" y="892"/>
                </a:lnTo>
                <a:lnTo>
                  <a:pt x="3560" y="882"/>
                </a:lnTo>
                <a:lnTo>
                  <a:pt x="3565" y="873"/>
                </a:lnTo>
                <a:lnTo>
                  <a:pt x="3572" y="866"/>
                </a:lnTo>
                <a:lnTo>
                  <a:pt x="3580" y="860"/>
                </a:lnTo>
                <a:lnTo>
                  <a:pt x="3589" y="857"/>
                </a:lnTo>
                <a:lnTo>
                  <a:pt x="3586" y="851"/>
                </a:lnTo>
                <a:lnTo>
                  <a:pt x="3585" y="847"/>
                </a:lnTo>
                <a:lnTo>
                  <a:pt x="3591" y="821"/>
                </a:lnTo>
                <a:lnTo>
                  <a:pt x="3597" y="796"/>
                </a:lnTo>
                <a:lnTo>
                  <a:pt x="3604" y="774"/>
                </a:lnTo>
                <a:lnTo>
                  <a:pt x="3610" y="752"/>
                </a:lnTo>
                <a:lnTo>
                  <a:pt x="3608" y="748"/>
                </a:lnTo>
                <a:lnTo>
                  <a:pt x="3607" y="744"/>
                </a:lnTo>
                <a:lnTo>
                  <a:pt x="3607" y="739"/>
                </a:lnTo>
                <a:lnTo>
                  <a:pt x="3608" y="735"/>
                </a:lnTo>
                <a:lnTo>
                  <a:pt x="3610" y="730"/>
                </a:lnTo>
                <a:lnTo>
                  <a:pt x="3613" y="725"/>
                </a:lnTo>
                <a:lnTo>
                  <a:pt x="3618" y="720"/>
                </a:lnTo>
                <a:lnTo>
                  <a:pt x="3622" y="716"/>
                </a:lnTo>
                <a:lnTo>
                  <a:pt x="3632" y="686"/>
                </a:lnTo>
                <a:lnTo>
                  <a:pt x="3642" y="658"/>
                </a:lnTo>
                <a:lnTo>
                  <a:pt x="3651" y="630"/>
                </a:lnTo>
                <a:lnTo>
                  <a:pt x="3659" y="604"/>
                </a:lnTo>
                <a:lnTo>
                  <a:pt x="3657" y="601"/>
                </a:lnTo>
                <a:lnTo>
                  <a:pt x="3656" y="597"/>
                </a:lnTo>
                <a:lnTo>
                  <a:pt x="3656" y="592"/>
                </a:lnTo>
                <a:lnTo>
                  <a:pt x="3657" y="587"/>
                </a:lnTo>
                <a:lnTo>
                  <a:pt x="3658" y="582"/>
                </a:lnTo>
                <a:lnTo>
                  <a:pt x="3662" y="578"/>
                </a:lnTo>
                <a:lnTo>
                  <a:pt x="3665" y="575"/>
                </a:lnTo>
                <a:lnTo>
                  <a:pt x="3668" y="571"/>
                </a:lnTo>
                <a:lnTo>
                  <a:pt x="3670" y="561"/>
                </a:lnTo>
                <a:lnTo>
                  <a:pt x="3673" y="550"/>
                </a:lnTo>
                <a:lnTo>
                  <a:pt x="3675" y="539"/>
                </a:lnTo>
                <a:lnTo>
                  <a:pt x="3676" y="527"/>
                </a:lnTo>
                <a:lnTo>
                  <a:pt x="3678" y="517"/>
                </a:lnTo>
                <a:lnTo>
                  <a:pt x="3683" y="503"/>
                </a:lnTo>
                <a:lnTo>
                  <a:pt x="3692" y="481"/>
                </a:lnTo>
                <a:lnTo>
                  <a:pt x="3705" y="450"/>
                </a:lnTo>
                <a:lnTo>
                  <a:pt x="3704" y="445"/>
                </a:lnTo>
                <a:lnTo>
                  <a:pt x="3705" y="439"/>
                </a:lnTo>
                <a:lnTo>
                  <a:pt x="3707" y="435"/>
                </a:lnTo>
                <a:lnTo>
                  <a:pt x="3710" y="432"/>
                </a:lnTo>
                <a:lnTo>
                  <a:pt x="3712" y="428"/>
                </a:lnTo>
                <a:lnTo>
                  <a:pt x="3715" y="425"/>
                </a:lnTo>
                <a:lnTo>
                  <a:pt x="3716" y="423"/>
                </a:lnTo>
                <a:lnTo>
                  <a:pt x="3717" y="421"/>
                </a:lnTo>
                <a:lnTo>
                  <a:pt x="3717" y="422"/>
                </a:lnTo>
                <a:lnTo>
                  <a:pt x="3718" y="423"/>
                </a:lnTo>
                <a:lnTo>
                  <a:pt x="3722" y="421"/>
                </a:lnTo>
                <a:lnTo>
                  <a:pt x="3726" y="418"/>
                </a:lnTo>
                <a:lnTo>
                  <a:pt x="3731" y="417"/>
                </a:lnTo>
                <a:lnTo>
                  <a:pt x="3735" y="417"/>
                </a:lnTo>
                <a:lnTo>
                  <a:pt x="3743" y="418"/>
                </a:lnTo>
                <a:lnTo>
                  <a:pt x="3749" y="423"/>
                </a:lnTo>
                <a:lnTo>
                  <a:pt x="3751" y="430"/>
                </a:lnTo>
                <a:lnTo>
                  <a:pt x="3750" y="439"/>
                </a:lnTo>
                <a:lnTo>
                  <a:pt x="3747" y="447"/>
                </a:lnTo>
                <a:lnTo>
                  <a:pt x="3741" y="453"/>
                </a:lnTo>
                <a:lnTo>
                  <a:pt x="3734" y="458"/>
                </a:lnTo>
                <a:lnTo>
                  <a:pt x="3726" y="461"/>
                </a:lnTo>
                <a:lnTo>
                  <a:pt x="3730" y="466"/>
                </a:lnTo>
                <a:lnTo>
                  <a:pt x="3735" y="470"/>
                </a:lnTo>
                <a:lnTo>
                  <a:pt x="3742" y="471"/>
                </a:lnTo>
                <a:lnTo>
                  <a:pt x="3752" y="470"/>
                </a:lnTo>
                <a:lnTo>
                  <a:pt x="3807" y="299"/>
                </a:lnTo>
                <a:lnTo>
                  <a:pt x="3835" y="188"/>
                </a:lnTo>
                <a:lnTo>
                  <a:pt x="3853" y="103"/>
                </a:lnTo>
                <a:lnTo>
                  <a:pt x="3874" y="13"/>
                </a:lnTo>
                <a:lnTo>
                  <a:pt x="3869" y="15"/>
                </a:lnTo>
                <a:lnTo>
                  <a:pt x="3864" y="16"/>
                </a:lnTo>
                <a:lnTo>
                  <a:pt x="3863" y="16"/>
                </a:lnTo>
                <a:lnTo>
                  <a:pt x="3861" y="15"/>
                </a:lnTo>
                <a:lnTo>
                  <a:pt x="3853" y="40"/>
                </a:lnTo>
                <a:lnTo>
                  <a:pt x="3842" y="64"/>
                </a:lnTo>
                <a:lnTo>
                  <a:pt x="3831" y="88"/>
                </a:lnTo>
                <a:lnTo>
                  <a:pt x="3817" y="110"/>
                </a:lnTo>
                <a:lnTo>
                  <a:pt x="3822" y="79"/>
                </a:lnTo>
                <a:lnTo>
                  <a:pt x="3827" y="50"/>
                </a:lnTo>
                <a:lnTo>
                  <a:pt x="3833" y="25"/>
                </a:lnTo>
                <a:lnTo>
                  <a:pt x="3839" y="0"/>
                </a:lnTo>
                <a:close/>
                <a:moveTo>
                  <a:pt x="3967" y="0"/>
                </a:moveTo>
                <a:lnTo>
                  <a:pt x="3983" y="0"/>
                </a:lnTo>
                <a:lnTo>
                  <a:pt x="3978" y="9"/>
                </a:lnTo>
                <a:lnTo>
                  <a:pt x="3974" y="20"/>
                </a:lnTo>
                <a:lnTo>
                  <a:pt x="3968" y="32"/>
                </a:lnTo>
                <a:lnTo>
                  <a:pt x="3961" y="45"/>
                </a:lnTo>
                <a:lnTo>
                  <a:pt x="3962" y="32"/>
                </a:lnTo>
                <a:lnTo>
                  <a:pt x="3964" y="19"/>
                </a:lnTo>
                <a:lnTo>
                  <a:pt x="3965" y="9"/>
                </a:lnTo>
                <a:lnTo>
                  <a:pt x="3967" y="0"/>
                </a:lnTo>
                <a:close/>
                <a:moveTo>
                  <a:pt x="4140" y="0"/>
                </a:moveTo>
                <a:lnTo>
                  <a:pt x="4189" y="0"/>
                </a:lnTo>
                <a:lnTo>
                  <a:pt x="4182" y="8"/>
                </a:lnTo>
                <a:lnTo>
                  <a:pt x="4175" y="15"/>
                </a:lnTo>
                <a:lnTo>
                  <a:pt x="4166" y="19"/>
                </a:lnTo>
                <a:lnTo>
                  <a:pt x="4157" y="21"/>
                </a:lnTo>
                <a:lnTo>
                  <a:pt x="4149" y="19"/>
                </a:lnTo>
                <a:lnTo>
                  <a:pt x="4143" y="15"/>
                </a:lnTo>
                <a:lnTo>
                  <a:pt x="4140" y="8"/>
                </a:lnTo>
                <a:lnTo>
                  <a:pt x="4140" y="0"/>
                </a:lnTo>
                <a:close/>
                <a:moveTo>
                  <a:pt x="4285" y="0"/>
                </a:moveTo>
                <a:lnTo>
                  <a:pt x="4338" y="0"/>
                </a:lnTo>
                <a:lnTo>
                  <a:pt x="4332" y="9"/>
                </a:lnTo>
                <a:lnTo>
                  <a:pt x="4323" y="16"/>
                </a:lnTo>
                <a:lnTo>
                  <a:pt x="4314" y="21"/>
                </a:lnTo>
                <a:lnTo>
                  <a:pt x="4304" y="24"/>
                </a:lnTo>
                <a:lnTo>
                  <a:pt x="4295" y="21"/>
                </a:lnTo>
                <a:lnTo>
                  <a:pt x="4289" y="16"/>
                </a:lnTo>
                <a:lnTo>
                  <a:pt x="4285" y="9"/>
                </a:lnTo>
                <a:lnTo>
                  <a:pt x="4285" y="0"/>
                </a:lnTo>
                <a:close/>
                <a:moveTo>
                  <a:pt x="4343" y="0"/>
                </a:moveTo>
                <a:lnTo>
                  <a:pt x="4356" y="0"/>
                </a:lnTo>
                <a:lnTo>
                  <a:pt x="4342" y="46"/>
                </a:lnTo>
                <a:lnTo>
                  <a:pt x="4336" y="66"/>
                </a:lnTo>
                <a:lnTo>
                  <a:pt x="4332" y="74"/>
                </a:lnTo>
                <a:lnTo>
                  <a:pt x="4326" y="77"/>
                </a:lnTo>
                <a:lnTo>
                  <a:pt x="4323" y="74"/>
                </a:lnTo>
                <a:lnTo>
                  <a:pt x="4322" y="71"/>
                </a:lnTo>
                <a:lnTo>
                  <a:pt x="4325" y="46"/>
                </a:lnTo>
                <a:lnTo>
                  <a:pt x="4330" y="33"/>
                </a:lnTo>
                <a:lnTo>
                  <a:pt x="4334" y="24"/>
                </a:lnTo>
                <a:lnTo>
                  <a:pt x="4340" y="9"/>
                </a:lnTo>
                <a:lnTo>
                  <a:pt x="4342" y="4"/>
                </a:lnTo>
                <a:lnTo>
                  <a:pt x="4343" y="0"/>
                </a:lnTo>
                <a:close/>
                <a:moveTo>
                  <a:pt x="1593" y="9856"/>
                </a:moveTo>
                <a:lnTo>
                  <a:pt x="1586" y="9856"/>
                </a:lnTo>
                <a:lnTo>
                  <a:pt x="1588" y="9856"/>
                </a:lnTo>
                <a:lnTo>
                  <a:pt x="1589" y="9856"/>
                </a:lnTo>
                <a:lnTo>
                  <a:pt x="1591" y="9856"/>
                </a:lnTo>
                <a:lnTo>
                  <a:pt x="1593" y="9856"/>
                </a:lnTo>
                <a:close/>
                <a:moveTo>
                  <a:pt x="1446" y="9856"/>
                </a:moveTo>
                <a:lnTo>
                  <a:pt x="1438" y="9856"/>
                </a:lnTo>
                <a:lnTo>
                  <a:pt x="1440" y="9856"/>
                </a:lnTo>
                <a:lnTo>
                  <a:pt x="1442" y="9856"/>
                </a:lnTo>
                <a:lnTo>
                  <a:pt x="1444" y="9856"/>
                </a:lnTo>
                <a:lnTo>
                  <a:pt x="1446" y="9856"/>
                </a:lnTo>
                <a:close/>
                <a:moveTo>
                  <a:pt x="1101" y="9856"/>
                </a:moveTo>
                <a:lnTo>
                  <a:pt x="1069" y="9856"/>
                </a:lnTo>
                <a:lnTo>
                  <a:pt x="1135" y="9647"/>
                </a:lnTo>
                <a:lnTo>
                  <a:pt x="1220" y="9372"/>
                </a:lnTo>
                <a:lnTo>
                  <a:pt x="1295" y="9123"/>
                </a:lnTo>
                <a:lnTo>
                  <a:pt x="1329" y="8991"/>
                </a:lnTo>
                <a:lnTo>
                  <a:pt x="1315" y="8984"/>
                </a:lnTo>
                <a:lnTo>
                  <a:pt x="1303" y="8977"/>
                </a:lnTo>
                <a:lnTo>
                  <a:pt x="1310" y="8953"/>
                </a:lnTo>
                <a:lnTo>
                  <a:pt x="1317" y="8938"/>
                </a:lnTo>
                <a:lnTo>
                  <a:pt x="1330" y="8928"/>
                </a:lnTo>
                <a:lnTo>
                  <a:pt x="1352" y="8918"/>
                </a:lnTo>
                <a:lnTo>
                  <a:pt x="1367" y="8892"/>
                </a:lnTo>
                <a:lnTo>
                  <a:pt x="1375" y="8864"/>
                </a:lnTo>
                <a:lnTo>
                  <a:pt x="1385" y="8834"/>
                </a:lnTo>
                <a:lnTo>
                  <a:pt x="1400" y="8808"/>
                </a:lnTo>
                <a:lnTo>
                  <a:pt x="1407" y="8820"/>
                </a:lnTo>
                <a:lnTo>
                  <a:pt x="1395" y="8875"/>
                </a:lnTo>
                <a:lnTo>
                  <a:pt x="1345" y="9046"/>
                </a:lnTo>
                <a:lnTo>
                  <a:pt x="1236" y="9404"/>
                </a:lnTo>
                <a:lnTo>
                  <a:pt x="1189" y="9563"/>
                </a:lnTo>
                <a:lnTo>
                  <a:pt x="1152" y="9687"/>
                </a:lnTo>
                <a:lnTo>
                  <a:pt x="1122" y="9784"/>
                </a:lnTo>
                <a:lnTo>
                  <a:pt x="1101" y="9856"/>
                </a:lnTo>
                <a:close/>
                <a:moveTo>
                  <a:pt x="1621" y="9759"/>
                </a:moveTo>
                <a:lnTo>
                  <a:pt x="1631" y="9757"/>
                </a:lnTo>
                <a:lnTo>
                  <a:pt x="1641" y="9752"/>
                </a:lnTo>
                <a:lnTo>
                  <a:pt x="1649" y="9744"/>
                </a:lnTo>
                <a:lnTo>
                  <a:pt x="1655" y="9733"/>
                </a:lnTo>
                <a:lnTo>
                  <a:pt x="1656" y="9723"/>
                </a:lnTo>
                <a:lnTo>
                  <a:pt x="1653" y="9715"/>
                </a:lnTo>
                <a:lnTo>
                  <a:pt x="1646" y="9709"/>
                </a:lnTo>
                <a:lnTo>
                  <a:pt x="1637" y="9707"/>
                </a:lnTo>
                <a:lnTo>
                  <a:pt x="1627" y="9709"/>
                </a:lnTo>
                <a:lnTo>
                  <a:pt x="1616" y="9715"/>
                </a:lnTo>
                <a:lnTo>
                  <a:pt x="1608" y="9723"/>
                </a:lnTo>
                <a:lnTo>
                  <a:pt x="1602" y="9733"/>
                </a:lnTo>
                <a:lnTo>
                  <a:pt x="1601" y="9744"/>
                </a:lnTo>
                <a:lnTo>
                  <a:pt x="1604" y="9752"/>
                </a:lnTo>
                <a:lnTo>
                  <a:pt x="1610" y="9757"/>
                </a:lnTo>
                <a:lnTo>
                  <a:pt x="1621" y="9759"/>
                </a:lnTo>
                <a:close/>
                <a:moveTo>
                  <a:pt x="1538" y="9559"/>
                </a:moveTo>
                <a:lnTo>
                  <a:pt x="1526" y="9561"/>
                </a:lnTo>
                <a:lnTo>
                  <a:pt x="1515" y="9566"/>
                </a:lnTo>
                <a:lnTo>
                  <a:pt x="1507" y="9575"/>
                </a:lnTo>
                <a:lnTo>
                  <a:pt x="1501" y="9585"/>
                </a:lnTo>
                <a:lnTo>
                  <a:pt x="1500" y="9596"/>
                </a:lnTo>
                <a:lnTo>
                  <a:pt x="1503" y="9605"/>
                </a:lnTo>
                <a:lnTo>
                  <a:pt x="1510" y="9611"/>
                </a:lnTo>
                <a:lnTo>
                  <a:pt x="1519" y="9613"/>
                </a:lnTo>
                <a:lnTo>
                  <a:pt x="1531" y="9611"/>
                </a:lnTo>
                <a:lnTo>
                  <a:pt x="1542" y="9605"/>
                </a:lnTo>
                <a:lnTo>
                  <a:pt x="1550" y="9596"/>
                </a:lnTo>
                <a:lnTo>
                  <a:pt x="1556" y="9585"/>
                </a:lnTo>
                <a:lnTo>
                  <a:pt x="1557" y="9575"/>
                </a:lnTo>
                <a:lnTo>
                  <a:pt x="1554" y="9566"/>
                </a:lnTo>
                <a:lnTo>
                  <a:pt x="1547" y="9561"/>
                </a:lnTo>
                <a:lnTo>
                  <a:pt x="1538" y="9559"/>
                </a:lnTo>
                <a:close/>
                <a:moveTo>
                  <a:pt x="1455" y="9733"/>
                </a:moveTo>
                <a:lnTo>
                  <a:pt x="1454" y="9744"/>
                </a:lnTo>
                <a:lnTo>
                  <a:pt x="1457" y="9752"/>
                </a:lnTo>
                <a:lnTo>
                  <a:pt x="1463" y="9757"/>
                </a:lnTo>
                <a:lnTo>
                  <a:pt x="1472" y="9759"/>
                </a:lnTo>
                <a:lnTo>
                  <a:pt x="1484" y="9757"/>
                </a:lnTo>
                <a:lnTo>
                  <a:pt x="1494" y="9752"/>
                </a:lnTo>
                <a:lnTo>
                  <a:pt x="1502" y="9744"/>
                </a:lnTo>
                <a:lnTo>
                  <a:pt x="1507" y="9733"/>
                </a:lnTo>
                <a:lnTo>
                  <a:pt x="1508" y="9723"/>
                </a:lnTo>
                <a:lnTo>
                  <a:pt x="1506" y="9715"/>
                </a:lnTo>
                <a:lnTo>
                  <a:pt x="1499" y="9709"/>
                </a:lnTo>
                <a:lnTo>
                  <a:pt x="1490" y="9707"/>
                </a:lnTo>
                <a:lnTo>
                  <a:pt x="1479" y="9709"/>
                </a:lnTo>
                <a:lnTo>
                  <a:pt x="1468" y="9715"/>
                </a:lnTo>
                <a:lnTo>
                  <a:pt x="1460" y="9723"/>
                </a:lnTo>
                <a:lnTo>
                  <a:pt x="1455" y="9733"/>
                </a:lnTo>
                <a:close/>
                <a:moveTo>
                  <a:pt x="1795" y="8296"/>
                </a:moveTo>
                <a:lnTo>
                  <a:pt x="1811" y="8293"/>
                </a:lnTo>
                <a:lnTo>
                  <a:pt x="1826" y="8284"/>
                </a:lnTo>
                <a:lnTo>
                  <a:pt x="1837" y="8272"/>
                </a:lnTo>
                <a:lnTo>
                  <a:pt x="1845" y="8258"/>
                </a:lnTo>
                <a:lnTo>
                  <a:pt x="1846" y="8243"/>
                </a:lnTo>
                <a:lnTo>
                  <a:pt x="1842" y="8231"/>
                </a:lnTo>
                <a:lnTo>
                  <a:pt x="1833" y="8223"/>
                </a:lnTo>
                <a:lnTo>
                  <a:pt x="1820" y="8220"/>
                </a:lnTo>
                <a:lnTo>
                  <a:pt x="1803" y="8223"/>
                </a:lnTo>
                <a:lnTo>
                  <a:pt x="1789" y="8231"/>
                </a:lnTo>
                <a:lnTo>
                  <a:pt x="1778" y="8243"/>
                </a:lnTo>
                <a:lnTo>
                  <a:pt x="1770" y="8258"/>
                </a:lnTo>
                <a:lnTo>
                  <a:pt x="1768" y="8272"/>
                </a:lnTo>
                <a:lnTo>
                  <a:pt x="1773" y="8284"/>
                </a:lnTo>
                <a:lnTo>
                  <a:pt x="1782" y="8293"/>
                </a:lnTo>
                <a:lnTo>
                  <a:pt x="1795" y="8296"/>
                </a:lnTo>
                <a:close/>
                <a:moveTo>
                  <a:pt x="1724" y="8405"/>
                </a:moveTo>
                <a:lnTo>
                  <a:pt x="1722" y="8419"/>
                </a:lnTo>
                <a:lnTo>
                  <a:pt x="1726" y="8432"/>
                </a:lnTo>
                <a:lnTo>
                  <a:pt x="1735" y="8439"/>
                </a:lnTo>
                <a:lnTo>
                  <a:pt x="1748" y="8442"/>
                </a:lnTo>
                <a:lnTo>
                  <a:pt x="1764" y="8439"/>
                </a:lnTo>
                <a:lnTo>
                  <a:pt x="1778" y="8432"/>
                </a:lnTo>
                <a:lnTo>
                  <a:pt x="1789" y="8419"/>
                </a:lnTo>
                <a:lnTo>
                  <a:pt x="1796" y="8405"/>
                </a:lnTo>
                <a:lnTo>
                  <a:pt x="1798" y="8392"/>
                </a:lnTo>
                <a:lnTo>
                  <a:pt x="1794" y="8379"/>
                </a:lnTo>
                <a:lnTo>
                  <a:pt x="1785" y="8372"/>
                </a:lnTo>
                <a:lnTo>
                  <a:pt x="1772" y="8369"/>
                </a:lnTo>
                <a:lnTo>
                  <a:pt x="1756" y="8372"/>
                </a:lnTo>
                <a:lnTo>
                  <a:pt x="1742" y="8379"/>
                </a:lnTo>
                <a:lnTo>
                  <a:pt x="1731" y="8392"/>
                </a:lnTo>
                <a:lnTo>
                  <a:pt x="1724" y="8405"/>
                </a:lnTo>
                <a:close/>
                <a:moveTo>
                  <a:pt x="1678" y="8553"/>
                </a:moveTo>
                <a:lnTo>
                  <a:pt x="1676" y="8566"/>
                </a:lnTo>
                <a:lnTo>
                  <a:pt x="1680" y="8578"/>
                </a:lnTo>
                <a:lnTo>
                  <a:pt x="1689" y="8586"/>
                </a:lnTo>
                <a:lnTo>
                  <a:pt x="1701" y="8588"/>
                </a:lnTo>
                <a:lnTo>
                  <a:pt x="1716" y="8586"/>
                </a:lnTo>
                <a:lnTo>
                  <a:pt x="1730" y="8578"/>
                </a:lnTo>
                <a:lnTo>
                  <a:pt x="1741" y="8566"/>
                </a:lnTo>
                <a:lnTo>
                  <a:pt x="1748" y="8553"/>
                </a:lnTo>
                <a:lnTo>
                  <a:pt x="1749" y="8539"/>
                </a:lnTo>
                <a:lnTo>
                  <a:pt x="1745" y="8529"/>
                </a:lnTo>
                <a:lnTo>
                  <a:pt x="1737" y="8520"/>
                </a:lnTo>
                <a:lnTo>
                  <a:pt x="1724" y="8517"/>
                </a:lnTo>
                <a:lnTo>
                  <a:pt x="1709" y="8520"/>
                </a:lnTo>
                <a:lnTo>
                  <a:pt x="1696" y="8529"/>
                </a:lnTo>
                <a:lnTo>
                  <a:pt x="1685" y="8539"/>
                </a:lnTo>
                <a:lnTo>
                  <a:pt x="1678" y="8553"/>
                </a:lnTo>
                <a:close/>
                <a:moveTo>
                  <a:pt x="1676" y="8667"/>
                </a:moveTo>
                <a:lnTo>
                  <a:pt x="1670" y="8668"/>
                </a:lnTo>
                <a:lnTo>
                  <a:pt x="1663" y="8669"/>
                </a:lnTo>
                <a:lnTo>
                  <a:pt x="1657" y="8672"/>
                </a:lnTo>
                <a:lnTo>
                  <a:pt x="1651" y="8676"/>
                </a:lnTo>
                <a:lnTo>
                  <a:pt x="1658" y="8664"/>
                </a:lnTo>
                <a:lnTo>
                  <a:pt x="1663" y="8651"/>
                </a:lnTo>
                <a:lnTo>
                  <a:pt x="1664" y="8636"/>
                </a:lnTo>
                <a:lnTo>
                  <a:pt x="1661" y="8617"/>
                </a:lnTo>
                <a:lnTo>
                  <a:pt x="1654" y="8633"/>
                </a:lnTo>
                <a:lnTo>
                  <a:pt x="1648" y="8647"/>
                </a:lnTo>
                <a:lnTo>
                  <a:pt x="1645" y="8660"/>
                </a:lnTo>
                <a:lnTo>
                  <a:pt x="1649" y="8677"/>
                </a:lnTo>
                <a:lnTo>
                  <a:pt x="1643" y="8682"/>
                </a:lnTo>
                <a:lnTo>
                  <a:pt x="1638" y="8687"/>
                </a:lnTo>
                <a:lnTo>
                  <a:pt x="1634" y="8694"/>
                </a:lnTo>
                <a:lnTo>
                  <a:pt x="1632" y="8700"/>
                </a:lnTo>
                <a:lnTo>
                  <a:pt x="1630" y="8714"/>
                </a:lnTo>
                <a:lnTo>
                  <a:pt x="1634" y="8725"/>
                </a:lnTo>
                <a:lnTo>
                  <a:pt x="1642" y="8732"/>
                </a:lnTo>
                <a:lnTo>
                  <a:pt x="1654" y="8734"/>
                </a:lnTo>
                <a:lnTo>
                  <a:pt x="1669" y="8732"/>
                </a:lnTo>
                <a:lnTo>
                  <a:pt x="1682" y="8725"/>
                </a:lnTo>
                <a:lnTo>
                  <a:pt x="1692" y="8714"/>
                </a:lnTo>
                <a:lnTo>
                  <a:pt x="1699" y="8700"/>
                </a:lnTo>
                <a:lnTo>
                  <a:pt x="1701" y="8687"/>
                </a:lnTo>
                <a:lnTo>
                  <a:pt x="1697" y="8677"/>
                </a:lnTo>
                <a:lnTo>
                  <a:pt x="1689" y="8670"/>
                </a:lnTo>
                <a:lnTo>
                  <a:pt x="1676" y="8667"/>
                </a:lnTo>
                <a:close/>
                <a:moveTo>
                  <a:pt x="1485" y="9261"/>
                </a:moveTo>
                <a:lnTo>
                  <a:pt x="1473" y="9264"/>
                </a:lnTo>
                <a:lnTo>
                  <a:pt x="1462" y="9270"/>
                </a:lnTo>
                <a:lnTo>
                  <a:pt x="1453" y="9280"/>
                </a:lnTo>
                <a:lnTo>
                  <a:pt x="1447" y="9291"/>
                </a:lnTo>
                <a:lnTo>
                  <a:pt x="1446" y="9302"/>
                </a:lnTo>
                <a:lnTo>
                  <a:pt x="1449" y="9311"/>
                </a:lnTo>
                <a:lnTo>
                  <a:pt x="1456" y="9317"/>
                </a:lnTo>
                <a:lnTo>
                  <a:pt x="1466" y="9320"/>
                </a:lnTo>
                <a:lnTo>
                  <a:pt x="1479" y="9317"/>
                </a:lnTo>
                <a:lnTo>
                  <a:pt x="1490" y="9311"/>
                </a:lnTo>
                <a:lnTo>
                  <a:pt x="1499" y="9302"/>
                </a:lnTo>
                <a:lnTo>
                  <a:pt x="1505" y="9291"/>
                </a:lnTo>
                <a:lnTo>
                  <a:pt x="1506" y="9280"/>
                </a:lnTo>
                <a:lnTo>
                  <a:pt x="1503" y="9270"/>
                </a:lnTo>
                <a:lnTo>
                  <a:pt x="1496" y="9264"/>
                </a:lnTo>
                <a:lnTo>
                  <a:pt x="1485" y="9261"/>
                </a:lnTo>
                <a:close/>
                <a:moveTo>
                  <a:pt x="1401" y="9438"/>
                </a:moveTo>
                <a:lnTo>
                  <a:pt x="1399" y="9449"/>
                </a:lnTo>
                <a:lnTo>
                  <a:pt x="1403" y="9457"/>
                </a:lnTo>
                <a:lnTo>
                  <a:pt x="1409" y="9464"/>
                </a:lnTo>
                <a:lnTo>
                  <a:pt x="1419" y="9466"/>
                </a:lnTo>
                <a:lnTo>
                  <a:pt x="1431" y="9464"/>
                </a:lnTo>
                <a:lnTo>
                  <a:pt x="1442" y="9457"/>
                </a:lnTo>
                <a:lnTo>
                  <a:pt x="1451" y="9449"/>
                </a:lnTo>
                <a:lnTo>
                  <a:pt x="1456" y="9438"/>
                </a:lnTo>
                <a:lnTo>
                  <a:pt x="1457" y="9427"/>
                </a:lnTo>
                <a:lnTo>
                  <a:pt x="1454" y="9419"/>
                </a:lnTo>
                <a:lnTo>
                  <a:pt x="1448" y="9413"/>
                </a:lnTo>
                <a:lnTo>
                  <a:pt x="1438" y="9410"/>
                </a:lnTo>
                <a:lnTo>
                  <a:pt x="1425" y="9413"/>
                </a:lnTo>
                <a:lnTo>
                  <a:pt x="1415" y="9419"/>
                </a:lnTo>
                <a:lnTo>
                  <a:pt x="1406" y="9427"/>
                </a:lnTo>
                <a:lnTo>
                  <a:pt x="1401" y="9438"/>
                </a:lnTo>
                <a:close/>
                <a:moveTo>
                  <a:pt x="1408" y="9585"/>
                </a:moveTo>
                <a:lnTo>
                  <a:pt x="1409" y="9575"/>
                </a:lnTo>
                <a:lnTo>
                  <a:pt x="1406" y="9567"/>
                </a:lnTo>
                <a:lnTo>
                  <a:pt x="1399" y="9561"/>
                </a:lnTo>
                <a:lnTo>
                  <a:pt x="1390" y="9559"/>
                </a:lnTo>
                <a:lnTo>
                  <a:pt x="1378" y="9561"/>
                </a:lnTo>
                <a:lnTo>
                  <a:pt x="1368" y="9567"/>
                </a:lnTo>
                <a:lnTo>
                  <a:pt x="1360" y="9575"/>
                </a:lnTo>
                <a:lnTo>
                  <a:pt x="1355" y="9585"/>
                </a:lnTo>
                <a:lnTo>
                  <a:pt x="1353" y="9596"/>
                </a:lnTo>
                <a:lnTo>
                  <a:pt x="1356" y="9605"/>
                </a:lnTo>
                <a:lnTo>
                  <a:pt x="1363" y="9610"/>
                </a:lnTo>
                <a:lnTo>
                  <a:pt x="1372" y="9612"/>
                </a:lnTo>
                <a:lnTo>
                  <a:pt x="1384" y="9610"/>
                </a:lnTo>
                <a:lnTo>
                  <a:pt x="1394" y="9605"/>
                </a:lnTo>
                <a:lnTo>
                  <a:pt x="1402" y="9596"/>
                </a:lnTo>
                <a:lnTo>
                  <a:pt x="1408" y="9585"/>
                </a:lnTo>
                <a:close/>
                <a:moveTo>
                  <a:pt x="1359" y="9733"/>
                </a:moveTo>
                <a:lnTo>
                  <a:pt x="1360" y="9723"/>
                </a:lnTo>
                <a:lnTo>
                  <a:pt x="1357" y="9715"/>
                </a:lnTo>
                <a:lnTo>
                  <a:pt x="1351" y="9710"/>
                </a:lnTo>
                <a:lnTo>
                  <a:pt x="1342" y="9708"/>
                </a:lnTo>
                <a:lnTo>
                  <a:pt x="1331" y="9710"/>
                </a:lnTo>
                <a:lnTo>
                  <a:pt x="1321" y="9715"/>
                </a:lnTo>
                <a:lnTo>
                  <a:pt x="1313" y="9723"/>
                </a:lnTo>
                <a:lnTo>
                  <a:pt x="1308" y="9733"/>
                </a:lnTo>
                <a:lnTo>
                  <a:pt x="1307" y="9743"/>
                </a:lnTo>
                <a:lnTo>
                  <a:pt x="1310" y="9751"/>
                </a:lnTo>
                <a:lnTo>
                  <a:pt x="1316" y="9757"/>
                </a:lnTo>
                <a:lnTo>
                  <a:pt x="1325" y="9759"/>
                </a:lnTo>
                <a:lnTo>
                  <a:pt x="1337" y="9757"/>
                </a:lnTo>
                <a:lnTo>
                  <a:pt x="1346" y="9751"/>
                </a:lnTo>
                <a:lnTo>
                  <a:pt x="1354" y="9743"/>
                </a:lnTo>
                <a:lnTo>
                  <a:pt x="1359" y="9733"/>
                </a:lnTo>
                <a:close/>
                <a:moveTo>
                  <a:pt x="1672" y="8222"/>
                </a:moveTo>
                <a:lnTo>
                  <a:pt x="1656" y="8225"/>
                </a:lnTo>
                <a:lnTo>
                  <a:pt x="1643" y="8233"/>
                </a:lnTo>
                <a:lnTo>
                  <a:pt x="1632" y="8245"/>
                </a:lnTo>
                <a:lnTo>
                  <a:pt x="1625" y="8258"/>
                </a:lnTo>
                <a:lnTo>
                  <a:pt x="1623" y="8272"/>
                </a:lnTo>
                <a:lnTo>
                  <a:pt x="1627" y="8283"/>
                </a:lnTo>
                <a:lnTo>
                  <a:pt x="1636" y="8290"/>
                </a:lnTo>
                <a:lnTo>
                  <a:pt x="1648" y="8294"/>
                </a:lnTo>
                <a:lnTo>
                  <a:pt x="1663" y="8290"/>
                </a:lnTo>
                <a:lnTo>
                  <a:pt x="1677" y="8283"/>
                </a:lnTo>
                <a:lnTo>
                  <a:pt x="1688" y="8272"/>
                </a:lnTo>
                <a:lnTo>
                  <a:pt x="1695" y="8258"/>
                </a:lnTo>
                <a:lnTo>
                  <a:pt x="1697" y="8245"/>
                </a:lnTo>
                <a:lnTo>
                  <a:pt x="1693" y="8233"/>
                </a:lnTo>
                <a:lnTo>
                  <a:pt x="1684" y="8225"/>
                </a:lnTo>
                <a:lnTo>
                  <a:pt x="1672" y="8222"/>
                </a:lnTo>
                <a:close/>
                <a:moveTo>
                  <a:pt x="1647" y="8405"/>
                </a:moveTo>
                <a:lnTo>
                  <a:pt x="1648" y="8392"/>
                </a:lnTo>
                <a:lnTo>
                  <a:pt x="1645" y="8381"/>
                </a:lnTo>
                <a:lnTo>
                  <a:pt x="1636" y="8373"/>
                </a:lnTo>
                <a:lnTo>
                  <a:pt x="1624" y="8371"/>
                </a:lnTo>
                <a:lnTo>
                  <a:pt x="1609" y="8373"/>
                </a:lnTo>
                <a:lnTo>
                  <a:pt x="1596" y="8381"/>
                </a:lnTo>
                <a:lnTo>
                  <a:pt x="1585" y="8392"/>
                </a:lnTo>
                <a:lnTo>
                  <a:pt x="1579" y="8405"/>
                </a:lnTo>
                <a:lnTo>
                  <a:pt x="1577" y="8419"/>
                </a:lnTo>
                <a:lnTo>
                  <a:pt x="1581" y="8429"/>
                </a:lnTo>
                <a:lnTo>
                  <a:pt x="1589" y="8437"/>
                </a:lnTo>
                <a:lnTo>
                  <a:pt x="1601" y="8440"/>
                </a:lnTo>
                <a:lnTo>
                  <a:pt x="1615" y="8437"/>
                </a:lnTo>
                <a:lnTo>
                  <a:pt x="1629" y="8429"/>
                </a:lnTo>
                <a:lnTo>
                  <a:pt x="1640" y="8419"/>
                </a:lnTo>
                <a:lnTo>
                  <a:pt x="1647" y="8405"/>
                </a:lnTo>
                <a:close/>
                <a:moveTo>
                  <a:pt x="1393" y="8996"/>
                </a:moveTo>
                <a:lnTo>
                  <a:pt x="1392" y="9000"/>
                </a:lnTo>
                <a:lnTo>
                  <a:pt x="1392" y="9004"/>
                </a:lnTo>
                <a:lnTo>
                  <a:pt x="1393" y="9008"/>
                </a:lnTo>
                <a:lnTo>
                  <a:pt x="1394" y="9012"/>
                </a:lnTo>
                <a:lnTo>
                  <a:pt x="1388" y="9035"/>
                </a:lnTo>
                <a:lnTo>
                  <a:pt x="1383" y="9060"/>
                </a:lnTo>
                <a:lnTo>
                  <a:pt x="1377" y="9088"/>
                </a:lnTo>
                <a:lnTo>
                  <a:pt x="1373" y="9116"/>
                </a:lnTo>
                <a:lnTo>
                  <a:pt x="1364" y="9121"/>
                </a:lnTo>
                <a:lnTo>
                  <a:pt x="1357" y="9127"/>
                </a:lnTo>
                <a:lnTo>
                  <a:pt x="1351" y="9135"/>
                </a:lnTo>
                <a:lnTo>
                  <a:pt x="1347" y="9143"/>
                </a:lnTo>
                <a:lnTo>
                  <a:pt x="1346" y="9154"/>
                </a:lnTo>
                <a:lnTo>
                  <a:pt x="1349" y="9163"/>
                </a:lnTo>
                <a:lnTo>
                  <a:pt x="1356" y="9169"/>
                </a:lnTo>
                <a:lnTo>
                  <a:pt x="1366" y="9171"/>
                </a:lnTo>
                <a:lnTo>
                  <a:pt x="1374" y="9170"/>
                </a:lnTo>
                <a:lnTo>
                  <a:pt x="1382" y="9168"/>
                </a:lnTo>
                <a:lnTo>
                  <a:pt x="1383" y="9168"/>
                </a:lnTo>
                <a:lnTo>
                  <a:pt x="1383" y="9168"/>
                </a:lnTo>
                <a:lnTo>
                  <a:pt x="1383" y="9167"/>
                </a:lnTo>
                <a:lnTo>
                  <a:pt x="1384" y="9167"/>
                </a:lnTo>
                <a:lnTo>
                  <a:pt x="1390" y="9162"/>
                </a:lnTo>
                <a:lnTo>
                  <a:pt x="1396" y="9157"/>
                </a:lnTo>
                <a:lnTo>
                  <a:pt x="1401" y="9150"/>
                </a:lnTo>
                <a:lnTo>
                  <a:pt x="1404" y="9143"/>
                </a:lnTo>
                <a:lnTo>
                  <a:pt x="1406" y="9137"/>
                </a:lnTo>
                <a:lnTo>
                  <a:pt x="1405" y="9130"/>
                </a:lnTo>
                <a:lnTo>
                  <a:pt x="1403" y="9124"/>
                </a:lnTo>
                <a:lnTo>
                  <a:pt x="1400" y="9120"/>
                </a:lnTo>
                <a:lnTo>
                  <a:pt x="1410" y="9091"/>
                </a:lnTo>
                <a:lnTo>
                  <a:pt x="1419" y="9064"/>
                </a:lnTo>
                <a:lnTo>
                  <a:pt x="1429" y="9040"/>
                </a:lnTo>
                <a:lnTo>
                  <a:pt x="1436" y="9017"/>
                </a:lnTo>
                <a:lnTo>
                  <a:pt x="1442" y="9013"/>
                </a:lnTo>
                <a:lnTo>
                  <a:pt x="1446" y="9008"/>
                </a:lnTo>
                <a:lnTo>
                  <a:pt x="1450" y="9002"/>
                </a:lnTo>
                <a:lnTo>
                  <a:pt x="1453" y="8996"/>
                </a:lnTo>
                <a:lnTo>
                  <a:pt x="1454" y="8989"/>
                </a:lnTo>
                <a:lnTo>
                  <a:pt x="1454" y="8984"/>
                </a:lnTo>
                <a:lnTo>
                  <a:pt x="1453" y="8980"/>
                </a:lnTo>
                <a:lnTo>
                  <a:pt x="1451" y="8975"/>
                </a:lnTo>
                <a:lnTo>
                  <a:pt x="1469" y="8929"/>
                </a:lnTo>
                <a:lnTo>
                  <a:pt x="1480" y="8904"/>
                </a:lnTo>
                <a:lnTo>
                  <a:pt x="1485" y="8892"/>
                </a:lnTo>
                <a:lnTo>
                  <a:pt x="1486" y="8890"/>
                </a:lnTo>
                <a:lnTo>
                  <a:pt x="1486" y="8890"/>
                </a:lnTo>
                <a:lnTo>
                  <a:pt x="1486" y="8890"/>
                </a:lnTo>
                <a:lnTo>
                  <a:pt x="1487" y="8885"/>
                </a:lnTo>
                <a:lnTo>
                  <a:pt x="1491" y="8865"/>
                </a:lnTo>
                <a:lnTo>
                  <a:pt x="1494" y="8861"/>
                </a:lnTo>
                <a:lnTo>
                  <a:pt x="1497" y="8857"/>
                </a:lnTo>
                <a:lnTo>
                  <a:pt x="1500" y="8853"/>
                </a:lnTo>
                <a:lnTo>
                  <a:pt x="1502" y="8848"/>
                </a:lnTo>
                <a:lnTo>
                  <a:pt x="1503" y="8841"/>
                </a:lnTo>
                <a:lnTo>
                  <a:pt x="1503" y="8836"/>
                </a:lnTo>
                <a:lnTo>
                  <a:pt x="1502" y="8830"/>
                </a:lnTo>
                <a:lnTo>
                  <a:pt x="1499" y="8826"/>
                </a:lnTo>
                <a:lnTo>
                  <a:pt x="1504" y="8807"/>
                </a:lnTo>
                <a:lnTo>
                  <a:pt x="1509" y="8785"/>
                </a:lnTo>
                <a:lnTo>
                  <a:pt x="1515" y="8759"/>
                </a:lnTo>
                <a:lnTo>
                  <a:pt x="1524" y="8729"/>
                </a:lnTo>
                <a:lnTo>
                  <a:pt x="1532" y="8724"/>
                </a:lnTo>
                <a:lnTo>
                  <a:pt x="1540" y="8718"/>
                </a:lnTo>
                <a:lnTo>
                  <a:pt x="1546" y="8709"/>
                </a:lnTo>
                <a:lnTo>
                  <a:pt x="1550" y="8700"/>
                </a:lnTo>
                <a:lnTo>
                  <a:pt x="1552" y="8690"/>
                </a:lnTo>
                <a:lnTo>
                  <a:pt x="1550" y="8682"/>
                </a:lnTo>
                <a:lnTo>
                  <a:pt x="1545" y="8675"/>
                </a:lnTo>
                <a:lnTo>
                  <a:pt x="1538" y="8671"/>
                </a:lnTo>
                <a:lnTo>
                  <a:pt x="1543" y="8651"/>
                </a:lnTo>
                <a:lnTo>
                  <a:pt x="1548" y="8630"/>
                </a:lnTo>
                <a:lnTo>
                  <a:pt x="1554" y="8608"/>
                </a:lnTo>
                <a:lnTo>
                  <a:pt x="1560" y="8586"/>
                </a:lnTo>
                <a:lnTo>
                  <a:pt x="1573" y="8582"/>
                </a:lnTo>
                <a:lnTo>
                  <a:pt x="1584" y="8575"/>
                </a:lnTo>
                <a:lnTo>
                  <a:pt x="1593" y="8564"/>
                </a:lnTo>
                <a:lnTo>
                  <a:pt x="1599" y="8553"/>
                </a:lnTo>
                <a:lnTo>
                  <a:pt x="1600" y="8540"/>
                </a:lnTo>
                <a:lnTo>
                  <a:pt x="1596" y="8530"/>
                </a:lnTo>
                <a:lnTo>
                  <a:pt x="1588" y="8522"/>
                </a:lnTo>
                <a:lnTo>
                  <a:pt x="1576" y="8519"/>
                </a:lnTo>
                <a:lnTo>
                  <a:pt x="1562" y="8522"/>
                </a:lnTo>
                <a:lnTo>
                  <a:pt x="1549" y="8530"/>
                </a:lnTo>
                <a:lnTo>
                  <a:pt x="1539" y="8540"/>
                </a:lnTo>
                <a:lnTo>
                  <a:pt x="1532" y="8553"/>
                </a:lnTo>
                <a:lnTo>
                  <a:pt x="1530" y="8563"/>
                </a:lnTo>
                <a:lnTo>
                  <a:pt x="1532" y="8573"/>
                </a:lnTo>
                <a:lnTo>
                  <a:pt x="1538" y="8580"/>
                </a:lnTo>
                <a:lnTo>
                  <a:pt x="1546" y="8585"/>
                </a:lnTo>
                <a:lnTo>
                  <a:pt x="1538" y="8607"/>
                </a:lnTo>
                <a:lnTo>
                  <a:pt x="1531" y="8630"/>
                </a:lnTo>
                <a:lnTo>
                  <a:pt x="1524" y="8650"/>
                </a:lnTo>
                <a:lnTo>
                  <a:pt x="1516" y="8671"/>
                </a:lnTo>
                <a:lnTo>
                  <a:pt x="1506" y="8675"/>
                </a:lnTo>
                <a:lnTo>
                  <a:pt x="1498" y="8682"/>
                </a:lnTo>
                <a:lnTo>
                  <a:pt x="1491" y="8691"/>
                </a:lnTo>
                <a:lnTo>
                  <a:pt x="1486" y="8700"/>
                </a:lnTo>
                <a:lnTo>
                  <a:pt x="1484" y="8709"/>
                </a:lnTo>
                <a:lnTo>
                  <a:pt x="1486" y="8719"/>
                </a:lnTo>
                <a:lnTo>
                  <a:pt x="1489" y="8725"/>
                </a:lnTo>
                <a:lnTo>
                  <a:pt x="1495" y="8730"/>
                </a:lnTo>
                <a:lnTo>
                  <a:pt x="1486" y="8755"/>
                </a:lnTo>
                <a:lnTo>
                  <a:pt x="1477" y="8780"/>
                </a:lnTo>
                <a:lnTo>
                  <a:pt x="1468" y="8802"/>
                </a:lnTo>
                <a:lnTo>
                  <a:pt x="1460" y="8824"/>
                </a:lnTo>
                <a:lnTo>
                  <a:pt x="1453" y="8828"/>
                </a:lnTo>
                <a:lnTo>
                  <a:pt x="1447" y="8834"/>
                </a:lnTo>
                <a:lnTo>
                  <a:pt x="1443" y="8840"/>
                </a:lnTo>
                <a:lnTo>
                  <a:pt x="1440" y="8848"/>
                </a:lnTo>
                <a:lnTo>
                  <a:pt x="1438" y="8855"/>
                </a:lnTo>
                <a:lnTo>
                  <a:pt x="1438" y="8861"/>
                </a:lnTo>
                <a:lnTo>
                  <a:pt x="1440" y="8866"/>
                </a:lnTo>
                <a:lnTo>
                  <a:pt x="1442" y="8870"/>
                </a:lnTo>
                <a:lnTo>
                  <a:pt x="1431" y="8901"/>
                </a:lnTo>
                <a:lnTo>
                  <a:pt x="1420" y="8928"/>
                </a:lnTo>
                <a:lnTo>
                  <a:pt x="1410" y="8955"/>
                </a:lnTo>
                <a:lnTo>
                  <a:pt x="1402" y="8981"/>
                </a:lnTo>
                <a:lnTo>
                  <a:pt x="1397" y="8988"/>
                </a:lnTo>
                <a:lnTo>
                  <a:pt x="1393" y="8996"/>
                </a:lnTo>
                <a:close/>
                <a:moveTo>
                  <a:pt x="1356" y="9291"/>
                </a:moveTo>
                <a:lnTo>
                  <a:pt x="1357" y="9280"/>
                </a:lnTo>
                <a:lnTo>
                  <a:pt x="1354" y="9271"/>
                </a:lnTo>
                <a:lnTo>
                  <a:pt x="1347" y="9265"/>
                </a:lnTo>
                <a:lnTo>
                  <a:pt x="1338" y="9263"/>
                </a:lnTo>
                <a:lnTo>
                  <a:pt x="1325" y="9265"/>
                </a:lnTo>
                <a:lnTo>
                  <a:pt x="1315" y="9271"/>
                </a:lnTo>
                <a:lnTo>
                  <a:pt x="1307" y="9280"/>
                </a:lnTo>
                <a:lnTo>
                  <a:pt x="1301" y="9291"/>
                </a:lnTo>
                <a:lnTo>
                  <a:pt x="1300" y="9301"/>
                </a:lnTo>
                <a:lnTo>
                  <a:pt x="1303" y="9310"/>
                </a:lnTo>
                <a:lnTo>
                  <a:pt x="1310" y="9315"/>
                </a:lnTo>
                <a:lnTo>
                  <a:pt x="1319" y="9318"/>
                </a:lnTo>
                <a:lnTo>
                  <a:pt x="1330" y="9315"/>
                </a:lnTo>
                <a:lnTo>
                  <a:pt x="1342" y="9310"/>
                </a:lnTo>
                <a:lnTo>
                  <a:pt x="1350" y="9301"/>
                </a:lnTo>
                <a:lnTo>
                  <a:pt x="1356" y="9291"/>
                </a:lnTo>
                <a:close/>
                <a:moveTo>
                  <a:pt x="1255" y="9438"/>
                </a:moveTo>
                <a:lnTo>
                  <a:pt x="1254" y="9448"/>
                </a:lnTo>
                <a:lnTo>
                  <a:pt x="1257" y="9456"/>
                </a:lnTo>
                <a:lnTo>
                  <a:pt x="1263" y="9463"/>
                </a:lnTo>
                <a:lnTo>
                  <a:pt x="1272" y="9465"/>
                </a:lnTo>
                <a:lnTo>
                  <a:pt x="1283" y="9463"/>
                </a:lnTo>
                <a:lnTo>
                  <a:pt x="1294" y="9456"/>
                </a:lnTo>
                <a:lnTo>
                  <a:pt x="1302" y="9448"/>
                </a:lnTo>
                <a:lnTo>
                  <a:pt x="1307" y="9438"/>
                </a:lnTo>
                <a:lnTo>
                  <a:pt x="1308" y="9428"/>
                </a:lnTo>
                <a:lnTo>
                  <a:pt x="1306" y="9420"/>
                </a:lnTo>
                <a:lnTo>
                  <a:pt x="1299" y="9414"/>
                </a:lnTo>
                <a:lnTo>
                  <a:pt x="1290" y="9411"/>
                </a:lnTo>
                <a:lnTo>
                  <a:pt x="1278" y="9414"/>
                </a:lnTo>
                <a:lnTo>
                  <a:pt x="1268" y="9420"/>
                </a:lnTo>
                <a:lnTo>
                  <a:pt x="1260" y="9428"/>
                </a:lnTo>
                <a:lnTo>
                  <a:pt x="1255" y="9438"/>
                </a:lnTo>
                <a:close/>
                <a:moveTo>
                  <a:pt x="1259" y="9585"/>
                </a:moveTo>
                <a:lnTo>
                  <a:pt x="1260" y="9576"/>
                </a:lnTo>
                <a:lnTo>
                  <a:pt x="1257" y="9568"/>
                </a:lnTo>
                <a:lnTo>
                  <a:pt x="1251" y="9563"/>
                </a:lnTo>
                <a:lnTo>
                  <a:pt x="1242" y="9561"/>
                </a:lnTo>
                <a:lnTo>
                  <a:pt x="1231" y="9563"/>
                </a:lnTo>
                <a:lnTo>
                  <a:pt x="1222" y="9568"/>
                </a:lnTo>
                <a:lnTo>
                  <a:pt x="1214" y="9576"/>
                </a:lnTo>
                <a:lnTo>
                  <a:pt x="1209" y="9585"/>
                </a:lnTo>
                <a:lnTo>
                  <a:pt x="1208" y="9595"/>
                </a:lnTo>
                <a:lnTo>
                  <a:pt x="1210" y="9604"/>
                </a:lnTo>
                <a:lnTo>
                  <a:pt x="1216" y="9609"/>
                </a:lnTo>
                <a:lnTo>
                  <a:pt x="1225" y="9611"/>
                </a:lnTo>
                <a:lnTo>
                  <a:pt x="1235" y="9609"/>
                </a:lnTo>
                <a:lnTo>
                  <a:pt x="1246" y="9604"/>
                </a:lnTo>
                <a:lnTo>
                  <a:pt x="1254" y="9595"/>
                </a:lnTo>
                <a:lnTo>
                  <a:pt x="1259" y="9585"/>
                </a:lnTo>
                <a:close/>
                <a:moveTo>
                  <a:pt x="1178" y="9757"/>
                </a:moveTo>
                <a:lnTo>
                  <a:pt x="1188" y="9755"/>
                </a:lnTo>
                <a:lnTo>
                  <a:pt x="1198" y="9750"/>
                </a:lnTo>
                <a:lnTo>
                  <a:pt x="1205" y="9743"/>
                </a:lnTo>
                <a:lnTo>
                  <a:pt x="1210" y="9733"/>
                </a:lnTo>
                <a:lnTo>
                  <a:pt x="1211" y="9724"/>
                </a:lnTo>
                <a:lnTo>
                  <a:pt x="1209" y="9716"/>
                </a:lnTo>
                <a:lnTo>
                  <a:pt x="1203" y="9711"/>
                </a:lnTo>
                <a:lnTo>
                  <a:pt x="1194" y="9710"/>
                </a:lnTo>
                <a:lnTo>
                  <a:pt x="1184" y="9711"/>
                </a:lnTo>
                <a:lnTo>
                  <a:pt x="1175" y="9716"/>
                </a:lnTo>
                <a:lnTo>
                  <a:pt x="1167" y="9724"/>
                </a:lnTo>
                <a:lnTo>
                  <a:pt x="1163" y="9733"/>
                </a:lnTo>
                <a:lnTo>
                  <a:pt x="1162" y="9743"/>
                </a:lnTo>
                <a:lnTo>
                  <a:pt x="1164" y="9750"/>
                </a:lnTo>
                <a:lnTo>
                  <a:pt x="1170" y="9755"/>
                </a:lnTo>
                <a:lnTo>
                  <a:pt x="1178" y="9757"/>
                </a:lnTo>
                <a:close/>
                <a:moveTo>
                  <a:pt x="3919" y="764"/>
                </a:moveTo>
                <a:lnTo>
                  <a:pt x="3931" y="762"/>
                </a:lnTo>
                <a:lnTo>
                  <a:pt x="3942" y="755"/>
                </a:lnTo>
                <a:lnTo>
                  <a:pt x="3953" y="746"/>
                </a:lnTo>
                <a:lnTo>
                  <a:pt x="3959" y="735"/>
                </a:lnTo>
                <a:lnTo>
                  <a:pt x="3960" y="722"/>
                </a:lnTo>
                <a:lnTo>
                  <a:pt x="3957" y="713"/>
                </a:lnTo>
                <a:lnTo>
                  <a:pt x="3949" y="706"/>
                </a:lnTo>
                <a:lnTo>
                  <a:pt x="3938" y="704"/>
                </a:lnTo>
                <a:lnTo>
                  <a:pt x="3925" y="706"/>
                </a:lnTo>
                <a:lnTo>
                  <a:pt x="3914" y="713"/>
                </a:lnTo>
                <a:lnTo>
                  <a:pt x="3905" y="722"/>
                </a:lnTo>
                <a:lnTo>
                  <a:pt x="3898" y="735"/>
                </a:lnTo>
                <a:lnTo>
                  <a:pt x="3896" y="746"/>
                </a:lnTo>
                <a:lnTo>
                  <a:pt x="3900" y="755"/>
                </a:lnTo>
                <a:lnTo>
                  <a:pt x="3908" y="762"/>
                </a:lnTo>
                <a:lnTo>
                  <a:pt x="3919" y="764"/>
                </a:lnTo>
                <a:close/>
                <a:moveTo>
                  <a:pt x="2029" y="6782"/>
                </a:moveTo>
                <a:lnTo>
                  <a:pt x="2031" y="6766"/>
                </a:lnTo>
                <a:lnTo>
                  <a:pt x="2026" y="6753"/>
                </a:lnTo>
                <a:lnTo>
                  <a:pt x="2016" y="6743"/>
                </a:lnTo>
                <a:lnTo>
                  <a:pt x="2000" y="6739"/>
                </a:lnTo>
                <a:lnTo>
                  <a:pt x="1982" y="6743"/>
                </a:lnTo>
                <a:lnTo>
                  <a:pt x="1966" y="6753"/>
                </a:lnTo>
                <a:lnTo>
                  <a:pt x="1952" y="6766"/>
                </a:lnTo>
                <a:lnTo>
                  <a:pt x="1943" y="6782"/>
                </a:lnTo>
                <a:lnTo>
                  <a:pt x="1941" y="6800"/>
                </a:lnTo>
                <a:lnTo>
                  <a:pt x="1946" y="6813"/>
                </a:lnTo>
                <a:lnTo>
                  <a:pt x="1957" y="6822"/>
                </a:lnTo>
                <a:lnTo>
                  <a:pt x="1972" y="6825"/>
                </a:lnTo>
                <a:lnTo>
                  <a:pt x="1990" y="6822"/>
                </a:lnTo>
                <a:lnTo>
                  <a:pt x="2007" y="6813"/>
                </a:lnTo>
                <a:lnTo>
                  <a:pt x="2020" y="6800"/>
                </a:lnTo>
                <a:lnTo>
                  <a:pt x="2029" y="6782"/>
                </a:lnTo>
                <a:close/>
                <a:moveTo>
                  <a:pt x="1981" y="6930"/>
                </a:moveTo>
                <a:lnTo>
                  <a:pt x="1983" y="6914"/>
                </a:lnTo>
                <a:lnTo>
                  <a:pt x="1978" y="6901"/>
                </a:lnTo>
                <a:lnTo>
                  <a:pt x="1968" y="6892"/>
                </a:lnTo>
                <a:lnTo>
                  <a:pt x="1953" y="6888"/>
                </a:lnTo>
                <a:lnTo>
                  <a:pt x="1935" y="6892"/>
                </a:lnTo>
                <a:lnTo>
                  <a:pt x="1919" y="6901"/>
                </a:lnTo>
                <a:lnTo>
                  <a:pt x="1906" y="6914"/>
                </a:lnTo>
                <a:lnTo>
                  <a:pt x="1896" y="6930"/>
                </a:lnTo>
                <a:lnTo>
                  <a:pt x="1894" y="6947"/>
                </a:lnTo>
                <a:lnTo>
                  <a:pt x="1899" y="6960"/>
                </a:lnTo>
                <a:lnTo>
                  <a:pt x="1910" y="6969"/>
                </a:lnTo>
                <a:lnTo>
                  <a:pt x="1925" y="6972"/>
                </a:lnTo>
                <a:lnTo>
                  <a:pt x="1942" y="6969"/>
                </a:lnTo>
                <a:lnTo>
                  <a:pt x="1959" y="6960"/>
                </a:lnTo>
                <a:lnTo>
                  <a:pt x="1972" y="6947"/>
                </a:lnTo>
                <a:lnTo>
                  <a:pt x="1981" y="6930"/>
                </a:lnTo>
                <a:close/>
                <a:moveTo>
                  <a:pt x="1810" y="7334"/>
                </a:moveTo>
                <a:lnTo>
                  <a:pt x="1799" y="7335"/>
                </a:lnTo>
                <a:lnTo>
                  <a:pt x="1789" y="7339"/>
                </a:lnTo>
                <a:lnTo>
                  <a:pt x="1780" y="7344"/>
                </a:lnTo>
                <a:lnTo>
                  <a:pt x="1771" y="7351"/>
                </a:lnTo>
                <a:lnTo>
                  <a:pt x="1780" y="7324"/>
                </a:lnTo>
                <a:lnTo>
                  <a:pt x="1788" y="7297"/>
                </a:lnTo>
                <a:lnTo>
                  <a:pt x="1796" y="7272"/>
                </a:lnTo>
                <a:lnTo>
                  <a:pt x="1803" y="7246"/>
                </a:lnTo>
                <a:lnTo>
                  <a:pt x="1807" y="7254"/>
                </a:lnTo>
                <a:lnTo>
                  <a:pt x="1814" y="7260"/>
                </a:lnTo>
                <a:lnTo>
                  <a:pt x="1821" y="7265"/>
                </a:lnTo>
                <a:lnTo>
                  <a:pt x="1831" y="7266"/>
                </a:lnTo>
                <a:lnTo>
                  <a:pt x="1836" y="7266"/>
                </a:lnTo>
                <a:lnTo>
                  <a:pt x="1840" y="7265"/>
                </a:lnTo>
                <a:lnTo>
                  <a:pt x="1836" y="7280"/>
                </a:lnTo>
                <a:lnTo>
                  <a:pt x="1831" y="7297"/>
                </a:lnTo>
                <a:lnTo>
                  <a:pt x="1827" y="7316"/>
                </a:lnTo>
                <a:lnTo>
                  <a:pt x="1822" y="7336"/>
                </a:lnTo>
                <a:lnTo>
                  <a:pt x="1816" y="7334"/>
                </a:lnTo>
                <a:lnTo>
                  <a:pt x="1810" y="7334"/>
                </a:lnTo>
                <a:close/>
                <a:moveTo>
                  <a:pt x="1933" y="7078"/>
                </a:moveTo>
                <a:lnTo>
                  <a:pt x="1934" y="7061"/>
                </a:lnTo>
                <a:lnTo>
                  <a:pt x="1930" y="7049"/>
                </a:lnTo>
                <a:lnTo>
                  <a:pt x="1920" y="7040"/>
                </a:lnTo>
                <a:lnTo>
                  <a:pt x="1905" y="7037"/>
                </a:lnTo>
                <a:lnTo>
                  <a:pt x="1887" y="7040"/>
                </a:lnTo>
                <a:lnTo>
                  <a:pt x="1872" y="7049"/>
                </a:lnTo>
                <a:lnTo>
                  <a:pt x="1859" y="7061"/>
                </a:lnTo>
                <a:lnTo>
                  <a:pt x="1850" y="7078"/>
                </a:lnTo>
                <a:lnTo>
                  <a:pt x="1848" y="7094"/>
                </a:lnTo>
                <a:lnTo>
                  <a:pt x="1852" y="7107"/>
                </a:lnTo>
                <a:lnTo>
                  <a:pt x="1863" y="7115"/>
                </a:lnTo>
                <a:lnTo>
                  <a:pt x="1878" y="7119"/>
                </a:lnTo>
                <a:lnTo>
                  <a:pt x="1881" y="7118"/>
                </a:lnTo>
                <a:lnTo>
                  <a:pt x="1884" y="7118"/>
                </a:lnTo>
                <a:lnTo>
                  <a:pt x="1879" y="7128"/>
                </a:lnTo>
                <a:lnTo>
                  <a:pt x="1874" y="7140"/>
                </a:lnTo>
                <a:lnTo>
                  <a:pt x="1868" y="7159"/>
                </a:lnTo>
                <a:lnTo>
                  <a:pt x="1861" y="7186"/>
                </a:lnTo>
                <a:lnTo>
                  <a:pt x="1859" y="7185"/>
                </a:lnTo>
                <a:lnTo>
                  <a:pt x="1858" y="7185"/>
                </a:lnTo>
                <a:lnTo>
                  <a:pt x="1845" y="7186"/>
                </a:lnTo>
                <a:lnTo>
                  <a:pt x="1835" y="7191"/>
                </a:lnTo>
                <a:lnTo>
                  <a:pt x="1825" y="7197"/>
                </a:lnTo>
                <a:lnTo>
                  <a:pt x="1816" y="7205"/>
                </a:lnTo>
                <a:lnTo>
                  <a:pt x="1834" y="7140"/>
                </a:lnTo>
                <a:lnTo>
                  <a:pt x="1848" y="7088"/>
                </a:lnTo>
                <a:lnTo>
                  <a:pt x="1855" y="7051"/>
                </a:lnTo>
                <a:lnTo>
                  <a:pt x="1854" y="7033"/>
                </a:lnTo>
                <a:lnTo>
                  <a:pt x="1747" y="7321"/>
                </a:lnTo>
                <a:lnTo>
                  <a:pt x="1636" y="7657"/>
                </a:lnTo>
                <a:lnTo>
                  <a:pt x="1531" y="7993"/>
                </a:lnTo>
                <a:lnTo>
                  <a:pt x="1443" y="8286"/>
                </a:lnTo>
                <a:lnTo>
                  <a:pt x="1366" y="8537"/>
                </a:lnTo>
                <a:lnTo>
                  <a:pt x="1301" y="8741"/>
                </a:lnTo>
                <a:lnTo>
                  <a:pt x="1256" y="8888"/>
                </a:lnTo>
                <a:lnTo>
                  <a:pt x="1245" y="8966"/>
                </a:lnTo>
                <a:lnTo>
                  <a:pt x="1263" y="8962"/>
                </a:lnTo>
                <a:lnTo>
                  <a:pt x="1277" y="8946"/>
                </a:lnTo>
                <a:lnTo>
                  <a:pt x="1290" y="8917"/>
                </a:lnTo>
                <a:lnTo>
                  <a:pt x="1304" y="8875"/>
                </a:lnTo>
                <a:lnTo>
                  <a:pt x="1308" y="8876"/>
                </a:lnTo>
                <a:lnTo>
                  <a:pt x="1314" y="8877"/>
                </a:lnTo>
                <a:lnTo>
                  <a:pt x="1325" y="8875"/>
                </a:lnTo>
                <a:lnTo>
                  <a:pt x="1337" y="8869"/>
                </a:lnTo>
                <a:lnTo>
                  <a:pt x="1346" y="8860"/>
                </a:lnTo>
                <a:lnTo>
                  <a:pt x="1352" y="8848"/>
                </a:lnTo>
                <a:lnTo>
                  <a:pt x="1353" y="8837"/>
                </a:lnTo>
                <a:lnTo>
                  <a:pt x="1350" y="8827"/>
                </a:lnTo>
                <a:lnTo>
                  <a:pt x="1343" y="8821"/>
                </a:lnTo>
                <a:lnTo>
                  <a:pt x="1332" y="8819"/>
                </a:lnTo>
                <a:lnTo>
                  <a:pt x="1326" y="8820"/>
                </a:lnTo>
                <a:lnTo>
                  <a:pt x="1320" y="8822"/>
                </a:lnTo>
                <a:lnTo>
                  <a:pt x="1326" y="8800"/>
                </a:lnTo>
                <a:lnTo>
                  <a:pt x="1334" y="8778"/>
                </a:lnTo>
                <a:lnTo>
                  <a:pt x="1342" y="8754"/>
                </a:lnTo>
                <a:lnTo>
                  <a:pt x="1350" y="8728"/>
                </a:lnTo>
                <a:lnTo>
                  <a:pt x="1355" y="8730"/>
                </a:lnTo>
                <a:lnTo>
                  <a:pt x="1361" y="8730"/>
                </a:lnTo>
                <a:lnTo>
                  <a:pt x="1373" y="8728"/>
                </a:lnTo>
                <a:lnTo>
                  <a:pt x="1385" y="8722"/>
                </a:lnTo>
                <a:lnTo>
                  <a:pt x="1394" y="8713"/>
                </a:lnTo>
                <a:lnTo>
                  <a:pt x="1400" y="8700"/>
                </a:lnTo>
                <a:lnTo>
                  <a:pt x="1402" y="8689"/>
                </a:lnTo>
                <a:lnTo>
                  <a:pt x="1398" y="8680"/>
                </a:lnTo>
                <a:lnTo>
                  <a:pt x="1391" y="8673"/>
                </a:lnTo>
                <a:lnTo>
                  <a:pt x="1379" y="8671"/>
                </a:lnTo>
                <a:lnTo>
                  <a:pt x="1375" y="8672"/>
                </a:lnTo>
                <a:lnTo>
                  <a:pt x="1370" y="8673"/>
                </a:lnTo>
                <a:lnTo>
                  <a:pt x="1370" y="8670"/>
                </a:lnTo>
                <a:lnTo>
                  <a:pt x="1371" y="8668"/>
                </a:lnTo>
                <a:lnTo>
                  <a:pt x="1393" y="8668"/>
                </a:lnTo>
                <a:lnTo>
                  <a:pt x="1408" y="8660"/>
                </a:lnTo>
                <a:lnTo>
                  <a:pt x="1421" y="8634"/>
                </a:lnTo>
                <a:lnTo>
                  <a:pt x="1436" y="8575"/>
                </a:lnTo>
                <a:lnTo>
                  <a:pt x="1436" y="8574"/>
                </a:lnTo>
                <a:lnTo>
                  <a:pt x="1435" y="8573"/>
                </a:lnTo>
                <a:lnTo>
                  <a:pt x="1440" y="8568"/>
                </a:lnTo>
                <a:lnTo>
                  <a:pt x="1444" y="8563"/>
                </a:lnTo>
                <a:lnTo>
                  <a:pt x="1447" y="8558"/>
                </a:lnTo>
                <a:lnTo>
                  <a:pt x="1449" y="8553"/>
                </a:lnTo>
                <a:lnTo>
                  <a:pt x="1450" y="8541"/>
                </a:lnTo>
                <a:lnTo>
                  <a:pt x="1447" y="8531"/>
                </a:lnTo>
                <a:lnTo>
                  <a:pt x="1439" y="8524"/>
                </a:lnTo>
                <a:lnTo>
                  <a:pt x="1427" y="8521"/>
                </a:lnTo>
                <a:lnTo>
                  <a:pt x="1422" y="8522"/>
                </a:lnTo>
                <a:lnTo>
                  <a:pt x="1416" y="8524"/>
                </a:lnTo>
                <a:lnTo>
                  <a:pt x="1421" y="8501"/>
                </a:lnTo>
                <a:lnTo>
                  <a:pt x="1426" y="8479"/>
                </a:lnTo>
                <a:lnTo>
                  <a:pt x="1433" y="8455"/>
                </a:lnTo>
                <a:lnTo>
                  <a:pt x="1440" y="8433"/>
                </a:lnTo>
                <a:lnTo>
                  <a:pt x="1443" y="8435"/>
                </a:lnTo>
                <a:lnTo>
                  <a:pt x="1447" y="8437"/>
                </a:lnTo>
                <a:lnTo>
                  <a:pt x="1450" y="8438"/>
                </a:lnTo>
                <a:lnTo>
                  <a:pt x="1455" y="8438"/>
                </a:lnTo>
                <a:lnTo>
                  <a:pt x="1460" y="8438"/>
                </a:lnTo>
                <a:lnTo>
                  <a:pt x="1465" y="8436"/>
                </a:lnTo>
                <a:lnTo>
                  <a:pt x="1470" y="8434"/>
                </a:lnTo>
                <a:lnTo>
                  <a:pt x="1475" y="8432"/>
                </a:lnTo>
                <a:lnTo>
                  <a:pt x="1475" y="8433"/>
                </a:lnTo>
                <a:lnTo>
                  <a:pt x="1475" y="8433"/>
                </a:lnTo>
                <a:lnTo>
                  <a:pt x="1477" y="8432"/>
                </a:lnTo>
                <a:lnTo>
                  <a:pt x="1478" y="8429"/>
                </a:lnTo>
                <a:lnTo>
                  <a:pt x="1484" y="8425"/>
                </a:lnTo>
                <a:lnTo>
                  <a:pt x="1490" y="8419"/>
                </a:lnTo>
                <a:lnTo>
                  <a:pt x="1494" y="8413"/>
                </a:lnTo>
                <a:lnTo>
                  <a:pt x="1497" y="8405"/>
                </a:lnTo>
                <a:lnTo>
                  <a:pt x="1499" y="8398"/>
                </a:lnTo>
                <a:lnTo>
                  <a:pt x="1498" y="8391"/>
                </a:lnTo>
                <a:lnTo>
                  <a:pt x="1496" y="8384"/>
                </a:lnTo>
                <a:lnTo>
                  <a:pt x="1492" y="8380"/>
                </a:lnTo>
                <a:lnTo>
                  <a:pt x="1490" y="8373"/>
                </a:lnTo>
                <a:lnTo>
                  <a:pt x="1486" y="8367"/>
                </a:lnTo>
                <a:lnTo>
                  <a:pt x="1485" y="8371"/>
                </a:lnTo>
                <a:lnTo>
                  <a:pt x="1484" y="8375"/>
                </a:lnTo>
                <a:lnTo>
                  <a:pt x="1480" y="8373"/>
                </a:lnTo>
                <a:lnTo>
                  <a:pt x="1475" y="8373"/>
                </a:lnTo>
                <a:lnTo>
                  <a:pt x="1469" y="8373"/>
                </a:lnTo>
                <a:lnTo>
                  <a:pt x="1463" y="8375"/>
                </a:lnTo>
                <a:lnTo>
                  <a:pt x="1473" y="8368"/>
                </a:lnTo>
                <a:lnTo>
                  <a:pt x="1484" y="8362"/>
                </a:lnTo>
                <a:lnTo>
                  <a:pt x="1485" y="8365"/>
                </a:lnTo>
                <a:lnTo>
                  <a:pt x="1486" y="8367"/>
                </a:lnTo>
                <a:lnTo>
                  <a:pt x="1487" y="8364"/>
                </a:lnTo>
                <a:lnTo>
                  <a:pt x="1486" y="8363"/>
                </a:lnTo>
                <a:lnTo>
                  <a:pt x="1485" y="8362"/>
                </a:lnTo>
                <a:lnTo>
                  <a:pt x="1484" y="8362"/>
                </a:lnTo>
                <a:lnTo>
                  <a:pt x="1485" y="8362"/>
                </a:lnTo>
                <a:lnTo>
                  <a:pt x="1485" y="8361"/>
                </a:lnTo>
                <a:lnTo>
                  <a:pt x="1486" y="8361"/>
                </a:lnTo>
                <a:lnTo>
                  <a:pt x="1485" y="8361"/>
                </a:lnTo>
                <a:lnTo>
                  <a:pt x="1485" y="8362"/>
                </a:lnTo>
                <a:lnTo>
                  <a:pt x="1484" y="8362"/>
                </a:lnTo>
                <a:lnTo>
                  <a:pt x="1500" y="8343"/>
                </a:lnTo>
                <a:lnTo>
                  <a:pt x="1514" y="8322"/>
                </a:lnTo>
                <a:lnTo>
                  <a:pt x="1526" y="8300"/>
                </a:lnTo>
                <a:lnTo>
                  <a:pt x="1533" y="8277"/>
                </a:lnTo>
                <a:lnTo>
                  <a:pt x="1537" y="8273"/>
                </a:lnTo>
                <a:lnTo>
                  <a:pt x="1541" y="8268"/>
                </a:lnTo>
                <a:lnTo>
                  <a:pt x="1543" y="8263"/>
                </a:lnTo>
                <a:lnTo>
                  <a:pt x="1546" y="8258"/>
                </a:lnTo>
                <a:lnTo>
                  <a:pt x="1547" y="8249"/>
                </a:lnTo>
                <a:lnTo>
                  <a:pt x="1546" y="8240"/>
                </a:lnTo>
                <a:lnTo>
                  <a:pt x="1543" y="8234"/>
                </a:lnTo>
                <a:lnTo>
                  <a:pt x="1537" y="8229"/>
                </a:lnTo>
                <a:lnTo>
                  <a:pt x="1537" y="8221"/>
                </a:lnTo>
                <a:lnTo>
                  <a:pt x="1536" y="8213"/>
                </a:lnTo>
                <a:lnTo>
                  <a:pt x="1535" y="8201"/>
                </a:lnTo>
                <a:lnTo>
                  <a:pt x="1535" y="8184"/>
                </a:lnTo>
                <a:lnTo>
                  <a:pt x="1538" y="8165"/>
                </a:lnTo>
                <a:lnTo>
                  <a:pt x="1541" y="8143"/>
                </a:lnTo>
                <a:lnTo>
                  <a:pt x="1545" y="8144"/>
                </a:lnTo>
                <a:lnTo>
                  <a:pt x="1549" y="8144"/>
                </a:lnTo>
                <a:lnTo>
                  <a:pt x="1563" y="8142"/>
                </a:lnTo>
                <a:lnTo>
                  <a:pt x="1577" y="8135"/>
                </a:lnTo>
                <a:lnTo>
                  <a:pt x="1587" y="8124"/>
                </a:lnTo>
                <a:lnTo>
                  <a:pt x="1594" y="8111"/>
                </a:lnTo>
                <a:lnTo>
                  <a:pt x="1596" y="8097"/>
                </a:lnTo>
                <a:lnTo>
                  <a:pt x="1592" y="8086"/>
                </a:lnTo>
                <a:lnTo>
                  <a:pt x="1584" y="8079"/>
                </a:lnTo>
                <a:lnTo>
                  <a:pt x="1570" y="8076"/>
                </a:lnTo>
                <a:lnTo>
                  <a:pt x="1562" y="8077"/>
                </a:lnTo>
                <a:lnTo>
                  <a:pt x="1554" y="8080"/>
                </a:lnTo>
                <a:lnTo>
                  <a:pt x="1559" y="8060"/>
                </a:lnTo>
                <a:lnTo>
                  <a:pt x="1564" y="8037"/>
                </a:lnTo>
                <a:lnTo>
                  <a:pt x="1570" y="8014"/>
                </a:lnTo>
                <a:lnTo>
                  <a:pt x="1577" y="7990"/>
                </a:lnTo>
                <a:lnTo>
                  <a:pt x="1581" y="7993"/>
                </a:lnTo>
                <a:lnTo>
                  <a:pt x="1585" y="7996"/>
                </a:lnTo>
                <a:lnTo>
                  <a:pt x="1590" y="7997"/>
                </a:lnTo>
                <a:lnTo>
                  <a:pt x="1596" y="7998"/>
                </a:lnTo>
                <a:lnTo>
                  <a:pt x="1610" y="7995"/>
                </a:lnTo>
                <a:lnTo>
                  <a:pt x="1624" y="7988"/>
                </a:lnTo>
                <a:lnTo>
                  <a:pt x="1635" y="7977"/>
                </a:lnTo>
                <a:lnTo>
                  <a:pt x="1642" y="7962"/>
                </a:lnTo>
                <a:lnTo>
                  <a:pt x="1644" y="7949"/>
                </a:lnTo>
                <a:lnTo>
                  <a:pt x="1640" y="7938"/>
                </a:lnTo>
                <a:lnTo>
                  <a:pt x="1632" y="7931"/>
                </a:lnTo>
                <a:lnTo>
                  <a:pt x="1619" y="7928"/>
                </a:lnTo>
                <a:lnTo>
                  <a:pt x="1611" y="7929"/>
                </a:lnTo>
                <a:lnTo>
                  <a:pt x="1604" y="7931"/>
                </a:lnTo>
                <a:lnTo>
                  <a:pt x="1597" y="7934"/>
                </a:lnTo>
                <a:lnTo>
                  <a:pt x="1591" y="7938"/>
                </a:lnTo>
                <a:lnTo>
                  <a:pt x="1598" y="7913"/>
                </a:lnTo>
                <a:lnTo>
                  <a:pt x="1605" y="7889"/>
                </a:lnTo>
                <a:lnTo>
                  <a:pt x="1612" y="7864"/>
                </a:lnTo>
                <a:lnTo>
                  <a:pt x="1620" y="7839"/>
                </a:lnTo>
                <a:lnTo>
                  <a:pt x="1624" y="7844"/>
                </a:lnTo>
                <a:lnTo>
                  <a:pt x="1629" y="7848"/>
                </a:lnTo>
                <a:lnTo>
                  <a:pt x="1635" y="7851"/>
                </a:lnTo>
                <a:lnTo>
                  <a:pt x="1643" y="7852"/>
                </a:lnTo>
                <a:lnTo>
                  <a:pt x="1658" y="7849"/>
                </a:lnTo>
                <a:lnTo>
                  <a:pt x="1672" y="7841"/>
                </a:lnTo>
                <a:lnTo>
                  <a:pt x="1684" y="7830"/>
                </a:lnTo>
                <a:lnTo>
                  <a:pt x="1691" y="7815"/>
                </a:lnTo>
                <a:lnTo>
                  <a:pt x="1693" y="7801"/>
                </a:lnTo>
                <a:lnTo>
                  <a:pt x="1689" y="7790"/>
                </a:lnTo>
                <a:lnTo>
                  <a:pt x="1680" y="7782"/>
                </a:lnTo>
                <a:lnTo>
                  <a:pt x="1667" y="7779"/>
                </a:lnTo>
                <a:lnTo>
                  <a:pt x="1657" y="7780"/>
                </a:lnTo>
                <a:lnTo>
                  <a:pt x="1649" y="7783"/>
                </a:lnTo>
                <a:lnTo>
                  <a:pt x="1641" y="7788"/>
                </a:lnTo>
                <a:lnTo>
                  <a:pt x="1633" y="7794"/>
                </a:lnTo>
                <a:lnTo>
                  <a:pt x="1641" y="7768"/>
                </a:lnTo>
                <a:lnTo>
                  <a:pt x="1649" y="7742"/>
                </a:lnTo>
                <a:lnTo>
                  <a:pt x="1657" y="7716"/>
                </a:lnTo>
                <a:lnTo>
                  <a:pt x="1665" y="7690"/>
                </a:lnTo>
                <a:lnTo>
                  <a:pt x="1669" y="7696"/>
                </a:lnTo>
                <a:lnTo>
                  <a:pt x="1675" y="7701"/>
                </a:lnTo>
                <a:lnTo>
                  <a:pt x="1681" y="7704"/>
                </a:lnTo>
                <a:lnTo>
                  <a:pt x="1690" y="7706"/>
                </a:lnTo>
                <a:lnTo>
                  <a:pt x="1705" y="7703"/>
                </a:lnTo>
                <a:lnTo>
                  <a:pt x="1720" y="7695"/>
                </a:lnTo>
                <a:lnTo>
                  <a:pt x="1732" y="7682"/>
                </a:lnTo>
                <a:lnTo>
                  <a:pt x="1740" y="7668"/>
                </a:lnTo>
                <a:lnTo>
                  <a:pt x="1741" y="7661"/>
                </a:lnTo>
                <a:lnTo>
                  <a:pt x="1741" y="7654"/>
                </a:lnTo>
                <a:lnTo>
                  <a:pt x="1740" y="7648"/>
                </a:lnTo>
                <a:lnTo>
                  <a:pt x="1738" y="7643"/>
                </a:lnTo>
                <a:lnTo>
                  <a:pt x="1740" y="7636"/>
                </a:lnTo>
                <a:lnTo>
                  <a:pt x="1744" y="7627"/>
                </a:lnTo>
                <a:lnTo>
                  <a:pt x="1741" y="7626"/>
                </a:lnTo>
                <a:lnTo>
                  <a:pt x="1740" y="7626"/>
                </a:lnTo>
                <a:lnTo>
                  <a:pt x="1738" y="7630"/>
                </a:lnTo>
                <a:lnTo>
                  <a:pt x="1734" y="7639"/>
                </a:lnTo>
                <a:lnTo>
                  <a:pt x="1731" y="7635"/>
                </a:lnTo>
                <a:lnTo>
                  <a:pt x="1726" y="7632"/>
                </a:lnTo>
                <a:lnTo>
                  <a:pt x="1721" y="7630"/>
                </a:lnTo>
                <a:lnTo>
                  <a:pt x="1715" y="7630"/>
                </a:lnTo>
                <a:lnTo>
                  <a:pt x="1704" y="7631"/>
                </a:lnTo>
                <a:lnTo>
                  <a:pt x="1695" y="7634"/>
                </a:lnTo>
                <a:lnTo>
                  <a:pt x="1686" y="7640"/>
                </a:lnTo>
                <a:lnTo>
                  <a:pt x="1679" y="7647"/>
                </a:lnTo>
                <a:lnTo>
                  <a:pt x="1687" y="7620"/>
                </a:lnTo>
                <a:lnTo>
                  <a:pt x="1695" y="7594"/>
                </a:lnTo>
                <a:lnTo>
                  <a:pt x="1703" y="7568"/>
                </a:lnTo>
                <a:lnTo>
                  <a:pt x="1711" y="7541"/>
                </a:lnTo>
                <a:lnTo>
                  <a:pt x="1716" y="7549"/>
                </a:lnTo>
                <a:lnTo>
                  <a:pt x="1721" y="7554"/>
                </a:lnTo>
                <a:lnTo>
                  <a:pt x="1728" y="7558"/>
                </a:lnTo>
                <a:lnTo>
                  <a:pt x="1737" y="7559"/>
                </a:lnTo>
                <a:lnTo>
                  <a:pt x="1753" y="7556"/>
                </a:lnTo>
                <a:lnTo>
                  <a:pt x="1768" y="7548"/>
                </a:lnTo>
                <a:lnTo>
                  <a:pt x="1780" y="7535"/>
                </a:lnTo>
                <a:lnTo>
                  <a:pt x="1788" y="7520"/>
                </a:lnTo>
                <a:lnTo>
                  <a:pt x="1789" y="7506"/>
                </a:lnTo>
                <a:lnTo>
                  <a:pt x="1785" y="7493"/>
                </a:lnTo>
                <a:lnTo>
                  <a:pt x="1776" y="7485"/>
                </a:lnTo>
                <a:lnTo>
                  <a:pt x="1762" y="7482"/>
                </a:lnTo>
                <a:lnTo>
                  <a:pt x="1751" y="7483"/>
                </a:lnTo>
                <a:lnTo>
                  <a:pt x="1742" y="7486"/>
                </a:lnTo>
                <a:lnTo>
                  <a:pt x="1733" y="7492"/>
                </a:lnTo>
                <a:lnTo>
                  <a:pt x="1725" y="7500"/>
                </a:lnTo>
                <a:lnTo>
                  <a:pt x="1733" y="7473"/>
                </a:lnTo>
                <a:lnTo>
                  <a:pt x="1741" y="7446"/>
                </a:lnTo>
                <a:lnTo>
                  <a:pt x="1749" y="7420"/>
                </a:lnTo>
                <a:lnTo>
                  <a:pt x="1757" y="7394"/>
                </a:lnTo>
                <a:lnTo>
                  <a:pt x="1762" y="7401"/>
                </a:lnTo>
                <a:lnTo>
                  <a:pt x="1768" y="7408"/>
                </a:lnTo>
                <a:lnTo>
                  <a:pt x="1775" y="7411"/>
                </a:lnTo>
                <a:lnTo>
                  <a:pt x="1784" y="7412"/>
                </a:lnTo>
                <a:lnTo>
                  <a:pt x="1793" y="7411"/>
                </a:lnTo>
                <a:lnTo>
                  <a:pt x="1802" y="7408"/>
                </a:lnTo>
                <a:lnTo>
                  <a:pt x="1799" y="7421"/>
                </a:lnTo>
                <a:lnTo>
                  <a:pt x="1795" y="7434"/>
                </a:lnTo>
                <a:lnTo>
                  <a:pt x="1792" y="7447"/>
                </a:lnTo>
                <a:lnTo>
                  <a:pt x="1788" y="7462"/>
                </a:lnTo>
                <a:lnTo>
                  <a:pt x="1794" y="7446"/>
                </a:lnTo>
                <a:lnTo>
                  <a:pt x="1800" y="7432"/>
                </a:lnTo>
                <a:lnTo>
                  <a:pt x="1805" y="7417"/>
                </a:lnTo>
                <a:lnTo>
                  <a:pt x="1812" y="7403"/>
                </a:lnTo>
                <a:lnTo>
                  <a:pt x="1819" y="7397"/>
                </a:lnTo>
                <a:lnTo>
                  <a:pt x="1826" y="7390"/>
                </a:lnTo>
                <a:lnTo>
                  <a:pt x="1832" y="7382"/>
                </a:lnTo>
                <a:lnTo>
                  <a:pt x="1836" y="7373"/>
                </a:lnTo>
                <a:lnTo>
                  <a:pt x="1837" y="7366"/>
                </a:lnTo>
                <a:lnTo>
                  <a:pt x="1838" y="7359"/>
                </a:lnTo>
                <a:lnTo>
                  <a:pt x="1836" y="7351"/>
                </a:lnTo>
                <a:lnTo>
                  <a:pt x="1834" y="7346"/>
                </a:lnTo>
                <a:lnTo>
                  <a:pt x="1839" y="7333"/>
                </a:lnTo>
                <a:lnTo>
                  <a:pt x="1845" y="7320"/>
                </a:lnTo>
                <a:lnTo>
                  <a:pt x="1851" y="7307"/>
                </a:lnTo>
                <a:lnTo>
                  <a:pt x="1858" y="7295"/>
                </a:lnTo>
                <a:lnTo>
                  <a:pt x="1865" y="7281"/>
                </a:lnTo>
                <a:lnTo>
                  <a:pt x="1870" y="7267"/>
                </a:lnTo>
                <a:lnTo>
                  <a:pt x="1874" y="7252"/>
                </a:lnTo>
                <a:lnTo>
                  <a:pt x="1878" y="7238"/>
                </a:lnTo>
                <a:lnTo>
                  <a:pt x="1882" y="7232"/>
                </a:lnTo>
                <a:lnTo>
                  <a:pt x="1884" y="7226"/>
                </a:lnTo>
                <a:lnTo>
                  <a:pt x="1886" y="7216"/>
                </a:lnTo>
                <a:lnTo>
                  <a:pt x="1886" y="7208"/>
                </a:lnTo>
                <a:lnTo>
                  <a:pt x="1889" y="7199"/>
                </a:lnTo>
                <a:lnTo>
                  <a:pt x="1892" y="7190"/>
                </a:lnTo>
                <a:lnTo>
                  <a:pt x="1897" y="7182"/>
                </a:lnTo>
                <a:lnTo>
                  <a:pt x="1901" y="7173"/>
                </a:lnTo>
                <a:lnTo>
                  <a:pt x="1905" y="7164"/>
                </a:lnTo>
                <a:lnTo>
                  <a:pt x="1905" y="7150"/>
                </a:lnTo>
                <a:lnTo>
                  <a:pt x="1905" y="7133"/>
                </a:lnTo>
                <a:lnTo>
                  <a:pt x="1902" y="7111"/>
                </a:lnTo>
                <a:lnTo>
                  <a:pt x="1913" y="7105"/>
                </a:lnTo>
                <a:lnTo>
                  <a:pt x="1921" y="7097"/>
                </a:lnTo>
                <a:lnTo>
                  <a:pt x="1928" y="7088"/>
                </a:lnTo>
                <a:lnTo>
                  <a:pt x="1933" y="7078"/>
                </a:lnTo>
                <a:close/>
                <a:moveTo>
                  <a:pt x="1304" y="8996"/>
                </a:moveTo>
                <a:lnTo>
                  <a:pt x="1305" y="8984"/>
                </a:lnTo>
                <a:lnTo>
                  <a:pt x="1302" y="8976"/>
                </a:lnTo>
                <a:lnTo>
                  <a:pt x="1295" y="8970"/>
                </a:lnTo>
                <a:lnTo>
                  <a:pt x="1284" y="8968"/>
                </a:lnTo>
                <a:lnTo>
                  <a:pt x="1273" y="8970"/>
                </a:lnTo>
                <a:lnTo>
                  <a:pt x="1262" y="8976"/>
                </a:lnTo>
                <a:lnTo>
                  <a:pt x="1254" y="8984"/>
                </a:lnTo>
                <a:lnTo>
                  <a:pt x="1248" y="8996"/>
                </a:lnTo>
                <a:lnTo>
                  <a:pt x="1247" y="9007"/>
                </a:lnTo>
                <a:lnTo>
                  <a:pt x="1250" y="9015"/>
                </a:lnTo>
                <a:lnTo>
                  <a:pt x="1257" y="9021"/>
                </a:lnTo>
                <a:lnTo>
                  <a:pt x="1267" y="9023"/>
                </a:lnTo>
                <a:lnTo>
                  <a:pt x="1278" y="9021"/>
                </a:lnTo>
                <a:lnTo>
                  <a:pt x="1289" y="9015"/>
                </a:lnTo>
                <a:lnTo>
                  <a:pt x="1298" y="9007"/>
                </a:lnTo>
                <a:lnTo>
                  <a:pt x="1304" y="8996"/>
                </a:lnTo>
                <a:close/>
                <a:moveTo>
                  <a:pt x="1202" y="9143"/>
                </a:moveTo>
                <a:lnTo>
                  <a:pt x="1201" y="9153"/>
                </a:lnTo>
                <a:lnTo>
                  <a:pt x="1204" y="9162"/>
                </a:lnTo>
                <a:lnTo>
                  <a:pt x="1210" y="9167"/>
                </a:lnTo>
                <a:lnTo>
                  <a:pt x="1220" y="9169"/>
                </a:lnTo>
                <a:lnTo>
                  <a:pt x="1230" y="9167"/>
                </a:lnTo>
                <a:lnTo>
                  <a:pt x="1241" y="9162"/>
                </a:lnTo>
                <a:lnTo>
                  <a:pt x="1250" y="9153"/>
                </a:lnTo>
                <a:lnTo>
                  <a:pt x="1255" y="9143"/>
                </a:lnTo>
                <a:lnTo>
                  <a:pt x="1256" y="9133"/>
                </a:lnTo>
                <a:lnTo>
                  <a:pt x="1253" y="9124"/>
                </a:lnTo>
                <a:lnTo>
                  <a:pt x="1247" y="9118"/>
                </a:lnTo>
                <a:lnTo>
                  <a:pt x="1236" y="9116"/>
                </a:lnTo>
                <a:lnTo>
                  <a:pt x="1226" y="9118"/>
                </a:lnTo>
                <a:lnTo>
                  <a:pt x="1215" y="9124"/>
                </a:lnTo>
                <a:lnTo>
                  <a:pt x="1207" y="9133"/>
                </a:lnTo>
                <a:lnTo>
                  <a:pt x="1202" y="9143"/>
                </a:lnTo>
                <a:close/>
                <a:moveTo>
                  <a:pt x="1206" y="9291"/>
                </a:moveTo>
                <a:lnTo>
                  <a:pt x="1208" y="9281"/>
                </a:lnTo>
                <a:lnTo>
                  <a:pt x="1205" y="9273"/>
                </a:lnTo>
                <a:lnTo>
                  <a:pt x="1199" y="9267"/>
                </a:lnTo>
                <a:lnTo>
                  <a:pt x="1189" y="9265"/>
                </a:lnTo>
                <a:lnTo>
                  <a:pt x="1178" y="9267"/>
                </a:lnTo>
                <a:lnTo>
                  <a:pt x="1169" y="9273"/>
                </a:lnTo>
                <a:lnTo>
                  <a:pt x="1161" y="9281"/>
                </a:lnTo>
                <a:lnTo>
                  <a:pt x="1156" y="9291"/>
                </a:lnTo>
                <a:lnTo>
                  <a:pt x="1155" y="9300"/>
                </a:lnTo>
                <a:lnTo>
                  <a:pt x="1157" y="9308"/>
                </a:lnTo>
                <a:lnTo>
                  <a:pt x="1164" y="9314"/>
                </a:lnTo>
                <a:lnTo>
                  <a:pt x="1173" y="9316"/>
                </a:lnTo>
                <a:lnTo>
                  <a:pt x="1183" y="9314"/>
                </a:lnTo>
                <a:lnTo>
                  <a:pt x="1194" y="9308"/>
                </a:lnTo>
                <a:lnTo>
                  <a:pt x="1201" y="9300"/>
                </a:lnTo>
                <a:lnTo>
                  <a:pt x="1206" y="9291"/>
                </a:lnTo>
                <a:close/>
                <a:moveTo>
                  <a:pt x="1158" y="9438"/>
                </a:moveTo>
                <a:lnTo>
                  <a:pt x="1159" y="9429"/>
                </a:lnTo>
                <a:lnTo>
                  <a:pt x="1157" y="9421"/>
                </a:lnTo>
                <a:lnTo>
                  <a:pt x="1151" y="9416"/>
                </a:lnTo>
                <a:lnTo>
                  <a:pt x="1141" y="9414"/>
                </a:lnTo>
                <a:lnTo>
                  <a:pt x="1131" y="9416"/>
                </a:lnTo>
                <a:lnTo>
                  <a:pt x="1122" y="9421"/>
                </a:lnTo>
                <a:lnTo>
                  <a:pt x="1114" y="9429"/>
                </a:lnTo>
                <a:lnTo>
                  <a:pt x="1109" y="9438"/>
                </a:lnTo>
                <a:lnTo>
                  <a:pt x="1108" y="9447"/>
                </a:lnTo>
                <a:lnTo>
                  <a:pt x="1111" y="9455"/>
                </a:lnTo>
                <a:lnTo>
                  <a:pt x="1117" y="9461"/>
                </a:lnTo>
                <a:lnTo>
                  <a:pt x="1126" y="9463"/>
                </a:lnTo>
                <a:lnTo>
                  <a:pt x="1135" y="9461"/>
                </a:lnTo>
                <a:lnTo>
                  <a:pt x="1146" y="9455"/>
                </a:lnTo>
                <a:lnTo>
                  <a:pt x="1153" y="9447"/>
                </a:lnTo>
                <a:lnTo>
                  <a:pt x="1158" y="9438"/>
                </a:lnTo>
                <a:close/>
                <a:moveTo>
                  <a:pt x="1061" y="9733"/>
                </a:moveTo>
                <a:lnTo>
                  <a:pt x="1062" y="9724"/>
                </a:lnTo>
                <a:lnTo>
                  <a:pt x="1060" y="9717"/>
                </a:lnTo>
                <a:lnTo>
                  <a:pt x="1054" y="9713"/>
                </a:lnTo>
                <a:lnTo>
                  <a:pt x="1045" y="9711"/>
                </a:lnTo>
                <a:lnTo>
                  <a:pt x="1036" y="9713"/>
                </a:lnTo>
                <a:lnTo>
                  <a:pt x="1028" y="9717"/>
                </a:lnTo>
                <a:lnTo>
                  <a:pt x="1021" y="9724"/>
                </a:lnTo>
                <a:lnTo>
                  <a:pt x="1017" y="9733"/>
                </a:lnTo>
                <a:lnTo>
                  <a:pt x="1016" y="9742"/>
                </a:lnTo>
                <a:lnTo>
                  <a:pt x="1018" y="9749"/>
                </a:lnTo>
                <a:lnTo>
                  <a:pt x="1024" y="9754"/>
                </a:lnTo>
                <a:lnTo>
                  <a:pt x="1032" y="9755"/>
                </a:lnTo>
                <a:lnTo>
                  <a:pt x="1040" y="9754"/>
                </a:lnTo>
                <a:lnTo>
                  <a:pt x="1050" y="9749"/>
                </a:lnTo>
                <a:lnTo>
                  <a:pt x="1057" y="9742"/>
                </a:lnTo>
                <a:lnTo>
                  <a:pt x="1061" y="9733"/>
                </a:lnTo>
                <a:close/>
                <a:moveTo>
                  <a:pt x="3577" y="1472"/>
                </a:moveTo>
                <a:lnTo>
                  <a:pt x="3578" y="1459"/>
                </a:lnTo>
                <a:lnTo>
                  <a:pt x="3574" y="1449"/>
                </a:lnTo>
                <a:lnTo>
                  <a:pt x="3567" y="1442"/>
                </a:lnTo>
                <a:lnTo>
                  <a:pt x="3554" y="1440"/>
                </a:lnTo>
                <a:lnTo>
                  <a:pt x="3541" y="1442"/>
                </a:lnTo>
                <a:lnTo>
                  <a:pt x="3529" y="1449"/>
                </a:lnTo>
                <a:lnTo>
                  <a:pt x="3518" y="1459"/>
                </a:lnTo>
                <a:lnTo>
                  <a:pt x="3511" y="1472"/>
                </a:lnTo>
                <a:lnTo>
                  <a:pt x="3510" y="1485"/>
                </a:lnTo>
                <a:lnTo>
                  <a:pt x="3513" y="1495"/>
                </a:lnTo>
                <a:lnTo>
                  <a:pt x="3522" y="1501"/>
                </a:lnTo>
                <a:lnTo>
                  <a:pt x="3534" y="1504"/>
                </a:lnTo>
                <a:lnTo>
                  <a:pt x="3547" y="1501"/>
                </a:lnTo>
                <a:lnTo>
                  <a:pt x="3559" y="1495"/>
                </a:lnTo>
                <a:lnTo>
                  <a:pt x="3570" y="1485"/>
                </a:lnTo>
                <a:lnTo>
                  <a:pt x="3577" y="1472"/>
                </a:lnTo>
                <a:close/>
                <a:moveTo>
                  <a:pt x="3530" y="1620"/>
                </a:moveTo>
                <a:lnTo>
                  <a:pt x="3532" y="1606"/>
                </a:lnTo>
                <a:lnTo>
                  <a:pt x="3528" y="1595"/>
                </a:lnTo>
                <a:lnTo>
                  <a:pt x="3520" y="1588"/>
                </a:lnTo>
                <a:lnTo>
                  <a:pt x="3507" y="1586"/>
                </a:lnTo>
                <a:lnTo>
                  <a:pt x="3493" y="1588"/>
                </a:lnTo>
                <a:lnTo>
                  <a:pt x="3481" y="1595"/>
                </a:lnTo>
                <a:lnTo>
                  <a:pt x="3469" y="1606"/>
                </a:lnTo>
                <a:lnTo>
                  <a:pt x="3463" y="1620"/>
                </a:lnTo>
                <a:lnTo>
                  <a:pt x="3461" y="1632"/>
                </a:lnTo>
                <a:lnTo>
                  <a:pt x="3465" y="1643"/>
                </a:lnTo>
                <a:lnTo>
                  <a:pt x="3474" y="1650"/>
                </a:lnTo>
                <a:lnTo>
                  <a:pt x="3486" y="1653"/>
                </a:lnTo>
                <a:lnTo>
                  <a:pt x="3500" y="1650"/>
                </a:lnTo>
                <a:lnTo>
                  <a:pt x="3512" y="1643"/>
                </a:lnTo>
                <a:lnTo>
                  <a:pt x="3524" y="1632"/>
                </a:lnTo>
                <a:lnTo>
                  <a:pt x="3530" y="1620"/>
                </a:lnTo>
                <a:close/>
                <a:moveTo>
                  <a:pt x="3484" y="1767"/>
                </a:moveTo>
                <a:lnTo>
                  <a:pt x="3485" y="1754"/>
                </a:lnTo>
                <a:lnTo>
                  <a:pt x="3482" y="1742"/>
                </a:lnTo>
                <a:lnTo>
                  <a:pt x="3473" y="1735"/>
                </a:lnTo>
                <a:lnTo>
                  <a:pt x="3460" y="1732"/>
                </a:lnTo>
                <a:lnTo>
                  <a:pt x="3446" y="1735"/>
                </a:lnTo>
                <a:lnTo>
                  <a:pt x="3433" y="1742"/>
                </a:lnTo>
                <a:lnTo>
                  <a:pt x="3421" y="1754"/>
                </a:lnTo>
                <a:lnTo>
                  <a:pt x="3415" y="1767"/>
                </a:lnTo>
                <a:lnTo>
                  <a:pt x="3413" y="1780"/>
                </a:lnTo>
                <a:lnTo>
                  <a:pt x="3417" y="1791"/>
                </a:lnTo>
                <a:lnTo>
                  <a:pt x="3426" y="1799"/>
                </a:lnTo>
                <a:lnTo>
                  <a:pt x="3438" y="1802"/>
                </a:lnTo>
                <a:lnTo>
                  <a:pt x="3452" y="1799"/>
                </a:lnTo>
                <a:lnTo>
                  <a:pt x="3465" y="1791"/>
                </a:lnTo>
                <a:lnTo>
                  <a:pt x="3477" y="1780"/>
                </a:lnTo>
                <a:lnTo>
                  <a:pt x="3484" y="1767"/>
                </a:lnTo>
                <a:close/>
                <a:moveTo>
                  <a:pt x="3437" y="1914"/>
                </a:moveTo>
                <a:lnTo>
                  <a:pt x="3439" y="1901"/>
                </a:lnTo>
                <a:lnTo>
                  <a:pt x="3435" y="1889"/>
                </a:lnTo>
                <a:lnTo>
                  <a:pt x="3426" y="1882"/>
                </a:lnTo>
                <a:lnTo>
                  <a:pt x="3413" y="1879"/>
                </a:lnTo>
                <a:lnTo>
                  <a:pt x="3399" y="1882"/>
                </a:lnTo>
                <a:lnTo>
                  <a:pt x="3385" y="1889"/>
                </a:lnTo>
                <a:lnTo>
                  <a:pt x="3373" y="1901"/>
                </a:lnTo>
                <a:lnTo>
                  <a:pt x="3366" y="1914"/>
                </a:lnTo>
                <a:lnTo>
                  <a:pt x="3365" y="1928"/>
                </a:lnTo>
                <a:lnTo>
                  <a:pt x="3369" y="1940"/>
                </a:lnTo>
                <a:lnTo>
                  <a:pt x="3378" y="1947"/>
                </a:lnTo>
                <a:lnTo>
                  <a:pt x="3391" y="1950"/>
                </a:lnTo>
                <a:lnTo>
                  <a:pt x="3405" y="1947"/>
                </a:lnTo>
                <a:lnTo>
                  <a:pt x="3418" y="1940"/>
                </a:lnTo>
                <a:lnTo>
                  <a:pt x="3430" y="1928"/>
                </a:lnTo>
                <a:lnTo>
                  <a:pt x="3437" y="1914"/>
                </a:lnTo>
                <a:close/>
                <a:moveTo>
                  <a:pt x="3391" y="2062"/>
                </a:moveTo>
                <a:lnTo>
                  <a:pt x="3392" y="2048"/>
                </a:lnTo>
                <a:lnTo>
                  <a:pt x="3388" y="2037"/>
                </a:lnTo>
                <a:lnTo>
                  <a:pt x="3380" y="2028"/>
                </a:lnTo>
                <a:lnTo>
                  <a:pt x="3366" y="2026"/>
                </a:lnTo>
                <a:lnTo>
                  <a:pt x="3351" y="2028"/>
                </a:lnTo>
                <a:lnTo>
                  <a:pt x="3338" y="2037"/>
                </a:lnTo>
                <a:lnTo>
                  <a:pt x="3325" y="2048"/>
                </a:lnTo>
                <a:lnTo>
                  <a:pt x="3318" y="2062"/>
                </a:lnTo>
                <a:lnTo>
                  <a:pt x="3317" y="2075"/>
                </a:lnTo>
                <a:lnTo>
                  <a:pt x="3321" y="2088"/>
                </a:lnTo>
                <a:lnTo>
                  <a:pt x="3330" y="2095"/>
                </a:lnTo>
                <a:lnTo>
                  <a:pt x="3343" y="2098"/>
                </a:lnTo>
                <a:lnTo>
                  <a:pt x="3358" y="2095"/>
                </a:lnTo>
                <a:lnTo>
                  <a:pt x="3371" y="2088"/>
                </a:lnTo>
                <a:lnTo>
                  <a:pt x="3383" y="2075"/>
                </a:lnTo>
                <a:lnTo>
                  <a:pt x="3391" y="2062"/>
                </a:lnTo>
                <a:close/>
                <a:moveTo>
                  <a:pt x="3344" y="2209"/>
                </a:moveTo>
                <a:lnTo>
                  <a:pt x="3346" y="2195"/>
                </a:lnTo>
                <a:lnTo>
                  <a:pt x="3342" y="2184"/>
                </a:lnTo>
                <a:lnTo>
                  <a:pt x="3333" y="2176"/>
                </a:lnTo>
                <a:lnTo>
                  <a:pt x="3319" y="2173"/>
                </a:lnTo>
                <a:lnTo>
                  <a:pt x="3304" y="2176"/>
                </a:lnTo>
                <a:lnTo>
                  <a:pt x="3290" y="2184"/>
                </a:lnTo>
                <a:lnTo>
                  <a:pt x="3277" y="2195"/>
                </a:lnTo>
                <a:lnTo>
                  <a:pt x="3270" y="2209"/>
                </a:lnTo>
                <a:lnTo>
                  <a:pt x="3268" y="2224"/>
                </a:lnTo>
                <a:lnTo>
                  <a:pt x="3272" y="2236"/>
                </a:lnTo>
                <a:lnTo>
                  <a:pt x="3282" y="2243"/>
                </a:lnTo>
                <a:lnTo>
                  <a:pt x="3295" y="2246"/>
                </a:lnTo>
                <a:lnTo>
                  <a:pt x="3310" y="2243"/>
                </a:lnTo>
                <a:lnTo>
                  <a:pt x="3324" y="2236"/>
                </a:lnTo>
                <a:lnTo>
                  <a:pt x="3337" y="2224"/>
                </a:lnTo>
                <a:lnTo>
                  <a:pt x="3344" y="2209"/>
                </a:lnTo>
                <a:close/>
                <a:moveTo>
                  <a:pt x="3248" y="2394"/>
                </a:moveTo>
                <a:lnTo>
                  <a:pt x="3263" y="2391"/>
                </a:lnTo>
                <a:lnTo>
                  <a:pt x="3277" y="2384"/>
                </a:lnTo>
                <a:lnTo>
                  <a:pt x="3290" y="2372"/>
                </a:lnTo>
                <a:lnTo>
                  <a:pt x="3298" y="2357"/>
                </a:lnTo>
                <a:lnTo>
                  <a:pt x="3299" y="2342"/>
                </a:lnTo>
                <a:lnTo>
                  <a:pt x="3295" y="2330"/>
                </a:lnTo>
                <a:lnTo>
                  <a:pt x="3286" y="2323"/>
                </a:lnTo>
                <a:lnTo>
                  <a:pt x="3272" y="2320"/>
                </a:lnTo>
                <a:lnTo>
                  <a:pt x="3256" y="2323"/>
                </a:lnTo>
                <a:lnTo>
                  <a:pt x="3242" y="2330"/>
                </a:lnTo>
                <a:lnTo>
                  <a:pt x="3229" y="2342"/>
                </a:lnTo>
                <a:lnTo>
                  <a:pt x="3222" y="2357"/>
                </a:lnTo>
                <a:lnTo>
                  <a:pt x="3220" y="2372"/>
                </a:lnTo>
                <a:lnTo>
                  <a:pt x="3224" y="2384"/>
                </a:lnTo>
                <a:lnTo>
                  <a:pt x="3233" y="2391"/>
                </a:lnTo>
                <a:lnTo>
                  <a:pt x="3248" y="2394"/>
                </a:lnTo>
                <a:close/>
                <a:moveTo>
                  <a:pt x="2647" y="4127"/>
                </a:moveTo>
                <a:lnTo>
                  <a:pt x="2645" y="4145"/>
                </a:lnTo>
                <a:lnTo>
                  <a:pt x="2649" y="4159"/>
                </a:lnTo>
                <a:lnTo>
                  <a:pt x="2660" y="4168"/>
                </a:lnTo>
                <a:lnTo>
                  <a:pt x="2677" y="4172"/>
                </a:lnTo>
                <a:lnTo>
                  <a:pt x="2695" y="4168"/>
                </a:lnTo>
                <a:lnTo>
                  <a:pt x="2713" y="4159"/>
                </a:lnTo>
                <a:lnTo>
                  <a:pt x="2727" y="4145"/>
                </a:lnTo>
                <a:lnTo>
                  <a:pt x="2736" y="4127"/>
                </a:lnTo>
                <a:lnTo>
                  <a:pt x="2738" y="4110"/>
                </a:lnTo>
                <a:lnTo>
                  <a:pt x="2733" y="4096"/>
                </a:lnTo>
                <a:lnTo>
                  <a:pt x="2722" y="4086"/>
                </a:lnTo>
                <a:lnTo>
                  <a:pt x="2705" y="4082"/>
                </a:lnTo>
                <a:lnTo>
                  <a:pt x="2687" y="4086"/>
                </a:lnTo>
                <a:lnTo>
                  <a:pt x="2670" y="4096"/>
                </a:lnTo>
                <a:lnTo>
                  <a:pt x="2655" y="4110"/>
                </a:lnTo>
                <a:lnTo>
                  <a:pt x="2647" y="4127"/>
                </a:lnTo>
                <a:close/>
                <a:moveTo>
                  <a:pt x="2563" y="4525"/>
                </a:moveTo>
                <a:lnTo>
                  <a:pt x="2545" y="4528"/>
                </a:lnTo>
                <a:lnTo>
                  <a:pt x="2528" y="4538"/>
                </a:lnTo>
                <a:lnTo>
                  <a:pt x="2513" y="4552"/>
                </a:lnTo>
                <a:lnTo>
                  <a:pt x="2504" y="4570"/>
                </a:lnTo>
                <a:lnTo>
                  <a:pt x="2502" y="4587"/>
                </a:lnTo>
                <a:lnTo>
                  <a:pt x="2507" y="4602"/>
                </a:lnTo>
                <a:lnTo>
                  <a:pt x="2518" y="4612"/>
                </a:lnTo>
                <a:lnTo>
                  <a:pt x="2535" y="4615"/>
                </a:lnTo>
                <a:lnTo>
                  <a:pt x="2553" y="4612"/>
                </a:lnTo>
                <a:lnTo>
                  <a:pt x="2571" y="4602"/>
                </a:lnTo>
                <a:lnTo>
                  <a:pt x="2585" y="4587"/>
                </a:lnTo>
                <a:lnTo>
                  <a:pt x="2594" y="4570"/>
                </a:lnTo>
                <a:lnTo>
                  <a:pt x="2596" y="4552"/>
                </a:lnTo>
                <a:lnTo>
                  <a:pt x="2591" y="4538"/>
                </a:lnTo>
                <a:lnTo>
                  <a:pt x="2580" y="4528"/>
                </a:lnTo>
                <a:lnTo>
                  <a:pt x="2563" y="4525"/>
                </a:lnTo>
                <a:close/>
                <a:moveTo>
                  <a:pt x="2547" y="4717"/>
                </a:moveTo>
                <a:lnTo>
                  <a:pt x="2548" y="4711"/>
                </a:lnTo>
                <a:lnTo>
                  <a:pt x="2549" y="4705"/>
                </a:lnTo>
                <a:lnTo>
                  <a:pt x="2558" y="4684"/>
                </a:lnTo>
                <a:lnTo>
                  <a:pt x="2566" y="4663"/>
                </a:lnTo>
                <a:lnTo>
                  <a:pt x="2571" y="4640"/>
                </a:lnTo>
                <a:lnTo>
                  <a:pt x="2571" y="4616"/>
                </a:lnTo>
                <a:lnTo>
                  <a:pt x="2558" y="4636"/>
                </a:lnTo>
                <a:lnTo>
                  <a:pt x="2550" y="4653"/>
                </a:lnTo>
                <a:lnTo>
                  <a:pt x="2545" y="4667"/>
                </a:lnTo>
                <a:lnTo>
                  <a:pt x="2542" y="4683"/>
                </a:lnTo>
                <a:lnTo>
                  <a:pt x="2537" y="4679"/>
                </a:lnTo>
                <a:lnTo>
                  <a:pt x="2532" y="4675"/>
                </a:lnTo>
                <a:lnTo>
                  <a:pt x="2525" y="4673"/>
                </a:lnTo>
                <a:lnTo>
                  <a:pt x="2516" y="4672"/>
                </a:lnTo>
                <a:lnTo>
                  <a:pt x="2498" y="4676"/>
                </a:lnTo>
                <a:lnTo>
                  <a:pt x="2481" y="4685"/>
                </a:lnTo>
                <a:lnTo>
                  <a:pt x="2466" y="4700"/>
                </a:lnTo>
                <a:lnTo>
                  <a:pt x="2457" y="4717"/>
                </a:lnTo>
                <a:lnTo>
                  <a:pt x="2455" y="4735"/>
                </a:lnTo>
                <a:lnTo>
                  <a:pt x="2460" y="4750"/>
                </a:lnTo>
                <a:lnTo>
                  <a:pt x="2471" y="4759"/>
                </a:lnTo>
                <a:lnTo>
                  <a:pt x="2488" y="4762"/>
                </a:lnTo>
                <a:lnTo>
                  <a:pt x="2506" y="4759"/>
                </a:lnTo>
                <a:lnTo>
                  <a:pt x="2524" y="4750"/>
                </a:lnTo>
                <a:lnTo>
                  <a:pt x="2538" y="4735"/>
                </a:lnTo>
                <a:lnTo>
                  <a:pt x="2547" y="4717"/>
                </a:lnTo>
                <a:close/>
                <a:moveTo>
                  <a:pt x="2469" y="4820"/>
                </a:moveTo>
                <a:lnTo>
                  <a:pt x="2450" y="4823"/>
                </a:lnTo>
                <a:lnTo>
                  <a:pt x="2433" y="4833"/>
                </a:lnTo>
                <a:lnTo>
                  <a:pt x="2418" y="4848"/>
                </a:lnTo>
                <a:lnTo>
                  <a:pt x="2409" y="4865"/>
                </a:lnTo>
                <a:lnTo>
                  <a:pt x="2407" y="4883"/>
                </a:lnTo>
                <a:lnTo>
                  <a:pt x="2412" y="4897"/>
                </a:lnTo>
                <a:lnTo>
                  <a:pt x="2423" y="4906"/>
                </a:lnTo>
                <a:lnTo>
                  <a:pt x="2440" y="4910"/>
                </a:lnTo>
                <a:lnTo>
                  <a:pt x="2458" y="4906"/>
                </a:lnTo>
                <a:lnTo>
                  <a:pt x="2477" y="4897"/>
                </a:lnTo>
                <a:lnTo>
                  <a:pt x="2490" y="4883"/>
                </a:lnTo>
                <a:lnTo>
                  <a:pt x="2499" y="4865"/>
                </a:lnTo>
                <a:lnTo>
                  <a:pt x="2501" y="4848"/>
                </a:lnTo>
                <a:lnTo>
                  <a:pt x="2497" y="4833"/>
                </a:lnTo>
                <a:lnTo>
                  <a:pt x="2486" y="4823"/>
                </a:lnTo>
                <a:lnTo>
                  <a:pt x="2469" y="4820"/>
                </a:lnTo>
                <a:close/>
                <a:moveTo>
                  <a:pt x="2452" y="5012"/>
                </a:moveTo>
                <a:lnTo>
                  <a:pt x="2454" y="4995"/>
                </a:lnTo>
                <a:lnTo>
                  <a:pt x="2449" y="4981"/>
                </a:lnTo>
                <a:lnTo>
                  <a:pt x="2438" y="4971"/>
                </a:lnTo>
                <a:lnTo>
                  <a:pt x="2421" y="4967"/>
                </a:lnTo>
                <a:lnTo>
                  <a:pt x="2403" y="4971"/>
                </a:lnTo>
                <a:lnTo>
                  <a:pt x="2386" y="4981"/>
                </a:lnTo>
                <a:lnTo>
                  <a:pt x="2371" y="4995"/>
                </a:lnTo>
                <a:lnTo>
                  <a:pt x="2362" y="5012"/>
                </a:lnTo>
                <a:lnTo>
                  <a:pt x="2360" y="5030"/>
                </a:lnTo>
                <a:lnTo>
                  <a:pt x="2365" y="5044"/>
                </a:lnTo>
                <a:lnTo>
                  <a:pt x="2376" y="5054"/>
                </a:lnTo>
                <a:lnTo>
                  <a:pt x="2393" y="5057"/>
                </a:lnTo>
                <a:lnTo>
                  <a:pt x="2411" y="5054"/>
                </a:lnTo>
                <a:lnTo>
                  <a:pt x="2429" y="5044"/>
                </a:lnTo>
                <a:lnTo>
                  <a:pt x="2443" y="5030"/>
                </a:lnTo>
                <a:lnTo>
                  <a:pt x="2452" y="5012"/>
                </a:lnTo>
                <a:close/>
                <a:moveTo>
                  <a:pt x="2404" y="5159"/>
                </a:moveTo>
                <a:lnTo>
                  <a:pt x="2406" y="5142"/>
                </a:lnTo>
                <a:lnTo>
                  <a:pt x="2401" y="5129"/>
                </a:lnTo>
                <a:lnTo>
                  <a:pt x="2391" y="5119"/>
                </a:lnTo>
                <a:lnTo>
                  <a:pt x="2374" y="5116"/>
                </a:lnTo>
                <a:lnTo>
                  <a:pt x="2356" y="5119"/>
                </a:lnTo>
                <a:lnTo>
                  <a:pt x="2339" y="5129"/>
                </a:lnTo>
                <a:lnTo>
                  <a:pt x="2324" y="5142"/>
                </a:lnTo>
                <a:lnTo>
                  <a:pt x="2315" y="5159"/>
                </a:lnTo>
                <a:lnTo>
                  <a:pt x="2313" y="5177"/>
                </a:lnTo>
                <a:lnTo>
                  <a:pt x="2318" y="5191"/>
                </a:lnTo>
                <a:lnTo>
                  <a:pt x="2329" y="5201"/>
                </a:lnTo>
                <a:lnTo>
                  <a:pt x="2346" y="5204"/>
                </a:lnTo>
                <a:lnTo>
                  <a:pt x="2364" y="5201"/>
                </a:lnTo>
                <a:lnTo>
                  <a:pt x="2382" y="5191"/>
                </a:lnTo>
                <a:lnTo>
                  <a:pt x="2395" y="5177"/>
                </a:lnTo>
                <a:lnTo>
                  <a:pt x="2404" y="5159"/>
                </a:lnTo>
                <a:close/>
                <a:moveTo>
                  <a:pt x="2298" y="5352"/>
                </a:moveTo>
                <a:lnTo>
                  <a:pt x="2316" y="5349"/>
                </a:lnTo>
                <a:lnTo>
                  <a:pt x="2334" y="5339"/>
                </a:lnTo>
                <a:lnTo>
                  <a:pt x="2348" y="5325"/>
                </a:lnTo>
                <a:lnTo>
                  <a:pt x="2357" y="5308"/>
                </a:lnTo>
                <a:lnTo>
                  <a:pt x="2359" y="5290"/>
                </a:lnTo>
                <a:lnTo>
                  <a:pt x="2354" y="5276"/>
                </a:lnTo>
                <a:lnTo>
                  <a:pt x="2343" y="5267"/>
                </a:lnTo>
                <a:lnTo>
                  <a:pt x="2326" y="5263"/>
                </a:lnTo>
                <a:lnTo>
                  <a:pt x="2308" y="5267"/>
                </a:lnTo>
                <a:lnTo>
                  <a:pt x="2291" y="5276"/>
                </a:lnTo>
                <a:lnTo>
                  <a:pt x="2277" y="5290"/>
                </a:lnTo>
                <a:lnTo>
                  <a:pt x="2268" y="5308"/>
                </a:lnTo>
                <a:lnTo>
                  <a:pt x="2265" y="5322"/>
                </a:lnTo>
                <a:lnTo>
                  <a:pt x="2268" y="5334"/>
                </a:lnTo>
                <a:lnTo>
                  <a:pt x="2275" y="5343"/>
                </a:lnTo>
                <a:lnTo>
                  <a:pt x="2286" y="5350"/>
                </a:lnTo>
                <a:lnTo>
                  <a:pt x="2283" y="5354"/>
                </a:lnTo>
                <a:lnTo>
                  <a:pt x="2279" y="5364"/>
                </a:lnTo>
                <a:lnTo>
                  <a:pt x="2274" y="5383"/>
                </a:lnTo>
                <a:lnTo>
                  <a:pt x="2265" y="5414"/>
                </a:lnTo>
                <a:lnTo>
                  <a:pt x="2251" y="5420"/>
                </a:lnTo>
                <a:lnTo>
                  <a:pt x="2238" y="5429"/>
                </a:lnTo>
                <a:lnTo>
                  <a:pt x="2227" y="5441"/>
                </a:lnTo>
                <a:lnTo>
                  <a:pt x="2221" y="5455"/>
                </a:lnTo>
                <a:lnTo>
                  <a:pt x="2218" y="5468"/>
                </a:lnTo>
                <a:lnTo>
                  <a:pt x="2220" y="5479"/>
                </a:lnTo>
                <a:lnTo>
                  <a:pt x="2225" y="5488"/>
                </a:lnTo>
                <a:lnTo>
                  <a:pt x="2233" y="5495"/>
                </a:lnTo>
                <a:lnTo>
                  <a:pt x="2207" y="5523"/>
                </a:lnTo>
                <a:lnTo>
                  <a:pt x="2182" y="5563"/>
                </a:lnTo>
                <a:lnTo>
                  <a:pt x="2164" y="5609"/>
                </a:lnTo>
                <a:lnTo>
                  <a:pt x="2158" y="5654"/>
                </a:lnTo>
                <a:lnTo>
                  <a:pt x="2159" y="5657"/>
                </a:lnTo>
                <a:lnTo>
                  <a:pt x="2163" y="5659"/>
                </a:lnTo>
                <a:lnTo>
                  <a:pt x="2168" y="5662"/>
                </a:lnTo>
                <a:lnTo>
                  <a:pt x="2173" y="5665"/>
                </a:lnTo>
                <a:lnTo>
                  <a:pt x="2180" y="5654"/>
                </a:lnTo>
                <a:lnTo>
                  <a:pt x="2187" y="5643"/>
                </a:lnTo>
                <a:lnTo>
                  <a:pt x="2195" y="5646"/>
                </a:lnTo>
                <a:lnTo>
                  <a:pt x="2204" y="5646"/>
                </a:lnTo>
                <a:lnTo>
                  <a:pt x="2209" y="5646"/>
                </a:lnTo>
                <a:lnTo>
                  <a:pt x="2214" y="5645"/>
                </a:lnTo>
                <a:lnTo>
                  <a:pt x="2219" y="5644"/>
                </a:lnTo>
                <a:lnTo>
                  <a:pt x="2224" y="5642"/>
                </a:lnTo>
                <a:lnTo>
                  <a:pt x="2227" y="5654"/>
                </a:lnTo>
                <a:lnTo>
                  <a:pt x="2230" y="5666"/>
                </a:lnTo>
                <a:lnTo>
                  <a:pt x="2254" y="5661"/>
                </a:lnTo>
                <a:lnTo>
                  <a:pt x="2263" y="5644"/>
                </a:lnTo>
                <a:lnTo>
                  <a:pt x="2273" y="5620"/>
                </a:lnTo>
                <a:lnTo>
                  <a:pt x="2297" y="5600"/>
                </a:lnTo>
                <a:lnTo>
                  <a:pt x="2304" y="5606"/>
                </a:lnTo>
                <a:lnTo>
                  <a:pt x="2311" y="5613"/>
                </a:lnTo>
                <a:lnTo>
                  <a:pt x="2315" y="5603"/>
                </a:lnTo>
                <a:lnTo>
                  <a:pt x="2318" y="5593"/>
                </a:lnTo>
                <a:lnTo>
                  <a:pt x="2318" y="5583"/>
                </a:lnTo>
                <a:lnTo>
                  <a:pt x="2313" y="5572"/>
                </a:lnTo>
                <a:lnTo>
                  <a:pt x="2304" y="5546"/>
                </a:lnTo>
                <a:lnTo>
                  <a:pt x="2314" y="5524"/>
                </a:lnTo>
                <a:lnTo>
                  <a:pt x="2328" y="5503"/>
                </a:lnTo>
                <a:lnTo>
                  <a:pt x="2330" y="5475"/>
                </a:lnTo>
                <a:lnTo>
                  <a:pt x="2326" y="5473"/>
                </a:lnTo>
                <a:lnTo>
                  <a:pt x="2319" y="5475"/>
                </a:lnTo>
                <a:lnTo>
                  <a:pt x="2311" y="5479"/>
                </a:lnTo>
                <a:lnTo>
                  <a:pt x="2306" y="5484"/>
                </a:lnTo>
                <a:lnTo>
                  <a:pt x="2285" y="5525"/>
                </a:lnTo>
                <a:lnTo>
                  <a:pt x="2276" y="5542"/>
                </a:lnTo>
                <a:lnTo>
                  <a:pt x="2271" y="5546"/>
                </a:lnTo>
                <a:lnTo>
                  <a:pt x="2262" y="5549"/>
                </a:lnTo>
                <a:lnTo>
                  <a:pt x="2264" y="5530"/>
                </a:lnTo>
                <a:lnTo>
                  <a:pt x="2266" y="5516"/>
                </a:lnTo>
                <a:lnTo>
                  <a:pt x="2267" y="5505"/>
                </a:lnTo>
                <a:lnTo>
                  <a:pt x="2267" y="5496"/>
                </a:lnTo>
                <a:lnTo>
                  <a:pt x="2280" y="5490"/>
                </a:lnTo>
                <a:lnTo>
                  <a:pt x="2293" y="5480"/>
                </a:lnTo>
                <a:lnTo>
                  <a:pt x="2303" y="5469"/>
                </a:lnTo>
                <a:lnTo>
                  <a:pt x="2309" y="5455"/>
                </a:lnTo>
                <a:lnTo>
                  <a:pt x="2311" y="5438"/>
                </a:lnTo>
                <a:lnTo>
                  <a:pt x="2307" y="5424"/>
                </a:lnTo>
                <a:lnTo>
                  <a:pt x="2296" y="5415"/>
                </a:lnTo>
                <a:lnTo>
                  <a:pt x="2280" y="5411"/>
                </a:lnTo>
                <a:lnTo>
                  <a:pt x="2282" y="5400"/>
                </a:lnTo>
                <a:lnTo>
                  <a:pt x="2285" y="5385"/>
                </a:lnTo>
                <a:lnTo>
                  <a:pt x="2287" y="5369"/>
                </a:lnTo>
                <a:lnTo>
                  <a:pt x="2290" y="5352"/>
                </a:lnTo>
                <a:lnTo>
                  <a:pt x="2294" y="5352"/>
                </a:lnTo>
                <a:lnTo>
                  <a:pt x="2298" y="5352"/>
                </a:lnTo>
                <a:close/>
                <a:moveTo>
                  <a:pt x="2214" y="5750"/>
                </a:moveTo>
                <a:lnTo>
                  <a:pt x="2216" y="5733"/>
                </a:lnTo>
                <a:lnTo>
                  <a:pt x="2211" y="5719"/>
                </a:lnTo>
                <a:lnTo>
                  <a:pt x="2200" y="5710"/>
                </a:lnTo>
                <a:lnTo>
                  <a:pt x="2184" y="5706"/>
                </a:lnTo>
                <a:lnTo>
                  <a:pt x="2166" y="5710"/>
                </a:lnTo>
                <a:lnTo>
                  <a:pt x="2150" y="5719"/>
                </a:lnTo>
                <a:lnTo>
                  <a:pt x="2135" y="5733"/>
                </a:lnTo>
                <a:lnTo>
                  <a:pt x="2127" y="5750"/>
                </a:lnTo>
                <a:lnTo>
                  <a:pt x="2125" y="5766"/>
                </a:lnTo>
                <a:lnTo>
                  <a:pt x="2130" y="5781"/>
                </a:lnTo>
                <a:lnTo>
                  <a:pt x="2140" y="5790"/>
                </a:lnTo>
                <a:lnTo>
                  <a:pt x="2157" y="5793"/>
                </a:lnTo>
                <a:lnTo>
                  <a:pt x="2174" y="5790"/>
                </a:lnTo>
                <a:lnTo>
                  <a:pt x="2192" y="5781"/>
                </a:lnTo>
                <a:lnTo>
                  <a:pt x="2205" y="5766"/>
                </a:lnTo>
                <a:lnTo>
                  <a:pt x="2214" y="5750"/>
                </a:lnTo>
                <a:close/>
                <a:moveTo>
                  <a:pt x="2166" y="5897"/>
                </a:moveTo>
                <a:lnTo>
                  <a:pt x="2168" y="5881"/>
                </a:lnTo>
                <a:lnTo>
                  <a:pt x="2163" y="5868"/>
                </a:lnTo>
                <a:lnTo>
                  <a:pt x="2153" y="5858"/>
                </a:lnTo>
                <a:lnTo>
                  <a:pt x="2136" y="5854"/>
                </a:lnTo>
                <a:lnTo>
                  <a:pt x="2119" y="5858"/>
                </a:lnTo>
                <a:lnTo>
                  <a:pt x="2103" y="5868"/>
                </a:lnTo>
                <a:lnTo>
                  <a:pt x="2088" y="5881"/>
                </a:lnTo>
                <a:lnTo>
                  <a:pt x="2080" y="5897"/>
                </a:lnTo>
                <a:lnTo>
                  <a:pt x="2078" y="5915"/>
                </a:lnTo>
                <a:lnTo>
                  <a:pt x="2083" y="5928"/>
                </a:lnTo>
                <a:lnTo>
                  <a:pt x="2093" y="5937"/>
                </a:lnTo>
                <a:lnTo>
                  <a:pt x="2109" y="5940"/>
                </a:lnTo>
                <a:lnTo>
                  <a:pt x="2127" y="5937"/>
                </a:lnTo>
                <a:lnTo>
                  <a:pt x="2144" y="5928"/>
                </a:lnTo>
                <a:lnTo>
                  <a:pt x="2157" y="5915"/>
                </a:lnTo>
                <a:lnTo>
                  <a:pt x="2166" y="5897"/>
                </a:lnTo>
                <a:close/>
                <a:moveTo>
                  <a:pt x="2118" y="6045"/>
                </a:moveTo>
                <a:lnTo>
                  <a:pt x="2120" y="6028"/>
                </a:lnTo>
                <a:lnTo>
                  <a:pt x="2115" y="6015"/>
                </a:lnTo>
                <a:lnTo>
                  <a:pt x="2105" y="6006"/>
                </a:lnTo>
                <a:lnTo>
                  <a:pt x="2089" y="6003"/>
                </a:lnTo>
                <a:lnTo>
                  <a:pt x="2072" y="6006"/>
                </a:lnTo>
                <a:lnTo>
                  <a:pt x="2055" y="6015"/>
                </a:lnTo>
                <a:lnTo>
                  <a:pt x="2041" y="6028"/>
                </a:lnTo>
                <a:lnTo>
                  <a:pt x="2033" y="6045"/>
                </a:lnTo>
                <a:lnTo>
                  <a:pt x="2031" y="6062"/>
                </a:lnTo>
                <a:lnTo>
                  <a:pt x="2036" y="6075"/>
                </a:lnTo>
                <a:lnTo>
                  <a:pt x="2047" y="6084"/>
                </a:lnTo>
                <a:lnTo>
                  <a:pt x="2062" y="6087"/>
                </a:lnTo>
                <a:lnTo>
                  <a:pt x="2079" y="6084"/>
                </a:lnTo>
                <a:lnTo>
                  <a:pt x="2096" y="6075"/>
                </a:lnTo>
                <a:lnTo>
                  <a:pt x="2110" y="6062"/>
                </a:lnTo>
                <a:lnTo>
                  <a:pt x="2118" y="6045"/>
                </a:lnTo>
                <a:close/>
                <a:moveTo>
                  <a:pt x="2041" y="6151"/>
                </a:moveTo>
                <a:lnTo>
                  <a:pt x="2024" y="6154"/>
                </a:lnTo>
                <a:lnTo>
                  <a:pt x="2008" y="6163"/>
                </a:lnTo>
                <a:lnTo>
                  <a:pt x="1994" y="6176"/>
                </a:lnTo>
                <a:lnTo>
                  <a:pt x="1986" y="6193"/>
                </a:lnTo>
                <a:lnTo>
                  <a:pt x="1984" y="6209"/>
                </a:lnTo>
                <a:lnTo>
                  <a:pt x="1989" y="6222"/>
                </a:lnTo>
                <a:lnTo>
                  <a:pt x="2000" y="6231"/>
                </a:lnTo>
                <a:lnTo>
                  <a:pt x="2015" y="6234"/>
                </a:lnTo>
                <a:lnTo>
                  <a:pt x="2032" y="6231"/>
                </a:lnTo>
                <a:lnTo>
                  <a:pt x="2049" y="6222"/>
                </a:lnTo>
                <a:lnTo>
                  <a:pt x="2062" y="6209"/>
                </a:lnTo>
                <a:lnTo>
                  <a:pt x="2070" y="6193"/>
                </a:lnTo>
                <a:lnTo>
                  <a:pt x="2072" y="6176"/>
                </a:lnTo>
                <a:lnTo>
                  <a:pt x="2068" y="6163"/>
                </a:lnTo>
                <a:lnTo>
                  <a:pt x="2057" y="6154"/>
                </a:lnTo>
                <a:lnTo>
                  <a:pt x="2041" y="6151"/>
                </a:lnTo>
                <a:close/>
                <a:moveTo>
                  <a:pt x="1974" y="6488"/>
                </a:moveTo>
                <a:lnTo>
                  <a:pt x="1976" y="6472"/>
                </a:lnTo>
                <a:lnTo>
                  <a:pt x="1971" y="6459"/>
                </a:lnTo>
                <a:lnTo>
                  <a:pt x="1961" y="6450"/>
                </a:lnTo>
                <a:lnTo>
                  <a:pt x="1946" y="6447"/>
                </a:lnTo>
                <a:lnTo>
                  <a:pt x="1930" y="6450"/>
                </a:lnTo>
                <a:lnTo>
                  <a:pt x="1914" y="6459"/>
                </a:lnTo>
                <a:lnTo>
                  <a:pt x="1901" y="6472"/>
                </a:lnTo>
                <a:lnTo>
                  <a:pt x="1893" y="6488"/>
                </a:lnTo>
                <a:lnTo>
                  <a:pt x="1891" y="6503"/>
                </a:lnTo>
                <a:lnTo>
                  <a:pt x="1895" y="6517"/>
                </a:lnTo>
                <a:lnTo>
                  <a:pt x="1906" y="6525"/>
                </a:lnTo>
                <a:lnTo>
                  <a:pt x="1921" y="6528"/>
                </a:lnTo>
                <a:lnTo>
                  <a:pt x="1937" y="6525"/>
                </a:lnTo>
                <a:lnTo>
                  <a:pt x="1953" y="6517"/>
                </a:lnTo>
                <a:lnTo>
                  <a:pt x="1966" y="6503"/>
                </a:lnTo>
                <a:lnTo>
                  <a:pt x="1974" y="6488"/>
                </a:lnTo>
                <a:close/>
                <a:moveTo>
                  <a:pt x="1926" y="6635"/>
                </a:moveTo>
                <a:lnTo>
                  <a:pt x="1928" y="6620"/>
                </a:lnTo>
                <a:lnTo>
                  <a:pt x="1924" y="6606"/>
                </a:lnTo>
                <a:lnTo>
                  <a:pt x="1914" y="6598"/>
                </a:lnTo>
                <a:lnTo>
                  <a:pt x="1899" y="6595"/>
                </a:lnTo>
                <a:lnTo>
                  <a:pt x="1882" y="6598"/>
                </a:lnTo>
                <a:lnTo>
                  <a:pt x="1867" y="6606"/>
                </a:lnTo>
                <a:lnTo>
                  <a:pt x="1854" y="6620"/>
                </a:lnTo>
                <a:lnTo>
                  <a:pt x="1846" y="6635"/>
                </a:lnTo>
                <a:lnTo>
                  <a:pt x="1844" y="6650"/>
                </a:lnTo>
                <a:lnTo>
                  <a:pt x="1848" y="6664"/>
                </a:lnTo>
                <a:lnTo>
                  <a:pt x="1859" y="6672"/>
                </a:lnTo>
                <a:lnTo>
                  <a:pt x="1873" y="6675"/>
                </a:lnTo>
                <a:lnTo>
                  <a:pt x="1890" y="6672"/>
                </a:lnTo>
                <a:lnTo>
                  <a:pt x="1906" y="6664"/>
                </a:lnTo>
                <a:lnTo>
                  <a:pt x="1918" y="6650"/>
                </a:lnTo>
                <a:lnTo>
                  <a:pt x="1926" y="6635"/>
                </a:lnTo>
                <a:close/>
                <a:moveTo>
                  <a:pt x="1878" y="6782"/>
                </a:moveTo>
                <a:lnTo>
                  <a:pt x="1880" y="6768"/>
                </a:lnTo>
                <a:lnTo>
                  <a:pt x="1875" y="6755"/>
                </a:lnTo>
                <a:lnTo>
                  <a:pt x="1866" y="6746"/>
                </a:lnTo>
                <a:lnTo>
                  <a:pt x="1851" y="6743"/>
                </a:lnTo>
                <a:lnTo>
                  <a:pt x="1835" y="6746"/>
                </a:lnTo>
                <a:lnTo>
                  <a:pt x="1820" y="6755"/>
                </a:lnTo>
                <a:lnTo>
                  <a:pt x="1807" y="6768"/>
                </a:lnTo>
                <a:lnTo>
                  <a:pt x="1799" y="6782"/>
                </a:lnTo>
                <a:lnTo>
                  <a:pt x="1797" y="6798"/>
                </a:lnTo>
                <a:lnTo>
                  <a:pt x="1802" y="6811"/>
                </a:lnTo>
                <a:lnTo>
                  <a:pt x="1812" y="6819"/>
                </a:lnTo>
                <a:lnTo>
                  <a:pt x="1826" y="6822"/>
                </a:lnTo>
                <a:lnTo>
                  <a:pt x="1842" y="6819"/>
                </a:lnTo>
                <a:lnTo>
                  <a:pt x="1858" y="6811"/>
                </a:lnTo>
                <a:lnTo>
                  <a:pt x="1870" y="6798"/>
                </a:lnTo>
                <a:lnTo>
                  <a:pt x="1878" y="6782"/>
                </a:lnTo>
                <a:close/>
                <a:moveTo>
                  <a:pt x="1830" y="6930"/>
                </a:moveTo>
                <a:lnTo>
                  <a:pt x="1832" y="6915"/>
                </a:lnTo>
                <a:lnTo>
                  <a:pt x="1827" y="6903"/>
                </a:lnTo>
                <a:lnTo>
                  <a:pt x="1818" y="6895"/>
                </a:lnTo>
                <a:lnTo>
                  <a:pt x="1803" y="6892"/>
                </a:lnTo>
                <a:lnTo>
                  <a:pt x="1788" y="6895"/>
                </a:lnTo>
                <a:lnTo>
                  <a:pt x="1773" y="6903"/>
                </a:lnTo>
                <a:lnTo>
                  <a:pt x="1760" y="6915"/>
                </a:lnTo>
                <a:lnTo>
                  <a:pt x="1753" y="6930"/>
                </a:lnTo>
                <a:lnTo>
                  <a:pt x="1751" y="6946"/>
                </a:lnTo>
                <a:lnTo>
                  <a:pt x="1755" y="6957"/>
                </a:lnTo>
                <a:lnTo>
                  <a:pt x="1765" y="6966"/>
                </a:lnTo>
                <a:lnTo>
                  <a:pt x="1779" y="6968"/>
                </a:lnTo>
                <a:lnTo>
                  <a:pt x="1795" y="6966"/>
                </a:lnTo>
                <a:lnTo>
                  <a:pt x="1810" y="6957"/>
                </a:lnTo>
                <a:lnTo>
                  <a:pt x="1822" y="6945"/>
                </a:lnTo>
                <a:lnTo>
                  <a:pt x="1830" y="6930"/>
                </a:lnTo>
                <a:close/>
                <a:moveTo>
                  <a:pt x="1782" y="7078"/>
                </a:moveTo>
                <a:lnTo>
                  <a:pt x="1783" y="7063"/>
                </a:lnTo>
                <a:lnTo>
                  <a:pt x="1779" y="7051"/>
                </a:lnTo>
                <a:lnTo>
                  <a:pt x="1770" y="7043"/>
                </a:lnTo>
                <a:lnTo>
                  <a:pt x="1756" y="7040"/>
                </a:lnTo>
                <a:lnTo>
                  <a:pt x="1740" y="7043"/>
                </a:lnTo>
                <a:lnTo>
                  <a:pt x="1726" y="7051"/>
                </a:lnTo>
                <a:lnTo>
                  <a:pt x="1714" y="7063"/>
                </a:lnTo>
                <a:lnTo>
                  <a:pt x="1706" y="7078"/>
                </a:lnTo>
                <a:lnTo>
                  <a:pt x="1704" y="7093"/>
                </a:lnTo>
                <a:lnTo>
                  <a:pt x="1708" y="7104"/>
                </a:lnTo>
                <a:lnTo>
                  <a:pt x="1719" y="7112"/>
                </a:lnTo>
                <a:lnTo>
                  <a:pt x="1732" y="7115"/>
                </a:lnTo>
                <a:lnTo>
                  <a:pt x="1747" y="7112"/>
                </a:lnTo>
                <a:lnTo>
                  <a:pt x="1762" y="7104"/>
                </a:lnTo>
                <a:lnTo>
                  <a:pt x="1774" y="7093"/>
                </a:lnTo>
                <a:lnTo>
                  <a:pt x="1782" y="7078"/>
                </a:lnTo>
                <a:close/>
                <a:moveTo>
                  <a:pt x="1685" y="7373"/>
                </a:moveTo>
                <a:lnTo>
                  <a:pt x="1687" y="7359"/>
                </a:lnTo>
                <a:lnTo>
                  <a:pt x="1683" y="7347"/>
                </a:lnTo>
                <a:lnTo>
                  <a:pt x="1674" y="7339"/>
                </a:lnTo>
                <a:lnTo>
                  <a:pt x="1660" y="7337"/>
                </a:lnTo>
                <a:lnTo>
                  <a:pt x="1646" y="7339"/>
                </a:lnTo>
                <a:lnTo>
                  <a:pt x="1632" y="7347"/>
                </a:lnTo>
                <a:lnTo>
                  <a:pt x="1621" y="7359"/>
                </a:lnTo>
                <a:lnTo>
                  <a:pt x="1613" y="7373"/>
                </a:lnTo>
                <a:lnTo>
                  <a:pt x="1611" y="7387"/>
                </a:lnTo>
                <a:lnTo>
                  <a:pt x="1615" y="7398"/>
                </a:lnTo>
                <a:lnTo>
                  <a:pt x="1625" y="7406"/>
                </a:lnTo>
                <a:lnTo>
                  <a:pt x="1638" y="7409"/>
                </a:lnTo>
                <a:lnTo>
                  <a:pt x="1652" y="7406"/>
                </a:lnTo>
                <a:lnTo>
                  <a:pt x="1667" y="7398"/>
                </a:lnTo>
                <a:lnTo>
                  <a:pt x="1678" y="7387"/>
                </a:lnTo>
                <a:lnTo>
                  <a:pt x="1685" y="7373"/>
                </a:lnTo>
                <a:close/>
                <a:moveTo>
                  <a:pt x="1613" y="7485"/>
                </a:moveTo>
                <a:lnTo>
                  <a:pt x="1598" y="7488"/>
                </a:lnTo>
                <a:lnTo>
                  <a:pt x="1585" y="7495"/>
                </a:lnTo>
                <a:lnTo>
                  <a:pt x="1574" y="7507"/>
                </a:lnTo>
                <a:lnTo>
                  <a:pt x="1566" y="7520"/>
                </a:lnTo>
                <a:lnTo>
                  <a:pt x="1565" y="7534"/>
                </a:lnTo>
                <a:lnTo>
                  <a:pt x="1569" y="7546"/>
                </a:lnTo>
                <a:lnTo>
                  <a:pt x="1578" y="7553"/>
                </a:lnTo>
                <a:lnTo>
                  <a:pt x="1591" y="7556"/>
                </a:lnTo>
                <a:lnTo>
                  <a:pt x="1605" y="7553"/>
                </a:lnTo>
                <a:lnTo>
                  <a:pt x="1619" y="7546"/>
                </a:lnTo>
                <a:lnTo>
                  <a:pt x="1630" y="7534"/>
                </a:lnTo>
                <a:lnTo>
                  <a:pt x="1637" y="7520"/>
                </a:lnTo>
                <a:lnTo>
                  <a:pt x="1639" y="7507"/>
                </a:lnTo>
                <a:lnTo>
                  <a:pt x="1635" y="7495"/>
                </a:lnTo>
                <a:lnTo>
                  <a:pt x="1626" y="7488"/>
                </a:lnTo>
                <a:lnTo>
                  <a:pt x="1613" y="7485"/>
                </a:lnTo>
                <a:close/>
                <a:moveTo>
                  <a:pt x="1589" y="7668"/>
                </a:moveTo>
                <a:lnTo>
                  <a:pt x="1591" y="7655"/>
                </a:lnTo>
                <a:lnTo>
                  <a:pt x="1587" y="7644"/>
                </a:lnTo>
                <a:lnTo>
                  <a:pt x="1578" y="7636"/>
                </a:lnTo>
                <a:lnTo>
                  <a:pt x="1565" y="7633"/>
                </a:lnTo>
                <a:lnTo>
                  <a:pt x="1551" y="7636"/>
                </a:lnTo>
                <a:lnTo>
                  <a:pt x="1538" y="7644"/>
                </a:lnTo>
                <a:lnTo>
                  <a:pt x="1528" y="7655"/>
                </a:lnTo>
                <a:lnTo>
                  <a:pt x="1520" y="7668"/>
                </a:lnTo>
                <a:lnTo>
                  <a:pt x="1518" y="7681"/>
                </a:lnTo>
                <a:lnTo>
                  <a:pt x="1522" y="7692"/>
                </a:lnTo>
                <a:lnTo>
                  <a:pt x="1531" y="7700"/>
                </a:lnTo>
                <a:lnTo>
                  <a:pt x="1544" y="7702"/>
                </a:lnTo>
                <a:lnTo>
                  <a:pt x="1557" y="7700"/>
                </a:lnTo>
                <a:lnTo>
                  <a:pt x="1570" y="7692"/>
                </a:lnTo>
                <a:lnTo>
                  <a:pt x="1582" y="7681"/>
                </a:lnTo>
                <a:lnTo>
                  <a:pt x="1589" y="7668"/>
                </a:lnTo>
                <a:close/>
                <a:moveTo>
                  <a:pt x="1517" y="7783"/>
                </a:moveTo>
                <a:lnTo>
                  <a:pt x="1504" y="7785"/>
                </a:lnTo>
                <a:lnTo>
                  <a:pt x="1491" y="7792"/>
                </a:lnTo>
                <a:lnTo>
                  <a:pt x="1481" y="7802"/>
                </a:lnTo>
                <a:lnTo>
                  <a:pt x="1474" y="7815"/>
                </a:lnTo>
                <a:lnTo>
                  <a:pt x="1472" y="7829"/>
                </a:lnTo>
                <a:lnTo>
                  <a:pt x="1477" y="7839"/>
                </a:lnTo>
                <a:lnTo>
                  <a:pt x="1485" y="7846"/>
                </a:lnTo>
                <a:lnTo>
                  <a:pt x="1497" y="7848"/>
                </a:lnTo>
                <a:lnTo>
                  <a:pt x="1510" y="7846"/>
                </a:lnTo>
                <a:lnTo>
                  <a:pt x="1524" y="7839"/>
                </a:lnTo>
                <a:lnTo>
                  <a:pt x="1534" y="7829"/>
                </a:lnTo>
                <a:lnTo>
                  <a:pt x="1540" y="7815"/>
                </a:lnTo>
                <a:lnTo>
                  <a:pt x="1542" y="7802"/>
                </a:lnTo>
                <a:lnTo>
                  <a:pt x="1538" y="7792"/>
                </a:lnTo>
                <a:lnTo>
                  <a:pt x="1530" y="7785"/>
                </a:lnTo>
                <a:lnTo>
                  <a:pt x="1517" y="7783"/>
                </a:lnTo>
                <a:close/>
                <a:moveTo>
                  <a:pt x="1470" y="7931"/>
                </a:moveTo>
                <a:lnTo>
                  <a:pt x="1457" y="7933"/>
                </a:lnTo>
                <a:lnTo>
                  <a:pt x="1444" y="7940"/>
                </a:lnTo>
                <a:lnTo>
                  <a:pt x="1434" y="7950"/>
                </a:lnTo>
                <a:lnTo>
                  <a:pt x="1427" y="7962"/>
                </a:lnTo>
                <a:lnTo>
                  <a:pt x="1425" y="7976"/>
                </a:lnTo>
                <a:lnTo>
                  <a:pt x="1430" y="7986"/>
                </a:lnTo>
                <a:lnTo>
                  <a:pt x="1438" y="7993"/>
                </a:lnTo>
                <a:lnTo>
                  <a:pt x="1449" y="7995"/>
                </a:lnTo>
                <a:lnTo>
                  <a:pt x="1463" y="7993"/>
                </a:lnTo>
                <a:lnTo>
                  <a:pt x="1475" y="7986"/>
                </a:lnTo>
                <a:lnTo>
                  <a:pt x="1486" y="7976"/>
                </a:lnTo>
                <a:lnTo>
                  <a:pt x="1492" y="7962"/>
                </a:lnTo>
                <a:lnTo>
                  <a:pt x="1494" y="7950"/>
                </a:lnTo>
                <a:lnTo>
                  <a:pt x="1490" y="7940"/>
                </a:lnTo>
                <a:lnTo>
                  <a:pt x="1482" y="7933"/>
                </a:lnTo>
                <a:lnTo>
                  <a:pt x="1470" y="7931"/>
                </a:lnTo>
                <a:close/>
                <a:moveTo>
                  <a:pt x="1422" y="8079"/>
                </a:moveTo>
                <a:lnTo>
                  <a:pt x="1409" y="8081"/>
                </a:lnTo>
                <a:lnTo>
                  <a:pt x="1397" y="8088"/>
                </a:lnTo>
                <a:lnTo>
                  <a:pt x="1388" y="8098"/>
                </a:lnTo>
                <a:lnTo>
                  <a:pt x="1380" y="8111"/>
                </a:lnTo>
                <a:lnTo>
                  <a:pt x="1379" y="8123"/>
                </a:lnTo>
                <a:lnTo>
                  <a:pt x="1383" y="8133"/>
                </a:lnTo>
                <a:lnTo>
                  <a:pt x="1391" y="8139"/>
                </a:lnTo>
                <a:lnTo>
                  <a:pt x="1402" y="8142"/>
                </a:lnTo>
                <a:lnTo>
                  <a:pt x="1415" y="8139"/>
                </a:lnTo>
                <a:lnTo>
                  <a:pt x="1427" y="8133"/>
                </a:lnTo>
                <a:lnTo>
                  <a:pt x="1438" y="8123"/>
                </a:lnTo>
                <a:lnTo>
                  <a:pt x="1444" y="8111"/>
                </a:lnTo>
                <a:lnTo>
                  <a:pt x="1445" y="8098"/>
                </a:lnTo>
                <a:lnTo>
                  <a:pt x="1442" y="8088"/>
                </a:lnTo>
                <a:lnTo>
                  <a:pt x="1434" y="8081"/>
                </a:lnTo>
                <a:lnTo>
                  <a:pt x="1422" y="8079"/>
                </a:lnTo>
                <a:close/>
                <a:moveTo>
                  <a:pt x="1395" y="8258"/>
                </a:moveTo>
                <a:lnTo>
                  <a:pt x="1397" y="8247"/>
                </a:lnTo>
                <a:lnTo>
                  <a:pt x="1394" y="8236"/>
                </a:lnTo>
                <a:lnTo>
                  <a:pt x="1386" y="8230"/>
                </a:lnTo>
                <a:lnTo>
                  <a:pt x="1374" y="8228"/>
                </a:lnTo>
                <a:lnTo>
                  <a:pt x="1362" y="8230"/>
                </a:lnTo>
                <a:lnTo>
                  <a:pt x="1351" y="8236"/>
                </a:lnTo>
                <a:lnTo>
                  <a:pt x="1341" y="8247"/>
                </a:lnTo>
                <a:lnTo>
                  <a:pt x="1335" y="8258"/>
                </a:lnTo>
                <a:lnTo>
                  <a:pt x="1334" y="8270"/>
                </a:lnTo>
                <a:lnTo>
                  <a:pt x="1337" y="8279"/>
                </a:lnTo>
                <a:lnTo>
                  <a:pt x="1345" y="8285"/>
                </a:lnTo>
                <a:lnTo>
                  <a:pt x="1355" y="8288"/>
                </a:lnTo>
                <a:lnTo>
                  <a:pt x="1368" y="8285"/>
                </a:lnTo>
                <a:lnTo>
                  <a:pt x="1379" y="8279"/>
                </a:lnTo>
                <a:lnTo>
                  <a:pt x="1389" y="8270"/>
                </a:lnTo>
                <a:lnTo>
                  <a:pt x="1395" y="8258"/>
                </a:lnTo>
                <a:close/>
                <a:moveTo>
                  <a:pt x="1347" y="8405"/>
                </a:moveTo>
                <a:lnTo>
                  <a:pt x="1349" y="8394"/>
                </a:lnTo>
                <a:lnTo>
                  <a:pt x="1345" y="8384"/>
                </a:lnTo>
                <a:lnTo>
                  <a:pt x="1338" y="8378"/>
                </a:lnTo>
                <a:lnTo>
                  <a:pt x="1327" y="8376"/>
                </a:lnTo>
                <a:lnTo>
                  <a:pt x="1315" y="8378"/>
                </a:lnTo>
                <a:lnTo>
                  <a:pt x="1304" y="8384"/>
                </a:lnTo>
                <a:lnTo>
                  <a:pt x="1295" y="8394"/>
                </a:lnTo>
                <a:lnTo>
                  <a:pt x="1289" y="8405"/>
                </a:lnTo>
                <a:lnTo>
                  <a:pt x="1287" y="8417"/>
                </a:lnTo>
                <a:lnTo>
                  <a:pt x="1291" y="8426"/>
                </a:lnTo>
                <a:lnTo>
                  <a:pt x="1298" y="8433"/>
                </a:lnTo>
                <a:lnTo>
                  <a:pt x="1308" y="8435"/>
                </a:lnTo>
                <a:lnTo>
                  <a:pt x="1320" y="8433"/>
                </a:lnTo>
                <a:lnTo>
                  <a:pt x="1331" y="8426"/>
                </a:lnTo>
                <a:lnTo>
                  <a:pt x="1341" y="8417"/>
                </a:lnTo>
                <a:lnTo>
                  <a:pt x="1347" y="8405"/>
                </a:lnTo>
                <a:close/>
                <a:moveTo>
                  <a:pt x="1299" y="8553"/>
                </a:moveTo>
                <a:lnTo>
                  <a:pt x="1300" y="8543"/>
                </a:lnTo>
                <a:lnTo>
                  <a:pt x="1298" y="8534"/>
                </a:lnTo>
                <a:lnTo>
                  <a:pt x="1292" y="8528"/>
                </a:lnTo>
                <a:lnTo>
                  <a:pt x="1282" y="8524"/>
                </a:lnTo>
                <a:lnTo>
                  <a:pt x="1287" y="8509"/>
                </a:lnTo>
                <a:lnTo>
                  <a:pt x="1291" y="8494"/>
                </a:lnTo>
                <a:lnTo>
                  <a:pt x="1294" y="8477"/>
                </a:lnTo>
                <a:lnTo>
                  <a:pt x="1298" y="8462"/>
                </a:lnTo>
                <a:lnTo>
                  <a:pt x="1297" y="8456"/>
                </a:lnTo>
                <a:lnTo>
                  <a:pt x="1292" y="8454"/>
                </a:lnTo>
                <a:lnTo>
                  <a:pt x="1283" y="8455"/>
                </a:lnTo>
                <a:lnTo>
                  <a:pt x="1275" y="8458"/>
                </a:lnTo>
                <a:lnTo>
                  <a:pt x="1269" y="8472"/>
                </a:lnTo>
                <a:lnTo>
                  <a:pt x="1262" y="8494"/>
                </a:lnTo>
                <a:lnTo>
                  <a:pt x="1253" y="8520"/>
                </a:lnTo>
                <a:lnTo>
                  <a:pt x="1243" y="8551"/>
                </a:lnTo>
                <a:lnTo>
                  <a:pt x="1243" y="8552"/>
                </a:lnTo>
                <a:lnTo>
                  <a:pt x="1242" y="8553"/>
                </a:lnTo>
                <a:lnTo>
                  <a:pt x="1242" y="8554"/>
                </a:lnTo>
                <a:lnTo>
                  <a:pt x="1242" y="8555"/>
                </a:lnTo>
                <a:lnTo>
                  <a:pt x="1230" y="8590"/>
                </a:lnTo>
                <a:lnTo>
                  <a:pt x="1219" y="8626"/>
                </a:lnTo>
                <a:lnTo>
                  <a:pt x="1208" y="8661"/>
                </a:lnTo>
                <a:lnTo>
                  <a:pt x="1198" y="8696"/>
                </a:lnTo>
                <a:lnTo>
                  <a:pt x="1197" y="8698"/>
                </a:lnTo>
                <a:lnTo>
                  <a:pt x="1196" y="8700"/>
                </a:lnTo>
                <a:lnTo>
                  <a:pt x="1195" y="8703"/>
                </a:lnTo>
                <a:lnTo>
                  <a:pt x="1195" y="8706"/>
                </a:lnTo>
                <a:lnTo>
                  <a:pt x="1184" y="8740"/>
                </a:lnTo>
                <a:lnTo>
                  <a:pt x="1176" y="8768"/>
                </a:lnTo>
                <a:lnTo>
                  <a:pt x="1171" y="8786"/>
                </a:lnTo>
                <a:lnTo>
                  <a:pt x="1169" y="8793"/>
                </a:lnTo>
                <a:lnTo>
                  <a:pt x="1169" y="8810"/>
                </a:lnTo>
                <a:lnTo>
                  <a:pt x="1175" y="8819"/>
                </a:lnTo>
                <a:lnTo>
                  <a:pt x="1185" y="8817"/>
                </a:lnTo>
                <a:lnTo>
                  <a:pt x="1197" y="8797"/>
                </a:lnTo>
                <a:lnTo>
                  <a:pt x="1207" y="8771"/>
                </a:lnTo>
                <a:lnTo>
                  <a:pt x="1212" y="8752"/>
                </a:lnTo>
                <a:lnTo>
                  <a:pt x="1214" y="8738"/>
                </a:lnTo>
                <a:lnTo>
                  <a:pt x="1216" y="8728"/>
                </a:lnTo>
                <a:lnTo>
                  <a:pt x="1227" y="8725"/>
                </a:lnTo>
                <a:lnTo>
                  <a:pt x="1236" y="8719"/>
                </a:lnTo>
                <a:lnTo>
                  <a:pt x="1245" y="8710"/>
                </a:lnTo>
                <a:lnTo>
                  <a:pt x="1251" y="8700"/>
                </a:lnTo>
                <a:lnTo>
                  <a:pt x="1252" y="8691"/>
                </a:lnTo>
                <a:lnTo>
                  <a:pt x="1250" y="8684"/>
                </a:lnTo>
                <a:lnTo>
                  <a:pt x="1245" y="8678"/>
                </a:lnTo>
                <a:lnTo>
                  <a:pt x="1237" y="8675"/>
                </a:lnTo>
                <a:lnTo>
                  <a:pt x="1247" y="8651"/>
                </a:lnTo>
                <a:lnTo>
                  <a:pt x="1254" y="8628"/>
                </a:lnTo>
                <a:lnTo>
                  <a:pt x="1262" y="8604"/>
                </a:lnTo>
                <a:lnTo>
                  <a:pt x="1268" y="8581"/>
                </a:lnTo>
                <a:lnTo>
                  <a:pt x="1278" y="8577"/>
                </a:lnTo>
                <a:lnTo>
                  <a:pt x="1287" y="8570"/>
                </a:lnTo>
                <a:lnTo>
                  <a:pt x="1294" y="8562"/>
                </a:lnTo>
                <a:lnTo>
                  <a:pt x="1299" y="8553"/>
                </a:lnTo>
                <a:close/>
                <a:moveTo>
                  <a:pt x="1202" y="8848"/>
                </a:moveTo>
                <a:lnTo>
                  <a:pt x="1204" y="8837"/>
                </a:lnTo>
                <a:lnTo>
                  <a:pt x="1201" y="8829"/>
                </a:lnTo>
                <a:lnTo>
                  <a:pt x="1194" y="8824"/>
                </a:lnTo>
                <a:lnTo>
                  <a:pt x="1184" y="8822"/>
                </a:lnTo>
                <a:lnTo>
                  <a:pt x="1173" y="8824"/>
                </a:lnTo>
                <a:lnTo>
                  <a:pt x="1163" y="8829"/>
                </a:lnTo>
                <a:lnTo>
                  <a:pt x="1155" y="8837"/>
                </a:lnTo>
                <a:lnTo>
                  <a:pt x="1149" y="8848"/>
                </a:lnTo>
                <a:lnTo>
                  <a:pt x="1148" y="8859"/>
                </a:lnTo>
                <a:lnTo>
                  <a:pt x="1151" y="8867"/>
                </a:lnTo>
                <a:lnTo>
                  <a:pt x="1158" y="8873"/>
                </a:lnTo>
                <a:lnTo>
                  <a:pt x="1167" y="8875"/>
                </a:lnTo>
                <a:lnTo>
                  <a:pt x="1178" y="8873"/>
                </a:lnTo>
                <a:lnTo>
                  <a:pt x="1188" y="8867"/>
                </a:lnTo>
                <a:lnTo>
                  <a:pt x="1197" y="8859"/>
                </a:lnTo>
                <a:lnTo>
                  <a:pt x="1202" y="8848"/>
                </a:lnTo>
                <a:close/>
                <a:moveTo>
                  <a:pt x="1120" y="9021"/>
                </a:moveTo>
                <a:lnTo>
                  <a:pt x="1130" y="9019"/>
                </a:lnTo>
                <a:lnTo>
                  <a:pt x="1140" y="9014"/>
                </a:lnTo>
                <a:lnTo>
                  <a:pt x="1149" y="9006"/>
                </a:lnTo>
                <a:lnTo>
                  <a:pt x="1154" y="8996"/>
                </a:lnTo>
                <a:lnTo>
                  <a:pt x="1155" y="8985"/>
                </a:lnTo>
                <a:lnTo>
                  <a:pt x="1152" y="8977"/>
                </a:lnTo>
                <a:lnTo>
                  <a:pt x="1146" y="8972"/>
                </a:lnTo>
                <a:lnTo>
                  <a:pt x="1136" y="8970"/>
                </a:lnTo>
                <a:lnTo>
                  <a:pt x="1126" y="8972"/>
                </a:lnTo>
                <a:lnTo>
                  <a:pt x="1116" y="8977"/>
                </a:lnTo>
                <a:lnTo>
                  <a:pt x="1108" y="8985"/>
                </a:lnTo>
                <a:lnTo>
                  <a:pt x="1103" y="8996"/>
                </a:lnTo>
                <a:lnTo>
                  <a:pt x="1102" y="9006"/>
                </a:lnTo>
                <a:lnTo>
                  <a:pt x="1105" y="9014"/>
                </a:lnTo>
                <a:lnTo>
                  <a:pt x="1111" y="9019"/>
                </a:lnTo>
                <a:lnTo>
                  <a:pt x="1120" y="9021"/>
                </a:lnTo>
                <a:close/>
                <a:moveTo>
                  <a:pt x="1073" y="9167"/>
                </a:moveTo>
                <a:lnTo>
                  <a:pt x="1083" y="9165"/>
                </a:lnTo>
                <a:lnTo>
                  <a:pt x="1092" y="9160"/>
                </a:lnTo>
                <a:lnTo>
                  <a:pt x="1100" y="9153"/>
                </a:lnTo>
                <a:lnTo>
                  <a:pt x="1105" y="9143"/>
                </a:lnTo>
                <a:lnTo>
                  <a:pt x="1106" y="9134"/>
                </a:lnTo>
                <a:lnTo>
                  <a:pt x="1104" y="9126"/>
                </a:lnTo>
                <a:lnTo>
                  <a:pt x="1098" y="9121"/>
                </a:lnTo>
                <a:lnTo>
                  <a:pt x="1088" y="9119"/>
                </a:lnTo>
                <a:lnTo>
                  <a:pt x="1078" y="9121"/>
                </a:lnTo>
                <a:lnTo>
                  <a:pt x="1069" y="9126"/>
                </a:lnTo>
                <a:lnTo>
                  <a:pt x="1062" y="9134"/>
                </a:lnTo>
                <a:lnTo>
                  <a:pt x="1057" y="9143"/>
                </a:lnTo>
                <a:lnTo>
                  <a:pt x="1056" y="9153"/>
                </a:lnTo>
                <a:lnTo>
                  <a:pt x="1059" y="9160"/>
                </a:lnTo>
                <a:lnTo>
                  <a:pt x="1064" y="9165"/>
                </a:lnTo>
                <a:lnTo>
                  <a:pt x="1073" y="9167"/>
                </a:lnTo>
                <a:close/>
                <a:moveTo>
                  <a:pt x="1026" y="9313"/>
                </a:moveTo>
                <a:lnTo>
                  <a:pt x="1035" y="9312"/>
                </a:lnTo>
                <a:lnTo>
                  <a:pt x="1044" y="9307"/>
                </a:lnTo>
                <a:lnTo>
                  <a:pt x="1052" y="9300"/>
                </a:lnTo>
                <a:lnTo>
                  <a:pt x="1057" y="9291"/>
                </a:lnTo>
                <a:lnTo>
                  <a:pt x="1058" y="9282"/>
                </a:lnTo>
                <a:lnTo>
                  <a:pt x="1056" y="9275"/>
                </a:lnTo>
                <a:lnTo>
                  <a:pt x="1050" y="9269"/>
                </a:lnTo>
                <a:lnTo>
                  <a:pt x="1041" y="9267"/>
                </a:lnTo>
                <a:lnTo>
                  <a:pt x="1031" y="9269"/>
                </a:lnTo>
                <a:lnTo>
                  <a:pt x="1022" y="9275"/>
                </a:lnTo>
                <a:lnTo>
                  <a:pt x="1015" y="9282"/>
                </a:lnTo>
                <a:lnTo>
                  <a:pt x="1010" y="9291"/>
                </a:lnTo>
                <a:lnTo>
                  <a:pt x="1009" y="9300"/>
                </a:lnTo>
                <a:lnTo>
                  <a:pt x="1012" y="9307"/>
                </a:lnTo>
                <a:lnTo>
                  <a:pt x="1018" y="9312"/>
                </a:lnTo>
                <a:lnTo>
                  <a:pt x="1026" y="9313"/>
                </a:lnTo>
                <a:close/>
                <a:moveTo>
                  <a:pt x="979" y="9461"/>
                </a:moveTo>
                <a:lnTo>
                  <a:pt x="988" y="9458"/>
                </a:lnTo>
                <a:lnTo>
                  <a:pt x="996" y="9453"/>
                </a:lnTo>
                <a:lnTo>
                  <a:pt x="1004" y="9446"/>
                </a:lnTo>
                <a:lnTo>
                  <a:pt x="1008" y="9438"/>
                </a:lnTo>
                <a:lnTo>
                  <a:pt x="1009" y="9430"/>
                </a:lnTo>
                <a:lnTo>
                  <a:pt x="1007" y="9423"/>
                </a:lnTo>
                <a:lnTo>
                  <a:pt x="1002" y="9418"/>
                </a:lnTo>
                <a:lnTo>
                  <a:pt x="993" y="9416"/>
                </a:lnTo>
                <a:lnTo>
                  <a:pt x="984" y="9418"/>
                </a:lnTo>
                <a:lnTo>
                  <a:pt x="976" y="9423"/>
                </a:lnTo>
                <a:lnTo>
                  <a:pt x="969" y="9430"/>
                </a:lnTo>
                <a:lnTo>
                  <a:pt x="964" y="9438"/>
                </a:lnTo>
                <a:lnTo>
                  <a:pt x="963" y="9446"/>
                </a:lnTo>
                <a:lnTo>
                  <a:pt x="966" y="9453"/>
                </a:lnTo>
                <a:lnTo>
                  <a:pt x="971" y="9458"/>
                </a:lnTo>
                <a:lnTo>
                  <a:pt x="979" y="9461"/>
                </a:lnTo>
                <a:close/>
                <a:moveTo>
                  <a:pt x="932" y="9607"/>
                </a:moveTo>
                <a:lnTo>
                  <a:pt x="940" y="9606"/>
                </a:lnTo>
                <a:lnTo>
                  <a:pt x="948" y="9601"/>
                </a:lnTo>
                <a:lnTo>
                  <a:pt x="956" y="9594"/>
                </a:lnTo>
                <a:lnTo>
                  <a:pt x="960" y="9585"/>
                </a:lnTo>
                <a:lnTo>
                  <a:pt x="961" y="9577"/>
                </a:lnTo>
                <a:lnTo>
                  <a:pt x="959" y="9571"/>
                </a:lnTo>
                <a:lnTo>
                  <a:pt x="954" y="9566"/>
                </a:lnTo>
                <a:lnTo>
                  <a:pt x="945" y="9565"/>
                </a:lnTo>
                <a:lnTo>
                  <a:pt x="937" y="9566"/>
                </a:lnTo>
                <a:lnTo>
                  <a:pt x="929" y="9571"/>
                </a:lnTo>
                <a:lnTo>
                  <a:pt x="922" y="9577"/>
                </a:lnTo>
                <a:lnTo>
                  <a:pt x="918" y="9585"/>
                </a:lnTo>
                <a:lnTo>
                  <a:pt x="917" y="9594"/>
                </a:lnTo>
                <a:lnTo>
                  <a:pt x="919" y="9601"/>
                </a:lnTo>
                <a:lnTo>
                  <a:pt x="924" y="9606"/>
                </a:lnTo>
                <a:lnTo>
                  <a:pt x="932" y="9607"/>
                </a:lnTo>
                <a:close/>
                <a:moveTo>
                  <a:pt x="885" y="9753"/>
                </a:moveTo>
                <a:lnTo>
                  <a:pt x="893" y="9752"/>
                </a:lnTo>
                <a:lnTo>
                  <a:pt x="901" y="9748"/>
                </a:lnTo>
                <a:lnTo>
                  <a:pt x="908" y="9741"/>
                </a:lnTo>
                <a:lnTo>
                  <a:pt x="912" y="9733"/>
                </a:lnTo>
                <a:lnTo>
                  <a:pt x="913" y="9725"/>
                </a:lnTo>
                <a:lnTo>
                  <a:pt x="910" y="9719"/>
                </a:lnTo>
                <a:lnTo>
                  <a:pt x="905" y="9715"/>
                </a:lnTo>
                <a:lnTo>
                  <a:pt x="897" y="9713"/>
                </a:lnTo>
                <a:lnTo>
                  <a:pt x="889" y="9715"/>
                </a:lnTo>
                <a:lnTo>
                  <a:pt x="882" y="9719"/>
                </a:lnTo>
                <a:lnTo>
                  <a:pt x="875" y="9725"/>
                </a:lnTo>
                <a:lnTo>
                  <a:pt x="872" y="9733"/>
                </a:lnTo>
                <a:lnTo>
                  <a:pt x="871" y="9741"/>
                </a:lnTo>
                <a:lnTo>
                  <a:pt x="873" y="9748"/>
                </a:lnTo>
                <a:lnTo>
                  <a:pt x="878" y="9752"/>
                </a:lnTo>
                <a:lnTo>
                  <a:pt x="885" y="9753"/>
                </a:lnTo>
                <a:close/>
                <a:moveTo>
                  <a:pt x="3816" y="165"/>
                </a:moveTo>
                <a:lnTo>
                  <a:pt x="3825" y="162"/>
                </a:lnTo>
                <a:lnTo>
                  <a:pt x="3832" y="158"/>
                </a:lnTo>
                <a:lnTo>
                  <a:pt x="3839" y="152"/>
                </a:lnTo>
                <a:lnTo>
                  <a:pt x="3843" y="144"/>
                </a:lnTo>
                <a:lnTo>
                  <a:pt x="3844" y="136"/>
                </a:lnTo>
                <a:lnTo>
                  <a:pt x="3842" y="130"/>
                </a:lnTo>
                <a:lnTo>
                  <a:pt x="3837" y="126"/>
                </a:lnTo>
                <a:lnTo>
                  <a:pt x="3829" y="124"/>
                </a:lnTo>
                <a:lnTo>
                  <a:pt x="3821" y="126"/>
                </a:lnTo>
                <a:lnTo>
                  <a:pt x="3813" y="130"/>
                </a:lnTo>
                <a:lnTo>
                  <a:pt x="3807" y="136"/>
                </a:lnTo>
                <a:lnTo>
                  <a:pt x="3802" y="144"/>
                </a:lnTo>
                <a:lnTo>
                  <a:pt x="3801" y="152"/>
                </a:lnTo>
                <a:lnTo>
                  <a:pt x="3803" y="158"/>
                </a:lnTo>
                <a:lnTo>
                  <a:pt x="3809" y="162"/>
                </a:lnTo>
                <a:lnTo>
                  <a:pt x="3816" y="165"/>
                </a:lnTo>
                <a:close/>
                <a:moveTo>
                  <a:pt x="3769" y="314"/>
                </a:moveTo>
                <a:lnTo>
                  <a:pt x="3777" y="312"/>
                </a:lnTo>
                <a:lnTo>
                  <a:pt x="3786" y="307"/>
                </a:lnTo>
                <a:lnTo>
                  <a:pt x="3792" y="300"/>
                </a:lnTo>
                <a:lnTo>
                  <a:pt x="3797" y="291"/>
                </a:lnTo>
                <a:lnTo>
                  <a:pt x="3798" y="283"/>
                </a:lnTo>
                <a:lnTo>
                  <a:pt x="3795" y="276"/>
                </a:lnTo>
                <a:lnTo>
                  <a:pt x="3790" y="272"/>
                </a:lnTo>
                <a:lnTo>
                  <a:pt x="3782" y="270"/>
                </a:lnTo>
                <a:lnTo>
                  <a:pt x="3774" y="272"/>
                </a:lnTo>
                <a:lnTo>
                  <a:pt x="3765" y="276"/>
                </a:lnTo>
                <a:lnTo>
                  <a:pt x="3759" y="283"/>
                </a:lnTo>
                <a:lnTo>
                  <a:pt x="3753" y="291"/>
                </a:lnTo>
                <a:lnTo>
                  <a:pt x="3752" y="300"/>
                </a:lnTo>
                <a:lnTo>
                  <a:pt x="3755" y="307"/>
                </a:lnTo>
                <a:lnTo>
                  <a:pt x="3761" y="312"/>
                </a:lnTo>
                <a:lnTo>
                  <a:pt x="3769" y="314"/>
                </a:lnTo>
                <a:close/>
                <a:moveTo>
                  <a:pt x="3530" y="1056"/>
                </a:moveTo>
                <a:lnTo>
                  <a:pt x="3541" y="1054"/>
                </a:lnTo>
                <a:lnTo>
                  <a:pt x="3551" y="1048"/>
                </a:lnTo>
                <a:lnTo>
                  <a:pt x="3559" y="1039"/>
                </a:lnTo>
                <a:lnTo>
                  <a:pt x="3565" y="1029"/>
                </a:lnTo>
                <a:lnTo>
                  <a:pt x="3567" y="1019"/>
                </a:lnTo>
                <a:lnTo>
                  <a:pt x="3563" y="1011"/>
                </a:lnTo>
                <a:lnTo>
                  <a:pt x="3556" y="1005"/>
                </a:lnTo>
                <a:lnTo>
                  <a:pt x="3547" y="1002"/>
                </a:lnTo>
                <a:lnTo>
                  <a:pt x="3536" y="1005"/>
                </a:lnTo>
                <a:lnTo>
                  <a:pt x="3526" y="1011"/>
                </a:lnTo>
                <a:lnTo>
                  <a:pt x="3517" y="1019"/>
                </a:lnTo>
                <a:lnTo>
                  <a:pt x="3512" y="1029"/>
                </a:lnTo>
                <a:lnTo>
                  <a:pt x="3510" y="1039"/>
                </a:lnTo>
                <a:lnTo>
                  <a:pt x="3513" y="1048"/>
                </a:lnTo>
                <a:lnTo>
                  <a:pt x="3521" y="1054"/>
                </a:lnTo>
                <a:lnTo>
                  <a:pt x="3530" y="1056"/>
                </a:lnTo>
                <a:close/>
                <a:moveTo>
                  <a:pt x="3483" y="1204"/>
                </a:moveTo>
                <a:lnTo>
                  <a:pt x="3494" y="1202"/>
                </a:lnTo>
                <a:lnTo>
                  <a:pt x="3504" y="1197"/>
                </a:lnTo>
                <a:lnTo>
                  <a:pt x="3513" y="1187"/>
                </a:lnTo>
                <a:lnTo>
                  <a:pt x="3518" y="1177"/>
                </a:lnTo>
                <a:lnTo>
                  <a:pt x="3520" y="1166"/>
                </a:lnTo>
                <a:lnTo>
                  <a:pt x="3516" y="1158"/>
                </a:lnTo>
                <a:lnTo>
                  <a:pt x="3510" y="1152"/>
                </a:lnTo>
                <a:lnTo>
                  <a:pt x="3500" y="1150"/>
                </a:lnTo>
                <a:lnTo>
                  <a:pt x="3489" y="1152"/>
                </a:lnTo>
                <a:lnTo>
                  <a:pt x="3478" y="1158"/>
                </a:lnTo>
                <a:lnTo>
                  <a:pt x="3469" y="1166"/>
                </a:lnTo>
                <a:lnTo>
                  <a:pt x="3463" y="1177"/>
                </a:lnTo>
                <a:lnTo>
                  <a:pt x="3462" y="1187"/>
                </a:lnTo>
                <a:lnTo>
                  <a:pt x="3465" y="1197"/>
                </a:lnTo>
                <a:lnTo>
                  <a:pt x="3473" y="1202"/>
                </a:lnTo>
                <a:lnTo>
                  <a:pt x="3483" y="1204"/>
                </a:lnTo>
                <a:close/>
                <a:moveTo>
                  <a:pt x="3473" y="1324"/>
                </a:moveTo>
                <a:lnTo>
                  <a:pt x="3474" y="1313"/>
                </a:lnTo>
                <a:lnTo>
                  <a:pt x="3470" y="1304"/>
                </a:lnTo>
                <a:lnTo>
                  <a:pt x="3463" y="1299"/>
                </a:lnTo>
                <a:lnTo>
                  <a:pt x="3453" y="1296"/>
                </a:lnTo>
                <a:lnTo>
                  <a:pt x="3441" y="1299"/>
                </a:lnTo>
                <a:lnTo>
                  <a:pt x="3431" y="1304"/>
                </a:lnTo>
                <a:lnTo>
                  <a:pt x="3421" y="1313"/>
                </a:lnTo>
                <a:lnTo>
                  <a:pt x="3415" y="1324"/>
                </a:lnTo>
                <a:lnTo>
                  <a:pt x="3414" y="1336"/>
                </a:lnTo>
                <a:lnTo>
                  <a:pt x="3417" y="1345"/>
                </a:lnTo>
                <a:lnTo>
                  <a:pt x="3425" y="1350"/>
                </a:lnTo>
                <a:lnTo>
                  <a:pt x="3435" y="1353"/>
                </a:lnTo>
                <a:lnTo>
                  <a:pt x="3447" y="1350"/>
                </a:lnTo>
                <a:lnTo>
                  <a:pt x="3457" y="1345"/>
                </a:lnTo>
                <a:lnTo>
                  <a:pt x="3466" y="1336"/>
                </a:lnTo>
                <a:lnTo>
                  <a:pt x="3473" y="1324"/>
                </a:lnTo>
                <a:close/>
                <a:moveTo>
                  <a:pt x="3367" y="1472"/>
                </a:moveTo>
                <a:lnTo>
                  <a:pt x="3366" y="1483"/>
                </a:lnTo>
                <a:lnTo>
                  <a:pt x="3369" y="1492"/>
                </a:lnTo>
                <a:lnTo>
                  <a:pt x="3377" y="1499"/>
                </a:lnTo>
                <a:lnTo>
                  <a:pt x="3387" y="1501"/>
                </a:lnTo>
                <a:lnTo>
                  <a:pt x="3399" y="1499"/>
                </a:lnTo>
                <a:lnTo>
                  <a:pt x="3410" y="1492"/>
                </a:lnTo>
                <a:lnTo>
                  <a:pt x="3419" y="1483"/>
                </a:lnTo>
                <a:lnTo>
                  <a:pt x="3426" y="1472"/>
                </a:lnTo>
                <a:lnTo>
                  <a:pt x="3427" y="1460"/>
                </a:lnTo>
                <a:lnTo>
                  <a:pt x="3423" y="1451"/>
                </a:lnTo>
                <a:lnTo>
                  <a:pt x="3416" y="1445"/>
                </a:lnTo>
                <a:lnTo>
                  <a:pt x="3406" y="1443"/>
                </a:lnTo>
                <a:lnTo>
                  <a:pt x="3394" y="1445"/>
                </a:lnTo>
                <a:lnTo>
                  <a:pt x="3383" y="1451"/>
                </a:lnTo>
                <a:lnTo>
                  <a:pt x="3373" y="1460"/>
                </a:lnTo>
                <a:lnTo>
                  <a:pt x="3367" y="1472"/>
                </a:lnTo>
                <a:close/>
                <a:moveTo>
                  <a:pt x="3319" y="1620"/>
                </a:moveTo>
                <a:lnTo>
                  <a:pt x="3318" y="1631"/>
                </a:lnTo>
                <a:lnTo>
                  <a:pt x="3321" y="1640"/>
                </a:lnTo>
                <a:lnTo>
                  <a:pt x="3328" y="1647"/>
                </a:lnTo>
                <a:lnTo>
                  <a:pt x="3340" y="1649"/>
                </a:lnTo>
                <a:lnTo>
                  <a:pt x="3352" y="1647"/>
                </a:lnTo>
                <a:lnTo>
                  <a:pt x="3363" y="1640"/>
                </a:lnTo>
                <a:lnTo>
                  <a:pt x="3372" y="1631"/>
                </a:lnTo>
                <a:lnTo>
                  <a:pt x="3379" y="1620"/>
                </a:lnTo>
                <a:lnTo>
                  <a:pt x="3381" y="1607"/>
                </a:lnTo>
                <a:lnTo>
                  <a:pt x="3377" y="1598"/>
                </a:lnTo>
                <a:lnTo>
                  <a:pt x="3369" y="1592"/>
                </a:lnTo>
                <a:lnTo>
                  <a:pt x="3359" y="1589"/>
                </a:lnTo>
                <a:lnTo>
                  <a:pt x="3346" y="1592"/>
                </a:lnTo>
                <a:lnTo>
                  <a:pt x="3335" y="1598"/>
                </a:lnTo>
                <a:lnTo>
                  <a:pt x="3325" y="1607"/>
                </a:lnTo>
                <a:lnTo>
                  <a:pt x="3319" y="1620"/>
                </a:lnTo>
                <a:close/>
                <a:moveTo>
                  <a:pt x="3271" y="1767"/>
                </a:moveTo>
                <a:lnTo>
                  <a:pt x="3269" y="1779"/>
                </a:lnTo>
                <a:lnTo>
                  <a:pt x="3273" y="1788"/>
                </a:lnTo>
                <a:lnTo>
                  <a:pt x="3280" y="1795"/>
                </a:lnTo>
                <a:lnTo>
                  <a:pt x="3292" y="1797"/>
                </a:lnTo>
                <a:lnTo>
                  <a:pt x="3305" y="1795"/>
                </a:lnTo>
                <a:lnTo>
                  <a:pt x="3316" y="1788"/>
                </a:lnTo>
                <a:lnTo>
                  <a:pt x="3326" y="1779"/>
                </a:lnTo>
                <a:lnTo>
                  <a:pt x="3333" y="1767"/>
                </a:lnTo>
                <a:lnTo>
                  <a:pt x="3334" y="1755"/>
                </a:lnTo>
                <a:lnTo>
                  <a:pt x="3331" y="1745"/>
                </a:lnTo>
                <a:lnTo>
                  <a:pt x="3322" y="1738"/>
                </a:lnTo>
                <a:lnTo>
                  <a:pt x="3311" y="1736"/>
                </a:lnTo>
                <a:lnTo>
                  <a:pt x="3299" y="1738"/>
                </a:lnTo>
                <a:lnTo>
                  <a:pt x="3287" y="1745"/>
                </a:lnTo>
                <a:lnTo>
                  <a:pt x="3277" y="1755"/>
                </a:lnTo>
                <a:lnTo>
                  <a:pt x="3271" y="1767"/>
                </a:lnTo>
                <a:close/>
                <a:moveTo>
                  <a:pt x="3223" y="1914"/>
                </a:moveTo>
                <a:lnTo>
                  <a:pt x="3221" y="1926"/>
                </a:lnTo>
                <a:lnTo>
                  <a:pt x="3225" y="1936"/>
                </a:lnTo>
                <a:lnTo>
                  <a:pt x="3232" y="1944"/>
                </a:lnTo>
                <a:lnTo>
                  <a:pt x="3245" y="1946"/>
                </a:lnTo>
                <a:lnTo>
                  <a:pt x="3257" y="1944"/>
                </a:lnTo>
                <a:lnTo>
                  <a:pt x="3269" y="1936"/>
                </a:lnTo>
                <a:lnTo>
                  <a:pt x="3279" y="1926"/>
                </a:lnTo>
                <a:lnTo>
                  <a:pt x="3286" y="1914"/>
                </a:lnTo>
                <a:lnTo>
                  <a:pt x="3288" y="1902"/>
                </a:lnTo>
                <a:lnTo>
                  <a:pt x="3284" y="1893"/>
                </a:lnTo>
                <a:lnTo>
                  <a:pt x="3276" y="1885"/>
                </a:lnTo>
                <a:lnTo>
                  <a:pt x="3264" y="1883"/>
                </a:lnTo>
                <a:lnTo>
                  <a:pt x="3252" y="1885"/>
                </a:lnTo>
                <a:lnTo>
                  <a:pt x="3240" y="1893"/>
                </a:lnTo>
                <a:lnTo>
                  <a:pt x="3229" y="1902"/>
                </a:lnTo>
                <a:lnTo>
                  <a:pt x="3223" y="1914"/>
                </a:lnTo>
                <a:close/>
                <a:moveTo>
                  <a:pt x="3240" y="2062"/>
                </a:moveTo>
                <a:lnTo>
                  <a:pt x="3241" y="2049"/>
                </a:lnTo>
                <a:lnTo>
                  <a:pt x="3238" y="2039"/>
                </a:lnTo>
                <a:lnTo>
                  <a:pt x="3229" y="2033"/>
                </a:lnTo>
                <a:lnTo>
                  <a:pt x="3217" y="2029"/>
                </a:lnTo>
                <a:lnTo>
                  <a:pt x="3204" y="2033"/>
                </a:lnTo>
                <a:lnTo>
                  <a:pt x="3192" y="2039"/>
                </a:lnTo>
                <a:lnTo>
                  <a:pt x="3181" y="2049"/>
                </a:lnTo>
                <a:lnTo>
                  <a:pt x="3174" y="2062"/>
                </a:lnTo>
                <a:lnTo>
                  <a:pt x="3173" y="2074"/>
                </a:lnTo>
                <a:lnTo>
                  <a:pt x="3177" y="2085"/>
                </a:lnTo>
                <a:lnTo>
                  <a:pt x="3184" y="2092"/>
                </a:lnTo>
                <a:lnTo>
                  <a:pt x="3197" y="2094"/>
                </a:lnTo>
                <a:lnTo>
                  <a:pt x="3210" y="2092"/>
                </a:lnTo>
                <a:lnTo>
                  <a:pt x="3222" y="2085"/>
                </a:lnTo>
                <a:lnTo>
                  <a:pt x="3232" y="2074"/>
                </a:lnTo>
                <a:lnTo>
                  <a:pt x="3240" y="2062"/>
                </a:lnTo>
                <a:close/>
                <a:moveTo>
                  <a:pt x="3126" y="2209"/>
                </a:moveTo>
                <a:lnTo>
                  <a:pt x="3125" y="2223"/>
                </a:lnTo>
                <a:lnTo>
                  <a:pt x="3128" y="2233"/>
                </a:lnTo>
                <a:lnTo>
                  <a:pt x="3136" y="2240"/>
                </a:lnTo>
                <a:lnTo>
                  <a:pt x="3149" y="2243"/>
                </a:lnTo>
                <a:lnTo>
                  <a:pt x="3163" y="2240"/>
                </a:lnTo>
                <a:lnTo>
                  <a:pt x="3175" y="2233"/>
                </a:lnTo>
                <a:lnTo>
                  <a:pt x="3187" y="2223"/>
                </a:lnTo>
                <a:lnTo>
                  <a:pt x="3193" y="2209"/>
                </a:lnTo>
                <a:lnTo>
                  <a:pt x="3195" y="2197"/>
                </a:lnTo>
                <a:lnTo>
                  <a:pt x="3191" y="2186"/>
                </a:lnTo>
                <a:lnTo>
                  <a:pt x="3182" y="2179"/>
                </a:lnTo>
                <a:lnTo>
                  <a:pt x="3170" y="2177"/>
                </a:lnTo>
                <a:lnTo>
                  <a:pt x="3157" y="2179"/>
                </a:lnTo>
                <a:lnTo>
                  <a:pt x="3144" y="2186"/>
                </a:lnTo>
                <a:lnTo>
                  <a:pt x="3133" y="2197"/>
                </a:lnTo>
                <a:lnTo>
                  <a:pt x="3126" y="2209"/>
                </a:lnTo>
                <a:close/>
                <a:moveTo>
                  <a:pt x="2866" y="3242"/>
                </a:moveTo>
                <a:lnTo>
                  <a:pt x="2868" y="3227"/>
                </a:lnTo>
                <a:lnTo>
                  <a:pt x="2864" y="3216"/>
                </a:lnTo>
                <a:lnTo>
                  <a:pt x="2853" y="3208"/>
                </a:lnTo>
                <a:lnTo>
                  <a:pt x="2840" y="3205"/>
                </a:lnTo>
                <a:lnTo>
                  <a:pt x="2825" y="3208"/>
                </a:lnTo>
                <a:lnTo>
                  <a:pt x="2810" y="3216"/>
                </a:lnTo>
                <a:lnTo>
                  <a:pt x="2798" y="3227"/>
                </a:lnTo>
                <a:lnTo>
                  <a:pt x="2790" y="3242"/>
                </a:lnTo>
                <a:lnTo>
                  <a:pt x="2789" y="3257"/>
                </a:lnTo>
                <a:lnTo>
                  <a:pt x="2793" y="3269"/>
                </a:lnTo>
                <a:lnTo>
                  <a:pt x="2802" y="3277"/>
                </a:lnTo>
                <a:lnTo>
                  <a:pt x="2816" y="3280"/>
                </a:lnTo>
                <a:lnTo>
                  <a:pt x="2832" y="3277"/>
                </a:lnTo>
                <a:lnTo>
                  <a:pt x="2846" y="3269"/>
                </a:lnTo>
                <a:lnTo>
                  <a:pt x="2858" y="3257"/>
                </a:lnTo>
                <a:lnTo>
                  <a:pt x="2866" y="3242"/>
                </a:lnTo>
                <a:close/>
                <a:moveTo>
                  <a:pt x="2819" y="3390"/>
                </a:moveTo>
                <a:lnTo>
                  <a:pt x="2821" y="3375"/>
                </a:lnTo>
                <a:lnTo>
                  <a:pt x="2817" y="3363"/>
                </a:lnTo>
                <a:lnTo>
                  <a:pt x="2807" y="3355"/>
                </a:lnTo>
                <a:lnTo>
                  <a:pt x="2793" y="3352"/>
                </a:lnTo>
                <a:lnTo>
                  <a:pt x="2777" y="3355"/>
                </a:lnTo>
                <a:lnTo>
                  <a:pt x="2763" y="3363"/>
                </a:lnTo>
                <a:lnTo>
                  <a:pt x="2750" y="3375"/>
                </a:lnTo>
                <a:lnTo>
                  <a:pt x="2743" y="3390"/>
                </a:lnTo>
                <a:lnTo>
                  <a:pt x="2741" y="3405"/>
                </a:lnTo>
                <a:lnTo>
                  <a:pt x="2745" y="3416"/>
                </a:lnTo>
                <a:lnTo>
                  <a:pt x="2754" y="3424"/>
                </a:lnTo>
                <a:lnTo>
                  <a:pt x="2769" y="3427"/>
                </a:lnTo>
                <a:lnTo>
                  <a:pt x="2784" y="3424"/>
                </a:lnTo>
                <a:lnTo>
                  <a:pt x="2799" y="3416"/>
                </a:lnTo>
                <a:lnTo>
                  <a:pt x="2811" y="3405"/>
                </a:lnTo>
                <a:lnTo>
                  <a:pt x="2819" y="3390"/>
                </a:lnTo>
                <a:close/>
                <a:moveTo>
                  <a:pt x="2772" y="3537"/>
                </a:moveTo>
                <a:lnTo>
                  <a:pt x="2774" y="3522"/>
                </a:lnTo>
                <a:lnTo>
                  <a:pt x="2770" y="3510"/>
                </a:lnTo>
                <a:lnTo>
                  <a:pt x="2760" y="3502"/>
                </a:lnTo>
                <a:lnTo>
                  <a:pt x="2745" y="3499"/>
                </a:lnTo>
                <a:lnTo>
                  <a:pt x="2730" y="3502"/>
                </a:lnTo>
                <a:lnTo>
                  <a:pt x="2715" y="3510"/>
                </a:lnTo>
                <a:lnTo>
                  <a:pt x="2702" y="3522"/>
                </a:lnTo>
                <a:lnTo>
                  <a:pt x="2695" y="3537"/>
                </a:lnTo>
                <a:lnTo>
                  <a:pt x="2693" y="3552"/>
                </a:lnTo>
                <a:lnTo>
                  <a:pt x="2697" y="3564"/>
                </a:lnTo>
                <a:lnTo>
                  <a:pt x="2707" y="3572"/>
                </a:lnTo>
                <a:lnTo>
                  <a:pt x="2721" y="3576"/>
                </a:lnTo>
                <a:lnTo>
                  <a:pt x="2737" y="3572"/>
                </a:lnTo>
                <a:lnTo>
                  <a:pt x="2751" y="3564"/>
                </a:lnTo>
                <a:lnTo>
                  <a:pt x="2764" y="3552"/>
                </a:lnTo>
                <a:lnTo>
                  <a:pt x="2772" y="3537"/>
                </a:lnTo>
                <a:close/>
                <a:moveTo>
                  <a:pt x="2725" y="3685"/>
                </a:moveTo>
                <a:lnTo>
                  <a:pt x="2727" y="3670"/>
                </a:lnTo>
                <a:lnTo>
                  <a:pt x="2723" y="3657"/>
                </a:lnTo>
                <a:lnTo>
                  <a:pt x="2713" y="3649"/>
                </a:lnTo>
                <a:lnTo>
                  <a:pt x="2698" y="3646"/>
                </a:lnTo>
                <a:lnTo>
                  <a:pt x="2682" y="3649"/>
                </a:lnTo>
                <a:lnTo>
                  <a:pt x="2668" y="3657"/>
                </a:lnTo>
                <a:lnTo>
                  <a:pt x="2655" y="3670"/>
                </a:lnTo>
                <a:lnTo>
                  <a:pt x="2647" y="3685"/>
                </a:lnTo>
                <a:lnTo>
                  <a:pt x="2645" y="3700"/>
                </a:lnTo>
                <a:lnTo>
                  <a:pt x="2649" y="3712"/>
                </a:lnTo>
                <a:lnTo>
                  <a:pt x="2659" y="3721"/>
                </a:lnTo>
                <a:lnTo>
                  <a:pt x="2674" y="3724"/>
                </a:lnTo>
                <a:lnTo>
                  <a:pt x="2690" y="3721"/>
                </a:lnTo>
                <a:lnTo>
                  <a:pt x="2704" y="3712"/>
                </a:lnTo>
                <a:lnTo>
                  <a:pt x="2717" y="3700"/>
                </a:lnTo>
                <a:lnTo>
                  <a:pt x="2725" y="3685"/>
                </a:lnTo>
                <a:close/>
                <a:moveTo>
                  <a:pt x="2651" y="3793"/>
                </a:moveTo>
                <a:lnTo>
                  <a:pt x="2635" y="3796"/>
                </a:lnTo>
                <a:lnTo>
                  <a:pt x="2620" y="3804"/>
                </a:lnTo>
                <a:lnTo>
                  <a:pt x="2607" y="3817"/>
                </a:lnTo>
                <a:lnTo>
                  <a:pt x="2599" y="3832"/>
                </a:lnTo>
                <a:lnTo>
                  <a:pt x="2597" y="3847"/>
                </a:lnTo>
                <a:lnTo>
                  <a:pt x="2602" y="3860"/>
                </a:lnTo>
                <a:lnTo>
                  <a:pt x="2611" y="3869"/>
                </a:lnTo>
                <a:lnTo>
                  <a:pt x="2626" y="3872"/>
                </a:lnTo>
                <a:lnTo>
                  <a:pt x="2642" y="3869"/>
                </a:lnTo>
                <a:lnTo>
                  <a:pt x="2657" y="3860"/>
                </a:lnTo>
                <a:lnTo>
                  <a:pt x="2670" y="3847"/>
                </a:lnTo>
                <a:lnTo>
                  <a:pt x="2678" y="3832"/>
                </a:lnTo>
                <a:lnTo>
                  <a:pt x="2680" y="3817"/>
                </a:lnTo>
                <a:lnTo>
                  <a:pt x="2676" y="3804"/>
                </a:lnTo>
                <a:lnTo>
                  <a:pt x="2666" y="3796"/>
                </a:lnTo>
                <a:lnTo>
                  <a:pt x="2651" y="3793"/>
                </a:lnTo>
                <a:close/>
                <a:moveTo>
                  <a:pt x="2631" y="3980"/>
                </a:moveTo>
                <a:lnTo>
                  <a:pt x="2633" y="3964"/>
                </a:lnTo>
                <a:lnTo>
                  <a:pt x="2629" y="3952"/>
                </a:lnTo>
                <a:lnTo>
                  <a:pt x="2619" y="3943"/>
                </a:lnTo>
                <a:lnTo>
                  <a:pt x="2604" y="3940"/>
                </a:lnTo>
                <a:lnTo>
                  <a:pt x="2588" y="3943"/>
                </a:lnTo>
                <a:lnTo>
                  <a:pt x="2573" y="3952"/>
                </a:lnTo>
                <a:lnTo>
                  <a:pt x="2559" y="3964"/>
                </a:lnTo>
                <a:lnTo>
                  <a:pt x="2551" y="3980"/>
                </a:lnTo>
                <a:lnTo>
                  <a:pt x="2550" y="3996"/>
                </a:lnTo>
                <a:lnTo>
                  <a:pt x="2554" y="4008"/>
                </a:lnTo>
                <a:lnTo>
                  <a:pt x="2564" y="4016"/>
                </a:lnTo>
                <a:lnTo>
                  <a:pt x="2579" y="4019"/>
                </a:lnTo>
                <a:lnTo>
                  <a:pt x="2595" y="4016"/>
                </a:lnTo>
                <a:lnTo>
                  <a:pt x="2610" y="4008"/>
                </a:lnTo>
                <a:lnTo>
                  <a:pt x="2623" y="3996"/>
                </a:lnTo>
                <a:lnTo>
                  <a:pt x="2631" y="3980"/>
                </a:lnTo>
                <a:close/>
                <a:moveTo>
                  <a:pt x="2584" y="4127"/>
                </a:moveTo>
                <a:lnTo>
                  <a:pt x="2585" y="4112"/>
                </a:lnTo>
                <a:lnTo>
                  <a:pt x="2581" y="4099"/>
                </a:lnTo>
                <a:lnTo>
                  <a:pt x="2571" y="4091"/>
                </a:lnTo>
                <a:lnTo>
                  <a:pt x="2556" y="4088"/>
                </a:lnTo>
                <a:lnTo>
                  <a:pt x="2540" y="4091"/>
                </a:lnTo>
                <a:lnTo>
                  <a:pt x="2525" y="4099"/>
                </a:lnTo>
                <a:lnTo>
                  <a:pt x="2512" y="4112"/>
                </a:lnTo>
                <a:lnTo>
                  <a:pt x="2504" y="4127"/>
                </a:lnTo>
                <a:lnTo>
                  <a:pt x="2502" y="4143"/>
                </a:lnTo>
                <a:lnTo>
                  <a:pt x="2507" y="4155"/>
                </a:lnTo>
                <a:lnTo>
                  <a:pt x="2516" y="4164"/>
                </a:lnTo>
                <a:lnTo>
                  <a:pt x="2531" y="4167"/>
                </a:lnTo>
                <a:lnTo>
                  <a:pt x="2547" y="4164"/>
                </a:lnTo>
                <a:lnTo>
                  <a:pt x="2563" y="4155"/>
                </a:lnTo>
                <a:lnTo>
                  <a:pt x="2576" y="4143"/>
                </a:lnTo>
                <a:lnTo>
                  <a:pt x="2584" y="4127"/>
                </a:lnTo>
                <a:close/>
                <a:moveTo>
                  <a:pt x="2509" y="4235"/>
                </a:moveTo>
                <a:lnTo>
                  <a:pt x="2493" y="4238"/>
                </a:lnTo>
                <a:lnTo>
                  <a:pt x="2478" y="4247"/>
                </a:lnTo>
                <a:lnTo>
                  <a:pt x="2464" y="4259"/>
                </a:lnTo>
                <a:lnTo>
                  <a:pt x="2456" y="4275"/>
                </a:lnTo>
                <a:lnTo>
                  <a:pt x="2454" y="4291"/>
                </a:lnTo>
                <a:lnTo>
                  <a:pt x="2459" y="4303"/>
                </a:lnTo>
                <a:lnTo>
                  <a:pt x="2469" y="4311"/>
                </a:lnTo>
                <a:lnTo>
                  <a:pt x="2484" y="4315"/>
                </a:lnTo>
                <a:lnTo>
                  <a:pt x="2500" y="4311"/>
                </a:lnTo>
                <a:lnTo>
                  <a:pt x="2515" y="4303"/>
                </a:lnTo>
                <a:lnTo>
                  <a:pt x="2529" y="4291"/>
                </a:lnTo>
                <a:lnTo>
                  <a:pt x="2537" y="4275"/>
                </a:lnTo>
                <a:lnTo>
                  <a:pt x="2539" y="4259"/>
                </a:lnTo>
                <a:lnTo>
                  <a:pt x="2534" y="4247"/>
                </a:lnTo>
                <a:lnTo>
                  <a:pt x="2524" y="4238"/>
                </a:lnTo>
                <a:lnTo>
                  <a:pt x="2509" y="4235"/>
                </a:lnTo>
                <a:close/>
                <a:moveTo>
                  <a:pt x="2489" y="4423"/>
                </a:moveTo>
                <a:lnTo>
                  <a:pt x="2491" y="4406"/>
                </a:lnTo>
                <a:lnTo>
                  <a:pt x="2487" y="4394"/>
                </a:lnTo>
                <a:lnTo>
                  <a:pt x="2477" y="4385"/>
                </a:lnTo>
                <a:lnTo>
                  <a:pt x="2462" y="4382"/>
                </a:lnTo>
                <a:lnTo>
                  <a:pt x="2445" y="4385"/>
                </a:lnTo>
                <a:lnTo>
                  <a:pt x="2430" y="4394"/>
                </a:lnTo>
                <a:lnTo>
                  <a:pt x="2417" y="4406"/>
                </a:lnTo>
                <a:lnTo>
                  <a:pt x="2409" y="4423"/>
                </a:lnTo>
                <a:lnTo>
                  <a:pt x="2407" y="4438"/>
                </a:lnTo>
                <a:lnTo>
                  <a:pt x="2411" y="4450"/>
                </a:lnTo>
                <a:lnTo>
                  <a:pt x="2421" y="4459"/>
                </a:lnTo>
                <a:lnTo>
                  <a:pt x="2437" y="4463"/>
                </a:lnTo>
                <a:lnTo>
                  <a:pt x="2453" y="4459"/>
                </a:lnTo>
                <a:lnTo>
                  <a:pt x="2468" y="4450"/>
                </a:lnTo>
                <a:lnTo>
                  <a:pt x="2481" y="4438"/>
                </a:lnTo>
                <a:lnTo>
                  <a:pt x="2489" y="4423"/>
                </a:lnTo>
                <a:close/>
                <a:moveTo>
                  <a:pt x="2442" y="4570"/>
                </a:moveTo>
                <a:lnTo>
                  <a:pt x="2444" y="4555"/>
                </a:lnTo>
                <a:lnTo>
                  <a:pt x="2439" y="4541"/>
                </a:lnTo>
                <a:lnTo>
                  <a:pt x="2430" y="4533"/>
                </a:lnTo>
                <a:lnTo>
                  <a:pt x="2414" y="4530"/>
                </a:lnTo>
                <a:lnTo>
                  <a:pt x="2398" y="4533"/>
                </a:lnTo>
                <a:lnTo>
                  <a:pt x="2383" y="4541"/>
                </a:lnTo>
                <a:lnTo>
                  <a:pt x="2370" y="4555"/>
                </a:lnTo>
                <a:lnTo>
                  <a:pt x="2362" y="4570"/>
                </a:lnTo>
                <a:lnTo>
                  <a:pt x="2360" y="4585"/>
                </a:lnTo>
                <a:lnTo>
                  <a:pt x="2364" y="4598"/>
                </a:lnTo>
                <a:lnTo>
                  <a:pt x="2374" y="4607"/>
                </a:lnTo>
                <a:lnTo>
                  <a:pt x="2389" y="4610"/>
                </a:lnTo>
                <a:lnTo>
                  <a:pt x="2405" y="4607"/>
                </a:lnTo>
                <a:lnTo>
                  <a:pt x="2421" y="4598"/>
                </a:lnTo>
                <a:lnTo>
                  <a:pt x="2434" y="4585"/>
                </a:lnTo>
                <a:lnTo>
                  <a:pt x="2442" y="4570"/>
                </a:lnTo>
                <a:close/>
                <a:moveTo>
                  <a:pt x="2395" y="4717"/>
                </a:moveTo>
                <a:lnTo>
                  <a:pt x="2396" y="4702"/>
                </a:lnTo>
                <a:lnTo>
                  <a:pt x="2392" y="4689"/>
                </a:lnTo>
                <a:lnTo>
                  <a:pt x="2382" y="4680"/>
                </a:lnTo>
                <a:lnTo>
                  <a:pt x="2367" y="4677"/>
                </a:lnTo>
                <a:lnTo>
                  <a:pt x="2351" y="4680"/>
                </a:lnTo>
                <a:lnTo>
                  <a:pt x="2336" y="4689"/>
                </a:lnTo>
                <a:lnTo>
                  <a:pt x="2322" y="4702"/>
                </a:lnTo>
                <a:lnTo>
                  <a:pt x="2314" y="4717"/>
                </a:lnTo>
                <a:lnTo>
                  <a:pt x="2312" y="4733"/>
                </a:lnTo>
                <a:lnTo>
                  <a:pt x="2317" y="4746"/>
                </a:lnTo>
                <a:lnTo>
                  <a:pt x="2327" y="4755"/>
                </a:lnTo>
                <a:lnTo>
                  <a:pt x="2342" y="4758"/>
                </a:lnTo>
                <a:lnTo>
                  <a:pt x="2358" y="4755"/>
                </a:lnTo>
                <a:lnTo>
                  <a:pt x="2373" y="4746"/>
                </a:lnTo>
                <a:lnTo>
                  <a:pt x="2387" y="4733"/>
                </a:lnTo>
                <a:lnTo>
                  <a:pt x="2395" y="4717"/>
                </a:lnTo>
                <a:close/>
                <a:moveTo>
                  <a:pt x="2347" y="4865"/>
                </a:moveTo>
                <a:lnTo>
                  <a:pt x="2349" y="4849"/>
                </a:lnTo>
                <a:lnTo>
                  <a:pt x="2345" y="4837"/>
                </a:lnTo>
                <a:lnTo>
                  <a:pt x="2335" y="4828"/>
                </a:lnTo>
                <a:lnTo>
                  <a:pt x="2320" y="4824"/>
                </a:lnTo>
                <a:lnTo>
                  <a:pt x="2303" y="4828"/>
                </a:lnTo>
                <a:lnTo>
                  <a:pt x="2288" y="4837"/>
                </a:lnTo>
                <a:lnTo>
                  <a:pt x="2275" y="4849"/>
                </a:lnTo>
                <a:lnTo>
                  <a:pt x="2267" y="4865"/>
                </a:lnTo>
                <a:lnTo>
                  <a:pt x="2265" y="4880"/>
                </a:lnTo>
                <a:lnTo>
                  <a:pt x="2269" y="4893"/>
                </a:lnTo>
                <a:lnTo>
                  <a:pt x="2279" y="4902"/>
                </a:lnTo>
                <a:lnTo>
                  <a:pt x="2294" y="4905"/>
                </a:lnTo>
                <a:lnTo>
                  <a:pt x="2311" y="4902"/>
                </a:lnTo>
                <a:lnTo>
                  <a:pt x="2326" y="4893"/>
                </a:lnTo>
                <a:lnTo>
                  <a:pt x="2339" y="4880"/>
                </a:lnTo>
                <a:lnTo>
                  <a:pt x="2347" y="4865"/>
                </a:lnTo>
                <a:close/>
                <a:moveTo>
                  <a:pt x="2300" y="5012"/>
                </a:moveTo>
                <a:lnTo>
                  <a:pt x="2302" y="4997"/>
                </a:lnTo>
                <a:lnTo>
                  <a:pt x="2297" y="4984"/>
                </a:lnTo>
                <a:lnTo>
                  <a:pt x="2288" y="4976"/>
                </a:lnTo>
                <a:lnTo>
                  <a:pt x="2272" y="4972"/>
                </a:lnTo>
                <a:lnTo>
                  <a:pt x="2256" y="4976"/>
                </a:lnTo>
                <a:lnTo>
                  <a:pt x="2241" y="4984"/>
                </a:lnTo>
                <a:lnTo>
                  <a:pt x="2227" y="4997"/>
                </a:lnTo>
                <a:lnTo>
                  <a:pt x="2219" y="5012"/>
                </a:lnTo>
                <a:lnTo>
                  <a:pt x="2218" y="5028"/>
                </a:lnTo>
                <a:lnTo>
                  <a:pt x="2222" y="5041"/>
                </a:lnTo>
                <a:lnTo>
                  <a:pt x="2232" y="5049"/>
                </a:lnTo>
                <a:lnTo>
                  <a:pt x="2247" y="5052"/>
                </a:lnTo>
                <a:lnTo>
                  <a:pt x="2263" y="5049"/>
                </a:lnTo>
                <a:lnTo>
                  <a:pt x="2278" y="5041"/>
                </a:lnTo>
                <a:lnTo>
                  <a:pt x="2292" y="5028"/>
                </a:lnTo>
                <a:lnTo>
                  <a:pt x="2300" y="5012"/>
                </a:lnTo>
                <a:close/>
                <a:moveTo>
                  <a:pt x="2253" y="5159"/>
                </a:moveTo>
                <a:lnTo>
                  <a:pt x="2254" y="5144"/>
                </a:lnTo>
                <a:lnTo>
                  <a:pt x="2250" y="5132"/>
                </a:lnTo>
                <a:lnTo>
                  <a:pt x="2240" y="5123"/>
                </a:lnTo>
                <a:lnTo>
                  <a:pt x="2225" y="5120"/>
                </a:lnTo>
                <a:lnTo>
                  <a:pt x="2209" y="5123"/>
                </a:lnTo>
                <a:lnTo>
                  <a:pt x="2193" y="5132"/>
                </a:lnTo>
                <a:lnTo>
                  <a:pt x="2180" y="5144"/>
                </a:lnTo>
                <a:lnTo>
                  <a:pt x="2172" y="5159"/>
                </a:lnTo>
                <a:lnTo>
                  <a:pt x="2170" y="5176"/>
                </a:lnTo>
                <a:lnTo>
                  <a:pt x="2175" y="5188"/>
                </a:lnTo>
                <a:lnTo>
                  <a:pt x="2184" y="5197"/>
                </a:lnTo>
                <a:lnTo>
                  <a:pt x="2200" y="5200"/>
                </a:lnTo>
                <a:lnTo>
                  <a:pt x="2216" y="5197"/>
                </a:lnTo>
                <a:lnTo>
                  <a:pt x="2231" y="5188"/>
                </a:lnTo>
                <a:lnTo>
                  <a:pt x="2245" y="5176"/>
                </a:lnTo>
                <a:lnTo>
                  <a:pt x="2253" y="5159"/>
                </a:lnTo>
                <a:close/>
                <a:moveTo>
                  <a:pt x="2205" y="5308"/>
                </a:moveTo>
                <a:lnTo>
                  <a:pt x="2207" y="5292"/>
                </a:lnTo>
                <a:lnTo>
                  <a:pt x="2202" y="5279"/>
                </a:lnTo>
                <a:lnTo>
                  <a:pt x="2193" y="5271"/>
                </a:lnTo>
                <a:lnTo>
                  <a:pt x="2177" y="5268"/>
                </a:lnTo>
                <a:lnTo>
                  <a:pt x="2161" y="5271"/>
                </a:lnTo>
                <a:lnTo>
                  <a:pt x="2146" y="5279"/>
                </a:lnTo>
                <a:lnTo>
                  <a:pt x="2133" y="5292"/>
                </a:lnTo>
                <a:lnTo>
                  <a:pt x="2125" y="5308"/>
                </a:lnTo>
                <a:lnTo>
                  <a:pt x="2123" y="5323"/>
                </a:lnTo>
                <a:lnTo>
                  <a:pt x="2128" y="5335"/>
                </a:lnTo>
                <a:lnTo>
                  <a:pt x="2137" y="5344"/>
                </a:lnTo>
                <a:lnTo>
                  <a:pt x="2152" y="5347"/>
                </a:lnTo>
                <a:lnTo>
                  <a:pt x="2169" y="5344"/>
                </a:lnTo>
                <a:lnTo>
                  <a:pt x="2184" y="5335"/>
                </a:lnTo>
                <a:lnTo>
                  <a:pt x="2197" y="5323"/>
                </a:lnTo>
                <a:lnTo>
                  <a:pt x="2205" y="5308"/>
                </a:lnTo>
                <a:close/>
                <a:moveTo>
                  <a:pt x="2157" y="5455"/>
                </a:moveTo>
                <a:lnTo>
                  <a:pt x="2159" y="5439"/>
                </a:lnTo>
                <a:lnTo>
                  <a:pt x="2155" y="5427"/>
                </a:lnTo>
                <a:lnTo>
                  <a:pt x="2145" y="5418"/>
                </a:lnTo>
                <a:lnTo>
                  <a:pt x="2130" y="5415"/>
                </a:lnTo>
                <a:lnTo>
                  <a:pt x="2114" y="5418"/>
                </a:lnTo>
                <a:lnTo>
                  <a:pt x="2099" y="5427"/>
                </a:lnTo>
                <a:lnTo>
                  <a:pt x="2086" y="5439"/>
                </a:lnTo>
                <a:lnTo>
                  <a:pt x="2078" y="5455"/>
                </a:lnTo>
                <a:lnTo>
                  <a:pt x="2076" y="5470"/>
                </a:lnTo>
                <a:lnTo>
                  <a:pt x="2080" y="5483"/>
                </a:lnTo>
                <a:lnTo>
                  <a:pt x="2090" y="5492"/>
                </a:lnTo>
                <a:lnTo>
                  <a:pt x="2105" y="5495"/>
                </a:lnTo>
                <a:lnTo>
                  <a:pt x="2121" y="5492"/>
                </a:lnTo>
                <a:lnTo>
                  <a:pt x="2136" y="5483"/>
                </a:lnTo>
                <a:lnTo>
                  <a:pt x="2149" y="5470"/>
                </a:lnTo>
                <a:lnTo>
                  <a:pt x="2157" y="5455"/>
                </a:lnTo>
                <a:close/>
                <a:moveTo>
                  <a:pt x="2110" y="5603"/>
                </a:moveTo>
                <a:lnTo>
                  <a:pt x="2111" y="5588"/>
                </a:lnTo>
                <a:lnTo>
                  <a:pt x="2107" y="5574"/>
                </a:lnTo>
                <a:lnTo>
                  <a:pt x="2097" y="5566"/>
                </a:lnTo>
                <a:lnTo>
                  <a:pt x="2083" y="5563"/>
                </a:lnTo>
                <a:lnTo>
                  <a:pt x="2067" y="5566"/>
                </a:lnTo>
                <a:lnTo>
                  <a:pt x="2052" y="5574"/>
                </a:lnTo>
                <a:lnTo>
                  <a:pt x="2039" y="5588"/>
                </a:lnTo>
                <a:lnTo>
                  <a:pt x="2031" y="5603"/>
                </a:lnTo>
                <a:lnTo>
                  <a:pt x="2029" y="5618"/>
                </a:lnTo>
                <a:lnTo>
                  <a:pt x="2033" y="5631"/>
                </a:lnTo>
                <a:lnTo>
                  <a:pt x="2043" y="5639"/>
                </a:lnTo>
                <a:lnTo>
                  <a:pt x="2058" y="5642"/>
                </a:lnTo>
                <a:lnTo>
                  <a:pt x="2074" y="5639"/>
                </a:lnTo>
                <a:lnTo>
                  <a:pt x="2089" y="5631"/>
                </a:lnTo>
                <a:lnTo>
                  <a:pt x="2102" y="5618"/>
                </a:lnTo>
                <a:lnTo>
                  <a:pt x="2110" y="5603"/>
                </a:lnTo>
                <a:close/>
                <a:moveTo>
                  <a:pt x="2062" y="5750"/>
                </a:moveTo>
                <a:lnTo>
                  <a:pt x="2064" y="5735"/>
                </a:lnTo>
                <a:lnTo>
                  <a:pt x="2059" y="5723"/>
                </a:lnTo>
                <a:lnTo>
                  <a:pt x="2050" y="5714"/>
                </a:lnTo>
                <a:lnTo>
                  <a:pt x="2035" y="5711"/>
                </a:lnTo>
                <a:lnTo>
                  <a:pt x="2019" y="5714"/>
                </a:lnTo>
                <a:lnTo>
                  <a:pt x="2005" y="5723"/>
                </a:lnTo>
                <a:lnTo>
                  <a:pt x="1992" y="5735"/>
                </a:lnTo>
                <a:lnTo>
                  <a:pt x="1984" y="5750"/>
                </a:lnTo>
                <a:lnTo>
                  <a:pt x="1982" y="5765"/>
                </a:lnTo>
                <a:lnTo>
                  <a:pt x="1986" y="5778"/>
                </a:lnTo>
                <a:lnTo>
                  <a:pt x="1996" y="5786"/>
                </a:lnTo>
                <a:lnTo>
                  <a:pt x="2011" y="5789"/>
                </a:lnTo>
                <a:lnTo>
                  <a:pt x="2026" y="5786"/>
                </a:lnTo>
                <a:lnTo>
                  <a:pt x="2041" y="5778"/>
                </a:lnTo>
                <a:lnTo>
                  <a:pt x="2054" y="5765"/>
                </a:lnTo>
                <a:lnTo>
                  <a:pt x="2062" y="5750"/>
                </a:lnTo>
                <a:close/>
                <a:moveTo>
                  <a:pt x="2014" y="5897"/>
                </a:moveTo>
                <a:lnTo>
                  <a:pt x="2016" y="5883"/>
                </a:lnTo>
                <a:lnTo>
                  <a:pt x="2012" y="5871"/>
                </a:lnTo>
                <a:lnTo>
                  <a:pt x="2002" y="5863"/>
                </a:lnTo>
                <a:lnTo>
                  <a:pt x="1988" y="5859"/>
                </a:lnTo>
                <a:lnTo>
                  <a:pt x="1972" y="5863"/>
                </a:lnTo>
                <a:lnTo>
                  <a:pt x="1957" y="5871"/>
                </a:lnTo>
                <a:lnTo>
                  <a:pt x="1944" y="5883"/>
                </a:lnTo>
                <a:lnTo>
                  <a:pt x="1937" y="5897"/>
                </a:lnTo>
                <a:lnTo>
                  <a:pt x="1935" y="5913"/>
                </a:lnTo>
                <a:lnTo>
                  <a:pt x="1939" y="5925"/>
                </a:lnTo>
                <a:lnTo>
                  <a:pt x="1949" y="5933"/>
                </a:lnTo>
                <a:lnTo>
                  <a:pt x="1963" y="5936"/>
                </a:lnTo>
                <a:lnTo>
                  <a:pt x="1979" y="5933"/>
                </a:lnTo>
                <a:lnTo>
                  <a:pt x="1993" y="5925"/>
                </a:lnTo>
                <a:lnTo>
                  <a:pt x="2006" y="5913"/>
                </a:lnTo>
                <a:lnTo>
                  <a:pt x="2014" y="5897"/>
                </a:lnTo>
                <a:close/>
                <a:moveTo>
                  <a:pt x="1966" y="6045"/>
                </a:moveTo>
                <a:lnTo>
                  <a:pt x="1968" y="6030"/>
                </a:lnTo>
                <a:lnTo>
                  <a:pt x="1964" y="6018"/>
                </a:lnTo>
                <a:lnTo>
                  <a:pt x="1955" y="6010"/>
                </a:lnTo>
                <a:lnTo>
                  <a:pt x="1940" y="6007"/>
                </a:lnTo>
                <a:lnTo>
                  <a:pt x="1925" y="6010"/>
                </a:lnTo>
                <a:lnTo>
                  <a:pt x="1910" y="6018"/>
                </a:lnTo>
                <a:lnTo>
                  <a:pt x="1897" y="6030"/>
                </a:lnTo>
                <a:lnTo>
                  <a:pt x="1890" y="6045"/>
                </a:lnTo>
                <a:lnTo>
                  <a:pt x="1888" y="6060"/>
                </a:lnTo>
                <a:lnTo>
                  <a:pt x="1892" y="6072"/>
                </a:lnTo>
                <a:lnTo>
                  <a:pt x="1902" y="6080"/>
                </a:lnTo>
                <a:lnTo>
                  <a:pt x="1916" y="6083"/>
                </a:lnTo>
                <a:lnTo>
                  <a:pt x="1932" y="6080"/>
                </a:lnTo>
                <a:lnTo>
                  <a:pt x="1946" y="6072"/>
                </a:lnTo>
                <a:lnTo>
                  <a:pt x="1959" y="6060"/>
                </a:lnTo>
                <a:lnTo>
                  <a:pt x="1966" y="6045"/>
                </a:lnTo>
                <a:close/>
                <a:moveTo>
                  <a:pt x="1893" y="6155"/>
                </a:moveTo>
                <a:lnTo>
                  <a:pt x="1877" y="6158"/>
                </a:lnTo>
                <a:lnTo>
                  <a:pt x="1863" y="6166"/>
                </a:lnTo>
                <a:lnTo>
                  <a:pt x="1850" y="6178"/>
                </a:lnTo>
                <a:lnTo>
                  <a:pt x="1843" y="6193"/>
                </a:lnTo>
                <a:lnTo>
                  <a:pt x="1841" y="6207"/>
                </a:lnTo>
                <a:lnTo>
                  <a:pt x="1845" y="6219"/>
                </a:lnTo>
                <a:lnTo>
                  <a:pt x="1854" y="6227"/>
                </a:lnTo>
                <a:lnTo>
                  <a:pt x="1869" y="6230"/>
                </a:lnTo>
                <a:lnTo>
                  <a:pt x="1884" y="6227"/>
                </a:lnTo>
                <a:lnTo>
                  <a:pt x="1898" y="6219"/>
                </a:lnTo>
                <a:lnTo>
                  <a:pt x="1911" y="6207"/>
                </a:lnTo>
                <a:lnTo>
                  <a:pt x="1919" y="6193"/>
                </a:lnTo>
                <a:lnTo>
                  <a:pt x="1920" y="6178"/>
                </a:lnTo>
                <a:lnTo>
                  <a:pt x="1916" y="6166"/>
                </a:lnTo>
                <a:lnTo>
                  <a:pt x="1907" y="6158"/>
                </a:lnTo>
                <a:lnTo>
                  <a:pt x="1893" y="6155"/>
                </a:lnTo>
                <a:close/>
                <a:moveTo>
                  <a:pt x="1871" y="6340"/>
                </a:moveTo>
                <a:lnTo>
                  <a:pt x="1872" y="6325"/>
                </a:lnTo>
                <a:lnTo>
                  <a:pt x="1868" y="6314"/>
                </a:lnTo>
                <a:lnTo>
                  <a:pt x="1859" y="6306"/>
                </a:lnTo>
                <a:lnTo>
                  <a:pt x="1845" y="6303"/>
                </a:lnTo>
                <a:lnTo>
                  <a:pt x="1830" y="6306"/>
                </a:lnTo>
                <a:lnTo>
                  <a:pt x="1816" y="6314"/>
                </a:lnTo>
                <a:lnTo>
                  <a:pt x="1803" y="6325"/>
                </a:lnTo>
                <a:lnTo>
                  <a:pt x="1796" y="6340"/>
                </a:lnTo>
                <a:lnTo>
                  <a:pt x="1794" y="6355"/>
                </a:lnTo>
                <a:lnTo>
                  <a:pt x="1798" y="6366"/>
                </a:lnTo>
                <a:lnTo>
                  <a:pt x="1807" y="6374"/>
                </a:lnTo>
                <a:lnTo>
                  <a:pt x="1822" y="6378"/>
                </a:lnTo>
                <a:lnTo>
                  <a:pt x="1837" y="6374"/>
                </a:lnTo>
                <a:lnTo>
                  <a:pt x="1851" y="6366"/>
                </a:lnTo>
                <a:lnTo>
                  <a:pt x="1863" y="6355"/>
                </a:lnTo>
                <a:lnTo>
                  <a:pt x="1871" y="6340"/>
                </a:lnTo>
                <a:close/>
                <a:moveTo>
                  <a:pt x="1823" y="6488"/>
                </a:moveTo>
                <a:lnTo>
                  <a:pt x="1824" y="6474"/>
                </a:lnTo>
                <a:lnTo>
                  <a:pt x="1820" y="6462"/>
                </a:lnTo>
                <a:lnTo>
                  <a:pt x="1811" y="6454"/>
                </a:lnTo>
                <a:lnTo>
                  <a:pt x="1797" y="6451"/>
                </a:lnTo>
                <a:lnTo>
                  <a:pt x="1783" y="6454"/>
                </a:lnTo>
                <a:lnTo>
                  <a:pt x="1769" y="6462"/>
                </a:lnTo>
                <a:lnTo>
                  <a:pt x="1757" y="6474"/>
                </a:lnTo>
                <a:lnTo>
                  <a:pt x="1749" y="6488"/>
                </a:lnTo>
                <a:lnTo>
                  <a:pt x="1748" y="6502"/>
                </a:lnTo>
                <a:lnTo>
                  <a:pt x="1752" y="6513"/>
                </a:lnTo>
                <a:lnTo>
                  <a:pt x="1762" y="6522"/>
                </a:lnTo>
                <a:lnTo>
                  <a:pt x="1774" y="6524"/>
                </a:lnTo>
                <a:lnTo>
                  <a:pt x="1789" y="6522"/>
                </a:lnTo>
                <a:lnTo>
                  <a:pt x="1803" y="6513"/>
                </a:lnTo>
                <a:lnTo>
                  <a:pt x="1815" y="6502"/>
                </a:lnTo>
                <a:lnTo>
                  <a:pt x="1823" y="6488"/>
                </a:lnTo>
                <a:close/>
                <a:moveTo>
                  <a:pt x="1775" y="6635"/>
                </a:moveTo>
                <a:lnTo>
                  <a:pt x="1776" y="6621"/>
                </a:lnTo>
                <a:lnTo>
                  <a:pt x="1772" y="6609"/>
                </a:lnTo>
                <a:lnTo>
                  <a:pt x="1764" y="6602"/>
                </a:lnTo>
                <a:lnTo>
                  <a:pt x="1750" y="6599"/>
                </a:lnTo>
                <a:lnTo>
                  <a:pt x="1735" y="6602"/>
                </a:lnTo>
                <a:lnTo>
                  <a:pt x="1722" y="6609"/>
                </a:lnTo>
                <a:lnTo>
                  <a:pt x="1710" y="6621"/>
                </a:lnTo>
                <a:lnTo>
                  <a:pt x="1702" y="6635"/>
                </a:lnTo>
                <a:lnTo>
                  <a:pt x="1701" y="6649"/>
                </a:lnTo>
                <a:lnTo>
                  <a:pt x="1705" y="6661"/>
                </a:lnTo>
                <a:lnTo>
                  <a:pt x="1714" y="6669"/>
                </a:lnTo>
                <a:lnTo>
                  <a:pt x="1727" y="6671"/>
                </a:lnTo>
                <a:lnTo>
                  <a:pt x="1742" y="6669"/>
                </a:lnTo>
                <a:lnTo>
                  <a:pt x="1755" y="6661"/>
                </a:lnTo>
                <a:lnTo>
                  <a:pt x="1768" y="6649"/>
                </a:lnTo>
                <a:lnTo>
                  <a:pt x="1775" y="6635"/>
                </a:lnTo>
                <a:close/>
                <a:moveTo>
                  <a:pt x="1727" y="6782"/>
                </a:moveTo>
                <a:lnTo>
                  <a:pt x="1728" y="6769"/>
                </a:lnTo>
                <a:lnTo>
                  <a:pt x="1724" y="6758"/>
                </a:lnTo>
                <a:lnTo>
                  <a:pt x="1716" y="6751"/>
                </a:lnTo>
                <a:lnTo>
                  <a:pt x="1702" y="6747"/>
                </a:lnTo>
                <a:lnTo>
                  <a:pt x="1688" y="6751"/>
                </a:lnTo>
                <a:lnTo>
                  <a:pt x="1675" y="6758"/>
                </a:lnTo>
                <a:lnTo>
                  <a:pt x="1663" y="6769"/>
                </a:lnTo>
                <a:lnTo>
                  <a:pt x="1656" y="6782"/>
                </a:lnTo>
                <a:lnTo>
                  <a:pt x="1654" y="6797"/>
                </a:lnTo>
                <a:lnTo>
                  <a:pt x="1658" y="6808"/>
                </a:lnTo>
                <a:lnTo>
                  <a:pt x="1668" y="6815"/>
                </a:lnTo>
                <a:lnTo>
                  <a:pt x="1680" y="6818"/>
                </a:lnTo>
                <a:lnTo>
                  <a:pt x="1694" y="6815"/>
                </a:lnTo>
                <a:lnTo>
                  <a:pt x="1708" y="6808"/>
                </a:lnTo>
                <a:lnTo>
                  <a:pt x="1720" y="6797"/>
                </a:lnTo>
                <a:lnTo>
                  <a:pt x="1727" y="6782"/>
                </a:lnTo>
                <a:close/>
                <a:moveTo>
                  <a:pt x="1678" y="6930"/>
                </a:moveTo>
                <a:lnTo>
                  <a:pt x="1680" y="6917"/>
                </a:lnTo>
                <a:lnTo>
                  <a:pt x="1676" y="6906"/>
                </a:lnTo>
                <a:lnTo>
                  <a:pt x="1668" y="6899"/>
                </a:lnTo>
                <a:lnTo>
                  <a:pt x="1655" y="6896"/>
                </a:lnTo>
                <a:lnTo>
                  <a:pt x="1641" y="6899"/>
                </a:lnTo>
                <a:lnTo>
                  <a:pt x="1628" y="6906"/>
                </a:lnTo>
                <a:lnTo>
                  <a:pt x="1616" y="6917"/>
                </a:lnTo>
                <a:lnTo>
                  <a:pt x="1609" y="6930"/>
                </a:lnTo>
                <a:lnTo>
                  <a:pt x="1608" y="6944"/>
                </a:lnTo>
                <a:lnTo>
                  <a:pt x="1611" y="6955"/>
                </a:lnTo>
                <a:lnTo>
                  <a:pt x="1621" y="6962"/>
                </a:lnTo>
                <a:lnTo>
                  <a:pt x="1633" y="6964"/>
                </a:lnTo>
                <a:lnTo>
                  <a:pt x="1647" y="6962"/>
                </a:lnTo>
                <a:lnTo>
                  <a:pt x="1660" y="6955"/>
                </a:lnTo>
                <a:lnTo>
                  <a:pt x="1672" y="6944"/>
                </a:lnTo>
                <a:lnTo>
                  <a:pt x="1678" y="6930"/>
                </a:lnTo>
                <a:close/>
                <a:moveTo>
                  <a:pt x="1631" y="7078"/>
                </a:moveTo>
                <a:lnTo>
                  <a:pt x="1632" y="7064"/>
                </a:lnTo>
                <a:lnTo>
                  <a:pt x="1628" y="7054"/>
                </a:lnTo>
                <a:lnTo>
                  <a:pt x="1620" y="7047"/>
                </a:lnTo>
                <a:lnTo>
                  <a:pt x="1607" y="7044"/>
                </a:lnTo>
                <a:lnTo>
                  <a:pt x="1593" y="7047"/>
                </a:lnTo>
                <a:lnTo>
                  <a:pt x="1581" y="7054"/>
                </a:lnTo>
                <a:lnTo>
                  <a:pt x="1569" y="7064"/>
                </a:lnTo>
                <a:lnTo>
                  <a:pt x="1562" y="7078"/>
                </a:lnTo>
                <a:lnTo>
                  <a:pt x="1561" y="7091"/>
                </a:lnTo>
                <a:lnTo>
                  <a:pt x="1564" y="7102"/>
                </a:lnTo>
                <a:lnTo>
                  <a:pt x="1574" y="7109"/>
                </a:lnTo>
                <a:lnTo>
                  <a:pt x="1586" y="7111"/>
                </a:lnTo>
                <a:lnTo>
                  <a:pt x="1600" y="7109"/>
                </a:lnTo>
                <a:lnTo>
                  <a:pt x="1612" y="7102"/>
                </a:lnTo>
                <a:lnTo>
                  <a:pt x="1624" y="7091"/>
                </a:lnTo>
                <a:lnTo>
                  <a:pt x="1631" y="7078"/>
                </a:lnTo>
                <a:close/>
                <a:moveTo>
                  <a:pt x="1583" y="7226"/>
                </a:moveTo>
                <a:lnTo>
                  <a:pt x="1584" y="7212"/>
                </a:lnTo>
                <a:lnTo>
                  <a:pt x="1580" y="7202"/>
                </a:lnTo>
                <a:lnTo>
                  <a:pt x="1572" y="7195"/>
                </a:lnTo>
                <a:lnTo>
                  <a:pt x="1559" y="7192"/>
                </a:lnTo>
                <a:lnTo>
                  <a:pt x="1546" y="7195"/>
                </a:lnTo>
                <a:lnTo>
                  <a:pt x="1534" y="7202"/>
                </a:lnTo>
                <a:lnTo>
                  <a:pt x="1522" y="7212"/>
                </a:lnTo>
                <a:lnTo>
                  <a:pt x="1516" y="7226"/>
                </a:lnTo>
                <a:lnTo>
                  <a:pt x="1514" y="7238"/>
                </a:lnTo>
                <a:lnTo>
                  <a:pt x="1518" y="7249"/>
                </a:lnTo>
                <a:lnTo>
                  <a:pt x="1527" y="7255"/>
                </a:lnTo>
                <a:lnTo>
                  <a:pt x="1539" y="7258"/>
                </a:lnTo>
                <a:lnTo>
                  <a:pt x="1552" y="7255"/>
                </a:lnTo>
                <a:lnTo>
                  <a:pt x="1565" y="7249"/>
                </a:lnTo>
                <a:lnTo>
                  <a:pt x="1576" y="7238"/>
                </a:lnTo>
                <a:lnTo>
                  <a:pt x="1583" y="7226"/>
                </a:lnTo>
                <a:close/>
                <a:moveTo>
                  <a:pt x="1534" y="7373"/>
                </a:moveTo>
                <a:lnTo>
                  <a:pt x="1536" y="7361"/>
                </a:lnTo>
                <a:lnTo>
                  <a:pt x="1532" y="7350"/>
                </a:lnTo>
                <a:lnTo>
                  <a:pt x="1524" y="7343"/>
                </a:lnTo>
                <a:lnTo>
                  <a:pt x="1512" y="7340"/>
                </a:lnTo>
                <a:lnTo>
                  <a:pt x="1499" y="7343"/>
                </a:lnTo>
                <a:lnTo>
                  <a:pt x="1487" y="7350"/>
                </a:lnTo>
                <a:lnTo>
                  <a:pt x="1477" y="7361"/>
                </a:lnTo>
                <a:lnTo>
                  <a:pt x="1469" y="7373"/>
                </a:lnTo>
                <a:lnTo>
                  <a:pt x="1468" y="7385"/>
                </a:lnTo>
                <a:lnTo>
                  <a:pt x="1471" y="7395"/>
                </a:lnTo>
                <a:lnTo>
                  <a:pt x="1480" y="7402"/>
                </a:lnTo>
                <a:lnTo>
                  <a:pt x="1492" y="7406"/>
                </a:lnTo>
                <a:lnTo>
                  <a:pt x="1505" y="7402"/>
                </a:lnTo>
                <a:lnTo>
                  <a:pt x="1517" y="7395"/>
                </a:lnTo>
                <a:lnTo>
                  <a:pt x="1528" y="7385"/>
                </a:lnTo>
                <a:lnTo>
                  <a:pt x="1534" y="7373"/>
                </a:lnTo>
                <a:close/>
                <a:moveTo>
                  <a:pt x="1486" y="7520"/>
                </a:moveTo>
                <a:lnTo>
                  <a:pt x="1488" y="7508"/>
                </a:lnTo>
                <a:lnTo>
                  <a:pt x="1484" y="7499"/>
                </a:lnTo>
                <a:lnTo>
                  <a:pt x="1475" y="7491"/>
                </a:lnTo>
                <a:lnTo>
                  <a:pt x="1464" y="7488"/>
                </a:lnTo>
                <a:lnTo>
                  <a:pt x="1451" y="7491"/>
                </a:lnTo>
                <a:lnTo>
                  <a:pt x="1440" y="7499"/>
                </a:lnTo>
                <a:lnTo>
                  <a:pt x="1430" y="7508"/>
                </a:lnTo>
                <a:lnTo>
                  <a:pt x="1423" y="7520"/>
                </a:lnTo>
                <a:lnTo>
                  <a:pt x="1421" y="7532"/>
                </a:lnTo>
                <a:lnTo>
                  <a:pt x="1425" y="7542"/>
                </a:lnTo>
                <a:lnTo>
                  <a:pt x="1433" y="7550"/>
                </a:lnTo>
                <a:lnTo>
                  <a:pt x="1444" y="7552"/>
                </a:lnTo>
                <a:lnTo>
                  <a:pt x="1457" y="7550"/>
                </a:lnTo>
                <a:lnTo>
                  <a:pt x="1469" y="7542"/>
                </a:lnTo>
                <a:lnTo>
                  <a:pt x="1480" y="7532"/>
                </a:lnTo>
                <a:lnTo>
                  <a:pt x="1486" y="7520"/>
                </a:lnTo>
                <a:close/>
                <a:moveTo>
                  <a:pt x="1438" y="7668"/>
                </a:moveTo>
                <a:lnTo>
                  <a:pt x="1439" y="7656"/>
                </a:lnTo>
                <a:lnTo>
                  <a:pt x="1436" y="7646"/>
                </a:lnTo>
                <a:lnTo>
                  <a:pt x="1429" y="7640"/>
                </a:lnTo>
                <a:lnTo>
                  <a:pt x="1417" y="7638"/>
                </a:lnTo>
                <a:lnTo>
                  <a:pt x="1404" y="7640"/>
                </a:lnTo>
                <a:lnTo>
                  <a:pt x="1393" y="7646"/>
                </a:lnTo>
                <a:lnTo>
                  <a:pt x="1383" y="7656"/>
                </a:lnTo>
                <a:lnTo>
                  <a:pt x="1376" y="7668"/>
                </a:lnTo>
                <a:lnTo>
                  <a:pt x="1375" y="7679"/>
                </a:lnTo>
                <a:lnTo>
                  <a:pt x="1378" y="7690"/>
                </a:lnTo>
                <a:lnTo>
                  <a:pt x="1386" y="7696"/>
                </a:lnTo>
                <a:lnTo>
                  <a:pt x="1397" y="7699"/>
                </a:lnTo>
                <a:lnTo>
                  <a:pt x="1410" y="7696"/>
                </a:lnTo>
                <a:lnTo>
                  <a:pt x="1421" y="7690"/>
                </a:lnTo>
                <a:lnTo>
                  <a:pt x="1432" y="7679"/>
                </a:lnTo>
                <a:lnTo>
                  <a:pt x="1438" y="7668"/>
                </a:lnTo>
                <a:close/>
                <a:moveTo>
                  <a:pt x="1369" y="7786"/>
                </a:moveTo>
                <a:lnTo>
                  <a:pt x="1357" y="7788"/>
                </a:lnTo>
                <a:lnTo>
                  <a:pt x="1346" y="7794"/>
                </a:lnTo>
                <a:lnTo>
                  <a:pt x="1336" y="7804"/>
                </a:lnTo>
                <a:lnTo>
                  <a:pt x="1329" y="7815"/>
                </a:lnTo>
                <a:lnTo>
                  <a:pt x="1328" y="7827"/>
                </a:lnTo>
                <a:lnTo>
                  <a:pt x="1331" y="7837"/>
                </a:lnTo>
                <a:lnTo>
                  <a:pt x="1340" y="7843"/>
                </a:lnTo>
                <a:lnTo>
                  <a:pt x="1350" y="7845"/>
                </a:lnTo>
                <a:lnTo>
                  <a:pt x="1362" y="7843"/>
                </a:lnTo>
                <a:lnTo>
                  <a:pt x="1374" y="7837"/>
                </a:lnTo>
                <a:lnTo>
                  <a:pt x="1384" y="7827"/>
                </a:lnTo>
                <a:lnTo>
                  <a:pt x="1390" y="7815"/>
                </a:lnTo>
                <a:lnTo>
                  <a:pt x="1391" y="7804"/>
                </a:lnTo>
                <a:lnTo>
                  <a:pt x="1388" y="7794"/>
                </a:lnTo>
                <a:lnTo>
                  <a:pt x="1380" y="7788"/>
                </a:lnTo>
                <a:lnTo>
                  <a:pt x="1369" y="7786"/>
                </a:lnTo>
                <a:close/>
                <a:moveTo>
                  <a:pt x="1342" y="7962"/>
                </a:moveTo>
                <a:lnTo>
                  <a:pt x="1343" y="7951"/>
                </a:lnTo>
                <a:lnTo>
                  <a:pt x="1340" y="7942"/>
                </a:lnTo>
                <a:lnTo>
                  <a:pt x="1332" y="7936"/>
                </a:lnTo>
                <a:lnTo>
                  <a:pt x="1321" y="7934"/>
                </a:lnTo>
                <a:lnTo>
                  <a:pt x="1310" y="7936"/>
                </a:lnTo>
                <a:lnTo>
                  <a:pt x="1299" y="7942"/>
                </a:lnTo>
                <a:lnTo>
                  <a:pt x="1290" y="7951"/>
                </a:lnTo>
                <a:lnTo>
                  <a:pt x="1283" y="7962"/>
                </a:lnTo>
                <a:lnTo>
                  <a:pt x="1281" y="7974"/>
                </a:lnTo>
                <a:lnTo>
                  <a:pt x="1285" y="7983"/>
                </a:lnTo>
                <a:lnTo>
                  <a:pt x="1293" y="7990"/>
                </a:lnTo>
                <a:lnTo>
                  <a:pt x="1303" y="7992"/>
                </a:lnTo>
                <a:lnTo>
                  <a:pt x="1315" y="7990"/>
                </a:lnTo>
                <a:lnTo>
                  <a:pt x="1326" y="7983"/>
                </a:lnTo>
                <a:lnTo>
                  <a:pt x="1336" y="7974"/>
                </a:lnTo>
                <a:lnTo>
                  <a:pt x="1342" y="7962"/>
                </a:lnTo>
                <a:close/>
                <a:moveTo>
                  <a:pt x="1236" y="8111"/>
                </a:moveTo>
                <a:lnTo>
                  <a:pt x="1235" y="8122"/>
                </a:lnTo>
                <a:lnTo>
                  <a:pt x="1239" y="8130"/>
                </a:lnTo>
                <a:lnTo>
                  <a:pt x="1246" y="8136"/>
                </a:lnTo>
                <a:lnTo>
                  <a:pt x="1256" y="8138"/>
                </a:lnTo>
                <a:lnTo>
                  <a:pt x="1267" y="8136"/>
                </a:lnTo>
                <a:lnTo>
                  <a:pt x="1278" y="8130"/>
                </a:lnTo>
                <a:lnTo>
                  <a:pt x="1288" y="8122"/>
                </a:lnTo>
                <a:lnTo>
                  <a:pt x="1293" y="8111"/>
                </a:lnTo>
                <a:lnTo>
                  <a:pt x="1295" y="8099"/>
                </a:lnTo>
                <a:lnTo>
                  <a:pt x="1292" y="8090"/>
                </a:lnTo>
                <a:lnTo>
                  <a:pt x="1284" y="8084"/>
                </a:lnTo>
                <a:lnTo>
                  <a:pt x="1274" y="8082"/>
                </a:lnTo>
                <a:lnTo>
                  <a:pt x="1262" y="8084"/>
                </a:lnTo>
                <a:lnTo>
                  <a:pt x="1252" y="8090"/>
                </a:lnTo>
                <a:lnTo>
                  <a:pt x="1243" y="8099"/>
                </a:lnTo>
                <a:lnTo>
                  <a:pt x="1236" y="8111"/>
                </a:lnTo>
                <a:close/>
                <a:moveTo>
                  <a:pt x="1190" y="8258"/>
                </a:moveTo>
                <a:lnTo>
                  <a:pt x="1188" y="8269"/>
                </a:lnTo>
                <a:lnTo>
                  <a:pt x="1192" y="8277"/>
                </a:lnTo>
                <a:lnTo>
                  <a:pt x="1199" y="8283"/>
                </a:lnTo>
                <a:lnTo>
                  <a:pt x="1209" y="8285"/>
                </a:lnTo>
                <a:lnTo>
                  <a:pt x="1220" y="8283"/>
                </a:lnTo>
                <a:lnTo>
                  <a:pt x="1230" y="8277"/>
                </a:lnTo>
                <a:lnTo>
                  <a:pt x="1240" y="8269"/>
                </a:lnTo>
                <a:lnTo>
                  <a:pt x="1245" y="8258"/>
                </a:lnTo>
                <a:lnTo>
                  <a:pt x="1247" y="8248"/>
                </a:lnTo>
                <a:lnTo>
                  <a:pt x="1244" y="8238"/>
                </a:lnTo>
                <a:lnTo>
                  <a:pt x="1236" y="8232"/>
                </a:lnTo>
                <a:lnTo>
                  <a:pt x="1226" y="8230"/>
                </a:lnTo>
                <a:lnTo>
                  <a:pt x="1215" y="8232"/>
                </a:lnTo>
                <a:lnTo>
                  <a:pt x="1205" y="8238"/>
                </a:lnTo>
                <a:lnTo>
                  <a:pt x="1196" y="8248"/>
                </a:lnTo>
                <a:lnTo>
                  <a:pt x="1190" y="8258"/>
                </a:lnTo>
                <a:close/>
                <a:moveTo>
                  <a:pt x="1021" y="8871"/>
                </a:moveTo>
                <a:lnTo>
                  <a:pt x="1030" y="8870"/>
                </a:lnTo>
                <a:lnTo>
                  <a:pt x="1039" y="8865"/>
                </a:lnTo>
                <a:lnTo>
                  <a:pt x="1046" y="8858"/>
                </a:lnTo>
                <a:lnTo>
                  <a:pt x="1052" y="8848"/>
                </a:lnTo>
                <a:lnTo>
                  <a:pt x="1053" y="8839"/>
                </a:lnTo>
                <a:lnTo>
                  <a:pt x="1050" y="8831"/>
                </a:lnTo>
                <a:lnTo>
                  <a:pt x="1044" y="8827"/>
                </a:lnTo>
                <a:lnTo>
                  <a:pt x="1035" y="8825"/>
                </a:lnTo>
                <a:lnTo>
                  <a:pt x="1026" y="8827"/>
                </a:lnTo>
                <a:lnTo>
                  <a:pt x="1017" y="8831"/>
                </a:lnTo>
                <a:lnTo>
                  <a:pt x="1010" y="8839"/>
                </a:lnTo>
                <a:lnTo>
                  <a:pt x="1005" y="8848"/>
                </a:lnTo>
                <a:lnTo>
                  <a:pt x="1004" y="8857"/>
                </a:lnTo>
                <a:lnTo>
                  <a:pt x="1007" y="8865"/>
                </a:lnTo>
                <a:lnTo>
                  <a:pt x="1012" y="8870"/>
                </a:lnTo>
                <a:lnTo>
                  <a:pt x="1021" y="8871"/>
                </a:lnTo>
                <a:close/>
                <a:moveTo>
                  <a:pt x="988" y="8973"/>
                </a:moveTo>
                <a:lnTo>
                  <a:pt x="979" y="8975"/>
                </a:lnTo>
                <a:lnTo>
                  <a:pt x="970" y="8979"/>
                </a:lnTo>
                <a:lnTo>
                  <a:pt x="963" y="8986"/>
                </a:lnTo>
                <a:lnTo>
                  <a:pt x="959" y="8996"/>
                </a:lnTo>
                <a:lnTo>
                  <a:pt x="958" y="9005"/>
                </a:lnTo>
                <a:lnTo>
                  <a:pt x="960" y="9012"/>
                </a:lnTo>
                <a:lnTo>
                  <a:pt x="966" y="9016"/>
                </a:lnTo>
                <a:lnTo>
                  <a:pt x="974" y="9018"/>
                </a:lnTo>
                <a:lnTo>
                  <a:pt x="983" y="9016"/>
                </a:lnTo>
                <a:lnTo>
                  <a:pt x="991" y="9012"/>
                </a:lnTo>
                <a:lnTo>
                  <a:pt x="998" y="9005"/>
                </a:lnTo>
                <a:lnTo>
                  <a:pt x="1004" y="8996"/>
                </a:lnTo>
                <a:lnTo>
                  <a:pt x="1005" y="8986"/>
                </a:lnTo>
                <a:lnTo>
                  <a:pt x="1002" y="8979"/>
                </a:lnTo>
                <a:lnTo>
                  <a:pt x="996" y="8975"/>
                </a:lnTo>
                <a:lnTo>
                  <a:pt x="988" y="8973"/>
                </a:lnTo>
                <a:close/>
                <a:moveTo>
                  <a:pt x="926" y="9165"/>
                </a:moveTo>
                <a:lnTo>
                  <a:pt x="935" y="9163"/>
                </a:lnTo>
                <a:lnTo>
                  <a:pt x="943" y="9158"/>
                </a:lnTo>
                <a:lnTo>
                  <a:pt x="950" y="9152"/>
                </a:lnTo>
                <a:lnTo>
                  <a:pt x="955" y="9143"/>
                </a:lnTo>
                <a:lnTo>
                  <a:pt x="956" y="9135"/>
                </a:lnTo>
                <a:lnTo>
                  <a:pt x="954" y="9127"/>
                </a:lnTo>
                <a:lnTo>
                  <a:pt x="948" y="9123"/>
                </a:lnTo>
                <a:lnTo>
                  <a:pt x="940" y="9121"/>
                </a:lnTo>
                <a:lnTo>
                  <a:pt x="931" y="9123"/>
                </a:lnTo>
                <a:lnTo>
                  <a:pt x="923" y="9127"/>
                </a:lnTo>
                <a:lnTo>
                  <a:pt x="916" y="9135"/>
                </a:lnTo>
                <a:lnTo>
                  <a:pt x="912" y="9143"/>
                </a:lnTo>
                <a:lnTo>
                  <a:pt x="911" y="9152"/>
                </a:lnTo>
                <a:lnTo>
                  <a:pt x="913" y="9158"/>
                </a:lnTo>
                <a:lnTo>
                  <a:pt x="919" y="9163"/>
                </a:lnTo>
                <a:lnTo>
                  <a:pt x="926" y="9165"/>
                </a:lnTo>
                <a:close/>
                <a:moveTo>
                  <a:pt x="879" y="9311"/>
                </a:moveTo>
                <a:lnTo>
                  <a:pt x="888" y="9309"/>
                </a:lnTo>
                <a:lnTo>
                  <a:pt x="895" y="9305"/>
                </a:lnTo>
                <a:lnTo>
                  <a:pt x="902" y="9298"/>
                </a:lnTo>
                <a:lnTo>
                  <a:pt x="907" y="9291"/>
                </a:lnTo>
                <a:lnTo>
                  <a:pt x="908" y="9283"/>
                </a:lnTo>
                <a:lnTo>
                  <a:pt x="905" y="9277"/>
                </a:lnTo>
                <a:lnTo>
                  <a:pt x="900" y="9271"/>
                </a:lnTo>
                <a:lnTo>
                  <a:pt x="892" y="9270"/>
                </a:lnTo>
                <a:lnTo>
                  <a:pt x="884" y="9271"/>
                </a:lnTo>
                <a:lnTo>
                  <a:pt x="876" y="9277"/>
                </a:lnTo>
                <a:lnTo>
                  <a:pt x="870" y="9283"/>
                </a:lnTo>
                <a:lnTo>
                  <a:pt x="866" y="9291"/>
                </a:lnTo>
                <a:lnTo>
                  <a:pt x="865" y="9298"/>
                </a:lnTo>
                <a:lnTo>
                  <a:pt x="867" y="9305"/>
                </a:lnTo>
                <a:lnTo>
                  <a:pt x="872" y="9309"/>
                </a:lnTo>
                <a:lnTo>
                  <a:pt x="879" y="9311"/>
                </a:lnTo>
                <a:close/>
                <a:moveTo>
                  <a:pt x="832" y="9457"/>
                </a:moveTo>
                <a:lnTo>
                  <a:pt x="840" y="9456"/>
                </a:lnTo>
                <a:lnTo>
                  <a:pt x="848" y="9452"/>
                </a:lnTo>
                <a:lnTo>
                  <a:pt x="854" y="9446"/>
                </a:lnTo>
                <a:lnTo>
                  <a:pt x="859" y="9438"/>
                </a:lnTo>
                <a:lnTo>
                  <a:pt x="860" y="9431"/>
                </a:lnTo>
                <a:lnTo>
                  <a:pt x="856" y="9424"/>
                </a:lnTo>
                <a:lnTo>
                  <a:pt x="852" y="9420"/>
                </a:lnTo>
                <a:lnTo>
                  <a:pt x="845" y="9419"/>
                </a:lnTo>
                <a:lnTo>
                  <a:pt x="837" y="9420"/>
                </a:lnTo>
                <a:lnTo>
                  <a:pt x="829" y="9424"/>
                </a:lnTo>
                <a:lnTo>
                  <a:pt x="823" y="9431"/>
                </a:lnTo>
                <a:lnTo>
                  <a:pt x="819" y="9438"/>
                </a:lnTo>
                <a:lnTo>
                  <a:pt x="818" y="9446"/>
                </a:lnTo>
                <a:lnTo>
                  <a:pt x="821" y="9452"/>
                </a:lnTo>
                <a:lnTo>
                  <a:pt x="825" y="9456"/>
                </a:lnTo>
                <a:lnTo>
                  <a:pt x="832" y="9457"/>
                </a:lnTo>
                <a:close/>
                <a:moveTo>
                  <a:pt x="785" y="9604"/>
                </a:moveTo>
                <a:lnTo>
                  <a:pt x="793" y="9603"/>
                </a:lnTo>
                <a:lnTo>
                  <a:pt x="800" y="9598"/>
                </a:lnTo>
                <a:lnTo>
                  <a:pt x="805" y="9592"/>
                </a:lnTo>
                <a:lnTo>
                  <a:pt x="809" y="9585"/>
                </a:lnTo>
                <a:lnTo>
                  <a:pt x="810" y="9578"/>
                </a:lnTo>
                <a:lnTo>
                  <a:pt x="808" y="9573"/>
                </a:lnTo>
                <a:lnTo>
                  <a:pt x="803" y="9569"/>
                </a:lnTo>
                <a:lnTo>
                  <a:pt x="797" y="9567"/>
                </a:lnTo>
                <a:lnTo>
                  <a:pt x="789" y="9569"/>
                </a:lnTo>
                <a:lnTo>
                  <a:pt x="782" y="9573"/>
                </a:lnTo>
                <a:lnTo>
                  <a:pt x="777" y="9578"/>
                </a:lnTo>
                <a:lnTo>
                  <a:pt x="773" y="9585"/>
                </a:lnTo>
                <a:lnTo>
                  <a:pt x="772" y="9592"/>
                </a:lnTo>
                <a:lnTo>
                  <a:pt x="774" y="9598"/>
                </a:lnTo>
                <a:lnTo>
                  <a:pt x="779" y="9603"/>
                </a:lnTo>
                <a:lnTo>
                  <a:pt x="785" y="9604"/>
                </a:lnTo>
                <a:close/>
                <a:moveTo>
                  <a:pt x="738" y="9751"/>
                </a:moveTo>
                <a:lnTo>
                  <a:pt x="745" y="9749"/>
                </a:lnTo>
                <a:lnTo>
                  <a:pt x="752" y="9746"/>
                </a:lnTo>
                <a:lnTo>
                  <a:pt x="757" y="9740"/>
                </a:lnTo>
                <a:lnTo>
                  <a:pt x="761" y="9733"/>
                </a:lnTo>
                <a:lnTo>
                  <a:pt x="761" y="9726"/>
                </a:lnTo>
                <a:lnTo>
                  <a:pt x="759" y="9721"/>
                </a:lnTo>
                <a:lnTo>
                  <a:pt x="755" y="9717"/>
                </a:lnTo>
                <a:lnTo>
                  <a:pt x="749" y="9716"/>
                </a:lnTo>
                <a:lnTo>
                  <a:pt x="742" y="9717"/>
                </a:lnTo>
                <a:lnTo>
                  <a:pt x="736" y="9721"/>
                </a:lnTo>
                <a:lnTo>
                  <a:pt x="730" y="9726"/>
                </a:lnTo>
                <a:lnTo>
                  <a:pt x="727" y="9733"/>
                </a:lnTo>
                <a:lnTo>
                  <a:pt x="726" y="9740"/>
                </a:lnTo>
                <a:lnTo>
                  <a:pt x="728" y="9746"/>
                </a:lnTo>
                <a:lnTo>
                  <a:pt x="732" y="9749"/>
                </a:lnTo>
                <a:lnTo>
                  <a:pt x="738" y="9751"/>
                </a:lnTo>
                <a:close/>
                <a:moveTo>
                  <a:pt x="3670" y="161"/>
                </a:moveTo>
                <a:lnTo>
                  <a:pt x="3677" y="160"/>
                </a:lnTo>
                <a:lnTo>
                  <a:pt x="3684" y="156"/>
                </a:lnTo>
                <a:lnTo>
                  <a:pt x="3689" y="151"/>
                </a:lnTo>
                <a:lnTo>
                  <a:pt x="3693" y="144"/>
                </a:lnTo>
                <a:lnTo>
                  <a:pt x="3694" y="137"/>
                </a:lnTo>
                <a:lnTo>
                  <a:pt x="3692" y="132"/>
                </a:lnTo>
                <a:lnTo>
                  <a:pt x="3687" y="128"/>
                </a:lnTo>
                <a:lnTo>
                  <a:pt x="3681" y="127"/>
                </a:lnTo>
                <a:lnTo>
                  <a:pt x="3674" y="128"/>
                </a:lnTo>
                <a:lnTo>
                  <a:pt x="3667" y="132"/>
                </a:lnTo>
                <a:lnTo>
                  <a:pt x="3662" y="137"/>
                </a:lnTo>
                <a:lnTo>
                  <a:pt x="3657" y="144"/>
                </a:lnTo>
                <a:lnTo>
                  <a:pt x="3657" y="151"/>
                </a:lnTo>
                <a:lnTo>
                  <a:pt x="3658" y="156"/>
                </a:lnTo>
                <a:lnTo>
                  <a:pt x="3664" y="160"/>
                </a:lnTo>
                <a:lnTo>
                  <a:pt x="3670" y="161"/>
                </a:lnTo>
                <a:close/>
                <a:moveTo>
                  <a:pt x="3622" y="310"/>
                </a:moveTo>
                <a:lnTo>
                  <a:pt x="3630" y="309"/>
                </a:lnTo>
                <a:lnTo>
                  <a:pt x="3637" y="305"/>
                </a:lnTo>
                <a:lnTo>
                  <a:pt x="3643" y="298"/>
                </a:lnTo>
                <a:lnTo>
                  <a:pt x="3646" y="291"/>
                </a:lnTo>
                <a:lnTo>
                  <a:pt x="3647" y="284"/>
                </a:lnTo>
                <a:lnTo>
                  <a:pt x="3645" y="279"/>
                </a:lnTo>
                <a:lnTo>
                  <a:pt x="3641" y="275"/>
                </a:lnTo>
                <a:lnTo>
                  <a:pt x="3634" y="273"/>
                </a:lnTo>
                <a:lnTo>
                  <a:pt x="3626" y="275"/>
                </a:lnTo>
                <a:lnTo>
                  <a:pt x="3620" y="279"/>
                </a:lnTo>
                <a:lnTo>
                  <a:pt x="3613" y="284"/>
                </a:lnTo>
                <a:lnTo>
                  <a:pt x="3609" y="291"/>
                </a:lnTo>
                <a:lnTo>
                  <a:pt x="3608" y="298"/>
                </a:lnTo>
                <a:lnTo>
                  <a:pt x="3610" y="305"/>
                </a:lnTo>
                <a:lnTo>
                  <a:pt x="3616" y="309"/>
                </a:lnTo>
                <a:lnTo>
                  <a:pt x="3622" y="310"/>
                </a:lnTo>
                <a:close/>
                <a:moveTo>
                  <a:pt x="3575" y="459"/>
                </a:moveTo>
                <a:lnTo>
                  <a:pt x="3583" y="457"/>
                </a:lnTo>
                <a:lnTo>
                  <a:pt x="3590" y="453"/>
                </a:lnTo>
                <a:lnTo>
                  <a:pt x="3596" y="447"/>
                </a:lnTo>
                <a:lnTo>
                  <a:pt x="3600" y="439"/>
                </a:lnTo>
                <a:lnTo>
                  <a:pt x="3601" y="431"/>
                </a:lnTo>
                <a:lnTo>
                  <a:pt x="3599" y="425"/>
                </a:lnTo>
                <a:lnTo>
                  <a:pt x="3594" y="421"/>
                </a:lnTo>
                <a:lnTo>
                  <a:pt x="3587" y="420"/>
                </a:lnTo>
                <a:lnTo>
                  <a:pt x="3579" y="421"/>
                </a:lnTo>
                <a:lnTo>
                  <a:pt x="3572" y="425"/>
                </a:lnTo>
                <a:lnTo>
                  <a:pt x="3564" y="431"/>
                </a:lnTo>
                <a:lnTo>
                  <a:pt x="3561" y="439"/>
                </a:lnTo>
                <a:lnTo>
                  <a:pt x="3560" y="447"/>
                </a:lnTo>
                <a:lnTo>
                  <a:pt x="3562" y="453"/>
                </a:lnTo>
                <a:lnTo>
                  <a:pt x="3568" y="457"/>
                </a:lnTo>
                <a:lnTo>
                  <a:pt x="3575" y="459"/>
                </a:lnTo>
                <a:close/>
                <a:moveTo>
                  <a:pt x="3527" y="607"/>
                </a:moveTo>
                <a:lnTo>
                  <a:pt x="3535" y="606"/>
                </a:lnTo>
                <a:lnTo>
                  <a:pt x="3543" y="601"/>
                </a:lnTo>
                <a:lnTo>
                  <a:pt x="3549" y="595"/>
                </a:lnTo>
                <a:lnTo>
                  <a:pt x="3553" y="587"/>
                </a:lnTo>
                <a:lnTo>
                  <a:pt x="3554" y="578"/>
                </a:lnTo>
                <a:lnTo>
                  <a:pt x="3552" y="572"/>
                </a:lnTo>
                <a:lnTo>
                  <a:pt x="3547" y="568"/>
                </a:lnTo>
                <a:lnTo>
                  <a:pt x="3540" y="566"/>
                </a:lnTo>
                <a:lnTo>
                  <a:pt x="3532" y="568"/>
                </a:lnTo>
                <a:lnTo>
                  <a:pt x="3524" y="572"/>
                </a:lnTo>
                <a:lnTo>
                  <a:pt x="3516" y="578"/>
                </a:lnTo>
                <a:lnTo>
                  <a:pt x="3512" y="587"/>
                </a:lnTo>
                <a:lnTo>
                  <a:pt x="3511" y="595"/>
                </a:lnTo>
                <a:lnTo>
                  <a:pt x="3514" y="601"/>
                </a:lnTo>
                <a:lnTo>
                  <a:pt x="3520" y="606"/>
                </a:lnTo>
                <a:lnTo>
                  <a:pt x="3527" y="607"/>
                </a:lnTo>
                <a:close/>
                <a:moveTo>
                  <a:pt x="3479" y="755"/>
                </a:moveTo>
                <a:lnTo>
                  <a:pt x="3488" y="754"/>
                </a:lnTo>
                <a:lnTo>
                  <a:pt x="3496" y="749"/>
                </a:lnTo>
                <a:lnTo>
                  <a:pt x="3503" y="743"/>
                </a:lnTo>
                <a:lnTo>
                  <a:pt x="3507" y="735"/>
                </a:lnTo>
                <a:lnTo>
                  <a:pt x="3508" y="726"/>
                </a:lnTo>
                <a:lnTo>
                  <a:pt x="3505" y="719"/>
                </a:lnTo>
                <a:lnTo>
                  <a:pt x="3500" y="714"/>
                </a:lnTo>
                <a:lnTo>
                  <a:pt x="3493" y="713"/>
                </a:lnTo>
                <a:lnTo>
                  <a:pt x="3484" y="714"/>
                </a:lnTo>
                <a:lnTo>
                  <a:pt x="3476" y="719"/>
                </a:lnTo>
                <a:lnTo>
                  <a:pt x="3468" y="726"/>
                </a:lnTo>
                <a:lnTo>
                  <a:pt x="3464" y="735"/>
                </a:lnTo>
                <a:lnTo>
                  <a:pt x="3463" y="743"/>
                </a:lnTo>
                <a:lnTo>
                  <a:pt x="3466" y="749"/>
                </a:lnTo>
                <a:lnTo>
                  <a:pt x="3472" y="754"/>
                </a:lnTo>
                <a:lnTo>
                  <a:pt x="3479" y="755"/>
                </a:lnTo>
                <a:close/>
                <a:moveTo>
                  <a:pt x="3432" y="903"/>
                </a:moveTo>
                <a:lnTo>
                  <a:pt x="3441" y="902"/>
                </a:lnTo>
                <a:lnTo>
                  <a:pt x="3449" y="897"/>
                </a:lnTo>
                <a:lnTo>
                  <a:pt x="3456" y="890"/>
                </a:lnTo>
                <a:lnTo>
                  <a:pt x="3460" y="882"/>
                </a:lnTo>
                <a:lnTo>
                  <a:pt x="3461" y="873"/>
                </a:lnTo>
                <a:lnTo>
                  <a:pt x="3459" y="867"/>
                </a:lnTo>
                <a:lnTo>
                  <a:pt x="3453" y="861"/>
                </a:lnTo>
                <a:lnTo>
                  <a:pt x="3446" y="859"/>
                </a:lnTo>
                <a:lnTo>
                  <a:pt x="3437" y="861"/>
                </a:lnTo>
                <a:lnTo>
                  <a:pt x="3428" y="867"/>
                </a:lnTo>
                <a:lnTo>
                  <a:pt x="3420" y="873"/>
                </a:lnTo>
                <a:lnTo>
                  <a:pt x="3416" y="882"/>
                </a:lnTo>
                <a:lnTo>
                  <a:pt x="3415" y="890"/>
                </a:lnTo>
                <a:lnTo>
                  <a:pt x="3417" y="897"/>
                </a:lnTo>
                <a:lnTo>
                  <a:pt x="3423" y="902"/>
                </a:lnTo>
                <a:lnTo>
                  <a:pt x="3432" y="903"/>
                </a:lnTo>
                <a:close/>
                <a:moveTo>
                  <a:pt x="3384" y="1053"/>
                </a:moveTo>
                <a:lnTo>
                  <a:pt x="3393" y="1050"/>
                </a:lnTo>
                <a:lnTo>
                  <a:pt x="3402" y="1045"/>
                </a:lnTo>
                <a:lnTo>
                  <a:pt x="3409" y="1038"/>
                </a:lnTo>
                <a:lnTo>
                  <a:pt x="3414" y="1029"/>
                </a:lnTo>
                <a:lnTo>
                  <a:pt x="3415" y="1021"/>
                </a:lnTo>
                <a:lnTo>
                  <a:pt x="3412" y="1013"/>
                </a:lnTo>
                <a:lnTo>
                  <a:pt x="3407" y="1009"/>
                </a:lnTo>
                <a:lnTo>
                  <a:pt x="3399" y="1007"/>
                </a:lnTo>
                <a:lnTo>
                  <a:pt x="3389" y="1009"/>
                </a:lnTo>
                <a:lnTo>
                  <a:pt x="3381" y="1013"/>
                </a:lnTo>
                <a:lnTo>
                  <a:pt x="3372" y="1021"/>
                </a:lnTo>
                <a:lnTo>
                  <a:pt x="3368" y="1029"/>
                </a:lnTo>
                <a:lnTo>
                  <a:pt x="3367" y="1038"/>
                </a:lnTo>
                <a:lnTo>
                  <a:pt x="3369" y="1045"/>
                </a:lnTo>
                <a:lnTo>
                  <a:pt x="3375" y="1050"/>
                </a:lnTo>
                <a:lnTo>
                  <a:pt x="3384" y="1053"/>
                </a:lnTo>
                <a:close/>
                <a:moveTo>
                  <a:pt x="3336" y="1201"/>
                </a:moveTo>
                <a:lnTo>
                  <a:pt x="3346" y="1199"/>
                </a:lnTo>
                <a:lnTo>
                  <a:pt x="3355" y="1194"/>
                </a:lnTo>
                <a:lnTo>
                  <a:pt x="3362" y="1186"/>
                </a:lnTo>
                <a:lnTo>
                  <a:pt x="3367" y="1177"/>
                </a:lnTo>
                <a:lnTo>
                  <a:pt x="3368" y="1168"/>
                </a:lnTo>
                <a:lnTo>
                  <a:pt x="3366" y="1160"/>
                </a:lnTo>
                <a:lnTo>
                  <a:pt x="3360" y="1155"/>
                </a:lnTo>
                <a:lnTo>
                  <a:pt x="3351" y="1153"/>
                </a:lnTo>
                <a:lnTo>
                  <a:pt x="3342" y="1155"/>
                </a:lnTo>
                <a:lnTo>
                  <a:pt x="3333" y="1160"/>
                </a:lnTo>
                <a:lnTo>
                  <a:pt x="3324" y="1168"/>
                </a:lnTo>
                <a:lnTo>
                  <a:pt x="3320" y="1177"/>
                </a:lnTo>
                <a:lnTo>
                  <a:pt x="3319" y="1186"/>
                </a:lnTo>
                <a:lnTo>
                  <a:pt x="3321" y="1194"/>
                </a:lnTo>
                <a:lnTo>
                  <a:pt x="3327" y="1199"/>
                </a:lnTo>
                <a:lnTo>
                  <a:pt x="3336" y="1201"/>
                </a:lnTo>
                <a:close/>
                <a:moveTo>
                  <a:pt x="3289" y="1349"/>
                </a:moveTo>
                <a:lnTo>
                  <a:pt x="3299" y="1347"/>
                </a:lnTo>
                <a:lnTo>
                  <a:pt x="3308" y="1342"/>
                </a:lnTo>
                <a:lnTo>
                  <a:pt x="3316" y="1334"/>
                </a:lnTo>
                <a:lnTo>
                  <a:pt x="3321" y="1324"/>
                </a:lnTo>
                <a:lnTo>
                  <a:pt x="3322" y="1315"/>
                </a:lnTo>
                <a:lnTo>
                  <a:pt x="3319" y="1307"/>
                </a:lnTo>
                <a:lnTo>
                  <a:pt x="3313" y="1302"/>
                </a:lnTo>
                <a:lnTo>
                  <a:pt x="3304" y="1300"/>
                </a:lnTo>
                <a:lnTo>
                  <a:pt x="3294" y="1302"/>
                </a:lnTo>
                <a:lnTo>
                  <a:pt x="3285" y="1307"/>
                </a:lnTo>
                <a:lnTo>
                  <a:pt x="3276" y="1315"/>
                </a:lnTo>
                <a:lnTo>
                  <a:pt x="3272" y="1324"/>
                </a:lnTo>
                <a:lnTo>
                  <a:pt x="3270" y="1334"/>
                </a:lnTo>
                <a:lnTo>
                  <a:pt x="3273" y="1342"/>
                </a:lnTo>
                <a:lnTo>
                  <a:pt x="3279" y="1347"/>
                </a:lnTo>
                <a:lnTo>
                  <a:pt x="3289" y="1349"/>
                </a:lnTo>
                <a:close/>
                <a:moveTo>
                  <a:pt x="3241" y="1497"/>
                </a:moveTo>
                <a:lnTo>
                  <a:pt x="3252" y="1495"/>
                </a:lnTo>
                <a:lnTo>
                  <a:pt x="3261" y="1490"/>
                </a:lnTo>
                <a:lnTo>
                  <a:pt x="3269" y="1482"/>
                </a:lnTo>
                <a:lnTo>
                  <a:pt x="3274" y="1472"/>
                </a:lnTo>
                <a:lnTo>
                  <a:pt x="3275" y="1462"/>
                </a:lnTo>
                <a:lnTo>
                  <a:pt x="3272" y="1454"/>
                </a:lnTo>
                <a:lnTo>
                  <a:pt x="3266" y="1448"/>
                </a:lnTo>
                <a:lnTo>
                  <a:pt x="3257" y="1446"/>
                </a:lnTo>
                <a:lnTo>
                  <a:pt x="3247" y="1448"/>
                </a:lnTo>
                <a:lnTo>
                  <a:pt x="3237" y="1454"/>
                </a:lnTo>
                <a:lnTo>
                  <a:pt x="3228" y="1462"/>
                </a:lnTo>
                <a:lnTo>
                  <a:pt x="3223" y="1472"/>
                </a:lnTo>
                <a:lnTo>
                  <a:pt x="3222" y="1482"/>
                </a:lnTo>
                <a:lnTo>
                  <a:pt x="3225" y="1490"/>
                </a:lnTo>
                <a:lnTo>
                  <a:pt x="3231" y="1495"/>
                </a:lnTo>
                <a:lnTo>
                  <a:pt x="3241" y="1497"/>
                </a:lnTo>
                <a:close/>
                <a:moveTo>
                  <a:pt x="3194" y="1645"/>
                </a:moveTo>
                <a:lnTo>
                  <a:pt x="3204" y="1643"/>
                </a:lnTo>
                <a:lnTo>
                  <a:pt x="3214" y="1638"/>
                </a:lnTo>
                <a:lnTo>
                  <a:pt x="3222" y="1630"/>
                </a:lnTo>
                <a:lnTo>
                  <a:pt x="3227" y="1620"/>
                </a:lnTo>
                <a:lnTo>
                  <a:pt x="3229" y="1609"/>
                </a:lnTo>
                <a:lnTo>
                  <a:pt x="3226" y="1601"/>
                </a:lnTo>
                <a:lnTo>
                  <a:pt x="3219" y="1595"/>
                </a:lnTo>
                <a:lnTo>
                  <a:pt x="3210" y="1593"/>
                </a:lnTo>
                <a:lnTo>
                  <a:pt x="3199" y="1595"/>
                </a:lnTo>
                <a:lnTo>
                  <a:pt x="3190" y="1601"/>
                </a:lnTo>
                <a:lnTo>
                  <a:pt x="3180" y="1609"/>
                </a:lnTo>
                <a:lnTo>
                  <a:pt x="3175" y="1620"/>
                </a:lnTo>
                <a:lnTo>
                  <a:pt x="3174" y="1630"/>
                </a:lnTo>
                <a:lnTo>
                  <a:pt x="3177" y="1638"/>
                </a:lnTo>
                <a:lnTo>
                  <a:pt x="3183" y="1643"/>
                </a:lnTo>
                <a:lnTo>
                  <a:pt x="3194" y="1645"/>
                </a:lnTo>
                <a:close/>
                <a:moveTo>
                  <a:pt x="3146" y="1793"/>
                </a:moveTo>
                <a:lnTo>
                  <a:pt x="3157" y="1791"/>
                </a:lnTo>
                <a:lnTo>
                  <a:pt x="3167" y="1786"/>
                </a:lnTo>
                <a:lnTo>
                  <a:pt x="3175" y="1777"/>
                </a:lnTo>
                <a:lnTo>
                  <a:pt x="3181" y="1767"/>
                </a:lnTo>
                <a:lnTo>
                  <a:pt x="3182" y="1757"/>
                </a:lnTo>
                <a:lnTo>
                  <a:pt x="3179" y="1747"/>
                </a:lnTo>
                <a:lnTo>
                  <a:pt x="3173" y="1742"/>
                </a:lnTo>
                <a:lnTo>
                  <a:pt x="3163" y="1740"/>
                </a:lnTo>
                <a:lnTo>
                  <a:pt x="3152" y="1742"/>
                </a:lnTo>
                <a:lnTo>
                  <a:pt x="3142" y="1747"/>
                </a:lnTo>
                <a:lnTo>
                  <a:pt x="3132" y="1757"/>
                </a:lnTo>
                <a:lnTo>
                  <a:pt x="3127" y="1767"/>
                </a:lnTo>
                <a:lnTo>
                  <a:pt x="3126" y="1777"/>
                </a:lnTo>
                <a:lnTo>
                  <a:pt x="3129" y="1786"/>
                </a:lnTo>
                <a:lnTo>
                  <a:pt x="3135" y="1791"/>
                </a:lnTo>
                <a:lnTo>
                  <a:pt x="3146" y="1793"/>
                </a:lnTo>
                <a:close/>
                <a:moveTo>
                  <a:pt x="3098" y="1943"/>
                </a:moveTo>
                <a:lnTo>
                  <a:pt x="3110" y="1940"/>
                </a:lnTo>
                <a:lnTo>
                  <a:pt x="3120" y="1934"/>
                </a:lnTo>
                <a:lnTo>
                  <a:pt x="3129" y="1925"/>
                </a:lnTo>
                <a:lnTo>
                  <a:pt x="3134" y="1914"/>
                </a:lnTo>
                <a:lnTo>
                  <a:pt x="3136" y="1904"/>
                </a:lnTo>
                <a:lnTo>
                  <a:pt x="3133" y="1895"/>
                </a:lnTo>
                <a:lnTo>
                  <a:pt x="3126" y="1888"/>
                </a:lnTo>
                <a:lnTo>
                  <a:pt x="3116" y="1886"/>
                </a:lnTo>
                <a:lnTo>
                  <a:pt x="3105" y="1888"/>
                </a:lnTo>
                <a:lnTo>
                  <a:pt x="3094" y="1895"/>
                </a:lnTo>
                <a:lnTo>
                  <a:pt x="3084" y="1904"/>
                </a:lnTo>
                <a:lnTo>
                  <a:pt x="3079" y="1914"/>
                </a:lnTo>
                <a:lnTo>
                  <a:pt x="3078" y="1925"/>
                </a:lnTo>
                <a:lnTo>
                  <a:pt x="3081" y="1934"/>
                </a:lnTo>
                <a:lnTo>
                  <a:pt x="3087" y="1941"/>
                </a:lnTo>
                <a:lnTo>
                  <a:pt x="3098" y="1943"/>
                </a:lnTo>
                <a:close/>
                <a:moveTo>
                  <a:pt x="3088" y="2062"/>
                </a:moveTo>
                <a:lnTo>
                  <a:pt x="3089" y="2051"/>
                </a:lnTo>
                <a:lnTo>
                  <a:pt x="3086" y="2042"/>
                </a:lnTo>
                <a:lnTo>
                  <a:pt x="3079" y="2036"/>
                </a:lnTo>
                <a:lnTo>
                  <a:pt x="3069" y="2034"/>
                </a:lnTo>
                <a:lnTo>
                  <a:pt x="3057" y="2036"/>
                </a:lnTo>
                <a:lnTo>
                  <a:pt x="3046" y="2042"/>
                </a:lnTo>
                <a:lnTo>
                  <a:pt x="3036" y="2051"/>
                </a:lnTo>
                <a:lnTo>
                  <a:pt x="3031" y="2062"/>
                </a:lnTo>
                <a:lnTo>
                  <a:pt x="3029" y="2073"/>
                </a:lnTo>
                <a:lnTo>
                  <a:pt x="3033" y="2083"/>
                </a:lnTo>
                <a:lnTo>
                  <a:pt x="3039" y="2089"/>
                </a:lnTo>
                <a:lnTo>
                  <a:pt x="3051" y="2091"/>
                </a:lnTo>
                <a:lnTo>
                  <a:pt x="3062" y="2089"/>
                </a:lnTo>
                <a:lnTo>
                  <a:pt x="3073" y="2083"/>
                </a:lnTo>
                <a:lnTo>
                  <a:pt x="3082" y="2073"/>
                </a:lnTo>
                <a:lnTo>
                  <a:pt x="3088" y="2062"/>
                </a:lnTo>
                <a:close/>
                <a:moveTo>
                  <a:pt x="3041" y="2209"/>
                </a:moveTo>
                <a:lnTo>
                  <a:pt x="3042" y="2198"/>
                </a:lnTo>
                <a:lnTo>
                  <a:pt x="3039" y="2189"/>
                </a:lnTo>
                <a:lnTo>
                  <a:pt x="3032" y="2183"/>
                </a:lnTo>
                <a:lnTo>
                  <a:pt x="3021" y="2181"/>
                </a:lnTo>
                <a:lnTo>
                  <a:pt x="3010" y="2183"/>
                </a:lnTo>
                <a:lnTo>
                  <a:pt x="2999" y="2189"/>
                </a:lnTo>
                <a:lnTo>
                  <a:pt x="2989" y="2198"/>
                </a:lnTo>
                <a:lnTo>
                  <a:pt x="2983" y="2209"/>
                </a:lnTo>
                <a:lnTo>
                  <a:pt x="2982" y="2221"/>
                </a:lnTo>
                <a:lnTo>
                  <a:pt x="2985" y="2230"/>
                </a:lnTo>
                <a:lnTo>
                  <a:pt x="2992" y="2236"/>
                </a:lnTo>
                <a:lnTo>
                  <a:pt x="3003" y="2239"/>
                </a:lnTo>
                <a:lnTo>
                  <a:pt x="3015" y="2236"/>
                </a:lnTo>
                <a:lnTo>
                  <a:pt x="3026" y="2230"/>
                </a:lnTo>
                <a:lnTo>
                  <a:pt x="3035" y="2221"/>
                </a:lnTo>
                <a:lnTo>
                  <a:pt x="3041" y="2209"/>
                </a:lnTo>
                <a:close/>
                <a:moveTo>
                  <a:pt x="2994" y="2357"/>
                </a:moveTo>
                <a:lnTo>
                  <a:pt x="2997" y="2345"/>
                </a:lnTo>
                <a:lnTo>
                  <a:pt x="2992" y="2336"/>
                </a:lnTo>
                <a:lnTo>
                  <a:pt x="2985" y="2330"/>
                </a:lnTo>
                <a:lnTo>
                  <a:pt x="2974" y="2327"/>
                </a:lnTo>
                <a:lnTo>
                  <a:pt x="2962" y="2330"/>
                </a:lnTo>
                <a:lnTo>
                  <a:pt x="2951" y="2336"/>
                </a:lnTo>
                <a:lnTo>
                  <a:pt x="2941" y="2345"/>
                </a:lnTo>
                <a:lnTo>
                  <a:pt x="2935" y="2357"/>
                </a:lnTo>
                <a:lnTo>
                  <a:pt x="2933" y="2369"/>
                </a:lnTo>
                <a:lnTo>
                  <a:pt x="2937" y="2378"/>
                </a:lnTo>
                <a:lnTo>
                  <a:pt x="2944" y="2384"/>
                </a:lnTo>
                <a:lnTo>
                  <a:pt x="2956" y="2387"/>
                </a:lnTo>
                <a:lnTo>
                  <a:pt x="2968" y="2384"/>
                </a:lnTo>
                <a:lnTo>
                  <a:pt x="2979" y="2378"/>
                </a:lnTo>
                <a:lnTo>
                  <a:pt x="2988" y="2369"/>
                </a:lnTo>
                <a:lnTo>
                  <a:pt x="2994" y="2357"/>
                </a:lnTo>
                <a:close/>
                <a:moveTo>
                  <a:pt x="2948" y="2505"/>
                </a:moveTo>
                <a:lnTo>
                  <a:pt x="2950" y="2492"/>
                </a:lnTo>
                <a:lnTo>
                  <a:pt x="2946" y="2483"/>
                </a:lnTo>
                <a:lnTo>
                  <a:pt x="2938" y="2476"/>
                </a:lnTo>
                <a:lnTo>
                  <a:pt x="2927" y="2474"/>
                </a:lnTo>
                <a:lnTo>
                  <a:pt x="2915" y="2476"/>
                </a:lnTo>
                <a:lnTo>
                  <a:pt x="2903" y="2483"/>
                </a:lnTo>
                <a:lnTo>
                  <a:pt x="2893" y="2492"/>
                </a:lnTo>
                <a:lnTo>
                  <a:pt x="2887" y="2505"/>
                </a:lnTo>
                <a:lnTo>
                  <a:pt x="2885" y="2517"/>
                </a:lnTo>
                <a:lnTo>
                  <a:pt x="2889" y="2526"/>
                </a:lnTo>
                <a:lnTo>
                  <a:pt x="2896" y="2533"/>
                </a:lnTo>
                <a:lnTo>
                  <a:pt x="2908" y="2535"/>
                </a:lnTo>
                <a:lnTo>
                  <a:pt x="2920" y="2533"/>
                </a:lnTo>
                <a:lnTo>
                  <a:pt x="2932" y="2526"/>
                </a:lnTo>
                <a:lnTo>
                  <a:pt x="2942" y="2517"/>
                </a:lnTo>
                <a:lnTo>
                  <a:pt x="2948" y="2505"/>
                </a:lnTo>
                <a:close/>
                <a:moveTo>
                  <a:pt x="2902" y="2652"/>
                </a:moveTo>
                <a:lnTo>
                  <a:pt x="2903" y="2640"/>
                </a:lnTo>
                <a:lnTo>
                  <a:pt x="2899" y="2630"/>
                </a:lnTo>
                <a:lnTo>
                  <a:pt x="2891" y="2623"/>
                </a:lnTo>
                <a:lnTo>
                  <a:pt x="2880" y="2621"/>
                </a:lnTo>
                <a:lnTo>
                  <a:pt x="2867" y="2623"/>
                </a:lnTo>
                <a:lnTo>
                  <a:pt x="2856" y="2630"/>
                </a:lnTo>
                <a:lnTo>
                  <a:pt x="2845" y="2640"/>
                </a:lnTo>
                <a:lnTo>
                  <a:pt x="2839" y="2652"/>
                </a:lnTo>
                <a:lnTo>
                  <a:pt x="2837" y="2664"/>
                </a:lnTo>
                <a:lnTo>
                  <a:pt x="2841" y="2674"/>
                </a:lnTo>
                <a:lnTo>
                  <a:pt x="2848" y="2680"/>
                </a:lnTo>
                <a:lnTo>
                  <a:pt x="2860" y="2683"/>
                </a:lnTo>
                <a:lnTo>
                  <a:pt x="2873" y="2680"/>
                </a:lnTo>
                <a:lnTo>
                  <a:pt x="2885" y="2674"/>
                </a:lnTo>
                <a:lnTo>
                  <a:pt x="2894" y="2664"/>
                </a:lnTo>
                <a:lnTo>
                  <a:pt x="2902" y="2652"/>
                </a:lnTo>
                <a:close/>
                <a:moveTo>
                  <a:pt x="2855" y="2800"/>
                </a:moveTo>
                <a:lnTo>
                  <a:pt x="2856" y="2788"/>
                </a:lnTo>
                <a:lnTo>
                  <a:pt x="2852" y="2777"/>
                </a:lnTo>
                <a:lnTo>
                  <a:pt x="2844" y="2770"/>
                </a:lnTo>
                <a:lnTo>
                  <a:pt x="2833" y="2768"/>
                </a:lnTo>
                <a:lnTo>
                  <a:pt x="2820" y="2770"/>
                </a:lnTo>
                <a:lnTo>
                  <a:pt x="2808" y="2777"/>
                </a:lnTo>
                <a:lnTo>
                  <a:pt x="2797" y="2788"/>
                </a:lnTo>
                <a:lnTo>
                  <a:pt x="2791" y="2800"/>
                </a:lnTo>
                <a:lnTo>
                  <a:pt x="2790" y="2812"/>
                </a:lnTo>
                <a:lnTo>
                  <a:pt x="2793" y="2821"/>
                </a:lnTo>
                <a:lnTo>
                  <a:pt x="2801" y="2829"/>
                </a:lnTo>
                <a:lnTo>
                  <a:pt x="2813" y="2831"/>
                </a:lnTo>
                <a:lnTo>
                  <a:pt x="2826" y="2829"/>
                </a:lnTo>
                <a:lnTo>
                  <a:pt x="2838" y="2821"/>
                </a:lnTo>
                <a:lnTo>
                  <a:pt x="2847" y="2812"/>
                </a:lnTo>
                <a:lnTo>
                  <a:pt x="2855" y="2800"/>
                </a:lnTo>
                <a:close/>
                <a:moveTo>
                  <a:pt x="2808" y="2947"/>
                </a:moveTo>
                <a:lnTo>
                  <a:pt x="2810" y="2935"/>
                </a:lnTo>
                <a:lnTo>
                  <a:pt x="2805" y="2925"/>
                </a:lnTo>
                <a:lnTo>
                  <a:pt x="2797" y="2917"/>
                </a:lnTo>
                <a:lnTo>
                  <a:pt x="2786" y="2914"/>
                </a:lnTo>
                <a:lnTo>
                  <a:pt x="2773" y="2917"/>
                </a:lnTo>
                <a:lnTo>
                  <a:pt x="2760" y="2925"/>
                </a:lnTo>
                <a:lnTo>
                  <a:pt x="2749" y="2935"/>
                </a:lnTo>
                <a:lnTo>
                  <a:pt x="2743" y="2947"/>
                </a:lnTo>
                <a:lnTo>
                  <a:pt x="2741" y="2959"/>
                </a:lnTo>
                <a:lnTo>
                  <a:pt x="2745" y="2970"/>
                </a:lnTo>
                <a:lnTo>
                  <a:pt x="2753" y="2977"/>
                </a:lnTo>
                <a:lnTo>
                  <a:pt x="2765" y="2980"/>
                </a:lnTo>
                <a:lnTo>
                  <a:pt x="2778" y="2977"/>
                </a:lnTo>
                <a:lnTo>
                  <a:pt x="2791" y="2970"/>
                </a:lnTo>
                <a:lnTo>
                  <a:pt x="2801" y="2959"/>
                </a:lnTo>
                <a:lnTo>
                  <a:pt x="2808" y="2947"/>
                </a:lnTo>
                <a:close/>
                <a:moveTo>
                  <a:pt x="2695" y="3094"/>
                </a:moveTo>
                <a:lnTo>
                  <a:pt x="2694" y="3108"/>
                </a:lnTo>
                <a:lnTo>
                  <a:pt x="2697" y="3118"/>
                </a:lnTo>
                <a:lnTo>
                  <a:pt x="2705" y="3125"/>
                </a:lnTo>
                <a:lnTo>
                  <a:pt x="2718" y="3127"/>
                </a:lnTo>
                <a:lnTo>
                  <a:pt x="2731" y="3125"/>
                </a:lnTo>
                <a:lnTo>
                  <a:pt x="2743" y="3118"/>
                </a:lnTo>
                <a:lnTo>
                  <a:pt x="2754" y="3108"/>
                </a:lnTo>
                <a:lnTo>
                  <a:pt x="2761" y="3094"/>
                </a:lnTo>
                <a:lnTo>
                  <a:pt x="2763" y="3082"/>
                </a:lnTo>
                <a:lnTo>
                  <a:pt x="2758" y="3072"/>
                </a:lnTo>
                <a:lnTo>
                  <a:pt x="2750" y="3065"/>
                </a:lnTo>
                <a:lnTo>
                  <a:pt x="2738" y="3062"/>
                </a:lnTo>
                <a:lnTo>
                  <a:pt x="2725" y="3065"/>
                </a:lnTo>
                <a:lnTo>
                  <a:pt x="2713" y="3072"/>
                </a:lnTo>
                <a:lnTo>
                  <a:pt x="2702" y="3082"/>
                </a:lnTo>
                <a:lnTo>
                  <a:pt x="2695" y="3094"/>
                </a:lnTo>
                <a:close/>
                <a:moveTo>
                  <a:pt x="2647" y="3242"/>
                </a:moveTo>
                <a:lnTo>
                  <a:pt x="2646" y="3255"/>
                </a:lnTo>
                <a:lnTo>
                  <a:pt x="2649" y="3266"/>
                </a:lnTo>
                <a:lnTo>
                  <a:pt x="2658" y="3273"/>
                </a:lnTo>
                <a:lnTo>
                  <a:pt x="2670" y="3275"/>
                </a:lnTo>
                <a:lnTo>
                  <a:pt x="2684" y="3273"/>
                </a:lnTo>
                <a:lnTo>
                  <a:pt x="2696" y="3266"/>
                </a:lnTo>
                <a:lnTo>
                  <a:pt x="2707" y="3255"/>
                </a:lnTo>
                <a:lnTo>
                  <a:pt x="2714" y="3242"/>
                </a:lnTo>
                <a:lnTo>
                  <a:pt x="2716" y="3229"/>
                </a:lnTo>
                <a:lnTo>
                  <a:pt x="2712" y="3219"/>
                </a:lnTo>
                <a:lnTo>
                  <a:pt x="2703" y="3212"/>
                </a:lnTo>
                <a:lnTo>
                  <a:pt x="2691" y="3209"/>
                </a:lnTo>
                <a:lnTo>
                  <a:pt x="2678" y="3212"/>
                </a:lnTo>
                <a:lnTo>
                  <a:pt x="2665" y="3219"/>
                </a:lnTo>
                <a:lnTo>
                  <a:pt x="2654" y="3229"/>
                </a:lnTo>
                <a:lnTo>
                  <a:pt x="2647" y="3242"/>
                </a:lnTo>
                <a:close/>
                <a:moveTo>
                  <a:pt x="2600" y="3390"/>
                </a:moveTo>
                <a:lnTo>
                  <a:pt x="2598" y="3403"/>
                </a:lnTo>
                <a:lnTo>
                  <a:pt x="2602" y="3413"/>
                </a:lnTo>
                <a:lnTo>
                  <a:pt x="2610" y="3420"/>
                </a:lnTo>
                <a:lnTo>
                  <a:pt x="2623" y="3423"/>
                </a:lnTo>
                <a:lnTo>
                  <a:pt x="2636" y="3420"/>
                </a:lnTo>
                <a:lnTo>
                  <a:pt x="2649" y="3413"/>
                </a:lnTo>
                <a:lnTo>
                  <a:pt x="2660" y="3403"/>
                </a:lnTo>
                <a:lnTo>
                  <a:pt x="2667" y="3390"/>
                </a:lnTo>
                <a:lnTo>
                  <a:pt x="2669" y="3376"/>
                </a:lnTo>
                <a:lnTo>
                  <a:pt x="2665" y="3366"/>
                </a:lnTo>
                <a:lnTo>
                  <a:pt x="2656" y="3359"/>
                </a:lnTo>
                <a:lnTo>
                  <a:pt x="2644" y="3356"/>
                </a:lnTo>
                <a:lnTo>
                  <a:pt x="2630" y="3359"/>
                </a:lnTo>
                <a:lnTo>
                  <a:pt x="2618" y="3366"/>
                </a:lnTo>
                <a:lnTo>
                  <a:pt x="2606" y="3376"/>
                </a:lnTo>
                <a:lnTo>
                  <a:pt x="2600" y="3390"/>
                </a:lnTo>
                <a:close/>
                <a:moveTo>
                  <a:pt x="2620" y="3537"/>
                </a:moveTo>
                <a:lnTo>
                  <a:pt x="2622" y="3524"/>
                </a:lnTo>
                <a:lnTo>
                  <a:pt x="2618" y="3513"/>
                </a:lnTo>
                <a:lnTo>
                  <a:pt x="2609" y="3506"/>
                </a:lnTo>
                <a:lnTo>
                  <a:pt x="2597" y="3503"/>
                </a:lnTo>
                <a:lnTo>
                  <a:pt x="2583" y="3506"/>
                </a:lnTo>
                <a:lnTo>
                  <a:pt x="2570" y="3513"/>
                </a:lnTo>
                <a:lnTo>
                  <a:pt x="2559" y="3524"/>
                </a:lnTo>
                <a:lnTo>
                  <a:pt x="2552" y="3537"/>
                </a:lnTo>
                <a:lnTo>
                  <a:pt x="2550" y="3550"/>
                </a:lnTo>
                <a:lnTo>
                  <a:pt x="2554" y="3561"/>
                </a:lnTo>
                <a:lnTo>
                  <a:pt x="2562" y="3568"/>
                </a:lnTo>
                <a:lnTo>
                  <a:pt x="2575" y="3571"/>
                </a:lnTo>
                <a:lnTo>
                  <a:pt x="2589" y="3568"/>
                </a:lnTo>
                <a:lnTo>
                  <a:pt x="2602" y="3561"/>
                </a:lnTo>
                <a:lnTo>
                  <a:pt x="2612" y="3550"/>
                </a:lnTo>
                <a:lnTo>
                  <a:pt x="2620" y="3537"/>
                </a:lnTo>
                <a:close/>
                <a:moveTo>
                  <a:pt x="2573" y="3685"/>
                </a:moveTo>
                <a:lnTo>
                  <a:pt x="2575" y="3672"/>
                </a:lnTo>
                <a:lnTo>
                  <a:pt x="2571" y="3660"/>
                </a:lnTo>
                <a:lnTo>
                  <a:pt x="2562" y="3653"/>
                </a:lnTo>
                <a:lnTo>
                  <a:pt x="2549" y="3650"/>
                </a:lnTo>
                <a:lnTo>
                  <a:pt x="2535" y="3653"/>
                </a:lnTo>
                <a:lnTo>
                  <a:pt x="2522" y="3660"/>
                </a:lnTo>
                <a:lnTo>
                  <a:pt x="2511" y="3672"/>
                </a:lnTo>
                <a:lnTo>
                  <a:pt x="2504" y="3685"/>
                </a:lnTo>
                <a:lnTo>
                  <a:pt x="2502" y="3698"/>
                </a:lnTo>
                <a:lnTo>
                  <a:pt x="2506" y="3709"/>
                </a:lnTo>
                <a:lnTo>
                  <a:pt x="2515" y="3717"/>
                </a:lnTo>
                <a:lnTo>
                  <a:pt x="2528" y="3719"/>
                </a:lnTo>
                <a:lnTo>
                  <a:pt x="2542" y="3717"/>
                </a:lnTo>
                <a:lnTo>
                  <a:pt x="2555" y="3709"/>
                </a:lnTo>
                <a:lnTo>
                  <a:pt x="2565" y="3698"/>
                </a:lnTo>
                <a:lnTo>
                  <a:pt x="2573" y="3685"/>
                </a:lnTo>
                <a:close/>
                <a:moveTo>
                  <a:pt x="2526" y="3832"/>
                </a:moveTo>
                <a:lnTo>
                  <a:pt x="2528" y="3819"/>
                </a:lnTo>
                <a:lnTo>
                  <a:pt x="2524" y="3808"/>
                </a:lnTo>
                <a:lnTo>
                  <a:pt x="2515" y="3800"/>
                </a:lnTo>
                <a:lnTo>
                  <a:pt x="2502" y="3797"/>
                </a:lnTo>
                <a:lnTo>
                  <a:pt x="2488" y="3800"/>
                </a:lnTo>
                <a:lnTo>
                  <a:pt x="2475" y="3808"/>
                </a:lnTo>
                <a:lnTo>
                  <a:pt x="2463" y="3819"/>
                </a:lnTo>
                <a:lnTo>
                  <a:pt x="2456" y="3832"/>
                </a:lnTo>
                <a:lnTo>
                  <a:pt x="2455" y="3845"/>
                </a:lnTo>
                <a:lnTo>
                  <a:pt x="2458" y="3857"/>
                </a:lnTo>
                <a:lnTo>
                  <a:pt x="2467" y="3865"/>
                </a:lnTo>
                <a:lnTo>
                  <a:pt x="2480" y="3867"/>
                </a:lnTo>
                <a:lnTo>
                  <a:pt x="2494" y="3865"/>
                </a:lnTo>
                <a:lnTo>
                  <a:pt x="2508" y="3857"/>
                </a:lnTo>
                <a:lnTo>
                  <a:pt x="2518" y="3845"/>
                </a:lnTo>
                <a:lnTo>
                  <a:pt x="2526" y="3832"/>
                </a:lnTo>
                <a:close/>
                <a:moveTo>
                  <a:pt x="2479" y="3980"/>
                </a:moveTo>
                <a:lnTo>
                  <a:pt x="2480" y="3966"/>
                </a:lnTo>
                <a:lnTo>
                  <a:pt x="2477" y="3955"/>
                </a:lnTo>
                <a:lnTo>
                  <a:pt x="2467" y="3948"/>
                </a:lnTo>
                <a:lnTo>
                  <a:pt x="2455" y="3945"/>
                </a:lnTo>
                <a:lnTo>
                  <a:pt x="2441" y="3948"/>
                </a:lnTo>
                <a:lnTo>
                  <a:pt x="2428" y="3955"/>
                </a:lnTo>
                <a:lnTo>
                  <a:pt x="2416" y="3966"/>
                </a:lnTo>
                <a:lnTo>
                  <a:pt x="2409" y="3980"/>
                </a:lnTo>
                <a:lnTo>
                  <a:pt x="2407" y="3993"/>
                </a:lnTo>
                <a:lnTo>
                  <a:pt x="2411" y="4005"/>
                </a:lnTo>
                <a:lnTo>
                  <a:pt x="2420" y="4012"/>
                </a:lnTo>
                <a:lnTo>
                  <a:pt x="2433" y="4015"/>
                </a:lnTo>
                <a:lnTo>
                  <a:pt x="2447" y="4012"/>
                </a:lnTo>
                <a:lnTo>
                  <a:pt x="2460" y="4005"/>
                </a:lnTo>
                <a:lnTo>
                  <a:pt x="2471" y="3993"/>
                </a:lnTo>
                <a:lnTo>
                  <a:pt x="2479" y="3980"/>
                </a:lnTo>
                <a:close/>
                <a:moveTo>
                  <a:pt x="2408" y="4092"/>
                </a:moveTo>
                <a:lnTo>
                  <a:pt x="2393" y="4095"/>
                </a:lnTo>
                <a:lnTo>
                  <a:pt x="2380" y="4103"/>
                </a:lnTo>
                <a:lnTo>
                  <a:pt x="2368" y="4114"/>
                </a:lnTo>
                <a:lnTo>
                  <a:pt x="2361" y="4127"/>
                </a:lnTo>
                <a:lnTo>
                  <a:pt x="2359" y="4141"/>
                </a:lnTo>
                <a:lnTo>
                  <a:pt x="2363" y="4152"/>
                </a:lnTo>
                <a:lnTo>
                  <a:pt x="2372" y="4160"/>
                </a:lnTo>
                <a:lnTo>
                  <a:pt x="2385" y="4162"/>
                </a:lnTo>
                <a:lnTo>
                  <a:pt x="2400" y="4160"/>
                </a:lnTo>
                <a:lnTo>
                  <a:pt x="2413" y="4152"/>
                </a:lnTo>
                <a:lnTo>
                  <a:pt x="2424" y="4141"/>
                </a:lnTo>
                <a:lnTo>
                  <a:pt x="2432" y="4127"/>
                </a:lnTo>
                <a:lnTo>
                  <a:pt x="2434" y="4114"/>
                </a:lnTo>
                <a:lnTo>
                  <a:pt x="2430" y="4103"/>
                </a:lnTo>
                <a:lnTo>
                  <a:pt x="2420" y="4095"/>
                </a:lnTo>
                <a:lnTo>
                  <a:pt x="2408" y="4092"/>
                </a:lnTo>
                <a:close/>
                <a:moveTo>
                  <a:pt x="2338" y="4310"/>
                </a:moveTo>
                <a:lnTo>
                  <a:pt x="2352" y="4307"/>
                </a:lnTo>
                <a:lnTo>
                  <a:pt x="2366" y="4300"/>
                </a:lnTo>
                <a:lnTo>
                  <a:pt x="2377" y="4289"/>
                </a:lnTo>
                <a:lnTo>
                  <a:pt x="2385" y="4275"/>
                </a:lnTo>
                <a:lnTo>
                  <a:pt x="2386" y="4261"/>
                </a:lnTo>
                <a:lnTo>
                  <a:pt x="2382" y="4250"/>
                </a:lnTo>
                <a:lnTo>
                  <a:pt x="2373" y="4243"/>
                </a:lnTo>
                <a:lnTo>
                  <a:pt x="2360" y="4240"/>
                </a:lnTo>
                <a:lnTo>
                  <a:pt x="2346" y="4243"/>
                </a:lnTo>
                <a:lnTo>
                  <a:pt x="2333" y="4250"/>
                </a:lnTo>
                <a:lnTo>
                  <a:pt x="2321" y="4261"/>
                </a:lnTo>
                <a:lnTo>
                  <a:pt x="2314" y="4275"/>
                </a:lnTo>
                <a:lnTo>
                  <a:pt x="2312" y="4289"/>
                </a:lnTo>
                <a:lnTo>
                  <a:pt x="2316" y="4300"/>
                </a:lnTo>
                <a:lnTo>
                  <a:pt x="2325" y="4307"/>
                </a:lnTo>
                <a:lnTo>
                  <a:pt x="2338" y="4310"/>
                </a:lnTo>
                <a:close/>
                <a:moveTo>
                  <a:pt x="2266" y="4423"/>
                </a:moveTo>
                <a:lnTo>
                  <a:pt x="2265" y="4436"/>
                </a:lnTo>
                <a:lnTo>
                  <a:pt x="2269" y="4447"/>
                </a:lnTo>
                <a:lnTo>
                  <a:pt x="2277" y="4454"/>
                </a:lnTo>
                <a:lnTo>
                  <a:pt x="2291" y="4457"/>
                </a:lnTo>
                <a:lnTo>
                  <a:pt x="2305" y="4454"/>
                </a:lnTo>
                <a:lnTo>
                  <a:pt x="2318" y="4447"/>
                </a:lnTo>
                <a:lnTo>
                  <a:pt x="2329" y="4436"/>
                </a:lnTo>
                <a:lnTo>
                  <a:pt x="2337" y="4423"/>
                </a:lnTo>
                <a:lnTo>
                  <a:pt x="2339" y="4408"/>
                </a:lnTo>
                <a:lnTo>
                  <a:pt x="2335" y="4397"/>
                </a:lnTo>
                <a:lnTo>
                  <a:pt x="2325" y="4390"/>
                </a:lnTo>
                <a:lnTo>
                  <a:pt x="2313" y="4387"/>
                </a:lnTo>
                <a:lnTo>
                  <a:pt x="2299" y="4390"/>
                </a:lnTo>
                <a:lnTo>
                  <a:pt x="2285" y="4397"/>
                </a:lnTo>
                <a:lnTo>
                  <a:pt x="2273" y="4408"/>
                </a:lnTo>
                <a:lnTo>
                  <a:pt x="2266" y="4423"/>
                </a:lnTo>
                <a:close/>
                <a:moveTo>
                  <a:pt x="2219" y="4570"/>
                </a:moveTo>
                <a:lnTo>
                  <a:pt x="2217" y="4583"/>
                </a:lnTo>
                <a:lnTo>
                  <a:pt x="2221" y="4594"/>
                </a:lnTo>
                <a:lnTo>
                  <a:pt x="2230" y="4603"/>
                </a:lnTo>
                <a:lnTo>
                  <a:pt x="2243" y="4605"/>
                </a:lnTo>
                <a:lnTo>
                  <a:pt x="2258" y="4603"/>
                </a:lnTo>
                <a:lnTo>
                  <a:pt x="2271" y="4594"/>
                </a:lnTo>
                <a:lnTo>
                  <a:pt x="2282" y="4583"/>
                </a:lnTo>
                <a:lnTo>
                  <a:pt x="2290" y="4570"/>
                </a:lnTo>
                <a:lnTo>
                  <a:pt x="2291" y="4557"/>
                </a:lnTo>
                <a:lnTo>
                  <a:pt x="2288" y="4545"/>
                </a:lnTo>
                <a:lnTo>
                  <a:pt x="2278" y="4537"/>
                </a:lnTo>
                <a:lnTo>
                  <a:pt x="2265" y="4535"/>
                </a:lnTo>
                <a:lnTo>
                  <a:pt x="2251" y="4537"/>
                </a:lnTo>
                <a:lnTo>
                  <a:pt x="2238" y="4545"/>
                </a:lnTo>
                <a:lnTo>
                  <a:pt x="2226" y="4557"/>
                </a:lnTo>
                <a:lnTo>
                  <a:pt x="2219" y="4570"/>
                </a:lnTo>
                <a:close/>
                <a:moveTo>
                  <a:pt x="2171" y="4717"/>
                </a:moveTo>
                <a:lnTo>
                  <a:pt x="2170" y="4731"/>
                </a:lnTo>
                <a:lnTo>
                  <a:pt x="2173" y="4743"/>
                </a:lnTo>
                <a:lnTo>
                  <a:pt x="2182" y="4750"/>
                </a:lnTo>
                <a:lnTo>
                  <a:pt x="2196" y="4753"/>
                </a:lnTo>
                <a:lnTo>
                  <a:pt x="2210" y="4750"/>
                </a:lnTo>
                <a:lnTo>
                  <a:pt x="2224" y="4743"/>
                </a:lnTo>
                <a:lnTo>
                  <a:pt x="2235" y="4731"/>
                </a:lnTo>
                <a:lnTo>
                  <a:pt x="2243" y="4717"/>
                </a:lnTo>
                <a:lnTo>
                  <a:pt x="2244" y="4704"/>
                </a:lnTo>
                <a:lnTo>
                  <a:pt x="2241" y="4692"/>
                </a:lnTo>
                <a:lnTo>
                  <a:pt x="2231" y="4684"/>
                </a:lnTo>
                <a:lnTo>
                  <a:pt x="2218" y="4682"/>
                </a:lnTo>
                <a:lnTo>
                  <a:pt x="2204" y="4684"/>
                </a:lnTo>
                <a:lnTo>
                  <a:pt x="2190" y="4692"/>
                </a:lnTo>
                <a:lnTo>
                  <a:pt x="2178" y="4704"/>
                </a:lnTo>
                <a:lnTo>
                  <a:pt x="2171" y="4717"/>
                </a:lnTo>
                <a:close/>
                <a:moveTo>
                  <a:pt x="2124" y="4865"/>
                </a:moveTo>
                <a:lnTo>
                  <a:pt x="2123" y="4878"/>
                </a:lnTo>
                <a:lnTo>
                  <a:pt x="2126" y="4890"/>
                </a:lnTo>
                <a:lnTo>
                  <a:pt x="2135" y="4897"/>
                </a:lnTo>
                <a:lnTo>
                  <a:pt x="2149" y="4900"/>
                </a:lnTo>
                <a:lnTo>
                  <a:pt x="2163" y="4897"/>
                </a:lnTo>
                <a:lnTo>
                  <a:pt x="2176" y="4890"/>
                </a:lnTo>
                <a:lnTo>
                  <a:pt x="2187" y="4878"/>
                </a:lnTo>
                <a:lnTo>
                  <a:pt x="2195" y="4865"/>
                </a:lnTo>
                <a:lnTo>
                  <a:pt x="2197" y="4851"/>
                </a:lnTo>
                <a:lnTo>
                  <a:pt x="2193" y="4840"/>
                </a:lnTo>
                <a:lnTo>
                  <a:pt x="2183" y="4832"/>
                </a:lnTo>
                <a:lnTo>
                  <a:pt x="2171" y="4829"/>
                </a:lnTo>
                <a:lnTo>
                  <a:pt x="2156" y="4832"/>
                </a:lnTo>
                <a:lnTo>
                  <a:pt x="2143" y="4840"/>
                </a:lnTo>
                <a:lnTo>
                  <a:pt x="2131" y="4851"/>
                </a:lnTo>
                <a:lnTo>
                  <a:pt x="2124" y="4865"/>
                </a:lnTo>
                <a:close/>
                <a:moveTo>
                  <a:pt x="2077" y="5012"/>
                </a:moveTo>
                <a:lnTo>
                  <a:pt x="2075" y="5026"/>
                </a:lnTo>
                <a:lnTo>
                  <a:pt x="2079" y="5037"/>
                </a:lnTo>
                <a:lnTo>
                  <a:pt x="2088" y="5045"/>
                </a:lnTo>
                <a:lnTo>
                  <a:pt x="2101" y="5048"/>
                </a:lnTo>
                <a:lnTo>
                  <a:pt x="2115" y="5045"/>
                </a:lnTo>
                <a:lnTo>
                  <a:pt x="2129" y="5037"/>
                </a:lnTo>
                <a:lnTo>
                  <a:pt x="2140" y="5026"/>
                </a:lnTo>
                <a:lnTo>
                  <a:pt x="2148" y="5012"/>
                </a:lnTo>
                <a:lnTo>
                  <a:pt x="2149" y="4999"/>
                </a:lnTo>
                <a:lnTo>
                  <a:pt x="2145" y="4988"/>
                </a:lnTo>
                <a:lnTo>
                  <a:pt x="2136" y="4980"/>
                </a:lnTo>
                <a:lnTo>
                  <a:pt x="2123" y="4978"/>
                </a:lnTo>
                <a:lnTo>
                  <a:pt x="2109" y="4980"/>
                </a:lnTo>
                <a:lnTo>
                  <a:pt x="2096" y="4988"/>
                </a:lnTo>
                <a:lnTo>
                  <a:pt x="2084" y="4999"/>
                </a:lnTo>
                <a:lnTo>
                  <a:pt x="2077" y="5012"/>
                </a:lnTo>
                <a:close/>
                <a:moveTo>
                  <a:pt x="2029" y="5159"/>
                </a:moveTo>
                <a:lnTo>
                  <a:pt x="2028" y="5174"/>
                </a:lnTo>
                <a:lnTo>
                  <a:pt x="2032" y="5185"/>
                </a:lnTo>
                <a:lnTo>
                  <a:pt x="2040" y="5192"/>
                </a:lnTo>
                <a:lnTo>
                  <a:pt x="2054" y="5195"/>
                </a:lnTo>
                <a:lnTo>
                  <a:pt x="2068" y="5192"/>
                </a:lnTo>
                <a:lnTo>
                  <a:pt x="2081" y="5185"/>
                </a:lnTo>
                <a:lnTo>
                  <a:pt x="2092" y="5174"/>
                </a:lnTo>
                <a:lnTo>
                  <a:pt x="2100" y="5159"/>
                </a:lnTo>
                <a:lnTo>
                  <a:pt x="2102" y="5146"/>
                </a:lnTo>
                <a:lnTo>
                  <a:pt x="2098" y="5135"/>
                </a:lnTo>
                <a:lnTo>
                  <a:pt x="2089" y="5128"/>
                </a:lnTo>
                <a:lnTo>
                  <a:pt x="2076" y="5125"/>
                </a:lnTo>
                <a:lnTo>
                  <a:pt x="2062" y="5128"/>
                </a:lnTo>
                <a:lnTo>
                  <a:pt x="2048" y="5135"/>
                </a:lnTo>
                <a:lnTo>
                  <a:pt x="2037" y="5146"/>
                </a:lnTo>
                <a:lnTo>
                  <a:pt x="2029" y="5159"/>
                </a:lnTo>
                <a:close/>
                <a:moveTo>
                  <a:pt x="1982" y="5308"/>
                </a:moveTo>
                <a:lnTo>
                  <a:pt x="1981" y="5321"/>
                </a:lnTo>
                <a:lnTo>
                  <a:pt x="1984" y="5332"/>
                </a:lnTo>
                <a:lnTo>
                  <a:pt x="1993" y="5340"/>
                </a:lnTo>
                <a:lnTo>
                  <a:pt x="2006" y="5342"/>
                </a:lnTo>
                <a:lnTo>
                  <a:pt x="2021" y="5340"/>
                </a:lnTo>
                <a:lnTo>
                  <a:pt x="2034" y="5332"/>
                </a:lnTo>
                <a:lnTo>
                  <a:pt x="2045" y="5321"/>
                </a:lnTo>
                <a:lnTo>
                  <a:pt x="2053" y="5308"/>
                </a:lnTo>
                <a:lnTo>
                  <a:pt x="2055" y="5293"/>
                </a:lnTo>
                <a:lnTo>
                  <a:pt x="2051" y="5282"/>
                </a:lnTo>
                <a:lnTo>
                  <a:pt x="2041" y="5275"/>
                </a:lnTo>
                <a:lnTo>
                  <a:pt x="2029" y="5272"/>
                </a:lnTo>
                <a:lnTo>
                  <a:pt x="2014" y="5275"/>
                </a:lnTo>
                <a:lnTo>
                  <a:pt x="2001" y="5282"/>
                </a:lnTo>
                <a:lnTo>
                  <a:pt x="1989" y="5293"/>
                </a:lnTo>
                <a:lnTo>
                  <a:pt x="1982" y="5308"/>
                </a:lnTo>
                <a:close/>
                <a:moveTo>
                  <a:pt x="2005" y="5455"/>
                </a:moveTo>
                <a:lnTo>
                  <a:pt x="2007" y="5441"/>
                </a:lnTo>
                <a:lnTo>
                  <a:pt x="2003" y="5430"/>
                </a:lnTo>
                <a:lnTo>
                  <a:pt x="1993" y="5423"/>
                </a:lnTo>
                <a:lnTo>
                  <a:pt x="1981" y="5420"/>
                </a:lnTo>
                <a:lnTo>
                  <a:pt x="1967" y="5423"/>
                </a:lnTo>
                <a:lnTo>
                  <a:pt x="1954" y="5430"/>
                </a:lnTo>
                <a:lnTo>
                  <a:pt x="1942" y="5441"/>
                </a:lnTo>
                <a:lnTo>
                  <a:pt x="1935" y="5455"/>
                </a:lnTo>
                <a:lnTo>
                  <a:pt x="1934" y="5468"/>
                </a:lnTo>
                <a:lnTo>
                  <a:pt x="1937" y="5479"/>
                </a:lnTo>
                <a:lnTo>
                  <a:pt x="1946" y="5487"/>
                </a:lnTo>
                <a:lnTo>
                  <a:pt x="1959" y="5490"/>
                </a:lnTo>
                <a:lnTo>
                  <a:pt x="1973" y="5487"/>
                </a:lnTo>
                <a:lnTo>
                  <a:pt x="1987" y="5479"/>
                </a:lnTo>
                <a:lnTo>
                  <a:pt x="1997" y="5468"/>
                </a:lnTo>
                <a:lnTo>
                  <a:pt x="2005" y="5455"/>
                </a:lnTo>
                <a:close/>
                <a:moveTo>
                  <a:pt x="1957" y="5603"/>
                </a:moveTo>
                <a:lnTo>
                  <a:pt x="1959" y="5589"/>
                </a:lnTo>
                <a:lnTo>
                  <a:pt x="1955" y="5578"/>
                </a:lnTo>
                <a:lnTo>
                  <a:pt x="1946" y="5571"/>
                </a:lnTo>
                <a:lnTo>
                  <a:pt x="1934" y="5568"/>
                </a:lnTo>
                <a:lnTo>
                  <a:pt x="1920" y="5571"/>
                </a:lnTo>
                <a:lnTo>
                  <a:pt x="1907" y="5578"/>
                </a:lnTo>
                <a:lnTo>
                  <a:pt x="1895" y="5589"/>
                </a:lnTo>
                <a:lnTo>
                  <a:pt x="1888" y="5603"/>
                </a:lnTo>
                <a:lnTo>
                  <a:pt x="1887" y="5616"/>
                </a:lnTo>
                <a:lnTo>
                  <a:pt x="1890" y="5626"/>
                </a:lnTo>
                <a:lnTo>
                  <a:pt x="1899" y="5635"/>
                </a:lnTo>
                <a:lnTo>
                  <a:pt x="1912" y="5637"/>
                </a:lnTo>
                <a:lnTo>
                  <a:pt x="1926" y="5635"/>
                </a:lnTo>
                <a:lnTo>
                  <a:pt x="1939" y="5626"/>
                </a:lnTo>
                <a:lnTo>
                  <a:pt x="1950" y="5616"/>
                </a:lnTo>
                <a:lnTo>
                  <a:pt x="1957" y="5603"/>
                </a:lnTo>
                <a:close/>
                <a:moveTo>
                  <a:pt x="1910" y="5750"/>
                </a:moveTo>
                <a:lnTo>
                  <a:pt x="1912" y="5737"/>
                </a:lnTo>
                <a:lnTo>
                  <a:pt x="1908" y="5726"/>
                </a:lnTo>
                <a:lnTo>
                  <a:pt x="1898" y="5718"/>
                </a:lnTo>
                <a:lnTo>
                  <a:pt x="1886" y="5715"/>
                </a:lnTo>
                <a:lnTo>
                  <a:pt x="1872" y="5718"/>
                </a:lnTo>
                <a:lnTo>
                  <a:pt x="1859" y="5726"/>
                </a:lnTo>
                <a:lnTo>
                  <a:pt x="1848" y="5737"/>
                </a:lnTo>
                <a:lnTo>
                  <a:pt x="1841" y="5750"/>
                </a:lnTo>
                <a:lnTo>
                  <a:pt x="1839" y="5763"/>
                </a:lnTo>
                <a:lnTo>
                  <a:pt x="1843" y="5775"/>
                </a:lnTo>
                <a:lnTo>
                  <a:pt x="1851" y="5782"/>
                </a:lnTo>
                <a:lnTo>
                  <a:pt x="1865" y="5785"/>
                </a:lnTo>
                <a:lnTo>
                  <a:pt x="1879" y="5782"/>
                </a:lnTo>
                <a:lnTo>
                  <a:pt x="1892" y="5775"/>
                </a:lnTo>
                <a:lnTo>
                  <a:pt x="1902" y="5763"/>
                </a:lnTo>
                <a:lnTo>
                  <a:pt x="1910" y="5750"/>
                </a:lnTo>
                <a:close/>
                <a:moveTo>
                  <a:pt x="1862" y="5897"/>
                </a:moveTo>
                <a:lnTo>
                  <a:pt x="1864" y="5884"/>
                </a:lnTo>
                <a:lnTo>
                  <a:pt x="1860" y="5874"/>
                </a:lnTo>
                <a:lnTo>
                  <a:pt x="1851" y="5867"/>
                </a:lnTo>
                <a:lnTo>
                  <a:pt x="1839" y="5864"/>
                </a:lnTo>
                <a:lnTo>
                  <a:pt x="1825" y="5867"/>
                </a:lnTo>
                <a:lnTo>
                  <a:pt x="1812" y="5874"/>
                </a:lnTo>
                <a:lnTo>
                  <a:pt x="1801" y="5884"/>
                </a:lnTo>
                <a:lnTo>
                  <a:pt x="1794" y="5897"/>
                </a:lnTo>
                <a:lnTo>
                  <a:pt x="1792" y="5911"/>
                </a:lnTo>
                <a:lnTo>
                  <a:pt x="1796" y="5922"/>
                </a:lnTo>
                <a:lnTo>
                  <a:pt x="1804" y="5929"/>
                </a:lnTo>
                <a:lnTo>
                  <a:pt x="1817" y="5932"/>
                </a:lnTo>
                <a:lnTo>
                  <a:pt x="1831" y="5929"/>
                </a:lnTo>
                <a:lnTo>
                  <a:pt x="1844" y="5922"/>
                </a:lnTo>
                <a:lnTo>
                  <a:pt x="1855" y="5911"/>
                </a:lnTo>
                <a:lnTo>
                  <a:pt x="1862" y="5897"/>
                </a:lnTo>
                <a:close/>
                <a:moveTo>
                  <a:pt x="1815" y="6045"/>
                </a:moveTo>
                <a:lnTo>
                  <a:pt x="1816" y="6032"/>
                </a:lnTo>
                <a:lnTo>
                  <a:pt x="1812" y="6021"/>
                </a:lnTo>
                <a:lnTo>
                  <a:pt x="1803" y="6014"/>
                </a:lnTo>
                <a:lnTo>
                  <a:pt x="1791" y="6012"/>
                </a:lnTo>
                <a:lnTo>
                  <a:pt x="1778" y="6014"/>
                </a:lnTo>
                <a:lnTo>
                  <a:pt x="1765" y="6021"/>
                </a:lnTo>
                <a:lnTo>
                  <a:pt x="1754" y="6032"/>
                </a:lnTo>
                <a:lnTo>
                  <a:pt x="1747" y="6045"/>
                </a:lnTo>
                <a:lnTo>
                  <a:pt x="1745" y="6058"/>
                </a:lnTo>
                <a:lnTo>
                  <a:pt x="1749" y="6069"/>
                </a:lnTo>
                <a:lnTo>
                  <a:pt x="1757" y="6076"/>
                </a:lnTo>
                <a:lnTo>
                  <a:pt x="1770" y="6078"/>
                </a:lnTo>
                <a:lnTo>
                  <a:pt x="1784" y="6076"/>
                </a:lnTo>
                <a:lnTo>
                  <a:pt x="1796" y="6069"/>
                </a:lnTo>
                <a:lnTo>
                  <a:pt x="1807" y="6058"/>
                </a:lnTo>
                <a:lnTo>
                  <a:pt x="1815" y="6045"/>
                </a:lnTo>
                <a:close/>
                <a:moveTo>
                  <a:pt x="1700" y="6193"/>
                </a:moveTo>
                <a:lnTo>
                  <a:pt x="1698" y="6206"/>
                </a:lnTo>
                <a:lnTo>
                  <a:pt x="1702" y="6216"/>
                </a:lnTo>
                <a:lnTo>
                  <a:pt x="1710" y="6223"/>
                </a:lnTo>
                <a:lnTo>
                  <a:pt x="1723" y="6225"/>
                </a:lnTo>
                <a:lnTo>
                  <a:pt x="1736" y="6223"/>
                </a:lnTo>
                <a:lnTo>
                  <a:pt x="1749" y="6216"/>
                </a:lnTo>
                <a:lnTo>
                  <a:pt x="1759" y="6206"/>
                </a:lnTo>
                <a:lnTo>
                  <a:pt x="1767" y="6193"/>
                </a:lnTo>
                <a:lnTo>
                  <a:pt x="1768" y="6179"/>
                </a:lnTo>
                <a:lnTo>
                  <a:pt x="1765" y="6169"/>
                </a:lnTo>
                <a:lnTo>
                  <a:pt x="1756" y="6162"/>
                </a:lnTo>
                <a:lnTo>
                  <a:pt x="1744" y="6160"/>
                </a:lnTo>
                <a:lnTo>
                  <a:pt x="1730" y="6162"/>
                </a:lnTo>
                <a:lnTo>
                  <a:pt x="1718" y="6169"/>
                </a:lnTo>
                <a:lnTo>
                  <a:pt x="1706" y="6179"/>
                </a:lnTo>
                <a:lnTo>
                  <a:pt x="1700" y="6193"/>
                </a:lnTo>
                <a:close/>
                <a:moveTo>
                  <a:pt x="1653" y="6340"/>
                </a:moveTo>
                <a:lnTo>
                  <a:pt x="1651" y="6353"/>
                </a:lnTo>
                <a:lnTo>
                  <a:pt x="1655" y="6363"/>
                </a:lnTo>
                <a:lnTo>
                  <a:pt x="1663" y="6370"/>
                </a:lnTo>
                <a:lnTo>
                  <a:pt x="1676" y="6372"/>
                </a:lnTo>
                <a:lnTo>
                  <a:pt x="1689" y="6370"/>
                </a:lnTo>
                <a:lnTo>
                  <a:pt x="1701" y="6363"/>
                </a:lnTo>
                <a:lnTo>
                  <a:pt x="1711" y="6353"/>
                </a:lnTo>
                <a:lnTo>
                  <a:pt x="1719" y="6340"/>
                </a:lnTo>
                <a:lnTo>
                  <a:pt x="1720" y="6327"/>
                </a:lnTo>
                <a:lnTo>
                  <a:pt x="1717" y="6317"/>
                </a:lnTo>
                <a:lnTo>
                  <a:pt x="1708" y="6310"/>
                </a:lnTo>
                <a:lnTo>
                  <a:pt x="1696" y="6307"/>
                </a:lnTo>
                <a:lnTo>
                  <a:pt x="1683" y="6310"/>
                </a:lnTo>
                <a:lnTo>
                  <a:pt x="1671" y="6317"/>
                </a:lnTo>
                <a:lnTo>
                  <a:pt x="1659" y="6327"/>
                </a:lnTo>
                <a:lnTo>
                  <a:pt x="1653" y="6340"/>
                </a:lnTo>
                <a:close/>
                <a:moveTo>
                  <a:pt x="1606" y="6488"/>
                </a:moveTo>
                <a:lnTo>
                  <a:pt x="1604" y="6500"/>
                </a:lnTo>
                <a:lnTo>
                  <a:pt x="1608" y="6510"/>
                </a:lnTo>
                <a:lnTo>
                  <a:pt x="1616" y="6518"/>
                </a:lnTo>
                <a:lnTo>
                  <a:pt x="1628" y="6520"/>
                </a:lnTo>
                <a:lnTo>
                  <a:pt x="1642" y="6518"/>
                </a:lnTo>
                <a:lnTo>
                  <a:pt x="1654" y="6510"/>
                </a:lnTo>
                <a:lnTo>
                  <a:pt x="1664" y="6500"/>
                </a:lnTo>
                <a:lnTo>
                  <a:pt x="1671" y="6488"/>
                </a:lnTo>
                <a:lnTo>
                  <a:pt x="1673" y="6475"/>
                </a:lnTo>
                <a:lnTo>
                  <a:pt x="1669" y="6464"/>
                </a:lnTo>
                <a:lnTo>
                  <a:pt x="1660" y="6458"/>
                </a:lnTo>
                <a:lnTo>
                  <a:pt x="1649" y="6455"/>
                </a:lnTo>
                <a:lnTo>
                  <a:pt x="1636" y="6458"/>
                </a:lnTo>
                <a:lnTo>
                  <a:pt x="1623" y="6464"/>
                </a:lnTo>
                <a:lnTo>
                  <a:pt x="1612" y="6475"/>
                </a:lnTo>
                <a:lnTo>
                  <a:pt x="1606" y="6488"/>
                </a:lnTo>
                <a:close/>
                <a:moveTo>
                  <a:pt x="1559" y="6635"/>
                </a:moveTo>
                <a:lnTo>
                  <a:pt x="1558" y="6647"/>
                </a:lnTo>
                <a:lnTo>
                  <a:pt x="1561" y="6658"/>
                </a:lnTo>
                <a:lnTo>
                  <a:pt x="1569" y="6665"/>
                </a:lnTo>
                <a:lnTo>
                  <a:pt x="1581" y="6667"/>
                </a:lnTo>
                <a:lnTo>
                  <a:pt x="1594" y="6665"/>
                </a:lnTo>
                <a:lnTo>
                  <a:pt x="1606" y="6658"/>
                </a:lnTo>
                <a:lnTo>
                  <a:pt x="1616" y="6647"/>
                </a:lnTo>
                <a:lnTo>
                  <a:pt x="1623" y="6635"/>
                </a:lnTo>
                <a:lnTo>
                  <a:pt x="1624" y="6623"/>
                </a:lnTo>
                <a:lnTo>
                  <a:pt x="1621" y="6613"/>
                </a:lnTo>
                <a:lnTo>
                  <a:pt x="1612" y="6606"/>
                </a:lnTo>
                <a:lnTo>
                  <a:pt x="1601" y="6603"/>
                </a:lnTo>
                <a:lnTo>
                  <a:pt x="1588" y="6606"/>
                </a:lnTo>
                <a:lnTo>
                  <a:pt x="1576" y="6613"/>
                </a:lnTo>
                <a:lnTo>
                  <a:pt x="1566" y="6623"/>
                </a:lnTo>
                <a:lnTo>
                  <a:pt x="1559" y="6635"/>
                </a:lnTo>
                <a:close/>
                <a:moveTo>
                  <a:pt x="1512" y="6782"/>
                </a:moveTo>
                <a:lnTo>
                  <a:pt x="1511" y="6794"/>
                </a:lnTo>
                <a:lnTo>
                  <a:pt x="1514" y="6805"/>
                </a:lnTo>
                <a:lnTo>
                  <a:pt x="1522" y="6812"/>
                </a:lnTo>
                <a:lnTo>
                  <a:pt x="1534" y="6814"/>
                </a:lnTo>
                <a:lnTo>
                  <a:pt x="1547" y="6812"/>
                </a:lnTo>
                <a:lnTo>
                  <a:pt x="1558" y="6805"/>
                </a:lnTo>
                <a:lnTo>
                  <a:pt x="1568" y="6794"/>
                </a:lnTo>
                <a:lnTo>
                  <a:pt x="1575" y="6782"/>
                </a:lnTo>
                <a:lnTo>
                  <a:pt x="1577" y="6771"/>
                </a:lnTo>
                <a:lnTo>
                  <a:pt x="1573" y="6761"/>
                </a:lnTo>
                <a:lnTo>
                  <a:pt x="1565" y="6754"/>
                </a:lnTo>
                <a:lnTo>
                  <a:pt x="1554" y="6752"/>
                </a:lnTo>
                <a:lnTo>
                  <a:pt x="1541" y="6754"/>
                </a:lnTo>
                <a:lnTo>
                  <a:pt x="1529" y="6761"/>
                </a:lnTo>
                <a:lnTo>
                  <a:pt x="1519" y="6771"/>
                </a:lnTo>
                <a:lnTo>
                  <a:pt x="1512" y="6782"/>
                </a:lnTo>
                <a:close/>
                <a:moveTo>
                  <a:pt x="1466" y="6930"/>
                </a:moveTo>
                <a:lnTo>
                  <a:pt x="1464" y="6942"/>
                </a:lnTo>
                <a:lnTo>
                  <a:pt x="1468" y="6952"/>
                </a:lnTo>
                <a:lnTo>
                  <a:pt x="1475" y="6958"/>
                </a:lnTo>
                <a:lnTo>
                  <a:pt x="1487" y="6960"/>
                </a:lnTo>
                <a:lnTo>
                  <a:pt x="1499" y="6958"/>
                </a:lnTo>
                <a:lnTo>
                  <a:pt x="1511" y="6952"/>
                </a:lnTo>
                <a:lnTo>
                  <a:pt x="1520" y="6942"/>
                </a:lnTo>
                <a:lnTo>
                  <a:pt x="1527" y="6930"/>
                </a:lnTo>
                <a:lnTo>
                  <a:pt x="1528" y="6918"/>
                </a:lnTo>
                <a:lnTo>
                  <a:pt x="1525" y="6909"/>
                </a:lnTo>
                <a:lnTo>
                  <a:pt x="1517" y="6903"/>
                </a:lnTo>
                <a:lnTo>
                  <a:pt x="1506" y="6900"/>
                </a:lnTo>
                <a:lnTo>
                  <a:pt x="1494" y="6903"/>
                </a:lnTo>
                <a:lnTo>
                  <a:pt x="1482" y="6909"/>
                </a:lnTo>
                <a:lnTo>
                  <a:pt x="1472" y="6918"/>
                </a:lnTo>
                <a:lnTo>
                  <a:pt x="1466" y="6930"/>
                </a:lnTo>
                <a:close/>
                <a:moveTo>
                  <a:pt x="1419" y="7078"/>
                </a:moveTo>
                <a:lnTo>
                  <a:pt x="1418" y="7090"/>
                </a:lnTo>
                <a:lnTo>
                  <a:pt x="1421" y="7099"/>
                </a:lnTo>
                <a:lnTo>
                  <a:pt x="1429" y="7105"/>
                </a:lnTo>
                <a:lnTo>
                  <a:pt x="1440" y="7107"/>
                </a:lnTo>
                <a:lnTo>
                  <a:pt x="1452" y="7105"/>
                </a:lnTo>
                <a:lnTo>
                  <a:pt x="1463" y="7099"/>
                </a:lnTo>
                <a:lnTo>
                  <a:pt x="1472" y="7090"/>
                </a:lnTo>
                <a:lnTo>
                  <a:pt x="1479" y="7078"/>
                </a:lnTo>
                <a:lnTo>
                  <a:pt x="1481" y="7066"/>
                </a:lnTo>
                <a:lnTo>
                  <a:pt x="1477" y="7057"/>
                </a:lnTo>
                <a:lnTo>
                  <a:pt x="1469" y="7050"/>
                </a:lnTo>
                <a:lnTo>
                  <a:pt x="1458" y="7048"/>
                </a:lnTo>
                <a:lnTo>
                  <a:pt x="1446" y="7050"/>
                </a:lnTo>
                <a:lnTo>
                  <a:pt x="1435" y="7057"/>
                </a:lnTo>
                <a:lnTo>
                  <a:pt x="1425" y="7066"/>
                </a:lnTo>
                <a:lnTo>
                  <a:pt x="1419" y="7078"/>
                </a:lnTo>
                <a:close/>
                <a:moveTo>
                  <a:pt x="1372" y="7226"/>
                </a:moveTo>
                <a:lnTo>
                  <a:pt x="1371" y="7237"/>
                </a:lnTo>
                <a:lnTo>
                  <a:pt x="1374" y="7246"/>
                </a:lnTo>
                <a:lnTo>
                  <a:pt x="1382" y="7252"/>
                </a:lnTo>
                <a:lnTo>
                  <a:pt x="1393" y="7254"/>
                </a:lnTo>
                <a:lnTo>
                  <a:pt x="1404" y="7252"/>
                </a:lnTo>
                <a:lnTo>
                  <a:pt x="1415" y="7246"/>
                </a:lnTo>
                <a:lnTo>
                  <a:pt x="1424" y="7237"/>
                </a:lnTo>
                <a:lnTo>
                  <a:pt x="1431" y="7226"/>
                </a:lnTo>
                <a:lnTo>
                  <a:pt x="1432" y="7214"/>
                </a:lnTo>
                <a:lnTo>
                  <a:pt x="1429" y="7204"/>
                </a:lnTo>
                <a:lnTo>
                  <a:pt x="1421" y="7198"/>
                </a:lnTo>
                <a:lnTo>
                  <a:pt x="1411" y="7196"/>
                </a:lnTo>
                <a:lnTo>
                  <a:pt x="1399" y="7198"/>
                </a:lnTo>
                <a:lnTo>
                  <a:pt x="1388" y="7204"/>
                </a:lnTo>
                <a:lnTo>
                  <a:pt x="1378" y="7214"/>
                </a:lnTo>
                <a:lnTo>
                  <a:pt x="1372" y="7226"/>
                </a:lnTo>
                <a:close/>
                <a:moveTo>
                  <a:pt x="1325" y="7373"/>
                </a:moveTo>
                <a:lnTo>
                  <a:pt x="1324" y="7384"/>
                </a:lnTo>
                <a:lnTo>
                  <a:pt x="1327" y="7393"/>
                </a:lnTo>
                <a:lnTo>
                  <a:pt x="1335" y="7399"/>
                </a:lnTo>
                <a:lnTo>
                  <a:pt x="1345" y="7401"/>
                </a:lnTo>
                <a:lnTo>
                  <a:pt x="1357" y="7399"/>
                </a:lnTo>
                <a:lnTo>
                  <a:pt x="1368" y="7393"/>
                </a:lnTo>
                <a:lnTo>
                  <a:pt x="1377" y="7384"/>
                </a:lnTo>
                <a:lnTo>
                  <a:pt x="1383" y="7373"/>
                </a:lnTo>
                <a:lnTo>
                  <a:pt x="1385" y="7362"/>
                </a:lnTo>
                <a:lnTo>
                  <a:pt x="1382" y="7352"/>
                </a:lnTo>
                <a:lnTo>
                  <a:pt x="1374" y="7346"/>
                </a:lnTo>
                <a:lnTo>
                  <a:pt x="1363" y="7344"/>
                </a:lnTo>
                <a:lnTo>
                  <a:pt x="1352" y="7346"/>
                </a:lnTo>
                <a:lnTo>
                  <a:pt x="1341" y="7352"/>
                </a:lnTo>
                <a:lnTo>
                  <a:pt x="1331" y="7362"/>
                </a:lnTo>
                <a:lnTo>
                  <a:pt x="1325" y="7373"/>
                </a:lnTo>
                <a:close/>
                <a:moveTo>
                  <a:pt x="1298" y="7549"/>
                </a:moveTo>
                <a:lnTo>
                  <a:pt x="1310" y="7546"/>
                </a:lnTo>
                <a:lnTo>
                  <a:pt x="1320" y="7540"/>
                </a:lnTo>
                <a:lnTo>
                  <a:pt x="1329" y="7531"/>
                </a:lnTo>
                <a:lnTo>
                  <a:pt x="1335" y="7520"/>
                </a:lnTo>
                <a:lnTo>
                  <a:pt x="1336" y="7510"/>
                </a:lnTo>
                <a:lnTo>
                  <a:pt x="1332" y="7501"/>
                </a:lnTo>
                <a:lnTo>
                  <a:pt x="1326" y="7494"/>
                </a:lnTo>
                <a:lnTo>
                  <a:pt x="1316" y="7492"/>
                </a:lnTo>
                <a:lnTo>
                  <a:pt x="1304" y="7494"/>
                </a:lnTo>
                <a:lnTo>
                  <a:pt x="1294" y="7501"/>
                </a:lnTo>
                <a:lnTo>
                  <a:pt x="1284" y="7510"/>
                </a:lnTo>
                <a:lnTo>
                  <a:pt x="1279" y="7520"/>
                </a:lnTo>
                <a:lnTo>
                  <a:pt x="1277" y="7531"/>
                </a:lnTo>
                <a:lnTo>
                  <a:pt x="1281" y="7540"/>
                </a:lnTo>
                <a:lnTo>
                  <a:pt x="1288" y="7546"/>
                </a:lnTo>
                <a:lnTo>
                  <a:pt x="1298" y="7549"/>
                </a:lnTo>
                <a:close/>
                <a:moveTo>
                  <a:pt x="1232" y="7668"/>
                </a:moveTo>
                <a:lnTo>
                  <a:pt x="1231" y="7678"/>
                </a:lnTo>
                <a:lnTo>
                  <a:pt x="1234" y="7687"/>
                </a:lnTo>
                <a:lnTo>
                  <a:pt x="1241" y="7693"/>
                </a:lnTo>
                <a:lnTo>
                  <a:pt x="1251" y="7695"/>
                </a:lnTo>
                <a:lnTo>
                  <a:pt x="1262" y="7693"/>
                </a:lnTo>
                <a:lnTo>
                  <a:pt x="1272" y="7687"/>
                </a:lnTo>
                <a:lnTo>
                  <a:pt x="1281" y="7678"/>
                </a:lnTo>
                <a:lnTo>
                  <a:pt x="1287" y="7668"/>
                </a:lnTo>
                <a:lnTo>
                  <a:pt x="1288" y="7657"/>
                </a:lnTo>
                <a:lnTo>
                  <a:pt x="1284" y="7649"/>
                </a:lnTo>
                <a:lnTo>
                  <a:pt x="1278" y="7643"/>
                </a:lnTo>
                <a:lnTo>
                  <a:pt x="1268" y="7641"/>
                </a:lnTo>
                <a:lnTo>
                  <a:pt x="1257" y="7643"/>
                </a:lnTo>
                <a:lnTo>
                  <a:pt x="1247" y="7649"/>
                </a:lnTo>
                <a:lnTo>
                  <a:pt x="1239" y="7657"/>
                </a:lnTo>
                <a:lnTo>
                  <a:pt x="1232" y="7668"/>
                </a:lnTo>
                <a:close/>
                <a:moveTo>
                  <a:pt x="1186" y="7815"/>
                </a:moveTo>
                <a:lnTo>
                  <a:pt x="1184" y="7826"/>
                </a:lnTo>
                <a:lnTo>
                  <a:pt x="1187" y="7834"/>
                </a:lnTo>
                <a:lnTo>
                  <a:pt x="1195" y="7840"/>
                </a:lnTo>
                <a:lnTo>
                  <a:pt x="1204" y="7842"/>
                </a:lnTo>
                <a:lnTo>
                  <a:pt x="1215" y="7840"/>
                </a:lnTo>
                <a:lnTo>
                  <a:pt x="1225" y="7834"/>
                </a:lnTo>
                <a:lnTo>
                  <a:pt x="1233" y="7826"/>
                </a:lnTo>
                <a:lnTo>
                  <a:pt x="1239" y="7815"/>
                </a:lnTo>
                <a:lnTo>
                  <a:pt x="1240" y="7805"/>
                </a:lnTo>
                <a:lnTo>
                  <a:pt x="1236" y="7797"/>
                </a:lnTo>
                <a:lnTo>
                  <a:pt x="1230" y="7791"/>
                </a:lnTo>
                <a:lnTo>
                  <a:pt x="1220" y="7789"/>
                </a:lnTo>
                <a:lnTo>
                  <a:pt x="1210" y="7791"/>
                </a:lnTo>
                <a:lnTo>
                  <a:pt x="1200" y="7797"/>
                </a:lnTo>
                <a:lnTo>
                  <a:pt x="1192" y="7805"/>
                </a:lnTo>
                <a:lnTo>
                  <a:pt x="1186" y="7815"/>
                </a:lnTo>
                <a:close/>
                <a:moveTo>
                  <a:pt x="1139" y="7962"/>
                </a:moveTo>
                <a:lnTo>
                  <a:pt x="1138" y="7973"/>
                </a:lnTo>
                <a:lnTo>
                  <a:pt x="1141" y="7981"/>
                </a:lnTo>
                <a:lnTo>
                  <a:pt x="1148" y="7986"/>
                </a:lnTo>
                <a:lnTo>
                  <a:pt x="1157" y="7988"/>
                </a:lnTo>
                <a:lnTo>
                  <a:pt x="1167" y="7986"/>
                </a:lnTo>
                <a:lnTo>
                  <a:pt x="1177" y="7981"/>
                </a:lnTo>
                <a:lnTo>
                  <a:pt x="1185" y="7973"/>
                </a:lnTo>
                <a:lnTo>
                  <a:pt x="1190" y="7962"/>
                </a:lnTo>
                <a:lnTo>
                  <a:pt x="1192" y="7953"/>
                </a:lnTo>
                <a:lnTo>
                  <a:pt x="1188" y="7945"/>
                </a:lnTo>
                <a:lnTo>
                  <a:pt x="1182" y="7940"/>
                </a:lnTo>
                <a:lnTo>
                  <a:pt x="1173" y="7938"/>
                </a:lnTo>
                <a:lnTo>
                  <a:pt x="1163" y="7940"/>
                </a:lnTo>
                <a:lnTo>
                  <a:pt x="1153" y="7945"/>
                </a:lnTo>
                <a:lnTo>
                  <a:pt x="1145" y="7953"/>
                </a:lnTo>
                <a:lnTo>
                  <a:pt x="1139" y="7962"/>
                </a:lnTo>
                <a:close/>
                <a:moveTo>
                  <a:pt x="1092" y="8111"/>
                </a:moveTo>
                <a:lnTo>
                  <a:pt x="1091" y="8120"/>
                </a:lnTo>
                <a:lnTo>
                  <a:pt x="1094" y="8128"/>
                </a:lnTo>
                <a:lnTo>
                  <a:pt x="1101" y="8133"/>
                </a:lnTo>
                <a:lnTo>
                  <a:pt x="1110" y="8135"/>
                </a:lnTo>
                <a:lnTo>
                  <a:pt x="1120" y="8133"/>
                </a:lnTo>
                <a:lnTo>
                  <a:pt x="1129" y="8128"/>
                </a:lnTo>
                <a:lnTo>
                  <a:pt x="1137" y="8120"/>
                </a:lnTo>
                <a:lnTo>
                  <a:pt x="1142" y="8111"/>
                </a:lnTo>
                <a:lnTo>
                  <a:pt x="1144" y="8100"/>
                </a:lnTo>
                <a:lnTo>
                  <a:pt x="1140" y="8093"/>
                </a:lnTo>
                <a:lnTo>
                  <a:pt x="1134" y="8088"/>
                </a:lnTo>
                <a:lnTo>
                  <a:pt x="1125" y="8086"/>
                </a:lnTo>
                <a:lnTo>
                  <a:pt x="1115" y="8088"/>
                </a:lnTo>
                <a:lnTo>
                  <a:pt x="1106" y="8093"/>
                </a:lnTo>
                <a:lnTo>
                  <a:pt x="1098" y="8100"/>
                </a:lnTo>
                <a:lnTo>
                  <a:pt x="1092" y="8111"/>
                </a:lnTo>
                <a:close/>
                <a:moveTo>
                  <a:pt x="1046" y="8258"/>
                </a:moveTo>
                <a:lnTo>
                  <a:pt x="1045" y="8267"/>
                </a:lnTo>
                <a:lnTo>
                  <a:pt x="1047" y="8275"/>
                </a:lnTo>
                <a:lnTo>
                  <a:pt x="1054" y="8280"/>
                </a:lnTo>
                <a:lnTo>
                  <a:pt x="1063" y="8281"/>
                </a:lnTo>
                <a:lnTo>
                  <a:pt x="1072" y="8280"/>
                </a:lnTo>
                <a:lnTo>
                  <a:pt x="1081" y="8275"/>
                </a:lnTo>
                <a:lnTo>
                  <a:pt x="1089" y="8267"/>
                </a:lnTo>
                <a:lnTo>
                  <a:pt x="1093" y="8258"/>
                </a:lnTo>
                <a:lnTo>
                  <a:pt x="1094" y="8249"/>
                </a:lnTo>
                <a:lnTo>
                  <a:pt x="1092" y="8241"/>
                </a:lnTo>
                <a:lnTo>
                  <a:pt x="1086" y="8236"/>
                </a:lnTo>
                <a:lnTo>
                  <a:pt x="1078" y="8234"/>
                </a:lnTo>
                <a:lnTo>
                  <a:pt x="1068" y="8236"/>
                </a:lnTo>
                <a:lnTo>
                  <a:pt x="1059" y="8241"/>
                </a:lnTo>
                <a:lnTo>
                  <a:pt x="1052" y="8249"/>
                </a:lnTo>
                <a:lnTo>
                  <a:pt x="1046" y="8258"/>
                </a:lnTo>
                <a:close/>
                <a:moveTo>
                  <a:pt x="999" y="8405"/>
                </a:moveTo>
                <a:lnTo>
                  <a:pt x="998" y="8414"/>
                </a:lnTo>
                <a:lnTo>
                  <a:pt x="1002" y="8421"/>
                </a:lnTo>
                <a:lnTo>
                  <a:pt x="1007" y="8426"/>
                </a:lnTo>
                <a:lnTo>
                  <a:pt x="1016" y="8428"/>
                </a:lnTo>
                <a:lnTo>
                  <a:pt x="1025" y="8426"/>
                </a:lnTo>
                <a:lnTo>
                  <a:pt x="1034" y="8421"/>
                </a:lnTo>
                <a:lnTo>
                  <a:pt x="1041" y="8414"/>
                </a:lnTo>
                <a:lnTo>
                  <a:pt x="1045" y="8405"/>
                </a:lnTo>
                <a:lnTo>
                  <a:pt x="1046" y="8397"/>
                </a:lnTo>
                <a:lnTo>
                  <a:pt x="1044" y="8390"/>
                </a:lnTo>
                <a:lnTo>
                  <a:pt x="1038" y="8384"/>
                </a:lnTo>
                <a:lnTo>
                  <a:pt x="1030" y="8382"/>
                </a:lnTo>
                <a:lnTo>
                  <a:pt x="1021" y="8384"/>
                </a:lnTo>
                <a:lnTo>
                  <a:pt x="1012" y="8390"/>
                </a:lnTo>
                <a:lnTo>
                  <a:pt x="1005" y="8397"/>
                </a:lnTo>
                <a:lnTo>
                  <a:pt x="999" y="8405"/>
                </a:lnTo>
                <a:close/>
                <a:moveTo>
                  <a:pt x="954" y="8553"/>
                </a:moveTo>
                <a:lnTo>
                  <a:pt x="952" y="8561"/>
                </a:lnTo>
                <a:lnTo>
                  <a:pt x="955" y="8568"/>
                </a:lnTo>
                <a:lnTo>
                  <a:pt x="961" y="8574"/>
                </a:lnTo>
                <a:lnTo>
                  <a:pt x="968" y="8575"/>
                </a:lnTo>
                <a:lnTo>
                  <a:pt x="977" y="8574"/>
                </a:lnTo>
                <a:lnTo>
                  <a:pt x="986" y="8568"/>
                </a:lnTo>
                <a:lnTo>
                  <a:pt x="993" y="8561"/>
                </a:lnTo>
                <a:lnTo>
                  <a:pt x="997" y="8553"/>
                </a:lnTo>
                <a:lnTo>
                  <a:pt x="998" y="8544"/>
                </a:lnTo>
                <a:lnTo>
                  <a:pt x="996" y="8538"/>
                </a:lnTo>
                <a:lnTo>
                  <a:pt x="990" y="8533"/>
                </a:lnTo>
                <a:lnTo>
                  <a:pt x="982" y="8531"/>
                </a:lnTo>
                <a:lnTo>
                  <a:pt x="973" y="8533"/>
                </a:lnTo>
                <a:lnTo>
                  <a:pt x="965" y="8538"/>
                </a:lnTo>
                <a:lnTo>
                  <a:pt x="958" y="8544"/>
                </a:lnTo>
                <a:lnTo>
                  <a:pt x="954" y="8553"/>
                </a:lnTo>
                <a:close/>
                <a:moveTo>
                  <a:pt x="935" y="8679"/>
                </a:moveTo>
                <a:lnTo>
                  <a:pt x="926" y="8681"/>
                </a:lnTo>
                <a:lnTo>
                  <a:pt x="918" y="8686"/>
                </a:lnTo>
                <a:lnTo>
                  <a:pt x="911" y="8692"/>
                </a:lnTo>
                <a:lnTo>
                  <a:pt x="907" y="8700"/>
                </a:lnTo>
                <a:lnTo>
                  <a:pt x="905" y="8708"/>
                </a:lnTo>
                <a:lnTo>
                  <a:pt x="909" y="8716"/>
                </a:lnTo>
                <a:lnTo>
                  <a:pt x="914" y="8720"/>
                </a:lnTo>
                <a:lnTo>
                  <a:pt x="921" y="8722"/>
                </a:lnTo>
                <a:lnTo>
                  <a:pt x="930" y="8720"/>
                </a:lnTo>
                <a:lnTo>
                  <a:pt x="938" y="8716"/>
                </a:lnTo>
                <a:lnTo>
                  <a:pt x="945" y="8708"/>
                </a:lnTo>
                <a:lnTo>
                  <a:pt x="949" y="8700"/>
                </a:lnTo>
                <a:lnTo>
                  <a:pt x="950" y="8692"/>
                </a:lnTo>
                <a:lnTo>
                  <a:pt x="947" y="8686"/>
                </a:lnTo>
                <a:lnTo>
                  <a:pt x="942" y="8681"/>
                </a:lnTo>
                <a:lnTo>
                  <a:pt x="935" y="8679"/>
                </a:lnTo>
                <a:close/>
                <a:moveTo>
                  <a:pt x="901" y="8848"/>
                </a:moveTo>
                <a:lnTo>
                  <a:pt x="902" y="8840"/>
                </a:lnTo>
                <a:lnTo>
                  <a:pt x="899" y="8833"/>
                </a:lnTo>
                <a:lnTo>
                  <a:pt x="894" y="8829"/>
                </a:lnTo>
                <a:lnTo>
                  <a:pt x="887" y="8828"/>
                </a:lnTo>
                <a:lnTo>
                  <a:pt x="879" y="8829"/>
                </a:lnTo>
                <a:lnTo>
                  <a:pt x="871" y="8833"/>
                </a:lnTo>
                <a:lnTo>
                  <a:pt x="865" y="8840"/>
                </a:lnTo>
                <a:lnTo>
                  <a:pt x="861" y="8848"/>
                </a:lnTo>
                <a:lnTo>
                  <a:pt x="860" y="8856"/>
                </a:lnTo>
                <a:lnTo>
                  <a:pt x="862" y="8863"/>
                </a:lnTo>
                <a:lnTo>
                  <a:pt x="867" y="8867"/>
                </a:lnTo>
                <a:lnTo>
                  <a:pt x="874" y="8869"/>
                </a:lnTo>
                <a:lnTo>
                  <a:pt x="882" y="8867"/>
                </a:lnTo>
                <a:lnTo>
                  <a:pt x="890" y="8863"/>
                </a:lnTo>
                <a:lnTo>
                  <a:pt x="897" y="8856"/>
                </a:lnTo>
                <a:lnTo>
                  <a:pt x="901" y="8848"/>
                </a:lnTo>
                <a:close/>
                <a:moveTo>
                  <a:pt x="827" y="9015"/>
                </a:moveTo>
                <a:lnTo>
                  <a:pt x="835" y="9013"/>
                </a:lnTo>
                <a:lnTo>
                  <a:pt x="842" y="9009"/>
                </a:lnTo>
                <a:lnTo>
                  <a:pt x="848" y="9003"/>
                </a:lnTo>
                <a:lnTo>
                  <a:pt x="852" y="8996"/>
                </a:lnTo>
                <a:lnTo>
                  <a:pt x="853" y="8988"/>
                </a:lnTo>
                <a:lnTo>
                  <a:pt x="851" y="8982"/>
                </a:lnTo>
                <a:lnTo>
                  <a:pt x="846" y="8978"/>
                </a:lnTo>
                <a:lnTo>
                  <a:pt x="839" y="8976"/>
                </a:lnTo>
                <a:lnTo>
                  <a:pt x="832" y="8978"/>
                </a:lnTo>
                <a:lnTo>
                  <a:pt x="824" y="8982"/>
                </a:lnTo>
                <a:lnTo>
                  <a:pt x="818" y="8988"/>
                </a:lnTo>
                <a:lnTo>
                  <a:pt x="814" y="8996"/>
                </a:lnTo>
                <a:lnTo>
                  <a:pt x="814" y="9003"/>
                </a:lnTo>
                <a:lnTo>
                  <a:pt x="816" y="9009"/>
                </a:lnTo>
                <a:lnTo>
                  <a:pt x="820" y="9013"/>
                </a:lnTo>
                <a:lnTo>
                  <a:pt x="827" y="9015"/>
                </a:lnTo>
                <a:close/>
                <a:moveTo>
                  <a:pt x="780" y="9161"/>
                </a:moveTo>
                <a:lnTo>
                  <a:pt x="788" y="9160"/>
                </a:lnTo>
                <a:lnTo>
                  <a:pt x="795" y="9156"/>
                </a:lnTo>
                <a:lnTo>
                  <a:pt x="800" y="9150"/>
                </a:lnTo>
                <a:lnTo>
                  <a:pt x="804" y="9143"/>
                </a:lnTo>
                <a:lnTo>
                  <a:pt x="805" y="9136"/>
                </a:lnTo>
                <a:lnTo>
                  <a:pt x="803" y="9130"/>
                </a:lnTo>
                <a:lnTo>
                  <a:pt x="798" y="9126"/>
                </a:lnTo>
                <a:lnTo>
                  <a:pt x="792" y="9124"/>
                </a:lnTo>
                <a:lnTo>
                  <a:pt x="784" y="9126"/>
                </a:lnTo>
                <a:lnTo>
                  <a:pt x="777" y="9130"/>
                </a:lnTo>
                <a:lnTo>
                  <a:pt x="772" y="9136"/>
                </a:lnTo>
                <a:lnTo>
                  <a:pt x="768" y="9143"/>
                </a:lnTo>
                <a:lnTo>
                  <a:pt x="767" y="9150"/>
                </a:lnTo>
                <a:lnTo>
                  <a:pt x="769" y="9156"/>
                </a:lnTo>
                <a:lnTo>
                  <a:pt x="774" y="9160"/>
                </a:lnTo>
                <a:lnTo>
                  <a:pt x="780" y="9161"/>
                </a:lnTo>
                <a:close/>
                <a:moveTo>
                  <a:pt x="733" y="9308"/>
                </a:moveTo>
                <a:lnTo>
                  <a:pt x="740" y="9307"/>
                </a:lnTo>
                <a:lnTo>
                  <a:pt x="747" y="9303"/>
                </a:lnTo>
                <a:lnTo>
                  <a:pt x="752" y="9297"/>
                </a:lnTo>
                <a:lnTo>
                  <a:pt x="756" y="9291"/>
                </a:lnTo>
                <a:lnTo>
                  <a:pt x="757" y="9284"/>
                </a:lnTo>
                <a:lnTo>
                  <a:pt x="755" y="9279"/>
                </a:lnTo>
                <a:lnTo>
                  <a:pt x="750" y="9275"/>
                </a:lnTo>
                <a:lnTo>
                  <a:pt x="744" y="9273"/>
                </a:lnTo>
                <a:lnTo>
                  <a:pt x="737" y="9275"/>
                </a:lnTo>
                <a:lnTo>
                  <a:pt x="730" y="9279"/>
                </a:lnTo>
                <a:lnTo>
                  <a:pt x="725" y="9284"/>
                </a:lnTo>
                <a:lnTo>
                  <a:pt x="721" y="9291"/>
                </a:lnTo>
                <a:lnTo>
                  <a:pt x="721" y="9297"/>
                </a:lnTo>
                <a:lnTo>
                  <a:pt x="722" y="9303"/>
                </a:lnTo>
                <a:lnTo>
                  <a:pt x="727" y="9307"/>
                </a:lnTo>
                <a:lnTo>
                  <a:pt x="733" y="9308"/>
                </a:lnTo>
                <a:close/>
                <a:moveTo>
                  <a:pt x="686" y="9454"/>
                </a:moveTo>
                <a:lnTo>
                  <a:pt x="693" y="9453"/>
                </a:lnTo>
                <a:lnTo>
                  <a:pt x="699" y="9449"/>
                </a:lnTo>
                <a:lnTo>
                  <a:pt x="704" y="9444"/>
                </a:lnTo>
                <a:lnTo>
                  <a:pt x="707" y="9438"/>
                </a:lnTo>
                <a:lnTo>
                  <a:pt x="708" y="9432"/>
                </a:lnTo>
                <a:lnTo>
                  <a:pt x="706" y="9427"/>
                </a:lnTo>
                <a:lnTo>
                  <a:pt x="702" y="9423"/>
                </a:lnTo>
                <a:lnTo>
                  <a:pt x="696" y="9422"/>
                </a:lnTo>
                <a:lnTo>
                  <a:pt x="690" y="9423"/>
                </a:lnTo>
                <a:lnTo>
                  <a:pt x="683" y="9427"/>
                </a:lnTo>
                <a:lnTo>
                  <a:pt x="678" y="9432"/>
                </a:lnTo>
                <a:lnTo>
                  <a:pt x="675" y="9438"/>
                </a:lnTo>
                <a:lnTo>
                  <a:pt x="674" y="9444"/>
                </a:lnTo>
                <a:lnTo>
                  <a:pt x="676" y="9449"/>
                </a:lnTo>
                <a:lnTo>
                  <a:pt x="680" y="9453"/>
                </a:lnTo>
                <a:lnTo>
                  <a:pt x="686" y="9454"/>
                </a:lnTo>
                <a:close/>
                <a:moveTo>
                  <a:pt x="649" y="9570"/>
                </a:moveTo>
                <a:lnTo>
                  <a:pt x="642" y="9571"/>
                </a:lnTo>
                <a:lnTo>
                  <a:pt x="636" y="9575"/>
                </a:lnTo>
                <a:lnTo>
                  <a:pt x="632" y="9580"/>
                </a:lnTo>
                <a:lnTo>
                  <a:pt x="629" y="9585"/>
                </a:lnTo>
                <a:lnTo>
                  <a:pt x="628" y="9591"/>
                </a:lnTo>
                <a:lnTo>
                  <a:pt x="630" y="9596"/>
                </a:lnTo>
                <a:lnTo>
                  <a:pt x="633" y="9600"/>
                </a:lnTo>
                <a:lnTo>
                  <a:pt x="639" y="9602"/>
                </a:lnTo>
                <a:lnTo>
                  <a:pt x="645" y="9600"/>
                </a:lnTo>
                <a:lnTo>
                  <a:pt x="651" y="9596"/>
                </a:lnTo>
                <a:lnTo>
                  <a:pt x="656" y="9591"/>
                </a:lnTo>
                <a:lnTo>
                  <a:pt x="659" y="9585"/>
                </a:lnTo>
                <a:lnTo>
                  <a:pt x="660" y="9580"/>
                </a:lnTo>
                <a:lnTo>
                  <a:pt x="658" y="9575"/>
                </a:lnTo>
                <a:lnTo>
                  <a:pt x="654" y="9571"/>
                </a:lnTo>
                <a:lnTo>
                  <a:pt x="649" y="9570"/>
                </a:lnTo>
                <a:close/>
                <a:moveTo>
                  <a:pt x="601" y="9718"/>
                </a:moveTo>
                <a:lnTo>
                  <a:pt x="595" y="9720"/>
                </a:lnTo>
                <a:lnTo>
                  <a:pt x="589" y="9723"/>
                </a:lnTo>
                <a:lnTo>
                  <a:pt x="585" y="9727"/>
                </a:lnTo>
                <a:lnTo>
                  <a:pt x="582" y="9733"/>
                </a:lnTo>
                <a:lnTo>
                  <a:pt x="581" y="9738"/>
                </a:lnTo>
                <a:lnTo>
                  <a:pt x="583" y="9744"/>
                </a:lnTo>
                <a:lnTo>
                  <a:pt x="587" y="9747"/>
                </a:lnTo>
                <a:lnTo>
                  <a:pt x="592" y="9748"/>
                </a:lnTo>
                <a:lnTo>
                  <a:pt x="598" y="9747"/>
                </a:lnTo>
                <a:lnTo>
                  <a:pt x="603" y="9744"/>
                </a:lnTo>
                <a:lnTo>
                  <a:pt x="608" y="9738"/>
                </a:lnTo>
                <a:lnTo>
                  <a:pt x="611" y="9733"/>
                </a:lnTo>
                <a:lnTo>
                  <a:pt x="611" y="9727"/>
                </a:lnTo>
                <a:lnTo>
                  <a:pt x="610" y="9723"/>
                </a:lnTo>
                <a:lnTo>
                  <a:pt x="606" y="9720"/>
                </a:lnTo>
                <a:lnTo>
                  <a:pt x="601" y="9718"/>
                </a:lnTo>
                <a:close/>
                <a:moveTo>
                  <a:pt x="3524" y="158"/>
                </a:moveTo>
                <a:lnTo>
                  <a:pt x="3529" y="157"/>
                </a:lnTo>
                <a:lnTo>
                  <a:pt x="3535" y="154"/>
                </a:lnTo>
                <a:lnTo>
                  <a:pt x="3539" y="149"/>
                </a:lnTo>
                <a:lnTo>
                  <a:pt x="3542" y="144"/>
                </a:lnTo>
                <a:lnTo>
                  <a:pt x="3543" y="139"/>
                </a:lnTo>
                <a:lnTo>
                  <a:pt x="3541" y="134"/>
                </a:lnTo>
                <a:lnTo>
                  <a:pt x="3538" y="131"/>
                </a:lnTo>
                <a:lnTo>
                  <a:pt x="3533" y="130"/>
                </a:lnTo>
                <a:lnTo>
                  <a:pt x="3527" y="131"/>
                </a:lnTo>
                <a:lnTo>
                  <a:pt x="3521" y="134"/>
                </a:lnTo>
                <a:lnTo>
                  <a:pt x="3516" y="139"/>
                </a:lnTo>
                <a:lnTo>
                  <a:pt x="3513" y="144"/>
                </a:lnTo>
                <a:lnTo>
                  <a:pt x="3513" y="149"/>
                </a:lnTo>
                <a:lnTo>
                  <a:pt x="3514" y="154"/>
                </a:lnTo>
                <a:lnTo>
                  <a:pt x="3518" y="157"/>
                </a:lnTo>
                <a:lnTo>
                  <a:pt x="3524" y="158"/>
                </a:lnTo>
                <a:close/>
                <a:moveTo>
                  <a:pt x="3476" y="307"/>
                </a:moveTo>
                <a:lnTo>
                  <a:pt x="3482" y="306"/>
                </a:lnTo>
                <a:lnTo>
                  <a:pt x="3488" y="302"/>
                </a:lnTo>
                <a:lnTo>
                  <a:pt x="3493" y="297"/>
                </a:lnTo>
                <a:lnTo>
                  <a:pt x="3496" y="291"/>
                </a:lnTo>
                <a:lnTo>
                  <a:pt x="3496" y="286"/>
                </a:lnTo>
                <a:lnTo>
                  <a:pt x="3495" y="281"/>
                </a:lnTo>
                <a:lnTo>
                  <a:pt x="3491" y="278"/>
                </a:lnTo>
                <a:lnTo>
                  <a:pt x="3486" y="277"/>
                </a:lnTo>
                <a:lnTo>
                  <a:pt x="3479" y="278"/>
                </a:lnTo>
                <a:lnTo>
                  <a:pt x="3474" y="281"/>
                </a:lnTo>
                <a:lnTo>
                  <a:pt x="3468" y="286"/>
                </a:lnTo>
                <a:lnTo>
                  <a:pt x="3465" y="291"/>
                </a:lnTo>
                <a:lnTo>
                  <a:pt x="3464" y="297"/>
                </a:lnTo>
                <a:lnTo>
                  <a:pt x="3466" y="302"/>
                </a:lnTo>
                <a:lnTo>
                  <a:pt x="3470" y="306"/>
                </a:lnTo>
                <a:lnTo>
                  <a:pt x="3476" y="307"/>
                </a:lnTo>
                <a:close/>
                <a:moveTo>
                  <a:pt x="3428" y="455"/>
                </a:moveTo>
                <a:lnTo>
                  <a:pt x="3435" y="454"/>
                </a:lnTo>
                <a:lnTo>
                  <a:pt x="3441" y="451"/>
                </a:lnTo>
                <a:lnTo>
                  <a:pt x="3446" y="446"/>
                </a:lnTo>
                <a:lnTo>
                  <a:pt x="3449" y="439"/>
                </a:lnTo>
                <a:lnTo>
                  <a:pt x="3450" y="433"/>
                </a:lnTo>
                <a:lnTo>
                  <a:pt x="3448" y="428"/>
                </a:lnTo>
                <a:lnTo>
                  <a:pt x="3444" y="424"/>
                </a:lnTo>
                <a:lnTo>
                  <a:pt x="3438" y="423"/>
                </a:lnTo>
                <a:lnTo>
                  <a:pt x="3432" y="424"/>
                </a:lnTo>
                <a:lnTo>
                  <a:pt x="3426" y="428"/>
                </a:lnTo>
                <a:lnTo>
                  <a:pt x="3420" y="433"/>
                </a:lnTo>
                <a:lnTo>
                  <a:pt x="3417" y="439"/>
                </a:lnTo>
                <a:lnTo>
                  <a:pt x="3416" y="446"/>
                </a:lnTo>
                <a:lnTo>
                  <a:pt x="3418" y="451"/>
                </a:lnTo>
                <a:lnTo>
                  <a:pt x="3422" y="454"/>
                </a:lnTo>
                <a:lnTo>
                  <a:pt x="3428" y="455"/>
                </a:lnTo>
                <a:close/>
                <a:moveTo>
                  <a:pt x="3381" y="604"/>
                </a:moveTo>
                <a:lnTo>
                  <a:pt x="3388" y="602"/>
                </a:lnTo>
                <a:lnTo>
                  <a:pt x="3394" y="599"/>
                </a:lnTo>
                <a:lnTo>
                  <a:pt x="3399" y="594"/>
                </a:lnTo>
                <a:lnTo>
                  <a:pt x="3402" y="587"/>
                </a:lnTo>
                <a:lnTo>
                  <a:pt x="3403" y="580"/>
                </a:lnTo>
                <a:lnTo>
                  <a:pt x="3401" y="575"/>
                </a:lnTo>
                <a:lnTo>
                  <a:pt x="3397" y="571"/>
                </a:lnTo>
                <a:lnTo>
                  <a:pt x="3391" y="570"/>
                </a:lnTo>
                <a:lnTo>
                  <a:pt x="3385" y="571"/>
                </a:lnTo>
                <a:lnTo>
                  <a:pt x="3378" y="575"/>
                </a:lnTo>
                <a:lnTo>
                  <a:pt x="3372" y="580"/>
                </a:lnTo>
                <a:lnTo>
                  <a:pt x="3369" y="587"/>
                </a:lnTo>
                <a:lnTo>
                  <a:pt x="3368" y="594"/>
                </a:lnTo>
                <a:lnTo>
                  <a:pt x="3370" y="599"/>
                </a:lnTo>
                <a:lnTo>
                  <a:pt x="3374" y="602"/>
                </a:lnTo>
                <a:lnTo>
                  <a:pt x="3381" y="604"/>
                </a:lnTo>
                <a:close/>
                <a:moveTo>
                  <a:pt x="3333" y="752"/>
                </a:moveTo>
                <a:lnTo>
                  <a:pt x="3340" y="750"/>
                </a:lnTo>
                <a:lnTo>
                  <a:pt x="3347" y="747"/>
                </a:lnTo>
                <a:lnTo>
                  <a:pt x="3352" y="741"/>
                </a:lnTo>
                <a:lnTo>
                  <a:pt x="3356" y="735"/>
                </a:lnTo>
                <a:lnTo>
                  <a:pt x="3357" y="728"/>
                </a:lnTo>
                <a:lnTo>
                  <a:pt x="3355" y="721"/>
                </a:lnTo>
                <a:lnTo>
                  <a:pt x="3350" y="718"/>
                </a:lnTo>
                <a:lnTo>
                  <a:pt x="3344" y="716"/>
                </a:lnTo>
                <a:lnTo>
                  <a:pt x="3337" y="718"/>
                </a:lnTo>
                <a:lnTo>
                  <a:pt x="3330" y="721"/>
                </a:lnTo>
                <a:lnTo>
                  <a:pt x="3324" y="728"/>
                </a:lnTo>
                <a:lnTo>
                  <a:pt x="3320" y="735"/>
                </a:lnTo>
                <a:lnTo>
                  <a:pt x="3320" y="741"/>
                </a:lnTo>
                <a:lnTo>
                  <a:pt x="3322" y="747"/>
                </a:lnTo>
                <a:lnTo>
                  <a:pt x="3326" y="750"/>
                </a:lnTo>
                <a:lnTo>
                  <a:pt x="3333" y="752"/>
                </a:lnTo>
                <a:close/>
                <a:moveTo>
                  <a:pt x="3286" y="900"/>
                </a:moveTo>
                <a:lnTo>
                  <a:pt x="3293" y="898"/>
                </a:lnTo>
                <a:lnTo>
                  <a:pt x="3300" y="895"/>
                </a:lnTo>
                <a:lnTo>
                  <a:pt x="3306" y="889"/>
                </a:lnTo>
                <a:lnTo>
                  <a:pt x="3309" y="882"/>
                </a:lnTo>
                <a:lnTo>
                  <a:pt x="3310" y="875"/>
                </a:lnTo>
                <a:lnTo>
                  <a:pt x="3308" y="869"/>
                </a:lnTo>
                <a:lnTo>
                  <a:pt x="3304" y="865"/>
                </a:lnTo>
                <a:lnTo>
                  <a:pt x="3297" y="863"/>
                </a:lnTo>
                <a:lnTo>
                  <a:pt x="3290" y="865"/>
                </a:lnTo>
                <a:lnTo>
                  <a:pt x="3283" y="869"/>
                </a:lnTo>
                <a:lnTo>
                  <a:pt x="3276" y="875"/>
                </a:lnTo>
                <a:lnTo>
                  <a:pt x="3272" y="882"/>
                </a:lnTo>
                <a:lnTo>
                  <a:pt x="3271" y="889"/>
                </a:lnTo>
                <a:lnTo>
                  <a:pt x="3273" y="895"/>
                </a:lnTo>
                <a:lnTo>
                  <a:pt x="3278" y="898"/>
                </a:lnTo>
                <a:lnTo>
                  <a:pt x="3286" y="900"/>
                </a:lnTo>
                <a:close/>
                <a:moveTo>
                  <a:pt x="3238" y="1048"/>
                </a:moveTo>
                <a:lnTo>
                  <a:pt x="3246" y="1047"/>
                </a:lnTo>
                <a:lnTo>
                  <a:pt x="3253" y="1043"/>
                </a:lnTo>
                <a:lnTo>
                  <a:pt x="3259" y="1037"/>
                </a:lnTo>
                <a:lnTo>
                  <a:pt x="3263" y="1029"/>
                </a:lnTo>
                <a:lnTo>
                  <a:pt x="3264" y="1022"/>
                </a:lnTo>
                <a:lnTo>
                  <a:pt x="3262" y="1016"/>
                </a:lnTo>
                <a:lnTo>
                  <a:pt x="3257" y="1012"/>
                </a:lnTo>
                <a:lnTo>
                  <a:pt x="3250" y="1010"/>
                </a:lnTo>
                <a:lnTo>
                  <a:pt x="3242" y="1012"/>
                </a:lnTo>
                <a:lnTo>
                  <a:pt x="3235" y="1016"/>
                </a:lnTo>
                <a:lnTo>
                  <a:pt x="3228" y="1022"/>
                </a:lnTo>
                <a:lnTo>
                  <a:pt x="3224" y="1029"/>
                </a:lnTo>
                <a:lnTo>
                  <a:pt x="3223" y="1037"/>
                </a:lnTo>
                <a:lnTo>
                  <a:pt x="3225" y="1043"/>
                </a:lnTo>
                <a:lnTo>
                  <a:pt x="3230" y="1047"/>
                </a:lnTo>
                <a:lnTo>
                  <a:pt x="3238" y="1048"/>
                </a:lnTo>
                <a:close/>
                <a:moveTo>
                  <a:pt x="3190" y="1197"/>
                </a:moveTo>
                <a:lnTo>
                  <a:pt x="3198" y="1196"/>
                </a:lnTo>
                <a:lnTo>
                  <a:pt x="3206" y="1190"/>
                </a:lnTo>
                <a:lnTo>
                  <a:pt x="3212" y="1184"/>
                </a:lnTo>
                <a:lnTo>
                  <a:pt x="3216" y="1177"/>
                </a:lnTo>
                <a:lnTo>
                  <a:pt x="3217" y="1169"/>
                </a:lnTo>
                <a:lnTo>
                  <a:pt x="3215" y="1163"/>
                </a:lnTo>
                <a:lnTo>
                  <a:pt x="3210" y="1159"/>
                </a:lnTo>
                <a:lnTo>
                  <a:pt x="3203" y="1157"/>
                </a:lnTo>
                <a:lnTo>
                  <a:pt x="3195" y="1159"/>
                </a:lnTo>
                <a:lnTo>
                  <a:pt x="3187" y="1163"/>
                </a:lnTo>
                <a:lnTo>
                  <a:pt x="3180" y="1169"/>
                </a:lnTo>
                <a:lnTo>
                  <a:pt x="3176" y="1177"/>
                </a:lnTo>
                <a:lnTo>
                  <a:pt x="3175" y="1184"/>
                </a:lnTo>
                <a:lnTo>
                  <a:pt x="3177" y="1190"/>
                </a:lnTo>
                <a:lnTo>
                  <a:pt x="3182" y="1196"/>
                </a:lnTo>
                <a:lnTo>
                  <a:pt x="3190" y="1197"/>
                </a:lnTo>
                <a:close/>
                <a:moveTo>
                  <a:pt x="3143" y="1345"/>
                </a:moveTo>
                <a:lnTo>
                  <a:pt x="3151" y="1344"/>
                </a:lnTo>
                <a:lnTo>
                  <a:pt x="3159" y="1339"/>
                </a:lnTo>
                <a:lnTo>
                  <a:pt x="3165" y="1333"/>
                </a:lnTo>
                <a:lnTo>
                  <a:pt x="3170" y="1324"/>
                </a:lnTo>
                <a:lnTo>
                  <a:pt x="3171" y="1316"/>
                </a:lnTo>
                <a:lnTo>
                  <a:pt x="3168" y="1310"/>
                </a:lnTo>
                <a:lnTo>
                  <a:pt x="3163" y="1305"/>
                </a:lnTo>
                <a:lnTo>
                  <a:pt x="3156" y="1304"/>
                </a:lnTo>
                <a:lnTo>
                  <a:pt x="3147" y="1305"/>
                </a:lnTo>
                <a:lnTo>
                  <a:pt x="3138" y="1310"/>
                </a:lnTo>
                <a:lnTo>
                  <a:pt x="3132" y="1316"/>
                </a:lnTo>
                <a:lnTo>
                  <a:pt x="3128" y="1324"/>
                </a:lnTo>
                <a:lnTo>
                  <a:pt x="3127" y="1333"/>
                </a:lnTo>
                <a:lnTo>
                  <a:pt x="3129" y="1339"/>
                </a:lnTo>
                <a:lnTo>
                  <a:pt x="3134" y="1344"/>
                </a:lnTo>
                <a:lnTo>
                  <a:pt x="3143" y="1345"/>
                </a:lnTo>
                <a:close/>
                <a:moveTo>
                  <a:pt x="3095" y="1494"/>
                </a:moveTo>
                <a:lnTo>
                  <a:pt x="3104" y="1492"/>
                </a:lnTo>
                <a:lnTo>
                  <a:pt x="3112" y="1487"/>
                </a:lnTo>
                <a:lnTo>
                  <a:pt x="3119" y="1481"/>
                </a:lnTo>
                <a:lnTo>
                  <a:pt x="3123" y="1472"/>
                </a:lnTo>
                <a:lnTo>
                  <a:pt x="3124" y="1463"/>
                </a:lnTo>
                <a:lnTo>
                  <a:pt x="3122" y="1456"/>
                </a:lnTo>
                <a:lnTo>
                  <a:pt x="3116" y="1452"/>
                </a:lnTo>
                <a:lnTo>
                  <a:pt x="3109" y="1450"/>
                </a:lnTo>
                <a:lnTo>
                  <a:pt x="3100" y="1452"/>
                </a:lnTo>
                <a:lnTo>
                  <a:pt x="3092" y="1456"/>
                </a:lnTo>
                <a:lnTo>
                  <a:pt x="3084" y="1463"/>
                </a:lnTo>
                <a:lnTo>
                  <a:pt x="3080" y="1472"/>
                </a:lnTo>
                <a:lnTo>
                  <a:pt x="3079" y="1481"/>
                </a:lnTo>
                <a:lnTo>
                  <a:pt x="3081" y="1487"/>
                </a:lnTo>
                <a:lnTo>
                  <a:pt x="3086" y="1492"/>
                </a:lnTo>
                <a:lnTo>
                  <a:pt x="3095" y="1494"/>
                </a:lnTo>
                <a:close/>
                <a:moveTo>
                  <a:pt x="3047" y="1642"/>
                </a:moveTo>
                <a:lnTo>
                  <a:pt x="3057" y="1640"/>
                </a:lnTo>
                <a:lnTo>
                  <a:pt x="3065" y="1635"/>
                </a:lnTo>
                <a:lnTo>
                  <a:pt x="3072" y="1628"/>
                </a:lnTo>
                <a:lnTo>
                  <a:pt x="3076" y="1620"/>
                </a:lnTo>
                <a:lnTo>
                  <a:pt x="3077" y="1610"/>
                </a:lnTo>
                <a:lnTo>
                  <a:pt x="3075" y="1603"/>
                </a:lnTo>
                <a:lnTo>
                  <a:pt x="3070" y="1598"/>
                </a:lnTo>
                <a:lnTo>
                  <a:pt x="3062" y="1597"/>
                </a:lnTo>
                <a:lnTo>
                  <a:pt x="3052" y="1598"/>
                </a:lnTo>
                <a:lnTo>
                  <a:pt x="3043" y="1603"/>
                </a:lnTo>
                <a:lnTo>
                  <a:pt x="3036" y="1610"/>
                </a:lnTo>
                <a:lnTo>
                  <a:pt x="3031" y="1620"/>
                </a:lnTo>
                <a:lnTo>
                  <a:pt x="3030" y="1628"/>
                </a:lnTo>
                <a:lnTo>
                  <a:pt x="3033" y="1635"/>
                </a:lnTo>
                <a:lnTo>
                  <a:pt x="3038" y="1640"/>
                </a:lnTo>
                <a:lnTo>
                  <a:pt x="3047" y="1642"/>
                </a:lnTo>
                <a:close/>
                <a:moveTo>
                  <a:pt x="3000" y="1789"/>
                </a:moveTo>
                <a:lnTo>
                  <a:pt x="3009" y="1788"/>
                </a:lnTo>
                <a:lnTo>
                  <a:pt x="3018" y="1783"/>
                </a:lnTo>
                <a:lnTo>
                  <a:pt x="3025" y="1776"/>
                </a:lnTo>
                <a:lnTo>
                  <a:pt x="3030" y="1767"/>
                </a:lnTo>
                <a:lnTo>
                  <a:pt x="3031" y="1758"/>
                </a:lnTo>
                <a:lnTo>
                  <a:pt x="3028" y="1750"/>
                </a:lnTo>
                <a:lnTo>
                  <a:pt x="3022" y="1745"/>
                </a:lnTo>
                <a:lnTo>
                  <a:pt x="3014" y="1744"/>
                </a:lnTo>
                <a:lnTo>
                  <a:pt x="3005" y="1745"/>
                </a:lnTo>
                <a:lnTo>
                  <a:pt x="2995" y="1750"/>
                </a:lnTo>
                <a:lnTo>
                  <a:pt x="2988" y="1758"/>
                </a:lnTo>
                <a:lnTo>
                  <a:pt x="2984" y="1767"/>
                </a:lnTo>
                <a:lnTo>
                  <a:pt x="2983" y="1776"/>
                </a:lnTo>
                <a:lnTo>
                  <a:pt x="2985" y="1783"/>
                </a:lnTo>
                <a:lnTo>
                  <a:pt x="2991" y="1788"/>
                </a:lnTo>
                <a:lnTo>
                  <a:pt x="3000" y="1789"/>
                </a:lnTo>
                <a:close/>
                <a:moveTo>
                  <a:pt x="2952" y="1938"/>
                </a:moveTo>
                <a:lnTo>
                  <a:pt x="2962" y="1936"/>
                </a:lnTo>
                <a:lnTo>
                  <a:pt x="2971" y="1931"/>
                </a:lnTo>
                <a:lnTo>
                  <a:pt x="2978" y="1923"/>
                </a:lnTo>
                <a:lnTo>
                  <a:pt x="2983" y="1914"/>
                </a:lnTo>
                <a:lnTo>
                  <a:pt x="2984" y="1905"/>
                </a:lnTo>
                <a:lnTo>
                  <a:pt x="2981" y="1898"/>
                </a:lnTo>
                <a:lnTo>
                  <a:pt x="2976" y="1893"/>
                </a:lnTo>
                <a:lnTo>
                  <a:pt x="2967" y="1890"/>
                </a:lnTo>
                <a:lnTo>
                  <a:pt x="2958" y="1893"/>
                </a:lnTo>
                <a:lnTo>
                  <a:pt x="2948" y="1898"/>
                </a:lnTo>
                <a:lnTo>
                  <a:pt x="2940" y="1905"/>
                </a:lnTo>
                <a:lnTo>
                  <a:pt x="2936" y="1914"/>
                </a:lnTo>
                <a:lnTo>
                  <a:pt x="2934" y="1923"/>
                </a:lnTo>
                <a:lnTo>
                  <a:pt x="2937" y="1931"/>
                </a:lnTo>
                <a:lnTo>
                  <a:pt x="2943" y="1936"/>
                </a:lnTo>
                <a:lnTo>
                  <a:pt x="2952" y="1938"/>
                </a:lnTo>
                <a:close/>
                <a:moveTo>
                  <a:pt x="2905" y="2087"/>
                </a:moveTo>
                <a:lnTo>
                  <a:pt x="2915" y="2085"/>
                </a:lnTo>
                <a:lnTo>
                  <a:pt x="2924" y="2080"/>
                </a:lnTo>
                <a:lnTo>
                  <a:pt x="2931" y="2071"/>
                </a:lnTo>
                <a:lnTo>
                  <a:pt x="2936" y="2062"/>
                </a:lnTo>
                <a:lnTo>
                  <a:pt x="2937" y="2052"/>
                </a:lnTo>
                <a:lnTo>
                  <a:pt x="2935" y="2045"/>
                </a:lnTo>
                <a:lnTo>
                  <a:pt x="2929" y="2040"/>
                </a:lnTo>
                <a:lnTo>
                  <a:pt x="2920" y="2038"/>
                </a:lnTo>
                <a:lnTo>
                  <a:pt x="2910" y="2040"/>
                </a:lnTo>
                <a:lnTo>
                  <a:pt x="2900" y="2045"/>
                </a:lnTo>
                <a:lnTo>
                  <a:pt x="2892" y="2052"/>
                </a:lnTo>
                <a:lnTo>
                  <a:pt x="2887" y="2062"/>
                </a:lnTo>
                <a:lnTo>
                  <a:pt x="2886" y="2071"/>
                </a:lnTo>
                <a:lnTo>
                  <a:pt x="2889" y="2080"/>
                </a:lnTo>
                <a:lnTo>
                  <a:pt x="2895" y="2085"/>
                </a:lnTo>
                <a:lnTo>
                  <a:pt x="2905" y="2087"/>
                </a:lnTo>
                <a:close/>
                <a:moveTo>
                  <a:pt x="2857" y="2235"/>
                </a:moveTo>
                <a:lnTo>
                  <a:pt x="2867" y="2233"/>
                </a:lnTo>
                <a:lnTo>
                  <a:pt x="2877" y="2227"/>
                </a:lnTo>
                <a:lnTo>
                  <a:pt x="2884" y="2220"/>
                </a:lnTo>
                <a:lnTo>
                  <a:pt x="2889" y="2209"/>
                </a:lnTo>
                <a:lnTo>
                  <a:pt x="2891" y="2200"/>
                </a:lnTo>
                <a:lnTo>
                  <a:pt x="2888" y="2192"/>
                </a:lnTo>
                <a:lnTo>
                  <a:pt x="2882" y="2187"/>
                </a:lnTo>
                <a:lnTo>
                  <a:pt x="2873" y="2185"/>
                </a:lnTo>
                <a:lnTo>
                  <a:pt x="2863" y="2187"/>
                </a:lnTo>
                <a:lnTo>
                  <a:pt x="2852" y="2192"/>
                </a:lnTo>
                <a:lnTo>
                  <a:pt x="2845" y="2200"/>
                </a:lnTo>
                <a:lnTo>
                  <a:pt x="2840" y="2209"/>
                </a:lnTo>
                <a:lnTo>
                  <a:pt x="2838" y="2220"/>
                </a:lnTo>
                <a:lnTo>
                  <a:pt x="2841" y="2227"/>
                </a:lnTo>
                <a:lnTo>
                  <a:pt x="2847" y="2233"/>
                </a:lnTo>
                <a:lnTo>
                  <a:pt x="2857" y="2235"/>
                </a:lnTo>
                <a:close/>
                <a:moveTo>
                  <a:pt x="2810" y="2383"/>
                </a:moveTo>
                <a:lnTo>
                  <a:pt x="2820" y="2381"/>
                </a:lnTo>
                <a:lnTo>
                  <a:pt x="2830" y="2375"/>
                </a:lnTo>
                <a:lnTo>
                  <a:pt x="2838" y="2367"/>
                </a:lnTo>
                <a:lnTo>
                  <a:pt x="2843" y="2357"/>
                </a:lnTo>
                <a:lnTo>
                  <a:pt x="2844" y="2347"/>
                </a:lnTo>
                <a:lnTo>
                  <a:pt x="2841" y="2339"/>
                </a:lnTo>
                <a:lnTo>
                  <a:pt x="2835" y="2333"/>
                </a:lnTo>
                <a:lnTo>
                  <a:pt x="2826" y="2331"/>
                </a:lnTo>
                <a:lnTo>
                  <a:pt x="2815" y="2333"/>
                </a:lnTo>
                <a:lnTo>
                  <a:pt x="2805" y="2339"/>
                </a:lnTo>
                <a:lnTo>
                  <a:pt x="2797" y="2347"/>
                </a:lnTo>
                <a:lnTo>
                  <a:pt x="2791" y="2357"/>
                </a:lnTo>
                <a:lnTo>
                  <a:pt x="2790" y="2367"/>
                </a:lnTo>
                <a:lnTo>
                  <a:pt x="2793" y="2375"/>
                </a:lnTo>
                <a:lnTo>
                  <a:pt x="2799" y="2381"/>
                </a:lnTo>
                <a:lnTo>
                  <a:pt x="2810" y="2383"/>
                </a:lnTo>
                <a:close/>
                <a:moveTo>
                  <a:pt x="2762" y="2530"/>
                </a:moveTo>
                <a:lnTo>
                  <a:pt x="2773" y="2528"/>
                </a:lnTo>
                <a:lnTo>
                  <a:pt x="2783" y="2523"/>
                </a:lnTo>
                <a:lnTo>
                  <a:pt x="2791" y="2515"/>
                </a:lnTo>
                <a:lnTo>
                  <a:pt x="2796" y="2505"/>
                </a:lnTo>
                <a:lnTo>
                  <a:pt x="2797" y="2494"/>
                </a:lnTo>
                <a:lnTo>
                  <a:pt x="2794" y="2486"/>
                </a:lnTo>
                <a:lnTo>
                  <a:pt x="2788" y="2480"/>
                </a:lnTo>
                <a:lnTo>
                  <a:pt x="2778" y="2478"/>
                </a:lnTo>
                <a:lnTo>
                  <a:pt x="2768" y="2480"/>
                </a:lnTo>
                <a:lnTo>
                  <a:pt x="2757" y="2486"/>
                </a:lnTo>
                <a:lnTo>
                  <a:pt x="2749" y="2494"/>
                </a:lnTo>
                <a:lnTo>
                  <a:pt x="2744" y="2505"/>
                </a:lnTo>
                <a:lnTo>
                  <a:pt x="2742" y="2515"/>
                </a:lnTo>
                <a:lnTo>
                  <a:pt x="2745" y="2523"/>
                </a:lnTo>
                <a:lnTo>
                  <a:pt x="2752" y="2528"/>
                </a:lnTo>
                <a:lnTo>
                  <a:pt x="2762" y="2530"/>
                </a:lnTo>
                <a:close/>
                <a:moveTo>
                  <a:pt x="2715" y="2678"/>
                </a:moveTo>
                <a:lnTo>
                  <a:pt x="2725" y="2676"/>
                </a:lnTo>
                <a:lnTo>
                  <a:pt x="2735" y="2671"/>
                </a:lnTo>
                <a:lnTo>
                  <a:pt x="2744" y="2662"/>
                </a:lnTo>
                <a:lnTo>
                  <a:pt x="2749" y="2652"/>
                </a:lnTo>
                <a:lnTo>
                  <a:pt x="2750" y="2642"/>
                </a:lnTo>
                <a:lnTo>
                  <a:pt x="2747" y="2633"/>
                </a:lnTo>
                <a:lnTo>
                  <a:pt x="2741" y="2627"/>
                </a:lnTo>
                <a:lnTo>
                  <a:pt x="2731" y="2625"/>
                </a:lnTo>
                <a:lnTo>
                  <a:pt x="2720" y="2627"/>
                </a:lnTo>
                <a:lnTo>
                  <a:pt x="2709" y="2633"/>
                </a:lnTo>
                <a:lnTo>
                  <a:pt x="2701" y="2642"/>
                </a:lnTo>
                <a:lnTo>
                  <a:pt x="2696" y="2652"/>
                </a:lnTo>
                <a:lnTo>
                  <a:pt x="2695" y="2662"/>
                </a:lnTo>
                <a:lnTo>
                  <a:pt x="2698" y="2671"/>
                </a:lnTo>
                <a:lnTo>
                  <a:pt x="2704" y="2676"/>
                </a:lnTo>
                <a:lnTo>
                  <a:pt x="2715" y="2678"/>
                </a:lnTo>
                <a:close/>
                <a:moveTo>
                  <a:pt x="2667" y="2827"/>
                </a:moveTo>
                <a:lnTo>
                  <a:pt x="2678" y="2824"/>
                </a:lnTo>
                <a:lnTo>
                  <a:pt x="2688" y="2819"/>
                </a:lnTo>
                <a:lnTo>
                  <a:pt x="2697" y="2810"/>
                </a:lnTo>
                <a:lnTo>
                  <a:pt x="2702" y="2800"/>
                </a:lnTo>
                <a:lnTo>
                  <a:pt x="2704" y="2789"/>
                </a:lnTo>
                <a:lnTo>
                  <a:pt x="2701" y="2781"/>
                </a:lnTo>
                <a:lnTo>
                  <a:pt x="2694" y="2774"/>
                </a:lnTo>
                <a:lnTo>
                  <a:pt x="2684" y="2772"/>
                </a:lnTo>
                <a:lnTo>
                  <a:pt x="2673" y="2774"/>
                </a:lnTo>
                <a:lnTo>
                  <a:pt x="2662" y="2781"/>
                </a:lnTo>
                <a:lnTo>
                  <a:pt x="2653" y="2789"/>
                </a:lnTo>
                <a:lnTo>
                  <a:pt x="2648" y="2800"/>
                </a:lnTo>
                <a:lnTo>
                  <a:pt x="2646" y="2810"/>
                </a:lnTo>
                <a:lnTo>
                  <a:pt x="2649" y="2819"/>
                </a:lnTo>
                <a:lnTo>
                  <a:pt x="2656" y="2824"/>
                </a:lnTo>
                <a:lnTo>
                  <a:pt x="2667" y="2827"/>
                </a:lnTo>
                <a:close/>
                <a:moveTo>
                  <a:pt x="2619" y="2975"/>
                </a:moveTo>
                <a:lnTo>
                  <a:pt x="2631" y="2973"/>
                </a:lnTo>
                <a:lnTo>
                  <a:pt x="2641" y="2967"/>
                </a:lnTo>
                <a:lnTo>
                  <a:pt x="2650" y="2958"/>
                </a:lnTo>
                <a:lnTo>
                  <a:pt x="2655" y="2947"/>
                </a:lnTo>
                <a:lnTo>
                  <a:pt x="2657" y="2936"/>
                </a:lnTo>
                <a:lnTo>
                  <a:pt x="2654" y="2928"/>
                </a:lnTo>
                <a:lnTo>
                  <a:pt x="2647" y="2922"/>
                </a:lnTo>
                <a:lnTo>
                  <a:pt x="2637" y="2920"/>
                </a:lnTo>
                <a:lnTo>
                  <a:pt x="2626" y="2922"/>
                </a:lnTo>
                <a:lnTo>
                  <a:pt x="2614" y="2928"/>
                </a:lnTo>
                <a:lnTo>
                  <a:pt x="2605" y="2936"/>
                </a:lnTo>
                <a:lnTo>
                  <a:pt x="2600" y="2947"/>
                </a:lnTo>
                <a:lnTo>
                  <a:pt x="2599" y="2958"/>
                </a:lnTo>
                <a:lnTo>
                  <a:pt x="2602" y="2967"/>
                </a:lnTo>
                <a:lnTo>
                  <a:pt x="2608" y="2973"/>
                </a:lnTo>
                <a:lnTo>
                  <a:pt x="2619" y="2975"/>
                </a:lnTo>
                <a:close/>
                <a:moveTo>
                  <a:pt x="2590" y="3067"/>
                </a:moveTo>
                <a:lnTo>
                  <a:pt x="2578" y="3069"/>
                </a:lnTo>
                <a:lnTo>
                  <a:pt x="2566" y="3075"/>
                </a:lnTo>
                <a:lnTo>
                  <a:pt x="2558" y="3084"/>
                </a:lnTo>
                <a:lnTo>
                  <a:pt x="2552" y="3094"/>
                </a:lnTo>
                <a:lnTo>
                  <a:pt x="2551" y="3105"/>
                </a:lnTo>
                <a:lnTo>
                  <a:pt x="2554" y="3115"/>
                </a:lnTo>
                <a:lnTo>
                  <a:pt x="2561" y="3121"/>
                </a:lnTo>
                <a:lnTo>
                  <a:pt x="2572" y="3123"/>
                </a:lnTo>
                <a:lnTo>
                  <a:pt x="2583" y="3121"/>
                </a:lnTo>
                <a:lnTo>
                  <a:pt x="2594" y="3115"/>
                </a:lnTo>
                <a:lnTo>
                  <a:pt x="2603" y="3105"/>
                </a:lnTo>
                <a:lnTo>
                  <a:pt x="2608" y="3094"/>
                </a:lnTo>
                <a:lnTo>
                  <a:pt x="2610" y="3084"/>
                </a:lnTo>
                <a:lnTo>
                  <a:pt x="2607" y="3075"/>
                </a:lnTo>
                <a:lnTo>
                  <a:pt x="2600" y="3069"/>
                </a:lnTo>
                <a:lnTo>
                  <a:pt x="2590" y="3067"/>
                </a:lnTo>
                <a:close/>
                <a:moveTo>
                  <a:pt x="2504" y="3242"/>
                </a:moveTo>
                <a:lnTo>
                  <a:pt x="2503" y="3254"/>
                </a:lnTo>
                <a:lnTo>
                  <a:pt x="2506" y="3263"/>
                </a:lnTo>
                <a:lnTo>
                  <a:pt x="2513" y="3269"/>
                </a:lnTo>
                <a:lnTo>
                  <a:pt x="2524" y="3271"/>
                </a:lnTo>
                <a:lnTo>
                  <a:pt x="2536" y="3269"/>
                </a:lnTo>
                <a:lnTo>
                  <a:pt x="2547" y="3263"/>
                </a:lnTo>
                <a:lnTo>
                  <a:pt x="2556" y="3254"/>
                </a:lnTo>
                <a:lnTo>
                  <a:pt x="2561" y="3242"/>
                </a:lnTo>
                <a:lnTo>
                  <a:pt x="2563" y="3231"/>
                </a:lnTo>
                <a:lnTo>
                  <a:pt x="2560" y="3222"/>
                </a:lnTo>
                <a:lnTo>
                  <a:pt x="2553" y="3216"/>
                </a:lnTo>
                <a:lnTo>
                  <a:pt x="2542" y="3214"/>
                </a:lnTo>
                <a:lnTo>
                  <a:pt x="2531" y="3216"/>
                </a:lnTo>
                <a:lnTo>
                  <a:pt x="2519" y="3222"/>
                </a:lnTo>
                <a:lnTo>
                  <a:pt x="2510" y="3231"/>
                </a:lnTo>
                <a:lnTo>
                  <a:pt x="2504" y="3242"/>
                </a:lnTo>
                <a:close/>
                <a:moveTo>
                  <a:pt x="2457" y="3390"/>
                </a:moveTo>
                <a:lnTo>
                  <a:pt x="2455" y="3401"/>
                </a:lnTo>
                <a:lnTo>
                  <a:pt x="2458" y="3410"/>
                </a:lnTo>
                <a:lnTo>
                  <a:pt x="2466" y="3416"/>
                </a:lnTo>
                <a:lnTo>
                  <a:pt x="2477" y="3418"/>
                </a:lnTo>
                <a:lnTo>
                  <a:pt x="2489" y="3416"/>
                </a:lnTo>
                <a:lnTo>
                  <a:pt x="2500" y="3410"/>
                </a:lnTo>
                <a:lnTo>
                  <a:pt x="2509" y="3401"/>
                </a:lnTo>
                <a:lnTo>
                  <a:pt x="2514" y="3390"/>
                </a:lnTo>
                <a:lnTo>
                  <a:pt x="2516" y="3378"/>
                </a:lnTo>
                <a:lnTo>
                  <a:pt x="2513" y="3369"/>
                </a:lnTo>
                <a:lnTo>
                  <a:pt x="2505" y="3363"/>
                </a:lnTo>
                <a:lnTo>
                  <a:pt x="2495" y="3361"/>
                </a:lnTo>
                <a:lnTo>
                  <a:pt x="2483" y="3363"/>
                </a:lnTo>
                <a:lnTo>
                  <a:pt x="2471" y="3369"/>
                </a:lnTo>
                <a:lnTo>
                  <a:pt x="2462" y="3378"/>
                </a:lnTo>
                <a:lnTo>
                  <a:pt x="2457" y="3390"/>
                </a:lnTo>
                <a:close/>
                <a:moveTo>
                  <a:pt x="2409" y="3537"/>
                </a:moveTo>
                <a:lnTo>
                  <a:pt x="2407" y="3549"/>
                </a:lnTo>
                <a:lnTo>
                  <a:pt x="2411" y="3558"/>
                </a:lnTo>
                <a:lnTo>
                  <a:pt x="2418" y="3564"/>
                </a:lnTo>
                <a:lnTo>
                  <a:pt x="2429" y="3566"/>
                </a:lnTo>
                <a:lnTo>
                  <a:pt x="2441" y="3564"/>
                </a:lnTo>
                <a:lnTo>
                  <a:pt x="2452" y="3558"/>
                </a:lnTo>
                <a:lnTo>
                  <a:pt x="2462" y="3549"/>
                </a:lnTo>
                <a:lnTo>
                  <a:pt x="2467" y="3537"/>
                </a:lnTo>
                <a:lnTo>
                  <a:pt x="2469" y="3525"/>
                </a:lnTo>
                <a:lnTo>
                  <a:pt x="2466" y="3516"/>
                </a:lnTo>
                <a:lnTo>
                  <a:pt x="2458" y="3510"/>
                </a:lnTo>
                <a:lnTo>
                  <a:pt x="2448" y="3508"/>
                </a:lnTo>
                <a:lnTo>
                  <a:pt x="2436" y="3510"/>
                </a:lnTo>
                <a:lnTo>
                  <a:pt x="2424" y="3516"/>
                </a:lnTo>
                <a:lnTo>
                  <a:pt x="2415" y="3525"/>
                </a:lnTo>
                <a:lnTo>
                  <a:pt x="2409" y="3537"/>
                </a:lnTo>
                <a:close/>
                <a:moveTo>
                  <a:pt x="2361" y="3685"/>
                </a:moveTo>
                <a:lnTo>
                  <a:pt x="2360" y="3696"/>
                </a:lnTo>
                <a:lnTo>
                  <a:pt x="2363" y="3705"/>
                </a:lnTo>
                <a:lnTo>
                  <a:pt x="2371" y="3711"/>
                </a:lnTo>
                <a:lnTo>
                  <a:pt x="2382" y="3715"/>
                </a:lnTo>
                <a:lnTo>
                  <a:pt x="2394" y="3711"/>
                </a:lnTo>
                <a:lnTo>
                  <a:pt x="2405" y="3705"/>
                </a:lnTo>
                <a:lnTo>
                  <a:pt x="2414" y="3696"/>
                </a:lnTo>
                <a:lnTo>
                  <a:pt x="2420" y="3685"/>
                </a:lnTo>
                <a:lnTo>
                  <a:pt x="2421" y="3674"/>
                </a:lnTo>
                <a:lnTo>
                  <a:pt x="2418" y="3663"/>
                </a:lnTo>
                <a:lnTo>
                  <a:pt x="2411" y="3657"/>
                </a:lnTo>
                <a:lnTo>
                  <a:pt x="2401" y="3655"/>
                </a:lnTo>
                <a:lnTo>
                  <a:pt x="2389" y="3657"/>
                </a:lnTo>
                <a:lnTo>
                  <a:pt x="2376" y="3663"/>
                </a:lnTo>
                <a:lnTo>
                  <a:pt x="2367" y="3674"/>
                </a:lnTo>
                <a:lnTo>
                  <a:pt x="2361" y="3685"/>
                </a:lnTo>
                <a:close/>
                <a:moveTo>
                  <a:pt x="2314" y="3832"/>
                </a:moveTo>
                <a:lnTo>
                  <a:pt x="2312" y="3844"/>
                </a:lnTo>
                <a:lnTo>
                  <a:pt x="2316" y="3853"/>
                </a:lnTo>
                <a:lnTo>
                  <a:pt x="2323" y="3860"/>
                </a:lnTo>
                <a:lnTo>
                  <a:pt x="2335" y="3862"/>
                </a:lnTo>
                <a:lnTo>
                  <a:pt x="2347" y="3860"/>
                </a:lnTo>
                <a:lnTo>
                  <a:pt x="2358" y="3853"/>
                </a:lnTo>
                <a:lnTo>
                  <a:pt x="2367" y="3844"/>
                </a:lnTo>
                <a:lnTo>
                  <a:pt x="2373" y="3832"/>
                </a:lnTo>
                <a:lnTo>
                  <a:pt x="2374" y="3821"/>
                </a:lnTo>
                <a:lnTo>
                  <a:pt x="2371" y="3812"/>
                </a:lnTo>
                <a:lnTo>
                  <a:pt x="2364" y="3804"/>
                </a:lnTo>
                <a:lnTo>
                  <a:pt x="2353" y="3802"/>
                </a:lnTo>
                <a:lnTo>
                  <a:pt x="2341" y="3804"/>
                </a:lnTo>
                <a:lnTo>
                  <a:pt x="2329" y="3812"/>
                </a:lnTo>
                <a:lnTo>
                  <a:pt x="2320" y="3821"/>
                </a:lnTo>
                <a:lnTo>
                  <a:pt x="2314" y="3832"/>
                </a:lnTo>
                <a:close/>
                <a:moveTo>
                  <a:pt x="2266" y="3980"/>
                </a:moveTo>
                <a:lnTo>
                  <a:pt x="2265" y="3991"/>
                </a:lnTo>
                <a:lnTo>
                  <a:pt x="2268" y="4001"/>
                </a:lnTo>
                <a:lnTo>
                  <a:pt x="2275" y="4008"/>
                </a:lnTo>
                <a:lnTo>
                  <a:pt x="2287" y="4010"/>
                </a:lnTo>
                <a:lnTo>
                  <a:pt x="2299" y="4008"/>
                </a:lnTo>
                <a:lnTo>
                  <a:pt x="2311" y="4001"/>
                </a:lnTo>
                <a:lnTo>
                  <a:pt x="2320" y="3991"/>
                </a:lnTo>
                <a:lnTo>
                  <a:pt x="2326" y="3980"/>
                </a:lnTo>
                <a:lnTo>
                  <a:pt x="2328" y="3968"/>
                </a:lnTo>
                <a:lnTo>
                  <a:pt x="2324" y="3959"/>
                </a:lnTo>
                <a:lnTo>
                  <a:pt x="2317" y="3952"/>
                </a:lnTo>
                <a:lnTo>
                  <a:pt x="2306" y="3950"/>
                </a:lnTo>
                <a:lnTo>
                  <a:pt x="2294" y="3952"/>
                </a:lnTo>
                <a:lnTo>
                  <a:pt x="2281" y="3959"/>
                </a:lnTo>
                <a:lnTo>
                  <a:pt x="2272" y="3968"/>
                </a:lnTo>
                <a:lnTo>
                  <a:pt x="2266" y="3980"/>
                </a:lnTo>
                <a:close/>
                <a:moveTo>
                  <a:pt x="2219" y="4127"/>
                </a:moveTo>
                <a:lnTo>
                  <a:pt x="2217" y="4139"/>
                </a:lnTo>
                <a:lnTo>
                  <a:pt x="2220" y="4149"/>
                </a:lnTo>
                <a:lnTo>
                  <a:pt x="2228" y="4155"/>
                </a:lnTo>
                <a:lnTo>
                  <a:pt x="2240" y="4158"/>
                </a:lnTo>
                <a:lnTo>
                  <a:pt x="2252" y="4155"/>
                </a:lnTo>
                <a:lnTo>
                  <a:pt x="2263" y="4149"/>
                </a:lnTo>
                <a:lnTo>
                  <a:pt x="2273" y="4139"/>
                </a:lnTo>
                <a:lnTo>
                  <a:pt x="2279" y="4127"/>
                </a:lnTo>
                <a:lnTo>
                  <a:pt x="2280" y="4115"/>
                </a:lnTo>
                <a:lnTo>
                  <a:pt x="2277" y="4106"/>
                </a:lnTo>
                <a:lnTo>
                  <a:pt x="2269" y="4100"/>
                </a:lnTo>
                <a:lnTo>
                  <a:pt x="2259" y="4097"/>
                </a:lnTo>
                <a:lnTo>
                  <a:pt x="2246" y="4100"/>
                </a:lnTo>
                <a:lnTo>
                  <a:pt x="2234" y="4106"/>
                </a:lnTo>
                <a:lnTo>
                  <a:pt x="2225" y="4115"/>
                </a:lnTo>
                <a:lnTo>
                  <a:pt x="2219" y="4127"/>
                </a:lnTo>
                <a:close/>
                <a:moveTo>
                  <a:pt x="2171" y="4275"/>
                </a:moveTo>
                <a:lnTo>
                  <a:pt x="2170" y="4287"/>
                </a:lnTo>
                <a:lnTo>
                  <a:pt x="2173" y="4296"/>
                </a:lnTo>
                <a:lnTo>
                  <a:pt x="2180" y="4303"/>
                </a:lnTo>
                <a:lnTo>
                  <a:pt x="2192" y="4305"/>
                </a:lnTo>
                <a:lnTo>
                  <a:pt x="2205" y="4303"/>
                </a:lnTo>
                <a:lnTo>
                  <a:pt x="2216" y="4296"/>
                </a:lnTo>
                <a:lnTo>
                  <a:pt x="2225" y="4287"/>
                </a:lnTo>
                <a:lnTo>
                  <a:pt x="2231" y="4275"/>
                </a:lnTo>
                <a:lnTo>
                  <a:pt x="2233" y="4263"/>
                </a:lnTo>
                <a:lnTo>
                  <a:pt x="2229" y="4253"/>
                </a:lnTo>
                <a:lnTo>
                  <a:pt x="2222" y="4247"/>
                </a:lnTo>
                <a:lnTo>
                  <a:pt x="2211" y="4245"/>
                </a:lnTo>
                <a:lnTo>
                  <a:pt x="2199" y="4247"/>
                </a:lnTo>
                <a:lnTo>
                  <a:pt x="2187" y="4253"/>
                </a:lnTo>
                <a:lnTo>
                  <a:pt x="2177" y="4263"/>
                </a:lnTo>
                <a:lnTo>
                  <a:pt x="2171" y="4275"/>
                </a:lnTo>
                <a:close/>
                <a:moveTo>
                  <a:pt x="2123" y="4423"/>
                </a:moveTo>
                <a:lnTo>
                  <a:pt x="2122" y="4434"/>
                </a:lnTo>
                <a:lnTo>
                  <a:pt x="2125" y="4444"/>
                </a:lnTo>
                <a:lnTo>
                  <a:pt x="2133" y="4450"/>
                </a:lnTo>
                <a:lnTo>
                  <a:pt x="2145" y="4453"/>
                </a:lnTo>
                <a:lnTo>
                  <a:pt x="2157" y="4450"/>
                </a:lnTo>
                <a:lnTo>
                  <a:pt x="2169" y="4444"/>
                </a:lnTo>
                <a:lnTo>
                  <a:pt x="2178" y="4434"/>
                </a:lnTo>
                <a:lnTo>
                  <a:pt x="2184" y="4423"/>
                </a:lnTo>
                <a:lnTo>
                  <a:pt x="2186" y="4410"/>
                </a:lnTo>
                <a:lnTo>
                  <a:pt x="2182" y="4400"/>
                </a:lnTo>
                <a:lnTo>
                  <a:pt x="2175" y="4394"/>
                </a:lnTo>
                <a:lnTo>
                  <a:pt x="2164" y="4392"/>
                </a:lnTo>
                <a:lnTo>
                  <a:pt x="2152" y="4394"/>
                </a:lnTo>
                <a:lnTo>
                  <a:pt x="2139" y="4400"/>
                </a:lnTo>
                <a:lnTo>
                  <a:pt x="2129" y="4410"/>
                </a:lnTo>
                <a:lnTo>
                  <a:pt x="2123" y="4423"/>
                </a:lnTo>
                <a:close/>
                <a:moveTo>
                  <a:pt x="2076" y="4570"/>
                </a:moveTo>
                <a:lnTo>
                  <a:pt x="2075" y="4582"/>
                </a:lnTo>
                <a:lnTo>
                  <a:pt x="2078" y="4591"/>
                </a:lnTo>
                <a:lnTo>
                  <a:pt x="2085" y="4598"/>
                </a:lnTo>
                <a:lnTo>
                  <a:pt x="2097" y="4600"/>
                </a:lnTo>
                <a:lnTo>
                  <a:pt x="2110" y="4598"/>
                </a:lnTo>
                <a:lnTo>
                  <a:pt x="2121" y="4591"/>
                </a:lnTo>
                <a:lnTo>
                  <a:pt x="2131" y="4582"/>
                </a:lnTo>
                <a:lnTo>
                  <a:pt x="2137" y="4570"/>
                </a:lnTo>
                <a:lnTo>
                  <a:pt x="2138" y="4558"/>
                </a:lnTo>
                <a:lnTo>
                  <a:pt x="2135" y="4548"/>
                </a:lnTo>
                <a:lnTo>
                  <a:pt x="2128" y="4541"/>
                </a:lnTo>
                <a:lnTo>
                  <a:pt x="2117" y="4539"/>
                </a:lnTo>
                <a:lnTo>
                  <a:pt x="2104" y="4541"/>
                </a:lnTo>
                <a:lnTo>
                  <a:pt x="2092" y="4548"/>
                </a:lnTo>
                <a:lnTo>
                  <a:pt x="2082" y="4558"/>
                </a:lnTo>
                <a:lnTo>
                  <a:pt x="2076" y="4570"/>
                </a:lnTo>
                <a:close/>
                <a:moveTo>
                  <a:pt x="2029" y="4717"/>
                </a:moveTo>
                <a:lnTo>
                  <a:pt x="2027" y="4729"/>
                </a:lnTo>
                <a:lnTo>
                  <a:pt x="2031" y="4739"/>
                </a:lnTo>
                <a:lnTo>
                  <a:pt x="2038" y="4746"/>
                </a:lnTo>
                <a:lnTo>
                  <a:pt x="2050" y="4748"/>
                </a:lnTo>
                <a:lnTo>
                  <a:pt x="2062" y="4746"/>
                </a:lnTo>
                <a:lnTo>
                  <a:pt x="2074" y="4739"/>
                </a:lnTo>
                <a:lnTo>
                  <a:pt x="2084" y="4729"/>
                </a:lnTo>
                <a:lnTo>
                  <a:pt x="2090" y="4717"/>
                </a:lnTo>
                <a:lnTo>
                  <a:pt x="2091" y="4706"/>
                </a:lnTo>
                <a:lnTo>
                  <a:pt x="2088" y="4696"/>
                </a:lnTo>
                <a:lnTo>
                  <a:pt x="2080" y="4689"/>
                </a:lnTo>
                <a:lnTo>
                  <a:pt x="2069" y="4686"/>
                </a:lnTo>
                <a:lnTo>
                  <a:pt x="2057" y="4689"/>
                </a:lnTo>
                <a:lnTo>
                  <a:pt x="2044" y="4696"/>
                </a:lnTo>
                <a:lnTo>
                  <a:pt x="2035" y="4706"/>
                </a:lnTo>
                <a:lnTo>
                  <a:pt x="2029" y="4717"/>
                </a:lnTo>
                <a:close/>
                <a:moveTo>
                  <a:pt x="1981" y="4865"/>
                </a:moveTo>
                <a:lnTo>
                  <a:pt x="1980" y="4876"/>
                </a:lnTo>
                <a:lnTo>
                  <a:pt x="1983" y="4887"/>
                </a:lnTo>
                <a:lnTo>
                  <a:pt x="1991" y="4893"/>
                </a:lnTo>
                <a:lnTo>
                  <a:pt x="2003" y="4896"/>
                </a:lnTo>
                <a:lnTo>
                  <a:pt x="2015" y="4893"/>
                </a:lnTo>
                <a:lnTo>
                  <a:pt x="2027" y="4887"/>
                </a:lnTo>
                <a:lnTo>
                  <a:pt x="2036" y="4876"/>
                </a:lnTo>
                <a:lnTo>
                  <a:pt x="2042" y="4865"/>
                </a:lnTo>
                <a:lnTo>
                  <a:pt x="2044" y="4853"/>
                </a:lnTo>
                <a:lnTo>
                  <a:pt x="2040" y="4844"/>
                </a:lnTo>
                <a:lnTo>
                  <a:pt x="2033" y="4837"/>
                </a:lnTo>
                <a:lnTo>
                  <a:pt x="2022" y="4834"/>
                </a:lnTo>
                <a:lnTo>
                  <a:pt x="2009" y="4837"/>
                </a:lnTo>
                <a:lnTo>
                  <a:pt x="1997" y="4844"/>
                </a:lnTo>
                <a:lnTo>
                  <a:pt x="1987" y="4853"/>
                </a:lnTo>
                <a:lnTo>
                  <a:pt x="1981" y="4865"/>
                </a:lnTo>
                <a:close/>
                <a:moveTo>
                  <a:pt x="1975" y="4982"/>
                </a:moveTo>
                <a:lnTo>
                  <a:pt x="1962" y="4984"/>
                </a:lnTo>
                <a:lnTo>
                  <a:pt x="1950" y="4991"/>
                </a:lnTo>
                <a:lnTo>
                  <a:pt x="1940" y="5000"/>
                </a:lnTo>
                <a:lnTo>
                  <a:pt x="1934" y="5012"/>
                </a:lnTo>
                <a:lnTo>
                  <a:pt x="1933" y="5025"/>
                </a:lnTo>
                <a:lnTo>
                  <a:pt x="1936" y="5034"/>
                </a:lnTo>
                <a:lnTo>
                  <a:pt x="1943" y="5041"/>
                </a:lnTo>
                <a:lnTo>
                  <a:pt x="1955" y="5043"/>
                </a:lnTo>
                <a:lnTo>
                  <a:pt x="1968" y="5041"/>
                </a:lnTo>
                <a:lnTo>
                  <a:pt x="1979" y="5034"/>
                </a:lnTo>
                <a:lnTo>
                  <a:pt x="1989" y="5025"/>
                </a:lnTo>
                <a:lnTo>
                  <a:pt x="1995" y="5012"/>
                </a:lnTo>
                <a:lnTo>
                  <a:pt x="1996" y="5000"/>
                </a:lnTo>
                <a:lnTo>
                  <a:pt x="1993" y="4991"/>
                </a:lnTo>
                <a:lnTo>
                  <a:pt x="1985" y="4984"/>
                </a:lnTo>
                <a:lnTo>
                  <a:pt x="1975" y="4982"/>
                </a:lnTo>
                <a:close/>
                <a:moveTo>
                  <a:pt x="1887" y="5159"/>
                </a:moveTo>
                <a:lnTo>
                  <a:pt x="1886" y="5172"/>
                </a:lnTo>
                <a:lnTo>
                  <a:pt x="1889" y="5181"/>
                </a:lnTo>
                <a:lnTo>
                  <a:pt x="1896" y="5188"/>
                </a:lnTo>
                <a:lnTo>
                  <a:pt x="1908" y="5190"/>
                </a:lnTo>
                <a:lnTo>
                  <a:pt x="1920" y="5188"/>
                </a:lnTo>
                <a:lnTo>
                  <a:pt x="1932" y="5181"/>
                </a:lnTo>
                <a:lnTo>
                  <a:pt x="1941" y="5172"/>
                </a:lnTo>
                <a:lnTo>
                  <a:pt x="1947" y="5159"/>
                </a:lnTo>
                <a:lnTo>
                  <a:pt x="1949" y="5148"/>
                </a:lnTo>
                <a:lnTo>
                  <a:pt x="1945" y="5139"/>
                </a:lnTo>
                <a:lnTo>
                  <a:pt x="1938" y="5132"/>
                </a:lnTo>
                <a:lnTo>
                  <a:pt x="1927" y="5130"/>
                </a:lnTo>
                <a:lnTo>
                  <a:pt x="1915" y="5132"/>
                </a:lnTo>
                <a:lnTo>
                  <a:pt x="1902" y="5139"/>
                </a:lnTo>
                <a:lnTo>
                  <a:pt x="1893" y="5148"/>
                </a:lnTo>
                <a:lnTo>
                  <a:pt x="1887" y="5159"/>
                </a:lnTo>
                <a:close/>
                <a:moveTo>
                  <a:pt x="1840" y="5308"/>
                </a:moveTo>
                <a:lnTo>
                  <a:pt x="1838" y="5319"/>
                </a:lnTo>
                <a:lnTo>
                  <a:pt x="1842" y="5329"/>
                </a:lnTo>
                <a:lnTo>
                  <a:pt x="1849" y="5335"/>
                </a:lnTo>
                <a:lnTo>
                  <a:pt x="1861" y="5337"/>
                </a:lnTo>
                <a:lnTo>
                  <a:pt x="1873" y="5335"/>
                </a:lnTo>
                <a:lnTo>
                  <a:pt x="1884" y="5329"/>
                </a:lnTo>
                <a:lnTo>
                  <a:pt x="1894" y="5319"/>
                </a:lnTo>
                <a:lnTo>
                  <a:pt x="1900" y="5308"/>
                </a:lnTo>
                <a:lnTo>
                  <a:pt x="1901" y="5295"/>
                </a:lnTo>
                <a:lnTo>
                  <a:pt x="1898" y="5286"/>
                </a:lnTo>
                <a:lnTo>
                  <a:pt x="1890" y="5280"/>
                </a:lnTo>
                <a:lnTo>
                  <a:pt x="1880" y="5277"/>
                </a:lnTo>
                <a:lnTo>
                  <a:pt x="1867" y="5280"/>
                </a:lnTo>
                <a:lnTo>
                  <a:pt x="1855" y="5286"/>
                </a:lnTo>
                <a:lnTo>
                  <a:pt x="1846" y="5295"/>
                </a:lnTo>
                <a:lnTo>
                  <a:pt x="1840" y="5308"/>
                </a:lnTo>
                <a:close/>
                <a:moveTo>
                  <a:pt x="1793" y="5455"/>
                </a:moveTo>
                <a:lnTo>
                  <a:pt x="1791" y="5467"/>
                </a:lnTo>
                <a:lnTo>
                  <a:pt x="1795" y="5476"/>
                </a:lnTo>
                <a:lnTo>
                  <a:pt x="1802" y="5482"/>
                </a:lnTo>
                <a:lnTo>
                  <a:pt x="1813" y="5484"/>
                </a:lnTo>
                <a:lnTo>
                  <a:pt x="1826" y="5482"/>
                </a:lnTo>
                <a:lnTo>
                  <a:pt x="1837" y="5476"/>
                </a:lnTo>
                <a:lnTo>
                  <a:pt x="1846" y="5467"/>
                </a:lnTo>
                <a:lnTo>
                  <a:pt x="1852" y="5455"/>
                </a:lnTo>
                <a:lnTo>
                  <a:pt x="1853" y="5444"/>
                </a:lnTo>
                <a:lnTo>
                  <a:pt x="1850" y="5434"/>
                </a:lnTo>
                <a:lnTo>
                  <a:pt x="1843" y="5427"/>
                </a:lnTo>
                <a:lnTo>
                  <a:pt x="1832" y="5425"/>
                </a:lnTo>
                <a:lnTo>
                  <a:pt x="1820" y="5427"/>
                </a:lnTo>
                <a:lnTo>
                  <a:pt x="1809" y="5434"/>
                </a:lnTo>
                <a:lnTo>
                  <a:pt x="1799" y="5444"/>
                </a:lnTo>
                <a:lnTo>
                  <a:pt x="1793" y="5455"/>
                </a:lnTo>
                <a:close/>
                <a:moveTo>
                  <a:pt x="1745" y="5603"/>
                </a:moveTo>
                <a:lnTo>
                  <a:pt x="1744" y="5614"/>
                </a:lnTo>
                <a:lnTo>
                  <a:pt x="1747" y="5623"/>
                </a:lnTo>
                <a:lnTo>
                  <a:pt x="1754" y="5630"/>
                </a:lnTo>
                <a:lnTo>
                  <a:pt x="1766" y="5633"/>
                </a:lnTo>
                <a:lnTo>
                  <a:pt x="1778" y="5630"/>
                </a:lnTo>
                <a:lnTo>
                  <a:pt x="1789" y="5623"/>
                </a:lnTo>
                <a:lnTo>
                  <a:pt x="1799" y="5614"/>
                </a:lnTo>
                <a:lnTo>
                  <a:pt x="1805" y="5603"/>
                </a:lnTo>
                <a:lnTo>
                  <a:pt x="1806" y="5591"/>
                </a:lnTo>
                <a:lnTo>
                  <a:pt x="1803" y="5581"/>
                </a:lnTo>
                <a:lnTo>
                  <a:pt x="1795" y="5575"/>
                </a:lnTo>
                <a:lnTo>
                  <a:pt x="1785" y="5572"/>
                </a:lnTo>
                <a:lnTo>
                  <a:pt x="1773" y="5575"/>
                </a:lnTo>
                <a:lnTo>
                  <a:pt x="1760" y="5581"/>
                </a:lnTo>
                <a:lnTo>
                  <a:pt x="1751" y="5591"/>
                </a:lnTo>
                <a:lnTo>
                  <a:pt x="1745" y="5603"/>
                </a:lnTo>
                <a:close/>
                <a:moveTo>
                  <a:pt x="1698" y="5750"/>
                </a:moveTo>
                <a:lnTo>
                  <a:pt x="1697" y="5761"/>
                </a:lnTo>
                <a:lnTo>
                  <a:pt x="1700" y="5771"/>
                </a:lnTo>
                <a:lnTo>
                  <a:pt x="1707" y="5777"/>
                </a:lnTo>
                <a:lnTo>
                  <a:pt x="1719" y="5780"/>
                </a:lnTo>
                <a:lnTo>
                  <a:pt x="1731" y="5777"/>
                </a:lnTo>
                <a:lnTo>
                  <a:pt x="1742" y="5771"/>
                </a:lnTo>
                <a:lnTo>
                  <a:pt x="1751" y="5761"/>
                </a:lnTo>
                <a:lnTo>
                  <a:pt x="1757" y="5750"/>
                </a:lnTo>
                <a:lnTo>
                  <a:pt x="1758" y="5739"/>
                </a:lnTo>
                <a:lnTo>
                  <a:pt x="1755" y="5730"/>
                </a:lnTo>
                <a:lnTo>
                  <a:pt x="1748" y="5723"/>
                </a:lnTo>
                <a:lnTo>
                  <a:pt x="1737" y="5720"/>
                </a:lnTo>
                <a:lnTo>
                  <a:pt x="1725" y="5723"/>
                </a:lnTo>
                <a:lnTo>
                  <a:pt x="1714" y="5730"/>
                </a:lnTo>
                <a:lnTo>
                  <a:pt x="1704" y="5739"/>
                </a:lnTo>
                <a:lnTo>
                  <a:pt x="1698" y="5750"/>
                </a:lnTo>
                <a:close/>
                <a:moveTo>
                  <a:pt x="1651" y="5897"/>
                </a:moveTo>
                <a:lnTo>
                  <a:pt x="1650" y="5910"/>
                </a:lnTo>
                <a:lnTo>
                  <a:pt x="1653" y="5919"/>
                </a:lnTo>
                <a:lnTo>
                  <a:pt x="1660" y="5925"/>
                </a:lnTo>
                <a:lnTo>
                  <a:pt x="1671" y="5927"/>
                </a:lnTo>
                <a:lnTo>
                  <a:pt x="1683" y="5925"/>
                </a:lnTo>
                <a:lnTo>
                  <a:pt x="1695" y="5919"/>
                </a:lnTo>
                <a:lnTo>
                  <a:pt x="1704" y="5910"/>
                </a:lnTo>
                <a:lnTo>
                  <a:pt x="1710" y="5897"/>
                </a:lnTo>
                <a:lnTo>
                  <a:pt x="1711" y="5886"/>
                </a:lnTo>
                <a:lnTo>
                  <a:pt x="1708" y="5877"/>
                </a:lnTo>
                <a:lnTo>
                  <a:pt x="1700" y="5871"/>
                </a:lnTo>
                <a:lnTo>
                  <a:pt x="1690" y="5868"/>
                </a:lnTo>
                <a:lnTo>
                  <a:pt x="1678" y="5871"/>
                </a:lnTo>
                <a:lnTo>
                  <a:pt x="1667" y="5877"/>
                </a:lnTo>
                <a:lnTo>
                  <a:pt x="1657" y="5886"/>
                </a:lnTo>
                <a:lnTo>
                  <a:pt x="1651" y="5897"/>
                </a:lnTo>
                <a:close/>
                <a:moveTo>
                  <a:pt x="1604" y="6045"/>
                </a:moveTo>
                <a:lnTo>
                  <a:pt x="1603" y="6057"/>
                </a:lnTo>
                <a:lnTo>
                  <a:pt x="1606" y="6066"/>
                </a:lnTo>
                <a:lnTo>
                  <a:pt x="1613" y="6072"/>
                </a:lnTo>
                <a:lnTo>
                  <a:pt x="1624" y="6074"/>
                </a:lnTo>
                <a:lnTo>
                  <a:pt x="1636" y="6072"/>
                </a:lnTo>
                <a:lnTo>
                  <a:pt x="1647" y="6066"/>
                </a:lnTo>
                <a:lnTo>
                  <a:pt x="1656" y="6057"/>
                </a:lnTo>
                <a:lnTo>
                  <a:pt x="1662" y="6045"/>
                </a:lnTo>
                <a:lnTo>
                  <a:pt x="1663" y="6034"/>
                </a:lnTo>
                <a:lnTo>
                  <a:pt x="1660" y="6025"/>
                </a:lnTo>
                <a:lnTo>
                  <a:pt x="1653" y="6018"/>
                </a:lnTo>
                <a:lnTo>
                  <a:pt x="1642" y="6016"/>
                </a:lnTo>
                <a:lnTo>
                  <a:pt x="1631" y="6018"/>
                </a:lnTo>
                <a:lnTo>
                  <a:pt x="1620" y="6025"/>
                </a:lnTo>
                <a:lnTo>
                  <a:pt x="1610" y="6034"/>
                </a:lnTo>
                <a:lnTo>
                  <a:pt x="1604" y="6045"/>
                </a:lnTo>
                <a:close/>
                <a:moveTo>
                  <a:pt x="1557" y="6193"/>
                </a:moveTo>
                <a:lnTo>
                  <a:pt x="1556" y="6204"/>
                </a:lnTo>
                <a:lnTo>
                  <a:pt x="1559" y="6213"/>
                </a:lnTo>
                <a:lnTo>
                  <a:pt x="1566" y="6219"/>
                </a:lnTo>
                <a:lnTo>
                  <a:pt x="1577" y="6221"/>
                </a:lnTo>
                <a:lnTo>
                  <a:pt x="1589" y="6219"/>
                </a:lnTo>
                <a:lnTo>
                  <a:pt x="1599" y="6213"/>
                </a:lnTo>
                <a:lnTo>
                  <a:pt x="1608" y="6204"/>
                </a:lnTo>
                <a:lnTo>
                  <a:pt x="1614" y="6193"/>
                </a:lnTo>
                <a:lnTo>
                  <a:pt x="1615" y="6181"/>
                </a:lnTo>
                <a:lnTo>
                  <a:pt x="1612" y="6172"/>
                </a:lnTo>
                <a:lnTo>
                  <a:pt x="1605" y="6166"/>
                </a:lnTo>
                <a:lnTo>
                  <a:pt x="1595" y="6164"/>
                </a:lnTo>
                <a:lnTo>
                  <a:pt x="1583" y="6166"/>
                </a:lnTo>
                <a:lnTo>
                  <a:pt x="1573" y="6172"/>
                </a:lnTo>
                <a:lnTo>
                  <a:pt x="1563" y="6181"/>
                </a:lnTo>
                <a:lnTo>
                  <a:pt x="1557" y="6193"/>
                </a:lnTo>
                <a:close/>
                <a:moveTo>
                  <a:pt x="1510" y="6340"/>
                </a:moveTo>
                <a:lnTo>
                  <a:pt x="1509" y="6351"/>
                </a:lnTo>
                <a:lnTo>
                  <a:pt x="1512" y="6360"/>
                </a:lnTo>
                <a:lnTo>
                  <a:pt x="1519" y="6366"/>
                </a:lnTo>
                <a:lnTo>
                  <a:pt x="1530" y="6368"/>
                </a:lnTo>
                <a:lnTo>
                  <a:pt x="1541" y="6366"/>
                </a:lnTo>
                <a:lnTo>
                  <a:pt x="1552" y="6360"/>
                </a:lnTo>
                <a:lnTo>
                  <a:pt x="1561" y="6351"/>
                </a:lnTo>
                <a:lnTo>
                  <a:pt x="1566" y="6340"/>
                </a:lnTo>
                <a:lnTo>
                  <a:pt x="1567" y="6330"/>
                </a:lnTo>
                <a:lnTo>
                  <a:pt x="1564" y="6320"/>
                </a:lnTo>
                <a:lnTo>
                  <a:pt x="1558" y="6314"/>
                </a:lnTo>
                <a:lnTo>
                  <a:pt x="1547" y="6312"/>
                </a:lnTo>
                <a:lnTo>
                  <a:pt x="1536" y="6314"/>
                </a:lnTo>
                <a:lnTo>
                  <a:pt x="1525" y="6320"/>
                </a:lnTo>
                <a:lnTo>
                  <a:pt x="1516" y="6330"/>
                </a:lnTo>
                <a:lnTo>
                  <a:pt x="1510" y="6340"/>
                </a:lnTo>
                <a:close/>
                <a:moveTo>
                  <a:pt x="1463" y="6488"/>
                </a:moveTo>
                <a:lnTo>
                  <a:pt x="1462" y="6498"/>
                </a:lnTo>
                <a:lnTo>
                  <a:pt x="1465" y="6507"/>
                </a:lnTo>
                <a:lnTo>
                  <a:pt x="1472" y="6513"/>
                </a:lnTo>
                <a:lnTo>
                  <a:pt x="1482" y="6515"/>
                </a:lnTo>
                <a:lnTo>
                  <a:pt x="1494" y="6513"/>
                </a:lnTo>
                <a:lnTo>
                  <a:pt x="1504" y="6507"/>
                </a:lnTo>
                <a:lnTo>
                  <a:pt x="1513" y="6498"/>
                </a:lnTo>
                <a:lnTo>
                  <a:pt x="1518" y="6488"/>
                </a:lnTo>
                <a:lnTo>
                  <a:pt x="1520" y="6477"/>
                </a:lnTo>
                <a:lnTo>
                  <a:pt x="1517" y="6468"/>
                </a:lnTo>
                <a:lnTo>
                  <a:pt x="1510" y="6462"/>
                </a:lnTo>
                <a:lnTo>
                  <a:pt x="1500" y="6460"/>
                </a:lnTo>
                <a:lnTo>
                  <a:pt x="1489" y="6462"/>
                </a:lnTo>
                <a:lnTo>
                  <a:pt x="1478" y="6468"/>
                </a:lnTo>
                <a:lnTo>
                  <a:pt x="1469" y="6477"/>
                </a:lnTo>
                <a:lnTo>
                  <a:pt x="1463" y="6488"/>
                </a:lnTo>
                <a:close/>
                <a:moveTo>
                  <a:pt x="1416" y="6635"/>
                </a:moveTo>
                <a:lnTo>
                  <a:pt x="1415" y="6646"/>
                </a:lnTo>
                <a:lnTo>
                  <a:pt x="1418" y="6654"/>
                </a:lnTo>
                <a:lnTo>
                  <a:pt x="1424" y="6661"/>
                </a:lnTo>
                <a:lnTo>
                  <a:pt x="1435" y="6663"/>
                </a:lnTo>
                <a:lnTo>
                  <a:pt x="1446" y="6661"/>
                </a:lnTo>
                <a:lnTo>
                  <a:pt x="1457" y="6654"/>
                </a:lnTo>
                <a:lnTo>
                  <a:pt x="1465" y="6646"/>
                </a:lnTo>
                <a:lnTo>
                  <a:pt x="1471" y="6635"/>
                </a:lnTo>
                <a:lnTo>
                  <a:pt x="1472" y="6625"/>
                </a:lnTo>
                <a:lnTo>
                  <a:pt x="1469" y="6616"/>
                </a:lnTo>
                <a:lnTo>
                  <a:pt x="1462" y="6609"/>
                </a:lnTo>
                <a:lnTo>
                  <a:pt x="1452" y="6607"/>
                </a:lnTo>
                <a:lnTo>
                  <a:pt x="1441" y="6609"/>
                </a:lnTo>
                <a:lnTo>
                  <a:pt x="1431" y="6616"/>
                </a:lnTo>
                <a:lnTo>
                  <a:pt x="1421" y="6625"/>
                </a:lnTo>
                <a:lnTo>
                  <a:pt x="1416" y="6635"/>
                </a:lnTo>
                <a:close/>
                <a:moveTo>
                  <a:pt x="1369" y="6782"/>
                </a:moveTo>
                <a:lnTo>
                  <a:pt x="1368" y="6793"/>
                </a:lnTo>
                <a:lnTo>
                  <a:pt x="1371" y="6802"/>
                </a:lnTo>
                <a:lnTo>
                  <a:pt x="1378" y="6807"/>
                </a:lnTo>
                <a:lnTo>
                  <a:pt x="1388" y="6809"/>
                </a:lnTo>
                <a:lnTo>
                  <a:pt x="1399" y="6807"/>
                </a:lnTo>
                <a:lnTo>
                  <a:pt x="1409" y="6802"/>
                </a:lnTo>
                <a:lnTo>
                  <a:pt x="1417" y="6793"/>
                </a:lnTo>
                <a:lnTo>
                  <a:pt x="1422" y="6782"/>
                </a:lnTo>
                <a:lnTo>
                  <a:pt x="1424" y="6772"/>
                </a:lnTo>
                <a:lnTo>
                  <a:pt x="1421" y="6764"/>
                </a:lnTo>
                <a:lnTo>
                  <a:pt x="1414" y="6759"/>
                </a:lnTo>
                <a:lnTo>
                  <a:pt x="1405" y="6756"/>
                </a:lnTo>
                <a:lnTo>
                  <a:pt x="1394" y="6759"/>
                </a:lnTo>
                <a:lnTo>
                  <a:pt x="1384" y="6764"/>
                </a:lnTo>
                <a:lnTo>
                  <a:pt x="1375" y="6772"/>
                </a:lnTo>
                <a:lnTo>
                  <a:pt x="1369" y="6782"/>
                </a:lnTo>
                <a:close/>
                <a:moveTo>
                  <a:pt x="1322" y="6930"/>
                </a:moveTo>
                <a:lnTo>
                  <a:pt x="1321" y="6941"/>
                </a:lnTo>
                <a:lnTo>
                  <a:pt x="1324" y="6949"/>
                </a:lnTo>
                <a:lnTo>
                  <a:pt x="1331" y="6954"/>
                </a:lnTo>
                <a:lnTo>
                  <a:pt x="1341" y="6956"/>
                </a:lnTo>
                <a:lnTo>
                  <a:pt x="1351" y="6954"/>
                </a:lnTo>
                <a:lnTo>
                  <a:pt x="1361" y="6949"/>
                </a:lnTo>
                <a:lnTo>
                  <a:pt x="1369" y="6941"/>
                </a:lnTo>
                <a:lnTo>
                  <a:pt x="1375" y="6930"/>
                </a:lnTo>
                <a:lnTo>
                  <a:pt x="1376" y="6920"/>
                </a:lnTo>
                <a:lnTo>
                  <a:pt x="1373" y="6912"/>
                </a:lnTo>
                <a:lnTo>
                  <a:pt x="1367" y="6906"/>
                </a:lnTo>
                <a:lnTo>
                  <a:pt x="1357" y="6904"/>
                </a:lnTo>
                <a:lnTo>
                  <a:pt x="1347" y="6906"/>
                </a:lnTo>
                <a:lnTo>
                  <a:pt x="1337" y="6912"/>
                </a:lnTo>
                <a:lnTo>
                  <a:pt x="1328" y="6920"/>
                </a:lnTo>
                <a:lnTo>
                  <a:pt x="1322" y="6930"/>
                </a:lnTo>
                <a:close/>
                <a:moveTo>
                  <a:pt x="1276" y="7078"/>
                </a:moveTo>
                <a:lnTo>
                  <a:pt x="1274" y="7088"/>
                </a:lnTo>
                <a:lnTo>
                  <a:pt x="1277" y="7096"/>
                </a:lnTo>
                <a:lnTo>
                  <a:pt x="1283" y="7101"/>
                </a:lnTo>
                <a:lnTo>
                  <a:pt x="1294" y="7103"/>
                </a:lnTo>
                <a:lnTo>
                  <a:pt x="1304" y="7101"/>
                </a:lnTo>
                <a:lnTo>
                  <a:pt x="1314" y="7096"/>
                </a:lnTo>
                <a:lnTo>
                  <a:pt x="1322" y="7088"/>
                </a:lnTo>
                <a:lnTo>
                  <a:pt x="1327" y="7078"/>
                </a:lnTo>
                <a:lnTo>
                  <a:pt x="1328" y="7067"/>
                </a:lnTo>
                <a:lnTo>
                  <a:pt x="1325" y="7059"/>
                </a:lnTo>
                <a:lnTo>
                  <a:pt x="1319" y="7054"/>
                </a:lnTo>
                <a:lnTo>
                  <a:pt x="1310" y="7052"/>
                </a:lnTo>
                <a:lnTo>
                  <a:pt x="1299" y="7054"/>
                </a:lnTo>
                <a:lnTo>
                  <a:pt x="1290" y="7059"/>
                </a:lnTo>
                <a:lnTo>
                  <a:pt x="1281" y="7067"/>
                </a:lnTo>
                <a:lnTo>
                  <a:pt x="1276" y="7078"/>
                </a:lnTo>
                <a:close/>
                <a:moveTo>
                  <a:pt x="1229" y="7226"/>
                </a:moveTo>
                <a:lnTo>
                  <a:pt x="1228" y="7235"/>
                </a:lnTo>
                <a:lnTo>
                  <a:pt x="1231" y="7243"/>
                </a:lnTo>
                <a:lnTo>
                  <a:pt x="1237" y="7248"/>
                </a:lnTo>
                <a:lnTo>
                  <a:pt x="1247" y="7250"/>
                </a:lnTo>
                <a:lnTo>
                  <a:pt x="1257" y="7248"/>
                </a:lnTo>
                <a:lnTo>
                  <a:pt x="1266" y="7243"/>
                </a:lnTo>
                <a:lnTo>
                  <a:pt x="1274" y="7235"/>
                </a:lnTo>
                <a:lnTo>
                  <a:pt x="1279" y="7226"/>
                </a:lnTo>
                <a:lnTo>
                  <a:pt x="1280" y="7215"/>
                </a:lnTo>
                <a:lnTo>
                  <a:pt x="1277" y="7207"/>
                </a:lnTo>
                <a:lnTo>
                  <a:pt x="1271" y="7202"/>
                </a:lnTo>
                <a:lnTo>
                  <a:pt x="1262" y="7200"/>
                </a:lnTo>
                <a:lnTo>
                  <a:pt x="1252" y="7202"/>
                </a:lnTo>
                <a:lnTo>
                  <a:pt x="1243" y="7207"/>
                </a:lnTo>
                <a:lnTo>
                  <a:pt x="1234" y="7215"/>
                </a:lnTo>
                <a:lnTo>
                  <a:pt x="1229" y="7226"/>
                </a:lnTo>
                <a:close/>
                <a:moveTo>
                  <a:pt x="1182" y="7373"/>
                </a:moveTo>
                <a:lnTo>
                  <a:pt x="1181" y="7382"/>
                </a:lnTo>
                <a:lnTo>
                  <a:pt x="1184" y="7390"/>
                </a:lnTo>
                <a:lnTo>
                  <a:pt x="1190" y="7395"/>
                </a:lnTo>
                <a:lnTo>
                  <a:pt x="1199" y="7397"/>
                </a:lnTo>
                <a:lnTo>
                  <a:pt x="1209" y="7395"/>
                </a:lnTo>
                <a:lnTo>
                  <a:pt x="1219" y="7390"/>
                </a:lnTo>
                <a:lnTo>
                  <a:pt x="1226" y="7382"/>
                </a:lnTo>
                <a:lnTo>
                  <a:pt x="1231" y="7373"/>
                </a:lnTo>
                <a:lnTo>
                  <a:pt x="1232" y="7364"/>
                </a:lnTo>
                <a:lnTo>
                  <a:pt x="1229" y="7355"/>
                </a:lnTo>
                <a:lnTo>
                  <a:pt x="1223" y="7350"/>
                </a:lnTo>
                <a:lnTo>
                  <a:pt x="1215" y="7348"/>
                </a:lnTo>
                <a:lnTo>
                  <a:pt x="1205" y="7350"/>
                </a:lnTo>
                <a:lnTo>
                  <a:pt x="1195" y="7355"/>
                </a:lnTo>
                <a:lnTo>
                  <a:pt x="1187" y="7364"/>
                </a:lnTo>
                <a:lnTo>
                  <a:pt x="1182" y="7373"/>
                </a:lnTo>
                <a:close/>
                <a:moveTo>
                  <a:pt x="1135" y="7520"/>
                </a:moveTo>
                <a:lnTo>
                  <a:pt x="1134" y="7529"/>
                </a:lnTo>
                <a:lnTo>
                  <a:pt x="1137" y="7537"/>
                </a:lnTo>
                <a:lnTo>
                  <a:pt x="1144" y="7542"/>
                </a:lnTo>
                <a:lnTo>
                  <a:pt x="1152" y="7545"/>
                </a:lnTo>
                <a:lnTo>
                  <a:pt x="1162" y="7542"/>
                </a:lnTo>
                <a:lnTo>
                  <a:pt x="1171" y="7537"/>
                </a:lnTo>
                <a:lnTo>
                  <a:pt x="1178" y="7529"/>
                </a:lnTo>
                <a:lnTo>
                  <a:pt x="1183" y="7520"/>
                </a:lnTo>
                <a:lnTo>
                  <a:pt x="1184" y="7511"/>
                </a:lnTo>
                <a:lnTo>
                  <a:pt x="1181" y="7504"/>
                </a:lnTo>
                <a:lnTo>
                  <a:pt x="1176" y="7499"/>
                </a:lnTo>
                <a:lnTo>
                  <a:pt x="1167" y="7496"/>
                </a:lnTo>
                <a:lnTo>
                  <a:pt x="1157" y="7499"/>
                </a:lnTo>
                <a:lnTo>
                  <a:pt x="1148" y="7504"/>
                </a:lnTo>
                <a:lnTo>
                  <a:pt x="1140" y="7511"/>
                </a:lnTo>
                <a:lnTo>
                  <a:pt x="1135" y="7520"/>
                </a:lnTo>
                <a:close/>
                <a:moveTo>
                  <a:pt x="1089" y="7668"/>
                </a:moveTo>
                <a:lnTo>
                  <a:pt x="1088" y="7676"/>
                </a:lnTo>
                <a:lnTo>
                  <a:pt x="1090" y="7685"/>
                </a:lnTo>
                <a:lnTo>
                  <a:pt x="1097" y="7689"/>
                </a:lnTo>
                <a:lnTo>
                  <a:pt x="1105" y="7691"/>
                </a:lnTo>
                <a:lnTo>
                  <a:pt x="1114" y="7689"/>
                </a:lnTo>
                <a:lnTo>
                  <a:pt x="1123" y="7685"/>
                </a:lnTo>
                <a:lnTo>
                  <a:pt x="1130" y="7676"/>
                </a:lnTo>
                <a:lnTo>
                  <a:pt x="1135" y="7668"/>
                </a:lnTo>
                <a:lnTo>
                  <a:pt x="1136" y="7659"/>
                </a:lnTo>
                <a:lnTo>
                  <a:pt x="1133" y="7652"/>
                </a:lnTo>
                <a:lnTo>
                  <a:pt x="1128" y="7647"/>
                </a:lnTo>
                <a:lnTo>
                  <a:pt x="1119" y="7645"/>
                </a:lnTo>
                <a:lnTo>
                  <a:pt x="1110" y="7647"/>
                </a:lnTo>
                <a:lnTo>
                  <a:pt x="1101" y="7652"/>
                </a:lnTo>
                <a:lnTo>
                  <a:pt x="1093" y="7659"/>
                </a:lnTo>
                <a:lnTo>
                  <a:pt x="1089" y="7668"/>
                </a:lnTo>
                <a:close/>
                <a:moveTo>
                  <a:pt x="1042" y="7815"/>
                </a:moveTo>
                <a:lnTo>
                  <a:pt x="1041" y="7825"/>
                </a:lnTo>
                <a:lnTo>
                  <a:pt x="1043" y="7832"/>
                </a:lnTo>
                <a:lnTo>
                  <a:pt x="1050" y="7836"/>
                </a:lnTo>
                <a:lnTo>
                  <a:pt x="1058" y="7838"/>
                </a:lnTo>
                <a:lnTo>
                  <a:pt x="1067" y="7836"/>
                </a:lnTo>
                <a:lnTo>
                  <a:pt x="1075" y="7832"/>
                </a:lnTo>
                <a:lnTo>
                  <a:pt x="1082" y="7825"/>
                </a:lnTo>
                <a:lnTo>
                  <a:pt x="1087" y="7815"/>
                </a:lnTo>
                <a:lnTo>
                  <a:pt x="1088" y="7806"/>
                </a:lnTo>
                <a:lnTo>
                  <a:pt x="1085" y="7799"/>
                </a:lnTo>
                <a:lnTo>
                  <a:pt x="1080" y="7795"/>
                </a:lnTo>
                <a:lnTo>
                  <a:pt x="1072" y="7793"/>
                </a:lnTo>
                <a:lnTo>
                  <a:pt x="1063" y="7795"/>
                </a:lnTo>
                <a:lnTo>
                  <a:pt x="1054" y="7799"/>
                </a:lnTo>
                <a:lnTo>
                  <a:pt x="1046" y="7806"/>
                </a:lnTo>
                <a:lnTo>
                  <a:pt x="1042" y="7815"/>
                </a:lnTo>
                <a:close/>
                <a:moveTo>
                  <a:pt x="1024" y="7941"/>
                </a:moveTo>
                <a:lnTo>
                  <a:pt x="1016" y="7943"/>
                </a:lnTo>
                <a:lnTo>
                  <a:pt x="1007" y="7947"/>
                </a:lnTo>
                <a:lnTo>
                  <a:pt x="1000" y="7954"/>
                </a:lnTo>
                <a:lnTo>
                  <a:pt x="995" y="7962"/>
                </a:lnTo>
                <a:lnTo>
                  <a:pt x="994" y="7972"/>
                </a:lnTo>
                <a:lnTo>
                  <a:pt x="997" y="7978"/>
                </a:lnTo>
                <a:lnTo>
                  <a:pt x="1003" y="7983"/>
                </a:lnTo>
                <a:lnTo>
                  <a:pt x="1011" y="7985"/>
                </a:lnTo>
                <a:lnTo>
                  <a:pt x="1019" y="7983"/>
                </a:lnTo>
                <a:lnTo>
                  <a:pt x="1028" y="7978"/>
                </a:lnTo>
                <a:lnTo>
                  <a:pt x="1034" y="7972"/>
                </a:lnTo>
                <a:lnTo>
                  <a:pt x="1039" y="7962"/>
                </a:lnTo>
                <a:lnTo>
                  <a:pt x="1040" y="7954"/>
                </a:lnTo>
                <a:lnTo>
                  <a:pt x="1037" y="7947"/>
                </a:lnTo>
                <a:lnTo>
                  <a:pt x="1032" y="7943"/>
                </a:lnTo>
                <a:lnTo>
                  <a:pt x="1024" y="7941"/>
                </a:lnTo>
                <a:close/>
                <a:moveTo>
                  <a:pt x="977" y="8089"/>
                </a:moveTo>
                <a:lnTo>
                  <a:pt x="968" y="8091"/>
                </a:lnTo>
                <a:lnTo>
                  <a:pt x="960" y="8095"/>
                </a:lnTo>
                <a:lnTo>
                  <a:pt x="954" y="8102"/>
                </a:lnTo>
                <a:lnTo>
                  <a:pt x="949" y="8111"/>
                </a:lnTo>
                <a:lnTo>
                  <a:pt x="948" y="8119"/>
                </a:lnTo>
                <a:lnTo>
                  <a:pt x="950" y="8125"/>
                </a:lnTo>
                <a:lnTo>
                  <a:pt x="956" y="8130"/>
                </a:lnTo>
                <a:lnTo>
                  <a:pt x="964" y="8131"/>
                </a:lnTo>
                <a:lnTo>
                  <a:pt x="972" y="8130"/>
                </a:lnTo>
                <a:lnTo>
                  <a:pt x="980" y="8125"/>
                </a:lnTo>
                <a:lnTo>
                  <a:pt x="986" y="8119"/>
                </a:lnTo>
                <a:lnTo>
                  <a:pt x="991" y="8111"/>
                </a:lnTo>
                <a:lnTo>
                  <a:pt x="991" y="8102"/>
                </a:lnTo>
                <a:lnTo>
                  <a:pt x="989" y="8095"/>
                </a:lnTo>
                <a:lnTo>
                  <a:pt x="984" y="8091"/>
                </a:lnTo>
                <a:lnTo>
                  <a:pt x="977" y="8089"/>
                </a:lnTo>
                <a:close/>
                <a:moveTo>
                  <a:pt x="929" y="8238"/>
                </a:moveTo>
                <a:lnTo>
                  <a:pt x="921" y="8239"/>
                </a:lnTo>
                <a:lnTo>
                  <a:pt x="913" y="8243"/>
                </a:lnTo>
                <a:lnTo>
                  <a:pt x="907" y="8251"/>
                </a:lnTo>
                <a:lnTo>
                  <a:pt x="902" y="8258"/>
                </a:lnTo>
                <a:lnTo>
                  <a:pt x="901" y="8266"/>
                </a:lnTo>
                <a:lnTo>
                  <a:pt x="903" y="8272"/>
                </a:lnTo>
                <a:lnTo>
                  <a:pt x="909" y="8276"/>
                </a:lnTo>
                <a:lnTo>
                  <a:pt x="916" y="8278"/>
                </a:lnTo>
                <a:lnTo>
                  <a:pt x="925" y="8276"/>
                </a:lnTo>
                <a:lnTo>
                  <a:pt x="932" y="8272"/>
                </a:lnTo>
                <a:lnTo>
                  <a:pt x="938" y="8266"/>
                </a:lnTo>
                <a:lnTo>
                  <a:pt x="942" y="8258"/>
                </a:lnTo>
                <a:lnTo>
                  <a:pt x="943" y="8251"/>
                </a:lnTo>
                <a:lnTo>
                  <a:pt x="941" y="8243"/>
                </a:lnTo>
                <a:lnTo>
                  <a:pt x="936" y="8239"/>
                </a:lnTo>
                <a:lnTo>
                  <a:pt x="929" y="8238"/>
                </a:lnTo>
                <a:close/>
                <a:moveTo>
                  <a:pt x="869" y="8424"/>
                </a:moveTo>
                <a:lnTo>
                  <a:pt x="877" y="8423"/>
                </a:lnTo>
                <a:lnTo>
                  <a:pt x="884" y="8419"/>
                </a:lnTo>
                <a:lnTo>
                  <a:pt x="890" y="8413"/>
                </a:lnTo>
                <a:lnTo>
                  <a:pt x="894" y="8405"/>
                </a:lnTo>
                <a:lnTo>
                  <a:pt x="895" y="8398"/>
                </a:lnTo>
                <a:lnTo>
                  <a:pt x="893" y="8392"/>
                </a:lnTo>
                <a:lnTo>
                  <a:pt x="888" y="8388"/>
                </a:lnTo>
                <a:lnTo>
                  <a:pt x="881" y="8387"/>
                </a:lnTo>
                <a:lnTo>
                  <a:pt x="874" y="8388"/>
                </a:lnTo>
                <a:lnTo>
                  <a:pt x="866" y="8392"/>
                </a:lnTo>
                <a:lnTo>
                  <a:pt x="860" y="8398"/>
                </a:lnTo>
                <a:lnTo>
                  <a:pt x="856" y="8405"/>
                </a:lnTo>
                <a:lnTo>
                  <a:pt x="855" y="8413"/>
                </a:lnTo>
                <a:lnTo>
                  <a:pt x="857" y="8419"/>
                </a:lnTo>
                <a:lnTo>
                  <a:pt x="862" y="8423"/>
                </a:lnTo>
                <a:lnTo>
                  <a:pt x="869" y="8424"/>
                </a:lnTo>
                <a:close/>
                <a:moveTo>
                  <a:pt x="822" y="8572"/>
                </a:moveTo>
                <a:lnTo>
                  <a:pt x="830" y="8569"/>
                </a:lnTo>
                <a:lnTo>
                  <a:pt x="837" y="8566"/>
                </a:lnTo>
                <a:lnTo>
                  <a:pt x="842" y="8560"/>
                </a:lnTo>
                <a:lnTo>
                  <a:pt x="846" y="8553"/>
                </a:lnTo>
                <a:lnTo>
                  <a:pt x="847" y="8546"/>
                </a:lnTo>
                <a:lnTo>
                  <a:pt x="845" y="8540"/>
                </a:lnTo>
                <a:lnTo>
                  <a:pt x="840" y="8536"/>
                </a:lnTo>
                <a:lnTo>
                  <a:pt x="834" y="8535"/>
                </a:lnTo>
                <a:lnTo>
                  <a:pt x="826" y="8536"/>
                </a:lnTo>
                <a:lnTo>
                  <a:pt x="819" y="8540"/>
                </a:lnTo>
                <a:lnTo>
                  <a:pt x="814" y="8546"/>
                </a:lnTo>
                <a:lnTo>
                  <a:pt x="809" y="8553"/>
                </a:lnTo>
                <a:lnTo>
                  <a:pt x="808" y="8560"/>
                </a:lnTo>
                <a:lnTo>
                  <a:pt x="810" y="8566"/>
                </a:lnTo>
                <a:lnTo>
                  <a:pt x="816" y="8569"/>
                </a:lnTo>
                <a:lnTo>
                  <a:pt x="822" y="8572"/>
                </a:lnTo>
                <a:close/>
                <a:moveTo>
                  <a:pt x="798" y="8700"/>
                </a:moveTo>
                <a:lnTo>
                  <a:pt x="799" y="8694"/>
                </a:lnTo>
                <a:lnTo>
                  <a:pt x="797" y="8688"/>
                </a:lnTo>
                <a:lnTo>
                  <a:pt x="792" y="8684"/>
                </a:lnTo>
                <a:lnTo>
                  <a:pt x="786" y="8683"/>
                </a:lnTo>
                <a:lnTo>
                  <a:pt x="779" y="8684"/>
                </a:lnTo>
                <a:lnTo>
                  <a:pt x="772" y="8688"/>
                </a:lnTo>
                <a:lnTo>
                  <a:pt x="767" y="8694"/>
                </a:lnTo>
                <a:lnTo>
                  <a:pt x="762" y="8700"/>
                </a:lnTo>
                <a:lnTo>
                  <a:pt x="762" y="8707"/>
                </a:lnTo>
                <a:lnTo>
                  <a:pt x="765" y="8713"/>
                </a:lnTo>
                <a:lnTo>
                  <a:pt x="769" y="8717"/>
                </a:lnTo>
                <a:lnTo>
                  <a:pt x="775" y="8718"/>
                </a:lnTo>
                <a:lnTo>
                  <a:pt x="782" y="8717"/>
                </a:lnTo>
                <a:lnTo>
                  <a:pt x="789" y="8713"/>
                </a:lnTo>
                <a:lnTo>
                  <a:pt x="794" y="8707"/>
                </a:lnTo>
                <a:lnTo>
                  <a:pt x="798" y="8700"/>
                </a:lnTo>
                <a:close/>
                <a:moveTo>
                  <a:pt x="750" y="8848"/>
                </a:moveTo>
                <a:lnTo>
                  <a:pt x="750" y="8841"/>
                </a:lnTo>
                <a:lnTo>
                  <a:pt x="749" y="8836"/>
                </a:lnTo>
                <a:lnTo>
                  <a:pt x="745" y="8832"/>
                </a:lnTo>
                <a:lnTo>
                  <a:pt x="739" y="8831"/>
                </a:lnTo>
                <a:lnTo>
                  <a:pt x="732" y="8832"/>
                </a:lnTo>
                <a:lnTo>
                  <a:pt x="725" y="8836"/>
                </a:lnTo>
                <a:lnTo>
                  <a:pt x="720" y="8841"/>
                </a:lnTo>
                <a:lnTo>
                  <a:pt x="717" y="8848"/>
                </a:lnTo>
                <a:lnTo>
                  <a:pt x="715" y="8855"/>
                </a:lnTo>
                <a:lnTo>
                  <a:pt x="718" y="8860"/>
                </a:lnTo>
                <a:lnTo>
                  <a:pt x="722" y="8864"/>
                </a:lnTo>
                <a:lnTo>
                  <a:pt x="728" y="8865"/>
                </a:lnTo>
                <a:lnTo>
                  <a:pt x="735" y="8864"/>
                </a:lnTo>
                <a:lnTo>
                  <a:pt x="741" y="8860"/>
                </a:lnTo>
                <a:lnTo>
                  <a:pt x="746" y="8855"/>
                </a:lnTo>
                <a:lnTo>
                  <a:pt x="750" y="8848"/>
                </a:lnTo>
                <a:close/>
                <a:moveTo>
                  <a:pt x="702" y="8996"/>
                </a:moveTo>
                <a:lnTo>
                  <a:pt x="702" y="8989"/>
                </a:lnTo>
                <a:lnTo>
                  <a:pt x="700" y="8984"/>
                </a:lnTo>
                <a:lnTo>
                  <a:pt x="697" y="8981"/>
                </a:lnTo>
                <a:lnTo>
                  <a:pt x="691" y="8979"/>
                </a:lnTo>
                <a:lnTo>
                  <a:pt x="684" y="8981"/>
                </a:lnTo>
                <a:lnTo>
                  <a:pt x="678" y="8984"/>
                </a:lnTo>
                <a:lnTo>
                  <a:pt x="673" y="8989"/>
                </a:lnTo>
                <a:lnTo>
                  <a:pt x="670" y="8996"/>
                </a:lnTo>
                <a:lnTo>
                  <a:pt x="670" y="9002"/>
                </a:lnTo>
                <a:lnTo>
                  <a:pt x="671" y="9007"/>
                </a:lnTo>
                <a:lnTo>
                  <a:pt x="675" y="9010"/>
                </a:lnTo>
                <a:lnTo>
                  <a:pt x="681" y="9012"/>
                </a:lnTo>
                <a:lnTo>
                  <a:pt x="687" y="9010"/>
                </a:lnTo>
                <a:lnTo>
                  <a:pt x="693" y="9007"/>
                </a:lnTo>
                <a:lnTo>
                  <a:pt x="698" y="9002"/>
                </a:lnTo>
                <a:lnTo>
                  <a:pt x="702" y="8996"/>
                </a:lnTo>
                <a:close/>
                <a:moveTo>
                  <a:pt x="624" y="9143"/>
                </a:moveTo>
                <a:lnTo>
                  <a:pt x="623" y="9149"/>
                </a:lnTo>
                <a:lnTo>
                  <a:pt x="625" y="9154"/>
                </a:lnTo>
                <a:lnTo>
                  <a:pt x="628" y="9157"/>
                </a:lnTo>
                <a:lnTo>
                  <a:pt x="634" y="9158"/>
                </a:lnTo>
                <a:lnTo>
                  <a:pt x="640" y="9157"/>
                </a:lnTo>
                <a:lnTo>
                  <a:pt x="646" y="9154"/>
                </a:lnTo>
                <a:lnTo>
                  <a:pt x="650" y="9149"/>
                </a:lnTo>
                <a:lnTo>
                  <a:pt x="653" y="9143"/>
                </a:lnTo>
                <a:lnTo>
                  <a:pt x="654" y="9138"/>
                </a:lnTo>
                <a:lnTo>
                  <a:pt x="652" y="9133"/>
                </a:lnTo>
                <a:lnTo>
                  <a:pt x="649" y="9129"/>
                </a:lnTo>
                <a:lnTo>
                  <a:pt x="643" y="9128"/>
                </a:lnTo>
                <a:lnTo>
                  <a:pt x="637" y="9129"/>
                </a:lnTo>
                <a:lnTo>
                  <a:pt x="631" y="9133"/>
                </a:lnTo>
                <a:lnTo>
                  <a:pt x="627" y="9138"/>
                </a:lnTo>
                <a:lnTo>
                  <a:pt x="624" y="9143"/>
                </a:lnTo>
                <a:close/>
                <a:moveTo>
                  <a:pt x="577" y="9291"/>
                </a:moveTo>
                <a:lnTo>
                  <a:pt x="576" y="9296"/>
                </a:lnTo>
                <a:lnTo>
                  <a:pt x="578" y="9301"/>
                </a:lnTo>
                <a:lnTo>
                  <a:pt x="582" y="9304"/>
                </a:lnTo>
                <a:lnTo>
                  <a:pt x="587" y="9305"/>
                </a:lnTo>
                <a:lnTo>
                  <a:pt x="592" y="9304"/>
                </a:lnTo>
                <a:lnTo>
                  <a:pt x="598" y="9301"/>
                </a:lnTo>
                <a:lnTo>
                  <a:pt x="602" y="9296"/>
                </a:lnTo>
                <a:lnTo>
                  <a:pt x="605" y="9291"/>
                </a:lnTo>
                <a:lnTo>
                  <a:pt x="606" y="9285"/>
                </a:lnTo>
                <a:lnTo>
                  <a:pt x="604" y="9281"/>
                </a:lnTo>
                <a:lnTo>
                  <a:pt x="601" y="9278"/>
                </a:lnTo>
                <a:lnTo>
                  <a:pt x="596" y="9277"/>
                </a:lnTo>
                <a:lnTo>
                  <a:pt x="590" y="9278"/>
                </a:lnTo>
                <a:lnTo>
                  <a:pt x="584" y="9281"/>
                </a:lnTo>
                <a:lnTo>
                  <a:pt x="580" y="9285"/>
                </a:lnTo>
                <a:lnTo>
                  <a:pt x="577" y="9291"/>
                </a:lnTo>
                <a:close/>
                <a:moveTo>
                  <a:pt x="531" y="9438"/>
                </a:moveTo>
                <a:lnTo>
                  <a:pt x="530" y="9443"/>
                </a:lnTo>
                <a:lnTo>
                  <a:pt x="532" y="9447"/>
                </a:lnTo>
                <a:lnTo>
                  <a:pt x="535" y="9450"/>
                </a:lnTo>
                <a:lnTo>
                  <a:pt x="540" y="9451"/>
                </a:lnTo>
                <a:lnTo>
                  <a:pt x="545" y="9450"/>
                </a:lnTo>
                <a:lnTo>
                  <a:pt x="550" y="9447"/>
                </a:lnTo>
                <a:lnTo>
                  <a:pt x="554" y="9443"/>
                </a:lnTo>
                <a:lnTo>
                  <a:pt x="557" y="9438"/>
                </a:lnTo>
                <a:lnTo>
                  <a:pt x="557" y="9433"/>
                </a:lnTo>
                <a:lnTo>
                  <a:pt x="556" y="9429"/>
                </a:lnTo>
                <a:lnTo>
                  <a:pt x="553" y="9426"/>
                </a:lnTo>
                <a:lnTo>
                  <a:pt x="548" y="9425"/>
                </a:lnTo>
                <a:lnTo>
                  <a:pt x="543" y="9426"/>
                </a:lnTo>
                <a:lnTo>
                  <a:pt x="538" y="9429"/>
                </a:lnTo>
                <a:lnTo>
                  <a:pt x="534" y="9433"/>
                </a:lnTo>
                <a:lnTo>
                  <a:pt x="531" y="9438"/>
                </a:lnTo>
                <a:close/>
                <a:moveTo>
                  <a:pt x="508" y="9585"/>
                </a:moveTo>
                <a:lnTo>
                  <a:pt x="509" y="9581"/>
                </a:lnTo>
                <a:lnTo>
                  <a:pt x="508" y="9577"/>
                </a:lnTo>
                <a:lnTo>
                  <a:pt x="505" y="9574"/>
                </a:lnTo>
                <a:lnTo>
                  <a:pt x="500" y="9573"/>
                </a:lnTo>
                <a:lnTo>
                  <a:pt x="495" y="9574"/>
                </a:lnTo>
                <a:lnTo>
                  <a:pt x="491" y="9577"/>
                </a:lnTo>
                <a:lnTo>
                  <a:pt x="487" y="9581"/>
                </a:lnTo>
                <a:lnTo>
                  <a:pt x="484" y="9585"/>
                </a:lnTo>
                <a:lnTo>
                  <a:pt x="484" y="9590"/>
                </a:lnTo>
                <a:lnTo>
                  <a:pt x="485" y="9594"/>
                </a:lnTo>
                <a:lnTo>
                  <a:pt x="488" y="9596"/>
                </a:lnTo>
                <a:lnTo>
                  <a:pt x="493" y="9597"/>
                </a:lnTo>
                <a:lnTo>
                  <a:pt x="498" y="9596"/>
                </a:lnTo>
                <a:lnTo>
                  <a:pt x="502" y="9594"/>
                </a:lnTo>
                <a:lnTo>
                  <a:pt x="506" y="9590"/>
                </a:lnTo>
                <a:lnTo>
                  <a:pt x="508" y="9585"/>
                </a:lnTo>
                <a:close/>
                <a:moveTo>
                  <a:pt x="460" y="9733"/>
                </a:moveTo>
                <a:lnTo>
                  <a:pt x="461" y="9728"/>
                </a:lnTo>
                <a:lnTo>
                  <a:pt x="460" y="9725"/>
                </a:lnTo>
                <a:lnTo>
                  <a:pt x="457" y="9722"/>
                </a:lnTo>
                <a:lnTo>
                  <a:pt x="453" y="9722"/>
                </a:lnTo>
                <a:lnTo>
                  <a:pt x="448" y="9722"/>
                </a:lnTo>
                <a:lnTo>
                  <a:pt x="444" y="9725"/>
                </a:lnTo>
                <a:lnTo>
                  <a:pt x="440" y="9728"/>
                </a:lnTo>
                <a:lnTo>
                  <a:pt x="438" y="9733"/>
                </a:lnTo>
                <a:lnTo>
                  <a:pt x="437" y="9737"/>
                </a:lnTo>
                <a:lnTo>
                  <a:pt x="439" y="9742"/>
                </a:lnTo>
                <a:lnTo>
                  <a:pt x="441" y="9744"/>
                </a:lnTo>
                <a:lnTo>
                  <a:pt x="445" y="9745"/>
                </a:lnTo>
                <a:lnTo>
                  <a:pt x="450" y="9744"/>
                </a:lnTo>
                <a:lnTo>
                  <a:pt x="454" y="9742"/>
                </a:lnTo>
                <a:lnTo>
                  <a:pt x="458" y="9737"/>
                </a:lnTo>
                <a:lnTo>
                  <a:pt x="460" y="9733"/>
                </a:lnTo>
                <a:close/>
                <a:moveTo>
                  <a:pt x="3377" y="154"/>
                </a:moveTo>
                <a:lnTo>
                  <a:pt x="3382" y="154"/>
                </a:lnTo>
                <a:lnTo>
                  <a:pt x="3386" y="151"/>
                </a:lnTo>
                <a:lnTo>
                  <a:pt x="3389" y="148"/>
                </a:lnTo>
                <a:lnTo>
                  <a:pt x="3391" y="144"/>
                </a:lnTo>
                <a:lnTo>
                  <a:pt x="3392" y="140"/>
                </a:lnTo>
                <a:lnTo>
                  <a:pt x="3391" y="137"/>
                </a:lnTo>
                <a:lnTo>
                  <a:pt x="3388" y="134"/>
                </a:lnTo>
                <a:lnTo>
                  <a:pt x="3384" y="134"/>
                </a:lnTo>
                <a:lnTo>
                  <a:pt x="3380" y="134"/>
                </a:lnTo>
                <a:lnTo>
                  <a:pt x="3375" y="137"/>
                </a:lnTo>
                <a:lnTo>
                  <a:pt x="3372" y="140"/>
                </a:lnTo>
                <a:lnTo>
                  <a:pt x="3369" y="144"/>
                </a:lnTo>
                <a:lnTo>
                  <a:pt x="3369" y="148"/>
                </a:lnTo>
                <a:lnTo>
                  <a:pt x="3370" y="151"/>
                </a:lnTo>
                <a:lnTo>
                  <a:pt x="3373" y="154"/>
                </a:lnTo>
                <a:lnTo>
                  <a:pt x="3377" y="154"/>
                </a:lnTo>
                <a:close/>
                <a:moveTo>
                  <a:pt x="3330" y="303"/>
                </a:moveTo>
                <a:lnTo>
                  <a:pt x="3334" y="302"/>
                </a:lnTo>
                <a:lnTo>
                  <a:pt x="3339" y="299"/>
                </a:lnTo>
                <a:lnTo>
                  <a:pt x="3342" y="296"/>
                </a:lnTo>
                <a:lnTo>
                  <a:pt x="3345" y="291"/>
                </a:lnTo>
                <a:lnTo>
                  <a:pt x="3345" y="287"/>
                </a:lnTo>
                <a:lnTo>
                  <a:pt x="3344" y="283"/>
                </a:lnTo>
                <a:lnTo>
                  <a:pt x="3341" y="281"/>
                </a:lnTo>
                <a:lnTo>
                  <a:pt x="3337" y="280"/>
                </a:lnTo>
                <a:lnTo>
                  <a:pt x="3332" y="281"/>
                </a:lnTo>
                <a:lnTo>
                  <a:pt x="3327" y="283"/>
                </a:lnTo>
                <a:lnTo>
                  <a:pt x="3324" y="287"/>
                </a:lnTo>
                <a:lnTo>
                  <a:pt x="3321" y="291"/>
                </a:lnTo>
                <a:lnTo>
                  <a:pt x="3321" y="296"/>
                </a:lnTo>
                <a:lnTo>
                  <a:pt x="3322" y="299"/>
                </a:lnTo>
                <a:lnTo>
                  <a:pt x="3325" y="302"/>
                </a:lnTo>
                <a:lnTo>
                  <a:pt x="3330" y="303"/>
                </a:lnTo>
                <a:close/>
                <a:moveTo>
                  <a:pt x="3282" y="452"/>
                </a:moveTo>
                <a:lnTo>
                  <a:pt x="3287" y="451"/>
                </a:lnTo>
                <a:lnTo>
                  <a:pt x="3292" y="448"/>
                </a:lnTo>
                <a:lnTo>
                  <a:pt x="3296" y="443"/>
                </a:lnTo>
                <a:lnTo>
                  <a:pt x="3298" y="439"/>
                </a:lnTo>
                <a:lnTo>
                  <a:pt x="3299" y="434"/>
                </a:lnTo>
                <a:lnTo>
                  <a:pt x="3297" y="430"/>
                </a:lnTo>
                <a:lnTo>
                  <a:pt x="3294" y="428"/>
                </a:lnTo>
                <a:lnTo>
                  <a:pt x="3290" y="427"/>
                </a:lnTo>
                <a:lnTo>
                  <a:pt x="3285" y="428"/>
                </a:lnTo>
                <a:lnTo>
                  <a:pt x="3279" y="430"/>
                </a:lnTo>
                <a:lnTo>
                  <a:pt x="3276" y="434"/>
                </a:lnTo>
                <a:lnTo>
                  <a:pt x="3273" y="439"/>
                </a:lnTo>
                <a:lnTo>
                  <a:pt x="3273" y="443"/>
                </a:lnTo>
                <a:lnTo>
                  <a:pt x="3274" y="448"/>
                </a:lnTo>
                <a:lnTo>
                  <a:pt x="3277" y="451"/>
                </a:lnTo>
                <a:lnTo>
                  <a:pt x="3282" y="452"/>
                </a:lnTo>
                <a:close/>
                <a:moveTo>
                  <a:pt x="3235" y="600"/>
                </a:moveTo>
                <a:lnTo>
                  <a:pt x="3240" y="599"/>
                </a:lnTo>
                <a:lnTo>
                  <a:pt x="3245" y="596"/>
                </a:lnTo>
                <a:lnTo>
                  <a:pt x="3249" y="592"/>
                </a:lnTo>
                <a:lnTo>
                  <a:pt x="3252" y="587"/>
                </a:lnTo>
                <a:lnTo>
                  <a:pt x="3252" y="581"/>
                </a:lnTo>
                <a:lnTo>
                  <a:pt x="3251" y="577"/>
                </a:lnTo>
                <a:lnTo>
                  <a:pt x="3247" y="574"/>
                </a:lnTo>
                <a:lnTo>
                  <a:pt x="3243" y="573"/>
                </a:lnTo>
                <a:lnTo>
                  <a:pt x="3237" y="574"/>
                </a:lnTo>
                <a:lnTo>
                  <a:pt x="3232" y="577"/>
                </a:lnTo>
                <a:lnTo>
                  <a:pt x="3227" y="581"/>
                </a:lnTo>
                <a:lnTo>
                  <a:pt x="3225" y="587"/>
                </a:lnTo>
                <a:lnTo>
                  <a:pt x="3224" y="592"/>
                </a:lnTo>
                <a:lnTo>
                  <a:pt x="3226" y="596"/>
                </a:lnTo>
                <a:lnTo>
                  <a:pt x="3229" y="599"/>
                </a:lnTo>
                <a:lnTo>
                  <a:pt x="3235" y="600"/>
                </a:lnTo>
                <a:close/>
                <a:moveTo>
                  <a:pt x="3187" y="748"/>
                </a:moveTo>
                <a:lnTo>
                  <a:pt x="3193" y="747"/>
                </a:lnTo>
                <a:lnTo>
                  <a:pt x="3198" y="744"/>
                </a:lnTo>
                <a:lnTo>
                  <a:pt x="3202" y="740"/>
                </a:lnTo>
                <a:lnTo>
                  <a:pt x="3205" y="735"/>
                </a:lnTo>
                <a:lnTo>
                  <a:pt x="3206" y="729"/>
                </a:lnTo>
                <a:lnTo>
                  <a:pt x="3204" y="725"/>
                </a:lnTo>
                <a:lnTo>
                  <a:pt x="3201" y="721"/>
                </a:lnTo>
                <a:lnTo>
                  <a:pt x="3196" y="720"/>
                </a:lnTo>
                <a:lnTo>
                  <a:pt x="3190" y="721"/>
                </a:lnTo>
                <a:lnTo>
                  <a:pt x="3184" y="725"/>
                </a:lnTo>
                <a:lnTo>
                  <a:pt x="3179" y="729"/>
                </a:lnTo>
                <a:lnTo>
                  <a:pt x="3177" y="735"/>
                </a:lnTo>
                <a:lnTo>
                  <a:pt x="3176" y="740"/>
                </a:lnTo>
                <a:lnTo>
                  <a:pt x="3178" y="744"/>
                </a:lnTo>
                <a:lnTo>
                  <a:pt x="3181" y="747"/>
                </a:lnTo>
                <a:lnTo>
                  <a:pt x="3187" y="748"/>
                </a:lnTo>
                <a:close/>
                <a:moveTo>
                  <a:pt x="3138" y="896"/>
                </a:moveTo>
                <a:lnTo>
                  <a:pt x="3145" y="895"/>
                </a:lnTo>
                <a:lnTo>
                  <a:pt x="3151" y="892"/>
                </a:lnTo>
                <a:lnTo>
                  <a:pt x="3155" y="887"/>
                </a:lnTo>
                <a:lnTo>
                  <a:pt x="3158" y="882"/>
                </a:lnTo>
                <a:lnTo>
                  <a:pt x="3159" y="876"/>
                </a:lnTo>
                <a:lnTo>
                  <a:pt x="3157" y="872"/>
                </a:lnTo>
                <a:lnTo>
                  <a:pt x="3154" y="869"/>
                </a:lnTo>
                <a:lnTo>
                  <a:pt x="3149" y="867"/>
                </a:lnTo>
                <a:lnTo>
                  <a:pt x="3143" y="869"/>
                </a:lnTo>
                <a:lnTo>
                  <a:pt x="3136" y="872"/>
                </a:lnTo>
                <a:lnTo>
                  <a:pt x="3131" y="876"/>
                </a:lnTo>
                <a:lnTo>
                  <a:pt x="3129" y="882"/>
                </a:lnTo>
                <a:lnTo>
                  <a:pt x="3128" y="887"/>
                </a:lnTo>
                <a:lnTo>
                  <a:pt x="3129" y="892"/>
                </a:lnTo>
                <a:lnTo>
                  <a:pt x="3133" y="895"/>
                </a:lnTo>
                <a:lnTo>
                  <a:pt x="3138" y="896"/>
                </a:lnTo>
                <a:close/>
                <a:moveTo>
                  <a:pt x="3092" y="1044"/>
                </a:moveTo>
                <a:lnTo>
                  <a:pt x="3098" y="1043"/>
                </a:lnTo>
                <a:lnTo>
                  <a:pt x="3104" y="1040"/>
                </a:lnTo>
                <a:lnTo>
                  <a:pt x="3109" y="1035"/>
                </a:lnTo>
                <a:lnTo>
                  <a:pt x="3112" y="1029"/>
                </a:lnTo>
                <a:lnTo>
                  <a:pt x="3112" y="1023"/>
                </a:lnTo>
                <a:lnTo>
                  <a:pt x="3111" y="1018"/>
                </a:lnTo>
                <a:lnTo>
                  <a:pt x="3107" y="1015"/>
                </a:lnTo>
                <a:lnTo>
                  <a:pt x="3101" y="1014"/>
                </a:lnTo>
                <a:lnTo>
                  <a:pt x="3095" y="1015"/>
                </a:lnTo>
                <a:lnTo>
                  <a:pt x="3088" y="1018"/>
                </a:lnTo>
                <a:lnTo>
                  <a:pt x="3083" y="1023"/>
                </a:lnTo>
                <a:lnTo>
                  <a:pt x="3080" y="1029"/>
                </a:lnTo>
                <a:lnTo>
                  <a:pt x="3080" y="1035"/>
                </a:lnTo>
                <a:lnTo>
                  <a:pt x="3081" y="1040"/>
                </a:lnTo>
                <a:lnTo>
                  <a:pt x="3085" y="1043"/>
                </a:lnTo>
                <a:lnTo>
                  <a:pt x="3092" y="1044"/>
                </a:lnTo>
                <a:close/>
                <a:moveTo>
                  <a:pt x="3043" y="1194"/>
                </a:moveTo>
                <a:lnTo>
                  <a:pt x="3051" y="1192"/>
                </a:lnTo>
                <a:lnTo>
                  <a:pt x="3057" y="1188"/>
                </a:lnTo>
                <a:lnTo>
                  <a:pt x="3062" y="1183"/>
                </a:lnTo>
                <a:lnTo>
                  <a:pt x="3065" y="1177"/>
                </a:lnTo>
                <a:lnTo>
                  <a:pt x="3066" y="1170"/>
                </a:lnTo>
                <a:lnTo>
                  <a:pt x="3064" y="1165"/>
                </a:lnTo>
                <a:lnTo>
                  <a:pt x="3060" y="1162"/>
                </a:lnTo>
                <a:lnTo>
                  <a:pt x="3054" y="1161"/>
                </a:lnTo>
                <a:lnTo>
                  <a:pt x="3048" y="1162"/>
                </a:lnTo>
                <a:lnTo>
                  <a:pt x="3041" y="1165"/>
                </a:lnTo>
                <a:lnTo>
                  <a:pt x="3035" y="1170"/>
                </a:lnTo>
                <a:lnTo>
                  <a:pt x="3032" y="1177"/>
                </a:lnTo>
                <a:lnTo>
                  <a:pt x="3031" y="1183"/>
                </a:lnTo>
                <a:lnTo>
                  <a:pt x="3033" y="1188"/>
                </a:lnTo>
                <a:lnTo>
                  <a:pt x="3037" y="1192"/>
                </a:lnTo>
                <a:lnTo>
                  <a:pt x="3043" y="1194"/>
                </a:lnTo>
                <a:close/>
                <a:moveTo>
                  <a:pt x="2995" y="1342"/>
                </a:moveTo>
                <a:lnTo>
                  <a:pt x="3003" y="1340"/>
                </a:lnTo>
                <a:lnTo>
                  <a:pt x="3010" y="1337"/>
                </a:lnTo>
                <a:lnTo>
                  <a:pt x="3015" y="1332"/>
                </a:lnTo>
                <a:lnTo>
                  <a:pt x="3019" y="1324"/>
                </a:lnTo>
                <a:lnTo>
                  <a:pt x="3019" y="1317"/>
                </a:lnTo>
                <a:lnTo>
                  <a:pt x="3018" y="1312"/>
                </a:lnTo>
                <a:lnTo>
                  <a:pt x="3013" y="1308"/>
                </a:lnTo>
                <a:lnTo>
                  <a:pt x="3007" y="1307"/>
                </a:lnTo>
                <a:lnTo>
                  <a:pt x="3000" y="1308"/>
                </a:lnTo>
                <a:lnTo>
                  <a:pt x="2993" y="1312"/>
                </a:lnTo>
                <a:lnTo>
                  <a:pt x="2987" y="1317"/>
                </a:lnTo>
                <a:lnTo>
                  <a:pt x="2984" y="1324"/>
                </a:lnTo>
                <a:lnTo>
                  <a:pt x="2983" y="1332"/>
                </a:lnTo>
                <a:lnTo>
                  <a:pt x="2985" y="1337"/>
                </a:lnTo>
                <a:lnTo>
                  <a:pt x="2989" y="1340"/>
                </a:lnTo>
                <a:lnTo>
                  <a:pt x="2995" y="1342"/>
                </a:lnTo>
                <a:close/>
                <a:moveTo>
                  <a:pt x="2948" y="1490"/>
                </a:moveTo>
                <a:lnTo>
                  <a:pt x="2956" y="1488"/>
                </a:lnTo>
                <a:lnTo>
                  <a:pt x="2963" y="1485"/>
                </a:lnTo>
                <a:lnTo>
                  <a:pt x="2968" y="1479"/>
                </a:lnTo>
                <a:lnTo>
                  <a:pt x="2972" y="1472"/>
                </a:lnTo>
                <a:lnTo>
                  <a:pt x="2972" y="1465"/>
                </a:lnTo>
                <a:lnTo>
                  <a:pt x="2971" y="1459"/>
                </a:lnTo>
                <a:lnTo>
                  <a:pt x="2966" y="1455"/>
                </a:lnTo>
                <a:lnTo>
                  <a:pt x="2960" y="1454"/>
                </a:lnTo>
                <a:lnTo>
                  <a:pt x="2953" y="1455"/>
                </a:lnTo>
                <a:lnTo>
                  <a:pt x="2945" y="1459"/>
                </a:lnTo>
                <a:lnTo>
                  <a:pt x="2940" y="1465"/>
                </a:lnTo>
                <a:lnTo>
                  <a:pt x="2936" y="1472"/>
                </a:lnTo>
                <a:lnTo>
                  <a:pt x="2935" y="1479"/>
                </a:lnTo>
                <a:lnTo>
                  <a:pt x="2937" y="1485"/>
                </a:lnTo>
                <a:lnTo>
                  <a:pt x="2942" y="1488"/>
                </a:lnTo>
                <a:lnTo>
                  <a:pt x="2948" y="1490"/>
                </a:lnTo>
                <a:close/>
                <a:moveTo>
                  <a:pt x="2900" y="1638"/>
                </a:moveTo>
                <a:lnTo>
                  <a:pt x="2909" y="1636"/>
                </a:lnTo>
                <a:lnTo>
                  <a:pt x="2916" y="1632"/>
                </a:lnTo>
                <a:lnTo>
                  <a:pt x="2921" y="1627"/>
                </a:lnTo>
                <a:lnTo>
                  <a:pt x="2925" y="1620"/>
                </a:lnTo>
                <a:lnTo>
                  <a:pt x="2926" y="1613"/>
                </a:lnTo>
                <a:lnTo>
                  <a:pt x="2924" y="1606"/>
                </a:lnTo>
                <a:lnTo>
                  <a:pt x="2919" y="1602"/>
                </a:lnTo>
                <a:lnTo>
                  <a:pt x="2913" y="1601"/>
                </a:lnTo>
                <a:lnTo>
                  <a:pt x="2905" y="1602"/>
                </a:lnTo>
                <a:lnTo>
                  <a:pt x="2897" y="1606"/>
                </a:lnTo>
                <a:lnTo>
                  <a:pt x="2892" y="1613"/>
                </a:lnTo>
                <a:lnTo>
                  <a:pt x="2888" y="1620"/>
                </a:lnTo>
                <a:lnTo>
                  <a:pt x="2887" y="1627"/>
                </a:lnTo>
                <a:lnTo>
                  <a:pt x="2889" y="1632"/>
                </a:lnTo>
                <a:lnTo>
                  <a:pt x="2894" y="1636"/>
                </a:lnTo>
                <a:lnTo>
                  <a:pt x="2900" y="1638"/>
                </a:lnTo>
                <a:close/>
                <a:moveTo>
                  <a:pt x="2853" y="1785"/>
                </a:moveTo>
                <a:lnTo>
                  <a:pt x="2861" y="1784"/>
                </a:lnTo>
                <a:lnTo>
                  <a:pt x="2869" y="1780"/>
                </a:lnTo>
                <a:lnTo>
                  <a:pt x="2874" y="1774"/>
                </a:lnTo>
                <a:lnTo>
                  <a:pt x="2878" y="1767"/>
                </a:lnTo>
                <a:lnTo>
                  <a:pt x="2879" y="1760"/>
                </a:lnTo>
                <a:lnTo>
                  <a:pt x="2877" y="1754"/>
                </a:lnTo>
                <a:lnTo>
                  <a:pt x="2872" y="1749"/>
                </a:lnTo>
                <a:lnTo>
                  <a:pt x="2866" y="1748"/>
                </a:lnTo>
                <a:lnTo>
                  <a:pt x="2858" y="1749"/>
                </a:lnTo>
                <a:lnTo>
                  <a:pt x="2850" y="1754"/>
                </a:lnTo>
                <a:lnTo>
                  <a:pt x="2844" y="1760"/>
                </a:lnTo>
                <a:lnTo>
                  <a:pt x="2840" y="1767"/>
                </a:lnTo>
                <a:lnTo>
                  <a:pt x="2839" y="1774"/>
                </a:lnTo>
                <a:lnTo>
                  <a:pt x="2842" y="1780"/>
                </a:lnTo>
                <a:lnTo>
                  <a:pt x="2846" y="1784"/>
                </a:lnTo>
                <a:lnTo>
                  <a:pt x="2853" y="1785"/>
                </a:lnTo>
                <a:close/>
                <a:moveTo>
                  <a:pt x="2805" y="1934"/>
                </a:moveTo>
                <a:lnTo>
                  <a:pt x="2814" y="1932"/>
                </a:lnTo>
                <a:lnTo>
                  <a:pt x="2822" y="1928"/>
                </a:lnTo>
                <a:lnTo>
                  <a:pt x="2828" y="1922"/>
                </a:lnTo>
                <a:lnTo>
                  <a:pt x="2832" y="1914"/>
                </a:lnTo>
                <a:lnTo>
                  <a:pt x="2832" y="1907"/>
                </a:lnTo>
                <a:lnTo>
                  <a:pt x="2830" y="1901"/>
                </a:lnTo>
                <a:lnTo>
                  <a:pt x="2826" y="1897"/>
                </a:lnTo>
                <a:lnTo>
                  <a:pt x="2819" y="1895"/>
                </a:lnTo>
                <a:lnTo>
                  <a:pt x="2811" y="1897"/>
                </a:lnTo>
                <a:lnTo>
                  <a:pt x="2802" y="1901"/>
                </a:lnTo>
                <a:lnTo>
                  <a:pt x="2796" y="1907"/>
                </a:lnTo>
                <a:lnTo>
                  <a:pt x="2792" y="1914"/>
                </a:lnTo>
                <a:lnTo>
                  <a:pt x="2791" y="1922"/>
                </a:lnTo>
                <a:lnTo>
                  <a:pt x="2793" y="1928"/>
                </a:lnTo>
                <a:lnTo>
                  <a:pt x="2798" y="1932"/>
                </a:lnTo>
                <a:lnTo>
                  <a:pt x="2805" y="1934"/>
                </a:lnTo>
                <a:close/>
                <a:moveTo>
                  <a:pt x="2758" y="2082"/>
                </a:moveTo>
                <a:lnTo>
                  <a:pt x="2767" y="2081"/>
                </a:lnTo>
                <a:lnTo>
                  <a:pt x="2774" y="2076"/>
                </a:lnTo>
                <a:lnTo>
                  <a:pt x="2781" y="2069"/>
                </a:lnTo>
                <a:lnTo>
                  <a:pt x="2785" y="2062"/>
                </a:lnTo>
                <a:lnTo>
                  <a:pt x="2786" y="2054"/>
                </a:lnTo>
                <a:lnTo>
                  <a:pt x="2783" y="2048"/>
                </a:lnTo>
                <a:lnTo>
                  <a:pt x="2778" y="2044"/>
                </a:lnTo>
                <a:lnTo>
                  <a:pt x="2771" y="2042"/>
                </a:lnTo>
                <a:lnTo>
                  <a:pt x="2763" y="2044"/>
                </a:lnTo>
                <a:lnTo>
                  <a:pt x="2755" y="2048"/>
                </a:lnTo>
                <a:lnTo>
                  <a:pt x="2748" y="2054"/>
                </a:lnTo>
                <a:lnTo>
                  <a:pt x="2744" y="2062"/>
                </a:lnTo>
                <a:lnTo>
                  <a:pt x="2743" y="2069"/>
                </a:lnTo>
                <a:lnTo>
                  <a:pt x="2746" y="2076"/>
                </a:lnTo>
                <a:lnTo>
                  <a:pt x="2751" y="2081"/>
                </a:lnTo>
                <a:lnTo>
                  <a:pt x="2758" y="2082"/>
                </a:lnTo>
                <a:close/>
                <a:moveTo>
                  <a:pt x="2710" y="2231"/>
                </a:moveTo>
                <a:lnTo>
                  <a:pt x="2720" y="2229"/>
                </a:lnTo>
                <a:lnTo>
                  <a:pt x="2727" y="2225"/>
                </a:lnTo>
                <a:lnTo>
                  <a:pt x="2734" y="2217"/>
                </a:lnTo>
                <a:lnTo>
                  <a:pt x="2738" y="2209"/>
                </a:lnTo>
                <a:lnTo>
                  <a:pt x="2739" y="2201"/>
                </a:lnTo>
                <a:lnTo>
                  <a:pt x="2737" y="2195"/>
                </a:lnTo>
                <a:lnTo>
                  <a:pt x="2732" y="2190"/>
                </a:lnTo>
                <a:lnTo>
                  <a:pt x="2724" y="2189"/>
                </a:lnTo>
                <a:lnTo>
                  <a:pt x="2716" y="2190"/>
                </a:lnTo>
                <a:lnTo>
                  <a:pt x="2707" y="2195"/>
                </a:lnTo>
                <a:lnTo>
                  <a:pt x="2700" y="2201"/>
                </a:lnTo>
                <a:lnTo>
                  <a:pt x="2696" y="2209"/>
                </a:lnTo>
                <a:lnTo>
                  <a:pt x="2695" y="2217"/>
                </a:lnTo>
                <a:lnTo>
                  <a:pt x="2698" y="2225"/>
                </a:lnTo>
                <a:lnTo>
                  <a:pt x="2703" y="2229"/>
                </a:lnTo>
                <a:lnTo>
                  <a:pt x="2710" y="2231"/>
                </a:lnTo>
                <a:close/>
                <a:moveTo>
                  <a:pt x="2663" y="2378"/>
                </a:moveTo>
                <a:lnTo>
                  <a:pt x="2672" y="2377"/>
                </a:lnTo>
                <a:lnTo>
                  <a:pt x="2680" y="2372"/>
                </a:lnTo>
                <a:lnTo>
                  <a:pt x="2687" y="2366"/>
                </a:lnTo>
                <a:lnTo>
                  <a:pt x="2691" y="2357"/>
                </a:lnTo>
                <a:lnTo>
                  <a:pt x="2692" y="2348"/>
                </a:lnTo>
                <a:lnTo>
                  <a:pt x="2690" y="2342"/>
                </a:lnTo>
                <a:lnTo>
                  <a:pt x="2685" y="2337"/>
                </a:lnTo>
                <a:lnTo>
                  <a:pt x="2677" y="2336"/>
                </a:lnTo>
                <a:lnTo>
                  <a:pt x="2668" y="2337"/>
                </a:lnTo>
                <a:lnTo>
                  <a:pt x="2659" y="2342"/>
                </a:lnTo>
                <a:lnTo>
                  <a:pt x="2653" y="2348"/>
                </a:lnTo>
                <a:lnTo>
                  <a:pt x="2648" y="2357"/>
                </a:lnTo>
                <a:lnTo>
                  <a:pt x="2647" y="2366"/>
                </a:lnTo>
                <a:lnTo>
                  <a:pt x="2650" y="2372"/>
                </a:lnTo>
                <a:lnTo>
                  <a:pt x="2655" y="2377"/>
                </a:lnTo>
                <a:lnTo>
                  <a:pt x="2663" y="2378"/>
                </a:lnTo>
                <a:close/>
                <a:moveTo>
                  <a:pt x="2615" y="2526"/>
                </a:moveTo>
                <a:lnTo>
                  <a:pt x="2625" y="2524"/>
                </a:lnTo>
                <a:lnTo>
                  <a:pt x="2633" y="2520"/>
                </a:lnTo>
                <a:lnTo>
                  <a:pt x="2640" y="2513"/>
                </a:lnTo>
                <a:lnTo>
                  <a:pt x="2644" y="2505"/>
                </a:lnTo>
                <a:lnTo>
                  <a:pt x="2645" y="2496"/>
                </a:lnTo>
                <a:lnTo>
                  <a:pt x="2643" y="2489"/>
                </a:lnTo>
                <a:lnTo>
                  <a:pt x="2637" y="2484"/>
                </a:lnTo>
                <a:lnTo>
                  <a:pt x="2630" y="2483"/>
                </a:lnTo>
                <a:lnTo>
                  <a:pt x="2621" y="2484"/>
                </a:lnTo>
                <a:lnTo>
                  <a:pt x="2612" y="2489"/>
                </a:lnTo>
                <a:lnTo>
                  <a:pt x="2605" y="2496"/>
                </a:lnTo>
                <a:lnTo>
                  <a:pt x="2601" y="2505"/>
                </a:lnTo>
                <a:lnTo>
                  <a:pt x="2600" y="2513"/>
                </a:lnTo>
                <a:lnTo>
                  <a:pt x="2602" y="2520"/>
                </a:lnTo>
                <a:lnTo>
                  <a:pt x="2607" y="2524"/>
                </a:lnTo>
                <a:lnTo>
                  <a:pt x="2615" y="2526"/>
                </a:lnTo>
                <a:close/>
                <a:moveTo>
                  <a:pt x="2567" y="2674"/>
                </a:moveTo>
                <a:lnTo>
                  <a:pt x="2578" y="2673"/>
                </a:lnTo>
                <a:lnTo>
                  <a:pt x="2586" y="2668"/>
                </a:lnTo>
                <a:lnTo>
                  <a:pt x="2593" y="2661"/>
                </a:lnTo>
                <a:lnTo>
                  <a:pt x="2598" y="2652"/>
                </a:lnTo>
                <a:lnTo>
                  <a:pt x="2599" y="2644"/>
                </a:lnTo>
                <a:lnTo>
                  <a:pt x="2596" y="2636"/>
                </a:lnTo>
                <a:lnTo>
                  <a:pt x="2591" y="2631"/>
                </a:lnTo>
                <a:lnTo>
                  <a:pt x="2583" y="2629"/>
                </a:lnTo>
                <a:lnTo>
                  <a:pt x="2573" y="2631"/>
                </a:lnTo>
                <a:lnTo>
                  <a:pt x="2564" y="2636"/>
                </a:lnTo>
                <a:lnTo>
                  <a:pt x="2557" y="2644"/>
                </a:lnTo>
                <a:lnTo>
                  <a:pt x="2552" y="2652"/>
                </a:lnTo>
                <a:lnTo>
                  <a:pt x="2551" y="2661"/>
                </a:lnTo>
                <a:lnTo>
                  <a:pt x="2554" y="2668"/>
                </a:lnTo>
                <a:lnTo>
                  <a:pt x="2559" y="2673"/>
                </a:lnTo>
                <a:lnTo>
                  <a:pt x="2567" y="2674"/>
                </a:lnTo>
                <a:close/>
                <a:moveTo>
                  <a:pt x="2520" y="2822"/>
                </a:moveTo>
                <a:lnTo>
                  <a:pt x="2530" y="2820"/>
                </a:lnTo>
                <a:lnTo>
                  <a:pt x="2539" y="2815"/>
                </a:lnTo>
                <a:lnTo>
                  <a:pt x="2546" y="2808"/>
                </a:lnTo>
                <a:lnTo>
                  <a:pt x="2551" y="2800"/>
                </a:lnTo>
                <a:lnTo>
                  <a:pt x="2552" y="2791"/>
                </a:lnTo>
                <a:lnTo>
                  <a:pt x="2549" y="2784"/>
                </a:lnTo>
                <a:lnTo>
                  <a:pt x="2543" y="2778"/>
                </a:lnTo>
                <a:lnTo>
                  <a:pt x="2535" y="2776"/>
                </a:lnTo>
                <a:lnTo>
                  <a:pt x="2526" y="2778"/>
                </a:lnTo>
                <a:lnTo>
                  <a:pt x="2516" y="2784"/>
                </a:lnTo>
                <a:lnTo>
                  <a:pt x="2509" y="2791"/>
                </a:lnTo>
                <a:lnTo>
                  <a:pt x="2505" y="2800"/>
                </a:lnTo>
                <a:lnTo>
                  <a:pt x="2504" y="2808"/>
                </a:lnTo>
                <a:lnTo>
                  <a:pt x="2506" y="2815"/>
                </a:lnTo>
                <a:lnTo>
                  <a:pt x="2512" y="2820"/>
                </a:lnTo>
                <a:lnTo>
                  <a:pt x="2520" y="2822"/>
                </a:lnTo>
                <a:close/>
                <a:moveTo>
                  <a:pt x="2472" y="2971"/>
                </a:moveTo>
                <a:lnTo>
                  <a:pt x="2483" y="2969"/>
                </a:lnTo>
                <a:lnTo>
                  <a:pt x="2492" y="2963"/>
                </a:lnTo>
                <a:lnTo>
                  <a:pt x="2499" y="2956"/>
                </a:lnTo>
                <a:lnTo>
                  <a:pt x="2504" y="2947"/>
                </a:lnTo>
                <a:lnTo>
                  <a:pt x="2505" y="2938"/>
                </a:lnTo>
                <a:lnTo>
                  <a:pt x="2502" y="2931"/>
                </a:lnTo>
                <a:lnTo>
                  <a:pt x="2496" y="2926"/>
                </a:lnTo>
                <a:lnTo>
                  <a:pt x="2488" y="2924"/>
                </a:lnTo>
                <a:lnTo>
                  <a:pt x="2479" y="2926"/>
                </a:lnTo>
                <a:lnTo>
                  <a:pt x="2469" y="2931"/>
                </a:lnTo>
                <a:lnTo>
                  <a:pt x="2462" y="2938"/>
                </a:lnTo>
                <a:lnTo>
                  <a:pt x="2457" y="2947"/>
                </a:lnTo>
                <a:lnTo>
                  <a:pt x="2456" y="2956"/>
                </a:lnTo>
                <a:lnTo>
                  <a:pt x="2458" y="2963"/>
                </a:lnTo>
                <a:lnTo>
                  <a:pt x="2464" y="2969"/>
                </a:lnTo>
                <a:lnTo>
                  <a:pt x="2472" y="2971"/>
                </a:lnTo>
                <a:close/>
                <a:moveTo>
                  <a:pt x="2425" y="3119"/>
                </a:moveTo>
                <a:lnTo>
                  <a:pt x="2436" y="3117"/>
                </a:lnTo>
                <a:lnTo>
                  <a:pt x="2445" y="3112"/>
                </a:lnTo>
                <a:lnTo>
                  <a:pt x="2452" y="3103"/>
                </a:lnTo>
                <a:lnTo>
                  <a:pt x="2457" y="3094"/>
                </a:lnTo>
                <a:lnTo>
                  <a:pt x="2458" y="3085"/>
                </a:lnTo>
                <a:lnTo>
                  <a:pt x="2455" y="3078"/>
                </a:lnTo>
                <a:lnTo>
                  <a:pt x="2449" y="3073"/>
                </a:lnTo>
                <a:lnTo>
                  <a:pt x="2441" y="3071"/>
                </a:lnTo>
                <a:lnTo>
                  <a:pt x="2431" y="3073"/>
                </a:lnTo>
                <a:lnTo>
                  <a:pt x="2421" y="3078"/>
                </a:lnTo>
                <a:lnTo>
                  <a:pt x="2414" y="3085"/>
                </a:lnTo>
                <a:lnTo>
                  <a:pt x="2409" y="3094"/>
                </a:lnTo>
                <a:lnTo>
                  <a:pt x="2408" y="3103"/>
                </a:lnTo>
                <a:lnTo>
                  <a:pt x="2411" y="3112"/>
                </a:lnTo>
                <a:lnTo>
                  <a:pt x="2416" y="3117"/>
                </a:lnTo>
                <a:lnTo>
                  <a:pt x="2425" y="3119"/>
                </a:lnTo>
                <a:close/>
                <a:moveTo>
                  <a:pt x="2377" y="3266"/>
                </a:moveTo>
                <a:lnTo>
                  <a:pt x="2388" y="3264"/>
                </a:lnTo>
                <a:lnTo>
                  <a:pt x="2397" y="3259"/>
                </a:lnTo>
                <a:lnTo>
                  <a:pt x="2405" y="3252"/>
                </a:lnTo>
                <a:lnTo>
                  <a:pt x="2410" y="3242"/>
                </a:lnTo>
                <a:lnTo>
                  <a:pt x="2411" y="3233"/>
                </a:lnTo>
                <a:lnTo>
                  <a:pt x="2408" y="3225"/>
                </a:lnTo>
                <a:lnTo>
                  <a:pt x="2402" y="3220"/>
                </a:lnTo>
                <a:lnTo>
                  <a:pt x="2394" y="3218"/>
                </a:lnTo>
                <a:lnTo>
                  <a:pt x="2384" y="3220"/>
                </a:lnTo>
                <a:lnTo>
                  <a:pt x="2374" y="3225"/>
                </a:lnTo>
                <a:lnTo>
                  <a:pt x="2366" y="3233"/>
                </a:lnTo>
                <a:lnTo>
                  <a:pt x="2361" y="3242"/>
                </a:lnTo>
                <a:lnTo>
                  <a:pt x="2360" y="3252"/>
                </a:lnTo>
                <a:lnTo>
                  <a:pt x="2363" y="3259"/>
                </a:lnTo>
                <a:lnTo>
                  <a:pt x="2369" y="3264"/>
                </a:lnTo>
                <a:lnTo>
                  <a:pt x="2377" y="3266"/>
                </a:lnTo>
                <a:close/>
                <a:moveTo>
                  <a:pt x="2330" y="3414"/>
                </a:moveTo>
                <a:lnTo>
                  <a:pt x="2341" y="3412"/>
                </a:lnTo>
                <a:lnTo>
                  <a:pt x="2350" y="3407"/>
                </a:lnTo>
                <a:lnTo>
                  <a:pt x="2357" y="3399"/>
                </a:lnTo>
                <a:lnTo>
                  <a:pt x="2362" y="3390"/>
                </a:lnTo>
                <a:lnTo>
                  <a:pt x="2363" y="3380"/>
                </a:lnTo>
                <a:lnTo>
                  <a:pt x="2361" y="3372"/>
                </a:lnTo>
                <a:lnTo>
                  <a:pt x="2355" y="3367"/>
                </a:lnTo>
                <a:lnTo>
                  <a:pt x="2346" y="3365"/>
                </a:lnTo>
                <a:lnTo>
                  <a:pt x="2336" y="3367"/>
                </a:lnTo>
                <a:lnTo>
                  <a:pt x="2326" y="3372"/>
                </a:lnTo>
                <a:lnTo>
                  <a:pt x="2319" y="3380"/>
                </a:lnTo>
                <a:lnTo>
                  <a:pt x="2314" y="3390"/>
                </a:lnTo>
                <a:lnTo>
                  <a:pt x="2313" y="3399"/>
                </a:lnTo>
                <a:lnTo>
                  <a:pt x="2316" y="3407"/>
                </a:lnTo>
                <a:lnTo>
                  <a:pt x="2321" y="3412"/>
                </a:lnTo>
                <a:lnTo>
                  <a:pt x="2330" y="3414"/>
                </a:lnTo>
                <a:close/>
                <a:moveTo>
                  <a:pt x="2283" y="3561"/>
                </a:moveTo>
                <a:lnTo>
                  <a:pt x="2294" y="3560"/>
                </a:lnTo>
                <a:lnTo>
                  <a:pt x="2303" y="3554"/>
                </a:lnTo>
                <a:lnTo>
                  <a:pt x="2310" y="3547"/>
                </a:lnTo>
                <a:lnTo>
                  <a:pt x="2315" y="3537"/>
                </a:lnTo>
                <a:lnTo>
                  <a:pt x="2316" y="3528"/>
                </a:lnTo>
                <a:lnTo>
                  <a:pt x="2314" y="3519"/>
                </a:lnTo>
                <a:lnTo>
                  <a:pt x="2308" y="3514"/>
                </a:lnTo>
                <a:lnTo>
                  <a:pt x="2299" y="3512"/>
                </a:lnTo>
                <a:lnTo>
                  <a:pt x="2289" y="3514"/>
                </a:lnTo>
                <a:lnTo>
                  <a:pt x="2279" y="3519"/>
                </a:lnTo>
                <a:lnTo>
                  <a:pt x="2271" y="3528"/>
                </a:lnTo>
                <a:lnTo>
                  <a:pt x="2266" y="3537"/>
                </a:lnTo>
                <a:lnTo>
                  <a:pt x="2265" y="3547"/>
                </a:lnTo>
                <a:lnTo>
                  <a:pt x="2268" y="3554"/>
                </a:lnTo>
                <a:lnTo>
                  <a:pt x="2274" y="3560"/>
                </a:lnTo>
                <a:lnTo>
                  <a:pt x="2283" y="3561"/>
                </a:lnTo>
                <a:close/>
                <a:moveTo>
                  <a:pt x="2235" y="3709"/>
                </a:moveTo>
                <a:lnTo>
                  <a:pt x="2246" y="3707"/>
                </a:lnTo>
                <a:lnTo>
                  <a:pt x="2256" y="3702"/>
                </a:lnTo>
                <a:lnTo>
                  <a:pt x="2263" y="3694"/>
                </a:lnTo>
                <a:lnTo>
                  <a:pt x="2268" y="3685"/>
                </a:lnTo>
                <a:lnTo>
                  <a:pt x="2269" y="3675"/>
                </a:lnTo>
                <a:lnTo>
                  <a:pt x="2267" y="3668"/>
                </a:lnTo>
                <a:lnTo>
                  <a:pt x="2261" y="3661"/>
                </a:lnTo>
                <a:lnTo>
                  <a:pt x="2252" y="3659"/>
                </a:lnTo>
                <a:lnTo>
                  <a:pt x="2242" y="3661"/>
                </a:lnTo>
                <a:lnTo>
                  <a:pt x="2231" y="3668"/>
                </a:lnTo>
                <a:lnTo>
                  <a:pt x="2223" y="3675"/>
                </a:lnTo>
                <a:lnTo>
                  <a:pt x="2218" y="3685"/>
                </a:lnTo>
                <a:lnTo>
                  <a:pt x="2217" y="3694"/>
                </a:lnTo>
                <a:lnTo>
                  <a:pt x="2220" y="3702"/>
                </a:lnTo>
                <a:lnTo>
                  <a:pt x="2226" y="3707"/>
                </a:lnTo>
                <a:lnTo>
                  <a:pt x="2235" y="3709"/>
                </a:lnTo>
                <a:close/>
                <a:moveTo>
                  <a:pt x="2188" y="3858"/>
                </a:moveTo>
                <a:lnTo>
                  <a:pt x="2199" y="3856"/>
                </a:lnTo>
                <a:lnTo>
                  <a:pt x="2208" y="3849"/>
                </a:lnTo>
                <a:lnTo>
                  <a:pt x="2216" y="3842"/>
                </a:lnTo>
                <a:lnTo>
                  <a:pt x="2221" y="3832"/>
                </a:lnTo>
                <a:lnTo>
                  <a:pt x="2222" y="3823"/>
                </a:lnTo>
                <a:lnTo>
                  <a:pt x="2219" y="3815"/>
                </a:lnTo>
                <a:lnTo>
                  <a:pt x="2213" y="3810"/>
                </a:lnTo>
                <a:lnTo>
                  <a:pt x="2204" y="3808"/>
                </a:lnTo>
                <a:lnTo>
                  <a:pt x="2194" y="3810"/>
                </a:lnTo>
                <a:lnTo>
                  <a:pt x="2184" y="3815"/>
                </a:lnTo>
                <a:lnTo>
                  <a:pt x="2176" y="3823"/>
                </a:lnTo>
                <a:lnTo>
                  <a:pt x="2171" y="3832"/>
                </a:lnTo>
                <a:lnTo>
                  <a:pt x="2170" y="3842"/>
                </a:lnTo>
                <a:lnTo>
                  <a:pt x="2173" y="3849"/>
                </a:lnTo>
                <a:lnTo>
                  <a:pt x="2179" y="3856"/>
                </a:lnTo>
                <a:lnTo>
                  <a:pt x="2188" y="3858"/>
                </a:lnTo>
                <a:close/>
                <a:moveTo>
                  <a:pt x="2140" y="4005"/>
                </a:moveTo>
                <a:lnTo>
                  <a:pt x="2151" y="4003"/>
                </a:lnTo>
                <a:lnTo>
                  <a:pt x="2161" y="3998"/>
                </a:lnTo>
                <a:lnTo>
                  <a:pt x="2169" y="3989"/>
                </a:lnTo>
                <a:lnTo>
                  <a:pt x="2174" y="3980"/>
                </a:lnTo>
                <a:lnTo>
                  <a:pt x="2175" y="3970"/>
                </a:lnTo>
                <a:lnTo>
                  <a:pt x="2172" y="3962"/>
                </a:lnTo>
                <a:lnTo>
                  <a:pt x="2166" y="3957"/>
                </a:lnTo>
                <a:lnTo>
                  <a:pt x="2157" y="3955"/>
                </a:lnTo>
                <a:lnTo>
                  <a:pt x="2147" y="3957"/>
                </a:lnTo>
                <a:lnTo>
                  <a:pt x="2136" y="3962"/>
                </a:lnTo>
                <a:lnTo>
                  <a:pt x="2128" y="3970"/>
                </a:lnTo>
                <a:lnTo>
                  <a:pt x="2123" y="3980"/>
                </a:lnTo>
                <a:lnTo>
                  <a:pt x="2122" y="3989"/>
                </a:lnTo>
                <a:lnTo>
                  <a:pt x="2125" y="3998"/>
                </a:lnTo>
                <a:lnTo>
                  <a:pt x="2131" y="4003"/>
                </a:lnTo>
                <a:lnTo>
                  <a:pt x="2140" y="4005"/>
                </a:lnTo>
                <a:close/>
                <a:moveTo>
                  <a:pt x="2093" y="4153"/>
                </a:moveTo>
                <a:lnTo>
                  <a:pt x="2104" y="4151"/>
                </a:lnTo>
                <a:lnTo>
                  <a:pt x="2114" y="4145"/>
                </a:lnTo>
                <a:lnTo>
                  <a:pt x="2122" y="4138"/>
                </a:lnTo>
                <a:lnTo>
                  <a:pt x="2127" y="4127"/>
                </a:lnTo>
                <a:lnTo>
                  <a:pt x="2128" y="4117"/>
                </a:lnTo>
                <a:lnTo>
                  <a:pt x="2125" y="4109"/>
                </a:lnTo>
                <a:lnTo>
                  <a:pt x="2119" y="4104"/>
                </a:lnTo>
                <a:lnTo>
                  <a:pt x="2110" y="4102"/>
                </a:lnTo>
                <a:lnTo>
                  <a:pt x="2099" y="4104"/>
                </a:lnTo>
                <a:lnTo>
                  <a:pt x="2089" y="4109"/>
                </a:lnTo>
                <a:lnTo>
                  <a:pt x="2081" y="4117"/>
                </a:lnTo>
                <a:lnTo>
                  <a:pt x="2076" y="4127"/>
                </a:lnTo>
                <a:lnTo>
                  <a:pt x="2075" y="4138"/>
                </a:lnTo>
                <a:lnTo>
                  <a:pt x="2078" y="4145"/>
                </a:lnTo>
                <a:lnTo>
                  <a:pt x="2084" y="4151"/>
                </a:lnTo>
                <a:lnTo>
                  <a:pt x="2093" y="4153"/>
                </a:lnTo>
                <a:close/>
                <a:moveTo>
                  <a:pt x="2045" y="4300"/>
                </a:moveTo>
                <a:lnTo>
                  <a:pt x="2057" y="4299"/>
                </a:lnTo>
                <a:lnTo>
                  <a:pt x="2067" y="4293"/>
                </a:lnTo>
                <a:lnTo>
                  <a:pt x="2074" y="4285"/>
                </a:lnTo>
                <a:lnTo>
                  <a:pt x="2080" y="4275"/>
                </a:lnTo>
                <a:lnTo>
                  <a:pt x="2081" y="4264"/>
                </a:lnTo>
                <a:lnTo>
                  <a:pt x="2078" y="4256"/>
                </a:lnTo>
                <a:lnTo>
                  <a:pt x="2072" y="4251"/>
                </a:lnTo>
                <a:lnTo>
                  <a:pt x="2063" y="4249"/>
                </a:lnTo>
                <a:lnTo>
                  <a:pt x="2052" y="4251"/>
                </a:lnTo>
                <a:lnTo>
                  <a:pt x="2041" y="4256"/>
                </a:lnTo>
                <a:lnTo>
                  <a:pt x="2033" y="4264"/>
                </a:lnTo>
                <a:lnTo>
                  <a:pt x="2028" y="4275"/>
                </a:lnTo>
                <a:lnTo>
                  <a:pt x="2027" y="4285"/>
                </a:lnTo>
                <a:lnTo>
                  <a:pt x="2030" y="4293"/>
                </a:lnTo>
                <a:lnTo>
                  <a:pt x="2036" y="4299"/>
                </a:lnTo>
                <a:lnTo>
                  <a:pt x="2045" y="4300"/>
                </a:lnTo>
                <a:close/>
                <a:moveTo>
                  <a:pt x="1998" y="4448"/>
                </a:moveTo>
                <a:lnTo>
                  <a:pt x="2009" y="4446"/>
                </a:lnTo>
                <a:lnTo>
                  <a:pt x="2019" y="4440"/>
                </a:lnTo>
                <a:lnTo>
                  <a:pt x="2027" y="4432"/>
                </a:lnTo>
                <a:lnTo>
                  <a:pt x="2032" y="4423"/>
                </a:lnTo>
                <a:lnTo>
                  <a:pt x="2033" y="4412"/>
                </a:lnTo>
                <a:lnTo>
                  <a:pt x="2031" y="4404"/>
                </a:lnTo>
                <a:lnTo>
                  <a:pt x="2024" y="4398"/>
                </a:lnTo>
                <a:lnTo>
                  <a:pt x="2015" y="4396"/>
                </a:lnTo>
                <a:lnTo>
                  <a:pt x="2005" y="4398"/>
                </a:lnTo>
                <a:lnTo>
                  <a:pt x="1994" y="4404"/>
                </a:lnTo>
                <a:lnTo>
                  <a:pt x="1986" y="4412"/>
                </a:lnTo>
                <a:lnTo>
                  <a:pt x="1981" y="4423"/>
                </a:lnTo>
                <a:lnTo>
                  <a:pt x="1980" y="4432"/>
                </a:lnTo>
                <a:lnTo>
                  <a:pt x="1982" y="4440"/>
                </a:lnTo>
                <a:lnTo>
                  <a:pt x="1989" y="4446"/>
                </a:lnTo>
                <a:lnTo>
                  <a:pt x="1998" y="4448"/>
                </a:lnTo>
                <a:close/>
                <a:moveTo>
                  <a:pt x="1968" y="4544"/>
                </a:moveTo>
                <a:lnTo>
                  <a:pt x="1957" y="4546"/>
                </a:lnTo>
                <a:lnTo>
                  <a:pt x="1947" y="4551"/>
                </a:lnTo>
                <a:lnTo>
                  <a:pt x="1939" y="4560"/>
                </a:lnTo>
                <a:lnTo>
                  <a:pt x="1933" y="4570"/>
                </a:lnTo>
                <a:lnTo>
                  <a:pt x="1932" y="4580"/>
                </a:lnTo>
                <a:lnTo>
                  <a:pt x="1935" y="4588"/>
                </a:lnTo>
                <a:lnTo>
                  <a:pt x="1941" y="4593"/>
                </a:lnTo>
                <a:lnTo>
                  <a:pt x="1952" y="4595"/>
                </a:lnTo>
                <a:lnTo>
                  <a:pt x="1962" y="4593"/>
                </a:lnTo>
                <a:lnTo>
                  <a:pt x="1972" y="4588"/>
                </a:lnTo>
                <a:lnTo>
                  <a:pt x="1980" y="4580"/>
                </a:lnTo>
                <a:lnTo>
                  <a:pt x="1985" y="4570"/>
                </a:lnTo>
                <a:lnTo>
                  <a:pt x="1986" y="4560"/>
                </a:lnTo>
                <a:lnTo>
                  <a:pt x="1983" y="4551"/>
                </a:lnTo>
                <a:lnTo>
                  <a:pt x="1977" y="4546"/>
                </a:lnTo>
                <a:lnTo>
                  <a:pt x="1968" y="4544"/>
                </a:lnTo>
                <a:close/>
                <a:moveTo>
                  <a:pt x="1886" y="4717"/>
                </a:moveTo>
                <a:lnTo>
                  <a:pt x="1885" y="4727"/>
                </a:lnTo>
                <a:lnTo>
                  <a:pt x="1888" y="4735"/>
                </a:lnTo>
                <a:lnTo>
                  <a:pt x="1894" y="4742"/>
                </a:lnTo>
                <a:lnTo>
                  <a:pt x="1904" y="4744"/>
                </a:lnTo>
                <a:lnTo>
                  <a:pt x="1915" y="4742"/>
                </a:lnTo>
                <a:lnTo>
                  <a:pt x="1924" y="4735"/>
                </a:lnTo>
                <a:lnTo>
                  <a:pt x="1932" y="4727"/>
                </a:lnTo>
                <a:lnTo>
                  <a:pt x="1938" y="4717"/>
                </a:lnTo>
                <a:lnTo>
                  <a:pt x="1939" y="4708"/>
                </a:lnTo>
                <a:lnTo>
                  <a:pt x="1936" y="4700"/>
                </a:lnTo>
                <a:lnTo>
                  <a:pt x="1930" y="4693"/>
                </a:lnTo>
                <a:lnTo>
                  <a:pt x="1920" y="4691"/>
                </a:lnTo>
                <a:lnTo>
                  <a:pt x="1910" y="4693"/>
                </a:lnTo>
                <a:lnTo>
                  <a:pt x="1899" y="4700"/>
                </a:lnTo>
                <a:lnTo>
                  <a:pt x="1891" y="4708"/>
                </a:lnTo>
                <a:lnTo>
                  <a:pt x="1886" y="4717"/>
                </a:lnTo>
                <a:close/>
                <a:moveTo>
                  <a:pt x="1839" y="4865"/>
                </a:moveTo>
                <a:lnTo>
                  <a:pt x="1838" y="4875"/>
                </a:lnTo>
                <a:lnTo>
                  <a:pt x="1840" y="4884"/>
                </a:lnTo>
                <a:lnTo>
                  <a:pt x="1847" y="4889"/>
                </a:lnTo>
                <a:lnTo>
                  <a:pt x="1857" y="4891"/>
                </a:lnTo>
                <a:lnTo>
                  <a:pt x="1867" y="4889"/>
                </a:lnTo>
                <a:lnTo>
                  <a:pt x="1877" y="4884"/>
                </a:lnTo>
                <a:lnTo>
                  <a:pt x="1885" y="4875"/>
                </a:lnTo>
                <a:lnTo>
                  <a:pt x="1890" y="4865"/>
                </a:lnTo>
                <a:lnTo>
                  <a:pt x="1891" y="4855"/>
                </a:lnTo>
                <a:lnTo>
                  <a:pt x="1888" y="4847"/>
                </a:lnTo>
                <a:lnTo>
                  <a:pt x="1882" y="4841"/>
                </a:lnTo>
                <a:lnTo>
                  <a:pt x="1873" y="4840"/>
                </a:lnTo>
                <a:lnTo>
                  <a:pt x="1863" y="4841"/>
                </a:lnTo>
                <a:lnTo>
                  <a:pt x="1852" y="4847"/>
                </a:lnTo>
                <a:lnTo>
                  <a:pt x="1844" y="4855"/>
                </a:lnTo>
                <a:lnTo>
                  <a:pt x="1839" y="4865"/>
                </a:lnTo>
                <a:close/>
                <a:moveTo>
                  <a:pt x="1791" y="5012"/>
                </a:moveTo>
                <a:lnTo>
                  <a:pt x="1790" y="5023"/>
                </a:lnTo>
                <a:lnTo>
                  <a:pt x="1793" y="5031"/>
                </a:lnTo>
                <a:lnTo>
                  <a:pt x="1799" y="5036"/>
                </a:lnTo>
                <a:lnTo>
                  <a:pt x="1809" y="5038"/>
                </a:lnTo>
                <a:lnTo>
                  <a:pt x="1820" y="5036"/>
                </a:lnTo>
                <a:lnTo>
                  <a:pt x="1830" y="5031"/>
                </a:lnTo>
                <a:lnTo>
                  <a:pt x="1838" y="5023"/>
                </a:lnTo>
                <a:lnTo>
                  <a:pt x="1843" y="5012"/>
                </a:lnTo>
                <a:lnTo>
                  <a:pt x="1844" y="5002"/>
                </a:lnTo>
                <a:lnTo>
                  <a:pt x="1841" y="4994"/>
                </a:lnTo>
                <a:lnTo>
                  <a:pt x="1835" y="4989"/>
                </a:lnTo>
                <a:lnTo>
                  <a:pt x="1826" y="4987"/>
                </a:lnTo>
                <a:lnTo>
                  <a:pt x="1815" y="4989"/>
                </a:lnTo>
                <a:lnTo>
                  <a:pt x="1804" y="4994"/>
                </a:lnTo>
                <a:lnTo>
                  <a:pt x="1796" y="5002"/>
                </a:lnTo>
                <a:lnTo>
                  <a:pt x="1791" y="5012"/>
                </a:lnTo>
                <a:close/>
                <a:moveTo>
                  <a:pt x="1744" y="5159"/>
                </a:moveTo>
                <a:lnTo>
                  <a:pt x="1743" y="5170"/>
                </a:lnTo>
                <a:lnTo>
                  <a:pt x="1746" y="5178"/>
                </a:lnTo>
                <a:lnTo>
                  <a:pt x="1752" y="5184"/>
                </a:lnTo>
                <a:lnTo>
                  <a:pt x="1762" y="5186"/>
                </a:lnTo>
                <a:lnTo>
                  <a:pt x="1773" y="5184"/>
                </a:lnTo>
                <a:lnTo>
                  <a:pt x="1782" y="5178"/>
                </a:lnTo>
                <a:lnTo>
                  <a:pt x="1790" y="5170"/>
                </a:lnTo>
                <a:lnTo>
                  <a:pt x="1795" y="5159"/>
                </a:lnTo>
                <a:lnTo>
                  <a:pt x="1797" y="5150"/>
                </a:lnTo>
                <a:lnTo>
                  <a:pt x="1794" y="5142"/>
                </a:lnTo>
                <a:lnTo>
                  <a:pt x="1787" y="5136"/>
                </a:lnTo>
                <a:lnTo>
                  <a:pt x="1778" y="5134"/>
                </a:lnTo>
                <a:lnTo>
                  <a:pt x="1768" y="5136"/>
                </a:lnTo>
                <a:lnTo>
                  <a:pt x="1757" y="5142"/>
                </a:lnTo>
                <a:lnTo>
                  <a:pt x="1749" y="5150"/>
                </a:lnTo>
                <a:lnTo>
                  <a:pt x="1744" y="5159"/>
                </a:lnTo>
                <a:close/>
                <a:moveTo>
                  <a:pt x="1697" y="5308"/>
                </a:moveTo>
                <a:lnTo>
                  <a:pt x="1696" y="5317"/>
                </a:lnTo>
                <a:lnTo>
                  <a:pt x="1699" y="5325"/>
                </a:lnTo>
                <a:lnTo>
                  <a:pt x="1705" y="5331"/>
                </a:lnTo>
                <a:lnTo>
                  <a:pt x="1715" y="5333"/>
                </a:lnTo>
                <a:lnTo>
                  <a:pt x="1725" y="5331"/>
                </a:lnTo>
                <a:lnTo>
                  <a:pt x="1735" y="5325"/>
                </a:lnTo>
                <a:lnTo>
                  <a:pt x="1743" y="5317"/>
                </a:lnTo>
                <a:lnTo>
                  <a:pt x="1748" y="5308"/>
                </a:lnTo>
                <a:lnTo>
                  <a:pt x="1749" y="5297"/>
                </a:lnTo>
                <a:lnTo>
                  <a:pt x="1746" y="5289"/>
                </a:lnTo>
                <a:lnTo>
                  <a:pt x="1740" y="5284"/>
                </a:lnTo>
                <a:lnTo>
                  <a:pt x="1731" y="5282"/>
                </a:lnTo>
                <a:lnTo>
                  <a:pt x="1721" y="5284"/>
                </a:lnTo>
                <a:lnTo>
                  <a:pt x="1710" y="5289"/>
                </a:lnTo>
                <a:lnTo>
                  <a:pt x="1702" y="5297"/>
                </a:lnTo>
                <a:lnTo>
                  <a:pt x="1697" y="5308"/>
                </a:lnTo>
                <a:close/>
                <a:moveTo>
                  <a:pt x="1650" y="5455"/>
                </a:moveTo>
                <a:lnTo>
                  <a:pt x="1648" y="5465"/>
                </a:lnTo>
                <a:lnTo>
                  <a:pt x="1651" y="5473"/>
                </a:lnTo>
                <a:lnTo>
                  <a:pt x="1657" y="5478"/>
                </a:lnTo>
                <a:lnTo>
                  <a:pt x="1667" y="5480"/>
                </a:lnTo>
                <a:lnTo>
                  <a:pt x="1678" y="5478"/>
                </a:lnTo>
                <a:lnTo>
                  <a:pt x="1687" y="5473"/>
                </a:lnTo>
                <a:lnTo>
                  <a:pt x="1695" y="5465"/>
                </a:lnTo>
                <a:lnTo>
                  <a:pt x="1700" y="5455"/>
                </a:lnTo>
                <a:lnTo>
                  <a:pt x="1701" y="5446"/>
                </a:lnTo>
                <a:lnTo>
                  <a:pt x="1699" y="5437"/>
                </a:lnTo>
                <a:lnTo>
                  <a:pt x="1692" y="5431"/>
                </a:lnTo>
                <a:lnTo>
                  <a:pt x="1683" y="5429"/>
                </a:lnTo>
                <a:lnTo>
                  <a:pt x="1673" y="5431"/>
                </a:lnTo>
                <a:lnTo>
                  <a:pt x="1663" y="5437"/>
                </a:lnTo>
                <a:lnTo>
                  <a:pt x="1655" y="5446"/>
                </a:lnTo>
                <a:lnTo>
                  <a:pt x="1650" y="5455"/>
                </a:lnTo>
                <a:close/>
                <a:moveTo>
                  <a:pt x="1603" y="5603"/>
                </a:moveTo>
                <a:lnTo>
                  <a:pt x="1602" y="5612"/>
                </a:lnTo>
                <a:lnTo>
                  <a:pt x="1604" y="5620"/>
                </a:lnTo>
                <a:lnTo>
                  <a:pt x="1610" y="5625"/>
                </a:lnTo>
                <a:lnTo>
                  <a:pt x="1620" y="5627"/>
                </a:lnTo>
                <a:lnTo>
                  <a:pt x="1630" y="5625"/>
                </a:lnTo>
                <a:lnTo>
                  <a:pt x="1640" y="5620"/>
                </a:lnTo>
                <a:lnTo>
                  <a:pt x="1648" y="5612"/>
                </a:lnTo>
                <a:lnTo>
                  <a:pt x="1653" y="5603"/>
                </a:lnTo>
                <a:lnTo>
                  <a:pt x="1654" y="5593"/>
                </a:lnTo>
                <a:lnTo>
                  <a:pt x="1651" y="5585"/>
                </a:lnTo>
                <a:lnTo>
                  <a:pt x="1645" y="5579"/>
                </a:lnTo>
                <a:lnTo>
                  <a:pt x="1636" y="5577"/>
                </a:lnTo>
                <a:lnTo>
                  <a:pt x="1626" y="5579"/>
                </a:lnTo>
                <a:lnTo>
                  <a:pt x="1615" y="5585"/>
                </a:lnTo>
                <a:lnTo>
                  <a:pt x="1608" y="5593"/>
                </a:lnTo>
                <a:lnTo>
                  <a:pt x="1603" y="5603"/>
                </a:lnTo>
                <a:close/>
                <a:moveTo>
                  <a:pt x="1555" y="5750"/>
                </a:moveTo>
                <a:lnTo>
                  <a:pt x="1554" y="5759"/>
                </a:lnTo>
                <a:lnTo>
                  <a:pt x="1557" y="5767"/>
                </a:lnTo>
                <a:lnTo>
                  <a:pt x="1563" y="5773"/>
                </a:lnTo>
                <a:lnTo>
                  <a:pt x="1573" y="5775"/>
                </a:lnTo>
                <a:lnTo>
                  <a:pt x="1583" y="5773"/>
                </a:lnTo>
                <a:lnTo>
                  <a:pt x="1592" y="5767"/>
                </a:lnTo>
                <a:lnTo>
                  <a:pt x="1600" y="5759"/>
                </a:lnTo>
                <a:lnTo>
                  <a:pt x="1605" y="5750"/>
                </a:lnTo>
                <a:lnTo>
                  <a:pt x="1606" y="5740"/>
                </a:lnTo>
                <a:lnTo>
                  <a:pt x="1604" y="5733"/>
                </a:lnTo>
                <a:lnTo>
                  <a:pt x="1597" y="5727"/>
                </a:lnTo>
                <a:lnTo>
                  <a:pt x="1589" y="5726"/>
                </a:lnTo>
                <a:lnTo>
                  <a:pt x="1578" y="5727"/>
                </a:lnTo>
                <a:lnTo>
                  <a:pt x="1568" y="5733"/>
                </a:lnTo>
                <a:lnTo>
                  <a:pt x="1560" y="5740"/>
                </a:lnTo>
                <a:lnTo>
                  <a:pt x="1555" y="5750"/>
                </a:lnTo>
                <a:close/>
                <a:moveTo>
                  <a:pt x="1508" y="5897"/>
                </a:moveTo>
                <a:lnTo>
                  <a:pt x="1507" y="5907"/>
                </a:lnTo>
                <a:lnTo>
                  <a:pt x="1510" y="5915"/>
                </a:lnTo>
                <a:lnTo>
                  <a:pt x="1516" y="5920"/>
                </a:lnTo>
                <a:lnTo>
                  <a:pt x="1526" y="5922"/>
                </a:lnTo>
                <a:lnTo>
                  <a:pt x="1536" y="5920"/>
                </a:lnTo>
                <a:lnTo>
                  <a:pt x="1545" y="5915"/>
                </a:lnTo>
                <a:lnTo>
                  <a:pt x="1552" y="5907"/>
                </a:lnTo>
                <a:lnTo>
                  <a:pt x="1557" y="5897"/>
                </a:lnTo>
                <a:lnTo>
                  <a:pt x="1558" y="5888"/>
                </a:lnTo>
                <a:lnTo>
                  <a:pt x="1556" y="5880"/>
                </a:lnTo>
                <a:lnTo>
                  <a:pt x="1550" y="5875"/>
                </a:lnTo>
                <a:lnTo>
                  <a:pt x="1541" y="5873"/>
                </a:lnTo>
                <a:lnTo>
                  <a:pt x="1531" y="5875"/>
                </a:lnTo>
                <a:lnTo>
                  <a:pt x="1521" y="5880"/>
                </a:lnTo>
                <a:lnTo>
                  <a:pt x="1513" y="5888"/>
                </a:lnTo>
                <a:lnTo>
                  <a:pt x="1508" y="5897"/>
                </a:lnTo>
                <a:close/>
                <a:moveTo>
                  <a:pt x="1461" y="6045"/>
                </a:moveTo>
                <a:lnTo>
                  <a:pt x="1460" y="6055"/>
                </a:lnTo>
                <a:lnTo>
                  <a:pt x="1463" y="6062"/>
                </a:lnTo>
                <a:lnTo>
                  <a:pt x="1469" y="6067"/>
                </a:lnTo>
                <a:lnTo>
                  <a:pt x="1478" y="6069"/>
                </a:lnTo>
                <a:lnTo>
                  <a:pt x="1488" y="6067"/>
                </a:lnTo>
                <a:lnTo>
                  <a:pt x="1497" y="6062"/>
                </a:lnTo>
                <a:lnTo>
                  <a:pt x="1505" y="6055"/>
                </a:lnTo>
                <a:lnTo>
                  <a:pt x="1510" y="6045"/>
                </a:lnTo>
                <a:lnTo>
                  <a:pt x="1511" y="6035"/>
                </a:lnTo>
                <a:lnTo>
                  <a:pt x="1508" y="6028"/>
                </a:lnTo>
                <a:lnTo>
                  <a:pt x="1502" y="6023"/>
                </a:lnTo>
                <a:lnTo>
                  <a:pt x="1494" y="6021"/>
                </a:lnTo>
                <a:lnTo>
                  <a:pt x="1484" y="6023"/>
                </a:lnTo>
                <a:lnTo>
                  <a:pt x="1474" y="6028"/>
                </a:lnTo>
                <a:lnTo>
                  <a:pt x="1466" y="6035"/>
                </a:lnTo>
                <a:lnTo>
                  <a:pt x="1461" y="6045"/>
                </a:lnTo>
                <a:close/>
                <a:moveTo>
                  <a:pt x="1414" y="6193"/>
                </a:moveTo>
                <a:lnTo>
                  <a:pt x="1413" y="6202"/>
                </a:lnTo>
                <a:lnTo>
                  <a:pt x="1416" y="6210"/>
                </a:lnTo>
                <a:lnTo>
                  <a:pt x="1421" y="6215"/>
                </a:lnTo>
                <a:lnTo>
                  <a:pt x="1431" y="6217"/>
                </a:lnTo>
                <a:lnTo>
                  <a:pt x="1441" y="6215"/>
                </a:lnTo>
                <a:lnTo>
                  <a:pt x="1450" y="6210"/>
                </a:lnTo>
                <a:lnTo>
                  <a:pt x="1457" y="6202"/>
                </a:lnTo>
                <a:lnTo>
                  <a:pt x="1462" y="6193"/>
                </a:lnTo>
                <a:lnTo>
                  <a:pt x="1463" y="6183"/>
                </a:lnTo>
                <a:lnTo>
                  <a:pt x="1461" y="6175"/>
                </a:lnTo>
                <a:lnTo>
                  <a:pt x="1455" y="6170"/>
                </a:lnTo>
                <a:lnTo>
                  <a:pt x="1446" y="6168"/>
                </a:lnTo>
                <a:lnTo>
                  <a:pt x="1436" y="6170"/>
                </a:lnTo>
                <a:lnTo>
                  <a:pt x="1426" y="6175"/>
                </a:lnTo>
                <a:lnTo>
                  <a:pt x="1419" y="6183"/>
                </a:lnTo>
                <a:lnTo>
                  <a:pt x="1414" y="6193"/>
                </a:lnTo>
                <a:close/>
                <a:moveTo>
                  <a:pt x="1367" y="6340"/>
                </a:moveTo>
                <a:lnTo>
                  <a:pt x="1366" y="6349"/>
                </a:lnTo>
                <a:lnTo>
                  <a:pt x="1369" y="6357"/>
                </a:lnTo>
                <a:lnTo>
                  <a:pt x="1374" y="6362"/>
                </a:lnTo>
                <a:lnTo>
                  <a:pt x="1384" y="6364"/>
                </a:lnTo>
                <a:lnTo>
                  <a:pt x="1393" y="6362"/>
                </a:lnTo>
                <a:lnTo>
                  <a:pt x="1402" y="6357"/>
                </a:lnTo>
                <a:lnTo>
                  <a:pt x="1410" y="6349"/>
                </a:lnTo>
                <a:lnTo>
                  <a:pt x="1414" y="6340"/>
                </a:lnTo>
                <a:lnTo>
                  <a:pt x="1416" y="6331"/>
                </a:lnTo>
                <a:lnTo>
                  <a:pt x="1413" y="6323"/>
                </a:lnTo>
                <a:lnTo>
                  <a:pt x="1407" y="6318"/>
                </a:lnTo>
                <a:lnTo>
                  <a:pt x="1399" y="6316"/>
                </a:lnTo>
                <a:lnTo>
                  <a:pt x="1389" y="6318"/>
                </a:lnTo>
                <a:lnTo>
                  <a:pt x="1379" y="6323"/>
                </a:lnTo>
                <a:lnTo>
                  <a:pt x="1372" y="6331"/>
                </a:lnTo>
                <a:lnTo>
                  <a:pt x="1367" y="6340"/>
                </a:lnTo>
                <a:close/>
                <a:moveTo>
                  <a:pt x="1351" y="6464"/>
                </a:moveTo>
                <a:lnTo>
                  <a:pt x="1342" y="6466"/>
                </a:lnTo>
                <a:lnTo>
                  <a:pt x="1332" y="6472"/>
                </a:lnTo>
                <a:lnTo>
                  <a:pt x="1325" y="6479"/>
                </a:lnTo>
                <a:lnTo>
                  <a:pt x="1320" y="6488"/>
                </a:lnTo>
                <a:lnTo>
                  <a:pt x="1319" y="6497"/>
                </a:lnTo>
                <a:lnTo>
                  <a:pt x="1322" y="6504"/>
                </a:lnTo>
                <a:lnTo>
                  <a:pt x="1327" y="6509"/>
                </a:lnTo>
                <a:lnTo>
                  <a:pt x="1337" y="6511"/>
                </a:lnTo>
                <a:lnTo>
                  <a:pt x="1346" y="6509"/>
                </a:lnTo>
                <a:lnTo>
                  <a:pt x="1355" y="6504"/>
                </a:lnTo>
                <a:lnTo>
                  <a:pt x="1362" y="6497"/>
                </a:lnTo>
                <a:lnTo>
                  <a:pt x="1367" y="6488"/>
                </a:lnTo>
                <a:lnTo>
                  <a:pt x="1368" y="6479"/>
                </a:lnTo>
                <a:lnTo>
                  <a:pt x="1365" y="6472"/>
                </a:lnTo>
                <a:lnTo>
                  <a:pt x="1359" y="6466"/>
                </a:lnTo>
                <a:lnTo>
                  <a:pt x="1351" y="6464"/>
                </a:lnTo>
                <a:close/>
                <a:moveTo>
                  <a:pt x="1304" y="6613"/>
                </a:moveTo>
                <a:lnTo>
                  <a:pt x="1294" y="6614"/>
                </a:lnTo>
                <a:lnTo>
                  <a:pt x="1285" y="6619"/>
                </a:lnTo>
                <a:lnTo>
                  <a:pt x="1278" y="6626"/>
                </a:lnTo>
                <a:lnTo>
                  <a:pt x="1273" y="6635"/>
                </a:lnTo>
                <a:lnTo>
                  <a:pt x="1272" y="6644"/>
                </a:lnTo>
                <a:lnTo>
                  <a:pt x="1275" y="6651"/>
                </a:lnTo>
                <a:lnTo>
                  <a:pt x="1280" y="6657"/>
                </a:lnTo>
                <a:lnTo>
                  <a:pt x="1289" y="6659"/>
                </a:lnTo>
                <a:lnTo>
                  <a:pt x="1299" y="6657"/>
                </a:lnTo>
                <a:lnTo>
                  <a:pt x="1307" y="6651"/>
                </a:lnTo>
                <a:lnTo>
                  <a:pt x="1314" y="6644"/>
                </a:lnTo>
                <a:lnTo>
                  <a:pt x="1319" y="6635"/>
                </a:lnTo>
                <a:lnTo>
                  <a:pt x="1320" y="6626"/>
                </a:lnTo>
                <a:lnTo>
                  <a:pt x="1317" y="6619"/>
                </a:lnTo>
                <a:lnTo>
                  <a:pt x="1312" y="6614"/>
                </a:lnTo>
                <a:lnTo>
                  <a:pt x="1304" y="6613"/>
                </a:lnTo>
                <a:close/>
                <a:moveTo>
                  <a:pt x="1256" y="6761"/>
                </a:moveTo>
                <a:lnTo>
                  <a:pt x="1247" y="6763"/>
                </a:lnTo>
                <a:lnTo>
                  <a:pt x="1239" y="6767"/>
                </a:lnTo>
                <a:lnTo>
                  <a:pt x="1231" y="6774"/>
                </a:lnTo>
                <a:lnTo>
                  <a:pt x="1226" y="6782"/>
                </a:lnTo>
                <a:lnTo>
                  <a:pt x="1225" y="6791"/>
                </a:lnTo>
                <a:lnTo>
                  <a:pt x="1228" y="6799"/>
                </a:lnTo>
                <a:lnTo>
                  <a:pt x="1233" y="6803"/>
                </a:lnTo>
                <a:lnTo>
                  <a:pt x="1242" y="6805"/>
                </a:lnTo>
                <a:lnTo>
                  <a:pt x="1251" y="6803"/>
                </a:lnTo>
                <a:lnTo>
                  <a:pt x="1259" y="6799"/>
                </a:lnTo>
                <a:lnTo>
                  <a:pt x="1266" y="6791"/>
                </a:lnTo>
                <a:lnTo>
                  <a:pt x="1271" y="6782"/>
                </a:lnTo>
                <a:lnTo>
                  <a:pt x="1272" y="6774"/>
                </a:lnTo>
                <a:lnTo>
                  <a:pt x="1269" y="6767"/>
                </a:lnTo>
                <a:lnTo>
                  <a:pt x="1264" y="6763"/>
                </a:lnTo>
                <a:lnTo>
                  <a:pt x="1256" y="6761"/>
                </a:lnTo>
                <a:close/>
                <a:moveTo>
                  <a:pt x="1209" y="6909"/>
                </a:moveTo>
                <a:lnTo>
                  <a:pt x="1200" y="6910"/>
                </a:lnTo>
                <a:lnTo>
                  <a:pt x="1192" y="6915"/>
                </a:lnTo>
                <a:lnTo>
                  <a:pt x="1184" y="6922"/>
                </a:lnTo>
                <a:lnTo>
                  <a:pt x="1180" y="6930"/>
                </a:lnTo>
                <a:lnTo>
                  <a:pt x="1179" y="6939"/>
                </a:lnTo>
                <a:lnTo>
                  <a:pt x="1181" y="6946"/>
                </a:lnTo>
                <a:lnTo>
                  <a:pt x="1186" y="6950"/>
                </a:lnTo>
                <a:lnTo>
                  <a:pt x="1195" y="6952"/>
                </a:lnTo>
                <a:lnTo>
                  <a:pt x="1204" y="6950"/>
                </a:lnTo>
                <a:lnTo>
                  <a:pt x="1212" y="6946"/>
                </a:lnTo>
                <a:lnTo>
                  <a:pt x="1219" y="6939"/>
                </a:lnTo>
                <a:lnTo>
                  <a:pt x="1223" y="6930"/>
                </a:lnTo>
                <a:lnTo>
                  <a:pt x="1224" y="6922"/>
                </a:lnTo>
                <a:lnTo>
                  <a:pt x="1222" y="6915"/>
                </a:lnTo>
                <a:lnTo>
                  <a:pt x="1216" y="6910"/>
                </a:lnTo>
                <a:lnTo>
                  <a:pt x="1209" y="6909"/>
                </a:lnTo>
                <a:close/>
                <a:moveTo>
                  <a:pt x="1161" y="7056"/>
                </a:moveTo>
                <a:lnTo>
                  <a:pt x="1152" y="7058"/>
                </a:lnTo>
                <a:lnTo>
                  <a:pt x="1144" y="7062"/>
                </a:lnTo>
                <a:lnTo>
                  <a:pt x="1137" y="7069"/>
                </a:lnTo>
                <a:lnTo>
                  <a:pt x="1133" y="7078"/>
                </a:lnTo>
                <a:lnTo>
                  <a:pt x="1132" y="7086"/>
                </a:lnTo>
                <a:lnTo>
                  <a:pt x="1134" y="7093"/>
                </a:lnTo>
                <a:lnTo>
                  <a:pt x="1139" y="7097"/>
                </a:lnTo>
                <a:lnTo>
                  <a:pt x="1148" y="7099"/>
                </a:lnTo>
                <a:lnTo>
                  <a:pt x="1156" y="7097"/>
                </a:lnTo>
                <a:lnTo>
                  <a:pt x="1164" y="7093"/>
                </a:lnTo>
                <a:lnTo>
                  <a:pt x="1171" y="7086"/>
                </a:lnTo>
                <a:lnTo>
                  <a:pt x="1175" y="7078"/>
                </a:lnTo>
                <a:lnTo>
                  <a:pt x="1176" y="7069"/>
                </a:lnTo>
                <a:lnTo>
                  <a:pt x="1174" y="7062"/>
                </a:lnTo>
                <a:lnTo>
                  <a:pt x="1169" y="7058"/>
                </a:lnTo>
                <a:lnTo>
                  <a:pt x="1161" y="7056"/>
                </a:lnTo>
                <a:close/>
                <a:moveTo>
                  <a:pt x="1114" y="7204"/>
                </a:moveTo>
                <a:lnTo>
                  <a:pt x="1105" y="7206"/>
                </a:lnTo>
                <a:lnTo>
                  <a:pt x="1097" y="7210"/>
                </a:lnTo>
                <a:lnTo>
                  <a:pt x="1090" y="7218"/>
                </a:lnTo>
                <a:lnTo>
                  <a:pt x="1086" y="7226"/>
                </a:lnTo>
                <a:lnTo>
                  <a:pt x="1085" y="7234"/>
                </a:lnTo>
                <a:lnTo>
                  <a:pt x="1087" y="7240"/>
                </a:lnTo>
                <a:lnTo>
                  <a:pt x="1092" y="7244"/>
                </a:lnTo>
                <a:lnTo>
                  <a:pt x="1100" y="7246"/>
                </a:lnTo>
                <a:lnTo>
                  <a:pt x="1109" y="7244"/>
                </a:lnTo>
                <a:lnTo>
                  <a:pt x="1117" y="7240"/>
                </a:lnTo>
                <a:lnTo>
                  <a:pt x="1123" y="7234"/>
                </a:lnTo>
                <a:lnTo>
                  <a:pt x="1127" y="7226"/>
                </a:lnTo>
                <a:lnTo>
                  <a:pt x="1128" y="7218"/>
                </a:lnTo>
                <a:lnTo>
                  <a:pt x="1126" y="7210"/>
                </a:lnTo>
                <a:lnTo>
                  <a:pt x="1121" y="7206"/>
                </a:lnTo>
                <a:lnTo>
                  <a:pt x="1114" y="7204"/>
                </a:lnTo>
                <a:close/>
                <a:moveTo>
                  <a:pt x="1039" y="7373"/>
                </a:moveTo>
                <a:lnTo>
                  <a:pt x="1038" y="7381"/>
                </a:lnTo>
                <a:lnTo>
                  <a:pt x="1040" y="7387"/>
                </a:lnTo>
                <a:lnTo>
                  <a:pt x="1045" y="7391"/>
                </a:lnTo>
                <a:lnTo>
                  <a:pt x="1053" y="7393"/>
                </a:lnTo>
                <a:lnTo>
                  <a:pt x="1061" y="7391"/>
                </a:lnTo>
                <a:lnTo>
                  <a:pt x="1069" y="7387"/>
                </a:lnTo>
                <a:lnTo>
                  <a:pt x="1075" y="7381"/>
                </a:lnTo>
                <a:lnTo>
                  <a:pt x="1079" y="7373"/>
                </a:lnTo>
                <a:lnTo>
                  <a:pt x="1080" y="7365"/>
                </a:lnTo>
                <a:lnTo>
                  <a:pt x="1078" y="7359"/>
                </a:lnTo>
                <a:lnTo>
                  <a:pt x="1073" y="7354"/>
                </a:lnTo>
                <a:lnTo>
                  <a:pt x="1066" y="7352"/>
                </a:lnTo>
                <a:lnTo>
                  <a:pt x="1058" y="7354"/>
                </a:lnTo>
                <a:lnTo>
                  <a:pt x="1050" y="7359"/>
                </a:lnTo>
                <a:lnTo>
                  <a:pt x="1043" y="7365"/>
                </a:lnTo>
                <a:lnTo>
                  <a:pt x="1039" y="7373"/>
                </a:lnTo>
                <a:close/>
                <a:moveTo>
                  <a:pt x="992" y="7520"/>
                </a:moveTo>
                <a:lnTo>
                  <a:pt x="991" y="7528"/>
                </a:lnTo>
                <a:lnTo>
                  <a:pt x="993" y="7534"/>
                </a:lnTo>
                <a:lnTo>
                  <a:pt x="998" y="7538"/>
                </a:lnTo>
                <a:lnTo>
                  <a:pt x="1006" y="7540"/>
                </a:lnTo>
                <a:lnTo>
                  <a:pt x="1014" y="7538"/>
                </a:lnTo>
                <a:lnTo>
                  <a:pt x="1021" y="7534"/>
                </a:lnTo>
                <a:lnTo>
                  <a:pt x="1028" y="7528"/>
                </a:lnTo>
                <a:lnTo>
                  <a:pt x="1031" y="7520"/>
                </a:lnTo>
                <a:lnTo>
                  <a:pt x="1032" y="7513"/>
                </a:lnTo>
                <a:lnTo>
                  <a:pt x="1030" y="7507"/>
                </a:lnTo>
                <a:lnTo>
                  <a:pt x="1025" y="7503"/>
                </a:lnTo>
                <a:lnTo>
                  <a:pt x="1018" y="7501"/>
                </a:lnTo>
                <a:lnTo>
                  <a:pt x="1010" y="7503"/>
                </a:lnTo>
                <a:lnTo>
                  <a:pt x="1003" y="7507"/>
                </a:lnTo>
                <a:lnTo>
                  <a:pt x="996" y="7513"/>
                </a:lnTo>
                <a:lnTo>
                  <a:pt x="992" y="7520"/>
                </a:lnTo>
                <a:close/>
                <a:moveTo>
                  <a:pt x="945" y="7668"/>
                </a:moveTo>
                <a:lnTo>
                  <a:pt x="945" y="7675"/>
                </a:lnTo>
                <a:lnTo>
                  <a:pt x="947" y="7681"/>
                </a:lnTo>
                <a:lnTo>
                  <a:pt x="951" y="7686"/>
                </a:lnTo>
                <a:lnTo>
                  <a:pt x="959" y="7687"/>
                </a:lnTo>
                <a:lnTo>
                  <a:pt x="967" y="7686"/>
                </a:lnTo>
                <a:lnTo>
                  <a:pt x="974" y="7681"/>
                </a:lnTo>
                <a:lnTo>
                  <a:pt x="980" y="7675"/>
                </a:lnTo>
                <a:lnTo>
                  <a:pt x="983" y="7668"/>
                </a:lnTo>
                <a:lnTo>
                  <a:pt x="984" y="7660"/>
                </a:lnTo>
                <a:lnTo>
                  <a:pt x="982" y="7655"/>
                </a:lnTo>
                <a:lnTo>
                  <a:pt x="977" y="7651"/>
                </a:lnTo>
                <a:lnTo>
                  <a:pt x="971" y="7649"/>
                </a:lnTo>
                <a:lnTo>
                  <a:pt x="963" y="7651"/>
                </a:lnTo>
                <a:lnTo>
                  <a:pt x="956" y="7655"/>
                </a:lnTo>
                <a:lnTo>
                  <a:pt x="949" y="7661"/>
                </a:lnTo>
                <a:lnTo>
                  <a:pt x="945" y="7668"/>
                </a:lnTo>
                <a:close/>
                <a:moveTo>
                  <a:pt x="899" y="7815"/>
                </a:moveTo>
                <a:lnTo>
                  <a:pt x="898" y="7822"/>
                </a:lnTo>
                <a:lnTo>
                  <a:pt x="900" y="7829"/>
                </a:lnTo>
                <a:lnTo>
                  <a:pt x="904" y="7833"/>
                </a:lnTo>
                <a:lnTo>
                  <a:pt x="912" y="7834"/>
                </a:lnTo>
                <a:lnTo>
                  <a:pt x="919" y="7833"/>
                </a:lnTo>
                <a:lnTo>
                  <a:pt x="926" y="7829"/>
                </a:lnTo>
                <a:lnTo>
                  <a:pt x="932" y="7822"/>
                </a:lnTo>
                <a:lnTo>
                  <a:pt x="936" y="7815"/>
                </a:lnTo>
                <a:lnTo>
                  <a:pt x="936" y="7808"/>
                </a:lnTo>
                <a:lnTo>
                  <a:pt x="934" y="7802"/>
                </a:lnTo>
                <a:lnTo>
                  <a:pt x="930" y="7798"/>
                </a:lnTo>
                <a:lnTo>
                  <a:pt x="923" y="7797"/>
                </a:lnTo>
                <a:lnTo>
                  <a:pt x="916" y="7798"/>
                </a:lnTo>
                <a:lnTo>
                  <a:pt x="909" y="7802"/>
                </a:lnTo>
                <a:lnTo>
                  <a:pt x="902" y="7808"/>
                </a:lnTo>
                <a:lnTo>
                  <a:pt x="899" y="7815"/>
                </a:lnTo>
                <a:close/>
                <a:moveTo>
                  <a:pt x="852" y="7962"/>
                </a:moveTo>
                <a:lnTo>
                  <a:pt x="851" y="7970"/>
                </a:lnTo>
                <a:lnTo>
                  <a:pt x="853" y="7976"/>
                </a:lnTo>
                <a:lnTo>
                  <a:pt x="857" y="7979"/>
                </a:lnTo>
                <a:lnTo>
                  <a:pt x="865" y="7981"/>
                </a:lnTo>
                <a:lnTo>
                  <a:pt x="872" y="7979"/>
                </a:lnTo>
                <a:lnTo>
                  <a:pt x="878" y="7976"/>
                </a:lnTo>
                <a:lnTo>
                  <a:pt x="884" y="7970"/>
                </a:lnTo>
                <a:lnTo>
                  <a:pt x="887" y="7962"/>
                </a:lnTo>
                <a:lnTo>
                  <a:pt x="888" y="7956"/>
                </a:lnTo>
                <a:lnTo>
                  <a:pt x="886" y="7950"/>
                </a:lnTo>
                <a:lnTo>
                  <a:pt x="882" y="7947"/>
                </a:lnTo>
                <a:lnTo>
                  <a:pt x="876" y="7945"/>
                </a:lnTo>
                <a:lnTo>
                  <a:pt x="869" y="7947"/>
                </a:lnTo>
                <a:lnTo>
                  <a:pt x="862" y="7950"/>
                </a:lnTo>
                <a:lnTo>
                  <a:pt x="855" y="7956"/>
                </a:lnTo>
                <a:lnTo>
                  <a:pt x="852" y="7962"/>
                </a:lnTo>
                <a:close/>
                <a:moveTo>
                  <a:pt x="805" y="8111"/>
                </a:moveTo>
                <a:lnTo>
                  <a:pt x="805" y="8117"/>
                </a:lnTo>
                <a:lnTo>
                  <a:pt x="806" y="8122"/>
                </a:lnTo>
                <a:lnTo>
                  <a:pt x="812" y="8126"/>
                </a:lnTo>
                <a:lnTo>
                  <a:pt x="818" y="8127"/>
                </a:lnTo>
                <a:lnTo>
                  <a:pt x="824" y="8126"/>
                </a:lnTo>
                <a:lnTo>
                  <a:pt x="831" y="8122"/>
                </a:lnTo>
                <a:lnTo>
                  <a:pt x="836" y="8117"/>
                </a:lnTo>
                <a:lnTo>
                  <a:pt x="839" y="8111"/>
                </a:lnTo>
                <a:lnTo>
                  <a:pt x="840" y="8103"/>
                </a:lnTo>
                <a:lnTo>
                  <a:pt x="838" y="8098"/>
                </a:lnTo>
                <a:lnTo>
                  <a:pt x="834" y="8095"/>
                </a:lnTo>
                <a:lnTo>
                  <a:pt x="828" y="8093"/>
                </a:lnTo>
                <a:lnTo>
                  <a:pt x="821" y="8095"/>
                </a:lnTo>
                <a:lnTo>
                  <a:pt x="815" y="8098"/>
                </a:lnTo>
                <a:lnTo>
                  <a:pt x="809" y="8103"/>
                </a:lnTo>
                <a:lnTo>
                  <a:pt x="805" y="8111"/>
                </a:lnTo>
                <a:close/>
                <a:moveTo>
                  <a:pt x="758" y="8258"/>
                </a:moveTo>
                <a:lnTo>
                  <a:pt x="758" y="8264"/>
                </a:lnTo>
                <a:lnTo>
                  <a:pt x="759" y="8269"/>
                </a:lnTo>
                <a:lnTo>
                  <a:pt x="764" y="8273"/>
                </a:lnTo>
                <a:lnTo>
                  <a:pt x="770" y="8274"/>
                </a:lnTo>
                <a:lnTo>
                  <a:pt x="777" y="8273"/>
                </a:lnTo>
                <a:lnTo>
                  <a:pt x="783" y="8269"/>
                </a:lnTo>
                <a:lnTo>
                  <a:pt x="788" y="8264"/>
                </a:lnTo>
                <a:lnTo>
                  <a:pt x="791" y="8258"/>
                </a:lnTo>
                <a:lnTo>
                  <a:pt x="792" y="8252"/>
                </a:lnTo>
                <a:lnTo>
                  <a:pt x="790" y="8247"/>
                </a:lnTo>
                <a:lnTo>
                  <a:pt x="786" y="8242"/>
                </a:lnTo>
                <a:lnTo>
                  <a:pt x="781" y="8241"/>
                </a:lnTo>
                <a:lnTo>
                  <a:pt x="774" y="8242"/>
                </a:lnTo>
                <a:lnTo>
                  <a:pt x="768" y="8247"/>
                </a:lnTo>
                <a:lnTo>
                  <a:pt x="762" y="8252"/>
                </a:lnTo>
                <a:lnTo>
                  <a:pt x="758" y="8258"/>
                </a:lnTo>
                <a:close/>
                <a:moveTo>
                  <a:pt x="712" y="8405"/>
                </a:moveTo>
                <a:lnTo>
                  <a:pt x="711" y="8411"/>
                </a:lnTo>
                <a:lnTo>
                  <a:pt x="713" y="8416"/>
                </a:lnTo>
                <a:lnTo>
                  <a:pt x="718" y="8420"/>
                </a:lnTo>
                <a:lnTo>
                  <a:pt x="723" y="8421"/>
                </a:lnTo>
                <a:lnTo>
                  <a:pt x="729" y="8420"/>
                </a:lnTo>
                <a:lnTo>
                  <a:pt x="735" y="8416"/>
                </a:lnTo>
                <a:lnTo>
                  <a:pt x="740" y="8411"/>
                </a:lnTo>
                <a:lnTo>
                  <a:pt x="743" y="8405"/>
                </a:lnTo>
                <a:lnTo>
                  <a:pt x="744" y="8400"/>
                </a:lnTo>
                <a:lnTo>
                  <a:pt x="742" y="8395"/>
                </a:lnTo>
                <a:lnTo>
                  <a:pt x="738" y="8391"/>
                </a:lnTo>
                <a:lnTo>
                  <a:pt x="733" y="8390"/>
                </a:lnTo>
                <a:lnTo>
                  <a:pt x="727" y="8391"/>
                </a:lnTo>
                <a:lnTo>
                  <a:pt x="721" y="8395"/>
                </a:lnTo>
                <a:lnTo>
                  <a:pt x="715" y="8400"/>
                </a:lnTo>
                <a:lnTo>
                  <a:pt x="712" y="8405"/>
                </a:lnTo>
                <a:close/>
                <a:moveTo>
                  <a:pt x="665" y="8553"/>
                </a:moveTo>
                <a:lnTo>
                  <a:pt x="665" y="8558"/>
                </a:lnTo>
                <a:lnTo>
                  <a:pt x="666" y="8563"/>
                </a:lnTo>
                <a:lnTo>
                  <a:pt x="671" y="8566"/>
                </a:lnTo>
                <a:lnTo>
                  <a:pt x="676" y="8567"/>
                </a:lnTo>
                <a:lnTo>
                  <a:pt x="682" y="8566"/>
                </a:lnTo>
                <a:lnTo>
                  <a:pt x="688" y="8563"/>
                </a:lnTo>
                <a:lnTo>
                  <a:pt x="692" y="8558"/>
                </a:lnTo>
                <a:lnTo>
                  <a:pt x="695" y="8553"/>
                </a:lnTo>
                <a:lnTo>
                  <a:pt x="696" y="8547"/>
                </a:lnTo>
                <a:lnTo>
                  <a:pt x="694" y="8543"/>
                </a:lnTo>
                <a:lnTo>
                  <a:pt x="691" y="8540"/>
                </a:lnTo>
                <a:lnTo>
                  <a:pt x="685" y="8538"/>
                </a:lnTo>
                <a:lnTo>
                  <a:pt x="679" y="8540"/>
                </a:lnTo>
                <a:lnTo>
                  <a:pt x="674" y="8543"/>
                </a:lnTo>
                <a:lnTo>
                  <a:pt x="669" y="8547"/>
                </a:lnTo>
                <a:lnTo>
                  <a:pt x="665" y="8553"/>
                </a:lnTo>
                <a:close/>
                <a:moveTo>
                  <a:pt x="619" y="8700"/>
                </a:moveTo>
                <a:lnTo>
                  <a:pt x="618" y="8706"/>
                </a:lnTo>
                <a:lnTo>
                  <a:pt x="620" y="8710"/>
                </a:lnTo>
                <a:lnTo>
                  <a:pt x="624" y="8714"/>
                </a:lnTo>
                <a:lnTo>
                  <a:pt x="629" y="8715"/>
                </a:lnTo>
                <a:lnTo>
                  <a:pt x="635" y="8714"/>
                </a:lnTo>
                <a:lnTo>
                  <a:pt x="640" y="8710"/>
                </a:lnTo>
                <a:lnTo>
                  <a:pt x="644" y="8706"/>
                </a:lnTo>
                <a:lnTo>
                  <a:pt x="647" y="8700"/>
                </a:lnTo>
                <a:lnTo>
                  <a:pt x="648" y="8695"/>
                </a:lnTo>
                <a:lnTo>
                  <a:pt x="646" y="8691"/>
                </a:lnTo>
                <a:lnTo>
                  <a:pt x="643" y="8688"/>
                </a:lnTo>
                <a:lnTo>
                  <a:pt x="638" y="8687"/>
                </a:lnTo>
                <a:lnTo>
                  <a:pt x="632" y="8688"/>
                </a:lnTo>
                <a:lnTo>
                  <a:pt x="627" y="8691"/>
                </a:lnTo>
                <a:lnTo>
                  <a:pt x="622" y="8695"/>
                </a:lnTo>
                <a:lnTo>
                  <a:pt x="619" y="8700"/>
                </a:lnTo>
                <a:close/>
                <a:moveTo>
                  <a:pt x="572" y="8848"/>
                </a:moveTo>
                <a:lnTo>
                  <a:pt x="571" y="8854"/>
                </a:lnTo>
                <a:lnTo>
                  <a:pt x="574" y="8858"/>
                </a:lnTo>
                <a:lnTo>
                  <a:pt x="577" y="8860"/>
                </a:lnTo>
                <a:lnTo>
                  <a:pt x="582" y="8861"/>
                </a:lnTo>
                <a:lnTo>
                  <a:pt x="587" y="8860"/>
                </a:lnTo>
                <a:lnTo>
                  <a:pt x="592" y="8858"/>
                </a:lnTo>
                <a:lnTo>
                  <a:pt x="596" y="8854"/>
                </a:lnTo>
                <a:lnTo>
                  <a:pt x="599" y="8848"/>
                </a:lnTo>
                <a:lnTo>
                  <a:pt x="599" y="8843"/>
                </a:lnTo>
                <a:lnTo>
                  <a:pt x="598" y="8839"/>
                </a:lnTo>
                <a:lnTo>
                  <a:pt x="595" y="8836"/>
                </a:lnTo>
                <a:lnTo>
                  <a:pt x="590" y="8835"/>
                </a:lnTo>
                <a:lnTo>
                  <a:pt x="585" y="8836"/>
                </a:lnTo>
                <a:lnTo>
                  <a:pt x="580" y="8839"/>
                </a:lnTo>
                <a:lnTo>
                  <a:pt x="576" y="8843"/>
                </a:lnTo>
                <a:lnTo>
                  <a:pt x="572" y="8848"/>
                </a:lnTo>
                <a:close/>
                <a:moveTo>
                  <a:pt x="527" y="8996"/>
                </a:moveTo>
                <a:lnTo>
                  <a:pt x="525" y="9001"/>
                </a:lnTo>
                <a:lnTo>
                  <a:pt x="527" y="9004"/>
                </a:lnTo>
                <a:lnTo>
                  <a:pt x="530" y="9007"/>
                </a:lnTo>
                <a:lnTo>
                  <a:pt x="535" y="9008"/>
                </a:lnTo>
                <a:lnTo>
                  <a:pt x="540" y="9007"/>
                </a:lnTo>
                <a:lnTo>
                  <a:pt x="544" y="9004"/>
                </a:lnTo>
                <a:lnTo>
                  <a:pt x="548" y="9001"/>
                </a:lnTo>
                <a:lnTo>
                  <a:pt x="551" y="8996"/>
                </a:lnTo>
                <a:lnTo>
                  <a:pt x="551" y="8990"/>
                </a:lnTo>
                <a:lnTo>
                  <a:pt x="550" y="8986"/>
                </a:lnTo>
                <a:lnTo>
                  <a:pt x="547" y="8984"/>
                </a:lnTo>
                <a:lnTo>
                  <a:pt x="542" y="8983"/>
                </a:lnTo>
                <a:lnTo>
                  <a:pt x="537" y="8984"/>
                </a:lnTo>
                <a:lnTo>
                  <a:pt x="533" y="8986"/>
                </a:lnTo>
                <a:lnTo>
                  <a:pt x="529" y="8990"/>
                </a:lnTo>
                <a:lnTo>
                  <a:pt x="527" y="8996"/>
                </a:lnTo>
                <a:close/>
                <a:moveTo>
                  <a:pt x="480" y="9143"/>
                </a:moveTo>
                <a:lnTo>
                  <a:pt x="479" y="9148"/>
                </a:lnTo>
                <a:lnTo>
                  <a:pt x="481" y="9151"/>
                </a:lnTo>
                <a:lnTo>
                  <a:pt x="483" y="9154"/>
                </a:lnTo>
                <a:lnTo>
                  <a:pt x="488" y="9155"/>
                </a:lnTo>
                <a:lnTo>
                  <a:pt x="492" y="9154"/>
                </a:lnTo>
                <a:lnTo>
                  <a:pt x="497" y="9151"/>
                </a:lnTo>
                <a:lnTo>
                  <a:pt x="500" y="9148"/>
                </a:lnTo>
                <a:lnTo>
                  <a:pt x="502" y="9143"/>
                </a:lnTo>
                <a:lnTo>
                  <a:pt x="503" y="9139"/>
                </a:lnTo>
                <a:lnTo>
                  <a:pt x="502" y="9135"/>
                </a:lnTo>
                <a:lnTo>
                  <a:pt x="499" y="9133"/>
                </a:lnTo>
                <a:lnTo>
                  <a:pt x="495" y="9131"/>
                </a:lnTo>
                <a:lnTo>
                  <a:pt x="490" y="9133"/>
                </a:lnTo>
                <a:lnTo>
                  <a:pt x="486" y="9135"/>
                </a:lnTo>
                <a:lnTo>
                  <a:pt x="482" y="9139"/>
                </a:lnTo>
                <a:lnTo>
                  <a:pt x="480" y="9143"/>
                </a:lnTo>
                <a:close/>
                <a:moveTo>
                  <a:pt x="433" y="9291"/>
                </a:moveTo>
                <a:lnTo>
                  <a:pt x="433" y="9295"/>
                </a:lnTo>
                <a:lnTo>
                  <a:pt x="434" y="9298"/>
                </a:lnTo>
                <a:lnTo>
                  <a:pt x="437" y="9300"/>
                </a:lnTo>
                <a:lnTo>
                  <a:pt x="440" y="9301"/>
                </a:lnTo>
                <a:lnTo>
                  <a:pt x="445" y="9300"/>
                </a:lnTo>
                <a:lnTo>
                  <a:pt x="449" y="9298"/>
                </a:lnTo>
                <a:lnTo>
                  <a:pt x="452" y="9295"/>
                </a:lnTo>
                <a:lnTo>
                  <a:pt x="454" y="9291"/>
                </a:lnTo>
                <a:lnTo>
                  <a:pt x="455" y="9287"/>
                </a:lnTo>
                <a:lnTo>
                  <a:pt x="454" y="9283"/>
                </a:lnTo>
                <a:lnTo>
                  <a:pt x="451" y="9281"/>
                </a:lnTo>
                <a:lnTo>
                  <a:pt x="447" y="9280"/>
                </a:lnTo>
                <a:lnTo>
                  <a:pt x="443" y="9281"/>
                </a:lnTo>
                <a:lnTo>
                  <a:pt x="439" y="9283"/>
                </a:lnTo>
                <a:lnTo>
                  <a:pt x="436" y="9287"/>
                </a:lnTo>
                <a:lnTo>
                  <a:pt x="433" y="9291"/>
                </a:lnTo>
                <a:close/>
                <a:moveTo>
                  <a:pt x="406" y="9438"/>
                </a:moveTo>
                <a:lnTo>
                  <a:pt x="406" y="9434"/>
                </a:lnTo>
                <a:lnTo>
                  <a:pt x="405" y="9431"/>
                </a:lnTo>
                <a:lnTo>
                  <a:pt x="403" y="9429"/>
                </a:lnTo>
                <a:lnTo>
                  <a:pt x="400" y="9428"/>
                </a:lnTo>
                <a:lnTo>
                  <a:pt x="396" y="9429"/>
                </a:lnTo>
                <a:lnTo>
                  <a:pt x="392" y="9431"/>
                </a:lnTo>
                <a:lnTo>
                  <a:pt x="389" y="9434"/>
                </a:lnTo>
                <a:lnTo>
                  <a:pt x="387" y="9438"/>
                </a:lnTo>
                <a:lnTo>
                  <a:pt x="386" y="9442"/>
                </a:lnTo>
                <a:lnTo>
                  <a:pt x="387" y="9445"/>
                </a:lnTo>
                <a:lnTo>
                  <a:pt x="390" y="9447"/>
                </a:lnTo>
                <a:lnTo>
                  <a:pt x="393" y="9448"/>
                </a:lnTo>
                <a:lnTo>
                  <a:pt x="397" y="9447"/>
                </a:lnTo>
                <a:lnTo>
                  <a:pt x="401" y="9445"/>
                </a:lnTo>
                <a:lnTo>
                  <a:pt x="404" y="9442"/>
                </a:lnTo>
                <a:lnTo>
                  <a:pt x="406" y="9438"/>
                </a:lnTo>
                <a:close/>
                <a:moveTo>
                  <a:pt x="358" y="9585"/>
                </a:moveTo>
                <a:lnTo>
                  <a:pt x="358" y="9582"/>
                </a:lnTo>
                <a:lnTo>
                  <a:pt x="357" y="9579"/>
                </a:lnTo>
                <a:lnTo>
                  <a:pt x="355" y="9577"/>
                </a:lnTo>
                <a:lnTo>
                  <a:pt x="352" y="9577"/>
                </a:lnTo>
                <a:lnTo>
                  <a:pt x="348" y="9577"/>
                </a:lnTo>
                <a:lnTo>
                  <a:pt x="345" y="9579"/>
                </a:lnTo>
                <a:lnTo>
                  <a:pt x="342" y="9582"/>
                </a:lnTo>
                <a:lnTo>
                  <a:pt x="340" y="9585"/>
                </a:lnTo>
                <a:lnTo>
                  <a:pt x="340" y="9589"/>
                </a:lnTo>
                <a:lnTo>
                  <a:pt x="341" y="9592"/>
                </a:lnTo>
                <a:lnTo>
                  <a:pt x="343" y="9594"/>
                </a:lnTo>
                <a:lnTo>
                  <a:pt x="346" y="9594"/>
                </a:lnTo>
                <a:lnTo>
                  <a:pt x="350" y="9594"/>
                </a:lnTo>
                <a:lnTo>
                  <a:pt x="353" y="9592"/>
                </a:lnTo>
                <a:lnTo>
                  <a:pt x="356" y="9589"/>
                </a:lnTo>
                <a:lnTo>
                  <a:pt x="358" y="9585"/>
                </a:lnTo>
                <a:close/>
                <a:moveTo>
                  <a:pt x="310" y="9733"/>
                </a:moveTo>
                <a:lnTo>
                  <a:pt x="310" y="9730"/>
                </a:lnTo>
                <a:lnTo>
                  <a:pt x="309" y="9727"/>
                </a:lnTo>
                <a:lnTo>
                  <a:pt x="307" y="9725"/>
                </a:lnTo>
                <a:lnTo>
                  <a:pt x="304" y="9725"/>
                </a:lnTo>
                <a:lnTo>
                  <a:pt x="301" y="9725"/>
                </a:lnTo>
                <a:lnTo>
                  <a:pt x="298" y="9727"/>
                </a:lnTo>
                <a:lnTo>
                  <a:pt x="295" y="9730"/>
                </a:lnTo>
                <a:lnTo>
                  <a:pt x="294" y="9733"/>
                </a:lnTo>
                <a:lnTo>
                  <a:pt x="293" y="9736"/>
                </a:lnTo>
                <a:lnTo>
                  <a:pt x="294" y="9738"/>
                </a:lnTo>
                <a:lnTo>
                  <a:pt x="296" y="9741"/>
                </a:lnTo>
                <a:lnTo>
                  <a:pt x="299" y="9742"/>
                </a:lnTo>
                <a:lnTo>
                  <a:pt x="302" y="9741"/>
                </a:lnTo>
                <a:lnTo>
                  <a:pt x="306" y="9738"/>
                </a:lnTo>
                <a:lnTo>
                  <a:pt x="308" y="9736"/>
                </a:lnTo>
                <a:lnTo>
                  <a:pt x="310" y="9733"/>
                </a:lnTo>
                <a:close/>
                <a:moveTo>
                  <a:pt x="3230" y="151"/>
                </a:moveTo>
                <a:lnTo>
                  <a:pt x="3233" y="150"/>
                </a:lnTo>
                <a:lnTo>
                  <a:pt x="3237" y="149"/>
                </a:lnTo>
                <a:lnTo>
                  <a:pt x="3239" y="147"/>
                </a:lnTo>
                <a:lnTo>
                  <a:pt x="3240" y="144"/>
                </a:lnTo>
                <a:lnTo>
                  <a:pt x="3241" y="141"/>
                </a:lnTo>
                <a:lnTo>
                  <a:pt x="3240" y="139"/>
                </a:lnTo>
                <a:lnTo>
                  <a:pt x="3238" y="138"/>
                </a:lnTo>
                <a:lnTo>
                  <a:pt x="3236" y="137"/>
                </a:lnTo>
                <a:lnTo>
                  <a:pt x="3232" y="138"/>
                </a:lnTo>
                <a:lnTo>
                  <a:pt x="3229" y="139"/>
                </a:lnTo>
                <a:lnTo>
                  <a:pt x="3227" y="141"/>
                </a:lnTo>
                <a:lnTo>
                  <a:pt x="3226" y="144"/>
                </a:lnTo>
                <a:lnTo>
                  <a:pt x="3225" y="147"/>
                </a:lnTo>
                <a:lnTo>
                  <a:pt x="3226" y="149"/>
                </a:lnTo>
                <a:lnTo>
                  <a:pt x="3228" y="150"/>
                </a:lnTo>
                <a:lnTo>
                  <a:pt x="3230" y="151"/>
                </a:lnTo>
                <a:close/>
                <a:moveTo>
                  <a:pt x="3183" y="299"/>
                </a:moveTo>
                <a:lnTo>
                  <a:pt x="3187" y="298"/>
                </a:lnTo>
                <a:lnTo>
                  <a:pt x="3190" y="297"/>
                </a:lnTo>
                <a:lnTo>
                  <a:pt x="3192" y="294"/>
                </a:lnTo>
                <a:lnTo>
                  <a:pt x="3194" y="291"/>
                </a:lnTo>
                <a:lnTo>
                  <a:pt x="3194" y="288"/>
                </a:lnTo>
                <a:lnTo>
                  <a:pt x="3193" y="286"/>
                </a:lnTo>
                <a:lnTo>
                  <a:pt x="3191" y="284"/>
                </a:lnTo>
                <a:lnTo>
                  <a:pt x="3189" y="284"/>
                </a:lnTo>
                <a:lnTo>
                  <a:pt x="3184" y="284"/>
                </a:lnTo>
                <a:lnTo>
                  <a:pt x="3181" y="286"/>
                </a:lnTo>
                <a:lnTo>
                  <a:pt x="3179" y="288"/>
                </a:lnTo>
                <a:lnTo>
                  <a:pt x="3177" y="291"/>
                </a:lnTo>
                <a:lnTo>
                  <a:pt x="3177" y="294"/>
                </a:lnTo>
                <a:lnTo>
                  <a:pt x="3178" y="297"/>
                </a:lnTo>
                <a:lnTo>
                  <a:pt x="3180" y="298"/>
                </a:lnTo>
                <a:lnTo>
                  <a:pt x="3183" y="299"/>
                </a:lnTo>
                <a:close/>
                <a:moveTo>
                  <a:pt x="3135" y="448"/>
                </a:moveTo>
                <a:lnTo>
                  <a:pt x="3138" y="448"/>
                </a:lnTo>
                <a:lnTo>
                  <a:pt x="3143" y="446"/>
                </a:lnTo>
                <a:lnTo>
                  <a:pt x="3145" y="442"/>
                </a:lnTo>
                <a:lnTo>
                  <a:pt x="3147" y="439"/>
                </a:lnTo>
                <a:lnTo>
                  <a:pt x="3147" y="436"/>
                </a:lnTo>
                <a:lnTo>
                  <a:pt x="3147" y="433"/>
                </a:lnTo>
                <a:lnTo>
                  <a:pt x="3144" y="431"/>
                </a:lnTo>
                <a:lnTo>
                  <a:pt x="3141" y="430"/>
                </a:lnTo>
                <a:lnTo>
                  <a:pt x="3137" y="431"/>
                </a:lnTo>
                <a:lnTo>
                  <a:pt x="3134" y="433"/>
                </a:lnTo>
                <a:lnTo>
                  <a:pt x="3131" y="436"/>
                </a:lnTo>
                <a:lnTo>
                  <a:pt x="3129" y="439"/>
                </a:lnTo>
                <a:lnTo>
                  <a:pt x="3129" y="442"/>
                </a:lnTo>
                <a:lnTo>
                  <a:pt x="3130" y="446"/>
                </a:lnTo>
                <a:lnTo>
                  <a:pt x="3132" y="448"/>
                </a:lnTo>
                <a:lnTo>
                  <a:pt x="3135" y="448"/>
                </a:lnTo>
                <a:close/>
                <a:moveTo>
                  <a:pt x="3087" y="596"/>
                </a:moveTo>
                <a:lnTo>
                  <a:pt x="3092" y="596"/>
                </a:lnTo>
                <a:lnTo>
                  <a:pt x="3096" y="594"/>
                </a:lnTo>
                <a:lnTo>
                  <a:pt x="3099" y="591"/>
                </a:lnTo>
                <a:lnTo>
                  <a:pt x="3101" y="587"/>
                </a:lnTo>
                <a:lnTo>
                  <a:pt x="3101" y="583"/>
                </a:lnTo>
                <a:lnTo>
                  <a:pt x="3100" y="580"/>
                </a:lnTo>
                <a:lnTo>
                  <a:pt x="3098" y="578"/>
                </a:lnTo>
                <a:lnTo>
                  <a:pt x="3094" y="577"/>
                </a:lnTo>
                <a:lnTo>
                  <a:pt x="3089" y="578"/>
                </a:lnTo>
                <a:lnTo>
                  <a:pt x="3086" y="580"/>
                </a:lnTo>
                <a:lnTo>
                  <a:pt x="3083" y="583"/>
                </a:lnTo>
                <a:lnTo>
                  <a:pt x="3081" y="587"/>
                </a:lnTo>
                <a:lnTo>
                  <a:pt x="3081" y="591"/>
                </a:lnTo>
                <a:lnTo>
                  <a:pt x="3082" y="594"/>
                </a:lnTo>
                <a:lnTo>
                  <a:pt x="3084" y="596"/>
                </a:lnTo>
                <a:lnTo>
                  <a:pt x="3087" y="596"/>
                </a:lnTo>
                <a:close/>
                <a:moveTo>
                  <a:pt x="3040" y="745"/>
                </a:moveTo>
                <a:lnTo>
                  <a:pt x="3045" y="744"/>
                </a:lnTo>
                <a:lnTo>
                  <a:pt x="3049" y="742"/>
                </a:lnTo>
                <a:lnTo>
                  <a:pt x="3052" y="738"/>
                </a:lnTo>
                <a:lnTo>
                  <a:pt x="3054" y="735"/>
                </a:lnTo>
                <a:lnTo>
                  <a:pt x="3054" y="731"/>
                </a:lnTo>
                <a:lnTo>
                  <a:pt x="3053" y="727"/>
                </a:lnTo>
                <a:lnTo>
                  <a:pt x="3051" y="725"/>
                </a:lnTo>
                <a:lnTo>
                  <a:pt x="3047" y="723"/>
                </a:lnTo>
                <a:lnTo>
                  <a:pt x="3042" y="725"/>
                </a:lnTo>
                <a:lnTo>
                  <a:pt x="3038" y="727"/>
                </a:lnTo>
                <a:lnTo>
                  <a:pt x="3035" y="731"/>
                </a:lnTo>
                <a:lnTo>
                  <a:pt x="3033" y="735"/>
                </a:lnTo>
                <a:lnTo>
                  <a:pt x="3032" y="738"/>
                </a:lnTo>
                <a:lnTo>
                  <a:pt x="3034" y="742"/>
                </a:lnTo>
                <a:lnTo>
                  <a:pt x="3036" y="744"/>
                </a:lnTo>
                <a:lnTo>
                  <a:pt x="3040" y="745"/>
                </a:lnTo>
                <a:close/>
                <a:moveTo>
                  <a:pt x="2992" y="893"/>
                </a:moveTo>
                <a:lnTo>
                  <a:pt x="2998" y="892"/>
                </a:lnTo>
                <a:lnTo>
                  <a:pt x="3002" y="890"/>
                </a:lnTo>
                <a:lnTo>
                  <a:pt x="3005" y="886"/>
                </a:lnTo>
                <a:lnTo>
                  <a:pt x="3007" y="882"/>
                </a:lnTo>
                <a:lnTo>
                  <a:pt x="3008" y="878"/>
                </a:lnTo>
                <a:lnTo>
                  <a:pt x="3007" y="874"/>
                </a:lnTo>
                <a:lnTo>
                  <a:pt x="3004" y="872"/>
                </a:lnTo>
                <a:lnTo>
                  <a:pt x="3000" y="871"/>
                </a:lnTo>
                <a:lnTo>
                  <a:pt x="2995" y="872"/>
                </a:lnTo>
                <a:lnTo>
                  <a:pt x="2990" y="874"/>
                </a:lnTo>
                <a:lnTo>
                  <a:pt x="2987" y="878"/>
                </a:lnTo>
                <a:lnTo>
                  <a:pt x="2985" y="882"/>
                </a:lnTo>
                <a:lnTo>
                  <a:pt x="2984" y="886"/>
                </a:lnTo>
                <a:lnTo>
                  <a:pt x="2985" y="890"/>
                </a:lnTo>
                <a:lnTo>
                  <a:pt x="2988" y="892"/>
                </a:lnTo>
                <a:lnTo>
                  <a:pt x="2992" y="893"/>
                </a:lnTo>
                <a:close/>
                <a:moveTo>
                  <a:pt x="2945" y="1040"/>
                </a:moveTo>
                <a:lnTo>
                  <a:pt x="2950" y="1040"/>
                </a:lnTo>
                <a:lnTo>
                  <a:pt x="2955" y="1037"/>
                </a:lnTo>
                <a:lnTo>
                  <a:pt x="2958" y="1034"/>
                </a:lnTo>
                <a:lnTo>
                  <a:pt x="2960" y="1029"/>
                </a:lnTo>
                <a:lnTo>
                  <a:pt x="2961" y="1025"/>
                </a:lnTo>
                <a:lnTo>
                  <a:pt x="2960" y="1021"/>
                </a:lnTo>
                <a:lnTo>
                  <a:pt x="2957" y="1019"/>
                </a:lnTo>
                <a:lnTo>
                  <a:pt x="2953" y="1018"/>
                </a:lnTo>
                <a:lnTo>
                  <a:pt x="2947" y="1019"/>
                </a:lnTo>
                <a:lnTo>
                  <a:pt x="2943" y="1021"/>
                </a:lnTo>
                <a:lnTo>
                  <a:pt x="2939" y="1025"/>
                </a:lnTo>
                <a:lnTo>
                  <a:pt x="2937" y="1029"/>
                </a:lnTo>
                <a:lnTo>
                  <a:pt x="2936" y="1034"/>
                </a:lnTo>
                <a:lnTo>
                  <a:pt x="2938" y="1037"/>
                </a:lnTo>
                <a:lnTo>
                  <a:pt x="2941" y="1040"/>
                </a:lnTo>
                <a:lnTo>
                  <a:pt x="2945" y="1040"/>
                </a:lnTo>
                <a:close/>
                <a:moveTo>
                  <a:pt x="2897" y="1189"/>
                </a:moveTo>
                <a:lnTo>
                  <a:pt x="2903" y="1188"/>
                </a:lnTo>
                <a:lnTo>
                  <a:pt x="2908" y="1185"/>
                </a:lnTo>
                <a:lnTo>
                  <a:pt x="2911" y="1181"/>
                </a:lnTo>
                <a:lnTo>
                  <a:pt x="2914" y="1177"/>
                </a:lnTo>
                <a:lnTo>
                  <a:pt x="2914" y="1172"/>
                </a:lnTo>
                <a:lnTo>
                  <a:pt x="2913" y="1168"/>
                </a:lnTo>
                <a:lnTo>
                  <a:pt x="2910" y="1166"/>
                </a:lnTo>
                <a:lnTo>
                  <a:pt x="2906" y="1165"/>
                </a:lnTo>
                <a:lnTo>
                  <a:pt x="2900" y="1166"/>
                </a:lnTo>
                <a:lnTo>
                  <a:pt x="2895" y="1168"/>
                </a:lnTo>
                <a:lnTo>
                  <a:pt x="2891" y="1172"/>
                </a:lnTo>
                <a:lnTo>
                  <a:pt x="2889" y="1177"/>
                </a:lnTo>
                <a:lnTo>
                  <a:pt x="2888" y="1181"/>
                </a:lnTo>
                <a:lnTo>
                  <a:pt x="2890" y="1185"/>
                </a:lnTo>
                <a:lnTo>
                  <a:pt x="2893" y="1188"/>
                </a:lnTo>
                <a:lnTo>
                  <a:pt x="2897" y="1189"/>
                </a:lnTo>
                <a:close/>
                <a:moveTo>
                  <a:pt x="2849" y="1338"/>
                </a:moveTo>
                <a:lnTo>
                  <a:pt x="2856" y="1337"/>
                </a:lnTo>
                <a:lnTo>
                  <a:pt x="2861" y="1334"/>
                </a:lnTo>
                <a:lnTo>
                  <a:pt x="2865" y="1329"/>
                </a:lnTo>
                <a:lnTo>
                  <a:pt x="2867" y="1324"/>
                </a:lnTo>
                <a:lnTo>
                  <a:pt x="2868" y="1319"/>
                </a:lnTo>
                <a:lnTo>
                  <a:pt x="2866" y="1315"/>
                </a:lnTo>
                <a:lnTo>
                  <a:pt x="2863" y="1312"/>
                </a:lnTo>
                <a:lnTo>
                  <a:pt x="2859" y="1311"/>
                </a:lnTo>
                <a:lnTo>
                  <a:pt x="2852" y="1312"/>
                </a:lnTo>
                <a:lnTo>
                  <a:pt x="2847" y="1315"/>
                </a:lnTo>
                <a:lnTo>
                  <a:pt x="2843" y="1319"/>
                </a:lnTo>
                <a:lnTo>
                  <a:pt x="2841" y="1324"/>
                </a:lnTo>
                <a:lnTo>
                  <a:pt x="2840" y="1329"/>
                </a:lnTo>
                <a:lnTo>
                  <a:pt x="2842" y="1334"/>
                </a:lnTo>
                <a:lnTo>
                  <a:pt x="2845" y="1337"/>
                </a:lnTo>
                <a:lnTo>
                  <a:pt x="2849" y="1338"/>
                </a:lnTo>
                <a:close/>
                <a:moveTo>
                  <a:pt x="2802" y="1486"/>
                </a:moveTo>
                <a:lnTo>
                  <a:pt x="2808" y="1485"/>
                </a:lnTo>
                <a:lnTo>
                  <a:pt x="2813" y="1482"/>
                </a:lnTo>
                <a:lnTo>
                  <a:pt x="2818" y="1477"/>
                </a:lnTo>
                <a:lnTo>
                  <a:pt x="2820" y="1472"/>
                </a:lnTo>
                <a:lnTo>
                  <a:pt x="2821" y="1466"/>
                </a:lnTo>
                <a:lnTo>
                  <a:pt x="2819" y="1462"/>
                </a:lnTo>
                <a:lnTo>
                  <a:pt x="2816" y="1459"/>
                </a:lnTo>
                <a:lnTo>
                  <a:pt x="2811" y="1458"/>
                </a:lnTo>
                <a:lnTo>
                  <a:pt x="2805" y="1459"/>
                </a:lnTo>
                <a:lnTo>
                  <a:pt x="2800" y="1462"/>
                </a:lnTo>
                <a:lnTo>
                  <a:pt x="2796" y="1466"/>
                </a:lnTo>
                <a:lnTo>
                  <a:pt x="2793" y="1472"/>
                </a:lnTo>
                <a:lnTo>
                  <a:pt x="2792" y="1477"/>
                </a:lnTo>
                <a:lnTo>
                  <a:pt x="2794" y="1482"/>
                </a:lnTo>
                <a:lnTo>
                  <a:pt x="2797" y="1485"/>
                </a:lnTo>
                <a:lnTo>
                  <a:pt x="2802" y="1486"/>
                </a:lnTo>
                <a:close/>
                <a:moveTo>
                  <a:pt x="2754" y="1634"/>
                </a:moveTo>
                <a:lnTo>
                  <a:pt x="2761" y="1633"/>
                </a:lnTo>
                <a:lnTo>
                  <a:pt x="2766" y="1630"/>
                </a:lnTo>
                <a:lnTo>
                  <a:pt x="2771" y="1625"/>
                </a:lnTo>
                <a:lnTo>
                  <a:pt x="2774" y="1620"/>
                </a:lnTo>
                <a:lnTo>
                  <a:pt x="2774" y="1614"/>
                </a:lnTo>
                <a:lnTo>
                  <a:pt x="2773" y="1609"/>
                </a:lnTo>
                <a:lnTo>
                  <a:pt x="2769" y="1606"/>
                </a:lnTo>
                <a:lnTo>
                  <a:pt x="2764" y="1605"/>
                </a:lnTo>
                <a:lnTo>
                  <a:pt x="2757" y="1606"/>
                </a:lnTo>
                <a:lnTo>
                  <a:pt x="2752" y="1609"/>
                </a:lnTo>
                <a:lnTo>
                  <a:pt x="2748" y="1614"/>
                </a:lnTo>
                <a:lnTo>
                  <a:pt x="2745" y="1620"/>
                </a:lnTo>
                <a:lnTo>
                  <a:pt x="2744" y="1625"/>
                </a:lnTo>
                <a:lnTo>
                  <a:pt x="2746" y="1630"/>
                </a:lnTo>
                <a:lnTo>
                  <a:pt x="2749" y="1633"/>
                </a:lnTo>
                <a:lnTo>
                  <a:pt x="2754" y="1634"/>
                </a:lnTo>
                <a:close/>
                <a:moveTo>
                  <a:pt x="2707" y="1781"/>
                </a:moveTo>
                <a:lnTo>
                  <a:pt x="2714" y="1780"/>
                </a:lnTo>
                <a:lnTo>
                  <a:pt x="2719" y="1777"/>
                </a:lnTo>
                <a:lnTo>
                  <a:pt x="2724" y="1773"/>
                </a:lnTo>
                <a:lnTo>
                  <a:pt x="2727" y="1767"/>
                </a:lnTo>
                <a:lnTo>
                  <a:pt x="2727" y="1761"/>
                </a:lnTo>
                <a:lnTo>
                  <a:pt x="2726" y="1757"/>
                </a:lnTo>
                <a:lnTo>
                  <a:pt x="2722" y="1754"/>
                </a:lnTo>
                <a:lnTo>
                  <a:pt x="2717" y="1753"/>
                </a:lnTo>
                <a:lnTo>
                  <a:pt x="2710" y="1754"/>
                </a:lnTo>
                <a:lnTo>
                  <a:pt x="2704" y="1757"/>
                </a:lnTo>
                <a:lnTo>
                  <a:pt x="2700" y="1761"/>
                </a:lnTo>
                <a:lnTo>
                  <a:pt x="2697" y="1767"/>
                </a:lnTo>
                <a:lnTo>
                  <a:pt x="2696" y="1773"/>
                </a:lnTo>
                <a:lnTo>
                  <a:pt x="2698" y="1777"/>
                </a:lnTo>
                <a:lnTo>
                  <a:pt x="2701" y="1780"/>
                </a:lnTo>
                <a:lnTo>
                  <a:pt x="2707" y="1781"/>
                </a:lnTo>
                <a:close/>
                <a:moveTo>
                  <a:pt x="2659" y="1929"/>
                </a:moveTo>
                <a:lnTo>
                  <a:pt x="2666" y="1928"/>
                </a:lnTo>
                <a:lnTo>
                  <a:pt x="2672" y="1925"/>
                </a:lnTo>
                <a:lnTo>
                  <a:pt x="2677" y="1920"/>
                </a:lnTo>
                <a:lnTo>
                  <a:pt x="2680" y="1914"/>
                </a:lnTo>
                <a:lnTo>
                  <a:pt x="2680" y="1909"/>
                </a:lnTo>
                <a:lnTo>
                  <a:pt x="2679" y="1904"/>
                </a:lnTo>
                <a:lnTo>
                  <a:pt x="2675" y="1901"/>
                </a:lnTo>
                <a:lnTo>
                  <a:pt x="2670" y="1900"/>
                </a:lnTo>
                <a:lnTo>
                  <a:pt x="2663" y="1901"/>
                </a:lnTo>
                <a:lnTo>
                  <a:pt x="2657" y="1904"/>
                </a:lnTo>
                <a:lnTo>
                  <a:pt x="2652" y="1909"/>
                </a:lnTo>
                <a:lnTo>
                  <a:pt x="2649" y="1914"/>
                </a:lnTo>
                <a:lnTo>
                  <a:pt x="2648" y="1920"/>
                </a:lnTo>
                <a:lnTo>
                  <a:pt x="2650" y="1925"/>
                </a:lnTo>
                <a:lnTo>
                  <a:pt x="2654" y="1928"/>
                </a:lnTo>
                <a:lnTo>
                  <a:pt x="2659" y="1929"/>
                </a:lnTo>
                <a:close/>
                <a:moveTo>
                  <a:pt x="2612" y="2077"/>
                </a:moveTo>
                <a:lnTo>
                  <a:pt x="2619" y="2076"/>
                </a:lnTo>
                <a:lnTo>
                  <a:pt x="2625" y="2073"/>
                </a:lnTo>
                <a:lnTo>
                  <a:pt x="2630" y="2068"/>
                </a:lnTo>
                <a:lnTo>
                  <a:pt x="2633" y="2062"/>
                </a:lnTo>
                <a:lnTo>
                  <a:pt x="2634" y="2056"/>
                </a:lnTo>
                <a:lnTo>
                  <a:pt x="2632" y="2051"/>
                </a:lnTo>
                <a:lnTo>
                  <a:pt x="2628" y="2047"/>
                </a:lnTo>
                <a:lnTo>
                  <a:pt x="2623" y="2046"/>
                </a:lnTo>
                <a:lnTo>
                  <a:pt x="2615" y="2047"/>
                </a:lnTo>
                <a:lnTo>
                  <a:pt x="2609" y="2051"/>
                </a:lnTo>
                <a:lnTo>
                  <a:pt x="2604" y="2056"/>
                </a:lnTo>
                <a:lnTo>
                  <a:pt x="2601" y="2062"/>
                </a:lnTo>
                <a:lnTo>
                  <a:pt x="2600" y="2068"/>
                </a:lnTo>
                <a:lnTo>
                  <a:pt x="2602" y="2073"/>
                </a:lnTo>
                <a:lnTo>
                  <a:pt x="2606" y="2076"/>
                </a:lnTo>
                <a:lnTo>
                  <a:pt x="2612" y="2077"/>
                </a:lnTo>
                <a:close/>
                <a:moveTo>
                  <a:pt x="2564" y="2226"/>
                </a:moveTo>
                <a:lnTo>
                  <a:pt x="2572" y="2225"/>
                </a:lnTo>
                <a:lnTo>
                  <a:pt x="2578" y="2221"/>
                </a:lnTo>
                <a:lnTo>
                  <a:pt x="2583" y="2215"/>
                </a:lnTo>
                <a:lnTo>
                  <a:pt x="2586" y="2209"/>
                </a:lnTo>
                <a:lnTo>
                  <a:pt x="2587" y="2203"/>
                </a:lnTo>
                <a:lnTo>
                  <a:pt x="2585" y="2198"/>
                </a:lnTo>
                <a:lnTo>
                  <a:pt x="2581" y="2194"/>
                </a:lnTo>
                <a:lnTo>
                  <a:pt x="2575" y="2193"/>
                </a:lnTo>
                <a:lnTo>
                  <a:pt x="2568" y="2194"/>
                </a:lnTo>
                <a:lnTo>
                  <a:pt x="2562" y="2198"/>
                </a:lnTo>
                <a:lnTo>
                  <a:pt x="2556" y="2203"/>
                </a:lnTo>
                <a:lnTo>
                  <a:pt x="2553" y="2209"/>
                </a:lnTo>
                <a:lnTo>
                  <a:pt x="2552" y="2215"/>
                </a:lnTo>
                <a:lnTo>
                  <a:pt x="2554" y="2221"/>
                </a:lnTo>
                <a:lnTo>
                  <a:pt x="2558" y="2225"/>
                </a:lnTo>
                <a:lnTo>
                  <a:pt x="2564" y="2226"/>
                </a:lnTo>
                <a:close/>
                <a:moveTo>
                  <a:pt x="2517" y="2374"/>
                </a:moveTo>
                <a:lnTo>
                  <a:pt x="2524" y="2373"/>
                </a:lnTo>
                <a:lnTo>
                  <a:pt x="2531" y="2369"/>
                </a:lnTo>
                <a:lnTo>
                  <a:pt x="2536" y="2364"/>
                </a:lnTo>
                <a:lnTo>
                  <a:pt x="2539" y="2357"/>
                </a:lnTo>
                <a:lnTo>
                  <a:pt x="2540" y="2350"/>
                </a:lnTo>
                <a:lnTo>
                  <a:pt x="2538" y="2345"/>
                </a:lnTo>
                <a:lnTo>
                  <a:pt x="2534" y="2341"/>
                </a:lnTo>
                <a:lnTo>
                  <a:pt x="2528" y="2340"/>
                </a:lnTo>
                <a:lnTo>
                  <a:pt x="2520" y="2341"/>
                </a:lnTo>
                <a:lnTo>
                  <a:pt x="2514" y="2345"/>
                </a:lnTo>
                <a:lnTo>
                  <a:pt x="2509" y="2350"/>
                </a:lnTo>
                <a:lnTo>
                  <a:pt x="2505" y="2357"/>
                </a:lnTo>
                <a:lnTo>
                  <a:pt x="2505" y="2364"/>
                </a:lnTo>
                <a:lnTo>
                  <a:pt x="2507" y="2369"/>
                </a:lnTo>
                <a:lnTo>
                  <a:pt x="2511" y="2373"/>
                </a:lnTo>
                <a:lnTo>
                  <a:pt x="2517" y="2374"/>
                </a:lnTo>
                <a:close/>
                <a:moveTo>
                  <a:pt x="2469" y="2522"/>
                </a:moveTo>
                <a:lnTo>
                  <a:pt x="2477" y="2520"/>
                </a:lnTo>
                <a:lnTo>
                  <a:pt x="2484" y="2517"/>
                </a:lnTo>
                <a:lnTo>
                  <a:pt x="2489" y="2511"/>
                </a:lnTo>
                <a:lnTo>
                  <a:pt x="2492" y="2505"/>
                </a:lnTo>
                <a:lnTo>
                  <a:pt x="2493" y="2497"/>
                </a:lnTo>
                <a:lnTo>
                  <a:pt x="2491" y="2492"/>
                </a:lnTo>
                <a:lnTo>
                  <a:pt x="2487" y="2488"/>
                </a:lnTo>
                <a:lnTo>
                  <a:pt x="2481" y="2487"/>
                </a:lnTo>
                <a:lnTo>
                  <a:pt x="2473" y="2488"/>
                </a:lnTo>
                <a:lnTo>
                  <a:pt x="2466" y="2492"/>
                </a:lnTo>
                <a:lnTo>
                  <a:pt x="2461" y="2497"/>
                </a:lnTo>
                <a:lnTo>
                  <a:pt x="2458" y="2505"/>
                </a:lnTo>
                <a:lnTo>
                  <a:pt x="2457" y="2511"/>
                </a:lnTo>
                <a:lnTo>
                  <a:pt x="2459" y="2517"/>
                </a:lnTo>
                <a:lnTo>
                  <a:pt x="2463" y="2520"/>
                </a:lnTo>
                <a:lnTo>
                  <a:pt x="2469" y="2522"/>
                </a:lnTo>
                <a:close/>
                <a:moveTo>
                  <a:pt x="2421" y="2670"/>
                </a:moveTo>
                <a:lnTo>
                  <a:pt x="2430" y="2668"/>
                </a:lnTo>
                <a:lnTo>
                  <a:pt x="2437" y="2665"/>
                </a:lnTo>
                <a:lnTo>
                  <a:pt x="2442" y="2659"/>
                </a:lnTo>
                <a:lnTo>
                  <a:pt x="2446" y="2652"/>
                </a:lnTo>
                <a:lnTo>
                  <a:pt x="2447" y="2645"/>
                </a:lnTo>
                <a:lnTo>
                  <a:pt x="2445" y="2640"/>
                </a:lnTo>
                <a:lnTo>
                  <a:pt x="2440" y="2635"/>
                </a:lnTo>
                <a:lnTo>
                  <a:pt x="2434" y="2634"/>
                </a:lnTo>
                <a:lnTo>
                  <a:pt x="2425" y="2635"/>
                </a:lnTo>
                <a:lnTo>
                  <a:pt x="2419" y="2640"/>
                </a:lnTo>
                <a:lnTo>
                  <a:pt x="2413" y="2645"/>
                </a:lnTo>
                <a:lnTo>
                  <a:pt x="2410" y="2652"/>
                </a:lnTo>
                <a:lnTo>
                  <a:pt x="2409" y="2659"/>
                </a:lnTo>
                <a:lnTo>
                  <a:pt x="2411" y="2665"/>
                </a:lnTo>
                <a:lnTo>
                  <a:pt x="2415" y="2669"/>
                </a:lnTo>
                <a:lnTo>
                  <a:pt x="2421" y="2670"/>
                </a:lnTo>
                <a:close/>
                <a:moveTo>
                  <a:pt x="2374" y="2818"/>
                </a:moveTo>
                <a:lnTo>
                  <a:pt x="2382" y="2816"/>
                </a:lnTo>
                <a:lnTo>
                  <a:pt x="2389" y="2812"/>
                </a:lnTo>
                <a:lnTo>
                  <a:pt x="2395" y="2807"/>
                </a:lnTo>
                <a:lnTo>
                  <a:pt x="2399" y="2800"/>
                </a:lnTo>
                <a:lnTo>
                  <a:pt x="2400" y="2793"/>
                </a:lnTo>
                <a:lnTo>
                  <a:pt x="2398" y="2787"/>
                </a:lnTo>
                <a:lnTo>
                  <a:pt x="2393" y="2783"/>
                </a:lnTo>
                <a:lnTo>
                  <a:pt x="2387" y="2782"/>
                </a:lnTo>
                <a:lnTo>
                  <a:pt x="2378" y="2783"/>
                </a:lnTo>
                <a:lnTo>
                  <a:pt x="2371" y="2787"/>
                </a:lnTo>
                <a:lnTo>
                  <a:pt x="2365" y="2793"/>
                </a:lnTo>
                <a:lnTo>
                  <a:pt x="2362" y="2800"/>
                </a:lnTo>
                <a:lnTo>
                  <a:pt x="2361" y="2807"/>
                </a:lnTo>
                <a:lnTo>
                  <a:pt x="2363" y="2812"/>
                </a:lnTo>
                <a:lnTo>
                  <a:pt x="2367" y="2816"/>
                </a:lnTo>
                <a:lnTo>
                  <a:pt x="2374" y="2818"/>
                </a:lnTo>
                <a:close/>
                <a:moveTo>
                  <a:pt x="2326" y="2965"/>
                </a:moveTo>
                <a:lnTo>
                  <a:pt x="2335" y="2964"/>
                </a:lnTo>
                <a:lnTo>
                  <a:pt x="2342" y="2960"/>
                </a:lnTo>
                <a:lnTo>
                  <a:pt x="2348" y="2954"/>
                </a:lnTo>
                <a:lnTo>
                  <a:pt x="2352" y="2947"/>
                </a:lnTo>
                <a:lnTo>
                  <a:pt x="2353" y="2940"/>
                </a:lnTo>
                <a:lnTo>
                  <a:pt x="2351" y="2934"/>
                </a:lnTo>
                <a:lnTo>
                  <a:pt x="2346" y="2930"/>
                </a:lnTo>
                <a:lnTo>
                  <a:pt x="2339" y="2929"/>
                </a:lnTo>
                <a:lnTo>
                  <a:pt x="2332" y="2930"/>
                </a:lnTo>
                <a:lnTo>
                  <a:pt x="2324" y="2934"/>
                </a:lnTo>
                <a:lnTo>
                  <a:pt x="2318" y="2940"/>
                </a:lnTo>
                <a:lnTo>
                  <a:pt x="2314" y="2947"/>
                </a:lnTo>
                <a:lnTo>
                  <a:pt x="2313" y="2954"/>
                </a:lnTo>
                <a:lnTo>
                  <a:pt x="2315" y="2960"/>
                </a:lnTo>
                <a:lnTo>
                  <a:pt x="2320" y="2964"/>
                </a:lnTo>
                <a:lnTo>
                  <a:pt x="2326" y="2965"/>
                </a:lnTo>
                <a:close/>
                <a:moveTo>
                  <a:pt x="2279" y="3114"/>
                </a:moveTo>
                <a:lnTo>
                  <a:pt x="2288" y="3112"/>
                </a:lnTo>
                <a:lnTo>
                  <a:pt x="2295" y="3108"/>
                </a:lnTo>
                <a:lnTo>
                  <a:pt x="2301" y="3102"/>
                </a:lnTo>
                <a:lnTo>
                  <a:pt x="2304" y="3094"/>
                </a:lnTo>
                <a:lnTo>
                  <a:pt x="2305" y="3087"/>
                </a:lnTo>
                <a:lnTo>
                  <a:pt x="2303" y="3081"/>
                </a:lnTo>
                <a:lnTo>
                  <a:pt x="2299" y="3077"/>
                </a:lnTo>
                <a:lnTo>
                  <a:pt x="2292" y="3076"/>
                </a:lnTo>
                <a:lnTo>
                  <a:pt x="2283" y="3077"/>
                </a:lnTo>
                <a:lnTo>
                  <a:pt x="2276" y="3081"/>
                </a:lnTo>
                <a:lnTo>
                  <a:pt x="2270" y="3087"/>
                </a:lnTo>
                <a:lnTo>
                  <a:pt x="2267" y="3094"/>
                </a:lnTo>
                <a:lnTo>
                  <a:pt x="2266" y="3102"/>
                </a:lnTo>
                <a:lnTo>
                  <a:pt x="2268" y="3108"/>
                </a:lnTo>
                <a:lnTo>
                  <a:pt x="2272" y="3112"/>
                </a:lnTo>
                <a:lnTo>
                  <a:pt x="2279" y="3114"/>
                </a:lnTo>
                <a:close/>
                <a:moveTo>
                  <a:pt x="2232" y="3262"/>
                </a:moveTo>
                <a:lnTo>
                  <a:pt x="2240" y="3260"/>
                </a:lnTo>
                <a:lnTo>
                  <a:pt x="2248" y="3256"/>
                </a:lnTo>
                <a:lnTo>
                  <a:pt x="2254" y="3250"/>
                </a:lnTo>
                <a:lnTo>
                  <a:pt x="2257" y="3242"/>
                </a:lnTo>
                <a:lnTo>
                  <a:pt x="2258" y="3234"/>
                </a:lnTo>
                <a:lnTo>
                  <a:pt x="2256" y="3228"/>
                </a:lnTo>
                <a:lnTo>
                  <a:pt x="2252" y="3224"/>
                </a:lnTo>
                <a:lnTo>
                  <a:pt x="2245" y="3223"/>
                </a:lnTo>
                <a:lnTo>
                  <a:pt x="2237" y="3224"/>
                </a:lnTo>
                <a:lnTo>
                  <a:pt x="2229" y="3228"/>
                </a:lnTo>
                <a:lnTo>
                  <a:pt x="2223" y="3234"/>
                </a:lnTo>
                <a:lnTo>
                  <a:pt x="2219" y="3242"/>
                </a:lnTo>
                <a:lnTo>
                  <a:pt x="2218" y="3250"/>
                </a:lnTo>
                <a:lnTo>
                  <a:pt x="2220" y="3256"/>
                </a:lnTo>
                <a:lnTo>
                  <a:pt x="2225" y="3260"/>
                </a:lnTo>
                <a:lnTo>
                  <a:pt x="2232" y="3262"/>
                </a:lnTo>
                <a:close/>
                <a:moveTo>
                  <a:pt x="2184" y="3409"/>
                </a:moveTo>
                <a:lnTo>
                  <a:pt x="2193" y="3408"/>
                </a:lnTo>
                <a:lnTo>
                  <a:pt x="2200" y="3404"/>
                </a:lnTo>
                <a:lnTo>
                  <a:pt x="2207" y="3398"/>
                </a:lnTo>
                <a:lnTo>
                  <a:pt x="2211" y="3390"/>
                </a:lnTo>
                <a:lnTo>
                  <a:pt x="2211" y="3382"/>
                </a:lnTo>
                <a:lnTo>
                  <a:pt x="2209" y="3375"/>
                </a:lnTo>
                <a:lnTo>
                  <a:pt x="2204" y="3371"/>
                </a:lnTo>
                <a:lnTo>
                  <a:pt x="2197" y="3370"/>
                </a:lnTo>
                <a:lnTo>
                  <a:pt x="2188" y="3371"/>
                </a:lnTo>
                <a:lnTo>
                  <a:pt x="2181" y="3375"/>
                </a:lnTo>
                <a:lnTo>
                  <a:pt x="2175" y="3382"/>
                </a:lnTo>
                <a:lnTo>
                  <a:pt x="2171" y="3390"/>
                </a:lnTo>
                <a:lnTo>
                  <a:pt x="2170" y="3398"/>
                </a:lnTo>
                <a:lnTo>
                  <a:pt x="2172" y="3404"/>
                </a:lnTo>
                <a:lnTo>
                  <a:pt x="2177" y="3408"/>
                </a:lnTo>
                <a:lnTo>
                  <a:pt x="2184" y="3409"/>
                </a:lnTo>
                <a:close/>
                <a:moveTo>
                  <a:pt x="2137" y="3557"/>
                </a:moveTo>
                <a:lnTo>
                  <a:pt x="2146" y="3556"/>
                </a:lnTo>
                <a:lnTo>
                  <a:pt x="2153" y="3551"/>
                </a:lnTo>
                <a:lnTo>
                  <a:pt x="2160" y="3545"/>
                </a:lnTo>
                <a:lnTo>
                  <a:pt x="2164" y="3537"/>
                </a:lnTo>
                <a:lnTo>
                  <a:pt x="2164" y="3530"/>
                </a:lnTo>
                <a:lnTo>
                  <a:pt x="2162" y="3523"/>
                </a:lnTo>
                <a:lnTo>
                  <a:pt x="2157" y="3518"/>
                </a:lnTo>
                <a:lnTo>
                  <a:pt x="2150" y="3517"/>
                </a:lnTo>
                <a:lnTo>
                  <a:pt x="2142" y="3518"/>
                </a:lnTo>
                <a:lnTo>
                  <a:pt x="2133" y="3523"/>
                </a:lnTo>
                <a:lnTo>
                  <a:pt x="2127" y="3530"/>
                </a:lnTo>
                <a:lnTo>
                  <a:pt x="2123" y="3537"/>
                </a:lnTo>
                <a:lnTo>
                  <a:pt x="2122" y="3545"/>
                </a:lnTo>
                <a:lnTo>
                  <a:pt x="2125" y="3551"/>
                </a:lnTo>
                <a:lnTo>
                  <a:pt x="2129" y="3556"/>
                </a:lnTo>
                <a:lnTo>
                  <a:pt x="2137" y="3557"/>
                </a:lnTo>
                <a:close/>
                <a:moveTo>
                  <a:pt x="2089" y="3704"/>
                </a:moveTo>
                <a:lnTo>
                  <a:pt x="2098" y="3703"/>
                </a:lnTo>
                <a:lnTo>
                  <a:pt x="2106" y="3699"/>
                </a:lnTo>
                <a:lnTo>
                  <a:pt x="2112" y="3692"/>
                </a:lnTo>
                <a:lnTo>
                  <a:pt x="2116" y="3685"/>
                </a:lnTo>
                <a:lnTo>
                  <a:pt x="2117" y="3677"/>
                </a:lnTo>
                <a:lnTo>
                  <a:pt x="2115" y="3671"/>
                </a:lnTo>
                <a:lnTo>
                  <a:pt x="2110" y="3666"/>
                </a:lnTo>
                <a:lnTo>
                  <a:pt x="2103" y="3664"/>
                </a:lnTo>
                <a:lnTo>
                  <a:pt x="2095" y="3666"/>
                </a:lnTo>
                <a:lnTo>
                  <a:pt x="2086" y="3671"/>
                </a:lnTo>
                <a:lnTo>
                  <a:pt x="2080" y="3677"/>
                </a:lnTo>
                <a:lnTo>
                  <a:pt x="2076" y="3685"/>
                </a:lnTo>
                <a:lnTo>
                  <a:pt x="2075" y="3692"/>
                </a:lnTo>
                <a:lnTo>
                  <a:pt x="2077" y="3699"/>
                </a:lnTo>
                <a:lnTo>
                  <a:pt x="2082" y="3703"/>
                </a:lnTo>
                <a:lnTo>
                  <a:pt x="2089" y="3704"/>
                </a:lnTo>
                <a:close/>
                <a:moveTo>
                  <a:pt x="2042" y="3852"/>
                </a:moveTo>
                <a:lnTo>
                  <a:pt x="2051" y="3851"/>
                </a:lnTo>
                <a:lnTo>
                  <a:pt x="2059" y="3846"/>
                </a:lnTo>
                <a:lnTo>
                  <a:pt x="2065" y="3840"/>
                </a:lnTo>
                <a:lnTo>
                  <a:pt x="2069" y="3832"/>
                </a:lnTo>
                <a:lnTo>
                  <a:pt x="2070" y="3824"/>
                </a:lnTo>
                <a:lnTo>
                  <a:pt x="2068" y="3818"/>
                </a:lnTo>
                <a:lnTo>
                  <a:pt x="2063" y="3814"/>
                </a:lnTo>
                <a:lnTo>
                  <a:pt x="2056" y="3812"/>
                </a:lnTo>
                <a:lnTo>
                  <a:pt x="2047" y="3814"/>
                </a:lnTo>
                <a:lnTo>
                  <a:pt x="2039" y="3818"/>
                </a:lnTo>
                <a:lnTo>
                  <a:pt x="2032" y="3824"/>
                </a:lnTo>
                <a:lnTo>
                  <a:pt x="2028" y="3832"/>
                </a:lnTo>
                <a:lnTo>
                  <a:pt x="2027" y="3840"/>
                </a:lnTo>
                <a:lnTo>
                  <a:pt x="2029" y="3846"/>
                </a:lnTo>
                <a:lnTo>
                  <a:pt x="2034" y="3851"/>
                </a:lnTo>
                <a:lnTo>
                  <a:pt x="2042" y="3852"/>
                </a:lnTo>
                <a:close/>
                <a:moveTo>
                  <a:pt x="1994" y="4001"/>
                </a:moveTo>
                <a:lnTo>
                  <a:pt x="2004" y="3999"/>
                </a:lnTo>
                <a:lnTo>
                  <a:pt x="2011" y="3995"/>
                </a:lnTo>
                <a:lnTo>
                  <a:pt x="2018" y="3987"/>
                </a:lnTo>
                <a:lnTo>
                  <a:pt x="2022" y="3980"/>
                </a:lnTo>
                <a:lnTo>
                  <a:pt x="2023" y="3972"/>
                </a:lnTo>
                <a:lnTo>
                  <a:pt x="2020" y="3965"/>
                </a:lnTo>
                <a:lnTo>
                  <a:pt x="2016" y="3961"/>
                </a:lnTo>
                <a:lnTo>
                  <a:pt x="2008" y="3960"/>
                </a:lnTo>
                <a:lnTo>
                  <a:pt x="2000" y="3961"/>
                </a:lnTo>
                <a:lnTo>
                  <a:pt x="1991" y="3965"/>
                </a:lnTo>
                <a:lnTo>
                  <a:pt x="1985" y="3972"/>
                </a:lnTo>
                <a:lnTo>
                  <a:pt x="1981" y="3980"/>
                </a:lnTo>
                <a:lnTo>
                  <a:pt x="1980" y="3987"/>
                </a:lnTo>
                <a:lnTo>
                  <a:pt x="1982" y="3995"/>
                </a:lnTo>
                <a:lnTo>
                  <a:pt x="1987" y="3999"/>
                </a:lnTo>
                <a:lnTo>
                  <a:pt x="1994" y="4001"/>
                </a:lnTo>
                <a:close/>
                <a:moveTo>
                  <a:pt x="1947" y="4148"/>
                </a:moveTo>
                <a:lnTo>
                  <a:pt x="1956" y="4147"/>
                </a:lnTo>
                <a:lnTo>
                  <a:pt x="1964" y="4142"/>
                </a:lnTo>
                <a:lnTo>
                  <a:pt x="1971" y="4136"/>
                </a:lnTo>
                <a:lnTo>
                  <a:pt x="1975" y="4127"/>
                </a:lnTo>
                <a:lnTo>
                  <a:pt x="1976" y="4119"/>
                </a:lnTo>
                <a:lnTo>
                  <a:pt x="1974" y="4112"/>
                </a:lnTo>
                <a:lnTo>
                  <a:pt x="1968" y="4108"/>
                </a:lnTo>
                <a:lnTo>
                  <a:pt x="1961" y="4106"/>
                </a:lnTo>
                <a:lnTo>
                  <a:pt x="1953" y="4108"/>
                </a:lnTo>
                <a:lnTo>
                  <a:pt x="1944" y="4112"/>
                </a:lnTo>
                <a:lnTo>
                  <a:pt x="1937" y="4119"/>
                </a:lnTo>
                <a:lnTo>
                  <a:pt x="1933" y="4127"/>
                </a:lnTo>
                <a:lnTo>
                  <a:pt x="1932" y="4136"/>
                </a:lnTo>
                <a:lnTo>
                  <a:pt x="1934" y="4142"/>
                </a:lnTo>
                <a:lnTo>
                  <a:pt x="1939" y="4147"/>
                </a:lnTo>
                <a:lnTo>
                  <a:pt x="1947" y="4148"/>
                </a:lnTo>
                <a:close/>
                <a:moveTo>
                  <a:pt x="1886" y="4275"/>
                </a:moveTo>
                <a:lnTo>
                  <a:pt x="1885" y="4283"/>
                </a:lnTo>
                <a:lnTo>
                  <a:pt x="1887" y="4290"/>
                </a:lnTo>
                <a:lnTo>
                  <a:pt x="1892" y="4294"/>
                </a:lnTo>
                <a:lnTo>
                  <a:pt x="1899" y="4296"/>
                </a:lnTo>
                <a:lnTo>
                  <a:pt x="1909" y="4294"/>
                </a:lnTo>
                <a:lnTo>
                  <a:pt x="1917" y="4290"/>
                </a:lnTo>
                <a:lnTo>
                  <a:pt x="1923" y="4283"/>
                </a:lnTo>
                <a:lnTo>
                  <a:pt x="1927" y="4275"/>
                </a:lnTo>
                <a:lnTo>
                  <a:pt x="1928" y="4266"/>
                </a:lnTo>
                <a:lnTo>
                  <a:pt x="1926" y="4260"/>
                </a:lnTo>
                <a:lnTo>
                  <a:pt x="1921" y="4255"/>
                </a:lnTo>
                <a:lnTo>
                  <a:pt x="1914" y="4254"/>
                </a:lnTo>
                <a:lnTo>
                  <a:pt x="1905" y="4255"/>
                </a:lnTo>
                <a:lnTo>
                  <a:pt x="1896" y="4260"/>
                </a:lnTo>
                <a:lnTo>
                  <a:pt x="1890" y="4266"/>
                </a:lnTo>
                <a:lnTo>
                  <a:pt x="1886" y="4275"/>
                </a:lnTo>
                <a:close/>
                <a:moveTo>
                  <a:pt x="1838" y="4423"/>
                </a:moveTo>
                <a:lnTo>
                  <a:pt x="1837" y="4431"/>
                </a:lnTo>
                <a:lnTo>
                  <a:pt x="1840" y="4437"/>
                </a:lnTo>
                <a:lnTo>
                  <a:pt x="1845" y="4441"/>
                </a:lnTo>
                <a:lnTo>
                  <a:pt x="1852" y="4443"/>
                </a:lnTo>
                <a:lnTo>
                  <a:pt x="1862" y="4441"/>
                </a:lnTo>
                <a:lnTo>
                  <a:pt x="1869" y="4437"/>
                </a:lnTo>
                <a:lnTo>
                  <a:pt x="1876" y="4431"/>
                </a:lnTo>
                <a:lnTo>
                  <a:pt x="1880" y="4423"/>
                </a:lnTo>
                <a:lnTo>
                  <a:pt x="1881" y="4415"/>
                </a:lnTo>
                <a:lnTo>
                  <a:pt x="1879" y="4407"/>
                </a:lnTo>
                <a:lnTo>
                  <a:pt x="1874" y="4403"/>
                </a:lnTo>
                <a:lnTo>
                  <a:pt x="1866" y="4401"/>
                </a:lnTo>
                <a:lnTo>
                  <a:pt x="1858" y="4403"/>
                </a:lnTo>
                <a:lnTo>
                  <a:pt x="1849" y="4407"/>
                </a:lnTo>
                <a:lnTo>
                  <a:pt x="1842" y="4415"/>
                </a:lnTo>
                <a:lnTo>
                  <a:pt x="1838" y="4423"/>
                </a:lnTo>
                <a:close/>
                <a:moveTo>
                  <a:pt x="1791" y="4570"/>
                </a:moveTo>
                <a:lnTo>
                  <a:pt x="1790" y="4578"/>
                </a:lnTo>
                <a:lnTo>
                  <a:pt x="1792" y="4584"/>
                </a:lnTo>
                <a:lnTo>
                  <a:pt x="1797" y="4589"/>
                </a:lnTo>
                <a:lnTo>
                  <a:pt x="1805" y="4590"/>
                </a:lnTo>
                <a:lnTo>
                  <a:pt x="1814" y="4589"/>
                </a:lnTo>
                <a:lnTo>
                  <a:pt x="1822" y="4584"/>
                </a:lnTo>
                <a:lnTo>
                  <a:pt x="1829" y="4578"/>
                </a:lnTo>
                <a:lnTo>
                  <a:pt x="1833" y="4570"/>
                </a:lnTo>
                <a:lnTo>
                  <a:pt x="1834" y="4562"/>
                </a:lnTo>
                <a:lnTo>
                  <a:pt x="1831" y="4556"/>
                </a:lnTo>
                <a:lnTo>
                  <a:pt x="1826" y="4550"/>
                </a:lnTo>
                <a:lnTo>
                  <a:pt x="1819" y="4549"/>
                </a:lnTo>
                <a:lnTo>
                  <a:pt x="1810" y="4550"/>
                </a:lnTo>
                <a:lnTo>
                  <a:pt x="1802" y="4556"/>
                </a:lnTo>
                <a:lnTo>
                  <a:pt x="1795" y="4562"/>
                </a:lnTo>
                <a:lnTo>
                  <a:pt x="1791" y="4570"/>
                </a:lnTo>
                <a:close/>
                <a:moveTo>
                  <a:pt x="1744" y="4717"/>
                </a:moveTo>
                <a:lnTo>
                  <a:pt x="1743" y="4725"/>
                </a:lnTo>
                <a:lnTo>
                  <a:pt x="1745" y="4732"/>
                </a:lnTo>
                <a:lnTo>
                  <a:pt x="1750" y="4736"/>
                </a:lnTo>
                <a:lnTo>
                  <a:pt x="1757" y="4738"/>
                </a:lnTo>
                <a:lnTo>
                  <a:pt x="1767" y="4736"/>
                </a:lnTo>
                <a:lnTo>
                  <a:pt x="1775" y="4732"/>
                </a:lnTo>
                <a:lnTo>
                  <a:pt x="1781" y="4725"/>
                </a:lnTo>
                <a:lnTo>
                  <a:pt x="1785" y="4717"/>
                </a:lnTo>
                <a:lnTo>
                  <a:pt x="1786" y="4709"/>
                </a:lnTo>
                <a:lnTo>
                  <a:pt x="1784" y="4703"/>
                </a:lnTo>
                <a:lnTo>
                  <a:pt x="1779" y="4699"/>
                </a:lnTo>
                <a:lnTo>
                  <a:pt x="1772" y="4697"/>
                </a:lnTo>
                <a:lnTo>
                  <a:pt x="1763" y="4699"/>
                </a:lnTo>
                <a:lnTo>
                  <a:pt x="1754" y="4703"/>
                </a:lnTo>
                <a:lnTo>
                  <a:pt x="1748" y="4709"/>
                </a:lnTo>
                <a:lnTo>
                  <a:pt x="1744" y="4717"/>
                </a:lnTo>
                <a:close/>
                <a:moveTo>
                  <a:pt x="1696" y="4865"/>
                </a:moveTo>
                <a:lnTo>
                  <a:pt x="1695" y="4873"/>
                </a:lnTo>
                <a:lnTo>
                  <a:pt x="1697" y="4879"/>
                </a:lnTo>
                <a:lnTo>
                  <a:pt x="1703" y="4885"/>
                </a:lnTo>
                <a:lnTo>
                  <a:pt x="1710" y="4886"/>
                </a:lnTo>
                <a:lnTo>
                  <a:pt x="1719" y="4885"/>
                </a:lnTo>
                <a:lnTo>
                  <a:pt x="1727" y="4879"/>
                </a:lnTo>
                <a:lnTo>
                  <a:pt x="1734" y="4873"/>
                </a:lnTo>
                <a:lnTo>
                  <a:pt x="1738" y="4865"/>
                </a:lnTo>
                <a:lnTo>
                  <a:pt x="1739" y="4857"/>
                </a:lnTo>
                <a:lnTo>
                  <a:pt x="1737" y="4850"/>
                </a:lnTo>
                <a:lnTo>
                  <a:pt x="1732" y="4846"/>
                </a:lnTo>
                <a:lnTo>
                  <a:pt x="1724" y="4844"/>
                </a:lnTo>
                <a:lnTo>
                  <a:pt x="1716" y="4846"/>
                </a:lnTo>
                <a:lnTo>
                  <a:pt x="1707" y="4850"/>
                </a:lnTo>
                <a:lnTo>
                  <a:pt x="1700" y="4857"/>
                </a:lnTo>
                <a:lnTo>
                  <a:pt x="1696" y="4865"/>
                </a:lnTo>
                <a:close/>
                <a:moveTo>
                  <a:pt x="1649" y="5012"/>
                </a:moveTo>
                <a:lnTo>
                  <a:pt x="1648" y="5020"/>
                </a:lnTo>
                <a:lnTo>
                  <a:pt x="1650" y="5028"/>
                </a:lnTo>
                <a:lnTo>
                  <a:pt x="1655" y="5032"/>
                </a:lnTo>
                <a:lnTo>
                  <a:pt x="1663" y="5034"/>
                </a:lnTo>
                <a:lnTo>
                  <a:pt x="1672" y="5032"/>
                </a:lnTo>
                <a:lnTo>
                  <a:pt x="1680" y="5028"/>
                </a:lnTo>
                <a:lnTo>
                  <a:pt x="1686" y="5020"/>
                </a:lnTo>
                <a:lnTo>
                  <a:pt x="1691" y="5012"/>
                </a:lnTo>
                <a:lnTo>
                  <a:pt x="1692" y="5004"/>
                </a:lnTo>
                <a:lnTo>
                  <a:pt x="1689" y="4998"/>
                </a:lnTo>
                <a:lnTo>
                  <a:pt x="1684" y="4993"/>
                </a:lnTo>
                <a:lnTo>
                  <a:pt x="1677" y="4992"/>
                </a:lnTo>
                <a:lnTo>
                  <a:pt x="1668" y="4993"/>
                </a:lnTo>
                <a:lnTo>
                  <a:pt x="1659" y="4998"/>
                </a:lnTo>
                <a:lnTo>
                  <a:pt x="1653" y="5004"/>
                </a:lnTo>
                <a:lnTo>
                  <a:pt x="1649" y="5012"/>
                </a:lnTo>
                <a:close/>
                <a:moveTo>
                  <a:pt x="1601" y="5159"/>
                </a:moveTo>
                <a:lnTo>
                  <a:pt x="1600" y="5168"/>
                </a:lnTo>
                <a:lnTo>
                  <a:pt x="1603" y="5175"/>
                </a:lnTo>
                <a:lnTo>
                  <a:pt x="1608" y="5179"/>
                </a:lnTo>
                <a:lnTo>
                  <a:pt x="1615" y="5181"/>
                </a:lnTo>
                <a:lnTo>
                  <a:pt x="1625" y="5179"/>
                </a:lnTo>
                <a:lnTo>
                  <a:pt x="1633" y="5175"/>
                </a:lnTo>
                <a:lnTo>
                  <a:pt x="1639" y="5168"/>
                </a:lnTo>
                <a:lnTo>
                  <a:pt x="1643" y="5159"/>
                </a:lnTo>
                <a:lnTo>
                  <a:pt x="1644" y="5152"/>
                </a:lnTo>
                <a:lnTo>
                  <a:pt x="1642" y="5145"/>
                </a:lnTo>
                <a:lnTo>
                  <a:pt x="1637" y="5141"/>
                </a:lnTo>
                <a:lnTo>
                  <a:pt x="1629" y="5139"/>
                </a:lnTo>
                <a:lnTo>
                  <a:pt x="1621" y="5141"/>
                </a:lnTo>
                <a:lnTo>
                  <a:pt x="1612" y="5145"/>
                </a:lnTo>
                <a:lnTo>
                  <a:pt x="1606" y="5152"/>
                </a:lnTo>
                <a:lnTo>
                  <a:pt x="1601" y="5159"/>
                </a:lnTo>
                <a:close/>
                <a:moveTo>
                  <a:pt x="1554" y="5308"/>
                </a:moveTo>
                <a:lnTo>
                  <a:pt x="1554" y="5316"/>
                </a:lnTo>
                <a:lnTo>
                  <a:pt x="1556" y="5322"/>
                </a:lnTo>
                <a:lnTo>
                  <a:pt x="1561" y="5326"/>
                </a:lnTo>
                <a:lnTo>
                  <a:pt x="1568" y="5328"/>
                </a:lnTo>
                <a:lnTo>
                  <a:pt x="1577" y="5326"/>
                </a:lnTo>
                <a:lnTo>
                  <a:pt x="1585" y="5322"/>
                </a:lnTo>
                <a:lnTo>
                  <a:pt x="1591" y="5316"/>
                </a:lnTo>
                <a:lnTo>
                  <a:pt x="1595" y="5308"/>
                </a:lnTo>
                <a:lnTo>
                  <a:pt x="1596" y="5299"/>
                </a:lnTo>
                <a:lnTo>
                  <a:pt x="1594" y="5293"/>
                </a:lnTo>
                <a:lnTo>
                  <a:pt x="1589" y="5288"/>
                </a:lnTo>
                <a:lnTo>
                  <a:pt x="1582" y="5287"/>
                </a:lnTo>
                <a:lnTo>
                  <a:pt x="1574" y="5288"/>
                </a:lnTo>
                <a:lnTo>
                  <a:pt x="1565" y="5293"/>
                </a:lnTo>
                <a:lnTo>
                  <a:pt x="1559" y="5299"/>
                </a:lnTo>
                <a:lnTo>
                  <a:pt x="1554" y="5308"/>
                </a:lnTo>
                <a:close/>
                <a:moveTo>
                  <a:pt x="1507" y="5455"/>
                </a:moveTo>
                <a:lnTo>
                  <a:pt x="1506" y="5463"/>
                </a:lnTo>
                <a:lnTo>
                  <a:pt x="1508" y="5469"/>
                </a:lnTo>
                <a:lnTo>
                  <a:pt x="1513" y="5474"/>
                </a:lnTo>
                <a:lnTo>
                  <a:pt x="1521" y="5475"/>
                </a:lnTo>
                <a:lnTo>
                  <a:pt x="1530" y="5474"/>
                </a:lnTo>
                <a:lnTo>
                  <a:pt x="1538" y="5469"/>
                </a:lnTo>
                <a:lnTo>
                  <a:pt x="1544" y="5463"/>
                </a:lnTo>
                <a:lnTo>
                  <a:pt x="1548" y="5455"/>
                </a:lnTo>
                <a:lnTo>
                  <a:pt x="1549" y="5447"/>
                </a:lnTo>
                <a:lnTo>
                  <a:pt x="1547" y="5440"/>
                </a:lnTo>
                <a:lnTo>
                  <a:pt x="1542" y="5436"/>
                </a:lnTo>
                <a:lnTo>
                  <a:pt x="1535" y="5434"/>
                </a:lnTo>
                <a:lnTo>
                  <a:pt x="1526" y="5436"/>
                </a:lnTo>
                <a:lnTo>
                  <a:pt x="1517" y="5440"/>
                </a:lnTo>
                <a:lnTo>
                  <a:pt x="1511" y="5447"/>
                </a:lnTo>
                <a:lnTo>
                  <a:pt x="1507" y="5455"/>
                </a:lnTo>
                <a:close/>
                <a:moveTo>
                  <a:pt x="1460" y="5603"/>
                </a:moveTo>
                <a:lnTo>
                  <a:pt x="1459" y="5610"/>
                </a:lnTo>
                <a:lnTo>
                  <a:pt x="1461" y="5617"/>
                </a:lnTo>
                <a:lnTo>
                  <a:pt x="1466" y="5621"/>
                </a:lnTo>
                <a:lnTo>
                  <a:pt x="1473" y="5623"/>
                </a:lnTo>
                <a:lnTo>
                  <a:pt x="1483" y="5621"/>
                </a:lnTo>
                <a:lnTo>
                  <a:pt x="1490" y="5617"/>
                </a:lnTo>
                <a:lnTo>
                  <a:pt x="1497" y="5610"/>
                </a:lnTo>
                <a:lnTo>
                  <a:pt x="1501" y="5603"/>
                </a:lnTo>
                <a:lnTo>
                  <a:pt x="1502" y="5595"/>
                </a:lnTo>
                <a:lnTo>
                  <a:pt x="1499" y="5588"/>
                </a:lnTo>
                <a:lnTo>
                  <a:pt x="1494" y="5584"/>
                </a:lnTo>
                <a:lnTo>
                  <a:pt x="1487" y="5583"/>
                </a:lnTo>
                <a:lnTo>
                  <a:pt x="1479" y="5584"/>
                </a:lnTo>
                <a:lnTo>
                  <a:pt x="1470" y="5588"/>
                </a:lnTo>
                <a:lnTo>
                  <a:pt x="1464" y="5595"/>
                </a:lnTo>
                <a:lnTo>
                  <a:pt x="1460" y="5603"/>
                </a:lnTo>
                <a:close/>
                <a:moveTo>
                  <a:pt x="1413" y="5750"/>
                </a:moveTo>
                <a:lnTo>
                  <a:pt x="1412" y="5758"/>
                </a:lnTo>
                <a:lnTo>
                  <a:pt x="1414" y="5764"/>
                </a:lnTo>
                <a:lnTo>
                  <a:pt x="1419" y="5768"/>
                </a:lnTo>
                <a:lnTo>
                  <a:pt x="1426" y="5771"/>
                </a:lnTo>
                <a:lnTo>
                  <a:pt x="1435" y="5768"/>
                </a:lnTo>
                <a:lnTo>
                  <a:pt x="1443" y="5764"/>
                </a:lnTo>
                <a:lnTo>
                  <a:pt x="1449" y="5758"/>
                </a:lnTo>
                <a:lnTo>
                  <a:pt x="1453" y="5750"/>
                </a:lnTo>
                <a:lnTo>
                  <a:pt x="1454" y="5742"/>
                </a:lnTo>
                <a:lnTo>
                  <a:pt x="1452" y="5736"/>
                </a:lnTo>
                <a:lnTo>
                  <a:pt x="1447" y="5732"/>
                </a:lnTo>
                <a:lnTo>
                  <a:pt x="1440" y="5730"/>
                </a:lnTo>
                <a:lnTo>
                  <a:pt x="1432" y="5732"/>
                </a:lnTo>
                <a:lnTo>
                  <a:pt x="1423" y="5736"/>
                </a:lnTo>
                <a:lnTo>
                  <a:pt x="1417" y="5742"/>
                </a:lnTo>
                <a:lnTo>
                  <a:pt x="1413" y="5750"/>
                </a:lnTo>
                <a:close/>
                <a:moveTo>
                  <a:pt x="1365" y="5897"/>
                </a:moveTo>
                <a:lnTo>
                  <a:pt x="1364" y="5905"/>
                </a:lnTo>
                <a:lnTo>
                  <a:pt x="1367" y="5912"/>
                </a:lnTo>
                <a:lnTo>
                  <a:pt x="1372" y="5916"/>
                </a:lnTo>
                <a:lnTo>
                  <a:pt x="1379" y="5918"/>
                </a:lnTo>
                <a:lnTo>
                  <a:pt x="1388" y="5916"/>
                </a:lnTo>
                <a:lnTo>
                  <a:pt x="1395" y="5912"/>
                </a:lnTo>
                <a:lnTo>
                  <a:pt x="1402" y="5905"/>
                </a:lnTo>
                <a:lnTo>
                  <a:pt x="1406" y="5897"/>
                </a:lnTo>
                <a:lnTo>
                  <a:pt x="1406" y="5890"/>
                </a:lnTo>
                <a:lnTo>
                  <a:pt x="1404" y="5883"/>
                </a:lnTo>
                <a:lnTo>
                  <a:pt x="1399" y="5879"/>
                </a:lnTo>
                <a:lnTo>
                  <a:pt x="1392" y="5878"/>
                </a:lnTo>
                <a:lnTo>
                  <a:pt x="1384" y="5879"/>
                </a:lnTo>
                <a:lnTo>
                  <a:pt x="1376" y="5883"/>
                </a:lnTo>
                <a:lnTo>
                  <a:pt x="1369" y="5890"/>
                </a:lnTo>
                <a:lnTo>
                  <a:pt x="1365" y="5897"/>
                </a:lnTo>
                <a:close/>
                <a:moveTo>
                  <a:pt x="1318" y="6045"/>
                </a:moveTo>
                <a:lnTo>
                  <a:pt x="1317" y="6053"/>
                </a:lnTo>
                <a:lnTo>
                  <a:pt x="1320" y="6059"/>
                </a:lnTo>
                <a:lnTo>
                  <a:pt x="1324" y="6063"/>
                </a:lnTo>
                <a:lnTo>
                  <a:pt x="1331" y="6065"/>
                </a:lnTo>
                <a:lnTo>
                  <a:pt x="1340" y="6063"/>
                </a:lnTo>
                <a:lnTo>
                  <a:pt x="1348" y="6059"/>
                </a:lnTo>
                <a:lnTo>
                  <a:pt x="1354" y="6053"/>
                </a:lnTo>
                <a:lnTo>
                  <a:pt x="1358" y="6045"/>
                </a:lnTo>
                <a:lnTo>
                  <a:pt x="1359" y="6037"/>
                </a:lnTo>
                <a:lnTo>
                  <a:pt x="1357" y="6031"/>
                </a:lnTo>
                <a:lnTo>
                  <a:pt x="1352" y="6027"/>
                </a:lnTo>
                <a:lnTo>
                  <a:pt x="1345" y="6025"/>
                </a:lnTo>
                <a:lnTo>
                  <a:pt x="1337" y="6027"/>
                </a:lnTo>
                <a:lnTo>
                  <a:pt x="1328" y="6031"/>
                </a:lnTo>
                <a:lnTo>
                  <a:pt x="1322" y="6037"/>
                </a:lnTo>
                <a:lnTo>
                  <a:pt x="1318" y="6045"/>
                </a:lnTo>
                <a:close/>
                <a:moveTo>
                  <a:pt x="1271" y="6193"/>
                </a:moveTo>
                <a:lnTo>
                  <a:pt x="1271" y="6200"/>
                </a:lnTo>
                <a:lnTo>
                  <a:pt x="1273" y="6206"/>
                </a:lnTo>
                <a:lnTo>
                  <a:pt x="1277" y="6210"/>
                </a:lnTo>
                <a:lnTo>
                  <a:pt x="1284" y="6212"/>
                </a:lnTo>
                <a:lnTo>
                  <a:pt x="1293" y="6210"/>
                </a:lnTo>
                <a:lnTo>
                  <a:pt x="1300" y="6206"/>
                </a:lnTo>
                <a:lnTo>
                  <a:pt x="1306" y="6200"/>
                </a:lnTo>
                <a:lnTo>
                  <a:pt x="1310" y="6193"/>
                </a:lnTo>
                <a:lnTo>
                  <a:pt x="1311" y="6185"/>
                </a:lnTo>
                <a:lnTo>
                  <a:pt x="1309" y="6179"/>
                </a:lnTo>
                <a:lnTo>
                  <a:pt x="1304" y="6175"/>
                </a:lnTo>
                <a:lnTo>
                  <a:pt x="1297" y="6173"/>
                </a:lnTo>
                <a:lnTo>
                  <a:pt x="1289" y="6175"/>
                </a:lnTo>
                <a:lnTo>
                  <a:pt x="1281" y="6179"/>
                </a:lnTo>
                <a:lnTo>
                  <a:pt x="1275" y="6185"/>
                </a:lnTo>
                <a:lnTo>
                  <a:pt x="1271" y="6193"/>
                </a:lnTo>
                <a:close/>
                <a:moveTo>
                  <a:pt x="1224" y="6340"/>
                </a:moveTo>
                <a:lnTo>
                  <a:pt x="1224" y="6348"/>
                </a:lnTo>
                <a:lnTo>
                  <a:pt x="1226" y="6353"/>
                </a:lnTo>
                <a:lnTo>
                  <a:pt x="1230" y="6357"/>
                </a:lnTo>
                <a:lnTo>
                  <a:pt x="1237" y="6359"/>
                </a:lnTo>
                <a:lnTo>
                  <a:pt x="1246" y="6357"/>
                </a:lnTo>
                <a:lnTo>
                  <a:pt x="1253" y="6353"/>
                </a:lnTo>
                <a:lnTo>
                  <a:pt x="1259" y="6348"/>
                </a:lnTo>
                <a:lnTo>
                  <a:pt x="1262" y="6340"/>
                </a:lnTo>
                <a:lnTo>
                  <a:pt x="1263" y="6333"/>
                </a:lnTo>
                <a:lnTo>
                  <a:pt x="1261" y="6326"/>
                </a:lnTo>
                <a:lnTo>
                  <a:pt x="1256" y="6322"/>
                </a:lnTo>
                <a:lnTo>
                  <a:pt x="1250" y="6321"/>
                </a:lnTo>
                <a:lnTo>
                  <a:pt x="1242" y="6322"/>
                </a:lnTo>
                <a:lnTo>
                  <a:pt x="1234" y="6326"/>
                </a:lnTo>
                <a:lnTo>
                  <a:pt x="1228" y="6333"/>
                </a:lnTo>
                <a:lnTo>
                  <a:pt x="1224" y="6340"/>
                </a:lnTo>
                <a:close/>
                <a:moveTo>
                  <a:pt x="1177" y="6488"/>
                </a:moveTo>
                <a:lnTo>
                  <a:pt x="1177" y="6495"/>
                </a:lnTo>
                <a:lnTo>
                  <a:pt x="1179" y="6500"/>
                </a:lnTo>
                <a:lnTo>
                  <a:pt x="1183" y="6504"/>
                </a:lnTo>
                <a:lnTo>
                  <a:pt x="1190" y="6506"/>
                </a:lnTo>
                <a:lnTo>
                  <a:pt x="1198" y="6504"/>
                </a:lnTo>
                <a:lnTo>
                  <a:pt x="1205" y="6500"/>
                </a:lnTo>
                <a:lnTo>
                  <a:pt x="1211" y="6495"/>
                </a:lnTo>
                <a:lnTo>
                  <a:pt x="1215" y="6488"/>
                </a:lnTo>
                <a:lnTo>
                  <a:pt x="1215" y="6481"/>
                </a:lnTo>
                <a:lnTo>
                  <a:pt x="1213" y="6475"/>
                </a:lnTo>
                <a:lnTo>
                  <a:pt x="1209" y="6471"/>
                </a:lnTo>
                <a:lnTo>
                  <a:pt x="1202" y="6470"/>
                </a:lnTo>
                <a:lnTo>
                  <a:pt x="1195" y="6471"/>
                </a:lnTo>
                <a:lnTo>
                  <a:pt x="1187" y="6475"/>
                </a:lnTo>
                <a:lnTo>
                  <a:pt x="1181" y="6481"/>
                </a:lnTo>
                <a:lnTo>
                  <a:pt x="1177" y="6488"/>
                </a:lnTo>
                <a:close/>
                <a:moveTo>
                  <a:pt x="1131" y="6635"/>
                </a:moveTo>
                <a:lnTo>
                  <a:pt x="1130" y="6642"/>
                </a:lnTo>
                <a:lnTo>
                  <a:pt x="1132" y="6648"/>
                </a:lnTo>
                <a:lnTo>
                  <a:pt x="1136" y="6651"/>
                </a:lnTo>
                <a:lnTo>
                  <a:pt x="1142" y="6653"/>
                </a:lnTo>
                <a:lnTo>
                  <a:pt x="1151" y="6651"/>
                </a:lnTo>
                <a:lnTo>
                  <a:pt x="1158" y="6648"/>
                </a:lnTo>
                <a:lnTo>
                  <a:pt x="1163" y="6642"/>
                </a:lnTo>
                <a:lnTo>
                  <a:pt x="1167" y="6635"/>
                </a:lnTo>
                <a:lnTo>
                  <a:pt x="1168" y="6628"/>
                </a:lnTo>
                <a:lnTo>
                  <a:pt x="1166" y="6623"/>
                </a:lnTo>
                <a:lnTo>
                  <a:pt x="1161" y="6619"/>
                </a:lnTo>
                <a:lnTo>
                  <a:pt x="1155" y="6618"/>
                </a:lnTo>
                <a:lnTo>
                  <a:pt x="1147" y="6619"/>
                </a:lnTo>
                <a:lnTo>
                  <a:pt x="1140" y="6623"/>
                </a:lnTo>
                <a:lnTo>
                  <a:pt x="1134" y="6628"/>
                </a:lnTo>
                <a:lnTo>
                  <a:pt x="1131" y="6635"/>
                </a:lnTo>
                <a:close/>
                <a:moveTo>
                  <a:pt x="1084" y="6782"/>
                </a:moveTo>
                <a:lnTo>
                  <a:pt x="1083" y="6789"/>
                </a:lnTo>
                <a:lnTo>
                  <a:pt x="1085" y="6795"/>
                </a:lnTo>
                <a:lnTo>
                  <a:pt x="1089" y="6799"/>
                </a:lnTo>
                <a:lnTo>
                  <a:pt x="1095" y="6801"/>
                </a:lnTo>
                <a:lnTo>
                  <a:pt x="1103" y="6799"/>
                </a:lnTo>
                <a:lnTo>
                  <a:pt x="1110" y="6795"/>
                </a:lnTo>
                <a:lnTo>
                  <a:pt x="1115" y="6789"/>
                </a:lnTo>
                <a:lnTo>
                  <a:pt x="1119" y="6782"/>
                </a:lnTo>
                <a:lnTo>
                  <a:pt x="1120" y="6776"/>
                </a:lnTo>
                <a:lnTo>
                  <a:pt x="1118" y="6770"/>
                </a:lnTo>
                <a:lnTo>
                  <a:pt x="1114" y="6767"/>
                </a:lnTo>
                <a:lnTo>
                  <a:pt x="1107" y="6765"/>
                </a:lnTo>
                <a:lnTo>
                  <a:pt x="1100" y="6767"/>
                </a:lnTo>
                <a:lnTo>
                  <a:pt x="1092" y="6770"/>
                </a:lnTo>
                <a:lnTo>
                  <a:pt x="1087" y="6776"/>
                </a:lnTo>
                <a:lnTo>
                  <a:pt x="1084" y="6782"/>
                </a:lnTo>
                <a:close/>
                <a:moveTo>
                  <a:pt x="1037" y="6930"/>
                </a:moveTo>
                <a:lnTo>
                  <a:pt x="1036" y="6936"/>
                </a:lnTo>
                <a:lnTo>
                  <a:pt x="1038" y="6943"/>
                </a:lnTo>
                <a:lnTo>
                  <a:pt x="1042" y="6946"/>
                </a:lnTo>
                <a:lnTo>
                  <a:pt x="1049" y="6948"/>
                </a:lnTo>
                <a:lnTo>
                  <a:pt x="1056" y="6946"/>
                </a:lnTo>
                <a:lnTo>
                  <a:pt x="1062" y="6943"/>
                </a:lnTo>
                <a:lnTo>
                  <a:pt x="1068" y="6936"/>
                </a:lnTo>
                <a:lnTo>
                  <a:pt x="1071" y="6930"/>
                </a:lnTo>
                <a:lnTo>
                  <a:pt x="1072" y="6923"/>
                </a:lnTo>
                <a:lnTo>
                  <a:pt x="1070" y="6918"/>
                </a:lnTo>
                <a:lnTo>
                  <a:pt x="1066" y="6914"/>
                </a:lnTo>
                <a:lnTo>
                  <a:pt x="1060" y="6913"/>
                </a:lnTo>
                <a:lnTo>
                  <a:pt x="1053" y="6914"/>
                </a:lnTo>
                <a:lnTo>
                  <a:pt x="1045" y="6918"/>
                </a:lnTo>
                <a:lnTo>
                  <a:pt x="1040" y="6923"/>
                </a:lnTo>
                <a:lnTo>
                  <a:pt x="1037" y="6930"/>
                </a:lnTo>
                <a:close/>
                <a:moveTo>
                  <a:pt x="990" y="7078"/>
                </a:moveTo>
                <a:lnTo>
                  <a:pt x="989" y="7085"/>
                </a:lnTo>
                <a:lnTo>
                  <a:pt x="991" y="7090"/>
                </a:lnTo>
                <a:lnTo>
                  <a:pt x="995" y="7093"/>
                </a:lnTo>
                <a:lnTo>
                  <a:pt x="1002" y="7095"/>
                </a:lnTo>
                <a:lnTo>
                  <a:pt x="1009" y="7093"/>
                </a:lnTo>
                <a:lnTo>
                  <a:pt x="1015" y="7090"/>
                </a:lnTo>
                <a:lnTo>
                  <a:pt x="1020" y="7085"/>
                </a:lnTo>
                <a:lnTo>
                  <a:pt x="1023" y="7078"/>
                </a:lnTo>
                <a:lnTo>
                  <a:pt x="1024" y="7071"/>
                </a:lnTo>
                <a:lnTo>
                  <a:pt x="1022" y="7066"/>
                </a:lnTo>
                <a:lnTo>
                  <a:pt x="1018" y="7062"/>
                </a:lnTo>
                <a:lnTo>
                  <a:pt x="1012" y="7061"/>
                </a:lnTo>
                <a:lnTo>
                  <a:pt x="1005" y="7062"/>
                </a:lnTo>
                <a:lnTo>
                  <a:pt x="998" y="7066"/>
                </a:lnTo>
                <a:lnTo>
                  <a:pt x="993" y="7071"/>
                </a:lnTo>
                <a:lnTo>
                  <a:pt x="990" y="7078"/>
                </a:lnTo>
                <a:close/>
                <a:moveTo>
                  <a:pt x="943" y="7226"/>
                </a:moveTo>
                <a:lnTo>
                  <a:pt x="942" y="7232"/>
                </a:lnTo>
                <a:lnTo>
                  <a:pt x="944" y="7237"/>
                </a:lnTo>
                <a:lnTo>
                  <a:pt x="948" y="7240"/>
                </a:lnTo>
                <a:lnTo>
                  <a:pt x="954" y="7242"/>
                </a:lnTo>
                <a:lnTo>
                  <a:pt x="961" y="7240"/>
                </a:lnTo>
                <a:lnTo>
                  <a:pt x="967" y="7237"/>
                </a:lnTo>
                <a:lnTo>
                  <a:pt x="972" y="7232"/>
                </a:lnTo>
                <a:lnTo>
                  <a:pt x="976" y="7226"/>
                </a:lnTo>
                <a:lnTo>
                  <a:pt x="976" y="7219"/>
                </a:lnTo>
                <a:lnTo>
                  <a:pt x="975" y="7213"/>
                </a:lnTo>
                <a:lnTo>
                  <a:pt x="971" y="7210"/>
                </a:lnTo>
                <a:lnTo>
                  <a:pt x="965" y="7209"/>
                </a:lnTo>
                <a:lnTo>
                  <a:pt x="958" y="7210"/>
                </a:lnTo>
                <a:lnTo>
                  <a:pt x="951" y="7213"/>
                </a:lnTo>
                <a:lnTo>
                  <a:pt x="946" y="7219"/>
                </a:lnTo>
                <a:lnTo>
                  <a:pt x="943" y="7226"/>
                </a:lnTo>
                <a:close/>
                <a:moveTo>
                  <a:pt x="896" y="7373"/>
                </a:moveTo>
                <a:lnTo>
                  <a:pt x="895" y="7379"/>
                </a:lnTo>
                <a:lnTo>
                  <a:pt x="897" y="7384"/>
                </a:lnTo>
                <a:lnTo>
                  <a:pt x="901" y="7387"/>
                </a:lnTo>
                <a:lnTo>
                  <a:pt x="907" y="7389"/>
                </a:lnTo>
                <a:lnTo>
                  <a:pt x="914" y="7387"/>
                </a:lnTo>
                <a:lnTo>
                  <a:pt x="920" y="7384"/>
                </a:lnTo>
                <a:lnTo>
                  <a:pt x="925" y="7379"/>
                </a:lnTo>
                <a:lnTo>
                  <a:pt x="928" y="7373"/>
                </a:lnTo>
                <a:lnTo>
                  <a:pt x="929" y="7367"/>
                </a:lnTo>
                <a:lnTo>
                  <a:pt x="927" y="7362"/>
                </a:lnTo>
                <a:lnTo>
                  <a:pt x="923" y="7359"/>
                </a:lnTo>
                <a:lnTo>
                  <a:pt x="917" y="7356"/>
                </a:lnTo>
                <a:lnTo>
                  <a:pt x="911" y="7359"/>
                </a:lnTo>
                <a:lnTo>
                  <a:pt x="904" y="7362"/>
                </a:lnTo>
                <a:lnTo>
                  <a:pt x="899" y="7367"/>
                </a:lnTo>
                <a:lnTo>
                  <a:pt x="896" y="7373"/>
                </a:lnTo>
                <a:close/>
                <a:moveTo>
                  <a:pt x="849" y="7520"/>
                </a:moveTo>
                <a:lnTo>
                  <a:pt x="848" y="7526"/>
                </a:lnTo>
                <a:lnTo>
                  <a:pt x="850" y="7531"/>
                </a:lnTo>
                <a:lnTo>
                  <a:pt x="854" y="7534"/>
                </a:lnTo>
                <a:lnTo>
                  <a:pt x="860" y="7535"/>
                </a:lnTo>
                <a:lnTo>
                  <a:pt x="866" y="7534"/>
                </a:lnTo>
                <a:lnTo>
                  <a:pt x="872" y="7531"/>
                </a:lnTo>
                <a:lnTo>
                  <a:pt x="877" y="7526"/>
                </a:lnTo>
                <a:lnTo>
                  <a:pt x="880" y="7520"/>
                </a:lnTo>
                <a:lnTo>
                  <a:pt x="880" y="7515"/>
                </a:lnTo>
                <a:lnTo>
                  <a:pt x="879" y="7510"/>
                </a:lnTo>
                <a:lnTo>
                  <a:pt x="875" y="7507"/>
                </a:lnTo>
                <a:lnTo>
                  <a:pt x="870" y="7506"/>
                </a:lnTo>
                <a:lnTo>
                  <a:pt x="863" y="7507"/>
                </a:lnTo>
                <a:lnTo>
                  <a:pt x="857" y="7510"/>
                </a:lnTo>
                <a:lnTo>
                  <a:pt x="852" y="7515"/>
                </a:lnTo>
                <a:lnTo>
                  <a:pt x="849" y="7520"/>
                </a:lnTo>
                <a:close/>
                <a:moveTo>
                  <a:pt x="802" y="7668"/>
                </a:moveTo>
                <a:lnTo>
                  <a:pt x="801" y="7673"/>
                </a:lnTo>
                <a:lnTo>
                  <a:pt x="803" y="7678"/>
                </a:lnTo>
                <a:lnTo>
                  <a:pt x="807" y="7681"/>
                </a:lnTo>
                <a:lnTo>
                  <a:pt x="813" y="7682"/>
                </a:lnTo>
                <a:lnTo>
                  <a:pt x="819" y="7681"/>
                </a:lnTo>
                <a:lnTo>
                  <a:pt x="824" y="7678"/>
                </a:lnTo>
                <a:lnTo>
                  <a:pt x="829" y="7673"/>
                </a:lnTo>
                <a:lnTo>
                  <a:pt x="832" y="7668"/>
                </a:lnTo>
                <a:lnTo>
                  <a:pt x="833" y="7662"/>
                </a:lnTo>
                <a:lnTo>
                  <a:pt x="831" y="7657"/>
                </a:lnTo>
                <a:lnTo>
                  <a:pt x="827" y="7654"/>
                </a:lnTo>
                <a:lnTo>
                  <a:pt x="822" y="7653"/>
                </a:lnTo>
                <a:lnTo>
                  <a:pt x="816" y="7654"/>
                </a:lnTo>
                <a:lnTo>
                  <a:pt x="810" y="7657"/>
                </a:lnTo>
                <a:lnTo>
                  <a:pt x="805" y="7662"/>
                </a:lnTo>
                <a:lnTo>
                  <a:pt x="802" y="7668"/>
                </a:lnTo>
                <a:close/>
                <a:moveTo>
                  <a:pt x="756" y="7815"/>
                </a:moveTo>
                <a:lnTo>
                  <a:pt x="755" y="7820"/>
                </a:lnTo>
                <a:lnTo>
                  <a:pt x="756" y="7826"/>
                </a:lnTo>
                <a:lnTo>
                  <a:pt x="760" y="7829"/>
                </a:lnTo>
                <a:lnTo>
                  <a:pt x="766" y="7830"/>
                </a:lnTo>
                <a:lnTo>
                  <a:pt x="771" y="7829"/>
                </a:lnTo>
                <a:lnTo>
                  <a:pt x="777" y="7826"/>
                </a:lnTo>
                <a:lnTo>
                  <a:pt x="781" y="7820"/>
                </a:lnTo>
                <a:lnTo>
                  <a:pt x="784" y="7815"/>
                </a:lnTo>
                <a:lnTo>
                  <a:pt x="784" y="7810"/>
                </a:lnTo>
                <a:lnTo>
                  <a:pt x="783" y="7805"/>
                </a:lnTo>
                <a:lnTo>
                  <a:pt x="779" y="7802"/>
                </a:lnTo>
                <a:lnTo>
                  <a:pt x="775" y="7801"/>
                </a:lnTo>
                <a:lnTo>
                  <a:pt x="769" y="7802"/>
                </a:lnTo>
                <a:lnTo>
                  <a:pt x="764" y="7805"/>
                </a:lnTo>
                <a:lnTo>
                  <a:pt x="758" y="7810"/>
                </a:lnTo>
                <a:lnTo>
                  <a:pt x="756" y="7815"/>
                </a:lnTo>
                <a:close/>
                <a:moveTo>
                  <a:pt x="709" y="7962"/>
                </a:moveTo>
                <a:lnTo>
                  <a:pt x="708" y="7969"/>
                </a:lnTo>
                <a:lnTo>
                  <a:pt x="709" y="7973"/>
                </a:lnTo>
                <a:lnTo>
                  <a:pt x="713" y="7976"/>
                </a:lnTo>
                <a:lnTo>
                  <a:pt x="719" y="7977"/>
                </a:lnTo>
                <a:lnTo>
                  <a:pt x="724" y="7976"/>
                </a:lnTo>
                <a:lnTo>
                  <a:pt x="729" y="7973"/>
                </a:lnTo>
                <a:lnTo>
                  <a:pt x="733" y="7969"/>
                </a:lnTo>
                <a:lnTo>
                  <a:pt x="736" y="7962"/>
                </a:lnTo>
                <a:lnTo>
                  <a:pt x="737" y="7957"/>
                </a:lnTo>
                <a:lnTo>
                  <a:pt x="735" y="7953"/>
                </a:lnTo>
                <a:lnTo>
                  <a:pt x="732" y="7950"/>
                </a:lnTo>
                <a:lnTo>
                  <a:pt x="727" y="7949"/>
                </a:lnTo>
                <a:lnTo>
                  <a:pt x="722" y="7950"/>
                </a:lnTo>
                <a:lnTo>
                  <a:pt x="715" y="7953"/>
                </a:lnTo>
                <a:lnTo>
                  <a:pt x="711" y="7957"/>
                </a:lnTo>
                <a:lnTo>
                  <a:pt x="709" y="7962"/>
                </a:lnTo>
                <a:close/>
                <a:moveTo>
                  <a:pt x="662" y="8111"/>
                </a:moveTo>
                <a:lnTo>
                  <a:pt x="661" y="8116"/>
                </a:lnTo>
                <a:lnTo>
                  <a:pt x="663" y="8120"/>
                </a:lnTo>
                <a:lnTo>
                  <a:pt x="666" y="8122"/>
                </a:lnTo>
                <a:lnTo>
                  <a:pt x="671" y="8123"/>
                </a:lnTo>
                <a:lnTo>
                  <a:pt x="677" y="8122"/>
                </a:lnTo>
                <a:lnTo>
                  <a:pt x="681" y="8120"/>
                </a:lnTo>
                <a:lnTo>
                  <a:pt x="685" y="8116"/>
                </a:lnTo>
                <a:lnTo>
                  <a:pt x="688" y="8111"/>
                </a:lnTo>
                <a:lnTo>
                  <a:pt x="688" y="8106"/>
                </a:lnTo>
                <a:lnTo>
                  <a:pt x="687" y="8101"/>
                </a:lnTo>
                <a:lnTo>
                  <a:pt x="684" y="8098"/>
                </a:lnTo>
                <a:lnTo>
                  <a:pt x="679" y="8097"/>
                </a:lnTo>
                <a:lnTo>
                  <a:pt x="674" y="8098"/>
                </a:lnTo>
                <a:lnTo>
                  <a:pt x="669" y="8101"/>
                </a:lnTo>
                <a:lnTo>
                  <a:pt x="665" y="8106"/>
                </a:lnTo>
                <a:lnTo>
                  <a:pt x="662" y="8111"/>
                </a:lnTo>
                <a:close/>
                <a:moveTo>
                  <a:pt x="615" y="8258"/>
                </a:moveTo>
                <a:lnTo>
                  <a:pt x="614" y="8263"/>
                </a:lnTo>
                <a:lnTo>
                  <a:pt x="616" y="8267"/>
                </a:lnTo>
                <a:lnTo>
                  <a:pt x="619" y="8269"/>
                </a:lnTo>
                <a:lnTo>
                  <a:pt x="624" y="8270"/>
                </a:lnTo>
                <a:lnTo>
                  <a:pt x="629" y="8269"/>
                </a:lnTo>
                <a:lnTo>
                  <a:pt x="634" y="8267"/>
                </a:lnTo>
                <a:lnTo>
                  <a:pt x="638" y="8263"/>
                </a:lnTo>
                <a:lnTo>
                  <a:pt x="640" y="8258"/>
                </a:lnTo>
                <a:lnTo>
                  <a:pt x="641" y="8253"/>
                </a:lnTo>
                <a:lnTo>
                  <a:pt x="639" y="8250"/>
                </a:lnTo>
                <a:lnTo>
                  <a:pt x="636" y="8247"/>
                </a:lnTo>
                <a:lnTo>
                  <a:pt x="632" y="8246"/>
                </a:lnTo>
                <a:lnTo>
                  <a:pt x="627" y="8247"/>
                </a:lnTo>
                <a:lnTo>
                  <a:pt x="622" y="8250"/>
                </a:lnTo>
                <a:lnTo>
                  <a:pt x="617" y="8253"/>
                </a:lnTo>
                <a:lnTo>
                  <a:pt x="615" y="8258"/>
                </a:lnTo>
                <a:close/>
                <a:moveTo>
                  <a:pt x="568" y="8405"/>
                </a:moveTo>
                <a:lnTo>
                  <a:pt x="568" y="8410"/>
                </a:lnTo>
                <a:lnTo>
                  <a:pt x="569" y="8413"/>
                </a:lnTo>
                <a:lnTo>
                  <a:pt x="572" y="8416"/>
                </a:lnTo>
                <a:lnTo>
                  <a:pt x="577" y="8417"/>
                </a:lnTo>
                <a:lnTo>
                  <a:pt x="582" y="8416"/>
                </a:lnTo>
                <a:lnTo>
                  <a:pt x="586" y="8413"/>
                </a:lnTo>
                <a:lnTo>
                  <a:pt x="590" y="8410"/>
                </a:lnTo>
                <a:lnTo>
                  <a:pt x="592" y="8405"/>
                </a:lnTo>
                <a:lnTo>
                  <a:pt x="592" y="8401"/>
                </a:lnTo>
                <a:lnTo>
                  <a:pt x="591" y="8398"/>
                </a:lnTo>
                <a:lnTo>
                  <a:pt x="588" y="8395"/>
                </a:lnTo>
                <a:lnTo>
                  <a:pt x="584" y="8394"/>
                </a:lnTo>
                <a:lnTo>
                  <a:pt x="580" y="8395"/>
                </a:lnTo>
                <a:lnTo>
                  <a:pt x="575" y="8398"/>
                </a:lnTo>
                <a:lnTo>
                  <a:pt x="571" y="8401"/>
                </a:lnTo>
                <a:lnTo>
                  <a:pt x="568" y="8405"/>
                </a:lnTo>
                <a:close/>
                <a:moveTo>
                  <a:pt x="522" y="8553"/>
                </a:moveTo>
                <a:lnTo>
                  <a:pt x="521" y="8557"/>
                </a:lnTo>
                <a:lnTo>
                  <a:pt x="523" y="8560"/>
                </a:lnTo>
                <a:lnTo>
                  <a:pt x="525" y="8562"/>
                </a:lnTo>
                <a:lnTo>
                  <a:pt x="530" y="8563"/>
                </a:lnTo>
                <a:lnTo>
                  <a:pt x="534" y="8562"/>
                </a:lnTo>
                <a:lnTo>
                  <a:pt x="538" y="8560"/>
                </a:lnTo>
                <a:lnTo>
                  <a:pt x="542" y="8557"/>
                </a:lnTo>
                <a:lnTo>
                  <a:pt x="544" y="8553"/>
                </a:lnTo>
                <a:lnTo>
                  <a:pt x="544" y="8549"/>
                </a:lnTo>
                <a:lnTo>
                  <a:pt x="543" y="8546"/>
                </a:lnTo>
                <a:lnTo>
                  <a:pt x="540" y="8543"/>
                </a:lnTo>
                <a:lnTo>
                  <a:pt x="537" y="8542"/>
                </a:lnTo>
                <a:lnTo>
                  <a:pt x="532" y="8543"/>
                </a:lnTo>
                <a:lnTo>
                  <a:pt x="528" y="8546"/>
                </a:lnTo>
                <a:lnTo>
                  <a:pt x="524" y="8549"/>
                </a:lnTo>
                <a:lnTo>
                  <a:pt x="522" y="8553"/>
                </a:lnTo>
                <a:close/>
                <a:moveTo>
                  <a:pt x="475" y="8700"/>
                </a:moveTo>
                <a:lnTo>
                  <a:pt x="474" y="8704"/>
                </a:lnTo>
                <a:lnTo>
                  <a:pt x="476" y="8707"/>
                </a:lnTo>
                <a:lnTo>
                  <a:pt x="479" y="8709"/>
                </a:lnTo>
                <a:lnTo>
                  <a:pt x="483" y="8710"/>
                </a:lnTo>
                <a:lnTo>
                  <a:pt x="487" y="8709"/>
                </a:lnTo>
                <a:lnTo>
                  <a:pt x="491" y="8707"/>
                </a:lnTo>
                <a:lnTo>
                  <a:pt x="494" y="8704"/>
                </a:lnTo>
                <a:lnTo>
                  <a:pt x="496" y="8700"/>
                </a:lnTo>
                <a:lnTo>
                  <a:pt x="496" y="8696"/>
                </a:lnTo>
                <a:lnTo>
                  <a:pt x="495" y="8693"/>
                </a:lnTo>
                <a:lnTo>
                  <a:pt x="493" y="8691"/>
                </a:lnTo>
                <a:lnTo>
                  <a:pt x="489" y="8690"/>
                </a:lnTo>
                <a:lnTo>
                  <a:pt x="485" y="8691"/>
                </a:lnTo>
                <a:lnTo>
                  <a:pt x="481" y="8693"/>
                </a:lnTo>
                <a:lnTo>
                  <a:pt x="477" y="8696"/>
                </a:lnTo>
                <a:lnTo>
                  <a:pt x="475" y="8700"/>
                </a:lnTo>
                <a:close/>
                <a:moveTo>
                  <a:pt x="428" y="8848"/>
                </a:moveTo>
                <a:lnTo>
                  <a:pt x="428" y="8851"/>
                </a:lnTo>
                <a:lnTo>
                  <a:pt x="429" y="8855"/>
                </a:lnTo>
                <a:lnTo>
                  <a:pt x="432" y="8857"/>
                </a:lnTo>
                <a:lnTo>
                  <a:pt x="436" y="8858"/>
                </a:lnTo>
                <a:lnTo>
                  <a:pt x="439" y="8857"/>
                </a:lnTo>
                <a:lnTo>
                  <a:pt x="443" y="8855"/>
                </a:lnTo>
                <a:lnTo>
                  <a:pt x="446" y="8851"/>
                </a:lnTo>
                <a:lnTo>
                  <a:pt x="448" y="8848"/>
                </a:lnTo>
                <a:lnTo>
                  <a:pt x="448" y="8844"/>
                </a:lnTo>
                <a:lnTo>
                  <a:pt x="447" y="8841"/>
                </a:lnTo>
                <a:lnTo>
                  <a:pt x="445" y="8839"/>
                </a:lnTo>
                <a:lnTo>
                  <a:pt x="442" y="8838"/>
                </a:lnTo>
                <a:lnTo>
                  <a:pt x="438" y="8839"/>
                </a:lnTo>
                <a:lnTo>
                  <a:pt x="434" y="8841"/>
                </a:lnTo>
                <a:lnTo>
                  <a:pt x="430" y="8844"/>
                </a:lnTo>
                <a:lnTo>
                  <a:pt x="428" y="8848"/>
                </a:lnTo>
                <a:close/>
                <a:moveTo>
                  <a:pt x="382" y="8996"/>
                </a:moveTo>
                <a:lnTo>
                  <a:pt x="381" y="8999"/>
                </a:lnTo>
                <a:lnTo>
                  <a:pt x="382" y="9002"/>
                </a:lnTo>
                <a:lnTo>
                  <a:pt x="385" y="9004"/>
                </a:lnTo>
                <a:lnTo>
                  <a:pt x="388" y="9004"/>
                </a:lnTo>
                <a:lnTo>
                  <a:pt x="392" y="9004"/>
                </a:lnTo>
                <a:lnTo>
                  <a:pt x="395" y="9002"/>
                </a:lnTo>
                <a:lnTo>
                  <a:pt x="398" y="8999"/>
                </a:lnTo>
                <a:lnTo>
                  <a:pt x="400" y="8996"/>
                </a:lnTo>
                <a:lnTo>
                  <a:pt x="400" y="8993"/>
                </a:lnTo>
                <a:lnTo>
                  <a:pt x="399" y="8989"/>
                </a:lnTo>
                <a:lnTo>
                  <a:pt x="397" y="8987"/>
                </a:lnTo>
                <a:lnTo>
                  <a:pt x="394" y="8987"/>
                </a:lnTo>
                <a:lnTo>
                  <a:pt x="390" y="8987"/>
                </a:lnTo>
                <a:lnTo>
                  <a:pt x="387" y="8989"/>
                </a:lnTo>
                <a:lnTo>
                  <a:pt x="384" y="8993"/>
                </a:lnTo>
                <a:lnTo>
                  <a:pt x="382" y="8996"/>
                </a:lnTo>
                <a:close/>
                <a:moveTo>
                  <a:pt x="351" y="9143"/>
                </a:moveTo>
                <a:lnTo>
                  <a:pt x="352" y="9140"/>
                </a:lnTo>
                <a:lnTo>
                  <a:pt x="351" y="9138"/>
                </a:lnTo>
                <a:lnTo>
                  <a:pt x="349" y="9136"/>
                </a:lnTo>
                <a:lnTo>
                  <a:pt x="346" y="9136"/>
                </a:lnTo>
                <a:lnTo>
                  <a:pt x="343" y="9136"/>
                </a:lnTo>
                <a:lnTo>
                  <a:pt x="340" y="9138"/>
                </a:lnTo>
                <a:lnTo>
                  <a:pt x="338" y="9140"/>
                </a:lnTo>
                <a:lnTo>
                  <a:pt x="335" y="9143"/>
                </a:lnTo>
                <a:lnTo>
                  <a:pt x="335" y="9146"/>
                </a:lnTo>
                <a:lnTo>
                  <a:pt x="337" y="9149"/>
                </a:lnTo>
                <a:lnTo>
                  <a:pt x="339" y="9150"/>
                </a:lnTo>
                <a:lnTo>
                  <a:pt x="341" y="9151"/>
                </a:lnTo>
                <a:lnTo>
                  <a:pt x="345" y="9150"/>
                </a:lnTo>
                <a:lnTo>
                  <a:pt x="347" y="9149"/>
                </a:lnTo>
                <a:lnTo>
                  <a:pt x="350" y="9146"/>
                </a:lnTo>
                <a:lnTo>
                  <a:pt x="351" y="9143"/>
                </a:lnTo>
                <a:close/>
                <a:moveTo>
                  <a:pt x="303" y="9291"/>
                </a:moveTo>
                <a:lnTo>
                  <a:pt x="304" y="9288"/>
                </a:lnTo>
                <a:lnTo>
                  <a:pt x="303" y="9286"/>
                </a:lnTo>
                <a:lnTo>
                  <a:pt x="301" y="9284"/>
                </a:lnTo>
                <a:lnTo>
                  <a:pt x="299" y="9284"/>
                </a:lnTo>
                <a:lnTo>
                  <a:pt x="296" y="9284"/>
                </a:lnTo>
                <a:lnTo>
                  <a:pt x="293" y="9286"/>
                </a:lnTo>
                <a:lnTo>
                  <a:pt x="291" y="9288"/>
                </a:lnTo>
                <a:lnTo>
                  <a:pt x="290" y="9291"/>
                </a:lnTo>
                <a:lnTo>
                  <a:pt x="289" y="9293"/>
                </a:lnTo>
                <a:lnTo>
                  <a:pt x="290" y="9296"/>
                </a:lnTo>
                <a:lnTo>
                  <a:pt x="292" y="9297"/>
                </a:lnTo>
                <a:lnTo>
                  <a:pt x="294" y="9297"/>
                </a:lnTo>
                <a:lnTo>
                  <a:pt x="297" y="9297"/>
                </a:lnTo>
                <a:lnTo>
                  <a:pt x="300" y="9296"/>
                </a:lnTo>
                <a:lnTo>
                  <a:pt x="302" y="9293"/>
                </a:lnTo>
                <a:lnTo>
                  <a:pt x="303" y="9291"/>
                </a:lnTo>
                <a:close/>
                <a:moveTo>
                  <a:pt x="255" y="9438"/>
                </a:moveTo>
                <a:lnTo>
                  <a:pt x="255" y="9436"/>
                </a:lnTo>
                <a:lnTo>
                  <a:pt x="255" y="9434"/>
                </a:lnTo>
                <a:lnTo>
                  <a:pt x="253" y="9433"/>
                </a:lnTo>
                <a:lnTo>
                  <a:pt x="251" y="9432"/>
                </a:lnTo>
                <a:lnTo>
                  <a:pt x="249" y="9433"/>
                </a:lnTo>
                <a:lnTo>
                  <a:pt x="246" y="9434"/>
                </a:lnTo>
                <a:lnTo>
                  <a:pt x="244" y="9436"/>
                </a:lnTo>
                <a:lnTo>
                  <a:pt x="243" y="9438"/>
                </a:lnTo>
                <a:lnTo>
                  <a:pt x="243" y="9440"/>
                </a:lnTo>
                <a:lnTo>
                  <a:pt x="243" y="9442"/>
                </a:lnTo>
                <a:lnTo>
                  <a:pt x="245" y="9444"/>
                </a:lnTo>
                <a:lnTo>
                  <a:pt x="247" y="9444"/>
                </a:lnTo>
                <a:lnTo>
                  <a:pt x="250" y="9444"/>
                </a:lnTo>
                <a:lnTo>
                  <a:pt x="252" y="9442"/>
                </a:lnTo>
                <a:lnTo>
                  <a:pt x="254" y="9440"/>
                </a:lnTo>
                <a:lnTo>
                  <a:pt x="255" y="9438"/>
                </a:lnTo>
                <a:close/>
                <a:moveTo>
                  <a:pt x="207" y="9585"/>
                </a:moveTo>
                <a:lnTo>
                  <a:pt x="207" y="9583"/>
                </a:lnTo>
                <a:lnTo>
                  <a:pt x="207" y="9582"/>
                </a:lnTo>
                <a:lnTo>
                  <a:pt x="205" y="9581"/>
                </a:lnTo>
                <a:lnTo>
                  <a:pt x="203" y="9580"/>
                </a:lnTo>
                <a:lnTo>
                  <a:pt x="201" y="9581"/>
                </a:lnTo>
                <a:lnTo>
                  <a:pt x="199" y="9582"/>
                </a:lnTo>
                <a:lnTo>
                  <a:pt x="198" y="9583"/>
                </a:lnTo>
                <a:lnTo>
                  <a:pt x="196" y="9585"/>
                </a:lnTo>
                <a:lnTo>
                  <a:pt x="196" y="9587"/>
                </a:lnTo>
                <a:lnTo>
                  <a:pt x="197" y="9589"/>
                </a:lnTo>
                <a:lnTo>
                  <a:pt x="198" y="9590"/>
                </a:lnTo>
                <a:lnTo>
                  <a:pt x="200" y="9591"/>
                </a:lnTo>
                <a:lnTo>
                  <a:pt x="202" y="9590"/>
                </a:lnTo>
                <a:lnTo>
                  <a:pt x="204" y="9589"/>
                </a:lnTo>
                <a:lnTo>
                  <a:pt x="206" y="9587"/>
                </a:lnTo>
                <a:lnTo>
                  <a:pt x="207" y="9585"/>
                </a:lnTo>
                <a:close/>
                <a:moveTo>
                  <a:pt x="159" y="9733"/>
                </a:moveTo>
                <a:lnTo>
                  <a:pt x="159" y="9731"/>
                </a:lnTo>
                <a:lnTo>
                  <a:pt x="158" y="9730"/>
                </a:lnTo>
                <a:lnTo>
                  <a:pt x="157" y="9729"/>
                </a:lnTo>
                <a:lnTo>
                  <a:pt x="156" y="9728"/>
                </a:lnTo>
                <a:lnTo>
                  <a:pt x="154" y="9729"/>
                </a:lnTo>
                <a:lnTo>
                  <a:pt x="152" y="9730"/>
                </a:lnTo>
                <a:lnTo>
                  <a:pt x="151" y="9731"/>
                </a:lnTo>
                <a:lnTo>
                  <a:pt x="150" y="9733"/>
                </a:lnTo>
                <a:lnTo>
                  <a:pt x="150" y="9735"/>
                </a:lnTo>
                <a:lnTo>
                  <a:pt x="150" y="9736"/>
                </a:lnTo>
                <a:lnTo>
                  <a:pt x="151" y="9737"/>
                </a:lnTo>
                <a:lnTo>
                  <a:pt x="153" y="9737"/>
                </a:lnTo>
                <a:lnTo>
                  <a:pt x="155" y="9737"/>
                </a:lnTo>
                <a:lnTo>
                  <a:pt x="156" y="9736"/>
                </a:lnTo>
                <a:lnTo>
                  <a:pt x="158" y="9735"/>
                </a:lnTo>
                <a:lnTo>
                  <a:pt x="159" y="9733"/>
                </a:lnTo>
                <a:close/>
                <a:moveTo>
                  <a:pt x="3084" y="147"/>
                </a:moveTo>
                <a:lnTo>
                  <a:pt x="3087" y="146"/>
                </a:lnTo>
                <a:lnTo>
                  <a:pt x="3088" y="144"/>
                </a:lnTo>
                <a:lnTo>
                  <a:pt x="3088" y="143"/>
                </a:lnTo>
                <a:lnTo>
                  <a:pt x="3088" y="142"/>
                </a:lnTo>
                <a:lnTo>
                  <a:pt x="3087" y="141"/>
                </a:lnTo>
                <a:lnTo>
                  <a:pt x="3086" y="141"/>
                </a:lnTo>
                <a:lnTo>
                  <a:pt x="3084" y="142"/>
                </a:lnTo>
                <a:lnTo>
                  <a:pt x="3082" y="144"/>
                </a:lnTo>
                <a:lnTo>
                  <a:pt x="3082" y="145"/>
                </a:lnTo>
                <a:lnTo>
                  <a:pt x="3082" y="146"/>
                </a:lnTo>
                <a:lnTo>
                  <a:pt x="3083" y="147"/>
                </a:lnTo>
                <a:lnTo>
                  <a:pt x="3084" y="147"/>
                </a:lnTo>
                <a:close/>
                <a:moveTo>
                  <a:pt x="3036" y="295"/>
                </a:moveTo>
                <a:lnTo>
                  <a:pt x="3040" y="294"/>
                </a:lnTo>
                <a:lnTo>
                  <a:pt x="3042" y="291"/>
                </a:lnTo>
                <a:lnTo>
                  <a:pt x="3042" y="290"/>
                </a:lnTo>
                <a:lnTo>
                  <a:pt x="3041" y="289"/>
                </a:lnTo>
                <a:lnTo>
                  <a:pt x="3040" y="288"/>
                </a:lnTo>
                <a:lnTo>
                  <a:pt x="3039" y="287"/>
                </a:lnTo>
                <a:lnTo>
                  <a:pt x="3036" y="289"/>
                </a:lnTo>
                <a:lnTo>
                  <a:pt x="3034" y="291"/>
                </a:lnTo>
                <a:lnTo>
                  <a:pt x="3034" y="293"/>
                </a:lnTo>
                <a:lnTo>
                  <a:pt x="3034" y="294"/>
                </a:lnTo>
                <a:lnTo>
                  <a:pt x="3035" y="295"/>
                </a:lnTo>
                <a:lnTo>
                  <a:pt x="3036" y="295"/>
                </a:lnTo>
                <a:close/>
                <a:moveTo>
                  <a:pt x="2989" y="445"/>
                </a:moveTo>
                <a:lnTo>
                  <a:pt x="2991" y="443"/>
                </a:lnTo>
                <a:lnTo>
                  <a:pt x="2993" y="442"/>
                </a:lnTo>
                <a:lnTo>
                  <a:pt x="2994" y="441"/>
                </a:lnTo>
                <a:lnTo>
                  <a:pt x="2995" y="439"/>
                </a:lnTo>
                <a:lnTo>
                  <a:pt x="2995" y="437"/>
                </a:lnTo>
                <a:lnTo>
                  <a:pt x="2995" y="435"/>
                </a:lnTo>
                <a:lnTo>
                  <a:pt x="2994" y="434"/>
                </a:lnTo>
                <a:lnTo>
                  <a:pt x="2992" y="434"/>
                </a:lnTo>
                <a:lnTo>
                  <a:pt x="2990" y="434"/>
                </a:lnTo>
                <a:lnTo>
                  <a:pt x="2988" y="435"/>
                </a:lnTo>
                <a:lnTo>
                  <a:pt x="2987" y="437"/>
                </a:lnTo>
                <a:lnTo>
                  <a:pt x="2986" y="439"/>
                </a:lnTo>
                <a:lnTo>
                  <a:pt x="2985" y="441"/>
                </a:lnTo>
                <a:lnTo>
                  <a:pt x="2986" y="442"/>
                </a:lnTo>
                <a:lnTo>
                  <a:pt x="2987" y="443"/>
                </a:lnTo>
                <a:lnTo>
                  <a:pt x="2989" y="445"/>
                </a:lnTo>
                <a:close/>
                <a:moveTo>
                  <a:pt x="2941" y="592"/>
                </a:moveTo>
                <a:lnTo>
                  <a:pt x="2943" y="592"/>
                </a:lnTo>
                <a:lnTo>
                  <a:pt x="2945" y="591"/>
                </a:lnTo>
                <a:lnTo>
                  <a:pt x="2947" y="589"/>
                </a:lnTo>
                <a:lnTo>
                  <a:pt x="2948" y="587"/>
                </a:lnTo>
                <a:lnTo>
                  <a:pt x="2948" y="585"/>
                </a:lnTo>
                <a:lnTo>
                  <a:pt x="2948" y="582"/>
                </a:lnTo>
                <a:lnTo>
                  <a:pt x="2947" y="581"/>
                </a:lnTo>
                <a:lnTo>
                  <a:pt x="2945" y="581"/>
                </a:lnTo>
                <a:lnTo>
                  <a:pt x="2942" y="581"/>
                </a:lnTo>
                <a:lnTo>
                  <a:pt x="2940" y="582"/>
                </a:lnTo>
                <a:lnTo>
                  <a:pt x="2939" y="585"/>
                </a:lnTo>
                <a:lnTo>
                  <a:pt x="2938" y="587"/>
                </a:lnTo>
                <a:lnTo>
                  <a:pt x="2938" y="589"/>
                </a:lnTo>
                <a:lnTo>
                  <a:pt x="2938" y="591"/>
                </a:lnTo>
                <a:lnTo>
                  <a:pt x="2939" y="592"/>
                </a:lnTo>
                <a:lnTo>
                  <a:pt x="2941" y="592"/>
                </a:lnTo>
                <a:close/>
                <a:moveTo>
                  <a:pt x="2894" y="741"/>
                </a:moveTo>
                <a:lnTo>
                  <a:pt x="2896" y="740"/>
                </a:lnTo>
                <a:lnTo>
                  <a:pt x="2898" y="739"/>
                </a:lnTo>
                <a:lnTo>
                  <a:pt x="2900" y="737"/>
                </a:lnTo>
                <a:lnTo>
                  <a:pt x="2903" y="735"/>
                </a:lnTo>
                <a:lnTo>
                  <a:pt x="2903" y="732"/>
                </a:lnTo>
                <a:lnTo>
                  <a:pt x="2902" y="730"/>
                </a:lnTo>
                <a:lnTo>
                  <a:pt x="2900" y="729"/>
                </a:lnTo>
                <a:lnTo>
                  <a:pt x="2898" y="728"/>
                </a:lnTo>
                <a:lnTo>
                  <a:pt x="2895" y="729"/>
                </a:lnTo>
                <a:lnTo>
                  <a:pt x="2893" y="730"/>
                </a:lnTo>
                <a:lnTo>
                  <a:pt x="2891" y="732"/>
                </a:lnTo>
                <a:lnTo>
                  <a:pt x="2890" y="735"/>
                </a:lnTo>
                <a:lnTo>
                  <a:pt x="2889" y="737"/>
                </a:lnTo>
                <a:lnTo>
                  <a:pt x="2890" y="739"/>
                </a:lnTo>
                <a:lnTo>
                  <a:pt x="2891" y="740"/>
                </a:lnTo>
                <a:lnTo>
                  <a:pt x="2894" y="741"/>
                </a:lnTo>
                <a:close/>
                <a:moveTo>
                  <a:pt x="2846" y="889"/>
                </a:moveTo>
                <a:lnTo>
                  <a:pt x="2849" y="888"/>
                </a:lnTo>
                <a:lnTo>
                  <a:pt x="2851" y="887"/>
                </a:lnTo>
                <a:lnTo>
                  <a:pt x="2855" y="885"/>
                </a:lnTo>
                <a:lnTo>
                  <a:pt x="2856" y="882"/>
                </a:lnTo>
                <a:lnTo>
                  <a:pt x="2856" y="879"/>
                </a:lnTo>
                <a:lnTo>
                  <a:pt x="2856" y="877"/>
                </a:lnTo>
                <a:lnTo>
                  <a:pt x="2853" y="876"/>
                </a:lnTo>
                <a:lnTo>
                  <a:pt x="2850" y="875"/>
                </a:lnTo>
                <a:lnTo>
                  <a:pt x="2848" y="876"/>
                </a:lnTo>
                <a:lnTo>
                  <a:pt x="2845" y="877"/>
                </a:lnTo>
                <a:lnTo>
                  <a:pt x="2843" y="879"/>
                </a:lnTo>
                <a:lnTo>
                  <a:pt x="2841" y="882"/>
                </a:lnTo>
                <a:lnTo>
                  <a:pt x="2841" y="885"/>
                </a:lnTo>
                <a:lnTo>
                  <a:pt x="2842" y="887"/>
                </a:lnTo>
                <a:lnTo>
                  <a:pt x="2844" y="888"/>
                </a:lnTo>
                <a:lnTo>
                  <a:pt x="2846" y="889"/>
                </a:lnTo>
                <a:close/>
                <a:moveTo>
                  <a:pt x="2799" y="1036"/>
                </a:moveTo>
                <a:lnTo>
                  <a:pt x="2802" y="1036"/>
                </a:lnTo>
                <a:lnTo>
                  <a:pt x="2804" y="1034"/>
                </a:lnTo>
                <a:lnTo>
                  <a:pt x="2808" y="1032"/>
                </a:lnTo>
                <a:lnTo>
                  <a:pt x="2809" y="1029"/>
                </a:lnTo>
                <a:lnTo>
                  <a:pt x="2809" y="1026"/>
                </a:lnTo>
                <a:lnTo>
                  <a:pt x="2809" y="1024"/>
                </a:lnTo>
                <a:lnTo>
                  <a:pt x="2807" y="1023"/>
                </a:lnTo>
                <a:lnTo>
                  <a:pt x="2803" y="1022"/>
                </a:lnTo>
                <a:lnTo>
                  <a:pt x="2800" y="1023"/>
                </a:lnTo>
                <a:lnTo>
                  <a:pt x="2797" y="1024"/>
                </a:lnTo>
                <a:lnTo>
                  <a:pt x="2795" y="1026"/>
                </a:lnTo>
                <a:lnTo>
                  <a:pt x="2794" y="1029"/>
                </a:lnTo>
                <a:lnTo>
                  <a:pt x="2793" y="1032"/>
                </a:lnTo>
                <a:lnTo>
                  <a:pt x="2794" y="1034"/>
                </a:lnTo>
                <a:lnTo>
                  <a:pt x="2796" y="1036"/>
                </a:lnTo>
                <a:lnTo>
                  <a:pt x="2799" y="1036"/>
                </a:lnTo>
                <a:close/>
                <a:moveTo>
                  <a:pt x="2751" y="1185"/>
                </a:moveTo>
                <a:lnTo>
                  <a:pt x="2754" y="1184"/>
                </a:lnTo>
                <a:lnTo>
                  <a:pt x="2757" y="1182"/>
                </a:lnTo>
                <a:lnTo>
                  <a:pt x="2761" y="1180"/>
                </a:lnTo>
                <a:lnTo>
                  <a:pt x="2763" y="1177"/>
                </a:lnTo>
                <a:lnTo>
                  <a:pt x="2763" y="1173"/>
                </a:lnTo>
                <a:lnTo>
                  <a:pt x="2762" y="1171"/>
                </a:lnTo>
                <a:lnTo>
                  <a:pt x="2760" y="1169"/>
                </a:lnTo>
                <a:lnTo>
                  <a:pt x="2756" y="1169"/>
                </a:lnTo>
                <a:lnTo>
                  <a:pt x="2753" y="1169"/>
                </a:lnTo>
                <a:lnTo>
                  <a:pt x="2750" y="1171"/>
                </a:lnTo>
                <a:lnTo>
                  <a:pt x="2747" y="1173"/>
                </a:lnTo>
                <a:lnTo>
                  <a:pt x="2745" y="1177"/>
                </a:lnTo>
                <a:lnTo>
                  <a:pt x="2745" y="1180"/>
                </a:lnTo>
                <a:lnTo>
                  <a:pt x="2746" y="1182"/>
                </a:lnTo>
                <a:lnTo>
                  <a:pt x="2748" y="1184"/>
                </a:lnTo>
                <a:lnTo>
                  <a:pt x="2751" y="1185"/>
                </a:lnTo>
                <a:close/>
                <a:moveTo>
                  <a:pt x="2703" y="1333"/>
                </a:moveTo>
                <a:lnTo>
                  <a:pt x="2707" y="1333"/>
                </a:lnTo>
                <a:lnTo>
                  <a:pt x="2710" y="1330"/>
                </a:lnTo>
                <a:lnTo>
                  <a:pt x="2714" y="1327"/>
                </a:lnTo>
                <a:lnTo>
                  <a:pt x="2716" y="1324"/>
                </a:lnTo>
                <a:lnTo>
                  <a:pt x="2716" y="1321"/>
                </a:lnTo>
                <a:lnTo>
                  <a:pt x="2715" y="1318"/>
                </a:lnTo>
                <a:lnTo>
                  <a:pt x="2713" y="1316"/>
                </a:lnTo>
                <a:lnTo>
                  <a:pt x="2709" y="1316"/>
                </a:lnTo>
                <a:lnTo>
                  <a:pt x="2705" y="1316"/>
                </a:lnTo>
                <a:lnTo>
                  <a:pt x="2702" y="1318"/>
                </a:lnTo>
                <a:lnTo>
                  <a:pt x="2699" y="1321"/>
                </a:lnTo>
                <a:lnTo>
                  <a:pt x="2698" y="1324"/>
                </a:lnTo>
                <a:lnTo>
                  <a:pt x="2697" y="1327"/>
                </a:lnTo>
                <a:lnTo>
                  <a:pt x="2698" y="1330"/>
                </a:lnTo>
                <a:lnTo>
                  <a:pt x="2700" y="1333"/>
                </a:lnTo>
                <a:lnTo>
                  <a:pt x="2703" y="1333"/>
                </a:lnTo>
                <a:close/>
                <a:moveTo>
                  <a:pt x="2656" y="1482"/>
                </a:moveTo>
                <a:lnTo>
                  <a:pt x="2660" y="1481"/>
                </a:lnTo>
                <a:lnTo>
                  <a:pt x="2663" y="1479"/>
                </a:lnTo>
                <a:lnTo>
                  <a:pt x="2667" y="1476"/>
                </a:lnTo>
                <a:lnTo>
                  <a:pt x="2669" y="1472"/>
                </a:lnTo>
                <a:lnTo>
                  <a:pt x="2669" y="1468"/>
                </a:lnTo>
                <a:lnTo>
                  <a:pt x="2668" y="1465"/>
                </a:lnTo>
                <a:lnTo>
                  <a:pt x="2666" y="1463"/>
                </a:lnTo>
                <a:lnTo>
                  <a:pt x="2662" y="1462"/>
                </a:lnTo>
                <a:lnTo>
                  <a:pt x="2658" y="1463"/>
                </a:lnTo>
                <a:lnTo>
                  <a:pt x="2654" y="1465"/>
                </a:lnTo>
                <a:lnTo>
                  <a:pt x="2651" y="1468"/>
                </a:lnTo>
                <a:lnTo>
                  <a:pt x="2650" y="1472"/>
                </a:lnTo>
                <a:lnTo>
                  <a:pt x="2649" y="1476"/>
                </a:lnTo>
                <a:lnTo>
                  <a:pt x="2650" y="1479"/>
                </a:lnTo>
                <a:lnTo>
                  <a:pt x="2652" y="1481"/>
                </a:lnTo>
                <a:lnTo>
                  <a:pt x="2656" y="1482"/>
                </a:lnTo>
                <a:close/>
                <a:moveTo>
                  <a:pt x="2608" y="1629"/>
                </a:moveTo>
                <a:lnTo>
                  <a:pt x="2612" y="1629"/>
                </a:lnTo>
                <a:lnTo>
                  <a:pt x="2617" y="1626"/>
                </a:lnTo>
                <a:lnTo>
                  <a:pt x="2620" y="1623"/>
                </a:lnTo>
                <a:lnTo>
                  <a:pt x="2622" y="1620"/>
                </a:lnTo>
                <a:lnTo>
                  <a:pt x="2622" y="1616"/>
                </a:lnTo>
                <a:lnTo>
                  <a:pt x="2621" y="1613"/>
                </a:lnTo>
                <a:lnTo>
                  <a:pt x="2619" y="1610"/>
                </a:lnTo>
                <a:lnTo>
                  <a:pt x="2614" y="1609"/>
                </a:lnTo>
                <a:lnTo>
                  <a:pt x="2610" y="1610"/>
                </a:lnTo>
                <a:lnTo>
                  <a:pt x="2607" y="1613"/>
                </a:lnTo>
                <a:lnTo>
                  <a:pt x="2604" y="1616"/>
                </a:lnTo>
                <a:lnTo>
                  <a:pt x="2602" y="1620"/>
                </a:lnTo>
                <a:lnTo>
                  <a:pt x="2601" y="1623"/>
                </a:lnTo>
                <a:lnTo>
                  <a:pt x="2602" y="1626"/>
                </a:lnTo>
                <a:lnTo>
                  <a:pt x="2605" y="1629"/>
                </a:lnTo>
                <a:lnTo>
                  <a:pt x="2608" y="1629"/>
                </a:lnTo>
                <a:close/>
                <a:moveTo>
                  <a:pt x="2561" y="1777"/>
                </a:moveTo>
                <a:lnTo>
                  <a:pt x="2565" y="1777"/>
                </a:lnTo>
                <a:lnTo>
                  <a:pt x="2570" y="1774"/>
                </a:lnTo>
                <a:lnTo>
                  <a:pt x="2573" y="1771"/>
                </a:lnTo>
                <a:lnTo>
                  <a:pt x="2575" y="1767"/>
                </a:lnTo>
                <a:lnTo>
                  <a:pt x="2576" y="1763"/>
                </a:lnTo>
                <a:lnTo>
                  <a:pt x="2575" y="1760"/>
                </a:lnTo>
                <a:lnTo>
                  <a:pt x="2572" y="1757"/>
                </a:lnTo>
                <a:lnTo>
                  <a:pt x="2567" y="1757"/>
                </a:lnTo>
                <a:lnTo>
                  <a:pt x="2563" y="1757"/>
                </a:lnTo>
                <a:lnTo>
                  <a:pt x="2559" y="1760"/>
                </a:lnTo>
                <a:lnTo>
                  <a:pt x="2556" y="1763"/>
                </a:lnTo>
                <a:lnTo>
                  <a:pt x="2554" y="1767"/>
                </a:lnTo>
                <a:lnTo>
                  <a:pt x="2553" y="1771"/>
                </a:lnTo>
                <a:lnTo>
                  <a:pt x="2554" y="1774"/>
                </a:lnTo>
                <a:lnTo>
                  <a:pt x="2557" y="1777"/>
                </a:lnTo>
                <a:lnTo>
                  <a:pt x="2561" y="1777"/>
                </a:lnTo>
                <a:close/>
                <a:moveTo>
                  <a:pt x="2513" y="1925"/>
                </a:moveTo>
                <a:lnTo>
                  <a:pt x="2518" y="1924"/>
                </a:lnTo>
                <a:lnTo>
                  <a:pt x="2523" y="1922"/>
                </a:lnTo>
                <a:lnTo>
                  <a:pt x="2526" y="1919"/>
                </a:lnTo>
                <a:lnTo>
                  <a:pt x="2528" y="1914"/>
                </a:lnTo>
                <a:lnTo>
                  <a:pt x="2529" y="1910"/>
                </a:lnTo>
                <a:lnTo>
                  <a:pt x="2528" y="1907"/>
                </a:lnTo>
                <a:lnTo>
                  <a:pt x="2525" y="1904"/>
                </a:lnTo>
                <a:lnTo>
                  <a:pt x="2520" y="1904"/>
                </a:lnTo>
                <a:lnTo>
                  <a:pt x="2516" y="1904"/>
                </a:lnTo>
                <a:lnTo>
                  <a:pt x="2511" y="1907"/>
                </a:lnTo>
                <a:lnTo>
                  <a:pt x="2508" y="1910"/>
                </a:lnTo>
                <a:lnTo>
                  <a:pt x="2506" y="1914"/>
                </a:lnTo>
                <a:lnTo>
                  <a:pt x="2505" y="1919"/>
                </a:lnTo>
                <a:lnTo>
                  <a:pt x="2507" y="1922"/>
                </a:lnTo>
                <a:lnTo>
                  <a:pt x="2509" y="1924"/>
                </a:lnTo>
                <a:lnTo>
                  <a:pt x="2513" y="1925"/>
                </a:lnTo>
                <a:close/>
                <a:moveTo>
                  <a:pt x="2466" y="2073"/>
                </a:moveTo>
                <a:lnTo>
                  <a:pt x="2470" y="2072"/>
                </a:lnTo>
                <a:lnTo>
                  <a:pt x="2476" y="2070"/>
                </a:lnTo>
                <a:lnTo>
                  <a:pt x="2479" y="2066"/>
                </a:lnTo>
                <a:lnTo>
                  <a:pt x="2481" y="2062"/>
                </a:lnTo>
                <a:lnTo>
                  <a:pt x="2482" y="2057"/>
                </a:lnTo>
                <a:lnTo>
                  <a:pt x="2481" y="2054"/>
                </a:lnTo>
                <a:lnTo>
                  <a:pt x="2478" y="2051"/>
                </a:lnTo>
                <a:lnTo>
                  <a:pt x="2473" y="2051"/>
                </a:lnTo>
                <a:lnTo>
                  <a:pt x="2468" y="2051"/>
                </a:lnTo>
                <a:lnTo>
                  <a:pt x="2464" y="2054"/>
                </a:lnTo>
                <a:lnTo>
                  <a:pt x="2460" y="2057"/>
                </a:lnTo>
                <a:lnTo>
                  <a:pt x="2458" y="2062"/>
                </a:lnTo>
                <a:lnTo>
                  <a:pt x="2458" y="2066"/>
                </a:lnTo>
                <a:lnTo>
                  <a:pt x="2459" y="2070"/>
                </a:lnTo>
                <a:lnTo>
                  <a:pt x="2462" y="2072"/>
                </a:lnTo>
                <a:lnTo>
                  <a:pt x="2466" y="2073"/>
                </a:lnTo>
                <a:close/>
                <a:moveTo>
                  <a:pt x="2418" y="2222"/>
                </a:moveTo>
                <a:lnTo>
                  <a:pt x="2423" y="2221"/>
                </a:lnTo>
                <a:lnTo>
                  <a:pt x="2428" y="2217"/>
                </a:lnTo>
                <a:lnTo>
                  <a:pt x="2432" y="2214"/>
                </a:lnTo>
                <a:lnTo>
                  <a:pt x="2435" y="2209"/>
                </a:lnTo>
                <a:lnTo>
                  <a:pt x="2435" y="2205"/>
                </a:lnTo>
                <a:lnTo>
                  <a:pt x="2434" y="2201"/>
                </a:lnTo>
                <a:lnTo>
                  <a:pt x="2431" y="2198"/>
                </a:lnTo>
                <a:lnTo>
                  <a:pt x="2427" y="2198"/>
                </a:lnTo>
                <a:lnTo>
                  <a:pt x="2421" y="2198"/>
                </a:lnTo>
                <a:lnTo>
                  <a:pt x="2416" y="2201"/>
                </a:lnTo>
                <a:lnTo>
                  <a:pt x="2413" y="2205"/>
                </a:lnTo>
                <a:lnTo>
                  <a:pt x="2410" y="2209"/>
                </a:lnTo>
                <a:lnTo>
                  <a:pt x="2410" y="2214"/>
                </a:lnTo>
                <a:lnTo>
                  <a:pt x="2411" y="2217"/>
                </a:lnTo>
                <a:lnTo>
                  <a:pt x="2414" y="2221"/>
                </a:lnTo>
                <a:lnTo>
                  <a:pt x="2418" y="2222"/>
                </a:lnTo>
                <a:close/>
                <a:moveTo>
                  <a:pt x="2371" y="2370"/>
                </a:moveTo>
                <a:lnTo>
                  <a:pt x="2376" y="2369"/>
                </a:lnTo>
                <a:lnTo>
                  <a:pt x="2381" y="2366"/>
                </a:lnTo>
                <a:lnTo>
                  <a:pt x="2385" y="2362"/>
                </a:lnTo>
                <a:lnTo>
                  <a:pt x="2388" y="2357"/>
                </a:lnTo>
                <a:lnTo>
                  <a:pt x="2388" y="2352"/>
                </a:lnTo>
                <a:lnTo>
                  <a:pt x="2387" y="2348"/>
                </a:lnTo>
                <a:lnTo>
                  <a:pt x="2384" y="2345"/>
                </a:lnTo>
                <a:lnTo>
                  <a:pt x="2378" y="2345"/>
                </a:lnTo>
                <a:lnTo>
                  <a:pt x="2373" y="2345"/>
                </a:lnTo>
                <a:lnTo>
                  <a:pt x="2369" y="2348"/>
                </a:lnTo>
                <a:lnTo>
                  <a:pt x="2365" y="2352"/>
                </a:lnTo>
                <a:lnTo>
                  <a:pt x="2363" y="2357"/>
                </a:lnTo>
                <a:lnTo>
                  <a:pt x="2362" y="2362"/>
                </a:lnTo>
                <a:lnTo>
                  <a:pt x="2363" y="2366"/>
                </a:lnTo>
                <a:lnTo>
                  <a:pt x="2366" y="2369"/>
                </a:lnTo>
                <a:lnTo>
                  <a:pt x="2371" y="2370"/>
                </a:lnTo>
                <a:close/>
                <a:moveTo>
                  <a:pt x="2323" y="2517"/>
                </a:moveTo>
                <a:lnTo>
                  <a:pt x="2328" y="2516"/>
                </a:lnTo>
                <a:lnTo>
                  <a:pt x="2334" y="2514"/>
                </a:lnTo>
                <a:lnTo>
                  <a:pt x="2338" y="2510"/>
                </a:lnTo>
                <a:lnTo>
                  <a:pt x="2341" y="2505"/>
                </a:lnTo>
                <a:lnTo>
                  <a:pt x="2341" y="2500"/>
                </a:lnTo>
                <a:lnTo>
                  <a:pt x="2340" y="2495"/>
                </a:lnTo>
                <a:lnTo>
                  <a:pt x="2337" y="2492"/>
                </a:lnTo>
                <a:lnTo>
                  <a:pt x="2332" y="2491"/>
                </a:lnTo>
                <a:lnTo>
                  <a:pt x="2326" y="2492"/>
                </a:lnTo>
                <a:lnTo>
                  <a:pt x="2321" y="2495"/>
                </a:lnTo>
                <a:lnTo>
                  <a:pt x="2317" y="2500"/>
                </a:lnTo>
                <a:lnTo>
                  <a:pt x="2315" y="2505"/>
                </a:lnTo>
                <a:lnTo>
                  <a:pt x="2314" y="2510"/>
                </a:lnTo>
                <a:lnTo>
                  <a:pt x="2316" y="2514"/>
                </a:lnTo>
                <a:lnTo>
                  <a:pt x="2319" y="2516"/>
                </a:lnTo>
                <a:lnTo>
                  <a:pt x="2323" y="2517"/>
                </a:lnTo>
                <a:close/>
                <a:moveTo>
                  <a:pt x="2276" y="2665"/>
                </a:moveTo>
                <a:lnTo>
                  <a:pt x="2281" y="2664"/>
                </a:lnTo>
                <a:lnTo>
                  <a:pt x="2287" y="2661"/>
                </a:lnTo>
                <a:lnTo>
                  <a:pt x="2291" y="2657"/>
                </a:lnTo>
                <a:lnTo>
                  <a:pt x="2294" y="2652"/>
                </a:lnTo>
                <a:lnTo>
                  <a:pt x="2294" y="2647"/>
                </a:lnTo>
                <a:lnTo>
                  <a:pt x="2293" y="2643"/>
                </a:lnTo>
                <a:lnTo>
                  <a:pt x="2290" y="2640"/>
                </a:lnTo>
                <a:lnTo>
                  <a:pt x="2285" y="2638"/>
                </a:lnTo>
                <a:lnTo>
                  <a:pt x="2279" y="2640"/>
                </a:lnTo>
                <a:lnTo>
                  <a:pt x="2274" y="2643"/>
                </a:lnTo>
                <a:lnTo>
                  <a:pt x="2270" y="2647"/>
                </a:lnTo>
                <a:lnTo>
                  <a:pt x="2267" y="2652"/>
                </a:lnTo>
                <a:lnTo>
                  <a:pt x="2266" y="2657"/>
                </a:lnTo>
                <a:lnTo>
                  <a:pt x="2268" y="2661"/>
                </a:lnTo>
                <a:lnTo>
                  <a:pt x="2271" y="2664"/>
                </a:lnTo>
                <a:lnTo>
                  <a:pt x="2276" y="2665"/>
                </a:lnTo>
                <a:close/>
                <a:moveTo>
                  <a:pt x="2228" y="2813"/>
                </a:moveTo>
                <a:lnTo>
                  <a:pt x="2234" y="2812"/>
                </a:lnTo>
                <a:lnTo>
                  <a:pt x="2240" y="2809"/>
                </a:lnTo>
                <a:lnTo>
                  <a:pt x="2244" y="2805"/>
                </a:lnTo>
                <a:lnTo>
                  <a:pt x="2247" y="2800"/>
                </a:lnTo>
                <a:lnTo>
                  <a:pt x="2247" y="2794"/>
                </a:lnTo>
                <a:lnTo>
                  <a:pt x="2246" y="2790"/>
                </a:lnTo>
                <a:lnTo>
                  <a:pt x="2242" y="2787"/>
                </a:lnTo>
                <a:lnTo>
                  <a:pt x="2238" y="2786"/>
                </a:lnTo>
                <a:lnTo>
                  <a:pt x="2231" y="2787"/>
                </a:lnTo>
                <a:lnTo>
                  <a:pt x="2226" y="2790"/>
                </a:lnTo>
                <a:lnTo>
                  <a:pt x="2222" y="2794"/>
                </a:lnTo>
                <a:lnTo>
                  <a:pt x="2219" y="2800"/>
                </a:lnTo>
                <a:lnTo>
                  <a:pt x="2219" y="2805"/>
                </a:lnTo>
                <a:lnTo>
                  <a:pt x="2220" y="2809"/>
                </a:lnTo>
                <a:lnTo>
                  <a:pt x="2223" y="2812"/>
                </a:lnTo>
                <a:lnTo>
                  <a:pt x="2228" y="2813"/>
                </a:lnTo>
                <a:close/>
                <a:moveTo>
                  <a:pt x="2181" y="2961"/>
                </a:moveTo>
                <a:lnTo>
                  <a:pt x="2186" y="2960"/>
                </a:lnTo>
                <a:lnTo>
                  <a:pt x="2193" y="2957"/>
                </a:lnTo>
                <a:lnTo>
                  <a:pt x="2197" y="2952"/>
                </a:lnTo>
                <a:lnTo>
                  <a:pt x="2200" y="2947"/>
                </a:lnTo>
                <a:lnTo>
                  <a:pt x="2200" y="2942"/>
                </a:lnTo>
                <a:lnTo>
                  <a:pt x="2199" y="2937"/>
                </a:lnTo>
                <a:lnTo>
                  <a:pt x="2195" y="2934"/>
                </a:lnTo>
                <a:lnTo>
                  <a:pt x="2190" y="2933"/>
                </a:lnTo>
                <a:lnTo>
                  <a:pt x="2184" y="2934"/>
                </a:lnTo>
                <a:lnTo>
                  <a:pt x="2178" y="2937"/>
                </a:lnTo>
                <a:lnTo>
                  <a:pt x="2174" y="2942"/>
                </a:lnTo>
                <a:lnTo>
                  <a:pt x="2171" y="2947"/>
                </a:lnTo>
                <a:lnTo>
                  <a:pt x="2171" y="2952"/>
                </a:lnTo>
                <a:lnTo>
                  <a:pt x="2172" y="2957"/>
                </a:lnTo>
                <a:lnTo>
                  <a:pt x="2176" y="2960"/>
                </a:lnTo>
                <a:lnTo>
                  <a:pt x="2181" y="2961"/>
                </a:lnTo>
                <a:close/>
                <a:moveTo>
                  <a:pt x="2133" y="3109"/>
                </a:moveTo>
                <a:lnTo>
                  <a:pt x="2139" y="3108"/>
                </a:lnTo>
                <a:lnTo>
                  <a:pt x="2145" y="3104"/>
                </a:lnTo>
                <a:lnTo>
                  <a:pt x="2150" y="3100"/>
                </a:lnTo>
                <a:lnTo>
                  <a:pt x="2153" y="3094"/>
                </a:lnTo>
                <a:lnTo>
                  <a:pt x="2153" y="3089"/>
                </a:lnTo>
                <a:lnTo>
                  <a:pt x="2152" y="3084"/>
                </a:lnTo>
                <a:lnTo>
                  <a:pt x="2148" y="3081"/>
                </a:lnTo>
                <a:lnTo>
                  <a:pt x="2143" y="3080"/>
                </a:lnTo>
                <a:lnTo>
                  <a:pt x="2136" y="3081"/>
                </a:lnTo>
                <a:lnTo>
                  <a:pt x="2131" y="3084"/>
                </a:lnTo>
                <a:lnTo>
                  <a:pt x="2126" y="3089"/>
                </a:lnTo>
                <a:lnTo>
                  <a:pt x="2124" y="3094"/>
                </a:lnTo>
                <a:lnTo>
                  <a:pt x="2123" y="3100"/>
                </a:lnTo>
                <a:lnTo>
                  <a:pt x="2125" y="3104"/>
                </a:lnTo>
                <a:lnTo>
                  <a:pt x="2128" y="3108"/>
                </a:lnTo>
                <a:lnTo>
                  <a:pt x="2133" y="3109"/>
                </a:lnTo>
                <a:close/>
                <a:moveTo>
                  <a:pt x="2086" y="3257"/>
                </a:moveTo>
                <a:lnTo>
                  <a:pt x="2092" y="3256"/>
                </a:lnTo>
                <a:lnTo>
                  <a:pt x="2098" y="3253"/>
                </a:lnTo>
                <a:lnTo>
                  <a:pt x="2103" y="3248"/>
                </a:lnTo>
                <a:lnTo>
                  <a:pt x="2106" y="3242"/>
                </a:lnTo>
                <a:lnTo>
                  <a:pt x="2106" y="3236"/>
                </a:lnTo>
                <a:lnTo>
                  <a:pt x="2105" y="3232"/>
                </a:lnTo>
                <a:lnTo>
                  <a:pt x="2101" y="3228"/>
                </a:lnTo>
                <a:lnTo>
                  <a:pt x="2096" y="3227"/>
                </a:lnTo>
                <a:lnTo>
                  <a:pt x="2089" y="3228"/>
                </a:lnTo>
                <a:lnTo>
                  <a:pt x="2083" y="3232"/>
                </a:lnTo>
                <a:lnTo>
                  <a:pt x="2079" y="3236"/>
                </a:lnTo>
                <a:lnTo>
                  <a:pt x="2076" y="3242"/>
                </a:lnTo>
                <a:lnTo>
                  <a:pt x="2075" y="3248"/>
                </a:lnTo>
                <a:lnTo>
                  <a:pt x="2077" y="3253"/>
                </a:lnTo>
                <a:lnTo>
                  <a:pt x="2080" y="3256"/>
                </a:lnTo>
                <a:lnTo>
                  <a:pt x="2086" y="3257"/>
                </a:lnTo>
                <a:close/>
                <a:moveTo>
                  <a:pt x="2038" y="3404"/>
                </a:moveTo>
                <a:lnTo>
                  <a:pt x="2044" y="3403"/>
                </a:lnTo>
                <a:lnTo>
                  <a:pt x="2051" y="3400"/>
                </a:lnTo>
                <a:lnTo>
                  <a:pt x="2055" y="3396"/>
                </a:lnTo>
                <a:lnTo>
                  <a:pt x="2058" y="3390"/>
                </a:lnTo>
                <a:lnTo>
                  <a:pt x="2059" y="3383"/>
                </a:lnTo>
                <a:lnTo>
                  <a:pt x="2057" y="3379"/>
                </a:lnTo>
                <a:lnTo>
                  <a:pt x="2054" y="3376"/>
                </a:lnTo>
                <a:lnTo>
                  <a:pt x="2049" y="3375"/>
                </a:lnTo>
                <a:lnTo>
                  <a:pt x="2042" y="3376"/>
                </a:lnTo>
                <a:lnTo>
                  <a:pt x="2036" y="3379"/>
                </a:lnTo>
                <a:lnTo>
                  <a:pt x="2031" y="3383"/>
                </a:lnTo>
                <a:lnTo>
                  <a:pt x="2029" y="3390"/>
                </a:lnTo>
                <a:lnTo>
                  <a:pt x="2028" y="3396"/>
                </a:lnTo>
                <a:lnTo>
                  <a:pt x="2029" y="3400"/>
                </a:lnTo>
                <a:lnTo>
                  <a:pt x="2033" y="3403"/>
                </a:lnTo>
                <a:lnTo>
                  <a:pt x="2038" y="3404"/>
                </a:lnTo>
                <a:close/>
                <a:moveTo>
                  <a:pt x="1991" y="3552"/>
                </a:moveTo>
                <a:lnTo>
                  <a:pt x="1997" y="3551"/>
                </a:lnTo>
                <a:lnTo>
                  <a:pt x="2004" y="3548"/>
                </a:lnTo>
                <a:lnTo>
                  <a:pt x="2008" y="3543"/>
                </a:lnTo>
                <a:lnTo>
                  <a:pt x="2011" y="3537"/>
                </a:lnTo>
                <a:lnTo>
                  <a:pt x="2012" y="3532"/>
                </a:lnTo>
                <a:lnTo>
                  <a:pt x="2010" y="3526"/>
                </a:lnTo>
                <a:lnTo>
                  <a:pt x="2007" y="3523"/>
                </a:lnTo>
                <a:lnTo>
                  <a:pt x="2001" y="3522"/>
                </a:lnTo>
                <a:lnTo>
                  <a:pt x="1994" y="3523"/>
                </a:lnTo>
                <a:lnTo>
                  <a:pt x="1988" y="3526"/>
                </a:lnTo>
                <a:lnTo>
                  <a:pt x="1984" y="3532"/>
                </a:lnTo>
                <a:lnTo>
                  <a:pt x="1981" y="3537"/>
                </a:lnTo>
                <a:lnTo>
                  <a:pt x="1980" y="3543"/>
                </a:lnTo>
                <a:lnTo>
                  <a:pt x="1982" y="3548"/>
                </a:lnTo>
                <a:lnTo>
                  <a:pt x="1985" y="3551"/>
                </a:lnTo>
                <a:lnTo>
                  <a:pt x="1991" y="3552"/>
                </a:lnTo>
                <a:close/>
                <a:moveTo>
                  <a:pt x="1943" y="3700"/>
                </a:moveTo>
                <a:lnTo>
                  <a:pt x="1950" y="3699"/>
                </a:lnTo>
                <a:lnTo>
                  <a:pt x="1956" y="3696"/>
                </a:lnTo>
                <a:lnTo>
                  <a:pt x="1961" y="3691"/>
                </a:lnTo>
                <a:lnTo>
                  <a:pt x="1964" y="3685"/>
                </a:lnTo>
                <a:lnTo>
                  <a:pt x="1965" y="3679"/>
                </a:lnTo>
                <a:lnTo>
                  <a:pt x="1963" y="3674"/>
                </a:lnTo>
                <a:lnTo>
                  <a:pt x="1960" y="3671"/>
                </a:lnTo>
                <a:lnTo>
                  <a:pt x="1954" y="3670"/>
                </a:lnTo>
                <a:lnTo>
                  <a:pt x="1947" y="3671"/>
                </a:lnTo>
                <a:lnTo>
                  <a:pt x="1941" y="3674"/>
                </a:lnTo>
                <a:lnTo>
                  <a:pt x="1936" y="3679"/>
                </a:lnTo>
                <a:lnTo>
                  <a:pt x="1933" y="3685"/>
                </a:lnTo>
                <a:lnTo>
                  <a:pt x="1932" y="3691"/>
                </a:lnTo>
                <a:lnTo>
                  <a:pt x="1934" y="3696"/>
                </a:lnTo>
                <a:lnTo>
                  <a:pt x="1938" y="3699"/>
                </a:lnTo>
                <a:lnTo>
                  <a:pt x="1943" y="3700"/>
                </a:lnTo>
                <a:close/>
                <a:moveTo>
                  <a:pt x="1886" y="3832"/>
                </a:moveTo>
                <a:lnTo>
                  <a:pt x="1885" y="3838"/>
                </a:lnTo>
                <a:lnTo>
                  <a:pt x="1887" y="3843"/>
                </a:lnTo>
                <a:lnTo>
                  <a:pt x="1890" y="3846"/>
                </a:lnTo>
                <a:lnTo>
                  <a:pt x="1896" y="3847"/>
                </a:lnTo>
                <a:lnTo>
                  <a:pt x="1902" y="3846"/>
                </a:lnTo>
                <a:lnTo>
                  <a:pt x="1909" y="3843"/>
                </a:lnTo>
                <a:lnTo>
                  <a:pt x="1914" y="3838"/>
                </a:lnTo>
                <a:lnTo>
                  <a:pt x="1917" y="3832"/>
                </a:lnTo>
                <a:lnTo>
                  <a:pt x="1918" y="3826"/>
                </a:lnTo>
                <a:lnTo>
                  <a:pt x="1916" y="3821"/>
                </a:lnTo>
                <a:lnTo>
                  <a:pt x="1912" y="3818"/>
                </a:lnTo>
                <a:lnTo>
                  <a:pt x="1907" y="3817"/>
                </a:lnTo>
                <a:lnTo>
                  <a:pt x="1899" y="3818"/>
                </a:lnTo>
                <a:lnTo>
                  <a:pt x="1894" y="3821"/>
                </a:lnTo>
                <a:lnTo>
                  <a:pt x="1889" y="3826"/>
                </a:lnTo>
                <a:lnTo>
                  <a:pt x="1886" y="3832"/>
                </a:lnTo>
                <a:close/>
                <a:moveTo>
                  <a:pt x="1838" y="3980"/>
                </a:moveTo>
                <a:lnTo>
                  <a:pt x="1838" y="3985"/>
                </a:lnTo>
                <a:lnTo>
                  <a:pt x="1839" y="3990"/>
                </a:lnTo>
                <a:lnTo>
                  <a:pt x="1843" y="3995"/>
                </a:lnTo>
                <a:lnTo>
                  <a:pt x="1849" y="3996"/>
                </a:lnTo>
                <a:lnTo>
                  <a:pt x="1855" y="3995"/>
                </a:lnTo>
                <a:lnTo>
                  <a:pt x="1862" y="3990"/>
                </a:lnTo>
                <a:lnTo>
                  <a:pt x="1867" y="3985"/>
                </a:lnTo>
                <a:lnTo>
                  <a:pt x="1870" y="3980"/>
                </a:lnTo>
                <a:lnTo>
                  <a:pt x="1870" y="3974"/>
                </a:lnTo>
                <a:lnTo>
                  <a:pt x="1869" y="3969"/>
                </a:lnTo>
                <a:lnTo>
                  <a:pt x="1865" y="3966"/>
                </a:lnTo>
                <a:lnTo>
                  <a:pt x="1859" y="3964"/>
                </a:lnTo>
                <a:lnTo>
                  <a:pt x="1852" y="3966"/>
                </a:lnTo>
                <a:lnTo>
                  <a:pt x="1846" y="3969"/>
                </a:lnTo>
                <a:lnTo>
                  <a:pt x="1841" y="3974"/>
                </a:lnTo>
                <a:lnTo>
                  <a:pt x="1838" y="3980"/>
                </a:lnTo>
                <a:close/>
                <a:moveTo>
                  <a:pt x="1801" y="4144"/>
                </a:moveTo>
                <a:lnTo>
                  <a:pt x="1809" y="4142"/>
                </a:lnTo>
                <a:lnTo>
                  <a:pt x="1815" y="4139"/>
                </a:lnTo>
                <a:lnTo>
                  <a:pt x="1819" y="4133"/>
                </a:lnTo>
                <a:lnTo>
                  <a:pt x="1823" y="4127"/>
                </a:lnTo>
                <a:lnTo>
                  <a:pt x="1823" y="4121"/>
                </a:lnTo>
                <a:lnTo>
                  <a:pt x="1822" y="4116"/>
                </a:lnTo>
                <a:lnTo>
                  <a:pt x="1818" y="4113"/>
                </a:lnTo>
                <a:lnTo>
                  <a:pt x="1812" y="4111"/>
                </a:lnTo>
                <a:lnTo>
                  <a:pt x="1805" y="4113"/>
                </a:lnTo>
                <a:lnTo>
                  <a:pt x="1799" y="4116"/>
                </a:lnTo>
                <a:lnTo>
                  <a:pt x="1794" y="4121"/>
                </a:lnTo>
                <a:lnTo>
                  <a:pt x="1790" y="4127"/>
                </a:lnTo>
                <a:lnTo>
                  <a:pt x="1790" y="4133"/>
                </a:lnTo>
                <a:lnTo>
                  <a:pt x="1791" y="4139"/>
                </a:lnTo>
                <a:lnTo>
                  <a:pt x="1795" y="4142"/>
                </a:lnTo>
                <a:lnTo>
                  <a:pt x="1801" y="4144"/>
                </a:lnTo>
                <a:close/>
                <a:moveTo>
                  <a:pt x="1754" y="4291"/>
                </a:moveTo>
                <a:lnTo>
                  <a:pt x="1760" y="4290"/>
                </a:lnTo>
                <a:lnTo>
                  <a:pt x="1767" y="4286"/>
                </a:lnTo>
                <a:lnTo>
                  <a:pt x="1772" y="4281"/>
                </a:lnTo>
                <a:lnTo>
                  <a:pt x="1775" y="4275"/>
                </a:lnTo>
                <a:lnTo>
                  <a:pt x="1776" y="4268"/>
                </a:lnTo>
                <a:lnTo>
                  <a:pt x="1774" y="4263"/>
                </a:lnTo>
                <a:lnTo>
                  <a:pt x="1770" y="4260"/>
                </a:lnTo>
                <a:lnTo>
                  <a:pt x="1765" y="4259"/>
                </a:lnTo>
                <a:lnTo>
                  <a:pt x="1757" y="4260"/>
                </a:lnTo>
                <a:lnTo>
                  <a:pt x="1751" y="4263"/>
                </a:lnTo>
                <a:lnTo>
                  <a:pt x="1746" y="4268"/>
                </a:lnTo>
                <a:lnTo>
                  <a:pt x="1743" y="4275"/>
                </a:lnTo>
                <a:lnTo>
                  <a:pt x="1742" y="4281"/>
                </a:lnTo>
                <a:lnTo>
                  <a:pt x="1744" y="4286"/>
                </a:lnTo>
                <a:lnTo>
                  <a:pt x="1748" y="4290"/>
                </a:lnTo>
                <a:lnTo>
                  <a:pt x="1754" y="4291"/>
                </a:lnTo>
                <a:close/>
                <a:moveTo>
                  <a:pt x="1696" y="4423"/>
                </a:moveTo>
                <a:lnTo>
                  <a:pt x="1695" y="4429"/>
                </a:lnTo>
                <a:lnTo>
                  <a:pt x="1697" y="4434"/>
                </a:lnTo>
                <a:lnTo>
                  <a:pt x="1701" y="4437"/>
                </a:lnTo>
                <a:lnTo>
                  <a:pt x="1706" y="4438"/>
                </a:lnTo>
                <a:lnTo>
                  <a:pt x="1714" y="4437"/>
                </a:lnTo>
                <a:lnTo>
                  <a:pt x="1720" y="4434"/>
                </a:lnTo>
                <a:lnTo>
                  <a:pt x="1725" y="4429"/>
                </a:lnTo>
                <a:lnTo>
                  <a:pt x="1728" y="4423"/>
                </a:lnTo>
                <a:lnTo>
                  <a:pt x="1729" y="4417"/>
                </a:lnTo>
                <a:lnTo>
                  <a:pt x="1727" y="4411"/>
                </a:lnTo>
                <a:lnTo>
                  <a:pt x="1723" y="4407"/>
                </a:lnTo>
                <a:lnTo>
                  <a:pt x="1717" y="4406"/>
                </a:lnTo>
                <a:lnTo>
                  <a:pt x="1710" y="4407"/>
                </a:lnTo>
                <a:lnTo>
                  <a:pt x="1704" y="4411"/>
                </a:lnTo>
                <a:lnTo>
                  <a:pt x="1699" y="4417"/>
                </a:lnTo>
                <a:lnTo>
                  <a:pt x="1696" y="4423"/>
                </a:lnTo>
                <a:close/>
                <a:moveTo>
                  <a:pt x="1648" y="4570"/>
                </a:moveTo>
                <a:lnTo>
                  <a:pt x="1648" y="4576"/>
                </a:lnTo>
                <a:lnTo>
                  <a:pt x="1649" y="4581"/>
                </a:lnTo>
                <a:lnTo>
                  <a:pt x="1653" y="4584"/>
                </a:lnTo>
                <a:lnTo>
                  <a:pt x="1659" y="4586"/>
                </a:lnTo>
                <a:lnTo>
                  <a:pt x="1665" y="4584"/>
                </a:lnTo>
                <a:lnTo>
                  <a:pt x="1672" y="4581"/>
                </a:lnTo>
                <a:lnTo>
                  <a:pt x="1677" y="4576"/>
                </a:lnTo>
                <a:lnTo>
                  <a:pt x="1681" y="4570"/>
                </a:lnTo>
                <a:lnTo>
                  <a:pt x="1681" y="4564"/>
                </a:lnTo>
                <a:lnTo>
                  <a:pt x="1680" y="4559"/>
                </a:lnTo>
                <a:lnTo>
                  <a:pt x="1676" y="4556"/>
                </a:lnTo>
                <a:lnTo>
                  <a:pt x="1670" y="4553"/>
                </a:lnTo>
                <a:lnTo>
                  <a:pt x="1662" y="4556"/>
                </a:lnTo>
                <a:lnTo>
                  <a:pt x="1656" y="4559"/>
                </a:lnTo>
                <a:lnTo>
                  <a:pt x="1652" y="4564"/>
                </a:lnTo>
                <a:lnTo>
                  <a:pt x="1648" y="4570"/>
                </a:lnTo>
                <a:close/>
                <a:moveTo>
                  <a:pt x="1601" y="4717"/>
                </a:moveTo>
                <a:lnTo>
                  <a:pt x="1600" y="4723"/>
                </a:lnTo>
                <a:lnTo>
                  <a:pt x="1602" y="4728"/>
                </a:lnTo>
                <a:lnTo>
                  <a:pt x="1606" y="4732"/>
                </a:lnTo>
                <a:lnTo>
                  <a:pt x="1612" y="4733"/>
                </a:lnTo>
                <a:lnTo>
                  <a:pt x="1619" y="4732"/>
                </a:lnTo>
                <a:lnTo>
                  <a:pt x="1625" y="4728"/>
                </a:lnTo>
                <a:lnTo>
                  <a:pt x="1630" y="4723"/>
                </a:lnTo>
                <a:lnTo>
                  <a:pt x="1633" y="4717"/>
                </a:lnTo>
                <a:lnTo>
                  <a:pt x="1634" y="4711"/>
                </a:lnTo>
                <a:lnTo>
                  <a:pt x="1632" y="4706"/>
                </a:lnTo>
                <a:lnTo>
                  <a:pt x="1628" y="4703"/>
                </a:lnTo>
                <a:lnTo>
                  <a:pt x="1623" y="4702"/>
                </a:lnTo>
                <a:lnTo>
                  <a:pt x="1615" y="4703"/>
                </a:lnTo>
                <a:lnTo>
                  <a:pt x="1609" y="4706"/>
                </a:lnTo>
                <a:lnTo>
                  <a:pt x="1604" y="4711"/>
                </a:lnTo>
                <a:lnTo>
                  <a:pt x="1601" y="4717"/>
                </a:lnTo>
                <a:close/>
                <a:moveTo>
                  <a:pt x="1554" y="4865"/>
                </a:moveTo>
                <a:lnTo>
                  <a:pt x="1553" y="4871"/>
                </a:lnTo>
                <a:lnTo>
                  <a:pt x="1555" y="4876"/>
                </a:lnTo>
                <a:lnTo>
                  <a:pt x="1559" y="4879"/>
                </a:lnTo>
                <a:lnTo>
                  <a:pt x="1564" y="4880"/>
                </a:lnTo>
                <a:lnTo>
                  <a:pt x="1572" y="4879"/>
                </a:lnTo>
                <a:lnTo>
                  <a:pt x="1578" y="4876"/>
                </a:lnTo>
                <a:lnTo>
                  <a:pt x="1583" y="4871"/>
                </a:lnTo>
                <a:lnTo>
                  <a:pt x="1586" y="4865"/>
                </a:lnTo>
                <a:lnTo>
                  <a:pt x="1587" y="4859"/>
                </a:lnTo>
                <a:lnTo>
                  <a:pt x="1585" y="4854"/>
                </a:lnTo>
                <a:lnTo>
                  <a:pt x="1581" y="4850"/>
                </a:lnTo>
                <a:lnTo>
                  <a:pt x="1575" y="4849"/>
                </a:lnTo>
                <a:lnTo>
                  <a:pt x="1568" y="4850"/>
                </a:lnTo>
                <a:lnTo>
                  <a:pt x="1562" y="4854"/>
                </a:lnTo>
                <a:lnTo>
                  <a:pt x="1557" y="4859"/>
                </a:lnTo>
                <a:lnTo>
                  <a:pt x="1554" y="4865"/>
                </a:lnTo>
                <a:close/>
                <a:moveTo>
                  <a:pt x="1506" y="5012"/>
                </a:moveTo>
                <a:lnTo>
                  <a:pt x="1505" y="5018"/>
                </a:lnTo>
                <a:lnTo>
                  <a:pt x="1507" y="5024"/>
                </a:lnTo>
                <a:lnTo>
                  <a:pt x="1511" y="5027"/>
                </a:lnTo>
                <a:lnTo>
                  <a:pt x="1517" y="5029"/>
                </a:lnTo>
                <a:lnTo>
                  <a:pt x="1524" y="5027"/>
                </a:lnTo>
                <a:lnTo>
                  <a:pt x="1530" y="5024"/>
                </a:lnTo>
                <a:lnTo>
                  <a:pt x="1535" y="5018"/>
                </a:lnTo>
                <a:lnTo>
                  <a:pt x="1538" y="5012"/>
                </a:lnTo>
                <a:lnTo>
                  <a:pt x="1539" y="5006"/>
                </a:lnTo>
                <a:lnTo>
                  <a:pt x="1537" y="5001"/>
                </a:lnTo>
                <a:lnTo>
                  <a:pt x="1534" y="4998"/>
                </a:lnTo>
                <a:lnTo>
                  <a:pt x="1528" y="4996"/>
                </a:lnTo>
                <a:lnTo>
                  <a:pt x="1520" y="4998"/>
                </a:lnTo>
                <a:lnTo>
                  <a:pt x="1514" y="5001"/>
                </a:lnTo>
                <a:lnTo>
                  <a:pt x="1509" y="5006"/>
                </a:lnTo>
                <a:lnTo>
                  <a:pt x="1506" y="5012"/>
                </a:lnTo>
                <a:close/>
                <a:moveTo>
                  <a:pt x="1459" y="5159"/>
                </a:moveTo>
                <a:lnTo>
                  <a:pt x="1458" y="5167"/>
                </a:lnTo>
                <a:lnTo>
                  <a:pt x="1460" y="5172"/>
                </a:lnTo>
                <a:lnTo>
                  <a:pt x="1464" y="5175"/>
                </a:lnTo>
                <a:lnTo>
                  <a:pt x="1469" y="5176"/>
                </a:lnTo>
                <a:lnTo>
                  <a:pt x="1477" y="5175"/>
                </a:lnTo>
                <a:lnTo>
                  <a:pt x="1483" y="5172"/>
                </a:lnTo>
                <a:lnTo>
                  <a:pt x="1488" y="5167"/>
                </a:lnTo>
                <a:lnTo>
                  <a:pt x="1491" y="5159"/>
                </a:lnTo>
                <a:lnTo>
                  <a:pt x="1492" y="5153"/>
                </a:lnTo>
                <a:lnTo>
                  <a:pt x="1490" y="5148"/>
                </a:lnTo>
                <a:lnTo>
                  <a:pt x="1486" y="5145"/>
                </a:lnTo>
                <a:lnTo>
                  <a:pt x="1480" y="5144"/>
                </a:lnTo>
                <a:lnTo>
                  <a:pt x="1473" y="5145"/>
                </a:lnTo>
                <a:lnTo>
                  <a:pt x="1467" y="5148"/>
                </a:lnTo>
                <a:lnTo>
                  <a:pt x="1462" y="5153"/>
                </a:lnTo>
                <a:lnTo>
                  <a:pt x="1459" y="5159"/>
                </a:lnTo>
                <a:close/>
                <a:moveTo>
                  <a:pt x="1411" y="5308"/>
                </a:moveTo>
                <a:lnTo>
                  <a:pt x="1411" y="5314"/>
                </a:lnTo>
                <a:lnTo>
                  <a:pt x="1413" y="5319"/>
                </a:lnTo>
                <a:lnTo>
                  <a:pt x="1416" y="5322"/>
                </a:lnTo>
                <a:lnTo>
                  <a:pt x="1422" y="5323"/>
                </a:lnTo>
                <a:lnTo>
                  <a:pt x="1430" y="5322"/>
                </a:lnTo>
                <a:lnTo>
                  <a:pt x="1436" y="5319"/>
                </a:lnTo>
                <a:lnTo>
                  <a:pt x="1441" y="5314"/>
                </a:lnTo>
                <a:lnTo>
                  <a:pt x="1444" y="5308"/>
                </a:lnTo>
                <a:lnTo>
                  <a:pt x="1444" y="5301"/>
                </a:lnTo>
                <a:lnTo>
                  <a:pt x="1443" y="5296"/>
                </a:lnTo>
                <a:lnTo>
                  <a:pt x="1439" y="5292"/>
                </a:lnTo>
                <a:lnTo>
                  <a:pt x="1433" y="5291"/>
                </a:lnTo>
                <a:lnTo>
                  <a:pt x="1426" y="5292"/>
                </a:lnTo>
                <a:lnTo>
                  <a:pt x="1420" y="5296"/>
                </a:lnTo>
                <a:lnTo>
                  <a:pt x="1415" y="5301"/>
                </a:lnTo>
                <a:lnTo>
                  <a:pt x="1411" y="5308"/>
                </a:lnTo>
                <a:close/>
                <a:moveTo>
                  <a:pt x="1365" y="5455"/>
                </a:moveTo>
                <a:lnTo>
                  <a:pt x="1364" y="5461"/>
                </a:lnTo>
                <a:lnTo>
                  <a:pt x="1366" y="5466"/>
                </a:lnTo>
                <a:lnTo>
                  <a:pt x="1369" y="5469"/>
                </a:lnTo>
                <a:lnTo>
                  <a:pt x="1375" y="5470"/>
                </a:lnTo>
                <a:lnTo>
                  <a:pt x="1382" y="5469"/>
                </a:lnTo>
                <a:lnTo>
                  <a:pt x="1388" y="5466"/>
                </a:lnTo>
                <a:lnTo>
                  <a:pt x="1393" y="5461"/>
                </a:lnTo>
                <a:lnTo>
                  <a:pt x="1396" y="5455"/>
                </a:lnTo>
                <a:lnTo>
                  <a:pt x="1397" y="5449"/>
                </a:lnTo>
                <a:lnTo>
                  <a:pt x="1395" y="5444"/>
                </a:lnTo>
                <a:lnTo>
                  <a:pt x="1391" y="5440"/>
                </a:lnTo>
                <a:lnTo>
                  <a:pt x="1386" y="5439"/>
                </a:lnTo>
                <a:lnTo>
                  <a:pt x="1378" y="5440"/>
                </a:lnTo>
                <a:lnTo>
                  <a:pt x="1372" y="5444"/>
                </a:lnTo>
                <a:lnTo>
                  <a:pt x="1368" y="5449"/>
                </a:lnTo>
                <a:lnTo>
                  <a:pt x="1365" y="5455"/>
                </a:lnTo>
                <a:close/>
                <a:moveTo>
                  <a:pt x="1317" y="5603"/>
                </a:moveTo>
                <a:lnTo>
                  <a:pt x="1316" y="5608"/>
                </a:lnTo>
                <a:lnTo>
                  <a:pt x="1318" y="5613"/>
                </a:lnTo>
                <a:lnTo>
                  <a:pt x="1322" y="5617"/>
                </a:lnTo>
                <a:lnTo>
                  <a:pt x="1327" y="5618"/>
                </a:lnTo>
                <a:lnTo>
                  <a:pt x="1335" y="5617"/>
                </a:lnTo>
                <a:lnTo>
                  <a:pt x="1341" y="5613"/>
                </a:lnTo>
                <a:lnTo>
                  <a:pt x="1345" y="5608"/>
                </a:lnTo>
                <a:lnTo>
                  <a:pt x="1349" y="5603"/>
                </a:lnTo>
                <a:lnTo>
                  <a:pt x="1349" y="5597"/>
                </a:lnTo>
                <a:lnTo>
                  <a:pt x="1348" y="5592"/>
                </a:lnTo>
                <a:lnTo>
                  <a:pt x="1344" y="5589"/>
                </a:lnTo>
                <a:lnTo>
                  <a:pt x="1338" y="5587"/>
                </a:lnTo>
                <a:lnTo>
                  <a:pt x="1331" y="5589"/>
                </a:lnTo>
                <a:lnTo>
                  <a:pt x="1325" y="5592"/>
                </a:lnTo>
                <a:lnTo>
                  <a:pt x="1320" y="5597"/>
                </a:lnTo>
                <a:lnTo>
                  <a:pt x="1317" y="5603"/>
                </a:lnTo>
                <a:close/>
                <a:moveTo>
                  <a:pt x="1270" y="5750"/>
                </a:moveTo>
                <a:lnTo>
                  <a:pt x="1269" y="5756"/>
                </a:lnTo>
                <a:lnTo>
                  <a:pt x="1271" y="5761"/>
                </a:lnTo>
                <a:lnTo>
                  <a:pt x="1275" y="5764"/>
                </a:lnTo>
                <a:lnTo>
                  <a:pt x="1280" y="5765"/>
                </a:lnTo>
                <a:lnTo>
                  <a:pt x="1287" y="5764"/>
                </a:lnTo>
                <a:lnTo>
                  <a:pt x="1293" y="5761"/>
                </a:lnTo>
                <a:lnTo>
                  <a:pt x="1298" y="5756"/>
                </a:lnTo>
                <a:lnTo>
                  <a:pt x="1301" y="5750"/>
                </a:lnTo>
                <a:lnTo>
                  <a:pt x="1302" y="5744"/>
                </a:lnTo>
                <a:lnTo>
                  <a:pt x="1300" y="5739"/>
                </a:lnTo>
                <a:lnTo>
                  <a:pt x="1296" y="5736"/>
                </a:lnTo>
                <a:lnTo>
                  <a:pt x="1291" y="5735"/>
                </a:lnTo>
                <a:lnTo>
                  <a:pt x="1284" y="5736"/>
                </a:lnTo>
                <a:lnTo>
                  <a:pt x="1278" y="5739"/>
                </a:lnTo>
                <a:lnTo>
                  <a:pt x="1273" y="5744"/>
                </a:lnTo>
                <a:lnTo>
                  <a:pt x="1270" y="5750"/>
                </a:lnTo>
                <a:close/>
                <a:moveTo>
                  <a:pt x="1223" y="5897"/>
                </a:moveTo>
                <a:lnTo>
                  <a:pt x="1222" y="5903"/>
                </a:lnTo>
                <a:lnTo>
                  <a:pt x="1224" y="5908"/>
                </a:lnTo>
                <a:lnTo>
                  <a:pt x="1227" y="5912"/>
                </a:lnTo>
                <a:lnTo>
                  <a:pt x="1233" y="5913"/>
                </a:lnTo>
                <a:lnTo>
                  <a:pt x="1240" y="5912"/>
                </a:lnTo>
                <a:lnTo>
                  <a:pt x="1246" y="5908"/>
                </a:lnTo>
                <a:lnTo>
                  <a:pt x="1250" y="5903"/>
                </a:lnTo>
                <a:lnTo>
                  <a:pt x="1253" y="5897"/>
                </a:lnTo>
                <a:lnTo>
                  <a:pt x="1254" y="5892"/>
                </a:lnTo>
                <a:lnTo>
                  <a:pt x="1252" y="5887"/>
                </a:lnTo>
                <a:lnTo>
                  <a:pt x="1249" y="5884"/>
                </a:lnTo>
                <a:lnTo>
                  <a:pt x="1243" y="5882"/>
                </a:lnTo>
                <a:lnTo>
                  <a:pt x="1236" y="5884"/>
                </a:lnTo>
                <a:lnTo>
                  <a:pt x="1231" y="5887"/>
                </a:lnTo>
                <a:lnTo>
                  <a:pt x="1226" y="5892"/>
                </a:lnTo>
                <a:lnTo>
                  <a:pt x="1223" y="5897"/>
                </a:lnTo>
                <a:close/>
                <a:moveTo>
                  <a:pt x="1176" y="6045"/>
                </a:moveTo>
                <a:lnTo>
                  <a:pt x="1175" y="6051"/>
                </a:lnTo>
                <a:lnTo>
                  <a:pt x="1177" y="6056"/>
                </a:lnTo>
                <a:lnTo>
                  <a:pt x="1180" y="6059"/>
                </a:lnTo>
                <a:lnTo>
                  <a:pt x="1186" y="6060"/>
                </a:lnTo>
                <a:lnTo>
                  <a:pt x="1193" y="6059"/>
                </a:lnTo>
                <a:lnTo>
                  <a:pt x="1198" y="6056"/>
                </a:lnTo>
                <a:lnTo>
                  <a:pt x="1203" y="6051"/>
                </a:lnTo>
                <a:lnTo>
                  <a:pt x="1206" y="6045"/>
                </a:lnTo>
                <a:lnTo>
                  <a:pt x="1206" y="6039"/>
                </a:lnTo>
                <a:lnTo>
                  <a:pt x="1205" y="6034"/>
                </a:lnTo>
                <a:lnTo>
                  <a:pt x="1201" y="6031"/>
                </a:lnTo>
                <a:lnTo>
                  <a:pt x="1196" y="6030"/>
                </a:lnTo>
                <a:lnTo>
                  <a:pt x="1189" y="6031"/>
                </a:lnTo>
                <a:lnTo>
                  <a:pt x="1183" y="6034"/>
                </a:lnTo>
                <a:lnTo>
                  <a:pt x="1179" y="6039"/>
                </a:lnTo>
                <a:lnTo>
                  <a:pt x="1176" y="6045"/>
                </a:lnTo>
                <a:close/>
                <a:moveTo>
                  <a:pt x="1128" y="6193"/>
                </a:moveTo>
                <a:lnTo>
                  <a:pt x="1128" y="6199"/>
                </a:lnTo>
                <a:lnTo>
                  <a:pt x="1129" y="6203"/>
                </a:lnTo>
                <a:lnTo>
                  <a:pt x="1133" y="6206"/>
                </a:lnTo>
                <a:lnTo>
                  <a:pt x="1138" y="6207"/>
                </a:lnTo>
                <a:lnTo>
                  <a:pt x="1145" y="6206"/>
                </a:lnTo>
                <a:lnTo>
                  <a:pt x="1151" y="6203"/>
                </a:lnTo>
                <a:lnTo>
                  <a:pt x="1155" y="6199"/>
                </a:lnTo>
                <a:lnTo>
                  <a:pt x="1158" y="6193"/>
                </a:lnTo>
                <a:lnTo>
                  <a:pt x="1159" y="6186"/>
                </a:lnTo>
                <a:lnTo>
                  <a:pt x="1157" y="6182"/>
                </a:lnTo>
                <a:lnTo>
                  <a:pt x="1154" y="6179"/>
                </a:lnTo>
                <a:lnTo>
                  <a:pt x="1148" y="6178"/>
                </a:lnTo>
                <a:lnTo>
                  <a:pt x="1142" y="6179"/>
                </a:lnTo>
                <a:lnTo>
                  <a:pt x="1136" y="6182"/>
                </a:lnTo>
                <a:lnTo>
                  <a:pt x="1131" y="6186"/>
                </a:lnTo>
                <a:lnTo>
                  <a:pt x="1128" y="6193"/>
                </a:lnTo>
                <a:close/>
                <a:moveTo>
                  <a:pt x="1081" y="6340"/>
                </a:moveTo>
                <a:lnTo>
                  <a:pt x="1081" y="6346"/>
                </a:lnTo>
                <a:lnTo>
                  <a:pt x="1082" y="6350"/>
                </a:lnTo>
                <a:lnTo>
                  <a:pt x="1086" y="6353"/>
                </a:lnTo>
                <a:lnTo>
                  <a:pt x="1091" y="6354"/>
                </a:lnTo>
                <a:lnTo>
                  <a:pt x="1098" y="6353"/>
                </a:lnTo>
                <a:lnTo>
                  <a:pt x="1103" y="6350"/>
                </a:lnTo>
                <a:lnTo>
                  <a:pt x="1108" y="6346"/>
                </a:lnTo>
                <a:lnTo>
                  <a:pt x="1111" y="6340"/>
                </a:lnTo>
                <a:lnTo>
                  <a:pt x="1111" y="6335"/>
                </a:lnTo>
                <a:lnTo>
                  <a:pt x="1110" y="6330"/>
                </a:lnTo>
                <a:lnTo>
                  <a:pt x="1106" y="6326"/>
                </a:lnTo>
                <a:lnTo>
                  <a:pt x="1101" y="6325"/>
                </a:lnTo>
                <a:lnTo>
                  <a:pt x="1094" y="6326"/>
                </a:lnTo>
                <a:lnTo>
                  <a:pt x="1089" y="6330"/>
                </a:lnTo>
                <a:lnTo>
                  <a:pt x="1084" y="6335"/>
                </a:lnTo>
                <a:lnTo>
                  <a:pt x="1081" y="6340"/>
                </a:lnTo>
                <a:close/>
                <a:moveTo>
                  <a:pt x="1035" y="6488"/>
                </a:moveTo>
                <a:lnTo>
                  <a:pt x="1034" y="6493"/>
                </a:lnTo>
                <a:lnTo>
                  <a:pt x="1035" y="6497"/>
                </a:lnTo>
                <a:lnTo>
                  <a:pt x="1039" y="6500"/>
                </a:lnTo>
                <a:lnTo>
                  <a:pt x="1044" y="6501"/>
                </a:lnTo>
                <a:lnTo>
                  <a:pt x="1050" y="6500"/>
                </a:lnTo>
                <a:lnTo>
                  <a:pt x="1056" y="6497"/>
                </a:lnTo>
                <a:lnTo>
                  <a:pt x="1060" y="6493"/>
                </a:lnTo>
                <a:lnTo>
                  <a:pt x="1063" y="6488"/>
                </a:lnTo>
                <a:lnTo>
                  <a:pt x="1063" y="6482"/>
                </a:lnTo>
                <a:lnTo>
                  <a:pt x="1062" y="6478"/>
                </a:lnTo>
                <a:lnTo>
                  <a:pt x="1058" y="6475"/>
                </a:lnTo>
                <a:lnTo>
                  <a:pt x="1054" y="6474"/>
                </a:lnTo>
                <a:lnTo>
                  <a:pt x="1047" y="6475"/>
                </a:lnTo>
                <a:lnTo>
                  <a:pt x="1042" y="6478"/>
                </a:lnTo>
                <a:lnTo>
                  <a:pt x="1037" y="6482"/>
                </a:lnTo>
                <a:lnTo>
                  <a:pt x="1035" y="6488"/>
                </a:lnTo>
                <a:close/>
                <a:moveTo>
                  <a:pt x="988" y="6635"/>
                </a:moveTo>
                <a:lnTo>
                  <a:pt x="987" y="6640"/>
                </a:lnTo>
                <a:lnTo>
                  <a:pt x="988" y="6644"/>
                </a:lnTo>
                <a:lnTo>
                  <a:pt x="992" y="6647"/>
                </a:lnTo>
                <a:lnTo>
                  <a:pt x="997" y="6648"/>
                </a:lnTo>
                <a:lnTo>
                  <a:pt x="1003" y="6647"/>
                </a:lnTo>
                <a:lnTo>
                  <a:pt x="1008" y="6644"/>
                </a:lnTo>
                <a:lnTo>
                  <a:pt x="1012" y="6640"/>
                </a:lnTo>
                <a:lnTo>
                  <a:pt x="1015" y="6635"/>
                </a:lnTo>
                <a:lnTo>
                  <a:pt x="1016" y="6630"/>
                </a:lnTo>
                <a:lnTo>
                  <a:pt x="1014" y="6626"/>
                </a:lnTo>
                <a:lnTo>
                  <a:pt x="1011" y="6623"/>
                </a:lnTo>
                <a:lnTo>
                  <a:pt x="1006" y="6622"/>
                </a:lnTo>
                <a:lnTo>
                  <a:pt x="1000" y="6623"/>
                </a:lnTo>
                <a:lnTo>
                  <a:pt x="994" y="6626"/>
                </a:lnTo>
                <a:lnTo>
                  <a:pt x="990" y="6630"/>
                </a:lnTo>
                <a:lnTo>
                  <a:pt x="988" y="6635"/>
                </a:lnTo>
                <a:close/>
                <a:moveTo>
                  <a:pt x="941" y="6782"/>
                </a:moveTo>
                <a:lnTo>
                  <a:pt x="940" y="6787"/>
                </a:lnTo>
                <a:lnTo>
                  <a:pt x="941" y="6792"/>
                </a:lnTo>
                <a:lnTo>
                  <a:pt x="945" y="6794"/>
                </a:lnTo>
                <a:lnTo>
                  <a:pt x="949" y="6795"/>
                </a:lnTo>
                <a:lnTo>
                  <a:pt x="956" y="6794"/>
                </a:lnTo>
                <a:lnTo>
                  <a:pt x="961" y="6792"/>
                </a:lnTo>
                <a:lnTo>
                  <a:pt x="965" y="6787"/>
                </a:lnTo>
                <a:lnTo>
                  <a:pt x="967" y="6782"/>
                </a:lnTo>
                <a:lnTo>
                  <a:pt x="968" y="6777"/>
                </a:lnTo>
                <a:lnTo>
                  <a:pt x="966" y="6773"/>
                </a:lnTo>
                <a:lnTo>
                  <a:pt x="963" y="6771"/>
                </a:lnTo>
                <a:lnTo>
                  <a:pt x="959" y="6770"/>
                </a:lnTo>
                <a:lnTo>
                  <a:pt x="952" y="6771"/>
                </a:lnTo>
                <a:lnTo>
                  <a:pt x="947" y="6773"/>
                </a:lnTo>
                <a:lnTo>
                  <a:pt x="943" y="6777"/>
                </a:lnTo>
                <a:lnTo>
                  <a:pt x="941" y="6782"/>
                </a:lnTo>
                <a:close/>
                <a:moveTo>
                  <a:pt x="894" y="6930"/>
                </a:moveTo>
                <a:lnTo>
                  <a:pt x="893" y="6935"/>
                </a:lnTo>
                <a:lnTo>
                  <a:pt x="894" y="6940"/>
                </a:lnTo>
                <a:lnTo>
                  <a:pt x="898" y="6942"/>
                </a:lnTo>
                <a:lnTo>
                  <a:pt x="902" y="6943"/>
                </a:lnTo>
                <a:lnTo>
                  <a:pt x="908" y="6942"/>
                </a:lnTo>
                <a:lnTo>
                  <a:pt x="913" y="6940"/>
                </a:lnTo>
                <a:lnTo>
                  <a:pt x="917" y="6935"/>
                </a:lnTo>
                <a:lnTo>
                  <a:pt x="919" y="6930"/>
                </a:lnTo>
                <a:lnTo>
                  <a:pt x="920" y="6925"/>
                </a:lnTo>
                <a:lnTo>
                  <a:pt x="919" y="6921"/>
                </a:lnTo>
                <a:lnTo>
                  <a:pt x="916" y="6918"/>
                </a:lnTo>
                <a:lnTo>
                  <a:pt x="911" y="6917"/>
                </a:lnTo>
                <a:lnTo>
                  <a:pt x="905" y="6918"/>
                </a:lnTo>
                <a:lnTo>
                  <a:pt x="900" y="6921"/>
                </a:lnTo>
                <a:lnTo>
                  <a:pt x="896" y="6925"/>
                </a:lnTo>
                <a:lnTo>
                  <a:pt x="894" y="6930"/>
                </a:lnTo>
                <a:close/>
                <a:moveTo>
                  <a:pt x="847" y="7078"/>
                </a:moveTo>
                <a:lnTo>
                  <a:pt x="846" y="7083"/>
                </a:lnTo>
                <a:lnTo>
                  <a:pt x="847" y="7087"/>
                </a:lnTo>
                <a:lnTo>
                  <a:pt x="850" y="7089"/>
                </a:lnTo>
                <a:lnTo>
                  <a:pt x="855" y="7090"/>
                </a:lnTo>
                <a:lnTo>
                  <a:pt x="861" y="7089"/>
                </a:lnTo>
                <a:lnTo>
                  <a:pt x="865" y="7087"/>
                </a:lnTo>
                <a:lnTo>
                  <a:pt x="869" y="7083"/>
                </a:lnTo>
                <a:lnTo>
                  <a:pt x="872" y="7078"/>
                </a:lnTo>
                <a:lnTo>
                  <a:pt x="872" y="7073"/>
                </a:lnTo>
                <a:lnTo>
                  <a:pt x="871" y="7069"/>
                </a:lnTo>
                <a:lnTo>
                  <a:pt x="868" y="7066"/>
                </a:lnTo>
                <a:lnTo>
                  <a:pt x="863" y="7065"/>
                </a:lnTo>
                <a:lnTo>
                  <a:pt x="859" y="7066"/>
                </a:lnTo>
                <a:lnTo>
                  <a:pt x="853" y="7069"/>
                </a:lnTo>
                <a:lnTo>
                  <a:pt x="849" y="7073"/>
                </a:lnTo>
                <a:lnTo>
                  <a:pt x="847" y="7078"/>
                </a:lnTo>
                <a:close/>
                <a:moveTo>
                  <a:pt x="800" y="7226"/>
                </a:moveTo>
                <a:lnTo>
                  <a:pt x="799" y="7230"/>
                </a:lnTo>
                <a:lnTo>
                  <a:pt x="800" y="7234"/>
                </a:lnTo>
                <a:lnTo>
                  <a:pt x="803" y="7236"/>
                </a:lnTo>
                <a:lnTo>
                  <a:pt x="808" y="7237"/>
                </a:lnTo>
                <a:lnTo>
                  <a:pt x="813" y="7236"/>
                </a:lnTo>
                <a:lnTo>
                  <a:pt x="818" y="7234"/>
                </a:lnTo>
                <a:lnTo>
                  <a:pt x="822" y="7230"/>
                </a:lnTo>
                <a:lnTo>
                  <a:pt x="824" y="7226"/>
                </a:lnTo>
                <a:lnTo>
                  <a:pt x="824" y="7221"/>
                </a:lnTo>
                <a:lnTo>
                  <a:pt x="823" y="7216"/>
                </a:lnTo>
                <a:lnTo>
                  <a:pt x="820" y="7214"/>
                </a:lnTo>
                <a:lnTo>
                  <a:pt x="816" y="7213"/>
                </a:lnTo>
                <a:lnTo>
                  <a:pt x="810" y="7214"/>
                </a:lnTo>
                <a:lnTo>
                  <a:pt x="806" y="7216"/>
                </a:lnTo>
                <a:lnTo>
                  <a:pt x="802" y="7221"/>
                </a:lnTo>
                <a:lnTo>
                  <a:pt x="800" y="7226"/>
                </a:lnTo>
                <a:close/>
                <a:moveTo>
                  <a:pt x="753" y="7373"/>
                </a:moveTo>
                <a:lnTo>
                  <a:pt x="752" y="7377"/>
                </a:lnTo>
                <a:lnTo>
                  <a:pt x="753" y="7381"/>
                </a:lnTo>
                <a:lnTo>
                  <a:pt x="756" y="7383"/>
                </a:lnTo>
                <a:lnTo>
                  <a:pt x="760" y="7384"/>
                </a:lnTo>
                <a:lnTo>
                  <a:pt x="766" y="7383"/>
                </a:lnTo>
                <a:lnTo>
                  <a:pt x="770" y="7381"/>
                </a:lnTo>
                <a:lnTo>
                  <a:pt x="774" y="7377"/>
                </a:lnTo>
                <a:lnTo>
                  <a:pt x="776" y="7373"/>
                </a:lnTo>
                <a:lnTo>
                  <a:pt x="777" y="7369"/>
                </a:lnTo>
                <a:lnTo>
                  <a:pt x="775" y="7365"/>
                </a:lnTo>
                <a:lnTo>
                  <a:pt x="773" y="7363"/>
                </a:lnTo>
                <a:lnTo>
                  <a:pt x="768" y="7362"/>
                </a:lnTo>
                <a:lnTo>
                  <a:pt x="764" y="7363"/>
                </a:lnTo>
                <a:lnTo>
                  <a:pt x="759" y="7365"/>
                </a:lnTo>
                <a:lnTo>
                  <a:pt x="755" y="7369"/>
                </a:lnTo>
                <a:lnTo>
                  <a:pt x="753" y="7373"/>
                </a:lnTo>
                <a:close/>
                <a:moveTo>
                  <a:pt x="706" y="7520"/>
                </a:moveTo>
                <a:lnTo>
                  <a:pt x="705" y="7525"/>
                </a:lnTo>
                <a:lnTo>
                  <a:pt x="706" y="7528"/>
                </a:lnTo>
                <a:lnTo>
                  <a:pt x="709" y="7530"/>
                </a:lnTo>
                <a:lnTo>
                  <a:pt x="713" y="7531"/>
                </a:lnTo>
                <a:lnTo>
                  <a:pt x="719" y="7530"/>
                </a:lnTo>
                <a:lnTo>
                  <a:pt x="723" y="7528"/>
                </a:lnTo>
                <a:lnTo>
                  <a:pt x="726" y="7525"/>
                </a:lnTo>
                <a:lnTo>
                  <a:pt x="728" y="7520"/>
                </a:lnTo>
                <a:lnTo>
                  <a:pt x="729" y="7516"/>
                </a:lnTo>
                <a:lnTo>
                  <a:pt x="728" y="7513"/>
                </a:lnTo>
                <a:lnTo>
                  <a:pt x="725" y="7510"/>
                </a:lnTo>
                <a:lnTo>
                  <a:pt x="721" y="7509"/>
                </a:lnTo>
                <a:lnTo>
                  <a:pt x="717" y="7510"/>
                </a:lnTo>
                <a:lnTo>
                  <a:pt x="711" y="7513"/>
                </a:lnTo>
                <a:lnTo>
                  <a:pt x="708" y="7516"/>
                </a:lnTo>
                <a:lnTo>
                  <a:pt x="706" y="7520"/>
                </a:lnTo>
                <a:close/>
                <a:moveTo>
                  <a:pt x="659" y="7668"/>
                </a:moveTo>
                <a:lnTo>
                  <a:pt x="659" y="7672"/>
                </a:lnTo>
                <a:lnTo>
                  <a:pt x="660" y="7675"/>
                </a:lnTo>
                <a:lnTo>
                  <a:pt x="662" y="7677"/>
                </a:lnTo>
                <a:lnTo>
                  <a:pt x="666" y="7678"/>
                </a:lnTo>
                <a:lnTo>
                  <a:pt x="671" y="7677"/>
                </a:lnTo>
                <a:lnTo>
                  <a:pt x="675" y="7675"/>
                </a:lnTo>
                <a:lnTo>
                  <a:pt x="678" y="7672"/>
                </a:lnTo>
                <a:lnTo>
                  <a:pt x="680" y="7668"/>
                </a:lnTo>
                <a:lnTo>
                  <a:pt x="681" y="7664"/>
                </a:lnTo>
                <a:lnTo>
                  <a:pt x="680" y="7661"/>
                </a:lnTo>
                <a:lnTo>
                  <a:pt x="677" y="7658"/>
                </a:lnTo>
                <a:lnTo>
                  <a:pt x="673" y="7658"/>
                </a:lnTo>
                <a:lnTo>
                  <a:pt x="669" y="7658"/>
                </a:lnTo>
                <a:lnTo>
                  <a:pt x="664" y="7661"/>
                </a:lnTo>
                <a:lnTo>
                  <a:pt x="661" y="7664"/>
                </a:lnTo>
                <a:lnTo>
                  <a:pt x="659" y="7668"/>
                </a:lnTo>
                <a:close/>
                <a:moveTo>
                  <a:pt x="612" y="7815"/>
                </a:moveTo>
                <a:lnTo>
                  <a:pt x="612" y="7819"/>
                </a:lnTo>
                <a:lnTo>
                  <a:pt x="613" y="7822"/>
                </a:lnTo>
                <a:lnTo>
                  <a:pt x="615" y="7825"/>
                </a:lnTo>
                <a:lnTo>
                  <a:pt x="619" y="7826"/>
                </a:lnTo>
                <a:lnTo>
                  <a:pt x="624" y="7825"/>
                </a:lnTo>
                <a:lnTo>
                  <a:pt x="627" y="7822"/>
                </a:lnTo>
                <a:lnTo>
                  <a:pt x="630" y="7819"/>
                </a:lnTo>
                <a:lnTo>
                  <a:pt x="632" y="7815"/>
                </a:lnTo>
                <a:lnTo>
                  <a:pt x="633" y="7811"/>
                </a:lnTo>
                <a:lnTo>
                  <a:pt x="632" y="7808"/>
                </a:lnTo>
                <a:lnTo>
                  <a:pt x="629" y="7806"/>
                </a:lnTo>
                <a:lnTo>
                  <a:pt x="626" y="7805"/>
                </a:lnTo>
                <a:lnTo>
                  <a:pt x="622" y="7806"/>
                </a:lnTo>
                <a:lnTo>
                  <a:pt x="617" y="7808"/>
                </a:lnTo>
                <a:lnTo>
                  <a:pt x="614" y="7811"/>
                </a:lnTo>
                <a:lnTo>
                  <a:pt x="612" y="7815"/>
                </a:lnTo>
                <a:close/>
                <a:moveTo>
                  <a:pt x="565" y="7962"/>
                </a:moveTo>
                <a:lnTo>
                  <a:pt x="565" y="7967"/>
                </a:lnTo>
                <a:lnTo>
                  <a:pt x="566" y="7970"/>
                </a:lnTo>
                <a:lnTo>
                  <a:pt x="568" y="7972"/>
                </a:lnTo>
                <a:lnTo>
                  <a:pt x="571" y="7973"/>
                </a:lnTo>
                <a:lnTo>
                  <a:pt x="576" y="7972"/>
                </a:lnTo>
                <a:lnTo>
                  <a:pt x="580" y="7970"/>
                </a:lnTo>
                <a:lnTo>
                  <a:pt x="583" y="7967"/>
                </a:lnTo>
                <a:lnTo>
                  <a:pt x="585" y="7962"/>
                </a:lnTo>
                <a:lnTo>
                  <a:pt x="585" y="7959"/>
                </a:lnTo>
                <a:lnTo>
                  <a:pt x="584" y="7956"/>
                </a:lnTo>
                <a:lnTo>
                  <a:pt x="582" y="7954"/>
                </a:lnTo>
                <a:lnTo>
                  <a:pt x="578" y="7953"/>
                </a:lnTo>
                <a:lnTo>
                  <a:pt x="575" y="7954"/>
                </a:lnTo>
                <a:lnTo>
                  <a:pt x="570" y="7956"/>
                </a:lnTo>
                <a:lnTo>
                  <a:pt x="567" y="7959"/>
                </a:lnTo>
                <a:lnTo>
                  <a:pt x="565" y="7962"/>
                </a:lnTo>
                <a:close/>
                <a:moveTo>
                  <a:pt x="519" y="8111"/>
                </a:moveTo>
                <a:lnTo>
                  <a:pt x="518" y="8114"/>
                </a:lnTo>
                <a:lnTo>
                  <a:pt x="519" y="8117"/>
                </a:lnTo>
                <a:lnTo>
                  <a:pt x="521" y="8119"/>
                </a:lnTo>
                <a:lnTo>
                  <a:pt x="524" y="8119"/>
                </a:lnTo>
                <a:lnTo>
                  <a:pt x="529" y="8119"/>
                </a:lnTo>
                <a:lnTo>
                  <a:pt x="532" y="8117"/>
                </a:lnTo>
                <a:lnTo>
                  <a:pt x="535" y="8114"/>
                </a:lnTo>
                <a:lnTo>
                  <a:pt x="536" y="8111"/>
                </a:lnTo>
                <a:lnTo>
                  <a:pt x="537" y="8107"/>
                </a:lnTo>
                <a:lnTo>
                  <a:pt x="536" y="8105"/>
                </a:lnTo>
                <a:lnTo>
                  <a:pt x="534" y="8102"/>
                </a:lnTo>
                <a:lnTo>
                  <a:pt x="531" y="8101"/>
                </a:lnTo>
                <a:lnTo>
                  <a:pt x="527" y="8102"/>
                </a:lnTo>
                <a:lnTo>
                  <a:pt x="523" y="8105"/>
                </a:lnTo>
                <a:lnTo>
                  <a:pt x="520" y="8107"/>
                </a:lnTo>
                <a:lnTo>
                  <a:pt x="519" y="8111"/>
                </a:lnTo>
                <a:close/>
                <a:moveTo>
                  <a:pt x="472" y="8258"/>
                </a:moveTo>
                <a:lnTo>
                  <a:pt x="471" y="8261"/>
                </a:lnTo>
                <a:lnTo>
                  <a:pt x="472" y="8264"/>
                </a:lnTo>
                <a:lnTo>
                  <a:pt x="474" y="8266"/>
                </a:lnTo>
                <a:lnTo>
                  <a:pt x="477" y="8266"/>
                </a:lnTo>
                <a:lnTo>
                  <a:pt x="481" y="8266"/>
                </a:lnTo>
                <a:lnTo>
                  <a:pt x="485" y="8264"/>
                </a:lnTo>
                <a:lnTo>
                  <a:pt x="487" y="8261"/>
                </a:lnTo>
                <a:lnTo>
                  <a:pt x="489" y="8258"/>
                </a:lnTo>
                <a:lnTo>
                  <a:pt x="489" y="8255"/>
                </a:lnTo>
                <a:lnTo>
                  <a:pt x="488" y="8252"/>
                </a:lnTo>
                <a:lnTo>
                  <a:pt x="486" y="8251"/>
                </a:lnTo>
                <a:lnTo>
                  <a:pt x="483" y="8250"/>
                </a:lnTo>
                <a:lnTo>
                  <a:pt x="480" y="8251"/>
                </a:lnTo>
                <a:lnTo>
                  <a:pt x="476" y="8252"/>
                </a:lnTo>
                <a:lnTo>
                  <a:pt x="473" y="8255"/>
                </a:lnTo>
                <a:lnTo>
                  <a:pt x="472" y="8258"/>
                </a:lnTo>
                <a:close/>
                <a:moveTo>
                  <a:pt x="425" y="8405"/>
                </a:moveTo>
                <a:lnTo>
                  <a:pt x="425" y="8408"/>
                </a:lnTo>
                <a:lnTo>
                  <a:pt x="426" y="8411"/>
                </a:lnTo>
                <a:lnTo>
                  <a:pt x="427" y="8412"/>
                </a:lnTo>
                <a:lnTo>
                  <a:pt x="430" y="8413"/>
                </a:lnTo>
                <a:lnTo>
                  <a:pt x="434" y="8412"/>
                </a:lnTo>
                <a:lnTo>
                  <a:pt x="437" y="8411"/>
                </a:lnTo>
                <a:lnTo>
                  <a:pt x="439" y="8408"/>
                </a:lnTo>
                <a:lnTo>
                  <a:pt x="441" y="8405"/>
                </a:lnTo>
                <a:lnTo>
                  <a:pt x="441" y="8403"/>
                </a:lnTo>
                <a:lnTo>
                  <a:pt x="440" y="8400"/>
                </a:lnTo>
                <a:lnTo>
                  <a:pt x="438" y="8399"/>
                </a:lnTo>
                <a:lnTo>
                  <a:pt x="436" y="8398"/>
                </a:lnTo>
                <a:lnTo>
                  <a:pt x="433" y="8399"/>
                </a:lnTo>
                <a:lnTo>
                  <a:pt x="429" y="8400"/>
                </a:lnTo>
                <a:lnTo>
                  <a:pt x="427" y="8403"/>
                </a:lnTo>
                <a:lnTo>
                  <a:pt x="425" y="8405"/>
                </a:lnTo>
                <a:close/>
                <a:moveTo>
                  <a:pt x="379" y="8553"/>
                </a:moveTo>
                <a:lnTo>
                  <a:pt x="378" y="8555"/>
                </a:lnTo>
                <a:lnTo>
                  <a:pt x="379" y="8557"/>
                </a:lnTo>
                <a:lnTo>
                  <a:pt x="381" y="8559"/>
                </a:lnTo>
                <a:lnTo>
                  <a:pt x="384" y="8559"/>
                </a:lnTo>
                <a:lnTo>
                  <a:pt x="387" y="8559"/>
                </a:lnTo>
                <a:lnTo>
                  <a:pt x="389" y="8557"/>
                </a:lnTo>
                <a:lnTo>
                  <a:pt x="391" y="8555"/>
                </a:lnTo>
                <a:lnTo>
                  <a:pt x="392" y="8553"/>
                </a:lnTo>
                <a:lnTo>
                  <a:pt x="393" y="8550"/>
                </a:lnTo>
                <a:lnTo>
                  <a:pt x="392" y="8548"/>
                </a:lnTo>
                <a:lnTo>
                  <a:pt x="390" y="8547"/>
                </a:lnTo>
                <a:lnTo>
                  <a:pt x="388" y="8546"/>
                </a:lnTo>
                <a:lnTo>
                  <a:pt x="385" y="8547"/>
                </a:lnTo>
                <a:lnTo>
                  <a:pt x="382" y="8548"/>
                </a:lnTo>
                <a:lnTo>
                  <a:pt x="380" y="8550"/>
                </a:lnTo>
                <a:lnTo>
                  <a:pt x="379" y="8553"/>
                </a:lnTo>
                <a:close/>
                <a:moveTo>
                  <a:pt x="332" y="8700"/>
                </a:moveTo>
                <a:lnTo>
                  <a:pt x="331" y="8703"/>
                </a:lnTo>
                <a:lnTo>
                  <a:pt x="332" y="8704"/>
                </a:lnTo>
                <a:lnTo>
                  <a:pt x="333" y="8706"/>
                </a:lnTo>
                <a:lnTo>
                  <a:pt x="337" y="8706"/>
                </a:lnTo>
                <a:lnTo>
                  <a:pt x="339" y="8706"/>
                </a:lnTo>
                <a:lnTo>
                  <a:pt x="341" y="8704"/>
                </a:lnTo>
                <a:lnTo>
                  <a:pt x="343" y="8703"/>
                </a:lnTo>
                <a:lnTo>
                  <a:pt x="345" y="8700"/>
                </a:lnTo>
                <a:lnTo>
                  <a:pt x="345" y="8698"/>
                </a:lnTo>
                <a:lnTo>
                  <a:pt x="344" y="8696"/>
                </a:lnTo>
                <a:lnTo>
                  <a:pt x="343" y="8695"/>
                </a:lnTo>
                <a:lnTo>
                  <a:pt x="340" y="8694"/>
                </a:lnTo>
                <a:lnTo>
                  <a:pt x="338" y="8695"/>
                </a:lnTo>
                <a:lnTo>
                  <a:pt x="335" y="8696"/>
                </a:lnTo>
                <a:lnTo>
                  <a:pt x="333" y="8698"/>
                </a:lnTo>
                <a:lnTo>
                  <a:pt x="332" y="8700"/>
                </a:lnTo>
                <a:close/>
                <a:moveTo>
                  <a:pt x="296" y="8848"/>
                </a:moveTo>
                <a:lnTo>
                  <a:pt x="297" y="8846"/>
                </a:lnTo>
                <a:lnTo>
                  <a:pt x="296" y="8844"/>
                </a:lnTo>
                <a:lnTo>
                  <a:pt x="295" y="8843"/>
                </a:lnTo>
                <a:lnTo>
                  <a:pt x="293" y="8842"/>
                </a:lnTo>
                <a:lnTo>
                  <a:pt x="291" y="8843"/>
                </a:lnTo>
                <a:lnTo>
                  <a:pt x="289" y="8844"/>
                </a:lnTo>
                <a:lnTo>
                  <a:pt x="286" y="8846"/>
                </a:lnTo>
                <a:lnTo>
                  <a:pt x="285" y="8848"/>
                </a:lnTo>
                <a:lnTo>
                  <a:pt x="285" y="8850"/>
                </a:lnTo>
                <a:lnTo>
                  <a:pt x="285" y="8851"/>
                </a:lnTo>
                <a:lnTo>
                  <a:pt x="287" y="8853"/>
                </a:lnTo>
                <a:lnTo>
                  <a:pt x="290" y="8854"/>
                </a:lnTo>
                <a:lnTo>
                  <a:pt x="292" y="8853"/>
                </a:lnTo>
                <a:lnTo>
                  <a:pt x="294" y="8851"/>
                </a:lnTo>
                <a:lnTo>
                  <a:pt x="295" y="8850"/>
                </a:lnTo>
                <a:lnTo>
                  <a:pt x="296" y="8848"/>
                </a:lnTo>
                <a:close/>
                <a:moveTo>
                  <a:pt x="248" y="8996"/>
                </a:moveTo>
                <a:lnTo>
                  <a:pt x="248" y="8994"/>
                </a:lnTo>
                <a:lnTo>
                  <a:pt x="248" y="8993"/>
                </a:lnTo>
                <a:lnTo>
                  <a:pt x="247" y="8991"/>
                </a:lnTo>
                <a:lnTo>
                  <a:pt x="245" y="8991"/>
                </a:lnTo>
                <a:lnTo>
                  <a:pt x="243" y="8991"/>
                </a:lnTo>
                <a:lnTo>
                  <a:pt x="242" y="8993"/>
                </a:lnTo>
                <a:lnTo>
                  <a:pt x="239" y="8994"/>
                </a:lnTo>
                <a:lnTo>
                  <a:pt x="238" y="8996"/>
                </a:lnTo>
                <a:lnTo>
                  <a:pt x="238" y="8998"/>
                </a:lnTo>
                <a:lnTo>
                  <a:pt x="239" y="8999"/>
                </a:lnTo>
                <a:lnTo>
                  <a:pt x="240" y="9000"/>
                </a:lnTo>
                <a:lnTo>
                  <a:pt x="242" y="9000"/>
                </a:lnTo>
                <a:lnTo>
                  <a:pt x="244" y="9000"/>
                </a:lnTo>
                <a:lnTo>
                  <a:pt x="246" y="8999"/>
                </a:lnTo>
                <a:lnTo>
                  <a:pt x="247" y="8998"/>
                </a:lnTo>
                <a:lnTo>
                  <a:pt x="248" y="8996"/>
                </a:lnTo>
                <a:close/>
                <a:moveTo>
                  <a:pt x="200" y="9143"/>
                </a:moveTo>
                <a:lnTo>
                  <a:pt x="201" y="9142"/>
                </a:lnTo>
                <a:lnTo>
                  <a:pt x="200" y="9140"/>
                </a:lnTo>
                <a:lnTo>
                  <a:pt x="199" y="9140"/>
                </a:lnTo>
                <a:lnTo>
                  <a:pt x="198" y="9139"/>
                </a:lnTo>
                <a:lnTo>
                  <a:pt x="195" y="9140"/>
                </a:lnTo>
                <a:lnTo>
                  <a:pt x="191" y="9143"/>
                </a:lnTo>
                <a:lnTo>
                  <a:pt x="191" y="9145"/>
                </a:lnTo>
                <a:lnTo>
                  <a:pt x="192" y="9146"/>
                </a:lnTo>
                <a:lnTo>
                  <a:pt x="194" y="9147"/>
                </a:lnTo>
                <a:lnTo>
                  <a:pt x="195" y="9147"/>
                </a:lnTo>
                <a:lnTo>
                  <a:pt x="198" y="9146"/>
                </a:lnTo>
                <a:lnTo>
                  <a:pt x="200" y="9143"/>
                </a:lnTo>
                <a:close/>
                <a:moveTo>
                  <a:pt x="152" y="9291"/>
                </a:moveTo>
                <a:lnTo>
                  <a:pt x="152" y="9289"/>
                </a:lnTo>
                <a:lnTo>
                  <a:pt x="152" y="9288"/>
                </a:lnTo>
                <a:lnTo>
                  <a:pt x="151" y="9288"/>
                </a:lnTo>
                <a:lnTo>
                  <a:pt x="150" y="9287"/>
                </a:lnTo>
                <a:lnTo>
                  <a:pt x="148" y="9288"/>
                </a:lnTo>
                <a:lnTo>
                  <a:pt x="145" y="9291"/>
                </a:lnTo>
                <a:lnTo>
                  <a:pt x="145" y="9292"/>
                </a:lnTo>
                <a:lnTo>
                  <a:pt x="145" y="9293"/>
                </a:lnTo>
                <a:lnTo>
                  <a:pt x="147" y="9294"/>
                </a:lnTo>
                <a:lnTo>
                  <a:pt x="148" y="9294"/>
                </a:lnTo>
                <a:lnTo>
                  <a:pt x="151" y="9293"/>
                </a:lnTo>
                <a:lnTo>
                  <a:pt x="152" y="9291"/>
                </a:lnTo>
                <a:close/>
                <a:moveTo>
                  <a:pt x="102" y="9436"/>
                </a:moveTo>
                <a:lnTo>
                  <a:pt x="101" y="9436"/>
                </a:lnTo>
                <a:lnTo>
                  <a:pt x="99" y="9438"/>
                </a:lnTo>
                <a:lnTo>
                  <a:pt x="99" y="9440"/>
                </a:lnTo>
                <a:lnTo>
                  <a:pt x="101" y="9440"/>
                </a:lnTo>
                <a:lnTo>
                  <a:pt x="103" y="9440"/>
                </a:lnTo>
                <a:lnTo>
                  <a:pt x="104" y="9438"/>
                </a:lnTo>
                <a:lnTo>
                  <a:pt x="104" y="9436"/>
                </a:lnTo>
                <a:lnTo>
                  <a:pt x="102" y="9436"/>
                </a:lnTo>
                <a:close/>
                <a:moveTo>
                  <a:pt x="53" y="9585"/>
                </a:moveTo>
                <a:lnTo>
                  <a:pt x="53" y="9587"/>
                </a:lnTo>
                <a:lnTo>
                  <a:pt x="54" y="9587"/>
                </a:lnTo>
                <a:lnTo>
                  <a:pt x="55" y="9587"/>
                </a:lnTo>
                <a:lnTo>
                  <a:pt x="56" y="9585"/>
                </a:lnTo>
                <a:lnTo>
                  <a:pt x="56" y="9584"/>
                </a:lnTo>
                <a:lnTo>
                  <a:pt x="55" y="9584"/>
                </a:lnTo>
                <a:lnTo>
                  <a:pt x="54" y="9584"/>
                </a:lnTo>
                <a:lnTo>
                  <a:pt x="53" y="9585"/>
                </a:lnTo>
                <a:close/>
                <a:moveTo>
                  <a:pt x="6" y="9733"/>
                </a:moveTo>
                <a:lnTo>
                  <a:pt x="6" y="9734"/>
                </a:lnTo>
                <a:lnTo>
                  <a:pt x="7" y="9734"/>
                </a:lnTo>
                <a:lnTo>
                  <a:pt x="8" y="9734"/>
                </a:lnTo>
                <a:lnTo>
                  <a:pt x="8" y="9733"/>
                </a:lnTo>
                <a:lnTo>
                  <a:pt x="8" y="9732"/>
                </a:lnTo>
                <a:lnTo>
                  <a:pt x="7" y="9732"/>
                </a:lnTo>
                <a:lnTo>
                  <a:pt x="6" y="9732"/>
                </a:lnTo>
                <a:lnTo>
                  <a:pt x="6" y="9733"/>
                </a:lnTo>
                <a:close/>
                <a:moveTo>
                  <a:pt x="2938" y="144"/>
                </a:moveTo>
                <a:lnTo>
                  <a:pt x="2938" y="144"/>
                </a:lnTo>
                <a:lnTo>
                  <a:pt x="2938" y="144"/>
                </a:lnTo>
                <a:lnTo>
                  <a:pt x="2938" y="144"/>
                </a:lnTo>
                <a:lnTo>
                  <a:pt x="2937" y="144"/>
                </a:lnTo>
                <a:lnTo>
                  <a:pt x="2937" y="144"/>
                </a:lnTo>
                <a:lnTo>
                  <a:pt x="2938" y="144"/>
                </a:lnTo>
                <a:lnTo>
                  <a:pt x="2938" y="144"/>
                </a:lnTo>
                <a:lnTo>
                  <a:pt x="2938" y="144"/>
                </a:lnTo>
                <a:close/>
                <a:moveTo>
                  <a:pt x="2891" y="291"/>
                </a:moveTo>
                <a:lnTo>
                  <a:pt x="2891" y="291"/>
                </a:lnTo>
                <a:lnTo>
                  <a:pt x="2890" y="291"/>
                </a:lnTo>
                <a:lnTo>
                  <a:pt x="2890" y="291"/>
                </a:lnTo>
                <a:lnTo>
                  <a:pt x="2890" y="291"/>
                </a:lnTo>
                <a:lnTo>
                  <a:pt x="2890" y="292"/>
                </a:lnTo>
                <a:lnTo>
                  <a:pt x="2890" y="292"/>
                </a:lnTo>
                <a:lnTo>
                  <a:pt x="2891" y="292"/>
                </a:lnTo>
                <a:lnTo>
                  <a:pt x="2891" y="291"/>
                </a:lnTo>
                <a:close/>
                <a:moveTo>
                  <a:pt x="2844" y="439"/>
                </a:moveTo>
                <a:lnTo>
                  <a:pt x="2844" y="438"/>
                </a:lnTo>
                <a:lnTo>
                  <a:pt x="2843" y="438"/>
                </a:lnTo>
                <a:lnTo>
                  <a:pt x="2843" y="438"/>
                </a:lnTo>
                <a:lnTo>
                  <a:pt x="2842" y="439"/>
                </a:lnTo>
                <a:lnTo>
                  <a:pt x="2842" y="439"/>
                </a:lnTo>
                <a:lnTo>
                  <a:pt x="2843" y="440"/>
                </a:lnTo>
                <a:lnTo>
                  <a:pt x="2843" y="439"/>
                </a:lnTo>
                <a:lnTo>
                  <a:pt x="2844" y="439"/>
                </a:lnTo>
                <a:close/>
                <a:moveTo>
                  <a:pt x="2797" y="587"/>
                </a:moveTo>
                <a:lnTo>
                  <a:pt x="2797" y="586"/>
                </a:lnTo>
                <a:lnTo>
                  <a:pt x="2796" y="586"/>
                </a:lnTo>
                <a:lnTo>
                  <a:pt x="2795" y="586"/>
                </a:lnTo>
                <a:lnTo>
                  <a:pt x="2794" y="587"/>
                </a:lnTo>
                <a:lnTo>
                  <a:pt x="2794" y="588"/>
                </a:lnTo>
                <a:lnTo>
                  <a:pt x="2795" y="589"/>
                </a:lnTo>
                <a:lnTo>
                  <a:pt x="2796" y="588"/>
                </a:lnTo>
                <a:lnTo>
                  <a:pt x="2797" y="587"/>
                </a:lnTo>
                <a:close/>
                <a:moveTo>
                  <a:pt x="2750" y="735"/>
                </a:moveTo>
                <a:lnTo>
                  <a:pt x="2750" y="733"/>
                </a:lnTo>
                <a:lnTo>
                  <a:pt x="2749" y="732"/>
                </a:lnTo>
                <a:lnTo>
                  <a:pt x="2747" y="733"/>
                </a:lnTo>
                <a:lnTo>
                  <a:pt x="2746" y="735"/>
                </a:lnTo>
                <a:lnTo>
                  <a:pt x="2746" y="736"/>
                </a:lnTo>
                <a:lnTo>
                  <a:pt x="2748" y="737"/>
                </a:lnTo>
                <a:lnTo>
                  <a:pt x="2749" y="736"/>
                </a:lnTo>
                <a:lnTo>
                  <a:pt x="2750" y="735"/>
                </a:lnTo>
                <a:close/>
                <a:moveTo>
                  <a:pt x="2703" y="882"/>
                </a:moveTo>
                <a:lnTo>
                  <a:pt x="2703" y="880"/>
                </a:lnTo>
                <a:lnTo>
                  <a:pt x="2702" y="879"/>
                </a:lnTo>
                <a:lnTo>
                  <a:pt x="2700" y="880"/>
                </a:lnTo>
                <a:lnTo>
                  <a:pt x="2698" y="882"/>
                </a:lnTo>
                <a:lnTo>
                  <a:pt x="2699" y="884"/>
                </a:lnTo>
                <a:lnTo>
                  <a:pt x="2700" y="884"/>
                </a:lnTo>
                <a:lnTo>
                  <a:pt x="2702" y="884"/>
                </a:lnTo>
                <a:lnTo>
                  <a:pt x="2703" y="882"/>
                </a:lnTo>
                <a:close/>
                <a:moveTo>
                  <a:pt x="2652" y="1032"/>
                </a:moveTo>
                <a:lnTo>
                  <a:pt x="2655" y="1031"/>
                </a:lnTo>
                <a:lnTo>
                  <a:pt x="2657" y="1029"/>
                </a:lnTo>
                <a:lnTo>
                  <a:pt x="2657" y="1028"/>
                </a:lnTo>
                <a:lnTo>
                  <a:pt x="2656" y="1027"/>
                </a:lnTo>
                <a:lnTo>
                  <a:pt x="2656" y="1026"/>
                </a:lnTo>
                <a:lnTo>
                  <a:pt x="2655" y="1026"/>
                </a:lnTo>
                <a:lnTo>
                  <a:pt x="2652" y="1027"/>
                </a:lnTo>
                <a:lnTo>
                  <a:pt x="2650" y="1029"/>
                </a:lnTo>
                <a:lnTo>
                  <a:pt x="2650" y="1030"/>
                </a:lnTo>
                <a:lnTo>
                  <a:pt x="2651" y="1032"/>
                </a:lnTo>
                <a:lnTo>
                  <a:pt x="2651" y="1032"/>
                </a:lnTo>
                <a:lnTo>
                  <a:pt x="2652" y="1032"/>
                </a:lnTo>
                <a:close/>
                <a:moveTo>
                  <a:pt x="2605" y="1180"/>
                </a:moveTo>
                <a:lnTo>
                  <a:pt x="2608" y="1179"/>
                </a:lnTo>
                <a:lnTo>
                  <a:pt x="2610" y="1177"/>
                </a:lnTo>
                <a:lnTo>
                  <a:pt x="2610" y="1175"/>
                </a:lnTo>
                <a:lnTo>
                  <a:pt x="2609" y="1174"/>
                </a:lnTo>
                <a:lnTo>
                  <a:pt x="2609" y="1173"/>
                </a:lnTo>
                <a:lnTo>
                  <a:pt x="2607" y="1173"/>
                </a:lnTo>
                <a:lnTo>
                  <a:pt x="2604" y="1174"/>
                </a:lnTo>
                <a:lnTo>
                  <a:pt x="2603" y="1177"/>
                </a:lnTo>
                <a:lnTo>
                  <a:pt x="2602" y="1178"/>
                </a:lnTo>
                <a:lnTo>
                  <a:pt x="2603" y="1179"/>
                </a:lnTo>
                <a:lnTo>
                  <a:pt x="2604" y="1180"/>
                </a:lnTo>
                <a:lnTo>
                  <a:pt x="2605" y="1180"/>
                </a:lnTo>
                <a:close/>
                <a:moveTo>
                  <a:pt x="2557" y="1328"/>
                </a:moveTo>
                <a:lnTo>
                  <a:pt x="2559" y="1328"/>
                </a:lnTo>
                <a:lnTo>
                  <a:pt x="2561" y="1327"/>
                </a:lnTo>
                <a:lnTo>
                  <a:pt x="2562" y="1326"/>
                </a:lnTo>
                <a:lnTo>
                  <a:pt x="2563" y="1324"/>
                </a:lnTo>
                <a:lnTo>
                  <a:pt x="2563" y="1322"/>
                </a:lnTo>
                <a:lnTo>
                  <a:pt x="2563" y="1321"/>
                </a:lnTo>
                <a:lnTo>
                  <a:pt x="2562" y="1320"/>
                </a:lnTo>
                <a:lnTo>
                  <a:pt x="2560" y="1320"/>
                </a:lnTo>
                <a:lnTo>
                  <a:pt x="2558" y="1320"/>
                </a:lnTo>
                <a:lnTo>
                  <a:pt x="2557" y="1321"/>
                </a:lnTo>
                <a:lnTo>
                  <a:pt x="2555" y="1322"/>
                </a:lnTo>
                <a:lnTo>
                  <a:pt x="2554" y="1324"/>
                </a:lnTo>
                <a:lnTo>
                  <a:pt x="2554" y="1326"/>
                </a:lnTo>
                <a:lnTo>
                  <a:pt x="2555" y="1327"/>
                </a:lnTo>
                <a:lnTo>
                  <a:pt x="2556" y="1328"/>
                </a:lnTo>
                <a:lnTo>
                  <a:pt x="2557" y="1328"/>
                </a:lnTo>
                <a:close/>
                <a:moveTo>
                  <a:pt x="2510" y="1477"/>
                </a:moveTo>
                <a:lnTo>
                  <a:pt x="2512" y="1477"/>
                </a:lnTo>
                <a:lnTo>
                  <a:pt x="2514" y="1476"/>
                </a:lnTo>
                <a:lnTo>
                  <a:pt x="2515" y="1474"/>
                </a:lnTo>
                <a:lnTo>
                  <a:pt x="2516" y="1472"/>
                </a:lnTo>
                <a:lnTo>
                  <a:pt x="2516" y="1469"/>
                </a:lnTo>
                <a:lnTo>
                  <a:pt x="2516" y="1468"/>
                </a:lnTo>
                <a:lnTo>
                  <a:pt x="2515" y="1467"/>
                </a:lnTo>
                <a:lnTo>
                  <a:pt x="2513" y="1467"/>
                </a:lnTo>
                <a:lnTo>
                  <a:pt x="2511" y="1467"/>
                </a:lnTo>
                <a:lnTo>
                  <a:pt x="2509" y="1468"/>
                </a:lnTo>
                <a:lnTo>
                  <a:pt x="2508" y="1469"/>
                </a:lnTo>
                <a:lnTo>
                  <a:pt x="2507" y="1472"/>
                </a:lnTo>
                <a:lnTo>
                  <a:pt x="2506" y="1474"/>
                </a:lnTo>
                <a:lnTo>
                  <a:pt x="2507" y="1476"/>
                </a:lnTo>
                <a:lnTo>
                  <a:pt x="2508" y="1477"/>
                </a:lnTo>
                <a:lnTo>
                  <a:pt x="2510" y="1477"/>
                </a:lnTo>
                <a:close/>
                <a:moveTo>
                  <a:pt x="2462" y="1625"/>
                </a:moveTo>
                <a:lnTo>
                  <a:pt x="2465" y="1625"/>
                </a:lnTo>
                <a:lnTo>
                  <a:pt x="2467" y="1624"/>
                </a:lnTo>
                <a:lnTo>
                  <a:pt x="2468" y="1622"/>
                </a:lnTo>
                <a:lnTo>
                  <a:pt x="2470" y="1620"/>
                </a:lnTo>
                <a:lnTo>
                  <a:pt x="2470" y="1618"/>
                </a:lnTo>
                <a:lnTo>
                  <a:pt x="2469" y="1616"/>
                </a:lnTo>
                <a:lnTo>
                  <a:pt x="2468" y="1615"/>
                </a:lnTo>
                <a:lnTo>
                  <a:pt x="2466" y="1614"/>
                </a:lnTo>
                <a:lnTo>
                  <a:pt x="2463" y="1615"/>
                </a:lnTo>
                <a:lnTo>
                  <a:pt x="2461" y="1616"/>
                </a:lnTo>
                <a:lnTo>
                  <a:pt x="2460" y="1618"/>
                </a:lnTo>
                <a:lnTo>
                  <a:pt x="2458" y="1620"/>
                </a:lnTo>
                <a:lnTo>
                  <a:pt x="2458" y="1622"/>
                </a:lnTo>
                <a:lnTo>
                  <a:pt x="2459" y="1624"/>
                </a:lnTo>
                <a:lnTo>
                  <a:pt x="2460" y="1625"/>
                </a:lnTo>
                <a:lnTo>
                  <a:pt x="2462" y="1625"/>
                </a:lnTo>
                <a:close/>
                <a:moveTo>
                  <a:pt x="2415" y="1773"/>
                </a:moveTo>
                <a:lnTo>
                  <a:pt x="2417" y="1773"/>
                </a:lnTo>
                <a:lnTo>
                  <a:pt x="2420" y="1771"/>
                </a:lnTo>
                <a:lnTo>
                  <a:pt x="2421" y="1769"/>
                </a:lnTo>
                <a:lnTo>
                  <a:pt x="2423" y="1767"/>
                </a:lnTo>
                <a:lnTo>
                  <a:pt x="2423" y="1765"/>
                </a:lnTo>
                <a:lnTo>
                  <a:pt x="2422" y="1763"/>
                </a:lnTo>
                <a:lnTo>
                  <a:pt x="2421" y="1762"/>
                </a:lnTo>
                <a:lnTo>
                  <a:pt x="2419" y="1761"/>
                </a:lnTo>
                <a:lnTo>
                  <a:pt x="2416" y="1762"/>
                </a:lnTo>
                <a:lnTo>
                  <a:pt x="2414" y="1763"/>
                </a:lnTo>
                <a:lnTo>
                  <a:pt x="2412" y="1765"/>
                </a:lnTo>
                <a:lnTo>
                  <a:pt x="2411" y="1767"/>
                </a:lnTo>
                <a:lnTo>
                  <a:pt x="2410" y="1769"/>
                </a:lnTo>
                <a:lnTo>
                  <a:pt x="2411" y="1771"/>
                </a:lnTo>
                <a:lnTo>
                  <a:pt x="2413" y="1773"/>
                </a:lnTo>
                <a:lnTo>
                  <a:pt x="2415" y="1773"/>
                </a:lnTo>
                <a:close/>
                <a:moveTo>
                  <a:pt x="2367" y="1921"/>
                </a:moveTo>
                <a:lnTo>
                  <a:pt x="2370" y="1920"/>
                </a:lnTo>
                <a:lnTo>
                  <a:pt x="2372" y="1919"/>
                </a:lnTo>
                <a:lnTo>
                  <a:pt x="2374" y="1917"/>
                </a:lnTo>
                <a:lnTo>
                  <a:pt x="2376" y="1914"/>
                </a:lnTo>
                <a:lnTo>
                  <a:pt x="2376" y="1912"/>
                </a:lnTo>
                <a:lnTo>
                  <a:pt x="2375" y="1910"/>
                </a:lnTo>
                <a:lnTo>
                  <a:pt x="2374" y="1909"/>
                </a:lnTo>
                <a:lnTo>
                  <a:pt x="2371" y="1908"/>
                </a:lnTo>
                <a:lnTo>
                  <a:pt x="2369" y="1909"/>
                </a:lnTo>
                <a:lnTo>
                  <a:pt x="2366" y="1910"/>
                </a:lnTo>
                <a:lnTo>
                  <a:pt x="2364" y="1912"/>
                </a:lnTo>
                <a:lnTo>
                  <a:pt x="2363" y="1914"/>
                </a:lnTo>
                <a:lnTo>
                  <a:pt x="2363" y="1917"/>
                </a:lnTo>
                <a:lnTo>
                  <a:pt x="2363" y="1919"/>
                </a:lnTo>
                <a:lnTo>
                  <a:pt x="2365" y="1920"/>
                </a:lnTo>
                <a:lnTo>
                  <a:pt x="2367" y="1921"/>
                </a:lnTo>
                <a:close/>
                <a:moveTo>
                  <a:pt x="2320" y="2069"/>
                </a:moveTo>
                <a:lnTo>
                  <a:pt x="2323" y="2068"/>
                </a:lnTo>
                <a:lnTo>
                  <a:pt x="2325" y="2067"/>
                </a:lnTo>
                <a:lnTo>
                  <a:pt x="2327" y="2064"/>
                </a:lnTo>
                <a:lnTo>
                  <a:pt x="2329" y="2062"/>
                </a:lnTo>
                <a:lnTo>
                  <a:pt x="2329" y="2059"/>
                </a:lnTo>
                <a:lnTo>
                  <a:pt x="2328" y="2057"/>
                </a:lnTo>
                <a:lnTo>
                  <a:pt x="2327" y="2056"/>
                </a:lnTo>
                <a:lnTo>
                  <a:pt x="2324" y="2055"/>
                </a:lnTo>
                <a:lnTo>
                  <a:pt x="2321" y="2056"/>
                </a:lnTo>
                <a:lnTo>
                  <a:pt x="2319" y="2057"/>
                </a:lnTo>
                <a:lnTo>
                  <a:pt x="2316" y="2059"/>
                </a:lnTo>
                <a:lnTo>
                  <a:pt x="2315" y="2062"/>
                </a:lnTo>
                <a:lnTo>
                  <a:pt x="2315" y="2064"/>
                </a:lnTo>
                <a:lnTo>
                  <a:pt x="2316" y="2067"/>
                </a:lnTo>
                <a:lnTo>
                  <a:pt x="2317" y="2068"/>
                </a:lnTo>
                <a:lnTo>
                  <a:pt x="2320" y="2069"/>
                </a:lnTo>
                <a:close/>
                <a:moveTo>
                  <a:pt x="2272" y="2216"/>
                </a:moveTo>
                <a:lnTo>
                  <a:pt x="2275" y="2216"/>
                </a:lnTo>
                <a:lnTo>
                  <a:pt x="2278" y="2214"/>
                </a:lnTo>
                <a:lnTo>
                  <a:pt x="2280" y="2212"/>
                </a:lnTo>
                <a:lnTo>
                  <a:pt x="2282" y="2209"/>
                </a:lnTo>
                <a:lnTo>
                  <a:pt x="2282" y="2206"/>
                </a:lnTo>
                <a:lnTo>
                  <a:pt x="2281" y="2204"/>
                </a:lnTo>
                <a:lnTo>
                  <a:pt x="2279" y="2203"/>
                </a:lnTo>
                <a:lnTo>
                  <a:pt x="2277" y="2202"/>
                </a:lnTo>
                <a:lnTo>
                  <a:pt x="2274" y="2203"/>
                </a:lnTo>
                <a:lnTo>
                  <a:pt x="2271" y="2204"/>
                </a:lnTo>
                <a:lnTo>
                  <a:pt x="2269" y="2206"/>
                </a:lnTo>
                <a:lnTo>
                  <a:pt x="2267" y="2209"/>
                </a:lnTo>
                <a:lnTo>
                  <a:pt x="2267" y="2212"/>
                </a:lnTo>
                <a:lnTo>
                  <a:pt x="2268" y="2214"/>
                </a:lnTo>
                <a:lnTo>
                  <a:pt x="2270" y="2216"/>
                </a:lnTo>
                <a:lnTo>
                  <a:pt x="2272" y="2216"/>
                </a:lnTo>
                <a:close/>
                <a:moveTo>
                  <a:pt x="2225" y="2365"/>
                </a:moveTo>
                <a:lnTo>
                  <a:pt x="2228" y="2365"/>
                </a:lnTo>
                <a:lnTo>
                  <a:pt x="2231" y="2363"/>
                </a:lnTo>
                <a:lnTo>
                  <a:pt x="2233" y="2361"/>
                </a:lnTo>
                <a:lnTo>
                  <a:pt x="2235" y="2357"/>
                </a:lnTo>
                <a:lnTo>
                  <a:pt x="2235" y="2354"/>
                </a:lnTo>
                <a:lnTo>
                  <a:pt x="2234" y="2351"/>
                </a:lnTo>
                <a:lnTo>
                  <a:pt x="2232" y="2349"/>
                </a:lnTo>
                <a:lnTo>
                  <a:pt x="2230" y="2349"/>
                </a:lnTo>
                <a:lnTo>
                  <a:pt x="2226" y="2349"/>
                </a:lnTo>
                <a:lnTo>
                  <a:pt x="2224" y="2351"/>
                </a:lnTo>
                <a:lnTo>
                  <a:pt x="2221" y="2354"/>
                </a:lnTo>
                <a:lnTo>
                  <a:pt x="2220" y="2357"/>
                </a:lnTo>
                <a:lnTo>
                  <a:pt x="2219" y="2361"/>
                </a:lnTo>
                <a:lnTo>
                  <a:pt x="2220" y="2363"/>
                </a:lnTo>
                <a:lnTo>
                  <a:pt x="2222" y="2365"/>
                </a:lnTo>
                <a:lnTo>
                  <a:pt x="2225" y="2365"/>
                </a:lnTo>
                <a:close/>
                <a:moveTo>
                  <a:pt x="2177" y="2513"/>
                </a:moveTo>
                <a:lnTo>
                  <a:pt x="2181" y="2512"/>
                </a:lnTo>
                <a:lnTo>
                  <a:pt x="2184" y="2511"/>
                </a:lnTo>
                <a:lnTo>
                  <a:pt x="2186" y="2508"/>
                </a:lnTo>
                <a:lnTo>
                  <a:pt x="2188" y="2505"/>
                </a:lnTo>
                <a:lnTo>
                  <a:pt x="2188" y="2502"/>
                </a:lnTo>
                <a:lnTo>
                  <a:pt x="2187" y="2498"/>
                </a:lnTo>
                <a:lnTo>
                  <a:pt x="2185" y="2497"/>
                </a:lnTo>
                <a:lnTo>
                  <a:pt x="2182" y="2496"/>
                </a:lnTo>
                <a:lnTo>
                  <a:pt x="2179" y="2497"/>
                </a:lnTo>
                <a:lnTo>
                  <a:pt x="2176" y="2498"/>
                </a:lnTo>
                <a:lnTo>
                  <a:pt x="2173" y="2502"/>
                </a:lnTo>
                <a:lnTo>
                  <a:pt x="2172" y="2505"/>
                </a:lnTo>
                <a:lnTo>
                  <a:pt x="2171" y="2508"/>
                </a:lnTo>
                <a:lnTo>
                  <a:pt x="2172" y="2511"/>
                </a:lnTo>
                <a:lnTo>
                  <a:pt x="2174" y="2512"/>
                </a:lnTo>
                <a:lnTo>
                  <a:pt x="2177" y="2513"/>
                </a:lnTo>
                <a:close/>
                <a:moveTo>
                  <a:pt x="2130" y="2661"/>
                </a:moveTo>
                <a:lnTo>
                  <a:pt x="2133" y="2660"/>
                </a:lnTo>
                <a:lnTo>
                  <a:pt x="2136" y="2658"/>
                </a:lnTo>
                <a:lnTo>
                  <a:pt x="2139" y="2656"/>
                </a:lnTo>
                <a:lnTo>
                  <a:pt x="2142" y="2652"/>
                </a:lnTo>
                <a:lnTo>
                  <a:pt x="2142" y="2649"/>
                </a:lnTo>
                <a:lnTo>
                  <a:pt x="2140" y="2646"/>
                </a:lnTo>
                <a:lnTo>
                  <a:pt x="2138" y="2645"/>
                </a:lnTo>
                <a:lnTo>
                  <a:pt x="2135" y="2644"/>
                </a:lnTo>
                <a:lnTo>
                  <a:pt x="2132" y="2645"/>
                </a:lnTo>
                <a:lnTo>
                  <a:pt x="2128" y="2646"/>
                </a:lnTo>
                <a:lnTo>
                  <a:pt x="2126" y="2649"/>
                </a:lnTo>
                <a:lnTo>
                  <a:pt x="2124" y="2652"/>
                </a:lnTo>
                <a:lnTo>
                  <a:pt x="2124" y="2656"/>
                </a:lnTo>
                <a:lnTo>
                  <a:pt x="2125" y="2658"/>
                </a:lnTo>
                <a:lnTo>
                  <a:pt x="2127" y="2660"/>
                </a:lnTo>
                <a:lnTo>
                  <a:pt x="2130" y="2661"/>
                </a:lnTo>
                <a:close/>
                <a:moveTo>
                  <a:pt x="2082" y="2808"/>
                </a:moveTo>
                <a:lnTo>
                  <a:pt x="2086" y="2808"/>
                </a:lnTo>
                <a:lnTo>
                  <a:pt x="2089" y="2806"/>
                </a:lnTo>
                <a:lnTo>
                  <a:pt x="2092" y="2803"/>
                </a:lnTo>
                <a:lnTo>
                  <a:pt x="2095" y="2800"/>
                </a:lnTo>
                <a:lnTo>
                  <a:pt x="2095" y="2796"/>
                </a:lnTo>
                <a:lnTo>
                  <a:pt x="2093" y="2793"/>
                </a:lnTo>
                <a:lnTo>
                  <a:pt x="2091" y="2791"/>
                </a:lnTo>
                <a:lnTo>
                  <a:pt x="2088" y="2791"/>
                </a:lnTo>
                <a:lnTo>
                  <a:pt x="2084" y="2791"/>
                </a:lnTo>
                <a:lnTo>
                  <a:pt x="2081" y="2793"/>
                </a:lnTo>
                <a:lnTo>
                  <a:pt x="2078" y="2796"/>
                </a:lnTo>
                <a:lnTo>
                  <a:pt x="2076" y="2800"/>
                </a:lnTo>
                <a:lnTo>
                  <a:pt x="2076" y="2803"/>
                </a:lnTo>
                <a:lnTo>
                  <a:pt x="2077" y="2806"/>
                </a:lnTo>
                <a:lnTo>
                  <a:pt x="2079" y="2808"/>
                </a:lnTo>
                <a:lnTo>
                  <a:pt x="2082" y="2808"/>
                </a:lnTo>
                <a:close/>
                <a:moveTo>
                  <a:pt x="2035" y="2956"/>
                </a:moveTo>
                <a:lnTo>
                  <a:pt x="2039" y="2955"/>
                </a:lnTo>
                <a:lnTo>
                  <a:pt x="2042" y="2953"/>
                </a:lnTo>
                <a:lnTo>
                  <a:pt x="2045" y="2951"/>
                </a:lnTo>
                <a:lnTo>
                  <a:pt x="2048" y="2947"/>
                </a:lnTo>
                <a:lnTo>
                  <a:pt x="2048" y="2943"/>
                </a:lnTo>
                <a:lnTo>
                  <a:pt x="2047" y="2940"/>
                </a:lnTo>
                <a:lnTo>
                  <a:pt x="2044" y="2939"/>
                </a:lnTo>
                <a:lnTo>
                  <a:pt x="2041" y="2938"/>
                </a:lnTo>
                <a:lnTo>
                  <a:pt x="2037" y="2939"/>
                </a:lnTo>
                <a:lnTo>
                  <a:pt x="2033" y="2940"/>
                </a:lnTo>
                <a:lnTo>
                  <a:pt x="2030" y="2943"/>
                </a:lnTo>
                <a:lnTo>
                  <a:pt x="2028" y="2947"/>
                </a:lnTo>
                <a:lnTo>
                  <a:pt x="2028" y="2951"/>
                </a:lnTo>
                <a:lnTo>
                  <a:pt x="2029" y="2953"/>
                </a:lnTo>
                <a:lnTo>
                  <a:pt x="2031" y="2955"/>
                </a:lnTo>
                <a:lnTo>
                  <a:pt x="2035" y="2956"/>
                </a:lnTo>
                <a:close/>
                <a:moveTo>
                  <a:pt x="1987" y="3104"/>
                </a:moveTo>
                <a:lnTo>
                  <a:pt x="1991" y="3103"/>
                </a:lnTo>
                <a:lnTo>
                  <a:pt x="1995" y="3101"/>
                </a:lnTo>
                <a:lnTo>
                  <a:pt x="1998" y="3098"/>
                </a:lnTo>
                <a:lnTo>
                  <a:pt x="2001" y="3094"/>
                </a:lnTo>
                <a:lnTo>
                  <a:pt x="2001" y="3091"/>
                </a:lnTo>
                <a:lnTo>
                  <a:pt x="2000" y="3088"/>
                </a:lnTo>
                <a:lnTo>
                  <a:pt x="1997" y="3086"/>
                </a:lnTo>
                <a:lnTo>
                  <a:pt x="1993" y="3085"/>
                </a:lnTo>
                <a:lnTo>
                  <a:pt x="1989" y="3086"/>
                </a:lnTo>
                <a:lnTo>
                  <a:pt x="1986" y="3088"/>
                </a:lnTo>
                <a:lnTo>
                  <a:pt x="1983" y="3091"/>
                </a:lnTo>
                <a:lnTo>
                  <a:pt x="1981" y="3094"/>
                </a:lnTo>
                <a:lnTo>
                  <a:pt x="1980" y="3098"/>
                </a:lnTo>
                <a:lnTo>
                  <a:pt x="1981" y="3101"/>
                </a:lnTo>
                <a:lnTo>
                  <a:pt x="1984" y="3103"/>
                </a:lnTo>
                <a:lnTo>
                  <a:pt x="1987" y="3104"/>
                </a:lnTo>
                <a:close/>
                <a:moveTo>
                  <a:pt x="1933" y="3242"/>
                </a:moveTo>
                <a:lnTo>
                  <a:pt x="1933" y="3245"/>
                </a:lnTo>
                <a:lnTo>
                  <a:pt x="1934" y="3250"/>
                </a:lnTo>
                <a:lnTo>
                  <a:pt x="1936" y="3252"/>
                </a:lnTo>
                <a:lnTo>
                  <a:pt x="1940" y="3252"/>
                </a:lnTo>
                <a:lnTo>
                  <a:pt x="1944" y="3252"/>
                </a:lnTo>
                <a:lnTo>
                  <a:pt x="1948" y="3250"/>
                </a:lnTo>
                <a:lnTo>
                  <a:pt x="1952" y="3245"/>
                </a:lnTo>
                <a:lnTo>
                  <a:pt x="1954" y="3242"/>
                </a:lnTo>
                <a:lnTo>
                  <a:pt x="1954" y="3238"/>
                </a:lnTo>
                <a:lnTo>
                  <a:pt x="1953" y="3235"/>
                </a:lnTo>
                <a:lnTo>
                  <a:pt x="1950" y="3233"/>
                </a:lnTo>
                <a:lnTo>
                  <a:pt x="1946" y="3232"/>
                </a:lnTo>
                <a:lnTo>
                  <a:pt x="1942" y="3233"/>
                </a:lnTo>
                <a:lnTo>
                  <a:pt x="1938" y="3235"/>
                </a:lnTo>
                <a:lnTo>
                  <a:pt x="1935" y="3238"/>
                </a:lnTo>
                <a:lnTo>
                  <a:pt x="1933" y="3242"/>
                </a:lnTo>
                <a:close/>
                <a:moveTo>
                  <a:pt x="1892" y="3400"/>
                </a:moveTo>
                <a:lnTo>
                  <a:pt x="1896" y="3399"/>
                </a:lnTo>
                <a:lnTo>
                  <a:pt x="1900" y="3397"/>
                </a:lnTo>
                <a:lnTo>
                  <a:pt x="1905" y="3394"/>
                </a:lnTo>
                <a:lnTo>
                  <a:pt x="1907" y="3390"/>
                </a:lnTo>
                <a:lnTo>
                  <a:pt x="1907" y="3385"/>
                </a:lnTo>
                <a:lnTo>
                  <a:pt x="1906" y="3382"/>
                </a:lnTo>
                <a:lnTo>
                  <a:pt x="1902" y="3380"/>
                </a:lnTo>
                <a:lnTo>
                  <a:pt x="1899" y="3379"/>
                </a:lnTo>
                <a:lnTo>
                  <a:pt x="1895" y="3380"/>
                </a:lnTo>
                <a:lnTo>
                  <a:pt x="1891" y="3382"/>
                </a:lnTo>
                <a:lnTo>
                  <a:pt x="1888" y="3385"/>
                </a:lnTo>
                <a:lnTo>
                  <a:pt x="1886" y="3390"/>
                </a:lnTo>
                <a:lnTo>
                  <a:pt x="1885" y="3394"/>
                </a:lnTo>
                <a:lnTo>
                  <a:pt x="1886" y="3397"/>
                </a:lnTo>
                <a:lnTo>
                  <a:pt x="1889" y="3399"/>
                </a:lnTo>
                <a:lnTo>
                  <a:pt x="1892" y="3400"/>
                </a:lnTo>
                <a:close/>
                <a:moveTo>
                  <a:pt x="1838" y="3537"/>
                </a:moveTo>
                <a:lnTo>
                  <a:pt x="1838" y="3541"/>
                </a:lnTo>
                <a:lnTo>
                  <a:pt x="1839" y="3545"/>
                </a:lnTo>
                <a:lnTo>
                  <a:pt x="1841" y="3547"/>
                </a:lnTo>
                <a:lnTo>
                  <a:pt x="1845" y="3547"/>
                </a:lnTo>
                <a:lnTo>
                  <a:pt x="1849" y="3547"/>
                </a:lnTo>
                <a:lnTo>
                  <a:pt x="1853" y="3545"/>
                </a:lnTo>
                <a:lnTo>
                  <a:pt x="1857" y="3541"/>
                </a:lnTo>
                <a:lnTo>
                  <a:pt x="1859" y="3537"/>
                </a:lnTo>
                <a:lnTo>
                  <a:pt x="1860" y="3534"/>
                </a:lnTo>
                <a:lnTo>
                  <a:pt x="1859" y="3530"/>
                </a:lnTo>
                <a:lnTo>
                  <a:pt x="1855" y="3528"/>
                </a:lnTo>
                <a:lnTo>
                  <a:pt x="1851" y="3526"/>
                </a:lnTo>
                <a:lnTo>
                  <a:pt x="1847" y="3528"/>
                </a:lnTo>
                <a:lnTo>
                  <a:pt x="1843" y="3530"/>
                </a:lnTo>
                <a:lnTo>
                  <a:pt x="1840" y="3534"/>
                </a:lnTo>
                <a:lnTo>
                  <a:pt x="1838" y="3537"/>
                </a:lnTo>
                <a:close/>
                <a:moveTo>
                  <a:pt x="1790" y="3685"/>
                </a:moveTo>
                <a:lnTo>
                  <a:pt x="1790" y="3689"/>
                </a:lnTo>
                <a:lnTo>
                  <a:pt x="1791" y="3692"/>
                </a:lnTo>
                <a:lnTo>
                  <a:pt x="1794" y="3694"/>
                </a:lnTo>
                <a:lnTo>
                  <a:pt x="1797" y="3695"/>
                </a:lnTo>
                <a:lnTo>
                  <a:pt x="1802" y="3694"/>
                </a:lnTo>
                <a:lnTo>
                  <a:pt x="1806" y="3692"/>
                </a:lnTo>
                <a:lnTo>
                  <a:pt x="1810" y="3689"/>
                </a:lnTo>
                <a:lnTo>
                  <a:pt x="1812" y="3685"/>
                </a:lnTo>
                <a:lnTo>
                  <a:pt x="1813" y="3681"/>
                </a:lnTo>
                <a:lnTo>
                  <a:pt x="1812" y="3677"/>
                </a:lnTo>
                <a:lnTo>
                  <a:pt x="1809" y="3675"/>
                </a:lnTo>
                <a:lnTo>
                  <a:pt x="1804" y="3674"/>
                </a:lnTo>
                <a:lnTo>
                  <a:pt x="1800" y="3675"/>
                </a:lnTo>
                <a:lnTo>
                  <a:pt x="1796" y="3677"/>
                </a:lnTo>
                <a:lnTo>
                  <a:pt x="1793" y="3681"/>
                </a:lnTo>
                <a:lnTo>
                  <a:pt x="1790" y="3685"/>
                </a:lnTo>
                <a:close/>
                <a:moveTo>
                  <a:pt x="1743" y="3832"/>
                </a:moveTo>
                <a:lnTo>
                  <a:pt x="1743" y="3836"/>
                </a:lnTo>
                <a:lnTo>
                  <a:pt x="1744" y="3840"/>
                </a:lnTo>
                <a:lnTo>
                  <a:pt x="1746" y="3842"/>
                </a:lnTo>
                <a:lnTo>
                  <a:pt x="1750" y="3843"/>
                </a:lnTo>
                <a:lnTo>
                  <a:pt x="1754" y="3842"/>
                </a:lnTo>
                <a:lnTo>
                  <a:pt x="1758" y="3840"/>
                </a:lnTo>
                <a:lnTo>
                  <a:pt x="1763" y="3836"/>
                </a:lnTo>
                <a:lnTo>
                  <a:pt x="1765" y="3832"/>
                </a:lnTo>
                <a:lnTo>
                  <a:pt x="1765" y="3828"/>
                </a:lnTo>
                <a:lnTo>
                  <a:pt x="1764" y="3825"/>
                </a:lnTo>
                <a:lnTo>
                  <a:pt x="1762" y="3823"/>
                </a:lnTo>
                <a:lnTo>
                  <a:pt x="1757" y="3822"/>
                </a:lnTo>
                <a:lnTo>
                  <a:pt x="1752" y="3823"/>
                </a:lnTo>
                <a:lnTo>
                  <a:pt x="1748" y="3825"/>
                </a:lnTo>
                <a:lnTo>
                  <a:pt x="1745" y="3828"/>
                </a:lnTo>
                <a:lnTo>
                  <a:pt x="1743" y="3832"/>
                </a:lnTo>
                <a:close/>
                <a:moveTo>
                  <a:pt x="1703" y="3990"/>
                </a:moveTo>
                <a:lnTo>
                  <a:pt x="1707" y="3990"/>
                </a:lnTo>
                <a:lnTo>
                  <a:pt x="1711" y="3987"/>
                </a:lnTo>
                <a:lnTo>
                  <a:pt x="1716" y="3984"/>
                </a:lnTo>
                <a:lnTo>
                  <a:pt x="1718" y="3980"/>
                </a:lnTo>
                <a:lnTo>
                  <a:pt x="1718" y="3975"/>
                </a:lnTo>
                <a:lnTo>
                  <a:pt x="1717" y="3972"/>
                </a:lnTo>
                <a:lnTo>
                  <a:pt x="1714" y="3970"/>
                </a:lnTo>
                <a:lnTo>
                  <a:pt x="1710" y="3969"/>
                </a:lnTo>
                <a:lnTo>
                  <a:pt x="1705" y="3970"/>
                </a:lnTo>
                <a:lnTo>
                  <a:pt x="1701" y="3972"/>
                </a:lnTo>
                <a:lnTo>
                  <a:pt x="1697" y="3975"/>
                </a:lnTo>
                <a:lnTo>
                  <a:pt x="1695" y="3980"/>
                </a:lnTo>
                <a:lnTo>
                  <a:pt x="1695" y="3984"/>
                </a:lnTo>
                <a:lnTo>
                  <a:pt x="1696" y="3987"/>
                </a:lnTo>
                <a:lnTo>
                  <a:pt x="1699" y="3990"/>
                </a:lnTo>
                <a:lnTo>
                  <a:pt x="1703" y="3990"/>
                </a:lnTo>
                <a:close/>
                <a:moveTo>
                  <a:pt x="1655" y="4139"/>
                </a:moveTo>
                <a:lnTo>
                  <a:pt x="1660" y="4138"/>
                </a:lnTo>
                <a:lnTo>
                  <a:pt x="1664" y="4136"/>
                </a:lnTo>
                <a:lnTo>
                  <a:pt x="1668" y="4131"/>
                </a:lnTo>
                <a:lnTo>
                  <a:pt x="1671" y="4127"/>
                </a:lnTo>
                <a:lnTo>
                  <a:pt x="1671" y="4123"/>
                </a:lnTo>
                <a:lnTo>
                  <a:pt x="1670" y="4119"/>
                </a:lnTo>
                <a:lnTo>
                  <a:pt x="1667" y="4117"/>
                </a:lnTo>
                <a:lnTo>
                  <a:pt x="1662" y="4116"/>
                </a:lnTo>
                <a:lnTo>
                  <a:pt x="1658" y="4117"/>
                </a:lnTo>
                <a:lnTo>
                  <a:pt x="1654" y="4119"/>
                </a:lnTo>
                <a:lnTo>
                  <a:pt x="1650" y="4123"/>
                </a:lnTo>
                <a:lnTo>
                  <a:pt x="1648" y="4127"/>
                </a:lnTo>
                <a:lnTo>
                  <a:pt x="1647" y="4131"/>
                </a:lnTo>
                <a:lnTo>
                  <a:pt x="1649" y="4136"/>
                </a:lnTo>
                <a:lnTo>
                  <a:pt x="1651" y="4138"/>
                </a:lnTo>
                <a:lnTo>
                  <a:pt x="1655" y="4139"/>
                </a:lnTo>
                <a:close/>
                <a:moveTo>
                  <a:pt x="1601" y="4275"/>
                </a:moveTo>
                <a:lnTo>
                  <a:pt x="1600" y="4279"/>
                </a:lnTo>
                <a:lnTo>
                  <a:pt x="1601" y="4283"/>
                </a:lnTo>
                <a:lnTo>
                  <a:pt x="1604" y="4285"/>
                </a:lnTo>
                <a:lnTo>
                  <a:pt x="1608" y="4286"/>
                </a:lnTo>
                <a:lnTo>
                  <a:pt x="1612" y="4285"/>
                </a:lnTo>
                <a:lnTo>
                  <a:pt x="1617" y="4283"/>
                </a:lnTo>
                <a:lnTo>
                  <a:pt x="1621" y="4279"/>
                </a:lnTo>
                <a:lnTo>
                  <a:pt x="1623" y="4275"/>
                </a:lnTo>
                <a:lnTo>
                  <a:pt x="1624" y="4270"/>
                </a:lnTo>
                <a:lnTo>
                  <a:pt x="1622" y="4267"/>
                </a:lnTo>
                <a:lnTo>
                  <a:pt x="1620" y="4264"/>
                </a:lnTo>
                <a:lnTo>
                  <a:pt x="1615" y="4263"/>
                </a:lnTo>
                <a:lnTo>
                  <a:pt x="1610" y="4264"/>
                </a:lnTo>
                <a:lnTo>
                  <a:pt x="1606" y="4267"/>
                </a:lnTo>
                <a:lnTo>
                  <a:pt x="1603" y="4270"/>
                </a:lnTo>
                <a:lnTo>
                  <a:pt x="1601" y="4275"/>
                </a:lnTo>
                <a:close/>
                <a:moveTo>
                  <a:pt x="1553" y="4423"/>
                </a:moveTo>
                <a:lnTo>
                  <a:pt x="1553" y="4427"/>
                </a:lnTo>
                <a:lnTo>
                  <a:pt x="1554" y="4430"/>
                </a:lnTo>
                <a:lnTo>
                  <a:pt x="1557" y="4433"/>
                </a:lnTo>
                <a:lnTo>
                  <a:pt x="1560" y="4433"/>
                </a:lnTo>
                <a:lnTo>
                  <a:pt x="1565" y="4433"/>
                </a:lnTo>
                <a:lnTo>
                  <a:pt x="1569" y="4430"/>
                </a:lnTo>
                <a:lnTo>
                  <a:pt x="1574" y="4427"/>
                </a:lnTo>
                <a:lnTo>
                  <a:pt x="1576" y="4423"/>
                </a:lnTo>
                <a:lnTo>
                  <a:pt x="1576" y="4418"/>
                </a:lnTo>
                <a:lnTo>
                  <a:pt x="1575" y="4415"/>
                </a:lnTo>
                <a:lnTo>
                  <a:pt x="1572" y="4412"/>
                </a:lnTo>
                <a:lnTo>
                  <a:pt x="1567" y="4411"/>
                </a:lnTo>
                <a:lnTo>
                  <a:pt x="1563" y="4412"/>
                </a:lnTo>
                <a:lnTo>
                  <a:pt x="1559" y="4415"/>
                </a:lnTo>
                <a:lnTo>
                  <a:pt x="1555" y="4418"/>
                </a:lnTo>
                <a:lnTo>
                  <a:pt x="1553" y="4423"/>
                </a:lnTo>
                <a:close/>
                <a:moveTo>
                  <a:pt x="1513" y="4581"/>
                </a:moveTo>
                <a:lnTo>
                  <a:pt x="1518" y="4580"/>
                </a:lnTo>
                <a:lnTo>
                  <a:pt x="1522" y="4578"/>
                </a:lnTo>
                <a:lnTo>
                  <a:pt x="1527" y="4574"/>
                </a:lnTo>
                <a:lnTo>
                  <a:pt x="1529" y="4570"/>
                </a:lnTo>
                <a:lnTo>
                  <a:pt x="1529" y="4566"/>
                </a:lnTo>
                <a:lnTo>
                  <a:pt x="1528" y="4562"/>
                </a:lnTo>
                <a:lnTo>
                  <a:pt x="1525" y="4560"/>
                </a:lnTo>
                <a:lnTo>
                  <a:pt x="1520" y="4559"/>
                </a:lnTo>
                <a:lnTo>
                  <a:pt x="1516" y="4560"/>
                </a:lnTo>
                <a:lnTo>
                  <a:pt x="1511" y="4562"/>
                </a:lnTo>
                <a:lnTo>
                  <a:pt x="1508" y="4566"/>
                </a:lnTo>
                <a:lnTo>
                  <a:pt x="1505" y="4570"/>
                </a:lnTo>
                <a:lnTo>
                  <a:pt x="1505" y="4574"/>
                </a:lnTo>
                <a:lnTo>
                  <a:pt x="1506" y="4578"/>
                </a:lnTo>
                <a:lnTo>
                  <a:pt x="1509" y="4580"/>
                </a:lnTo>
                <a:lnTo>
                  <a:pt x="1513" y="4581"/>
                </a:lnTo>
                <a:close/>
                <a:moveTo>
                  <a:pt x="1466" y="4729"/>
                </a:moveTo>
                <a:lnTo>
                  <a:pt x="1470" y="4728"/>
                </a:lnTo>
                <a:lnTo>
                  <a:pt x="1475" y="4725"/>
                </a:lnTo>
                <a:lnTo>
                  <a:pt x="1479" y="4722"/>
                </a:lnTo>
                <a:lnTo>
                  <a:pt x="1481" y="4717"/>
                </a:lnTo>
                <a:lnTo>
                  <a:pt x="1482" y="4713"/>
                </a:lnTo>
                <a:lnTo>
                  <a:pt x="1481" y="4709"/>
                </a:lnTo>
                <a:lnTo>
                  <a:pt x="1478" y="4707"/>
                </a:lnTo>
                <a:lnTo>
                  <a:pt x="1473" y="4706"/>
                </a:lnTo>
                <a:lnTo>
                  <a:pt x="1468" y="4707"/>
                </a:lnTo>
                <a:lnTo>
                  <a:pt x="1464" y="4709"/>
                </a:lnTo>
                <a:lnTo>
                  <a:pt x="1460" y="4713"/>
                </a:lnTo>
                <a:lnTo>
                  <a:pt x="1458" y="4717"/>
                </a:lnTo>
                <a:lnTo>
                  <a:pt x="1457" y="4722"/>
                </a:lnTo>
                <a:lnTo>
                  <a:pt x="1459" y="4725"/>
                </a:lnTo>
                <a:lnTo>
                  <a:pt x="1462" y="4728"/>
                </a:lnTo>
                <a:lnTo>
                  <a:pt x="1466" y="4729"/>
                </a:lnTo>
                <a:close/>
                <a:moveTo>
                  <a:pt x="1411" y="4865"/>
                </a:moveTo>
                <a:lnTo>
                  <a:pt x="1411" y="4869"/>
                </a:lnTo>
                <a:lnTo>
                  <a:pt x="1412" y="4872"/>
                </a:lnTo>
                <a:lnTo>
                  <a:pt x="1414" y="4875"/>
                </a:lnTo>
                <a:lnTo>
                  <a:pt x="1418" y="4876"/>
                </a:lnTo>
                <a:lnTo>
                  <a:pt x="1423" y="4875"/>
                </a:lnTo>
                <a:lnTo>
                  <a:pt x="1427" y="4872"/>
                </a:lnTo>
                <a:lnTo>
                  <a:pt x="1431" y="4869"/>
                </a:lnTo>
                <a:lnTo>
                  <a:pt x="1434" y="4865"/>
                </a:lnTo>
                <a:lnTo>
                  <a:pt x="1434" y="4861"/>
                </a:lnTo>
                <a:lnTo>
                  <a:pt x="1433" y="4857"/>
                </a:lnTo>
                <a:lnTo>
                  <a:pt x="1430" y="4855"/>
                </a:lnTo>
                <a:lnTo>
                  <a:pt x="1425" y="4854"/>
                </a:lnTo>
                <a:lnTo>
                  <a:pt x="1421" y="4855"/>
                </a:lnTo>
                <a:lnTo>
                  <a:pt x="1417" y="4857"/>
                </a:lnTo>
                <a:lnTo>
                  <a:pt x="1413" y="4861"/>
                </a:lnTo>
                <a:lnTo>
                  <a:pt x="1411" y="4865"/>
                </a:lnTo>
                <a:close/>
                <a:moveTo>
                  <a:pt x="1364" y="5012"/>
                </a:moveTo>
                <a:lnTo>
                  <a:pt x="1363" y="5016"/>
                </a:lnTo>
                <a:lnTo>
                  <a:pt x="1364" y="5020"/>
                </a:lnTo>
                <a:lnTo>
                  <a:pt x="1367" y="5023"/>
                </a:lnTo>
                <a:lnTo>
                  <a:pt x="1371" y="5024"/>
                </a:lnTo>
                <a:lnTo>
                  <a:pt x="1375" y="5023"/>
                </a:lnTo>
                <a:lnTo>
                  <a:pt x="1380" y="5020"/>
                </a:lnTo>
                <a:lnTo>
                  <a:pt x="1384" y="5016"/>
                </a:lnTo>
                <a:lnTo>
                  <a:pt x="1386" y="5012"/>
                </a:lnTo>
                <a:lnTo>
                  <a:pt x="1387" y="5008"/>
                </a:lnTo>
                <a:lnTo>
                  <a:pt x="1386" y="5004"/>
                </a:lnTo>
                <a:lnTo>
                  <a:pt x="1383" y="5002"/>
                </a:lnTo>
                <a:lnTo>
                  <a:pt x="1378" y="5001"/>
                </a:lnTo>
                <a:lnTo>
                  <a:pt x="1373" y="5002"/>
                </a:lnTo>
                <a:lnTo>
                  <a:pt x="1369" y="5004"/>
                </a:lnTo>
                <a:lnTo>
                  <a:pt x="1366" y="5008"/>
                </a:lnTo>
                <a:lnTo>
                  <a:pt x="1364" y="5012"/>
                </a:lnTo>
                <a:close/>
                <a:moveTo>
                  <a:pt x="1316" y="5159"/>
                </a:moveTo>
                <a:lnTo>
                  <a:pt x="1316" y="5165"/>
                </a:lnTo>
                <a:lnTo>
                  <a:pt x="1317" y="5168"/>
                </a:lnTo>
                <a:lnTo>
                  <a:pt x="1320" y="5170"/>
                </a:lnTo>
                <a:lnTo>
                  <a:pt x="1324" y="5171"/>
                </a:lnTo>
                <a:lnTo>
                  <a:pt x="1328" y="5170"/>
                </a:lnTo>
                <a:lnTo>
                  <a:pt x="1332" y="5168"/>
                </a:lnTo>
                <a:lnTo>
                  <a:pt x="1337" y="5165"/>
                </a:lnTo>
                <a:lnTo>
                  <a:pt x="1339" y="5159"/>
                </a:lnTo>
                <a:lnTo>
                  <a:pt x="1339" y="5155"/>
                </a:lnTo>
                <a:lnTo>
                  <a:pt x="1338" y="5152"/>
                </a:lnTo>
                <a:lnTo>
                  <a:pt x="1336" y="5150"/>
                </a:lnTo>
                <a:lnTo>
                  <a:pt x="1331" y="5149"/>
                </a:lnTo>
                <a:lnTo>
                  <a:pt x="1326" y="5150"/>
                </a:lnTo>
                <a:lnTo>
                  <a:pt x="1322" y="5152"/>
                </a:lnTo>
                <a:lnTo>
                  <a:pt x="1318" y="5155"/>
                </a:lnTo>
                <a:lnTo>
                  <a:pt x="1316" y="5159"/>
                </a:lnTo>
                <a:close/>
                <a:moveTo>
                  <a:pt x="1269" y="5308"/>
                </a:moveTo>
                <a:lnTo>
                  <a:pt x="1268" y="5312"/>
                </a:lnTo>
                <a:lnTo>
                  <a:pt x="1270" y="5315"/>
                </a:lnTo>
                <a:lnTo>
                  <a:pt x="1272" y="5318"/>
                </a:lnTo>
                <a:lnTo>
                  <a:pt x="1276" y="5319"/>
                </a:lnTo>
                <a:lnTo>
                  <a:pt x="1281" y="5318"/>
                </a:lnTo>
                <a:lnTo>
                  <a:pt x="1285" y="5315"/>
                </a:lnTo>
                <a:lnTo>
                  <a:pt x="1289" y="5312"/>
                </a:lnTo>
                <a:lnTo>
                  <a:pt x="1292" y="5308"/>
                </a:lnTo>
                <a:lnTo>
                  <a:pt x="1292" y="5304"/>
                </a:lnTo>
                <a:lnTo>
                  <a:pt x="1291" y="5299"/>
                </a:lnTo>
                <a:lnTo>
                  <a:pt x="1288" y="5297"/>
                </a:lnTo>
                <a:lnTo>
                  <a:pt x="1283" y="5296"/>
                </a:lnTo>
                <a:lnTo>
                  <a:pt x="1279" y="5297"/>
                </a:lnTo>
                <a:lnTo>
                  <a:pt x="1275" y="5299"/>
                </a:lnTo>
                <a:lnTo>
                  <a:pt x="1271" y="5304"/>
                </a:lnTo>
                <a:lnTo>
                  <a:pt x="1269" y="5308"/>
                </a:lnTo>
                <a:close/>
                <a:moveTo>
                  <a:pt x="1222" y="5455"/>
                </a:moveTo>
                <a:lnTo>
                  <a:pt x="1221" y="5459"/>
                </a:lnTo>
                <a:lnTo>
                  <a:pt x="1222" y="5463"/>
                </a:lnTo>
                <a:lnTo>
                  <a:pt x="1225" y="5465"/>
                </a:lnTo>
                <a:lnTo>
                  <a:pt x="1229" y="5466"/>
                </a:lnTo>
                <a:lnTo>
                  <a:pt x="1233" y="5465"/>
                </a:lnTo>
                <a:lnTo>
                  <a:pt x="1239" y="5463"/>
                </a:lnTo>
                <a:lnTo>
                  <a:pt x="1242" y="5459"/>
                </a:lnTo>
                <a:lnTo>
                  <a:pt x="1244" y="5455"/>
                </a:lnTo>
                <a:lnTo>
                  <a:pt x="1245" y="5451"/>
                </a:lnTo>
                <a:lnTo>
                  <a:pt x="1243" y="5448"/>
                </a:lnTo>
                <a:lnTo>
                  <a:pt x="1241" y="5445"/>
                </a:lnTo>
                <a:lnTo>
                  <a:pt x="1236" y="5444"/>
                </a:lnTo>
                <a:lnTo>
                  <a:pt x="1231" y="5445"/>
                </a:lnTo>
                <a:lnTo>
                  <a:pt x="1227" y="5448"/>
                </a:lnTo>
                <a:lnTo>
                  <a:pt x="1224" y="5451"/>
                </a:lnTo>
                <a:lnTo>
                  <a:pt x="1222" y="5455"/>
                </a:lnTo>
                <a:close/>
                <a:moveTo>
                  <a:pt x="1175" y="5603"/>
                </a:moveTo>
                <a:lnTo>
                  <a:pt x="1174" y="5607"/>
                </a:lnTo>
                <a:lnTo>
                  <a:pt x="1175" y="5610"/>
                </a:lnTo>
                <a:lnTo>
                  <a:pt x="1178" y="5612"/>
                </a:lnTo>
                <a:lnTo>
                  <a:pt x="1182" y="5613"/>
                </a:lnTo>
                <a:lnTo>
                  <a:pt x="1186" y="5612"/>
                </a:lnTo>
                <a:lnTo>
                  <a:pt x="1190" y="5610"/>
                </a:lnTo>
                <a:lnTo>
                  <a:pt x="1194" y="5607"/>
                </a:lnTo>
                <a:lnTo>
                  <a:pt x="1196" y="5603"/>
                </a:lnTo>
                <a:lnTo>
                  <a:pt x="1197" y="5599"/>
                </a:lnTo>
                <a:lnTo>
                  <a:pt x="1196" y="5595"/>
                </a:lnTo>
                <a:lnTo>
                  <a:pt x="1193" y="5593"/>
                </a:lnTo>
                <a:lnTo>
                  <a:pt x="1188" y="5592"/>
                </a:lnTo>
                <a:lnTo>
                  <a:pt x="1184" y="5593"/>
                </a:lnTo>
                <a:lnTo>
                  <a:pt x="1180" y="5595"/>
                </a:lnTo>
                <a:lnTo>
                  <a:pt x="1177" y="5599"/>
                </a:lnTo>
                <a:lnTo>
                  <a:pt x="1175" y="5603"/>
                </a:lnTo>
                <a:close/>
                <a:moveTo>
                  <a:pt x="1127" y="5750"/>
                </a:moveTo>
                <a:lnTo>
                  <a:pt x="1127" y="5754"/>
                </a:lnTo>
                <a:lnTo>
                  <a:pt x="1128" y="5757"/>
                </a:lnTo>
                <a:lnTo>
                  <a:pt x="1130" y="5760"/>
                </a:lnTo>
                <a:lnTo>
                  <a:pt x="1134" y="5760"/>
                </a:lnTo>
                <a:lnTo>
                  <a:pt x="1139" y="5760"/>
                </a:lnTo>
                <a:lnTo>
                  <a:pt x="1144" y="5757"/>
                </a:lnTo>
                <a:lnTo>
                  <a:pt x="1147" y="5754"/>
                </a:lnTo>
                <a:lnTo>
                  <a:pt x="1149" y="5750"/>
                </a:lnTo>
                <a:lnTo>
                  <a:pt x="1150" y="5746"/>
                </a:lnTo>
                <a:lnTo>
                  <a:pt x="1148" y="5743"/>
                </a:lnTo>
                <a:lnTo>
                  <a:pt x="1146" y="5740"/>
                </a:lnTo>
                <a:lnTo>
                  <a:pt x="1141" y="5740"/>
                </a:lnTo>
                <a:lnTo>
                  <a:pt x="1137" y="5740"/>
                </a:lnTo>
                <a:lnTo>
                  <a:pt x="1133" y="5743"/>
                </a:lnTo>
                <a:lnTo>
                  <a:pt x="1129" y="5746"/>
                </a:lnTo>
                <a:lnTo>
                  <a:pt x="1127" y="5750"/>
                </a:lnTo>
                <a:close/>
                <a:moveTo>
                  <a:pt x="1080" y="5897"/>
                </a:moveTo>
                <a:lnTo>
                  <a:pt x="1080" y="5901"/>
                </a:lnTo>
                <a:lnTo>
                  <a:pt x="1081" y="5904"/>
                </a:lnTo>
                <a:lnTo>
                  <a:pt x="1083" y="5907"/>
                </a:lnTo>
                <a:lnTo>
                  <a:pt x="1087" y="5907"/>
                </a:lnTo>
                <a:lnTo>
                  <a:pt x="1091" y="5907"/>
                </a:lnTo>
                <a:lnTo>
                  <a:pt x="1095" y="5904"/>
                </a:lnTo>
                <a:lnTo>
                  <a:pt x="1099" y="5901"/>
                </a:lnTo>
                <a:lnTo>
                  <a:pt x="1101" y="5897"/>
                </a:lnTo>
                <a:lnTo>
                  <a:pt x="1102" y="5893"/>
                </a:lnTo>
                <a:lnTo>
                  <a:pt x="1101" y="5890"/>
                </a:lnTo>
                <a:lnTo>
                  <a:pt x="1098" y="5888"/>
                </a:lnTo>
                <a:lnTo>
                  <a:pt x="1093" y="5887"/>
                </a:lnTo>
                <a:lnTo>
                  <a:pt x="1089" y="5888"/>
                </a:lnTo>
                <a:lnTo>
                  <a:pt x="1085" y="5890"/>
                </a:lnTo>
                <a:lnTo>
                  <a:pt x="1082" y="5893"/>
                </a:lnTo>
                <a:lnTo>
                  <a:pt x="1080" y="5897"/>
                </a:lnTo>
                <a:close/>
                <a:moveTo>
                  <a:pt x="1033" y="6045"/>
                </a:moveTo>
                <a:lnTo>
                  <a:pt x="1032" y="6050"/>
                </a:lnTo>
                <a:lnTo>
                  <a:pt x="1034" y="6053"/>
                </a:lnTo>
                <a:lnTo>
                  <a:pt x="1036" y="6055"/>
                </a:lnTo>
                <a:lnTo>
                  <a:pt x="1040" y="6056"/>
                </a:lnTo>
                <a:lnTo>
                  <a:pt x="1044" y="6055"/>
                </a:lnTo>
                <a:lnTo>
                  <a:pt x="1049" y="6053"/>
                </a:lnTo>
                <a:lnTo>
                  <a:pt x="1052" y="6050"/>
                </a:lnTo>
                <a:lnTo>
                  <a:pt x="1054" y="6045"/>
                </a:lnTo>
                <a:lnTo>
                  <a:pt x="1054" y="6041"/>
                </a:lnTo>
                <a:lnTo>
                  <a:pt x="1053" y="6038"/>
                </a:lnTo>
                <a:lnTo>
                  <a:pt x="1051" y="6035"/>
                </a:lnTo>
                <a:lnTo>
                  <a:pt x="1046" y="6035"/>
                </a:lnTo>
                <a:lnTo>
                  <a:pt x="1042" y="6035"/>
                </a:lnTo>
                <a:lnTo>
                  <a:pt x="1038" y="6038"/>
                </a:lnTo>
                <a:lnTo>
                  <a:pt x="1035" y="6041"/>
                </a:lnTo>
                <a:lnTo>
                  <a:pt x="1033" y="6045"/>
                </a:lnTo>
                <a:close/>
                <a:moveTo>
                  <a:pt x="986" y="6193"/>
                </a:moveTo>
                <a:lnTo>
                  <a:pt x="985" y="6197"/>
                </a:lnTo>
                <a:lnTo>
                  <a:pt x="987" y="6200"/>
                </a:lnTo>
                <a:lnTo>
                  <a:pt x="989" y="6202"/>
                </a:lnTo>
                <a:lnTo>
                  <a:pt x="992" y="6203"/>
                </a:lnTo>
                <a:lnTo>
                  <a:pt x="996" y="6202"/>
                </a:lnTo>
                <a:lnTo>
                  <a:pt x="1000" y="6200"/>
                </a:lnTo>
                <a:lnTo>
                  <a:pt x="1004" y="6197"/>
                </a:lnTo>
                <a:lnTo>
                  <a:pt x="1006" y="6193"/>
                </a:lnTo>
                <a:lnTo>
                  <a:pt x="1007" y="6188"/>
                </a:lnTo>
                <a:lnTo>
                  <a:pt x="1005" y="6185"/>
                </a:lnTo>
                <a:lnTo>
                  <a:pt x="1003" y="6183"/>
                </a:lnTo>
                <a:lnTo>
                  <a:pt x="999" y="6182"/>
                </a:lnTo>
                <a:lnTo>
                  <a:pt x="995" y="6183"/>
                </a:lnTo>
                <a:lnTo>
                  <a:pt x="991" y="6185"/>
                </a:lnTo>
                <a:lnTo>
                  <a:pt x="988" y="6188"/>
                </a:lnTo>
                <a:lnTo>
                  <a:pt x="986" y="6193"/>
                </a:lnTo>
                <a:close/>
                <a:moveTo>
                  <a:pt x="939" y="6340"/>
                </a:moveTo>
                <a:lnTo>
                  <a:pt x="938" y="6344"/>
                </a:lnTo>
                <a:lnTo>
                  <a:pt x="939" y="6347"/>
                </a:lnTo>
                <a:lnTo>
                  <a:pt x="942" y="6349"/>
                </a:lnTo>
                <a:lnTo>
                  <a:pt x="945" y="6350"/>
                </a:lnTo>
                <a:lnTo>
                  <a:pt x="949" y="6349"/>
                </a:lnTo>
                <a:lnTo>
                  <a:pt x="954" y="6347"/>
                </a:lnTo>
                <a:lnTo>
                  <a:pt x="957" y="6344"/>
                </a:lnTo>
                <a:lnTo>
                  <a:pt x="959" y="6340"/>
                </a:lnTo>
                <a:lnTo>
                  <a:pt x="959" y="6337"/>
                </a:lnTo>
                <a:lnTo>
                  <a:pt x="958" y="6334"/>
                </a:lnTo>
                <a:lnTo>
                  <a:pt x="956" y="6332"/>
                </a:lnTo>
                <a:lnTo>
                  <a:pt x="951" y="6331"/>
                </a:lnTo>
                <a:lnTo>
                  <a:pt x="947" y="6332"/>
                </a:lnTo>
                <a:lnTo>
                  <a:pt x="944" y="6334"/>
                </a:lnTo>
                <a:lnTo>
                  <a:pt x="940" y="6337"/>
                </a:lnTo>
                <a:lnTo>
                  <a:pt x="939" y="6340"/>
                </a:lnTo>
                <a:close/>
                <a:moveTo>
                  <a:pt x="892" y="6488"/>
                </a:moveTo>
                <a:lnTo>
                  <a:pt x="891" y="6491"/>
                </a:lnTo>
                <a:lnTo>
                  <a:pt x="892" y="6494"/>
                </a:lnTo>
                <a:lnTo>
                  <a:pt x="894" y="6496"/>
                </a:lnTo>
                <a:lnTo>
                  <a:pt x="898" y="6497"/>
                </a:lnTo>
                <a:lnTo>
                  <a:pt x="902" y="6496"/>
                </a:lnTo>
                <a:lnTo>
                  <a:pt x="905" y="6494"/>
                </a:lnTo>
                <a:lnTo>
                  <a:pt x="909" y="6491"/>
                </a:lnTo>
                <a:lnTo>
                  <a:pt x="911" y="6488"/>
                </a:lnTo>
                <a:lnTo>
                  <a:pt x="911" y="6484"/>
                </a:lnTo>
                <a:lnTo>
                  <a:pt x="910" y="6481"/>
                </a:lnTo>
                <a:lnTo>
                  <a:pt x="908" y="6479"/>
                </a:lnTo>
                <a:lnTo>
                  <a:pt x="904" y="6479"/>
                </a:lnTo>
                <a:lnTo>
                  <a:pt x="900" y="6479"/>
                </a:lnTo>
                <a:lnTo>
                  <a:pt x="896" y="6481"/>
                </a:lnTo>
                <a:lnTo>
                  <a:pt x="893" y="6484"/>
                </a:lnTo>
                <a:lnTo>
                  <a:pt x="892" y="6488"/>
                </a:lnTo>
                <a:close/>
                <a:moveTo>
                  <a:pt x="845" y="6635"/>
                </a:moveTo>
                <a:lnTo>
                  <a:pt x="844" y="6639"/>
                </a:lnTo>
                <a:lnTo>
                  <a:pt x="845" y="6641"/>
                </a:lnTo>
                <a:lnTo>
                  <a:pt x="847" y="6643"/>
                </a:lnTo>
                <a:lnTo>
                  <a:pt x="851" y="6644"/>
                </a:lnTo>
                <a:lnTo>
                  <a:pt x="854" y="6643"/>
                </a:lnTo>
                <a:lnTo>
                  <a:pt x="859" y="6641"/>
                </a:lnTo>
                <a:lnTo>
                  <a:pt x="861" y="6639"/>
                </a:lnTo>
                <a:lnTo>
                  <a:pt x="863" y="6635"/>
                </a:lnTo>
                <a:lnTo>
                  <a:pt x="864" y="6632"/>
                </a:lnTo>
                <a:lnTo>
                  <a:pt x="863" y="6629"/>
                </a:lnTo>
                <a:lnTo>
                  <a:pt x="860" y="6627"/>
                </a:lnTo>
                <a:lnTo>
                  <a:pt x="856" y="6626"/>
                </a:lnTo>
                <a:lnTo>
                  <a:pt x="853" y="6627"/>
                </a:lnTo>
                <a:lnTo>
                  <a:pt x="849" y="6629"/>
                </a:lnTo>
                <a:lnTo>
                  <a:pt x="846" y="6632"/>
                </a:lnTo>
                <a:lnTo>
                  <a:pt x="845" y="6635"/>
                </a:lnTo>
                <a:close/>
                <a:moveTo>
                  <a:pt x="798" y="6782"/>
                </a:moveTo>
                <a:lnTo>
                  <a:pt x="797" y="6786"/>
                </a:lnTo>
                <a:lnTo>
                  <a:pt x="798" y="6788"/>
                </a:lnTo>
                <a:lnTo>
                  <a:pt x="800" y="6790"/>
                </a:lnTo>
                <a:lnTo>
                  <a:pt x="803" y="6791"/>
                </a:lnTo>
                <a:lnTo>
                  <a:pt x="807" y="6790"/>
                </a:lnTo>
                <a:lnTo>
                  <a:pt x="810" y="6788"/>
                </a:lnTo>
                <a:lnTo>
                  <a:pt x="814" y="6786"/>
                </a:lnTo>
                <a:lnTo>
                  <a:pt x="815" y="6782"/>
                </a:lnTo>
                <a:lnTo>
                  <a:pt x="816" y="6779"/>
                </a:lnTo>
                <a:lnTo>
                  <a:pt x="815" y="6777"/>
                </a:lnTo>
                <a:lnTo>
                  <a:pt x="813" y="6775"/>
                </a:lnTo>
                <a:lnTo>
                  <a:pt x="809" y="6774"/>
                </a:lnTo>
                <a:lnTo>
                  <a:pt x="805" y="6775"/>
                </a:lnTo>
                <a:lnTo>
                  <a:pt x="802" y="6777"/>
                </a:lnTo>
                <a:lnTo>
                  <a:pt x="799" y="6779"/>
                </a:lnTo>
                <a:lnTo>
                  <a:pt x="798" y="6782"/>
                </a:lnTo>
                <a:close/>
                <a:moveTo>
                  <a:pt x="751" y="6930"/>
                </a:moveTo>
                <a:lnTo>
                  <a:pt x="750" y="6933"/>
                </a:lnTo>
                <a:lnTo>
                  <a:pt x="751" y="6936"/>
                </a:lnTo>
                <a:lnTo>
                  <a:pt x="753" y="6938"/>
                </a:lnTo>
                <a:lnTo>
                  <a:pt x="756" y="6939"/>
                </a:lnTo>
                <a:lnTo>
                  <a:pt x="759" y="6938"/>
                </a:lnTo>
                <a:lnTo>
                  <a:pt x="762" y="6936"/>
                </a:lnTo>
                <a:lnTo>
                  <a:pt x="766" y="6933"/>
                </a:lnTo>
                <a:lnTo>
                  <a:pt x="768" y="6930"/>
                </a:lnTo>
                <a:lnTo>
                  <a:pt x="768" y="6927"/>
                </a:lnTo>
                <a:lnTo>
                  <a:pt x="767" y="6924"/>
                </a:lnTo>
                <a:lnTo>
                  <a:pt x="765" y="6922"/>
                </a:lnTo>
                <a:lnTo>
                  <a:pt x="761" y="6922"/>
                </a:lnTo>
                <a:lnTo>
                  <a:pt x="758" y="6922"/>
                </a:lnTo>
                <a:lnTo>
                  <a:pt x="755" y="6924"/>
                </a:lnTo>
                <a:lnTo>
                  <a:pt x="752" y="6927"/>
                </a:lnTo>
                <a:lnTo>
                  <a:pt x="751" y="6930"/>
                </a:lnTo>
                <a:close/>
                <a:moveTo>
                  <a:pt x="704" y="7078"/>
                </a:moveTo>
                <a:lnTo>
                  <a:pt x="703" y="7081"/>
                </a:lnTo>
                <a:lnTo>
                  <a:pt x="704" y="7084"/>
                </a:lnTo>
                <a:lnTo>
                  <a:pt x="706" y="7085"/>
                </a:lnTo>
                <a:lnTo>
                  <a:pt x="709" y="7086"/>
                </a:lnTo>
                <a:lnTo>
                  <a:pt x="712" y="7085"/>
                </a:lnTo>
                <a:lnTo>
                  <a:pt x="715" y="7084"/>
                </a:lnTo>
                <a:lnTo>
                  <a:pt x="718" y="7081"/>
                </a:lnTo>
                <a:lnTo>
                  <a:pt x="720" y="7078"/>
                </a:lnTo>
                <a:lnTo>
                  <a:pt x="720" y="7074"/>
                </a:lnTo>
                <a:lnTo>
                  <a:pt x="719" y="7072"/>
                </a:lnTo>
                <a:lnTo>
                  <a:pt x="717" y="7070"/>
                </a:lnTo>
                <a:lnTo>
                  <a:pt x="714" y="7070"/>
                </a:lnTo>
                <a:lnTo>
                  <a:pt x="711" y="7070"/>
                </a:lnTo>
                <a:lnTo>
                  <a:pt x="708" y="7072"/>
                </a:lnTo>
                <a:lnTo>
                  <a:pt x="705" y="7074"/>
                </a:lnTo>
                <a:lnTo>
                  <a:pt x="704" y="7078"/>
                </a:lnTo>
                <a:close/>
                <a:moveTo>
                  <a:pt x="657" y="7226"/>
                </a:moveTo>
                <a:lnTo>
                  <a:pt x="656" y="7228"/>
                </a:lnTo>
                <a:lnTo>
                  <a:pt x="657" y="7231"/>
                </a:lnTo>
                <a:lnTo>
                  <a:pt x="659" y="7232"/>
                </a:lnTo>
                <a:lnTo>
                  <a:pt x="662" y="7233"/>
                </a:lnTo>
                <a:lnTo>
                  <a:pt x="665" y="7232"/>
                </a:lnTo>
                <a:lnTo>
                  <a:pt x="667" y="7231"/>
                </a:lnTo>
                <a:lnTo>
                  <a:pt x="671" y="7228"/>
                </a:lnTo>
                <a:lnTo>
                  <a:pt x="672" y="7226"/>
                </a:lnTo>
                <a:lnTo>
                  <a:pt x="672" y="7223"/>
                </a:lnTo>
                <a:lnTo>
                  <a:pt x="672" y="7220"/>
                </a:lnTo>
                <a:lnTo>
                  <a:pt x="670" y="7219"/>
                </a:lnTo>
                <a:lnTo>
                  <a:pt x="666" y="7218"/>
                </a:lnTo>
                <a:lnTo>
                  <a:pt x="663" y="7219"/>
                </a:lnTo>
                <a:lnTo>
                  <a:pt x="660" y="7220"/>
                </a:lnTo>
                <a:lnTo>
                  <a:pt x="658" y="7223"/>
                </a:lnTo>
                <a:lnTo>
                  <a:pt x="657" y="7226"/>
                </a:lnTo>
                <a:close/>
                <a:moveTo>
                  <a:pt x="610" y="7373"/>
                </a:moveTo>
                <a:lnTo>
                  <a:pt x="609" y="7376"/>
                </a:lnTo>
                <a:lnTo>
                  <a:pt x="610" y="7378"/>
                </a:lnTo>
                <a:lnTo>
                  <a:pt x="612" y="7379"/>
                </a:lnTo>
                <a:lnTo>
                  <a:pt x="614" y="7380"/>
                </a:lnTo>
                <a:lnTo>
                  <a:pt x="617" y="7379"/>
                </a:lnTo>
                <a:lnTo>
                  <a:pt x="620" y="7378"/>
                </a:lnTo>
                <a:lnTo>
                  <a:pt x="623" y="7376"/>
                </a:lnTo>
                <a:lnTo>
                  <a:pt x="624" y="7373"/>
                </a:lnTo>
                <a:lnTo>
                  <a:pt x="625" y="7370"/>
                </a:lnTo>
                <a:lnTo>
                  <a:pt x="624" y="7368"/>
                </a:lnTo>
                <a:lnTo>
                  <a:pt x="622" y="7367"/>
                </a:lnTo>
                <a:lnTo>
                  <a:pt x="619" y="7366"/>
                </a:lnTo>
                <a:lnTo>
                  <a:pt x="616" y="7367"/>
                </a:lnTo>
                <a:lnTo>
                  <a:pt x="613" y="7368"/>
                </a:lnTo>
                <a:lnTo>
                  <a:pt x="611" y="7370"/>
                </a:lnTo>
                <a:lnTo>
                  <a:pt x="610" y="7373"/>
                </a:lnTo>
                <a:close/>
                <a:moveTo>
                  <a:pt x="563" y="7520"/>
                </a:moveTo>
                <a:lnTo>
                  <a:pt x="562" y="7523"/>
                </a:lnTo>
                <a:lnTo>
                  <a:pt x="563" y="7525"/>
                </a:lnTo>
                <a:lnTo>
                  <a:pt x="565" y="7526"/>
                </a:lnTo>
                <a:lnTo>
                  <a:pt x="567" y="7527"/>
                </a:lnTo>
                <a:lnTo>
                  <a:pt x="570" y="7526"/>
                </a:lnTo>
                <a:lnTo>
                  <a:pt x="572" y="7525"/>
                </a:lnTo>
                <a:lnTo>
                  <a:pt x="575" y="7523"/>
                </a:lnTo>
                <a:lnTo>
                  <a:pt x="577" y="7520"/>
                </a:lnTo>
                <a:lnTo>
                  <a:pt x="577" y="7518"/>
                </a:lnTo>
                <a:lnTo>
                  <a:pt x="576" y="7516"/>
                </a:lnTo>
                <a:lnTo>
                  <a:pt x="575" y="7514"/>
                </a:lnTo>
                <a:lnTo>
                  <a:pt x="571" y="7514"/>
                </a:lnTo>
                <a:lnTo>
                  <a:pt x="569" y="7514"/>
                </a:lnTo>
                <a:lnTo>
                  <a:pt x="566" y="7516"/>
                </a:lnTo>
                <a:lnTo>
                  <a:pt x="564" y="7518"/>
                </a:lnTo>
                <a:lnTo>
                  <a:pt x="563" y="7520"/>
                </a:lnTo>
                <a:close/>
                <a:moveTo>
                  <a:pt x="516" y="7668"/>
                </a:moveTo>
                <a:lnTo>
                  <a:pt x="516" y="7670"/>
                </a:lnTo>
                <a:lnTo>
                  <a:pt x="516" y="7672"/>
                </a:lnTo>
                <a:lnTo>
                  <a:pt x="518" y="7673"/>
                </a:lnTo>
                <a:lnTo>
                  <a:pt x="520" y="7674"/>
                </a:lnTo>
                <a:lnTo>
                  <a:pt x="522" y="7673"/>
                </a:lnTo>
                <a:lnTo>
                  <a:pt x="525" y="7672"/>
                </a:lnTo>
                <a:lnTo>
                  <a:pt x="528" y="7670"/>
                </a:lnTo>
                <a:lnTo>
                  <a:pt x="529" y="7668"/>
                </a:lnTo>
                <a:lnTo>
                  <a:pt x="529" y="7665"/>
                </a:lnTo>
                <a:lnTo>
                  <a:pt x="528" y="7663"/>
                </a:lnTo>
                <a:lnTo>
                  <a:pt x="527" y="7662"/>
                </a:lnTo>
                <a:lnTo>
                  <a:pt x="524" y="7662"/>
                </a:lnTo>
                <a:lnTo>
                  <a:pt x="521" y="7662"/>
                </a:lnTo>
                <a:lnTo>
                  <a:pt x="519" y="7663"/>
                </a:lnTo>
                <a:lnTo>
                  <a:pt x="517" y="7665"/>
                </a:lnTo>
                <a:lnTo>
                  <a:pt x="516" y="7668"/>
                </a:lnTo>
                <a:close/>
                <a:moveTo>
                  <a:pt x="473" y="7820"/>
                </a:moveTo>
                <a:lnTo>
                  <a:pt x="475" y="7820"/>
                </a:lnTo>
                <a:lnTo>
                  <a:pt x="477" y="7819"/>
                </a:lnTo>
                <a:lnTo>
                  <a:pt x="480" y="7817"/>
                </a:lnTo>
                <a:lnTo>
                  <a:pt x="481" y="7815"/>
                </a:lnTo>
                <a:lnTo>
                  <a:pt x="481" y="7813"/>
                </a:lnTo>
                <a:lnTo>
                  <a:pt x="480" y="7811"/>
                </a:lnTo>
                <a:lnTo>
                  <a:pt x="479" y="7810"/>
                </a:lnTo>
                <a:lnTo>
                  <a:pt x="476" y="7810"/>
                </a:lnTo>
                <a:lnTo>
                  <a:pt x="474" y="7810"/>
                </a:lnTo>
                <a:lnTo>
                  <a:pt x="472" y="7811"/>
                </a:lnTo>
                <a:lnTo>
                  <a:pt x="470" y="7813"/>
                </a:lnTo>
                <a:lnTo>
                  <a:pt x="469" y="7815"/>
                </a:lnTo>
                <a:lnTo>
                  <a:pt x="469" y="7817"/>
                </a:lnTo>
                <a:lnTo>
                  <a:pt x="470" y="7819"/>
                </a:lnTo>
                <a:lnTo>
                  <a:pt x="471" y="7820"/>
                </a:lnTo>
                <a:lnTo>
                  <a:pt x="473" y="7820"/>
                </a:lnTo>
                <a:close/>
                <a:moveTo>
                  <a:pt x="426" y="7968"/>
                </a:moveTo>
                <a:lnTo>
                  <a:pt x="427" y="7968"/>
                </a:lnTo>
                <a:lnTo>
                  <a:pt x="429" y="7967"/>
                </a:lnTo>
                <a:lnTo>
                  <a:pt x="432" y="7965"/>
                </a:lnTo>
                <a:lnTo>
                  <a:pt x="433" y="7962"/>
                </a:lnTo>
                <a:lnTo>
                  <a:pt x="433" y="7961"/>
                </a:lnTo>
                <a:lnTo>
                  <a:pt x="433" y="7959"/>
                </a:lnTo>
                <a:lnTo>
                  <a:pt x="430" y="7958"/>
                </a:lnTo>
                <a:lnTo>
                  <a:pt x="429" y="7958"/>
                </a:lnTo>
                <a:lnTo>
                  <a:pt x="427" y="7958"/>
                </a:lnTo>
                <a:lnTo>
                  <a:pt x="425" y="7959"/>
                </a:lnTo>
                <a:lnTo>
                  <a:pt x="423" y="7961"/>
                </a:lnTo>
                <a:lnTo>
                  <a:pt x="422" y="7962"/>
                </a:lnTo>
                <a:lnTo>
                  <a:pt x="422" y="7965"/>
                </a:lnTo>
                <a:lnTo>
                  <a:pt x="423" y="7967"/>
                </a:lnTo>
                <a:lnTo>
                  <a:pt x="424" y="7968"/>
                </a:lnTo>
                <a:lnTo>
                  <a:pt x="426" y="7968"/>
                </a:lnTo>
                <a:close/>
                <a:moveTo>
                  <a:pt x="378" y="8115"/>
                </a:moveTo>
                <a:lnTo>
                  <a:pt x="380" y="8115"/>
                </a:lnTo>
                <a:lnTo>
                  <a:pt x="382" y="8114"/>
                </a:lnTo>
                <a:lnTo>
                  <a:pt x="384" y="8112"/>
                </a:lnTo>
                <a:lnTo>
                  <a:pt x="385" y="8111"/>
                </a:lnTo>
                <a:lnTo>
                  <a:pt x="385" y="8109"/>
                </a:lnTo>
                <a:lnTo>
                  <a:pt x="385" y="8108"/>
                </a:lnTo>
                <a:lnTo>
                  <a:pt x="384" y="8107"/>
                </a:lnTo>
                <a:lnTo>
                  <a:pt x="381" y="8106"/>
                </a:lnTo>
                <a:lnTo>
                  <a:pt x="379" y="8107"/>
                </a:lnTo>
                <a:lnTo>
                  <a:pt x="378" y="8108"/>
                </a:lnTo>
                <a:lnTo>
                  <a:pt x="376" y="8109"/>
                </a:lnTo>
                <a:lnTo>
                  <a:pt x="375" y="8111"/>
                </a:lnTo>
                <a:lnTo>
                  <a:pt x="375" y="8112"/>
                </a:lnTo>
                <a:lnTo>
                  <a:pt x="376" y="8114"/>
                </a:lnTo>
                <a:lnTo>
                  <a:pt x="377" y="8115"/>
                </a:lnTo>
                <a:lnTo>
                  <a:pt x="378" y="8115"/>
                </a:lnTo>
                <a:close/>
                <a:moveTo>
                  <a:pt x="331" y="8262"/>
                </a:moveTo>
                <a:lnTo>
                  <a:pt x="334" y="8261"/>
                </a:lnTo>
                <a:lnTo>
                  <a:pt x="337" y="8258"/>
                </a:lnTo>
                <a:lnTo>
                  <a:pt x="337" y="8257"/>
                </a:lnTo>
                <a:lnTo>
                  <a:pt x="337" y="8256"/>
                </a:lnTo>
                <a:lnTo>
                  <a:pt x="335" y="8255"/>
                </a:lnTo>
                <a:lnTo>
                  <a:pt x="333" y="8255"/>
                </a:lnTo>
                <a:lnTo>
                  <a:pt x="331" y="8256"/>
                </a:lnTo>
                <a:lnTo>
                  <a:pt x="329" y="8258"/>
                </a:lnTo>
                <a:lnTo>
                  <a:pt x="329" y="8260"/>
                </a:lnTo>
                <a:lnTo>
                  <a:pt x="329" y="8261"/>
                </a:lnTo>
                <a:lnTo>
                  <a:pt x="330" y="8261"/>
                </a:lnTo>
                <a:lnTo>
                  <a:pt x="331" y="8262"/>
                </a:lnTo>
                <a:close/>
                <a:moveTo>
                  <a:pt x="289" y="8405"/>
                </a:moveTo>
                <a:lnTo>
                  <a:pt x="289" y="8404"/>
                </a:lnTo>
                <a:lnTo>
                  <a:pt x="289" y="8403"/>
                </a:lnTo>
                <a:lnTo>
                  <a:pt x="287" y="8403"/>
                </a:lnTo>
                <a:lnTo>
                  <a:pt x="286" y="8402"/>
                </a:lnTo>
                <a:lnTo>
                  <a:pt x="283" y="8403"/>
                </a:lnTo>
                <a:lnTo>
                  <a:pt x="282" y="8405"/>
                </a:lnTo>
                <a:lnTo>
                  <a:pt x="282" y="8407"/>
                </a:lnTo>
                <a:lnTo>
                  <a:pt x="282" y="8408"/>
                </a:lnTo>
                <a:lnTo>
                  <a:pt x="283" y="8408"/>
                </a:lnTo>
                <a:lnTo>
                  <a:pt x="284" y="8409"/>
                </a:lnTo>
                <a:lnTo>
                  <a:pt x="286" y="8408"/>
                </a:lnTo>
                <a:lnTo>
                  <a:pt x="289" y="8405"/>
                </a:lnTo>
                <a:close/>
                <a:moveTo>
                  <a:pt x="238" y="8550"/>
                </a:moveTo>
                <a:lnTo>
                  <a:pt x="236" y="8551"/>
                </a:lnTo>
                <a:lnTo>
                  <a:pt x="235" y="8553"/>
                </a:lnTo>
                <a:lnTo>
                  <a:pt x="235" y="8555"/>
                </a:lnTo>
                <a:lnTo>
                  <a:pt x="237" y="8555"/>
                </a:lnTo>
                <a:lnTo>
                  <a:pt x="239" y="8555"/>
                </a:lnTo>
                <a:lnTo>
                  <a:pt x="240" y="8553"/>
                </a:lnTo>
                <a:lnTo>
                  <a:pt x="240" y="8551"/>
                </a:lnTo>
                <a:lnTo>
                  <a:pt x="238" y="8550"/>
                </a:lnTo>
                <a:close/>
                <a:moveTo>
                  <a:pt x="191" y="8698"/>
                </a:moveTo>
                <a:lnTo>
                  <a:pt x="189" y="8699"/>
                </a:lnTo>
                <a:lnTo>
                  <a:pt x="188" y="8700"/>
                </a:lnTo>
                <a:lnTo>
                  <a:pt x="188" y="8702"/>
                </a:lnTo>
                <a:lnTo>
                  <a:pt x="190" y="8702"/>
                </a:lnTo>
                <a:lnTo>
                  <a:pt x="191" y="8702"/>
                </a:lnTo>
                <a:lnTo>
                  <a:pt x="192" y="8700"/>
                </a:lnTo>
                <a:lnTo>
                  <a:pt x="192" y="8699"/>
                </a:lnTo>
                <a:lnTo>
                  <a:pt x="191" y="8698"/>
                </a:lnTo>
                <a:close/>
                <a:moveTo>
                  <a:pt x="142" y="8848"/>
                </a:moveTo>
                <a:lnTo>
                  <a:pt x="142" y="8848"/>
                </a:lnTo>
                <a:lnTo>
                  <a:pt x="142" y="8849"/>
                </a:lnTo>
                <a:lnTo>
                  <a:pt x="143" y="8848"/>
                </a:lnTo>
                <a:lnTo>
                  <a:pt x="144" y="8848"/>
                </a:lnTo>
                <a:lnTo>
                  <a:pt x="144" y="8847"/>
                </a:lnTo>
                <a:lnTo>
                  <a:pt x="143" y="8846"/>
                </a:lnTo>
                <a:lnTo>
                  <a:pt x="142" y="8847"/>
                </a:lnTo>
                <a:lnTo>
                  <a:pt x="142" y="8848"/>
                </a:lnTo>
                <a:close/>
                <a:moveTo>
                  <a:pt x="95" y="8996"/>
                </a:moveTo>
                <a:lnTo>
                  <a:pt x="95" y="8997"/>
                </a:lnTo>
                <a:lnTo>
                  <a:pt x="95" y="8997"/>
                </a:lnTo>
                <a:lnTo>
                  <a:pt x="96" y="8997"/>
                </a:lnTo>
                <a:lnTo>
                  <a:pt x="96" y="8996"/>
                </a:lnTo>
                <a:lnTo>
                  <a:pt x="96" y="8995"/>
                </a:lnTo>
                <a:lnTo>
                  <a:pt x="96" y="8995"/>
                </a:lnTo>
                <a:lnTo>
                  <a:pt x="95" y="8995"/>
                </a:lnTo>
                <a:lnTo>
                  <a:pt x="95" y="8996"/>
                </a:lnTo>
                <a:close/>
                <a:moveTo>
                  <a:pt x="48" y="9143"/>
                </a:moveTo>
                <a:lnTo>
                  <a:pt x="48" y="9144"/>
                </a:lnTo>
                <a:lnTo>
                  <a:pt x="48" y="9144"/>
                </a:lnTo>
                <a:lnTo>
                  <a:pt x="48" y="9144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lnTo>
                  <a:pt x="48" y="9143"/>
                </a:lnTo>
                <a:close/>
                <a:moveTo>
                  <a:pt x="0" y="9291"/>
                </a:moveTo>
                <a:lnTo>
                  <a:pt x="0" y="9291"/>
                </a:lnTo>
                <a:lnTo>
                  <a:pt x="1" y="9291"/>
                </a:lnTo>
                <a:lnTo>
                  <a:pt x="1" y="9291"/>
                </a:lnTo>
                <a:lnTo>
                  <a:pt x="1" y="9291"/>
                </a:lnTo>
                <a:lnTo>
                  <a:pt x="1" y="9290"/>
                </a:lnTo>
                <a:lnTo>
                  <a:pt x="1" y="9290"/>
                </a:lnTo>
                <a:lnTo>
                  <a:pt x="1" y="9290"/>
                </a:lnTo>
                <a:lnTo>
                  <a:pt x="0" y="9291"/>
                </a:lnTo>
                <a:close/>
                <a:moveTo>
                  <a:pt x="2459" y="1177"/>
                </a:moveTo>
                <a:lnTo>
                  <a:pt x="2459" y="1176"/>
                </a:lnTo>
                <a:lnTo>
                  <a:pt x="2459" y="1176"/>
                </a:lnTo>
                <a:lnTo>
                  <a:pt x="2459" y="1176"/>
                </a:lnTo>
                <a:lnTo>
                  <a:pt x="2458" y="1177"/>
                </a:lnTo>
                <a:lnTo>
                  <a:pt x="2458" y="1177"/>
                </a:lnTo>
                <a:lnTo>
                  <a:pt x="2459" y="1177"/>
                </a:lnTo>
                <a:lnTo>
                  <a:pt x="2459" y="1177"/>
                </a:lnTo>
                <a:lnTo>
                  <a:pt x="2459" y="1177"/>
                </a:lnTo>
                <a:close/>
                <a:moveTo>
                  <a:pt x="2412" y="1324"/>
                </a:moveTo>
                <a:lnTo>
                  <a:pt x="2412" y="1323"/>
                </a:lnTo>
                <a:lnTo>
                  <a:pt x="2412" y="1323"/>
                </a:lnTo>
                <a:lnTo>
                  <a:pt x="2411" y="1323"/>
                </a:lnTo>
                <a:lnTo>
                  <a:pt x="2411" y="1324"/>
                </a:lnTo>
                <a:lnTo>
                  <a:pt x="2411" y="1325"/>
                </a:lnTo>
                <a:lnTo>
                  <a:pt x="2411" y="1325"/>
                </a:lnTo>
                <a:lnTo>
                  <a:pt x="2412" y="1325"/>
                </a:lnTo>
                <a:lnTo>
                  <a:pt x="2412" y="1324"/>
                </a:lnTo>
                <a:close/>
                <a:moveTo>
                  <a:pt x="2365" y="1472"/>
                </a:moveTo>
                <a:lnTo>
                  <a:pt x="2365" y="1472"/>
                </a:lnTo>
                <a:lnTo>
                  <a:pt x="2364" y="1472"/>
                </a:lnTo>
                <a:lnTo>
                  <a:pt x="2364" y="1472"/>
                </a:lnTo>
                <a:lnTo>
                  <a:pt x="2363" y="1472"/>
                </a:lnTo>
                <a:lnTo>
                  <a:pt x="2363" y="1473"/>
                </a:lnTo>
                <a:lnTo>
                  <a:pt x="2364" y="1473"/>
                </a:lnTo>
                <a:lnTo>
                  <a:pt x="2364" y="1473"/>
                </a:lnTo>
                <a:lnTo>
                  <a:pt x="2365" y="1472"/>
                </a:lnTo>
                <a:close/>
                <a:moveTo>
                  <a:pt x="2318" y="1620"/>
                </a:moveTo>
                <a:lnTo>
                  <a:pt x="2318" y="1619"/>
                </a:lnTo>
                <a:lnTo>
                  <a:pt x="2317" y="1618"/>
                </a:lnTo>
                <a:lnTo>
                  <a:pt x="2316" y="1619"/>
                </a:lnTo>
                <a:lnTo>
                  <a:pt x="2315" y="1620"/>
                </a:lnTo>
                <a:lnTo>
                  <a:pt x="2316" y="1621"/>
                </a:lnTo>
                <a:lnTo>
                  <a:pt x="2316" y="1621"/>
                </a:lnTo>
                <a:lnTo>
                  <a:pt x="2317" y="1621"/>
                </a:lnTo>
                <a:lnTo>
                  <a:pt x="2318" y="1620"/>
                </a:lnTo>
                <a:close/>
                <a:moveTo>
                  <a:pt x="2271" y="1767"/>
                </a:moveTo>
                <a:lnTo>
                  <a:pt x="2271" y="1766"/>
                </a:lnTo>
                <a:lnTo>
                  <a:pt x="2270" y="1765"/>
                </a:lnTo>
                <a:lnTo>
                  <a:pt x="2269" y="1766"/>
                </a:lnTo>
                <a:lnTo>
                  <a:pt x="2268" y="1767"/>
                </a:lnTo>
                <a:lnTo>
                  <a:pt x="2268" y="1768"/>
                </a:lnTo>
                <a:lnTo>
                  <a:pt x="2269" y="1769"/>
                </a:lnTo>
                <a:lnTo>
                  <a:pt x="2270" y="1768"/>
                </a:lnTo>
                <a:lnTo>
                  <a:pt x="2271" y="1767"/>
                </a:lnTo>
                <a:close/>
                <a:moveTo>
                  <a:pt x="2224" y="1914"/>
                </a:moveTo>
                <a:lnTo>
                  <a:pt x="2224" y="1913"/>
                </a:lnTo>
                <a:lnTo>
                  <a:pt x="2223" y="1912"/>
                </a:lnTo>
                <a:lnTo>
                  <a:pt x="2221" y="1913"/>
                </a:lnTo>
                <a:lnTo>
                  <a:pt x="2220" y="1914"/>
                </a:lnTo>
                <a:lnTo>
                  <a:pt x="2220" y="1916"/>
                </a:lnTo>
                <a:lnTo>
                  <a:pt x="2221" y="1916"/>
                </a:lnTo>
                <a:lnTo>
                  <a:pt x="2223" y="1916"/>
                </a:lnTo>
                <a:lnTo>
                  <a:pt x="2224" y="1914"/>
                </a:lnTo>
                <a:close/>
                <a:moveTo>
                  <a:pt x="2177" y="2062"/>
                </a:moveTo>
                <a:lnTo>
                  <a:pt x="2177" y="2060"/>
                </a:lnTo>
                <a:lnTo>
                  <a:pt x="2175" y="2059"/>
                </a:lnTo>
                <a:lnTo>
                  <a:pt x="2173" y="2060"/>
                </a:lnTo>
                <a:lnTo>
                  <a:pt x="2172" y="2062"/>
                </a:lnTo>
                <a:lnTo>
                  <a:pt x="2172" y="2063"/>
                </a:lnTo>
                <a:lnTo>
                  <a:pt x="2174" y="2064"/>
                </a:lnTo>
                <a:lnTo>
                  <a:pt x="2176" y="2063"/>
                </a:lnTo>
                <a:lnTo>
                  <a:pt x="2177" y="2062"/>
                </a:lnTo>
                <a:close/>
                <a:moveTo>
                  <a:pt x="2126" y="2212"/>
                </a:moveTo>
                <a:lnTo>
                  <a:pt x="2129" y="2211"/>
                </a:lnTo>
                <a:lnTo>
                  <a:pt x="2130" y="2209"/>
                </a:lnTo>
                <a:lnTo>
                  <a:pt x="2130" y="2207"/>
                </a:lnTo>
                <a:lnTo>
                  <a:pt x="2128" y="2206"/>
                </a:lnTo>
                <a:lnTo>
                  <a:pt x="2126" y="2207"/>
                </a:lnTo>
                <a:lnTo>
                  <a:pt x="2124" y="2209"/>
                </a:lnTo>
                <a:lnTo>
                  <a:pt x="2125" y="2211"/>
                </a:lnTo>
                <a:lnTo>
                  <a:pt x="2126" y="2212"/>
                </a:lnTo>
                <a:close/>
                <a:moveTo>
                  <a:pt x="2079" y="2361"/>
                </a:moveTo>
                <a:lnTo>
                  <a:pt x="2081" y="2360"/>
                </a:lnTo>
                <a:lnTo>
                  <a:pt x="2083" y="2357"/>
                </a:lnTo>
                <a:lnTo>
                  <a:pt x="2083" y="2355"/>
                </a:lnTo>
                <a:lnTo>
                  <a:pt x="2083" y="2354"/>
                </a:lnTo>
                <a:lnTo>
                  <a:pt x="2082" y="2354"/>
                </a:lnTo>
                <a:lnTo>
                  <a:pt x="2081" y="2353"/>
                </a:lnTo>
                <a:lnTo>
                  <a:pt x="2078" y="2354"/>
                </a:lnTo>
                <a:lnTo>
                  <a:pt x="2077" y="2357"/>
                </a:lnTo>
                <a:lnTo>
                  <a:pt x="2076" y="2358"/>
                </a:lnTo>
                <a:lnTo>
                  <a:pt x="2077" y="2360"/>
                </a:lnTo>
                <a:lnTo>
                  <a:pt x="2078" y="2360"/>
                </a:lnTo>
                <a:lnTo>
                  <a:pt x="2079" y="2361"/>
                </a:lnTo>
                <a:close/>
                <a:moveTo>
                  <a:pt x="2031" y="2508"/>
                </a:moveTo>
                <a:lnTo>
                  <a:pt x="2034" y="2507"/>
                </a:lnTo>
                <a:lnTo>
                  <a:pt x="2036" y="2505"/>
                </a:lnTo>
                <a:lnTo>
                  <a:pt x="2036" y="2503"/>
                </a:lnTo>
                <a:lnTo>
                  <a:pt x="2036" y="2502"/>
                </a:lnTo>
                <a:lnTo>
                  <a:pt x="2035" y="2502"/>
                </a:lnTo>
                <a:lnTo>
                  <a:pt x="2034" y="2501"/>
                </a:lnTo>
                <a:lnTo>
                  <a:pt x="2031" y="2502"/>
                </a:lnTo>
                <a:lnTo>
                  <a:pt x="2029" y="2505"/>
                </a:lnTo>
                <a:lnTo>
                  <a:pt x="2029" y="2506"/>
                </a:lnTo>
                <a:lnTo>
                  <a:pt x="2029" y="2507"/>
                </a:lnTo>
                <a:lnTo>
                  <a:pt x="2030" y="2508"/>
                </a:lnTo>
                <a:lnTo>
                  <a:pt x="2031" y="2508"/>
                </a:lnTo>
                <a:close/>
                <a:moveTo>
                  <a:pt x="1984" y="2656"/>
                </a:moveTo>
                <a:lnTo>
                  <a:pt x="1987" y="2655"/>
                </a:lnTo>
                <a:lnTo>
                  <a:pt x="1989" y="2652"/>
                </a:lnTo>
                <a:lnTo>
                  <a:pt x="1989" y="2651"/>
                </a:lnTo>
                <a:lnTo>
                  <a:pt x="1989" y="2649"/>
                </a:lnTo>
                <a:lnTo>
                  <a:pt x="1988" y="2649"/>
                </a:lnTo>
                <a:lnTo>
                  <a:pt x="1986" y="2648"/>
                </a:lnTo>
                <a:lnTo>
                  <a:pt x="1985" y="2649"/>
                </a:lnTo>
                <a:lnTo>
                  <a:pt x="1983" y="2649"/>
                </a:lnTo>
                <a:lnTo>
                  <a:pt x="1982" y="2651"/>
                </a:lnTo>
                <a:lnTo>
                  <a:pt x="1981" y="2652"/>
                </a:lnTo>
                <a:lnTo>
                  <a:pt x="1981" y="2654"/>
                </a:lnTo>
                <a:lnTo>
                  <a:pt x="1981" y="2655"/>
                </a:lnTo>
                <a:lnTo>
                  <a:pt x="1982" y="2656"/>
                </a:lnTo>
                <a:lnTo>
                  <a:pt x="1984" y="2656"/>
                </a:lnTo>
                <a:close/>
                <a:moveTo>
                  <a:pt x="1936" y="2804"/>
                </a:moveTo>
                <a:lnTo>
                  <a:pt x="1938" y="2804"/>
                </a:lnTo>
                <a:lnTo>
                  <a:pt x="1940" y="2803"/>
                </a:lnTo>
                <a:lnTo>
                  <a:pt x="1941" y="2801"/>
                </a:lnTo>
                <a:lnTo>
                  <a:pt x="1942" y="2800"/>
                </a:lnTo>
                <a:lnTo>
                  <a:pt x="1942" y="2798"/>
                </a:lnTo>
                <a:lnTo>
                  <a:pt x="1942" y="2797"/>
                </a:lnTo>
                <a:lnTo>
                  <a:pt x="1941" y="2796"/>
                </a:lnTo>
                <a:lnTo>
                  <a:pt x="1939" y="2795"/>
                </a:lnTo>
                <a:lnTo>
                  <a:pt x="1937" y="2796"/>
                </a:lnTo>
                <a:lnTo>
                  <a:pt x="1936" y="2797"/>
                </a:lnTo>
                <a:lnTo>
                  <a:pt x="1934" y="2798"/>
                </a:lnTo>
                <a:lnTo>
                  <a:pt x="1933" y="2800"/>
                </a:lnTo>
                <a:lnTo>
                  <a:pt x="1933" y="2801"/>
                </a:lnTo>
                <a:lnTo>
                  <a:pt x="1934" y="2803"/>
                </a:lnTo>
                <a:lnTo>
                  <a:pt x="1935" y="2804"/>
                </a:lnTo>
                <a:lnTo>
                  <a:pt x="1936" y="2804"/>
                </a:lnTo>
                <a:close/>
                <a:moveTo>
                  <a:pt x="1889" y="2951"/>
                </a:moveTo>
                <a:lnTo>
                  <a:pt x="1891" y="2951"/>
                </a:lnTo>
                <a:lnTo>
                  <a:pt x="1892" y="2950"/>
                </a:lnTo>
                <a:lnTo>
                  <a:pt x="1894" y="2949"/>
                </a:lnTo>
                <a:lnTo>
                  <a:pt x="1895" y="2947"/>
                </a:lnTo>
                <a:lnTo>
                  <a:pt x="1895" y="2945"/>
                </a:lnTo>
                <a:lnTo>
                  <a:pt x="1894" y="2944"/>
                </a:lnTo>
                <a:lnTo>
                  <a:pt x="1893" y="2943"/>
                </a:lnTo>
                <a:lnTo>
                  <a:pt x="1892" y="2943"/>
                </a:lnTo>
                <a:lnTo>
                  <a:pt x="1890" y="2943"/>
                </a:lnTo>
                <a:lnTo>
                  <a:pt x="1888" y="2944"/>
                </a:lnTo>
                <a:lnTo>
                  <a:pt x="1887" y="2945"/>
                </a:lnTo>
                <a:lnTo>
                  <a:pt x="1886" y="2947"/>
                </a:lnTo>
                <a:lnTo>
                  <a:pt x="1886" y="2949"/>
                </a:lnTo>
                <a:lnTo>
                  <a:pt x="1886" y="2950"/>
                </a:lnTo>
                <a:lnTo>
                  <a:pt x="1887" y="2951"/>
                </a:lnTo>
                <a:lnTo>
                  <a:pt x="1889" y="2951"/>
                </a:lnTo>
                <a:close/>
                <a:moveTo>
                  <a:pt x="1841" y="3099"/>
                </a:moveTo>
                <a:lnTo>
                  <a:pt x="1843" y="3099"/>
                </a:lnTo>
                <a:lnTo>
                  <a:pt x="1845" y="3098"/>
                </a:lnTo>
                <a:lnTo>
                  <a:pt x="1847" y="3096"/>
                </a:lnTo>
                <a:lnTo>
                  <a:pt x="1848" y="3094"/>
                </a:lnTo>
                <a:lnTo>
                  <a:pt x="1848" y="3092"/>
                </a:lnTo>
                <a:lnTo>
                  <a:pt x="1847" y="3091"/>
                </a:lnTo>
                <a:lnTo>
                  <a:pt x="1846" y="3090"/>
                </a:lnTo>
                <a:lnTo>
                  <a:pt x="1844" y="3090"/>
                </a:lnTo>
                <a:lnTo>
                  <a:pt x="1842" y="3090"/>
                </a:lnTo>
                <a:lnTo>
                  <a:pt x="1841" y="3091"/>
                </a:lnTo>
                <a:lnTo>
                  <a:pt x="1839" y="3092"/>
                </a:lnTo>
                <a:lnTo>
                  <a:pt x="1838" y="3094"/>
                </a:lnTo>
                <a:lnTo>
                  <a:pt x="1838" y="3096"/>
                </a:lnTo>
                <a:lnTo>
                  <a:pt x="1838" y="3098"/>
                </a:lnTo>
                <a:lnTo>
                  <a:pt x="1840" y="3099"/>
                </a:lnTo>
                <a:lnTo>
                  <a:pt x="1841" y="3099"/>
                </a:lnTo>
                <a:close/>
                <a:moveTo>
                  <a:pt x="1794" y="3248"/>
                </a:moveTo>
                <a:lnTo>
                  <a:pt x="1796" y="3248"/>
                </a:lnTo>
                <a:lnTo>
                  <a:pt x="1798" y="3245"/>
                </a:lnTo>
                <a:lnTo>
                  <a:pt x="1800" y="3244"/>
                </a:lnTo>
                <a:lnTo>
                  <a:pt x="1801" y="3242"/>
                </a:lnTo>
                <a:lnTo>
                  <a:pt x="1801" y="3240"/>
                </a:lnTo>
                <a:lnTo>
                  <a:pt x="1800" y="3238"/>
                </a:lnTo>
                <a:lnTo>
                  <a:pt x="1799" y="3237"/>
                </a:lnTo>
                <a:lnTo>
                  <a:pt x="1797" y="3236"/>
                </a:lnTo>
                <a:lnTo>
                  <a:pt x="1795" y="3237"/>
                </a:lnTo>
                <a:lnTo>
                  <a:pt x="1793" y="3238"/>
                </a:lnTo>
                <a:lnTo>
                  <a:pt x="1791" y="3240"/>
                </a:lnTo>
                <a:lnTo>
                  <a:pt x="1790" y="3242"/>
                </a:lnTo>
                <a:lnTo>
                  <a:pt x="1790" y="3244"/>
                </a:lnTo>
                <a:lnTo>
                  <a:pt x="1791" y="3245"/>
                </a:lnTo>
                <a:lnTo>
                  <a:pt x="1792" y="3248"/>
                </a:lnTo>
                <a:lnTo>
                  <a:pt x="1794" y="3248"/>
                </a:lnTo>
                <a:close/>
                <a:moveTo>
                  <a:pt x="1747" y="3395"/>
                </a:moveTo>
                <a:lnTo>
                  <a:pt x="1749" y="3395"/>
                </a:lnTo>
                <a:lnTo>
                  <a:pt x="1751" y="3394"/>
                </a:lnTo>
                <a:lnTo>
                  <a:pt x="1752" y="3392"/>
                </a:lnTo>
                <a:lnTo>
                  <a:pt x="1753" y="3390"/>
                </a:lnTo>
                <a:lnTo>
                  <a:pt x="1754" y="3388"/>
                </a:lnTo>
                <a:lnTo>
                  <a:pt x="1753" y="3385"/>
                </a:lnTo>
                <a:lnTo>
                  <a:pt x="1752" y="3384"/>
                </a:lnTo>
                <a:lnTo>
                  <a:pt x="1750" y="3384"/>
                </a:lnTo>
                <a:lnTo>
                  <a:pt x="1748" y="3384"/>
                </a:lnTo>
                <a:lnTo>
                  <a:pt x="1746" y="3385"/>
                </a:lnTo>
                <a:lnTo>
                  <a:pt x="1744" y="3388"/>
                </a:lnTo>
                <a:lnTo>
                  <a:pt x="1743" y="3390"/>
                </a:lnTo>
                <a:lnTo>
                  <a:pt x="1743" y="3392"/>
                </a:lnTo>
                <a:lnTo>
                  <a:pt x="1743" y="3394"/>
                </a:lnTo>
                <a:lnTo>
                  <a:pt x="1745" y="3395"/>
                </a:lnTo>
                <a:lnTo>
                  <a:pt x="1747" y="3395"/>
                </a:lnTo>
                <a:close/>
                <a:moveTo>
                  <a:pt x="1699" y="3543"/>
                </a:moveTo>
                <a:lnTo>
                  <a:pt x="1701" y="3543"/>
                </a:lnTo>
                <a:lnTo>
                  <a:pt x="1704" y="3541"/>
                </a:lnTo>
                <a:lnTo>
                  <a:pt x="1705" y="3540"/>
                </a:lnTo>
                <a:lnTo>
                  <a:pt x="1706" y="3537"/>
                </a:lnTo>
                <a:lnTo>
                  <a:pt x="1707" y="3535"/>
                </a:lnTo>
                <a:lnTo>
                  <a:pt x="1706" y="3533"/>
                </a:lnTo>
                <a:lnTo>
                  <a:pt x="1705" y="3532"/>
                </a:lnTo>
                <a:lnTo>
                  <a:pt x="1703" y="3532"/>
                </a:lnTo>
                <a:lnTo>
                  <a:pt x="1700" y="3532"/>
                </a:lnTo>
                <a:lnTo>
                  <a:pt x="1698" y="3533"/>
                </a:lnTo>
                <a:lnTo>
                  <a:pt x="1696" y="3535"/>
                </a:lnTo>
                <a:lnTo>
                  <a:pt x="1695" y="3537"/>
                </a:lnTo>
                <a:lnTo>
                  <a:pt x="1695" y="3540"/>
                </a:lnTo>
                <a:lnTo>
                  <a:pt x="1696" y="3541"/>
                </a:lnTo>
                <a:lnTo>
                  <a:pt x="1697" y="3543"/>
                </a:lnTo>
                <a:lnTo>
                  <a:pt x="1699" y="3543"/>
                </a:lnTo>
                <a:close/>
                <a:moveTo>
                  <a:pt x="1652" y="3690"/>
                </a:moveTo>
                <a:lnTo>
                  <a:pt x="1654" y="3690"/>
                </a:lnTo>
                <a:lnTo>
                  <a:pt x="1656" y="3689"/>
                </a:lnTo>
                <a:lnTo>
                  <a:pt x="1658" y="3687"/>
                </a:lnTo>
                <a:lnTo>
                  <a:pt x="1659" y="3685"/>
                </a:lnTo>
                <a:lnTo>
                  <a:pt x="1659" y="3683"/>
                </a:lnTo>
                <a:lnTo>
                  <a:pt x="1659" y="3681"/>
                </a:lnTo>
                <a:lnTo>
                  <a:pt x="1657" y="3680"/>
                </a:lnTo>
                <a:lnTo>
                  <a:pt x="1655" y="3679"/>
                </a:lnTo>
                <a:lnTo>
                  <a:pt x="1653" y="3680"/>
                </a:lnTo>
                <a:lnTo>
                  <a:pt x="1651" y="3681"/>
                </a:lnTo>
                <a:lnTo>
                  <a:pt x="1649" y="3683"/>
                </a:lnTo>
                <a:lnTo>
                  <a:pt x="1648" y="3685"/>
                </a:lnTo>
                <a:lnTo>
                  <a:pt x="1648" y="3687"/>
                </a:lnTo>
                <a:lnTo>
                  <a:pt x="1648" y="3689"/>
                </a:lnTo>
                <a:lnTo>
                  <a:pt x="1650" y="3690"/>
                </a:lnTo>
                <a:lnTo>
                  <a:pt x="1652" y="3690"/>
                </a:lnTo>
                <a:close/>
                <a:moveTo>
                  <a:pt x="1604" y="3838"/>
                </a:moveTo>
                <a:lnTo>
                  <a:pt x="1607" y="3838"/>
                </a:lnTo>
                <a:lnTo>
                  <a:pt x="1609" y="3836"/>
                </a:lnTo>
                <a:lnTo>
                  <a:pt x="1611" y="3835"/>
                </a:lnTo>
                <a:lnTo>
                  <a:pt x="1612" y="3832"/>
                </a:lnTo>
                <a:lnTo>
                  <a:pt x="1612" y="3830"/>
                </a:lnTo>
                <a:lnTo>
                  <a:pt x="1612" y="3828"/>
                </a:lnTo>
                <a:lnTo>
                  <a:pt x="1610" y="3827"/>
                </a:lnTo>
                <a:lnTo>
                  <a:pt x="1608" y="3826"/>
                </a:lnTo>
                <a:lnTo>
                  <a:pt x="1606" y="3827"/>
                </a:lnTo>
                <a:lnTo>
                  <a:pt x="1603" y="3828"/>
                </a:lnTo>
                <a:lnTo>
                  <a:pt x="1601" y="3830"/>
                </a:lnTo>
                <a:lnTo>
                  <a:pt x="1600" y="3832"/>
                </a:lnTo>
                <a:lnTo>
                  <a:pt x="1600" y="3835"/>
                </a:lnTo>
                <a:lnTo>
                  <a:pt x="1600" y="3836"/>
                </a:lnTo>
                <a:lnTo>
                  <a:pt x="1602" y="3838"/>
                </a:lnTo>
                <a:lnTo>
                  <a:pt x="1604" y="3838"/>
                </a:lnTo>
                <a:close/>
                <a:moveTo>
                  <a:pt x="1557" y="3986"/>
                </a:moveTo>
                <a:lnTo>
                  <a:pt x="1559" y="3985"/>
                </a:lnTo>
                <a:lnTo>
                  <a:pt x="1562" y="3984"/>
                </a:lnTo>
                <a:lnTo>
                  <a:pt x="1563" y="3982"/>
                </a:lnTo>
                <a:lnTo>
                  <a:pt x="1565" y="3980"/>
                </a:lnTo>
                <a:lnTo>
                  <a:pt x="1565" y="3977"/>
                </a:lnTo>
                <a:lnTo>
                  <a:pt x="1564" y="3975"/>
                </a:lnTo>
                <a:lnTo>
                  <a:pt x="1563" y="3974"/>
                </a:lnTo>
                <a:lnTo>
                  <a:pt x="1561" y="3974"/>
                </a:lnTo>
                <a:lnTo>
                  <a:pt x="1558" y="3974"/>
                </a:lnTo>
                <a:lnTo>
                  <a:pt x="1556" y="3975"/>
                </a:lnTo>
                <a:lnTo>
                  <a:pt x="1554" y="3977"/>
                </a:lnTo>
                <a:lnTo>
                  <a:pt x="1553" y="3980"/>
                </a:lnTo>
                <a:lnTo>
                  <a:pt x="1552" y="3982"/>
                </a:lnTo>
                <a:lnTo>
                  <a:pt x="1553" y="3984"/>
                </a:lnTo>
                <a:lnTo>
                  <a:pt x="1555" y="3985"/>
                </a:lnTo>
                <a:lnTo>
                  <a:pt x="1557" y="3986"/>
                </a:lnTo>
                <a:close/>
                <a:moveTo>
                  <a:pt x="1509" y="4133"/>
                </a:moveTo>
                <a:lnTo>
                  <a:pt x="1512" y="4132"/>
                </a:lnTo>
                <a:lnTo>
                  <a:pt x="1514" y="4131"/>
                </a:lnTo>
                <a:lnTo>
                  <a:pt x="1516" y="4129"/>
                </a:lnTo>
                <a:lnTo>
                  <a:pt x="1517" y="4127"/>
                </a:lnTo>
                <a:lnTo>
                  <a:pt x="1518" y="4125"/>
                </a:lnTo>
                <a:lnTo>
                  <a:pt x="1517" y="4123"/>
                </a:lnTo>
                <a:lnTo>
                  <a:pt x="1515" y="4121"/>
                </a:lnTo>
                <a:lnTo>
                  <a:pt x="1513" y="4121"/>
                </a:lnTo>
                <a:lnTo>
                  <a:pt x="1511" y="4121"/>
                </a:lnTo>
                <a:lnTo>
                  <a:pt x="1508" y="4123"/>
                </a:lnTo>
                <a:lnTo>
                  <a:pt x="1507" y="4125"/>
                </a:lnTo>
                <a:lnTo>
                  <a:pt x="1505" y="4127"/>
                </a:lnTo>
                <a:lnTo>
                  <a:pt x="1505" y="4129"/>
                </a:lnTo>
                <a:lnTo>
                  <a:pt x="1506" y="4131"/>
                </a:lnTo>
                <a:lnTo>
                  <a:pt x="1507" y="4132"/>
                </a:lnTo>
                <a:lnTo>
                  <a:pt x="1509" y="4133"/>
                </a:lnTo>
                <a:close/>
                <a:moveTo>
                  <a:pt x="1462" y="4281"/>
                </a:moveTo>
                <a:lnTo>
                  <a:pt x="1465" y="4281"/>
                </a:lnTo>
                <a:lnTo>
                  <a:pt x="1467" y="4280"/>
                </a:lnTo>
                <a:lnTo>
                  <a:pt x="1469" y="4278"/>
                </a:lnTo>
                <a:lnTo>
                  <a:pt x="1470" y="4275"/>
                </a:lnTo>
                <a:lnTo>
                  <a:pt x="1470" y="4272"/>
                </a:lnTo>
                <a:lnTo>
                  <a:pt x="1470" y="4270"/>
                </a:lnTo>
                <a:lnTo>
                  <a:pt x="1468" y="4269"/>
                </a:lnTo>
                <a:lnTo>
                  <a:pt x="1466" y="4268"/>
                </a:lnTo>
                <a:lnTo>
                  <a:pt x="1463" y="4269"/>
                </a:lnTo>
                <a:lnTo>
                  <a:pt x="1461" y="4270"/>
                </a:lnTo>
                <a:lnTo>
                  <a:pt x="1459" y="4272"/>
                </a:lnTo>
                <a:lnTo>
                  <a:pt x="1458" y="4275"/>
                </a:lnTo>
                <a:lnTo>
                  <a:pt x="1458" y="4278"/>
                </a:lnTo>
                <a:lnTo>
                  <a:pt x="1458" y="4280"/>
                </a:lnTo>
                <a:lnTo>
                  <a:pt x="1460" y="4281"/>
                </a:lnTo>
                <a:lnTo>
                  <a:pt x="1462" y="4281"/>
                </a:lnTo>
                <a:close/>
                <a:moveTo>
                  <a:pt x="1415" y="4429"/>
                </a:moveTo>
                <a:lnTo>
                  <a:pt x="1417" y="4429"/>
                </a:lnTo>
                <a:lnTo>
                  <a:pt x="1420" y="4427"/>
                </a:lnTo>
                <a:lnTo>
                  <a:pt x="1422" y="4425"/>
                </a:lnTo>
                <a:lnTo>
                  <a:pt x="1423" y="4423"/>
                </a:lnTo>
                <a:lnTo>
                  <a:pt x="1423" y="4420"/>
                </a:lnTo>
                <a:lnTo>
                  <a:pt x="1423" y="4418"/>
                </a:lnTo>
                <a:lnTo>
                  <a:pt x="1421" y="4417"/>
                </a:lnTo>
                <a:lnTo>
                  <a:pt x="1419" y="4416"/>
                </a:lnTo>
                <a:lnTo>
                  <a:pt x="1416" y="4417"/>
                </a:lnTo>
                <a:lnTo>
                  <a:pt x="1414" y="4418"/>
                </a:lnTo>
                <a:lnTo>
                  <a:pt x="1411" y="4420"/>
                </a:lnTo>
                <a:lnTo>
                  <a:pt x="1410" y="4423"/>
                </a:lnTo>
                <a:lnTo>
                  <a:pt x="1410" y="4425"/>
                </a:lnTo>
                <a:lnTo>
                  <a:pt x="1411" y="4427"/>
                </a:lnTo>
                <a:lnTo>
                  <a:pt x="1412" y="4429"/>
                </a:lnTo>
                <a:lnTo>
                  <a:pt x="1415" y="4429"/>
                </a:lnTo>
                <a:close/>
                <a:moveTo>
                  <a:pt x="1367" y="4576"/>
                </a:moveTo>
                <a:lnTo>
                  <a:pt x="1370" y="4576"/>
                </a:lnTo>
                <a:lnTo>
                  <a:pt x="1372" y="4575"/>
                </a:lnTo>
                <a:lnTo>
                  <a:pt x="1374" y="4572"/>
                </a:lnTo>
                <a:lnTo>
                  <a:pt x="1376" y="4570"/>
                </a:lnTo>
                <a:lnTo>
                  <a:pt x="1376" y="4568"/>
                </a:lnTo>
                <a:lnTo>
                  <a:pt x="1375" y="4565"/>
                </a:lnTo>
                <a:lnTo>
                  <a:pt x="1374" y="4564"/>
                </a:lnTo>
                <a:lnTo>
                  <a:pt x="1371" y="4564"/>
                </a:lnTo>
                <a:lnTo>
                  <a:pt x="1369" y="4564"/>
                </a:lnTo>
                <a:lnTo>
                  <a:pt x="1366" y="4565"/>
                </a:lnTo>
                <a:lnTo>
                  <a:pt x="1364" y="4568"/>
                </a:lnTo>
                <a:lnTo>
                  <a:pt x="1363" y="4570"/>
                </a:lnTo>
                <a:lnTo>
                  <a:pt x="1363" y="4572"/>
                </a:lnTo>
                <a:lnTo>
                  <a:pt x="1363" y="4575"/>
                </a:lnTo>
                <a:lnTo>
                  <a:pt x="1365" y="4576"/>
                </a:lnTo>
                <a:lnTo>
                  <a:pt x="1367" y="4576"/>
                </a:lnTo>
                <a:close/>
                <a:moveTo>
                  <a:pt x="1320" y="4724"/>
                </a:moveTo>
                <a:lnTo>
                  <a:pt x="1322" y="4723"/>
                </a:lnTo>
                <a:lnTo>
                  <a:pt x="1325" y="4722"/>
                </a:lnTo>
                <a:lnTo>
                  <a:pt x="1327" y="4720"/>
                </a:lnTo>
                <a:lnTo>
                  <a:pt x="1328" y="4717"/>
                </a:lnTo>
                <a:lnTo>
                  <a:pt x="1329" y="4715"/>
                </a:lnTo>
                <a:lnTo>
                  <a:pt x="1328" y="4713"/>
                </a:lnTo>
                <a:lnTo>
                  <a:pt x="1326" y="4711"/>
                </a:lnTo>
                <a:lnTo>
                  <a:pt x="1324" y="4711"/>
                </a:lnTo>
                <a:lnTo>
                  <a:pt x="1321" y="4711"/>
                </a:lnTo>
                <a:lnTo>
                  <a:pt x="1319" y="4713"/>
                </a:lnTo>
                <a:lnTo>
                  <a:pt x="1317" y="4715"/>
                </a:lnTo>
                <a:lnTo>
                  <a:pt x="1315" y="4717"/>
                </a:lnTo>
                <a:lnTo>
                  <a:pt x="1315" y="4720"/>
                </a:lnTo>
                <a:lnTo>
                  <a:pt x="1316" y="4722"/>
                </a:lnTo>
                <a:lnTo>
                  <a:pt x="1317" y="4723"/>
                </a:lnTo>
                <a:lnTo>
                  <a:pt x="1320" y="4724"/>
                </a:lnTo>
                <a:close/>
                <a:moveTo>
                  <a:pt x="1272" y="4871"/>
                </a:moveTo>
                <a:lnTo>
                  <a:pt x="1275" y="4871"/>
                </a:lnTo>
                <a:lnTo>
                  <a:pt x="1278" y="4869"/>
                </a:lnTo>
                <a:lnTo>
                  <a:pt x="1280" y="4867"/>
                </a:lnTo>
                <a:lnTo>
                  <a:pt x="1281" y="4865"/>
                </a:lnTo>
                <a:lnTo>
                  <a:pt x="1281" y="4862"/>
                </a:lnTo>
                <a:lnTo>
                  <a:pt x="1280" y="4860"/>
                </a:lnTo>
                <a:lnTo>
                  <a:pt x="1279" y="4859"/>
                </a:lnTo>
                <a:lnTo>
                  <a:pt x="1277" y="4858"/>
                </a:lnTo>
                <a:lnTo>
                  <a:pt x="1274" y="4859"/>
                </a:lnTo>
                <a:lnTo>
                  <a:pt x="1271" y="4860"/>
                </a:lnTo>
                <a:lnTo>
                  <a:pt x="1269" y="4862"/>
                </a:lnTo>
                <a:lnTo>
                  <a:pt x="1268" y="4865"/>
                </a:lnTo>
                <a:lnTo>
                  <a:pt x="1268" y="4867"/>
                </a:lnTo>
                <a:lnTo>
                  <a:pt x="1269" y="4869"/>
                </a:lnTo>
                <a:lnTo>
                  <a:pt x="1270" y="4871"/>
                </a:lnTo>
                <a:lnTo>
                  <a:pt x="1272" y="4871"/>
                </a:lnTo>
                <a:close/>
                <a:moveTo>
                  <a:pt x="1225" y="5018"/>
                </a:moveTo>
                <a:lnTo>
                  <a:pt x="1228" y="5018"/>
                </a:lnTo>
                <a:lnTo>
                  <a:pt x="1230" y="5017"/>
                </a:lnTo>
                <a:lnTo>
                  <a:pt x="1232" y="5015"/>
                </a:lnTo>
                <a:lnTo>
                  <a:pt x="1234" y="5012"/>
                </a:lnTo>
                <a:lnTo>
                  <a:pt x="1234" y="5010"/>
                </a:lnTo>
                <a:lnTo>
                  <a:pt x="1233" y="5008"/>
                </a:lnTo>
                <a:lnTo>
                  <a:pt x="1231" y="5006"/>
                </a:lnTo>
                <a:lnTo>
                  <a:pt x="1229" y="5006"/>
                </a:lnTo>
                <a:lnTo>
                  <a:pt x="1227" y="5006"/>
                </a:lnTo>
                <a:lnTo>
                  <a:pt x="1224" y="5008"/>
                </a:lnTo>
                <a:lnTo>
                  <a:pt x="1222" y="5010"/>
                </a:lnTo>
                <a:lnTo>
                  <a:pt x="1221" y="5012"/>
                </a:lnTo>
                <a:lnTo>
                  <a:pt x="1220" y="5015"/>
                </a:lnTo>
                <a:lnTo>
                  <a:pt x="1221" y="5017"/>
                </a:lnTo>
                <a:lnTo>
                  <a:pt x="1223" y="5018"/>
                </a:lnTo>
                <a:lnTo>
                  <a:pt x="1225" y="5018"/>
                </a:lnTo>
                <a:close/>
                <a:moveTo>
                  <a:pt x="1178" y="5166"/>
                </a:moveTo>
                <a:lnTo>
                  <a:pt x="1180" y="5166"/>
                </a:lnTo>
                <a:lnTo>
                  <a:pt x="1183" y="5165"/>
                </a:lnTo>
                <a:lnTo>
                  <a:pt x="1185" y="5163"/>
                </a:lnTo>
                <a:lnTo>
                  <a:pt x="1186" y="5159"/>
                </a:lnTo>
                <a:lnTo>
                  <a:pt x="1186" y="5157"/>
                </a:lnTo>
                <a:lnTo>
                  <a:pt x="1185" y="5155"/>
                </a:lnTo>
                <a:lnTo>
                  <a:pt x="1184" y="5154"/>
                </a:lnTo>
                <a:lnTo>
                  <a:pt x="1182" y="5153"/>
                </a:lnTo>
                <a:lnTo>
                  <a:pt x="1179" y="5154"/>
                </a:lnTo>
                <a:lnTo>
                  <a:pt x="1177" y="5155"/>
                </a:lnTo>
                <a:lnTo>
                  <a:pt x="1175" y="5157"/>
                </a:lnTo>
                <a:lnTo>
                  <a:pt x="1174" y="5159"/>
                </a:lnTo>
                <a:lnTo>
                  <a:pt x="1173" y="5163"/>
                </a:lnTo>
                <a:lnTo>
                  <a:pt x="1174" y="5165"/>
                </a:lnTo>
                <a:lnTo>
                  <a:pt x="1176" y="5166"/>
                </a:lnTo>
                <a:lnTo>
                  <a:pt x="1178" y="5166"/>
                </a:lnTo>
                <a:close/>
                <a:moveTo>
                  <a:pt x="1130" y="5314"/>
                </a:moveTo>
                <a:lnTo>
                  <a:pt x="1133" y="5313"/>
                </a:lnTo>
                <a:lnTo>
                  <a:pt x="1135" y="5312"/>
                </a:lnTo>
                <a:lnTo>
                  <a:pt x="1137" y="5310"/>
                </a:lnTo>
                <a:lnTo>
                  <a:pt x="1138" y="5308"/>
                </a:lnTo>
                <a:lnTo>
                  <a:pt x="1139" y="5305"/>
                </a:lnTo>
                <a:lnTo>
                  <a:pt x="1138" y="5304"/>
                </a:lnTo>
                <a:lnTo>
                  <a:pt x="1136" y="5301"/>
                </a:lnTo>
                <a:lnTo>
                  <a:pt x="1134" y="5301"/>
                </a:lnTo>
                <a:lnTo>
                  <a:pt x="1132" y="5301"/>
                </a:lnTo>
                <a:lnTo>
                  <a:pt x="1129" y="5304"/>
                </a:lnTo>
                <a:lnTo>
                  <a:pt x="1128" y="5305"/>
                </a:lnTo>
                <a:lnTo>
                  <a:pt x="1126" y="5308"/>
                </a:lnTo>
                <a:lnTo>
                  <a:pt x="1126" y="5310"/>
                </a:lnTo>
                <a:lnTo>
                  <a:pt x="1127" y="5312"/>
                </a:lnTo>
                <a:lnTo>
                  <a:pt x="1128" y="5313"/>
                </a:lnTo>
                <a:lnTo>
                  <a:pt x="1130" y="5314"/>
                </a:lnTo>
                <a:close/>
                <a:moveTo>
                  <a:pt x="1083" y="5461"/>
                </a:moveTo>
                <a:lnTo>
                  <a:pt x="1086" y="5461"/>
                </a:lnTo>
                <a:lnTo>
                  <a:pt x="1088" y="5459"/>
                </a:lnTo>
                <a:lnTo>
                  <a:pt x="1090" y="5458"/>
                </a:lnTo>
                <a:lnTo>
                  <a:pt x="1091" y="5455"/>
                </a:lnTo>
                <a:lnTo>
                  <a:pt x="1091" y="5453"/>
                </a:lnTo>
                <a:lnTo>
                  <a:pt x="1091" y="5451"/>
                </a:lnTo>
                <a:lnTo>
                  <a:pt x="1089" y="5450"/>
                </a:lnTo>
                <a:lnTo>
                  <a:pt x="1087" y="5449"/>
                </a:lnTo>
                <a:lnTo>
                  <a:pt x="1084" y="5450"/>
                </a:lnTo>
                <a:lnTo>
                  <a:pt x="1082" y="5451"/>
                </a:lnTo>
                <a:lnTo>
                  <a:pt x="1080" y="5453"/>
                </a:lnTo>
                <a:lnTo>
                  <a:pt x="1079" y="5455"/>
                </a:lnTo>
                <a:lnTo>
                  <a:pt x="1079" y="5458"/>
                </a:lnTo>
                <a:lnTo>
                  <a:pt x="1079" y="5459"/>
                </a:lnTo>
                <a:lnTo>
                  <a:pt x="1081" y="5461"/>
                </a:lnTo>
                <a:lnTo>
                  <a:pt x="1083" y="5461"/>
                </a:lnTo>
                <a:close/>
                <a:moveTo>
                  <a:pt x="1036" y="5609"/>
                </a:moveTo>
                <a:lnTo>
                  <a:pt x="1038" y="5608"/>
                </a:lnTo>
                <a:lnTo>
                  <a:pt x="1041" y="5607"/>
                </a:lnTo>
                <a:lnTo>
                  <a:pt x="1042" y="5605"/>
                </a:lnTo>
                <a:lnTo>
                  <a:pt x="1044" y="5603"/>
                </a:lnTo>
                <a:lnTo>
                  <a:pt x="1044" y="5600"/>
                </a:lnTo>
                <a:lnTo>
                  <a:pt x="1043" y="5598"/>
                </a:lnTo>
                <a:lnTo>
                  <a:pt x="1042" y="5597"/>
                </a:lnTo>
                <a:lnTo>
                  <a:pt x="1040" y="5597"/>
                </a:lnTo>
                <a:lnTo>
                  <a:pt x="1037" y="5597"/>
                </a:lnTo>
                <a:lnTo>
                  <a:pt x="1035" y="5598"/>
                </a:lnTo>
                <a:lnTo>
                  <a:pt x="1033" y="5600"/>
                </a:lnTo>
                <a:lnTo>
                  <a:pt x="1032" y="5603"/>
                </a:lnTo>
                <a:lnTo>
                  <a:pt x="1031" y="5605"/>
                </a:lnTo>
                <a:lnTo>
                  <a:pt x="1032" y="5607"/>
                </a:lnTo>
                <a:lnTo>
                  <a:pt x="1034" y="5608"/>
                </a:lnTo>
                <a:lnTo>
                  <a:pt x="1036" y="5609"/>
                </a:lnTo>
                <a:close/>
                <a:moveTo>
                  <a:pt x="988" y="5756"/>
                </a:moveTo>
                <a:lnTo>
                  <a:pt x="991" y="5755"/>
                </a:lnTo>
                <a:lnTo>
                  <a:pt x="993" y="5754"/>
                </a:lnTo>
                <a:lnTo>
                  <a:pt x="995" y="5752"/>
                </a:lnTo>
                <a:lnTo>
                  <a:pt x="996" y="5750"/>
                </a:lnTo>
                <a:lnTo>
                  <a:pt x="996" y="5748"/>
                </a:lnTo>
                <a:lnTo>
                  <a:pt x="995" y="5746"/>
                </a:lnTo>
                <a:lnTo>
                  <a:pt x="994" y="5745"/>
                </a:lnTo>
                <a:lnTo>
                  <a:pt x="992" y="5744"/>
                </a:lnTo>
                <a:lnTo>
                  <a:pt x="990" y="5745"/>
                </a:lnTo>
                <a:lnTo>
                  <a:pt x="988" y="5746"/>
                </a:lnTo>
                <a:lnTo>
                  <a:pt x="986" y="5748"/>
                </a:lnTo>
                <a:lnTo>
                  <a:pt x="985" y="5750"/>
                </a:lnTo>
                <a:lnTo>
                  <a:pt x="984" y="5752"/>
                </a:lnTo>
                <a:lnTo>
                  <a:pt x="985" y="5754"/>
                </a:lnTo>
                <a:lnTo>
                  <a:pt x="986" y="5755"/>
                </a:lnTo>
                <a:lnTo>
                  <a:pt x="988" y="5756"/>
                </a:lnTo>
                <a:close/>
                <a:moveTo>
                  <a:pt x="941" y="5903"/>
                </a:moveTo>
                <a:lnTo>
                  <a:pt x="943" y="5902"/>
                </a:lnTo>
                <a:lnTo>
                  <a:pt x="946" y="5901"/>
                </a:lnTo>
                <a:lnTo>
                  <a:pt x="947" y="5899"/>
                </a:lnTo>
                <a:lnTo>
                  <a:pt x="948" y="5897"/>
                </a:lnTo>
                <a:lnTo>
                  <a:pt x="949" y="5895"/>
                </a:lnTo>
                <a:lnTo>
                  <a:pt x="948" y="5893"/>
                </a:lnTo>
                <a:lnTo>
                  <a:pt x="947" y="5892"/>
                </a:lnTo>
                <a:lnTo>
                  <a:pt x="945" y="5892"/>
                </a:lnTo>
                <a:lnTo>
                  <a:pt x="942" y="5892"/>
                </a:lnTo>
                <a:lnTo>
                  <a:pt x="940" y="5893"/>
                </a:lnTo>
                <a:lnTo>
                  <a:pt x="938" y="5895"/>
                </a:lnTo>
                <a:lnTo>
                  <a:pt x="937" y="5897"/>
                </a:lnTo>
                <a:lnTo>
                  <a:pt x="937" y="5899"/>
                </a:lnTo>
                <a:lnTo>
                  <a:pt x="938" y="5901"/>
                </a:lnTo>
                <a:lnTo>
                  <a:pt x="939" y="5902"/>
                </a:lnTo>
                <a:lnTo>
                  <a:pt x="941" y="5903"/>
                </a:lnTo>
                <a:close/>
                <a:moveTo>
                  <a:pt x="894" y="6051"/>
                </a:moveTo>
                <a:lnTo>
                  <a:pt x="896" y="6050"/>
                </a:lnTo>
                <a:lnTo>
                  <a:pt x="898" y="6048"/>
                </a:lnTo>
                <a:lnTo>
                  <a:pt x="900" y="6047"/>
                </a:lnTo>
                <a:lnTo>
                  <a:pt x="901" y="6045"/>
                </a:lnTo>
                <a:lnTo>
                  <a:pt x="901" y="6043"/>
                </a:lnTo>
                <a:lnTo>
                  <a:pt x="900" y="6041"/>
                </a:lnTo>
                <a:lnTo>
                  <a:pt x="899" y="6040"/>
                </a:lnTo>
                <a:lnTo>
                  <a:pt x="897" y="6039"/>
                </a:lnTo>
                <a:lnTo>
                  <a:pt x="895" y="6040"/>
                </a:lnTo>
                <a:lnTo>
                  <a:pt x="893" y="6041"/>
                </a:lnTo>
                <a:lnTo>
                  <a:pt x="891" y="6043"/>
                </a:lnTo>
                <a:lnTo>
                  <a:pt x="890" y="6045"/>
                </a:lnTo>
                <a:lnTo>
                  <a:pt x="890" y="6047"/>
                </a:lnTo>
                <a:lnTo>
                  <a:pt x="891" y="6048"/>
                </a:lnTo>
                <a:lnTo>
                  <a:pt x="892" y="6050"/>
                </a:lnTo>
                <a:lnTo>
                  <a:pt x="894" y="6051"/>
                </a:lnTo>
                <a:close/>
                <a:moveTo>
                  <a:pt x="846" y="6198"/>
                </a:moveTo>
                <a:lnTo>
                  <a:pt x="849" y="6198"/>
                </a:lnTo>
                <a:lnTo>
                  <a:pt x="851" y="6197"/>
                </a:lnTo>
                <a:lnTo>
                  <a:pt x="852" y="6195"/>
                </a:lnTo>
                <a:lnTo>
                  <a:pt x="853" y="6193"/>
                </a:lnTo>
                <a:lnTo>
                  <a:pt x="854" y="6191"/>
                </a:lnTo>
                <a:lnTo>
                  <a:pt x="853" y="6188"/>
                </a:lnTo>
                <a:lnTo>
                  <a:pt x="852" y="6187"/>
                </a:lnTo>
                <a:lnTo>
                  <a:pt x="850" y="6187"/>
                </a:lnTo>
                <a:lnTo>
                  <a:pt x="848" y="6187"/>
                </a:lnTo>
                <a:lnTo>
                  <a:pt x="846" y="6188"/>
                </a:lnTo>
                <a:lnTo>
                  <a:pt x="844" y="6191"/>
                </a:lnTo>
                <a:lnTo>
                  <a:pt x="843" y="6193"/>
                </a:lnTo>
                <a:lnTo>
                  <a:pt x="843" y="6195"/>
                </a:lnTo>
                <a:lnTo>
                  <a:pt x="843" y="6197"/>
                </a:lnTo>
                <a:lnTo>
                  <a:pt x="845" y="6198"/>
                </a:lnTo>
                <a:lnTo>
                  <a:pt x="846" y="6198"/>
                </a:lnTo>
                <a:close/>
                <a:moveTo>
                  <a:pt x="799" y="6345"/>
                </a:moveTo>
                <a:lnTo>
                  <a:pt x="801" y="6345"/>
                </a:lnTo>
                <a:lnTo>
                  <a:pt x="803" y="6344"/>
                </a:lnTo>
                <a:lnTo>
                  <a:pt x="805" y="6342"/>
                </a:lnTo>
                <a:lnTo>
                  <a:pt x="806" y="6340"/>
                </a:lnTo>
                <a:lnTo>
                  <a:pt x="806" y="6339"/>
                </a:lnTo>
                <a:lnTo>
                  <a:pt x="805" y="6337"/>
                </a:lnTo>
                <a:lnTo>
                  <a:pt x="804" y="6336"/>
                </a:lnTo>
                <a:lnTo>
                  <a:pt x="802" y="6336"/>
                </a:lnTo>
                <a:lnTo>
                  <a:pt x="800" y="6336"/>
                </a:lnTo>
                <a:lnTo>
                  <a:pt x="798" y="6337"/>
                </a:lnTo>
                <a:lnTo>
                  <a:pt x="797" y="6339"/>
                </a:lnTo>
                <a:lnTo>
                  <a:pt x="796" y="6340"/>
                </a:lnTo>
                <a:lnTo>
                  <a:pt x="796" y="6342"/>
                </a:lnTo>
                <a:lnTo>
                  <a:pt x="796" y="6344"/>
                </a:lnTo>
                <a:lnTo>
                  <a:pt x="797" y="6345"/>
                </a:lnTo>
                <a:lnTo>
                  <a:pt x="799" y="6345"/>
                </a:lnTo>
                <a:close/>
                <a:moveTo>
                  <a:pt x="752" y="6492"/>
                </a:moveTo>
                <a:lnTo>
                  <a:pt x="754" y="6492"/>
                </a:lnTo>
                <a:lnTo>
                  <a:pt x="756" y="6491"/>
                </a:lnTo>
                <a:lnTo>
                  <a:pt x="757" y="6489"/>
                </a:lnTo>
                <a:lnTo>
                  <a:pt x="758" y="6488"/>
                </a:lnTo>
                <a:lnTo>
                  <a:pt x="758" y="6486"/>
                </a:lnTo>
                <a:lnTo>
                  <a:pt x="758" y="6485"/>
                </a:lnTo>
                <a:lnTo>
                  <a:pt x="756" y="6484"/>
                </a:lnTo>
                <a:lnTo>
                  <a:pt x="755" y="6483"/>
                </a:lnTo>
                <a:lnTo>
                  <a:pt x="753" y="6484"/>
                </a:lnTo>
                <a:lnTo>
                  <a:pt x="751" y="6485"/>
                </a:lnTo>
                <a:lnTo>
                  <a:pt x="750" y="6486"/>
                </a:lnTo>
                <a:lnTo>
                  <a:pt x="749" y="6488"/>
                </a:lnTo>
                <a:lnTo>
                  <a:pt x="749" y="6489"/>
                </a:lnTo>
                <a:lnTo>
                  <a:pt x="749" y="6491"/>
                </a:lnTo>
                <a:lnTo>
                  <a:pt x="750" y="6492"/>
                </a:lnTo>
                <a:lnTo>
                  <a:pt x="752" y="6492"/>
                </a:lnTo>
                <a:close/>
                <a:moveTo>
                  <a:pt x="705" y="6640"/>
                </a:moveTo>
                <a:lnTo>
                  <a:pt x="706" y="6639"/>
                </a:lnTo>
                <a:lnTo>
                  <a:pt x="708" y="6638"/>
                </a:lnTo>
                <a:lnTo>
                  <a:pt x="710" y="6637"/>
                </a:lnTo>
                <a:lnTo>
                  <a:pt x="710" y="6635"/>
                </a:lnTo>
                <a:lnTo>
                  <a:pt x="711" y="6633"/>
                </a:lnTo>
                <a:lnTo>
                  <a:pt x="710" y="6632"/>
                </a:lnTo>
                <a:lnTo>
                  <a:pt x="709" y="6631"/>
                </a:lnTo>
                <a:lnTo>
                  <a:pt x="707" y="6631"/>
                </a:lnTo>
                <a:lnTo>
                  <a:pt x="706" y="6631"/>
                </a:lnTo>
                <a:lnTo>
                  <a:pt x="704" y="6632"/>
                </a:lnTo>
                <a:lnTo>
                  <a:pt x="703" y="6633"/>
                </a:lnTo>
                <a:lnTo>
                  <a:pt x="702" y="6635"/>
                </a:lnTo>
                <a:lnTo>
                  <a:pt x="701" y="6637"/>
                </a:lnTo>
                <a:lnTo>
                  <a:pt x="702" y="6638"/>
                </a:lnTo>
                <a:lnTo>
                  <a:pt x="703" y="6639"/>
                </a:lnTo>
                <a:lnTo>
                  <a:pt x="705" y="6640"/>
                </a:lnTo>
                <a:close/>
                <a:moveTo>
                  <a:pt x="657" y="6786"/>
                </a:moveTo>
                <a:lnTo>
                  <a:pt x="659" y="6786"/>
                </a:lnTo>
                <a:lnTo>
                  <a:pt x="661" y="6785"/>
                </a:lnTo>
                <a:lnTo>
                  <a:pt x="662" y="6784"/>
                </a:lnTo>
                <a:lnTo>
                  <a:pt x="663" y="6782"/>
                </a:lnTo>
                <a:lnTo>
                  <a:pt x="663" y="6781"/>
                </a:lnTo>
                <a:lnTo>
                  <a:pt x="662" y="6780"/>
                </a:lnTo>
                <a:lnTo>
                  <a:pt x="661" y="6779"/>
                </a:lnTo>
                <a:lnTo>
                  <a:pt x="660" y="6778"/>
                </a:lnTo>
                <a:lnTo>
                  <a:pt x="657" y="6780"/>
                </a:lnTo>
                <a:lnTo>
                  <a:pt x="655" y="6782"/>
                </a:lnTo>
                <a:lnTo>
                  <a:pt x="654" y="6784"/>
                </a:lnTo>
                <a:lnTo>
                  <a:pt x="655" y="6785"/>
                </a:lnTo>
                <a:lnTo>
                  <a:pt x="656" y="6786"/>
                </a:lnTo>
                <a:lnTo>
                  <a:pt x="657" y="6786"/>
                </a:lnTo>
                <a:close/>
                <a:moveTo>
                  <a:pt x="610" y="6933"/>
                </a:moveTo>
                <a:lnTo>
                  <a:pt x="613" y="6932"/>
                </a:lnTo>
                <a:lnTo>
                  <a:pt x="615" y="6930"/>
                </a:lnTo>
                <a:lnTo>
                  <a:pt x="615" y="6928"/>
                </a:lnTo>
                <a:lnTo>
                  <a:pt x="615" y="6927"/>
                </a:lnTo>
                <a:lnTo>
                  <a:pt x="614" y="6927"/>
                </a:lnTo>
                <a:lnTo>
                  <a:pt x="612" y="6926"/>
                </a:lnTo>
                <a:lnTo>
                  <a:pt x="610" y="6927"/>
                </a:lnTo>
                <a:lnTo>
                  <a:pt x="608" y="6930"/>
                </a:lnTo>
                <a:lnTo>
                  <a:pt x="608" y="6931"/>
                </a:lnTo>
                <a:lnTo>
                  <a:pt x="608" y="6932"/>
                </a:lnTo>
                <a:lnTo>
                  <a:pt x="609" y="6933"/>
                </a:lnTo>
                <a:lnTo>
                  <a:pt x="610" y="6933"/>
                </a:lnTo>
                <a:close/>
                <a:moveTo>
                  <a:pt x="563" y="7081"/>
                </a:moveTo>
                <a:lnTo>
                  <a:pt x="565" y="7080"/>
                </a:lnTo>
                <a:lnTo>
                  <a:pt x="567" y="7078"/>
                </a:lnTo>
                <a:lnTo>
                  <a:pt x="567" y="7076"/>
                </a:lnTo>
                <a:lnTo>
                  <a:pt x="567" y="7075"/>
                </a:lnTo>
                <a:lnTo>
                  <a:pt x="566" y="7074"/>
                </a:lnTo>
                <a:lnTo>
                  <a:pt x="565" y="7074"/>
                </a:lnTo>
                <a:lnTo>
                  <a:pt x="562" y="7075"/>
                </a:lnTo>
                <a:lnTo>
                  <a:pt x="561" y="7078"/>
                </a:lnTo>
                <a:lnTo>
                  <a:pt x="561" y="7079"/>
                </a:lnTo>
                <a:lnTo>
                  <a:pt x="561" y="7080"/>
                </a:lnTo>
                <a:lnTo>
                  <a:pt x="562" y="7081"/>
                </a:lnTo>
                <a:lnTo>
                  <a:pt x="563" y="7081"/>
                </a:lnTo>
                <a:close/>
                <a:moveTo>
                  <a:pt x="516" y="7228"/>
                </a:moveTo>
                <a:lnTo>
                  <a:pt x="518" y="7228"/>
                </a:lnTo>
                <a:lnTo>
                  <a:pt x="519" y="7226"/>
                </a:lnTo>
                <a:lnTo>
                  <a:pt x="519" y="7224"/>
                </a:lnTo>
                <a:lnTo>
                  <a:pt x="517" y="7223"/>
                </a:lnTo>
                <a:lnTo>
                  <a:pt x="515" y="7224"/>
                </a:lnTo>
                <a:lnTo>
                  <a:pt x="514" y="7226"/>
                </a:lnTo>
                <a:lnTo>
                  <a:pt x="514" y="7228"/>
                </a:lnTo>
                <a:lnTo>
                  <a:pt x="516" y="7228"/>
                </a:lnTo>
                <a:close/>
                <a:moveTo>
                  <a:pt x="472" y="7373"/>
                </a:moveTo>
                <a:lnTo>
                  <a:pt x="471" y="7371"/>
                </a:lnTo>
                <a:lnTo>
                  <a:pt x="470" y="7371"/>
                </a:lnTo>
                <a:lnTo>
                  <a:pt x="468" y="7371"/>
                </a:lnTo>
                <a:lnTo>
                  <a:pt x="467" y="7373"/>
                </a:lnTo>
                <a:lnTo>
                  <a:pt x="467" y="7375"/>
                </a:lnTo>
                <a:lnTo>
                  <a:pt x="468" y="7375"/>
                </a:lnTo>
                <a:lnTo>
                  <a:pt x="470" y="7375"/>
                </a:lnTo>
                <a:lnTo>
                  <a:pt x="472" y="7373"/>
                </a:lnTo>
                <a:close/>
                <a:moveTo>
                  <a:pt x="424" y="7520"/>
                </a:moveTo>
                <a:lnTo>
                  <a:pt x="424" y="7519"/>
                </a:lnTo>
                <a:lnTo>
                  <a:pt x="422" y="7518"/>
                </a:lnTo>
                <a:lnTo>
                  <a:pt x="421" y="7519"/>
                </a:lnTo>
                <a:lnTo>
                  <a:pt x="420" y="7520"/>
                </a:lnTo>
                <a:lnTo>
                  <a:pt x="420" y="7522"/>
                </a:lnTo>
                <a:lnTo>
                  <a:pt x="421" y="7522"/>
                </a:lnTo>
                <a:lnTo>
                  <a:pt x="423" y="7522"/>
                </a:lnTo>
                <a:lnTo>
                  <a:pt x="424" y="7520"/>
                </a:lnTo>
                <a:close/>
                <a:moveTo>
                  <a:pt x="376" y="7668"/>
                </a:moveTo>
                <a:lnTo>
                  <a:pt x="376" y="7667"/>
                </a:lnTo>
                <a:lnTo>
                  <a:pt x="375" y="7666"/>
                </a:lnTo>
                <a:lnTo>
                  <a:pt x="374" y="7667"/>
                </a:lnTo>
                <a:lnTo>
                  <a:pt x="373" y="7668"/>
                </a:lnTo>
                <a:lnTo>
                  <a:pt x="373" y="7669"/>
                </a:lnTo>
                <a:lnTo>
                  <a:pt x="374" y="7669"/>
                </a:lnTo>
                <a:lnTo>
                  <a:pt x="375" y="7669"/>
                </a:lnTo>
                <a:lnTo>
                  <a:pt x="376" y="7668"/>
                </a:lnTo>
                <a:close/>
                <a:moveTo>
                  <a:pt x="328" y="7815"/>
                </a:moveTo>
                <a:lnTo>
                  <a:pt x="328" y="7814"/>
                </a:lnTo>
                <a:lnTo>
                  <a:pt x="327" y="7814"/>
                </a:lnTo>
                <a:lnTo>
                  <a:pt x="326" y="7814"/>
                </a:lnTo>
                <a:lnTo>
                  <a:pt x="326" y="7815"/>
                </a:lnTo>
                <a:lnTo>
                  <a:pt x="326" y="7816"/>
                </a:lnTo>
                <a:lnTo>
                  <a:pt x="327" y="7816"/>
                </a:lnTo>
                <a:lnTo>
                  <a:pt x="328" y="7816"/>
                </a:lnTo>
                <a:lnTo>
                  <a:pt x="328" y="7815"/>
                </a:lnTo>
                <a:close/>
                <a:moveTo>
                  <a:pt x="280" y="7962"/>
                </a:moveTo>
                <a:lnTo>
                  <a:pt x="280" y="7962"/>
                </a:lnTo>
                <a:lnTo>
                  <a:pt x="280" y="7962"/>
                </a:lnTo>
                <a:lnTo>
                  <a:pt x="279" y="7962"/>
                </a:lnTo>
                <a:lnTo>
                  <a:pt x="279" y="7962"/>
                </a:lnTo>
                <a:lnTo>
                  <a:pt x="279" y="7963"/>
                </a:lnTo>
                <a:lnTo>
                  <a:pt x="279" y="7963"/>
                </a:lnTo>
                <a:lnTo>
                  <a:pt x="280" y="7963"/>
                </a:lnTo>
                <a:lnTo>
                  <a:pt x="280" y="7962"/>
                </a:lnTo>
                <a:close/>
                <a:moveTo>
                  <a:pt x="233" y="8111"/>
                </a:moveTo>
                <a:lnTo>
                  <a:pt x="233" y="8110"/>
                </a:lnTo>
                <a:lnTo>
                  <a:pt x="232" y="8110"/>
                </a:lnTo>
                <a:lnTo>
                  <a:pt x="232" y="8110"/>
                </a:lnTo>
                <a:lnTo>
                  <a:pt x="232" y="8111"/>
                </a:lnTo>
                <a:lnTo>
                  <a:pt x="232" y="8111"/>
                </a:lnTo>
                <a:lnTo>
                  <a:pt x="232" y="8111"/>
                </a:lnTo>
                <a:lnTo>
                  <a:pt x="233" y="8111"/>
                </a:lnTo>
                <a:lnTo>
                  <a:pt x="233" y="8111"/>
                </a:lnTo>
                <a:close/>
                <a:moveTo>
                  <a:pt x="185" y="8258"/>
                </a:move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9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lnTo>
                  <a:pt x="185" y="8258"/>
                </a:lnTo>
                <a:close/>
                <a:moveTo>
                  <a:pt x="1885" y="2505"/>
                </a:moveTo>
                <a:lnTo>
                  <a:pt x="1885" y="2505"/>
                </a:lnTo>
                <a:lnTo>
                  <a:pt x="1885" y="2504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lnTo>
                  <a:pt x="1885" y="2505"/>
                </a:lnTo>
                <a:close/>
                <a:moveTo>
                  <a:pt x="1838" y="2652"/>
                </a:moveTo>
                <a:lnTo>
                  <a:pt x="1838" y="2652"/>
                </a:lnTo>
                <a:lnTo>
                  <a:pt x="1838" y="2652"/>
                </a:lnTo>
                <a:lnTo>
                  <a:pt x="1837" y="2652"/>
                </a:lnTo>
                <a:lnTo>
                  <a:pt x="1837" y="2652"/>
                </a:lnTo>
                <a:lnTo>
                  <a:pt x="1837" y="2653"/>
                </a:lnTo>
                <a:lnTo>
                  <a:pt x="1838" y="2653"/>
                </a:lnTo>
                <a:lnTo>
                  <a:pt x="1838" y="2653"/>
                </a:lnTo>
                <a:lnTo>
                  <a:pt x="1838" y="2652"/>
                </a:lnTo>
                <a:close/>
                <a:moveTo>
                  <a:pt x="1791" y="2800"/>
                </a:moveTo>
                <a:lnTo>
                  <a:pt x="1791" y="2799"/>
                </a:lnTo>
                <a:lnTo>
                  <a:pt x="1790" y="2799"/>
                </a:lnTo>
                <a:lnTo>
                  <a:pt x="1790" y="2799"/>
                </a:lnTo>
                <a:lnTo>
                  <a:pt x="1790" y="2800"/>
                </a:lnTo>
                <a:lnTo>
                  <a:pt x="1790" y="2800"/>
                </a:lnTo>
                <a:lnTo>
                  <a:pt x="1790" y="2800"/>
                </a:lnTo>
                <a:lnTo>
                  <a:pt x="1791" y="2800"/>
                </a:lnTo>
                <a:lnTo>
                  <a:pt x="1791" y="2800"/>
                </a:lnTo>
                <a:close/>
                <a:moveTo>
                  <a:pt x="1743" y="2947"/>
                </a:move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lnTo>
                  <a:pt x="1743" y="2947"/>
                </a:lnTo>
                <a:close/>
                <a:moveTo>
                  <a:pt x="1696" y="3094"/>
                </a:moveTo>
                <a:lnTo>
                  <a:pt x="1696" y="3094"/>
                </a:lnTo>
                <a:lnTo>
                  <a:pt x="1696" y="3094"/>
                </a:lnTo>
                <a:lnTo>
                  <a:pt x="1695" y="3094"/>
                </a:lnTo>
                <a:lnTo>
                  <a:pt x="1695" y="3094"/>
                </a:lnTo>
                <a:lnTo>
                  <a:pt x="1695" y="3095"/>
                </a:lnTo>
                <a:lnTo>
                  <a:pt x="1695" y="3095"/>
                </a:lnTo>
                <a:lnTo>
                  <a:pt x="1696" y="3095"/>
                </a:lnTo>
                <a:lnTo>
                  <a:pt x="1696" y="3094"/>
                </a:lnTo>
                <a:close/>
                <a:moveTo>
                  <a:pt x="1649" y="3242"/>
                </a:moveTo>
                <a:lnTo>
                  <a:pt x="1649" y="3241"/>
                </a:lnTo>
                <a:lnTo>
                  <a:pt x="1648" y="3241"/>
                </a:lnTo>
                <a:lnTo>
                  <a:pt x="1648" y="3241"/>
                </a:lnTo>
                <a:lnTo>
                  <a:pt x="1647" y="3242"/>
                </a:lnTo>
                <a:lnTo>
                  <a:pt x="1647" y="3242"/>
                </a:lnTo>
                <a:lnTo>
                  <a:pt x="1648" y="3242"/>
                </a:lnTo>
                <a:lnTo>
                  <a:pt x="1649" y="3242"/>
                </a:lnTo>
                <a:lnTo>
                  <a:pt x="1649" y="3242"/>
                </a:lnTo>
                <a:close/>
                <a:moveTo>
                  <a:pt x="1602" y="3390"/>
                </a:moveTo>
                <a:lnTo>
                  <a:pt x="1602" y="3389"/>
                </a:lnTo>
                <a:lnTo>
                  <a:pt x="1601" y="3389"/>
                </a:lnTo>
                <a:lnTo>
                  <a:pt x="1600" y="3389"/>
                </a:lnTo>
                <a:lnTo>
                  <a:pt x="1600" y="3390"/>
                </a:lnTo>
                <a:lnTo>
                  <a:pt x="1600" y="3391"/>
                </a:lnTo>
                <a:lnTo>
                  <a:pt x="1600" y="3391"/>
                </a:lnTo>
                <a:lnTo>
                  <a:pt x="1601" y="3391"/>
                </a:lnTo>
                <a:lnTo>
                  <a:pt x="1602" y="3390"/>
                </a:lnTo>
                <a:close/>
                <a:moveTo>
                  <a:pt x="1555" y="3537"/>
                </a:moveTo>
                <a:lnTo>
                  <a:pt x="1555" y="3537"/>
                </a:lnTo>
                <a:lnTo>
                  <a:pt x="1554" y="3536"/>
                </a:lnTo>
                <a:lnTo>
                  <a:pt x="1553" y="3537"/>
                </a:lnTo>
                <a:lnTo>
                  <a:pt x="1552" y="3537"/>
                </a:lnTo>
                <a:lnTo>
                  <a:pt x="1552" y="3538"/>
                </a:lnTo>
                <a:lnTo>
                  <a:pt x="1553" y="3539"/>
                </a:lnTo>
                <a:lnTo>
                  <a:pt x="1554" y="3538"/>
                </a:lnTo>
                <a:lnTo>
                  <a:pt x="1555" y="3537"/>
                </a:lnTo>
                <a:close/>
                <a:moveTo>
                  <a:pt x="1507" y="3685"/>
                </a:moveTo>
                <a:lnTo>
                  <a:pt x="1507" y="3684"/>
                </a:lnTo>
                <a:lnTo>
                  <a:pt x="1506" y="3684"/>
                </a:lnTo>
                <a:lnTo>
                  <a:pt x="1506" y="3684"/>
                </a:lnTo>
                <a:lnTo>
                  <a:pt x="1505" y="3685"/>
                </a:lnTo>
                <a:lnTo>
                  <a:pt x="1505" y="3686"/>
                </a:lnTo>
                <a:lnTo>
                  <a:pt x="1506" y="3686"/>
                </a:lnTo>
                <a:lnTo>
                  <a:pt x="1507" y="3686"/>
                </a:lnTo>
                <a:lnTo>
                  <a:pt x="1507" y="3685"/>
                </a:lnTo>
                <a:close/>
                <a:moveTo>
                  <a:pt x="1460" y="3832"/>
                </a:moveTo>
                <a:lnTo>
                  <a:pt x="1460" y="3831"/>
                </a:lnTo>
                <a:lnTo>
                  <a:pt x="1459" y="3831"/>
                </a:lnTo>
                <a:lnTo>
                  <a:pt x="1458" y="3831"/>
                </a:lnTo>
                <a:lnTo>
                  <a:pt x="1458" y="3832"/>
                </a:lnTo>
                <a:lnTo>
                  <a:pt x="1458" y="3833"/>
                </a:lnTo>
                <a:lnTo>
                  <a:pt x="1458" y="3833"/>
                </a:lnTo>
                <a:lnTo>
                  <a:pt x="1459" y="3833"/>
                </a:lnTo>
                <a:lnTo>
                  <a:pt x="1460" y="3832"/>
                </a:lnTo>
                <a:close/>
                <a:moveTo>
                  <a:pt x="1413" y="3980"/>
                </a:moveTo>
                <a:lnTo>
                  <a:pt x="1412" y="3979"/>
                </a:lnTo>
                <a:lnTo>
                  <a:pt x="1412" y="3978"/>
                </a:lnTo>
                <a:lnTo>
                  <a:pt x="1411" y="3979"/>
                </a:lnTo>
                <a:lnTo>
                  <a:pt x="1410" y="3980"/>
                </a:lnTo>
                <a:lnTo>
                  <a:pt x="1410" y="3980"/>
                </a:lnTo>
                <a:lnTo>
                  <a:pt x="1411" y="3981"/>
                </a:lnTo>
                <a:lnTo>
                  <a:pt x="1412" y="3980"/>
                </a:lnTo>
                <a:lnTo>
                  <a:pt x="1413" y="3980"/>
                </a:lnTo>
                <a:close/>
                <a:moveTo>
                  <a:pt x="1366" y="4127"/>
                </a:moveTo>
                <a:lnTo>
                  <a:pt x="1365" y="4126"/>
                </a:lnTo>
                <a:lnTo>
                  <a:pt x="1364" y="4125"/>
                </a:lnTo>
                <a:lnTo>
                  <a:pt x="1363" y="4126"/>
                </a:lnTo>
                <a:lnTo>
                  <a:pt x="1362" y="4127"/>
                </a:lnTo>
                <a:lnTo>
                  <a:pt x="1362" y="4128"/>
                </a:lnTo>
                <a:lnTo>
                  <a:pt x="1363" y="4129"/>
                </a:lnTo>
                <a:lnTo>
                  <a:pt x="1365" y="4128"/>
                </a:lnTo>
                <a:lnTo>
                  <a:pt x="1366" y="4127"/>
                </a:lnTo>
                <a:close/>
                <a:moveTo>
                  <a:pt x="1318" y="4275"/>
                </a:moveTo>
                <a:lnTo>
                  <a:pt x="1318" y="4273"/>
                </a:lnTo>
                <a:lnTo>
                  <a:pt x="1317" y="4273"/>
                </a:lnTo>
                <a:lnTo>
                  <a:pt x="1316" y="4273"/>
                </a:lnTo>
                <a:lnTo>
                  <a:pt x="1315" y="4275"/>
                </a:lnTo>
                <a:lnTo>
                  <a:pt x="1315" y="4276"/>
                </a:lnTo>
                <a:lnTo>
                  <a:pt x="1316" y="4277"/>
                </a:lnTo>
                <a:lnTo>
                  <a:pt x="1317" y="4276"/>
                </a:lnTo>
                <a:lnTo>
                  <a:pt x="1318" y="4275"/>
                </a:lnTo>
                <a:close/>
                <a:moveTo>
                  <a:pt x="1271" y="4423"/>
                </a:moveTo>
                <a:lnTo>
                  <a:pt x="1271" y="4421"/>
                </a:lnTo>
                <a:lnTo>
                  <a:pt x="1270" y="4421"/>
                </a:lnTo>
                <a:lnTo>
                  <a:pt x="1268" y="4421"/>
                </a:lnTo>
                <a:lnTo>
                  <a:pt x="1268" y="4423"/>
                </a:lnTo>
                <a:lnTo>
                  <a:pt x="1268" y="4424"/>
                </a:lnTo>
                <a:lnTo>
                  <a:pt x="1269" y="4424"/>
                </a:lnTo>
                <a:lnTo>
                  <a:pt x="1270" y="4424"/>
                </a:lnTo>
                <a:lnTo>
                  <a:pt x="1271" y="4423"/>
                </a:lnTo>
                <a:close/>
                <a:moveTo>
                  <a:pt x="1223" y="4570"/>
                </a:moveTo>
                <a:lnTo>
                  <a:pt x="1223" y="4569"/>
                </a:lnTo>
                <a:lnTo>
                  <a:pt x="1222" y="4568"/>
                </a:lnTo>
                <a:lnTo>
                  <a:pt x="1221" y="4569"/>
                </a:lnTo>
                <a:lnTo>
                  <a:pt x="1220" y="4570"/>
                </a:lnTo>
                <a:lnTo>
                  <a:pt x="1220" y="4571"/>
                </a:lnTo>
                <a:lnTo>
                  <a:pt x="1221" y="4572"/>
                </a:lnTo>
                <a:lnTo>
                  <a:pt x="1223" y="4571"/>
                </a:lnTo>
                <a:lnTo>
                  <a:pt x="1223" y="4570"/>
                </a:lnTo>
                <a:close/>
                <a:moveTo>
                  <a:pt x="1176" y="4717"/>
                </a:moveTo>
                <a:lnTo>
                  <a:pt x="1176" y="4716"/>
                </a:lnTo>
                <a:lnTo>
                  <a:pt x="1175" y="4716"/>
                </a:lnTo>
                <a:lnTo>
                  <a:pt x="1174" y="4716"/>
                </a:lnTo>
                <a:lnTo>
                  <a:pt x="1173" y="4717"/>
                </a:lnTo>
                <a:lnTo>
                  <a:pt x="1173" y="4718"/>
                </a:lnTo>
                <a:lnTo>
                  <a:pt x="1174" y="4719"/>
                </a:lnTo>
                <a:lnTo>
                  <a:pt x="1175" y="4718"/>
                </a:lnTo>
                <a:lnTo>
                  <a:pt x="1176" y="4717"/>
                </a:lnTo>
                <a:close/>
                <a:moveTo>
                  <a:pt x="1129" y="4865"/>
                </a:moveTo>
                <a:lnTo>
                  <a:pt x="1129" y="4864"/>
                </a:lnTo>
                <a:lnTo>
                  <a:pt x="1128" y="4863"/>
                </a:lnTo>
                <a:lnTo>
                  <a:pt x="1126" y="4864"/>
                </a:lnTo>
                <a:lnTo>
                  <a:pt x="1126" y="4865"/>
                </a:lnTo>
                <a:lnTo>
                  <a:pt x="1126" y="4866"/>
                </a:lnTo>
                <a:lnTo>
                  <a:pt x="1127" y="4866"/>
                </a:lnTo>
                <a:lnTo>
                  <a:pt x="1128" y="4866"/>
                </a:lnTo>
                <a:lnTo>
                  <a:pt x="1129" y="4865"/>
                </a:lnTo>
                <a:close/>
                <a:moveTo>
                  <a:pt x="1081" y="5012"/>
                </a:moveTo>
                <a:lnTo>
                  <a:pt x="1081" y="5011"/>
                </a:lnTo>
                <a:lnTo>
                  <a:pt x="1080" y="5010"/>
                </a:lnTo>
                <a:lnTo>
                  <a:pt x="1079" y="5011"/>
                </a:lnTo>
                <a:lnTo>
                  <a:pt x="1078" y="5012"/>
                </a:lnTo>
                <a:lnTo>
                  <a:pt x="1078" y="5013"/>
                </a:lnTo>
                <a:lnTo>
                  <a:pt x="1079" y="5014"/>
                </a:lnTo>
                <a:lnTo>
                  <a:pt x="1081" y="5013"/>
                </a:lnTo>
                <a:lnTo>
                  <a:pt x="1081" y="5012"/>
                </a:lnTo>
                <a:close/>
                <a:moveTo>
                  <a:pt x="1034" y="5159"/>
                </a:moveTo>
                <a:lnTo>
                  <a:pt x="1034" y="5158"/>
                </a:lnTo>
                <a:lnTo>
                  <a:pt x="1033" y="5158"/>
                </a:lnTo>
                <a:lnTo>
                  <a:pt x="1032" y="5158"/>
                </a:lnTo>
                <a:lnTo>
                  <a:pt x="1031" y="5159"/>
                </a:lnTo>
                <a:lnTo>
                  <a:pt x="1031" y="5161"/>
                </a:lnTo>
                <a:lnTo>
                  <a:pt x="1032" y="5161"/>
                </a:lnTo>
                <a:lnTo>
                  <a:pt x="1033" y="5161"/>
                </a:lnTo>
                <a:lnTo>
                  <a:pt x="1034" y="5159"/>
                </a:lnTo>
                <a:close/>
                <a:moveTo>
                  <a:pt x="987" y="5308"/>
                </a:moveTo>
                <a:lnTo>
                  <a:pt x="987" y="5307"/>
                </a:lnTo>
                <a:lnTo>
                  <a:pt x="986" y="5306"/>
                </a:lnTo>
                <a:lnTo>
                  <a:pt x="984" y="5307"/>
                </a:lnTo>
                <a:lnTo>
                  <a:pt x="983" y="5308"/>
                </a:lnTo>
                <a:lnTo>
                  <a:pt x="984" y="5309"/>
                </a:lnTo>
                <a:lnTo>
                  <a:pt x="984" y="5309"/>
                </a:lnTo>
                <a:lnTo>
                  <a:pt x="986" y="5309"/>
                </a:lnTo>
                <a:lnTo>
                  <a:pt x="987" y="5308"/>
                </a:lnTo>
                <a:close/>
                <a:moveTo>
                  <a:pt x="939" y="5455"/>
                </a:moveTo>
                <a:lnTo>
                  <a:pt x="939" y="5454"/>
                </a:lnTo>
                <a:lnTo>
                  <a:pt x="938" y="5454"/>
                </a:lnTo>
                <a:lnTo>
                  <a:pt x="937" y="5454"/>
                </a:lnTo>
                <a:lnTo>
                  <a:pt x="936" y="5455"/>
                </a:lnTo>
                <a:lnTo>
                  <a:pt x="937" y="5456"/>
                </a:lnTo>
                <a:lnTo>
                  <a:pt x="937" y="5456"/>
                </a:lnTo>
                <a:lnTo>
                  <a:pt x="938" y="5456"/>
                </a:lnTo>
                <a:lnTo>
                  <a:pt x="939" y="5455"/>
                </a:lnTo>
                <a:close/>
                <a:moveTo>
                  <a:pt x="891" y="5603"/>
                </a:moveTo>
                <a:lnTo>
                  <a:pt x="891" y="5602"/>
                </a:lnTo>
                <a:lnTo>
                  <a:pt x="891" y="5601"/>
                </a:lnTo>
                <a:lnTo>
                  <a:pt x="890" y="5602"/>
                </a:lnTo>
                <a:lnTo>
                  <a:pt x="889" y="5603"/>
                </a:lnTo>
                <a:lnTo>
                  <a:pt x="889" y="5603"/>
                </a:lnTo>
                <a:lnTo>
                  <a:pt x="890" y="5604"/>
                </a:lnTo>
                <a:lnTo>
                  <a:pt x="891" y="5603"/>
                </a:lnTo>
                <a:lnTo>
                  <a:pt x="891" y="5603"/>
                </a:lnTo>
                <a:close/>
                <a:moveTo>
                  <a:pt x="844" y="5750"/>
                </a:moveTo>
                <a:lnTo>
                  <a:pt x="844" y="5749"/>
                </a:lnTo>
                <a:lnTo>
                  <a:pt x="843" y="5749"/>
                </a:lnTo>
                <a:lnTo>
                  <a:pt x="842" y="5749"/>
                </a:lnTo>
                <a:lnTo>
                  <a:pt x="842" y="5750"/>
                </a:lnTo>
                <a:lnTo>
                  <a:pt x="842" y="5751"/>
                </a:lnTo>
                <a:lnTo>
                  <a:pt x="843" y="5751"/>
                </a:lnTo>
                <a:lnTo>
                  <a:pt x="843" y="5751"/>
                </a:lnTo>
                <a:lnTo>
                  <a:pt x="844" y="5750"/>
                </a:lnTo>
                <a:close/>
                <a:moveTo>
                  <a:pt x="797" y="5897"/>
                </a:moveTo>
                <a:lnTo>
                  <a:pt x="797" y="5896"/>
                </a:lnTo>
                <a:lnTo>
                  <a:pt x="796" y="5896"/>
                </a:lnTo>
                <a:lnTo>
                  <a:pt x="795" y="5896"/>
                </a:lnTo>
                <a:lnTo>
                  <a:pt x="794" y="5897"/>
                </a:lnTo>
                <a:lnTo>
                  <a:pt x="794" y="5898"/>
                </a:lnTo>
                <a:lnTo>
                  <a:pt x="795" y="5898"/>
                </a:lnTo>
                <a:lnTo>
                  <a:pt x="796" y="5898"/>
                </a:lnTo>
                <a:lnTo>
                  <a:pt x="797" y="5897"/>
                </a:lnTo>
                <a:close/>
                <a:moveTo>
                  <a:pt x="749" y="6045"/>
                </a:moveTo>
                <a:lnTo>
                  <a:pt x="749" y="6044"/>
                </a:lnTo>
                <a:lnTo>
                  <a:pt x="748" y="6044"/>
                </a:lnTo>
                <a:lnTo>
                  <a:pt x="748" y="6044"/>
                </a:lnTo>
                <a:lnTo>
                  <a:pt x="747" y="6045"/>
                </a:lnTo>
                <a:lnTo>
                  <a:pt x="747" y="6045"/>
                </a:lnTo>
                <a:lnTo>
                  <a:pt x="748" y="6045"/>
                </a:lnTo>
                <a:lnTo>
                  <a:pt x="749" y="6045"/>
                </a:lnTo>
                <a:lnTo>
                  <a:pt x="749" y="6045"/>
                </a:lnTo>
                <a:close/>
                <a:moveTo>
                  <a:pt x="702" y="6193"/>
                </a:moveTo>
                <a:lnTo>
                  <a:pt x="702" y="6192"/>
                </a:lnTo>
                <a:lnTo>
                  <a:pt x="701" y="6192"/>
                </a:lnTo>
                <a:lnTo>
                  <a:pt x="700" y="6192"/>
                </a:lnTo>
                <a:lnTo>
                  <a:pt x="700" y="6193"/>
                </a:lnTo>
                <a:lnTo>
                  <a:pt x="700" y="6194"/>
                </a:lnTo>
                <a:lnTo>
                  <a:pt x="701" y="6194"/>
                </a:lnTo>
                <a:lnTo>
                  <a:pt x="701" y="6194"/>
                </a:lnTo>
                <a:lnTo>
                  <a:pt x="702" y="6193"/>
                </a:lnTo>
                <a:close/>
                <a:moveTo>
                  <a:pt x="654" y="6340"/>
                </a:moveTo>
                <a:lnTo>
                  <a:pt x="654" y="6340"/>
                </a:lnTo>
                <a:lnTo>
                  <a:pt x="654" y="6340"/>
                </a:lnTo>
                <a:lnTo>
                  <a:pt x="653" y="6340"/>
                </a:lnTo>
                <a:lnTo>
                  <a:pt x="653" y="6340"/>
                </a:lnTo>
                <a:lnTo>
                  <a:pt x="653" y="6341"/>
                </a:lnTo>
                <a:lnTo>
                  <a:pt x="653" y="6341"/>
                </a:lnTo>
                <a:lnTo>
                  <a:pt x="654" y="6341"/>
                </a:lnTo>
                <a:lnTo>
                  <a:pt x="654" y="6340"/>
                </a:lnTo>
                <a:close/>
                <a:moveTo>
                  <a:pt x="606" y="6488"/>
                </a:moveTo>
                <a:lnTo>
                  <a:pt x="606" y="6487"/>
                </a:lnTo>
                <a:lnTo>
                  <a:pt x="606" y="6487"/>
                </a:lnTo>
                <a:lnTo>
                  <a:pt x="606" y="6487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lnTo>
                  <a:pt x="606" y="6488"/>
                </a:lnTo>
                <a:close/>
                <a:moveTo>
                  <a:pt x="559" y="6635"/>
                </a:moveTo>
                <a:lnTo>
                  <a:pt x="559" y="6635"/>
                </a:lnTo>
                <a:lnTo>
                  <a:pt x="559" y="6635"/>
                </a:lnTo>
                <a:lnTo>
                  <a:pt x="558" y="6635"/>
                </a:lnTo>
                <a:lnTo>
                  <a:pt x="558" y="6635"/>
                </a:lnTo>
                <a:lnTo>
                  <a:pt x="558" y="6635"/>
                </a:lnTo>
                <a:lnTo>
                  <a:pt x="559" y="6636"/>
                </a:lnTo>
                <a:lnTo>
                  <a:pt x="559" y="6635"/>
                </a:lnTo>
                <a:lnTo>
                  <a:pt x="559" y="6635"/>
                </a:lnTo>
                <a:close/>
                <a:moveTo>
                  <a:pt x="512" y="6782"/>
                </a:moveTo>
                <a:lnTo>
                  <a:pt x="512" y="6782"/>
                </a:lnTo>
                <a:lnTo>
                  <a:pt x="511" y="6782"/>
                </a:lnTo>
                <a:lnTo>
                  <a:pt x="511" y="6782"/>
                </a:lnTo>
                <a:lnTo>
                  <a:pt x="511" y="6782"/>
                </a:lnTo>
                <a:lnTo>
                  <a:pt x="511" y="6783"/>
                </a:lnTo>
                <a:lnTo>
                  <a:pt x="511" y="6783"/>
                </a:lnTo>
                <a:lnTo>
                  <a:pt x="511" y="6783"/>
                </a:lnTo>
                <a:lnTo>
                  <a:pt x="512" y="6782"/>
                </a:lnTo>
                <a:close/>
                <a:moveTo>
                  <a:pt x="464" y="6930"/>
                </a:moveTo>
                <a:lnTo>
                  <a:pt x="464" y="6930"/>
                </a:lnTo>
                <a:lnTo>
                  <a:pt x="464" y="6929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lnTo>
                  <a:pt x="464" y="6930"/>
                </a:lnTo>
                <a:close/>
                <a:moveTo>
                  <a:pt x="4408" y="325"/>
                </a:moveTo>
                <a:lnTo>
                  <a:pt x="4405" y="321"/>
                </a:lnTo>
                <a:lnTo>
                  <a:pt x="4403" y="321"/>
                </a:lnTo>
                <a:lnTo>
                  <a:pt x="4399" y="324"/>
                </a:lnTo>
                <a:lnTo>
                  <a:pt x="4392" y="332"/>
                </a:lnTo>
                <a:lnTo>
                  <a:pt x="4396" y="335"/>
                </a:lnTo>
                <a:lnTo>
                  <a:pt x="4398" y="335"/>
                </a:lnTo>
                <a:lnTo>
                  <a:pt x="4401" y="332"/>
                </a:lnTo>
                <a:lnTo>
                  <a:pt x="4408" y="325"/>
                </a:lnTo>
                <a:close/>
                <a:moveTo>
                  <a:pt x="2489" y="4969"/>
                </a:moveTo>
                <a:lnTo>
                  <a:pt x="2487" y="4971"/>
                </a:lnTo>
                <a:lnTo>
                  <a:pt x="2486" y="4974"/>
                </a:lnTo>
                <a:lnTo>
                  <a:pt x="2489" y="4972"/>
                </a:lnTo>
                <a:lnTo>
                  <a:pt x="2493" y="4969"/>
                </a:lnTo>
                <a:lnTo>
                  <a:pt x="2495" y="4969"/>
                </a:lnTo>
                <a:lnTo>
                  <a:pt x="2496" y="4969"/>
                </a:lnTo>
                <a:lnTo>
                  <a:pt x="2496" y="4969"/>
                </a:lnTo>
                <a:lnTo>
                  <a:pt x="2495" y="4967"/>
                </a:lnTo>
                <a:lnTo>
                  <a:pt x="2494" y="4968"/>
                </a:lnTo>
                <a:lnTo>
                  <a:pt x="2493" y="4969"/>
                </a:lnTo>
                <a:lnTo>
                  <a:pt x="2491" y="4969"/>
                </a:lnTo>
                <a:lnTo>
                  <a:pt x="2489" y="4969"/>
                </a:lnTo>
                <a:close/>
                <a:moveTo>
                  <a:pt x="1481" y="8036"/>
                </a:moveTo>
                <a:lnTo>
                  <a:pt x="1483" y="8035"/>
                </a:lnTo>
                <a:lnTo>
                  <a:pt x="1480" y="8030"/>
                </a:lnTo>
                <a:lnTo>
                  <a:pt x="1479" y="8029"/>
                </a:lnTo>
                <a:lnTo>
                  <a:pt x="1479" y="8031"/>
                </a:lnTo>
                <a:lnTo>
                  <a:pt x="1480" y="8037"/>
                </a:lnTo>
                <a:lnTo>
                  <a:pt x="1481" y="8039"/>
                </a:lnTo>
                <a:lnTo>
                  <a:pt x="1481" y="8040"/>
                </a:lnTo>
                <a:lnTo>
                  <a:pt x="1472" y="8051"/>
                </a:lnTo>
                <a:lnTo>
                  <a:pt x="1463" y="8067"/>
                </a:lnTo>
                <a:lnTo>
                  <a:pt x="1456" y="8085"/>
                </a:lnTo>
                <a:lnTo>
                  <a:pt x="1455" y="8102"/>
                </a:lnTo>
                <a:lnTo>
                  <a:pt x="1474" y="8092"/>
                </a:lnTo>
                <a:lnTo>
                  <a:pt x="1484" y="8080"/>
                </a:lnTo>
                <a:lnTo>
                  <a:pt x="1486" y="8065"/>
                </a:lnTo>
                <a:lnTo>
                  <a:pt x="1481" y="8040"/>
                </a:lnTo>
                <a:lnTo>
                  <a:pt x="1483" y="8038"/>
                </a:lnTo>
                <a:lnTo>
                  <a:pt x="1484" y="8036"/>
                </a:lnTo>
                <a:lnTo>
                  <a:pt x="1483" y="8035"/>
                </a:lnTo>
                <a:lnTo>
                  <a:pt x="1481" y="8036"/>
                </a:lnTo>
                <a:close/>
                <a:moveTo>
                  <a:pt x="3783" y="231"/>
                </a:moveTo>
                <a:lnTo>
                  <a:pt x="3779" y="231"/>
                </a:lnTo>
                <a:lnTo>
                  <a:pt x="3777" y="232"/>
                </a:lnTo>
                <a:lnTo>
                  <a:pt x="3772" y="241"/>
                </a:lnTo>
                <a:lnTo>
                  <a:pt x="3775" y="247"/>
                </a:lnTo>
                <a:lnTo>
                  <a:pt x="3780" y="245"/>
                </a:lnTo>
                <a:lnTo>
                  <a:pt x="3783" y="231"/>
                </a:lnTo>
                <a:close/>
                <a:moveTo>
                  <a:pt x="1443" y="8149"/>
                </a:moveTo>
                <a:lnTo>
                  <a:pt x="1442" y="8153"/>
                </a:lnTo>
                <a:lnTo>
                  <a:pt x="1442" y="8158"/>
                </a:lnTo>
                <a:lnTo>
                  <a:pt x="1450" y="8158"/>
                </a:lnTo>
                <a:lnTo>
                  <a:pt x="1453" y="8153"/>
                </a:lnTo>
                <a:lnTo>
                  <a:pt x="1450" y="8148"/>
                </a:lnTo>
                <a:lnTo>
                  <a:pt x="1443" y="8149"/>
                </a:lnTo>
                <a:close/>
                <a:moveTo>
                  <a:pt x="1631" y="7568"/>
                </a:moveTo>
                <a:lnTo>
                  <a:pt x="1631" y="7578"/>
                </a:lnTo>
                <a:lnTo>
                  <a:pt x="1635" y="7573"/>
                </a:lnTo>
                <a:lnTo>
                  <a:pt x="1637" y="7570"/>
                </a:lnTo>
                <a:lnTo>
                  <a:pt x="1635" y="7569"/>
                </a:lnTo>
                <a:lnTo>
                  <a:pt x="1631" y="7568"/>
                </a:lnTo>
                <a:close/>
                <a:moveTo>
                  <a:pt x="1711" y="7725"/>
                </a:moveTo>
                <a:lnTo>
                  <a:pt x="1707" y="7729"/>
                </a:lnTo>
                <a:lnTo>
                  <a:pt x="1705" y="7732"/>
                </a:lnTo>
                <a:lnTo>
                  <a:pt x="1705" y="7735"/>
                </a:lnTo>
                <a:lnTo>
                  <a:pt x="1704" y="7741"/>
                </a:lnTo>
                <a:lnTo>
                  <a:pt x="1709" y="7737"/>
                </a:lnTo>
                <a:lnTo>
                  <a:pt x="1710" y="7735"/>
                </a:lnTo>
                <a:lnTo>
                  <a:pt x="1711" y="7732"/>
                </a:lnTo>
                <a:lnTo>
                  <a:pt x="1711" y="7725"/>
                </a:lnTo>
                <a:close/>
                <a:moveTo>
                  <a:pt x="4106" y="244"/>
                </a:moveTo>
                <a:lnTo>
                  <a:pt x="4101" y="247"/>
                </a:lnTo>
                <a:lnTo>
                  <a:pt x="4098" y="251"/>
                </a:lnTo>
                <a:lnTo>
                  <a:pt x="4096" y="255"/>
                </a:lnTo>
                <a:lnTo>
                  <a:pt x="4094" y="261"/>
                </a:lnTo>
                <a:lnTo>
                  <a:pt x="4093" y="262"/>
                </a:lnTo>
                <a:lnTo>
                  <a:pt x="4092" y="263"/>
                </a:lnTo>
                <a:lnTo>
                  <a:pt x="4091" y="264"/>
                </a:lnTo>
                <a:lnTo>
                  <a:pt x="4092" y="265"/>
                </a:lnTo>
                <a:lnTo>
                  <a:pt x="4091" y="263"/>
                </a:lnTo>
                <a:lnTo>
                  <a:pt x="4090" y="265"/>
                </a:lnTo>
                <a:lnTo>
                  <a:pt x="4090" y="267"/>
                </a:lnTo>
                <a:lnTo>
                  <a:pt x="4084" y="266"/>
                </a:lnTo>
                <a:lnTo>
                  <a:pt x="4079" y="265"/>
                </a:lnTo>
                <a:lnTo>
                  <a:pt x="4068" y="267"/>
                </a:lnTo>
                <a:lnTo>
                  <a:pt x="4058" y="273"/>
                </a:lnTo>
                <a:lnTo>
                  <a:pt x="4049" y="281"/>
                </a:lnTo>
                <a:lnTo>
                  <a:pt x="4044" y="291"/>
                </a:lnTo>
                <a:lnTo>
                  <a:pt x="4043" y="301"/>
                </a:lnTo>
                <a:lnTo>
                  <a:pt x="4045" y="310"/>
                </a:lnTo>
                <a:lnTo>
                  <a:pt x="4050" y="315"/>
                </a:lnTo>
                <a:lnTo>
                  <a:pt x="4058" y="318"/>
                </a:lnTo>
                <a:lnTo>
                  <a:pt x="4054" y="330"/>
                </a:lnTo>
                <a:lnTo>
                  <a:pt x="4051" y="343"/>
                </a:lnTo>
                <a:lnTo>
                  <a:pt x="4049" y="357"/>
                </a:lnTo>
                <a:lnTo>
                  <a:pt x="4048" y="370"/>
                </a:lnTo>
                <a:lnTo>
                  <a:pt x="4053" y="368"/>
                </a:lnTo>
                <a:lnTo>
                  <a:pt x="4057" y="364"/>
                </a:lnTo>
                <a:lnTo>
                  <a:pt x="4062" y="349"/>
                </a:lnTo>
                <a:lnTo>
                  <a:pt x="4073" y="317"/>
                </a:lnTo>
                <a:lnTo>
                  <a:pt x="4081" y="313"/>
                </a:lnTo>
                <a:lnTo>
                  <a:pt x="4087" y="307"/>
                </a:lnTo>
                <a:lnTo>
                  <a:pt x="4094" y="299"/>
                </a:lnTo>
                <a:lnTo>
                  <a:pt x="4098" y="291"/>
                </a:lnTo>
                <a:lnTo>
                  <a:pt x="4099" y="284"/>
                </a:lnTo>
                <a:lnTo>
                  <a:pt x="4098" y="277"/>
                </a:lnTo>
                <a:lnTo>
                  <a:pt x="4095" y="272"/>
                </a:lnTo>
                <a:lnTo>
                  <a:pt x="4090" y="268"/>
                </a:lnTo>
                <a:lnTo>
                  <a:pt x="4091" y="267"/>
                </a:lnTo>
                <a:lnTo>
                  <a:pt x="4093" y="266"/>
                </a:lnTo>
                <a:lnTo>
                  <a:pt x="4092" y="266"/>
                </a:lnTo>
                <a:lnTo>
                  <a:pt x="4093" y="266"/>
                </a:lnTo>
                <a:lnTo>
                  <a:pt x="4094" y="264"/>
                </a:lnTo>
                <a:lnTo>
                  <a:pt x="4094" y="261"/>
                </a:lnTo>
                <a:lnTo>
                  <a:pt x="4099" y="259"/>
                </a:lnTo>
                <a:lnTo>
                  <a:pt x="4106" y="252"/>
                </a:lnTo>
                <a:lnTo>
                  <a:pt x="4106" y="249"/>
                </a:lnTo>
                <a:lnTo>
                  <a:pt x="4106" y="244"/>
                </a:lnTo>
                <a:close/>
                <a:moveTo>
                  <a:pt x="1477" y="9511"/>
                </a:moveTo>
                <a:lnTo>
                  <a:pt x="1480" y="9516"/>
                </a:lnTo>
                <a:lnTo>
                  <a:pt x="1482" y="9518"/>
                </a:lnTo>
                <a:lnTo>
                  <a:pt x="1486" y="9518"/>
                </a:lnTo>
                <a:lnTo>
                  <a:pt x="1496" y="9516"/>
                </a:lnTo>
                <a:lnTo>
                  <a:pt x="1494" y="9511"/>
                </a:lnTo>
                <a:lnTo>
                  <a:pt x="1493" y="9509"/>
                </a:lnTo>
                <a:lnTo>
                  <a:pt x="1488" y="9509"/>
                </a:lnTo>
                <a:lnTo>
                  <a:pt x="1477" y="9511"/>
                </a:lnTo>
                <a:close/>
                <a:moveTo>
                  <a:pt x="1697" y="8859"/>
                </a:moveTo>
                <a:lnTo>
                  <a:pt x="1692" y="8867"/>
                </a:lnTo>
                <a:lnTo>
                  <a:pt x="1694" y="8869"/>
                </a:lnTo>
                <a:lnTo>
                  <a:pt x="1696" y="8869"/>
                </a:lnTo>
                <a:lnTo>
                  <a:pt x="1696" y="8866"/>
                </a:lnTo>
                <a:lnTo>
                  <a:pt x="1697" y="8859"/>
                </a:lnTo>
                <a:close/>
                <a:moveTo>
                  <a:pt x="1584" y="9769"/>
                </a:moveTo>
                <a:lnTo>
                  <a:pt x="1589" y="9764"/>
                </a:lnTo>
                <a:lnTo>
                  <a:pt x="1587" y="9762"/>
                </a:lnTo>
                <a:lnTo>
                  <a:pt x="1586" y="9762"/>
                </a:lnTo>
                <a:lnTo>
                  <a:pt x="1586" y="9764"/>
                </a:lnTo>
                <a:lnTo>
                  <a:pt x="1584" y="9769"/>
                </a:lnTo>
                <a:close/>
                <a:moveTo>
                  <a:pt x="1608" y="9703"/>
                </a:moveTo>
                <a:lnTo>
                  <a:pt x="1609" y="9699"/>
                </a:lnTo>
                <a:lnTo>
                  <a:pt x="1609" y="9695"/>
                </a:lnTo>
                <a:lnTo>
                  <a:pt x="1606" y="9697"/>
                </a:lnTo>
                <a:lnTo>
                  <a:pt x="1603" y="9700"/>
                </a:lnTo>
                <a:lnTo>
                  <a:pt x="1602" y="9705"/>
                </a:lnTo>
                <a:lnTo>
                  <a:pt x="1602" y="9708"/>
                </a:lnTo>
                <a:lnTo>
                  <a:pt x="1604" y="9707"/>
                </a:lnTo>
                <a:lnTo>
                  <a:pt x="1608" y="9703"/>
                </a:lnTo>
                <a:close/>
                <a:moveTo>
                  <a:pt x="1552" y="7826"/>
                </a:moveTo>
                <a:lnTo>
                  <a:pt x="1558" y="7821"/>
                </a:lnTo>
                <a:lnTo>
                  <a:pt x="1561" y="7815"/>
                </a:lnTo>
                <a:lnTo>
                  <a:pt x="1562" y="7809"/>
                </a:lnTo>
                <a:lnTo>
                  <a:pt x="1562" y="7801"/>
                </a:lnTo>
                <a:lnTo>
                  <a:pt x="1554" y="7812"/>
                </a:lnTo>
                <a:lnTo>
                  <a:pt x="1551" y="7816"/>
                </a:lnTo>
                <a:lnTo>
                  <a:pt x="1551" y="7820"/>
                </a:lnTo>
                <a:lnTo>
                  <a:pt x="1552" y="7826"/>
                </a:lnTo>
                <a:close/>
                <a:moveTo>
                  <a:pt x="1996" y="6584"/>
                </a:moveTo>
                <a:lnTo>
                  <a:pt x="1992" y="6585"/>
                </a:lnTo>
                <a:lnTo>
                  <a:pt x="1991" y="6586"/>
                </a:lnTo>
                <a:lnTo>
                  <a:pt x="1989" y="6592"/>
                </a:lnTo>
                <a:lnTo>
                  <a:pt x="1987" y="6604"/>
                </a:lnTo>
                <a:lnTo>
                  <a:pt x="1991" y="6603"/>
                </a:lnTo>
                <a:lnTo>
                  <a:pt x="1992" y="6602"/>
                </a:lnTo>
                <a:lnTo>
                  <a:pt x="1994" y="6596"/>
                </a:lnTo>
                <a:lnTo>
                  <a:pt x="1996" y="6584"/>
                </a:lnTo>
                <a:close/>
                <a:moveTo>
                  <a:pt x="1033" y="9811"/>
                </a:moveTo>
                <a:lnTo>
                  <a:pt x="1035" y="9812"/>
                </a:lnTo>
                <a:lnTo>
                  <a:pt x="1036" y="9811"/>
                </a:lnTo>
                <a:lnTo>
                  <a:pt x="1038" y="9804"/>
                </a:lnTo>
                <a:lnTo>
                  <a:pt x="1042" y="9790"/>
                </a:lnTo>
                <a:lnTo>
                  <a:pt x="1041" y="9790"/>
                </a:lnTo>
                <a:lnTo>
                  <a:pt x="1040" y="9791"/>
                </a:lnTo>
                <a:lnTo>
                  <a:pt x="1038" y="9797"/>
                </a:lnTo>
                <a:lnTo>
                  <a:pt x="1033" y="9811"/>
                </a:lnTo>
                <a:close/>
                <a:moveTo>
                  <a:pt x="1354" y="8836"/>
                </a:moveTo>
                <a:lnTo>
                  <a:pt x="1357" y="8832"/>
                </a:lnTo>
                <a:lnTo>
                  <a:pt x="1358" y="8829"/>
                </a:lnTo>
                <a:lnTo>
                  <a:pt x="1360" y="8823"/>
                </a:lnTo>
                <a:lnTo>
                  <a:pt x="1361" y="8809"/>
                </a:lnTo>
                <a:lnTo>
                  <a:pt x="1354" y="8820"/>
                </a:lnTo>
                <a:lnTo>
                  <a:pt x="1351" y="8825"/>
                </a:lnTo>
                <a:lnTo>
                  <a:pt x="1351" y="8829"/>
                </a:lnTo>
                <a:lnTo>
                  <a:pt x="1354" y="8836"/>
                </a:lnTo>
                <a:close/>
                <a:moveTo>
                  <a:pt x="1108" y="9569"/>
                </a:moveTo>
                <a:lnTo>
                  <a:pt x="1106" y="9566"/>
                </a:lnTo>
                <a:lnTo>
                  <a:pt x="1102" y="9564"/>
                </a:lnTo>
                <a:lnTo>
                  <a:pt x="1099" y="9563"/>
                </a:lnTo>
                <a:lnTo>
                  <a:pt x="1093" y="9563"/>
                </a:lnTo>
                <a:lnTo>
                  <a:pt x="1084" y="9564"/>
                </a:lnTo>
                <a:lnTo>
                  <a:pt x="1075" y="9569"/>
                </a:lnTo>
                <a:lnTo>
                  <a:pt x="1068" y="9577"/>
                </a:lnTo>
                <a:lnTo>
                  <a:pt x="1063" y="9585"/>
                </a:lnTo>
                <a:lnTo>
                  <a:pt x="1062" y="9594"/>
                </a:lnTo>
                <a:lnTo>
                  <a:pt x="1065" y="9603"/>
                </a:lnTo>
                <a:lnTo>
                  <a:pt x="1070" y="9607"/>
                </a:lnTo>
                <a:lnTo>
                  <a:pt x="1079" y="9609"/>
                </a:lnTo>
                <a:lnTo>
                  <a:pt x="1083" y="9609"/>
                </a:lnTo>
                <a:lnTo>
                  <a:pt x="1087" y="9608"/>
                </a:lnTo>
                <a:lnTo>
                  <a:pt x="1091" y="9606"/>
                </a:lnTo>
                <a:lnTo>
                  <a:pt x="1095" y="9604"/>
                </a:lnTo>
                <a:lnTo>
                  <a:pt x="1093" y="9608"/>
                </a:lnTo>
                <a:lnTo>
                  <a:pt x="1091" y="9613"/>
                </a:lnTo>
                <a:lnTo>
                  <a:pt x="1093" y="9613"/>
                </a:lnTo>
                <a:lnTo>
                  <a:pt x="1095" y="9614"/>
                </a:lnTo>
                <a:lnTo>
                  <a:pt x="1098" y="9607"/>
                </a:lnTo>
                <a:lnTo>
                  <a:pt x="1100" y="9600"/>
                </a:lnTo>
                <a:lnTo>
                  <a:pt x="1103" y="9596"/>
                </a:lnTo>
                <a:lnTo>
                  <a:pt x="1106" y="9593"/>
                </a:lnTo>
                <a:lnTo>
                  <a:pt x="1108" y="9589"/>
                </a:lnTo>
                <a:lnTo>
                  <a:pt x="1110" y="9585"/>
                </a:lnTo>
                <a:lnTo>
                  <a:pt x="1111" y="9581"/>
                </a:lnTo>
                <a:lnTo>
                  <a:pt x="1111" y="9578"/>
                </a:lnTo>
                <a:lnTo>
                  <a:pt x="1110" y="9574"/>
                </a:lnTo>
                <a:lnTo>
                  <a:pt x="1109" y="9571"/>
                </a:lnTo>
                <a:lnTo>
                  <a:pt x="1113" y="9559"/>
                </a:lnTo>
                <a:lnTo>
                  <a:pt x="1114" y="9554"/>
                </a:lnTo>
                <a:lnTo>
                  <a:pt x="1112" y="9558"/>
                </a:lnTo>
                <a:lnTo>
                  <a:pt x="1108" y="9569"/>
                </a:lnTo>
                <a:close/>
                <a:moveTo>
                  <a:pt x="1626" y="8734"/>
                </a:moveTo>
                <a:lnTo>
                  <a:pt x="1617" y="8756"/>
                </a:lnTo>
                <a:lnTo>
                  <a:pt x="1611" y="8774"/>
                </a:lnTo>
                <a:lnTo>
                  <a:pt x="1607" y="8785"/>
                </a:lnTo>
                <a:lnTo>
                  <a:pt x="1605" y="8792"/>
                </a:lnTo>
                <a:lnTo>
                  <a:pt x="1603" y="8792"/>
                </a:lnTo>
                <a:lnTo>
                  <a:pt x="1602" y="8793"/>
                </a:lnTo>
                <a:lnTo>
                  <a:pt x="1601" y="8793"/>
                </a:lnTo>
                <a:lnTo>
                  <a:pt x="1601" y="8794"/>
                </a:lnTo>
                <a:lnTo>
                  <a:pt x="1597" y="8786"/>
                </a:lnTo>
                <a:lnTo>
                  <a:pt x="1595" y="8778"/>
                </a:lnTo>
                <a:lnTo>
                  <a:pt x="1598" y="8742"/>
                </a:lnTo>
                <a:lnTo>
                  <a:pt x="1605" y="8708"/>
                </a:lnTo>
                <a:lnTo>
                  <a:pt x="1608" y="8667"/>
                </a:lnTo>
                <a:lnTo>
                  <a:pt x="1602" y="8605"/>
                </a:lnTo>
                <a:lnTo>
                  <a:pt x="1574" y="8674"/>
                </a:lnTo>
                <a:lnTo>
                  <a:pt x="1552" y="8754"/>
                </a:lnTo>
                <a:lnTo>
                  <a:pt x="1531" y="8847"/>
                </a:lnTo>
                <a:lnTo>
                  <a:pt x="1502" y="8956"/>
                </a:lnTo>
                <a:lnTo>
                  <a:pt x="1494" y="8985"/>
                </a:lnTo>
                <a:lnTo>
                  <a:pt x="1486" y="9014"/>
                </a:lnTo>
                <a:lnTo>
                  <a:pt x="1479" y="9044"/>
                </a:lnTo>
                <a:lnTo>
                  <a:pt x="1474" y="9073"/>
                </a:lnTo>
                <a:lnTo>
                  <a:pt x="1467" y="9111"/>
                </a:lnTo>
                <a:lnTo>
                  <a:pt x="1463" y="9129"/>
                </a:lnTo>
                <a:lnTo>
                  <a:pt x="1467" y="9153"/>
                </a:lnTo>
                <a:lnTo>
                  <a:pt x="1486" y="9208"/>
                </a:lnTo>
                <a:lnTo>
                  <a:pt x="1488" y="9209"/>
                </a:lnTo>
                <a:lnTo>
                  <a:pt x="1493" y="9209"/>
                </a:lnTo>
                <a:lnTo>
                  <a:pt x="1502" y="9203"/>
                </a:lnTo>
                <a:lnTo>
                  <a:pt x="1510" y="9194"/>
                </a:lnTo>
                <a:lnTo>
                  <a:pt x="1517" y="9184"/>
                </a:lnTo>
                <a:lnTo>
                  <a:pt x="1524" y="9171"/>
                </a:lnTo>
                <a:lnTo>
                  <a:pt x="1534" y="9167"/>
                </a:lnTo>
                <a:lnTo>
                  <a:pt x="1542" y="9161"/>
                </a:lnTo>
                <a:lnTo>
                  <a:pt x="1549" y="9153"/>
                </a:lnTo>
                <a:lnTo>
                  <a:pt x="1553" y="9143"/>
                </a:lnTo>
                <a:lnTo>
                  <a:pt x="1555" y="9135"/>
                </a:lnTo>
                <a:lnTo>
                  <a:pt x="1554" y="9127"/>
                </a:lnTo>
                <a:lnTo>
                  <a:pt x="1551" y="9121"/>
                </a:lnTo>
                <a:lnTo>
                  <a:pt x="1546" y="9117"/>
                </a:lnTo>
                <a:lnTo>
                  <a:pt x="1553" y="9101"/>
                </a:lnTo>
                <a:lnTo>
                  <a:pt x="1560" y="9087"/>
                </a:lnTo>
                <a:lnTo>
                  <a:pt x="1569" y="9075"/>
                </a:lnTo>
                <a:lnTo>
                  <a:pt x="1580" y="9067"/>
                </a:lnTo>
                <a:lnTo>
                  <a:pt x="1583" y="9072"/>
                </a:lnTo>
                <a:lnTo>
                  <a:pt x="1584" y="9073"/>
                </a:lnTo>
                <a:lnTo>
                  <a:pt x="1584" y="9071"/>
                </a:lnTo>
                <a:lnTo>
                  <a:pt x="1583" y="9065"/>
                </a:lnTo>
                <a:lnTo>
                  <a:pt x="1580" y="9067"/>
                </a:lnTo>
                <a:lnTo>
                  <a:pt x="1603" y="9026"/>
                </a:lnTo>
                <a:lnTo>
                  <a:pt x="1623" y="8986"/>
                </a:lnTo>
                <a:lnTo>
                  <a:pt x="1629" y="8951"/>
                </a:lnTo>
                <a:lnTo>
                  <a:pt x="1613" y="8919"/>
                </a:lnTo>
                <a:lnTo>
                  <a:pt x="1606" y="8930"/>
                </a:lnTo>
                <a:lnTo>
                  <a:pt x="1599" y="8941"/>
                </a:lnTo>
                <a:lnTo>
                  <a:pt x="1592" y="8953"/>
                </a:lnTo>
                <a:lnTo>
                  <a:pt x="1585" y="8965"/>
                </a:lnTo>
                <a:lnTo>
                  <a:pt x="1583" y="8964"/>
                </a:lnTo>
                <a:lnTo>
                  <a:pt x="1581" y="8964"/>
                </a:lnTo>
                <a:lnTo>
                  <a:pt x="1578" y="8965"/>
                </a:lnTo>
                <a:lnTo>
                  <a:pt x="1576" y="8965"/>
                </a:lnTo>
                <a:lnTo>
                  <a:pt x="1573" y="8942"/>
                </a:lnTo>
                <a:lnTo>
                  <a:pt x="1574" y="8918"/>
                </a:lnTo>
                <a:lnTo>
                  <a:pt x="1578" y="8892"/>
                </a:lnTo>
                <a:lnTo>
                  <a:pt x="1585" y="8863"/>
                </a:lnTo>
                <a:lnTo>
                  <a:pt x="1587" y="8870"/>
                </a:lnTo>
                <a:lnTo>
                  <a:pt x="1592" y="8876"/>
                </a:lnTo>
                <a:lnTo>
                  <a:pt x="1599" y="8879"/>
                </a:lnTo>
                <a:lnTo>
                  <a:pt x="1607" y="8881"/>
                </a:lnTo>
                <a:lnTo>
                  <a:pt x="1621" y="8878"/>
                </a:lnTo>
                <a:lnTo>
                  <a:pt x="1634" y="8871"/>
                </a:lnTo>
                <a:lnTo>
                  <a:pt x="1644" y="8861"/>
                </a:lnTo>
                <a:lnTo>
                  <a:pt x="1650" y="8848"/>
                </a:lnTo>
                <a:lnTo>
                  <a:pt x="1652" y="8835"/>
                </a:lnTo>
                <a:lnTo>
                  <a:pt x="1648" y="8825"/>
                </a:lnTo>
                <a:lnTo>
                  <a:pt x="1640" y="8818"/>
                </a:lnTo>
                <a:lnTo>
                  <a:pt x="1629" y="8816"/>
                </a:lnTo>
                <a:lnTo>
                  <a:pt x="1617" y="8817"/>
                </a:lnTo>
                <a:lnTo>
                  <a:pt x="1607" y="8822"/>
                </a:lnTo>
                <a:lnTo>
                  <a:pt x="1598" y="8829"/>
                </a:lnTo>
                <a:lnTo>
                  <a:pt x="1591" y="8838"/>
                </a:lnTo>
                <a:lnTo>
                  <a:pt x="1593" y="8828"/>
                </a:lnTo>
                <a:lnTo>
                  <a:pt x="1596" y="8817"/>
                </a:lnTo>
                <a:lnTo>
                  <a:pt x="1599" y="8806"/>
                </a:lnTo>
                <a:lnTo>
                  <a:pt x="1601" y="8794"/>
                </a:lnTo>
                <a:lnTo>
                  <a:pt x="1602" y="8795"/>
                </a:lnTo>
                <a:lnTo>
                  <a:pt x="1602" y="8795"/>
                </a:lnTo>
                <a:lnTo>
                  <a:pt x="1603" y="8796"/>
                </a:lnTo>
                <a:lnTo>
                  <a:pt x="1603" y="8796"/>
                </a:lnTo>
                <a:lnTo>
                  <a:pt x="1603" y="8796"/>
                </a:lnTo>
                <a:lnTo>
                  <a:pt x="1603" y="8796"/>
                </a:lnTo>
                <a:lnTo>
                  <a:pt x="1604" y="8795"/>
                </a:lnTo>
                <a:lnTo>
                  <a:pt x="1605" y="8792"/>
                </a:lnTo>
                <a:lnTo>
                  <a:pt x="1620" y="8784"/>
                </a:lnTo>
                <a:lnTo>
                  <a:pt x="1627" y="8774"/>
                </a:lnTo>
                <a:lnTo>
                  <a:pt x="1629" y="8757"/>
                </a:lnTo>
                <a:lnTo>
                  <a:pt x="1626" y="8734"/>
                </a:lnTo>
                <a:close/>
                <a:moveTo>
                  <a:pt x="1510" y="7973"/>
                </a:moveTo>
                <a:lnTo>
                  <a:pt x="1516" y="7958"/>
                </a:lnTo>
                <a:lnTo>
                  <a:pt x="1522" y="7943"/>
                </a:lnTo>
                <a:lnTo>
                  <a:pt x="1528" y="7925"/>
                </a:lnTo>
                <a:lnTo>
                  <a:pt x="1529" y="7903"/>
                </a:lnTo>
                <a:lnTo>
                  <a:pt x="1516" y="7922"/>
                </a:lnTo>
                <a:lnTo>
                  <a:pt x="1511" y="7939"/>
                </a:lnTo>
                <a:lnTo>
                  <a:pt x="1509" y="7956"/>
                </a:lnTo>
                <a:lnTo>
                  <a:pt x="1510" y="7973"/>
                </a:lnTo>
                <a:close/>
                <a:moveTo>
                  <a:pt x="2372" y="5330"/>
                </a:moveTo>
                <a:lnTo>
                  <a:pt x="2362" y="5350"/>
                </a:lnTo>
                <a:lnTo>
                  <a:pt x="2357" y="5363"/>
                </a:lnTo>
                <a:lnTo>
                  <a:pt x="2357" y="5373"/>
                </a:lnTo>
                <a:lnTo>
                  <a:pt x="2360" y="5387"/>
                </a:lnTo>
                <a:lnTo>
                  <a:pt x="2367" y="5374"/>
                </a:lnTo>
                <a:lnTo>
                  <a:pt x="2373" y="5360"/>
                </a:lnTo>
                <a:lnTo>
                  <a:pt x="2376" y="5345"/>
                </a:lnTo>
                <a:lnTo>
                  <a:pt x="2372" y="5330"/>
                </a:lnTo>
                <a:close/>
                <a:moveTo>
                  <a:pt x="1722" y="8763"/>
                </a:moveTo>
                <a:lnTo>
                  <a:pt x="1734" y="8749"/>
                </a:lnTo>
                <a:lnTo>
                  <a:pt x="1742" y="8735"/>
                </a:lnTo>
                <a:lnTo>
                  <a:pt x="1747" y="8720"/>
                </a:lnTo>
                <a:lnTo>
                  <a:pt x="1751" y="8705"/>
                </a:lnTo>
                <a:lnTo>
                  <a:pt x="1750" y="8701"/>
                </a:lnTo>
                <a:lnTo>
                  <a:pt x="1749" y="8696"/>
                </a:lnTo>
                <a:lnTo>
                  <a:pt x="1740" y="8701"/>
                </a:lnTo>
                <a:lnTo>
                  <a:pt x="1736" y="8707"/>
                </a:lnTo>
                <a:lnTo>
                  <a:pt x="1731" y="8724"/>
                </a:lnTo>
                <a:lnTo>
                  <a:pt x="1722" y="8763"/>
                </a:lnTo>
                <a:close/>
                <a:moveTo>
                  <a:pt x="1645" y="7923"/>
                </a:moveTo>
                <a:lnTo>
                  <a:pt x="1653" y="7919"/>
                </a:lnTo>
                <a:lnTo>
                  <a:pt x="1657" y="7911"/>
                </a:lnTo>
                <a:lnTo>
                  <a:pt x="1664" y="7890"/>
                </a:lnTo>
                <a:lnTo>
                  <a:pt x="1680" y="7840"/>
                </a:lnTo>
                <a:lnTo>
                  <a:pt x="1670" y="7850"/>
                </a:lnTo>
                <a:lnTo>
                  <a:pt x="1662" y="7865"/>
                </a:lnTo>
                <a:lnTo>
                  <a:pt x="1655" y="7888"/>
                </a:lnTo>
                <a:lnTo>
                  <a:pt x="1645" y="7923"/>
                </a:lnTo>
                <a:close/>
                <a:moveTo>
                  <a:pt x="1676" y="8926"/>
                </a:moveTo>
                <a:lnTo>
                  <a:pt x="1659" y="8952"/>
                </a:lnTo>
                <a:lnTo>
                  <a:pt x="1651" y="8978"/>
                </a:lnTo>
                <a:lnTo>
                  <a:pt x="1647" y="9005"/>
                </a:lnTo>
                <a:lnTo>
                  <a:pt x="1645" y="9031"/>
                </a:lnTo>
                <a:lnTo>
                  <a:pt x="1656" y="9008"/>
                </a:lnTo>
                <a:lnTo>
                  <a:pt x="1669" y="8983"/>
                </a:lnTo>
                <a:lnTo>
                  <a:pt x="1676" y="8957"/>
                </a:lnTo>
                <a:lnTo>
                  <a:pt x="1676" y="8926"/>
                </a:lnTo>
                <a:close/>
                <a:moveTo>
                  <a:pt x="4148" y="26"/>
                </a:moveTo>
                <a:lnTo>
                  <a:pt x="4138" y="58"/>
                </a:lnTo>
                <a:lnTo>
                  <a:pt x="4128" y="85"/>
                </a:lnTo>
                <a:lnTo>
                  <a:pt x="4122" y="105"/>
                </a:lnTo>
                <a:lnTo>
                  <a:pt x="4117" y="120"/>
                </a:lnTo>
                <a:lnTo>
                  <a:pt x="4109" y="124"/>
                </a:lnTo>
                <a:lnTo>
                  <a:pt x="4102" y="129"/>
                </a:lnTo>
                <a:lnTo>
                  <a:pt x="4096" y="136"/>
                </a:lnTo>
                <a:lnTo>
                  <a:pt x="4092" y="144"/>
                </a:lnTo>
                <a:lnTo>
                  <a:pt x="4091" y="154"/>
                </a:lnTo>
                <a:lnTo>
                  <a:pt x="4094" y="162"/>
                </a:lnTo>
                <a:lnTo>
                  <a:pt x="4100" y="168"/>
                </a:lnTo>
                <a:lnTo>
                  <a:pt x="4110" y="170"/>
                </a:lnTo>
                <a:lnTo>
                  <a:pt x="4120" y="168"/>
                </a:lnTo>
                <a:lnTo>
                  <a:pt x="4130" y="162"/>
                </a:lnTo>
                <a:lnTo>
                  <a:pt x="4139" y="154"/>
                </a:lnTo>
                <a:lnTo>
                  <a:pt x="4144" y="144"/>
                </a:lnTo>
                <a:lnTo>
                  <a:pt x="4145" y="136"/>
                </a:lnTo>
                <a:lnTo>
                  <a:pt x="4144" y="130"/>
                </a:lnTo>
                <a:lnTo>
                  <a:pt x="4140" y="124"/>
                </a:lnTo>
                <a:lnTo>
                  <a:pt x="4134" y="121"/>
                </a:lnTo>
                <a:lnTo>
                  <a:pt x="4154" y="66"/>
                </a:lnTo>
                <a:lnTo>
                  <a:pt x="4163" y="37"/>
                </a:lnTo>
                <a:lnTo>
                  <a:pt x="4161" y="25"/>
                </a:lnTo>
                <a:lnTo>
                  <a:pt x="4148" y="26"/>
                </a:lnTo>
                <a:close/>
                <a:moveTo>
                  <a:pt x="3941" y="95"/>
                </a:moveTo>
                <a:lnTo>
                  <a:pt x="3915" y="177"/>
                </a:lnTo>
                <a:lnTo>
                  <a:pt x="3895" y="232"/>
                </a:lnTo>
                <a:lnTo>
                  <a:pt x="3885" y="270"/>
                </a:lnTo>
                <a:lnTo>
                  <a:pt x="3886" y="301"/>
                </a:lnTo>
                <a:lnTo>
                  <a:pt x="3908" y="247"/>
                </a:lnTo>
                <a:lnTo>
                  <a:pt x="3922" y="200"/>
                </a:lnTo>
                <a:lnTo>
                  <a:pt x="3933" y="152"/>
                </a:lnTo>
                <a:lnTo>
                  <a:pt x="3941" y="95"/>
                </a:lnTo>
                <a:close/>
                <a:moveTo>
                  <a:pt x="1735" y="7212"/>
                </a:moveTo>
                <a:lnTo>
                  <a:pt x="1733" y="7202"/>
                </a:lnTo>
                <a:lnTo>
                  <a:pt x="1727" y="7195"/>
                </a:lnTo>
                <a:lnTo>
                  <a:pt x="1719" y="7190"/>
                </a:lnTo>
                <a:lnTo>
                  <a:pt x="1708" y="7189"/>
                </a:lnTo>
                <a:lnTo>
                  <a:pt x="1693" y="7191"/>
                </a:lnTo>
                <a:lnTo>
                  <a:pt x="1679" y="7199"/>
                </a:lnTo>
                <a:lnTo>
                  <a:pt x="1668" y="7211"/>
                </a:lnTo>
                <a:lnTo>
                  <a:pt x="1659" y="7226"/>
                </a:lnTo>
                <a:lnTo>
                  <a:pt x="1658" y="7240"/>
                </a:lnTo>
                <a:lnTo>
                  <a:pt x="1662" y="7251"/>
                </a:lnTo>
                <a:lnTo>
                  <a:pt x="1672" y="7259"/>
                </a:lnTo>
                <a:lnTo>
                  <a:pt x="1685" y="7262"/>
                </a:lnTo>
                <a:lnTo>
                  <a:pt x="1696" y="7260"/>
                </a:lnTo>
                <a:lnTo>
                  <a:pt x="1706" y="7256"/>
                </a:lnTo>
                <a:lnTo>
                  <a:pt x="1717" y="7249"/>
                </a:lnTo>
                <a:lnTo>
                  <a:pt x="1725" y="7241"/>
                </a:lnTo>
                <a:lnTo>
                  <a:pt x="1714" y="7277"/>
                </a:lnTo>
                <a:lnTo>
                  <a:pt x="1703" y="7315"/>
                </a:lnTo>
                <a:lnTo>
                  <a:pt x="1694" y="7354"/>
                </a:lnTo>
                <a:lnTo>
                  <a:pt x="1686" y="7396"/>
                </a:lnTo>
                <a:lnTo>
                  <a:pt x="1717" y="7321"/>
                </a:lnTo>
                <a:lnTo>
                  <a:pt x="1736" y="7266"/>
                </a:lnTo>
                <a:lnTo>
                  <a:pt x="1749" y="7212"/>
                </a:lnTo>
                <a:lnTo>
                  <a:pt x="1760" y="7148"/>
                </a:lnTo>
                <a:lnTo>
                  <a:pt x="1754" y="7164"/>
                </a:lnTo>
                <a:lnTo>
                  <a:pt x="1747" y="7180"/>
                </a:lnTo>
                <a:lnTo>
                  <a:pt x="1741" y="7196"/>
                </a:lnTo>
                <a:lnTo>
                  <a:pt x="1735" y="7212"/>
                </a:lnTo>
                <a:close/>
                <a:moveTo>
                  <a:pt x="2041" y="6449"/>
                </a:moveTo>
                <a:lnTo>
                  <a:pt x="2043" y="6431"/>
                </a:lnTo>
                <a:lnTo>
                  <a:pt x="2043" y="6411"/>
                </a:lnTo>
                <a:lnTo>
                  <a:pt x="2044" y="6393"/>
                </a:lnTo>
                <a:lnTo>
                  <a:pt x="2048" y="6373"/>
                </a:lnTo>
                <a:lnTo>
                  <a:pt x="2052" y="6350"/>
                </a:lnTo>
                <a:lnTo>
                  <a:pt x="2052" y="6324"/>
                </a:lnTo>
                <a:lnTo>
                  <a:pt x="2050" y="6298"/>
                </a:lnTo>
                <a:lnTo>
                  <a:pt x="2044" y="6269"/>
                </a:lnTo>
                <a:lnTo>
                  <a:pt x="2039" y="6284"/>
                </a:lnTo>
                <a:lnTo>
                  <a:pt x="2034" y="6297"/>
                </a:lnTo>
                <a:lnTo>
                  <a:pt x="2029" y="6310"/>
                </a:lnTo>
                <a:lnTo>
                  <a:pt x="2024" y="6324"/>
                </a:lnTo>
                <a:lnTo>
                  <a:pt x="2021" y="6314"/>
                </a:lnTo>
                <a:lnTo>
                  <a:pt x="2015" y="6306"/>
                </a:lnTo>
                <a:lnTo>
                  <a:pt x="2006" y="6301"/>
                </a:lnTo>
                <a:lnTo>
                  <a:pt x="1994" y="6299"/>
                </a:lnTo>
                <a:lnTo>
                  <a:pt x="1977" y="6302"/>
                </a:lnTo>
                <a:lnTo>
                  <a:pt x="1961" y="6311"/>
                </a:lnTo>
                <a:lnTo>
                  <a:pt x="1947" y="6324"/>
                </a:lnTo>
                <a:lnTo>
                  <a:pt x="1939" y="6340"/>
                </a:lnTo>
                <a:lnTo>
                  <a:pt x="1937" y="6356"/>
                </a:lnTo>
                <a:lnTo>
                  <a:pt x="1942" y="6369"/>
                </a:lnTo>
                <a:lnTo>
                  <a:pt x="1953" y="6379"/>
                </a:lnTo>
                <a:lnTo>
                  <a:pt x="1968" y="6382"/>
                </a:lnTo>
                <a:lnTo>
                  <a:pt x="1980" y="6380"/>
                </a:lnTo>
                <a:lnTo>
                  <a:pt x="1993" y="6374"/>
                </a:lnTo>
                <a:lnTo>
                  <a:pt x="2005" y="6366"/>
                </a:lnTo>
                <a:lnTo>
                  <a:pt x="2014" y="6356"/>
                </a:lnTo>
                <a:lnTo>
                  <a:pt x="2005" y="6387"/>
                </a:lnTo>
                <a:lnTo>
                  <a:pt x="1997" y="6417"/>
                </a:lnTo>
                <a:lnTo>
                  <a:pt x="1990" y="6448"/>
                </a:lnTo>
                <a:lnTo>
                  <a:pt x="1985" y="6479"/>
                </a:lnTo>
                <a:lnTo>
                  <a:pt x="1986" y="6485"/>
                </a:lnTo>
                <a:lnTo>
                  <a:pt x="1988" y="6492"/>
                </a:lnTo>
                <a:lnTo>
                  <a:pt x="1992" y="6499"/>
                </a:lnTo>
                <a:lnTo>
                  <a:pt x="1996" y="6505"/>
                </a:lnTo>
                <a:lnTo>
                  <a:pt x="2006" y="6508"/>
                </a:lnTo>
                <a:lnTo>
                  <a:pt x="2019" y="6502"/>
                </a:lnTo>
                <a:lnTo>
                  <a:pt x="2032" y="6484"/>
                </a:lnTo>
                <a:lnTo>
                  <a:pt x="2041" y="6449"/>
                </a:lnTo>
                <a:close/>
                <a:moveTo>
                  <a:pt x="1335" y="8535"/>
                </a:moveTo>
                <a:lnTo>
                  <a:pt x="1341" y="8521"/>
                </a:lnTo>
                <a:lnTo>
                  <a:pt x="1353" y="8506"/>
                </a:lnTo>
                <a:lnTo>
                  <a:pt x="1366" y="8481"/>
                </a:lnTo>
                <a:lnTo>
                  <a:pt x="1371" y="8435"/>
                </a:lnTo>
                <a:lnTo>
                  <a:pt x="1371" y="8418"/>
                </a:lnTo>
                <a:lnTo>
                  <a:pt x="1374" y="8403"/>
                </a:lnTo>
                <a:lnTo>
                  <a:pt x="1380" y="8388"/>
                </a:lnTo>
                <a:lnTo>
                  <a:pt x="1389" y="8372"/>
                </a:lnTo>
                <a:lnTo>
                  <a:pt x="1397" y="8356"/>
                </a:lnTo>
                <a:lnTo>
                  <a:pt x="1403" y="8339"/>
                </a:lnTo>
                <a:lnTo>
                  <a:pt x="1409" y="8320"/>
                </a:lnTo>
                <a:lnTo>
                  <a:pt x="1417" y="8303"/>
                </a:lnTo>
                <a:lnTo>
                  <a:pt x="1427" y="8280"/>
                </a:lnTo>
                <a:lnTo>
                  <a:pt x="1432" y="8257"/>
                </a:lnTo>
                <a:lnTo>
                  <a:pt x="1431" y="8232"/>
                </a:lnTo>
                <a:lnTo>
                  <a:pt x="1425" y="8208"/>
                </a:lnTo>
                <a:lnTo>
                  <a:pt x="1422" y="8206"/>
                </a:lnTo>
                <a:lnTo>
                  <a:pt x="1418" y="8205"/>
                </a:lnTo>
                <a:lnTo>
                  <a:pt x="1412" y="8214"/>
                </a:lnTo>
                <a:lnTo>
                  <a:pt x="1408" y="8223"/>
                </a:lnTo>
                <a:lnTo>
                  <a:pt x="1284" y="8614"/>
                </a:lnTo>
                <a:lnTo>
                  <a:pt x="1223" y="8812"/>
                </a:lnTo>
                <a:lnTo>
                  <a:pt x="1206" y="8885"/>
                </a:lnTo>
                <a:lnTo>
                  <a:pt x="1212" y="8900"/>
                </a:lnTo>
                <a:lnTo>
                  <a:pt x="1235" y="8847"/>
                </a:lnTo>
                <a:lnTo>
                  <a:pt x="1260" y="8775"/>
                </a:lnTo>
                <a:lnTo>
                  <a:pt x="1281" y="8704"/>
                </a:lnTo>
                <a:lnTo>
                  <a:pt x="1294" y="8658"/>
                </a:lnTo>
                <a:lnTo>
                  <a:pt x="1304" y="8628"/>
                </a:lnTo>
                <a:lnTo>
                  <a:pt x="1317" y="8598"/>
                </a:lnTo>
                <a:lnTo>
                  <a:pt x="1329" y="8567"/>
                </a:lnTo>
                <a:lnTo>
                  <a:pt x="1335" y="8535"/>
                </a:lnTo>
                <a:close/>
                <a:moveTo>
                  <a:pt x="1138" y="8653"/>
                </a:moveTo>
                <a:lnTo>
                  <a:pt x="1135" y="8653"/>
                </a:lnTo>
                <a:lnTo>
                  <a:pt x="1138" y="8648"/>
                </a:lnTo>
                <a:lnTo>
                  <a:pt x="1138" y="8646"/>
                </a:lnTo>
                <a:lnTo>
                  <a:pt x="1138" y="8648"/>
                </a:lnTo>
                <a:lnTo>
                  <a:pt x="1138" y="8653"/>
                </a:lnTo>
                <a:close/>
                <a:moveTo>
                  <a:pt x="1089" y="8739"/>
                </a:moveTo>
                <a:lnTo>
                  <a:pt x="1103" y="8730"/>
                </a:lnTo>
                <a:lnTo>
                  <a:pt x="1119" y="8719"/>
                </a:lnTo>
                <a:lnTo>
                  <a:pt x="1116" y="8763"/>
                </a:lnTo>
                <a:lnTo>
                  <a:pt x="1117" y="8785"/>
                </a:lnTo>
                <a:lnTo>
                  <a:pt x="1125" y="8791"/>
                </a:lnTo>
                <a:lnTo>
                  <a:pt x="1146" y="8784"/>
                </a:lnTo>
                <a:lnTo>
                  <a:pt x="1189" y="8656"/>
                </a:lnTo>
                <a:lnTo>
                  <a:pt x="1241" y="8475"/>
                </a:lnTo>
                <a:lnTo>
                  <a:pt x="1283" y="8313"/>
                </a:lnTo>
                <a:lnTo>
                  <a:pt x="1302" y="8241"/>
                </a:lnTo>
                <a:lnTo>
                  <a:pt x="1314" y="8214"/>
                </a:lnTo>
                <a:lnTo>
                  <a:pt x="1324" y="8186"/>
                </a:lnTo>
                <a:lnTo>
                  <a:pt x="1331" y="8157"/>
                </a:lnTo>
                <a:lnTo>
                  <a:pt x="1334" y="8127"/>
                </a:lnTo>
                <a:lnTo>
                  <a:pt x="1343" y="8112"/>
                </a:lnTo>
                <a:lnTo>
                  <a:pt x="1345" y="8096"/>
                </a:lnTo>
                <a:lnTo>
                  <a:pt x="1346" y="8080"/>
                </a:lnTo>
                <a:lnTo>
                  <a:pt x="1346" y="8065"/>
                </a:lnTo>
                <a:lnTo>
                  <a:pt x="1355" y="8013"/>
                </a:lnTo>
                <a:lnTo>
                  <a:pt x="1352" y="8010"/>
                </a:lnTo>
                <a:lnTo>
                  <a:pt x="1306" y="8145"/>
                </a:lnTo>
                <a:lnTo>
                  <a:pt x="1185" y="8506"/>
                </a:lnTo>
                <a:lnTo>
                  <a:pt x="1182" y="8513"/>
                </a:lnTo>
                <a:lnTo>
                  <a:pt x="1179" y="8515"/>
                </a:lnTo>
                <a:lnTo>
                  <a:pt x="1177" y="8516"/>
                </a:lnTo>
                <a:lnTo>
                  <a:pt x="1175" y="8516"/>
                </a:lnTo>
                <a:lnTo>
                  <a:pt x="1177" y="8491"/>
                </a:lnTo>
                <a:lnTo>
                  <a:pt x="1185" y="8467"/>
                </a:lnTo>
                <a:lnTo>
                  <a:pt x="1195" y="8445"/>
                </a:lnTo>
                <a:lnTo>
                  <a:pt x="1201" y="8420"/>
                </a:lnTo>
                <a:lnTo>
                  <a:pt x="1206" y="8398"/>
                </a:lnTo>
                <a:lnTo>
                  <a:pt x="1211" y="8375"/>
                </a:lnTo>
                <a:lnTo>
                  <a:pt x="1214" y="8353"/>
                </a:lnTo>
                <a:lnTo>
                  <a:pt x="1214" y="8328"/>
                </a:lnTo>
                <a:lnTo>
                  <a:pt x="1207" y="8343"/>
                </a:lnTo>
                <a:lnTo>
                  <a:pt x="1201" y="8355"/>
                </a:lnTo>
                <a:lnTo>
                  <a:pt x="1194" y="8368"/>
                </a:lnTo>
                <a:lnTo>
                  <a:pt x="1186" y="8381"/>
                </a:lnTo>
                <a:lnTo>
                  <a:pt x="1182" y="8379"/>
                </a:lnTo>
                <a:lnTo>
                  <a:pt x="1178" y="8379"/>
                </a:lnTo>
                <a:lnTo>
                  <a:pt x="1168" y="8381"/>
                </a:lnTo>
                <a:lnTo>
                  <a:pt x="1158" y="8387"/>
                </a:lnTo>
                <a:lnTo>
                  <a:pt x="1150" y="8396"/>
                </a:lnTo>
                <a:lnTo>
                  <a:pt x="1144" y="8405"/>
                </a:lnTo>
                <a:lnTo>
                  <a:pt x="1142" y="8415"/>
                </a:lnTo>
                <a:lnTo>
                  <a:pt x="1146" y="8424"/>
                </a:lnTo>
                <a:lnTo>
                  <a:pt x="1153" y="8429"/>
                </a:lnTo>
                <a:lnTo>
                  <a:pt x="1162" y="8432"/>
                </a:lnTo>
                <a:lnTo>
                  <a:pt x="1162" y="8432"/>
                </a:lnTo>
                <a:lnTo>
                  <a:pt x="1163" y="8432"/>
                </a:lnTo>
                <a:lnTo>
                  <a:pt x="1159" y="8445"/>
                </a:lnTo>
                <a:lnTo>
                  <a:pt x="1157" y="8458"/>
                </a:lnTo>
                <a:lnTo>
                  <a:pt x="1154" y="8479"/>
                </a:lnTo>
                <a:lnTo>
                  <a:pt x="1151" y="8497"/>
                </a:lnTo>
                <a:lnTo>
                  <a:pt x="1147" y="8515"/>
                </a:lnTo>
                <a:lnTo>
                  <a:pt x="1142" y="8532"/>
                </a:lnTo>
                <a:lnTo>
                  <a:pt x="1137" y="8529"/>
                </a:lnTo>
                <a:lnTo>
                  <a:pt x="1131" y="8528"/>
                </a:lnTo>
                <a:lnTo>
                  <a:pt x="1120" y="8530"/>
                </a:lnTo>
                <a:lnTo>
                  <a:pt x="1111" y="8535"/>
                </a:lnTo>
                <a:lnTo>
                  <a:pt x="1103" y="8543"/>
                </a:lnTo>
                <a:lnTo>
                  <a:pt x="1098" y="8553"/>
                </a:lnTo>
                <a:lnTo>
                  <a:pt x="1097" y="8563"/>
                </a:lnTo>
                <a:lnTo>
                  <a:pt x="1100" y="8570"/>
                </a:lnTo>
                <a:lnTo>
                  <a:pt x="1106" y="8577"/>
                </a:lnTo>
                <a:lnTo>
                  <a:pt x="1115" y="8579"/>
                </a:lnTo>
                <a:lnTo>
                  <a:pt x="1122" y="8578"/>
                </a:lnTo>
                <a:lnTo>
                  <a:pt x="1128" y="8575"/>
                </a:lnTo>
                <a:lnTo>
                  <a:pt x="1118" y="8602"/>
                </a:lnTo>
                <a:lnTo>
                  <a:pt x="1109" y="8628"/>
                </a:lnTo>
                <a:lnTo>
                  <a:pt x="1100" y="8653"/>
                </a:lnTo>
                <a:lnTo>
                  <a:pt x="1093" y="8679"/>
                </a:lnTo>
                <a:lnTo>
                  <a:pt x="1088" y="8677"/>
                </a:lnTo>
                <a:lnTo>
                  <a:pt x="1083" y="8676"/>
                </a:lnTo>
                <a:lnTo>
                  <a:pt x="1073" y="8678"/>
                </a:lnTo>
                <a:lnTo>
                  <a:pt x="1064" y="8683"/>
                </a:lnTo>
                <a:lnTo>
                  <a:pt x="1056" y="8691"/>
                </a:lnTo>
                <a:lnTo>
                  <a:pt x="1051" y="8700"/>
                </a:lnTo>
                <a:lnTo>
                  <a:pt x="1050" y="8710"/>
                </a:lnTo>
                <a:lnTo>
                  <a:pt x="1053" y="8718"/>
                </a:lnTo>
                <a:lnTo>
                  <a:pt x="1059" y="8723"/>
                </a:lnTo>
                <a:lnTo>
                  <a:pt x="1068" y="8725"/>
                </a:lnTo>
                <a:lnTo>
                  <a:pt x="1073" y="8725"/>
                </a:lnTo>
                <a:lnTo>
                  <a:pt x="1078" y="8723"/>
                </a:lnTo>
                <a:lnTo>
                  <a:pt x="1083" y="8720"/>
                </a:lnTo>
                <a:lnTo>
                  <a:pt x="1088" y="8717"/>
                </a:lnTo>
                <a:lnTo>
                  <a:pt x="1088" y="8728"/>
                </a:lnTo>
                <a:lnTo>
                  <a:pt x="1089" y="8739"/>
                </a:lnTo>
                <a:close/>
                <a:moveTo>
                  <a:pt x="1733" y="9409"/>
                </a:moveTo>
                <a:lnTo>
                  <a:pt x="1731" y="9409"/>
                </a:lnTo>
                <a:lnTo>
                  <a:pt x="1729" y="9409"/>
                </a:lnTo>
                <a:lnTo>
                  <a:pt x="1734" y="9401"/>
                </a:lnTo>
                <a:lnTo>
                  <a:pt x="1739" y="9392"/>
                </a:lnTo>
                <a:lnTo>
                  <a:pt x="1745" y="9398"/>
                </a:lnTo>
                <a:lnTo>
                  <a:pt x="1750" y="9405"/>
                </a:lnTo>
                <a:lnTo>
                  <a:pt x="1753" y="9414"/>
                </a:lnTo>
                <a:lnTo>
                  <a:pt x="1753" y="9427"/>
                </a:lnTo>
                <a:lnTo>
                  <a:pt x="1751" y="9420"/>
                </a:lnTo>
                <a:lnTo>
                  <a:pt x="1747" y="9414"/>
                </a:lnTo>
                <a:lnTo>
                  <a:pt x="1741" y="9410"/>
                </a:lnTo>
                <a:lnTo>
                  <a:pt x="1733" y="9409"/>
                </a:lnTo>
                <a:close/>
                <a:moveTo>
                  <a:pt x="1645" y="9345"/>
                </a:moveTo>
                <a:lnTo>
                  <a:pt x="1670" y="9302"/>
                </a:lnTo>
                <a:lnTo>
                  <a:pt x="1678" y="9283"/>
                </a:lnTo>
                <a:lnTo>
                  <a:pt x="1680" y="9267"/>
                </a:lnTo>
                <a:lnTo>
                  <a:pt x="1684" y="9235"/>
                </a:lnTo>
                <a:lnTo>
                  <a:pt x="1686" y="9232"/>
                </a:lnTo>
                <a:lnTo>
                  <a:pt x="1692" y="9230"/>
                </a:lnTo>
                <a:lnTo>
                  <a:pt x="1697" y="9230"/>
                </a:lnTo>
                <a:lnTo>
                  <a:pt x="1700" y="9233"/>
                </a:lnTo>
                <a:lnTo>
                  <a:pt x="1696" y="9330"/>
                </a:lnTo>
                <a:lnTo>
                  <a:pt x="1676" y="9386"/>
                </a:lnTo>
                <a:lnTo>
                  <a:pt x="1653" y="9394"/>
                </a:lnTo>
                <a:lnTo>
                  <a:pt x="1645" y="9345"/>
                </a:lnTo>
                <a:close/>
                <a:moveTo>
                  <a:pt x="1889" y="7932"/>
                </a:moveTo>
                <a:lnTo>
                  <a:pt x="1894" y="7920"/>
                </a:lnTo>
                <a:lnTo>
                  <a:pt x="1899" y="7907"/>
                </a:lnTo>
                <a:lnTo>
                  <a:pt x="1904" y="7916"/>
                </a:lnTo>
                <a:lnTo>
                  <a:pt x="1907" y="7925"/>
                </a:lnTo>
                <a:lnTo>
                  <a:pt x="1897" y="7928"/>
                </a:lnTo>
                <a:lnTo>
                  <a:pt x="1889" y="7932"/>
                </a:lnTo>
                <a:close/>
                <a:moveTo>
                  <a:pt x="1992" y="7093"/>
                </a:moveTo>
                <a:lnTo>
                  <a:pt x="1995" y="7104"/>
                </a:lnTo>
                <a:lnTo>
                  <a:pt x="2002" y="7113"/>
                </a:lnTo>
                <a:lnTo>
                  <a:pt x="2012" y="7119"/>
                </a:lnTo>
                <a:lnTo>
                  <a:pt x="2025" y="7121"/>
                </a:lnTo>
                <a:lnTo>
                  <a:pt x="2028" y="7121"/>
                </a:lnTo>
                <a:lnTo>
                  <a:pt x="2031" y="7120"/>
                </a:lnTo>
                <a:lnTo>
                  <a:pt x="2026" y="7134"/>
                </a:lnTo>
                <a:lnTo>
                  <a:pt x="2020" y="7148"/>
                </a:lnTo>
                <a:lnTo>
                  <a:pt x="2012" y="7162"/>
                </a:lnTo>
                <a:lnTo>
                  <a:pt x="2003" y="7177"/>
                </a:lnTo>
                <a:lnTo>
                  <a:pt x="1989" y="7161"/>
                </a:lnTo>
                <a:lnTo>
                  <a:pt x="1984" y="7153"/>
                </a:lnTo>
                <a:lnTo>
                  <a:pt x="1986" y="7136"/>
                </a:lnTo>
                <a:lnTo>
                  <a:pt x="1992" y="7093"/>
                </a:lnTo>
                <a:close/>
                <a:moveTo>
                  <a:pt x="2896" y="3427"/>
                </a:moveTo>
                <a:lnTo>
                  <a:pt x="2900" y="3429"/>
                </a:lnTo>
                <a:lnTo>
                  <a:pt x="2905" y="3430"/>
                </a:lnTo>
                <a:lnTo>
                  <a:pt x="2910" y="3431"/>
                </a:lnTo>
                <a:lnTo>
                  <a:pt x="2915" y="3432"/>
                </a:lnTo>
                <a:lnTo>
                  <a:pt x="2917" y="3431"/>
                </a:lnTo>
                <a:lnTo>
                  <a:pt x="2918" y="3431"/>
                </a:lnTo>
                <a:lnTo>
                  <a:pt x="2916" y="3441"/>
                </a:lnTo>
                <a:lnTo>
                  <a:pt x="2913" y="3451"/>
                </a:lnTo>
                <a:lnTo>
                  <a:pt x="2910" y="3460"/>
                </a:lnTo>
                <a:lnTo>
                  <a:pt x="2907" y="3470"/>
                </a:lnTo>
                <a:lnTo>
                  <a:pt x="2903" y="3483"/>
                </a:lnTo>
                <a:lnTo>
                  <a:pt x="2899" y="3495"/>
                </a:lnTo>
                <a:lnTo>
                  <a:pt x="2897" y="3495"/>
                </a:lnTo>
                <a:lnTo>
                  <a:pt x="2894" y="3494"/>
                </a:lnTo>
                <a:lnTo>
                  <a:pt x="2886" y="3495"/>
                </a:lnTo>
                <a:lnTo>
                  <a:pt x="2878" y="3497"/>
                </a:lnTo>
                <a:lnTo>
                  <a:pt x="2883" y="3483"/>
                </a:lnTo>
                <a:lnTo>
                  <a:pt x="2887" y="3465"/>
                </a:lnTo>
                <a:lnTo>
                  <a:pt x="2892" y="3447"/>
                </a:lnTo>
                <a:lnTo>
                  <a:pt x="2896" y="3427"/>
                </a:lnTo>
                <a:close/>
                <a:moveTo>
                  <a:pt x="2980" y="3112"/>
                </a:moveTo>
                <a:lnTo>
                  <a:pt x="2983" y="3121"/>
                </a:lnTo>
                <a:lnTo>
                  <a:pt x="2988" y="3128"/>
                </a:lnTo>
                <a:lnTo>
                  <a:pt x="2997" y="3133"/>
                </a:lnTo>
                <a:lnTo>
                  <a:pt x="3006" y="3135"/>
                </a:lnTo>
                <a:lnTo>
                  <a:pt x="3002" y="3151"/>
                </a:lnTo>
                <a:lnTo>
                  <a:pt x="2997" y="3167"/>
                </a:lnTo>
                <a:lnTo>
                  <a:pt x="2991" y="3184"/>
                </a:lnTo>
                <a:lnTo>
                  <a:pt x="2987" y="3201"/>
                </a:lnTo>
                <a:lnTo>
                  <a:pt x="2974" y="3203"/>
                </a:lnTo>
                <a:lnTo>
                  <a:pt x="2963" y="3208"/>
                </a:lnTo>
                <a:lnTo>
                  <a:pt x="2952" y="3216"/>
                </a:lnTo>
                <a:lnTo>
                  <a:pt x="2942" y="3225"/>
                </a:lnTo>
                <a:lnTo>
                  <a:pt x="2946" y="3211"/>
                </a:lnTo>
                <a:lnTo>
                  <a:pt x="2951" y="3197"/>
                </a:lnTo>
                <a:lnTo>
                  <a:pt x="2954" y="3185"/>
                </a:lnTo>
                <a:lnTo>
                  <a:pt x="2958" y="3176"/>
                </a:lnTo>
                <a:lnTo>
                  <a:pt x="2964" y="3161"/>
                </a:lnTo>
                <a:lnTo>
                  <a:pt x="2969" y="3144"/>
                </a:lnTo>
                <a:lnTo>
                  <a:pt x="2975" y="3128"/>
                </a:lnTo>
                <a:lnTo>
                  <a:pt x="2980" y="3112"/>
                </a:lnTo>
                <a:close/>
                <a:moveTo>
                  <a:pt x="2990" y="2881"/>
                </a:moveTo>
                <a:lnTo>
                  <a:pt x="2995" y="2899"/>
                </a:lnTo>
                <a:lnTo>
                  <a:pt x="2991" y="2916"/>
                </a:lnTo>
                <a:lnTo>
                  <a:pt x="2983" y="2935"/>
                </a:lnTo>
                <a:lnTo>
                  <a:pt x="2973" y="2956"/>
                </a:lnTo>
                <a:lnTo>
                  <a:pt x="2976" y="2934"/>
                </a:lnTo>
                <a:lnTo>
                  <a:pt x="2980" y="2914"/>
                </a:lnTo>
                <a:lnTo>
                  <a:pt x="2985" y="2897"/>
                </a:lnTo>
                <a:lnTo>
                  <a:pt x="2990" y="2881"/>
                </a:lnTo>
                <a:close/>
                <a:moveTo>
                  <a:pt x="3073" y="2908"/>
                </a:moveTo>
                <a:lnTo>
                  <a:pt x="3063" y="2911"/>
                </a:lnTo>
                <a:lnTo>
                  <a:pt x="3054" y="2916"/>
                </a:lnTo>
                <a:lnTo>
                  <a:pt x="3060" y="2895"/>
                </a:lnTo>
                <a:lnTo>
                  <a:pt x="3068" y="2874"/>
                </a:lnTo>
                <a:lnTo>
                  <a:pt x="3077" y="2853"/>
                </a:lnTo>
                <a:lnTo>
                  <a:pt x="3084" y="2832"/>
                </a:lnTo>
                <a:lnTo>
                  <a:pt x="3088" y="2835"/>
                </a:lnTo>
                <a:lnTo>
                  <a:pt x="3094" y="2837"/>
                </a:lnTo>
                <a:lnTo>
                  <a:pt x="3088" y="2854"/>
                </a:lnTo>
                <a:lnTo>
                  <a:pt x="3083" y="2871"/>
                </a:lnTo>
                <a:lnTo>
                  <a:pt x="3078" y="2890"/>
                </a:lnTo>
                <a:lnTo>
                  <a:pt x="3073" y="2908"/>
                </a:lnTo>
                <a:close/>
                <a:moveTo>
                  <a:pt x="3289" y="2521"/>
                </a:moveTo>
                <a:lnTo>
                  <a:pt x="3292" y="2521"/>
                </a:lnTo>
                <a:lnTo>
                  <a:pt x="3294" y="2523"/>
                </a:lnTo>
                <a:lnTo>
                  <a:pt x="3294" y="2527"/>
                </a:lnTo>
                <a:lnTo>
                  <a:pt x="3292" y="2531"/>
                </a:lnTo>
                <a:lnTo>
                  <a:pt x="3289" y="2534"/>
                </a:lnTo>
                <a:lnTo>
                  <a:pt x="3285" y="2535"/>
                </a:lnTo>
                <a:lnTo>
                  <a:pt x="3285" y="2531"/>
                </a:lnTo>
                <a:lnTo>
                  <a:pt x="3284" y="2527"/>
                </a:lnTo>
                <a:lnTo>
                  <a:pt x="3286" y="2523"/>
                </a:lnTo>
                <a:lnTo>
                  <a:pt x="3289" y="2521"/>
                </a:lnTo>
                <a:close/>
                <a:moveTo>
                  <a:pt x="3575" y="1593"/>
                </a:moveTo>
                <a:lnTo>
                  <a:pt x="3570" y="1600"/>
                </a:lnTo>
                <a:lnTo>
                  <a:pt x="3571" y="1594"/>
                </a:lnTo>
                <a:lnTo>
                  <a:pt x="3571" y="1591"/>
                </a:lnTo>
                <a:lnTo>
                  <a:pt x="3573" y="1591"/>
                </a:lnTo>
                <a:lnTo>
                  <a:pt x="3575" y="1593"/>
                </a:lnTo>
                <a:close/>
                <a:moveTo>
                  <a:pt x="3611" y="1437"/>
                </a:moveTo>
                <a:lnTo>
                  <a:pt x="3621" y="1407"/>
                </a:lnTo>
                <a:lnTo>
                  <a:pt x="3635" y="1381"/>
                </a:lnTo>
                <a:lnTo>
                  <a:pt x="3649" y="1354"/>
                </a:lnTo>
                <a:lnTo>
                  <a:pt x="3657" y="1325"/>
                </a:lnTo>
                <a:lnTo>
                  <a:pt x="3663" y="1292"/>
                </a:lnTo>
                <a:lnTo>
                  <a:pt x="3673" y="1254"/>
                </a:lnTo>
                <a:lnTo>
                  <a:pt x="3684" y="1219"/>
                </a:lnTo>
                <a:lnTo>
                  <a:pt x="3692" y="1199"/>
                </a:lnTo>
                <a:lnTo>
                  <a:pt x="3699" y="1205"/>
                </a:lnTo>
                <a:lnTo>
                  <a:pt x="3704" y="1210"/>
                </a:lnTo>
                <a:lnTo>
                  <a:pt x="3706" y="1215"/>
                </a:lnTo>
                <a:lnTo>
                  <a:pt x="3706" y="1222"/>
                </a:lnTo>
                <a:lnTo>
                  <a:pt x="3690" y="1287"/>
                </a:lnTo>
                <a:lnTo>
                  <a:pt x="3672" y="1351"/>
                </a:lnTo>
                <a:lnTo>
                  <a:pt x="3650" y="1413"/>
                </a:lnTo>
                <a:lnTo>
                  <a:pt x="3624" y="1475"/>
                </a:lnTo>
                <a:lnTo>
                  <a:pt x="3620" y="1480"/>
                </a:lnTo>
                <a:lnTo>
                  <a:pt x="3615" y="1485"/>
                </a:lnTo>
                <a:lnTo>
                  <a:pt x="3609" y="1489"/>
                </a:lnTo>
                <a:lnTo>
                  <a:pt x="3603" y="1494"/>
                </a:lnTo>
                <a:lnTo>
                  <a:pt x="3602" y="1478"/>
                </a:lnTo>
                <a:lnTo>
                  <a:pt x="3604" y="1463"/>
                </a:lnTo>
                <a:lnTo>
                  <a:pt x="3607" y="1450"/>
                </a:lnTo>
                <a:lnTo>
                  <a:pt x="3611" y="1437"/>
                </a:lnTo>
                <a:close/>
                <a:moveTo>
                  <a:pt x="3704" y="574"/>
                </a:moveTo>
                <a:lnTo>
                  <a:pt x="3702" y="570"/>
                </a:lnTo>
                <a:lnTo>
                  <a:pt x="3700" y="567"/>
                </a:lnTo>
                <a:lnTo>
                  <a:pt x="3696" y="565"/>
                </a:lnTo>
                <a:lnTo>
                  <a:pt x="3692" y="564"/>
                </a:lnTo>
                <a:lnTo>
                  <a:pt x="3698" y="550"/>
                </a:lnTo>
                <a:lnTo>
                  <a:pt x="3704" y="535"/>
                </a:lnTo>
                <a:lnTo>
                  <a:pt x="3712" y="522"/>
                </a:lnTo>
                <a:lnTo>
                  <a:pt x="3720" y="510"/>
                </a:lnTo>
                <a:lnTo>
                  <a:pt x="3716" y="526"/>
                </a:lnTo>
                <a:lnTo>
                  <a:pt x="3712" y="543"/>
                </a:lnTo>
                <a:lnTo>
                  <a:pt x="3708" y="559"/>
                </a:lnTo>
                <a:lnTo>
                  <a:pt x="3704" y="574"/>
                </a:lnTo>
                <a:close/>
                <a:moveTo>
                  <a:pt x="3815" y="484"/>
                </a:moveTo>
                <a:lnTo>
                  <a:pt x="3810" y="491"/>
                </a:lnTo>
                <a:lnTo>
                  <a:pt x="3801" y="502"/>
                </a:lnTo>
                <a:lnTo>
                  <a:pt x="3787" y="521"/>
                </a:lnTo>
                <a:lnTo>
                  <a:pt x="3767" y="548"/>
                </a:lnTo>
                <a:lnTo>
                  <a:pt x="3772" y="517"/>
                </a:lnTo>
                <a:lnTo>
                  <a:pt x="3779" y="495"/>
                </a:lnTo>
                <a:lnTo>
                  <a:pt x="3792" y="482"/>
                </a:lnTo>
                <a:lnTo>
                  <a:pt x="3815" y="484"/>
                </a:lnTo>
                <a:close/>
                <a:moveTo>
                  <a:pt x="3947" y="341"/>
                </a:moveTo>
                <a:lnTo>
                  <a:pt x="3953" y="329"/>
                </a:lnTo>
                <a:lnTo>
                  <a:pt x="3962" y="316"/>
                </a:lnTo>
                <a:lnTo>
                  <a:pt x="3968" y="326"/>
                </a:lnTo>
                <a:lnTo>
                  <a:pt x="3971" y="335"/>
                </a:lnTo>
                <a:lnTo>
                  <a:pt x="3969" y="364"/>
                </a:lnTo>
                <a:lnTo>
                  <a:pt x="3965" y="390"/>
                </a:lnTo>
                <a:lnTo>
                  <a:pt x="3956" y="416"/>
                </a:lnTo>
                <a:lnTo>
                  <a:pt x="3941" y="440"/>
                </a:lnTo>
                <a:lnTo>
                  <a:pt x="3904" y="526"/>
                </a:lnTo>
                <a:lnTo>
                  <a:pt x="3867" y="647"/>
                </a:lnTo>
                <a:lnTo>
                  <a:pt x="3831" y="767"/>
                </a:lnTo>
                <a:lnTo>
                  <a:pt x="3796" y="854"/>
                </a:lnTo>
                <a:lnTo>
                  <a:pt x="3822" y="749"/>
                </a:lnTo>
                <a:lnTo>
                  <a:pt x="3855" y="644"/>
                </a:lnTo>
                <a:lnTo>
                  <a:pt x="3888" y="538"/>
                </a:lnTo>
                <a:lnTo>
                  <a:pt x="3919" y="426"/>
                </a:lnTo>
                <a:lnTo>
                  <a:pt x="3924" y="405"/>
                </a:lnTo>
                <a:lnTo>
                  <a:pt x="3931" y="383"/>
                </a:lnTo>
                <a:lnTo>
                  <a:pt x="3938" y="363"/>
                </a:lnTo>
                <a:lnTo>
                  <a:pt x="3947" y="341"/>
                </a:lnTo>
                <a:close/>
                <a:moveTo>
                  <a:pt x="3991" y="833"/>
                </a:moveTo>
                <a:lnTo>
                  <a:pt x="3991" y="852"/>
                </a:lnTo>
                <a:lnTo>
                  <a:pt x="3987" y="871"/>
                </a:lnTo>
                <a:lnTo>
                  <a:pt x="3979" y="887"/>
                </a:lnTo>
                <a:lnTo>
                  <a:pt x="3969" y="902"/>
                </a:lnTo>
                <a:lnTo>
                  <a:pt x="3960" y="905"/>
                </a:lnTo>
                <a:lnTo>
                  <a:pt x="3951" y="898"/>
                </a:lnTo>
                <a:lnTo>
                  <a:pt x="3956" y="876"/>
                </a:lnTo>
                <a:lnTo>
                  <a:pt x="3991" y="833"/>
                </a:lnTo>
                <a:close/>
                <a:moveTo>
                  <a:pt x="4109" y="617"/>
                </a:moveTo>
                <a:lnTo>
                  <a:pt x="4111" y="617"/>
                </a:lnTo>
                <a:lnTo>
                  <a:pt x="4113" y="618"/>
                </a:lnTo>
                <a:lnTo>
                  <a:pt x="4126" y="615"/>
                </a:lnTo>
                <a:lnTo>
                  <a:pt x="4138" y="609"/>
                </a:lnTo>
                <a:lnTo>
                  <a:pt x="4148" y="599"/>
                </a:lnTo>
                <a:lnTo>
                  <a:pt x="4154" y="587"/>
                </a:lnTo>
                <a:lnTo>
                  <a:pt x="4156" y="574"/>
                </a:lnTo>
                <a:lnTo>
                  <a:pt x="4152" y="565"/>
                </a:lnTo>
                <a:lnTo>
                  <a:pt x="4145" y="558"/>
                </a:lnTo>
                <a:lnTo>
                  <a:pt x="4133" y="556"/>
                </a:lnTo>
                <a:lnTo>
                  <a:pt x="4131" y="556"/>
                </a:lnTo>
                <a:lnTo>
                  <a:pt x="4129" y="556"/>
                </a:lnTo>
                <a:lnTo>
                  <a:pt x="4133" y="546"/>
                </a:lnTo>
                <a:lnTo>
                  <a:pt x="4136" y="535"/>
                </a:lnTo>
                <a:lnTo>
                  <a:pt x="4144" y="517"/>
                </a:lnTo>
                <a:lnTo>
                  <a:pt x="4149" y="500"/>
                </a:lnTo>
                <a:lnTo>
                  <a:pt x="4153" y="483"/>
                </a:lnTo>
                <a:lnTo>
                  <a:pt x="4157" y="468"/>
                </a:lnTo>
                <a:lnTo>
                  <a:pt x="4159" y="469"/>
                </a:lnTo>
                <a:lnTo>
                  <a:pt x="4161" y="469"/>
                </a:lnTo>
                <a:lnTo>
                  <a:pt x="4166" y="468"/>
                </a:lnTo>
                <a:lnTo>
                  <a:pt x="4172" y="467"/>
                </a:lnTo>
                <a:lnTo>
                  <a:pt x="4169" y="474"/>
                </a:lnTo>
                <a:lnTo>
                  <a:pt x="4166" y="481"/>
                </a:lnTo>
                <a:lnTo>
                  <a:pt x="4168" y="519"/>
                </a:lnTo>
                <a:lnTo>
                  <a:pt x="4169" y="542"/>
                </a:lnTo>
                <a:lnTo>
                  <a:pt x="4165" y="567"/>
                </a:lnTo>
                <a:lnTo>
                  <a:pt x="4155" y="611"/>
                </a:lnTo>
                <a:lnTo>
                  <a:pt x="4139" y="667"/>
                </a:lnTo>
                <a:lnTo>
                  <a:pt x="4129" y="705"/>
                </a:lnTo>
                <a:lnTo>
                  <a:pt x="4127" y="730"/>
                </a:lnTo>
                <a:lnTo>
                  <a:pt x="4136" y="749"/>
                </a:lnTo>
                <a:lnTo>
                  <a:pt x="4158" y="733"/>
                </a:lnTo>
                <a:lnTo>
                  <a:pt x="4170" y="735"/>
                </a:lnTo>
                <a:lnTo>
                  <a:pt x="4162" y="777"/>
                </a:lnTo>
                <a:lnTo>
                  <a:pt x="4124" y="885"/>
                </a:lnTo>
                <a:lnTo>
                  <a:pt x="4085" y="915"/>
                </a:lnTo>
                <a:lnTo>
                  <a:pt x="4067" y="934"/>
                </a:lnTo>
                <a:lnTo>
                  <a:pt x="4057" y="947"/>
                </a:lnTo>
                <a:lnTo>
                  <a:pt x="4044" y="963"/>
                </a:lnTo>
                <a:lnTo>
                  <a:pt x="4036" y="967"/>
                </a:lnTo>
                <a:lnTo>
                  <a:pt x="4027" y="969"/>
                </a:lnTo>
                <a:lnTo>
                  <a:pt x="4020" y="969"/>
                </a:lnTo>
                <a:lnTo>
                  <a:pt x="4015" y="966"/>
                </a:lnTo>
                <a:lnTo>
                  <a:pt x="4014" y="961"/>
                </a:lnTo>
                <a:lnTo>
                  <a:pt x="4012" y="955"/>
                </a:lnTo>
                <a:lnTo>
                  <a:pt x="4011" y="950"/>
                </a:lnTo>
                <a:lnTo>
                  <a:pt x="4011" y="946"/>
                </a:lnTo>
                <a:lnTo>
                  <a:pt x="4013" y="938"/>
                </a:lnTo>
                <a:lnTo>
                  <a:pt x="4015" y="930"/>
                </a:lnTo>
                <a:lnTo>
                  <a:pt x="4017" y="923"/>
                </a:lnTo>
                <a:lnTo>
                  <a:pt x="4019" y="915"/>
                </a:lnTo>
                <a:lnTo>
                  <a:pt x="4032" y="912"/>
                </a:lnTo>
                <a:lnTo>
                  <a:pt x="4046" y="904"/>
                </a:lnTo>
                <a:lnTo>
                  <a:pt x="4056" y="894"/>
                </a:lnTo>
                <a:lnTo>
                  <a:pt x="4062" y="882"/>
                </a:lnTo>
                <a:lnTo>
                  <a:pt x="4063" y="869"/>
                </a:lnTo>
                <a:lnTo>
                  <a:pt x="4060" y="858"/>
                </a:lnTo>
                <a:lnTo>
                  <a:pt x="4052" y="851"/>
                </a:lnTo>
                <a:lnTo>
                  <a:pt x="4039" y="848"/>
                </a:lnTo>
                <a:lnTo>
                  <a:pt x="4038" y="848"/>
                </a:lnTo>
                <a:lnTo>
                  <a:pt x="4037" y="848"/>
                </a:lnTo>
                <a:lnTo>
                  <a:pt x="4044" y="827"/>
                </a:lnTo>
                <a:lnTo>
                  <a:pt x="4050" y="805"/>
                </a:lnTo>
                <a:lnTo>
                  <a:pt x="4056" y="785"/>
                </a:lnTo>
                <a:lnTo>
                  <a:pt x="4061" y="765"/>
                </a:lnTo>
                <a:lnTo>
                  <a:pt x="4063" y="766"/>
                </a:lnTo>
                <a:lnTo>
                  <a:pt x="4065" y="766"/>
                </a:lnTo>
                <a:lnTo>
                  <a:pt x="4078" y="764"/>
                </a:lnTo>
                <a:lnTo>
                  <a:pt x="4092" y="757"/>
                </a:lnTo>
                <a:lnTo>
                  <a:pt x="4102" y="747"/>
                </a:lnTo>
                <a:lnTo>
                  <a:pt x="4108" y="735"/>
                </a:lnTo>
                <a:lnTo>
                  <a:pt x="4110" y="721"/>
                </a:lnTo>
                <a:lnTo>
                  <a:pt x="4106" y="711"/>
                </a:lnTo>
                <a:lnTo>
                  <a:pt x="4098" y="704"/>
                </a:lnTo>
                <a:lnTo>
                  <a:pt x="4086" y="702"/>
                </a:lnTo>
                <a:lnTo>
                  <a:pt x="4083" y="702"/>
                </a:lnTo>
                <a:lnTo>
                  <a:pt x="4080" y="703"/>
                </a:lnTo>
                <a:lnTo>
                  <a:pt x="4087" y="682"/>
                </a:lnTo>
                <a:lnTo>
                  <a:pt x="4095" y="659"/>
                </a:lnTo>
                <a:lnTo>
                  <a:pt x="4102" y="639"/>
                </a:lnTo>
                <a:lnTo>
                  <a:pt x="4109" y="617"/>
                </a:lnTo>
                <a:close/>
                <a:moveTo>
                  <a:pt x="4288" y="460"/>
                </a:moveTo>
                <a:lnTo>
                  <a:pt x="4291" y="464"/>
                </a:lnTo>
                <a:lnTo>
                  <a:pt x="4296" y="468"/>
                </a:lnTo>
                <a:lnTo>
                  <a:pt x="4301" y="470"/>
                </a:lnTo>
                <a:lnTo>
                  <a:pt x="4308" y="471"/>
                </a:lnTo>
                <a:lnTo>
                  <a:pt x="4320" y="468"/>
                </a:lnTo>
                <a:lnTo>
                  <a:pt x="4333" y="462"/>
                </a:lnTo>
                <a:lnTo>
                  <a:pt x="4343" y="452"/>
                </a:lnTo>
                <a:lnTo>
                  <a:pt x="4349" y="439"/>
                </a:lnTo>
                <a:lnTo>
                  <a:pt x="4351" y="427"/>
                </a:lnTo>
                <a:lnTo>
                  <a:pt x="4347" y="417"/>
                </a:lnTo>
                <a:lnTo>
                  <a:pt x="4340" y="410"/>
                </a:lnTo>
                <a:lnTo>
                  <a:pt x="4329" y="408"/>
                </a:lnTo>
                <a:lnTo>
                  <a:pt x="4322" y="408"/>
                </a:lnTo>
                <a:lnTo>
                  <a:pt x="4317" y="410"/>
                </a:lnTo>
                <a:lnTo>
                  <a:pt x="4311" y="412"/>
                </a:lnTo>
                <a:lnTo>
                  <a:pt x="4306" y="415"/>
                </a:lnTo>
                <a:lnTo>
                  <a:pt x="4316" y="389"/>
                </a:lnTo>
                <a:lnTo>
                  <a:pt x="4325" y="364"/>
                </a:lnTo>
                <a:lnTo>
                  <a:pt x="4333" y="339"/>
                </a:lnTo>
                <a:lnTo>
                  <a:pt x="4339" y="315"/>
                </a:lnTo>
                <a:lnTo>
                  <a:pt x="4342" y="318"/>
                </a:lnTo>
                <a:lnTo>
                  <a:pt x="4346" y="320"/>
                </a:lnTo>
                <a:lnTo>
                  <a:pt x="4350" y="322"/>
                </a:lnTo>
                <a:lnTo>
                  <a:pt x="4355" y="322"/>
                </a:lnTo>
                <a:lnTo>
                  <a:pt x="4368" y="320"/>
                </a:lnTo>
                <a:lnTo>
                  <a:pt x="4380" y="313"/>
                </a:lnTo>
                <a:lnTo>
                  <a:pt x="4390" y="303"/>
                </a:lnTo>
                <a:lnTo>
                  <a:pt x="4396" y="291"/>
                </a:lnTo>
                <a:lnTo>
                  <a:pt x="4397" y="286"/>
                </a:lnTo>
                <a:lnTo>
                  <a:pt x="4397" y="281"/>
                </a:lnTo>
                <a:lnTo>
                  <a:pt x="4396" y="276"/>
                </a:lnTo>
                <a:lnTo>
                  <a:pt x="4394" y="272"/>
                </a:lnTo>
                <a:lnTo>
                  <a:pt x="4401" y="277"/>
                </a:lnTo>
                <a:lnTo>
                  <a:pt x="4409" y="283"/>
                </a:lnTo>
                <a:lnTo>
                  <a:pt x="4423" y="274"/>
                </a:lnTo>
                <a:lnTo>
                  <a:pt x="4431" y="266"/>
                </a:lnTo>
                <a:lnTo>
                  <a:pt x="4445" y="236"/>
                </a:lnTo>
                <a:lnTo>
                  <a:pt x="4477" y="166"/>
                </a:lnTo>
                <a:lnTo>
                  <a:pt x="4491" y="176"/>
                </a:lnTo>
                <a:lnTo>
                  <a:pt x="4492" y="200"/>
                </a:lnTo>
                <a:lnTo>
                  <a:pt x="4475" y="269"/>
                </a:lnTo>
                <a:lnTo>
                  <a:pt x="4432" y="411"/>
                </a:lnTo>
                <a:lnTo>
                  <a:pt x="4417" y="424"/>
                </a:lnTo>
                <a:lnTo>
                  <a:pt x="4404" y="438"/>
                </a:lnTo>
                <a:lnTo>
                  <a:pt x="4391" y="451"/>
                </a:lnTo>
                <a:lnTo>
                  <a:pt x="4377" y="464"/>
                </a:lnTo>
                <a:lnTo>
                  <a:pt x="4349" y="491"/>
                </a:lnTo>
                <a:lnTo>
                  <a:pt x="4326" y="515"/>
                </a:lnTo>
                <a:lnTo>
                  <a:pt x="4309" y="539"/>
                </a:lnTo>
                <a:lnTo>
                  <a:pt x="4296" y="559"/>
                </a:lnTo>
                <a:lnTo>
                  <a:pt x="4293" y="557"/>
                </a:lnTo>
                <a:lnTo>
                  <a:pt x="4289" y="555"/>
                </a:lnTo>
                <a:lnTo>
                  <a:pt x="4286" y="554"/>
                </a:lnTo>
                <a:lnTo>
                  <a:pt x="4282" y="554"/>
                </a:lnTo>
                <a:lnTo>
                  <a:pt x="4270" y="556"/>
                </a:lnTo>
                <a:lnTo>
                  <a:pt x="4260" y="561"/>
                </a:lnTo>
                <a:lnTo>
                  <a:pt x="4250" y="568"/>
                </a:lnTo>
                <a:lnTo>
                  <a:pt x="4243" y="577"/>
                </a:lnTo>
                <a:lnTo>
                  <a:pt x="4253" y="548"/>
                </a:lnTo>
                <a:lnTo>
                  <a:pt x="4264" y="519"/>
                </a:lnTo>
                <a:lnTo>
                  <a:pt x="4275" y="489"/>
                </a:lnTo>
                <a:lnTo>
                  <a:pt x="4288" y="460"/>
                </a:lnTo>
                <a:close/>
                <a:moveTo>
                  <a:pt x="4461" y="33"/>
                </a:moveTo>
                <a:lnTo>
                  <a:pt x="4460" y="27"/>
                </a:lnTo>
                <a:lnTo>
                  <a:pt x="4460" y="22"/>
                </a:lnTo>
                <a:lnTo>
                  <a:pt x="4467" y="19"/>
                </a:lnTo>
                <a:lnTo>
                  <a:pt x="4475" y="14"/>
                </a:lnTo>
                <a:lnTo>
                  <a:pt x="4476" y="19"/>
                </a:lnTo>
                <a:lnTo>
                  <a:pt x="4475" y="22"/>
                </a:lnTo>
                <a:lnTo>
                  <a:pt x="4470" y="27"/>
                </a:lnTo>
                <a:lnTo>
                  <a:pt x="4461" y="33"/>
                </a:lnTo>
                <a:close/>
                <a:moveTo>
                  <a:pt x="4569" y="683"/>
                </a:moveTo>
                <a:lnTo>
                  <a:pt x="4571" y="679"/>
                </a:lnTo>
                <a:lnTo>
                  <a:pt x="4572" y="673"/>
                </a:lnTo>
                <a:lnTo>
                  <a:pt x="4577" y="655"/>
                </a:lnTo>
                <a:lnTo>
                  <a:pt x="4582" y="637"/>
                </a:lnTo>
                <a:lnTo>
                  <a:pt x="4586" y="619"/>
                </a:lnTo>
                <a:lnTo>
                  <a:pt x="4590" y="603"/>
                </a:lnTo>
                <a:lnTo>
                  <a:pt x="4595" y="595"/>
                </a:lnTo>
                <a:lnTo>
                  <a:pt x="4599" y="587"/>
                </a:lnTo>
                <a:lnTo>
                  <a:pt x="4601" y="580"/>
                </a:lnTo>
                <a:lnTo>
                  <a:pt x="4601" y="574"/>
                </a:lnTo>
                <a:lnTo>
                  <a:pt x="4600" y="569"/>
                </a:lnTo>
                <a:lnTo>
                  <a:pt x="4598" y="565"/>
                </a:lnTo>
                <a:lnTo>
                  <a:pt x="4603" y="538"/>
                </a:lnTo>
                <a:lnTo>
                  <a:pt x="4607" y="513"/>
                </a:lnTo>
                <a:lnTo>
                  <a:pt x="4610" y="491"/>
                </a:lnTo>
                <a:lnTo>
                  <a:pt x="4615" y="470"/>
                </a:lnTo>
                <a:lnTo>
                  <a:pt x="4625" y="465"/>
                </a:lnTo>
                <a:lnTo>
                  <a:pt x="4634" y="458"/>
                </a:lnTo>
                <a:lnTo>
                  <a:pt x="4641" y="450"/>
                </a:lnTo>
                <a:lnTo>
                  <a:pt x="4645" y="439"/>
                </a:lnTo>
                <a:lnTo>
                  <a:pt x="4647" y="428"/>
                </a:lnTo>
                <a:lnTo>
                  <a:pt x="4644" y="419"/>
                </a:lnTo>
                <a:lnTo>
                  <a:pt x="4638" y="412"/>
                </a:lnTo>
                <a:lnTo>
                  <a:pt x="4629" y="408"/>
                </a:lnTo>
                <a:lnTo>
                  <a:pt x="4636" y="390"/>
                </a:lnTo>
                <a:lnTo>
                  <a:pt x="4644" y="372"/>
                </a:lnTo>
                <a:lnTo>
                  <a:pt x="4654" y="354"/>
                </a:lnTo>
                <a:lnTo>
                  <a:pt x="4667" y="335"/>
                </a:lnTo>
                <a:lnTo>
                  <a:pt x="4676" y="320"/>
                </a:lnTo>
                <a:lnTo>
                  <a:pt x="4684" y="306"/>
                </a:lnTo>
                <a:lnTo>
                  <a:pt x="4688" y="299"/>
                </a:lnTo>
                <a:lnTo>
                  <a:pt x="4692" y="291"/>
                </a:lnTo>
                <a:lnTo>
                  <a:pt x="4693" y="285"/>
                </a:lnTo>
                <a:lnTo>
                  <a:pt x="4693" y="279"/>
                </a:lnTo>
                <a:lnTo>
                  <a:pt x="4697" y="260"/>
                </a:lnTo>
                <a:lnTo>
                  <a:pt x="4702" y="236"/>
                </a:lnTo>
                <a:lnTo>
                  <a:pt x="4708" y="206"/>
                </a:lnTo>
                <a:lnTo>
                  <a:pt x="4714" y="170"/>
                </a:lnTo>
                <a:lnTo>
                  <a:pt x="4722" y="166"/>
                </a:lnTo>
                <a:lnTo>
                  <a:pt x="4729" y="159"/>
                </a:lnTo>
                <a:lnTo>
                  <a:pt x="4734" y="152"/>
                </a:lnTo>
                <a:lnTo>
                  <a:pt x="4738" y="144"/>
                </a:lnTo>
                <a:lnTo>
                  <a:pt x="4739" y="134"/>
                </a:lnTo>
                <a:lnTo>
                  <a:pt x="4737" y="126"/>
                </a:lnTo>
                <a:lnTo>
                  <a:pt x="4732" y="119"/>
                </a:lnTo>
                <a:lnTo>
                  <a:pt x="4724" y="115"/>
                </a:lnTo>
                <a:lnTo>
                  <a:pt x="4726" y="104"/>
                </a:lnTo>
                <a:lnTo>
                  <a:pt x="4728" y="93"/>
                </a:lnTo>
                <a:lnTo>
                  <a:pt x="4730" y="81"/>
                </a:lnTo>
                <a:lnTo>
                  <a:pt x="4732" y="68"/>
                </a:lnTo>
                <a:lnTo>
                  <a:pt x="4734" y="60"/>
                </a:lnTo>
                <a:lnTo>
                  <a:pt x="4738" y="53"/>
                </a:lnTo>
                <a:lnTo>
                  <a:pt x="4744" y="44"/>
                </a:lnTo>
                <a:lnTo>
                  <a:pt x="4749" y="34"/>
                </a:lnTo>
                <a:lnTo>
                  <a:pt x="4752" y="54"/>
                </a:lnTo>
                <a:lnTo>
                  <a:pt x="4755" y="71"/>
                </a:lnTo>
                <a:lnTo>
                  <a:pt x="4757" y="84"/>
                </a:lnTo>
                <a:lnTo>
                  <a:pt x="4759" y="94"/>
                </a:lnTo>
                <a:lnTo>
                  <a:pt x="4569" y="683"/>
                </a:lnTo>
                <a:close/>
                <a:moveTo>
                  <a:pt x="1875" y="8642"/>
                </a:moveTo>
                <a:lnTo>
                  <a:pt x="1871" y="8637"/>
                </a:lnTo>
                <a:lnTo>
                  <a:pt x="1868" y="8632"/>
                </a:lnTo>
                <a:lnTo>
                  <a:pt x="1867" y="8625"/>
                </a:lnTo>
                <a:lnTo>
                  <a:pt x="1868" y="8617"/>
                </a:lnTo>
                <a:lnTo>
                  <a:pt x="1874" y="8611"/>
                </a:lnTo>
                <a:lnTo>
                  <a:pt x="1880" y="8606"/>
                </a:lnTo>
                <a:lnTo>
                  <a:pt x="1887" y="8614"/>
                </a:lnTo>
                <a:lnTo>
                  <a:pt x="1889" y="8619"/>
                </a:lnTo>
                <a:lnTo>
                  <a:pt x="1886" y="8627"/>
                </a:lnTo>
                <a:lnTo>
                  <a:pt x="1875" y="8642"/>
                </a:lnTo>
                <a:close/>
                <a:moveTo>
                  <a:pt x="1971" y="8027"/>
                </a:moveTo>
                <a:lnTo>
                  <a:pt x="1973" y="8040"/>
                </a:lnTo>
                <a:lnTo>
                  <a:pt x="1973" y="8057"/>
                </a:lnTo>
                <a:lnTo>
                  <a:pt x="1972" y="8077"/>
                </a:lnTo>
                <a:lnTo>
                  <a:pt x="1969" y="8098"/>
                </a:lnTo>
                <a:lnTo>
                  <a:pt x="1966" y="8103"/>
                </a:lnTo>
                <a:lnTo>
                  <a:pt x="1963" y="8111"/>
                </a:lnTo>
                <a:lnTo>
                  <a:pt x="1962" y="8116"/>
                </a:lnTo>
                <a:lnTo>
                  <a:pt x="1961" y="8121"/>
                </a:lnTo>
                <a:lnTo>
                  <a:pt x="1962" y="8126"/>
                </a:lnTo>
                <a:lnTo>
                  <a:pt x="1963" y="8130"/>
                </a:lnTo>
                <a:lnTo>
                  <a:pt x="1958" y="8143"/>
                </a:lnTo>
                <a:lnTo>
                  <a:pt x="1952" y="8155"/>
                </a:lnTo>
                <a:lnTo>
                  <a:pt x="1945" y="8162"/>
                </a:lnTo>
                <a:lnTo>
                  <a:pt x="1938" y="8164"/>
                </a:lnTo>
                <a:lnTo>
                  <a:pt x="1929" y="8147"/>
                </a:lnTo>
                <a:lnTo>
                  <a:pt x="1935" y="8109"/>
                </a:lnTo>
                <a:lnTo>
                  <a:pt x="1952" y="8064"/>
                </a:lnTo>
                <a:lnTo>
                  <a:pt x="1971" y="8027"/>
                </a:lnTo>
                <a:close/>
                <a:moveTo>
                  <a:pt x="2150" y="6710"/>
                </a:moveTo>
                <a:lnTo>
                  <a:pt x="2156" y="6714"/>
                </a:lnTo>
                <a:lnTo>
                  <a:pt x="2159" y="6720"/>
                </a:lnTo>
                <a:lnTo>
                  <a:pt x="2158" y="6728"/>
                </a:lnTo>
                <a:lnTo>
                  <a:pt x="2155" y="6737"/>
                </a:lnTo>
                <a:lnTo>
                  <a:pt x="2152" y="6736"/>
                </a:lnTo>
                <a:lnTo>
                  <a:pt x="2149" y="6736"/>
                </a:lnTo>
                <a:lnTo>
                  <a:pt x="2142" y="6737"/>
                </a:lnTo>
                <a:lnTo>
                  <a:pt x="2135" y="6738"/>
                </a:lnTo>
                <a:lnTo>
                  <a:pt x="2134" y="6728"/>
                </a:lnTo>
                <a:lnTo>
                  <a:pt x="2137" y="6718"/>
                </a:lnTo>
                <a:lnTo>
                  <a:pt x="2143" y="6711"/>
                </a:lnTo>
                <a:lnTo>
                  <a:pt x="2150" y="6710"/>
                </a:lnTo>
                <a:close/>
                <a:moveTo>
                  <a:pt x="2231" y="6426"/>
                </a:moveTo>
                <a:lnTo>
                  <a:pt x="2235" y="6433"/>
                </a:lnTo>
                <a:lnTo>
                  <a:pt x="2240" y="6440"/>
                </a:lnTo>
                <a:lnTo>
                  <a:pt x="2229" y="6442"/>
                </a:lnTo>
                <a:lnTo>
                  <a:pt x="2219" y="6445"/>
                </a:lnTo>
                <a:lnTo>
                  <a:pt x="2222" y="6439"/>
                </a:lnTo>
                <a:lnTo>
                  <a:pt x="2225" y="6433"/>
                </a:lnTo>
                <a:lnTo>
                  <a:pt x="2228" y="6429"/>
                </a:lnTo>
                <a:lnTo>
                  <a:pt x="2231" y="6426"/>
                </a:lnTo>
                <a:close/>
                <a:moveTo>
                  <a:pt x="3030" y="2970"/>
                </a:moveTo>
                <a:lnTo>
                  <a:pt x="3033" y="2976"/>
                </a:lnTo>
                <a:lnTo>
                  <a:pt x="3037" y="2981"/>
                </a:lnTo>
                <a:lnTo>
                  <a:pt x="3043" y="2984"/>
                </a:lnTo>
                <a:lnTo>
                  <a:pt x="3050" y="2986"/>
                </a:lnTo>
                <a:lnTo>
                  <a:pt x="3045" y="3003"/>
                </a:lnTo>
                <a:lnTo>
                  <a:pt x="3040" y="3020"/>
                </a:lnTo>
                <a:lnTo>
                  <a:pt x="3035" y="3037"/>
                </a:lnTo>
                <a:lnTo>
                  <a:pt x="3030" y="3054"/>
                </a:lnTo>
                <a:lnTo>
                  <a:pt x="3019" y="3057"/>
                </a:lnTo>
                <a:lnTo>
                  <a:pt x="3009" y="3063"/>
                </a:lnTo>
                <a:lnTo>
                  <a:pt x="2999" y="3069"/>
                </a:lnTo>
                <a:lnTo>
                  <a:pt x="2990" y="3078"/>
                </a:lnTo>
                <a:lnTo>
                  <a:pt x="3000" y="3050"/>
                </a:lnTo>
                <a:lnTo>
                  <a:pt x="3009" y="3024"/>
                </a:lnTo>
                <a:lnTo>
                  <a:pt x="3019" y="2996"/>
                </a:lnTo>
                <a:lnTo>
                  <a:pt x="3030" y="2970"/>
                </a:lnTo>
                <a:close/>
                <a:moveTo>
                  <a:pt x="3616" y="1649"/>
                </a:moveTo>
                <a:lnTo>
                  <a:pt x="3619" y="1652"/>
                </a:lnTo>
                <a:lnTo>
                  <a:pt x="3623" y="1654"/>
                </a:lnTo>
                <a:lnTo>
                  <a:pt x="3628" y="1655"/>
                </a:lnTo>
                <a:lnTo>
                  <a:pt x="3632" y="1655"/>
                </a:lnTo>
                <a:lnTo>
                  <a:pt x="3639" y="1655"/>
                </a:lnTo>
                <a:lnTo>
                  <a:pt x="3646" y="1653"/>
                </a:lnTo>
                <a:lnTo>
                  <a:pt x="3640" y="1674"/>
                </a:lnTo>
                <a:lnTo>
                  <a:pt x="3634" y="1693"/>
                </a:lnTo>
                <a:lnTo>
                  <a:pt x="3629" y="1713"/>
                </a:lnTo>
                <a:lnTo>
                  <a:pt x="3623" y="1732"/>
                </a:lnTo>
                <a:lnTo>
                  <a:pt x="3617" y="1730"/>
                </a:lnTo>
                <a:lnTo>
                  <a:pt x="3608" y="1729"/>
                </a:lnTo>
                <a:lnTo>
                  <a:pt x="3603" y="1730"/>
                </a:lnTo>
                <a:lnTo>
                  <a:pt x="3598" y="1731"/>
                </a:lnTo>
                <a:lnTo>
                  <a:pt x="3593" y="1733"/>
                </a:lnTo>
                <a:lnTo>
                  <a:pt x="3587" y="1735"/>
                </a:lnTo>
                <a:lnTo>
                  <a:pt x="3594" y="1714"/>
                </a:lnTo>
                <a:lnTo>
                  <a:pt x="3601" y="1692"/>
                </a:lnTo>
                <a:lnTo>
                  <a:pt x="3608" y="1671"/>
                </a:lnTo>
                <a:lnTo>
                  <a:pt x="3616" y="1649"/>
                </a:lnTo>
                <a:close/>
                <a:moveTo>
                  <a:pt x="3670" y="1505"/>
                </a:moveTo>
                <a:lnTo>
                  <a:pt x="3675" y="1506"/>
                </a:lnTo>
                <a:lnTo>
                  <a:pt x="3680" y="1507"/>
                </a:lnTo>
                <a:lnTo>
                  <a:pt x="3687" y="1506"/>
                </a:lnTo>
                <a:lnTo>
                  <a:pt x="3694" y="1504"/>
                </a:lnTo>
                <a:lnTo>
                  <a:pt x="3687" y="1525"/>
                </a:lnTo>
                <a:lnTo>
                  <a:pt x="3681" y="1545"/>
                </a:lnTo>
                <a:lnTo>
                  <a:pt x="3674" y="1566"/>
                </a:lnTo>
                <a:lnTo>
                  <a:pt x="3668" y="1586"/>
                </a:lnTo>
                <a:lnTo>
                  <a:pt x="3662" y="1584"/>
                </a:lnTo>
                <a:lnTo>
                  <a:pt x="3655" y="1583"/>
                </a:lnTo>
                <a:lnTo>
                  <a:pt x="3647" y="1584"/>
                </a:lnTo>
                <a:lnTo>
                  <a:pt x="3638" y="1587"/>
                </a:lnTo>
                <a:lnTo>
                  <a:pt x="3641" y="1578"/>
                </a:lnTo>
                <a:lnTo>
                  <a:pt x="3645" y="1570"/>
                </a:lnTo>
                <a:lnTo>
                  <a:pt x="3648" y="1560"/>
                </a:lnTo>
                <a:lnTo>
                  <a:pt x="3652" y="1552"/>
                </a:lnTo>
                <a:lnTo>
                  <a:pt x="3656" y="1541"/>
                </a:lnTo>
                <a:lnTo>
                  <a:pt x="3660" y="1530"/>
                </a:lnTo>
                <a:lnTo>
                  <a:pt x="3666" y="1517"/>
                </a:lnTo>
                <a:lnTo>
                  <a:pt x="3670" y="1505"/>
                </a:lnTo>
                <a:close/>
                <a:moveTo>
                  <a:pt x="3716" y="1356"/>
                </a:moveTo>
                <a:lnTo>
                  <a:pt x="3721" y="1358"/>
                </a:lnTo>
                <a:lnTo>
                  <a:pt x="3728" y="1359"/>
                </a:lnTo>
                <a:lnTo>
                  <a:pt x="3736" y="1358"/>
                </a:lnTo>
                <a:lnTo>
                  <a:pt x="3743" y="1355"/>
                </a:lnTo>
                <a:lnTo>
                  <a:pt x="3751" y="1351"/>
                </a:lnTo>
                <a:lnTo>
                  <a:pt x="3759" y="1346"/>
                </a:lnTo>
                <a:lnTo>
                  <a:pt x="3758" y="1348"/>
                </a:lnTo>
                <a:lnTo>
                  <a:pt x="3757" y="1349"/>
                </a:lnTo>
                <a:lnTo>
                  <a:pt x="3746" y="1370"/>
                </a:lnTo>
                <a:lnTo>
                  <a:pt x="3737" y="1393"/>
                </a:lnTo>
                <a:lnTo>
                  <a:pt x="3727" y="1416"/>
                </a:lnTo>
                <a:lnTo>
                  <a:pt x="3718" y="1441"/>
                </a:lnTo>
                <a:lnTo>
                  <a:pt x="3715" y="1439"/>
                </a:lnTo>
                <a:lnTo>
                  <a:pt x="3711" y="1438"/>
                </a:lnTo>
                <a:lnTo>
                  <a:pt x="3707" y="1437"/>
                </a:lnTo>
                <a:lnTo>
                  <a:pt x="3702" y="1437"/>
                </a:lnTo>
                <a:lnTo>
                  <a:pt x="3696" y="1437"/>
                </a:lnTo>
                <a:lnTo>
                  <a:pt x="3689" y="1439"/>
                </a:lnTo>
                <a:lnTo>
                  <a:pt x="3695" y="1419"/>
                </a:lnTo>
                <a:lnTo>
                  <a:pt x="3701" y="1399"/>
                </a:lnTo>
                <a:lnTo>
                  <a:pt x="3708" y="1377"/>
                </a:lnTo>
                <a:lnTo>
                  <a:pt x="3716" y="1356"/>
                </a:lnTo>
                <a:close/>
                <a:moveTo>
                  <a:pt x="3922" y="1212"/>
                </a:moveTo>
                <a:lnTo>
                  <a:pt x="3937" y="1210"/>
                </a:lnTo>
                <a:lnTo>
                  <a:pt x="3951" y="1202"/>
                </a:lnTo>
                <a:lnTo>
                  <a:pt x="3962" y="1190"/>
                </a:lnTo>
                <a:lnTo>
                  <a:pt x="3969" y="1177"/>
                </a:lnTo>
                <a:lnTo>
                  <a:pt x="3971" y="1164"/>
                </a:lnTo>
                <a:lnTo>
                  <a:pt x="3967" y="1153"/>
                </a:lnTo>
                <a:lnTo>
                  <a:pt x="3959" y="1146"/>
                </a:lnTo>
                <a:lnTo>
                  <a:pt x="3948" y="1141"/>
                </a:lnTo>
                <a:lnTo>
                  <a:pt x="3953" y="1129"/>
                </a:lnTo>
                <a:lnTo>
                  <a:pt x="3958" y="1115"/>
                </a:lnTo>
                <a:lnTo>
                  <a:pt x="3965" y="1113"/>
                </a:lnTo>
                <a:lnTo>
                  <a:pt x="3970" y="1111"/>
                </a:lnTo>
                <a:lnTo>
                  <a:pt x="3975" y="1110"/>
                </a:lnTo>
                <a:lnTo>
                  <a:pt x="3979" y="1110"/>
                </a:lnTo>
                <a:lnTo>
                  <a:pt x="3988" y="1134"/>
                </a:lnTo>
                <a:lnTo>
                  <a:pt x="3976" y="1179"/>
                </a:lnTo>
                <a:lnTo>
                  <a:pt x="3951" y="1232"/>
                </a:lnTo>
                <a:lnTo>
                  <a:pt x="3921" y="1278"/>
                </a:lnTo>
                <a:lnTo>
                  <a:pt x="3912" y="1255"/>
                </a:lnTo>
                <a:lnTo>
                  <a:pt x="3907" y="1242"/>
                </a:lnTo>
                <a:lnTo>
                  <a:pt x="3909" y="1230"/>
                </a:lnTo>
                <a:lnTo>
                  <a:pt x="3918" y="1211"/>
                </a:lnTo>
                <a:lnTo>
                  <a:pt x="3920" y="1212"/>
                </a:lnTo>
                <a:lnTo>
                  <a:pt x="3922" y="1212"/>
                </a:lnTo>
                <a:close/>
                <a:moveTo>
                  <a:pt x="4199" y="618"/>
                </a:moveTo>
                <a:lnTo>
                  <a:pt x="4199" y="634"/>
                </a:lnTo>
                <a:lnTo>
                  <a:pt x="4197" y="643"/>
                </a:lnTo>
                <a:lnTo>
                  <a:pt x="4193" y="653"/>
                </a:lnTo>
                <a:lnTo>
                  <a:pt x="4185" y="666"/>
                </a:lnTo>
                <a:lnTo>
                  <a:pt x="4185" y="654"/>
                </a:lnTo>
                <a:lnTo>
                  <a:pt x="4187" y="642"/>
                </a:lnTo>
                <a:lnTo>
                  <a:pt x="4192" y="630"/>
                </a:lnTo>
                <a:lnTo>
                  <a:pt x="4199" y="618"/>
                </a:lnTo>
                <a:close/>
                <a:moveTo>
                  <a:pt x="4553" y="731"/>
                </a:moveTo>
                <a:lnTo>
                  <a:pt x="4554" y="730"/>
                </a:lnTo>
                <a:lnTo>
                  <a:pt x="4554" y="730"/>
                </a:lnTo>
                <a:lnTo>
                  <a:pt x="4555" y="727"/>
                </a:lnTo>
                <a:lnTo>
                  <a:pt x="4556" y="722"/>
                </a:lnTo>
                <a:lnTo>
                  <a:pt x="4553" y="731"/>
                </a:lnTo>
                <a:close/>
                <a:moveTo>
                  <a:pt x="2051" y="7406"/>
                </a:moveTo>
                <a:lnTo>
                  <a:pt x="2056" y="7410"/>
                </a:lnTo>
                <a:lnTo>
                  <a:pt x="2061" y="7414"/>
                </a:lnTo>
                <a:lnTo>
                  <a:pt x="2068" y="7416"/>
                </a:lnTo>
                <a:lnTo>
                  <a:pt x="2075" y="7417"/>
                </a:lnTo>
                <a:lnTo>
                  <a:pt x="2071" y="7432"/>
                </a:lnTo>
                <a:lnTo>
                  <a:pt x="2067" y="7447"/>
                </a:lnTo>
                <a:lnTo>
                  <a:pt x="2062" y="7463"/>
                </a:lnTo>
                <a:lnTo>
                  <a:pt x="2058" y="7477"/>
                </a:lnTo>
                <a:lnTo>
                  <a:pt x="2049" y="7478"/>
                </a:lnTo>
                <a:lnTo>
                  <a:pt x="2039" y="7481"/>
                </a:lnTo>
                <a:lnTo>
                  <a:pt x="2031" y="7484"/>
                </a:lnTo>
                <a:lnTo>
                  <a:pt x="2023" y="7490"/>
                </a:lnTo>
                <a:lnTo>
                  <a:pt x="2028" y="7475"/>
                </a:lnTo>
                <a:lnTo>
                  <a:pt x="2032" y="7460"/>
                </a:lnTo>
                <a:lnTo>
                  <a:pt x="2037" y="7443"/>
                </a:lnTo>
                <a:lnTo>
                  <a:pt x="2042" y="7427"/>
                </a:lnTo>
                <a:lnTo>
                  <a:pt x="2047" y="7416"/>
                </a:lnTo>
                <a:lnTo>
                  <a:pt x="2051" y="7406"/>
                </a:lnTo>
                <a:close/>
                <a:moveTo>
                  <a:pt x="2981" y="3537"/>
                </a:moveTo>
                <a:lnTo>
                  <a:pt x="2979" y="3544"/>
                </a:lnTo>
                <a:lnTo>
                  <a:pt x="2978" y="3550"/>
                </a:lnTo>
                <a:lnTo>
                  <a:pt x="2979" y="3555"/>
                </a:lnTo>
                <a:lnTo>
                  <a:pt x="2980" y="3561"/>
                </a:lnTo>
                <a:lnTo>
                  <a:pt x="2975" y="3576"/>
                </a:lnTo>
                <a:lnTo>
                  <a:pt x="2970" y="3593"/>
                </a:lnTo>
                <a:lnTo>
                  <a:pt x="2963" y="3613"/>
                </a:lnTo>
                <a:lnTo>
                  <a:pt x="2955" y="3638"/>
                </a:lnTo>
                <a:lnTo>
                  <a:pt x="2953" y="3625"/>
                </a:lnTo>
                <a:lnTo>
                  <a:pt x="2956" y="3607"/>
                </a:lnTo>
                <a:lnTo>
                  <a:pt x="2965" y="3575"/>
                </a:lnTo>
                <a:lnTo>
                  <a:pt x="2982" y="3518"/>
                </a:lnTo>
                <a:lnTo>
                  <a:pt x="2987" y="3518"/>
                </a:lnTo>
                <a:lnTo>
                  <a:pt x="2989" y="3520"/>
                </a:lnTo>
                <a:lnTo>
                  <a:pt x="2984" y="3529"/>
                </a:lnTo>
                <a:lnTo>
                  <a:pt x="2981" y="3537"/>
                </a:lnTo>
                <a:close/>
                <a:moveTo>
                  <a:pt x="3016" y="3247"/>
                </a:moveTo>
                <a:lnTo>
                  <a:pt x="3011" y="3256"/>
                </a:lnTo>
                <a:lnTo>
                  <a:pt x="3006" y="3266"/>
                </a:lnTo>
                <a:lnTo>
                  <a:pt x="3006" y="3264"/>
                </a:lnTo>
                <a:lnTo>
                  <a:pt x="3006" y="3262"/>
                </a:lnTo>
                <a:lnTo>
                  <a:pt x="3011" y="3255"/>
                </a:lnTo>
                <a:lnTo>
                  <a:pt x="3016" y="3247"/>
                </a:lnTo>
                <a:close/>
                <a:moveTo>
                  <a:pt x="3018" y="3239"/>
                </a:moveTo>
                <a:lnTo>
                  <a:pt x="3020" y="3231"/>
                </a:lnTo>
                <a:lnTo>
                  <a:pt x="3019" y="3223"/>
                </a:lnTo>
                <a:lnTo>
                  <a:pt x="3017" y="3216"/>
                </a:lnTo>
                <a:lnTo>
                  <a:pt x="3013" y="3211"/>
                </a:lnTo>
                <a:lnTo>
                  <a:pt x="3018" y="3198"/>
                </a:lnTo>
                <a:lnTo>
                  <a:pt x="3023" y="3186"/>
                </a:lnTo>
                <a:lnTo>
                  <a:pt x="3028" y="3173"/>
                </a:lnTo>
                <a:lnTo>
                  <a:pt x="3033" y="3158"/>
                </a:lnTo>
                <a:lnTo>
                  <a:pt x="3031" y="3182"/>
                </a:lnTo>
                <a:lnTo>
                  <a:pt x="3028" y="3204"/>
                </a:lnTo>
                <a:lnTo>
                  <a:pt x="3024" y="3222"/>
                </a:lnTo>
                <a:lnTo>
                  <a:pt x="3018" y="3239"/>
                </a:lnTo>
                <a:close/>
                <a:moveTo>
                  <a:pt x="3200" y="3018"/>
                </a:moveTo>
                <a:lnTo>
                  <a:pt x="3203" y="3004"/>
                </a:lnTo>
                <a:lnTo>
                  <a:pt x="3206" y="2991"/>
                </a:lnTo>
                <a:lnTo>
                  <a:pt x="3214" y="2990"/>
                </a:lnTo>
                <a:lnTo>
                  <a:pt x="3222" y="2988"/>
                </a:lnTo>
                <a:lnTo>
                  <a:pt x="3230" y="2984"/>
                </a:lnTo>
                <a:lnTo>
                  <a:pt x="3238" y="2980"/>
                </a:lnTo>
                <a:lnTo>
                  <a:pt x="3231" y="2991"/>
                </a:lnTo>
                <a:lnTo>
                  <a:pt x="3224" y="3001"/>
                </a:lnTo>
                <a:lnTo>
                  <a:pt x="3213" y="3009"/>
                </a:lnTo>
                <a:lnTo>
                  <a:pt x="3200" y="3018"/>
                </a:lnTo>
                <a:close/>
                <a:moveTo>
                  <a:pt x="3231" y="3193"/>
                </a:moveTo>
                <a:lnTo>
                  <a:pt x="3233" y="3183"/>
                </a:lnTo>
                <a:lnTo>
                  <a:pt x="3236" y="3173"/>
                </a:lnTo>
                <a:lnTo>
                  <a:pt x="3238" y="3164"/>
                </a:lnTo>
                <a:lnTo>
                  <a:pt x="3241" y="3154"/>
                </a:lnTo>
                <a:lnTo>
                  <a:pt x="3245" y="3145"/>
                </a:lnTo>
                <a:lnTo>
                  <a:pt x="3251" y="3140"/>
                </a:lnTo>
                <a:lnTo>
                  <a:pt x="3257" y="3138"/>
                </a:lnTo>
                <a:lnTo>
                  <a:pt x="3262" y="3140"/>
                </a:lnTo>
                <a:lnTo>
                  <a:pt x="3266" y="3154"/>
                </a:lnTo>
                <a:lnTo>
                  <a:pt x="3262" y="3171"/>
                </a:lnTo>
                <a:lnTo>
                  <a:pt x="3251" y="3186"/>
                </a:lnTo>
                <a:lnTo>
                  <a:pt x="3231" y="3193"/>
                </a:lnTo>
                <a:close/>
                <a:moveTo>
                  <a:pt x="3287" y="3010"/>
                </a:moveTo>
                <a:lnTo>
                  <a:pt x="3294" y="3027"/>
                </a:lnTo>
                <a:lnTo>
                  <a:pt x="3295" y="3042"/>
                </a:lnTo>
                <a:lnTo>
                  <a:pt x="3292" y="3053"/>
                </a:lnTo>
                <a:lnTo>
                  <a:pt x="3287" y="3057"/>
                </a:lnTo>
                <a:lnTo>
                  <a:pt x="3283" y="3056"/>
                </a:lnTo>
                <a:lnTo>
                  <a:pt x="3278" y="3054"/>
                </a:lnTo>
                <a:lnTo>
                  <a:pt x="3274" y="3052"/>
                </a:lnTo>
                <a:lnTo>
                  <a:pt x="3273" y="3050"/>
                </a:lnTo>
                <a:lnTo>
                  <a:pt x="3272" y="3039"/>
                </a:lnTo>
                <a:lnTo>
                  <a:pt x="3274" y="3029"/>
                </a:lnTo>
                <a:lnTo>
                  <a:pt x="3279" y="3020"/>
                </a:lnTo>
                <a:lnTo>
                  <a:pt x="3287" y="3010"/>
                </a:lnTo>
                <a:close/>
                <a:moveTo>
                  <a:pt x="3548" y="1952"/>
                </a:moveTo>
                <a:lnTo>
                  <a:pt x="3547" y="1952"/>
                </a:lnTo>
                <a:lnTo>
                  <a:pt x="3546" y="1951"/>
                </a:lnTo>
                <a:lnTo>
                  <a:pt x="3547" y="1951"/>
                </a:lnTo>
                <a:lnTo>
                  <a:pt x="3548" y="1951"/>
                </a:lnTo>
                <a:lnTo>
                  <a:pt x="3548" y="1952"/>
                </a:lnTo>
                <a:lnTo>
                  <a:pt x="3548" y="1952"/>
                </a:lnTo>
                <a:close/>
                <a:moveTo>
                  <a:pt x="4055" y="1349"/>
                </a:moveTo>
                <a:lnTo>
                  <a:pt x="4048" y="1362"/>
                </a:lnTo>
                <a:lnTo>
                  <a:pt x="4038" y="1374"/>
                </a:lnTo>
                <a:lnTo>
                  <a:pt x="4029" y="1386"/>
                </a:lnTo>
                <a:lnTo>
                  <a:pt x="4021" y="1395"/>
                </a:lnTo>
                <a:lnTo>
                  <a:pt x="4023" y="1386"/>
                </a:lnTo>
                <a:lnTo>
                  <a:pt x="4026" y="1376"/>
                </a:lnTo>
                <a:lnTo>
                  <a:pt x="4028" y="1369"/>
                </a:lnTo>
                <a:lnTo>
                  <a:pt x="4030" y="1361"/>
                </a:lnTo>
                <a:lnTo>
                  <a:pt x="4037" y="1359"/>
                </a:lnTo>
                <a:lnTo>
                  <a:pt x="4044" y="1357"/>
                </a:lnTo>
                <a:lnTo>
                  <a:pt x="4050" y="1353"/>
                </a:lnTo>
                <a:lnTo>
                  <a:pt x="4055" y="1349"/>
                </a:lnTo>
                <a:close/>
                <a:moveTo>
                  <a:pt x="2333" y="6529"/>
                </a:moveTo>
                <a:lnTo>
                  <a:pt x="2338" y="6533"/>
                </a:lnTo>
                <a:lnTo>
                  <a:pt x="2344" y="6536"/>
                </a:lnTo>
                <a:lnTo>
                  <a:pt x="2351" y="6538"/>
                </a:lnTo>
                <a:lnTo>
                  <a:pt x="2359" y="6539"/>
                </a:lnTo>
                <a:lnTo>
                  <a:pt x="2370" y="6538"/>
                </a:lnTo>
                <a:lnTo>
                  <a:pt x="2381" y="6535"/>
                </a:lnTo>
                <a:lnTo>
                  <a:pt x="2380" y="6543"/>
                </a:lnTo>
                <a:lnTo>
                  <a:pt x="2377" y="6552"/>
                </a:lnTo>
                <a:lnTo>
                  <a:pt x="2376" y="6562"/>
                </a:lnTo>
                <a:lnTo>
                  <a:pt x="2374" y="6573"/>
                </a:lnTo>
                <a:lnTo>
                  <a:pt x="2372" y="6584"/>
                </a:lnTo>
                <a:lnTo>
                  <a:pt x="2370" y="6594"/>
                </a:lnTo>
                <a:lnTo>
                  <a:pt x="2365" y="6590"/>
                </a:lnTo>
                <a:lnTo>
                  <a:pt x="2359" y="6587"/>
                </a:lnTo>
                <a:lnTo>
                  <a:pt x="2352" y="6586"/>
                </a:lnTo>
                <a:lnTo>
                  <a:pt x="2345" y="6585"/>
                </a:lnTo>
                <a:lnTo>
                  <a:pt x="2326" y="6588"/>
                </a:lnTo>
                <a:lnTo>
                  <a:pt x="2310" y="6596"/>
                </a:lnTo>
                <a:lnTo>
                  <a:pt x="2295" y="6608"/>
                </a:lnTo>
                <a:lnTo>
                  <a:pt x="2283" y="6624"/>
                </a:lnTo>
                <a:lnTo>
                  <a:pt x="2289" y="6608"/>
                </a:lnTo>
                <a:lnTo>
                  <a:pt x="2294" y="6593"/>
                </a:lnTo>
                <a:lnTo>
                  <a:pt x="2306" y="6578"/>
                </a:lnTo>
                <a:lnTo>
                  <a:pt x="2316" y="6562"/>
                </a:lnTo>
                <a:lnTo>
                  <a:pt x="2324" y="6546"/>
                </a:lnTo>
                <a:lnTo>
                  <a:pt x="2333" y="6529"/>
                </a:lnTo>
                <a:close/>
                <a:moveTo>
                  <a:pt x="2371" y="6436"/>
                </a:moveTo>
                <a:lnTo>
                  <a:pt x="2375" y="6431"/>
                </a:lnTo>
                <a:lnTo>
                  <a:pt x="2382" y="6427"/>
                </a:lnTo>
                <a:lnTo>
                  <a:pt x="2389" y="6422"/>
                </a:lnTo>
                <a:lnTo>
                  <a:pt x="2396" y="6419"/>
                </a:lnTo>
                <a:lnTo>
                  <a:pt x="2397" y="6430"/>
                </a:lnTo>
                <a:lnTo>
                  <a:pt x="2398" y="6437"/>
                </a:lnTo>
                <a:lnTo>
                  <a:pt x="2395" y="6437"/>
                </a:lnTo>
                <a:lnTo>
                  <a:pt x="2392" y="6437"/>
                </a:lnTo>
                <a:lnTo>
                  <a:pt x="2386" y="6437"/>
                </a:lnTo>
                <a:lnTo>
                  <a:pt x="2380" y="6438"/>
                </a:lnTo>
                <a:lnTo>
                  <a:pt x="2373" y="6440"/>
                </a:lnTo>
                <a:lnTo>
                  <a:pt x="2368" y="6442"/>
                </a:lnTo>
                <a:lnTo>
                  <a:pt x="2369" y="6439"/>
                </a:lnTo>
                <a:lnTo>
                  <a:pt x="2371" y="6436"/>
                </a:lnTo>
                <a:close/>
                <a:moveTo>
                  <a:pt x="2486" y="6098"/>
                </a:moveTo>
                <a:lnTo>
                  <a:pt x="2493" y="6099"/>
                </a:lnTo>
                <a:lnTo>
                  <a:pt x="2500" y="6100"/>
                </a:lnTo>
                <a:lnTo>
                  <a:pt x="2503" y="6100"/>
                </a:lnTo>
                <a:lnTo>
                  <a:pt x="2505" y="6099"/>
                </a:lnTo>
                <a:lnTo>
                  <a:pt x="2503" y="6110"/>
                </a:lnTo>
                <a:lnTo>
                  <a:pt x="2501" y="6120"/>
                </a:lnTo>
                <a:lnTo>
                  <a:pt x="2497" y="6130"/>
                </a:lnTo>
                <a:lnTo>
                  <a:pt x="2494" y="6140"/>
                </a:lnTo>
                <a:lnTo>
                  <a:pt x="2491" y="6139"/>
                </a:lnTo>
                <a:lnTo>
                  <a:pt x="2488" y="6139"/>
                </a:lnTo>
                <a:lnTo>
                  <a:pt x="2481" y="6140"/>
                </a:lnTo>
                <a:lnTo>
                  <a:pt x="2473" y="6141"/>
                </a:lnTo>
                <a:lnTo>
                  <a:pt x="2476" y="6133"/>
                </a:lnTo>
                <a:lnTo>
                  <a:pt x="2479" y="6123"/>
                </a:lnTo>
                <a:lnTo>
                  <a:pt x="2482" y="6111"/>
                </a:lnTo>
                <a:lnTo>
                  <a:pt x="2486" y="6098"/>
                </a:lnTo>
                <a:close/>
                <a:moveTo>
                  <a:pt x="2532" y="5949"/>
                </a:moveTo>
                <a:lnTo>
                  <a:pt x="2539" y="5951"/>
                </a:lnTo>
                <a:lnTo>
                  <a:pt x="2547" y="5952"/>
                </a:lnTo>
                <a:lnTo>
                  <a:pt x="2546" y="5964"/>
                </a:lnTo>
                <a:lnTo>
                  <a:pt x="2544" y="5974"/>
                </a:lnTo>
                <a:lnTo>
                  <a:pt x="2541" y="5982"/>
                </a:lnTo>
                <a:lnTo>
                  <a:pt x="2538" y="5991"/>
                </a:lnTo>
                <a:lnTo>
                  <a:pt x="2537" y="5991"/>
                </a:lnTo>
                <a:lnTo>
                  <a:pt x="2536" y="5990"/>
                </a:lnTo>
                <a:lnTo>
                  <a:pt x="2527" y="5991"/>
                </a:lnTo>
                <a:lnTo>
                  <a:pt x="2518" y="5993"/>
                </a:lnTo>
                <a:lnTo>
                  <a:pt x="2522" y="5983"/>
                </a:lnTo>
                <a:lnTo>
                  <a:pt x="2525" y="5973"/>
                </a:lnTo>
                <a:lnTo>
                  <a:pt x="2528" y="5962"/>
                </a:lnTo>
                <a:lnTo>
                  <a:pt x="2532" y="5949"/>
                </a:lnTo>
                <a:close/>
                <a:moveTo>
                  <a:pt x="3448" y="2487"/>
                </a:moveTo>
                <a:lnTo>
                  <a:pt x="3443" y="2481"/>
                </a:lnTo>
                <a:lnTo>
                  <a:pt x="3440" y="2475"/>
                </a:lnTo>
                <a:lnTo>
                  <a:pt x="3450" y="2432"/>
                </a:lnTo>
                <a:lnTo>
                  <a:pt x="3456" y="2413"/>
                </a:lnTo>
                <a:lnTo>
                  <a:pt x="3462" y="2405"/>
                </a:lnTo>
                <a:lnTo>
                  <a:pt x="3469" y="2399"/>
                </a:lnTo>
                <a:lnTo>
                  <a:pt x="3472" y="2421"/>
                </a:lnTo>
                <a:lnTo>
                  <a:pt x="3469" y="2437"/>
                </a:lnTo>
                <a:lnTo>
                  <a:pt x="3462" y="2457"/>
                </a:lnTo>
                <a:lnTo>
                  <a:pt x="3448" y="2487"/>
                </a:lnTo>
                <a:close/>
                <a:moveTo>
                  <a:pt x="2032" y="7882"/>
                </a:moveTo>
                <a:lnTo>
                  <a:pt x="2031" y="7876"/>
                </a:lnTo>
                <a:lnTo>
                  <a:pt x="2032" y="7873"/>
                </a:lnTo>
                <a:lnTo>
                  <a:pt x="2035" y="7866"/>
                </a:lnTo>
                <a:lnTo>
                  <a:pt x="2042" y="7855"/>
                </a:lnTo>
                <a:lnTo>
                  <a:pt x="2043" y="7863"/>
                </a:lnTo>
                <a:lnTo>
                  <a:pt x="2042" y="7870"/>
                </a:lnTo>
                <a:lnTo>
                  <a:pt x="2038" y="7877"/>
                </a:lnTo>
                <a:lnTo>
                  <a:pt x="2032" y="7882"/>
                </a:lnTo>
                <a:close/>
                <a:moveTo>
                  <a:pt x="2130" y="7384"/>
                </a:moveTo>
                <a:lnTo>
                  <a:pt x="2128" y="7408"/>
                </a:lnTo>
                <a:lnTo>
                  <a:pt x="2121" y="7430"/>
                </a:lnTo>
                <a:lnTo>
                  <a:pt x="2111" y="7453"/>
                </a:lnTo>
                <a:lnTo>
                  <a:pt x="2099" y="7476"/>
                </a:lnTo>
                <a:lnTo>
                  <a:pt x="2101" y="7457"/>
                </a:lnTo>
                <a:lnTo>
                  <a:pt x="2103" y="7439"/>
                </a:lnTo>
                <a:lnTo>
                  <a:pt x="2106" y="7422"/>
                </a:lnTo>
                <a:lnTo>
                  <a:pt x="2110" y="7406"/>
                </a:lnTo>
                <a:lnTo>
                  <a:pt x="2116" y="7401"/>
                </a:lnTo>
                <a:lnTo>
                  <a:pt x="2121" y="7396"/>
                </a:lnTo>
                <a:lnTo>
                  <a:pt x="2126" y="7390"/>
                </a:lnTo>
                <a:lnTo>
                  <a:pt x="2130" y="7384"/>
                </a:lnTo>
                <a:close/>
                <a:moveTo>
                  <a:pt x="2214" y="7033"/>
                </a:moveTo>
                <a:lnTo>
                  <a:pt x="2211" y="7032"/>
                </a:lnTo>
                <a:lnTo>
                  <a:pt x="2208" y="7032"/>
                </a:lnTo>
                <a:lnTo>
                  <a:pt x="2208" y="7028"/>
                </a:lnTo>
                <a:lnTo>
                  <a:pt x="2209" y="7025"/>
                </a:lnTo>
                <a:lnTo>
                  <a:pt x="2212" y="7026"/>
                </a:lnTo>
                <a:lnTo>
                  <a:pt x="2214" y="7027"/>
                </a:lnTo>
                <a:lnTo>
                  <a:pt x="2215" y="7028"/>
                </a:lnTo>
                <a:lnTo>
                  <a:pt x="2214" y="7033"/>
                </a:lnTo>
                <a:close/>
                <a:moveTo>
                  <a:pt x="2237" y="6872"/>
                </a:moveTo>
                <a:lnTo>
                  <a:pt x="2238" y="6858"/>
                </a:lnTo>
                <a:lnTo>
                  <a:pt x="2238" y="6845"/>
                </a:lnTo>
                <a:lnTo>
                  <a:pt x="2239" y="6832"/>
                </a:lnTo>
                <a:lnTo>
                  <a:pt x="2239" y="6822"/>
                </a:lnTo>
                <a:lnTo>
                  <a:pt x="2244" y="6826"/>
                </a:lnTo>
                <a:lnTo>
                  <a:pt x="2250" y="6829"/>
                </a:lnTo>
                <a:lnTo>
                  <a:pt x="2257" y="6831"/>
                </a:lnTo>
                <a:lnTo>
                  <a:pt x="2265" y="6832"/>
                </a:lnTo>
                <a:lnTo>
                  <a:pt x="2272" y="6831"/>
                </a:lnTo>
                <a:lnTo>
                  <a:pt x="2278" y="6830"/>
                </a:lnTo>
                <a:lnTo>
                  <a:pt x="2285" y="6828"/>
                </a:lnTo>
                <a:lnTo>
                  <a:pt x="2292" y="6825"/>
                </a:lnTo>
                <a:lnTo>
                  <a:pt x="2288" y="6833"/>
                </a:lnTo>
                <a:lnTo>
                  <a:pt x="2280" y="6845"/>
                </a:lnTo>
                <a:lnTo>
                  <a:pt x="2268" y="6861"/>
                </a:lnTo>
                <a:lnTo>
                  <a:pt x="2251" y="6882"/>
                </a:lnTo>
                <a:lnTo>
                  <a:pt x="2250" y="6882"/>
                </a:lnTo>
                <a:lnTo>
                  <a:pt x="2249" y="6882"/>
                </a:lnTo>
                <a:lnTo>
                  <a:pt x="2245" y="6882"/>
                </a:lnTo>
                <a:lnTo>
                  <a:pt x="2242" y="6883"/>
                </a:lnTo>
                <a:lnTo>
                  <a:pt x="2238" y="6877"/>
                </a:lnTo>
                <a:lnTo>
                  <a:pt x="2237" y="6872"/>
                </a:lnTo>
                <a:close/>
                <a:moveTo>
                  <a:pt x="3556" y="2464"/>
                </a:moveTo>
                <a:lnTo>
                  <a:pt x="3555" y="2470"/>
                </a:lnTo>
                <a:lnTo>
                  <a:pt x="3553" y="2479"/>
                </a:lnTo>
                <a:lnTo>
                  <a:pt x="3550" y="2473"/>
                </a:lnTo>
                <a:lnTo>
                  <a:pt x="3546" y="2468"/>
                </a:lnTo>
                <a:lnTo>
                  <a:pt x="3541" y="2464"/>
                </a:lnTo>
                <a:lnTo>
                  <a:pt x="3535" y="2462"/>
                </a:lnTo>
                <a:lnTo>
                  <a:pt x="3535" y="2461"/>
                </a:lnTo>
                <a:lnTo>
                  <a:pt x="3535" y="2460"/>
                </a:lnTo>
                <a:lnTo>
                  <a:pt x="3544" y="2446"/>
                </a:lnTo>
                <a:lnTo>
                  <a:pt x="3551" y="2447"/>
                </a:lnTo>
                <a:lnTo>
                  <a:pt x="3555" y="2456"/>
                </a:lnTo>
                <a:lnTo>
                  <a:pt x="3556" y="2464"/>
                </a:lnTo>
                <a:close/>
                <a:moveTo>
                  <a:pt x="3620" y="2242"/>
                </a:moveTo>
                <a:lnTo>
                  <a:pt x="3612" y="2264"/>
                </a:lnTo>
                <a:lnTo>
                  <a:pt x="3606" y="2278"/>
                </a:lnTo>
                <a:lnTo>
                  <a:pt x="3598" y="2281"/>
                </a:lnTo>
                <a:lnTo>
                  <a:pt x="3589" y="2273"/>
                </a:lnTo>
                <a:lnTo>
                  <a:pt x="3588" y="2269"/>
                </a:lnTo>
                <a:lnTo>
                  <a:pt x="3588" y="2263"/>
                </a:lnTo>
                <a:lnTo>
                  <a:pt x="3589" y="2258"/>
                </a:lnTo>
                <a:lnTo>
                  <a:pt x="3590" y="2252"/>
                </a:lnTo>
                <a:lnTo>
                  <a:pt x="3598" y="2251"/>
                </a:lnTo>
                <a:lnTo>
                  <a:pt x="3605" y="2249"/>
                </a:lnTo>
                <a:lnTo>
                  <a:pt x="3612" y="2246"/>
                </a:lnTo>
                <a:lnTo>
                  <a:pt x="3620" y="2242"/>
                </a:lnTo>
                <a:close/>
                <a:moveTo>
                  <a:pt x="3637" y="2166"/>
                </a:moveTo>
                <a:lnTo>
                  <a:pt x="3636" y="2169"/>
                </a:lnTo>
                <a:lnTo>
                  <a:pt x="3636" y="2173"/>
                </a:lnTo>
                <a:lnTo>
                  <a:pt x="3629" y="2168"/>
                </a:lnTo>
                <a:lnTo>
                  <a:pt x="3621" y="2166"/>
                </a:lnTo>
                <a:lnTo>
                  <a:pt x="3625" y="2156"/>
                </a:lnTo>
                <a:lnTo>
                  <a:pt x="3629" y="2146"/>
                </a:lnTo>
                <a:lnTo>
                  <a:pt x="3632" y="2152"/>
                </a:lnTo>
                <a:lnTo>
                  <a:pt x="3635" y="2158"/>
                </a:lnTo>
                <a:lnTo>
                  <a:pt x="3637" y="2162"/>
                </a:lnTo>
                <a:lnTo>
                  <a:pt x="3637" y="2166"/>
                </a:lnTo>
                <a:close/>
                <a:moveTo>
                  <a:pt x="3781" y="1738"/>
                </a:moveTo>
                <a:lnTo>
                  <a:pt x="3778" y="1734"/>
                </a:lnTo>
                <a:lnTo>
                  <a:pt x="3773" y="1731"/>
                </a:lnTo>
                <a:lnTo>
                  <a:pt x="3768" y="1729"/>
                </a:lnTo>
                <a:lnTo>
                  <a:pt x="3763" y="1728"/>
                </a:lnTo>
                <a:lnTo>
                  <a:pt x="3770" y="1722"/>
                </a:lnTo>
                <a:lnTo>
                  <a:pt x="3776" y="1723"/>
                </a:lnTo>
                <a:lnTo>
                  <a:pt x="3780" y="1728"/>
                </a:lnTo>
                <a:lnTo>
                  <a:pt x="3781" y="1738"/>
                </a:lnTo>
                <a:close/>
                <a:moveTo>
                  <a:pt x="3880" y="1683"/>
                </a:moveTo>
                <a:lnTo>
                  <a:pt x="3880" y="1698"/>
                </a:lnTo>
                <a:lnTo>
                  <a:pt x="3878" y="1713"/>
                </a:lnTo>
                <a:lnTo>
                  <a:pt x="3873" y="1727"/>
                </a:lnTo>
                <a:lnTo>
                  <a:pt x="3869" y="1740"/>
                </a:lnTo>
                <a:lnTo>
                  <a:pt x="3863" y="1746"/>
                </a:lnTo>
                <a:lnTo>
                  <a:pt x="3857" y="1753"/>
                </a:lnTo>
                <a:lnTo>
                  <a:pt x="3853" y="1760"/>
                </a:lnTo>
                <a:lnTo>
                  <a:pt x="3849" y="1767"/>
                </a:lnTo>
                <a:lnTo>
                  <a:pt x="3848" y="1773"/>
                </a:lnTo>
                <a:lnTo>
                  <a:pt x="3847" y="1779"/>
                </a:lnTo>
                <a:lnTo>
                  <a:pt x="3847" y="1784"/>
                </a:lnTo>
                <a:lnTo>
                  <a:pt x="3848" y="1789"/>
                </a:lnTo>
                <a:lnTo>
                  <a:pt x="3837" y="1805"/>
                </a:lnTo>
                <a:lnTo>
                  <a:pt x="3827" y="1819"/>
                </a:lnTo>
                <a:lnTo>
                  <a:pt x="3816" y="1834"/>
                </a:lnTo>
                <a:lnTo>
                  <a:pt x="3805" y="1849"/>
                </a:lnTo>
                <a:lnTo>
                  <a:pt x="3798" y="1848"/>
                </a:lnTo>
                <a:lnTo>
                  <a:pt x="3793" y="1843"/>
                </a:lnTo>
                <a:lnTo>
                  <a:pt x="3789" y="1837"/>
                </a:lnTo>
                <a:lnTo>
                  <a:pt x="3787" y="1832"/>
                </a:lnTo>
                <a:lnTo>
                  <a:pt x="3792" y="1802"/>
                </a:lnTo>
                <a:lnTo>
                  <a:pt x="3799" y="1772"/>
                </a:lnTo>
                <a:lnTo>
                  <a:pt x="3809" y="1743"/>
                </a:lnTo>
                <a:lnTo>
                  <a:pt x="3822" y="1717"/>
                </a:lnTo>
                <a:lnTo>
                  <a:pt x="3841" y="1683"/>
                </a:lnTo>
                <a:lnTo>
                  <a:pt x="3857" y="1647"/>
                </a:lnTo>
                <a:lnTo>
                  <a:pt x="3871" y="1609"/>
                </a:lnTo>
                <a:lnTo>
                  <a:pt x="3887" y="1570"/>
                </a:lnTo>
                <a:lnTo>
                  <a:pt x="3895" y="1601"/>
                </a:lnTo>
                <a:lnTo>
                  <a:pt x="3890" y="1630"/>
                </a:lnTo>
                <a:lnTo>
                  <a:pt x="3882" y="1657"/>
                </a:lnTo>
                <a:lnTo>
                  <a:pt x="3880" y="1683"/>
                </a:lnTo>
                <a:close/>
                <a:moveTo>
                  <a:pt x="3935" y="1751"/>
                </a:moveTo>
                <a:lnTo>
                  <a:pt x="3934" y="1745"/>
                </a:lnTo>
                <a:lnTo>
                  <a:pt x="3932" y="1739"/>
                </a:lnTo>
                <a:lnTo>
                  <a:pt x="3928" y="1734"/>
                </a:lnTo>
                <a:lnTo>
                  <a:pt x="3924" y="1730"/>
                </a:lnTo>
                <a:lnTo>
                  <a:pt x="3928" y="1725"/>
                </a:lnTo>
                <a:lnTo>
                  <a:pt x="3932" y="1721"/>
                </a:lnTo>
                <a:lnTo>
                  <a:pt x="3937" y="1728"/>
                </a:lnTo>
                <a:lnTo>
                  <a:pt x="3939" y="1733"/>
                </a:lnTo>
                <a:lnTo>
                  <a:pt x="3938" y="1742"/>
                </a:lnTo>
                <a:lnTo>
                  <a:pt x="3935" y="1751"/>
                </a:lnTo>
                <a:close/>
                <a:moveTo>
                  <a:pt x="3379" y="3537"/>
                </a:moveTo>
                <a:lnTo>
                  <a:pt x="3381" y="3528"/>
                </a:lnTo>
                <a:lnTo>
                  <a:pt x="3381" y="3519"/>
                </a:lnTo>
                <a:lnTo>
                  <a:pt x="3380" y="3511"/>
                </a:lnTo>
                <a:lnTo>
                  <a:pt x="3378" y="3503"/>
                </a:lnTo>
                <a:lnTo>
                  <a:pt x="3384" y="3485"/>
                </a:lnTo>
                <a:lnTo>
                  <a:pt x="3390" y="3466"/>
                </a:lnTo>
                <a:lnTo>
                  <a:pt x="3397" y="3448"/>
                </a:lnTo>
                <a:lnTo>
                  <a:pt x="3403" y="3429"/>
                </a:lnTo>
                <a:lnTo>
                  <a:pt x="3403" y="3464"/>
                </a:lnTo>
                <a:lnTo>
                  <a:pt x="3391" y="3518"/>
                </a:lnTo>
                <a:lnTo>
                  <a:pt x="3374" y="3582"/>
                </a:lnTo>
                <a:lnTo>
                  <a:pt x="3361" y="3642"/>
                </a:lnTo>
                <a:lnTo>
                  <a:pt x="3345" y="3699"/>
                </a:lnTo>
                <a:lnTo>
                  <a:pt x="3323" y="3759"/>
                </a:lnTo>
                <a:lnTo>
                  <a:pt x="3303" y="3817"/>
                </a:lnTo>
                <a:lnTo>
                  <a:pt x="3293" y="3863"/>
                </a:lnTo>
                <a:lnTo>
                  <a:pt x="3286" y="3910"/>
                </a:lnTo>
                <a:lnTo>
                  <a:pt x="3272" y="3955"/>
                </a:lnTo>
                <a:lnTo>
                  <a:pt x="3257" y="3999"/>
                </a:lnTo>
                <a:lnTo>
                  <a:pt x="3243" y="4044"/>
                </a:lnTo>
                <a:lnTo>
                  <a:pt x="3240" y="4050"/>
                </a:lnTo>
                <a:lnTo>
                  <a:pt x="3232" y="4057"/>
                </a:lnTo>
                <a:lnTo>
                  <a:pt x="3223" y="4065"/>
                </a:lnTo>
                <a:lnTo>
                  <a:pt x="3211" y="4076"/>
                </a:lnTo>
                <a:lnTo>
                  <a:pt x="3216" y="4055"/>
                </a:lnTo>
                <a:lnTo>
                  <a:pt x="3221" y="4033"/>
                </a:lnTo>
                <a:lnTo>
                  <a:pt x="3227" y="4012"/>
                </a:lnTo>
                <a:lnTo>
                  <a:pt x="3232" y="3990"/>
                </a:lnTo>
                <a:lnTo>
                  <a:pt x="3236" y="3985"/>
                </a:lnTo>
                <a:lnTo>
                  <a:pt x="3238" y="3980"/>
                </a:lnTo>
                <a:lnTo>
                  <a:pt x="3239" y="3971"/>
                </a:lnTo>
                <a:lnTo>
                  <a:pt x="3240" y="3963"/>
                </a:lnTo>
                <a:lnTo>
                  <a:pt x="3247" y="3937"/>
                </a:lnTo>
                <a:lnTo>
                  <a:pt x="3253" y="3912"/>
                </a:lnTo>
                <a:lnTo>
                  <a:pt x="3260" y="3886"/>
                </a:lnTo>
                <a:lnTo>
                  <a:pt x="3267" y="3862"/>
                </a:lnTo>
                <a:lnTo>
                  <a:pt x="3272" y="3855"/>
                </a:lnTo>
                <a:lnTo>
                  <a:pt x="3277" y="3847"/>
                </a:lnTo>
                <a:lnTo>
                  <a:pt x="3282" y="3840"/>
                </a:lnTo>
                <a:lnTo>
                  <a:pt x="3285" y="3832"/>
                </a:lnTo>
                <a:lnTo>
                  <a:pt x="3287" y="3823"/>
                </a:lnTo>
                <a:lnTo>
                  <a:pt x="3288" y="3815"/>
                </a:lnTo>
                <a:lnTo>
                  <a:pt x="3287" y="3806"/>
                </a:lnTo>
                <a:lnTo>
                  <a:pt x="3285" y="3799"/>
                </a:lnTo>
                <a:lnTo>
                  <a:pt x="3290" y="3780"/>
                </a:lnTo>
                <a:lnTo>
                  <a:pt x="3296" y="3759"/>
                </a:lnTo>
                <a:lnTo>
                  <a:pt x="3301" y="3740"/>
                </a:lnTo>
                <a:lnTo>
                  <a:pt x="3307" y="3720"/>
                </a:lnTo>
                <a:lnTo>
                  <a:pt x="3315" y="3712"/>
                </a:lnTo>
                <a:lnTo>
                  <a:pt x="3321" y="3704"/>
                </a:lnTo>
                <a:lnTo>
                  <a:pt x="3327" y="3694"/>
                </a:lnTo>
                <a:lnTo>
                  <a:pt x="3332" y="3685"/>
                </a:lnTo>
                <a:lnTo>
                  <a:pt x="3334" y="3675"/>
                </a:lnTo>
                <a:lnTo>
                  <a:pt x="3334" y="3664"/>
                </a:lnTo>
                <a:lnTo>
                  <a:pt x="3333" y="3656"/>
                </a:lnTo>
                <a:lnTo>
                  <a:pt x="3330" y="3648"/>
                </a:lnTo>
                <a:lnTo>
                  <a:pt x="3336" y="3630"/>
                </a:lnTo>
                <a:lnTo>
                  <a:pt x="3341" y="3610"/>
                </a:lnTo>
                <a:lnTo>
                  <a:pt x="3347" y="3592"/>
                </a:lnTo>
                <a:lnTo>
                  <a:pt x="3353" y="3574"/>
                </a:lnTo>
                <a:lnTo>
                  <a:pt x="3361" y="3565"/>
                </a:lnTo>
                <a:lnTo>
                  <a:pt x="3368" y="3557"/>
                </a:lnTo>
                <a:lnTo>
                  <a:pt x="3374" y="3547"/>
                </a:lnTo>
                <a:lnTo>
                  <a:pt x="3379" y="3537"/>
                </a:lnTo>
                <a:close/>
                <a:moveTo>
                  <a:pt x="3701" y="2225"/>
                </a:moveTo>
                <a:lnTo>
                  <a:pt x="3699" y="2238"/>
                </a:lnTo>
                <a:lnTo>
                  <a:pt x="3694" y="2248"/>
                </a:lnTo>
                <a:lnTo>
                  <a:pt x="3689" y="2255"/>
                </a:lnTo>
                <a:lnTo>
                  <a:pt x="3685" y="2257"/>
                </a:lnTo>
                <a:lnTo>
                  <a:pt x="3683" y="2254"/>
                </a:lnTo>
                <a:lnTo>
                  <a:pt x="3680" y="2250"/>
                </a:lnTo>
                <a:lnTo>
                  <a:pt x="3678" y="2247"/>
                </a:lnTo>
                <a:lnTo>
                  <a:pt x="3677" y="2244"/>
                </a:lnTo>
                <a:lnTo>
                  <a:pt x="3679" y="2233"/>
                </a:lnTo>
                <a:lnTo>
                  <a:pt x="3682" y="2224"/>
                </a:lnTo>
                <a:lnTo>
                  <a:pt x="3687" y="2214"/>
                </a:lnTo>
                <a:lnTo>
                  <a:pt x="3695" y="2207"/>
                </a:lnTo>
                <a:lnTo>
                  <a:pt x="3698" y="2211"/>
                </a:lnTo>
                <a:lnTo>
                  <a:pt x="3700" y="2215"/>
                </a:lnTo>
                <a:lnTo>
                  <a:pt x="3701" y="2220"/>
                </a:lnTo>
                <a:lnTo>
                  <a:pt x="3701" y="2224"/>
                </a:lnTo>
                <a:lnTo>
                  <a:pt x="3701" y="2225"/>
                </a:lnTo>
                <a:lnTo>
                  <a:pt x="3701" y="2225"/>
                </a:lnTo>
                <a:close/>
                <a:moveTo>
                  <a:pt x="3785" y="1919"/>
                </a:moveTo>
                <a:lnTo>
                  <a:pt x="3780" y="1924"/>
                </a:lnTo>
                <a:lnTo>
                  <a:pt x="3775" y="1929"/>
                </a:lnTo>
                <a:lnTo>
                  <a:pt x="3778" y="1920"/>
                </a:lnTo>
                <a:lnTo>
                  <a:pt x="3780" y="1917"/>
                </a:lnTo>
                <a:lnTo>
                  <a:pt x="3782" y="1917"/>
                </a:lnTo>
                <a:lnTo>
                  <a:pt x="3785" y="1919"/>
                </a:lnTo>
                <a:close/>
                <a:moveTo>
                  <a:pt x="3772" y="1936"/>
                </a:moveTo>
                <a:lnTo>
                  <a:pt x="3772" y="1936"/>
                </a:lnTo>
                <a:lnTo>
                  <a:pt x="3772" y="1935"/>
                </a:lnTo>
                <a:lnTo>
                  <a:pt x="3772" y="1936"/>
                </a:lnTo>
                <a:lnTo>
                  <a:pt x="3772" y="1936"/>
                </a:lnTo>
                <a:close/>
                <a:moveTo>
                  <a:pt x="3605" y="2811"/>
                </a:moveTo>
                <a:lnTo>
                  <a:pt x="3605" y="2829"/>
                </a:lnTo>
                <a:lnTo>
                  <a:pt x="3601" y="2847"/>
                </a:lnTo>
                <a:lnTo>
                  <a:pt x="3589" y="2868"/>
                </a:lnTo>
                <a:lnTo>
                  <a:pt x="3570" y="2898"/>
                </a:lnTo>
                <a:lnTo>
                  <a:pt x="3573" y="2878"/>
                </a:lnTo>
                <a:lnTo>
                  <a:pt x="3575" y="2862"/>
                </a:lnTo>
                <a:lnTo>
                  <a:pt x="3577" y="2849"/>
                </a:lnTo>
                <a:lnTo>
                  <a:pt x="3579" y="2839"/>
                </a:lnTo>
                <a:lnTo>
                  <a:pt x="3586" y="2834"/>
                </a:lnTo>
                <a:lnTo>
                  <a:pt x="3593" y="2827"/>
                </a:lnTo>
                <a:lnTo>
                  <a:pt x="3600" y="2819"/>
                </a:lnTo>
                <a:lnTo>
                  <a:pt x="3605" y="2811"/>
                </a:lnTo>
                <a:close/>
                <a:moveTo>
                  <a:pt x="3635" y="2683"/>
                </a:move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lnTo>
                  <a:pt x="3635" y="2683"/>
                </a:lnTo>
                <a:close/>
                <a:moveTo>
                  <a:pt x="3679" y="2545"/>
                </a:moveTo>
                <a:lnTo>
                  <a:pt x="3679" y="2571"/>
                </a:lnTo>
                <a:lnTo>
                  <a:pt x="3676" y="2594"/>
                </a:lnTo>
                <a:lnTo>
                  <a:pt x="3670" y="2616"/>
                </a:lnTo>
                <a:lnTo>
                  <a:pt x="3658" y="2641"/>
                </a:lnTo>
                <a:lnTo>
                  <a:pt x="3658" y="2631"/>
                </a:lnTo>
                <a:lnTo>
                  <a:pt x="3656" y="2623"/>
                </a:lnTo>
                <a:lnTo>
                  <a:pt x="3652" y="2616"/>
                </a:lnTo>
                <a:lnTo>
                  <a:pt x="3646" y="2610"/>
                </a:lnTo>
                <a:lnTo>
                  <a:pt x="3651" y="2594"/>
                </a:lnTo>
                <a:lnTo>
                  <a:pt x="3658" y="2578"/>
                </a:lnTo>
                <a:lnTo>
                  <a:pt x="3668" y="2562"/>
                </a:lnTo>
                <a:lnTo>
                  <a:pt x="3679" y="2545"/>
                </a:lnTo>
                <a:close/>
                <a:moveTo>
                  <a:pt x="3785" y="2228"/>
                </a:moveTo>
                <a:lnTo>
                  <a:pt x="3779" y="2260"/>
                </a:lnTo>
                <a:lnTo>
                  <a:pt x="3773" y="2280"/>
                </a:lnTo>
                <a:lnTo>
                  <a:pt x="3767" y="2303"/>
                </a:lnTo>
                <a:lnTo>
                  <a:pt x="3758" y="2349"/>
                </a:lnTo>
                <a:lnTo>
                  <a:pt x="3757" y="2352"/>
                </a:lnTo>
                <a:lnTo>
                  <a:pt x="3754" y="2354"/>
                </a:lnTo>
                <a:lnTo>
                  <a:pt x="3752" y="2356"/>
                </a:lnTo>
                <a:lnTo>
                  <a:pt x="3749" y="2356"/>
                </a:lnTo>
                <a:lnTo>
                  <a:pt x="3751" y="2346"/>
                </a:lnTo>
                <a:lnTo>
                  <a:pt x="3750" y="2336"/>
                </a:lnTo>
                <a:lnTo>
                  <a:pt x="3747" y="2327"/>
                </a:lnTo>
                <a:lnTo>
                  <a:pt x="3742" y="2320"/>
                </a:lnTo>
                <a:lnTo>
                  <a:pt x="3746" y="2302"/>
                </a:lnTo>
                <a:lnTo>
                  <a:pt x="3749" y="2285"/>
                </a:lnTo>
                <a:lnTo>
                  <a:pt x="3752" y="2268"/>
                </a:lnTo>
                <a:lnTo>
                  <a:pt x="3757" y="2250"/>
                </a:lnTo>
                <a:lnTo>
                  <a:pt x="3765" y="2246"/>
                </a:lnTo>
                <a:lnTo>
                  <a:pt x="3772" y="2241"/>
                </a:lnTo>
                <a:lnTo>
                  <a:pt x="3779" y="2235"/>
                </a:lnTo>
                <a:lnTo>
                  <a:pt x="3785" y="2228"/>
                </a:lnTo>
                <a:close/>
                <a:moveTo>
                  <a:pt x="3799" y="2103"/>
                </a:moveTo>
                <a:lnTo>
                  <a:pt x="3792" y="2112"/>
                </a:lnTo>
                <a:lnTo>
                  <a:pt x="3784" y="2121"/>
                </a:lnTo>
                <a:lnTo>
                  <a:pt x="3786" y="2113"/>
                </a:lnTo>
                <a:lnTo>
                  <a:pt x="3787" y="2106"/>
                </a:lnTo>
                <a:lnTo>
                  <a:pt x="3793" y="2105"/>
                </a:lnTo>
                <a:lnTo>
                  <a:pt x="3799" y="2103"/>
                </a:lnTo>
                <a:close/>
                <a:moveTo>
                  <a:pt x="2929" y="4802"/>
                </a:moveTo>
                <a:lnTo>
                  <a:pt x="2927" y="4799"/>
                </a:lnTo>
                <a:lnTo>
                  <a:pt x="2926" y="4798"/>
                </a:lnTo>
                <a:lnTo>
                  <a:pt x="2927" y="4796"/>
                </a:lnTo>
                <a:lnTo>
                  <a:pt x="2930" y="4791"/>
                </a:lnTo>
                <a:lnTo>
                  <a:pt x="2932" y="4793"/>
                </a:lnTo>
                <a:lnTo>
                  <a:pt x="2933" y="4795"/>
                </a:lnTo>
                <a:lnTo>
                  <a:pt x="2932" y="4797"/>
                </a:lnTo>
                <a:lnTo>
                  <a:pt x="2929" y="4802"/>
                </a:lnTo>
                <a:close/>
                <a:moveTo>
                  <a:pt x="3007" y="4761"/>
                </a:moveTo>
                <a:lnTo>
                  <a:pt x="3004" y="4760"/>
                </a:lnTo>
                <a:lnTo>
                  <a:pt x="3002" y="4757"/>
                </a:lnTo>
                <a:lnTo>
                  <a:pt x="3002" y="4753"/>
                </a:lnTo>
                <a:lnTo>
                  <a:pt x="3005" y="4748"/>
                </a:lnTo>
                <a:lnTo>
                  <a:pt x="3008" y="4746"/>
                </a:lnTo>
                <a:lnTo>
                  <a:pt x="3012" y="4745"/>
                </a:lnTo>
                <a:lnTo>
                  <a:pt x="3012" y="4749"/>
                </a:lnTo>
                <a:lnTo>
                  <a:pt x="3013" y="4754"/>
                </a:lnTo>
                <a:lnTo>
                  <a:pt x="3010" y="4758"/>
                </a:lnTo>
                <a:lnTo>
                  <a:pt x="3007" y="4761"/>
                </a:lnTo>
                <a:close/>
                <a:moveTo>
                  <a:pt x="3474" y="3220"/>
                </a:moveTo>
                <a:lnTo>
                  <a:pt x="3473" y="3217"/>
                </a:lnTo>
                <a:lnTo>
                  <a:pt x="3472" y="3214"/>
                </a:lnTo>
                <a:lnTo>
                  <a:pt x="3474" y="3196"/>
                </a:lnTo>
                <a:lnTo>
                  <a:pt x="3476" y="3184"/>
                </a:lnTo>
                <a:lnTo>
                  <a:pt x="3479" y="3177"/>
                </a:lnTo>
                <a:lnTo>
                  <a:pt x="3483" y="3174"/>
                </a:lnTo>
                <a:lnTo>
                  <a:pt x="3490" y="3178"/>
                </a:lnTo>
                <a:lnTo>
                  <a:pt x="3488" y="3189"/>
                </a:lnTo>
                <a:lnTo>
                  <a:pt x="3482" y="3205"/>
                </a:lnTo>
                <a:lnTo>
                  <a:pt x="3474" y="3220"/>
                </a:lnTo>
                <a:close/>
                <a:moveTo>
                  <a:pt x="2908" y="5080"/>
                </a:moveTo>
                <a:lnTo>
                  <a:pt x="2912" y="5098"/>
                </a:lnTo>
                <a:lnTo>
                  <a:pt x="2911" y="5114"/>
                </a:lnTo>
                <a:lnTo>
                  <a:pt x="2904" y="5130"/>
                </a:lnTo>
                <a:lnTo>
                  <a:pt x="2888" y="5142"/>
                </a:lnTo>
                <a:lnTo>
                  <a:pt x="2885" y="5125"/>
                </a:lnTo>
                <a:lnTo>
                  <a:pt x="2886" y="5107"/>
                </a:lnTo>
                <a:lnTo>
                  <a:pt x="2893" y="5093"/>
                </a:lnTo>
                <a:lnTo>
                  <a:pt x="2908" y="5080"/>
                </a:lnTo>
                <a:close/>
                <a:moveTo>
                  <a:pt x="2838" y="5304"/>
                </a:moveTo>
                <a:lnTo>
                  <a:pt x="2841" y="5324"/>
                </a:lnTo>
                <a:lnTo>
                  <a:pt x="2840" y="5340"/>
                </a:lnTo>
                <a:lnTo>
                  <a:pt x="2833" y="5356"/>
                </a:lnTo>
                <a:lnTo>
                  <a:pt x="2823" y="5368"/>
                </a:lnTo>
                <a:lnTo>
                  <a:pt x="2818" y="5372"/>
                </a:lnTo>
                <a:lnTo>
                  <a:pt x="2811" y="5374"/>
                </a:lnTo>
                <a:lnTo>
                  <a:pt x="2803" y="5375"/>
                </a:lnTo>
                <a:lnTo>
                  <a:pt x="2796" y="5377"/>
                </a:lnTo>
                <a:lnTo>
                  <a:pt x="2796" y="5353"/>
                </a:lnTo>
                <a:lnTo>
                  <a:pt x="2801" y="5332"/>
                </a:lnTo>
                <a:lnTo>
                  <a:pt x="2816" y="5316"/>
                </a:lnTo>
                <a:lnTo>
                  <a:pt x="2838" y="5304"/>
                </a:lnTo>
                <a:close/>
                <a:moveTo>
                  <a:pt x="3830" y="1958"/>
                </a:moveTo>
                <a:lnTo>
                  <a:pt x="3839" y="1957"/>
                </a:lnTo>
                <a:lnTo>
                  <a:pt x="3848" y="1955"/>
                </a:lnTo>
                <a:lnTo>
                  <a:pt x="3857" y="1951"/>
                </a:lnTo>
                <a:lnTo>
                  <a:pt x="3865" y="1946"/>
                </a:lnTo>
                <a:lnTo>
                  <a:pt x="3860" y="1961"/>
                </a:lnTo>
                <a:lnTo>
                  <a:pt x="3854" y="1979"/>
                </a:lnTo>
                <a:lnTo>
                  <a:pt x="3846" y="1999"/>
                </a:lnTo>
                <a:lnTo>
                  <a:pt x="3839" y="2020"/>
                </a:lnTo>
                <a:lnTo>
                  <a:pt x="3835" y="2017"/>
                </a:lnTo>
                <a:lnTo>
                  <a:pt x="3833" y="2012"/>
                </a:lnTo>
                <a:lnTo>
                  <a:pt x="3831" y="1996"/>
                </a:lnTo>
                <a:lnTo>
                  <a:pt x="3826" y="1957"/>
                </a:lnTo>
                <a:lnTo>
                  <a:pt x="3828" y="1958"/>
                </a:lnTo>
                <a:lnTo>
                  <a:pt x="3830" y="1958"/>
                </a:lnTo>
                <a:close/>
                <a:moveTo>
                  <a:pt x="3010" y="4514"/>
                </a:moveTo>
                <a:lnTo>
                  <a:pt x="3007" y="4514"/>
                </a:lnTo>
                <a:lnTo>
                  <a:pt x="3004" y="4515"/>
                </a:lnTo>
                <a:lnTo>
                  <a:pt x="3007" y="4504"/>
                </a:lnTo>
                <a:lnTo>
                  <a:pt x="3010" y="4495"/>
                </a:lnTo>
                <a:lnTo>
                  <a:pt x="3013" y="4486"/>
                </a:lnTo>
                <a:lnTo>
                  <a:pt x="3016" y="4478"/>
                </a:lnTo>
                <a:lnTo>
                  <a:pt x="3017" y="4478"/>
                </a:lnTo>
                <a:lnTo>
                  <a:pt x="3019" y="4478"/>
                </a:lnTo>
                <a:lnTo>
                  <a:pt x="3022" y="4487"/>
                </a:lnTo>
                <a:lnTo>
                  <a:pt x="3022" y="4496"/>
                </a:lnTo>
                <a:lnTo>
                  <a:pt x="3022" y="4505"/>
                </a:lnTo>
                <a:lnTo>
                  <a:pt x="3020" y="4515"/>
                </a:lnTo>
                <a:lnTo>
                  <a:pt x="3015" y="4514"/>
                </a:lnTo>
                <a:lnTo>
                  <a:pt x="3010" y="4514"/>
                </a:lnTo>
                <a:close/>
                <a:moveTo>
                  <a:pt x="2262" y="7136"/>
                </a:moveTo>
                <a:lnTo>
                  <a:pt x="2260" y="7124"/>
                </a:lnTo>
                <a:lnTo>
                  <a:pt x="2260" y="7117"/>
                </a:lnTo>
                <a:lnTo>
                  <a:pt x="2264" y="7107"/>
                </a:lnTo>
                <a:lnTo>
                  <a:pt x="2273" y="7087"/>
                </a:lnTo>
                <a:lnTo>
                  <a:pt x="2274" y="7101"/>
                </a:lnTo>
                <a:lnTo>
                  <a:pt x="2273" y="7113"/>
                </a:lnTo>
                <a:lnTo>
                  <a:pt x="2269" y="7126"/>
                </a:lnTo>
                <a:lnTo>
                  <a:pt x="2262" y="7136"/>
                </a:lnTo>
                <a:close/>
                <a:moveTo>
                  <a:pt x="3862" y="1849"/>
                </a:moveTo>
                <a:lnTo>
                  <a:pt x="3868" y="1839"/>
                </a:lnTo>
                <a:lnTo>
                  <a:pt x="3872" y="1829"/>
                </a:lnTo>
                <a:lnTo>
                  <a:pt x="3877" y="1819"/>
                </a:lnTo>
                <a:lnTo>
                  <a:pt x="3882" y="1809"/>
                </a:lnTo>
                <a:lnTo>
                  <a:pt x="3890" y="1807"/>
                </a:lnTo>
                <a:lnTo>
                  <a:pt x="3898" y="1804"/>
                </a:lnTo>
                <a:lnTo>
                  <a:pt x="3907" y="1800"/>
                </a:lnTo>
                <a:lnTo>
                  <a:pt x="3914" y="1794"/>
                </a:lnTo>
                <a:lnTo>
                  <a:pt x="3911" y="1802"/>
                </a:lnTo>
                <a:lnTo>
                  <a:pt x="3908" y="1808"/>
                </a:lnTo>
                <a:lnTo>
                  <a:pt x="3906" y="1815"/>
                </a:lnTo>
                <a:lnTo>
                  <a:pt x="3904" y="1823"/>
                </a:lnTo>
                <a:lnTo>
                  <a:pt x="3902" y="1834"/>
                </a:lnTo>
                <a:lnTo>
                  <a:pt x="3898" y="1847"/>
                </a:lnTo>
                <a:lnTo>
                  <a:pt x="3893" y="1863"/>
                </a:lnTo>
                <a:lnTo>
                  <a:pt x="3885" y="1885"/>
                </a:lnTo>
                <a:lnTo>
                  <a:pt x="3881" y="1879"/>
                </a:lnTo>
                <a:lnTo>
                  <a:pt x="3875" y="1875"/>
                </a:lnTo>
                <a:lnTo>
                  <a:pt x="3867" y="1872"/>
                </a:lnTo>
                <a:lnTo>
                  <a:pt x="3859" y="1871"/>
                </a:lnTo>
                <a:lnTo>
                  <a:pt x="3855" y="1872"/>
                </a:lnTo>
                <a:lnTo>
                  <a:pt x="3850" y="1872"/>
                </a:lnTo>
                <a:lnTo>
                  <a:pt x="3856" y="1861"/>
                </a:lnTo>
                <a:lnTo>
                  <a:pt x="3862" y="1849"/>
                </a:lnTo>
                <a:close/>
                <a:moveTo>
                  <a:pt x="3370" y="3070"/>
                </a:moveTo>
                <a:lnTo>
                  <a:pt x="3374" y="3063"/>
                </a:lnTo>
                <a:lnTo>
                  <a:pt x="3379" y="3064"/>
                </a:lnTo>
                <a:lnTo>
                  <a:pt x="3381" y="3069"/>
                </a:lnTo>
                <a:lnTo>
                  <a:pt x="3379" y="3075"/>
                </a:lnTo>
                <a:lnTo>
                  <a:pt x="3375" y="3077"/>
                </a:lnTo>
                <a:lnTo>
                  <a:pt x="3372" y="3078"/>
                </a:lnTo>
                <a:lnTo>
                  <a:pt x="3371" y="3073"/>
                </a:lnTo>
                <a:lnTo>
                  <a:pt x="3370" y="3070"/>
                </a:lnTo>
                <a:close/>
                <a:moveTo>
                  <a:pt x="3369" y="3129"/>
                </a:moveTo>
                <a:lnTo>
                  <a:pt x="3370" y="3141"/>
                </a:lnTo>
                <a:lnTo>
                  <a:pt x="3369" y="3146"/>
                </a:lnTo>
                <a:lnTo>
                  <a:pt x="3364" y="3148"/>
                </a:lnTo>
                <a:lnTo>
                  <a:pt x="3352" y="3150"/>
                </a:lnTo>
                <a:lnTo>
                  <a:pt x="3348" y="3139"/>
                </a:lnTo>
                <a:lnTo>
                  <a:pt x="3355" y="3132"/>
                </a:lnTo>
                <a:lnTo>
                  <a:pt x="3364" y="3129"/>
                </a:lnTo>
                <a:lnTo>
                  <a:pt x="3369" y="3129"/>
                </a:lnTo>
                <a:close/>
                <a:moveTo>
                  <a:pt x="2888" y="4590"/>
                </a:moveTo>
                <a:lnTo>
                  <a:pt x="2894" y="4580"/>
                </a:lnTo>
                <a:lnTo>
                  <a:pt x="2898" y="4570"/>
                </a:lnTo>
                <a:lnTo>
                  <a:pt x="2900" y="4562"/>
                </a:lnTo>
                <a:lnTo>
                  <a:pt x="2902" y="4555"/>
                </a:lnTo>
                <a:lnTo>
                  <a:pt x="2902" y="4548"/>
                </a:lnTo>
                <a:lnTo>
                  <a:pt x="2899" y="4541"/>
                </a:lnTo>
                <a:lnTo>
                  <a:pt x="2906" y="4522"/>
                </a:lnTo>
                <a:lnTo>
                  <a:pt x="2914" y="4499"/>
                </a:lnTo>
                <a:lnTo>
                  <a:pt x="2923" y="4474"/>
                </a:lnTo>
                <a:lnTo>
                  <a:pt x="2934" y="4444"/>
                </a:lnTo>
                <a:lnTo>
                  <a:pt x="2937" y="4439"/>
                </a:lnTo>
                <a:lnTo>
                  <a:pt x="2941" y="4434"/>
                </a:lnTo>
                <a:lnTo>
                  <a:pt x="2943" y="4428"/>
                </a:lnTo>
                <a:lnTo>
                  <a:pt x="2945" y="4423"/>
                </a:lnTo>
                <a:lnTo>
                  <a:pt x="2947" y="4416"/>
                </a:lnTo>
                <a:lnTo>
                  <a:pt x="2948" y="4409"/>
                </a:lnTo>
                <a:lnTo>
                  <a:pt x="2958" y="4386"/>
                </a:lnTo>
                <a:lnTo>
                  <a:pt x="2969" y="4361"/>
                </a:lnTo>
                <a:lnTo>
                  <a:pt x="2980" y="4334"/>
                </a:lnTo>
                <a:lnTo>
                  <a:pt x="2993" y="4305"/>
                </a:lnTo>
                <a:lnTo>
                  <a:pt x="3004" y="4311"/>
                </a:lnTo>
                <a:lnTo>
                  <a:pt x="3012" y="4319"/>
                </a:lnTo>
                <a:lnTo>
                  <a:pt x="3021" y="4327"/>
                </a:lnTo>
                <a:lnTo>
                  <a:pt x="3033" y="4328"/>
                </a:lnTo>
                <a:lnTo>
                  <a:pt x="3037" y="4331"/>
                </a:lnTo>
                <a:lnTo>
                  <a:pt x="3042" y="4340"/>
                </a:lnTo>
                <a:lnTo>
                  <a:pt x="3047" y="4353"/>
                </a:lnTo>
                <a:lnTo>
                  <a:pt x="3051" y="4366"/>
                </a:lnTo>
                <a:lnTo>
                  <a:pt x="3029" y="4373"/>
                </a:lnTo>
                <a:lnTo>
                  <a:pt x="3010" y="4385"/>
                </a:lnTo>
                <a:lnTo>
                  <a:pt x="2993" y="4402"/>
                </a:lnTo>
                <a:lnTo>
                  <a:pt x="2983" y="4423"/>
                </a:lnTo>
                <a:lnTo>
                  <a:pt x="2980" y="4442"/>
                </a:lnTo>
                <a:lnTo>
                  <a:pt x="2985" y="4459"/>
                </a:lnTo>
                <a:lnTo>
                  <a:pt x="2997" y="4472"/>
                </a:lnTo>
                <a:lnTo>
                  <a:pt x="3014" y="4478"/>
                </a:lnTo>
                <a:lnTo>
                  <a:pt x="3008" y="4482"/>
                </a:lnTo>
                <a:lnTo>
                  <a:pt x="3002" y="4488"/>
                </a:lnTo>
                <a:lnTo>
                  <a:pt x="2997" y="4498"/>
                </a:lnTo>
                <a:lnTo>
                  <a:pt x="2998" y="4515"/>
                </a:lnTo>
                <a:lnTo>
                  <a:pt x="2978" y="4522"/>
                </a:lnTo>
                <a:lnTo>
                  <a:pt x="2960" y="4534"/>
                </a:lnTo>
                <a:lnTo>
                  <a:pt x="2945" y="4550"/>
                </a:lnTo>
                <a:lnTo>
                  <a:pt x="2935" y="4570"/>
                </a:lnTo>
                <a:lnTo>
                  <a:pt x="2933" y="4591"/>
                </a:lnTo>
                <a:lnTo>
                  <a:pt x="2939" y="4610"/>
                </a:lnTo>
                <a:lnTo>
                  <a:pt x="2954" y="4622"/>
                </a:lnTo>
                <a:lnTo>
                  <a:pt x="2974" y="4626"/>
                </a:lnTo>
                <a:lnTo>
                  <a:pt x="2981" y="4625"/>
                </a:lnTo>
                <a:lnTo>
                  <a:pt x="2989" y="4624"/>
                </a:lnTo>
                <a:lnTo>
                  <a:pt x="2987" y="4630"/>
                </a:lnTo>
                <a:lnTo>
                  <a:pt x="2983" y="4635"/>
                </a:lnTo>
                <a:lnTo>
                  <a:pt x="2980" y="4641"/>
                </a:lnTo>
                <a:lnTo>
                  <a:pt x="2976" y="4646"/>
                </a:lnTo>
                <a:lnTo>
                  <a:pt x="2972" y="4650"/>
                </a:lnTo>
                <a:lnTo>
                  <a:pt x="2968" y="4652"/>
                </a:lnTo>
                <a:lnTo>
                  <a:pt x="2963" y="4653"/>
                </a:lnTo>
                <a:lnTo>
                  <a:pt x="2958" y="4655"/>
                </a:lnTo>
                <a:lnTo>
                  <a:pt x="2950" y="4642"/>
                </a:lnTo>
                <a:lnTo>
                  <a:pt x="2941" y="4631"/>
                </a:lnTo>
                <a:lnTo>
                  <a:pt x="2928" y="4640"/>
                </a:lnTo>
                <a:lnTo>
                  <a:pt x="2921" y="4654"/>
                </a:lnTo>
                <a:lnTo>
                  <a:pt x="2915" y="4670"/>
                </a:lnTo>
                <a:lnTo>
                  <a:pt x="2908" y="4686"/>
                </a:lnTo>
                <a:lnTo>
                  <a:pt x="2908" y="4686"/>
                </a:lnTo>
                <a:lnTo>
                  <a:pt x="2908" y="4686"/>
                </a:lnTo>
                <a:lnTo>
                  <a:pt x="2902" y="4693"/>
                </a:lnTo>
                <a:lnTo>
                  <a:pt x="2895" y="4701"/>
                </a:lnTo>
                <a:lnTo>
                  <a:pt x="2891" y="4709"/>
                </a:lnTo>
                <a:lnTo>
                  <a:pt x="2888" y="4717"/>
                </a:lnTo>
                <a:lnTo>
                  <a:pt x="2885" y="4734"/>
                </a:lnTo>
                <a:lnTo>
                  <a:pt x="2888" y="4750"/>
                </a:lnTo>
                <a:lnTo>
                  <a:pt x="2896" y="4762"/>
                </a:lnTo>
                <a:lnTo>
                  <a:pt x="2909" y="4770"/>
                </a:lnTo>
                <a:lnTo>
                  <a:pt x="2906" y="4780"/>
                </a:lnTo>
                <a:lnTo>
                  <a:pt x="2902" y="4792"/>
                </a:lnTo>
                <a:lnTo>
                  <a:pt x="2898" y="4802"/>
                </a:lnTo>
                <a:lnTo>
                  <a:pt x="2894" y="4813"/>
                </a:lnTo>
                <a:lnTo>
                  <a:pt x="2877" y="4820"/>
                </a:lnTo>
                <a:lnTo>
                  <a:pt x="2862" y="4832"/>
                </a:lnTo>
                <a:lnTo>
                  <a:pt x="2849" y="4848"/>
                </a:lnTo>
                <a:lnTo>
                  <a:pt x="2841" y="4865"/>
                </a:lnTo>
                <a:lnTo>
                  <a:pt x="2838" y="4874"/>
                </a:lnTo>
                <a:lnTo>
                  <a:pt x="2838" y="4883"/>
                </a:lnTo>
                <a:lnTo>
                  <a:pt x="2839" y="4891"/>
                </a:lnTo>
                <a:lnTo>
                  <a:pt x="2841" y="4898"/>
                </a:lnTo>
                <a:lnTo>
                  <a:pt x="2836" y="4904"/>
                </a:lnTo>
                <a:lnTo>
                  <a:pt x="2830" y="4909"/>
                </a:lnTo>
                <a:lnTo>
                  <a:pt x="2825" y="4909"/>
                </a:lnTo>
                <a:lnTo>
                  <a:pt x="2817" y="4908"/>
                </a:lnTo>
                <a:lnTo>
                  <a:pt x="2818" y="4888"/>
                </a:lnTo>
                <a:lnTo>
                  <a:pt x="2818" y="4867"/>
                </a:lnTo>
                <a:lnTo>
                  <a:pt x="2818" y="4846"/>
                </a:lnTo>
                <a:lnTo>
                  <a:pt x="2818" y="4825"/>
                </a:lnTo>
                <a:lnTo>
                  <a:pt x="2860" y="4728"/>
                </a:lnTo>
                <a:lnTo>
                  <a:pt x="2877" y="4669"/>
                </a:lnTo>
                <a:lnTo>
                  <a:pt x="2883" y="4630"/>
                </a:lnTo>
                <a:lnTo>
                  <a:pt x="2888" y="4590"/>
                </a:lnTo>
                <a:close/>
                <a:moveTo>
                  <a:pt x="2573" y="6045"/>
                </a:moveTo>
                <a:lnTo>
                  <a:pt x="2575" y="6036"/>
                </a:lnTo>
                <a:lnTo>
                  <a:pt x="2575" y="6028"/>
                </a:lnTo>
                <a:lnTo>
                  <a:pt x="2581" y="6008"/>
                </a:lnTo>
                <a:lnTo>
                  <a:pt x="2588" y="5986"/>
                </a:lnTo>
                <a:lnTo>
                  <a:pt x="2595" y="5963"/>
                </a:lnTo>
                <a:lnTo>
                  <a:pt x="2602" y="5936"/>
                </a:lnTo>
                <a:lnTo>
                  <a:pt x="2604" y="5929"/>
                </a:lnTo>
                <a:lnTo>
                  <a:pt x="2606" y="5922"/>
                </a:lnTo>
                <a:lnTo>
                  <a:pt x="2610" y="5917"/>
                </a:lnTo>
                <a:lnTo>
                  <a:pt x="2614" y="5911"/>
                </a:lnTo>
                <a:lnTo>
                  <a:pt x="2618" y="5904"/>
                </a:lnTo>
                <a:lnTo>
                  <a:pt x="2621" y="5897"/>
                </a:lnTo>
                <a:lnTo>
                  <a:pt x="2623" y="5888"/>
                </a:lnTo>
                <a:lnTo>
                  <a:pt x="2623" y="5879"/>
                </a:lnTo>
                <a:lnTo>
                  <a:pt x="2627" y="5873"/>
                </a:lnTo>
                <a:lnTo>
                  <a:pt x="2632" y="5866"/>
                </a:lnTo>
                <a:lnTo>
                  <a:pt x="2638" y="5851"/>
                </a:lnTo>
                <a:lnTo>
                  <a:pt x="2641" y="5835"/>
                </a:lnTo>
                <a:lnTo>
                  <a:pt x="2644" y="5820"/>
                </a:lnTo>
                <a:lnTo>
                  <a:pt x="2652" y="5805"/>
                </a:lnTo>
                <a:lnTo>
                  <a:pt x="2656" y="5801"/>
                </a:lnTo>
                <a:lnTo>
                  <a:pt x="2660" y="5800"/>
                </a:lnTo>
                <a:lnTo>
                  <a:pt x="2666" y="5802"/>
                </a:lnTo>
                <a:lnTo>
                  <a:pt x="2670" y="5806"/>
                </a:lnTo>
                <a:lnTo>
                  <a:pt x="2660" y="5840"/>
                </a:lnTo>
                <a:lnTo>
                  <a:pt x="2652" y="5875"/>
                </a:lnTo>
                <a:lnTo>
                  <a:pt x="2650" y="5908"/>
                </a:lnTo>
                <a:lnTo>
                  <a:pt x="2660" y="5942"/>
                </a:lnTo>
                <a:lnTo>
                  <a:pt x="2651" y="5962"/>
                </a:lnTo>
                <a:lnTo>
                  <a:pt x="2643" y="5980"/>
                </a:lnTo>
                <a:lnTo>
                  <a:pt x="2636" y="5997"/>
                </a:lnTo>
                <a:lnTo>
                  <a:pt x="2629" y="6014"/>
                </a:lnTo>
                <a:lnTo>
                  <a:pt x="2623" y="6021"/>
                </a:lnTo>
                <a:lnTo>
                  <a:pt x="2618" y="6028"/>
                </a:lnTo>
                <a:lnTo>
                  <a:pt x="2612" y="6036"/>
                </a:lnTo>
                <a:lnTo>
                  <a:pt x="2609" y="6045"/>
                </a:lnTo>
                <a:lnTo>
                  <a:pt x="2607" y="6054"/>
                </a:lnTo>
                <a:lnTo>
                  <a:pt x="2606" y="6061"/>
                </a:lnTo>
                <a:lnTo>
                  <a:pt x="2607" y="6068"/>
                </a:lnTo>
                <a:lnTo>
                  <a:pt x="2608" y="6075"/>
                </a:lnTo>
                <a:lnTo>
                  <a:pt x="2596" y="6119"/>
                </a:lnTo>
                <a:lnTo>
                  <a:pt x="2586" y="6151"/>
                </a:lnTo>
                <a:lnTo>
                  <a:pt x="2574" y="6168"/>
                </a:lnTo>
                <a:lnTo>
                  <a:pt x="2554" y="6172"/>
                </a:lnTo>
                <a:lnTo>
                  <a:pt x="2544" y="6167"/>
                </a:lnTo>
                <a:lnTo>
                  <a:pt x="2542" y="6153"/>
                </a:lnTo>
                <a:lnTo>
                  <a:pt x="2548" y="6119"/>
                </a:lnTo>
                <a:lnTo>
                  <a:pt x="2565" y="6060"/>
                </a:lnTo>
                <a:lnTo>
                  <a:pt x="2570" y="6053"/>
                </a:lnTo>
                <a:lnTo>
                  <a:pt x="2573" y="6045"/>
                </a:lnTo>
                <a:close/>
                <a:moveTo>
                  <a:pt x="2193" y="7303"/>
                </a:moveTo>
                <a:lnTo>
                  <a:pt x="2196" y="7297"/>
                </a:lnTo>
                <a:lnTo>
                  <a:pt x="2203" y="7293"/>
                </a:lnTo>
                <a:lnTo>
                  <a:pt x="2211" y="7290"/>
                </a:lnTo>
                <a:lnTo>
                  <a:pt x="2218" y="7290"/>
                </a:lnTo>
                <a:lnTo>
                  <a:pt x="2227" y="7296"/>
                </a:lnTo>
                <a:lnTo>
                  <a:pt x="2231" y="7306"/>
                </a:lnTo>
                <a:lnTo>
                  <a:pt x="2231" y="7319"/>
                </a:lnTo>
                <a:lnTo>
                  <a:pt x="2229" y="7333"/>
                </a:lnTo>
                <a:lnTo>
                  <a:pt x="2217" y="7340"/>
                </a:lnTo>
                <a:lnTo>
                  <a:pt x="2207" y="7349"/>
                </a:lnTo>
                <a:lnTo>
                  <a:pt x="2199" y="7361"/>
                </a:lnTo>
                <a:lnTo>
                  <a:pt x="2193" y="7373"/>
                </a:lnTo>
                <a:lnTo>
                  <a:pt x="2192" y="7380"/>
                </a:lnTo>
                <a:lnTo>
                  <a:pt x="2191" y="7387"/>
                </a:lnTo>
                <a:lnTo>
                  <a:pt x="2192" y="7393"/>
                </a:lnTo>
                <a:lnTo>
                  <a:pt x="2193" y="7399"/>
                </a:lnTo>
                <a:lnTo>
                  <a:pt x="2164" y="7447"/>
                </a:lnTo>
                <a:lnTo>
                  <a:pt x="2151" y="7469"/>
                </a:lnTo>
                <a:lnTo>
                  <a:pt x="2143" y="7477"/>
                </a:lnTo>
                <a:lnTo>
                  <a:pt x="2132" y="7486"/>
                </a:lnTo>
                <a:lnTo>
                  <a:pt x="2136" y="7432"/>
                </a:lnTo>
                <a:lnTo>
                  <a:pt x="2154" y="7387"/>
                </a:lnTo>
                <a:lnTo>
                  <a:pt x="2176" y="7347"/>
                </a:lnTo>
                <a:lnTo>
                  <a:pt x="2193" y="7303"/>
                </a:lnTo>
                <a:close/>
                <a:moveTo>
                  <a:pt x="3215" y="3257"/>
                </a:moveTo>
                <a:lnTo>
                  <a:pt x="3211" y="3278"/>
                </a:lnTo>
                <a:lnTo>
                  <a:pt x="3205" y="3301"/>
                </a:lnTo>
                <a:lnTo>
                  <a:pt x="3196" y="3324"/>
                </a:lnTo>
                <a:lnTo>
                  <a:pt x="3180" y="3352"/>
                </a:lnTo>
                <a:lnTo>
                  <a:pt x="3195" y="3304"/>
                </a:lnTo>
                <a:lnTo>
                  <a:pt x="3203" y="3277"/>
                </a:lnTo>
                <a:lnTo>
                  <a:pt x="3209" y="3264"/>
                </a:lnTo>
                <a:lnTo>
                  <a:pt x="3215" y="3257"/>
                </a:lnTo>
                <a:close/>
                <a:moveTo>
                  <a:pt x="2239" y="6661"/>
                </a:moveTo>
                <a:lnTo>
                  <a:pt x="2240" y="6650"/>
                </a:lnTo>
                <a:lnTo>
                  <a:pt x="2243" y="6642"/>
                </a:lnTo>
                <a:lnTo>
                  <a:pt x="2248" y="6637"/>
                </a:lnTo>
                <a:lnTo>
                  <a:pt x="2251" y="6637"/>
                </a:lnTo>
                <a:lnTo>
                  <a:pt x="2253" y="6640"/>
                </a:lnTo>
                <a:lnTo>
                  <a:pt x="2252" y="6646"/>
                </a:lnTo>
                <a:lnTo>
                  <a:pt x="2249" y="6654"/>
                </a:lnTo>
                <a:lnTo>
                  <a:pt x="2244" y="6663"/>
                </a:lnTo>
                <a:lnTo>
                  <a:pt x="2241" y="6662"/>
                </a:lnTo>
                <a:lnTo>
                  <a:pt x="2239" y="6661"/>
                </a:lnTo>
                <a:close/>
                <a:moveTo>
                  <a:pt x="2276" y="6645"/>
                </a:moveTo>
                <a:lnTo>
                  <a:pt x="2277" y="6662"/>
                </a:lnTo>
                <a:lnTo>
                  <a:pt x="2285" y="6674"/>
                </a:lnTo>
                <a:lnTo>
                  <a:pt x="2296" y="6682"/>
                </a:lnTo>
                <a:lnTo>
                  <a:pt x="2312" y="6685"/>
                </a:lnTo>
                <a:lnTo>
                  <a:pt x="2322" y="6684"/>
                </a:lnTo>
                <a:lnTo>
                  <a:pt x="2333" y="6682"/>
                </a:lnTo>
                <a:lnTo>
                  <a:pt x="2343" y="6677"/>
                </a:lnTo>
                <a:lnTo>
                  <a:pt x="2352" y="6671"/>
                </a:lnTo>
                <a:lnTo>
                  <a:pt x="2347" y="6687"/>
                </a:lnTo>
                <a:lnTo>
                  <a:pt x="2343" y="6702"/>
                </a:lnTo>
                <a:lnTo>
                  <a:pt x="2338" y="6719"/>
                </a:lnTo>
                <a:lnTo>
                  <a:pt x="2334" y="6734"/>
                </a:lnTo>
                <a:lnTo>
                  <a:pt x="2330" y="6741"/>
                </a:lnTo>
                <a:lnTo>
                  <a:pt x="2327" y="6748"/>
                </a:lnTo>
                <a:lnTo>
                  <a:pt x="2321" y="6742"/>
                </a:lnTo>
                <a:lnTo>
                  <a:pt x="2315" y="6737"/>
                </a:lnTo>
                <a:lnTo>
                  <a:pt x="2307" y="6734"/>
                </a:lnTo>
                <a:lnTo>
                  <a:pt x="2297" y="6733"/>
                </a:lnTo>
                <a:lnTo>
                  <a:pt x="2281" y="6736"/>
                </a:lnTo>
                <a:lnTo>
                  <a:pt x="2267" y="6741"/>
                </a:lnTo>
                <a:lnTo>
                  <a:pt x="2254" y="6751"/>
                </a:lnTo>
                <a:lnTo>
                  <a:pt x="2243" y="6763"/>
                </a:lnTo>
                <a:lnTo>
                  <a:pt x="2247" y="6739"/>
                </a:lnTo>
                <a:lnTo>
                  <a:pt x="2253" y="6716"/>
                </a:lnTo>
                <a:lnTo>
                  <a:pt x="2262" y="6687"/>
                </a:lnTo>
                <a:lnTo>
                  <a:pt x="2276" y="6645"/>
                </a:lnTo>
                <a:close/>
                <a:moveTo>
                  <a:pt x="3378" y="2716"/>
                </a:moveTo>
                <a:lnTo>
                  <a:pt x="3375" y="2723"/>
                </a:lnTo>
                <a:lnTo>
                  <a:pt x="3373" y="2722"/>
                </a:lnTo>
                <a:lnTo>
                  <a:pt x="3373" y="2721"/>
                </a:lnTo>
                <a:lnTo>
                  <a:pt x="3374" y="2720"/>
                </a:lnTo>
                <a:lnTo>
                  <a:pt x="3378" y="2716"/>
                </a:lnTo>
                <a:close/>
                <a:moveTo>
                  <a:pt x="2004" y="7551"/>
                </a:moveTo>
                <a:lnTo>
                  <a:pt x="2008" y="7556"/>
                </a:lnTo>
                <a:lnTo>
                  <a:pt x="2013" y="7559"/>
                </a:lnTo>
                <a:lnTo>
                  <a:pt x="2019" y="7562"/>
                </a:lnTo>
                <a:lnTo>
                  <a:pt x="2025" y="7563"/>
                </a:lnTo>
                <a:lnTo>
                  <a:pt x="2018" y="7580"/>
                </a:lnTo>
                <a:lnTo>
                  <a:pt x="2012" y="7597"/>
                </a:lnTo>
                <a:lnTo>
                  <a:pt x="2006" y="7612"/>
                </a:lnTo>
                <a:lnTo>
                  <a:pt x="2001" y="7627"/>
                </a:lnTo>
                <a:lnTo>
                  <a:pt x="1994" y="7629"/>
                </a:lnTo>
                <a:lnTo>
                  <a:pt x="1988" y="7631"/>
                </a:lnTo>
                <a:lnTo>
                  <a:pt x="1982" y="7634"/>
                </a:lnTo>
                <a:lnTo>
                  <a:pt x="1976" y="7639"/>
                </a:lnTo>
                <a:lnTo>
                  <a:pt x="1983" y="7618"/>
                </a:lnTo>
                <a:lnTo>
                  <a:pt x="1989" y="7598"/>
                </a:lnTo>
                <a:lnTo>
                  <a:pt x="1996" y="7575"/>
                </a:lnTo>
                <a:lnTo>
                  <a:pt x="2004" y="7551"/>
                </a:lnTo>
                <a:close/>
                <a:moveTo>
                  <a:pt x="1931" y="7786"/>
                </a:moveTo>
                <a:lnTo>
                  <a:pt x="1936" y="7769"/>
                </a:lnTo>
                <a:lnTo>
                  <a:pt x="1941" y="7750"/>
                </a:lnTo>
                <a:lnTo>
                  <a:pt x="1949" y="7726"/>
                </a:lnTo>
                <a:lnTo>
                  <a:pt x="1958" y="7698"/>
                </a:lnTo>
                <a:lnTo>
                  <a:pt x="1961" y="7702"/>
                </a:lnTo>
                <a:lnTo>
                  <a:pt x="1965" y="7705"/>
                </a:lnTo>
                <a:lnTo>
                  <a:pt x="1969" y="7707"/>
                </a:lnTo>
                <a:lnTo>
                  <a:pt x="1974" y="7709"/>
                </a:lnTo>
                <a:lnTo>
                  <a:pt x="1969" y="7728"/>
                </a:lnTo>
                <a:lnTo>
                  <a:pt x="1964" y="7746"/>
                </a:lnTo>
                <a:lnTo>
                  <a:pt x="1960" y="7761"/>
                </a:lnTo>
                <a:lnTo>
                  <a:pt x="1957" y="7775"/>
                </a:lnTo>
                <a:lnTo>
                  <a:pt x="1949" y="7778"/>
                </a:lnTo>
                <a:lnTo>
                  <a:pt x="1943" y="7780"/>
                </a:lnTo>
                <a:lnTo>
                  <a:pt x="1937" y="7782"/>
                </a:lnTo>
                <a:lnTo>
                  <a:pt x="1931" y="7786"/>
                </a:lnTo>
                <a:close/>
                <a:moveTo>
                  <a:pt x="3763" y="1293"/>
                </a:moveTo>
                <a:lnTo>
                  <a:pt x="3757" y="1291"/>
                </a:lnTo>
                <a:lnTo>
                  <a:pt x="3749" y="1290"/>
                </a:lnTo>
                <a:lnTo>
                  <a:pt x="3745" y="1291"/>
                </a:lnTo>
                <a:lnTo>
                  <a:pt x="3741" y="1292"/>
                </a:lnTo>
                <a:lnTo>
                  <a:pt x="3745" y="1282"/>
                </a:lnTo>
                <a:lnTo>
                  <a:pt x="3749" y="1272"/>
                </a:lnTo>
                <a:lnTo>
                  <a:pt x="3758" y="1284"/>
                </a:lnTo>
                <a:lnTo>
                  <a:pt x="3763" y="1293"/>
                </a:lnTo>
                <a:close/>
                <a:moveTo>
                  <a:pt x="3659" y="1726"/>
                </a:moveTo>
                <a:lnTo>
                  <a:pt x="3662" y="1711"/>
                </a:lnTo>
                <a:lnTo>
                  <a:pt x="3670" y="1692"/>
                </a:lnTo>
                <a:lnTo>
                  <a:pt x="3688" y="1646"/>
                </a:lnTo>
                <a:lnTo>
                  <a:pt x="3721" y="1550"/>
                </a:lnTo>
                <a:lnTo>
                  <a:pt x="3750" y="1459"/>
                </a:lnTo>
                <a:lnTo>
                  <a:pt x="3764" y="1421"/>
                </a:lnTo>
                <a:lnTo>
                  <a:pt x="3779" y="1386"/>
                </a:lnTo>
                <a:lnTo>
                  <a:pt x="3813" y="1302"/>
                </a:lnTo>
                <a:lnTo>
                  <a:pt x="3852" y="1199"/>
                </a:lnTo>
                <a:lnTo>
                  <a:pt x="3875" y="1140"/>
                </a:lnTo>
                <a:lnTo>
                  <a:pt x="3890" y="1118"/>
                </a:lnTo>
                <a:lnTo>
                  <a:pt x="3908" y="1119"/>
                </a:lnTo>
                <a:lnTo>
                  <a:pt x="3898" y="1167"/>
                </a:lnTo>
                <a:lnTo>
                  <a:pt x="3890" y="1208"/>
                </a:lnTo>
                <a:lnTo>
                  <a:pt x="3879" y="1243"/>
                </a:lnTo>
                <a:lnTo>
                  <a:pt x="3861" y="1276"/>
                </a:lnTo>
                <a:lnTo>
                  <a:pt x="3832" y="1329"/>
                </a:lnTo>
                <a:lnTo>
                  <a:pt x="3813" y="1382"/>
                </a:lnTo>
                <a:lnTo>
                  <a:pt x="3792" y="1443"/>
                </a:lnTo>
                <a:lnTo>
                  <a:pt x="3760" y="1521"/>
                </a:lnTo>
                <a:lnTo>
                  <a:pt x="3738" y="1575"/>
                </a:lnTo>
                <a:lnTo>
                  <a:pt x="3723" y="1632"/>
                </a:lnTo>
                <a:lnTo>
                  <a:pt x="3704" y="1703"/>
                </a:lnTo>
                <a:lnTo>
                  <a:pt x="3674" y="1805"/>
                </a:lnTo>
                <a:lnTo>
                  <a:pt x="3630" y="1932"/>
                </a:lnTo>
                <a:lnTo>
                  <a:pt x="3610" y="1995"/>
                </a:lnTo>
                <a:lnTo>
                  <a:pt x="3602" y="2020"/>
                </a:lnTo>
                <a:lnTo>
                  <a:pt x="3596" y="2036"/>
                </a:lnTo>
                <a:lnTo>
                  <a:pt x="3580" y="2073"/>
                </a:lnTo>
                <a:lnTo>
                  <a:pt x="3567" y="2113"/>
                </a:lnTo>
                <a:lnTo>
                  <a:pt x="3554" y="2152"/>
                </a:lnTo>
                <a:lnTo>
                  <a:pt x="3544" y="2193"/>
                </a:lnTo>
                <a:lnTo>
                  <a:pt x="3542" y="2198"/>
                </a:lnTo>
                <a:lnTo>
                  <a:pt x="3538" y="2204"/>
                </a:lnTo>
                <a:lnTo>
                  <a:pt x="3532" y="2212"/>
                </a:lnTo>
                <a:lnTo>
                  <a:pt x="3523" y="2226"/>
                </a:lnTo>
                <a:lnTo>
                  <a:pt x="3565" y="2065"/>
                </a:lnTo>
                <a:lnTo>
                  <a:pt x="3585" y="1989"/>
                </a:lnTo>
                <a:lnTo>
                  <a:pt x="3594" y="1953"/>
                </a:lnTo>
                <a:lnTo>
                  <a:pt x="3603" y="1917"/>
                </a:lnTo>
                <a:lnTo>
                  <a:pt x="3623" y="1853"/>
                </a:lnTo>
                <a:lnTo>
                  <a:pt x="3640" y="1809"/>
                </a:lnTo>
                <a:lnTo>
                  <a:pt x="3652" y="1771"/>
                </a:lnTo>
                <a:lnTo>
                  <a:pt x="3659" y="1726"/>
                </a:lnTo>
                <a:close/>
                <a:moveTo>
                  <a:pt x="2193" y="6530"/>
                </a:moveTo>
                <a:lnTo>
                  <a:pt x="2197" y="6533"/>
                </a:lnTo>
                <a:lnTo>
                  <a:pt x="2202" y="6534"/>
                </a:lnTo>
                <a:lnTo>
                  <a:pt x="2207" y="6536"/>
                </a:lnTo>
                <a:lnTo>
                  <a:pt x="2213" y="6536"/>
                </a:lnTo>
                <a:lnTo>
                  <a:pt x="2217" y="6536"/>
                </a:lnTo>
                <a:lnTo>
                  <a:pt x="2221" y="6535"/>
                </a:lnTo>
                <a:lnTo>
                  <a:pt x="2217" y="6548"/>
                </a:lnTo>
                <a:lnTo>
                  <a:pt x="2214" y="6561"/>
                </a:lnTo>
                <a:lnTo>
                  <a:pt x="2210" y="6575"/>
                </a:lnTo>
                <a:lnTo>
                  <a:pt x="2206" y="6589"/>
                </a:lnTo>
                <a:lnTo>
                  <a:pt x="2201" y="6588"/>
                </a:lnTo>
                <a:lnTo>
                  <a:pt x="2197" y="6588"/>
                </a:lnTo>
                <a:lnTo>
                  <a:pt x="2186" y="6589"/>
                </a:lnTo>
                <a:lnTo>
                  <a:pt x="2176" y="6591"/>
                </a:lnTo>
                <a:lnTo>
                  <a:pt x="2180" y="6577"/>
                </a:lnTo>
                <a:lnTo>
                  <a:pt x="2184" y="6560"/>
                </a:lnTo>
                <a:lnTo>
                  <a:pt x="2188" y="6545"/>
                </a:lnTo>
                <a:lnTo>
                  <a:pt x="2193" y="6530"/>
                </a:lnTo>
                <a:close/>
                <a:moveTo>
                  <a:pt x="4260" y="619"/>
                </a:moveTo>
                <a:lnTo>
                  <a:pt x="4262" y="619"/>
                </a:lnTo>
                <a:lnTo>
                  <a:pt x="4264" y="618"/>
                </a:lnTo>
                <a:lnTo>
                  <a:pt x="4258" y="630"/>
                </a:lnTo>
                <a:lnTo>
                  <a:pt x="4249" y="641"/>
                </a:lnTo>
                <a:lnTo>
                  <a:pt x="4239" y="649"/>
                </a:lnTo>
                <a:lnTo>
                  <a:pt x="4224" y="655"/>
                </a:lnTo>
                <a:lnTo>
                  <a:pt x="4226" y="641"/>
                </a:lnTo>
                <a:lnTo>
                  <a:pt x="4229" y="627"/>
                </a:lnTo>
                <a:lnTo>
                  <a:pt x="4233" y="613"/>
                </a:lnTo>
                <a:lnTo>
                  <a:pt x="4237" y="599"/>
                </a:lnTo>
                <a:lnTo>
                  <a:pt x="4239" y="607"/>
                </a:lnTo>
                <a:lnTo>
                  <a:pt x="4244" y="613"/>
                </a:lnTo>
                <a:lnTo>
                  <a:pt x="4251" y="618"/>
                </a:lnTo>
                <a:lnTo>
                  <a:pt x="4260" y="619"/>
                </a:lnTo>
                <a:close/>
                <a:moveTo>
                  <a:pt x="4180" y="410"/>
                </a:moveTo>
                <a:lnTo>
                  <a:pt x="4175" y="410"/>
                </a:lnTo>
                <a:lnTo>
                  <a:pt x="4171" y="411"/>
                </a:lnTo>
                <a:lnTo>
                  <a:pt x="4177" y="387"/>
                </a:lnTo>
                <a:lnTo>
                  <a:pt x="4186" y="369"/>
                </a:lnTo>
                <a:lnTo>
                  <a:pt x="4197" y="355"/>
                </a:lnTo>
                <a:lnTo>
                  <a:pt x="4211" y="344"/>
                </a:lnTo>
                <a:lnTo>
                  <a:pt x="4215" y="352"/>
                </a:lnTo>
                <a:lnTo>
                  <a:pt x="4216" y="359"/>
                </a:lnTo>
                <a:lnTo>
                  <a:pt x="4210" y="376"/>
                </a:lnTo>
                <a:lnTo>
                  <a:pt x="4194" y="415"/>
                </a:lnTo>
                <a:lnTo>
                  <a:pt x="4192" y="413"/>
                </a:lnTo>
                <a:lnTo>
                  <a:pt x="4188" y="411"/>
                </a:lnTo>
                <a:lnTo>
                  <a:pt x="4185" y="410"/>
                </a:lnTo>
                <a:lnTo>
                  <a:pt x="4180" y="410"/>
                </a:lnTo>
                <a:close/>
                <a:moveTo>
                  <a:pt x="4193" y="776"/>
                </a:moveTo>
                <a:lnTo>
                  <a:pt x="4197" y="779"/>
                </a:lnTo>
                <a:lnTo>
                  <a:pt x="4199" y="782"/>
                </a:lnTo>
                <a:lnTo>
                  <a:pt x="4197" y="804"/>
                </a:lnTo>
                <a:lnTo>
                  <a:pt x="4196" y="823"/>
                </a:lnTo>
                <a:lnTo>
                  <a:pt x="4194" y="837"/>
                </a:lnTo>
                <a:lnTo>
                  <a:pt x="4191" y="847"/>
                </a:lnTo>
                <a:lnTo>
                  <a:pt x="4189" y="847"/>
                </a:lnTo>
                <a:lnTo>
                  <a:pt x="4188" y="846"/>
                </a:lnTo>
                <a:lnTo>
                  <a:pt x="4180" y="847"/>
                </a:lnTo>
                <a:lnTo>
                  <a:pt x="4174" y="849"/>
                </a:lnTo>
                <a:lnTo>
                  <a:pt x="4171" y="835"/>
                </a:lnTo>
                <a:lnTo>
                  <a:pt x="4173" y="815"/>
                </a:lnTo>
                <a:lnTo>
                  <a:pt x="4179" y="794"/>
                </a:lnTo>
                <a:lnTo>
                  <a:pt x="4193" y="776"/>
                </a:lnTo>
                <a:close/>
                <a:moveTo>
                  <a:pt x="3569" y="1800"/>
                </a:moveTo>
                <a:lnTo>
                  <a:pt x="3572" y="1802"/>
                </a:lnTo>
                <a:lnTo>
                  <a:pt x="3576" y="1803"/>
                </a:lnTo>
                <a:lnTo>
                  <a:pt x="3580" y="1805"/>
                </a:lnTo>
                <a:lnTo>
                  <a:pt x="3585" y="1805"/>
                </a:lnTo>
                <a:lnTo>
                  <a:pt x="3594" y="1804"/>
                </a:lnTo>
                <a:lnTo>
                  <a:pt x="3602" y="1801"/>
                </a:lnTo>
                <a:lnTo>
                  <a:pt x="3596" y="1822"/>
                </a:lnTo>
                <a:lnTo>
                  <a:pt x="3589" y="1843"/>
                </a:lnTo>
                <a:lnTo>
                  <a:pt x="3583" y="1863"/>
                </a:lnTo>
                <a:lnTo>
                  <a:pt x="3578" y="1880"/>
                </a:lnTo>
                <a:lnTo>
                  <a:pt x="3574" y="1878"/>
                </a:lnTo>
                <a:lnTo>
                  <a:pt x="3571" y="1877"/>
                </a:lnTo>
                <a:lnTo>
                  <a:pt x="3567" y="1876"/>
                </a:lnTo>
                <a:lnTo>
                  <a:pt x="3561" y="1876"/>
                </a:lnTo>
                <a:lnTo>
                  <a:pt x="3553" y="1877"/>
                </a:lnTo>
                <a:lnTo>
                  <a:pt x="3546" y="1879"/>
                </a:lnTo>
                <a:lnTo>
                  <a:pt x="3550" y="1861"/>
                </a:lnTo>
                <a:lnTo>
                  <a:pt x="3556" y="1841"/>
                </a:lnTo>
                <a:lnTo>
                  <a:pt x="3561" y="1821"/>
                </a:lnTo>
                <a:lnTo>
                  <a:pt x="3569" y="1800"/>
                </a:lnTo>
                <a:close/>
                <a:moveTo>
                  <a:pt x="3250" y="2843"/>
                </a:moveTo>
                <a:lnTo>
                  <a:pt x="3251" y="2843"/>
                </a:lnTo>
                <a:lnTo>
                  <a:pt x="3251" y="2843"/>
                </a:lnTo>
                <a:lnTo>
                  <a:pt x="3257" y="2843"/>
                </a:lnTo>
                <a:lnTo>
                  <a:pt x="3262" y="2842"/>
                </a:lnTo>
                <a:lnTo>
                  <a:pt x="3268" y="2840"/>
                </a:lnTo>
                <a:lnTo>
                  <a:pt x="3273" y="2838"/>
                </a:lnTo>
                <a:lnTo>
                  <a:pt x="3270" y="2857"/>
                </a:lnTo>
                <a:lnTo>
                  <a:pt x="3267" y="2876"/>
                </a:lnTo>
                <a:lnTo>
                  <a:pt x="3262" y="2895"/>
                </a:lnTo>
                <a:lnTo>
                  <a:pt x="3258" y="2913"/>
                </a:lnTo>
                <a:lnTo>
                  <a:pt x="3253" y="2909"/>
                </a:lnTo>
                <a:lnTo>
                  <a:pt x="3247" y="2905"/>
                </a:lnTo>
                <a:lnTo>
                  <a:pt x="3240" y="2903"/>
                </a:lnTo>
                <a:lnTo>
                  <a:pt x="3232" y="2902"/>
                </a:lnTo>
                <a:lnTo>
                  <a:pt x="3231" y="2902"/>
                </a:lnTo>
                <a:lnTo>
                  <a:pt x="3230" y="2903"/>
                </a:lnTo>
                <a:lnTo>
                  <a:pt x="3236" y="2888"/>
                </a:lnTo>
                <a:lnTo>
                  <a:pt x="3241" y="2872"/>
                </a:lnTo>
                <a:lnTo>
                  <a:pt x="3246" y="2858"/>
                </a:lnTo>
                <a:lnTo>
                  <a:pt x="3250" y="2843"/>
                </a:lnTo>
                <a:close/>
                <a:moveTo>
                  <a:pt x="2941" y="3347"/>
                </a:moveTo>
                <a:lnTo>
                  <a:pt x="2934" y="3348"/>
                </a:lnTo>
                <a:lnTo>
                  <a:pt x="2927" y="3350"/>
                </a:lnTo>
                <a:lnTo>
                  <a:pt x="2920" y="3353"/>
                </a:lnTo>
                <a:lnTo>
                  <a:pt x="2913" y="3357"/>
                </a:lnTo>
                <a:lnTo>
                  <a:pt x="2918" y="3333"/>
                </a:lnTo>
                <a:lnTo>
                  <a:pt x="2923" y="3310"/>
                </a:lnTo>
                <a:lnTo>
                  <a:pt x="2928" y="3287"/>
                </a:lnTo>
                <a:lnTo>
                  <a:pt x="2933" y="3265"/>
                </a:lnTo>
                <a:lnTo>
                  <a:pt x="2937" y="3273"/>
                </a:lnTo>
                <a:lnTo>
                  <a:pt x="2943" y="3279"/>
                </a:lnTo>
                <a:lnTo>
                  <a:pt x="2952" y="3283"/>
                </a:lnTo>
                <a:lnTo>
                  <a:pt x="2962" y="3284"/>
                </a:lnTo>
                <a:lnTo>
                  <a:pt x="2962" y="3284"/>
                </a:lnTo>
                <a:lnTo>
                  <a:pt x="2962" y="3284"/>
                </a:lnTo>
                <a:lnTo>
                  <a:pt x="2958" y="3300"/>
                </a:lnTo>
                <a:lnTo>
                  <a:pt x="2953" y="3315"/>
                </a:lnTo>
                <a:lnTo>
                  <a:pt x="2948" y="3331"/>
                </a:lnTo>
                <a:lnTo>
                  <a:pt x="2943" y="3348"/>
                </a:lnTo>
                <a:lnTo>
                  <a:pt x="2942" y="3348"/>
                </a:lnTo>
                <a:lnTo>
                  <a:pt x="2941" y="3347"/>
                </a:lnTo>
                <a:close/>
                <a:moveTo>
                  <a:pt x="1749" y="9084"/>
                </a:moveTo>
                <a:lnTo>
                  <a:pt x="1741" y="9065"/>
                </a:lnTo>
                <a:lnTo>
                  <a:pt x="1739" y="9056"/>
                </a:lnTo>
                <a:lnTo>
                  <a:pt x="1742" y="9051"/>
                </a:lnTo>
                <a:lnTo>
                  <a:pt x="1750" y="9042"/>
                </a:lnTo>
                <a:lnTo>
                  <a:pt x="1760" y="9053"/>
                </a:lnTo>
                <a:lnTo>
                  <a:pt x="1765" y="9060"/>
                </a:lnTo>
                <a:lnTo>
                  <a:pt x="1760" y="9069"/>
                </a:lnTo>
                <a:lnTo>
                  <a:pt x="1749" y="9084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latin typeface="a Auto Signature" panose="02000503000000000000" pitchFamily="2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487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ackground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252399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ground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65948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ur team 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исунок 2"/>
          <p:cNvSpPr>
            <a:spLocks noGrp="1"/>
          </p:cNvSpPr>
          <p:nvPr>
            <p:ph type="pic" sz="quarter" idx="12"/>
          </p:nvPr>
        </p:nvSpPr>
        <p:spPr>
          <a:xfrm>
            <a:off x="1012939" y="991213"/>
            <a:ext cx="4876328" cy="4875574"/>
          </a:xfrm>
          <a:custGeom>
            <a:avLst/>
            <a:gdLst>
              <a:gd name="connsiteX0" fmla="*/ 4234 w 5219"/>
              <a:gd name="connsiteY0" fmla="*/ 4234 w 5219"/>
              <a:gd name="connsiteX1" fmla="*/ 4234 w 5219"/>
              <a:gd name="connsiteY1" fmla="*/ 4234 w 5219"/>
              <a:gd name="connsiteX2" fmla="*/ 4234 w 5219"/>
              <a:gd name="connsiteY2" fmla="*/ 4234 w 5219"/>
              <a:gd name="connsiteX3" fmla="*/ 4234 w 5219"/>
              <a:gd name="connsiteY3" fmla="*/ 4234 w 5219"/>
              <a:gd name="connsiteX4" fmla="*/ 4234 w 5219"/>
              <a:gd name="connsiteY4" fmla="*/ 4234 w 5219"/>
              <a:gd name="connsiteX5" fmla="*/ 4234 w 5219"/>
              <a:gd name="connsiteY5" fmla="*/ 4234 w 5219"/>
              <a:gd name="connsiteX6" fmla="*/ 4234 w 5219"/>
              <a:gd name="connsiteY6" fmla="*/ 4234 w 5219"/>
              <a:gd name="connsiteX7" fmla="*/ 4234 w 5219"/>
              <a:gd name="connsiteY7" fmla="*/ 4234 w 5219"/>
              <a:gd name="connsiteX8" fmla="*/ 4234 w 5219"/>
              <a:gd name="connsiteY8" fmla="*/ 4234 w 5219"/>
              <a:gd name="connsiteX9" fmla="*/ 4234 w 5219"/>
              <a:gd name="connsiteY9" fmla="*/ 4234 w 5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289702" h="7289702">
                <a:moveTo>
                  <a:pt x="3637074" y="0"/>
                </a:moveTo>
                <a:cubicBezTo>
                  <a:pt x="4057596" y="0"/>
                  <a:pt x="4478118" y="160423"/>
                  <a:pt x="4798965" y="481271"/>
                </a:cubicBezTo>
                <a:lnTo>
                  <a:pt x="6808431" y="2490737"/>
                </a:lnTo>
                <a:cubicBezTo>
                  <a:pt x="7450126" y="3132432"/>
                  <a:pt x="7450126" y="4172825"/>
                  <a:pt x="6808431" y="4814520"/>
                </a:cubicBezTo>
                <a:lnTo>
                  <a:pt x="4814520" y="6808431"/>
                </a:lnTo>
                <a:cubicBezTo>
                  <a:pt x="4172825" y="7450126"/>
                  <a:pt x="3132432" y="7450126"/>
                  <a:pt x="2490737" y="6808431"/>
                </a:cubicBezTo>
                <a:lnTo>
                  <a:pt x="481271" y="4798965"/>
                </a:lnTo>
                <a:cubicBezTo>
                  <a:pt x="-160424" y="4157270"/>
                  <a:pt x="-160424" y="3116877"/>
                  <a:pt x="481271" y="2475182"/>
                </a:cubicBezTo>
                <a:lnTo>
                  <a:pt x="2475182" y="481271"/>
                </a:lnTo>
                <a:cubicBezTo>
                  <a:pt x="2796029" y="160423"/>
                  <a:pt x="3216552" y="0"/>
                  <a:pt x="3637074" y="0"/>
                </a:cubicBez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>
            <a:outerShdw blurRad="736600" dist="50800" dir="3660000" sx="90000" sy="90000" algn="tl" rotWithShape="0">
              <a:prstClr val="black">
                <a:alpha val="54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488221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456900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ndividual of the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/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6096000" cy="693525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6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7336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1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19.xml"/><Relationship Id="rId10" Type="http://schemas.openxmlformats.org/officeDocument/2006/relationships/theme" Target="../theme/theme6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24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25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2.png"/><Relationship Id="rId4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9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30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31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2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33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34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35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53D9FBEC-5576-4A98-883A-BEAA5ABF1BEA}"/>
              </a:ext>
            </a:extLst>
          </p:cNvPr>
          <p:cNvSpPr/>
          <p:nvPr userDrawn="1"/>
        </p:nvSpPr>
        <p:spPr bwMode="auto">
          <a:xfrm>
            <a:off x="0" y="1"/>
            <a:ext cx="12192000" cy="6631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8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630E2DBB-4181-4BB3-9449-0CD54F1CB49E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4217"/>
            <a:ext cx="12192000" cy="293783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09E49EC9-C715-4EAE-83A4-AD7AB3DE245A}"/>
              </a:ext>
            </a:extLst>
          </p:cNvPr>
          <p:cNvSpPr txBox="1"/>
          <p:nvPr userDrawn="1"/>
        </p:nvSpPr>
        <p:spPr>
          <a:xfrm>
            <a:off x="5508883" y="6584558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216796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1" r:id="rId2"/>
    <p:sldLayoutId id="2147483732" r:id="rId3"/>
    <p:sldLayoutId id="2147483733" r:id="rId4"/>
    <p:sldLayoutId id="2147483737" r:id="rId5"/>
    <p:sldLayoutId id="2147483740" r:id="rId6"/>
    <p:sldLayoutId id="2147485140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EA28658-3E97-4D54-A3E8-CC20AE9E33E1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4217"/>
            <a:ext cx="12192000" cy="29378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4282BE3-E870-470D-8B90-525A39B07613}"/>
              </a:ext>
            </a:extLst>
          </p:cNvPr>
          <p:cNvSpPr txBox="1"/>
          <p:nvPr userDrawn="1"/>
        </p:nvSpPr>
        <p:spPr>
          <a:xfrm>
            <a:off x="5508883" y="6584966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2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80314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801" r:id="rId2"/>
    <p:sldLayoutId id="2147483846" r:id="rId3"/>
  </p:sldLayoutIdLst>
  <p:hf hdr="0" dt="0"/>
  <p:txStyles>
    <p:titleStyle>
      <a:lvl1pPr algn="l" defTabSz="914309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7" indent="-228577" algn="l" defTabSz="9143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3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6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0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4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9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3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7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9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3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7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1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3D6A0B0-E492-477B-8CA2-54D2143B8E0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4282BE3-E870-470D-8B90-525A39B07613}"/>
              </a:ext>
            </a:extLst>
          </p:cNvPr>
          <p:cNvSpPr txBox="1"/>
          <p:nvPr userDrawn="1"/>
        </p:nvSpPr>
        <p:spPr>
          <a:xfrm>
            <a:off x="5508883" y="6584966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2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762717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1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B502FE-6539-4EE4-BEDA-3423F7FE8DD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282BE3-E870-470D-8B90-525A39B07613}"/>
              </a:ext>
            </a:extLst>
          </p:cNvPr>
          <p:cNvSpPr txBox="1"/>
          <p:nvPr userDrawn="1"/>
        </p:nvSpPr>
        <p:spPr>
          <a:xfrm>
            <a:off x="5508883" y="6584966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2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53849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0" r:id="rId1"/>
    <p:sldLayoutId id="2147484236" r:id="rId2"/>
  </p:sldLayoutIdLst>
  <p:hf hdr="0" dt="0"/>
  <p:txStyles>
    <p:titleStyle>
      <a:lvl1pPr algn="l" defTabSz="914309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7" indent="-228577" algn="l" defTabSz="9143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3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6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0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4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9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3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7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9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3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7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1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DCF1CD3-753D-42DF-8A12-D9F720BA078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4282BE3-E870-470D-8B90-525A39B07613}"/>
              </a:ext>
            </a:extLst>
          </p:cNvPr>
          <p:cNvSpPr txBox="1"/>
          <p:nvPr userDrawn="1"/>
        </p:nvSpPr>
        <p:spPr>
          <a:xfrm>
            <a:off x="5508883" y="6584966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2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14675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2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3D6A0B0-E492-477B-8CA2-54D2143B8E05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4216"/>
            <a:ext cx="12193200" cy="2952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282BE3-E870-470D-8B90-525A39B07613}"/>
              </a:ext>
            </a:extLst>
          </p:cNvPr>
          <p:cNvSpPr txBox="1"/>
          <p:nvPr userDrawn="1"/>
        </p:nvSpPr>
        <p:spPr>
          <a:xfrm>
            <a:off x="5508883" y="6584966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2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026545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40" r:id="rId1"/>
    <p:sldLayoutId id="2147484348" r:id="rId2"/>
    <p:sldLayoutId id="2147484356" r:id="rId3"/>
    <p:sldLayoutId id="2147484365" r:id="rId4"/>
    <p:sldLayoutId id="2147484368" r:id="rId5"/>
    <p:sldLayoutId id="2147484370" r:id="rId6"/>
    <p:sldLayoutId id="2147484371" r:id="rId7"/>
    <p:sldLayoutId id="2147484374" r:id="rId8"/>
    <p:sldLayoutId id="2147484375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82929B-A090-4259-8105-4A57E215E64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4216"/>
            <a:ext cx="12193200" cy="295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282BE3-E870-470D-8B90-525A39B07613}"/>
              </a:ext>
            </a:extLst>
          </p:cNvPr>
          <p:cNvSpPr txBox="1"/>
          <p:nvPr userDrawn="1"/>
        </p:nvSpPr>
        <p:spPr>
          <a:xfrm>
            <a:off x="5508883" y="6584966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2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940459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04" r:id="rId1"/>
  </p:sldLayoutIdLst>
  <p:hf hdr="0" dt="0"/>
  <p:txStyles>
    <p:titleStyle>
      <a:lvl1pPr algn="l" defTabSz="914309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7" indent="-228577" algn="l" defTabSz="9143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3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6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0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4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9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3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7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9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3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7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1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3D6A0B0-E492-477B-8CA2-54D2143B8E0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4216"/>
            <a:ext cx="12193200" cy="2952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282BE3-E870-470D-8B90-525A39B07613}"/>
              </a:ext>
            </a:extLst>
          </p:cNvPr>
          <p:cNvSpPr txBox="1"/>
          <p:nvPr userDrawn="1"/>
        </p:nvSpPr>
        <p:spPr>
          <a:xfrm>
            <a:off x="5508883" y="6584966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2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524049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13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359DC4AA-C85B-4B5D-A800-671D16F4795D}"/>
              </a:ext>
            </a:extLst>
          </p:cNvPr>
          <p:cNvSpPr/>
          <p:nvPr userDrawn="1"/>
        </p:nvSpPr>
        <p:spPr bwMode="auto">
          <a:xfrm>
            <a:off x="0" y="1"/>
            <a:ext cx="12192000" cy="6631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8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014EDC-DF25-4C1B-8472-4D2FA376437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4282BE3-E870-470D-8B90-525A39B07613}"/>
              </a:ext>
            </a:extLst>
          </p:cNvPr>
          <p:cNvSpPr txBox="1"/>
          <p:nvPr userDrawn="1"/>
        </p:nvSpPr>
        <p:spPr>
          <a:xfrm>
            <a:off x="5508883" y="6584966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2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689203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81" r:id="rId1"/>
    <p:sldLayoutId id="2147484884" r:id="rId2"/>
    <p:sldLayoutId id="2147485101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20A56BB-9D06-43A7-BE91-6FB235F7EF8E}"/>
              </a:ext>
            </a:extLst>
          </p:cNvPr>
          <p:cNvSpPr/>
          <p:nvPr userDrawn="1"/>
        </p:nvSpPr>
        <p:spPr bwMode="auto">
          <a:xfrm>
            <a:off x="0" y="1"/>
            <a:ext cx="12192000" cy="6631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8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D651D9-90B3-4BD6-A893-EE4125FB10E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4282BE3-E870-470D-8B90-525A39B07613}"/>
              </a:ext>
            </a:extLst>
          </p:cNvPr>
          <p:cNvSpPr txBox="1"/>
          <p:nvPr userDrawn="1"/>
        </p:nvSpPr>
        <p:spPr>
          <a:xfrm>
            <a:off x="5508883" y="6584966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2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209720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88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492AC11-AFB6-4294-B6A5-59CA127370D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282BE3-E870-470D-8B90-525A39B07613}"/>
              </a:ext>
            </a:extLst>
          </p:cNvPr>
          <p:cNvSpPr txBox="1"/>
          <p:nvPr userDrawn="1"/>
        </p:nvSpPr>
        <p:spPr>
          <a:xfrm>
            <a:off x="5508883" y="6584966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2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564358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77" r:id="rId1"/>
  </p:sldLayoutIdLst>
  <p:hf hdr="0" dt="0"/>
  <p:txStyles>
    <p:titleStyle>
      <a:lvl1pPr algn="l" defTabSz="914309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7" indent="-228577" algn="l" defTabSz="9143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3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6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0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4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9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3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7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9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3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7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1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FC973FF-13B1-4884-ACCF-1A8A3E5C25F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4217"/>
            <a:ext cx="12192000" cy="2937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282BE3-E870-470D-8B90-525A39B07613}"/>
              </a:ext>
            </a:extLst>
          </p:cNvPr>
          <p:cNvSpPr txBox="1"/>
          <p:nvPr userDrawn="1"/>
        </p:nvSpPr>
        <p:spPr>
          <a:xfrm>
            <a:off x="5508883" y="6584966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2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704495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04" r:id="rId1"/>
  </p:sldLayoutIdLst>
  <p:hf hdr="0" dt="0"/>
  <p:txStyles>
    <p:titleStyle>
      <a:lvl1pPr algn="l" defTabSz="914309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7" indent="-228577" algn="l" defTabSz="9143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3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6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0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4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9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3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7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9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3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7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1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8AB1A0BD-B3BE-42EB-BF5E-514E594F0914}"/>
              </a:ext>
            </a:extLst>
          </p:cNvPr>
          <p:cNvSpPr/>
          <p:nvPr userDrawn="1"/>
        </p:nvSpPr>
        <p:spPr bwMode="auto">
          <a:xfrm>
            <a:off x="0" y="1"/>
            <a:ext cx="12192000" cy="66317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8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29EADA4-EC69-4B90-8ED3-6FB0E2ED296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4217"/>
            <a:ext cx="12192000" cy="293783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14C5E78-218B-46BD-9F97-09EE6F08EEB4}"/>
              </a:ext>
            </a:extLst>
          </p:cNvPr>
          <p:cNvSpPr txBox="1"/>
          <p:nvPr userDrawn="1"/>
        </p:nvSpPr>
        <p:spPr>
          <a:xfrm>
            <a:off x="5508883" y="6584150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99535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08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5E7C579-1B93-4B72-B625-72D04377F29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4282BE3-E870-470D-8B90-525A39B07613}"/>
              </a:ext>
            </a:extLst>
          </p:cNvPr>
          <p:cNvSpPr txBox="1"/>
          <p:nvPr userDrawn="1"/>
        </p:nvSpPr>
        <p:spPr>
          <a:xfrm>
            <a:off x="5508883" y="6584966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2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270335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10" r:id="rId1"/>
  </p:sldLayoutIdLst>
  <p:hf hdr="0" dt="0"/>
  <p:txStyles>
    <p:titleStyle>
      <a:lvl1pPr algn="l" defTabSz="914309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77" indent="-228577" algn="l" defTabSz="9143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3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6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0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4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9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3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57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1" indent="-228577" algn="l" defTabSz="91430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9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3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7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1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4" algn="l" defTabSz="9143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3D6A0B0-E492-477B-8CA2-54D2143B8E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282BE3-E870-470D-8B90-525A39B07613}"/>
              </a:ext>
            </a:extLst>
          </p:cNvPr>
          <p:cNvSpPr txBox="1"/>
          <p:nvPr userDrawn="1"/>
        </p:nvSpPr>
        <p:spPr>
          <a:xfrm>
            <a:off x="5508883" y="6584966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2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841182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2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3D6A0B0-E492-477B-8CA2-54D2143B8E0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4282BE3-E870-470D-8B90-525A39B07613}"/>
              </a:ext>
            </a:extLst>
          </p:cNvPr>
          <p:cNvSpPr txBox="1"/>
          <p:nvPr userDrawn="1"/>
        </p:nvSpPr>
        <p:spPr>
          <a:xfrm>
            <a:off x="5508883" y="6584966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2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834292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33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3D6A0B0-E492-477B-8CA2-54D2143B8E0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4282BE3-E870-470D-8B90-525A39B07613}"/>
              </a:ext>
            </a:extLst>
          </p:cNvPr>
          <p:cNvSpPr txBox="1"/>
          <p:nvPr userDrawn="1"/>
        </p:nvSpPr>
        <p:spPr>
          <a:xfrm>
            <a:off x="5508883" y="6584966"/>
            <a:ext cx="6676283" cy="2539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Copyright © by </a:t>
            </a:r>
            <a:r>
              <a:rPr lang="en-US" sz="1000" dirty="0">
                <a:solidFill>
                  <a:srgbClr val="FFC000"/>
                </a:solidFill>
                <a:latin typeface="Impact" pitchFamily="34" charset="0"/>
                <a:cs typeface="Times New Roman" pitchFamily="18" charset="0"/>
              </a:rPr>
              <a:t>EC-Council</a:t>
            </a:r>
            <a:r>
              <a:rPr lang="en-US" sz="1000" dirty="0">
                <a:solidFill>
                  <a:schemeClr val="bg2"/>
                </a:solidFill>
                <a:latin typeface="+mn-lt"/>
                <a:cs typeface="Times New Roman" pitchFamily="18" charset="0"/>
              </a:rPr>
              <a:t>.</a:t>
            </a:r>
            <a:r>
              <a:rPr lang="en-US" sz="1000" baseline="0" dirty="0">
                <a:solidFill>
                  <a:srgbClr val="FFC00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Calibri" pitchFamily="34" charset="0"/>
                <a:cs typeface="Times New Roman" pitchFamily="18" charset="0"/>
              </a:rPr>
              <a:t>All Rights Reserved. Reproduction is Strictly Prohibited.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848859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39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18" Type="http://schemas.openxmlformats.org/officeDocument/2006/relationships/image" Target="../media/image2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17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19" Type="http://schemas.openxmlformats.org/officeDocument/2006/relationships/image" Target="../media/image26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36.png"/><Relationship Id="rId3" Type="http://schemas.openxmlformats.org/officeDocument/2006/relationships/image" Target="../media/image28.png"/><Relationship Id="rId7" Type="http://schemas.microsoft.com/office/2007/relationships/hdphoto" Target="../media/hdphoto1.wdp"/><Relationship Id="rId12" Type="http://schemas.openxmlformats.org/officeDocument/2006/relationships/image" Target="../media/image35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image" Target="../media/image34.png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image" Target="../media/image29.png"/><Relationship Id="rId9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38.png"/><Relationship Id="rId7" Type="http://schemas.openxmlformats.org/officeDocument/2006/relationships/image" Target="../media/image44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10" Type="http://schemas.openxmlformats.org/officeDocument/2006/relationships/image" Target="../media/image46.png"/><Relationship Id="rId4" Type="http://schemas.openxmlformats.org/officeDocument/2006/relationships/image" Target="../media/image41.png"/><Relationship Id="rId9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7.png"/><Relationship Id="rId18" Type="http://schemas.openxmlformats.org/officeDocument/2006/relationships/image" Target="../media/image61.png"/><Relationship Id="rId3" Type="http://schemas.openxmlformats.org/officeDocument/2006/relationships/image" Target="../media/image47.jpeg"/><Relationship Id="rId21" Type="http://schemas.openxmlformats.org/officeDocument/2006/relationships/image" Target="../media/image64.png"/><Relationship Id="rId7" Type="http://schemas.openxmlformats.org/officeDocument/2006/relationships/image" Target="../media/image51.png"/><Relationship Id="rId12" Type="http://schemas.openxmlformats.org/officeDocument/2006/relationships/image" Target="../media/image56.png"/><Relationship Id="rId17" Type="http://schemas.openxmlformats.org/officeDocument/2006/relationships/image" Target="../media/image44.png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60.png"/><Relationship Id="rId20" Type="http://schemas.openxmlformats.org/officeDocument/2006/relationships/image" Target="../media/image6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0.png"/><Relationship Id="rId11" Type="http://schemas.openxmlformats.org/officeDocument/2006/relationships/image" Target="../media/image55.png"/><Relationship Id="rId5" Type="http://schemas.openxmlformats.org/officeDocument/2006/relationships/image" Target="../media/image49.png"/><Relationship Id="rId15" Type="http://schemas.openxmlformats.org/officeDocument/2006/relationships/image" Target="../media/image59.png"/><Relationship Id="rId10" Type="http://schemas.openxmlformats.org/officeDocument/2006/relationships/image" Target="../media/image54.png"/><Relationship Id="rId19" Type="http://schemas.openxmlformats.org/officeDocument/2006/relationships/image" Target="../media/image62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Relationship Id="rId14" Type="http://schemas.openxmlformats.org/officeDocument/2006/relationships/image" Target="../media/image5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65.jpeg"/><Relationship Id="rId7" Type="http://schemas.openxmlformats.org/officeDocument/2006/relationships/image" Target="../media/image60.png"/><Relationship Id="rId12" Type="http://schemas.openxmlformats.org/officeDocument/2006/relationships/image" Target="../media/image6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66.png"/><Relationship Id="rId11" Type="http://schemas.openxmlformats.org/officeDocument/2006/relationships/image" Target="../media/image46.png"/><Relationship Id="rId5" Type="http://schemas.openxmlformats.org/officeDocument/2006/relationships/image" Target="../media/image59.png"/><Relationship Id="rId10" Type="http://schemas.openxmlformats.org/officeDocument/2006/relationships/image" Target="../media/image68.png"/><Relationship Id="rId4" Type="http://schemas.openxmlformats.org/officeDocument/2006/relationships/image" Target="../media/image56.png"/><Relationship Id="rId9" Type="http://schemas.openxmlformats.org/officeDocument/2006/relationships/image" Target="../media/image6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60.png"/><Relationship Id="rId3" Type="http://schemas.openxmlformats.org/officeDocument/2006/relationships/image" Target="../media/image70.jpeg"/><Relationship Id="rId7" Type="http://schemas.openxmlformats.org/officeDocument/2006/relationships/image" Target="../media/image73.png"/><Relationship Id="rId12" Type="http://schemas.openxmlformats.org/officeDocument/2006/relationships/image" Target="../media/image56.png"/><Relationship Id="rId17" Type="http://schemas.openxmlformats.org/officeDocument/2006/relationships/image" Target="../media/image80.pn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79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72.png"/><Relationship Id="rId11" Type="http://schemas.openxmlformats.org/officeDocument/2006/relationships/image" Target="../media/image76.png"/><Relationship Id="rId5" Type="http://schemas.openxmlformats.org/officeDocument/2006/relationships/image" Target="../media/image57.png"/><Relationship Id="rId15" Type="http://schemas.openxmlformats.org/officeDocument/2006/relationships/image" Target="../media/image78.png"/><Relationship Id="rId10" Type="http://schemas.openxmlformats.org/officeDocument/2006/relationships/image" Target="../media/image75.png"/><Relationship Id="rId4" Type="http://schemas.openxmlformats.org/officeDocument/2006/relationships/image" Target="../media/image71.jpeg"/><Relationship Id="rId9" Type="http://schemas.openxmlformats.org/officeDocument/2006/relationships/image" Target="../media/image59.png"/><Relationship Id="rId14" Type="http://schemas.openxmlformats.org/officeDocument/2006/relationships/image" Target="../media/image7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png"/><Relationship Id="rId9" Type="http://schemas.openxmlformats.org/officeDocument/2006/relationships/image" Target="../media/image8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89.png"/><Relationship Id="rId7" Type="http://schemas.openxmlformats.org/officeDocument/2006/relationships/image" Target="../media/image93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2.png"/><Relationship Id="rId11" Type="http://schemas.openxmlformats.org/officeDocument/2006/relationships/image" Target="../media/image78.png"/><Relationship Id="rId5" Type="http://schemas.openxmlformats.org/officeDocument/2006/relationships/image" Target="../media/image91.png"/><Relationship Id="rId10" Type="http://schemas.openxmlformats.org/officeDocument/2006/relationships/image" Target="../media/image96.png"/><Relationship Id="rId4" Type="http://schemas.openxmlformats.org/officeDocument/2006/relationships/image" Target="../media/image90.png"/><Relationship Id="rId9" Type="http://schemas.openxmlformats.org/officeDocument/2006/relationships/image" Target="../media/image95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image" Target="../media/image102.png"/><Relationship Id="rId3" Type="http://schemas.openxmlformats.org/officeDocument/2006/relationships/image" Target="../media/image97.jpeg"/><Relationship Id="rId7" Type="http://schemas.openxmlformats.org/officeDocument/2006/relationships/image" Target="../media/image85.png"/><Relationship Id="rId12" Type="http://schemas.openxmlformats.org/officeDocument/2006/relationships/image" Target="../media/image101.png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10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4.png"/><Relationship Id="rId11" Type="http://schemas.openxmlformats.org/officeDocument/2006/relationships/image" Target="../media/image100.png"/><Relationship Id="rId5" Type="http://schemas.openxmlformats.org/officeDocument/2006/relationships/image" Target="../media/image86.png"/><Relationship Id="rId15" Type="http://schemas.openxmlformats.org/officeDocument/2006/relationships/image" Target="../media/image69.png"/><Relationship Id="rId10" Type="http://schemas.openxmlformats.org/officeDocument/2006/relationships/image" Target="../media/image99.png"/><Relationship Id="rId4" Type="http://schemas.openxmlformats.org/officeDocument/2006/relationships/image" Target="../media/image87.png"/><Relationship Id="rId9" Type="http://schemas.openxmlformats.org/officeDocument/2006/relationships/image" Target="../media/image98.png"/><Relationship Id="rId14" Type="http://schemas.openxmlformats.org/officeDocument/2006/relationships/image" Target="../media/image103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6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118.png"/><Relationship Id="rId18" Type="http://schemas.openxmlformats.org/officeDocument/2006/relationships/image" Target="../media/image123.png"/><Relationship Id="rId3" Type="http://schemas.openxmlformats.org/officeDocument/2006/relationships/image" Target="../media/image109.jpeg"/><Relationship Id="rId21" Type="http://schemas.openxmlformats.org/officeDocument/2006/relationships/image" Target="../media/image126.png"/><Relationship Id="rId7" Type="http://schemas.openxmlformats.org/officeDocument/2006/relationships/image" Target="../media/image113.png"/><Relationship Id="rId12" Type="http://schemas.openxmlformats.org/officeDocument/2006/relationships/image" Target="../media/image117.png"/><Relationship Id="rId17" Type="http://schemas.openxmlformats.org/officeDocument/2006/relationships/image" Target="../media/image122.png"/><Relationship Id="rId2" Type="http://schemas.openxmlformats.org/officeDocument/2006/relationships/notesSlide" Target="../notesSlides/notesSlide17.xml"/><Relationship Id="rId16" Type="http://schemas.openxmlformats.org/officeDocument/2006/relationships/image" Target="../media/image121.png"/><Relationship Id="rId20" Type="http://schemas.openxmlformats.org/officeDocument/2006/relationships/image" Target="../media/image125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12.png"/><Relationship Id="rId11" Type="http://schemas.openxmlformats.org/officeDocument/2006/relationships/image" Target="../media/image116.png"/><Relationship Id="rId5" Type="http://schemas.openxmlformats.org/officeDocument/2006/relationships/image" Target="../media/image111.png"/><Relationship Id="rId15" Type="http://schemas.openxmlformats.org/officeDocument/2006/relationships/image" Target="../media/image120.png"/><Relationship Id="rId23" Type="http://schemas.openxmlformats.org/officeDocument/2006/relationships/image" Target="../media/image128.png"/><Relationship Id="rId10" Type="http://schemas.openxmlformats.org/officeDocument/2006/relationships/image" Target="../media/image115.png"/><Relationship Id="rId19" Type="http://schemas.openxmlformats.org/officeDocument/2006/relationships/image" Target="../media/image124.png"/><Relationship Id="rId4" Type="http://schemas.openxmlformats.org/officeDocument/2006/relationships/image" Target="../media/image110.png"/><Relationship Id="rId9" Type="http://schemas.openxmlformats.org/officeDocument/2006/relationships/image" Target="../media/image114.png"/><Relationship Id="rId14" Type="http://schemas.openxmlformats.org/officeDocument/2006/relationships/image" Target="../media/image119.png"/><Relationship Id="rId22" Type="http://schemas.openxmlformats.org/officeDocument/2006/relationships/image" Target="../media/image12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3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2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9.png"/><Relationship Id="rId3" Type="http://schemas.openxmlformats.org/officeDocument/2006/relationships/image" Target="../media/image134.png"/><Relationship Id="rId7" Type="http://schemas.openxmlformats.org/officeDocument/2006/relationships/image" Target="../media/image13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37.png"/><Relationship Id="rId5" Type="http://schemas.openxmlformats.org/officeDocument/2006/relationships/image" Target="../media/image136.png"/><Relationship Id="rId4" Type="http://schemas.openxmlformats.org/officeDocument/2006/relationships/image" Target="../media/image135.png"/><Relationship Id="rId9" Type="http://schemas.openxmlformats.org/officeDocument/2006/relationships/image" Target="../media/image14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42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2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9.png"/><Relationship Id="rId3" Type="http://schemas.openxmlformats.org/officeDocument/2006/relationships/image" Target="../media/image144.png"/><Relationship Id="rId7" Type="http://schemas.openxmlformats.org/officeDocument/2006/relationships/image" Target="../media/image148.png"/><Relationship Id="rId12" Type="http://schemas.openxmlformats.org/officeDocument/2006/relationships/image" Target="../media/image15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7.png"/><Relationship Id="rId11" Type="http://schemas.openxmlformats.org/officeDocument/2006/relationships/image" Target="../media/image152.png"/><Relationship Id="rId5" Type="http://schemas.openxmlformats.org/officeDocument/2006/relationships/image" Target="../media/image146.png"/><Relationship Id="rId10" Type="http://schemas.openxmlformats.org/officeDocument/2006/relationships/image" Target="../media/image151.png"/><Relationship Id="rId4" Type="http://schemas.openxmlformats.org/officeDocument/2006/relationships/image" Target="../media/image145.png"/><Relationship Id="rId9" Type="http://schemas.openxmlformats.org/officeDocument/2006/relationships/image" Target="../media/image150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5.png"/><Relationship Id="rId3" Type="http://schemas.openxmlformats.org/officeDocument/2006/relationships/image" Target="../media/image154.jpeg"/><Relationship Id="rId7" Type="http://schemas.openxmlformats.org/officeDocument/2006/relationships/image" Target="../media/image144.png"/><Relationship Id="rId12" Type="http://schemas.openxmlformats.org/officeDocument/2006/relationships/image" Target="../media/image15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6.png"/><Relationship Id="rId11" Type="http://schemas.openxmlformats.org/officeDocument/2006/relationships/image" Target="../media/image151.png"/><Relationship Id="rId5" Type="http://schemas.openxmlformats.org/officeDocument/2006/relationships/image" Target="../media/image150.png"/><Relationship Id="rId10" Type="http://schemas.openxmlformats.org/officeDocument/2006/relationships/image" Target="../media/image157.png"/><Relationship Id="rId4" Type="http://schemas.openxmlformats.org/officeDocument/2006/relationships/image" Target="../media/image155.png"/><Relationship Id="rId9" Type="http://schemas.openxmlformats.org/officeDocument/2006/relationships/image" Target="../media/image146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9.png"/><Relationship Id="rId13" Type="http://schemas.openxmlformats.org/officeDocument/2006/relationships/image" Target="../media/image147.png"/><Relationship Id="rId3" Type="http://schemas.openxmlformats.org/officeDocument/2006/relationships/image" Target="../media/image150.png"/><Relationship Id="rId7" Type="http://schemas.openxmlformats.org/officeDocument/2006/relationships/image" Target="../media/image156.png"/><Relationship Id="rId12" Type="http://schemas.openxmlformats.org/officeDocument/2006/relationships/image" Target="../media/image163.png"/><Relationship Id="rId2" Type="http://schemas.openxmlformats.org/officeDocument/2006/relationships/image" Target="../media/image158.jpeg"/><Relationship Id="rId16" Type="http://schemas.openxmlformats.org/officeDocument/2006/relationships/image" Target="../media/image164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46.png"/><Relationship Id="rId11" Type="http://schemas.openxmlformats.org/officeDocument/2006/relationships/image" Target="../media/image162.png"/><Relationship Id="rId5" Type="http://schemas.openxmlformats.org/officeDocument/2006/relationships/image" Target="../media/image145.png"/><Relationship Id="rId15" Type="http://schemas.openxmlformats.org/officeDocument/2006/relationships/image" Target="../media/image151.png"/><Relationship Id="rId10" Type="http://schemas.openxmlformats.org/officeDocument/2006/relationships/image" Target="../media/image161.png"/><Relationship Id="rId4" Type="http://schemas.openxmlformats.org/officeDocument/2006/relationships/image" Target="../media/image144.png"/><Relationship Id="rId9" Type="http://schemas.openxmlformats.org/officeDocument/2006/relationships/image" Target="../media/image160.png"/><Relationship Id="rId14" Type="http://schemas.openxmlformats.org/officeDocument/2006/relationships/image" Target="../media/image148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9.png"/><Relationship Id="rId3" Type="http://schemas.microsoft.com/office/2007/relationships/hdphoto" Target="../media/hdphoto2.wdp"/><Relationship Id="rId7" Type="http://schemas.openxmlformats.org/officeDocument/2006/relationships/image" Target="../media/image168.png"/><Relationship Id="rId2" Type="http://schemas.openxmlformats.org/officeDocument/2006/relationships/image" Target="../media/image165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67.png"/><Relationship Id="rId5" Type="http://schemas.openxmlformats.org/officeDocument/2006/relationships/image" Target="../media/image166.png"/><Relationship Id="rId10" Type="http://schemas.openxmlformats.org/officeDocument/2006/relationships/image" Target="../media/image170.png"/><Relationship Id="rId4" Type="http://schemas.openxmlformats.org/officeDocument/2006/relationships/image" Target="../media/image150.png"/><Relationship Id="rId9" Type="http://schemas.openxmlformats.org/officeDocument/2006/relationships/image" Target="../media/image14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3.jpeg"/><Relationship Id="rId1" Type="http://schemas.openxmlformats.org/officeDocument/2006/relationships/slideLayout" Target="../slideLayouts/slideLayout3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26310" y="609600"/>
            <a:ext cx="7494483" cy="27956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5300" b="1" dirty="0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rPr>
              <a:t>Ethical Hacking Essentials (EHE)</a:t>
            </a:r>
            <a:br>
              <a:rPr lang="en-US" sz="2400" b="1" dirty="0"/>
            </a:br>
            <a:br>
              <a:rPr lang="en-US" sz="2400" b="1" dirty="0"/>
            </a:br>
            <a:r>
              <a:rPr lang="en-US" sz="1800" b="1" dirty="0"/>
              <a:t>Master of Science in Cybersecurity </a:t>
            </a:r>
            <a:endParaRPr lang="en-US" sz="2400" b="1" dirty="0"/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>
          <a:xfrm>
            <a:off x="4272930" y="3173560"/>
            <a:ext cx="6952234" cy="36152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i="1" dirty="0"/>
              <a:t>Dr. Kamal Alieyan</a:t>
            </a:r>
            <a:endParaRPr lang="en-US" i="1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Everyone Smart University  </a:t>
            </a:r>
          </a:p>
          <a:p>
            <a:r>
              <a:rPr lang="en-US" dirty="0">
                <a:solidFill>
                  <a:schemeClr val="tx1"/>
                </a:solidFill>
              </a:rPr>
              <a:t>Faculty of IT – 2022/2023</a:t>
            </a:r>
          </a:p>
        </p:txBody>
      </p:sp>
      <p:sp>
        <p:nvSpPr>
          <p:cNvPr id="7172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5257006" y="2941638"/>
            <a:ext cx="382108" cy="1825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45720" tIns="22860" rIns="45720" bIns="22860" rtlCol="0" anchor="ctr">
            <a:normAutofit/>
          </a:bodyPr>
          <a:lstStyle>
            <a:defPPr>
              <a:defRPr lang="en-US"/>
            </a:defPPr>
            <a:lvl1pPr marL="0" algn="r" defTabSz="228600" rtl="0" eaLnBrk="1" latinLnBrk="0" hangingPunct="1">
              <a:defRPr sz="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572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858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144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1430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716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002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288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>
              <a:spcAft>
                <a:spcPts val="600"/>
              </a:spcAft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 defTabSz="914400">
                <a:spcAft>
                  <a:spcPts val="600"/>
                </a:spcAft>
                <a:defRPr/>
              </a:pPr>
              <a:t>1</a:t>
            </a:fld>
            <a:endParaRPr lang="en-US">
              <a:solidFill>
                <a:schemeClr val="bg2">
                  <a:lumMod val="5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29698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3108" y="489453"/>
            <a:ext cx="2795614" cy="279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632" y="4049559"/>
            <a:ext cx="3092568" cy="186327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905724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Placeholder 26" descr="A picture containing text, person&#10;&#10;Description automatically generated">
            <a:extLst>
              <a:ext uri="{FF2B5EF4-FFF2-40B4-BE49-F238E27FC236}">
                <a16:creationId xmlns:a16="http://schemas.microsoft.com/office/drawing/2014/main" id="{FE04B7B0-D5C9-4A62-8BE3-1DF82171D17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92" b="9492"/>
          <a:stretch>
            <a:fillRect/>
          </a:stretch>
        </p:blipFill>
        <p:spPr>
          <a:xfrm>
            <a:off x="0" y="0"/>
            <a:ext cx="12192000" cy="6557654"/>
          </a:xfrm>
        </p:spPr>
      </p:pic>
      <p:sp>
        <p:nvSpPr>
          <p:cNvPr id="20" name="Rectangle 19"/>
          <p:cNvSpPr/>
          <p:nvPr/>
        </p:nvSpPr>
        <p:spPr>
          <a:xfrm>
            <a:off x="3490265" y="4287595"/>
            <a:ext cx="8701735" cy="1464276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797105" y="5048537"/>
            <a:ext cx="8115300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 defTabSz="914217"/>
            <a:r>
              <a:rPr lang="en-US" sz="3000" b="1" dirty="0">
                <a:solidFill>
                  <a:prstClr val="white"/>
                </a:solidFill>
                <a:latin typeface="Rockwell" panose="02060603020205020403" pitchFamily="18" charset="0"/>
              </a:rPr>
              <a:t>IoT and OT Attacks and Countermeasures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753600" y="4461691"/>
            <a:ext cx="2158804" cy="5078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 defTabSz="914217"/>
            <a:r>
              <a:rPr lang="en-US" sz="2700" b="1" dirty="0">
                <a:solidFill>
                  <a:srgbClr val="FFC000"/>
                </a:solidFill>
                <a:latin typeface="Calibri" panose="020F0502020204030204"/>
                <a:ea typeface="Open Sans Light" pitchFamily="34" charset="0"/>
                <a:cs typeface="Open Sans Light" pitchFamily="34" charset="0"/>
              </a:rPr>
              <a:t>Module 10</a:t>
            </a:r>
          </a:p>
        </p:txBody>
      </p:sp>
      <p:sp>
        <p:nvSpPr>
          <p:cNvPr id="6" name="Round Same Side Corner Rectangle 5"/>
          <p:cNvSpPr/>
          <p:nvPr/>
        </p:nvSpPr>
        <p:spPr>
          <a:xfrm rot="10800000">
            <a:off x="189133" y="-1"/>
            <a:ext cx="2049099" cy="1542193"/>
          </a:xfrm>
          <a:prstGeom prst="round2SameRect">
            <a:avLst>
              <a:gd name="adj1" fmla="val 6047"/>
              <a:gd name="adj2" fmla="val 0"/>
            </a:avLst>
          </a:prstGeom>
          <a:solidFill>
            <a:srgbClr val="FA957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522" y="126696"/>
            <a:ext cx="1576321" cy="128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45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олилиния: фигура 17">
            <a:extLst>
              <a:ext uri="{FF2B5EF4-FFF2-40B4-BE49-F238E27FC236}">
                <a16:creationId xmlns:a16="http://schemas.microsoft.com/office/drawing/2014/main" id="{854959C8-7B0E-4E7E-BDFD-8D6617AE528D}"/>
              </a:ext>
            </a:extLst>
          </p:cNvPr>
          <p:cNvSpPr/>
          <p:nvPr/>
        </p:nvSpPr>
        <p:spPr>
          <a:xfrm>
            <a:off x="2045962" y="0"/>
            <a:ext cx="10025964" cy="6550568"/>
          </a:xfrm>
          <a:custGeom>
            <a:avLst/>
            <a:gdLst>
              <a:gd name="connsiteX0" fmla="*/ 2263027 w 13961141"/>
              <a:gd name="connsiteY0" fmla="*/ 0 h 10288588"/>
              <a:gd name="connsiteX1" fmla="*/ 11698115 w 13961141"/>
              <a:gd name="connsiteY1" fmla="*/ 0 h 10288588"/>
              <a:gd name="connsiteX2" fmla="*/ 11916579 w 13961141"/>
              <a:gd name="connsiteY2" fmla="*/ 208286 h 10288588"/>
              <a:gd name="connsiteX3" fmla="*/ 13961141 w 13961141"/>
              <a:gd name="connsiteY3" fmla="*/ 5144294 h 10288588"/>
              <a:gd name="connsiteX4" fmla="*/ 11916579 w 13961141"/>
              <a:gd name="connsiteY4" fmla="*/ 10080302 h 10288588"/>
              <a:gd name="connsiteX5" fmla="*/ 11698115 w 13961141"/>
              <a:gd name="connsiteY5" fmla="*/ 10288588 h 10288588"/>
              <a:gd name="connsiteX6" fmla="*/ 2263026 w 13961141"/>
              <a:gd name="connsiteY6" fmla="*/ 10288588 h 10288588"/>
              <a:gd name="connsiteX7" fmla="*/ 2044562 w 13961141"/>
              <a:gd name="connsiteY7" fmla="*/ 10080302 h 10288588"/>
              <a:gd name="connsiteX8" fmla="*/ 0 w 13961141"/>
              <a:gd name="connsiteY8" fmla="*/ 5144294 h 10288588"/>
              <a:gd name="connsiteX9" fmla="*/ 2044562 w 13961141"/>
              <a:gd name="connsiteY9" fmla="*/ 208286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961141" h="10288588">
                <a:moveTo>
                  <a:pt x="2263027" y="0"/>
                </a:moveTo>
                <a:lnTo>
                  <a:pt x="11698115" y="0"/>
                </a:lnTo>
                <a:lnTo>
                  <a:pt x="11916579" y="208286"/>
                </a:lnTo>
                <a:cubicBezTo>
                  <a:pt x="13179813" y="1471521"/>
                  <a:pt x="13961141" y="3216663"/>
                  <a:pt x="13961141" y="5144294"/>
                </a:cubicBezTo>
                <a:cubicBezTo>
                  <a:pt x="13961141" y="7071925"/>
                  <a:pt x="13179813" y="8817068"/>
                  <a:pt x="11916579" y="10080302"/>
                </a:cubicBezTo>
                <a:lnTo>
                  <a:pt x="11698115" y="10288588"/>
                </a:lnTo>
                <a:lnTo>
                  <a:pt x="2263026" y="10288588"/>
                </a:lnTo>
                <a:lnTo>
                  <a:pt x="2044562" y="10080302"/>
                </a:lnTo>
                <a:cubicBezTo>
                  <a:pt x="781328" y="8817068"/>
                  <a:pt x="0" y="7071925"/>
                  <a:pt x="0" y="5144294"/>
                </a:cubicBezTo>
                <a:cubicBezTo>
                  <a:pt x="0" y="3216663"/>
                  <a:pt x="781329" y="1471521"/>
                  <a:pt x="2044562" y="208286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ffectLst>
            <a:outerShdw blurRad="825500" sx="101000" sy="101000" algn="ctr" rotWithShape="0">
              <a:schemeClr val="bg1">
                <a:alpha val="39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14" name="Полилиния: фигура 13">
            <a:extLst>
              <a:ext uri="{FF2B5EF4-FFF2-40B4-BE49-F238E27FC236}">
                <a16:creationId xmlns:a16="http://schemas.microsoft.com/office/drawing/2014/main" id="{3A4BC183-66F2-4E4C-A55E-3D2042289D6F}"/>
              </a:ext>
            </a:extLst>
          </p:cNvPr>
          <p:cNvSpPr/>
          <p:nvPr/>
        </p:nvSpPr>
        <p:spPr>
          <a:xfrm>
            <a:off x="941" y="1"/>
            <a:ext cx="6095059" cy="6553252"/>
          </a:xfrm>
          <a:custGeom>
            <a:avLst/>
            <a:gdLst>
              <a:gd name="connsiteX0" fmla="*/ 0 w 9173494"/>
              <a:gd name="connsiteY0" fmla="*/ 0 h 10288588"/>
              <a:gd name="connsiteX1" fmla="*/ 6910469 w 9173494"/>
              <a:gd name="connsiteY1" fmla="*/ 0 h 10288588"/>
              <a:gd name="connsiteX2" fmla="*/ 7128933 w 9173494"/>
              <a:gd name="connsiteY2" fmla="*/ 208286 h 10288588"/>
              <a:gd name="connsiteX3" fmla="*/ 9173494 w 9173494"/>
              <a:gd name="connsiteY3" fmla="*/ 5144295 h 10288588"/>
              <a:gd name="connsiteX4" fmla="*/ 7128933 w 9173494"/>
              <a:gd name="connsiteY4" fmla="*/ 10080302 h 10288588"/>
              <a:gd name="connsiteX5" fmla="*/ 6910469 w 9173494"/>
              <a:gd name="connsiteY5" fmla="*/ 10288588 h 10288588"/>
              <a:gd name="connsiteX6" fmla="*/ 0 w 9173494"/>
              <a:gd name="connsiteY6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3494" h="10288588">
                <a:moveTo>
                  <a:pt x="0" y="0"/>
                </a:moveTo>
                <a:lnTo>
                  <a:pt x="6910469" y="0"/>
                </a:lnTo>
                <a:lnTo>
                  <a:pt x="7128933" y="208286"/>
                </a:lnTo>
                <a:cubicBezTo>
                  <a:pt x="8392167" y="1471521"/>
                  <a:pt x="9173494" y="3216664"/>
                  <a:pt x="9173494" y="5144295"/>
                </a:cubicBezTo>
                <a:cubicBezTo>
                  <a:pt x="9173494" y="7071926"/>
                  <a:pt x="8392167" y="8817068"/>
                  <a:pt x="7128933" y="10080302"/>
                </a:cubicBezTo>
                <a:lnTo>
                  <a:pt x="6910469" y="10288588"/>
                </a:lnTo>
                <a:lnTo>
                  <a:pt x="0" y="10288588"/>
                </a:lnTo>
                <a:close/>
              </a:path>
            </a:pathLst>
          </a:custGeom>
          <a:gradFill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5600000" scaled="0"/>
          </a:gradFill>
          <a:ln>
            <a:noFill/>
          </a:ln>
          <a:effectLst>
            <a:outerShdw blurRad="825500" sx="101000" sy="101000" algn="ctr" rotWithShape="0">
              <a:schemeClr val="bg1">
                <a:alpha val="39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9BC322-B542-4F33-BF04-4CE8B45A2ED9}"/>
              </a:ext>
            </a:extLst>
          </p:cNvPr>
          <p:cNvSpPr/>
          <p:nvPr/>
        </p:nvSpPr>
        <p:spPr>
          <a:xfrm>
            <a:off x="6546562" y="1428690"/>
            <a:ext cx="2980532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IoT Concepts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D610D99-8E54-440E-9607-FC2D6BEA7F73}"/>
              </a:ext>
            </a:extLst>
          </p:cNvPr>
          <p:cNvSpPr/>
          <p:nvPr/>
        </p:nvSpPr>
        <p:spPr>
          <a:xfrm>
            <a:off x="6849268" y="2300954"/>
            <a:ext cx="4504532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IoT attacks and IoT attack Tools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CE786E4-ACEB-4CC5-B5A5-13431BFA46CA}"/>
              </a:ext>
            </a:extLst>
          </p:cNvPr>
          <p:cNvSpPr/>
          <p:nvPr/>
        </p:nvSpPr>
        <p:spPr>
          <a:xfrm>
            <a:off x="6849268" y="3042499"/>
            <a:ext cx="4504532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Overview of IoT Attack Countermeasures and Security Tools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F00A662-EC04-4F30-B7CF-8B2E7123DBDC}"/>
              </a:ext>
            </a:extLst>
          </p:cNvPr>
          <p:cNvSpPr/>
          <p:nvPr/>
        </p:nvSpPr>
        <p:spPr>
          <a:xfrm>
            <a:off x="6166812" y="5651513"/>
            <a:ext cx="395128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Overview of OT Attack Countermeasures and Security Tools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D2DB96A-AF72-48EF-9661-EF03CEC26BA9}"/>
              </a:ext>
            </a:extLst>
          </p:cNvPr>
          <p:cNvSpPr/>
          <p:nvPr/>
        </p:nvSpPr>
        <p:spPr>
          <a:xfrm>
            <a:off x="6730192" y="4045482"/>
            <a:ext cx="2904332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OT Concepts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A842B1C-5D38-40CA-9BE7-A87FEC2A7DC6}"/>
              </a:ext>
            </a:extLst>
          </p:cNvPr>
          <p:cNvSpPr/>
          <p:nvPr/>
        </p:nvSpPr>
        <p:spPr>
          <a:xfrm>
            <a:off x="6501592" y="4917746"/>
            <a:ext cx="4504532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Understanding OT Attacks and OT Attack Tools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126F6EB-E797-4FF8-9647-C71DBC54E2AA}"/>
              </a:ext>
            </a:extLst>
          </p:cNvPr>
          <p:cNvGrpSpPr/>
          <p:nvPr/>
        </p:nvGrpSpPr>
        <p:grpSpPr>
          <a:xfrm>
            <a:off x="5988570" y="1397913"/>
            <a:ext cx="429514" cy="430887"/>
            <a:chOff x="5867400" y="1201500"/>
            <a:chExt cx="429514" cy="430887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EF900F55-B74D-478C-908D-451C220A07D2}"/>
                </a:ext>
              </a:extLst>
            </p:cNvPr>
            <p:cNvSpPr/>
            <p:nvPr/>
          </p:nvSpPr>
          <p:spPr>
            <a:xfrm>
              <a:off x="5867400" y="1202185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prstClr val="white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DAF5415B-0A50-4B4B-8B4A-68AF3BF85471}"/>
                </a:ext>
              </a:extLst>
            </p:cNvPr>
            <p:cNvSpPr txBox="1"/>
            <p:nvPr/>
          </p:nvSpPr>
          <p:spPr>
            <a:xfrm>
              <a:off x="5912078" y="1201500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1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63DAC6C-74D2-4F7D-AF60-D39F0449F45F}"/>
              </a:ext>
            </a:extLst>
          </p:cNvPr>
          <p:cNvGrpSpPr/>
          <p:nvPr/>
        </p:nvGrpSpPr>
        <p:grpSpPr>
          <a:xfrm>
            <a:off x="6291276" y="2270177"/>
            <a:ext cx="429514" cy="430887"/>
            <a:chOff x="5638800" y="1959280"/>
            <a:chExt cx="429514" cy="430887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D638C88C-71C5-4DBB-BE1E-771E12615B63}"/>
                </a:ext>
              </a:extLst>
            </p:cNvPr>
            <p:cNvSpPr/>
            <p:nvPr/>
          </p:nvSpPr>
          <p:spPr>
            <a:xfrm>
              <a:off x="5638800" y="1959965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2700" b="1" kern="0" dirty="0">
                <a:solidFill>
                  <a:prstClr val="white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6575304-45C3-40DA-BDD6-4580F05FAFD5}"/>
                </a:ext>
              </a:extLst>
            </p:cNvPr>
            <p:cNvSpPr txBox="1"/>
            <p:nvPr/>
          </p:nvSpPr>
          <p:spPr>
            <a:xfrm>
              <a:off x="5683478" y="1959280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2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36A97685-3C15-48A8-A64E-4E8FA8BAD5FC}"/>
              </a:ext>
            </a:extLst>
          </p:cNvPr>
          <p:cNvGrpSpPr/>
          <p:nvPr/>
        </p:nvGrpSpPr>
        <p:grpSpPr>
          <a:xfrm>
            <a:off x="6291276" y="3142441"/>
            <a:ext cx="429514" cy="430887"/>
            <a:chOff x="5410200" y="2840468"/>
            <a:chExt cx="429514" cy="430887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4E1494BC-C8E9-426D-8A29-AA7CDF05D7B2}"/>
                </a:ext>
              </a:extLst>
            </p:cNvPr>
            <p:cNvSpPr/>
            <p:nvPr/>
          </p:nvSpPr>
          <p:spPr>
            <a:xfrm>
              <a:off x="5410200" y="2841154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prstClr val="white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E4719732-4321-49FA-99D1-D16D47E4CF94}"/>
                </a:ext>
              </a:extLst>
            </p:cNvPr>
            <p:cNvSpPr txBox="1"/>
            <p:nvPr/>
          </p:nvSpPr>
          <p:spPr>
            <a:xfrm>
              <a:off x="5454878" y="2840468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3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68812A63-C386-4CF9-93CF-0A79BEF2CB20}"/>
              </a:ext>
            </a:extLst>
          </p:cNvPr>
          <p:cNvGrpSpPr/>
          <p:nvPr/>
        </p:nvGrpSpPr>
        <p:grpSpPr>
          <a:xfrm>
            <a:off x="6172200" y="4014705"/>
            <a:ext cx="429514" cy="430887"/>
            <a:chOff x="5181600" y="3691177"/>
            <a:chExt cx="429514" cy="430887"/>
          </a:xfrm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A561CBED-9FD0-4530-96EC-5E4AE0367F5A}"/>
                </a:ext>
              </a:extLst>
            </p:cNvPr>
            <p:cNvSpPr/>
            <p:nvPr/>
          </p:nvSpPr>
          <p:spPr>
            <a:xfrm>
              <a:off x="5181600" y="3691862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prstClr val="white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7A5B2B32-C405-4FCA-8104-3A5E581ABD00}"/>
                </a:ext>
              </a:extLst>
            </p:cNvPr>
            <p:cNvSpPr txBox="1"/>
            <p:nvPr/>
          </p:nvSpPr>
          <p:spPr>
            <a:xfrm>
              <a:off x="5226278" y="3691177"/>
              <a:ext cx="340158" cy="43088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4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C9F8BC54-99BE-464F-A435-302ACEA2B6DF}"/>
              </a:ext>
            </a:extLst>
          </p:cNvPr>
          <p:cNvGrpSpPr/>
          <p:nvPr/>
        </p:nvGrpSpPr>
        <p:grpSpPr>
          <a:xfrm>
            <a:off x="5943600" y="4886969"/>
            <a:ext cx="429514" cy="430887"/>
            <a:chOff x="4953000" y="4454175"/>
            <a:chExt cx="429514" cy="430887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540E2CBC-9EE4-45EE-9FA4-9F849E724607}"/>
                </a:ext>
              </a:extLst>
            </p:cNvPr>
            <p:cNvSpPr/>
            <p:nvPr/>
          </p:nvSpPr>
          <p:spPr>
            <a:xfrm>
              <a:off x="4953000" y="4454860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prstClr val="white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6302C466-DC52-4DF9-BF79-D126C7953720}"/>
                </a:ext>
              </a:extLst>
            </p:cNvPr>
            <p:cNvSpPr txBox="1"/>
            <p:nvPr/>
          </p:nvSpPr>
          <p:spPr>
            <a:xfrm>
              <a:off x="4997678" y="4454175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5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025DA3-ED8D-488A-B453-66FF4662F6C0}"/>
              </a:ext>
            </a:extLst>
          </p:cNvPr>
          <p:cNvGrpSpPr/>
          <p:nvPr/>
        </p:nvGrpSpPr>
        <p:grpSpPr>
          <a:xfrm>
            <a:off x="5608820" y="5759235"/>
            <a:ext cx="429514" cy="430887"/>
            <a:chOff x="4724400" y="5134985"/>
            <a:chExt cx="429514" cy="430887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BD288B5A-3B8E-47BC-9E31-B0963E54CA6B}"/>
                </a:ext>
              </a:extLst>
            </p:cNvPr>
            <p:cNvSpPr/>
            <p:nvPr/>
          </p:nvSpPr>
          <p:spPr>
            <a:xfrm>
              <a:off x="4724400" y="5135671"/>
              <a:ext cx="429514" cy="429514"/>
            </a:xfrm>
            <a:prstGeom prst="ellipse">
              <a:avLst/>
            </a:prstGeom>
            <a:solidFill>
              <a:srgbClr val="C0392B"/>
            </a:solidFill>
            <a:ln w="28575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2700" b="1" kern="0" dirty="0">
                <a:solidFill>
                  <a:prstClr val="white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610DE65A-5D83-4351-829C-4C66B9ADEDA6}"/>
                </a:ext>
              </a:extLst>
            </p:cNvPr>
            <p:cNvSpPr txBox="1"/>
            <p:nvPr/>
          </p:nvSpPr>
          <p:spPr>
            <a:xfrm>
              <a:off x="4769078" y="5134985"/>
              <a:ext cx="340158" cy="43088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defTabSz="457200">
                <a:defRPr/>
              </a:pPr>
              <a:r>
                <a:rPr lang="en-US" sz="2200" b="1" kern="0" dirty="0">
                  <a:solidFill>
                    <a:prstClr val="white"/>
                  </a:solidFill>
                  <a:latin typeface="Rockwell" panose="02060603020205020403" pitchFamily="18" charset="0"/>
                </a:rPr>
                <a:t>6</a:t>
              </a:r>
            </a:p>
          </p:txBody>
        </p:sp>
      </p:grpSp>
      <p:sp>
        <p:nvSpPr>
          <p:cNvPr id="34" name="Title 2">
            <a:extLst>
              <a:ext uri="{FF2B5EF4-FFF2-40B4-BE49-F238E27FC236}">
                <a16:creationId xmlns:a16="http://schemas.microsoft.com/office/drawing/2014/main" id="{4B35F999-EA5C-4896-9B09-1220F48BC7F0}"/>
              </a:ext>
            </a:extLst>
          </p:cNvPr>
          <p:cNvSpPr txBox="1">
            <a:spLocks/>
          </p:cNvSpPr>
          <p:nvPr/>
        </p:nvSpPr>
        <p:spPr>
          <a:xfrm>
            <a:off x="5562600" y="267073"/>
            <a:ext cx="5181597" cy="584775"/>
          </a:xfrm>
          <a:prstGeom prst="rect">
            <a:avLst/>
          </a:prstGeom>
        </p:spPr>
        <p:txBody>
          <a:bodyPr anchor="ctr"/>
          <a:lstStyle>
            <a:lvl1pPr algn="l" defTabSz="9143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Objectives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FF0CFA11-F89B-4DFF-A37D-D5122F2FE41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25" r="2372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3316893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 descr="A picture containing text, circuit, outdoor, electronics&#10;&#10;Description automatically generated">
            <a:extLst>
              <a:ext uri="{FF2B5EF4-FFF2-40B4-BE49-F238E27FC236}">
                <a16:creationId xmlns:a16="http://schemas.microsoft.com/office/drawing/2014/main" id="{E40A3CE0-3131-44F1-ABDF-3D6B13B3DCE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53" b="3153"/>
          <a:stretch>
            <a:fillRect/>
          </a:stretch>
        </p:blipFill>
        <p:spPr>
          <a:xfrm>
            <a:off x="0" y="9525"/>
            <a:ext cx="12192000" cy="6553200"/>
          </a:xfr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5C30A691-4359-4241-8222-4F55BDF48E58}"/>
              </a:ext>
            </a:extLst>
          </p:cNvPr>
          <p:cNvSpPr/>
          <p:nvPr/>
        </p:nvSpPr>
        <p:spPr>
          <a:xfrm>
            <a:off x="1588" y="14990"/>
            <a:ext cx="12188825" cy="6553200"/>
          </a:xfrm>
          <a:prstGeom prst="rect">
            <a:avLst/>
          </a:prstGeom>
          <a:gradFill flip="none" rotWithShape="1">
            <a:gsLst>
              <a:gs pos="0">
                <a:srgbClr val="00EFBF">
                  <a:alpha val="79000"/>
                </a:srgbClr>
              </a:gs>
              <a:gs pos="83000">
                <a:srgbClr val="3B1F4D">
                  <a:alpha val="80000"/>
                </a:srgbClr>
              </a:gs>
            </a:gsLst>
            <a:lin ang="3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5" name="Полилиния 104"/>
          <p:cNvSpPr>
            <a:spLocks/>
          </p:cNvSpPr>
          <p:nvPr/>
        </p:nvSpPr>
        <p:spPr bwMode="auto">
          <a:xfrm rot="10800000">
            <a:off x="942" y="1523765"/>
            <a:ext cx="6794930" cy="3810472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  <a:gd name="connsiteX20" fmla="*/ 908 w 6953"/>
              <a:gd name="connsiteY20" fmla="*/ 908 w 6953"/>
              <a:gd name="connsiteX21" fmla="*/ 908 w 6953"/>
              <a:gd name="connsiteY21" fmla="*/ 908 w 6953"/>
              <a:gd name="connsiteX22" fmla="*/ 908 w 6953"/>
              <a:gd name="connsiteY22" fmla="*/ 908 w 6953"/>
              <a:gd name="connsiteX23" fmla="*/ 908 w 6953"/>
              <a:gd name="connsiteY23" fmla="*/ 908 w 6953"/>
              <a:gd name="connsiteX24" fmla="*/ 908 w 6953"/>
              <a:gd name="connsiteY24" fmla="*/ 908 w 6953"/>
              <a:gd name="connsiteX25" fmla="*/ 908 w 6953"/>
              <a:gd name="connsiteY25" fmla="*/ 908 w 6953"/>
              <a:gd name="connsiteX26" fmla="*/ 908 w 6953"/>
              <a:gd name="connsiteY26" fmla="*/ 908 w 6953"/>
              <a:gd name="connsiteX27" fmla="*/ 908 w 6953"/>
              <a:gd name="connsiteY27" fmla="*/ 908 w 6953"/>
              <a:gd name="connsiteX28" fmla="*/ 908 w 6953"/>
              <a:gd name="connsiteY28" fmla="*/ 908 w 6953"/>
              <a:gd name="connsiteX29" fmla="*/ 908 w 6953"/>
              <a:gd name="connsiteY29" fmla="*/ 908 w 6953"/>
              <a:gd name="connsiteX30" fmla="*/ 908 w 6953"/>
              <a:gd name="connsiteY30" fmla="*/ 908 w 6953"/>
              <a:gd name="connsiteX31" fmla="*/ 908 w 6953"/>
              <a:gd name="connsiteY31" fmla="*/ 908 w 6953"/>
              <a:gd name="connsiteX32" fmla="*/ 908 w 6953"/>
              <a:gd name="connsiteY32" fmla="*/ 908 w 6953"/>
              <a:gd name="connsiteX33" fmla="*/ 908 w 6953"/>
              <a:gd name="connsiteY33" fmla="*/ 908 w 6953"/>
              <a:gd name="connsiteX34" fmla="*/ 908 w 6953"/>
              <a:gd name="connsiteY34" fmla="*/ 908 w 6953"/>
              <a:gd name="connsiteX35" fmla="*/ 908 w 6953"/>
              <a:gd name="connsiteY35" fmla="*/ 908 w 6953"/>
              <a:gd name="connsiteX36" fmla="*/ 908 w 6953"/>
              <a:gd name="connsiteY36" fmla="*/ 908 w 6953"/>
              <a:gd name="connsiteX37" fmla="*/ 908 w 6953"/>
              <a:gd name="connsiteY37" fmla="*/ 908 w 6953"/>
              <a:gd name="connsiteX38" fmla="*/ 908 w 6953"/>
              <a:gd name="connsiteY38" fmla="*/ 908 w 6953"/>
              <a:gd name="connsiteX39" fmla="*/ 908 w 6953"/>
              <a:gd name="connsiteY39" fmla="*/ 908 w 6953"/>
              <a:gd name="connsiteX40" fmla="*/ 908 w 6953"/>
              <a:gd name="connsiteY40" fmla="*/ 908 w 6953"/>
              <a:gd name="connsiteX41" fmla="*/ 908 w 6953"/>
              <a:gd name="connsiteY41" fmla="*/ 908 w 6953"/>
              <a:gd name="connsiteX42" fmla="*/ 908 w 6953"/>
              <a:gd name="connsiteY42" fmla="*/ 908 w 6953"/>
              <a:gd name="connsiteX43" fmla="*/ 908 w 6953"/>
              <a:gd name="connsiteY43" fmla="*/ 908 w 6953"/>
              <a:gd name="connsiteX44" fmla="*/ 908 w 6953"/>
              <a:gd name="connsiteY44" fmla="*/ 908 w 6953"/>
              <a:gd name="connsiteX45" fmla="*/ 908 w 6953"/>
              <a:gd name="connsiteY45" fmla="*/ 908 w 6953"/>
              <a:gd name="connsiteX46" fmla="*/ 908 w 6953"/>
              <a:gd name="connsiteY46" fmla="*/ 908 w 6953"/>
              <a:gd name="connsiteX47" fmla="*/ 908 w 6953"/>
              <a:gd name="connsiteY47" fmla="*/ 908 w 6953"/>
              <a:gd name="connsiteX48" fmla="*/ 908 w 6953"/>
              <a:gd name="connsiteY48" fmla="*/ 908 w 6953"/>
              <a:gd name="connsiteX49" fmla="*/ 908 w 6953"/>
              <a:gd name="connsiteY49" fmla="*/ 908 w 6953"/>
              <a:gd name="connsiteX50" fmla="*/ 908 w 6953"/>
              <a:gd name="connsiteY50" fmla="*/ 908 w 6953"/>
              <a:gd name="connsiteX51" fmla="*/ 908 w 6953"/>
              <a:gd name="connsiteY51" fmla="*/ 908 w 6953"/>
              <a:gd name="connsiteX52" fmla="*/ 908 w 6953"/>
              <a:gd name="connsiteY52" fmla="*/ 908 w 6953"/>
              <a:gd name="connsiteX53" fmla="*/ 908 w 6953"/>
              <a:gd name="connsiteY53" fmla="*/ 908 w 6953"/>
              <a:gd name="connsiteX54" fmla="*/ 908 w 6953"/>
              <a:gd name="connsiteY54" fmla="*/ 908 w 6953"/>
              <a:gd name="connsiteX55" fmla="*/ 908 w 6953"/>
              <a:gd name="connsiteY55" fmla="*/ 908 w 6953"/>
              <a:gd name="connsiteX56" fmla="*/ 908 w 6953"/>
              <a:gd name="connsiteY56" fmla="*/ 908 w 6953"/>
              <a:gd name="connsiteX57" fmla="*/ 908 w 6953"/>
              <a:gd name="connsiteY57" fmla="*/ 908 w 6953"/>
              <a:gd name="connsiteX58" fmla="*/ 908 w 6953"/>
              <a:gd name="connsiteY58" fmla="*/ 908 w 6953"/>
              <a:gd name="connsiteX59" fmla="*/ 908 w 6953"/>
              <a:gd name="connsiteY59" fmla="*/ 908 w 6953"/>
              <a:gd name="connsiteX60" fmla="*/ 908 w 6953"/>
              <a:gd name="connsiteY60" fmla="*/ 908 w 6953"/>
              <a:gd name="connsiteX61" fmla="*/ 908 w 6953"/>
              <a:gd name="connsiteY61" fmla="*/ 908 w 6953"/>
              <a:gd name="connsiteX62" fmla="*/ 908 w 6953"/>
              <a:gd name="connsiteY62" fmla="*/ 908 w 6953"/>
              <a:gd name="connsiteX63" fmla="*/ 908 w 6953"/>
              <a:gd name="connsiteY63" fmla="*/ 908 w 6953"/>
              <a:gd name="connsiteX64" fmla="*/ 908 w 6953"/>
              <a:gd name="connsiteY64" fmla="*/ 908 w 6953"/>
              <a:gd name="connsiteX65" fmla="*/ 908 w 6953"/>
              <a:gd name="connsiteY65" fmla="*/ 908 w 6953"/>
              <a:gd name="connsiteX66" fmla="*/ 908 w 6953"/>
              <a:gd name="connsiteY66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10193968" h="5716590">
                <a:moveTo>
                  <a:pt x="2848831" y="0"/>
                </a:moveTo>
                <a:lnTo>
                  <a:pt x="10193968" y="0"/>
                </a:lnTo>
                <a:lnTo>
                  <a:pt x="10193968" y="5716590"/>
                </a:lnTo>
                <a:lnTo>
                  <a:pt x="2848831" y="5716590"/>
                </a:lnTo>
                <a:lnTo>
                  <a:pt x="2703077" y="5713751"/>
                </a:lnTo>
                <a:lnTo>
                  <a:pt x="2559216" y="5702393"/>
                </a:lnTo>
                <a:lnTo>
                  <a:pt x="2416301" y="5683464"/>
                </a:lnTo>
                <a:lnTo>
                  <a:pt x="2276226" y="5657910"/>
                </a:lnTo>
                <a:lnTo>
                  <a:pt x="2138990" y="5625731"/>
                </a:lnTo>
                <a:lnTo>
                  <a:pt x="2003646" y="5587872"/>
                </a:lnTo>
                <a:lnTo>
                  <a:pt x="1872089" y="5542442"/>
                </a:lnTo>
                <a:lnTo>
                  <a:pt x="1743371" y="5491334"/>
                </a:lnTo>
                <a:lnTo>
                  <a:pt x="1616546" y="5434547"/>
                </a:lnTo>
                <a:lnTo>
                  <a:pt x="1493507" y="5370188"/>
                </a:lnTo>
                <a:lnTo>
                  <a:pt x="1374253" y="5302043"/>
                </a:lnTo>
                <a:lnTo>
                  <a:pt x="1258786" y="5226326"/>
                </a:lnTo>
                <a:lnTo>
                  <a:pt x="1147104" y="5146824"/>
                </a:lnTo>
                <a:lnTo>
                  <a:pt x="1039208" y="5062590"/>
                </a:lnTo>
                <a:lnTo>
                  <a:pt x="936044" y="4971730"/>
                </a:lnTo>
                <a:lnTo>
                  <a:pt x="836667" y="4877084"/>
                </a:lnTo>
                <a:lnTo>
                  <a:pt x="742021" y="4777707"/>
                </a:lnTo>
                <a:lnTo>
                  <a:pt x="652108" y="4673597"/>
                </a:lnTo>
                <a:lnTo>
                  <a:pt x="567873" y="4565701"/>
                </a:lnTo>
                <a:lnTo>
                  <a:pt x="488371" y="4453072"/>
                </a:lnTo>
                <a:lnTo>
                  <a:pt x="413601" y="4337605"/>
                </a:lnTo>
                <a:lnTo>
                  <a:pt x="345456" y="4218352"/>
                </a:lnTo>
                <a:lnTo>
                  <a:pt x="281098" y="4094366"/>
                </a:lnTo>
                <a:lnTo>
                  <a:pt x="224310" y="3967541"/>
                </a:lnTo>
                <a:lnTo>
                  <a:pt x="174149" y="3838823"/>
                </a:lnTo>
                <a:lnTo>
                  <a:pt x="128719" y="3706319"/>
                </a:lnTo>
                <a:lnTo>
                  <a:pt x="89914" y="3570976"/>
                </a:lnTo>
                <a:lnTo>
                  <a:pt x="58681" y="3432793"/>
                </a:lnTo>
                <a:lnTo>
                  <a:pt x="33126" y="3292718"/>
                </a:lnTo>
                <a:lnTo>
                  <a:pt x="14198" y="3148857"/>
                </a:lnTo>
                <a:lnTo>
                  <a:pt x="2840" y="3004049"/>
                </a:lnTo>
                <a:lnTo>
                  <a:pt x="0" y="2857349"/>
                </a:lnTo>
                <a:lnTo>
                  <a:pt x="2840" y="2712541"/>
                </a:lnTo>
                <a:lnTo>
                  <a:pt x="14198" y="2567733"/>
                </a:lnTo>
                <a:lnTo>
                  <a:pt x="33126" y="2423872"/>
                </a:lnTo>
                <a:lnTo>
                  <a:pt x="58681" y="2283797"/>
                </a:lnTo>
                <a:lnTo>
                  <a:pt x="89914" y="2145614"/>
                </a:lnTo>
                <a:lnTo>
                  <a:pt x="128719" y="2010271"/>
                </a:lnTo>
                <a:lnTo>
                  <a:pt x="174149" y="1877768"/>
                </a:lnTo>
                <a:lnTo>
                  <a:pt x="224310" y="1749050"/>
                </a:lnTo>
                <a:lnTo>
                  <a:pt x="281098" y="1622225"/>
                </a:lnTo>
                <a:lnTo>
                  <a:pt x="345456" y="1498239"/>
                </a:lnTo>
                <a:lnTo>
                  <a:pt x="413601" y="1378986"/>
                </a:lnTo>
                <a:lnTo>
                  <a:pt x="488371" y="1263518"/>
                </a:lnTo>
                <a:lnTo>
                  <a:pt x="567873" y="1150890"/>
                </a:lnTo>
                <a:lnTo>
                  <a:pt x="652108" y="1042994"/>
                </a:lnTo>
                <a:lnTo>
                  <a:pt x="742021" y="938884"/>
                </a:lnTo>
                <a:lnTo>
                  <a:pt x="836667" y="839506"/>
                </a:lnTo>
                <a:lnTo>
                  <a:pt x="936044" y="744860"/>
                </a:lnTo>
                <a:lnTo>
                  <a:pt x="1039208" y="654001"/>
                </a:lnTo>
                <a:lnTo>
                  <a:pt x="1147104" y="569766"/>
                </a:lnTo>
                <a:lnTo>
                  <a:pt x="1258786" y="490264"/>
                </a:lnTo>
                <a:lnTo>
                  <a:pt x="1374253" y="414548"/>
                </a:lnTo>
                <a:lnTo>
                  <a:pt x="1493507" y="346403"/>
                </a:lnTo>
                <a:lnTo>
                  <a:pt x="1616546" y="282044"/>
                </a:lnTo>
                <a:lnTo>
                  <a:pt x="1743371" y="225257"/>
                </a:lnTo>
                <a:lnTo>
                  <a:pt x="1872089" y="174148"/>
                </a:lnTo>
                <a:lnTo>
                  <a:pt x="2003646" y="128718"/>
                </a:lnTo>
                <a:lnTo>
                  <a:pt x="2138990" y="90860"/>
                </a:lnTo>
                <a:lnTo>
                  <a:pt x="2276226" y="58681"/>
                </a:lnTo>
                <a:lnTo>
                  <a:pt x="2416301" y="33126"/>
                </a:lnTo>
                <a:lnTo>
                  <a:pt x="2559216" y="14197"/>
                </a:lnTo>
                <a:lnTo>
                  <a:pt x="2703077" y="284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  <a:alpha val="20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106" name="Полилиния 105"/>
          <p:cNvSpPr>
            <a:spLocks/>
          </p:cNvSpPr>
          <p:nvPr/>
        </p:nvSpPr>
        <p:spPr bwMode="auto">
          <a:xfrm rot="10800000">
            <a:off x="942" y="1766650"/>
            <a:ext cx="6552043" cy="3324700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  <a:gd name="connsiteX20" fmla="*/ 908 w 6953"/>
              <a:gd name="connsiteY20" fmla="*/ 908 w 6953"/>
              <a:gd name="connsiteX21" fmla="*/ 908 w 6953"/>
              <a:gd name="connsiteY21" fmla="*/ 908 w 6953"/>
              <a:gd name="connsiteX22" fmla="*/ 908 w 6953"/>
              <a:gd name="connsiteY22" fmla="*/ 908 w 6953"/>
              <a:gd name="connsiteX23" fmla="*/ 908 w 6953"/>
              <a:gd name="connsiteY23" fmla="*/ 908 w 6953"/>
              <a:gd name="connsiteX24" fmla="*/ 908 w 6953"/>
              <a:gd name="connsiteY24" fmla="*/ 908 w 6953"/>
              <a:gd name="connsiteX25" fmla="*/ 908 w 6953"/>
              <a:gd name="connsiteY25" fmla="*/ 908 w 6953"/>
              <a:gd name="connsiteX26" fmla="*/ 908 w 6953"/>
              <a:gd name="connsiteY26" fmla="*/ 908 w 6953"/>
              <a:gd name="connsiteX27" fmla="*/ 908 w 6953"/>
              <a:gd name="connsiteY27" fmla="*/ 908 w 6953"/>
              <a:gd name="connsiteX28" fmla="*/ 908 w 6953"/>
              <a:gd name="connsiteY28" fmla="*/ 908 w 6953"/>
              <a:gd name="connsiteX29" fmla="*/ 908 w 6953"/>
              <a:gd name="connsiteY29" fmla="*/ 908 w 6953"/>
              <a:gd name="connsiteX30" fmla="*/ 908 w 6953"/>
              <a:gd name="connsiteY30" fmla="*/ 908 w 6953"/>
              <a:gd name="connsiteX31" fmla="*/ 908 w 6953"/>
              <a:gd name="connsiteY31" fmla="*/ 908 w 6953"/>
              <a:gd name="connsiteX32" fmla="*/ 908 w 6953"/>
              <a:gd name="connsiteY32" fmla="*/ 908 w 6953"/>
              <a:gd name="connsiteX33" fmla="*/ 908 w 6953"/>
              <a:gd name="connsiteY33" fmla="*/ 908 w 6953"/>
              <a:gd name="connsiteX34" fmla="*/ 908 w 6953"/>
              <a:gd name="connsiteY34" fmla="*/ 908 w 6953"/>
              <a:gd name="connsiteX35" fmla="*/ 908 w 6953"/>
              <a:gd name="connsiteY35" fmla="*/ 908 w 6953"/>
              <a:gd name="connsiteX36" fmla="*/ 908 w 6953"/>
              <a:gd name="connsiteY36" fmla="*/ 908 w 6953"/>
              <a:gd name="connsiteX37" fmla="*/ 908 w 6953"/>
              <a:gd name="connsiteY37" fmla="*/ 908 w 6953"/>
              <a:gd name="connsiteX38" fmla="*/ 908 w 6953"/>
              <a:gd name="connsiteY38" fmla="*/ 908 w 6953"/>
              <a:gd name="connsiteX39" fmla="*/ 908 w 6953"/>
              <a:gd name="connsiteY39" fmla="*/ 908 w 6953"/>
              <a:gd name="connsiteX40" fmla="*/ 908 w 6953"/>
              <a:gd name="connsiteY40" fmla="*/ 908 w 6953"/>
              <a:gd name="connsiteX41" fmla="*/ 908 w 6953"/>
              <a:gd name="connsiteY41" fmla="*/ 908 w 6953"/>
              <a:gd name="connsiteX42" fmla="*/ 908 w 6953"/>
              <a:gd name="connsiteY42" fmla="*/ 908 w 6953"/>
              <a:gd name="connsiteX43" fmla="*/ 908 w 6953"/>
              <a:gd name="connsiteY43" fmla="*/ 908 w 6953"/>
              <a:gd name="connsiteX44" fmla="*/ 908 w 6953"/>
              <a:gd name="connsiteY44" fmla="*/ 908 w 6953"/>
              <a:gd name="connsiteX45" fmla="*/ 908 w 6953"/>
              <a:gd name="connsiteY45" fmla="*/ 908 w 6953"/>
              <a:gd name="connsiteX46" fmla="*/ 908 w 6953"/>
              <a:gd name="connsiteY46" fmla="*/ 908 w 6953"/>
              <a:gd name="connsiteX47" fmla="*/ 908 w 6953"/>
              <a:gd name="connsiteY47" fmla="*/ 908 w 6953"/>
              <a:gd name="connsiteX48" fmla="*/ 908 w 6953"/>
              <a:gd name="connsiteY48" fmla="*/ 908 w 6953"/>
              <a:gd name="connsiteX49" fmla="*/ 908 w 6953"/>
              <a:gd name="connsiteY49" fmla="*/ 908 w 6953"/>
              <a:gd name="connsiteX50" fmla="*/ 908 w 6953"/>
              <a:gd name="connsiteY50" fmla="*/ 908 w 6953"/>
              <a:gd name="connsiteX51" fmla="*/ 908 w 6953"/>
              <a:gd name="connsiteY51" fmla="*/ 908 w 6953"/>
              <a:gd name="connsiteX52" fmla="*/ 908 w 6953"/>
              <a:gd name="connsiteY52" fmla="*/ 908 w 6953"/>
              <a:gd name="connsiteX53" fmla="*/ 908 w 6953"/>
              <a:gd name="connsiteY53" fmla="*/ 908 w 6953"/>
              <a:gd name="connsiteX54" fmla="*/ 908 w 6953"/>
              <a:gd name="connsiteY54" fmla="*/ 908 w 6953"/>
              <a:gd name="connsiteX55" fmla="*/ 908 w 6953"/>
              <a:gd name="connsiteY55" fmla="*/ 908 w 6953"/>
              <a:gd name="connsiteX56" fmla="*/ 908 w 6953"/>
              <a:gd name="connsiteY56" fmla="*/ 908 w 6953"/>
              <a:gd name="connsiteX57" fmla="*/ 908 w 6953"/>
              <a:gd name="connsiteY57" fmla="*/ 908 w 6953"/>
              <a:gd name="connsiteX58" fmla="*/ 908 w 6953"/>
              <a:gd name="connsiteY58" fmla="*/ 908 w 6953"/>
              <a:gd name="connsiteX59" fmla="*/ 908 w 6953"/>
              <a:gd name="connsiteY59" fmla="*/ 908 w 6953"/>
              <a:gd name="connsiteX60" fmla="*/ 908 w 6953"/>
              <a:gd name="connsiteY60" fmla="*/ 908 w 6953"/>
              <a:gd name="connsiteX61" fmla="*/ 908 w 6953"/>
              <a:gd name="connsiteY61" fmla="*/ 908 w 6953"/>
              <a:gd name="connsiteX62" fmla="*/ 908 w 6953"/>
              <a:gd name="connsiteY62" fmla="*/ 908 w 6953"/>
              <a:gd name="connsiteX63" fmla="*/ 908 w 6953"/>
              <a:gd name="connsiteY63" fmla="*/ 908 w 6953"/>
              <a:gd name="connsiteX64" fmla="*/ 908 w 6953"/>
              <a:gd name="connsiteY64" fmla="*/ 908 w 6953"/>
              <a:gd name="connsiteX65" fmla="*/ 908 w 6953"/>
              <a:gd name="connsiteY65" fmla="*/ 908 w 6953"/>
              <a:gd name="connsiteX66" fmla="*/ 908 w 6953"/>
              <a:gd name="connsiteY66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9829581" h="4987819">
                <a:moveTo>
                  <a:pt x="2485781" y="0"/>
                </a:moveTo>
                <a:lnTo>
                  <a:pt x="9829581" y="0"/>
                </a:lnTo>
                <a:lnTo>
                  <a:pt x="9829581" y="4987819"/>
                </a:lnTo>
                <a:lnTo>
                  <a:pt x="2485781" y="4987819"/>
                </a:lnTo>
                <a:lnTo>
                  <a:pt x="2358984" y="4984980"/>
                </a:lnTo>
                <a:lnTo>
                  <a:pt x="2232187" y="4975515"/>
                </a:lnTo>
                <a:lnTo>
                  <a:pt x="2109176" y="4959426"/>
                </a:lnTo>
                <a:lnTo>
                  <a:pt x="1986164" y="4937657"/>
                </a:lnTo>
                <a:lnTo>
                  <a:pt x="1865991" y="4910210"/>
                </a:lnTo>
                <a:lnTo>
                  <a:pt x="1748657" y="4875191"/>
                </a:lnTo>
                <a:lnTo>
                  <a:pt x="1633216" y="4837333"/>
                </a:lnTo>
                <a:lnTo>
                  <a:pt x="1520613" y="4791903"/>
                </a:lnTo>
                <a:lnTo>
                  <a:pt x="1410849" y="4741741"/>
                </a:lnTo>
                <a:lnTo>
                  <a:pt x="1302977" y="4685900"/>
                </a:lnTo>
                <a:lnTo>
                  <a:pt x="1199836" y="4626273"/>
                </a:lnTo>
                <a:lnTo>
                  <a:pt x="1098588" y="4560968"/>
                </a:lnTo>
                <a:lnTo>
                  <a:pt x="1001125" y="4491877"/>
                </a:lnTo>
                <a:lnTo>
                  <a:pt x="907447" y="4416160"/>
                </a:lnTo>
                <a:lnTo>
                  <a:pt x="816608" y="4338551"/>
                </a:lnTo>
                <a:lnTo>
                  <a:pt x="730500" y="4255263"/>
                </a:lnTo>
                <a:lnTo>
                  <a:pt x="648177" y="4169135"/>
                </a:lnTo>
                <a:lnTo>
                  <a:pt x="569638" y="4078276"/>
                </a:lnTo>
                <a:lnTo>
                  <a:pt x="494885" y="3983630"/>
                </a:lnTo>
                <a:lnTo>
                  <a:pt x="425809" y="3886145"/>
                </a:lnTo>
                <a:lnTo>
                  <a:pt x="361465" y="3785821"/>
                </a:lnTo>
                <a:lnTo>
                  <a:pt x="301852" y="3680764"/>
                </a:lnTo>
                <a:lnTo>
                  <a:pt x="246023" y="3572869"/>
                </a:lnTo>
                <a:lnTo>
                  <a:pt x="195872" y="3462133"/>
                </a:lnTo>
                <a:lnTo>
                  <a:pt x="151399" y="3349505"/>
                </a:lnTo>
                <a:lnTo>
                  <a:pt x="112603" y="3234038"/>
                </a:lnTo>
                <a:lnTo>
                  <a:pt x="78538" y="3115731"/>
                </a:lnTo>
                <a:lnTo>
                  <a:pt x="51097" y="2995531"/>
                </a:lnTo>
                <a:lnTo>
                  <a:pt x="29334" y="2872492"/>
                </a:lnTo>
                <a:lnTo>
                  <a:pt x="12301" y="2748506"/>
                </a:lnTo>
                <a:lnTo>
                  <a:pt x="3785" y="2621681"/>
                </a:lnTo>
                <a:lnTo>
                  <a:pt x="0" y="2492963"/>
                </a:lnTo>
                <a:lnTo>
                  <a:pt x="3785" y="2366138"/>
                </a:lnTo>
                <a:lnTo>
                  <a:pt x="12301" y="2239313"/>
                </a:lnTo>
                <a:lnTo>
                  <a:pt x="29334" y="2115328"/>
                </a:lnTo>
                <a:lnTo>
                  <a:pt x="51097" y="1992288"/>
                </a:lnTo>
                <a:lnTo>
                  <a:pt x="78538" y="1872089"/>
                </a:lnTo>
                <a:lnTo>
                  <a:pt x="112603" y="1753782"/>
                </a:lnTo>
                <a:lnTo>
                  <a:pt x="151399" y="1638314"/>
                </a:lnTo>
                <a:lnTo>
                  <a:pt x="195872" y="1525686"/>
                </a:lnTo>
                <a:lnTo>
                  <a:pt x="246023" y="1414951"/>
                </a:lnTo>
                <a:lnTo>
                  <a:pt x="301852" y="1307055"/>
                </a:lnTo>
                <a:lnTo>
                  <a:pt x="361465" y="1201998"/>
                </a:lnTo>
                <a:lnTo>
                  <a:pt x="425809" y="1101674"/>
                </a:lnTo>
                <a:lnTo>
                  <a:pt x="494885" y="1004189"/>
                </a:lnTo>
                <a:lnTo>
                  <a:pt x="569638" y="909544"/>
                </a:lnTo>
                <a:lnTo>
                  <a:pt x="648177" y="818684"/>
                </a:lnTo>
                <a:lnTo>
                  <a:pt x="730500" y="732557"/>
                </a:lnTo>
                <a:lnTo>
                  <a:pt x="816608" y="649269"/>
                </a:lnTo>
                <a:lnTo>
                  <a:pt x="907447" y="571659"/>
                </a:lnTo>
                <a:lnTo>
                  <a:pt x="1001125" y="495943"/>
                </a:lnTo>
                <a:lnTo>
                  <a:pt x="1098588" y="426852"/>
                </a:lnTo>
                <a:lnTo>
                  <a:pt x="1199836" y="361546"/>
                </a:lnTo>
                <a:lnTo>
                  <a:pt x="1302977" y="301920"/>
                </a:lnTo>
                <a:lnTo>
                  <a:pt x="1410849" y="246079"/>
                </a:lnTo>
                <a:lnTo>
                  <a:pt x="1520613" y="195916"/>
                </a:lnTo>
                <a:lnTo>
                  <a:pt x="1633216" y="150487"/>
                </a:lnTo>
                <a:lnTo>
                  <a:pt x="1748657" y="112629"/>
                </a:lnTo>
                <a:lnTo>
                  <a:pt x="1865991" y="77609"/>
                </a:lnTo>
                <a:lnTo>
                  <a:pt x="1986164" y="50162"/>
                </a:lnTo>
                <a:lnTo>
                  <a:pt x="2109176" y="28394"/>
                </a:lnTo>
                <a:lnTo>
                  <a:pt x="2232187" y="12304"/>
                </a:lnTo>
                <a:lnTo>
                  <a:pt x="2358984" y="284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  <a:alpha val="20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107" name="Полилиния 106"/>
          <p:cNvSpPr>
            <a:spLocks/>
          </p:cNvSpPr>
          <p:nvPr/>
        </p:nvSpPr>
        <p:spPr bwMode="auto">
          <a:xfrm rot="10800000">
            <a:off x="942" y="2009537"/>
            <a:ext cx="6312311" cy="2838928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  <a:gd name="connsiteX20" fmla="*/ 908 w 6953"/>
              <a:gd name="connsiteY20" fmla="*/ 908 w 6953"/>
              <a:gd name="connsiteX21" fmla="*/ 908 w 6953"/>
              <a:gd name="connsiteY21" fmla="*/ 908 w 6953"/>
              <a:gd name="connsiteX22" fmla="*/ 908 w 6953"/>
              <a:gd name="connsiteY22" fmla="*/ 908 w 6953"/>
              <a:gd name="connsiteX23" fmla="*/ 908 w 6953"/>
              <a:gd name="connsiteY23" fmla="*/ 908 w 6953"/>
              <a:gd name="connsiteX24" fmla="*/ 908 w 6953"/>
              <a:gd name="connsiteY24" fmla="*/ 908 w 6953"/>
              <a:gd name="connsiteX25" fmla="*/ 908 w 6953"/>
              <a:gd name="connsiteY25" fmla="*/ 908 w 6953"/>
              <a:gd name="connsiteX26" fmla="*/ 908 w 6953"/>
              <a:gd name="connsiteY26" fmla="*/ 908 w 6953"/>
              <a:gd name="connsiteX27" fmla="*/ 908 w 6953"/>
              <a:gd name="connsiteY27" fmla="*/ 908 w 6953"/>
              <a:gd name="connsiteX28" fmla="*/ 908 w 6953"/>
              <a:gd name="connsiteY28" fmla="*/ 908 w 6953"/>
              <a:gd name="connsiteX29" fmla="*/ 908 w 6953"/>
              <a:gd name="connsiteY29" fmla="*/ 908 w 6953"/>
              <a:gd name="connsiteX30" fmla="*/ 908 w 6953"/>
              <a:gd name="connsiteY30" fmla="*/ 908 w 6953"/>
              <a:gd name="connsiteX31" fmla="*/ 908 w 6953"/>
              <a:gd name="connsiteY31" fmla="*/ 908 w 6953"/>
              <a:gd name="connsiteX32" fmla="*/ 908 w 6953"/>
              <a:gd name="connsiteY32" fmla="*/ 908 w 6953"/>
              <a:gd name="connsiteX33" fmla="*/ 908 w 6953"/>
              <a:gd name="connsiteY33" fmla="*/ 908 w 6953"/>
              <a:gd name="connsiteX34" fmla="*/ 908 w 6953"/>
              <a:gd name="connsiteY34" fmla="*/ 908 w 6953"/>
              <a:gd name="connsiteX35" fmla="*/ 908 w 6953"/>
              <a:gd name="connsiteY35" fmla="*/ 908 w 6953"/>
              <a:gd name="connsiteX36" fmla="*/ 908 w 6953"/>
              <a:gd name="connsiteY36" fmla="*/ 908 w 6953"/>
              <a:gd name="connsiteX37" fmla="*/ 908 w 6953"/>
              <a:gd name="connsiteY37" fmla="*/ 908 w 6953"/>
              <a:gd name="connsiteX38" fmla="*/ 908 w 6953"/>
              <a:gd name="connsiteY38" fmla="*/ 908 w 6953"/>
              <a:gd name="connsiteX39" fmla="*/ 908 w 6953"/>
              <a:gd name="connsiteY39" fmla="*/ 908 w 6953"/>
              <a:gd name="connsiteX40" fmla="*/ 908 w 6953"/>
              <a:gd name="connsiteY40" fmla="*/ 908 w 6953"/>
              <a:gd name="connsiteX41" fmla="*/ 908 w 6953"/>
              <a:gd name="connsiteY41" fmla="*/ 908 w 6953"/>
              <a:gd name="connsiteX42" fmla="*/ 908 w 6953"/>
              <a:gd name="connsiteY42" fmla="*/ 908 w 6953"/>
              <a:gd name="connsiteX43" fmla="*/ 908 w 6953"/>
              <a:gd name="connsiteY43" fmla="*/ 908 w 6953"/>
              <a:gd name="connsiteX44" fmla="*/ 908 w 6953"/>
              <a:gd name="connsiteY44" fmla="*/ 908 w 6953"/>
              <a:gd name="connsiteX45" fmla="*/ 908 w 6953"/>
              <a:gd name="connsiteY45" fmla="*/ 908 w 6953"/>
              <a:gd name="connsiteX46" fmla="*/ 908 w 6953"/>
              <a:gd name="connsiteY46" fmla="*/ 908 w 6953"/>
              <a:gd name="connsiteX47" fmla="*/ 908 w 6953"/>
              <a:gd name="connsiteY47" fmla="*/ 908 w 6953"/>
              <a:gd name="connsiteX48" fmla="*/ 908 w 6953"/>
              <a:gd name="connsiteY48" fmla="*/ 908 w 6953"/>
              <a:gd name="connsiteX49" fmla="*/ 908 w 6953"/>
              <a:gd name="connsiteY49" fmla="*/ 908 w 6953"/>
              <a:gd name="connsiteX50" fmla="*/ 908 w 6953"/>
              <a:gd name="connsiteY50" fmla="*/ 908 w 6953"/>
              <a:gd name="connsiteX51" fmla="*/ 908 w 6953"/>
              <a:gd name="connsiteY51" fmla="*/ 908 w 6953"/>
              <a:gd name="connsiteX52" fmla="*/ 908 w 6953"/>
              <a:gd name="connsiteY52" fmla="*/ 908 w 6953"/>
              <a:gd name="connsiteX53" fmla="*/ 908 w 6953"/>
              <a:gd name="connsiteY53" fmla="*/ 908 w 6953"/>
              <a:gd name="connsiteX54" fmla="*/ 908 w 6953"/>
              <a:gd name="connsiteY54" fmla="*/ 908 w 6953"/>
              <a:gd name="connsiteX55" fmla="*/ 908 w 6953"/>
              <a:gd name="connsiteY55" fmla="*/ 908 w 6953"/>
              <a:gd name="connsiteX56" fmla="*/ 908 w 6953"/>
              <a:gd name="connsiteY56" fmla="*/ 908 w 6953"/>
              <a:gd name="connsiteX57" fmla="*/ 908 w 6953"/>
              <a:gd name="connsiteY57" fmla="*/ 908 w 6953"/>
              <a:gd name="connsiteX58" fmla="*/ 908 w 6953"/>
              <a:gd name="connsiteY58" fmla="*/ 908 w 6953"/>
              <a:gd name="connsiteX59" fmla="*/ 908 w 6953"/>
              <a:gd name="connsiteY59" fmla="*/ 908 w 6953"/>
              <a:gd name="connsiteX60" fmla="*/ 908 w 6953"/>
              <a:gd name="connsiteY60" fmla="*/ 908 w 6953"/>
              <a:gd name="connsiteX61" fmla="*/ 908 w 6953"/>
              <a:gd name="connsiteY61" fmla="*/ 908 w 6953"/>
              <a:gd name="connsiteX62" fmla="*/ 908 w 6953"/>
              <a:gd name="connsiteY62" fmla="*/ 908 w 6953"/>
              <a:gd name="connsiteX63" fmla="*/ 908 w 6953"/>
              <a:gd name="connsiteY63" fmla="*/ 908 w 6953"/>
              <a:gd name="connsiteX64" fmla="*/ 908 w 6953"/>
              <a:gd name="connsiteY64" fmla="*/ 908 w 6953"/>
              <a:gd name="connsiteX65" fmla="*/ 908 w 6953"/>
              <a:gd name="connsiteY65" fmla="*/ 908 w 6953"/>
              <a:gd name="connsiteX66" fmla="*/ 908 w 6953"/>
              <a:gd name="connsiteY66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9469928" h="4259049">
                <a:moveTo>
                  <a:pt x="2124095" y="0"/>
                </a:moveTo>
                <a:lnTo>
                  <a:pt x="9469928" y="0"/>
                </a:lnTo>
                <a:lnTo>
                  <a:pt x="9469928" y="4259049"/>
                </a:lnTo>
                <a:lnTo>
                  <a:pt x="2124095" y="4259049"/>
                </a:lnTo>
                <a:lnTo>
                  <a:pt x="2015240" y="4255267"/>
                </a:lnTo>
                <a:lnTo>
                  <a:pt x="1908278" y="4247702"/>
                </a:lnTo>
                <a:lnTo>
                  <a:pt x="1802263" y="4233518"/>
                </a:lnTo>
                <a:lnTo>
                  <a:pt x="1698140" y="4214605"/>
                </a:lnTo>
                <a:lnTo>
                  <a:pt x="1594018" y="4191910"/>
                </a:lnTo>
                <a:lnTo>
                  <a:pt x="1494628" y="4162596"/>
                </a:lnTo>
                <a:lnTo>
                  <a:pt x="1395239" y="4128554"/>
                </a:lnTo>
                <a:lnTo>
                  <a:pt x="1299636" y="4089784"/>
                </a:lnTo>
                <a:lnTo>
                  <a:pt x="1204979" y="4048177"/>
                </a:lnTo>
                <a:lnTo>
                  <a:pt x="1114109" y="4000896"/>
                </a:lnTo>
                <a:lnTo>
                  <a:pt x="1025132" y="3948887"/>
                </a:lnTo>
                <a:lnTo>
                  <a:pt x="938994" y="3894042"/>
                </a:lnTo>
                <a:lnTo>
                  <a:pt x="855696" y="3834468"/>
                </a:lnTo>
                <a:lnTo>
                  <a:pt x="775238" y="3770166"/>
                </a:lnTo>
                <a:lnTo>
                  <a:pt x="697620" y="3703973"/>
                </a:lnTo>
                <a:lnTo>
                  <a:pt x="624734" y="3633052"/>
                </a:lnTo>
                <a:lnTo>
                  <a:pt x="553741" y="3558349"/>
                </a:lnTo>
                <a:lnTo>
                  <a:pt x="486535" y="3481754"/>
                </a:lnTo>
                <a:lnTo>
                  <a:pt x="423115" y="3401377"/>
                </a:lnTo>
                <a:lnTo>
                  <a:pt x="363482" y="3317217"/>
                </a:lnTo>
                <a:lnTo>
                  <a:pt x="308581" y="3231166"/>
                </a:lnTo>
                <a:lnTo>
                  <a:pt x="257466" y="3142278"/>
                </a:lnTo>
                <a:lnTo>
                  <a:pt x="210138" y="3050553"/>
                </a:lnTo>
                <a:lnTo>
                  <a:pt x="167542" y="2955992"/>
                </a:lnTo>
                <a:lnTo>
                  <a:pt x="129680" y="2859539"/>
                </a:lnTo>
                <a:lnTo>
                  <a:pt x="95603" y="2760250"/>
                </a:lnTo>
                <a:lnTo>
                  <a:pt x="67206" y="2660015"/>
                </a:lnTo>
                <a:lnTo>
                  <a:pt x="43542" y="2556943"/>
                </a:lnTo>
                <a:lnTo>
                  <a:pt x="24611" y="2452925"/>
                </a:lnTo>
                <a:lnTo>
                  <a:pt x="10412" y="2346070"/>
                </a:lnTo>
                <a:lnTo>
                  <a:pt x="2840" y="2238270"/>
                </a:lnTo>
                <a:lnTo>
                  <a:pt x="0" y="2128579"/>
                </a:lnTo>
                <a:lnTo>
                  <a:pt x="2840" y="2020779"/>
                </a:lnTo>
                <a:lnTo>
                  <a:pt x="10412" y="1912979"/>
                </a:lnTo>
                <a:lnTo>
                  <a:pt x="24611" y="1806124"/>
                </a:lnTo>
                <a:lnTo>
                  <a:pt x="43542" y="1702107"/>
                </a:lnTo>
                <a:lnTo>
                  <a:pt x="67206" y="1599035"/>
                </a:lnTo>
                <a:lnTo>
                  <a:pt x="95603" y="1498800"/>
                </a:lnTo>
                <a:lnTo>
                  <a:pt x="129680" y="1399510"/>
                </a:lnTo>
                <a:lnTo>
                  <a:pt x="167542" y="1303057"/>
                </a:lnTo>
                <a:lnTo>
                  <a:pt x="210138" y="1208496"/>
                </a:lnTo>
                <a:lnTo>
                  <a:pt x="257466" y="1116771"/>
                </a:lnTo>
                <a:lnTo>
                  <a:pt x="308581" y="1027884"/>
                </a:lnTo>
                <a:lnTo>
                  <a:pt x="363482" y="941832"/>
                </a:lnTo>
                <a:lnTo>
                  <a:pt x="423115" y="857673"/>
                </a:lnTo>
                <a:lnTo>
                  <a:pt x="486535" y="777296"/>
                </a:lnTo>
                <a:lnTo>
                  <a:pt x="553741" y="700701"/>
                </a:lnTo>
                <a:lnTo>
                  <a:pt x="624734" y="625997"/>
                </a:lnTo>
                <a:lnTo>
                  <a:pt x="697620" y="555076"/>
                </a:lnTo>
                <a:lnTo>
                  <a:pt x="775238" y="488883"/>
                </a:lnTo>
                <a:lnTo>
                  <a:pt x="855696" y="424581"/>
                </a:lnTo>
                <a:lnTo>
                  <a:pt x="938994" y="365007"/>
                </a:lnTo>
                <a:lnTo>
                  <a:pt x="1025132" y="310162"/>
                </a:lnTo>
                <a:lnTo>
                  <a:pt x="1114109" y="258153"/>
                </a:lnTo>
                <a:lnTo>
                  <a:pt x="1204979" y="210872"/>
                </a:lnTo>
                <a:lnTo>
                  <a:pt x="1299636" y="169265"/>
                </a:lnTo>
                <a:lnTo>
                  <a:pt x="1395239" y="130495"/>
                </a:lnTo>
                <a:lnTo>
                  <a:pt x="1494628" y="96453"/>
                </a:lnTo>
                <a:lnTo>
                  <a:pt x="1594018" y="67139"/>
                </a:lnTo>
                <a:lnTo>
                  <a:pt x="1698140" y="44444"/>
                </a:lnTo>
                <a:lnTo>
                  <a:pt x="1802263" y="25532"/>
                </a:lnTo>
                <a:lnTo>
                  <a:pt x="1908278" y="11348"/>
                </a:lnTo>
                <a:lnTo>
                  <a:pt x="2015240" y="3783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  <a:alpha val="20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108" name="Полилиния 107"/>
          <p:cNvSpPr>
            <a:spLocks/>
          </p:cNvSpPr>
          <p:nvPr/>
        </p:nvSpPr>
        <p:spPr bwMode="auto">
          <a:xfrm rot="10800000">
            <a:off x="942" y="2252423"/>
            <a:ext cx="6069426" cy="2353156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  <a:gd name="connsiteX20" fmla="*/ 908 w 6953"/>
              <a:gd name="connsiteY20" fmla="*/ 908 w 6953"/>
              <a:gd name="connsiteX21" fmla="*/ 908 w 6953"/>
              <a:gd name="connsiteY21" fmla="*/ 908 w 6953"/>
              <a:gd name="connsiteX22" fmla="*/ 908 w 6953"/>
              <a:gd name="connsiteY22" fmla="*/ 908 w 6953"/>
              <a:gd name="connsiteX23" fmla="*/ 908 w 6953"/>
              <a:gd name="connsiteY23" fmla="*/ 908 w 6953"/>
              <a:gd name="connsiteX24" fmla="*/ 908 w 6953"/>
              <a:gd name="connsiteY24" fmla="*/ 908 w 6953"/>
              <a:gd name="connsiteX25" fmla="*/ 908 w 6953"/>
              <a:gd name="connsiteY25" fmla="*/ 908 w 6953"/>
              <a:gd name="connsiteX26" fmla="*/ 908 w 6953"/>
              <a:gd name="connsiteY26" fmla="*/ 908 w 6953"/>
              <a:gd name="connsiteX27" fmla="*/ 908 w 6953"/>
              <a:gd name="connsiteY27" fmla="*/ 908 w 6953"/>
              <a:gd name="connsiteX28" fmla="*/ 908 w 6953"/>
              <a:gd name="connsiteY28" fmla="*/ 908 w 6953"/>
              <a:gd name="connsiteX29" fmla="*/ 908 w 6953"/>
              <a:gd name="connsiteY29" fmla="*/ 908 w 6953"/>
              <a:gd name="connsiteX30" fmla="*/ 908 w 6953"/>
              <a:gd name="connsiteY30" fmla="*/ 908 w 6953"/>
              <a:gd name="connsiteX31" fmla="*/ 908 w 6953"/>
              <a:gd name="connsiteY31" fmla="*/ 908 w 6953"/>
              <a:gd name="connsiteX32" fmla="*/ 908 w 6953"/>
              <a:gd name="connsiteY32" fmla="*/ 908 w 6953"/>
              <a:gd name="connsiteX33" fmla="*/ 908 w 6953"/>
              <a:gd name="connsiteY33" fmla="*/ 908 w 6953"/>
              <a:gd name="connsiteX34" fmla="*/ 908 w 6953"/>
              <a:gd name="connsiteY34" fmla="*/ 908 w 6953"/>
              <a:gd name="connsiteX35" fmla="*/ 908 w 6953"/>
              <a:gd name="connsiteY35" fmla="*/ 908 w 6953"/>
              <a:gd name="connsiteX36" fmla="*/ 908 w 6953"/>
              <a:gd name="connsiteY36" fmla="*/ 908 w 6953"/>
              <a:gd name="connsiteX37" fmla="*/ 908 w 6953"/>
              <a:gd name="connsiteY37" fmla="*/ 908 w 6953"/>
              <a:gd name="connsiteX38" fmla="*/ 908 w 6953"/>
              <a:gd name="connsiteY38" fmla="*/ 908 w 6953"/>
              <a:gd name="connsiteX39" fmla="*/ 908 w 6953"/>
              <a:gd name="connsiteY39" fmla="*/ 908 w 6953"/>
              <a:gd name="connsiteX40" fmla="*/ 908 w 6953"/>
              <a:gd name="connsiteY40" fmla="*/ 908 w 6953"/>
              <a:gd name="connsiteX41" fmla="*/ 908 w 6953"/>
              <a:gd name="connsiteY41" fmla="*/ 908 w 6953"/>
              <a:gd name="connsiteX42" fmla="*/ 908 w 6953"/>
              <a:gd name="connsiteY42" fmla="*/ 908 w 6953"/>
              <a:gd name="connsiteX43" fmla="*/ 908 w 6953"/>
              <a:gd name="connsiteY43" fmla="*/ 908 w 6953"/>
              <a:gd name="connsiteX44" fmla="*/ 908 w 6953"/>
              <a:gd name="connsiteY44" fmla="*/ 908 w 6953"/>
              <a:gd name="connsiteX45" fmla="*/ 908 w 6953"/>
              <a:gd name="connsiteY45" fmla="*/ 908 w 6953"/>
              <a:gd name="connsiteX46" fmla="*/ 908 w 6953"/>
              <a:gd name="connsiteY46" fmla="*/ 908 w 6953"/>
              <a:gd name="connsiteX47" fmla="*/ 908 w 6953"/>
              <a:gd name="connsiteY47" fmla="*/ 908 w 6953"/>
              <a:gd name="connsiteX48" fmla="*/ 908 w 6953"/>
              <a:gd name="connsiteY48" fmla="*/ 908 w 6953"/>
              <a:gd name="connsiteX49" fmla="*/ 908 w 6953"/>
              <a:gd name="connsiteY49" fmla="*/ 908 w 6953"/>
              <a:gd name="connsiteX50" fmla="*/ 908 w 6953"/>
              <a:gd name="connsiteY50" fmla="*/ 908 w 6953"/>
              <a:gd name="connsiteX51" fmla="*/ 908 w 6953"/>
              <a:gd name="connsiteY51" fmla="*/ 908 w 6953"/>
              <a:gd name="connsiteX52" fmla="*/ 908 w 6953"/>
              <a:gd name="connsiteY52" fmla="*/ 908 w 6953"/>
              <a:gd name="connsiteX53" fmla="*/ 908 w 6953"/>
              <a:gd name="connsiteY53" fmla="*/ 908 w 6953"/>
              <a:gd name="connsiteX54" fmla="*/ 908 w 6953"/>
              <a:gd name="connsiteY54" fmla="*/ 908 w 6953"/>
              <a:gd name="connsiteX55" fmla="*/ 908 w 6953"/>
              <a:gd name="connsiteY55" fmla="*/ 908 w 6953"/>
              <a:gd name="connsiteX56" fmla="*/ 908 w 6953"/>
              <a:gd name="connsiteY56" fmla="*/ 908 w 6953"/>
              <a:gd name="connsiteX57" fmla="*/ 908 w 6953"/>
              <a:gd name="connsiteY57" fmla="*/ 908 w 6953"/>
              <a:gd name="connsiteX58" fmla="*/ 908 w 6953"/>
              <a:gd name="connsiteY58" fmla="*/ 908 w 6953"/>
              <a:gd name="connsiteX59" fmla="*/ 908 w 6953"/>
              <a:gd name="connsiteY59" fmla="*/ 908 w 6953"/>
              <a:gd name="connsiteX60" fmla="*/ 908 w 6953"/>
              <a:gd name="connsiteY60" fmla="*/ 908 w 6953"/>
              <a:gd name="connsiteX61" fmla="*/ 908 w 6953"/>
              <a:gd name="connsiteY61" fmla="*/ 908 w 6953"/>
              <a:gd name="connsiteX62" fmla="*/ 908 w 6953"/>
              <a:gd name="connsiteY62" fmla="*/ 908 w 6953"/>
              <a:gd name="connsiteX63" fmla="*/ 908 w 6953"/>
              <a:gd name="connsiteY63" fmla="*/ 908 w 6953"/>
              <a:gd name="connsiteX64" fmla="*/ 908 w 6953"/>
              <a:gd name="connsiteY64" fmla="*/ 908 w 6953"/>
              <a:gd name="connsiteX65" fmla="*/ 908 w 6953"/>
              <a:gd name="connsiteY65" fmla="*/ 908 w 6953"/>
              <a:gd name="connsiteX66" fmla="*/ 908 w 6953"/>
              <a:gd name="connsiteY66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9105544" h="3530278">
                <a:moveTo>
                  <a:pt x="1761138" y="0"/>
                </a:moveTo>
                <a:lnTo>
                  <a:pt x="9105544" y="0"/>
                </a:lnTo>
                <a:lnTo>
                  <a:pt x="9105544" y="3530278"/>
                </a:lnTo>
                <a:lnTo>
                  <a:pt x="1761138" y="3530278"/>
                </a:lnTo>
                <a:lnTo>
                  <a:pt x="1671235" y="3528387"/>
                </a:lnTo>
                <a:lnTo>
                  <a:pt x="1581333" y="3521769"/>
                </a:lnTo>
                <a:lnTo>
                  <a:pt x="1494270" y="3510424"/>
                </a:lnTo>
                <a:lnTo>
                  <a:pt x="1407206" y="3494351"/>
                </a:lnTo>
                <a:lnTo>
                  <a:pt x="1322982" y="3475443"/>
                </a:lnTo>
                <a:lnTo>
                  <a:pt x="1239704" y="3450861"/>
                </a:lnTo>
                <a:lnTo>
                  <a:pt x="1156427" y="3423443"/>
                </a:lnTo>
                <a:lnTo>
                  <a:pt x="1077880" y="3391298"/>
                </a:lnTo>
                <a:lnTo>
                  <a:pt x="999334" y="3356317"/>
                </a:lnTo>
                <a:lnTo>
                  <a:pt x="923627" y="3316608"/>
                </a:lnTo>
                <a:lnTo>
                  <a:pt x="849813" y="3273118"/>
                </a:lnTo>
                <a:lnTo>
                  <a:pt x="778837" y="3228682"/>
                </a:lnTo>
                <a:lnTo>
                  <a:pt x="709754" y="3178574"/>
                </a:lnTo>
                <a:lnTo>
                  <a:pt x="642564" y="3125629"/>
                </a:lnTo>
                <a:lnTo>
                  <a:pt x="578213" y="3070794"/>
                </a:lnTo>
                <a:lnTo>
                  <a:pt x="516701" y="3012176"/>
                </a:lnTo>
                <a:lnTo>
                  <a:pt x="458975" y="2950723"/>
                </a:lnTo>
                <a:lnTo>
                  <a:pt x="404087" y="2886433"/>
                </a:lnTo>
                <a:lnTo>
                  <a:pt x="351092" y="2819306"/>
                </a:lnTo>
                <a:lnTo>
                  <a:pt x="300936" y="2750289"/>
                </a:lnTo>
                <a:lnTo>
                  <a:pt x="256458" y="2678435"/>
                </a:lnTo>
                <a:lnTo>
                  <a:pt x="212926" y="2604691"/>
                </a:lnTo>
                <a:lnTo>
                  <a:pt x="174126" y="2528110"/>
                </a:lnTo>
                <a:lnTo>
                  <a:pt x="138166" y="2450584"/>
                </a:lnTo>
                <a:lnTo>
                  <a:pt x="106936" y="2371167"/>
                </a:lnTo>
                <a:lnTo>
                  <a:pt x="79492" y="2287968"/>
                </a:lnTo>
                <a:lnTo>
                  <a:pt x="55834" y="2205715"/>
                </a:lnTo>
                <a:lnTo>
                  <a:pt x="35961" y="2119680"/>
                </a:lnTo>
                <a:lnTo>
                  <a:pt x="19873" y="2033645"/>
                </a:lnTo>
                <a:lnTo>
                  <a:pt x="8517" y="1945718"/>
                </a:lnTo>
                <a:lnTo>
                  <a:pt x="1893" y="1855902"/>
                </a:lnTo>
                <a:lnTo>
                  <a:pt x="0" y="1764194"/>
                </a:lnTo>
                <a:lnTo>
                  <a:pt x="1893" y="1674377"/>
                </a:lnTo>
                <a:lnTo>
                  <a:pt x="8517" y="1584560"/>
                </a:lnTo>
                <a:lnTo>
                  <a:pt x="19873" y="1496634"/>
                </a:lnTo>
                <a:lnTo>
                  <a:pt x="35961" y="1410599"/>
                </a:lnTo>
                <a:lnTo>
                  <a:pt x="55834" y="1324564"/>
                </a:lnTo>
                <a:lnTo>
                  <a:pt x="79492" y="1242310"/>
                </a:lnTo>
                <a:lnTo>
                  <a:pt x="106936" y="1159111"/>
                </a:lnTo>
                <a:lnTo>
                  <a:pt x="138166" y="1079694"/>
                </a:lnTo>
                <a:lnTo>
                  <a:pt x="174126" y="1002168"/>
                </a:lnTo>
                <a:lnTo>
                  <a:pt x="212926" y="925587"/>
                </a:lnTo>
                <a:lnTo>
                  <a:pt x="256458" y="851843"/>
                </a:lnTo>
                <a:lnTo>
                  <a:pt x="300936" y="779989"/>
                </a:lnTo>
                <a:lnTo>
                  <a:pt x="351092" y="710972"/>
                </a:lnTo>
                <a:lnTo>
                  <a:pt x="404087" y="643846"/>
                </a:lnTo>
                <a:lnTo>
                  <a:pt x="458975" y="579556"/>
                </a:lnTo>
                <a:lnTo>
                  <a:pt x="516701" y="518102"/>
                </a:lnTo>
                <a:lnTo>
                  <a:pt x="578213" y="459485"/>
                </a:lnTo>
                <a:lnTo>
                  <a:pt x="642564" y="404649"/>
                </a:lnTo>
                <a:lnTo>
                  <a:pt x="709754" y="351705"/>
                </a:lnTo>
                <a:lnTo>
                  <a:pt x="778837" y="301596"/>
                </a:lnTo>
                <a:lnTo>
                  <a:pt x="849813" y="257160"/>
                </a:lnTo>
                <a:lnTo>
                  <a:pt x="923627" y="213670"/>
                </a:lnTo>
                <a:lnTo>
                  <a:pt x="999334" y="173962"/>
                </a:lnTo>
                <a:lnTo>
                  <a:pt x="1077880" y="138980"/>
                </a:lnTo>
                <a:lnTo>
                  <a:pt x="1156427" y="106835"/>
                </a:lnTo>
                <a:lnTo>
                  <a:pt x="1239704" y="79417"/>
                </a:lnTo>
                <a:lnTo>
                  <a:pt x="1322982" y="55781"/>
                </a:lnTo>
                <a:lnTo>
                  <a:pt x="1407206" y="35927"/>
                </a:lnTo>
                <a:lnTo>
                  <a:pt x="1494270" y="19855"/>
                </a:lnTo>
                <a:lnTo>
                  <a:pt x="1581333" y="8509"/>
                </a:lnTo>
                <a:lnTo>
                  <a:pt x="1671235" y="1891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  <a:alpha val="20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109" name="Полилиния 108"/>
          <p:cNvSpPr>
            <a:spLocks/>
          </p:cNvSpPr>
          <p:nvPr/>
        </p:nvSpPr>
        <p:spPr bwMode="auto">
          <a:xfrm rot="10800000">
            <a:off x="941" y="2492154"/>
            <a:ext cx="5826539" cy="1873692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  <a:gd name="connsiteX20" fmla="*/ 908 w 6953"/>
              <a:gd name="connsiteY20" fmla="*/ 908 w 6953"/>
              <a:gd name="connsiteX21" fmla="*/ 908 w 6953"/>
              <a:gd name="connsiteY21" fmla="*/ 908 w 6953"/>
              <a:gd name="connsiteX22" fmla="*/ 908 w 6953"/>
              <a:gd name="connsiteY22" fmla="*/ 908 w 6953"/>
              <a:gd name="connsiteX23" fmla="*/ 908 w 6953"/>
              <a:gd name="connsiteY23" fmla="*/ 908 w 6953"/>
              <a:gd name="connsiteX24" fmla="*/ 908 w 6953"/>
              <a:gd name="connsiteY24" fmla="*/ 908 w 6953"/>
              <a:gd name="connsiteX25" fmla="*/ 908 w 6953"/>
              <a:gd name="connsiteY25" fmla="*/ 908 w 6953"/>
              <a:gd name="connsiteX26" fmla="*/ 908 w 6953"/>
              <a:gd name="connsiteY26" fmla="*/ 908 w 6953"/>
              <a:gd name="connsiteX27" fmla="*/ 908 w 6953"/>
              <a:gd name="connsiteY27" fmla="*/ 908 w 6953"/>
              <a:gd name="connsiteX28" fmla="*/ 908 w 6953"/>
              <a:gd name="connsiteY28" fmla="*/ 908 w 6953"/>
              <a:gd name="connsiteX29" fmla="*/ 908 w 6953"/>
              <a:gd name="connsiteY29" fmla="*/ 908 w 6953"/>
              <a:gd name="connsiteX30" fmla="*/ 908 w 6953"/>
              <a:gd name="connsiteY30" fmla="*/ 908 w 6953"/>
              <a:gd name="connsiteX31" fmla="*/ 908 w 6953"/>
              <a:gd name="connsiteY31" fmla="*/ 908 w 6953"/>
              <a:gd name="connsiteX32" fmla="*/ 908 w 6953"/>
              <a:gd name="connsiteY32" fmla="*/ 908 w 6953"/>
              <a:gd name="connsiteX33" fmla="*/ 908 w 6953"/>
              <a:gd name="connsiteY33" fmla="*/ 908 w 6953"/>
              <a:gd name="connsiteX34" fmla="*/ 908 w 6953"/>
              <a:gd name="connsiteY34" fmla="*/ 908 w 6953"/>
              <a:gd name="connsiteX35" fmla="*/ 908 w 6953"/>
              <a:gd name="connsiteY35" fmla="*/ 908 w 6953"/>
              <a:gd name="connsiteX36" fmla="*/ 908 w 6953"/>
              <a:gd name="connsiteY36" fmla="*/ 908 w 6953"/>
              <a:gd name="connsiteX37" fmla="*/ 908 w 6953"/>
              <a:gd name="connsiteY37" fmla="*/ 908 w 6953"/>
              <a:gd name="connsiteX38" fmla="*/ 908 w 6953"/>
              <a:gd name="connsiteY38" fmla="*/ 908 w 6953"/>
              <a:gd name="connsiteX39" fmla="*/ 908 w 6953"/>
              <a:gd name="connsiteY39" fmla="*/ 908 w 6953"/>
              <a:gd name="connsiteX40" fmla="*/ 908 w 6953"/>
              <a:gd name="connsiteY40" fmla="*/ 908 w 6953"/>
              <a:gd name="connsiteX41" fmla="*/ 908 w 6953"/>
              <a:gd name="connsiteY41" fmla="*/ 908 w 6953"/>
              <a:gd name="connsiteX42" fmla="*/ 908 w 6953"/>
              <a:gd name="connsiteY42" fmla="*/ 908 w 6953"/>
              <a:gd name="connsiteX43" fmla="*/ 908 w 6953"/>
              <a:gd name="connsiteY43" fmla="*/ 908 w 6953"/>
              <a:gd name="connsiteX44" fmla="*/ 908 w 6953"/>
              <a:gd name="connsiteY44" fmla="*/ 908 w 6953"/>
              <a:gd name="connsiteX45" fmla="*/ 908 w 6953"/>
              <a:gd name="connsiteY45" fmla="*/ 908 w 6953"/>
              <a:gd name="connsiteX46" fmla="*/ 908 w 6953"/>
              <a:gd name="connsiteY46" fmla="*/ 908 w 6953"/>
              <a:gd name="connsiteX47" fmla="*/ 908 w 6953"/>
              <a:gd name="connsiteY47" fmla="*/ 908 w 6953"/>
              <a:gd name="connsiteX48" fmla="*/ 908 w 6953"/>
              <a:gd name="connsiteY48" fmla="*/ 908 w 6953"/>
              <a:gd name="connsiteX49" fmla="*/ 908 w 6953"/>
              <a:gd name="connsiteY49" fmla="*/ 908 w 6953"/>
              <a:gd name="connsiteX50" fmla="*/ 908 w 6953"/>
              <a:gd name="connsiteY50" fmla="*/ 908 w 6953"/>
              <a:gd name="connsiteX51" fmla="*/ 908 w 6953"/>
              <a:gd name="connsiteY51" fmla="*/ 908 w 6953"/>
              <a:gd name="connsiteX52" fmla="*/ 908 w 6953"/>
              <a:gd name="connsiteY52" fmla="*/ 908 w 6953"/>
              <a:gd name="connsiteX53" fmla="*/ 908 w 6953"/>
              <a:gd name="connsiteY53" fmla="*/ 908 w 6953"/>
              <a:gd name="connsiteX54" fmla="*/ 908 w 6953"/>
              <a:gd name="connsiteY54" fmla="*/ 908 w 6953"/>
              <a:gd name="connsiteX55" fmla="*/ 908 w 6953"/>
              <a:gd name="connsiteY55" fmla="*/ 908 w 6953"/>
              <a:gd name="connsiteX56" fmla="*/ 908 w 6953"/>
              <a:gd name="connsiteY56" fmla="*/ 908 w 6953"/>
              <a:gd name="connsiteX57" fmla="*/ 908 w 6953"/>
              <a:gd name="connsiteY57" fmla="*/ 908 w 6953"/>
              <a:gd name="connsiteX58" fmla="*/ 908 w 6953"/>
              <a:gd name="connsiteY58" fmla="*/ 908 w 6953"/>
              <a:gd name="connsiteX59" fmla="*/ 908 w 6953"/>
              <a:gd name="connsiteY59" fmla="*/ 908 w 6953"/>
              <a:gd name="connsiteX60" fmla="*/ 908 w 6953"/>
              <a:gd name="connsiteY60" fmla="*/ 908 w 6953"/>
              <a:gd name="connsiteX61" fmla="*/ 908 w 6953"/>
              <a:gd name="connsiteY61" fmla="*/ 908 w 6953"/>
              <a:gd name="connsiteX62" fmla="*/ 908 w 6953"/>
              <a:gd name="connsiteY62" fmla="*/ 908 w 6953"/>
              <a:gd name="connsiteX63" fmla="*/ 908 w 6953"/>
              <a:gd name="connsiteY63" fmla="*/ 908 w 6953"/>
              <a:gd name="connsiteX64" fmla="*/ 908 w 6953"/>
              <a:gd name="connsiteY64" fmla="*/ 908 w 6953"/>
              <a:gd name="connsiteX65" fmla="*/ 908 w 6953"/>
              <a:gd name="connsiteY65" fmla="*/ 908 w 6953"/>
              <a:gd name="connsiteX66" fmla="*/ 908 w 6953"/>
              <a:gd name="connsiteY66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8741157" h="2810972">
                <a:moveTo>
                  <a:pt x="1397555" y="0"/>
                </a:moveTo>
                <a:lnTo>
                  <a:pt x="8741157" y="0"/>
                </a:lnTo>
                <a:lnTo>
                  <a:pt x="8741157" y="2810972"/>
                </a:lnTo>
                <a:lnTo>
                  <a:pt x="1397555" y="2810972"/>
                </a:lnTo>
                <a:lnTo>
                  <a:pt x="1325643" y="2809077"/>
                </a:lnTo>
                <a:lnTo>
                  <a:pt x="1254677" y="2803390"/>
                </a:lnTo>
                <a:lnTo>
                  <a:pt x="1185603" y="2794861"/>
                </a:lnTo>
                <a:lnTo>
                  <a:pt x="1116530" y="2782540"/>
                </a:lnTo>
                <a:lnTo>
                  <a:pt x="1049349" y="2766429"/>
                </a:lnTo>
                <a:lnTo>
                  <a:pt x="982168" y="2747474"/>
                </a:lnTo>
                <a:lnTo>
                  <a:pt x="917825" y="2725676"/>
                </a:lnTo>
                <a:lnTo>
                  <a:pt x="854429" y="2700088"/>
                </a:lnTo>
                <a:lnTo>
                  <a:pt x="791979" y="2672603"/>
                </a:lnTo>
                <a:lnTo>
                  <a:pt x="732368" y="2640380"/>
                </a:lnTo>
                <a:lnTo>
                  <a:pt x="673703" y="2607210"/>
                </a:lnTo>
                <a:lnTo>
                  <a:pt x="616930" y="2570248"/>
                </a:lnTo>
                <a:lnTo>
                  <a:pt x="562050" y="2530444"/>
                </a:lnTo>
                <a:lnTo>
                  <a:pt x="510008" y="2488743"/>
                </a:lnTo>
                <a:lnTo>
                  <a:pt x="457966" y="2444200"/>
                </a:lnTo>
                <a:lnTo>
                  <a:pt x="409710" y="2397761"/>
                </a:lnTo>
                <a:lnTo>
                  <a:pt x="363345" y="2349427"/>
                </a:lnTo>
                <a:lnTo>
                  <a:pt x="319820" y="2297302"/>
                </a:lnTo>
                <a:lnTo>
                  <a:pt x="277240" y="2244229"/>
                </a:lnTo>
                <a:lnTo>
                  <a:pt x="239392" y="2189260"/>
                </a:lnTo>
                <a:lnTo>
                  <a:pt x="201543" y="2133344"/>
                </a:lnTo>
                <a:lnTo>
                  <a:pt x="168426" y="2074585"/>
                </a:lnTo>
                <a:lnTo>
                  <a:pt x="137201" y="2013930"/>
                </a:lnTo>
                <a:lnTo>
                  <a:pt x="109761" y="1950432"/>
                </a:lnTo>
                <a:lnTo>
                  <a:pt x="84213" y="1887882"/>
                </a:lnTo>
                <a:lnTo>
                  <a:pt x="62450" y="1822488"/>
                </a:lnTo>
                <a:lnTo>
                  <a:pt x="43526" y="1755199"/>
                </a:lnTo>
                <a:lnTo>
                  <a:pt x="27440" y="1687910"/>
                </a:lnTo>
                <a:lnTo>
                  <a:pt x="15139" y="1619674"/>
                </a:lnTo>
                <a:lnTo>
                  <a:pt x="5677" y="1548594"/>
                </a:lnTo>
                <a:lnTo>
                  <a:pt x="946" y="1477514"/>
                </a:lnTo>
                <a:lnTo>
                  <a:pt x="0" y="1404538"/>
                </a:lnTo>
                <a:lnTo>
                  <a:pt x="946" y="1333459"/>
                </a:lnTo>
                <a:lnTo>
                  <a:pt x="5677" y="1262379"/>
                </a:lnTo>
                <a:lnTo>
                  <a:pt x="15139" y="1191299"/>
                </a:lnTo>
                <a:lnTo>
                  <a:pt x="27440" y="1123062"/>
                </a:lnTo>
                <a:lnTo>
                  <a:pt x="43526" y="1055773"/>
                </a:lnTo>
                <a:lnTo>
                  <a:pt x="62450" y="988484"/>
                </a:lnTo>
                <a:lnTo>
                  <a:pt x="84213" y="923091"/>
                </a:lnTo>
                <a:lnTo>
                  <a:pt x="109761" y="860541"/>
                </a:lnTo>
                <a:lnTo>
                  <a:pt x="137201" y="797043"/>
                </a:lnTo>
                <a:lnTo>
                  <a:pt x="168426" y="736388"/>
                </a:lnTo>
                <a:lnTo>
                  <a:pt x="201543" y="677628"/>
                </a:lnTo>
                <a:lnTo>
                  <a:pt x="239392" y="621712"/>
                </a:lnTo>
                <a:lnTo>
                  <a:pt x="277240" y="566744"/>
                </a:lnTo>
                <a:lnTo>
                  <a:pt x="319820" y="513671"/>
                </a:lnTo>
                <a:lnTo>
                  <a:pt x="363345" y="461546"/>
                </a:lnTo>
                <a:lnTo>
                  <a:pt x="409710" y="413211"/>
                </a:lnTo>
                <a:lnTo>
                  <a:pt x="457966" y="366772"/>
                </a:lnTo>
                <a:lnTo>
                  <a:pt x="510008" y="322229"/>
                </a:lnTo>
                <a:lnTo>
                  <a:pt x="562050" y="280529"/>
                </a:lnTo>
                <a:lnTo>
                  <a:pt x="616930" y="240724"/>
                </a:lnTo>
                <a:lnTo>
                  <a:pt x="673703" y="203763"/>
                </a:lnTo>
                <a:lnTo>
                  <a:pt x="732368" y="170592"/>
                </a:lnTo>
                <a:lnTo>
                  <a:pt x="791979" y="138369"/>
                </a:lnTo>
                <a:lnTo>
                  <a:pt x="854429" y="110885"/>
                </a:lnTo>
                <a:lnTo>
                  <a:pt x="917825" y="85296"/>
                </a:lnTo>
                <a:lnTo>
                  <a:pt x="982168" y="63498"/>
                </a:lnTo>
                <a:lnTo>
                  <a:pt x="1049349" y="44544"/>
                </a:lnTo>
                <a:lnTo>
                  <a:pt x="1116530" y="28432"/>
                </a:lnTo>
                <a:lnTo>
                  <a:pt x="1185603" y="16112"/>
                </a:lnTo>
                <a:lnTo>
                  <a:pt x="1254677" y="7582"/>
                </a:lnTo>
                <a:lnTo>
                  <a:pt x="1325643" y="1896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  <a:alpha val="64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2F883A3-D95F-42B2-8DD5-87A0D3C02CD9}"/>
              </a:ext>
            </a:extLst>
          </p:cNvPr>
          <p:cNvSpPr txBox="1"/>
          <p:nvPr/>
        </p:nvSpPr>
        <p:spPr>
          <a:xfrm>
            <a:off x="667666" y="2921169"/>
            <a:ext cx="449308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/>
                <a:ea typeface="+mn-ea"/>
                <a:cs typeface="+mn-cs"/>
              </a:rPr>
              <a:t>IoT Attacks</a:t>
            </a:r>
          </a:p>
        </p:txBody>
      </p:sp>
    </p:spTree>
    <p:extLst>
      <p:ext uri="{BB962C8B-B14F-4D97-AF65-F5344CB8AC3E}">
        <p14:creationId xmlns:p14="http://schemas.microsoft.com/office/powerpoint/2010/main" val="41943441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65E23D0D-1D6A-4187-B332-AB2B7A51B67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97" r="13897"/>
          <a:stretch/>
        </p:blipFill>
        <p:spPr>
          <a:xfrm>
            <a:off x="45795" y="0"/>
            <a:ext cx="6873634" cy="6353176"/>
          </a:xfrm>
        </p:spPr>
      </p:pic>
      <p:sp>
        <p:nvSpPr>
          <p:cNvPr id="3" name="Полилиния 29">
            <a:extLst>
              <a:ext uri="{FF2B5EF4-FFF2-40B4-BE49-F238E27FC236}">
                <a16:creationId xmlns:a16="http://schemas.microsoft.com/office/drawing/2014/main" id="{2E6AD2A6-EE02-42FD-B364-BF05889438A7}"/>
              </a:ext>
            </a:extLst>
          </p:cNvPr>
          <p:cNvSpPr/>
          <p:nvPr/>
        </p:nvSpPr>
        <p:spPr>
          <a:xfrm>
            <a:off x="0" y="0"/>
            <a:ext cx="6919429" cy="6477000"/>
          </a:xfrm>
          <a:custGeom>
            <a:avLst/>
            <a:gdLst>
              <a:gd name="connsiteX0" fmla="*/ 0 w 11698644"/>
              <a:gd name="connsiteY0" fmla="*/ 0 h 9531080"/>
              <a:gd name="connsiteX1" fmla="*/ 877421 w 11698644"/>
              <a:gd name="connsiteY1" fmla="*/ 0 h 9531080"/>
              <a:gd name="connsiteX2" fmla="*/ 3558968 w 11698644"/>
              <a:gd name="connsiteY2" fmla="*/ 8894576 h 9531080"/>
              <a:gd name="connsiteX3" fmla="*/ 11698644 w 11698644"/>
              <a:gd name="connsiteY3" fmla="*/ 7451229 h 9531080"/>
              <a:gd name="connsiteX4" fmla="*/ 11698644 w 11698644"/>
              <a:gd name="connsiteY4" fmla="*/ 7631648 h 9531080"/>
              <a:gd name="connsiteX5" fmla="*/ 3395068 w 11698644"/>
              <a:gd name="connsiteY5" fmla="*/ 9531080 h 9531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698644" h="9531080">
                <a:moveTo>
                  <a:pt x="0" y="0"/>
                </a:moveTo>
                <a:lnTo>
                  <a:pt x="877421" y="0"/>
                </a:lnTo>
                <a:lnTo>
                  <a:pt x="3558968" y="8894576"/>
                </a:lnTo>
                <a:lnTo>
                  <a:pt x="11698644" y="7451229"/>
                </a:lnTo>
                <a:lnTo>
                  <a:pt x="11698644" y="7631648"/>
                </a:lnTo>
                <a:lnTo>
                  <a:pt x="3395068" y="9531080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799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A0AE201-F710-4688-8654-0394980CB750}"/>
              </a:ext>
            </a:extLst>
          </p:cNvPr>
          <p:cNvSpPr txBox="1">
            <a:spLocks/>
          </p:cNvSpPr>
          <p:nvPr/>
        </p:nvSpPr>
        <p:spPr>
          <a:xfrm>
            <a:off x="7759724" y="276008"/>
            <a:ext cx="3581400" cy="584775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Module Flow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474187C-B834-4A92-9331-705CA00CFFFC}"/>
              </a:ext>
            </a:extLst>
          </p:cNvPr>
          <p:cNvSpPr/>
          <p:nvPr/>
        </p:nvSpPr>
        <p:spPr>
          <a:xfrm>
            <a:off x="5562600" y="1577021"/>
            <a:ext cx="4724400" cy="114929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025D72A-B9EB-485B-A287-6E453FE0F2B5}"/>
              </a:ext>
            </a:extLst>
          </p:cNvPr>
          <p:cNvSpPr/>
          <p:nvPr/>
        </p:nvSpPr>
        <p:spPr>
          <a:xfrm>
            <a:off x="6463042" y="1951611"/>
            <a:ext cx="3733800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Understand IoT Concepts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568DE7F-4D6D-479A-BFE3-CA57416640FB}"/>
              </a:ext>
            </a:extLst>
          </p:cNvPr>
          <p:cNvSpPr/>
          <p:nvPr/>
        </p:nvSpPr>
        <p:spPr>
          <a:xfrm>
            <a:off x="6332221" y="3338065"/>
            <a:ext cx="4724400" cy="11492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1839F78-3E10-40D9-88E2-7C43DC827E86}"/>
              </a:ext>
            </a:extLst>
          </p:cNvPr>
          <p:cNvSpPr/>
          <p:nvPr/>
        </p:nvSpPr>
        <p:spPr>
          <a:xfrm>
            <a:off x="7266914" y="3558767"/>
            <a:ext cx="3733800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IoT Threats and Attacks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E83E0B4-3C65-43CA-AA8C-19CA10B93458}"/>
              </a:ext>
            </a:extLst>
          </p:cNvPr>
          <p:cNvSpPr/>
          <p:nvPr/>
        </p:nvSpPr>
        <p:spPr>
          <a:xfrm>
            <a:off x="7081547" y="5099109"/>
            <a:ext cx="4724400" cy="11492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B7D2305-250A-44A0-8459-FF23CA98ECEA}"/>
              </a:ext>
            </a:extLst>
          </p:cNvPr>
          <p:cNvSpPr/>
          <p:nvPr/>
        </p:nvSpPr>
        <p:spPr>
          <a:xfrm>
            <a:off x="8018804" y="5319811"/>
            <a:ext cx="3733800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IoT Attack Countermeasures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6EE192F9-7092-4B20-90FE-2A0B76D474C6}"/>
              </a:ext>
            </a:extLst>
          </p:cNvPr>
          <p:cNvSpPr/>
          <p:nvPr/>
        </p:nvSpPr>
        <p:spPr>
          <a:xfrm>
            <a:off x="5737858" y="1859279"/>
            <a:ext cx="594363" cy="58477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D1FA769-5EF3-481F-807A-008E96378B61}"/>
              </a:ext>
            </a:extLst>
          </p:cNvPr>
          <p:cNvSpPr txBox="1"/>
          <p:nvPr/>
        </p:nvSpPr>
        <p:spPr>
          <a:xfrm>
            <a:off x="5857423" y="1859279"/>
            <a:ext cx="365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  <a:endParaRPr kumimoji="0" lang="en-I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9E1D186-6F1C-43DC-A321-ECA58826A7D8}"/>
              </a:ext>
            </a:extLst>
          </p:cNvPr>
          <p:cNvSpPr/>
          <p:nvPr/>
        </p:nvSpPr>
        <p:spPr>
          <a:xfrm>
            <a:off x="6487184" y="3620323"/>
            <a:ext cx="594363" cy="58477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2C52E78-2C6E-4FF6-97BC-0BC50254F46A}"/>
              </a:ext>
            </a:extLst>
          </p:cNvPr>
          <p:cNvSpPr txBox="1"/>
          <p:nvPr/>
        </p:nvSpPr>
        <p:spPr>
          <a:xfrm>
            <a:off x="6592057" y="3620323"/>
            <a:ext cx="365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  <a:endParaRPr kumimoji="0" lang="en-I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D534164-F983-43A0-9A98-49196D61BEDC}"/>
              </a:ext>
            </a:extLst>
          </p:cNvPr>
          <p:cNvSpPr/>
          <p:nvPr/>
        </p:nvSpPr>
        <p:spPr>
          <a:xfrm>
            <a:off x="7279662" y="5381367"/>
            <a:ext cx="594363" cy="58477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2932D9A-5FAF-4D0E-A352-4FCE0E224892}"/>
              </a:ext>
            </a:extLst>
          </p:cNvPr>
          <p:cNvSpPr txBox="1"/>
          <p:nvPr/>
        </p:nvSpPr>
        <p:spPr>
          <a:xfrm>
            <a:off x="7393962" y="5381367"/>
            <a:ext cx="365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  <a:endParaRPr kumimoji="0" lang="en-I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4599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Прямоугольник 71">
            <a:extLst>
              <a:ext uri="{FF2B5EF4-FFF2-40B4-BE49-F238E27FC236}">
                <a16:creationId xmlns:a16="http://schemas.microsoft.com/office/drawing/2014/main" id="{2F29F2F2-DB1D-4549-AC3C-94E7D9760665}"/>
              </a:ext>
            </a:extLst>
          </p:cNvPr>
          <p:cNvSpPr/>
          <p:nvPr/>
        </p:nvSpPr>
        <p:spPr>
          <a:xfrm flipH="1">
            <a:off x="-25703" y="925083"/>
            <a:ext cx="9169703" cy="1907381"/>
          </a:xfrm>
          <a:prstGeom prst="rect">
            <a:avLst/>
          </a:prstGeom>
          <a:solidFill>
            <a:srgbClr val="FFC600">
              <a:alpha val="2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just" defTabSz="609494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kern="0" dirty="0">
              <a:solidFill>
                <a:srgbClr val="3F3F3F"/>
              </a:solidFill>
              <a:latin typeface="Calibri" panose="020F0502020204030204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533E6F1-3671-4841-836F-89DDA20ACF15}"/>
              </a:ext>
            </a:extLst>
          </p:cNvPr>
          <p:cNvGrpSpPr/>
          <p:nvPr/>
        </p:nvGrpSpPr>
        <p:grpSpPr>
          <a:xfrm>
            <a:off x="431386" y="3068784"/>
            <a:ext cx="8305802" cy="3303276"/>
            <a:chOff x="431386" y="3068784"/>
            <a:chExt cx="8305802" cy="33032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EAA0BA1-0A18-47EE-9DC7-062FF8E35158}"/>
                </a:ext>
              </a:extLst>
            </p:cNvPr>
            <p:cNvSpPr/>
            <p:nvPr/>
          </p:nvSpPr>
          <p:spPr bwMode="auto">
            <a:xfrm rot="5400000" flipH="1">
              <a:off x="1601488" y="1898683"/>
              <a:ext cx="1585231" cy="3925436"/>
            </a:xfrm>
            <a:prstGeom prst="rect">
              <a:avLst/>
            </a:prstGeom>
            <a:solidFill>
              <a:srgbClr val="BBC0C3">
                <a:alpha val="5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09494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kern="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C2DA9EB-1BBC-4B82-8548-5A6DDC7B45AE}"/>
                </a:ext>
              </a:extLst>
            </p:cNvPr>
            <p:cNvSpPr/>
            <p:nvPr/>
          </p:nvSpPr>
          <p:spPr bwMode="auto">
            <a:xfrm rot="5400000" flipH="1">
              <a:off x="1603149" y="3618386"/>
              <a:ext cx="1581912" cy="3925436"/>
            </a:xfrm>
            <a:prstGeom prst="rect">
              <a:avLst/>
            </a:prstGeom>
            <a:solidFill>
              <a:srgbClr val="6B7278">
                <a:alpha val="5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09494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kern="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71C56CC-0FDF-46F3-AC01-43963B8A898D}"/>
                </a:ext>
              </a:extLst>
            </p:cNvPr>
            <p:cNvSpPr/>
            <p:nvPr/>
          </p:nvSpPr>
          <p:spPr bwMode="auto">
            <a:xfrm rot="16200000">
              <a:off x="5837936" y="1754764"/>
              <a:ext cx="1585231" cy="4213272"/>
            </a:xfrm>
            <a:prstGeom prst="rect">
              <a:avLst/>
            </a:prstGeom>
            <a:solidFill>
              <a:srgbClr val="BBC0C3">
                <a:alpha val="2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09494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kern="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267DE8B-247E-40BD-9B77-640DAC4BE6E9}"/>
                </a:ext>
              </a:extLst>
            </p:cNvPr>
            <p:cNvSpPr/>
            <p:nvPr/>
          </p:nvSpPr>
          <p:spPr bwMode="auto">
            <a:xfrm rot="16200000">
              <a:off x="5839596" y="3474468"/>
              <a:ext cx="1581912" cy="4213271"/>
            </a:xfrm>
            <a:prstGeom prst="rect">
              <a:avLst/>
            </a:prstGeom>
            <a:solidFill>
              <a:srgbClr val="6B7278">
                <a:alpha val="2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09494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kern="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8E7E7CEE-80FD-4540-8855-5D00FFF47B0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778334" y="4296591"/>
              <a:ext cx="504869" cy="274408"/>
            </a:xfrm>
            <a:prstGeom prst="straightConnector1">
              <a:avLst/>
            </a:prstGeom>
            <a:ln w="57150">
              <a:prstDash val="solid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9030188E-6EA9-4C04-8EEF-A2EDC7E7A2F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594610" y="4884396"/>
              <a:ext cx="581044" cy="177348"/>
            </a:xfrm>
            <a:prstGeom prst="straightConnector1">
              <a:avLst/>
            </a:prstGeom>
            <a:ln w="57150">
              <a:prstDash val="solid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09ECD28A-24F0-4ED5-83D3-215C8188144F}"/>
                </a:ext>
              </a:extLst>
            </p:cNvPr>
            <p:cNvCxnSpPr>
              <a:cxnSpLocks/>
            </p:cNvCxnSpPr>
            <p:nvPr/>
          </p:nvCxnSpPr>
          <p:spPr>
            <a:xfrm>
              <a:off x="4786375" y="4845896"/>
              <a:ext cx="456386" cy="276686"/>
            </a:xfrm>
            <a:prstGeom prst="straightConnector1">
              <a:avLst/>
            </a:prstGeom>
            <a:ln w="57150">
              <a:prstDash val="solid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F255BEA8-C3F5-4480-BBF5-CE03E2C574E6}"/>
                </a:ext>
              </a:extLst>
            </p:cNvPr>
            <p:cNvGrpSpPr/>
            <p:nvPr/>
          </p:nvGrpSpPr>
          <p:grpSpPr>
            <a:xfrm>
              <a:off x="2175403" y="4046574"/>
              <a:ext cx="500098" cy="463996"/>
              <a:chOff x="6411540" y="4058613"/>
              <a:chExt cx="515252" cy="478055"/>
            </a:xfrm>
            <a:solidFill>
              <a:schemeClr val="bg1"/>
            </a:solidFill>
          </p:grpSpPr>
          <p:sp>
            <p:nvSpPr>
              <p:cNvPr id="99" name="Flowchart: Connector 98">
                <a:extLst>
                  <a:ext uri="{FF2B5EF4-FFF2-40B4-BE49-F238E27FC236}">
                    <a16:creationId xmlns:a16="http://schemas.microsoft.com/office/drawing/2014/main" id="{45B337BC-B0A0-4BAF-B195-494B843245DA}"/>
                  </a:ext>
                </a:extLst>
              </p:cNvPr>
              <p:cNvSpPr/>
              <p:nvPr/>
            </p:nvSpPr>
            <p:spPr bwMode="auto">
              <a:xfrm>
                <a:off x="6411540" y="4058613"/>
                <a:ext cx="515252" cy="478055"/>
              </a:xfrm>
              <a:prstGeom prst="flowChartConnector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rgbClr val="92D050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100" name="Picture 99">
                <a:extLst>
                  <a:ext uri="{FF2B5EF4-FFF2-40B4-BE49-F238E27FC236}">
                    <a16:creationId xmlns:a16="http://schemas.microsoft.com/office/drawing/2014/main" id="{C38D5ED8-31E9-47B0-847F-BC250324CC8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504415" y="4132888"/>
                <a:ext cx="329503" cy="329503"/>
              </a:xfrm>
              <a:prstGeom prst="rect">
                <a:avLst/>
              </a:prstGeom>
              <a:solidFill>
                <a:srgbClr val="BBC0C3">
                  <a:alpha val="2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</p:pic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88385A44-1593-498C-9A5B-C0874BE4C2FE}"/>
                </a:ext>
              </a:extLst>
            </p:cNvPr>
            <p:cNvGrpSpPr/>
            <p:nvPr/>
          </p:nvGrpSpPr>
          <p:grpSpPr>
            <a:xfrm>
              <a:off x="3619065" y="3322385"/>
              <a:ext cx="500098" cy="463996"/>
              <a:chOff x="6752774" y="4659168"/>
              <a:chExt cx="515252" cy="478055"/>
            </a:xfrm>
            <a:solidFill>
              <a:schemeClr val="bg1"/>
            </a:solidFill>
          </p:grpSpPr>
          <p:sp>
            <p:nvSpPr>
              <p:cNvPr id="97" name="Flowchart: Connector 96">
                <a:extLst>
                  <a:ext uri="{FF2B5EF4-FFF2-40B4-BE49-F238E27FC236}">
                    <a16:creationId xmlns:a16="http://schemas.microsoft.com/office/drawing/2014/main" id="{C819B4FE-5519-4717-93A5-0D69AE69D872}"/>
                  </a:ext>
                </a:extLst>
              </p:cNvPr>
              <p:cNvSpPr/>
              <p:nvPr/>
            </p:nvSpPr>
            <p:spPr bwMode="auto">
              <a:xfrm>
                <a:off x="6752774" y="4659168"/>
                <a:ext cx="515252" cy="478055"/>
              </a:xfrm>
              <a:prstGeom prst="flowChartConnector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rgbClr val="92D050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98" name="Picture 97">
                <a:extLst>
                  <a:ext uri="{FF2B5EF4-FFF2-40B4-BE49-F238E27FC236}">
                    <a16:creationId xmlns:a16="http://schemas.microsoft.com/office/drawing/2014/main" id="{41391EF4-9E5B-44CB-891F-F37C2E1673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854479" y="4730080"/>
                <a:ext cx="311836" cy="311836"/>
              </a:xfrm>
              <a:prstGeom prst="rect">
                <a:avLst/>
              </a:prstGeom>
              <a:solidFill>
                <a:srgbClr val="BBC0C3">
                  <a:alpha val="2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</p:pic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03776B48-048D-4BA5-B90F-985F861206DB}"/>
                </a:ext>
              </a:extLst>
            </p:cNvPr>
            <p:cNvGrpSpPr/>
            <p:nvPr/>
          </p:nvGrpSpPr>
          <p:grpSpPr>
            <a:xfrm>
              <a:off x="2625549" y="3392837"/>
              <a:ext cx="500098" cy="463996"/>
              <a:chOff x="7120949" y="3810582"/>
              <a:chExt cx="515252" cy="478055"/>
            </a:xfrm>
            <a:solidFill>
              <a:schemeClr val="bg1"/>
            </a:solidFill>
          </p:grpSpPr>
          <p:sp>
            <p:nvSpPr>
              <p:cNvPr id="95" name="Flowchart: Connector 94">
                <a:extLst>
                  <a:ext uri="{FF2B5EF4-FFF2-40B4-BE49-F238E27FC236}">
                    <a16:creationId xmlns:a16="http://schemas.microsoft.com/office/drawing/2014/main" id="{9FB19D00-5316-48C0-A44D-73B0A1941829}"/>
                  </a:ext>
                </a:extLst>
              </p:cNvPr>
              <p:cNvSpPr/>
              <p:nvPr/>
            </p:nvSpPr>
            <p:spPr bwMode="auto">
              <a:xfrm>
                <a:off x="7120949" y="3810582"/>
                <a:ext cx="515252" cy="478055"/>
              </a:xfrm>
              <a:prstGeom prst="flowChartConnector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rgbClr val="92D050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96" name="Picture 95">
                <a:extLst>
                  <a:ext uri="{FF2B5EF4-FFF2-40B4-BE49-F238E27FC236}">
                    <a16:creationId xmlns:a16="http://schemas.microsoft.com/office/drawing/2014/main" id="{215A1874-0706-4A6E-974B-D7C8E167A7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22653" y="3893688"/>
                <a:ext cx="311836" cy="311836"/>
              </a:xfrm>
              <a:prstGeom prst="rect">
                <a:avLst/>
              </a:prstGeom>
              <a:solidFill>
                <a:srgbClr val="BBC0C3">
                  <a:alpha val="2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</p:pic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E2CEB103-2227-4383-9E52-BCB970CC4D90}"/>
                </a:ext>
              </a:extLst>
            </p:cNvPr>
            <p:cNvGrpSpPr/>
            <p:nvPr/>
          </p:nvGrpSpPr>
          <p:grpSpPr>
            <a:xfrm>
              <a:off x="2601165" y="5554654"/>
              <a:ext cx="500098" cy="463996"/>
              <a:chOff x="6752774" y="4659168"/>
              <a:chExt cx="515252" cy="478055"/>
            </a:xfrm>
            <a:solidFill>
              <a:schemeClr val="bg1"/>
            </a:solidFill>
          </p:grpSpPr>
          <p:sp>
            <p:nvSpPr>
              <p:cNvPr id="93" name="Flowchart: Connector 92">
                <a:extLst>
                  <a:ext uri="{FF2B5EF4-FFF2-40B4-BE49-F238E27FC236}">
                    <a16:creationId xmlns:a16="http://schemas.microsoft.com/office/drawing/2014/main" id="{C36C7C25-5AF2-40AA-A9F3-EAA4B69CE8D6}"/>
                  </a:ext>
                </a:extLst>
              </p:cNvPr>
              <p:cNvSpPr/>
              <p:nvPr/>
            </p:nvSpPr>
            <p:spPr bwMode="auto">
              <a:xfrm>
                <a:off x="6752774" y="4659168"/>
                <a:ext cx="515252" cy="478055"/>
              </a:xfrm>
              <a:prstGeom prst="flowChartConnector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rgbClr val="92D050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94" name="Picture 93">
                <a:extLst>
                  <a:ext uri="{FF2B5EF4-FFF2-40B4-BE49-F238E27FC236}">
                    <a16:creationId xmlns:a16="http://schemas.microsoft.com/office/drawing/2014/main" id="{07DBA905-FB8E-4DA6-9561-1BBFF7C979E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871890" y="4747494"/>
                <a:ext cx="301398" cy="301399"/>
              </a:xfrm>
              <a:prstGeom prst="rect">
                <a:avLst/>
              </a:prstGeom>
              <a:solidFill>
                <a:srgbClr val="BBC0C3">
                  <a:alpha val="2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</p:pic>
        </p:grp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4316718B-5508-4A59-9991-27A73FF5C080}"/>
                </a:ext>
              </a:extLst>
            </p:cNvPr>
            <p:cNvGrpSpPr/>
            <p:nvPr/>
          </p:nvGrpSpPr>
          <p:grpSpPr>
            <a:xfrm>
              <a:off x="3619065" y="5682172"/>
              <a:ext cx="500098" cy="463996"/>
              <a:chOff x="6752774" y="4659168"/>
              <a:chExt cx="515252" cy="478055"/>
            </a:xfrm>
            <a:solidFill>
              <a:schemeClr val="bg1"/>
            </a:solidFill>
          </p:grpSpPr>
          <p:sp>
            <p:nvSpPr>
              <p:cNvPr id="91" name="Flowchart: Connector 90">
                <a:extLst>
                  <a:ext uri="{FF2B5EF4-FFF2-40B4-BE49-F238E27FC236}">
                    <a16:creationId xmlns:a16="http://schemas.microsoft.com/office/drawing/2014/main" id="{0C2BAAF3-9C38-49E4-A801-200BC6D0BEDD}"/>
                  </a:ext>
                </a:extLst>
              </p:cNvPr>
              <p:cNvSpPr/>
              <p:nvPr/>
            </p:nvSpPr>
            <p:spPr bwMode="auto">
              <a:xfrm>
                <a:off x="6752774" y="4659168"/>
                <a:ext cx="515252" cy="478055"/>
              </a:xfrm>
              <a:prstGeom prst="flowChartConnector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rgbClr val="92D050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92" name="Picture 91">
                <a:extLst>
                  <a:ext uri="{FF2B5EF4-FFF2-40B4-BE49-F238E27FC236}">
                    <a16:creationId xmlns:a16="http://schemas.microsoft.com/office/drawing/2014/main" id="{9E5F9082-4F26-442A-B614-7C148510C4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866672" y="4742274"/>
                <a:ext cx="311836" cy="311836"/>
              </a:xfrm>
              <a:prstGeom prst="rect">
                <a:avLst/>
              </a:prstGeom>
              <a:solidFill>
                <a:srgbClr val="BBC0C3">
                  <a:alpha val="2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</p:pic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58EEC83C-22D9-4C93-9306-C54EB1B3F3E7}"/>
                </a:ext>
              </a:extLst>
            </p:cNvPr>
            <p:cNvGrpSpPr/>
            <p:nvPr/>
          </p:nvGrpSpPr>
          <p:grpSpPr>
            <a:xfrm>
              <a:off x="2175403" y="4961484"/>
              <a:ext cx="500098" cy="463996"/>
              <a:chOff x="7120949" y="3810582"/>
              <a:chExt cx="515252" cy="478055"/>
            </a:xfrm>
            <a:solidFill>
              <a:schemeClr val="bg1"/>
            </a:solidFill>
          </p:grpSpPr>
          <p:sp>
            <p:nvSpPr>
              <p:cNvPr id="89" name="Flowchart: Connector 88">
                <a:extLst>
                  <a:ext uri="{FF2B5EF4-FFF2-40B4-BE49-F238E27FC236}">
                    <a16:creationId xmlns:a16="http://schemas.microsoft.com/office/drawing/2014/main" id="{6E478D9D-6A0D-4025-A555-B26EEF988FDF}"/>
                  </a:ext>
                </a:extLst>
              </p:cNvPr>
              <p:cNvSpPr/>
              <p:nvPr/>
            </p:nvSpPr>
            <p:spPr bwMode="auto">
              <a:xfrm>
                <a:off x="7120949" y="3810582"/>
                <a:ext cx="515252" cy="478055"/>
              </a:xfrm>
              <a:prstGeom prst="flowChartConnector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rgbClr val="92D050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90" name="Picture 89">
                <a:extLst>
                  <a:ext uri="{FF2B5EF4-FFF2-40B4-BE49-F238E27FC236}">
                    <a16:creationId xmlns:a16="http://schemas.microsoft.com/office/drawing/2014/main" id="{3A681092-A60B-4586-8780-4E9577A5D91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22655" y="3893688"/>
                <a:ext cx="311836" cy="311836"/>
              </a:xfrm>
              <a:prstGeom prst="rect">
                <a:avLst/>
              </a:prstGeom>
              <a:solidFill>
                <a:srgbClr val="BBC0C3">
                  <a:alpha val="2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</p:pic>
        </p:grp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B3E2D571-C23A-4043-AD41-7CA7A632A86D}"/>
                </a:ext>
              </a:extLst>
            </p:cNvPr>
            <p:cNvSpPr/>
            <p:nvPr/>
          </p:nvSpPr>
          <p:spPr>
            <a:xfrm>
              <a:off x="431386" y="3084396"/>
              <a:ext cx="1620508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Industrial Devices</a:t>
              </a: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AA00530-E564-434E-A0FF-7CB63B29B6E2}"/>
                </a:ext>
              </a:extLst>
            </p:cNvPr>
            <p:cNvSpPr/>
            <p:nvPr/>
          </p:nvSpPr>
          <p:spPr>
            <a:xfrm>
              <a:off x="7228503" y="3084396"/>
              <a:ext cx="1508683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Wearable Devices</a:t>
              </a: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884AE2FD-F469-488B-BF80-C8E2BC02E487}"/>
                </a:ext>
              </a:extLst>
            </p:cNvPr>
            <p:cNvSpPr/>
            <p:nvPr/>
          </p:nvSpPr>
          <p:spPr>
            <a:xfrm>
              <a:off x="431386" y="6040386"/>
              <a:ext cx="1733997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Healthcare Devices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CE0F2557-1C38-466C-831D-94EEE33968BC}"/>
                </a:ext>
              </a:extLst>
            </p:cNvPr>
            <p:cNvSpPr/>
            <p:nvPr/>
          </p:nvSpPr>
          <p:spPr>
            <a:xfrm>
              <a:off x="7497038" y="6040386"/>
              <a:ext cx="1240148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Home Devices</a:t>
              </a:r>
            </a:p>
          </p:txBody>
        </p: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4AECCA4F-36B5-4CD8-BBAD-711A0F772DFE}"/>
                </a:ext>
              </a:extLst>
            </p:cNvPr>
            <p:cNvGrpSpPr/>
            <p:nvPr/>
          </p:nvGrpSpPr>
          <p:grpSpPr>
            <a:xfrm>
              <a:off x="4683140" y="3326067"/>
              <a:ext cx="500098" cy="463996"/>
              <a:chOff x="6752774" y="4659168"/>
              <a:chExt cx="515252" cy="478055"/>
            </a:xfrm>
            <a:solidFill>
              <a:schemeClr val="bg1"/>
            </a:solidFill>
          </p:grpSpPr>
          <p:sp>
            <p:nvSpPr>
              <p:cNvPr id="87" name="Flowchart: Connector 86">
                <a:extLst>
                  <a:ext uri="{FF2B5EF4-FFF2-40B4-BE49-F238E27FC236}">
                    <a16:creationId xmlns:a16="http://schemas.microsoft.com/office/drawing/2014/main" id="{DEED828B-C97B-4FE0-81FC-A5AAA75DACB8}"/>
                  </a:ext>
                </a:extLst>
              </p:cNvPr>
              <p:cNvSpPr/>
              <p:nvPr/>
            </p:nvSpPr>
            <p:spPr bwMode="auto">
              <a:xfrm>
                <a:off x="6752774" y="4659168"/>
                <a:ext cx="515252" cy="478055"/>
              </a:xfrm>
              <a:prstGeom prst="flowChartConnector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rgbClr val="92D050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88" name="Picture 87">
                <a:extLst>
                  <a:ext uri="{FF2B5EF4-FFF2-40B4-BE49-F238E27FC236}">
                    <a16:creationId xmlns:a16="http://schemas.microsoft.com/office/drawing/2014/main" id="{771D96E3-AE75-43A4-8467-02F640B4C9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838887" y="4738873"/>
                <a:ext cx="343020" cy="343020"/>
              </a:xfrm>
              <a:prstGeom prst="rect">
                <a:avLst/>
              </a:prstGeom>
              <a:solidFill>
                <a:srgbClr val="BBC0C3">
                  <a:alpha val="2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</p:pic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06773CAE-BC33-47C7-ADEE-AD3637E7DC98}"/>
                </a:ext>
              </a:extLst>
            </p:cNvPr>
            <p:cNvGrpSpPr/>
            <p:nvPr/>
          </p:nvGrpSpPr>
          <p:grpSpPr>
            <a:xfrm>
              <a:off x="5843482" y="3392837"/>
              <a:ext cx="500098" cy="463996"/>
              <a:chOff x="6752774" y="4659168"/>
              <a:chExt cx="515252" cy="478055"/>
            </a:xfrm>
            <a:solidFill>
              <a:schemeClr val="bg1"/>
            </a:solidFill>
          </p:grpSpPr>
          <p:sp>
            <p:nvSpPr>
              <p:cNvPr id="85" name="Flowchart: Connector 84">
                <a:extLst>
                  <a:ext uri="{FF2B5EF4-FFF2-40B4-BE49-F238E27FC236}">
                    <a16:creationId xmlns:a16="http://schemas.microsoft.com/office/drawing/2014/main" id="{4970C039-385B-40D2-ACCA-DC1B3BE770FB}"/>
                  </a:ext>
                </a:extLst>
              </p:cNvPr>
              <p:cNvSpPr/>
              <p:nvPr/>
            </p:nvSpPr>
            <p:spPr bwMode="auto">
              <a:xfrm>
                <a:off x="6752774" y="4659168"/>
                <a:ext cx="515252" cy="478055"/>
              </a:xfrm>
              <a:prstGeom prst="flowChartConnector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rgbClr val="92D050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86" name="Picture 85">
                <a:extLst>
                  <a:ext uri="{FF2B5EF4-FFF2-40B4-BE49-F238E27FC236}">
                    <a16:creationId xmlns:a16="http://schemas.microsoft.com/office/drawing/2014/main" id="{9926FCB5-3B14-424F-8DDE-D027A20F1C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854479" y="4730080"/>
                <a:ext cx="311836" cy="311836"/>
              </a:xfrm>
              <a:prstGeom prst="rect">
                <a:avLst/>
              </a:prstGeom>
              <a:solidFill>
                <a:srgbClr val="BBC0C3">
                  <a:alpha val="2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</p:pic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32652E39-C40A-4718-8681-CA90F8FBEED4}"/>
                </a:ext>
              </a:extLst>
            </p:cNvPr>
            <p:cNvGrpSpPr/>
            <p:nvPr/>
          </p:nvGrpSpPr>
          <p:grpSpPr>
            <a:xfrm>
              <a:off x="6273844" y="4046574"/>
              <a:ext cx="500098" cy="463996"/>
              <a:chOff x="6752774" y="4659168"/>
              <a:chExt cx="515252" cy="478055"/>
            </a:xfrm>
            <a:solidFill>
              <a:schemeClr val="bg1"/>
            </a:solidFill>
          </p:grpSpPr>
          <p:sp>
            <p:nvSpPr>
              <p:cNvPr id="83" name="Flowchart: Connector 82">
                <a:extLst>
                  <a:ext uri="{FF2B5EF4-FFF2-40B4-BE49-F238E27FC236}">
                    <a16:creationId xmlns:a16="http://schemas.microsoft.com/office/drawing/2014/main" id="{BF77C365-D417-4B3C-B152-5FC14B675617}"/>
                  </a:ext>
                </a:extLst>
              </p:cNvPr>
              <p:cNvSpPr/>
              <p:nvPr/>
            </p:nvSpPr>
            <p:spPr bwMode="auto">
              <a:xfrm>
                <a:off x="6752774" y="4659168"/>
                <a:ext cx="515252" cy="478055"/>
              </a:xfrm>
              <a:prstGeom prst="flowChartConnector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rgbClr val="92D050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84" name="Picture 83">
                <a:extLst>
                  <a:ext uri="{FF2B5EF4-FFF2-40B4-BE49-F238E27FC236}">
                    <a16:creationId xmlns:a16="http://schemas.microsoft.com/office/drawing/2014/main" id="{EDB9A95A-9AA0-4978-9D42-56D8665806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838887" y="4733956"/>
                <a:ext cx="343021" cy="329207"/>
              </a:xfrm>
              <a:prstGeom prst="rect">
                <a:avLst/>
              </a:prstGeom>
              <a:solidFill>
                <a:srgbClr val="BBC0C3">
                  <a:alpha val="2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</p:pic>
        </p:grp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DD678A1D-1A86-4C7D-BDFA-95DBF67A3FE0}"/>
                </a:ext>
              </a:extLst>
            </p:cNvPr>
            <p:cNvGrpSpPr/>
            <p:nvPr/>
          </p:nvGrpSpPr>
          <p:grpSpPr>
            <a:xfrm>
              <a:off x="6273841" y="4912485"/>
              <a:ext cx="500098" cy="463996"/>
              <a:chOff x="6752774" y="4659168"/>
              <a:chExt cx="515252" cy="478055"/>
            </a:xfrm>
            <a:solidFill>
              <a:schemeClr val="bg1"/>
            </a:solidFill>
          </p:grpSpPr>
          <p:sp>
            <p:nvSpPr>
              <p:cNvPr id="81" name="Flowchart: Connector 80">
                <a:extLst>
                  <a:ext uri="{FF2B5EF4-FFF2-40B4-BE49-F238E27FC236}">
                    <a16:creationId xmlns:a16="http://schemas.microsoft.com/office/drawing/2014/main" id="{1AB38067-9AFA-465C-B6E9-1EE450629CEB}"/>
                  </a:ext>
                </a:extLst>
              </p:cNvPr>
              <p:cNvSpPr/>
              <p:nvPr/>
            </p:nvSpPr>
            <p:spPr bwMode="auto">
              <a:xfrm>
                <a:off x="6752774" y="4659168"/>
                <a:ext cx="515252" cy="478055"/>
              </a:xfrm>
              <a:prstGeom prst="flowChartConnector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rgbClr val="92D050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82" name="Picture 81">
                <a:extLst>
                  <a:ext uri="{FF2B5EF4-FFF2-40B4-BE49-F238E27FC236}">
                    <a16:creationId xmlns:a16="http://schemas.microsoft.com/office/drawing/2014/main" id="{6F2CABFD-46E1-42F7-AEB6-3FDAF6F407A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6821736" y="4755933"/>
                <a:ext cx="377322" cy="285255"/>
              </a:xfrm>
              <a:prstGeom prst="rect">
                <a:avLst/>
              </a:prstGeom>
              <a:solidFill>
                <a:srgbClr val="BBC0C3">
                  <a:alpha val="2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</p:pic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641C308F-2CED-4493-AE93-FA3186A8B55B}"/>
                </a:ext>
              </a:extLst>
            </p:cNvPr>
            <p:cNvGrpSpPr/>
            <p:nvPr/>
          </p:nvGrpSpPr>
          <p:grpSpPr>
            <a:xfrm>
              <a:off x="5839617" y="5663093"/>
              <a:ext cx="500098" cy="463996"/>
              <a:chOff x="6752774" y="4659168"/>
              <a:chExt cx="515252" cy="478055"/>
            </a:xfrm>
            <a:solidFill>
              <a:schemeClr val="bg1"/>
            </a:solidFill>
          </p:grpSpPr>
          <p:sp>
            <p:nvSpPr>
              <p:cNvPr id="79" name="Flowchart: Connector 78">
                <a:extLst>
                  <a:ext uri="{FF2B5EF4-FFF2-40B4-BE49-F238E27FC236}">
                    <a16:creationId xmlns:a16="http://schemas.microsoft.com/office/drawing/2014/main" id="{BEE92676-45F1-41C2-B24F-727DC9A16E9D}"/>
                  </a:ext>
                </a:extLst>
              </p:cNvPr>
              <p:cNvSpPr/>
              <p:nvPr/>
            </p:nvSpPr>
            <p:spPr bwMode="auto">
              <a:xfrm>
                <a:off x="6752774" y="4659168"/>
                <a:ext cx="515252" cy="478055"/>
              </a:xfrm>
              <a:prstGeom prst="flowChartConnector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rgbClr val="92D050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80" name="Picture 79">
                <a:extLst>
                  <a:ext uri="{FF2B5EF4-FFF2-40B4-BE49-F238E27FC236}">
                    <a16:creationId xmlns:a16="http://schemas.microsoft.com/office/drawing/2014/main" id="{F2E3692E-8A2B-4E36-B869-5BB2C4B3A1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845793" y="4721395"/>
                <a:ext cx="329206" cy="329207"/>
              </a:xfrm>
              <a:prstGeom prst="rect">
                <a:avLst/>
              </a:prstGeom>
              <a:solidFill>
                <a:srgbClr val="BBC0C3">
                  <a:alpha val="2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</p:pic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17A04C1F-F731-4403-8485-18554C9C0C4A}"/>
                </a:ext>
              </a:extLst>
            </p:cNvPr>
            <p:cNvGrpSpPr/>
            <p:nvPr/>
          </p:nvGrpSpPr>
          <p:grpSpPr>
            <a:xfrm>
              <a:off x="4683140" y="5682172"/>
              <a:ext cx="500098" cy="463996"/>
              <a:chOff x="6752774" y="4659168"/>
              <a:chExt cx="515252" cy="478055"/>
            </a:xfrm>
            <a:solidFill>
              <a:schemeClr val="bg1"/>
            </a:solidFill>
          </p:grpSpPr>
          <p:sp>
            <p:nvSpPr>
              <p:cNvPr id="77" name="Flowchart: Connector 76">
                <a:extLst>
                  <a:ext uri="{FF2B5EF4-FFF2-40B4-BE49-F238E27FC236}">
                    <a16:creationId xmlns:a16="http://schemas.microsoft.com/office/drawing/2014/main" id="{E7A5127A-70F5-412F-B995-32B000E1C906}"/>
                  </a:ext>
                </a:extLst>
              </p:cNvPr>
              <p:cNvSpPr/>
              <p:nvPr/>
            </p:nvSpPr>
            <p:spPr bwMode="auto">
              <a:xfrm>
                <a:off x="6752774" y="4659168"/>
                <a:ext cx="515252" cy="478055"/>
              </a:xfrm>
              <a:prstGeom prst="flowChartConnector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  <a:ln w="12700">
                <a:solidFill>
                  <a:srgbClr val="92D050"/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78" name="Picture 77">
                <a:extLst>
                  <a:ext uri="{FF2B5EF4-FFF2-40B4-BE49-F238E27FC236}">
                    <a16:creationId xmlns:a16="http://schemas.microsoft.com/office/drawing/2014/main" id="{D8E44491-A9FD-4600-90D9-EE312C27D8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845794" y="4721395"/>
                <a:ext cx="329207" cy="329207"/>
              </a:xfrm>
              <a:prstGeom prst="rect">
                <a:avLst/>
              </a:prstGeom>
              <a:solidFill>
                <a:srgbClr val="BBC0C3">
                  <a:alpha val="2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</p:pic>
        </p:grpSp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71ED048C-FB1F-4352-90B4-E4EC64E3BA96}"/>
                </a:ext>
              </a:extLst>
            </p:cNvPr>
            <p:cNvCxnSpPr>
              <a:cxnSpLocks/>
            </p:cNvCxnSpPr>
            <p:nvPr/>
          </p:nvCxnSpPr>
          <p:spPr>
            <a:xfrm>
              <a:off x="3669658" y="4312845"/>
              <a:ext cx="507116" cy="304597"/>
            </a:xfrm>
            <a:prstGeom prst="straightConnector1">
              <a:avLst/>
            </a:prstGeom>
            <a:ln w="57150">
              <a:prstDash val="solid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C5303279-EAD9-43DB-AE20-7F6175C1B422}"/>
                </a:ext>
              </a:extLst>
            </p:cNvPr>
            <p:cNvGrpSpPr/>
            <p:nvPr/>
          </p:nvGrpSpPr>
          <p:grpSpPr>
            <a:xfrm>
              <a:off x="3940385" y="4436904"/>
              <a:ext cx="1047672" cy="657867"/>
              <a:chOff x="8704983" y="4549358"/>
              <a:chExt cx="1079417" cy="677801"/>
            </a:xfrm>
          </p:grpSpPr>
          <p:pic>
            <p:nvPicPr>
              <p:cNvPr id="75" name="Picture 4" descr="Y:\Web2.0 PNG Icons\Haja Roger Shutterstock\Drizzling.png">
                <a:extLst>
                  <a:ext uri="{FF2B5EF4-FFF2-40B4-BE49-F238E27FC236}">
                    <a16:creationId xmlns:a16="http://schemas.microsoft.com/office/drawing/2014/main" id="{FFC29D54-141C-46BF-8D5B-9A18F6AE30D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31459"/>
              <a:stretch/>
            </p:blipFill>
            <p:spPr bwMode="auto">
              <a:xfrm>
                <a:off x="8704983" y="4549358"/>
                <a:ext cx="1079417" cy="677801"/>
              </a:xfrm>
              <a:prstGeom prst="rect">
                <a:avLst/>
              </a:prstGeom>
              <a:solidFill>
                <a:srgbClr val="BBC0C3">
                  <a:alpha val="2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</p:pic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B1024BA5-D224-4CDD-930C-0920CB87046A}"/>
                  </a:ext>
                </a:extLst>
              </p:cNvPr>
              <p:cNvSpPr/>
              <p:nvPr/>
            </p:nvSpPr>
            <p:spPr>
              <a:xfrm>
                <a:off x="8959196" y="4697996"/>
                <a:ext cx="588291" cy="380523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Rockwell" panose="02060603020205020403" pitchFamily="18" charset="0"/>
                    <a:ea typeface="+mn-ea"/>
                    <a:cs typeface="+mn-cs"/>
                  </a:rPr>
                  <a:t>IoT</a:t>
                </a:r>
              </a:p>
            </p:txBody>
          </p:sp>
        </p:grp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E87A5526-79F9-4052-A962-EA1B10AD15A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703445" y="4279754"/>
              <a:ext cx="658387" cy="4016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D421091E-28BA-40A1-A862-D7E37B1AD85A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3033969" y="3815758"/>
              <a:ext cx="485402" cy="563800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40">
              <a:extLst>
                <a:ext uri="{FF2B5EF4-FFF2-40B4-BE49-F238E27FC236}">
                  <a16:creationId xmlns:a16="http://schemas.microsoft.com/office/drawing/2014/main" id="{EBBD16D5-278D-4E3B-B835-AC8921FC7B8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569845" y="3795317"/>
              <a:ext cx="243846" cy="314665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5C2F9AA6-8AB1-4468-B1DF-616611B39722}"/>
                </a:ext>
              </a:extLst>
            </p:cNvPr>
            <p:cNvCxnSpPr>
              <a:cxnSpLocks/>
            </p:cNvCxnSpPr>
            <p:nvPr/>
          </p:nvCxnSpPr>
          <p:spPr>
            <a:xfrm>
              <a:off x="3568810" y="5364430"/>
              <a:ext cx="193289" cy="343544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>
              <a:extLst>
                <a:ext uri="{FF2B5EF4-FFF2-40B4-BE49-F238E27FC236}">
                  <a16:creationId xmlns:a16="http://schemas.microsoft.com/office/drawing/2014/main" id="{7F8E7195-BDFA-4361-962A-8F0E545533B4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022018" y="3802239"/>
              <a:ext cx="186963" cy="259018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>
              <a:extLst>
                <a:ext uri="{FF2B5EF4-FFF2-40B4-BE49-F238E27FC236}">
                  <a16:creationId xmlns:a16="http://schemas.microsoft.com/office/drawing/2014/main" id="{49A5C7E5-850B-4706-8DB3-FA571F113D6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515394" y="3829437"/>
              <a:ext cx="459769" cy="333222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>
              <a:extLst>
                <a:ext uri="{FF2B5EF4-FFF2-40B4-BE49-F238E27FC236}">
                  <a16:creationId xmlns:a16="http://schemas.microsoft.com/office/drawing/2014/main" id="{7256F8C8-93ED-4911-8D98-99212960657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72149" y="4258899"/>
              <a:ext cx="790465" cy="0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Arrow Connector 45">
              <a:extLst>
                <a:ext uri="{FF2B5EF4-FFF2-40B4-BE49-F238E27FC236}">
                  <a16:creationId xmlns:a16="http://schemas.microsoft.com/office/drawing/2014/main" id="{27C4DA1B-1468-43E5-8AAB-1F0E3F027B63}"/>
                </a:ext>
              </a:extLst>
            </p:cNvPr>
            <p:cNvCxnSpPr>
              <a:cxnSpLocks/>
            </p:cNvCxnSpPr>
            <p:nvPr/>
          </p:nvCxnSpPr>
          <p:spPr>
            <a:xfrm>
              <a:off x="5607473" y="5163360"/>
              <a:ext cx="655141" cy="0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Arrow Connector 46">
              <a:extLst>
                <a:ext uri="{FF2B5EF4-FFF2-40B4-BE49-F238E27FC236}">
                  <a16:creationId xmlns:a16="http://schemas.microsoft.com/office/drawing/2014/main" id="{A54549A5-9DAB-4C6E-A7C8-6F428F19C93B}"/>
                </a:ext>
              </a:extLst>
            </p:cNvPr>
            <p:cNvCxnSpPr>
              <a:cxnSpLocks/>
            </p:cNvCxnSpPr>
            <p:nvPr/>
          </p:nvCxnSpPr>
          <p:spPr>
            <a:xfrm>
              <a:off x="5617272" y="5412596"/>
              <a:ext cx="287702" cy="309214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Arrow Connector 47">
              <a:extLst>
                <a:ext uri="{FF2B5EF4-FFF2-40B4-BE49-F238E27FC236}">
                  <a16:creationId xmlns:a16="http://schemas.microsoft.com/office/drawing/2014/main" id="{4AD270BB-74C5-4424-B8A9-FF26D9975074}"/>
                </a:ext>
              </a:extLst>
            </p:cNvPr>
            <p:cNvCxnSpPr>
              <a:cxnSpLocks/>
              <a:stCxn id="67" idx="3"/>
            </p:cNvCxnSpPr>
            <p:nvPr/>
          </p:nvCxnSpPr>
          <p:spPr>
            <a:xfrm flipH="1">
              <a:off x="5080110" y="5391337"/>
              <a:ext cx="165932" cy="321033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3592CE2F-C048-4383-BF13-574488BBDD13}"/>
                </a:ext>
              </a:extLst>
            </p:cNvPr>
            <p:cNvSpPr/>
            <p:nvPr/>
          </p:nvSpPr>
          <p:spPr>
            <a:xfrm>
              <a:off x="3180941" y="3242869"/>
              <a:ext cx="497252" cy="261610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Tools</a:t>
              </a: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EB1852BB-9B06-4946-9A87-2F0812BF28C7}"/>
                </a:ext>
              </a:extLst>
            </p:cNvPr>
            <p:cNvSpPr/>
            <p:nvPr/>
          </p:nvSpPr>
          <p:spPr>
            <a:xfrm>
              <a:off x="1562175" y="3465967"/>
              <a:ext cx="1138011" cy="2616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Manufacturing</a:t>
              </a: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05FA22FF-505D-48F4-8469-87EE0F1878C3}"/>
                </a:ext>
              </a:extLst>
            </p:cNvPr>
            <p:cNvSpPr/>
            <p:nvPr/>
          </p:nvSpPr>
          <p:spPr>
            <a:xfrm>
              <a:off x="1527138" y="4979611"/>
              <a:ext cx="703746" cy="43088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Health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Checkup</a:t>
              </a: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CF3A2B65-9F67-4E96-8BF6-49FB74AA3F59}"/>
                </a:ext>
              </a:extLst>
            </p:cNvPr>
            <p:cNvSpPr/>
            <p:nvPr/>
          </p:nvSpPr>
          <p:spPr>
            <a:xfrm>
              <a:off x="2000446" y="5692843"/>
              <a:ext cx="639769" cy="2616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Devices</a:t>
              </a: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8230F559-DDFD-4999-93EB-D2E47EF74C66}"/>
                </a:ext>
              </a:extLst>
            </p:cNvPr>
            <p:cNvSpPr/>
            <p:nvPr/>
          </p:nvSpPr>
          <p:spPr>
            <a:xfrm>
              <a:off x="5138240" y="5952749"/>
              <a:ext cx="583814" cy="261610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Energy</a:t>
              </a: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4F0F4E7D-13C7-45F1-87B2-0A9027DF0690}"/>
                </a:ext>
              </a:extLst>
            </p:cNvPr>
            <p:cNvSpPr/>
            <p:nvPr/>
          </p:nvSpPr>
          <p:spPr>
            <a:xfrm>
              <a:off x="6331654" y="5738563"/>
              <a:ext cx="865943" cy="261610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Thermostat</a:t>
              </a: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E638593E-115C-4449-9D98-912760D2BCEB}"/>
                </a:ext>
              </a:extLst>
            </p:cNvPr>
            <p:cNvSpPr/>
            <p:nvPr/>
          </p:nvSpPr>
          <p:spPr>
            <a:xfrm>
              <a:off x="6736009" y="5026967"/>
              <a:ext cx="846707" cy="261610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Monitoring</a:t>
              </a: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259D9E41-3387-4676-8CEF-CBEBFF8C6D3A}"/>
                </a:ext>
              </a:extLst>
            </p:cNvPr>
            <p:cNvSpPr/>
            <p:nvPr/>
          </p:nvSpPr>
          <p:spPr>
            <a:xfrm>
              <a:off x="6297921" y="3477737"/>
              <a:ext cx="820117" cy="2616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Wearable</a:t>
              </a: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D2894557-9C61-4FDD-BEDD-89B032AA7A89}"/>
                </a:ext>
              </a:extLst>
            </p:cNvPr>
            <p:cNvSpPr/>
            <p:nvPr/>
          </p:nvSpPr>
          <p:spPr>
            <a:xfrm>
              <a:off x="5115248" y="3175467"/>
              <a:ext cx="567784" cy="43088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Smart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Watch</a:t>
              </a: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CF486DCF-1B87-40F6-A87E-45C812E900E5}"/>
                </a:ext>
              </a:extLst>
            </p:cNvPr>
            <p:cNvSpPr/>
            <p:nvPr/>
          </p:nvSpPr>
          <p:spPr>
            <a:xfrm>
              <a:off x="6753270" y="4140456"/>
              <a:ext cx="394660" cy="261610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TVs</a:t>
              </a: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3ADB712D-FB93-4005-A1E2-B348E1DFBD4E}"/>
                </a:ext>
              </a:extLst>
            </p:cNvPr>
            <p:cNvSpPr/>
            <p:nvPr/>
          </p:nvSpPr>
          <p:spPr>
            <a:xfrm>
              <a:off x="1107613" y="4150530"/>
              <a:ext cx="1138011" cy="2616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Transportation</a:t>
              </a: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72C75314-BFEC-4913-AD40-E992C7A90BFE}"/>
                </a:ext>
              </a:extLst>
            </p:cNvPr>
            <p:cNvSpPr/>
            <p:nvPr/>
          </p:nvSpPr>
          <p:spPr>
            <a:xfrm>
              <a:off x="3093399" y="5952749"/>
              <a:ext cx="639769" cy="2616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Drugs</a:t>
              </a:r>
            </a:p>
          </p:txBody>
        </p:sp>
        <p:cxnSp>
          <p:nvCxnSpPr>
            <p:cNvPr id="61" name="Straight Arrow Connector 60">
              <a:extLst>
                <a:ext uri="{FF2B5EF4-FFF2-40B4-BE49-F238E27FC236}">
                  <a16:creationId xmlns:a16="http://schemas.microsoft.com/office/drawing/2014/main" id="{4E22AC92-1EB5-42BA-8600-5F430DB7D3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996062" y="5367828"/>
              <a:ext cx="167011" cy="218475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Arrow Connector 61">
              <a:extLst>
                <a:ext uri="{FF2B5EF4-FFF2-40B4-BE49-F238E27FC236}">
                  <a16:creationId xmlns:a16="http://schemas.microsoft.com/office/drawing/2014/main" id="{09102D5B-A9A5-481E-96CF-8A68955976A4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703445" y="5188822"/>
              <a:ext cx="658387" cy="4016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D8000D5F-2B48-4D6E-969C-4CBB42DEF353}"/>
                </a:ext>
              </a:extLst>
            </p:cNvPr>
            <p:cNvGrpSpPr/>
            <p:nvPr/>
          </p:nvGrpSpPr>
          <p:grpSpPr>
            <a:xfrm>
              <a:off x="3133317" y="4912121"/>
              <a:ext cx="605119" cy="561436"/>
              <a:chOff x="7432800" y="5375479"/>
              <a:chExt cx="623455" cy="578447"/>
            </a:xfrm>
            <a:solidFill>
              <a:schemeClr val="bg1"/>
            </a:solidFill>
          </p:grpSpPr>
          <p:sp>
            <p:nvSpPr>
              <p:cNvPr id="73" name="Flowchart: Connector 72">
                <a:extLst>
                  <a:ext uri="{FF2B5EF4-FFF2-40B4-BE49-F238E27FC236}">
                    <a16:creationId xmlns:a16="http://schemas.microsoft.com/office/drawing/2014/main" id="{A95BB427-86B4-4088-9002-C75FF43B0B25}"/>
                  </a:ext>
                </a:extLst>
              </p:cNvPr>
              <p:cNvSpPr/>
              <p:nvPr/>
            </p:nvSpPr>
            <p:spPr bwMode="auto">
              <a:xfrm>
                <a:off x="7432800" y="5375479"/>
                <a:ext cx="623455" cy="578447"/>
              </a:xfrm>
              <a:prstGeom prst="flowChartConnector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74" name="Picture 73">
                <a:extLst>
                  <a:ext uri="{FF2B5EF4-FFF2-40B4-BE49-F238E27FC236}">
                    <a16:creationId xmlns:a16="http://schemas.microsoft.com/office/drawing/2014/main" id="{C776397E-B6E9-4F5C-8346-EFF1FB22E3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45178" y="5465352"/>
                <a:ext cx="398699" cy="398699"/>
              </a:xfrm>
              <a:prstGeom prst="rect">
                <a:avLst/>
              </a:prstGeom>
              <a:solidFill>
                <a:srgbClr val="BBC0C3">
                  <a:alpha val="2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</p:pic>
        </p:grpSp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763F7A27-7ECA-4712-B83A-EDF97E0B5E4A}"/>
                </a:ext>
              </a:extLst>
            </p:cNvPr>
            <p:cNvGrpSpPr/>
            <p:nvPr/>
          </p:nvGrpSpPr>
          <p:grpSpPr>
            <a:xfrm>
              <a:off x="3133317" y="3989244"/>
              <a:ext cx="605119" cy="561436"/>
              <a:chOff x="7432800" y="4257908"/>
              <a:chExt cx="623455" cy="578447"/>
            </a:xfrm>
            <a:solidFill>
              <a:schemeClr val="bg1"/>
            </a:solidFill>
          </p:grpSpPr>
          <p:sp>
            <p:nvSpPr>
              <p:cNvPr id="71" name="Flowchart: Connector 70">
                <a:extLst>
                  <a:ext uri="{FF2B5EF4-FFF2-40B4-BE49-F238E27FC236}">
                    <a16:creationId xmlns:a16="http://schemas.microsoft.com/office/drawing/2014/main" id="{6C11057D-2B3D-45BE-93B3-7DCA7EB34E25}"/>
                  </a:ext>
                </a:extLst>
              </p:cNvPr>
              <p:cNvSpPr/>
              <p:nvPr/>
            </p:nvSpPr>
            <p:spPr bwMode="auto">
              <a:xfrm>
                <a:off x="7432800" y="4257908"/>
                <a:ext cx="623455" cy="578447"/>
              </a:xfrm>
              <a:prstGeom prst="flowChartConnector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72" name="Picture 71">
                <a:extLst>
                  <a:ext uri="{FF2B5EF4-FFF2-40B4-BE49-F238E27FC236}">
                    <a16:creationId xmlns:a16="http://schemas.microsoft.com/office/drawing/2014/main" id="{80A98CC5-8591-4EC7-A4A9-69FF50C238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45178" y="4347781"/>
                <a:ext cx="398699" cy="398699"/>
              </a:xfrm>
              <a:prstGeom prst="rect">
                <a:avLst/>
              </a:prstGeom>
              <a:solidFill>
                <a:srgbClr val="BBC0C3">
                  <a:alpha val="2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</p:pic>
        </p:grpSp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CF06D5DE-4B52-4FF7-94C0-157B85CAA6D5}"/>
                </a:ext>
              </a:extLst>
            </p:cNvPr>
            <p:cNvGrpSpPr/>
            <p:nvPr/>
          </p:nvGrpSpPr>
          <p:grpSpPr>
            <a:xfrm>
              <a:off x="5157424" y="3989244"/>
              <a:ext cx="605119" cy="561436"/>
              <a:chOff x="9414300" y="4241201"/>
              <a:chExt cx="623455" cy="578447"/>
            </a:xfrm>
            <a:solidFill>
              <a:schemeClr val="bg1"/>
            </a:solidFill>
          </p:grpSpPr>
          <p:sp>
            <p:nvSpPr>
              <p:cNvPr id="69" name="Flowchart: Connector 68">
                <a:extLst>
                  <a:ext uri="{FF2B5EF4-FFF2-40B4-BE49-F238E27FC236}">
                    <a16:creationId xmlns:a16="http://schemas.microsoft.com/office/drawing/2014/main" id="{CAE33BE2-9CD1-4F12-A5E3-F21CA089079A}"/>
                  </a:ext>
                </a:extLst>
              </p:cNvPr>
              <p:cNvSpPr/>
              <p:nvPr/>
            </p:nvSpPr>
            <p:spPr bwMode="auto">
              <a:xfrm>
                <a:off x="9414300" y="4241201"/>
                <a:ext cx="623455" cy="578447"/>
              </a:xfrm>
              <a:prstGeom prst="flowChartConnector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70" name="Picture 69">
                <a:extLst>
                  <a:ext uri="{FF2B5EF4-FFF2-40B4-BE49-F238E27FC236}">
                    <a16:creationId xmlns:a16="http://schemas.microsoft.com/office/drawing/2014/main" id="{0B182C03-0EF9-49B6-926D-4AE1C08D1E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611589" y="4306428"/>
                <a:ext cx="228876" cy="417284"/>
              </a:xfrm>
              <a:prstGeom prst="rect">
                <a:avLst/>
              </a:prstGeom>
              <a:solidFill>
                <a:srgbClr val="BBC0C3">
                  <a:alpha val="2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</p:pic>
        </p:grpSp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8E0FB780-BF26-40CC-8634-E91342E0D1BF}"/>
                </a:ext>
              </a:extLst>
            </p:cNvPr>
            <p:cNvGrpSpPr/>
            <p:nvPr/>
          </p:nvGrpSpPr>
          <p:grpSpPr>
            <a:xfrm>
              <a:off x="5157424" y="4912121"/>
              <a:ext cx="605119" cy="561436"/>
              <a:chOff x="9414300" y="5245882"/>
              <a:chExt cx="623455" cy="578447"/>
            </a:xfrm>
            <a:solidFill>
              <a:schemeClr val="bg1"/>
            </a:solidFill>
          </p:grpSpPr>
          <p:sp>
            <p:nvSpPr>
              <p:cNvPr id="67" name="Flowchart: Connector 66">
                <a:extLst>
                  <a:ext uri="{FF2B5EF4-FFF2-40B4-BE49-F238E27FC236}">
                    <a16:creationId xmlns:a16="http://schemas.microsoft.com/office/drawing/2014/main" id="{A925D3DD-F2F0-4D0A-8582-60729DA75C35}"/>
                  </a:ext>
                </a:extLst>
              </p:cNvPr>
              <p:cNvSpPr/>
              <p:nvPr/>
            </p:nvSpPr>
            <p:spPr bwMode="auto">
              <a:xfrm>
                <a:off x="9414300" y="5245882"/>
                <a:ext cx="623455" cy="578447"/>
              </a:xfrm>
              <a:prstGeom prst="flowChartConnector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68" name="Picture 67">
                <a:extLst>
                  <a:ext uri="{FF2B5EF4-FFF2-40B4-BE49-F238E27FC236}">
                    <a16:creationId xmlns:a16="http://schemas.microsoft.com/office/drawing/2014/main" id="{EDFF17C5-FC96-4518-B8AC-BBFD3A4752C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529477" y="5340128"/>
                <a:ext cx="393100" cy="389954"/>
              </a:xfrm>
              <a:prstGeom prst="rect">
                <a:avLst/>
              </a:prstGeom>
              <a:solidFill>
                <a:srgbClr val="BBC0C3">
                  <a:alpha val="2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</p:pic>
        </p:grpSp>
      </p:grpSp>
      <p:sp>
        <p:nvSpPr>
          <p:cNvPr id="101" name="Title 1">
            <a:extLst>
              <a:ext uri="{FF2B5EF4-FFF2-40B4-BE49-F238E27FC236}">
                <a16:creationId xmlns:a16="http://schemas.microsoft.com/office/drawing/2014/main" id="{BF8476FF-B496-431F-A2EA-08A09F2A16E4}"/>
              </a:ext>
            </a:extLst>
          </p:cNvPr>
          <p:cNvSpPr txBox="1">
            <a:spLocks/>
          </p:cNvSpPr>
          <p:nvPr/>
        </p:nvSpPr>
        <p:spPr>
          <a:xfrm>
            <a:off x="2165098" y="228600"/>
            <a:ext cx="4838378" cy="58477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What is IoT?</a:t>
            </a: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315B6030-9ED7-4E89-983A-C179CE37EBD5}"/>
              </a:ext>
            </a:extLst>
          </p:cNvPr>
          <p:cNvSpPr/>
          <p:nvPr/>
        </p:nvSpPr>
        <p:spPr>
          <a:xfrm>
            <a:off x="37064" y="1120739"/>
            <a:ext cx="8700122" cy="163121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4488" marR="0" lvl="0" indent="-344488" algn="just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Internet of Things (IoT), also known as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Internet of Everything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(IoE), refers to the network of devices having IP addresses and the capability to sense, collect, and send data using embedded sensors, communication hardware and processors. </a:t>
            </a:r>
          </a:p>
          <a:p>
            <a:pPr marL="344488" marR="0" lvl="0" indent="-344488" algn="just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IoT, the term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thing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is used to refer to a device that is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implanted on natural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human-made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or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machine-made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objects and has the functionality of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communicating over the network.</a:t>
            </a:r>
          </a:p>
        </p:txBody>
      </p: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FD942562-0CCB-4C46-AEDA-30652CD09A6E}"/>
              </a:ext>
            </a:extLst>
          </p:cNvPr>
          <p:cNvGrpSpPr/>
          <p:nvPr/>
        </p:nvGrpSpPr>
        <p:grpSpPr>
          <a:xfrm>
            <a:off x="9144000" y="0"/>
            <a:ext cx="3047059" cy="6577781"/>
            <a:chOff x="17674378" y="0"/>
            <a:chExt cx="6707740" cy="13716001"/>
          </a:xfrm>
        </p:grpSpPr>
        <p:sp>
          <p:nvSpPr>
            <p:cNvPr id="113" name="Прямоугольник 45">
              <a:extLst>
                <a:ext uri="{FF2B5EF4-FFF2-40B4-BE49-F238E27FC236}">
                  <a16:creationId xmlns:a16="http://schemas.microsoft.com/office/drawing/2014/main" id="{AFF90C5B-B1A3-43A5-A092-F687B5751113}"/>
                </a:ext>
              </a:extLst>
            </p:cNvPr>
            <p:cNvSpPr/>
            <p:nvPr/>
          </p:nvSpPr>
          <p:spPr>
            <a:xfrm flipH="1">
              <a:off x="21028248" y="0"/>
              <a:ext cx="3353870" cy="3429000"/>
            </a:xfrm>
            <a:prstGeom prst="rect">
              <a:avLst/>
            </a:prstGeom>
            <a:solidFill>
              <a:srgbClr val="FFC600">
                <a:alpha val="2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09494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200" kern="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14" name="Прямоугольник 46">
              <a:extLst>
                <a:ext uri="{FF2B5EF4-FFF2-40B4-BE49-F238E27FC236}">
                  <a16:creationId xmlns:a16="http://schemas.microsoft.com/office/drawing/2014/main" id="{80537374-C075-40BC-BA4B-6E0CB5DE2FA1}"/>
                </a:ext>
              </a:extLst>
            </p:cNvPr>
            <p:cNvSpPr/>
            <p:nvPr/>
          </p:nvSpPr>
          <p:spPr>
            <a:xfrm flipH="1">
              <a:off x="17674378" y="0"/>
              <a:ext cx="3353870" cy="3429000"/>
            </a:xfrm>
            <a:prstGeom prst="rect">
              <a:avLst/>
            </a:prstGeom>
            <a:solidFill>
              <a:srgbClr val="FFC600">
                <a:alpha val="5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09494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200" kern="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15" name="Прямоугольник 71">
              <a:extLst>
                <a:ext uri="{FF2B5EF4-FFF2-40B4-BE49-F238E27FC236}">
                  <a16:creationId xmlns:a16="http://schemas.microsoft.com/office/drawing/2014/main" id="{B05680B9-DA3E-47FD-8AC5-7EFBAA98ACE1}"/>
                </a:ext>
              </a:extLst>
            </p:cNvPr>
            <p:cNvSpPr/>
            <p:nvPr/>
          </p:nvSpPr>
          <p:spPr>
            <a:xfrm flipH="1">
              <a:off x="21028248" y="3429001"/>
              <a:ext cx="3353870" cy="3429000"/>
            </a:xfrm>
            <a:prstGeom prst="rect">
              <a:avLst/>
            </a:prstGeom>
            <a:solidFill>
              <a:srgbClr val="BBC0C3">
                <a:alpha val="2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09494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200" kern="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16" name="Прямоугольник 72">
              <a:extLst>
                <a:ext uri="{FF2B5EF4-FFF2-40B4-BE49-F238E27FC236}">
                  <a16:creationId xmlns:a16="http://schemas.microsoft.com/office/drawing/2014/main" id="{788ECCA5-006F-48AA-86CB-0EBB942885C7}"/>
                </a:ext>
              </a:extLst>
            </p:cNvPr>
            <p:cNvSpPr/>
            <p:nvPr/>
          </p:nvSpPr>
          <p:spPr>
            <a:xfrm flipH="1">
              <a:off x="17674378" y="3429001"/>
              <a:ext cx="3353870" cy="3429000"/>
            </a:xfrm>
            <a:prstGeom prst="rect">
              <a:avLst/>
            </a:prstGeom>
            <a:solidFill>
              <a:srgbClr val="BBC0C3">
                <a:alpha val="5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09494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200" kern="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17" name="Прямоугольник 85">
              <a:extLst>
                <a:ext uri="{FF2B5EF4-FFF2-40B4-BE49-F238E27FC236}">
                  <a16:creationId xmlns:a16="http://schemas.microsoft.com/office/drawing/2014/main" id="{B2E7BE63-FCBB-44DA-B390-9E89AEDCC2F9}"/>
                </a:ext>
              </a:extLst>
            </p:cNvPr>
            <p:cNvSpPr/>
            <p:nvPr/>
          </p:nvSpPr>
          <p:spPr>
            <a:xfrm flipH="1">
              <a:off x="21028248" y="6858001"/>
              <a:ext cx="3353870" cy="3429000"/>
            </a:xfrm>
            <a:prstGeom prst="rect">
              <a:avLst/>
            </a:prstGeom>
            <a:solidFill>
              <a:srgbClr val="6B7278">
                <a:alpha val="2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09494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200" kern="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18" name="Прямоугольник 86">
              <a:extLst>
                <a:ext uri="{FF2B5EF4-FFF2-40B4-BE49-F238E27FC236}">
                  <a16:creationId xmlns:a16="http://schemas.microsoft.com/office/drawing/2014/main" id="{ED42F4EC-5DA1-4E6E-BE5D-3C226D08C2A1}"/>
                </a:ext>
              </a:extLst>
            </p:cNvPr>
            <p:cNvSpPr/>
            <p:nvPr/>
          </p:nvSpPr>
          <p:spPr>
            <a:xfrm flipH="1">
              <a:off x="17674378" y="6858001"/>
              <a:ext cx="3353870" cy="3429000"/>
            </a:xfrm>
            <a:prstGeom prst="rect">
              <a:avLst/>
            </a:prstGeom>
            <a:solidFill>
              <a:srgbClr val="6B7278">
                <a:alpha val="5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09494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200" kern="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19" name="Прямоугольник 91">
              <a:extLst>
                <a:ext uri="{FF2B5EF4-FFF2-40B4-BE49-F238E27FC236}">
                  <a16:creationId xmlns:a16="http://schemas.microsoft.com/office/drawing/2014/main" id="{BB3F5C65-335C-4266-B4A4-0388EB067682}"/>
                </a:ext>
              </a:extLst>
            </p:cNvPr>
            <p:cNvSpPr/>
            <p:nvPr/>
          </p:nvSpPr>
          <p:spPr>
            <a:xfrm flipH="1">
              <a:off x="21028248" y="10287001"/>
              <a:ext cx="3353870" cy="3429000"/>
            </a:xfrm>
            <a:prstGeom prst="rect">
              <a:avLst/>
            </a:prstGeom>
            <a:solidFill>
              <a:srgbClr val="333A42">
                <a:alpha val="2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09494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200" kern="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20" name="Прямоугольник 92">
              <a:extLst>
                <a:ext uri="{FF2B5EF4-FFF2-40B4-BE49-F238E27FC236}">
                  <a16:creationId xmlns:a16="http://schemas.microsoft.com/office/drawing/2014/main" id="{9A97DDD5-A3BF-4B82-9EAC-5E30E46DF78B}"/>
                </a:ext>
              </a:extLst>
            </p:cNvPr>
            <p:cNvSpPr/>
            <p:nvPr/>
          </p:nvSpPr>
          <p:spPr>
            <a:xfrm flipH="1">
              <a:off x="17674378" y="10287001"/>
              <a:ext cx="3353870" cy="3429000"/>
            </a:xfrm>
            <a:prstGeom prst="rect">
              <a:avLst/>
            </a:prstGeom>
            <a:solidFill>
              <a:srgbClr val="333A42">
                <a:alpha val="5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09494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200" kern="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082866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Picture Placeholder 153" descr="A picture containing outdoor, circuit, electronics&#10;&#10;Description automatically generated">
            <a:extLst>
              <a:ext uri="{FF2B5EF4-FFF2-40B4-BE49-F238E27FC236}">
                <a16:creationId xmlns:a16="http://schemas.microsoft.com/office/drawing/2014/main" id="{BEDD74A7-0E14-4FB4-AD79-E8CAE08B8BE2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073" b="38073"/>
          <a:stretch>
            <a:fillRect/>
          </a:stretch>
        </p:blipFill>
        <p:spPr>
          <a:xfrm>
            <a:off x="0" y="12700"/>
            <a:ext cx="12192000" cy="1668463"/>
          </a:xfrm>
        </p:spPr>
      </p:pic>
      <p:sp>
        <p:nvSpPr>
          <p:cNvPr id="156" name="Rectangle 155">
            <a:extLst>
              <a:ext uri="{FF2B5EF4-FFF2-40B4-BE49-F238E27FC236}">
                <a16:creationId xmlns:a16="http://schemas.microsoft.com/office/drawing/2014/main" id="{4C591FC0-9482-48DA-AB31-30DB35BE8EE0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12192000" cy="1680669"/>
          </a:xfrm>
          <a:prstGeom prst="rect">
            <a:avLst/>
          </a:prstGeom>
          <a:solidFill>
            <a:schemeClr val="bg1">
              <a:lumMod val="85000"/>
              <a:alpha val="8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57" name="Title 1">
            <a:extLst>
              <a:ext uri="{FF2B5EF4-FFF2-40B4-BE49-F238E27FC236}">
                <a16:creationId xmlns:a16="http://schemas.microsoft.com/office/drawing/2014/main" id="{EF3DFA74-481E-40C7-B558-EB467C92F98F}"/>
              </a:ext>
            </a:extLst>
          </p:cNvPr>
          <p:cNvSpPr txBox="1">
            <a:spLocks/>
          </p:cNvSpPr>
          <p:nvPr/>
        </p:nvSpPr>
        <p:spPr>
          <a:xfrm>
            <a:off x="3429002" y="403631"/>
            <a:ext cx="5333997" cy="58477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b="1" dirty="0">
                <a:solidFill>
                  <a:schemeClr val="bg2"/>
                </a:solidFill>
                <a:latin typeface="Rockwell" panose="02060603020205020403" pitchFamily="18" charset="0"/>
              </a:rPr>
              <a:t>How </a:t>
            </a:r>
            <a:r>
              <a:rPr lang="en-US" b="1" dirty="0">
                <a:solidFill>
                  <a:schemeClr val="bg2"/>
                </a:solidFill>
                <a:latin typeface="Rockwell" panose="02060603020205020403" pitchFamily="18" charset="0"/>
              </a:rPr>
              <a:t>the </a:t>
            </a:r>
            <a:r>
              <a:rPr lang="en-IN" b="1" dirty="0">
                <a:solidFill>
                  <a:schemeClr val="bg2"/>
                </a:solidFill>
                <a:latin typeface="Rockwell" panose="02060603020205020403" pitchFamily="18" charset="0"/>
              </a:rPr>
              <a:t>IoT Works</a:t>
            </a:r>
          </a:p>
        </p:txBody>
      </p: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83F59CCD-A68C-4E25-BAA0-0EAD77454E89}"/>
              </a:ext>
            </a:extLst>
          </p:cNvPr>
          <p:cNvGrpSpPr/>
          <p:nvPr/>
        </p:nvGrpSpPr>
        <p:grpSpPr>
          <a:xfrm>
            <a:off x="607911" y="1787355"/>
            <a:ext cx="10966550" cy="4684955"/>
            <a:chOff x="607911" y="1787355"/>
            <a:chExt cx="10966550" cy="4684955"/>
          </a:xfrm>
        </p:grpSpPr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DB1674FF-1807-40D4-AEF1-69B76124A04A}"/>
                </a:ext>
              </a:extLst>
            </p:cNvPr>
            <p:cNvSpPr/>
            <p:nvPr/>
          </p:nvSpPr>
          <p:spPr>
            <a:xfrm>
              <a:off x="607911" y="1988162"/>
              <a:ext cx="1524000" cy="3771900"/>
            </a:xfrm>
            <a:prstGeom prst="rect">
              <a:avLst/>
            </a:prstGeom>
            <a:solidFill>
              <a:schemeClr val="bg2">
                <a:lumMod val="75000"/>
                <a:alpha val="25000"/>
              </a:schemeClr>
            </a:solidFill>
            <a:ln w="28575" cap="flat" cmpd="sng" algn="ctr">
              <a:solidFill>
                <a:schemeClr val="bg1">
                  <a:lumMod val="60000"/>
                  <a:lumOff val="4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609494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kern="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pic>
          <p:nvPicPr>
            <p:cNvPr id="116" name="Picture 115">
              <a:extLst>
                <a:ext uri="{FF2B5EF4-FFF2-40B4-BE49-F238E27FC236}">
                  <a16:creationId xmlns:a16="http://schemas.microsoft.com/office/drawing/2014/main" id="{1959A4B8-8A13-4CB8-A854-1079FBF7329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8044" y="3039426"/>
              <a:ext cx="583734" cy="583734"/>
            </a:xfrm>
            <a:prstGeom prst="rect">
              <a:avLst/>
            </a:prstGeom>
          </p:spPr>
        </p:pic>
        <p:pic>
          <p:nvPicPr>
            <p:cNvPr id="117" name="Picture 116">
              <a:extLst>
                <a:ext uri="{FF2B5EF4-FFF2-40B4-BE49-F238E27FC236}">
                  <a16:creationId xmlns:a16="http://schemas.microsoft.com/office/drawing/2014/main" id="{EED6A933-A1C2-4D76-B486-73C7F6EAB8D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9234" y="4037455"/>
              <a:ext cx="501354" cy="501354"/>
            </a:xfrm>
            <a:prstGeom prst="rect">
              <a:avLst/>
            </a:prstGeom>
          </p:spPr>
        </p:pic>
        <p:pic>
          <p:nvPicPr>
            <p:cNvPr id="118" name="Picture 117">
              <a:extLst>
                <a:ext uri="{FF2B5EF4-FFF2-40B4-BE49-F238E27FC236}">
                  <a16:creationId xmlns:a16="http://schemas.microsoft.com/office/drawing/2014/main" id="{9C2E8127-79CE-4935-8E2B-A0AE57E3C84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3200" y="2095604"/>
              <a:ext cx="393423" cy="501354"/>
            </a:xfrm>
            <a:prstGeom prst="rect">
              <a:avLst/>
            </a:prstGeom>
          </p:spPr>
        </p:pic>
        <p:pic>
          <p:nvPicPr>
            <p:cNvPr id="119" name="Picture 118">
              <a:extLst>
                <a:ext uri="{FF2B5EF4-FFF2-40B4-BE49-F238E27FC236}">
                  <a16:creationId xmlns:a16="http://schemas.microsoft.com/office/drawing/2014/main" id="{27434432-B576-4A21-8813-66376051182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9234" y="4979786"/>
              <a:ext cx="501354" cy="501354"/>
            </a:xfrm>
            <a:prstGeom prst="rect">
              <a:avLst/>
            </a:prstGeom>
          </p:spPr>
        </p:pic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929D37FA-2CF4-4CDA-A062-82F58D815896}"/>
                </a:ext>
              </a:extLst>
            </p:cNvPr>
            <p:cNvSpPr/>
            <p:nvPr/>
          </p:nvSpPr>
          <p:spPr>
            <a:xfrm>
              <a:off x="658146" y="2604167"/>
              <a:ext cx="1423531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Humidity/Moisture</a:t>
              </a: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B8EA5DE7-C4FD-44D3-9C7D-863C913B225E}"/>
                </a:ext>
              </a:extLst>
            </p:cNvPr>
            <p:cNvSpPr/>
            <p:nvPr/>
          </p:nvSpPr>
          <p:spPr>
            <a:xfrm>
              <a:off x="869101" y="3600052"/>
              <a:ext cx="1001621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Temperature</a:t>
              </a:r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EBAD5D17-49A7-4DCA-BA5C-CFF30E644B40}"/>
                </a:ext>
              </a:extLst>
            </p:cNvPr>
            <p:cNvSpPr/>
            <p:nvPr/>
          </p:nvSpPr>
          <p:spPr>
            <a:xfrm>
              <a:off x="1004394" y="4522837"/>
              <a:ext cx="731034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Pressure</a:t>
              </a:r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44E4AF86-6C3D-405A-9CB4-C7E2C3056A25}"/>
                </a:ext>
              </a:extLst>
            </p:cNvPr>
            <p:cNvSpPr/>
            <p:nvPr/>
          </p:nvSpPr>
          <p:spPr>
            <a:xfrm>
              <a:off x="743778" y="5448773"/>
              <a:ext cx="1252266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Sound/Vibration</a:t>
              </a:r>
            </a:p>
          </p:txBody>
        </p:sp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C20DF94A-3CF2-4D48-88AD-88F55A35C2AC}"/>
                </a:ext>
              </a:extLst>
            </p:cNvPr>
            <p:cNvSpPr txBox="1"/>
            <p:nvPr/>
          </p:nvSpPr>
          <p:spPr>
            <a:xfrm>
              <a:off x="748369" y="5795650"/>
              <a:ext cx="1243085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IoT Devices</a:t>
              </a:r>
            </a:p>
          </p:txBody>
        </p:sp>
        <p:pic>
          <p:nvPicPr>
            <p:cNvPr id="126" name="Picture 4" descr="Y:\Web2.0 PNG Icons\Haja Roger Shutterstock\Drizzling.png">
              <a:extLst>
                <a:ext uri="{FF2B5EF4-FFF2-40B4-BE49-F238E27FC236}">
                  <a16:creationId xmlns:a16="http://schemas.microsoft.com/office/drawing/2014/main" id="{F0FBBC4D-1286-4BE6-9C7F-C6E654BC73B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 cstate="print">
              <a:duotone>
                <a:srgbClr val="EEECE1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1459"/>
            <a:stretch/>
          </p:blipFill>
          <p:spPr bwMode="auto">
            <a:xfrm>
              <a:off x="9936917" y="2209010"/>
              <a:ext cx="1267683" cy="796019"/>
            </a:xfrm>
            <a:prstGeom prst="rect">
              <a:avLst/>
            </a:prstGeom>
            <a:noFill/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7" name="TextBox 126">
              <a:extLst>
                <a:ext uri="{FF2B5EF4-FFF2-40B4-BE49-F238E27FC236}">
                  <a16:creationId xmlns:a16="http://schemas.microsoft.com/office/drawing/2014/main" id="{6375E8FD-3605-4C37-8178-C80DE445B106}"/>
                </a:ext>
              </a:extLst>
            </p:cNvPr>
            <p:cNvSpPr txBox="1"/>
            <p:nvPr/>
          </p:nvSpPr>
          <p:spPr>
            <a:xfrm>
              <a:off x="9795288" y="3003971"/>
              <a:ext cx="1550940" cy="58477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>
              <a:defPPr>
                <a:defRPr lang="en-US"/>
              </a:defPPr>
              <a:lvl1pPr algn="ctr">
                <a:defRPr sz="1200" b="1">
                  <a:solidFill>
                    <a:prstClr val="black"/>
                  </a:solidFill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Data Storage/ Cloud Server</a:t>
              </a:r>
            </a:p>
          </p:txBody>
        </p:sp>
        <p:sp>
          <p:nvSpPr>
            <p:cNvPr id="128" name="Flowchart: Connector 127">
              <a:extLst>
                <a:ext uri="{FF2B5EF4-FFF2-40B4-BE49-F238E27FC236}">
                  <a16:creationId xmlns:a16="http://schemas.microsoft.com/office/drawing/2014/main" id="{F8B4A4B7-8695-4C24-8960-C836B28483C6}"/>
                </a:ext>
              </a:extLst>
            </p:cNvPr>
            <p:cNvSpPr/>
            <p:nvPr/>
          </p:nvSpPr>
          <p:spPr bwMode="auto">
            <a:xfrm>
              <a:off x="10018515" y="4870322"/>
              <a:ext cx="1104487" cy="1014612"/>
            </a:xfrm>
            <a:prstGeom prst="flowChartConnector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4F81BD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9" name="TextBox 128">
              <a:extLst>
                <a:ext uri="{FF2B5EF4-FFF2-40B4-BE49-F238E27FC236}">
                  <a16:creationId xmlns:a16="http://schemas.microsoft.com/office/drawing/2014/main" id="{B452E4F1-FCC3-4671-BF32-7CA3CE2980D8}"/>
                </a:ext>
              </a:extLst>
            </p:cNvPr>
            <p:cNvSpPr txBox="1"/>
            <p:nvPr/>
          </p:nvSpPr>
          <p:spPr>
            <a:xfrm>
              <a:off x="9567056" y="5887535"/>
              <a:ext cx="2007405" cy="58477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Remote Control using Mobile App</a:t>
              </a:r>
            </a:p>
          </p:txBody>
        </p:sp>
        <p:sp>
          <p:nvSpPr>
            <p:cNvPr id="131" name="TextBox 130">
              <a:extLst>
                <a:ext uri="{FF2B5EF4-FFF2-40B4-BE49-F238E27FC236}">
                  <a16:creationId xmlns:a16="http://schemas.microsoft.com/office/drawing/2014/main" id="{F5AADDE2-71B4-4915-8F4E-BEF9B4A61E09}"/>
                </a:ext>
              </a:extLst>
            </p:cNvPr>
            <p:cNvSpPr txBox="1"/>
            <p:nvPr/>
          </p:nvSpPr>
          <p:spPr>
            <a:xfrm>
              <a:off x="6628178" y="4675965"/>
              <a:ext cx="1027343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Internet</a:t>
              </a:r>
            </a:p>
          </p:txBody>
        </p:sp>
        <p:cxnSp>
          <p:nvCxnSpPr>
            <p:cNvPr id="132" name="Straight Arrow Connector 131">
              <a:extLst>
                <a:ext uri="{FF2B5EF4-FFF2-40B4-BE49-F238E27FC236}">
                  <a16:creationId xmlns:a16="http://schemas.microsoft.com/office/drawing/2014/main" id="{95E0D916-A3D7-45B1-AC07-C8A4C8B5802C}"/>
                </a:ext>
              </a:extLst>
            </p:cNvPr>
            <p:cNvCxnSpPr>
              <a:cxnSpLocks/>
            </p:cNvCxnSpPr>
            <p:nvPr/>
          </p:nvCxnSpPr>
          <p:spPr>
            <a:xfrm>
              <a:off x="2168415" y="3922622"/>
              <a:ext cx="1828802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cxnSp>
          <p:nvCxnSpPr>
            <p:cNvPr id="133" name="Straight Arrow Connector 132">
              <a:extLst>
                <a:ext uri="{FF2B5EF4-FFF2-40B4-BE49-F238E27FC236}">
                  <a16:creationId xmlns:a16="http://schemas.microsoft.com/office/drawing/2014/main" id="{87322EC5-3512-42A7-A518-9B5C0EB749EC}"/>
                </a:ext>
              </a:extLst>
            </p:cNvPr>
            <p:cNvCxnSpPr>
              <a:cxnSpLocks/>
            </p:cNvCxnSpPr>
            <p:nvPr/>
          </p:nvCxnSpPr>
          <p:spPr>
            <a:xfrm>
              <a:off x="2168415" y="4231865"/>
              <a:ext cx="1828802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arrow"/>
              <a:tailEnd type="none"/>
            </a:ln>
            <a:effectLst/>
          </p:spPr>
        </p:cxnSp>
        <p:cxnSp>
          <p:nvCxnSpPr>
            <p:cNvPr id="134" name="Straight Arrow Connector 133">
              <a:extLst>
                <a:ext uri="{FF2B5EF4-FFF2-40B4-BE49-F238E27FC236}">
                  <a16:creationId xmlns:a16="http://schemas.microsoft.com/office/drawing/2014/main" id="{62CD81A4-F50B-48B5-996E-D75C518952A3}"/>
                </a:ext>
              </a:extLst>
            </p:cNvPr>
            <p:cNvCxnSpPr>
              <a:cxnSpLocks/>
            </p:cNvCxnSpPr>
            <p:nvPr/>
          </p:nvCxnSpPr>
          <p:spPr>
            <a:xfrm>
              <a:off x="5003962" y="3927065"/>
              <a:ext cx="1511406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cxnSp>
          <p:nvCxnSpPr>
            <p:cNvPr id="135" name="Straight Arrow Connector 134">
              <a:extLst>
                <a:ext uri="{FF2B5EF4-FFF2-40B4-BE49-F238E27FC236}">
                  <a16:creationId xmlns:a16="http://schemas.microsoft.com/office/drawing/2014/main" id="{DCBA7C80-D567-4CC3-9F58-7C822224484E}"/>
                </a:ext>
              </a:extLst>
            </p:cNvPr>
            <p:cNvCxnSpPr>
              <a:cxnSpLocks/>
            </p:cNvCxnSpPr>
            <p:nvPr/>
          </p:nvCxnSpPr>
          <p:spPr>
            <a:xfrm>
              <a:off x="5003962" y="4236308"/>
              <a:ext cx="1511406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arrow"/>
              <a:tailEnd type="none"/>
            </a:ln>
            <a:effectLst/>
          </p:spPr>
        </p:cxnSp>
        <p:cxnSp>
          <p:nvCxnSpPr>
            <p:cNvPr id="136" name="Straight Arrow Connector 135">
              <a:extLst>
                <a:ext uri="{FF2B5EF4-FFF2-40B4-BE49-F238E27FC236}">
                  <a16:creationId xmlns:a16="http://schemas.microsoft.com/office/drawing/2014/main" id="{F6FDD1B5-818E-46EB-8B8F-48DDFD24874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709816" y="2607020"/>
              <a:ext cx="2162820" cy="1093120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cxnSp>
          <p:nvCxnSpPr>
            <p:cNvPr id="137" name="Straight Arrow Connector 136">
              <a:extLst>
                <a:ext uri="{FF2B5EF4-FFF2-40B4-BE49-F238E27FC236}">
                  <a16:creationId xmlns:a16="http://schemas.microsoft.com/office/drawing/2014/main" id="{1AA9B456-FD09-4777-99D3-453ED201858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810700" y="2862452"/>
              <a:ext cx="2162820" cy="1093120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arrow"/>
              <a:tailEnd type="none"/>
            </a:ln>
            <a:effectLst/>
          </p:spPr>
        </p:cxnSp>
        <p:cxnSp>
          <p:nvCxnSpPr>
            <p:cNvPr id="138" name="Straight Arrow Connector 137">
              <a:extLst>
                <a:ext uri="{FF2B5EF4-FFF2-40B4-BE49-F238E27FC236}">
                  <a16:creationId xmlns:a16="http://schemas.microsoft.com/office/drawing/2014/main" id="{0039E838-5B68-4BF3-A8A6-862A4BB52014}"/>
                </a:ext>
              </a:extLst>
            </p:cNvPr>
            <p:cNvCxnSpPr>
              <a:cxnSpLocks/>
            </p:cNvCxnSpPr>
            <p:nvPr/>
          </p:nvCxnSpPr>
          <p:spPr>
            <a:xfrm>
              <a:off x="7722033" y="4270638"/>
              <a:ext cx="2322406" cy="838715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cxnSp>
          <p:nvCxnSpPr>
            <p:cNvPr id="139" name="Straight Arrow Connector 138">
              <a:extLst>
                <a:ext uri="{FF2B5EF4-FFF2-40B4-BE49-F238E27FC236}">
                  <a16:creationId xmlns:a16="http://schemas.microsoft.com/office/drawing/2014/main" id="{C6A19CCD-5EF0-431D-A2CE-C69388A4A5CF}"/>
                </a:ext>
              </a:extLst>
            </p:cNvPr>
            <p:cNvCxnSpPr>
              <a:cxnSpLocks/>
            </p:cNvCxnSpPr>
            <p:nvPr/>
          </p:nvCxnSpPr>
          <p:spPr>
            <a:xfrm>
              <a:off x="7588867" y="4507044"/>
              <a:ext cx="2322406" cy="838715"/>
            </a:xfrm>
            <a:prstGeom prst="straightConnector1">
              <a:avLst/>
            </a:prstGeom>
            <a:noFill/>
            <a:ln w="38100" cap="flat" cmpd="sng" algn="ctr">
              <a:solidFill>
                <a:srgbClr val="0070C0"/>
              </a:solidFill>
              <a:prstDash val="sysDot"/>
              <a:headEnd type="arrow"/>
              <a:tailEnd type="none"/>
            </a:ln>
            <a:effectLst/>
          </p:spPr>
        </p:cxnSp>
        <p:sp>
          <p:nvSpPr>
            <p:cNvPr id="140" name="TextBox 139">
              <a:extLst>
                <a:ext uri="{FF2B5EF4-FFF2-40B4-BE49-F238E27FC236}">
                  <a16:creationId xmlns:a16="http://schemas.microsoft.com/office/drawing/2014/main" id="{214B0D8D-F2AA-41D3-BCB6-299538F763E3}"/>
                </a:ext>
              </a:extLst>
            </p:cNvPr>
            <p:cNvSpPr txBox="1"/>
            <p:nvPr/>
          </p:nvSpPr>
          <p:spPr>
            <a:xfrm>
              <a:off x="2368929" y="3647374"/>
              <a:ext cx="1367394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Send Data</a:t>
              </a:r>
            </a:p>
          </p:txBody>
        </p:sp>
        <p:sp>
          <p:nvSpPr>
            <p:cNvPr id="141" name="TextBox 140">
              <a:extLst>
                <a:ext uri="{FF2B5EF4-FFF2-40B4-BE49-F238E27FC236}">
                  <a16:creationId xmlns:a16="http://schemas.microsoft.com/office/drawing/2014/main" id="{465240D3-FFA3-40EF-91E2-A721715C69FE}"/>
                </a:ext>
              </a:extLst>
            </p:cNvPr>
            <p:cNvSpPr txBox="1"/>
            <p:nvPr/>
          </p:nvSpPr>
          <p:spPr>
            <a:xfrm>
              <a:off x="2368929" y="4249227"/>
              <a:ext cx="1367394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Receive Command</a:t>
              </a:r>
            </a:p>
          </p:txBody>
        </p:sp>
        <p:sp>
          <p:nvSpPr>
            <p:cNvPr id="142" name="TextBox 141">
              <a:extLst>
                <a:ext uri="{FF2B5EF4-FFF2-40B4-BE49-F238E27FC236}">
                  <a16:creationId xmlns:a16="http://schemas.microsoft.com/office/drawing/2014/main" id="{72505EED-A506-42B2-8684-89FEDE38063A}"/>
                </a:ext>
              </a:extLst>
            </p:cNvPr>
            <p:cNvSpPr txBox="1"/>
            <p:nvPr/>
          </p:nvSpPr>
          <p:spPr>
            <a:xfrm rot="19973074">
              <a:off x="8002101" y="2893808"/>
              <a:ext cx="1367394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Store Data</a:t>
              </a:r>
            </a:p>
          </p:txBody>
        </p:sp>
        <p:sp>
          <p:nvSpPr>
            <p:cNvPr id="143" name="TextBox 142">
              <a:extLst>
                <a:ext uri="{FF2B5EF4-FFF2-40B4-BE49-F238E27FC236}">
                  <a16:creationId xmlns:a16="http://schemas.microsoft.com/office/drawing/2014/main" id="{56DFFC98-94D1-4C99-A6F6-07DCA77A398B}"/>
                </a:ext>
              </a:extLst>
            </p:cNvPr>
            <p:cNvSpPr txBox="1"/>
            <p:nvPr/>
          </p:nvSpPr>
          <p:spPr>
            <a:xfrm rot="19973074">
              <a:off x="8225776" y="3387225"/>
              <a:ext cx="1529331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Send Data Analysis</a:t>
              </a:r>
            </a:p>
          </p:txBody>
        </p:sp>
        <p:sp>
          <p:nvSpPr>
            <p:cNvPr id="144" name="TextBox 143">
              <a:extLst>
                <a:ext uri="{FF2B5EF4-FFF2-40B4-BE49-F238E27FC236}">
                  <a16:creationId xmlns:a16="http://schemas.microsoft.com/office/drawing/2014/main" id="{972356A3-2639-421D-A7B7-0682BB224CAB}"/>
                </a:ext>
              </a:extLst>
            </p:cNvPr>
            <p:cNvSpPr txBox="1"/>
            <p:nvPr/>
          </p:nvSpPr>
          <p:spPr>
            <a:xfrm rot="1143917">
              <a:off x="8247686" y="4406588"/>
              <a:ext cx="1367394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Get Data Analysis</a:t>
              </a:r>
            </a:p>
          </p:txBody>
        </p:sp>
        <p:sp>
          <p:nvSpPr>
            <p:cNvPr id="145" name="TextBox 144">
              <a:extLst>
                <a:ext uri="{FF2B5EF4-FFF2-40B4-BE49-F238E27FC236}">
                  <a16:creationId xmlns:a16="http://schemas.microsoft.com/office/drawing/2014/main" id="{0D1B31A2-631F-4C1E-A35E-94063BB2570E}"/>
                </a:ext>
              </a:extLst>
            </p:cNvPr>
            <p:cNvSpPr txBox="1"/>
            <p:nvPr/>
          </p:nvSpPr>
          <p:spPr>
            <a:xfrm rot="1143917">
              <a:off x="8078019" y="4953614"/>
              <a:ext cx="1367394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Send Command</a:t>
              </a:r>
            </a:p>
          </p:txBody>
        </p:sp>
        <p:grpSp>
          <p:nvGrpSpPr>
            <p:cNvPr id="147" name="Group 146">
              <a:extLst>
                <a:ext uri="{FF2B5EF4-FFF2-40B4-BE49-F238E27FC236}">
                  <a16:creationId xmlns:a16="http://schemas.microsoft.com/office/drawing/2014/main" id="{94023E80-7FB9-42AC-AABA-64484BD95B91}"/>
                </a:ext>
              </a:extLst>
            </p:cNvPr>
            <p:cNvGrpSpPr/>
            <p:nvPr/>
          </p:nvGrpSpPr>
          <p:grpSpPr>
            <a:xfrm>
              <a:off x="10198755" y="4932355"/>
              <a:ext cx="785997" cy="793417"/>
              <a:chOff x="5777319" y="2704803"/>
              <a:chExt cx="785997" cy="793417"/>
            </a:xfrm>
          </p:grpSpPr>
          <p:pic>
            <p:nvPicPr>
              <p:cNvPr id="149" name="Picture 148" descr="F:\Prashant DATA\CEHv8 Development\Icons\Tablet-21.png">
                <a:extLst>
                  <a:ext uri="{FF2B5EF4-FFF2-40B4-BE49-F238E27FC236}">
                    <a16:creationId xmlns:a16="http://schemas.microsoft.com/office/drawing/2014/main" id="{98F01AAF-63E8-4337-B691-AE56691B146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25642" y="2880289"/>
                <a:ext cx="337674" cy="5804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0" name="Picture 149">
                <a:extLst>
                  <a:ext uri="{FF2B5EF4-FFF2-40B4-BE49-F238E27FC236}">
                    <a16:creationId xmlns:a16="http://schemas.microsoft.com/office/drawing/2014/main" id="{4B8BE335-14F3-48A8-83F2-20738D512E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77319" y="2704803"/>
                <a:ext cx="582955" cy="793417"/>
              </a:xfrm>
              <a:prstGeom prst="rect">
                <a:avLst/>
              </a:prstGeom>
            </p:spPr>
          </p:pic>
        </p:grpSp>
        <p:pic>
          <p:nvPicPr>
            <p:cNvPr id="148" name="Picture 5" descr="E:\Web2.0 PNG Icons\serv.png">
              <a:extLst>
                <a:ext uri="{FF2B5EF4-FFF2-40B4-BE49-F238E27FC236}">
                  <a16:creationId xmlns:a16="http://schemas.microsoft.com/office/drawing/2014/main" id="{8273154E-A33E-4587-818F-4977995A03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31336" y="1787355"/>
              <a:ext cx="377245" cy="9581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2" name="Picture 161">
              <a:extLst>
                <a:ext uri="{FF2B5EF4-FFF2-40B4-BE49-F238E27FC236}">
                  <a16:creationId xmlns:a16="http://schemas.microsoft.com/office/drawing/2014/main" id="{B3964E17-A098-4DE6-9DE2-08FE8C6B6C2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55103" y="3460721"/>
              <a:ext cx="1300593" cy="1300593"/>
            </a:xfrm>
            <a:prstGeom prst="rect">
              <a:avLst/>
            </a:prstGeom>
          </p:spPr>
        </p:pic>
        <p:pic>
          <p:nvPicPr>
            <p:cNvPr id="165" name="Picture 164">
              <a:extLst>
                <a:ext uri="{FF2B5EF4-FFF2-40B4-BE49-F238E27FC236}">
                  <a16:creationId xmlns:a16="http://schemas.microsoft.com/office/drawing/2014/main" id="{0E2E525E-BEE6-47EB-857D-B2D0C5BA4EF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59798" y="3329568"/>
              <a:ext cx="1182855" cy="1230169"/>
            </a:xfrm>
            <a:prstGeom prst="rect">
              <a:avLst/>
            </a:prstGeom>
          </p:spPr>
        </p:pic>
        <p:sp>
          <p:nvSpPr>
            <p:cNvPr id="130" name="TextBox 129">
              <a:extLst>
                <a:ext uri="{FF2B5EF4-FFF2-40B4-BE49-F238E27FC236}">
                  <a16:creationId xmlns:a16="http://schemas.microsoft.com/office/drawing/2014/main" id="{DF04CF13-9837-4161-8147-1D5CF2043FCE}"/>
                </a:ext>
              </a:extLst>
            </p:cNvPr>
            <p:cNvSpPr txBox="1"/>
            <p:nvPr/>
          </p:nvSpPr>
          <p:spPr>
            <a:xfrm>
              <a:off x="3725215" y="4344922"/>
              <a:ext cx="1570953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IoT Gateway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280438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79394DF1-6F20-4EE3-85DC-43D80A20B3A0}"/>
              </a:ext>
            </a:extLst>
          </p:cNvPr>
          <p:cNvSpPr txBox="1">
            <a:spLocks/>
          </p:cNvSpPr>
          <p:nvPr/>
        </p:nvSpPr>
        <p:spPr>
          <a:xfrm>
            <a:off x="478028" y="255397"/>
            <a:ext cx="10620529" cy="689436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IoT Architecture</a:t>
            </a: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44" r="33344"/>
          <a:stretch/>
        </p:blipFill>
        <p:spPr>
          <a:xfrm>
            <a:off x="7256207" y="-3175"/>
            <a:ext cx="4949288" cy="6333332"/>
          </a:xfrm>
          <a:custGeom>
            <a:avLst/>
            <a:gdLst>
              <a:gd name="T0" fmla="*/ 4397 w 4397"/>
              <a:gd name="T1" fmla="*/ 4552 h 4552"/>
              <a:gd name="T2" fmla="*/ 4302 w 4397"/>
              <a:gd name="T3" fmla="*/ 4552 h 4552"/>
              <a:gd name="T4" fmla="*/ 0 w 4397"/>
              <a:gd name="T5" fmla="*/ 0 h 4552"/>
              <a:gd name="T6" fmla="*/ 4397 w 4397"/>
              <a:gd name="T7" fmla="*/ 0 h 4552"/>
              <a:gd name="T8" fmla="*/ 4397 w 4397"/>
              <a:gd name="T9" fmla="*/ 4552 h 4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97" h="4552">
                <a:moveTo>
                  <a:pt x="4397" y="4552"/>
                </a:moveTo>
                <a:lnTo>
                  <a:pt x="4302" y="4552"/>
                </a:lnTo>
                <a:lnTo>
                  <a:pt x="0" y="0"/>
                </a:lnTo>
                <a:lnTo>
                  <a:pt x="4397" y="0"/>
                </a:lnTo>
                <a:lnTo>
                  <a:pt x="4397" y="4552"/>
                </a:lnTo>
                <a:close/>
              </a:path>
            </a:pathLst>
          </a:custGeom>
        </p:spPr>
      </p:pic>
      <p:sp>
        <p:nvSpPr>
          <p:cNvPr id="35" name="Полилиния 64"/>
          <p:cNvSpPr/>
          <p:nvPr/>
        </p:nvSpPr>
        <p:spPr>
          <a:xfrm>
            <a:off x="9832647" y="1065619"/>
            <a:ext cx="2358414" cy="4726766"/>
          </a:xfrm>
          <a:custGeom>
            <a:avLst/>
            <a:gdLst>
              <a:gd name="connsiteX0" fmla="*/ 3538167 w 3538167"/>
              <a:gd name="connsiteY0" fmla="*/ 0 h 7091243"/>
              <a:gd name="connsiteX1" fmla="*/ 3538167 w 3538167"/>
              <a:gd name="connsiteY1" fmla="*/ 2852601 h 7091243"/>
              <a:gd name="connsiteX2" fmla="*/ 2845147 w 3538167"/>
              <a:gd name="connsiteY2" fmla="*/ 3545621 h 7091243"/>
              <a:gd name="connsiteX3" fmla="*/ 3538167 w 3538167"/>
              <a:gd name="connsiteY3" fmla="*/ 4238641 h 7091243"/>
              <a:gd name="connsiteX4" fmla="*/ 3538167 w 3538167"/>
              <a:gd name="connsiteY4" fmla="*/ 7091243 h 7091243"/>
              <a:gd name="connsiteX5" fmla="*/ 0 w 3538167"/>
              <a:gd name="connsiteY5" fmla="*/ 3545622 h 70912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38167" h="7091243">
                <a:moveTo>
                  <a:pt x="3538167" y="0"/>
                </a:moveTo>
                <a:lnTo>
                  <a:pt x="3538167" y="2852601"/>
                </a:lnTo>
                <a:lnTo>
                  <a:pt x="2845147" y="3545621"/>
                </a:lnTo>
                <a:lnTo>
                  <a:pt x="3538167" y="4238641"/>
                </a:lnTo>
                <a:lnTo>
                  <a:pt x="3538167" y="7091243"/>
                </a:lnTo>
                <a:lnTo>
                  <a:pt x="0" y="354562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90D82AA-40AF-4BB9-AC77-AA27FE8C7C81}"/>
              </a:ext>
            </a:extLst>
          </p:cNvPr>
          <p:cNvSpPr/>
          <p:nvPr/>
        </p:nvSpPr>
        <p:spPr>
          <a:xfrm rot="5400000">
            <a:off x="5037671" y="-1273758"/>
            <a:ext cx="898541" cy="789774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ysClr val="window" lastClr="FFFFFF">
                <a:lumMod val="75000"/>
              </a:sys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/>
            <a:endParaRPr lang="en-US" kern="0" dirty="0">
              <a:solidFill>
                <a:sysClr val="windowText" lastClr="000000"/>
              </a:solidFill>
              <a:latin typeface="Calibri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3F7BD3A-5113-479B-A1A6-37ED902D82EE}"/>
              </a:ext>
            </a:extLst>
          </p:cNvPr>
          <p:cNvSpPr/>
          <p:nvPr/>
        </p:nvSpPr>
        <p:spPr>
          <a:xfrm rot="5400000">
            <a:off x="4260503" y="-2337544"/>
            <a:ext cx="898543" cy="78977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ysClr val="window" lastClr="FFFFFF">
                <a:lumMod val="75000"/>
              </a:sys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4559F37-8932-4E44-B862-29687A57CEF6}"/>
              </a:ext>
            </a:extLst>
          </p:cNvPr>
          <p:cNvSpPr/>
          <p:nvPr/>
        </p:nvSpPr>
        <p:spPr>
          <a:xfrm rot="5400000">
            <a:off x="5827889" y="-184470"/>
            <a:ext cx="898541" cy="78977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ysClr val="window" lastClr="FFFFFF">
                <a:lumMod val="75000"/>
              </a:sys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/>
            <a:endParaRPr lang="en-US" kern="0" dirty="0">
              <a:solidFill>
                <a:sysClr val="windowText" lastClr="000000"/>
              </a:solidFill>
              <a:latin typeface="Calibri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F5BFD0B-2AF9-4714-9469-50FCE0001A61}"/>
              </a:ext>
            </a:extLst>
          </p:cNvPr>
          <p:cNvSpPr/>
          <p:nvPr/>
        </p:nvSpPr>
        <p:spPr>
          <a:xfrm rot="5400000">
            <a:off x="6728138" y="904817"/>
            <a:ext cx="898541" cy="78977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ysClr val="window" lastClr="FFFFFF">
                <a:lumMod val="75000"/>
              </a:sys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/>
            <a:endParaRPr lang="en-US" kern="0" dirty="0">
              <a:solidFill>
                <a:sysClr val="windowText" lastClr="000000"/>
              </a:solidFill>
              <a:latin typeface="Calibri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6FD7265-1F8A-4179-A04B-6D8438EC1A37}"/>
              </a:ext>
            </a:extLst>
          </p:cNvPr>
          <p:cNvSpPr/>
          <p:nvPr/>
        </p:nvSpPr>
        <p:spPr>
          <a:xfrm rot="5400000">
            <a:off x="7503126" y="1994277"/>
            <a:ext cx="898541" cy="78977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ysClr val="window" lastClr="FFFFFF">
                <a:lumMod val="75000"/>
              </a:sys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/>
            <a:endParaRPr lang="en-US" kern="0" dirty="0">
              <a:solidFill>
                <a:sysClr val="windowText" lastClr="000000"/>
              </a:solidFill>
              <a:latin typeface="Calibri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6EAE94A-3599-45D2-8301-53A42780A53B}"/>
              </a:ext>
            </a:extLst>
          </p:cNvPr>
          <p:cNvSpPr/>
          <p:nvPr/>
        </p:nvSpPr>
        <p:spPr>
          <a:xfrm>
            <a:off x="1087876" y="1288164"/>
            <a:ext cx="15600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Application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Layer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92F0DA8-6A15-4934-B210-D0519449D884}"/>
              </a:ext>
            </a:extLst>
          </p:cNvPr>
          <p:cNvSpPr/>
          <p:nvPr/>
        </p:nvSpPr>
        <p:spPr>
          <a:xfrm>
            <a:off x="1828800" y="2351950"/>
            <a:ext cx="16273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Middleware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Layer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6449639-098E-4A63-9B95-E51885547DAD}"/>
              </a:ext>
            </a:extLst>
          </p:cNvPr>
          <p:cNvSpPr/>
          <p:nvPr/>
        </p:nvSpPr>
        <p:spPr>
          <a:xfrm>
            <a:off x="2895600" y="3441238"/>
            <a:ext cx="11592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Internet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Layer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9830715-401B-41ED-B02D-FA5ECEBD045A}"/>
              </a:ext>
            </a:extLst>
          </p:cNvPr>
          <p:cNvSpPr/>
          <p:nvPr/>
        </p:nvSpPr>
        <p:spPr>
          <a:xfrm>
            <a:off x="3285135" y="4530525"/>
            <a:ext cx="20922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Access Gateway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Layer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51703A0-5C41-4786-AA3D-3F426CF26240}"/>
              </a:ext>
            </a:extLst>
          </p:cNvPr>
          <p:cNvSpPr/>
          <p:nvPr/>
        </p:nvSpPr>
        <p:spPr>
          <a:xfrm>
            <a:off x="4052136" y="5619983"/>
            <a:ext cx="22124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Edge Technology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Layer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AEC7661-A41A-48DA-AB34-AA3F274C1BCA}"/>
              </a:ext>
            </a:extLst>
          </p:cNvPr>
          <p:cNvSpPr/>
          <p:nvPr/>
        </p:nvSpPr>
        <p:spPr>
          <a:xfrm>
            <a:off x="3120021" y="1426663"/>
            <a:ext cx="5935797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Delivery of various applications to different users in IoT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CAB52E4-ABDC-479D-9CA2-3B05DEB736B2}"/>
              </a:ext>
            </a:extLst>
          </p:cNvPr>
          <p:cNvSpPr/>
          <p:nvPr/>
        </p:nvSpPr>
        <p:spPr>
          <a:xfrm>
            <a:off x="3948332" y="2490449"/>
            <a:ext cx="50770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Device management and information management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4432EC1-9BE7-4D17-BA1D-DDB00F02A887}"/>
              </a:ext>
            </a:extLst>
          </p:cNvPr>
          <p:cNvSpPr/>
          <p:nvPr/>
        </p:nvSpPr>
        <p:spPr>
          <a:xfrm>
            <a:off x="4748022" y="3579737"/>
            <a:ext cx="3182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Connection between endpoints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DAABDD1-4179-4A73-807D-17BDBFB7EB00}"/>
              </a:ext>
            </a:extLst>
          </p:cNvPr>
          <p:cNvSpPr/>
          <p:nvPr/>
        </p:nvSpPr>
        <p:spPr>
          <a:xfrm>
            <a:off x="5594155" y="4669024"/>
            <a:ext cx="35670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Protocol translation and messaging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68C3B61-AFBE-4EC3-9200-BE211021FC98}"/>
              </a:ext>
            </a:extLst>
          </p:cNvPr>
          <p:cNvSpPr/>
          <p:nvPr/>
        </p:nvSpPr>
        <p:spPr>
          <a:xfrm>
            <a:off x="6456003" y="5619983"/>
            <a:ext cx="53549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Sensors, devices, machines, and intelligent edge nodes </a:t>
            </a:r>
            <a:b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of various types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6FD63BBA-8055-4CB9-AF7D-D11C9F1B0DBA}"/>
              </a:ext>
            </a:extLst>
          </p:cNvPr>
          <p:cNvCxnSpPr>
            <a:cxnSpLocks/>
          </p:cNvCxnSpPr>
          <p:nvPr/>
        </p:nvCxnSpPr>
        <p:spPr>
          <a:xfrm>
            <a:off x="251235" y="6093808"/>
            <a:ext cx="3725037" cy="0"/>
          </a:xfrm>
          <a:prstGeom prst="straightConnector1">
            <a:avLst/>
          </a:prstGeom>
          <a:ln w="57150">
            <a:solidFill>
              <a:srgbClr val="0070C0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8BE5DD52-21F5-4835-BB48-81D8A0409EBA}"/>
              </a:ext>
            </a:extLst>
          </p:cNvPr>
          <p:cNvCxnSpPr>
            <a:cxnSpLocks/>
          </p:cNvCxnSpPr>
          <p:nvPr/>
        </p:nvCxnSpPr>
        <p:spPr>
          <a:xfrm>
            <a:off x="277159" y="1462465"/>
            <a:ext cx="0" cy="4645565"/>
          </a:xfrm>
          <a:prstGeom prst="straightConnector1">
            <a:avLst/>
          </a:prstGeom>
          <a:ln w="57150" cmpd="sng">
            <a:solidFill>
              <a:srgbClr val="0070C0"/>
            </a:solidFill>
            <a:prstDash val="soli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97A4B7D2-D8F5-4F66-BF78-35DA0034E432}"/>
              </a:ext>
            </a:extLst>
          </p:cNvPr>
          <p:cNvCxnSpPr>
            <a:cxnSpLocks/>
          </p:cNvCxnSpPr>
          <p:nvPr/>
        </p:nvCxnSpPr>
        <p:spPr>
          <a:xfrm>
            <a:off x="279176" y="1493487"/>
            <a:ext cx="397480" cy="0"/>
          </a:xfrm>
          <a:prstGeom prst="straightConnector1">
            <a:avLst/>
          </a:prstGeom>
          <a:ln w="57150">
            <a:solidFill>
              <a:srgbClr val="0070C0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9261658A-2199-4321-823A-01BB296E609B}"/>
              </a:ext>
            </a:extLst>
          </p:cNvPr>
          <p:cNvCxnSpPr>
            <a:cxnSpLocks/>
          </p:cNvCxnSpPr>
          <p:nvPr/>
        </p:nvCxnSpPr>
        <p:spPr>
          <a:xfrm>
            <a:off x="1056851" y="2635533"/>
            <a:ext cx="459531" cy="0"/>
          </a:xfrm>
          <a:prstGeom prst="straightConnector1">
            <a:avLst/>
          </a:prstGeom>
          <a:ln w="57150">
            <a:solidFill>
              <a:srgbClr val="0070C0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C4DDD4A6-2178-4E82-A30A-1758C7F9B3D9}"/>
              </a:ext>
            </a:extLst>
          </p:cNvPr>
          <p:cNvCxnSpPr>
            <a:cxnSpLocks/>
          </p:cNvCxnSpPr>
          <p:nvPr/>
        </p:nvCxnSpPr>
        <p:spPr>
          <a:xfrm>
            <a:off x="1056395" y="4921863"/>
            <a:ext cx="2132651" cy="0"/>
          </a:xfrm>
          <a:prstGeom prst="straightConnector1">
            <a:avLst/>
          </a:prstGeom>
          <a:ln w="57150">
            <a:solidFill>
              <a:srgbClr val="0070C0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C4A39E27-6AC0-4A8E-9F90-AF76DC53B987}"/>
              </a:ext>
            </a:extLst>
          </p:cNvPr>
          <p:cNvCxnSpPr>
            <a:cxnSpLocks/>
          </p:cNvCxnSpPr>
          <p:nvPr/>
        </p:nvCxnSpPr>
        <p:spPr>
          <a:xfrm>
            <a:off x="1082040" y="2620994"/>
            <a:ext cx="0" cy="2323523"/>
          </a:xfrm>
          <a:prstGeom prst="straightConnector1">
            <a:avLst/>
          </a:prstGeom>
          <a:ln w="57150" cmpd="sng">
            <a:solidFill>
              <a:srgbClr val="0070C0"/>
            </a:solidFill>
            <a:prstDash val="soli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3" descr="X:\CEH v7 - Haja\Icon Shock\Vista\Communication\clouds_512.png">
            <a:extLst>
              <a:ext uri="{FF2B5EF4-FFF2-40B4-BE49-F238E27FC236}">
                <a16:creationId xmlns:a16="http://schemas.microsoft.com/office/drawing/2014/main" id="{0B4EF5FD-9C3F-455C-BE76-87D0198CA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138" y="3181513"/>
            <a:ext cx="1527142" cy="117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Rounded Rectangle 3">
            <a:extLst>
              <a:ext uri="{FF2B5EF4-FFF2-40B4-BE49-F238E27FC236}">
                <a16:creationId xmlns:a16="http://schemas.microsoft.com/office/drawing/2014/main" id="{7FE93E23-0FD9-4960-BFF6-9EE17627638D}"/>
              </a:ext>
            </a:extLst>
          </p:cNvPr>
          <p:cNvSpPr/>
          <p:nvPr/>
        </p:nvSpPr>
        <p:spPr>
          <a:xfrm rot="5400000">
            <a:off x="2432532" y="1574162"/>
            <a:ext cx="823658" cy="67547"/>
          </a:xfrm>
          <a:prstGeom prst="roundRect">
            <a:avLst>
              <a:gd name="adj" fmla="val 50000"/>
            </a:avLst>
          </a:prstGeom>
          <a:solidFill>
            <a:srgbClr val="1F497D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Rounded Rectangle 3">
            <a:extLst>
              <a:ext uri="{FF2B5EF4-FFF2-40B4-BE49-F238E27FC236}">
                <a16:creationId xmlns:a16="http://schemas.microsoft.com/office/drawing/2014/main" id="{7AF621FC-7C26-469B-AA40-8EEA5AAAAB32}"/>
              </a:ext>
            </a:extLst>
          </p:cNvPr>
          <p:cNvSpPr/>
          <p:nvPr/>
        </p:nvSpPr>
        <p:spPr>
          <a:xfrm rot="5400000">
            <a:off x="3318997" y="2641261"/>
            <a:ext cx="823658" cy="67547"/>
          </a:xfrm>
          <a:prstGeom prst="roundRect">
            <a:avLst>
              <a:gd name="adj" fmla="val 50000"/>
            </a:avLst>
          </a:prstGeom>
          <a:solidFill>
            <a:srgbClr val="1F497D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2A078A3D-6EFC-4ABA-B76C-8F098266A491}"/>
              </a:ext>
            </a:extLst>
          </p:cNvPr>
          <p:cNvSpPr/>
          <p:nvPr/>
        </p:nvSpPr>
        <p:spPr>
          <a:xfrm rot="5400000">
            <a:off x="4109215" y="3740381"/>
            <a:ext cx="823658" cy="67547"/>
          </a:xfrm>
          <a:prstGeom prst="roundRect">
            <a:avLst>
              <a:gd name="adj" fmla="val 50000"/>
            </a:avLst>
          </a:prstGeom>
          <a:solidFill>
            <a:srgbClr val="1F497D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Rounded Rectangle 3">
            <a:extLst>
              <a:ext uri="{FF2B5EF4-FFF2-40B4-BE49-F238E27FC236}">
                <a16:creationId xmlns:a16="http://schemas.microsoft.com/office/drawing/2014/main" id="{E8249B4E-1D01-43B2-A6AB-310E7326D0B2}"/>
              </a:ext>
            </a:extLst>
          </p:cNvPr>
          <p:cNvSpPr/>
          <p:nvPr/>
        </p:nvSpPr>
        <p:spPr>
          <a:xfrm rot="5400000">
            <a:off x="5009464" y="4819836"/>
            <a:ext cx="823658" cy="67547"/>
          </a:xfrm>
          <a:prstGeom prst="roundRect">
            <a:avLst>
              <a:gd name="adj" fmla="val 50000"/>
            </a:avLst>
          </a:prstGeom>
          <a:solidFill>
            <a:srgbClr val="1F497D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7" name="Rounded Rectangle 3">
            <a:extLst>
              <a:ext uri="{FF2B5EF4-FFF2-40B4-BE49-F238E27FC236}">
                <a16:creationId xmlns:a16="http://schemas.microsoft.com/office/drawing/2014/main" id="{AA1F17CE-8F1A-45F8-AAB1-E9EACADA4F10}"/>
              </a:ext>
            </a:extLst>
          </p:cNvPr>
          <p:cNvSpPr/>
          <p:nvPr/>
        </p:nvSpPr>
        <p:spPr>
          <a:xfrm rot="5400000">
            <a:off x="5868861" y="5919126"/>
            <a:ext cx="823658" cy="67547"/>
          </a:xfrm>
          <a:prstGeom prst="roundRect">
            <a:avLst>
              <a:gd name="adj" fmla="val 50000"/>
            </a:avLst>
          </a:prstGeom>
          <a:solidFill>
            <a:srgbClr val="1F497D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91027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9808DE53-0096-41CA-9C24-80B1E80472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2261690"/>
              </p:ext>
            </p:extLst>
          </p:nvPr>
        </p:nvGraphicFramePr>
        <p:xfrm>
          <a:off x="208406" y="1093587"/>
          <a:ext cx="11775188" cy="5280774"/>
        </p:xfrm>
        <a:graphic>
          <a:graphicData uri="http://schemas.openxmlformats.org/drawingml/2006/table">
            <a:tbl>
              <a:tblPr firstRow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{7DF18680-E054-41AD-8BC1-D1AEF772440D}</a:tableStyleId>
              </a:tblPr>
              <a:tblGrid>
                <a:gridCol w="1772794">
                  <a:extLst>
                    <a:ext uri="{9D8B030D-6E8A-4147-A177-3AD203B41FA5}">
                      <a16:colId xmlns:a16="http://schemas.microsoft.com/office/drawing/2014/main" val="1907821456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val="1371311938"/>
                    </a:ext>
                  </a:extLst>
                </a:gridCol>
                <a:gridCol w="3962400">
                  <a:extLst>
                    <a:ext uri="{9D8B030D-6E8A-4147-A177-3AD203B41FA5}">
                      <a16:colId xmlns:a16="http://schemas.microsoft.com/office/drawing/2014/main" val="58599082"/>
                    </a:ext>
                  </a:extLst>
                </a:gridCol>
                <a:gridCol w="3525394">
                  <a:extLst>
                    <a:ext uri="{9D8B030D-6E8A-4147-A177-3AD203B41FA5}">
                      <a16:colId xmlns:a16="http://schemas.microsoft.com/office/drawing/2014/main" val="929118944"/>
                    </a:ext>
                  </a:extLst>
                </a:gridCol>
              </a:tblGrid>
              <a:tr h="466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Service Sectors</a:t>
                      </a: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Application Groups</a:t>
                      </a: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Locations</a:t>
                      </a: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Devices</a:t>
                      </a: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442726"/>
                  </a:ext>
                </a:extLst>
              </a:tr>
              <a:tr h="468781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000250" algn="l"/>
                        </a:tabLst>
                        <a:defRPr/>
                      </a:pPr>
                      <a:r>
                        <a:rPr lang="en-US" sz="1400" b="1" dirty="0"/>
                        <a:t>Buildings</a:t>
                      </a:r>
                      <a:endParaRPr lang="en-US" sz="1400" b="1" dirty="0">
                        <a:solidFill>
                          <a:prstClr val="black"/>
                        </a:solidFill>
                        <a:latin typeface="Century Gothic" panose="020B0502020202020204"/>
                      </a:endParaRPr>
                    </a:p>
                  </a:txBody>
                  <a:tcPr marL="92354" marR="92354" marT="46177" marB="4617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dirty="0"/>
                        <a:t>Commercial/Institutional</a:t>
                      </a: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dirty="0"/>
                        <a:t>Office</a:t>
                      </a:r>
                      <a:r>
                        <a:rPr lang="en-US" sz="1300" baseline="0" dirty="0"/>
                        <a:t>, Education, Retail, Hospitality, Healthcare, Airports, Stadiums</a:t>
                      </a: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US" sz="1300" dirty="0"/>
                        <a:t>HVAC, Transport, Fire</a:t>
                      </a:r>
                      <a:r>
                        <a:rPr lang="en-US" sz="1300" baseline="0" dirty="0"/>
                        <a:t> &amp; Safety, Lighting, Security, Access, etc.</a:t>
                      </a:r>
                      <a:endParaRPr lang="en-US" sz="1300" dirty="0"/>
                    </a:p>
                  </a:txBody>
                  <a:tcPr marL="92354" marR="92354" marT="46177" marB="4617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721435"/>
                  </a:ext>
                </a:extLst>
              </a:tr>
              <a:tr h="2759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dirty="0"/>
                        <a:t>Industrial</a:t>
                      </a: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baseline="0" dirty="0"/>
                        <a:t>Process, Clean Room, Campus</a:t>
                      </a:r>
                      <a:endParaRPr lang="en-US" sz="1300" dirty="0"/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6308998"/>
                  </a:ext>
                </a:extLst>
              </a:tr>
              <a:tr h="468781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000250" algn="l"/>
                        </a:tabLst>
                        <a:defRPr/>
                      </a:pPr>
                      <a:r>
                        <a:rPr lang="en-US" sz="1400" b="1" kern="1200" dirty="0"/>
                        <a:t>Energy</a:t>
                      </a:r>
                      <a:endParaRPr lang="en-US" sz="1800" b="1" dirty="0"/>
                    </a:p>
                  </a:txBody>
                  <a:tcPr marL="92354" marR="92354" marT="46177" marB="4617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dirty="0"/>
                        <a:t>Supply/Demand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baseline="0" dirty="0"/>
                        <a:t>Power Gen, Trans &amp; Dist, Low Voltage, Power Quality, Energy management</a:t>
                      </a:r>
                      <a:endParaRPr lang="en-US" sz="13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kern="1200" dirty="0"/>
                        <a:t>Turbines, Windmills, UPS, Batteries, Generators, Meters, Drills, Fuel Cells, etc.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6177" marB="4617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0809260"/>
                  </a:ext>
                </a:extLst>
              </a:tr>
              <a:tr h="2759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dirty="0"/>
                        <a:t>Alternative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baseline="0" dirty="0"/>
                        <a:t>Solar Wind, Co-generation, Electrochemical</a:t>
                      </a:r>
                      <a:endParaRPr lang="en-US" sz="13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1589403"/>
                  </a:ext>
                </a:extLst>
              </a:tr>
              <a:tr h="2759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dirty="0"/>
                        <a:t>Oil/Gas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baseline="0" dirty="0"/>
                        <a:t>Rigs, Derricks, Heads, Pumps, Pipelines</a:t>
                      </a:r>
                      <a:endParaRPr lang="en-US" sz="13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754989"/>
                  </a:ext>
                </a:extLst>
              </a:tr>
              <a:tr h="275906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000250" algn="l"/>
                        </a:tabLst>
                        <a:defRPr/>
                      </a:pPr>
                      <a:r>
                        <a:rPr lang="en-US" sz="1400" b="1" kern="1200" dirty="0"/>
                        <a:t>Consumer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000250" algn="l"/>
                        </a:tabLst>
                        <a:defRPr/>
                      </a:pPr>
                      <a:r>
                        <a:rPr lang="en-US" sz="1400" b="1" kern="1200" dirty="0"/>
                        <a:t>and Home</a:t>
                      </a:r>
                      <a:endParaRPr lang="en-US" sz="1400" b="1" kern="1200" dirty="0">
                        <a:solidFill>
                          <a:prstClr val="black"/>
                        </a:solidFill>
                        <a:latin typeface="Century Gothic" panose="020B0502020202020204"/>
                        <a:ea typeface="+mn-ea"/>
                        <a:cs typeface="+mn-cs"/>
                      </a:endParaRPr>
                    </a:p>
                  </a:txBody>
                  <a:tcPr marL="92354" marR="92354" marT="46177" marB="4617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dirty="0"/>
                        <a:t>Infrastructure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baseline="0" dirty="0"/>
                        <a:t>Wiring, Network Access, Energy management</a:t>
                      </a:r>
                      <a:endParaRPr lang="en-US" sz="13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kern="1200" dirty="0"/>
                        <a:t>Digital Cameras, Power Systems, MID, e-Readers, Dishwashers, Desktop Computers, Washing Machines/Dryers, Meters, Lights, TVs, MP3 Devices, Games Consoles, Alarms, etc.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6177" marB="4617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5916043"/>
                  </a:ext>
                </a:extLst>
              </a:tr>
              <a:tr h="46878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dirty="0"/>
                        <a:t>Awareness &amp; Safety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baseline="0" dirty="0"/>
                        <a:t>Security/Alerts, Fire Safety, Elderly, Children, Power Protection</a:t>
                      </a:r>
                      <a:endParaRPr lang="en-US" sz="13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3135210"/>
                  </a:ext>
                </a:extLst>
              </a:tr>
              <a:tr h="3503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dirty="0"/>
                        <a:t>Convenience &amp; Entertainment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baseline="0" dirty="0"/>
                        <a:t>HVAC/Climate, Lighting, Appliance, Entertainment</a:t>
                      </a:r>
                      <a:endParaRPr lang="en-US" sz="13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4306159"/>
                  </a:ext>
                </a:extLst>
              </a:tr>
              <a:tr h="468781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000250" algn="l"/>
                        </a:tabLst>
                        <a:defRPr/>
                      </a:pPr>
                      <a:r>
                        <a:rPr lang="en-US" sz="1400" b="1" kern="1200" dirty="0"/>
                        <a:t>Healthcare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000250" algn="l"/>
                        </a:tabLst>
                        <a:defRPr/>
                      </a:pPr>
                      <a:r>
                        <a:rPr lang="en-US" sz="1400" b="1" kern="1200" dirty="0"/>
                        <a:t>and Life Science</a:t>
                      </a:r>
                      <a:endParaRPr lang="en-US" sz="1400" b="1" kern="1200" dirty="0">
                        <a:solidFill>
                          <a:prstClr val="black"/>
                        </a:solidFill>
                        <a:latin typeface="Century Gothic" panose="020B0502020202020204"/>
                        <a:ea typeface="+mn-ea"/>
                        <a:cs typeface="+mn-cs"/>
                      </a:endParaRPr>
                    </a:p>
                  </a:txBody>
                  <a:tcPr marL="92354" marR="92354" marT="46177" marB="4617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dirty="0"/>
                        <a:t>Care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baseline="0" dirty="0"/>
                        <a:t>Hospital, ER, Mobile, POC, Clinic, Labs, Doctor Office</a:t>
                      </a:r>
                      <a:endParaRPr lang="en-US" sz="13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kern="1200" dirty="0"/>
                        <a:t>MRI Machines, PDAs, Implants, Surgical Equipment, Pumps, Monitors, Telemedicine, etc.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6177" marB="4617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2253986"/>
                  </a:ext>
                </a:extLst>
              </a:tr>
              <a:tr h="2759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dirty="0"/>
                        <a:t>In Vivo/Home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baseline="0" dirty="0"/>
                        <a:t>Implants, Home, Monitoring Systems</a:t>
                      </a:r>
                      <a:endParaRPr lang="en-US" sz="13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8425568"/>
                  </a:ext>
                </a:extLst>
              </a:tr>
              <a:tr h="2759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dirty="0"/>
                        <a:t>Research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baseline="0" dirty="0"/>
                        <a:t>Drug Discovery, Diagnostics, Labs</a:t>
                      </a:r>
                      <a:endParaRPr lang="en-US" sz="13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162415"/>
                  </a:ext>
                </a:extLst>
              </a:tr>
              <a:tr h="275906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000250" algn="l"/>
                        </a:tabLst>
                        <a:defRPr/>
                      </a:pPr>
                      <a:r>
                        <a:rPr lang="en-US" sz="1400" b="1" kern="1200" dirty="0"/>
                        <a:t>Transportation</a:t>
                      </a:r>
                      <a:endParaRPr lang="en-US" sz="1400" b="1" kern="1200" dirty="0">
                        <a:solidFill>
                          <a:prstClr val="black"/>
                        </a:solidFill>
                        <a:latin typeface="Century Gothic" panose="020B0502020202020204"/>
                        <a:ea typeface="+mn-ea"/>
                        <a:cs typeface="+mn-cs"/>
                      </a:endParaRPr>
                    </a:p>
                  </a:txBody>
                  <a:tcPr marL="92354" marR="92354" marT="46177" marB="4617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dirty="0"/>
                        <a:t>Non-Vehicular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baseline="0" dirty="0"/>
                        <a:t>Air, Rail, Marine</a:t>
                      </a:r>
                      <a:endParaRPr lang="en-US" sz="13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kern="1200" dirty="0"/>
                        <a:t>Vehicles, Lights, Ships, Planes, Signage, Tolls, etc.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6177" marB="4617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646167"/>
                  </a:ext>
                </a:extLst>
              </a:tr>
              <a:tr h="2759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dirty="0"/>
                        <a:t>Vehicles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baseline="0" dirty="0"/>
                        <a:t>Consumer, Commercial, Construction, Off-Highway</a:t>
                      </a:r>
                      <a:endParaRPr lang="en-US" sz="13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4642881"/>
                  </a:ext>
                </a:extLst>
              </a:tr>
              <a:tr h="2759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dirty="0"/>
                        <a:t>Trans Systems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>
                  <a:txBody>
                    <a:bodyPr/>
                    <a:lstStyle/>
                    <a:p>
                      <a:pPr marL="225425" marR="0" lvl="0" indent="-2254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baseline="0" dirty="0"/>
                        <a:t>Tolls, Traffic mgmt., Navigation</a:t>
                      </a:r>
                      <a:endParaRPr lang="en-US" sz="13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644" marB="426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6F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634943"/>
                  </a:ext>
                </a:extLst>
              </a:tr>
            </a:tbl>
          </a:graphicData>
        </a:graphic>
      </p:graphicFrame>
      <p:sp>
        <p:nvSpPr>
          <p:cNvPr id="39" name="Title 1">
            <a:extLst>
              <a:ext uri="{FF2B5EF4-FFF2-40B4-BE49-F238E27FC236}">
                <a16:creationId xmlns:a16="http://schemas.microsoft.com/office/drawing/2014/main" id="{7607AADF-3DF7-4C34-A41A-DEBA78A6DF55}"/>
              </a:ext>
            </a:extLst>
          </p:cNvPr>
          <p:cNvSpPr txBox="1">
            <a:spLocks/>
          </p:cNvSpPr>
          <p:nvPr/>
        </p:nvSpPr>
        <p:spPr>
          <a:xfrm>
            <a:off x="2038350" y="154660"/>
            <a:ext cx="8115300" cy="778336"/>
          </a:xfrm>
          <a:prstGeom prst="rect">
            <a:avLst/>
          </a:prstGeom>
          <a:noFill/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IoT Application Areas and Devices</a:t>
            </a:r>
            <a:endParaRPr lang="en-IN" sz="36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D18998E-995D-46CF-B8C9-62558BE8DDC3}"/>
              </a:ext>
            </a:extLst>
          </p:cNvPr>
          <p:cNvSpPr/>
          <p:nvPr/>
        </p:nvSpPr>
        <p:spPr>
          <a:xfrm>
            <a:off x="10070543" y="6358572"/>
            <a:ext cx="203292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http://www.beechamresearch.com</a:t>
            </a:r>
          </a:p>
        </p:txBody>
      </p:sp>
    </p:spTree>
    <p:extLst>
      <p:ext uri="{BB962C8B-B14F-4D97-AF65-F5344CB8AC3E}">
        <p14:creationId xmlns:p14="http://schemas.microsoft.com/office/powerpoint/2010/main" val="25529115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itle 1">
            <a:extLst>
              <a:ext uri="{FF2B5EF4-FFF2-40B4-BE49-F238E27FC236}">
                <a16:creationId xmlns:a16="http://schemas.microsoft.com/office/drawing/2014/main" id="{7607AADF-3DF7-4C34-A41A-DEBA78A6DF55}"/>
              </a:ext>
            </a:extLst>
          </p:cNvPr>
          <p:cNvSpPr txBox="1">
            <a:spLocks/>
          </p:cNvSpPr>
          <p:nvPr/>
        </p:nvSpPr>
        <p:spPr>
          <a:xfrm>
            <a:off x="1104900" y="154660"/>
            <a:ext cx="9982200" cy="778336"/>
          </a:xfrm>
          <a:prstGeom prst="rect">
            <a:avLst/>
          </a:prstGeom>
          <a:noFill/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IoT Application Areas and Devices (Cont’d)</a:t>
            </a:r>
            <a:endParaRPr lang="en-IN" sz="36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B2063D6-02B8-4AD1-A76A-CEED4A6557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4625164"/>
              </p:ext>
            </p:extLst>
          </p:nvPr>
        </p:nvGraphicFramePr>
        <p:xfrm>
          <a:off x="208406" y="1096780"/>
          <a:ext cx="11775188" cy="5262154"/>
        </p:xfrm>
        <a:graphic>
          <a:graphicData uri="http://schemas.openxmlformats.org/drawingml/2006/table">
            <a:tbl>
              <a:tblPr firstRow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{21E4AEA4-8DFA-4A89-87EB-49C32662AFE0}</a:tableStyleId>
              </a:tblPr>
              <a:tblGrid>
                <a:gridCol w="1696594">
                  <a:extLst>
                    <a:ext uri="{9D8B030D-6E8A-4147-A177-3AD203B41FA5}">
                      <a16:colId xmlns:a16="http://schemas.microsoft.com/office/drawing/2014/main" val="1907821456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1371311938"/>
                    </a:ext>
                  </a:extLst>
                </a:gridCol>
                <a:gridCol w="5029200">
                  <a:extLst>
                    <a:ext uri="{9D8B030D-6E8A-4147-A177-3AD203B41FA5}">
                      <a16:colId xmlns:a16="http://schemas.microsoft.com/office/drawing/2014/main" val="58599082"/>
                    </a:ext>
                  </a:extLst>
                </a:gridCol>
                <a:gridCol w="2839594">
                  <a:extLst>
                    <a:ext uri="{9D8B030D-6E8A-4147-A177-3AD203B41FA5}">
                      <a16:colId xmlns:a16="http://schemas.microsoft.com/office/drawing/2014/main" val="929118944"/>
                    </a:ext>
                  </a:extLst>
                </a:gridCol>
              </a:tblGrid>
              <a:tr h="49300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Service Sectors</a:t>
                      </a:r>
                    </a:p>
                  </a:txBody>
                  <a:tcPr marL="92354" marR="92354" marT="42222" marB="422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Application Groups</a:t>
                      </a:r>
                    </a:p>
                  </a:txBody>
                  <a:tcPr marL="92354" marR="92354" marT="42222" marB="422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Locations</a:t>
                      </a:r>
                    </a:p>
                  </a:txBody>
                  <a:tcPr marL="92354" marR="92354" marT="42222" marB="422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Devices</a:t>
                      </a:r>
                    </a:p>
                  </a:txBody>
                  <a:tcPr marL="92354" marR="92354" marT="42222" marB="422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442726"/>
                  </a:ext>
                </a:extLst>
              </a:tr>
              <a:tr h="287984">
                <a:tc rowSpan="4"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Industrial</a:t>
                      </a:r>
                      <a:endParaRPr lang="en-US" sz="1600" b="1" dirty="0">
                        <a:latin typeface="+mn-lt"/>
                      </a:endParaRPr>
                    </a:p>
                  </a:txBody>
                  <a:tcPr marL="92354" marR="92354" marT="45267" marB="4526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Resource</a:t>
                      </a:r>
                      <a:r>
                        <a:rPr lang="en-US" sz="1300" baseline="0" dirty="0"/>
                        <a:t> Automation</a:t>
                      </a: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300" dirty="0"/>
                        <a:t>Mining,</a:t>
                      </a:r>
                      <a:r>
                        <a:rPr lang="en-US" sz="1300" baseline="0" dirty="0"/>
                        <a:t> Irrigation, Agricultural, Woodland</a:t>
                      </a: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300" dirty="0"/>
                        <a:t>Pumps, Valves, Vats,</a:t>
                      </a:r>
                      <a:r>
                        <a:rPr lang="en-US" sz="1300" baseline="0" dirty="0"/>
                        <a:t> Conveyors, Fabrication, Assembly/Packaging, Vessels/Tanks, etc.</a:t>
                      </a:r>
                      <a:endParaRPr lang="en-US" sz="1300" dirty="0"/>
                    </a:p>
                  </a:txBody>
                  <a:tcPr marL="92354" marR="92354" marT="45267" marB="4526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721435"/>
                  </a:ext>
                </a:extLst>
              </a:tr>
              <a:tr h="28798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baseline="0" dirty="0"/>
                        <a:t>Fluid/Processes</a:t>
                      </a: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baseline="0" dirty="0"/>
                        <a:t>Petro-Chem, Hydro, Carbons, Food, Beverage</a:t>
                      </a: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2887424"/>
                  </a:ext>
                </a:extLst>
              </a:tr>
              <a:tr h="48990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baseline="0" dirty="0"/>
                        <a:t>Converting/Discrete</a:t>
                      </a: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baseline="0" dirty="0"/>
                        <a:t>Metals, Papers, Rubber/Plastic, Metalworking electronics, Assembly/Test</a:t>
                      </a: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7518152"/>
                  </a:ext>
                </a:extLst>
              </a:tr>
              <a:tr h="28798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dirty="0"/>
                        <a:t>Distribution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baseline="0" dirty="0"/>
                        <a:t>Pipelines, Conveyance</a:t>
                      </a: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62639"/>
                  </a:ext>
                </a:extLst>
              </a:tr>
              <a:tr h="388044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000250" algn="l"/>
                        </a:tabLst>
                        <a:defRPr/>
                      </a:pPr>
                      <a:r>
                        <a:rPr lang="en-US" sz="1600" b="1" baseline="0" dirty="0"/>
                        <a:t> Retail</a:t>
                      </a:r>
                      <a:endParaRPr lang="en-US" sz="1600" b="1" kern="1200" dirty="0">
                        <a:solidFill>
                          <a:prstClr val="black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5267" marB="4526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1300" kern="1200" dirty="0"/>
                        <a:t>Specialty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1300" kern="1200" dirty="0"/>
                        <a:t>Fuel Stations, Gaming, Bowling, Cinemas, Discos, Special Events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1300" dirty="0"/>
                        <a:t>POS Terminals, Tags, Cash Registers, Vending Machines, Signs, etc.</a:t>
                      </a:r>
                    </a:p>
                  </a:txBody>
                  <a:tcPr marL="92354" marR="92354" marT="45267" marB="4526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0809260"/>
                  </a:ext>
                </a:extLst>
              </a:tr>
              <a:tr h="28798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dirty="0"/>
                        <a:t>Hospitality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dirty="0"/>
                        <a:t>Hotels Restaurants, Bars, Cafes, Clubs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1589403"/>
                  </a:ext>
                </a:extLst>
              </a:tr>
              <a:tr h="38804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dirty="0"/>
                        <a:t>Stores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dirty="0"/>
                        <a:t>Supermarkets, Shopping Centers, Single Site, Distribution, Centers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754989"/>
                  </a:ext>
                </a:extLst>
              </a:tr>
              <a:tr h="388044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/>
                        <a:t> Security </a:t>
                      </a:r>
                      <a:r>
                        <a:rPr lang="en-US" sz="1600" b="1" baseline="0" dirty="0"/>
                        <a:t>/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baseline="0" dirty="0"/>
                        <a:t>Public Safety</a:t>
                      </a:r>
                      <a:endParaRPr lang="en-US" sz="1600" b="1" dirty="0"/>
                    </a:p>
                  </a:txBody>
                  <a:tcPr marL="92354" marR="92354" marT="45267" marB="4526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dirty="0"/>
                        <a:t>Surveillance</a:t>
                      </a:r>
                      <a:r>
                        <a:rPr lang="en-US" sz="1300" baseline="0" dirty="0"/>
                        <a:t> </a:t>
                      </a: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dirty="0"/>
                        <a:t>Radar/Satellite,</a:t>
                      </a:r>
                      <a:r>
                        <a:rPr lang="en-US" sz="1300" baseline="0" dirty="0"/>
                        <a:t> Environ., Military Security, Unmanned, Fixed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dirty="0"/>
                        <a:t>Tanks, Fighter Jets, Battlefields,</a:t>
                      </a:r>
                      <a:r>
                        <a:rPr lang="en-US" sz="1300" baseline="0" dirty="0"/>
                        <a:t> Jeeps, Cars, Ambulance, Homeland Security, Environment, Monitor, etc.</a:t>
                      </a:r>
                      <a:endParaRPr lang="en-US" sz="1300" dirty="0"/>
                    </a:p>
                  </a:txBody>
                  <a:tcPr marL="92354" marR="92354" marT="45267" marB="4526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5709194"/>
                  </a:ext>
                </a:extLst>
              </a:tr>
              <a:tr h="28798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baseline="0" dirty="0"/>
                        <a:t>Equipment</a:t>
                      </a: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baseline="0" dirty="0"/>
                        <a:t>Weapons, Vehicles, Ships, Aircraft, Gear</a:t>
                      </a: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9136754"/>
                  </a:ext>
                </a:extLst>
              </a:tr>
              <a:tr h="28798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baseline="0" dirty="0"/>
                        <a:t>Tracking</a:t>
                      </a: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baseline="0" dirty="0"/>
                        <a:t>Human, Animal, Postal, Food, Health, Baggage</a:t>
                      </a: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0160467"/>
                  </a:ext>
                </a:extLst>
              </a:tr>
              <a:tr h="48990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baseline="0" dirty="0"/>
                        <a:t>Public Infrastructure</a:t>
                      </a: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baseline="0" dirty="0"/>
                        <a:t>Water, Treatment, Building, Environ. Equip. &amp; Personnel, Police, Fire, Regulatory</a:t>
                      </a: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7960155"/>
                  </a:ext>
                </a:extLst>
              </a:tr>
              <a:tr h="28798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baseline="0" dirty="0"/>
                        <a:t>Emergency Services</a:t>
                      </a:r>
                      <a:endParaRPr lang="en-US" sz="1300" dirty="0"/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baseline="0" dirty="0"/>
                        <a:t>Ambulance, Police, Fire, Homeland Security</a:t>
                      </a: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2300549"/>
                  </a:ext>
                </a:extLst>
              </a:tr>
              <a:tr h="321333">
                <a:tc rowSpan="2"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IT and</a:t>
                      </a:r>
                    </a:p>
                    <a:p>
                      <a:pPr algn="ctr"/>
                      <a:r>
                        <a:rPr lang="en-US" sz="1600" b="1" dirty="0"/>
                        <a:t>Networks</a:t>
                      </a:r>
                      <a:endParaRPr lang="en-US" sz="1600" b="1" dirty="0">
                        <a:latin typeface="+mn-lt"/>
                      </a:endParaRPr>
                    </a:p>
                  </a:txBody>
                  <a:tcPr marL="92354" marR="92354" marT="45267" marB="4526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dirty="0"/>
                        <a:t>Public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dirty="0"/>
                        <a:t>Services, E-Commerce, Data Centers, Mobile Carriers, ISPs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sz="1300" kern="1200" dirty="0"/>
                        <a:t>Servers, Storage, PCs, Routers, Switches, PBXs, etc.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5267" marB="4526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2253986"/>
                  </a:ext>
                </a:extLst>
              </a:tr>
              <a:tr h="28798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dirty="0"/>
                        <a:t>Private Enterprise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300" kern="1200" dirty="0"/>
                        <a:t>IT/Data Center Office, Privacy Nets</a:t>
                      </a:r>
                      <a:endParaRPr lang="en-US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354" marR="92354" marT="42222" marB="422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8425568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FB5930F9-A5DA-4423-A366-825D8447E784}"/>
              </a:ext>
            </a:extLst>
          </p:cNvPr>
          <p:cNvSpPr/>
          <p:nvPr/>
        </p:nvSpPr>
        <p:spPr>
          <a:xfrm>
            <a:off x="10063567" y="6357732"/>
            <a:ext cx="203292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http://www.beechamresearch.com</a:t>
            </a:r>
          </a:p>
        </p:txBody>
      </p:sp>
    </p:spTree>
    <p:extLst>
      <p:ext uri="{BB962C8B-B14F-4D97-AF65-F5344CB8AC3E}">
        <p14:creationId xmlns:p14="http://schemas.microsoft.com/office/powerpoint/2010/main" val="32401989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65E23D0D-1D6A-4187-B332-AB2B7A51B67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97" r="13897"/>
          <a:stretch/>
        </p:blipFill>
        <p:spPr>
          <a:xfrm>
            <a:off x="45795" y="0"/>
            <a:ext cx="6873634" cy="6353176"/>
          </a:xfrm>
        </p:spPr>
      </p:pic>
      <p:sp>
        <p:nvSpPr>
          <p:cNvPr id="3" name="Полилиния 29">
            <a:extLst>
              <a:ext uri="{FF2B5EF4-FFF2-40B4-BE49-F238E27FC236}">
                <a16:creationId xmlns:a16="http://schemas.microsoft.com/office/drawing/2014/main" id="{2E6AD2A6-EE02-42FD-B364-BF05889438A7}"/>
              </a:ext>
            </a:extLst>
          </p:cNvPr>
          <p:cNvSpPr/>
          <p:nvPr/>
        </p:nvSpPr>
        <p:spPr>
          <a:xfrm>
            <a:off x="0" y="0"/>
            <a:ext cx="6919429" cy="6477000"/>
          </a:xfrm>
          <a:custGeom>
            <a:avLst/>
            <a:gdLst>
              <a:gd name="connsiteX0" fmla="*/ 0 w 11698644"/>
              <a:gd name="connsiteY0" fmla="*/ 0 h 9531080"/>
              <a:gd name="connsiteX1" fmla="*/ 877421 w 11698644"/>
              <a:gd name="connsiteY1" fmla="*/ 0 h 9531080"/>
              <a:gd name="connsiteX2" fmla="*/ 3558968 w 11698644"/>
              <a:gd name="connsiteY2" fmla="*/ 8894576 h 9531080"/>
              <a:gd name="connsiteX3" fmla="*/ 11698644 w 11698644"/>
              <a:gd name="connsiteY3" fmla="*/ 7451229 h 9531080"/>
              <a:gd name="connsiteX4" fmla="*/ 11698644 w 11698644"/>
              <a:gd name="connsiteY4" fmla="*/ 7631648 h 9531080"/>
              <a:gd name="connsiteX5" fmla="*/ 3395068 w 11698644"/>
              <a:gd name="connsiteY5" fmla="*/ 9531080 h 9531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698644" h="9531080">
                <a:moveTo>
                  <a:pt x="0" y="0"/>
                </a:moveTo>
                <a:lnTo>
                  <a:pt x="877421" y="0"/>
                </a:lnTo>
                <a:lnTo>
                  <a:pt x="3558968" y="8894576"/>
                </a:lnTo>
                <a:lnTo>
                  <a:pt x="11698644" y="7451229"/>
                </a:lnTo>
                <a:lnTo>
                  <a:pt x="11698644" y="7631648"/>
                </a:lnTo>
                <a:lnTo>
                  <a:pt x="3395068" y="9531080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799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A0AE201-F710-4688-8654-0394980CB750}"/>
              </a:ext>
            </a:extLst>
          </p:cNvPr>
          <p:cNvSpPr txBox="1">
            <a:spLocks/>
          </p:cNvSpPr>
          <p:nvPr/>
        </p:nvSpPr>
        <p:spPr>
          <a:xfrm>
            <a:off x="7759724" y="276008"/>
            <a:ext cx="3581400" cy="584775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Module Flow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474187C-B834-4A92-9331-705CA00CFFFC}"/>
              </a:ext>
            </a:extLst>
          </p:cNvPr>
          <p:cNvSpPr/>
          <p:nvPr/>
        </p:nvSpPr>
        <p:spPr>
          <a:xfrm>
            <a:off x="5562600" y="1577021"/>
            <a:ext cx="4724400" cy="11492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025D72A-B9EB-485B-A287-6E453FE0F2B5}"/>
              </a:ext>
            </a:extLst>
          </p:cNvPr>
          <p:cNvSpPr/>
          <p:nvPr/>
        </p:nvSpPr>
        <p:spPr>
          <a:xfrm>
            <a:off x="6463042" y="1951611"/>
            <a:ext cx="3733800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Calibri" panose="020F0502020204030204" pitchFamily="34" charset="0"/>
              </a:rPr>
              <a:t>Understand IoT Concepts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568DE7F-4D6D-479A-BFE3-CA57416640FB}"/>
              </a:ext>
            </a:extLst>
          </p:cNvPr>
          <p:cNvSpPr/>
          <p:nvPr/>
        </p:nvSpPr>
        <p:spPr>
          <a:xfrm>
            <a:off x="6332221" y="3338065"/>
            <a:ext cx="4724400" cy="114929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1839F78-3E10-40D9-88E2-7C43DC827E86}"/>
              </a:ext>
            </a:extLst>
          </p:cNvPr>
          <p:cNvSpPr/>
          <p:nvPr/>
        </p:nvSpPr>
        <p:spPr>
          <a:xfrm>
            <a:off x="7266914" y="3558767"/>
            <a:ext cx="3733800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Calibri" panose="020F0502020204030204" pitchFamily="34" charset="0"/>
              </a:rPr>
              <a:t>Discuss IoT Threats and Attacks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E83E0B4-3C65-43CA-AA8C-19CA10B93458}"/>
              </a:ext>
            </a:extLst>
          </p:cNvPr>
          <p:cNvSpPr/>
          <p:nvPr/>
        </p:nvSpPr>
        <p:spPr>
          <a:xfrm>
            <a:off x="7081547" y="5099109"/>
            <a:ext cx="4724400" cy="11492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B7D2305-250A-44A0-8459-FF23CA98ECEA}"/>
              </a:ext>
            </a:extLst>
          </p:cNvPr>
          <p:cNvSpPr/>
          <p:nvPr/>
        </p:nvSpPr>
        <p:spPr>
          <a:xfrm>
            <a:off x="8018804" y="5319811"/>
            <a:ext cx="3733800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IoT Attack Countermeasures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6EE192F9-7092-4B20-90FE-2A0B76D474C6}"/>
              </a:ext>
            </a:extLst>
          </p:cNvPr>
          <p:cNvSpPr/>
          <p:nvPr/>
        </p:nvSpPr>
        <p:spPr>
          <a:xfrm>
            <a:off x="5737858" y="1859279"/>
            <a:ext cx="594363" cy="58477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D1FA769-5EF3-481F-807A-008E96378B61}"/>
              </a:ext>
            </a:extLst>
          </p:cNvPr>
          <p:cNvSpPr txBox="1"/>
          <p:nvPr/>
        </p:nvSpPr>
        <p:spPr>
          <a:xfrm>
            <a:off x="5857423" y="1859279"/>
            <a:ext cx="365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  <a:endParaRPr kumimoji="0" lang="en-I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9E1D186-6F1C-43DC-A321-ECA58826A7D8}"/>
              </a:ext>
            </a:extLst>
          </p:cNvPr>
          <p:cNvSpPr/>
          <p:nvPr/>
        </p:nvSpPr>
        <p:spPr>
          <a:xfrm>
            <a:off x="6487184" y="3620323"/>
            <a:ext cx="594363" cy="58477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2C52E78-2C6E-4FF6-97BC-0BC50254F46A}"/>
              </a:ext>
            </a:extLst>
          </p:cNvPr>
          <p:cNvSpPr txBox="1"/>
          <p:nvPr/>
        </p:nvSpPr>
        <p:spPr>
          <a:xfrm>
            <a:off x="6592057" y="3620323"/>
            <a:ext cx="365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  <a:endParaRPr kumimoji="0" lang="en-I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D534164-F983-43A0-9A98-49196D61BEDC}"/>
              </a:ext>
            </a:extLst>
          </p:cNvPr>
          <p:cNvSpPr/>
          <p:nvPr/>
        </p:nvSpPr>
        <p:spPr>
          <a:xfrm>
            <a:off x="7279662" y="5381367"/>
            <a:ext cx="594363" cy="58477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2932D9A-5FAF-4D0E-A352-4FCE0E224892}"/>
              </a:ext>
            </a:extLst>
          </p:cNvPr>
          <p:cNvSpPr txBox="1"/>
          <p:nvPr/>
        </p:nvSpPr>
        <p:spPr>
          <a:xfrm>
            <a:off x="7393962" y="5381367"/>
            <a:ext cx="365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  <a:endParaRPr kumimoji="0" lang="en-I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27714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Rectangle 139"/>
          <p:cNvSpPr/>
          <p:nvPr/>
        </p:nvSpPr>
        <p:spPr>
          <a:xfrm>
            <a:off x="5141034" y="1482152"/>
            <a:ext cx="739737" cy="73992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 defTabSz="914217"/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ckwell" panose="02060603020205020403" pitchFamily="18" charset="0"/>
              </a:rPr>
              <a:t>1</a:t>
            </a:r>
            <a:endParaRPr lang="id-ID" sz="2800" b="1" dirty="0">
              <a:solidFill>
                <a:schemeClr val="tx1">
                  <a:lumMod val="85000"/>
                  <a:lumOff val="15000"/>
                </a:schemeClr>
              </a:solidFill>
              <a:latin typeface="Rockwell" panose="02060603020205020403" pitchFamily="18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6145220" y="2770148"/>
            <a:ext cx="739737" cy="7399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 defTabSz="914217"/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ckwell" panose="02060603020205020403" pitchFamily="18" charset="0"/>
              </a:rPr>
              <a:t>6</a:t>
            </a:r>
            <a:endParaRPr lang="id-ID" sz="2800" b="1" dirty="0">
              <a:solidFill>
                <a:schemeClr val="tx1">
                  <a:lumMod val="85000"/>
                  <a:lumOff val="15000"/>
                </a:schemeClr>
              </a:solidFill>
              <a:latin typeface="Rockwell" panose="02060603020205020403" pitchFamily="18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6145220" y="1482152"/>
            <a:ext cx="739737" cy="73992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 defTabSz="914217"/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ckwell" panose="02060603020205020403" pitchFamily="18" charset="0"/>
              </a:rPr>
              <a:t>5</a:t>
            </a:r>
            <a:endParaRPr lang="id-ID" sz="2800" b="1" dirty="0">
              <a:solidFill>
                <a:schemeClr val="tx1">
                  <a:lumMod val="85000"/>
                  <a:lumOff val="15000"/>
                </a:schemeClr>
              </a:solidFill>
              <a:latin typeface="Rockwell" panose="02060603020205020403" pitchFamily="18" charset="0"/>
            </a:endParaRPr>
          </a:p>
        </p:txBody>
      </p:sp>
      <p:sp>
        <p:nvSpPr>
          <p:cNvPr id="116" name="Rectangle 115"/>
          <p:cNvSpPr/>
          <p:nvPr/>
        </p:nvSpPr>
        <p:spPr>
          <a:xfrm>
            <a:off x="6145220" y="4058144"/>
            <a:ext cx="739737" cy="73992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 defTabSz="914217"/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ckwell" panose="02060603020205020403" pitchFamily="18" charset="0"/>
              </a:rPr>
              <a:t>7</a:t>
            </a:r>
            <a:endParaRPr lang="id-ID" sz="2800" b="1" dirty="0">
              <a:solidFill>
                <a:schemeClr val="tx1">
                  <a:lumMod val="85000"/>
                  <a:lumOff val="15000"/>
                </a:schemeClr>
              </a:solidFill>
              <a:latin typeface="Rockwell" panose="02060603020205020403" pitchFamily="18" charset="0"/>
            </a:endParaRPr>
          </a:p>
        </p:txBody>
      </p:sp>
      <p:sp>
        <p:nvSpPr>
          <p:cNvPr id="143" name="Rectangle 142"/>
          <p:cNvSpPr/>
          <p:nvPr/>
        </p:nvSpPr>
        <p:spPr>
          <a:xfrm>
            <a:off x="5141034" y="5346139"/>
            <a:ext cx="739737" cy="73992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 defTabSz="914217"/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ckwell" panose="02060603020205020403" pitchFamily="18" charset="0"/>
              </a:rPr>
              <a:t>4</a:t>
            </a:r>
            <a:endParaRPr lang="id-ID" sz="2800" b="1" dirty="0">
              <a:solidFill>
                <a:schemeClr val="tx1">
                  <a:lumMod val="85000"/>
                  <a:lumOff val="15000"/>
                </a:schemeClr>
              </a:solidFill>
              <a:latin typeface="Rockwell" panose="02060603020205020403" pitchFamily="18" charset="0"/>
            </a:endParaRPr>
          </a:p>
        </p:txBody>
      </p:sp>
      <p:sp>
        <p:nvSpPr>
          <p:cNvPr id="141" name="Rectangle 140"/>
          <p:cNvSpPr/>
          <p:nvPr/>
        </p:nvSpPr>
        <p:spPr>
          <a:xfrm>
            <a:off x="5141034" y="2770148"/>
            <a:ext cx="739737" cy="7399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 defTabSz="914217"/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ckwell" panose="02060603020205020403" pitchFamily="18" charset="0"/>
              </a:rPr>
              <a:t>2</a:t>
            </a:r>
            <a:endParaRPr lang="id-ID" sz="2800" b="1" dirty="0">
              <a:solidFill>
                <a:schemeClr val="tx1">
                  <a:lumMod val="85000"/>
                  <a:lumOff val="15000"/>
                </a:schemeClr>
              </a:solidFill>
              <a:latin typeface="Rockwell" panose="02060603020205020403" pitchFamily="18" charset="0"/>
            </a:endParaRPr>
          </a:p>
        </p:txBody>
      </p:sp>
      <p:sp>
        <p:nvSpPr>
          <p:cNvPr id="142" name="Rectangle 141"/>
          <p:cNvSpPr/>
          <p:nvPr/>
        </p:nvSpPr>
        <p:spPr>
          <a:xfrm>
            <a:off x="5141034" y="4058144"/>
            <a:ext cx="739737" cy="73992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 defTabSz="914217"/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ckwell" panose="02060603020205020403" pitchFamily="18" charset="0"/>
              </a:rPr>
              <a:t>3</a:t>
            </a:r>
            <a:endParaRPr lang="id-ID" sz="2800" b="1" dirty="0">
              <a:solidFill>
                <a:schemeClr val="tx1">
                  <a:lumMod val="85000"/>
                  <a:lumOff val="15000"/>
                </a:schemeClr>
              </a:solidFill>
              <a:latin typeface="Rockwell" panose="02060603020205020403" pitchFamily="18" charset="0"/>
            </a:endParaRPr>
          </a:p>
        </p:txBody>
      </p:sp>
      <p:sp>
        <p:nvSpPr>
          <p:cNvPr id="117" name="Rectangle 116"/>
          <p:cNvSpPr/>
          <p:nvPr/>
        </p:nvSpPr>
        <p:spPr>
          <a:xfrm>
            <a:off x="6145220" y="5346139"/>
            <a:ext cx="739737" cy="73992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rtlCol="0" anchor="ctr"/>
          <a:lstStyle/>
          <a:p>
            <a:pPr algn="ctr" defTabSz="914217"/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ckwell" panose="02060603020205020403" pitchFamily="18" charset="0"/>
              </a:rPr>
              <a:t>8</a:t>
            </a:r>
            <a:endParaRPr lang="id-ID" sz="2800" b="1" dirty="0">
              <a:solidFill>
                <a:schemeClr val="tx1">
                  <a:lumMod val="85000"/>
                  <a:lumOff val="15000"/>
                </a:schemeClr>
              </a:solidFill>
              <a:latin typeface="Rockwell" panose="02060603020205020403" pitchFamily="18" charset="0"/>
            </a:endParaRPr>
          </a:p>
        </p:txBody>
      </p:sp>
      <p:sp>
        <p:nvSpPr>
          <p:cNvPr id="48" name="Title 1">
            <a:extLst>
              <a:ext uri="{FF2B5EF4-FFF2-40B4-BE49-F238E27FC236}">
                <a16:creationId xmlns:a16="http://schemas.microsoft.com/office/drawing/2014/main" id="{79394DF1-6F20-4EE3-85DC-43D80A20B3A0}"/>
              </a:ext>
            </a:extLst>
          </p:cNvPr>
          <p:cNvSpPr txBox="1">
            <a:spLocks/>
          </p:cNvSpPr>
          <p:nvPr/>
        </p:nvSpPr>
        <p:spPr>
          <a:xfrm>
            <a:off x="478028" y="255397"/>
            <a:ext cx="10620529" cy="689436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4000" b="1" dirty="0">
                <a:solidFill>
                  <a:prstClr val="black">
                    <a:lumMod val="75000"/>
                    <a:lumOff val="25000"/>
                  </a:prstClr>
                </a:solidFill>
                <a:latin typeface="Rockwell" panose="02060603020205020403" pitchFamily="18" charset="0"/>
              </a:rPr>
              <a:t>Challenges of IoT </a:t>
            </a:r>
          </a:p>
        </p:txBody>
      </p:sp>
      <p:sp>
        <p:nvSpPr>
          <p:cNvPr id="45" name="Прямоугольник 121">
            <a:extLst>
              <a:ext uri="{FF2B5EF4-FFF2-40B4-BE49-F238E27FC236}">
                <a16:creationId xmlns:a16="http://schemas.microsoft.com/office/drawing/2014/main" id="{67F3D051-C2A3-43B6-8A36-72CF2B212052}"/>
              </a:ext>
            </a:extLst>
          </p:cNvPr>
          <p:cNvSpPr/>
          <p:nvPr/>
        </p:nvSpPr>
        <p:spPr>
          <a:xfrm>
            <a:off x="7019104" y="2940057"/>
            <a:ext cx="3790523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Coding errors (buffer overflow)</a:t>
            </a:r>
          </a:p>
        </p:txBody>
      </p:sp>
      <p:sp>
        <p:nvSpPr>
          <p:cNvPr id="46" name="Прямоугольник 121">
            <a:extLst>
              <a:ext uri="{FF2B5EF4-FFF2-40B4-BE49-F238E27FC236}">
                <a16:creationId xmlns:a16="http://schemas.microsoft.com/office/drawing/2014/main" id="{72A14CB8-4441-42FA-B3D4-BDCA94CFAB25}"/>
              </a:ext>
            </a:extLst>
          </p:cNvPr>
          <p:cNvSpPr/>
          <p:nvPr/>
        </p:nvSpPr>
        <p:spPr>
          <a:xfrm>
            <a:off x="7019104" y="4228053"/>
            <a:ext cx="3429983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Storage issues</a:t>
            </a:r>
          </a:p>
        </p:txBody>
      </p:sp>
      <p:sp>
        <p:nvSpPr>
          <p:cNvPr id="47" name="Прямоугольник 121">
            <a:extLst>
              <a:ext uri="{FF2B5EF4-FFF2-40B4-BE49-F238E27FC236}">
                <a16:creationId xmlns:a16="http://schemas.microsoft.com/office/drawing/2014/main" id="{E46CFD71-5837-493A-86F3-8D4BCF099F98}"/>
              </a:ext>
            </a:extLst>
          </p:cNvPr>
          <p:cNvSpPr/>
          <p:nvPr/>
        </p:nvSpPr>
        <p:spPr>
          <a:xfrm>
            <a:off x="7019104" y="1494674"/>
            <a:ext cx="4149994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Clear text protocols and unnecessary open ports</a:t>
            </a:r>
          </a:p>
        </p:txBody>
      </p:sp>
      <p:sp>
        <p:nvSpPr>
          <p:cNvPr id="59" name="Прямоугольник 121">
            <a:extLst>
              <a:ext uri="{FF2B5EF4-FFF2-40B4-BE49-F238E27FC236}">
                <a16:creationId xmlns:a16="http://schemas.microsoft.com/office/drawing/2014/main" id="{F1BC5F49-3D00-4406-BE58-890EB353E72A}"/>
              </a:ext>
            </a:extLst>
          </p:cNvPr>
          <p:cNvSpPr/>
          <p:nvPr/>
        </p:nvSpPr>
        <p:spPr>
          <a:xfrm>
            <a:off x="7019104" y="5516048"/>
            <a:ext cx="4008098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Difficult to update firmware and OS</a:t>
            </a:r>
          </a:p>
        </p:txBody>
      </p:sp>
      <p:sp>
        <p:nvSpPr>
          <p:cNvPr id="60" name="Прямоугольник 121">
            <a:extLst>
              <a:ext uri="{FF2B5EF4-FFF2-40B4-BE49-F238E27FC236}">
                <a16:creationId xmlns:a16="http://schemas.microsoft.com/office/drawing/2014/main" id="{83B2833B-7C8E-4569-81B5-E36FBEC27ABC}"/>
              </a:ext>
            </a:extLst>
          </p:cNvPr>
          <p:cNvSpPr/>
          <p:nvPr/>
        </p:nvSpPr>
        <p:spPr>
          <a:xfrm>
            <a:off x="1020094" y="1652061"/>
            <a:ext cx="3978523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Lack of security and privacy</a:t>
            </a:r>
          </a:p>
        </p:txBody>
      </p:sp>
      <p:sp>
        <p:nvSpPr>
          <p:cNvPr id="61" name="Прямоугольник 121">
            <a:extLst>
              <a:ext uri="{FF2B5EF4-FFF2-40B4-BE49-F238E27FC236}">
                <a16:creationId xmlns:a16="http://schemas.microsoft.com/office/drawing/2014/main" id="{B505B46D-A639-4181-8B84-E8168EC9CB49}"/>
              </a:ext>
            </a:extLst>
          </p:cNvPr>
          <p:cNvSpPr/>
          <p:nvPr/>
        </p:nvSpPr>
        <p:spPr>
          <a:xfrm>
            <a:off x="1118287" y="2940057"/>
            <a:ext cx="3880330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Vulnerable web interfaces</a:t>
            </a:r>
          </a:p>
        </p:txBody>
      </p:sp>
      <p:sp>
        <p:nvSpPr>
          <p:cNvPr id="62" name="Прямоугольник 121">
            <a:extLst>
              <a:ext uri="{FF2B5EF4-FFF2-40B4-BE49-F238E27FC236}">
                <a16:creationId xmlns:a16="http://schemas.microsoft.com/office/drawing/2014/main" id="{ACD7E664-7C71-4949-A6A9-2DCE81F58508}"/>
              </a:ext>
            </a:extLst>
          </p:cNvPr>
          <p:cNvSpPr/>
          <p:nvPr/>
        </p:nvSpPr>
        <p:spPr>
          <a:xfrm>
            <a:off x="1118288" y="4228053"/>
            <a:ext cx="3880329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Legal, regulatory, and rights issues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3" name="Прямоугольник 121">
            <a:extLst>
              <a:ext uri="{FF2B5EF4-FFF2-40B4-BE49-F238E27FC236}">
                <a16:creationId xmlns:a16="http://schemas.microsoft.com/office/drawing/2014/main" id="{14C3A80F-CFEB-48BF-9DF6-A0D96AF3021C}"/>
              </a:ext>
            </a:extLst>
          </p:cNvPr>
          <p:cNvSpPr/>
          <p:nvPr/>
        </p:nvSpPr>
        <p:spPr>
          <a:xfrm>
            <a:off x="1118289" y="5362680"/>
            <a:ext cx="3880328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Default, weak, and hardcoded credentials</a:t>
            </a:r>
          </a:p>
        </p:txBody>
      </p:sp>
    </p:spTree>
    <p:extLst>
      <p:ext uri="{BB962C8B-B14F-4D97-AF65-F5344CB8AC3E}">
        <p14:creationId xmlns:p14="http://schemas.microsoft.com/office/powerpoint/2010/main" val="529534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/>
          <p:cNvPicPr>
            <a:picLocks noGrp="1" noChangeAspect="1"/>
          </p:cNvPicPr>
          <p:nvPr>
            <p:ph type="pic" sz="quarter" idx="18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52" r="14852"/>
          <a:stretch/>
        </p:blipFill>
        <p:spPr>
          <a:xfrm>
            <a:off x="-14749" y="1194594"/>
            <a:ext cx="5633885" cy="5353844"/>
          </a:xfrm>
        </p:spPr>
      </p:pic>
      <p:sp>
        <p:nvSpPr>
          <p:cNvPr id="5" name="Rectangle 4"/>
          <p:cNvSpPr/>
          <p:nvPr/>
        </p:nvSpPr>
        <p:spPr>
          <a:xfrm>
            <a:off x="2996219" y="1194619"/>
            <a:ext cx="2622213" cy="5353665"/>
          </a:xfrm>
          <a:prstGeom prst="rect">
            <a:avLst/>
          </a:prstGeom>
          <a:solidFill>
            <a:schemeClr val="tx2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Oval 6"/>
          <p:cNvSpPr/>
          <p:nvPr/>
        </p:nvSpPr>
        <p:spPr>
          <a:xfrm>
            <a:off x="5239003" y="1374707"/>
            <a:ext cx="758856" cy="7588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Oval 7"/>
          <p:cNvSpPr/>
          <p:nvPr/>
        </p:nvSpPr>
        <p:spPr>
          <a:xfrm>
            <a:off x="5239003" y="2447272"/>
            <a:ext cx="758856" cy="7588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Oval 8"/>
          <p:cNvSpPr/>
          <p:nvPr/>
        </p:nvSpPr>
        <p:spPr>
          <a:xfrm>
            <a:off x="5239003" y="3578832"/>
            <a:ext cx="758856" cy="7588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239003" y="4680896"/>
            <a:ext cx="758856" cy="75885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id="{79394DF1-6F20-4EE3-85DC-43D80A20B3A0}"/>
              </a:ext>
            </a:extLst>
          </p:cNvPr>
          <p:cNvSpPr txBox="1">
            <a:spLocks/>
          </p:cNvSpPr>
          <p:nvPr/>
        </p:nvSpPr>
        <p:spPr>
          <a:xfrm>
            <a:off x="785736" y="95414"/>
            <a:ext cx="10620529" cy="1009403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/>
            <a:r>
              <a:rPr lang="en-US" sz="4000" b="1" dirty="0">
                <a:solidFill>
                  <a:prstClr val="black">
                    <a:lumMod val="75000"/>
                    <a:lumOff val="25000"/>
                  </a:prstClr>
                </a:solidFill>
                <a:latin typeface="Rockwell" panose="02060603020205020403" pitchFamily="18" charset="0"/>
              </a:rPr>
              <a:t>IoT Security Problems</a:t>
            </a:r>
          </a:p>
        </p:txBody>
      </p:sp>
      <p:sp>
        <p:nvSpPr>
          <p:cNvPr id="30" name="Oval 29"/>
          <p:cNvSpPr/>
          <p:nvPr/>
        </p:nvSpPr>
        <p:spPr>
          <a:xfrm>
            <a:off x="5250950" y="5722780"/>
            <a:ext cx="710584" cy="710584"/>
          </a:xfrm>
          <a:prstGeom prst="ellipse">
            <a:avLst/>
          </a:prstGeom>
          <a:solidFill>
            <a:srgbClr val="902B2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900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44F8706-6455-4143-8DBE-7A6186961697}"/>
              </a:ext>
            </a:extLst>
          </p:cNvPr>
          <p:cNvSpPr/>
          <p:nvPr/>
        </p:nvSpPr>
        <p:spPr>
          <a:xfrm>
            <a:off x="3005082" y="1548582"/>
            <a:ext cx="2231289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217"/>
            <a:r>
              <a:rPr lang="en-US" sz="2000" b="1" dirty="0">
                <a:solidFill>
                  <a:prstClr val="white"/>
                </a:solidFill>
                <a:latin typeface="Rockwell" panose="02060603020205020403" pitchFamily="18" charset="0"/>
                <a:ea typeface="Calibri"/>
                <a:cs typeface="Times New Roman"/>
              </a:rPr>
              <a:t>APPLICATION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7ABF2CB-A6D4-460E-BFE7-924E5B9C227F}"/>
              </a:ext>
            </a:extLst>
          </p:cNvPr>
          <p:cNvSpPr/>
          <p:nvPr/>
        </p:nvSpPr>
        <p:spPr>
          <a:xfrm>
            <a:off x="3083468" y="5873042"/>
            <a:ext cx="2074517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217"/>
            <a:r>
              <a:rPr lang="en-US" sz="2000" b="1" dirty="0">
                <a:solidFill>
                  <a:prstClr val="white"/>
                </a:solidFill>
                <a:latin typeface="Rockwell" panose="02060603020205020403" pitchFamily="18" charset="0"/>
                <a:ea typeface="Calibri"/>
                <a:cs typeface="Times New Roman"/>
              </a:rPr>
              <a:t>IoT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9322D0A-7769-4C32-AF09-3AEAC58879AD}"/>
              </a:ext>
            </a:extLst>
          </p:cNvPr>
          <p:cNvSpPr/>
          <p:nvPr/>
        </p:nvSpPr>
        <p:spPr>
          <a:xfrm>
            <a:off x="3088040" y="4865804"/>
            <a:ext cx="2065372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217"/>
            <a:r>
              <a:rPr lang="en-US" sz="2000" b="1" dirty="0">
                <a:solidFill>
                  <a:prstClr val="white"/>
                </a:solidFill>
                <a:latin typeface="Rockwell" panose="02060603020205020403" pitchFamily="18" charset="0"/>
                <a:cs typeface="Times New Roman"/>
              </a:rPr>
              <a:t>CLOUD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D4AF824C-07C2-446C-B9EE-891F3824EB87}"/>
              </a:ext>
            </a:extLst>
          </p:cNvPr>
          <p:cNvSpPr/>
          <p:nvPr/>
        </p:nvSpPr>
        <p:spPr>
          <a:xfrm>
            <a:off x="3298927" y="3737347"/>
            <a:ext cx="1643599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217"/>
            <a:r>
              <a:rPr lang="en-US" sz="2000" b="1" dirty="0">
                <a:solidFill>
                  <a:prstClr val="white"/>
                </a:solidFill>
                <a:latin typeface="Rockwell" panose="02060603020205020403" pitchFamily="18" charset="0"/>
                <a:ea typeface="Calibri"/>
                <a:cs typeface="Times New Roman"/>
              </a:rPr>
              <a:t>MOBILE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9B05EA5-279E-425A-9D11-857E3BC7BFC6}"/>
              </a:ext>
            </a:extLst>
          </p:cNvPr>
          <p:cNvSpPr/>
          <p:nvPr/>
        </p:nvSpPr>
        <p:spPr>
          <a:xfrm>
            <a:off x="3298927" y="2619675"/>
            <a:ext cx="1643598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217"/>
            <a:r>
              <a:rPr lang="en-US" sz="2000" b="1" dirty="0">
                <a:solidFill>
                  <a:prstClr val="white"/>
                </a:solidFill>
                <a:latin typeface="Rockwell" panose="02060603020205020403" pitchFamily="18" charset="0"/>
                <a:ea typeface="Calibri"/>
                <a:cs typeface="Times New Roman"/>
              </a:rPr>
              <a:t>NETWORK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223840B3-FF57-44C5-8338-7A738870B8DA}"/>
              </a:ext>
            </a:extLst>
          </p:cNvPr>
          <p:cNvSpPr/>
          <p:nvPr/>
        </p:nvSpPr>
        <p:spPr>
          <a:xfrm>
            <a:off x="6167863" y="1415582"/>
            <a:ext cx="5935646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spcBef>
                <a:spcPts val="300"/>
              </a:spcBef>
              <a:spcAft>
                <a:spcPts val="150"/>
              </a:spcAft>
            </a:pPr>
            <a:r>
              <a:rPr lang="en-US" sz="1900" dirty="0">
                <a:solidFill>
                  <a:prstClr val="black"/>
                </a:solidFill>
                <a:latin typeface="Calibri" panose="020F0502020204030204"/>
                <a:ea typeface="Calibri"/>
                <a:cs typeface="Times New Roman"/>
              </a:rPr>
              <a:t>Validation of the inputted string, AuthN, AuthZ, no automatic security updates, default passwords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B522AA2-1CA6-458B-A0E3-D44741846F71}"/>
              </a:ext>
            </a:extLst>
          </p:cNvPr>
          <p:cNvSpPr/>
          <p:nvPr/>
        </p:nvSpPr>
        <p:spPr>
          <a:xfrm>
            <a:off x="6173418" y="5885710"/>
            <a:ext cx="5566298" cy="3847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Application + Network + Mobile + Cloud = IoT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FF85229-FCA8-4AEF-A92A-53D731E5073E}"/>
              </a:ext>
            </a:extLst>
          </p:cNvPr>
          <p:cNvSpPr/>
          <p:nvPr/>
        </p:nvSpPr>
        <p:spPr>
          <a:xfrm>
            <a:off x="6167864" y="4729892"/>
            <a:ext cx="5822575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spcBef>
                <a:spcPts val="300"/>
              </a:spcBef>
              <a:spcAft>
                <a:spcPts val="150"/>
              </a:spcAft>
            </a:pPr>
            <a:r>
              <a:rPr lang="en-US" sz="1900" dirty="0">
                <a:solidFill>
                  <a:prstClr val="black"/>
                </a:solidFill>
                <a:latin typeface="Calibri" panose="020F0502020204030204"/>
                <a:ea typeface="Calibri"/>
                <a:cs typeface="Times New Roman"/>
              </a:rPr>
              <a:t>Improper authentication, no encryption for storage and communications,  insecure web interface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07625C2-9EDE-4A3A-99A5-4CCFCA0E6AF2}"/>
              </a:ext>
            </a:extLst>
          </p:cNvPr>
          <p:cNvSpPr/>
          <p:nvPr/>
        </p:nvSpPr>
        <p:spPr>
          <a:xfrm>
            <a:off x="6173418" y="3627260"/>
            <a:ext cx="5817021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spcBef>
                <a:spcPts val="300"/>
              </a:spcBef>
              <a:spcAft>
                <a:spcPts val="150"/>
              </a:spcAft>
            </a:pPr>
            <a:r>
              <a:rPr lang="en-US" sz="1900" dirty="0">
                <a:solidFill>
                  <a:prstClr val="black"/>
                </a:solidFill>
                <a:latin typeface="Calibri" panose="020F0502020204030204"/>
                <a:ea typeface="Calibri"/>
                <a:cs typeface="Times New Roman"/>
              </a:rPr>
              <a:t>Insecure API, lack of communication channels encryption, authentication, lack of storage security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68095BA0-AA24-4E14-999E-5E8A01341938}"/>
              </a:ext>
            </a:extLst>
          </p:cNvPr>
          <p:cNvSpPr/>
          <p:nvPr/>
        </p:nvSpPr>
        <p:spPr>
          <a:xfrm>
            <a:off x="6176852" y="2479482"/>
            <a:ext cx="5813587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spcBef>
                <a:spcPts val="300"/>
              </a:spcBef>
              <a:spcAft>
                <a:spcPts val="150"/>
              </a:spcAft>
            </a:pPr>
            <a:r>
              <a:rPr lang="en-US" sz="1900" dirty="0">
                <a:solidFill>
                  <a:prstClr val="black"/>
                </a:solidFill>
                <a:latin typeface="Calibri" panose="020F0502020204030204"/>
                <a:ea typeface="Calibri"/>
                <a:cs typeface="Times New Roman"/>
              </a:rPr>
              <a:t>Firewall, improper communications encryption, services, lack of automatic updates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A04ABFB-7F57-4C49-B70E-AEDF04B85269}"/>
              </a:ext>
            </a:extLst>
          </p:cNvPr>
          <p:cNvSpPr/>
          <p:nvPr/>
        </p:nvSpPr>
        <p:spPr>
          <a:xfrm>
            <a:off x="10773600" y="6299315"/>
            <a:ext cx="1402948" cy="26161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 defTabSz="914217"/>
            <a:r>
              <a:rPr lang="en-US" sz="1100" i="1" dirty="0">
                <a:solidFill>
                  <a:prstClr val="black"/>
                </a:solidFill>
                <a:latin typeface="Calibri" panose="020F0502020204030204"/>
              </a:rPr>
              <a:t>https://www.hhs.gov</a:t>
            </a:r>
          </a:p>
        </p:txBody>
      </p:sp>
      <p:sp>
        <p:nvSpPr>
          <p:cNvPr id="28" name="Freeform 23">
            <a:extLst>
              <a:ext uri="{FF2B5EF4-FFF2-40B4-BE49-F238E27FC236}">
                <a16:creationId xmlns:a16="http://schemas.microsoft.com/office/drawing/2014/main" id="{99FBDF0D-25E1-4044-A707-329821F7E0A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491390" y="1588742"/>
            <a:ext cx="254082" cy="330786"/>
          </a:xfrm>
          <a:custGeom>
            <a:avLst/>
            <a:gdLst>
              <a:gd name="T0" fmla="*/ 56869383 w 467"/>
              <a:gd name="T1" fmla="*/ 71431400 h 609"/>
              <a:gd name="T2" fmla="*/ 56869383 w 467"/>
              <a:gd name="T3" fmla="*/ 71431400 h 609"/>
              <a:gd name="T4" fmla="*/ 11036246 w 467"/>
              <a:gd name="T5" fmla="*/ 71431400 h 609"/>
              <a:gd name="T6" fmla="*/ 7271138 w 467"/>
              <a:gd name="T7" fmla="*/ 67808209 h 609"/>
              <a:gd name="T8" fmla="*/ 7271138 w 467"/>
              <a:gd name="T9" fmla="*/ 3752694 h 609"/>
              <a:gd name="T10" fmla="*/ 11036246 w 467"/>
              <a:gd name="T11" fmla="*/ 0 h 609"/>
              <a:gd name="T12" fmla="*/ 30252386 w 467"/>
              <a:gd name="T13" fmla="*/ 0 h 609"/>
              <a:gd name="T14" fmla="*/ 30252386 w 467"/>
              <a:gd name="T15" fmla="*/ 13846331 h 609"/>
              <a:gd name="T16" fmla="*/ 30252386 w 467"/>
              <a:gd name="T17" fmla="*/ 21093073 h 609"/>
              <a:gd name="T18" fmla="*/ 37653243 w 467"/>
              <a:gd name="T19" fmla="*/ 28468958 h 609"/>
              <a:gd name="T20" fmla="*/ 44924380 w 467"/>
              <a:gd name="T21" fmla="*/ 28468958 h 609"/>
              <a:gd name="T22" fmla="*/ 60505132 w 467"/>
              <a:gd name="T23" fmla="*/ 28468958 h 609"/>
              <a:gd name="T24" fmla="*/ 60505132 w 467"/>
              <a:gd name="T25" fmla="*/ 57714571 h 609"/>
              <a:gd name="T26" fmla="*/ 60505132 w 467"/>
              <a:gd name="T27" fmla="*/ 67808209 h 609"/>
              <a:gd name="T28" fmla="*/ 56869383 w 467"/>
              <a:gd name="T29" fmla="*/ 71431400 h 609"/>
              <a:gd name="T30" fmla="*/ 37653243 w 467"/>
              <a:gd name="T31" fmla="*/ 24716265 h 609"/>
              <a:gd name="T32" fmla="*/ 37653243 w 467"/>
              <a:gd name="T33" fmla="*/ 24716265 h 609"/>
              <a:gd name="T34" fmla="*/ 33888135 w 467"/>
              <a:gd name="T35" fmla="*/ 21093073 h 609"/>
              <a:gd name="T36" fmla="*/ 33888135 w 467"/>
              <a:gd name="T37" fmla="*/ 13846331 h 609"/>
              <a:gd name="T38" fmla="*/ 33888135 w 467"/>
              <a:gd name="T39" fmla="*/ 0 h 609"/>
              <a:gd name="T40" fmla="*/ 60505132 w 467"/>
              <a:gd name="T41" fmla="*/ 24716265 h 609"/>
              <a:gd name="T42" fmla="*/ 44924380 w 467"/>
              <a:gd name="T43" fmla="*/ 24716265 h 609"/>
              <a:gd name="T44" fmla="*/ 37653243 w 467"/>
              <a:gd name="T45" fmla="*/ 24716265 h 609"/>
              <a:gd name="T46" fmla="*/ 13762877 w 467"/>
              <a:gd name="T47" fmla="*/ 75054951 h 609"/>
              <a:gd name="T48" fmla="*/ 13762877 w 467"/>
              <a:gd name="T49" fmla="*/ 75054951 h 609"/>
              <a:gd name="T50" fmla="*/ 16489509 w 467"/>
              <a:gd name="T51" fmla="*/ 75054951 h 609"/>
              <a:gd name="T52" fmla="*/ 40379874 w 467"/>
              <a:gd name="T53" fmla="*/ 75054951 h 609"/>
              <a:gd name="T54" fmla="*/ 45833137 w 467"/>
              <a:gd name="T55" fmla="*/ 75054951 h 609"/>
              <a:gd name="T56" fmla="*/ 53233994 w 467"/>
              <a:gd name="T57" fmla="*/ 75054951 h 609"/>
              <a:gd name="T58" fmla="*/ 49468526 w 467"/>
              <a:gd name="T59" fmla="*/ 78678142 h 609"/>
              <a:gd name="T60" fmla="*/ 7271138 w 467"/>
              <a:gd name="T61" fmla="*/ 78678142 h 609"/>
              <a:gd name="T62" fmla="*/ 0 w 467"/>
              <a:gd name="T63" fmla="*/ 71431400 h 609"/>
              <a:gd name="T64" fmla="*/ 0 w 467"/>
              <a:gd name="T65" fmla="*/ 10999436 h 609"/>
              <a:gd name="T66" fmla="*/ 3635389 w 467"/>
              <a:gd name="T67" fmla="*/ 7376244 h 609"/>
              <a:gd name="T68" fmla="*/ 3635389 w 467"/>
              <a:gd name="T69" fmla="*/ 18375680 h 609"/>
              <a:gd name="T70" fmla="*/ 3635389 w 467"/>
              <a:gd name="T71" fmla="*/ 61338122 h 609"/>
              <a:gd name="T72" fmla="*/ 3635389 w 467"/>
              <a:gd name="T73" fmla="*/ 67808209 h 609"/>
              <a:gd name="T74" fmla="*/ 11036246 w 467"/>
              <a:gd name="T75" fmla="*/ 75054951 h 609"/>
              <a:gd name="T76" fmla="*/ 13762877 w 467"/>
              <a:gd name="T77" fmla="*/ 75054951 h 609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467" h="609">
                <a:moveTo>
                  <a:pt x="438" y="552"/>
                </a:moveTo>
                <a:lnTo>
                  <a:pt x="438" y="552"/>
                </a:lnTo>
                <a:cubicBezTo>
                  <a:pt x="85" y="552"/>
                  <a:pt x="85" y="552"/>
                  <a:pt x="85" y="552"/>
                </a:cubicBezTo>
                <a:cubicBezTo>
                  <a:pt x="63" y="552"/>
                  <a:pt x="56" y="538"/>
                  <a:pt x="56" y="524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15"/>
                  <a:pt x="63" y="0"/>
                  <a:pt x="85" y="0"/>
                </a:cubicBezTo>
                <a:cubicBezTo>
                  <a:pt x="233" y="0"/>
                  <a:pt x="233" y="0"/>
                  <a:pt x="233" y="0"/>
                </a:cubicBezTo>
                <a:cubicBezTo>
                  <a:pt x="233" y="107"/>
                  <a:pt x="233" y="107"/>
                  <a:pt x="233" y="107"/>
                </a:cubicBezTo>
                <a:cubicBezTo>
                  <a:pt x="233" y="163"/>
                  <a:pt x="233" y="163"/>
                  <a:pt x="233" y="163"/>
                </a:cubicBezTo>
                <a:cubicBezTo>
                  <a:pt x="233" y="191"/>
                  <a:pt x="261" y="220"/>
                  <a:pt x="290" y="220"/>
                </a:cubicBezTo>
                <a:cubicBezTo>
                  <a:pt x="346" y="220"/>
                  <a:pt x="346" y="220"/>
                  <a:pt x="346" y="220"/>
                </a:cubicBezTo>
                <a:cubicBezTo>
                  <a:pt x="466" y="220"/>
                  <a:pt x="466" y="220"/>
                  <a:pt x="466" y="220"/>
                </a:cubicBezTo>
                <a:cubicBezTo>
                  <a:pt x="466" y="446"/>
                  <a:pt x="466" y="446"/>
                  <a:pt x="466" y="446"/>
                </a:cubicBezTo>
                <a:cubicBezTo>
                  <a:pt x="466" y="524"/>
                  <a:pt x="466" y="524"/>
                  <a:pt x="466" y="524"/>
                </a:cubicBezTo>
                <a:cubicBezTo>
                  <a:pt x="466" y="538"/>
                  <a:pt x="459" y="552"/>
                  <a:pt x="438" y="552"/>
                </a:cubicBezTo>
                <a:close/>
                <a:moveTo>
                  <a:pt x="290" y="191"/>
                </a:moveTo>
                <a:lnTo>
                  <a:pt x="290" y="191"/>
                </a:lnTo>
                <a:cubicBezTo>
                  <a:pt x="275" y="191"/>
                  <a:pt x="261" y="177"/>
                  <a:pt x="261" y="163"/>
                </a:cubicBezTo>
                <a:cubicBezTo>
                  <a:pt x="261" y="107"/>
                  <a:pt x="261" y="107"/>
                  <a:pt x="261" y="107"/>
                </a:cubicBezTo>
                <a:cubicBezTo>
                  <a:pt x="261" y="0"/>
                  <a:pt x="261" y="0"/>
                  <a:pt x="261" y="0"/>
                </a:cubicBezTo>
                <a:cubicBezTo>
                  <a:pt x="466" y="191"/>
                  <a:pt x="466" y="191"/>
                  <a:pt x="466" y="191"/>
                </a:cubicBezTo>
                <a:cubicBezTo>
                  <a:pt x="346" y="191"/>
                  <a:pt x="346" y="191"/>
                  <a:pt x="346" y="191"/>
                </a:cubicBezTo>
                <a:lnTo>
                  <a:pt x="290" y="191"/>
                </a:lnTo>
                <a:close/>
                <a:moveTo>
                  <a:pt x="106" y="580"/>
                </a:moveTo>
                <a:lnTo>
                  <a:pt x="106" y="580"/>
                </a:lnTo>
                <a:cubicBezTo>
                  <a:pt x="127" y="580"/>
                  <a:pt x="127" y="580"/>
                  <a:pt x="127" y="580"/>
                </a:cubicBezTo>
                <a:cubicBezTo>
                  <a:pt x="311" y="580"/>
                  <a:pt x="311" y="580"/>
                  <a:pt x="311" y="580"/>
                </a:cubicBezTo>
                <a:cubicBezTo>
                  <a:pt x="353" y="580"/>
                  <a:pt x="353" y="580"/>
                  <a:pt x="353" y="580"/>
                </a:cubicBezTo>
                <a:cubicBezTo>
                  <a:pt x="410" y="580"/>
                  <a:pt x="410" y="580"/>
                  <a:pt x="410" y="580"/>
                </a:cubicBezTo>
                <a:cubicBezTo>
                  <a:pt x="410" y="594"/>
                  <a:pt x="403" y="608"/>
                  <a:pt x="381" y="608"/>
                </a:cubicBezTo>
                <a:cubicBezTo>
                  <a:pt x="56" y="608"/>
                  <a:pt x="56" y="608"/>
                  <a:pt x="56" y="608"/>
                </a:cubicBezTo>
                <a:cubicBezTo>
                  <a:pt x="21" y="608"/>
                  <a:pt x="0" y="580"/>
                  <a:pt x="0" y="552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71"/>
                  <a:pt x="7" y="57"/>
                  <a:pt x="28" y="57"/>
                </a:cubicBezTo>
                <a:cubicBezTo>
                  <a:pt x="28" y="142"/>
                  <a:pt x="28" y="142"/>
                  <a:pt x="28" y="142"/>
                </a:cubicBezTo>
                <a:cubicBezTo>
                  <a:pt x="28" y="474"/>
                  <a:pt x="28" y="474"/>
                  <a:pt x="28" y="474"/>
                </a:cubicBezTo>
                <a:cubicBezTo>
                  <a:pt x="28" y="524"/>
                  <a:pt x="28" y="524"/>
                  <a:pt x="28" y="524"/>
                </a:cubicBezTo>
                <a:cubicBezTo>
                  <a:pt x="28" y="552"/>
                  <a:pt x="49" y="580"/>
                  <a:pt x="85" y="580"/>
                </a:cubicBezTo>
                <a:lnTo>
                  <a:pt x="106" y="5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9" name="Freeform 87">
            <a:extLst>
              <a:ext uri="{FF2B5EF4-FFF2-40B4-BE49-F238E27FC236}">
                <a16:creationId xmlns:a16="http://schemas.microsoft.com/office/drawing/2014/main" id="{2BC51CA4-B837-4109-837F-51BE57FA9FE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452331" y="2663156"/>
            <a:ext cx="332200" cy="327089"/>
          </a:xfrm>
          <a:custGeom>
            <a:avLst/>
            <a:gdLst>
              <a:gd name="T0" fmla="*/ 51370 w 462"/>
              <a:gd name="T1" fmla="*/ 67883 h 452"/>
              <a:gd name="T2" fmla="*/ 83086 w 462"/>
              <a:gd name="T3" fmla="*/ 43607 h 452"/>
              <a:gd name="T4" fmla="*/ 83086 w 462"/>
              <a:gd name="T5" fmla="*/ 31469 h 452"/>
              <a:gd name="T6" fmla="*/ 19655 w 462"/>
              <a:gd name="T7" fmla="*/ 39561 h 452"/>
              <a:gd name="T8" fmla="*/ 51370 w 462"/>
              <a:gd name="T9" fmla="*/ 67883 h 452"/>
              <a:gd name="T10" fmla="*/ 27695 w 462"/>
              <a:gd name="T11" fmla="*/ 87664 h 452"/>
              <a:gd name="T12" fmla="*/ 11614 w 462"/>
              <a:gd name="T13" fmla="*/ 55745 h 452"/>
              <a:gd name="T14" fmla="*/ 15634 w 462"/>
              <a:gd name="T15" fmla="*/ 151051 h 452"/>
              <a:gd name="T16" fmla="*/ 27695 w 462"/>
              <a:gd name="T17" fmla="*/ 87664 h 452"/>
              <a:gd name="T18" fmla="*/ 102741 w 462"/>
              <a:gd name="T19" fmla="*/ 15735 h 452"/>
              <a:gd name="T20" fmla="*/ 154558 w 462"/>
              <a:gd name="T21" fmla="*/ 11688 h 452"/>
              <a:gd name="T22" fmla="*/ 67452 w 462"/>
              <a:gd name="T23" fmla="*/ 3596 h 452"/>
              <a:gd name="T24" fmla="*/ 102741 w 462"/>
              <a:gd name="T25" fmla="*/ 15735 h 452"/>
              <a:gd name="T26" fmla="*/ 134456 w 462"/>
              <a:gd name="T27" fmla="*/ 119582 h 452"/>
              <a:gd name="T28" fmla="*/ 110781 w 462"/>
              <a:gd name="T29" fmla="*/ 59342 h 452"/>
              <a:gd name="T30" fmla="*/ 91127 w 462"/>
              <a:gd name="T31" fmla="*/ 55745 h 452"/>
              <a:gd name="T32" fmla="*/ 71472 w 462"/>
              <a:gd name="T33" fmla="*/ 87664 h 452"/>
              <a:gd name="T34" fmla="*/ 134456 w 462"/>
              <a:gd name="T35" fmla="*/ 119582 h 452"/>
              <a:gd name="T36" fmla="*/ 162152 w 462"/>
              <a:gd name="T37" fmla="*/ 147005 h 452"/>
              <a:gd name="T38" fmla="*/ 162152 w 462"/>
              <a:gd name="T39" fmla="*/ 182970 h 452"/>
              <a:gd name="T40" fmla="*/ 174213 w 462"/>
              <a:gd name="T41" fmla="*/ 135317 h 452"/>
              <a:gd name="T42" fmla="*/ 130436 w 462"/>
              <a:gd name="T43" fmla="*/ 135317 h 452"/>
              <a:gd name="T44" fmla="*/ 63431 w 462"/>
              <a:gd name="T45" fmla="*/ 107444 h 452"/>
              <a:gd name="T46" fmla="*/ 47797 w 462"/>
              <a:gd name="T47" fmla="*/ 107444 h 452"/>
              <a:gd name="T48" fmla="*/ 63431 w 462"/>
              <a:gd name="T49" fmla="*/ 195108 h 452"/>
              <a:gd name="T50" fmla="*/ 170192 w 462"/>
              <a:gd name="T51" fmla="*/ 23827 h 452"/>
              <a:gd name="T52" fmla="*/ 122842 w 462"/>
              <a:gd name="T53" fmla="*/ 35515 h 452"/>
              <a:gd name="T54" fmla="*/ 122842 w 462"/>
              <a:gd name="T55" fmla="*/ 47653 h 452"/>
              <a:gd name="T56" fmla="*/ 174213 w 462"/>
              <a:gd name="T57" fmla="*/ 119582 h 452"/>
              <a:gd name="T58" fmla="*/ 205928 w 462"/>
              <a:gd name="T59" fmla="*/ 99352 h 452"/>
              <a:gd name="T60" fmla="*/ 142497 w 462"/>
              <a:gd name="T61" fmla="*/ 147005 h 452"/>
              <a:gd name="T62" fmla="*/ 79066 w 462"/>
              <a:gd name="T63" fmla="*/ 199154 h 452"/>
              <a:gd name="T64" fmla="*/ 146517 w 462"/>
              <a:gd name="T65" fmla="*/ 195108 h 452"/>
              <a:gd name="T66" fmla="*/ 146517 w 462"/>
              <a:gd name="T67" fmla="*/ 151051 h 45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62" h="452">
                <a:moveTo>
                  <a:pt x="115" y="151"/>
                </a:moveTo>
                <a:lnTo>
                  <a:pt x="115" y="151"/>
                </a:lnTo>
                <a:lnTo>
                  <a:pt x="124" y="151"/>
                </a:lnTo>
                <a:cubicBezTo>
                  <a:pt x="142" y="132"/>
                  <a:pt x="160" y="115"/>
                  <a:pt x="186" y="97"/>
                </a:cubicBezTo>
                <a:lnTo>
                  <a:pt x="186" y="88"/>
                </a:lnTo>
                <a:cubicBezTo>
                  <a:pt x="186" y="79"/>
                  <a:pt x="186" y="79"/>
                  <a:pt x="186" y="70"/>
                </a:cubicBezTo>
                <a:cubicBezTo>
                  <a:pt x="160" y="53"/>
                  <a:pt x="133" y="44"/>
                  <a:pt x="107" y="26"/>
                </a:cubicBezTo>
                <a:cubicBezTo>
                  <a:pt x="89" y="44"/>
                  <a:pt x="62" y="62"/>
                  <a:pt x="44" y="88"/>
                </a:cubicBezTo>
                <a:cubicBezTo>
                  <a:pt x="62" y="115"/>
                  <a:pt x="71" y="132"/>
                  <a:pt x="89" y="151"/>
                </a:cubicBezTo>
                <a:cubicBezTo>
                  <a:pt x="98" y="151"/>
                  <a:pt x="107" y="151"/>
                  <a:pt x="115" y="151"/>
                </a:cubicBezTo>
                <a:close/>
                <a:moveTo>
                  <a:pt x="62" y="195"/>
                </a:moveTo>
                <a:lnTo>
                  <a:pt x="62" y="195"/>
                </a:lnTo>
                <a:cubicBezTo>
                  <a:pt x="62" y="186"/>
                  <a:pt x="62" y="186"/>
                  <a:pt x="71" y="177"/>
                </a:cubicBezTo>
                <a:cubicBezTo>
                  <a:pt x="54" y="160"/>
                  <a:pt x="35" y="141"/>
                  <a:pt x="26" y="124"/>
                </a:cubicBezTo>
                <a:cubicBezTo>
                  <a:pt x="9" y="151"/>
                  <a:pt x="0" y="186"/>
                  <a:pt x="0" y="221"/>
                </a:cubicBezTo>
                <a:cubicBezTo>
                  <a:pt x="0" y="266"/>
                  <a:pt x="9" y="310"/>
                  <a:pt x="35" y="336"/>
                </a:cubicBezTo>
                <a:cubicBezTo>
                  <a:pt x="44" y="301"/>
                  <a:pt x="54" y="257"/>
                  <a:pt x="71" y="221"/>
                </a:cubicBezTo>
                <a:cubicBezTo>
                  <a:pt x="71" y="221"/>
                  <a:pt x="62" y="204"/>
                  <a:pt x="62" y="195"/>
                </a:cubicBezTo>
                <a:close/>
                <a:moveTo>
                  <a:pt x="230" y="35"/>
                </a:moveTo>
                <a:lnTo>
                  <a:pt x="230" y="35"/>
                </a:lnTo>
                <a:cubicBezTo>
                  <a:pt x="239" y="35"/>
                  <a:pt x="257" y="44"/>
                  <a:pt x="266" y="53"/>
                </a:cubicBezTo>
                <a:cubicBezTo>
                  <a:pt x="292" y="35"/>
                  <a:pt x="319" y="35"/>
                  <a:pt x="346" y="26"/>
                </a:cubicBezTo>
                <a:cubicBezTo>
                  <a:pt x="310" y="8"/>
                  <a:pt x="275" y="0"/>
                  <a:pt x="230" y="0"/>
                </a:cubicBezTo>
                <a:cubicBezTo>
                  <a:pt x="204" y="0"/>
                  <a:pt x="177" y="0"/>
                  <a:pt x="151" y="8"/>
                </a:cubicBezTo>
                <a:cubicBezTo>
                  <a:pt x="168" y="17"/>
                  <a:pt x="186" y="35"/>
                  <a:pt x="204" y="44"/>
                </a:cubicBezTo>
                <a:cubicBezTo>
                  <a:pt x="213" y="44"/>
                  <a:pt x="221" y="35"/>
                  <a:pt x="230" y="35"/>
                </a:cubicBezTo>
                <a:close/>
                <a:moveTo>
                  <a:pt x="301" y="266"/>
                </a:moveTo>
                <a:lnTo>
                  <a:pt x="301" y="266"/>
                </a:lnTo>
                <a:cubicBezTo>
                  <a:pt x="310" y="257"/>
                  <a:pt x="310" y="257"/>
                  <a:pt x="319" y="248"/>
                </a:cubicBezTo>
                <a:cubicBezTo>
                  <a:pt x="301" y="204"/>
                  <a:pt x="275" y="168"/>
                  <a:pt x="248" y="132"/>
                </a:cubicBezTo>
                <a:cubicBezTo>
                  <a:pt x="248" y="132"/>
                  <a:pt x="239" y="132"/>
                  <a:pt x="230" y="132"/>
                </a:cubicBezTo>
                <a:cubicBezTo>
                  <a:pt x="221" y="132"/>
                  <a:pt x="213" y="132"/>
                  <a:pt x="204" y="124"/>
                </a:cubicBezTo>
                <a:cubicBezTo>
                  <a:pt x="186" y="141"/>
                  <a:pt x="168" y="151"/>
                  <a:pt x="151" y="168"/>
                </a:cubicBezTo>
                <a:cubicBezTo>
                  <a:pt x="160" y="177"/>
                  <a:pt x="160" y="186"/>
                  <a:pt x="160" y="195"/>
                </a:cubicBezTo>
                <a:cubicBezTo>
                  <a:pt x="160" y="204"/>
                  <a:pt x="160" y="204"/>
                  <a:pt x="160" y="213"/>
                </a:cubicBezTo>
                <a:cubicBezTo>
                  <a:pt x="204" y="239"/>
                  <a:pt x="248" y="257"/>
                  <a:pt x="301" y="266"/>
                </a:cubicBezTo>
                <a:close/>
                <a:moveTo>
                  <a:pt x="363" y="327"/>
                </a:moveTo>
                <a:lnTo>
                  <a:pt x="363" y="327"/>
                </a:lnTo>
                <a:cubicBezTo>
                  <a:pt x="363" y="336"/>
                  <a:pt x="363" y="354"/>
                  <a:pt x="363" y="363"/>
                </a:cubicBezTo>
                <a:cubicBezTo>
                  <a:pt x="363" y="372"/>
                  <a:pt x="363" y="389"/>
                  <a:pt x="363" y="407"/>
                </a:cubicBezTo>
                <a:cubicBezTo>
                  <a:pt x="399" y="380"/>
                  <a:pt x="434" y="336"/>
                  <a:pt x="443" y="292"/>
                </a:cubicBezTo>
                <a:cubicBezTo>
                  <a:pt x="426" y="301"/>
                  <a:pt x="408" y="301"/>
                  <a:pt x="390" y="301"/>
                </a:cubicBezTo>
                <a:cubicBezTo>
                  <a:pt x="390" y="319"/>
                  <a:pt x="381" y="327"/>
                  <a:pt x="363" y="327"/>
                </a:cubicBezTo>
                <a:close/>
                <a:moveTo>
                  <a:pt x="292" y="301"/>
                </a:moveTo>
                <a:lnTo>
                  <a:pt x="292" y="301"/>
                </a:lnTo>
                <a:cubicBezTo>
                  <a:pt x="239" y="292"/>
                  <a:pt x="186" y="266"/>
                  <a:pt x="142" y="239"/>
                </a:cubicBezTo>
                <a:cubicBezTo>
                  <a:pt x="133" y="239"/>
                  <a:pt x="124" y="248"/>
                  <a:pt x="115" y="248"/>
                </a:cubicBezTo>
                <a:cubicBezTo>
                  <a:pt x="107" y="248"/>
                  <a:pt x="107" y="248"/>
                  <a:pt x="107" y="239"/>
                </a:cubicBezTo>
                <a:cubicBezTo>
                  <a:pt x="79" y="283"/>
                  <a:pt x="71" y="327"/>
                  <a:pt x="62" y="380"/>
                </a:cubicBezTo>
                <a:cubicBezTo>
                  <a:pt x="89" y="398"/>
                  <a:pt x="115" y="425"/>
                  <a:pt x="142" y="434"/>
                </a:cubicBezTo>
                <a:cubicBezTo>
                  <a:pt x="177" y="380"/>
                  <a:pt x="230" y="327"/>
                  <a:pt x="292" y="301"/>
                </a:cubicBezTo>
                <a:close/>
                <a:moveTo>
                  <a:pt x="381" y="53"/>
                </a:moveTo>
                <a:lnTo>
                  <a:pt x="381" y="53"/>
                </a:lnTo>
                <a:cubicBezTo>
                  <a:pt x="346" y="62"/>
                  <a:pt x="310" y="70"/>
                  <a:pt x="275" y="79"/>
                </a:cubicBezTo>
                <a:lnTo>
                  <a:pt x="283" y="88"/>
                </a:lnTo>
                <a:cubicBezTo>
                  <a:pt x="283" y="97"/>
                  <a:pt x="275" y="97"/>
                  <a:pt x="275" y="106"/>
                </a:cubicBezTo>
                <a:cubicBezTo>
                  <a:pt x="310" y="141"/>
                  <a:pt x="328" y="186"/>
                  <a:pt x="346" y="239"/>
                </a:cubicBezTo>
                <a:cubicBezTo>
                  <a:pt x="363" y="239"/>
                  <a:pt x="381" y="248"/>
                  <a:pt x="390" y="266"/>
                </a:cubicBezTo>
                <a:cubicBezTo>
                  <a:pt x="417" y="266"/>
                  <a:pt x="434" y="266"/>
                  <a:pt x="452" y="257"/>
                </a:cubicBezTo>
                <a:cubicBezTo>
                  <a:pt x="461" y="248"/>
                  <a:pt x="461" y="230"/>
                  <a:pt x="461" y="221"/>
                </a:cubicBezTo>
                <a:cubicBezTo>
                  <a:pt x="461" y="160"/>
                  <a:pt x="426" y="97"/>
                  <a:pt x="381" y="53"/>
                </a:cubicBezTo>
                <a:close/>
                <a:moveTo>
                  <a:pt x="319" y="327"/>
                </a:moveTo>
                <a:lnTo>
                  <a:pt x="319" y="327"/>
                </a:lnTo>
                <a:cubicBezTo>
                  <a:pt x="257" y="354"/>
                  <a:pt x="213" y="389"/>
                  <a:pt x="177" y="443"/>
                </a:cubicBezTo>
                <a:cubicBezTo>
                  <a:pt x="195" y="451"/>
                  <a:pt x="213" y="451"/>
                  <a:pt x="230" y="451"/>
                </a:cubicBezTo>
                <a:cubicBezTo>
                  <a:pt x="266" y="451"/>
                  <a:pt x="292" y="443"/>
                  <a:pt x="328" y="434"/>
                </a:cubicBezTo>
                <a:cubicBezTo>
                  <a:pt x="328" y="407"/>
                  <a:pt x="337" y="380"/>
                  <a:pt x="337" y="363"/>
                </a:cubicBezTo>
                <a:cubicBezTo>
                  <a:pt x="337" y="354"/>
                  <a:pt x="337" y="345"/>
                  <a:pt x="328" y="336"/>
                </a:cubicBezTo>
                <a:cubicBezTo>
                  <a:pt x="328" y="327"/>
                  <a:pt x="319" y="327"/>
                  <a:pt x="319" y="3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 dirty="0"/>
          </a:p>
        </p:txBody>
      </p:sp>
      <p:sp>
        <p:nvSpPr>
          <p:cNvPr id="31" name="Freeform 143">
            <a:extLst>
              <a:ext uri="{FF2B5EF4-FFF2-40B4-BE49-F238E27FC236}">
                <a16:creationId xmlns:a16="http://schemas.microsoft.com/office/drawing/2014/main" id="{1193DFF4-3E83-40A7-A160-4CD266A3BAF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491332" y="3773966"/>
            <a:ext cx="254199" cy="368588"/>
          </a:xfrm>
          <a:custGeom>
            <a:avLst/>
            <a:gdLst>
              <a:gd name="T0" fmla="*/ 132018 w 442"/>
              <a:gd name="T1" fmla="*/ 0 h 634"/>
              <a:gd name="T2" fmla="*/ 132018 w 442"/>
              <a:gd name="T3" fmla="*/ 0 h 634"/>
              <a:gd name="T4" fmla="*/ 26188 w 442"/>
              <a:gd name="T5" fmla="*/ 0 h 634"/>
              <a:gd name="T6" fmla="*/ 0 w 442"/>
              <a:gd name="T7" fmla="*/ 26830 h 634"/>
              <a:gd name="T8" fmla="*/ 0 w 442"/>
              <a:gd name="T9" fmla="*/ 197602 h 634"/>
              <a:gd name="T10" fmla="*/ 26188 w 442"/>
              <a:gd name="T11" fmla="*/ 229508 h 634"/>
              <a:gd name="T12" fmla="*/ 132018 w 442"/>
              <a:gd name="T13" fmla="*/ 229508 h 634"/>
              <a:gd name="T14" fmla="*/ 158206 w 442"/>
              <a:gd name="T15" fmla="*/ 197602 h 634"/>
              <a:gd name="T16" fmla="*/ 158206 w 442"/>
              <a:gd name="T17" fmla="*/ 26830 h 634"/>
              <a:gd name="T18" fmla="*/ 132018 w 442"/>
              <a:gd name="T19" fmla="*/ 0 h 634"/>
              <a:gd name="T20" fmla="*/ 147803 w 442"/>
              <a:gd name="T21" fmla="*/ 197602 h 634"/>
              <a:gd name="T22" fmla="*/ 147803 w 442"/>
              <a:gd name="T23" fmla="*/ 197602 h 634"/>
              <a:gd name="T24" fmla="*/ 132018 w 442"/>
              <a:gd name="T25" fmla="*/ 213555 h 634"/>
              <a:gd name="T26" fmla="*/ 26188 w 442"/>
              <a:gd name="T27" fmla="*/ 213555 h 634"/>
              <a:gd name="T28" fmla="*/ 10404 w 442"/>
              <a:gd name="T29" fmla="*/ 197602 h 634"/>
              <a:gd name="T30" fmla="*/ 10404 w 442"/>
              <a:gd name="T31" fmla="*/ 176210 h 634"/>
              <a:gd name="T32" fmla="*/ 147803 w 442"/>
              <a:gd name="T33" fmla="*/ 176210 h 634"/>
              <a:gd name="T34" fmla="*/ 147803 w 442"/>
              <a:gd name="T35" fmla="*/ 197602 h 634"/>
              <a:gd name="T36" fmla="*/ 147803 w 442"/>
              <a:gd name="T37" fmla="*/ 165696 h 634"/>
              <a:gd name="T38" fmla="*/ 147803 w 442"/>
              <a:gd name="T39" fmla="*/ 165696 h 634"/>
              <a:gd name="T40" fmla="*/ 10404 w 442"/>
              <a:gd name="T41" fmla="*/ 165696 h 634"/>
              <a:gd name="T42" fmla="*/ 10404 w 442"/>
              <a:gd name="T43" fmla="*/ 48222 h 634"/>
              <a:gd name="T44" fmla="*/ 147803 w 442"/>
              <a:gd name="T45" fmla="*/ 48222 h 634"/>
              <a:gd name="T46" fmla="*/ 147803 w 442"/>
              <a:gd name="T47" fmla="*/ 165696 h 634"/>
              <a:gd name="T48" fmla="*/ 147803 w 442"/>
              <a:gd name="T49" fmla="*/ 37345 h 634"/>
              <a:gd name="T50" fmla="*/ 147803 w 442"/>
              <a:gd name="T51" fmla="*/ 37345 h 634"/>
              <a:gd name="T52" fmla="*/ 10404 w 442"/>
              <a:gd name="T53" fmla="*/ 37345 h 634"/>
              <a:gd name="T54" fmla="*/ 10404 w 442"/>
              <a:gd name="T55" fmla="*/ 26830 h 634"/>
              <a:gd name="T56" fmla="*/ 26188 w 442"/>
              <a:gd name="T57" fmla="*/ 15953 h 634"/>
              <a:gd name="T58" fmla="*/ 132018 w 442"/>
              <a:gd name="T59" fmla="*/ 15953 h 634"/>
              <a:gd name="T60" fmla="*/ 147803 w 442"/>
              <a:gd name="T61" fmla="*/ 26830 h 634"/>
              <a:gd name="T62" fmla="*/ 147803 w 442"/>
              <a:gd name="T63" fmla="*/ 37345 h 634"/>
              <a:gd name="T64" fmla="*/ 79283 w 442"/>
              <a:gd name="T65" fmla="*/ 208117 h 634"/>
              <a:gd name="T66" fmla="*/ 79283 w 442"/>
              <a:gd name="T67" fmla="*/ 208117 h 634"/>
              <a:gd name="T68" fmla="*/ 89686 w 442"/>
              <a:gd name="T69" fmla="*/ 197602 h 634"/>
              <a:gd name="T70" fmla="*/ 79283 w 442"/>
              <a:gd name="T71" fmla="*/ 187087 h 634"/>
              <a:gd name="T72" fmla="*/ 68520 w 442"/>
              <a:gd name="T73" fmla="*/ 197602 h 634"/>
              <a:gd name="T74" fmla="*/ 79283 w 442"/>
              <a:gd name="T75" fmla="*/ 208117 h 634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442" h="634">
                <a:moveTo>
                  <a:pt x="368" y="0"/>
                </a:moveTo>
                <a:lnTo>
                  <a:pt x="368" y="0"/>
                </a:lnTo>
                <a:cubicBezTo>
                  <a:pt x="73" y="0"/>
                  <a:pt x="73" y="0"/>
                  <a:pt x="73" y="0"/>
                </a:cubicBezTo>
                <a:cubicBezTo>
                  <a:pt x="29" y="0"/>
                  <a:pt x="0" y="30"/>
                  <a:pt x="0" y="74"/>
                </a:cubicBezTo>
                <a:cubicBezTo>
                  <a:pt x="0" y="545"/>
                  <a:pt x="0" y="545"/>
                  <a:pt x="0" y="545"/>
                </a:cubicBezTo>
                <a:cubicBezTo>
                  <a:pt x="0" y="589"/>
                  <a:pt x="29" y="633"/>
                  <a:pt x="73" y="633"/>
                </a:cubicBezTo>
                <a:cubicBezTo>
                  <a:pt x="368" y="633"/>
                  <a:pt x="368" y="633"/>
                  <a:pt x="368" y="633"/>
                </a:cubicBezTo>
                <a:cubicBezTo>
                  <a:pt x="412" y="633"/>
                  <a:pt x="441" y="589"/>
                  <a:pt x="441" y="545"/>
                </a:cubicBezTo>
                <a:cubicBezTo>
                  <a:pt x="441" y="74"/>
                  <a:pt x="441" y="74"/>
                  <a:pt x="441" y="74"/>
                </a:cubicBezTo>
                <a:cubicBezTo>
                  <a:pt x="441" y="30"/>
                  <a:pt x="412" y="0"/>
                  <a:pt x="368" y="0"/>
                </a:cubicBezTo>
                <a:close/>
                <a:moveTo>
                  <a:pt x="412" y="545"/>
                </a:moveTo>
                <a:lnTo>
                  <a:pt x="412" y="545"/>
                </a:lnTo>
                <a:cubicBezTo>
                  <a:pt x="412" y="574"/>
                  <a:pt x="382" y="589"/>
                  <a:pt x="368" y="589"/>
                </a:cubicBezTo>
                <a:cubicBezTo>
                  <a:pt x="73" y="589"/>
                  <a:pt x="73" y="589"/>
                  <a:pt x="73" y="589"/>
                </a:cubicBezTo>
                <a:cubicBezTo>
                  <a:pt x="59" y="589"/>
                  <a:pt x="29" y="574"/>
                  <a:pt x="29" y="545"/>
                </a:cubicBezTo>
                <a:cubicBezTo>
                  <a:pt x="29" y="486"/>
                  <a:pt x="29" y="486"/>
                  <a:pt x="29" y="486"/>
                </a:cubicBezTo>
                <a:cubicBezTo>
                  <a:pt x="412" y="486"/>
                  <a:pt x="412" y="486"/>
                  <a:pt x="412" y="486"/>
                </a:cubicBezTo>
                <a:lnTo>
                  <a:pt x="412" y="545"/>
                </a:lnTo>
                <a:close/>
                <a:moveTo>
                  <a:pt x="412" y="457"/>
                </a:moveTo>
                <a:lnTo>
                  <a:pt x="412" y="457"/>
                </a:lnTo>
                <a:cubicBezTo>
                  <a:pt x="29" y="457"/>
                  <a:pt x="29" y="457"/>
                  <a:pt x="29" y="457"/>
                </a:cubicBezTo>
                <a:cubicBezTo>
                  <a:pt x="29" y="133"/>
                  <a:pt x="29" y="133"/>
                  <a:pt x="29" y="133"/>
                </a:cubicBezTo>
                <a:cubicBezTo>
                  <a:pt x="412" y="133"/>
                  <a:pt x="412" y="133"/>
                  <a:pt x="412" y="133"/>
                </a:cubicBezTo>
                <a:lnTo>
                  <a:pt x="412" y="457"/>
                </a:lnTo>
                <a:close/>
                <a:moveTo>
                  <a:pt x="412" y="103"/>
                </a:moveTo>
                <a:lnTo>
                  <a:pt x="412" y="103"/>
                </a:lnTo>
                <a:cubicBezTo>
                  <a:pt x="29" y="103"/>
                  <a:pt x="29" y="103"/>
                  <a:pt x="29" y="103"/>
                </a:cubicBezTo>
                <a:cubicBezTo>
                  <a:pt x="29" y="74"/>
                  <a:pt x="29" y="74"/>
                  <a:pt x="29" y="74"/>
                </a:cubicBezTo>
                <a:cubicBezTo>
                  <a:pt x="29" y="59"/>
                  <a:pt x="59" y="44"/>
                  <a:pt x="73" y="44"/>
                </a:cubicBezTo>
                <a:cubicBezTo>
                  <a:pt x="368" y="44"/>
                  <a:pt x="368" y="44"/>
                  <a:pt x="368" y="44"/>
                </a:cubicBezTo>
                <a:cubicBezTo>
                  <a:pt x="382" y="44"/>
                  <a:pt x="412" y="59"/>
                  <a:pt x="412" y="74"/>
                </a:cubicBezTo>
                <a:lnTo>
                  <a:pt x="412" y="103"/>
                </a:lnTo>
                <a:close/>
                <a:moveTo>
                  <a:pt x="221" y="574"/>
                </a:moveTo>
                <a:lnTo>
                  <a:pt x="221" y="574"/>
                </a:lnTo>
                <a:cubicBezTo>
                  <a:pt x="235" y="574"/>
                  <a:pt x="250" y="560"/>
                  <a:pt x="250" y="545"/>
                </a:cubicBezTo>
                <a:cubicBezTo>
                  <a:pt x="250" y="530"/>
                  <a:pt x="235" y="516"/>
                  <a:pt x="221" y="516"/>
                </a:cubicBezTo>
                <a:cubicBezTo>
                  <a:pt x="206" y="516"/>
                  <a:pt x="191" y="530"/>
                  <a:pt x="191" y="545"/>
                </a:cubicBezTo>
                <a:cubicBezTo>
                  <a:pt x="191" y="560"/>
                  <a:pt x="206" y="574"/>
                  <a:pt x="221" y="57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2" name="Freeform 81">
            <a:extLst>
              <a:ext uri="{FF2B5EF4-FFF2-40B4-BE49-F238E27FC236}">
                <a16:creationId xmlns:a16="http://schemas.microsoft.com/office/drawing/2014/main" id="{59F0A461-FC01-439D-B584-3F5DE3EAC52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416699" y="4905423"/>
            <a:ext cx="403464" cy="309803"/>
          </a:xfrm>
          <a:custGeom>
            <a:avLst/>
            <a:gdLst>
              <a:gd name="T0" fmla="*/ 131975 w 619"/>
              <a:gd name="T1" fmla="*/ 79795 h 472"/>
              <a:gd name="T2" fmla="*/ 131975 w 619"/>
              <a:gd name="T3" fmla="*/ 79795 h 472"/>
              <a:gd name="T4" fmla="*/ 105437 w 619"/>
              <a:gd name="T5" fmla="*/ 79795 h 472"/>
              <a:gd name="T6" fmla="*/ 116196 w 619"/>
              <a:gd name="T7" fmla="*/ 48021 h 472"/>
              <a:gd name="T8" fmla="*/ 110816 w 619"/>
              <a:gd name="T9" fmla="*/ 42605 h 472"/>
              <a:gd name="T10" fmla="*/ 100416 w 619"/>
              <a:gd name="T11" fmla="*/ 42605 h 472"/>
              <a:gd name="T12" fmla="*/ 84278 w 619"/>
              <a:gd name="T13" fmla="*/ 85211 h 472"/>
              <a:gd name="T14" fmla="*/ 84278 w 619"/>
              <a:gd name="T15" fmla="*/ 90626 h 472"/>
              <a:gd name="T16" fmla="*/ 89657 w 619"/>
              <a:gd name="T17" fmla="*/ 95681 h 472"/>
              <a:gd name="T18" fmla="*/ 121575 w 619"/>
              <a:gd name="T19" fmla="*/ 95681 h 472"/>
              <a:gd name="T20" fmla="*/ 105437 w 619"/>
              <a:gd name="T21" fmla="*/ 127455 h 472"/>
              <a:gd name="T22" fmla="*/ 105437 w 619"/>
              <a:gd name="T23" fmla="*/ 138287 h 472"/>
              <a:gd name="T24" fmla="*/ 116196 w 619"/>
              <a:gd name="T25" fmla="*/ 133232 h 472"/>
              <a:gd name="T26" fmla="*/ 136996 w 619"/>
              <a:gd name="T27" fmla="*/ 85211 h 472"/>
              <a:gd name="T28" fmla="*/ 131975 w 619"/>
              <a:gd name="T29" fmla="*/ 79795 h 472"/>
              <a:gd name="T30" fmla="*/ 158155 w 619"/>
              <a:gd name="T31" fmla="*/ 37189 h 472"/>
              <a:gd name="T32" fmla="*/ 158155 w 619"/>
              <a:gd name="T33" fmla="*/ 37189 h 472"/>
              <a:gd name="T34" fmla="*/ 105437 w 619"/>
              <a:gd name="T35" fmla="*/ 0 h 472"/>
              <a:gd name="T36" fmla="*/ 42318 w 619"/>
              <a:gd name="T37" fmla="*/ 58492 h 472"/>
              <a:gd name="T38" fmla="*/ 0 w 619"/>
              <a:gd name="T39" fmla="*/ 116984 h 472"/>
              <a:gd name="T40" fmla="*/ 52718 w 619"/>
              <a:gd name="T41" fmla="*/ 170060 h 472"/>
              <a:gd name="T42" fmla="*/ 153134 w 619"/>
              <a:gd name="T43" fmla="*/ 170060 h 472"/>
              <a:gd name="T44" fmla="*/ 221632 w 619"/>
              <a:gd name="T45" fmla="*/ 106513 h 472"/>
              <a:gd name="T46" fmla="*/ 158155 w 619"/>
              <a:gd name="T47" fmla="*/ 37189 h 472"/>
              <a:gd name="T48" fmla="*/ 153134 w 619"/>
              <a:gd name="T49" fmla="*/ 159589 h 472"/>
              <a:gd name="T50" fmla="*/ 153134 w 619"/>
              <a:gd name="T51" fmla="*/ 159589 h 472"/>
              <a:gd name="T52" fmla="*/ 52718 w 619"/>
              <a:gd name="T53" fmla="*/ 159589 h 472"/>
              <a:gd name="T54" fmla="*/ 10400 w 619"/>
              <a:gd name="T55" fmla="*/ 116984 h 472"/>
              <a:gd name="T56" fmla="*/ 52718 w 619"/>
              <a:gd name="T57" fmla="*/ 74379 h 472"/>
              <a:gd name="T58" fmla="*/ 105437 w 619"/>
              <a:gd name="T59" fmla="*/ 15887 h 472"/>
              <a:gd name="T60" fmla="*/ 147755 w 619"/>
              <a:gd name="T61" fmla="*/ 53437 h 472"/>
              <a:gd name="T62" fmla="*/ 211232 w 619"/>
              <a:gd name="T63" fmla="*/ 101097 h 472"/>
              <a:gd name="T64" fmla="*/ 153134 w 619"/>
              <a:gd name="T65" fmla="*/ 159589 h 472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619" h="472">
                <a:moveTo>
                  <a:pt x="368" y="221"/>
                </a:moveTo>
                <a:lnTo>
                  <a:pt x="368" y="221"/>
                </a:lnTo>
                <a:cubicBezTo>
                  <a:pt x="294" y="221"/>
                  <a:pt x="294" y="221"/>
                  <a:pt x="294" y="221"/>
                </a:cubicBezTo>
                <a:cubicBezTo>
                  <a:pt x="324" y="133"/>
                  <a:pt x="324" y="133"/>
                  <a:pt x="324" y="133"/>
                </a:cubicBezTo>
                <a:cubicBezTo>
                  <a:pt x="324" y="133"/>
                  <a:pt x="324" y="118"/>
                  <a:pt x="309" y="118"/>
                </a:cubicBezTo>
                <a:cubicBezTo>
                  <a:pt x="294" y="103"/>
                  <a:pt x="294" y="118"/>
                  <a:pt x="280" y="118"/>
                </a:cubicBezTo>
                <a:cubicBezTo>
                  <a:pt x="235" y="236"/>
                  <a:pt x="235" y="236"/>
                  <a:pt x="235" y="236"/>
                </a:cubicBezTo>
                <a:lnTo>
                  <a:pt x="235" y="251"/>
                </a:lnTo>
                <a:lnTo>
                  <a:pt x="250" y="265"/>
                </a:lnTo>
                <a:cubicBezTo>
                  <a:pt x="339" y="265"/>
                  <a:pt x="339" y="265"/>
                  <a:pt x="339" y="265"/>
                </a:cubicBezTo>
                <a:cubicBezTo>
                  <a:pt x="294" y="353"/>
                  <a:pt x="294" y="353"/>
                  <a:pt x="294" y="353"/>
                </a:cubicBezTo>
                <a:cubicBezTo>
                  <a:pt x="280" y="353"/>
                  <a:pt x="294" y="369"/>
                  <a:pt x="294" y="383"/>
                </a:cubicBezTo>
                <a:cubicBezTo>
                  <a:pt x="309" y="383"/>
                  <a:pt x="324" y="383"/>
                  <a:pt x="324" y="369"/>
                </a:cubicBezTo>
                <a:cubicBezTo>
                  <a:pt x="324" y="369"/>
                  <a:pt x="382" y="251"/>
                  <a:pt x="382" y="236"/>
                </a:cubicBezTo>
                <a:cubicBezTo>
                  <a:pt x="382" y="236"/>
                  <a:pt x="382" y="221"/>
                  <a:pt x="368" y="221"/>
                </a:cubicBezTo>
                <a:close/>
                <a:moveTo>
                  <a:pt x="441" y="103"/>
                </a:moveTo>
                <a:lnTo>
                  <a:pt x="441" y="103"/>
                </a:lnTo>
                <a:cubicBezTo>
                  <a:pt x="412" y="44"/>
                  <a:pt x="353" y="0"/>
                  <a:pt x="294" y="0"/>
                </a:cubicBezTo>
                <a:cubicBezTo>
                  <a:pt x="191" y="0"/>
                  <a:pt x="118" y="74"/>
                  <a:pt x="118" y="162"/>
                </a:cubicBezTo>
                <a:cubicBezTo>
                  <a:pt x="44" y="192"/>
                  <a:pt x="0" y="251"/>
                  <a:pt x="0" y="324"/>
                </a:cubicBezTo>
                <a:cubicBezTo>
                  <a:pt x="0" y="398"/>
                  <a:pt x="59" y="471"/>
                  <a:pt x="147" y="471"/>
                </a:cubicBezTo>
                <a:lnTo>
                  <a:pt x="427" y="471"/>
                </a:lnTo>
                <a:cubicBezTo>
                  <a:pt x="530" y="471"/>
                  <a:pt x="618" y="398"/>
                  <a:pt x="618" y="295"/>
                </a:cubicBezTo>
                <a:cubicBezTo>
                  <a:pt x="618" y="192"/>
                  <a:pt x="544" y="103"/>
                  <a:pt x="441" y="103"/>
                </a:cubicBezTo>
                <a:close/>
                <a:moveTo>
                  <a:pt x="427" y="442"/>
                </a:moveTo>
                <a:lnTo>
                  <a:pt x="427" y="442"/>
                </a:lnTo>
                <a:lnTo>
                  <a:pt x="147" y="442"/>
                </a:lnTo>
                <a:cubicBezTo>
                  <a:pt x="147" y="442"/>
                  <a:pt x="29" y="427"/>
                  <a:pt x="29" y="324"/>
                </a:cubicBezTo>
                <a:cubicBezTo>
                  <a:pt x="29" y="265"/>
                  <a:pt x="88" y="206"/>
                  <a:pt x="147" y="206"/>
                </a:cubicBezTo>
                <a:cubicBezTo>
                  <a:pt x="147" y="118"/>
                  <a:pt x="206" y="44"/>
                  <a:pt x="294" y="44"/>
                </a:cubicBezTo>
                <a:cubicBezTo>
                  <a:pt x="353" y="44"/>
                  <a:pt x="397" y="89"/>
                  <a:pt x="412" y="148"/>
                </a:cubicBezTo>
                <a:cubicBezTo>
                  <a:pt x="515" y="133"/>
                  <a:pt x="574" y="221"/>
                  <a:pt x="589" y="280"/>
                </a:cubicBezTo>
                <a:cubicBezTo>
                  <a:pt x="589" y="369"/>
                  <a:pt x="500" y="442"/>
                  <a:pt x="427" y="4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0" name="Freeform 216">
            <a:extLst>
              <a:ext uri="{FF2B5EF4-FFF2-40B4-BE49-F238E27FC236}">
                <a16:creationId xmlns:a16="http://schemas.microsoft.com/office/drawing/2014/main" id="{8ECEC94B-1B15-469C-9A5A-CDB61A859E41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5432288" y="5902934"/>
            <a:ext cx="347909" cy="350276"/>
          </a:xfrm>
          <a:custGeom>
            <a:avLst/>
            <a:gdLst>
              <a:gd name="T0" fmla="*/ 233362 w 68"/>
              <a:gd name="T1" fmla="*/ 117475 h 68"/>
              <a:gd name="T2" fmla="*/ 116681 w 68"/>
              <a:gd name="T3" fmla="*/ 234950 h 68"/>
              <a:gd name="T4" fmla="*/ 0 w 68"/>
              <a:gd name="T5" fmla="*/ 117475 h 68"/>
              <a:gd name="T6" fmla="*/ 116681 w 68"/>
              <a:gd name="T7" fmla="*/ 0 h 68"/>
              <a:gd name="T8" fmla="*/ 233362 w 68"/>
              <a:gd name="T9" fmla="*/ 117475 h 68"/>
              <a:gd name="T10" fmla="*/ 51477 w 68"/>
              <a:gd name="T11" fmla="*/ 138206 h 68"/>
              <a:gd name="T12" fmla="*/ 48045 w 68"/>
              <a:gd name="T13" fmla="*/ 117475 h 68"/>
              <a:gd name="T14" fmla="*/ 51477 w 68"/>
              <a:gd name="T15" fmla="*/ 93289 h 68"/>
              <a:gd name="T16" fmla="*/ 27454 w 68"/>
              <a:gd name="T17" fmla="*/ 69103 h 68"/>
              <a:gd name="T18" fmla="*/ 17159 w 68"/>
              <a:gd name="T19" fmla="*/ 117475 h 68"/>
              <a:gd name="T20" fmla="*/ 27454 w 68"/>
              <a:gd name="T21" fmla="*/ 162392 h 68"/>
              <a:gd name="T22" fmla="*/ 51477 w 68"/>
              <a:gd name="T23" fmla="*/ 138206 h 68"/>
              <a:gd name="T24" fmla="*/ 164726 w 68"/>
              <a:gd name="T25" fmla="*/ 117475 h 68"/>
              <a:gd name="T26" fmla="*/ 116681 w 68"/>
              <a:gd name="T27" fmla="*/ 65648 h 68"/>
              <a:gd name="T28" fmla="*/ 65204 w 68"/>
              <a:gd name="T29" fmla="*/ 117475 h 68"/>
              <a:gd name="T30" fmla="*/ 116681 w 68"/>
              <a:gd name="T31" fmla="*/ 165847 h 68"/>
              <a:gd name="T32" fmla="*/ 164726 w 68"/>
              <a:gd name="T33" fmla="*/ 117475 h 68"/>
              <a:gd name="T34" fmla="*/ 68636 w 68"/>
              <a:gd name="T35" fmla="*/ 27641 h 68"/>
              <a:gd name="T36" fmla="*/ 92658 w 68"/>
              <a:gd name="T37" fmla="*/ 51827 h 68"/>
              <a:gd name="T38" fmla="*/ 116681 w 68"/>
              <a:gd name="T39" fmla="*/ 48372 h 68"/>
              <a:gd name="T40" fmla="*/ 137272 w 68"/>
              <a:gd name="T41" fmla="*/ 51827 h 68"/>
              <a:gd name="T42" fmla="*/ 161294 w 68"/>
              <a:gd name="T43" fmla="*/ 27641 h 68"/>
              <a:gd name="T44" fmla="*/ 116681 w 68"/>
              <a:gd name="T45" fmla="*/ 17276 h 68"/>
              <a:gd name="T46" fmla="*/ 68636 w 68"/>
              <a:gd name="T47" fmla="*/ 27641 h 68"/>
              <a:gd name="T48" fmla="*/ 161294 w 68"/>
              <a:gd name="T49" fmla="*/ 203854 h 68"/>
              <a:gd name="T50" fmla="*/ 137272 w 68"/>
              <a:gd name="T51" fmla="*/ 179668 h 68"/>
              <a:gd name="T52" fmla="*/ 116681 w 68"/>
              <a:gd name="T53" fmla="*/ 183123 h 68"/>
              <a:gd name="T54" fmla="*/ 92658 w 68"/>
              <a:gd name="T55" fmla="*/ 179668 h 68"/>
              <a:gd name="T56" fmla="*/ 68636 w 68"/>
              <a:gd name="T57" fmla="*/ 203854 h 68"/>
              <a:gd name="T58" fmla="*/ 116681 w 68"/>
              <a:gd name="T59" fmla="*/ 217674 h 68"/>
              <a:gd name="T60" fmla="*/ 161294 w 68"/>
              <a:gd name="T61" fmla="*/ 203854 h 68"/>
              <a:gd name="T62" fmla="*/ 205908 w 68"/>
              <a:gd name="T63" fmla="*/ 162392 h 68"/>
              <a:gd name="T64" fmla="*/ 216203 w 68"/>
              <a:gd name="T65" fmla="*/ 117475 h 68"/>
              <a:gd name="T66" fmla="*/ 205908 w 68"/>
              <a:gd name="T67" fmla="*/ 69103 h 68"/>
              <a:gd name="T68" fmla="*/ 178453 w 68"/>
              <a:gd name="T69" fmla="*/ 93289 h 68"/>
              <a:gd name="T70" fmla="*/ 181885 w 68"/>
              <a:gd name="T71" fmla="*/ 117475 h 68"/>
              <a:gd name="T72" fmla="*/ 178453 w 68"/>
              <a:gd name="T73" fmla="*/ 138206 h 68"/>
              <a:gd name="T74" fmla="*/ 205908 w 68"/>
              <a:gd name="T75" fmla="*/ 162392 h 6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74392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96"/>
          <p:cNvSpPr>
            <a:spLocks noChangeArrowheads="1"/>
          </p:cNvSpPr>
          <p:nvPr/>
        </p:nvSpPr>
        <p:spPr bwMode="auto">
          <a:xfrm>
            <a:off x="0" y="1608910"/>
            <a:ext cx="766243" cy="810395"/>
          </a:xfrm>
          <a:custGeom>
            <a:avLst/>
            <a:gdLst>
              <a:gd name="T0" fmla="*/ 0 w 1837"/>
              <a:gd name="T1" fmla="*/ 0 h 1945"/>
              <a:gd name="T2" fmla="*/ 0 w 1837"/>
              <a:gd name="T3" fmla="*/ 0 h 1945"/>
              <a:gd name="T4" fmla="*/ 1836 w 1837"/>
              <a:gd name="T5" fmla="*/ 0 h 1945"/>
              <a:gd name="T6" fmla="*/ 1836 w 1837"/>
              <a:gd name="T7" fmla="*/ 1816 h 1945"/>
              <a:gd name="T8" fmla="*/ 0 w 1837"/>
              <a:gd name="T9" fmla="*/ 1816 h 1945"/>
              <a:gd name="T10" fmla="*/ 0 w 1837"/>
              <a:gd name="T11" fmla="*/ 0 h 19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45">
                <a:moveTo>
                  <a:pt x="0" y="0"/>
                </a:moveTo>
                <a:lnTo>
                  <a:pt x="0" y="0"/>
                </a:lnTo>
                <a:cubicBezTo>
                  <a:pt x="603" y="128"/>
                  <a:pt x="1234" y="128"/>
                  <a:pt x="1836" y="0"/>
                </a:cubicBezTo>
                <a:cubicBezTo>
                  <a:pt x="1836" y="602"/>
                  <a:pt x="1836" y="1205"/>
                  <a:pt x="1836" y="1816"/>
                </a:cubicBezTo>
                <a:cubicBezTo>
                  <a:pt x="1234" y="1944"/>
                  <a:pt x="603" y="1944"/>
                  <a:pt x="0" y="1816"/>
                </a:cubicBezTo>
                <a:cubicBezTo>
                  <a:pt x="0" y="1205"/>
                  <a:pt x="0" y="602"/>
                  <a:pt x="0" y="0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Freeform 97"/>
          <p:cNvSpPr>
            <a:spLocks noChangeArrowheads="1"/>
          </p:cNvSpPr>
          <p:nvPr/>
        </p:nvSpPr>
        <p:spPr bwMode="auto">
          <a:xfrm>
            <a:off x="532878" y="1434334"/>
            <a:ext cx="233365" cy="931679"/>
          </a:xfrm>
          <a:custGeom>
            <a:avLst/>
            <a:gdLst>
              <a:gd name="T0" fmla="*/ 558 w 559"/>
              <a:gd name="T1" fmla="*/ 2236 h 2237"/>
              <a:gd name="T2" fmla="*/ 0 w 559"/>
              <a:gd name="T3" fmla="*/ 1817 h 2237"/>
              <a:gd name="T4" fmla="*/ 0 w 559"/>
              <a:gd name="T5" fmla="*/ 0 h 2237"/>
              <a:gd name="T6" fmla="*/ 558 w 559"/>
              <a:gd name="T7" fmla="*/ 420 h 2237"/>
              <a:gd name="T8" fmla="*/ 558 w 559"/>
              <a:gd name="T9" fmla="*/ 2236 h 2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37">
                <a:moveTo>
                  <a:pt x="558" y="2236"/>
                </a:moveTo>
                <a:lnTo>
                  <a:pt x="0" y="1817"/>
                </a:lnTo>
                <a:lnTo>
                  <a:pt x="0" y="0"/>
                </a:lnTo>
                <a:lnTo>
                  <a:pt x="558" y="420"/>
                </a:lnTo>
                <a:lnTo>
                  <a:pt x="558" y="2236"/>
                </a:lnTo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Freeform 100"/>
          <p:cNvSpPr>
            <a:spLocks noChangeArrowheads="1"/>
          </p:cNvSpPr>
          <p:nvPr/>
        </p:nvSpPr>
        <p:spPr bwMode="auto">
          <a:xfrm>
            <a:off x="532656" y="1434333"/>
            <a:ext cx="1585771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Freeform 102"/>
          <p:cNvSpPr>
            <a:spLocks noChangeArrowheads="1"/>
          </p:cNvSpPr>
          <p:nvPr/>
        </p:nvSpPr>
        <p:spPr bwMode="auto">
          <a:xfrm>
            <a:off x="2090865" y="1467410"/>
            <a:ext cx="308702" cy="692787"/>
          </a:xfrm>
          <a:custGeom>
            <a:avLst/>
            <a:gdLst>
              <a:gd name="T0" fmla="*/ 739 w 740"/>
              <a:gd name="T1" fmla="*/ 1662 h 1663"/>
              <a:gd name="T2" fmla="*/ 0 w 740"/>
              <a:gd name="T3" fmla="*/ 830 h 1663"/>
              <a:gd name="T4" fmla="*/ 739 w 740"/>
              <a:gd name="T5" fmla="*/ 0 h 1663"/>
              <a:gd name="T6" fmla="*/ 739 w 740"/>
              <a:gd name="T7" fmla="*/ 1662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63">
                <a:moveTo>
                  <a:pt x="739" y="1662"/>
                </a:moveTo>
                <a:lnTo>
                  <a:pt x="0" y="830"/>
                </a:lnTo>
                <a:lnTo>
                  <a:pt x="739" y="0"/>
                </a:lnTo>
                <a:lnTo>
                  <a:pt x="739" y="1662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Freeform 103"/>
          <p:cNvSpPr>
            <a:spLocks noChangeArrowheads="1"/>
          </p:cNvSpPr>
          <p:nvPr/>
        </p:nvSpPr>
        <p:spPr bwMode="auto">
          <a:xfrm>
            <a:off x="0" y="2601229"/>
            <a:ext cx="766243" cy="814070"/>
          </a:xfrm>
          <a:custGeom>
            <a:avLst/>
            <a:gdLst>
              <a:gd name="T0" fmla="*/ 0 w 1837"/>
              <a:gd name="T1" fmla="*/ 0 h 1954"/>
              <a:gd name="T2" fmla="*/ 0 w 1837"/>
              <a:gd name="T3" fmla="*/ 0 h 1954"/>
              <a:gd name="T4" fmla="*/ 1836 w 1837"/>
              <a:gd name="T5" fmla="*/ 0 h 1954"/>
              <a:gd name="T6" fmla="*/ 1836 w 1837"/>
              <a:gd name="T7" fmla="*/ 1825 h 1954"/>
              <a:gd name="T8" fmla="*/ 0 w 1837"/>
              <a:gd name="T9" fmla="*/ 1825 h 1954"/>
              <a:gd name="T10" fmla="*/ 0 w 1837"/>
              <a:gd name="T11" fmla="*/ 0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54">
                <a:moveTo>
                  <a:pt x="0" y="0"/>
                </a:moveTo>
                <a:lnTo>
                  <a:pt x="0" y="0"/>
                </a:lnTo>
                <a:cubicBezTo>
                  <a:pt x="603" y="137"/>
                  <a:pt x="1234" y="137"/>
                  <a:pt x="1836" y="0"/>
                </a:cubicBezTo>
                <a:cubicBezTo>
                  <a:pt x="1836" y="611"/>
                  <a:pt x="1836" y="1214"/>
                  <a:pt x="1836" y="1825"/>
                </a:cubicBezTo>
                <a:cubicBezTo>
                  <a:pt x="1234" y="1953"/>
                  <a:pt x="603" y="1953"/>
                  <a:pt x="0" y="1825"/>
                </a:cubicBezTo>
                <a:cubicBezTo>
                  <a:pt x="0" y="1214"/>
                  <a:pt x="0" y="611"/>
                  <a:pt x="0" y="0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Freeform 104"/>
          <p:cNvSpPr>
            <a:spLocks noChangeArrowheads="1"/>
          </p:cNvSpPr>
          <p:nvPr/>
        </p:nvSpPr>
        <p:spPr bwMode="auto">
          <a:xfrm>
            <a:off x="532878" y="2430329"/>
            <a:ext cx="233365" cy="931679"/>
          </a:xfrm>
          <a:custGeom>
            <a:avLst/>
            <a:gdLst>
              <a:gd name="T0" fmla="*/ 558 w 559"/>
              <a:gd name="T1" fmla="*/ 2236 h 2237"/>
              <a:gd name="T2" fmla="*/ 0 w 559"/>
              <a:gd name="T3" fmla="*/ 1817 h 2237"/>
              <a:gd name="T4" fmla="*/ 0 w 559"/>
              <a:gd name="T5" fmla="*/ 0 h 2237"/>
              <a:gd name="T6" fmla="*/ 558 w 559"/>
              <a:gd name="T7" fmla="*/ 420 h 2237"/>
              <a:gd name="T8" fmla="*/ 558 w 559"/>
              <a:gd name="T9" fmla="*/ 2236 h 2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37">
                <a:moveTo>
                  <a:pt x="558" y="2236"/>
                </a:moveTo>
                <a:lnTo>
                  <a:pt x="0" y="1817"/>
                </a:lnTo>
                <a:lnTo>
                  <a:pt x="0" y="0"/>
                </a:lnTo>
                <a:lnTo>
                  <a:pt x="558" y="420"/>
                </a:lnTo>
                <a:lnTo>
                  <a:pt x="558" y="2236"/>
                </a:lnTo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Freeform 107"/>
          <p:cNvSpPr>
            <a:spLocks noChangeArrowheads="1"/>
          </p:cNvSpPr>
          <p:nvPr/>
        </p:nvSpPr>
        <p:spPr bwMode="auto">
          <a:xfrm>
            <a:off x="532656" y="2430329"/>
            <a:ext cx="1585771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Freeform 109"/>
          <p:cNvSpPr>
            <a:spLocks noChangeArrowheads="1"/>
          </p:cNvSpPr>
          <p:nvPr/>
        </p:nvSpPr>
        <p:spPr bwMode="auto">
          <a:xfrm>
            <a:off x="2090865" y="2465245"/>
            <a:ext cx="308702" cy="692786"/>
          </a:xfrm>
          <a:custGeom>
            <a:avLst/>
            <a:gdLst>
              <a:gd name="T0" fmla="*/ 739 w 740"/>
              <a:gd name="T1" fmla="*/ 1662 h 1663"/>
              <a:gd name="T2" fmla="*/ 0 w 740"/>
              <a:gd name="T3" fmla="*/ 830 h 1663"/>
              <a:gd name="T4" fmla="*/ 739 w 740"/>
              <a:gd name="T5" fmla="*/ 0 h 1663"/>
              <a:gd name="T6" fmla="*/ 739 w 740"/>
              <a:gd name="T7" fmla="*/ 1662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63">
                <a:moveTo>
                  <a:pt x="739" y="1662"/>
                </a:moveTo>
                <a:lnTo>
                  <a:pt x="0" y="830"/>
                </a:lnTo>
                <a:lnTo>
                  <a:pt x="739" y="0"/>
                </a:lnTo>
                <a:lnTo>
                  <a:pt x="739" y="1662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Freeform 110"/>
          <p:cNvSpPr>
            <a:spLocks noChangeArrowheads="1"/>
          </p:cNvSpPr>
          <p:nvPr/>
        </p:nvSpPr>
        <p:spPr bwMode="auto">
          <a:xfrm>
            <a:off x="0" y="3599063"/>
            <a:ext cx="766243" cy="814071"/>
          </a:xfrm>
          <a:custGeom>
            <a:avLst/>
            <a:gdLst>
              <a:gd name="T0" fmla="*/ 0 w 1837"/>
              <a:gd name="T1" fmla="*/ 0 h 1954"/>
              <a:gd name="T2" fmla="*/ 0 w 1837"/>
              <a:gd name="T3" fmla="*/ 0 h 1954"/>
              <a:gd name="T4" fmla="*/ 1836 w 1837"/>
              <a:gd name="T5" fmla="*/ 0 h 1954"/>
              <a:gd name="T6" fmla="*/ 1836 w 1837"/>
              <a:gd name="T7" fmla="*/ 1816 h 1954"/>
              <a:gd name="T8" fmla="*/ 0 w 1837"/>
              <a:gd name="T9" fmla="*/ 1816 h 1954"/>
              <a:gd name="T10" fmla="*/ 0 w 1837"/>
              <a:gd name="T11" fmla="*/ 0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54">
                <a:moveTo>
                  <a:pt x="0" y="0"/>
                </a:moveTo>
                <a:lnTo>
                  <a:pt x="0" y="0"/>
                </a:lnTo>
                <a:cubicBezTo>
                  <a:pt x="603" y="137"/>
                  <a:pt x="1234" y="137"/>
                  <a:pt x="1836" y="0"/>
                </a:cubicBezTo>
                <a:cubicBezTo>
                  <a:pt x="1836" y="611"/>
                  <a:pt x="1836" y="1214"/>
                  <a:pt x="1836" y="1816"/>
                </a:cubicBezTo>
                <a:cubicBezTo>
                  <a:pt x="1234" y="1953"/>
                  <a:pt x="603" y="1953"/>
                  <a:pt x="0" y="1816"/>
                </a:cubicBezTo>
                <a:cubicBezTo>
                  <a:pt x="0" y="1214"/>
                  <a:pt x="0" y="611"/>
                  <a:pt x="0" y="0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Freeform 111"/>
          <p:cNvSpPr>
            <a:spLocks noChangeArrowheads="1"/>
          </p:cNvSpPr>
          <p:nvPr/>
        </p:nvSpPr>
        <p:spPr bwMode="auto">
          <a:xfrm>
            <a:off x="532878" y="3428164"/>
            <a:ext cx="233365" cy="928003"/>
          </a:xfrm>
          <a:custGeom>
            <a:avLst/>
            <a:gdLst>
              <a:gd name="T0" fmla="*/ 558 w 559"/>
              <a:gd name="T1" fmla="*/ 2227 h 2228"/>
              <a:gd name="T2" fmla="*/ 0 w 559"/>
              <a:gd name="T3" fmla="*/ 1817 h 2228"/>
              <a:gd name="T4" fmla="*/ 0 w 559"/>
              <a:gd name="T5" fmla="*/ 0 h 2228"/>
              <a:gd name="T6" fmla="*/ 558 w 559"/>
              <a:gd name="T7" fmla="*/ 420 h 2228"/>
              <a:gd name="T8" fmla="*/ 558 w 559"/>
              <a:gd name="T9" fmla="*/ 2227 h 2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28">
                <a:moveTo>
                  <a:pt x="558" y="2227"/>
                </a:moveTo>
                <a:lnTo>
                  <a:pt x="0" y="1817"/>
                </a:lnTo>
                <a:lnTo>
                  <a:pt x="0" y="0"/>
                </a:lnTo>
                <a:lnTo>
                  <a:pt x="558" y="420"/>
                </a:lnTo>
                <a:lnTo>
                  <a:pt x="558" y="2227"/>
                </a:lnTo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Freeform 114"/>
          <p:cNvSpPr>
            <a:spLocks noChangeArrowheads="1"/>
          </p:cNvSpPr>
          <p:nvPr/>
        </p:nvSpPr>
        <p:spPr bwMode="auto">
          <a:xfrm>
            <a:off x="532656" y="3428162"/>
            <a:ext cx="1585771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Freeform 116"/>
          <p:cNvSpPr>
            <a:spLocks noChangeArrowheads="1"/>
          </p:cNvSpPr>
          <p:nvPr/>
        </p:nvSpPr>
        <p:spPr bwMode="auto">
          <a:xfrm>
            <a:off x="2090865" y="3461240"/>
            <a:ext cx="308702" cy="692786"/>
          </a:xfrm>
          <a:custGeom>
            <a:avLst/>
            <a:gdLst>
              <a:gd name="T0" fmla="*/ 739 w 740"/>
              <a:gd name="T1" fmla="*/ 1662 h 1663"/>
              <a:gd name="T2" fmla="*/ 0 w 740"/>
              <a:gd name="T3" fmla="*/ 830 h 1663"/>
              <a:gd name="T4" fmla="*/ 739 w 740"/>
              <a:gd name="T5" fmla="*/ 0 h 1663"/>
              <a:gd name="T6" fmla="*/ 739 w 740"/>
              <a:gd name="T7" fmla="*/ 1662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63">
                <a:moveTo>
                  <a:pt x="739" y="1662"/>
                </a:moveTo>
                <a:lnTo>
                  <a:pt x="0" y="830"/>
                </a:lnTo>
                <a:lnTo>
                  <a:pt x="739" y="0"/>
                </a:lnTo>
                <a:lnTo>
                  <a:pt x="739" y="1662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" name="Freeform 117"/>
          <p:cNvSpPr>
            <a:spLocks noChangeArrowheads="1"/>
          </p:cNvSpPr>
          <p:nvPr/>
        </p:nvSpPr>
        <p:spPr bwMode="auto">
          <a:xfrm>
            <a:off x="0" y="4595058"/>
            <a:ext cx="766243" cy="814071"/>
          </a:xfrm>
          <a:custGeom>
            <a:avLst/>
            <a:gdLst>
              <a:gd name="T0" fmla="*/ 0 w 1837"/>
              <a:gd name="T1" fmla="*/ 0 h 1954"/>
              <a:gd name="T2" fmla="*/ 0 w 1837"/>
              <a:gd name="T3" fmla="*/ 0 h 1954"/>
              <a:gd name="T4" fmla="*/ 1836 w 1837"/>
              <a:gd name="T5" fmla="*/ 0 h 1954"/>
              <a:gd name="T6" fmla="*/ 1836 w 1837"/>
              <a:gd name="T7" fmla="*/ 1816 h 1954"/>
              <a:gd name="T8" fmla="*/ 0 w 1837"/>
              <a:gd name="T9" fmla="*/ 1816 h 1954"/>
              <a:gd name="T10" fmla="*/ 0 w 1837"/>
              <a:gd name="T11" fmla="*/ 0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54">
                <a:moveTo>
                  <a:pt x="0" y="0"/>
                </a:moveTo>
                <a:lnTo>
                  <a:pt x="0" y="0"/>
                </a:lnTo>
                <a:cubicBezTo>
                  <a:pt x="603" y="137"/>
                  <a:pt x="1234" y="137"/>
                  <a:pt x="1836" y="0"/>
                </a:cubicBezTo>
                <a:cubicBezTo>
                  <a:pt x="1836" y="602"/>
                  <a:pt x="1836" y="1214"/>
                  <a:pt x="1836" y="1816"/>
                </a:cubicBezTo>
                <a:cubicBezTo>
                  <a:pt x="1234" y="1953"/>
                  <a:pt x="603" y="1953"/>
                  <a:pt x="0" y="1816"/>
                </a:cubicBezTo>
                <a:cubicBezTo>
                  <a:pt x="0" y="1214"/>
                  <a:pt x="0" y="602"/>
                  <a:pt x="0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Freeform 118"/>
          <p:cNvSpPr>
            <a:spLocks noChangeArrowheads="1"/>
          </p:cNvSpPr>
          <p:nvPr/>
        </p:nvSpPr>
        <p:spPr bwMode="auto">
          <a:xfrm>
            <a:off x="532878" y="4424159"/>
            <a:ext cx="233365" cy="928003"/>
          </a:xfrm>
          <a:custGeom>
            <a:avLst/>
            <a:gdLst>
              <a:gd name="T0" fmla="*/ 558 w 559"/>
              <a:gd name="T1" fmla="*/ 2227 h 2228"/>
              <a:gd name="T2" fmla="*/ 0 w 559"/>
              <a:gd name="T3" fmla="*/ 1817 h 2228"/>
              <a:gd name="T4" fmla="*/ 0 w 559"/>
              <a:gd name="T5" fmla="*/ 0 h 2228"/>
              <a:gd name="T6" fmla="*/ 558 w 559"/>
              <a:gd name="T7" fmla="*/ 411 h 2228"/>
              <a:gd name="T8" fmla="*/ 558 w 559"/>
              <a:gd name="T9" fmla="*/ 2227 h 2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28">
                <a:moveTo>
                  <a:pt x="558" y="2227"/>
                </a:moveTo>
                <a:lnTo>
                  <a:pt x="0" y="1817"/>
                </a:lnTo>
                <a:lnTo>
                  <a:pt x="0" y="0"/>
                </a:lnTo>
                <a:lnTo>
                  <a:pt x="558" y="411"/>
                </a:lnTo>
                <a:lnTo>
                  <a:pt x="558" y="2227"/>
                </a:lnTo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6" name="Freeform 121"/>
          <p:cNvSpPr>
            <a:spLocks noChangeArrowheads="1"/>
          </p:cNvSpPr>
          <p:nvPr/>
        </p:nvSpPr>
        <p:spPr bwMode="auto">
          <a:xfrm>
            <a:off x="532656" y="4424158"/>
            <a:ext cx="1585771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Freeform 123"/>
          <p:cNvSpPr>
            <a:spLocks noChangeArrowheads="1"/>
          </p:cNvSpPr>
          <p:nvPr/>
        </p:nvSpPr>
        <p:spPr bwMode="auto">
          <a:xfrm>
            <a:off x="2090865" y="4455398"/>
            <a:ext cx="308702" cy="696463"/>
          </a:xfrm>
          <a:custGeom>
            <a:avLst/>
            <a:gdLst>
              <a:gd name="T0" fmla="*/ 739 w 740"/>
              <a:gd name="T1" fmla="*/ 1671 h 1672"/>
              <a:gd name="T2" fmla="*/ 0 w 740"/>
              <a:gd name="T3" fmla="*/ 839 h 1672"/>
              <a:gd name="T4" fmla="*/ 739 w 740"/>
              <a:gd name="T5" fmla="*/ 0 h 1672"/>
              <a:gd name="T6" fmla="*/ 739 w 740"/>
              <a:gd name="T7" fmla="*/ 1671 h 1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72">
                <a:moveTo>
                  <a:pt x="739" y="1671"/>
                </a:moveTo>
                <a:lnTo>
                  <a:pt x="0" y="839"/>
                </a:lnTo>
                <a:lnTo>
                  <a:pt x="739" y="0"/>
                </a:lnTo>
                <a:lnTo>
                  <a:pt x="739" y="1671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Freeform 124"/>
          <p:cNvSpPr>
            <a:spLocks noChangeArrowheads="1"/>
          </p:cNvSpPr>
          <p:nvPr/>
        </p:nvSpPr>
        <p:spPr bwMode="auto">
          <a:xfrm>
            <a:off x="0" y="5592891"/>
            <a:ext cx="766243" cy="814070"/>
          </a:xfrm>
          <a:custGeom>
            <a:avLst/>
            <a:gdLst>
              <a:gd name="T0" fmla="*/ 0 w 1837"/>
              <a:gd name="T1" fmla="*/ 0 h 1954"/>
              <a:gd name="T2" fmla="*/ 0 w 1837"/>
              <a:gd name="T3" fmla="*/ 0 h 1954"/>
              <a:gd name="T4" fmla="*/ 1836 w 1837"/>
              <a:gd name="T5" fmla="*/ 0 h 1954"/>
              <a:gd name="T6" fmla="*/ 1836 w 1837"/>
              <a:gd name="T7" fmla="*/ 1816 h 1954"/>
              <a:gd name="T8" fmla="*/ 0 w 1837"/>
              <a:gd name="T9" fmla="*/ 1816 h 1954"/>
              <a:gd name="T10" fmla="*/ 0 w 1837"/>
              <a:gd name="T11" fmla="*/ 0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54">
                <a:moveTo>
                  <a:pt x="0" y="0"/>
                </a:moveTo>
                <a:lnTo>
                  <a:pt x="0" y="0"/>
                </a:lnTo>
                <a:cubicBezTo>
                  <a:pt x="603" y="137"/>
                  <a:pt x="1234" y="137"/>
                  <a:pt x="1836" y="0"/>
                </a:cubicBezTo>
                <a:cubicBezTo>
                  <a:pt x="1836" y="602"/>
                  <a:pt x="1836" y="1214"/>
                  <a:pt x="1836" y="1816"/>
                </a:cubicBezTo>
                <a:cubicBezTo>
                  <a:pt x="1234" y="1953"/>
                  <a:pt x="603" y="1953"/>
                  <a:pt x="0" y="1816"/>
                </a:cubicBezTo>
                <a:cubicBezTo>
                  <a:pt x="0" y="1214"/>
                  <a:pt x="0" y="602"/>
                  <a:pt x="0" y="0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Freeform 125"/>
          <p:cNvSpPr>
            <a:spLocks noChangeArrowheads="1"/>
          </p:cNvSpPr>
          <p:nvPr/>
        </p:nvSpPr>
        <p:spPr bwMode="auto">
          <a:xfrm>
            <a:off x="532878" y="5421990"/>
            <a:ext cx="233365" cy="928004"/>
          </a:xfrm>
          <a:custGeom>
            <a:avLst/>
            <a:gdLst>
              <a:gd name="T0" fmla="*/ 558 w 559"/>
              <a:gd name="T1" fmla="*/ 2227 h 2228"/>
              <a:gd name="T2" fmla="*/ 0 w 559"/>
              <a:gd name="T3" fmla="*/ 1817 h 2228"/>
              <a:gd name="T4" fmla="*/ 0 w 559"/>
              <a:gd name="T5" fmla="*/ 0 h 2228"/>
              <a:gd name="T6" fmla="*/ 558 w 559"/>
              <a:gd name="T7" fmla="*/ 411 h 2228"/>
              <a:gd name="T8" fmla="*/ 558 w 559"/>
              <a:gd name="T9" fmla="*/ 2227 h 2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28">
                <a:moveTo>
                  <a:pt x="558" y="2227"/>
                </a:moveTo>
                <a:lnTo>
                  <a:pt x="0" y="1817"/>
                </a:lnTo>
                <a:lnTo>
                  <a:pt x="0" y="0"/>
                </a:lnTo>
                <a:lnTo>
                  <a:pt x="558" y="411"/>
                </a:lnTo>
                <a:lnTo>
                  <a:pt x="558" y="2227"/>
                </a:lnTo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" name="Freeform 128"/>
          <p:cNvSpPr>
            <a:spLocks noChangeArrowheads="1"/>
          </p:cNvSpPr>
          <p:nvPr/>
        </p:nvSpPr>
        <p:spPr bwMode="auto">
          <a:xfrm>
            <a:off x="532656" y="5421991"/>
            <a:ext cx="1585771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03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03"/>
                </a:lnTo>
                <a:lnTo>
                  <a:pt x="4868" y="1817"/>
                </a:ln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Freeform 130"/>
          <p:cNvSpPr>
            <a:spLocks noChangeArrowheads="1"/>
          </p:cNvSpPr>
          <p:nvPr/>
        </p:nvSpPr>
        <p:spPr bwMode="auto">
          <a:xfrm>
            <a:off x="2090865" y="5451392"/>
            <a:ext cx="308702" cy="692787"/>
          </a:xfrm>
          <a:custGeom>
            <a:avLst/>
            <a:gdLst>
              <a:gd name="T0" fmla="*/ 739 w 740"/>
              <a:gd name="T1" fmla="*/ 1662 h 1663"/>
              <a:gd name="T2" fmla="*/ 0 w 740"/>
              <a:gd name="T3" fmla="*/ 830 h 1663"/>
              <a:gd name="T4" fmla="*/ 739 w 740"/>
              <a:gd name="T5" fmla="*/ 0 h 1663"/>
              <a:gd name="T6" fmla="*/ 739 w 740"/>
              <a:gd name="T7" fmla="*/ 1662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63">
                <a:moveTo>
                  <a:pt x="739" y="1662"/>
                </a:moveTo>
                <a:lnTo>
                  <a:pt x="0" y="830"/>
                </a:lnTo>
                <a:lnTo>
                  <a:pt x="739" y="0"/>
                </a:lnTo>
                <a:lnTo>
                  <a:pt x="739" y="1662"/>
                </a:ln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" name="Round Same Side Corner Rectangle 129"/>
          <p:cNvSpPr/>
          <p:nvPr/>
        </p:nvSpPr>
        <p:spPr>
          <a:xfrm rot="10800000" flipH="1">
            <a:off x="2561139" y="2590470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31" name="Round Same Side Corner Rectangle 130"/>
          <p:cNvSpPr/>
          <p:nvPr/>
        </p:nvSpPr>
        <p:spPr>
          <a:xfrm rot="10800000" flipH="1">
            <a:off x="2561139" y="5567393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32" name="Round Same Side Corner Rectangle 131"/>
          <p:cNvSpPr/>
          <p:nvPr/>
        </p:nvSpPr>
        <p:spPr>
          <a:xfrm rot="10800000" flipH="1">
            <a:off x="2561139" y="1588067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35" name="Round Same Side Corner Rectangle 134"/>
          <p:cNvSpPr/>
          <p:nvPr/>
        </p:nvSpPr>
        <p:spPr>
          <a:xfrm rot="10800000" flipH="1">
            <a:off x="2561139" y="3573643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36" name="Round Same Side Corner Rectangle 135"/>
          <p:cNvSpPr/>
          <p:nvPr/>
        </p:nvSpPr>
        <p:spPr>
          <a:xfrm rot="10800000" flipH="1">
            <a:off x="2561139" y="4568724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40" name="Freeform 103">
            <a:extLst>
              <a:ext uri="{FF2B5EF4-FFF2-40B4-BE49-F238E27FC236}">
                <a16:creationId xmlns:a16="http://schemas.microsoft.com/office/drawing/2014/main" id="{379D5460-0CCB-42C0-944A-37FC88E51676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11425757" y="2336059"/>
            <a:ext cx="766243" cy="814070"/>
          </a:xfrm>
          <a:custGeom>
            <a:avLst/>
            <a:gdLst>
              <a:gd name="T0" fmla="*/ 0 w 1837"/>
              <a:gd name="T1" fmla="*/ 0 h 1954"/>
              <a:gd name="T2" fmla="*/ 0 w 1837"/>
              <a:gd name="T3" fmla="*/ 0 h 1954"/>
              <a:gd name="T4" fmla="*/ 1836 w 1837"/>
              <a:gd name="T5" fmla="*/ 0 h 1954"/>
              <a:gd name="T6" fmla="*/ 1836 w 1837"/>
              <a:gd name="T7" fmla="*/ 1825 h 1954"/>
              <a:gd name="T8" fmla="*/ 0 w 1837"/>
              <a:gd name="T9" fmla="*/ 1825 h 1954"/>
              <a:gd name="T10" fmla="*/ 0 w 1837"/>
              <a:gd name="T11" fmla="*/ 0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54">
                <a:moveTo>
                  <a:pt x="0" y="0"/>
                </a:moveTo>
                <a:lnTo>
                  <a:pt x="0" y="0"/>
                </a:lnTo>
                <a:cubicBezTo>
                  <a:pt x="603" y="137"/>
                  <a:pt x="1234" y="137"/>
                  <a:pt x="1836" y="0"/>
                </a:cubicBezTo>
                <a:cubicBezTo>
                  <a:pt x="1836" y="611"/>
                  <a:pt x="1836" y="1214"/>
                  <a:pt x="1836" y="1825"/>
                </a:cubicBezTo>
                <a:cubicBezTo>
                  <a:pt x="1234" y="1953"/>
                  <a:pt x="603" y="1953"/>
                  <a:pt x="0" y="1825"/>
                </a:cubicBezTo>
                <a:cubicBezTo>
                  <a:pt x="0" y="1214"/>
                  <a:pt x="0" y="611"/>
                  <a:pt x="0" y="0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Freeform 104">
            <a:extLst>
              <a:ext uri="{FF2B5EF4-FFF2-40B4-BE49-F238E27FC236}">
                <a16:creationId xmlns:a16="http://schemas.microsoft.com/office/drawing/2014/main" id="{C52FD50D-1EFA-40A6-A225-6DC5B580DB8A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11425757" y="2389350"/>
            <a:ext cx="233365" cy="931679"/>
          </a:xfrm>
          <a:custGeom>
            <a:avLst/>
            <a:gdLst>
              <a:gd name="T0" fmla="*/ 558 w 559"/>
              <a:gd name="T1" fmla="*/ 2236 h 2237"/>
              <a:gd name="T2" fmla="*/ 0 w 559"/>
              <a:gd name="T3" fmla="*/ 1817 h 2237"/>
              <a:gd name="T4" fmla="*/ 0 w 559"/>
              <a:gd name="T5" fmla="*/ 0 h 2237"/>
              <a:gd name="T6" fmla="*/ 558 w 559"/>
              <a:gd name="T7" fmla="*/ 420 h 2237"/>
              <a:gd name="T8" fmla="*/ 558 w 559"/>
              <a:gd name="T9" fmla="*/ 2236 h 2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37">
                <a:moveTo>
                  <a:pt x="558" y="2236"/>
                </a:moveTo>
                <a:lnTo>
                  <a:pt x="0" y="1817"/>
                </a:lnTo>
                <a:lnTo>
                  <a:pt x="0" y="0"/>
                </a:lnTo>
                <a:lnTo>
                  <a:pt x="558" y="420"/>
                </a:lnTo>
                <a:lnTo>
                  <a:pt x="558" y="2236"/>
                </a:lnTo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2" name="Freeform 105">
            <a:extLst>
              <a:ext uri="{FF2B5EF4-FFF2-40B4-BE49-F238E27FC236}">
                <a16:creationId xmlns:a16="http://schemas.microsoft.com/office/drawing/2014/main" id="{6966AFF9-0370-4E4B-8FCB-947B70D9A465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630510" y="2563925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rgbClr val="162F3C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" name="Text Box 106">
            <a:extLst>
              <a:ext uri="{FF2B5EF4-FFF2-40B4-BE49-F238E27FC236}">
                <a16:creationId xmlns:a16="http://schemas.microsoft.com/office/drawing/2014/main" id="{74EB5EE6-2380-4170-A5C5-5DDAED26A26B}"/>
              </a:ext>
            </a:extLst>
          </p:cNvPr>
          <p:cNvSpPr txBox="1">
            <a:spLocks noChangeArrowheads="1"/>
          </p:cNvSpPr>
          <p:nvPr/>
        </p:nvSpPr>
        <p:spPr bwMode="auto">
          <a:xfrm rot="10800000">
            <a:off x="10100913" y="2773415"/>
            <a:ext cx="1348733" cy="35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F1F0F0"/>
                </a:solidFill>
                <a:effectLst/>
                <a:uLnTx/>
                <a:uFillTx/>
                <a:latin typeface="Roboto Black" charset="0"/>
                <a:ea typeface="SimSun" charset="0"/>
                <a:cs typeface="Roboto Black" charset="0"/>
              </a:rPr>
              <a:t>OPTION 01</a:t>
            </a:r>
          </a:p>
        </p:txBody>
      </p:sp>
      <p:sp>
        <p:nvSpPr>
          <p:cNvPr id="144" name="Freeform 107">
            <a:extLst>
              <a:ext uri="{FF2B5EF4-FFF2-40B4-BE49-F238E27FC236}">
                <a16:creationId xmlns:a16="http://schemas.microsoft.com/office/drawing/2014/main" id="{D05DE601-68D8-4A89-8CDA-CAFC73B38B1D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630510" y="2563925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5" name="Freeform 109">
            <a:extLst>
              <a:ext uri="{FF2B5EF4-FFF2-40B4-BE49-F238E27FC236}">
                <a16:creationId xmlns:a16="http://schemas.microsoft.com/office/drawing/2014/main" id="{37324499-EE0A-4662-85B7-20F13E3CD9E7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349371" y="2593327"/>
            <a:ext cx="308702" cy="692786"/>
          </a:xfrm>
          <a:custGeom>
            <a:avLst/>
            <a:gdLst>
              <a:gd name="T0" fmla="*/ 739 w 740"/>
              <a:gd name="T1" fmla="*/ 1662 h 1663"/>
              <a:gd name="T2" fmla="*/ 0 w 740"/>
              <a:gd name="T3" fmla="*/ 830 h 1663"/>
              <a:gd name="T4" fmla="*/ 739 w 740"/>
              <a:gd name="T5" fmla="*/ 0 h 1663"/>
              <a:gd name="T6" fmla="*/ 739 w 740"/>
              <a:gd name="T7" fmla="*/ 1662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63">
                <a:moveTo>
                  <a:pt x="739" y="1662"/>
                </a:moveTo>
                <a:lnTo>
                  <a:pt x="0" y="830"/>
                </a:lnTo>
                <a:lnTo>
                  <a:pt x="739" y="0"/>
                </a:lnTo>
                <a:lnTo>
                  <a:pt x="739" y="1662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4" name="Round Same Side Corner Rectangle 129">
            <a:extLst>
              <a:ext uri="{FF2B5EF4-FFF2-40B4-BE49-F238E27FC236}">
                <a16:creationId xmlns:a16="http://schemas.microsoft.com/office/drawing/2014/main" id="{E971348D-BEFC-4EAB-8E90-9AD76226C054}"/>
              </a:ext>
            </a:extLst>
          </p:cNvPr>
          <p:cNvSpPr/>
          <p:nvPr/>
        </p:nvSpPr>
        <p:spPr>
          <a:xfrm flipH="1">
            <a:off x="9132950" y="2704092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58" name="Freeform 124">
            <a:extLst>
              <a:ext uri="{FF2B5EF4-FFF2-40B4-BE49-F238E27FC236}">
                <a16:creationId xmlns:a16="http://schemas.microsoft.com/office/drawing/2014/main" id="{15F2DFE6-869A-414A-8FEA-A5AB3825BDD7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11425757" y="5327720"/>
            <a:ext cx="766243" cy="814070"/>
          </a:xfrm>
          <a:custGeom>
            <a:avLst/>
            <a:gdLst>
              <a:gd name="T0" fmla="*/ 0 w 1837"/>
              <a:gd name="T1" fmla="*/ 0 h 1954"/>
              <a:gd name="T2" fmla="*/ 0 w 1837"/>
              <a:gd name="T3" fmla="*/ 0 h 1954"/>
              <a:gd name="T4" fmla="*/ 1836 w 1837"/>
              <a:gd name="T5" fmla="*/ 0 h 1954"/>
              <a:gd name="T6" fmla="*/ 1836 w 1837"/>
              <a:gd name="T7" fmla="*/ 1816 h 1954"/>
              <a:gd name="T8" fmla="*/ 0 w 1837"/>
              <a:gd name="T9" fmla="*/ 1816 h 1954"/>
              <a:gd name="T10" fmla="*/ 0 w 1837"/>
              <a:gd name="T11" fmla="*/ 0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54">
                <a:moveTo>
                  <a:pt x="0" y="0"/>
                </a:moveTo>
                <a:lnTo>
                  <a:pt x="0" y="0"/>
                </a:lnTo>
                <a:cubicBezTo>
                  <a:pt x="603" y="137"/>
                  <a:pt x="1234" y="137"/>
                  <a:pt x="1836" y="0"/>
                </a:cubicBezTo>
                <a:cubicBezTo>
                  <a:pt x="1836" y="602"/>
                  <a:pt x="1836" y="1214"/>
                  <a:pt x="1836" y="1816"/>
                </a:cubicBezTo>
                <a:cubicBezTo>
                  <a:pt x="1234" y="1953"/>
                  <a:pt x="603" y="1953"/>
                  <a:pt x="0" y="1816"/>
                </a:cubicBezTo>
                <a:cubicBezTo>
                  <a:pt x="0" y="1214"/>
                  <a:pt x="0" y="602"/>
                  <a:pt x="0" y="0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9" name="Freeform 125">
            <a:extLst>
              <a:ext uri="{FF2B5EF4-FFF2-40B4-BE49-F238E27FC236}">
                <a16:creationId xmlns:a16="http://schemas.microsoft.com/office/drawing/2014/main" id="{5B6F599E-6C3C-4B69-82DF-7703AC6EC7C4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11425757" y="5384687"/>
            <a:ext cx="233365" cy="928004"/>
          </a:xfrm>
          <a:custGeom>
            <a:avLst/>
            <a:gdLst>
              <a:gd name="T0" fmla="*/ 558 w 559"/>
              <a:gd name="T1" fmla="*/ 2227 h 2228"/>
              <a:gd name="T2" fmla="*/ 0 w 559"/>
              <a:gd name="T3" fmla="*/ 1817 h 2228"/>
              <a:gd name="T4" fmla="*/ 0 w 559"/>
              <a:gd name="T5" fmla="*/ 0 h 2228"/>
              <a:gd name="T6" fmla="*/ 558 w 559"/>
              <a:gd name="T7" fmla="*/ 411 h 2228"/>
              <a:gd name="T8" fmla="*/ 558 w 559"/>
              <a:gd name="T9" fmla="*/ 2227 h 2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28">
                <a:moveTo>
                  <a:pt x="558" y="2227"/>
                </a:moveTo>
                <a:lnTo>
                  <a:pt x="0" y="1817"/>
                </a:lnTo>
                <a:lnTo>
                  <a:pt x="0" y="0"/>
                </a:lnTo>
                <a:lnTo>
                  <a:pt x="558" y="411"/>
                </a:lnTo>
                <a:lnTo>
                  <a:pt x="558" y="2227"/>
                </a:lnTo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0" name="Freeform 126">
            <a:extLst>
              <a:ext uri="{FF2B5EF4-FFF2-40B4-BE49-F238E27FC236}">
                <a16:creationId xmlns:a16="http://schemas.microsoft.com/office/drawing/2014/main" id="{EF0EA83B-8989-47AB-BFAD-574C86324A70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630510" y="5555586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03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03"/>
                </a:lnTo>
                <a:lnTo>
                  <a:pt x="4868" y="1817"/>
                </a:lnTo>
              </a:path>
            </a:pathLst>
          </a:custGeom>
          <a:solidFill>
            <a:srgbClr val="162F3C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1" name="Text Box 127">
            <a:extLst>
              <a:ext uri="{FF2B5EF4-FFF2-40B4-BE49-F238E27FC236}">
                <a16:creationId xmlns:a16="http://schemas.microsoft.com/office/drawing/2014/main" id="{BD7817F1-DD7D-4B17-8BBE-64001D99AC54}"/>
              </a:ext>
            </a:extLst>
          </p:cNvPr>
          <p:cNvSpPr txBox="1">
            <a:spLocks noChangeArrowheads="1"/>
          </p:cNvSpPr>
          <p:nvPr/>
        </p:nvSpPr>
        <p:spPr bwMode="auto">
          <a:xfrm rot="10800000">
            <a:off x="10100913" y="5766914"/>
            <a:ext cx="1348733" cy="35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F1F0F0"/>
                </a:solidFill>
                <a:effectLst/>
                <a:uLnTx/>
                <a:uFillTx/>
                <a:latin typeface="Roboto Black" charset="0"/>
                <a:ea typeface="SimSun" charset="0"/>
                <a:cs typeface="Roboto Black" charset="0"/>
              </a:rPr>
              <a:t>OPTION 01</a:t>
            </a:r>
          </a:p>
        </p:txBody>
      </p:sp>
      <p:sp>
        <p:nvSpPr>
          <p:cNvPr id="162" name="Freeform 128">
            <a:extLst>
              <a:ext uri="{FF2B5EF4-FFF2-40B4-BE49-F238E27FC236}">
                <a16:creationId xmlns:a16="http://schemas.microsoft.com/office/drawing/2014/main" id="{774FD90F-2BAD-4554-82E3-00D1DB67CA37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630510" y="5555586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03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03"/>
                </a:lnTo>
                <a:lnTo>
                  <a:pt x="4868" y="1817"/>
                </a:ln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3" name="Freeform 130">
            <a:extLst>
              <a:ext uri="{FF2B5EF4-FFF2-40B4-BE49-F238E27FC236}">
                <a16:creationId xmlns:a16="http://schemas.microsoft.com/office/drawing/2014/main" id="{B8E7991B-6F83-434E-A63D-5D952943D338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349371" y="5590502"/>
            <a:ext cx="308702" cy="692787"/>
          </a:xfrm>
          <a:custGeom>
            <a:avLst/>
            <a:gdLst>
              <a:gd name="T0" fmla="*/ 739 w 740"/>
              <a:gd name="T1" fmla="*/ 1662 h 1663"/>
              <a:gd name="T2" fmla="*/ 0 w 740"/>
              <a:gd name="T3" fmla="*/ 830 h 1663"/>
              <a:gd name="T4" fmla="*/ 739 w 740"/>
              <a:gd name="T5" fmla="*/ 0 h 1663"/>
              <a:gd name="T6" fmla="*/ 739 w 740"/>
              <a:gd name="T7" fmla="*/ 1662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63">
                <a:moveTo>
                  <a:pt x="739" y="1662"/>
                </a:moveTo>
                <a:lnTo>
                  <a:pt x="0" y="830"/>
                </a:lnTo>
                <a:lnTo>
                  <a:pt x="739" y="0"/>
                </a:lnTo>
                <a:lnTo>
                  <a:pt x="739" y="1662"/>
                </a:ln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5" name="Round Same Side Corner Rectangle 130">
            <a:extLst>
              <a:ext uri="{FF2B5EF4-FFF2-40B4-BE49-F238E27FC236}">
                <a16:creationId xmlns:a16="http://schemas.microsoft.com/office/drawing/2014/main" id="{019D312D-7500-4306-A3D1-EF73F1DC611C}"/>
              </a:ext>
            </a:extLst>
          </p:cNvPr>
          <p:cNvSpPr/>
          <p:nvPr/>
        </p:nvSpPr>
        <p:spPr>
          <a:xfrm flipH="1">
            <a:off x="9132950" y="5710492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19" name="Freeform 96">
            <a:extLst>
              <a:ext uri="{FF2B5EF4-FFF2-40B4-BE49-F238E27FC236}">
                <a16:creationId xmlns:a16="http://schemas.microsoft.com/office/drawing/2014/main" id="{C4487C0E-7E86-412E-BCC5-9DADBE8B50C9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11425757" y="1340063"/>
            <a:ext cx="766243" cy="810395"/>
          </a:xfrm>
          <a:custGeom>
            <a:avLst/>
            <a:gdLst>
              <a:gd name="T0" fmla="*/ 0 w 1837"/>
              <a:gd name="T1" fmla="*/ 0 h 1945"/>
              <a:gd name="T2" fmla="*/ 0 w 1837"/>
              <a:gd name="T3" fmla="*/ 0 h 1945"/>
              <a:gd name="T4" fmla="*/ 1836 w 1837"/>
              <a:gd name="T5" fmla="*/ 0 h 1945"/>
              <a:gd name="T6" fmla="*/ 1836 w 1837"/>
              <a:gd name="T7" fmla="*/ 1816 h 1945"/>
              <a:gd name="T8" fmla="*/ 0 w 1837"/>
              <a:gd name="T9" fmla="*/ 1816 h 1945"/>
              <a:gd name="T10" fmla="*/ 0 w 1837"/>
              <a:gd name="T11" fmla="*/ 0 h 19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45">
                <a:moveTo>
                  <a:pt x="0" y="0"/>
                </a:moveTo>
                <a:lnTo>
                  <a:pt x="0" y="0"/>
                </a:lnTo>
                <a:cubicBezTo>
                  <a:pt x="603" y="128"/>
                  <a:pt x="1234" y="128"/>
                  <a:pt x="1836" y="0"/>
                </a:cubicBezTo>
                <a:cubicBezTo>
                  <a:pt x="1836" y="602"/>
                  <a:pt x="1836" y="1205"/>
                  <a:pt x="1836" y="1816"/>
                </a:cubicBezTo>
                <a:cubicBezTo>
                  <a:pt x="1234" y="1944"/>
                  <a:pt x="603" y="1944"/>
                  <a:pt x="0" y="1816"/>
                </a:cubicBezTo>
                <a:cubicBezTo>
                  <a:pt x="0" y="1205"/>
                  <a:pt x="0" y="602"/>
                  <a:pt x="0" y="0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0" name="Freeform 97">
            <a:extLst>
              <a:ext uri="{FF2B5EF4-FFF2-40B4-BE49-F238E27FC236}">
                <a16:creationId xmlns:a16="http://schemas.microsoft.com/office/drawing/2014/main" id="{8F54E5AE-E251-4D9B-B32C-6B96FEE675DB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11425757" y="1393355"/>
            <a:ext cx="233365" cy="931679"/>
          </a:xfrm>
          <a:custGeom>
            <a:avLst/>
            <a:gdLst>
              <a:gd name="T0" fmla="*/ 558 w 559"/>
              <a:gd name="T1" fmla="*/ 2236 h 2237"/>
              <a:gd name="T2" fmla="*/ 0 w 559"/>
              <a:gd name="T3" fmla="*/ 1817 h 2237"/>
              <a:gd name="T4" fmla="*/ 0 w 559"/>
              <a:gd name="T5" fmla="*/ 0 h 2237"/>
              <a:gd name="T6" fmla="*/ 558 w 559"/>
              <a:gd name="T7" fmla="*/ 420 h 2237"/>
              <a:gd name="T8" fmla="*/ 558 w 559"/>
              <a:gd name="T9" fmla="*/ 2236 h 2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37">
                <a:moveTo>
                  <a:pt x="558" y="2236"/>
                </a:moveTo>
                <a:lnTo>
                  <a:pt x="0" y="1817"/>
                </a:lnTo>
                <a:lnTo>
                  <a:pt x="0" y="0"/>
                </a:lnTo>
                <a:lnTo>
                  <a:pt x="558" y="420"/>
                </a:lnTo>
                <a:lnTo>
                  <a:pt x="558" y="2236"/>
                </a:lnTo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1" name="Freeform 98">
            <a:extLst>
              <a:ext uri="{FF2B5EF4-FFF2-40B4-BE49-F238E27FC236}">
                <a16:creationId xmlns:a16="http://schemas.microsoft.com/office/drawing/2014/main" id="{F419A248-AC3B-4950-8C10-70B6ED3ADA62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630510" y="1567931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rgbClr val="162F3C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Text Box 99">
            <a:extLst>
              <a:ext uri="{FF2B5EF4-FFF2-40B4-BE49-F238E27FC236}">
                <a16:creationId xmlns:a16="http://schemas.microsoft.com/office/drawing/2014/main" id="{5888558E-0C73-4C3F-B584-8DCDA02671E9}"/>
              </a:ext>
            </a:extLst>
          </p:cNvPr>
          <p:cNvSpPr txBox="1">
            <a:spLocks noChangeArrowheads="1"/>
          </p:cNvSpPr>
          <p:nvPr/>
        </p:nvSpPr>
        <p:spPr bwMode="auto">
          <a:xfrm rot="10800000">
            <a:off x="10100913" y="1773745"/>
            <a:ext cx="1348733" cy="35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F1F0F0"/>
                </a:solidFill>
                <a:effectLst/>
                <a:uLnTx/>
                <a:uFillTx/>
                <a:latin typeface="Roboto Black" charset="0"/>
                <a:ea typeface="SimSun" charset="0"/>
                <a:cs typeface="Roboto Black" charset="0"/>
              </a:rPr>
              <a:t>OPTION 01</a:t>
            </a:r>
          </a:p>
        </p:txBody>
      </p:sp>
      <p:sp>
        <p:nvSpPr>
          <p:cNvPr id="138" name="Freeform 100">
            <a:extLst>
              <a:ext uri="{FF2B5EF4-FFF2-40B4-BE49-F238E27FC236}">
                <a16:creationId xmlns:a16="http://schemas.microsoft.com/office/drawing/2014/main" id="{2DC68DC5-9BB5-4EE3-A59C-C6DEEE799496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630510" y="1567931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" name="Freeform 102">
            <a:extLst>
              <a:ext uri="{FF2B5EF4-FFF2-40B4-BE49-F238E27FC236}">
                <a16:creationId xmlns:a16="http://schemas.microsoft.com/office/drawing/2014/main" id="{551D9891-1C4C-4CA2-AAE0-1F937523AA1C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349371" y="1599171"/>
            <a:ext cx="308702" cy="692787"/>
          </a:xfrm>
          <a:custGeom>
            <a:avLst/>
            <a:gdLst>
              <a:gd name="T0" fmla="*/ 739 w 740"/>
              <a:gd name="T1" fmla="*/ 1662 h 1663"/>
              <a:gd name="T2" fmla="*/ 0 w 740"/>
              <a:gd name="T3" fmla="*/ 830 h 1663"/>
              <a:gd name="T4" fmla="*/ 739 w 740"/>
              <a:gd name="T5" fmla="*/ 0 h 1663"/>
              <a:gd name="T6" fmla="*/ 739 w 740"/>
              <a:gd name="T7" fmla="*/ 1662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63">
                <a:moveTo>
                  <a:pt x="739" y="1662"/>
                </a:moveTo>
                <a:lnTo>
                  <a:pt x="0" y="830"/>
                </a:lnTo>
                <a:lnTo>
                  <a:pt x="739" y="0"/>
                </a:lnTo>
                <a:lnTo>
                  <a:pt x="739" y="1662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6" name="Round Same Side Corner Rectangle 131">
            <a:extLst>
              <a:ext uri="{FF2B5EF4-FFF2-40B4-BE49-F238E27FC236}">
                <a16:creationId xmlns:a16="http://schemas.microsoft.com/office/drawing/2014/main" id="{E1486C88-B1C9-49B4-9C26-185FAD3FBA76}"/>
              </a:ext>
            </a:extLst>
          </p:cNvPr>
          <p:cNvSpPr/>
          <p:nvPr/>
        </p:nvSpPr>
        <p:spPr>
          <a:xfrm flipH="1">
            <a:off x="9132950" y="1714505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46" name="Freeform 110">
            <a:extLst>
              <a:ext uri="{FF2B5EF4-FFF2-40B4-BE49-F238E27FC236}">
                <a16:creationId xmlns:a16="http://schemas.microsoft.com/office/drawing/2014/main" id="{CE3A5247-2E4D-44FC-B726-B976BB768347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11425757" y="3333892"/>
            <a:ext cx="766243" cy="814071"/>
          </a:xfrm>
          <a:custGeom>
            <a:avLst/>
            <a:gdLst>
              <a:gd name="T0" fmla="*/ 0 w 1837"/>
              <a:gd name="T1" fmla="*/ 0 h 1954"/>
              <a:gd name="T2" fmla="*/ 0 w 1837"/>
              <a:gd name="T3" fmla="*/ 0 h 1954"/>
              <a:gd name="T4" fmla="*/ 1836 w 1837"/>
              <a:gd name="T5" fmla="*/ 0 h 1954"/>
              <a:gd name="T6" fmla="*/ 1836 w 1837"/>
              <a:gd name="T7" fmla="*/ 1816 h 1954"/>
              <a:gd name="T8" fmla="*/ 0 w 1837"/>
              <a:gd name="T9" fmla="*/ 1816 h 1954"/>
              <a:gd name="T10" fmla="*/ 0 w 1837"/>
              <a:gd name="T11" fmla="*/ 0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54">
                <a:moveTo>
                  <a:pt x="0" y="0"/>
                </a:moveTo>
                <a:lnTo>
                  <a:pt x="0" y="0"/>
                </a:lnTo>
                <a:cubicBezTo>
                  <a:pt x="603" y="137"/>
                  <a:pt x="1234" y="137"/>
                  <a:pt x="1836" y="0"/>
                </a:cubicBezTo>
                <a:cubicBezTo>
                  <a:pt x="1836" y="611"/>
                  <a:pt x="1836" y="1214"/>
                  <a:pt x="1836" y="1816"/>
                </a:cubicBezTo>
                <a:cubicBezTo>
                  <a:pt x="1234" y="1953"/>
                  <a:pt x="603" y="1953"/>
                  <a:pt x="0" y="1816"/>
                </a:cubicBezTo>
                <a:cubicBezTo>
                  <a:pt x="0" y="1214"/>
                  <a:pt x="0" y="611"/>
                  <a:pt x="0" y="0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7" name="Freeform 111">
            <a:extLst>
              <a:ext uri="{FF2B5EF4-FFF2-40B4-BE49-F238E27FC236}">
                <a16:creationId xmlns:a16="http://schemas.microsoft.com/office/drawing/2014/main" id="{33879FCC-7B3C-49D6-97A2-943CE0D73E10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11425757" y="3390859"/>
            <a:ext cx="233365" cy="928003"/>
          </a:xfrm>
          <a:custGeom>
            <a:avLst/>
            <a:gdLst>
              <a:gd name="T0" fmla="*/ 558 w 559"/>
              <a:gd name="T1" fmla="*/ 2227 h 2228"/>
              <a:gd name="T2" fmla="*/ 0 w 559"/>
              <a:gd name="T3" fmla="*/ 1817 h 2228"/>
              <a:gd name="T4" fmla="*/ 0 w 559"/>
              <a:gd name="T5" fmla="*/ 0 h 2228"/>
              <a:gd name="T6" fmla="*/ 558 w 559"/>
              <a:gd name="T7" fmla="*/ 420 h 2228"/>
              <a:gd name="T8" fmla="*/ 558 w 559"/>
              <a:gd name="T9" fmla="*/ 2227 h 2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28">
                <a:moveTo>
                  <a:pt x="558" y="2227"/>
                </a:moveTo>
                <a:lnTo>
                  <a:pt x="0" y="1817"/>
                </a:lnTo>
                <a:lnTo>
                  <a:pt x="0" y="0"/>
                </a:lnTo>
                <a:lnTo>
                  <a:pt x="558" y="420"/>
                </a:lnTo>
                <a:lnTo>
                  <a:pt x="558" y="2227"/>
                </a:lnTo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8" name="Freeform 112">
            <a:extLst>
              <a:ext uri="{FF2B5EF4-FFF2-40B4-BE49-F238E27FC236}">
                <a16:creationId xmlns:a16="http://schemas.microsoft.com/office/drawing/2014/main" id="{F560C1D9-4E36-4F47-ADAA-D3FDAB078536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630510" y="3561760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rgbClr val="162F3C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9" name="Text Box 113">
            <a:extLst>
              <a:ext uri="{FF2B5EF4-FFF2-40B4-BE49-F238E27FC236}">
                <a16:creationId xmlns:a16="http://schemas.microsoft.com/office/drawing/2014/main" id="{7EC37E89-A437-4822-9E06-85D678422A5F}"/>
              </a:ext>
            </a:extLst>
          </p:cNvPr>
          <p:cNvSpPr txBox="1">
            <a:spLocks noChangeArrowheads="1"/>
          </p:cNvSpPr>
          <p:nvPr/>
        </p:nvSpPr>
        <p:spPr bwMode="auto">
          <a:xfrm rot="10800000">
            <a:off x="10100913" y="3773087"/>
            <a:ext cx="1348733" cy="35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F1F0F0"/>
                </a:solidFill>
                <a:effectLst/>
                <a:uLnTx/>
                <a:uFillTx/>
                <a:latin typeface="Roboto Black" charset="0"/>
                <a:ea typeface="SimSun" charset="0"/>
                <a:cs typeface="Roboto Black" charset="0"/>
              </a:rPr>
              <a:t>OPTION 01</a:t>
            </a:r>
          </a:p>
        </p:txBody>
      </p:sp>
      <p:sp>
        <p:nvSpPr>
          <p:cNvPr id="150" name="Freeform 114">
            <a:extLst>
              <a:ext uri="{FF2B5EF4-FFF2-40B4-BE49-F238E27FC236}">
                <a16:creationId xmlns:a16="http://schemas.microsoft.com/office/drawing/2014/main" id="{92715DDA-CD9D-4D7A-8635-A8695D8A331A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630510" y="3561760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1" name="Freeform 116">
            <a:extLst>
              <a:ext uri="{FF2B5EF4-FFF2-40B4-BE49-F238E27FC236}">
                <a16:creationId xmlns:a16="http://schemas.microsoft.com/office/drawing/2014/main" id="{B71CD44D-5ABF-495A-A614-45E45E99232D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349371" y="3593000"/>
            <a:ext cx="308702" cy="692786"/>
          </a:xfrm>
          <a:custGeom>
            <a:avLst/>
            <a:gdLst>
              <a:gd name="T0" fmla="*/ 739 w 740"/>
              <a:gd name="T1" fmla="*/ 1662 h 1663"/>
              <a:gd name="T2" fmla="*/ 0 w 740"/>
              <a:gd name="T3" fmla="*/ 830 h 1663"/>
              <a:gd name="T4" fmla="*/ 739 w 740"/>
              <a:gd name="T5" fmla="*/ 0 h 1663"/>
              <a:gd name="T6" fmla="*/ 739 w 740"/>
              <a:gd name="T7" fmla="*/ 1662 h 1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63">
                <a:moveTo>
                  <a:pt x="739" y="1662"/>
                </a:moveTo>
                <a:lnTo>
                  <a:pt x="0" y="830"/>
                </a:lnTo>
                <a:lnTo>
                  <a:pt x="739" y="0"/>
                </a:lnTo>
                <a:lnTo>
                  <a:pt x="739" y="1662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7" name="Round Same Side Corner Rectangle 134">
            <a:extLst>
              <a:ext uri="{FF2B5EF4-FFF2-40B4-BE49-F238E27FC236}">
                <a16:creationId xmlns:a16="http://schemas.microsoft.com/office/drawing/2014/main" id="{09917410-07BB-4E7B-9CC3-3040D604FF15}"/>
              </a:ext>
            </a:extLst>
          </p:cNvPr>
          <p:cNvSpPr/>
          <p:nvPr/>
        </p:nvSpPr>
        <p:spPr>
          <a:xfrm flipH="1">
            <a:off x="9132950" y="3716587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52" name="Freeform 117">
            <a:extLst>
              <a:ext uri="{FF2B5EF4-FFF2-40B4-BE49-F238E27FC236}">
                <a16:creationId xmlns:a16="http://schemas.microsoft.com/office/drawing/2014/main" id="{EE467F7B-D8FA-44BB-9279-77579113E0C5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11425757" y="4329888"/>
            <a:ext cx="766243" cy="814071"/>
          </a:xfrm>
          <a:custGeom>
            <a:avLst/>
            <a:gdLst>
              <a:gd name="T0" fmla="*/ 0 w 1837"/>
              <a:gd name="T1" fmla="*/ 0 h 1954"/>
              <a:gd name="T2" fmla="*/ 0 w 1837"/>
              <a:gd name="T3" fmla="*/ 0 h 1954"/>
              <a:gd name="T4" fmla="*/ 1836 w 1837"/>
              <a:gd name="T5" fmla="*/ 0 h 1954"/>
              <a:gd name="T6" fmla="*/ 1836 w 1837"/>
              <a:gd name="T7" fmla="*/ 1816 h 1954"/>
              <a:gd name="T8" fmla="*/ 0 w 1837"/>
              <a:gd name="T9" fmla="*/ 1816 h 1954"/>
              <a:gd name="T10" fmla="*/ 0 w 1837"/>
              <a:gd name="T11" fmla="*/ 0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37" h="1954">
                <a:moveTo>
                  <a:pt x="0" y="0"/>
                </a:moveTo>
                <a:lnTo>
                  <a:pt x="0" y="0"/>
                </a:lnTo>
                <a:cubicBezTo>
                  <a:pt x="603" y="137"/>
                  <a:pt x="1234" y="137"/>
                  <a:pt x="1836" y="0"/>
                </a:cubicBezTo>
                <a:cubicBezTo>
                  <a:pt x="1836" y="602"/>
                  <a:pt x="1836" y="1214"/>
                  <a:pt x="1836" y="1816"/>
                </a:cubicBezTo>
                <a:cubicBezTo>
                  <a:pt x="1234" y="1953"/>
                  <a:pt x="603" y="1953"/>
                  <a:pt x="0" y="1816"/>
                </a:cubicBezTo>
                <a:cubicBezTo>
                  <a:pt x="0" y="1214"/>
                  <a:pt x="0" y="602"/>
                  <a:pt x="0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" name="Freeform 118">
            <a:extLst>
              <a:ext uri="{FF2B5EF4-FFF2-40B4-BE49-F238E27FC236}">
                <a16:creationId xmlns:a16="http://schemas.microsoft.com/office/drawing/2014/main" id="{6BB38F49-583F-4659-9F56-B7E01B97B8DD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11425757" y="4386855"/>
            <a:ext cx="233365" cy="928003"/>
          </a:xfrm>
          <a:custGeom>
            <a:avLst/>
            <a:gdLst>
              <a:gd name="T0" fmla="*/ 558 w 559"/>
              <a:gd name="T1" fmla="*/ 2227 h 2228"/>
              <a:gd name="T2" fmla="*/ 0 w 559"/>
              <a:gd name="T3" fmla="*/ 1817 h 2228"/>
              <a:gd name="T4" fmla="*/ 0 w 559"/>
              <a:gd name="T5" fmla="*/ 0 h 2228"/>
              <a:gd name="T6" fmla="*/ 558 w 559"/>
              <a:gd name="T7" fmla="*/ 411 h 2228"/>
              <a:gd name="T8" fmla="*/ 558 w 559"/>
              <a:gd name="T9" fmla="*/ 2227 h 2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2228">
                <a:moveTo>
                  <a:pt x="558" y="2227"/>
                </a:moveTo>
                <a:lnTo>
                  <a:pt x="0" y="1817"/>
                </a:lnTo>
                <a:lnTo>
                  <a:pt x="0" y="0"/>
                </a:lnTo>
                <a:lnTo>
                  <a:pt x="558" y="411"/>
                </a:lnTo>
                <a:lnTo>
                  <a:pt x="558" y="2227"/>
                </a:lnTo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4" name="Freeform 119">
            <a:extLst>
              <a:ext uri="{FF2B5EF4-FFF2-40B4-BE49-F238E27FC236}">
                <a16:creationId xmlns:a16="http://schemas.microsoft.com/office/drawing/2014/main" id="{D6CB2F0A-6993-489E-90E4-CEB852CF9359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630510" y="4557755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rgbClr val="162F3C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5" name="Text Box 120">
            <a:extLst>
              <a:ext uri="{FF2B5EF4-FFF2-40B4-BE49-F238E27FC236}">
                <a16:creationId xmlns:a16="http://schemas.microsoft.com/office/drawing/2014/main" id="{D458EFE6-9446-4B90-B306-EF28CFE3E526}"/>
              </a:ext>
            </a:extLst>
          </p:cNvPr>
          <p:cNvSpPr txBox="1">
            <a:spLocks noChangeArrowheads="1"/>
          </p:cNvSpPr>
          <p:nvPr/>
        </p:nvSpPr>
        <p:spPr bwMode="auto">
          <a:xfrm rot="10800000">
            <a:off x="10100913" y="4767246"/>
            <a:ext cx="1348733" cy="35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5pPr>
            <a:lvl6pPr marL="25146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6pPr>
            <a:lvl7pPr marL="29718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7pPr>
            <a:lvl8pPr marL="34290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8pPr>
            <a:lvl9pPr marL="3886200" indent="-2286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ea typeface="SimSun" charset="0"/>
                <a:cs typeface="SimSun" charset="0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228600" algn="l"/>
                <a:tab pos="457200" algn="l"/>
                <a:tab pos="685800" algn="l"/>
                <a:tab pos="914400" algn="l"/>
                <a:tab pos="1143000" algn="l"/>
                <a:tab pos="1371600" algn="l"/>
                <a:tab pos="1600200" algn="l"/>
                <a:tab pos="1828800" algn="l"/>
                <a:tab pos="2057400" algn="l"/>
                <a:tab pos="2286000" algn="l"/>
                <a:tab pos="2514600" algn="l"/>
                <a:tab pos="2743200" algn="l"/>
                <a:tab pos="2971800" algn="l"/>
                <a:tab pos="3200400" algn="l"/>
                <a:tab pos="3429000" algn="l"/>
                <a:tab pos="3657600" algn="l"/>
                <a:tab pos="3886200" algn="l"/>
                <a:tab pos="4114800" algn="l"/>
                <a:tab pos="4343400" algn="l"/>
                <a:tab pos="4572000" algn="l"/>
              </a:tabLst>
              <a:defRPr/>
            </a:pPr>
            <a:r>
              <a:rPr kumimoji="0" lang="en-US" sz="500" b="0" i="0" u="none" strike="noStrike" kern="1200" cap="none" spc="0" normalizeH="0" baseline="0" noProof="0" dirty="0">
                <a:ln>
                  <a:noFill/>
                </a:ln>
                <a:solidFill>
                  <a:srgbClr val="F1F0F0"/>
                </a:solidFill>
                <a:effectLst/>
                <a:uLnTx/>
                <a:uFillTx/>
                <a:latin typeface="Roboto Black" charset="0"/>
                <a:ea typeface="SimSun" charset="0"/>
                <a:cs typeface="Roboto Black" charset="0"/>
              </a:rPr>
              <a:t>OPTION 01</a:t>
            </a:r>
          </a:p>
        </p:txBody>
      </p:sp>
      <p:sp>
        <p:nvSpPr>
          <p:cNvPr id="156" name="Freeform 121">
            <a:extLst>
              <a:ext uri="{FF2B5EF4-FFF2-40B4-BE49-F238E27FC236}">
                <a16:creationId xmlns:a16="http://schemas.microsoft.com/office/drawing/2014/main" id="{0ACF1722-9241-48EB-927D-8A86BED1A740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630510" y="4557755"/>
            <a:ext cx="2028612" cy="757104"/>
          </a:xfrm>
          <a:custGeom>
            <a:avLst/>
            <a:gdLst>
              <a:gd name="T0" fmla="*/ 4868 w 4869"/>
              <a:gd name="T1" fmla="*/ 1817 h 1818"/>
              <a:gd name="T2" fmla="*/ 0 w 4869"/>
              <a:gd name="T3" fmla="*/ 1817 h 1818"/>
              <a:gd name="T4" fmla="*/ 0 w 4869"/>
              <a:gd name="T5" fmla="*/ 0 h 1818"/>
              <a:gd name="T6" fmla="*/ 4868 w 4869"/>
              <a:gd name="T7" fmla="*/ 0 h 1818"/>
              <a:gd name="T8" fmla="*/ 4173 w 4869"/>
              <a:gd name="T9" fmla="*/ 912 h 1818"/>
              <a:gd name="T10" fmla="*/ 4868 w 4869"/>
              <a:gd name="T11" fmla="*/ 1817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869" h="1818">
                <a:moveTo>
                  <a:pt x="4868" y="1817"/>
                </a:moveTo>
                <a:lnTo>
                  <a:pt x="0" y="1817"/>
                </a:lnTo>
                <a:lnTo>
                  <a:pt x="0" y="0"/>
                </a:lnTo>
                <a:lnTo>
                  <a:pt x="4868" y="0"/>
                </a:lnTo>
                <a:lnTo>
                  <a:pt x="4173" y="912"/>
                </a:lnTo>
                <a:lnTo>
                  <a:pt x="4868" y="1817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7" name="Freeform 123">
            <a:extLst>
              <a:ext uri="{FF2B5EF4-FFF2-40B4-BE49-F238E27FC236}">
                <a16:creationId xmlns:a16="http://schemas.microsoft.com/office/drawing/2014/main" id="{DBCBC9BD-2C72-48E1-A3E6-F38FE6B4D898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9349371" y="4587156"/>
            <a:ext cx="308702" cy="696463"/>
          </a:xfrm>
          <a:custGeom>
            <a:avLst/>
            <a:gdLst>
              <a:gd name="T0" fmla="*/ 739 w 740"/>
              <a:gd name="T1" fmla="*/ 1671 h 1672"/>
              <a:gd name="T2" fmla="*/ 0 w 740"/>
              <a:gd name="T3" fmla="*/ 839 h 1672"/>
              <a:gd name="T4" fmla="*/ 739 w 740"/>
              <a:gd name="T5" fmla="*/ 0 h 1672"/>
              <a:gd name="T6" fmla="*/ 739 w 740"/>
              <a:gd name="T7" fmla="*/ 1671 h 1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0" h="1672">
                <a:moveTo>
                  <a:pt x="739" y="1671"/>
                </a:moveTo>
                <a:lnTo>
                  <a:pt x="0" y="839"/>
                </a:lnTo>
                <a:lnTo>
                  <a:pt x="739" y="0"/>
                </a:lnTo>
                <a:lnTo>
                  <a:pt x="739" y="1671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8" name="Round Same Side Corner Rectangle 135">
            <a:extLst>
              <a:ext uri="{FF2B5EF4-FFF2-40B4-BE49-F238E27FC236}">
                <a16:creationId xmlns:a16="http://schemas.microsoft.com/office/drawing/2014/main" id="{3BCA39D1-C2AC-4B88-A756-D3941F6BD359}"/>
              </a:ext>
            </a:extLst>
          </p:cNvPr>
          <p:cNvSpPr/>
          <p:nvPr/>
        </p:nvSpPr>
        <p:spPr>
          <a:xfrm flipH="1">
            <a:off x="9132950" y="4713497"/>
            <a:ext cx="54849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69" name="Rectangle 168">
            <a:extLst>
              <a:ext uri="{FF2B5EF4-FFF2-40B4-BE49-F238E27FC236}">
                <a16:creationId xmlns:a16="http://schemas.microsoft.com/office/drawing/2014/main" id="{E75057CB-857B-45BD-B92C-83CF57BD9FF5}"/>
              </a:ext>
            </a:extLst>
          </p:cNvPr>
          <p:cNvSpPr/>
          <p:nvPr/>
        </p:nvSpPr>
        <p:spPr>
          <a:xfrm>
            <a:off x="2657906" y="1490638"/>
            <a:ext cx="2607624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Weak, Guessable, or Hardcoded Passwords</a:t>
            </a: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2608A0A7-D379-403E-AFDC-CF1D118A0FEB}"/>
              </a:ext>
            </a:extLst>
          </p:cNvPr>
          <p:cNvSpPr/>
          <p:nvPr/>
        </p:nvSpPr>
        <p:spPr>
          <a:xfrm>
            <a:off x="2648478" y="2626972"/>
            <a:ext cx="2806909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Insecure Network Services</a:t>
            </a: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84335A4D-8F3F-4964-878F-C780DFBAA06E}"/>
              </a:ext>
            </a:extLst>
          </p:cNvPr>
          <p:cNvSpPr/>
          <p:nvPr/>
        </p:nvSpPr>
        <p:spPr>
          <a:xfrm>
            <a:off x="2657906" y="3484468"/>
            <a:ext cx="2806909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Insecure Ecosystem Interfaces</a:t>
            </a: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CD8C3D17-1761-4C81-AD04-088A384F691C}"/>
              </a:ext>
            </a:extLst>
          </p:cNvPr>
          <p:cNvSpPr/>
          <p:nvPr/>
        </p:nvSpPr>
        <p:spPr>
          <a:xfrm>
            <a:off x="2657906" y="4480464"/>
            <a:ext cx="2905216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Lack of Secure Update Mechanisms</a:t>
            </a: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FDA5732-A990-4D6A-9841-3F83E6362128}"/>
              </a:ext>
            </a:extLst>
          </p:cNvPr>
          <p:cNvSpPr/>
          <p:nvPr/>
        </p:nvSpPr>
        <p:spPr>
          <a:xfrm>
            <a:off x="2657906" y="5474620"/>
            <a:ext cx="2683824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of Insecure or Outdated Components</a:t>
            </a: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8DA7E086-8CE9-4C10-894B-5B33759E3CCB}"/>
              </a:ext>
            </a:extLst>
          </p:cNvPr>
          <p:cNvSpPr/>
          <p:nvPr/>
        </p:nvSpPr>
        <p:spPr>
          <a:xfrm>
            <a:off x="1021612" y="1535886"/>
            <a:ext cx="607859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01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75" name="Rectangle 174">
            <a:extLst>
              <a:ext uri="{FF2B5EF4-FFF2-40B4-BE49-F238E27FC236}">
                <a16:creationId xmlns:a16="http://schemas.microsoft.com/office/drawing/2014/main" id="{0C14A0C9-1961-474B-ADC1-2047E2CBD47F}"/>
              </a:ext>
            </a:extLst>
          </p:cNvPr>
          <p:cNvSpPr/>
          <p:nvPr/>
        </p:nvSpPr>
        <p:spPr>
          <a:xfrm>
            <a:off x="1021612" y="2531882"/>
            <a:ext cx="607859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02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76" name="Rectangle 175">
            <a:extLst>
              <a:ext uri="{FF2B5EF4-FFF2-40B4-BE49-F238E27FC236}">
                <a16:creationId xmlns:a16="http://schemas.microsoft.com/office/drawing/2014/main" id="{A66850E7-0BAB-429E-BFDB-7801D519BC94}"/>
              </a:ext>
            </a:extLst>
          </p:cNvPr>
          <p:cNvSpPr/>
          <p:nvPr/>
        </p:nvSpPr>
        <p:spPr>
          <a:xfrm>
            <a:off x="1021612" y="3529715"/>
            <a:ext cx="607859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03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77" name="Rectangle 176">
            <a:extLst>
              <a:ext uri="{FF2B5EF4-FFF2-40B4-BE49-F238E27FC236}">
                <a16:creationId xmlns:a16="http://schemas.microsoft.com/office/drawing/2014/main" id="{F7749D52-04A6-446B-B033-541688D30003}"/>
              </a:ext>
            </a:extLst>
          </p:cNvPr>
          <p:cNvSpPr/>
          <p:nvPr/>
        </p:nvSpPr>
        <p:spPr>
          <a:xfrm>
            <a:off x="1021612" y="4525711"/>
            <a:ext cx="607859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04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78" name="Rectangle 177">
            <a:extLst>
              <a:ext uri="{FF2B5EF4-FFF2-40B4-BE49-F238E27FC236}">
                <a16:creationId xmlns:a16="http://schemas.microsoft.com/office/drawing/2014/main" id="{53ED58AD-6301-47A9-B3A5-E0825D5602AF}"/>
              </a:ext>
            </a:extLst>
          </p:cNvPr>
          <p:cNvSpPr/>
          <p:nvPr/>
        </p:nvSpPr>
        <p:spPr>
          <a:xfrm>
            <a:off x="1021612" y="5523544"/>
            <a:ext cx="607859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05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265ACE22-1F62-4322-96AE-58B36D756BB0}"/>
              </a:ext>
            </a:extLst>
          </p:cNvPr>
          <p:cNvSpPr/>
          <p:nvPr/>
        </p:nvSpPr>
        <p:spPr>
          <a:xfrm>
            <a:off x="6276295" y="1622399"/>
            <a:ext cx="2796556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Insufficient Privacy Protection</a:t>
            </a: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2ABD972E-C195-4BA9-9320-55E84D1794E6}"/>
              </a:ext>
            </a:extLst>
          </p:cNvPr>
          <p:cNvSpPr/>
          <p:nvPr/>
        </p:nvSpPr>
        <p:spPr>
          <a:xfrm>
            <a:off x="6736609" y="2616555"/>
            <a:ext cx="2336242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Insecure Data Transfer and Storage</a:t>
            </a: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B7A38347-C8A8-4BB9-BCB4-A9BC2636B627}"/>
              </a:ext>
            </a:extLst>
          </p:cNvPr>
          <p:cNvSpPr/>
          <p:nvPr/>
        </p:nvSpPr>
        <p:spPr>
          <a:xfrm>
            <a:off x="6889009" y="3616228"/>
            <a:ext cx="2183842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Lack of Device Management</a:t>
            </a: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84FEBEF0-D1CE-4D85-BCD1-2F970FEE092A}"/>
              </a:ext>
            </a:extLst>
          </p:cNvPr>
          <p:cNvSpPr/>
          <p:nvPr/>
        </p:nvSpPr>
        <p:spPr>
          <a:xfrm>
            <a:off x="6889009" y="4612223"/>
            <a:ext cx="2183842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Insecure Default Settings</a:t>
            </a: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5E9FFC12-E899-4900-A337-5238FDED688E}"/>
              </a:ext>
            </a:extLst>
          </p:cNvPr>
          <p:cNvSpPr/>
          <p:nvPr/>
        </p:nvSpPr>
        <p:spPr>
          <a:xfrm>
            <a:off x="6508009" y="5613731"/>
            <a:ext cx="2564842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Lack of Physical Hardening</a:t>
            </a: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00DD6668-F3EC-4A8D-AB6A-C21B098FF961}"/>
              </a:ext>
            </a:extLst>
          </p:cNvPr>
          <p:cNvSpPr/>
          <p:nvPr/>
        </p:nvSpPr>
        <p:spPr>
          <a:xfrm>
            <a:off x="10340887" y="1669484"/>
            <a:ext cx="607859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06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85" name="Rectangle 184">
            <a:extLst>
              <a:ext uri="{FF2B5EF4-FFF2-40B4-BE49-F238E27FC236}">
                <a16:creationId xmlns:a16="http://schemas.microsoft.com/office/drawing/2014/main" id="{9B5B4D6B-7A5B-44C9-810F-286E77CD5B94}"/>
              </a:ext>
            </a:extLst>
          </p:cNvPr>
          <p:cNvSpPr/>
          <p:nvPr/>
        </p:nvSpPr>
        <p:spPr>
          <a:xfrm>
            <a:off x="10340887" y="2665477"/>
            <a:ext cx="607859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07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0C32E1C7-1528-4FA8-B012-4A2FB5CF58C9}"/>
              </a:ext>
            </a:extLst>
          </p:cNvPr>
          <p:cNvSpPr/>
          <p:nvPr/>
        </p:nvSpPr>
        <p:spPr>
          <a:xfrm>
            <a:off x="10340887" y="3663312"/>
            <a:ext cx="607859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08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E8788157-5FAE-4838-B624-A3B765B0EAF4}"/>
              </a:ext>
            </a:extLst>
          </p:cNvPr>
          <p:cNvSpPr/>
          <p:nvPr/>
        </p:nvSpPr>
        <p:spPr>
          <a:xfrm>
            <a:off x="10340887" y="4659308"/>
            <a:ext cx="607859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09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62510477-FEDB-47C6-BD76-AB93B4BD9554}"/>
              </a:ext>
            </a:extLst>
          </p:cNvPr>
          <p:cNvSpPr/>
          <p:nvPr/>
        </p:nvSpPr>
        <p:spPr>
          <a:xfrm>
            <a:off x="10340887" y="5657139"/>
            <a:ext cx="607859" cy="55399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10</a:t>
            </a: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8866A7F9-9CC7-47BC-B40D-4C37BA55A810}"/>
              </a:ext>
            </a:extLst>
          </p:cNvPr>
          <p:cNvCxnSpPr>
            <a:cxnSpLocks/>
          </p:cNvCxnSpPr>
          <p:nvPr/>
        </p:nvCxnSpPr>
        <p:spPr>
          <a:xfrm>
            <a:off x="6096000" y="1592780"/>
            <a:ext cx="0" cy="4536255"/>
          </a:xfrm>
          <a:prstGeom prst="line">
            <a:avLst/>
          </a:prstGeom>
          <a:ln w="12700">
            <a:solidFill>
              <a:schemeClr val="tx2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0" name="Title 1">
            <a:extLst>
              <a:ext uri="{FF2B5EF4-FFF2-40B4-BE49-F238E27FC236}">
                <a16:creationId xmlns:a16="http://schemas.microsoft.com/office/drawing/2014/main" id="{FEBA0B51-D446-4D55-B5D6-57338005D6A7}"/>
              </a:ext>
            </a:extLst>
          </p:cNvPr>
          <p:cNvSpPr txBox="1">
            <a:spLocks/>
          </p:cNvSpPr>
          <p:nvPr/>
        </p:nvSpPr>
        <p:spPr>
          <a:xfrm>
            <a:off x="2016894" y="220926"/>
            <a:ext cx="8158213" cy="758379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OWASP Top 10 IoT Threats</a:t>
            </a:r>
          </a:p>
        </p:txBody>
      </p:sp>
    </p:spTree>
    <p:extLst>
      <p:ext uri="{BB962C8B-B14F-4D97-AF65-F5344CB8AC3E}">
        <p14:creationId xmlns:p14="http://schemas.microsoft.com/office/powerpoint/2010/main" val="2616109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62">
            <a:extLst>
              <a:ext uri="{FF2B5EF4-FFF2-40B4-BE49-F238E27FC236}">
                <a16:creationId xmlns:a16="http://schemas.microsoft.com/office/drawing/2014/main" id="{7B70BFBF-C187-4C44-A030-9C885AD790AC}"/>
              </a:ext>
            </a:extLst>
          </p:cNvPr>
          <p:cNvSpPr txBox="1">
            <a:spLocks/>
          </p:cNvSpPr>
          <p:nvPr/>
        </p:nvSpPr>
        <p:spPr>
          <a:xfrm>
            <a:off x="4343401" y="111523"/>
            <a:ext cx="3505198" cy="707578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IoT </a:t>
            </a:r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Threats</a:t>
            </a:r>
            <a:endParaRPr lang="en-IN" sz="36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</a:endParaRP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1D5154E8-39B6-49A7-A554-3AA330CA90DA}"/>
              </a:ext>
            </a:extLst>
          </p:cNvPr>
          <p:cNvCxnSpPr>
            <a:cxnSpLocks/>
          </p:cNvCxnSpPr>
          <p:nvPr/>
        </p:nvCxnSpPr>
        <p:spPr>
          <a:xfrm flipV="1">
            <a:off x="465172" y="994066"/>
            <a:ext cx="0" cy="5257800"/>
          </a:xfrm>
          <a:prstGeom prst="line">
            <a:avLst/>
          </a:prstGeom>
          <a:ln w="19050">
            <a:solidFill>
              <a:schemeClr val="tx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E8E9A88E-3C5C-4FC1-BCD4-B860C6D8E8BC}"/>
              </a:ext>
            </a:extLst>
          </p:cNvPr>
          <p:cNvCxnSpPr>
            <a:cxnSpLocks/>
          </p:cNvCxnSpPr>
          <p:nvPr/>
        </p:nvCxnSpPr>
        <p:spPr>
          <a:xfrm flipV="1">
            <a:off x="3548999" y="994066"/>
            <a:ext cx="0" cy="5257800"/>
          </a:xfrm>
          <a:prstGeom prst="line">
            <a:avLst/>
          </a:prstGeom>
          <a:ln w="19050">
            <a:solidFill>
              <a:schemeClr val="tx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4EA03645-5EFB-4991-A308-0EA38278E4C1}"/>
              </a:ext>
            </a:extLst>
          </p:cNvPr>
          <p:cNvCxnSpPr>
            <a:cxnSpLocks/>
          </p:cNvCxnSpPr>
          <p:nvPr/>
        </p:nvCxnSpPr>
        <p:spPr>
          <a:xfrm flipV="1">
            <a:off x="6632826" y="994066"/>
            <a:ext cx="0" cy="5257800"/>
          </a:xfrm>
          <a:prstGeom prst="line">
            <a:avLst/>
          </a:prstGeom>
          <a:ln w="19050">
            <a:solidFill>
              <a:schemeClr val="tx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7E38C86F-4E2C-49C0-9943-B83C9422460F}"/>
              </a:ext>
            </a:extLst>
          </p:cNvPr>
          <p:cNvCxnSpPr>
            <a:cxnSpLocks/>
          </p:cNvCxnSpPr>
          <p:nvPr/>
        </p:nvCxnSpPr>
        <p:spPr>
          <a:xfrm flipV="1">
            <a:off x="9716654" y="994066"/>
            <a:ext cx="0" cy="5257800"/>
          </a:xfrm>
          <a:prstGeom prst="line">
            <a:avLst/>
          </a:prstGeom>
          <a:ln w="19050">
            <a:solidFill>
              <a:schemeClr val="tx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>
            <a:extLst>
              <a:ext uri="{FF2B5EF4-FFF2-40B4-BE49-F238E27FC236}">
                <a16:creationId xmlns:a16="http://schemas.microsoft.com/office/drawing/2014/main" id="{82A96917-F536-4BAE-912F-AA9F4DCAF520}"/>
              </a:ext>
            </a:extLst>
          </p:cNvPr>
          <p:cNvSpPr/>
          <p:nvPr/>
        </p:nvSpPr>
        <p:spPr>
          <a:xfrm>
            <a:off x="10035306" y="1064140"/>
            <a:ext cx="157951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SQL Injection Attack 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68E8910B-FE4B-4295-B94E-6796C04ACE98}"/>
              </a:ext>
            </a:extLst>
          </p:cNvPr>
          <p:cNvSpPr/>
          <p:nvPr/>
        </p:nvSpPr>
        <p:spPr>
          <a:xfrm>
            <a:off x="10035306" y="2325805"/>
            <a:ext cx="1882008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SDR-Based Attack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7DABD7E1-5F25-404F-8616-D67A74589234}"/>
              </a:ext>
            </a:extLst>
          </p:cNvPr>
          <p:cNvSpPr/>
          <p:nvPr/>
        </p:nvSpPr>
        <p:spPr>
          <a:xfrm>
            <a:off x="10035306" y="3297386"/>
            <a:ext cx="157952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Fault Injection Attack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3A161F8A-FE1F-46F1-9D88-80A12E87BD24}"/>
              </a:ext>
            </a:extLst>
          </p:cNvPr>
          <p:cNvSpPr/>
          <p:nvPr/>
        </p:nvSpPr>
        <p:spPr>
          <a:xfrm>
            <a:off x="10035306" y="4548162"/>
            <a:ext cx="1882008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Network Pivoting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5E634742-1A08-49E3-AC8F-9D55CA92CC9F}"/>
              </a:ext>
            </a:extLst>
          </p:cNvPr>
          <p:cNvSpPr/>
          <p:nvPr/>
        </p:nvSpPr>
        <p:spPr>
          <a:xfrm>
            <a:off x="10035307" y="5523323"/>
            <a:ext cx="1691522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DNS Rebinding Attack</a:t>
            </a: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AB296284-3EFF-4902-A1E1-13B7E6A89621}"/>
              </a:ext>
            </a:extLst>
          </p:cNvPr>
          <p:cNvSpPr/>
          <p:nvPr/>
        </p:nvSpPr>
        <p:spPr>
          <a:xfrm>
            <a:off x="9474720" y="1147622"/>
            <a:ext cx="483862" cy="483862"/>
          </a:xfrm>
          <a:prstGeom prst="ellipse">
            <a:avLst/>
          </a:prstGeom>
          <a:solidFill>
            <a:srgbClr val="FFC000"/>
          </a:solidFill>
          <a:ln>
            <a:solidFill>
              <a:srgbClr val="EE8E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6D972B80-A586-4E90-9FD1-39C1FA3267B9}"/>
              </a:ext>
            </a:extLst>
          </p:cNvPr>
          <p:cNvSpPr/>
          <p:nvPr/>
        </p:nvSpPr>
        <p:spPr>
          <a:xfrm>
            <a:off x="9474720" y="2262047"/>
            <a:ext cx="483862" cy="48386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120FBB15-D421-4892-87C2-5D7C9627513F}"/>
              </a:ext>
            </a:extLst>
          </p:cNvPr>
          <p:cNvSpPr/>
          <p:nvPr/>
        </p:nvSpPr>
        <p:spPr>
          <a:xfrm>
            <a:off x="9474720" y="3376472"/>
            <a:ext cx="483862" cy="483862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834830BE-684B-40ED-BCE9-31E2A9FEA53F}"/>
              </a:ext>
            </a:extLst>
          </p:cNvPr>
          <p:cNvSpPr/>
          <p:nvPr/>
        </p:nvSpPr>
        <p:spPr>
          <a:xfrm>
            <a:off x="9474720" y="4490897"/>
            <a:ext cx="483862" cy="483862"/>
          </a:xfrm>
          <a:prstGeom prst="ellips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</a:endParaRP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DE6EA76A-F525-47A3-A0A6-E3F76BF7C751}"/>
              </a:ext>
            </a:extLst>
          </p:cNvPr>
          <p:cNvSpPr/>
          <p:nvPr/>
        </p:nvSpPr>
        <p:spPr>
          <a:xfrm>
            <a:off x="9474720" y="5605322"/>
            <a:ext cx="483862" cy="483862"/>
          </a:xfrm>
          <a:prstGeom prst="ellips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7BA5A644-6616-4A22-8CA2-D51DA27C4896}"/>
              </a:ext>
            </a:extLst>
          </p:cNvPr>
          <p:cNvSpPr/>
          <p:nvPr/>
        </p:nvSpPr>
        <p:spPr>
          <a:xfrm>
            <a:off x="6390894" y="1147622"/>
            <a:ext cx="483862" cy="483862"/>
          </a:xfrm>
          <a:prstGeom prst="ellips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</a:endParaRPr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6DB005A7-B8DF-4077-98EE-FE91BB799483}"/>
              </a:ext>
            </a:extLst>
          </p:cNvPr>
          <p:cNvSpPr/>
          <p:nvPr/>
        </p:nvSpPr>
        <p:spPr>
          <a:xfrm>
            <a:off x="6390894" y="2262047"/>
            <a:ext cx="483862" cy="483862"/>
          </a:xfrm>
          <a:prstGeom prst="ellips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</a:endParaRPr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BC1624D0-47ED-4275-85CC-19DE06D7CB7B}"/>
              </a:ext>
            </a:extLst>
          </p:cNvPr>
          <p:cNvSpPr/>
          <p:nvPr/>
        </p:nvSpPr>
        <p:spPr>
          <a:xfrm>
            <a:off x="6390894" y="3376472"/>
            <a:ext cx="483862" cy="483862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E227C9FD-90E6-4BA2-AE5A-07689B47F405}"/>
              </a:ext>
            </a:extLst>
          </p:cNvPr>
          <p:cNvSpPr/>
          <p:nvPr/>
        </p:nvSpPr>
        <p:spPr>
          <a:xfrm>
            <a:off x="6390894" y="4490897"/>
            <a:ext cx="483862" cy="48386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403BEFEB-70C6-4747-B3C1-32E9D821CE07}"/>
              </a:ext>
            </a:extLst>
          </p:cNvPr>
          <p:cNvSpPr/>
          <p:nvPr/>
        </p:nvSpPr>
        <p:spPr>
          <a:xfrm>
            <a:off x="6390894" y="5605322"/>
            <a:ext cx="483862" cy="483862"/>
          </a:xfrm>
          <a:prstGeom prst="ellipse">
            <a:avLst/>
          </a:prstGeom>
          <a:solidFill>
            <a:srgbClr val="FFC000"/>
          </a:solidFill>
          <a:ln>
            <a:solidFill>
              <a:srgbClr val="EE8E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</a:endParaRPr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DA7089AD-0A50-45EB-AB6E-6769D51406CE}"/>
              </a:ext>
            </a:extLst>
          </p:cNvPr>
          <p:cNvSpPr/>
          <p:nvPr/>
        </p:nvSpPr>
        <p:spPr>
          <a:xfrm>
            <a:off x="6946318" y="1202639"/>
            <a:ext cx="1485920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Replay Attack</a:t>
            </a: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94616A3D-42D5-42BF-9EAC-46B68B402889}"/>
              </a:ext>
            </a:extLst>
          </p:cNvPr>
          <p:cNvSpPr/>
          <p:nvPr/>
        </p:nvSpPr>
        <p:spPr>
          <a:xfrm>
            <a:off x="6946318" y="2187306"/>
            <a:ext cx="1911348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Forged Malicious Device</a:t>
            </a: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D7BE610B-142A-49C7-82EF-1C6640C76270}"/>
              </a:ext>
            </a:extLst>
          </p:cNvPr>
          <p:cNvSpPr/>
          <p:nvPr/>
        </p:nvSpPr>
        <p:spPr>
          <a:xfrm>
            <a:off x="6946318" y="3435885"/>
            <a:ext cx="2064110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Side Channel Attack</a:t>
            </a: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D343BC41-7A6E-4826-88BF-7EB6034069E4}"/>
              </a:ext>
            </a:extLst>
          </p:cNvPr>
          <p:cNvSpPr/>
          <p:nvPr/>
        </p:nvSpPr>
        <p:spPr>
          <a:xfrm>
            <a:off x="6946318" y="4548162"/>
            <a:ext cx="1551037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Ransomware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56514BB7-235C-4390-98EF-805017FD178B}"/>
              </a:ext>
            </a:extLst>
          </p:cNvPr>
          <p:cNvSpPr/>
          <p:nvPr/>
        </p:nvSpPr>
        <p:spPr>
          <a:xfrm>
            <a:off x="6946318" y="5661822"/>
            <a:ext cx="2217069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Client Impersonation</a:t>
            </a:r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7CE3DE8F-D427-4A59-BCD7-F08F74F71AC9}"/>
              </a:ext>
            </a:extLst>
          </p:cNvPr>
          <p:cNvSpPr/>
          <p:nvPr/>
        </p:nvSpPr>
        <p:spPr>
          <a:xfrm>
            <a:off x="3307068" y="1147622"/>
            <a:ext cx="483862" cy="483862"/>
          </a:xfrm>
          <a:prstGeom prst="ellipse">
            <a:avLst/>
          </a:prstGeom>
          <a:solidFill>
            <a:srgbClr val="FFC000"/>
          </a:solidFill>
          <a:ln>
            <a:solidFill>
              <a:srgbClr val="EE8E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D74C608F-6FDD-49F9-B48F-365422D6A774}"/>
              </a:ext>
            </a:extLst>
          </p:cNvPr>
          <p:cNvSpPr/>
          <p:nvPr/>
        </p:nvSpPr>
        <p:spPr>
          <a:xfrm>
            <a:off x="3307068" y="2262047"/>
            <a:ext cx="483862" cy="48386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</a:endParaRPr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82829EEA-4B71-499E-B799-D6F4D4EF0D07}"/>
              </a:ext>
            </a:extLst>
          </p:cNvPr>
          <p:cNvSpPr/>
          <p:nvPr/>
        </p:nvSpPr>
        <p:spPr>
          <a:xfrm>
            <a:off x="3307068" y="3376472"/>
            <a:ext cx="483862" cy="483862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</a:endParaRP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88016F96-15C9-42BF-8903-305FD2F9EDB9}"/>
              </a:ext>
            </a:extLst>
          </p:cNvPr>
          <p:cNvSpPr/>
          <p:nvPr/>
        </p:nvSpPr>
        <p:spPr>
          <a:xfrm>
            <a:off x="3307068" y="4490897"/>
            <a:ext cx="483862" cy="483862"/>
          </a:xfrm>
          <a:prstGeom prst="ellips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</a:endParaRPr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15BA7276-1B5D-43AA-B1EE-B0F8A689DADC}"/>
              </a:ext>
            </a:extLst>
          </p:cNvPr>
          <p:cNvSpPr/>
          <p:nvPr/>
        </p:nvSpPr>
        <p:spPr>
          <a:xfrm>
            <a:off x="3307068" y="5605322"/>
            <a:ext cx="483862" cy="483862"/>
          </a:xfrm>
          <a:prstGeom prst="ellips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/>
            </a:endParaRP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6359D1F5-0CC8-4F44-BFAD-01DADA6813B1}"/>
              </a:ext>
            </a:extLst>
          </p:cNvPr>
          <p:cNvSpPr/>
          <p:nvPr/>
        </p:nvSpPr>
        <p:spPr>
          <a:xfrm>
            <a:off x="3857543" y="1064140"/>
            <a:ext cx="219028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Remote Access using Backdoor</a:t>
            </a: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6F0F7960-FB25-449B-9C5D-C4A2E6FE61D9}"/>
              </a:ext>
            </a:extLst>
          </p:cNvPr>
          <p:cNvSpPr/>
          <p:nvPr/>
        </p:nvSpPr>
        <p:spPr>
          <a:xfrm>
            <a:off x="3857543" y="2174514"/>
            <a:ext cx="2238457" cy="67191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Remote Access using Telnet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26C4127C-F858-409E-BB28-FF54EBA03600}"/>
              </a:ext>
            </a:extLst>
          </p:cNvPr>
          <p:cNvSpPr/>
          <p:nvPr/>
        </p:nvSpPr>
        <p:spPr>
          <a:xfrm>
            <a:off x="3857543" y="3435885"/>
            <a:ext cx="1359945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Sybil Attack</a:t>
            </a:r>
          </a:p>
        </p:txBody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71990D01-3611-4A6C-9583-AEF4A5B44652}"/>
              </a:ext>
            </a:extLst>
          </p:cNvPr>
          <p:cNvSpPr/>
          <p:nvPr/>
        </p:nvSpPr>
        <p:spPr>
          <a:xfrm>
            <a:off x="3857543" y="4548162"/>
            <a:ext cx="1249060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Exploit Kits</a:t>
            </a:r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78674977-E413-472F-8E90-ECC3BAD027BA}"/>
              </a:ext>
            </a:extLst>
          </p:cNvPr>
          <p:cNvSpPr/>
          <p:nvPr/>
        </p:nvSpPr>
        <p:spPr>
          <a:xfrm>
            <a:off x="3857543" y="5523323"/>
            <a:ext cx="206817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Man-in-the-Middle Attack</a:t>
            </a:r>
          </a:p>
        </p:txBody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5F4DDEFE-ABB5-43EB-8CFB-BE3DFB9F9494}"/>
              </a:ext>
            </a:extLst>
          </p:cNvPr>
          <p:cNvSpPr/>
          <p:nvPr/>
        </p:nvSpPr>
        <p:spPr>
          <a:xfrm>
            <a:off x="757995" y="1202639"/>
            <a:ext cx="1370055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DDoS Attack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9" name="Rectangle 128">
            <a:extLst>
              <a:ext uri="{FF2B5EF4-FFF2-40B4-BE49-F238E27FC236}">
                <a16:creationId xmlns:a16="http://schemas.microsoft.com/office/drawing/2014/main" id="{8951789D-44D6-441A-91F6-32FF4521ACB0}"/>
              </a:ext>
            </a:extLst>
          </p:cNvPr>
          <p:cNvSpPr/>
          <p:nvPr/>
        </p:nvSpPr>
        <p:spPr>
          <a:xfrm>
            <a:off x="757995" y="2187306"/>
            <a:ext cx="2367125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Attack on HVAC Systems</a:t>
            </a:r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56A73CAE-E450-4F49-ACA0-7E70D5816C2B}"/>
              </a:ext>
            </a:extLst>
          </p:cNvPr>
          <p:cNvSpPr/>
          <p:nvPr/>
        </p:nvSpPr>
        <p:spPr>
          <a:xfrm>
            <a:off x="757995" y="3435885"/>
            <a:ext cx="2032864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Rolling Code Attack</a:t>
            </a:r>
          </a:p>
        </p:txBody>
      </p:sp>
      <p:sp>
        <p:nvSpPr>
          <p:cNvPr id="131" name="Rectangle 130">
            <a:extLst>
              <a:ext uri="{FF2B5EF4-FFF2-40B4-BE49-F238E27FC236}">
                <a16:creationId xmlns:a16="http://schemas.microsoft.com/office/drawing/2014/main" id="{A24025D1-E47E-469F-9587-921F5BC6B41F}"/>
              </a:ext>
            </a:extLst>
          </p:cNvPr>
          <p:cNvSpPr/>
          <p:nvPr/>
        </p:nvSpPr>
        <p:spPr>
          <a:xfrm>
            <a:off x="757995" y="4548162"/>
            <a:ext cx="1844544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BlueBorne Attack</a:t>
            </a: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39B39273-F0BB-41B8-B551-17BBB1E16327}"/>
              </a:ext>
            </a:extLst>
          </p:cNvPr>
          <p:cNvSpPr/>
          <p:nvPr/>
        </p:nvSpPr>
        <p:spPr>
          <a:xfrm>
            <a:off x="757995" y="5661822"/>
            <a:ext cx="186259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Jamming Attack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68EC3977-7BA4-4546-9034-908B425370E9}"/>
              </a:ext>
            </a:extLst>
          </p:cNvPr>
          <p:cNvSpPr/>
          <p:nvPr/>
        </p:nvSpPr>
        <p:spPr>
          <a:xfrm>
            <a:off x="225841" y="1147622"/>
            <a:ext cx="483862" cy="483862"/>
          </a:xfrm>
          <a:prstGeom prst="ellips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CDAA682B-B97E-4454-8E5F-1F8023E87319}"/>
              </a:ext>
            </a:extLst>
          </p:cNvPr>
          <p:cNvSpPr/>
          <p:nvPr/>
        </p:nvSpPr>
        <p:spPr>
          <a:xfrm>
            <a:off x="225841" y="2262047"/>
            <a:ext cx="483862" cy="483862"/>
          </a:xfrm>
          <a:prstGeom prst="ellipse">
            <a:avLst/>
          </a:prstGeom>
          <a:solidFill>
            <a:srgbClr val="92D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21EACB8C-DA32-45CA-8482-DA60F39C78EF}"/>
              </a:ext>
            </a:extLst>
          </p:cNvPr>
          <p:cNvSpPr/>
          <p:nvPr/>
        </p:nvSpPr>
        <p:spPr>
          <a:xfrm>
            <a:off x="225841" y="3376472"/>
            <a:ext cx="483862" cy="483862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CEC77A9B-813C-432B-A373-AF24289C1AFF}"/>
              </a:ext>
            </a:extLst>
          </p:cNvPr>
          <p:cNvSpPr/>
          <p:nvPr/>
        </p:nvSpPr>
        <p:spPr>
          <a:xfrm>
            <a:off x="225841" y="4490897"/>
            <a:ext cx="483862" cy="48386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F9811133-C02C-4703-ADF6-DBCF9D4814C9}"/>
              </a:ext>
            </a:extLst>
          </p:cNvPr>
          <p:cNvSpPr/>
          <p:nvPr/>
        </p:nvSpPr>
        <p:spPr>
          <a:xfrm>
            <a:off x="225841" y="5605322"/>
            <a:ext cx="483862" cy="483862"/>
          </a:xfrm>
          <a:prstGeom prst="ellipse">
            <a:avLst/>
          </a:prstGeom>
          <a:solidFill>
            <a:srgbClr val="FFC000"/>
          </a:solidFill>
          <a:ln>
            <a:solidFill>
              <a:srgbClr val="EE8E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917FC1C0-A50E-4C7E-8054-6E7E6CB4A130}"/>
              </a:ext>
            </a:extLst>
          </p:cNvPr>
          <p:cNvSpPr txBox="1"/>
          <p:nvPr/>
        </p:nvSpPr>
        <p:spPr>
          <a:xfrm>
            <a:off x="9494475" y="1189498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16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25B458DF-3BD8-415F-894D-0453D5820AA9}"/>
              </a:ext>
            </a:extLst>
          </p:cNvPr>
          <p:cNvSpPr txBox="1"/>
          <p:nvPr/>
        </p:nvSpPr>
        <p:spPr>
          <a:xfrm>
            <a:off x="9494475" y="2303923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17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E10DED41-8ABA-4A66-8574-AD1609D71090}"/>
              </a:ext>
            </a:extLst>
          </p:cNvPr>
          <p:cNvSpPr txBox="1"/>
          <p:nvPr/>
        </p:nvSpPr>
        <p:spPr>
          <a:xfrm>
            <a:off x="9494475" y="3418348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18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6E653EE6-DC7D-40EE-89F0-A41610B9E44E}"/>
              </a:ext>
            </a:extLst>
          </p:cNvPr>
          <p:cNvSpPr txBox="1"/>
          <p:nvPr/>
        </p:nvSpPr>
        <p:spPr>
          <a:xfrm>
            <a:off x="9494475" y="4532773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19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A46BC611-E21C-4754-B051-9BDAA39683FD}"/>
              </a:ext>
            </a:extLst>
          </p:cNvPr>
          <p:cNvSpPr txBox="1"/>
          <p:nvPr/>
        </p:nvSpPr>
        <p:spPr>
          <a:xfrm>
            <a:off x="9494475" y="5647198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20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1F162942-1435-42E9-AF6C-F3C63912C29B}"/>
              </a:ext>
            </a:extLst>
          </p:cNvPr>
          <p:cNvSpPr txBox="1"/>
          <p:nvPr/>
        </p:nvSpPr>
        <p:spPr>
          <a:xfrm>
            <a:off x="6410649" y="1189498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11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756F52B3-EA07-4356-8441-52939643BD60}"/>
              </a:ext>
            </a:extLst>
          </p:cNvPr>
          <p:cNvSpPr txBox="1"/>
          <p:nvPr/>
        </p:nvSpPr>
        <p:spPr>
          <a:xfrm>
            <a:off x="6410649" y="2303923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12</a:t>
            </a: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BCF840F6-8A18-4E8E-BB71-B76D1A02916B}"/>
              </a:ext>
            </a:extLst>
          </p:cNvPr>
          <p:cNvSpPr txBox="1"/>
          <p:nvPr/>
        </p:nvSpPr>
        <p:spPr>
          <a:xfrm>
            <a:off x="6410649" y="3418348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13</a:t>
            </a: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3AFFC86D-E5DC-4D45-8A9A-183D0074B183}"/>
              </a:ext>
            </a:extLst>
          </p:cNvPr>
          <p:cNvSpPr txBox="1"/>
          <p:nvPr/>
        </p:nvSpPr>
        <p:spPr>
          <a:xfrm>
            <a:off x="6410649" y="4532773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14</a:t>
            </a: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31C737E3-7107-41D6-900B-7518ADF0881A}"/>
              </a:ext>
            </a:extLst>
          </p:cNvPr>
          <p:cNvSpPr txBox="1"/>
          <p:nvPr/>
        </p:nvSpPr>
        <p:spPr>
          <a:xfrm>
            <a:off x="6410649" y="5647198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15</a:t>
            </a: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AE86954D-255E-45AA-8A74-3A09317FD105}"/>
              </a:ext>
            </a:extLst>
          </p:cNvPr>
          <p:cNvSpPr txBox="1"/>
          <p:nvPr/>
        </p:nvSpPr>
        <p:spPr>
          <a:xfrm>
            <a:off x="3326823" y="1189498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06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C42B35D1-41EA-4A5B-BE6A-A027D1F49EE2}"/>
              </a:ext>
            </a:extLst>
          </p:cNvPr>
          <p:cNvSpPr txBox="1"/>
          <p:nvPr/>
        </p:nvSpPr>
        <p:spPr>
          <a:xfrm>
            <a:off x="3326823" y="2303923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07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753E2C41-5712-4B67-8F9F-E7E7A6DF1CB4}"/>
              </a:ext>
            </a:extLst>
          </p:cNvPr>
          <p:cNvSpPr txBox="1"/>
          <p:nvPr/>
        </p:nvSpPr>
        <p:spPr>
          <a:xfrm>
            <a:off x="3326823" y="3418348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08</a:t>
            </a: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B8F15003-F088-43F1-8484-A176FBD3C6C3}"/>
              </a:ext>
            </a:extLst>
          </p:cNvPr>
          <p:cNvSpPr txBox="1"/>
          <p:nvPr/>
        </p:nvSpPr>
        <p:spPr>
          <a:xfrm>
            <a:off x="3326823" y="4532773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09</a:t>
            </a:r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BC31364A-6129-431A-A619-BD46A8B4817D}"/>
              </a:ext>
            </a:extLst>
          </p:cNvPr>
          <p:cNvSpPr txBox="1"/>
          <p:nvPr/>
        </p:nvSpPr>
        <p:spPr>
          <a:xfrm>
            <a:off x="3326823" y="5647198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10</a:t>
            </a: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BE644EA1-0CBC-4584-B054-4EAC23892072}"/>
              </a:ext>
            </a:extLst>
          </p:cNvPr>
          <p:cNvSpPr txBox="1"/>
          <p:nvPr/>
        </p:nvSpPr>
        <p:spPr>
          <a:xfrm>
            <a:off x="245596" y="2303923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02</a:t>
            </a: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78F6A03A-53C0-41B0-9DB8-72A23C230BE4}"/>
              </a:ext>
            </a:extLst>
          </p:cNvPr>
          <p:cNvSpPr txBox="1"/>
          <p:nvPr/>
        </p:nvSpPr>
        <p:spPr>
          <a:xfrm>
            <a:off x="245596" y="3418348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03</a:t>
            </a: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226A273D-5198-4679-A59B-99D151120EA5}"/>
              </a:ext>
            </a:extLst>
          </p:cNvPr>
          <p:cNvSpPr txBox="1"/>
          <p:nvPr/>
        </p:nvSpPr>
        <p:spPr>
          <a:xfrm>
            <a:off x="245596" y="4532773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04</a:t>
            </a: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4D724758-6813-4A4C-AD7A-12D09F34EB27}"/>
              </a:ext>
            </a:extLst>
          </p:cNvPr>
          <p:cNvSpPr txBox="1"/>
          <p:nvPr/>
        </p:nvSpPr>
        <p:spPr>
          <a:xfrm>
            <a:off x="310516" y="5647198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5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B012DA8D-1E0F-43B9-9AE7-EE80CF1A24E2}"/>
              </a:ext>
            </a:extLst>
          </p:cNvPr>
          <p:cNvSpPr txBox="1"/>
          <p:nvPr/>
        </p:nvSpPr>
        <p:spPr>
          <a:xfrm>
            <a:off x="245596" y="1189498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3110580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Placeholder 11"/>
          <p:cNvPicPr>
            <a:picLocks noGrp="1" noChangeAspect="1"/>
          </p:cNvPicPr>
          <p:nvPr>
            <p:ph type="pic" sz="quarter" idx="19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13" r="34513"/>
          <a:stretch/>
        </p:blipFill>
        <p:spPr>
          <a:xfrm>
            <a:off x="-4763" y="0"/>
            <a:ext cx="3048000" cy="6561932"/>
          </a:xfrm>
        </p:spPr>
      </p:pic>
      <p:sp>
        <p:nvSpPr>
          <p:cNvPr id="85" name="Rectangle 84"/>
          <p:cNvSpPr/>
          <p:nvPr/>
        </p:nvSpPr>
        <p:spPr>
          <a:xfrm>
            <a:off x="-4921" y="-4523"/>
            <a:ext cx="8780211" cy="1210236"/>
          </a:xfrm>
          <a:prstGeom prst="rect">
            <a:avLst/>
          </a:prstGeom>
          <a:solidFill>
            <a:srgbClr val="179E8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/>
            <a:endParaRPr lang="en-US" sz="900" kern="0" dirty="0">
              <a:solidFill>
                <a:prstClr val="white"/>
              </a:solidFill>
              <a:latin typeface="Lato Light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76200" y="308208"/>
            <a:ext cx="833122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3200" b="1" dirty="0">
                <a:solidFill>
                  <a:prstClr val="white"/>
                </a:solidFill>
                <a:latin typeface="Rockwell" panose="02060603020205020403" pitchFamily="18" charset="0"/>
              </a:rPr>
              <a:t>Hacking IoT Devices: General Scenario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CC909A3-E372-4BD0-997D-3408AE6D5D61}"/>
              </a:ext>
            </a:extLst>
          </p:cNvPr>
          <p:cNvSpPr txBox="1"/>
          <p:nvPr/>
        </p:nvSpPr>
        <p:spPr>
          <a:xfrm>
            <a:off x="3184066" y="4390243"/>
            <a:ext cx="1511406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Eavesdropping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3DC6F81F-18A8-46D4-9205-15E5A29D09E7}"/>
              </a:ext>
            </a:extLst>
          </p:cNvPr>
          <p:cNvGrpSpPr/>
          <p:nvPr/>
        </p:nvGrpSpPr>
        <p:grpSpPr>
          <a:xfrm>
            <a:off x="3295079" y="1331596"/>
            <a:ext cx="8682815" cy="5126030"/>
            <a:chOff x="3363903" y="1341428"/>
            <a:chExt cx="8682815" cy="5126030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B16AF17C-A7B3-4DD0-8BE2-876096D0135E}"/>
                </a:ext>
              </a:extLst>
            </p:cNvPr>
            <p:cNvSpPr/>
            <p:nvPr/>
          </p:nvSpPr>
          <p:spPr bwMode="auto">
            <a:xfrm>
              <a:off x="5896582" y="3257715"/>
              <a:ext cx="2493818" cy="130416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C1FFFF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54" name="Picture 3" descr="X:\CEH v7 - Haja\Icon Shock\Vista\Communication\clouds_512.png">
              <a:extLst>
                <a:ext uri="{FF2B5EF4-FFF2-40B4-BE49-F238E27FC236}">
                  <a16:creationId xmlns:a16="http://schemas.microsoft.com/office/drawing/2014/main" id="{EA94E277-ECC8-4AAF-BD67-864440A2EA4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51277" y="3430330"/>
              <a:ext cx="1096265" cy="8461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E49FE2FD-35FB-47DE-BF38-E66D7B9C21F2}"/>
                </a:ext>
              </a:extLst>
            </p:cNvPr>
            <p:cNvSpPr/>
            <p:nvPr/>
          </p:nvSpPr>
          <p:spPr bwMode="auto">
            <a:xfrm>
              <a:off x="9982468" y="1341428"/>
              <a:ext cx="1393758" cy="12838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9999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BFA8BB5C-8ED0-48E4-8CF6-7D9EB19A8992}"/>
                </a:ext>
              </a:extLst>
            </p:cNvPr>
            <p:cNvSpPr/>
            <p:nvPr/>
          </p:nvSpPr>
          <p:spPr bwMode="auto">
            <a:xfrm>
              <a:off x="5896582" y="5163292"/>
              <a:ext cx="2493818" cy="130416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C1FFFF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920F40F5-DBB0-4F42-9B7C-DD7798498F2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0140" y="5399144"/>
              <a:ext cx="661774" cy="661774"/>
            </a:xfrm>
            <a:prstGeom prst="rect">
              <a:avLst/>
            </a:prstGeom>
          </p:spPr>
        </p:pic>
        <p:pic>
          <p:nvPicPr>
            <p:cNvPr id="26" name="Picture 3">
              <a:extLst>
                <a:ext uri="{FF2B5EF4-FFF2-40B4-BE49-F238E27FC236}">
                  <a16:creationId xmlns:a16="http://schemas.microsoft.com/office/drawing/2014/main" id="{65353DFD-F94C-4E93-A229-0FD57846D45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549757" y="5412155"/>
              <a:ext cx="635753" cy="6357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3">
              <a:extLst>
                <a:ext uri="{FF2B5EF4-FFF2-40B4-BE49-F238E27FC236}">
                  <a16:creationId xmlns:a16="http://schemas.microsoft.com/office/drawing/2014/main" id="{17BDBACA-63C0-4068-9261-AA6E50A70A7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948671" y="5467324"/>
              <a:ext cx="525415" cy="5254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B1ECDA38-6D1E-4AC0-AE56-CA424692249A}"/>
                </a:ext>
              </a:extLst>
            </p:cNvPr>
            <p:cNvSpPr/>
            <p:nvPr/>
          </p:nvSpPr>
          <p:spPr bwMode="auto">
            <a:xfrm>
              <a:off x="6446612" y="1341428"/>
              <a:ext cx="1393758" cy="12838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C1FFFF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0B02705D-1C0F-4519-BD78-2777A3D2813E}"/>
                </a:ext>
              </a:extLst>
            </p:cNvPr>
            <p:cNvSpPr/>
            <p:nvPr/>
          </p:nvSpPr>
          <p:spPr bwMode="auto">
            <a:xfrm>
              <a:off x="9552900" y="5154854"/>
              <a:ext cx="2493818" cy="130416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9999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F5B37FE8-6A70-4DDD-B329-4731015F45DF}"/>
                </a:ext>
              </a:extLst>
            </p:cNvPr>
            <p:cNvGrpSpPr/>
            <p:nvPr/>
          </p:nvGrpSpPr>
          <p:grpSpPr>
            <a:xfrm>
              <a:off x="9806788" y="5436594"/>
              <a:ext cx="2025370" cy="668421"/>
              <a:chOff x="9767297" y="5308778"/>
              <a:chExt cx="2025370" cy="668421"/>
            </a:xfrm>
          </p:grpSpPr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id="{68146272-B08C-4776-A436-7BEC76274B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767297" y="5308778"/>
                <a:ext cx="661774" cy="661774"/>
              </a:xfrm>
              <a:prstGeom prst="rect">
                <a:avLst/>
              </a:prstGeom>
            </p:spPr>
          </p:pic>
          <p:pic>
            <p:nvPicPr>
              <p:cNvPr id="31" name="Picture 3">
                <a:extLst>
                  <a:ext uri="{FF2B5EF4-FFF2-40B4-BE49-F238E27FC236}">
                    <a16:creationId xmlns:a16="http://schemas.microsoft.com/office/drawing/2014/main" id="{B915F0A4-FDD7-4DF1-BF92-FB0C33BB3AC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1156914" y="5341446"/>
                <a:ext cx="635753" cy="63575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2" name="Picture 3">
                <a:extLst>
                  <a:ext uri="{FF2B5EF4-FFF2-40B4-BE49-F238E27FC236}">
                    <a16:creationId xmlns:a16="http://schemas.microsoft.com/office/drawing/2014/main" id="{65E774E3-4705-405A-A6D9-0E013F129AC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555828" y="5353479"/>
                <a:ext cx="525415" cy="52541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0C6B9327-935C-44D4-B3EC-DAFFCD3EF24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497609" y="2068692"/>
              <a:ext cx="1875096" cy="1567089"/>
            </a:xfrm>
            <a:prstGeom prst="straightConnector1">
              <a:avLst/>
            </a:prstGeom>
            <a:ln w="38100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3E273F5D-7487-4887-BB6E-A13C42926DEC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532095" y="4248203"/>
              <a:ext cx="1390727" cy="1368590"/>
            </a:xfrm>
            <a:prstGeom prst="straightConnector1">
              <a:avLst/>
            </a:prstGeom>
            <a:ln w="38100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5E54C9CC-7DB0-4E42-AC6B-26199F26406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856441" y="1983348"/>
              <a:ext cx="2040396" cy="0"/>
            </a:xfrm>
            <a:prstGeom prst="straightConnector1">
              <a:avLst/>
            </a:prstGeom>
            <a:ln w="38100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id="{1720B6B8-7B69-4DBE-A158-34F34254228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40974" y="5806937"/>
              <a:ext cx="1050376" cy="0"/>
            </a:xfrm>
            <a:prstGeom prst="straightConnector1">
              <a:avLst/>
            </a:prstGeom>
            <a:ln w="38100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F00F1637-ACC2-4919-993D-AC4E7D69CC56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6872016" y="4864712"/>
              <a:ext cx="542951" cy="0"/>
            </a:xfrm>
            <a:prstGeom prst="straightConnector1">
              <a:avLst/>
            </a:prstGeom>
            <a:ln w="38100">
              <a:solidFill>
                <a:srgbClr val="0070C0"/>
              </a:solidFill>
              <a:prstDash val="sysDot"/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Arrow Connector 37">
              <a:extLst>
                <a:ext uri="{FF2B5EF4-FFF2-40B4-BE49-F238E27FC236}">
                  <a16:creationId xmlns:a16="http://schemas.microsoft.com/office/drawing/2014/main" id="{8A0A2D08-D2C2-464B-9A31-82F393D0F45E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6844868" y="2935819"/>
              <a:ext cx="597246" cy="0"/>
            </a:xfrm>
            <a:prstGeom prst="straightConnector1">
              <a:avLst/>
            </a:prstGeom>
            <a:ln w="38100">
              <a:solidFill>
                <a:srgbClr val="0070C0"/>
              </a:solidFill>
              <a:prstDash val="sysDot"/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F40FC502-FF48-4ADA-B691-D4737CB96A0E}"/>
                </a:ext>
              </a:extLst>
            </p:cNvPr>
            <p:cNvSpPr txBox="1"/>
            <p:nvPr/>
          </p:nvSpPr>
          <p:spPr>
            <a:xfrm>
              <a:off x="6708770" y="2276748"/>
              <a:ext cx="879247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Server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28945887-A147-46C8-9AD5-FBD8DAE05D84}"/>
                </a:ext>
              </a:extLst>
            </p:cNvPr>
            <p:cNvSpPr txBox="1"/>
            <p:nvPr/>
          </p:nvSpPr>
          <p:spPr>
            <a:xfrm>
              <a:off x="9971329" y="2205786"/>
              <a:ext cx="1416037" cy="3231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Fake Server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1C944E1C-C56F-4FEF-A3BD-54E19CD7B887}"/>
                </a:ext>
              </a:extLst>
            </p:cNvPr>
            <p:cNvSpPr txBox="1"/>
            <p:nvPr/>
          </p:nvSpPr>
          <p:spPr>
            <a:xfrm>
              <a:off x="10111455" y="6047908"/>
              <a:ext cx="1416037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Fake Devices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11FF2DA1-574B-43B9-A981-A99F9FED2557}"/>
                </a:ext>
              </a:extLst>
            </p:cNvPr>
            <p:cNvSpPr txBox="1"/>
            <p:nvPr/>
          </p:nvSpPr>
          <p:spPr>
            <a:xfrm>
              <a:off x="6637635" y="4199435"/>
              <a:ext cx="1032310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Network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50C3AF84-614B-4F34-BB7C-BF6847D28238}"/>
                </a:ext>
              </a:extLst>
            </p:cNvPr>
            <p:cNvSpPr txBox="1"/>
            <p:nvPr/>
          </p:nvSpPr>
          <p:spPr>
            <a:xfrm>
              <a:off x="6524859" y="6114596"/>
              <a:ext cx="1202801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Devices</a:t>
              </a:r>
            </a:p>
          </p:txBody>
        </p:sp>
        <p:pic>
          <p:nvPicPr>
            <p:cNvPr id="48" name="Picture 47" descr="A picture containing drawing&#10;&#10;Description automatically generated">
              <a:extLst>
                <a:ext uri="{FF2B5EF4-FFF2-40B4-BE49-F238E27FC236}">
                  <a16:creationId xmlns:a16="http://schemas.microsoft.com/office/drawing/2014/main" id="{FB74B905-306A-4798-BA2E-BDB602E4D81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6798889" y="1517781"/>
              <a:ext cx="812668" cy="707322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D4EC3C98-ED00-4F80-B615-C35FEC28542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10269467" y="1518539"/>
              <a:ext cx="819761" cy="693644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49B0EBDC-C69E-4287-8203-9762D613173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2723" y="3418940"/>
              <a:ext cx="807905" cy="840222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894B7AF4-9F6E-401E-AA0E-3B5023FB0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3903" y="2890648"/>
              <a:ext cx="1152525" cy="15716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29427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76A2C33F-6248-44A4-A5F4-ECC5F72BC77A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7" r="17337"/>
          <a:stretch>
            <a:fillRect/>
          </a:stretch>
        </p:blipFill>
        <p:spPr>
          <a:xfrm>
            <a:off x="3711901" y="0"/>
            <a:ext cx="8480100" cy="6554961"/>
          </a:xfrm>
        </p:spPr>
      </p:pic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E2B5515-65B8-4A00-8786-C67F8D36BD93}"/>
              </a:ext>
            </a:extLst>
          </p:cNvPr>
          <p:cNvSpPr/>
          <p:nvPr/>
        </p:nvSpPr>
        <p:spPr>
          <a:xfrm>
            <a:off x="1" y="151539"/>
            <a:ext cx="7357505" cy="915635"/>
          </a:xfrm>
          <a:prstGeom prst="rect">
            <a:avLst/>
          </a:prstGeom>
          <a:solidFill>
            <a:srgbClr val="EE8E00"/>
          </a:solidFill>
          <a:ln>
            <a:noFill/>
          </a:ln>
          <a:effectLst>
            <a:outerShdw blurRad="825500" sx="101000" sy="101000" algn="ctr" rotWithShape="0">
              <a:schemeClr val="bg1">
                <a:alpha val="39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sz="120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D5F9AE6-3682-4C03-847B-CE3FCD9C2D85}"/>
              </a:ext>
            </a:extLst>
          </p:cNvPr>
          <p:cNvGrpSpPr/>
          <p:nvPr/>
        </p:nvGrpSpPr>
        <p:grpSpPr>
          <a:xfrm>
            <a:off x="3984540" y="963304"/>
            <a:ext cx="8055060" cy="5496777"/>
            <a:chOff x="3738234" y="1023998"/>
            <a:chExt cx="8055060" cy="5496777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6BFC72A-C090-4BE6-9013-735FD784754E}"/>
                </a:ext>
              </a:extLst>
            </p:cNvPr>
            <p:cNvSpPr/>
            <p:nvPr/>
          </p:nvSpPr>
          <p:spPr>
            <a:xfrm>
              <a:off x="3851572" y="4895645"/>
              <a:ext cx="821039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</a:t>
              </a:r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67016CBA-EB03-41D9-BE44-3E6854962001}"/>
                </a:ext>
              </a:extLst>
            </p:cNvPr>
            <p:cNvGrpSpPr/>
            <p:nvPr/>
          </p:nvGrpSpPr>
          <p:grpSpPr>
            <a:xfrm>
              <a:off x="6062245" y="1577692"/>
              <a:ext cx="1454450" cy="2194560"/>
              <a:chOff x="6248400" y="1058172"/>
              <a:chExt cx="1454450" cy="2194560"/>
            </a:xfrm>
          </p:grpSpPr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5F1018D3-A6DB-4F1B-A99D-E3A3FE553469}"/>
                  </a:ext>
                </a:extLst>
              </p:cNvPr>
              <p:cNvSpPr/>
              <p:nvPr/>
            </p:nvSpPr>
            <p:spPr bwMode="auto">
              <a:xfrm>
                <a:off x="6248400" y="1058172"/>
                <a:ext cx="1454450" cy="219456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accent6">
                    <a:lumMod val="40000"/>
                    <a:lumOff val="60000"/>
                  </a:schemeClr>
                </a:solidFill>
                <a:prstDash val="sysDot"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wrap="none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73" name="Group 72">
                <a:extLst>
                  <a:ext uri="{FF2B5EF4-FFF2-40B4-BE49-F238E27FC236}">
                    <a16:creationId xmlns:a16="http://schemas.microsoft.com/office/drawing/2014/main" id="{F20D1C64-4AD2-4686-879D-4BB0F2428369}"/>
                  </a:ext>
                </a:extLst>
              </p:cNvPr>
              <p:cNvGrpSpPr/>
              <p:nvPr/>
            </p:nvGrpSpPr>
            <p:grpSpPr>
              <a:xfrm>
                <a:off x="7221916" y="1843649"/>
                <a:ext cx="230567" cy="490285"/>
                <a:chOff x="2979389" y="4162169"/>
                <a:chExt cx="280156" cy="589839"/>
              </a:xfr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grpSpPr>
            <p:pic>
              <p:nvPicPr>
                <p:cNvPr id="89" name="Picture 88">
                  <a:extLst>
                    <a:ext uri="{FF2B5EF4-FFF2-40B4-BE49-F238E27FC236}">
                      <a16:creationId xmlns:a16="http://schemas.microsoft.com/office/drawing/2014/main" id="{26B0F3FC-8646-44EB-B5CF-F7B8F40C862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990949" y="4162169"/>
                  <a:ext cx="255272" cy="239726"/>
                </a:xfrm>
                <a:prstGeom prst="rect">
                  <a:avLst/>
                </a:prstGeom>
              </p:spPr>
            </p:pic>
            <p:pic>
              <p:nvPicPr>
                <p:cNvPr id="90" name="Picture 89">
                  <a:extLst>
                    <a:ext uri="{FF2B5EF4-FFF2-40B4-BE49-F238E27FC236}">
                      <a16:creationId xmlns:a16="http://schemas.microsoft.com/office/drawing/2014/main" id="{4C1E4E45-3941-4202-8CF8-CE3F6E87074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979389" y="4301898"/>
                  <a:ext cx="280156" cy="450110"/>
                </a:xfrm>
                <a:prstGeom prst="rect">
                  <a:avLst/>
                </a:prstGeom>
              </p:spPr>
            </p:pic>
          </p:grpSp>
          <p:grpSp>
            <p:nvGrpSpPr>
              <p:cNvPr id="74" name="Group 73">
                <a:extLst>
                  <a:ext uri="{FF2B5EF4-FFF2-40B4-BE49-F238E27FC236}">
                    <a16:creationId xmlns:a16="http://schemas.microsoft.com/office/drawing/2014/main" id="{0A14DC57-9E4A-4D0D-818E-93F883A82F35}"/>
                  </a:ext>
                </a:extLst>
              </p:cNvPr>
              <p:cNvGrpSpPr/>
              <p:nvPr/>
            </p:nvGrpSpPr>
            <p:grpSpPr>
              <a:xfrm>
                <a:off x="7124726" y="1195560"/>
                <a:ext cx="423970" cy="458750"/>
                <a:chOff x="2969769" y="3469069"/>
                <a:chExt cx="468327" cy="501727"/>
              </a:xfr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grpSpPr>
            <p:pic>
              <p:nvPicPr>
                <p:cNvPr id="87" name="Picture 86">
                  <a:extLst>
                    <a:ext uri="{FF2B5EF4-FFF2-40B4-BE49-F238E27FC236}">
                      <a16:creationId xmlns:a16="http://schemas.microsoft.com/office/drawing/2014/main" id="{5985E9DD-148E-4817-A527-08B11DF46D3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079049" y="3469069"/>
                  <a:ext cx="255272" cy="239725"/>
                </a:xfrm>
                <a:prstGeom prst="rect">
                  <a:avLst/>
                </a:prstGeom>
              </p:spPr>
            </p:pic>
            <p:pic>
              <p:nvPicPr>
                <p:cNvPr id="88" name="Picture 87">
                  <a:extLst>
                    <a:ext uri="{FF2B5EF4-FFF2-40B4-BE49-F238E27FC236}">
                      <a16:creationId xmlns:a16="http://schemas.microsoft.com/office/drawing/2014/main" id="{96694F70-D30A-463A-8AA6-1FF6D24322F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969769" y="3604501"/>
                  <a:ext cx="468327" cy="366295"/>
                </a:xfrm>
                <a:prstGeom prst="rect">
                  <a:avLst/>
                </a:prstGeom>
              </p:spPr>
            </p:pic>
          </p:grpSp>
          <p:grpSp>
            <p:nvGrpSpPr>
              <p:cNvPr id="75" name="Group 74">
                <a:extLst>
                  <a:ext uri="{FF2B5EF4-FFF2-40B4-BE49-F238E27FC236}">
                    <a16:creationId xmlns:a16="http://schemas.microsoft.com/office/drawing/2014/main" id="{4C823DD7-D9F8-4B8D-BA89-28FA0584FF9C}"/>
                  </a:ext>
                </a:extLst>
              </p:cNvPr>
              <p:cNvGrpSpPr/>
              <p:nvPr/>
            </p:nvGrpSpPr>
            <p:grpSpPr>
              <a:xfrm>
                <a:off x="6413471" y="1159792"/>
                <a:ext cx="414622" cy="534097"/>
                <a:chOff x="2232701" y="3485702"/>
                <a:chExt cx="458001" cy="584133"/>
              </a:xfr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grpSpPr>
            <p:pic>
              <p:nvPicPr>
                <p:cNvPr id="85" name="Picture 84">
                  <a:extLst>
                    <a:ext uri="{FF2B5EF4-FFF2-40B4-BE49-F238E27FC236}">
                      <a16:creationId xmlns:a16="http://schemas.microsoft.com/office/drawing/2014/main" id="{3DBB98B3-B6FF-41A8-A719-159EC87F635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358449" y="3485702"/>
                  <a:ext cx="255272" cy="239726"/>
                </a:xfrm>
                <a:prstGeom prst="rect">
                  <a:avLst/>
                </a:prstGeom>
              </p:spPr>
            </p:pic>
            <p:pic>
              <p:nvPicPr>
                <p:cNvPr id="86" name="Picture 85">
                  <a:extLst>
                    <a:ext uri="{FF2B5EF4-FFF2-40B4-BE49-F238E27FC236}">
                      <a16:creationId xmlns:a16="http://schemas.microsoft.com/office/drawing/2014/main" id="{42053FEF-BEE7-4696-9ACD-47C69FAE409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232701" y="3611833"/>
                  <a:ext cx="458001" cy="458002"/>
                </a:xfrm>
                <a:prstGeom prst="rect">
                  <a:avLst/>
                </a:prstGeom>
              </p:spPr>
            </p:pic>
          </p:grpSp>
          <p:grpSp>
            <p:nvGrpSpPr>
              <p:cNvPr id="76" name="Group 75">
                <a:extLst>
                  <a:ext uri="{FF2B5EF4-FFF2-40B4-BE49-F238E27FC236}">
                    <a16:creationId xmlns:a16="http://schemas.microsoft.com/office/drawing/2014/main" id="{88699FBB-AEFB-4026-871D-31B6BB6DAE37}"/>
                  </a:ext>
                </a:extLst>
              </p:cNvPr>
              <p:cNvGrpSpPr/>
              <p:nvPr/>
            </p:nvGrpSpPr>
            <p:grpSpPr>
              <a:xfrm>
                <a:off x="6397541" y="2511665"/>
                <a:ext cx="446487" cy="665069"/>
                <a:chOff x="2220602" y="4800212"/>
                <a:chExt cx="493201" cy="727377"/>
              </a:xfr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grpSpPr>
            <p:pic>
              <p:nvPicPr>
                <p:cNvPr id="83" name="Picture 82">
                  <a:extLst>
                    <a:ext uri="{FF2B5EF4-FFF2-40B4-BE49-F238E27FC236}">
                      <a16:creationId xmlns:a16="http://schemas.microsoft.com/office/drawing/2014/main" id="{075E6D9F-C644-471A-9737-DE0A1B0D54A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339970" y="4800212"/>
                  <a:ext cx="255272" cy="239726"/>
                </a:xfrm>
                <a:prstGeom prst="rect">
                  <a:avLst/>
                </a:prstGeom>
              </p:spPr>
            </p:pic>
            <p:pic>
              <p:nvPicPr>
                <p:cNvPr id="84" name="Picture 83">
                  <a:extLst>
                    <a:ext uri="{FF2B5EF4-FFF2-40B4-BE49-F238E27FC236}">
                      <a16:creationId xmlns:a16="http://schemas.microsoft.com/office/drawing/2014/main" id="{61C867A3-3D2A-4333-A17C-CECED1D438B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220602" y="4929463"/>
                  <a:ext cx="493201" cy="598126"/>
                </a:xfrm>
                <a:prstGeom prst="rect">
                  <a:avLst/>
                </a:prstGeom>
              </p:spPr>
            </p:pic>
          </p:grpSp>
          <p:grpSp>
            <p:nvGrpSpPr>
              <p:cNvPr id="77" name="Group 76">
                <a:extLst>
                  <a:ext uri="{FF2B5EF4-FFF2-40B4-BE49-F238E27FC236}">
                    <a16:creationId xmlns:a16="http://schemas.microsoft.com/office/drawing/2014/main" id="{32DD45A4-7FAA-4FD0-8300-A9A1E4906614}"/>
                  </a:ext>
                </a:extLst>
              </p:cNvPr>
              <p:cNvGrpSpPr/>
              <p:nvPr/>
            </p:nvGrpSpPr>
            <p:grpSpPr>
              <a:xfrm>
                <a:off x="7129763" y="2576809"/>
                <a:ext cx="413898" cy="528927"/>
                <a:chOff x="2962845" y="4868291"/>
                <a:chExt cx="457199" cy="578479"/>
              </a:xfr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grpSpPr>
            <p:pic>
              <p:nvPicPr>
                <p:cNvPr id="81" name="Picture 80">
                  <a:extLst>
                    <a:ext uri="{FF2B5EF4-FFF2-40B4-BE49-F238E27FC236}">
                      <a16:creationId xmlns:a16="http://schemas.microsoft.com/office/drawing/2014/main" id="{1FDDD1C3-6BEB-485B-B8AF-7BC371032AC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063809" y="4868291"/>
                  <a:ext cx="255272" cy="239726"/>
                </a:xfrm>
                <a:prstGeom prst="rect">
                  <a:avLst/>
                </a:prstGeom>
              </p:spPr>
            </p:pic>
            <p:pic>
              <p:nvPicPr>
                <p:cNvPr id="82" name="Picture 81">
                  <a:extLst>
                    <a:ext uri="{FF2B5EF4-FFF2-40B4-BE49-F238E27FC236}">
                      <a16:creationId xmlns:a16="http://schemas.microsoft.com/office/drawing/2014/main" id="{835582D7-77E7-484C-9E39-2EB64FC1114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962845" y="4989571"/>
                  <a:ext cx="457199" cy="457199"/>
                </a:xfrm>
                <a:prstGeom prst="rect">
                  <a:avLst/>
                </a:prstGeom>
              </p:spPr>
            </p:pic>
          </p:grpSp>
          <p:grpSp>
            <p:nvGrpSpPr>
              <p:cNvPr id="78" name="Group 77">
                <a:extLst>
                  <a:ext uri="{FF2B5EF4-FFF2-40B4-BE49-F238E27FC236}">
                    <a16:creationId xmlns:a16="http://schemas.microsoft.com/office/drawing/2014/main" id="{A0302C5A-54AD-447C-B3CD-CEC20F6C816A}"/>
                  </a:ext>
                </a:extLst>
              </p:cNvPr>
              <p:cNvGrpSpPr/>
              <p:nvPr/>
            </p:nvGrpSpPr>
            <p:grpSpPr>
              <a:xfrm>
                <a:off x="6355611" y="1921668"/>
                <a:ext cx="530345" cy="317228"/>
                <a:chOff x="2183997" y="4255381"/>
                <a:chExt cx="585831" cy="346948"/>
              </a:xfr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grpSpPr>
            <p:pic>
              <p:nvPicPr>
                <p:cNvPr id="79" name="Picture 78">
                  <a:extLst>
                    <a:ext uri="{FF2B5EF4-FFF2-40B4-BE49-F238E27FC236}">
                      <a16:creationId xmlns:a16="http://schemas.microsoft.com/office/drawing/2014/main" id="{58065E70-51A5-4872-A50C-8ED58A9C791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358449" y="4305822"/>
                  <a:ext cx="255272" cy="239726"/>
                </a:xfrm>
                <a:prstGeom prst="rect">
                  <a:avLst/>
                </a:prstGeom>
              </p:spPr>
            </p:pic>
            <p:pic>
              <p:nvPicPr>
                <p:cNvPr id="80" name="Picture 79">
                  <a:extLst>
                    <a:ext uri="{FF2B5EF4-FFF2-40B4-BE49-F238E27FC236}">
                      <a16:creationId xmlns:a16="http://schemas.microsoft.com/office/drawing/2014/main" id="{0C230A94-CCC6-4182-9ABD-5D6BE8729BD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183997" y="4255381"/>
                  <a:ext cx="585831" cy="346948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A9596C0D-9867-4FF0-AEE0-BE060A22A970}"/>
                </a:ext>
              </a:extLst>
            </p:cNvPr>
            <p:cNvGrpSpPr/>
            <p:nvPr/>
          </p:nvGrpSpPr>
          <p:grpSpPr>
            <a:xfrm>
              <a:off x="9420283" y="1577692"/>
              <a:ext cx="1454450" cy="2194560"/>
              <a:chOff x="6248400" y="1058172"/>
              <a:chExt cx="1454450" cy="2194560"/>
            </a:xfrm>
          </p:grpSpPr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F219DA94-2890-4D87-9AB6-3C5206D986BF}"/>
                  </a:ext>
                </a:extLst>
              </p:cNvPr>
              <p:cNvSpPr/>
              <p:nvPr/>
            </p:nvSpPr>
            <p:spPr bwMode="auto">
              <a:xfrm>
                <a:off x="6248400" y="1058172"/>
                <a:ext cx="1454450" cy="219456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accent6">
                    <a:lumMod val="40000"/>
                    <a:lumOff val="60000"/>
                  </a:schemeClr>
                </a:solidFill>
                <a:prstDash val="sysDot"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wrap="none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grpSp>
            <p:nvGrpSpPr>
              <p:cNvPr id="54" name="Group 53">
                <a:extLst>
                  <a:ext uri="{FF2B5EF4-FFF2-40B4-BE49-F238E27FC236}">
                    <a16:creationId xmlns:a16="http://schemas.microsoft.com/office/drawing/2014/main" id="{63F0F62E-84EA-4FD4-97A5-C33BCA4E1765}"/>
                  </a:ext>
                </a:extLst>
              </p:cNvPr>
              <p:cNvGrpSpPr/>
              <p:nvPr/>
            </p:nvGrpSpPr>
            <p:grpSpPr>
              <a:xfrm>
                <a:off x="7221916" y="1843649"/>
                <a:ext cx="230567" cy="490285"/>
                <a:chOff x="2979389" y="4162169"/>
                <a:chExt cx="280156" cy="589839"/>
              </a:xfr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grpSpPr>
            <p:pic>
              <p:nvPicPr>
                <p:cNvPr id="70" name="Picture 69">
                  <a:extLst>
                    <a:ext uri="{FF2B5EF4-FFF2-40B4-BE49-F238E27FC236}">
                      <a16:creationId xmlns:a16="http://schemas.microsoft.com/office/drawing/2014/main" id="{12E92DB6-D85B-4246-A3D7-161095868C1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990949" y="4162169"/>
                  <a:ext cx="255272" cy="239726"/>
                </a:xfrm>
                <a:prstGeom prst="rect">
                  <a:avLst/>
                </a:prstGeom>
              </p:spPr>
            </p:pic>
            <p:pic>
              <p:nvPicPr>
                <p:cNvPr id="71" name="Picture 70">
                  <a:extLst>
                    <a:ext uri="{FF2B5EF4-FFF2-40B4-BE49-F238E27FC236}">
                      <a16:creationId xmlns:a16="http://schemas.microsoft.com/office/drawing/2014/main" id="{830F08CF-6B7F-4A29-AED6-65F97703E50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979389" y="4301898"/>
                  <a:ext cx="280156" cy="450110"/>
                </a:xfrm>
                <a:prstGeom prst="rect">
                  <a:avLst/>
                </a:prstGeom>
              </p:spPr>
            </p:pic>
          </p:grpSp>
          <p:grpSp>
            <p:nvGrpSpPr>
              <p:cNvPr id="55" name="Group 54">
                <a:extLst>
                  <a:ext uri="{FF2B5EF4-FFF2-40B4-BE49-F238E27FC236}">
                    <a16:creationId xmlns:a16="http://schemas.microsoft.com/office/drawing/2014/main" id="{093DD37A-83CD-44B2-83CF-6C5005867234}"/>
                  </a:ext>
                </a:extLst>
              </p:cNvPr>
              <p:cNvGrpSpPr/>
              <p:nvPr/>
            </p:nvGrpSpPr>
            <p:grpSpPr>
              <a:xfrm>
                <a:off x="7124726" y="1195560"/>
                <a:ext cx="423970" cy="458750"/>
                <a:chOff x="2969769" y="3469069"/>
                <a:chExt cx="468327" cy="501727"/>
              </a:xfr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grpSpPr>
            <p:pic>
              <p:nvPicPr>
                <p:cNvPr id="68" name="Picture 67">
                  <a:extLst>
                    <a:ext uri="{FF2B5EF4-FFF2-40B4-BE49-F238E27FC236}">
                      <a16:creationId xmlns:a16="http://schemas.microsoft.com/office/drawing/2014/main" id="{D766B965-0A74-4883-88FC-FE4F21B0C05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079049" y="3469069"/>
                  <a:ext cx="255272" cy="239725"/>
                </a:xfrm>
                <a:prstGeom prst="rect">
                  <a:avLst/>
                </a:prstGeom>
              </p:spPr>
            </p:pic>
            <p:pic>
              <p:nvPicPr>
                <p:cNvPr id="69" name="Picture 68">
                  <a:extLst>
                    <a:ext uri="{FF2B5EF4-FFF2-40B4-BE49-F238E27FC236}">
                      <a16:creationId xmlns:a16="http://schemas.microsoft.com/office/drawing/2014/main" id="{7FA7C3E9-672D-4B97-B411-75427ECC599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969769" y="3604501"/>
                  <a:ext cx="468327" cy="366295"/>
                </a:xfrm>
                <a:prstGeom prst="rect">
                  <a:avLst/>
                </a:prstGeom>
              </p:spPr>
            </p:pic>
          </p:grpSp>
          <p:grpSp>
            <p:nvGrpSpPr>
              <p:cNvPr id="56" name="Group 55">
                <a:extLst>
                  <a:ext uri="{FF2B5EF4-FFF2-40B4-BE49-F238E27FC236}">
                    <a16:creationId xmlns:a16="http://schemas.microsoft.com/office/drawing/2014/main" id="{EC27C411-DFEE-45C2-AD29-E6BC30ABE698}"/>
                  </a:ext>
                </a:extLst>
              </p:cNvPr>
              <p:cNvGrpSpPr/>
              <p:nvPr/>
            </p:nvGrpSpPr>
            <p:grpSpPr>
              <a:xfrm>
                <a:off x="6413471" y="1159792"/>
                <a:ext cx="414622" cy="534097"/>
                <a:chOff x="2232701" y="3485702"/>
                <a:chExt cx="458001" cy="584133"/>
              </a:xfr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grpSpPr>
            <p:pic>
              <p:nvPicPr>
                <p:cNvPr id="66" name="Picture 65">
                  <a:extLst>
                    <a:ext uri="{FF2B5EF4-FFF2-40B4-BE49-F238E27FC236}">
                      <a16:creationId xmlns:a16="http://schemas.microsoft.com/office/drawing/2014/main" id="{C70D2E67-0CF5-4990-836A-5F71A924E42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358449" y="3485702"/>
                  <a:ext cx="255272" cy="239726"/>
                </a:xfrm>
                <a:prstGeom prst="rect">
                  <a:avLst/>
                </a:prstGeom>
              </p:spPr>
            </p:pic>
            <p:pic>
              <p:nvPicPr>
                <p:cNvPr id="67" name="Picture 66">
                  <a:extLst>
                    <a:ext uri="{FF2B5EF4-FFF2-40B4-BE49-F238E27FC236}">
                      <a16:creationId xmlns:a16="http://schemas.microsoft.com/office/drawing/2014/main" id="{D9D4F0BB-807C-4C50-B152-6774D8F92C2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232701" y="3611833"/>
                  <a:ext cx="458001" cy="458002"/>
                </a:xfrm>
                <a:prstGeom prst="rect">
                  <a:avLst/>
                </a:prstGeom>
              </p:spPr>
            </p:pic>
          </p:grpSp>
          <p:grpSp>
            <p:nvGrpSpPr>
              <p:cNvPr id="57" name="Group 56">
                <a:extLst>
                  <a:ext uri="{FF2B5EF4-FFF2-40B4-BE49-F238E27FC236}">
                    <a16:creationId xmlns:a16="http://schemas.microsoft.com/office/drawing/2014/main" id="{A9DEFE16-4A04-4821-825D-2AD8EA84C630}"/>
                  </a:ext>
                </a:extLst>
              </p:cNvPr>
              <p:cNvGrpSpPr/>
              <p:nvPr/>
            </p:nvGrpSpPr>
            <p:grpSpPr>
              <a:xfrm>
                <a:off x="6397541" y="2511665"/>
                <a:ext cx="446487" cy="665069"/>
                <a:chOff x="2220602" y="4800212"/>
                <a:chExt cx="493201" cy="727377"/>
              </a:xfr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grpSpPr>
            <p:pic>
              <p:nvPicPr>
                <p:cNvPr id="64" name="Picture 63">
                  <a:extLst>
                    <a:ext uri="{FF2B5EF4-FFF2-40B4-BE49-F238E27FC236}">
                      <a16:creationId xmlns:a16="http://schemas.microsoft.com/office/drawing/2014/main" id="{0DED9AC8-98C0-4749-82F9-F24679764F7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339970" y="4800212"/>
                  <a:ext cx="255272" cy="239726"/>
                </a:xfrm>
                <a:prstGeom prst="rect">
                  <a:avLst/>
                </a:prstGeom>
              </p:spPr>
            </p:pic>
            <p:pic>
              <p:nvPicPr>
                <p:cNvPr id="65" name="Picture 64">
                  <a:extLst>
                    <a:ext uri="{FF2B5EF4-FFF2-40B4-BE49-F238E27FC236}">
                      <a16:creationId xmlns:a16="http://schemas.microsoft.com/office/drawing/2014/main" id="{60D704FE-720F-4D52-983B-F23F75B4EB8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220602" y="4929463"/>
                  <a:ext cx="493201" cy="598126"/>
                </a:xfrm>
                <a:prstGeom prst="rect">
                  <a:avLst/>
                </a:prstGeom>
              </p:spPr>
            </p:pic>
          </p:grpSp>
          <p:grpSp>
            <p:nvGrpSpPr>
              <p:cNvPr id="58" name="Group 57">
                <a:extLst>
                  <a:ext uri="{FF2B5EF4-FFF2-40B4-BE49-F238E27FC236}">
                    <a16:creationId xmlns:a16="http://schemas.microsoft.com/office/drawing/2014/main" id="{1C69955D-7AC6-4072-92CF-91B3EF05F068}"/>
                  </a:ext>
                </a:extLst>
              </p:cNvPr>
              <p:cNvGrpSpPr/>
              <p:nvPr/>
            </p:nvGrpSpPr>
            <p:grpSpPr>
              <a:xfrm>
                <a:off x="7129763" y="2576809"/>
                <a:ext cx="413898" cy="528927"/>
                <a:chOff x="2962845" y="4868291"/>
                <a:chExt cx="457199" cy="578479"/>
              </a:xfr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grpSpPr>
            <p:pic>
              <p:nvPicPr>
                <p:cNvPr id="62" name="Picture 61">
                  <a:extLst>
                    <a:ext uri="{FF2B5EF4-FFF2-40B4-BE49-F238E27FC236}">
                      <a16:creationId xmlns:a16="http://schemas.microsoft.com/office/drawing/2014/main" id="{39844254-59E3-42C6-BC57-4EAEC38FA14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063809" y="4868291"/>
                  <a:ext cx="255272" cy="239726"/>
                </a:xfrm>
                <a:prstGeom prst="rect">
                  <a:avLst/>
                </a:prstGeom>
              </p:spPr>
            </p:pic>
            <p:pic>
              <p:nvPicPr>
                <p:cNvPr id="63" name="Picture 62">
                  <a:extLst>
                    <a:ext uri="{FF2B5EF4-FFF2-40B4-BE49-F238E27FC236}">
                      <a16:creationId xmlns:a16="http://schemas.microsoft.com/office/drawing/2014/main" id="{94CA3BEC-0739-4BFE-9637-915D243C450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962845" y="4989571"/>
                  <a:ext cx="457199" cy="457199"/>
                </a:xfrm>
                <a:prstGeom prst="rect">
                  <a:avLst/>
                </a:prstGeom>
              </p:spPr>
            </p:pic>
          </p:grpSp>
          <p:grpSp>
            <p:nvGrpSpPr>
              <p:cNvPr id="59" name="Group 58">
                <a:extLst>
                  <a:ext uri="{FF2B5EF4-FFF2-40B4-BE49-F238E27FC236}">
                    <a16:creationId xmlns:a16="http://schemas.microsoft.com/office/drawing/2014/main" id="{7ACB6309-1298-4956-87A1-A79BDC3221EF}"/>
                  </a:ext>
                </a:extLst>
              </p:cNvPr>
              <p:cNvGrpSpPr/>
              <p:nvPr/>
            </p:nvGrpSpPr>
            <p:grpSpPr>
              <a:xfrm>
                <a:off x="6355611" y="1921668"/>
                <a:ext cx="530345" cy="317228"/>
                <a:chOff x="2183997" y="4255381"/>
                <a:chExt cx="585831" cy="346948"/>
              </a:xfrm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grpSpPr>
            <p:pic>
              <p:nvPicPr>
                <p:cNvPr id="60" name="Picture 59">
                  <a:extLst>
                    <a:ext uri="{FF2B5EF4-FFF2-40B4-BE49-F238E27FC236}">
                      <a16:creationId xmlns:a16="http://schemas.microsoft.com/office/drawing/2014/main" id="{4F53DD33-5BEB-4930-8F18-EF49FE2277A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358449" y="4305822"/>
                  <a:ext cx="255272" cy="239726"/>
                </a:xfrm>
                <a:prstGeom prst="rect">
                  <a:avLst/>
                </a:prstGeom>
              </p:spPr>
            </p:pic>
            <p:pic>
              <p:nvPicPr>
                <p:cNvPr id="61" name="Picture 60">
                  <a:extLst>
                    <a:ext uri="{FF2B5EF4-FFF2-40B4-BE49-F238E27FC236}">
                      <a16:creationId xmlns:a16="http://schemas.microsoft.com/office/drawing/2014/main" id="{DD029703-9449-4B1C-909C-7C66C1FD491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183997" y="4255381"/>
                  <a:ext cx="585831" cy="346948"/>
                </a:xfrm>
                <a:prstGeom prst="rect">
                  <a:avLst/>
                </a:prstGeom>
              </p:spPr>
            </p:pic>
          </p:grpSp>
        </p:grp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2F119480-92C4-46DA-8493-A223F9BA236B}"/>
                </a:ext>
              </a:extLst>
            </p:cNvPr>
            <p:cNvSpPr/>
            <p:nvPr/>
          </p:nvSpPr>
          <p:spPr>
            <a:xfrm>
              <a:off x="9278711" y="1023998"/>
              <a:ext cx="1730992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Compromised IoT Devices (botnets)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688526C-C16B-4F28-AE4B-501833891C02}"/>
                </a:ext>
              </a:extLst>
            </p:cNvPr>
            <p:cNvSpPr/>
            <p:nvPr/>
          </p:nvSpPr>
          <p:spPr>
            <a:xfrm>
              <a:off x="9639513" y="6163408"/>
              <a:ext cx="1202084" cy="35736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Target Server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E51C0EA-D0D0-4E7C-B573-0C525E26F030}"/>
                </a:ext>
              </a:extLst>
            </p:cNvPr>
            <p:cNvSpPr/>
            <p:nvPr/>
          </p:nvSpPr>
          <p:spPr>
            <a:xfrm>
              <a:off x="6893323" y="6163408"/>
              <a:ext cx="1202084" cy="35736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Target Server</a:t>
              </a:r>
            </a:p>
          </p:txBody>
        </p: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5C14AE5D-F494-41D9-BA39-0A550DC81D62}"/>
                </a:ext>
              </a:extLst>
            </p:cNvPr>
            <p:cNvCxnSpPr/>
            <p:nvPr/>
          </p:nvCxnSpPr>
          <p:spPr>
            <a:xfrm flipV="1">
              <a:off x="7544127" y="2674972"/>
              <a:ext cx="1843552" cy="17620"/>
            </a:xfrm>
            <a:prstGeom prst="straightConnector1">
              <a:avLst/>
            </a:prstGeom>
            <a:ln w="38100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AF99FAE4-AD57-4DDC-A3AC-43B7857940D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01236" y="2528668"/>
              <a:ext cx="333035" cy="333035"/>
            </a:xfrm>
            <a:prstGeom prst="rect">
              <a:avLst/>
            </a:prstGeom>
          </p:spPr>
        </p:pic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D0E26653-75CB-4E8D-BA76-F960128AFFC5}"/>
                </a:ext>
              </a:extLst>
            </p:cNvPr>
            <p:cNvSpPr/>
            <p:nvPr/>
          </p:nvSpPr>
          <p:spPr>
            <a:xfrm>
              <a:off x="4270575" y="2015490"/>
              <a:ext cx="1635506" cy="6463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 gains </a:t>
              </a:r>
              <a:b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</a:b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remote access to </a:t>
              </a:r>
              <a:b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</a:b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the vulnerable devices</a:t>
              </a: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432B291-63C5-46A8-B89E-277D8082CFDB}"/>
                </a:ext>
              </a:extLst>
            </p:cNvPr>
            <p:cNvSpPr/>
            <p:nvPr/>
          </p:nvSpPr>
          <p:spPr>
            <a:xfrm>
              <a:off x="7873311" y="1843457"/>
              <a:ext cx="1377374" cy="83099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 injects malware into IoT devices to turn them into bots</a:t>
              </a:r>
            </a:p>
          </p:txBody>
        </p:sp>
        <p:cxnSp>
          <p:nvCxnSpPr>
            <p:cNvPr id="26" name="Elbow Connector 75">
              <a:extLst>
                <a:ext uri="{FF2B5EF4-FFF2-40B4-BE49-F238E27FC236}">
                  <a16:creationId xmlns:a16="http://schemas.microsoft.com/office/drawing/2014/main" id="{7E2781B0-5F46-4CFC-B6D7-0E63C18027C0}"/>
                </a:ext>
              </a:extLst>
            </p:cNvPr>
            <p:cNvCxnSpPr/>
            <p:nvPr/>
          </p:nvCxnSpPr>
          <p:spPr>
            <a:xfrm flipV="1">
              <a:off x="4319343" y="2657821"/>
              <a:ext cx="1706326" cy="1432530"/>
            </a:xfrm>
            <a:prstGeom prst="bentConnector3">
              <a:avLst>
                <a:gd name="adj1" fmla="val -16"/>
              </a:avLst>
            </a:prstGeom>
            <a:ln w="38100"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3DE3C541-DAAA-44F3-B19D-80B6BFCFB181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63997" y="3201473"/>
              <a:ext cx="333035" cy="333035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D65D93E6-DD49-49A2-86B8-3B9B2C32E52C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20839" y="3997804"/>
              <a:ext cx="778214" cy="778214"/>
            </a:xfrm>
            <a:prstGeom prst="rect">
              <a:avLst/>
            </a:prstGeom>
          </p:spPr>
        </p:pic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6344D199-A848-432A-A53F-318771C09A57}"/>
                </a:ext>
              </a:extLst>
            </p:cNvPr>
            <p:cNvSpPr/>
            <p:nvPr/>
          </p:nvSpPr>
          <p:spPr>
            <a:xfrm>
              <a:off x="5353156" y="4783745"/>
              <a:ext cx="1322291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Command and </a:t>
              </a:r>
              <a:b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</a:b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Control Center</a:t>
              </a:r>
            </a:p>
          </p:txBody>
        </p: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03F5BBF1-55C1-40DC-A60B-58BD648F1FD0}"/>
                </a:ext>
              </a:extLst>
            </p:cNvPr>
            <p:cNvCxnSpPr/>
            <p:nvPr/>
          </p:nvCxnSpPr>
          <p:spPr>
            <a:xfrm>
              <a:off x="4727775" y="4386911"/>
              <a:ext cx="1039368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Elbow Connector 84">
              <a:extLst>
                <a:ext uri="{FF2B5EF4-FFF2-40B4-BE49-F238E27FC236}">
                  <a16:creationId xmlns:a16="http://schemas.microsoft.com/office/drawing/2014/main" id="{BCDE5C57-39DA-4AC8-BBF9-EE268853D9CC}"/>
                </a:ext>
              </a:extLst>
            </p:cNvPr>
            <p:cNvCxnSpPr/>
            <p:nvPr/>
          </p:nvCxnSpPr>
          <p:spPr>
            <a:xfrm flipV="1">
              <a:off x="6248727" y="3534508"/>
              <a:ext cx="3126760" cy="852403"/>
            </a:xfrm>
            <a:prstGeom prst="bentConnector3">
              <a:avLst>
                <a:gd name="adj1" fmla="val 78075"/>
              </a:avLst>
            </a:prstGeom>
            <a:ln w="38100">
              <a:solidFill>
                <a:srgbClr val="FF000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A1F24CD1-11C5-4076-A87D-3F8F58630C95}"/>
                </a:ext>
              </a:extLst>
            </p:cNvPr>
            <p:cNvCxnSpPr/>
            <p:nvPr/>
          </p:nvCxnSpPr>
          <p:spPr>
            <a:xfrm>
              <a:off x="10165407" y="3817972"/>
              <a:ext cx="3302" cy="1417320"/>
            </a:xfrm>
            <a:prstGeom prst="straightConnector1">
              <a:avLst/>
            </a:prstGeom>
            <a:ln w="38100">
              <a:solidFill>
                <a:srgbClr val="FF000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EC7C1F6D-DC74-4E86-9F34-ECC368456ED0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0675" y="4203736"/>
              <a:ext cx="366339" cy="366339"/>
            </a:xfrm>
            <a:prstGeom prst="rect">
              <a:avLst/>
            </a:prstGeom>
          </p:spPr>
        </p:pic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463B202A-9A38-44D0-8656-3C2B68DF017F}"/>
                </a:ext>
              </a:extLst>
            </p:cNvPr>
            <p:cNvSpPr/>
            <p:nvPr/>
          </p:nvSpPr>
          <p:spPr>
            <a:xfrm>
              <a:off x="6975893" y="4384900"/>
              <a:ext cx="1509196" cy="276999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C&amp;C instruct botnets</a:t>
              </a:r>
            </a:p>
          </p:txBody>
        </p: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DCCAC9BE-A2B7-4884-B3FB-19BC5EC63838}"/>
                </a:ext>
              </a:extLst>
            </p:cNvPr>
            <p:cNvCxnSpPr/>
            <p:nvPr/>
          </p:nvCxnSpPr>
          <p:spPr>
            <a:xfrm>
              <a:off x="9967033" y="3817972"/>
              <a:ext cx="3302" cy="1417320"/>
            </a:xfrm>
            <a:prstGeom prst="straightConnector1">
              <a:avLst/>
            </a:prstGeom>
            <a:ln w="38100">
              <a:solidFill>
                <a:srgbClr val="FF000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id="{3EAD92C6-8C98-4606-A578-82BD60F8C078}"/>
                </a:ext>
              </a:extLst>
            </p:cNvPr>
            <p:cNvCxnSpPr/>
            <p:nvPr/>
          </p:nvCxnSpPr>
          <p:spPr>
            <a:xfrm>
              <a:off x="10363273" y="3817972"/>
              <a:ext cx="3302" cy="1417320"/>
            </a:xfrm>
            <a:prstGeom prst="straightConnector1">
              <a:avLst/>
            </a:prstGeom>
            <a:ln w="38100">
              <a:solidFill>
                <a:srgbClr val="FF000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48FA3791-ACAC-43FC-A834-D66A6EB777AB}"/>
                </a:ext>
              </a:extLst>
            </p:cNvPr>
            <p:cNvCxnSpPr/>
            <p:nvPr/>
          </p:nvCxnSpPr>
          <p:spPr>
            <a:xfrm>
              <a:off x="10567489" y="3817972"/>
              <a:ext cx="3302" cy="1417320"/>
            </a:xfrm>
            <a:prstGeom prst="straightConnector1">
              <a:avLst/>
            </a:prstGeom>
            <a:ln w="38100">
              <a:solidFill>
                <a:srgbClr val="FF000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Arrow Connector 37">
              <a:extLst>
                <a:ext uri="{FF2B5EF4-FFF2-40B4-BE49-F238E27FC236}">
                  <a16:creationId xmlns:a16="http://schemas.microsoft.com/office/drawing/2014/main" id="{C72893FB-4D66-466D-9AF9-2A7CB22DFDC9}"/>
                </a:ext>
              </a:extLst>
            </p:cNvPr>
            <p:cNvCxnSpPr/>
            <p:nvPr/>
          </p:nvCxnSpPr>
          <p:spPr>
            <a:xfrm>
              <a:off x="9766119" y="3817972"/>
              <a:ext cx="3302" cy="1417320"/>
            </a:xfrm>
            <a:prstGeom prst="straightConnector1">
              <a:avLst/>
            </a:prstGeom>
            <a:ln w="38100">
              <a:solidFill>
                <a:srgbClr val="FF000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89D6F3CE-8AA3-40A2-B513-625F9414CFDE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21348" y="4003097"/>
              <a:ext cx="333035" cy="333035"/>
            </a:xfrm>
            <a:prstGeom prst="rect">
              <a:avLst/>
            </a:prstGeom>
          </p:spPr>
        </p:pic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E575B026-B4E3-4C2A-94BB-FACD2093B9EE}"/>
                </a:ext>
              </a:extLst>
            </p:cNvPr>
            <p:cNvSpPr/>
            <p:nvPr/>
          </p:nvSpPr>
          <p:spPr>
            <a:xfrm>
              <a:off x="8090660" y="5729068"/>
              <a:ext cx="1680399" cy="6463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Server goes offline and unable to process any further requests</a:t>
              </a: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EA0E0F1E-DB46-46C6-9C89-086FE746A12D}"/>
                </a:ext>
              </a:extLst>
            </p:cNvPr>
            <p:cNvSpPr/>
            <p:nvPr/>
          </p:nvSpPr>
          <p:spPr>
            <a:xfrm>
              <a:off x="10591873" y="4051000"/>
              <a:ext cx="1201421" cy="83099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 uses command and control center to launch attack</a:t>
              </a:r>
            </a:p>
          </p:txBody>
        </p: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27A32EE3-D1DE-4067-A966-D09F84AAC87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971405" y="5692871"/>
              <a:ext cx="1786112" cy="18812"/>
            </a:xfrm>
            <a:prstGeom prst="straightConnector1">
              <a:avLst/>
            </a:prstGeom>
            <a:ln w="38100">
              <a:solidFill>
                <a:srgbClr val="FF000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02E0C7A6-8A8D-4CC4-A41C-E014D43C31BA}"/>
                </a:ext>
              </a:extLst>
            </p:cNvPr>
            <p:cNvGrpSpPr/>
            <p:nvPr/>
          </p:nvGrpSpPr>
          <p:grpSpPr>
            <a:xfrm>
              <a:off x="9792680" y="5260352"/>
              <a:ext cx="935835" cy="893935"/>
              <a:chOff x="11071219" y="2616714"/>
              <a:chExt cx="935835" cy="893935"/>
            </a:xfrm>
          </p:grpSpPr>
          <p:pic>
            <p:nvPicPr>
              <p:cNvPr id="51" name="Picture 50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504CB6F2-90B8-49D5-9CCC-272FEE843D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 flipH="1">
                <a:off x="11013278" y="2674655"/>
                <a:ext cx="893935" cy="778054"/>
              </a:xfrm>
              <a:prstGeom prst="rect">
                <a:avLst/>
              </a:prstGeom>
            </p:spPr>
          </p:pic>
          <p:pic>
            <p:nvPicPr>
              <p:cNvPr id="52" name="Picture 2" descr="F:\Prashant DATA\ICONS\Icon Shock\CLEAN\Networking\internet_256.png">
                <a:extLst>
                  <a:ext uri="{FF2B5EF4-FFF2-40B4-BE49-F238E27FC236}">
                    <a16:creationId xmlns:a16="http://schemas.microsoft.com/office/drawing/2014/main" id="{1AC40C31-181A-457F-ABBA-9695D7B361C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491535" y="2815448"/>
                <a:ext cx="515519" cy="515519"/>
              </a:xfrm>
              <a:prstGeom prst="rect">
                <a:avLst/>
              </a:prstGeom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CB359355-B351-4604-9773-3A41C57302C8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738234" y="3746291"/>
              <a:ext cx="1129603" cy="1177065"/>
            </a:xfrm>
            <a:prstGeom prst="rect">
              <a:avLst/>
            </a:prstGeom>
          </p:spPr>
        </p:pic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B7E16F77-BD6F-4982-8601-CDE5CCC25197}"/>
                </a:ext>
              </a:extLst>
            </p:cNvPr>
            <p:cNvGrpSpPr/>
            <p:nvPr/>
          </p:nvGrpSpPr>
          <p:grpSpPr>
            <a:xfrm>
              <a:off x="6745257" y="5282100"/>
              <a:ext cx="1207908" cy="893935"/>
              <a:chOff x="6949299" y="5268032"/>
              <a:chExt cx="1207908" cy="893935"/>
            </a:xfrm>
          </p:grpSpPr>
          <p:grpSp>
            <p:nvGrpSpPr>
              <p:cNvPr id="47" name="Group 46">
                <a:extLst>
                  <a:ext uri="{FF2B5EF4-FFF2-40B4-BE49-F238E27FC236}">
                    <a16:creationId xmlns:a16="http://schemas.microsoft.com/office/drawing/2014/main" id="{AB6C4BF4-8177-4862-BC4B-CF70738788EE}"/>
                  </a:ext>
                </a:extLst>
              </p:cNvPr>
              <p:cNvGrpSpPr/>
              <p:nvPr/>
            </p:nvGrpSpPr>
            <p:grpSpPr>
              <a:xfrm>
                <a:off x="7221372" y="5268032"/>
                <a:ext cx="935835" cy="893935"/>
                <a:chOff x="11071219" y="2616714"/>
                <a:chExt cx="935835" cy="893935"/>
              </a:xfrm>
            </p:grpSpPr>
            <p:pic>
              <p:nvPicPr>
                <p:cNvPr id="49" name="Picture 48" descr="A picture containing drawing&#10;&#10;Description automatically generated">
                  <a:extLst>
                    <a:ext uri="{FF2B5EF4-FFF2-40B4-BE49-F238E27FC236}">
                      <a16:creationId xmlns:a16="http://schemas.microsoft.com/office/drawing/2014/main" id="{CF81B5EE-2510-4512-9A02-AE3881C5151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5400000" flipH="1">
                  <a:off x="11013278" y="2674655"/>
                  <a:ext cx="893935" cy="778054"/>
                </a:xfrm>
                <a:prstGeom prst="rect">
                  <a:avLst/>
                </a:prstGeom>
              </p:spPr>
            </p:pic>
            <p:pic>
              <p:nvPicPr>
                <p:cNvPr id="50" name="Picture 2" descr="F:\Prashant DATA\ICONS\Icon Shock\CLEAN\Networking\internet_256.png">
                  <a:extLst>
                    <a:ext uri="{FF2B5EF4-FFF2-40B4-BE49-F238E27FC236}">
                      <a16:creationId xmlns:a16="http://schemas.microsoft.com/office/drawing/2014/main" id="{1512A93A-53A8-4C26-8555-38278EE2DB8B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491535" y="2824973"/>
                  <a:ext cx="515519" cy="515519"/>
                </a:xfrm>
                <a:prstGeom prst="rect">
                  <a:avLst/>
                </a:prstGeom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pic>
            <p:nvPicPr>
              <p:cNvPr id="48" name="Picture 47">
                <a:extLst>
                  <a:ext uri="{FF2B5EF4-FFF2-40B4-BE49-F238E27FC236}">
                    <a16:creationId xmlns:a16="http://schemas.microsoft.com/office/drawing/2014/main" id="{0AEC19F6-9646-4ECB-870F-0F4ACFB2B7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49299" y="5483869"/>
                <a:ext cx="478374" cy="435602"/>
              </a:xfrm>
              <a:prstGeom prst="rect">
                <a:avLst/>
              </a:prstGeom>
            </p:spPr>
          </p:pic>
        </p:grpSp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FA2728A9-B07D-4885-A716-9B8D08D1FB3F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3446" y="2723262"/>
              <a:ext cx="398698" cy="398698"/>
            </a:xfrm>
            <a:prstGeom prst="rect">
              <a:avLst/>
            </a:prstGeom>
          </p:spPr>
        </p:pic>
      </p:grpSp>
      <p:sp>
        <p:nvSpPr>
          <p:cNvPr id="91" name="Title 3">
            <a:extLst>
              <a:ext uri="{FF2B5EF4-FFF2-40B4-BE49-F238E27FC236}">
                <a16:creationId xmlns:a16="http://schemas.microsoft.com/office/drawing/2014/main" id="{746B72BE-09CA-49C4-8025-2BEB3C21A8C9}"/>
              </a:ext>
            </a:extLst>
          </p:cNvPr>
          <p:cNvSpPr txBox="1">
            <a:spLocks/>
          </p:cNvSpPr>
          <p:nvPr/>
        </p:nvSpPr>
        <p:spPr>
          <a:xfrm>
            <a:off x="304800" y="316969"/>
            <a:ext cx="4345326" cy="58477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IN" sz="4000" b="1" dirty="0">
                <a:solidFill>
                  <a:schemeClr val="bg1"/>
                </a:solidFill>
                <a:latin typeface="Rockwell" panose="02060603020205020403" pitchFamily="18" charset="0"/>
              </a:rPr>
              <a:t>DDoS Attack</a:t>
            </a: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9E0D321E-BACD-49E2-8AC6-5F15AB7973C7}"/>
              </a:ext>
            </a:extLst>
          </p:cNvPr>
          <p:cNvSpPr/>
          <p:nvPr/>
        </p:nvSpPr>
        <p:spPr>
          <a:xfrm>
            <a:off x="96180" y="1488021"/>
            <a:ext cx="3507786" cy="465768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63238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Attacker initiates the attack by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exploiting the vulnerabilities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63238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in the devices and installing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malicious software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63238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in their operating systems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63238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Multiple infected IoT devices are referred to as an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Army of Botnets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The target is attacked with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large volume of requests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 from multiple IoT devices present in different locations</a:t>
            </a:r>
          </a:p>
        </p:txBody>
      </p:sp>
    </p:spTree>
    <p:extLst>
      <p:ext uri="{BB962C8B-B14F-4D97-AF65-F5344CB8AC3E}">
        <p14:creationId xmlns:p14="http://schemas.microsoft.com/office/powerpoint/2010/main" val="11128192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Freeform 81">
            <a:extLst>
              <a:ext uri="{FF2B5EF4-FFF2-40B4-BE49-F238E27FC236}">
                <a16:creationId xmlns:a16="http://schemas.microsoft.com/office/drawing/2014/main" id="{2C4EF9F3-56E0-4CDB-8BA9-1EC0812121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926139"/>
            <a:ext cx="12190412" cy="1314028"/>
          </a:xfrm>
          <a:custGeom>
            <a:avLst/>
            <a:gdLst>
              <a:gd name="T0" fmla="*/ 7817 w 8504"/>
              <a:gd name="T1" fmla="*/ 1895 h 1896"/>
              <a:gd name="T2" fmla="*/ 8503 w 8504"/>
              <a:gd name="T3" fmla="*/ 946 h 1896"/>
              <a:gd name="T4" fmla="*/ 7817 w 8504"/>
              <a:gd name="T5" fmla="*/ 0 h 1896"/>
              <a:gd name="T6" fmla="*/ 0 w 8504"/>
              <a:gd name="T7" fmla="*/ 0 h 1896"/>
              <a:gd name="T8" fmla="*/ 0 w 8504"/>
              <a:gd name="T9" fmla="*/ 1895 h 1896"/>
              <a:gd name="T10" fmla="*/ 7817 w 8504"/>
              <a:gd name="T11" fmla="*/ 1895 h 18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04" h="1896">
                <a:moveTo>
                  <a:pt x="7817" y="1895"/>
                </a:moveTo>
                <a:lnTo>
                  <a:pt x="8503" y="946"/>
                </a:lnTo>
                <a:lnTo>
                  <a:pt x="7817" y="0"/>
                </a:lnTo>
                <a:lnTo>
                  <a:pt x="0" y="0"/>
                </a:lnTo>
                <a:lnTo>
                  <a:pt x="0" y="1895"/>
                </a:lnTo>
                <a:lnTo>
                  <a:pt x="7817" y="1895"/>
                </a:ln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574222C7-EC12-486A-A0F2-78E9AED9D53F}"/>
              </a:ext>
            </a:extLst>
          </p:cNvPr>
          <p:cNvSpPr/>
          <p:nvPr/>
        </p:nvSpPr>
        <p:spPr>
          <a:xfrm>
            <a:off x="152400" y="949185"/>
            <a:ext cx="11201400" cy="126701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263238"/>
                </a:solidFill>
                <a:effectLst/>
                <a:uLnTx/>
                <a:uFillTx/>
                <a:latin typeface="Calibri"/>
                <a:ea typeface="+mn-ea"/>
                <a:cs typeface="Calibri" panose="020F0502020204030204" pitchFamily="34" charset="0"/>
              </a:rPr>
              <a:t>Many organizations use Internet-connected heating, ventilation, and air conditioning (HVAC) systems without implementing security mechanisms; this gives attackers a gateway to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Calibri" panose="020F0502020204030204" pitchFamily="34" charset="0"/>
              </a:rPr>
              <a:t>hack corporate systems</a:t>
            </a:r>
          </a:p>
          <a:p>
            <a:pPr marL="285750" indent="-285750">
              <a:spcBef>
                <a:spcPts val="1000"/>
              </a:spcBef>
              <a:buFont typeface="Wingdings" panose="05000000000000000000" pitchFamily="2" charset="2"/>
              <a:buChar char="q"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263238"/>
                </a:solidFill>
                <a:effectLst/>
                <a:uLnTx/>
                <a:uFillTx/>
                <a:latin typeface="Calibri"/>
                <a:ea typeface="+mn-ea"/>
                <a:cs typeface="Calibri" panose="020F0502020204030204" pitchFamily="34" charset="0"/>
              </a:rPr>
              <a:t>HVAC systems have many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Calibri" panose="020F0502020204030204" pitchFamily="34" charset="0"/>
              </a:rPr>
              <a:t>security vulnerabilities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263238"/>
                </a:solidFill>
                <a:effectLst/>
                <a:uLnTx/>
                <a:uFillTx/>
                <a:latin typeface="Calibri"/>
                <a:ea typeface="+mn-ea"/>
                <a:cs typeface="Calibri" panose="020F0502020204030204" pitchFamily="34" charset="0"/>
              </a:rPr>
              <a:t>that are exploited by attackers to steal login credentials, gain access to the HVAC system, and perform further attack on the organization’s network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8670C780-6C87-4418-B375-0CE7FEBC6187}"/>
              </a:ext>
            </a:extLst>
          </p:cNvPr>
          <p:cNvSpPr txBox="1"/>
          <p:nvPr/>
        </p:nvSpPr>
        <p:spPr>
          <a:xfrm>
            <a:off x="1840783" y="185704"/>
            <a:ext cx="851043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Exploit HVAC</a:t>
            </a:r>
          </a:p>
        </p:txBody>
      </p:sp>
      <p:pic>
        <p:nvPicPr>
          <p:cNvPr id="48" name="Picture Placeholder 65">
            <a:extLst>
              <a:ext uri="{FF2B5EF4-FFF2-40B4-BE49-F238E27FC236}">
                <a16:creationId xmlns:a16="http://schemas.microsoft.com/office/drawing/2014/main" id="{3803DEA8-93D6-4378-B499-7F29F1031C0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alphaModFix am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20" b="23620"/>
          <a:stretch/>
        </p:blipFill>
        <p:spPr>
          <a:xfrm>
            <a:off x="-1588" y="2259832"/>
            <a:ext cx="12192001" cy="4292993"/>
          </a:xfrm>
          <a:prstGeom prst="rect">
            <a:avLst/>
          </a:prstGeom>
        </p:spPr>
      </p:pic>
      <p:grpSp>
        <p:nvGrpSpPr>
          <p:cNvPr id="49" name="Group 48">
            <a:extLst>
              <a:ext uri="{FF2B5EF4-FFF2-40B4-BE49-F238E27FC236}">
                <a16:creationId xmlns:a16="http://schemas.microsoft.com/office/drawing/2014/main" id="{E10B4F7F-F6ED-41AC-9B7F-165DC2C0DB4C}"/>
              </a:ext>
            </a:extLst>
          </p:cNvPr>
          <p:cNvGrpSpPr/>
          <p:nvPr/>
        </p:nvGrpSpPr>
        <p:grpSpPr>
          <a:xfrm>
            <a:off x="817389" y="2479485"/>
            <a:ext cx="10557222" cy="4053676"/>
            <a:chOff x="817389" y="2479485"/>
            <a:chExt cx="10557222" cy="4053676"/>
          </a:xfrm>
        </p:grpSpPr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E7B93C3E-FACB-4880-A29F-4A6F5E449D7C}"/>
                </a:ext>
              </a:extLst>
            </p:cNvPr>
            <p:cNvSpPr/>
            <p:nvPr/>
          </p:nvSpPr>
          <p:spPr>
            <a:xfrm>
              <a:off x="1141046" y="3077916"/>
              <a:ext cx="1662164" cy="68677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 using </a:t>
              </a:r>
              <a:b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</a:b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Shodan searches for vulnerable ICS systems</a:t>
              </a:r>
            </a:p>
          </p:txBody>
        </p:sp>
        <p:cxnSp>
          <p:nvCxnSpPr>
            <p:cNvPr id="51" name="Straight Arrow Connector 50">
              <a:extLst>
                <a:ext uri="{FF2B5EF4-FFF2-40B4-BE49-F238E27FC236}">
                  <a16:creationId xmlns:a16="http://schemas.microsoft.com/office/drawing/2014/main" id="{BAD89D4C-CA32-466E-AB13-0D04ABD6A78E}"/>
                </a:ext>
              </a:extLst>
            </p:cNvPr>
            <p:cNvCxnSpPr/>
            <p:nvPr/>
          </p:nvCxnSpPr>
          <p:spPr>
            <a:xfrm>
              <a:off x="6641865" y="3748536"/>
              <a:ext cx="1848711" cy="0"/>
            </a:xfrm>
            <a:prstGeom prst="straightConnector1">
              <a:avLst/>
            </a:prstGeom>
            <a:ln w="38100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Arrow Connector 51">
              <a:extLst>
                <a:ext uri="{FF2B5EF4-FFF2-40B4-BE49-F238E27FC236}">
                  <a16:creationId xmlns:a16="http://schemas.microsoft.com/office/drawing/2014/main" id="{15476F74-7540-4D31-B123-DECE1E1CD02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38137" y="5677709"/>
              <a:ext cx="1654454" cy="0"/>
            </a:xfrm>
            <a:prstGeom prst="straightConnector1">
              <a:avLst/>
            </a:prstGeom>
            <a:ln w="38100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9CF6EB6E-F650-4CA5-86BE-5EFF1D860B7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31400" y="5677709"/>
              <a:ext cx="3219025" cy="0"/>
            </a:xfrm>
            <a:prstGeom prst="straightConnector1">
              <a:avLst/>
            </a:prstGeom>
            <a:ln w="38100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BFA52E91-1A7F-4ED7-A371-D1F4203C20D6}"/>
                </a:ext>
              </a:extLst>
            </p:cNvPr>
            <p:cNvSpPr/>
            <p:nvPr/>
          </p:nvSpPr>
          <p:spPr>
            <a:xfrm>
              <a:off x="846162" y="5764825"/>
              <a:ext cx="80836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</a:t>
              </a: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1F76626C-A7C7-422B-A537-7BB43B8144A7}"/>
                </a:ext>
              </a:extLst>
            </p:cNvPr>
            <p:cNvSpPr/>
            <p:nvPr/>
          </p:nvSpPr>
          <p:spPr>
            <a:xfrm>
              <a:off x="6871902" y="2900981"/>
              <a:ext cx="1512234" cy="83099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 tries default user credentials </a:t>
              </a:r>
              <a:b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</a:b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to access the </a:t>
              </a:r>
              <a:b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</a:b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ICS system</a:t>
              </a:r>
            </a:p>
          </p:txBody>
        </p:sp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880DD186-61FE-4176-891E-0C26451AB9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4513" y="3569827"/>
              <a:ext cx="333035" cy="333035"/>
            </a:xfrm>
            <a:prstGeom prst="rect">
              <a:avLst/>
            </a:prstGeom>
          </p:spPr>
        </p:pic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1E07956D-9D57-4E5A-ACAA-AE77D4AF1D85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9557491" y="5139340"/>
              <a:ext cx="1130014" cy="0"/>
            </a:xfrm>
            <a:prstGeom prst="straightConnector1">
              <a:avLst/>
            </a:prstGeom>
            <a:ln w="38100">
              <a:solidFill>
                <a:srgbClr val="0070C0"/>
              </a:solidFill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C5EF3BF0-A3C2-4EC5-9BE4-A00E6313A47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61527" y="4738122"/>
              <a:ext cx="333035" cy="333035"/>
            </a:xfrm>
            <a:prstGeom prst="rect">
              <a:avLst/>
            </a:prstGeom>
          </p:spPr>
        </p:pic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80CBC765-0F6F-4759-A513-BE57BB9B4237}"/>
                </a:ext>
              </a:extLst>
            </p:cNvPr>
            <p:cNvSpPr/>
            <p:nvPr/>
          </p:nvSpPr>
          <p:spPr>
            <a:xfrm>
              <a:off x="8736231" y="5700676"/>
              <a:ext cx="2057399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 gains access to the HVAC system through ICS</a:t>
              </a: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5ED98522-8DFF-4CD2-86C7-CEEECEFC43F0}"/>
                </a:ext>
              </a:extLst>
            </p:cNvPr>
            <p:cNvSpPr/>
            <p:nvPr/>
          </p:nvSpPr>
          <p:spPr>
            <a:xfrm>
              <a:off x="4537608" y="5700676"/>
              <a:ext cx="2377495" cy="6463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 controls the temperature from HVAC or carries out other attacks on local network</a:t>
              </a:r>
            </a:p>
          </p:txBody>
        </p:sp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812CD06B-0C2D-47F9-AF3B-C250C3B6F80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48270" y="5163755"/>
              <a:ext cx="1007924" cy="1007924"/>
            </a:xfrm>
            <a:prstGeom prst="rect">
              <a:avLst/>
            </a:prstGeom>
          </p:spPr>
        </p:pic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5ABEFC51-3C79-4970-B921-21FE6728FAD4}"/>
                </a:ext>
              </a:extLst>
            </p:cNvPr>
            <p:cNvSpPr/>
            <p:nvPr/>
          </p:nvSpPr>
          <p:spPr>
            <a:xfrm>
              <a:off x="7654138" y="6167070"/>
              <a:ext cx="596190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HVAC</a:t>
              </a: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A054F76E-B54B-4CD3-BBA0-62468F98896C}"/>
                </a:ext>
              </a:extLst>
            </p:cNvPr>
            <p:cNvSpPr/>
            <p:nvPr/>
          </p:nvSpPr>
          <p:spPr>
            <a:xfrm>
              <a:off x="3272589" y="6009941"/>
              <a:ext cx="117577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Organization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Network</a:t>
              </a:r>
            </a:p>
          </p:txBody>
        </p:sp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AB208E2F-F10A-4B3E-815D-AE8B254105D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0631" y="5511191"/>
              <a:ext cx="333035" cy="333035"/>
            </a:xfrm>
            <a:prstGeom prst="rect">
              <a:avLst/>
            </a:prstGeom>
          </p:spPr>
        </p:pic>
        <p:cxnSp>
          <p:nvCxnSpPr>
            <p:cNvPr id="67" name="Elbow Connector 37">
              <a:extLst>
                <a:ext uri="{FF2B5EF4-FFF2-40B4-BE49-F238E27FC236}">
                  <a16:creationId xmlns:a16="http://schemas.microsoft.com/office/drawing/2014/main" id="{DEAC6E87-CBA4-4E3A-BA2E-24558CDC8544}"/>
                </a:ext>
              </a:extLst>
            </p:cNvPr>
            <p:cNvCxnSpPr/>
            <p:nvPr/>
          </p:nvCxnSpPr>
          <p:spPr>
            <a:xfrm rot="5400000" flipH="1" flipV="1">
              <a:off x="1658445" y="3358723"/>
              <a:ext cx="834941" cy="1651143"/>
            </a:xfrm>
            <a:prstGeom prst="bentConnector2">
              <a:avLst/>
            </a:prstGeom>
            <a:ln w="38100">
              <a:solidFill>
                <a:schemeClr val="accent1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7816FF99-1687-4AE8-B474-615784E0923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772" y="4078572"/>
              <a:ext cx="333035" cy="333035"/>
            </a:xfrm>
            <a:prstGeom prst="rect">
              <a:avLst/>
            </a:prstGeom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EE9CAB02-6216-4AED-84F0-8543B408657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961767" y="2479485"/>
              <a:ext cx="3612462" cy="2266075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78B7C50D-5750-4B18-BADD-8812F8F9B4E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8545416" y="2479485"/>
              <a:ext cx="2829195" cy="2113603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A88229CB-C405-4072-A725-6EF0FEB6F2F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389" y="4613907"/>
              <a:ext cx="865909" cy="1180785"/>
            </a:xfrm>
            <a:prstGeom prst="rect">
              <a:avLst/>
            </a:prstGeom>
          </p:spPr>
        </p:pic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C11A5BFC-244B-4F7A-BF00-27D97D698D6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7307" y="5275567"/>
              <a:ext cx="832995" cy="832995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38218763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 picture containing text, green&#10;&#10;Description automatically generated">
            <a:extLst>
              <a:ext uri="{FF2B5EF4-FFF2-40B4-BE49-F238E27FC236}">
                <a16:creationId xmlns:a16="http://schemas.microsoft.com/office/drawing/2014/main" id="{4A9617ED-9F7C-4D0C-86D5-325CC4A7175B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62" r="13862"/>
          <a:stretch>
            <a:fillRect/>
          </a:stretch>
        </p:blipFill>
        <p:spPr>
          <a:xfrm>
            <a:off x="6660848" y="1677988"/>
            <a:ext cx="4961240" cy="4875212"/>
          </a:xfrm>
        </p:spPr>
      </p:pic>
      <p:sp>
        <p:nvSpPr>
          <p:cNvPr id="51" name="Полилиния 50"/>
          <p:cNvSpPr/>
          <p:nvPr/>
        </p:nvSpPr>
        <p:spPr>
          <a:xfrm>
            <a:off x="7842233" y="1677235"/>
            <a:ext cx="3778916" cy="4875966"/>
          </a:xfrm>
          <a:custGeom>
            <a:avLst/>
            <a:gdLst>
              <a:gd name="connsiteX0" fmla="*/ 289231 w 7158237"/>
              <a:gd name="connsiteY0" fmla="*/ 0 h 7315077"/>
              <a:gd name="connsiteX1" fmla="*/ 7158237 w 7158237"/>
              <a:gd name="connsiteY1" fmla="*/ 7315077 h 7315077"/>
              <a:gd name="connsiteX2" fmla="*/ 6760611 w 7158237"/>
              <a:gd name="connsiteY2" fmla="*/ 7315077 h 7315077"/>
              <a:gd name="connsiteX3" fmla="*/ 0 w 7158237"/>
              <a:gd name="connsiteY3" fmla="*/ 837457 h 7315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58237" h="7315077">
                <a:moveTo>
                  <a:pt x="289231" y="0"/>
                </a:moveTo>
                <a:lnTo>
                  <a:pt x="7158237" y="7315077"/>
                </a:lnTo>
                <a:lnTo>
                  <a:pt x="6760611" y="7315077"/>
                </a:lnTo>
                <a:lnTo>
                  <a:pt x="0" y="837457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pic>
        <p:nvPicPr>
          <p:cNvPr id="11" name="Picture Placeholder 10" descr="A picture containing person, car, outdoor&#10;&#10;Description automatically generated">
            <a:extLst>
              <a:ext uri="{FF2B5EF4-FFF2-40B4-BE49-F238E27FC236}">
                <a16:creationId xmlns:a16="http://schemas.microsoft.com/office/drawing/2014/main" id="{41A75F6A-977C-4FA1-9D97-B00670F1C04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03" r="16303"/>
          <a:stretch>
            <a:fillRect/>
          </a:stretch>
        </p:blipFill>
        <p:spPr>
          <a:xfrm>
            <a:off x="6945357" y="0"/>
            <a:ext cx="5246643" cy="6553200"/>
          </a:xfrm>
        </p:spPr>
      </p:pic>
      <p:sp>
        <p:nvSpPr>
          <p:cNvPr id="64" name="Title 7">
            <a:extLst>
              <a:ext uri="{FF2B5EF4-FFF2-40B4-BE49-F238E27FC236}">
                <a16:creationId xmlns:a16="http://schemas.microsoft.com/office/drawing/2014/main" id="{69912917-63EF-4DFE-9E11-AEB4A0A013AF}"/>
              </a:ext>
            </a:extLst>
          </p:cNvPr>
          <p:cNvSpPr txBox="1">
            <a:spLocks/>
          </p:cNvSpPr>
          <p:nvPr/>
        </p:nvSpPr>
        <p:spPr>
          <a:xfrm>
            <a:off x="228600" y="242070"/>
            <a:ext cx="4766718" cy="58477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</a:rPr>
              <a:t>Rolling Code Attack</a:t>
            </a: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6C6FC22E-9C8A-4B97-82D9-6D905CBE1B39}"/>
              </a:ext>
            </a:extLst>
          </p:cNvPr>
          <p:cNvGrpSpPr/>
          <p:nvPr/>
        </p:nvGrpSpPr>
        <p:grpSpPr>
          <a:xfrm>
            <a:off x="201200" y="1143000"/>
            <a:ext cx="6613210" cy="5225701"/>
            <a:chOff x="5040921" y="1145018"/>
            <a:chExt cx="6613210" cy="5225701"/>
          </a:xfrm>
        </p:grpSpPr>
        <p:cxnSp>
          <p:nvCxnSpPr>
            <p:cNvPr id="66" name="Straight Arrow Connector 65">
              <a:extLst>
                <a:ext uri="{FF2B5EF4-FFF2-40B4-BE49-F238E27FC236}">
                  <a16:creationId xmlns:a16="http://schemas.microsoft.com/office/drawing/2014/main" id="{DEC5CECB-1E4F-44E8-B5E7-B3F6D91AE33E}"/>
                </a:ext>
              </a:extLst>
            </p:cNvPr>
            <p:cNvCxnSpPr>
              <a:cxnSpLocks/>
            </p:cNvCxnSpPr>
            <p:nvPr/>
          </p:nvCxnSpPr>
          <p:spPr>
            <a:xfrm>
              <a:off x="5860057" y="1799641"/>
              <a:ext cx="2268018" cy="695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247EBA71-827C-4DA8-85B1-A1E447459690}"/>
                </a:ext>
              </a:extLst>
            </p:cNvPr>
            <p:cNvSpPr/>
            <p:nvPr/>
          </p:nvSpPr>
          <p:spPr>
            <a:xfrm>
              <a:off x="6395364" y="1145018"/>
              <a:ext cx="1545563" cy="6463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Victim presses car remote button to unlock the car</a:t>
              </a: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F4053DC4-39C4-420B-B6E5-278EFE5620CD}"/>
                </a:ext>
              </a:extLst>
            </p:cNvPr>
            <p:cNvSpPr/>
            <p:nvPr/>
          </p:nvSpPr>
          <p:spPr>
            <a:xfrm>
              <a:off x="5046067" y="3427857"/>
              <a:ext cx="1792224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 uses jammer to jam the car’s reception of rolling code sent and simultaneously sniffs the first code</a:t>
              </a: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75CB5B34-37D9-4502-93B4-D8278AEF55B1}"/>
                </a:ext>
              </a:extLst>
            </p:cNvPr>
            <p:cNvSpPr/>
            <p:nvPr/>
          </p:nvSpPr>
          <p:spPr>
            <a:xfrm>
              <a:off x="6233080" y="2489516"/>
              <a:ext cx="1870131" cy="6463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The car does not unlock; victim tries again by sending second code</a:t>
              </a: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778EC4DC-2296-4C16-8265-125E73F89AF1}"/>
                </a:ext>
              </a:extLst>
            </p:cNvPr>
            <p:cNvSpPr/>
            <p:nvPr/>
          </p:nvSpPr>
          <p:spPr>
            <a:xfrm>
              <a:off x="6377520" y="5895064"/>
              <a:ext cx="1599972" cy="47565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 with  Jamming Device</a:t>
              </a:r>
            </a:p>
          </p:txBody>
        </p: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67FD2F25-7FD3-4F36-8F92-9C389B9364A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8489" y="1638949"/>
              <a:ext cx="321385" cy="321385"/>
            </a:xfrm>
            <a:prstGeom prst="rect">
              <a:avLst/>
            </a:prstGeom>
          </p:spPr>
        </p:pic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4BE962F0-6492-4408-B9E2-977DDF1DC81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94095" y="1739265"/>
              <a:ext cx="1008553" cy="788826"/>
            </a:xfrm>
            <a:prstGeom prst="rect">
              <a:avLst/>
            </a:prstGeom>
          </p:spPr>
        </p:pic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8B88D335-B562-4E45-8257-B9F1C3F96B1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45579" y="5065807"/>
              <a:ext cx="1008552" cy="788826"/>
            </a:xfrm>
            <a:prstGeom prst="rect">
              <a:avLst/>
            </a:prstGeom>
          </p:spPr>
        </p:pic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38471A07-3A67-42CD-A408-24F5AC6EC1D3}"/>
                </a:ext>
              </a:extLst>
            </p:cNvPr>
            <p:cNvSpPr/>
            <p:nvPr/>
          </p:nvSpPr>
          <p:spPr>
            <a:xfrm>
              <a:off x="5040921" y="2545716"/>
              <a:ext cx="821039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Victim</a:t>
              </a: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9BCDF7C4-BA98-4D74-943F-9B2044AD5196}"/>
                </a:ext>
              </a:extLst>
            </p:cNvPr>
            <p:cNvSpPr/>
            <p:nvPr/>
          </p:nvSpPr>
          <p:spPr>
            <a:xfrm>
              <a:off x="10605910" y="2517580"/>
              <a:ext cx="821039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Car</a:t>
              </a: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CD1CA09F-CED0-476C-8EF4-4274E21A884F}"/>
                </a:ext>
              </a:extLst>
            </p:cNvPr>
            <p:cNvSpPr/>
            <p:nvPr/>
          </p:nvSpPr>
          <p:spPr>
            <a:xfrm>
              <a:off x="10605910" y="5820608"/>
              <a:ext cx="821039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Car</a:t>
              </a:r>
            </a:p>
          </p:txBody>
        </p:sp>
        <p:pic>
          <p:nvPicPr>
            <p:cNvPr id="77" name="Picture 4" descr="E:\haja Premium\Rejection.png">
              <a:extLst>
                <a:ext uri="{FF2B5EF4-FFF2-40B4-BE49-F238E27FC236}">
                  <a16:creationId xmlns:a16="http://schemas.microsoft.com/office/drawing/2014/main" id="{7F563C72-9DD0-4937-81E4-75AACC07A6B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01066" y="1620661"/>
              <a:ext cx="371588" cy="3715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78" name="Straight Arrow Connector 77">
              <a:extLst>
                <a:ext uri="{FF2B5EF4-FFF2-40B4-BE49-F238E27FC236}">
                  <a16:creationId xmlns:a16="http://schemas.microsoft.com/office/drawing/2014/main" id="{3898D6DA-8712-4181-B014-CF71029D964A}"/>
                </a:ext>
              </a:extLst>
            </p:cNvPr>
            <p:cNvCxnSpPr/>
            <p:nvPr/>
          </p:nvCxnSpPr>
          <p:spPr>
            <a:xfrm>
              <a:off x="5850739" y="2480224"/>
              <a:ext cx="3090126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9" name="Picture 4" descr="E:\haja Premium\Rejection.png">
              <a:extLst>
                <a:ext uri="{FF2B5EF4-FFF2-40B4-BE49-F238E27FC236}">
                  <a16:creationId xmlns:a16="http://schemas.microsoft.com/office/drawing/2014/main" id="{0F66D657-BE3E-4B5F-9875-555CE4E58B0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17295" y="2287905"/>
              <a:ext cx="371588" cy="3715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01B555AD-961A-4EF6-A909-3D1B834ADF4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68955" y="5305074"/>
              <a:ext cx="726557" cy="726557"/>
            </a:xfrm>
            <a:prstGeom prst="rect">
              <a:avLst/>
            </a:prstGeom>
          </p:spPr>
        </p:pic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ED778E2F-02F1-4F27-91A5-468D81FB7C9A}"/>
                </a:ext>
              </a:extLst>
            </p:cNvPr>
            <p:cNvSpPr/>
            <p:nvPr/>
          </p:nvSpPr>
          <p:spPr>
            <a:xfrm>
              <a:off x="7487515" y="4038600"/>
              <a:ext cx="1265777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 sniffs the second code</a:t>
              </a:r>
            </a:p>
          </p:txBody>
        </p:sp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2FDD947A-DCC8-4FB8-A2ED-9D9F4F872F5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8489" y="2325916"/>
              <a:ext cx="321385" cy="321385"/>
            </a:xfrm>
            <a:prstGeom prst="rect">
              <a:avLst/>
            </a:prstGeom>
          </p:spPr>
        </p:pic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DF917155-280E-4465-B11A-6D4952D0ECA1}"/>
                </a:ext>
              </a:extLst>
            </p:cNvPr>
            <p:cNvSpPr/>
            <p:nvPr/>
          </p:nvSpPr>
          <p:spPr>
            <a:xfrm>
              <a:off x="9837504" y="2912393"/>
              <a:ext cx="1132384" cy="156966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On the second attempt by the victim, an attacker forwards the first code that unlocks the car</a:t>
              </a:r>
            </a:p>
          </p:txBody>
        </p:sp>
        <p:cxnSp>
          <p:nvCxnSpPr>
            <p:cNvPr id="84" name="Straight Arrow Connector 83">
              <a:extLst>
                <a:ext uri="{FF2B5EF4-FFF2-40B4-BE49-F238E27FC236}">
                  <a16:creationId xmlns:a16="http://schemas.microsoft.com/office/drawing/2014/main" id="{64B9DFB4-4F86-4136-864B-9E949E37F4D6}"/>
                </a:ext>
              </a:extLst>
            </p:cNvPr>
            <p:cNvCxnSpPr/>
            <p:nvPr/>
          </p:nvCxnSpPr>
          <p:spPr>
            <a:xfrm>
              <a:off x="7847461" y="5558409"/>
              <a:ext cx="2514600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623E3C0B-B914-41BD-ACBB-5DBACA342245}"/>
                </a:ext>
              </a:extLst>
            </p:cNvPr>
            <p:cNvSpPr/>
            <p:nvPr/>
          </p:nvSpPr>
          <p:spPr>
            <a:xfrm>
              <a:off x="8197699" y="5558409"/>
              <a:ext cx="2162078" cy="68677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The recorded second code is used later by an attacker to unlock and steal the vehicle</a:t>
              </a:r>
            </a:p>
          </p:txBody>
        </p:sp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D65A1692-FCC7-4895-AA41-9C77936FFB3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09351" y="5417937"/>
              <a:ext cx="321385" cy="321385"/>
            </a:xfrm>
            <a:prstGeom prst="rect">
              <a:avLst/>
            </a:prstGeom>
          </p:spPr>
        </p:pic>
        <p:cxnSp>
          <p:nvCxnSpPr>
            <p:cNvPr id="87" name="Elbow Connector 59">
              <a:extLst>
                <a:ext uri="{FF2B5EF4-FFF2-40B4-BE49-F238E27FC236}">
                  <a16:creationId xmlns:a16="http://schemas.microsoft.com/office/drawing/2014/main" id="{D748E68F-BEA9-4E4B-8886-2C4B7BD22107}"/>
                </a:ext>
              </a:extLst>
            </p:cNvPr>
            <p:cNvCxnSpPr/>
            <p:nvPr/>
          </p:nvCxnSpPr>
          <p:spPr>
            <a:xfrm flipV="1">
              <a:off x="7819747" y="2053209"/>
              <a:ext cx="2560320" cy="3069677"/>
            </a:xfrm>
            <a:prstGeom prst="bentConnector3">
              <a:avLst>
                <a:gd name="adj1" fmla="val 78075"/>
              </a:avLst>
            </a:prstGeom>
            <a:ln w="28575">
              <a:solidFill>
                <a:schemeClr val="accent1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E94A7362-9294-4A27-99D0-824384793A18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09351" y="4971964"/>
              <a:ext cx="321385" cy="321385"/>
            </a:xfrm>
            <a:prstGeom prst="rect">
              <a:avLst/>
            </a:prstGeom>
          </p:spPr>
        </p:pic>
        <p:cxnSp>
          <p:nvCxnSpPr>
            <p:cNvPr id="89" name="Elbow Connector 62">
              <a:extLst>
                <a:ext uri="{FF2B5EF4-FFF2-40B4-BE49-F238E27FC236}">
                  <a16:creationId xmlns:a16="http://schemas.microsoft.com/office/drawing/2014/main" id="{17F525F8-21A4-4A5D-AAE3-05825DEE9652}"/>
                </a:ext>
              </a:extLst>
            </p:cNvPr>
            <p:cNvCxnSpPr/>
            <p:nvPr/>
          </p:nvCxnSpPr>
          <p:spPr>
            <a:xfrm rot="5400000" flipH="1" flipV="1">
              <a:off x="6232437" y="2709001"/>
              <a:ext cx="2769286" cy="1539560"/>
            </a:xfrm>
            <a:prstGeom prst="bentConnector3">
              <a:avLst/>
            </a:prstGeom>
            <a:ln w="28575">
              <a:solidFill>
                <a:schemeClr val="accent1"/>
              </a:solidFill>
              <a:prstDash val="sysDot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93331538-CCE5-4786-B828-767D1ECF4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2103" y="4352776"/>
              <a:ext cx="321385" cy="321385"/>
            </a:xfrm>
            <a:prstGeom prst="rect">
              <a:avLst/>
            </a:prstGeom>
          </p:spPr>
        </p:pic>
        <p:cxnSp>
          <p:nvCxnSpPr>
            <p:cNvPr id="91" name="Elbow Connector 64">
              <a:extLst>
                <a:ext uri="{FF2B5EF4-FFF2-40B4-BE49-F238E27FC236}">
                  <a16:creationId xmlns:a16="http://schemas.microsoft.com/office/drawing/2014/main" id="{2FDF30B2-3F27-44D1-BFED-D434C4795AB8}"/>
                </a:ext>
              </a:extLst>
            </p:cNvPr>
            <p:cNvCxnSpPr/>
            <p:nvPr/>
          </p:nvCxnSpPr>
          <p:spPr>
            <a:xfrm rot="5400000" flipH="1" flipV="1">
              <a:off x="6887019" y="3250132"/>
              <a:ext cx="2803789" cy="1628351"/>
            </a:xfrm>
            <a:prstGeom prst="bentConnector3">
              <a:avLst/>
            </a:prstGeom>
            <a:ln w="28575">
              <a:solidFill>
                <a:schemeClr val="accent1"/>
              </a:solidFill>
              <a:prstDash val="sysDot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E41DF49E-0673-4270-AB6B-9198BCAFF28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1273" y="4434549"/>
              <a:ext cx="321385" cy="321385"/>
            </a:xfrm>
            <a:prstGeom prst="rect">
              <a:avLst/>
            </a:prstGeom>
          </p:spPr>
        </p:pic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40966673-8756-4FF8-B80A-01AEE67B7C7D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9294" y="1549177"/>
              <a:ext cx="704292" cy="994951"/>
            </a:xfrm>
            <a:prstGeom prst="rect">
              <a:avLst/>
            </a:prstGeom>
          </p:spPr>
        </p:pic>
        <p:pic>
          <p:nvPicPr>
            <p:cNvPr id="94" name="Picture 93" descr="A close up of a logo&#10;&#10;Description automatically generated">
              <a:extLst>
                <a:ext uri="{FF2B5EF4-FFF2-40B4-BE49-F238E27FC236}">
                  <a16:creationId xmlns:a16="http://schemas.microsoft.com/office/drawing/2014/main" id="{780CA628-2256-4D01-A16A-B6E99AB4900A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9456" y="4888592"/>
              <a:ext cx="809195" cy="1041340"/>
            </a:xfrm>
            <a:prstGeom prst="rect">
              <a:avLst/>
            </a:prstGeom>
          </p:spPr>
        </p:pic>
        <p:pic>
          <p:nvPicPr>
            <p:cNvPr id="95" name="Picture 94">
              <a:extLst>
                <a:ext uri="{FF2B5EF4-FFF2-40B4-BE49-F238E27FC236}">
                  <a16:creationId xmlns:a16="http://schemas.microsoft.com/office/drawing/2014/main" id="{DE41C7D9-13B1-4659-8986-EF003EA36A10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28014" y="1783816"/>
              <a:ext cx="528772" cy="699724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029C38A5-89C7-48DD-BC49-C9AFD9EC123D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76531" y="5096170"/>
              <a:ext cx="528772" cy="7281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132371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Box 56"/>
          <p:cNvSpPr txBox="1"/>
          <p:nvPr/>
        </p:nvSpPr>
        <p:spPr>
          <a:xfrm>
            <a:off x="491778" y="289838"/>
            <a:ext cx="112084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7"/>
            <a:r>
              <a:rPr lang="en-US" sz="4000" b="1" dirty="0">
                <a:solidFill>
                  <a:prstClr val="black">
                    <a:lumMod val="75000"/>
                    <a:lumOff val="25000"/>
                  </a:prstClr>
                </a:solidFill>
                <a:latin typeface="Rockwell" panose="02060603020205020403" pitchFamily="18" charset="0"/>
              </a:rPr>
              <a:t>BlueBorne Attack</a:t>
            </a:r>
          </a:p>
        </p:txBody>
      </p:sp>
      <p:sp>
        <p:nvSpPr>
          <p:cNvPr id="58" name="Rectangle 6888"/>
          <p:cNvSpPr>
            <a:spLocks noChangeArrowheads="1"/>
          </p:cNvSpPr>
          <p:nvPr/>
        </p:nvSpPr>
        <p:spPr bwMode="auto">
          <a:xfrm>
            <a:off x="-243" y="1319894"/>
            <a:ext cx="12192243" cy="1927646"/>
          </a:xfrm>
          <a:prstGeom prst="rect">
            <a:avLst/>
          </a:prstGeom>
          <a:solidFill>
            <a:srgbClr val="44546A">
              <a:lumMod val="75000"/>
            </a:srgbClr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</a:bodyPr>
          <a:lstStyle/>
          <a:p>
            <a:pPr defTabSz="457200">
              <a:defRPr/>
            </a:pPr>
            <a:endParaRPr lang="en-US" sz="900" kern="0" dirty="0">
              <a:solidFill>
                <a:prstClr val="black"/>
              </a:solidFill>
              <a:latin typeface="Lato Light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864164" y="1545053"/>
            <a:ext cx="10846056" cy="147732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217">
              <a:spcBef>
                <a:spcPts val="1200"/>
              </a:spcBef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A BlueBorne attack is performed on </a:t>
            </a:r>
            <a:r>
              <a:rPr lang="en-US" sz="2000" b="1" dirty="0">
                <a:solidFill>
                  <a:srgbClr val="FFC000"/>
                </a:solidFill>
                <a:latin typeface="Calibri" panose="020F0502020204030204"/>
              </a:rPr>
              <a:t>Bluetooth connections to gain access </a:t>
            </a: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and take full control of the target device</a:t>
            </a:r>
          </a:p>
          <a:p>
            <a:pPr defTabSz="914217">
              <a:spcBef>
                <a:spcPts val="1200"/>
              </a:spcBef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After gaining access to a device, the attacker can penetrate any corporate network using that device to </a:t>
            </a:r>
            <a:r>
              <a:rPr lang="en-US" sz="2000" b="1" dirty="0">
                <a:solidFill>
                  <a:srgbClr val="FFC000"/>
                </a:solidFill>
                <a:latin typeface="Calibri" panose="020F0502020204030204"/>
              </a:rPr>
              <a:t>steal critical information </a:t>
            </a: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about the organization and </a:t>
            </a:r>
            <a:r>
              <a:rPr lang="en-US" sz="2000" b="1" dirty="0">
                <a:solidFill>
                  <a:srgbClr val="FFC000"/>
                </a:solidFill>
                <a:latin typeface="Calibri" panose="020F0502020204030204"/>
              </a:rPr>
              <a:t>spread malware </a:t>
            </a: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to nearby devices</a:t>
            </a:r>
          </a:p>
        </p:txBody>
      </p:sp>
      <p:sp>
        <p:nvSpPr>
          <p:cNvPr id="63" name="Freeform 62"/>
          <p:cNvSpPr>
            <a:spLocks noChangeAspect="1" noChangeArrowheads="1"/>
          </p:cNvSpPr>
          <p:nvPr/>
        </p:nvSpPr>
        <p:spPr bwMode="auto">
          <a:xfrm>
            <a:off x="243496" y="2495798"/>
            <a:ext cx="376615" cy="334246"/>
          </a:xfrm>
          <a:custGeom>
            <a:avLst/>
            <a:gdLst>
              <a:gd name="connsiteX0" fmla="*/ 193469 w 351386"/>
              <a:gd name="connsiteY0" fmla="*/ 119550 h 311855"/>
              <a:gd name="connsiteX1" fmla="*/ 181390 w 351386"/>
              <a:gd name="connsiteY1" fmla="*/ 137467 h 311855"/>
              <a:gd name="connsiteX2" fmla="*/ 155794 w 351386"/>
              <a:gd name="connsiteY2" fmla="*/ 154724 h 311855"/>
              <a:gd name="connsiteX3" fmla="*/ 140083 w 351386"/>
              <a:gd name="connsiteY3" fmla="*/ 157896 h 311855"/>
              <a:gd name="connsiteX4" fmla="*/ 172269 w 351386"/>
              <a:gd name="connsiteY4" fmla="*/ 166085 h 311855"/>
              <a:gd name="connsiteX5" fmla="*/ 201300 w 351386"/>
              <a:gd name="connsiteY5" fmla="*/ 190938 h 311855"/>
              <a:gd name="connsiteX6" fmla="*/ 217626 w 351386"/>
              <a:gd name="connsiteY6" fmla="*/ 178119 h 311855"/>
              <a:gd name="connsiteX7" fmla="*/ 242144 w 351386"/>
              <a:gd name="connsiteY7" fmla="*/ 171683 h 311855"/>
              <a:gd name="connsiteX8" fmla="*/ 230250 w 351386"/>
              <a:gd name="connsiteY8" fmla="*/ 169282 h 311855"/>
              <a:gd name="connsiteX9" fmla="*/ 196746 w 351386"/>
              <a:gd name="connsiteY9" fmla="*/ 135778 h 311855"/>
              <a:gd name="connsiteX10" fmla="*/ 124449 w 351386"/>
              <a:gd name="connsiteY10" fmla="*/ 0 h 311855"/>
              <a:gd name="connsiteX11" fmla="*/ 198647 w 351386"/>
              <a:gd name="connsiteY11" fmla="*/ 49182 h 311855"/>
              <a:gd name="connsiteX12" fmla="*/ 204048 w 351386"/>
              <a:gd name="connsiteY12" fmla="*/ 75935 h 311855"/>
              <a:gd name="connsiteX13" fmla="*/ 210238 w 351386"/>
              <a:gd name="connsiteY13" fmla="*/ 66755 h 311855"/>
              <a:gd name="connsiteX14" fmla="*/ 254755 w 351386"/>
              <a:gd name="connsiteY14" fmla="*/ 48315 h 311855"/>
              <a:gd name="connsiteX15" fmla="*/ 317712 w 351386"/>
              <a:gd name="connsiteY15" fmla="*/ 111272 h 311855"/>
              <a:gd name="connsiteX16" fmla="*/ 279261 w 351386"/>
              <a:gd name="connsiteY16" fmla="*/ 169282 h 311855"/>
              <a:gd name="connsiteX17" fmla="*/ 267405 w 351386"/>
              <a:gd name="connsiteY17" fmla="*/ 171675 h 311855"/>
              <a:gd name="connsiteX18" fmla="*/ 292090 w 351386"/>
              <a:gd name="connsiteY18" fmla="*/ 178119 h 311855"/>
              <a:gd name="connsiteX19" fmla="*/ 351386 w 351386"/>
              <a:gd name="connsiteY19" fmla="*/ 291358 h 311855"/>
              <a:gd name="connsiteX20" fmla="*/ 245432 w 351386"/>
              <a:gd name="connsiteY20" fmla="*/ 291358 h 311855"/>
              <a:gd name="connsiteX21" fmla="*/ 248899 w 351386"/>
              <a:gd name="connsiteY21" fmla="*/ 311855 h 311855"/>
              <a:gd name="connsiteX22" fmla="*/ 0 w 351386"/>
              <a:gd name="connsiteY22" fmla="*/ 311855 h 311855"/>
              <a:gd name="connsiteX23" fmla="*/ 76009 w 351386"/>
              <a:gd name="connsiteY23" fmla="*/ 166085 h 311855"/>
              <a:gd name="connsiteX24" fmla="*/ 108150 w 351386"/>
              <a:gd name="connsiteY24" fmla="*/ 157761 h 311855"/>
              <a:gd name="connsiteX25" fmla="*/ 93105 w 351386"/>
              <a:gd name="connsiteY25" fmla="*/ 154724 h 311855"/>
              <a:gd name="connsiteX26" fmla="*/ 43923 w 351386"/>
              <a:gd name="connsiteY26" fmla="*/ 80526 h 311855"/>
              <a:gd name="connsiteX27" fmla="*/ 124449 w 351386"/>
              <a:gd name="connsiteY27" fmla="*/ 0 h 311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351386" h="311855">
                <a:moveTo>
                  <a:pt x="193469" y="119550"/>
                </a:moveTo>
                <a:lnTo>
                  <a:pt x="181390" y="137467"/>
                </a:lnTo>
                <a:cubicBezTo>
                  <a:pt x="174104" y="144753"/>
                  <a:pt x="165428" y="150649"/>
                  <a:pt x="155794" y="154724"/>
                </a:cubicBezTo>
                <a:lnTo>
                  <a:pt x="140083" y="157896"/>
                </a:lnTo>
                <a:lnTo>
                  <a:pt x="172269" y="166085"/>
                </a:lnTo>
                <a:lnTo>
                  <a:pt x="201300" y="190938"/>
                </a:lnTo>
                <a:lnTo>
                  <a:pt x="217626" y="178119"/>
                </a:lnTo>
                <a:lnTo>
                  <a:pt x="242144" y="171683"/>
                </a:lnTo>
                <a:lnTo>
                  <a:pt x="230250" y="169282"/>
                </a:lnTo>
                <a:cubicBezTo>
                  <a:pt x="215186" y="162910"/>
                  <a:pt x="203117" y="150842"/>
                  <a:pt x="196746" y="135778"/>
                </a:cubicBezTo>
                <a:close/>
                <a:moveTo>
                  <a:pt x="124449" y="0"/>
                </a:moveTo>
                <a:cubicBezTo>
                  <a:pt x="157804" y="0"/>
                  <a:pt x="186423" y="20280"/>
                  <a:pt x="198647" y="49182"/>
                </a:cubicBezTo>
                <a:lnTo>
                  <a:pt x="204048" y="75935"/>
                </a:lnTo>
                <a:lnTo>
                  <a:pt x="210238" y="66755"/>
                </a:lnTo>
                <a:cubicBezTo>
                  <a:pt x="221631" y="55362"/>
                  <a:pt x="237370" y="48315"/>
                  <a:pt x="254755" y="48315"/>
                </a:cubicBezTo>
                <a:cubicBezTo>
                  <a:pt x="289525" y="48315"/>
                  <a:pt x="317712" y="76502"/>
                  <a:pt x="317712" y="111272"/>
                </a:cubicBezTo>
                <a:cubicBezTo>
                  <a:pt x="317712" y="137350"/>
                  <a:pt x="301857" y="159724"/>
                  <a:pt x="279261" y="169282"/>
                </a:cubicBezTo>
                <a:lnTo>
                  <a:pt x="267405" y="171675"/>
                </a:lnTo>
                <a:lnTo>
                  <a:pt x="292090" y="178119"/>
                </a:lnTo>
                <a:cubicBezTo>
                  <a:pt x="326679" y="196923"/>
                  <a:pt x="351386" y="240846"/>
                  <a:pt x="351386" y="291358"/>
                </a:cubicBezTo>
                <a:lnTo>
                  <a:pt x="245432" y="291358"/>
                </a:lnTo>
                <a:lnTo>
                  <a:pt x="248899" y="311855"/>
                </a:lnTo>
                <a:lnTo>
                  <a:pt x="0" y="311855"/>
                </a:lnTo>
                <a:cubicBezTo>
                  <a:pt x="1105" y="245970"/>
                  <a:pt x="32033" y="189968"/>
                  <a:pt x="76009" y="166085"/>
                </a:cubicBezTo>
                <a:lnTo>
                  <a:pt x="108150" y="157761"/>
                </a:lnTo>
                <a:lnTo>
                  <a:pt x="93105" y="154724"/>
                </a:lnTo>
                <a:cubicBezTo>
                  <a:pt x="64203" y="142499"/>
                  <a:pt x="43923" y="113881"/>
                  <a:pt x="43923" y="80526"/>
                </a:cubicBezTo>
                <a:cubicBezTo>
                  <a:pt x="43923" y="36053"/>
                  <a:pt x="79976" y="0"/>
                  <a:pt x="124449" y="0"/>
                </a:cubicBezTo>
                <a:close/>
              </a:path>
            </a:pathLst>
          </a:custGeom>
          <a:solidFill>
            <a:srgbClr val="9EBE5B"/>
          </a:solidFill>
          <a:ln>
            <a:noFill/>
          </a:ln>
        </p:spPr>
        <p:txBody>
          <a:bodyPr vert="horz" wrap="square" lIns="45720" tIns="22860" rIns="45720" bIns="22860" numCol="1" anchor="t" anchorCtr="0" compatLnSpc="1">
            <a:prstTxWarp prst="textNoShape">
              <a:avLst/>
            </a:prstTxWarp>
            <a:noAutofit/>
          </a:bodyPr>
          <a:lstStyle/>
          <a:p>
            <a:pPr defTabSz="457200">
              <a:defRPr/>
            </a:pPr>
            <a:endParaRPr lang="en-US" sz="900" kern="0" dirty="0">
              <a:solidFill>
                <a:prstClr val="black"/>
              </a:solidFill>
              <a:latin typeface="Lato Light"/>
            </a:endParaRPr>
          </a:p>
        </p:txBody>
      </p:sp>
      <p:sp>
        <p:nvSpPr>
          <p:cNvPr id="64" name="Freeform 123"/>
          <p:cNvSpPr>
            <a:spLocks noChangeAspect="1" noChangeArrowheads="1"/>
          </p:cNvSpPr>
          <p:nvPr/>
        </p:nvSpPr>
        <p:spPr bwMode="auto">
          <a:xfrm>
            <a:off x="254899" y="1728073"/>
            <a:ext cx="354124" cy="362424"/>
          </a:xfrm>
          <a:custGeom>
            <a:avLst/>
            <a:gdLst>
              <a:gd name="T0" fmla="*/ 123628 w 452"/>
              <a:gd name="T1" fmla="*/ 135490 h 462"/>
              <a:gd name="T2" fmla="*/ 123628 w 452"/>
              <a:gd name="T3" fmla="*/ 135490 h 462"/>
              <a:gd name="T4" fmla="*/ 195108 w 452"/>
              <a:gd name="T5" fmla="*/ 11703 h 462"/>
              <a:gd name="T6" fmla="*/ 195108 w 452"/>
              <a:gd name="T7" fmla="*/ 8102 h 462"/>
              <a:gd name="T8" fmla="*/ 191062 w 452"/>
              <a:gd name="T9" fmla="*/ 8102 h 462"/>
              <a:gd name="T10" fmla="*/ 71480 w 452"/>
              <a:gd name="T11" fmla="*/ 80124 h 462"/>
              <a:gd name="T12" fmla="*/ 4046 w 452"/>
              <a:gd name="T13" fmla="*/ 135490 h 462"/>
              <a:gd name="T14" fmla="*/ 15735 w 452"/>
              <a:gd name="T15" fmla="*/ 147644 h 462"/>
              <a:gd name="T16" fmla="*/ 39561 w 452"/>
              <a:gd name="T17" fmla="*/ 139542 h 462"/>
              <a:gd name="T18" fmla="*/ 67883 w 452"/>
              <a:gd name="T19" fmla="*/ 167450 h 462"/>
              <a:gd name="T20" fmla="*/ 59791 w 452"/>
              <a:gd name="T21" fmla="*/ 191307 h 462"/>
              <a:gd name="T22" fmla="*/ 67883 w 452"/>
              <a:gd name="T23" fmla="*/ 203461 h 462"/>
              <a:gd name="T24" fmla="*/ 123628 w 452"/>
              <a:gd name="T25" fmla="*/ 135490 h 462"/>
              <a:gd name="T26" fmla="*/ 135317 w 452"/>
              <a:gd name="T27" fmla="*/ 67520 h 462"/>
              <a:gd name="T28" fmla="*/ 135317 w 452"/>
              <a:gd name="T29" fmla="*/ 67520 h 462"/>
              <a:gd name="T30" fmla="*/ 135317 w 452"/>
              <a:gd name="T31" fmla="*/ 43663 h 462"/>
              <a:gd name="T32" fmla="*/ 159143 w 452"/>
              <a:gd name="T33" fmla="*/ 43663 h 462"/>
              <a:gd name="T34" fmla="*/ 159143 w 452"/>
              <a:gd name="T35" fmla="*/ 67520 h 462"/>
              <a:gd name="T36" fmla="*/ 135317 w 452"/>
              <a:gd name="T37" fmla="*/ 67520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wrap="none" lIns="17145" tIns="8573" rIns="17145" bIns="8573" anchor="ctr"/>
          <a:lstStyle/>
          <a:p>
            <a:pPr defTabSz="457200">
              <a:defRPr/>
            </a:pPr>
            <a:endParaRPr lang="en-US" sz="900" kern="0" dirty="0">
              <a:solidFill>
                <a:prstClr val="black"/>
              </a:solidFill>
              <a:latin typeface="Lato Light"/>
            </a:endParaRPr>
          </a:p>
        </p:txBody>
      </p:sp>
      <p:grpSp>
        <p:nvGrpSpPr>
          <p:cNvPr id="99" name="Group 98">
            <a:extLst>
              <a:ext uri="{FF2B5EF4-FFF2-40B4-BE49-F238E27FC236}">
                <a16:creationId xmlns:a16="http://schemas.microsoft.com/office/drawing/2014/main" id="{5525FB75-4A27-4F9F-8A70-98BB4B8E4834}"/>
              </a:ext>
            </a:extLst>
          </p:cNvPr>
          <p:cNvGrpSpPr/>
          <p:nvPr/>
        </p:nvGrpSpPr>
        <p:grpSpPr>
          <a:xfrm>
            <a:off x="459189" y="3486779"/>
            <a:ext cx="11273622" cy="2809246"/>
            <a:chOff x="372438" y="3667754"/>
            <a:chExt cx="11273622" cy="2809246"/>
          </a:xfrm>
        </p:grpSpPr>
        <p:pic>
          <p:nvPicPr>
            <p:cNvPr id="98" name="Picture 97" descr="Icon&#10;&#10;Description automatically generated">
              <a:extLst>
                <a:ext uri="{FF2B5EF4-FFF2-40B4-BE49-F238E27FC236}">
                  <a16:creationId xmlns:a16="http://schemas.microsoft.com/office/drawing/2014/main" id="{FBD5B046-53B5-4032-AFD8-F105C904212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41010" y="3909614"/>
              <a:ext cx="2305050" cy="2097597"/>
            </a:xfrm>
            <a:prstGeom prst="rect">
              <a:avLst/>
            </a:prstGeom>
          </p:spPr>
        </p:pic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AD16EE3A-E54E-43BB-B37D-14D1940EF9A3}"/>
                </a:ext>
              </a:extLst>
            </p:cNvPr>
            <p:cNvGrpSpPr/>
            <p:nvPr/>
          </p:nvGrpSpPr>
          <p:grpSpPr>
            <a:xfrm>
              <a:off x="372438" y="3821220"/>
              <a:ext cx="2191889" cy="2231821"/>
              <a:chOff x="15546" y="790136"/>
              <a:chExt cx="2422854" cy="2419249"/>
            </a:xfrm>
          </p:grpSpPr>
          <p:sp>
            <p:nvSpPr>
              <p:cNvPr id="91" name="Oval 7">
                <a:extLst>
                  <a:ext uri="{FF2B5EF4-FFF2-40B4-BE49-F238E27FC236}">
                    <a16:creationId xmlns:a16="http://schemas.microsoft.com/office/drawing/2014/main" id="{58C19F3E-A891-4223-BF7D-CB67982DE3C4}"/>
                  </a:ext>
                </a:extLst>
              </p:cNvPr>
              <p:cNvSpPr>
                <a:spLocks noChangeArrowheads="1"/>
              </p:cNvSpPr>
              <p:nvPr/>
            </p:nvSpPr>
            <p:spPr bwMode="black">
              <a:xfrm>
                <a:off x="15546" y="790136"/>
                <a:ext cx="2422854" cy="2419249"/>
              </a:xfrm>
              <a:prstGeom prst="ellipse">
                <a:avLst/>
              </a:prstGeom>
              <a:noFill/>
              <a:ln w="28575" algn="ctr">
                <a:solidFill>
                  <a:schemeClr val="tx1">
                    <a:alpha val="49000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0C0C0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C0C0C0">
                          <a:gamma/>
                          <a:shade val="60000"/>
                          <a:invGamma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2" name="Oval 8">
                <a:extLst>
                  <a:ext uri="{FF2B5EF4-FFF2-40B4-BE49-F238E27FC236}">
                    <a16:creationId xmlns:a16="http://schemas.microsoft.com/office/drawing/2014/main" id="{2F389E94-C37E-4BAA-B49F-F139F188725C}"/>
                  </a:ext>
                </a:extLst>
              </p:cNvPr>
              <p:cNvSpPr>
                <a:spLocks noChangeArrowheads="1"/>
              </p:cNvSpPr>
              <p:nvPr/>
            </p:nvSpPr>
            <p:spPr bwMode="black">
              <a:xfrm>
                <a:off x="174661" y="949014"/>
                <a:ext cx="2104624" cy="2101493"/>
              </a:xfrm>
              <a:prstGeom prst="ellipse">
                <a:avLst/>
              </a:prstGeom>
              <a:noFill/>
              <a:ln w="28575" algn="ctr">
                <a:solidFill>
                  <a:schemeClr val="tx1">
                    <a:alpha val="49000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0C0C0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C0C0C0">
                          <a:gamma/>
                          <a:shade val="60000"/>
                          <a:invGamma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3" name="Oval 9">
                <a:extLst>
                  <a:ext uri="{FF2B5EF4-FFF2-40B4-BE49-F238E27FC236}">
                    <a16:creationId xmlns:a16="http://schemas.microsoft.com/office/drawing/2014/main" id="{2DDE26D3-85C4-4B85-9ADB-7A0C9F09272D}"/>
                  </a:ext>
                </a:extLst>
              </p:cNvPr>
              <p:cNvSpPr>
                <a:spLocks noChangeArrowheads="1"/>
              </p:cNvSpPr>
              <p:nvPr/>
            </p:nvSpPr>
            <p:spPr bwMode="black">
              <a:xfrm>
                <a:off x="342017" y="1116120"/>
                <a:ext cx="1769913" cy="1767280"/>
              </a:xfrm>
              <a:prstGeom prst="ellipse">
                <a:avLst/>
              </a:prstGeom>
              <a:noFill/>
              <a:ln w="28575" algn="ctr">
                <a:solidFill>
                  <a:schemeClr val="tx1">
                    <a:alpha val="49000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0C0C0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C0C0C0">
                          <a:gamma/>
                          <a:shade val="60000"/>
                          <a:invGamma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4" name="Oval 10">
                <a:extLst>
                  <a:ext uri="{FF2B5EF4-FFF2-40B4-BE49-F238E27FC236}">
                    <a16:creationId xmlns:a16="http://schemas.microsoft.com/office/drawing/2014/main" id="{9A914E2E-43E3-4550-B491-AF550F6BF40F}"/>
                  </a:ext>
                </a:extLst>
              </p:cNvPr>
              <p:cNvSpPr>
                <a:spLocks noChangeArrowheads="1"/>
              </p:cNvSpPr>
              <p:nvPr/>
            </p:nvSpPr>
            <p:spPr bwMode="black">
              <a:xfrm>
                <a:off x="509372" y="1283227"/>
                <a:ext cx="1435202" cy="1433066"/>
              </a:xfrm>
              <a:prstGeom prst="ellipse">
                <a:avLst/>
              </a:prstGeom>
              <a:noFill/>
              <a:ln w="28575" algn="ctr">
                <a:solidFill>
                  <a:schemeClr val="tx1">
                    <a:alpha val="49000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0C0C0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C0C0C0">
                          <a:gamma/>
                          <a:shade val="60000"/>
                          <a:invGamma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5" name="Oval 11">
                <a:extLst>
                  <a:ext uri="{FF2B5EF4-FFF2-40B4-BE49-F238E27FC236}">
                    <a16:creationId xmlns:a16="http://schemas.microsoft.com/office/drawing/2014/main" id="{8056FC34-6A3E-4630-BF65-A51514C35692}"/>
                  </a:ext>
                </a:extLst>
              </p:cNvPr>
              <p:cNvSpPr>
                <a:spLocks noChangeArrowheads="1"/>
              </p:cNvSpPr>
              <p:nvPr/>
            </p:nvSpPr>
            <p:spPr bwMode="black">
              <a:xfrm>
                <a:off x="676728" y="1450334"/>
                <a:ext cx="1100490" cy="1098853"/>
              </a:xfrm>
              <a:prstGeom prst="ellipse">
                <a:avLst/>
              </a:prstGeom>
              <a:noFill/>
              <a:ln w="28575" algn="ctr">
                <a:solidFill>
                  <a:schemeClr val="tx1">
                    <a:alpha val="49000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0C0C0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C0C0C0">
                          <a:gamma/>
                          <a:shade val="60000"/>
                          <a:invGamma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6" name="Oval 10">
                <a:extLst>
                  <a:ext uri="{FF2B5EF4-FFF2-40B4-BE49-F238E27FC236}">
                    <a16:creationId xmlns:a16="http://schemas.microsoft.com/office/drawing/2014/main" id="{F83A9AEB-01BA-4797-9ACB-D0C603499EB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black">
              <a:xfrm>
                <a:off x="860668" y="1634000"/>
                <a:ext cx="732610" cy="731520"/>
              </a:xfrm>
              <a:prstGeom prst="ellipse">
                <a:avLst/>
              </a:prstGeom>
              <a:noFill/>
              <a:ln w="28575" algn="ctr">
                <a:solidFill>
                  <a:schemeClr val="tx1">
                    <a:alpha val="49000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0C0C0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C0C0C0">
                          <a:gamma/>
                          <a:shade val="60000"/>
                          <a:invGamma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7" name="Oval 10">
                <a:extLst>
                  <a:ext uri="{FF2B5EF4-FFF2-40B4-BE49-F238E27FC236}">
                    <a16:creationId xmlns:a16="http://schemas.microsoft.com/office/drawing/2014/main" id="{E18A308D-A3DB-44C6-B582-E7C96862F2A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black">
              <a:xfrm>
                <a:off x="1043821" y="1816880"/>
                <a:ext cx="366305" cy="365760"/>
              </a:xfrm>
              <a:prstGeom prst="ellipse">
                <a:avLst/>
              </a:prstGeom>
              <a:noFill/>
              <a:ln w="28575" algn="ctr">
                <a:solidFill>
                  <a:schemeClr val="tx1">
                    <a:alpha val="49000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0C0C0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C0C0C0">
                          <a:gamma/>
                          <a:shade val="60000"/>
                          <a:invGamma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894F1485-98C9-4D76-B452-66185C1D0678}"/>
                </a:ext>
              </a:extLst>
            </p:cNvPr>
            <p:cNvSpPr/>
            <p:nvPr/>
          </p:nvSpPr>
          <p:spPr>
            <a:xfrm>
              <a:off x="983956" y="6101397"/>
              <a:ext cx="968855" cy="375603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</a:t>
              </a: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06EC3A55-B6BC-4049-B486-736C64159198}"/>
                </a:ext>
              </a:extLst>
            </p:cNvPr>
            <p:cNvSpPr/>
            <p:nvPr/>
          </p:nvSpPr>
          <p:spPr>
            <a:xfrm>
              <a:off x="3714856" y="3667754"/>
              <a:ext cx="2341723" cy="33804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Discover Bluetooth Device</a:t>
              </a:r>
            </a:p>
          </p:txBody>
        </p:sp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04E6BA85-BFDD-4464-AF2A-CF51073E29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0450" y="4010823"/>
              <a:ext cx="1399255" cy="1424747"/>
            </a:xfrm>
            <a:prstGeom prst="rect">
              <a:avLst/>
            </a:prstGeom>
          </p:spPr>
        </p:pic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074BAC6D-6FF0-49E9-A3A0-D5AFDC77AF1E}"/>
                </a:ext>
              </a:extLst>
            </p:cNvPr>
            <p:cNvSpPr/>
            <p:nvPr/>
          </p:nvSpPr>
          <p:spPr>
            <a:xfrm>
              <a:off x="6742116" y="5302017"/>
              <a:ext cx="1740398" cy="90144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Bluetooth-enabled Printer</a:t>
              </a:r>
            </a:p>
          </p:txBody>
        </p:sp>
        <p:cxnSp>
          <p:nvCxnSpPr>
            <p:cNvPr id="73" name="Straight Arrow Connector 72">
              <a:extLst>
                <a:ext uri="{FF2B5EF4-FFF2-40B4-BE49-F238E27FC236}">
                  <a16:creationId xmlns:a16="http://schemas.microsoft.com/office/drawing/2014/main" id="{1DB104A6-814B-45D1-AA24-F783FB052D7F}"/>
                </a:ext>
              </a:extLst>
            </p:cNvPr>
            <p:cNvCxnSpPr/>
            <p:nvPr/>
          </p:nvCxnSpPr>
          <p:spPr>
            <a:xfrm>
              <a:off x="2628672" y="3996621"/>
              <a:ext cx="4139642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4" name="Picture 73">
              <a:extLst>
                <a:ext uri="{FF2B5EF4-FFF2-40B4-BE49-F238E27FC236}">
                  <a16:creationId xmlns:a16="http://schemas.microsoft.com/office/drawing/2014/main" id="{0E67D00E-7A7E-4798-BD6F-C33D64131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56944" y="3833189"/>
              <a:ext cx="313440" cy="319150"/>
            </a:xfrm>
            <a:prstGeom prst="rect">
              <a:avLst/>
            </a:prstGeom>
          </p:spPr>
        </p:pic>
        <p:cxnSp>
          <p:nvCxnSpPr>
            <p:cNvPr id="75" name="Straight Arrow Connector 74">
              <a:extLst>
                <a:ext uri="{FF2B5EF4-FFF2-40B4-BE49-F238E27FC236}">
                  <a16:creationId xmlns:a16="http://schemas.microsoft.com/office/drawing/2014/main" id="{D07BDB6B-A179-49A3-ABC6-2DB5986958A1}"/>
                </a:ext>
              </a:extLst>
            </p:cNvPr>
            <p:cNvCxnSpPr/>
            <p:nvPr/>
          </p:nvCxnSpPr>
          <p:spPr>
            <a:xfrm>
              <a:off x="2628672" y="4502500"/>
              <a:ext cx="4139642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68DDA462-2C95-4FFD-B769-EA66464507D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56944" y="4325028"/>
              <a:ext cx="313440" cy="319150"/>
            </a:xfrm>
            <a:prstGeom prst="rect">
              <a:avLst/>
            </a:prstGeom>
          </p:spPr>
        </p:pic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3E2AF0E2-BD45-47CD-ABE4-590870AD0B20}"/>
                </a:ext>
              </a:extLst>
            </p:cNvPr>
            <p:cNvSpPr/>
            <p:nvPr/>
          </p:nvSpPr>
          <p:spPr>
            <a:xfrm>
              <a:off x="3714856" y="4189132"/>
              <a:ext cx="2341723" cy="33804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Retrieve MAC Address</a:t>
              </a: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A211B757-1785-4B16-86C7-8C00F99BC597}"/>
                </a:ext>
              </a:extLst>
            </p:cNvPr>
            <p:cNvSpPr/>
            <p:nvPr/>
          </p:nvSpPr>
          <p:spPr>
            <a:xfrm>
              <a:off x="3714856" y="4623717"/>
              <a:ext cx="2341723" cy="33804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Send Probes</a:t>
              </a:r>
            </a:p>
          </p:txBody>
        </p:sp>
        <p:cxnSp>
          <p:nvCxnSpPr>
            <p:cNvPr id="79" name="Straight Arrow Connector 78">
              <a:extLst>
                <a:ext uri="{FF2B5EF4-FFF2-40B4-BE49-F238E27FC236}">
                  <a16:creationId xmlns:a16="http://schemas.microsoft.com/office/drawing/2014/main" id="{F7D44754-527C-4D27-ABD8-AC0DB4005D97}"/>
                </a:ext>
              </a:extLst>
            </p:cNvPr>
            <p:cNvCxnSpPr/>
            <p:nvPr/>
          </p:nvCxnSpPr>
          <p:spPr>
            <a:xfrm>
              <a:off x="2637700" y="4967463"/>
              <a:ext cx="4139642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ADB2F308-4ED9-4258-9575-0B3533C2ADF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56944" y="4816867"/>
              <a:ext cx="313440" cy="319150"/>
            </a:xfrm>
            <a:prstGeom prst="rect">
              <a:avLst/>
            </a:prstGeom>
          </p:spPr>
        </p:pic>
        <p:cxnSp>
          <p:nvCxnSpPr>
            <p:cNvPr id="81" name="Straight Arrow Connector 80">
              <a:extLst>
                <a:ext uri="{FF2B5EF4-FFF2-40B4-BE49-F238E27FC236}">
                  <a16:creationId xmlns:a16="http://schemas.microsoft.com/office/drawing/2014/main" id="{2BD57834-918F-4A30-BE65-A3C04A829A12}"/>
                </a:ext>
              </a:extLst>
            </p:cNvPr>
            <p:cNvCxnSpPr/>
            <p:nvPr/>
          </p:nvCxnSpPr>
          <p:spPr>
            <a:xfrm>
              <a:off x="2628672" y="5464688"/>
              <a:ext cx="4139642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arrow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C66799BA-96F4-4BA3-A817-9FB704B926E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56944" y="5308706"/>
              <a:ext cx="313440" cy="319150"/>
            </a:xfrm>
            <a:prstGeom prst="rect">
              <a:avLst/>
            </a:prstGeom>
          </p:spPr>
        </p:pic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A3AB1B8C-45C6-4003-ADE0-60BEEFDF8707}"/>
                </a:ext>
              </a:extLst>
            </p:cNvPr>
            <p:cNvSpPr/>
            <p:nvPr/>
          </p:nvSpPr>
          <p:spPr>
            <a:xfrm>
              <a:off x="3714856" y="5124947"/>
              <a:ext cx="2341723" cy="33804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Retrieve OS information</a:t>
              </a: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FACFBB2A-243B-45A6-81FD-F7DA6593B604}"/>
                </a:ext>
              </a:extLst>
            </p:cNvPr>
            <p:cNvSpPr/>
            <p:nvPr/>
          </p:nvSpPr>
          <p:spPr>
            <a:xfrm>
              <a:off x="3491857" y="5627304"/>
              <a:ext cx="2787721" cy="65730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6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Gains Access and Controls Printer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ts val="6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to access Corporate Network</a:t>
              </a:r>
            </a:p>
          </p:txBody>
        </p:sp>
        <p:cxnSp>
          <p:nvCxnSpPr>
            <p:cNvPr id="85" name="Straight Arrow Connector 84">
              <a:extLst>
                <a:ext uri="{FF2B5EF4-FFF2-40B4-BE49-F238E27FC236}">
                  <a16:creationId xmlns:a16="http://schemas.microsoft.com/office/drawing/2014/main" id="{4C98F89B-6E27-4346-973C-523754902313}"/>
                </a:ext>
              </a:extLst>
            </p:cNvPr>
            <p:cNvCxnSpPr/>
            <p:nvPr/>
          </p:nvCxnSpPr>
          <p:spPr>
            <a:xfrm>
              <a:off x="2637700" y="5953852"/>
              <a:ext cx="4139642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CB533992-1301-4C30-9808-78FFB7563C4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56944" y="5800545"/>
              <a:ext cx="313440" cy="319150"/>
            </a:xfrm>
            <a:prstGeom prst="rect">
              <a:avLst/>
            </a:prstGeom>
          </p:spPr>
        </p:pic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50005C42-E3D0-4103-9ECD-4DCF4551FC0D}"/>
                </a:ext>
              </a:extLst>
            </p:cNvPr>
            <p:cNvSpPr/>
            <p:nvPr/>
          </p:nvSpPr>
          <p:spPr>
            <a:xfrm>
              <a:off x="9297719" y="4448180"/>
              <a:ext cx="2105882" cy="33855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Corporate Network</a:t>
              </a:r>
            </a:p>
          </p:txBody>
        </p:sp>
        <p:cxnSp>
          <p:nvCxnSpPr>
            <p:cNvPr id="89" name="Straight Arrow Connector 88">
              <a:extLst>
                <a:ext uri="{FF2B5EF4-FFF2-40B4-BE49-F238E27FC236}">
                  <a16:creationId xmlns:a16="http://schemas.microsoft.com/office/drawing/2014/main" id="{0DF2B456-FDE7-4B90-9E8B-2504F76C52CD}"/>
                </a:ext>
              </a:extLst>
            </p:cNvPr>
            <p:cNvCxnSpPr/>
            <p:nvPr/>
          </p:nvCxnSpPr>
          <p:spPr>
            <a:xfrm>
              <a:off x="8282484" y="4720730"/>
              <a:ext cx="1031238" cy="0"/>
            </a:xfrm>
            <a:prstGeom prst="straightConnector1">
              <a:avLst/>
            </a:prstGeom>
            <a:ln w="38100">
              <a:solidFill>
                <a:srgbClr val="0070C0"/>
              </a:solidFill>
              <a:prstDash val="sysDot"/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4C161220-9A73-4856-9C46-EDF77783EF6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0080" y="4122398"/>
              <a:ext cx="1516257" cy="14681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409073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DA8F8739-C7C1-4411-9140-7BDF5A8B4484}"/>
              </a:ext>
            </a:extLst>
          </p:cNvPr>
          <p:cNvGrpSpPr/>
          <p:nvPr/>
        </p:nvGrpSpPr>
        <p:grpSpPr>
          <a:xfrm>
            <a:off x="169245" y="805589"/>
            <a:ext cx="284480" cy="5754215"/>
            <a:chOff x="5953760" y="1631295"/>
            <a:chExt cx="284480" cy="5226704"/>
          </a:xfrm>
        </p:grpSpPr>
        <p:grpSp>
          <p:nvGrpSpPr>
            <p:cNvPr id="4102" name="Group 4101"/>
            <p:cNvGrpSpPr/>
            <p:nvPr/>
          </p:nvGrpSpPr>
          <p:grpSpPr>
            <a:xfrm>
              <a:off x="6065108" y="1872958"/>
              <a:ext cx="61784" cy="4985041"/>
              <a:chOff x="6081906" y="1872958"/>
              <a:chExt cx="61784" cy="4985041"/>
            </a:xfrm>
          </p:grpSpPr>
          <p:cxnSp>
            <p:nvCxnSpPr>
              <p:cNvPr id="3" name="Straight Connector 2"/>
              <p:cNvCxnSpPr/>
              <p:nvPr/>
            </p:nvCxnSpPr>
            <p:spPr>
              <a:xfrm>
                <a:off x="6081906" y="1872958"/>
                <a:ext cx="0" cy="4985041"/>
              </a:xfrm>
              <a:prstGeom prst="line">
                <a:avLst/>
              </a:prstGeom>
              <a:ln w="381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" name="Straight Connector 3"/>
              <p:cNvCxnSpPr/>
              <p:nvPr/>
            </p:nvCxnSpPr>
            <p:spPr>
              <a:xfrm>
                <a:off x="6143690" y="1872958"/>
                <a:ext cx="0" cy="4985041"/>
              </a:xfrm>
              <a:prstGeom prst="line">
                <a:avLst/>
              </a:prstGeom>
              <a:ln w="381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" name="Group 1"/>
            <p:cNvGrpSpPr/>
            <p:nvPr/>
          </p:nvGrpSpPr>
          <p:grpSpPr>
            <a:xfrm>
              <a:off x="5953760" y="1631295"/>
              <a:ext cx="284480" cy="284480"/>
              <a:chOff x="5953760" y="1631295"/>
              <a:chExt cx="284480" cy="284480"/>
            </a:xfrm>
          </p:grpSpPr>
          <p:sp>
            <p:nvSpPr>
              <p:cNvPr id="6" name="Oval 5"/>
              <p:cNvSpPr/>
              <p:nvPr/>
            </p:nvSpPr>
            <p:spPr>
              <a:xfrm>
                <a:off x="5953760" y="1631295"/>
                <a:ext cx="284480" cy="284480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" name="Oval 6"/>
              <p:cNvSpPr/>
              <p:nvPr/>
            </p:nvSpPr>
            <p:spPr>
              <a:xfrm>
                <a:off x="6036747" y="1714282"/>
                <a:ext cx="118506" cy="11850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  <p:sp>
        <p:nvSpPr>
          <p:cNvPr id="47" name="Oval 46"/>
          <p:cNvSpPr/>
          <p:nvPr/>
        </p:nvSpPr>
        <p:spPr>
          <a:xfrm>
            <a:off x="107009" y="1885696"/>
            <a:ext cx="408952" cy="408952"/>
          </a:xfrm>
          <a:prstGeom prst="ellipse">
            <a:avLst/>
          </a:prstGeom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 dirty="0">
              <a:latin typeface="+mj-lt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107009" y="3555268"/>
            <a:ext cx="408952" cy="408952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 dirty="0">
              <a:latin typeface="+mj-lt"/>
            </a:endParaRPr>
          </a:p>
        </p:txBody>
      </p:sp>
      <p:sp>
        <p:nvSpPr>
          <p:cNvPr id="85" name="Title 1">
            <a:extLst>
              <a:ext uri="{FF2B5EF4-FFF2-40B4-BE49-F238E27FC236}">
                <a16:creationId xmlns:a16="http://schemas.microsoft.com/office/drawing/2014/main" id="{2E816659-0CFF-4D87-9A4E-3E95DAF4FBB2}"/>
              </a:ext>
            </a:extLst>
          </p:cNvPr>
          <p:cNvSpPr txBox="1">
            <a:spLocks/>
          </p:cNvSpPr>
          <p:nvPr/>
        </p:nvSpPr>
        <p:spPr>
          <a:xfrm>
            <a:off x="3810002" y="98011"/>
            <a:ext cx="4571997" cy="707578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Jamming Attack</a:t>
            </a:r>
          </a:p>
        </p:txBody>
      </p:sp>
      <p:grpSp>
        <p:nvGrpSpPr>
          <p:cNvPr id="86" name="Group 85">
            <a:extLst>
              <a:ext uri="{FF2B5EF4-FFF2-40B4-BE49-F238E27FC236}">
                <a16:creationId xmlns:a16="http://schemas.microsoft.com/office/drawing/2014/main" id="{3466775B-747D-4F2E-8439-F45A656E5E1C}"/>
              </a:ext>
            </a:extLst>
          </p:cNvPr>
          <p:cNvGrpSpPr/>
          <p:nvPr/>
        </p:nvGrpSpPr>
        <p:grpSpPr>
          <a:xfrm>
            <a:off x="4369794" y="1199504"/>
            <a:ext cx="7543800" cy="5213082"/>
            <a:chOff x="4267200" y="1255776"/>
            <a:chExt cx="7543800" cy="5213082"/>
          </a:xfrm>
        </p:grpSpPr>
        <p:pic>
          <p:nvPicPr>
            <p:cNvPr id="87" name="Picture 86">
              <a:extLst>
                <a:ext uri="{FF2B5EF4-FFF2-40B4-BE49-F238E27FC236}">
                  <a16:creationId xmlns:a16="http://schemas.microsoft.com/office/drawing/2014/main" id="{74F1A81D-BD32-41D4-BA2E-F6D9B5CB77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01242" y="5389961"/>
              <a:ext cx="799213" cy="799213"/>
            </a:xfrm>
            <a:prstGeom prst="rect">
              <a:avLst/>
            </a:prstGeom>
          </p:spPr>
        </p:pic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E2C506B5-25EE-400E-A150-47BF5BFBAB9E}"/>
                </a:ext>
              </a:extLst>
            </p:cNvPr>
            <p:cNvGrpSpPr/>
            <p:nvPr/>
          </p:nvGrpSpPr>
          <p:grpSpPr>
            <a:xfrm>
              <a:off x="8353766" y="1491524"/>
              <a:ext cx="3457234" cy="2608934"/>
              <a:chOff x="5847734" y="1042220"/>
              <a:chExt cx="3034959" cy="2163925"/>
            </a:xfrm>
          </p:grpSpPr>
          <p:pic>
            <p:nvPicPr>
              <p:cNvPr id="117" name="Picture 6" descr="X:\CEH v7 - Haja\Haja Premium Icons\Maraga\Community.png">
                <a:extLst>
                  <a:ext uri="{FF2B5EF4-FFF2-40B4-BE49-F238E27FC236}">
                    <a16:creationId xmlns:a16="http://schemas.microsoft.com/office/drawing/2014/main" id="{A2E0B041-927E-49FC-B1EF-4C32D81BCDF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47734" y="1042220"/>
                <a:ext cx="3034959" cy="2163925"/>
              </a:xfrm>
              <a:prstGeom prst="rect">
                <a:avLst/>
              </a:prstGeom>
              <a:noFill/>
              <a:effectLst>
                <a:innerShdw blurRad="114300">
                  <a:prstClr val="black"/>
                </a:inn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8" name="Picture 16" descr="X:\CEH v7 - Haja\Haja Premium Icons\Maraga\Lady with Pink Bag.png">
                <a:extLst>
                  <a:ext uri="{FF2B5EF4-FFF2-40B4-BE49-F238E27FC236}">
                    <a16:creationId xmlns:a16="http://schemas.microsoft.com/office/drawing/2014/main" id="{6DA8C9AF-5E25-4441-87D5-E79BCBC5C569}"/>
                  </a:ext>
                </a:extLst>
              </p:cNvPr>
              <p:cNvPicPr preferRelativeResize="0">
                <a:picLocks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65213" y="1352532"/>
                <a:ext cx="265176" cy="54410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9" name="Picture 17" descr="X:\CEH v7 - Haja\Haja Premium Icons\Maraga\Lady with Phone and Brf Case-1.png">
                <a:extLst>
                  <a:ext uri="{FF2B5EF4-FFF2-40B4-BE49-F238E27FC236}">
                    <a16:creationId xmlns:a16="http://schemas.microsoft.com/office/drawing/2014/main" id="{F0D51AAC-666E-4908-8BB2-F0575C12250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08617" y="1959465"/>
                <a:ext cx="225168" cy="54911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0" name="Picture 18" descr="X:\CEH v7 - Haja\Haja Premium Icons\Maraga\Boy with laptop.png">
                <a:extLst>
                  <a:ext uri="{FF2B5EF4-FFF2-40B4-BE49-F238E27FC236}">
                    <a16:creationId xmlns:a16="http://schemas.microsoft.com/office/drawing/2014/main" id="{FDC8DB89-54A7-4840-A146-95EB9E69C49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301242" y="2599557"/>
                <a:ext cx="414021" cy="37263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9" name="Group 88">
              <a:extLst>
                <a:ext uri="{FF2B5EF4-FFF2-40B4-BE49-F238E27FC236}">
                  <a16:creationId xmlns:a16="http://schemas.microsoft.com/office/drawing/2014/main" id="{F3874207-36E1-423D-A068-BDC956BA025C}"/>
                </a:ext>
              </a:extLst>
            </p:cNvPr>
            <p:cNvGrpSpPr/>
            <p:nvPr/>
          </p:nvGrpSpPr>
          <p:grpSpPr>
            <a:xfrm>
              <a:off x="4267200" y="1648659"/>
              <a:ext cx="3257733" cy="2410723"/>
              <a:chOff x="698841" y="1183130"/>
              <a:chExt cx="3034959" cy="2245870"/>
            </a:xfrm>
          </p:grpSpPr>
          <p:pic>
            <p:nvPicPr>
              <p:cNvPr id="114" name="Picture 24" descr="X:\CEH v7 - Haja\Haja Premium Icons\Maraga\Donuts.png">
                <a:extLst>
                  <a:ext uri="{FF2B5EF4-FFF2-40B4-BE49-F238E27FC236}">
                    <a16:creationId xmlns:a16="http://schemas.microsoft.com/office/drawing/2014/main" id="{3BEB0221-FEEC-4D6E-9B16-0AD04D46539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8841" y="1183130"/>
                <a:ext cx="3034959" cy="2245870"/>
              </a:xfrm>
              <a:prstGeom prst="rect">
                <a:avLst/>
              </a:prstGeom>
              <a:noFill/>
              <a:effectLst>
                <a:innerShdw blurRad="114300">
                  <a:prstClr val="black"/>
                </a:inn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5" name="Picture 15" descr="X:\CEH v7 - Haja\Haja Premium Icons\Maraga\User Walking.png">
                <a:extLst>
                  <a:ext uri="{FF2B5EF4-FFF2-40B4-BE49-F238E27FC236}">
                    <a16:creationId xmlns:a16="http://schemas.microsoft.com/office/drawing/2014/main" id="{DA71AC8A-327B-47D6-BA8D-2B8CEB3907F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85470" y="1682261"/>
                <a:ext cx="179043" cy="45133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6" name="Picture 19" descr="X:\CEH v7 - Haja\Haja Premium Icons\Maraga\Lady user with Phone.png">
                <a:extLst>
                  <a:ext uri="{FF2B5EF4-FFF2-40B4-BE49-F238E27FC236}">
                    <a16:creationId xmlns:a16="http://schemas.microsoft.com/office/drawing/2014/main" id="{F4ADA81E-6CC4-4512-8052-4065274C1A1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43000" y="2362200"/>
                <a:ext cx="126165" cy="47812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0" name="Group 89">
              <a:extLst>
                <a:ext uri="{FF2B5EF4-FFF2-40B4-BE49-F238E27FC236}">
                  <a16:creationId xmlns:a16="http://schemas.microsoft.com/office/drawing/2014/main" id="{AE67E554-9402-43DD-BE56-BC3B8B694683}"/>
                </a:ext>
              </a:extLst>
            </p:cNvPr>
            <p:cNvGrpSpPr/>
            <p:nvPr/>
          </p:nvGrpSpPr>
          <p:grpSpPr>
            <a:xfrm>
              <a:off x="4446619" y="1255776"/>
              <a:ext cx="3370549" cy="3365535"/>
              <a:chOff x="15546" y="790136"/>
              <a:chExt cx="2422854" cy="2419249"/>
            </a:xfrm>
          </p:grpSpPr>
          <p:sp>
            <p:nvSpPr>
              <p:cNvPr id="107" name="Oval 7">
                <a:extLst>
                  <a:ext uri="{FF2B5EF4-FFF2-40B4-BE49-F238E27FC236}">
                    <a16:creationId xmlns:a16="http://schemas.microsoft.com/office/drawing/2014/main" id="{591637FC-EACD-4FDE-AD61-71916DBD269D}"/>
                  </a:ext>
                </a:extLst>
              </p:cNvPr>
              <p:cNvSpPr>
                <a:spLocks noChangeArrowheads="1"/>
              </p:cNvSpPr>
              <p:nvPr/>
            </p:nvSpPr>
            <p:spPr bwMode="black">
              <a:xfrm>
                <a:off x="15546" y="790136"/>
                <a:ext cx="2422854" cy="2419249"/>
              </a:xfrm>
              <a:prstGeom prst="ellipse">
                <a:avLst/>
              </a:prstGeom>
              <a:noFill/>
              <a:ln w="28575" algn="ctr">
                <a:solidFill>
                  <a:schemeClr val="tx1">
                    <a:alpha val="49000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0C0C0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C0C0C0">
                          <a:gamma/>
                          <a:shade val="60000"/>
                          <a:invGamma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8" name="Oval 8">
                <a:extLst>
                  <a:ext uri="{FF2B5EF4-FFF2-40B4-BE49-F238E27FC236}">
                    <a16:creationId xmlns:a16="http://schemas.microsoft.com/office/drawing/2014/main" id="{0F15A45F-12D1-4ACC-B794-76C7519EA6FB}"/>
                  </a:ext>
                </a:extLst>
              </p:cNvPr>
              <p:cNvSpPr>
                <a:spLocks noChangeArrowheads="1"/>
              </p:cNvSpPr>
              <p:nvPr/>
            </p:nvSpPr>
            <p:spPr bwMode="black">
              <a:xfrm>
                <a:off x="174661" y="949014"/>
                <a:ext cx="2104624" cy="2101493"/>
              </a:xfrm>
              <a:prstGeom prst="ellipse">
                <a:avLst/>
              </a:prstGeom>
              <a:noFill/>
              <a:ln w="28575" algn="ctr">
                <a:solidFill>
                  <a:schemeClr val="tx1">
                    <a:alpha val="49000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0C0C0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C0C0C0">
                          <a:gamma/>
                          <a:shade val="60000"/>
                          <a:invGamma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9" name="Oval 9">
                <a:extLst>
                  <a:ext uri="{FF2B5EF4-FFF2-40B4-BE49-F238E27FC236}">
                    <a16:creationId xmlns:a16="http://schemas.microsoft.com/office/drawing/2014/main" id="{9201A82D-8D08-4ECB-B2C7-C723243B8494}"/>
                  </a:ext>
                </a:extLst>
              </p:cNvPr>
              <p:cNvSpPr>
                <a:spLocks noChangeArrowheads="1"/>
              </p:cNvSpPr>
              <p:nvPr/>
            </p:nvSpPr>
            <p:spPr bwMode="black">
              <a:xfrm>
                <a:off x="342017" y="1116120"/>
                <a:ext cx="1769913" cy="1767280"/>
              </a:xfrm>
              <a:prstGeom prst="ellipse">
                <a:avLst/>
              </a:prstGeom>
              <a:noFill/>
              <a:ln w="28575" algn="ctr">
                <a:solidFill>
                  <a:schemeClr val="tx1">
                    <a:alpha val="49000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0C0C0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C0C0C0">
                          <a:gamma/>
                          <a:shade val="60000"/>
                          <a:invGamma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0" name="Oval 10">
                <a:extLst>
                  <a:ext uri="{FF2B5EF4-FFF2-40B4-BE49-F238E27FC236}">
                    <a16:creationId xmlns:a16="http://schemas.microsoft.com/office/drawing/2014/main" id="{15D8549E-B334-4015-B7C9-E90696BFB1B0}"/>
                  </a:ext>
                </a:extLst>
              </p:cNvPr>
              <p:cNvSpPr>
                <a:spLocks noChangeArrowheads="1"/>
              </p:cNvSpPr>
              <p:nvPr/>
            </p:nvSpPr>
            <p:spPr bwMode="black">
              <a:xfrm>
                <a:off x="509372" y="1283227"/>
                <a:ext cx="1435202" cy="1433066"/>
              </a:xfrm>
              <a:prstGeom prst="ellipse">
                <a:avLst/>
              </a:prstGeom>
              <a:noFill/>
              <a:ln w="28575" algn="ctr">
                <a:solidFill>
                  <a:schemeClr val="tx1">
                    <a:alpha val="49000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0C0C0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C0C0C0">
                          <a:gamma/>
                          <a:shade val="60000"/>
                          <a:invGamma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1" name="Oval 11">
                <a:extLst>
                  <a:ext uri="{FF2B5EF4-FFF2-40B4-BE49-F238E27FC236}">
                    <a16:creationId xmlns:a16="http://schemas.microsoft.com/office/drawing/2014/main" id="{505B518F-82EB-4F49-8D68-C88A503F7F46}"/>
                  </a:ext>
                </a:extLst>
              </p:cNvPr>
              <p:cNvSpPr>
                <a:spLocks noChangeArrowheads="1"/>
              </p:cNvSpPr>
              <p:nvPr/>
            </p:nvSpPr>
            <p:spPr bwMode="black">
              <a:xfrm>
                <a:off x="676728" y="1450334"/>
                <a:ext cx="1100490" cy="1098853"/>
              </a:xfrm>
              <a:prstGeom prst="ellipse">
                <a:avLst/>
              </a:prstGeom>
              <a:noFill/>
              <a:ln w="28575" algn="ctr">
                <a:solidFill>
                  <a:schemeClr val="tx1">
                    <a:alpha val="49000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0C0C0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C0C0C0">
                          <a:gamma/>
                          <a:shade val="60000"/>
                          <a:invGamma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2" name="Oval 10">
                <a:extLst>
                  <a:ext uri="{FF2B5EF4-FFF2-40B4-BE49-F238E27FC236}">
                    <a16:creationId xmlns:a16="http://schemas.microsoft.com/office/drawing/2014/main" id="{A6BAF008-A7F6-44FF-8762-1931DB0B4F0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black">
              <a:xfrm>
                <a:off x="860668" y="1634000"/>
                <a:ext cx="732610" cy="731520"/>
              </a:xfrm>
              <a:prstGeom prst="ellipse">
                <a:avLst/>
              </a:prstGeom>
              <a:noFill/>
              <a:ln w="28575" algn="ctr">
                <a:solidFill>
                  <a:schemeClr val="tx1">
                    <a:alpha val="49000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0C0C0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C0C0C0">
                          <a:gamma/>
                          <a:shade val="60000"/>
                          <a:invGamma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3" name="Oval 10">
                <a:extLst>
                  <a:ext uri="{FF2B5EF4-FFF2-40B4-BE49-F238E27FC236}">
                    <a16:creationId xmlns:a16="http://schemas.microsoft.com/office/drawing/2014/main" id="{964DF6FC-9F02-4B6C-B6C9-6FBE1B1242D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black">
              <a:xfrm>
                <a:off x="1043821" y="1816880"/>
                <a:ext cx="366305" cy="365760"/>
              </a:xfrm>
              <a:prstGeom prst="ellipse">
                <a:avLst/>
              </a:prstGeom>
              <a:noFill/>
              <a:ln w="28575" algn="ctr">
                <a:solidFill>
                  <a:schemeClr val="tx1">
                    <a:alpha val="49000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0C0C0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C0C0C0">
                          <a:gamma/>
                          <a:shade val="60000"/>
                          <a:invGamma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A8567939-8D60-444C-A4C9-E3042FBE6DA3}"/>
                </a:ext>
              </a:extLst>
            </p:cNvPr>
            <p:cNvGrpSpPr/>
            <p:nvPr/>
          </p:nvGrpSpPr>
          <p:grpSpPr>
            <a:xfrm>
              <a:off x="8383247" y="1255776"/>
              <a:ext cx="3370549" cy="3365535"/>
              <a:chOff x="15546" y="790136"/>
              <a:chExt cx="2422854" cy="2419249"/>
            </a:xfrm>
          </p:grpSpPr>
          <p:sp>
            <p:nvSpPr>
              <p:cNvPr id="100" name="Oval 7">
                <a:extLst>
                  <a:ext uri="{FF2B5EF4-FFF2-40B4-BE49-F238E27FC236}">
                    <a16:creationId xmlns:a16="http://schemas.microsoft.com/office/drawing/2014/main" id="{A75A4BDC-5F9A-42F7-B4B5-D74C55938254}"/>
                  </a:ext>
                </a:extLst>
              </p:cNvPr>
              <p:cNvSpPr>
                <a:spLocks noChangeArrowheads="1"/>
              </p:cNvSpPr>
              <p:nvPr/>
            </p:nvSpPr>
            <p:spPr bwMode="black">
              <a:xfrm>
                <a:off x="15546" y="790136"/>
                <a:ext cx="2422854" cy="2419249"/>
              </a:xfrm>
              <a:prstGeom prst="ellipse">
                <a:avLst/>
              </a:prstGeom>
              <a:noFill/>
              <a:ln w="28575" algn="ctr">
                <a:solidFill>
                  <a:schemeClr val="tx1">
                    <a:alpha val="49000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0C0C0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C0C0C0">
                          <a:gamma/>
                          <a:shade val="60000"/>
                          <a:invGamma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1" name="Oval 8">
                <a:extLst>
                  <a:ext uri="{FF2B5EF4-FFF2-40B4-BE49-F238E27FC236}">
                    <a16:creationId xmlns:a16="http://schemas.microsoft.com/office/drawing/2014/main" id="{53F790E4-BDE8-48B9-A844-A95E57D4ED74}"/>
                  </a:ext>
                </a:extLst>
              </p:cNvPr>
              <p:cNvSpPr>
                <a:spLocks noChangeArrowheads="1"/>
              </p:cNvSpPr>
              <p:nvPr/>
            </p:nvSpPr>
            <p:spPr bwMode="black">
              <a:xfrm>
                <a:off x="174661" y="949014"/>
                <a:ext cx="2104624" cy="2101493"/>
              </a:xfrm>
              <a:prstGeom prst="ellipse">
                <a:avLst/>
              </a:prstGeom>
              <a:noFill/>
              <a:ln w="28575" algn="ctr">
                <a:solidFill>
                  <a:schemeClr val="tx1">
                    <a:alpha val="49000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0C0C0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C0C0C0">
                          <a:gamma/>
                          <a:shade val="60000"/>
                          <a:invGamma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2" name="Oval 9">
                <a:extLst>
                  <a:ext uri="{FF2B5EF4-FFF2-40B4-BE49-F238E27FC236}">
                    <a16:creationId xmlns:a16="http://schemas.microsoft.com/office/drawing/2014/main" id="{97EB11BA-3820-4BEA-9425-C3567D144F38}"/>
                  </a:ext>
                </a:extLst>
              </p:cNvPr>
              <p:cNvSpPr>
                <a:spLocks noChangeArrowheads="1"/>
              </p:cNvSpPr>
              <p:nvPr/>
            </p:nvSpPr>
            <p:spPr bwMode="black">
              <a:xfrm>
                <a:off x="342017" y="1116120"/>
                <a:ext cx="1769913" cy="1767280"/>
              </a:xfrm>
              <a:prstGeom prst="ellipse">
                <a:avLst/>
              </a:prstGeom>
              <a:noFill/>
              <a:ln w="28575" algn="ctr">
                <a:solidFill>
                  <a:schemeClr val="tx1">
                    <a:alpha val="49000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0C0C0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C0C0C0">
                          <a:gamma/>
                          <a:shade val="60000"/>
                          <a:invGamma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3" name="Oval 10">
                <a:extLst>
                  <a:ext uri="{FF2B5EF4-FFF2-40B4-BE49-F238E27FC236}">
                    <a16:creationId xmlns:a16="http://schemas.microsoft.com/office/drawing/2014/main" id="{BF5A7BA0-0477-4641-9768-0F8466E50E05}"/>
                  </a:ext>
                </a:extLst>
              </p:cNvPr>
              <p:cNvSpPr>
                <a:spLocks noChangeArrowheads="1"/>
              </p:cNvSpPr>
              <p:nvPr/>
            </p:nvSpPr>
            <p:spPr bwMode="black">
              <a:xfrm>
                <a:off x="509372" y="1283227"/>
                <a:ext cx="1435202" cy="1433066"/>
              </a:xfrm>
              <a:prstGeom prst="ellipse">
                <a:avLst/>
              </a:prstGeom>
              <a:noFill/>
              <a:ln w="28575" algn="ctr">
                <a:solidFill>
                  <a:schemeClr val="tx1">
                    <a:alpha val="49000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0C0C0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C0C0C0">
                          <a:gamma/>
                          <a:shade val="60000"/>
                          <a:invGamma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4" name="Oval 11">
                <a:extLst>
                  <a:ext uri="{FF2B5EF4-FFF2-40B4-BE49-F238E27FC236}">
                    <a16:creationId xmlns:a16="http://schemas.microsoft.com/office/drawing/2014/main" id="{D2CE28D2-F6B9-43DB-9C2B-B06CDBC632FE}"/>
                  </a:ext>
                </a:extLst>
              </p:cNvPr>
              <p:cNvSpPr>
                <a:spLocks noChangeArrowheads="1"/>
              </p:cNvSpPr>
              <p:nvPr/>
            </p:nvSpPr>
            <p:spPr bwMode="black">
              <a:xfrm>
                <a:off x="676728" y="1450334"/>
                <a:ext cx="1100490" cy="1098853"/>
              </a:xfrm>
              <a:prstGeom prst="ellipse">
                <a:avLst/>
              </a:prstGeom>
              <a:noFill/>
              <a:ln w="28575" algn="ctr">
                <a:solidFill>
                  <a:schemeClr val="tx1">
                    <a:alpha val="49000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0C0C0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C0C0C0">
                          <a:gamma/>
                          <a:shade val="60000"/>
                          <a:invGamma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5" name="Oval 10">
                <a:extLst>
                  <a:ext uri="{FF2B5EF4-FFF2-40B4-BE49-F238E27FC236}">
                    <a16:creationId xmlns:a16="http://schemas.microsoft.com/office/drawing/2014/main" id="{3C329C73-F227-4EA3-B952-C0228170D6D6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black">
              <a:xfrm>
                <a:off x="860668" y="1634000"/>
                <a:ext cx="732610" cy="731520"/>
              </a:xfrm>
              <a:prstGeom prst="ellipse">
                <a:avLst/>
              </a:prstGeom>
              <a:noFill/>
              <a:ln w="28575" algn="ctr">
                <a:solidFill>
                  <a:schemeClr val="tx1">
                    <a:alpha val="49000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0C0C0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C0C0C0">
                          <a:gamma/>
                          <a:shade val="60000"/>
                          <a:invGamma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6" name="Oval 10">
                <a:extLst>
                  <a:ext uri="{FF2B5EF4-FFF2-40B4-BE49-F238E27FC236}">
                    <a16:creationId xmlns:a16="http://schemas.microsoft.com/office/drawing/2014/main" id="{2ABA0843-4561-42BD-B206-89C703D6A42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black">
              <a:xfrm>
                <a:off x="1043821" y="1816880"/>
                <a:ext cx="366305" cy="365760"/>
              </a:xfrm>
              <a:prstGeom prst="ellipse">
                <a:avLst/>
              </a:prstGeom>
              <a:noFill/>
              <a:ln w="28575" algn="ctr">
                <a:solidFill>
                  <a:schemeClr val="tx1">
                    <a:alpha val="49000"/>
                  </a:schemeClr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0C0C0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C0C0C0">
                          <a:gamma/>
                          <a:shade val="60000"/>
                          <a:invGamma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pic>
          <p:nvPicPr>
            <p:cNvPr id="92" name="Picture 4" descr="E:\haja Premium\Rejection.png">
              <a:extLst>
                <a:ext uri="{FF2B5EF4-FFF2-40B4-BE49-F238E27FC236}">
                  <a16:creationId xmlns:a16="http://schemas.microsoft.com/office/drawing/2014/main" id="{109696F3-45EA-422A-A201-9161F70F38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74925" y="3456338"/>
              <a:ext cx="1412249" cy="14122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E77B4021-AA98-4CB5-9B30-2ED4CE084B2A}"/>
                </a:ext>
              </a:extLst>
            </p:cNvPr>
            <p:cNvSpPr/>
            <p:nvPr/>
          </p:nvSpPr>
          <p:spPr>
            <a:xfrm>
              <a:off x="7218021" y="6019386"/>
              <a:ext cx="71583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</a:t>
              </a:r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D60428C2-FC5F-4F08-A1D9-2207B4241C3C}"/>
                </a:ext>
              </a:extLst>
            </p:cNvPr>
            <p:cNvSpPr/>
            <p:nvPr/>
          </p:nvSpPr>
          <p:spPr>
            <a:xfrm>
              <a:off x="7967256" y="4387179"/>
              <a:ext cx="1411527" cy="83099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 </a:t>
              </a:r>
              <a:b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</a:b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sending jamming signals with the same frequency</a:t>
              </a:r>
            </a:p>
          </p:txBody>
        </p:sp>
        <p:pic>
          <p:nvPicPr>
            <p:cNvPr id="95" name="Picture 4" descr="E:\haja Premium\Rejection.png">
              <a:extLst>
                <a:ext uri="{FF2B5EF4-FFF2-40B4-BE49-F238E27FC236}">
                  <a16:creationId xmlns:a16="http://schemas.microsoft.com/office/drawing/2014/main" id="{D4E8E6FF-65E2-4034-B26F-CF35F83C71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0428" y="3456338"/>
              <a:ext cx="1412249" cy="14122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96" name="Straight Arrow Connector 95">
              <a:extLst>
                <a:ext uri="{FF2B5EF4-FFF2-40B4-BE49-F238E27FC236}">
                  <a16:creationId xmlns:a16="http://schemas.microsoft.com/office/drawing/2014/main" id="{EF85D644-E9CC-48A1-B656-C2C03EA4C0FB}"/>
                </a:ext>
              </a:extLst>
            </p:cNvPr>
            <p:cNvCxnSpPr/>
            <p:nvPr/>
          </p:nvCxnSpPr>
          <p:spPr>
            <a:xfrm>
              <a:off x="6897367" y="2938543"/>
              <a:ext cx="2101781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prstDash val="sysDot"/>
              <a:headEnd type="arrow" w="med" len="med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2DB21838-0CC5-4D81-9DB6-9A589CA45615}"/>
                </a:ext>
              </a:extLst>
            </p:cNvPr>
            <p:cNvCxnSpPr/>
            <p:nvPr/>
          </p:nvCxnSpPr>
          <p:spPr>
            <a:xfrm>
              <a:off x="7948257" y="2932456"/>
              <a:ext cx="0" cy="2325344"/>
            </a:xfrm>
            <a:prstGeom prst="line">
              <a:avLst/>
            </a:prstGeom>
            <a:ln w="38100">
              <a:solidFill>
                <a:srgbClr val="FF0000"/>
              </a:solidFill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1BDF6E64-4AB0-4A60-A1B4-0AA644B5A406}"/>
                </a:ext>
              </a:extLst>
            </p:cNvPr>
            <p:cNvSpPr/>
            <p:nvPr/>
          </p:nvSpPr>
          <p:spPr>
            <a:xfrm>
              <a:off x="8006272" y="6007193"/>
              <a:ext cx="789153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Jamming Device</a:t>
              </a:r>
            </a:p>
          </p:txBody>
        </p:sp>
        <p:pic>
          <p:nvPicPr>
            <p:cNvPr id="99" name="Picture 98" descr="A close up of a logo&#10;&#10;Description automatically generated">
              <a:extLst>
                <a:ext uri="{FF2B5EF4-FFF2-40B4-BE49-F238E27FC236}">
                  <a16:creationId xmlns:a16="http://schemas.microsoft.com/office/drawing/2014/main" id="{B6C5F87B-479F-49E2-A77E-B70CF7F9331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08123" y="5072713"/>
              <a:ext cx="735632" cy="946673"/>
            </a:xfrm>
            <a:prstGeom prst="rect">
              <a:avLst/>
            </a:prstGeom>
          </p:spPr>
        </p:pic>
      </p:grpSp>
      <p:sp>
        <p:nvSpPr>
          <p:cNvPr id="121" name="Rectangle 120">
            <a:extLst>
              <a:ext uri="{FF2B5EF4-FFF2-40B4-BE49-F238E27FC236}">
                <a16:creationId xmlns:a16="http://schemas.microsoft.com/office/drawing/2014/main" id="{D7D74BA6-F3FD-445A-86EB-D936FDC64F54}"/>
              </a:ext>
            </a:extLst>
          </p:cNvPr>
          <p:cNvSpPr/>
          <p:nvPr/>
        </p:nvSpPr>
        <p:spPr>
          <a:xfrm>
            <a:off x="753037" y="1351508"/>
            <a:ext cx="3057242" cy="147732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Jamming is a type of attack in which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communications between wireless IoT devices are jammed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so that they can be compromised</a:t>
            </a: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83DBBECC-8BD1-478A-BFD5-25470D09907B}"/>
              </a:ext>
            </a:extLst>
          </p:cNvPr>
          <p:cNvSpPr/>
          <p:nvPr/>
        </p:nvSpPr>
        <p:spPr>
          <a:xfrm>
            <a:off x="753037" y="3159580"/>
            <a:ext cx="3011637" cy="120032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 attacker transmits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radio signals randomly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with the same frequency as the sensor nodes for communication</a:t>
            </a: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E7275EFC-F3A3-4BD0-AB61-D8626847487C}"/>
              </a:ext>
            </a:extLst>
          </p:cNvPr>
          <p:cNvSpPr/>
          <p:nvPr/>
        </p:nvSpPr>
        <p:spPr>
          <a:xfrm>
            <a:off x="753037" y="4690652"/>
            <a:ext cx="2888324" cy="120032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 a result, the network gets jammed, which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disables the endpoints from sending or receiving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any messages</a:t>
            </a:r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767E8638-B4B3-42A6-AB0F-4843F6F11E08}"/>
              </a:ext>
            </a:extLst>
          </p:cNvPr>
          <p:cNvSpPr/>
          <p:nvPr/>
        </p:nvSpPr>
        <p:spPr>
          <a:xfrm>
            <a:off x="107009" y="5086340"/>
            <a:ext cx="408952" cy="408952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 dirty="0">
              <a:latin typeface="+mj-lt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D8D0C40-E677-4594-A163-9D9D3EDDD929}"/>
              </a:ext>
            </a:extLst>
          </p:cNvPr>
          <p:cNvCxnSpPr>
            <a:cxnSpLocks/>
          </p:cNvCxnSpPr>
          <p:nvPr/>
        </p:nvCxnSpPr>
        <p:spPr>
          <a:xfrm>
            <a:off x="4038600" y="1118780"/>
            <a:ext cx="0" cy="5121333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Freeform 43">
            <a:extLst>
              <a:ext uri="{FF2B5EF4-FFF2-40B4-BE49-F238E27FC236}">
                <a16:creationId xmlns:a16="http://schemas.microsoft.com/office/drawing/2014/main" id="{538C0AB9-6A10-4402-9259-80AC3B494900}"/>
              </a:ext>
            </a:extLst>
          </p:cNvPr>
          <p:cNvSpPr>
            <a:spLocks noEditPoints="1"/>
          </p:cNvSpPr>
          <p:nvPr/>
        </p:nvSpPr>
        <p:spPr bwMode="auto">
          <a:xfrm>
            <a:off x="186611" y="1963406"/>
            <a:ext cx="249749" cy="253533"/>
          </a:xfrm>
          <a:custGeom>
            <a:avLst/>
            <a:gdLst>
              <a:gd name="T0" fmla="*/ 106493 w 61"/>
              <a:gd name="T1" fmla="*/ 212725 h 62"/>
              <a:gd name="T2" fmla="*/ 0 w 61"/>
              <a:gd name="T3" fmla="*/ 106363 h 62"/>
              <a:gd name="T4" fmla="*/ 106493 w 61"/>
              <a:gd name="T5" fmla="*/ 0 h 62"/>
              <a:gd name="T6" fmla="*/ 209550 w 61"/>
              <a:gd name="T7" fmla="*/ 106363 h 62"/>
              <a:gd name="T8" fmla="*/ 106493 w 61"/>
              <a:gd name="T9" fmla="*/ 212725 h 62"/>
              <a:gd name="T10" fmla="*/ 147716 w 61"/>
              <a:gd name="T11" fmla="*/ 44604 h 62"/>
              <a:gd name="T12" fmla="*/ 106493 w 61"/>
              <a:gd name="T13" fmla="*/ 30879 h 62"/>
              <a:gd name="T14" fmla="*/ 30917 w 61"/>
              <a:gd name="T15" fmla="*/ 106363 h 62"/>
              <a:gd name="T16" fmla="*/ 41223 w 61"/>
              <a:gd name="T17" fmla="*/ 147535 h 62"/>
              <a:gd name="T18" fmla="*/ 147716 w 61"/>
              <a:gd name="T19" fmla="*/ 44604 h 62"/>
              <a:gd name="T20" fmla="*/ 168327 w 61"/>
              <a:gd name="T21" fmla="*/ 65190 h 62"/>
              <a:gd name="T22" fmla="*/ 65270 w 61"/>
              <a:gd name="T23" fmla="*/ 171552 h 62"/>
              <a:gd name="T24" fmla="*/ 106493 w 61"/>
              <a:gd name="T25" fmla="*/ 181846 h 62"/>
              <a:gd name="T26" fmla="*/ 178633 w 61"/>
              <a:gd name="T27" fmla="*/ 106363 h 62"/>
              <a:gd name="T28" fmla="*/ 168327 w 61"/>
              <a:gd name="T29" fmla="*/ 65190 h 6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61" h="62">
                <a:moveTo>
                  <a:pt x="31" y="62"/>
                </a:move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1" y="14"/>
                  <a:pt x="61" y="31"/>
                </a:cubicBezTo>
                <a:cubicBezTo>
                  <a:pt x="61" y="48"/>
                  <a:pt x="48" y="62"/>
                  <a:pt x="31" y="62"/>
                </a:cubicBezTo>
                <a:close/>
                <a:moveTo>
                  <a:pt x="43" y="13"/>
                </a:moveTo>
                <a:cubicBezTo>
                  <a:pt x="39" y="11"/>
                  <a:pt x="35" y="9"/>
                  <a:pt x="31" y="9"/>
                </a:cubicBezTo>
                <a:cubicBezTo>
                  <a:pt x="19" y="9"/>
                  <a:pt x="9" y="19"/>
                  <a:pt x="9" y="31"/>
                </a:cubicBezTo>
                <a:cubicBezTo>
                  <a:pt x="9" y="36"/>
                  <a:pt x="10" y="40"/>
                  <a:pt x="12" y="43"/>
                </a:cubicBezTo>
                <a:lnTo>
                  <a:pt x="43" y="13"/>
                </a:lnTo>
                <a:close/>
                <a:moveTo>
                  <a:pt x="49" y="19"/>
                </a:moveTo>
                <a:cubicBezTo>
                  <a:pt x="19" y="50"/>
                  <a:pt x="19" y="50"/>
                  <a:pt x="19" y="50"/>
                </a:cubicBezTo>
                <a:cubicBezTo>
                  <a:pt x="22" y="52"/>
                  <a:pt x="26" y="53"/>
                  <a:pt x="31" y="53"/>
                </a:cubicBezTo>
                <a:cubicBezTo>
                  <a:pt x="43" y="53"/>
                  <a:pt x="52" y="43"/>
                  <a:pt x="52" y="31"/>
                </a:cubicBezTo>
                <a:cubicBezTo>
                  <a:pt x="52" y="27"/>
                  <a:pt x="51" y="23"/>
                  <a:pt x="49" y="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sp>
        <p:nvSpPr>
          <p:cNvPr id="130" name="Freeform 166">
            <a:extLst>
              <a:ext uri="{FF2B5EF4-FFF2-40B4-BE49-F238E27FC236}">
                <a16:creationId xmlns:a16="http://schemas.microsoft.com/office/drawing/2014/main" id="{03EEF50D-FDAF-4671-8961-5FA01475AA7C}"/>
              </a:ext>
            </a:extLst>
          </p:cNvPr>
          <p:cNvSpPr>
            <a:spLocks noEditPoints="1"/>
          </p:cNvSpPr>
          <p:nvPr/>
        </p:nvSpPr>
        <p:spPr bwMode="auto">
          <a:xfrm>
            <a:off x="179098" y="3626383"/>
            <a:ext cx="264775" cy="266722"/>
          </a:xfrm>
          <a:custGeom>
            <a:avLst/>
            <a:gdLst>
              <a:gd name="T0" fmla="*/ 3427 w 63"/>
              <a:gd name="T1" fmla="*/ 144992 h 63"/>
              <a:gd name="T2" fmla="*/ 3427 w 63"/>
              <a:gd name="T3" fmla="*/ 138088 h 63"/>
              <a:gd name="T4" fmla="*/ 47978 w 63"/>
              <a:gd name="T5" fmla="*/ 141540 h 63"/>
              <a:gd name="T6" fmla="*/ 102810 w 63"/>
              <a:gd name="T7" fmla="*/ 65592 h 63"/>
              <a:gd name="T8" fmla="*/ 58259 w 63"/>
              <a:gd name="T9" fmla="*/ 27618 h 63"/>
              <a:gd name="T10" fmla="*/ 30843 w 63"/>
              <a:gd name="T11" fmla="*/ 48331 h 63"/>
              <a:gd name="T12" fmla="*/ 30843 w 63"/>
              <a:gd name="T13" fmla="*/ 65592 h 63"/>
              <a:gd name="T14" fmla="*/ 61686 w 63"/>
              <a:gd name="T15" fmla="*/ 134635 h 63"/>
              <a:gd name="T16" fmla="*/ 13708 w 63"/>
              <a:gd name="T17" fmla="*/ 82853 h 63"/>
              <a:gd name="T18" fmla="*/ 13708 w 63"/>
              <a:gd name="T19" fmla="*/ 31070 h 63"/>
              <a:gd name="T20" fmla="*/ 58259 w 63"/>
              <a:gd name="T21" fmla="*/ 0 h 63"/>
              <a:gd name="T22" fmla="*/ 126798 w 63"/>
              <a:gd name="T23" fmla="*/ 55235 h 63"/>
              <a:gd name="T24" fmla="*/ 102810 w 63"/>
              <a:gd name="T25" fmla="*/ 65592 h 63"/>
              <a:gd name="T26" fmla="*/ 20562 w 63"/>
              <a:gd name="T27" fmla="*/ 200227 h 63"/>
              <a:gd name="T28" fmla="*/ 17135 w 63"/>
              <a:gd name="T29" fmla="*/ 193323 h 63"/>
              <a:gd name="T30" fmla="*/ 54832 w 63"/>
              <a:gd name="T31" fmla="*/ 158801 h 63"/>
              <a:gd name="T32" fmla="*/ 23989 w 63"/>
              <a:gd name="T33" fmla="*/ 200227 h 63"/>
              <a:gd name="T34" fmla="*/ 75394 w 63"/>
              <a:gd name="T35" fmla="*/ 217488 h 63"/>
              <a:gd name="T36" fmla="*/ 68540 w 63"/>
              <a:gd name="T37" fmla="*/ 169157 h 63"/>
              <a:gd name="T38" fmla="*/ 78821 w 63"/>
              <a:gd name="T39" fmla="*/ 169157 h 63"/>
              <a:gd name="T40" fmla="*/ 202192 w 63"/>
              <a:gd name="T41" fmla="*/ 186418 h 63"/>
              <a:gd name="T42" fmla="*/ 157641 w 63"/>
              <a:gd name="T43" fmla="*/ 214036 h 63"/>
              <a:gd name="T44" fmla="*/ 85675 w 63"/>
              <a:gd name="T45" fmla="*/ 158801 h 63"/>
              <a:gd name="T46" fmla="*/ 113090 w 63"/>
              <a:gd name="T47" fmla="*/ 148444 h 63"/>
              <a:gd name="T48" fmla="*/ 164495 w 63"/>
              <a:gd name="T49" fmla="*/ 186418 h 63"/>
              <a:gd name="T50" fmla="*/ 188484 w 63"/>
              <a:gd name="T51" fmla="*/ 158801 h 63"/>
              <a:gd name="T52" fmla="*/ 150787 w 63"/>
              <a:gd name="T53" fmla="*/ 113922 h 63"/>
              <a:gd name="T54" fmla="*/ 157641 w 63"/>
              <a:gd name="T55" fmla="*/ 86305 h 63"/>
              <a:gd name="T56" fmla="*/ 212473 w 63"/>
              <a:gd name="T57" fmla="*/ 158801 h 63"/>
              <a:gd name="T58" fmla="*/ 143933 w 63"/>
              <a:gd name="T59" fmla="*/ 44878 h 63"/>
              <a:gd name="T60" fmla="*/ 137079 w 63"/>
              <a:gd name="T61" fmla="*/ 44878 h 63"/>
              <a:gd name="T62" fmla="*/ 140506 w 63"/>
              <a:gd name="T63" fmla="*/ 0 h 63"/>
              <a:gd name="T64" fmla="*/ 143933 w 63"/>
              <a:gd name="T65" fmla="*/ 44878 h 63"/>
              <a:gd name="T66" fmla="*/ 161068 w 63"/>
              <a:gd name="T67" fmla="*/ 58687 h 63"/>
              <a:gd name="T68" fmla="*/ 157641 w 63"/>
              <a:gd name="T69" fmla="*/ 51783 h 63"/>
              <a:gd name="T70" fmla="*/ 198765 w 63"/>
              <a:gd name="T71" fmla="*/ 17261 h 63"/>
              <a:gd name="T72" fmla="*/ 164495 w 63"/>
              <a:gd name="T73" fmla="*/ 55235 h 63"/>
              <a:gd name="T74" fmla="*/ 171349 w 63"/>
              <a:gd name="T75" fmla="*/ 79400 h 63"/>
              <a:gd name="T76" fmla="*/ 171349 w 63"/>
              <a:gd name="T77" fmla="*/ 69044 h 63"/>
              <a:gd name="T78" fmla="*/ 215900 w 63"/>
              <a:gd name="T79" fmla="*/ 75948 h 63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63" h="63">
                <a:moveTo>
                  <a:pt x="13" y="42"/>
                </a:moveTo>
                <a:cubicBezTo>
                  <a:pt x="1" y="42"/>
                  <a:pt x="1" y="42"/>
                  <a:pt x="1" y="42"/>
                </a:cubicBezTo>
                <a:cubicBezTo>
                  <a:pt x="0" y="42"/>
                  <a:pt x="0" y="42"/>
                  <a:pt x="0" y="41"/>
                </a:cubicBezTo>
                <a:cubicBezTo>
                  <a:pt x="0" y="40"/>
                  <a:pt x="0" y="40"/>
                  <a:pt x="1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4" y="40"/>
                  <a:pt x="14" y="40"/>
                  <a:pt x="14" y="41"/>
                </a:cubicBezTo>
                <a:cubicBezTo>
                  <a:pt x="14" y="42"/>
                  <a:pt x="14" y="42"/>
                  <a:pt x="13" y="42"/>
                </a:cubicBezTo>
                <a:close/>
                <a:moveTo>
                  <a:pt x="30" y="19"/>
                </a:moveTo>
                <a:cubicBezTo>
                  <a:pt x="19" y="9"/>
                  <a:pt x="19" y="9"/>
                  <a:pt x="19" y="9"/>
                </a:cubicBezTo>
                <a:cubicBezTo>
                  <a:pt x="19" y="8"/>
                  <a:pt x="18" y="8"/>
                  <a:pt x="17" y="8"/>
                </a:cubicBezTo>
                <a:cubicBezTo>
                  <a:pt x="16" y="8"/>
                  <a:pt x="15" y="8"/>
                  <a:pt x="14" y="9"/>
                </a:cubicBezTo>
                <a:cubicBezTo>
                  <a:pt x="9" y="14"/>
                  <a:pt x="9" y="14"/>
                  <a:pt x="9" y="14"/>
                </a:cubicBezTo>
                <a:cubicBezTo>
                  <a:pt x="8" y="15"/>
                  <a:pt x="8" y="16"/>
                  <a:pt x="8" y="17"/>
                </a:cubicBezTo>
                <a:cubicBezTo>
                  <a:pt x="8" y="18"/>
                  <a:pt x="8" y="19"/>
                  <a:pt x="9" y="19"/>
                </a:cubicBezTo>
                <a:cubicBezTo>
                  <a:pt x="19" y="30"/>
                  <a:pt x="19" y="30"/>
                  <a:pt x="19" y="30"/>
                </a:cubicBezTo>
                <a:cubicBezTo>
                  <a:pt x="18" y="39"/>
                  <a:pt x="18" y="39"/>
                  <a:pt x="18" y="39"/>
                </a:cubicBezTo>
                <a:cubicBezTo>
                  <a:pt x="18" y="38"/>
                  <a:pt x="17" y="38"/>
                  <a:pt x="16" y="37"/>
                </a:cubicBezTo>
                <a:cubicBezTo>
                  <a:pt x="4" y="24"/>
                  <a:pt x="4" y="24"/>
                  <a:pt x="4" y="24"/>
                </a:cubicBezTo>
                <a:cubicBezTo>
                  <a:pt x="2" y="22"/>
                  <a:pt x="0" y="20"/>
                  <a:pt x="0" y="17"/>
                </a:cubicBezTo>
                <a:cubicBezTo>
                  <a:pt x="0" y="14"/>
                  <a:pt x="2" y="11"/>
                  <a:pt x="4" y="9"/>
                </a:cubicBezTo>
                <a:cubicBezTo>
                  <a:pt x="9" y="3"/>
                  <a:pt x="9" y="3"/>
                  <a:pt x="9" y="3"/>
                </a:cubicBezTo>
                <a:cubicBezTo>
                  <a:pt x="11" y="1"/>
                  <a:pt x="14" y="0"/>
                  <a:pt x="17" y="0"/>
                </a:cubicBezTo>
                <a:cubicBezTo>
                  <a:pt x="20" y="0"/>
                  <a:pt x="23" y="1"/>
                  <a:pt x="25" y="4"/>
                </a:cubicBezTo>
                <a:cubicBezTo>
                  <a:pt x="37" y="16"/>
                  <a:pt x="37" y="16"/>
                  <a:pt x="37" y="16"/>
                </a:cubicBezTo>
                <a:cubicBezTo>
                  <a:pt x="38" y="17"/>
                  <a:pt x="38" y="18"/>
                  <a:pt x="39" y="18"/>
                </a:cubicBezTo>
                <a:lnTo>
                  <a:pt x="30" y="19"/>
                </a:lnTo>
                <a:close/>
                <a:moveTo>
                  <a:pt x="7" y="58"/>
                </a:moveTo>
                <a:cubicBezTo>
                  <a:pt x="6" y="58"/>
                  <a:pt x="6" y="58"/>
                  <a:pt x="6" y="58"/>
                </a:cubicBezTo>
                <a:cubicBezTo>
                  <a:pt x="6" y="58"/>
                  <a:pt x="5" y="58"/>
                  <a:pt x="5" y="58"/>
                </a:cubicBezTo>
                <a:cubicBezTo>
                  <a:pt x="5" y="57"/>
                  <a:pt x="5" y="56"/>
                  <a:pt x="5" y="56"/>
                </a:cubicBezTo>
                <a:cubicBezTo>
                  <a:pt x="15" y="46"/>
                  <a:pt x="15" y="46"/>
                  <a:pt x="15" y="46"/>
                </a:cubicBezTo>
                <a:cubicBezTo>
                  <a:pt x="15" y="46"/>
                  <a:pt x="16" y="46"/>
                  <a:pt x="16" y="46"/>
                </a:cubicBezTo>
                <a:cubicBezTo>
                  <a:pt x="17" y="47"/>
                  <a:pt x="17" y="47"/>
                  <a:pt x="16" y="48"/>
                </a:cubicBezTo>
                <a:lnTo>
                  <a:pt x="7" y="58"/>
                </a:lnTo>
                <a:close/>
                <a:moveTo>
                  <a:pt x="23" y="62"/>
                </a:moveTo>
                <a:cubicBezTo>
                  <a:pt x="23" y="62"/>
                  <a:pt x="22" y="63"/>
                  <a:pt x="22" y="63"/>
                </a:cubicBezTo>
                <a:cubicBezTo>
                  <a:pt x="21" y="63"/>
                  <a:pt x="20" y="62"/>
                  <a:pt x="20" y="62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1" y="48"/>
                  <a:pt x="22" y="48"/>
                </a:cubicBezTo>
                <a:cubicBezTo>
                  <a:pt x="22" y="48"/>
                  <a:pt x="23" y="49"/>
                  <a:pt x="23" y="49"/>
                </a:cubicBezTo>
                <a:lnTo>
                  <a:pt x="23" y="62"/>
                </a:lnTo>
                <a:close/>
                <a:moveTo>
                  <a:pt x="59" y="54"/>
                </a:moveTo>
                <a:cubicBezTo>
                  <a:pt x="54" y="59"/>
                  <a:pt x="54" y="59"/>
                  <a:pt x="54" y="59"/>
                </a:cubicBezTo>
                <a:cubicBezTo>
                  <a:pt x="51" y="61"/>
                  <a:pt x="49" y="62"/>
                  <a:pt x="46" y="62"/>
                </a:cubicBezTo>
                <a:cubicBezTo>
                  <a:pt x="43" y="62"/>
                  <a:pt x="40" y="61"/>
                  <a:pt x="38" y="59"/>
                </a:cubicBezTo>
                <a:cubicBezTo>
                  <a:pt x="25" y="46"/>
                  <a:pt x="25" y="46"/>
                  <a:pt x="25" y="46"/>
                </a:cubicBezTo>
                <a:cubicBezTo>
                  <a:pt x="25" y="46"/>
                  <a:pt x="24" y="45"/>
                  <a:pt x="24" y="44"/>
                </a:cubicBezTo>
                <a:cubicBezTo>
                  <a:pt x="33" y="43"/>
                  <a:pt x="33" y="43"/>
                  <a:pt x="33" y="43"/>
                </a:cubicBezTo>
                <a:cubicBezTo>
                  <a:pt x="43" y="54"/>
                  <a:pt x="43" y="54"/>
                  <a:pt x="43" y="54"/>
                </a:cubicBezTo>
                <a:cubicBezTo>
                  <a:pt x="45" y="55"/>
                  <a:pt x="47" y="55"/>
                  <a:pt x="48" y="54"/>
                </a:cubicBezTo>
                <a:cubicBezTo>
                  <a:pt x="54" y="48"/>
                  <a:pt x="54" y="48"/>
                  <a:pt x="54" y="48"/>
                </a:cubicBezTo>
                <a:cubicBezTo>
                  <a:pt x="55" y="48"/>
                  <a:pt x="55" y="47"/>
                  <a:pt x="55" y="46"/>
                </a:cubicBezTo>
                <a:cubicBezTo>
                  <a:pt x="55" y="45"/>
                  <a:pt x="55" y="44"/>
                  <a:pt x="54" y="43"/>
                </a:cubicBezTo>
                <a:cubicBezTo>
                  <a:pt x="44" y="33"/>
                  <a:pt x="44" y="33"/>
                  <a:pt x="44" y="33"/>
                </a:cubicBezTo>
                <a:cubicBezTo>
                  <a:pt x="44" y="24"/>
                  <a:pt x="44" y="24"/>
                  <a:pt x="44" y="24"/>
                </a:cubicBezTo>
                <a:cubicBezTo>
                  <a:pt x="45" y="24"/>
                  <a:pt x="46" y="25"/>
                  <a:pt x="46" y="25"/>
                </a:cubicBezTo>
                <a:cubicBezTo>
                  <a:pt x="59" y="38"/>
                  <a:pt x="59" y="38"/>
                  <a:pt x="59" y="38"/>
                </a:cubicBezTo>
                <a:cubicBezTo>
                  <a:pt x="61" y="40"/>
                  <a:pt x="62" y="43"/>
                  <a:pt x="62" y="46"/>
                </a:cubicBezTo>
                <a:cubicBezTo>
                  <a:pt x="62" y="49"/>
                  <a:pt x="61" y="52"/>
                  <a:pt x="59" y="54"/>
                </a:cubicBezTo>
                <a:close/>
                <a:moveTo>
                  <a:pt x="42" y="13"/>
                </a:moveTo>
                <a:cubicBezTo>
                  <a:pt x="42" y="14"/>
                  <a:pt x="42" y="14"/>
                  <a:pt x="41" y="14"/>
                </a:cubicBezTo>
                <a:cubicBezTo>
                  <a:pt x="40" y="14"/>
                  <a:pt x="40" y="14"/>
                  <a:pt x="40" y="13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0"/>
                  <a:pt x="40" y="0"/>
                  <a:pt x="41" y="0"/>
                </a:cubicBezTo>
                <a:cubicBezTo>
                  <a:pt x="42" y="0"/>
                  <a:pt x="42" y="0"/>
                  <a:pt x="42" y="1"/>
                </a:cubicBezTo>
                <a:lnTo>
                  <a:pt x="42" y="13"/>
                </a:lnTo>
                <a:close/>
                <a:moveTo>
                  <a:pt x="48" y="16"/>
                </a:moveTo>
                <a:cubicBezTo>
                  <a:pt x="48" y="17"/>
                  <a:pt x="47" y="17"/>
                  <a:pt x="47" y="17"/>
                </a:cubicBezTo>
                <a:cubicBezTo>
                  <a:pt x="47" y="17"/>
                  <a:pt x="47" y="17"/>
                  <a:pt x="46" y="16"/>
                </a:cubicBezTo>
                <a:cubicBezTo>
                  <a:pt x="46" y="16"/>
                  <a:pt x="46" y="15"/>
                  <a:pt x="46" y="1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4"/>
                  <a:pt x="57" y="4"/>
                  <a:pt x="58" y="5"/>
                </a:cubicBezTo>
                <a:cubicBezTo>
                  <a:pt x="58" y="5"/>
                  <a:pt x="58" y="6"/>
                  <a:pt x="58" y="7"/>
                </a:cubicBezTo>
                <a:lnTo>
                  <a:pt x="48" y="16"/>
                </a:lnTo>
                <a:close/>
                <a:moveTo>
                  <a:pt x="62" y="23"/>
                </a:moveTo>
                <a:cubicBezTo>
                  <a:pt x="50" y="23"/>
                  <a:pt x="50" y="23"/>
                  <a:pt x="50" y="23"/>
                </a:cubicBezTo>
                <a:cubicBezTo>
                  <a:pt x="49" y="23"/>
                  <a:pt x="48" y="22"/>
                  <a:pt x="48" y="22"/>
                </a:cubicBezTo>
                <a:cubicBezTo>
                  <a:pt x="48" y="21"/>
                  <a:pt x="49" y="20"/>
                  <a:pt x="50" y="20"/>
                </a:cubicBezTo>
                <a:cubicBezTo>
                  <a:pt x="62" y="20"/>
                  <a:pt x="62" y="20"/>
                  <a:pt x="62" y="20"/>
                </a:cubicBezTo>
                <a:cubicBezTo>
                  <a:pt x="62" y="20"/>
                  <a:pt x="63" y="21"/>
                  <a:pt x="63" y="22"/>
                </a:cubicBezTo>
                <a:cubicBezTo>
                  <a:pt x="63" y="22"/>
                  <a:pt x="62" y="23"/>
                  <a:pt x="62" y="2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sp>
        <p:nvSpPr>
          <p:cNvPr id="132" name="Freeform 81">
            <a:extLst>
              <a:ext uri="{FF2B5EF4-FFF2-40B4-BE49-F238E27FC236}">
                <a16:creationId xmlns:a16="http://schemas.microsoft.com/office/drawing/2014/main" id="{0327BCF1-9428-43EB-AD87-2BAC9A0B64FE}"/>
              </a:ext>
            </a:extLst>
          </p:cNvPr>
          <p:cNvSpPr>
            <a:spLocks noEditPoints="1"/>
          </p:cNvSpPr>
          <p:nvPr/>
        </p:nvSpPr>
        <p:spPr bwMode="auto">
          <a:xfrm>
            <a:off x="178203" y="5170329"/>
            <a:ext cx="266564" cy="240974"/>
          </a:xfrm>
          <a:custGeom>
            <a:avLst/>
            <a:gdLst>
              <a:gd name="T0" fmla="*/ 377671 w 248"/>
              <a:gd name="T1" fmla="*/ 294708 h 224"/>
              <a:gd name="T2" fmla="*/ 281653 w 248"/>
              <a:gd name="T3" fmla="*/ 294708 h 224"/>
              <a:gd name="T4" fmla="*/ 256048 w 248"/>
              <a:gd name="T5" fmla="*/ 294708 h 224"/>
              <a:gd name="T6" fmla="*/ 256048 w 248"/>
              <a:gd name="T7" fmla="*/ 326742 h 224"/>
              <a:gd name="T8" fmla="*/ 281653 w 248"/>
              <a:gd name="T9" fmla="*/ 352368 h 224"/>
              <a:gd name="T10" fmla="*/ 281653 w 248"/>
              <a:gd name="T11" fmla="*/ 358775 h 224"/>
              <a:gd name="T12" fmla="*/ 115222 w 248"/>
              <a:gd name="T13" fmla="*/ 358775 h 224"/>
              <a:gd name="T14" fmla="*/ 115222 w 248"/>
              <a:gd name="T15" fmla="*/ 352368 h 224"/>
              <a:gd name="T16" fmla="*/ 140827 w 248"/>
              <a:gd name="T17" fmla="*/ 326742 h 224"/>
              <a:gd name="T18" fmla="*/ 140827 w 248"/>
              <a:gd name="T19" fmla="*/ 294708 h 224"/>
              <a:gd name="T20" fmla="*/ 115222 w 248"/>
              <a:gd name="T21" fmla="*/ 294708 h 224"/>
              <a:gd name="T22" fmla="*/ 19204 w 248"/>
              <a:gd name="T23" fmla="*/ 294708 h 224"/>
              <a:gd name="T24" fmla="*/ 0 w 248"/>
              <a:gd name="T25" fmla="*/ 275488 h 224"/>
              <a:gd name="T26" fmla="*/ 0 w 248"/>
              <a:gd name="T27" fmla="*/ 19220 h 224"/>
              <a:gd name="T28" fmla="*/ 19204 w 248"/>
              <a:gd name="T29" fmla="*/ 0 h 224"/>
              <a:gd name="T30" fmla="*/ 377671 w 248"/>
              <a:gd name="T31" fmla="*/ 0 h 224"/>
              <a:gd name="T32" fmla="*/ 396875 w 248"/>
              <a:gd name="T33" fmla="*/ 19220 h 224"/>
              <a:gd name="T34" fmla="*/ 396875 w 248"/>
              <a:gd name="T35" fmla="*/ 275488 h 224"/>
              <a:gd name="T36" fmla="*/ 377671 w 248"/>
              <a:gd name="T37" fmla="*/ 294708 h 224"/>
              <a:gd name="T38" fmla="*/ 371270 w 248"/>
              <a:gd name="T39" fmla="*/ 25627 h 224"/>
              <a:gd name="T40" fmla="*/ 25605 w 248"/>
              <a:gd name="T41" fmla="*/ 25627 h 224"/>
              <a:gd name="T42" fmla="*/ 25605 w 248"/>
              <a:gd name="T43" fmla="*/ 243454 h 224"/>
              <a:gd name="T44" fmla="*/ 371270 w 248"/>
              <a:gd name="T45" fmla="*/ 243454 h 224"/>
              <a:gd name="T46" fmla="*/ 371270 w 248"/>
              <a:gd name="T47" fmla="*/ 25627 h 224"/>
              <a:gd name="T48" fmla="*/ 160030 w 248"/>
              <a:gd name="T49" fmla="*/ 76880 h 224"/>
              <a:gd name="T50" fmla="*/ 172833 w 248"/>
              <a:gd name="T51" fmla="*/ 83287 h 224"/>
              <a:gd name="T52" fmla="*/ 198438 w 248"/>
              <a:gd name="T53" fmla="*/ 107312 h 224"/>
              <a:gd name="T54" fmla="*/ 224042 w 248"/>
              <a:gd name="T55" fmla="*/ 83287 h 224"/>
              <a:gd name="T56" fmla="*/ 236845 w 248"/>
              <a:gd name="T57" fmla="*/ 76880 h 224"/>
              <a:gd name="T58" fmla="*/ 256048 w 248"/>
              <a:gd name="T59" fmla="*/ 96100 h 224"/>
              <a:gd name="T60" fmla="*/ 249647 w 248"/>
              <a:gd name="T61" fmla="*/ 108914 h 224"/>
              <a:gd name="T62" fmla="*/ 225643 w 248"/>
              <a:gd name="T63" fmla="*/ 134541 h 224"/>
              <a:gd name="T64" fmla="*/ 249647 w 248"/>
              <a:gd name="T65" fmla="*/ 160167 h 224"/>
              <a:gd name="T66" fmla="*/ 256048 w 248"/>
              <a:gd name="T67" fmla="*/ 172981 h 224"/>
              <a:gd name="T68" fmla="*/ 236845 w 248"/>
              <a:gd name="T69" fmla="*/ 192201 h 224"/>
              <a:gd name="T70" fmla="*/ 224042 w 248"/>
              <a:gd name="T71" fmla="*/ 185794 h 224"/>
              <a:gd name="T72" fmla="*/ 198438 w 248"/>
              <a:gd name="T73" fmla="*/ 161769 h 224"/>
              <a:gd name="T74" fmla="*/ 172833 w 248"/>
              <a:gd name="T75" fmla="*/ 185794 h 224"/>
              <a:gd name="T76" fmla="*/ 160030 w 248"/>
              <a:gd name="T77" fmla="*/ 192201 h 224"/>
              <a:gd name="T78" fmla="*/ 140827 w 248"/>
              <a:gd name="T79" fmla="*/ 172981 h 224"/>
              <a:gd name="T80" fmla="*/ 147228 w 248"/>
              <a:gd name="T81" fmla="*/ 160167 h 224"/>
              <a:gd name="T82" fmla="*/ 171232 w 248"/>
              <a:gd name="T83" fmla="*/ 134541 h 224"/>
              <a:gd name="T84" fmla="*/ 147228 w 248"/>
              <a:gd name="T85" fmla="*/ 108914 h 224"/>
              <a:gd name="T86" fmla="*/ 140827 w 248"/>
              <a:gd name="T87" fmla="*/ 96100 h 224"/>
              <a:gd name="T88" fmla="*/ 160030 w 248"/>
              <a:gd name="T89" fmla="*/ 76880 h 22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248" h="224">
                <a:moveTo>
                  <a:pt x="236" y="184"/>
                </a:moveTo>
                <a:cubicBezTo>
                  <a:pt x="176" y="184"/>
                  <a:pt x="176" y="184"/>
                  <a:pt x="176" y="184"/>
                </a:cubicBezTo>
                <a:cubicBezTo>
                  <a:pt x="160" y="184"/>
                  <a:pt x="160" y="184"/>
                  <a:pt x="160" y="184"/>
                </a:cubicBezTo>
                <a:cubicBezTo>
                  <a:pt x="160" y="204"/>
                  <a:pt x="160" y="204"/>
                  <a:pt x="160" y="204"/>
                </a:cubicBezTo>
                <a:cubicBezTo>
                  <a:pt x="176" y="220"/>
                  <a:pt x="176" y="220"/>
                  <a:pt x="176" y="220"/>
                </a:cubicBezTo>
                <a:cubicBezTo>
                  <a:pt x="176" y="224"/>
                  <a:pt x="176" y="224"/>
                  <a:pt x="176" y="224"/>
                </a:cubicBezTo>
                <a:cubicBezTo>
                  <a:pt x="72" y="224"/>
                  <a:pt x="72" y="224"/>
                  <a:pt x="72" y="224"/>
                </a:cubicBezTo>
                <a:cubicBezTo>
                  <a:pt x="72" y="220"/>
                  <a:pt x="72" y="220"/>
                  <a:pt x="72" y="220"/>
                </a:cubicBezTo>
                <a:cubicBezTo>
                  <a:pt x="88" y="204"/>
                  <a:pt x="88" y="204"/>
                  <a:pt x="88" y="204"/>
                </a:cubicBezTo>
                <a:cubicBezTo>
                  <a:pt x="88" y="184"/>
                  <a:pt x="88" y="184"/>
                  <a:pt x="88" y="184"/>
                </a:cubicBezTo>
                <a:cubicBezTo>
                  <a:pt x="72" y="184"/>
                  <a:pt x="72" y="184"/>
                  <a:pt x="72" y="184"/>
                </a:cubicBezTo>
                <a:cubicBezTo>
                  <a:pt x="12" y="184"/>
                  <a:pt x="12" y="184"/>
                  <a:pt x="12" y="184"/>
                </a:cubicBezTo>
                <a:cubicBezTo>
                  <a:pt x="5" y="184"/>
                  <a:pt x="0" y="179"/>
                  <a:pt x="0" y="17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236" y="0"/>
                  <a:pt x="236" y="0"/>
                  <a:pt x="236" y="0"/>
                </a:cubicBezTo>
                <a:cubicBezTo>
                  <a:pt x="243" y="0"/>
                  <a:pt x="248" y="5"/>
                  <a:pt x="248" y="12"/>
                </a:cubicBezTo>
                <a:cubicBezTo>
                  <a:pt x="248" y="172"/>
                  <a:pt x="248" y="172"/>
                  <a:pt x="248" y="172"/>
                </a:cubicBezTo>
                <a:cubicBezTo>
                  <a:pt x="248" y="179"/>
                  <a:pt x="243" y="184"/>
                  <a:pt x="236" y="184"/>
                </a:cubicBezTo>
                <a:moveTo>
                  <a:pt x="232" y="16"/>
                </a:moveTo>
                <a:cubicBezTo>
                  <a:pt x="16" y="16"/>
                  <a:pt x="16" y="16"/>
                  <a:pt x="16" y="16"/>
                </a:cubicBezTo>
                <a:cubicBezTo>
                  <a:pt x="16" y="152"/>
                  <a:pt x="16" y="152"/>
                  <a:pt x="16" y="152"/>
                </a:cubicBezTo>
                <a:cubicBezTo>
                  <a:pt x="232" y="152"/>
                  <a:pt x="232" y="152"/>
                  <a:pt x="232" y="152"/>
                </a:cubicBezTo>
                <a:lnTo>
                  <a:pt x="232" y="16"/>
                </a:lnTo>
                <a:close/>
                <a:moveTo>
                  <a:pt x="100" y="48"/>
                </a:moveTo>
                <a:cubicBezTo>
                  <a:pt x="103" y="48"/>
                  <a:pt x="106" y="49"/>
                  <a:pt x="108" y="52"/>
                </a:cubicBezTo>
                <a:cubicBezTo>
                  <a:pt x="124" y="67"/>
                  <a:pt x="124" y="67"/>
                  <a:pt x="124" y="67"/>
                </a:cubicBezTo>
                <a:cubicBezTo>
                  <a:pt x="140" y="52"/>
                  <a:pt x="140" y="52"/>
                  <a:pt x="140" y="52"/>
                </a:cubicBezTo>
                <a:cubicBezTo>
                  <a:pt x="142" y="49"/>
                  <a:pt x="145" y="48"/>
                  <a:pt x="148" y="48"/>
                </a:cubicBezTo>
                <a:cubicBezTo>
                  <a:pt x="155" y="48"/>
                  <a:pt x="160" y="53"/>
                  <a:pt x="160" y="60"/>
                </a:cubicBezTo>
                <a:cubicBezTo>
                  <a:pt x="160" y="63"/>
                  <a:pt x="159" y="66"/>
                  <a:pt x="156" y="68"/>
                </a:cubicBezTo>
                <a:cubicBezTo>
                  <a:pt x="141" y="84"/>
                  <a:pt x="141" y="84"/>
                  <a:pt x="141" y="84"/>
                </a:cubicBezTo>
                <a:cubicBezTo>
                  <a:pt x="156" y="100"/>
                  <a:pt x="156" y="100"/>
                  <a:pt x="156" y="100"/>
                </a:cubicBezTo>
                <a:cubicBezTo>
                  <a:pt x="159" y="102"/>
                  <a:pt x="160" y="105"/>
                  <a:pt x="160" y="108"/>
                </a:cubicBezTo>
                <a:cubicBezTo>
                  <a:pt x="160" y="115"/>
                  <a:pt x="155" y="120"/>
                  <a:pt x="148" y="120"/>
                </a:cubicBezTo>
                <a:cubicBezTo>
                  <a:pt x="145" y="120"/>
                  <a:pt x="142" y="119"/>
                  <a:pt x="140" y="116"/>
                </a:cubicBezTo>
                <a:cubicBezTo>
                  <a:pt x="124" y="101"/>
                  <a:pt x="124" y="101"/>
                  <a:pt x="124" y="101"/>
                </a:cubicBezTo>
                <a:cubicBezTo>
                  <a:pt x="108" y="116"/>
                  <a:pt x="108" y="116"/>
                  <a:pt x="108" y="116"/>
                </a:cubicBezTo>
                <a:cubicBezTo>
                  <a:pt x="106" y="119"/>
                  <a:pt x="103" y="120"/>
                  <a:pt x="100" y="120"/>
                </a:cubicBezTo>
                <a:cubicBezTo>
                  <a:pt x="93" y="120"/>
                  <a:pt x="88" y="115"/>
                  <a:pt x="88" y="108"/>
                </a:cubicBezTo>
                <a:cubicBezTo>
                  <a:pt x="88" y="105"/>
                  <a:pt x="89" y="102"/>
                  <a:pt x="92" y="100"/>
                </a:cubicBezTo>
                <a:cubicBezTo>
                  <a:pt x="107" y="84"/>
                  <a:pt x="107" y="84"/>
                  <a:pt x="107" y="84"/>
                </a:cubicBezTo>
                <a:cubicBezTo>
                  <a:pt x="92" y="68"/>
                  <a:pt x="92" y="68"/>
                  <a:pt x="92" y="68"/>
                </a:cubicBezTo>
                <a:cubicBezTo>
                  <a:pt x="89" y="66"/>
                  <a:pt x="88" y="63"/>
                  <a:pt x="88" y="60"/>
                </a:cubicBezTo>
                <a:cubicBezTo>
                  <a:pt x="88" y="53"/>
                  <a:pt x="93" y="48"/>
                  <a:pt x="100" y="48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7461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 descr="A picture containing text&#10;&#10;Description automatically generated">
            <a:extLst>
              <a:ext uri="{FF2B5EF4-FFF2-40B4-BE49-F238E27FC236}">
                <a16:creationId xmlns:a16="http://schemas.microsoft.com/office/drawing/2014/main" id="{10D18FBA-1FEA-4E6B-A4EC-82403AAC1018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91" b="26791"/>
          <a:stretch>
            <a:fillRect/>
          </a:stretch>
        </p:blipFill>
        <p:spPr>
          <a:xfrm>
            <a:off x="1" y="-2992"/>
            <a:ext cx="12192000" cy="2925762"/>
          </a:xfrm>
        </p:spPr>
      </p:pic>
      <p:sp>
        <p:nvSpPr>
          <p:cNvPr id="6" name="TextBox 5"/>
          <p:cNvSpPr txBox="1"/>
          <p:nvPr/>
        </p:nvSpPr>
        <p:spPr>
          <a:xfrm>
            <a:off x="4010128" y="4097241"/>
            <a:ext cx="4478738" cy="810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666" dirty="0">
                <a:solidFill>
                  <a:schemeClr val="bg1"/>
                </a:solidFill>
                <a:latin typeface="Montserrat ExtraBold" panose="00000900000000000000" pitchFamily="50" charset="0"/>
                <a:ea typeface="Roboto Black" panose="02000000000000000000" pitchFamily="2" charset="0"/>
                <a:cs typeface="Open Sans Light" panose="020B0306030504020204" pitchFamily="34" charset="0"/>
              </a:rPr>
              <a:t>Our promises</a:t>
            </a:r>
            <a:endParaRPr lang="ru-RU" sz="4666" dirty="0">
              <a:solidFill>
                <a:schemeClr val="bg1"/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10127" y="4880045"/>
            <a:ext cx="28176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1">
                    <a:lumMod val="40000"/>
                    <a:lumOff val="60000"/>
                  </a:schemeClr>
                </a:solidFill>
                <a:latin typeface="Montserrat ExtraLight" panose="00000300000000000000" pitchFamily="50" charset="0"/>
                <a:ea typeface="Roboto Light" panose="02000000000000000000" pitchFamily="2" charset="0"/>
                <a:cs typeface="Open Sans Light" panose="020B0306030504020204" pitchFamily="34" charset="0"/>
              </a:rPr>
              <a:t>Please write your great title is here</a:t>
            </a:r>
            <a:endParaRPr lang="ru-RU" sz="1000" dirty="0">
              <a:solidFill>
                <a:schemeClr val="bg1">
                  <a:lumMod val="40000"/>
                  <a:lumOff val="60000"/>
                </a:schemeClr>
              </a:solidFill>
              <a:latin typeface="Roboto Light" panose="02000000000000000000" pitchFamily="2" charset="0"/>
              <a:ea typeface="Roboto Light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016053" y="5379680"/>
            <a:ext cx="5267155" cy="6760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239976">
              <a:lnSpc>
                <a:spcPct val="150000"/>
              </a:lnSpc>
            </a:pPr>
            <a:r>
              <a:rPr lang="en-US" sz="1333" dirty="0">
                <a:solidFill>
                  <a:schemeClr val="bg1"/>
                </a:solidFill>
                <a:latin typeface="Merriweather Light" panose="02060503050406030704" pitchFamily="18" charset="-52"/>
                <a:ea typeface="Open Sans Light" panose="020B0306030504020204" pitchFamily="34" charset="0"/>
                <a:cs typeface="Open Sans Light" panose="020B0306030504020204" pitchFamily="34" charset="0"/>
              </a:rPr>
              <a:t>But I must explain to you how all this mistaken idea of denouncing pleasure and praising pain resultant pleasure?</a:t>
            </a:r>
            <a:endParaRPr lang="ru-RU" sz="1333" spc="-100" dirty="0">
              <a:solidFill>
                <a:schemeClr val="bg1"/>
              </a:solidFill>
              <a:latin typeface="Merriweather Light" panose="02060503050406030704" pitchFamily="18" charset="-5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D3465FC-485C-418B-84B5-6AC441A906DE}"/>
              </a:ext>
            </a:extLst>
          </p:cNvPr>
          <p:cNvGrpSpPr/>
          <p:nvPr/>
        </p:nvGrpSpPr>
        <p:grpSpPr>
          <a:xfrm>
            <a:off x="1092378" y="3114675"/>
            <a:ext cx="10007245" cy="3266084"/>
            <a:chOff x="1101903" y="3128818"/>
            <a:chExt cx="10007245" cy="3266084"/>
          </a:xfrm>
        </p:grpSpPr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A08C4E6E-E7B1-4173-9699-47B6E3459C82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0062450" y="5111876"/>
              <a:ext cx="1027285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D67219EC-4F07-4C57-96FC-F44AC3A234C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774858" y="5608080"/>
              <a:ext cx="1819899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25F6CBD5-34FD-432A-B0F0-6A24391DC5B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32257" y="4665330"/>
              <a:ext cx="287670" cy="287670"/>
            </a:xfrm>
            <a:prstGeom prst="rect">
              <a:avLst/>
            </a:prstGeom>
          </p:spPr>
        </p:pic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8AAB7809-9C08-4685-8501-35050C6AEA11}"/>
                </a:ext>
              </a:extLst>
            </p:cNvPr>
            <p:cNvCxnSpPr/>
            <p:nvPr/>
          </p:nvCxnSpPr>
          <p:spPr>
            <a:xfrm>
              <a:off x="8183758" y="3832536"/>
              <a:ext cx="1946055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058E20B7-BD1B-4616-9B6A-16161B65F1F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83718" y="3682403"/>
              <a:ext cx="287670" cy="287670"/>
            </a:xfrm>
            <a:prstGeom prst="rect">
              <a:avLst/>
            </a:prstGeom>
          </p:spPr>
        </p:pic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EEDD038D-45C0-4D88-98FF-6C5F722932E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11465" y="4148596"/>
              <a:ext cx="4972475" cy="14863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D697C194-1C9A-445A-9797-1171B00C6A65}"/>
                </a:ext>
              </a:extLst>
            </p:cNvPr>
            <p:cNvSpPr/>
            <p:nvPr/>
          </p:nvSpPr>
          <p:spPr>
            <a:xfrm>
              <a:off x="1103102" y="4264663"/>
              <a:ext cx="80836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</a:t>
              </a:r>
            </a:p>
          </p:txBody>
        </p: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71DADA43-269E-4C17-8E06-63409661F28D}"/>
                </a:ext>
              </a:extLst>
            </p:cNvPr>
            <p:cNvCxnSpPr/>
            <p:nvPr/>
          </p:nvCxnSpPr>
          <p:spPr>
            <a:xfrm>
              <a:off x="1926800" y="3741936"/>
              <a:ext cx="2103120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5F4DCBBB-9FC8-4532-9ACE-C5A754667B67}"/>
                </a:ext>
              </a:extLst>
            </p:cNvPr>
            <p:cNvGrpSpPr/>
            <p:nvPr/>
          </p:nvGrpSpPr>
          <p:grpSpPr>
            <a:xfrm>
              <a:off x="6925251" y="3264468"/>
              <a:ext cx="1267884" cy="1136137"/>
              <a:chOff x="6553200" y="3230672"/>
              <a:chExt cx="1267884" cy="1136137"/>
            </a:xfrm>
          </p:grpSpPr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4AD2FBE0-8AD2-4950-833D-3D3A49DC2B7B}"/>
                  </a:ext>
                </a:extLst>
              </p:cNvPr>
              <p:cNvSpPr/>
              <p:nvPr/>
            </p:nvSpPr>
            <p:spPr>
              <a:xfrm>
                <a:off x="6553200" y="3230672"/>
                <a:ext cx="1267884" cy="1136137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Download the file?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53D4D208-9258-4A54-BD47-93F1076E37B0}"/>
                  </a:ext>
                </a:extLst>
              </p:cNvPr>
              <p:cNvSpPr/>
              <p:nvPr/>
            </p:nvSpPr>
            <p:spPr>
              <a:xfrm>
                <a:off x="6618084" y="4023311"/>
                <a:ext cx="516653" cy="187602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Yes</a:t>
                </a: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56" name="Rectangle 55">
                <a:extLst>
                  <a:ext uri="{FF2B5EF4-FFF2-40B4-BE49-F238E27FC236}">
                    <a16:creationId xmlns:a16="http://schemas.microsoft.com/office/drawing/2014/main" id="{E254D5EA-BAB9-4652-A0C8-41768173A50B}"/>
                  </a:ext>
                </a:extLst>
              </p:cNvPr>
              <p:cNvSpPr/>
              <p:nvPr/>
            </p:nvSpPr>
            <p:spPr>
              <a:xfrm>
                <a:off x="7230886" y="4023311"/>
                <a:ext cx="530625" cy="187602"/>
              </a:xfrm>
              <a:prstGeom prst="rect">
                <a:avLst/>
              </a:prstGeom>
              <a:solidFill>
                <a:schemeClr val="bg1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No</a:t>
                </a:r>
              </a:p>
            </p:txBody>
          </p:sp>
        </p:grpSp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111927FF-3A0F-48A7-89A5-606F371FB455}"/>
                </a:ext>
              </a:extLst>
            </p:cNvPr>
            <p:cNvCxnSpPr/>
            <p:nvPr/>
          </p:nvCxnSpPr>
          <p:spPr>
            <a:xfrm>
              <a:off x="4735099" y="3741936"/>
              <a:ext cx="2148840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00AFD688-4ED7-478B-AF93-DEB4CE0B0E16}"/>
                </a:ext>
              </a:extLst>
            </p:cNvPr>
            <p:cNvSpPr/>
            <p:nvPr/>
          </p:nvSpPr>
          <p:spPr>
            <a:xfrm>
              <a:off x="2054138" y="3128818"/>
              <a:ext cx="2076098" cy="60016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 sends an email to workers of an organization with a malicious file attached</a:t>
              </a: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1923B62-08B4-459A-833C-983AE9BEEB31}"/>
                </a:ext>
              </a:extLst>
            </p:cNvPr>
            <p:cNvSpPr/>
            <p:nvPr/>
          </p:nvSpPr>
          <p:spPr>
            <a:xfrm>
              <a:off x="4959366" y="3137588"/>
              <a:ext cx="1925298" cy="60016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Worker opens the legitimate looking email and downloads the attachment</a:t>
              </a: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B3A15EF7-082B-4C2B-AE1E-9F3A3EDFCE70}"/>
                </a:ext>
              </a:extLst>
            </p:cNvPr>
            <p:cNvSpPr/>
            <p:nvPr/>
          </p:nvSpPr>
          <p:spPr>
            <a:xfrm>
              <a:off x="3258070" y="4163459"/>
              <a:ext cx="2325086" cy="4154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This malicious file, installs a backdoor for the attacker</a:t>
              </a: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1A972F79-B626-4978-A0E5-079AEEDC6E27}"/>
                </a:ext>
              </a:extLst>
            </p:cNvPr>
            <p:cNvSpPr/>
            <p:nvPr/>
          </p:nvSpPr>
          <p:spPr>
            <a:xfrm>
              <a:off x="8453455" y="3222131"/>
              <a:ext cx="1681976" cy="60016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 gains access to the local network of the target organization</a:t>
              </a: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E8098069-E485-407A-9A57-47B704A3DC4F}"/>
                </a:ext>
              </a:extLst>
            </p:cNvPr>
            <p:cNvSpPr/>
            <p:nvPr/>
          </p:nvSpPr>
          <p:spPr>
            <a:xfrm>
              <a:off x="9933377" y="4137767"/>
              <a:ext cx="117577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Organization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Network</a:t>
              </a: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2B6C72A4-8A3A-47E3-B2E0-52FC26A74C0B}"/>
                </a:ext>
              </a:extLst>
            </p:cNvPr>
            <p:cNvSpPr/>
            <p:nvPr/>
          </p:nvSpPr>
          <p:spPr>
            <a:xfrm>
              <a:off x="8981064" y="5633049"/>
              <a:ext cx="1654452" cy="37265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 enters the SCADA and disables the UPS</a:t>
              </a:r>
            </a:p>
          </p:txBody>
        </p:sp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271C67A4-3CB8-44AF-AF20-665EFD107C3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72121" y="3598101"/>
              <a:ext cx="287670" cy="287670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1D1D455F-0225-40AE-9222-B6473DA9B6A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7916" y="4002406"/>
              <a:ext cx="287670" cy="287670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C94825B6-1FCC-4E0E-93A1-737870F4D5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93503" y="3598101"/>
              <a:ext cx="287670" cy="287670"/>
            </a:xfrm>
            <a:prstGeom prst="rect">
              <a:avLst/>
            </a:prstGeom>
          </p:spPr>
        </p:pic>
        <p:cxnSp>
          <p:nvCxnSpPr>
            <p:cNvPr id="41" name="Straight Arrow Connector 40">
              <a:extLst>
                <a:ext uri="{FF2B5EF4-FFF2-40B4-BE49-F238E27FC236}">
                  <a16:creationId xmlns:a16="http://schemas.microsoft.com/office/drawing/2014/main" id="{8CB98971-BAB3-499E-B9CC-66992B645E0F}"/>
                </a:ext>
              </a:extLst>
            </p:cNvPr>
            <p:cNvCxnSpPr/>
            <p:nvPr/>
          </p:nvCxnSpPr>
          <p:spPr>
            <a:xfrm flipH="1">
              <a:off x="5608200" y="5608080"/>
              <a:ext cx="2110597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17999C85-5BF6-4F28-B937-C2EAE6E56CA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9780" y="5464245"/>
              <a:ext cx="287670" cy="287670"/>
            </a:xfrm>
            <a:prstGeom prst="rect">
              <a:avLst/>
            </a:prstGeom>
          </p:spPr>
        </p:pic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309E8626-5F26-4E3B-8486-853D1E36042A}"/>
                </a:ext>
              </a:extLst>
            </p:cNvPr>
            <p:cNvSpPr/>
            <p:nvPr/>
          </p:nvSpPr>
          <p:spPr>
            <a:xfrm>
              <a:off x="5744531" y="5044288"/>
              <a:ext cx="1698796" cy="54560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 disables the power supplies, leaving the city in the dark</a:t>
              </a:r>
            </a:p>
          </p:txBody>
        </p: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E64176FE-1A71-4404-B321-8CBD2DBF0945}"/>
                </a:ext>
              </a:extLst>
            </p:cNvPr>
            <p:cNvGrpSpPr/>
            <p:nvPr/>
          </p:nvGrpSpPr>
          <p:grpSpPr>
            <a:xfrm>
              <a:off x="4293886" y="5012954"/>
              <a:ext cx="1256633" cy="1144374"/>
              <a:chOff x="3097598" y="4835054"/>
              <a:chExt cx="1410191" cy="1284214"/>
            </a:xfrm>
          </p:grpSpPr>
          <p:pic>
            <p:nvPicPr>
              <p:cNvPr id="51" name="Picture 50">
                <a:extLst>
                  <a:ext uri="{FF2B5EF4-FFF2-40B4-BE49-F238E27FC236}">
                    <a16:creationId xmlns:a16="http://schemas.microsoft.com/office/drawing/2014/main" id="{6A7AB730-F0E2-4464-B98D-094F51F4A3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23575" y="4835054"/>
                <a:ext cx="1284214" cy="1284214"/>
              </a:xfrm>
              <a:prstGeom prst="rect">
                <a:avLst/>
              </a:prstGeom>
            </p:spPr>
          </p:pic>
          <p:pic>
            <p:nvPicPr>
              <p:cNvPr id="52" name="Picture 51">
                <a:extLst>
                  <a:ext uri="{FF2B5EF4-FFF2-40B4-BE49-F238E27FC236}">
                    <a16:creationId xmlns:a16="http://schemas.microsoft.com/office/drawing/2014/main" id="{844C38AF-C463-41BF-A818-AFED695966A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97598" y="5102103"/>
                <a:ext cx="724905" cy="724905"/>
              </a:xfrm>
              <a:prstGeom prst="rect">
                <a:avLst/>
              </a:prstGeom>
            </p:spPr>
          </p:pic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443439E8-2847-4F17-BCF9-9427722106D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80655" y="5538262"/>
                <a:ext cx="570053" cy="497086"/>
              </a:xfrm>
              <a:prstGeom prst="rect">
                <a:avLst/>
              </a:prstGeom>
            </p:spPr>
          </p:pic>
        </p:grp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33F49335-1ADE-4646-BFAB-F23E44BEF6D2}"/>
                </a:ext>
              </a:extLst>
            </p:cNvPr>
            <p:cNvSpPr/>
            <p:nvPr/>
          </p:nvSpPr>
          <p:spPr>
            <a:xfrm>
              <a:off x="7955189" y="6026165"/>
              <a:ext cx="596190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HVAC</a:t>
              </a: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9E4C4A82-A6D6-4361-B90D-F43AEEAB8A10}"/>
                </a:ext>
              </a:extLst>
            </p:cNvPr>
            <p:cNvSpPr/>
            <p:nvPr/>
          </p:nvSpPr>
          <p:spPr>
            <a:xfrm>
              <a:off x="4590221" y="6087125"/>
              <a:ext cx="66396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Victim</a:t>
              </a:r>
            </a:p>
          </p:txBody>
        </p:sp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75572D9E-8E0B-48E4-8348-459138F6A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01903" y="3158456"/>
              <a:ext cx="810761" cy="1106207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F822322B-3E93-44FE-AA1B-E2A6DB53E8AF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02130" y="3328341"/>
              <a:ext cx="797395" cy="797395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ED3FBD0F-809B-4BA7-8F1F-496EEDA3E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98672" y="3412451"/>
              <a:ext cx="832995" cy="832995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014B4955-87ED-42A2-B585-66DD08C736AF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32516" y="5188640"/>
              <a:ext cx="866544" cy="866544"/>
            </a:xfrm>
            <a:prstGeom prst="rect">
              <a:avLst/>
            </a:prstGeom>
          </p:spPr>
        </p:pic>
      </p:grpSp>
      <p:sp>
        <p:nvSpPr>
          <p:cNvPr id="58" name="Rectangle 57">
            <a:extLst>
              <a:ext uri="{FF2B5EF4-FFF2-40B4-BE49-F238E27FC236}">
                <a16:creationId xmlns:a16="http://schemas.microsoft.com/office/drawing/2014/main" id="{D71E018C-D030-4BF5-BDBE-2ADF489DCD28}"/>
              </a:ext>
            </a:extLst>
          </p:cNvPr>
          <p:cNvSpPr/>
          <p:nvPr/>
        </p:nvSpPr>
        <p:spPr>
          <a:xfrm>
            <a:off x="3490265" y="727751"/>
            <a:ext cx="8701735" cy="1464276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7" name="Title 1">
            <a:extLst>
              <a:ext uri="{FF2B5EF4-FFF2-40B4-BE49-F238E27FC236}">
                <a16:creationId xmlns:a16="http://schemas.microsoft.com/office/drawing/2014/main" id="{6774E648-6330-4B4D-85A5-D15B6999E4B0}"/>
              </a:ext>
            </a:extLst>
          </p:cNvPr>
          <p:cNvSpPr txBox="1">
            <a:spLocks/>
          </p:cNvSpPr>
          <p:nvPr/>
        </p:nvSpPr>
        <p:spPr>
          <a:xfrm>
            <a:off x="3668926" y="998224"/>
            <a:ext cx="8308130" cy="923330"/>
          </a:xfrm>
          <a:prstGeom prst="rect">
            <a:avLst/>
          </a:prstGeom>
          <a:noFill/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600"/>
              </a:spcBef>
            </a:pPr>
            <a:r>
              <a:rPr lang="en-US" sz="3200" b="1" dirty="0">
                <a:solidFill>
                  <a:schemeClr val="bg1"/>
                </a:solidFill>
                <a:latin typeface="Rockwell" panose="02060603020205020403" pitchFamily="18" charset="0"/>
              </a:rPr>
              <a:t>Hacking Smart Grid/Industrial Devices: </a:t>
            </a:r>
            <a:br>
              <a:rPr lang="en-US" sz="3200" b="1" dirty="0">
                <a:solidFill>
                  <a:schemeClr val="bg1"/>
                </a:solidFill>
                <a:latin typeface="Rockwell" panose="02060603020205020403" pitchFamily="18" charset="0"/>
              </a:rPr>
            </a:br>
            <a:r>
              <a:rPr lang="en-US" sz="3200" b="1" dirty="0">
                <a:solidFill>
                  <a:schemeClr val="bg1"/>
                </a:solidFill>
                <a:latin typeface="Rockwell" panose="02060603020205020403" pitchFamily="18" charset="0"/>
              </a:rPr>
              <a:t>Remote Access using Backdoor</a:t>
            </a:r>
            <a:endParaRPr lang="en-IN" sz="3200" b="1" dirty="0">
              <a:solidFill>
                <a:schemeClr val="bg1"/>
              </a:solidFill>
              <a:latin typeface="Rockwell" panose="020606030202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92236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Freeform 81">
            <a:extLst>
              <a:ext uri="{FF2B5EF4-FFF2-40B4-BE49-F238E27FC236}">
                <a16:creationId xmlns:a16="http://schemas.microsoft.com/office/drawing/2014/main" id="{EB747ED4-F8CC-441D-9BD0-D17881810A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059355"/>
            <a:ext cx="12190412" cy="1103812"/>
          </a:xfrm>
          <a:custGeom>
            <a:avLst/>
            <a:gdLst>
              <a:gd name="T0" fmla="*/ 7817 w 8504"/>
              <a:gd name="T1" fmla="*/ 1895 h 1896"/>
              <a:gd name="T2" fmla="*/ 8503 w 8504"/>
              <a:gd name="T3" fmla="*/ 946 h 1896"/>
              <a:gd name="T4" fmla="*/ 7817 w 8504"/>
              <a:gd name="T5" fmla="*/ 0 h 1896"/>
              <a:gd name="T6" fmla="*/ 0 w 8504"/>
              <a:gd name="T7" fmla="*/ 0 h 1896"/>
              <a:gd name="T8" fmla="*/ 0 w 8504"/>
              <a:gd name="T9" fmla="*/ 1895 h 1896"/>
              <a:gd name="T10" fmla="*/ 7817 w 8504"/>
              <a:gd name="T11" fmla="*/ 1895 h 18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04" h="1896">
                <a:moveTo>
                  <a:pt x="7817" y="1895"/>
                </a:moveTo>
                <a:lnTo>
                  <a:pt x="8503" y="946"/>
                </a:lnTo>
                <a:lnTo>
                  <a:pt x="7817" y="0"/>
                </a:lnTo>
                <a:lnTo>
                  <a:pt x="0" y="0"/>
                </a:lnTo>
                <a:lnTo>
                  <a:pt x="0" y="1895"/>
                </a:lnTo>
                <a:lnTo>
                  <a:pt x="7817" y="1895"/>
                </a:lnTo>
              </a:path>
            </a:pathLst>
          </a:custGeom>
          <a:solidFill>
            <a:srgbClr val="FEF6F0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19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ADABB17-F66D-4581-863E-4D5F97F6BE1C}"/>
              </a:ext>
            </a:extLst>
          </p:cNvPr>
          <p:cNvGrpSpPr/>
          <p:nvPr/>
        </p:nvGrpSpPr>
        <p:grpSpPr>
          <a:xfrm>
            <a:off x="328375" y="1273546"/>
            <a:ext cx="11120092" cy="707886"/>
            <a:chOff x="328375" y="1292796"/>
            <a:chExt cx="11120092" cy="707886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418B6A35-30FA-4FA3-8D99-20D4E02C2C25}"/>
                </a:ext>
              </a:extLst>
            </p:cNvPr>
            <p:cNvSpPr/>
            <p:nvPr/>
          </p:nvSpPr>
          <p:spPr>
            <a:xfrm>
              <a:off x="990600" y="1292796"/>
              <a:ext cx="10457867" cy="70788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R="0" lvl="0" algn="l" defTabSz="914400" rtl="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Calibri" panose="020F0502020204030204" pitchFamily="34" charset="0"/>
                  <a:cs typeface="Times New Roman" panose="02020603050405020304" pitchFamily="18" charset="0"/>
                </a:rPr>
                <a:t>The attacker uses software defined radio (SDR) </a:t>
              </a: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to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examine the communication signals in the IoT network</a:t>
              </a: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and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sends spam content</a:t>
              </a: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or texts to the interconnected devices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B5972747-1CBD-47B3-A311-3CFC8FA0187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28375" y="1343517"/>
              <a:ext cx="606444" cy="606444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AutoShape 4">
              <a:extLst>
                <a:ext uri="{FF2B5EF4-FFF2-40B4-BE49-F238E27FC236}">
                  <a16:creationId xmlns:a16="http://schemas.microsoft.com/office/drawing/2014/main" id="{67DB9480-0476-4FBD-9446-C13B9B09B07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3349" y="1487932"/>
              <a:ext cx="316496" cy="31761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28" y="17466"/>
                  </a:moveTo>
                  <a:cubicBezTo>
                    <a:pt x="16669" y="16923"/>
                    <a:pt x="15846" y="16465"/>
                    <a:pt x="14963" y="16121"/>
                  </a:cubicBezTo>
                  <a:cubicBezTo>
                    <a:pt x="15595" y="14609"/>
                    <a:pt x="15967" y="12928"/>
                    <a:pt x="16010" y="11148"/>
                  </a:cubicBezTo>
                  <a:lnTo>
                    <a:pt x="20188" y="11148"/>
                  </a:lnTo>
                  <a:cubicBezTo>
                    <a:pt x="20097" y="13612"/>
                    <a:pt x="19065" y="15838"/>
                    <a:pt x="17428" y="17466"/>
                  </a:cubicBezTo>
                  <a:moveTo>
                    <a:pt x="1411" y="11148"/>
                  </a:moveTo>
                  <a:lnTo>
                    <a:pt x="5589" y="11148"/>
                  </a:lnTo>
                  <a:cubicBezTo>
                    <a:pt x="5632" y="12928"/>
                    <a:pt x="6004" y="14609"/>
                    <a:pt x="6636" y="16121"/>
                  </a:cubicBezTo>
                  <a:cubicBezTo>
                    <a:pt x="5753" y="16465"/>
                    <a:pt x="4931" y="16923"/>
                    <a:pt x="4171" y="17466"/>
                  </a:cubicBezTo>
                  <a:cubicBezTo>
                    <a:pt x="2534" y="15838"/>
                    <a:pt x="1502" y="13612"/>
                    <a:pt x="1411" y="11148"/>
                  </a:cubicBezTo>
                  <a:moveTo>
                    <a:pt x="3785" y="4553"/>
                  </a:moveTo>
                  <a:cubicBezTo>
                    <a:pt x="4579" y="5170"/>
                    <a:pt x="5448" y="5691"/>
                    <a:pt x="6388" y="6084"/>
                  </a:cubicBezTo>
                  <a:cubicBezTo>
                    <a:pt x="5901" y="7433"/>
                    <a:pt x="5627" y="8908"/>
                    <a:pt x="5589" y="10451"/>
                  </a:cubicBezTo>
                  <a:lnTo>
                    <a:pt x="1411" y="10451"/>
                  </a:lnTo>
                  <a:cubicBezTo>
                    <a:pt x="1494" y="8190"/>
                    <a:pt x="2376" y="6135"/>
                    <a:pt x="3785" y="4553"/>
                  </a:cubicBezTo>
                  <a:moveTo>
                    <a:pt x="11148" y="10451"/>
                  </a:moveTo>
                  <a:lnTo>
                    <a:pt x="11148" y="6950"/>
                  </a:lnTo>
                  <a:cubicBezTo>
                    <a:pt x="12339" y="6913"/>
                    <a:pt x="13484" y="6696"/>
                    <a:pt x="14558" y="6324"/>
                  </a:cubicBezTo>
                  <a:cubicBezTo>
                    <a:pt x="15018" y="7598"/>
                    <a:pt x="15276" y="8992"/>
                    <a:pt x="15314" y="10451"/>
                  </a:cubicBezTo>
                  <a:cubicBezTo>
                    <a:pt x="15314" y="10451"/>
                    <a:pt x="11148" y="10451"/>
                    <a:pt x="11148" y="10451"/>
                  </a:cubicBezTo>
                  <a:close/>
                  <a:moveTo>
                    <a:pt x="14311" y="15882"/>
                  </a:moveTo>
                  <a:cubicBezTo>
                    <a:pt x="13309" y="15559"/>
                    <a:pt x="12247" y="15380"/>
                    <a:pt x="11148" y="15346"/>
                  </a:cubicBezTo>
                  <a:lnTo>
                    <a:pt x="11148" y="11148"/>
                  </a:lnTo>
                  <a:lnTo>
                    <a:pt x="15314" y="11148"/>
                  </a:lnTo>
                  <a:cubicBezTo>
                    <a:pt x="15270" y="12844"/>
                    <a:pt x="14914" y="14445"/>
                    <a:pt x="14311" y="15882"/>
                  </a:cubicBezTo>
                  <a:moveTo>
                    <a:pt x="14683" y="16757"/>
                  </a:moveTo>
                  <a:cubicBezTo>
                    <a:pt x="15476" y="17063"/>
                    <a:pt x="16218" y="17466"/>
                    <a:pt x="16904" y="17941"/>
                  </a:cubicBezTo>
                  <a:cubicBezTo>
                    <a:pt x="15632" y="19031"/>
                    <a:pt x="14067" y="19781"/>
                    <a:pt x="12344" y="20068"/>
                  </a:cubicBezTo>
                  <a:cubicBezTo>
                    <a:pt x="13280" y="19136"/>
                    <a:pt x="14076" y="18017"/>
                    <a:pt x="14683" y="16757"/>
                  </a:cubicBezTo>
                  <a:moveTo>
                    <a:pt x="11148" y="20188"/>
                  </a:moveTo>
                  <a:lnTo>
                    <a:pt x="11148" y="16043"/>
                  </a:lnTo>
                  <a:cubicBezTo>
                    <a:pt x="12146" y="16075"/>
                    <a:pt x="13113" y="16231"/>
                    <a:pt x="14025" y="16516"/>
                  </a:cubicBezTo>
                  <a:cubicBezTo>
                    <a:pt x="13314" y="17970"/>
                    <a:pt x="12343" y="19223"/>
                    <a:pt x="11185" y="20186"/>
                  </a:cubicBezTo>
                  <a:cubicBezTo>
                    <a:pt x="11185" y="20186"/>
                    <a:pt x="11148" y="20188"/>
                    <a:pt x="11148" y="20188"/>
                  </a:cubicBezTo>
                  <a:close/>
                  <a:moveTo>
                    <a:pt x="9255" y="20068"/>
                  </a:moveTo>
                  <a:cubicBezTo>
                    <a:pt x="7532" y="19781"/>
                    <a:pt x="5967" y="19031"/>
                    <a:pt x="4695" y="17941"/>
                  </a:cubicBezTo>
                  <a:cubicBezTo>
                    <a:pt x="5381" y="17466"/>
                    <a:pt x="6123" y="17063"/>
                    <a:pt x="6916" y="16757"/>
                  </a:cubicBezTo>
                  <a:cubicBezTo>
                    <a:pt x="7523" y="18017"/>
                    <a:pt x="8319" y="19136"/>
                    <a:pt x="9255" y="20068"/>
                  </a:cubicBezTo>
                  <a:moveTo>
                    <a:pt x="10451" y="11148"/>
                  </a:moveTo>
                  <a:lnTo>
                    <a:pt x="10451" y="15346"/>
                  </a:lnTo>
                  <a:cubicBezTo>
                    <a:pt x="9352" y="15380"/>
                    <a:pt x="8290" y="15559"/>
                    <a:pt x="7288" y="15882"/>
                  </a:cubicBezTo>
                  <a:cubicBezTo>
                    <a:pt x="6685" y="14445"/>
                    <a:pt x="6329" y="12844"/>
                    <a:pt x="6285" y="11148"/>
                  </a:cubicBezTo>
                  <a:cubicBezTo>
                    <a:pt x="6285" y="11148"/>
                    <a:pt x="10451" y="11148"/>
                    <a:pt x="10451" y="11148"/>
                  </a:cubicBezTo>
                  <a:close/>
                  <a:moveTo>
                    <a:pt x="7041" y="6324"/>
                  </a:moveTo>
                  <a:cubicBezTo>
                    <a:pt x="8115" y="6696"/>
                    <a:pt x="9260" y="6913"/>
                    <a:pt x="10451" y="6950"/>
                  </a:cubicBezTo>
                  <a:lnTo>
                    <a:pt x="10451" y="10451"/>
                  </a:lnTo>
                  <a:lnTo>
                    <a:pt x="6285" y="10451"/>
                  </a:lnTo>
                  <a:cubicBezTo>
                    <a:pt x="6324" y="8992"/>
                    <a:pt x="6581" y="7598"/>
                    <a:pt x="7041" y="6324"/>
                  </a:cubicBezTo>
                  <a:moveTo>
                    <a:pt x="6651" y="5442"/>
                  </a:moveTo>
                  <a:cubicBezTo>
                    <a:pt x="5790" y="5084"/>
                    <a:pt x="4993" y="4609"/>
                    <a:pt x="4263" y="4050"/>
                  </a:cubicBezTo>
                  <a:cubicBezTo>
                    <a:pt x="5606" y="2749"/>
                    <a:pt x="7332" y="1851"/>
                    <a:pt x="9255" y="1531"/>
                  </a:cubicBezTo>
                  <a:cubicBezTo>
                    <a:pt x="8175" y="2610"/>
                    <a:pt x="7286" y="3939"/>
                    <a:pt x="6651" y="5442"/>
                  </a:cubicBezTo>
                  <a:moveTo>
                    <a:pt x="10451" y="1411"/>
                  </a:moveTo>
                  <a:lnTo>
                    <a:pt x="10451" y="6253"/>
                  </a:lnTo>
                  <a:cubicBezTo>
                    <a:pt x="9352" y="6217"/>
                    <a:pt x="8296" y="6021"/>
                    <a:pt x="7303" y="5681"/>
                  </a:cubicBezTo>
                  <a:cubicBezTo>
                    <a:pt x="8029" y="3972"/>
                    <a:pt x="9101" y="2507"/>
                    <a:pt x="10415" y="1413"/>
                  </a:cubicBezTo>
                  <a:cubicBezTo>
                    <a:pt x="10427" y="1412"/>
                    <a:pt x="10439" y="1411"/>
                    <a:pt x="10451" y="1411"/>
                  </a:cubicBezTo>
                  <a:moveTo>
                    <a:pt x="12344" y="1531"/>
                  </a:moveTo>
                  <a:cubicBezTo>
                    <a:pt x="14267" y="1851"/>
                    <a:pt x="15993" y="2749"/>
                    <a:pt x="17336" y="4050"/>
                  </a:cubicBezTo>
                  <a:cubicBezTo>
                    <a:pt x="16606" y="4609"/>
                    <a:pt x="15809" y="5084"/>
                    <a:pt x="14948" y="5442"/>
                  </a:cubicBezTo>
                  <a:cubicBezTo>
                    <a:pt x="14313" y="3939"/>
                    <a:pt x="13424" y="2610"/>
                    <a:pt x="12344" y="1531"/>
                  </a:cubicBezTo>
                  <a:moveTo>
                    <a:pt x="11184" y="1413"/>
                  </a:moveTo>
                  <a:cubicBezTo>
                    <a:pt x="12498" y="2507"/>
                    <a:pt x="13570" y="3972"/>
                    <a:pt x="14296" y="5681"/>
                  </a:cubicBezTo>
                  <a:cubicBezTo>
                    <a:pt x="13303" y="6021"/>
                    <a:pt x="12247" y="6217"/>
                    <a:pt x="11148" y="6253"/>
                  </a:cubicBezTo>
                  <a:lnTo>
                    <a:pt x="11148" y="1411"/>
                  </a:lnTo>
                  <a:cubicBezTo>
                    <a:pt x="11160" y="1411"/>
                    <a:pt x="11172" y="1412"/>
                    <a:pt x="11184" y="1413"/>
                  </a:cubicBezTo>
                  <a:moveTo>
                    <a:pt x="10414" y="20186"/>
                  </a:moveTo>
                  <a:cubicBezTo>
                    <a:pt x="9256" y="19223"/>
                    <a:pt x="8285" y="17970"/>
                    <a:pt x="7574" y="16516"/>
                  </a:cubicBezTo>
                  <a:cubicBezTo>
                    <a:pt x="8486" y="16231"/>
                    <a:pt x="9453" y="16075"/>
                    <a:pt x="10451" y="16043"/>
                  </a:cubicBezTo>
                  <a:lnTo>
                    <a:pt x="10451" y="20188"/>
                  </a:lnTo>
                  <a:cubicBezTo>
                    <a:pt x="10451" y="20188"/>
                    <a:pt x="10414" y="20186"/>
                    <a:pt x="10414" y="20186"/>
                  </a:cubicBezTo>
                  <a:close/>
                  <a:moveTo>
                    <a:pt x="20188" y="10451"/>
                  </a:moveTo>
                  <a:lnTo>
                    <a:pt x="16010" y="10451"/>
                  </a:lnTo>
                  <a:cubicBezTo>
                    <a:pt x="15972" y="8908"/>
                    <a:pt x="15698" y="7433"/>
                    <a:pt x="15211" y="6084"/>
                  </a:cubicBezTo>
                  <a:cubicBezTo>
                    <a:pt x="16151" y="5691"/>
                    <a:pt x="17020" y="5170"/>
                    <a:pt x="17814" y="4553"/>
                  </a:cubicBezTo>
                  <a:cubicBezTo>
                    <a:pt x="19223" y="6135"/>
                    <a:pt x="20105" y="8190"/>
                    <a:pt x="20188" y="10451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5" name="Title 16">
            <a:extLst>
              <a:ext uri="{FF2B5EF4-FFF2-40B4-BE49-F238E27FC236}">
                <a16:creationId xmlns:a16="http://schemas.microsoft.com/office/drawing/2014/main" id="{28C56E1E-BE44-4CB7-BE97-ACF2F5CBAA95}"/>
              </a:ext>
            </a:extLst>
          </p:cNvPr>
          <p:cNvSpPr txBox="1">
            <a:spLocks/>
          </p:cNvSpPr>
          <p:nvPr/>
        </p:nvSpPr>
        <p:spPr>
          <a:xfrm>
            <a:off x="2590802" y="219373"/>
            <a:ext cx="7010397" cy="58477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4000" b="1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+mj-ea"/>
                <a:cs typeface="+mj-cs"/>
              </a:defRPr>
            </a:lvl1pPr>
          </a:lstStyle>
          <a:p>
            <a:r>
              <a:rPr lang="en-IN" dirty="0"/>
              <a:t>SDR-Based Attacks on IoT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DDE44AC8-92A3-4FF9-B6CB-4E56C9BA9141}"/>
              </a:ext>
            </a:extLst>
          </p:cNvPr>
          <p:cNvGrpSpPr/>
          <p:nvPr/>
        </p:nvGrpSpPr>
        <p:grpSpPr>
          <a:xfrm>
            <a:off x="1078941" y="3717267"/>
            <a:ext cx="702462" cy="647130"/>
            <a:chOff x="13296064" y="10607541"/>
            <a:chExt cx="1265763" cy="1166060"/>
          </a:xfrm>
          <a:solidFill>
            <a:schemeClr val="accent2"/>
          </a:solidFill>
        </p:grpSpPr>
        <p:sp>
          <p:nvSpPr>
            <p:cNvPr id="28" name="Freeform 269">
              <a:extLst>
                <a:ext uri="{FF2B5EF4-FFF2-40B4-BE49-F238E27FC236}">
                  <a16:creationId xmlns:a16="http://schemas.microsoft.com/office/drawing/2014/main" id="{F1ED6CDD-0598-48FA-A986-49970266F7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49333" y="10670914"/>
              <a:ext cx="1141470" cy="1039314"/>
            </a:xfrm>
            <a:custGeom>
              <a:avLst/>
              <a:gdLst>
                <a:gd name="T0" fmla="*/ 994 w 1989"/>
                <a:gd name="T1" fmla="*/ 0 h 1812"/>
                <a:gd name="T2" fmla="*/ 994 w 1989"/>
                <a:gd name="T3" fmla="*/ 0 h 1812"/>
                <a:gd name="T4" fmla="*/ 354 w 1989"/>
                <a:gd name="T5" fmla="*/ 268 h 1812"/>
                <a:gd name="T6" fmla="*/ 354 w 1989"/>
                <a:gd name="T7" fmla="*/ 1548 h 1812"/>
                <a:gd name="T8" fmla="*/ 994 w 1989"/>
                <a:gd name="T9" fmla="*/ 1811 h 1812"/>
                <a:gd name="T10" fmla="*/ 1634 w 1989"/>
                <a:gd name="T11" fmla="*/ 1548 h 1812"/>
                <a:gd name="T12" fmla="*/ 1634 w 1989"/>
                <a:gd name="T13" fmla="*/ 268 h 1812"/>
                <a:gd name="T14" fmla="*/ 994 w 1989"/>
                <a:gd name="T15" fmla="*/ 0 h 18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89" h="1812">
                  <a:moveTo>
                    <a:pt x="994" y="0"/>
                  </a:moveTo>
                  <a:lnTo>
                    <a:pt x="994" y="0"/>
                  </a:lnTo>
                  <a:cubicBezTo>
                    <a:pt x="766" y="0"/>
                    <a:pt x="532" y="91"/>
                    <a:pt x="354" y="268"/>
                  </a:cubicBezTo>
                  <a:cubicBezTo>
                    <a:pt x="0" y="622"/>
                    <a:pt x="0" y="1194"/>
                    <a:pt x="354" y="1548"/>
                  </a:cubicBezTo>
                  <a:cubicBezTo>
                    <a:pt x="532" y="1725"/>
                    <a:pt x="766" y="1811"/>
                    <a:pt x="994" y="1811"/>
                  </a:cubicBezTo>
                  <a:cubicBezTo>
                    <a:pt x="1229" y="1811"/>
                    <a:pt x="1457" y="1725"/>
                    <a:pt x="1634" y="1548"/>
                  </a:cubicBezTo>
                  <a:cubicBezTo>
                    <a:pt x="1988" y="1194"/>
                    <a:pt x="1988" y="622"/>
                    <a:pt x="1634" y="268"/>
                  </a:cubicBezTo>
                  <a:cubicBezTo>
                    <a:pt x="1457" y="91"/>
                    <a:pt x="1229" y="0"/>
                    <a:pt x="994" y="0"/>
                  </a:cubicBezTo>
                </a:path>
              </a:pathLst>
            </a:custGeom>
            <a:solidFill>
              <a:schemeClr val="accent4"/>
            </a:solidFill>
            <a:ln w="9525" cap="flat">
              <a:noFill/>
              <a:bevel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9" name="Freeform 270">
              <a:extLst>
                <a:ext uri="{FF2B5EF4-FFF2-40B4-BE49-F238E27FC236}">
                  <a16:creationId xmlns:a16="http://schemas.microsoft.com/office/drawing/2014/main" id="{CAD6A1F9-B5E6-46AB-9CF5-D3B8D7995C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296064" y="10607541"/>
              <a:ext cx="1265763" cy="1166060"/>
            </a:xfrm>
            <a:custGeom>
              <a:avLst/>
              <a:gdLst>
                <a:gd name="T0" fmla="*/ 1085 w 2206"/>
                <a:gd name="T1" fmla="*/ 2005 h 2035"/>
                <a:gd name="T2" fmla="*/ 1085 w 2206"/>
                <a:gd name="T3" fmla="*/ 2005 h 2035"/>
                <a:gd name="T4" fmla="*/ 383 w 2206"/>
                <a:gd name="T5" fmla="*/ 1714 h 2035"/>
                <a:gd name="T6" fmla="*/ 383 w 2206"/>
                <a:gd name="T7" fmla="*/ 314 h 2035"/>
                <a:gd name="T8" fmla="*/ 1085 w 2206"/>
                <a:gd name="T9" fmla="*/ 23 h 2035"/>
                <a:gd name="T10" fmla="*/ 1788 w 2206"/>
                <a:gd name="T11" fmla="*/ 314 h 2035"/>
                <a:gd name="T12" fmla="*/ 1788 w 2206"/>
                <a:gd name="T13" fmla="*/ 1714 h 2035"/>
                <a:gd name="T14" fmla="*/ 1085 w 2206"/>
                <a:gd name="T15" fmla="*/ 2005 h 2035"/>
                <a:gd name="T16" fmla="*/ 1085 w 2206"/>
                <a:gd name="T17" fmla="*/ 0 h 2035"/>
                <a:gd name="T18" fmla="*/ 1085 w 2206"/>
                <a:gd name="T19" fmla="*/ 0 h 2035"/>
                <a:gd name="T20" fmla="*/ 366 w 2206"/>
                <a:gd name="T21" fmla="*/ 297 h 2035"/>
                <a:gd name="T22" fmla="*/ 68 w 2206"/>
                <a:gd name="T23" fmla="*/ 1017 h 2035"/>
                <a:gd name="T24" fmla="*/ 366 w 2206"/>
                <a:gd name="T25" fmla="*/ 1737 h 2035"/>
                <a:gd name="T26" fmla="*/ 1085 w 2206"/>
                <a:gd name="T27" fmla="*/ 2034 h 2035"/>
                <a:gd name="T28" fmla="*/ 1085 w 2206"/>
                <a:gd name="T29" fmla="*/ 2034 h 2035"/>
                <a:gd name="T30" fmla="*/ 1805 w 2206"/>
                <a:gd name="T31" fmla="*/ 1737 h 2035"/>
                <a:gd name="T32" fmla="*/ 1805 w 2206"/>
                <a:gd name="T33" fmla="*/ 297 h 2035"/>
                <a:gd name="T34" fmla="*/ 1085 w 2206"/>
                <a:gd name="T35" fmla="*/ 0 h 2035"/>
                <a:gd name="T36" fmla="*/ 1085 w 2206"/>
                <a:gd name="T37" fmla="*/ 2005 h 20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06" h="2035">
                  <a:moveTo>
                    <a:pt x="1085" y="2005"/>
                  </a:moveTo>
                  <a:lnTo>
                    <a:pt x="1085" y="2005"/>
                  </a:lnTo>
                  <a:cubicBezTo>
                    <a:pt x="823" y="2005"/>
                    <a:pt x="571" y="1902"/>
                    <a:pt x="383" y="1714"/>
                  </a:cubicBezTo>
                  <a:cubicBezTo>
                    <a:pt x="0" y="1331"/>
                    <a:pt x="0" y="703"/>
                    <a:pt x="383" y="314"/>
                  </a:cubicBezTo>
                  <a:cubicBezTo>
                    <a:pt x="571" y="126"/>
                    <a:pt x="823" y="23"/>
                    <a:pt x="1085" y="23"/>
                  </a:cubicBezTo>
                  <a:cubicBezTo>
                    <a:pt x="1354" y="23"/>
                    <a:pt x="1600" y="126"/>
                    <a:pt x="1788" y="314"/>
                  </a:cubicBezTo>
                  <a:cubicBezTo>
                    <a:pt x="2177" y="703"/>
                    <a:pt x="2177" y="1331"/>
                    <a:pt x="1788" y="1714"/>
                  </a:cubicBezTo>
                  <a:cubicBezTo>
                    <a:pt x="1600" y="1902"/>
                    <a:pt x="1354" y="2005"/>
                    <a:pt x="1085" y="2005"/>
                  </a:cubicBezTo>
                  <a:lnTo>
                    <a:pt x="1085" y="0"/>
                  </a:lnTo>
                  <a:lnTo>
                    <a:pt x="1085" y="0"/>
                  </a:lnTo>
                  <a:cubicBezTo>
                    <a:pt x="817" y="0"/>
                    <a:pt x="560" y="103"/>
                    <a:pt x="366" y="297"/>
                  </a:cubicBezTo>
                  <a:cubicBezTo>
                    <a:pt x="177" y="486"/>
                    <a:pt x="68" y="743"/>
                    <a:pt x="68" y="1017"/>
                  </a:cubicBezTo>
                  <a:cubicBezTo>
                    <a:pt x="68" y="1285"/>
                    <a:pt x="177" y="1542"/>
                    <a:pt x="366" y="1737"/>
                  </a:cubicBezTo>
                  <a:cubicBezTo>
                    <a:pt x="560" y="1925"/>
                    <a:pt x="817" y="2034"/>
                    <a:pt x="1085" y="2034"/>
                  </a:cubicBezTo>
                  <a:lnTo>
                    <a:pt x="1085" y="2034"/>
                  </a:lnTo>
                  <a:cubicBezTo>
                    <a:pt x="1360" y="2034"/>
                    <a:pt x="1611" y="1925"/>
                    <a:pt x="1805" y="1737"/>
                  </a:cubicBezTo>
                  <a:cubicBezTo>
                    <a:pt x="2205" y="1337"/>
                    <a:pt x="2205" y="691"/>
                    <a:pt x="1805" y="297"/>
                  </a:cubicBezTo>
                  <a:cubicBezTo>
                    <a:pt x="1611" y="103"/>
                    <a:pt x="1360" y="0"/>
                    <a:pt x="1085" y="0"/>
                  </a:cubicBezTo>
                  <a:lnTo>
                    <a:pt x="1085" y="2005"/>
                  </a:lnTo>
                </a:path>
              </a:pathLst>
            </a:custGeom>
            <a:solidFill>
              <a:schemeClr val="accent4"/>
            </a:solidFill>
            <a:ln w="9525" cap="flat">
              <a:noFill/>
              <a:bevel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F648E236-C16F-4A05-9E6B-A574D43C8C05}"/>
              </a:ext>
            </a:extLst>
          </p:cNvPr>
          <p:cNvSpPr txBox="1"/>
          <p:nvPr/>
        </p:nvSpPr>
        <p:spPr>
          <a:xfrm>
            <a:off x="1949110" y="3755715"/>
            <a:ext cx="2309955" cy="338536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</a:rPr>
              <a:t>Cryptanalysis Attack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48073E08-75FD-47A1-A9F7-1D67119C07F9}"/>
              </a:ext>
            </a:extLst>
          </p:cNvPr>
          <p:cNvGrpSpPr/>
          <p:nvPr/>
        </p:nvGrpSpPr>
        <p:grpSpPr>
          <a:xfrm>
            <a:off x="1837239" y="3961373"/>
            <a:ext cx="152036" cy="151935"/>
            <a:chOff x="8571240" y="5550087"/>
            <a:chExt cx="304072" cy="303870"/>
          </a:xfrm>
        </p:grpSpPr>
        <p:sp>
          <p:nvSpPr>
            <p:cNvPr id="32" name="Freeform 324">
              <a:extLst>
                <a:ext uri="{FF2B5EF4-FFF2-40B4-BE49-F238E27FC236}">
                  <a16:creationId xmlns:a16="http://schemas.microsoft.com/office/drawing/2014/main" id="{D49844D7-D62B-4AEC-961C-FEB30196D3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71240" y="5550087"/>
              <a:ext cx="304072" cy="303870"/>
            </a:xfrm>
            <a:custGeom>
              <a:avLst/>
              <a:gdLst>
                <a:gd name="T0" fmla="*/ 480 w 481"/>
                <a:gd name="T1" fmla="*/ 240 h 481"/>
                <a:gd name="T2" fmla="*/ 480 w 481"/>
                <a:gd name="T3" fmla="*/ 240 h 481"/>
                <a:gd name="T4" fmla="*/ 240 w 481"/>
                <a:gd name="T5" fmla="*/ 0 h 481"/>
                <a:gd name="T6" fmla="*/ 0 w 481"/>
                <a:gd name="T7" fmla="*/ 240 h 481"/>
                <a:gd name="T8" fmla="*/ 240 w 481"/>
                <a:gd name="T9" fmla="*/ 480 h 481"/>
                <a:gd name="T10" fmla="*/ 480 w 481"/>
                <a:gd name="T11" fmla="*/ 240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1" h="481">
                  <a:moveTo>
                    <a:pt x="480" y="240"/>
                  </a:moveTo>
                  <a:lnTo>
                    <a:pt x="480" y="240"/>
                  </a:lnTo>
                  <a:cubicBezTo>
                    <a:pt x="480" y="109"/>
                    <a:pt x="371" y="0"/>
                    <a:pt x="240" y="0"/>
                  </a:cubicBezTo>
                  <a:cubicBezTo>
                    <a:pt x="103" y="0"/>
                    <a:pt x="0" y="109"/>
                    <a:pt x="0" y="240"/>
                  </a:cubicBezTo>
                  <a:cubicBezTo>
                    <a:pt x="0" y="372"/>
                    <a:pt x="103" y="480"/>
                    <a:pt x="240" y="480"/>
                  </a:cubicBezTo>
                  <a:cubicBezTo>
                    <a:pt x="371" y="480"/>
                    <a:pt x="480" y="372"/>
                    <a:pt x="480" y="24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D61B526E-0337-445D-B622-A3980D267647}"/>
                </a:ext>
              </a:extLst>
            </p:cNvPr>
            <p:cNvGrpSpPr/>
            <p:nvPr/>
          </p:nvGrpSpPr>
          <p:grpSpPr>
            <a:xfrm>
              <a:off x="8633181" y="5620427"/>
              <a:ext cx="183006" cy="180070"/>
              <a:chOff x="8633181" y="5620427"/>
              <a:chExt cx="183006" cy="180070"/>
            </a:xfrm>
            <a:solidFill>
              <a:schemeClr val="bg1"/>
            </a:solidFill>
          </p:grpSpPr>
          <p:sp>
            <p:nvSpPr>
              <p:cNvPr id="37" name="Freeform 325">
                <a:extLst>
                  <a:ext uri="{FF2B5EF4-FFF2-40B4-BE49-F238E27FC236}">
                    <a16:creationId xmlns:a16="http://schemas.microsoft.com/office/drawing/2014/main" id="{E7526A5E-2654-4187-AB62-D990321D3C1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17645" y="5620427"/>
                <a:ext cx="16893" cy="180070"/>
              </a:xfrm>
              <a:custGeom>
                <a:avLst/>
                <a:gdLst>
                  <a:gd name="T0" fmla="*/ 28 w 29"/>
                  <a:gd name="T1" fmla="*/ 285 h 286"/>
                  <a:gd name="T2" fmla="*/ 0 w 29"/>
                  <a:gd name="T3" fmla="*/ 285 h 286"/>
                  <a:gd name="T4" fmla="*/ 0 w 29"/>
                  <a:gd name="T5" fmla="*/ 0 h 286"/>
                  <a:gd name="T6" fmla="*/ 28 w 29"/>
                  <a:gd name="T7" fmla="*/ 0 h 286"/>
                  <a:gd name="T8" fmla="*/ 28 w 29"/>
                  <a:gd name="T9" fmla="*/ 285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86">
                    <a:moveTo>
                      <a:pt x="28" y="285"/>
                    </a:moveTo>
                    <a:lnTo>
                      <a:pt x="0" y="285"/>
                    </a:lnTo>
                    <a:lnTo>
                      <a:pt x="0" y="0"/>
                    </a:lnTo>
                    <a:lnTo>
                      <a:pt x="28" y="0"/>
                    </a:lnTo>
                    <a:lnTo>
                      <a:pt x="28" y="285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8" name="Freeform 326">
                <a:extLst>
                  <a:ext uri="{FF2B5EF4-FFF2-40B4-BE49-F238E27FC236}">
                    <a16:creationId xmlns:a16="http://schemas.microsoft.com/office/drawing/2014/main" id="{9F5F4A2B-4BE7-48B8-B839-A9AD68E441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33181" y="5699209"/>
                <a:ext cx="183006" cy="19695"/>
              </a:xfrm>
              <a:custGeom>
                <a:avLst/>
                <a:gdLst>
                  <a:gd name="T0" fmla="*/ 0 w 293"/>
                  <a:gd name="T1" fmla="*/ 35 h 36"/>
                  <a:gd name="T2" fmla="*/ 0 w 293"/>
                  <a:gd name="T3" fmla="*/ 0 h 36"/>
                  <a:gd name="T4" fmla="*/ 292 w 293"/>
                  <a:gd name="T5" fmla="*/ 0 h 36"/>
                  <a:gd name="T6" fmla="*/ 292 w 293"/>
                  <a:gd name="T7" fmla="*/ 35 h 36"/>
                  <a:gd name="T8" fmla="*/ 0 w 293"/>
                  <a:gd name="T9" fmla="*/ 3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3" h="36">
                    <a:moveTo>
                      <a:pt x="0" y="35"/>
                    </a:moveTo>
                    <a:lnTo>
                      <a:pt x="0" y="0"/>
                    </a:lnTo>
                    <a:lnTo>
                      <a:pt x="292" y="0"/>
                    </a:lnTo>
                    <a:lnTo>
                      <a:pt x="292" y="35"/>
                    </a:lnTo>
                    <a:lnTo>
                      <a:pt x="0" y="35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C3B145EF-8D20-4C72-9601-38FFB60B2719}"/>
              </a:ext>
            </a:extLst>
          </p:cNvPr>
          <p:cNvSpPr txBox="1"/>
          <p:nvPr/>
        </p:nvSpPr>
        <p:spPr>
          <a:xfrm>
            <a:off x="1933575" y="4087922"/>
            <a:ext cx="10134600" cy="986662"/>
          </a:xfrm>
          <a:prstGeom prst="rect">
            <a:avLst/>
          </a:prstGeom>
          <a:noFill/>
        </p:spPr>
        <p:txBody>
          <a:bodyPr wrap="square" lIns="109710" tIns="54855" rIns="109710" bIns="54855" rtlCol="0">
            <a:spAutoFit/>
          </a:bodyPr>
          <a:lstStyle/>
          <a:p>
            <a:pPr marL="285750" indent="-285750" defTabSz="914217">
              <a:lnSpc>
                <a:spcPct val="11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/>
            </a:pPr>
            <a:r>
              <a:rPr lang="en-US" sz="1600" dirty="0">
                <a:solidFill>
                  <a:prstClr val="black"/>
                </a:solidFill>
                <a:ea typeface="MingLiU_HKSCS" panose="02020500000000000000" pitchFamily="18" charset="-120"/>
              </a:rPr>
              <a:t>The attacker uses the same procedure as that followed in a replay attack, along with reverse engineering of the protocol to capture the </a:t>
            </a:r>
            <a:r>
              <a:rPr lang="en-US" sz="1600" b="1" dirty="0">
                <a:solidFill>
                  <a:srgbClr val="FF0000"/>
                </a:solidFill>
                <a:ea typeface="MingLiU_HKSCS" panose="02020500000000000000" pitchFamily="18" charset="-120"/>
              </a:rPr>
              <a:t>original signal</a:t>
            </a:r>
          </a:p>
          <a:p>
            <a:pPr marL="285750" indent="-285750" defTabSz="914217">
              <a:lnSpc>
                <a:spcPct val="11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/>
            </a:pPr>
            <a:r>
              <a:rPr lang="en-US" sz="1600" dirty="0">
                <a:solidFill>
                  <a:prstClr val="black"/>
                </a:solidFill>
                <a:ea typeface="MingLiU_HKSCS" panose="02020500000000000000" pitchFamily="18" charset="-120"/>
              </a:rPr>
              <a:t>The attacker must be skilled in cryptography, communication theory, and modulation schemes to perform this attack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D370B7E6-ECE3-4BE7-B7F6-B71E940282C7}"/>
              </a:ext>
            </a:extLst>
          </p:cNvPr>
          <p:cNvGrpSpPr/>
          <p:nvPr/>
        </p:nvGrpSpPr>
        <p:grpSpPr>
          <a:xfrm>
            <a:off x="1078940" y="5087474"/>
            <a:ext cx="702462" cy="647130"/>
            <a:chOff x="13296063" y="10607541"/>
            <a:chExt cx="1265763" cy="1166060"/>
          </a:xfrm>
          <a:solidFill>
            <a:schemeClr val="accent2"/>
          </a:solidFill>
        </p:grpSpPr>
        <p:sp>
          <p:nvSpPr>
            <p:cNvPr id="41" name="Freeform 269">
              <a:extLst>
                <a:ext uri="{FF2B5EF4-FFF2-40B4-BE49-F238E27FC236}">
                  <a16:creationId xmlns:a16="http://schemas.microsoft.com/office/drawing/2014/main" id="{10E1219B-26E4-4FA6-952F-1E926D9520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49333" y="10670914"/>
              <a:ext cx="1141470" cy="1039314"/>
            </a:xfrm>
            <a:custGeom>
              <a:avLst/>
              <a:gdLst>
                <a:gd name="T0" fmla="*/ 994 w 1989"/>
                <a:gd name="T1" fmla="*/ 0 h 1812"/>
                <a:gd name="T2" fmla="*/ 994 w 1989"/>
                <a:gd name="T3" fmla="*/ 0 h 1812"/>
                <a:gd name="T4" fmla="*/ 354 w 1989"/>
                <a:gd name="T5" fmla="*/ 268 h 1812"/>
                <a:gd name="T6" fmla="*/ 354 w 1989"/>
                <a:gd name="T7" fmla="*/ 1548 h 1812"/>
                <a:gd name="T8" fmla="*/ 994 w 1989"/>
                <a:gd name="T9" fmla="*/ 1811 h 1812"/>
                <a:gd name="T10" fmla="*/ 1634 w 1989"/>
                <a:gd name="T11" fmla="*/ 1548 h 1812"/>
                <a:gd name="T12" fmla="*/ 1634 w 1989"/>
                <a:gd name="T13" fmla="*/ 268 h 1812"/>
                <a:gd name="T14" fmla="*/ 994 w 1989"/>
                <a:gd name="T15" fmla="*/ 0 h 18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89" h="1812">
                  <a:moveTo>
                    <a:pt x="994" y="0"/>
                  </a:moveTo>
                  <a:lnTo>
                    <a:pt x="994" y="0"/>
                  </a:lnTo>
                  <a:cubicBezTo>
                    <a:pt x="766" y="0"/>
                    <a:pt x="532" y="91"/>
                    <a:pt x="354" y="268"/>
                  </a:cubicBezTo>
                  <a:cubicBezTo>
                    <a:pt x="0" y="622"/>
                    <a:pt x="0" y="1194"/>
                    <a:pt x="354" y="1548"/>
                  </a:cubicBezTo>
                  <a:cubicBezTo>
                    <a:pt x="532" y="1725"/>
                    <a:pt x="766" y="1811"/>
                    <a:pt x="994" y="1811"/>
                  </a:cubicBezTo>
                  <a:cubicBezTo>
                    <a:pt x="1229" y="1811"/>
                    <a:pt x="1457" y="1725"/>
                    <a:pt x="1634" y="1548"/>
                  </a:cubicBezTo>
                  <a:cubicBezTo>
                    <a:pt x="1988" y="1194"/>
                    <a:pt x="1988" y="622"/>
                    <a:pt x="1634" y="268"/>
                  </a:cubicBezTo>
                  <a:cubicBezTo>
                    <a:pt x="1457" y="91"/>
                    <a:pt x="1229" y="0"/>
                    <a:pt x="994" y="0"/>
                  </a:cubicBezTo>
                </a:path>
              </a:pathLst>
            </a:custGeom>
            <a:solidFill>
              <a:schemeClr val="accent6"/>
            </a:solidFill>
            <a:ln w="9525" cap="flat">
              <a:noFill/>
              <a:bevel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2" name="Freeform 270">
              <a:extLst>
                <a:ext uri="{FF2B5EF4-FFF2-40B4-BE49-F238E27FC236}">
                  <a16:creationId xmlns:a16="http://schemas.microsoft.com/office/drawing/2014/main" id="{C456AC6F-1A52-475D-BE1A-297247981D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296063" y="10607541"/>
              <a:ext cx="1265763" cy="1166060"/>
            </a:xfrm>
            <a:custGeom>
              <a:avLst/>
              <a:gdLst>
                <a:gd name="T0" fmla="*/ 1085 w 2206"/>
                <a:gd name="T1" fmla="*/ 2005 h 2035"/>
                <a:gd name="T2" fmla="*/ 1085 w 2206"/>
                <a:gd name="T3" fmla="*/ 2005 h 2035"/>
                <a:gd name="T4" fmla="*/ 383 w 2206"/>
                <a:gd name="T5" fmla="*/ 1714 h 2035"/>
                <a:gd name="T6" fmla="*/ 383 w 2206"/>
                <a:gd name="T7" fmla="*/ 314 h 2035"/>
                <a:gd name="T8" fmla="*/ 1085 w 2206"/>
                <a:gd name="T9" fmla="*/ 23 h 2035"/>
                <a:gd name="T10" fmla="*/ 1788 w 2206"/>
                <a:gd name="T11" fmla="*/ 314 h 2035"/>
                <a:gd name="T12" fmla="*/ 1788 w 2206"/>
                <a:gd name="T13" fmla="*/ 1714 h 2035"/>
                <a:gd name="T14" fmla="*/ 1085 w 2206"/>
                <a:gd name="T15" fmla="*/ 2005 h 2035"/>
                <a:gd name="T16" fmla="*/ 1085 w 2206"/>
                <a:gd name="T17" fmla="*/ 0 h 2035"/>
                <a:gd name="T18" fmla="*/ 1085 w 2206"/>
                <a:gd name="T19" fmla="*/ 0 h 2035"/>
                <a:gd name="T20" fmla="*/ 366 w 2206"/>
                <a:gd name="T21" fmla="*/ 297 h 2035"/>
                <a:gd name="T22" fmla="*/ 68 w 2206"/>
                <a:gd name="T23" fmla="*/ 1017 h 2035"/>
                <a:gd name="T24" fmla="*/ 366 w 2206"/>
                <a:gd name="T25" fmla="*/ 1737 h 2035"/>
                <a:gd name="T26" fmla="*/ 1085 w 2206"/>
                <a:gd name="T27" fmla="*/ 2034 h 2035"/>
                <a:gd name="T28" fmla="*/ 1085 w 2206"/>
                <a:gd name="T29" fmla="*/ 2034 h 2035"/>
                <a:gd name="T30" fmla="*/ 1805 w 2206"/>
                <a:gd name="T31" fmla="*/ 1737 h 2035"/>
                <a:gd name="T32" fmla="*/ 1805 w 2206"/>
                <a:gd name="T33" fmla="*/ 297 h 2035"/>
                <a:gd name="T34" fmla="*/ 1085 w 2206"/>
                <a:gd name="T35" fmla="*/ 0 h 2035"/>
                <a:gd name="T36" fmla="*/ 1085 w 2206"/>
                <a:gd name="T37" fmla="*/ 2005 h 20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06" h="2035">
                  <a:moveTo>
                    <a:pt x="1085" y="2005"/>
                  </a:moveTo>
                  <a:lnTo>
                    <a:pt x="1085" y="2005"/>
                  </a:lnTo>
                  <a:cubicBezTo>
                    <a:pt x="823" y="2005"/>
                    <a:pt x="571" y="1902"/>
                    <a:pt x="383" y="1714"/>
                  </a:cubicBezTo>
                  <a:cubicBezTo>
                    <a:pt x="0" y="1331"/>
                    <a:pt x="0" y="703"/>
                    <a:pt x="383" y="314"/>
                  </a:cubicBezTo>
                  <a:cubicBezTo>
                    <a:pt x="571" y="126"/>
                    <a:pt x="823" y="23"/>
                    <a:pt x="1085" y="23"/>
                  </a:cubicBezTo>
                  <a:cubicBezTo>
                    <a:pt x="1354" y="23"/>
                    <a:pt x="1600" y="126"/>
                    <a:pt x="1788" y="314"/>
                  </a:cubicBezTo>
                  <a:cubicBezTo>
                    <a:pt x="2177" y="703"/>
                    <a:pt x="2177" y="1331"/>
                    <a:pt x="1788" y="1714"/>
                  </a:cubicBezTo>
                  <a:cubicBezTo>
                    <a:pt x="1600" y="1902"/>
                    <a:pt x="1354" y="2005"/>
                    <a:pt x="1085" y="2005"/>
                  </a:cubicBezTo>
                  <a:lnTo>
                    <a:pt x="1085" y="0"/>
                  </a:lnTo>
                  <a:lnTo>
                    <a:pt x="1085" y="0"/>
                  </a:lnTo>
                  <a:cubicBezTo>
                    <a:pt x="817" y="0"/>
                    <a:pt x="560" y="103"/>
                    <a:pt x="366" y="297"/>
                  </a:cubicBezTo>
                  <a:cubicBezTo>
                    <a:pt x="177" y="486"/>
                    <a:pt x="68" y="743"/>
                    <a:pt x="68" y="1017"/>
                  </a:cubicBezTo>
                  <a:cubicBezTo>
                    <a:pt x="68" y="1285"/>
                    <a:pt x="177" y="1542"/>
                    <a:pt x="366" y="1737"/>
                  </a:cubicBezTo>
                  <a:cubicBezTo>
                    <a:pt x="560" y="1925"/>
                    <a:pt x="817" y="2034"/>
                    <a:pt x="1085" y="2034"/>
                  </a:cubicBezTo>
                  <a:lnTo>
                    <a:pt x="1085" y="2034"/>
                  </a:lnTo>
                  <a:cubicBezTo>
                    <a:pt x="1360" y="2034"/>
                    <a:pt x="1611" y="1925"/>
                    <a:pt x="1805" y="1737"/>
                  </a:cubicBezTo>
                  <a:cubicBezTo>
                    <a:pt x="2205" y="1337"/>
                    <a:pt x="2205" y="691"/>
                    <a:pt x="1805" y="297"/>
                  </a:cubicBezTo>
                  <a:cubicBezTo>
                    <a:pt x="1611" y="103"/>
                    <a:pt x="1360" y="0"/>
                    <a:pt x="1085" y="0"/>
                  </a:cubicBezTo>
                  <a:lnTo>
                    <a:pt x="1085" y="2005"/>
                  </a:lnTo>
                </a:path>
              </a:pathLst>
            </a:custGeom>
            <a:solidFill>
              <a:schemeClr val="accent6"/>
            </a:solidFill>
            <a:ln w="9525" cap="flat">
              <a:noFill/>
              <a:bevel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43" name="TextBox 42">
            <a:extLst>
              <a:ext uri="{FF2B5EF4-FFF2-40B4-BE49-F238E27FC236}">
                <a16:creationId xmlns:a16="http://schemas.microsoft.com/office/drawing/2014/main" id="{5E4130FF-C060-4F45-8369-E2056CC32D74}"/>
              </a:ext>
            </a:extLst>
          </p:cNvPr>
          <p:cNvSpPr txBox="1"/>
          <p:nvPr/>
        </p:nvSpPr>
        <p:spPr>
          <a:xfrm>
            <a:off x="1949109" y="5125922"/>
            <a:ext cx="2573232" cy="338536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</a:rPr>
              <a:t>Reconnaissance Attack 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2A86513B-8B2F-4BD9-A89C-DF4339314BD8}"/>
              </a:ext>
            </a:extLst>
          </p:cNvPr>
          <p:cNvGrpSpPr/>
          <p:nvPr/>
        </p:nvGrpSpPr>
        <p:grpSpPr>
          <a:xfrm>
            <a:off x="1837239" y="5331580"/>
            <a:ext cx="152036" cy="151935"/>
            <a:chOff x="8571240" y="5550087"/>
            <a:chExt cx="304072" cy="303870"/>
          </a:xfrm>
        </p:grpSpPr>
        <p:sp>
          <p:nvSpPr>
            <p:cNvPr id="45" name="Freeform 324">
              <a:extLst>
                <a:ext uri="{FF2B5EF4-FFF2-40B4-BE49-F238E27FC236}">
                  <a16:creationId xmlns:a16="http://schemas.microsoft.com/office/drawing/2014/main" id="{427A12E9-BBD8-4D3F-AFE4-BD445B265C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71240" y="5550087"/>
              <a:ext cx="304072" cy="303870"/>
            </a:xfrm>
            <a:custGeom>
              <a:avLst/>
              <a:gdLst>
                <a:gd name="T0" fmla="*/ 480 w 481"/>
                <a:gd name="T1" fmla="*/ 240 h 481"/>
                <a:gd name="T2" fmla="*/ 480 w 481"/>
                <a:gd name="T3" fmla="*/ 240 h 481"/>
                <a:gd name="T4" fmla="*/ 240 w 481"/>
                <a:gd name="T5" fmla="*/ 0 h 481"/>
                <a:gd name="T6" fmla="*/ 0 w 481"/>
                <a:gd name="T7" fmla="*/ 240 h 481"/>
                <a:gd name="T8" fmla="*/ 240 w 481"/>
                <a:gd name="T9" fmla="*/ 480 h 481"/>
                <a:gd name="T10" fmla="*/ 480 w 481"/>
                <a:gd name="T11" fmla="*/ 240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1" h="481">
                  <a:moveTo>
                    <a:pt x="480" y="240"/>
                  </a:moveTo>
                  <a:lnTo>
                    <a:pt x="480" y="240"/>
                  </a:lnTo>
                  <a:cubicBezTo>
                    <a:pt x="480" y="109"/>
                    <a:pt x="371" y="0"/>
                    <a:pt x="240" y="0"/>
                  </a:cubicBezTo>
                  <a:cubicBezTo>
                    <a:pt x="103" y="0"/>
                    <a:pt x="0" y="109"/>
                    <a:pt x="0" y="240"/>
                  </a:cubicBezTo>
                  <a:cubicBezTo>
                    <a:pt x="0" y="372"/>
                    <a:pt x="103" y="480"/>
                    <a:pt x="240" y="480"/>
                  </a:cubicBezTo>
                  <a:cubicBezTo>
                    <a:pt x="371" y="480"/>
                    <a:pt x="480" y="372"/>
                    <a:pt x="480" y="24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49F54892-76D1-4856-9610-0DDB3505ECFA}"/>
                </a:ext>
              </a:extLst>
            </p:cNvPr>
            <p:cNvGrpSpPr/>
            <p:nvPr/>
          </p:nvGrpSpPr>
          <p:grpSpPr>
            <a:xfrm>
              <a:off x="8633181" y="5620427"/>
              <a:ext cx="183006" cy="180070"/>
              <a:chOff x="8633181" y="5620427"/>
              <a:chExt cx="183006" cy="180070"/>
            </a:xfrm>
            <a:solidFill>
              <a:schemeClr val="bg1"/>
            </a:solidFill>
          </p:grpSpPr>
          <p:sp>
            <p:nvSpPr>
              <p:cNvPr id="47" name="Freeform 325">
                <a:extLst>
                  <a:ext uri="{FF2B5EF4-FFF2-40B4-BE49-F238E27FC236}">
                    <a16:creationId xmlns:a16="http://schemas.microsoft.com/office/drawing/2014/main" id="{2C7835B9-98A8-4F70-85A0-B1FD04391C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17645" y="5620427"/>
                <a:ext cx="16893" cy="180070"/>
              </a:xfrm>
              <a:custGeom>
                <a:avLst/>
                <a:gdLst>
                  <a:gd name="T0" fmla="*/ 28 w 29"/>
                  <a:gd name="T1" fmla="*/ 285 h 286"/>
                  <a:gd name="T2" fmla="*/ 0 w 29"/>
                  <a:gd name="T3" fmla="*/ 285 h 286"/>
                  <a:gd name="T4" fmla="*/ 0 w 29"/>
                  <a:gd name="T5" fmla="*/ 0 h 286"/>
                  <a:gd name="T6" fmla="*/ 28 w 29"/>
                  <a:gd name="T7" fmla="*/ 0 h 286"/>
                  <a:gd name="T8" fmla="*/ 28 w 29"/>
                  <a:gd name="T9" fmla="*/ 285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86">
                    <a:moveTo>
                      <a:pt x="28" y="285"/>
                    </a:moveTo>
                    <a:lnTo>
                      <a:pt x="0" y="285"/>
                    </a:lnTo>
                    <a:lnTo>
                      <a:pt x="0" y="0"/>
                    </a:lnTo>
                    <a:lnTo>
                      <a:pt x="28" y="0"/>
                    </a:lnTo>
                    <a:lnTo>
                      <a:pt x="28" y="285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8" name="Freeform 326">
                <a:extLst>
                  <a:ext uri="{FF2B5EF4-FFF2-40B4-BE49-F238E27FC236}">
                    <a16:creationId xmlns:a16="http://schemas.microsoft.com/office/drawing/2014/main" id="{4307A858-C33A-4EE4-895F-76BC6E81C7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33181" y="5699209"/>
                <a:ext cx="183006" cy="19695"/>
              </a:xfrm>
              <a:custGeom>
                <a:avLst/>
                <a:gdLst>
                  <a:gd name="T0" fmla="*/ 0 w 293"/>
                  <a:gd name="T1" fmla="*/ 35 h 36"/>
                  <a:gd name="T2" fmla="*/ 0 w 293"/>
                  <a:gd name="T3" fmla="*/ 0 h 36"/>
                  <a:gd name="T4" fmla="*/ 292 w 293"/>
                  <a:gd name="T5" fmla="*/ 0 h 36"/>
                  <a:gd name="T6" fmla="*/ 292 w 293"/>
                  <a:gd name="T7" fmla="*/ 35 h 36"/>
                  <a:gd name="T8" fmla="*/ 0 w 293"/>
                  <a:gd name="T9" fmla="*/ 3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3" h="36">
                    <a:moveTo>
                      <a:pt x="0" y="35"/>
                    </a:moveTo>
                    <a:lnTo>
                      <a:pt x="0" y="0"/>
                    </a:lnTo>
                    <a:lnTo>
                      <a:pt x="292" y="0"/>
                    </a:lnTo>
                    <a:lnTo>
                      <a:pt x="292" y="35"/>
                    </a:lnTo>
                    <a:lnTo>
                      <a:pt x="0" y="35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</p:grpSp>
      <p:sp>
        <p:nvSpPr>
          <p:cNvPr id="49" name="TextBox 48">
            <a:extLst>
              <a:ext uri="{FF2B5EF4-FFF2-40B4-BE49-F238E27FC236}">
                <a16:creationId xmlns:a16="http://schemas.microsoft.com/office/drawing/2014/main" id="{D801B45B-01AA-4D8B-BCA6-DC57101791B0}"/>
              </a:ext>
            </a:extLst>
          </p:cNvPr>
          <p:cNvSpPr txBox="1"/>
          <p:nvPr/>
        </p:nvSpPr>
        <p:spPr>
          <a:xfrm>
            <a:off x="1933574" y="5458129"/>
            <a:ext cx="9084235" cy="986662"/>
          </a:xfrm>
          <a:prstGeom prst="rect">
            <a:avLst/>
          </a:prstGeom>
          <a:noFill/>
        </p:spPr>
        <p:txBody>
          <a:bodyPr wrap="square" lIns="109710" tIns="54855" rIns="109710" bIns="54855" rtlCol="0">
            <a:spAutoFit/>
          </a:bodyPr>
          <a:lstStyle/>
          <a:p>
            <a:pPr marL="285750" marR="0" lvl="0" indent="-285750" defTabSz="914217" fontAlgn="auto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sz="1600" dirty="0">
                <a:solidFill>
                  <a:prstClr val="black"/>
                </a:solidFill>
                <a:ea typeface="MingLiU_HKSCS" panose="02020500000000000000" pitchFamily="18" charset="-120"/>
              </a:rPr>
              <a:t>The attacker obtains information about the target device from the device’s specifications </a:t>
            </a:r>
          </a:p>
          <a:p>
            <a:pPr marL="285750" marR="0" lvl="0" indent="-285750" defTabSz="914217" fontAlgn="auto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sz="1600" dirty="0">
                <a:solidFill>
                  <a:prstClr val="black"/>
                </a:solidFill>
                <a:ea typeface="MingLiU_HKSCS" panose="02020500000000000000" pitchFamily="18" charset="-120"/>
              </a:rPr>
              <a:t>The attacker then uses a multimeter to </a:t>
            </a:r>
            <a:r>
              <a:rPr lang="en-US" sz="1600" b="1" dirty="0">
                <a:solidFill>
                  <a:srgbClr val="FF0000"/>
                </a:solidFill>
                <a:ea typeface="MingLiU_HKSCS" panose="02020500000000000000" pitchFamily="18" charset="-120"/>
              </a:rPr>
              <a:t>investigate the chipset </a:t>
            </a:r>
            <a:r>
              <a:rPr lang="en-US" sz="1600" dirty="0">
                <a:solidFill>
                  <a:prstClr val="black"/>
                </a:solidFill>
                <a:ea typeface="MingLiU_HKSCS" panose="02020500000000000000" pitchFamily="18" charset="-120"/>
              </a:rPr>
              <a:t>and mark some identifications such as ground pins to discover the product ID and other information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CECAB348-FFA7-4694-B805-C5170176320F}"/>
              </a:ext>
            </a:extLst>
          </p:cNvPr>
          <p:cNvGrpSpPr/>
          <p:nvPr/>
        </p:nvGrpSpPr>
        <p:grpSpPr>
          <a:xfrm>
            <a:off x="1078940" y="2358199"/>
            <a:ext cx="702462" cy="647130"/>
            <a:chOff x="13296063" y="10607541"/>
            <a:chExt cx="1265763" cy="1166060"/>
          </a:xfrm>
          <a:solidFill>
            <a:schemeClr val="accent2"/>
          </a:solidFill>
        </p:grpSpPr>
        <p:sp>
          <p:nvSpPr>
            <p:cNvPr id="51" name="Freeform 269">
              <a:extLst>
                <a:ext uri="{FF2B5EF4-FFF2-40B4-BE49-F238E27FC236}">
                  <a16:creationId xmlns:a16="http://schemas.microsoft.com/office/drawing/2014/main" id="{77B64DBC-2EDF-45A9-BEB1-F9B85D06AB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49333" y="10670914"/>
              <a:ext cx="1141470" cy="1039314"/>
            </a:xfrm>
            <a:custGeom>
              <a:avLst/>
              <a:gdLst>
                <a:gd name="T0" fmla="*/ 994 w 1989"/>
                <a:gd name="T1" fmla="*/ 0 h 1812"/>
                <a:gd name="T2" fmla="*/ 994 w 1989"/>
                <a:gd name="T3" fmla="*/ 0 h 1812"/>
                <a:gd name="T4" fmla="*/ 354 w 1989"/>
                <a:gd name="T5" fmla="*/ 268 h 1812"/>
                <a:gd name="T6" fmla="*/ 354 w 1989"/>
                <a:gd name="T7" fmla="*/ 1548 h 1812"/>
                <a:gd name="T8" fmla="*/ 994 w 1989"/>
                <a:gd name="T9" fmla="*/ 1811 h 1812"/>
                <a:gd name="T10" fmla="*/ 1634 w 1989"/>
                <a:gd name="T11" fmla="*/ 1548 h 1812"/>
                <a:gd name="T12" fmla="*/ 1634 w 1989"/>
                <a:gd name="T13" fmla="*/ 268 h 1812"/>
                <a:gd name="T14" fmla="*/ 994 w 1989"/>
                <a:gd name="T15" fmla="*/ 0 h 18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89" h="1812">
                  <a:moveTo>
                    <a:pt x="994" y="0"/>
                  </a:moveTo>
                  <a:lnTo>
                    <a:pt x="994" y="0"/>
                  </a:lnTo>
                  <a:cubicBezTo>
                    <a:pt x="766" y="0"/>
                    <a:pt x="532" y="91"/>
                    <a:pt x="354" y="268"/>
                  </a:cubicBezTo>
                  <a:cubicBezTo>
                    <a:pt x="0" y="622"/>
                    <a:pt x="0" y="1194"/>
                    <a:pt x="354" y="1548"/>
                  </a:cubicBezTo>
                  <a:cubicBezTo>
                    <a:pt x="532" y="1725"/>
                    <a:pt x="766" y="1811"/>
                    <a:pt x="994" y="1811"/>
                  </a:cubicBezTo>
                  <a:cubicBezTo>
                    <a:pt x="1229" y="1811"/>
                    <a:pt x="1457" y="1725"/>
                    <a:pt x="1634" y="1548"/>
                  </a:cubicBezTo>
                  <a:cubicBezTo>
                    <a:pt x="1988" y="1194"/>
                    <a:pt x="1988" y="622"/>
                    <a:pt x="1634" y="268"/>
                  </a:cubicBezTo>
                  <a:cubicBezTo>
                    <a:pt x="1457" y="91"/>
                    <a:pt x="1229" y="0"/>
                    <a:pt x="994" y="0"/>
                  </a:cubicBezTo>
                </a:path>
              </a:pathLst>
            </a:custGeom>
            <a:solidFill>
              <a:schemeClr val="accent2"/>
            </a:solidFill>
            <a:ln w="9525" cap="flat">
              <a:noFill/>
              <a:bevel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2" name="Freeform 270">
              <a:extLst>
                <a:ext uri="{FF2B5EF4-FFF2-40B4-BE49-F238E27FC236}">
                  <a16:creationId xmlns:a16="http://schemas.microsoft.com/office/drawing/2014/main" id="{E02740FA-E77C-4577-9E0E-9FCA2BF22B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296063" y="10607541"/>
              <a:ext cx="1265763" cy="1166060"/>
            </a:xfrm>
            <a:custGeom>
              <a:avLst/>
              <a:gdLst>
                <a:gd name="T0" fmla="*/ 1085 w 2206"/>
                <a:gd name="T1" fmla="*/ 2005 h 2035"/>
                <a:gd name="T2" fmla="*/ 1085 w 2206"/>
                <a:gd name="T3" fmla="*/ 2005 h 2035"/>
                <a:gd name="T4" fmla="*/ 383 w 2206"/>
                <a:gd name="T5" fmla="*/ 1714 h 2035"/>
                <a:gd name="T6" fmla="*/ 383 w 2206"/>
                <a:gd name="T7" fmla="*/ 314 h 2035"/>
                <a:gd name="T8" fmla="*/ 1085 w 2206"/>
                <a:gd name="T9" fmla="*/ 23 h 2035"/>
                <a:gd name="T10" fmla="*/ 1788 w 2206"/>
                <a:gd name="T11" fmla="*/ 314 h 2035"/>
                <a:gd name="T12" fmla="*/ 1788 w 2206"/>
                <a:gd name="T13" fmla="*/ 1714 h 2035"/>
                <a:gd name="T14" fmla="*/ 1085 w 2206"/>
                <a:gd name="T15" fmla="*/ 2005 h 2035"/>
                <a:gd name="T16" fmla="*/ 1085 w 2206"/>
                <a:gd name="T17" fmla="*/ 0 h 2035"/>
                <a:gd name="T18" fmla="*/ 1085 w 2206"/>
                <a:gd name="T19" fmla="*/ 0 h 2035"/>
                <a:gd name="T20" fmla="*/ 366 w 2206"/>
                <a:gd name="T21" fmla="*/ 297 h 2035"/>
                <a:gd name="T22" fmla="*/ 68 w 2206"/>
                <a:gd name="T23" fmla="*/ 1017 h 2035"/>
                <a:gd name="T24" fmla="*/ 366 w 2206"/>
                <a:gd name="T25" fmla="*/ 1737 h 2035"/>
                <a:gd name="T26" fmla="*/ 1085 w 2206"/>
                <a:gd name="T27" fmla="*/ 2034 h 2035"/>
                <a:gd name="T28" fmla="*/ 1085 w 2206"/>
                <a:gd name="T29" fmla="*/ 2034 h 2035"/>
                <a:gd name="T30" fmla="*/ 1805 w 2206"/>
                <a:gd name="T31" fmla="*/ 1737 h 2035"/>
                <a:gd name="T32" fmla="*/ 1805 w 2206"/>
                <a:gd name="T33" fmla="*/ 297 h 2035"/>
                <a:gd name="T34" fmla="*/ 1085 w 2206"/>
                <a:gd name="T35" fmla="*/ 0 h 2035"/>
                <a:gd name="T36" fmla="*/ 1085 w 2206"/>
                <a:gd name="T37" fmla="*/ 2005 h 20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06" h="2035">
                  <a:moveTo>
                    <a:pt x="1085" y="2005"/>
                  </a:moveTo>
                  <a:lnTo>
                    <a:pt x="1085" y="2005"/>
                  </a:lnTo>
                  <a:cubicBezTo>
                    <a:pt x="823" y="2005"/>
                    <a:pt x="571" y="1902"/>
                    <a:pt x="383" y="1714"/>
                  </a:cubicBezTo>
                  <a:cubicBezTo>
                    <a:pt x="0" y="1331"/>
                    <a:pt x="0" y="703"/>
                    <a:pt x="383" y="314"/>
                  </a:cubicBezTo>
                  <a:cubicBezTo>
                    <a:pt x="571" y="126"/>
                    <a:pt x="823" y="23"/>
                    <a:pt x="1085" y="23"/>
                  </a:cubicBezTo>
                  <a:cubicBezTo>
                    <a:pt x="1354" y="23"/>
                    <a:pt x="1600" y="126"/>
                    <a:pt x="1788" y="314"/>
                  </a:cubicBezTo>
                  <a:cubicBezTo>
                    <a:pt x="2177" y="703"/>
                    <a:pt x="2177" y="1331"/>
                    <a:pt x="1788" y="1714"/>
                  </a:cubicBezTo>
                  <a:cubicBezTo>
                    <a:pt x="1600" y="1902"/>
                    <a:pt x="1354" y="2005"/>
                    <a:pt x="1085" y="2005"/>
                  </a:cubicBezTo>
                  <a:lnTo>
                    <a:pt x="1085" y="0"/>
                  </a:lnTo>
                  <a:lnTo>
                    <a:pt x="1085" y="0"/>
                  </a:lnTo>
                  <a:cubicBezTo>
                    <a:pt x="817" y="0"/>
                    <a:pt x="560" y="103"/>
                    <a:pt x="366" y="297"/>
                  </a:cubicBezTo>
                  <a:cubicBezTo>
                    <a:pt x="177" y="486"/>
                    <a:pt x="68" y="743"/>
                    <a:pt x="68" y="1017"/>
                  </a:cubicBezTo>
                  <a:cubicBezTo>
                    <a:pt x="68" y="1285"/>
                    <a:pt x="177" y="1542"/>
                    <a:pt x="366" y="1737"/>
                  </a:cubicBezTo>
                  <a:cubicBezTo>
                    <a:pt x="560" y="1925"/>
                    <a:pt x="817" y="2034"/>
                    <a:pt x="1085" y="2034"/>
                  </a:cubicBezTo>
                  <a:lnTo>
                    <a:pt x="1085" y="2034"/>
                  </a:lnTo>
                  <a:cubicBezTo>
                    <a:pt x="1360" y="2034"/>
                    <a:pt x="1611" y="1925"/>
                    <a:pt x="1805" y="1737"/>
                  </a:cubicBezTo>
                  <a:cubicBezTo>
                    <a:pt x="2205" y="1337"/>
                    <a:pt x="2205" y="691"/>
                    <a:pt x="1805" y="297"/>
                  </a:cubicBezTo>
                  <a:cubicBezTo>
                    <a:pt x="1611" y="103"/>
                    <a:pt x="1360" y="0"/>
                    <a:pt x="1085" y="0"/>
                  </a:cubicBezTo>
                  <a:lnTo>
                    <a:pt x="1085" y="2005"/>
                  </a:lnTo>
                </a:path>
              </a:pathLst>
            </a:custGeom>
            <a:solidFill>
              <a:schemeClr val="accent2"/>
            </a:solidFill>
            <a:ln w="9525" cap="flat">
              <a:noFill/>
              <a:bevel/>
              <a:headEnd/>
              <a:tailEnd/>
            </a:ln>
            <a:effectLst/>
            <a:extLs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:a16="http://schemas.microsoft.com/office/drawing/2014/main" id="{F13A345A-8320-4D4E-A1B1-E335C2DC2A02}"/>
              </a:ext>
            </a:extLst>
          </p:cNvPr>
          <p:cNvSpPr txBox="1"/>
          <p:nvPr/>
        </p:nvSpPr>
        <p:spPr>
          <a:xfrm>
            <a:off x="1949109" y="2396647"/>
            <a:ext cx="1581487" cy="338536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</a:rPr>
              <a:t>Replay Attack</a:t>
            </a: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1683B1A8-C2D6-41AD-938E-61833A8AA795}"/>
              </a:ext>
            </a:extLst>
          </p:cNvPr>
          <p:cNvGrpSpPr/>
          <p:nvPr/>
        </p:nvGrpSpPr>
        <p:grpSpPr>
          <a:xfrm>
            <a:off x="1837239" y="2602305"/>
            <a:ext cx="152036" cy="151935"/>
            <a:chOff x="8571240" y="5550087"/>
            <a:chExt cx="304072" cy="303870"/>
          </a:xfrm>
        </p:grpSpPr>
        <p:sp>
          <p:nvSpPr>
            <p:cNvPr id="56" name="Freeform 324">
              <a:extLst>
                <a:ext uri="{FF2B5EF4-FFF2-40B4-BE49-F238E27FC236}">
                  <a16:creationId xmlns:a16="http://schemas.microsoft.com/office/drawing/2014/main" id="{CFCE9DA7-AF4F-474F-A181-5B2F1FBA7C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71240" y="5550087"/>
              <a:ext cx="304072" cy="303870"/>
            </a:xfrm>
            <a:custGeom>
              <a:avLst/>
              <a:gdLst>
                <a:gd name="T0" fmla="*/ 480 w 481"/>
                <a:gd name="T1" fmla="*/ 240 h 481"/>
                <a:gd name="T2" fmla="*/ 480 w 481"/>
                <a:gd name="T3" fmla="*/ 240 h 481"/>
                <a:gd name="T4" fmla="*/ 240 w 481"/>
                <a:gd name="T5" fmla="*/ 0 h 481"/>
                <a:gd name="T6" fmla="*/ 0 w 481"/>
                <a:gd name="T7" fmla="*/ 240 h 481"/>
                <a:gd name="T8" fmla="*/ 240 w 481"/>
                <a:gd name="T9" fmla="*/ 480 h 481"/>
                <a:gd name="T10" fmla="*/ 480 w 481"/>
                <a:gd name="T11" fmla="*/ 240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1" h="481">
                  <a:moveTo>
                    <a:pt x="480" y="240"/>
                  </a:moveTo>
                  <a:lnTo>
                    <a:pt x="480" y="240"/>
                  </a:lnTo>
                  <a:cubicBezTo>
                    <a:pt x="480" y="109"/>
                    <a:pt x="371" y="0"/>
                    <a:pt x="240" y="0"/>
                  </a:cubicBezTo>
                  <a:cubicBezTo>
                    <a:pt x="103" y="0"/>
                    <a:pt x="0" y="109"/>
                    <a:pt x="0" y="240"/>
                  </a:cubicBezTo>
                  <a:cubicBezTo>
                    <a:pt x="0" y="372"/>
                    <a:pt x="103" y="480"/>
                    <a:pt x="240" y="480"/>
                  </a:cubicBezTo>
                  <a:cubicBezTo>
                    <a:pt x="371" y="480"/>
                    <a:pt x="480" y="372"/>
                    <a:pt x="480" y="24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7263B6CE-8E58-4B10-A227-701E17C603C7}"/>
                </a:ext>
              </a:extLst>
            </p:cNvPr>
            <p:cNvGrpSpPr/>
            <p:nvPr/>
          </p:nvGrpSpPr>
          <p:grpSpPr>
            <a:xfrm>
              <a:off x="8633181" y="5620427"/>
              <a:ext cx="183006" cy="180070"/>
              <a:chOff x="8633181" y="5620427"/>
              <a:chExt cx="183006" cy="180070"/>
            </a:xfrm>
            <a:solidFill>
              <a:schemeClr val="bg1"/>
            </a:solidFill>
          </p:grpSpPr>
          <p:sp>
            <p:nvSpPr>
              <p:cNvPr id="58" name="Freeform 325">
                <a:extLst>
                  <a:ext uri="{FF2B5EF4-FFF2-40B4-BE49-F238E27FC236}">
                    <a16:creationId xmlns:a16="http://schemas.microsoft.com/office/drawing/2014/main" id="{3A0395B4-4090-4D67-A83D-5CD34796E3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17645" y="5620427"/>
                <a:ext cx="16893" cy="180070"/>
              </a:xfrm>
              <a:custGeom>
                <a:avLst/>
                <a:gdLst>
                  <a:gd name="T0" fmla="*/ 28 w 29"/>
                  <a:gd name="T1" fmla="*/ 285 h 286"/>
                  <a:gd name="T2" fmla="*/ 0 w 29"/>
                  <a:gd name="T3" fmla="*/ 285 h 286"/>
                  <a:gd name="T4" fmla="*/ 0 w 29"/>
                  <a:gd name="T5" fmla="*/ 0 h 286"/>
                  <a:gd name="T6" fmla="*/ 28 w 29"/>
                  <a:gd name="T7" fmla="*/ 0 h 286"/>
                  <a:gd name="T8" fmla="*/ 28 w 29"/>
                  <a:gd name="T9" fmla="*/ 285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86">
                    <a:moveTo>
                      <a:pt x="28" y="285"/>
                    </a:moveTo>
                    <a:lnTo>
                      <a:pt x="0" y="285"/>
                    </a:lnTo>
                    <a:lnTo>
                      <a:pt x="0" y="0"/>
                    </a:lnTo>
                    <a:lnTo>
                      <a:pt x="28" y="0"/>
                    </a:lnTo>
                    <a:lnTo>
                      <a:pt x="28" y="285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59" name="Freeform 326">
                <a:extLst>
                  <a:ext uri="{FF2B5EF4-FFF2-40B4-BE49-F238E27FC236}">
                    <a16:creationId xmlns:a16="http://schemas.microsoft.com/office/drawing/2014/main" id="{F4696A8A-8173-4C6F-9123-584CDF1724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33181" y="5699209"/>
                <a:ext cx="183006" cy="19695"/>
              </a:xfrm>
              <a:custGeom>
                <a:avLst/>
                <a:gdLst>
                  <a:gd name="T0" fmla="*/ 0 w 293"/>
                  <a:gd name="T1" fmla="*/ 35 h 36"/>
                  <a:gd name="T2" fmla="*/ 0 w 293"/>
                  <a:gd name="T3" fmla="*/ 0 h 36"/>
                  <a:gd name="T4" fmla="*/ 292 w 293"/>
                  <a:gd name="T5" fmla="*/ 0 h 36"/>
                  <a:gd name="T6" fmla="*/ 292 w 293"/>
                  <a:gd name="T7" fmla="*/ 35 h 36"/>
                  <a:gd name="T8" fmla="*/ 0 w 293"/>
                  <a:gd name="T9" fmla="*/ 3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3" h="36">
                    <a:moveTo>
                      <a:pt x="0" y="35"/>
                    </a:moveTo>
                    <a:lnTo>
                      <a:pt x="0" y="0"/>
                    </a:lnTo>
                    <a:lnTo>
                      <a:pt x="292" y="0"/>
                    </a:lnTo>
                    <a:lnTo>
                      <a:pt x="292" y="35"/>
                    </a:lnTo>
                    <a:lnTo>
                      <a:pt x="0" y="35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21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</p:grpSp>
      <p:sp>
        <p:nvSpPr>
          <p:cNvPr id="60" name="TextBox 59">
            <a:extLst>
              <a:ext uri="{FF2B5EF4-FFF2-40B4-BE49-F238E27FC236}">
                <a16:creationId xmlns:a16="http://schemas.microsoft.com/office/drawing/2014/main" id="{6E1860E6-A709-4214-B710-ED0161BC6EA7}"/>
              </a:ext>
            </a:extLst>
          </p:cNvPr>
          <p:cNvSpPr txBox="1"/>
          <p:nvPr/>
        </p:nvSpPr>
        <p:spPr>
          <a:xfrm>
            <a:off x="1933574" y="2757729"/>
            <a:ext cx="9467267" cy="926389"/>
          </a:xfrm>
          <a:prstGeom prst="rect">
            <a:avLst/>
          </a:prstGeom>
          <a:noFill/>
        </p:spPr>
        <p:txBody>
          <a:bodyPr wrap="square" lIns="109710" tIns="54855" rIns="109710" bIns="54855" rtlCol="0">
            <a:spAutoFit/>
          </a:bodyPr>
          <a:lstStyle/>
          <a:p>
            <a:pPr marL="285750" marR="0" lvl="0" indent="-285750" algn="l" defTabSz="914217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MingLiU_HKSCS" panose="02020500000000000000" pitchFamily="18" charset="-120"/>
                <a:cs typeface="Lato Light"/>
              </a:rPr>
              <a:t>The attacker obtains the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MingLiU_HKSCS" panose="02020500000000000000" pitchFamily="18" charset="-120"/>
                <a:cs typeface="Lato Light"/>
              </a:rPr>
              <a:t>specific frequency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MingLiU_HKSCS" panose="02020500000000000000" pitchFamily="18" charset="-120"/>
                <a:cs typeface="Lato Light"/>
              </a:rPr>
              <a:t>used for sharing information between connected devices and captures the original data when a command is initiated by these devices</a:t>
            </a:r>
          </a:p>
          <a:p>
            <a:pPr marL="285750" marR="0" lvl="0" indent="-285750" algn="l" defTabSz="914217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MingLiU_HKSCS" panose="02020500000000000000" pitchFamily="18" charset="-120"/>
                <a:cs typeface="Lato Light"/>
              </a:rPr>
              <a:t>The attacker segregates the command sequence and injects it into the IoT network </a:t>
            </a:r>
          </a:p>
        </p:txBody>
      </p:sp>
      <p:sp>
        <p:nvSpPr>
          <p:cNvPr id="61" name="Freeform 34">
            <a:extLst>
              <a:ext uri="{FF2B5EF4-FFF2-40B4-BE49-F238E27FC236}">
                <a16:creationId xmlns:a16="http://schemas.microsoft.com/office/drawing/2014/main" id="{85E7DC2E-C9C5-461A-A636-51A7EB94A8EA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1292871" y="3914763"/>
            <a:ext cx="274602" cy="252138"/>
          </a:xfrm>
          <a:custGeom>
            <a:avLst/>
            <a:gdLst>
              <a:gd name="T0" fmla="*/ 274070 w 232"/>
              <a:gd name="T1" fmla="*/ 130284 h 232"/>
              <a:gd name="T2" fmla="*/ 324343 w 232"/>
              <a:gd name="T3" fmla="*/ 149827 h 232"/>
              <a:gd name="T4" fmla="*/ 227040 w 232"/>
              <a:gd name="T5" fmla="*/ 169370 h 232"/>
              <a:gd name="T6" fmla="*/ 207580 w 232"/>
              <a:gd name="T7" fmla="*/ 71656 h 232"/>
              <a:gd name="T8" fmla="*/ 246501 w 232"/>
              <a:gd name="T9" fmla="*/ 71656 h 232"/>
              <a:gd name="T10" fmla="*/ 343804 w 232"/>
              <a:gd name="T11" fmla="*/ 4886 h 232"/>
              <a:gd name="T12" fmla="*/ 356777 w 232"/>
              <a:gd name="T13" fmla="*/ 0 h 232"/>
              <a:gd name="T14" fmla="*/ 371373 w 232"/>
              <a:gd name="T15" fmla="*/ 32571 h 232"/>
              <a:gd name="T16" fmla="*/ 304883 w 232"/>
              <a:gd name="T17" fmla="*/ 208455 h 232"/>
              <a:gd name="T18" fmla="*/ 304883 w 232"/>
              <a:gd name="T19" fmla="*/ 247541 h 232"/>
              <a:gd name="T20" fmla="*/ 371373 w 232"/>
              <a:gd name="T21" fmla="*/ 345254 h 232"/>
              <a:gd name="T22" fmla="*/ 376238 w 232"/>
              <a:gd name="T23" fmla="*/ 358282 h 232"/>
              <a:gd name="T24" fmla="*/ 343804 w 232"/>
              <a:gd name="T25" fmla="*/ 372939 h 232"/>
              <a:gd name="T26" fmla="*/ 246501 w 232"/>
              <a:gd name="T27" fmla="*/ 275226 h 232"/>
              <a:gd name="T28" fmla="*/ 227040 w 232"/>
              <a:gd name="T29" fmla="*/ 325711 h 232"/>
              <a:gd name="T30" fmla="*/ 207580 w 232"/>
              <a:gd name="T31" fmla="*/ 227998 h 232"/>
              <a:gd name="T32" fmla="*/ 149198 w 232"/>
              <a:gd name="T33" fmla="*/ 325711 h 232"/>
              <a:gd name="T34" fmla="*/ 129737 w 232"/>
              <a:gd name="T35" fmla="*/ 275226 h 232"/>
              <a:gd name="T36" fmla="*/ 32434 w 232"/>
              <a:gd name="T37" fmla="*/ 372939 h 232"/>
              <a:gd name="T38" fmla="*/ 0 w 232"/>
              <a:gd name="T39" fmla="*/ 358282 h 232"/>
              <a:gd name="T40" fmla="*/ 4865 w 232"/>
              <a:gd name="T41" fmla="*/ 345254 h 232"/>
              <a:gd name="T42" fmla="*/ 71355 w 232"/>
              <a:gd name="T43" fmla="*/ 247541 h 232"/>
              <a:gd name="T44" fmla="*/ 71355 w 232"/>
              <a:gd name="T45" fmla="*/ 208455 h 232"/>
              <a:gd name="T46" fmla="*/ 168658 w 232"/>
              <a:gd name="T47" fmla="*/ 227998 h 232"/>
              <a:gd name="T48" fmla="*/ 149198 w 232"/>
              <a:gd name="T49" fmla="*/ 325711 h 232"/>
              <a:gd name="T50" fmla="*/ 71355 w 232"/>
              <a:gd name="T51" fmla="*/ 169370 h 232"/>
              <a:gd name="T52" fmla="*/ 71355 w 232"/>
              <a:gd name="T53" fmla="*/ 130284 h 232"/>
              <a:gd name="T54" fmla="*/ 4865 w 232"/>
              <a:gd name="T55" fmla="*/ 32571 h 232"/>
              <a:gd name="T56" fmla="*/ 0 w 232"/>
              <a:gd name="T57" fmla="*/ 19543 h 232"/>
              <a:gd name="T58" fmla="*/ 32434 w 232"/>
              <a:gd name="T59" fmla="*/ 4886 h 232"/>
              <a:gd name="T60" fmla="*/ 129737 w 232"/>
              <a:gd name="T61" fmla="*/ 102599 h 232"/>
              <a:gd name="T62" fmla="*/ 149198 w 232"/>
              <a:gd name="T63" fmla="*/ 52114 h 232"/>
              <a:gd name="T64" fmla="*/ 168658 w 232"/>
              <a:gd name="T65" fmla="*/ 149827 h 232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232" h="232">
                <a:moveTo>
                  <a:pt x="229" y="20"/>
                </a:moveTo>
                <a:cubicBezTo>
                  <a:pt x="169" y="80"/>
                  <a:pt x="169" y="80"/>
                  <a:pt x="169" y="80"/>
                </a:cubicBezTo>
                <a:cubicBezTo>
                  <a:pt x="188" y="80"/>
                  <a:pt x="188" y="80"/>
                  <a:pt x="188" y="80"/>
                </a:cubicBezTo>
                <a:cubicBezTo>
                  <a:pt x="195" y="80"/>
                  <a:pt x="200" y="85"/>
                  <a:pt x="200" y="92"/>
                </a:cubicBezTo>
                <a:cubicBezTo>
                  <a:pt x="200" y="99"/>
                  <a:pt x="195" y="104"/>
                  <a:pt x="188" y="104"/>
                </a:cubicBezTo>
                <a:cubicBezTo>
                  <a:pt x="140" y="104"/>
                  <a:pt x="140" y="104"/>
                  <a:pt x="140" y="104"/>
                </a:cubicBezTo>
                <a:cubicBezTo>
                  <a:pt x="133" y="104"/>
                  <a:pt x="128" y="99"/>
                  <a:pt x="128" y="92"/>
                </a:cubicBezTo>
                <a:cubicBezTo>
                  <a:pt x="128" y="44"/>
                  <a:pt x="128" y="44"/>
                  <a:pt x="128" y="44"/>
                </a:cubicBezTo>
                <a:cubicBezTo>
                  <a:pt x="128" y="37"/>
                  <a:pt x="133" y="32"/>
                  <a:pt x="140" y="32"/>
                </a:cubicBezTo>
                <a:cubicBezTo>
                  <a:pt x="147" y="32"/>
                  <a:pt x="152" y="37"/>
                  <a:pt x="152" y="44"/>
                </a:cubicBezTo>
                <a:cubicBezTo>
                  <a:pt x="152" y="63"/>
                  <a:pt x="152" y="63"/>
                  <a:pt x="152" y="63"/>
                </a:cubicBezTo>
                <a:cubicBezTo>
                  <a:pt x="212" y="3"/>
                  <a:pt x="212" y="3"/>
                  <a:pt x="212" y="3"/>
                </a:cubicBezTo>
                <a:cubicBezTo>
                  <a:pt x="212" y="3"/>
                  <a:pt x="212" y="3"/>
                  <a:pt x="212" y="3"/>
                </a:cubicBezTo>
                <a:cubicBezTo>
                  <a:pt x="214" y="1"/>
                  <a:pt x="217" y="0"/>
                  <a:pt x="220" y="0"/>
                </a:cubicBezTo>
                <a:cubicBezTo>
                  <a:pt x="227" y="0"/>
                  <a:pt x="232" y="5"/>
                  <a:pt x="232" y="12"/>
                </a:cubicBezTo>
                <a:cubicBezTo>
                  <a:pt x="232" y="15"/>
                  <a:pt x="231" y="18"/>
                  <a:pt x="229" y="20"/>
                </a:cubicBezTo>
                <a:close/>
                <a:moveTo>
                  <a:pt x="140" y="128"/>
                </a:moveTo>
                <a:cubicBezTo>
                  <a:pt x="188" y="128"/>
                  <a:pt x="188" y="128"/>
                  <a:pt x="188" y="128"/>
                </a:cubicBezTo>
                <a:cubicBezTo>
                  <a:pt x="195" y="128"/>
                  <a:pt x="200" y="133"/>
                  <a:pt x="200" y="140"/>
                </a:cubicBezTo>
                <a:cubicBezTo>
                  <a:pt x="200" y="147"/>
                  <a:pt x="195" y="152"/>
                  <a:pt x="188" y="152"/>
                </a:cubicBezTo>
                <a:cubicBezTo>
                  <a:pt x="169" y="152"/>
                  <a:pt x="169" y="152"/>
                  <a:pt x="169" y="152"/>
                </a:cubicBezTo>
                <a:cubicBezTo>
                  <a:pt x="229" y="212"/>
                  <a:pt x="229" y="212"/>
                  <a:pt x="229" y="212"/>
                </a:cubicBezTo>
                <a:cubicBezTo>
                  <a:pt x="229" y="212"/>
                  <a:pt x="229" y="212"/>
                  <a:pt x="229" y="212"/>
                </a:cubicBezTo>
                <a:cubicBezTo>
                  <a:pt x="231" y="214"/>
                  <a:pt x="232" y="217"/>
                  <a:pt x="232" y="220"/>
                </a:cubicBezTo>
                <a:cubicBezTo>
                  <a:pt x="232" y="227"/>
                  <a:pt x="227" y="232"/>
                  <a:pt x="220" y="232"/>
                </a:cubicBezTo>
                <a:cubicBezTo>
                  <a:pt x="217" y="232"/>
                  <a:pt x="214" y="231"/>
                  <a:pt x="212" y="229"/>
                </a:cubicBezTo>
                <a:cubicBezTo>
                  <a:pt x="212" y="229"/>
                  <a:pt x="212" y="229"/>
                  <a:pt x="212" y="229"/>
                </a:cubicBezTo>
                <a:cubicBezTo>
                  <a:pt x="152" y="169"/>
                  <a:pt x="152" y="169"/>
                  <a:pt x="152" y="169"/>
                </a:cubicBezTo>
                <a:cubicBezTo>
                  <a:pt x="152" y="188"/>
                  <a:pt x="152" y="188"/>
                  <a:pt x="152" y="188"/>
                </a:cubicBezTo>
                <a:cubicBezTo>
                  <a:pt x="152" y="195"/>
                  <a:pt x="147" y="200"/>
                  <a:pt x="140" y="200"/>
                </a:cubicBezTo>
                <a:cubicBezTo>
                  <a:pt x="133" y="200"/>
                  <a:pt x="128" y="195"/>
                  <a:pt x="128" y="188"/>
                </a:cubicBezTo>
                <a:cubicBezTo>
                  <a:pt x="128" y="140"/>
                  <a:pt x="128" y="140"/>
                  <a:pt x="128" y="140"/>
                </a:cubicBezTo>
                <a:cubicBezTo>
                  <a:pt x="128" y="133"/>
                  <a:pt x="133" y="128"/>
                  <a:pt x="140" y="128"/>
                </a:cubicBezTo>
                <a:moveTo>
                  <a:pt x="92" y="200"/>
                </a:moveTo>
                <a:cubicBezTo>
                  <a:pt x="85" y="200"/>
                  <a:pt x="80" y="195"/>
                  <a:pt x="80" y="188"/>
                </a:cubicBezTo>
                <a:cubicBezTo>
                  <a:pt x="80" y="169"/>
                  <a:pt x="80" y="169"/>
                  <a:pt x="80" y="169"/>
                </a:cubicBezTo>
                <a:cubicBezTo>
                  <a:pt x="20" y="229"/>
                  <a:pt x="20" y="229"/>
                  <a:pt x="20" y="229"/>
                </a:cubicBezTo>
                <a:cubicBezTo>
                  <a:pt x="20" y="229"/>
                  <a:pt x="20" y="229"/>
                  <a:pt x="20" y="229"/>
                </a:cubicBezTo>
                <a:cubicBezTo>
                  <a:pt x="18" y="231"/>
                  <a:pt x="15" y="232"/>
                  <a:pt x="12" y="232"/>
                </a:cubicBezTo>
                <a:cubicBezTo>
                  <a:pt x="5" y="232"/>
                  <a:pt x="0" y="227"/>
                  <a:pt x="0" y="220"/>
                </a:cubicBezTo>
                <a:cubicBezTo>
                  <a:pt x="0" y="217"/>
                  <a:pt x="1" y="214"/>
                  <a:pt x="3" y="212"/>
                </a:cubicBezTo>
                <a:cubicBezTo>
                  <a:pt x="3" y="212"/>
                  <a:pt x="3" y="212"/>
                  <a:pt x="3" y="212"/>
                </a:cubicBezTo>
                <a:cubicBezTo>
                  <a:pt x="63" y="152"/>
                  <a:pt x="63" y="152"/>
                  <a:pt x="63" y="152"/>
                </a:cubicBezTo>
                <a:cubicBezTo>
                  <a:pt x="44" y="152"/>
                  <a:pt x="44" y="152"/>
                  <a:pt x="44" y="152"/>
                </a:cubicBezTo>
                <a:cubicBezTo>
                  <a:pt x="37" y="152"/>
                  <a:pt x="32" y="147"/>
                  <a:pt x="32" y="140"/>
                </a:cubicBezTo>
                <a:cubicBezTo>
                  <a:pt x="32" y="133"/>
                  <a:pt x="37" y="128"/>
                  <a:pt x="44" y="128"/>
                </a:cubicBezTo>
                <a:cubicBezTo>
                  <a:pt x="92" y="128"/>
                  <a:pt x="92" y="128"/>
                  <a:pt x="92" y="128"/>
                </a:cubicBezTo>
                <a:cubicBezTo>
                  <a:pt x="99" y="128"/>
                  <a:pt x="104" y="133"/>
                  <a:pt x="104" y="140"/>
                </a:cubicBezTo>
                <a:cubicBezTo>
                  <a:pt x="104" y="188"/>
                  <a:pt x="104" y="188"/>
                  <a:pt x="104" y="188"/>
                </a:cubicBezTo>
                <a:cubicBezTo>
                  <a:pt x="104" y="195"/>
                  <a:pt x="99" y="200"/>
                  <a:pt x="92" y="200"/>
                </a:cubicBezTo>
                <a:moveTo>
                  <a:pt x="92" y="104"/>
                </a:moveTo>
                <a:cubicBezTo>
                  <a:pt x="44" y="104"/>
                  <a:pt x="44" y="104"/>
                  <a:pt x="44" y="104"/>
                </a:cubicBezTo>
                <a:cubicBezTo>
                  <a:pt x="37" y="104"/>
                  <a:pt x="32" y="99"/>
                  <a:pt x="32" y="92"/>
                </a:cubicBezTo>
                <a:cubicBezTo>
                  <a:pt x="32" y="85"/>
                  <a:pt x="37" y="80"/>
                  <a:pt x="44" y="80"/>
                </a:cubicBezTo>
                <a:cubicBezTo>
                  <a:pt x="63" y="80"/>
                  <a:pt x="63" y="80"/>
                  <a:pt x="63" y="80"/>
                </a:cubicBezTo>
                <a:cubicBezTo>
                  <a:pt x="3" y="20"/>
                  <a:pt x="3" y="20"/>
                  <a:pt x="3" y="20"/>
                </a:cubicBezTo>
                <a:cubicBezTo>
                  <a:pt x="3" y="20"/>
                  <a:pt x="3" y="20"/>
                  <a:pt x="3" y="20"/>
                </a:cubicBezTo>
                <a:cubicBezTo>
                  <a:pt x="1" y="18"/>
                  <a:pt x="0" y="15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15" y="0"/>
                  <a:pt x="18" y="1"/>
                  <a:pt x="20" y="3"/>
                </a:cubicBezTo>
                <a:cubicBezTo>
                  <a:pt x="20" y="3"/>
                  <a:pt x="20" y="3"/>
                  <a:pt x="20" y="3"/>
                </a:cubicBezTo>
                <a:cubicBezTo>
                  <a:pt x="80" y="63"/>
                  <a:pt x="80" y="63"/>
                  <a:pt x="80" y="63"/>
                </a:cubicBezTo>
                <a:cubicBezTo>
                  <a:pt x="80" y="44"/>
                  <a:pt x="80" y="44"/>
                  <a:pt x="80" y="44"/>
                </a:cubicBezTo>
                <a:cubicBezTo>
                  <a:pt x="80" y="37"/>
                  <a:pt x="85" y="32"/>
                  <a:pt x="92" y="32"/>
                </a:cubicBezTo>
                <a:cubicBezTo>
                  <a:pt x="99" y="32"/>
                  <a:pt x="104" y="37"/>
                  <a:pt x="104" y="44"/>
                </a:cubicBezTo>
                <a:cubicBezTo>
                  <a:pt x="104" y="92"/>
                  <a:pt x="104" y="92"/>
                  <a:pt x="104" y="92"/>
                </a:cubicBezTo>
                <a:cubicBezTo>
                  <a:pt x="104" y="99"/>
                  <a:pt x="99" y="104"/>
                  <a:pt x="92" y="104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62" name="Freeform 110">
            <a:extLst>
              <a:ext uri="{FF2B5EF4-FFF2-40B4-BE49-F238E27FC236}">
                <a16:creationId xmlns:a16="http://schemas.microsoft.com/office/drawing/2014/main" id="{8FC3B265-5495-43E9-BF92-D89A866AD053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1298409" y="5286307"/>
            <a:ext cx="263524" cy="249464"/>
          </a:xfrm>
          <a:custGeom>
            <a:avLst/>
            <a:gdLst>
              <a:gd name="T0" fmla="*/ 27371 w 58"/>
              <a:gd name="T1" fmla="*/ 34102 h 54"/>
              <a:gd name="T2" fmla="*/ 0 w 58"/>
              <a:gd name="T3" fmla="*/ 34102 h 54"/>
              <a:gd name="T4" fmla="*/ 0 w 58"/>
              <a:gd name="T5" fmla="*/ 17051 h 54"/>
              <a:gd name="T6" fmla="*/ 27371 w 58"/>
              <a:gd name="T7" fmla="*/ 17051 h 54"/>
              <a:gd name="T8" fmla="*/ 27371 w 58"/>
              <a:gd name="T9" fmla="*/ 34102 h 54"/>
              <a:gd name="T10" fmla="*/ 112904 w 58"/>
              <a:gd name="T11" fmla="*/ 102306 h 54"/>
              <a:gd name="T12" fmla="*/ 0 w 58"/>
              <a:gd name="T13" fmla="*/ 102306 h 54"/>
              <a:gd name="T14" fmla="*/ 0 w 58"/>
              <a:gd name="T15" fmla="*/ 85255 h 54"/>
              <a:gd name="T16" fmla="*/ 112904 w 58"/>
              <a:gd name="T17" fmla="*/ 85255 h 54"/>
              <a:gd name="T18" fmla="*/ 112904 w 58"/>
              <a:gd name="T19" fmla="*/ 102306 h 54"/>
              <a:gd name="T20" fmla="*/ 44477 w 58"/>
              <a:gd name="T21" fmla="*/ 167099 h 54"/>
              <a:gd name="T22" fmla="*/ 0 w 58"/>
              <a:gd name="T23" fmla="*/ 167099 h 54"/>
              <a:gd name="T24" fmla="*/ 0 w 58"/>
              <a:gd name="T25" fmla="*/ 150048 h 54"/>
              <a:gd name="T26" fmla="*/ 44477 w 58"/>
              <a:gd name="T27" fmla="*/ 150048 h 54"/>
              <a:gd name="T28" fmla="*/ 44477 w 58"/>
              <a:gd name="T29" fmla="*/ 167099 h 54"/>
              <a:gd name="T30" fmla="*/ 82112 w 58"/>
              <a:gd name="T31" fmla="*/ 10231 h 54"/>
              <a:gd name="T32" fmla="*/ 82112 w 58"/>
              <a:gd name="T33" fmla="*/ 44332 h 54"/>
              <a:gd name="T34" fmla="*/ 75270 w 58"/>
              <a:gd name="T35" fmla="*/ 51153 h 54"/>
              <a:gd name="T36" fmla="*/ 41056 w 58"/>
              <a:gd name="T37" fmla="*/ 51153 h 54"/>
              <a:gd name="T38" fmla="*/ 30792 w 58"/>
              <a:gd name="T39" fmla="*/ 44332 h 54"/>
              <a:gd name="T40" fmla="*/ 30792 w 58"/>
              <a:gd name="T41" fmla="*/ 10231 h 54"/>
              <a:gd name="T42" fmla="*/ 41056 w 58"/>
              <a:gd name="T43" fmla="*/ 0 h 54"/>
              <a:gd name="T44" fmla="*/ 75270 w 58"/>
              <a:gd name="T45" fmla="*/ 0 h 54"/>
              <a:gd name="T46" fmla="*/ 82112 w 58"/>
              <a:gd name="T47" fmla="*/ 10231 h 54"/>
              <a:gd name="T48" fmla="*/ 99219 w 58"/>
              <a:gd name="T49" fmla="*/ 143228 h 54"/>
              <a:gd name="T50" fmla="*/ 99219 w 58"/>
              <a:gd name="T51" fmla="*/ 173919 h 54"/>
              <a:gd name="T52" fmla="*/ 88955 w 58"/>
              <a:gd name="T53" fmla="*/ 184150 h 54"/>
              <a:gd name="T54" fmla="*/ 58163 w 58"/>
              <a:gd name="T55" fmla="*/ 184150 h 54"/>
              <a:gd name="T56" fmla="*/ 47899 w 58"/>
              <a:gd name="T57" fmla="*/ 173919 h 54"/>
              <a:gd name="T58" fmla="*/ 47899 w 58"/>
              <a:gd name="T59" fmla="*/ 143228 h 54"/>
              <a:gd name="T60" fmla="*/ 58163 w 58"/>
              <a:gd name="T61" fmla="*/ 132997 h 54"/>
              <a:gd name="T62" fmla="*/ 88955 w 58"/>
              <a:gd name="T63" fmla="*/ 132997 h 54"/>
              <a:gd name="T64" fmla="*/ 99219 w 58"/>
              <a:gd name="T65" fmla="*/ 143228 h 54"/>
              <a:gd name="T66" fmla="*/ 198438 w 58"/>
              <a:gd name="T67" fmla="*/ 34102 h 54"/>
              <a:gd name="T68" fmla="*/ 85534 w 58"/>
              <a:gd name="T69" fmla="*/ 34102 h 54"/>
              <a:gd name="T70" fmla="*/ 85534 w 58"/>
              <a:gd name="T71" fmla="*/ 17051 h 54"/>
              <a:gd name="T72" fmla="*/ 198438 w 58"/>
              <a:gd name="T73" fmla="*/ 17051 h 54"/>
              <a:gd name="T74" fmla="*/ 198438 w 58"/>
              <a:gd name="T75" fmla="*/ 34102 h 54"/>
              <a:gd name="T76" fmla="*/ 198438 w 58"/>
              <a:gd name="T77" fmla="*/ 167099 h 54"/>
              <a:gd name="T78" fmla="*/ 102640 w 58"/>
              <a:gd name="T79" fmla="*/ 167099 h 54"/>
              <a:gd name="T80" fmla="*/ 102640 w 58"/>
              <a:gd name="T81" fmla="*/ 150048 h 54"/>
              <a:gd name="T82" fmla="*/ 198438 w 58"/>
              <a:gd name="T83" fmla="*/ 150048 h 54"/>
              <a:gd name="T84" fmla="*/ 198438 w 58"/>
              <a:gd name="T85" fmla="*/ 167099 h 54"/>
              <a:gd name="T86" fmla="*/ 164225 w 58"/>
              <a:gd name="T87" fmla="*/ 75024 h 54"/>
              <a:gd name="T88" fmla="*/ 164225 w 58"/>
              <a:gd name="T89" fmla="*/ 109126 h 54"/>
              <a:gd name="T90" fmla="*/ 157382 w 58"/>
              <a:gd name="T91" fmla="*/ 115946 h 54"/>
              <a:gd name="T92" fmla="*/ 123168 w 58"/>
              <a:gd name="T93" fmla="*/ 115946 h 54"/>
              <a:gd name="T94" fmla="*/ 116326 w 58"/>
              <a:gd name="T95" fmla="*/ 109126 h 54"/>
              <a:gd name="T96" fmla="*/ 116326 w 58"/>
              <a:gd name="T97" fmla="*/ 75024 h 54"/>
              <a:gd name="T98" fmla="*/ 123168 w 58"/>
              <a:gd name="T99" fmla="*/ 68204 h 54"/>
              <a:gd name="T100" fmla="*/ 157382 w 58"/>
              <a:gd name="T101" fmla="*/ 68204 h 54"/>
              <a:gd name="T102" fmla="*/ 164225 w 58"/>
              <a:gd name="T103" fmla="*/ 75024 h 54"/>
              <a:gd name="T104" fmla="*/ 198438 w 58"/>
              <a:gd name="T105" fmla="*/ 102306 h 54"/>
              <a:gd name="T106" fmla="*/ 171067 w 58"/>
              <a:gd name="T107" fmla="*/ 102306 h 54"/>
              <a:gd name="T108" fmla="*/ 171067 w 58"/>
              <a:gd name="T109" fmla="*/ 85255 h 54"/>
              <a:gd name="T110" fmla="*/ 198438 w 58"/>
              <a:gd name="T111" fmla="*/ 85255 h 54"/>
              <a:gd name="T112" fmla="*/ 198438 w 58"/>
              <a:gd name="T113" fmla="*/ 102306 h 54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58" h="54">
                <a:moveTo>
                  <a:pt x="8" y="10"/>
                </a:move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0" y="5"/>
                  <a:pt x="0" y="5"/>
                </a:cubicBezTo>
                <a:cubicBezTo>
                  <a:pt x="8" y="5"/>
                  <a:pt x="8" y="5"/>
                  <a:pt x="8" y="5"/>
                </a:cubicBezTo>
                <a:lnTo>
                  <a:pt x="8" y="10"/>
                </a:lnTo>
                <a:close/>
                <a:moveTo>
                  <a:pt x="33" y="30"/>
                </a:moveTo>
                <a:cubicBezTo>
                  <a:pt x="0" y="30"/>
                  <a:pt x="0" y="30"/>
                  <a:pt x="0" y="30"/>
                </a:cubicBezTo>
                <a:cubicBezTo>
                  <a:pt x="0" y="25"/>
                  <a:pt x="0" y="25"/>
                  <a:pt x="0" y="25"/>
                </a:cubicBezTo>
                <a:cubicBezTo>
                  <a:pt x="33" y="25"/>
                  <a:pt x="33" y="25"/>
                  <a:pt x="33" y="25"/>
                </a:cubicBezTo>
                <a:lnTo>
                  <a:pt x="33" y="30"/>
                </a:lnTo>
                <a:close/>
                <a:moveTo>
                  <a:pt x="13" y="49"/>
                </a:moveTo>
                <a:cubicBezTo>
                  <a:pt x="0" y="49"/>
                  <a:pt x="0" y="49"/>
                  <a:pt x="0" y="49"/>
                </a:cubicBezTo>
                <a:cubicBezTo>
                  <a:pt x="0" y="44"/>
                  <a:pt x="0" y="44"/>
                  <a:pt x="0" y="44"/>
                </a:cubicBezTo>
                <a:cubicBezTo>
                  <a:pt x="13" y="44"/>
                  <a:pt x="13" y="44"/>
                  <a:pt x="13" y="44"/>
                </a:cubicBezTo>
                <a:lnTo>
                  <a:pt x="13" y="49"/>
                </a:lnTo>
                <a:close/>
                <a:moveTo>
                  <a:pt x="24" y="3"/>
                </a:moveTo>
                <a:cubicBezTo>
                  <a:pt x="24" y="13"/>
                  <a:pt x="24" y="13"/>
                  <a:pt x="24" y="13"/>
                </a:cubicBezTo>
                <a:cubicBezTo>
                  <a:pt x="24" y="14"/>
                  <a:pt x="23" y="15"/>
                  <a:pt x="22" y="15"/>
                </a:cubicBezTo>
                <a:cubicBezTo>
                  <a:pt x="12" y="15"/>
                  <a:pt x="12" y="15"/>
                  <a:pt x="12" y="15"/>
                </a:cubicBezTo>
                <a:cubicBezTo>
                  <a:pt x="11" y="15"/>
                  <a:pt x="9" y="14"/>
                  <a:pt x="9" y="13"/>
                </a:cubicBezTo>
                <a:cubicBezTo>
                  <a:pt x="9" y="3"/>
                  <a:pt x="9" y="3"/>
                  <a:pt x="9" y="3"/>
                </a:cubicBezTo>
                <a:cubicBezTo>
                  <a:pt x="9" y="2"/>
                  <a:pt x="11" y="0"/>
                  <a:pt x="12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3" y="0"/>
                  <a:pt x="24" y="2"/>
                  <a:pt x="24" y="3"/>
                </a:cubicBezTo>
                <a:close/>
                <a:moveTo>
                  <a:pt x="29" y="42"/>
                </a:moveTo>
                <a:cubicBezTo>
                  <a:pt x="29" y="51"/>
                  <a:pt x="29" y="51"/>
                  <a:pt x="29" y="51"/>
                </a:cubicBezTo>
                <a:cubicBezTo>
                  <a:pt x="29" y="53"/>
                  <a:pt x="28" y="54"/>
                  <a:pt x="26" y="54"/>
                </a:cubicBezTo>
                <a:cubicBezTo>
                  <a:pt x="17" y="54"/>
                  <a:pt x="17" y="54"/>
                  <a:pt x="17" y="54"/>
                </a:cubicBezTo>
                <a:cubicBezTo>
                  <a:pt x="15" y="54"/>
                  <a:pt x="14" y="53"/>
                  <a:pt x="14" y="51"/>
                </a:cubicBezTo>
                <a:cubicBezTo>
                  <a:pt x="14" y="42"/>
                  <a:pt x="14" y="42"/>
                  <a:pt x="14" y="42"/>
                </a:cubicBezTo>
                <a:cubicBezTo>
                  <a:pt x="14" y="40"/>
                  <a:pt x="15" y="39"/>
                  <a:pt x="17" y="39"/>
                </a:cubicBezTo>
                <a:cubicBezTo>
                  <a:pt x="26" y="39"/>
                  <a:pt x="26" y="39"/>
                  <a:pt x="26" y="39"/>
                </a:cubicBezTo>
                <a:cubicBezTo>
                  <a:pt x="28" y="39"/>
                  <a:pt x="29" y="40"/>
                  <a:pt x="29" y="42"/>
                </a:cubicBezTo>
                <a:close/>
                <a:moveTo>
                  <a:pt x="58" y="10"/>
                </a:moveTo>
                <a:cubicBezTo>
                  <a:pt x="25" y="10"/>
                  <a:pt x="25" y="10"/>
                  <a:pt x="25" y="10"/>
                </a:cubicBezTo>
                <a:cubicBezTo>
                  <a:pt x="25" y="5"/>
                  <a:pt x="25" y="5"/>
                  <a:pt x="25" y="5"/>
                </a:cubicBezTo>
                <a:cubicBezTo>
                  <a:pt x="58" y="5"/>
                  <a:pt x="58" y="5"/>
                  <a:pt x="58" y="5"/>
                </a:cubicBezTo>
                <a:lnTo>
                  <a:pt x="58" y="10"/>
                </a:lnTo>
                <a:close/>
                <a:moveTo>
                  <a:pt x="58" y="49"/>
                </a:moveTo>
                <a:cubicBezTo>
                  <a:pt x="30" y="49"/>
                  <a:pt x="30" y="49"/>
                  <a:pt x="30" y="49"/>
                </a:cubicBezTo>
                <a:cubicBezTo>
                  <a:pt x="30" y="44"/>
                  <a:pt x="30" y="44"/>
                  <a:pt x="30" y="44"/>
                </a:cubicBezTo>
                <a:cubicBezTo>
                  <a:pt x="58" y="44"/>
                  <a:pt x="58" y="44"/>
                  <a:pt x="58" y="44"/>
                </a:cubicBezTo>
                <a:lnTo>
                  <a:pt x="58" y="49"/>
                </a:lnTo>
                <a:close/>
                <a:moveTo>
                  <a:pt x="48" y="22"/>
                </a:moveTo>
                <a:cubicBezTo>
                  <a:pt x="48" y="32"/>
                  <a:pt x="48" y="32"/>
                  <a:pt x="48" y="32"/>
                </a:cubicBezTo>
                <a:cubicBezTo>
                  <a:pt x="48" y="33"/>
                  <a:pt x="47" y="34"/>
                  <a:pt x="46" y="34"/>
                </a:cubicBezTo>
                <a:cubicBezTo>
                  <a:pt x="36" y="34"/>
                  <a:pt x="36" y="34"/>
                  <a:pt x="36" y="34"/>
                </a:cubicBezTo>
                <a:cubicBezTo>
                  <a:pt x="35" y="34"/>
                  <a:pt x="34" y="33"/>
                  <a:pt x="34" y="3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1"/>
                  <a:pt x="35" y="20"/>
                  <a:pt x="36" y="20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1"/>
                  <a:pt x="48" y="22"/>
                </a:cubicBezTo>
                <a:close/>
                <a:moveTo>
                  <a:pt x="58" y="30"/>
                </a:moveTo>
                <a:cubicBezTo>
                  <a:pt x="50" y="30"/>
                  <a:pt x="50" y="30"/>
                  <a:pt x="50" y="30"/>
                </a:cubicBezTo>
                <a:cubicBezTo>
                  <a:pt x="50" y="25"/>
                  <a:pt x="50" y="25"/>
                  <a:pt x="50" y="25"/>
                </a:cubicBezTo>
                <a:cubicBezTo>
                  <a:pt x="58" y="25"/>
                  <a:pt x="58" y="25"/>
                  <a:pt x="58" y="25"/>
                </a:cubicBezTo>
                <a:lnTo>
                  <a:pt x="58" y="3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64" name="AutoShape 114">
            <a:extLst>
              <a:ext uri="{FF2B5EF4-FFF2-40B4-BE49-F238E27FC236}">
                <a16:creationId xmlns:a16="http://schemas.microsoft.com/office/drawing/2014/main" id="{CBD4E6FB-A17E-418B-ABF6-A43DC8BDAB4E}"/>
              </a:ext>
            </a:extLst>
          </p:cNvPr>
          <p:cNvSpPr>
            <a:spLocks noChangeAspect="1"/>
          </p:cNvSpPr>
          <p:nvPr/>
        </p:nvSpPr>
        <p:spPr bwMode="auto">
          <a:xfrm>
            <a:off x="1271787" y="2522638"/>
            <a:ext cx="316769" cy="318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050" y="9182"/>
                </a:moveTo>
                <a:cubicBezTo>
                  <a:pt x="21200" y="9182"/>
                  <a:pt x="21329" y="9229"/>
                  <a:pt x="21435" y="9326"/>
                </a:cubicBezTo>
                <a:cubicBezTo>
                  <a:pt x="21544" y="9426"/>
                  <a:pt x="21599" y="9549"/>
                  <a:pt x="21599" y="9699"/>
                </a:cubicBezTo>
                <a:lnTo>
                  <a:pt x="21599" y="11867"/>
                </a:lnTo>
                <a:cubicBezTo>
                  <a:pt x="21599" y="12232"/>
                  <a:pt x="21415" y="12414"/>
                  <a:pt x="21050" y="12414"/>
                </a:cubicBezTo>
                <a:lnTo>
                  <a:pt x="18746" y="12414"/>
                </a:lnTo>
                <a:cubicBezTo>
                  <a:pt x="18575" y="13204"/>
                  <a:pt x="18299" y="13947"/>
                  <a:pt x="17915" y="14646"/>
                </a:cubicBezTo>
                <a:cubicBezTo>
                  <a:pt x="17530" y="15342"/>
                  <a:pt x="17066" y="15965"/>
                  <a:pt x="16517" y="16514"/>
                </a:cubicBezTo>
                <a:cubicBezTo>
                  <a:pt x="15968" y="17061"/>
                  <a:pt x="15346" y="17528"/>
                  <a:pt x="14647" y="17913"/>
                </a:cubicBezTo>
                <a:cubicBezTo>
                  <a:pt x="13948" y="18298"/>
                  <a:pt x="13206" y="18577"/>
                  <a:pt x="12419" y="18741"/>
                </a:cubicBezTo>
                <a:lnTo>
                  <a:pt x="12419" y="21050"/>
                </a:lnTo>
                <a:cubicBezTo>
                  <a:pt x="12419" y="21197"/>
                  <a:pt x="12369" y="21329"/>
                  <a:pt x="12269" y="21435"/>
                </a:cubicBezTo>
                <a:cubicBezTo>
                  <a:pt x="12172" y="21544"/>
                  <a:pt x="12049" y="21599"/>
                  <a:pt x="11896" y="21599"/>
                </a:cubicBezTo>
                <a:lnTo>
                  <a:pt x="9732" y="21599"/>
                </a:lnTo>
                <a:cubicBezTo>
                  <a:pt x="9368" y="21599"/>
                  <a:pt x="9183" y="21417"/>
                  <a:pt x="9183" y="21050"/>
                </a:cubicBezTo>
                <a:lnTo>
                  <a:pt x="9183" y="18741"/>
                </a:lnTo>
                <a:cubicBezTo>
                  <a:pt x="8396" y="18577"/>
                  <a:pt x="7654" y="18298"/>
                  <a:pt x="6955" y="17913"/>
                </a:cubicBezTo>
                <a:cubicBezTo>
                  <a:pt x="6259" y="17528"/>
                  <a:pt x="5634" y="17061"/>
                  <a:pt x="5085" y="16514"/>
                </a:cubicBezTo>
                <a:cubicBezTo>
                  <a:pt x="4536" y="15965"/>
                  <a:pt x="4069" y="15342"/>
                  <a:pt x="3687" y="14646"/>
                </a:cubicBezTo>
                <a:cubicBezTo>
                  <a:pt x="3300" y="13947"/>
                  <a:pt x="3024" y="13204"/>
                  <a:pt x="2856" y="12414"/>
                </a:cubicBezTo>
                <a:lnTo>
                  <a:pt x="551" y="12414"/>
                </a:lnTo>
                <a:cubicBezTo>
                  <a:pt x="187" y="12414"/>
                  <a:pt x="0" y="12231"/>
                  <a:pt x="0" y="11867"/>
                </a:cubicBezTo>
                <a:lnTo>
                  <a:pt x="0" y="9699"/>
                </a:lnTo>
                <a:cubicBezTo>
                  <a:pt x="0" y="9549"/>
                  <a:pt x="58" y="9426"/>
                  <a:pt x="167" y="9326"/>
                </a:cubicBezTo>
                <a:cubicBezTo>
                  <a:pt x="273" y="9229"/>
                  <a:pt x="402" y="9182"/>
                  <a:pt x="551" y="9182"/>
                </a:cubicBezTo>
                <a:lnTo>
                  <a:pt x="2856" y="9182"/>
                </a:lnTo>
                <a:cubicBezTo>
                  <a:pt x="3026" y="8392"/>
                  <a:pt x="3300" y="7652"/>
                  <a:pt x="3687" y="6953"/>
                </a:cubicBezTo>
                <a:cubicBezTo>
                  <a:pt x="4069" y="6251"/>
                  <a:pt x="4536" y="5631"/>
                  <a:pt x="5085" y="5081"/>
                </a:cubicBezTo>
                <a:cubicBezTo>
                  <a:pt x="5634" y="4532"/>
                  <a:pt x="6256" y="4065"/>
                  <a:pt x="6955" y="3680"/>
                </a:cubicBezTo>
                <a:cubicBezTo>
                  <a:pt x="7654" y="3298"/>
                  <a:pt x="8396" y="3022"/>
                  <a:pt x="9183" y="2852"/>
                </a:cubicBezTo>
                <a:lnTo>
                  <a:pt x="9183" y="546"/>
                </a:lnTo>
                <a:cubicBezTo>
                  <a:pt x="9183" y="181"/>
                  <a:pt x="9365" y="0"/>
                  <a:pt x="9732" y="0"/>
                </a:cubicBezTo>
                <a:lnTo>
                  <a:pt x="11896" y="0"/>
                </a:lnTo>
                <a:cubicBezTo>
                  <a:pt x="12049" y="0"/>
                  <a:pt x="12172" y="50"/>
                  <a:pt x="12269" y="158"/>
                </a:cubicBezTo>
                <a:cubicBezTo>
                  <a:pt x="12369" y="267"/>
                  <a:pt x="12419" y="396"/>
                  <a:pt x="12419" y="546"/>
                </a:cubicBezTo>
                <a:lnTo>
                  <a:pt x="12419" y="2852"/>
                </a:lnTo>
                <a:cubicBezTo>
                  <a:pt x="13206" y="3022"/>
                  <a:pt x="13948" y="3298"/>
                  <a:pt x="14647" y="3680"/>
                </a:cubicBezTo>
                <a:cubicBezTo>
                  <a:pt x="15343" y="4065"/>
                  <a:pt x="15968" y="4532"/>
                  <a:pt x="16517" y="5082"/>
                </a:cubicBezTo>
                <a:cubicBezTo>
                  <a:pt x="17066" y="5631"/>
                  <a:pt x="17530" y="6251"/>
                  <a:pt x="17915" y="6953"/>
                </a:cubicBezTo>
                <a:cubicBezTo>
                  <a:pt x="18299" y="7652"/>
                  <a:pt x="18578" y="8392"/>
                  <a:pt x="18746" y="9182"/>
                </a:cubicBezTo>
                <a:lnTo>
                  <a:pt x="21050" y="9182"/>
                </a:lnTo>
                <a:close/>
                <a:moveTo>
                  <a:pt x="12419" y="16465"/>
                </a:moveTo>
                <a:cubicBezTo>
                  <a:pt x="13411" y="16194"/>
                  <a:pt x="14268" y="15698"/>
                  <a:pt x="14991" y="14981"/>
                </a:cubicBezTo>
                <a:cubicBezTo>
                  <a:pt x="15710" y="14264"/>
                  <a:pt x="16203" y="13410"/>
                  <a:pt x="16467" y="12414"/>
                </a:cubicBezTo>
                <a:lnTo>
                  <a:pt x="14048" y="12414"/>
                </a:lnTo>
                <a:cubicBezTo>
                  <a:pt x="13684" y="12414"/>
                  <a:pt x="13505" y="12231"/>
                  <a:pt x="13514" y="11867"/>
                </a:cubicBezTo>
                <a:lnTo>
                  <a:pt x="13514" y="9699"/>
                </a:lnTo>
                <a:cubicBezTo>
                  <a:pt x="13514" y="9549"/>
                  <a:pt x="13567" y="9426"/>
                  <a:pt x="13669" y="9326"/>
                </a:cubicBezTo>
                <a:cubicBezTo>
                  <a:pt x="13772" y="9229"/>
                  <a:pt x="13898" y="9182"/>
                  <a:pt x="14048" y="9182"/>
                </a:cubicBezTo>
                <a:lnTo>
                  <a:pt x="16467" y="9182"/>
                </a:lnTo>
                <a:cubicBezTo>
                  <a:pt x="16194" y="8186"/>
                  <a:pt x="15698" y="7332"/>
                  <a:pt x="14982" y="6609"/>
                </a:cubicBezTo>
                <a:cubicBezTo>
                  <a:pt x="14265" y="5883"/>
                  <a:pt x="13411" y="5390"/>
                  <a:pt x="12419" y="5131"/>
                </a:cubicBezTo>
                <a:lnTo>
                  <a:pt x="12419" y="7549"/>
                </a:lnTo>
                <a:cubicBezTo>
                  <a:pt x="12419" y="7699"/>
                  <a:pt x="12369" y="7828"/>
                  <a:pt x="12269" y="7928"/>
                </a:cubicBezTo>
                <a:cubicBezTo>
                  <a:pt x="12172" y="8031"/>
                  <a:pt x="12049" y="8081"/>
                  <a:pt x="11896" y="8081"/>
                </a:cubicBezTo>
                <a:lnTo>
                  <a:pt x="9732" y="8081"/>
                </a:lnTo>
                <a:cubicBezTo>
                  <a:pt x="9368" y="8081"/>
                  <a:pt x="9183" y="7905"/>
                  <a:pt x="9183" y="7549"/>
                </a:cubicBezTo>
                <a:lnTo>
                  <a:pt x="9183" y="5131"/>
                </a:lnTo>
                <a:cubicBezTo>
                  <a:pt x="8191" y="5402"/>
                  <a:pt x="7334" y="5895"/>
                  <a:pt x="6608" y="6612"/>
                </a:cubicBezTo>
                <a:cubicBezTo>
                  <a:pt x="5889" y="7332"/>
                  <a:pt x="5399" y="8187"/>
                  <a:pt x="5135" y="9182"/>
                </a:cubicBezTo>
                <a:lnTo>
                  <a:pt x="7580" y="9182"/>
                </a:lnTo>
                <a:cubicBezTo>
                  <a:pt x="7733" y="9182"/>
                  <a:pt x="7853" y="9229"/>
                  <a:pt x="7947" y="9326"/>
                </a:cubicBezTo>
                <a:cubicBezTo>
                  <a:pt x="8038" y="9426"/>
                  <a:pt x="8088" y="9550"/>
                  <a:pt x="8088" y="9700"/>
                </a:cubicBezTo>
                <a:lnTo>
                  <a:pt x="8088" y="11867"/>
                </a:lnTo>
                <a:cubicBezTo>
                  <a:pt x="8088" y="12017"/>
                  <a:pt x="8038" y="12144"/>
                  <a:pt x="7947" y="12252"/>
                </a:cubicBezTo>
                <a:cubicBezTo>
                  <a:pt x="7853" y="12364"/>
                  <a:pt x="7733" y="12414"/>
                  <a:pt x="7580" y="12414"/>
                </a:cubicBezTo>
                <a:lnTo>
                  <a:pt x="5135" y="12414"/>
                </a:lnTo>
                <a:cubicBezTo>
                  <a:pt x="5408" y="13410"/>
                  <a:pt x="5904" y="14267"/>
                  <a:pt x="6620" y="14990"/>
                </a:cubicBezTo>
                <a:cubicBezTo>
                  <a:pt x="7337" y="15710"/>
                  <a:pt x="8191" y="16203"/>
                  <a:pt x="9183" y="16465"/>
                </a:cubicBezTo>
                <a:lnTo>
                  <a:pt x="9183" y="14018"/>
                </a:lnTo>
                <a:cubicBezTo>
                  <a:pt x="9183" y="13868"/>
                  <a:pt x="9239" y="13744"/>
                  <a:pt x="9348" y="13653"/>
                </a:cubicBezTo>
                <a:cubicBezTo>
                  <a:pt x="9453" y="13559"/>
                  <a:pt x="9583" y="13512"/>
                  <a:pt x="9732" y="13512"/>
                </a:cubicBezTo>
                <a:lnTo>
                  <a:pt x="11896" y="13512"/>
                </a:lnTo>
                <a:cubicBezTo>
                  <a:pt x="12049" y="13512"/>
                  <a:pt x="12172" y="13559"/>
                  <a:pt x="12269" y="13653"/>
                </a:cubicBezTo>
                <a:cubicBezTo>
                  <a:pt x="12369" y="13744"/>
                  <a:pt x="12419" y="13868"/>
                  <a:pt x="12419" y="14018"/>
                </a:cubicBezTo>
                <a:lnTo>
                  <a:pt x="12419" y="1646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defTabSz="457098">
              <a:defRPr/>
            </a:pPr>
            <a:endParaRPr lang="es-ES" sz="36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Lato Regular"/>
              <a:cs typeface="Lato Regular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1077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 picture containing laser, web&#10;&#10;Description automatically generated">
            <a:extLst>
              <a:ext uri="{FF2B5EF4-FFF2-40B4-BE49-F238E27FC236}">
                <a16:creationId xmlns:a16="http://schemas.microsoft.com/office/drawing/2014/main" id="{DC31B5ED-1B19-4290-AE9E-E55617515EB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alphaModFix amt="70000"/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513" b="39513"/>
          <a:stretch>
            <a:fillRect/>
          </a:stretch>
        </p:blipFill>
        <p:spPr>
          <a:xfrm>
            <a:off x="1588" y="1085850"/>
            <a:ext cx="12188825" cy="2190750"/>
          </a:xfrm>
        </p:spPr>
      </p:pic>
      <p:sp>
        <p:nvSpPr>
          <p:cNvPr id="11" name="Round Same Side Corner Rectangle 10"/>
          <p:cNvSpPr/>
          <p:nvPr/>
        </p:nvSpPr>
        <p:spPr>
          <a:xfrm rot="16200000" flipV="1">
            <a:off x="2737527" y="-1478347"/>
            <a:ext cx="1847264" cy="7319144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tx1">
              <a:lumMod val="75000"/>
              <a:lumOff val="2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algn="ctr" defTabSz="914217"/>
            <a:endParaRPr lang="bg-BG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Title 13"/>
          <p:cNvSpPr txBox="1">
            <a:spLocks/>
          </p:cNvSpPr>
          <p:nvPr/>
        </p:nvSpPr>
        <p:spPr>
          <a:xfrm>
            <a:off x="152401" y="1609725"/>
            <a:ext cx="6775646" cy="1143000"/>
          </a:xfrm>
          <a:prstGeom prst="rect">
            <a:avLst/>
          </a:prstGeom>
        </p:spPr>
        <p:txBody>
          <a:bodyPr vert="horz" lIns="91422" tIns="45711" rIns="91422" bIns="45711" rtlCol="0" anchor="ctr">
            <a:noAutofit/>
          </a:bodyPr>
          <a:lstStyle>
            <a:lvl1pPr algn="l" defTabSz="18284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6000" kern="1200">
                <a:solidFill>
                  <a:schemeClr val="tx1"/>
                </a:solidFill>
                <a:latin typeface="Lato" panose="020F0502020204030203" pitchFamily="34" charset="0"/>
                <a:ea typeface="+mj-ea"/>
                <a:cs typeface="+mj-cs"/>
              </a:defRPr>
            </a:lvl1pPr>
          </a:lstStyle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Fault injection attacks, also known </a:t>
            </a:r>
            <a:r>
              <a:rPr kumimoji="0" lang="en-US" sz="19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Perturbation attacks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occur when a perpetrator injects any faulty or malicious program into the system to compromise the system security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0CDBC71-C185-4784-B2A6-61D7E58221C4}"/>
              </a:ext>
            </a:extLst>
          </p:cNvPr>
          <p:cNvSpPr txBox="1"/>
          <p:nvPr/>
        </p:nvSpPr>
        <p:spPr>
          <a:xfrm>
            <a:off x="1171553" y="4542169"/>
            <a:ext cx="4596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239976" eaLnBrk="0" fontAlgn="base" latinLnBrk="0" hangingPunct="0"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ea typeface="Roboto Light" panose="02000000000000000000" pitchFamily="2" charset="0"/>
                <a:cs typeface="Open Sans Light" panose="020B0306030504020204" pitchFamily="34" charset="0"/>
              </a:rPr>
              <a:t>Attackers inject faults into the device by using projecting lasers and electromagnetic pulses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A58D449-C54B-4822-B7DD-4C016D40754A}"/>
              </a:ext>
            </a:extLst>
          </p:cNvPr>
          <p:cNvSpPr txBox="1"/>
          <p:nvPr/>
        </p:nvSpPr>
        <p:spPr>
          <a:xfrm>
            <a:off x="1171554" y="4023974"/>
            <a:ext cx="492875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609539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rPr>
              <a:t>Optical, Electro Magnetic Fault Injection (EMFI), Body Bias Injection (BBI)</a:t>
            </a:r>
          </a:p>
        </p:txBody>
      </p:sp>
      <p:sp>
        <p:nvSpPr>
          <p:cNvPr id="40" name="Freeform: Shape 111">
            <a:extLst>
              <a:ext uri="{FF2B5EF4-FFF2-40B4-BE49-F238E27FC236}">
                <a16:creationId xmlns:a16="http://schemas.microsoft.com/office/drawing/2014/main" id="{15A30288-4AC0-414D-8BA7-93CEA53CA4AE}"/>
              </a:ext>
            </a:extLst>
          </p:cNvPr>
          <p:cNvSpPr/>
          <p:nvPr/>
        </p:nvSpPr>
        <p:spPr>
          <a:xfrm>
            <a:off x="520094" y="4051208"/>
            <a:ext cx="405489" cy="405488"/>
          </a:xfrm>
          <a:custGeom>
            <a:avLst/>
            <a:gdLst/>
            <a:ahLst/>
            <a:cxnLst/>
            <a:rect l="l" t="t" r="r" b="b"/>
            <a:pathLst>
              <a:path w="195927" h="195927">
                <a:moveTo>
                  <a:pt x="97964" y="0"/>
                </a:moveTo>
                <a:cubicBezTo>
                  <a:pt x="116200" y="208"/>
                  <a:pt x="132679" y="4667"/>
                  <a:pt x="147399" y="13379"/>
                </a:cubicBezTo>
                <a:cubicBezTo>
                  <a:pt x="162120" y="22090"/>
                  <a:pt x="173837" y="33807"/>
                  <a:pt x="182548" y="48528"/>
                </a:cubicBezTo>
                <a:cubicBezTo>
                  <a:pt x="191260" y="63248"/>
                  <a:pt x="195719" y="79727"/>
                  <a:pt x="195927" y="97963"/>
                </a:cubicBezTo>
                <a:cubicBezTo>
                  <a:pt x="195719" y="116199"/>
                  <a:pt x="191260" y="132677"/>
                  <a:pt x="182548" y="147398"/>
                </a:cubicBezTo>
                <a:cubicBezTo>
                  <a:pt x="173837" y="162119"/>
                  <a:pt x="162120" y="173836"/>
                  <a:pt x="147399" y="182547"/>
                </a:cubicBezTo>
                <a:cubicBezTo>
                  <a:pt x="132679" y="191259"/>
                  <a:pt x="116200" y="195719"/>
                  <a:pt x="97964" y="195927"/>
                </a:cubicBezTo>
                <a:cubicBezTo>
                  <a:pt x="79728" y="195719"/>
                  <a:pt x="63250" y="191259"/>
                  <a:pt x="48529" y="182547"/>
                </a:cubicBezTo>
                <a:cubicBezTo>
                  <a:pt x="33808" y="173836"/>
                  <a:pt x="22091" y="162119"/>
                  <a:pt x="13380" y="147398"/>
                </a:cubicBezTo>
                <a:cubicBezTo>
                  <a:pt x="4668" y="132677"/>
                  <a:pt x="208" y="116199"/>
                  <a:pt x="0" y="97963"/>
                </a:cubicBezTo>
                <a:cubicBezTo>
                  <a:pt x="208" y="79727"/>
                  <a:pt x="4668" y="63248"/>
                  <a:pt x="13380" y="48528"/>
                </a:cubicBezTo>
                <a:cubicBezTo>
                  <a:pt x="22091" y="33807"/>
                  <a:pt x="33808" y="22090"/>
                  <a:pt x="48529" y="13379"/>
                </a:cubicBezTo>
                <a:cubicBezTo>
                  <a:pt x="63250" y="4667"/>
                  <a:pt x="79728" y="208"/>
                  <a:pt x="97964" y="0"/>
                </a:cubicBezTo>
                <a:close/>
              </a:path>
            </a:pathLst>
          </a:custGeom>
          <a:solidFill>
            <a:srgbClr val="FFC6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39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0" cap="none" spc="0" normalizeH="0" baseline="0" noProof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Shape 2591">
            <a:extLst>
              <a:ext uri="{FF2B5EF4-FFF2-40B4-BE49-F238E27FC236}">
                <a16:creationId xmlns:a16="http://schemas.microsoft.com/office/drawing/2014/main" id="{69179DC1-FC6F-4EEE-BF9D-55ED554437BF}"/>
              </a:ext>
            </a:extLst>
          </p:cNvPr>
          <p:cNvSpPr/>
          <p:nvPr/>
        </p:nvSpPr>
        <p:spPr>
          <a:xfrm>
            <a:off x="619560" y="4150685"/>
            <a:ext cx="206555" cy="2065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4727"/>
                </a:moveTo>
                <a:cubicBezTo>
                  <a:pt x="8631" y="14727"/>
                  <a:pt x="6873" y="12969"/>
                  <a:pt x="6873" y="10800"/>
                </a:cubicBezTo>
                <a:cubicBezTo>
                  <a:pt x="6873" y="8631"/>
                  <a:pt x="8631" y="6873"/>
                  <a:pt x="10800" y="6873"/>
                </a:cubicBezTo>
                <a:cubicBezTo>
                  <a:pt x="12969" y="6873"/>
                  <a:pt x="14727" y="8631"/>
                  <a:pt x="14727" y="10800"/>
                </a:cubicBezTo>
                <a:cubicBezTo>
                  <a:pt x="14727" y="12969"/>
                  <a:pt x="12969" y="14727"/>
                  <a:pt x="10800" y="14727"/>
                </a:cubicBezTo>
                <a:moveTo>
                  <a:pt x="10800" y="5891"/>
                </a:moveTo>
                <a:cubicBezTo>
                  <a:pt x="8088" y="5891"/>
                  <a:pt x="5891" y="8089"/>
                  <a:pt x="5891" y="10800"/>
                </a:cubicBezTo>
                <a:cubicBezTo>
                  <a:pt x="5891" y="13512"/>
                  <a:pt x="8088" y="15709"/>
                  <a:pt x="10800" y="15709"/>
                </a:cubicBezTo>
                <a:cubicBezTo>
                  <a:pt x="13512" y="15709"/>
                  <a:pt x="15709" y="13512"/>
                  <a:pt x="15709" y="10800"/>
                </a:cubicBezTo>
                <a:cubicBezTo>
                  <a:pt x="15709" y="8089"/>
                  <a:pt x="13512" y="5891"/>
                  <a:pt x="10800" y="5891"/>
                </a:cubicBezTo>
                <a:moveTo>
                  <a:pt x="20618" y="12013"/>
                </a:moveTo>
                <a:cubicBezTo>
                  <a:pt x="20614" y="12014"/>
                  <a:pt x="20611" y="12016"/>
                  <a:pt x="20607" y="12016"/>
                </a:cubicBezTo>
                <a:lnTo>
                  <a:pt x="19602" y="12268"/>
                </a:lnTo>
                <a:cubicBezTo>
                  <a:pt x="19256" y="12354"/>
                  <a:pt x="18984" y="12622"/>
                  <a:pt x="18892" y="12966"/>
                </a:cubicBezTo>
                <a:cubicBezTo>
                  <a:pt x="18703" y="13672"/>
                  <a:pt x="18421" y="14351"/>
                  <a:pt x="18053" y="14986"/>
                </a:cubicBezTo>
                <a:cubicBezTo>
                  <a:pt x="17873" y="15295"/>
                  <a:pt x="17876" y="15677"/>
                  <a:pt x="18060" y="15984"/>
                </a:cubicBezTo>
                <a:lnTo>
                  <a:pt x="18601" y="16885"/>
                </a:lnTo>
                <a:lnTo>
                  <a:pt x="16886" y="18600"/>
                </a:lnTo>
                <a:cubicBezTo>
                  <a:pt x="16882" y="18599"/>
                  <a:pt x="16878" y="18597"/>
                  <a:pt x="16875" y="18595"/>
                </a:cubicBezTo>
                <a:lnTo>
                  <a:pt x="15978" y="18057"/>
                </a:lnTo>
                <a:cubicBezTo>
                  <a:pt x="15822" y="17964"/>
                  <a:pt x="15648" y="17917"/>
                  <a:pt x="15473" y="17917"/>
                </a:cubicBezTo>
                <a:cubicBezTo>
                  <a:pt x="15304" y="17917"/>
                  <a:pt x="15134" y="17961"/>
                  <a:pt x="14982" y="18049"/>
                </a:cubicBezTo>
                <a:cubicBezTo>
                  <a:pt x="14348" y="18415"/>
                  <a:pt x="13671" y="18696"/>
                  <a:pt x="12968" y="18884"/>
                </a:cubicBezTo>
                <a:cubicBezTo>
                  <a:pt x="12624" y="18976"/>
                  <a:pt x="12356" y="19248"/>
                  <a:pt x="12269" y="19594"/>
                </a:cubicBezTo>
                <a:lnTo>
                  <a:pt x="12016" y="20607"/>
                </a:lnTo>
                <a:cubicBezTo>
                  <a:pt x="12015" y="20611"/>
                  <a:pt x="12014" y="20614"/>
                  <a:pt x="12012" y="20619"/>
                </a:cubicBezTo>
                <a:lnTo>
                  <a:pt x="9587" y="20619"/>
                </a:lnTo>
                <a:lnTo>
                  <a:pt x="9331" y="19594"/>
                </a:lnTo>
                <a:cubicBezTo>
                  <a:pt x="9244" y="19248"/>
                  <a:pt x="8976" y="18976"/>
                  <a:pt x="8632" y="18884"/>
                </a:cubicBezTo>
                <a:cubicBezTo>
                  <a:pt x="7929" y="18696"/>
                  <a:pt x="7251" y="18415"/>
                  <a:pt x="6617" y="18049"/>
                </a:cubicBezTo>
                <a:cubicBezTo>
                  <a:pt x="6465" y="17961"/>
                  <a:pt x="6296" y="17917"/>
                  <a:pt x="6127" y="17917"/>
                </a:cubicBezTo>
                <a:cubicBezTo>
                  <a:pt x="5951" y="17917"/>
                  <a:pt x="5777" y="17964"/>
                  <a:pt x="5621" y="18057"/>
                </a:cubicBezTo>
                <a:lnTo>
                  <a:pt x="4725" y="18595"/>
                </a:lnTo>
                <a:cubicBezTo>
                  <a:pt x="4722" y="18597"/>
                  <a:pt x="4718" y="18599"/>
                  <a:pt x="4714" y="18600"/>
                </a:cubicBezTo>
                <a:lnTo>
                  <a:pt x="3000" y="16885"/>
                </a:lnTo>
                <a:lnTo>
                  <a:pt x="3540" y="15984"/>
                </a:lnTo>
                <a:cubicBezTo>
                  <a:pt x="3724" y="15677"/>
                  <a:pt x="3727" y="15295"/>
                  <a:pt x="3548" y="14986"/>
                </a:cubicBezTo>
                <a:cubicBezTo>
                  <a:pt x="3179" y="14351"/>
                  <a:pt x="2897" y="13672"/>
                  <a:pt x="2708" y="12966"/>
                </a:cubicBezTo>
                <a:cubicBezTo>
                  <a:pt x="2616" y="12622"/>
                  <a:pt x="2343" y="12354"/>
                  <a:pt x="1998" y="12268"/>
                </a:cubicBezTo>
                <a:lnTo>
                  <a:pt x="993" y="12016"/>
                </a:lnTo>
                <a:cubicBezTo>
                  <a:pt x="989" y="12016"/>
                  <a:pt x="986" y="12014"/>
                  <a:pt x="982" y="12013"/>
                </a:cubicBezTo>
                <a:lnTo>
                  <a:pt x="982" y="9587"/>
                </a:lnTo>
                <a:lnTo>
                  <a:pt x="1998" y="9333"/>
                </a:lnTo>
                <a:cubicBezTo>
                  <a:pt x="2343" y="9246"/>
                  <a:pt x="2616" y="8979"/>
                  <a:pt x="2708" y="8634"/>
                </a:cubicBezTo>
                <a:cubicBezTo>
                  <a:pt x="2897" y="7928"/>
                  <a:pt x="3179" y="7249"/>
                  <a:pt x="3548" y="6615"/>
                </a:cubicBezTo>
                <a:cubicBezTo>
                  <a:pt x="3727" y="6305"/>
                  <a:pt x="3724" y="5923"/>
                  <a:pt x="3540" y="5617"/>
                </a:cubicBezTo>
                <a:lnTo>
                  <a:pt x="3005" y="4725"/>
                </a:lnTo>
                <a:cubicBezTo>
                  <a:pt x="3004" y="4722"/>
                  <a:pt x="3002" y="4718"/>
                  <a:pt x="3000" y="4715"/>
                </a:cubicBezTo>
                <a:lnTo>
                  <a:pt x="4715" y="3000"/>
                </a:lnTo>
                <a:lnTo>
                  <a:pt x="5621" y="3544"/>
                </a:lnTo>
                <a:cubicBezTo>
                  <a:pt x="5777" y="3636"/>
                  <a:pt x="5951" y="3683"/>
                  <a:pt x="6127" y="3683"/>
                </a:cubicBezTo>
                <a:cubicBezTo>
                  <a:pt x="6296" y="3683"/>
                  <a:pt x="6465" y="3639"/>
                  <a:pt x="6618" y="3551"/>
                </a:cubicBezTo>
                <a:cubicBezTo>
                  <a:pt x="7251" y="3185"/>
                  <a:pt x="7929" y="2904"/>
                  <a:pt x="8632" y="2717"/>
                </a:cubicBezTo>
                <a:cubicBezTo>
                  <a:pt x="8976" y="2624"/>
                  <a:pt x="9244" y="2353"/>
                  <a:pt x="9331" y="2007"/>
                </a:cubicBezTo>
                <a:lnTo>
                  <a:pt x="9587" y="982"/>
                </a:lnTo>
                <a:lnTo>
                  <a:pt x="12012" y="982"/>
                </a:lnTo>
                <a:cubicBezTo>
                  <a:pt x="12014" y="986"/>
                  <a:pt x="12015" y="989"/>
                  <a:pt x="12016" y="993"/>
                </a:cubicBezTo>
                <a:lnTo>
                  <a:pt x="12269" y="2007"/>
                </a:lnTo>
                <a:cubicBezTo>
                  <a:pt x="12356" y="2353"/>
                  <a:pt x="12624" y="2624"/>
                  <a:pt x="12968" y="2717"/>
                </a:cubicBezTo>
                <a:cubicBezTo>
                  <a:pt x="13671" y="2904"/>
                  <a:pt x="14348" y="3185"/>
                  <a:pt x="14982" y="3551"/>
                </a:cubicBezTo>
                <a:cubicBezTo>
                  <a:pt x="15134" y="3639"/>
                  <a:pt x="15304" y="3683"/>
                  <a:pt x="15473" y="3683"/>
                </a:cubicBezTo>
                <a:cubicBezTo>
                  <a:pt x="15648" y="3683"/>
                  <a:pt x="15822" y="3636"/>
                  <a:pt x="15978" y="3544"/>
                </a:cubicBezTo>
                <a:lnTo>
                  <a:pt x="16884" y="3000"/>
                </a:lnTo>
                <a:lnTo>
                  <a:pt x="18600" y="4715"/>
                </a:lnTo>
                <a:cubicBezTo>
                  <a:pt x="18598" y="4718"/>
                  <a:pt x="18597" y="4722"/>
                  <a:pt x="18595" y="4726"/>
                </a:cubicBezTo>
                <a:lnTo>
                  <a:pt x="18060" y="5616"/>
                </a:lnTo>
                <a:cubicBezTo>
                  <a:pt x="17876" y="5923"/>
                  <a:pt x="17873" y="6305"/>
                  <a:pt x="18053" y="6615"/>
                </a:cubicBezTo>
                <a:cubicBezTo>
                  <a:pt x="18421" y="7249"/>
                  <a:pt x="18703" y="7928"/>
                  <a:pt x="18892" y="8634"/>
                </a:cubicBezTo>
                <a:cubicBezTo>
                  <a:pt x="18984" y="8979"/>
                  <a:pt x="19256" y="9246"/>
                  <a:pt x="19602" y="9333"/>
                </a:cubicBezTo>
                <a:lnTo>
                  <a:pt x="20618" y="9587"/>
                </a:lnTo>
                <a:cubicBezTo>
                  <a:pt x="20618" y="9587"/>
                  <a:pt x="20618" y="12013"/>
                  <a:pt x="20618" y="12013"/>
                </a:cubicBezTo>
                <a:close/>
                <a:moveTo>
                  <a:pt x="20880" y="8641"/>
                </a:moveTo>
                <a:lnTo>
                  <a:pt x="19841" y="8380"/>
                </a:lnTo>
                <a:cubicBezTo>
                  <a:pt x="19626" y="7580"/>
                  <a:pt x="19308" y="6822"/>
                  <a:pt x="18902" y="6122"/>
                </a:cubicBezTo>
                <a:lnTo>
                  <a:pt x="19455" y="5200"/>
                </a:lnTo>
                <a:cubicBezTo>
                  <a:pt x="19625" y="4871"/>
                  <a:pt x="19736" y="4463"/>
                  <a:pt x="19455" y="4182"/>
                </a:cubicBezTo>
                <a:lnTo>
                  <a:pt x="17419" y="2145"/>
                </a:lnTo>
                <a:cubicBezTo>
                  <a:pt x="17292" y="2018"/>
                  <a:pt x="17136" y="1969"/>
                  <a:pt x="16975" y="1969"/>
                </a:cubicBezTo>
                <a:cubicBezTo>
                  <a:pt x="16778" y="1969"/>
                  <a:pt x="16572" y="2043"/>
                  <a:pt x="16400" y="2145"/>
                </a:cubicBezTo>
                <a:lnTo>
                  <a:pt x="15473" y="2702"/>
                </a:lnTo>
                <a:cubicBezTo>
                  <a:pt x="14775" y="2298"/>
                  <a:pt x="14020" y="1982"/>
                  <a:pt x="13222" y="1768"/>
                </a:cubicBezTo>
                <a:lnTo>
                  <a:pt x="12960" y="720"/>
                </a:lnTo>
                <a:cubicBezTo>
                  <a:pt x="12848" y="367"/>
                  <a:pt x="12638" y="0"/>
                  <a:pt x="12240" y="0"/>
                </a:cubicBezTo>
                <a:lnTo>
                  <a:pt x="9360" y="0"/>
                </a:lnTo>
                <a:cubicBezTo>
                  <a:pt x="8962" y="0"/>
                  <a:pt x="8730" y="367"/>
                  <a:pt x="8640" y="720"/>
                </a:cubicBezTo>
                <a:lnTo>
                  <a:pt x="8378" y="1768"/>
                </a:lnTo>
                <a:cubicBezTo>
                  <a:pt x="7580" y="1982"/>
                  <a:pt x="6825" y="2298"/>
                  <a:pt x="6127" y="2702"/>
                </a:cubicBezTo>
                <a:lnTo>
                  <a:pt x="5200" y="2145"/>
                </a:lnTo>
                <a:cubicBezTo>
                  <a:pt x="5028" y="2043"/>
                  <a:pt x="4822" y="1969"/>
                  <a:pt x="4625" y="1969"/>
                </a:cubicBezTo>
                <a:cubicBezTo>
                  <a:pt x="4464" y="1969"/>
                  <a:pt x="4308" y="2018"/>
                  <a:pt x="4181" y="2145"/>
                </a:cubicBezTo>
                <a:lnTo>
                  <a:pt x="2145" y="4182"/>
                </a:lnTo>
                <a:cubicBezTo>
                  <a:pt x="1864" y="4463"/>
                  <a:pt x="1975" y="4871"/>
                  <a:pt x="2145" y="5200"/>
                </a:cubicBezTo>
                <a:lnTo>
                  <a:pt x="2698" y="6122"/>
                </a:lnTo>
                <a:cubicBezTo>
                  <a:pt x="2292" y="6822"/>
                  <a:pt x="1973" y="7580"/>
                  <a:pt x="1759" y="8380"/>
                </a:cubicBezTo>
                <a:lnTo>
                  <a:pt x="720" y="8641"/>
                </a:lnTo>
                <a:cubicBezTo>
                  <a:pt x="367" y="8730"/>
                  <a:pt x="0" y="8963"/>
                  <a:pt x="0" y="9360"/>
                </a:cubicBezTo>
                <a:lnTo>
                  <a:pt x="0" y="12240"/>
                </a:lnTo>
                <a:cubicBezTo>
                  <a:pt x="0" y="12638"/>
                  <a:pt x="367" y="12848"/>
                  <a:pt x="720" y="12960"/>
                </a:cubicBezTo>
                <a:lnTo>
                  <a:pt x="1759" y="13220"/>
                </a:lnTo>
                <a:cubicBezTo>
                  <a:pt x="1973" y="14021"/>
                  <a:pt x="2292" y="14778"/>
                  <a:pt x="2698" y="15478"/>
                </a:cubicBezTo>
                <a:lnTo>
                  <a:pt x="2145" y="16400"/>
                </a:lnTo>
                <a:cubicBezTo>
                  <a:pt x="1959" y="16714"/>
                  <a:pt x="1864" y="17137"/>
                  <a:pt x="2145" y="17419"/>
                </a:cubicBezTo>
                <a:lnTo>
                  <a:pt x="4181" y="19455"/>
                </a:lnTo>
                <a:cubicBezTo>
                  <a:pt x="4305" y="19579"/>
                  <a:pt x="4454" y="19627"/>
                  <a:pt x="4610" y="19627"/>
                </a:cubicBezTo>
                <a:cubicBezTo>
                  <a:pt x="4807" y="19627"/>
                  <a:pt x="5016" y="19550"/>
                  <a:pt x="5200" y="19455"/>
                </a:cubicBezTo>
                <a:lnTo>
                  <a:pt x="6127" y="18899"/>
                </a:lnTo>
                <a:cubicBezTo>
                  <a:pt x="6825" y="19302"/>
                  <a:pt x="7580" y="19619"/>
                  <a:pt x="8378" y="19832"/>
                </a:cubicBezTo>
                <a:lnTo>
                  <a:pt x="8640" y="20880"/>
                </a:lnTo>
                <a:cubicBezTo>
                  <a:pt x="8730" y="21233"/>
                  <a:pt x="8962" y="21600"/>
                  <a:pt x="9360" y="21600"/>
                </a:cubicBezTo>
                <a:lnTo>
                  <a:pt x="12240" y="21600"/>
                </a:lnTo>
                <a:cubicBezTo>
                  <a:pt x="12638" y="21600"/>
                  <a:pt x="12848" y="21233"/>
                  <a:pt x="12960" y="20880"/>
                </a:cubicBezTo>
                <a:lnTo>
                  <a:pt x="13222" y="19832"/>
                </a:lnTo>
                <a:cubicBezTo>
                  <a:pt x="14020" y="19619"/>
                  <a:pt x="14775" y="19302"/>
                  <a:pt x="15473" y="18899"/>
                </a:cubicBezTo>
                <a:lnTo>
                  <a:pt x="16400" y="19455"/>
                </a:lnTo>
                <a:cubicBezTo>
                  <a:pt x="16584" y="19550"/>
                  <a:pt x="16793" y="19627"/>
                  <a:pt x="16990" y="19627"/>
                </a:cubicBezTo>
                <a:cubicBezTo>
                  <a:pt x="17146" y="19627"/>
                  <a:pt x="17294" y="19579"/>
                  <a:pt x="17419" y="19455"/>
                </a:cubicBezTo>
                <a:lnTo>
                  <a:pt x="19455" y="17419"/>
                </a:lnTo>
                <a:cubicBezTo>
                  <a:pt x="19736" y="17137"/>
                  <a:pt x="19641" y="16714"/>
                  <a:pt x="19455" y="16400"/>
                </a:cubicBezTo>
                <a:lnTo>
                  <a:pt x="18902" y="15478"/>
                </a:lnTo>
                <a:cubicBezTo>
                  <a:pt x="19308" y="14778"/>
                  <a:pt x="19626" y="14021"/>
                  <a:pt x="19841" y="13220"/>
                </a:cubicBezTo>
                <a:lnTo>
                  <a:pt x="20880" y="12960"/>
                </a:lnTo>
                <a:cubicBezTo>
                  <a:pt x="21233" y="12848"/>
                  <a:pt x="21600" y="12638"/>
                  <a:pt x="21600" y="12240"/>
                </a:cubicBezTo>
                <a:lnTo>
                  <a:pt x="21600" y="9360"/>
                </a:lnTo>
                <a:cubicBezTo>
                  <a:pt x="21600" y="8963"/>
                  <a:pt x="21233" y="8730"/>
                  <a:pt x="20880" y="8641"/>
                </a:cubicBezTo>
              </a:path>
            </a:pathLst>
          </a:custGeom>
          <a:solidFill>
            <a:srgbClr val="FFFFFF"/>
          </a:solidFill>
          <a:ln w="12700">
            <a:solidFill>
              <a:srgbClr val="FFFFFF"/>
            </a:solidFill>
            <a:miter lim="400000"/>
          </a:ln>
        </p:spPr>
        <p:txBody>
          <a:bodyPr lIns="19044" tIns="19044" rIns="19044" bIns="19044" anchor="ctr"/>
          <a:lstStyle/>
          <a:p>
            <a:pPr marL="0" marR="0" lvl="0" indent="0" defTabSz="228539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467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0444F9-CF8B-4B0F-AD4C-4EB3DB0D578C}"/>
              </a:ext>
            </a:extLst>
          </p:cNvPr>
          <p:cNvSpPr txBox="1"/>
          <p:nvPr/>
        </p:nvSpPr>
        <p:spPr>
          <a:xfrm>
            <a:off x="1171553" y="5536190"/>
            <a:ext cx="45201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239976" eaLnBrk="0" fontAlgn="base" latinLnBrk="0" hangingPunct="0"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ea typeface="Roboto Light" panose="02000000000000000000" pitchFamily="2" charset="0"/>
                <a:cs typeface="Open Sans Light" panose="020B0306030504020204" pitchFamily="34" charset="0"/>
              </a:rPr>
              <a:t>Attackers tamper with the operating conditions, modify the level of the power supply and/or  alter the clock frequency of the chip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671408E-8EF9-4AA0-BC38-8531BA252159}"/>
              </a:ext>
            </a:extLst>
          </p:cNvPr>
          <p:cNvSpPr txBox="1"/>
          <p:nvPr/>
        </p:nvSpPr>
        <p:spPr>
          <a:xfrm>
            <a:off x="1171555" y="5248999"/>
            <a:ext cx="36057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609539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rPr>
              <a:t>Frequency/Voltage Tampering</a:t>
            </a:r>
          </a:p>
        </p:txBody>
      </p:sp>
      <p:sp>
        <p:nvSpPr>
          <p:cNvPr id="44" name="Freeform: Shape 111">
            <a:extLst>
              <a:ext uri="{FF2B5EF4-FFF2-40B4-BE49-F238E27FC236}">
                <a16:creationId xmlns:a16="http://schemas.microsoft.com/office/drawing/2014/main" id="{DEC0421D-7609-4F9E-B341-A035914AE7F5}"/>
              </a:ext>
            </a:extLst>
          </p:cNvPr>
          <p:cNvSpPr/>
          <p:nvPr/>
        </p:nvSpPr>
        <p:spPr>
          <a:xfrm>
            <a:off x="520094" y="5276233"/>
            <a:ext cx="405489" cy="405488"/>
          </a:xfrm>
          <a:custGeom>
            <a:avLst/>
            <a:gdLst/>
            <a:ahLst/>
            <a:cxnLst/>
            <a:rect l="l" t="t" r="r" b="b"/>
            <a:pathLst>
              <a:path w="195927" h="195927">
                <a:moveTo>
                  <a:pt x="97964" y="0"/>
                </a:moveTo>
                <a:cubicBezTo>
                  <a:pt x="116200" y="208"/>
                  <a:pt x="132679" y="4667"/>
                  <a:pt x="147399" y="13379"/>
                </a:cubicBezTo>
                <a:cubicBezTo>
                  <a:pt x="162120" y="22090"/>
                  <a:pt x="173837" y="33807"/>
                  <a:pt x="182548" y="48528"/>
                </a:cubicBezTo>
                <a:cubicBezTo>
                  <a:pt x="191260" y="63248"/>
                  <a:pt x="195719" y="79727"/>
                  <a:pt x="195927" y="97963"/>
                </a:cubicBezTo>
                <a:cubicBezTo>
                  <a:pt x="195719" y="116199"/>
                  <a:pt x="191260" y="132677"/>
                  <a:pt x="182548" y="147398"/>
                </a:cubicBezTo>
                <a:cubicBezTo>
                  <a:pt x="173837" y="162119"/>
                  <a:pt x="162120" y="173836"/>
                  <a:pt x="147399" y="182547"/>
                </a:cubicBezTo>
                <a:cubicBezTo>
                  <a:pt x="132679" y="191259"/>
                  <a:pt x="116200" y="195719"/>
                  <a:pt x="97964" y="195927"/>
                </a:cubicBezTo>
                <a:cubicBezTo>
                  <a:pt x="79728" y="195719"/>
                  <a:pt x="63250" y="191259"/>
                  <a:pt x="48529" y="182547"/>
                </a:cubicBezTo>
                <a:cubicBezTo>
                  <a:pt x="33808" y="173836"/>
                  <a:pt x="22091" y="162119"/>
                  <a:pt x="13380" y="147398"/>
                </a:cubicBezTo>
                <a:cubicBezTo>
                  <a:pt x="4668" y="132677"/>
                  <a:pt x="208" y="116199"/>
                  <a:pt x="0" y="97963"/>
                </a:cubicBezTo>
                <a:cubicBezTo>
                  <a:pt x="208" y="79727"/>
                  <a:pt x="4668" y="63248"/>
                  <a:pt x="13380" y="48528"/>
                </a:cubicBezTo>
                <a:cubicBezTo>
                  <a:pt x="22091" y="33807"/>
                  <a:pt x="33808" y="22090"/>
                  <a:pt x="48529" y="13379"/>
                </a:cubicBezTo>
                <a:cubicBezTo>
                  <a:pt x="63250" y="4667"/>
                  <a:pt x="79728" y="208"/>
                  <a:pt x="97964" y="0"/>
                </a:cubicBezTo>
                <a:close/>
              </a:path>
            </a:pathLst>
          </a:custGeom>
          <a:solidFill>
            <a:srgbClr val="BBC0C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39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0" cap="none" spc="0" normalizeH="0" baseline="0" noProof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EBBCEE47-04E7-4532-B134-7ED53AC467E5}"/>
              </a:ext>
            </a:extLst>
          </p:cNvPr>
          <p:cNvSpPr txBox="1"/>
          <p:nvPr/>
        </p:nvSpPr>
        <p:spPr>
          <a:xfrm>
            <a:off x="7262904" y="4311164"/>
            <a:ext cx="4309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239976" eaLnBrk="0" fontAlgn="base" latinLnBrk="0" hangingPunct="0"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ea typeface="Roboto Light" panose="02000000000000000000" pitchFamily="2" charset="0"/>
                <a:cs typeface="Open Sans Light" panose="020B0306030504020204" pitchFamily="34" charset="0"/>
              </a:rPr>
              <a:t>Attackers inject faults or glitches into the power supply and clock network of the chip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9D94CCC-6DE2-48F7-802E-7FFA744F26A8}"/>
              </a:ext>
            </a:extLst>
          </p:cNvPr>
          <p:cNvSpPr txBox="1"/>
          <p:nvPr/>
        </p:nvSpPr>
        <p:spPr>
          <a:xfrm>
            <a:off x="7262904" y="4023974"/>
            <a:ext cx="355749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609539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rPr>
              <a:t>Power/Clock/Reset Glitching</a:t>
            </a:r>
          </a:p>
        </p:txBody>
      </p:sp>
      <p:sp>
        <p:nvSpPr>
          <p:cNvPr id="47" name="Freeform: Shape 111">
            <a:extLst>
              <a:ext uri="{FF2B5EF4-FFF2-40B4-BE49-F238E27FC236}">
                <a16:creationId xmlns:a16="http://schemas.microsoft.com/office/drawing/2014/main" id="{0F2A523C-C912-4A6F-9E66-FFC381A4DA93}"/>
              </a:ext>
            </a:extLst>
          </p:cNvPr>
          <p:cNvSpPr/>
          <p:nvPr/>
        </p:nvSpPr>
        <p:spPr>
          <a:xfrm>
            <a:off x="6611444" y="4051207"/>
            <a:ext cx="405489" cy="405488"/>
          </a:xfrm>
          <a:custGeom>
            <a:avLst/>
            <a:gdLst/>
            <a:ahLst/>
            <a:cxnLst/>
            <a:rect l="l" t="t" r="r" b="b"/>
            <a:pathLst>
              <a:path w="195927" h="195927">
                <a:moveTo>
                  <a:pt x="97964" y="0"/>
                </a:moveTo>
                <a:cubicBezTo>
                  <a:pt x="116200" y="208"/>
                  <a:pt x="132679" y="4667"/>
                  <a:pt x="147399" y="13379"/>
                </a:cubicBezTo>
                <a:cubicBezTo>
                  <a:pt x="162120" y="22090"/>
                  <a:pt x="173837" y="33807"/>
                  <a:pt x="182548" y="48528"/>
                </a:cubicBezTo>
                <a:cubicBezTo>
                  <a:pt x="191260" y="63248"/>
                  <a:pt x="195719" y="79727"/>
                  <a:pt x="195927" y="97963"/>
                </a:cubicBezTo>
                <a:cubicBezTo>
                  <a:pt x="195719" y="116199"/>
                  <a:pt x="191260" y="132677"/>
                  <a:pt x="182548" y="147398"/>
                </a:cubicBezTo>
                <a:cubicBezTo>
                  <a:pt x="173837" y="162119"/>
                  <a:pt x="162120" y="173836"/>
                  <a:pt x="147399" y="182547"/>
                </a:cubicBezTo>
                <a:cubicBezTo>
                  <a:pt x="132679" y="191259"/>
                  <a:pt x="116200" y="195719"/>
                  <a:pt x="97964" y="195927"/>
                </a:cubicBezTo>
                <a:cubicBezTo>
                  <a:pt x="79728" y="195719"/>
                  <a:pt x="63250" y="191259"/>
                  <a:pt x="48529" y="182547"/>
                </a:cubicBezTo>
                <a:cubicBezTo>
                  <a:pt x="33808" y="173836"/>
                  <a:pt x="22091" y="162119"/>
                  <a:pt x="13380" y="147398"/>
                </a:cubicBezTo>
                <a:cubicBezTo>
                  <a:pt x="4668" y="132677"/>
                  <a:pt x="208" y="116199"/>
                  <a:pt x="0" y="97963"/>
                </a:cubicBezTo>
                <a:cubicBezTo>
                  <a:pt x="208" y="79727"/>
                  <a:pt x="4668" y="63248"/>
                  <a:pt x="13380" y="48528"/>
                </a:cubicBezTo>
                <a:cubicBezTo>
                  <a:pt x="22091" y="33807"/>
                  <a:pt x="33808" y="22090"/>
                  <a:pt x="48529" y="13379"/>
                </a:cubicBezTo>
                <a:cubicBezTo>
                  <a:pt x="63250" y="4667"/>
                  <a:pt x="79728" y="208"/>
                  <a:pt x="97964" y="0"/>
                </a:cubicBezTo>
                <a:close/>
              </a:path>
            </a:pathLst>
          </a:custGeom>
          <a:solidFill>
            <a:srgbClr val="6B727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39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0" cap="none" spc="0" normalizeH="0" baseline="0" noProof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F281867-28E0-4E45-A003-D1A942DFBFBC}"/>
              </a:ext>
            </a:extLst>
          </p:cNvPr>
          <p:cNvSpPr txBox="1"/>
          <p:nvPr/>
        </p:nvSpPr>
        <p:spPr>
          <a:xfrm>
            <a:off x="7262904" y="5535857"/>
            <a:ext cx="4243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239976" eaLnBrk="0" fontAlgn="base" latinLnBrk="0" hangingPunct="0"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ea typeface="Roboto Light" panose="02000000000000000000" pitchFamily="2" charset="0"/>
                <a:cs typeface="Open Sans Light" panose="020B0306030504020204" pitchFamily="34" charset="0"/>
              </a:rPr>
              <a:t>Attackers alter the temperature for operating the chip, affecting the whole operating environment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4956FBA-BA4D-4DC6-B7DD-B030AD079016}"/>
              </a:ext>
            </a:extLst>
          </p:cNvPr>
          <p:cNvSpPr txBox="1"/>
          <p:nvPr/>
        </p:nvSpPr>
        <p:spPr>
          <a:xfrm>
            <a:off x="7262904" y="5248666"/>
            <a:ext cx="287169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609539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Roboto" panose="02000000000000000000" pitchFamily="2" charset="0"/>
                <a:cs typeface="Open Sans" panose="020B0606030504020204" pitchFamily="34" charset="0"/>
              </a:rPr>
              <a:t>Temperature Attacks</a:t>
            </a:r>
          </a:p>
        </p:txBody>
      </p:sp>
      <p:sp>
        <p:nvSpPr>
          <p:cNvPr id="50" name="Freeform: Shape 111">
            <a:extLst>
              <a:ext uri="{FF2B5EF4-FFF2-40B4-BE49-F238E27FC236}">
                <a16:creationId xmlns:a16="http://schemas.microsoft.com/office/drawing/2014/main" id="{6C161CB4-3373-4A87-8C2F-4581296A8B1F}"/>
              </a:ext>
            </a:extLst>
          </p:cNvPr>
          <p:cNvSpPr/>
          <p:nvPr/>
        </p:nvSpPr>
        <p:spPr>
          <a:xfrm>
            <a:off x="6611444" y="5275900"/>
            <a:ext cx="405489" cy="405488"/>
          </a:xfrm>
          <a:custGeom>
            <a:avLst/>
            <a:gdLst/>
            <a:ahLst/>
            <a:cxnLst/>
            <a:rect l="l" t="t" r="r" b="b"/>
            <a:pathLst>
              <a:path w="195927" h="195927">
                <a:moveTo>
                  <a:pt x="97964" y="0"/>
                </a:moveTo>
                <a:cubicBezTo>
                  <a:pt x="116200" y="208"/>
                  <a:pt x="132679" y="4667"/>
                  <a:pt x="147399" y="13379"/>
                </a:cubicBezTo>
                <a:cubicBezTo>
                  <a:pt x="162120" y="22090"/>
                  <a:pt x="173837" y="33807"/>
                  <a:pt x="182548" y="48528"/>
                </a:cubicBezTo>
                <a:cubicBezTo>
                  <a:pt x="191260" y="63248"/>
                  <a:pt x="195719" y="79727"/>
                  <a:pt x="195927" y="97963"/>
                </a:cubicBezTo>
                <a:cubicBezTo>
                  <a:pt x="195719" y="116199"/>
                  <a:pt x="191260" y="132677"/>
                  <a:pt x="182548" y="147398"/>
                </a:cubicBezTo>
                <a:cubicBezTo>
                  <a:pt x="173837" y="162119"/>
                  <a:pt x="162120" y="173836"/>
                  <a:pt x="147399" y="182547"/>
                </a:cubicBezTo>
                <a:cubicBezTo>
                  <a:pt x="132679" y="191259"/>
                  <a:pt x="116200" y="195719"/>
                  <a:pt x="97964" y="195927"/>
                </a:cubicBezTo>
                <a:cubicBezTo>
                  <a:pt x="79728" y="195719"/>
                  <a:pt x="63250" y="191259"/>
                  <a:pt x="48529" y="182547"/>
                </a:cubicBezTo>
                <a:cubicBezTo>
                  <a:pt x="33808" y="173836"/>
                  <a:pt x="22091" y="162119"/>
                  <a:pt x="13380" y="147398"/>
                </a:cubicBezTo>
                <a:cubicBezTo>
                  <a:pt x="4668" y="132677"/>
                  <a:pt x="208" y="116199"/>
                  <a:pt x="0" y="97963"/>
                </a:cubicBezTo>
                <a:cubicBezTo>
                  <a:pt x="208" y="79727"/>
                  <a:pt x="4668" y="63248"/>
                  <a:pt x="13380" y="48528"/>
                </a:cubicBezTo>
                <a:cubicBezTo>
                  <a:pt x="22091" y="33807"/>
                  <a:pt x="33808" y="22090"/>
                  <a:pt x="48529" y="13379"/>
                </a:cubicBezTo>
                <a:cubicBezTo>
                  <a:pt x="63250" y="4667"/>
                  <a:pt x="79728" y="208"/>
                  <a:pt x="97964" y="0"/>
                </a:cubicBezTo>
                <a:close/>
              </a:path>
            </a:pathLst>
          </a:custGeom>
          <a:solidFill>
            <a:srgbClr val="333A4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39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0" cap="none" spc="0" normalizeH="0" baseline="0" noProof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Shape 2633">
            <a:extLst>
              <a:ext uri="{FF2B5EF4-FFF2-40B4-BE49-F238E27FC236}">
                <a16:creationId xmlns:a16="http://schemas.microsoft.com/office/drawing/2014/main" id="{06A57B7B-F73F-4CAB-AA79-C9AE494CE317}"/>
              </a:ext>
            </a:extLst>
          </p:cNvPr>
          <p:cNvSpPr/>
          <p:nvPr/>
        </p:nvSpPr>
        <p:spPr>
          <a:xfrm>
            <a:off x="619560" y="5384056"/>
            <a:ext cx="209829" cy="2098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rgbClr val="FFFFFF"/>
          </a:solidFill>
          <a:ln w="12700">
            <a:solidFill>
              <a:srgbClr val="FFFFFF"/>
            </a:solidFill>
            <a:miter lim="400000"/>
          </a:ln>
        </p:spPr>
        <p:txBody>
          <a:bodyPr lIns="19044" tIns="19044" rIns="19044" bIns="19044" anchor="ctr"/>
          <a:lstStyle/>
          <a:p>
            <a:pPr marL="0" marR="0" lvl="0" indent="0" defTabSz="228539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467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52" name="Shape 2581">
            <a:extLst>
              <a:ext uri="{FF2B5EF4-FFF2-40B4-BE49-F238E27FC236}">
                <a16:creationId xmlns:a16="http://schemas.microsoft.com/office/drawing/2014/main" id="{55B1E7B7-6FF4-4796-815A-3403B3ADB31C}"/>
              </a:ext>
            </a:extLst>
          </p:cNvPr>
          <p:cNvSpPr/>
          <p:nvPr/>
        </p:nvSpPr>
        <p:spPr>
          <a:xfrm>
            <a:off x="6700329" y="4140104"/>
            <a:ext cx="227718" cy="2276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33" y="11950"/>
                </a:moveTo>
                <a:lnTo>
                  <a:pt x="12831" y="14044"/>
                </a:lnTo>
                <a:lnTo>
                  <a:pt x="11135" y="12801"/>
                </a:lnTo>
                <a:lnTo>
                  <a:pt x="10555" y="12375"/>
                </a:lnTo>
                <a:lnTo>
                  <a:pt x="9974" y="12801"/>
                </a:lnTo>
                <a:lnTo>
                  <a:pt x="8277" y="14044"/>
                </a:lnTo>
                <a:lnTo>
                  <a:pt x="8976" y="11950"/>
                </a:lnTo>
                <a:lnTo>
                  <a:pt x="9195" y="11291"/>
                </a:lnTo>
                <a:lnTo>
                  <a:pt x="8647" y="10864"/>
                </a:lnTo>
                <a:lnTo>
                  <a:pt x="7280" y="9801"/>
                </a:lnTo>
                <a:lnTo>
                  <a:pt x="9560" y="9801"/>
                </a:lnTo>
                <a:lnTo>
                  <a:pt x="9799" y="9167"/>
                </a:lnTo>
                <a:lnTo>
                  <a:pt x="10555" y="7167"/>
                </a:lnTo>
                <a:lnTo>
                  <a:pt x="11310" y="9167"/>
                </a:lnTo>
                <a:lnTo>
                  <a:pt x="11549" y="9801"/>
                </a:lnTo>
                <a:lnTo>
                  <a:pt x="13829" y="9801"/>
                </a:lnTo>
                <a:lnTo>
                  <a:pt x="12462" y="10864"/>
                </a:lnTo>
                <a:lnTo>
                  <a:pt x="11914" y="11291"/>
                </a:lnTo>
                <a:cubicBezTo>
                  <a:pt x="11914" y="11291"/>
                  <a:pt x="12133" y="11950"/>
                  <a:pt x="12133" y="11950"/>
                </a:cubicBezTo>
                <a:close/>
                <a:moveTo>
                  <a:pt x="12228" y="8820"/>
                </a:moveTo>
                <a:lnTo>
                  <a:pt x="10555" y="4388"/>
                </a:lnTo>
                <a:lnTo>
                  <a:pt x="8881" y="8820"/>
                </a:lnTo>
                <a:lnTo>
                  <a:pt x="4418" y="8820"/>
                </a:lnTo>
                <a:lnTo>
                  <a:pt x="8044" y="11639"/>
                </a:lnTo>
                <a:lnTo>
                  <a:pt x="6371" y="16660"/>
                </a:lnTo>
                <a:lnTo>
                  <a:pt x="10555" y="13592"/>
                </a:lnTo>
                <a:lnTo>
                  <a:pt x="14738" y="16660"/>
                </a:lnTo>
                <a:lnTo>
                  <a:pt x="13065" y="11639"/>
                </a:lnTo>
                <a:lnTo>
                  <a:pt x="16691" y="8820"/>
                </a:lnTo>
                <a:cubicBezTo>
                  <a:pt x="16691" y="8820"/>
                  <a:pt x="12228" y="8820"/>
                  <a:pt x="12228" y="8820"/>
                </a:cubicBezTo>
                <a:close/>
                <a:moveTo>
                  <a:pt x="10800" y="20618"/>
                </a:move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6223" y="982"/>
                  <a:pt x="20618" y="5377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5" y="0"/>
                  <a:pt x="0" y="4836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4836"/>
                  <a:pt x="16765" y="0"/>
                  <a:pt x="10800" y="0"/>
                </a:cubicBezTo>
              </a:path>
            </a:pathLst>
          </a:custGeom>
          <a:solidFill>
            <a:srgbClr val="FFFFFF"/>
          </a:solidFill>
          <a:ln w="12700">
            <a:solidFill>
              <a:srgbClr val="FFFFFF"/>
            </a:solidFill>
            <a:miter lim="400000"/>
          </a:ln>
        </p:spPr>
        <p:txBody>
          <a:bodyPr lIns="19044" tIns="19044" rIns="19044" bIns="19044" anchor="ctr"/>
          <a:lstStyle/>
          <a:p>
            <a:pPr marL="0" marR="0" lvl="0" indent="0" defTabSz="228539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467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53" name="Shape 2632">
            <a:extLst>
              <a:ext uri="{FF2B5EF4-FFF2-40B4-BE49-F238E27FC236}">
                <a16:creationId xmlns:a16="http://schemas.microsoft.com/office/drawing/2014/main" id="{46C695CA-67F1-4C78-B56A-2C9EBA2B6277}"/>
              </a:ext>
            </a:extLst>
          </p:cNvPr>
          <p:cNvSpPr/>
          <p:nvPr/>
        </p:nvSpPr>
        <p:spPr>
          <a:xfrm>
            <a:off x="6723743" y="5363209"/>
            <a:ext cx="186315" cy="2276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7673"/>
                </a:moveTo>
                <a:cubicBezTo>
                  <a:pt x="4588" y="17673"/>
                  <a:pt x="1200" y="16051"/>
                  <a:pt x="1200" y="15218"/>
                </a:cubicBezTo>
                <a:cubicBezTo>
                  <a:pt x="1200" y="14690"/>
                  <a:pt x="1355" y="14275"/>
                  <a:pt x="1611" y="13896"/>
                </a:cubicBezTo>
                <a:cubicBezTo>
                  <a:pt x="3255" y="14967"/>
                  <a:pt x="6746" y="15709"/>
                  <a:pt x="10800" y="15709"/>
                </a:cubicBezTo>
                <a:cubicBezTo>
                  <a:pt x="14856" y="15709"/>
                  <a:pt x="18345" y="14966"/>
                  <a:pt x="19987" y="13894"/>
                </a:cubicBezTo>
                <a:cubicBezTo>
                  <a:pt x="20244" y="14273"/>
                  <a:pt x="20400" y="14689"/>
                  <a:pt x="20400" y="15218"/>
                </a:cubicBezTo>
                <a:cubicBezTo>
                  <a:pt x="20400" y="16051"/>
                  <a:pt x="17011" y="17673"/>
                  <a:pt x="10800" y="17673"/>
                </a:cubicBezTo>
                <a:moveTo>
                  <a:pt x="10800" y="20618"/>
                </a:moveTo>
                <a:cubicBezTo>
                  <a:pt x="9475" y="20618"/>
                  <a:pt x="8400" y="19739"/>
                  <a:pt x="8400" y="18655"/>
                </a:cubicBezTo>
                <a:cubicBezTo>
                  <a:pt x="8400" y="18625"/>
                  <a:pt x="8408" y="18597"/>
                  <a:pt x="8409" y="18567"/>
                </a:cubicBezTo>
                <a:cubicBezTo>
                  <a:pt x="9179" y="18623"/>
                  <a:pt x="9977" y="18655"/>
                  <a:pt x="10800" y="18655"/>
                </a:cubicBezTo>
                <a:cubicBezTo>
                  <a:pt x="11623" y="18655"/>
                  <a:pt x="12421" y="18623"/>
                  <a:pt x="13191" y="18567"/>
                </a:cubicBezTo>
                <a:cubicBezTo>
                  <a:pt x="13192" y="18597"/>
                  <a:pt x="13200" y="18625"/>
                  <a:pt x="13200" y="18655"/>
                </a:cubicBezTo>
                <a:cubicBezTo>
                  <a:pt x="13200" y="19739"/>
                  <a:pt x="12125" y="20618"/>
                  <a:pt x="10800" y="20618"/>
                </a:cubicBezTo>
                <a:moveTo>
                  <a:pt x="2948" y="12551"/>
                </a:moveTo>
                <a:cubicBezTo>
                  <a:pt x="4308" y="11388"/>
                  <a:pt x="6000" y="9939"/>
                  <a:pt x="6000" y="6873"/>
                </a:cubicBezTo>
                <a:cubicBezTo>
                  <a:pt x="6000" y="5232"/>
                  <a:pt x="7238" y="3825"/>
                  <a:pt x="8988" y="3239"/>
                </a:cubicBezTo>
                <a:cubicBezTo>
                  <a:pt x="9428" y="3657"/>
                  <a:pt x="10072" y="3927"/>
                  <a:pt x="10800" y="3927"/>
                </a:cubicBezTo>
                <a:cubicBezTo>
                  <a:pt x="11528" y="3927"/>
                  <a:pt x="12172" y="3657"/>
                  <a:pt x="12611" y="3239"/>
                </a:cubicBezTo>
                <a:cubicBezTo>
                  <a:pt x="14362" y="3825"/>
                  <a:pt x="15600" y="5232"/>
                  <a:pt x="15600" y="6873"/>
                </a:cubicBezTo>
                <a:cubicBezTo>
                  <a:pt x="15600" y="9939"/>
                  <a:pt x="17292" y="11388"/>
                  <a:pt x="18652" y="12551"/>
                </a:cubicBezTo>
                <a:cubicBezTo>
                  <a:pt x="18911" y="12773"/>
                  <a:pt x="19152" y="12979"/>
                  <a:pt x="19366" y="13183"/>
                </a:cubicBezTo>
                <a:cubicBezTo>
                  <a:pt x="18217" y="14077"/>
                  <a:pt x="14825" y="14727"/>
                  <a:pt x="10800" y="14727"/>
                </a:cubicBezTo>
                <a:cubicBezTo>
                  <a:pt x="6779" y="14727"/>
                  <a:pt x="3383" y="14079"/>
                  <a:pt x="2230" y="13186"/>
                </a:cubicBezTo>
                <a:cubicBezTo>
                  <a:pt x="2446" y="12981"/>
                  <a:pt x="2687" y="12774"/>
                  <a:pt x="2948" y="12551"/>
                </a:cubicBezTo>
                <a:moveTo>
                  <a:pt x="10800" y="982"/>
                </a:moveTo>
                <a:cubicBezTo>
                  <a:pt x="11462" y="982"/>
                  <a:pt x="12000" y="1422"/>
                  <a:pt x="12000" y="1964"/>
                </a:cubicBezTo>
                <a:cubicBezTo>
                  <a:pt x="12000" y="2506"/>
                  <a:pt x="11462" y="2945"/>
                  <a:pt x="10800" y="2945"/>
                </a:cubicBezTo>
                <a:cubicBezTo>
                  <a:pt x="10138" y="2945"/>
                  <a:pt x="9600" y="2506"/>
                  <a:pt x="9600" y="1964"/>
                </a:cubicBezTo>
                <a:cubicBezTo>
                  <a:pt x="9600" y="1422"/>
                  <a:pt x="10138" y="982"/>
                  <a:pt x="10800" y="982"/>
                </a:cubicBezTo>
                <a:moveTo>
                  <a:pt x="21600" y="15218"/>
                </a:moveTo>
                <a:cubicBezTo>
                  <a:pt x="21600" y="11782"/>
                  <a:pt x="16800" y="11782"/>
                  <a:pt x="16800" y="6873"/>
                </a:cubicBezTo>
                <a:cubicBezTo>
                  <a:pt x="16800" y="4845"/>
                  <a:pt x="15296" y="3105"/>
                  <a:pt x="13152" y="2356"/>
                </a:cubicBezTo>
                <a:cubicBezTo>
                  <a:pt x="13183" y="2229"/>
                  <a:pt x="13200" y="2098"/>
                  <a:pt x="13200" y="1964"/>
                </a:cubicBezTo>
                <a:cubicBezTo>
                  <a:pt x="13200" y="879"/>
                  <a:pt x="12125" y="0"/>
                  <a:pt x="10800" y="0"/>
                </a:cubicBezTo>
                <a:cubicBezTo>
                  <a:pt x="9475" y="0"/>
                  <a:pt x="8400" y="879"/>
                  <a:pt x="8400" y="1964"/>
                </a:cubicBezTo>
                <a:cubicBezTo>
                  <a:pt x="8400" y="2098"/>
                  <a:pt x="8417" y="2229"/>
                  <a:pt x="8448" y="2356"/>
                </a:cubicBezTo>
                <a:cubicBezTo>
                  <a:pt x="6304" y="3105"/>
                  <a:pt x="4800" y="4845"/>
                  <a:pt x="4800" y="6873"/>
                </a:cubicBezTo>
                <a:cubicBezTo>
                  <a:pt x="4800" y="11782"/>
                  <a:pt x="0" y="11782"/>
                  <a:pt x="0" y="15218"/>
                </a:cubicBezTo>
                <a:cubicBezTo>
                  <a:pt x="0" y="16716"/>
                  <a:pt x="3016" y="17986"/>
                  <a:pt x="7217" y="18457"/>
                </a:cubicBezTo>
                <a:cubicBezTo>
                  <a:pt x="7211" y="18523"/>
                  <a:pt x="7200" y="18587"/>
                  <a:pt x="7200" y="18655"/>
                </a:cubicBezTo>
                <a:cubicBezTo>
                  <a:pt x="7200" y="20282"/>
                  <a:pt x="8812" y="21600"/>
                  <a:pt x="10800" y="21600"/>
                </a:cubicBezTo>
                <a:cubicBezTo>
                  <a:pt x="12788" y="21600"/>
                  <a:pt x="14400" y="20282"/>
                  <a:pt x="14400" y="18655"/>
                </a:cubicBezTo>
                <a:cubicBezTo>
                  <a:pt x="14400" y="18587"/>
                  <a:pt x="14389" y="18523"/>
                  <a:pt x="14383" y="18457"/>
                </a:cubicBezTo>
                <a:cubicBezTo>
                  <a:pt x="18584" y="17986"/>
                  <a:pt x="21600" y="16716"/>
                  <a:pt x="21600" y="15218"/>
                </a:cubicBezTo>
              </a:path>
            </a:pathLst>
          </a:custGeom>
          <a:solidFill>
            <a:srgbClr val="FFFFFF"/>
          </a:solidFill>
          <a:ln w="12700">
            <a:solidFill>
              <a:srgbClr val="FFFFFF"/>
            </a:solidFill>
            <a:miter lim="400000"/>
          </a:ln>
        </p:spPr>
        <p:txBody>
          <a:bodyPr lIns="19044" tIns="19044" rIns="19044" bIns="19044" anchor="ctr"/>
          <a:lstStyle/>
          <a:p>
            <a:pPr marL="0" marR="0" lvl="0" indent="0" defTabSz="228539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467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54" name="Title 3">
            <a:extLst>
              <a:ext uri="{FF2B5EF4-FFF2-40B4-BE49-F238E27FC236}">
                <a16:creationId xmlns:a16="http://schemas.microsoft.com/office/drawing/2014/main" id="{75CEF918-E5BF-4119-ADA7-AA9504C3C041}"/>
              </a:ext>
            </a:extLst>
          </p:cNvPr>
          <p:cNvSpPr txBox="1">
            <a:spLocks/>
          </p:cNvSpPr>
          <p:nvPr/>
        </p:nvSpPr>
        <p:spPr>
          <a:xfrm>
            <a:off x="3467100" y="190004"/>
            <a:ext cx="5257800" cy="58477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Fault Injection Attacks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D1EE970F-0CA8-416E-861F-C76DA71C8269}"/>
              </a:ext>
            </a:extLst>
          </p:cNvPr>
          <p:cNvSpPr/>
          <p:nvPr/>
        </p:nvSpPr>
        <p:spPr>
          <a:xfrm>
            <a:off x="4078634" y="3504555"/>
            <a:ext cx="4034732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Types of Fault Injection Attacks</a:t>
            </a:r>
          </a:p>
        </p:txBody>
      </p:sp>
    </p:spTree>
    <p:extLst>
      <p:ext uri="{BB962C8B-B14F-4D97-AF65-F5344CB8AC3E}">
        <p14:creationId xmlns:p14="http://schemas.microsoft.com/office/powerpoint/2010/main" val="199004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Title 1">
            <a:extLst>
              <a:ext uri="{FF2B5EF4-FFF2-40B4-BE49-F238E27FC236}">
                <a16:creationId xmlns:a16="http://schemas.microsoft.com/office/drawing/2014/main" id="{89785C6C-9B62-4F1B-B9D3-6739BC62E8EB}"/>
              </a:ext>
            </a:extLst>
          </p:cNvPr>
          <p:cNvSpPr txBox="1">
            <a:spLocks/>
          </p:cNvSpPr>
          <p:nvPr/>
        </p:nvSpPr>
        <p:spPr>
          <a:xfrm>
            <a:off x="457202" y="68925"/>
            <a:ext cx="11277597" cy="553998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+mj-ea"/>
                <a:cs typeface="+mj-cs"/>
              </a:defRPr>
            </a:lvl1pPr>
          </a:lstStyle>
          <a:p>
            <a:r>
              <a:rPr lang="en-US" sz="3200" dirty="0"/>
              <a:t>Capturing and Analyzing IoT Traffic using Wireshark</a:t>
            </a:r>
            <a:endParaRPr lang="en-IN" sz="3200" dirty="0"/>
          </a:p>
        </p:txBody>
      </p:sp>
      <p:pic>
        <p:nvPicPr>
          <p:cNvPr id="189" name="Picture 2" descr="https://img.wonderhowto.com/img/95/27/63684891077355/0/intercept-images-from-security-camera-using-wireshark.w1456.jpg">
            <a:extLst>
              <a:ext uri="{FF2B5EF4-FFF2-40B4-BE49-F238E27FC236}">
                <a16:creationId xmlns:a16="http://schemas.microsoft.com/office/drawing/2014/main" id="{99ABCD3A-6C25-4418-92A7-25DFB8A762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3671" y="1463102"/>
            <a:ext cx="5587490" cy="4437941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" name="Oval 115"/>
          <p:cNvSpPr/>
          <p:nvPr/>
        </p:nvSpPr>
        <p:spPr>
          <a:xfrm>
            <a:off x="143337" y="1025972"/>
            <a:ext cx="366273" cy="36627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schemeClr val="tx1">
                  <a:lumMod val="85000"/>
                  <a:lumOff val="15000"/>
                </a:schemeClr>
              </a:solidFill>
              <a:latin typeface="Calibri" panose="020F0502020204030204"/>
            </a:endParaRPr>
          </a:p>
        </p:txBody>
      </p:sp>
      <p:sp>
        <p:nvSpPr>
          <p:cNvPr id="119" name="Oval 118"/>
          <p:cNvSpPr/>
          <p:nvPr/>
        </p:nvSpPr>
        <p:spPr>
          <a:xfrm>
            <a:off x="143337" y="1852427"/>
            <a:ext cx="366273" cy="36627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schemeClr val="tx1">
                  <a:lumMod val="85000"/>
                  <a:lumOff val="15000"/>
                </a:schemeClr>
              </a:solidFill>
              <a:latin typeface="Calibri" panose="020F0502020204030204"/>
            </a:endParaRPr>
          </a:p>
        </p:txBody>
      </p:sp>
      <p:sp>
        <p:nvSpPr>
          <p:cNvPr id="122" name="Oval 121"/>
          <p:cNvSpPr/>
          <p:nvPr/>
        </p:nvSpPr>
        <p:spPr>
          <a:xfrm>
            <a:off x="143337" y="2673704"/>
            <a:ext cx="366273" cy="36627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schemeClr val="tx1">
                  <a:lumMod val="85000"/>
                  <a:lumOff val="15000"/>
                </a:schemeClr>
              </a:solidFill>
              <a:latin typeface="Calibri" panose="020F0502020204030204"/>
            </a:endParaRPr>
          </a:p>
        </p:txBody>
      </p:sp>
      <p:sp>
        <p:nvSpPr>
          <p:cNvPr id="125" name="Oval 124"/>
          <p:cNvSpPr/>
          <p:nvPr/>
        </p:nvSpPr>
        <p:spPr>
          <a:xfrm>
            <a:off x="143337" y="3502380"/>
            <a:ext cx="366273" cy="36627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schemeClr val="tx1">
                  <a:lumMod val="85000"/>
                  <a:lumOff val="15000"/>
                </a:schemeClr>
              </a:solidFill>
              <a:latin typeface="Calibri" panose="020F0502020204030204"/>
            </a:endParaRPr>
          </a:p>
        </p:txBody>
      </p:sp>
      <p:cxnSp>
        <p:nvCxnSpPr>
          <p:cNvPr id="139" name="Straight Connector 138"/>
          <p:cNvCxnSpPr>
            <a:cxnSpLocks/>
          </p:cNvCxnSpPr>
          <p:nvPr/>
        </p:nvCxnSpPr>
        <p:spPr>
          <a:xfrm>
            <a:off x="326863" y="1447142"/>
            <a:ext cx="0" cy="351153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Connector 139"/>
          <p:cNvCxnSpPr>
            <a:cxnSpLocks/>
          </p:cNvCxnSpPr>
          <p:nvPr/>
        </p:nvCxnSpPr>
        <p:spPr>
          <a:xfrm>
            <a:off x="326863" y="2272832"/>
            <a:ext cx="0" cy="351153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140"/>
          <p:cNvCxnSpPr>
            <a:cxnSpLocks/>
          </p:cNvCxnSpPr>
          <p:nvPr/>
        </p:nvCxnSpPr>
        <p:spPr>
          <a:xfrm>
            <a:off x="326863" y="3098522"/>
            <a:ext cx="0" cy="351153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7" name="Oval 176">
            <a:extLst>
              <a:ext uri="{FF2B5EF4-FFF2-40B4-BE49-F238E27FC236}">
                <a16:creationId xmlns:a16="http://schemas.microsoft.com/office/drawing/2014/main" id="{AB3E0E5E-C53B-4ACC-B2EF-F15C10EB4E96}"/>
              </a:ext>
            </a:extLst>
          </p:cNvPr>
          <p:cNvSpPr/>
          <p:nvPr/>
        </p:nvSpPr>
        <p:spPr>
          <a:xfrm>
            <a:off x="129946" y="4322758"/>
            <a:ext cx="366273" cy="36627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schemeClr val="tx1">
                  <a:lumMod val="85000"/>
                  <a:lumOff val="15000"/>
                </a:schemeClr>
              </a:solidFill>
              <a:latin typeface="Calibri" panose="020F0502020204030204"/>
            </a:endParaRPr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F8886102-0366-40F8-91D6-3D653F6D19CD}"/>
              </a:ext>
            </a:extLst>
          </p:cNvPr>
          <p:cNvSpPr/>
          <p:nvPr/>
        </p:nvSpPr>
        <p:spPr>
          <a:xfrm>
            <a:off x="129946" y="5151435"/>
            <a:ext cx="366273" cy="36627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schemeClr val="tx1">
                  <a:lumMod val="85000"/>
                  <a:lumOff val="15000"/>
                </a:schemeClr>
              </a:solidFill>
              <a:latin typeface="Calibri" panose="020F0502020204030204"/>
            </a:endParaRPr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BA3A73E0-412E-4DE2-81A3-E32E33547FAF}"/>
              </a:ext>
            </a:extLst>
          </p:cNvPr>
          <p:cNvSpPr/>
          <p:nvPr/>
        </p:nvSpPr>
        <p:spPr>
          <a:xfrm>
            <a:off x="129947" y="5994983"/>
            <a:ext cx="366273" cy="36627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schemeClr val="tx1">
                  <a:lumMod val="85000"/>
                  <a:lumOff val="15000"/>
                </a:schemeClr>
              </a:solidFill>
              <a:latin typeface="Calibri" panose="020F0502020204030204"/>
            </a:endParaRPr>
          </a:p>
        </p:txBody>
      </p:sp>
      <p:cxnSp>
        <p:nvCxnSpPr>
          <p:cNvPr id="185" name="Straight Connector 184">
            <a:extLst>
              <a:ext uri="{FF2B5EF4-FFF2-40B4-BE49-F238E27FC236}">
                <a16:creationId xmlns:a16="http://schemas.microsoft.com/office/drawing/2014/main" id="{EF62FAF8-B521-45D9-AD5E-EE133DFF0011}"/>
              </a:ext>
            </a:extLst>
          </p:cNvPr>
          <p:cNvCxnSpPr>
            <a:cxnSpLocks/>
          </p:cNvCxnSpPr>
          <p:nvPr/>
        </p:nvCxnSpPr>
        <p:spPr>
          <a:xfrm>
            <a:off x="313472" y="3924212"/>
            <a:ext cx="0" cy="351153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Connector 185">
            <a:extLst>
              <a:ext uri="{FF2B5EF4-FFF2-40B4-BE49-F238E27FC236}">
                <a16:creationId xmlns:a16="http://schemas.microsoft.com/office/drawing/2014/main" id="{E589D383-603E-4F1C-A555-149C80EDF674}"/>
              </a:ext>
            </a:extLst>
          </p:cNvPr>
          <p:cNvCxnSpPr>
            <a:cxnSpLocks/>
          </p:cNvCxnSpPr>
          <p:nvPr/>
        </p:nvCxnSpPr>
        <p:spPr>
          <a:xfrm>
            <a:off x="313472" y="4749902"/>
            <a:ext cx="0" cy="351153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0D411FE0-FD84-4D72-9346-66F267863A6A}"/>
              </a:ext>
            </a:extLst>
          </p:cNvPr>
          <p:cNvCxnSpPr>
            <a:cxnSpLocks/>
          </p:cNvCxnSpPr>
          <p:nvPr/>
        </p:nvCxnSpPr>
        <p:spPr>
          <a:xfrm>
            <a:off x="313472" y="5575592"/>
            <a:ext cx="0" cy="351153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8" name="Rectangle 187">
            <a:extLst>
              <a:ext uri="{FF2B5EF4-FFF2-40B4-BE49-F238E27FC236}">
                <a16:creationId xmlns:a16="http://schemas.microsoft.com/office/drawing/2014/main" id="{F714608A-6FEA-4B55-B7A4-0A701E950ECF}"/>
              </a:ext>
            </a:extLst>
          </p:cNvPr>
          <p:cNvSpPr/>
          <p:nvPr/>
        </p:nvSpPr>
        <p:spPr>
          <a:xfrm>
            <a:off x="645031" y="893637"/>
            <a:ext cx="5448913" cy="63094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just">
              <a:spcBef>
                <a:spcPts val="600"/>
              </a:spcBef>
            </a:pPr>
            <a:r>
              <a:rPr lang="en-US" sz="1600" dirty="0"/>
              <a:t>Run Nmap to identify IoT devices using insecure HTTP ports</a:t>
            </a:r>
          </a:p>
          <a:p>
            <a:pPr marR="0" lvl="0" algn="just">
              <a:spcBef>
                <a:spcPts val="600"/>
              </a:spcBef>
            </a:pPr>
            <a:r>
              <a:rPr lang="en-US" sz="1400" b="1" dirty="0">
                <a:latin typeface="Courier New" panose="02070309020205020404" pitchFamily="49" charset="0"/>
                <a:cs typeface="Times New Roman" panose="02020603050405020304" pitchFamily="18" charset="0"/>
              </a:rPr>
              <a:t>nmap -p 80,81,8080,8081 &lt;Target IP address range&gt;</a:t>
            </a: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7B0AF821-44C8-408F-9757-A0DEBC127FE7}"/>
              </a:ext>
            </a:extLst>
          </p:cNvPr>
          <p:cNvSpPr/>
          <p:nvPr/>
        </p:nvSpPr>
        <p:spPr>
          <a:xfrm>
            <a:off x="645031" y="1866286"/>
            <a:ext cx="5116289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>
              <a:spcBef>
                <a:spcPts val="600"/>
              </a:spcBef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Run </a:t>
            </a:r>
            <a:r>
              <a:rPr lang="en-US" sz="1400" b="1" dirty="0">
                <a:solidFill>
                  <a:srgbClr val="FF0000"/>
                </a:solidFill>
                <a:latin typeface="Courier New" panose="02070309020205020404" pitchFamily="49" charset="0"/>
                <a:cs typeface="Times New Roman" panose="02020603050405020304" pitchFamily="18" charset="0"/>
              </a:rPr>
              <a:t>ifconfig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to identify your wireless card, here </a:t>
            </a:r>
            <a:r>
              <a:rPr lang="en-US" sz="1400" b="1" dirty="0">
                <a:solidFill>
                  <a:srgbClr val="FF0000"/>
                </a:solidFill>
                <a:latin typeface="Courier New" panose="02070309020205020404" pitchFamily="49" charset="0"/>
                <a:cs typeface="Times New Roman" panose="02020603050405020304" pitchFamily="18" charset="0"/>
              </a:rPr>
              <a:t>wlan0</a:t>
            </a: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AB6CF08C-C1AC-40F4-89D4-46A4872B0D4A}"/>
              </a:ext>
            </a:extLst>
          </p:cNvPr>
          <p:cNvSpPr/>
          <p:nvPr/>
        </p:nvSpPr>
        <p:spPr>
          <a:xfrm>
            <a:off x="645031" y="2579841"/>
            <a:ext cx="5370342" cy="5539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>
              <a:spcBef>
                <a:spcPts val="600"/>
              </a:spcBef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Run</a:t>
            </a:r>
            <a:r>
              <a:rPr lang="en-US" sz="1600" dirty="0"/>
              <a:t> </a:t>
            </a:r>
            <a:r>
              <a:rPr lang="en-US" sz="1400" b="1" dirty="0">
                <a:solidFill>
                  <a:srgbClr val="FF0000"/>
                </a:solidFill>
                <a:latin typeface="Courier New" panose="02070309020205020404" pitchFamily="49" charset="0"/>
                <a:cs typeface="Times New Roman" panose="02020603050405020304" pitchFamily="18" charset="0"/>
              </a:rPr>
              <a:t>Airmon-ng</a:t>
            </a:r>
            <a:r>
              <a:rPr lang="en-US" sz="1600" dirty="0"/>
              <a:t> to put the wireless card in monitor mode </a:t>
            </a:r>
            <a:r>
              <a:rPr lang="en-US" sz="1400" b="1" dirty="0">
                <a:latin typeface="Courier New" panose="02070309020205020404" pitchFamily="49" charset="0"/>
                <a:cs typeface="Times New Roman" panose="02020603050405020304" pitchFamily="18" charset="0"/>
              </a:rPr>
              <a:t>airmon-ng start wlan0</a:t>
            </a:r>
          </a:p>
        </p:txBody>
      </p:sp>
      <p:sp>
        <p:nvSpPr>
          <p:cNvPr id="192" name="Rectangle 191">
            <a:extLst>
              <a:ext uri="{FF2B5EF4-FFF2-40B4-BE49-F238E27FC236}">
                <a16:creationId xmlns:a16="http://schemas.microsoft.com/office/drawing/2014/main" id="{15661BF9-8851-4F19-96D1-50331DAD3FA4}"/>
              </a:ext>
            </a:extLst>
          </p:cNvPr>
          <p:cNvSpPr/>
          <p:nvPr/>
        </p:nvSpPr>
        <p:spPr>
          <a:xfrm>
            <a:off x="645031" y="3408517"/>
            <a:ext cx="5370342" cy="5539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600"/>
              </a:spcBef>
            </a:pPr>
            <a:r>
              <a:rPr lang="en-US" sz="1600" dirty="0"/>
              <a:t>Run </a:t>
            </a:r>
            <a:r>
              <a:rPr lang="en-US" sz="1400" b="1" dirty="0">
                <a:solidFill>
                  <a:srgbClr val="FF0000"/>
                </a:solidFill>
                <a:latin typeface="Courier New" panose="02070309020205020404" pitchFamily="49" charset="0"/>
                <a:cs typeface="Times New Roman" panose="02020603050405020304" pitchFamily="18" charset="0"/>
              </a:rPr>
              <a:t>Airodump-ng</a:t>
            </a:r>
            <a:r>
              <a:rPr lang="en-US" sz="1600" dirty="0"/>
              <a:t> to scan all the nearby wireless networks</a:t>
            </a:r>
            <a:r>
              <a:rPr lang="en-US" sz="1600" b="1" dirty="0"/>
              <a:t> </a:t>
            </a:r>
            <a:r>
              <a:rPr lang="en-US" sz="1400" b="1" dirty="0">
                <a:latin typeface="Courier New" panose="02070309020205020404" pitchFamily="49" charset="0"/>
                <a:cs typeface="Times New Roman" panose="02020603050405020304" pitchFamily="18" charset="0"/>
              </a:rPr>
              <a:t>airodump-ng start wlan0mon</a:t>
            </a: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F3A2E0CD-9B82-43A0-AB57-6B2F7926AA38}"/>
              </a:ext>
            </a:extLst>
          </p:cNvPr>
          <p:cNvSpPr/>
          <p:nvPr/>
        </p:nvSpPr>
        <p:spPr>
          <a:xfrm>
            <a:off x="645031" y="4213507"/>
            <a:ext cx="5370342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>
              <a:spcBef>
                <a:spcPts val="600"/>
              </a:spcBef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Discover the target wireless network and note down the corresponding channel to sniff the traffic using Wireshark</a:t>
            </a: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B5CE2D07-AD61-485C-83EF-CA55025C0EF8}"/>
              </a:ext>
            </a:extLst>
          </p:cNvPr>
          <p:cNvSpPr/>
          <p:nvPr/>
        </p:nvSpPr>
        <p:spPr>
          <a:xfrm>
            <a:off x="645031" y="4895990"/>
            <a:ext cx="5527015" cy="8771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>
              <a:spcBef>
                <a:spcPts val="600"/>
              </a:spcBef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Next, setup your wireless card to listen to the traffic on the same channel using </a:t>
            </a:r>
            <a:r>
              <a:rPr lang="en-US" sz="1400" b="1" dirty="0">
                <a:solidFill>
                  <a:srgbClr val="FF0000"/>
                </a:solidFill>
                <a:latin typeface="Courier New" panose="02070309020205020404" pitchFamily="49" charset="0"/>
                <a:cs typeface="Times New Roman" panose="02020603050405020304" pitchFamily="18" charset="0"/>
              </a:rPr>
              <a:t>Airmon-ng</a:t>
            </a:r>
          </a:p>
          <a:p>
            <a:pPr algn="just">
              <a:spcBef>
                <a:spcPts val="600"/>
              </a:spcBef>
            </a:pPr>
            <a:r>
              <a:rPr lang="en-US" sz="1400" b="1" dirty="0">
                <a:latin typeface="Courier New" panose="02070309020205020404" pitchFamily="49" charset="0"/>
                <a:cs typeface="Times New Roman" panose="02020603050405020304" pitchFamily="18" charset="0"/>
              </a:rPr>
              <a:t>airmon-ng start wlan0mon 11</a:t>
            </a: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C3CBF7CE-4075-4BA3-AF9D-1066A9898564}"/>
              </a:ext>
            </a:extLst>
          </p:cNvPr>
          <p:cNvSpPr/>
          <p:nvPr/>
        </p:nvSpPr>
        <p:spPr>
          <a:xfrm>
            <a:off x="645031" y="5885732"/>
            <a:ext cx="5497361" cy="58477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>
              <a:spcBef>
                <a:spcPts val="600"/>
              </a:spcBef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Launch Wireshark and double-click the interface that was kept in monitor mode, here </a:t>
            </a:r>
            <a:r>
              <a:rPr lang="en-US" sz="1400" b="1" dirty="0">
                <a:solidFill>
                  <a:srgbClr val="FF0000"/>
                </a:solidFill>
                <a:latin typeface="Courier New" panose="02070309020205020404" pitchFamily="49" charset="0"/>
                <a:cs typeface="Times New Roman" panose="02020603050405020304" pitchFamily="18" charset="0"/>
              </a:rPr>
              <a:t>wlan0mon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and start capturing the traffic</a:t>
            </a: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26A3F6AA-0299-4197-BD10-6306691E163E}"/>
              </a:ext>
            </a:extLst>
          </p:cNvPr>
          <p:cNvCxnSpPr>
            <a:cxnSpLocks/>
          </p:cNvCxnSpPr>
          <p:nvPr/>
        </p:nvCxnSpPr>
        <p:spPr>
          <a:xfrm>
            <a:off x="6157210" y="862713"/>
            <a:ext cx="0" cy="5633466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281022AD-7C46-4219-8F0E-658EFADE9426}"/>
              </a:ext>
            </a:extLst>
          </p:cNvPr>
          <p:cNvSpPr txBox="1"/>
          <p:nvPr/>
        </p:nvSpPr>
        <p:spPr>
          <a:xfrm>
            <a:off x="120327" y="1039831"/>
            <a:ext cx="4122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ckwell" panose="02060603020205020403" pitchFamily="18" charset="0"/>
              </a:rPr>
              <a:t>01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40380A1-33BE-4260-A0D9-511E2DF526E1}"/>
              </a:ext>
            </a:extLst>
          </p:cNvPr>
          <p:cNvSpPr txBox="1"/>
          <p:nvPr/>
        </p:nvSpPr>
        <p:spPr>
          <a:xfrm>
            <a:off x="120327" y="1866286"/>
            <a:ext cx="4122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ckwell" panose="02060603020205020403" pitchFamily="18" charset="0"/>
              </a:rPr>
              <a:t>02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DAF8888-E5E4-4FB4-8466-1F2F4A287F58}"/>
              </a:ext>
            </a:extLst>
          </p:cNvPr>
          <p:cNvSpPr txBox="1"/>
          <p:nvPr/>
        </p:nvSpPr>
        <p:spPr>
          <a:xfrm>
            <a:off x="120327" y="2687563"/>
            <a:ext cx="4122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ckwell" panose="02060603020205020403" pitchFamily="18" charset="0"/>
              </a:rPr>
              <a:t>03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43631C1-F36A-4654-BF8D-7BD0690020E6}"/>
              </a:ext>
            </a:extLst>
          </p:cNvPr>
          <p:cNvSpPr txBox="1"/>
          <p:nvPr/>
        </p:nvSpPr>
        <p:spPr>
          <a:xfrm>
            <a:off x="120327" y="3516239"/>
            <a:ext cx="4122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ckwell" panose="02060603020205020403" pitchFamily="18" charset="0"/>
              </a:rPr>
              <a:t>04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7A8C5D0-2D10-492C-92DF-5870618829EC}"/>
              </a:ext>
            </a:extLst>
          </p:cNvPr>
          <p:cNvSpPr txBox="1"/>
          <p:nvPr/>
        </p:nvSpPr>
        <p:spPr>
          <a:xfrm>
            <a:off x="106937" y="4336617"/>
            <a:ext cx="4122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ckwell" panose="02060603020205020403" pitchFamily="18" charset="0"/>
              </a:rPr>
              <a:t>05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BAEC2D0-DF35-4ECC-A516-3A9002ACF34C}"/>
              </a:ext>
            </a:extLst>
          </p:cNvPr>
          <p:cNvSpPr txBox="1"/>
          <p:nvPr/>
        </p:nvSpPr>
        <p:spPr>
          <a:xfrm>
            <a:off x="106937" y="5165294"/>
            <a:ext cx="4122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ckwell" panose="02060603020205020403" pitchFamily="18" charset="0"/>
              </a:rPr>
              <a:t>06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12999530-6BB4-4850-AF96-FD4F1FA681EF}"/>
              </a:ext>
            </a:extLst>
          </p:cNvPr>
          <p:cNvSpPr txBox="1"/>
          <p:nvPr/>
        </p:nvSpPr>
        <p:spPr>
          <a:xfrm>
            <a:off x="106937" y="6008842"/>
            <a:ext cx="4122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ckwell" panose="02060603020205020403" pitchFamily="18" charset="0"/>
              </a:rPr>
              <a:t>07</a:t>
            </a:r>
          </a:p>
        </p:txBody>
      </p:sp>
    </p:spTree>
    <p:extLst>
      <p:ext uri="{BB962C8B-B14F-4D97-AF65-F5344CB8AC3E}">
        <p14:creationId xmlns:p14="http://schemas.microsoft.com/office/powerpoint/2010/main" val="32550060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88353" y="83399"/>
            <a:ext cx="3415294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IoT Attack Tools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492FCAC6-9A0E-44B6-BEFC-6AE521EE9CB0}"/>
              </a:ext>
            </a:extLst>
          </p:cNvPr>
          <p:cNvGrpSpPr/>
          <p:nvPr/>
        </p:nvGrpSpPr>
        <p:grpSpPr>
          <a:xfrm>
            <a:off x="8862911" y="3345932"/>
            <a:ext cx="567733" cy="567733"/>
            <a:chOff x="8862911" y="3345932"/>
            <a:chExt cx="567733" cy="567733"/>
          </a:xfrm>
        </p:grpSpPr>
        <p:sp>
          <p:nvSpPr>
            <p:cNvPr id="123" name="Oval 122"/>
            <p:cNvSpPr/>
            <p:nvPr/>
          </p:nvSpPr>
          <p:spPr>
            <a:xfrm>
              <a:off x="8862911" y="3345932"/>
              <a:ext cx="567733" cy="567733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accent4"/>
                </a:solidFill>
              </a:endParaRPr>
            </a:p>
          </p:txBody>
        </p:sp>
        <p:sp>
          <p:nvSpPr>
            <p:cNvPr id="135" name="Freeform 74"/>
            <p:cNvSpPr>
              <a:spLocks noChangeArrowheads="1"/>
            </p:cNvSpPr>
            <p:nvPr/>
          </p:nvSpPr>
          <p:spPr bwMode="auto">
            <a:xfrm>
              <a:off x="8984768" y="3486340"/>
              <a:ext cx="324018" cy="286916"/>
            </a:xfrm>
            <a:custGeom>
              <a:avLst/>
              <a:gdLst>
                <a:gd name="T0" fmla="*/ 203452 w 461"/>
                <a:gd name="T1" fmla="*/ 95902 h 409"/>
                <a:gd name="T2" fmla="*/ 203452 w 461"/>
                <a:gd name="T3" fmla="*/ 95902 h 409"/>
                <a:gd name="T4" fmla="*/ 111425 w 461"/>
                <a:gd name="T5" fmla="*/ 7654 h 409"/>
                <a:gd name="T6" fmla="*/ 95636 w 461"/>
                <a:gd name="T7" fmla="*/ 7654 h 409"/>
                <a:gd name="T8" fmla="*/ 4060 w 461"/>
                <a:gd name="T9" fmla="*/ 95902 h 409"/>
                <a:gd name="T10" fmla="*/ 8120 w 461"/>
                <a:gd name="T11" fmla="*/ 103556 h 409"/>
                <a:gd name="T12" fmla="*/ 27969 w 461"/>
                <a:gd name="T13" fmla="*/ 103556 h 409"/>
                <a:gd name="T14" fmla="*/ 27969 w 461"/>
                <a:gd name="T15" fmla="*/ 175595 h 409"/>
                <a:gd name="T16" fmla="*/ 35638 w 461"/>
                <a:gd name="T17" fmla="*/ 183700 h 409"/>
                <a:gd name="T18" fmla="*/ 79847 w 461"/>
                <a:gd name="T19" fmla="*/ 183700 h 409"/>
                <a:gd name="T20" fmla="*/ 79847 w 461"/>
                <a:gd name="T21" fmla="*/ 111661 h 409"/>
                <a:gd name="T22" fmla="*/ 127665 w 461"/>
                <a:gd name="T23" fmla="*/ 111661 h 409"/>
                <a:gd name="T24" fmla="*/ 127665 w 461"/>
                <a:gd name="T25" fmla="*/ 183700 h 409"/>
                <a:gd name="T26" fmla="*/ 171874 w 461"/>
                <a:gd name="T27" fmla="*/ 183700 h 409"/>
                <a:gd name="T28" fmla="*/ 179543 w 461"/>
                <a:gd name="T29" fmla="*/ 175595 h 409"/>
                <a:gd name="T30" fmla="*/ 179543 w 461"/>
                <a:gd name="T31" fmla="*/ 103556 h 409"/>
                <a:gd name="T32" fmla="*/ 199843 w 461"/>
                <a:gd name="T33" fmla="*/ 103556 h 409"/>
                <a:gd name="T34" fmla="*/ 203452 w 461"/>
                <a:gd name="T35" fmla="*/ 95902 h 40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461" h="409">
                  <a:moveTo>
                    <a:pt x="451" y="213"/>
                  </a:moveTo>
                  <a:lnTo>
                    <a:pt x="451" y="213"/>
                  </a:lnTo>
                  <a:cubicBezTo>
                    <a:pt x="247" y="17"/>
                    <a:pt x="247" y="17"/>
                    <a:pt x="247" y="17"/>
                  </a:cubicBezTo>
                  <a:cubicBezTo>
                    <a:pt x="238" y="0"/>
                    <a:pt x="221" y="0"/>
                    <a:pt x="212" y="17"/>
                  </a:cubicBezTo>
                  <a:cubicBezTo>
                    <a:pt x="9" y="213"/>
                    <a:pt x="9" y="213"/>
                    <a:pt x="9" y="213"/>
                  </a:cubicBezTo>
                  <a:cubicBezTo>
                    <a:pt x="0" y="221"/>
                    <a:pt x="9" y="230"/>
                    <a:pt x="18" y="230"/>
                  </a:cubicBezTo>
                  <a:cubicBezTo>
                    <a:pt x="62" y="230"/>
                    <a:pt x="62" y="230"/>
                    <a:pt x="62" y="230"/>
                  </a:cubicBezTo>
                  <a:cubicBezTo>
                    <a:pt x="62" y="390"/>
                    <a:pt x="62" y="390"/>
                    <a:pt x="62" y="390"/>
                  </a:cubicBezTo>
                  <a:cubicBezTo>
                    <a:pt x="62" y="399"/>
                    <a:pt x="62" y="408"/>
                    <a:pt x="79" y="408"/>
                  </a:cubicBezTo>
                  <a:cubicBezTo>
                    <a:pt x="177" y="408"/>
                    <a:pt x="177" y="408"/>
                    <a:pt x="177" y="408"/>
                  </a:cubicBezTo>
                  <a:cubicBezTo>
                    <a:pt x="177" y="248"/>
                    <a:pt x="177" y="248"/>
                    <a:pt x="177" y="248"/>
                  </a:cubicBezTo>
                  <a:cubicBezTo>
                    <a:pt x="283" y="248"/>
                    <a:pt x="283" y="248"/>
                    <a:pt x="283" y="248"/>
                  </a:cubicBezTo>
                  <a:cubicBezTo>
                    <a:pt x="283" y="408"/>
                    <a:pt x="283" y="408"/>
                    <a:pt x="283" y="408"/>
                  </a:cubicBezTo>
                  <a:cubicBezTo>
                    <a:pt x="381" y="408"/>
                    <a:pt x="381" y="408"/>
                    <a:pt x="381" y="408"/>
                  </a:cubicBezTo>
                  <a:cubicBezTo>
                    <a:pt x="398" y="408"/>
                    <a:pt x="398" y="399"/>
                    <a:pt x="398" y="390"/>
                  </a:cubicBezTo>
                  <a:cubicBezTo>
                    <a:pt x="398" y="230"/>
                    <a:pt x="398" y="230"/>
                    <a:pt x="398" y="230"/>
                  </a:cubicBezTo>
                  <a:cubicBezTo>
                    <a:pt x="443" y="230"/>
                    <a:pt x="443" y="230"/>
                    <a:pt x="443" y="230"/>
                  </a:cubicBezTo>
                  <a:cubicBezTo>
                    <a:pt x="451" y="230"/>
                    <a:pt x="460" y="221"/>
                    <a:pt x="451" y="213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4D3E6B7C-D1E9-404F-A968-A9440D86C47D}"/>
              </a:ext>
            </a:extLst>
          </p:cNvPr>
          <p:cNvGrpSpPr/>
          <p:nvPr/>
        </p:nvGrpSpPr>
        <p:grpSpPr>
          <a:xfrm>
            <a:off x="8862911" y="2250628"/>
            <a:ext cx="567733" cy="567733"/>
            <a:chOff x="8862911" y="2250628"/>
            <a:chExt cx="567733" cy="567733"/>
          </a:xfrm>
        </p:grpSpPr>
        <p:sp>
          <p:nvSpPr>
            <p:cNvPr id="122" name="Oval 121"/>
            <p:cNvSpPr/>
            <p:nvPr/>
          </p:nvSpPr>
          <p:spPr>
            <a:xfrm>
              <a:off x="8862911" y="2250628"/>
              <a:ext cx="567733" cy="567733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6" name="Freeform 115"/>
            <p:cNvSpPr>
              <a:spLocks noChangeArrowheads="1"/>
            </p:cNvSpPr>
            <p:nvPr/>
          </p:nvSpPr>
          <p:spPr bwMode="auto">
            <a:xfrm>
              <a:off x="9007029" y="2360118"/>
              <a:ext cx="279496" cy="348752"/>
            </a:xfrm>
            <a:custGeom>
              <a:avLst/>
              <a:gdLst>
                <a:gd name="T0" fmla="*/ 170867 w 400"/>
                <a:gd name="T1" fmla="*/ 55735 h 498"/>
                <a:gd name="T2" fmla="*/ 170867 w 400"/>
                <a:gd name="T3" fmla="*/ 55735 h 498"/>
                <a:gd name="T4" fmla="*/ 103597 w 400"/>
                <a:gd name="T5" fmla="*/ 4045 h 498"/>
                <a:gd name="T6" fmla="*/ 51574 w 400"/>
                <a:gd name="T7" fmla="*/ 67871 h 498"/>
                <a:gd name="T8" fmla="*/ 59647 w 400"/>
                <a:gd name="T9" fmla="*/ 95738 h 498"/>
                <a:gd name="T10" fmla="*/ 4036 w 400"/>
                <a:gd name="T11" fmla="*/ 182936 h 498"/>
                <a:gd name="T12" fmla="*/ 0 w 400"/>
                <a:gd name="T13" fmla="*/ 195072 h 498"/>
                <a:gd name="T14" fmla="*/ 4036 w 400"/>
                <a:gd name="T15" fmla="*/ 214849 h 498"/>
                <a:gd name="T16" fmla="*/ 12109 w 400"/>
                <a:gd name="T17" fmla="*/ 223389 h 498"/>
                <a:gd name="T18" fmla="*/ 27805 w 400"/>
                <a:gd name="T19" fmla="*/ 218894 h 498"/>
                <a:gd name="T20" fmla="*/ 39914 w 400"/>
                <a:gd name="T21" fmla="*/ 211253 h 498"/>
                <a:gd name="T22" fmla="*/ 63683 w 400"/>
                <a:gd name="T23" fmla="*/ 175295 h 498"/>
                <a:gd name="T24" fmla="*/ 63683 w 400"/>
                <a:gd name="T25" fmla="*/ 175295 h 498"/>
                <a:gd name="T26" fmla="*/ 79379 w 400"/>
                <a:gd name="T27" fmla="*/ 171250 h 498"/>
                <a:gd name="T28" fmla="*/ 103597 w 400"/>
                <a:gd name="T29" fmla="*/ 127651 h 498"/>
                <a:gd name="T30" fmla="*/ 131402 w 400"/>
                <a:gd name="T31" fmla="*/ 127651 h 498"/>
                <a:gd name="T32" fmla="*/ 170867 w 400"/>
                <a:gd name="T33" fmla="*/ 55735 h 498"/>
                <a:gd name="T34" fmla="*/ 143062 w 400"/>
                <a:gd name="T35" fmla="*/ 71466 h 498"/>
                <a:gd name="T36" fmla="*/ 143062 w 400"/>
                <a:gd name="T37" fmla="*/ 71466 h 498"/>
                <a:gd name="T38" fmla="*/ 114808 w 400"/>
                <a:gd name="T39" fmla="*/ 63825 h 498"/>
                <a:gd name="T40" fmla="*/ 99112 w 400"/>
                <a:gd name="T41" fmla="*/ 35958 h 498"/>
                <a:gd name="T42" fmla="*/ 139026 w 400"/>
                <a:gd name="T43" fmla="*/ 31913 h 498"/>
                <a:gd name="T44" fmla="*/ 143062 w 400"/>
                <a:gd name="T45" fmla="*/ 71466 h 49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00" h="498">
                  <a:moveTo>
                    <a:pt x="381" y="124"/>
                  </a:moveTo>
                  <a:lnTo>
                    <a:pt x="381" y="124"/>
                  </a:lnTo>
                  <a:cubicBezTo>
                    <a:pt x="372" y="44"/>
                    <a:pt x="301" y="0"/>
                    <a:pt x="231" y="9"/>
                  </a:cubicBezTo>
                  <a:cubicBezTo>
                    <a:pt x="159" y="27"/>
                    <a:pt x="106" y="80"/>
                    <a:pt x="115" y="151"/>
                  </a:cubicBezTo>
                  <a:cubicBezTo>
                    <a:pt x="115" y="168"/>
                    <a:pt x="124" y="195"/>
                    <a:pt x="133" y="213"/>
                  </a:cubicBezTo>
                  <a:cubicBezTo>
                    <a:pt x="9" y="407"/>
                    <a:pt x="9" y="407"/>
                    <a:pt x="9" y="407"/>
                  </a:cubicBezTo>
                  <a:cubicBezTo>
                    <a:pt x="0" y="407"/>
                    <a:pt x="0" y="425"/>
                    <a:pt x="0" y="434"/>
                  </a:cubicBezTo>
                  <a:cubicBezTo>
                    <a:pt x="9" y="478"/>
                    <a:pt x="9" y="478"/>
                    <a:pt x="9" y="478"/>
                  </a:cubicBezTo>
                  <a:cubicBezTo>
                    <a:pt x="9" y="487"/>
                    <a:pt x="18" y="497"/>
                    <a:pt x="27" y="497"/>
                  </a:cubicBezTo>
                  <a:cubicBezTo>
                    <a:pt x="62" y="487"/>
                    <a:pt x="62" y="487"/>
                    <a:pt x="62" y="487"/>
                  </a:cubicBezTo>
                  <a:cubicBezTo>
                    <a:pt x="71" y="487"/>
                    <a:pt x="80" y="478"/>
                    <a:pt x="89" y="470"/>
                  </a:cubicBezTo>
                  <a:cubicBezTo>
                    <a:pt x="142" y="390"/>
                    <a:pt x="142" y="390"/>
                    <a:pt x="142" y="390"/>
                  </a:cubicBezTo>
                  <a:cubicBezTo>
                    <a:pt x="177" y="381"/>
                    <a:pt x="177" y="381"/>
                    <a:pt x="177" y="381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48" y="293"/>
                    <a:pt x="284" y="284"/>
                    <a:pt x="293" y="284"/>
                  </a:cubicBezTo>
                  <a:cubicBezTo>
                    <a:pt x="363" y="275"/>
                    <a:pt x="399" y="195"/>
                    <a:pt x="381" y="124"/>
                  </a:cubicBezTo>
                  <a:close/>
                  <a:moveTo>
                    <a:pt x="319" y="159"/>
                  </a:moveTo>
                  <a:lnTo>
                    <a:pt x="319" y="159"/>
                  </a:lnTo>
                  <a:cubicBezTo>
                    <a:pt x="301" y="187"/>
                    <a:pt x="284" y="168"/>
                    <a:pt x="256" y="142"/>
                  </a:cubicBezTo>
                  <a:cubicBezTo>
                    <a:pt x="231" y="124"/>
                    <a:pt x="203" y="115"/>
                    <a:pt x="221" y="80"/>
                  </a:cubicBezTo>
                  <a:cubicBezTo>
                    <a:pt x="240" y="53"/>
                    <a:pt x="284" y="44"/>
                    <a:pt x="310" y="71"/>
                  </a:cubicBezTo>
                  <a:cubicBezTo>
                    <a:pt x="337" y="89"/>
                    <a:pt x="346" y="133"/>
                    <a:pt x="319" y="1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sp>
        <p:nvSpPr>
          <p:cNvPr id="138" name="Rounded Rectangle 10">
            <a:extLst>
              <a:ext uri="{FF2B5EF4-FFF2-40B4-BE49-F238E27FC236}">
                <a16:creationId xmlns:a16="http://schemas.microsoft.com/office/drawing/2014/main" id="{6AA74B47-708E-42A6-9745-4E905A489641}"/>
              </a:ext>
            </a:extLst>
          </p:cNvPr>
          <p:cNvSpPr/>
          <p:nvPr/>
        </p:nvSpPr>
        <p:spPr>
          <a:xfrm>
            <a:off x="0" y="853132"/>
            <a:ext cx="8329775" cy="1375487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30000"/>
              </a:lnSpc>
            </a:pP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9EE6D974-BD68-4731-A7B3-D426EEF4DD70}"/>
              </a:ext>
            </a:extLst>
          </p:cNvPr>
          <p:cNvSpPr/>
          <p:nvPr/>
        </p:nvSpPr>
        <p:spPr>
          <a:xfrm>
            <a:off x="3433341" y="874057"/>
            <a:ext cx="1481101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Firmalyzer</a:t>
            </a:r>
            <a:endParaRPr lang="en-US" b="1" dirty="0">
              <a:solidFill>
                <a:srgbClr val="0070C0"/>
              </a:solidFill>
              <a:latin typeface="Rockwell" panose="02060603020205020403" pitchFamily="18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9596BEC-D12A-466F-9EE0-090006386A3E}"/>
              </a:ext>
            </a:extLst>
          </p:cNvPr>
          <p:cNvGrpSpPr/>
          <p:nvPr/>
        </p:nvGrpSpPr>
        <p:grpSpPr>
          <a:xfrm>
            <a:off x="8862911" y="4441236"/>
            <a:ext cx="567733" cy="567733"/>
            <a:chOff x="8881461" y="4441236"/>
            <a:chExt cx="567733" cy="567733"/>
          </a:xfrm>
        </p:grpSpPr>
        <p:sp>
          <p:nvSpPr>
            <p:cNvPr id="145" name="Oval 144">
              <a:extLst>
                <a:ext uri="{FF2B5EF4-FFF2-40B4-BE49-F238E27FC236}">
                  <a16:creationId xmlns:a16="http://schemas.microsoft.com/office/drawing/2014/main" id="{CF313645-C7CE-495E-98CA-BB1A67FE8DD7}"/>
                </a:ext>
              </a:extLst>
            </p:cNvPr>
            <p:cNvSpPr/>
            <p:nvPr/>
          </p:nvSpPr>
          <p:spPr>
            <a:xfrm>
              <a:off x="8881461" y="4441236"/>
              <a:ext cx="567733" cy="567733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0" name="Freeform 87">
              <a:extLst>
                <a:ext uri="{FF2B5EF4-FFF2-40B4-BE49-F238E27FC236}">
                  <a16:creationId xmlns:a16="http://schemas.microsoft.com/office/drawing/2014/main" id="{7FF5ABA6-9669-4BF9-92CD-142ABDE1A22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95977" y="4566792"/>
              <a:ext cx="338700" cy="316621"/>
            </a:xfrm>
            <a:custGeom>
              <a:avLst/>
              <a:gdLst>
                <a:gd name="T0" fmla="*/ 55 w 88"/>
                <a:gd name="T1" fmla="*/ 52 h 87"/>
                <a:gd name="T2" fmla="*/ 53 w 88"/>
                <a:gd name="T3" fmla="*/ 32 h 87"/>
                <a:gd name="T4" fmla="*/ 33 w 88"/>
                <a:gd name="T5" fmla="*/ 34 h 87"/>
                <a:gd name="T6" fmla="*/ 35 w 88"/>
                <a:gd name="T7" fmla="*/ 54 h 87"/>
                <a:gd name="T8" fmla="*/ 55 w 88"/>
                <a:gd name="T9" fmla="*/ 52 h 87"/>
                <a:gd name="T10" fmla="*/ 37 w 88"/>
                <a:gd name="T11" fmla="*/ 10 h 87"/>
                <a:gd name="T12" fmla="*/ 37 w 88"/>
                <a:gd name="T13" fmla="*/ 10 h 87"/>
                <a:gd name="T14" fmla="*/ 44 w 88"/>
                <a:gd name="T15" fmla="*/ 10 h 87"/>
                <a:gd name="T16" fmla="*/ 49 w 88"/>
                <a:gd name="T17" fmla="*/ 0 h 87"/>
                <a:gd name="T18" fmla="*/ 54 w 88"/>
                <a:gd name="T19" fmla="*/ 0 h 87"/>
                <a:gd name="T20" fmla="*/ 55 w 88"/>
                <a:gd name="T21" fmla="*/ 11 h 87"/>
                <a:gd name="T22" fmla="*/ 61 w 88"/>
                <a:gd name="T23" fmla="*/ 14 h 87"/>
                <a:gd name="T24" fmla="*/ 70 w 88"/>
                <a:gd name="T25" fmla="*/ 8 h 87"/>
                <a:gd name="T26" fmla="*/ 72 w 88"/>
                <a:gd name="T27" fmla="*/ 9 h 87"/>
                <a:gd name="T28" fmla="*/ 74 w 88"/>
                <a:gd name="T29" fmla="*/ 11 h 87"/>
                <a:gd name="T30" fmla="*/ 69 w 88"/>
                <a:gd name="T31" fmla="*/ 21 h 87"/>
                <a:gd name="T32" fmla="*/ 74 w 88"/>
                <a:gd name="T33" fmla="*/ 27 h 87"/>
                <a:gd name="T34" fmla="*/ 84 w 88"/>
                <a:gd name="T35" fmla="*/ 25 h 87"/>
                <a:gd name="T36" fmla="*/ 86 w 88"/>
                <a:gd name="T37" fmla="*/ 30 h 87"/>
                <a:gd name="T38" fmla="*/ 77 w 88"/>
                <a:gd name="T39" fmla="*/ 36 h 87"/>
                <a:gd name="T40" fmla="*/ 78 w 88"/>
                <a:gd name="T41" fmla="*/ 44 h 87"/>
                <a:gd name="T42" fmla="*/ 88 w 88"/>
                <a:gd name="T43" fmla="*/ 48 h 87"/>
                <a:gd name="T44" fmla="*/ 87 w 88"/>
                <a:gd name="T45" fmla="*/ 53 h 87"/>
                <a:gd name="T46" fmla="*/ 76 w 88"/>
                <a:gd name="T47" fmla="*/ 54 h 87"/>
                <a:gd name="T48" fmla="*/ 73 w 88"/>
                <a:gd name="T49" fmla="*/ 61 h 87"/>
                <a:gd name="T50" fmla="*/ 80 w 88"/>
                <a:gd name="T51" fmla="*/ 69 h 87"/>
                <a:gd name="T52" fmla="*/ 78 w 88"/>
                <a:gd name="T53" fmla="*/ 71 h 87"/>
                <a:gd name="T54" fmla="*/ 77 w 88"/>
                <a:gd name="T55" fmla="*/ 73 h 87"/>
                <a:gd name="T56" fmla="*/ 67 w 88"/>
                <a:gd name="T57" fmla="*/ 69 h 87"/>
                <a:gd name="T58" fmla="*/ 61 w 88"/>
                <a:gd name="T59" fmla="*/ 73 h 87"/>
                <a:gd name="T60" fmla="*/ 62 w 88"/>
                <a:gd name="T61" fmla="*/ 84 h 87"/>
                <a:gd name="T62" fmla="*/ 57 w 88"/>
                <a:gd name="T63" fmla="*/ 86 h 87"/>
                <a:gd name="T64" fmla="*/ 51 w 88"/>
                <a:gd name="T65" fmla="*/ 76 h 87"/>
                <a:gd name="T66" fmla="*/ 44 w 88"/>
                <a:gd name="T67" fmla="*/ 77 h 87"/>
                <a:gd name="T68" fmla="*/ 40 w 88"/>
                <a:gd name="T69" fmla="*/ 87 h 87"/>
                <a:gd name="T70" fmla="*/ 35 w 88"/>
                <a:gd name="T71" fmla="*/ 86 h 87"/>
                <a:gd name="T72" fmla="*/ 34 w 88"/>
                <a:gd name="T73" fmla="*/ 76 h 87"/>
                <a:gd name="T74" fmla="*/ 27 w 88"/>
                <a:gd name="T75" fmla="*/ 73 h 87"/>
                <a:gd name="T76" fmla="*/ 18 w 88"/>
                <a:gd name="T77" fmla="*/ 79 h 87"/>
                <a:gd name="T78" fmla="*/ 16 w 88"/>
                <a:gd name="T79" fmla="*/ 78 h 87"/>
                <a:gd name="T80" fmla="*/ 14 w 88"/>
                <a:gd name="T81" fmla="*/ 76 h 87"/>
                <a:gd name="T82" fmla="*/ 19 w 88"/>
                <a:gd name="T83" fmla="*/ 66 h 87"/>
                <a:gd name="T84" fmla="*/ 15 w 88"/>
                <a:gd name="T85" fmla="*/ 60 h 87"/>
                <a:gd name="T86" fmla="*/ 4 w 88"/>
                <a:gd name="T87" fmla="*/ 62 h 87"/>
                <a:gd name="T88" fmla="*/ 2 w 88"/>
                <a:gd name="T89" fmla="*/ 57 h 87"/>
                <a:gd name="T90" fmla="*/ 11 w 88"/>
                <a:gd name="T91" fmla="*/ 50 h 87"/>
                <a:gd name="T92" fmla="*/ 11 w 88"/>
                <a:gd name="T93" fmla="*/ 43 h 87"/>
                <a:gd name="T94" fmla="*/ 0 w 88"/>
                <a:gd name="T95" fmla="*/ 39 h 87"/>
                <a:gd name="T96" fmla="*/ 1 w 88"/>
                <a:gd name="T97" fmla="*/ 34 h 87"/>
                <a:gd name="T98" fmla="*/ 12 w 88"/>
                <a:gd name="T99" fmla="*/ 33 h 87"/>
                <a:gd name="T100" fmla="*/ 15 w 88"/>
                <a:gd name="T101" fmla="*/ 26 h 87"/>
                <a:gd name="T102" fmla="*/ 8 w 88"/>
                <a:gd name="T103" fmla="*/ 18 h 87"/>
                <a:gd name="T104" fmla="*/ 10 w 88"/>
                <a:gd name="T105" fmla="*/ 16 h 87"/>
                <a:gd name="T106" fmla="*/ 12 w 88"/>
                <a:gd name="T107" fmla="*/ 14 h 87"/>
                <a:gd name="T108" fmla="*/ 22 w 88"/>
                <a:gd name="T109" fmla="*/ 18 h 87"/>
                <a:gd name="T110" fmla="*/ 28 w 88"/>
                <a:gd name="T111" fmla="*/ 14 h 87"/>
                <a:gd name="T112" fmla="*/ 26 w 88"/>
                <a:gd name="T113" fmla="*/ 3 h 87"/>
                <a:gd name="T114" fmla="*/ 31 w 88"/>
                <a:gd name="T115" fmla="*/ 1 h 87"/>
                <a:gd name="T116" fmla="*/ 37 w 88"/>
                <a:gd name="T117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8" h="87">
                  <a:moveTo>
                    <a:pt x="55" y="52"/>
                  </a:moveTo>
                  <a:cubicBezTo>
                    <a:pt x="60" y="46"/>
                    <a:pt x="59" y="37"/>
                    <a:pt x="53" y="32"/>
                  </a:cubicBezTo>
                  <a:cubicBezTo>
                    <a:pt x="47" y="28"/>
                    <a:pt x="38" y="28"/>
                    <a:pt x="33" y="34"/>
                  </a:cubicBezTo>
                  <a:cubicBezTo>
                    <a:pt x="28" y="41"/>
                    <a:pt x="29" y="49"/>
                    <a:pt x="35" y="54"/>
                  </a:cubicBezTo>
                  <a:cubicBezTo>
                    <a:pt x="41" y="59"/>
                    <a:pt x="50" y="58"/>
                    <a:pt x="55" y="52"/>
                  </a:cubicBezTo>
                  <a:close/>
                  <a:moveTo>
                    <a:pt x="37" y="10"/>
                  </a:moveTo>
                  <a:cubicBezTo>
                    <a:pt x="37" y="10"/>
                    <a:pt x="37" y="10"/>
                    <a:pt x="37" y="10"/>
                  </a:cubicBezTo>
                  <a:cubicBezTo>
                    <a:pt x="40" y="10"/>
                    <a:pt x="42" y="10"/>
                    <a:pt x="44" y="1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50" y="0"/>
                    <a:pt x="52" y="0"/>
                    <a:pt x="54" y="0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7" y="12"/>
                    <a:pt x="59" y="13"/>
                    <a:pt x="61" y="14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71" y="8"/>
                    <a:pt x="71" y="9"/>
                    <a:pt x="72" y="9"/>
                  </a:cubicBezTo>
                  <a:cubicBezTo>
                    <a:pt x="73" y="10"/>
                    <a:pt x="74" y="10"/>
                    <a:pt x="74" y="11"/>
                  </a:cubicBezTo>
                  <a:cubicBezTo>
                    <a:pt x="69" y="21"/>
                    <a:pt x="69" y="21"/>
                    <a:pt x="69" y="21"/>
                  </a:cubicBezTo>
                  <a:cubicBezTo>
                    <a:pt x="71" y="23"/>
                    <a:pt x="72" y="25"/>
                    <a:pt x="74" y="27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5" y="27"/>
                    <a:pt x="86" y="29"/>
                    <a:pt x="86" y="30"/>
                  </a:cubicBezTo>
                  <a:cubicBezTo>
                    <a:pt x="77" y="36"/>
                    <a:pt x="77" y="36"/>
                    <a:pt x="77" y="36"/>
                  </a:cubicBezTo>
                  <a:cubicBezTo>
                    <a:pt x="78" y="39"/>
                    <a:pt x="78" y="41"/>
                    <a:pt x="78" y="44"/>
                  </a:cubicBezTo>
                  <a:cubicBezTo>
                    <a:pt x="88" y="48"/>
                    <a:pt x="88" y="48"/>
                    <a:pt x="88" y="48"/>
                  </a:cubicBezTo>
                  <a:cubicBezTo>
                    <a:pt x="88" y="50"/>
                    <a:pt x="88" y="51"/>
                    <a:pt x="87" y="53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6" y="56"/>
                    <a:pt x="75" y="58"/>
                    <a:pt x="73" y="61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0" y="70"/>
                    <a:pt x="79" y="71"/>
                    <a:pt x="78" y="71"/>
                  </a:cubicBezTo>
                  <a:cubicBezTo>
                    <a:pt x="78" y="72"/>
                    <a:pt x="77" y="73"/>
                    <a:pt x="77" y="73"/>
                  </a:cubicBezTo>
                  <a:cubicBezTo>
                    <a:pt x="67" y="69"/>
                    <a:pt x="67" y="69"/>
                    <a:pt x="67" y="69"/>
                  </a:cubicBezTo>
                  <a:cubicBezTo>
                    <a:pt x="65" y="70"/>
                    <a:pt x="63" y="72"/>
                    <a:pt x="61" y="73"/>
                  </a:cubicBezTo>
                  <a:cubicBezTo>
                    <a:pt x="62" y="84"/>
                    <a:pt x="62" y="84"/>
                    <a:pt x="62" y="84"/>
                  </a:cubicBezTo>
                  <a:cubicBezTo>
                    <a:pt x="61" y="84"/>
                    <a:pt x="59" y="85"/>
                    <a:pt x="57" y="86"/>
                  </a:cubicBezTo>
                  <a:cubicBezTo>
                    <a:pt x="51" y="76"/>
                    <a:pt x="51" y="76"/>
                    <a:pt x="51" y="76"/>
                  </a:cubicBezTo>
                  <a:cubicBezTo>
                    <a:pt x="49" y="77"/>
                    <a:pt x="46" y="77"/>
                    <a:pt x="44" y="77"/>
                  </a:cubicBezTo>
                  <a:cubicBezTo>
                    <a:pt x="40" y="87"/>
                    <a:pt x="40" y="87"/>
                    <a:pt x="40" y="87"/>
                  </a:cubicBezTo>
                  <a:cubicBezTo>
                    <a:pt x="38" y="87"/>
                    <a:pt x="36" y="87"/>
                    <a:pt x="35" y="86"/>
                  </a:cubicBezTo>
                  <a:cubicBezTo>
                    <a:pt x="34" y="76"/>
                    <a:pt x="34" y="76"/>
                    <a:pt x="34" y="76"/>
                  </a:cubicBezTo>
                  <a:cubicBezTo>
                    <a:pt x="31" y="75"/>
                    <a:pt x="29" y="74"/>
                    <a:pt x="27" y="73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7" y="78"/>
                    <a:pt x="16" y="78"/>
                  </a:cubicBezTo>
                  <a:cubicBezTo>
                    <a:pt x="16" y="77"/>
                    <a:pt x="15" y="76"/>
                    <a:pt x="14" y="76"/>
                  </a:cubicBezTo>
                  <a:cubicBezTo>
                    <a:pt x="19" y="66"/>
                    <a:pt x="19" y="66"/>
                    <a:pt x="19" y="66"/>
                  </a:cubicBezTo>
                  <a:cubicBezTo>
                    <a:pt x="17" y="64"/>
                    <a:pt x="16" y="62"/>
                    <a:pt x="15" y="60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3" y="60"/>
                    <a:pt x="3" y="58"/>
                    <a:pt x="2" y="57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48"/>
                    <a:pt x="10" y="46"/>
                    <a:pt x="11" y="43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" y="37"/>
                    <a:pt x="1" y="35"/>
                    <a:pt x="1" y="34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3" y="31"/>
                    <a:pt x="14" y="28"/>
                    <a:pt x="15" y="2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9" y="17"/>
                    <a:pt x="10" y="16"/>
                    <a:pt x="10" y="16"/>
                  </a:cubicBezTo>
                  <a:cubicBezTo>
                    <a:pt x="11" y="15"/>
                    <a:pt x="11" y="14"/>
                    <a:pt x="12" y="14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4" y="17"/>
                    <a:pt x="26" y="15"/>
                    <a:pt x="28" y="14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8" y="2"/>
                    <a:pt x="29" y="2"/>
                    <a:pt x="31" y="1"/>
                  </a:cubicBezTo>
                  <a:lnTo>
                    <a:pt x="37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cxnSp>
        <p:nvCxnSpPr>
          <p:cNvPr id="155" name="Straight Connector 154">
            <a:extLst>
              <a:ext uri="{FF2B5EF4-FFF2-40B4-BE49-F238E27FC236}">
                <a16:creationId xmlns:a16="http://schemas.microsoft.com/office/drawing/2014/main" id="{841A30BB-D4FD-43E8-8B53-F6888B49167B}"/>
              </a:ext>
            </a:extLst>
          </p:cNvPr>
          <p:cNvCxnSpPr>
            <a:cxnSpLocks/>
          </p:cNvCxnSpPr>
          <p:nvPr/>
        </p:nvCxnSpPr>
        <p:spPr>
          <a:xfrm>
            <a:off x="8596343" y="1063401"/>
            <a:ext cx="0" cy="5386336"/>
          </a:xfrm>
          <a:prstGeom prst="line">
            <a:avLst/>
          </a:prstGeom>
          <a:ln w="28575">
            <a:solidFill>
              <a:schemeClr val="tx1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F3BBD72D-A901-4C35-AF53-EC8CFAD6D55F}"/>
              </a:ext>
            </a:extLst>
          </p:cNvPr>
          <p:cNvSpPr/>
          <p:nvPr/>
        </p:nvSpPr>
        <p:spPr>
          <a:xfrm>
            <a:off x="6840179" y="6291845"/>
            <a:ext cx="1448652" cy="2629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https://firmalyzer.com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A57C7C4-93C2-4AA3-B706-2A52D55017E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0720" y="2500631"/>
            <a:ext cx="7941039" cy="374993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6296686F-87F8-426F-88DD-BE3C787D4C84}"/>
              </a:ext>
            </a:extLst>
          </p:cNvPr>
          <p:cNvSpPr/>
          <p:nvPr/>
        </p:nvSpPr>
        <p:spPr>
          <a:xfrm>
            <a:off x="824242" y="1223047"/>
            <a:ext cx="7327517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6323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Firmalyzer enables device vendors and security professionals to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perform an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automated security assessment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on software that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6323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powers IoT devices (firmware) to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identify configuration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6323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application vulnerabilities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584A683E-B929-44E6-87A5-6470025C9879}"/>
              </a:ext>
            </a:extLst>
          </p:cNvPr>
          <p:cNvSpPr/>
          <p:nvPr/>
        </p:nvSpPr>
        <p:spPr>
          <a:xfrm>
            <a:off x="206054" y="1436547"/>
            <a:ext cx="496330" cy="49633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Freeform 145">
            <a:extLst>
              <a:ext uri="{FF2B5EF4-FFF2-40B4-BE49-F238E27FC236}">
                <a16:creationId xmlns:a16="http://schemas.microsoft.com/office/drawing/2014/main" id="{7FDD649C-94C8-4D19-9FE5-7EC102B7077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24087" y="1567330"/>
            <a:ext cx="249268" cy="225910"/>
          </a:xfrm>
          <a:custGeom>
            <a:avLst/>
            <a:gdLst>
              <a:gd name="connsiteX0" fmla="*/ 496512 w 622984"/>
              <a:gd name="connsiteY0" fmla="*/ 492841 h 564606"/>
              <a:gd name="connsiteX1" fmla="*/ 473955 w 622984"/>
              <a:gd name="connsiteY1" fmla="*/ 515853 h 564606"/>
              <a:gd name="connsiteX2" fmla="*/ 496512 w 622984"/>
              <a:gd name="connsiteY2" fmla="*/ 535354 h 564606"/>
              <a:gd name="connsiteX3" fmla="*/ 519457 w 622984"/>
              <a:gd name="connsiteY3" fmla="*/ 515853 h 564606"/>
              <a:gd name="connsiteX4" fmla="*/ 496512 w 622984"/>
              <a:gd name="connsiteY4" fmla="*/ 492841 h 564606"/>
              <a:gd name="connsiteX5" fmla="*/ 249694 w 622984"/>
              <a:gd name="connsiteY5" fmla="*/ 352049 h 564606"/>
              <a:gd name="connsiteX6" fmla="*/ 272741 w 622984"/>
              <a:gd name="connsiteY6" fmla="*/ 374570 h 564606"/>
              <a:gd name="connsiteX7" fmla="*/ 171569 w 622984"/>
              <a:gd name="connsiteY7" fmla="*/ 475137 h 564606"/>
              <a:gd name="connsiteX8" fmla="*/ 177819 w 622984"/>
              <a:gd name="connsiteY8" fmla="*/ 481738 h 564606"/>
              <a:gd name="connsiteX9" fmla="*/ 155163 w 622984"/>
              <a:gd name="connsiteY9" fmla="*/ 510860 h 564606"/>
              <a:gd name="connsiteX10" fmla="*/ 73522 w 622984"/>
              <a:gd name="connsiteY10" fmla="*/ 562891 h 564606"/>
              <a:gd name="connsiteX11" fmla="*/ 60241 w 622984"/>
              <a:gd name="connsiteY11" fmla="*/ 550077 h 564606"/>
              <a:gd name="connsiteX12" fmla="*/ 112585 w 622984"/>
              <a:gd name="connsiteY12" fmla="*/ 468925 h 564606"/>
              <a:gd name="connsiteX13" fmla="*/ 141882 w 622984"/>
              <a:gd name="connsiteY13" fmla="*/ 446015 h 564606"/>
              <a:gd name="connsiteX14" fmla="*/ 148522 w 622984"/>
              <a:gd name="connsiteY14" fmla="*/ 452616 h 564606"/>
              <a:gd name="connsiteX15" fmla="*/ 122234 w 622984"/>
              <a:gd name="connsiteY15" fmla="*/ 15041 h 564606"/>
              <a:gd name="connsiteX16" fmla="*/ 210667 w 622984"/>
              <a:gd name="connsiteY16" fmla="*/ 52502 h 564606"/>
              <a:gd name="connsiteX17" fmla="*/ 242946 w 622984"/>
              <a:gd name="connsiteY17" fmla="*/ 173410 h 564606"/>
              <a:gd name="connsiteX18" fmla="*/ 532291 w 622984"/>
              <a:gd name="connsiteY18" fmla="*/ 463589 h 564606"/>
              <a:gd name="connsiteX19" fmla="*/ 532291 w 622984"/>
              <a:gd name="connsiteY19" fmla="*/ 545105 h 564606"/>
              <a:gd name="connsiteX20" fmla="*/ 493400 w 622984"/>
              <a:gd name="connsiteY20" fmla="*/ 564606 h 564606"/>
              <a:gd name="connsiteX21" fmla="*/ 451010 w 622984"/>
              <a:gd name="connsiteY21" fmla="*/ 545105 h 564606"/>
              <a:gd name="connsiteX22" fmla="*/ 161665 w 622984"/>
              <a:gd name="connsiteY22" fmla="*/ 258046 h 564606"/>
              <a:gd name="connsiteX23" fmla="*/ 34882 w 622984"/>
              <a:gd name="connsiteY23" fmla="*/ 225674 h 564606"/>
              <a:gd name="connsiteX24" fmla="*/ 5715 w 622984"/>
              <a:gd name="connsiteY24" fmla="*/ 104766 h 564606"/>
              <a:gd name="connsiteX25" fmla="*/ 74162 w 622984"/>
              <a:gd name="connsiteY25" fmla="*/ 176530 h 564606"/>
              <a:gd name="connsiteX26" fmla="*/ 142220 w 622984"/>
              <a:gd name="connsiteY26" fmla="*/ 157029 h 564606"/>
              <a:gd name="connsiteX27" fmla="*/ 161665 w 622984"/>
              <a:gd name="connsiteY27" fmla="*/ 88385 h 564606"/>
              <a:gd name="connsiteX28" fmla="*/ 90107 w 622984"/>
              <a:gd name="connsiteY28" fmla="*/ 20130 h 564606"/>
              <a:gd name="connsiteX29" fmla="*/ 122234 w 622984"/>
              <a:gd name="connsiteY29" fmla="*/ 15041 h 564606"/>
              <a:gd name="connsiteX30" fmla="*/ 531841 w 622984"/>
              <a:gd name="connsiteY30" fmla="*/ 0 h 564606"/>
              <a:gd name="connsiteX31" fmla="*/ 622984 w 622984"/>
              <a:gd name="connsiteY31" fmla="*/ 87684 h 564606"/>
              <a:gd name="connsiteX32" fmla="*/ 463289 w 622984"/>
              <a:gd name="connsiteY32" fmla="*/ 247465 h 564606"/>
              <a:gd name="connsiteX33" fmla="*/ 424339 w 622984"/>
              <a:gd name="connsiteY33" fmla="*/ 257207 h 564606"/>
              <a:gd name="connsiteX34" fmla="*/ 362409 w 622984"/>
              <a:gd name="connsiteY34" fmla="*/ 198751 h 564606"/>
              <a:gd name="connsiteX35" fmla="*/ 375263 w 622984"/>
              <a:gd name="connsiteY35" fmla="*/ 159391 h 564606"/>
              <a:gd name="connsiteX36" fmla="*/ 531841 w 622984"/>
              <a:gd name="connsiteY36" fmla="*/ 0 h 5646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622984" h="564606">
                <a:moveTo>
                  <a:pt x="496512" y="492841"/>
                </a:moveTo>
                <a:cubicBezTo>
                  <a:pt x="483678" y="492841"/>
                  <a:pt x="473955" y="502592"/>
                  <a:pt x="473955" y="515853"/>
                </a:cubicBezTo>
                <a:cubicBezTo>
                  <a:pt x="473955" y="525604"/>
                  <a:pt x="483678" y="535354"/>
                  <a:pt x="496512" y="535354"/>
                </a:cubicBezTo>
                <a:cubicBezTo>
                  <a:pt x="509734" y="535354"/>
                  <a:pt x="519457" y="525604"/>
                  <a:pt x="519457" y="515853"/>
                </a:cubicBezTo>
                <a:cubicBezTo>
                  <a:pt x="519457" y="502592"/>
                  <a:pt x="509734" y="492841"/>
                  <a:pt x="496512" y="492841"/>
                </a:cubicBezTo>
                <a:close/>
                <a:moveTo>
                  <a:pt x="249694" y="352049"/>
                </a:moveTo>
                <a:lnTo>
                  <a:pt x="272741" y="374570"/>
                </a:lnTo>
                <a:lnTo>
                  <a:pt x="171569" y="475137"/>
                </a:lnTo>
                <a:lnTo>
                  <a:pt x="177819" y="481738"/>
                </a:lnTo>
                <a:lnTo>
                  <a:pt x="155163" y="510860"/>
                </a:lnTo>
                <a:lnTo>
                  <a:pt x="73522" y="562891"/>
                </a:lnTo>
                <a:lnTo>
                  <a:pt x="60241" y="550077"/>
                </a:lnTo>
                <a:lnTo>
                  <a:pt x="112585" y="468925"/>
                </a:lnTo>
                <a:lnTo>
                  <a:pt x="141882" y="446015"/>
                </a:lnTo>
                <a:lnTo>
                  <a:pt x="148522" y="452616"/>
                </a:lnTo>
                <a:close/>
                <a:moveTo>
                  <a:pt x="122234" y="15041"/>
                </a:moveTo>
                <a:cubicBezTo>
                  <a:pt x="154446" y="14694"/>
                  <a:pt x="186166" y="28223"/>
                  <a:pt x="210667" y="52502"/>
                </a:cubicBezTo>
                <a:cubicBezTo>
                  <a:pt x="242946" y="85264"/>
                  <a:pt x="256169" y="130897"/>
                  <a:pt x="242946" y="173410"/>
                </a:cubicBezTo>
                <a:lnTo>
                  <a:pt x="532291" y="463589"/>
                </a:lnTo>
                <a:cubicBezTo>
                  <a:pt x="555236" y="486211"/>
                  <a:pt x="555236" y="522093"/>
                  <a:pt x="532291" y="545105"/>
                </a:cubicBezTo>
                <a:cubicBezTo>
                  <a:pt x="522568" y="557976"/>
                  <a:pt x="506234" y="564606"/>
                  <a:pt x="493400" y="564606"/>
                </a:cubicBezTo>
                <a:cubicBezTo>
                  <a:pt x="477066" y="564606"/>
                  <a:pt x="460733" y="557976"/>
                  <a:pt x="451010" y="545105"/>
                </a:cubicBezTo>
                <a:cubicBezTo>
                  <a:pt x="451010" y="545105"/>
                  <a:pt x="451010" y="545105"/>
                  <a:pt x="161665" y="258046"/>
                </a:cubicBezTo>
                <a:cubicBezTo>
                  <a:pt x="119275" y="270917"/>
                  <a:pt x="70662" y="261556"/>
                  <a:pt x="34882" y="225674"/>
                </a:cubicBezTo>
                <a:cubicBezTo>
                  <a:pt x="2215" y="192911"/>
                  <a:pt x="-7508" y="147278"/>
                  <a:pt x="5715" y="104766"/>
                </a:cubicBezTo>
                <a:cubicBezTo>
                  <a:pt x="5715" y="104766"/>
                  <a:pt x="5715" y="104766"/>
                  <a:pt x="74162" y="176530"/>
                </a:cubicBezTo>
                <a:cubicBezTo>
                  <a:pt x="74162" y="176530"/>
                  <a:pt x="74162" y="176530"/>
                  <a:pt x="142220" y="157029"/>
                </a:cubicBezTo>
                <a:cubicBezTo>
                  <a:pt x="142220" y="157029"/>
                  <a:pt x="142220" y="157029"/>
                  <a:pt x="161665" y="88385"/>
                </a:cubicBezTo>
                <a:cubicBezTo>
                  <a:pt x="161665" y="88385"/>
                  <a:pt x="161665" y="88385"/>
                  <a:pt x="90107" y="20130"/>
                </a:cubicBezTo>
                <a:cubicBezTo>
                  <a:pt x="100704" y="16815"/>
                  <a:pt x="111497" y="15157"/>
                  <a:pt x="122234" y="15041"/>
                </a:cubicBezTo>
                <a:close/>
                <a:moveTo>
                  <a:pt x="531841" y="0"/>
                </a:moveTo>
                <a:cubicBezTo>
                  <a:pt x="531841" y="0"/>
                  <a:pt x="531841" y="0"/>
                  <a:pt x="622984" y="87684"/>
                </a:cubicBezTo>
                <a:cubicBezTo>
                  <a:pt x="622984" y="87684"/>
                  <a:pt x="622984" y="87684"/>
                  <a:pt x="463289" y="247465"/>
                </a:cubicBezTo>
                <a:cubicBezTo>
                  <a:pt x="450436" y="247465"/>
                  <a:pt x="434077" y="250582"/>
                  <a:pt x="424339" y="257207"/>
                </a:cubicBezTo>
                <a:lnTo>
                  <a:pt x="362409" y="198751"/>
                </a:lnTo>
                <a:cubicBezTo>
                  <a:pt x="372147" y="189009"/>
                  <a:pt x="375263" y="172641"/>
                  <a:pt x="375263" y="159391"/>
                </a:cubicBezTo>
                <a:cubicBezTo>
                  <a:pt x="375263" y="159391"/>
                  <a:pt x="375263" y="159391"/>
                  <a:pt x="53184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pPr>
              <a:defRPr/>
            </a:pPr>
            <a:endParaRPr lang="en-US" sz="1050" dirty="0">
              <a:ea typeface="SimSun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B9E1590-7022-45D7-809A-D844667BB93A}"/>
              </a:ext>
            </a:extLst>
          </p:cNvPr>
          <p:cNvGrpSpPr/>
          <p:nvPr/>
        </p:nvGrpSpPr>
        <p:grpSpPr>
          <a:xfrm>
            <a:off x="8862911" y="1155324"/>
            <a:ext cx="567733" cy="567733"/>
            <a:chOff x="8862911" y="1155324"/>
            <a:chExt cx="567733" cy="567733"/>
          </a:xfrm>
        </p:grpSpPr>
        <p:sp>
          <p:nvSpPr>
            <p:cNvPr id="5" name="Oval 4"/>
            <p:cNvSpPr/>
            <p:nvPr/>
          </p:nvSpPr>
          <p:spPr>
            <a:xfrm>
              <a:off x="8862911" y="1155324"/>
              <a:ext cx="567733" cy="567733"/>
            </a:xfrm>
            <a:prstGeom prst="ellipse">
              <a:avLst/>
            </a:prstGeom>
            <a:solidFill>
              <a:srgbClr val="4F81BD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Freeform 123">
              <a:extLst>
                <a:ext uri="{FF2B5EF4-FFF2-40B4-BE49-F238E27FC236}">
                  <a16:creationId xmlns:a16="http://schemas.microsoft.com/office/drawing/2014/main" id="{20E42D66-27B4-4FF4-8E3F-8F36631525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88479" y="1277182"/>
              <a:ext cx="316597" cy="324016"/>
            </a:xfrm>
            <a:custGeom>
              <a:avLst/>
              <a:gdLst>
                <a:gd name="T0" fmla="*/ 123628 w 452"/>
                <a:gd name="T1" fmla="*/ 135490 h 462"/>
                <a:gd name="T2" fmla="*/ 123628 w 452"/>
                <a:gd name="T3" fmla="*/ 135490 h 462"/>
                <a:gd name="T4" fmla="*/ 195108 w 452"/>
                <a:gd name="T5" fmla="*/ 11703 h 462"/>
                <a:gd name="T6" fmla="*/ 195108 w 452"/>
                <a:gd name="T7" fmla="*/ 8102 h 462"/>
                <a:gd name="T8" fmla="*/ 191062 w 452"/>
                <a:gd name="T9" fmla="*/ 8102 h 462"/>
                <a:gd name="T10" fmla="*/ 71480 w 452"/>
                <a:gd name="T11" fmla="*/ 80124 h 462"/>
                <a:gd name="T12" fmla="*/ 4046 w 452"/>
                <a:gd name="T13" fmla="*/ 135490 h 462"/>
                <a:gd name="T14" fmla="*/ 15735 w 452"/>
                <a:gd name="T15" fmla="*/ 147644 h 462"/>
                <a:gd name="T16" fmla="*/ 39561 w 452"/>
                <a:gd name="T17" fmla="*/ 139542 h 462"/>
                <a:gd name="T18" fmla="*/ 67883 w 452"/>
                <a:gd name="T19" fmla="*/ 167450 h 462"/>
                <a:gd name="T20" fmla="*/ 59791 w 452"/>
                <a:gd name="T21" fmla="*/ 191307 h 462"/>
                <a:gd name="T22" fmla="*/ 67883 w 452"/>
                <a:gd name="T23" fmla="*/ 203461 h 462"/>
                <a:gd name="T24" fmla="*/ 123628 w 452"/>
                <a:gd name="T25" fmla="*/ 135490 h 462"/>
                <a:gd name="T26" fmla="*/ 135317 w 452"/>
                <a:gd name="T27" fmla="*/ 67520 h 462"/>
                <a:gd name="T28" fmla="*/ 135317 w 452"/>
                <a:gd name="T29" fmla="*/ 67520 h 462"/>
                <a:gd name="T30" fmla="*/ 135317 w 452"/>
                <a:gd name="T31" fmla="*/ 43663 h 462"/>
                <a:gd name="T32" fmla="*/ 159143 w 452"/>
                <a:gd name="T33" fmla="*/ 43663 h 462"/>
                <a:gd name="T34" fmla="*/ 159143 w 452"/>
                <a:gd name="T35" fmla="*/ 67520 h 462"/>
                <a:gd name="T36" fmla="*/ 135317 w 452"/>
                <a:gd name="T37" fmla="*/ 67520 h 46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452" h="462">
                  <a:moveTo>
                    <a:pt x="275" y="301"/>
                  </a:moveTo>
                  <a:lnTo>
                    <a:pt x="275" y="301"/>
                  </a:lnTo>
                  <a:cubicBezTo>
                    <a:pt x="275" y="301"/>
                    <a:pt x="451" y="169"/>
                    <a:pt x="434" y="26"/>
                  </a:cubicBezTo>
                  <a:lnTo>
                    <a:pt x="434" y="18"/>
                  </a:lnTo>
                  <a:cubicBezTo>
                    <a:pt x="425" y="18"/>
                    <a:pt x="425" y="18"/>
                    <a:pt x="425" y="18"/>
                  </a:cubicBezTo>
                  <a:cubicBezTo>
                    <a:pt x="284" y="0"/>
                    <a:pt x="159" y="178"/>
                    <a:pt x="159" y="178"/>
                  </a:cubicBezTo>
                  <a:cubicBezTo>
                    <a:pt x="53" y="159"/>
                    <a:pt x="62" y="186"/>
                    <a:pt x="9" y="301"/>
                  </a:cubicBezTo>
                  <a:cubicBezTo>
                    <a:pt x="0" y="328"/>
                    <a:pt x="18" y="328"/>
                    <a:pt x="35" y="328"/>
                  </a:cubicBezTo>
                  <a:cubicBezTo>
                    <a:pt x="53" y="319"/>
                    <a:pt x="88" y="310"/>
                    <a:pt x="88" y="310"/>
                  </a:cubicBezTo>
                  <a:cubicBezTo>
                    <a:pt x="151" y="372"/>
                    <a:pt x="151" y="372"/>
                    <a:pt x="151" y="372"/>
                  </a:cubicBezTo>
                  <a:cubicBezTo>
                    <a:pt x="151" y="372"/>
                    <a:pt x="141" y="407"/>
                    <a:pt x="133" y="425"/>
                  </a:cubicBezTo>
                  <a:cubicBezTo>
                    <a:pt x="124" y="443"/>
                    <a:pt x="133" y="461"/>
                    <a:pt x="151" y="452"/>
                  </a:cubicBezTo>
                  <a:cubicBezTo>
                    <a:pt x="266" y="398"/>
                    <a:pt x="292" y="407"/>
                    <a:pt x="275" y="301"/>
                  </a:cubicBezTo>
                  <a:close/>
                  <a:moveTo>
                    <a:pt x="301" y="150"/>
                  </a:moveTo>
                  <a:lnTo>
                    <a:pt x="301" y="150"/>
                  </a:lnTo>
                  <a:cubicBezTo>
                    <a:pt x="284" y="133"/>
                    <a:pt x="284" y="115"/>
                    <a:pt x="301" y="97"/>
                  </a:cubicBezTo>
                  <a:cubicBezTo>
                    <a:pt x="319" y="80"/>
                    <a:pt x="345" y="80"/>
                    <a:pt x="354" y="97"/>
                  </a:cubicBezTo>
                  <a:cubicBezTo>
                    <a:pt x="372" y="115"/>
                    <a:pt x="372" y="133"/>
                    <a:pt x="354" y="150"/>
                  </a:cubicBezTo>
                  <a:cubicBezTo>
                    <a:pt x="345" y="169"/>
                    <a:pt x="319" y="169"/>
                    <a:pt x="301" y="1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BDE73037-4760-48EB-8F4F-B5233E820B95}"/>
              </a:ext>
            </a:extLst>
          </p:cNvPr>
          <p:cNvGrpSpPr/>
          <p:nvPr/>
        </p:nvGrpSpPr>
        <p:grpSpPr>
          <a:xfrm>
            <a:off x="8862911" y="5536539"/>
            <a:ext cx="567733" cy="567733"/>
            <a:chOff x="8881461" y="5536539"/>
            <a:chExt cx="567733" cy="567733"/>
          </a:xfrm>
        </p:grpSpPr>
        <p:sp>
          <p:nvSpPr>
            <p:cNvPr id="146" name="Oval 145">
              <a:extLst>
                <a:ext uri="{FF2B5EF4-FFF2-40B4-BE49-F238E27FC236}">
                  <a16:creationId xmlns:a16="http://schemas.microsoft.com/office/drawing/2014/main" id="{0BD9BE2A-BEE8-4890-B7C2-2CBD8D1B5A73}"/>
                </a:ext>
              </a:extLst>
            </p:cNvPr>
            <p:cNvSpPr/>
            <p:nvPr/>
          </p:nvSpPr>
          <p:spPr>
            <a:xfrm>
              <a:off x="8881461" y="5536539"/>
              <a:ext cx="567733" cy="567733"/>
            </a:xfrm>
            <a:prstGeom prst="ellipse">
              <a:avLst/>
            </a:prstGeom>
            <a:solidFill>
              <a:srgbClr val="4F81BD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accent4"/>
                </a:solidFill>
              </a:endParaRPr>
            </a:p>
          </p:txBody>
        </p:sp>
        <p:sp>
          <p:nvSpPr>
            <p:cNvPr id="36" name="Freeform 145">
              <a:extLst>
                <a:ext uri="{FF2B5EF4-FFF2-40B4-BE49-F238E27FC236}">
                  <a16:creationId xmlns:a16="http://schemas.microsoft.com/office/drawing/2014/main" id="{CD364CEA-4FB8-40D4-941A-D8DBE37AAC0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9001738" y="5666664"/>
              <a:ext cx="327179" cy="307482"/>
            </a:xfrm>
            <a:custGeom>
              <a:avLst/>
              <a:gdLst>
                <a:gd name="connsiteX0" fmla="*/ 496512 w 622984"/>
                <a:gd name="connsiteY0" fmla="*/ 492841 h 564606"/>
                <a:gd name="connsiteX1" fmla="*/ 473955 w 622984"/>
                <a:gd name="connsiteY1" fmla="*/ 515853 h 564606"/>
                <a:gd name="connsiteX2" fmla="*/ 496512 w 622984"/>
                <a:gd name="connsiteY2" fmla="*/ 535354 h 564606"/>
                <a:gd name="connsiteX3" fmla="*/ 519457 w 622984"/>
                <a:gd name="connsiteY3" fmla="*/ 515853 h 564606"/>
                <a:gd name="connsiteX4" fmla="*/ 496512 w 622984"/>
                <a:gd name="connsiteY4" fmla="*/ 492841 h 564606"/>
                <a:gd name="connsiteX5" fmla="*/ 249694 w 622984"/>
                <a:gd name="connsiteY5" fmla="*/ 352049 h 564606"/>
                <a:gd name="connsiteX6" fmla="*/ 272741 w 622984"/>
                <a:gd name="connsiteY6" fmla="*/ 374570 h 564606"/>
                <a:gd name="connsiteX7" fmla="*/ 171569 w 622984"/>
                <a:gd name="connsiteY7" fmla="*/ 475137 h 564606"/>
                <a:gd name="connsiteX8" fmla="*/ 177819 w 622984"/>
                <a:gd name="connsiteY8" fmla="*/ 481738 h 564606"/>
                <a:gd name="connsiteX9" fmla="*/ 155163 w 622984"/>
                <a:gd name="connsiteY9" fmla="*/ 510860 h 564606"/>
                <a:gd name="connsiteX10" fmla="*/ 73522 w 622984"/>
                <a:gd name="connsiteY10" fmla="*/ 562891 h 564606"/>
                <a:gd name="connsiteX11" fmla="*/ 60241 w 622984"/>
                <a:gd name="connsiteY11" fmla="*/ 550077 h 564606"/>
                <a:gd name="connsiteX12" fmla="*/ 112585 w 622984"/>
                <a:gd name="connsiteY12" fmla="*/ 468925 h 564606"/>
                <a:gd name="connsiteX13" fmla="*/ 141882 w 622984"/>
                <a:gd name="connsiteY13" fmla="*/ 446015 h 564606"/>
                <a:gd name="connsiteX14" fmla="*/ 148522 w 622984"/>
                <a:gd name="connsiteY14" fmla="*/ 452616 h 564606"/>
                <a:gd name="connsiteX15" fmla="*/ 122234 w 622984"/>
                <a:gd name="connsiteY15" fmla="*/ 15041 h 564606"/>
                <a:gd name="connsiteX16" fmla="*/ 210667 w 622984"/>
                <a:gd name="connsiteY16" fmla="*/ 52502 h 564606"/>
                <a:gd name="connsiteX17" fmla="*/ 242946 w 622984"/>
                <a:gd name="connsiteY17" fmla="*/ 173410 h 564606"/>
                <a:gd name="connsiteX18" fmla="*/ 532291 w 622984"/>
                <a:gd name="connsiteY18" fmla="*/ 463589 h 564606"/>
                <a:gd name="connsiteX19" fmla="*/ 532291 w 622984"/>
                <a:gd name="connsiteY19" fmla="*/ 545105 h 564606"/>
                <a:gd name="connsiteX20" fmla="*/ 493400 w 622984"/>
                <a:gd name="connsiteY20" fmla="*/ 564606 h 564606"/>
                <a:gd name="connsiteX21" fmla="*/ 451010 w 622984"/>
                <a:gd name="connsiteY21" fmla="*/ 545105 h 564606"/>
                <a:gd name="connsiteX22" fmla="*/ 161665 w 622984"/>
                <a:gd name="connsiteY22" fmla="*/ 258046 h 564606"/>
                <a:gd name="connsiteX23" fmla="*/ 34882 w 622984"/>
                <a:gd name="connsiteY23" fmla="*/ 225674 h 564606"/>
                <a:gd name="connsiteX24" fmla="*/ 5715 w 622984"/>
                <a:gd name="connsiteY24" fmla="*/ 104766 h 564606"/>
                <a:gd name="connsiteX25" fmla="*/ 74162 w 622984"/>
                <a:gd name="connsiteY25" fmla="*/ 176530 h 564606"/>
                <a:gd name="connsiteX26" fmla="*/ 142220 w 622984"/>
                <a:gd name="connsiteY26" fmla="*/ 157029 h 564606"/>
                <a:gd name="connsiteX27" fmla="*/ 161665 w 622984"/>
                <a:gd name="connsiteY27" fmla="*/ 88385 h 564606"/>
                <a:gd name="connsiteX28" fmla="*/ 90107 w 622984"/>
                <a:gd name="connsiteY28" fmla="*/ 20130 h 564606"/>
                <a:gd name="connsiteX29" fmla="*/ 122234 w 622984"/>
                <a:gd name="connsiteY29" fmla="*/ 15041 h 564606"/>
                <a:gd name="connsiteX30" fmla="*/ 531841 w 622984"/>
                <a:gd name="connsiteY30" fmla="*/ 0 h 564606"/>
                <a:gd name="connsiteX31" fmla="*/ 622984 w 622984"/>
                <a:gd name="connsiteY31" fmla="*/ 87684 h 564606"/>
                <a:gd name="connsiteX32" fmla="*/ 463289 w 622984"/>
                <a:gd name="connsiteY32" fmla="*/ 247465 h 564606"/>
                <a:gd name="connsiteX33" fmla="*/ 424339 w 622984"/>
                <a:gd name="connsiteY33" fmla="*/ 257207 h 564606"/>
                <a:gd name="connsiteX34" fmla="*/ 362409 w 622984"/>
                <a:gd name="connsiteY34" fmla="*/ 198751 h 564606"/>
                <a:gd name="connsiteX35" fmla="*/ 375263 w 622984"/>
                <a:gd name="connsiteY35" fmla="*/ 159391 h 564606"/>
                <a:gd name="connsiteX36" fmla="*/ 531841 w 622984"/>
                <a:gd name="connsiteY36" fmla="*/ 0 h 564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22984" h="564606">
                  <a:moveTo>
                    <a:pt x="496512" y="492841"/>
                  </a:moveTo>
                  <a:cubicBezTo>
                    <a:pt x="483678" y="492841"/>
                    <a:pt x="473955" y="502592"/>
                    <a:pt x="473955" y="515853"/>
                  </a:cubicBezTo>
                  <a:cubicBezTo>
                    <a:pt x="473955" y="525604"/>
                    <a:pt x="483678" y="535354"/>
                    <a:pt x="496512" y="535354"/>
                  </a:cubicBezTo>
                  <a:cubicBezTo>
                    <a:pt x="509734" y="535354"/>
                    <a:pt x="519457" y="525604"/>
                    <a:pt x="519457" y="515853"/>
                  </a:cubicBezTo>
                  <a:cubicBezTo>
                    <a:pt x="519457" y="502592"/>
                    <a:pt x="509734" y="492841"/>
                    <a:pt x="496512" y="492841"/>
                  </a:cubicBezTo>
                  <a:close/>
                  <a:moveTo>
                    <a:pt x="249694" y="352049"/>
                  </a:moveTo>
                  <a:lnTo>
                    <a:pt x="272741" y="374570"/>
                  </a:lnTo>
                  <a:lnTo>
                    <a:pt x="171569" y="475137"/>
                  </a:lnTo>
                  <a:lnTo>
                    <a:pt x="177819" y="481738"/>
                  </a:lnTo>
                  <a:lnTo>
                    <a:pt x="155163" y="510860"/>
                  </a:lnTo>
                  <a:lnTo>
                    <a:pt x="73522" y="562891"/>
                  </a:lnTo>
                  <a:lnTo>
                    <a:pt x="60241" y="550077"/>
                  </a:lnTo>
                  <a:lnTo>
                    <a:pt x="112585" y="468925"/>
                  </a:lnTo>
                  <a:lnTo>
                    <a:pt x="141882" y="446015"/>
                  </a:lnTo>
                  <a:lnTo>
                    <a:pt x="148522" y="452616"/>
                  </a:lnTo>
                  <a:close/>
                  <a:moveTo>
                    <a:pt x="122234" y="15041"/>
                  </a:moveTo>
                  <a:cubicBezTo>
                    <a:pt x="154446" y="14694"/>
                    <a:pt x="186166" y="28223"/>
                    <a:pt x="210667" y="52502"/>
                  </a:cubicBezTo>
                  <a:cubicBezTo>
                    <a:pt x="242946" y="85264"/>
                    <a:pt x="256169" y="130897"/>
                    <a:pt x="242946" y="173410"/>
                  </a:cubicBezTo>
                  <a:lnTo>
                    <a:pt x="532291" y="463589"/>
                  </a:lnTo>
                  <a:cubicBezTo>
                    <a:pt x="555236" y="486211"/>
                    <a:pt x="555236" y="522093"/>
                    <a:pt x="532291" y="545105"/>
                  </a:cubicBezTo>
                  <a:cubicBezTo>
                    <a:pt x="522568" y="557976"/>
                    <a:pt x="506234" y="564606"/>
                    <a:pt x="493400" y="564606"/>
                  </a:cubicBezTo>
                  <a:cubicBezTo>
                    <a:pt x="477066" y="564606"/>
                    <a:pt x="460733" y="557976"/>
                    <a:pt x="451010" y="545105"/>
                  </a:cubicBezTo>
                  <a:cubicBezTo>
                    <a:pt x="451010" y="545105"/>
                    <a:pt x="451010" y="545105"/>
                    <a:pt x="161665" y="258046"/>
                  </a:cubicBezTo>
                  <a:cubicBezTo>
                    <a:pt x="119275" y="270917"/>
                    <a:pt x="70662" y="261556"/>
                    <a:pt x="34882" y="225674"/>
                  </a:cubicBezTo>
                  <a:cubicBezTo>
                    <a:pt x="2215" y="192911"/>
                    <a:pt x="-7508" y="147278"/>
                    <a:pt x="5715" y="104766"/>
                  </a:cubicBezTo>
                  <a:cubicBezTo>
                    <a:pt x="5715" y="104766"/>
                    <a:pt x="5715" y="104766"/>
                    <a:pt x="74162" y="176530"/>
                  </a:cubicBezTo>
                  <a:cubicBezTo>
                    <a:pt x="74162" y="176530"/>
                    <a:pt x="74162" y="176530"/>
                    <a:pt x="142220" y="157029"/>
                  </a:cubicBezTo>
                  <a:cubicBezTo>
                    <a:pt x="142220" y="157029"/>
                    <a:pt x="142220" y="157029"/>
                    <a:pt x="161665" y="88385"/>
                  </a:cubicBezTo>
                  <a:cubicBezTo>
                    <a:pt x="161665" y="88385"/>
                    <a:pt x="161665" y="88385"/>
                    <a:pt x="90107" y="20130"/>
                  </a:cubicBezTo>
                  <a:cubicBezTo>
                    <a:pt x="100704" y="16815"/>
                    <a:pt x="111497" y="15157"/>
                    <a:pt x="122234" y="15041"/>
                  </a:cubicBezTo>
                  <a:close/>
                  <a:moveTo>
                    <a:pt x="531841" y="0"/>
                  </a:moveTo>
                  <a:cubicBezTo>
                    <a:pt x="531841" y="0"/>
                    <a:pt x="531841" y="0"/>
                    <a:pt x="622984" y="87684"/>
                  </a:cubicBezTo>
                  <a:cubicBezTo>
                    <a:pt x="622984" y="87684"/>
                    <a:pt x="622984" y="87684"/>
                    <a:pt x="463289" y="247465"/>
                  </a:cubicBezTo>
                  <a:cubicBezTo>
                    <a:pt x="450436" y="247465"/>
                    <a:pt x="434077" y="250582"/>
                    <a:pt x="424339" y="257207"/>
                  </a:cubicBezTo>
                  <a:lnTo>
                    <a:pt x="362409" y="198751"/>
                  </a:lnTo>
                  <a:cubicBezTo>
                    <a:pt x="372147" y="189009"/>
                    <a:pt x="375263" y="172641"/>
                    <a:pt x="375263" y="159391"/>
                  </a:cubicBezTo>
                  <a:cubicBezTo>
                    <a:pt x="375263" y="159391"/>
                    <a:pt x="375263" y="159391"/>
                    <a:pt x="5318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1050" dirty="0">
                <a:ea typeface="SimSun" charset="0"/>
              </a:endParaRPr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B94CEB49-4C44-4AE3-8FAE-8EA5C172AE7A}"/>
              </a:ext>
            </a:extLst>
          </p:cNvPr>
          <p:cNvSpPr/>
          <p:nvPr/>
        </p:nvSpPr>
        <p:spPr>
          <a:xfrm>
            <a:off x="9556969" y="1172454"/>
            <a:ext cx="2503446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RIoT Vulnerability Scanner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https://www.beyondtrust.com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421B766-2B8C-45BF-A298-A5EC8F9D1ED2}"/>
              </a:ext>
            </a:extLst>
          </p:cNvPr>
          <p:cNvSpPr/>
          <p:nvPr/>
        </p:nvSpPr>
        <p:spPr>
          <a:xfrm>
            <a:off x="9556969" y="2246207"/>
            <a:ext cx="1796831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Foren6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https://cetic.github.io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DCF6BEF7-87B3-488C-BD2D-3D778C3CD3E0}"/>
              </a:ext>
            </a:extLst>
          </p:cNvPr>
          <p:cNvSpPr/>
          <p:nvPr/>
        </p:nvSpPr>
        <p:spPr>
          <a:xfrm>
            <a:off x="9556969" y="3368188"/>
            <a:ext cx="2330231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IoT Inspector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https://www.iot-inspector.com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397B84A-0487-4289-BC78-37F54D912326}"/>
              </a:ext>
            </a:extLst>
          </p:cNvPr>
          <p:cNvSpPr/>
          <p:nvPr/>
        </p:nvSpPr>
        <p:spPr>
          <a:xfrm>
            <a:off x="9556969" y="4463492"/>
            <a:ext cx="2025431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RFCrack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https://github.com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932228F4-DD00-44B7-84D4-AB94BF748694}"/>
              </a:ext>
            </a:extLst>
          </p:cNvPr>
          <p:cNvSpPr/>
          <p:nvPr/>
        </p:nvSpPr>
        <p:spPr>
          <a:xfrm>
            <a:off x="9556969" y="5558796"/>
            <a:ext cx="2503446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HackRF One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https://greatscottgadgets.com</a:t>
            </a:r>
          </a:p>
        </p:txBody>
      </p:sp>
    </p:spTree>
    <p:extLst>
      <p:ext uri="{BB962C8B-B14F-4D97-AF65-F5344CB8AC3E}">
        <p14:creationId xmlns:p14="http://schemas.microsoft.com/office/powerpoint/2010/main" val="11547501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65E23D0D-1D6A-4187-B332-AB2B7A51B67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97" r="13897"/>
          <a:stretch/>
        </p:blipFill>
        <p:spPr>
          <a:xfrm>
            <a:off x="45795" y="0"/>
            <a:ext cx="6873634" cy="6353176"/>
          </a:xfrm>
        </p:spPr>
      </p:pic>
      <p:sp>
        <p:nvSpPr>
          <p:cNvPr id="3" name="Полилиния 29">
            <a:extLst>
              <a:ext uri="{FF2B5EF4-FFF2-40B4-BE49-F238E27FC236}">
                <a16:creationId xmlns:a16="http://schemas.microsoft.com/office/drawing/2014/main" id="{2E6AD2A6-EE02-42FD-B364-BF05889438A7}"/>
              </a:ext>
            </a:extLst>
          </p:cNvPr>
          <p:cNvSpPr/>
          <p:nvPr/>
        </p:nvSpPr>
        <p:spPr>
          <a:xfrm>
            <a:off x="0" y="0"/>
            <a:ext cx="6919429" cy="6477000"/>
          </a:xfrm>
          <a:custGeom>
            <a:avLst/>
            <a:gdLst>
              <a:gd name="connsiteX0" fmla="*/ 0 w 11698644"/>
              <a:gd name="connsiteY0" fmla="*/ 0 h 9531080"/>
              <a:gd name="connsiteX1" fmla="*/ 877421 w 11698644"/>
              <a:gd name="connsiteY1" fmla="*/ 0 h 9531080"/>
              <a:gd name="connsiteX2" fmla="*/ 3558968 w 11698644"/>
              <a:gd name="connsiteY2" fmla="*/ 8894576 h 9531080"/>
              <a:gd name="connsiteX3" fmla="*/ 11698644 w 11698644"/>
              <a:gd name="connsiteY3" fmla="*/ 7451229 h 9531080"/>
              <a:gd name="connsiteX4" fmla="*/ 11698644 w 11698644"/>
              <a:gd name="connsiteY4" fmla="*/ 7631648 h 9531080"/>
              <a:gd name="connsiteX5" fmla="*/ 3395068 w 11698644"/>
              <a:gd name="connsiteY5" fmla="*/ 9531080 h 9531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698644" h="9531080">
                <a:moveTo>
                  <a:pt x="0" y="0"/>
                </a:moveTo>
                <a:lnTo>
                  <a:pt x="877421" y="0"/>
                </a:lnTo>
                <a:lnTo>
                  <a:pt x="3558968" y="8894576"/>
                </a:lnTo>
                <a:lnTo>
                  <a:pt x="11698644" y="7451229"/>
                </a:lnTo>
                <a:lnTo>
                  <a:pt x="11698644" y="7631648"/>
                </a:lnTo>
                <a:lnTo>
                  <a:pt x="3395068" y="9531080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799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A0AE201-F710-4688-8654-0394980CB750}"/>
              </a:ext>
            </a:extLst>
          </p:cNvPr>
          <p:cNvSpPr txBox="1">
            <a:spLocks/>
          </p:cNvSpPr>
          <p:nvPr/>
        </p:nvSpPr>
        <p:spPr>
          <a:xfrm>
            <a:off x="7759724" y="276008"/>
            <a:ext cx="3581400" cy="584775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Module Flow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474187C-B834-4A92-9331-705CA00CFFFC}"/>
              </a:ext>
            </a:extLst>
          </p:cNvPr>
          <p:cNvSpPr/>
          <p:nvPr/>
        </p:nvSpPr>
        <p:spPr>
          <a:xfrm>
            <a:off x="5562600" y="1577021"/>
            <a:ext cx="4724400" cy="11492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025D72A-B9EB-485B-A287-6E453FE0F2B5}"/>
              </a:ext>
            </a:extLst>
          </p:cNvPr>
          <p:cNvSpPr/>
          <p:nvPr/>
        </p:nvSpPr>
        <p:spPr>
          <a:xfrm>
            <a:off x="6463042" y="1951611"/>
            <a:ext cx="3733800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Calibri" panose="020F0502020204030204" pitchFamily="34" charset="0"/>
              </a:rPr>
              <a:t>Understand IoT Concepts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568DE7F-4D6D-479A-BFE3-CA57416640FB}"/>
              </a:ext>
            </a:extLst>
          </p:cNvPr>
          <p:cNvSpPr/>
          <p:nvPr/>
        </p:nvSpPr>
        <p:spPr>
          <a:xfrm>
            <a:off x="6332221" y="3338065"/>
            <a:ext cx="4724400" cy="11492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1839F78-3E10-40D9-88E2-7C43DC827E86}"/>
              </a:ext>
            </a:extLst>
          </p:cNvPr>
          <p:cNvSpPr/>
          <p:nvPr/>
        </p:nvSpPr>
        <p:spPr>
          <a:xfrm>
            <a:off x="7266914" y="3558767"/>
            <a:ext cx="3733800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Calibri" panose="020F0502020204030204" pitchFamily="34" charset="0"/>
              </a:rPr>
              <a:t>Discuss IoT Threats and Attacks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E83E0B4-3C65-43CA-AA8C-19CA10B93458}"/>
              </a:ext>
            </a:extLst>
          </p:cNvPr>
          <p:cNvSpPr/>
          <p:nvPr/>
        </p:nvSpPr>
        <p:spPr>
          <a:xfrm>
            <a:off x="7081547" y="5099109"/>
            <a:ext cx="4724400" cy="114929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B7D2305-250A-44A0-8459-FF23CA98ECEA}"/>
              </a:ext>
            </a:extLst>
          </p:cNvPr>
          <p:cNvSpPr/>
          <p:nvPr/>
        </p:nvSpPr>
        <p:spPr>
          <a:xfrm>
            <a:off x="8018804" y="5319811"/>
            <a:ext cx="3733800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Calibri" panose="020F0502020204030204" pitchFamily="34" charset="0"/>
              </a:rPr>
              <a:t>Discuss IoT Attack Countermeasures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6EE192F9-7092-4B20-90FE-2A0B76D474C6}"/>
              </a:ext>
            </a:extLst>
          </p:cNvPr>
          <p:cNvSpPr/>
          <p:nvPr/>
        </p:nvSpPr>
        <p:spPr>
          <a:xfrm>
            <a:off x="5737858" y="1859279"/>
            <a:ext cx="594363" cy="58477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D1FA769-5EF3-481F-807A-008E96378B61}"/>
              </a:ext>
            </a:extLst>
          </p:cNvPr>
          <p:cNvSpPr txBox="1"/>
          <p:nvPr/>
        </p:nvSpPr>
        <p:spPr>
          <a:xfrm>
            <a:off x="5857423" y="1859279"/>
            <a:ext cx="365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  <a:endParaRPr kumimoji="0" lang="en-I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9E1D186-6F1C-43DC-A321-ECA58826A7D8}"/>
              </a:ext>
            </a:extLst>
          </p:cNvPr>
          <p:cNvSpPr/>
          <p:nvPr/>
        </p:nvSpPr>
        <p:spPr>
          <a:xfrm>
            <a:off x="6487184" y="3620323"/>
            <a:ext cx="594363" cy="58477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2C52E78-2C6E-4FF6-97BC-0BC50254F46A}"/>
              </a:ext>
            </a:extLst>
          </p:cNvPr>
          <p:cNvSpPr txBox="1"/>
          <p:nvPr/>
        </p:nvSpPr>
        <p:spPr>
          <a:xfrm>
            <a:off x="6592057" y="3620323"/>
            <a:ext cx="365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  <a:endParaRPr kumimoji="0" lang="en-I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D534164-F983-43A0-9A98-49196D61BEDC}"/>
              </a:ext>
            </a:extLst>
          </p:cNvPr>
          <p:cNvSpPr/>
          <p:nvPr/>
        </p:nvSpPr>
        <p:spPr>
          <a:xfrm>
            <a:off x="7279662" y="5381367"/>
            <a:ext cx="594363" cy="584775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2932D9A-5FAF-4D0E-A352-4FCE0E224892}"/>
              </a:ext>
            </a:extLst>
          </p:cNvPr>
          <p:cNvSpPr txBox="1"/>
          <p:nvPr/>
        </p:nvSpPr>
        <p:spPr>
          <a:xfrm>
            <a:off x="7393962" y="5381367"/>
            <a:ext cx="365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  <a:endParaRPr kumimoji="0" lang="en-I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98209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94313" y="313500"/>
            <a:ext cx="6003374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I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IoT Attack Countermeasures</a:t>
            </a:r>
            <a:endParaRPr 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</a:endParaRPr>
          </a:p>
        </p:txBody>
      </p:sp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8131603" y="1944592"/>
            <a:ext cx="3679397" cy="3531256"/>
            <a:chOff x="2043" y="846"/>
            <a:chExt cx="3204" cy="3075"/>
          </a:xfrm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3315" y="3691"/>
              <a:ext cx="697" cy="230"/>
            </a:xfrm>
            <a:custGeom>
              <a:avLst/>
              <a:gdLst>
                <a:gd name="T0" fmla="*/ 466 w 466"/>
                <a:gd name="T1" fmla="*/ 0 h 154"/>
                <a:gd name="T2" fmla="*/ 233 w 466"/>
                <a:gd name="T3" fmla="*/ 154 h 154"/>
                <a:gd name="T4" fmla="*/ 0 w 466"/>
                <a:gd name="T5" fmla="*/ 0 h 154"/>
                <a:gd name="T6" fmla="*/ 466 w 466"/>
                <a:gd name="T7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6" h="154">
                  <a:moveTo>
                    <a:pt x="466" y="0"/>
                  </a:moveTo>
                  <a:cubicBezTo>
                    <a:pt x="466" y="85"/>
                    <a:pt x="362" y="154"/>
                    <a:pt x="233" y="154"/>
                  </a:cubicBezTo>
                  <a:cubicBezTo>
                    <a:pt x="104" y="154"/>
                    <a:pt x="0" y="85"/>
                    <a:pt x="0" y="0"/>
                  </a:cubicBezTo>
                  <a:cubicBezTo>
                    <a:pt x="230" y="0"/>
                    <a:pt x="227" y="0"/>
                    <a:pt x="466" y="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4517" y="2879"/>
              <a:ext cx="515" cy="380"/>
            </a:xfrm>
            <a:custGeom>
              <a:avLst/>
              <a:gdLst>
                <a:gd name="T0" fmla="*/ 283 w 344"/>
                <a:gd name="T1" fmla="*/ 254 h 254"/>
                <a:gd name="T2" fmla="*/ 255 w 344"/>
                <a:gd name="T3" fmla="*/ 246 h 254"/>
                <a:gd name="T4" fmla="*/ 33 w 344"/>
                <a:gd name="T5" fmla="*/ 106 h 254"/>
                <a:gd name="T6" fmla="*/ 16 w 344"/>
                <a:gd name="T7" fmla="*/ 32 h 254"/>
                <a:gd name="T8" fmla="*/ 89 w 344"/>
                <a:gd name="T9" fmla="*/ 16 h 254"/>
                <a:gd name="T10" fmla="*/ 312 w 344"/>
                <a:gd name="T11" fmla="*/ 156 h 254"/>
                <a:gd name="T12" fmla="*/ 328 w 344"/>
                <a:gd name="T13" fmla="*/ 229 h 254"/>
                <a:gd name="T14" fmla="*/ 283 w 344"/>
                <a:gd name="T15" fmla="*/ 25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4" h="254">
                  <a:moveTo>
                    <a:pt x="283" y="254"/>
                  </a:moveTo>
                  <a:cubicBezTo>
                    <a:pt x="274" y="254"/>
                    <a:pt x="264" y="251"/>
                    <a:pt x="255" y="246"/>
                  </a:cubicBezTo>
                  <a:cubicBezTo>
                    <a:pt x="33" y="106"/>
                    <a:pt x="33" y="106"/>
                    <a:pt x="33" y="106"/>
                  </a:cubicBezTo>
                  <a:cubicBezTo>
                    <a:pt x="8" y="90"/>
                    <a:pt x="0" y="57"/>
                    <a:pt x="16" y="32"/>
                  </a:cubicBezTo>
                  <a:cubicBezTo>
                    <a:pt x="31" y="8"/>
                    <a:pt x="64" y="0"/>
                    <a:pt x="89" y="16"/>
                  </a:cubicBezTo>
                  <a:cubicBezTo>
                    <a:pt x="312" y="156"/>
                    <a:pt x="312" y="156"/>
                    <a:pt x="312" y="156"/>
                  </a:cubicBezTo>
                  <a:cubicBezTo>
                    <a:pt x="337" y="171"/>
                    <a:pt x="344" y="204"/>
                    <a:pt x="328" y="229"/>
                  </a:cubicBezTo>
                  <a:cubicBezTo>
                    <a:pt x="318" y="245"/>
                    <a:pt x="301" y="254"/>
                    <a:pt x="283" y="2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4688" y="2073"/>
              <a:ext cx="559" cy="245"/>
            </a:xfrm>
            <a:custGeom>
              <a:avLst/>
              <a:gdLst>
                <a:gd name="T0" fmla="*/ 58 w 374"/>
                <a:gd name="T1" fmla="*/ 164 h 164"/>
                <a:gd name="T2" fmla="*/ 6 w 374"/>
                <a:gd name="T3" fmla="*/ 121 h 164"/>
                <a:gd name="T4" fmla="*/ 48 w 374"/>
                <a:gd name="T5" fmla="*/ 58 h 164"/>
                <a:gd name="T6" fmla="*/ 305 w 374"/>
                <a:gd name="T7" fmla="*/ 6 h 164"/>
                <a:gd name="T8" fmla="*/ 368 w 374"/>
                <a:gd name="T9" fmla="*/ 48 h 164"/>
                <a:gd name="T10" fmla="*/ 326 w 374"/>
                <a:gd name="T11" fmla="*/ 110 h 164"/>
                <a:gd name="T12" fmla="*/ 69 w 374"/>
                <a:gd name="T13" fmla="*/ 163 h 164"/>
                <a:gd name="T14" fmla="*/ 58 w 374"/>
                <a:gd name="T15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4" h="164">
                  <a:moveTo>
                    <a:pt x="58" y="164"/>
                  </a:moveTo>
                  <a:cubicBezTo>
                    <a:pt x="33" y="164"/>
                    <a:pt x="11" y="146"/>
                    <a:pt x="6" y="121"/>
                  </a:cubicBezTo>
                  <a:cubicBezTo>
                    <a:pt x="0" y="92"/>
                    <a:pt x="19" y="64"/>
                    <a:pt x="48" y="58"/>
                  </a:cubicBezTo>
                  <a:cubicBezTo>
                    <a:pt x="305" y="6"/>
                    <a:pt x="305" y="6"/>
                    <a:pt x="305" y="6"/>
                  </a:cubicBezTo>
                  <a:cubicBezTo>
                    <a:pt x="334" y="0"/>
                    <a:pt x="362" y="19"/>
                    <a:pt x="368" y="48"/>
                  </a:cubicBezTo>
                  <a:cubicBezTo>
                    <a:pt x="374" y="76"/>
                    <a:pt x="355" y="104"/>
                    <a:pt x="326" y="110"/>
                  </a:cubicBezTo>
                  <a:cubicBezTo>
                    <a:pt x="69" y="163"/>
                    <a:pt x="69" y="163"/>
                    <a:pt x="69" y="163"/>
                  </a:cubicBezTo>
                  <a:cubicBezTo>
                    <a:pt x="65" y="163"/>
                    <a:pt x="62" y="164"/>
                    <a:pt x="58" y="16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4293" y="1134"/>
              <a:ext cx="398" cy="496"/>
            </a:xfrm>
            <a:custGeom>
              <a:avLst/>
              <a:gdLst>
                <a:gd name="T0" fmla="*/ 60 w 266"/>
                <a:gd name="T1" fmla="*/ 332 h 332"/>
                <a:gd name="T2" fmla="*/ 31 w 266"/>
                <a:gd name="T3" fmla="*/ 324 h 332"/>
                <a:gd name="T4" fmla="*/ 16 w 266"/>
                <a:gd name="T5" fmla="*/ 250 h 332"/>
                <a:gd name="T6" fmla="*/ 161 w 266"/>
                <a:gd name="T7" fmla="*/ 31 h 332"/>
                <a:gd name="T8" fmla="*/ 235 w 266"/>
                <a:gd name="T9" fmla="*/ 16 h 332"/>
                <a:gd name="T10" fmla="*/ 250 w 266"/>
                <a:gd name="T11" fmla="*/ 90 h 332"/>
                <a:gd name="T12" fmla="*/ 105 w 266"/>
                <a:gd name="T13" fmla="*/ 309 h 332"/>
                <a:gd name="T14" fmla="*/ 60 w 266"/>
                <a:gd name="T15" fmla="*/ 332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6" h="332">
                  <a:moveTo>
                    <a:pt x="60" y="332"/>
                  </a:moveTo>
                  <a:cubicBezTo>
                    <a:pt x="50" y="332"/>
                    <a:pt x="40" y="330"/>
                    <a:pt x="31" y="324"/>
                  </a:cubicBezTo>
                  <a:cubicBezTo>
                    <a:pt x="6" y="307"/>
                    <a:pt x="0" y="274"/>
                    <a:pt x="16" y="250"/>
                  </a:cubicBezTo>
                  <a:cubicBezTo>
                    <a:pt x="161" y="31"/>
                    <a:pt x="161" y="31"/>
                    <a:pt x="161" y="31"/>
                  </a:cubicBezTo>
                  <a:cubicBezTo>
                    <a:pt x="178" y="6"/>
                    <a:pt x="211" y="0"/>
                    <a:pt x="235" y="16"/>
                  </a:cubicBezTo>
                  <a:cubicBezTo>
                    <a:pt x="260" y="32"/>
                    <a:pt x="266" y="65"/>
                    <a:pt x="250" y="90"/>
                  </a:cubicBezTo>
                  <a:cubicBezTo>
                    <a:pt x="105" y="309"/>
                    <a:pt x="105" y="309"/>
                    <a:pt x="105" y="309"/>
                  </a:cubicBezTo>
                  <a:cubicBezTo>
                    <a:pt x="94" y="324"/>
                    <a:pt x="77" y="332"/>
                    <a:pt x="60" y="33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581" y="846"/>
              <a:ext cx="163" cy="554"/>
            </a:xfrm>
            <a:custGeom>
              <a:avLst/>
              <a:gdLst>
                <a:gd name="T0" fmla="*/ 56 w 109"/>
                <a:gd name="T1" fmla="*/ 370 h 370"/>
                <a:gd name="T2" fmla="*/ 2 w 109"/>
                <a:gd name="T3" fmla="*/ 317 h 370"/>
                <a:gd name="T4" fmla="*/ 0 w 109"/>
                <a:gd name="T5" fmla="*/ 54 h 370"/>
                <a:gd name="T6" fmla="*/ 53 w 109"/>
                <a:gd name="T7" fmla="*/ 0 h 370"/>
                <a:gd name="T8" fmla="*/ 106 w 109"/>
                <a:gd name="T9" fmla="*/ 53 h 370"/>
                <a:gd name="T10" fmla="*/ 109 w 109"/>
                <a:gd name="T11" fmla="*/ 316 h 370"/>
                <a:gd name="T12" fmla="*/ 56 w 109"/>
                <a:gd name="T13" fmla="*/ 370 h 370"/>
                <a:gd name="T14" fmla="*/ 56 w 109"/>
                <a:gd name="T15" fmla="*/ 370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9" h="370">
                  <a:moveTo>
                    <a:pt x="56" y="370"/>
                  </a:moveTo>
                  <a:cubicBezTo>
                    <a:pt x="26" y="370"/>
                    <a:pt x="3" y="346"/>
                    <a:pt x="2" y="317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25"/>
                    <a:pt x="23" y="1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9" y="316"/>
                    <a:pt x="109" y="316"/>
                    <a:pt x="109" y="316"/>
                  </a:cubicBezTo>
                  <a:cubicBezTo>
                    <a:pt x="109" y="345"/>
                    <a:pt x="86" y="369"/>
                    <a:pt x="56" y="370"/>
                  </a:cubicBezTo>
                  <a:cubicBezTo>
                    <a:pt x="56" y="370"/>
                    <a:pt x="56" y="370"/>
                    <a:pt x="56" y="37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2258" y="2876"/>
              <a:ext cx="515" cy="380"/>
            </a:xfrm>
            <a:custGeom>
              <a:avLst/>
              <a:gdLst>
                <a:gd name="T0" fmla="*/ 61 w 344"/>
                <a:gd name="T1" fmla="*/ 254 h 254"/>
                <a:gd name="T2" fmla="*/ 16 w 344"/>
                <a:gd name="T3" fmla="*/ 229 h 254"/>
                <a:gd name="T4" fmla="*/ 32 w 344"/>
                <a:gd name="T5" fmla="*/ 156 h 254"/>
                <a:gd name="T6" fmla="*/ 255 w 344"/>
                <a:gd name="T7" fmla="*/ 16 h 254"/>
                <a:gd name="T8" fmla="*/ 328 w 344"/>
                <a:gd name="T9" fmla="*/ 33 h 254"/>
                <a:gd name="T10" fmla="*/ 311 w 344"/>
                <a:gd name="T11" fmla="*/ 106 h 254"/>
                <a:gd name="T12" fmla="*/ 89 w 344"/>
                <a:gd name="T13" fmla="*/ 246 h 254"/>
                <a:gd name="T14" fmla="*/ 61 w 344"/>
                <a:gd name="T15" fmla="*/ 25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4" h="254">
                  <a:moveTo>
                    <a:pt x="61" y="254"/>
                  </a:moveTo>
                  <a:cubicBezTo>
                    <a:pt x="43" y="254"/>
                    <a:pt x="26" y="245"/>
                    <a:pt x="16" y="229"/>
                  </a:cubicBezTo>
                  <a:cubicBezTo>
                    <a:pt x="0" y="204"/>
                    <a:pt x="7" y="172"/>
                    <a:pt x="32" y="156"/>
                  </a:cubicBezTo>
                  <a:cubicBezTo>
                    <a:pt x="255" y="16"/>
                    <a:pt x="255" y="16"/>
                    <a:pt x="255" y="16"/>
                  </a:cubicBezTo>
                  <a:cubicBezTo>
                    <a:pt x="280" y="0"/>
                    <a:pt x="312" y="8"/>
                    <a:pt x="328" y="33"/>
                  </a:cubicBezTo>
                  <a:cubicBezTo>
                    <a:pt x="344" y="58"/>
                    <a:pt x="336" y="90"/>
                    <a:pt x="311" y="106"/>
                  </a:cubicBezTo>
                  <a:cubicBezTo>
                    <a:pt x="89" y="246"/>
                    <a:pt x="89" y="246"/>
                    <a:pt x="89" y="246"/>
                  </a:cubicBezTo>
                  <a:cubicBezTo>
                    <a:pt x="80" y="252"/>
                    <a:pt x="70" y="254"/>
                    <a:pt x="61" y="2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2043" y="2071"/>
              <a:ext cx="559" cy="244"/>
            </a:xfrm>
            <a:custGeom>
              <a:avLst/>
              <a:gdLst>
                <a:gd name="T0" fmla="*/ 316 w 374"/>
                <a:gd name="T1" fmla="*/ 163 h 163"/>
                <a:gd name="T2" fmla="*/ 305 w 374"/>
                <a:gd name="T3" fmla="*/ 162 h 163"/>
                <a:gd name="T4" fmla="*/ 48 w 374"/>
                <a:gd name="T5" fmla="*/ 110 h 163"/>
                <a:gd name="T6" fmla="*/ 6 w 374"/>
                <a:gd name="T7" fmla="*/ 47 h 163"/>
                <a:gd name="T8" fmla="*/ 69 w 374"/>
                <a:gd name="T9" fmla="*/ 5 h 163"/>
                <a:gd name="T10" fmla="*/ 326 w 374"/>
                <a:gd name="T11" fmla="*/ 58 h 163"/>
                <a:gd name="T12" fmla="*/ 368 w 374"/>
                <a:gd name="T13" fmla="*/ 120 h 163"/>
                <a:gd name="T14" fmla="*/ 316 w 374"/>
                <a:gd name="T15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4" h="163">
                  <a:moveTo>
                    <a:pt x="316" y="163"/>
                  </a:moveTo>
                  <a:cubicBezTo>
                    <a:pt x="312" y="163"/>
                    <a:pt x="309" y="163"/>
                    <a:pt x="305" y="162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19" y="104"/>
                    <a:pt x="0" y="76"/>
                    <a:pt x="6" y="47"/>
                  </a:cubicBezTo>
                  <a:cubicBezTo>
                    <a:pt x="12" y="18"/>
                    <a:pt x="40" y="0"/>
                    <a:pt x="69" y="5"/>
                  </a:cubicBezTo>
                  <a:cubicBezTo>
                    <a:pt x="326" y="58"/>
                    <a:pt x="326" y="58"/>
                    <a:pt x="326" y="58"/>
                  </a:cubicBezTo>
                  <a:cubicBezTo>
                    <a:pt x="355" y="63"/>
                    <a:pt x="374" y="92"/>
                    <a:pt x="368" y="120"/>
                  </a:cubicBezTo>
                  <a:cubicBezTo>
                    <a:pt x="363" y="146"/>
                    <a:pt x="341" y="163"/>
                    <a:pt x="316" y="1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2599" y="1131"/>
              <a:ext cx="398" cy="498"/>
            </a:xfrm>
            <a:custGeom>
              <a:avLst/>
              <a:gdLst>
                <a:gd name="T0" fmla="*/ 206 w 266"/>
                <a:gd name="T1" fmla="*/ 333 h 333"/>
                <a:gd name="T2" fmla="*/ 161 w 266"/>
                <a:gd name="T3" fmla="*/ 309 h 333"/>
                <a:gd name="T4" fmla="*/ 16 w 266"/>
                <a:gd name="T5" fmla="*/ 90 h 333"/>
                <a:gd name="T6" fmla="*/ 31 w 266"/>
                <a:gd name="T7" fmla="*/ 16 h 333"/>
                <a:gd name="T8" fmla="*/ 105 w 266"/>
                <a:gd name="T9" fmla="*/ 31 h 333"/>
                <a:gd name="T10" fmla="*/ 250 w 266"/>
                <a:gd name="T11" fmla="*/ 250 h 333"/>
                <a:gd name="T12" fmla="*/ 235 w 266"/>
                <a:gd name="T13" fmla="*/ 324 h 333"/>
                <a:gd name="T14" fmla="*/ 206 w 266"/>
                <a:gd name="T15" fmla="*/ 333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6" h="333">
                  <a:moveTo>
                    <a:pt x="206" y="333"/>
                  </a:moveTo>
                  <a:cubicBezTo>
                    <a:pt x="189" y="333"/>
                    <a:pt x="172" y="324"/>
                    <a:pt x="161" y="309"/>
                  </a:cubicBezTo>
                  <a:cubicBezTo>
                    <a:pt x="16" y="90"/>
                    <a:pt x="16" y="90"/>
                    <a:pt x="16" y="90"/>
                  </a:cubicBezTo>
                  <a:cubicBezTo>
                    <a:pt x="0" y="66"/>
                    <a:pt x="6" y="33"/>
                    <a:pt x="31" y="16"/>
                  </a:cubicBezTo>
                  <a:cubicBezTo>
                    <a:pt x="55" y="0"/>
                    <a:pt x="88" y="7"/>
                    <a:pt x="105" y="31"/>
                  </a:cubicBezTo>
                  <a:cubicBezTo>
                    <a:pt x="250" y="250"/>
                    <a:pt x="250" y="250"/>
                    <a:pt x="250" y="250"/>
                  </a:cubicBezTo>
                  <a:cubicBezTo>
                    <a:pt x="266" y="275"/>
                    <a:pt x="260" y="308"/>
                    <a:pt x="235" y="324"/>
                  </a:cubicBezTo>
                  <a:cubicBezTo>
                    <a:pt x="226" y="330"/>
                    <a:pt x="216" y="333"/>
                    <a:pt x="206" y="33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" name="Freeform 14"/>
            <p:cNvSpPr>
              <a:spLocks noEditPoints="1"/>
            </p:cNvSpPr>
            <p:nvPr/>
          </p:nvSpPr>
          <p:spPr bwMode="auto">
            <a:xfrm>
              <a:off x="2752" y="1549"/>
              <a:ext cx="1803" cy="2205"/>
            </a:xfrm>
            <a:custGeom>
              <a:avLst/>
              <a:gdLst>
                <a:gd name="T0" fmla="*/ 603 w 1206"/>
                <a:gd name="T1" fmla="*/ 0 h 1474"/>
                <a:gd name="T2" fmla="*/ 0 w 1206"/>
                <a:gd name="T3" fmla="*/ 603 h 1474"/>
                <a:gd name="T4" fmla="*/ 95 w 1206"/>
                <a:gd name="T5" fmla="*/ 928 h 1474"/>
                <a:gd name="T6" fmla="*/ 308 w 1206"/>
                <a:gd name="T7" fmla="*/ 1129 h 1474"/>
                <a:gd name="T8" fmla="*/ 308 w 1206"/>
                <a:gd name="T9" fmla="*/ 1329 h 1474"/>
                <a:gd name="T10" fmla="*/ 453 w 1206"/>
                <a:gd name="T11" fmla="*/ 1474 h 1474"/>
                <a:gd name="T12" fmla="*/ 769 w 1206"/>
                <a:gd name="T13" fmla="*/ 1474 h 1474"/>
                <a:gd name="T14" fmla="*/ 914 w 1206"/>
                <a:gd name="T15" fmla="*/ 1329 h 1474"/>
                <a:gd name="T16" fmla="*/ 914 w 1206"/>
                <a:gd name="T17" fmla="*/ 1120 h 1474"/>
                <a:gd name="T18" fmla="*/ 1206 w 1206"/>
                <a:gd name="T19" fmla="*/ 603 h 1474"/>
                <a:gd name="T20" fmla="*/ 603 w 1206"/>
                <a:gd name="T21" fmla="*/ 0 h 1474"/>
                <a:gd name="T22" fmla="*/ 827 w 1206"/>
                <a:gd name="T23" fmla="*/ 1032 h 1474"/>
                <a:gd name="T24" fmla="*/ 795 w 1206"/>
                <a:gd name="T25" fmla="*/ 1085 h 1474"/>
                <a:gd name="T26" fmla="*/ 795 w 1206"/>
                <a:gd name="T27" fmla="*/ 1133 h 1474"/>
                <a:gd name="T28" fmla="*/ 427 w 1206"/>
                <a:gd name="T29" fmla="*/ 1133 h 1474"/>
                <a:gd name="T30" fmla="*/ 427 w 1206"/>
                <a:gd name="T31" fmla="*/ 1093 h 1474"/>
                <a:gd name="T32" fmla="*/ 394 w 1206"/>
                <a:gd name="T33" fmla="*/ 1039 h 1474"/>
                <a:gd name="T34" fmla="*/ 119 w 1206"/>
                <a:gd name="T35" fmla="*/ 603 h 1474"/>
                <a:gd name="T36" fmla="*/ 603 w 1206"/>
                <a:gd name="T37" fmla="*/ 119 h 1474"/>
                <a:gd name="T38" fmla="*/ 1087 w 1206"/>
                <a:gd name="T39" fmla="*/ 603 h 1474"/>
                <a:gd name="T40" fmla="*/ 827 w 1206"/>
                <a:gd name="T41" fmla="*/ 1032 h 1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06" h="1474">
                  <a:moveTo>
                    <a:pt x="603" y="0"/>
                  </a:moveTo>
                  <a:cubicBezTo>
                    <a:pt x="271" y="0"/>
                    <a:pt x="0" y="271"/>
                    <a:pt x="0" y="603"/>
                  </a:cubicBezTo>
                  <a:cubicBezTo>
                    <a:pt x="0" y="719"/>
                    <a:pt x="33" y="831"/>
                    <a:pt x="95" y="928"/>
                  </a:cubicBezTo>
                  <a:cubicBezTo>
                    <a:pt x="149" y="1012"/>
                    <a:pt x="222" y="1081"/>
                    <a:pt x="308" y="1129"/>
                  </a:cubicBezTo>
                  <a:cubicBezTo>
                    <a:pt x="308" y="1329"/>
                    <a:pt x="308" y="1329"/>
                    <a:pt x="308" y="1329"/>
                  </a:cubicBezTo>
                  <a:cubicBezTo>
                    <a:pt x="308" y="1409"/>
                    <a:pt x="373" y="1474"/>
                    <a:pt x="453" y="1474"/>
                  </a:cubicBezTo>
                  <a:cubicBezTo>
                    <a:pt x="769" y="1474"/>
                    <a:pt x="769" y="1474"/>
                    <a:pt x="769" y="1474"/>
                  </a:cubicBezTo>
                  <a:cubicBezTo>
                    <a:pt x="849" y="1474"/>
                    <a:pt x="914" y="1409"/>
                    <a:pt x="914" y="1329"/>
                  </a:cubicBezTo>
                  <a:cubicBezTo>
                    <a:pt x="914" y="1120"/>
                    <a:pt x="914" y="1120"/>
                    <a:pt x="914" y="1120"/>
                  </a:cubicBezTo>
                  <a:cubicBezTo>
                    <a:pt x="1095" y="1011"/>
                    <a:pt x="1206" y="816"/>
                    <a:pt x="1206" y="603"/>
                  </a:cubicBezTo>
                  <a:cubicBezTo>
                    <a:pt x="1206" y="271"/>
                    <a:pt x="936" y="0"/>
                    <a:pt x="603" y="0"/>
                  </a:cubicBezTo>
                  <a:close/>
                  <a:moveTo>
                    <a:pt x="827" y="1032"/>
                  </a:moveTo>
                  <a:cubicBezTo>
                    <a:pt x="807" y="1042"/>
                    <a:pt x="795" y="1063"/>
                    <a:pt x="795" y="1085"/>
                  </a:cubicBezTo>
                  <a:cubicBezTo>
                    <a:pt x="795" y="1133"/>
                    <a:pt x="795" y="1133"/>
                    <a:pt x="795" y="1133"/>
                  </a:cubicBezTo>
                  <a:cubicBezTo>
                    <a:pt x="427" y="1133"/>
                    <a:pt x="427" y="1133"/>
                    <a:pt x="427" y="1133"/>
                  </a:cubicBezTo>
                  <a:cubicBezTo>
                    <a:pt x="427" y="1093"/>
                    <a:pt x="427" y="1093"/>
                    <a:pt x="427" y="1093"/>
                  </a:cubicBezTo>
                  <a:cubicBezTo>
                    <a:pt x="427" y="1070"/>
                    <a:pt x="414" y="1049"/>
                    <a:pt x="394" y="1039"/>
                  </a:cubicBezTo>
                  <a:cubicBezTo>
                    <a:pt x="227" y="959"/>
                    <a:pt x="119" y="788"/>
                    <a:pt x="119" y="603"/>
                  </a:cubicBezTo>
                  <a:cubicBezTo>
                    <a:pt x="119" y="336"/>
                    <a:pt x="336" y="119"/>
                    <a:pt x="603" y="119"/>
                  </a:cubicBezTo>
                  <a:cubicBezTo>
                    <a:pt x="870" y="119"/>
                    <a:pt x="1087" y="336"/>
                    <a:pt x="1087" y="603"/>
                  </a:cubicBezTo>
                  <a:cubicBezTo>
                    <a:pt x="1087" y="784"/>
                    <a:pt x="987" y="948"/>
                    <a:pt x="827" y="103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Oval 15"/>
            <p:cNvSpPr>
              <a:spLocks noChangeArrowheads="1"/>
            </p:cNvSpPr>
            <p:nvPr/>
          </p:nvSpPr>
          <p:spPr bwMode="auto">
            <a:xfrm>
              <a:off x="3103" y="1878"/>
              <a:ext cx="1153" cy="115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auto">
            <a:xfrm>
              <a:off x="3217" y="1993"/>
              <a:ext cx="924" cy="92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auto">
            <a:xfrm>
              <a:off x="3315" y="2092"/>
              <a:ext cx="727" cy="72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auto">
            <a:xfrm>
              <a:off x="3423" y="2198"/>
              <a:ext cx="511" cy="51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" name="Oval 19"/>
            <p:cNvSpPr>
              <a:spLocks noChangeArrowheads="1"/>
            </p:cNvSpPr>
            <p:nvPr/>
          </p:nvSpPr>
          <p:spPr bwMode="auto">
            <a:xfrm>
              <a:off x="3519" y="2294"/>
              <a:ext cx="320" cy="32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auto">
            <a:xfrm>
              <a:off x="3619" y="2396"/>
              <a:ext cx="119" cy="11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3679" y="1781"/>
              <a:ext cx="680" cy="682"/>
            </a:xfrm>
            <a:custGeom>
              <a:avLst/>
              <a:gdLst>
                <a:gd name="T0" fmla="*/ 466 w 680"/>
                <a:gd name="T1" fmla="*/ 242 h 682"/>
                <a:gd name="T2" fmla="*/ 538 w 680"/>
                <a:gd name="T3" fmla="*/ 242 h 682"/>
                <a:gd name="T4" fmla="*/ 680 w 680"/>
                <a:gd name="T5" fmla="*/ 100 h 682"/>
                <a:gd name="T6" fmla="*/ 581 w 680"/>
                <a:gd name="T7" fmla="*/ 100 h 682"/>
                <a:gd name="T8" fmla="*/ 578 w 680"/>
                <a:gd name="T9" fmla="*/ 0 h 682"/>
                <a:gd name="T10" fmla="*/ 435 w 680"/>
                <a:gd name="T11" fmla="*/ 142 h 682"/>
                <a:gd name="T12" fmla="*/ 439 w 680"/>
                <a:gd name="T13" fmla="*/ 217 h 682"/>
                <a:gd name="T14" fmla="*/ 0 w 680"/>
                <a:gd name="T15" fmla="*/ 648 h 682"/>
                <a:gd name="T16" fmla="*/ 0 w 680"/>
                <a:gd name="T17" fmla="*/ 682 h 682"/>
                <a:gd name="T18" fmla="*/ 37 w 680"/>
                <a:gd name="T19" fmla="*/ 682 h 682"/>
                <a:gd name="T20" fmla="*/ 466 w 680"/>
                <a:gd name="T21" fmla="*/ 242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80" h="682">
                  <a:moveTo>
                    <a:pt x="466" y="242"/>
                  </a:moveTo>
                  <a:lnTo>
                    <a:pt x="538" y="242"/>
                  </a:lnTo>
                  <a:lnTo>
                    <a:pt x="680" y="100"/>
                  </a:lnTo>
                  <a:lnTo>
                    <a:pt x="581" y="100"/>
                  </a:lnTo>
                  <a:lnTo>
                    <a:pt x="578" y="0"/>
                  </a:lnTo>
                  <a:lnTo>
                    <a:pt x="435" y="142"/>
                  </a:lnTo>
                  <a:lnTo>
                    <a:pt x="439" y="217"/>
                  </a:lnTo>
                  <a:lnTo>
                    <a:pt x="0" y="648"/>
                  </a:lnTo>
                  <a:lnTo>
                    <a:pt x="0" y="682"/>
                  </a:lnTo>
                  <a:lnTo>
                    <a:pt x="37" y="682"/>
                  </a:lnTo>
                  <a:lnTo>
                    <a:pt x="466" y="24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3679" y="1781"/>
              <a:ext cx="680" cy="682"/>
            </a:xfrm>
            <a:custGeom>
              <a:avLst/>
              <a:gdLst>
                <a:gd name="T0" fmla="*/ 466 w 680"/>
                <a:gd name="T1" fmla="*/ 242 h 682"/>
                <a:gd name="T2" fmla="*/ 538 w 680"/>
                <a:gd name="T3" fmla="*/ 242 h 682"/>
                <a:gd name="T4" fmla="*/ 680 w 680"/>
                <a:gd name="T5" fmla="*/ 100 h 682"/>
                <a:gd name="T6" fmla="*/ 581 w 680"/>
                <a:gd name="T7" fmla="*/ 100 h 682"/>
                <a:gd name="T8" fmla="*/ 578 w 680"/>
                <a:gd name="T9" fmla="*/ 0 h 682"/>
                <a:gd name="T10" fmla="*/ 435 w 680"/>
                <a:gd name="T11" fmla="*/ 142 h 682"/>
                <a:gd name="T12" fmla="*/ 439 w 680"/>
                <a:gd name="T13" fmla="*/ 217 h 682"/>
                <a:gd name="T14" fmla="*/ 0 w 680"/>
                <a:gd name="T15" fmla="*/ 648 h 682"/>
                <a:gd name="T16" fmla="*/ 0 w 680"/>
                <a:gd name="T17" fmla="*/ 682 h 682"/>
                <a:gd name="T18" fmla="*/ 37 w 680"/>
                <a:gd name="T19" fmla="*/ 682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0" h="682">
                  <a:moveTo>
                    <a:pt x="466" y="242"/>
                  </a:moveTo>
                  <a:lnTo>
                    <a:pt x="538" y="242"/>
                  </a:lnTo>
                  <a:lnTo>
                    <a:pt x="680" y="100"/>
                  </a:lnTo>
                  <a:lnTo>
                    <a:pt x="581" y="100"/>
                  </a:lnTo>
                  <a:lnTo>
                    <a:pt x="578" y="0"/>
                  </a:lnTo>
                  <a:lnTo>
                    <a:pt x="435" y="142"/>
                  </a:lnTo>
                  <a:lnTo>
                    <a:pt x="439" y="217"/>
                  </a:lnTo>
                  <a:lnTo>
                    <a:pt x="0" y="648"/>
                  </a:lnTo>
                  <a:lnTo>
                    <a:pt x="0" y="682"/>
                  </a:lnTo>
                  <a:lnTo>
                    <a:pt x="37" y="68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FD6A15D7-24B7-4D66-86E4-350BE9F14B82}"/>
              </a:ext>
            </a:extLst>
          </p:cNvPr>
          <p:cNvCxnSpPr>
            <a:cxnSpLocks/>
          </p:cNvCxnSpPr>
          <p:nvPr/>
        </p:nvCxnSpPr>
        <p:spPr>
          <a:xfrm>
            <a:off x="7696200" y="1266419"/>
            <a:ext cx="0" cy="4887602"/>
          </a:xfrm>
          <a:prstGeom prst="line">
            <a:avLst/>
          </a:prstGeom>
          <a:ln w="19050">
            <a:solidFill>
              <a:schemeClr val="tx1"/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Group 24">
            <a:extLst>
              <a:ext uri="{FF2B5EF4-FFF2-40B4-BE49-F238E27FC236}">
                <a16:creationId xmlns:a16="http://schemas.microsoft.com/office/drawing/2014/main" id="{48A4C4AB-0A0A-4CEF-B291-B5F791E29C6E}"/>
              </a:ext>
            </a:extLst>
          </p:cNvPr>
          <p:cNvGrpSpPr/>
          <p:nvPr/>
        </p:nvGrpSpPr>
        <p:grpSpPr>
          <a:xfrm>
            <a:off x="356584" y="2092602"/>
            <a:ext cx="658860" cy="656940"/>
            <a:chOff x="356584" y="2124920"/>
            <a:chExt cx="658860" cy="656940"/>
          </a:xfrm>
        </p:grpSpPr>
        <p:sp>
          <p:nvSpPr>
            <p:cNvPr id="67" name="Oval 101">
              <a:extLst>
                <a:ext uri="{FF2B5EF4-FFF2-40B4-BE49-F238E27FC236}">
                  <a16:creationId xmlns:a16="http://schemas.microsoft.com/office/drawing/2014/main" id="{AF952D93-FB34-4A94-A92B-8579F4F78A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584" y="2124920"/>
              <a:ext cx="658860" cy="65694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8" name="Freeform 203">
              <a:extLst>
                <a:ext uri="{FF2B5EF4-FFF2-40B4-BE49-F238E27FC236}">
                  <a16:creationId xmlns:a16="http://schemas.microsoft.com/office/drawing/2014/main" id="{71601D5A-7D53-40B6-BC2F-0687C123B29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1227" y="2335121"/>
              <a:ext cx="409575" cy="236538"/>
            </a:xfrm>
            <a:custGeom>
              <a:avLst/>
              <a:gdLst>
                <a:gd name="connsiteX0" fmla="*/ 335567 w 409575"/>
                <a:gd name="connsiteY0" fmla="*/ 4762 h 236538"/>
                <a:gd name="connsiteX1" fmla="*/ 343977 w 409575"/>
                <a:gd name="connsiteY1" fmla="*/ 4762 h 236538"/>
                <a:gd name="connsiteX2" fmla="*/ 370889 w 409575"/>
                <a:gd name="connsiteY2" fmla="*/ 18217 h 236538"/>
                <a:gd name="connsiteX3" fmla="*/ 379299 w 409575"/>
                <a:gd name="connsiteY3" fmla="*/ 43444 h 236538"/>
                <a:gd name="connsiteX4" fmla="*/ 377617 w 409575"/>
                <a:gd name="connsiteY4" fmla="*/ 61944 h 236538"/>
                <a:gd name="connsiteX5" fmla="*/ 377617 w 409575"/>
                <a:gd name="connsiteY5" fmla="*/ 63626 h 236538"/>
                <a:gd name="connsiteX6" fmla="*/ 377617 w 409575"/>
                <a:gd name="connsiteY6" fmla="*/ 75398 h 236538"/>
                <a:gd name="connsiteX7" fmla="*/ 370889 w 409575"/>
                <a:gd name="connsiteY7" fmla="*/ 92216 h 236538"/>
                <a:gd name="connsiteX8" fmla="*/ 367525 w 409575"/>
                <a:gd name="connsiteY8" fmla="*/ 107353 h 236538"/>
                <a:gd name="connsiteX9" fmla="*/ 364161 w 409575"/>
                <a:gd name="connsiteY9" fmla="*/ 119125 h 236538"/>
                <a:gd name="connsiteX10" fmla="*/ 364161 w 409575"/>
                <a:gd name="connsiteY10" fmla="*/ 124171 h 236538"/>
                <a:gd name="connsiteX11" fmla="*/ 409575 w 409575"/>
                <a:gd name="connsiteY11" fmla="*/ 139307 h 236538"/>
                <a:gd name="connsiteX12" fmla="*/ 409575 w 409575"/>
                <a:gd name="connsiteY12" fmla="*/ 174625 h 236538"/>
                <a:gd name="connsiteX13" fmla="*/ 268287 w 409575"/>
                <a:gd name="connsiteY13" fmla="*/ 174625 h 236538"/>
                <a:gd name="connsiteX14" fmla="*/ 268287 w 409575"/>
                <a:gd name="connsiteY14" fmla="*/ 139307 h 236538"/>
                <a:gd name="connsiteX15" fmla="*/ 312019 w 409575"/>
                <a:gd name="connsiteY15" fmla="*/ 124171 h 236538"/>
                <a:gd name="connsiteX16" fmla="*/ 313701 w 409575"/>
                <a:gd name="connsiteY16" fmla="*/ 119125 h 236538"/>
                <a:gd name="connsiteX17" fmla="*/ 312019 w 409575"/>
                <a:gd name="connsiteY17" fmla="*/ 107353 h 236538"/>
                <a:gd name="connsiteX18" fmla="*/ 306973 w 409575"/>
                <a:gd name="connsiteY18" fmla="*/ 92216 h 236538"/>
                <a:gd name="connsiteX19" fmla="*/ 300245 w 409575"/>
                <a:gd name="connsiteY19" fmla="*/ 75398 h 236538"/>
                <a:gd name="connsiteX20" fmla="*/ 300245 w 409575"/>
                <a:gd name="connsiteY20" fmla="*/ 63626 h 236538"/>
                <a:gd name="connsiteX21" fmla="*/ 301927 w 409575"/>
                <a:gd name="connsiteY21" fmla="*/ 61944 h 236538"/>
                <a:gd name="connsiteX22" fmla="*/ 300245 w 409575"/>
                <a:gd name="connsiteY22" fmla="*/ 43444 h 236538"/>
                <a:gd name="connsiteX23" fmla="*/ 306973 w 409575"/>
                <a:gd name="connsiteY23" fmla="*/ 18217 h 236538"/>
                <a:gd name="connsiteX24" fmla="*/ 335567 w 409575"/>
                <a:gd name="connsiteY24" fmla="*/ 4762 h 236538"/>
                <a:gd name="connsiteX25" fmla="*/ 198195 w 409575"/>
                <a:gd name="connsiteY25" fmla="*/ 0 h 236538"/>
                <a:gd name="connsiteX26" fmla="*/ 209873 w 409575"/>
                <a:gd name="connsiteY26" fmla="*/ 0 h 236538"/>
                <a:gd name="connsiteX27" fmla="*/ 249910 w 409575"/>
                <a:gd name="connsiteY27" fmla="*/ 18453 h 236538"/>
                <a:gd name="connsiteX28" fmla="*/ 259919 w 409575"/>
                <a:gd name="connsiteY28" fmla="*/ 53683 h 236538"/>
                <a:gd name="connsiteX29" fmla="*/ 258251 w 409575"/>
                <a:gd name="connsiteY29" fmla="*/ 78846 h 236538"/>
                <a:gd name="connsiteX30" fmla="*/ 258251 w 409575"/>
                <a:gd name="connsiteY30" fmla="*/ 80524 h 236538"/>
                <a:gd name="connsiteX31" fmla="*/ 258251 w 409575"/>
                <a:gd name="connsiteY31" fmla="*/ 98977 h 236538"/>
                <a:gd name="connsiteX32" fmla="*/ 249910 w 409575"/>
                <a:gd name="connsiteY32" fmla="*/ 120785 h 236538"/>
                <a:gd name="connsiteX33" fmla="*/ 243237 w 409575"/>
                <a:gd name="connsiteY33" fmla="*/ 142594 h 236538"/>
                <a:gd name="connsiteX34" fmla="*/ 238232 w 409575"/>
                <a:gd name="connsiteY34" fmla="*/ 159370 h 236538"/>
                <a:gd name="connsiteX35" fmla="*/ 239901 w 409575"/>
                <a:gd name="connsiteY35" fmla="*/ 166080 h 236538"/>
                <a:gd name="connsiteX36" fmla="*/ 301625 w 409575"/>
                <a:gd name="connsiteY36" fmla="*/ 187888 h 236538"/>
                <a:gd name="connsiteX37" fmla="*/ 301625 w 409575"/>
                <a:gd name="connsiteY37" fmla="*/ 236538 h 236538"/>
                <a:gd name="connsiteX38" fmla="*/ 104775 w 409575"/>
                <a:gd name="connsiteY38" fmla="*/ 236538 h 236538"/>
                <a:gd name="connsiteX39" fmla="*/ 104775 w 409575"/>
                <a:gd name="connsiteY39" fmla="*/ 187888 h 236538"/>
                <a:gd name="connsiteX40" fmla="*/ 106443 w 409575"/>
                <a:gd name="connsiteY40" fmla="*/ 187888 h 236538"/>
                <a:gd name="connsiteX41" fmla="*/ 133343 w 409575"/>
                <a:gd name="connsiteY41" fmla="*/ 176984 h 236538"/>
                <a:gd name="connsiteX42" fmla="*/ 140516 w 409575"/>
                <a:gd name="connsiteY42" fmla="*/ 174625 h 236538"/>
                <a:gd name="connsiteX43" fmla="*/ 139080 w 409575"/>
                <a:gd name="connsiteY43" fmla="*/ 174625 h 236538"/>
                <a:gd name="connsiteX44" fmla="*/ 0 w 409575"/>
                <a:gd name="connsiteY44" fmla="*/ 174625 h 236538"/>
                <a:gd name="connsiteX45" fmla="*/ 0 w 409575"/>
                <a:gd name="connsiteY45" fmla="*/ 139307 h 236538"/>
                <a:gd name="connsiteX46" fmla="*/ 1682 w 409575"/>
                <a:gd name="connsiteY46" fmla="*/ 139307 h 236538"/>
                <a:gd name="connsiteX47" fmla="*/ 45414 w 409575"/>
                <a:gd name="connsiteY47" fmla="*/ 124171 h 236538"/>
                <a:gd name="connsiteX48" fmla="*/ 47096 w 409575"/>
                <a:gd name="connsiteY48" fmla="*/ 119125 h 236538"/>
                <a:gd name="connsiteX49" fmla="*/ 43732 w 409575"/>
                <a:gd name="connsiteY49" fmla="*/ 107353 h 236538"/>
                <a:gd name="connsiteX50" fmla="*/ 40368 w 409575"/>
                <a:gd name="connsiteY50" fmla="*/ 92216 h 236538"/>
                <a:gd name="connsiteX51" fmla="*/ 33640 w 409575"/>
                <a:gd name="connsiteY51" fmla="*/ 75398 h 236538"/>
                <a:gd name="connsiteX52" fmla="*/ 33640 w 409575"/>
                <a:gd name="connsiteY52" fmla="*/ 63626 h 236538"/>
                <a:gd name="connsiteX53" fmla="*/ 33640 w 409575"/>
                <a:gd name="connsiteY53" fmla="*/ 61944 h 236538"/>
                <a:gd name="connsiteX54" fmla="*/ 31958 w 409575"/>
                <a:gd name="connsiteY54" fmla="*/ 43444 h 236538"/>
                <a:gd name="connsiteX55" fmla="*/ 40368 w 409575"/>
                <a:gd name="connsiteY55" fmla="*/ 18217 h 236538"/>
                <a:gd name="connsiteX56" fmla="*/ 67280 w 409575"/>
                <a:gd name="connsiteY56" fmla="*/ 4762 h 236538"/>
                <a:gd name="connsiteX57" fmla="*/ 75690 w 409575"/>
                <a:gd name="connsiteY57" fmla="*/ 4762 h 236538"/>
                <a:gd name="connsiteX58" fmla="*/ 104284 w 409575"/>
                <a:gd name="connsiteY58" fmla="*/ 18217 h 236538"/>
                <a:gd name="connsiteX59" fmla="*/ 111012 w 409575"/>
                <a:gd name="connsiteY59" fmla="*/ 43444 h 236538"/>
                <a:gd name="connsiteX60" fmla="*/ 109330 w 409575"/>
                <a:gd name="connsiteY60" fmla="*/ 61944 h 236538"/>
                <a:gd name="connsiteX61" fmla="*/ 111012 w 409575"/>
                <a:gd name="connsiteY61" fmla="*/ 63626 h 236538"/>
                <a:gd name="connsiteX62" fmla="*/ 111012 w 409575"/>
                <a:gd name="connsiteY62" fmla="*/ 75398 h 236538"/>
                <a:gd name="connsiteX63" fmla="*/ 104284 w 409575"/>
                <a:gd name="connsiteY63" fmla="*/ 92216 h 236538"/>
                <a:gd name="connsiteX64" fmla="*/ 99238 w 409575"/>
                <a:gd name="connsiteY64" fmla="*/ 107353 h 236538"/>
                <a:gd name="connsiteX65" fmla="*/ 95874 w 409575"/>
                <a:gd name="connsiteY65" fmla="*/ 119125 h 236538"/>
                <a:gd name="connsiteX66" fmla="*/ 97556 w 409575"/>
                <a:gd name="connsiteY66" fmla="*/ 124171 h 236538"/>
                <a:gd name="connsiteX67" fmla="*/ 141288 w 409575"/>
                <a:gd name="connsiteY67" fmla="*/ 139307 h 236538"/>
                <a:gd name="connsiteX68" fmla="*/ 141288 w 409575"/>
                <a:gd name="connsiteY68" fmla="*/ 174371 h 236538"/>
                <a:gd name="connsiteX69" fmla="*/ 166499 w 409575"/>
                <a:gd name="connsiteY69" fmla="*/ 166080 h 236538"/>
                <a:gd name="connsiteX70" fmla="*/ 168167 w 409575"/>
                <a:gd name="connsiteY70" fmla="*/ 159370 h 236538"/>
                <a:gd name="connsiteX71" fmla="*/ 166499 w 409575"/>
                <a:gd name="connsiteY71" fmla="*/ 142594 h 236538"/>
                <a:gd name="connsiteX72" fmla="*/ 159826 w 409575"/>
                <a:gd name="connsiteY72" fmla="*/ 120785 h 236538"/>
                <a:gd name="connsiteX73" fmla="*/ 151485 w 409575"/>
                <a:gd name="connsiteY73" fmla="*/ 98977 h 236538"/>
                <a:gd name="connsiteX74" fmla="*/ 151485 w 409575"/>
                <a:gd name="connsiteY74" fmla="*/ 80524 h 236538"/>
                <a:gd name="connsiteX75" fmla="*/ 151485 w 409575"/>
                <a:gd name="connsiteY75" fmla="*/ 78846 h 236538"/>
                <a:gd name="connsiteX76" fmla="*/ 149817 w 409575"/>
                <a:gd name="connsiteY76" fmla="*/ 53683 h 236538"/>
                <a:gd name="connsiteX77" fmla="*/ 159826 w 409575"/>
                <a:gd name="connsiteY77" fmla="*/ 18453 h 236538"/>
                <a:gd name="connsiteX78" fmla="*/ 198195 w 409575"/>
                <a:gd name="connsiteY78" fmla="*/ 0 h 2365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409575" h="236538">
                  <a:moveTo>
                    <a:pt x="335567" y="4762"/>
                  </a:moveTo>
                  <a:cubicBezTo>
                    <a:pt x="335567" y="4762"/>
                    <a:pt x="335567" y="4762"/>
                    <a:pt x="343977" y="4762"/>
                  </a:cubicBezTo>
                  <a:cubicBezTo>
                    <a:pt x="359115" y="6444"/>
                    <a:pt x="367525" y="13171"/>
                    <a:pt x="370889" y="18217"/>
                  </a:cubicBezTo>
                  <a:cubicBezTo>
                    <a:pt x="379299" y="26626"/>
                    <a:pt x="379299" y="38398"/>
                    <a:pt x="379299" y="43444"/>
                  </a:cubicBezTo>
                  <a:cubicBezTo>
                    <a:pt x="377617" y="50171"/>
                    <a:pt x="377617" y="60262"/>
                    <a:pt x="377617" y="61944"/>
                  </a:cubicBezTo>
                  <a:cubicBezTo>
                    <a:pt x="377617" y="61944"/>
                    <a:pt x="377617" y="61944"/>
                    <a:pt x="377617" y="63626"/>
                  </a:cubicBezTo>
                  <a:cubicBezTo>
                    <a:pt x="379299" y="65307"/>
                    <a:pt x="379299" y="68671"/>
                    <a:pt x="377617" y="75398"/>
                  </a:cubicBezTo>
                  <a:cubicBezTo>
                    <a:pt x="375935" y="85489"/>
                    <a:pt x="372571" y="88853"/>
                    <a:pt x="370889" y="92216"/>
                  </a:cubicBezTo>
                  <a:cubicBezTo>
                    <a:pt x="370889" y="97262"/>
                    <a:pt x="369207" y="103989"/>
                    <a:pt x="367525" y="107353"/>
                  </a:cubicBezTo>
                  <a:cubicBezTo>
                    <a:pt x="365843" y="110716"/>
                    <a:pt x="364161" y="114080"/>
                    <a:pt x="364161" y="119125"/>
                  </a:cubicBezTo>
                  <a:cubicBezTo>
                    <a:pt x="364161" y="122489"/>
                    <a:pt x="364161" y="122489"/>
                    <a:pt x="364161" y="124171"/>
                  </a:cubicBezTo>
                  <a:cubicBezTo>
                    <a:pt x="377617" y="127534"/>
                    <a:pt x="399483" y="134262"/>
                    <a:pt x="409575" y="139307"/>
                  </a:cubicBezTo>
                  <a:lnTo>
                    <a:pt x="409575" y="174625"/>
                  </a:lnTo>
                  <a:cubicBezTo>
                    <a:pt x="409575" y="174625"/>
                    <a:pt x="409575" y="174625"/>
                    <a:pt x="268287" y="174625"/>
                  </a:cubicBezTo>
                  <a:cubicBezTo>
                    <a:pt x="268287" y="174625"/>
                    <a:pt x="268287" y="174625"/>
                    <a:pt x="268287" y="139307"/>
                  </a:cubicBezTo>
                  <a:cubicBezTo>
                    <a:pt x="276697" y="135943"/>
                    <a:pt x="298563" y="127534"/>
                    <a:pt x="312019" y="124171"/>
                  </a:cubicBezTo>
                  <a:cubicBezTo>
                    <a:pt x="313701" y="124171"/>
                    <a:pt x="313701" y="124171"/>
                    <a:pt x="313701" y="119125"/>
                  </a:cubicBezTo>
                  <a:cubicBezTo>
                    <a:pt x="313701" y="114080"/>
                    <a:pt x="313701" y="109034"/>
                    <a:pt x="312019" y="107353"/>
                  </a:cubicBezTo>
                  <a:cubicBezTo>
                    <a:pt x="310337" y="103989"/>
                    <a:pt x="308655" y="97262"/>
                    <a:pt x="306973" y="92216"/>
                  </a:cubicBezTo>
                  <a:cubicBezTo>
                    <a:pt x="305291" y="88853"/>
                    <a:pt x="301927" y="85489"/>
                    <a:pt x="300245" y="75398"/>
                  </a:cubicBezTo>
                  <a:cubicBezTo>
                    <a:pt x="298563" y="68671"/>
                    <a:pt x="300245" y="65307"/>
                    <a:pt x="300245" y="63626"/>
                  </a:cubicBezTo>
                  <a:cubicBezTo>
                    <a:pt x="300245" y="63626"/>
                    <a:pt x="300245" y="63626"/>
                    <a:pt x="301927" y="61944"/>
                  </a:cubicBezTo>
                  <a:cubicBezTo>
                    <a:pt x="301927" y="60262"/>
                    <a:pt x="301927" y="50171"/>
                    <a:pt x="300245" y="43444"/>
                  </a:cubicBezTo>
                  <a:cubicBezTo>
                    <a:pt x="298563" y="38398"/>
                    <a:pt x="300245" y="26626"/>
                    <a:pt x="306973" y="18217"/>
                  </a:cubicBezTo>
                  <a:cubicBezTo>
                    <a:pt x="312019" y="13171"/>
                    <a:pt x="320429" y="6444"/>
                    <a:pt x="335567" y="4762"/>
                  </a:cubicBezTo>
                  <a:close/>
                  <a:moveTo>
                    <a:pt x="198195" y="0"/>
                  </a:moveTo>
                  <a:cubicBezTo>
                    <a:pt x="198195" y="0"/>
                    <a:pt x="198195" y="0"/>
                    <a:pt x="209873" y="0"/>
                  </a:cubicBezTo>
                  <a:cubicBezTo>
                    <a:pt x="231559" y="1677"/>
                    <a:pt x="243237" y="10066"/>
                    <a:pt x="249910" y="18453"/>
                  </a:cubicBezTo>
                  <a:cubicBezTo>
                    <a:pt x="259919" y="30196"/>
                    <a:pt x="261587" y="45295"/>
                    <a:pt x="259919" y="53683"/>
                  </a:cubicBezTo>
                  <a:cubicBezTo>
                    <a:pt x="258251" y="63748"/>
                    <a:pt x="256583" y="77169"/>
                    <a:pt x="258251" y="78846"/>
                  </a:cubicBezTo>
                  <a:cubicBezTo>
                    <a:pt x="258251" y="78846"/>
                    <a:pt x="258251" y="78846"/>
                    <a:pt x="258251" y="80524"/>
                  </a:cubicBezTo>
                  <a:cubicBezTo>
                    <a:pt x="259919" y="83879"/>
                    <a:pt x="259919" y="88912"/>
                    <a:pt x="258251" y="98977"/>
                  </a:cubicBezTo>
                  <a:cubicBezTo>
                    <a:pt x="256583" y="112398"/>
                    <a:pt x="251578" y="117430"/>
                    <a:pt x="249910" y="120785"/>
                  </a:cubicBezTo>
                  <a:cubicBezTo>
                    <a:pt x="248242" y="129173"/>
                    <a:pt x="244905" y="137561"/>
                    <a:pt x="243237" y="142594"/>
                  </a:cubicBezTo>
                  <a:cubicBezTo>
                    <a:pt x="241569" y="147627"/>
                    <a:pt x="238232" y="152659"/>
                    <a:pt x="238232" y="159370"/>
                  </a:cubicBezTo>
                  <a:cubicBezTo>
                    <a:pt x="238232" y="166080"/>
                    <a:pt x="238232" y="166080"/>
                    <a:pt x="239901" y="166080"/>
                  </a:cubicBezTo>
                  <a:cubicBezTo>
                    <a:pt x="259919" y="171113"/>
                    <a:pt x="289948" y="181178"/>
                    <a:pt x="301625" y="187888"/>
                  </a:cubicBezTo>
                  <a:lnTo>
                    <a:pt x="301625" y="236538"/>
                  </a:lnTo>
                  <a:cubicBezTo>
                    <a:pt x="301625" y="236538"/>
                    <a:pt x="301625" y="236538"/>
                    <a:pt x="104775" y="236538"/>
                  </a:cubicBezTo>
                  <a:cubicBezTo>
                    <a:pt x="104775" y="236538"/>
                    <a:pt x="104775" y="236538"/>
                    <a:pt x="104775" y="187888"/>
                  </a:cubicBezTo>
                  <a:cubicBezTo>
                    <a:pt x="104775" y="187888"/>
                    <a:pt x="104775" y="187888"/>
                    <a:pt x="106443" y="187888"/>
                  </a:cubicBezTo>
                  <a:cubicBezTo>
                    <a:pt x="111448" y="185372"/>
                    <a:pt x="121874" y="181178"/>
                    <a:pt x="133343" y="176984"/>
                  </a:cubicBezTo>
                  <a:lnTo>
                    <a:pt x="140516" y="174625"/>
                  </a:lnTo>
                  <a:lnTo>
                    <a:pt x="139080" y="174625"/>
                  </a:lnTo>
                  <a:cubicBezTo>
                    <a:pt x="132457" y="174625"/>
                    <a:pt x="105966" y="174625"/>
                    <a:pt x="0" y="174625"/>
                  </a:cubicBezTo>
                  <a:cubicBezTo>
                    <a:pt x="0" y="174625"/>
                    <a:pt x="0" y="174625"/>
                    <a:pt x="0" y="139307"/>
                  </a:cubicBezTo>
                  <a:cubicBezTo>
                    <a:pt x="0" y="139307"/>
                    <a:pt x="0" y="139307"/>
                    <a:pt x="1682" y="139307"/>
                  </a:cubicBezTo>
                  <a:cubicBezTo>
                    <a:pt x="8410" y="135943"/>
                    <a:pt x="31958" y="127534"/>
                    <a:pt x="45414" y="124171"/>
                  </a:cubicBezTo>
                  <a:cubicBezTo>
                    <a:pt x="45414" y="124171"/>
                    <a:pt x="47096" y="124171"/>
                    <a:pt x="47096" y="119125"/>
                  </a:cubicBezTo>
                  <a:cubicBezTo>
                    <a:pt x="47096" y="114080"/>
                    <a:pt x="45414" y="109034"/>
                    <a:pt x="43732" y="107353"/>
                  </a:cubicBezTo>
                  <a:cubicBezTo>
                    <a:pt x="42050" y="103989"/>
                    <a:pt x="40368" y="97262"/>
                    <a:pt x="40368" y="92216"/>
                  </a:cubicBezTo>
                  <a:cubicBezTo>
                    <a:pt x="38686" y="88853"/>
                    <a:pt x="35322" y="85489"/>
                    <a:pt x="33640" y="75398"/>
                  </a:cubicBezTo>
                  <a:cubicBezTo>
                    <a:pt x="31958" y="68671"/>
                    <a:pt x="31958" y="65307"/>
                    <a:pt x="33640" y="63626"/>
                  </a:cubicBezTo>
                  <a:cubicBezTo>
                    <a:pt x="33640" y="63626"/>
                    <a:pt x="33640" y="63626"/>
                    <a:pt x="33640" y="61944"/>
                  </a:cubicBezTo>
                  <a:cubicBezTo>
                    <a:pt x="33640" y="60262"/>
                    <a:pt x="33640" y="50171"/>
                    <a:pt x="31958" y="43444"/>
                  </a:cubicBezTo>
                  <a:cubicBezTo>
                    <a:pt x="31958" y="38398"/>
                    <a:pt x="31958" y="26626"/>
                    <a:pt x="40368" y="18217"/>
                  </a:cubicBezTo>
                  <a:cubicBezTo>
                    <a:pt x="43732" y="13171"/>
                    <a:pt x="52142" y="6444"/>
                    <a:pt x="67280" y="4762"/>
                  </a:cubicBezTo>
                  <a:cubicBezTo>
                    <a:pt x="67280" y="4762"/>
                    <a:pt x="67280" y="4762"/>
                    <a:pt x="75690" y="4762"/>
                  </a:cubicBezTo>
                  <a:cubicBezTo>
                    <a:pt x="90828" y="6444"/>
                    <a:pt x="99238" y="13171"/>
                    <a:pt x="104284" y="18217"/>
                  </a:cubicBezTo>
                  <a:cubicBezTo>
                    <a:pt x="111012" y="26626"/>
                    <a:pt x="112694" y="38398"/>
                    <a:pt x="111012" y="43444"/>
                  </a:cubicBezTo>
                  <a:cubicBezTo>
                    <a:pt x="109330" y="50171"/>
                    <a:pt x="109330" y="60262"/>
                    <a:pt x="109330" y="61944"/>
                  </a:cubicBezTo>
                  <a:cubicBezTo>
                    <a:pt x="109330" y="61944"/>
                    <a:pt x="109330" y="61944"/>
                    <a:pt x="111012" y="63626"/>
                  </a:cubicBezTo>
                  <a:cubicBezTo>
                    <a:pt x="111012" y="65307"/>
                    <a:pt x="112694" y="68671"/>
                    <a:pt x="111012" y="75398"/>
                  </a:cubicBezTo>
                  <a:cubicBezTo>
                    <a:pt x="109330" y="85489"/>
                    <a:pt x="105966" y="88853"/>
                    <a:pt x="104284" y="92216"/>
                  </a:cubicBezTo>
                  <a:cubicBezTo>
                    <a:pt x="102602" y="97262"/>
                    <a:pt x="100920" y="103989"/>
                    <a:pt x="99238" y="107353"/>
                  </a:cubicBezTo>
                  <a:cubicBezTo>
                    <a:pt x="97556" y="110716"/>
                    <a:pt x="95874" y="114080"/>
                    <a:pt x="95874" y="119125"/>
                  </a:cubicBezTo>
                  <a:cubicBezTo>
                    <a:pt x="95874" y="122489"/>
                    <a:pt x="95874" y="122489"/>
                    <a:pt x="97556" y="124171"/>
                  </a:cubicBezTo>
                  <a:cubicBezTo>
                    <a:pt x="111012" y="127534"/>
                    <a:pt x="132878" y="134262"/>
                    <a:pt x="141288" y="139307"/>
                  </a:cubicBezTo>
                  <a:lnTo>
                    <a:pt x="141288" y="174371"/>
                  </a:lnTo>
                  <a:lnTo>
                    <a:pt x="166499" y="166080"/>
                  </a:lnTo>
                  <a:cubicBezTo>
                    <a:pt x="168167" y="166080"/>
                    <a:pt x="168167" y="166080"/>
                    <a:pt x="168167" y="159370"/>
                  </a:cubicBezTo>
                  <a:cubicBezTo>
                    <a:pt x="168167" y="150982"/>
                    <a:pt x="168167" y="145949"/>
                    <a:pt x="166499" y="142594"/>
                  </a:cubicBezTo>
                  <a:cubicBezTo>
                    <a:pt x="164831" y="137561"/>
                    <a:pt x="161494" y="129173"/>
                    <a:pt x="159826" y="120785"/>
                  </a:cubicBezTo>
                  <a:cubicBezTo>
                    <a:pt x="158158" y="117430"/>
                    <a:pt x="153153" y="112398"/>
                    <a:pt x="151485" y="98977"/>
                  </a:cubicBezTo>
                  <a:cubicBezTo>
                    <a:pt x="148148" y="88912"/>
                    <a:pt x="149817" y="83879"/>
                    <a:pt x="151485" y="80524"/>
                  </a:cubicBezTo>
                  <a:cubicBezTo>
                    <a:pt x="151485" y="80524"/>
                    <a:pt x="151485" y="80524"/>
                    <a:pt x="151485" y="78846"/>
                  </a:cubicBezTo>
                  <a:cubicBezTo>
                    <a:pt x="151485" y="77169"/>
                    <a:pt x="151485" y="63748"/>
                    <a:pt x="149817" y="53683"/>
                  </a:cubicBezTo>
                  <a:cubicBezTo>
                    <a:pt x="148148" y="45295"/>
                    <a:pt x="149817" y="30196"/>
                    <a:pt x="159826" y="18453"/>
                  </a:cubicBezTo>
                  <a:cubicBezTo>
                    <a:pt x="166499" y="10066"/>
                    <a:pt x="178176" y="1677"/>
                    <a:pt x="19819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5A3B5F36-F788-43F8-BA9D-E01C97D2BB5C}"/>
              </a:ext>
            </a:extLst>
          </p:cNvPr>
          <p:cNvGrpSpPr/>
          <p:nvPr/>
        </p:nvGrpSpPr>
        <p:grpSpPr>
          <a:xfrm>
            <a:off x="364109" y="4834425"/>
            <a:ext cx="658860" cy="656940"/>
            <a:chOff x="364109" y="4643119"/>
            <a:chExt cx="658860" cy="656940"/>
          </a:xfrm>
        </p:grpSpPr>
        <p:sp>
          <p:nvSpPr>
            <p:cNvPr id="70" name="Oval 101">
              <a:extLst>
                <a:ext uri="{FF2B5EF4-FFF2-40B4-BE49-F238E27FC236}">
                  <a16:creationId xmlns:a16="http://schemas.microsoft.com/office/drawing/2014/main" id="{9E9BB4A6-7203-4F9C-A150-4655996014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109" y="4643119"/>
              <a:ext cx="658860" cy="6569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9" name="Freeform 115">
              <a:extLst>
                <a:ext uri="{FF2B5EF4-FFF2-40B4-BE49-F238E27FC236}">
                  <a16:creationId xmlns:a16="http://schemas.microsoft.com/office/drawing/2014/main" id="{6FC91A85-96C0-41F4-A0EC-F55554D7E3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3829" y="4797888"/>
              <a:ext cx="319421" cy="347403"/>
            </a:xfrm>
            <a:custGeom>
              <a:avLst/>
              <a:gdLst>
                <a:gd name="T0" fmla="*/ 170867 w 400"/>
                <a:gd name="T1" fmla="*/ 55735 h 498"/>
                <a:gd name="T2" fmla="*/ 170867 w 400"/>
                <a:gd name="T3" fmla="*/ 55735 h 498"/>
                <a:gd name="T4" fmla="*/ 103597 w 400"/>
                <a:gd name="T5" fmla="*/ 4045 h 498"/>
                <a:gd name="T6" fmla="*/ 51574 w 400"/>
                <a:gd name="T7" fmla="*/ 67871 h 498"/>
                <a:gd name="T8" fmla="*/ 59647 w 400"/>
                <a:gd name="T9" fmla="*/ 95738 h 498"/>
                <a:gd name="T10" fmla="*/ 4036 w 400"/>
                <a:gd name="T11" fmla="*/ 182936 h 498"/>
                <a:gd name="T12" fmla="*/ 0 w 400"/>
                <a:gd name="T13" fmla="*/ 195072 h 498"/>
                <a:gd name="T14" fmla="*/ 4036 w 400"/>
                <a:gd name="T15" fmla="*/ 214849 h 498"/>
                <a:gd name="T16" fmla="*/ 12109 w 400"/>
                <a:gd name="T17" fmla="*/ 223389 h 498"/>
                <a:gd name="T18" fmla="*/ 27805 w 400"/>
                <a:gd name="T19" fmla="*/ 218894 h 498"/>
                <a:gd name="T20" fmla="*/ 39914 w 400"/>
                <a:gd name="T21" fmla="*/ 211253 h 498"/>
                <a:gd name="T22" fmla="*/ 63683 w 400"/>
                <a:gd name="T23" fmla="*/ 175295 h 498"/>
                <a:gd name="T24" fmla="*/ 63683 w 400"/>
                <a:gd name="T25" fmla="*/ 175295 h 498"/>
                <a:gd name="T26" fmla="*/ 79379 w 400"/>
                <a:gd name="T27" fmla="*/ 171250 h 498"/>
                <a:gd name="T28" fmla="*/ 103597 w 400"/>
                <a:gd name="T29" fmla="*/ 127651 h 498"/>
                <a:gd name="T30" fmla="*/ 131402 w 400"/>
                <a:gd name="T31" fmla="*/ 127651 h 498"/>
                <a:gd name="T32" fmla="*/ 170867 w 400"/>
                <a:gd name="T33" fmla="*/ 55735 h 498"/>
                <a:gd name="T34" fmla="*/ 143062 w 400"/>
                <a:gd name="T35" fmla="*/ 71466 h 498"/>
                <a:gd name="T36" fmla="*/ 143062 w 400"/>
                <a:gd name="T37" fmla="*/ 71466 h 498"/>
                <a:gd name="T38" fmla="*/ 114808 w 400"/>
                <a:gd name="T39" fmla="*/ 63825 h 498"/>
                <a:gd name="T40" fmla="*/ 99112 w 400"/>
                <a:gd name="T41" fmla="*/ 35958 h 498"/>
                <a:gd name="T42" fmla="*/ 139026 w 400"/>
                <a:gd name="T43" fmla="*/ 31913 h 498"/>
                <a:gd name="T44" fmla="*/ 143062 w 400"/>
                <a:gd name="T45" fmla="*/ 71466 h 49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00" h="498">
                  <a:moveTo>
                    <a:pt x="381" y="124"/>
                  </a:moveTo>
                  <a:lnTo>
                    <a:pt x="381" y="124"/>
                  </a:lnTo>
                  <a:cubicBezTo>
                    <a:pt x="372" y="44"/>
                    <a:pt x="301" y="0"/>
                    <a:pt x="231" y="9"/>
                  </a:cubicBezTo>
                  <a:cubicBezTo>
                    <a:pt x="159" y="27"/>
                    <a:pt x="106" y="80"/>
                    <a:pt x="115" y="151"/>
                  </a:cubicBezTo>
                  <a:cubicBezTo>
                    <a:pt x="115" y="168"/>
                    <a:pt x="124" y="195"/>
                    <a:pt x="133" y="213"/>
                  </a:cubicBezTo>
                  <a:cubicBezTo>
                    <a:pt x="9" y="407"/>
                    <a:pt x="9" y="407"/>
                    <a:pt x="9" y="407"/>
                  </a:cubicBezTo>
                  <a:cubicBezTo>
                    <a:pt x="0" y="407"/>
                    <a:pt x="0" y="425"/>
                    <a:pt x="0" y="434"/>
                  </a:cubicBezTo>
                  <a:cubicBezTo>
                    <a:pt x="9" y="478"/>
                    <a:pt x="9" y="478"/>
                    <a:pt x="9" y="478"/>
                  </a:cubicBezTo>
                  <a:cubicBezTo>
                    <a:pt x="9" y="487"/>
                    <a:pt x="18" y="497"/>
                    <a:pt x="27" y="497"/>
                  </a:cubicBezTo>
                  <a:cubicBezTo>
                    <a:pt x="62" y="487"/>
                    <a:pt x="62" y="487"/>
                    <a:pt x="62" y="487"/>
                  </a:cubicBezTo>
                  <a:cubicBezTo>
                    <a:pt x="71" y="487"/>
                    <a:pt x="80" y="478"/>
                    <a:pt x="89" y="470"/>
                  </a:cubicBezTo>
                  <a:cubicBezTo>
                    <a:pt x="142" y="390"/>
                    <a:pt x="142" y="390"/>
                    <a:pt x="142" y="390"/>
                  </a:cubicBezTo>
                  <a:cubicBezTo>
                    <a:pt x="177" y="381"/>
                    <a:pt x="177" y="381"/>
                    <a:pt x="177" y="381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48" y="293"/>
                    <a:pt x="284" y="284"/>
                    <a:pt x="293" y="284"/>
                  </a:cubicBezTo>
                  <a:cubicBezTo>
                    <a:pt x="363" y="275"/>
                    <a:pt x="399" y="195"/>
                    <a:pt x="381" y="124"/>
                  </a:cubicBezTo>
                  <a:close/>
                  <a:moveTo>
                    <a:pt x="319" y="159"/>
                  </a:moveTo>
                  <a:lnTo>
                    <a:pt x="319" y="159"/>
                  </a:lnTo>
                  <a:cubicBezTo>
                    <a:pt x="301" y="187"/>
                    <a:pt x="284" y="168"/>
                    <a:pt x="256" y="142"/>
                  </a:cubicBezTo>
                  <a:cubicBezTo>
                    <a:pt x="231" y="124"/>
                    <a:pt x="203" y="115"/>
                    <a:pt x="221" y="80"/>
                  </a:cubicBezTo>
                  <a:cubicBezTo>
                    <a:pt x="240" y="53"/>
                    <a:pt x="284" y="44"/>
                    <a:pt x="310" y="71"/>
                  </a:cubicBezTo>
                  <a:cubicBezTo>
                    <a:pt x="337" y="89"/>
                    <a:pt x="346" y="133"/>
                    <a:pt x="319" y="1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E3F4C086-EF09-47E8-B7FC-31D3F844EB35}"/>
              </a:ext>
            </a:extLst>
          </p:cNvPr>
          <p:cNvGrpSpPr/>
          <p:nvPr/>
        </p:nvGrpSpPr>
        <p:grpSpPr>
          <a:xfrm>
            <a:off x="352941" y="3006543"/>
            <a:ext cx="658860" cy="656940"/>
            <a:chOff x="352941" y="2912066"/>
            <a:chExt cx="658860" cy="656940"/>
          </a:xfrm>
        </p:grpSpPr>
        <p:sp>
          <p:nvSpPr>
            <p:cNvPr id="84" name="Oval 101">
              <a:extLst>
                <a:ext uri="{FF2B5EF4-FFF2-40B4-BE49-F238E27FC236}">
                  <a16:creationId xmlns:a16="http://schemas.microsoft.com/office/drawing/2014/main" id="{4161267E-A263-4A23-922E-FBB7BE85C7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941" y="2912066"/>
              <a:ext cx="658860" cy="65694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75" name="Group 74">
              <a:extLst>
                <a:ext uri="{FF2B5EF4-FFF2-40B4-BE49-F238E27FC236}">
                  <a16:creationId xmlns:a16="http://schemas.microsoft.com/office/drawing/2014/main" id="{5C960535-7BD2-47DE-8863-473AEAB745C9}"/>
                </a:ext>
              </a:extLst>
            </p:cNvPr>
            <p:cNvGrpSpPr/>
            <p:nvPr/>
          </p:nvGrpSpPr>
          <p:grpSpPr>
            <a:xfrm>
              <a:off x="539496" y="3123061"/>
              <a:ext cx="285750" cy="234950"/>
              <a:chOff x="10868025" y="5083175"/>
              <a:chExt cx="285750" cy="234950"/>
            </a:xfrm>
            <a:solidFill>
              <a:schemeClr val="bg1"/>
            </a:solidFill>
          </p:grpSpPr>
          <p:sp>
            <p:nvSpPr>
              <p:cNvPr id="76" name="Freeform 179">
                <a:extLst>
                  <a:ext uri="{FF2B5EF4-FFF2-40B4-BE49-F238E27FC236}">
                    <a16:creationId xmlns:a16="http://schemas.microsoft.com/office/drawing/2014/main" id="{B98E6338-20FB-4544-86AF-F2706779636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868025" y="5083175"/>
                <a:ext cx="285750" cy="234950"/>
              </a:xfrm>
              <a:custGeom>
                <a:avLst/>
                <a:gdLst>
                  <a:gd name="T0" fmla="*/ 306 w 354"/>
                  <a:gd name="T1" fmla="*/ 235 h 293"/>
                  <a:gd name="T2" fmla="*/ 214 w 354"/>
                  <a:gd name="T3" fmla="*/ 235 h 293"/>
                  <a:gd name="T4" fmla="*/ 206 w 354"/>
                  <a:gd name="T5" fmla="*/ 207 h 293"/>
                  <a:gd name="T6" fmla="*/ 295 w 354"/>
                  <a:gd name="T7" fmla="*/ 207 h 293"/>
                  <a:gd name="T8" fmla="*/ 319 w 354"/>
                  <a:gd name="T9" fmla="*/ 184 h 293"/>
                  <a:gd name="T10" fmla="*/ 319 w 354"/>
                  <a:gd name="T11" fmla="*/ 24 h 293"/>
                  <a:gd name="T12" fmla="*/ 295 w 354"/>
                  <a:gd name="T13" fmla="*/ 0 h 293"/>
                  <a:gd name="T14" fmla="*/ 58 w 354"/>
                  <a:gd name="T15" fmla="*/ 0 h 293"/>
                  <a:gd name="T16" fmla="*/ 35 w 354"/>
                  <a:gd name="T17" fmla="*/ 24 h 293"/>
                  <a:gd name="T18" fmla="*/ 35 w 354"/>
                  <a:gd name="T19" fmla="*/ 184 h 293"/>
                  <a:gd name="T20" fmla="*/ 58 w 354"/>
                  <a:gd name="T21" fmla="*/ 207 h 293"/>
                  <a:gd name="T22" fmla="*/ 150 w 354"/>
                  <a:gd name="T23" fmla="*/ 207 h 293"/>
                  <a:gd name="T24" fmla="*/ 140 w 354"/>
                  <a:gd name="T25" fmla="*/ 235 h 293"/>
                  <a:gd name="T26" fmla="*/ 47 w 354"/>
                  <a:gd name="T27" fmla="*/ 235 h 293"/>
                  <a:gd name="T28" fmla="*/ 0 w 354"/>
                  <a:gd name="T29" fmla="*/ 285 h 293"/>
                  <a:gd name="T30" fmla="*/ 0 w 354"/>
                  <a:gd name="T31" fmla="*/ 293 h 293"/>
                  <a:gd name="T32" fmla="*/ 354 w 354"/>
                  <a:gd name="T33" fmla="*/ 293 h 293"/>
                  <a:gd name="T34" fmla="*/ 354 w 354"/>
                  <a:gd name="T35" fmla="*/ 285 h 293"/>
                  <a:gd name="T36" fmla="*/ 306 w 354"/>
                  <a:gd name="T37" fmla="*/ 235 h 293"/>
                  <a:gd name="T38" fmla="*/ 58 w 354"/>
                  <a:gd name="T39" fmla="*/ 167 h 293"/>
                  <a:gd name="T40" fmla="*/ 58 w 354"/>
                  <a:gd name="T41" fmla="*/ 155 h 293"/>
                  <a:gd name="T42" fmla="*/ 58 w 354"/>
                  <a:gd name="T43" fmla="*/ 130 h 293"/>
                  <a:gd name="T44" fmla="*/ 58 w 354"/>
                  <a:gd name="T45" fmla="*/ 24 h 293"/>
                  <a:gd name="T46" fmla="*/ 296 w 354"/>
                  <a:gd name="T47" fmla="*/ 24 h 293"/>
                  <a:gd name="T48" fmla="*/ 296 w 354"/>
                  <a:gd name="T49" fmla="*/ 130 h 293"/>
                  <a:gd name="T50" fmla="*/ 296 w 354"/>
                  <a:gd name="T51" fmla="*/ 155 h 293"/>
                  <a:gd name="T52" fmla="*/ 296 w 354"/>
                  <a:gd name="T53" fmla="*/ 167 h 293"/>
                  <a:gd name="T54" fmla="*/ 58 w 354"/>
                  <a:gd name="T55" fmla="*/ 167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4" h="293">
                    <a:moveTo>
                      <a:pt x="306" y="235"/>
                    </a:moveTo>
                    <a:cubicBezTo>
                      <a:pt x="214" y="235"/>
                      <a:pt x="214" y="235"/>
                      <a:pt x="214" y="235"/>
                    </a:cubicBezTo>
                    <a:cubicBezTo>
                      <a:pt x="206" y="207"/>
                      <a:pt x="206" y="207"/>
                      <a:pt x="206" y="207"/>
                    </a:cubicBezTo>
                    <a:cubicBezTo>
                      <a:pt x="295" y="207"/>
                      <a:pt x="295" y="207"/>
                      <a:pt x="295" y="207"/>
                    </a:cubicBezTo>
                    <a:cubicBezTo>
                      <a:pt x="308" y="207"/>
                      <a:pt x="319" y="197"/>
                      <a:pt x="319" y="184"/>
                    </a:cubicBezTo>
                    <a:cubicBezTo>
                      <a:pt x="319" y="24"/>
                      <a:pt x="319" y="24"/>
                      <a:pt x="319" y="24"/>
                    </a:cubicBezTo>
                    <a:cubicBezTo>
                      <a:pt x="319" y="10"/>
                      <a:pt x="308" y="0"/>
                      <a:pt x="295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45" y="0"/>
                      <a:pt x="35" y="10"/>
                      <a:pt x="35" y="24"/>
                    </a:cubicBezTo>
                    <a:cubicBezTo>
                      <a:pt x="35" y="184"/>
                      <a:pt x="35" y="184"/>
                      <a:pt x="35" y="184"/>
                    </a:cubicBezTo>
                    <a:cubicBezTo>
                      <a:pt x="35" y="197"/>
                      <a:pt x="45" y="207"/>
                      <a:pt x="58" y="207"/>
                    </a:cubicBezTo>
                    <a:cubicBezTo>
                      <a:pt x="150" y="207"/>
                      <a:pt x="150" y="207"/>
                      <a:pt x="150" y="207"/>
                    </a:cubicBezTo>
                    <a:cubicBezTo>
                      <a:pt x="140" y="235"/>
                      <a:pt x="140" y="235"/>
                      <a:pt x="140" y="235"/>
                    </a:cubicBezTo>
                    <a:cubicBezTo>
                      <a:pt x="47" y="235"/>
                      <a:pt x="47" y="235"/>
                      <a:pt x="47" y="235"/>
                    </a:cubicBezTo>
                    <a:cubicBezTo>
                      <a:pt x="0" y="285"/>
                      <a:pt x="0" y="285"/>
                      <a:pt x="0" y="285"/>
                    </a:cubicBezTo>
                    <a:cubicBezTo>
                      <a:pt x="0" y="293"/>
                      <a:pt x="0" y="293"/>
                      <a:pt x="0" y="293"/>
                    </a:cubicBezTo>
                    <a:cubicBezTo>
                      <a:pt x="354" y="293"/>
                      <a:pt x="354" y="293"/>
                      <a:pt x="354" y="293"/>
                    </a:cubicBezTo>
                    <a:cubicBezTo>
                      <a:pt x="354" y="285"/>
                      <a:pt x="354" y="285"/>
                      <a:pt x="354" y="285"/>
                    </a:cubicBezTo>
                    <a:lnTo>
                      <a:pt x="306" y="235"/>
                    </a:lnTo>
                    <a:close/>
                    <a:moveTo>
                      <a:pt x="58" y="167"/>
                    </a:moveTo>
                    <a:cubicBezTo>
                      <a:pt x="58" y="155"/>
                      <a:pt x="58" y="155"/>
                      <a:pt x="58" y="155"/>
                    </a:cubicBezTo>
                    <a:cubicBezTo>
                      <a:pt x="58" y="130"/>
                      <a:pt x="58" y="130"/>
                      <a:pt x="58" y="130"/>
                    </a:cubicBezTo>
                    <a:cubicBezTo>
                      <a:pt x="58" y="24"/>
                      <a:pt x="58" y="24"/>
                      <a:pt x="58" y="24"/>
                    </a:cubicBezTo>
                    <a:cubicBezTo>
                      <a:pt x="296" y="24"/>
                      <a:pt x="296" y="24"/>
                      <a:pt x="296" y="24"/>
                    </a:cubicBezTo>
                    <a:cubicBezTo>
                      <a:pt x="296" y="130"/>
                      <a:pt x="296" y="130"/>
                      <a:pt x="296" y="130"/>
                    </a:cubicBezTo>
                    <a:cubicBezTo>
                      <a:pt x="296" y="155"/>
                      <a:pt x="296" y="155"/>
                      <a:pt x="296" y="155"/>
                    </a:cubicBezTo>
                    <a:cubicBezTo>
                      <a:pt x="296" y="167"/>
                      <a:pt x="296" y="167"/>
                      <a:pt x="296" y="167"/>
                    </a:cubicBezTo>
                    <a:lnTo>
                      <a:pt x="58" y="16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7" name="Freeform 180">
                <a:extLst>
                  <a:ext uri="{FF2B5EF4-FFF2-40B4-BE49-F238E27FC236}">
                    <a16:creationId xmlns:a16="http://schemas.microsoft.com/office/drawing/2014/main" id="{7E66DF90-82E7-4889-8EEA-F7C2459172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42638" y="5116513"/>
                <a:ext cx="136525" cy="85725"/>
              </a:xfrm>
              <a:custGeom>
                <a:avLst/>
                <a:gdLst>
                  <a:gd name="T0" fmla="*/ 3 w 86"/>
                  <a:gd name="T1" fmla="*/ 0 h 54"/>
                  <a:gd name="T2" fmla="*/ 0 w 86"/>
                  <a:gd name="T3" fmla="*/ 0 h 54"/>
                  <a:gd name="T4" fmla="*/ 0 w 86"/>
                  <a:gd name="T5" fmla="*/ 52 h 54"/>
                  <a:gd name="T6" fmla="*/ 0 w 86"/>
                  <a:gd name="T7" fmla="*/ 54 h 54"/>
                  <a:gd name="T8" fmla="*/ 3 w 86"/>
                  <a:gd name="T9" fmla="*/ 54 h 54"/>
                  <a:gd name="T10" fmla="*/ 86 w 86"/>
                  <a:gd name="T11" fmla="*/ 54 h 54"/>
                  <a:gd name="T12" fmla="*/ 86 w 86"/>
                  <a:gd name="T13" fmla="*/ 52 h 54"/>
                  <a:gd name="T14" fmla="*/ 3 w 86"/>
                  <a:gd name="T15" fmla="*/ 52 h 54"/>
                  <a:gd name="T16" fmla="*/ 3 w 86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6" h="54">
                    <a:moveTo>
                      <a:pt x="3" y="0"/>
                    </a:moveTo>
                    <a:lnTo>
                      <a:pt x="0" y="0"/>
                    </a:lnTo>
                    <a:lnTo>
                      <a:pt x="0" y="52"/>
                    </a:lnTo>
                    <a:lnTo>
                      <a:pt x="0" y="54"/>
                    </a:lnTo>
                    <a:lnTo>
                      <a:pt x="3" y="54"/>
                    </a:lnTo>
                    <a:lnTo>
                      <a:pt x="86" y="54"/>
                    </a:lnTo>
                    <a:lnTo>
                      <a:pt x="86" y="52"/>
                    </a:lnTo>
                    <a:lnTo>
                      <a:pt x="3" y="52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8" name="Rectangle 181">
                <a:extLst>
                  <a:ext uri="{FF2B5EF4-FFF2-40B4-BE49-F238E27FC236}">
                    <a16:creationId xmlns:a16="http://schemas.microsoft.com/office/drawing/2014/main" id="{B0E76A7F-21F8-4067-81D4-335716E0D0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956925" y="5160963"/>
                <a:ext cx="15875" cy="3333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9" name="Rectangle 182">
                <a:extLst>
                  <a:ext uri="{FF2B5EF4-FFF2-40B4-BE49-F238E27FC236}">
                    <a16:creationId xmlns:a16="http://schemas.microsoft.com/office/drawing/2014/main" id="{4E10A435-D885-46BD-8A53-0941B051EE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974388" y="5149850"/>
                <a:ext cx="17463" cy="444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0" name="Rectangle 183">
                <a:extLst>
                  <a:ext uri="{FF2B5EF4-FFF2-40B4-BE49-F238E27FC236}">
                    <a16:creationId xmlns:a16="http://schemas.microsoft.com/office/drawing/2014/main" id="{21FEE06F-5152-4FF7-8F69-3FE0EF1E8C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993438" y="5153025"/>
                <a:ext cx="17463" cy="412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1" name="Rectangle 184">
                <a:extLst>
                  <a:ext uri="{FF2B5EF4-FFF2-40B4-BE49-F238E27FC236}">
                    <a16:creationId xmlns:a16="http://schemas.microsoft.com/office/drawing/2014/main" id="{466C89A8-0638-4613-8C78-29DF81B8C6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012488" y="5140325"/>
                <a:ext cx="17463" cy="539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2" name="Rectangle 185">
                <a:extLst>
                  <a:ext uri="{FF2B5EF4-FFF2-40B4-BE49-F238E27FC236}">
                    <a16:creationId xmlns:a16="http://schemas.microsoft.com/office/drawing/2014/main" id="{2A92B416-FCD5-4FA9-B305-8AA9397C70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031538" y="5151438"/>
                <a:ext cx="17463" cy="4286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3" name="Rectangle 186">
                <a:extLst>
                  <a:ext uri="{FF2B5EF4-FFF2-40B4-BE49-F238E27FC236}">
                    <a16:creationId xmlns:a16="http://schemas.microsoft.com/office/drawing/2014/main" id="{A8C2731B-F689-465B-B46D-7F7921041B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050588" y="5127625"/>
                <a:ext cx="17463" cy="666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52" name="Прямоугольник 121">
            <a:extLst>
              <a:ext uri="{FF2B5EF4-FFF2-40B4-BE49-F238E27FC236}">
                <a16:creationId xmlns:a16="http://schemas.microsoft.com/office/drawing/2014/main" id="{C4DEB9E6-E850-464D-AB83-3FA5B76D909F}"/>
              </a:ext>
            </a:extLst>
          </p:cNvPr>
          <p:cNvSpPr/>
          <p:nvPr/>
        </p:nvSpPr>
        <p:spPr>
          <a:xfrm>
            <a:off x="1114504" y="1318618"/>
            <a:ext cx="6348267" cy="37702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Disable the “</a:t>
            </a:r>
            <a:r>
              <a:rPr kumimoji="0" lang="en-US" sz="185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guest</a:t>
            </a:r>
            <a:r>
              <a:rPr kumimoji="0" lang="en-US" sz="1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” and “</a:t>
            </a:r>
            <a:r>
              <a:rPr kumimoji="0" lang="en-US" sz="185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demo</a:t>
            </a:r>
            <a:r>
              <a:rPr kumimoji="0" lang="en-US" sz="1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” user accounts if enabled</a:t>
            </a:r>
          </a:p>
        </p:txBody>
      </p:sp>
      <p:sp>
        <p:nvSpPr>
          <p:cNvPr id="53" name="Прямоугольник 121">
            <a:extLst>
              <a:ext uri="{FF2B5EF4-FFF2-40B4-BE49-F238E27FC236}">
                <a16:creationId xmlns:a16="http://schemas.microsoft.com/office/drawing/2014/main" id="{6B4F91C6-704E-4B84-9A77-883DCA001FB9}"/>
              </a:ext>
            </a:extLst>
          </p:cNvPr>
          <p:cNvSpPr/>
          <p:nvPr/>
        </p:nvSpPr>
        <p:spPr>
          <a:xfrm>
            <a:off x="1114504" y="2090212"/>
            <a:ext cx="6200696" cy="6617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sz="1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the “</a:t>
            </a:r>
            <a:r>
              <a:rPr kumimoji="0" lang="en-US" sz="185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Lock Out</a:t>
            </a:r>
            <a:r>
              <a:rPr kumimoji="0" lang="en-US" sz="1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” feature to lock out accounts for excessive invalid login attempts</a:t>
            </a:r>
          </a:p>
        </p:txBody>
      </p:sp>
      <p:sp>
        <p:nvSpPr>
          <p:cNvPr id="54" name="Прямоугольник 121">
            <a:extLst>
              <a:ext uri="{FF2B5EF4-FFF2-40B4-BE49-F238E27FC236}">
                <a16:creationId xmlns:a16="http://schemas.microsoft.com/office/drawing/2014/main" id="{0C35C82D-3E34-4494-8025-B5C229A1E9F8}"/>
              </a:ext>
            </a:extLst>
          </p:cNvPr>
          <p:cNvSpPr/>
          <p:nvPr/>
        </p:nvSpPr>
        <p:spPr>
          <a:xfrm>
            <a:off x="1114505" y="3146500"/>
            <a:ext cx="5168335" cy="37702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sz="1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Implement </a:t>
            </a:r>
            <a:r>
              <a:rPr kumimoji="0" lang="en-US" sz="185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strong authentication </a:t>
            </a:r>
            <a:r>
              <a:rPr kumimoji="0" lang="en-US" sz="1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mechanisms</a:t>
            </a:r>
          </a:p>
        </p:txBody>
      </p:sp>
      <p:sp>
        <p:nvSpPr>
          <p:cNvPr id="55" name="Прямоугольник 121">
            <a:extLst>
              <a:ext uri="{FF2B5EF4-FFF2-40B4-BE49-F238E27FC236}">
                <a16:creationId xmlns:a16="http://schemas.microsoft.com/office/drawing/2014/main" id="{053FC68B-7563-4500-AD79-F3BE47541B7A}"/>
              </a:ext>
            </a:extLst>
          </p:cNvPr>
          <p:cNvSpPr/>
          <p:nvPr/>
        </p:nvSpPr>
        <p:spPr>
          <a:xfrm>
            <a:off x="1114505" y="3918095"/>
            <a:ext cx="6281969" cy="6617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sz="185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Locate control system </a:t>
            </a:r>
            <a:r>
              <a:rPr kumimoji="0" lang="en-US" sz="1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networks and devices behind firewalls and isolate them from the business network</a:t>
            </a:r>
          </a:p>
        </p:txBody>
      </p:sp>
      <p:sp>
        <p:nvSpPr>
          <p:cNvPr id="56" name="Прямоугольник 121">
            <a:extLst>
              <a:ext uri="{FF2B5EF4-FFF2-40B4-BE49-F238E27FC236}">
                <a16:creationId xmlns:a16="http://schemas.microsoft.com/office/drawing/2014/main" id="{82820EBC-544B-4C10-B6FB-A0F3AC29AA9A}"/>
              </a:ext>
            </a:extLst>
          </p:cNvPr>
          <p:cNvSpPr/>
          <p:nvPr/>
        </p:nvSpPr>
        <p:spPr>
          <a:xfrm>
            <a:off x="1114504" y="5888324"/>
            <a:ext cx="6281968" cy="37702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5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Patch vulnerabilities</a:t>
            </a:r>
            <a:r>
              <a:rPr kumimoji="0" lang="en-US" sz="185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</a:t>
            </a:r>
            <a:r>
              <a:rPr kumimoji="0" lang="en-US" sz="185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update the device firmware</a:t>
            </a:r>
            <a:r>
              <a:rPr kumimoji="0" lang="en-US" sz="185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regularly</a:t>
            </a:r>
          </a:p>
        </p:txBody>
      </p:sp>
      <p:sp>
        <p:nvSpPr>
          <p:cNvPr id="57" name="Прямоугольник 121">
            <a:extLst>
              <a:ext uri="{FF2B5EF4-FFF2-40B4-BE49-F238E27FC236}">
                <a16:creationId xmlns:a16="http://schemas.microsoft.com/office/drawing/2014/main" id="{F1419EB9-F07F-4895-A87F-07AA4DFD1CC3}"/>
              </a:ext>
            </a:extLst>
          </p:cNvPr>
          <p:cNvSpPr/>
          <p:nvPr/>
        </p:nvSpPr>
        <p:spPr>
          <a:xfrm>
            <a:off x="1114504" y="4832036"/>
            <a:ext cx="6281969" cy="6617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Implement </a:t>
            </a:r>
            <a:r>
              <a:rPr kumimoji="0" lang="en-US" sz="185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end-to-end encryption</a:t>
            </a:r>
            <a:r>
              <a:rPr kumimoji="0" lang="en-US" sz="185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use Public Key Infrastructure (PKI)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8783991B-4BEE-4A8C-A2FF-1834FED61EC6}"/>
              </a:ext>
            </a:extLst>
          </p:cNvPr>
          <p:cNvGrpSpPr/>
          <p:nvPr/>
        </p:nvGrpSpPr>
        <p:grpSpPr>
          <a:xfrm>
            <a:off x="363868" y="1178661"/>
            <a:ext cx="658860" cy="656940"/>
            <a:chOff x="363868" y="1179069"/>
            <a:chExt cx="658860" cy="656940"/>
          </a:xfrm>
        </p:grpSpPr>
        <p:sp>
          <p:nvSpPr>
            <p:cNvPr id="86" name="Oval 101">
              <a:extLst>
                <a:ext uri="{FF2B5EF4-FFF2-40B4-BE49-F238E27FC236}">
                  <a16:creationId xmlns:a16="http://schemas.microsoft.com/office/drawing/2014/main" id="{6F08B351-C10A-4CB7-8F82-825BAB0EFF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868" y="1179069"/>
              <a:ext cx="658860" cy="6569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8" name="Freeform 81">
              <a:extLst>
                <a:ext uri="{FF2B5EF4-FFF2-40B4-BE49-F238E27FC236}">
                  <a16:creationId xmlns:a16="http://schemas.microsoft.com/office/drawing/2014/main" id="{0817519E-ACE8-4FAE-9621-4D405D0506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2464" y="1344065"/>
              <a:ext cx="361669" cy="326949"/>
            </a:xfrm>
            <a:custGeom>
              <a:avLst/>
              <a:gdLst>
                <a:gd name="T0" fmla="*/ 377671 w 248"/>
                <a:gd name="T1" fmla="*/ 294708 h 224"/>
                <a:gd name="T2" fmla="*/ 281653 w 248"/>
                <a:gd name="T3" fmla="*/ 294708 h 224"/>
                <a:gd name="T4" fmla="*/ 256048 w 248"/>
                <a:gd name="T5" fmla="*/ 294708 h 224"/>
                <a:gd name="T6" fmla="*/ 256048 w 248"/>
                <a:gd name="T7" fmla="*/ 326742 h 224"/>
                <a:gd name="T8" fmla="*/ 281653 w 248"/>
                <a:gd name="T9" fmla="*/ 352368 h 224"/>
                <a:gd name="T10" fmla="*/ 281653 w 248"/>
                <a:gd name="T11" fmla="*/ 358775 h 224"/>
                <a:gd name="T12" fmla="*/ 115222 w 248"/>
                <a:gd name="T13" fmla="*/ 358775 h 224"/>
                <a:gd name="T14" fmla="*/ 115222 w 248"/>
                <a:gd name="T15" fmla="*/ 352368 h 224"/>
                <a:gd name="T16" fmla="*/ 140827 w 248"/>
                <a:gd name="T17" fmla="*/ 326742 h 224"/>
                <a:gd name="T18" fmla="*/ 140827 w 248"/>
                <a:gd name="T19" fmla="*/ 294708 h 224"/>
                <a:gd name="T20" fmla="*/ 115222 w 248"/>
                <a:gd name="T21" fmla="*/ 294708 h 224"/>
                <a:gd name="T22" fmla="*/ 19204 w 248"/>
                <a:gd name="T23" fmla="*/ 294708 h 224"/>
                <a:gd name="T24" fmla="*/ 0 w 248"/>
                <a:gd name="T25" fmla="*/ 275488 h 224"/>
                <a:gd name="T26" fmla="*/ 0 w 248"/>
                <a:gd name="T27" fmla="*/ 19220 h 224"/>
                <a:gd name="T28" fmla="*/ 19204 w 248"/>
                <a:gd name="T29" fmla="*/ 0 h 224"/>
                <a:gd name="T30" fmla="*/ 377671 w 248"/>
                <a:gd name="T31" fmla="*/ 0 h 224"/>
                <a:gd name="T32" fmla="*/ 396875 w 248"/>
                <a:gd name="T33" fmla="*/ 19220 h 224"/>
                <a:gd name="T34" fmla="*/ 396875 w 248"/>
                <a:gd name="T35" fmla="*/ 275488 h 224"/>
                <a:gd name="T36" fmla="*/ 377671 w 248"/>
                <a:gd name="T37" fmla="*/ 294708 h 224"/>
                <a:gd name="T38" fmla="*/ 371270 w 248"/>
                <a:gd name="T39" fmla="*/ 25627 h 224"/>
                <a:gd name="T40" fmla="*/ 25605 w 248"/>
                <a:gd name="T41" fmla="*/ 25627 h 224"/>
                <a:gd name="T42" fmla="*/ 25605 w 248"/>
                <a:gd name="T43" fmla="*/ 243454 h 224"/>
                <a:gd name="T44" fmla="*/ 371270 w 248"/>
                <a:gd name="T45" fmla="*/ 243454 h 224"/>
                <a:gd name="T46" fmla="*/ 371270 w 248"/>
                <a:gd name="T47" fmla="*/ 25627 h 224"/>
                <a:gd name="T48" fmla="*/ 160030 w 248"/>
                <a:gd name="T49" fmla="*/ 76880 h 224"/>
                <a:gd name="T50" fmla="*/ 172833 w 248"/>
                <a:gd name="T51" fmla="*/ 83287 h 224"/>
                <a:gd name="T52" fmla="*/ 198438 w 248"/>
                <a:gd name="T53" fmla="*/ 107312 h 224"/>
                <a:gd name="T54" fmla="*/ 224042 w 248"/>
                <a:gd name="T55" fmla="*/ 83287 h 224"/>
                <a:gd name="T56" fmla="*/ 236845 w 248"/>
                <a:gd name="T57" fmla="*/ 76880 h 224"/>
                <a:gd name="T58" fmla="*/ 256048 w 248"/>
                <a:gd name="T59" fmla="*/ 96100 h 224"/>
                <a:gd name="T60" fmla="*/ 249647 w 248"/>
                <a:gd name="T61" fmla="*/ 108914 h 224"/>
                <a:gd name="T62" fmla="*/ 225643 w 248"/>
                <a:gd name="T63" fmla="*/ 134541 h 224"/>
                <a:gd name="T64" fmla="*/ 249647 w 248"/>
                <a:gd name="T65" fmla="*/ 160167 h 224"/>
                <a:gd name="T66" fmla="*/ 256048 w 248"/>
                <a:gd name="T67" fmla="*/ 172981 h 224"/>
                <a:gd name="T68" fmla="*/ 236845 w 248"/>
                <a:gd name="T69" fmla="*/ 192201 h 224"/>
                <a:gd name="T70" fmla="*/ 224042 w 248"/>
                <a:gd name="T71" fmla="*/ 185794 h 224"/>
                <a:gd name="T72" fmla="*/ 198438 w 248"/>
                <a:gd name="T73" fmla="*/ 161769 h 224"/>
                <a:gd name="T74" fmla="*/ 172833 w 248"/>
                <a:gd name="T75" fmla="*/ 185794 h 224"/>
                <a:gd name="T76" fmla="*/ 160030 w 248"/>
                <a:gd name="T77" fmla="*/ 192201 h 224"/>
                <a:gd name="T78" fmla="*/ 140827 w 248"/>
                <a:gd name="T79" fmla="*/ 172981 h 224"/>
                <a:gd name="T80" fmla="*/ 147228 w 248"/>
                <a:gd name="T81" fmla="*/ 160167 h 224"/>
                <a:gd name="T82" fmla="*/ 171232 w 248"/>
                <a:gd name="T83" fmla="*/ 134541 h 224"/>
                <a:gd name="T84" fmla="*/ 147228 w 248"/>
                <a:gd name="T85" fmla="*/ 108914 h 224"/>
                <a:gd name="T86" fmla="*/ 140827 w 248"/>
                <a:gd name="T87" fmla="*/ 96100 h 224"/>
                <a:gd name="T88" fmla="*/ 160030 w 248"/>
                <a:gd name="T89" fmla="*/ 76880 h 224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248" h="224">
                  <a:moveTo>
                    <a:pt x="236" y="184"/>
                  </a:moveTo>
                  <a:cubicBezTo>
                    <a:pt x="176" y="184"/>
                    <a:pt x="176" y="184"/>
                    <a:pt x="176" y="184"/>
                  </a:cubicBezTo>
                  <a:cubicBezTo>
                    <a:pt x="160" y="184"/>
                    <a:pt x="160" y="184"/>
                    <a:pt x="160" y="184"/>
                  </a:cubicBezTo>
                  <a:cubicBezTo>
                    <a:pt x="160" y="204"/>
                    <a:pt x="160" y="204"/>
                    <a:pt x="160" y="204"/>
                  </a:cubicBezTo>
                  <a:cubicBezTo>
                    <a:pt x="176" y="220"/>
                    <a:pt x="176" y="220"/>
                    <a:pt x="176" y="220"/>
                  </a:cubicBezTo>
                  <a:cubicBezTo>
                    <a:pt x="176" y="224"/>
                    <a:pt x="176" y="224"/>
                    <a:pt x="176" y="224"/>
                  </a:cubicBezTo>
                  <a:cubicBezTo>
                    <a:pt x="72" y="224"/>
                    <a:pt x="72" y="224"/>
                    <a:pt x="72" y="224"/>
                  </a:cubicBezTo>
                  <a:cubicBezTo>
                    <a:pt x="72" y="220"/>
                    <a:pt x="72" y="220"/>
                    <a:pt x="72" y="220"/>
                  </a:cubicBezTo>
                  <a:cubicBezTo>
                    <a:pt x="88" y="204"/>
                    <a:pt x="88" y="204"/>
                    <a:pt x="88" y="204"/>
                  </a:cubicBezTo>
                  <a:cubicBezTo>
                    <a:pt x="88" y="184"/>
                    <a:pt x="88" y="184"/>
                    <a:pt x="88" y="184"/>
                  </a:cubicBezTo>
                  <a:cubicBezTo>
                    <a:pt x="72" y="184"/>
                    <a:pt x="72" y="184"/>
                    <a:pt x="72" y="184"/>
                  </a:cubicBezTo>
                  <a:cubicBezTo>
                    <a:pt x="12" y="184"/>
                    <a:pt x="12" y="184"/>
                    <a:pt x="12" y="184"/>
                  </a:cubicBezTo>
                  <a:cubicBezTo>
                    <a:pt x="5" y="184"/>
                    <a:pt x="0" y="179"/>
                    <a:pt x="0" y="17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236" y="0"/>
                    <a:pt x="236" y="0"/>
                    <a:pt x="236" y="0"/>
                  </a:cubicBezTo>
                  <a:cubicBezTo>
                    <a:pt x="243" y="0"/>
                    <a:pt x="248" y="5"/>
                    <a:pt x="248" y="12"/>
                  </a:cubicBezTo>
                  <a:cubicBezTo>
                    <a:pt x="248" y="172"/>
                    <a:pt x="248" y="172"/>
                    <a:pt x="248" y="172"/>
                  </a:cubicBezTo>
                  <a:cubicBezTo>
                    <a:pt x="248" y="179"/>
                    <a:pt x="243" y="184"/>
                    <a:pt x="236" y="184"/>
                  </a:cubicBezTo>
                  <a:moveTo>
                    <a:pt x="232" y="16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232" y="152"/>
                    <a:pt x="232" y="152"/>
                    <a:pt x="232" y="152"/>
                  </a:cubicBezTo>
                  <a:lnTo>
                    <a:pt x="232" y="16"/>
                  </a:lnTo>
                  <a:close/>
                  <a:moveTo>
                    <a:pt x="100" y="48"/>
                  </a:moveTo>
                  <a:cubicBezTo>
                    <a:pt x="103" y="48"/>
                    <a:pt x="106" y="49"/>
                    <a:pt x="108" y="52"/>
                  </a:cubicBezTo>
                  <a:cubicBezTo>
                    <a:pt x="124" y="67"/>
                    <a:pt x="124" y="67"/>
                    <a:pt x="124" y="67"/>
                  </a:cubicBezTo>
                  <a:cubicBezTo>
                    <a:pt x="140" y="52"/>
                    <a:pt x="140" y="52"/>
                    <a:pt x="140" y="52"/>
                  </a:cubicBezTo>
                  <a:cubicBezTo>
                    <a:pt x="142" y="49"/>
                    <a:pt x="145" y="48"/>
                    <a:pt x="148" y="48"/>
                  </a:cubicBezTo>
                  <a:cubicBezTo>
                    <a:pt x="155" y="48"/>
                    <a:pt x="160" y="53"/>
                    <a:pt x="160" y="60"/>
                  </a:cubicBezTo>
                  <a:cubicBezTo>
                    <a:pt x="160" y="63"/>
                    <a:pt x="159" y="66"/>
                    <a:pt x="156" y="68"/>
                  </a:cubicBezTo>
                  <a:cubicBezTo>
                    <a:pt x="141" y="84"/>
                    <a:pt x="141" y="84"/>
                    <a:pt x="141" y="84"/>
                  </a:cubicBezTo>
                  <a:cubicBezTo>
                    <a:pt x="156" y="100"/>
                    <a:pt x="156" y="100"/>
                    <a:pt x="156" y="100"/>
                  </a:cubicBezTo>
                  <a:cubicBezTo>
                    <a:pt x="159" y="102"/>
                    <a:pt x="160" y="105"/>
                    <a:pt x="160" y="108"/>
                  </a:cubicBezTo>
                  <a:cubicBezTo>
                    <a:pt x="160" y="115"/>
                    <a:pt x="155" y="120"/>
                    <a:pt x="148" y="120"/>
                  </a:cubicBezTo>
                  <a:cubicBezTo>
                    <a:pt x="145" y="120"/>
                    <a:pt x="142" y="119"/>
                    <a:pt x="140" y="116"/>
                  </a:cubicBezTo>
                  <a:cubicBezTo>
                    <a:pt x="124" y="101"/>
                    <a:pt x="124" y="101"/>
                    <a:pt x="124" y="101"/>
                  </a:cubicBezTo>
                  <a:cubicBezTo>
                    <a:pt x="108" y="116"/>
                    <a:pt x="108" y="116"/>
                    <a:pt x="108" y="116"/>
                  </a:cubicBezTo>
                  <a:cubicBezTo>
                    <a:pt x="106" y="119"/>
                    <a:pt x="103" y="120"/>
                    <a:pt x="100" y="120"/>
                  </a:cubicBezTo>
                  <a:cubicBezTo>
                    <a:pt x="93" y="120"/>
                    <a:pt x="88" y="115"/>
                    <a:pt x="88" y="108"/>
                  </a:cubicBezTo>
                  <a:cubicBezTo>
                    <a:pt x="88" y="105"/>
                    <a:pt x="89" y="102"/>
                    <a:pt x="92" y="100"/>
                  </a:cubicBezTo>
                  <a:cubicBezTo>
                    <a:pt x="107" y="84"/>
                    <a:pt x="107" y="84"/>
                    <a:pt x="107" y="84"/>
                  </a:cubicBezTo>
                  <a:cubicBezTo>
                    <a:pt x="92" y="68"/>
                    <a:pt x="92" y="68"/>
                    <a:pt x="92" y="68"/>
                  </a:cubicBezTo>
                  <a:cubicBezTo>
                    <a:pt x="89" y="66"/>
                    <a:pt x="88" y="63"/>
                    <a:pt x="88" y="60"/>
                  </a:cubicBezTo>
                  <a:cubicBezTo>
                    <a:pt x="88" y="53"/>
                    <a:pt x="93" y="48"/>
                    <a:pt x="100" y="4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E7253EA-B27A-4A89-BB4D-1E7FCFF49C9D}"/>
              </a:ext>
            </a:extLst>
          </p:cNvPr>
          <p:cNvGrpSpPr/>
          <p:nvPr/>
        </p:nvGrpSpPr>
        <p:grpSpPr>
          <a:xfrm>
            <a:off x="366405" y="3920484"/>
            <a:ext cx="658860" cy="656940"/>
            <a:chOff x="366405" y="3702168"/>
            <a:chExt cx="658860" cy="656940"/>
          </a:xfrm>
        </p:grpSpPr>
        <p:sp>
          <p:nvSpPr>
            <p:cNvPr id="72" name="Oval 114">
              <a:extLst>
                <a:ext uri="{FF2B5EF4-FFF2-40B4-BE49-F238E27FC236}">
                  <a16:creationId xmlns:a16="http://schemas.microsoft.com/office/drawing/2014/main" id="{ADD9F67A-A05B-4104-B0BD-D5895DCB7A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405" y="3702168"/>
              <a:ext cx="658860" cy="6569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1" name="Freeform 127">
              <a:extLst>
                <a:ext uri="{FF2B5EF4-FFF2-40B4-BE49-F238E27FC236}">
                  <a16:creationId xmlns:a16="http://schemas.microsoft.com/office/drawing/2014/main" id="{A24A9066-96A1-48AF-B761-DD0D095FB6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3980" y="3867375"/>
              <a:ext cx="243711" cy="326527"/>
            </a:xfrm>
            <a:custGeom>
              <a:avLst/>
              <a:gdLst>
                <a:gd name="T0" fmla="*/ 29445154 w 453"/>
                <a:gd name="T1" fmla="*/ 78678142 h 609"/>
                <a:gd name="T2" fmla="*/ 29445154 w 453"/>
                <a:gd name="T3" fmla="*/ 78678142 h 609"/>
                <a:gd name="T4" fmla="*/ 0 w 453"/>
                <a:gd name="T5" fmla="*/ 29245613 h 609"/>
                <a:gd name="T6" fmla="*/ 29445154 w 453"/>
                <a:gd name="T7" fmla="*/ 0 h 609"/>
                <a:gd name="T8" fmla="*/ 58889948 w 453"/>
                <a:gd name="T9" fmla="*/ 29245613 h 609"/>
                <a:gd name="T10" fmla="*/ 29445154 w 453"/>
                <a:gd name="T11" fmla="*/ 78678142 h 609"/>
                <a:gd name="T12" fmla="*/ 29445154 w 453"/>
                <a:gd name="T13" fmla="*/ 10093638 h 609"/>
                <a:gd name="T14" fmla="*/ 29445154 w 453"/>
                <a:gd name="T15" fmla="*/ 10093638 h 609"/>
                <a:gd name="T16" fmla="*/ 10162289 w 453"/>
                <a:gd name="T17" fmla="*/ 29245613 h 609"/>
                <a:gd name="T18" fmla="*/ 29445154 w 453"/>
                <a:gd name="T19" fmla="*/ 49432889 h 609"/>
                <a:gd name="T20" fmla="*/ 49769732 w 453"/>
                <a:gd name="T21" fmla="*/ 29245613 h 609"/>
                <a:gd name="T22" fmla="*/ 29445154 w 453"/>
                <a:gd name="T23" fmla="*/ 10093638 h 60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53" h="609">
                  <a:moveTo>
                    <a:pt x="226" y="608"/>
                  </a:moveTo>
                  <a:lnTo>
                    <a:pt x="226" y="608"/>
                  </a:lnTo>
                  <a:cubicBezTo>
                    <a:pt x="226" y="608"/>
                    <a:pt x="0" y="354"/>
                    <a:pt x="0" y="226"/>
                  </a:cubicBezTo>
                  <a:cubicBezTo>
                    <a:pt x="0" y="106"/>
                    <a:pt x="106" y="0"/>
                    <a:pt x="226" y="0"/>
                  </a:cubicBezTo>
                  <a:cubicBezTo>
                    <a:pt x="354" y="0"/>
                    <a:pt x="452" y="106"/>
                    <a:pt x="452" y="226"/>
                  </a:cubicBezTo>
                  <a:cubicBezTo>
                    <a:pt x="452" y="354"/>
                    <a:pt x="226" y="608"/>
                    <a:pt x="226" y="608"/>
                  </a:cubicBezTo>
                  <a:close/>
                  <a:moveTo>
                    <a:pt x="226" y="78"/>
                  </a:moveTo>
                  <a:lnTo>
                    <a:pt x="226" y="78"/>
                  </a:lnTo>
                  <a:cubicBezTo>
                    <a:pt x="149" y="78"/>
                    <a:pt x="78" y="149"/>
                    <a:pt x="78" y="226"/>
                  </a:cubicBezTo>
                  <a:cubicBezTo>
                    <a:pt x="78" y="311"/>
                    <a:pt x="149" y="382"/>
                    <a:pt x="226" y="382"/>
                  </a:cubicBezTo>
                  <a:cubicBezTo>
                    <a:pt x="311" y="382"/>
                    <a:pt x="382" y="311"/>
                    <a:pt x="382" y="226"/>
                  </a:cubicBezTo>
                  <a:cubicBezTo>
                    <a:pt x="382" y="149"/>
                    <a:pt x="311" y="78"/>
                    <a:pt x="226" y="7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wrap="none" anchor="ctr"/>
            <a:lstStyle/>
            <a:p>
              <a:endParaRPr lang="en-US" dirty="0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2B8E23A3-A9B1-4438-BFAE-87D8269ADA8F}"/>
              </a:ext>
            </a:extLst>
          </p:cNvPr>
          <p:cNvGrpSpPr/>
          <p:nvPr/>
        </p:nvGrpSpPr>
        <p:grpSpPr>
          <a:xfrm>
            <a:off x="363867" y="5748367"/>
            <a:ext cx="658860" cy="656940"/>
            <a:chOff x="363867" y="5584070"/>
            <a:chExt cx="658860" cy="656940"/>
          </a:xfrm>
        </p:grpSpPr>
        <p:sp>
          <p:nvSpPr>
            <p:cNvPr id="89" name="Oval 101">
              <a:extLst>
                <a:ext uri="{FF2B5EF4-FFF2-40B4-BE49-F238E27FC236}">
                  <a16:creationId xmlns:a16="http://schemas.microsoft.com/office/drawing/2014/main" id="{1FAF6E21-9F21-4450-94E1-7284A1BCE1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867" y="5584070"/>
              <a:ext cx="658860" cy="65694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0" name="Freeform 60">
              <a:extLst>
                <a:ext uri="{FF2B5EF4-FFF2-40B4-BE49-F238E27FC236}">
                  <a16:creationId xmlns:a16="http://schemas.microsoft.com/office/drawing/2014/main" id="{00A13659-648E-4474-B48B-31822A7E64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299" y="5743542"/>
              <a:ext cx="337997" cy="337997"/>
            </a:xfrm>
            <a:custGeom>
              <a:avLst/>
              <a:gdLst>
                <a:gd name="T0" fmla="*/ 109823 w 602"/>
                <a:gd name="T1" fmla="*/ 217126 h 602"/>
                <a:gd name="T2" fmla="*/ 109823 w 602"/>
                <a:gd name="T3" fmla="*/ 217126 h 602"/>
                <a:gd name="T4" fmla="*/ 0 w 602"/>
                <a:gd name="T5" fmla="*/ 109827 h 602"/>
                <a:gd name="T6" fmla="*/ 109823 w 602"/>
                <a:gd name="T7" fmla="*/ 0 h 602"/>
                <a:gd name="T8" fmla="*/ 217118 w 602"/>
                <a:gd name="T9" fmla="*/ 109827 h 602"/>
                <a:gd name="T10" fmla="*/ 109823 w 602"/>
                <a:gd name="T11" fmla="*/ 217126 h 602"/>
                <a:gd name="T12" fmla="*/ 109823 w 602"/>
                <a:gd name="T13" fmla="*/ 20593 h 602"/>
                <a:gd name="T14" fmla="*/ 109823 w 602"/>
                <a:gd name="T15" fmla="*/ 20593 h 602"/>
                <a:gd name="T16" fmla="*/ 20592 w 602"/>
                <a:gd name="T17" fmla="*/ 109827 h 602"/>
                <a:gd name="T18" fmla="*/ 109823 w 602"/>
                <a:gd name="T19" fmla="*/ 196533 h 602"/>
                <a:gd name="T20" fmla="*/ 196526 w 602"/>
                <a:gd name="T21" fmla="*/ 109827 h 602"/>
                <a:gd name="T22" fmla="*/ 109823 w 602"/>
                <a:gd name="T23" fmla="*/ 20593 h 602"/>
                <a:gd name="T24" fmla="*/ 109823 w 602"/>
                <a:gd name="T25" fmla="*/ 155709 h 602"/>
                <a:gd name="T26" fmla="*/ 109823 w 602"/>
                <a:gd name="T27" fmla="*/ 155709 h 602"/>
                <a:gd name="T28" fmla="*/ 89231 w 602"/>
                <a:gd name="T29" fmla="*/ 127891 h 602"/>
                <a:gd name="T30" fmla="*/ 109823 w 602"/>
                <a:gd name="T31" fmla="*/ 53830 h 602"/>
                <a:gd name="T32" fmla="*/ 127525 w 602"/>
                <a:gd name="T33" fmla="*/ 127891 h 602"/>
                <a:gd name="T34" fmla="*/ 109823 w 602"/>
                <a:gd name="T35" fmla="*/ 155709 h 60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602" h="602">
                  <a:moveTo>
                    <a:pt x="304" y="601"/>
                  </a:moveTo>
                  <a:lnTo>
                    <a:pt x="304" y="601"/>
                  </a:lnTo>
                  <a:cubicBezTo>
                    <a:pt x="134" y="601"/>
                    <a:pt x="0" y="467"/>
                    <a:pt x="0" y="304"/>
                  </a:cubicBezTo>
                  <a:cubicBezTo>
                    <a:pt x="0" y="135"/>
                    <a:pt x="134" y="0"/>
                    <a:pt x="304" y="0"/>
                  </a:cubicBezTo>
                  <a:cubicBezTo>
                    <a:pt x="467" y="0"/>
                    <a:pt x="601" y="135"/>
                    <a:pt x="601" y="304"/>
                  </a:cubicBezTo>
                  <a:cubicBezTo>
                    <a:pt x="601" y="467"/>
                    <a:pt x="467" y="601"/>
                    <a:pt x="304" y="601"/>
                  </a:cubicBezTo>
                  <a:close/>
                  <a:moveTo>
                    <a:pt x="304" y="57"/>
                  </a:moveTo>
                  <a:lnTo>
                    <a:pt x="304" y="57"/>
                  </a:lnTo>
                  <a:cubicBezTo>
                    <a:pt x="170" y="57"/>
                    <a:pt x="57" y="170"/>
                    <a:pt x="57" y="304"/>
                  </a:cubicBezTo>
                  <a:cubicBezTo>
                    <a:pt x="57" y="439"/>
                    <a:pt x="170" y="544"/>
                    <a:pt x="304" y="544"/>
                  </a:cubicBezTo>
                  <a:cubicBezTo>
                    <a:pt x="438" y="544"/>
                    <a:pt x="544" y="439"/>
                    <a:pt x="544" y="304"/>
                  </a:cubicBezTo>
                  <a:cubicBezTo>
                    <a:pt x="544" y="170"/>
                    <a:pt x="438" y="57"/>
                    <a:pt x="304" y="57"/>
                  </a:cubicBezTo>
                  <a:close/>
                  <a:moveTo>
                    <a:pt x="304" y="431"/>
                  </a:moveTo>
                  <a:lnTo>
                    <a:pt x="304" y="431"/>
                  </a:lnTo>
                  <a:cubicBezTo>
                    <a:pt x="226" y="431"/>
                    <a:pt x="247" y="354"/>
                    <a:pt x="247" y="354"/>
                  </a:cubicBezTo>
                  <a:cubicBezTo>
                    <a:pt x="304" y="149"/>
                    <a:pt x="304" y="149"/>
                    <a:pt x="304" y="149"/>
                  </a:cubicBezTo>
                  <a:cubicBezTo>
                    <a:pt x="353" y="354"/>
                    <a:pt x="353" y="354"/>
                    <a:pt x="353" y="354"/>
                  </a:cubicBezTo>
                  <a:cubicBezTo>
                    <a:pt x="375" y="431"/>
                    <a:pt x="304" y="431"/>
                    <a:pt x="304" y="43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374662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03816" y="66787"/>
            <a:ext cx="3784369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IoT Security Tools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9380945" y="1054470"/>
            <a:ext cx="2277653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DigiCert IoT Device Manager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https://www.digicert.com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DAEFB83-761F-4331-AAD7-CDA40C933E84}"/>
              </a:ext>
            </a:extLst>
          </p:cNvPr>
          <p:cNvGrpSpPr/>
          <p:nvPr/>
        </p:nvGrpSpPr>
        <p:grpSpPr>
          <a:xfrm>
            <a:off x="8592575" y="1155324"/>
            <a:ext cx="567733" cy="567733"/>
            <a:chOff x="8583300" y="1155324"/>
            <a:chExt cx="567733" cy="567733"/>
          </a:xfrm>
        </p:grpSpPr>
        <p:sp>
          <p:nvSpPr>
            <p:cNvPr id="5" name="Oval 4"/>
            <p:cNvSpPr/>
            <p:nvPr/>
          </p:nvSpPr>
          <p:spPr>
            <a:xfrm>
              <a:off x="8583300" y="1155324"/>
              <a:ext cx="567733" cy="567733"/>
            </a:xfrm>
            <a:prstGeom prst="ellipse">
              <a:avLst/>
            </a:prstGeom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5" name="Freeform 74"/>
            <p:cNvSpPr>
              <a:spLocks noChangeAspect="1" noChangeArrowheads="1"/>
            </p:cNvSpPr>
            <p:nvPr/>
          </p:nvSpPr>
          <p:spPr bwMode="auto">
            <a:xfrm>
              <a:off x="8705157" y="1295732"/>
              <a:ext cx="324018" cy="286916"/>
            </a:xfrm>
            <a:custGeom>
              <a:avLst/>
              <a:gdLst>
                <a:gd name="T0" fmla="*/ 203452 w 461"/>
                <a:gd name="T1" fmla="*/ 95902 h 409"/>
                <a:gd name="T2" fmla="*/ 203452 w 461"/>
                <a:gd name="T3" fmla="*/ 95902 h 409"/>
                <a:gd name="T4" fmla="*/ 111425 w 461"/>
                <a:gd name="T5" fmla="*/ 7654 h 409"/>
                <a:gd name="T6" fmla="*/ 95636 w 461"/>
                <a:gd name="T7" fmla="*/ 7654 h 409"/>
                <a:gd name="T8" fmla="*/ 4060 w 461"/>
                <a:gd name="T9" fmla="*/ 95902 h 409"/>
                <a:gd name="T10" fmla="*/ 8120 w 461"/>
                <a:gd name="T11" fmla="*/ 103556 h 409"/>
                <a:gd name="T12" fmla="*/ 27969 w 461"/>
                <a:gd name="T13" fmla="*/ 103556 h 409"/>
                <a:gd name="T14" fmla="*/ 27969 w 461"/>
                <a:gd name="T15" fmla="*/ 175595 h 409"/>
                <a:gd name="T16" fmla="*/ 35638 w 461"/>
                <a:gd name="T17" fmla="*/ 183700 h 409"/>
                <a:gd name="T18" fmla="*/ 79847 w 461"/>
                <a:gd name="T19" fmla="*/ 183700 h 409"/>
                <a:gd name="T20" fmla="*/ 79847 w 461"/>
                <a:gd name="T21" fmla="*/ 111661 h 409"/>
                <a:gd name="T22" fmla="*/ 127665 w 461"/>
                <a:gd name="T23" fmla="*/ 111661 h 409"/>
                <a:gd name="T24" fmla="*/ 127665 w 461"/>
                <a:gd name="T25" fmla="*/ 183700 h 409"/>
                <a:gd name="T26" fmla="*/ 171874 w 461"/>
                <a:gd name="T27" fmla="*/ 183700 h 409"/>
                <a:gd name="T28" fmla="*/ 179543 w 461"/>
                <a:gd name="T29" fmla="*/ 175595 h 409"/>
                <a:gd name="T30" fmla="*/ 179543 w 461"/>
                <a:gd name="T31" fmla="*/ 103556 h 409"/>
                <a:gd name="T32" fmla="*/ 199843 w 461"/>
                <a:gd name="T33" fmla="*/ 103556 h 409"/>
                <a:gd name="T34" fmla="*/ 203452 w 461"/>
                <a:gd name="T35" fmla="*/ 95902 h 40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461" h="409">
                  <a:moveTo>
                    <a:pt x="451" y="213"/>
                  </a:moveTo>
                  <a:lnTo>
                    <a:pt x="451" y="213"/>
                  </a:lnTo>
                  <a:cubicBezTo>
                    <a:pt x="247" y="17"/>
                    <a:pt x="247" y="17"/>
                    <a:pt x="247" y="17"/>
                  </a:cubicBezTo>
                  <a:cubicBezTo>
                    <a:pt x="238" y="0"/>
                    <a:pt x="221" y="0"/>
                    <a:pt x="212" y="17"/>
                  </a:cubicBezTo>
                  <a:cubicBezTo>
                    <a:pt x="9" y="213"/>
                    <a:pt x="9" y="213"/>
                    <a:pt x="9" y="213"/>
                  </a:cubicBezTo>
                  <a:cubicBezTo>
                    <a:pt x="0" y="221"/>
                    <a:pt x="9" y="230"/>
                    <a:pt x="18" y="230"/>
                  </a:cubicBezTo>
                  <a:cubicBezTo>
                    <a:pt x="62" y="230"/>
                    <a:pt x="62" y="230"/>
                    <a:pt x="62" y="230"/>
                  </a:cubicBezTo>
                  <a:cubicBezTo>
                    <a:pt x="62" y="390"/>
                    <a:pt x="62" y="390"/>
                    <a:pt x="62" y="390"/>
                  </a:cubicBezTo>
                  <a:cubicBezTo>
                    <a:pt x="62" y="399"/>
                    <a:pt x="62" y="408"/>
                    <a:pt x="79" y="408"/>
                  </a:cubicBezTo>
                  <a:cubicBezTo>
                    <a:pt x="177" y="408"/>
                    <a:pt x="177" y="408"/>
                    <a:pt x="177" y="408"/>
                  </a:cubicBezTo>
                  <a:cubicBezTo>
                    <a:pt x="177" y="248"/>
                    <a:pt x="177" y="248"/>
                    <a:pt x="177" y="248"/>
                  </a:cubicBezTo>
                  <a:cubicBezTo>
                    <a:pt x="283" y="248"/>
                    <a:pt x="283" y="248"/>
                    <a:pt x="283" y="248"/>
                  </a:cubicBezTo>
                  <a:cubicBezTo>
                    <a:pt x="283" y="408"/>
                    <a:pt x="283" y="408"/>
                    <a:pt x="283" y="408"/>
                  </a:cubicBezTo>
                  <a:cubicBezTo>
                    <a:pt x="381" y="408"/>
                    <a:pt x="381" y="408"/>
                    <a:pt x="381" y="408"/>
                  </a:cubicBezTo>
                  <a:cubicBezTo>
                    <a:pt x="398" y="408"/>
                    <a:pt x="398" y="399"/>
                    <a:pt x="398" y="390"/>
                  </a:cubicBezTo>
                  <a:cubicBezTo>
                    <a:pt x="398" y="230"/>
                    <a:pt x="398" y="230"/>
                    <a:pt x="398" y="230"/>
                  </a:cubicBezTo>
                  <a:cubicBezTo>
                    <a:pt x="443" y="230"/>
                    <a:pt x="443" y="230"/>
                    <a:pt x="443" y="230"/>
                  </a:cubicBezTo>
                  <a:cubicBezTo>
                    <a:pt x="451" y="230"/>
                    <a:pt x="460" y="221"/>
                    <a:pt x="451" y="213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6C64653-81E5-4F78-81F4-9072060BD0DB}"/>
              </a:ext>
            </a:extLst>
          </p:cNvPr>
          <p:cNvGrpSpPr/>
          <p:nvPr/>
        </p:nvGrpSpPr>
        <p:grpSpPr>
          <a:xfrm>
            <a:off x="8592575" y="2250628"/>
            <a:ext cx="567733" cy="567733"/>
            <a:chOff x="8583300" y="2250628"/>
            <a:chExt cx="567733" cy="567733"/>
          </a:xfrm>
        </p:grpSpPr>
        <p:sp>
          <p:nvSpPr>
            <p:cNvPr id="122" name="Oval 121"/>
            <p:cNvSpPr/>
            <p:nvPr/>
          </p:nvSpPr>
          <p:spPr>
            <a:xfrm>
              <a:off x="8583300" y="2250628"/>
              <a:ext cx="567733" cy="567733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6" name="Freeform 115"/>
            <p:cNvSpPr>
              <a:spLocks noChangeAspect="1" noChangeArrowheads="1"/>
            </p:cNvSpPr>
            <p:nvPr/>
          </p:nvSpPr>
          <p:spPr bwMode="auto">
            <a:xfrm>
              <a:off x="8727418" y="2360118"/>
              <a:ext cx="279496" cy="348752"/>
            </a:xfrm>
            <a:custGeom>
              <a:avLst/>
              <a:gdLst>
                <a:gd name="T0" fmla="*/ 170867 w 400"/>
                <a:gd name="T1" fmla="*/ 55735 h 498"/>
                <a:gd name="T2" fmla="*/ 170867 w 400"/>
                <a:gd name="T3" fmla="*/ 55735 h 498"/>
                <a:gd name="T4" fmla="*/ 103597 w 400"/>
                <a:gd name="T5" fmla="*/ 4045 h 498"/>
                <a:gd name="T6" fmla="*/ 51574 w 400"/>
                <a:gd name="T7" fmla="*/ 67871 h 498"/>
                <a:gd name="T8" fmla="*/ 59647 w 400"/>
                <a:gd name="T9" fmla="*/ 95738 h 498"/>
                <a:gd name="T10" fmla="*/ 4036 w 400"/>
                <a:gd name="T11" fmla="*/ 182936 h 498"/>
                <a:gd name="T12" fmla="*/ 0 w 400"/>
                <a:gd name="T13" fmla="*/ 195072 h 498"/>
                <a:gd name="T14" fmla="*/ 4036 w 400"/>
                <a:gd name="T15" fmla="*/ 214849 h 498"/>
                <a:gd name="T16" fmla="*/ 12109 w 400"/>
                <a:gd name="T17" fmla="*/ 223389 h 498"/>
                <a:gd name="T18" fmla="*/ 27805 w 400"/>
                <a:gd name="T19" fmla="*/ 218894 h 498"/>
                <a:gd name="T20" fmla="*/ 39914 w 400"/>
                <a:gd name="T21" fmla="*/ 211253 h 498"/>
                <a:gd name="T22" fmla="*/ 63683 w 400"/>
                <a:gd name="T23" fmla="*/ 175295 h 498"/>
                <a:gd name="T24" fmla="*/ 63683 w 400"/>
                <a:gd name="T25" fmla="*/ 175295 h 498"/>
                <a:gd name="T26" fmla="*/ 79379 w 400"/>
                <a:gd name="T27" fmla="*/ 171250 h 498"/>
                <a:gd name="T28" fmla="*/ 103597 w 400"/>
                <a:gd name="T29" fmla="*/ 127651 h 498"/>
                <a:gd name="T30" fmla="*/ 131402 w 400"/>
                <a:gd name="T31" fmla="*/ 127651 h 498"/>
                <a:gd name="T32" fmla="*/ 170867 w 400"/>
                <a:gd name="T33" fmla="*/ 55735 h 498"/>
                <a:gd name="T34" fmla="*/ 143062 w 400"/>
                <a:gd name="T35" fmla="*/ 71466 h 498"/>
                <a:gd name="T36" fmla="*/ 143062 w 400"/>
                <a:gd name="T37" fmla="*/ 71466 h 498"/>
                <a:gd name="T38" fmla="*/ 114808 w 400"/>
                <a:gd name="T39" fmla="*/ 63825 h 498"/>
                <a:gd name="T40" fmla="*/ 99112 w 400"/>
                <a:gd name="T41" fmla="*/ 35958 h 498"/>
                <a:gd name="T42" fmla="*/ 139026 w 400"/>
                <a:gd name="T43" fmla="*/ 31913 h 498"/>
                <a:gd name="T44" fmla="*/ 143062 w 400"/>
                <a:gd name="T45" fmla="*/ 71466 h 49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00" h="498">
                  <a:moveTo>
                    <a:pt x="381" y="124"/>
                  </a:moveTo>
                  <a:lnTo>
                    <a:pt x="381" y="124"/>
                  </a:lnTo>
                  <a:cubicBezTo>
                    <a:pt x="372" y="44"/>
                    <a:pt x="301" y="0"/>
                    <a:pt x="231" y="9"/>
                  </a:cubicBezTo>
                  <a:cubicBezTo>
                    <a:pt x="159" y="27"/>
                    <a:pt x="106" y="80"/>
                    <a:pt x="115" y="151"/>
                  </a:cubicBezTo>
                  <a:cubicBezTo>
                    <a:pt x="115" y="168"/>
                    <a:pt x="124" y="195"/>
                    <a:pt x="133" y="213"/>
                  </a:cubicBezTo>
                  <a:cubicBezTo>
                    <a:pt x="9" y="407"/>
                    <a:pt x="9" y="407"/>
                    <a:pt x="9" y="407"/>
                  </a:cubicBezTo>
                  <a:cubicBezTo>
                    <a:pt x="0" y="407"/>
                    <a:pt x="0" y="425"/>
                    <a:pt x="0" y="434"/>
                  </a:cubicBezTo>
                  <a:cubicBezTo>
                    <a:pt x="9" y="478"/>
                    <a:pt x="9" y="478"/>
                    <a:pt x="9" y="478"/>
                  </a:cubicBezTo>
                  <a:cubicBezTo>
                    <a:pt x="9" y="487"/>
                    <a:pt x="18" y="497"/>
                    <a:pt x="27" y="497"/>
                  </a:cubicBezTo>
                  <a:cubicBezTo>
                    <a:pt x="62" y="487"/>
                    <a:pt x="62" y="487"/>
                    <a:pt x="62" y="487"/>
                  </a:cubicBezTo>
                  <a:cubicBezTo>
                    <a:pt x="71" y="487"/>
                    <a:pt x="80" y="478"/>
                    <a:pt x="89" y="470"/>
                  </a:cubicBezTo>
                  <a:cubicBezTo>
                    <a:pt x="142" y="390"/>
                    <a:pt x="142" y="390"/>
                    <a:pt x="142" y="390"/>
                  </a:cubicBezTo>
                  <a:cubicBezTo>
                    <a:pt x="177" y="381"/>
                    <a:pt x="177" y="381"/>
                    <a:pt x="177" y="381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48" y="293"/>
                    <a:pt x="284" y="284"/>
                    <a:pt x="293" y="284"/>
                  </a:cubicBezTo>
                  <a:cubicBezTo>
                    <a:pt x="363" y="275"/>
                    <a:pt x="399" y="195"/>
                    <a:pt x="381" y="124"/>
                  </a:cubicBezTo>
                  <a:close/>
                  <a:moveTo>
                    <a:pt x="319" y="159"/>
                  </a:moveTo>
                  <a:lnTo>
                    <a:pt x="319" y="159"/>
                  </a:lnTo>
                  <a:cubicBezTo>
                    <a:pt x="301" y="187"/>
                    <a:pt x="284" y="168"/>
                    <a:pt x="256" y="142"/>
                  </a:cubicBezTo>
                  <a:cubicBezTo>
                    <a:pt x="231" y="124"/>
                    <a:pt x="203" y="115"/>
                    <a:pt x="221" y="80"/>
                  </a:cubicBezTo>
                  <a:cubicBezTo>
                    <a:pt x="240" y="53"/>
                    <a:pt x="284" y="44"/>
                    <a:pt x="310" y="71"/>
                  </a:cubicBezTo>
                  <a:cubicBezTo>
                    <a:pt x="337" y="89"/>
                    <a:pt x="346" y="133"/>
                    <a:pt x="319" y="1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1A21E1E-F70C-43C1-BF94-317518B65720}"/>
              </a:ext>
            </a:extLst>
          </p:cNvPr>
          <p:cNvGrpSpPr/>
          <p:nvPr/>
        </p:nvGrpSpPr>
        <p:grpSpPr>
          <a:xfrm>
            <a:off x="8592575" y="3345932"/>
            <a:ext cx="567733" cy="567733"/>
            <a:chOff x="8583300" y="3345932"/>
            <a:chExt cx="567733" cy="567733"/>
          </a:xfrm>
        </p:grpSpPr>
        <p:sp>
          <p:nvSpPr>
            <p:cNvPr id="123" name="Oval 122"/>
            <p:cNvSpPr/>
            <p:nvPr/>
          </p:nvSpPr>
          <p:spPr>
            <a:xfrm>
              <a:off x="8583300" y="3345932"/>
              <a:ext cx="567733" cy="567733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8064A2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7" name="Freeform 123"/>
            <p:cNvSpPr>
              <a:spLocks noChangeAspect="1" noChangeArrowheads="1"/>
            </p:cNvSpPr>
            <p:nvPr/>
          </p:nvSpPr>
          <p:spPr bwMode="auto">
            <a:xfrm>
              <a:off x="8708868" y="3467790"/>
              <a:ext cx="316597" cy="324016"/>
            </a:xfrm>
            <a:custGeom>
              <a:avLst/>
              <a:gdLst>
                <a:gd name="T0" fmla="*/ 123628 w 452"/>
                <a:gd name="T1" fmla="*/ 135490 h 462"/>
                <a:gd name="T2" fmla="*/ 123628 w 452"/>
                <a:gd name="T3" fmla="*/ 135490 h 462"/>
                <a:gd name="T4" fmla="*/ 195108 w 452"/>
                <a:gd name="T5" fmla="*/ 11703 h 462"/>
                <a:gd name="T6" fmla="*/ 195108 w 452"/>
                <a:gd name="T7" fmla="*/ 8102 h 462"/>
                <a:gd name="T8" fmla="*/ 191062 w 452"/>
                <a:gd name="T9" fmla="*/ 8102 h 462"/>
                <a:gd name="T10" fmla="*/ 71480 w 452"/>
                <a:gd name="T11" fmla="*/ 80124 h 462"/>
                <a:gd name="T12" fmla="*/ 4046 w 452"/>
                <a:gd name="T13" fmla="*/ 135490 h 462"/>
                <a:gd name="T14" fmla="*/ 15735 w 452"/>
                <a:gd name="T15" fmla="*/ 147644 h 462"/>
                <a:gd name="T16" fmla="*/ 39561 w 452"/>
                <a:gd name="T17" fmla="*/ 139542 h 462"/>
                <a:gd name="T18" fmla="*/ 67883 w 452"/>
                <a:gd name="T19" fmla="*/ 167450 h 462"/>
                <a:gd name="T20" fmla="*/ 59791 w 452"/>
                <a:gd name="T21" fmla="*/ 191307 h 462"/>
                <a:gd name="T22" fmla="*/ 67883 w 452"/>
                <a:gd name="T23" fmla="*/ 203461 h 462"/>
                <a:gd name="T24" fmla="*/ 123628 w 452"/>
                <a:gd name="T25" fmla="*/ 135490 h 462"/>
                <a:gd name="T26" fmla="*/ 135317 w 452"/>
                <a:gd name="T27" fmla="*/ 67520 h 462"/>
                <a:gd name="T28" fmla="*/ 135317 w 452"/>
                <a:gd name="T29" fmla="*/ 67520 h 462"/>
                <a:gd name="T30" fmla="*/ 135317 w 452"/>
                <a:gd name="T31" fmla="*/ 43663 h 462"/>
                <a:gd name="T32" fmla="*/ 159143 w 452"/>
                <a:gd name="T33" fmla="*/ 43663 h 462"/>
                <a:gd name="T34" fmla="*/ 159143 w 452"/>
                <a:gd name="T35" fmla="*/ 67520 h 462"/>
                <a:gd name="T36" fmla="*/ 135317 w 452"/>
                <a:gd name="T37" fmla="*/ 67520 h 46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452" h="462">
                  <a:moveTo>
                    <a:pt x="275" y="301"/>
                  </a:moveTo>
                  <a:lnTo>
                    <a:pt x="275" y="301"/>
                  </a:lnTo>
                  <a:cubicBezTo>
                    <a:pt x="275" y="301"/>
                    <a:pt x="451" y="169"/>
                    <a:pt x="434" y="26"/>
                  </a:cubicBezTo>
                  <a:lnTo>
                    <a:pt x="434" y="18"/>
                  </a:lnTo>
                  <a:cubicBezTo>
                    <a:pt x="425" y="18"/>
                    <a:pt x="425" y="18"/>
                    <a:pt x="425" y="18"/>
                  </a:cubicBezTo>
                  <a:cubicBezTo>
                    <a:pt x="284" y="0"/>
                    <a:pt x="159" y="178"/>
                    <a:pt x="159" y="178"/>
                  </a:cubicBezTo>
                  <a:cubicBezTo>
                    <a:pt x="53" y="159"/>
                    <a:pt x="62" y="186"/>
                    <a:pt x="9" y="301"/>
                  </a:cubicBezTo>
                  <a:cubicBezTo>
                    <a:pt x="0" y="328"/>
                    <a:pt x="18" y="328"/>
                    <a:pt x="35" y="328"/>
                  </a:cubicBezTo>
                  <a:cubicBezTo>
                    <a:pt x="53" y="319"/>
                    <a:pt x="88" y="310"/>
                    <a:pt x="88" y="310"/>
                  </a:cubicBezTo>
                  <a:cubicBezTo>
                    <a:pt x="151" y="372"/>
                    <a:pt x="151" y="372"/>
                    <a:pt x="151" y="372"/>
                  </a:cubicBezTo>
                  <a:cubicBezTo>
                    <a:pt x="151" y="372"/>
                    <a:pt x="141" y="407"/>
                    <a:pt x="133" y="425"/>
                  </a:cubicBezTo>
                  <a:cubicBezTo>
                    <a:pt x="124" y="443"/>
                    <a:pt x="133" y="461"/>
                    <a:pt x="151" y="452"/>
                  </a:cubicBezTo>
                  <a:cubicBezTo>
                    <a:pt x="266" y="398"/>
                    <a:pt x="292" y="407"/>
                    <a:pt x="275" y="301"/>
                  </a:cubicBezTo>
                  <a:close/>
                  <a:moveTo>
                    <a:pt x="301" y="150"/>
                  </a:moveTo>
                  <a:lnTo>
                    <a:pt x="301" y="150"/>
                  </a:lnTo>
                  <a:cubicBezTo>
                    <a:pt x="284" y="133"/>
                    <a:pt x="284" y="115"/>
                    <a:pt x="301" y="97"/>
                  </a:cubicBezTo>
                  <a:cubicBezTo>
                    <a:pt x="319" y="80"/>
                    <a:pt x="345" y="80"/>
                    <a:pt x="354" y="97"/>
                  </a:cubicBezTo>
                  <a:cubicBezTo>
                    <a:pt x="372" y="115"/>
                    <a:pt x="372" y="133"/>
                    <a:pt x="354" y="150"/>
                  </a:cubicBezTo>
                  <a:cubicBezTo>
                    <a:pt x="345" y="169"/>
                    <a:pt x="319" y="169"/>
                    <a:pt x="301" y="1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38" name="Rounded Rectangle 10">
            <a:extLst>
              <a:ext uri="{FF2B5EF4-FFF2-40B4-BE49-F238E27FC236}">
                <a16:creationId xmlns:a16="http://schemas.microsoft.com/office/drawing/2014/main" id="{6AA74B47-708E-42A6-9745-4E905A489641}"/>
              </a:ext>
            </a:extLst>
          </p:cNvPr>
          <p:cNvSpPr/>
          <p:nvPr/>
        </p:nvSpPr>
        <p:spPr>
          <a:xfrm>
            <a:off x="-1" y="858203"/>
            <a:ext cx="8177847" cy="994628"/>
          </a:xfrm>
          <a:prstGeom prst="roundRect">
            <a:avLst>
              <a:gd name="adj" fmla="val 0"/>
            </a:avLst>
          </a:prstGeom>
          <a:solidFill>
            <a:srgbClr val="E7EF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9EE6D974-BD68-4731-A7B3-D426EEF4DD70}"/>
              </a:ext>
            </a:extLst>
          </p:cNvPr>
          <p:cNvSpPr/>
          <p:nvPr/>
        </p:nvSpPr>
        <p:spPr>
          <a:xfrm>
            <a:off x="33353" y="1163156"/>
            <a:ext cx="1366347" cy="3847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SeaCat.io</a:t>
            </a:r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824357CB-34D2-4E4A-AEC0-E88332738B67}"/>
              </a:ext>
            </a:extLst>
          </p:cNvPr>
          <p:cNvSpPr/>
          <p:nvPr/>
        </p:nvSpPr>
        <p:spPr>
          <a:xfrm>
            <a:off x="1676399" y="1032352"/>
            <a:ext cx="5436179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SeaCat.io is a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security-first SaaS technology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operate IoT products in a reliable, scalable, and secure manner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D0F06A3-EF34-4B49-9E53-406C640193D7}"/>
              </a:ext>
            </a:extLst>
          </p:cNvPr>
          <p:cNvGrpSpPr/>
          <p:nvPr/>
        </p:nvGrpSpPr>
        <p:grpSpPr>
          <a:xfrm>
            <a:off x="8592575" y="4441236"/>
            <a:ext cx="567733" cy="567733"/>
            <a:chOff x="8601850" y="4441236"/>
            <a:chExt cx="567733" cy="567733"/>
          </a:xfrm>
        </p:grpSpPr>
        <p:sp>
          <p:nvSpPr>
            <p:cNvPr id="145" name="Oval 144">
              <a:extLst>
                <a:ext uri="{FF2B5EF4-FFF2-40B4-BE49-F238E27FC236}">
                  <a16:creationId xmlns:a16="http://schemas.microsoft.com/office/drawing/2014/main" id="{CF313645-C7CE-495E-98CA-BB1A67FE8DD7}"/>
                </a:ext>
              </a:extLst>
            </p:cNvPr>
            <p:cNvSpPr/>
            <p:nvPr/>
          </p:nvSpPr>
          <p:spPr>
            <a:xfrm>
              <a:off x="8601850" y="4441236"/>
              <a:ext cx="567733" cy="567733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0" name="Freeform 87">
              <a:extLst>
                <a:ext uri="{FF2B5EF4-FFF2-40B4-BE49-F238E27FC236}">
                  <a16:creationId xmlns:a16="http://schemas.microsoft.com/office/drawing/2014/main" id="{7FF5ABA6-9669-4BF9-92CD-142ABDE1A22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16366" y="4566792"/>
              <a:ext cx="338700" cy="316621"/>
            </a:xfrm>
            <a:custGeom>
              <a:avLst/>
              <a:gdLst>
                <a:gd name="T0" fmla="*/ 55 w 88"/>
                <a:gd name="T1" fmla="*/ 52 h 87"/>
                <a:gd name="T2" fmla="*/ 53 w 88"/>
                <a:gd name="T3" fmla="*/ 32 h 87"/>
                <a:gd name="T4" fmla="*/ 33 w 88"/>
                <a:gd name="T5" fmla="*/ 34 h 87"/>
                <a:gd name="T6" fmla="*/ 35 w 88"/>
                <a:gd name="T7" fmla="*/ 54 h 87"/>
                <a:gd name="T8" fmla="*/ 55 w 88"/>
                <a:gd name="T9" fmla="*/ 52 h 87"/>
                <a:gd name="T10" fmla="*/ 37 w 88"/>
                <a:gd name="T11" fmla="*/ 10 h 87"/>
                <a:gd name="T12" fmla="*/ 37 w 88"/>
                <a:gd name="T13" fmla="*/ 10 h 87"/>
                <a:gd name="T14" fmla="*/ 44 w 88"/>
                <a:gd name="T15" fmla="*/ 10 h 87"/>
                <a:gd name="T16" fmla="*/ 49 w 88"/>
                <a:gd name="T17" fmla="*/ 0 h 87"/>
                <a:gd name="T18" fmla="*/ 54 w 88"/>
                <a:gd name="T19" fmla="*/ 0 h 87"/>
                <a:gd name="T20" fmla="*/ 55 w 88"/>
                <a:gd name="T21" fmla="*/ 11 h 87"/>
                <a:gd name="T22" fmla="*/ 61 w 88"/>
                <a:gd name="T23" fmla="*/ 14 h 87"/>
                <a:gd name="T24" fmla="*/ 70 w 88"/>
                <a:gd name="T25" fmla="*/ 8 h 87"/>
                <a:gd name="T26" fmla="*/ 72 w 88"/>
                <a:gd name="T27" fmla="*/ 9 h 87"/>
                <a:gd name="T28" fmla="*/ 74 w 88"/>
                <a:gd name="T29" fmla="*/ 11 h 87"/>
                <a:gd name="T30" fmla="*/ 69 w 88"/>
                <a:gd name="T31" fmla="*/ 21 h 87"/>
                <a:gd name="T32" fmla="*/ 74 w 88"/>
                <a:gd name="T33" fmla="*/ 27 h 87"/>
                <a:gd name="T34" fmla="*/ 84 w 88"/>
                <a:gd name="T35" fmla="*/ 25 h 87"/>
                <a:gd name="T36" fmla="*/ 86 w 88"/>
                <a:gd name="T37" fmla="*/ 30 h 87"/>
                <a:gd name="T38" fmla="*/ 77 w 88"/>
                <a:gd name="T39" fmla="*/ 36 h 87"/>
                <a:gd name="T40" fmla="*/ 78 w 88"/>
                <a:gd name="T41" fmla="*/ 44 h 87"/>
                <a:gd name="T42" fmla="*/ 88 w 88"/>
                <a:gd name="T43" fmla="*/ 48 h 87"/>
                <a:gd name="T44" fmla="*/ 87 w 88"/>
                <a:gd name="T45" fmla="*/ 53 h 87"/>
                <a:gd name="T46" fmla="*/ 76 w 88"/>
                <a:gd name="T47" fmla="*/ 54 h 87"/>
                <a:gd name="T48" fmla="*/ 73 w 88"/>
                <a:gd name="T49" fmla="*/ 61 h 87"/>
                <a:gd name="T50" fmla="*/ 80 w 88"/>
                <a:gd name="T51" fmla="*/ 69 h 87"/>
                <a:gd name="T52" fmla="*/ 78 w 88"/>
                <a:gd name="T53" fmla="*/ 71 h 87"/>
                <a:gd name="T54" fmla="*/ 77 w 88"/>
                <a:gd name="T55" fmla="*/ 73 h 87"/>
                <a:gd name="T56" fmla="*/ 67 w 88"/>
                <a:gd name="T57" fmla="*/ 69 h 87"/>
                <a:gd name="T58" fmla="*/ 61 w 88"/>
                <a:gd name="T59" fmla="*/ 73 h 87"/>
                <a:gd name="T60" fmla="*/ 62 w 88"/>
                <a:gd name="T61" fmla="*/ 84 h 87"/>
                <a:gd name="T62" fmla="*/ 57 w 88"/>
                <a:gd name="T63" fmla="*/ 86 h 87"/>
                <a:gd name="T64" fmla="*/ 51 w 88"/>
                <a:gd name="T65" fmla="*/ 76 h 87"/>
                <a:gd name="T66" fmla="*/ 44 w 88"/>
                <a:gd name="T67" fmla="*/ 77 h 87"/>
                <a:gd name="T68" fmla="*/ 40 w 88"/>
                <a:gd name="T69" fmla="*/ 87 h 87"/>
                <a:gd name="T70" fmla="*/ 35 w 88"/>
                <a:gd name="T71" fmla="*/ 86 h 87"/>
                <a:gd name="T72" fmla="*/ 34 w 88"/>
                <a:gd name="T73" fmla="*/ 76 h 87"/>
                <a:gd name="T74" fmla="*/ 27 w 88"/>
                <a:gd name="T75" fmla="*/ 73 h 87"/>
                <a:gd name="T76" fmla="*/ 18 w 88"/>
                <a:gd name="T77" fmla="*/ 79 h 87"/>
                <a:gd name="T78" fmla="*/ 16 w 88"/>
                <a:gd name="T79" fmla="*/ 78 h 87"/>
                <a:gd name="T80" fmla="*/ 14 w 88"/>
                <a:gd name="T81" fmla="*/ 76 h 87"/>
                <a:gd name="T82" fmla="*/ 19 w 88"/>
                <a:gd name="T83" fmla="*/ 66 h 87"/>
                <a:gd name="T84" fmla="*/ 15 w 88"/>
                <a:gd name="T85" fmla="*/ 60 h 87"/>
                <a:gd name="T86" fmla="*/ 4 w 88"/>
                <a:gd name="T87" fmla="*/ 62 h 87"/>
                <a:gd name="T88" fmla="*/ 2 w 88"/>
                <a:gd name="T89" fmla="*/ 57 h 87"/>
                <a:gd name="T90" fmla="*/ 11 w 88"/>
                <a:gd name="T91" fmla="*/ 50 h 87"/>
                <a:gd name="T92" fmla="*/ 11 w 88"/>
                <a:gd name="T93" fmla="*/ 43 h 87"/>
                <a:gd name="T94" fmla="*/ 0 w 88"/>
                <a:gd name="T95" fmla="*/ 39 h 87"/>
                <a:gd name="T96" fmla="*/ 1 w 88"/>
                <a:gd name="T97" fmla="*/ 34 h 87"/>
                <a:gd name="T98" fmla="*/ 12 w 88"/>
                <a:gd name="T99" fmla="*/ 33 h 87"/>
                <a:gd name="T100" fmla="*/ 15 w 88"/>
                <a:gd name="T101" fmla="*/ 26 h 87"/>
                <a:gd name="T102" fmla="*/ 8 w 88"/>
                <a:gd name="T103" fmla="*/ 18 h 87"/>
                <a:gd name="T104" fmla="*/ 10 w 88"/>
                <a:gd name="T105" fmla="*/ 16 h 87"/>
                <a:gd name="T106" fmla="*/ 12 w 88"/>
                <a:gd name="T107" fmla="*/ 14 h 87"/>
                <a:gd name="T108" fmla="*/ 22 w 88"/>
                <a:gd name="T109" fmla="*/ 18 h 87"/>
                <a:gd name="T110" fmla="*/ 28 w 88"/>
                <a:gd name="T111" fmla="*/ 14 h 87"/>
                <a:gd name="T112" fmla="*/ 26 w 88"/>
                <a:gd name="T113" fmla="*/ 3 h 87"/>
                <a:gd name="T114" fmla="*/ 31 w 88"/>
                <a:gd name="T115" fmla="*/ 1 h 87"/>
                <a:gd name="T116" fmla="*/ 37 w 88"/>
                <a:gd name="T117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8" h="87">
                  <a:moveTo>
                    <a:pt x="55" y="52"/>
                  </a:moveTo>
                  <a:cubicBezTo>
                    <a:pt x="60" y="46"/>
                    <a:pt x="59" y="37"/>
                    <a:pt x="53" y="32"/>
                  </a:cubicBezTo>
                  <a:cubicBezTo>
                    <a:pt x="47" y="28"/>
                    <a:pt x="38" y="28"/>
                    <a:pt x="33" y="34"/>
                  </a:cubicBezTo>
                  <a:cubicBezTo>
                    <a:pt x="28" y="41"/>
                    <a:pt x="29" y="49"/>
                    <a:pt x="35" y="54"/>
                  </a:cubicBezTo>
                  <a:cubicBezTo>
                    <a:pt x="41" y="59"/>
                    <a:pt x="50" y="58"/>
                    <a:pt x="55" y="52"/>
                  </a:cubicBezTo>
                  <a:close/>
                  <a:moveTo>
                    <a:pt x="37" y="10"/>
                  </a:moveTo>
                  <a:cubicBezTo>
                    <a:pt x="37" y="10"/>
                    <a:pt x="37" y="10"/>
                    <a:pt x="37" y="10"/>
                  </a:cubicBezTo>
                  <a:cubicBezTo>
                    <a:pt x="40" y="10"/>
                    <a:pt x="42" y="10"/>
                    <a:pt x="44" y="1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50" y="0"/>
                    <a:pt x="52" y="0"/>
                    <a:pt x="54" y="0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7" y="12"/>
                    <a:pt x="59" y="13"/>
                    <a:pt x="61" y="14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71" y="8"/>
                    <a:pt x="71" y="9"/>
                    <a:pt x="72" y="9"/>
                  </a:cubicBezTo>
                  <a:cubicBezTo>
                    <a:pt x="73" y="10"/>
                    <a:pt x="74" y="10"/>
                    <a:pt x="74" y="11"/>
                  </a:cubicBezTo>
                  <a:cubicBezTo>
                    <a:pt x="69" y="21"/>
                    <a:pt x="69" y="21"/>
                    <a:pt x="69" y="21"/>
                  </a:cubicBezTo>
                  <a:cubicBezTo>
                    <a:pt x="71" y="23"/>
                    <a:pt x="72" y="25"/>
                    <a:pt x="74" y="27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5" y="27"/>
                    <a:pt x="86" y="29"/>
                    <a:pt x="86" y="30"/>
                  </a:cubicBezTo>
                  <a:cubicBezTo>
                    <a:pt x="77" y="36"/>
                    <a:pt x="77" y="36"/>
                    <a:pt x="77" y="36"/>
                  </a:cubicBezTo>
                  <a:cubicBezTo>
                    <a:pt x="78" y="39"/>
                    <a:pt x="78" y="41"/>
                    <a:pt x="78" y="44"/>
                  </a:cubicBezTo>
                  <a:cubicBezTo>
                    <a:pt x="88" y="48"/>
                    <a:pt x="88" y="48"/>
                    <a:pt x="88" y="48"/>
                  </a:cubicBezTo>
                  <a:cubicBezTo>
                    <a:pt x="88" y="50"/>
                    <a:pt x="88" y="51"/>
                    <a:pt x="87" y="53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6" y="56"/>
                    <a:pt x="75" y="58"/>
                    <a:pt x="73" y="61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0" y="70"/>
                    <a:pt x="79" y="71"/>
                    <a:pt x="78" y="71"/>
                  </a:cubicBezTo>
                  <a:cubicBezTo>
                    <a:pt x="78" y="72"/>
                    <a:pt x="77" y="73"/>
                    <a:pt x="77" y="73"/>
                  </a:cubicBezTo>
                  <a:cubicBezTo>
                    <a:pt x="67" y="69"/>
                    <a:pt x="67" y="69"/>
                    <a:pt x="67" y="69"/>
                  </a:cubicBezTo>
                  <a:cubicBezTo>
                    <a:pt x="65" y="70"/>
                    <a:pt x="63" y="72"/>
                    <a:pt x="61" y="73"/>
                  </a:cubicBezTo>
                  <a:cubicBezTo>
                    <a:pt x="62" y="84"/>
                    <a:pt x="62" y="84"/>
                    <a:pt x="62" y="84"/>
                  </a:cubicBezTo>
                  <a:cubicBezTo>
                    <a:pt x="61" y="84"/>
                    <a:pt x="59" y="85"/>
                    <a:pt x="57" y="86"/>
                  </a:cubicBezTo>
                  <a:cubicBezTo>
                    <a:pt x="51" y="76"/>
                    <a:pt x="51" y="76"/>
                    <a:pt x="51" y="76"/>
                  </a:cubicBezTo>
                  <a:cubicBezTo>
                    <a:pt x="49" y="77"/>
                    <a:pt x="46" y="77"/>
                    <a:pt x="44" y="77"/>
                  </a:cubicBezTo>
                  <a:cubicBezTo>
                    <a:pt x="40" y="87"/>
                    <a:pt x="40" y="87"/>
                    <a:pt x="40" y="87"/>
                  </a:cubicBezTo>
                  <a:cubicBezTo>
                    <a:pt x="38" y="87"/>
                    <a:pt x="36" y="87"/>
                    <a:pt x="35" y="86"/>
                  </a:cubicBezTo>
                  <a:cubicBezTo>
                    <a:pt x="34" y="76"/>
                    <a:pt x="34" y="76"/>
                    <a:pt x="34" y="76"/>
                  </a:cubicBezTo>
                  <a:cubicBezTo>
                    <a:pt x="31" y="75"/>
                    <a:pt x="29" y="74"/>
                    <a:pt x="27" y="73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7" y="78"/>
                    <a:pt x="16" y="78"/>
                  </a:cubicBezTo>
                  <a:cubicBezTo>
                    <a:pt x="16" y="77"/>
                    <a:pt x="15" y="76"/>
                    <a:pt x="14" y="76"/>
                  </a:cubicBezTo>
                  <a:cubicBezTo>
                    <a:pt x="19" y="66"/>
                    <a:pt x="19" y="66"/>
                    <a:pt x="19" y="66"/>
                  </a:cubicBezTo>
                  <a:cubicBezTo>
                    <a:pt x="17" y="64"/>
                    <a:pt x="16" y="62"/>
                    <a:pt x="15" y="60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3" y="60"/>
                    <a:pt x="3" y="58"/>
                    <a:pt x="2" y="57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48"/>
                    <a:pt x="10" y="46"/>
                    <a:pt x="11" y="43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" y="37"/>
                    <a:pt x="1" y="35"/>
                    <a:pt x="1" y="34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3" y="31"/>
                    <a:pt x="14" y="28"/>
                    <a:pt x="15" y="2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9" y="17"/>
                    <a:pt x="10" y="16"/>
                    <a:pt x="10" y="16"/>
                  </a:cubicBezTo>
                  <a:cubicBezTo>
                    <a:pt x="11" y="15"/>
                    <a:pt x="11" y="14"/>
                    <a:pt x="12" y="14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4" y="17"/>
                    <a:pt x="26" y="15"/>
                    <a:pt x="28" y="14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8" y="2"/>
                    <a:pt x="29" y="2"/>
                    <a:pt x="31" y="1"/>
                  </a:cubicBezTo>
                  <a:lnTo>
                    <a:pt x="37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51" name="TextBox 150">
            <a:extLst>
              <a:ext uri="{FF2B5EF4-FFF2-40B4-BE49-F238E27FC236}">
                <a16:creationId xmlns:a16="http://schemas.microsoft.com/office/drawing/2014/main" id="{795BCAFA-2474-4446-8BF9-5A50F139C42C}"/>
              </a:ext>
            </a:extLst>
          </p:cNvPr>
          <p:cNvSpPr txBox="1"/>
          <p:nvPr/>
        </p:nvSpPr>
        <p:spPr>
          <a:xfrm>
            <a:off x="9380945" y="2272885"/>
            <a:ext cx="1864100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FortiNAC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https://www.fortinet.com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EAEDC8F6-767B-4459-B5D4-5522589565A2}"/>
              </a:ext>
            </a:extLst>
          </p:cNvPr>
          <p:cNvSpPr txBox="1"/>
          <p:nvPr/>
        </p:nvSpPr>
        <p:spPr>
          <a:xfrm>
            <a:off x="9380945" y="3368189"/>
            <a:ext cx="1999009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darktarce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https://www.darktrace.com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0F728325-9AFA-4E7F-ACA7-BFC3698A50E9}"/>
              </a:ext>
            </a:extLst>
          </p:cNvPr>
          <p:cNvSpPr txBox="1"/>
          <p:nvPr/>
        </p:nvSpPr>
        <p:spPr>
          <a:xfrm>
            <a:off x="9380945" y="4340383"/>
            <a:ext cx="2331595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Symantec Critical System Protection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https://www.symantec.com</a:t>
            </a: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B0F6A6F0-C4A8-4D8F-AD50-B63C86008E3F}"/>
              </a:ext>
            </a:extLst>
          </p:cNvPr>
          <p:cNvSpPr txBox="1"/>
          <p:nvPr/>
        </p:nvSpPr>
        <p:spPr>
          <a:xfrm>
            <a:off x="9380945" y="5558796"/>
            <a:ext cx="2272673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Cisco IoT Threat Defense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https://www.cisco.com</a:t>
            </a:r>
          </a:p>
        </p:txBody>
      </p:sp>
      <p:cxnSp>
        <p:nvCxnSpPr>
          <p:cNvPr id="155" name="Straight Connector 154">
            <a:extLst>
              <a:ext uri="{FF2B5EF4-FFF2-40B4-BE49-F238E27FC236}">
                <a16:creationId xmlns:a16="http://schemas.microsoft.com/office/drawing/2014/main" id="{841A30BB-D4FD-43E8-8B53-F6888B49167B}"/>
              </a:ext>
            </a:extLst>
          </p:cNvPr>
          <p:cNvCxnSpPr>
            <a:cxnSpLocks/>
          </p:cNvCxnSpPr>
          <p:nvPr/>
        </p:nvCxnSpPr>
        <p:spPr>
          <a:xfrm>
            <a:off x="8177850" y="858203"/>
            <a:ext cx="0" cy="5542597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2501FEC6-DDE2-4935-B7D6-25447F08AD88}"/>
              </a:ext>
            </a:extLst>
          </p:cNvPr>
          <p:cNvGrpSpPr/>
          <p:nvPr/>
        </p:nvGrpSpPr>
        <p:grpSpPr>
          <a:xfrm>
            <a:off x="7394842" y="1079295"/>
            <a:ext cx="553096" cy="552444"/>
            <a:chOff x="9059049" y="1861937"/>
            <a:chExt cx="1306207" cy="1304666"/>
          </a:xfrm>
        </p:grpSpPr>
        <p:sp>
          <p:nvSpPr>
            <p:cNvPr id="35" name="Freeform 133">
              <a:extLst>
                <a:ext uri="{FF2B5EF4-FFF2-40B4-BE49-F238E27FC236}">
                  <a16:creationId xmlns:a16="http://schemas.microsoft.com/office/drawing/2014/main" id="{91D0C728-36D3-4C4B-A8B9-65A60E32413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59049" y="1861937"/>
              <a:ext cx="1306207" cy="1304666"/>
            </a:xfrm>
            <a:custGeom>
              <a:avLst/>
              <a:gdLst>
                <a:gd name="T0" fmla="*/ 707 w 717"/>
                <a:gd name="T1" fmla="*/ 298 h 716"/>
                <a:gd name="T2" fmla="*/ 643 w 717"/>
                <a:gd name="T3" fmla="*/ 280 h 716"/>
                <a:gd name="T4" fmla="*/ 677 w 717"/>
                <a:gd name="T5" fmla="*/ 204 h 716"/>
                <a:gd name="T6" fmla="*/ 564 w 717"/>
                <a:gd name="T7" fmla="*/ 146 h 716"/>
                <a:gd name="T8" fmla="*/ 551 w 717"/>
                <a:gd name="T9" fmla="*/ 135 h 716"/>
                <a:gd name="T10" fmla="*/ 482 w 717"/>
                <a:gd name="T11" fmla="*/ 26 h 716"/>
                <a:gd name="T12" fmla="*/ 434 w 717"/>
                <a:gd name="T13" fmla="*/ 73 h 716"/>
                <a:gd name="T14" fmla="*/ 387 w 717"/>
                <a:gd name="T15" fmla="*/ 6 h 716"/>
                <a:gd name="T16" fmla="*/ 280 w 717"/>
                <a:gd name="T17" fmla="*/ 74 h 716"/>
                <a:gd name="T18" fmla="*/ 258 w 717"/>
                <a:gd name="T19" fmla="*/ 81 h 716"/>
                <a:gd name="T20" fmla="*/ 130 w 717"/>
                <a:gd name="T21" fmla="*/ 88 h 716"/>
                <a:gd name="T22" fmla="*/ 147 w 717"/>
                <a:gd name="T23" fmla="*/ 153 h 716"/>
                <a:gd name="T24" fmla="*/ 68 w 717"/>
                <a:gd name="T25" fmla="*/ 156 h 716"/>
                <a:gd name="T26" fmla="*/ 73 w 717"/>
                <a:gd name="T27" fmla="*/ 283 h 716"/>
                <a:gd name="T28" fmla="*/ 69 w 717"/>
                <a:gd name="T29" fmla="*/ 304 h 716"/>
                <a:gd name="T30" fmla="*/ 10 w 717"/>
                <a:gd name="T31" fmla="*/ 418 h 716"/>
                <a:gd name="T32" fmla="*/ 75 w 717"/>
                <a:gd name="T33" fmla="*/ 436 h 716"/>
                <a:gd name="T34" fmla="*/ 41 w 717"/>
                <a:gd name="T35" fmla="*/ 512 h 716"/>
                <a:gd name="T36" fmla="*/ 154 w 717"/>
                <a:gd name="T37" fmla="*/ 570 h 716"/>
                <a:gd name="T38" fmla="*/ 166 w 717"/>
                <a:gd name="T39" fmla="*/ 581 h 716"/>
                <a:gd name="T40" fmla="*/ 236 w 717"/>
                <a:gd name="T41" fmla="*/ 689 h 716"/>
                <a:gd name="T42" fmla="*/ 284 w 717"/>
                <a:gd name="T43" fmla="*/ 643 h 716"/>
                <a:gd name="T44" fmla="*/ 330 w 717"/>
                <a:gd name="T45" fmla="*/ 710 h 716"/>
                <a:gd name="T46" fmla="*/ 437 w 717"/>
                <a:gd name="T47" fmla="*/ 642 h 716"/>
                <a:gd name="T48" fmla="*/ 459 w 717"/>
                <a:gd name="T49" fmla="*/ 635 h 716"/>
                <a:gd name="T50" fmla="*/ 587 w 717"/>
                <a:gd name="T51" fmla="*/ 628 h 716"/>
                <a:gd name="T52" fmla="*/ 570 w 717"/>
                <a:gd name="T53" fmla="*/ 563 h 716"/>
                <a:gd name="T54" fmla="*/ 649 w 717"/>
                <a:gd name="T55" fmla="*/ 560 h 716"/>
                <a:gd name="T56" fmla="*/ 644 w 717"/>
                <a:gd name="T57" fmla="*/ 433 h 716"/>
                <a:gd name="T58" fmla="*/ 648 w 717"/>
                <a:gd name="T59" fmla="*/ 412 h 716"/>
                <a:gd name="T60" fmla="*/ 357 w 717"/>
                <a:gd name="T61" fmla="*/ 586 h 716"/>
                <a:gd name="T62" fmla="*/ 357 w 717"/>
                <a:gd name="T63" fmla="*/ 130 h 716"/>
                <a:gd name="T64" fmla="*/ 357 w 717"/>
                <a:gd name="T65" fmla="*/ 586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17" h="716">
                  <a:moveTo>
                    <a:pt x="711" y="386"/>
                  </a:moveTo>
                  <a:cubicBezTo>
                    <a:pt x="717" y="338"/>
                    <a:pt x="707" y="298"/>
                    <a:pt x="707" y="298"/>
                  </a:cubicBezTo>
                  <a:cubicBezTo>
                    <a:pt x="643" y="279"/>
                    <a:pt x="643" y="279"/>
                    <a:pt x="643" y="279"/>
                  </a:cubicBezTo>
                  <a:cubicBezTo>
                    <a:pt x="643" y="280"/>
                    <a:pt x="643" y="280"/>
                    <a:pt x="643" y="280"/>
                  </a:cubicBezTo>
                  <a:cubicBezTo>
                    <a:pt x="641" y="272"/>
                    <a:pt x="638" y="265"/>
                    <a:pt x="636" y="257"/>
                  </a:cubicBezTo>
                  <a:cubicBezTo>
                    <a:pt x="677" y="204"/>
                    <a:pt x="677" y="204"/>
                    <a:pt x="677" y="204"/>
                  </a:cubicBezTo>
                  <a:cubicBezTo>
                    <a:pt x="658" y="159"/>
                    <a:pt x="628" y="129"/>
                    <a:pt x="628" y="129"/>
                  </a:cubicBezTo>
                  <a:cubicBezTo>
                    <a:pt x="564" y="146"/>
                    <a:pt x="564" y="146"/>
                    <a:pt x="564" y="146"/>
                  </a:cubicBezTo>
                  <a:cubicBezTo>
                    <a:pt x="564" y="147"/>
                    <a:pt x="564" y="147"/>
                    <a:pt x="564" y="147"/>
                  </a:cubicBezTo>
                  <a:cubicBezTo>
                    <a:pt x="559" y="142"/>
                    <a:pt x="555" y="139"/>
                    <a:pt x="551" y="135"/>
                  </a:cubicBezTo>
                  <a:cubicBezTo>
                    <a:pt x="560" y="68"/>
                    <a:pt x="560" y="68"/>
                    <a:pt x="560" y="68"/>
                  </a:cubicBezTo>
                  <a:cubicBezTo>
                    <a:pt x="522" y="38"/>
                    <a:pt x="482" y="26"/>
                    <a:pt x="482" y="26"/>
                  </a:cubicBezTo>
                  <a:cubicBezTo>
                    <a:pt x="434" y="73"/>
                    <a:pt x="434" y="73"/>
                    <a:pt x="434" y="73"/>
                  </a:cubicBezTo>
                  <a:cubicBezTo>
                    <a:pt x="434" y="73"/>
                    <a:pt x="434" y="73"/>
                    <a:pt x="434" y="73"/>
                  </a:cubicBezTo>
                  <a:cubicBezTo>
                    <a:pt x="427" y="71"/>
                    <a:pt x="420" y="70"/>
                    <a:pt x="412" y="68"/>
                  </a:cubicBezTo>
                  <a:cubicBezTo>
                    <a:pt x="387" y="6"/>
                    <a:pt x="387" y="6"/>
                    <a:pt x="387" y="6"/>
                  </a:cubicBezTo>
                  <a:cubicBezTo>
                    <a:pt x="339" y="0"/>
                    <a:pt x="298" y="10"/>
                    <a:pt x="298" y="10"/>
                  </a:cubicBezTo>
                  <a:cubicBezTo>
                    <a:pt x="280" y="74"/>
                    <a:pt x="280" y="74"/>
                    <a:pt x="280" y="74"/>
                  </a:cubicBezTo>
                  <a:cubicBezTo>
                    <a:pt x="280" y="74"/>
                    <a:pt x="280" y="74"/>
                    <a:pt x="280" y="74"/>
                  </a:cubicBezTo>
                  <a:cubicBezTo>
                    <a:pt x="273" y="76"/>
                    <a:pt x="265" y="78"/>
                    <a:pt x="258" y="81"/>
                  </a:cubicBezTo>
                  <a:cubicBezTo>
                    <a:pt x="204" y="40"/>
                    <a:pt x="204" y="40"/>
                    <a:pt x="204" y="40"/>
                  </a:cubicBezTo>
                  <a:cubicBezTo>
                    <a:pt x="160" y="59"/>
                    <a:pt x="130" y="88"/>
                    <a:pt x="130" y="88"/>
                  </a:cubicBezTo>
                  <a:cubicBezTo>
                    <a:pt x="147" y="153"/>
                    <a:pt x="147" y="153"/>
                    <a:pt x="147" y="153"/>
                  </a:cubicBezTo>
                  <a:cubicBezTo>
                    <a:pt x="147" y="153"/>
                    <a:pt x="147" y="153"/>
                    <a:pt x="147" y="153"/>
                  </a:cubicBezTo>
                  <a:cubicBezTo>
                    <a:pt x="143" y="157"/>
                    <a:pt x="139" y="161"/>
                    <a:pt x="135" y="16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39" y="195"/>
                    <a:pt x="27" y="235"/>
                    <a:pt x="27" y="235"/>
                  </a:cubicBezTo>
                  <a:cubicBezTo>
                    <a:pt x="73" y="283"/>
                    <a:pt x="73" y="283"/>
                    <a:pt x="73" y="283"/>
                  </a:cubicBezTo>
                  <a:cubicBezTo>
                    <a:pt x="74" y="283"/>
                    <a:pt x="74" y="283"/>
                    <a:pt x="74" y="283"/>
                  </a:cubicBezTo>
                  <a:cubicBezTo>
                    <a:pt x="72" y="290"/>
                    <a:pt x="70" y="297"/>
                    <a:pt x="69" y="304"/>
                  </a:cubicBezTo>
                  <a:cubicBezTo>
                    <a:pt x="6" y="330"/>
                    <a:pt x="6" y="330"/>
                    <a:pt x="6" y="330"/>
                  </a:cubicBezTo>
                  <a:cubicBezTo>
                    <a:pt x="0" y="378"/>
                    <a:pt x="10" y="418"/>
                    <a:pt x="10" y="418"/>
                  </a:cubicBezTo>
                  <a:cubicBezTo>
                    <a:pt x="75" y="437"/>
                    <a:pt x="75" y="437"/>
                    <a:pt x="75" y="437"/>
                  </a:cubicBezTo>
                  <a:cubicBezTo>
                    <a:pt x="75" y="436"/>
                    <a:pt x="75" y="436"/>
                    <a:pt x="75" y="436"/>
                  </a:cubicBezTo>
                  <a:cubicBezTo>
                    <a:pt x="77" y="444"/>
                    <a:pt x="79" y="451"/>
                    <a:pt x="82" y="459"/>
                  </a:cubicBezTo>
                  <a:cubicBezTo>
                    <a:pt x="41" y="512"/>
                    <a:pt x="41" y="512"/>
                    <a:pt x="41" y="512"/>
                  </a:cubicBezTo>
                  <a:cubicBezTo>
                    <a:pt x="60" y="557"/>
                    <a:pt x="89" y="587"/>
                    <a:pt x="89" y="587"/>
                  </a:cubicBezTo>
                  <a:cubicBezTo>
                    <a:pt x="154" y="570"/>
                    <a:pt x="154" y="570"/>
                    <a:pt x="154" y="570"/>
                  </a:cubicBezTo>
                  <a:cubicBezTo>
                    <a:pt x="154" y="569"/>
                    <a:pt x="154" y="569"/>
                    <a:pt x="154" y="569"/>
                  </a:cubicBezTo>
                  <a:cubicBezTo>
                    <a:pt x="158" y="574"/>
                    <a:pt x="162" y="577"/>
                    <a:pt x="166" y="581"/>
                  </a:cubicBezTo>
                  <a:cubicBezTo>
                    <a:pt x="157" y="648"/>
                    <a:pt x="157" y="648"/>
                    <a:pt x="157" y="648"/>
                  </a:cubicBezTo>
                  <a:cubicBezTo>
                    <a:pt x="195" y="678"/>
                    <a:pt x="236" y="689"/>
                    <a:pt x="236" y="689"/>
                  </a:cubicBezTo>
                  <a:cubicBezTo>
                    <a:pt x="284" y="643"/>
                    <a:pt x="284" y="643"/>
                    <a:pt x="284" y="643"/>
                  </a:cubicBezTo>
                  <a:cubicBezTo>
                    <a:pt x="284" y="643"/>
                    <a:pt x="284" y="643"/>
                    <a:pt x="284" y="643"/>
                  </a:cubicBezTo>
                  <a:cubicBezTo>
                    <a:pt x="291" y="645"/>
                    <a:pt x="298" y="646"/>
                    <a:pt x="305" y="648"/>
                  </a:cubicBezTo>
                  <a:cubicBezTo>
                    <a:pt x="330" y="710"/>
                    <a:pt x="330" y="710"/>
                    <a:pt x="330" y="710"/>
                  </a:cubicBezTo>
                  <a:cubicBezTo>
                    <a:pt x="378" y="716"/>
                    <a:pt x="419" y="706"/>
                    <a:pt x="419" y="706"/>
                  </a:cubicBezTo>
                  <a:cubicBezTo>
                    <a:pt x="437" y="642"/>
                    <a:pt x="437" y="642"/>
                    <a:pt x="437" y="642"/>
                  </a:cubicBezTo>
                  <a:cubicBezTo>
                    <a:pt x="437" y="642"/>
                    <a:pt x="437" y="642"/>
                    <a:pt x="437" y="642"/>
                  </a:cubicBezTo>
                  <a:cubicBezTo>
                    <a:pt x="445" y="640"/>
                    <a:pt x="452" y="638"/>
                    <a:pt x="459" y="635"/>
                  </a:cubicBezTo>
                  <a:cubicBezTo>
                    <a:pt x="513" y="676"/>
                    <a:pt x="513" y="676"/>
                    <a:pt x="513" y="676"/>
                  </a:cubicBezTo>
                  <a:cubicBezTo>
                    <a:pt x="557" y="657"/>
                    <a:pt x="587" y="628"/>
                    <a:pt x="587" y="628"/>
                  </a:cubicBezTo>
                  <a:cubicBezTo>
                    <a:pt x="570" y="563"/>
                    <a:pt x="570" y="563"/>
                    <a:pt x="570" y="563"/>
                  </a:cubicBezTo>
                  <a:cubicBezTo>
                    <a:pt x="570" y="563"/>
                    <a:pt x="570" y="563"/>
                    <a:pt x="570" y="563"/>
                  </a:cubicBezTo>
                  <a:cubicBezTo>
                    <a:pt x="574" y="559"/>
                    <a:pt x="578" y="555"/>
                    <a:pt x="582" y="550"/>
                  </a:cubicBezTo>
                  <a:cubicBezTo>
                    <a:pt x="649" y="560"/>
                    <a:pt x="649" y="560"/>
                    <a:pt x="649" y="560"/>
                  </a:cubicBezTo>
                  <a:cubicBezTo>
                    <a:pt x="678" y="521"/>
                    <a:pt x="690" y="481"/>
                    <a:pt x="690" y="481"/>
                  </a:cubicBezTo>
                  <a:cubicBezTo>
                    <a:pt x="644" y="433"/>
                    <a:pt x="644" y="433"/>
                    <a:pt x="644" y="433"/>
                  </a:cubicBezTo>
                  <a:cubicBezTo>
                    <a:pt x="643" y="433"/>
                    <a:pt x="643" y="433"/>
                    <a:pt x="643" y="433"/>
                  </a:cubicBezTo>
                  <a:cubicBezTo>
                    <a:pt x="645" y="426"/>
                    <a:pt x="647" y="419"/>
                    <a:pt x="648" y="412"/>
                  </a:cubicBezTo>
                  <a:lnTo>
                    <a:pt x="711" y="386"/>
                  </a:lnTo>
                  <a:close/>
                  <a:moveTo>
                    <a:pt x="357" y="586"/>
                  </a:moveTo>
                  <a:cubicBezTo>
                    <a:pt x="231" y="586"/>
                    <a:pt x="129" y="484"/>
                    <a:pt x="129" y="358"/>
                  </a:cubicBezTo>
                  <a:cubicBezTo>
                    <a:pt x="129" y="232"/>
                    <a:pt x="231" y="130"/>
                    <a:pt x="357" y="130"/>
                  </a:cubicBezTo>
                  <a:cubicBezTo>
                    <a:pt x="484" y="130"/>
                    <a:pt x="586" y="232"/>
                    <a:pt x="586" y="358"/>
                  </a:cubicBezTo>
                  <a:cubicBezTo>
                    <a:pt x="586" y="484"/>
                    <a:pt x="484" y="586"/>
                    <a:pt x="357" y="58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1C93A4EC-23C1-4001-B1CC-ED33E48E8170}"/>
                </a:ext>
              </a:extLst>
            </p:cNvPr>
            <p:cNvGrpSpPr/>
            <p:nvPr/>
          </p:nvGrpSpPr>
          <p:grpSpPr>
            <a:xfrm>
              <a:off x="9442049" y="2293486"/>
              <a:ext cx="591839" cy="452356"/>
              <a:chOff x="6654912" y="2293486"/>
              <a:chExt cx="591839" cy="452356"/>
            </a:xfrm>
            <a:solidFill>
              <a:schemeClr val="accent1"/>
            </a:solidFill>
          </p:grpSpPr>
          <p:sp>
            <p:nvSpPr>
              <p:cNvPr id="37" name="Freeform 126">
                <a:extLst>
                  <a:ext uri="{FF2B5EF4-FFF2-40B4-BE49-F238E27FC236}">
                    <a16:creationId xmlns:a16="http://schemas.microsoft.com/office/drawing/2014/main" id="{088F6E7F-8B14-45A1-BA91-131A57C2253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880705" y="2293486"/>
                <a:ext cx="366046" cy="366046"/>
              </a:xfrm>
              <a:custGeom>
                <a:avLst/>
                <a:gdLst>
                  <a:gd name="T0" fmla="*/ 197 w 201"/>
                  <a:gd name="T1" fmla="*/ 74 h 201"/>
                  <a:gd name="T2" fmla="*/ 179 w 201"/>
                  <a:gd name="T3" fmla="*/ 71 h 201"/>
                  <a:gd name="T4" fmla="*/ 186 w 201"/>
                  <a:gd name="T5" fmla="*/ 49 h 201"/>
                  <a:gd name="T6" fmla="*/ 146 w 201"/>
                  <a:gd name="T7" fmla="*/ 35 h 201"/>
                  <a:gd name="T8" fmla="*/ 146 w 201"/>
                  <a:gd name="T9" fmla="*/ 32 h 201"/>
                  <a:gd name="T10" fmla="*/ 126 w 201"/>
                  <a:gd name="T11" fmla="*/ 4 h 201"/>
                  <a:gd name="T12" fmla="*/ 114 w 201"/>
                  <a:gd name="T13" fmla="*/ 18 h 201"/>
                  <a:gd name="T14" fmla="*/ 100 w 201"/>
                  <a:gd name="T15" fmla="*/ 0 h 201"/>
                  <a:gd name="T16" fmla="*/ 71 w 201"/>
                  <a:gd name="T17" fmla="*/ 22 h 201"/>
                  <a:gd name="T18" fmla="*/ 65 w 201"/>
                  <a:gd name="T19" fmla="*/ 25 h 201"/>
                  <a:gd name="T20" fmla="*/ 29 w 201"/>
                  <a:gd name="T21" fmla="*/ 30 h 201"/>
                  <a:gd name="T22" fmla="*/ 36 w 201"/>
                  <a:gd name="T23" fmla="*/ 48 h 201"/>
                  <a:gd name="T24" fmla="*/ 14 w 201"/>
                  <a:gd name="T25" fmla="*/ 51 h 201"/>
                  <a:gd name="T26" fmla="*/ 18 w 201"/>
                  <a:gd name="T27" fmla="*/ 86 h 201"/>
                  <a:gd name="T28" fmla="*/ 18 w 201"/>
                  <a:gd name="T29" fmla="*/ 92 h 201"/>
                  <a:gd name="T30" fmla="*/ 4 w 201"/>
                  <a:gd name="T31" fmla="*/ 126 h 201"/>
                  <a:gd name="T32" fmla="*/ 23 w 201"/>
                  <a:gd name="T33" fmla="*/ 129 h 201"/>
                  <a:gd name="T34" fmla="*/ 15 w 201"/>
                  <a:gd name="T35" fmla="*/ 152 h 201"/>
                  <a:gd name="T36" fmla="*/ 42 w 201"/>
                  <a:gd name="T37" fmla="*/ 165 h 201"/>
                  <a:gd name="T38" fmla="*/ 49 w 201"/>
                  <a:gd name="T39" fmla="*/ 168 h 201"/>
                  <a:gd name="T40" fmla="*/ 74 w 201"/>
                  <a:gd name="T41" fmla="*/ 197 h 201"/>
                  <a:gd name="T42" fmla="*/ 87 w 201"/>
                  <a:gd name="T43" fmla="*/ 182 h 201"/>
                  <a:gd name="T44" fmla="*/ 102 w 201"/>
                  <a:gd name="T45" fmla="*/ 200 h 201"/>
                  <a:gd name="T46" fmla="*/ 130 w 201"/>
                  <a:gd name="T47" fmla="*/ 178 h 201"/>
                  <a:gd name="T48" fmla="*/ 136 w 201"/>
                  <a:gd name="T49" fmla="*/ 176 h 201"/>
                  <a:gd name="T50" fmla="*/ 172 w 201"/>
                  <a:gd name="T51" fmla="*/ 168 h 201"/>
                  <a:gd name="T52" fmla="*/ 166 w 201"/>
                  <a:gd name="T53" fmla="*/ 147 h 201"/>
                  <a:gd name="T54" fmla="*/ 188 w 201"/>
                  <a:gd name="T55" fmla="*/ 148 h 201"/>
                  <a:gd name="T56" fmla="*/ 183 w 201"/>
                  <a:gd name="T57" fmla="*/ 114 h 201"/>
                  <a:gd name="T58" fmla="*/ 184 w 201"/>
                  <a:gd name="T59" fmla="*/ 108 h 201"/>
                  <a:gd name="T60" fmla="*/ 101 w 201"/>
                  <a:gd name="T61" fmla="*/ 142 h 201"/>
                  <a:gd name="T62" fmla="*/ 101 w 201"/>
                  <a:gd name="T63" fmla="*/ 58 h 201"/>
                  <a:gd name="T64" fmla="*/ 101 w 201"/>
                  <a:gd name="T65" fmla="*/ 14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01" h="201">
                    <a:moveTo>
                      <a:pt x="201" y="99"/>
                    </a:moveTo>
                    <a:cubicBezTo>
                      <a:pt x="201" y="85"/>
                      <a:pt x="197" y="74"/>
                      <a:pt x="197" y="74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8" y="69"/>
                      <a:pt x="177" y="67"/>
                      <a:pt x="176" y="65"/>
                    </a:cubicBezTo>
                    <a:cubicBezTo>
                      <a:pt x="186" y="49"/>
                      <a:pt x="186" y="49"/>
                      <a:pt x="186" y="49"/>
                    </a:cubicBezTo>
                    <a:cubicBezTo>
                      <a:pt x="180" y="36"/>
                      <a:pt x="167" y="29"/>
                      <a:pt x="167" y="29"/>
                    </a:cubicBezTo>
                    <a:cubicBezTo>
                      <a:pt x="146" y="35"/>
                      <a:pt x="146" y="35"/>
                      <a:pt x="146" y="35"/>
                    </a:cubicBezTo>
                    <a:cubicBezTo>
                      <a:pt x="146" y="35"/>
                      <a:pt x="146" y="35"/>
                      <a:pt x="146" y="35"/>
                    </a:cubicBezTo>
                    <a:cubicBezTo>
                      <a:pt x="146" y="34"/>
                      <a:pt x="147" y="33"/>
                      <a:pt x="146" y="32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37" y="6"/>
                      <a:pt x="126" y="4"/>
                      <a:pt x="126" y="4"/>
                    </a:cubicBezTo>
                    <a:cubicBezTo>
                      <a:pt x="114" y="18"/>
                      <a:pt x="114" y="18"/>
                      <a:pt x="114" y="18"/>
                    </a:cubicBezTo>
                    <a:cubicBezTo>
                      <a:pt x="114" y="18"/>
                      <a:pt x="114" y="18"/>
                      <a:pt x="114" y="18"/>
                    </a:cubicBezTo>
                    <a:cubicBezTo>
                      <a:pt x="112" y="18"/>
                      <a:pt x="110" y="17"/>
                      <a:pt x="108" y="17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86" y="0"/>
                      <a:pt x="75" y="3"/>
                      <a:pt x="75" y="3"/>
                    </a:cubicBezTo>
                    <a:cubicBezTo>
                      <a:pt x="71" y="22"/>
                      <a:pt x="71" y="22"/>
                      <a:pt x="71" y="22"/>
                    </a:cubicBezTo>
                    <a:cubicBezTo>
                      <a:pt x="71" y="22"/>
                      <a:pt x="71" y="22"/>
                      <a:pt x="71" y="22"/>
                    </a:cubicBezTo>
                    <a:cubicBezTo>
                      <a:pt x="69" y="23"/>
                      <a:pt x="67" y="24"/>
                      <a:pt x="65" y="25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37" y="21"/>
                      <a:pt x="29" y="30"/>
                      <a:pt x="29" y="30"/>
                    </a:cubicBezTo>
                    <a:cubicBezTo>
                      <a:pt x="36" y="48"/>
                      <a:pt x="36" y="48"/>
                      <a:pt x="36" y="48"/>
                    </a:cubicBezTo>
                    <a:cubicBezTo>
                      <a:pt x="36" y="48"/>
                      <a:pt x="36" y="48"/>
                      <a:pt x="36" y="48"/>
                    </a:cubicBezTo>
                    <a:cubicBezTo>
                      <a:pt x="35" y="49"/>
                      <a:pt x="34" y="50"/>
                      <a:pt x="33" y="52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6" y="62"/>
                      <a:pt x="4" y="74"/>
                      <a:pt x="4" y="74"/>
                    </a:cubicBezTo>
                    <a:cubicBezTo>
                      <a:pt x="18" y="86"/>
                      <a:pt x="18" y="86"/>
                      <a:pt x="18" y="86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18" y="88"/>
                      <a:pt x="18" y="90"/>
                      <a:pt x="18" y="92"/>
                    </a:cubicBezTo>
                    <a:cubicBezTo>
                      <a:pt x="1" y="101"/>
                      <a:pt x="1" y="101"/>
                      <a:pt x="1" y="101"/>
                    </a:cubicBezTo>
                    <a:cubicBezTo>
                      <a:pt x="0" y="115"/>
                      <a:pt x="4" y="126"/>
                      <a:pt x="4" y="126"/>
                    </a:cubicBezTo>
                    <a:cubicBezTo>
                      <a:pt x="23" y="129"/>
                      <a:pt x="23" y="129"/>
                      <a:pt x="23" y="129"/>
                    </a:cubicBezTo>
                    <a:cubicBezTo>
                      <a:pt x="23" y="129"/>
                      <a:pt x="23" y="129"/>
                      <a:pt x="23" y="129"/>
                    </a:cubicBezTo>
                    <a:cubicBezTo>
                      <a:pt x="23" y="131"/>
                      <a:pt x="24" y="133"/>
                      <a:pt x="25" y="135"/>
                    </a:cubicBezTo>
                    <a:cubicBezTo>
                      <a:pt x="15" y="152"/>
                      <a:pt x="15" y="152"/>
                      <a:pt x="15" y="152"/>
                    </a:cubicBezTo>
                    <a:cubicBezTo>
                      <a:pt x="22" y="164"/>
                      <a:pt x="27" y="171"/>
                      <a:pt x="27" y="171"/>
                    </a:cubicBezTo>
                    <a:cubicBezTo>
                      <a:pt x="42" y="165"/>
                      <a:pt x="42" y="165"/>
                      <a:pt x="42" y="165"/>
                    </a:cubicBezTo>
                    <a:cubicBezTo>
                      <a:pt x="42" y="165"/>
                      <a:pt x="42" y="165"/>
                      <a:pt x="42" y="165"/>
                    </a:cubicBezTo>
                    <a:cubicBezTo>
                      <a:pt x="42" y="166"/>
                      <a:pt x="48" y="167"/>
                      <a:pt x="49" y="168"/>
                    </a:cubicBezTo>
                    <a:cubicBezTo>
                      <a:pt x="50" y="187"/>
                      <a:pt x="50" y="187"/>
                      <a:pt x="50" y="187"/>
                    </a:cubicBezTo>
                    <a:cubicBezTo>
                      <a:pt x="61" y="194"/>
                      <a:pt x="74" y="197"/>
                      <a:pt x="74" y="197"/>
                    </a:cubicBezTo>
                    <a:cubicBezTo>
                      <a:pt x="86" y="182"/>
                      <a:pt x="86" y="182"/>
                      <a:pt x="86" y="182"/>
                    </a:cubicBezTo>
                    <a:cubicBezTo>
                      <a:pt x="87" y="182"/>
                      <a:pt x="87" y="182"/>
                      <a:pt x="87" y="182"/>
                    </a:cubicBezTo>
                    <a:cubicBezTo>
                      <a:pt x="89" y="183"/>
                      <a:pt x="91" y="183"/>
                      <a:pt x="93" y="183"/>
                    </a:cubicBezTo>
                    <a:cubicBezTo>
                      <a:pt x="102" y="200"/>
                      <a:pt x="102" y="200"/>
                      <a:pt x="102" y="200"/>
                    </a:cubicBezTo>
                    <a:cubicBezTo>
                      <a:pt x="115" y="201"/>
                      <a:pt x="127" y="197"/>
                      <a:pt x="127" y="197"/>
                    </a:cubicBezTo>
                    <a:cubicBezTo>
                      <a:pt x="130" y="178"/>
                      <a:pt x="130" y="178"/>
                      <a:pt x="130" y="178"/>
                    </a:cubicBezTo>
                    <a:cubicBezTo>
                      <a:pt x="130" y="178"/>
                      <a:pt x="130" y="178"/>
                      <a:pt x="130" y="178"/>
                    </a:cubicBezTo>
                    <a:cubicBezTo>
                      <a:pt x="132" y="177"/>
                      <a:pt x="134" y="176"/>
                      <a:pt x="136" y="176"/>
                    </a:cubicBezTo>
                    <a:cubicBezTo>
                      <a:pt x="152" y="186"/>
                      <a:pt x="152" y="186"/>
                      <a:pt x="152" y="186"/>
                    </a:cubicBezTo>
                    <a:cubicBezTo>
                      <a:pt x="164" y="179"/>
                      <a:pt x="172" y="168"/>
                      <a:pt x="172" y="168"/>
                    </a:cubicBezTo>
                    <a:cubicBezTo>
                      <a:pt x="166" y="147"/>
                      <a:pt x="166" y="147"/>
                      <a:pt x="166" y="147"/>
                    </a:cubicBezTo>
                    <a:cubicBezTo>
                      <a:pt x="166" y="147"/>
                      <a:pt x="166" y="147"/>
                      <a:pt x="166" y="147"/>
                    </a:cubicBezTo>
                    <a:cubicBezTo>
                      <a:pt x="167" y="147"/>
                      <a:pt x="168" y="147"/>
                      <a:pt x="169" y="146"/>
                    </a:cubicBezTo>
                    <a:cubicBezTo>
                      <a:pt x="188" y="148"/>
                      <a:pt x="188" y="148"/>
                      <a:pt x="188" y="148"/>
                    </a:cubicBezTo>
                    <a:cubicBezTo>
                      <a:pt x="195" y="137"/>
                      <a:pt x="197" y="126"/>
                      <a:pt x="197" y="126"/>
                    </a:cubicBezTo>
                    <a:cubicBezTo>
                      <a:pt x="183" y="114"/>
                      <a:pt x="183" y="114"/>
                      <a:pt x="183" y="114"/>
                    </a:cubicBezTo>
                    <a:cubicBezTo>
                      <a:pt x="183" y="114"/>
                      <a:pt x="183" y="114"/>
                      <a:pt x="183" y="114"/>
                    </a:cubicBezTo>
                    <a:cubicBezTo>
                      <a:pt x="183" y="112"/>
                      <a:pt x="184" y="110"/>
                      <a:pt x="184" y="108"/>
                    </a:cubicBezTo>
                    <a:lnTo>
                      <a:pt x="201" y="99"/>
                    </a:lnTo>
                    <a:close/>
                    <a:moveTo>
                      <a:pt x="101" y="142"/>
                    </a:moveTo>
                    <a:cubicBezTo>
                      <a:pt x="77" y="142"/>
                      <a:pt x="58" y="123"/>
                      <a:pt x="58" y="100"/>
                    </a:cubicBezTo>
                    <a:cubicBezTo>
                      <a:pt x="58" y="77"/>
                      <a:pt x="77" y="58"/>
                      <a:pt x="101" y="58"/>
                    </a:cubicBezTo>
                    <a:cubicBezTo>
                      <a:pt x="124" y="58"/>
                      <a:pt x="143" y="77"/>
                      <a:pt x="143" y="100"/>
                    </a:cubicBezTo>
                    <a:cubicBezTo>
                      <a:pt x="143" y="123"/>
                      <a:pt x="124" y="142"/>
                      <a:pt x="101" y="1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8" name="Freeform 127">
                <a:extLst>
                  <a:ext uri="{FF2B5EF4-FFF2-40B4-BE49-F238E27FC236}">
                    <a16:creationId xmlns:a16="http://schemas.microsoft.com/office/drawing/2014/main" id="{0E4B5A39-A981-452D-ABAF-FFAE8B56E1A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654912" y="2488454"/>
                <a:ext cx="256618" cy="257388"/>
              </a:xfrm>
              <a:custGeom>
                <a:avLst/>
                <a:gdLst>
                  <a:gd name="T0" fmla="*/ 138 w 141"/>
                  <a:gd name="T1" fmla="*/ 52 h 141"/>
                  <a:gd name="T2" fmla="*/ 125 w 141"/>
                  <a:gd name="T3" fmla="*/ 50 h 141"/>
                  <a:gd name="T4" fmla="*/ 131 w 141"/>
                  <a:gd name="T5" fmla="*/ 34 h 141"/>
                  <a:gd name="T6" fmla="*/ 110 w 141"/>
                  <a:gd name="T7" fmla="*/ 25 h 141"/>
                  <a:gd name="T8" fmla="*/ 106 w 141"/>
                  <a:gd name="T9" fmla="*/ 23 h 141"/>
                  <a:gd name="T10" fmla="*/ 89 w 141"/>
                  <a:gd name="T11" fmla="*/ 2 h 141"/>
                  <a:gd name="T12" fmla="*/ 80 w 141"/>
                  <a:gd name="T13" fmla="*/ 13 h 141"/>
                  <a:gd name="T14" fmla="*/ 70 w 141"/>
                  <a:gd name="T15" fmla="*/ 0 h 141"/>
                  <a:gd name="T16" fmla="*/ 50 w 141"/>
                  <a:gd name="T17" fmla="*/ 15 h 141"/>
                  <a:gd name="T18" fmla="*/ 45 w 141"/>
                  <a:gd name="T19" fmla="*/ 17 h 141"/>
                  <a:gd name="T20" fmla="*/ 20 w 141"/>
                  <a:gd name="T21" fmla="*/ 21 h 141"/>
                  <a:gd name="T22" fmla="*/ 25 w 141"/>
                  <a:gd name="T23" fmla="*/ 33 h 141"/>
                  <a:gd name="T24" fmla="*/ 9 w 141"/>
                  <a:gd name="T25" fmla="*/ 36 h 141"/>
                  <a:gd name="T26" fmla="*/ 12 w 141"/>
                  <a:gd name="T27" fmla="*/ 61 h 141"/>
                  <a:gd name="T28" fmla="*/ 12 w 141"/>
                  <a:gd name="T29" fmla="*/ 65 h 141"/>
                  <a:gd name="T30" fmla="*/ 2 w 141"/>
                  <a:gd name="T31" fmla="*/ 88 h 141"/>
                  <a:gd name="T32" fmla="*/ 15 w 141"/>
                  <a:gd name="T33" fmla="*/ 91 h 141"/>
                  <a:gd name="T34" fmla="*/ 10 w 141"/>
                  <a:gd name="T35" fmla="*/ 106 h 141"/>
                  <a:gd name="T36" fmla="*/ 34 w 141"/>
                  <a:gd name="T37" fmla="*/ 116 h 141"/>
                  <a:gd name="T38" fmla="*/ 37 w 141"/>
                  <a:gd name="T39" fmla="*/ 118 h 141"/>
                  <a:gd name="T40" fmla="*/ 53 w 141"/>
                  <a:gd name="T41" fmla="*/ 138 h 141"/>
                  <a:gd name="T42" fmla="*/ 62 w 141"/>
                  <a:gd name="T43" fmla="*/ 128 h 141"/>
                  <a:gd name="T44" fmla="*/ 71 w 141"/>
                  <a:gd name="T45" fmla="*/ 141 h 141"/>
                  <a:gd name="T46" fmla="*/ 91 w 141"/>
                  <a:gd name="T47" fmla="*/ 125 h 141"/>
                  <a:gd name="T48" fmla="*/ 95 w 141"/>
                  <a:gd name="T49" fmla="*/ 123 h 141"/>
                  <a:gd name="T50" fmla="*/ 120 w 141"/>
                  <a:gd name="T51" fmla="*/ 118 h 141"/>
                  <a:gd name="T52" fmla="*/ 116 w 141"/>
                  <a:gd name="T53" fmla="*/ 104 h 141"/>
                  <a:gd name="T54" fmla="*/ 131 w 141"/>
                  <a:gd name="T55" fmla="*/ 104 h 141"/>
                  <a:gd name="T56" fmla="*/ 128 w 141"/>
                  <a:gd name="T57" fmla="*/ 80 h 141"/>
                  <a:gd name="T58" fmla="*/ 129 w 141"/>
                  <a:gd name="T59" fmla="*/ 76 h 141"/>
                  <a:gd name="T60" fmla="*/ 70 w 141"/>
                  <a:gd name="T61" fmla="*/ 100 h 141"/>
                  <a:gd name="T62" fmla="*/ 70 w 141"/>
                  <a:gd name="T63" fmla="*/ 41 h 141"/>
                  <a:gd name="T64" fmla="*/ 70 w 141"/>
                  <a:gd name="T65" fmla="*/ 10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41" h="141">
                    <a:moveTo>
                      <a:pt x="141" y="70"/>
                    </a:moveTo>
                    <a:cubicBezTo>
                      <a:pt x="141" y="60"/>
                      <a:pt x="138" y="52"/>
                      <a:pt x="138" y="52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48"/>
                      <a:pt x="124" y="47"/>
                      <a:pt x="123" y="45"/>
                    </a:cubicBezTo>
                    <a:cubicBezTo>
                      <a:pt x="131" y="34"/>
                      <a:pt x="131" y="34"/>
                      <a:pt x="131" y="34"/>
                    </a:cubicBezTo>
                    <a:cubicBezTo>
                      <a:pt x="126" y="26"/>
                      <a:pt x="121" y="20"/>
                      <a:pt x="121" y="20"/>
                    </a:cubicBezTo>
                    <a:cubicBezTo>
                      <a:pt x="110" y="25"/>
                      <a:pt x="110" y="25"/>
                      <a:pt x="110" y="25"/>
                    </a:cubicBezTo>
                    <a:cubicBezTo>
                      <a:pt x="110" y="25"/>
                      <a:pt x="110" y="25"/>
                      <a:pt x="110" y="25"/>
                    </a:cubicBezTo>
                    <a:cubicBezTo>
                      <a:pt x="110" y="24"/>
                      <a:pt x="107" y="23"/>
                      <a:pt x="106" y="23"/>
                    </a:cubicBezTo>
                    <a:cubicBezTo>
                      <a:pt x="106" y="9"/>
                      <a:pt x="106" y="9"/>
                      <a:pt x="106" y="9"/>
                    </a:cubicBezTo>
                    <a:cubicBezTo>
                      <a:pt x="98" y="4"/>
                      <a:pt x="89" y="2"/>
                      <a:pt x="89" y="2"/>
                    </a:cubicBezTo>
                    <a:cubicBezTo>
                      <a:pt x="80" y="12"/>
                      <a:pt x="80" y="12"/>
                      <a:pt x="80" y="12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79" y="12"/>
                      <a:pt x="77" y="12"/>
                      <a:pt x="76" y="12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60" y="0"/>
                      <a:pt x="52" y="2"/>
                      <a:pt x="52" y="2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8" y="16"/>
                      <a:pt x="47" y="17"/>
                      <a:pt x="45" y="17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26" y="15"/>
                      <a:pt x="20" y="21"/>
                      <a:pt x="20" y="21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4" y="34"/>
                      <a:pt x="23" y="35"/>
                      <a:pt x="23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4" y="44"/>
                      <a:pt x="2" y="52"/>
                      <a:pt x="2" y="52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2" y="62"/>
                      <a:pt x="12" y="63"/>
                      <a:pt x="12" y="65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81"/>
                      <a:pt x="2" y="88"/>
                      <a:pt x="2" y="88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16" y="92"/>
                      <a:pt x="17" y="94"/>
                      <a:pt x="17" y="95"/>
                    </a:cubicBezTo>
                    <a:cubicBezTo>
                      <a:pt x="10" y="106"/>
                      <a:pt x="10" y="106"/>
                      <a:pt x="10" y="106"/>
                    </a:cubicBezTo>
                    <a:cubicBezTo>
                      <a:pt x="15" y="115"/>
                      <a:pt x="21" y="120"/>
                      <a:pt x="21" y="120"/>
                    </a:cubicBezTo>
                    <a:cubicBezTo>
                      <a:pt x="34" y="116"/>
                      <a:pt x="34" y="116"/>
                      <a:pt x="34" y="116"/>
                    </a:cubicBezTo>
                    <a:cubicBezTo>
                      <a:pt x="34" y="116"/>
                      <a:pt x="34" y="116"/>
                      <a:pt x="34" y="116"/>
                    </a:cubicBezTo>
                    <a:cubicBezTo>
                      <a:pt x="34" y="117"/>
                      <a:pt x="36" y="117"/>
                      <a:pt x="37" y="118"/>
                    </a:cubicBezTo>
                    <a:cubicBezTo>
                      <a:pt x="36" y="131"/>
                      <a:pt x="36" y="131"/>
                      <a:pt x="36" y="131"/>
                    </a:cubicBezTo>
                    <a:cubicBezTo>
                      <a:pt x="44" y="136"/>
                      <a:pt x="53" y="138"/>
                      <a:pt x="53" y="138"/>
                    </a:cubicBezTo>
                    <a:cubicBezTo>
                      <a:pt x="62" y="128"/>
                      <a:pt x="62" y="128"/>
                      <a:pt x="62" y="128"/>
                    </a:cubicBezTo>
                    <a:cubicBezTo>
                      <a:pt x="62" y="128"/>
                      <a:pt x="62" y="128"/>
                      <a:pt x="62" y="128"/>
                    </a:cubicBezTo>
                    <a:cubicBezTo>
                      <a:pt x="62" y="128"/>
                      <a:pt x="64" y="128"/>
                      <a:pt x="66" y="129"/>
                    </a:cubicBezTo>
                    <a:cubicBezTo>
                      <a:pt x="71" y="141"/>
                      <a:pt x="71" y="141"/>
                      <a:pt x="71" y="141"/>
                    </a:cubicBezTo>
                    <a:cubicBezTo>
                      <a:pt x="81" y="141"/>
                      <a:pt x="89" y="138"/>
                      <a:pt x="89" y="138"/>
                    </a:cubicBezTo>
                    <a:cubicBezTo>
                      <a:pt x="91" y="125"/>
                      <a:pt x="91" y="125"/>
                      <a:pt x="91" y="125"/>
                    </a:cubicBezTo>
                    <a:cubicBezTo>
                      <a:pt x="91" y="125"/>
                      <a:pt x="91" y="125"/>
                      <a:pt x="91" y="125"/>
                    </a:cubicBezTo>
                    <a:cubicBezTo>
                      <a:pt x="92" y="125"/>
                      <a:pt x="94" y="124"/>
                      <a:pt x="95" y="123"/>
                    </a:cubicBezTo>
                    <a:cubicBezTo>
                      <a:pt x="107" y="131"/>
                      <a:pt x="107" y="131"/>
                      <a:pt x="107" y="131"/>
                    </a:cubicBezTo>
                    <a:cubicBezTo>
                      <a:pt x="115" y="126"/>
                      <a:pt x="120" y="118"/>
                      <a:pt x="120" y="118"/>
                    </a:cubicBezTo>
                    <a:cubicBezTo>
                      <a:pt x="116" y="104"/>
                      <a:pt x="116" y="104"/>
                      <a:pt x="116" y="104"/>
                    </a:cubicBezTo>
                    <a:cubicBezTo>
                      <a:pt x="116" y="104"/>
                      <a:pt x="116" y="104"/>
                      <a:pt x="116" y="104"/>
                    </a:cubicBezTo>
                    <a:cubicBezTo>
                      <a:pt x="117" y="104"/>
                      <a:pt x="117" y="104"/>
                      <a:pt x="118" y="103"/>
                    </a:cubicBezTo>
                    <a:cubicBezTo>
                      <a:pt x="131" y="104"/>
                      <a:pt x="131" y="104"/>
                      <a:pt x="131" y="104"/>
                    </a:cubicBezTo>
                    <a:cubicBezTo>
                      <a:pt x="137" y="96"/>
                      <a:pt x="138" y="88"/>
                      <a:pt x="138" y="88"/>
                    </a:cubicBezTo>
                    <a:cubicBezTo>
                      <a:pt x="128" y="80"/>
                      <a:pt x="128" y="80"/>
                      <a:pt x="128" y="80"/>
                    </a:cubicBezTo>
                    <a:cubicBezTo>
                      <a:pt x="128" y="80"/>
                      <a:pt x="128" y="80"/>
                      <a:pt x="128" y="80"/>
                    </a:cubicBezTo>
                    <a:cubicBezTo>
                      <a:pt x="128" y="79"/>
                      <a:pt x="128" y="77"/>
                      <a:pt x="129" y="76"/>
                    </a:cubicBezTo>
                    <a:lnTo>
                      <a:pt x="141" y="70"/>
                    </a:lnTo>
                    <a:close/>
                    <a:moveTo>
                      <a:pt x="70" y="100"/>
                    </a:moveTo>
                    <a:cubicBezTo>
                      <a:pt x="54" y="100"/>
                      <a:pt x="41" y="87"/>
                      <a:pt x="41" y="70"/>
                    </a:cubicBezTo>
                    <a:cubicBezTo>
                      <a:pt x="41" y="54"/>
                      <a:pt x="54" y="41"/>
                      <a:pt x="70" y="41"/>
                    </a:cubicBezTo>
                    <a:cubicBezTo>
                      <a:pt x="87" y="41"/>
                      <a:pt x="100" y="54"/>
                      <a:pt x="100" y="70"/>
                    </a:cubicBezTo>
                    <a:cubicBezTo>
                      <a:pt x="100" y="87"/>
                      <a:pt x="87" y="100"/>
                      <a:pt x="70" y="1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9" name="Freeform 128">
                <a:extLst>
                  <a:ext uri="{FF2B5EF4-FFF2-40B4-BE49-F238E27FC236}">
                    <a16:creationId xmlns:a16="http://schemas.microsoft.com/office/drawing/2014/main" id="{4D979BDE-2CD2-415B-B3D1-D3A47B971A8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667242" y="2313523"/>
                <a:ext cx="171079" cy="171079"/>
              </a:xfrm>
              <a:custGeom>
                <a:avLst/>
                <a:gdLst>
                  <a:gd name="T0" fmla="*/ 92 w 94"/>
                  <a:gd name="T1" fmla="*/ 35 h 94"/>
                  <a:gd name="T2" fmla="*/ 83 w 94"/>
                  <a:gd name="T3" fmla="*/ 33 h 94"/>
                  <a:gd name="T4" fmla="*/ 87 w 94"/>
                  <a:gd name="T5" fmla="*/ 23 h 94"/>
                  <a:gd name="T6" fmla="*/ 71 w 94"/>
                  <a:gd name="T7" fmla="*/ 16 h 94"/>
                  <a:gd name="T8" fmla="*/ 69 w 94"/>
                  <a:gd name="T9" fmla="*/ 15 h 94"/>
                  <a:gd name="T10" fmla="*/ 58 w 94"/>
                  <a:gd name="T11" fmla="*/ 2 h 94"/>
                  <a:gd name="T12" fmla="*/ 51 w 94"/>
                  <a:gd name="T13" fmla="*/ 8 h 94"/>
                  <a:gd name="T14" fmla="*/ 46 w 94"/>
                  <a:gd name="T15" fmla="*/ 0 h 94"/>
                  <a:gd name="T16" fmla="*/ 33 w 94"/>
                  <a:gd name="T17" fmla="*/ 10 h 94"/>
                  <a:gd name="T18" fmla="*/ 30 w 94"/>
                  <a:gd name="T19" fmla="*/ 11 h 94"/>
                  <a:gd name="T20" fmla="*/ 13 w 94"/>
                  <a:gd name="T21" fmla="*/ 14 h 94"/>
                  <a:gd name="T22" fmla="*/ 16 w 94"/>
                  <a:gd name="T23" fmla="*/ 22 h 94"/>
                  <a:gd name="T24" fmla="*/ 6 w 94"/>
                  <a:gd name="T25" fmla="*/ 24 h 94"/>
                  <a:gd name="T26" fmla="*/ 8 w 94"/>
                  <a:gd name="T27" fmla="*/ 40 h 94"/>
                  <a:gd name="T28" fmla="*/ 8 w 94"/>
                  <a:gd name="T29" fmla="*/ 43 h 94"/>
                  <a:gd name="T30" fmla="*/ 1 w 94"/>
                  <a:gd name="T31" fmla="*/ 59 h 94"/>
                  <a:gd name="T32" fmla="*/ 10 w 94"/>
                  <a:gd name="T33" fmla="*/ 60 h 94"/>
                  <a:gd name="T34" fmla="*/ 7 w 94"/>
                  <a:gd name="T35" fmla="*/ 71 h 94"/>
                  <a:gd name="T36" fmla="*/ 15 w 94"/>
                  <a:gd name="T37" fmla="*/ 77 h 94"/>
                  <a:gd name="T38" fmla="*/ 19 w 94"/>
                  <a:gd name="T39" fmla="*/ 79 h 94"/>
                  <a:gd name="T40" fmla="*/ 34 w 94"/>
                  <a:gd name="T41" fmla="*/ 92 h 94"/>
                  <a:gd name="T42" fmla="*/ 43 w 94"/>
                  <a:gd name="T43" fmla="*/ 85 h 94"/>
                  <a:gd name="T44" fmla="*/ 48 w 94"/>
                  <a:gd name="T45" fmla="*/ 94 h 94"/>
                  <a:gd name="T46" fmla="*/ 61 w 94"/>
                  <a:gd name="T47" fmla="*/ 83 h 94"/>
                  <a:gd name="T48" fmla="*/ 63 w 94"/>
                  <a:gd name="T49" fmla="*/ 82 h 94"/>
                  <a:gd name="T50" fmla="*/ 80 w 94"/>
                  <a:gd name="T51" fmla="*/ 78 h 94"/>
                  <a:gd name="T52" fmla="*/ 77 w 94"/>
                  <a:gd name="T53" fmla="*/ 68 h 94"/>
                  <a:gd name="T54" fmla="*/ 87 w 94"/>
                  <a:gd name="T55" fmla="*/ 69 h 94"/>
                  <a:gd name="T56" fmla="*/ 85 w 94"/>
                  <a:gd name="T57" fmla="*/ 53 h 94"/>
                  <a:gd name="T58" fmla="*/ 86 w 94"/>
                  <a:gd name="T59" fmla="*/ 50 h 94"/>
                  <a:gd name="T60" fmla="*/ 47 w 94"/>
                  <a:gd name="T61" fmla="*/ 67 h 94"/>
                  <a:gd name="T62" fmla="*/ 47 w 94"/>
                  <a:gd name="T63" fmla="*/ 27 h 94"/>
                  <a:gd name="T64" fmla="*/ 47 w 94"/>
                  <a:gd name="T65" fmla="*/ 6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94" h="94">
                    <a:moveTo>
                      <a:pt x="94" y="46"/>
                    </a:moveTo>
                    <a:cubicBezTo>
                      <a:pt x="94" y="40"/>
                      <a:pt x="92" y="35"/>
                      <a:pt x="92" y="35"/>
                    </a:cubicBezTo>
                    <a:cubicBezTo>
                      <a:pt x="83" y="33"/>
                      <a:pt x="83" y="33"/>
                      <a:pt x="83" y="33"/>
                    </a:cubicBezTo>
                    <a:cubicBezTo>
                      <a:pt x="83" y="33"/>
                      <a:pt x="83" y="33"/>
                      <a:pt x="83" y="33"/>
                    </a:cubicBezTo>
                    <a:cubicBezTo>
                      <a:pt x="83" y="32"/>
                      <a:pt x="83" y="31"/>
                      <a:pt x="82" y="30"/>
                    </a:cubicBezTo>
                    <a:cubicBezTo>
                      <a:pt x="87" y="23"/>
                      <a:pt x="87" y="23"/>
                      <a:pt x="87" y="23"/>
                    </a:cubicBezTo>
                    <a:cubicBezTo>
                      <a:pt x="84" y="17"/>
                      <a:pt x="80" y="13"/>
                      <a:pt x="80" y="13"/>
                    </a:cubicBezTo>
                    <a:cubicBezTo>
                      <a:pt x="71" y="16"/>
                      <a:pt x="71" y="16"/>
                      <a:pt x="71" y="16"/>
                    </a:cubicBezTo>
                    <a:cubicBezTo>
                      <a:pt x="71" y="16"/>
                      <a:pt x="71" y="16"/>
                      <a:pt x="71" y="16"/>
                    </a:cubicBezTo>
                    <a:cubicBezTo>
                      <a:pt x="71" y="16"/>
                      <a:pt x="70" y="15"/>
                      <a:pt x="69" y="15"/>
                    </a:cubicBezTo>
                    <a:cubicBezTo>
                      <a:pt x="70" y="6"/>
                      <a:pt x="70" y="6"/>
                      <a:pt x="70" y="6"/>
                    </a:cubicBezTo>
                    <a:cubicBezTo>
                      <a:pt x="64" y="3"/>
                      <a:pt x="58" y="2"/>
                      <a:pt x="58" y="2"/>
                    </a:cubicBezTo>
                    <a:cubicBezTo>
                      <a:pt x="51" y="8"/>
                      <a:pt x="51" y="8"/>
                      <a:pt x="51" y="8"/>
                    </a:cubicBezTo>
                    <a:cubicBezTo>
                      <a:pt x="51" y="8"/>
                      <a:pt x="51" y="8"/>
                      <a:pt x="51" y="8"/>
                    </a:cubicBezTo>
                    <a:cubicBezTo>
                      <a:pt x="51" y="8"/>
                      <a:pt x="50" y="8"/>
                      <a:pt x="49" y="8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39" y="0"/>
                      <a:pt x="34" y="1"/>
                      <a:pt x="34" y="1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2" y="11"/>
                      <a:pt x="31" y="11"/>
                      <a:pt x="30" y="11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17" y="10"/>
                      <a:pt x="13" y="14"/>
                      <a:pt x="13" y="14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6" y="23"/>
                      <a:pt x="15" y="23"/>
                      <a:pt x="15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3" y="29"/>
                      <a:pt x="1" y="34"/>
                      <a:pt x="1" y="34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8" y="41"/>
                      <a:pt x="8" y="42"/>
                      <a:pt x="8" y="43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54"/>
                      <a:pt x="1" y="59"/>
                      <a:pt x="1" y="59"/>
                    </a:cubicBezTo>
                    <a:cubicBezTo>
                      <a:pt x="10" y="61"/>
                      <a:pt x="10" y="61"/>
                      <a:pt x="10" y="61"/>
                    </a:cubicBezTo>
                    <a:cubicBezTo>
                      <a:pt x="10" y="60"/>
                      <a:pt x="10" y="60"/>
                      <a:pt x="10" y="60"/>
                    </a:cubicBezTo>
                    <a:cubicBezTo>
                      <a:pt x="11" y="61"/>
                      <a:pt x="11" y="62"/>
                      <a:pt x="11" y="63"/>
                    </a:cubicBezTo>
                    <a:cubicBezTo>
                      <a:pt x="7" y="71"/>
                      <a:pt x="7" y="71"/>
                      <a:pt x="7" y="71"/>
                    </a:cubicBezTo>
                    <a:cubicBezTo>
                      <a:pt x="10" y="77"/>
                      <a:pt x="10" y="80"/>
                      <a:pt x="10" y="80"/>
                    </a:cubicBezTo>
                    <a:cubicBezTo>
                      <a:pt x="15" y="77"/>
                      <a:pt x="15" y="77"/>
                      <a:pt x="15" y="77"/>
                    </a:cubicBezTo>
                    <a:cubicBezTo>
                      <a:pt x="15" y="77"/>
                      <a:pt x="15" y="77"/>
                      <a:pt x="15" y="77"/>
                    </a:cubicBezTo>
                    <a:cubicBezTo>
                      <a:pt x="15" y="78"/>
                      <a:pt x="19" y="78"/>
                      <a:pt x="19" y="79"/>
                    </a:cubicBezTo>
                    <a:cubicBezTo>
                      <a:pt x="19" y="87"/>
                      <a:pt x="19" y="87"/>
                      <a:pt x="19" y="87"/>
                    </a:cubicBezTo>
                    <a:cubicBezTo>
                      <a:pt x="27" y="91"/>
                      <a:pt x="34" y="92"/>
                      <a:pt x="34" y="92"/>
                    </a:cubicBezTo>
                    <a:cubicBezTo>
                      <a:pt x="43" y="85"/>
                      <a:pt x="43" y="85"/>
                      <a:pt x="43" y="85"/>
                    </a:cubicBezTo>
                    <a:cubicBezTo>
                      <a:pt x="43" y="85"/>
                      <a:pt x="43" y="85"/>
                      <a:pt x="43" y="85"/>
                    </a:cubicBezTo>
                    <a:cubicBezTo>
                      <a:pt x="43" y="85"/>
                      <a:pt x="44" y="86"/>
                      <a:pt x="45" y="86"/>
                    </a:cubicBezTo>
                    <a:cubicBezTo>
                      <a:pt x="48" y="94"/>
                      <a:pt x="48" y="94"/>
                      <a:pt x="48" y="94"/>
                    </a:cubicBezTo>
                    <a:cubicBezTo>
                      <a:pt x="54" y="94"/>
                      <a:pt x="59" y="92"/>
                      <a:pt x="59" y="92"/>
                    </a:cubicBezTo>
                    <a:cubicBezTo>
                      <a:pt x="61" y="83"/>
                      <a:pt x="61" y="83"/>
                      <a:pt x="61" y="83"/>
                    </a:cubicBezTo>
                    <a:cubicBezTo>
                      <a:pt x="61" y="83"/>
                      <a:pt x="61" y="83"/>
                      <a:pt x="61" y="83"/>
                    </a:cubicBezTo>
                    <a:cubicBezTo>
                      <a:pt x="62" y="83"/>
                      <a:pt x="62" y="83"/>
                      <a:pt x="63" y="82"/>
                    </a:cubicBezTo>
                    <a:cubicBezTo>
                      <a:pt x="71" y="87"/>
                      <a:pt x="71" y="87"/>
                      <a:pt x="71" y="87"/>
                    </a:cubicBezTo>
                    <a:cubicBezTo>
                      <a:pt x="77" y="84"/>
                      <a:pt x="80" y="78"/>
                      <a:pt x="80" y="78"/>
                    </a:cubicBezTo>
                    <a:cubicBezTo>
                      <a:pt x="77" y="68"/>
                      <a:pt x="77" y="68"/>
                      <a:pt x="77" y="68"/>
                    </a:cubicBezTo>
                    <a:cubicBezTo>
                      <a:pt x="77" y="68"/>
                      <a:pt x="77" y="68"/>
                      <a:pt x="77" y="68"/>
                    </a:cubicBezTo>
                    <a:cubicBezTo>
                      <a:pt x="78" y="68"/>
                      <a:pt x="78" y="68"/>
                      <a:pt x="78" y="68"/>
                    </a:cubicBezTo>
                    <a:cubicBezTo>
                      <a:pt x="87" y="69"/>
                      <a:pt x="87" y="69"/>
                      <a:pt x="87" y="69"/>
                    </a:cubicBezTo>
                    <a:cubicBezTo>
                      <a:pt x="91" y="64"/>
                      <a:pt x="92" y="59"/>
                      <a:pt x="92" y="59"/>
                    </a:cubicBezTo>
                    <a:cubicBezTo>
                      <a:pt x="85" y="53"/>
                      <a:pt x="85" y="53"/>
                      <a:pt x="85" y="53"/>
                    </a:cubicBezTo>
                    <a:cubicBezTo>
                      <a:pt x="85" y="53"/>
                      <a:pt x="85" y="53"/>
                      <a:pt x="85" y="53"/>
                    </a:cubicBezTo>
                    <a:cubicBezTo>
                      <a:pt x="85" y="52"/>
                      <a:pt x="85" y="51"/>
                      <a:pt x="86" y="50"/>
                    </a:cubicBezTo>
                    <a:lnTo>
                      <a:pt x="94" y="46"/>
                    </a:lnTo>
                    <a:close/>
                    <a:moveTo>
                      <a:pt x="47" y="67"/>
                    </a:moveTo>
                    <a:cubicBezTo>
                      <a:pt x="36" y="67"/>
                      <a:pt x="27" y="58"/>
                      <a:pt x="27" y="47"/>
                    </a:cubicBezTo>
                    <a:cubicBezTo>
                      <a:pt x="27" y="36"/>
                      <a:pt x="36" y="27"/>
                      <a:pt x="47" y="27"/>
                    </a:cubicBezTo>
                    <a:cubicBezTo>
                      <a:pt x="58" y="27"/>
                      <a:pt x="67" y="36"/>
                      <a:pt x="67" y="47"/>
                    </a:cubicBezTo>
                    <a:cubicBezTo>
                      <a:pt x="67" y="58"/>
                      <a:pt x="58" y="67"/>
                      <a:pt x="47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E152002-3E66-426F-A2CD-6AD1C9A82ED4}"/>
              </a:ext>
            </a:extLst>
          </p:cNvPr>
          <p:cNvGrpSpPr/>
          <p:nvPr/>
        </p:nvGrpSpPr>
        <p:grpSpPr>
          <a:xfrm>
            <a:off x="8592575" y="5536539"/>
            <a:ext cx="567733" cy="567733"/>
            <a:chOff x="8601850" y="5536539"/>
            <a:chExt cx="567733" cy="567733"/>
          </a:xfrm>
        </p:grpSpPr>
        <p:sp>
          <p:nvSpPr>
            <p:cNvPr id="146" name="Oval 145">
              <a:extLst>
                <a:ext uri="{FF2B5EF4-FFF2-40B4-BE49-F238E27FC236}">
                  <a16:creationId xmlns:a16="http://schemas.microsoft.com/office/drawing/2014/main" id="{0BD9BE2A-BEE8-4890-B7C2-2CBD8D1B5A73}"/>
                </a:ext>
              </a:extLst>
            </p:cNvPr>
            <p:cNvSpPr/>
            <p:nvPr/>
          </p:nvSpPr>
          <p:spPr>
            <a:xfrm>
              <a:off x="8601850" y="5536539"/>
              <a:ext cx="567733" cy="567733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8064A2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Freeform 31">
              <a:extLst>
                <a:ext uri="{FF2B5EF4-FFF2-40B4-BE49-F238E27FC236}">
                  <a16:creationId xmlns:a16="http://schemas.microsoft.com/office/drawing/2014/main" id="{1D8FF1A5-B397-4D2E-B4F1-300947821A5E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711771" y="5647534"/>
              <a:ext cx="347890" cy="345743"/>
            </a:xfrm>
            <a:custGeom>
              <a:avLst/>
              <a:gdLst>
                <a:gd name="T0" fmla="*/ 229 w 237"/>
                <a:gd name="T1" fmla="*/ 196 h 235"/>
                <a:gd name="T2" fmla="*/ 189 w 237"/>
                <a:gd name="T3" fmla="*/ 156 h 235"/>
                <a:gd name="T4" fmla="*/ 172 w 237"/>
                <a:gd name="T5" fmla="*/ 150 h 235"/>
                <a:gd name="T6" fmla="*/ 149 w 237"/>
                <a:gd name="T7" fmla="*/ 126 h 235"/>
                <a:gd name="T8" fmla="*/ 139 w 237"/>
                <a:gd name="T9" fmla="*/ 30 h 235"/>
                <a:gd name="T10" fmla="*/ 30 w 237"/>
                <a:gd name="T11" fmla="*/ 30 h 235"/>
                <a:gd name="T12" fmla="*/ 30 w 237"/>
                <a:gd name="T13" fmla="*/ 138 h 235"/>
                <a:gd name="T14" fmla="*/ 128 w 237"/>
                <a:gd name="T15" fmla="*/ 147 h 235"/>
                <a:gd name="T16" fmla="*/ 151 w 237"/>
                <a:gd name="T17" fmla="*/ 170 h 235"/>
                <a:gd name="T18" fmla="*/ 158 w 237"/>
                <a:gd name="T19" fmla="*/ 187 h 235"/>
                <a:gd name="T20" fmla="*/ 198 w 237"/>
                <a:gd name="T21" fmla="*/ 227 h 235"/>
                <a:gd name="T22" fmla="*/ 229 w 237"/>
                <a:gd name="T23" fmla="*/ 227 h 235"/>
                <a:gd name="T24" fmla="*/ 229 w 237"/>
                <a:gd name="T25" fmla="*/ 196 h 235"/>
                <a:gd name="T26" fmla="*/ 52 w 237"/>
                <a:gd name="T27" fmla="*/ 117 h 235"/>
                <a:gd name="T28" fmla="*/ 52 w 237"/>
                <a:gd name="T29" fmla="*/ 52 h 235"/>
                <a:gd name="T30" fmla="*/ 117 w 237"/>
                <a:gd name="T31" fmla="*/ 52 h 235"/>
                <a:gd name="T32" fmla="*/ 117 w 237"/>
                <a:gd name="T33" fmla="*/ 117 h 235"/>
                <a:gd name="T34" fmla="*/ 52 w 237"/>
                <a:gd name="T35" fmla="*/ 117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7" h="235">
                  <a:moveTo>
                    <a:pt x="229" y="196"/>
                  </a:moveTo>
                  <a:cubicBezTo>
                    <a:pt x="189" y="156"/>
                    <a:pt x="189" y="156"/>
                    <a:pt x="189" y="156"/>
                  </a:cubicBezTo>
                  <a:cubicBezTo>
                    <a:pt x="184" y="151"/>
                    <a:pt x="178" y="149"/>
                    <a:pt x="172" y="150"/>
                  </a:cubicBezTo>
                  <a:cubicBezTo>
                    <a:pt x="149" y="126"/>
                    <a:pt x="149" y="126"/>
                    <a:pt x="149" y="126"/>
                  </a:cubicBezTo>
                  <a:cubicBezTo>
                    <a:pt x="168" y="96"/>
                    <a:pt x="165" y="56"/>
                    <a:pt x="139" y="30"/>
                  </a:cubicBezTo>
                  <a:cubicBezTo>
                    <a:pt x="109" y="0"/>
                    <a:pt x="60" y="0"/>
                    <a:pt x="30" y="30"/>
                  </a:cubicBezTo>
                  <a:cubicBezTo>
                    <a:pt x="0" y="60"/>
                    <a:pt x="0" y="109"/>
                    <a:pt x="30" y="138"/>
                  </a:cubicBezTo>
                  <a:cubicBezTo>
                    <a:pt x="57" y="165"/>
                    <a:pt x="98" y="168"/>
                    <a:pt x="128" y="147"/>
                  </a:cubicBezTo>
                  <a:cubicBezTo>
                    <a:pt x="151" y="170"/>
                    <a:pt x="151" y="170"/>
                    <a:pt x="151" y="170"/>
                  </a:cubicBezTo>
                  <a:cubicBezTo>
                    <a:pt x="151" y="176"/>
                    <a:pt x="153" y="182"/>
                    <a:pt x="158" y="187"/>
                  </a:cubicBezTo>
                  <a:cubicBezTo>
                    <a:pt x="198" y="227"/>
                    <a:pt x="198" y="227"/>
                    <a:pt x="198" y="227"/>
                  </a:cubicBezTo>
                  <a:cubicBezTo>
                    <a:pt x="206" y="235"/>
                    <a:pt x="220" y="235"/>
                    <a:pt x="229" y="227"/>
                  </a:cubicBezTo>
                  <a:cubicBezTo>
                    <a:pt x="237" y="218"/>
                    <a:pt x="237" y="204"/>
                    <a:pt x="229" y="196"/>
                  </a:cubicBezTo>
                  <a:close/>
                  <a:moveTo>
                    <a:pt x="52" y="117"/>
                  </a:moveTo>
                  <a:cubicBezTo>
                    <a:pt x="34" y="99"/>
                    <a:pt x="34" y="70"/>
                    <a:pt x="52" y="52"/>
                  </a:cubicBezTo>
                  <a:cubicBezTo>
                    <a:pt x="70" y="34"/>
                    <a:pt x="99" y="34"/>
                    <a:pt x="117" y="52"/>
                  </a:cubicBezTo>
                  <a:cubicBezTo>
                    <a:pt x="134" y="70"/>
                    <a:pt x="134" y="99"/>
                    <a:pt x="117" y="117"/>
                  </a:cubicBezTo>
                  <a:cubicBezTo>
                    <a:pt x="99" y="134"/>
                    <a:pt x="70" y="134"/>
                    <a:pt x="52" y="1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95CF990-882E-4E1C-B2D9-682A5889607E}"/>
              </a:ext>
            </a:extLst>
          </p:cNvPr>
          <p:cNvCxnSpPr>
            <a:cxnSpLocks/>
          </p:cNvCxnSpPr>
          <p:nvPr/>
        </p:nvCxnSpPr>
        <p:spPr>
          <a:xfrm>
            <a:off x="1447800" y="1079295"/>
            <a:ext cx="0" cy="55244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43">
            <a:extLst>
              <a:ext uri="{FF2B5EF4-FFF2-40B4-BE49-F238E27FC236}">
                <a16:creationId xmlns:a16="http://schemas.microsoft.com/office/drawing/2014/main" id="{4D508288-33D0-488F-AE2E-810BB87411B6}"/>
              </a:ext>
            </a:extLst>
          </p:cNvPr>
          <p:cNvSpPr/>
          <p:nvPr/>
        </p:nvSpPr>
        <p:spPr>
          <a:xfrm>
            <a:off x="6141825" y="6328627"/>
            <a:ext cx="16305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https://www.teskalabs.com</a:t>
            </a:r>
          </a:p>
        </p:txBody>
      </p:sp>
      <p:pic>
        <p:nvPicPr>
          <p:cNvPr id="45" name="Picture 2" descr="C:\Users\Test\AppData\Local\Temp\SNAGHTML4cf03cf0.PNG">
            <a:extLst>
              <a:ext uri="{FF2B5EF4-FFF2-40B4-BE49-F238E27FC236}">
                <a16:creationId xmlns:a16="http://schemas.microsoft.com/office/drawing/2014/main" id="{D8D4A3D7-9ACD-4DD5-B328-8B9A73846A3C}"/>
              </a:ext>
            </a:extLst>
          </p:cNvPr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60" y="2180270"/>
            <a:ext cx="7158158" cy="408755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57270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 descr="A picture containing text, circuit, outdoor, electronics&#10;&#10;Description automatically generated">
            <a:extLst>
              <a:ext uri="{FF2B5EF4-FFF2-40B4-BE49-F238E27FC236}">
                <a16:creationId xmlns:a16="http://schemas.microsoft.com/office/drawing/2014/main" id="{E40A3CE0-3131-44F1-ABDF-3D6B13B3DCE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53" b="3153"/>
          <a:stretch>
            <a:fillRect/>
          </a:stretch>
        </p:blipFill>
        <p:spPr>
          <a:xfrm>
            <a:off x="0" y="9525"/>
            <a:ext cx="12192000" cy="6553200"/>
          </a:xfr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5C30A691-4359-4241-8222-4F55BDF48E58}"/>
              </a:ext>
            </a:extLst>
          </p:cNvPr>
          <p:cNvSpPr/>
          <p:nvPr/>
        </p:nvSpPr>
        <p:spPr>
          <a:xfrm>
            <a:off x="1588" y="14990"/>
            <a:ext cx="12188825" cy="6553200"/>
          </a:xfrm>
          <a:prstGeom prst="rect">
            <a:avLst/>
          </a:prstGeom>
          <a:gradFill flip="none" rotWithShape="1">
            <a:gsLst>
              <a:gs pos="0">
                <a:srgbClr val="00EFBF">
                  <a:alpha val="79000"/>
                </a:srgbClr>
              </a:gs>
              <a:gs pos="83000">
                <a:srgbClr val="3B1F4D">
                  <a:alpha val="80000"/>
                </a:srgbClr>
              </a:gs>
            </a:gsLst>
            <a:lin ang="3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Полилиния 104"/>
          <p:cNvSpPr>
            <a:spLocks/>
          </p:cNvSpPr>
          <p:nvPr/>
        </p:nvSpPr>
        <p:spPr bwMode="auto">
          <a:xfrm rot="10800000">
            <a:off x="942" y="1523765"/>
            <a:ext cx="6794930" cy="3810472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  <a:gd name="connsiteX20" fmla="*/ 908 w 6953"/>
              <a:gd name="connsiteY20" fmla="*/ 908 w 6953"/>
              <a:gd name="connsiteX21" fmla="*/ 908 w 6953"/>
              <a:gd name="connsiteY21" fmla="*/ 908 w 6953"/>
              <a:gd name="connsiteX22" fmla="*/ 908 w 6953"/>
              <a:gd name="connsiteY22" fmla="*/ 908 w 6953"/>
              <a:gd name="connsiteX23" fmla="*/ 908 w 6953"/>
              <a:gd name="connsiteY23" fmla="*/ 908 w 6953"/>
              <a:gd name="connsiteX24" fmla="*/ 908 w 6953"/>
              <a:gd name="connsiteY24" fmla="*/ 908 w 6953"/>
              <a:gd name="connsiteX25" fmla="*/ 908 w 6953"/>
              <a:gd name="connsiteY25" fmla="*/ 908 w 6953"/>
              <a:gd name="connsiteX26" fmla="*/ 908 w 6953"/>
              <a:gd name="connsiteY26" fmla="*/ 908 w 6953"/>
              <a:gd name="connsiteX27" fmla="*/ 908 w 6953"/>
              <a:gd name="connsiteY27" fmla="*/ 908 w 6953"/>
              <a:gd name="connsiteX28" fmla="*/ 908 w 6953"/>
              <a:gd name="connsiteY28" fmla="*/ 908 w 6953"/>
              <a:gd name="connsiteX29" fmla="*/ 908 w 6953"/>
              <a:gd name="connsiteY29" fmla="*/ 908 w 6953"/>
              <a:gd name="connsiteX30" fmla="*/ 908 w 6953"/>
              <a:gd name="connsiteY30" fmla="*/ 908 w 6953"/>
              <a:gd name="connsiteX31" fmla="*/ 908 w 6953"/>
              <a:gd name="connsiteY31" fmla="*/ 908 w 6953"/>
              <a:gd name="connsiteX32" fmla="*/ 908 w 6953"/>
              <a:gd name="connsiteY32" fmla="*/ 908 w 6953"/>
              <a:gd name="connsiteX33" fmla="*/ 908 w 6953"/>
              <a:gd name="connsiteY33" fmla="*/ 908 w 6953"/>
              <a:gd name="connsiteX34" fmla="*/ 908 w 6953"/>
              <a:gd name="connsiteY34" fmla="*/ 908 w 6953"/>
              <a:gd name="connsiteX35" fmla="*/ 908 w 6953"/>
              <a:gd name="connsiteY35" fmla="*/ 908 w 6953"/>
              <a:gd name="connsiteX36" fmla="*/ 908 w 6953"/>
              <a:gd name="connsiteY36" fmla="*/ 908 w 6953"/>
              <a:gd name="connsiteX37" fmla="*/ 908 w 6953"/>
              <a:gd name="connsiteY37" fmla="*/ 908 w 6953"/>
              <a:gd name="connsiteX38" fmla="*/ 908 w 6953"/>
              <a:gd name="connsiteY38" fmla="*/ 908 w 6953"/>
              <a:gd name="connsiteX39" fmla="*/ 908 w 6953"/>
              <a:gd name="connsiteY39" fmla="*/ 908 w 6953"/>
              <a:gd name="connsiteX40" fmla="*/ 908 w 6953"/>
              <a:gd name="connsiteY40" fmla="*/ 908 w 6953"/>
              <a:gd name="connsiteX41" fmla="*/ 908 w 6953"/>
              <a:gd name="connsiteY41" fmla="*/ 908 w 6953"/>
              <a:gd name="connsiteX42" fmla="*/ 908 w 6953"/>
              <a:gd name="connsiteY42" fmla="*/ 908 w 6953"/>
              <a:gd name="connsiteX43" fmla="*/ 908 w 6953"/>
              <a:gd name="connsiteY43" fmla="*/ 908 w 6953"/>
              <a:gd name="connsiteX44" fmla="*/ 908 w 6953"/>
              <a:gd name="connsiteY44" fmla="*/ 908 w 6953"/>
              <a:gd name="connsiteX45" fmla="*/ 908 w 6953"/>
              <a:gd name="connsiteY45" fmla="*/ 908 w 6953"/>
              <a:gd name="connsiteX46" fmla="*/ 908 w 6953"/>
              <a:gd name="connsiteY46" fmla="*/ 908 w 6953"/>
              <a:gd name="connsiteX47" fmla="*/ 908 w 6953"/>
              <a:gd name="connsiteY47" fmla="*/ 908 w 6953"/>
              <a:gd name="connsiteX48" fmla="*/ 908 w 6953"/>
              <a:gd name="connsiteY48" fmla="*/ 908 w 6953"/>
              <a:gd name="connsiteX49" fmla="*/ 908 w 6953"/>
              <a:gd name="connsiteY49" fmla="*/ 908 w 6953"/>
              <a:gd name="connsiteX50" fmla="*/ 908 w 6953"/>
              <a:gd name="connsiteY50" fmla="*/ 908 w 6953"/>
              <a:gd name="connsiteX51" fmla="*/ 908 w 6953"/>
              <a:gd name="connsiteY51" fmla="*/ 908 w 6953"/>
              <a:gd name="connsiteX52" fmla="*/ 908 w 6953"/>
              <a:gd name="connsiteY52" fmla="*/ 908 w 6953"/>
              <a:gd name="connsiteX53" fmla="*/ 908 w 6953"/>
              <a:gd name="connsiteY53" fmla="*/ 908 w 6953"/>
              <a:gd name="connsiteX54" fmla="*/ 908 w 6953"/>
              <a:gd name="connsiteY54" fmla="*/ 908 w 6953"/>
              <a:gd name="connsiteX55" fmla="*/ 908 w 6953"/>
              <a:gd name="connsiteY55" fmla="*/ 908 w 6953"/>
              <a:gd name="connsiteX56" fmla="*/ 908 w 6953"/>
              <a:gd name="connsiteY56" fmla="*/ 908 w 6953"/>
              <a:gd name="connsiteX57" fmla="*/ 908 w 6953"/>
              <a:gd name="connsiteY57" fmla="*/ 908 w 6953"/>
              <a:gd name="connsiteX58" fmla="*/ 908 w 6953"/>
              <a:gd name="connsiteY58" fmla="*/ 908 w 6953"/>
              <a:gd name="connsiteX59" fmla="*/ 908 w 6953"/>
              <a:gd name="connsiteY59" fmla="*/ 908 w 6953"/>
              <a:gd name="connsiteX60" fmla="*/ 908 w 6953"/>
              <a:gd name="connsiteY60" fmla="*/ 908 w 6953"/>
              <a:gd name="connsiteX61" fmla="*/ 908 w 6953"/>
              <a:gd name="connsiteY61" fmla="*/ 908 w 6953"/>
              <a:gd name="connsiteX62" fmla="*/ 908 w 6953"/>
              <a:gd name="connsiteY62" fmla="*/ 908 w 6953"/>
              <a:gd name="connsiteX63" fmla="*/ 908 w 6953"/>
              <a:gd name="connsiteY63" fmla="*/ 908 w 6953"/>
              <a:gd name="connsiteX64" fmla="*/ 908 w 6953"/>
              <a:gd name="connsiteY64" fmla="*/ 908 w 6953"/>
              <a:gd name="connsiteX65" fmla="*/ 908 w 6953"/>
              <a:gd name="connsiteY65" fmla="*/ 908 w 6953"/>
              <a:gd name="connsiteX66" fmla="*/ 908 w 6953"/>
              <a:gd name="connsiteY66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10193968" h="5716590">
                <a:moveTo>
                  <a:pt x="2848831" y="0"/>
                </a:moveTo>
                <a:lnTo>
                  <a:pt x="10193968" y="0"/>
                </a:lnTo>
                <a:lnTo>
                  <a:pt x="10193968" y="5716590"/>
                </a:lnTo>
                <a:lnTo>
                  <a:pt x="2848831" y="5716590"/>
                </a:lnTo>
                <a:lnTo>
                  <a:pt x="2703077" y="5713751"/>
                </a:lnTo>
                <a:lnTo>
                  <a:pt x="2559216" y="5702393"/>
                </a:lnTo>
                <a:lnTo>
                  <a:pt x="2416301" y="5683464"/>
                </a:lnTo>
                <a:lnTo>
                  <a:pt x="2276226" y="5657910"/>
                </a:lnTo>
                <a:lnTo>
                  <a:pt x="2138990" y="5625731"/>
                </a:lnTo>
                <a:lnTo>
                  <a:pt x="2003646" y="5587872"/>
                </a:lnTo>
                <a:lnTo>
                  <a:pt x="1872089" y="5542442"/>
                </a:lnTo>
                <a:lnTo>
                  <a:pt x="1743371" y="5491334"/>
                </a:lnTo>
                <a:lnTo>
                  <a:pt x="1616546" y="5434547"/>
                </a:lnTo>
                <a:lnTo>
                  <a:pt x="1493507" y="5370188"/>
                </a:lnTo>
                <a:lnTo>
                  <a:pt x="1374253" y="5302043"/>
                </a:lnTo>
                <a:lnTo>
                  <a:pt x="1258786" y="5226326"/>
                </a:lnTo>
                <a:lnTo>
                  <a:pt x="1147104" y="5146824"/>
                </a:lnTo>
                <a:lnTo>
                  <a:pt x="1039208" y="5062590"/>
                </a:lnTo>
                <a:lnTo>
                  <a:pt x="936044" y="4971730"/>
                </a:lnTo>
                <a:lnTo>
                  <a:pt x="836667" y="4877084"/>
                </a:lnTo>
                <a:lnTo>
                  <a:pt x="742021" y="4777707"/>
                </a:lnTo>
                <a:lnTo>
                  <a:pt x="652108" y="4673597"/>
                </a:lnTo>
                <a:lnTo>
                  <a:pt x="567873" y="4565701"/>
                </a:lnTo>
                <a:lnTo>
                  <a:pt x="488371" y="4453072"/>
                </a:lnTo>
                <a:lnTo>
                  <a:pt x="413601" y="4337605"/>
                </a:lnTo>
                <a:lnTo>
                  <a:pt x="345456" y="4218352"/>
                </a:lnTo>
                <a:lnTo>
                  <a:pt x="281098" y="4094366"/>
                </a:lnTo>
                <a:lnTo>
                  <a:pt x="224310" y="3967541"/>
                </a:lnTo>
                <a:lnTo>
                  <a:pt x="174149" y="3838823"/>
                </a:lnTo>
                <a:lnTo>
                  <a:pt x="128719" y="3706319"/>
                </a:lnTo>
                <a:lnTo>
                  <a:pt x="89914" y="3570976"/>
                </a:lnTo>
                <a:lnTo>
                  <a:pt x="58681" y="3432793"/>
                </a:lnTo>
                <a:lnTo>
                  <a:pt x="33126" y="3292718"/>
                </a:lnTo>
                <a:lnTo>
                  <a:pt x="14198" y="3148857"/>
                </a:lnTo>
                <a:lnTo>
                  <a:pt x="2840" y="3004049"/>
                </a:lnTo>
                <a:lnTo>
                  <a:pt x="0" y="2857349"/>
                </a:lnTo>
                <a:lnTo>
                  <a:pt x="2840" y="2712541"/>
                </a:lnTo>
                <a:lnTo>
                  <a:pt x="14198" y="2567733"/>
                </a:lnTo>
                <a:lnTo>
                  <a:pt x="33126" y="2423872"/>
                </a:lnTo>
                <a:lnTo>
                  <a:pt x="58681" y="2283797"/>
                </a:lnTo>
                <a:lnTo>
                  <a:pt x="89914" y="2145614"/>
                </a:lnTo>
                <a:lnTo>
                  <a:pt x="128719" y="2010271"/>
                </a:lnTo>
                <a:lnTo>
                  <a:pt x="174149" y="1877768"/>
                </a:lnTo>
                <a:lnTo>
                  <a:pt x="224310" y="1749050"/>
                </a:lnTo>
                <a:lnTo>
                  <a:pt x="281098" y="1622225"/>
                </a:lnTo>
                <a:lnTo>
                  <a:pt x="345456" y="1498239"/>
                </a:lnTo>
                <a:lnTo>
                  <a:pt x="413601" y="1378986"/>
                </a:lnTo>
                <a:lnTo>
                  <a:pt x="488371" y="1263518"/>
                </a:lnTo>
                <a:lnTo>
                  <a:pt x="567873" y="1150890"/>
                </a:lnTo>
                <a:lnTo>
                  <a:pt x="652108" y="1042994"/>
                </a:lnTo>
                <a:lnTo>
                  <a:pt x="742021" y="938884"/>
                </a:lnTo>
                <a:lnTo>
                  <a:pt x="836667" y="839506"/>
                </a:lnTo>
                <a:lnTo>
                  <a:pt x="936044" y="744860"/>
                </a:lnTo>
                <a:lnTo>
                  <a:pt x="1039208" y="654001"/>
                </a:lnTo>
                <a:lnTo>
                  <a:pt x="1147104" y="569766"/>
                </a:lnTo>
                <a:lnTo>
                  <a:pt x="1258786" y="490264"/>
                </a:lnTo>
                <a:lnTo>
                  <a:pt x="1374253" y="414548"/>
                </a:lnTo>
                <a:lnTo>
                  <a:pt x="1493507" y="346403"/>
                </a:lnTo>
                <a:lnTo>
                  <a:pt x="1616546" y="282044"/>
                </a:lnTo>
                <a:lnTo>
                  <a:pt x="1743371" y="225257"/>
                </a:lnTo>
                <a:lnTo>
                  <a:pt x="1872089" y="174148"/>
                </a:lnTo>
                <a:lnTo>
                  <a:pt x="2003646" y="128718"/>
                </a:lnTo>
                <a:lnTo>
                  <a:pt x="2138990" y="90860"/>
                </a:lnTo>
                <a:lnTo>
                  <a:pt x="2276226" y="58681"/>
                </a:lnTo>
                <a:lnTo>
                  <a:pt x="2416301" y="33126"/>
                </a:lnTo>
                <a:lnTo>
                  <a:pt x="2559216" y="14197"/>
                </a:lnTo>
                <a:lnTo>
                  <a:pt x="2703077" y="284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  <a:alpha val="20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06" name="Полилиния 105"/>
          <p:cNvSpPr>
            <a:spLocks/>
          </p:cNvSpPr>
          <p:nvPr/>
        </p:nvSpPr>
        <p:spPr bwMode="auto">
          <a:xfrm rot="10800000">
            <a:off x="942" y="1766650"/>
            <a:ext cx="6552043" cy="3324700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  <a:gd name="connsiteX20" fmla="*/ 908 w 6953"/>
              <a:gd name="connsiteY20" fmla="*/ 908 w 6953"/>
              <a:gd name="connsiteX21" fmla="*/ 908 w 6953"/>
              <a:gd name="connsiteY21" fmla="*/ 908 w 6953"/>
              <a:gd name="connsiteX22" fmla="*/ 908 w 6953"/>
              <a:gd name="connsiteY22" fmla="*/ 908 w 6953"/>
              <a:gd name="connsiteX23" fmla="*/ 908 w 6953"/>
              <a:gd name="connsiteY23" fmla="*/ 908 w 6953"/>
              <a:gd name="connsiteX24" fmla="*/ 908 w 6953"/>
              <a:gd name="connsiteY24" fmla="*/ 908 w 6953"/>
              <a:gd name="connsiteX25" fmla="*/ 908 w 6953"/>
              <a:gd name="connsiteY25" fmla="*/ 908 w 6953"/>
              <a:gd name="connsiteX26" fmla="*/ 908 w 6953"/>
              <a:gd name="connsiteY26" fmla="*/ 908 w 6953"/>
              <a:gd name="connsiteX27" fmla="*/ 908 w 6953"/>
              <a:gd name="connsiteY27" fmla="*/ 908 w 6953"/>
              <a:gd name="connsiteX28" fmla="*/ 908 w 6953"/>
              <a:gd name="connsiteY28" fmla="*/ 908 w 6953"/>
              <a:gd name="connsiteX29" fmla="*/ 908 w 6953"/>
              <a:gd name="connsiteY29" fmla="*/ 908 w 6953"/>
              <a:gd name="connsiteX30" fmla="*/ 908 w 6953"/>
              <a:gd name="connsiteY30" fmla="*/ 908 w 6953"/>
              <a:gd name="connsiteX31" fmla="*/ 908 w 6953"/>
              <a:gd name="connsiteY31" fmla="*/ 908 w 6953"/>
              <a:gd name="connsiteX32" fmla="*/ 908 w 6953"/>
              <a:gd name="connsiteY32" fmla="*/ 908 w 6953"/>
              <a:gd name="connsiteX33" fmla="*/ 908 w 6953"/>
              <a:gd name="connsiteY33" fmla="*/ 908 w 6953"/>
              <a:gd name="connsiteX34" fmla="*/ 908 w 6953"/>
              <a:gd name="connsiteY34" fmla="*/ 908 w 6953"/>
              <a:gd name="connsiteX35" fmla="*/ 908 w 6953"/>
              <a:gd name="connsiteY35" fmla="*/ 908 w 6953"/>
              <a:gd name="connsiteX36" fmla="*/ 908 w 6953"/>
              <a:gd name="connsiteY36" fmla="*/ 908 w 6953"/>
              <a:gd name="connsiteX37" fmla="*/ 908 w 6953"/>
              <a:gd name="connsiteY37" fmla="*/ 908 w 6953"/>
              <a:gd name="connsiteX38" fmla="*/ 908 w 6953"/>
              <a:gd name="connsiteY38" fmla="*/ 908 w 6953"/>
              <a:gd name="connsiteX39" fmla="*/ 908 w 6953"/>
              <a:gd name="connsiteY39" fmla="*/ 908 w 6953"/>
              <a:gd name="connsiteX40" fmla="*/ 908 w 6953"/>
              <a:gd name="connsiteY40" fmla="*/ 908 w 6953"/>
              <a:gd name="connsiteX41" fmla="*/ 908 w 6953"/>
              <a:gd name="connsiteY41" fmla="*/ 908 w 6953"/>
              <a:gd name="connsiteX42" fmla="*/ 908 w 6953"/>
              <a:gd name="connsiteY42" fmla="*/ 908 w 6953"/>
              <a:gd name="connsiteX43" fmla="*/ 908 w 6953"/>
              <a:gd name="connsiteY43" fmla="*/ 908 w 6953"/>
              <a:gd name="connsiteX44" fmla="*/ 908 w 6953"/>
              <a:gd name="connsiteY44" fmla="*/ 908 w 6953"/>
              <a:gd name="connsiteX45" fmla="*/ 908 w 6953"/>
              <a:gd name="connsiteY45" fmla="*/ 908 w 6953"/>
              <a:gd name="connsiteX46" fmla="*/ 908 w 6953"/>
              <a:gd name="connsiteY46" fmla="*/ 908 w 6953"/>
              <a:gd name="connsiteX47" fmla="*/ 908 w 6953"/>
              <a:gd name="connsiteY47" fmla="*/ 908 w 6953"/>
              <a:gd name="connsiteX48" fmla="*/ 908 w 6953"/>
              <a:gd name="connsiteY48" fmla="*/ 908 w 6953"/>
              <a:gd name="connsiteX49" fmla="*/ 908 w 6953"/>
              <a:gd name="connsiteY49" fmla="*/ 908 w 6953"/>
              <a:gd name="connsiteX50" fmla="*/ 908 w 6953"/>
              <a:gd name="connsiteY50" fmla="*/ 908 w 6953"/>
              <a:gd name="connsiteX51" fmla="*/ 908 w 6953"/>
              <a:gd name="connsiteY51" fmla="*/ 908 w 6953"/>
              <a:gd name="connsiteX52" fmla="*/ 908 w 6953"/>
              <a:gd name="connsiteY52" fmla="*/ 908 w 6953"/>
              <a:gd name="connsiteX53" fmla="*/ 908 w 6953"/>
              <a:gd name="connsiteY53" fmla="*/ 908 w 6953"/>
              <a:gd name="connsiteX54" fmla="*/ 908 w 6953"/>
              <a:gd name="connsiteY54" fmla="*/ 908 w 6953"/>
              <a:gd name="connsiteX55" fmla="*/ 908 w 6953"/>
              <a:gd name="connsiteY55" fmla="*/ 908 w 6953"/>
              <a:gd name="connsiteX56" fmla="*/ 908 w 6953"/>
              <a:gd name="connsiteY56" fmla="*/ 908 w 6953"/>
              <a:gd name="connsiteX57" fmla="*/ 908 w 6953"/>
              <a:gd name="connsiteY57" fmla="*/ 908 w 6953"/>
              <a:gd name="connsiteX58" fmla="*/ 908 w 6953"/>
              <a:gd name="connsiteY58" fmla="*/ 908 w 6953"/>
              <a:gd name="connsiteX59" fmla="*/ 908 w 6953"/>
              <a:gd name="connsiteY59" fmla="*/ 908 w 6953"/>
              <a:gd name="connsiteX60" fmla="*/ 908 w 6953"/>
              <a:gd name="connsiteY60" fmla="*/ 908 w 6953"/>
              <a:gd name="connsiteX61" fmla="*/ 908 w 6953"/>
              <a:gd name="connsiteY61" fmla="*/ 908 w 6953"/>
              <a:gd name="connsiteX62" fmla="*/ 908 w 6953"/>
              <a:gd name="connsiteY62" fmla="*/ 908 w 6953"/>
              <a:gd name="connsiteX63" fmla="*/ 908 w 6953"/>
              <a:gd name="connsiteY63" fmla="*/ 908 w 6953"/>
              <a:gd name="connsiteX64" fmla="*/ 908 w 6953"/>
              <a:gd name="connsiteY64" fmla="*/ 908 w 6953"/>
              <a:gd name="connsiteX65" fmla="*/ 908 w 6953"/>
              <a:gd name="connsiteY65" fmla="*/ 908 w 6953"/>
              <a:gd name="connsiteX66" fmla="*/ 908 w 6953"/>
              <a:gd name="connsiteY66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9829581" h="4987819">
                <a:moveTo>
                  <a:pt x="2485781" y="0"/>
                </a:moveTo>
                <a:lnTo>
                  <a:pt x="9829581" y="0"/>
                </a:lnTo>
                <a:lnTo>
                  <a:pt x="9829581" y="4987819"/>
                </a:lnTo>
                <a:lnTo>
                  <a:pt x="2485781" y="4987819"/>
                </a:lnTo>
                <a:lnTo>
                  <a:pt x="2358984" y="4984980"/>
                </a:lnTo>
                <a:lnTo>
                  <a:pt x="2232187" y="4975515"/>
                </a:lnTo>
                <a:lnTo>
                  <a:pt x="2109176" y="4959426"/>
                </a:lnTo>
                <a:lnTo>
                  <a:pt x="1986164" y="4937657"/>
                </a:lnTo>
                <a:lnTo>
                  <a:pt x="1865991" y="4910210"/>
                </a:lnTo>
                <a:lnTo>
                  <a:pt x="1748657" y="4875191"/>
                </a:lnTo>
                <a:lnTo>
                  <a:pt x="1633216" y="4837333"/>
                </a:lnTo>
                <a:lnTo>
                  <a:pt x="1520613" y="4791903"/>
                </a:lnTo>
                <a:lnTo>
                  <a:pt x="1410849" y="4741741"/>
                </a:lnTo>
                <a:lnTo>
                  <a:pt x="1302977" y="4685900"/>
                </a:lnTo>
                <a:lnTo>
                  <a:pt x="1199836" y="4626273"/>
                </a:lnTo>
                <a:lnTo>
                  <a:pt x="1098588" y="4560968"/>
                </a:lnTo>
                <a:lnTo>
                  <a:pt x="1001125" y="4491877"/>
                </a:lnTo>
                <a:lnTo>
                  <a:pt x="907447" y="4416160"/>
                </a:lnTo>
                <a:lnTo>
                  <a:pt x="816608" y="4338551"/>
                </a:lnTo>
                <a:lnTo>
                  <a:pt x="730500" y="4255263"/>
                </a:lnTo>
                <a:lnTo>
                  <a:pt x="648177" y="4169135"/>
                </a:lnTo>
                <a:lnTo>
                  <a:pt x="569638" y="4078276"/>
                </a:lnTo>
                <a:lnTo>
                  <a:pt x="494885" y="3983630"/>
                </a:lnTo>
                <a:lnTo>
                  <a:pt x="425809" y="3886145"/>
                </a:lnTo>
                <a:lnTo>
                  <a:pt x="361465" y="3785821"/>
                </a:lnTo>
                <a:lnTo>
                  <a:pt x="301852" y="3680764"/>
                </a:lnTo>
                <a:lnTo>
                  <a:pt x="246023" y="3572869"/>
                </a:lnTo>
                <a:lnTo>
                  <a:pt x="195872" y="3462133"/>
                </a:lnTo>
                <a:lnTo>
                  <a:pt x="151399" y="3349505"/>
                </a:lnTo>
                <a:lnTo>
                  <a:pt x="112603" y="3234038"/>
                </a:lnTo>
                <a:lnTo>
                  <a:pt x="78538" y="3115731"/>
                </a:lnTo>
                <a:lnTo>
                  <a:pt x="51097" y="2995531"/>
                </a:lnTo>
                <a:lnTo>
                  <a:pt x="29334" y="2872492"/>
                </a:lnTo>
                <a:lnTo>
                  <a:pt x="12301" y="2748506"/>
                </a:lnTo>
                <a:lnTo>
                  <a:pt x="3785" y="2621681"/>
                </a:lnTo>
                <a:lnTo>
                  <a:pt x="0" y="2492963"/>
                </a:lnTo>
                <a:lnTo>
                  <a:pt x="3785" y="2366138"/>
                </a:lnTo>
                <a:lnTo>
                  <a:pt x="12301" y="2239313"/>
                </a:lnTo>
                <a:lnTo>
                  <a:pt x="29334" y="2115328"/>
                </a:lnTo>
                <a:lnTo>
                  <a:pt x="51097" y="1992288"/>
                </a:lnTo>
                <a:lnTo>
                  <a:pt x="78538" y="1872089"/>
                </a:lnTo>
                <a:lnTo>
                  <a:pt x="112603" y="1753782"/>
                </a:lnTo>
                <a:lnTo>
                  <a:pt x="151399" y="1638314"/>
                </a:lnTo>
                <a:lnTo>
                  <a:pt x="195872" y="1525686"/>
                </a:lnTo>
                <a:lnTo>
                  <a:pt x="246023" y="1414951"/>
                </a:lnTo>
                <a:lnTo>
                  <a:pt x="301852" y="1307055"/>
                </a:lnTo>
                <a:lnTo>
                  <a:pt x="361465" y="1201998"/>
                </a:lnTo>
                <a:lnTo>
                  <a:pt x="425809" y="1101674"/>
                </a:lnTo>
                <a:lnTo>
                  <a:pt x="494885" y="1004189"/>
                </a:lnTo>
                <a:lnTo>
                  <a:pt x="569638" y="909544"/>
                </a:lnTo>
                <a:lnTo>
                  <a:pt x="648177" y="818684"/>
                </a:lnTo>
                <a:lnTo>
                  <a:pt x="730500" y="732557"/>
                </a:lnTo>
                <a:lnTo>
                  <a:pt x="816608" y="649269"/>
                </a:lnTo>
                <a:lnTo>
                  <a:pt x="907447" y="571659"/>
                </a:lnTo>
                <a:lnTo>
                  <a:pt x="1001125" y="495943"/>
                </a:lnTo>
                <a:lnTo>
                  <a:pt x="1098588" y="426852"/>
                </a:lnTo>
                <a:lnTo>
                  <a:pt x="1199836" y="361546"/>
                </a:lnTo>
                <a:lnTo>
                  <a:pt x="1302977" y="301920"/>
                </a:lnTo>
                <a:lnTo>
                  <a:pt x="1410849" y="246079"/>
                </a:lnTo>
                <a:lnTo>
                  <a:pt x="1520613" y="195916"/>
                </a:lnTo>
                <a:lnTo>
                  <a:pt x="1633216" y="150487"/>
                </a:lnTo>
                <a:lnTo>
                  <a:pt x="1748657" y="112629"/>
                </a:lnTo>
                <a:lnTo>
                  <a:pt x="1865991" y="77609"/>
                </a:lnTo>
                <a:lnTo>
                  <a:pt x="1986164" y="50162"/>
                </a:lnTo>
                <a:lnTo>
                  <a:pt x="2109176" y="28394"/>
                </a:lnTo>
                <a:lnTo>
                  <a:pt x="2232187" y="12304"/>
                </a:lnTo>
                <a:lnTo>
                  <a:pt x="2358984" y="284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  <a:alpha val="20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07" name="Полилиния 106"/>
          <p:cNvSpPr>
            <a:spLocks/>
          </p:cNvSpPr>
          <p:nvPr/>
        </p:nvSpPr>
        <p:spPr bwMode="auto">
          <a:xfrm rot="10800000">
            <a:off x="942" y="2009537"/>
            <a:ext cx="6312311" cy="2838928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  <a:gd name="connsiteX20" fmla="*/ 908 w 6953"/>
              <a:gd name="connsiteY20" fmla="*/ 908 w 6953"/>
              <a:gd name="connsiteX21" fmla="*/ 908 w 6953"/>
              <a:gd name="connsiteY21" fmla="*/ 908 w 6953"/>
              <a:gd name="connsiteX22" fmla="*/ 908 w 6953"/>
              <a:gd name="connsiteY22" fmla="*/ 908 w 6953"/>
              <a:gd name="connsiteX23" fmla="*/ 908 w 6953"/>
              <a:gd name="connsiteY23" fmla="*/ 908 w 6953"/>
              <a:gd name="connsiteX24" fmla="*/ 908 w 6953"/>
              <a:gd name="connsiteY24" fmla="*/ 908 w 6953"/>
              <a:gd name="connsiteX25" fmla="*/ 908 w 6953"/>
              <a:gd name="connsiteY25" fmla="*/ 908 w 6953"/>
              <a:gd name="connsiteX26" fmla="*/ 908 w 6953"/>
              <a:gd name="connsiteY26" fmla="*/ 908 w 6953"/>
              <a:gd name="connsiteX27" fmla="*/ 908 w 6953"/>
              <a:gd name="connsiteY27" fmla="*/ 908 w 6953"/>
              <a:gd name="connsiteX28" fmla="*/ 908 w 6953"/>
              <a:gd name="connsiteY28" fmla="*/ 908 w 6953"/>
              <a:gd name="connsiteX29" fmla="*/ 908 w 6953"/>
              <a:gd name="connsiteY29" fmla="*/ 908 w 6953"/>
              <a:gd name="connsiteX30" fmla="*/ 908 w 6953"/>
              <a:gd name="connsiteY30" fmla="*/ 908 w 6953"/>
              <a:gd name="connsiteX31" fmla="*/ 908 w 6953"/>
              <a:gd name="connsiteY31" fmla="*/ 908 w 6953"/>
              <a:gd name="connsiteX32" fmla="*/ 908 w 6953"/>
              <a:gd name="connsiteY32" fmla="*/ 908 w 6953"/>
              <a:gd name="connsiteX33" fmla="*/ 908 w 6953"/>
              <a:gd name="connsiteY33" fmla="*/ 908 w 6953"/>
              <a:gd name="connsiteX34" fmla="*/ 908 w 6953"/>
              <a:gd name="connsiteY34" fmla="*/ 908 w 6953"/>
              <a:gd name="connsiteX35" fmla="*/ 908 w 6953"/>
              <a:gd name="connsiteY35" fmla="*/ 908 w 6953"/>
              <a:gd name="connsiteX36" fmla="*/ 908 w 6953"/>
              <a:gd name="connsiteY36" fmla="*/ 908 w 6953"/>
              <a:gd name="connsiteX37" fmla="*/ 908 w 6953"/>
              <a:gd name="connsiteY37" fmla="*/ 908 w 6953"/>
              <a:gd name="connsiteX38" fmla="*/ 908 w 6953"/>
              <a:gd name="connsiteY38" fmla="*/ 908 w 6953"/>
              <a:gd name="connsiteX39" fmla="*/ 908 w 6953"/>
              <a:gd name="connsiteY39" fmla="*/ 908 w 6953"/>
              <a:gd name="connsiteX40" fmla="*/ 908 w 6953"/>
              <a:gd name="connsiteY40" fmla="*/ 908 w 6953"/>
              <a:gd name="connsiteX41" fmla="*/ 908 w 6953"/>
              <a:gd name="connsiteY41" fmla="*/ 908 w 6953"/>
              <a:gd name="connsiteX42" fmla="*/ 908 w 6953"/>
              <a:gd name="connsiteY42" fmla="*/ 908 w 6953"/>
              <a:gd name="connsiteX43" fmla="*/ 908 w 6953"/>
              <a:gd name="connsiteY43" fmla="*/ 908 w 6953"/>
              <a:gd name="connsiteX44" fmla="*/ 908 w 6953"/>
              <a:gd name="connsiteY44" fmla="*/ 908 w 6953"/>
              <a:gd name="connsiteX45" fmla="*/ 908 w 6953"/>
              <a:gd name="connsiteY45" fmla="*/ 908 w 6953"/>
              <a:gd name="connsiteX46" fmla="*/ 908 w 6953"/>
              <a:gd name="connsiteY46" fmla="*/ 908 w 6953"/>
              <a:gd name="connsiteX47" fmla="*/ 908 w 6953"/>
              <a:gd name="connsiteY47" fmla="*/ 908 w 6953"/>
              <a:gd name="connsiteX48" fmla="*/ 908 w 6953"/>
              <a:gd name="connsiteY48" fmla="*/ 908 w 6953"/>
              <a:gd name="connsiteX49" fmla="*/ 908 w 6953"/>
              <a:gd name="connsiteY49" fmla="*/ 908 w 6953"/>
              <a:gd name="connsiteX50" fmla="*/ 908 w 6953"/>
              <a:gd name="connsiteY50" fmla="*/ 908 w 6953"/>
              <a:gd name="connsiteX51" fmla="*/ 908 w 6953"/>
              <a:gd name="connsiteY51" fmla="*/ 908 w 6953"/>
              <a:gd name="connsiteX52" fmla="*/ 908 w 6953"/>
              <a:gd name="connsiteY52" fmla="*/ 908 w 6953"/>
              <a:gd name="connsiteX53" fmla="*/ 908 w 6953"/>
              <a:gd name="connsiteY53" fmla="*/ 908 w 6953"/>
              <a:gd name="connsiteX54" fmla="*/ 908 w 6953"/>
              <a:gd name="connsiteY54" fmla="*/ 908 w 6953"/>
              <a:gd name="connsiteX55" fmla="*/ 908 w 6953"/>
              <a:gd name="connsiteY55" fmla="*/ 908 w 6953"/>
              <a:gd name="connsiteX56" fmla="*/ 908 w 6953"/>
              <a:gd name="connsiteY56" fmla="*/ 908 w 6953"/>
              <a:gd name="connsiteX57" fmla="*/ 908 w 6953"/>
              <a:gd name="connsiteY57" fmla="*/ 908 w 6953"/>
              <a:gd name="connsiteX58" fmla="*/ 908 w 6953"/>
              <a:gd name="connsiteY58" fmla="*/ 908 w 6953"/>
              <a:gd name="connsiteX59" fmla="*/ 908 w 6953"/>
              <a:gd name="connsiteY59" fmla="*/ 908 w 6953"/>
              <a:gd name="connsiteX60" fmla="*/ 908 w 6953"/>
              <a:gd name="connsiteY60" fmla="*/ 908 w 6953"/>
              <a:gd name="connsiteX61" fmla="*/ 908 w 6953"/>
              <a:gd name="connsiteY61" fmla="*/ 908 w 6953"/>
              <a:gd name="connsiteX62" fmla="*/ 908 w 6953"/>
              <a:gd name="connsiteY62" fmla="*/ 908 w 6953"/>
              <a:gd name="connsiteX63" fmla="*/ 908 w 6953"/>
              <a:gd name="connsiteY63" fmla="*/ 908 w 6953"/>
              <a:gd name="connsiteX64" fmla="*/ 908 w 6953"/>
              <a:gd name="connsiteY64" fmla="*/ 908 w 6953"/>
              <a:gd name="connsiteX65" fmla="*/ 908 w 6953"/>
              <a:gd name="connsiteY65" fmla="*/ 908 w 6953"/>
              <a:gd name="connsiteX66" fmla="*/ 908 w 6953"/>
              <a:gd name="connsiteY66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9469928" h="4259049">
                <a:moveTo>
                  <a:pt x="2124095" y="0"/>
                </a:moveTo>
                <a:lnTo>
                  <a:pt x="9469928" y="0"/>
                </a:lnTo>
                <a:lnTo>
                  <a:pt x="9469928" y="4259049"/>
                </a:lnTo>
                <a:lnTo>
                  <a:pt x="2124095" y="4259049"/>
                </a:lnTo>
                <a:lnTo>
                  <a:pt x="2015240" y="4255267"/>
                </a:lnTo>
                <a:lnTo>
                  <a:pt x="1908278" y="4247702"/>
                </a:lnTo>
                <a:lnTo>
                  <a:pt x="1802263" y="4233518"/>
                </a:lnTo>
                <a:lnTo>
                  <a:pt x="1698140" y="4214605"/>
                </a:lnTo>
                <a:lnTo>
                  <a:pt x="1594018" y="4191910"/>
                </a:lnTo>
                <a:lnTo>
                  <a:pt x="1494628" y="4162596"/>
                </a:lnTo>
                <a:lnTo>
                  <a:pt x="1395239" y="4128554"/>
                </a:lnTo>
                <a:lnTo>
                  <a:pt x="1299636" y="4089784"/>
                </a:lnTo>
                <a:lnTo>
                  <a:pt x="1204979" y="4048177"/>
                </a:lnTo>
                <a:lnTo>
                  <a:pt x="1114109" y="4000896"/>
                </a:lnTo>
                <a:lnTo>
                  <a:pt x="1025132" y="3948887"/>
                </a:lnTo>
                <a:lnTo>
                  <a:pt x="938994" y="3894042"/>
                </a:lnTo>
                <a:lnTo>
                  <a:pt x="855696" y="3834468"/>
                </a:lnTo>
                <a:lnTo>
                  <a:pt x="775238" y="3770166"/>
                </a:lnTo>
                <a:lnTo>
                  <a:pt x="697620" y="3703973"/>
                </a:lnTo>
                <a:lnTo>
                  <a:pt x="624734" y="3633052"/>
                </a:lnTo>
                <a:lnTo>
                  <a:pt x="553741" y="3558349"/>
                </a:lnTo>
                <a:lnTo>
                  <a:pt x="486535" y="3481754"/>
                </a:lnTo>
                <a:lnTo>
                  <a:pt x="423115" y="3401377"/>
                </a:lnTo>
                <a:lnTo>
                  <a:pt x="363482" y="3317217"/>
                </a:lnTo>
                <a:lnTo>
                  <a:pt x="308581" y="3231166"/>
                </a:lnTo>
                <a:lnTo>
                  <a:pt x="257466" y="3142278"/>
                </a:lnTo>
                <a:lnTo>
                  <a:pt x="210138" y="3050553"/>
                </a:lnTo>
                <a:lnTo>
                  <a:pt x="167542" y="2955992"/>
                </a:lnTo>
                <a:lnTo>
                  <a:pt x="129680" y="2859539"/>
                </a:lnTo>
                <a:lnTo>
                  <a:pt x="95603" y="2760250"/>
                </a:lnTo>
                <a:lnTo>
                  <a:pt x="67206" y="2660015"/>
                </a:lnTo>
                <a:lnTo>
                  <a:pt x="43542" y="2556943"/>
                </a:lnTo>
                <a:lnTo>
                  <a:pt x="24611" y="2452925"/>
                </a:lnTo>
                <a:lnTo>
                  <a:pt x="10412" y="2346070"/>
                </a:lnTo>
                <a:lnTo>
                  <a:pt x="2840" y="2238270"/>
                </a:lnTo>
                <a:lnTo>
                  <a:pt x="0" y="2128579"/>
                </a:lnTo>
                <a:lnTo>
                  <a:pt x="2840" y="2020779"/>
                </a:lnTo>
                <a:lnTo>
                  <a:pt x="10412" y="1912979"/>
                </a:lnTo>
                <a:lnTo>
                  <a:pt x="24611" y="1806124"/>
                </a:lnTo>
                <a:lnTo>
                  <a:pt x="43542" y="1702107"/>
                </a:lnTo>
                <a:lnTo>
                  <a:pt x="67206" y="1599035"/>
                </a:lnTo>
                <a:lnTo>
                  <a:pt x="95603" y="1498800"/>
                </a:lnTo>
                <a:lnTo>
                  <a:pt x="129680" y="1399510"/>
                </a:lnTo>
                <a:lnTo>
                  <a:pt x="167542" y="1303057"/>
                </a:lnTo>
                <a:lnTo>
                  <a:pt x="210138" y="1208496"/>
                </a:lnTo>
                <a:lnTo>
                  <a:pt x="257466" y="1116771"/>
                </a:lnTo>
                <a:lnTo>
                  <a:pt x="308581" y="1027884"/>
                </a:lnTo>
                <a:lnTo>
                  <a:pt x="363482" y="941832"/>
                </a:lnTo>
                <a:lnTo>
                  <a:pt x="423115" y="857673"/>
                </a:lnTo>
                <a:lnTo>
                  <a:pt x="486535" y="777296"/>
                </a:lnTo>
                <a:lnTo>
                  <a:pt x="553741" y="700701"/>
                </a:lnTo>
                <a:lnTo>
                  <a:pt x="624734" y="625997"/>
                </a:lnTo>
                <a:lnTo>
                  <a:pt x="697620" y="555076"/>
                </a:lnTo>
                <a:lnTo>
                  <a:pt x="775238" y="488883"/>
                </a:lnTo>
                <a:lnTo>
                  <a:pt x="855696" y="424581"/>
                </a:lnTo>
                <a:lnTo>
                  <a:pt x="938994" y="365007"/>
                </a:lnTo>
                <a:lnTo>
                  <a:pt x="1025132" y="310162"/>
                </a:lnTo>
                <a:lnTo>
                  <a:pt x="1114109" y="258153"/>
                </a:lnTo>
                <a:lnTo>
                  <a:pt x="1204979" y="210872"/>
                </a:lnTo>
                <a:lnTo>
                  <a:pt x="1299636" y="169265"/>
                </a:lnTo>
                <a:lnTo>
                  <a:pt x="1395239" y="130495"/>
                </a:lnTo>
                <a:lnTo>
                  <a:pt x="1494628" y="96453"/>
                </a:lnTo>
                <a:lnTo>
                  <a:pt x="1594018" y="67139"/>
                </a:lnTo>
                <a:lnTo>
                  <a:pt x="1698140" y="44444"/>
                </a:lnTo>
                <a:lnTo>
                  <a:pt x="1802263" y="25532"/>
                </a:lnTo>
                <a:lnTo>
                  <a:pt x="1908278" y="11348"/>
                </a:lnTo>
                <a:lnTo>
                  <a:pt x="2015240" y="3783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  <a:alpha val="20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08" name="Полилиния 107"/>
          <p:cNvSpPr>
            <a:spLocks/>
          </p:cNvSpPr>
          <p:nvPr/>
        </p:nvSpPr>
        <p:spPr bwMode="auto">
          <a:xfrm rot="10800000">
            <a:off x="942" y="2252423"/>
            <a:ext cx="6069426" cy="2353156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  <a:gd name="connsiteX20" fmla="*/ 908 w 6953"/>
              <a:gd name="connsiteY20" fmla="*/ 908 w 6953"/>
              <a:gd name="connsiteX21" fmla="*/ 908 w 6953"/>
              <a:gd name="connsiteY21" fmla="*/ 908 w 6953"/>
              <a:gd name="connsiteX22" fmla="*/ 908 w 6953"/>
              <a:gd name="connsiteY22" fmla="*/ 908 w 6953"/>
              <a:gd name="connsiteX23" fmla="*/ 908 w 6953"/>
              <a:gd name="connsiteY23" fmla="*/ 908 w 6953"/>
              <a:gd name="connsiteX24" fmla="*/ 908 w 6953"/>
              <a:gd name="connsiteY24" fmla="*/ 908 w 6953"/>
              <a:gd name="connsiteX25" fmla="*/ 908 w 6953"/>
              <a:gd name="connsiteY25" fmla="*/ 908 w 6953"/>
              <a:gd name="connsiteX26" fmla="*/ 908 w 6953"/>
              <a:gd name="connsiteY26" fmla="*/ 908 w 6953"/>
              <a:gd name="connsiteX27" fmla="*/ 908 w 6953"/>
              <a:gd name="connsiteY27" fmla="*/ 908 w 6953"/>
              <a:gd name="connsiteX28" fmla="*/ 908 w 6953"/>
              <a:gd name="connsiteY28" fmla="*/ 908 w 6953"/>
              <a:gd name="connsiteX29" fmla="*/ 908 w 6953"/>
              <a:gd name="connsiteY29" fmla="*/ 908 w 6953"/>
              <a:gd name="connsiteX30" fmla="*/ 908 w 6953"/>
              <a:gd name="connsiteY30" fmla="*/ 908 w 6953"/>
              <a:gd name="connsiteX31" fmla="*/ 908 w 6953"/>
              <a:gd name="connsiteY31" fmla="*/ 908 w 6953"/>
              <a:gd name="connsiteX32" fmla="*/ 908 w 6953"/>
              <a:gd name="connsiteY32" fmla="*/ 908 w 6953"/>
              <a:gd name="connsiteX33" fmla="*/ 908 w 6953"/>
              <a:gd name="connsiteY33" fmla="*/ 908 w 6953"/>
              <a:gd name="connsiteX34" fmla="*/ 908 w 6953"/>
              <a:gd name="connsiteY34" fmla="*/ 908 w 6953"/>
              <a:gd name="connsiteX35" fmla="*/ 908 w 6953"/>
              <a:gd name="connsiteY35" fmla="*/ 908 w 6953"/>
              <a:gd name="connsiteX36" fmla="*/ 908 w 6953"/>
              <a:gd name="connsiteY36" fmla="*/ 908 w 6953"/>
              <a:gd name="connsiteX37" fmla="*/ 908 w 6953"/>
              <a:gd name="connsiteY37" fmla="*/ 908 w 6953"/>
              <a:gd name="connsiteX38" fmla="*/ 908 w 6953"/>
              <a:gd name="connsiteY38" fmla="*/ 908 w 6953"/>
              <a:gd name="connsiteX39" fmla="*/ 908 w 6953"/>
              <a:gd name="connsiteY39" fmla="*/ 908 w 6953"/>
              <a:gd name="connsiteX40" fmla="*/ 908 w 6953"/>
              <a:gd name="connsiteY40" fmla="*/ 908 w 6953"/>
              <a:gd name="connsiteX41" fmla="*/ 908 w 6953"/>
              <a:gd name="connsiteY41" fmla="*/ 908 w 6953"/>
              <a:gd name="connsiteX42" fmla="*/ 908 w 6953"/>
              <a:gd name="connsiteY42" fmla="*/ 908 w 6953"/>
              <a:gd name="connsiteX43" fmla="*/ 908 w 6953"/>
              <a:gd name="connsiteY43" fmla="*/ 908 w 6953"/>
              <a:gd name="connsiteX44" fmla="*/ 908 w 6953"/>
              <a:gd name="connsiteY44" fmla="*/ 908 w 6953"/>
              <a:gd name="connsiteX45" fmla="*/ 908 w 6953"/>
              <a:gd name="connsiteY45" fmla="*/ 908 w 6953"/>
              <a:gd name="connsiteX46" fmla="*/ 908 w 6953"/>
              <a:gd name="connsiteY46" fmla="*/ 908 w 6953"/>
              <a:gd name="connsiteX47" fmla="*/ 908 w 6953"/>
              <a:gd name="connsiteY47" fmla="*/ 908 w 6953"/>
              <a:gd name="connsiteX48" fmla="*/ 908 w 6953"/>
              <a:gd name="connsiteY48" fmla="*/ 908 w 6953"/>
              <a:gd name="connsiteX49" fmla="*/ 908 w 6953"/>
              <a:gd name="connsiteY49" fmla="*/ 908 w 6953"/>
              <a:gd name="connsiteX50" fmla="*/ 908 w 6953"/>
              <a:gd name="connsiteY50" fmla="*/ 908 w 6953"/>
              <a:gd name="connsiteX51" fmla="*/ 908 w 6953"/>
              <a:gd name="connsiteY51" fmla="*/ 908 w 6953"/>
              <a:gd name="connsiteX52" fmla="*/ 908 w 6953"/>
              <a:gd name="connsiteY52" fmla="*/ 908 w 6953"/>
              <a:gd name="connsiteX53" fmla="*/ 908 w 6953"/>
              <a:gd name="connsiteY53" fmla="*/ 908 w 6953"/>
              <a:gd name="connsiteX54" fmla="*/ 908 w 6953"/>
              <a:gd name="connsiteY54" fmla="*/ 908 w 6953"/>
              <a:gd name="connsiteX55" fmla="*/ 908 w 6953"/>
              <a:gd name="connsiteY55" fmla="*/ 908 w 6953"/>
              <a:gd name="connsiteX56" fmla="*/ 908 w 6953"/>
              <a:gd name="connsiteY56" fmla="*/ 908 w 6953"/>
              <a:gd name="connsiteX57" fmla="*/ 908 w 6953"/>
              <a:gd name="connsiteY57" fmla="*/ 908 w 6953"/>
              <a:gd name="connsiteX58" fmla="*/ 908 w 6953"/>
              <a:gd name="connsiteY58" fmla="*/ 908 w 6953"/>
              <a:gd name="connsiteX59" fmla="*/ 908 w 6953"/>
              <a:gd name="connsiteY59" fmla="*/ 908 w 6953"/>
              <a:gd name="connsiteX60" fmla="*/ 908 w 6953"/>
              <a:gd name="connsiteY60" fmla="*/ 908 w 6953"/>
              <a:gd name="connsiteX61" fmla="*/ 908 w 6953"/>
              <a:gd name="connsiteY61" fmla="*/ 908 w 6953"/>
              <a:gd name="connsiteX62" fmla="*/ 908 w 6953"/>
              <a:gd name="connsiteY62" fmla="*/ 908 w 6953"/>
              <a:gd name="connsiteX63" fmla="*/ 908 w 6953"/>
              <a:gd name="connsiteY63" fmla="*/ 908 w 6953"/>
              <a:gd name="connsiteX64" fmla="*/ 908 w 6953"/>
              <a:gd name="connsiteY64" fmla="*/ 908 w 6953"/>
              <a:gd name="connsiteX65" fmla="*/ 908 w 6953"/>
              <a:gd name="connsiteY65" fmla="*/ 908 w 6953"/>
              <a:gd name="connsiteX66" fmla="*/ 908 w 6953"/>
              <a:gd name="connsiteY66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9105544" h="3530278">
                <a:moveTo>
                  <a:pt x="1761138" y="0"/>
                </a:moveTo>
                <a:lnTo>
                  <a:pt x="9105544" y="0"/>
                </a:lnTo>
                <a:lnTo>
                  <a:pt x="9105544" y="3530278"/>
                </a:lnTo>
                <a:lnTo>
                  <a:pt x="1761138" y="3530278"/>
                </a:lnTo>
                <a:lnTo>
                  <a:pt x="1671235" y="3528387"/>
                </a:lnTo>
                <a:lnTo>
                  <a:pt x="1581333" y="3521769"/>
                </a:lnTo>
                <a:lnTo>
                  <a:pt x="1494270" y="3510424"/>
                </a:lnTo>
                <a:lnTo>
                  <a:pt x="1407206" y="3494351"/>
                </a:lnTo>
                <a:lnTo>
                  <a:pt x="1322982" y="3475443"/>
                </a:lnTo>
                <a:lnTo>
                  <a:pt x="1239704" y="3450861"/>
                </a:lnTo>
                <a:lnTo>
                  <a:pt x="1156427" y="3423443"/>
                </a:lnTo>
                <a:lnTo>
                  <a:pt x="1077880" y="3391298"/>
                </a:lnTo>
                <a:lnTo>
                  <a:pt x="999334" y="3356317"/>
                </a:lnTo>
                <a:lnTo>
                  <a:pt x="923627" y="3316608"/>
                </a:lnTo>
                <a:lnTo>
                  <a:pt x="849813" y="3273118"/>
                </a:lnTo>
                <a:lnTo>
                  <a:pt x="778837" y="3228682"/>
                </a:lnTo>
                <a:lnTo>
                  <a:pt x="709754" y="3178574"/>
                </a:lnTo>
                <a:lnTo>
                  <a:pt x="642564" y="3125629"/>
                </a:lnTo>
                <a:lnTo>
                  <a:pt x="578213" y="3070794"/>
                </a:lnTo>
                <a:lnTo>
                  <a:pt x="516701" y="3012176"/>
                </a:lnTo>
                <a:lnTo>
                  <a:pt x="458975" y="2950723"/>
                </a:lnTo>
                <a:lnTo>
                  <a:pt x="404087" y="2886433"/>
                </a:lnTo>
                <a:lnTo>
                  <a:pt x="351092" y="2819306"/>
                </a:lnTo>
                <a:lnTo>
                  <a:pt x="300936" y="2750289"/>
                </a:lnTo>
                <a:lnTo>
                  <a:pt x="256458" y="2678435"/>
                </a:lnTo>
                <a:lnTo>
                  <a:pt x="212926" y="2604691"/>
                </a:lnTo>
                <a:lnTo>
                  <a:pt x="174126" y="2528110"/>
                </a:lnTo>
                <a:lnTo>
                  <a:pt x="138166" y="2450584"/>
                </a:lnTo>
                <a:lnTo>
                  <a:pt x="106936" y="2371167"/>
                </a:lnTo>
                <a:lnTo>
                  <a:pt x="79492" y="2287968"/>
                </a:lnTo>
                <a:lnTo>
                  <a:pt x="55834" y="2205715"/>
                </a:lnTo>
                <a:lnTo>
                  <a:pt x="35961" y="2119680"/>
                </a:lnTo>
                <a:lnTo>
                  <a:pt x="19873" y="2033645"/>
                </a:lnTo>
                <a:lnTo>
                  <a:pt x="8517" y="1945718"/>
                </a:lnTo>
                <a:lnTo>
                  <a:pt x="1893" y="1855902"/>
                </a:lnTo>
                <a:lnTo>
                  <a:pt x="0" y="1764194"/>
                </a:lnTo>
                <a:lnTo>
                  <a:pt x="1893" y="1674377"/>
                </a:lnTo>
                <a:lnTo>
                  <a:pt x="8517" y="1584560"/>
                </a:lnTo>
                <a:lnTo>
                  <a:pt x="19873" y="1496634"/>
                </a:lnTo>
                <a:lnTo>
                  <a:pt x="35961" y="1410599"/>
                </a:lnTo>
                <a:lnTo>
                  <a:pt x="55834" y="1324564"/>
                </a:lnTo>
                <a:lnTo>
                  <a:pt x="79492" y="1242310"/>
                </a:lnTo>
                <a:lnTo>
                  <a:pt x="106936" y="1159111"/>
                </a:lnTo>
                <a:lnTo>
                  <a:pt x="138166" y="1079694"/>
                </a:lnTo>
                <a:lnTo>
                  <a:pt x="174126" y="1002168"/>
                </a:lnTo>
                <a:lnTo>
                  <a:pt x="212926" y="925587"/>
                </a:lnTo>
                <a:lnTo>
                  <a:pt x="256458" y="851843"/>
                </a:lnTo>
                <a:lnTo>
                  <a:pt x="300936" y="779989"/>
                </a:lnTo>
                <a:lnTo>
                  <a:pt x="351092" y="710972"/>
                </a:lnTo>
                <a:lnTo>
                  <a:pt x="404087" y="643846"/>
                </a:lnTo>
                <a:lnTo>
                  <a:pt x="458975" y="579556"/>
                </a:lnTo>
                <a:lnTo>
                  <a:pt x="516701" y="518102"/>
                </a:lnTo>
                <a:lnTo>
                  <a:pt x="578213" y="459485"/>
                </a:lnTo>
                <a:lnTo>
                  <a:pt x="642564" y="404649"/>
                </a:lnTo>
                <a:lnTo>
                  <a:pt x="709754" y="351705"/>
                </a:lnTo>
                <a:lnTo>
                  <a:pt x="778837" y="301596"/>
                </a:lnTo>
                <a:lnTo>
                  <a:pt x="849813" y="257160"/>
                </a:lnTo>
                <a:lnTo>
                  <a:pt x="923627" y="213670"/>
                </a:lnTo>
                <a:lnTo>
                  <a:pt x="999334" y="173962"/>
                </a:lnTo>
                <a:lnTo>
                  <a:pt x="1077880" y="138980"/>
                </a:lnTo>
                <a:lnTo>
                  <a:pt x="1156427" y="106835"/>
                </a:lnTo>
                <a:lnTo>
                  <a:pt x="1239704" y="79417"/>
                </a:lnTo>
                <a:lnTo>
                  <a:pt x="1322982" y="55781"/>
                </a:lnTo>
                <a:lnTo>
                  <a:pt x="1407206" y="35927"/>
                </a:lnTo>
                <a:lnTo>
                  <a:pt x="1494270" y="19855"/>
                </a:lnTo>
                <a:lnTo>
                  <a:pt x="1581333" y="8509"/>
                </a:lnTo>
                <a:lnTo>
                  <a:pt x="1671235" y="1891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  <a:alpha val="20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09" name="Полилиния 108"/>
          <p:cNvSpPr>
            <a:spLocks/>
          </p:cNvSpPr>
          <p:nvPr/>
        </p:nvSpPr>
        <p:spPr bwMode="auto">
          <a:xfrm rot="10800000">
            <a:off x="941" y="2492154"/>
            <a:ext cx="5826539" cy="1873692"/>
          </a:xfrm>
          <a:custGeom>
            <a:avLst/>
            <a:gdLst>
              <a:gd name="connsiteX0" fmla="*/ 908 w 6953"/>
              <a:gd name="connsiteY0" fmla="*/ 908 w 6953"/>
              <a:gd name="connsiteX1" fmla="*/ 908 w 6953"/>
              <a:gd name="connsiteY1" fmla="*/ 908 w 6953"/>
              <a:gd name="connsiteX2" fmla="*/ 908 w 6953"/>
              <a:gd name="connsiteY2" fmla="*/ 908 w 6953"/>
              <a:gd name="connsiteX3" fmla="*/ 908 w 6953"/>
              <a:gd name="connsiteY3" fmla="*/ 908 w 6953"/>
              <a:gd name="connsiteX4" fmla="*/ 908 w 6953"/>
              <a:gd name="connsiteY4" fmla="*/ 908 w 6953"/>
              <a:gd name="connsiteX5" fmla="*/ 908 w 6953"/>
              <a:gd name="connsiteY5" fmla="*/ 908 w 6953"/>
              <a:gd name="connsiteX6" fmla="*/ 908 w 6953"/>
              <a:gd name="connsiteY6" fmla="*/ 908 w 6953"/>
              <a:gd name="connsiteX7" fmla="*/ 908 w 6953"/>
              <a:gd name="connsiteY7" fmla="*/ 908 w 6953"/>
              <a:gd name="connsiteX8" fmla="*/ 908 w 6953"/>
              <a:gd name="connsiteY8" fmla="*/ 908 w 6953"/>
              <a:gd name="connsiteX9" fmla="*/ 908 w 6953"/>
              <a:gd name="connsiteY9" fmla="*/ 908 w 6953"/>
              <a:gd name="connsiteX10" fmla="*/ 908 w 6953"/>
              <a:gd name="connsiteY10" fmla="*/ 908 w 6953"/>
              <a:gd name="connsiteX11" fmla="*/ 908 w 6953"/>
              <a:gd name="connsiteY11" fmla="*/ 908 w 6953"/>
              <a:gd name="connsiteX12" fmla="*/ 908 w 6953"/>
              <a:gd name="connsiteY12" fmla="*/ 908 w 6953"/>
              <a:gd name="connsiteX13" fmla="*/ 908 w 6953"/>
              <a:gd name="connsiteY13" fmla="*/ 908 w 6953"/>
              <a:gd name="connsiteX14" fmla="*/ 908 w 6953"/>
              <a:gd name="connsiteY14" fmla="*/ 908 w 6953"/>
              <a:gd name="connsiteX15" fmla="*/ 908 w 6953"/>
              <a:gd name="connsiteY15" fmla="*/ 908 w 6953"/>
              <a:gd name="connsiteX16" fmla="*/ 908 w 6953"/>
              <a:gd name="connsiteY16" fmla="*/ 908 w 6953"/>
              <a:gd name="connsiteX17" fmla="*/ 908 w 6953"/>
              <a:gd name="connsiteY17" fmla="*/ 908 w 6953"/>
              <a:gd name="connsiteX18" fmla="*/ 908 w 6953"/>
              <a:gd name="connsiteY18" fmla="*/ 908 w 6953"/>
              <a:gd name="connsiteX19" fmla="*/ 908 w 6953"/>
              <a:gd name="connsiteY19" fmla="*/ 908 w 6953"/>
              <a:gd name="connsiteX20" fmla="*/ 908 w 6953"/>
              <a:gd name="connsiteY20" fmla="*/ 908 w 6953"/>
              <a:gd name="connsiteX21" fmla="*/ 908 w 6953"/>
              <a:gd name="connsiteY21" fmla="*/ 908 w 6953"/>
              <a:gd name="connsiteX22" fmla="*/ 908 w 6953"/>
              <a:gd name="connsiteY22" fmla="*/ 908 w 6953"/>
              <a:gd name="connsiteX23" fmla="*/ 908 w 6953"/>
              <a:gd name="connsiteY23" fmla="*/ 908 w 6953"/>
              <a:gd name="connsiteX24" fmla="*/ 908 w 6953"/>
              <a:gd name="connsiteY24" fmla="*/ 908 w 6953"/>
              <a:gd name="connsiteX25" fmla="*/ 908 w 6953"/>
              <a:gd name="connsiteY25" fmla="*/ 908 w 6953"/>
              <a:gd name="connsiteX26" fmla="*/ 908 w 6953"/>
              <a:gd name="connsiteY26" fmla="*/ 908 w 6953"/>
              <a:gd name="connsiteX27" fmla="*/ 908 w 6953"/>
              <a:gd name="connsiteY27" fmla="*/ 908 w 6953"/>
              <a:gd name="connsiteX28" fmla="*/ 908 w 6953"/>
              <a:gd name="connsiteY28" fmla="*/ 908 w 6953"/>
              <a:gd name="connsiteX29" fmla="*/ 908 w 6953"/>
              <a:gd name="connsiteY29" fmla="*/ 908 w 6953"/>
              <a:gd name="connsiteX30" fmla="*/ 908 w 6953"/>
              <a:gd name="connsiteY30" fmla="*/ 908 w 6953"/>
              <a:gd name="connsiteX31" fmla="*/ 908 w 6953"/>
              <a:gd name="connsiteY31" fmla="*/ 908 w 6953"/>
              <a:gd name="connsiteX32" fmla="*/ 908 w 6953"/>
              <a:gd name="connsiteY32" fmla="*/ 908 w 6953"/>
              <a:gd name="connsiteX33" fmla="*/ 908 w 6953"/>
              <a:gd name="connsiteY33" fmla="*/ 908 w 6953"/>
              <a:gd name="connsiteX34" fmla="*/ 908 w 6953"/>
              <a:gd name="connsiteY34" fmla="*/ 908 w 6953"/>
              <a:gd name="connsiteX35" fmla="*/ 908 w 6953"/>
              <a:gd name="connsiteY35" fmla="*/ 908 w 6953"/>
              <a:gd name="connsiteX36" fmla="*/ 908 w 6953"/>
              <a:gd name="connsiteY36" fmla="*/ 908 w 6953"/>
              <a:gd name="connsiteX37" fmla="*/ 908 w 6953"/>
              <a:gd name="connsiteY37" fmla="*/ 908 w 6953"/>
              <a:gd name="connsiteX38" fmla="*/ 908 w 6953"/>
              <a:gd name="connsiteY38" fmla="*/ 908 w 6953"/>
              <a:gd name="connsiteX39" fmla="*/ 908 w 6953"/>
              <a:gd name="connsiteY39" fmla="*/ 908 w 6953"/>
              <a:gd name="connsiteX40" fmla="*/ 908 w 6953"/>
              <a:gd name="connsiteY40" fmla="*/ 908 w 6953"/>
              <a:gd name="connsiteX41" fmla="*/ 908 w 6953"/>
              <a:gd name="connsiteY41" fmla="*/ 908 w 6953"/>
              <a:gd name="connsiteX42" fmla="*/ 908 w 6953"/>
              <a:gd name="connsiteY42" fmla="*/ 908 w 6953"/>
              <a:gd name="connsiteX43" fmla="*/ 908 w 6953"/>
              <a:gd name="connsiteY43" fmla="*/ 908 w 6953"/>
              <a:gd name="connsiteX44" fmla="*/ 908 w 6953"/>
              <a:gd name="connsiteY44" fmla="*/ 908 w 6953"/>
              <a:gd name="connsiteX45" fmla="*/ 908 w 6953"/>
              <a:gd name="connsiteY45" fmla="*/ 908 w 6953"/>
              <a:gd name="connsiteX46" fmla="*/ 908 w 6953"/>
              <a:gd name="connsiteY46" fmla="*/ 908 w 6953"/>
              <a:gd name="connsiteX47" fmla="*/ 908 w 6953"/>
              <a:gd name="connsiteY47" fmla="*/ 908 w 6953"/>
              <a:gd name="connsiteX48" fmla="*/ 908 w 6953"/>
              <a:gd name="connsiteY48" fmla="*/ 908 w 6953"/>
              <a:gd name="connsiteX49" fmla="*/ 908 w 6953"/>
              <a:gd name="connsiteY49" fmla="*/ 908 w 6953"/>
              <a:gd name="connsiteX50" fmla="*/ 908 w 6953"/>
              <a:gd name="connsiteY50" fmla="*/ 908 w 6953"/>
              <a:gd name="connsiteX51" fmla="*/ 908 w 6953"/>
              <a:gd name="connsiteY51" fmla="*/ 908 w 6953"/>
              <a:gd name="connsiteX52" fmla="*/ 908 w 6953"/>
              <a:gd name="connsiteY52" fmla="*/ 908 w 6953"/>
              <a:gd name="connsiteX53" fmla="*/ 908 w 6953"/>
              <a:gd name="connsiteY53" fmla="*/ 908 w 6953"/>
              <a:gd name="connsiteX54" fmla="*/ 908 w 6953"/>
              <a:gd name="connsiteY54" fmla="*/ 908 w 6953"/>
              <a:gd name="connsiteX55" fmla="*/ 908 w 6953"/>
              <a:gd name="connsiteY55" fmla="*/ 908 w 6953"/>
              <a:gd name="connsiteX56" fmla="*/ 908 w 6953"/>
              <a:gd name="connsiteY56" fmla="*/ 908 w 6953"/>
              <a:gd name="connsiteX57" fmla="*/ 908 w 6953"/>
              <a:gd name="connsiteY57" fmla="*/ 908 w 6953"/>
              <a:gd name="connsiteX58" fmla="*/ 908 w 6953"/>
              <a:gd name="connsiteY58" fmla="*/ 908 w 6953"/>
              <a:gd name="connsiteX59" fmla="*/ 908 w 6953"/>
              <a:gd name="connsiteY59" fmla="*/ 908 w 6953"/>
              <a:gd name="connsiteX60" fmla="*/ 908 w 6953"/>
              <a:gd name="connsiteY60" fmla="*/ 908 w 6953"/>
              <a:gd name="connsiteX61" fmla="*/ 908 w 6953"/>
              <a:gd name="connsiteY61" fmla="*/ 908 w 6953"/>
              <a:gd name="connsiteX62" fmla="*/ 908 w 6953"/>
              <a:gd name="connsiteY62" fmla="*/ 908 w 6953"/>
              <a:gd name="connsiteX63" fmla="*/ 908 w 6953"/>
              <a:gd name="connsiteY63" fmla="*/ 908 w 6953"/>
              <a:gd name="connsiteX64" fmla="*/ 908 w 6953"/>
              <a:gd name="connsiteY64" fmla="*/ 908 w 6953"/>
              <a:gd name="connsiteX65" fmla="*/ 908 w 6953"/>
              <a:gd name="connsiteY65" fmla="*/ 908 w 6953"/>
              <a:gd name="connsiteX66" fmla="*/ 908 w 6953"/>
              <a:gd name="connsiteY66" fmla="*/ 908 w 6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8741157" h="2810972">
                <a:moveTo>
                  <a:pt x="1397555" y="0"/>
                </a:moveTo>
                <a:lnTo>
                  <a:pt x="8741157" y="0"/>
                </a:lnTo>
                <a:lnTo>
                  <a:pt x="8741157" y="2810972"/>
                </a:lnTo>
                <a:lnTo>
                  <a:pt x="1397555" y="2810972"/>
                </a:lnTo>
                <a:lnTo>
                  <a:pt x="1325643" y="2809077"/>
                </a:lnTo>
                <a:lnTo>
                  <a:pt x="1254677" y="2803390"/>
                </a:lnTo>
                <a:lnTo>
                  <a:pt x="1185603" y="2794861"/>
                </a:lnTo>
                <a:lnTo>
                  <a:pt x="1116530" y="2782540"/>
                </a:lnTo>
                <a:lnTo>
                  <a:pt x="1049349" y="2766429"/>
                </a:lnTo>
                <a:lnTo>
                  <a:pt x="982168" y="2747474"/>
                </a:lnTo>
                <a:lnTo>
                  <a:pt x="917825" y="2725676"/>
                </a:lnTo>
                <a:lnTo>
                  <a:pt x="854429" y="2700088"/>
                </a:lnTo>
                <a:lnTo>
                  <a:pt x="791979" y="2672603"/>
                </a:lnTo>
                <a:lnTo>
                  <a:pt x="732368" y="2640380"/>
                </a:lnTo>
                <a:lnTo>
                  <a:pt x="673703" y="2607210"/>
                </a:lnTo>
                <a:lnTo>
                  <a:pt x="616930" y="2570248"/>
                </a:lnTo>
                <a:lnTo>
                  <a:pt x="562050" y="2530444"/>
                </a:lnTo>
                <a:lnTo>
                  <a:pt x="510008" y="2488743"/>
                </a:lnTo>
                <a:lnTo>
                  <a:pt x="457966" y="2444200"/>
                </a:lnTo>
                <a:lnTo>
                  <a:pt x="409710" y="2397761"/>
                </a:lnTo>
                <a:lnTo>
                  <a:pt x="363345" y="2349427"/>
                </a:lnTo>
                <a:lnTo>
                  <a:pt x="319820" y="2297302"/>
                </a:lnTo>
                <a:lnTo>
                  <a:pt x="277240" y="2244229"/>
                </a:lnTo>
                <a:lnTo>
                  <a:pt x="239392" y="2189260"/>
                </a:lnTo>
                <a:lnTo>
                  <a:pt x="201543" y="2133344"/>
                </a:lnTo>
                <a:lnTo>
                  <a:pt x="168426" y="2074585"/>
                </a:lnTo>
                <a:lnTo>
                  <a:pt x="137201" y="2013930"/>
                </a:lnTo>
                <a:lnTo>
                  <a:pt x="109761" y="1950432"/>
                </a:lnTo>
                <a:lnTo>
                  <a:pt x="84213" y="1887882"/>
                </a:lnTo>
                <a:lnTo>
                  <a:pt x="62450" y="1822488"/>
                </a:lnTo>
                <a:lnTo>
                  <a:pt x="43526" y="1755199"/>
                </a:lnTo>
                <a:lnTo>
                  <a:pt x="27440" y="1687910"/>
                </a:lnTo>
                <a:lnTo>
                  <a:pt x="15139" y="1619674"/>
                </a:lnTo>
                <a:lnTo>
                  <a:pt x="5677" y="1548594"/>
                </a:lnTo>
                <a:lnTo>
                  <a:pt x="946" y="1477514"/>
                </a:lnTo>
                <a:lnTo>
                  <a:pt x="0" y="1404538"/>
                </a:lnTo>
                <a:lnTo>
                  <a:pt x="946" y="1333459"/>
                </a:lnTo>
                <a:lnTo>
                  <a:pt x="5677" y="1262379"/>
                </a:lnTo>
                <a:lnTo>
                  <a:pt x="15139" y="1191299"/>
                </a:lnTo>
                <a:lnTo>
                  <a:pt x="27440" y="1123062"/>
                </a:lnTo>
                <a:lnTo>
                  <a:pt x="43526" y="1055773"/>
                </a:lnTo>
                <a:lnTo>
                  <a:pt x="62450" y="988484"/>
                </a:lnTo>
                <a:lnTo>
                  <a:pt x="84213" y="923091"/>
                </a:lnTo>
                <a:lnTo>
                  <a:pt x="109761" y="860541"/>
                </a:lnTo>
                <a:lnTo>
                  <a:pt x="137201" y="797043"/>
                </a:lnTo>
                <a:lnTo>
                  <a:pt x="168426" y="736388"/>
                </a:lnTo>
                <a:lnTo>
                  <a:pt x="201543" y="677628"/>
                </a:lnTo>
                <a:lnTo>
                  <a:pt x="239392" y="621712"/>
                </a:lnTo>
                <a:lnTo>
                  <a:pt x="277240" y="566744"/>
                </a:lnTo>
                <a:lnTo>
                  <a:pt x="319820" y="513671"/>
                </a:lnTo>
                <a:lnTo>
                  <a:pt x="363345" y="461546"/>
                </a:lnTo>
                <a:lnTo>
                  <a:pt x="409710" y="413211"/>
                </a:lnTo>
                <a:lnTo>
                  <a:pt x="457966" y="366772"/>
                </a:lnTo>
                <a:lnTo>
                  <a:pt x="510008" y="322229"/>
                </a:lnTo>
                <a:lnTo>
                  <a:pt x="562050" y="280529"/>
                </a:lnTo>
                <a:lnTo>
                  <a:pt x="616930" y="240724"/>
                </a:lnTo>
                <a:lnTo>
                  <a:pt x="673703" y="203763"/>
                </a:lnTo>
                <a:lnTo>
                  <a:pt x="732368" y="170592"/>
                </a:lnTo>
                <a:lnTo>
                  <a:pt x="791979" y="138369"/>
                </a:lnTo>
                <a:lnTo>
                  <a:pt x="854429" y="110885"/>
                </a:lnTo>
                <a:lnTo>
                  <a:pt x="917825" y="85296"/>
                </a:lnTo>
                <a:lnTo>
                  <a:pt x="982168" y="63498"/>
                </a:lnTo>
                <a:lnTo>
                  <a:pt x="1049349" y="44544"/>
                </a:lnTo>
                <a:lnTo>
                  <a:pt x="1116530" y="28432"/>
                </a:lnTo>
                <a:lnTo>
                  <a:pt x="1185603" y="16112"/>
                </a:lnTo>
                <a:lnTo>
                  <a:pt x="1254677" y="7582"/>
                </a:lnTo>
                <a:lnTo>
                  <a:pt x="1325643" y="1896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  <a:alpha val="64000"/>
            </a:schemeClr>
          </a:solidFill>
          <a:ln>
            <a:noFill/>
          </a:ln>
        </p:spPr>
        <p:txBody>
          <a:bodyPr vert="horz" wrap="square" lIns="60951" tIns="30475" rIns="60951" bIns="30475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2F883A3-D95F-42B2-8DD5-87A0D3C02CD9}"/>
              </a:ext>
            </a:extLst>
          </p:cNvPr>
          <p:cNvSpPr txBox="1"/>
          <p:nvPr/>
        </p:nvSpPr>
        <p:spPr>
          <a:xfrm>
            <a:off x="667666" y="2921169"/>
            <a:ext cx="449308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/>
                <a:ea typeface="+mn-ea"/>
                <a:cs typeface="+mn-cs"/>
              </a:rPr>
              <a:t>OT Attacks</a:t>
            </a:r>
          </a:p>
        </p:txBody>
      </p:sp>
    </p:spTree>
    <p:extLst>
      <p:ext uri="{BB962C8B-B14F-4D97-AF65-F5344CB8AC3E}">
        <p14:creationId xmlns:p14="http://schemas.microsoft.com/office/powerpoint/2010/main" val="10853792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Rectangle 389">
            <a:extLst>
              <a:ext uri="{FF2B5EF4-FFF2-40B4-BE49-F238E27FC236}">
                <a16:creationId xmlns:a16="http://schemas.microsoft.com/office/drawing/2014/main" id="{3AA1E199-BAA6-4952-9DB4-787A6AC0B65F}"/>
              </a:ext>
            </a:extLst>
          </p:cNvPr>
          <p:cNvSpPr/>
          <p:nvPr/>
        </p:nvSpPr>
        <p:spPr bwMode="auto">
          <a:xfrm>
            <a:off x="1447800" y="5015014"/>
            <a:ext cx="3408566" cy="121331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1" name="Rectangle 390">
            <a:extLst>
              <a:ext uri="{FF2B5EF4-FFF2-40B4-BE49-F238E27FC236}">
                <a16:creationId xmlns:a16="http://schemas.microsoft.com/office/drawing/2014/main" id="{F556227A-2916-4F29-80B0-CBA9E2A05D39}"/>
              </a:ext>
            </a:extLst>
          </p:cNvPr>
          <p:cNvSpPr/>
          <p:nvPr/>
        </p:nvSpPr>
        <p:spPr bwMode="auto">
          <a:xfrm>
            <a:off x="7315200" y="3207946"/>
            <a:ext cx="3408566" cy="121331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3789E3-644A-4BA3-A2B0-63A748CA04C4}"/>
              </a:ext>
            </a:extLst>
          </p:cNvPr>
          <p:cNvSpPr/>
          <p:nvPr/>
        </p:nvSpPr>
        <p:spPr bwMode="auto">
          <a:xfrm>
            <a:off x="1447800" y="1371600"/>
            <a:ext cx="3408566" cy="121331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5962670" y="999424"/>
            <a:ext cx="266660" cy="5512247"/>
            <a:chOff x="5962670" y="0"/>
            <a:chExt cx="266660" cy="6579047"/>
          </a:xfrm>
        </p:grpSpPr>
        <p:grpSp>
          <p:nvGrpSpPr>
            <p:cNvPr id="5" name="Group 4"/>
            <p:cNvGrpSpPr/>
            <p:nvPr/>
          </p:nvGrpSpPr>
          <p:grpSpPr>
            <a:xfrm>
              <a:off x="6065108" y="0"/>
              <a:ext cx="61784" cy="6415790"/>
              <a:chOff x="6034216" y="1346886"/>
              <a:chExt cx="61784" cy="5511114"/>
            </a:xfrm>
          </p:grpSpPr>
          <p:cxnSp>
            <p:nvCxnSpPr>
              <p:cNvPr id="3" name="Straight Connector 2"/>
              <p:cNvCxnSpPr/>
              <p:nvPr/>
            </p:nvCxnSpPr>
            <p:spPr>
              <a:xfrm>
                <a:off x="6034216" y="1346886"/>
                <a:ext cx="0" cy="5511114"/>
              </a:xfrm>
              <a:prstGeom prst="line">
                <a:avLst/>
              </a:prstGeom>
              <a:ln w="381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" name="Straight Connector 3"/>
              <p:cNvCxnSpPr/>
              <p:nvPr/>
            </p:nvCxnSpPr>
            <p:spPr>
              <a:xfrm>
                <a:off x="6096000" y="1346886"/>
                <a:ext cx="0" cy="5511114"/>
              </a:xfrm>
              <a:prstGeom prst="line">
                <a:avLst/>
              </a:prstGeom>
              <a:ln w="381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8" name="Freeform 17"/>
            <p:cNvSpPr>
              <a:spLocks noChangeArrowheads="1"/>
            </p:cNvSpPr>
            <p:nvPr/>
          </p:nvSpPr>
          <p:spPr bwMode="auto">
            <a:xfrm rot="8124131">
              <a:off x="5962670" y="6314520"/>
              <a:ext cx="266660" cy="264527"/>
            </a:xfrm>
            <a:custGeom>
              <a:avLst/>
              <a:gdLst>
                <a:gd name="T0" fmla="*/ 189945 w 444"/>
                <a:gd name="T1" fmla="*/ 7693 h 435"/>
                <a:gd name="T2" fmla="*/ 189945 w 444"/>
                <a:gd name="T3" fmla="*/ 7693 h 435"/>
                <a:gd name="T4" fmla="*/ 154191 w 444"/>
                <a:gd name="T5" fmla="*/ 15839 h 435"/>
                <a:gd name="T6" fmla="*/ 0 w 444"/>
                <a:gd name="T7" fmla="*/ 100461 h 435"/>
                <a:gd name="T8" fmla="*/ 87151 w 444"/>
                <a:gd name="T9" fmla="*/ 112227 h 435"/>
                <a:gd name="T10" fmla="*/ 98772 w 444"/>
                <a:gd name="T11" fmla="*/ 196397 h 435"/>
                <a:gd name="T12" fmla="*/ 178325 w 444"/>
                <a:gd name="T13" fmla="*/ 40275 h 435"/>
                <a:gd name="T14" fmla="*/ 189945 w 444"/>
                <a:gd name="T15" fmla="*/ 7693 h 435"/>
                <a:gd name="T16" fmla="*/ 170280 w 444"/>
                <a:gd name="T17" fmla="*/ 28057 h 435"/>
                <a:gd name="T18" fmla="*/ 170280 w 444"/>
                <a:gd name="T19" fmla="*/ 28057 h 435"/>
                <a:gd name="T20" fmla="*/ 106816 w 444"/>
                <a:gd name="T21" fmla="*/ 144357 h 435"/>
                <a:gd name="T22" fmla="*/ 102794 w 444"/>
                <a:gd name="T23" fmla="*/ 92316 h 435"/>
                <a:gd name="T24" fmla="*/ 170280 w 444"/>
                <a:gd name="T25" fmla="*/ 28057 h 43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44" h="435">
                  <a:moveTo>
                    <a:pt x="425" y="17"/>
                  </a:moveTo>
                  <a:lnTo>
                    <a:pt x="425" y="17"/>
                  </a:lnTo>
                  <a:cubicBezTo>
                    <a:pt x="408" y="0"/>
                    <a:pt x="399" y="17"/>
                    <a:pt x="345" y="35"/>
                  </a:cubicBezTo>
                  <a:cubicBezTo>
                    <a:pt x="221" y="97"/>
                    <a:pt x="0" y="222"/>
                    <a:pt x="0" y="222"/>
                  </a:cubicBezTo>
                  <a:cubicBezTo>
                    <a:pt x="195" y="248"/>
                    <a:pt x="195" y="248"/>
                    <a:pt x="195" y="248"/>
                  </a:cubicBezTo>
                  <a:cubicBezTo>
                    <a:pt x="221" y="434"/>
                    <a:pt x="221" y="434"/>
                    <a:pt x="221" y="434"/>
                  </a:cubicBezTo>
                  <a:cubicBezTo>
                    <a:pt x="221" y="434"/>
                    <a:pt x="345" y="222"/>
                    <a:pt x="399" y="89"/>
                  </a:cubicBezTo>
                  <a:cubicBezTo>
                    <a:pt x="425" y="44"/>
                    <a:pt x="443" y="26"/>
                    <a:pt x="425" y="17"/>
                  </a:cubicBezTo>
                  <a:close/>
                  <a:moveTo>
                    <a:pt x="381" y="62"/>
                  </a:moveTo>
                  <a:lnTo>
                    <a:pt x="381" y="62"/>
                  </a:lnTo>
                  <a:cubicBezTo>
                    <a:pt x="239" y="319"/>
                    <a:pt x="239" y="319"/>
                    <a:pt x="239" y="319"/>
                  </a:cubicBezTo>
                  <a:cubicBezTo>
                    <a:pt x="230" y="204"/>
                    <a:pt x="230" y="204"/>
                    <a:pt x="230" y="204"/>
                  </a:cubicBezTo>
                  <a:lnTo>
                    <a:pt x="381" y="6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lIns="34290" tIns="17145" rIns="34290" bIns="17145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8" name="Oval 47"/>
          <p:cNvSpPr/>
          <p:nvPr/>
        </p:nvSpPr>
        <p:spPr>
          <a:xfrm>
            <a:off x="5581485" y="1505934"/>
            <a:ext cx="1029031" cy="1029031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5581485" y="3300090"/>
            <a:ext cx="1029031" cy="1029031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5581485" y="5094246"/>
            <a:ext cx="1029031" cy="1029031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1" name="Isosceles Triangle 370"/>
          <p:cNvSpPr/>
          <p:nvPr/>
        </p:nvSpPr>
        <p:spPr>
          <a:xfrm rot="5400000">
            <a:off x="4898537" y="1864441"/>
            <a:ext cx="427006" cy="227634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7" name="Isosceles Triangle 376"/>
          <p:cNvSpPr/>
          <p:nvPr/>
        </p:nvSpPr>
        <p:spPr>
          <a:xfrm rot="16200000" flipH="1">
            <a:off x="6866457" y="3700788"/>
            <a:ext cx="427006" cy="22763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3" name="Isosceles Triangle 382"/>
          <p:cNvSpPr/>
          <p:nvPr/>
        </p:nvSpPr>
        <p:spPr>
          <a:xfrm rot="5400000">
            <a:off x="4898537" y="5507855"/>
            <a:ext cx="427006" cy="22763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891524" y="5404285"/>
            <a:ext cx="408952" cy="408952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</a:p>
        </p:txBody>
      </p:sp>
      <p:sp>
        <p:nvSpPr>
          <p:cNvPr id="51" name="Oval 50"/>
          <p:cNvSpPr/>
          <p:nvPr/>
        </p:nvSpPr>
        <p:spPr>
          <a:xfrm>
            <a:off x="5891524" y="3610129"/>
            <a:ext cx="408952" cy="408952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</a:p>
        </p:txBody>
      </p:sp>
      <p:sp>
        <p:nvSpPr>
          <p:cNvPr id="47" name="Oval 46"/>
          <p:cNvSpPr/>
          <p:nvPr/>
        </p:nvSpPr>
        <p:spPr>
          <a:xfrm>
            <a:off x="5891524" y="1815973"/>
            <a:ext cx="408952" cy="40895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id="{07869672-42E1-469B-A803-EB18E73103BB}"/>
              </a:ext>
            </a:extLst>
          </p:cNvPr>
          <p:cNvSpPr txBox="1"/>
          <p:nvPr/>
        </p:nvSpPr>
        <p:spPr>
          <a:xfrm>
            <a:off x="4634730" y="220341"/>
            <a:ext cx="2922540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Module Flow</a:t>
            </a:r>
          </a:p>
        </p:txBody>
      </p:sp>
      <p:sp>
        <p:nvSpPr>
          <p:cNvPr id="199" name="Rectangle 198">
            <a:extLst>
              <a:ext uri="{FF2B5EF4-FFF2-40B4-BE49-F238E27FC236}">
                <a16:creationId xmlns:a16="http://schemas.microsoft.com/office/drawing/2014/main" id="{435B53FE-87CA-4BB5-9841-CAE0A1EDD866}"/>
              </a:ext>
            </a:extLst>
          </p:cNvPr>
          <p:cNvSpPr/>
          <p:nvPr/>
        </p:nvSpPr>
        <p:spPr>
          <a:xfrm>
            <a:off x="1979980" y="1626399"/>
            <a:ext cx="2344206" cy="70371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Understand OT Concepts</a:t>
            </a:r>
          </a:p>
        </p:txBody>
      </p:sp>
      <p:sp>
        <p:nvSpPr>
          <p:cNvPr id="374" name="Rectangle 373">
            <a:extLst>
              <a:ext uri="{FF2B5EF4-FFF2-40B4-BE49-F238E27FC236}">
                <a16:creationId xmlns:a16="http://schemas.microsoft.com/office/drawing/2014/main" id="{15C4C22A-C77F-45AB-A99A-5E0F44FB469A}"/>
              </a:ext>
            </a:extLst>
          </p:cNvPr>
          <p:cNvSpPr/>
          <p:nvPr/>
        </p:nvSpPr>
        <p:spPr>
          <a:xfrm>
            <a:off x="7762561" y="3449890"/>
            <a:ext cx="2513844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OT Threats and Attacks</a:t>
            </a:r>
          </a:p>
        </p:txBody>
      </p:sp>
      <p:sp>
        <p:nvSpPr>
          <p:cNvPr id="386" name="Rectangle 385">
            <a:extLst>
              <a:ext uri="{FF2B5EF4-FFF2-40B4-BE49-F238E27FC236}">
                <a16:creationId xmlns:a16="http://schemas.microsoft.com/office/drawing/2014/main" id="{163509FD-1F61-4F32-98CD-6693F4460196}"/>
              </a:ext>
            </a:extLst>
          </p:cNvPr>
          <p:cNvSpPr/>
          <p:nvPr/>
        </p:nvSpPr>
        <p:spPr>
          <a:xfrm>
            <a:off x="1942283" y="5256958"/>
            <a:ext cx="2419601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OT Attack Countermeasures</a:t>
            </a:r>
          </a:p>
        </p:txBody>
      </p:sp>
    </p:spTree>
    <p:extLst>
      <p:ext uri="{BB962C8B-B14F-4D97-AF65-F5344CB8AC3E}">
        <p14:creationId xmlns:p14="http://schemas.microsoft.com/office/powerpoint/2010/main" val="34405392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E52DDB7F-5724-442B-B581-27BA00334C0F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67" b="31867"/>
          <a:stretch>
            <a:fillRect/>
          </a:stretch>
        </p:blipFill>
        <p:spPr>
          <a:xfrm>
            <a:off x="-20638" y="0"/>
            <a:ext cx="12212638" cy="2986088"/>
          </a:xfrm>
          <a:solidFill>
            <a:schemeClr val="accent6">
              <a:lumMod val="20000"/>
              <a:lumOff val="80000"/>
            </a:schemeClr>
          </a:solidFill>
        </p:spPr>
      </p:pic>
      <p:sp>
        <p:nvSpPr>
          <p:cNvPr id="9" name="Title 7">
            <a:extLst>
              <a:ext uri="{FF2B5EF4-FFF2-40B4-BE49-F238E27FC236}">
                <a16:creationId xmlns:a16="http://schemas.microsoft.com/office/drawing/2014/main" id="{DDB9B787-A919-4250-8311-53B29ECF1B71}"/>
              </a:ext>
            </a:extLst>
          </p:cNvPr>
          <p:cNvSpPr txBox="1">
            <a:spLocks/>
          </p:cNvSpPr>
          <p:nvPr/>
        </p:nvSpPr>
        <p:spPr>
          <a:xfrm>
            <a:off x="217932" y="1020269"/>
            <a:ext cx="3124200" cy="941787"/>
          </a:xfrm>
          <a:prstGeom prst="rect">
            <a:avLst/>
          </a:prstGeom>
        </p:spPr>
        <p:txBody>
          <a:bodyPr anchor="ctr"/>
          <a:lstStyle>
            <a:lvl1pPr algn="l" defTabSz="9143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309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What is OT?</a:t>
            </a: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9120C0AA-DF47-459F-A03A-C2485C8874C3}"/>
              </a:ext>
            </a:extLst>
          </p:cNvPr>
          <p:cNvSpPr/>
          <p:nvPr/>
        </p:nvSpPr>
        <p:spPr>
          <a:xfrm>
            <a:off x="4556286" y="1673562"/>
            <a:ext cx="7388663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OT consists of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Industrial Control Systems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(ICS) to monitor and control the industrial operations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DBEEC91-C75E-46EA-81AE-D52148D4843F}"/>
              </a:ext>
            </a:extLst>
          </p:cNvPr>
          <p:cNvSpPr/>
          <p:nvPr/>
        </p:nvSpPr>
        <p:spPr>
          <a:xfrm>
            <a:off x="4556286" y="318203"/>
            <a:ext cx="7388663" cy="10156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Operational Technology (OT) is the software and hardware designed to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detect or cause changes in industrial operations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through direct monitoring and/or controlling of industrial physical devices </a:t>
            </a: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669AAB1D-AB28-4761-A0FA-992A057CB833}"/>
              </a:ext>
            </a:extLst>
          </p:cNvPr>
          <p:cNvSpPr/>
          <p:nvPr/>
        </p:nvSpPr>
        <p:spPr>
          <a:xfrm>
            <a:off x="3746633" y="1674579"/>
            <a:ext cx="705852" cy="705852"/>
          </a:xfrm>
          <a:prstGeom prst="ellipse">
            <a:avLst/>
          </a:prstGeom>
          <a:solidFill>
            <a:srgbClr val="08090A">
              <a:lumMod val="10000"/>
              <a:lumOff val="90000"/>
            </a:srgbClr>
          </a:solidFill>
          <a:ln w="28575" cap="flat" cmpd="sng" algn="ctr">
            <a:solidFill>
              <a:srgbClr val="08090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73213FE1-4549-43D3-ACBA-9A953C0EF5DA}"/>
              </a:ext>
            </a:extLst>
          </p:cNvPr>
          <p:cNvSpPr/>
          <p:nvPr/>
        </p:nvSpPr>
        <p:spPr>
          <a:xfrm>
            <a:off x="3746633" y="473108"/>
            <a:ext cx="705852" cy="705852"/>
          </a:xfrm>
          <a:prstGeom prst="ellipse">
            <a:avLst/>
          </a:prstGeom>
          <a:solidFill>
            <a:srgbClr val="FFC600"/>
          </a:solidFill>
          <a:ln w="28575" cap="flat" cmpd="sng" algn="ctr">
            <a:solidFill>
              <a:srgbClr val="08090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8" name="Picture 47" descr="Icon&#10;&#10;Description automatically generated">
            <a:extLst>
              <a:ext uri="{FF2B5EF4-FFF2-40B4-BE49-F238E27FC236}">
                <a16:creationId xmlns:a16="http://schemas.microsoft.com/office/drawing/2014/main" id="{94F7AB26-1F1D-49D1-99FB-5C23D4CF7D6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288" y="1833852"/>
            <a:ext cx="381454" cy="387306"/>
          </a:xfrm>
          <a:prstGeom prst="rect">
            <a:avLst/>
          </a:prstGeom>
        </p:spPr>
      </p:pic>
      <p:pic>
        <p:nvPicPr>
          <p:cNvPr id="49" name="Picture 48" descr="Logo, company name&#10;&#10;Description automatically generated">
            <a:extLst>
              <a:ext uri="{FF2B5EF4-FFF2-40B4-BE49-F238E27FC236}">
                <a16:creationId xmlns:a16="http://schemas.microsoft.com/office/drawing/2014/main" id="{105A09D1-B091-47EA-B3E0-D89EDC96BEC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5202" y="632914"/>
            <a:ext cx="471896" cy="386240"/>
          </a:xfrm>
          <a:prstGeom prst="rect">
            <a:avLst/>
          </a:prstGeom>
        </p:spPr>
      </p:pic>
      <p:sp>
        <p:nvSpPr>
          <p:cNvPr id="51" name="Полилиния 19">
            <a:extLst>
              <a:ext uri="{FF2B5EF4-FFF2-40B4-BE49-F238E27FC236}">
                <a16:creationId xmlns:a16="http://schemas.microsoft.com/office/drawing/2014/main" id="{BB1453B1-27F1-4796-93CC-3FDCC7786AD5}"/>
              </a:ext>
            </a:extLst>
          </p:cNvPr>
          <p:cNvSpPr/>
          <p:nvPr/>
        </p:nvSpPr>
        <p:spPr>
          <a:xfrm>
            <a:off x="-21336" y="-4364"/>
            <a:ext cx="3602736" cy="2991053"/>
          </a:xfrm>
          <a:custGeom>
            <a:avLst/>
            <a:gdLst>
              <a:gd name="connsiteX0" fmla="*/ 609600 w 5848350"/>
              <a:gd name="connsiteY0" fmla="*/ 609600 h 5848350"/>
              <a:gd name="connsiteX1" fmla="*/ 609600 w 5848350"/>
              <a:gd name="connsiteY1" fmla="*/ 5238750 h 5848350"/>
              <a:gd name="connsiteX2" fmla="*/ 5238750 w 5848350"/>
              <a:gd name="connsiteY2" fmla="*/ 5238750 h 5848350"/>
              <a:gd name="connsiteX3" fmla="*/ 5238750 w 5848350"/>
              <a:gd name="connsiteY3" fmla="*/ 609600 h 5848350"/>
              <a:gd name="connsiteX4" fmla="*/ 0 w 5848350"/>
              <a:gd name="connsiteY4" fmla="*/ 0 h 5848350"/>
              <a:gd name="connsiteX5" fmla="*/ 5848350 w 5848350"/>
              <a:gd name="connsiteY5" fmla="*/ 0 h 5848350"/>
              <a:gd name="connsiteX6" fmla="*/ 5848350 w 5848350"/>
              <a:gd name="connsiteY6" fmla="*/ 5848350 h 5848350"/>
              <a:gd name="connsiteX7" fmla="*/ 0 w 5848350"/>
              <a:gd name="connsiteY7" fmla="*/ 5848350 h 58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848350" h="5848350">
                <a:moveTo>
                  <a:pt x="609600" y="609600"/>
                </a:moveTo>
                <a:lnTo>
                  <a:pt x="609600" y="5238750"/>
                </a:lnTo>
                <a:lnTo>
                  <a:pt x="5238750" y="5238750"/>
                </a:lnTo>
                <a:lnTo>
                  <a:pt x="5238750" y="609600"/>
                </a:lnTo>
                <a:close/>
                <a:moveTo>
                  <a:pt x="0" y="0"/>
                </a:moveTo>
                <a:lnTo>
                  <a:pt x="5848350" y="0"/>
                </a:lnTo>
                <a:lnTo>
                  <a:pt x="5848350" y="5848350"/>
                </a:lnTo>
                <a:lnTo>
                  <a:pt x="0" y="5848350"/>
                </a:lnTo>
                <a:close/>
              </a:path>
            </a:pathLst>
          </a:custGeom>
          <a:solidFill>
            <a:srgbClr val="E0E0E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1674F61F-2494-484D-9D77-65194011DB8E}"/>
              </a:ext>
            </a:extLst>
          </p:cNvPr>
          <p:cNvSpPr/>
          <p:nvPr/>
        </p:nvSpPr>
        <p:spPr bwMode="auto">
          <a:xfrm>
            <a:off x="724146" y="3280108"/>
            <a:ext cx="2508061" cy="204788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0CE785C3-63B0-4E0F-B17D-31287A2F4D02}"/>
              </a:ext>
            </a:extLst>
          </p:cNvPr>
          <p:cNvSpPr/>
          <p:nvPr/>
        </p:nvSpPr>
        <p:spPr bwMode="auto">
          <a:xfrm>
            <a:off x="433398" y="3386671"/>
            <a:ext cx="2837157" cy="2855145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AF9C303B-DF4C-4C8F-85A2-78EB361E3770}"/>
              </a:ext>
            </a:extLst>
          </p:cNvPr>
          <p:cNvSpPr/>
          <p:nvPr/>
        </p:nvSpPr>
        <p:spPr bwMode="auto">
          <a:xfrm>
            <a:off x="896763" y="3704775"/>
            <a:ext cx="2324925" cy="234727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id="{60FDDD0B-7075-4A90-A3C8-C9D91C609796}"/>
              </a:ext>
            </a:extLst>
          </p:cNvPr>
          <p:cNvSpPr/>
          <p:nvPr/>
        </p:nvSpPr>
        <p:spPr bwMode="auto">
          <a:xfrm>
            <a:off x="1345847" y="3922484"/>
            <a:ext cx="1816230" cy="1893524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D1B8A321-B7FC-471E-8C5A-3BF2B4F3C10B}"/>
              </a:ext>
            </a:extLst>
          </p:cNvPr>
          <p:cNvSpPr/>
          <p:nvPr/>
        </p:nvSpPr>
        <p:spPr bwMode="auto">
          <a:xfrm>
            <a:off x="1366493" y="5261186"/>
            <a:ext cx="464089" cy="488303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EE75884B-5500-441F-AD6F-87AA1FDF9A79}"/>
              </a:ext>
            </a:extLst>
          </p:cNvPr>
          <p:cNvSpPr/>
          <p:nvPr/>
        </p:nvSpPr>
        <p:spPr bwMode="auto">
          <a:xfrm>
            <a:off x="1161768" y="4783274"/>
            <a:ext cx="464089" cy="48830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1F13FC1E-8757-40A9-86B1-FE3D1F4C6CCD}"/>
              </a:ext>
            </a:extLst>
          </p:cNvPr>
          <p:cNvSpPr/>
          <p:nvPr/>
        </p:nvSpPr>
        <p:spPr bwMode="auto">
          <a:xfrm>
            <a:off x="1826408" y="5487058"/>
            <a:ext cx="464089" cy="488303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2E49C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1" name="Rectangle 160">
            <a:extLst>
              <a:ext uri="{FF2B5EF4-FFF2-40B4-BE49-F238E27FC236}">
                <a16:creationId xmlns:a16="http://schemas.microsoft.com/office/drawing/2014/main" id="{99C90BD5-208F-49C6-A7F1-C95B7C010F41}"/>
              </a:ext>
            </a:extLst>
          </p:cNvPr>
          <p:cNvSpPr/>
          <p:nvPr/>
        </p:nvSpPr>
        <p:spPr>
          <a:xfrm>
            <a:off x="856008" y="3671247"/>
            <a:ext cx="484976" cy="404773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OT</a:t>
            </a:r>
          </a:p>
        </p:txBody>
      </p:sp>
      <p:sp>
        <p:nvSpPr>
          <p:cNvPr id="162" name="Rectangle 161">
            <a:extLst>
              <a:ext uri="{FF2B5EF4-FFF2-40B4-BE49-F238E27FC236}">
                <a16:creationId xmlns:a16="http://schemas.microsoft.com/office/drawing/2014/main" id="{B5800289-9615-49C1-867E-4FFD201F2A5D}"/>
              </a:ext>
            </a:extLst>
          </p:cNvPr>
          <p:cNvSpPr/>
          <p:nvPr/>
        </p:nvSpPr>
        <p:spPr>
          <a:xfrm>
            <a:off x="1147175" y="3938446"/>
            <a:ext cx="511799" cy="404773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ICS</a:t>
            </a:r>
          </a:p>
        </p:txBody>
      </p:sp>
      <p:sp>
        <p:nvSpPr>
          <p:cNvPr id="163" name="Rectangle 162">
            <a:extLst>
              <a:ext uri="{FF2B5EF4-FFF2-40B4-BE49-F238E27FC236}">
                <a16:creationId xmlns:a16="http://schemas.microsoft.com/office/drawing/2014/main" id="{A4F0D13E-6612-4A81-9FD6-5E7EB74A3E77}"/>
              </a:ext>
            </a:extLst>
          </p:cNvPr>
          <p:cNvSpPr/>
          <p:nvPr/>
        </p:nvSpPr>
        <p:spPr>
          <a:xfrm>
            <a:off x="1824584" y="4666860"/>
            <a:ext cx="858757" cy="404773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SCADA</a:t>
            </a:r>
          </a:p>
        </p:txBody>
      </p:sp>
      <p:sp>
        <p:nvSpPr>
          <p:cNvPr id="164" name="Rectangle 163">
            <a:extLst>
              <a:ext uri="{FF2B5EF4-FFF2-40B4-BE49-F238E27FC236}">
                <a16:creationId xmlns:a16="http://schemas.microsoft.com/office/drawing/2014/main" id="{0E197348-E12D-46DF-A3DB-DCB4CBA666A3}"/>
              </a:ext>
            </a:extLst>
          </p:cNvPr>
          <p:cNvSpPr/>
          <p:nvPr/>
        </p:nvSpPr>
        <p:spPr>
          <a:xfrm>
            <a:off x="1094098" y="4826638"/>
            <a:ext cx="593386" cy="404773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DCS</a:t>
            </a:r>
          </a:p>
        </p:txBody>
      </p:sp>
      <p:sp>
        <p:nvSpPr>
          <p:cNvPr id="165" name="Rectangle 164">
            <a:extLst>
              <a:ext uri="{FF2B5EF4-FFF2-40B4-BE49-F238E27FC236}">
                <a16:creationId xmlns:a16="http://schemas.microsoft.com/office/drawing/2014/main" id="{C9C67493-7805-4273-B8DC-B8F445D3EFAD}"/>
              </a:ext>
            </a:extLst>
          </p:cNvPr>
          <p:cNvSpPr/>
          <p:nvPr/>
        </p:nvSpPr>
        <p:spPr>
          <a:xfrm>
            <a:off x="1783252" y="5544340"/>
            <a:ext cx="556852" cy="404773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PLC</a:t>
            </a:r>
          </a:p>
        </p:txBody>
      </p:sp>
      <p:sp>
        <p:nvSpPr>
          <p:cNvPr id="166" name="Rectangle 165">
            <a:extLst>
              <a:ext uri="{FF2B5EF4-FFF2-40B4-BE49-F238E27FC236}">
                <a16:creationId xmlns:a16="http://schemas.microsoft.com/office/drawing/2014/main" id="{36E22706-433F-4876-BA39-B226E552CB9A}"/>
              </a:ext>
            </a:extLst>
          </p:cNvPr>
          <p:cNvSpPr/>
          <p:nvPr/>
        </p:nvSpPr>
        <p:spPr>
          <a:xfrm>
            <a:off x="1298181" y="5318452"/>
            <a:ext cx="607155" cy="404773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RTU</a:t>
            </a:r>
          </a:p>
        </p:txBody>
      </p:sp>
      <p:grpSp>
        <p:nvGrpSpPr>
          <p:cNvPr id="167" name="Group 166">
            <a:extLst>
              <a:ext uri="{FF2B5EF4-FFF2-40B4-BE49-F238E27FC236}">
                <a16:creationId xmlns:a16="http://schemas.microsoft.com/office/drawing/2014/main" id="{0FB089BC-4A33-43F6-B978-5DD9EF8D18AA}"/>
              </a:ext>
            </a:extLst>
          </p:cNvPr>
          <p:cNvGrpSpPr/>
          <p:nvPr/>
        </p:nvGrpSpPr>
        <p:grpSpPr>
          <a:xfrm>
            <a:off x="3483175" y="3121930"/>
            <a:ext cx="8234788" cy="3278065"/>
            <a:chOff x="3503495" y="2912116"/>
            <a:chExt cx="8234788" cy="3278065"/>
          </a:xfrm>
        </p:grpSpPr>
        <p:pic>
          <p:nvPicPr>
            <p:cNvPr id="168" name="Picture 167">
              <a:extLst>
                <a:ext uri="{FF2B5EF4-FFF2-40B4-BE49-F238E27FC236}">
                  <a16:creationId xmlns:a16="http://schemas.microsoft.com/office/drawing/2014/main" id="{F6370A40-0750-46A9-8DBF-F433C2611C6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53219" y="5425406"/>
              <a:ext cx="425336" cy="425336"/>
            </a:xfrm>
            <a:prstGeom prst="rect">
              <a:avLst/>
            </a:prstGeom>
          </p:spPr>
        </p:pic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3707BA3D-4C83-4ED9-A9F1-D0B2D7A55265}"/>
                </a:ext>
              </a:extLst>
            </p:cNvPr>
            <p:cNvSpPr/>
            <p:nvPr/>
          </p:nvSpPr>
          <p:spPr bwMode="auto">
            <a:xfrm rot="5400000" flipH="1">
              <a:off x="4675257" y="3436507"/>
              <a:ext cx="1581912" cy="392543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7AA911CA-75DE-43FB-9A0E-BC2510F0E0B0}"/>
                </a:ext>
              </a:extLst>
            </p:cNvPr>
            <p:cNvSpPr/>
            <p:nvPr/>
          </p:nvSpPr>
          <p:spPr bwMode="auto">
            <a:xfrm rot="16200000">
              <a:off x="8840690" y="3292589"/>
              <a:ext cx="1581912" cy="421327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306B8001-5848-443D-8845-AA525E5CE0A4}"/>
                </a:ext>
              </a:extLst>
            </p:cNvPr>
            <p:cNvSpPr/>
            <p:nvPr/>
          </p:nvSpPr>
          <p:spPr>
            <a:xfrm>
              <a:off x="3560771" y="5872312"/>
              <a:ext cx="1733997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Healthcare Industry</a:t>
              </a: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5BDF19CE-60D2-4484-A23C-DD83DFD4E216}"/>
                </a:ext>
              </a:extLst>
            </p:cNvPr>
            <p:cNvSpPr/>
            <p:nvPr/>
          </p:nvSpPr>
          <p:spPr>
            <a:xfrm>
              <a:off x="10264258" y="5880671"/>
              <a:ext cx="1277915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Office Building</a:t>
              </a: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8BB17E84-AD8F-477C-A5F7-808A950AC12F}"/>
                </a:ext>
              </a:extLst>
            </p:cNvPr>
            <p:cNvSpPr/>
            <p:nvPr/>
          </p:nvSpPr>
          <p:spPr bwMode="auto">
            <a:xfrm rot="5400000" flipH="1">
              <a:off x="4673598" y="1759832"/>
              <a:ext cx="1585231" cy="392543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BBAF71A9-08F1-42B9-9478-BC363226A712}"/>
                </a:ext>
              </a:extLst>
            </p:cNvPr>
            <p:cNvSpPr/>
            <p:nvPr/>
          </p:nvSpPr>
          <p:spPr bwMode="auto">
            <a:xfrm rot="16200000">
              <a:off x="8839031" y="1598096"/>
              <a:ext cx="1585231" cy="421327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75" name="Straight Arrow Connector 174">
              <a:extLst>
                <a:ext uri="{FF2B5EF4-FFF2-40B4-BE49-F238E27FC236}">
                  <a16:creationId xmlns:a16="http://schemas.microsoft.com/office/drawing/2014/main" id="{BD5E566F-8FF9-40F1-9F16-C9DFF727373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850444" y="4171808"/>
              <a:ext cx="504869" cy="274408"/>
            </a:xfrm>
            <a:prstGeom prst="straightConnector1">
              <a:avLst/>
            </a:prstGeom>
            <a:ln w="57150">
              <a:prstDash val="solid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Arrow Connector 175">
              <a:extLst>
                <a:ext uri="{FF2B5EF4-FFF2-40B4-BE49-F238E27FC236}">
                  <a16:creationId xmlns:a16="http://schemas.microsoft.com/office/drawing/2014/main" id="{D43C2FE0-0F6D-4089-A4A8-2EDECFFA523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666720" y="4705021"/>
              <a:ext cx="581044" cy="177348"/>
            </a:xfrm>
            <a:prstGeom prst="straightConnector1">
              <a:avLst/>
            </a:prstGeom>
            <a:ln w="57150">
              <a:prstDash val="solid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Arrow Connector 176">
              <a:extLst>
                <a:ext uri="{FF2B5EF4-FFF2-40B4-BE49-F238E27FC236}">
                  <a16:creationId xmlns:a16="http://schemas.microsoft.com/office/drawing/2014/main" id="{6C69CC09-7DF7-4C81-904E-CB8F0CA706C7}"/>
                </a:ext>
              </a:extLst>
            </p:cNvPr>
            <p:cNvCxnSpPr>
              <a:cxnSpLocks/>
            </p:cNvCxnSpPr>
            <p:nvPr/>
          </p:nvCxnSpPr>
          <p:spPr>
            <a:xfrm>
              <a:off x="7858485" y="4666521"/>
              <a:ext cx="456386" cy="276686"/>
            </a:xfrm>
            <a:prstGeom prst="straightConnector1">
              <a:avLst/>
            </a:prstGeom>
            <a:ln w="57150">
              <a:prstDash val="solid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8" name="Flowchart: Connector 177">
              <a:extLst>
                <a:ext uri="{FF2B5EF4-FFF2-40B4-BE49-F238E27FC236}">
                  <a16:creationId xmlns:a16="http://schemas.microsoft.com/office/drawing/2014/main" id="{6896F7AA-AE3C-41C6-B2C6-60907FE8ACA4}"/>
                </a:ext>
              </a:extLst>
            </p:cNvPr>
            <p:cNvSpPr/>
            <p:nvPr/>
          </p:nvSpPr>
          <p:spPr bwMode="auto">
            <a:xfrm>
              <a:off x="5247513" y="3921791"/>
              <a:ext cx="500098" cy="463996"/>
            </a:xfrm>
            <a:prstGeom prst="flowChartConnector">
              <a:avLst/>
            </a:prstGeom>
            <a:solidFill>
              <a:schemeClr val="bg1"/>
            </a:solidFill>
            <a:ln w="28575">
              <a:solidFill>
                <a:schemeClr val="accent2">
                  <a:lumMod val="40000"/>
                  <a:lumOff val="6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9" name="Flowchart: Connector 178">
              <a:extLst>
                <a:ext uri="{FF2B5EF4-FFF2-40B4-BE49-F238E27FC236}">
                  <a16:creationId xmlns:a16="http://schemas.microsoft.com/office/drawing/2014/main" id="{A258E484-6BF5-46B3-BDE9-4E442F6CA112}"/>
                </a:ext>
              </a:extLst>
            </p:cNvPr>
            <p:cNvSpPr/>
            <p:nvPr/>
          </p:nvSpPr>
          <p:spPr bwMode="auto">
            <a:xfrm>
              <a:off x="6691175" y="3197602"/>
              <a:ext cx="500098" cy="463996"/>
            </a:xfrm>
            <a:prstGeom prst="flowChartConnector">
              <a:avLst/>
            </a:prstGeom>
            <a:solidFill>
              <a:schemeClr val="bg1"/>
            </a:solidFill>
            <a:ln w="28575">
              <a:solidFill>
                <a:schemeClr val="accent2">
                  <a:lumMod val="40000"/>
                  <a:lumOff val="6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0" name="Flowchart: Connector 179">
              <a:extLst>
                <a:ext uri="{FF2B5EF4-FFF2-40B4-BE49-F238E27FC236}">
                  <a16:creationId xmlns:a16="http://schemas.microsoft.com/office/drawing/2014/main" id="{459A8AD1-FBDA-4CF8-8781-74E3F0D2FCC4}"/>
                </a:ext>
              </a:extLst>
            </p:cNvPr>
            <p:cNvSpPr/>
            <p:nvPr/>
          </p:nvSpPr>
          <p:spPr bwMode="auto">
            <a:xfrm>
              <a:off x="5697662" y="3268057"/>
              <a:ext cx="500098" cy="463996"/>
            </a:xfrm>
            <a:prstGeom prst="flowChartConnector">
              <a:avLst/>
            </a:prstGeom>
            <a:solidFill>
              <a:schemeClr val="bg1"/>
            </a:solidFill>
            <a:ln w="28575">
              <a:solidFill>
                <a:schemeClr val="accent2">
                  <a:lumMod val="40000"/>
                  <a:lumOff val="6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181" name="Picture 180">
              <a:extLst>
                <a:ext uri="{FF2B5EF4-FFF2-40B4-BE49-F238E27FC236}">
                  <a16:creationId xmlns:a16="http://schemas.microsoft.com/office/drawing/2014/main" id="{39A9D3AC-C270-4FB4-8B98-02E7F5055F8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81252" y="3333582"/>
              <a:ext cx="332931" cy="332932"/>
            </a:xfrm>
            <a:prstGeom prst="rect">
              <a:avLst/>
            </a:prstGeom>
          </p:spPr>
        </p:pic>
        <p:sp>
          <p:nvSpPr>
            <p:cNvPr id="182" name="Flowchart: Connector 181">
              <a:extLst>
                <a:ext uri="{FF2B5EF4-FFF2-40B4-BE49-F238E27FC236}">
                  <a16:creationId xmlns:a16="http://schemas.microsoft.com/office/drawing/2014/main" id="{0AFB9E6D-BA8C-4589-81C3-8FF187190CA1}"/>
                </a:ext>
              </a:extLst>
            </p:cNvPr>
            <p:cNvSpPr/>
            <p:nvPr/>
          </p:nvSpPr>
          <p:spPr bwMode="auto">
            <a:xfrm>
              <a:off x="5673275" y="5375279"/>
              <a:ext cx="500098" cy="463996"/>
            </a:xfrm>
            <a:prstGeom prst="flowChartConnector">
              <a:avLst/>
            </a:prstGeom>
            <a:solidFill>
              <a:schemeClr val="bg1"/>
            </a:solidFill>
            <a:ln w="28575">
              <a:solidFill>
                <a:schemeClr val="accent2">
                  <a:lumMod val="40000"/>
                  <a:lumOff val="6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3" name="Flowchart: Connector 182">
              <a:extLst>
                <a:ext uri="{FF2B5EF4-FFF2-40B4-BE49-F238E27FC236}">
                  <a16:creationId xmlns:a16="http://schemas.microsoft.com/office/drawing/2014/main" id="{A09C5497-A6BD-4B40-BB29-CA66794FCA62}"/>
                </a:ext>
              </a:extLst>
            </p:cNvPr>
            <p:cNvSpPr/>
            <p:nvPr/>
          </p:nvSpPr>
          <p:spPr bwMode="auto">
            <a:xfrm>
              <a:off x="6691175" y="5502797"/>
              <a:ext cx="500098" cy="463996"/>
            </a:xfrm>
            <a:prstGeom prst="flowChartConnector">
              <a:avLst/>
            </a:prstGeom>
            <a:solidFill>
              <a:schemeClr val="bg1"/>
            </a:solidFill>
            <a:ln w="28575">
              <a:solidFill>
                <a:schemeClr val="accent2">
                  <a:lumMod val="40000"/>
                  <a:lumOff val="6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4" name="Flowchart: Connector 183">
              <a:extLst>
                <a:ext uri="{FF2B5EF4-FFF2-40B4-BE49-F238E27FC236}">
                  <a16:creationId xmlns:a16="http://schemas.microsoft.com/office/drawing/2014/main" id="{20DBEE46-8A75-4DE2-A5AF-E71DF8FEDEEA}"/>
                </a:ext>
              </a:extLst>
            </p:cNvPr>
            <p:cNvSpPr/>
            <p:nvPr/>
          </p:nvSpPr>
          <p:spPr bwMode="auto">
            <a:xfrm>
              <a:off x="5247513" y="4782109"/>
              <a:ext cx="500098" cy="463996"/>
            </a:xfrm>
            <a:prstGeom prst="flowChartConnector">
              <a:avLst/>
            </a:prstGeom>
            <a:solidFill>
              <a:schemeClr val="bg1"/>
            </a:solidFill>
            <a:ln w="28575">
              <a:solidFill>
                <a:schemeClr val="accent2">
                  <a:lumMod val="40000"/>
                  <a:lumOff val="6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53C75DEF-2CE7-4786-85C1-7AF84F64D863}"/>
                </a:ext>
              </a:extLst>
            </p:cNvPr>
            <p:cNvSpPr/>
            <p:nvPr/>
          </p:nvSpPr>
          <p:spPr>
            <a:xfrm>
              <a:off x="3560771" y="2959613"/>
              <a:ext cx="1620508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Utility Sector</a:t>
              </a: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6E186A5A-2982-4A65-98A3-975DCC194355}"/>
                </a:ext>
              </a:extLst>
            </p:cNvPr>
            <p:cNvSpPr/>
            <p:nvPr/>
          </p:nvSpPr>
          <p:spPr>
            <a:xfrm>
              <a:off x="10258424" y="2927782"/>
              <a:ext cx="1283749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Transportation</a:t>
              </a:r>
            </a:p>
          </p:txBody>
        </p:sp>
        <p:sp>
          <p:nvSpPr>
            <p:cNvPr id="187" name="Flowchart: Connector 186">
              <a:extLst>
                <a:ext uri="{FF2B5EF4-FFF2-40B4-BE49-F238E27FC236}">
                  <a16:creationId xmlns:a16="http://schemas.microsoft.com/office/drawing/2014/main" id="{F8825BB2-1958-422E-AB2F-046243B5C640}"/>
                </a:ext>
              </a:extLst>
            </p:cNvPr>
            <p:cNvSpPr/>
            <p:nvPr/>
          </p:nvSpPr>
          <p:spPr bwMode="auto">
            <a:xfrm>
              <a:off x="8915593" y="3268055"/>
              <a:ext cx="500098" cy="463996"/>
            </a:xfrm>
            <a:prstGeom prst="flowChartConnector">
              <a:avLst/>
            </a:prstGeom>
            <a:solidFill>
              <a:schemeClr val="bg1"/>
            </a:solidFill>
            <a:ln w="28575">
              <a:solidFill>
                <a:schemeClr val="accent2">
                  <a:lumMod val="40000"/>
                  <a:lumOff val="6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8" name="Flowchart: Connector 187">
              <a:extLst>
                <a:ext uri="{FF2B5EF4-FFF2-40B4-BE49-F238E27FC236}">
                  <a16:creationId xmlns:a16="http://schemas.microsoft.com/office/drawing/2014/main" id="{A812BECD-4D5D-41F5-9BE0-DCA3AF46B953}"/>
                </a:ext>
              </a:extLst>
            </p:cNvPr>
            <p:cNvSpPr/>
            <p:nvPr/>
          </p:nvSpPr>
          <p:spPr bwMode="auto">
            <a:xfrm>
              <a:off x="9345954" y="3921791"/>
              <a:ext cx="500098" cy="463996"/>
            </a:xfrm>
            <a:prstGeom prst="flowChartConnector">
              <a:avLst/>
            </a:prstGeom>
            <a:solidFill>
              <a:schemeClr val="bg1"/>
            </a:solidFill>
            <a:ln w="28575">
              <a:solidFill>
                <a:schemeClr val="accent2">
                  <a:lumMod val="40000"/>
                  <a:lumOff val="6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9" name="Flowchart: Connector 188">
              <a:extLst>
                <a:ext uri="{FF2B5EF4-FFF2-40B4-BE49-F238E27FC236}">
                  <a16:creationId xmlns:a16="http://schemas.microsoft.com/office/drawing/2014/main" id="{5D236E43-D37B-4C76-9406-A3A176EA0692}"/>
                </a:ext>
              </a:extLst>
            </p:cNvPr>
            <p:cNvSpPr/>
            <p:nvPr/>
          </p:nvSpPr>
          <p:spPr bwMode="auto">
            <a:xfrm>
              <a:off x="9413950" y="4712364"/>
              <a:ext cx="500098" cy="463996"/>
            </a:xfrm>
            <a:prstGeom prst="flowChartConnector">
              <a:avLst/>
            </a:prstGeom>
            <a:solidFill>
              <a:schemeClr val="bg1"/>
            </a:solidFill>
            <a:ln w="28575">
              <a:solidFill>
                <a:schemeClr val="accent2">
                  <a:lumMod val="40000"/>
                  <a:lumOff val="6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0" name="Flowchart: Connector 189">
              <a:extLst>
                <a:ext uri="{FF2B5EF4-FFF2-40B4-BE49-F238E27FC236}">
                  <a16:creationId xmlns:a16="http://schemas.microsoft.com/office/drawing/2014/main" id="{AE3750E0-75FC-43A2-ABC4-C80CDBCC514D}"/>
                </a:ext>
              </a:extLst>
            </p:cNvPr>
            <p:cNvSpPr/>
            <p:nvPr/>
          </p:nvSpPr>
          <p:spPr bwMode="auto">
            <a:xfrm>
              <a:off x="8911728" y="5483719"/>
              <a:ext cx="500098" cy="463996"/>
            </a:xfrm>
            <a:prstGeom prst="flowChartConnector">
              <a:avLst/>
            </a:prstGeom>
            <a:solidFill>
              <a:schemeClr val="bg1"/>
            </a:solidFill>
            <a:ln w="28575">
              <a:solidFill>
                <a:schemeClr val="accent2">
                  <a:lumMod val="40000"/>
                  <a:lumOff val="6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1" name="Flowchart: Connector 190">
              <a:extLst>
                <a:ext uri="{FF2B5EF4-FFF2-40B4-BE49-F238E27FC236}">
                  <a16:creationId xmlns:a16="http://schemas.microsoft.com/office/drawing/2014/main" id="{57275F8B-2833-4E84-B8AB-F58CADCBFC50}"/>
                </a:ext>
              </a:extLst>
            </p:cNvPr>
            <p:cNvSpPr/>
            <p:nvPr/>
          </p:nvSpPr>
          <p:spPr bwMode="auto">
            <a:xfrm>
              <a:off x="7755251" y="5502798"/>
              <a:ext cx="500098" cy="463996"/>
            </a:xfrm>
            <a:prstGeom prst="flowChartConnector">
              <a:avLst/>
            </a:prstGeom>
            <a:solidFill>
              <a:schemeClr val="bg1"/>
            </a:solidFill>
            <a:ln w="28575">
              <a:solidFill>
                <a:schemeClr val="accent2">
                  <a:lumMod val="40000"/>
                  <a:lumOff val="6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92" name="Straight Arrow Connector 191">
              <a:extLst>
                <a:ext uri="{FF2B5EF4-FFF2-40B4-BE49-F238E27FC236}">
                  <a16:creationId xmlns:a16="http://schemas.microsoft.com/office/drawing/2014/main" id="{02A241DB-65B1-4081-A985-05828F6858B9}"/>
                </a:ext>
              </a:extLst>
            </p:cNvPr>
            <p:cNvCxnSpPr>
              <a:cxnSpLocks/>
            </p:cNvCxnSpPr>
            <p:nvPr/>
          </p:nvCxnSpPr>
          <p:spPr>
            <a:xfrm>
              <a:off x="6741768" y="4188062"/>
              <a:ext cx="507116" cy="304597"/>
            </a:xfrm>
            <a:prstGeom prst="straightConnector1">
              <a:avLst/>
            </a:prstGeom>
            <a:ln w="57150">
              <a:prstDash val="solid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93" name="Group 192">
              <a:extLst>
                <a:ext uri="{FF2B5EF4-FFF2-40B4-BE49-F238E27FC236}">
                  <a16:creationId xmlns:a16="http://schemas.microsoft.com/office/drawing/2014/main" id="{BACD375F-3F72-4D82-8055-1E122B0936B2}"/>
                </a:ext>
              </a:extLst>
            </p:cNvPr>
            <p:cNvGrpSpPr/>
            <p:nvPr/>
          </p:nvGrpSpPr>
          <p:grpSpPr>
            <a:xfrm>
              <a:off x="7012495" y="4284825"/>
              <a:ext cx="1047672" cy="657867"/>
              <a:chOff x="8704983" y="4549358"/>
              <a:chExt cx="1079417" cy="677801"/>
            </a:xfrm>
          </p:grpSpPr>
          <p:pic>
            <p:nvPicPr>
              <p:cNvPr id="238" name="Picture 4" descr="Y:\Web2.0 PNG Icons\Haja Roger Shutterstock\Drizzling.png">
                <a:extLst>
                  <a:ext uri="{FF2B5EF4-FFF2-40B4-BE49-F238E27FC236}">
                    <a16:creationId xmlns:a16="http://schemas.microsoft.com/office/drawing/2014/main" id="{07B1ED79-54E8-4D46-8244-C214EDA3D55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8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31459"/>
              <a:stretch/>
            </p:blipFill>
            <p:spPr bwMode="auto">
              <a:xfrm>
                <a:off x="8704983" y="4549358"/>
                <a:ext cx="1079417" cy="677801"/>
              </a:xfrm>
              <a:prstGeom prst="rect">
                <a:avLst/>
              </a:prstGeom>
              <a:noFill/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39" name="Rectangle 238">
                <a:extLst>
                  <a:ext uri="{FF2B5EF4-FFF2-40B4-BE49-F238E27FC236}">
                    <a16:creationId xmlns:a16="http://schemas.microsoft.com/office/drawing/2014/main" id="{16E59F7C-6E8F-4EBE-A905-81EC9CF21797}"/>
                  </a:ext>
                </a:extLst>
              </p:cNvPr>
              <p:cNvSpPr/>
              <p:nvPr/>
            </p:nvSpPr>
            <p:spPr>
              <a:xfrm>
                <a:off x="8959196" y="4697996"/>
                <a:ext cx="547662" cy="380523"/>
              </a:xfrm>
              <a:prstGeom prst="rect">
                <a:avLst/>
              </a:prstGeom>
            </p:spPr>
            <p:txBody>
              <a:bodyPr wrap="none" anchor="ctr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Rockwell" panose="02060603020205020403" pitchFamily="18" charset="0"/>
                    <a:ea typeface="+mn-ea"/>
                    <a:cs typeface="+mn-cs"/>
                  </a:rPr>
                  <a:t>OT</a:t>
                </a:r>
              </a:p>
            </p:txBody>
          </p:sp>
        </p:grpSp>
        <p:cxnSp>
          <p:nvCxnSpPr>
            <p:cNvPr id="194" name="Straight Arrow Connector 193">
              <a:extLst>
                <a:ext uri="{FF2B5EF4-FFF2-40B4-BE49-F238E27FC236}">
                  <a16:creationId xmlns:a16="http://schemas.microsoft.com/office/drawing/2014/main" id="{CB30853E-2F04-47DA-85FC-10E8D401F813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775555" y="4154971"/>
              <a:ext cx="658387" cy="4016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Arrow Connector 194">
              <a:extLst>
                <a:ext uri="{FF2B5EF4-FFF2-40B4-BE49-F238E27FC236}">
                  <a16:creationId xmlns:a16="http://schemas.microsoft.com/office/drawing/2014/main" id="{B03E5CF8-8306-4569-849A-5B7E3A7772F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106079" y="3690975"/>
              <a:ext cx="485402" cy="563800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Straight Arrow Connector 195">
              <a:extLst>
                <a:ext uri="{FF2B5EF4-FFF2-40B4-BE49-F238E27FC236}">
                  <a16:creationId xmlns:a16="http://schemas.microsoft.com/office/drawing/2014/main" id="{AC9B7988-72DE-428A-BF6A-5D0D3C49D8E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641955" y="3670534"/>
              <a:ext cx="243846" cy="314665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Straight Arrow Connector 196">
              <a:extLst>
                <a:ext uri="{FF2B5EF4-FFF2-40B4-BE49-F238E27FC236}">
                  <a16:creationId xmlns:a16="http://schemas.microsoft.com/office/drawing/2014/main" id="{BCEA3AED-46BB-47D9-B694-C7BDFAB028EE}"/>
                </a:ext>
              </a:extLst>
            </p:cNvPr>
            <p:cNvCxnSpPr>
              <a:cxnSpLocks/>
            </p:cNvCxnSpPr>
            <p:nvPr/>
          </p:nvCxnSpPr>
          <p:spPr>
            <a:xfrm>
              <a:off x="6640920" y="5185055"/>
              <a:ext cx="193289" cy="343544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Straight Arrow Connector 197">
              <a:extLst>
                <a:ext uri="{FF2B5EF4-FFF2-40B4-BE49-F238E27FC236}">
                  <a16:creationId xmlns:a16="http://schemas.microsoft.com/office/drawing/2014/main" id="{F3B25574-D5F2-472A-BAD3-3940E620C8FB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094128" y="3677456"/>
              <a:ext cx="186963" cy="259018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Straight Arrow Connector 198">
              <a:extLst>
                <a:ext uri="{FF2B5EF4-FFF2-40B4-BE49-F238E27FC236}">
                  <a16:creationId xmlns:a16="http://schemas.microsoft.com/office/drawing/2014/main" id="{C0A5B8B1-78A3-47EE-9DD0-DA0D5E227A4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587504" y="3704654"/>
              <a:ext cx="459769" cy="333222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Arrow Connector 199">
              <a:extLst>
                <a:ext uri="{FF2B5EF4-FFF2-40B4-BE49-F238E27FC236}">
                  <a16:creationId xmlns:a16="http://schemas.microsoft.com/office/drawing/2014/main" id="{C6780704-19FF-4FD5-BC71-144A20EBD5C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544259" y="4134116"/>
              <a:ext cx="790465" cy="0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Straight Arrow Connector 200">
              <a:extLst>
                <a:ext uri="{FF2B5EF4-FFF2-40B4-BE49-F238E27FC236}">
                  <a16:creationId xmlns:a16="http://schemas.microsoft.com/office/drawing/2014/main" id="{2496D2F9-3E90-42BA-B9E2-2E91EB48227A}"/>
                </a:ext>
              </a:extLst>
            </p:cNvPr>
            <p:cNvCxnSpPr>
              <a:cxnSpLocks/>
            </p:cNvCxnSpPr>
            <p:nvPr/>
          </p:nvCxnSpPr>
          <p:spPr>
            <a:xfrm>
              <a:off x="8679583" y="4983985"/>
              <a:ext cx="655141" cy="0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Straight Arrow Connector 201">
              <a:extLst>
                <a:ext uri="{FF2B5EF4-FFF2-40B4-BE49-F238E27FC236}">
                  <a16:creationId xmlns:a16="http://schemas.microsoft.com/office/drawing/2014/main" id="{8EF1664A-B8A7-4B9C-B18A-5B2C2FBE33B3}"/>
                </a:ext>
              </a:extLst>
            </p:cNvPr>
            <p:cNvCxnSpPr>
              <a:cxnSpLocks/>
            </p:cNvCxnSpPr>
            <p:nvPr/>
          </p:nvCxnSpPr>
          <p:spPr>
            <a:xfrm>
              <a:off x="8689382" y="5233221"/>
              <a:ext cx="287702" cy="309214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Arrow Connector 202">
              <a:extLst>
                <a:ext uri="{FF2B5EF4-FFF2-40B4-BE49-F238E27FC236}">
                  <a16:creationId xmlns:a16="http://schemas.microsoft.com/office/drawing/2014/main" id="{7B78412C-0302-4206-90E1-AFF969334ADF}"/>
                </a:ext>
              </a:extLst>
            </p:cNvPr>
            <p:cNvCxnSpPr>
              <a:cxnSpLocks/>
              <a:stCxn id="221" idx="3"/>
            </p:cNvCxnSpPr>
            <p:nvPr/>
          </p:nvCxnSpPr>
          <p:spPr>
            <a:xfrm flipH="1">
              <a:off x="8152220" y="5211962"/>
              <a:ext cx="165932" cy="321033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4" name="Rectangle 203">
              <a:extLst>
                <a:ext uri="{FF2B5EF4-FFF2-40B4-BE49-F238E27FC236}">
                  <a16:creationId xmlns:a16="http://schemas.microsoft.com/office/drawing/2014/main" id="{51D237ED-9857-43FF-828A-10A17438FF05}"/>
                </a:ext>
              </a:extLst>
            </p:cNvPr>
            <p:cNvSpPr/>
            <p:nvPr/>
          </p:nvSpPr>
          <p:spPr>
            <a:xfrm>
              <a:off x="6099282" y="2998689"/>
              <a:ext cx="764954" cy="261610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Electricity</a:t>
              </a:r>
            </a:p>
          </p:txBody>
        </p:sp>
        <p:sp>
          <p:nvSpPr>
            <p:cNvPr id="205" name="Rectangle 204">
              <a:extLst>
                <a:ext uri="{FF2B5EF4-FFF2-40B4-BE49-F238E27FC236}">
                  <a16:creationId xmlns:a16="http://schemas.microsoft.com/office/drawing/2014/main" id="{54466DBE-4766-4903-9CF3-D5B1DEB26F94}"/>
                </a:ext>
              </a:extLst>
            </p:cNvPr>
            <p:cNvSpPr/>
            <p:nvPr/>
          </p:nvSpPr>
          <p:spPr>
            <a:xfrm>
              <a:off x="4719752" y="3371694"/>
              <a:ext cx="1138011" cy="2616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Water Grid</a:t>
              </a:r>
            </a:p>
          </p:txBody>
        </p:sp>
        <p:sp>
          <p:nvSpPr>
            <p:cNvPr id="206" name="Rectangle 205">
              <a:extLst>
                <a:ext uri="{FF2B5EF4-FFF2-40B4-BE49-F238E27FC236}">
                  <a16:creationId xmlns:a16="http://schemas.microsoft.com/office/drawing/2014/main" id="{91C1FC5F-BF9D-4D46-BA38-DF123B3592DF}"/>
                </a:ext>
              </a:extLst>
            </p:cNvPr>
            <p:cNvSpPr/>
            <p:nvPr/>
          </p:nvSpPr>
          <p:spPr>
            <a:xfrm>
              <a:off x="4549008" y="4800236"/>
              <a:ext cx="703746" cy="43088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ECG Machine</a:t>
              </a:r>
            </a:p>
          </p:txBody>
        </p:sp>
        <p:sp>
          <p:nvSpPr>
            <p:cNvPr id="207" name="Rectangle 206">
              <a:extLst>
                <a:ext uri="{FF2B5EF4-FFF2-40B4-BE49-F238E27FC236}">
                  <a16:creationId xmlns:a16="http://schemas.microsoft.com/office/drawing/2014/main" id="{4E88CFB3-49C1-4A95-80A8-4D9D3503DBC5}"/>
                </a:ext>
              </a:extLst>
            </p:cNvPr>
            <p:cNvSpPr/>
            <p:nvPr/>
          </p:nvSpPr>
          <p:spPr>
            <a:xfrm>
              <a:off x="4962022" y="5428830"/>
              <a:ext cx="730208" cy="43088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MRI Scanner</a:t>
              </a:r>
            </a:p>
          </p:txBody>
        </p:sp>
        <p:sp>
          <p:nvSpPr>
            <p:cNvPr id="208" name="Rectangle 207">
              <a:extLst>
                <a:ext uri="{FF2B5EF4-FFF2-40B4-BE49-F238E27FC236}">
                  <a16:creationId xmlns:a16="http://schemas.microsoft.com/office/drawing/2014/main" id="{BCB49F91-6A5A-49CF-9921-7FFE6F28EC11}"/>
                </a:ext>
              </a:extLst>
            </p:cNvPr>
            <p:cNvSpPr/>
            <p:nvPr/>
          </p:nvSpPr>
          <p:spPr>
            <a:xfrm>
              <a:off x="8176546" y="5773374"/>
              <a:ext cx="753732" cy="261610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Biometric</a:t>
              </a:r>
            </a:p>
          </p:txBody>
        </p: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4DDE9597-2226-4643-836B-6E415A0EBCDF}"/>
                </a:ext>
              </a:extLst>
            </p:cNvPr>
            <p:cNvSpPr/>
            <p:nvPr/>
          </p:nvSpPr>
          <p:spPr>
            <a:xfrm>
              <a:off x="9426160" y="5527016"/>
              <a:ext cx="941283" cy="43088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Fire</a:t>
              </a:r>
              <a:b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</a:b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Extinguisher</a:t>
              </a:r>
            </a:p>
          </p:txBody>
        </p:sp>
        <p:sp>
          <p:nvSpPr>
            <p:cNvPr id="210" name="Rectangle 209">
              <a:extLst>
                <a:ext uri="{FF2B5EF4-FFF2-40B4-BE49-F238E27FC236}">
                  <a16:creationId xmlns:a16="http://schemas.microsoft.com/office/drawing/2014/main" id="{43A0C64F-23B7-43CD-885A-14C4A4014DA6}"/>
                </a:ext>
              </a:extLst>
            </p:cNvPr>
            <p:cNvSpPr/>
            <p:nvPr/>
          </p:nvSpPr>
          <p:spPr>
            <a:xfrm>
              <a:off x="9961206" y="4847592"/>
              <a:ext cx="540533" cy="261610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Robot</a:t>
              </a:r>
            </a:p>
          </p:txBody>
        </p:sp>
        <p:sp>
          <p:nvSpPr>
            <p:cNvPr id="211" name="Rectangle 210">
              <a:extLst>
                <a:ext uri="{FF2B5EF4-FFF2-40B4-BE49-F238E27FC236}">
                  <a16:creationId xmlns:a16="http://schemas.microsoft.com/office/drawing/2014/main" id="{FC578104-3F11-429D-B9FD-BC28E28B6123}"/>
                </a:ext>
              </a:extLst>
            </p:cNvPr>
            <p:cNvSpPr/>
            <p:nvPr/>
          </p:nvSpPr>
          <p:spPr>
            <a:xfrm>
              <a:off x="9370031" y="3352954"/>
              <a:ext cx="997412" cy="2616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Surveillance</a:t>
              </a:r>
            </a:p>
          </p:txBody>
        </p:sp>
        <p:sp>
          <p:nvSpPr>
            <p:cNvPr id="212" name="Rectangle 211">
              <a:extLst>
                <a:ext uri="{FF2B5EF4-FFF2-40B4-BE49-F238E27FC236}">
                  <a16:creationId xmlns:a16="http://schemas.microsoft.com/office/drawing/2014/main" id="{87A40AE1-7618-4D94-A0E4-B15785C0BAA5}"/>
                </a:ext>
              </a:extLst>
            </p:cNvPr>
            <p:cNvSpPr/>
            <p:nvPr/>
          </p:nvSpPr>
          <p:spPr>
            <a:xfrm>
              <a:off x="7918645" y="3007356"/>
              <a:ext cx="931666" cy="261610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Traffic Signal</a:t>
              </a:r>
            </a:p>
          </p:txBody>
        </p:sp>
        <p:sp>
          <p:nvSpPr>
            <p:cNvPr id="213" name="Rectangle 212">
              <a:extLst>
                <a:ext uri="{FF2B5EF4-FFF2-40B4-BE49-F238E27FC236}">
                  <a16:creationId xmlns:a16="http://schemas.microsoft.com/office/drawing/2014/main" id="{AD088B91-9B0A-46EB-9C07-F33350C95A22}"/>
                </a:ext>
              </a:extLst>
            </p:cNvPr>
            <p:cNvSpPr/>
            <p:nvPr/>
          </p:nvSpPr>
          <p:spPr>
            <a:xfrm>
              <a:off x="9827454" y="4037570"/>
              <a:ext cx="546050" cy="2616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Truck</a:t>
              </a:r>
            </a:p>
          </p:txBody>
        </p:sp>
        <p:sp>
          <p:nvSpPr>
            <p:cNvPr id="214" name="Rectangle 213">
              <a:extLst>
                <a:ext uri="{FF2B5EF4-FFF2-40B4-BE49-F238E27FC236}">
                  <a16:creationId xmlns:a16="http://schemas.microsoft.com/office/drawing/2014/main" id="{9253B730-E9E3-4280-89F1-EB4CB6AFCC34}"/>
                </a:ext>
              </a:extLst>
            </p:cNvPr>
            <p:cNvSpPr/>
            <p:nvPr/>
          </p:nvSpPr>
          <p:spPr>
            <a:xfrm>
              <a:off x="4288779" y="4007342"/>
              <a:ext cx="1138011" cy="2616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Gas Filling</a:t>
              </a:r>
            </a:p>
          </p:txBody>
        </p:sp>
        <p:sp>
          <p:nvSpPr>
            <p:cNvPr id="215" name="Rectangle 214">
              <a:extLst>
                <a:ext uri="{FF2B5EF4-FFF2-40B4-BE49-F238E27FC236}">
                  <a16:creationId xmlns:a16="http://schemas.microsoft.com/office/drawing/2014/main" id="{6EA70E71-0097-4F69-B8A2-CAAEB83ADD3F}"/>
                </a:ext>
              </a:extLst>
            </p:cNvPr>
            <p:cNvSpPr/>
            <p:nvPr/>
          </p:nvSpPr>
          <p:spPr>
            <a:xfrm>
              <a:off x="6017544" y="5903755"/>
              <a:ext cx="964666" cy="2616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Microscope</a:t>
              </a:r>
            </a:p>
          </p:txBody>
        </p:sp>
        <p:cxnSp>
          <p:nvCxnSpPr>
            <p:cNvPr id="216" name="Straight Arrow Connector 215">
              <a:extLst>
                <a:ext uri="{FF2B5EF4-FFF2-40B4-BE49-F238E27FC236}">
                  <a16:creationId xmlns:a16="http://schemas.microsoft.com/office/drawing/2014/main" id="{0DE8E937-076C-40A1-876C-4686900B581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68172" y="5188453"/>
              <a:ext cx="167011" cy="218475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Arrow Connector 216">
              <a:extLst>
                <a:ext uri="{FF2B5EF4-FFF2-40B4-BE49-F238E27FC236}">
                  <a16:creationId xmlns:a16="http://schemas.microsoft.com/office/drawing/2014/main" id="{33284A6A-A632-4212-802E-4BE8A704ABE4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775555" y="5009447"/>
              <a:ext cx="658387" cy="4016"/>
            </a:xfrm>
            <a:prstGeom prst="straightConnector1">
              <a:avLst/>
            </a:prstGeom>
            <a:ln w="28575"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8" name="Flowchart: Connector 217">
              <a:extLst>
                <a:ext uri="{FF2B5EF4-FFF2-40B4-BE49-F238E27FC236}">
                  <a16:creationId xmlns:a16="http://schemas.microsoft.com/office/drawing/2014/main" id="{52416613-6FEA-4142-8B6C-2D0AA7337D88}"/>
                </a:ext>
              </a:extLst>
            </p:cNvPr>
            <p:cNvSpPr/>
            <p:nvPr/>
          </p:nvSpPr>
          <p:spPr bwMode="auto">
            <a:xfrm>
              <a:off x="6205427" y="4732746"/>
              <a:ext cx="605119" cy="561436"/>
            </a:xfrm>
            <a:prstGeom prst="flowChartConnector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40000"/>
                  <a:lumOff val="6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9" name="Flowchart: Connector 218">
              <a:extLst>
                <a:ext uri="{FF2B5EF4-FFF2-40B4-BE49-F238E27FC236}">
                  <a16:creationId xmlns:a16="http://schemas.microsoft.com/office/drawing/2014/main" id="{B2724560-694C-4366-90F3-0CD82A62A531}"/>
                </a:ext>
              </a:extLst>
            </p:cNvPr>
            <p:cNvSpPr/>
            <p:nvPr/>
          </p:nvSpPr>
          <p:spPr bwMode="auto">
            <a:xfrm>
              <a:off x="6205427" y="3864461"/>
              <a:ext cx="605119" cy="561436"/>
            </a:xfrm>
            <a:prstGeom prst="flowChartConnector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40000"/>
                  <a:lumOff val="6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0" name="Flowchart: Connector 219">
              <a:extLst>
                <a:ext uri="{FF2B5EF4-FFF2-40B4-BE49-F238E27FC236}">
                  <a16:creationId xmlns:a16="http://schemas.microsoft.com/office/drawing/2014/main" id="{EAABECFC-EF67-4323-921F-EE646CA9C3E5}"/>
                </a:ext>
              </a:extLst>
            </p:cNvPr>
            <p:cNvSpPr/>
            <p:nvPr/>
          </p:nvSpPr>
          <p:spPr bwMode="auto">
            <a:xfrm>
              <a:off x="8229534" y="3864461"/>
              <a:ext cx="605119" cy="561436"/>
            </a:xfrm>
            <a:prstGeom prst="flowChartConnector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40000"/>
                  <a:lumOff val="6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1" name="Flowchart: Connector 220">
              <a:extLst>
                <a:ext uri="{FF2B5EF4-FFF2-40B4-BE49-F238E27FC236}">
                  <a16:creationId xmlns:a16="http://schemas.microsoft.com/office/drawing/2014/main" id="{66DC64C1-F2A8-4990-8052-6FB4CA461732}"/>
                </a:ext>
              </a:extLst>
            </p:cNvPr>
            <p:cNvSpPr/>
            <p:nvPr/>
          </p:nvSpPr>
          <p:spPr bwMode="auto">
            <a:xfrm>
              <a:off x="8229535" y="4732748"/>
              <a:ext cx="605119" cy="561436"/>
            </a:xfrm>
            <a:prstGeom prst="flowChartConnector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40000"/>
                  <a:lumOff val="6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222" name="Picture 221">
              <a:extLst>
                <a:ext uri="{FF2B5EF4-FFF2-40B4-BE49-F238E27FC236}">
                  <a16:creationId xmlns:a16="http://schemas.microsoft.com/office/drawing/2014/main" id="{79C0FD60-9F40-470D-81E7-85E477F988B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031288" y="5510553"/>
              <a:ext cx="375170" cy="375170"/>
            </a:xfrm>
            <a:prstGeom prst="rect">
              <a:avLst/>
            </a:prstGeom>
          </p:spPr>
        </p:pic>
        <p:pic>
          <p:nvPicPr>
            <p:cNvPr id="223" name="Picture 222">
              <a:extLst>
                <a:ext uri="{FF2B5EF4-FFF2-40B4-BE49-F238E27FC236}">
                  <a16:creationId xmlns:a16="http://schemas.microsoft.com/office/drawing/2014/main" id="{7477AA5B-6DF4-4D84-AF7B-3520E7355B2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09810" y="4770363"/>
              <a:ext cx="352427" cy="358253"/>
            </a:xfrm>
            <a:prstGeom prst="rect">
              <a:avLst/>
            </a:prstGeom>
            <a:noFill/>
            <a:ln w="28575"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24" name="Picture 223">
              <a:extLst>
                <a:ext uri="{FF2B5EF4-FFF2-40B4-BE49-F238E27FC236}">
                  <a16:creationId xmlns:a16="http://schemas.microsoft.com/office/drawing/2014/main" id="{8E939AF1-1E47-49E3-9A57-146B99213706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89926" y="3871219"/>
              <a:ext cx="520724" cy="520724"/>
            </a:xfrm>
            <a:prstGeom prst="rect">
              <a:avLst/>
            </a:prstGeom>
          </p:spPr>
        </p:pic>
        <p:pic>
          <p:nvPicPr>
            <p:cNvPr id="225" name="Picture 224">
              <a:extLst>
                <a:ext uri="{FF2B5EF4-FFF2-40B4-BE49-F238E27FC236}">
                  <a16:creationId xmlns:a16="http://schemas.microsoft.com/office/drawing/2014/main" id="{D9D084B1-8905-4C06-BF72-9AE3FD9F3DFD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79769" y="3255745"/>
              <a:ext cx="358743" cy="358743"/>
            </a:xfrm>
            <a:prstGeom prst="rect">
              <a:avLst/>
            </a:prstGeom>
          </p:spPr>
        </p:pic>
        <p:sp>
          <p:nvSpPr>
            <p:cNvPr id="226" name="Flowchart: Connector 225">
              <a:extLst>
                <a:ext uri="{FF2B5EF4-FFF2-40B4-BE49-F238E27FC236}">
                  <a16:creationId xmlns:a16="http://schemas.microsoft.com/office/drawing/2014/main" id="{3BE0B5A4-FB84-4E23-A126-0EABECED7792}"/>
                </a:ext>
              </a:extLst>
            </p:cNvPr>
            <p:cNvSpPr/>
            <p:nvPr/>
          </p:nvSpPr>
          <p:spPr bwMode="auto">
            <a:xfrm>
              <a:off x="7660556" y="3234926"/>
              <a:ext cx="500098" cy="463996"/>
            </a:xfrm>
            <a:prstGeom prst="flowChartConnector">
              <a:avLst/>
            </a:prstGeom>
            <a:solidFill>
              <a:schemeClr val="bg1"/>
            </a:solidFill>
            <a:ln w="28575">
              <a:solidFill>
                <a:schemeClr val="accent2">
                  <a:lumMod val="40000"/>
                  <a:lumOff val="6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227" name="Picture 226">
              <a:extLst>
                <a:ext uri="{FF2B5EF4-FFF2-40B4-BE49-F238E27FC236}">
                  <a16:creationId xmlns:a16="http://schemas.microsoft.com/office/drawing/2014/main" id="{1CB15254-A18D-489D-88D8-216D38717641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7734" y="3936474"/>
              <a:ext cx="370044" cy="411489"/>
            </a:xfrm>
            <a:prstGeom prst="rect">
              <a:avLst/>
            </a:prstGeom>
          </p:spPr>
        </p:pic>
        <p:pic>
          <p:nvPicPr>
            <p:cNvPr id="228" name="Picture 227">
              <a:extLst>
                <a:ext uri="{FF2B5EF4-FFF2-40B4-BE49-F238E27FC236}">
                  <a16:creationId xmlns:a16="http://schemas.microsoft.com/office/drawing/2014/main" id="{5B2562EA-92D1-48DB-9800-E46DFBCB31F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955227" y="3297625"/>
              <a:ext cx="375170" cy="379117"/>
            </a:xfrm>
            <a:prstGeom prst="rect">
              <a:avLst/>
            </a:prstGeom>
          </p:spPr>
        </p:pic>
        <p:pic>
          <p:nvPicPr>
            <p:cNvPr id="229" name="Picture 228">
              <a:extLst>
                <a:ext uri="{FF2B5EF4-FFF2-40B4-BE49-F238E27FC236}">
                  <a16:creationId xmlns:a16="http://schemas.microsoft.com/office/drawing/2014/main" id="{8A1C47FD-C503-453E-8B26-E231981075BE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25785" y="3263142"/>
              <a:ext cx="369639" cy="369639"/>
            </a:xfrm>
            <a:prstGeom prst="rect">
              <a:avLst/>
            </a:prstGeom>
          </p:spPr>
        </p:pic>
        <p:pic>
          <p:nvPicPr>
            <p:cNvPr id="230" name="Picture 229">
              <a:extLst>
                <a:ext uri="{FF2B5EF4-FFF2-40B4-BE49-F238E27FC236}">
                  <a16:creationId xmlns:a16="http://schemas.microsoft.com/office/drawing/2014/main" id="{0C69D7A7-3F3A-4434-8D01-E5ED79A62311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99584" y="3931429"/>
              <a:ext cx="453828" cy="453828"/>
            </a:xfrm>
            <a:prstGeom prst="rect">
              <a:avLst/>
            </a:prstGeom>
          </p:spPr>
        </p:pic>
        <p:pic>
          <p:nvPicPr>
            <p:cNvPr id="231" name="Picture 230">
              <a:extLst>
                <a:ext uri="{FF2B5EF4-FFF2-40B4-BE49-F238E27FC236}">
                  <a16:creationId xmlns:a16="http://schemas.microsoft.com/office/drawing/2014/main" id="{B802E431-A71D-4A31-BA57-A361573C29CF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01972" y="5583537"/>
              <a:ext cx="407004" cy="407004"/>
            </a:xfrm>
            <a:prstGeom prst="rect">
              <a:avLst/>
            </a:prstGeom>
          </p:spPr>
        </p:pic>
        <p:pic>
          <p:nvPicPr>
            <p:cNvPr id="232" name="Picture 231">
              <a:extLst>
                <a:ext uri="{FF2B5EF4-FFF2-40B4-BE49-F238E27FC236}">
                  <a16:creationId xmlns:a16="http://schemas.microsoft.com/office/drawing/2014/main" id="{37EBB381-E77B-408A-BEF1-2B2248CE6401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9223" y="5414964"/>
              <a:ext cx="388073" cy="388073"/>
            </a:xfrm>
            <a:prstGeom prst="rect">
              <a:avLst/>
            </a:prstGeom>
          </p:spPr>
        </p:pic>
        <p:pic>
          <p:nvPicPr>
            <p:cNvPr id="233" name="Picture 232">
              <a:extLst>
                <a:ext uri="{FF2B5EF4-FFF2-40B4-BE49-F238E27FC236}">
                  <a16:creationId xmlns:a16="http://schemas.microsoft.com/office/drawing/2014/main" id="{9DF7356B-1718-4591-84AD-1EFCF26F27A3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5907" y="4838067"/>
              <a:ext cx="364566" cy="364566"/>
            </a:xfrm>
            <a:prstGeom prst="rect">
              <a:avLst/>
            </a:prstGeom>
          </p:spPr>
        </p:pic>
        <p:pic>
          <p:nvPicPr>
            <p:cNvPr id="234" name="Picture 233">
              <a:extLst>
                <a:ext uri="{FF2B5EF4-FFF2-40B4-BE49-F238E27FC236}">
                  <a16:creationId xmlns:a16="http://schemas.microsoft.com/office/drawing/2014/main" id="{8A57D5B5-1724-46DD-8326-F8CBD7B0E2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59365" y="5546083"/>
              <a:ext cx="408049" cy="408049"/>
            </a:xfrm>
            <a:prstGeom prst="rect">
              <a:avLst/>
            </a:prstGeom>
          </p:spPr>
        </p:pic>
        <p:pic>
          <p:nvPicPr>
            <p:cNvPr id="235" name="Picture 234">
              <a:extLst>
                <a:ext uri="{FF2B5EF4-FFF2-40B4-BE49-F238E27FC236}">
                  <a16:creationId xmlns:a16="http://schemas.microsoft.com/office/drawing/2014/main" id="{03316C77-8BF9-4BED-B35D-CC897C9225F5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0456" y="4755932"/>
              <a:ext cx="515061" cy="515062"/>
            </a:xfrm>
            <a:prstGeom prst="rect">
              <a:avLst/>
            </a:prstGeom>
          </p:spPr>
        </p:pic>
        <p:pic>
          <p:nvPicPr>
            <p:cNvPr id="236" name="Picture 235">
              <a:extLst>
                <a:ext uri="{FF2B5EF4-FFF2-40B4-BE49-F238E27FC236}">
                  <a16:creationId xmlns:a16="http://schemas.microsoft.com/office/drawing/2014/main" id="{B13796CB-9CAA-4740-B78D-12CC1F9CE6CC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49244" y="4750287"/>
              <a:ext cx="541395" cy="527860"/>
            </a:xfrm>
            <a:prstGeom prst="rect">
              <a:avLst/>
            </a:prstGeom>
          </p:spPr>
        </p:pic>
        <p:pic>
          <p:nvPicPr>
            <p:cNvPr id="237" name="Picture 236">
              <a:extLst>
                <a:ext uri="{FF2B5EF4-FFF2-40B4-BE49-F238E27FC236}">
                  <a16:creationId xmlns:a16="http://schemas.microsoft.com/office/drawing/2014/main" id="{6CFA92DB-9143-4D04-A824-B0957895C69E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79732" y="3950198"/>
              <a:ext cx="429485" cy="429485"/>
            </a:xfrm>
            <a:prstGeom prst="rect">
              <a:avLst/>
            </a:prstGeom>
            <a:noFill/>
            <a:ln w="28575"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78756742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694259" cy="6563033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9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62" r="38962"/>
          <a:stretch/>
        </p:blipFill>
        <p:spPr>
          <a:xfrm>
            <a:off x="693737" y="0"/>
            <a:ext cx="3321987" cy="6562725"/>
          </a:xfrm>
        </p:spPr>
      </p:pic>
      <p:sp>
        <p:nvSpPr>
          <p:cNvPr id="13" name="Rectangle 12"/>
          <p:cNvSpPr/>
          <p:nvPr/>
        </p:nvSpPr>
        <p:spPr>
          <a:xfrm>
            <a:off x="689355" y="136527"/>
            <a:ext cx="6096000" cy="114824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9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988912" y="410570"/>
            <a:ext cx="5001610" cy="6001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3300" b="1" dirty="0">
                <a:solidFill>
                  <a:prstClr val="white"/>
                </a:solidFill>
                <a:latin typeface="Rockwell" panose="02060603020205020403" pitchFamily="18" charset="0"/>
              </a:rPr>
              <a:t>Essential Terminology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324CB55-5F82-4CF1-9F2A-203297F289AC}"/>
              </a:ext>
            </a:extLst>
          </p:cNvPr>
          <p:cNvGrpSpPr/>
          <p:nvPr/>
        </p:nvGrpSpPr>
        <p:grpSpPr>
          <a:xfrm>
            <a:off x="5090778" y="1436965"/>
            <a:ext cx="7061532" cy="1166690"/>
            <a:chOff x="5090778" y="1398865"/>
            <a:chExt cx="7061532" cy="1166690"/>
          </a:xfrm>
        </p:grpSpPr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BDD4A3D0-EEF0-4FC5-A08D-F9DBCD6DB6FF}"/>
                </a:ext>
              </a:extLst>
            </p:cNvPr>
            <p:cNvSpPr/>
            <p:nvPr/>
          </p:nvSpPr>
          <p:spPr>
            <a:xfrm>
              <a:off x="5090778" y="1398865"/>
              <a:ext cx="910827" cy="369332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defTabSz="914217"/>
              <a:r>
                <a:rPr lang="en-US" b="1" dirty="0">
                  <a:solidFill>
                    <a:prstClr val="black"/>
                  </a:solidFill>
                  <a:latin typeface="Rockwell" panose="02060603020205020403" pitchFamily="18" charset="0"/>
                </a:rPr>
                <a:t>Assets</a:t>
              </a: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9604C7B0-8FAF-4DC8-9CC8-C737AACEAF5D}"/>
                </a:ext>
              </a:extLst>
            </p:cNvPr>
            <p:cNvSpPr/>
            <p:nvPr/>
          </p:nvSpPr>
          <p:spPr>
            <a:xfrm>
              <a:off x="5090778" y="1734558"/>
              <a:ext cx="7061532" cy="83099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 defTabSz="914217"/>
              <a:r>
                <a:rPr lang="en-US" sz="1600" dirty="0">
                  <a:solidFill>
                    <a:prstClr val="black"/>
                  </a:solidFill>
                  <a:latin typeface="Calibri" panose="020F0502020204030204"/>
                </a:rPr>
                <a:t>OT systems consist of </a:t>
              </a:r>
              <a:r>
                <a:rPr lang="en-US" sz="1600" b="1" dirty="0">
                  <a:solidFill>
                    <a:srgbClr val="FF0000"/>
                  </a:solidFill>
                  <a:latin typeface="Calibri" panose="020F0502020204030204"/>
                </a:rPr>
                <a:t>physical assets </a:t>
              </a:r>
              <a:r>
                <a:rPr lang="en-US" sz="1600" dirty="0">
                  <a:solidFill>
                    <a:prstClr val="black"/>
                  </a:solidFill>
                  <a:latin typeface="Calibri" panose="020F0502020204030204"/>
                </a:rPr>
                <a:t>such as sensors and actuators, servers, workstations, network devices, and PLCs, and logical assets such as flow graphics, program logic, databases, firmware, and firewall rules.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952D0524-4B62-4288-B5B5-3F6F2A24AF96}"/>
              </a:ext>
            </a:extLst>
          </p:cNvPr>
          <p:cNvGrpSpPr/>
          <p:nvPr/>
        </p:nvGrpSpPr>
        <p:grpSpPr>
          <a:xfrm>
            <a:off x="5090778" y="2810897"/>
            <a:ext cx="7056047" cy="974013"/>
            <a:chOff x="5090778" y="2706122"/>
            <a:chExt cx="7056047" cy="974013"/>
          </a:xfrm>
        </p:grpSpPr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488DA8D6-489A-489B-AEC8-05CDF713C16D}"/>
                </a:ext>
              </a:extLst>
            </p:cNvPr>
            <p:cNvSpPr/>
            <p:nvPr/>
          </p:nvSpPr>
          <p:spPr>
            <a:xfrm>
              <a:off x="5090778" y="2706122"/>
              <a:ext cx="2424062" cy="369332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defTabSz="914217"/>
              <a:r>
                <a:rPr lang="en-US" b="1" dirty="0">
                  <a:solidFill>
                    <a:prstClr val="black"/>
                  </a:solidFill>
                  <a:latin typeface="Rockwell" panose="02060603020205020403" pitchFamily="18" charset="0"/>
                </a:rPr>
                <a:t>Zones and Conduits</a:t>
              </a: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4F270E38-4039-4B0C-BECD-F08A2FC8BBA8}"/>
                </a:ext>
              </a:extLst>
            </p:cNvPr>
            <p:cNvSpPr/>
            <p:nvPr/>
          </p:nvSpPr>
          <p:spPr>
            <a:xfrm>
              <a:off x="5090778" y="3095360"/>
              <a:ext cx="7056047" cy="58477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 defTabSz="914217">
                <a:spcBef>
                  <a:spcPts val="300"/>
                </a:spcBef>
              </a:pPr>
              <a:r>
                <a:rPr lang="en-US" sz="1600" dirty="0">
                  <a:solidFill>
                    <a:prstClr val="black"/>
                  </a:solidFill>
                  <a:latin typeface="Calibri" panose="020F0502020204030204"/>
                </a:rPr>
                <a:t>A </a:t>
              </a:r>
              <a:r>
                <a:rPr lang="en-US" sz="1600" b="1" dirty="0">
                  <a:solidFill>
                    <a:srgbClr val="FF0000"/>
                  </a:solidFill>
                  <a:latin typeface="Calibri" panose="020F0502020204030204"/>
                </a:rPr>
                <a:t>network segregation technique </a:t>
              </a:r>
              <a:r>
                <a:rPr lang="en-US" sz="1600" dirty="0">
                  <a:solidFill>
                    <a:prstClr val="black"/>
                  </a:solidFill>
                  <a:latin typeface="Calibri" panose="020F0502020204030204"/>
                </a:rPr>
                <a:t>used to isolate the networks and assets to impose and maintain strong access control mechanisms.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581834EE-9301-4ED5-B9A3-2F84371BC9B1}"/>
              </a:ext>
            </a:extLst>
          </p:cNvPr>
          <p:cNvGrpSpPr/>
          <p:nvPr/>
        </p:nvGrpSpPr>
        <p:grpSpPr>
          <a:xfrm>
            <a:off x="5090778" y="4268404"/>
            <a:ext cx="7101223" cy="716570"/>
            <a:chOff x="5090778" y="3792154"/>
            <a:chExt cx="7101223" cy="716570"/>
          </a:xfrm>
        </p:grpSpPr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17620E4B-68B6-4762-984A-7FBEB965DD6B}"/>
                </a:ext>
              </a:extLst>
            </p:cNvPr>
            <p:cNvSpPr/>
            <p:nvPr/>
          </p:nvSpPr>
          <p:spPr>
            <a:xfrm>
              <a:off x="5090778" y="3792154"/>
              <a:ext cx="2342308" cy="369332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defTabSz="914217"/>
              <a:r>
                <a:rPr lang="en-US" b="1" dirty="0">
                  <a:solidFill>
                    <a:prstClr val="black"/>
                  </a:solidFill>
                  <a:latin typeface="Rockwell" panose="02060603020205020403" pitchFamily="18" charset="0"/>
                </a:rPr>
                <a:t>Industrial Network</a:t>
              </a:r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22F56D4C-32BA-4694-8068-43576B3D942F}"/>
                </a:ext>
              </a:extLst>
            </p:cNvPr>
            <p:cNvSpPr/>
            <p:nvPr/>
          </p:nvSpPr>
          <p:spPr>
            <a:xfrm>
              <a:off x="5090778" y="4170170"/>
              <a:ext cx="7101223" cy="33855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 defTabSz="914217">
                <a:spcBef>
                  <a:spcPts val="300"/>
                </a:spcBef>
              </a:pPr>
              <a:r>
                <a:rPr lang="en-US" sz="1600" dirty="0">
                  <a:solidFill>
                    <a:prstClr val="black"/>
                  </a:solidFill>
                  <a:latin typeface="Calibri" panose="020F0502020204030204"/>
                </a:rPr>
                <a:t>A network of </a:t>
              </a:r>
              <a:r>
                <a:rPr lang="en-US" sz="1600" b="1" dirty="0">
                  <a:solidFill>
                    <a:srgbClr val="FF0000"/>
                  </a:solidFill>
                  <a:latin typeface="Calibri" panose="020F0502020204030204"/>
                </a:rPr>
                <a:t>automated control systems </a:t>
              </a:r>
              <a:r>
                <a:rPr lang="en-US" sz="1600" dirty="0">
                  <a:solidFill>
                    <a:prstClr val="black"/>
                  </a:solidFill>
                  <a:latin typeface="Calibri" panose="020F0502020204030204"/>
                </a:rPr>
                <a:t>is known as an industrial network.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A87827CB-AEF6-4057-AE8F-DF5A743C38DD}"/>
              </a:ext>
            </a:extLst>
          </p:cNvPr>
          <p:cNvGrpSpPr/>
          <p:nvPr/>
        </p:nvGrpSpPr>
        <p:grpSpPr>
          <a:xfrm>
            <a:off x="5090778" y="5471221"/>
            <a:ext cx="6567823" cy="961251"/>
            <a:chOff x="5090778" y="5366446"/>
            <a:chExt cx="6567823" cy="961251"/>
          </a:xfrm>
        </p:grpSpPr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3839549F-C0D7-4A9C-BE5A-2F6098FC6ECF}"/>
                </a:ext>
              </a:extLst>
            </p:cNvPr>
            <p:cNvSpPr/>
            <p:nvPr/>
          </p:nvSpPr>
          <p:spPr>
            <a:xfrm>
              <a:off x="5090778" y="5366446"/>
              <a:ext cx="2222724" cy="369332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defTabSz="914217"/>
              <a:r>
                <a:rPr lang="en-US" b="1" dirty="0">
                  <a:solidFill>
                    <a:prstClr val="black"/>
                  </a:solidFill>
                  <a:latin typeface="Rockwell" panose="02060603020205020403" pitchFamily="18" charset="0"/>
                </a:rPr>
                <a:t>Business Network</a:t>
              </a:r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A8745E20-EFC6-4850-993F-94694F5B90F8}"/>
                </a:ext>
              </a:extLst>
            </p:cNvPr>
            <p:cNvSpPr/>
            <p:nvPr/>
          </p:nvSpPr>
          <p:spPr>
            <a:xfrm>
              <a:off x="5090779" y="5742922"/>
              <a:ext cx="6567822" cy="58477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just" defTabSz="914217">
                <a:spcBef>
                  <a:spcPts val="300"/>
                </a:spcBef>
              </a:pPr>
              <a:r>
                <a:rPr lang="en-US" sz="1600" dirty="0">
                  <a:solidFill>
                    <a:prstClr val="black"/>
                  </a:solidFill>
                  <a:latin typeface="Calibri" panose="020F0502020204030204"/>
                </a:rPr>
                <a:t>It comprises of a network of systems that offer </a:t>
              </a:r>
              <a:r>
                <a:rPr lang="en-US" sz="1600" b="1" dirty="0">
                  <a:solidFill>
                    <a:srgbClr val="FF0000"/>
                  </a:solidFill>
                  <a:latin typeface="Calibri" panose="020F0502020204030204"/>
                </a:rPr>
                <a:t>information infrastructure </a:t>
              </a:r>
              <a:r>
                <a:rPr lang="en-US" sz="1600" dirty="0">
                  <a:solidFill>
                    <a:prstClr val="black"/>
                  </a:solidFill>
                  <a:latin typeface="Calibri" panose="020F0502020204030204"/>
                </a:rPr>
                <a:t>to the business.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F42D5FBF-70FF-4BBD-8C48-1C2E8D0B5CD2}"/>
              </a:ext>
            </a:extLst>
          </p:cNvPr>
          <p:cNvGrpSpPr/>
          <p:nvPr/>
        </p:nvGrpSpPr>
        <p:grpSpPr>
          <a:xfrm>
            <a:off x="4264887" y="1679123"/>
            <a:ext cx="662985" cy="662985"/>
            <a:chOff x="4264887" y="1421948"/>
            <a:chExt cx="662985" cy="662985"/>
          </a:xfrm>
        </p:grpSpPr>
        <p:sp>
          <p:nvSpPr>
            <p:cNvPr id="19" name="Oval 18"/>
            <p:cNvSpPr/>
            <p:nvPr/>
          </p:nvSpPr>
          <p:spPr>
            <a:xfrm>
              <a:off x="4264887" y="1421948"/>
              <a:ext cx="662985" cy="66298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 sz="360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2" name="Shape 2633">
              <a:extLst>
                <a:ext uri="{FF2B5EF4-FFF2-40B4-BE49-F238E27FC236}">
                  <a16:creationId xmlns:a16="http://schemas.microsoft.com/office/drawing/2014/main" id="{6F1D011F-5DDD-41C8-BAB8-E35CBC85DBD2}"/>
                </a:ext>
              </a:extLst>
            </p:cNvPr>
            <p:cNvSpPr/>
            <p:nvPr/>
          </p:nvSpPr>
          <p:spPr>
            <a:xfrm>
              <a:off x="4409449" y="1566529"/>
              <a:ext cx="373860" cy="373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44" y="18334"/>
                  </a:moveTo>
                  <a:lnTo>
                    <a:pt x="15583" y="6873"/>
                  </a:lnTo>
                  <a:lnTo>
                    <a:pt x="20168" y="6873"/>
                  </a:lnTo>
                  <a:cubicBezTo>
                    <a:pt x="20168" y="6873"/>
                    <a:pt x="12144" y="18334"/>
                    <a:pt x="12144" y="18334"/>
                  </a:cubicBezTo>
                  <a:close/>
                  <a:moveTo>
                    <a:pt x="10800" y="19403"/>
                  </a:moveTo>
                  <a:lnTo>
                    <a:pt x="7041" y="6873"/>
                  </a:lnTo>
                  <a:lnTo>
                    <a:pt x="14559" y="6873"/>
                  </a:lnTo>
                  <a:cubicBezTo>
                    <a:pt x="14559" y="6873"/>
                    <a:pt x="10800" y="19403"/>
                    <a:pt x="10800" y="19403"/>
                  </a:cubicBezTo>
                  <a:close/>
                  <a:moveTo>
                    <a:pt x="1432" y="6873"/>
                  </a:moveTo>
                  <a:lnTo>
                    <a:pt x="6017" y="6873"/>
                  </a:lnTo>
                  <a:lnTo>
                    <a:pt x="9456" y="18334"/>
                  </a:lnTo>
                  <a:cubicBezTo>
                    <a:pt x="9456" y="18334"/>
                    <a:pt x="1432" y="6873"/>
                    <a:pt x="1432" y="6873"/>
                  </a:cubicBezTo>
                  <a:close/>
                  <a:moveTo>
                    <a:pt x="6578" y="982"/>
                  </a:moveTo>
                  <a:lnTo>
                    <a:pt x="8536" y="982"/>
                  </a:lnTo>
                  <a:lnTo>
                    <a:pt x="6082" y="5891"/>
                  </a:lnTo>
                  <a:lnTo>
                    <a:pt x="1669" y="5891"/>
                  </a:lnTo>
                  <a:cubicBezTo>
                    <a:pt x="1669" y="5891"/>
                    <a:pt x="6578" y="982"/>
                    <a:pt x="6578" y="982"/>
                  </a:cubicBezTo>
                  <a:close/>
                  <a:moveTo>
                    <a:pt x="11973" y="982"/>
                  </a:moveTo>
                  <a:lnTo>
                    <a:pt x="14427" y="5891"/>
                  </a:lnTo>
                  <a:lnTo>
                    <a:pt x="7173" y="5891"/>
                  </a:lnTo>
                  <a:lnTo>
                    <a:pt x="9627" y="982"/>
                  </a:lnTo>
                  <a:cubicBezTo>
                    <a:pt x="9627" y="982"/>
                    <a:pt x="11973" y="982"/>
                    <a:pt x="11973" y="982"/>
                  </a:cubicBezTo>
                  <a:close/>
                  <a:moveTo>
                    <a:pt x="15022" y="982"/>
                  </a:moveTo>
                  <a:lnTo>
                    <a:pt x="19931" y="5891"/>
                  </a:lnTo>
                  <a:lnTo>
                    <a:pt x="15518" y="5891"/>
                  </a:lnTo>
                  <a:lnTo>
                    <a:pt x="13064" y="982"/>
                  </a:lnTo>
                  <a:cubicBezTo>
                    <a:pt x="13064" y="982"/>
                    <a:pt x="15022" y="982"/>
                    <a:pt x="15022" y="982"/>
                  </a:cubicBezTo>
                  <a:close/>
                  <a:moveTo>
                    <a:pt x="21600" y="6382"/>
                  </a:moveTo>
                  <a:cubicBezTo>
                    <a:pt x="21600" y="6272"/>
                    <a:pt x="21557" y="6175"/>
                    <a:pt x="21495" y="6093"/>
                  </a:cubicBezTo>
                  <a:lnTo>
                    <a:pt x="21502" y="6088"/>
                  </a:lnTo>
                  <a:lnTo>
                    <a:pt x="21471" y="6057"/>
                  </a:lnTo>
                  <a:cubicBezTo>
                    <a:pt x="21459" y="6044"/>
                    <a:pt x="21448" y="6032"/>
                    <a:pt x="21434" y="6020"/>
                  </a:cubicBezTo>
                  <a:lnTo>
                    <a:pt x="15611" y="197"/>
                  </a:lnTo>
                  <a:lnTo>
                    <a:pt x="15604" y="201"/>
                  </a:lnTo>
                  <a:cubicBezTo>
                    <a:pt x="15514" y="82"/>
                    <a:pt x="15379" y="0"/>
                    <a:pt x="15218" y="0"/>
                  </a:cubicBezTo>
                  <a:lnTo>
                    <a:pt x="6382" y="0"/>
                  </a:lnTo>
                  <a:cubicBezTo>
                    <a:pt x="6221" y="0"/>
                    <a:pt x="6086" y="82"/>
                    <a:pt x="5996" y="201"/>
                  </a:cubicBezTo>
                  <a:lnTo>
                    <a:pt x="5989" y="197"/>
                  </a:lnTo>
                  <a:lnTo>
                    <a:pt x="166" y="6020"/>
                  </a:lnTo>
                  <a:cubicBezTo>
                    <a:pt x="152" y="6032"/>
                    <a:pt x="141" y="6044"/>
                    <a:pt x="129" y="6057"/>
                  </a:cubicBezTo>
                  <a:lnTo>
                    <a:pt x="98" y="6088"/>
                  </a:lnTo>
                  <a:lnTo>
                    <a:pt x="105" y="6093"/>
                  </a:lnTo>
                  <a:cubicBezTo>
                    <a:pt x="43" y="6175"/>
                    <a:pt x="0" y="6272"/>
                    <a:pt x="0" y="6382"/>
                  </a:cubicBezTo>
                  <a:cubicBezTo>
                    <a:pt x="0" y="6499"/>
                    <a:pt x="46" y="6602"/>
                    <a:pt x="115" y="6686"/>
                  </a:cubicBezTo>
                  <a:lnTo>
                    <a:pt x="109" y="6690"/>
                  </a:lnTo>
                  <a:lnTo>
                    <a:pt x="10418" y="21418"/>
                  </a:lnTo>
                  <a:lnTo>
                    <a:pt x="10424" y="21413"/>
                  </a:lnTo>
                  <a:cubicBezTo>
                    <a:pt x="10514" y="21525"/>
                    <a:pt x="10646" y="21600"/>
                    <a:pt x="10800" y="21600"/>
                  </a:cubicBezTo>
                  <a:cubicBezTo>
                    <a:pt x="10954" y="21600"/>
                    <a:pt x="11086" y="21525"/>
                    <a:pt x="11176" y="21413"/>
                  </a:cubicBezTo>
                  <a:lnTo>
                    <a:pt x="11182" y="21418"/>
                  </a:lnTo>
                  <a:lnTo>
                    <a:pt x="21491" y="6690"/>
                  </a:lnTo>
                  <a:lnTo>
                    <a:pt x="21485" y="6686"/>
                  </a:lnTo>
                  <a:cubicBezTo>
                    <a:pt x="21553" y="6602"/>
                    <a:pt x="21600" y="6499"/>
                    <a:pt x="21600" y="6382"/>
                  </a:cubicBezTo>
                </a:path>
              </a:pathLst>
            </a:custGeom>
            <a:solidFill>
              <a:schemeClr val="bg1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/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5169278B-7FE4-4CF5-A9C8-F6D907A088C9}"/>
              </a:ext>
            </a:extLst>
          </p:cNvPr>
          <p:cNvGrpSpPr/>
          <p:nvPr/>
        </p:nvGrpSpPr>
        <p:grpSpPr>
          <a:xfrm>
            <a:off x="4264887" y="2992730"/>
            <a:ext cx="662985" cy="662985"/>
            <a:chOff x="4264887" y="2729206"/>
            <a:chExt cx="662985" cy="662985"/>
          </a:xfrm>
        </p:grpSpPr>
        <p:sp>
          <p:nvSpPr>
            <p:cNvPr id="35" name="Oval 34"/>
            <p:cNvSpPr/>
            <p:nvPr/>
          </p:nvSpPr>
          <p:spPr>
            <a:xfrm>
              <a:off x="4264887" y="2729206"/>
              <a:ext cx="662985" cy="66298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 sz="360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055F9839-0BC8-4B0F-85F0-8D1F9E3F2201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388227" y="2889626"/>
              <a:ext cx="416304" cy="342144"/>
              <a:chOff x="2010873" y="2265363"/>
              <a:chExt cx="392113" cy="322263"/>
            </a:xfrm>
            <a:solidFill>
              <a:schemeClr val="bg2"/>
            </a:solidFill>
          </p:grpSpPr>
          <p:sp>
            <p:nvSpPr>
              <p:cNvPr id="34" name="Freeform 67">
                <a:extLst>
                  <a:ext uri="{FF2B5EF4-FFF2-40B4-BE49-F238E27FC236}">
                    <a16:creationId xmlns:a16="http://schemas.microsoft.com/office/drawing/2014/main" id="{0129E582-D52D-4750-AC18-BDA3FF3BFDF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010873" y="2312988"/>
                <a:ext cx="282575" cy="274638"/>
              </a:xfrm>
              <a:custGeom>
                <a:avLst/>
                <a:gdLst>
                  <a:gd name="T0" fmla="*/ 367 w 430"/>
                  <a:gd name="T1" fmla="*/ 150 h 419"/>
                  <a:gd name="T2" fmla="*/ 358 w 430"/>
                  <a:gd name="T3" fmla="*/ 152 h 419"/>
                  <a:gd name="T4" fmla="*/ 335 w 430"/>
                  <a:gd name="T5" fmla="*/ 112 h 419"/>
                  <a:gd name="T6" fmla="*/ 288 w 430"/>
                  <a:gd name="T7" fmla="*/ 73 h 419"/>
                  <a:gd name="T8" fmla="*/ 243 w 430"/>
                  <a:gd name="T9" fmla="*/ 56 h 419"/>
                  <a:gd name="T10" fmla="*/ 182 w 430"/>
                  <a:gd name="T11" fmla="*/ 56 h 419"/>
                  <a:gd name="T12" fmla="*/ 137 w 430"/>
                  <a:gd name="T13" fmla="*/ 73 h 419"/>
                  <a:gd name="T14" fmla="*/ 91 w 430"/>
                  <a:gd name="T15" fmla="*/ 112 h 419"/>
                  <a:gd name="T16" fmla="*/ 67 w 430"/>
                  <a:gd name="T17" fmla="*/ 152 h 419"/>
                  <a:gd name="T18" fmla="*/ 57 w 430"/>
                  <a:gd name="T19" fmla="*/ 213 h 419"/>
                  <a:gd name="T20" fmla="*/ 65 w 430"/>
                  <a:gd name="T21" fmla="*/ 259 h 419"/>
                  <a:gd name="T22" fmla="*/ 96 w 430"/>
                  <a:gd name="T23" fmla="*/ 312 h 419"/>
                  <a:gd name="T24" fmla="*/ 131 w 430"/>
                  <a:gd name="T25" fmla="*/ 342 h 419"/>
                  <a:gd name="T26" fmla="*/ 189 w 430"/>
                  <a:gd name="T27" fmla="*/ 363 h 419"/>
                  <a:gd name="T28" fmla="*/ 230 w 430"/>
                  <a:gd name="T29" fmla="*/ 364 h 419"/>
                  <a:gd name="T30" fmla="*/ 236 w 430"/>
                  <a:gd name="T31" fmla="*/ 363 h 419"/>
                  <a:gd name="T32" fmla="*/ 294 w 430"/>
                  <a:gd name="T33" fmla="*/ 342 h 419"/>
                  <a:gd name="T34" fmla="*/ 330 w 430"/>
                  <a:gd name="T35" fmla="*/ 312 h 419"/>
                  <a:gd name="T36" fmla="*/ 361 w 430"/>
                  <a:gd name="T37" fmla="*/ 259 h 419"/>
                  <a:gd name="T38" fmla="*/ 369 w 430"/>
                  <a:gd name="T39" fmla="*/ 213 h 419"/>
                  <a:gd name="T40" fmla="*/ 367 w 430"/>
                  <a:gd name="T41" fmla="*/ 150 h 419"/>
                  <a:gd name="T42" fmla="*/ 213 w 430"/>
                  <a:gd name="T43" fmla="*/ 322 h 419"/>
                  <a:gd name="T44" fmla="*/ 102 w 430"/>
                  <a:gd name="T45" fmla="*/ 212 h 419"/>
                  <a:gd name="T46" fmla="*/ 213 w 430"/>
                  <a:gd name="T47" fmla="*/ 102 h 419"/>
                  <a:gd name="T48" fmla="*/ 323 w 430"/>
                  <a:gd name="T49" fmla="*/ 212 h 419"/>
                  <a:gd name="T50" fmla="*/ 213 w 430"/>
                  <a:gd name="T51" fmla="*/ 322 h 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30" h="419">
                    <a:moveTo>
                      <a:pt x="367" y="150"/>
                    </a:moveTo>
                    <a:cubicBezTo>
                      <a:pt x="364" y="151"/>
                      <a:pt x="361" y="151"/>
                      <a:pt x="358" y="152"/>
                    </a:cubicBezTo>
                    <a:cubicBezTo>
                      <a:pt x="353" y="138"/>
                      <a:pt x="345" y="123"/>
                      <a:pt x="335" y="112"/>
                    </a:cubicBezTo>
                    <a:cubicBezTo>
                      <a:pt x="376" y="74"/>
                      <a:pt x="318" y="25"/>
                      <a:pt x="288" y="73"/>
                    </a:cubicBezTo>
                    <a:cubicBezTo>
                      <a:pt x="274" y="65"/>
                      <a:pt x="259" y="60"/>
                      <a:pt x="243" y="56"/>
                    </a:cubicBezTo>
                    <a:cubicBezTo>
                      <a:pt x="251" y="0"/>
                      <a:pt x="175" y="0"/>
                      <a:pt x="182" y="56"/>
                    </a:cubicBezTo>
                    <a:cubicBezTo>
                      <a:pt x="166" y="60"/>
                      <a:pt x="151" y="65"/>
                      <a:pt x="137" y="73"/>
                    </a:cubicBezTo>
                    <a:cubicBezTo>
                      <a:pt x="107" y="25"/>
                      <a:pt x="50" y="74"/>
                      <a:pt x="91" y="112"/>
                    </a:cubicBezTo>
                    <a:cubicBezTo>
                      <a:pt x="81" y="124"/>
                      <a:pt x="73" y="138"/>
                      <a:pt x="67" y="152"/>
                    </a:cubicBezTo>
                    <a:cubicBezTo>
                      <a:pt x="14" y="135"/>
                      <a:pt x="0" y="210"/>
                      <a:pt x="57" y="213"/>
                    </a:cubicBezTo>
                    <a:cubicBezTo>
                      <a:pt x="57" y="228"/>
                      <a:pt x="60" y="244"/>
                      <a:pt x="65" y="259"/>
                    </a:cubicBezTo>
                    <a:cubicBezTo>
                      <a:pt x="13" y="281"/>
                      <a:pt x="51" y="347"/>
                      <a:pt x="96" y="312"/>
                    </a:cubicBezTo>
                    <a:cubicBezTo>
                      <a:pt x="107" y="323"/>
                      <a:pt x="118" y="335"/>
                      <a:pt x="131" y="342"/>
                    </a:cubicBezTo>
                    <a:cubicBezTo>
                      <a:pt x="105" y="392"/>
                      <a:pt x="177" y="419"/>
                      <a:pt x="189" y="363"/>
                    </a:cubicBezTo>
                    <a:cubicBezTo>
                      <a:pt x="203" y="366"/>
                      <a:pt x="216" y="365"/>
                      <a:pt x="230" y="364"/>
                    </a:cubicBezTo>
                    <a:cubicBezTo>
                      <a:pt x="230" y="363"/>
                      <a:pt x="235" y="364"/>
                      <a:pt x="236" y="363"/>
                    </a:cubicBezTo>
                    <a:cubicBezTo>
                      <a:pt x="248" y="419"/>
                      <a:pt x="320" y="392"/>
                      <a:pt x="294" y="342"/>
                    </a:cubicBezTo>
                    <a:cubicBezTo>
                      <a:pt x="307" y="334"/>
                      <a:pt x="320" y="324"/>
                      <a:pt x="330" y="312"/>
                    </a:cubicBezTo>
                    <a:cubicBezTo>
                      <a:pt x="374" y="347"/>
                      <a:pt x="413" y="281"/>
                      <a:pt x="361" y="259"/>
                    </a:cubicBezTo>
                    <a:cubicBezTo>
                      <a:pt x="365" y="244"/>
                      <a:pt x="367" y="229"/>
                      <a:pt x="369" y="213"/>
                    </a:cubicBezTo>
                    <a:cubicBezTo>
                      <a:pt x="406" y="211"/>
                      <a:pt x="430" y="139"/>
                      <a:pt x="367" y="150"/>
                    </a:cubicBezTo>
                    <a:close/>
                    <a:moveTo>
                      <a:pt x="213" y="322"/>
                    </a:moveTo>
                    <a:cubicBezTo>
                      <a:pt x="152" y="322"/>
                      <a:pt x="102" y="273"/>
                      <a:pt x="102" y="212"/>
                    </a:cubicBezTo>
                    <a:cubicBezTo>
                      <a:pt x="102" y="151"/>
                      <a:pt x="152" y="102"/>
                      <a:pt x="213" y="102"/>
                    </a:cubicBezTo>
                    <a:cubicBezTo>
                      <a:pt x="274" y="102"/>
                      <a:pt x="323" y="151"/>
                      <a:pt x="323" y="212"/>
                    </a:cubicBezTo>
                    <a:cubicBezTo>
                      <a:pt x="323" y="273"/>
                      <a:pt x="274" y="322"/>
                      <a:pt x="213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7" name="Freeform 68">
                <a:extLst>
                  <a:ext uri="{FF2B5EF4-FFF2-40B4-BE49-F238E27FC236}">
                    <a16:creationId xmlns:a16="http://schemas.microsoft.com/office/drawing/2014/main" id="{F54F4A75-9EFD-491E-930C-D1441044D47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237886" y="2265363"/>
                <a:ext cx="165100" cy="163513"/>
              </a:xfrm>
              <a:custGeom>
                <a:avLst/>
                <a:gdLst>
                  <a:gd name="T0" fmla="*/ 215 w 252"/>
                  <a:gd name="T1" fmla="*/ 151 h 249"/>
                  <a:gd name="T2" fmla="*/ 215 w 252"/>
                  <a:gd name="T3" fmla="*/ 151 h 249"/>
                  <a:gd name="T4" fmla="*/ 219 w 252"/>
                  <a:gd name="T5" fmla="*/ 127 h 249"/>
                  <a:gd name="T6" fmla="*/ 213 w 252"/>
                  <a:gd name="T7" fmla="*/ 91 h 249"/>
                  <a:gd name="T8" fmla="*/ 198 w 252"/>
                  <a:gd name="T9" fmla="*/ 67 h 249"/>
                  <a:gd name="T10" fmla="*/ 171 w 252"/>
                  <a:gd name="T11" fmla="*/ 43 h 249"/>
                  <a:gd name="T12" fmla="*/ 144 w 252"/>
                  <a:gd name="T13" fmla="*/ 34 h 249"/>
                  <a:gd name="T14" fmla="*/ 108 w 252"/>
                  <a:gd name="T15" fmla="*/ 34 h 249"/>
                  <a:gd name="T16" fmla="*/ 81 w 252"/>
                  <a:gd name="T17" fmla="*/ 43 h 249"/>
                  <a:gd name="T18" fmla="*/ 54 w 252"/>
                  <a:gd name="T19" fmla="*/ 67 h 249"/>
                  <a:gd name="T20" fmla="*/ 40 w 252"/>
                  <a:gd name="T21" fmla="*/ 91 h 249"/>
                  <a:gd name="T22" fmla="*/ 33 w 252"/>
                  <a:gd name="T23" fmla="*/ 127 h 249"/>
                  <a:gd name="T24" fmla="*/ 38 w 252"/>
                  <a:gd name="T25" fmla="*/ 155 h 249"/>
                  <a:gd name="T26" fmla="*/ 56 w 252"/>
                  <a:gd name="T27" fmla="*/ 186 h 249"/>
                  <a:gd name="T28" fmla="*/ 78 w 252"/>
                  <a:gd name="T29" fmla="*/ 204 h 249"/>
                  <a:gd name="T30" fmla="*/ 112 w 252"/>
                  <a:gd name="T31" fmla="*/ 216 h 249"/>
                  <a:gd name="T32" fmla="*/ 140 w 252"/>
                  <a:gd name="T33" fmla="*/ 216 h 249"/>
                  <a:gd name="T34" fmla="*/ 174 w 252"/>
                  <a:gd name="T35" fmla="*/ 204 h 249"/>
                  <a:gd name="T36" fmla="*/ 196 w 252"/>
                  <a:gd name="T37" fmla="*/ 186 h 249"/>
                  <a:gd name="T38" fmla="*/ 214 w 252"/>
                  <a:gd name="T39" fmla="*/ 155 h 249"/>
                  <a:gd name="T40" fmla="*/ 215 w 252"/>
                  <a:gd name="T41" fmla="*/ 151 h 249"/>
                  <a:gd name="T42" fmla="*/ 126 w 252"/>
                  <a:gd name="T43" fmla="*/ 179 h 249"/>
                  <a:gd name="T44" fmla="*/ 69 w 252"/>
                  <a:gd name="T45" fmla="*/ 122 h 249"/>
                  <a:gd name="T46" fmla="*/ 126 w 252"/>
                  <a:gd name="T47" fmla="*/ 65 h 249"/>
                  <a:gd name="T48" fmla="*/ 183 w 252"/>
                  <a:gd name="T49" fmla="*/ 122 h 249"/>
                  <a:gd name="T50" fmla="*/ 126 w 252"/>
                  <a:gd name="T51" fmla="*/ 179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52" h="249">
                    <a:moveTo>
                      <a:pt x="215" y="151"/>
                    </a:moveTo>
                    <a:cubicBezTo>
                      <a:pt x="215" y="151"/>
                      <a:pt x="215" y="151"/>
                      <a:pt x="215" y="151"/>
                    </a:cubicBezTo>
                    <a:cubicBezTo>
                      <a:pt x="217" y="143"/>
                      <a:pt x="219" y="135"/>
                      <a:pt x="219" y="127"/>
                    </a:cubicBezTo>
                    <a:cubicBezTo>
                      <a:pt x="252" y="125"/>
                      <a:pt x="245" y="81"/>
                      <a:pt x="213" y="91"/>
                    </a:cubicBezTo>
                    <a:cubicBezTo>
                      <a:pt x="209" y="82"/>
                      <a:pt x="204" y="74"/>
                      <a:pt x="198" y="67"/>
                    </a:cubicBezTo>
                    <a:cubicBezTo>
                      <a:pt x="223" y="44"/>
                      <a:pt x="189" y="15"/>
                      <a:pt x="171" y="43"/>
                    </a:cubicBezTo>
                    <a:cubicBezTo>
                      <a:pt x="162" y="39"/>
                      <a:pt x="153" y="35"/>
                      <a:pt x="144" y="34"/>
                    </a:cubicBezTo>
                    <a:cubicBezTo>
                      <a:pt x="148" y="0"/>
                      <a:pt x="104" y="0"/>
                      <a:pt x="108" y="34"/>
                    </a:cubicBezTo>
                    <a:cubicBezTo>
                      <a:pt x="99" y="36"/>
                      <a:pt x="90" y="39"/>
                      <a:pt x="81" y="43"/>
                    </a:cubicBezTo>
                    <a:cubicBezTo>
                      <a:pt x="64" y="15"/>
                      <a:pt x="29" y="44"/>
                      <a:pt x="54" y="67"/>
                    </a:cubicBezTo>
                    <a:cubicBezTo>
                      <a:pt x="48" y="74"/>
                      <a:pt x="43" y="82"/>
                      <a:pt x="40" y="91"/>
                    </a:cubicBezTo>
                    <a:cubicBezTo>
                      <a:pt x="8" y="81"/>
                      <a:pt x="0" y="125"/>
                      <a:pt x="33" y="127"/>
                    </a:cubicBezTo>
                    <a:cubicBezTo>
                      <a:pt x="34" y="136"/>
                      <a:pt x="35" y="146"/>
                      <a:pt x="38" y="155"/>
                    </a:cubicBezTo>
                    <a:cubicBezTo>
                      <a:pt x="7" y="167"/>
                      <a:pt x="30" y="206"/>
                      <a:pt x="56" y="186"/>
                    </a:cubicBezTo>
                    <a:cubicBezTo>
                      <a:pt x="62" y="193"/>
                      <a:pt x="70" y="199"/>
                      <a:pt x="78" y="204"/>
                    </a:cubicBezTo>
                    <a:cubicBezTo>
                      <a:pt x="62" y="234"/>
                      <a:pt x="105" y="249"/>
                      <a:pt x="112" y="216"/>
                    </a:cubicBezTo>
                    <a:cubicBezTo>
                      <a:pt x="121" y="218"/>
                      <a:pt x="131" y="218"/>
                      <a:pt x="140" y="216"/>
                    </a:cubicBezTo>
                    <a:cubicBezTo>
                      <a:pt x="148" y="249"/>
                      <a:pt x="190" y="234"/>
                      <a:pt x="174" y="204"/>
                    </a:cubicBezTo>
                    <a:cubicBezTo>
                      <a:pt x="182" y="199"/>
                      <a:pt x="190" y="193"/>
                      <a:pt x="196" y="186"/>
                    </a:cubicBezTo>
                    <a:cubicBezTo>
                      <a:pt x="223" y="206"/>
                      <a:pt x="245" y="167"/>
                      <a:pt x="214" y="155"/>
                    </a:cubicBezTo>
                    <a:cubicBezTo>
                      <a:pt x="214" y="153"/>
                      <a:pt x="215" y="152"/>
                      <a:pt x="215" y="151"/>
                    </a:cubicBezTo>
                    <a:close/>
                    <a:moveTo>
                      <a:pt x="126" y="179"/>
                    </a:moveTo>
                    <a:cubicBezTo>
                      <a:pt x="95" y="179"/>
                      <a:pt x="69" y="153"/>
                      <a:pt x="69" y="122"/>
                    </a:cubicBezTo>
                    <a:cubicBezTo>
                      <a:pt x="69" y="91"/>
                      <a:pt x="95" y="65"/>
                      <a:pt x="126" y="65"/>
                    </a:cubicBezTo>
                    <a:cubicBezTo>
                      <a:pt x="157" y="65"/>
                      <a:pt x="183" y="91"/>
                      <a:pt x="183" y="122"/>
                    </a:cubicBezTo>
                    <a:cubicBezTo>
                      <a:pt x="183" y="153"/>
                      <a:pt x="157" y="179"/>
                      <a:pt x="126" y="17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876AB180-28EF-41D1-942C-BF8EAC49A6ED}"/>
              </a:ext>
            </a:extLst>
          </p:cNvPr>
          <p:cNvGrpSpPr/>
          <p:nvPr/>
        </p:nvGrpSpPr>
        <p:grpSpPr>
          <a:xfrm>
            <a:off x="4264887" y="4306337"/>
            <a:ext cx="662985" cy="662985"/>
            <a:chOff x="4264887" y="3815237"/>
            <a:chExt cx="662985" cy="662985"/>
          </a:xfrm>
        </p:grpSpPr>
        <p:sp>
          <p:nvSpPr>
            <p:cNvPr id="39" name="Oval 38"/>
            <p:cNvSpPr/>
            <p:nvPr/>
          </p:nvSpPr>
          <p:spPr>
            <a:xfrm>
              <a:off x="4264887" y="3815237"/>
              <a:ext cx="662985" cy="66298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 sz="360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8" name="Freeform 12">
              <a:extLst>
                <a:ext uri="{FF2B5EF4-FFF2-40B4-BE49-F238E27FC236}">
                  <a16:creationId xmlns:a16="http://schemas.microsoft.com/office/drawing/2014/main" id="{67CBC6FA-1FBD-4370-A51D-8BB200A182F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401534" y="3951884"/>
              <a:ext cx="389691" cy="389691"/>
            </a:xfrm>
            <a:custGeom>
              <a:avLst/>
              <a:gdLst>
                <a:gd name="T0" fmla="*/ 107500 w 480"/>
                <a:gd name="T1" fmla="*/ 0 h 480"/>
                <a:gd name="T2" fmla="*/ 107500 w 480"/>
                <a:gd name="T3" fmla="*/ 0 h 480"/>
                <a:gd name="T4" fmla="*/ 0 w 480"/>
                <a:gd name="T5" fmla="*/ 111548 h 480"/>
                <a:gd name="T6" fmla="*/ 107500 w 480"/>
                <a:gd name="T7" fmla="*/ 215450 h 480"/>
                <a:gd name="T8" fmla="*/ 215450 w 480"/>
                <a:gd name="T9" fmla="*/ 107950 h 480"/>
                <a:gd name="T10" fmla="*/ 107500 w 480"/>
                <a:gd name="T11" fmla="*/ 0 h 480"/>
                <a:gd name="T12" fmla="*/ 107500 w 480"/>
                <a:gd name="T13" fmla="*/ 191611 h 480"/>
                <a:gd name="T14" fmla="*/ 107500 w 480"/>
                <a:gd name="T15" fmla="*/ 191611 h 480"/>
                <a:gd name="T16" fmla="*/ 23839 w 480"/>
                <a:gd name="T17" fmla="*/ 111548 h 480"/>
                <a:gd name="T18" fmla="*/ 107500 w 480"/>
                <a:gd name="T19" fmla="*/ 23839 h 480"/>
                <a:gd name="T20" fmla="*/ 191611 w 480"/>
                <a:gd name="T21" fmla="*/ 107950 h 480"/>
                <a:gd name="T22" fmla="*/ 107500 w 480"/>
                <a:gd name="T23" fmla="*/ 191611 h 480"/>
                <a:gd name="T24" fmla="*/ 55324 w 480"/>
                <a:gd name="T25" fmla="*/ 159226 h 480"/>
                <a:gd name="T26" fmla="*/ 55324 w 480"/>
                <a:gd name="T27" fmla="*/ 159226 h 480"/>
                <a:gd name="T28" fmla="*/ 127291 w 480"/>
                <a:gd name="T29" fmla="*/ 131789 h 480"/>
                <a:gd name="T30" fmla="*/ 159226 w 480"/>
                <a:gd name="T31" fmla="*/ 55774 h 480"/>
                <a:gd name="T32" fmla="*/ 83661 w 480"/>
                <a:gd name="T33" fmla="*/ 87709 h 480"/>
                <a:gd name="T34" fmla="*/ 55324 w 480"/>
                <a:gd name="T35" fmla="*/ 159226 h 480"/>
                <a:gd name="T36" fmla="*/ 95806 w 480"/>
                <a:gd name="T37" fmla="*/ 95806 h 480"/>
                <a:gd name="T38" fmla="*/ 95806 w 480"/>
                <a:gd name="T39" fmla="*/ 95806 h 480"/>
                <a:gd name="T40" fmla="*/ 139435 w 480"/>
                <a:gd name="T41" fmla="*/ 76015 h 480"/>
                <a:gd name="T42" fmla="*/ 119645 w 480"/>
                <a:gd name="T43" fmla="*/ 119645 h 480"/>
                <a:gd name="T44" fmla="*/ 95806 w 480"/>
                <a:gd name="T45" fmla="*/ 119645 h 480"/>
                <a:gd name="T46" fmla="*/ 95806 w 480"/>
                <a:gd name="T47" fmla="*/ 95806 h 48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480" h="480">
                  <a:moveTo>
                    <a:pt x="239" y="0"/>
                  </a:moveTo>
                  <a:lnTo>
                    <a:pt x="239" y="0"/>
                  </a:lnTo>
                  <a:cubicBezTo>
                    <a:pt x="107" y="9"/>
                    <a:pt x="0" y="115"/>
                    <a:pt x="0" y="248"/>
                  </a:cubicBezTo>
                  <a:cubicBezTo>
                    <a:pt x="0" y="372"/>
                    <a:pt x="107" y="479"/>
                    <a:pt x="239" y="479"/>
                  </a:cubicBezTo>
                  <a:cubicBezTo>
                    <a:pt x="372" y="479"/>
                    <a:pt x="479" y="372"/>
                    <a:pt x="479" y="240"/>
                  </a:cubicBezTo>
                  <a:cubicBezTo>
                    <a:pt x="479" y="107"/>
                    <a:pt x="363" y="0"/>
                    <a:pt x="239" y="0"/>
                  </a:cubicBezTo>
                  <a:close/>
                  <a:moveTo>
                    <a:pt x="239" y="426"/>
                  </a:moveTo>
                  <a:lnTo>
                    <a:pt x="239" y="426"/>
                  </a:lnTo>
                  <a:cubicBezTo>
                    <a:pt x="142" y="434"/>
                    <a:pt x="53" y="346"/>
                    <a:pt x="53" y="248"/>
                  </a:cubicBezTo>
                  <a:cubicBezTo>
                    <a:pt x="53" y="142"/>
                    <a:pt x="133" y="53"/>
                    <a:pt x="239" y="53"/>
                  </a:cubicBezTo>
                  <a:cubicBezTo>
                    <a:pt x="336" y="53"/>
                    <a:pt x="426" y="133"/>
                    <a:pt x="426" y="240"/>
                  </a:cubicBezTo>
                  <a:cubicBezTo>
                    <a:pt x="426" y="346"/>
                    <a:pt x="345" y="426"/>
                    <a:pt x="239" y="426"/>
                  </a:cubicBezTo>
                  <a:close/>
                  <a:moveTo>
                    <a:pt x="123" y="354"/>
                  </a:moveTo>
                  <a:lnTo>
                    <a:pt x="123" y="354"/>
                  </a:lnTo>
                  <a:cubicBezTo>
                    <a:pt x="123" y="354"/>
                    <a:pt x="239" y="337"/>
                    <a:pt x="283" y="293"/>
                  </a:cubicBezTo>
                  <a:cubicBezTo>
                    <a:pt x="336" y="240"/>
                    <a:pt x="354" y="124"/>
                    <a:pt x="354" y="124"/>
                  </a:cubicBezTo>
                  <a:cubicBezTo>
                    <a:pt x="354" y="124"/>
                    <a:pt x="239" y="142"/>
                    <a:pt x="186" y="195"/>
                  </a:cubicBezTo>
                  <a:cubicBezTo>
                    <a:pt x="142" y="240"/>
                    <a:pt x="123" y="354"/>
                    <a:pt x="123" y="354"/>
                  </a:cubicBezTo>
                  <a:close/>
                  <a:moveTo>
                    <a:pt x="213" y="213"/>
                  </a:moveTo>
                  <a:lnTo>
                    <a:pt x="213" y="213"/>
                  </a:lnTo>
                  <a:cubicBezTo>
                    <a:pt x="239" y="195"/>
                    <a:pt x="274" y="178"/>
                    <a:pt x="310" y="169"/>
                  </a:cubicBezTo>
                  <a:cubicBezTo>
                    <a:pt x="301" y="204"/>
                    <a:pt x="283" y="248"/>
                    <a:pt x="266" y="266"/>
                  </a:cubicBezTo>
                  <a:cubicBezTo>
                    <a:pt x="248" y="275"/>
                    <a:pt x="230" y="275"/>
                    <a:pt x="213" y="266"/>
                  </a:cubicBezTo>
                  <a:cubicBezTo>
                    <a:pt x="204" y="248"/>
                    <a:pt x="204" y="231"/>
                    <a:pt x="213" y="2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3B3FF8E9-3C43-47A3-ABA1-1D0CA5721356}"/>
              </a:ext>
            </a:extLst>
          </p:cNvPr>
          <p:cNvGrpSpPr/>
          <p:nvPr/>
        </p:nvGrpSpPr>
        <p:grpSpPr>
          <a:xfrm>
            <a:off x="4264887" y="5619944"/>
            <a:ext cx="662985" cy="662985"/>
            <a:chOff x="4264887" y="4886519"/>
            <a:chExt cx="662985" cy="662985"/>
          </a:xfrm>
        </p:grpSpPr>
        <p:sp>
          <p:nvSpPr>
            <p:cNvPr id="43" name="Oval 42"/>
            <p:cNvSpPr>
              <a:spLocks noChangeAspect="1"/>
            </p:cNvSpPr>
            <p:nvPr/>
          </p:nvSpPr>
          <p:spPr>
            <a:xfrm>
              <a:off x="4264887" y="4886519"/>
              <a:ext cx="662985" cy="66298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 sz="360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1" name="Freeform 113">
              <a:extLst>
                <a:ext uri="{FF2B5EF4-FFF2-40B4-BE49-F238E27FC236}">
                  <a16:creationId xmlns:a16="http://schemas.microsoft.com/office/drawing/2014/main" id="{9CA5038F-39B5-4EFA-A532-19BD4E4589C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00786" y="5054059"/>
              <a:ext cx="391186" cy="327905"/>
            </a:xfrm>
            <a:custGeom>
              <a:avLst/>
              <a:gdLst>
                <a:gd name="connsiteX0" fmla="*/ 128587 w 323850"/>
                <a:gd name="connsiteY0" fmla="*/ 0 h 271462"/>
                <a:gd name="connsiteX1" fmla="*/ 157162 w 323850"/>
                <a:gd name="connsiteY1" fmla="*/ 0 h 271462"/>
                <a:gd name="connsiteX2" fmla="*/ 165100 w 323850"/>
                <a:gd name="connsiteY2" fmla="*/ 0 h 271462"/>
                <a:gd name="connsiteX3" fmla="*/ 193675 w 323850"/>
                <a:gd name="connsiteY3" fmla="*/ 0 h 271462"/>
                <a:gd name="connsiteX4" fmla="*/ 195262 w 323850"/>
                <a:gd name="connsiteY4" fmla="*/ 0 h 271462"/>
                <a:gd name="connsiteX5" fmla="*/ 195262 w 323850"/>
                <a:gd name="connsiteY5" fmla="*/ 26987 h 271462"/>
                <a:gd name="connsiteX6" fmla="*/ 195262 w 323850"/>
                <a:gd name="connsiteY6" fmla="*/ 28575 h 271462"/>
                <a:gd name="connsiteX7" fmla="*/ 233362 w 323850"/>
                <a:gd name="connsiteY7" fmla="*/ 28575 h 271462"/>
                <a:gd name="connsiteX8" fmla="*/ 233362 w 323850"/>
                <a:gd name="connsiteY8" fmla="*/ 104775 h 271462"/>
                <a:gd name="connsiteX9" fmla="*/ 233363 w 323850"/>
                <a:gd name="connsiteY9" fmla="*/ 104775 h 271462"/>
                <a:gd name="connsiteX10" fmla="*/ 263525 w 323850"/>
                <a:gd name="connsiteY10" fmla="*/ 104775 h 271462"/>
                <a:gd name="connsiteX11" fmla="*/ 263525 w 323850"/>
                <a:gd name="connsiteY11" fmla="*/ 131762 h 271462"/>
                <a:gd name="connsiteX12" fmla="*/ 295275 w 323850"/>
                <a:gd name="connsiteY12" fmla="*/ 131762 h 271462"/>
                <a:gd name="connsiteX13" fmla="*/ 295275 w 323850"/>
                <a:gd name="connsiteY13" fmla="*/ 207962 h 271462"/>
                <a:gd name="connsiteX14" fmla="*/ 323850 w 323850"/>
                <a:gd name="connsiteY14" fmla="*/ 207962 h 271462"/>
                <a:gd name="connsiteX15" fmla="*/ 323850 w 323850"/>
                <a:gd name="connsiteY15" fmla="*/ 271462 h 271462"/>
                <a:gd name="connsiteX16" fmla="*/ 257175 w 323850"/>
                <a:gd name="connsiteY16" fmla="*/ 271462 h 271462"/>
                <a:gd name="connsiteX17" fmla="*/ 257175 w 323850"/>
                <a:gd name="connsiteY17" fmla="*/ 207962 h 271462"/>
                <a:gd name="connsiteX18" fmla="*/ 287338 w 323850"/>
                <a:gd name="connsiteY18" fmla="*/ 207962 h 271462"/>
                <a:gd name="connsiteX19" fmla="*/ 287844 w 323850"/>
                <a:gd name="connsiteY19" fmla="*/ 207962 h 271462"/>
                <a:gd name="connsiteX20" fmla="*/ 287844 w 323850"/>
                <a:gd name="connsiteY20" fmla="*/ 207809 h 271462"/>
                <a:gd name="connsiteX21" fmla="*/ 287844 w 323850"/>
                <a:gd name="connsiteY21" fmla="*/ 139673 h 271462"/>
                <a:gd name="connsiteX22" fmla="*/ 263525 w 323850"/>
                <a:gd name="connsiteY22" fmla="*/ 139673 h 271462"/>
                <a:gd name="connsiteX23" fmla="*/ 263525 w 323850"/>
                <a:gd name="connsiteY23" fmla="*/ 139700 h 271462"/>
                <a:gd name="connsiteX24" fmla="*/ 263525 w 323850"/>
                <a:gd name="connsiteY24" fmla="*/ 168275 h 271462"/>
                <a:gd name="connsiteX25" fmla="*/ 198438 w 323850"/>
                <a:gd name="connsiteY25" fmla="*/ 168275 h 271462"/>
                <a:gd name="connsiteX26" fmla="*/ 198438 w 323850"/>
                <a:gd name="connsiteY26" fmla="*/ 166687 h 271462"/>
                <a:gd name="connsiteX27" fmla="*/ 196850 w 323850"/>
                <a:gd name="connsiteY27" fmla="*/ 166687 h 271462"/>
                <a:gd name="connsiteX28" fmla="*/ 196850 w 323850"/>
                <a:gd name="connsiteY28" fmla="*/ 139700 h 271462"/>
                <a:gd name="connsiteX29" fmla="*/ 196850 w 323850"/>
                <a:gd name="connsiteY29" fmla="*/ 139673 h 271462"/>
                <a:gd name="connsiteX30" fmla="*/ 196850 w 323850"/>
                <a:gd name="connsiteY30" fmla="*/ 131762 h 271462"/>
                <a:gd name="connsiteX31" fmla="*/ 196850 w 323850"/>
                <a:gd name="connsiteY31" fmla="*/ 131762 h 271462"/>
                <a:gd name="connsiteX32" fmla="*/ 196850 w 323850"/>
                <a:gd name="connsiteY32" fmla="*/ 104775 h 271462"/>
                <a:gd name="connsiteX33" fmla="*/ 226259 w 323850"/>
                <a:gd name="connsiteY33" fmla="*/ 104775 h 271462"/>
                <a:gd name="connsiteX34" fmla="*/ 226259 w 323850"/>
                <a:gd name="connsiteY34" fmla="*/ 35801 h 271462"/>
                <a:gd name="connsiteX35" fmla="*/ 195262 w 323850"/>
                <a:gd name="connsiteY35" fmla="*/ 35801 h 271462"/>
                <a:gd name="connsiteX36" fmla="*/ 195262 w 323850"/>
                <a:gd name="connsiteY36" fmla="*/ 63500 h 271462"/>
                <a:gd name="connsiteX37" fmla="*/ 130175 w 323850"/>
                <a:gd name="connsiteY37" fmla="*/ 63500 h 271462"/>
                <a:gd name="connsiteX38" fmla="*/ 128587 w 323850"/>
                <a:gd name="connsiteY38" fmla="*/ 63500 h 271462"/>
                <a:gd name="connsiteX39" fmla="*/ 128587 w 323850"/>
                <a:gd name="connsiteY39" fmla="*/ 35801 h 271462"/>
                <a:gd name="connsiteX40" fmla="*/ 97591 w 323850"/>
                <a:gd name="connsiteY40" fmla="*/ 35801 h 271462"/>
                <a:gd name="connsiteX41" fmla="*/ 97591 w 323850"/>
                <a:gd name="connsiteY41" fmla="*/ 104775 h 271462"/>
                <a:gd name="connsiteX42" fmla="*/ 127001 w 323850"/>
                <a:gd name="connsiteY42" fmla="*/ 104775 h 271462"/>
                <a:gd name="connsiteX43" fmla="*/ 128588 w 323850"/>
                <a:gd name="connsiteY43" fmla="*/ 104775 h 271462"/>
                <a:gd name="connsiteX44" fmla="*/ 128588 w 323850"/>
                <a:gd name="connsiteY44" fmla="*/ 131762 h 271462"/>
                <a:gd name="connsiteX45" fmla="*/ 129654 w 323850"/>
                <a:gd name="connsiteY45" fmla="*/ 131762 h 271462"/>
                <a:gd name="connsiteX46" fmla="*/ 196850 w 323850"/>
                <a:gd name="connsiteY46" fmla="*/ 131762 h 271462"/>
                <a:gd name="connsiteX47" fmla="*/ 196850 w 323850"/>
                <a:gd name="connsiteY47" fmla="*/ 139673 h 271462"/>
                <a:gd name="connsiteX48" fmla="*/ 165344 w 323850"/>
                <a:gd name="connsiteY48" fmla="*/ 139673 h 271462"/>
                <a:gd name="connsiteX49" fmla="*/ 165344 w 323850"/>
                <a:gd name="connsiteY49" fmla="*/ 207962 h 271462"/>
                <a:gd name="connsiteX50" fmla="*/ 195262 w 323850"/>
                <a:gd name="connsiteY50" fmla="*/ 207962 h 271462"/>
                <a:gd name="connsiteX51" fmla="*/ 195262 w 323850"/>
                <a:gd name="connsiteY51" fmla="*/ 271462 h 271462"/>
                <a:gd name="connsiteX52" fmla="*/ 128587 w 323850"/>
                <a:gd name="connsiteY52" fmla="*/ 271462 h 271462"/>
                <a:gd name="connsiteX53" fmla="*/ 128587 w 323850"/>
                <a:gd name="connsiteY53" fmla="*/ 207962 h 271462"/>
                <a:gd name="connsiteX54" fmla="*/ 158124 w 323850"/>
                <a:gd name="connsiteY54" fmla="*/ 207962 h 271462"/>
                <a:gd name="connsiteX55" fmla="*/ 158124 w 323850"/>
                <a:gd name="connsiteY55" fmla="*/ 200815 h 271462"/>
                <a:gd name="connsiteX56" fmla="*/ 158124 w 323850"/>
                <a:gd name="connsiteY56" fmla="*/ 139673 h 271462"/>
                <a:gd name="connsiteX57" fmla="*/ 145663 w 323850"/>
                <a:gd name="connsiteY57" fmla="*/ 139673 h 271462"/>
                <a:gd name="connsiteX58" fmla="*/ 128588 w 323850"/>
                <a:gd name="connsiteY58" fmla="*/ 139673 h 271462"/>
                <a:gd name="connsiteX59" fmla="*/ 128588 w 323850"/>
                <a:gd name="connsiteY59" fmla="*/ 139700 h 271462"/>
                <a:gd name="connsiteX60" fmla="*/ 128588 w 323850"/>
                <a:gd name="connsiteY60" fmla="*/ 168275 h 271462"/>
                <a:gd name="connsiteX61" fmla="*/ 61913 w 323850"/>
                <a:gd name="connsiteY61" fmla="*/ 168275 h 271462"/>
                <a:gd name="connsiteX62" fmla="*/ 61913 w 323850"/>
                <a:gd name="connsiteY62" fmla="*/ 166687 h 271462"/>
                <a:gd name="connsiteX63" fmla="*/ 60325 w 323850"/>
                <a:gd name="connsiteY63" fmla="*/ 166687 h 271462"/>
                <a:gd name="connsiteX64" fmla="*/ 60325 w 323850"/>
                <a:gd name="connsiteY64" fmla="*/ 139700 h 271462"/>
                <a:gd name="connsiteX65" fmla="*/ 60325 w 323850"/>
                <a:gd name="connsiteY65" fmla="*/ 139577 h 271462"/>
                <a:gd name="connsiteX66" fmla="*/ 36513 w 323850"/>
                <a:gd name="connsiteY66" fmla="*/ 139577 h 271462"/>
                <a:gd name="connsiteX67" fmla="*/ 36513 w 323850"/>
                <a:gd name="connsiteY67" fmla="*/ 207962 h 271462"/>
                <a:gd name="connsiteX68" fmla="*/ 66675 w 323850"/>
                <a:gd name="connsiteY68" fmla="*/ 207962 h 271462"/>
                <a:gd name="connsiteX69" fmla="*/ 66675 w 323850"/>
                <a:gd name="connsiteY69" fmla="*/ 271462 h 271462"/>
                <a:gd name="connsiteX70" fmla="*/ 0 w 323850"/>
                <a:gd name="connsiteY70" fmla="*/ 271462 h 271462"/>
                <a:gd name="connsiteX71" fmla="*/ 0 w 323850"/>
                <a:gd name="connsiteY71" fmla="*/ 207962 h 271462"/>
                <a:gd name="connsiteX72" fmla="*/ 28575 w 323850"/>
                <a:gd name="connsiteY72" fmla="*/ 207962 h 271462"/>
                <a:gd name="connsiteX73" fmla="*/ 28575 w 323850"/>
                <a:gd name="connsiteY73" fmla="*/ 131762 h 271462"/>
                <a:gd name="connsiteX74" fmla="*/ 60325 w 323850"/>
                <a:gd name="connsiteY74" fmla="*/ 131762 h 271462"/>
                <a:gd name="connsiteX75" fmla="*/ 60325 w 323850"/>
                <a:gd name="connsiteY75" fmla="*/ 104775 h 271462"/>
                <a:gd name="connsiteX76" fmla="*/ 90487 w 323850"/>
                <a:gd name="connsiteY76" fmla="*/ 104775 h 271462"/>
                <a:gd name="connsiteX77" fmla="*/ 90487 w 323850"/>
                <a:gd name="connsiteY77" fmla="*/ 28575 h 271462"/>
                <a:gd name="connsiteX78" fmla="*/ 128587 w 323850"/>
                <a:gd name="connsiteY78" fmla="*/ 28575 h 271462"/>
                <a:gd name="connsiteX79" fmla="*/ 128587 w 323850"/>
                <a:gd name="connsiteY79" fmla="*/ 26987 h 271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323850" h="271462">
                  <a:moveTo>
                    <a:pt x="128587" y="0"/>
                  </a:moveTo>
                  <a:lnTo>
                    <a:pt x="157162" y="0"/>
                  </a:lnTo>
                  <a:lnTo>
                    <a:pt x="165100" y="0"/>
                  </a:lnTo>
                  <a:lnTo>
                    <a:pt x="193675" y="0"/>
                  </a:lnTo>
                  <a:lnTo>
                    <a:pt x="195262" y="0"/>
                  </a:lnTo>
                  <a:lnTo>
                    <a:pt x="195262" y="26987"/>
                  </a:lnTo>
                  <a:lnTo>
                    <a:pt x="195262" y="28575"/>
                  </a:lnTo>
                  <a:cubicBezTo>
                    <a:pt x="195262" y="28575"/>
                    <a:pt x="195262" y="28575"/>
                    <a:pt x="233362" y="28575"/>
                  </a:cubicBezTo>
                  <a:lnTo>
                    <a:pt x="233362" y="104775"/>
                  </a:lnTo>
                  <a:lnTo>
                    <a:pt x="233363" y="104775"/>
                  </a:lnTo>
                  <a:lnTo>
                    <a:pt x="263525" y="104775"/>
                  </a:lnTo>
                  <a:lnTo>
                    <a:pt x="263525" y="131762"/>
                  </a:lnTo>
                  <a:cubicBezTo>
                    <a:pt x="263525" y="131762"/>
                    <a:pt x="263525" y="131762"/>
                    <a:pt x="295275" y="131762"/>
                  </a:cubicBezTo>
                  <a:lnTo>
                    <a:pt x="295275" y="207962"/>
                  </a:lnTo>
                  <a:lnTo>
                    <a:pt x="323850" y="207962"/>
                  </a:lnTo>
                  <a:lnTo>
                    <a:pt x="323850" y="271462"/>
                  </a:lnTo>
                  <a:lnTo>
                    <a:pt x="257175" y="271462"/>
                  </a:lnTo>
                  <a:lnTo>
                    <a:pt x="257175" y="207962"/>
                  </a:lnTo>
                  <a:lnTo>
                    <a:pt x="287338" y="207962"/>
                  </a:lnTo>
                  <a:lnTo>
                    <a:pt x="287844" y="207962"/>
                  </a:lnTo>
                  <a:lnTo>
                    <a:pt x="287844" y="207809"/>
                  </a:lnTo>
                  <a:cubicBezTo>
                    <a:pt x="287844" y="204564"/>
                    <a:pt x="287844" y="191586"/>
                    <a:pt x="287844" y="139673"/>
                  </a:cubicBezTo>
                  <a:cubicBezTo>
                    <a:pt x="287844" y="139673"/>
                    <a:pt x="287844" y="139673"/>
                    <a:pt x="263525" y="139673"/>
                  </a:cubicBezTo>
                  <a:lnTo>
                    <a:pt x="263525" y="139700"/>
                  </a:lnTo>
                  <a:lnTo>
                    <a:pt x="263525" y="168275"/>
                  </a:lnTo>
                  <a:lnTo>
                    <a:pt x="198438" y="168275"/>
                  </a:lnTo>
                  <a:lnTo>
                    <a:pt x="198438" y="166687"/>
                  </a:lnTo>
                  <a:lnTo>
                    <a:pt x="196850" y="166687"/>
                  </a:lnTo>
                  <a:lnTo>
                    <a:pt x="196850" y="139700"/>
                  </a:lnTo>
                  <a:lnTo>
                    <a:pt x="196850" y="139673"/>
                  </a:lnTo>
                  <a:lnTo>
                    <a:pt x="196850" y="131762"/>
                  </a:lnTo>
                  <a:lnTo>
                    <a:pt x="196850" y="131762"/>
                  </a:lnTo>
                  <a:lnTo>
                    <a:pt x="196850" y="104775"/>
                  </a:lnTo>
                  <a:lnTo>
                    <a:pt x="226259" y="104775"/>
                  </a:lnTo>
                  <a:cubicBezTo>
                    <a:pt x="226259" y="104775"/>
                    <a:pt x="226259" y="104775"/>
                    <a:pt x="226259" y="35801"/>
                  </a:cubicBezTo>
                  <a:cubicBezTo>
                    <a:pt x="226259" y="35801"/>
                    <a:pt x="226259" y="35801"/>
                    <a:pt x="195262" y="35801"/>
                  </a:cubicBezTo>
                  <a:lnTo>
                    <a:pt x="195262" y="63500"/>
                  </a:lnTo>
                  <a:lnTo>
                    <a:pt x="130175" y="63500"/>
                  </a:lnTo>
                  <a:lnTo>
                    <a:pt x="128587" y="63500"/>
                  </a:lnTo>
                  <a:lnTo>
                    <a:pt x="128587" y="35801"/>
                  </a:lnTo>
                  <a:cubicBezTo>
                    <a:pt x="128587" y="35801"/>
                    <a:pt x="128587" y="35801"/>
                    <a:pt x="97591" y="35801"/>
                  </a:cubicBezTo>
                  <a:lnTo>
                    <a:pt x="97591" y="104775"/>
                  </a:lnTo>
                  <a:lnTo>
                    <a:pt x="127001" y="104775"/>
                  </a:lnTo>
                  <a:lnTo>
                    <a:pt x="128588" y="104775"/>
                  </a:lnTo>
                  <a:lnTo>
                    <a:pt x="128588" y="131762"/>
                  </a:lnTo>
                  <a:lnTo>
                    <a:pt x="129654" y="131762"/>
                  </a:lnTo>
                  <a:cubicBezTo>
                    <a:pt x="132854" y="131762"/>
                    <a:pt x="145653" y="131762"/>
                    <a:pt x="196850" y="131762"/>
                  </a:cubicBezTo>
                  <a:cubicBezTo>
                    <a:pt x="196850" y="131762"/>
                    <a:pt x="196194" y="137036"/>
                    <a:pt x="196850" y="139673"/>
                  </a:cubicBezTo>
                  <a:cubicBezTo>
                    <a:pt x="196850" y="139673"/>
                    <a:pt x="196850" y="139673"/>
                    <a:pt x="165344" y="139673"/>
                  </a:cubicBezTo>
                  <a:lnTo>
                    <a:pt x="165344" y="207962"/>
                  </a:lnTo>
                  <a:lnTo>
                    <a:pt x="195262" y="207962"/>
                  </a:lnTo>
                  <a:lnTo>
                    <a:pt x="195262" y="271462"/>
                  </a:lnTo>
                  <a:lnTo>
                    <a:pt x="128587" y="271462"/>
                  </a:lnTo>
                  <a:lnTo>
                    <a:pt x="128587" y="207962"/>
                  </a:lnTo>
                  <a:lnTo>
                    <a:pt x="158124" y="207962"/>
                  </a:lnTo>
                  <a:lnTo>
                    <a:pt x="158124" y="200815"/>
                  </a:lnTo>
                  <a:cubicBezTo>
                    <a:pt x="158124" y="192081"/>
                    <a:pt x="158124" y="174611"/>
                    <a:pt x="158124" y="139673"/>
                  </a:cubicBezTo>
                  <a:cubicBezTo>
                    <a:pt x="158124" y="139673"/>
                    <a:pt x="158124" y="139673"/>
                    <a:pt x="145663" y="139673"/>
                  </a:cubicBezTo>
                  <a:lnTo>
                    <a:pt x="128588" y="139673"/>
                  </a:lnTo>
                  <a:lnTo>
                    <a:pt x="128588" y="139700"/>
                  </a:lnTo>
                  <a:lnTo>
                    <a:pt x="128588" y="168275"/>
                  </a:lnTo>
                  <a:lnTo>
                    <a:pt x="61913" y="168275"/>
                  </a:lnTo>
                  <a:lnTo>
                    <a:pt x="61913" y="166687"/>
                  </a:lnTo>
                  <a:lnTo>
                    <a:pt x="60325" y="166687"/>
                  </a:lnTo>
                  <a:lnTo>
                    <a:pt x="60325" y="139700"/>
                  </a:lnTo>
                  <a:lnTo>
                    <a:pt x="60325" y="139577"/>
                  </a:lnTo>
                  <a:cubicBezTo>
                    <a:pt x="60325" y="139577"/>
                    <a:pt x="60325" y="139577"/>
                    <a:pt x="36513" y="139577"/>
                  </a:cubicBezTo>
                  <a:lnTo>
                    <a:pt x="36513" y="207962"/>
                  </a:lnTo>
                  <a:lnTo>
                    <a:pt x="66675" y="207962"/>
                  </a:lnTo>
                  <a:lnTo>
                    <a:pt x="66675" y="271462"/>
                  </a:lnTo>
                  <a:lnTo>
                    <a:pt x="0" y="271462"/>
                  </a:lnTo>
                  <a:lnTo>
                    <a:pt x="0" y="207962"/>
                  </a:lnTo>
                  <a:lnTo>
                    <a:pt x="28575" y="207962"/>
                  </a:lnTo>
                  <a:cubicBezTo>
                    <a:pt x="28575" y="207962"/>
                    <a:pt x="28575" y="207962"/>
                    <a:pt x="28575" y="131762"/>
                  </a:cubicBezTo>
                  <a:cubicBezTo>
                    <a:pt x="28575" y="131762"/>
                    <a:pt x="28575" y="131762"/>
                    <a:pt x="60325" y="131762"/>
                  </a:cubicBezTo>
                  <a:lnTo>
                    <a:pt x="60325" y="104775"/>
                  </a:lnTo>
                  <a:lnTo>
                    <a:pt x="90487" y="104775"/>
                  </a:lnTo>
                  <a:cubicBezTo>
                    <a:pt x="90487" y="104775"/>
                    <a:pt x="90487" y="104775"/>
                    <a:pt x="90487" y="28575"/>
                  </a:cubicBezTo>
                  <a:cubicBezTo>
                    <a:pt x="90487" y="28575"/>
                    <a:pt x="90487" y="28575"/>
                    <a:pt x="128587" y="28575"/>
                  </a:cubicBezTo>
                  <a:lnTo>
                    <a:pt x="128587" y="269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81205601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694259" cy="6563033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9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62" r="38962"/>
          <a:stretch/>
        </p:blipFill>
        <p:spPr>
          <a:xfrm>
            <a:off x="693737" y="0"/>
            <a:ext cx="3321987" cy="6562725"/>
          </a:xfrm>
        </p:spPr>
      </p:pic>
      <p:sp>
        <p:nvSpPr>
          <p:cNvPr id="13" name="Rectangle 12"/>
          <p:cNvSpPr/>
          <p:nvPr/>
        </p:nvSpPr>
        <p:spPr>
          <a:xfrm>
            <a:off x="689355" y="136527"/>
            <a:ext cx="6096000" cy="114824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9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988912" y="156654"/>
            <a:ext cx="5001610" cy="110799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3300" b="1" dirty="0">
                <a:solidFill>
                  <a:prstClr val="white"/>
                </a:solidFill>
                <a:latin typeface="Rockwell" panose="02060603020205020403" pitchFamily="18" charset="0"/>
              </a:rPr>
              <a:t>Essential Terminology (Cont’d)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324CB55-5F82-4CF1-9F2A-203297F289AC}"/>
              </a:ext>
            </a:extLst>
          </p:cNvPr>
          <p:cNvGrpSpPr/>
          <p:nvPr/>
        </p:nvGrpSpPr>
        <p:grpSpPr>
          <a:xfrm>
            <a:off x="5090778" y="1484590"/>
            <a:ext cx="7061532" cy="967379"/>
            <a:chOff x="5090778" y="1398865"/>
            <a:chExt cx="7061532" cy="967379"/>
          </a:xfrm>
        </p:grpSpPr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BDD4A3D0-EEF0-4FC5-A08D-F9DBCD6DB6FF}"/>
                </a:ext>
              </a:extLst>
            </p:cNvPr>
            <p:cNvSpPr/>
            <p:nvPr/>
          </p:nvSpPr>
          <p:spPr>
            <a:xfrm>
              <a:off x="5090778" y="1398865"/>
              <a:ext cx="2444259" cy="369332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defTabSz="914217"/>
              <a:r>
                <a:rPr lang="en-US" b="1" dirty="0">
                  <a:solidFill>
                    <a:prstClr val="black"/>
                  </a:solidFill>
                  <a:latin typeface="Rockwell" panose="02060603020205020403" pitchFamily="18" charset="0"/>
                </a:rPr>
                <a:t>Industrial Protocols</a:t>
              </a: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9604C7B0-8FAF-4DC8-9CC8-C737AACEAF5D}"/>
                </a:ext>
              </a:extLst>
            </p:cNvPr>
            <p:cNvSpPr/>
            <p:nvPr/>
          </p:nvSpPr>
          <p:spPr>
            <a:xfrm>
              <a:off x="5090778" y="1781469"/>
              <a:ext cx="7061532" cy="58477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defTabSz="914217"/>
              <a:r>
                <a:rPr lang="en-US" sz="1600" dirty="0">
                  <a:solidFill>
                    <a:prstClr val="black"/>
                  </a:solidFill>
                  <a:latin typeface="Calibri" panose="020F0502020204030204"/>
                </a:rPr>
                <a:t>Protocols used for </a:t>
              </a:r>
              <a:r>
                <a:rPr lang="en-US" sz="1600" b="1" dirty="0">
                  <a:solidFill>
                    <a:srgbClr val="FF0000"/>
                  </a:solidFill>
                  <a:latin typeface="Calibri" panose="020F0502020204030204"/>
                </a:rPr>
                <a:t>serial communication </a:t>
              </a:r>
              <a:r>
                <a:rPr lang="en-US" sz="1600" dirty="0">
                  <a:solidFill>
                    <a:prstClr val="black"/>
                  </a:solidFill>
                  <a:latin typeface="Calibri" panose="020F0502020204030204"/>
                </a:rPr>
                <a:t>and communication over standard Ethernet. Ex: S7, CDA, CIP, Modbus, etc.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952D0524-4B62-4288-B5B5-3F6F2A24AF96}"/>
              </a:ext>
            </a:extLst>
          </p:cNvPr>
          <p:cNvGrpSpPr/>
          <p:nvPr/>
        </p:nvGrpSpPr>
        <p:grpSpPr>
          <a:xfrm>
            <a:off x="5090778" y="2896622"/>
            <a:ext cx="7056047" cy="708027"/>
            <a:chOff x="5090778" y="2706122"/>
            <a:chExt cx="7056047" cy="708027"/>
          </a:xfrm>
        </p:grpSpPr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488DA8D6-489A-489B-AEC8-05CDF713C16D}"/>
                </a:ext>
              </a:extLst>
            </p:cNvPr>
            <p:cNvSpPr/>
            <p:nvPr/>
          </p:nvSpPr>
          <p:spPr>
            <a:xfrm>
              <a:off x="5090778" y="2706122"/>
              <a:ext cx="2424062" cy="369332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defTabSz="914217"/>
              <a:r>
                <a:rPr lang="en-US" b="1" dirty="0">
                  <a:solidFill>
                    <a:prstClr val="black"/>
                  </a:solidFill>
                  <a:latin typeface="Rockwell" panose="02060603020205020403" pitchFamily="18" charset="0"/>
                </a:rPr>
                <a:t>Network Perimeter</a:t>
              </a: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4F270E38-4039-4B0C-BECD-F08A2FC8BBA8}"/>
                </a:ext>
              </a:extLst>
            </p:cNvPr>
            <p:cNvSpPr/>
            <p:nvPr/>
          </p:nvSpPr>
          <p:spPr>
            <a:xfrm>
              <a:off x="5090778" y="3075595"/>
              <a:ext cx="7056047" cy="33855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defTabSz="914217">
                <a:spcBef>
                  <a:spcPts val="300"/>
                </a:spcBef>
              </a:pPr>
              <a:r>
                <a:rPr lang="en-US" sz="1600" dirty="0">
                  <a:solidFill>
                    <a:prstClr val="black"/>
                  </a:solidFill>
                  <a:latin typeface="Calibri" panose="020F0502020204030204"/>
                </a:rPr>
                <a:t>It is the outermost boundary of a network zone i.e. </a:t>
              </a:r>
              <a:r>
                <a:rPr lang="en-US" sz="1600" b="1" dirty="0">
                  <a:solidFill>
                    <a:srgbClr val="FF0000"/>
                  </a:solidFill>
                  <a:latin typeface="Calibri" panose="020F0502020204030204"/>
                </a:rPr>
                <a:t>closed group of assets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581834EE-9301-4ED5-B9A3-2F84371BC9B1}"/>
              </a:ext>
            </a:extLst>
          </p:cNvPr>
          <p:cNvGrpSpPr/>
          <p:nvPr/>
        </p:nvGrpSpPr>
        <p:grpSpPr>
          <a:xfrm>
            <a:off x="5090778" y="4220779"/>
            <a:ext cx="7101223" cy="716570"/>
            <a:chOff x="5090778" y="3792154"/>
            <a:chExt cx="7101223" cy="716570"/>
          </a:xfrm>
        </p:grpSpPr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17620E4B-68B6-4762-984A-7FBEB965DD6B}"/>
                </a:ext>
              </a:extLst>
            </p:cNvPr>
            <p:cNvSpPr/>
            <p:nvPr/>
          </p:nvSpPr>
          <p:spPr>
            <a:xfrm>
              <a:off x="5090778" y="3792154"/>
              <a:ext cx="3563155" cy="369332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defTabSz="914217"/>
              <a:r>
                <a:rPr lang="en-US" b="1" dirty="0">
                  <a:solidFill>
                    <a:prstClr val="black"/>
                  </a:solidFill>
                  <a:latin typeface="Rockwell" panose="02060603020205020403" pitchFamily="18" charset="0"/>
                </a:rPr>
                <a:t>Electronic Security Perimeter</a:t>
              </a:r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22F56D4C-32BA-4694-8068-43576B3D942F}"/>
                </a:ext>
              </a:extLst>
            </p:cNvPr>
            <p:cNvSpPr/>
            <p:nvPr/>
          </p:nvSpPr>
          <p:spPr>
            <a:xfrm>
              <a:off x="5090778" y="4170170"/>
              <a:ext cx="7101223" cy="33855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defTabSz="914217">
                <a:spcBef>
                  <a:spcPts val="300"/>
                </a:spcBef>
              </a:pPr>
              <a:r>
                <a:rPr lang="en-US" sz="1600" dirty="0">
                  <a:solidFill>
                    <a:prstClr val="black"/>
                  </a:solidFill>
                  <a:latin typeface="Calibri" panose="020F0502020204030204"/>
                </a:rPr>
                <a:t>It is referred to as the </a:t>
              </a:r>
              <a:r>
                <a:rPr lang="en-US" sz="1600" b="1" dirty="0">
                  <a:solidFill>
                    <a:srgbClr val="FF0000"/>
                  </a:solidFill>
                  <a:latin typeface="Calibri" panose="020F0502020204030204"/>
                </a:rPr>
                <a:t>boundary</a:t>
              </a:r>
              <a:r>
                <a:rPr lang="en-US" sz="1600" dirty="0">
                  <a:solidFill>
                    <a:prstClr val="black"/>
                  </a:solidFill>
                  <a:latin typeface="Calibri" panose="020F0502020204030204"/>
                </a:rPr>
                <a:t> between secure and insecure zones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A87827CB-AEF6-4057-AE8F-DF5A743C38DD}"/>
              </a:ext>
            </a:extLst>
          </p:cNvPr>
          <p:cNvGrpSpPr/>
          <p:nvPr/>
        </p:nvGrpSpPr>
        <p:grpSpPr>
          <a:xfrm>
            <a:off x="5090778" y="5423596"/>
            <a:ext cx="7056047" cy="961251"/>
            <a:chOff x="5090778" y="5366446"/>
            <a:chExt cx="7056047" cy="961251"/>
          </a:xfrm>
        </p:grpSpPr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3839549F-C0D7-4A9C-BE5A-2F6098FC6ECF}"/>
                </a:ext>
              </a:extLst>
            </p:cNvPr>
            <p:cNvSpPr/>
            <p:nvPr/>
          </p:nvSpPr>
          <p:spPr>
            <a:xfrm>
              <a:off x="5090778" y="5366446"/>
              <a:ext cx="2734338" cy="369332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defTabSz="914217"/>
              <a:r>
                <a:rPr lang="en-US" b="1" dirty="0">
                  <a:solidFill>
                    <a:prstClr val="black"/>
                  </a:solidFill>
                  <a:latin typeface="Rockwell" panose="02060603020205020403" pitchFamily="18" charset="0"/>
                </a:rPr>
                <a:t>Critical Infrastructure</a:t>
              </a:r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A8745E20-EFC6-4850-993F-94694F5B90F8}"/>
                </a:ext>
              </a:extLst>
            </p:cNvPr>
            <p:cNvSpPr/>
            <p:nvPr/>
          </p:nvSpPr>
          <p:spPr>
            <a:xfrm>
              <a:off x="5090778" y="5742922"/>
              <a:ext cx="7056047" cy="58477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defTabSz="914217">
                <a:spcBef>
                  <a:spcPts val="300"/>
                </a:spcBef>
              </a:pPr>
              <a:r>
                <a:rPr lang="en-US" sz="1600" dirty="0">
                  <a:solidFill>
                    <a:prstClr val="black"/>
                  </a:solidFill>
                  <a:latin typeface="Calibri" panose="020F0502020204030204"/>
                </a:rPr>
                <a:t>A collection of </a:t>
              </a:r>
              <a:r>
                <a:rPr lang="en-US" sz="1600" b="1" dirty="0">
                  <a:solidFill>
                    <a:srgbClr val="FF0000"/>
                  </a:solidFill>
                  <a:latin typeface="Calibri" panose="020F0502020204030204"/>
                </a:rPr>
                <a:t>physical</a:t>
              </a:r>
              <a:r>
                <a:rPr lang="en-US" sz="1600" dirty="0">
                  <a:solidFill>
                    <a:prstClr val="black"/>
                  </a:solidFill>
                  <a:latin typeface="Calibri" panose="020F0502020204030204"/>
                </a:rPr>
                <a:t> </a:t>
              </a:r>
              <a:r>
                <a:rPr lang="en-US" sz="1600" b="1" dirty="0">
                  <a:solidFill>
                    <a:srgbClr val="FF0000"/>
                  </a:solidFill>
                  <a:latin typeface="Calibri" panose="020F0502020204030204"/>
                </a:rPr>
                <a:t>or</a:t>
              </a:r>
              <a:r>
                <a:rPr lang="en-US" sz="1600" dirty="0">
                  <a:solidFill>
                    <a:prstClr val="black"/>
                  </a:solidFill>
                  <a:latin typeface="Calibri" panose="020F0502020204030204"/>
                </a:rPr>
                <a:t> </a:t>
              </a:r>
              <a:r>
                <a:rPr lang="en-US" sz="1600" b="1" dirty="0">
                  <a:solidFill>
                    <a:srgbClr val="FF0000"/>
                  </a:solidFill>
                  <a:latin typeface="Calibri" panose="020F0502020204030204"/>
                </a:rPr>
                <a:t>logical systems </a:t>
              </a:r>
              <a:r>
                <a:rPr lang="en-US" sz="1600" dirty="0">
                  <a:solidFill>
                    <a:prstClr val="black"/>
                  </a:solidFill>
                  <a:latin typeface="Calibri" panose="020F0502020204030204"/>
                </a:rPr>
                <a:t>and assets that the failure or destruction of which will severely impact the security, safety, economy, or public health</a:t>
              </a:r>
            </a:p>
          </p:txBody>
        </p:sp>
      </p:grpSp>
      <p:sp>
        <p:nvSpPr>
          <p:cNvPr id="19" name="Oval 18"/>
          <p:cNvSpPr/>
          <p:nvPr/>
        </p:nvSpPr>
        <p:spPr>
          <a:xfrm>
            <a:off x="4264887" y="1631498"/>
            <a:ext cx="662985" cy="662985"/>
          </a:xfrm>
          <a:prstGeom prst="ellipse">
            <a:avLst/>
          </a:prstGeom>
          <a:solidFill>
            <a:srgbClr val="EE8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4264887" y="2945105"/>
            <a:ext cx="662985" cy="662985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4264887" y="4258712"/>
            <a:ext cx="662985" cy="66298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3" name="Oval 42"/>
          <p:cNvSpPr>
            <a:spLocks noChangeAspect="1"/>
          </p:cNvSpPr>
          <p:nvPr/>
        </p:nvSpPr>
        <p:spPr>
          <a:xfrm>
            <a:off x="4264887" y="5572319"/>
            <a:ext cx="662985" cy="662985"/>
          </a:xfrm>
          <a:prstGeom prst="ellipse">
            <a:avLst/>
          </a:prstGeom>
          <a:solidFill>
            <a:srgbClr val="30C5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360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7BF5E46D-5419-4AA6-BD32-4333C0857223}"/>
              </a:ext>
            </a:extLst>
          </p:cNvPr>
          <p:cNvGrpSpPr>
            <a:grpSpLocks noChangeAspect="1"/>
          </p:cNvGrpSpPr>
          <p:nvPr/>
        </p:nvGrpSpPr>
        <p:grpSpPr>
          <a:xfrm>
            <a:off x="4416539" y="1812413"/>
            <a:ext cx="359680" cy="301154"/>
            <a:chOff x="9571250" y="1827431"/>
            <a:chExt cx="646536" cy="541333"/>
          </a:xfrm>
          <a:solidFill>
            <a:schemeClr val="bg1"/>
          </a:solidFill>
        </p:grpSpPr>
        <p:sp>
          <p:nvSpPr>
            <p:cNvPr id="51" name="Freeform 13">
              <a:extLst>
                <a:ext uri="{FF2B5EF4-FFF2-40B4-BE49-F238E27FC236}">
                  <a16:creationId xmlns:a16="http://schemas.microsoft.com/office/drawing/2014/main" id="{B34384C6-6C6B-425F-A6FA-D69E81275BE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571250" y="1906330"/>
              <a:ext cx="392303" cy="392302"/>
            </a:xfrm>
            <a:custGeom>
              <a:avLst/>
              <a:gdLst/>
              <a:ahLst/>
              <a:cxnLst>
                <a:cxn ang="0">
                  <a:pos x="208" y="331"/>
                </a:cxn>
                <a:cxn ang="0">
                  <a:pos x="239" y="322"/>
                </a:cxn>
                <a:cxn ang="0">
                  <a:pos x="286" y="326"/>
                </a:cxn>
                <a:cxn ang="0">
                  <a:pos x="307" y="267"/>
                </a:cxn>
                <a:cxn ang="0">
                  <a:pos x="328" y="223"/>
                </a:cxn>
                <a:cxn ang="0">
                  <a:pos x="359" y="150"/>
                </a:cxn>
                <a:cxn ang="0">
                  <a:pos x="328" y="136"/>
                </a:cxn>
                <a:cxn ang="0">
                  <a:pos x="307" y="91"/>
                </a:cxn>
                <a:cxn ang="0">
                  <a:pos x="267" y="51"/>
                </a:cxn>
                <a:cxn ang="0">
                  <a:pos x="239" y="37"/>
                </a:cxn>
                <a:cxn ang="0">
                  <a:pos x="208" y="0"/>
                </a:cxn>
                <a:cxn ang="0">
                  <a:pos x="179" y="65"/>
                </a:cxn>
                <a:cxn ang="0">
                  <a:pos x="213" y="70"/>
                </a:cxn>
                <a:cxn ang="0">
                  <a:pos x="244" y="85"/>
                </a:cxn>
                <a:cxn ang="0">
                  <a:pos x="267" y="106"/>
                </a:cxn>
                <a:cxn ang="0">
                  <a:pos x="284" y="134"/>
                </a:cxn>
                <a:cxn ang="0">
                  <a:pos x="293" y="168"/>
                </a:cxn>
                <a:cxn ang="0">
                  <a:pos x="293" y="191"/>
                </a:cxn>
                <a:cxn ang="0">
                  <a:pos x="284" y="223"/>
                </a:cxn>
                <a:cxn ang="0">
                  <a:pos x="267" y="252"/>
                </a:cxn>
                <a:cxn ang="0">
                  <a:pos x="244" y="274"/>
                </a:cxn>
                <a:cxn ang="0">
                  <a:pos x="213" y="289"/>
                </a:cxn>
                <a:cxn ang="0">
                  <a:pos x="179" y="294"/>
                </a:cxn>
                <a:cxn ang="0">
                  <a:pos x="32" y="286"/>
                </a:cxn>
                <a:cxn ang="0">
                  <a:pos x="92" y="307"/>
                </a:cxn>
                <a:cxn ang="0">
                  <a:pos x="135" y="327"/>
                </a:cxn>
                <a:cxn ang="0">
                  <a:pos x="179" y="358"/>
                </a:cxn>
                <a:cxn ang="0">
                  <a:pos x="179" y="294"/>
                </a:cxn>
                <a:cxn ang="0">
                  <a:pos x="145" y="289"/>
                </a:cxn>
                <a:cxn ang="0">
                  <a:pos x="115" y="274"/>
                </a:cxn>
                <a:cxn ang="0">
                  <a:pos x="92" y="252"/>
                </a:cxn>
                <a:cxn ang="0">
                  <a:pos x="74" y="223"/>
                </a:cxn>
                <a:cxn ang="0">
                  <a:pos x="66" y="191"/>
                </a:cxn>
                <a:cxn ang="0">
                  <a:pos x="66" y="168"/>
                </a:cxn>
                <a:cxn ang="0">
                  <a:pos x="74" y="134"/>
                </a:cxn>
                <a:cxn ang="0">
                  <a:pos x="92" y="106"/>
                </a:cxn>
                <a:cxn ang="0">
                  <a:pos x="115" y="85"/>
                </a:cxn>
                <a:cxn ang="0">
                  <a:pos x="145" y="70"/>
                </a:cxn>
                <a:cxn ang="0">
                  <a:pos x="179" y="65"/>
                </a:cxn>
                <a:cxn ang="0">
                  <a:pos x="179" y="0"/>
                </a:cxn>
                <a:cxn ang="0">
                  <a:pos x="151" y="27"/>
                </a:cxn>
                <a:cxn ang="0">
                  <a:pos x="105" y="43"/>
                </a:cxn>
                <a:cxn ang="0">
                  <a:pos x="32" y="72"/>
                </a:cxn>
                <a:cxn ang="0">
                  <a:pos x="43" y="105"/>
                </a:cxn>
                <a:cxn ang="0">
                  <a:pos x="27" y="150"/>
                </a:cxn>
                <a:cxn ang="0">
                  <a:pos x="27" y="207"/>
                </a:cxn>
                <a:cxn ang="0">
                  <a:pos x="36" y="238"/>
                </a:cxn>
                <a:cxn ang="0">
                  <a:pos x="52" y="267"/>
                </a:cxn>
              </a:cxnLst>
              <a:rect l="0" t="0" r="r" b="b"/>
              <a:pathLst>
                <a:path w="359" h="358">
                  <a:moveTo>
                    <a:pt x="179" y="358"/>
                  </a:moveTo>
                  <a:lnTo>
                    <a:pt x="208" y="358"/>
                  </a:lnTo>
                  <a:lnTo>
                    <a:pt x="208" y="331"/>
                  </a:lnTo>
                  <a:lnTo>
                    <a:pt x="208" y="331"/>
                  </a:lnTo>
                  <a:lnTo>
                    <a:pt x="224" y="327"/>
                  </a:lnTo>
                  <a:lnTo>
                    <a:pt x="239" y="322"/>
                  </a:lnTo>
                  <a:lnTo>
                    <a:pt x="254" y="315"/>
                  </a:lnTo>
                  <a:lnTo>
                    <a:pt x="267" y="307"/>
                  </a:lnTo>
                  <a:lnTo>
                    <a:pt x="286" y="326"/>
                  </a:lnTo>
                  <a:lnTo>
                    <a:pt x="326" y="286"/>
                  </a:lnTo>
                  <a:lnTo>
                    <a:pt x="307" y="267"/>
                  </a:lnTo>
                  <a:lnTo>
                    <a:pt x="307" y="267"/>
                  </a:lnTo>
                  <a:lnTo>
                    <a:pt x="315" y="253"/>
                  </a:lnTo>
                  <a:lnTo>
                    <a:pt x="323" y="238"/>
                  </a:lnTo>
                  <a:lnTo>
                    <a:pt x="328" y="223"/>
                  </a:lnTo>
                  <a:lnTo>
                    <a:pt x="331" y="207"/>
                  </a:lnTo>
                  <a:lnTo>
                    <a:pt x="359" y="207"/>
                  </a:lnTo>
                  <a:lnTo>
                    <a:pt x="359" y="150"/>
                  </a:lnTo>
                  <a:lnTo>
                    <a:pt x="331" y="150"/>
                  </a:lnTo>
                  <a:lnTo>
                    <a:pt x="331" y="150"/>
                  </a:lnTo>
                  <a:lnTo>
                    <a:pt x="328" y="136"/>
                  </a:lnTo>
                  <a:lnTo>
                    <a:pt x="323" y="119"/>
                  </a:lnTo>
                  <a:lnTo>
                    <a:pt x="315" y="105"/>
                  </a:lnTo>
                  <a:lnTo>
                    <a:pt x="307" y="91"/>
                  </a:lnTo>
                  <a:lnTo>
                    <a:pt x="326" y="72"/>
                  </a:lnTo>
                  <a:lnTo>
                    <a:pt x="286" y="33"/>
                  </a:lnTo>
                  <a:lnTo>
                    <a:pt x="267" y="51"/>
                  </a:lnTo>
                  <a:lnTo>
                    <a:pt x="267" y="51"/>
                  </a:lnTo>
                  <a:lnTo>
                    <a:pt x="254" y="43"/>
                  </a:lnTo>
                  <a:lnTo>
                    <a:pt x="239" y="37"/>
                  </a:lnTo>
                  <a:lnTo>
                    <a:pt x="224" y="30"/>
                  </a:lnTo>
                  <a:lnTo>
                    <a:pt x="208" y="27"/>
                  </a:lnTo>
                  <a:lnTo>
                    <a:pt x="208" y="0"/>
                  </a:lnTo>
                  <a:lnTo>
                    <a:pt x="179" y="0"/>
                  </a:lnTo>
                  <a:lnTo>
                    <a:pt x="179" y="65"/>
                  </a:lnTo>
                  <a:lnTo>
                    <a:pt x="179" y="65"/>
                  </a:lnTo>
                  <a:lnTo>
                    <a:pt x="190" y="65"/>
                  </a:lnTo>
                  <a:lnTo>
                    <a:pt x="203" y="68"/>
                  </a:lnTo>
                  <a:lnTo>
                    <a:pt x="213" y="70"/>
                  </a:lnTo>
                  <a:lnTo>
                    <a:pt x="224" y="74"/>
                  </a:lnTo>
                  <a:lnTo>
                    <a:pt x="234" y="79"/>
                  </a:lnTo>
                  <a:lnTo>
                    <a:pt x="244" y="85"/>
                  </a:lnTo>
                  <a:lnTo>
                    <a:pt x="252" y="91"/>
                  </a:lnTo>
                  <a:lnTo>
                    <a:pt x="260" y="98"/>
                  </a:lnTo>
                  <a:lnTo>
                    <a:pt x="267" y="106"/>
                  </a:lnTo>
                  <a:lnTo>
                    <a:pt x="275" y="116"/>
                  </a:lnTo>
                  <a:lnTo>
                    <a:pt x="279" y="124"/>
                  </a:lnTo>
                  <a:lnTo>
                    <a:pt x="284" y="134"/>
                  </a:lnTo>
                  <a:lnTo>
                    <a:pt x="288" y="145"/>
                  </a:lnTo>
                  <a:lnTo>
                    <a:pt x="292" y="157"/>
                  </a:lnTo>
                  <a:lnTo>
                    <a:pt x="293" y="168"/>
                  </a:lnTo>
                  <a:lnTo>
                    <a:pt x="293" y="179"/>
                  </a:lnTo>
                  <a:lnTo>
                    <a:pt x="293" y="179"/>
                  </a:lnTo>
                  <a:lnTo>
                    <a:pt x="293" y="191"/>
                  </a:lnTo>
                  <a:lnTo>
                    <a:pt x="292" y="202"/>
                  </a:lnTo>
                  <a:lnTo>
                    <a:pt x="288" y="213"/>
                  </a:lnTo>
                  <a:lnTo>
                    <a:pt x="284" y="223"/>
                  </a:lnTo>
                  <a:lnTo>
                    <a:pt x="279" y="233"/>
                  </a:lnTo>
                  <a:lnTo>
                    <a:pt x="275" y="243"/>
                  </a:lnTo>
                  <a:lnTo>
                    <a:pt x="267" y="252"/>
                  </a:lnTo>
                  <a:lnTo>
                    <a:pt x="260" y="260"/>
                  </a:lnTo>
                  <a:lnTo>
                    <a:pt x="252" y="268"/>
                  </a:lnTo>
                  <a:lnTo>
                    <a:pt x="244" y="274"/>
                  </a:lnTo>
                  <a:lnTo>
                    <a:pt x="234" y="280"/>
                  </a:lnTo>
                  <a:lnTo>
                    <a:pt x="224" y="285"/>
                  </a:lnTo>
                  <a:lnTo>
                    <a:pt x="213" y="289"/>
                  </a:lnTo>
                  <a:lnTo>
                    <a:pt x="203" y="291"/>
                  </a:lnTo>
                  <a:lnTo>
                    <a:pt x="190" y="293"/>
                  </a:lnTo>
                  <a:lnTo>
                    <a:pt x="179" y="294"/>
                  </a:lnTo>
                  <a:lnTo>
                    <a:pt x="179" y="358"/>
                  </a:lnTo>
                  <a:close/>
                  <a:moveTo>
                    <a:pt x="52" y="267"/>
                  </a:moveTo>
                  <a:lnTo>
                    <a:pt x="32" y="286"/>
                  </a:lnTo>
                  <a:lnTo>
                    <a:pt x="73" y="326"/>
                  </a:lnTo>
                  <a:lnTo>
                    <a:pt x="92" y="307"/>
                  </a:lnTo>
                  <a:lnTo>
                    <a:pt x="92" y="307"/>
                  </a:lnTo>
                  <a:lnTo>
                    <a:pt x="105" y="315"/>
                  </a:lnTo>
                  <a:lnTo>
                    <a:pt x="120" y="322"/>
                  </a:lnTo>
                  <a:lnTo>
                    <a:pt x="135" y="327"/>
                  </a:lnTo>
                  <a:lnTo>
                    <a:pt x="151" y="331"/>
                  </a:lnTo>
                  <a:lnTo>
                    <a:pt x="151" y="358"/>
                  </a:lnTo>
                  <a:lnTo>
                    <a:pt x="179" y="358"/>
                  </a:lnTo>
                  <a:lnTo>
                    <a:pt x="179" y="294"/>
                  </a:lnTo>
                  <a:lnTo>
                    <a:pt x="179" y="294"/>
                  </a:lnTo>
                  <a:lnTo>
                    <a:pt x="179" y="294"/>
                  </a:lnTo>
                  <a:lnTo>
                    <a:pt x="168" y="293"/>
                  </a:lnTo>
                  <a:lnTo>
                    <a:pt x="156" y="291"/>
                  </a:lnTo>
                  <a:lnTo>
                    <a:pt x="145" y="289"/>
                  </a:lnTo>
                  <a:lnTo>
                    <a:pt x="135" y="285"/>
                  </a:lnTo>
                  <a:lnTo>
                    <a:pt x="125" y="280"/>
                  </a:lnTo>
                  <a:lnTo>
                    <a:pt x="115" y="274"/>
                  </a:lnTo>
                  <a:lnTo>
                    <a:pt x="106" y="268"/>
                  </a:lnTo>
                  <a:lnTo>
                    <a:pt x="99" y="260"/>
                  </a:lnTo>
                  <a:lnTo>
                    <a:pt x="92" y="252"/>
                  </a:lnTo>
                  <a:lnTo>
                    <a:pt x="84" y="243"/>
                  </a:lnTo>
                  <a:lnTo>
                    <a:pt x="79" y="233"/>
                  </a:lnTo>
                  <a:lnTo>
                    <a:pt x="74" y="223"/>
                  </a:lnTo>
                  <a:lnTo>
                    <a:pt x="71" y="213"/>
                  </a:lnTo>
                  <a:lnTo>
                    <a:pt x="67" y="202"/>
                  </a:lnTo>
                  <a:lnTo>
                    <a:pt x="66" y="191"/>
                  </a:lnTo>
                  <a:lnTo>
                    <a:pt x="64" y="179"/>
                  </a:lnTo>
                  <a:lnTo>
                    <a:pt x="64" y="179"/>
                  </a:lnTo>
                  <a:lnTo>
                    <a:pt x="66" y="168"/>
                  </a:lnTo>
                  <a:lnTo>
                    <a:pt x="67" y="157"/>
                  </a:lnTo>
                  <a:lnTo>
                    <a:pt x="71" y="145"/>
                  </a:lnTo>
                  <a:lnTo>
                    <a:pt x="74" y="134"/>
                  </a:lnTo>
                  <a:lnTo>
                    <a:pt x="79" y="124"/>
                  </a:lnTo>
                  <a:lnTo>
                    <a:pt x="84" y="116"/>
                  </a:lnTo>
                  <a:lnTo>
                    <a:pt x="92" y="106"/>
                  </a:lnTo>
                  <a:lnTo>
                    <a:pt x="99" y="98"/>
                  </a:lnTo>
                  <a:lnTo>
                    <a:pt x="106" y="91"/>
                  </a:lnTo>
                  <a:lnTo>
                    <a:pt x="115" y="85"/>
                  </a:lnTo>
                  <a:lnTo>
                    <a:pt x="125" y="79"/>
                  </a:lnTo>
                  <a:lnTo>
                    <a:pt x="135" y="74"/>
                  </a:lnTo>
                  <a:lnTo>
                    <a:pt x="145" y="70"/>
                  </a:lnTo>
                  <a:lnTo>
                    <a:pt x="156" y="68"/>
                  </a:lnTo>
                  <a:lnTo>
                    <a:pt x="168" y="65"/>
                  </a:lnTo>
                  <a:lnTo>
                    <a:pt x="179" y="65"/>
                  </a:lnTo>
                  <a:lnTo>
                    <a:pt x="179" y="65"/>
                  </a:lnTo>
                  <a:lnTo>
                    <a:pt x="179" y="65"/>
                  </a:lnTo>
                  <a:lnTo>
                    <a:pt x="179" y="0"/>
                  </a:lnTo>
                  <a:lnTo>
                    <a:pt x="151" y="0"/>
                  </a:lnTo>
                  <a:lnTo>
                    <a:pt x="151" y="27"/>
                  </a:lnTo>
                  <a:lnTo>
                    <a:pt x="151" y="27"/>
                  </a:lnTo>
                  <a:lnTo>
                    <a:pt x="135" y="30"/>
                  </a:lnTo>
                  <a:lnTo>
                    <a:pt x="120" y="37"/>
                  </a:lnTo>
                  <a:lnTo>
                    <a:pt x="105" y="43"/>
                  </a:lnTo>
                  <a:lnTo>
                    <a:pt x="92" y="51"/>
                  </a:lnTo>
                  <a:lnTo>
                    <a:pt x="73" y="33"/>
                  </a:lnTo>
                  <a:lnTo>
                    <a:pt x="32" y="72"/>
                  </a:lnTo>
                  <a:lnTo>
                    <a:pt x="52" y="91"/>
                  </a:lnTo>
                  <a:lnTo>
                    <a:pt x="52" y="91"/>
                  </a:lnTo>
                  <a:lnTo>
                    <a:pt x="43" y="105"/>
                  </a:lnTo>
                  <a:lnTo>
                    <a:pt x="36" y="119"/>
                  </a:lnTo>
                  <a:lnTo>
                    <a:pt x="31" y="136"/>
                  </a:lnTo>
                  <a:lnTo>
                    <a:pt x="27" y="150"/>
                  </a:lnTo>
                  <a:lnTo>
                    <a:pt x="0" y="150"/>
                  </a:lnTo>
                  <a:lnTo>
                    <a:pt x="0" y="207"/>
                  </a:lnTo>
                  <a:lnTo>
                    <a:pt x="27" y="207"/>
                  </a:lnTo>
                  <a:lnTo>
                    <a:pt x="27" y="207"/>
                  </a:lnTo>
                  <a:lnTo>
                    <a:pt x="31" y="223"/>
                  </a:lnTo>
                  <a:lnTo>
                    <a:pt x="36" y="238"/>
                  </a:lnTo>
                  <a:lnTo>
                    <a:pt x="43" y="253"/>
                  </a:lnTo>
                  <a:lnTo>
                    <a:pt x="52" y="267"/>
                  </a:lnTo>
                  <a:lnTo>
                    <a:pt x="52" y="26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  <p:sp>
          <p:nvSpPr>
            <p:cNvPr id="52" name="Freeform 14">
              <a:extLst>
                <a:ext uri="{FF2B5EF4-FFF2-40B4-BE49-F238E27FC236}">
                  <a16:creationId xmlns:a16="http://schemas.microsoft.com/office/drawing/2014/main" id="{0692D41A-9F1F-4077-B382-9177C01612E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61364" y="2116726"/>
              <a:ext cx="252039" cy="252038"/>
            </a:xfrm>
            <a:custGeom>
              <a:avLst/>
              <a:gdLst/>
              <a:ahLst/>
              <a:cxnLst>
                <a:cxn ang="0">
                  <a:pos x="131" y="20"/>
                </a:cxn>
                <a:cxn ang="0">
                  <a:pos x="152" y="6"/>
                </a:cxn>
                <a:cxn ang="0">
                  <a:pos x="183" y="21"/>
                </a:cxn>
                <a:cxn ang="0">
                  <a:pos x="179" y="42"/>
                </a:cxn>
                <a:cxn ang="0">
                  <a:pos x="198" y="64"/>
                </a:cxn>
                <a:cxn ang="0">
                  <a:pos x="219" y="64"/>
                </a:cxn>
                <a:cxn ang="0">
                  <a:pos x="230" y="97"/>
                </a:cxn>
                <a:cxn ang="0">
                  <a:pos x="213" y="109"/>
                </a:cxn>
                <a:cxn ang="0">
                  <a:pos x="210" y="137"/>
                </a:cxn>
                <a:cxn ang="0">
                  <a:pos x="225" y="152"/>
                </a:cxn>
                <a:cxn ang="0">
                  <a:pos x="210" y="183"/>
                </a:cxn>
                <a:cxn ang="0">
                  <a:pos x="189" y="179"/>
                </a:cxn>
                <a:cxn ang="0">
                  <a:pos x="167" y="198"/>
                </a:cxn>
                <a:cxn ang="0">
                  <a:pos x="167" y="220"/>
                </a:cxn>
                <a:cxn ang="0">
                  <a:pos x="135" y="230"/>
                </a:cxn>
                <a:cxn ang="0">
                  <a:pos x="123" y="213"/>
                </a:cxn>
                <a:cxn ang="0">
                  <a:pos x="115" y="163"/>
                </a:cxn>
                <a:cxn ang="0">
                  <a:pos x="136" y="158"/>
                </a:cxn>
                <a:cxn ang="0">
                  <a:pos x="153" y="144"/>
                </a:cxn>
                <a:cxn ang="0">
                  <a:pos x="161" y="131"/>
                </a:cxn>
                <a:cxn ang="0">
                  <a:pos x="161" y="103"/>
                </a:cxn>
                <a:cxn ang="0">
                  <a:pos x="147" y="80"/>
                </a:cxn>
                <a:cxn ang="0">
                  <a:pos x="130" y="71"/>
                </a:cxn>
                <a:cxn ang="0">
                  <a:pos x="115" y="19"/>
                </a:cxn>
                <a:cxn ang="0">
                  <a:pos x="11" y="167"/>
                </a:cxn>
                <a:cxn ang="0">
                  <a:pos x="1" y="135"/>
                </a:cxn>
                <a:cxn ang="0">
                  <a:pos x="19" y="123"/>
                </a:cxn>
                <a:cxn ang="0">
                  <a:pos x="20" y="94"/>
                </a:cxn>
                <a:cxn ang="0">
                  <a:pos x="5" y="79"/>
                </a:cxn>
                <a:cxn ang="0">
                  <a:pos x="21" y="48"/>
                </a:cxn>
                <a:cxn ang="0">
                  <a:pos x="42" y="52"/>
                </a:cxn>
                <a:cxn ang="0">
                  <a:pos x="63" y="34"/>
                </a:cxn>
                <a:cxn ang="0">
                  <a:pos x="63" y="12"/>
                </a:cxn>
                <a:cxn ang="0">
                  <a:pos x="97" y="1"/>
                </a:cxn>
                <a:cxn ang="0">
                  <a:pos x="109" y="19"/>
                </a:cxn>
                <a:cxn ang="0">
                  <a:pos x="115" y="68"/>
                </a:cxn>
                <a:cxn ang="0">
                  <a:pos x="94" y="73"/>
                </a:cxn>
                <a:cxn ang="0">
                  <a:pos x="78" y="88"/>
                </a:cxn>
                <a:cxn ang="0">
                  <a:pos x="71" y="100"/>
                </a:cxn>
                <a:cxn ang="0">
                  <a:pos x="71" y="129"/>
                </a:cxn>
                <a:cxn ang="0">
                  <a:pos x="84" y="151"/>
                </a:cxn>
                <a:cxn ang="0">
                  <a:pos x="100" y="161"/>
                </a:cxn>
                <a:cxn ang="0">
                  <a:pos x="115" y="213"/>
                </a:cxn>
                <a:cxn ang="0">
                  <a:pos x="84" y="208"/>
                </a:cxn>
                <a:cxn ang="0">
                  <a:pos x="68" y="221"/>
                </a:cxn>
                <a:cxn ang="0">
                  <a:pos x="40" y="203"/>
                </a:cxn>
                <a:cxn ang="0">
                  <a:pos x="45" y="183"/>
                </a:cxn>
                <a:cxn ang="0">
                  <a:pos x="29" y="160"/>
                </a:cxn>
              </a:cxnLst>
              <a:rect l="0" t="0" r="r" b="b"/>
              <a:pathLst>
                <a:path w="231" h="231">
                  <a:moveTo>
                    <a:pt x="115" y="19"/>
                  </a:moveTo>
                  <a:lnTo>
                    <a:pt x="115" y="19"/>
                  </a:lnTo>
                  <a:lnTo>
                    <a:pt x="131" y="20"/>
                  </a:lnTo>
                  <a:lnTo>
                    <a:pt x="146" y="24"/>
                  </a:lnTo>
                  <a:lnTo>
                    <a:pt x="152" y="6"/>
                  </a:lnTo>
                  <a:lnTo>
                    <a:pt x="152" y="6"/>
                  </a:lnTo>
                  <a:lnTo>
                    <a:pt x="163" y="10"/>
                  </a:lnTo>
                  <a:lnTo>
                    <a:pt x="173" y="15"/>
                  </a:lnTo>
                  <a:lnTo>
                    <a:pt x="183" y="21"/>
                  </a:lnTo>
                  <a:lnTo>
                    <a:pt x="192" y="29"/>
                  </a:lnTo>
                  <a:lnTo>
                    <a:pt x="179" y="42"/>
                  </a:lnTo>
                  <a:lnTo>
                    <a:pt x="179" y="42"/>
                  </a:lnTo>
                  <a:lnTo>
                    <a:pt x="187" y="48"/>
                  </a:lnTo>
                  <a:lnTo>
                    <a:pt x="193" y="56"/>
                  </a:lnTo>
                  <a:lnTo>
                    <a:pt x="198" y="64"/>
                  </a:lnTo>
                  <a:lnTo>
                    <a:pt x="203" y="72"/>
                  </a:lnTo>
                  <a:lnTo>
                    <a:pt x="219" y="64"/>
                  </a:lnTo>
                  <a:lnTo>
                    <a:pt x="219" y="64"/>
                  </a:lnTo>
                  <a:lnTo>
                    <a:pt x="224" y="74"/>
                  </a:lnTo>
                  <a:lnTo>
                    <a:pt x="228" y="85"/>
                  </a:lnTo>
                  <a:lnTo>
                    <a:pt x="230" y="97"/>
                  </a:lnTo>
                  <a:lnTo>
                    <a:pt x="231" y="108"/>
                  </a:lnTo>
                  <a:lnTo>
                    <a:pt x="213" y="109"/>
                  </a:lnTo>
                  <a:lnTo>
                    <a:pt x="213" y="109"/>
                  </a:lnTo>
                  <a:lnTo>
                    <a:pt x="213" y="119"/>
                  </a:lnTo>
                  <a:lnTo>
                    <a:pt x="213" y="127"/>
                  </a:lnTo>
                  <a:lnTo>
                    <a:pt x="210" y="137"/>
                  </a:lnTo>
                  <a:lnTo>
                    <a:pt x="208" y="147"/>
                  </a:lnTo>
                  <a:lnTo>
                    <a:pt x="225" y="152"/>
                  </a:lnTo>
                  <a:lnTo>
                    <a:pt x="225" y="152"/>
                  </a:lnTo>
                  <a:lnTo>
                    <a:pt x="221" y="163"/>
                  </a:lnTo>
                  <a:lnTo>
                    <a:pt x="217" y="173"/>
                  </a:lnTo>
                  <a:lnTo>
                    <a:pt x="210" y="183"/>
                  </a:lnTo>
                  <a:lnTo>
                    <a:pt x="203" y="192"/>
                  </a:lnTo>
                  <a:lnTo>
                    <a:pt x="189" y="179"/>
                  </a:lnTo>
                  <a:lnTo>
                    <a:pt x="189" y="179"/>
                  </a:lnTo>
                  <a:lnTo>
                    <a:pt x="183" y="187"/>
                  </a:lnTo>
                  <a:lnTo>
                    <a:pt x="176" y="193"/>
                  </a:lnTo>
                  <a:lnTo>
                    <a:pt x="167" y="198"/>
                  </a:lnTo>
                  <a:lnTo>
                    <a:pt x="160" y="203"/>
                  </a:lnTo>
                  <a:lnTo>
                    <a:pt x="167" y="220"/>
                  </a:lnTo>
                  <a:lnTo>
                    <a:pt x="167" y="220"/>
                  </a:lnTo>
                  <a:lnTo>
                    <a:pt x="157" y="224"/>
                  </a:lnTo>
                  <a:lnTo>
                    <a:pt x="146" y="228"/>
                  </a:lnTo>
                  <a:lnTo>
                    <a:pt x="135" y="230"/>
                  </a:lnTo>
                  <a:lnTo>
                    <a:pt x="124" y="231"/>
                  </a:lnTo>
                  <a:lnTo>
                    <a:pt x="123" y="213"/>
                  </a:lnTo>
                  <a:lnTo>
                    <a:pt x="123" y="213"/>
                  </a:lnTo>
                  <a:lnTo>
                    <a:pt x="115" y="213"/>
                  </a:lnTo>
                  <a:lnTo>
                    <a:pt x="115" y="163"/>
                  </a:lnTo>
                  <a:lnTo>
                    <a:pt x="115" y="163"/>
                  </a:lnTo>
                  <a:lnTo>
                    <a:pt x="123" y="162"/>
                  </a:lnTo>
                  <a:lnTo>
                    <a:pt x="130" y="161"/>
                  </a:lnTo>
                  <a:lnTo>
                    <a:pt x="136" y="158"/>
                  </a:lnTo>
                  <a:lnTo>
                    <a:pt x="144" y="155"/>
                  </a:lnTo>
                  <a:lnTo>
                    <a:pt x="149" y="150"/>
                  </a:lnTo>
                  <a:lnTo>
                    <a:pt x="153" y="144"/>
                  </a:lnTo>
                  <a:lnTo>
                    <a:pt x="157" y="137"/>
                  </a:lnTo>
                  <a:lnTo>
                    <a:pt x="161" y="131"/>
                  </a:lnTo>
                  <a:lnTo>
                    <a:pt x="161" y="131"/>
                  </a:lnTo>
                  <a:lnTo>
                    <a:pt x="162" y="121"/>
                  </a:lnTo>
                  <a:lnTo>
                    <a:pt x="162" y="113"/>
                  </a:lnTo>
                  <a:lnTo>
                    <a:pt x="161" y="103"/>
                  </a:lnTo>
                  <a:lnTo>
                    <a:pt x="158" y="94"/>
                  </a:lnTo>
                  <a:lnTo>
                    <a:pt x="153" y="87"/>
                  </a:lnTo>
                  <a:lnTo>
                    <a:pt x="147" y="80"/>
                  </a:lnTo>
                  <a:lnTo>
                    <a:pt x="140" y="74"/>
                  </a:lnTo>
                  <a:lnTo>
                    <a:pt x="130" y="71"/>
                  </a:lnTo>
                  <a:lnTo>
                    <a:pt x="130" y="71"/>
                  </a:lnTo>
                  <a:lnTo>
                    <a:pt x="123" y="69"/>
                  </a:lnTo>
                  <a:lnTo>
                    <a:pt x="115" y="68"/>
                  </a:lnTo>
                  <a:lnTo>
                    <a:pt x="115" y="19"/>
                  </a:lnTo>
                  <a:close/>
                  <a:moveTo>
                    <a:pt x="29" y="160"/>
                  </a:moveTo>
                  <a:lnTo>
                    <a:pt x="11" y="167"/>
                  </a:lnTo>
                  <a:lnTo>
                    <a:pt x="11" y="167"/>
                  </a:lnTo>
                  <a:lnTo>
                    <a:pt x="8" y="157"/>
                  </a:lnTo>
                  <a:lnTo>
                    <a:pt x="4" y="146"/>
                  </a:lnTo>
                  <a:lnTo>
                    <a:pt x="1" y="135"/>
                  </a:lnTo>
                  <a:lnTo>
                    <a:pt x="0" y="124"/>
                  </a:lnTo>
                  <a:lnTo>
                    <a:pt x="19" y="123"/>
                  </a:lnTo>
                  <a:lnTo>
                    <a:pt x="19" y="123"/>
                  </a:lnTo>
                  <a:lnTo>
                    <a:pt x="17" y="114"/>
                  </a:lnTo>
                  <a:lnTo>
                    <a:pt x="19" y="104"/>
                  </a:lnTo>
                  <a:lnTo>
                    <a:pt x="20" y="94"/>
                  </a:lnTo>
                  <a:lnTo>
                    <a:pt x="24" y="85"/>
                  </a:lnTo>
                  <a:lnTo>
                    <a:pt x="5" y="79"/>
                  </a:lnTo>
                  <a:lnTo>
                    <a:pt x="5" y="79"/>
                  </a:lnTo>
                  <a:lnTo>
                    <a:pt x="10" y="68"/>
                  </a:lnTo>
                  <a:lnTo>
                    <a:pt x="15" y="58"/>
                  </a:lnTo>
                  <a:lnTo>
                    <a:pt x="21" y="48"/>
                  </a:lnTo>
                  <a:lnTo>
                    <a:pt x="29" y="40"/>
                  </a:lnTo>
                  <a:lnTo>
                    <a:pt x="42" y="52"/>
                  </a:lnTo>
                  <a:lnTo>
                    <a:pt x="42" y="52"/>
                  </a:lnTo>
                  <a:lnTo>
                    <a:pt x="48" y="45"/>
                  </a:lnTo>
                  <a:lnTo>
                    <a:pt x="56" y="38"/>
                  </a:lnTo>
                  <a:lnTo>
                    <a:pt x="63" y="34"/>
                  </a:lnTo>
                  <a:lnTo>
                    <a:pt x="72" y="29"/>
                  </a:lnTo>
                  <a:lnTo>
                    <a:pt x="63" y="12"/>
                  </a:lnTo>
                  <a:lnTo>
                    <a:pt x="63" y="12"/>
                  </a:lnTo>
                  <a:lnTo>
                    <a:pt x="74" y="8"/>
                  </a:lnTo>
                  <a:lnTo>
                    <a:pt x="85" y="4"/>
                  </a:lnTo>
                  <a:lnTo>
                    <a:pt x="97" y="1"/>
                  </a:lnTo>
                  <a:lnTo>
                    <a:pt x="108" y="0"/>
                  </a:lnTo>
                  <a:lnTo>
                    <a:pt x="109" y="19"/>
                  </a:lnTo>
                  <a:lnTo>
                    <a:pt x="109" y="19"/>
                  </a:lnTo>
                  <a:lnTo>
                    <a:pt x="115" y="19"/>
                  </a:lnTo>
                  <a:lnTo>
                    <a:pt x="115" y="68"/>
                  </a:lnTo>
                  <a:lnTo>
                    <a:pt x="115" y="68"/>
                  </a:lnTo>
                  <a:lnTo>
                    <a:pt x="108" y="69"/>
                  </a:lnTo>
                  <a:lnTo>
                    <a:pt x="102" y="71"/>
                  </a:lnTo>
                  <a:lnTo>
                    <a:pt x="94" y="73"/>
                  </a:lnTo>
                  <a:lnTo>
                    <a:pt x="88" y="77"/>
                  </a:lnTo>
                  <a:lnTo>
                    <a:pt x="83" y="82"/>
                  </a:lnTo>
                  <a:lnTo>
                    <a:pt x="78" y="88"/>
                  </a:lnTo>
                  <a:lnTo>
                    <a:pt x="74" y="94"/>
                  </a:lnTo>
                  <a:lnTo>
                    <a:pt x="71" y="100"/>
                  </a:lnTo>
                  <a:lnTo>
                    <a:pt x="71" y="100"/>
                  </a:lnTo>
                  <a:lnTo>
                    <a:pt x="68" y="110"/>
                  </a:lnTo>
                  <a:lnTo>
                    <a:pt x="68" y="120"/>
                  </a:lnTo>
                  <a:lnTo>
                    <a:pt x="71" y="129"/>
                  </a:lnTo>
                  <a:lnTo>
                    <a:pt x="73" y="137"/>
                  </a:lnTo>
                  <a:lnTo>
                    <a:pt x="78" y="145"/>
                  </a:lnTo>
                  <a:lnTo>
                    <a:pt x="84" y="151"/>
                  </a:lnTo>
                  <a:lnTo>
                    <a:pt x="92" y="157"/>
                  </a:lnTo>
                  <a:lnTo>
                    <a:pt x="100" y="161"/>
                  </a:lnTo>
                  <a:lnTo>
                    <a:pt x="100" y="161"/>
                  </a:lnTo>
                  <a:lnTo>
                    <a:pt x="108" y="162"/>
                  </a:lnTo>
                  <a:lnTo>
                    <a:pt x="115" y="163"/>
                  </a:lnTo>
                  <a:lnTo>
                    <a:pt x="115" y="213"/>
                  </a:lnTo>
                  <a:lnTo>
                    <a:pt x="115" y="213"/>
                  </a:lnTo>
                  <a:lnTo>
                    <a:pt x="100" y="212"/>
                  </a:lnTo>
                  <a:lnTo>
                    <a:pt x="84" y="208"/>
                  </a:lnTo>
                  <a:lnTo>
                    <a:pt x="79" y="226"/>
                  </a:lnTo>
                  <a:lnTo>
                    <a:pt x="79" y="226"/>
                  </a:lnTo>
                  <a:lnTo>
                    <a:pt x="68" y="221"/>
                  </a:lnTo>
                  <a:lnTo>
                    <a:pt x="58" y="216"/>
                  </a:lnTo>
                  <a:lnTo>
                    <a:pt x="48" y="210"/>
                  </a:lnTo>
                  <a:lnTo>
                    <a:pt x="40" y="203"/>
                  </a:lnTo>
                  <a:lnTo>
                    <a:pt x="52" y="189"/>
                  </a:lnTo>
                  <a:lnTo>
                    <a:pt x="52" y="189"/>
                  </a:lnTo>
                  <a:lnTo>
                    <a:pt x="45" y="183"/>
                  </a:lnTo>
                  <a:lnTo>
                    <a:pt x="38" y="176"/>
                  </a:lnTo>
                  <a:lnTo>
                    <a:pt x="34" y="168"/>
                  </a:lnTo>
                  <a:lnTo>
                    <a:pt x="29" y="160"/>
                  </a:lnTo>
                  <a:lnTo>
                    <a:pt x="29" y="16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  <p:sp>
          <p:nvSpPr>
            <p:cNvPr id="53" name="Freeform 15">
              <a:extLst>
                <a:ext uri="{FF2B5EF4-FFF2-40B4-BE49-F238E27FC236}">
                  <a16:creationId xmlns:a16="http://schemas.microsoft.com/office/drawing/2014/main" id="{B25B067D-4C7A-45D5-853C-FC1569A82FF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54790" y="1827431"/>
              <a:ext cx="262996" cy="262995"/>
            </a:xfrm>
            <a:custGeom>
              <a:avLst/>
              <a:gdLst/>
              <a:ahLst/>
              <a:cxnLst>
                <a:cxn ang="0">
                  <a:pos x="131" y="0"/>
                </a:cxn>
                <a:cxn ang="0">
                  <a:pos x="170" y="10"/>
                </a:cxn>
                <a:cxn ang="0">
                  <a:pos x="163" y="47"/>
                </a:cxn>
                <a:cxn ang="0">
                  <a:pos x="186" y="65"/>
                </a:cxn>
                <a:cxn ang="0">
                  <a:pos x="222" y="53"/>
                </a:cxn>
                <a:cxn ang="0">
                  <a:pos x="234" y="76"/>
                </a:cxn>
                <a:cxn ang="0">
                  <a:pos x="204" y="107"/>
                </a:cxn>
                <a:cxn ang="0">
                  <a:pos x="205" y="127"/>
                </a:cxn>
                <a:cxn ang="0">
                  <a:pos x="236" y="157"/>
                </a:cxn>
                <a:cxn ang="0">
                  <a:pos x="225" y="180"/>
                </a:cxn>
                <a:cxn ang="0">
                  <a:pos x="182" y="178"/>
                </a:cxn>
                <a:cxn ang="0">
                  <a:pos x="168" y="190"/>
                </a:cxn>
                <a:cxn ang="0">
                  <a:pos x="151" y="199"/>
                </a:cxn>
                <a:cxn ang="0">
                  <a:pos x="154" y="236"/>
                </a:cxn>
                <a:cxn ang="0">
                  <a:pos x="121" y="240"/>
                </a:cxn>
                <a:cxn ang="0">
                  <a:pos x="134" y="189"/>
                </a:cxn>
                <a:cxn ang="0">
                  <a:pos x="158" y="179"/>
                </a:cxn>
                <a:cxn ang="0">
                  <a:pos x="184" y="148"/>
                </a:cxn>
                <a:cxn ang="0">
                  <a:pos x="191" y="109"/>
                </a:cxn>
                <a:cxn ang="0">
                  <a:pos x="182" y="85"/>
                </a:cxn>
                <a:cxn ang="0">
                  <a:pos x="160" y="62"/>
                </a:cxn>
                <a:cxn ang="0">
                  <a:pos x="131" y="50"/>
                </a:cxn>
                <a:cxn ang="0">
                  <a:pos x="121" y="34"/>
                </a:cxn>
                <a:cxn ang="0">
                  <a:pos x="121" y="240"/>
                </a:cxn>
                <a:cxn ang="0">
                  <a:pos x="114" y="204"/>
                </a:cxn>
                <a:cxn ang="0">
                  <a:pos x="95" y="200"/>
                </a:cxn>
                <a:cxn ang="0">
                  <a:pos x="60" y="224"/>
                </a:cxn>
                <a:cxn ang="0">
                  <a:pos x="39" y="208"/>
                </a:cxn>
                <a:cxn ang="0">
                  <a:pos x="51" y="167"/>
                </a:cxn>
                <a:cxn ang="0">
                  <a:pos x="42" y="149"/>
                </a:cxn>
                <a:cxn ang="0">
                  <a:pos x="37" y="131"/>
                </a:cxn>
                <a:cxn ang="0">
                  <a:pos x="0" y="122"/>
                </a:cxn>
                <a:cxn ang="0">
                  <a:pos x="6" y="83"/>
                </a:cxn>
                <a:cxn ang="0">
                  <a:pos x="43" y="85"/>
                </a:cxn>
                <a:cxn ang="0">
                  <a:pos x="60" y="62"/>
                </a:cxn>
                <a:cxn ang="0">
                  <a:pos x="42" y="27"/>
                </a:cxn>
                <a:cxn ang="0">
                  <a:pos x="78" y="7"/>
                </a:cxn>
                <a:cxn ang="0">
                  <a:pos x="105" y="37"/>
                </a:cxn>
                <a:cxn ang="0">
                  <a:pos x="121" y="49"/>
                </a:cxn>
                <a:cxn ang="0">
                  <a:pos x="95" y="54"/>
                </a:cxn>
                <a:cxn ang="0">
                  <a:pos x="63" y="79"/>
                </a:cxn>
                <a:cxn ang="0">
                  <a:pos x="51" y="117"/>
                </a:cxn>
                <a:cxn ang="0">
                  <a:pos x="55" y="144"/>
                </a:cxn>
                <a:cxn ang="0">
                  <a:pos x="73" y="172"/>
                </a:cxn>
                <a:cxn ang="0">
                  <a:pos x="100" y="186"/>
                </a:cxn>
                <a:cxn ang="0">
                  <a:pos x="121" y="240"/>
                </a:cxn>
              </a:cxnLst>
              <a:rect l="0" t="0" r="r" b="b"/>
              <a:pathLst>
                <a:path w="240" h="240">
                  <a:moveTo>
                    <a:pt x="128" y="36"/>
                  </a:moveTo>
                  <a:lnTo>
                    <a:pt x="131" y="0"/>
                  </a:lnTo>
                  <a:lnTo>
                    <a:pt x="131" y="0"/>
                  </a:lnTo>
                  <a:lnTo>
                    <a:pt x="145" y="1"/>
                  </a:lnTo>
                  <a:lnTo>
                    <a:pt x="157" y="5"/>
                  </a:lnTo>
                  <a:lnTo>
                    <a:pt x="170" y="10"/>
                  </a:lnTo>
                  <a:lnTo>
                    <a:pt x="182" y="16"/>
                  </a:lnTo>
                  <a:lnTo>
                    <a:pt x="163" y="47"/>
                  </a:lnTo>
                  <a:lnTo>
                    <a:pt x="163" y="47"/>
                  </a:lnTo>
                  <a:lnTo>
                    <a:pt x="172" y="52"/>
                  </a:lnTo>
                  <a:lnTo>
                    <a:pt x="178" y="58"/>
                  </a:lnTo>
                  <a:lnTo>
                    <a:pt x="186" y="65"/>
                  </a:lnTo>
                  <a:lnTo>
                    <a:pt x="191" y="73"/>
                  </a:lnTo>
                  <a:lnTo>
                    <a:pt x="222" y="53"/>
                  </a:lnTo>
                  <a:lnTo>
                    <a:pt x="222" y="53"/>
                  </a:lnTo>
                  <a:lnTo>
                    <a:pt x="228" y="64"/>
                  </a:lnTo>
                  <a:lnTo>
                    <a:pt x="234" y="76"/>
                  </a:lnTo>
                  <a:lnTo>
                    <a:pt x="234" y="76"/>
                  </a:lnTo>
                  <a:lnTo>
                    <a:pt x="238" y="90"/>
                  </a:lnTo>
                  <a:lnTo>
                    <a:pt x="240" y="102"/>
                  </a:lnTo>
                  <a:lnTo>
                    <a:pt x="204" y="107"/>
                  </a:lnTo>
                  <a:lnTo>
                    <a:pt x="204" y="107"/>
                  </a:lnTo>
                  <a:lnTo>
                    <a:pt x="205" y="117"/>
                  </a:lnTo>
                  <a:lnTo>
                    <a:pt x="205" y="127"/>
                  </a:lnTo>
                  <a:lnTo>
                    <a:pt x="204" y="136"/>
                  </a:lnTo>
                  <a:lnTo>
                    <a:pt x="202" y="146"/>
                  </a:lnTo>
                  <a:lnTo>
                    <a:pt x="236" y="157"/>
                  </a:lnTo>
                  <a:lnTo>
                    <a:pt x="236" y="157"/>
                  </a:lnTo>
                  <a:lnTo>
                    <a:pt x="231" y="169"/>
                  </a:lnTo>
                  <a:lnTo>
                    <a:pt x="225" y="180"/>
                  </a:lnTo>
                  <a:lnTo>
                    <a:pt x="218" y="193"/>
                  </a:lnTo>
                  <a:lnTo>
                    <a:pt x="208" y="203"/>
                  </a:lnTo>
                  <a:lnTo>
                    <a:pt x="182" y="178"/>
                  </a:lnTo>
                  <a:lnTo>
                    <a:pt x="182" y="178"/>
                  </a:lnTo>
                  <a:lnTo>
                    <a:pt x="176" y="184"/>
                  </a:lnTo>
                  <a:lnTo>
                    <a:pt x="168" y="190"/>
                  </a:lnTo>
                  <a:lnTo>
                    <a:pt x="160" y="195"/>
                  </a:lnTo>
                  <a:lnTo>
                    <a:pt x="151" y="199"/>
                  </a:lnTo>
                  <a:lnTo>
                    <a:pt x="151" y="199"/>
                  </a:lnTo>
                  <a:lnTo>
                    <a:pt x="163" y="232"/>
                  </a:lnTo>
                  <a:lnTo>
                    <a:pt x="163" y="232"/>
                  </a:lnTo>
                  <a:lnTo>
                    <a:pt x="154" y="236"/>
                  </a:lnTo>
                  <a:lnTo>
                    <a:pt x="142" y="238"/>
                  </a:lnTo>
                  <a:lnTo>
                    <a:pt x="131" y="240"/>
                  </a:lnTo>
                  <a:lnTo>
                    <a:pt x="121" y="240"/>
                  </a:lnTo>
                  <a:lnTo>
                    <a:pt x="121" y="190"/>
                  </a:lnTo>
                  <a:lnTo>
                    <a:pt x="121" y="190"/>
                  </a:lnTo>
                  <a:lnTo>
                    <a:pt x="134" y="189"/>
                  </a:lnTo>
                  <a:lnTo>
                    <a:pt x="146" y="185"/>
                  </a:lnTo>
                  <a:lnTo>
                    <a:pt x="146" y="185"/>
                  </a:lnTo>
                  <a:lnTo>
                    <a:pt x="158" y="179"/>
                  </a:lnTo>
                  <a:lnTo>
                    <a:pt x="170" y="170"/>
                  </a:lnTo>
                  <a:lnTo>
                    <a:pt x="178" y="161"/>
                  </a:lnTo>
                  <a:lnTo>
                    <a:pt x="184" y="148"/>
                  </a:lnTo>
                  <a:lnTo>
                    <a:pt x="189" y="136"/>
                  </a:lnTo>
                  <a:lnTo>
                    <a:pt x="191" y="122"/>
                  </a:lnTo>
                  <a:lnTo>
                    <a:pt x="191" y="109"/>
                  </a:lnTo>
                  <a:lnTo>
                    <a:pt x="187" y="95"/>
                  </a:lnTo>
                  <a:lnTo>
                    <a:pt x="187" y="95"/>
                  </a:lnTo>
                  <a:lnTo>
                    <a:pt x="182" y="85"/>
                  </a:lnTo>
                  <a:lnTo>
                    <a:pt x="176" y="75"/>
                  </a:lnTo>
                  <a:lnTo>
                    <a:pt x="168" y="68"/>
                  </a:lnTo>
                  <a:lnTo>
                    <a:pt x="160" y="62"/>
                  </a:lnTo>
                  <a:lnTo>
                    <a:pt x="151" y="57"/>
                  </a:lnTo>
                  <a:lnTo>
                    <a:pt x="141" y="53"/>
                  </a:lnTo>
                  <a:lnTo>
                    <a:pt x="131" y="50"/>
                  </a:lnTo>
                  <a:lnTo>
                    <a:pt x="121" y="49"/>
                  </a:lnTo>
                  <a:lnTo>
                    <a:pt x="121" y="34"/>
                  </a:lnTo>
                  <a:lnTo>
                    <a:pt x="121" y="34"/>
                  </a:lnTo>
                  <a:lnTo>
                    <a:pt x="128" y="36"/>
                  </a:lnTo>
                  <a:lnTo>
                    <a:pt x="128" y="36"/>
                  </a:lnTo>
                  <a:close/>
                  <a:moveTo>
                    <a:pt x="121" y="240"/>
                  </a:moveTo>
                  <a:lnTo>
                    <a:pt x="121" y="240"/>
                  </a:lnTo>
                  <a:lnTo>
                    <a:pt x="110" y="240"/>
                  </a:lnTo>
                  <a:lnTo>
                    <a:pt x="114" y="204"/>
                  </a:lnTo>
                  <a:lnTo>
                    <a:pt x="114" y="204"/>
                  </a:lnTo>
                  <a:lnTo>
                    <a:pt x="104" y="203"/>
                  </a:lnTo>
                  <a:lnTo>
                    <a:pt x="95" y="200"/>
                  </a:lnTo>
                  <a:lnTo>
                    <a:pt x="87" y="196"/>
                  </a:lnTo>
                  <a:lnTo>
                    <a:pt x="78" y="193"/>
                  </a:lnTo>
                  <a:lnTo>
                    <a:pt x="60" y="224"/>
                  </a:lnTo>
                  <a:lnTo>
                    <a:pt x="60" y="224"/>
                  </a:lnTo>
                  <a:lnTo>
                    <a:pt x="48" y="216"/>
                  </a:lnTo>
                  <a:lnTo>
                    <a:pt x="39" y="208"/>
                  </a:lnTo>
                  <a:lnTo>
                    <a:pt x="29" y="198"/>
                  </a:lnTo>
                  <a:lnTo>
                    <a:pt x="20" y="186"/>
                  </a:lnTo>
                  <a:lnTo>
                    <a:pt x="51" y="167"/>
                  </a:lnTo>
                  <a:lnTo>
                    <a:pt x="51" y="167"/>
                  </a:lnTo>
                  <a:lnTo>
                    <a:pt x="46" y="158"/>
                  </a:lnTo>
                  <a:lnTo>
                    <a:pt x="42" y="149"/>
                  </a:lnTo>
                  <a:lnTo>
                    <a:pt x="42" y="149"/>
                  </a:lnTo>
                  <a:lnTo>
                    <a:pt x="39" y="141"/>
                  </a:lnTo>
                  <a:lnTo>
                    <a:pt x="37" y="131"/>
                  </a:lnTo>
                  <a:lnTo>
                    <a:pt x="1" y="137"/>
                  </a:lnTo>
                  <a:lnTo>
                    <a:pt x="1" y="137"/>
                  </a:lnTo>
                  <a:lnTo>
                    <a:pt x="0" y="122"/>
                  </a:lnTo>
                  <a:lnTo>
                    <a:pt x="0" y="109"/>
                  </a:lnTo>
                  <a:lnTo>
                    <a:pt x="3" y="96"/>
                  </a:lnTo>
                  <a:lnTo>
                    <a:pt x="6" y="83"/>
                  </a:lnTo>
                  <a:lnTo>
                    <a:pt x="40" y="94"/>
                  </a:lnTo>
                  <a:lnTo>
                    <a:pt x="40" y="94"/>
                  </a:lnTo>
                  <a:lnTo>
                    <a:pt x="43" y="85"/>
                  </a:lnTo>
                  <a:lnTo>
                    <a:pt x="48" y="76"/>
                  </a:lnTo>
                  <a:lnTo>
                    <a:pt x="53" y="69"/>
                  </a:lnTo>
                  <a:lnTo>
                    <a:pt x="60" y="62"/>
                  </a:lnTo>
                  <a:lnTo>
                    <a:pt x="34" y="37"/>
                  </a:lnTo>
                  <a:lnTo>
                    <a:pt x="34" y="37"/>
                  </a:lnTo>
                  <a:lnTo>
                    <a:pt x="42" y="27"/>
                  </a:lnTo>
                  <a:lnTo>
                    <a:pt x="53" y="20"/>
                  </a:lnTo>
                  <a:lnTo>
                    <a:pt x="64" y="12"/>
                  </a:lnTo>
                  <a:lnTo>
                    <a:pt x="78" y="7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105" y="37"/>
                  </a:lnTo>
                  <a:lnTo>
                    <a:pt x="121" y="34"/>
                  </a:lnTo>
                  <a:lnTo>
                    <a:pt x="121" y="49"/>
                  </a:lnTo>
                  <a:lnTo>
                    <a:pt x="121" y="49"/>
                  </a:lnTo>
                  <a:lnTo>
                    <a:pt x="108" y="50"/>
                  </a:lnTo>
                  <a:lnTo>
                    <a:pt x="95" y="54"/>
                  </a:lnTo>
                  <a:lnTo>
                    <a:pt x="95" y="54"/>
                  </a:lnTo>
                  <a:lnTo>
                    <a:pt x="83" y="60"/>
                  </a:lnTo>
                  <a:lnTo>
                    <a:pt x="72" y="69"/>
                  </a:lnTo>
                  <a:lnTo>
                    <a:pt x="63" y="79"/>
                  </a:lnTo>
                  <a:lnTo>
                    <a:pt x="57" y="91"/>
                  </a:lnTo>
                  <a:lnTo>
                    <a:pt x="52" y="104"/>
                  </a:lnTo>
                  <a:lnTo>
                    <a:pt x="51" y="117"/>
                  </a:lnTo>
                  <a:lnTo>
                    <a:pt x="51" y="131"/>
                  </a:lnTo>
                  <a:lnTo>
                    <a:pt x="55" y="144"/>
                  </a:lnTo>
                  <a:lnTo>
                    <a:pt x="55" y="144"/>
                  </a:lnTo>
                  <a:lnTo>
                    <a:pt x="60" y="154"/>
                  </a:lnTo>
                  <a:lnTo>
                    <a:pt x="66" y="163"/>
                  </a:lnTo>
                  <a:lnTo>
                    <a:pt x="73" y="172"/>
                  </a:lnTo>
                  <a:lnTo>
                    <a:pt x="82" y="178"/>
                  </a:lnTo>
                  <a:lnTo>
                    <a:pt x="90" y="183"/>
                  </a:lnTo>
                  <a:lnTo>
                    <a:pt x="100" y="186"/>
                  </a:lnTo>
                  <a:lnTo>
                    <a:pt x="110" y="189"/>
                  </a:lnTo>
                  <a:lnTo>
                    <a:pt x="121" y="190"/>
                  </a:lnTo>
                  <a:lnTo>
                    <a:pt x="121" y="24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</p:grpSp>
      <p:sp>
        <p:nvSpPr>
          <p:cNvPr id="54" name="Freeform 100">
            <a:extLst>
              <a:ext uri="{FF2B5EF4-FFF2-40B4-BE49-F238E27FC236}">
                <a16:creationId xmlns:a16="http://schemas.microsoft.com/office/drawing/2014/main" id="{FC82552A-3E5E-4564-A87F-9DEF4F3486C4}"/>
              </a:ext>
            </a:extLst>
          </p:cNvPr>
          <p:cNvSpPr>
            <a:spLocks noChangeAspect="1"/>
          </p:cNvSpPr>
          <p:nvPr/>
        </p:nvSpPr>
        <p:spPr bwMode="auto">
          <a:xfrm>
            <a:off x="4432489" y="3091931"/>
            <a:ext cx="327781" cy="36933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6" name="Freeform 15">
            <a:extLst>
              <a:ext uri="{FF2B5EF4-FFF2-40B4-BE49-F238E27FC236}">
                <a16:creationId xmlns:a16="http://schemas.microsoft.com/office/drawing/2014/main" id="{7A3D5E7A-A9DC-4876-9CA4-13AF44711F08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406833" y="4400876"/>
            <a:ext cx="379092" cy="378656"/>
          </a:xfrm>
          <a:custGeom>
            <a:avLst/>
            <a:gdLst>
              <a:gd name="T0" fmla="*/ 183 w 371"/>
              <a:gd name="T1" fmla="*/ 1 h 370"/>
              <a:gd name="T2" fmla="*/ 2 w 371"/>
              <a:gd name="T3" fmla="*/ 187 h 370"/>
              <a:gd name="T4" fmla="*/ 188 w 371"/>
              <a:gd name="T5" fmla="*/ 369 h 370"/>
              <a:gd name="T6" fmla="*/ 370 w 371"/>
              <a:gd name="T7" fmla="*/ 182 h 370"/>
              <a:gd name="T8" fmla="*/ 183 w 371"/>
              <a:gd name="T9" fmla="*/ 1 h 370"/>
              <a:gd name="T10" fmla="*/ 184 w 371"/>
              <a:gd name="T11" fmla="*/ 25 h 370"/>
              <a:gd name="T12" fmla="*/ 260 w 371"/>
              <a:gd name="T13" fmla="*/ 43 h 370"/>
              <a:gd name="T14" fmla="*/ 235 w 371"/>
              <a:gd name="T15" fmla="*/ 84 h 370"/>
              <a:gd name="T16" fmla="*/ 186 w 371"/>
              <a:gd name="T17" fmla="*/ 73 h 370"/>
              <a:gd name="T18" fmla="*/ 137 w 371"/>
              <a:gd name="T19" fmla="*/ 84 h 370"/>
              <a:gd name="T20" fmla="*/ 112 w 371"/>
              <a:gd name="T21" fmla="*/ 43 h 370"/>
              <a:gd name="T22" fmla="*/ 184 w 371"/>
              <a:gd name="T23" fmla="*/ 25 h 370"/>
              <a:gd name="T24" fmla="*/ 85 w 371"/>
              <a:gd name="T25" fmla="*/ 234 h 370"/>
              <a:gd name="T26" fmla="*/ 44 w 371"/>
              <a:gd name="T27" fmla="*/ 259 h 370"/>
              <a:gd name="T28" fmla="*/ 26 w 371"/>
              <a:gd name="T29" fmla="*/ 187 h 370"/>
              <a:gd name="T30" fmla="*/ 44 w 371"/>
              <a:gd name="T31" fmla="*/ 111 h 370"/>
              <a:gd name="T32" fmla="*/ 85 w 371"/>
              <a:gd name="T33" fmla="*/ 136 h 370"/>
              <a:gd name="T34" fmla="*/ 74 w 371"/>
              <a:gd name="T35" fmla="*/ 185 h 370"/>
              <a:gd name="T36" fmla="*/ 85 w 371"/>
              <a:gd name="T37" fmla="*/ 234 h 370"/>
              <a:gd name="T38" fmla="*/ 188 w 371"/>
              <a:gd name="T39" fmla="*/ 345 h 370"/>
              <a:gd name="T40" fmla="*/ 112 w 371"/>
              <a:gd name="T41" fmla="*/ 327 h 370"/>
              <a:gd name="T42" fmla="*/ 137 w 371"/>
              <a:gd name="T43" fmla="*/ 286 h 370"/>
              <a:gd name="T44" fmla="*/ 186 w 371"/>
              <a:gd name="T45" fmla="*/ 297 h 370"/>
              <a:gd name="T46" fmla="*/ 235 w 371"/>
              <a:gd name="T47" fmla="*/ 286 h 370"/>
              <a:gd name="T48" fmla="*/ 260 w 371"/>
              <a:gd name="T49" fmla="*/ 327 h 370"/>
              <a:gd name="T50" fmla="*/ 188 w 371"/>
              <a:gd name="T51" fmla="*/ 345 h 370"/>
              <a:gd name="T52" fmla="*/ 186 w 371"/>
              <a:gd name="T53" fmla="*/ 273 h 370"/>
              <a:gd name="T54" fmla="*/ 98 w 371"/>
              <a:gd name="T55" fmla="*/ 185 h 370"/>
              <a:gd name="T56" fmla="*/ 186 w 371"/>
              <a:gd name="T57" fmla="*/ 97 h 370"/>
              <a:gd name="T58" fmla="*/ 274 w 371"/>
              <a:gd name="T59" fmla="*/ 185 h 370"/>
              <a:gd name="T60" fmla="*/ 186 w 371"/>
              <a:gd name="T61" fmla="*/ 273 h 370"/>
              <a:gd name="T62" fmla="*/ 286 w 371"/>
              <a:gd name="T63" fmla="*/ 234 h 370"/>
              <a:gd name="T64" fmla="*/ 298 w 371"/>
              <a:gd name="T65" fmla="*/ 185 h 370"/>
              <a:gd name="T66" fmla="*/ 286 w 371"/>
              <a:gd name="T67" fmla="*/ 136 h 370"/>
              <a:gd name="T68" fmla="*/ 328 w 371"/>
              <a:gd name="T69" fmla="*/ 111 h 370"/>
              <a:gd name="T70" fmla="*/ 346 w 371"/>
              <a:gd name="T71" fmla="*/ 183 h 370"/>
              <a:gd name="T72" fmla="*/ 328 w 371"/>
              <a:gd name="T73" fmla="*/ 259 h 370"/>
              <a:gd name="T74" fmla="*/ 286 w 371"/>
              <a:gd name="T75" fmla="*/ 234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71" h="370">
                <a:moveTo>
                  <a:pt x="183" y="1"/>
                </a:moveTo>
                <a:cubicBezTo>
                  <a:pt x="82" y="2"/>
                  <a:pt x="0" y="86"/>
                  <a:pt x="2" y="187"/>
                </a:cubicBezTo>
                <a:cubicBezTo>
                  <a:pt x="3" y="289"/>
                  <a:pt x="87" y="370"/>
                  <a:pt x="188" y="369"/>
                </a:cubicBezTo>
                <a:cubicBezTo>
                  <a:pt x="290" y="368"/>
                  <a:pt x="371" y="284"/>
                  <a:pt x="370" y="182"/>
                </a:cubicBezTo>
                <a:cubicBezTo>
                  <a:pt x="368" y="81"/>
                  <a:pt x="285" y="0"/>
                  <a:pt x="183" y="1"/>
                </a:cubicBezTo>
                <a:close/>
                <a:moveTo>
                  <a:pt x="184" y="25"/>
                </a:moveTo>
                <a:cubicBezTo>
                  <a:pt x="211" y="25"/>
                  <a:pt x="237" y="31"/>
                  <a:pt x="260" y="43"/>
                </a:cubicBezTo>
                <a:cubicBezTo>
                  <a:pt x="235" y="84"/>
                  <a:pt x="235" y="84"/>
                  <a:pt x="235" y="84"/>
                </a:cubicBezTo>
                <a:cubicBezTo>
                  <a:pt x="220" y="77"/>
                  <a:pt x="203" y="73"/>
                  <a:pt x="186" y="73"/>
                </a:cubicBezTo>
                <a:cubicBezTo>
                  <a:pt x="168" y="73"/>
                  <a:pt x="151" y="77"/>
                  <a:pt x="137" y="84"/>
                </a:cubicBezTo>
                <a:cubicBezTo>
                  <a:pt x="112" y="43"/>
                  <a:pt x="112" y="43"/>
                  <a:pt x="112" y="43"/>
                </a:cubicBezTo>
                <a:cubicBezTo>
                  <a:pt x="133" y="32"/>
                  <a:pt x="158" y="25"/>
                  <a:pt x="184" y="25"/>
                </a:cubicBezTo>
                <a:close/>
                <a:moveTo>
                  <a:pt x="85" y="234"/>
                </a:moveTo>
                <a:cubicBezTo>
                  <a:pt x="44" y="259"/>
                  <a:pt x="44" y="259"/>
                  <a:pt x="44" y="259"/>
                </a:cubicBezTo>
                <a:cubicBezTo>
                  <a:pt x="33" y="237"/>
                  <a:pt x="26" y="213"/>
                  <a:pt x="26" y="187"/>
                </a:cubicBezTo>
                <a:cubicBezTo>
                  <a:pt x="25" y="160"/>
                  <a:pt x="32" y="134"/>
                  <a:pt x="44" y="111"/>
                </a:cubicBezTo>
                <a:cubicBezTo>
                  <a:pt x="85" y="136"/>
                  <a:pt x="85" y="136"/>
                  <a:pt x="85" y="136"/>
                </a:cubicBezTo>
                <a:cubicBezTo>
                  <a:pt x="78" y="151"/>
                  <a:pt x="74" y="167"/>
                  <a:pt x="74" y="185"/>
                </a:cubicBezTo>
                <a:cubicBezTo>
                  <a:pt x="74" y="203"/>
                  <a:pt x="78" y="219"/>
                  <a:pt x="85" y="234"/>
                </a:cubicBezTo>
                <a:close/>
                <a:moveTo>
                  <a:pt x="188" y="345"/>
                </a:moveTo>
                <a:cubicBezTo>
                  <a:pt x="161" y="345"/>
                  <a:pt x="135" y="339"/>
                  <a:pt x="112" y="327"/>
                </a:cubicBezTo>
                <a:cubicBezTo>
                  <a:pt x="137" y="286"/>
                  <a:pt x="137" y="286"/>
                  <a:pt x="137" y="286"/>
                </a:cubicBezTo>
                <a:cubicBezTo>
                  <a:pt x="151" y="293"/>
                  <a:pt x="168" y="297"/>
                  <a:pt x="186" y="297"/>
                </a:cubicBezTo>
                <a:cubicBezTo>
                  <a:pt x="203" y="297"/>
                  <a:pt x="220" y="293"/>
                  <a:pt x="235" y="286"/>
                </a:cubicBezTo>
                <a:cubicBezTo>
                  <a:pt x="260" y="327"/>
                  <a:pt x="260" y="327"/>
                  <a:pt x="260" y="327"/>
                </a:cubicBezTo>
                <a:cubicBezTo>
                  <a:pt x="238" y="338"/>
                  <a:pt x="214" y="345"/>
                  <a:pt x="188" y="345"/>
                </a:cubicBezTo>
                <a:close/>
                <a:moveTo>
                  <a:pt x="186" y="273"/>
                </a:moveTo>
                <a:cubicBezTo>
                  <a:pt x="137" y="273"/>
                  <a:pt x="98" y="233"/>
                  <a:pt x="98" y="185"/>
                </a:cubicBezTo>
                <a:cubicBezTo>
                  <a:pt x="98" y="136"/>
                  <a:pt x="137" y="97"/>
                  <a:pt x="186" y="97"/>
                </a:cubicBezTo>
                <a:cubicBezTo>
                  <a:pt x="234" y="97"/>
                  <a:pt x="274" y="136"/>
                  <a:pt x="274" y="185"/>
                </a:cubicBezTo>
                <a:cubicBezTo>
                  <a:pt x="274" y="233"/>
                  <a:pt x="234" y="273"/>
                  <a:pt x="186" y="273"/>
                </a:cubicBezTo>
                <a:close/>
                <a:moveTo>
                  <a:pt x="286" y="234"/>
                </a:moveTo>
                <a:cubicBezTo>
                  <a:pt x="294" y="219"/>
                  <a:pt x="298" y="203"/>
                  <a:pt x="298" y="185"/>
                </a:cubicBezTo>
                <a:cubicBezTo>
                  <a:pt x="298" y="167"/>
                  <a:pt x="294" y="151"/>
                  <a:pt x="286" y="136"/>
                </a:cubicBezTo>
                <a:cubicBezTo>
                  <a:pt x="328" y="111"/>
                  <a:pt x="328" y="111"/>
                  <a:pt x="328" y="111"/>
                </a:cubicBezTo>
                <a:cubicBezTo>
                  <a:pt x="339" y="133"/>
                  <a:pt x="345" y="157"/>
                  <a:pt x="346" y="183"/>
                </a:cubicBezTo>
                <a:cubicBezTo>
                  <a:pt x="346" y="210"/>
                  <a:pt x="340" y="236"/>
                  <a:pt x="328" y="259"/>
                </a:cubicBezTo>
                <a:lnTo>
                  <a:pt x="286" y="2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57" name="Freeform 13">
            <a:extLst>
              <a:ext uri="{FF2B5EF4-FFF2-40B4-BE49-F238E27FC236}">
                <a16:creationId xmlns:a16="http://schemas.microsoft.com/office/drawing/2014/main" id="{25DBE574-8B37-46E8-BD9C-2350A9680269}"/>
              </a:ext>
            </a:extLst>
          </p:cNvPr>
          <p:cNvSpPr>
            <a:spLocks noEditPoints="1"/>
          </p:cNvSpPr>
          <p:nvPr/>
        </p:nvSpPr>
        <p:spPr bwMode="auto">
          <a:xfrm>
            <a:off x="4410458" y="5763782"/>
            <a:ext cx="371843" cy="280058"/>
          </a:xfrm>
          <a:custGeom>
            <a:avLst/>
            <a:gdLst>
              <a:gd name="T0" fmla="*/ 250825 w 158"/>
              <a:gd name="T1" fmla="*/ 188912 h 119"/>
              <a:gd name="T2" fmla="*/ 0 w 158"/>
              <a:gd name="T3" fmla="*/ 188912 h 119"/>
              <a:gd name="T4" fmla="*/ 0 w 158"/>
              <a:gd name="T5" fmla="*/ 0 h 119"/>
              <a:gd name="T6" fmla="*/ 12700 w 158"/>
              <a:gd name="T7" fmla="*/ 0 h 119"/>
              <a:gd name="T8" fmla="*/ 12700 w 158"/>
              <a:gd name="T9" fmla="*/ 171450 h 119"/>
              <a:gd name="T10" fmla="*/ 250825 w 158"/>
              <a:gd name="T11" fmla="*/ 171450 h 119"/>
              <a:gd name="T12" fmla="*/ 250825 w 158"/>
              <a:gd name="T13" fmla="*/ 188912 h 119"/>
              <a:gd name="T14" fmla="*/ 233363 w 158"/>
              <a:gd name="T15" fmla="*/ 155575 h 119"/>
              <a:gd name="T16" fmla="*/ 30163 w 158"/>
              <a:gd name="T17" fmla="*/ 155575 h 119"/>
              <a:gd name="T18" fmla="*/ 30163 w 158"/>
              <a:gd name="T19" fmla="*/ 85725 h 119"/>
              <a:gd name="T20" fmla="*/ 85725 w 158"/>
              <a:gd name="T21" fmla="*/ 14287 h 119"/>
              <a:gd name="T22" fmla="*/ 153988 w 158"/>
              <a:gd name="T23" fmla="*/ 85725 h 119"/>
              <a:gd name="T24" fmla="*/ 201613 w 158"/>
              <a:gd name="T25" fmla="*/ 44450 h 119"/>
              <a:gd name="T26" fmla="*/ 233363 w 158"/>
              <a:gd name="T27" fmla="*/ 155575 h 11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8" y="0"/>
                </a:lnTo>
                <a:lnTo>
                  <a:pt x="8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147" y="98"/>
                </a:moveTo>
                <a:lnTo>
                  <a:pt x="19" y="98"/>
                </a:lnTo>
                <a:lnTo>
                  <a:pt x="19" y="54"/>
                </a:lnTo>
                <a:lnTo>
                  <a:pt x="54" y="9"/>
                </a:lnTo>
                <a:lnTo>
                  <a:pt x="97" y="54"/>
                </a:lnTo>
                <a:lnTo>
                  <a:pt x="127" y="28"/>
                </a:lnTo>
                <a:lnTo>
                  <a:pt x="147" y="9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77018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412A1657-0C4A-4A25-B36E-1D194059A6D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31" b="15031"/>
          <a:stretch>
            <a:fillRect/>
          </a:stretch>
        </p:blipFill>
        <p:spPr>
          <a:xfrm>
            <a:off x="0" y="1084263"/>
            <a:ext cx="12192000" cy="3525837"/>
          </a:xfrm>
        </p:spPr>
      </p:pic>
      <p:sp>
        <p:nvSpPr>
          <p:cNvPr id="6" name="Прямоугольник 5"/>
          <p:cNvSpPr/>
          <p:nvPr/>
        </p:nvSpPr>
        <p:spPr>
          <a:xfrm rot="10800000">
            <a:off x="940" y="1083740"/>
            <a:ext cx="12190119" cy="3526636"/>
          </a:xfrm>
          <a:prstGeom prst="rect">
            <a:avLst/>
          </a:prstGeom>
          <a:solidFill>
            <a:srgbClr val="232B36">
              <a:alpha val="74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0951" tIns="30475" rIns="60951" bIns="304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49095" y="4989551"/>
            <a:ext cx="29895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239976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en-US" sz="1500" dirty="0">
                <a:solidFill>
                  <a:schemeClr val="tx1">
                    <a:lumMod val="95000"/>
                    <a:lumOff val="5000"/>
                  </a:schemeClr>
                </a:solidFill>
                <a:ea typeface="Roboto Light" panose="02000000000000000000" pitchFamily="2" charset="0"/>
                <a:cs typeface="Open Sans Light" panose="020B0306030504020204" pitchFamily="34" charset="0"/>
              </a:rPr>
              <a:t>IT/OT convergence is the integration of </a:t>
            </a:r>
            <a:r>
              <a:rPr lang="en-US" sz="1500" b="1" dirty="0">
                <a:solidFill>
                  <a:srgbClr val="FF0000"/>
                </a:solidFill>
                <a:ea typeface="Roboto Light" panose="02000000000000000000" pitchFamily="2" charset="0"/>
                <a:cs typeface="Open Sans Light" panose="020B0306030504020204" pitchFamily="34" charset="0"/>
              </a:rPr>
              <a:t>IT computing systems and OT operation monitoring systems </a:t>
            </a:r>
            <a:r>
              <a:rPr lang="en-US" sz="1500" dirty="0">
                <a:solidFill>
                  <a:schemeClr val="tx1">
                    <a:lumMod val="95000"/>
                    <a:lumOff val="5000"/>
                  </a:schemeClr>
                </a:solidFill>
                <a:ea typeface="Roboto Light" panose="02000000000000000000" pitchFamily="2" charset="0"/>
                <a:cs typeface="Open Sans Light" panose="020B0306030504020204" pitchFamily="34" charset="0"/>
              </a:rPr>
              <a:t>to bridge the gap between IT/OT technologies for improving overall security, efficiency, and productivity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480645" y="4989551"/>
            <a:ext cx="32371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239976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en-US" sz="1500" dirty="0">
                <a:solidFill>
                  <a:schemeClr val="tx1">
                    <a:lumMod val="95000"/>
                    <a:lumOff val="5000"/>
                  </a:schemeClr>
                </a:solidFill>
                <a:ea typeface="Roboto Light" panose="02000000000000000000" pitchFamily="2" charset="0"/>
                <a:cs typeface="Open Sans Light" panose="020B0306030504020204" pitchFamily="34" charset="0"/>
              </a:rPr>
              <a:t>The IT/OT convergence can enable smart manufacturing known as industry 4.0, where IoT applications are used in industrial operations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912195" y="4989551"/>
            <a:ext cx="29895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239976" eaLnBrk="0" fontAlgn="base" hangingPunct="0">
              <a:spcBef>
                <a:spcPts val="600"/>
              </a:spcBef>
              <a:spcAft>
                <a:spcPct val="0"/>
              </a:spcAft>
            </a:pPr>
            <a:r>
              <a:rPr lang="en-US" sz="1500" dirty="0">
                <a:solidFill>
                  <a:schemeClr val="tx1">
                    <a:lumMod val="95000"/>
                    <a:lumOff val="5000"/>
                  </a:schemeClr>
                </a:solidFill>
                <a:ea typeface="Roboto Light" panose="02000000000000000000" pitchFamily="2" charset="0"/>
                <a:cs typeface="Open Sans Light" panose="020B0306030504020204" pitchFamily="34" charset="0"/>
              </a:rPr>
              <a:t>Using this Internet of Things (IoT) for industrial operations such as monitoring supply chains, manufacturing and management systems is referred to as </a:t>
            </a:r>
            <a:r>
              <a:rPr lang="en-US" sz="1500" b="1" dirty="0">
                <a:solidFill>
                  <a:srgbClr val="FF0000"/>
                </a:solidFill>
                <a:ea typeface="Roboto Light" panose="02000000000000000000" pitchFamily="2" charset="0"/>
                <a:cs typeface="Open Sans Light" panose="020B0306030504020204" pitchFamily="34" charset="0"/>
              </a:rPr>
              <a:t>Industrial Internet of Things</a:t>
            </a:r>
            <a:r>
              <a:rPr lang="en-US" sz="1500" dirty="0">
                <a:solidFill>
                  <a:schemeClr val="tx1">
                    <a:lumMod val="95000"/>
                    <a:lumOff val="5000"/>
                  </a:schemeClr>
                </a:solidFill>
                <a:ea typeface="Roboto Light" panose="02000000000000000000" pitchFamily="2" charset="0"/>
                <a:cs typeface="Open Sans Light" panose="020B0306030504020204" pitchFamily="34" charset="0"/>
              </a:rPr>
              <a:t> (IIoT)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2315002" y="4267026"/>
            <a:ext cx="698898" cy="698896"/>
            <a:chOff x="3471627" y="6787349"/>
            <a:chExt cx="1048509" cy="1048506"/>
          </a:xfrm>
        </p:grpSpPr>
        <p:sp>
          <p:nvSpPr>
            <p:cNvPr id="18" name="Freeform: Shape 111"/>
            <p:cNvSpPr/>
            <p:nvPr/>
          </p:nvSpPr>
          <p:spPr>
            <a:xfrm>
              <a:off x="3471627" y="6787349"/>
              <a:ext cx="1048509" cy="1048506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4"/>
            </a:solidFill>
            <a:ln w="88900">
              <a:solidFill>
                <a:schemeClr val="bg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9" name="Shape 2591"/>
            <p:cNvSpPr/>
            <p:nvPr/>
          </p:nvSpPr>
          <p:spPr>
            <a:xfrm>
              <a:off x="3728827" y="7044574"/>
              <a:ext cx="534107" cy="5340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4727"/>
                  </a:moveTo>
                  <a:cubicBezTo>
                    <a:pt x="8631" y="14727"/>
                    <a:pt x="6873" y="12969"/>
                    <a:pt x="6873" y="10800"/>
                  </a:cubicBezTo>
                  <a:cubicBezTo>
                    <a:pt x="6873" y="8631"/>
                    <a:pt x="8631" y="6873"/>
                    <a:pt x="10800" y="6873"/>
                  </a:cubicBezTo>
                  <a:cubicBezTo>
                    <a:pt x="12969" y="6873"/>
                    <a:pt x="14727" y="8631"/>
                    <a:pt x="14727" y="10800"/>
                  </a:cubicBezTo>
                  <a:cubicBezTo>
                    <a:pt x="14727" y="12969"/>
                    <a:pt x="12969" y="14727"/>
                    <a:pt x="10800" y="14727"/>
                  </a:cubicBezTo>
                  <a:moveTo>
                    <a:pt x="10800" y="5891"/>
                  </a:moveTo>
                  <a:cubicBezTo>
                    <a:pt x="8088" y="5891"/>
                    <a:pt x="5891" y="8089"/>
                    <a:pt x="5891" y="10800"/>
                  </a:cubicBezTo>
                  <a:cubicBezTo>
                    <a:pt x="5891" y="13512"/>
                    <a:pt x="8088" y="15709"/>
                    <a:pt x="10800" y="15709"/>
                  </a:cubicBezTo>
                  <a:cubicBezTo>
                    <a:pt x="13512" y="15709"/>
                    <a:pt x="15709" y="13512"/>
                    <a:pt x="15709" y="10800"/>
                  </a:cubicBezTo>
                  <a:cubicBezTo>
                    <a:pt x="15709" y="8089"/>
                    <a:pt x="13512" y="5891"/>
                    <a:pt x="10800" y="5891"/>
                  </a:cubicBezTo>
                  <a:moveTo>
                    <a:pt x="20618" y="12013"/>
                  </a:moveTo>
                  <a:cubicBezTo>
                    <a:pt x="20614" y="12014"/>
                    <a:pt x="20611" y="12016"/>
                    <a:pt x="20607" y="12016"/>
                  </a:cubicBezTo>
                  <a:lnTo>
                    <a:pt x="19602" y="12268"/>
                  </a:lnTo>
                  <a:cubicBezTo>
                    <a:pt x="19256" y="12354"/>
                    <a:pt x="18984" y="12622"/>
                    <a:pt x="18892" y="12966"/>
                  </a:cubicBezTo>
                  <a:cubicBezTo>
                    <a:pt x="18703" y="13672"/>
                    <a:pt x="18421" y="14351"/>
                    <a:pt x="18053" y="14986"/>
                  </a:cubicBezTo>
                  <a:cubicBezTo>
                    <a:pt x="17873" y="15295"/>
                    <a:pt x="17876" y="15677"/>
                    <a:pt x="18060" y="15984"/>
                  </a:cubicBezTo>
                  <a:lnTo>
                    <a:pt x="18601" y="16885"/>
                  </a:lnTo>
                  <a:lnTo>
                    <a:pt x="16886" y="18600"/>
                  </a:lnTo>
                  <a:cubicBezTo>
                    <a:pt x="16882" y="18599"/>
                    <a:pt x="16878" y="18597"/>
                    <a:pt x="16875" y="18595"/>
                  </a:cubicBezTo>
                  <a:lnTo>
                    <a:pt x="15978" y="18057"/>
                  </a:lnTo>
                  <a:cubicBezTo>
                    <a:pt x="15822" y="17964"/>
                    <a:pt x="15648" y="17917"/>
                    <a:pt x="15473" y="17917"/>
                  </a:cubicBezTo>
                  <a:cubicBezTo>
                    <a:pt x="15304" y="17917"/>
                    <a:pt x="15134" y="17961"/>
                    <a:pt x="14982" y="18049"/>
                  </a:cubicBezTo>
                  <a:cubicBezTo>
                    <a:pt x="14348" y="18415"/>
                    <a:pt x="13671" y="18696"/>
                    <a:pt x="12968" y="18884"/>
                  </a:cubicBezTo>
                  <a:cubicBezTo>
                    <a:pt x="12624" y="18976"/>
                    <a:pt x="12356" y="19248"/>
                    <a:pt x="12269" y="19594"/>
                  </a:cubicBezTo>
                  <a:lnTo>
                    <a:pt x="12016" y="20607"/>
                  </a:lnTo>
                  <a:cubicBezTo>
                    <a:pt x="12015" y="20611"/>
                    <a:pt x="12014" y="20614"/>
                    <a:pt x="12012" y="20619"/>
                  </a:cubicBezTo>
                  <a:lnTo>
                    <a:pt x="9587" y="20619"/>
                  </a:lnTo>
                  <a:lnTo>
                    <a:pt x="9331" y="19594"/>
                  </a:lnTo>
                  <a:cubicBezTo>
                    <a:pt x="9244" y="19248"/>
                    <a:pt x="8976" y="18976"/>
                    <a:pt x="8632" y="18884"/>
                  </a:cubicBezTo>
                  <a:cubicBezTo>
                    <a:pt x="7929" y="18696"/>
                    <a:pt x="7251" y="18415"/>
                    <a:pt x="6617" y="18049"/>
                  </a:cubicBezTo>
                  <a:cubicBezTo>
                    <a:pt x="6465" y="17961"/>
                    <a:pt x="6296" y="17917"/>
                    <a:pt x="6127" y="17917"/>
                  </a:cubicBezTo>
                  <a:cubicBezTo>
                    <a:pt x="5951" y="17917"/>
                    <a:pt x="5777" y="17964"/>
                    <a:pt x="5621" y="18057"/>
                  </a:cubicBezTo>
                  <a:lnTo>
                    <a:pt x="4725" y="18595"/>
                  </a:lnTo>
                  <a:cubicBezTo>
                    <a:pt x="4722" y="18597"/>
                    <a:pt x="4718" y="18599"/>
                    <a:pt x="4714" y="18600"/>
                  </a:cubicBezTo>
                  <a:lnTo>
                    <a:pt x="3000" y="16885"/>
                  </a:lnTo>
                  <a:lnTo>
                    <a:pt x="3540" y="15984"/>
                  </a:lnTo>
                  <a:cubicBezTo>
                    <a:pt x="3724" y="15677"/>
                    <a:pt x="3727" y="15295"/>
                    <a:pt x="3548" y="14986"/>
                  </a:cubicBezTo>
                  <a:cubicBezTo>
                    <a:pt x="3179" y="14351"/>
                    <a:pt x="2897" y="13672"/>
                    <a:pt x="2708" y="12966"/>
                  </a:cubicBezTo>
                  <a:cubicBezTo>
                    <a:pt x="2616" y="12622"/>
                    <a:pt x="2343" y="12354"/>
                    <a:pt x="1998" y="12268"/>
                  </a:cubicBezTo>
                  <a:lnTo>
                    <a:pt x="993" y="12016"/>
                  </a:lnTo>
                  <a:cubicBezTo>
                    <a:pt x="989" y="12016"/>
                    <a:pt x="986" y="12014"/>
                    <a:pt x="982" y="12013"/>
                  </a:cubicBezTo>
                  <a:lnTo>
                    <a:pt x="982" y="9587"/>
                  </a:lnTo>
                  <a:lnTo>
                    <a:pt x="1998" y="9333"/>
                  </a:lnTo>
                  <a:cubicBezTo>
                    <a:pt x="2343" y="9246"/>
                    <a:pt x="2616" y="8979"/>
                    <a:pt x="2708" y="8634"/>
                  </a:cubicBezTo>
                  <a:cubicBezTo>
                    <a:pt x="2897" y="7928"/>
                    <a:pt x="3179" y="7249"/>
                    <a:pt x="3548" y="6615"/>
                  </a:cubicBezTo>
                  <a:cubicBezTo>
                    <a:pt x="3727" y="6305"/>
                    <a:pt x="3724" y="5923"/>
                    <a:pt x="3540" y="5617"/>
                  </a:cubicBezTo>
                  <a:lnTo>
                    <a:pt x="3005" y="4725"/>
                  </a:lnTo>
                  <a:cubicBezTo>
                    <a:pt x="3004" y="4722"/>
                    <a:pt x="3002" y="4718"/>
                    <a:pt x="3000" y="4715"/>
                  </a:cubicBezTo>
                  <a:lnTo>
                    <a:pt x="4715" y="3000"/>
                  </a:lnTo>
                  <a:lnTo>
                    <a:pt x="5621" y="3544"/>
                  </a:lnTo>
                  <a:cubicBezTo>
                    <a:pt x="5777" y="3636"/>
                    <a:pt x="5951" y="3683"/>
                    <a:pt x="6127" y="3683"/>
                  </a:cubicBezTo>
                  <a:cubicBezTo>
                    <a:pt x="6296" y="3683"/>
                    <a:pt x="6465" y="3639"/>
                    <a:pt x="6618" y="3551"/>
                  </a:cubicBezTo>
                  <a:cubicBezTo>
                    <a:pt x="7251" y="3185"/>
                    <a:pt x="7929" y="2904"/>
                    <a:pt x="8632" y="2717"/>
                  </a:cubicBezTo>
                  <a:cubicBezTo>
                    <a:pt x="8976" y="2624"/>
                    <a:pt x="9244" y="2353"/>
                    <a:pt x="9331" y="2007"/>
                  </a:cubicBezTo>
                  <a:lnTo>
                    <a:pt x="9587" y="982"/>
                  </a:lnTo>
                  <a:lnTo>
                    <a:pt x="12012" y="982"/>
                  </a:lnTo>
                  <a:cubicBezTo>
                    <a:pt x="12014" y="986"/>
                    <a:pt x="12015" y="989"/>
                    <a:pt x="12016" y="993"/>
                  </a:cubicBezTo>
                  <a:lnTo>
                    <a:pt x="12269" y="2007"/>
                  </a:lnTo>
                  <a:cubicBezTo>
                    <a:pt x="12356" y="2353"/>
                    <a:pt x="12624" y="2624"/>
                    <a:pt x="12968" y="2717"/>
                  </a:cubicBezTo>
                  <a:cubicBezTo>
                    <a:pt x="13671" y="2904"/>
                    <a:pt x="14348" y="3185"/>
                    <a:pt x="14982" y="3551"/>
                  </a:cubicBezTo>
                  <a:cubicBezTo>
                    <a:pt x="15134" y="3639"/>
                    <a:pt x="15304" y="3683"/>
                    <a:pt x="15473" y="3683"/>
                  </a:cubicBezTo>
                  <a:cubicBezTo>
                    <a:pt x="15648" y="3683"/>
                    <a:pt x="15822" y="3636"/>
                    <a:pt x="15978" y="3544"/>
                  </a:cubicBezTo>
                  <a:lnTo>
                    <a:pt x="16884" y="3000"/>
                  </a:lnTo>
                  <a:lnTo>
                    <a:pt x="18600" y="4715"/>
                  </a:lnTo>
                  <a:cubicBezTo>
                    <a:pt x="18598" y="4718"/>
                    <a:pt x="18597" y="4722"/>
                    <a:pt x="18595" y="4726"/>
                  </a:cubicBezTo>
                  <a:lnTo>
                    <a:pt x="18060" y="5616"/>
                  </a:lnTo>
                  <a:cubicBezTo>
                    <a:pt x="17876" y="5923"/>
                    <a:pt x="17873" y="6305"/>
                    <a:pt x="18053" y="6615"/>
                  </a:cubicBezTo>
                  <a:cubicBezTo>
                    <a:pt x="18421" y="7249"/>
                    <a:pt x="18703" y="7928"/>
                    <a:pt x="18892" y="8634"/>
                  </a:cubicBezTo>
                  <a:cubicBezTo>
                    <a:pt x="18984" y="8979"/>
                    <a:pt x="19256" y="9246"/>
                    <a:pt x="19602" y="9333"/>
                  </a:cubicBezTo>
                  <a:lnTo>
                    <a:pt x="20618" y="9587"/>
                  </a:lnTo>
                  <a:cubicBezTo>
                    <a:pt x="20618" y="9587"/>
                    <a:pt x="20618" y="12013"/>
                    <a:pt x="20618" y="12013"/>
                  </a:cubicBezTo>
                  <a:close/>
                  <a:moveTo>
                    <a:pt x="20880" y="8641"/>
                  </a:moveTo>
                  <a:lnTo>
                    <a:pt x="19841" y="8380"/>
                  </a:lnTo>
                  <a:cubicBezTo>
                    <a:pt x="19626" y="7580"/>
                    <a:pt x="19308" y="6822"/>
                    <a:pt x="18902" y="6122"/>
                  </a:cubicBezTo>
                  <a:lnTo>
                    <a:pt x="19455" y="5200"/>
                  </a:lnTo>
                  <a:cubicBezTo>
                    <a:pt x="19625" y="4871"/>
                    <a:pt x="19736" y="4463"/>
                    <a:pt x="19455" y="4182"/>
                  </a:cubicBezTo>
                  <a:lnTo>
                    <a:pt x="17419" y="2145"/>
                  </a:lnTo>
                  <a:cubicBezTo>
                    <a:pt x="17292" y="2018"/>
                    <a:pt x="17136" y="1969"/>
                    <a:pt x="16975" y="1969"/>
                  </a:cubicBezTo>
                  <a:cubicBezTo>
                    <a:pt x="16778" y="1969"/>
                    <a:pt x="16572" y="2043"/>
                    <a:pt x="16400" y="2145"/>
                  </a:cubicBezTo>
                  <a:lnTo>
                    <a:pt x="15473" y="2702"/>
                  </a:lnTo>
                  <a:cubicBezTo>
                    <a:pt x="14775" y="2298"/>
                    <a:pt x="14020" y="1982"/>
                    <a:pt x="13222" y="1768"/>
                  </a:cubicBezTo>
                  <a:lnTo>
                    <a:pt x="12960" y="720"/>
                  </a:lnTo>
                  <a:cubicBezTo>
                    <a:pt x="12848" y="367"/>
                    <a:pt x="12638" y="0"/>
                    <a:pt x="12240" y="0"/>
                  </a:cubicBezTo>
                  <a:lnTo>
                    <a:pt x="9360" y="0"/>
                  </a:lnTo>
                  <a:cubicBezTo>
                    <a:pt x="8962" y="0"/>
                    <a:pt x="8730" y="367"/>
                    <a:pt x="8640" y="720"/>
                  </a:cubicBezTo>
                  <a:lnTo>
                    <a:pt x="8378" y="1768"/>
                  </a:lnTo>
                  <a:cubicBezTo>
                    <a:pt x="7580" y="1982"/>
                    <a:pt x="6825" y="2298"/>
                    <a:pt x="6127" y="2702"/>
                  </a:cubicBezTo>
                  <a:lnTo>
                    <a:pt x="5200" y="2145"/>
                  </a:lnTo>
                  <a:cubicBezTo>
                    <a:pt x="5028" y="2043"/>
                    <a:pt x="4822" y="1969"/>
                    <a:pt x="4625" y="1969"/>
                  </a:cubicBezTo>
                  <a:cubicBezTo>
                    <a:pt x="4464" y="1969"/>
                    <a:pt x="4308" y="2018"/>
                    <a:pt x="4181" y="2145"/>
                  </a:cubicBezTo>
                  <a:lnTo>
                    <a:pt x="2145" y="4182"/>
                  </a:lnTo>
                  <a:cubicBezTo>
                    <a:pt x="1864" y="4463"/>
                    <a:pt x="1975" y="4871"/>
                    <a:pt x="2145" y="5200"/>
                  </a:cubicBezTo>
                  <a:lnTo>
                    <a:pt x="2698" y="6122"/>
                  </a:lnTo>
                  <a:cubicBezTo>
                    <a:pt x="2292" y="6822"/>
                    <a:pt x="1973" y="7580"/>
                    <a:pt x="1759" y="8380"/>
                  </a:cubicBezTo>
                  <a:lnTo>
                    <a:pt x="720" y="8641"/>
                  </a:lnTo>
                  <a:cubicBezTo>
                    <a:pt x="367" y="8730"/>
                    <a:pt x="0" y="8963"/>
                    <a:pt x="0" y="9360"/>
                  </a:cubicBezTo>
                  <a:lnTo>
                    <a:pt x="0" y="12240"/>
                  </a:lnTo>
                  <a:cubicBezTo>
                    <a:pt x="0" y="12638"/>
                    <a:pt x="367" y="12848"/>
                    <a:pt x="720" y="12960"/>
                  </a:cubicBezTo>
                  <a:lnTo>
                    <a:pt x="1759" y="13220"/>
                  </a:lnTo>
                  <a:cubicBezTo>
                    <a:pt x="1973" y="14021"/>
                    <a:pt x="2292" y="14778"/>
                    <a:pt x="2698" y="15478"/>
                  </a:cubicBezTo>
                  <a:lnTo>
                    <a:pt x="2145" y="16400"/>
                  </a:lnTo>
                  <a:cubicBezTo>
                    <a:pt x="1959" y="16714"/>
                    <a:pt x="1864" y="17137"/>
                    <a:pt x="2145" y="17419"/>
                  </a:cubicBezTo>
                  <a:lnTo>
                    <a:pt x="4181" y="19455"/>
                  </a:lnTo>
                  <a:cubicBezTo>
                    <a:pt x="4305" y="19579"/>
                    <a:pt x="4454" y="19627"/>
                    <a:pt x="4610" y="19627"/>
                  </a:cubicBezTo>
                  <a:cubicBezTo>
                    <a:pt x="4807" y="19627"/>
                    <a:pt x="5016" y="19550"/>
                    <a:pt x="5200" y="19455"/>
                  </a:cubicBezTo>
                  <a:lnTo>
                    <a:pt x="6127" y="18899"/>
                  </a:lnTo>
                  <a:cubicBezTo>
                    <a:pt x="6825" y="19302"/>
                    <a:pt x="7580" y="19619"/>
                    <a:pt x="8378" y="19832"/>
                  </a:cubicBezTo>
                  <a:lnTo>
                    <a:pt x="8640" y="20880"/>
                  </a:lnTo>
                  <a:cubicBezTo>
                    <a:pt x="8730" y="21233"/>
                    <a:pt x="8962" y="21600"/>
                    <a:pt x="9360" y="21600"/>
                  </a:cubicBezTo>
                  <a:lnTo>
                    <a:pt x="12240" y="21600"/>
                  </a:lnTo>
                  <a:cubicBezTo>
                    <a:pt x="12638" y="21600"/>
                    <a:pt x="12848" y="21233"/>
                    <a:pt x="12960" y="20880"/>
                  </a:cubicBezTo>
                  <a:lnTo>
                    <a:pt x="13222" y="19832"/>
                  </a:lnTo>
                  <a:cubicBezTo>
                    <a:pt x="14020" y="19619"/>
                    <a:pt x="14775" y="19302"/>
                    <a:pt x="15473" y="18899"/>
                  </a:cubicBezTo>
                  <a:lnTo>
                    <a:pt x="16400" y="19455"/>
                  </a:lnTo>
                  <a:cubicBezTo>
                    <a:pt x="16584" y="19550"/>
                    <a:pt x="16793" y="19627"/>
                    <a:pt x="16990" y="19627"/>
                  </a:cubicBezTo>
                  <a:cubicBezTo>
                    <a:pt x="17146" y="19627"/>
                    <a:pt x="17294" y="19579"/>
                    <a:pt x="17419" y="19455"/>
                  </a:cubicBezTo>
                  <a:lnTo>
                    <a:pt x="19455" y="17419"/>
                  </a:lnTo>
                  <a:cubicBezTo>
                    <a:pt x="19736" y="17137"/>
                    <a:pt x="19641" y="16714"/>
                    <a:pt x="19455" y="16400"/>
                  </a:cubicBezTo>
                  <a:lnTo>
                    <a:pt x="18902" y="15478"/>
                  </a:lnTo>
                  <a:cubicBezTo>
                    <a:pt x="19308" y="14778"/>
                    <a:pt x="19626" y="14021"/>
                    <a:pt x="19841" y="13220"/>
                  </a:cubicBezTo>
                  <a:lnTo>
                    <a:pt x="20880" y="12960"/>
                  </a:lnTo>
                  <a:cubicBezTo>
                    <a:pt x="21233" y="12848"/>
                    <a:pt x="21600" y="12638"/>
                    <a:pt x="21600" y="12240"/>
                  </a:cubicBezTo>
                  <a:lnTo>
                    <a:pt x="21600" y="9360"/>
                  </a:lnTo>
                  <a:cubicBezTo>
                    <a:pt x="21600" y="8963"/>
                    <a:pt x="21233" y="8730"/>
                    <a:pt x="20880" y="8641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9178100" y="4267026"/>
            <a:ext cx="698898" cy="698896"/>
            <a:chOff x="13767863" y="6787349"/>
            <a:chExt cx="1048509" cy="1048506"/>
          </a:xfrm>
        </p:grpSpPr>
        <p:sp>
          <p:nvSpPr>
            <p:cNvPr id="46" name="Freeform: Shape 111"/>
            <p:cNvSpPr/>
            <p:nvPr/>
          </p:nvSpPr>
          <p:spPr>
            <a:xfrm>
              <a:off x="13767863" y="6787349"/>
              <a:ext cx="1048509" cy="1048506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5"/>
            </a:solidFill>
            <a:ln w="88900">
              <a:solidFill>
                <a:schemeClr val="bg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53" name="Shape 2633"/>
            <p:cNvSpPr/>
            <p:nvPr/>
          </p:nvSpPr>
          <p:spPr>
            <a:xfrm>
              <a:off x="14020829" y="7064409"/>
              <a:ext cx="542573" cy="5425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44" y="18334"/>
                  </a:moveTo>
                  <a:lnTo>
                    <a:pt x="15583" y="6873"/>
                  </a:lnTo>
                  <a:lnTo>
                    <a:pt x="20168" y="6873"/>
                  </a:lnTo>
                  <a:cubicBezTo>
                    <a:pt x="20168" y="6873"/>
                    <a:pt x="12144" y="18334"/>
                    <a:pt x="12144" y="18334"/>
                  </a:cubicBezTo>
                  <a:close/>
                  <a:moveTo>
                    <a:pt x="10800" y="19403"/>
                  </a:moveTo>
                  <a:lnTo>
                    <a:pt x="7041" y="6873"/>
                  </a:lnTo>
                  <a:lnTo>
                    <a:pt x="14559" y="6873"/>
                  </a:lnTo>
                  <a:cubicBezTo>
                    <a:pt x="14559" y="6873"/>
                    <a:pt x="10800" y="19403"/>
                    <a:pt x="10800" y="19403"/>
                  </a:cubicBezTo>
                  <a:close/>
                  <a:moveTo>
                    <a:pt x="1432" y="6873"/>
                  </a:moveTo>
                  <a:lnTo>
                    <a:pt x="6017" y="6873"/>
                  </a:lnTo>
                  <a:lnTo>
                    <a:pt x="9456" y="18334"/>
                  </a:lnTo>
                  <a:cubicBezTo>
                    <a:pt x="9456" y="18334"/>
                    <a:pt x="1432" y="6873"/>
                    <a:pt x="1432" y="6873"/>
                  </a:cubicBezTo>
                  <a:close/>
                  <a:moveTo>
                    <a:pt x="6578" y="982"/>
                  </a:moveTo>
                  <a:lnTo>
                    <a:pt x="8536" y="982"/>
                  </a:lnTo>
                  <a:lnTo>
                    <a:pt x="6082" y="5891"/>
                  </a:lnTo>
                  <a:lnTo>
                    <a:pt x="1669" y="5891"/>
                  </a:lnTo>
                  <a:cubicBezTo>
                    <a:pt x="1669" y="5891"/>
                    <a:pt x="6578" y="982"/>
                    <a:pt x="6578" y="982"/>
                  </a:cubicBezTo>
                  <a:close/>
                  <a:moveTo>
                    <a:pt x="11973" y="982"/>
                  </a:moveTo>
                  <a:lnTo>
                    <a:pt x="14427" y="5891"/>
                  </a:lnTo>
                  <a:lnTo>
                    <a:pt x="7173" y="5891"/>
                  </a:lnTo>
                  <a:lnTo>
                    <a:pt x="9627" y="982"/>
                  </a:lnTo>
                  <a:cubicBezTo>
                    <a:pt x="9627" y="982"/>
                    <a:pt x="11973" y="982"/>
                    <a:pt x="11973" y="982"/>
                  </a:cubicBezTo>
                  <a:close/>
                  <a:moveTo>
                    <a:pt x="15022" y="982"/>
                  </a:moveTo>
                  <a:lnTo>
                    <a:pt x="19931" y="5891"/>
                  </a:lnTo>
                  <a:lnTo>
                    <a:pt x="15518" y="5891"/>
                  </a:lnTo>
                  <a:lnTo>
                    <a:pt x="13064" y="982"/>
                  </a:lnTo>
                  <a:cubicBezTo>
                    <a:pt x="13064" y="982"/>
                    <a:pt x="15022" y="982"/>
                    <a:pt x="15022" y="982"/>
                  </a:cubicBezTo>
                  <a:close/>
                  <a:moveTo>
                    <a:pt x="21600" y="6382"/>
                  </a:moveTo>
                  <a:cubicBezTo>
                    <a:pt x="21600" y="6272"/>
                    <a:pt x="21557" y="6175"/>
                    <a:pt x="21495" y="6093"/>
                  </a:cubicBezTo>
                  <a:lnTo>
                    <a:pt x="21502" y="6088"/>
                  </a:lnTo>
                  <a:lnTo>
                    <a:pt x="21471" y="6057"/>
                  </a:lnTo>
                  <a:cubicBezTo>
                    <a:pt x="21459" y="6044"/>
                    <a:pt x="21448" y="6032"/>
                    <a:pt x="21434" y="6020"/>
                  </a:cubicBezTo>
                  <a:lnTo>
                    <a:pt x="15611" y="197"/>
                  </a:lnTo>
                  <a:lnTo>
                    <a:pt x="15604" y="201"/>
                  </a:lnTo>
                  <a:cubicBezTo>
                    <a:pt x="15514" y="82"/>
                    <a:pt x="15379" y="0"/>
                    <a:pt x="15218" y="0"/>
                  </a:cubicBezTo>
                  <a:lnTo>
                    <a:pt x="6382" y="0"/>
                  </a:lnTo>
                  <a:cubicBezTo>
                    <a:pt x="6221" y="0"/>
                    <a:pt x="6086" y="82"/>
                    <a:pt x="5996" y="201"/>
                  </a:cubicBezTo>
                  <a:lnTo>
                    <a:pt x="5989" y="197"/>
                  </a:lnTo>
                  <a:lnTo>
                    <a:pt x="166" y="6020"/>
                  </a:lnTo>
                  <a:cubicBezTo>
                    <a:pt x="152" y="6032"/>
                    <a:pt x="141" y="6044"/>
                    <a:pt x="129" y="6057"/>
                  </a:cubicBezTo>
                  <a:lnTo>
                    <a:pt x="98" y="6088"/>
                  </a:lnTo>
                  <a:lnTo>
                    <a:pt x="105" y="6093"/>
                  </a:lnTo>
                  <a:cubicBezTo>
                    <a:pt x="43" y="6175"/>
                    <a:pt x="0" y="6272"/>
                    <a:pt x="0" y="6382"/>
                  </a:cubicBezTo>
                  <a:cubicBezTo>
                    <a:pt x="0" y="6499"/>
                    <a:pt x="46" y="6602"/>
                    <a:pt x="115" y="6686"/>
                  </a:cubicBezTo>
                  <a:lnTo>
                    <a:pt x="109" y="6690"/>
                  </a:lnTo>
                  <a:lnTo>
                    <a:pt x="10418" y="21418"/>
                  </a:lnTo>
                  <a:lnTo>
                    <a:pt x="10424" y="21413"/>
                  </a:lnTo>
                  <a:cubicBezTo>
                    <a:pt x="10514" y="21525"/>
                    <a:pt x="10646" y="21600"/>
                    <a:pt x="10800" y="21600"/>
                  </a:cubicBezTo>
                  <a:cubicBezTo>
                    <a:pt x="10954" y="21600"/>
                    <a:pt x="11086" y="21525"/>
                    <a:pt x="11176" y="21413"/>
                  </a:cubicBezTo>
                  <a:lnTo>
                    <a:pt x="11182" y="21418"/>
                  </a:lnTo>
                  <a:lnTo>
                    <a:pt x="21491" y="6690"/>
                  </a:lnTo>
                  <a:lnTo>
                    <a:pt x="21485" y="6686"/>
                  </a:lnTo>
                  <a:cubicBezTo>
                    <a:pt x="21553" y="6602"/>
                    <a:pt x="21600" y="6499"/>
                    <a:pt x="21600" y="6382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  <p:grpSp>
        <p:nvGrpSpPr>
          <p:cNvPr id="4" name="Группа 3"/>
          <p:cNvGrpSpPr/>
          <p:nvPr/>
        </p:nvGrpSpPr>
        <p:grpSpPr>
          <a:xfrm>
            <a:off x="5746551" y="4267026"/>
            <a:ext cx="698898" cy="698896"/>
            <a:chOff x="8619745" y="6787349"/>
            <a:chExt cx="1048509" cy="1048506"/>
          </a:xfrm>
        </p:grpSpPr>
        <p:sp>
          <p:nvSpPr>
            <p:cNvPr id="28" name="Freeform: Shape 111"/>
            <p:cNvSpPr/>
            <p:nvPr/>
          </p:nvSpPr>
          <p:spPr>
            <a:xfrm>
              <a:off x="8619745" y="6787349"/>
              <a:ext cx="1048509" cy="1048506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3"/>
            </a:solidFill>
            <a:ln w="88900">
              <a:solidFill>
                <a:schemeClr val="bg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54" name="Shape 2581"/>
            <p:cNvSpPr/>
            <p:nvPr/>
          </p:nvSpPr>
          <p:spPr>
            <a:xfrm>
              <a:off x="8849584" y="7017218"/>
              <a:ext cx="588831" cy="588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33" y="11950"/>
                  </a:moveTo>
                  <a:lnTo>
                    <a:pt x="12831" y="14044"/>
                  </a:lnTo>
                  <a:lnTo>
                    <a:pt x="11135" y="12801"/>
                  </a:lnTo>
                  <a:lnTo>
                    <a:pt x="10555" y="12375"/>
                  </a:lnTo>
                  <a:lnTo>
                    <a:pt x="9974" y="12801"/>
                  </a:lnTo>
                  <a:lnTo>
                    <a:pt x="8277" y="14044"/>
                  </a:lnTo>
                  <a:lnTo>
                    <a:pt x="8976" y="11950"/>
                  </a:lnTo>
                  <a:lnTo>
                    <a:pt x="9195" y="11291"/>
                  </a:lnTo>
                  <a:lnTo>
                    <a:pt x="8647" y="10864"/>
                  </a:lnTo>
                  <a:lnTo>
                    <a:pt x="7280" y="9801"/>
                  </a:lnTo>
                  <a:lnTo>
                    <a:pt x="9560" y="9801"/>
                  </a:lnTo>
                  <a:lnTo>
                    <a:pt x="9799" y="9167"/>
                  </a:lnTo>
                  <a:lnTo>
                    <a:pt x="10555" y="7167"/>
                  </a:lnTo>
                  <a:lnTo>
                    <a:pt x="11310" y="9167"/>
                  </a:lnTo>
                  <a:lnTo>
                    <a:pt x="11549" y="9801"/>
                  </a:lnTo>
                  <a:lnTo>
                    <a:pt x="13829" y="9801"/>
                  </a:lnTo>
                  <a:lnTo>
                    <a:pt x="12462" y="10864"/>
                  </a:lnTo>
                  <a:lnTo>
                    <a:pt x="11914" y="11291"/>
                  </a:lnTo>
                  <a:cubicBezTo>
                    <a:pt x="11914" y="11291"/>
                    <a:pt x="12133" y="11950"/>
                    <a:pt x="12133" y="11950"/>
                  </a:cubicBezTo>
                  <a:close/>
                  <a:moveTo>
                    <a:pt x="12228" y="8820"/>
                  </a:moveTo>
                  <a:lnTo>
                    <a:pt x="10555" y="4388"/>
                  </a:lnTo>
                  <a:lnTo>
                    <a:pt x="8881" y="8820"/>
                  </a:lnTo>
                  <a:lnTo>
                    <a:pt x="4418" y="8820"/>
                  </a:lnTo>
                  <a:lnTo>
                    <a:pt x="8044" y="11639"/>
                  </a:lnTo>
                  <a:lnTo>
                    <a:pt x="6371" y="16660"/>
                  </a:lnTo>
                  <a:lnTo>
                    <a:pt x="10555" y="13592"/>
                  </a:lnTo>
                  <a:lnTo>
                    <a:pt x="14738" y="16660"/>
                  </a:lnTo>
                  <a:lnTo>
                    <a:pt x="13065" y="11639"/>
                  </a:lnTo>
                  <a:lnTo>
                    <a:pt x="16691" y="8820"/>
                  </a:lnTo>
                  <a:cubicBezTo>
                    <a:pt x="16691" y="8820"/>
                    <a:pt x="12228" y="8820"/>
                    <a:pt x="12228" y="8820"/>
                  </a:cubicBezTo>
                  <a:close/>
                  <a:moveTo>
                    <a:pt x="10800" y="20618"/>
                  </a:moveTo>
                  <a:cubicBezTo>
                    <a:pt x="5378" y="20618"/>
                    <a:pt x="982" y="16223"/>
                    <a:pt x="982" y="10800"/>
                  </a:cubicBezTo>
                  <a:cubicBezTo>
                    <a:pt x="982" y="5377"/>
                    <a:pt x="5378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800" y="0"/>
                  </a:cubicBezTo>
                </a:path>
              </a:pathLst>
            </a:custGeom>
            <a:solidFill>
              <a:schemeClr val="bg2"/>
            </a:solidFill>
            <a:ln w="12700">
              <a:solidFill>
                <a:schemeClr val="bg2"/>
              </a:solidFill>
              <a:miter lim="400000"/>
            </a:ln>
          </p:spPr>
          <p:txBody>
            <a:bodyPr lIns="19044" tIns="19044" rIns="19044" bIns="19044" anchor="ctr"/>
            <a:lstStyle/>
            <a:p>
              <a:pPr defTabSz="228539" eaLnBrk="0" fontAlgn="base" hangingPunct="0">
                <a:spcBef>
                  <a:spcPct val="0"/>
                </a:spcBef>
                <a:spcAft>
                  <a:spcPct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467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sym typeface="Gill Sans"/>
              </a:endParaRPr>
            </a:p>
          </p:txBody>
        </p:sp>
      </p:grpSp>
      <p:sp>
        <p:nvSpPr>
          <p:cNvPr id="36" name="Title 7">
            <a:extLst>
              <a:ext uri="{FF2B5EF4-FFF2-40B4-BE49-F238E27FC236}">
                <a16:creationId xmlns:a16="http://schemas.microsoft.com/office/drawing/2014/main" id="{9D77075B-8927-4A16-9966-68F4760D915A}"/>
              </a:ext>
            </a:extLst>
          </p:cNvPr>
          <p:cNvSpPr txBox="1">
            <a:spLocks/>
          </p:cNvSpPr>
          <p:nvPr/>
        </p:nvSpPr>
        <p:spPr>
          <a:xfrm>
            <a:off x="2971802" y="211776"/>
            <a:ext cx="6248397" cy="58477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+mj-ea"/>
                <a:cs typeface="+mj-cs"/>
              </a:defRPr>
            </a:lvl1pPr>
          </a:lstStyle>
          <a:p>
            <a:r>
              <a:rPr lang="en-IN" dirty="0"/>
              <a:t>IT/OT Convergence (IIOT)</a:t>
            </a:r>
          </a:p>
        </p:txBody>
      </p:sp>
      <p:grpSp>
        <p:nvGrpSpPr>
          <p:cNvPr id="115" name="Group 114">
            <a:extLst>
              <a:ext uri="{FF2B5EF4-FFF2-40B4-BE49-F238E27FC236}">
                <a16:creationId xmlns:a16="http://schemas.microsoft.com/office/drawing/2014/main" id="{8246BB5E-A180-44EE-992D-093A41ECECA7}"/>
              </a:ext>
            </a:extLst>
          </p:cNvPr>
          <p:cNvGrpSpPr/>
          <p:nvPr/>
        </p:nvGrpSpPr>
        <p:grpSpPr>
          <a:xfrm>
            <a:off x="1466378" y="1197156"/>
            <a:ext cx="9240195" cy="3041100"/>
            <a:chOff x="1469654" y="3292856"/>
            <a:chExt cx="9240195" cy="3041100"/>
          </a:xfrm>
        </p:grpSpPr>
        <p:sp>
          <p:nvSpPr>
            <p:cNvPr id="116" name="Oval 115">
              <a:extLst>
                <a:ext uri="{FF2B5EF4-FFF2-40B4-BE49-F238E27FC236}">
                  <a16:creationId xmlns:a16="http://schemas.microsoft.com/office/drawing/2014/main" id="{36AD8B64-20C1-464E-981D-F35D71669D37}"/>
                </a:ext>
              </a:extLst>
            </p:cNvPr>
            <p:cNvSpPr/>
            <p:nvPr/>
          </p:nvSpPr>
          <p:spPr bwMode="auto">
            <a:xfrm>
              <a:off x="3246055" y="3292856"/>
              <a:ext cx="3281912" cy="3013476"/>
            </a:xfrm>
            <a:prstGeom prst="ellipse">
              <a:avLst/>
            </a:prstGeom>
            <a:solidFill>
              <a:srgbClr val="4F81BD">
                <a:lumMod val="20000"/>
                <a:lumOff val="80000"/>
                <a:alpha val="79000"/>
              </a:srgbClr>
            </a:solidFill>
            <a:ln w="25400" cap="flat" cmpd="sng" algn="ctr">
              <a:solidFill>
                <a:srgbClr val="4F81BD">
                  <a:lumMod val="40000"/>
                  <a:lumOff val="6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7" name="Oval 116">
              <a:extLst>
                <a:ext uri="{FF2B5EF4-FFF2-40B4-BE49-F238E27FC236}">
                  <a16:creationId xmlns:a16="http://schemas.microsoft.com/office/drawing/2014/main" id="{DE426771-B767-4FFB-AAC5-7FEA0F0F0681}"/>
                </a:ext>
              </a:extLst>
            </p:cNvPr>
            <p:cNvSpPr/>
            <p:nvPr/>
          </p:nvSpPr>
          <p:spPr bwMode="auto">
            <a:xfrm>
              <a:off x="5615939" y="3320481"/>
              <a:ext cx="3206992" cy="3013475"/>
            </a:xfrm>
            <a:prstGeom prst="ellipse">
              <a:avLst/>
            </a:prstGeom>
            <a:solidFill>
              <a:srgbClr val="F79646">
                <a:lumMod val="20000"/>
                <a:lumOff val="80000"/>
                <a:alpha val="69000"/>
              </a:srgbClr>
            </a:solidFill>
            <a:ln w="25400" cap="flat" cmpd="sng" algn="ctr">
              <a:solidFill>
                <a:srgbClr val="F79646">
                  <a:lumMod val="40000"/>
                  <a:lumOff val="6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FC2C0DB4-8D60-40EC-83A3-BAC7778FF708}"/>
                </a:ext>
              </a:extLst>
            </p:cNvPr>
            <p:cNvSpPr/>
            <p:nvPr/>
          </p:nvSpPr>
          <p:spPr>
            <a:xfrm>
              <a:off x="4268403" y="4351272"/>
              <a:ext cx="989030" cy="70788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</a:rPr>
                <a:t>OT</a:t>
              </a: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7BA2245D-339B-4C1A-8CB2-C4762D03A6A4}"/>
                </a:ext>
              </a:extLst>
            </p:cNvPr>
            <p:cNvSpPr/>
            <p:nvPr/>
          </p:nvSpPr>
          <p:spPr>
            <a:xfrm>
              <a:off x="6908485" y="4351272"/>
              <a:ext cx="989030" cy="70788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</a:rPr>
                <a:t>IT</a:t>
              </a:r>
            </a:p>
          </p:txBody>
        </p:sp>
        <p:cxnSp>
          <p:nvCxnSpPr>
            <p:cNvPr id="120" name="Straight Arrow Connector 119">
              <a:extLst>
                <a:ext uri="{FF2B5EF4-FFF2-40B4-BE49-F238E27FC236}">
                  <a16:creationId xmlns:a16="http://schemas.microsoft.com/office/drawing/2014/main" id="{729C281C-D1CE-46E9-86B3-F0833C700DE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74956" y="3686431"/>
              <a:ext cx="1135732" cy="8885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tailEnd type="arrow"/>
            </a:ln>
            <a:effectLst/>
          </p:spPr>
        </p:cxnSp>
        <p:cxnSp>
          <p:nvCxnSpPr>
            <p:cNvPr id="121" name="Straight Arrow Connector 120">
              <a:extLst>
                <a:ext uri="{FF2B5EF4-FFF2-40B4-BE49-F238E27FC236}">
                  <a16:creationId xmlns:a16="http://schemas.microsoft.com/office/drawing/2014/main" id="{B7DA10BE-3026-45C4-8B1D-AFA48DB32344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674956" y="4244582"/>
              <a:ext cx="705154" cy="8094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tailEnd type="arrow"/>
            </a:ln>
            <a:effectLst/>
          </p:spPr>
        </p:cxnSp>
        <p:cxnSp>
          <p:nvCxnSpPr>
            <p:cNvPr id="122" name="Straight Arrow Connector 121">
              <a:extLst>
                <a:ext uri="{FF2B5EF4-FFF2-40B4-BE49-F238E27FC236}">
                  <a16:creationId xmlns:a16="http://schemas.microsoft.com/office/drawing/2014/main" id="{0BBF4B56-E3C8-423B-8944-1B00B615966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74956" y="4840307"/>
              <a:ext cx="571099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tailEnd type="arrow"/>
            </a:ln>
            <a:effectLst/>
          </p:spPr>
        </p:cxnSp>
        <p:cxnSp>
          <p:nvCxnSpPr>
            <p:cNvPr id="123" name="Straight Arrow Connector 122">
              <a:extLst>
                <a:ext uri="{FF2B5EF4-FFF2-40B4-BE49-F238E27FC236}">
                  <a16:creationId xmlns:a16="http://schemas.microsoft.com/office/drawing/2014/main" id="{69314E30-E482-464C-A959-FAB3BA38E1F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74956" y="5416195"/>
              <a:ext cx="731523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tailEnd type="arrow"/>
            </a:ln>
            <a:effectLst/>
          </p:spPr>
        </p:cxnSp>
        <p:cxnSp>
          <p:nvCxnSpPr>
            <p:cNvPr id="124" name="Straight Arrow Connector 123">
              <a:extLst>
                <a:ext uri="{FF2B5EF4-FFF2-40B4-BE49-F238E27FC236}">
                  <a16:creationId xmlns:a16="http://schemas.microsoft.com/office/drawing/2014/main" id="{4A91A9DB-9FF4-4E4C-8277-7856CCC415C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74956" y="5979846"/>
              <a:ext cx="1142106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tailEnd type="arrow"/>
            </a:ln>
            <a:effectLst/>
          </p:spPr>
        </p:cxn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B59E1D9C-1B57-45D2-AC3F-9EE45113D205}"/>
                </a:ext>
              </a:extLst>
            </p:cNvPr>
            <p:cNvSpPr/>
            <p:nvPr/>
          </p:nvSpPr>
          <p:spPr bwMode="auto">
            <a:xfrm>
              <a:off x="9522869" y="4019466"/>
              <a:ext cx="1175486" cy="458326"/>
            </a:xfrm>
            <a:prstGeom prst="rect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F79646">
                  <a:lumMod val="40000"/>
                  <a:lumOff val="60000"/>
                </a:srgbClr>
              </a:solidFill>
              <a:prstDash val="soli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E221AA9E-A6EE-4AF0-817E-EAC11E78348A}"/>
                </a:ext>
              </a:extLst>
            </p:cNvPr>
            <p:cNvSpPr/>
            <p:nvPr/>
          </p:nvSpPr>
          <p:spPr>
            <a:xfrm>
              <a:off x="9741925" y="4110130"/>
              <a:ext cx="737374" cy="2769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</a:rPr>
                <a:t>Internet</a:t>
              </a:r>
            </a:p>
          </p:txBody>
        </p:sp>
        <p:cxnSp>
          <p:nvCxnSpPr>
            <p:cNvPr id="127" name="Straight Arrow Connector 126">
              <a:extLst>
                <a:ext uri="{FF2B5EF4-FFF2-40B4-BE49-F238E27FC236}">
                  <a16:creationId xmlns:a16="http://schemas.microsoft.com/office/drawing/2014/main" id="{46AF6394-D7BE-4CD7-A5BB-18E2AB857E85}"/>
                </a:ext>
              </a:extLst>
            </p:cNvPr>
            <p:cNvCxnSpPr>
              <a:cxnSpLocks/>
            </p:cNvCxnSpPr>
            <p:nvPr/>
          </p:nvCxnSpPr>
          <p:spPr>
            <a:xfrm>
              <a:off x="8281589" y="3690873"/>
              <a:ext cx="1201210" cy="0"/>
            </a:xfrm>
            <a:prstGeom prst="straightConnector1">
              <a:avLst/>
            </a:prstGeom>
            <a:noFill/>
            <a:ln w="25400" cap="flat" cmpd="sng" algn="ctr">
              <a:solidFill>
                <a:srgbClr val="F79646"/>
              </a:solidFill>
              <a:prstDash val="sysDot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128" name="Straight Arrow Connector 127">
              <a:extLst>
                <a:ext uri="{FF2B5EF4-FFF2-40B4-BE49-F238E27FC236}">
                  <a16:creationId xmlns:a16="http://schemas.microsoft.com/office/drawing/2014/main" id="{762DBF8C-AD4B-4A46-B106-D31FB07AAE0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13565" y="4246362"/>
              <a:ext cx="771684" cy="4535"/>
            </a:xfrm>
            <a:prstGeom prst="straightConnector1">
              <a:avLst/>
            </a:prstGeom>
            <a:noFill/>
            <a:ln w="25400" cap="flat" cmpd="sng" algn="ctr">
              <a:solidFill>
                <a:srgbClr val="F79646"/>
              </a:solidFill>
              <a:prstDash val="sysDot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129" name="Straight Arrow Connector 128">
              <a:extLst>
                <a:ext uri="{FF2B5EF4-FFF2-40B4-BE49-F238E27FC236}">
                  <a16:creationId xmlns:a16="http://schemas.microsoft.com/office/drawing/2014/main" id="{70235064-C027-47A2-971C-BA578371D6BA}"/>
                </a:ext>
              </a:extLst>
            </p:cNvPr>
            <p:cNvCxnSpPr>
              <a:cxnSpLocks/>
            </p:cNvCxnSpPr>
            <p:nvPr/>
          </p:nvCxnSpPr>
          <p:spPr>
            <a:xfrm>
              <a:off x="8822931" y="4837390"/>
              <a:ext cx="662318" cy="5834"/>
            </a:xfrm>
            <a:prstGeom prst="straightConnector1">
              <a:avLst/>
            </a:prstGeom>
            <a:noFill/>
            <a:ln w="25400" cap="flat" cmpd="sng" algn="ctr">
              <a:solidFill>
                <a:srgbClr val="F79646"/>
              </a:solidFill>
              <a:prstDash val="sysDot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130" name="Straight Arrow Connector 129">
              <a:extLst>
                <a:ext uri="{FF2B5EF4-FFF2-40B4-BE49-F238E27FC236}">
                  <a16:creationId xmlns:a16="http://schemas.microsoft.com/office/drawing/2014/main" id="{C9246A5D-7C68-424E-9299-651E63F50FE4}"/>
                </a:ext>
              </a:extLst>
            </p:cNvPr>
            <p:cNvCxnSpPr>
              <a:cxnSpLocks/>
            </p:cNvCxnSpPr>
            <p:nvPr/>
          </p:nvCxnSpPr>
          <p:spPr>
            <a:xfrm>
              <a:off x="8670898" y="5416195"/>
              <a:ext cx="811901" cy="0"/>
            </a:xfrm>
            <a:prstGeom prst="straightConnector1">
              <a:avLst/>
            </a:prstGeom>
            <a:noFill/>
            <a:ln w="25400" cap="flat" cmpd="sng" algn="ctr">
              <a:solidFill>
                <a:srgbClr val="F79646"/>
              </a:solidFill>
              <a:prstDash val="sysDot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131" name="Straight Arrow Connector 130">
              <a:extLst>
                <a:ext uri="{FF2B5EF4-FFF2-40B4-BE49-F238E27FC236}">
                  <a16:creationId xmlns:a16="http://schemas.microsoft.com/office/drawing/2014/main" id="{78BCF053-3EAC-4B9A-ADD3-5389F56895B8}"/>
                </a:ext>
              </a:extLst>
            </p:cNvPr>
            <p:cNvCxnSpPr>
              <a:cxnSpLocks/>
            </p:cNvCxnSpPr>
            <p:nvPr/>
          </p:nvCxnSpPr>
          <p:spPr>
            <a:xfrm>
              <a:off x="8228416" y="5971233"/>
              <a:ext cx="1271785" cy="17227"/>
            </a:xfrm>
            <a:prstGeom prst="straightConnector1">
              <a:avLst/>
            </a:prstGeom>
            <a:noFill/>
            <a:ln w="25400" cap="flat" cmpd="sng" algn="ctr">
              <a:solidFill>
                <a:srgbClr val="F79646"/>
              </a:solidFill>
              <a:prstDash val="sysDot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E96D5C12-A430-4BD9-A89D-1C1B0630E156}"/>
                </a:ext>
              </a:extLst>
            </p:cNvPr>
            <p:cNvSpPr/>
            <p:nvPr/>
          </p:nvSpPr>
          <p:spPr>
            <a:xfrm>
              <a:off x="5588444" y="4358460"/>
              <a:ext cx="989030" cy="83099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</a:rPr>
                <a:t>Improved security, quality and productivity</a:t>
              </a: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9D747ECF-1E96-4CB1-B945-CBEAF071CA8D}"/>
                </a:ext>
              </a:extLst>
            </p:cNvPr>
            <p:cNvSpPr/>
            <p:nvPr/>
          </p:nvSpPr>
          <p:spPr bwMode="auto">
            <a:xfrm>
              <a:off x="9522869" y="3461710"/>
              <a:ext cx="1175486" cy="458326"/>
            </a:xfrm>
            <a:prstGeom prst="rect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F79646">
                  <a:lumMod val="40000"/>
                  <a:lumOff val="60000"/>
                </a:srgbClr>
              </a:solidFill>
              <a:prstDash val="soli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4531A61F-BF5E-4489-A21C-A044BE67E251}"/>
                </a:ext>
              </a:extLst>
            </p:cNvPr>
            <p:cNvSpPr/>
            <p:nvPr/>
          </p:nvSpPr>
          <p:spPr>
            <a:xfrm>
              <a:off x="9763206" y="3552374"/>
              <a:ext cx="694812" cy="2769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</a:rPr>
                <a:t>Cloud</a:t>
              </a:r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ADA35854-66F9-4126-A22E-16B756E8B71B}"/>
                </a:ext>
              </a:extLst>
            </p:cNvPr>
            <p:cNvSpPr/>
            <p:nvPr/>
          </p:nvSpPr>
          <p:spPr bwMode="auto">
            <a:xfrm>
              <a:off x="9522869" y="4611144"/>
              <a:ext cx="1175486" cy="458326"/>
            </a:xfrm>
            <a:prstGeom prst="rect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F79646">
                  <a:lumMod val="40000"/>
                  <a:lumOff val="60000"/>
                </a:srgbClr>
              </a:solidFill>
              <a:prstDash val="soli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B75C8B0F-8DE3-42AB-81AF-31A75148DE01}"/>
                </a:ext>
              </a:extLst>
            </p:cNvPr>
            <p:cNvSpPr/>
            <p:nvPr/>
          </p:nvSpPr>
          <p:spPr>
            <a:xfrm>
              <a:off x="9684646" y="4701808"/>
              <a:ext cx="851932" cy="2769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</a:rPr>
                <a:t>Networks</a:t>
              </a:r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0A5131C9-BFAA-4CFC-A6E8-3B57E594EFAA}"/>
                </a:ext>
              </a:extLst>
            </p:cNvPr>
            <p:cNvSpPr/>
            <p:nvPr/>
          </p:nvSpPr>
          <p:spPr bwMode="auto">
            <a:xfrm>
              <a:off x="9522869" y="5187032"/>
              <a:ext cx="1175486" cy="458326"/>
            </a:xfrm>
            <a:prstGeom prst="rect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F79646">
                  <a:lumMod val="40000"/>
                  <a:lumOff val="60000"/>
                </a:srgbClr>
              </a:solidFill>
              <a:prstDash val="soli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8" name="Rectangle 137">
              <a:extLst>
                <a:ext uri="{FF2B5EF4-FFF2-40B4-BE49-F238E27FC236}">
                  <a16:creationId xmlns:a16="http://schemas.microsoft.com/office/drawing/2014/main" id="{A6BB1D61-D900-481F-9088-392B4C60EAA1}"/>
                </a:ext>
              </a:extLst>
            </p:cNvPr>
            <p:cNvSpPr/>
            <p:nvPr/>
          </p:nvSpPr>
          <p:spPr>
            <a:xfrm>
              <a:off x="9501768" y="5185363"/>
              <a:ext cx="1208081" cy="457200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</a:rPr>
                <a:t>Storage and Data Processing</a:t>
              </a:r>
            </a:p>
          </p:txBody>
        </p:sp>
        <p:sp>
          <p:nvSpPr>
            <p:cNvPr id="139" name="Rectangle 138">
              <a:extLst>
                <a:ext uri="{FF2B5EF4-FFF2-40B4-BE49-F238E27FC236}">
                  <a16:creationId xmlns:a16="http://schemas.microsoft.com/office/drawing/2014/main" id="{D851AD48-BBB4-4C05-83A3-6120EF83E2B4}"/>
                </a:ext>
              </a:extLst>
            </p:cNvPr>
            <p:cNvSpPr/>
            <p:nvPr/>
          </p:nvSpPr>
          <p:spPr bwMode="auto">
            <a:xfrm>
              <a:off x="9522869" y="5750683"/>
              <a:ext cx="1175486" cy="458326"/>
            </a:xfrm>
            <a:prstGeom prst="rect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F79646">
                  <a:lumMod val="40000"/>
                  <a:lumOff val="60000"/>
                </a:srgbClr>
              </a:solidFill>
              <a:prstDash val="soli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0" name="Rectangle 139">
              <a:extLst>
                <a:ext uri="{FF2B5EF4-FFF2-40B4-BE49-F238E27FC236}">
                  <a16:creationId xmlns:a16="http://schemas.microsoft.com/office/drawing/2014/main" id="{B42E751D-D913-495B-9BDA-D73D77177587}"/>
                </a:ext>
              </a:extLst>
            </p:cNvPr>
            <p:cNvSpPr/>
            <p:nvPr/>
          </p:nvSpPr>
          <p:spPr>
            <a:xfrm>
              <a:off x="9610415" y="5749014"/>
              <a:ext cx="1000394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</a:rPr>
                <a:t>SQL, Java, Python, etc.</a:t>
              </a:r>
            </a:p>
          </p:txBody>
        </p: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65E5BEB8-8C8C-401C-B756-DA443AA89203}"/>
                </a:ext>
              </a:extLst>
            </p:cNvPr>
            <p:cNvSpPr/>
            <p:nvPr/>
          </p:nvSpPr>
          <p:spPr bwMode="auto">
            <a:xfrm>
              <a:off x="1469654" y="3461710"/>
              <a:ext cx="1175486" cy="458326"/>
            </a:xfrm>
            <a:prstGeom prst="rect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1F497D">
                  <a:lumMod val="20000"/>
                  <a:lumOff val="80000"/>
                </a:srgbClr>
              </a:solidFill>
              <a:prstDash val="soli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4E1876AC-F8D5-4551-8FF7-EAE6B811EB40}"/>
                </a:ext>
              </a:extLst>
            </p:cNvPr>
            <p:cNvSpPr/>
            <p:nvPr/>
          </p:nvSpPr>
          <p:spPr>
            <a:xfrm>
              <a:off x="1485841" y="3460041"/>
              <a:ext cx="1135733" cy="461665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</a:rPr>
                <a:t>Mechanical Devices</a:t>
              </a:r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77F8D9E0-BA8F-43B2-8D0B-7758AE5F337C}"/>
                </a:ext>
              </a:extLst>
            </p:cNvPr>
            <p:cNvSpPr/>
            <p:nvPr/>
          </p:nvSpPr>
          <p:spPr bwMode="auto">
            <a:xfrm>
              <a:off x="1469654" y="4019466"/>
              <a:ext cx="1175486" cy="458326"/>
            </a:xfrm>
            <a:prstGeom prst="rect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1F497D">
                  <a:lumMod val="20000"/>
                  <a:lumOff val="80000"/>
                </a:srgbClr>
              </a:solidFill>
              <a:prstDash val="soli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4" name="Rectangle 143">
              <a:extLst>
                <a:ext uri="{FF2B5EF4-FFF2-40B4-BE49-F238E27FC236}">
                  <a16:creationId xmlns:a16="http://schemas.microsoft.com/office/drawing/2014/main" id="{BAB3C96E-438C-4434-A482-A722FA10D588}"/>
                </a:ext>
              </a:extLst>
            </p:cNvPr>
            <p:cNvSpPr/>
            <p:nvPr/>
          </p:nvSpPr>
          <p:spPr>
            <a:xfrm>
              <a:off x="1730798" y="4110130"/>
              <a:ext cx="653198" cy="2769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</a:rPr>
                <a:t>SCADA</a:t>
              </a:r>
            </a:p>
          </p:txBody>
        </p:sp>
        <p:sp>
          <p:nvSpPr>
            <p:cNvPr id="145" name="Rectangle 144">
              <a:extLst>
                <a:ext uri="{FF2B5EF4-FFF2-40B4-BE49-F238E27FC236}">
                  <a16:creationId xmlns:a16="http://schemas.microsoft.com/office/drawing/2014/main" id="{3B08C6C4-F728-450E-AF2D-59FA83E27A97}"/>
                </a:ext>
              </a:extLst>
            </p:cNvPr>
            <p:cNvSpPr/>
            <p:nvPr/>
          </p:nvSpPr>
          <p:spPr bwMode="auto">
            <a:xfrm>
              <a:off x="1469654" y="4611144"/>
              <a:ext cx="1175486" cy="458326"/>
            </a:xfrm>
            <a:prstGeom prst="rect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1F497D">
                  <a:lumMod val="20000"/>
                  <a:lumOff val="80000"/>
                </a:srgbClr>
              </a:solidFill>
              <a:prstDash val="soli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:a16="http://schemas.microsoft.com/office/drawing/2014/main" id="{AD0C1D2B-DA05-4C69-A009-E903C5AA7452}"/>
                </a:ext>
              </a:extLst>
            </p:cNvPr>
            <p:cNvSpPr/>
            <p:nvPr/>
          </p:nvSpPr>
          <p:spPr>
            <a:xfrm>
              <a:off x="1677279" y="4701808"/>
              <a:ext cx="760237" cy="2769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</a:rPr>
                <a:t>DCS</a:t>
              </a:r>
            </a:p>
          </p:txBody>
        </p:sp>
        <p:sp>
          <p:nvSpPr>
            <p:cNvPr id="147" name="Rectangle 146">
              <a:extLst>
                <a:ext uri="{FF2B5EF4-FFF2-40B4-BE49-F238E27FC236}">
                  <a16:creationId xmlns:a16="http://schemas.microsoft.com/office/drawing/2014/main" id="{E2D4B7E6-1038-4E55-9892-13B9C3AD49AE}"/>
                </a:ext>
              </a:extLst>
            </p:cNvPr>
            <p:cNvSpPr/>
            <p:nvPr/>
          </p:nvSpPr>
          <p:spPr bwMode="auto">
            <a:xfrm>
              <a:off x="1469654" y="5187032"/>
              <a:ext cx="1175486" cy="458326"/>
            </a:xfrm>
            <a:prstGeom prst="rect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1F497D">
                  <a:lumMod val="20000"/>
                  <a:lumOff val="80000"/>
                </a:srgbClr>
              </a:solidFill>
              <a:prstDash val="soli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B5262FDE-CFDA-47FD-B601-0785CEEC3FB4}"/>
                </a:ext>
              </a:extLst>
            </p:cNvPr>
            <p:cNvSpPr/>
            <p:nvPr/>
          </p:nvSpPr>
          <p:spPr>
            <a:xfrm>
              <a:off x="1677279" y="5277696"/>
              <a:ext cx="760237" cy="2769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</a:rPr>
                <a:t>PLCs</a:t>
              </a:r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709F4620-087A-4CA3-895E-5AF452A7D93D}"/>
                </a:ext>
              </a:extLst>
            </p:cNvPr>
            <p:cNvSpPr/>
            <p:nvPr/>
          </p:nvSpPr>
          <p:spPr bwMode="auto">
            <a:xfrm>
              <a:off x="1469654" y="5750683"/>
              <a:ext cx="1175486" cy="458326"/>
            </a:xfrm>
            <a:prstGeom prst="rect">
              <a:avLst/>
            </a:prstGeom>
            <a:solidFill>
              <a:sysClr val="window" lastClr="FFFFFF"/>
            </a:solidFill>
            <a:ln w="19050" cap="flat" cmpd="sng" algn="ctr">
              <a:solidFill>
                <a:srgbClr val="1F497D">
                  <a:lumMod val="20000"/>
                  <a:lumOff val="80000"/>
                </a:srgbClr>
              </a:solidFill>
              <a:prstDash val="soli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0CFCC35C-328F-4967-AD87-02BD764E0FC1}"/>
                </a:ext>
              </a:extLst>
            </p:cNvPr>
            <p:cNvSpPr/>
            <p:nvPr/>
          </p:nvSpPr>
          <p:spPr>
            <a:xfrm>
              <a:off x="1710913" y="5836032"/>
              <a:ext cx="692969" cy="28762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</a:rPr>
                <a:t>RTUs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211824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03" r="32403"/>
          <a:stretch/>
        </p:blipFill>
        <p:spPr>
          <a:xfrm>
            <a:off x="6899275" y="-42203"/>
            <a:ext cx="5283200" cy="6548438"/>
          </a:xfrm>
        </p:spPr>
      </p:pic>
      <p:sp>
        <p:nvSpPr>
          <p:cNvPr id="9" name="Прямоугольник 8"/>
          <p:cNvSpPr/>
          <p:nvPr/>
        </p:nvSpPr>
        <p:spPr>
          <a:xfrm rot="10800000">
            <a:off x="589027" y="1094494"/>
            <a:ext cx="7847051" cy="148555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914217"/>
            <a:endParaRPr lang="ru-RU" sz="240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31" name="Группа 30"/>
          <p:cNvGrpSpPr/>
          <p:nvPr/>
        </p:nvGrpSpPr>
        <p:grpSpPr>
          <a:xfrm>
            <a:off x="11369061" y="1706396"/>
            <a:ext cx="117382" cy="3445210"/>
            <a:chOff x="16658197" y="2538470"/>
            <a:chExt cx="176100" cy="5168612"/>
          </a:xfrm>
        </p:grpSpPr>
        <p:sp>
          <p:nvSpPr>
            <p:cNvPr id="21" name="Shape 2819"/>
            <p:cNvSpPr/>
            <p:nvPr/>
          </p:nvSpPr>
          <p:spPr>
            <a:xfrm>
              <a:off x="16680690" y="5390681"/>
              <a:ext cx="131113" cy="1066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5" extrusionOk="0">
                  <a:moveTo>
                    <a:pt x="14735" y="0"/>
                  </a:moveTo>
                  <a:cubicBezTo>
                    <a:pt x="16497" y="0"/>
                    <a:pt x="17287" y="960"/>
                    <a:pt x="18293" y="1876"/>
                  </a:cubicBezTo>
                  <a:cubicBezTo>
                    <a:pt x="19048" y="1876"/>
                    <a:pt x="20055" y="1265"/>
                    <a:pt x="20558" y="960"/>
                  </a:cubicBezTo>
                  <a:cubicBezTo>
                    <a:pt x="20845" y="655"/>
                    <a:pt x="20845" y="655"/>
                    <a:pt x="21097" y="655"/>
                  </a:cubicBezTo>
                  <a:cubicBezTo>
                    <a:pt x="20845" y="1571"/>
                    <a:pt x="20306" y="2487"/>
                    <a:pt x="19551" y="3098"/>
                  </a:cubicBezTo>
                  <a:cubicBezTo>
                    <a:pt x="19551" y="3098"/>
                    <a:pt x="19300" y="3403"/>
                    <a:pt x="19048" y="3403"/>
                  </a:cubicBezTo>
                  <a:cubicBezTo>
                    <a:pt x="20055" y="3403"/>
                    <a:pt x="20845" y="2793"/>
                    <a:pt x="21600" y="2793"/>
                  </a:cubicBezTo>
                  <a:cubicBezTo>
                    <a:pt x="21348" y="3403"/>
                    <a:pt x="20845" y="4320"/>
                    <a:pt x="20055" y="4625"/>
                  </a:cubicBezTo>
                  <a:cubicBezTo>
                    <a:pt x="19803" y="4931"/>
                    <a:pt x="19803" y="5280"/>
                    <a:pt x="19551" y="5585"/>
                  </a:cubicBezTo>
                  <a:cubicBezTo>
                    <a:pt x="19551" y="6807"/>
                    <a:pt x="19551" y="7724"/>
                    <a:pt x="19300" y="8945"/>
                  </a:cubicBezTo>
                  <a:cubicBezTo>
                    <a:pt x="18042" y="14836"/>
                    <a:pt x="15239" y="19156"/>
                    <a:pt x="10674" y="20989"/>
                  </a:cubicBezTo>
                  <a:cubicBezTo>
                    <a:pt x="8877" y="21600"/>
                    <a:pt x="6110" y="21600"/>
                    <a:pt x="4313" y="21294"/>
                  </a:cubicBezTo>
                  <a:cubicBezTo>
                    <a:pt x="3306" y="20989"/>
                    <a:pt x="2552" y="20684"/>
                    <a:pt x="1509" y="20073"/>
                  </a:cubicBezTo>
                  <a:cubicBezTo>
                    <a:pt x="1258" y="19767"/>
                    <a:pt x="755" y="19767"/>
                    <a:pt x="503" y="19462"/>
                  </a:cubicBezTo>
                  <a:cubicBezTo>
                    <a:pt x="252" y="19156"/>
                    <a:pt x="252" y="19156"/>
                    <a:pt x="0" y="19156"/>
                  </a:cubicBezTo>
                  <a:cubicBezTo>
                    <a:pt x="503" y="19156"/>
                    <a:pt x="1006" y="19156"/>
                    <a:pt x="1509" y="19156"/>
                  </a:cubicBezTo>
                  <a:cubicBezTo>
                    <a:pt x="1797" y="19156"/>
                    <a:pt x="2300" y="19156"/>
                    <a:pt x="2803" y="18851"/>
                  </a:cubicBezTo>
                  <a:cubicBezTo>
                    <a:pt x="3810" y="18502"/>
                    <a:pt x="4564" y="18196"/>
                    <a:pt x="5319" y="17891"/>
                  </a:cubicBezTo>
                  <a:cubicBezTo>
                    <a:pt x="5858" y="17585"/>
                    <a:pt x="6361" y="17280"/>
                    <a:pt x="6613" y="16669"/>
                  </a:cubicBezTo>
                  <a:cubicBezTo>
                    <a:pt x="6110" y="16669"/>
                    <a:pt x="5607" y="16669"/>
                    <a:pt x="5319" y="16669"/>
                  </a:cubicBezTo>
                  <a:cubicBezTo>
                    <a:pt x="3810" y="16058"/>
                    <a:pt x="3055" y="14836"/>
                    <a:pt x="2552" y="12960"/>
                  </a:cubicBezTo>
                  <a:cubicBezTo>
                    <a:pt x="2803" y="13265"/>
                    <a:pt x="4061" y="13265"/>
                    <a:pt x="4313" y="12960"/>
                  </a:cubicBezTo>
                  <a:cubicBezTo>
                    <a:pt x="3810" y="12960"/>
                    <a:pt x="3306" y="12655"/>
                    <a:pt x="3055" y="12349"/>
                  </a:cubicBezTo>
                  <a:cubicBezTo>
                    <a:pt x="1797" y="11433"/>
                    <a:pt x="755" y="9905"/>
                    <a:pt x="755" y="7724"/>
                  </a:cubicBezTo>
                  <a:cubicBezTo>
                    <a:pt x="1006" y="7724"/>
                    <a:pt x="1258" y="7724"/>
                    <a:pt x="1258" y="8029"/>
                  </a:cubicBezTo>
                  <a:cubicBezTo>
                    <a:pt x="1509" y="8029"/>
                    <a:pt x="1797" y="8029"/>
                    <a:pt x="2300" y="8334"/>
                  </a:cubicBezTo>
                  <a:lnTo>
                    <a:pt x="2803" y="8334"/>
                  </a:lnTo>
                  <a:cubicBezTo>
                    <a:pt x="2552" y="8029"/>
                    <a:pt x="2300" y="7724"/>
                    <a:pt x="2049" y="7418"/>
                  </a:cubicBezTo>
                  <a:cubicBezTo>
                    <a:pt x="1258" y="6196"/>
                    <a:pt x="503" y="4625"/>
                    <a:pt x="1006" y="2487"/>
                  </a:cubicBezTo>
                  <a:cubicBezTo>
                    <a:pt x="1006" y="1876"/>
                    <a:pt x="1258" y="1571"/>
                    <a:pt x="1509" y="1265"/>
                  </a:cubicBezTo>
                  <a:cubicBezTo>
                    <a:pt x="1509" y="1265"/>
                    <a:pt x="1797" y="1571"/>
                    <a:pt x="2049" y="1571"/>
                  </a:cubicBezTo>
                  <a:cubicBezTo>
                    <a:pt x="2300" y="2182"/>
                    <a:pt x="2803" y="2793"/>
                    <a:pt x="3306" y="3098"/>
                  </a:cubicBezTo>
                  <a:cubicBezTo>
                    <a:pt x="4816" y="4625"/>
                    <a:pt x="6361" y="5585"/>
                    <a:pt x="8626" y="6502"/>
                  </a:cubicBezTo>
                  <a:cubicBezTo>
                    <a:pt x="9380" y="6502"/>
                    <a:pt x="9919" y="6807"/>
                    <a:pt x="10674" y="6807"/>
                  </a:cubicBezTo>
                  <a:cubicBezTo>
                    <a:pt x="10423" y="5891"/>
                    <a:pt x="10423" y="4931"/>
                    <a:pt x="10674" y="4320"/>
                  </a:cubicBezTo>
                  <a:cubicBezTo>
                    <a:pt x="11177" y="2487"/>
                    <a:pt x="11932" y="1265"/>
                    <a:pt x="13226" y="655"/>
                  </a:cubicBezTo>
                  <a:cubicBezTo>
                    <a:pt x="13477" y="349"/>
                    <a:pt x="13981" y="349"/>
                    <a:pt x="14232" y="349"/>
                  </a:cubicBezTo>
                  <a:cubicBezTo>
                    <a:pt x="14484" y="349"/>
                    <a:pt x="14484" y="0"/>
                    <a:pt x="14735" y="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30475" rIns="30475" anchor="ctr"/>
            <a:lstStyle/>
            <a:p>
              <a:pPr defTabSz="914217">
                <a:defRPr>
                  <a:latin typeface="Roboto"/>
                  <a:ea typeface="Roboto"/>
                  <a:cs typeface="Roboto"/>
                  <a:sym typeface="Roboto"/>
                </a:defRPr>
              </a:pPr>
              <a:endParaRPr sz="2400" dirty="0">
                <a:solidFill>
                  <a:srgbClr val="E7E6E6"/>
                </a:solidFill>
                <a:latin typeface="Roboto"/>
                <a:ea typeface="Roboto"/>
                <a:sym typeface="Roboto"/>
              </a:endParaRPr>
            </a:p>
          </p:txBody>
        </p:sp>
        <p:sp>
          <p:nvSpPr>
            <p:cNvPr id="22" name="Shape 2827"/>
            <p:cNvSpPr/>
            <p:nvPr/>
          </p:nvSpPr>
          <p:spPr>
            <a:xfrm>
              <a:off x="16680211" y="4817174"/>
              <a:ext cx="132072" cy="124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04" y="21600"/>
                  </a:moveTo>
                  <a:cubicBezTo>
                    <a:pt x="16804" y="13872"/>
                    <a:pt x="16804" y="13872"/>
                    <a:pt x="16804" y="13872"/>
                  </a:cubicBezTo>
                  <a:cubicBezTo>
                    <a:pt x="16804" y="12251"/>
                    <a:pt x="16307" y="10668"/>
                    <a:pt x="14566" y="10668"/>
                  </a:cubicBezTo>
                  <a:cubicBezTo>
                    <a:pt x="12789" y="10668"/>
                    <a:pt x="12044" y="12251"/>
                    <a:pt x="12044" y="13872"/>
                  </a:cubicBezTo>
                  <a:cubicBezTo>
                    <a:pt x="12044" y="21600"/>
                    <a:pt x="12044" y="21600"/>
                    <a:pt x="12044" y="21600"/>
                  </a:cubicBezTo>
                  <a:cubicBezTo>
                    <a:pt x="7283" y="21600"/>
                    <a:pt x="7283" y="21600"/>
                    <a:pt x="7283" y="21600"/>
                  </a:cubicBezTo>
                  <a:cubicBezTo>
                    <a:pt x="7283" y="7200"/>
                    <a:pt x="7283" y="7200"/>
                    <a:pt x="7283" y="7200"/>
                  </a:cubicBezTo>
                  <a:cubicBezTo>
                    <a:pt x="12044" y="7200"/>
                    <a:pt x="12044" y="7200"/>
                    <a:pt x="12044" y="7200"/>
                  </a:cubicBezTo>
                  <a:cubicBezTo>
                    <a:pt x="12044" y="9047"/>
                    <a:pt x="12044" y="9047"/>
                    <a:pt x="12044" y="9047"/>
                  </a:cubicBezTo>
                  <a:cubicBezTo>
                    <a:pt x="13322" y="7464"/>
                    <a:pt x="14317" y="6672"/>
                    <a:pt x="16307" y="6672"/>
                  </a:cubicBezTo>
                  <a:cubicBezTo>
                    <a:pt x="18332" y="6672"/>
                    <a:pt x="21600" y="7728"/>
                    <a:pt x="21600" y="13608"/>
                  </a:cubicBezTo>
                  <a:cubicBezTo>
                    <a:pt x="21600" y="21600"/>
                    <a:pt x="21600" y="21600"/>
                    <a:pt x="21600" y="21600"/>
                  </a:cubicBezTo>
                  <a:lnTo>
                    <a:pt x="16804" y="21600"/>
                  </a:lnTo>
                  <a:close/>
                  <a:moveTo>
                    <a:pt x="2771" y="5051"/>
                  </a:moveTo>
                  <a:cubicBezTo>
                    <a:pt x="1243" y="5051"/>
                    <a:pt x="0" y="3996"/>
                    <a:pt x="0" y="2676"/>
                  </a:cubicBezTo>
                  <a:cubicBezTo>
                    <a:pt x="0" y="1055"/>
                    <a:pt x="1243" y="0"/>
                    <a:pt x="2771" y="0"/>
                  </a:cubicBezTo>
                  <a:cubicBezTo>
                    <a:pt x="4263" y="0"/>
                    <a:pt x="5506" y="1055"/>
                    <a:pt x="5506" y="2676"/>
                  </a:cubicBezTo>
                  <a:cubicBezTo>
                    <a:pt x="5506" y="3996"/>
                    <a:pt x="4263" y="5051"/>
                    <a:pt x="2771" y="5051"/>
                  </a:cubicBezTo>
                  <a:close/>
                  <a:moveTo>
                    <a:pt x="5009" y="21600"/>
                  </a:moveTo>
                  <a:cubicBezTo>
                    <a:pt x="249" y="21600"/>
                    <a:pt x="249" y="21600"/>
                    <a:pt x="249" y="21600"/>
                  </a:cubicBezTo>
                  <a:cubicBezTo>
                    <a:pt x="249" y="7200"/>
                    <a:pt x="249" y="7200"/>
                    <a:pt x="249" y="7200"/>
                  </a:cubicBezTo>
                  <a:cubicBezTo>
                    <a:pt x="5009" y="7200"/>
                    <a:pt x="5009" y="7200"/>
                    <a:pt x="5009" y="7200"/>
                  </a:cubicBezTo>
                  <a:lnTo>
                    <a:pt x="5009" y="21600"/>
                  </a:ln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30475" rIns="30475" anchor="ctr"/>
            <a:lstStyle/>
            <a:p>
              <a:pPr defTabSz="914217">
                <a:defRPr>
                  <a:latin typeface="Roboto"/>
                  <a:ea typeface="Roboto"/>
                  <a:cs typeface="Roboto"/>
                  <a:sym typeface="Roboto"/>
                </a:defRPr>
              </a:pPr>
              <a:endParaRPr sz="2400" dirty="0">
                <a:solidFill>
                  <a:srgbClr val="E7E6E6"/>
                </a:solidFill>
                <a:latin typeface="Roboto"/>
                <a:ea typeface="Roboto"/>
                <a:sym typeface="Roboto"/>
              </a:endParaRPr>
            </a:p>
          </p:txBody>
        </p:sp>
        <p:sp>
          <p:nvSpPr>
            <p:cNvPr id="23" name="Shape 2829"/>
            <p:cNvSpPr/>
            <p:nvPr/>
          </p:nvSpPr>
          <p:spPr>
            <a:xfrm>
              <a:off x="16667652" y="3118945"/>
              <a:ext cx="157190" cy="1074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324" y="0"/>
                  </a:moveTo>
                  <a:cubicBezTo>
                    <a:pt x="11196" y="0"/>
                    <a:pt x="11196" y="0"/>
                    <a:pt x="11196" y="0"/>
                  </a:cubicBezTo>
                  <a:cubicBezTo>
                    <a:pt x="3816" y="0"/>
                    <a:pt x="3816" y="0"/>
                    <a:pt x="3816" y="0"/>
                  </a:cubicBezTo>
                  <a:cubicBezTo>
                    <a:pt x="2016" y="0"/>
                    <a:pt x="0" y="1844"/>
                    <a:pt x="0" y="4478"/>
                  </a:cubicBezTo>
                  <a:cubicBezTo>
                    <a:pt x="0" y="17491"/>
                    <a:pt x="0" y="17491"/>
                    <a:pt x="0" y="17491"/>
                  </a:cubicBezTo>
                  <a:cubicBezTo>
                    <a:pt x="0" y="20072"/>
                    <a:pt x="2016" y="21600"/>
                    <a:pt x="3816" y="21600"/>
                  </a:cubicBezTo>
                  <a:cubicBezTo>
                    <a:pt x="11448" y="21600"/>
                    <a:pt x="11448" y="21600"/>
                    <a:pt x="11448" y="21600"/>
                  </a:cubicBezTo>
                  <a:cubicBezTo>
                    <a:pt x="18324" y="21600"/>
                    <a:pt x="18324" y="21600"/>
                    <a:pt x="18324" y="21600"/>
                  </a:cubicBezTo>
                  <a:cubicBezTo>
                    <a:pt x="20088" y="21600"/>
                    <a:pt x="21600" y="20072"/>
                    <a:pt x="21600" y="17491"/>
                  </a:cubicBezTo>
                  <a:cubicBezTo>
                    <a:pt x="21600" y="4478"/>
                    <a:pt x="21600" y="4478"/>
                    <a:pt x="21600" y="4478"/>
                  </a:cubicBezTo>
                  <a:cubicBezTo>
                    <a:pt x="21600" y="1844"/>
                    <a:pt x="20088" y="0"/>
                    <a:pt x="18324" y="0"/>
                  </a:cubicBezTo>
                  <a:close/>
                  <a:moveTo>
                    <a:pt x="9396" y="16016"/>
                  </a:moveTo>
                  <a:cubicBezTo>
                    <a:pt x="9396" y="5953"/>
                    <a:pt x="9396" y="5953"/>
                    <a:pt x="9396" y="5953"/>
                  </a:cubicBezTo>
                  <a:cubicBezTo>
                    <a:pt x="14004" y="10800"/>
                    <a:pt x="14004" y="10800"/>
                    <a:pt x="14004" y="1080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30475" rIns="30475" anchor="ctr"/>
            <a:lstStyle/>
            <a:p>
              <a:pPr defTabSz="914217">
                <a:defRPr>
                  <a:latin typeface="Roboto"/>
                  <a:ea typeface="Roboto"/>
                  <a:cs typeface="Roboto"/>
                  <a:sym typeface="Roboto"/>
                </a:defRPr>
              </a:pPr>
              <a:endParaRPr sz="2400" dirty="0">
                <a:solidFill>
                  <a:srgbClr val="E7E6E6"/>
                </a:solidFill>
                <a:latin typeface="Roboto"/>
                <a:ea typeface="Roboto"/>
                <a:sym typeface="Roboto"/>
              </a:endParaRPr>
            </a:p>
          </p:txBody>
        </p:sp>
        <p:sp>
          <p:nvSpPr>
            <p:cNvPr id="24" name="Shape 2830"/>
            <p:cNvSpPr/>
            <p:nvPr/>
          </p:nvSpPr>
          <p:spPr>
            <a:xfrm>
              <a:off x="16680732" y="7592580"/>
              <a:ext cx="131031" cy="1145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35" h="18722" extrusionOk="0">
                  <a:moveTo>
                    <a:pt x="17665" y="11150"/>
                  </a:moveTo>
                  <a:cubicBezTo>
                    <a:pt x="16440" y="12929"/>
                    <a:pt x="14773" y="15171"/>
                    <a:pt x="13310" y="16452"/>
                  </a:cubicBezTo>
                  <a:cubicBezTo>
                    <a:pt x="12120" y="17449"/>
                    <a:pt x="10215" y="18943"/>
                    <a:pt x="8752" y="18694"/>
                  </a:cubicBezTo>
                  <a:cubicBezTo>
                    <a:pt x="4671" y="17947"/>
                    <a:pt x="5385" y="7627"/>
                    <a:pt x="2732" y="5385"/>
                  </a:cubicBezTo>
                  <a:cubicBezTo>
                    <a:pt x="1541" y="5136"/>
                    <a:pt x="827" y="6880"/>
                    <a:pt x="350" y="5883"/>
                  </a:cubicBezTo>
                  <a:cubicBezTo>
                    <a:pt x="-840" y="4887"/>
                    <a:pt x="1303" y="3357"/>
                    <a:pt x="2255" y="2360"/>
                  </a:cubicBezTo>
                  <a:cubicBezTo>
                    <a:pt x="3718" y="1115"/>
                    <a:pt x="5147" y="-415"/>
                    <a:pt x="7086" y="332"/>
                  </a:cubicBezTo>
                  <a:cubicBezTo>
                    <a:pt x="10453" y="1613"/>
                    <a:pt x="8038" y="10153"/>
                    <a:pt x="11167" y="11933"/>
                  </a:cubicBezTo>
                  <a:cubicBezTo>
                    <a:pt x="12834" y="10652"/>
                    <a:pt x="14773" y="8161"/>
                    <a:pt x="14297" y="5385"/>
                  </a:cubicBezTo>
                  <a:cubicBezTo>
                    <a:pt x="14059" y="4353"/>
                    <a:pt x="12358" y="4602"/>
                    <a:pt x="11644" y="4887"/>
                  </a:cubicBezTo>
                  <a:cubicBezTo>
                    <a:pt x="11644" y="581"/>
                    <a:pt x="19808" y="-2657"/>
                    <a:pt x="20522" y="3108"/>
                  </a:cubicBezTo>
                  <a:cubicBezTo>
                    <a:pt x="20760" y="6880"/>
                    <a:pt x="17665" y="11150"/>
                    <a:pt x="17665" y="1115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30475" rIns="30475" anchor="ctr"/>
            <a:lstStyle/>
            <a:p>
              <a:pPr defTabSz="914217">
                <a:defRPr>
                  <a:latin typeface="Roboto"/>
                  <a:ea typeface="Roboto"/>
                  <a:cs typeface="Roboto"/>
                  <a:sym typeface="Roboto"/>
                </a:defRPr>
              </a:pPr>
              <a:endParaRPr sz="2400" dirty="0">
                <a:solidFill>
                  <a:srgbClr val="E7E6E6"/>
                </a:solidFill>
                <a:latin typeface="Roboto"/>
                <a:ea typeface="Roboto"/>
                <a:sym typeface="Roboto"/>
              </a:endParaRPr>
            </a:p>
          </p:txBody>
        </p:sp>
        <p:sp>
          <p:nvSpPr>
            <p:cNvPr id="25" name="Shape 2831"/>
            <p:cNvSpPr/>
            <p:nvPr/>
          </p:nvSpPr>
          <p:spPr>
            <a:xfrm>
              <a:off x="16667185" y="7059584"/>
              <a:ext cx="158124" cy="1360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288" y="5358"/>
                  </a:moveTo>
                  <a:cubicBezTo>
                    <a:pt x="18288" y="9209"/>
                    <a:pt x="18288" y="9209"/>
                    <a:pt x="18288" y="9209"/>
                  </a:cubicBezTo>
                  <a:cubicBezTo>
                    <a:pt x="17028" y="9209"/>
                    <a:pt x="17028" y="9209"/>
                    <a:pt x="17028" y="9209"/>
                  </a:cubicBezTo>
                  <a:cubicBezTo>
                    <a:pt x="17028" y="5358"/>
                    <a:pt x="17028" y="5358"/>
                    <a:pt x="17028" y="5358"/>
                  </a:cubicBezTo>
                  <a:cubicBezTo>
                    <a:pt x="13464" y="5358"/>
                    <a:pt x="13464" y="5358"/>
                    <a:pt x="13464" y="5358"/>
                  </a:cubicBezTo>
                  <a:cubicBezTo>
                    <a:pt x="13464" y="3851"/>
                    <a:pt x="13464" y="3851"/>
                    <a:pt x="13464" y="3851"/>
                  </a:cubicBezTo>
                  <a:cubicBezTo>
                    <a:pt x="17028" y="3851"/>
                    <a:pt x="17028" y="3851"/>
                    <a:pt x="17028" y="3851"/>
                  </a:cubicBezTo>
                  <a:cubicBezTo>
                    <a:pt x="17028" y="0"/>
                    <a:pt x="17028" y="0"/>
                    <a:pt x="17028" y="0"/>
                  </a:cubicBezTo>
                  <a:cubicBezTo>
                    <a:pt x="18288" y="0"/>
                    <a:pt x="18288" y="0"/>
                    <a:pt x="18288" y="0"/>
                  </a:cubicBezTo>
                  <a:cubicBezTo>
                    <a:pt x="18288" y="3851"/>
                    <a:pt x="18288" y="3851"/>
                    <a:pt x="18288" y="3851"/>
                  </a:cubicBezTo>
                  <a:cubicBezTo>
                    <a:pt x="21600" y="3851"/>
                    <a:pt x="21600" y="3851"/>
                    <a:pt x="21600" y="3851"/>
                  </a:cubicBezTo>
                  <a:cubicBezTo>
                    <a:pt x="21600" y="5358"/>
                    <a:pt x="21600" y="5358"/>
                    <a:pt x="21600" y="5358"/>
                  </a:cubicBezTo>
                  <a:lnTo>
                    <a:pt x="18288" y="5358"/>
                  </a:lnTo>
                  <a:close/>
                  <a:moveTo>
                    <a:pt x="8892" y="1507"/>
                  </a:moveTo>
                  <a:cubicBezTo>
                    <a:pt x="10152" y="2386"/>
                    <a:pt x="10944" y="3558"/>
                    <a:pt x="10944" y="5358"/>
                  </a:cubicBezTo>
                  <a:cubicBezTo>
                    <a:pt x="10944" y="6530"/>
                    <a:pt x="10152" y="7702"/>
                    <a:pt x="9144" y="8581"/>
                  </a:cubicBezTo>
                  <a:cubicBezTo>
                    <a:pt x="8136" y="9502"/>
                    <a:pt x="8136" y="9795"/>
                    <a:pt x="8136" y="10381"/>
                  </a:cubicBezTo>
                  <a:cubicBezTo>
                    <a:pt x="8136" y="10967"/>
                    <a:pt x="9144" y="12140"/>
                    <a:pt x="9648" y="12433"/>
                  </a:cubicBezTo>
                  <a:cubicBezTo>
                    <a:pt x="11196" y="13647"/>
                    <a:pt x="11448" y="14819"/>
                    <a:pt x="11448" y="16577"/>
                  </a:cubicBezTo>
                  <a:cubicBezTo>
                    <a:pt x="11448" y="18963"/>
                    <a:pt x="9648" y="21600"/>
                    <a:pt x="5832" y="21600"/>
                  </a:cubicBezTo>
                  <a:cubicBezTo>
                    <a:pt x="2772" y="21600"/>
                    <a:pt x="0" y="19842"/>
                    <a:pt x="0" y="17456"/>
                  </a:cubicBezTo>
                  <a:cubicBezTo>
                    <a:pt x="0" y="15112"/>
                    <a:pt x="2520" y="12726"/>
                    <a:pt x="5580" y="12726"/>
                  </a:cubicBezTo>
                  <a:cubicBezTo>
                    <a:pt x="6084" y="12726"/>
                    <a:pt x="6336" y="12726"/>
                    <a:pt x="6588" y="12726"/>
                  </a:cubicBezTo>
                  <a:cubicBezTo>
                    <a:pt x="6336" y="12433"/>
                    <a:pt x="5832" y="11846"/>
                    <a:pt x="5832" y="10967"/>
                  </a:cubicBezTo>
                  <a:cubicBezTo>
                    <a:pt x="5832" y="10674"/>
                    <a:pt x="6084" y="10088"/>
                    <a:pt x="6084" y="9795"/>
                  </a:cubicBezTo>
                  <a:cubicBezTo>
                    <a:pt x="6084" y="9795"/>
                    <a:pt x="5832" y="9795"/>
                    <a:pt x="5580" y="9795"/>
                  </a:cubicBezTo>
                  <a:cubicBezTo>
                    <a:pt x="3024" y="9795"/>
                    <a:pt x="1260" y="7702"/>
                    <a:pt x="1260" y="5023"/>
                  </a:cubicBezTo>
                  <a:cubicBezTo>
                    <a:pt x="1260" y="2386"/>
                    <a:pt x="3816" y="0"/>
                    <a:pt x="6336" y="0"/>
                  </a:cubicBezTo>
                  <a:cubicBezTo>
                    <a:pt x="7632" y="0"/>
                    <a:pt x="11952" y="0"/>
                    <a:pt x="11952" y="0"/>
                  </a:cubicBezTo>
                  <a:cubicBezTo>
                    <a:pt x="10692" y="1507"/>
                    <a:pt x="10692" y="1507"/>
                    <a:pt x="10692" y="1507"/>
                  </a:cubicBezTo>
                  <a:lnTo>
                    <a:pt x="8892" y="1507"/>
                  </a:lnTo>
                  <a:close/>
                  <a:moveTo>
                    <a:pt x="6336" y="13647"/>
                  </a:moveTo>
                  <a:cubicBezTo>
                    <a:pt x="4068" y="13312"/>
                    <a:pt x="2016" y="15112"/>
                    <a:pt x="2016" y="16870"/>
                  </a:cubicBezTo>
                  <a:cubicBezTo>
                    <a:pt x="2016" y="18670"/>
                    <a:pt x="3816" y="20135"/>
                    <a:pt x="5832" y="20135"/>
                  </a:cubicBezTo>
                  <a:cubicBezTo>
                    <a:pt x="8892" y="20135"/>
                    <a:pt x="10152" y="18963"/>
                    <a:pt x="10152" y="16870"/>
                  </a:cubicBezTo>
                  <a:cubicBezTo>
                    <a:pt x="10152" y="16870"/>
                    <a:pt x="10152" y="16577"/>
                    <a:pt x="9900" y="16284"/>
                  </a:cubicBezTo>
                  <a:cubicBezTo>
                    <a:pt x="9648" y="15112"/>
                    <a:pt x="8892" y="14819"/>
                    <a:pt x="7632" y="13647"/>
                  </a:cubicBezTo>
                  <a:cubicBezTo>
                    <a:pt x="7344" y="13647"/>
                    <a:pt x="6840" y="13647"/>
                    <a:pt x="6336" y="13647"/>
                  </a:cubicBezTo>
                  <a:close/>
                  <a:moveTo>
                    <a:pt x="8892" y="5358"/>
                  </a:moveTo>
                  <a:cubicBezTo>
                    <a:pt x="8640" y="2972"/>
                    <a:pt x="7092" y="1214"/>
                    <a:pt x="5580" y="1214"/>
                  </a:cubicBezTo>
                  <a:cubicBezTo>
                    <a:pt x="4068" y="1214"/>
                    <a:pt x="3024" y="2972"/>
                    <a:pt x="3276" y="5023"/>
                  </a:cubicBezTo>
                  <a:cubicBezTo>
                    <a:pt x="3564" y="7409"/>
                    <a:pt x="5076" y="9209"/>
                    <a:pt x="6588" y="9209"/>
                  </a:cubicBezTo>
                  <a:cubicBezTo>
                    <a:pt x="7884" y="9209"/>
                    <a:pt x="9144" y="7409"/>
                    <a:pt x="8892" y="5358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30475" rIns="30475" anchor="ctr"/>
            <a:lstStyle/>
            <a:p>
              <a:pPr defTabSz="914217">
                <a:defRPr>
                  <a:latin typeface="Roboto"/>
                  <a:ea typeface="Roboto"/>
                  <a:cs typeface="Roboto"/>
                  <a:sym typeface="Roboto"/>
                </a:defRPr>
              </a:pPr>
              <a:endParaRPr sz="2400" dirty="0">
                <a:solidFill>
                  <a:srgbClr val="E7E6E6"/>
                </a:solidFill>
                <a:latin typeface="Roboto"/>
                <a:ea typeface="Roboto"/>
                <a:sym typeface="Roboto"/>
              </a:endParaRPr>
            </a:p>
          </p:txBody>
        </p:sp>
        <p:sp>
          <p:nvSpPr>
            <p:cNvPr id="26" name="Shape 2833"/>
            <p:cNvSpPr/>
            <p:nvPr/>
          </p:nvSpPr>
          <p:spPr>
            <a:xfrm>
              <a:off x="16715679" y="2538470"/>
              <a:ext cx="61136" cy="1306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67" extrusionOk="0">
                  <a:moveTo>
                    <a:pt x="21600" y="16"/>
                  </a:moveTo>
                  <a:cubicBezTo>
                    <a:pt x="21600" y="1261"/>
                    <a:pt x="21600" y="3539"/>
                    <a:pt x="21600" y="3539"/>
                  </a:cubicBezTo>
                  <a:cubicBezTo>
                    <a:pt x="21600" y="3539"/>
                    <a:pt x="16257" y="3290"/>
                    <a:pt x="15112" y="4286"/>
                  </a:cubicBezTo>
                  <a:cubicBezTo>
                    <a:pt x="14044" y="4784"/>
                    <a:pt x="14578" y="6279"/>
                    <a:pt x="14578" y="7311"/>
                  </a:cubicBezTo>
                  <a:cubicBezTo>
                    <a:pt x="16791" y="7311"/>
                    <a:pt x="19463" y="7311"/>
                    <a:pt x="21600" y="7311"/>
                  </a:cubicBezTo>
                  <a:cubicBezTo>
                    <a:pt x="21066" y="8805"/>
                    <a:pt x="20531" y="9553"/>
                    <a:pt x="20531" y="10834"/>
                  </a:cubicBezTo>
                  <a:cubicBezTo>
                    <a:pt x="18394" y="10834"/>
                    <a:pt x="14578" y="10834"/>
                    <a:pt x="14578" y="10834"/>
                  </a:cubicBezTo>
                  <a:cubicBezTo>
                    <a:pt x="14578" y="21367"/>
                    <a:pt x="14578" y="21367"/>
                    <a:pt x="14578" y="21367"/>
                  </a:cubicBezTo>
                  <a:cubicBezTo>
                    <a:pt x="14578" y="21367"/>
                    <a:pt x="7632" y="21367"/>
                    <a:pt x="4350" y="21367"/>
                  </a:cubicBezTo>
                  <a:cubicBezTo>
                    <a:pt x="4350" y="18129"/>
                    <a:pt x="4350" y="14357"/>
                    <a:pt x="4350" y="10834"/>
                  </a:cubicBezTo>
                  <a:cubicBezTo>
                    <a:pt x="2748" y="10834"/>
                    <a:pt x="1679" y="10834"/>
                    <a:pt x="0" y="10834"/>
                  </a:cubicBezTo>
                  <a:cubicBezTo>
                    <a:pt x="0" y="9553"/>
                    <a:pt x="0" y="8557"/>
                    <a:pt x="0" y="7311"/>
                  </a:cubicBezTo>
                  <a:cubicBezTo>
                    <a:pt x="1679" y="7311"/>
                    <a:pt x="2748" y="7311"/>
                    <a:pt x="4350" y="7311"/>
                  </a:cubicBezTo>
                  <a:cubicBezTo>
                    <a:pt x="4885" y="5033"/>
                    <a:pt x="4885" y="2542"/>
                    <a:pt x="7632" y="1261"/>
                  </a:cubicBezTo>
                  <a:cubicBezTo>
                    <a:pt x="10304" y="-233"/>
                    <a:pt x="12975" y="16"/>
                    <a:pt x="21600" y="16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30475" rIns="30475" anchor="ctr"/>
            <a:lstStyle/>
            <a:p>
              <a:pPr defTabSz="914217">
                <a:defRPr>
                  <a:latin typeface="Roboto"/>
                  <a:ea typeface="Roboto"/>
                  <a:cs typeface="Roboto"/>
                  <a:sym typeface="Roboto"/>
                </a:defRPr>
              </a:pPr>
              <a:endParaRPr sz="2400" dirty="0">
                <a:solidFill>
                  <a:srgbClr val="E7E6E6"/>
                </a:solidFill>
                <a:latin typeface="Roboto"/>
                <a:ea typeface="Roboto"/>
                <a:sym typeface="Roboto"/>
              </a:endParaRPr>
            </a:p>
          </p:txBody>
        </p:sp>
        <p:sp>
          <p:nvSpPr>
            <p:cNvPr id="27" name="Shape 2834"/>
            <p:cNvSpPr/>
            <p:nvPr/>
          </p:nvSpPr>
          <p:spPr>
            <a:xfrm>
              <a:off x="16669901" y="5950072"/>
              <a:ext cx="152691" cy="151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926" y="0"/>
                  </a:moveTo>
                  <a:cubicBezTo>
                    <a:pt x="4816" y="0"/>
                    <a:pt x="0" y="4824"/>
                    <a:pt x="0" y="10944"/>
                  </a:cubicBezTo>
                  <a:cubicBezTo>
                    <a:pt x="0" y="15264"/>
                    <a:pt x="2803" y="19080"/>
                    <a:pt x="6613" y="20844"/>
                  </a:cubicBezTo>
                  <a:cubicBezTo>
                    <a:pt x="6613" y="20088"/>
                    <a:pt x="6613" y="19080"/>
                    <a:pt x="6865" y="18324"/>
                  </a:cubicBezTo>
                  <a:cubicBezTo>
                    <a:pt x="6865" y="17532"/>
                    <a:pt x="8122" y="12456"/>
                    <a:pt x="8122" y="12456"/>
                  </a:cubicBezTo>
                  <a:cubicBezTo>
                    <a:pt x="8122" y="12456"/>
                    <a:pt x="7871" y="11700"/>
                    <a:pt x="7871" y="10692"/>
                  </a:cubicBezTo>
                  <a:cubicBezTo>
                    <a:pt x="7871" y="9144"/>
                    <a:pt x="8626" y="7884"/>
                    <a:pt x="9919" y="7884"/>
                  </a:cubicBezTo>
                  <a:cubicBezTo>
                    <a:pt x="10926" y="7884"/>
                    <a:pt x="11429" y="8640"/>
                    <a:pt x="11429" y="9396"/>
                  </a:cubicBezTo>
                  <a:cubicBezTo>
                    <a:pt x="11429" y="10404"/>
                    <a:pt x="10674" y="11952"/>
                    <a:pt x="10423" y="13464"/>
                  </a:cubicBezTo>
                  <a:cubicBezTo>
                    <a:pt x="10171" y="14508"/>
                    <a:pt x="10926" y="15516"/>
                    <a:pt x="12184" y="15516"/>
                  </a:cubicBezTo>
                  <a:cubicBezTo>
                    <a:pt x="14232" y="15516"/>
                    <a:pt x="15490" y="12708"/>
                    <a:pt x="15490" y="9648"/>
                  </a:cubicBezTo>
                  <a:cubicBezTo>
                    <a:pt x="15490" y="7380"/>
                    <a:pt x="13981" y="5580"/>
                    <a:pt x="10926" y="5580"/>
                  </a:cubicBezTo>
                  <a:cubicBezTo>
                    <a:pt x="7619" y="5580"/>
                    <a:pt x="5571" y="7884"/>
                    <a:pt x="5571" y="10692"/>
                  </a:cubicBezTo>
                  <a:cubicBezTo>
                    <a:pt x="5571" y="11700"/>
                    <a:pt x="5822" y="12456"/>
                    <a:pt x="6325" y="12960"/>
                  </a:cubicBezTo>
                  <a:cubicBezTo>
                    <a:pt x="6613" y="12960"/>
                    <a:pt x="6613" y="13212"/>
                    <a:pt x="6613" y="13464"/>
                  </a:cubicBezTo>
                  <a:cubicBezTo>
                    <a:pt x="6613" y="13752"/>
                    <a:pt x="6325" y="14256"/>
                    <a:pt x="6325" y="14256"/>
                  </a:cubicBezTo>
                  <a:cubicBezTo>
                    <a:pt x="6325" y="14508"/>
                    <a:pt x="6074" y="14760"/>
                    <a:pt x="5822" y="14508"/>
                  </a:cubicBezTo>
                  <a:cubicBezTo>
                    <a:pt x="4313" y="14004"/>
                    <a:pt x="3558" y="12204"/>
                    <a:pt x="3558" y="10404"/>
                  </a:cubicBezTo>
                  <a:cubicBezTo>
                    <a:pt x="3558" y="7380"/>
                    <a:pt x="6074" y="3564"/>
                    <a:pt x="11429" y="3564"/>
                  </a:cubicBezTo>
                  <a:cubicBezTo>
                    <a:pt x="15490" y="3564"/>
                    <a:pt x="18293" y="6624"/>
                    <a:pt x="18293" y="9900"/>
                  </a:cubicBezTo>
                  <a:cubicBezTo>
                    <a:pt x="18293" y="14256"/>
                    <a:pt x="15742" y="17280"/>
                    <a:pt x="12435" y="17280"/>
                  </a:cubicBezTo>
                  <a:cubicBezTo>
                    <a:pt x="11177" y="17280"/>
                    <a:pt x="10171" y="16776"/>
                    <a:pt x="9668" y="16020"/>
                  </a:cubicBezTo>
                  <a:cubicBezTo>
                    <a:pt x="9668" y="16020"/>
                    <a:pt x="9129" y="18576"/>
                    <a:pt x="8877" y="19080"/>
                  </a:cubicBezTo>
                  <a:cubicBezTo>
                    <a:pt x="8626" y="19836"/>
                    <a:pt x="8374" y="20592"/>
                    <a:pt x="7871" y="21348"/>
                  </a:cubicBezTo>
                  <a:cubicBezTo>
                    <a:pt x="8877" y="21600"/>
                    <a:pt x="9919" y="21600"/>
                    <a:pt x="10926" y="21600"/>
                  </a:cubicBezTo>
                  <a:cubicBezTo>
                    <a:pt x="16748" y="21600"/>
                    <a:pt x="21600" y="16776"/>
                    <a:pt x="21600" y="10944"/>
                  </a:cubicBezTo>
                  <a:cubicBezTo>
                    <a:pt x="21600" y="4824"/>
                    <a:pt x="16748" y="0"/>
                    <a:pt x="10926" y="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30475" rIns="30475" anchor="ctr"/>
            <a:lstStyle/>
            <a:p>
              <a:pPr defTabSz="914217">
                <a:defRPr>
                  <a:latin typeface="Roboto"/>
                  <a:ea typeface="Roboto"/>
                  <a:cs typeface="Roboto"/>
                  <a:sym typeface="Roboto"/>
                </a:defRPr>
              </a:pPr>
              <a:endParaRPr sz="2400" dirty="0">
                <a:solidFill>
                  <a:srgbClr val="E7E6E6"/>
                </a:solidFill>
                <a:latin typeface="Roboto"/>
                <a:ea typeface="Roboto"/>
                <a:sym typeface="Roboto"/>
              </a:endParaRPr>
            </a:p>
          </p:txBody>
        </p:sp>
        <p:sp>
          <p:nvSpPr>
            <p:cNvPr id="28" name="Freeform: Shape 129"/>
            <p:cNvSpPr/>
            <p:nvPr/>
          </p:nvSpPr>
          <p:spPr>
            <a:xfrm>
              <a:off x="16682614" y="4254722"/>
              <a:ext cx="127265" cy="127273"/>
            </a:xfrm>
            <a:custGeom>
              <a:avLst/>
              <a:gdLst/>
              <a:ahLst/>
              <a:cxnLst/>
              <a:rect l="l" t="t" r="r" b="b"/>
              <a:pathLst>
                <a:path w="195962" h="195976">
                  <a:moveTo>
                    <a:pt x="97989" y="65323"/>
                  </a:moveTo>
                  <a:cubicBezTo>
                    <a:pt x="91921" y="65393"/>
                    <a:pt x="86433" y="66884"/>
                    <a:pt x="81524" y="69794"/>
                  </a:cubicBezTo>
                  <a:cubicBezTo>
                    <a:pt x="76615" y="72704"/>
                    <a:pt x="72705" y="76614"/>
                    <a:pt x="69794" y="81524"/>
                  </a:cubicBezTo>
                  <a:cubicBezTo>
                    <a:pt x="66884" y="86433"/>
                    <a:pt x="65394" y="91921"/>
                    <a:pt x="65324" y="97988"/>
                  </a:cubicBezTo>
                  <a:cubicBezTo>
                    <a:pt x="65394" y="104056"/>
                    <a:pt x="66884" y="109544"/>
                    <a:pt x="69794" y="114453"/>
                  </a:cubicBezTo>
                  <a:cubicBezTo>
                    <a:pt x="72705" y="119363"/>
                    <a:pt x="76615" y="123273"/>
                    <a:pt x="81524" y="126183"/>
                  </a:cubicBezTo>
                  <a:cubicBezTo>
                    <a:pt x="86433" y="129093"/>
                    <a:pt x="91921" y="130583"/>
                    <a:pt x="97989" y="130654"/>
                  </a:cubicBezTo>
                  <a:cubicBezTo>
                    <a:pt x="104056" y="130583"/>
                    <a:pt x="109544" y="129093"/>
                    <a:pt x="114454" y="126183"/>
                  </a:cubicBezTo>
                  <a:cubicBezTo>
                    <a:pt x="119363" y="123273"/>
                    <a:pt x="123273" y="119363"/>
                    <a:pt x="126183" y="114453"/>
                  </a:cubicBezTo>
                  <a:cubicBezTo>
                    <a:pt x="129094" y="109544"/>
                    <a:pt x="130584" y="104056"/>
                    <a:pt x="130654" y="97988"/>
                  </a:cubicBezTo>
                  <a:lnTo>
                    <a:pt x="130652" y="97989"/>
                  </a:lnTo>
                  <a:cubicBezTo>
                    <a:pt x="130582" y="91922"/>
                    <a:pt x="129092" y="86434"/>
                    <a:pt x="126181" y="81525"/>
                  </a:cubicBezTo>
                  <a:cubicBezTo>
                    <a:pt x="123271" y="76616"/>
                    <a:pt x="119361" y="72706"/>
                    <a:pt x="114452" y="69795"/>
                  </a:cubicBezTo>
                  <a:cubicBezTo>
                    <a:pt x="109543" y="66885"/>
                    <a:pt x="104055" y="65394"/>
                    <a:pt x="97989" y="65323"/>
                  </a:cubicBezTo>
                  <a:close/>
                  <a:moveTo>
                    <a:pt x="97988" y="47726"/>
                  </a:moveTo>
                  <a:cubicBezTo>
                    <a:pt x="107365" y="47831"/>
                    <a:pt x="115830" y="50114"/>
                    <a:pt x="123382" y="54576"/>
                  </a:cubicBezTo>
                  <a:cubicBezTo>
                    <a:pt x="130933" y="59037"/>
                    <a:pt x="136940" y="65044"/>
                    <a:pt x="141401" y="72596"/>
                  </a:cubicBezTo>
                  <a:cubicBezTo>
                    <a:pt x="145863" y="80147"/>
                    <a:pt x="148146" y="88612"/>
                    <a:pt x="148251" y="97989"/>
                  </a:cubicBezTo>
                  <a:cubicBezTo>
                    <a:pt x="148146" y="107367"/>
                    <a:pt x="145863" y="115830"/>
                    <a:pt x="141401" y="123380"/>
                  </a:cubicBezTo>
                  <a:cubicBezTo>
                    <a:pt x="136940" y="130930"/>
                    <a:pt x="130933" y="136935"/>
                    <a:pt x="123382" y="141395"/>
                  </a:cubicBezTo>
                  <a:cubicBezTo>
                    <a:pt x="115830" y="145854"/>
                    <a:pt x="107365" y="148137"/>
                    <a:pt x="97988" y="148242"/>
                  </a:cubicBezTo>
                  <a:cubicBezTo>
                    <a:pt x="88611" y="148137"/>
                    <a:pt x="80147" y="145854"/>
                    <a:pt x="72597" y="141395"/>
                  </a:cubicBezTo>
                  <a:cubicBezTo>
                    <a:pt x="65047" y="136935"/>
                    <a:pt x="59042" y="130930"/>
                    <a:pt x="54583" y="123380"/>
                  </a:cubicBezTo>
                  <a:cubicBezTo>
                    <a:pt x="50123" y="115830"/>
                    <a:pt x="47841" y="107367"/>
                    <a:pt x="47735" y="97989"/>
                  </a:cubicBezTo>
                  <a:cubicBezTo>
                    <a:pt x="47841" y="88612"/>
                    <a:pt x="50123" y="80147"/>
                    <a:pt x="54583" y="72596"/>
                  </a:cubicBezTo>
                  <a:cubicBezTo>
                    <a:pt x="59042" y="65044"/>
                    <a:pt x="65047" y="59037"/>
                    <a:pt x="72597" y="54576"/>
                  </a:cubicBezTo>
                  <a:cubicBezTo>
                    <a:pt x="80147" y="50114"/>
                    <a:pt x="88611" y="47831"/>
                    <a:pt x="97988" y="47726"/>
                  </a:cubicBezTo>
                  <a:close/>
                  <a:moveTo>
                    <a:pt x="150291" y="33958"/>
                  </a:moveTo>
                  <a:cubicBezTo>
                    <a:pt x="153624" y="34040"/>
                    <a:pt x="156392" y="35182"/>
                    <a:pt x="158593" y="37384"/>
                  </a:cubicBezTo>
                  <a:cubicBezTo>
                    <a:pt x="160795" y="39586"/>
                    <a:pt x="161937" y="42353"/>
                    <a:pt x="162019" y="45686"/>
                  </a:cubicBezTo>
                  <a:cubicBezTo>
                    <a:pt x="161937" y="49019"/>
                    <a:pt x="160795" y="51786"/>
                    <a:pt x="158593" y="53988"/>
                  </a:cubicBezTo>
                  <a:cubicBezTo>
                    <a:pt x="156392" y="56190"/>
                    <a:pt x="153624" y="57332"/>
                    <a:pt x="150291" y="57414"/>
                  </a:cubicBezTo>
                  <a:cubicBezTo>
                    <a:pt x="146958" y="57332"/>
                    <a:pt x="144191" y="56190"/>
                    <a:pt x="141989" y="53988"/>
                  </a:cubicBezTo>
                  <a:cubicBezTo>
                    <a:pt x="139787" y="51786"/>
                    <a:pt x="138645" y="49019"/>
                    <a:pt x="138563" y="45686"/>
                  </a:cubicBezTo>
                  <a:cubicBezTo>
                    <a:pt x="138645" y="42353"/>
                    <a:pt x="139787" y="39586"/>
                    <a:pt x="141989" y="37384"/>
                  </a:cubicBezTo>
                  <a:cubicBezTo>
                    <a:pt x="144191" y="35182"/>
                    <a:pt x="146958" y="34040"/>
                    <a:pt x="150291" y="33958"/>
                  </a:cubicBezTo>
                  <a:close/>
                  <a:moveTo>
                    <a:pt x="79519" y="17505"/>
                  </a:moveTo>
                  <a:cubicBezTo>
                    <a:pt x="72180" y="17478"/>
                    <a:pt x="64919" y="17736"/>
                    <a:pt x="57736" y="18276"/>
                  </a:cubicBezTo>
                  <a:cubicBezTo>
                    <a:pt x="50553" y="18817"/>
                    <a:pt x="44710" y="19916"/>
                    <a:pt x="40205" y="21572"/>
                  </a:cubicBezTo>
                  <a:cubicBezTo>
                    <a:pt x="37998" y="22447"/>
                    <a:pt x="35998" y="23474"/>
                    <a:pt x="34206" y="24652"/>
                  </a:cubicBezTo>
                  <a:cubicBezTo>
                    <a:pt x="32414" y="25831"/>
                    <a:pt x="30670" y="27273"/>
                    <a:pt x="28973" y="28978"/>
                  </a:cubicBezTo>
                  <a:cubicBezTo>
                    <a:pt x="27269" y="30675"/>
                    <a:pt x="25827" y="32419"/>
                    <a:pt x="24650" y="34211"/>
                  </a:cubicBezTo>
                  <a:cubicBezTo>
                    <a:pt x="23472" y="36002"/>
                    <a:pt x="22445" y="38000"/>
                    <a:pt x="21570" y="40204"/>
                  </a:cubicBezTo>
                  <a:cubicBezTo>
                    <a:pt x="19915" y="44707"/>
                    <a:pt x="18817" y="50549"/>
                    <a:pt x="18276" y="57732"/>
                  </a:cubicBezTo>
                  <a:cubicBezTo>
                    <a:pt x="17736" y="64916"/>
                    <a:pt x="17479" y="72177"/>
                    <a:pt x="17505" y="79518"/>
                  </a:cubicBezTo>
                  <a:cubicBezTo>
                    <a:pt x="17532" y="86858"/>
                    <a:pt x="17568" y="93016"/>
                    <a:pt x="17614" y="97989"/>
                  </a:cubicBezTo>
                  <a:cubicBezTo>
                    <a:pt x="17568" y="102963"/>
                    <a:pt x="17532" y="109119"/>
                    <a:pt x="17505" y="116458"/>
                  </a:cubicBezTo>
                  <a:cubicBezTo>
                    <a:pt x="17479" y="123798"/>
                    <a:pt x="17736" y="131058"/>
                    <a:pt x="18276" y="138241"/>
                  </a:cubicBezTo>
                  <a:cubicBezTo>
                    <a:pt x="18817" y="145424"/>
                    <a:pt x="19915" y="151268"/>
                    <a:pt x="21570" y="155772"/>
                  </a:cubicBezTo>
                  <a:cubicBezTo>
                    <a:pt x="22445" y="157979"/>
                    <a:pt x="23472" y="159979"/>
                    <a:pt x="24650" y="161771"/>
                  </a:cubicBezTo>
                  <a:cubicBezTo>
                    <a:pt x="25827" y="163563"/>
                    <a:pt x="27269" y="165308"/>
                    <a:pt x="28973" y="167004"/>
                  </a:cubicBezTo>
                  <a:cubicBezTo>
                    <a:pt x="30670" y="168708"/>
                    <a:pt x="32414" y="170150"/>
                    <a:pt x="34206" y="171328"/>
                  </a:cubicBezTo>
                  <a:cubicBezTo>
                    <a:pt x="35998" y="172506"/>
                    <a:pt x="37998" y="173532"/>
                    <a:pt x="40205" y="174407"/>
                  </a:cubicBezTo>
                  <a:cubicBezTo>
                    <a:pt x="44710" y="176062"/>
                    <a:pt x="50553" y="177160"/>
                    <a:pt x="57736" y="177701"/>
                  </a:cubicBezTo>
                  <a:cubicBezTo>
                    <a:pt x="64919" y="178241"/>
                    <a:pt x="72180" y="178498"/>
                    <a:pt x="79519" y="178472"/>
                  </a:cubicBezTo>
                  <a:cubicBezTo>
                    <a:pt x="86858" y="178445"/>
                    <a:pt x="93014" y="178409"/>
                    <a:pt x="97988" y="178364"/>
                  </a:cubicBezTo>
                  <a:cubicBezTo>
                    <a:pt x="102962" y="178409"/>
                    <a:pt x="109119" y="178445"/>
                    <a:pt x="116459" y="178472"/>
                  </a:cubicBezTo>
                  <a:cubicBezTo>
                    <a:pt x="123800" y="178498"/>
                    <a:pt x="131062" y="178241"/>
                    <a:pt x="138245" y="177701"/>
                  </a:cubicBezTo>
                  <a:cubicBezTo>
                    <a:pt x="145428" y="177160"/>
                    <a:pt x="151271" y="176062"/>
                    <a:pt x="155773" y="174407"/>
                  </a:cubicBezTo>
                  <a:cubicBezTo>
                    <a:pt x="157977" y="173532"/>
                    <a:pt x="159975" y="172506"/>
                    <a:pt x="161766" y="171328"/>
                  </a:cubicBezTo>
                  <a:cubicBezTo>
                    <a:pt x="163558" y="170150"/>
                    <a:pt x="165302" y="168708"/>
                    <a:pt x="166999" y="167004"/>
                  </a:cubicBezTo>
                  <a:cubicBezTo>
                    <a:pt x="168705" y="165308"/>
                    <a:pt x="170146" y="163563"/>
                    <a:pt x="171325" y="161771"/>
                  </a:cubicBezTo>
                  <a:cubicBezTo>
                    <a:pt x="172503" y="159979"/>
                    <a:pt x="173530" y="157979"/>
                    <a:pt x="174406" y="155772"/>
                  </a:cubicBezTo>
                  <a:cubicBezTo>
                    <a:pt x="176062" y="151268"/>
                    <a:pt x="177160" y="145424"/>
                    <a:pt x="177701" y="138241"/>
                  </a:cubicBezTo>
                  <a:cubicBezTo>
                    <a:pt x="178242" y="131058"/>
                    <a:pt x="178499" y="123798"/>
                    <a:pt x="178472" y="116458"/>
                  </a:cubicBezTo>
                  <a:cubicBezTo>
                    <a:pt x="178446" y="109119"/>
                    <a:pt x="178409" y="102963"/>
                    <a:pt x="178364" y="97989"/>
                  </a:cubicBezTo>
                  <a:cubicBezTo>
                    <a:pt x="178409" y="93016"/>
                    <a:pt x="178446" y="86858"/>
                    <a:pt x="178472" y="79518"/>
                  </a:cubicBezTo>
                  <a:cubicBezTo>
                    <a:pt x="178499" y="72177"/>
                    <a:pt x="178242" y="64916"/>
                    <a:pt x="177701" y="57732"/>
                  </a:cubicBezTo>
                  <a:cubicBezTo>
                    <a:pt x="177160" y="50549"/>
                    <a:pt x="176062" y="44707"/>
                    <a:pt x="174406" y="40204"/>
                  </a:cubicBezTo>
                  <a:cubicBezTo>
                    <a:pt x="173530" y="38000"/>
                    <a:pt x="172503" y="36002"/>
                    <a:pt x="171325" y="34211"/>
                  </a:cubicBezTo>
                  <a:cubicBezTo>
                    <a:pt x="170146" y="32419"/>
                    <a:pt x="168705" y="30675"/>
                    <a:pt x="166999" y="28978"/>
                  </a:cubicBezTo>
                  <a:cubicBezTo>
                    <a:pt x="165302" y="27273"/>
                    <a:pt x="163558" y="25831"/>
                    <a:pt x="161766" y="24652"/>
                  </a:cubicBezTo>
                  <a:cubicBezTo>
                    <a:pt x="159975" y="23474"/>
                    <a:pt x="157977" y="22447"/>
                    <a:pt x="155773" y="21572"/>
                  </a:cubicBezTo>
                  <a:cubicBezTo>
                    <a:pt x="151271" y="19916"/>
                    <a:pt x="145428" y="18817"/>
                    <a:pt x="138245" y="18276"/>
                  </a:cubicBezTo>
                  <a:cubicBezTo>
                    <a:pt x="131062" y="17736"/>
                    <a:pt x="123800" y="17478"/>
                    <a:pt x="116459" y="17505"/>
                  </a:cubicBezTo>
                  <a:cubicBezTo>
                    <a:pt x="109119" y="17531"/>
                    <a:pt x="102962" y="17568"/>
                    <a:pt x="97988" y="17613"/>
                  </a:cubicBezTo>
                  <a:cubicBezTo>
                    <a:pt x="93014" y="17568"/>
                    <a:pt x="86858" y="17531"/>
                    <a:pt x="79519" y="17505"/>
                  </a:cubicBezTo>
                  <a:close/>
                  <a:moveTo>
                    <a:pt x="97988" y="10"/>
                  </a:moveTo>
                  <a:cubicBezTo>
                    <a:pt x="104745" y="-11"/>
                    <a:pt x="111486" y="2"/>
                    <a:pt x="118211" y="49"/>
                  </a:cubicBezTo>
                  <a:cubicBezTo>
                    <a:pt x="124937" y="96"/>
                    <a:pt x="131678" y="300"/>
                    <a:pt x="138435" y="662"/>
                  </a:cubicBezTo>
                  <a:cubicBezTo>
                    <a:pt x="146289" y="938"/>
                    <a:pt x="153658" y="2234"/>
                    <a:pt x="160544" y="4549"/>
                  </a:cubicBezTo>
                  <a:cubicBezTo>
                    <a:pt x="167430" y="6865"/>
                    <a:pt x="173753" y="10837"/>
                    <a:pt x="179511" y="16466"/>
                  </a:cubicBezTo>
                  <a:cubicBezTo>
                    <a:pt x="185140" y="22225"/>
                    <a:pt x="189112" y="28547"/>
                    <a:pt x="191428" y="35433"/>
                  </a:cubicBezTo>
                  <a:cubicBezTo>
                    <a:pt x="193743" y="42319"/>
                    <a:pt x="195039" y="49688"/>
                    <a:pt x="195315" y="57542"/>
                  </a:cubicBezTo>
                  <a:cubicBezTo>
                    <a:pt x="195676" y="64299"/>
                    <a:pt x="195878" y="71040"/>
                    <a:pt x="195920" y="77766"/>
                  </a:cubicBezTo>
                  <a:cubicBezTo>
                    <a:pt x="195963" y="84491"/>
                    <a:pt x="195973" y="91232"/>
                    <a:pt x="195952" y="97989"/>
                  </a:cubicBezTo>
                  <a:cubicBezTo>
                    <a:pt x="195973" y="104747"/>
                    <a:pt x="195963" y="111488"/>
                    <a:pt x="195920" y="118212"/>
                  </a:cubicBezTo>
                  <a:cubicBezTo>
                    <a:pt x="195878" y="124936"/>
                    <a:pt x="195676" y="131675"/>
                    <a:pt x="195315" y="138428"/>
                  </a:cubicBezTo>
                  <a:cubicBezTo>
                    <a:pt x="195039" y="146284"/>
                    <a:pt x="193743" y="153656"/>
                    <a:pt x="191428" y="160544"/>
                  </a:cubicBezTo>
                  <a:cubicBezTo>
                    <a:pt x="189112" y="167432"/>
                    <a:pt x="185140" y="173754"/>
                    <a:pt x="179511" y="179511"/>
                  </a:cubicBezTo>
                  <a:cubicBezTo>
                    <a:pt x="173753" y="185140"/>
                    <a:pt x="167430" y="189112"/>
                    <a:pt x="160544" y="191427"/>
                  </a:cubicBezTo>
                  <a:cubicBezTo>
                    <a:pt x="153658" y="193743"/>
                    <a:pt x="146289" y="195038"/>
                    <a:pt x="138435" y="195315"/>
                  </a:cubicBezTo>
                  <a:cubicBezTo>
                    <a:pt x="131678" y="195676"/>
                    <a:pt x="124937" y="195881"/>
                    <a:pt x="118211" y="195928"/>
                  </a:cubicBezTo>
                  <a:cubicBezTo>
                    <a:pt x="111486" y="195975"/>
                    <a:pt x="104745" y="195988"/>
                    <a:pt x="97988" y="195967"/>
                  </a:cubicBezTo>
                  <a:cubicBezTo>
                    <a:pt x="91230" y="195988"/>
                    <a:pt x="84490" y="195975"/>
                    <a:pt x="77765" y="195928"/>
                  </a:cubicBezTo>
                  <a:cubicBezTo>
                    <a:pt x="71041" y="195881"/>
                    <a:pt x="64302" y="195676"/>
                    <a:pt x="57549" y="195315"/>
                  </a:cubicBezTo>
                  <a:cubicBezTo>
                    <a:pt x="49693" y="195038"/>
                    <a:pt x="42321" y="193743"/>
                    <a:pt x="35433" y="191427"/>
                  </a:cubicBezTo>
                  <a:cubicBezTo>
                    <a:pt x="28545" y="189112"/>
                    <a:pt x="22223" y="185140"/>
                    <a:pt x="16467" y="179511"/>
                  </a:cubicBezTo>
                  <a:cubicBezTo>
                    <a:pt x="10838" y="173754"/>
                    <a:pt x="6865" y="167432"/>
                    <a:pt x="4550" y="160544"/>
                  </a:cubicBezTo>
                  <a:cubicBezTo>
                    <a:pt x="2235" y="153656"/>
                    <a:pt x="939" y="146284"/>
                    <a:pt x="663" y="138428"/>
                  </a:cubicBezTo>
                  <a:cubicBezTo>
                    <a:pt x="301" y="131675"/>
                    <a:pt x="96" y="124936"/>
                    <a:pt x="49" y="118212"/>
                  </a:cubicBezTo>
                  <a:cubicBezTo>
                    <a:pt x="2" y="111488"/>
                    <a:pt x="-11" y="104747"/>
                    <a:pt x="10" y="97989"/>
                  </a:cubicBezTo>
                  <a:cubicBezTo>
                    <a:pt x="-11" y="91232"/>
                    <a:pt x="2" y="84491"/>
                    <a:pt x="49" y="77766"/>
                  </a:cubicBezTo>
                  <a:cubicBezTo>
                    <a:pt x="96" y="71040"/>
                    <a:pt x="301" y="64299"/>
                    <a:pt x="663" y="57542"/>
                  </a:cubicBezTo>
                  <a:cubicBezTo>
                    <a:pt x="939" y="49688"/>
                    <a:pt x="2235" y="42319"/>
                    <a:pt x="4550" y="35433"/>
                  </a:cubicBezTo>
                  <a:cubicBezTo>
                    <a:pt x="6865" y="28547"/>
                    <a:pt x="10838" y="22225"/>
                    <a:pt x="16467" y="16466"/>
                  </a:cubicBezTo>
                  <a:cubicBezTo>
                    <a:pt x="22223" y="10837"/>
                    <a:pt x="28545" y="6865"/>
                    <a:pt x="35433" y="4549"/>
                  </a:cubicBezTo>
                  <a:cubicBezTo>
                    <a:pt x="42321" y="2234"/>
                    <a:pt x="49693" y="938"/>
                    <a:pt x="57549" y="662"/>
                  </a:cubicBezTo>
                  <a:cubicBezTo>
                    <a:pt x="64302" y="300"/>
                    <a:pt x="71041" y="96"/>
                    <a:pt x="77765" y="49"/>
                  </a:cubicBezTo>
                  <a:cubicBezTo>
                    <a:pt x="84490" y="2"/>
                    <a:pt x="91230" y="-11"/>
                    <a:pt x="97988" y="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tr-TR" sz="2400">
                <a:solidFill>
                  <a:srgbClr val="E7E6E6"/>
                </a:solidFill>
                <a:latin typeface="Calibri" panose="020F0502020204030204"/>
              </a:endParaRPr>
            </a:p>
          </p:txBody>
        </p:sp>
        <p:sp>
          <p:nvSpPr>
            <p:cNvPr id="29" name="Freeform: Shape 96"/>
            <p:cNvSpPr/>
            <p:nvPr/>
          </p:nvSpPr>
          <p:spPr>
            <a:xfrm>
              <a:off x="16679958" y="3676692"/>
              <a:ext cx="132578" cy="132577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5668" y="37616"/>
                  </a:moveTo>
                  <a:cubicBezTo>
                    <a:pt x="88132" y="37574"/>
                    <a:pt x="80740" y="38721"/>
                    <a:pt x="73492" y="41056"/>
                  </a:cubicBezTo>
                  <a:cubicBezTo>
                    <a:pt x="66244" y="43391"/>
                    <a:pt x="60222" y="47165"/>
                    <a:pt x="55426" y="52378"/>
                  </a:cubicBezTo>
                  <a:cubicBezTo>
                    <a:pt x="50630" y="57591"/>
                    <a:pt x="48142" y="64493"/>
                    <a:pt x="47962" y="73084"/>
                  </a:cubicBezTo>
                  <a:cubicBezTo>
                    <a:pt x="48023" y="80164"/>
                    <a:pt x="49487" y="85908"/>
                    <a:pt x="52355" y="90318"/>
                  </a:cubicBezTo>
                  <a:cubicBezTo>
                    <a:pt x="55223" y="94727"/>
                    <a:pt x="59125" y="98194"/>
                    <a:pt x="64062" y="100718"/>
                  </a:cubicBezTo>
                  <a:cubicBezTo>
                    <a:pt x="68999" y="103242"/>
                    <a:pt x="74602" y="105216"/>
                    <a:pt x="80871" y="106639"/>
                  </a:cubicBezTo>
                  <a:lnTo>
                    <a:pt x="99495" y="111232"/>
                  </a:lnTo>
                  <a:cubicBezTo>
                    <a:pt x="105227" y="112460"/>
                    <a:pt x="109707" y="113831"/>
                    <a:pt x="112936" y="115347"/>
                  </a:cubicBezTo>
                  <a:cubicBezTo>
                    <a:pt x="116165" y="116862"/>
                    <a:pt x="117807" y="119573"/>
                    <a:pt x="117863" y="123480"/>
                  </a:cubicBezTo>
                  <a:cubicBezTo>
                    <a:pt x="117794" y="126805"/>
                    <a:pt x="116114" y="129532"/>
                    <a:pt x="112824" y="131661"/>
                  </a:cubicBezTo>
                  <a:cubicBezTo>
                    <a:pt x="109534" y="133790"/>
                    <a:pt x="105049" y="134891"/>
                    <a:pt x="99367" y="134963"/>
                  </a:cubicBezTo>
                  <a:cubicBezTo>
                    <a:pt x="93558" y="134860"/>
                    <a:pt x="88873" y="133837"/>
                    <a:pt x="85312" y="131893"/>
                  </a:cubicBezTo>
                  <a:cubicBezTo>
                    <a:pt x="81751" y="129948"/>
                    <a:pt x="78772" y="127697"/>
                    <a:pt x="76375" y="125139"/>
                  </a:cubicBezTo>
                  <a:cubicBezTo>
                    <a:pt x="73978" y="122580"/>
                    <a:pt x="71621" y="120329"/>
                    <a:pt x="69303" y="118385"/>
                  </a:cubicBezTo>
                  <a:cubicBezTo>
                    <a:pt x="66986" y="116440"/>
                    <a:pt x="64167" y="115417"/>
                    <a:pt x="60845" y="115315"/>
                  </a:cubicBezTo>
                  <a:cubicBezTo>
                    <a:pt x="56402" y="115434"/>
                    <a:pt x="53138" y="116790"/>
                    <a:pt x="51055" y="119381"/>
                  </a:cubicBezTo>
                  <a:cubicBezTo>
                    <a:pt x="48971" y="121973"/>
                    <a:pt x="47940" y="125083"/>
                    <a:pt x="47962" y="128711"/>
                  </a:cubicBezTo>
                  <a:cubicBezTo>
                    <a:pt x="48080" y="134003"/>
                    <a:pt x="50507" y="138786"/>
                    <a:pt x="55242" y="143062"/>
                  </a:cubicBezTo>
                  <a:cubicBezTo>
                    <a:pt x="59976" y="147338"/>
                    <a:pt x="66305" y="150741"/>
                    <a:pt x="74229" y="153273"/>
                  </a:cubicBezTo>
                  <a:cubicBezTo>
                    <a:pt x="82152" y="155805"/>
                    <a:pt x="90957" y="157102"/>
                    <a:pt x="100643" y="157162"/>
                  </a:cubicBezTo>
                  <a:cubicBezTo>
                    <a:pt x="108797" y="157174"/>
                    <a:pt x="116583" y="155818"/>
                    <a:pt x="124000" y="153094"/>
                  </a:cubicBezTo>
                  <a:cubicBezTo>
                    <a:pt x="131417" y="150370"/>
                    <a:pt x="137502" y="146207"/>
                    <a:pt x="142255" y="140605"/>
                  </a:cubicBezTo>
                  <a:cubicBezTo>
                    <a:pt x="147007" y="135003"/>
                    <a:pt x="149464" y="127891"/>
                    <a:pt x="149625" y="119270"/>
                  </a:cubicBezTo>
                  <a:cubicBezTo>
                    <a:pt x="149470" y="111938"/>
                    <a:pt x="147384" y="106018"/>
                    <a:pt x="143365" y="101512"/>
                  </a:cubicBezTo>
                  <a:cubicBezTo>
                    <a:pt x="139346" y="97005"/>
                    <a:pt x="134321" y="93506"/>
                    <a:pt x="128289" y="91012"/>
                  </a:cubicBezTo>
                  <a:cubicBezTo>
                    <a:pt x="122258" y="88519"/>
                    <a:pt x="116146" y="86625"/>
                    <a:pt x="109954" y="85332"/>
                  </a:cubicBezTo>
                  <a:lnTo>
                    <a:pt x="96688" y="82270"/>
                  </a:lnTo>
                  <a:cubicBezTo>
                    <a:pt x="91740" y="81255"/>
                    <a:pt x="87701" y="80000"/>
                    <a:pt x="84570" y="78506"/>
                  </a:cubicBezTo>
                  <a:cubicBezTo>
                    <a:pt x="81440" y="77013"/>
                    <a:pt x="79824" y="74482"/>
                    <a:pt x="79723" y="70915"/>
                  </a:cubicBezTo>
                  <a:cubicBezTo>
                    <a:pt x="79787" y="67548"/>
                    <a:pt x="81445" y="65065"/>
                    <a:pt x="84698" y="63468"/>
                  </a:cubicBezTo>
                  <a:cubicBezTo>
                    <a:pt x="87951" y="61870"/>
                    <a:pt x="92415" y="61078"/>
                    <a:pt x="98091" y="61091"/>
                  </a:cubicBezTo>
                  <a:cubicBezTo>
                    <a:pt x="104572" y="61272"/>
                    <a:pt x="109455" y="62540"/>
                    <a:pt x="112742" y="64895"/>
                  </a:cubicBezTo>
                  <a:cubicBezTo>
                    <a:pt x="116028" y="67250"/>
                    <a:pt x="118890" y="69605"/>
                    <a:pt x="121326" y="71960"/>
                  </a:cubicBezTo>
                  <a:cubicBezTo>
                    <a:pt x="123762" y="74314"/>
                    <a:pt x="126945" y="75582"/>
                    <a:pt x="130874" y="75763"/>
                  </a:cubicBezTo>
                  <a:cubicBezTo>
                    <a:pt x="135054" y="75647"/>
                    <a:pt x="138301" y="74254"/>
                    <a:pt x="140616" y="71585"/>
                  </a:cubicBezTo>
                  <a:cubicBezTo>
                    <a:pt x="142930" y="68916"/>
                    <a:pt x="144105" y="65674"/>
                    <a:pt x="144140" y="61857"/>
                  </a:cubicBezTo>
                  <a:cubicBezTo>
                    <a:pt x="143988" y="56938"/>
                    <a:pt x="141585" y="52670"/>
                    <a:pt x="136930" y="49051"/>
                  </a:cubicBezTo>
                  <a:cubicBezTo>
                    <a:pt x="132276" y="45432"/>
                    <a:pt x="126282" y="42629"/>
                    <a:pt x="118949" y="40640"/>
                  </a:cubicBezTo>
                  <a:cubicBezTo>
                    <a:pt x="111616" y="38652"/>
                    <a:pt x="103856" y="37644"/>
                    <a:pt x="95668" y="37616"/>
                  </a:cubicBezTo>
                  <a:close/>
                  <a:moveTo>
                    <a:pt x="48982" y="0"/>
                  </a:moveTo>
                  <a:cubicBezTo>
                    <a:pt x="54618" y="26"/>
                    <a:pt x="59960" y="930"/>
                    <a:pt x="65006" y="2711"/>
                  </a:cubicBezTo>
                  <a:cubicBezTo>
                    <a:pt x="70053" y="4491"/>
                    <a:pt x="74661" y="6989"/>
                    <a:pt x="78830" y="10204"/>
                  </a:cubicBezTo>
                  <a:cubicBezTo>
                    <a:pt x="81900" y="9561"/>
                    <a:pt x="85041" y="9062"/>
                    <a:pt x="88254" y="8706"/>
                  </a:cubicBezTo>
                  <a:cubicBezTo>
                    <a:pt x="91466" y="8350"/>
                    <a:pt x="94703" y="8169"/>
                    <a:pt x="97964" y="8164"/>
                  </a:cubicBezTo>
                  <a:cubicBezTo>
                    <a:pt x="114694" y="8354"/>
                    <a:pt x="129805" y="12438"/>
                    <a:pt x="143299" y="20416"/>
                  </a:cubicBezTo>
                  <a:cubicBezTo>
                    <a:pt x="156792" y="28395"/>
                    <a:pt x="167529" y="39131"/>
                    <a:pt x="175509" y="52624"/>
                  </a:cubicBezTo>
                  <a:cubicBezTo>
                    <a:pt x="183490" y="66117"/>
                    <a:pt x="187574" y="81230"/>
                    <a:pt x="187764" y="97963"/>
                  </a:cubicBezTo>
                  <a:cubicBezTo>
                    <a:pt x="187759" y="101225"/>
                    <a:pt x="187578" y="104462"/>
                    <a:pt x="187222" y="107676"/>
                  </a:cubicBezTo>
                  <a:cubicBezTo>
                    <a:pt x="186866" y="110889"/>
                    <a:pt x="186366" y="114031"/>
                    <a:pt x="185723" y="117101"/>
                  </a:cubicBezTo>
                  <a:cubicBezTo>
                    <a:pt x="188939" y="121271"/>
                    <a:pt x="191437" y="125880"/>
                    <a:pt x="193217" y="130928"/>
                  </a:cubicBezTo>
                  <a:cubicBezTo>
                    <a:pt x="194997" y="135975"/>
                    <a:pt x="195900" y="141318"/>
                    <a:pt x="195927" y="146956"/>
                  </a:cubicBezTo>
                  <a:cubicBezTo>
                    <a:pt x="195823" y="156072"/>
                    <a:pt x="193593" y="164309"/>
                    <a:pt x="189238" y="171668"/>
                  </a:cubicBezTo>
                  <a:cubicBezTo>
                    <a:pt x="184883" y="179027"/>
                    <a:pt x="179025" y="184884"/>
                    <a:pt x="171665" y="189239"/>
                  </a:cubicBezTo>
                  <a:cubicBezTo>
                    <a:pt x="164305" y="193594"/>
                    <a:pt x="156065" y="195823"/>
                    <a:pt x="146946" y="195927"/>
                  </a:cubicBezTo>
                  <a:cubicBezTo>
                    <a:pt x="141309" y="195900"/>
                    <a:pt x="135968" y="194997"/>
                    <a:pt x="130922" y="193216"/>
                  </a:cubicBezTo>
                  <a:cubicBezTo>
                    <a:pt x="125875" y="191436"/>
                    <a:pt x="121267" y="188938"/>
                    <a:pt x="117098" y="185722"/>
                  </a:cubicBezTo>
                  <a:cubicBezTo>
                    <a:pt x="114028" y="186365"/>
                    <a:pt x="110887" y="186865"/>
                    <a:pt x="107674" y="187221"/>
                  </a:cubicBezTo>
                  <a:cubicBezTo>
                    <a:pt x="104461" y="187576"/>
                    <a:pt x="101225" y="187757"/>
                    <a:pt x="97964" y="187762"/>
                  </a:cubicBezTo>
                  <a:cubicBezTo>
                    <a:pt x="81234" y="187573"/>
                    <a:pt x="66123" y="183489"/>
                    <a:pt x="52629" y="175510"/>
                  </a:cubicBezTo>
                  <a:cubicBezTo>
                    <a:pt x="39136" y="167531"/>
                    <a:pt x="28399" y="156795"/>
                    <a:pt x="20419" y="143302"/>
                  </a:cubicBezTo>
                  <a:cubicBezTo>
                    <a:pt x="12438" y="129809"/>
                    <a:pt x="8353" y="114696"/>
                    <a:pt x="8164" y="97963"/>
                  </a:cubicBezTo>
                  <a:cubicBezTo>
                    <a:pt x="8169" y="94702"/>
                    <a:pt x="8350" y="91464"/>
                    <a:pt x="8706" y="88251"/>
                  </a:cubicBezTo>
                  <a:cubicBezTo>
                    <a:pt x="9062" y="85037"/>
                    <a:pt x="9561" y="81895"/>
                    <a:pt x="10205" y="78825"/>
                  </a:cubicBezTo>
                  <a:cubicBezTo>
                    <a:pt x="6989" y="74655"/>
                    <a:pt x="4491" y="70046"/>
                    <a:pt x="2711" y="64999"/>
                  </a:cubicBezTo>
                  <a:cubicBezTo>
                    <a:pt x="930" y="59951"/>
                    <a:pt x="27" y="54608"/>
                    <a:pt x="0" y="48971"/>
                  </a:cubicBezTo>
                  <a:cubicBezTo>
                    <a:pt x="104" y="39855"/>
                    <a:pt x="2334" y="31617"/>
                    <a:pt x="6690" y="24258"/>
                  </a:cubicBezTo>
                  <a:cubicBezTo>
                    <a:pt x="11045" y="16899"/>
                    <a:pt x="16904" y="11042"/>
                    <a:pt x="24264" y="6688"/>
                  </a:cubicBezTo>
                  <a:cubicBezTo>
                    <a:pt x="31625" y="2333"/>
                    <a:pt x="39864" y="104"/>
                    <a:pt x="4898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tr-TR" sz="2400">
                <a:solidFill>
                  <a:srgbClr val="E7E6E6"/>
                </a:solidFill>
                <a:latin typeface="Calibri" panose="020F0502020204030204"/>
              </a:endParaRPr>
            </a:p>
          </p:txBody>
        </p:sp>
        <p:sp>
          <p:nvSpPr>
            <p:cNvPr id="30" name="Freeform: Shape 171"/>
            <p:cNvSpPr/>
            <p:nvPr/>
          </p:nvSpPr>
          <p:spPr>
            <a:xfrm>
              <a:off x="16658197" y="6533048"/>
              <a:ext cx="176100" cy="113534"/>
            </a:xfrm>
            <a:custGeom>
              <a:avLst/>
              <a:gdLst/>
              <a:ahLst/>
              <a:cxnLst/>
              <a:rect l="l" t="t" r="r" b="b"/>
              <a:pathLst>
                <a:path w="261241" h="163787">
                  <a:moveTo>
                    <a:pt x="35320" y="89161"/>
                  </a:moveTo>
                  <a:lnTo>
                    <a:pt x="35320" y="133439"/>
                  </a:lnTo>
                  <a:lnTo>
                    <a:pt x="73090" y="133442"/>
                  </a:lnTo>
                  <a:cubicBezTo>
                    <a:pt x="80488" y="133567"/>
                    <a:pt x="86650" y="132041"/>
                    <a:pt x="91574" y="128864"/>
                  </a:cubicBezTo>
                  <a:cubicBezTo>
                    <a:pt x="96499" y="125687"/>
                    <a:pt x="99056" y="120109"/>
                    <a:pt x="99244" y="112131"/>
                  </a:cubicBezTo>
                  <a:cubicBezTo>
                    <a:pt x="99159" y="103971"/>
                    <a:pt x="96874" y="98085"/>
                    <a:pt x="92388" y="94472"/>
                  </a:cubicBezTo>
                  <a:cubicBezTo>
                    <a:pt x="87902" y="90859"/>
                    <a:pt x="81724" y="89089"/>
                    <a:pt x="73855" y="89161"/>
                  </a:cubicBezTo>
                  <a:close/>
                  <a:moveTo>
                    <a:pt x="203581" y="65178"/>
                  </a:moveTo>
                  <a:cubicBezTo>
                    <a:pt x="195842" y="65258"/>
                    <a:pt x="189634" y="67492"/>
                    <a:pt x="184956" y="71880"/>
                  </a:cubicBezTo>
                  <a:cubicBezTo>
                    <a:pt x="180279" y="76267"/>
                    <a:pt x="177642" y="82331"/>
                    <a:pt x="177047" y="90070"/>
                  </a:cubicBezTo>
                  <a:lnTo>
                    <a:pt x="229094" y="90070"/>
                  </a:lnTo>
                  <a:cubicBezTo>
                    <a:pt x="228422" y="82275"/>
                    <a:pt x="226004" y="76196"/>
                    <a:pt x="221839" y="71832"/>
                  </a:cubicBezTo>
                  <a:cubicBezTo>
                    <a:pt x="217675" y="67468"/>
                    <a:pt x="211589" y="65250"/>
                    <a:pt x="203581" y="65178"/>
                  </a:cubicBezTo>
                  <a:close/>
                  <a:moveTo>
                    <a:pt x="204602" y="41084"/>
                  </a:moveTo>
                  <a:cubicBezTo>
                    <a:pt x="216787" y="41225"/>
                    <a:pt x="227086" y="44130"/>
                    <a:pt x="235501" y="49798"/>
                  </a:cubicBezTo>
                  <a:cubicBezTo>
                    <a:pt x="243916" y="55465"/>
                    <a:pt x="250304" y="63046"/>
                    <a:pt x="254665" y="72541"/>
                  </a:cubicBezTo>
                  <a:cubicBezTo>
                    <a:pt x="259025" y="82036"/>
                    <a:pt x="261218" y="92595"/>
                    <a:pt x="261241" y="104218"/>
                  </a:cubicBezTo>
                  <a:cubicBezTo>
                    <a:pt x="261220" y="106279"/>
                    <a:pt x="261135" y="108276"/>
                    <a:pt x="260986" y="110209"/>
                  </a:cubicBezTo>
                  <a:lnTo>
                    <a:pt x="177047" y="110209"/>
                  </a:lnTo>
                  <a:cubicBezTo>
                    <a:pt x="177066" y="119596"/>
                    <a:pt x="179484" y="126860"/>
                    <a:pt x="184302" y="132003"/>
                  </a:cubicBezTo>
                  <a:cubicBezTo>
                    <a:pt x="189121" y="137146"/>
                    <a:pt x="196227" y="139752"/>
                    <a:pt x="205622" y="139821"/>
                  </a:cubicBezTo>
                  <a:cubicBezTo>
                    <a:pt x="208929" y="139817"/>
                    <a:pt x="212322" y="139242"/>
                    <a:pt x="215799" y="138095"/>
                  </a:cubicBezTo>
                  <a:cubicBezTo>
                    <a:pt x="219276" y="136948"/>
                    <a:pt x="222385" y="135248"/>
                    <a:pt x="225126" y="132995"/>
                  </a:cubicBezTo>
                  <a:cubicBezTo>
                    <a:pt x="227866" y="130741"/>
                    <a:pt x="229784" y="127954"/>
                    <a:pt x="230880" y="124632"/>
                  </a:cubicBezTo>
                  <a:lnTo>
                    <a:pt x="259073" y="124632"/>
                  </a:lnTo>
                  <a:cubicBezTo>
                    <a:pt x="254746" y="137928"/>
                    <a:pt x="248059" y="147787"/>
                    <a:pt x="239013" y="154208"/>
                  </a:cubicBezTo>
                  <a:cubicBezTo>
                    <a:pt x="229966" y="160629"/>
                    <a:pt x="218496" y="163822"/>
                    <a:pt x="204602" y="163787"/>
                  </a:cubicBezTo>
                  <a:cubicBezTo>
                    <a:pt x="192300" y="163704"/>
                    <a:pt x="181709" y="161108"/>
                    <a:pt x="172828" y="156000"/>
                  </a:cubicBezTo>
                  <a:cubicBezTo>
                    <a:pt x="163947" y="150892"/>
                    <a:pt x="157107" y="143770"/>
                    <a:pt x="152309" y="134635"/>
                  </a:cubicBezTo>
                  <a:cubicBezTo>
                    <a:pt x="147510" y="125500"/>
                    <a:pt x="145083" y="114851"/>
                    <a:pt x="145028" y="102689"/>
                  </a:cubicBezTo>
                  <a:cubicBezTo>
                    <a:pt x="145107" y="90923"/>
                    <a:pt x="147628" y="80420"/>
                    <a:pt x="152592" y="71180"/>
                  </a:cubicBezTo>
                  <a:cubicBezTo>
                    <a:pt x="157556" y="61940"/>
                    <a:pt x="164490" y="54643"/>
                    <a:pt x="173395" y="49287"/>
                  </a:cubicBezTo>
                  <a:cubicBezTo>
                    <a:pt x="182299" y="43931"/>
                    <a:pt x="192702" y="41197"/>
                    <a:pt x="204602" y="41084"/>
                  </a:cubicBezTo>
                  <a:close/>
                  <a:moveTo>
                    <a:pt x="35320" y="27418"/>
                  </a:moveTo>
                  <a:lnTo>
                    <a:pt x="35320" y="64939"/>
                  </a:lnTo>
                  <a:lnTo>
                    <a:pt x="71182" y="64939"/>
                  </a:lnTo>
                  <a:cubicBezTo>
                    <a:pt x="77606" y="64995"/>
                    <a:pt x="82778" y="63512"/>
                    <a:pt x="86698" y="60490"/>
                  </a:cubicBezTo>
                  <a:cubicBezTo>
                    <a:pt x="90618" y="57468"/>
                    <a:pt x="92632" y="52573"/>
                    <a:pt x="92741" y="45804"/>
                  </a:cubicBezTo>
                  <a:cubicBezTo>
                    <a:pt x="92529" y="38565"/>
                    <a:pt x="90083" y="33653"/>
                    <a:pt x="85405" y="31068"/>
                  </a:cubicBezTo>
                  <a:cubicBezTo>
                    <a:pt x="80727" y="28483"/>
                    <a:pt x="75091" y="27266"/>
                    <a:pt x="68497" y="27418"/>
                  </a:cubicBezTo>
                  <a:close/>
                  <a:moveTo>
                    <a:pt x="170541" y="10844"/>
                  </a:moveTo>
                  <a:lnTo>
                    <a:pt x="235728" y="10844"/>
                  </a:lnTo>
                  <a:lnTo>
                    <a:pt x="235728" y="26653"/>
                  </a:lnTo>
                  <a:lnTo>
                    <a:pt x="170541" y="26653"/>
                  </a:lnTo>
                  <a:close/>
                  <a:moveTo>
                    <a:pt x="0" y="7"/>
                  </a:moveTo>
                  <a:lnTo>
                    <a:pt x="75775" y="7"/>
                  </a:lnTo>
                  <a:cubicBezTo>
                    <a:pt x="85082" y="-94"/>
                    <a:pt x="93605" y="973"/>
                    <a:pt x="101344" y="3210"/>
                  </a:cubicBezTo>
                  <a:cubicBezTo>
                    <a:pt x="109082" y="5446"/>
                    <a:pt x="115290" y="9462"/>
                    <a:pt x="119967" y="15257"/>
                  </a:cubicBezTo>
                  <a:cubicBezTo>
                    <a:pt x="124645" y="21051"/>
                    <a:pt x="127046" y="29235"/>
                    <a:pt x="127172" y="39808"/>
                  </a:cubicBezTo>
                  <a:cubicBezTo>
                    <a:pt x="127158" y="47863"/>
                    <a:pt x="125304" y="54619"/>
                    <a:pt x="121609" y="60075"/>
                  </a:cubicBezTo>
                  <a:cubicBezTo>
                    <a:pt x="117914" y="65531"/>
                    <a:pt x="112458" y="69959"/>
                    <a:pt x="105240" y="73358"/>
                  </a:cubicBezTo>
                  <a:cubicBezTo>
                    <a:pt x="115109" y="76250"/>
                    <a:pt x="122467" y="81214"/>
                    <a:pt x="127315" y="88252"/>
                  </a:cubicBezTo>
                  <a:cubicBezTo>
                    <a:pt x="132163" y="95289"/>
                    <a:pt x="134581" y="103889"/>
                    <a:pt x="134567" y="114052"/>
                  </a:cubicBezTo>
                  <a:cubicBezTo>
                    <a:pt x="134409" y="124907"/>
                    <a:pt x="131679" y="133777"/>
                    <a:pt x="126378" y="140663"/>
                  </a:cubicBezTo>
                  <a:cubicBezTo>
                    <a:pt x="121077" y="147550"/>
                    <a:pt x="114153" y="152622"/>
                    <a:pt x="105606" y="155881"/>
                  </a:cubicBezTo>
                  <a:cubicBezTo>
                    <a:pt x="97059" y="159139"/>
                    <a:pt x="87838" y="160754"/>
                    <a:pt x="77944" y="160726"/>
                  </a:cubicBezTo>
                  <a:lnTo>
                    <a:pt x="0" y="1607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45713" tIns="22857" rIns="45713" bIns="22857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defTabSz="914217"/>
              <a:endParaRPr lang="tr-TR" sz="2400">
                <a:solidFill>
                  <a:srgbClr val="E7E6E6"/>
                </a:solidFill>
                <a:latin typeface="Calibri" panose="020F0502020204030204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575189" y="252492"/>
            <a:ext cx="6299288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The Purdue Model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BBD0FAC-2481-4979-89BF-0377175BA8B4}"/>
              </a:ext>
            </a:extLst>
          </p:cNvPr>
          <p:cNvSpPr/>
          <p:nvPr/>
        </p:nvSpPr>
        <p:spPr>
          <a:xfrm>
            <a:off x="711859" y="1198634"/>
            <a:ext cx="7724219" cy="127727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6075" marR="0" lvl="0" indent="-346075" algn="l" defTabSz="914400" rtl="0" eaLnBrk="0" fontAlgn="auto" latinLnBrk="0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</a:rPr>
              <a:t>The Purdue model is derived from the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</a:rPr>
              <a:t>Purdue Enterprise Reference Architecture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</a:rPr>
              <a:t>(PERA) model, which is a widely used to d</a:t>
            </a:r>
            <a:r>
              <a:rPr kumimoji="0" lang="en-US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</a:rPr>
              <a:t>escribe internal connections and dependencies of important components in the ICS networks</a:t>
            </a:r>
          </a:p>
          <a:p>
            <a:pPr marL="346075" marR="0" lvl="0" indent="-346075" algn="l" defTabSz="914400" rtl="0" eaLnBrk="0" fontAlgn="auto" latinLnBrk="0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pitchFamily="34" charset="0"/>
              </a:rPr>
              <a:t>It consists of three zones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Arial" pitchFamily="34" charset="0"/>
            </a:endParaRPr>
          </a:p>
        </p:txBody>
      </p:sp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2887CF70-3386-4A1F-AE6B-A70A385981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9171840"/>
              </p:ext>
            </p:extLst>
          </p:nvPr>
        </p:nvGraphicFramePr>
        <p:xfrm>
          <a:off x="228600" y="2877886"/>
          <a:ext cx="8397900" cy="3582874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9264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9301">
                  <a:extLst>
                    <a:ext uri="{9D8B030D-6E8A-4147-A177-3AD203B41FA5}">
                      <a16:colId xmlns:a16="http://schemas.microsoft.com/office/drawing/2014/main" val="1219550102"/>
                    </a:ext>
                  </a:extLst>
                </a:gridCol>
                <a:gridCol w="43221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00170">
                <a:tc row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800" b="1" kern="1200" dirty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IT Systems</a:t>
                      </a:r>
                    </a:p>
                    <a:p>
                      <a:pPr marL="0" algn="ctr" defTabSz="914400" rtl="0" eaLnBrk="1" latinLnBrk="0" hangingPunct="1"/>
                      <a:r>
                        <a:rPr lang="en-US" sz="1800" b="1" kern="1200" dirty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(Enterprise Zone)</a:t>
                      </a:r>
                    </a:p>
                  </a:txBody>
                  <a:tcPr marL="100034" marR="100034" marT="50017" marB="50017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1440" algn="ctr"/>
                      <a:r>
                        <a:rPr lang="en-US" sz="1500"/>
                        <a:t>Level 5 </a:t>
                      </a:r>
                      <a:endParaRPr lang="en-US" sz="1500" dirty="0"/>
                    </a:p>
                  </a:txBody>
                  <a:tcPr marL="98307" marR="98307" marT="49153" marB="49153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40000"/>
                            <a:lumOff val="60000"/>
                          </a:schemeClr>
                        </a:gs>
                        <a:gs pos="50000">
                          <a:schemeClr val="accent2">
                            <a:lumMod val="60000"/>
                            <a:lumOff val="40000"/>
                            <a:tint val="44500"/>
                            <a:satMod val="160000"/>
                          </a:schemeClr>
                        </a:gs>
                        <a:gs pos="100000">
                          <a:schemeClr val="accent2">
                            <a:lumMod val="60000"/>
                            <a:lumOff val="40000"/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91440" algn="ctr">
                        <a:spcBef>
                          <a:spcPts val="600"/>
                        </a:spcBef>
                      </a:pPr>
                      <a:r>
                        <a:rPr lang="en-US" sz="1500" dirty="0"/>
                        <a:t>Enterprise Network</a:t>
                      </a:r>
                    </a:p>
                  </a:txBody>
                  <a:tcPr marL="98307" marR="98307" marT="49153" marB="49153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60000"/>
                            <a:lumOff val="40000"/>
                            <a:tint val="66000"/>
                            <a:satMod val="160000"/>
                          </a:schemeClr>
                        </a:gs>
                        <a:gs pos="50000">
                          <a:schemeClr val="accent2">
                            <a:lumMod val="60000"/>
                            <a:lumOff val="40000"/>
                            <a:tint val="44500"/>
                            <a:satMod val="160000"/>
                          </a:schemeClr>
                        </a:gs>
                        <a:gs pos="100000">
                          <a:schemeClr val="accent2">
                            <a:lumMod val="60000"/>
                            <a:lumOff val="40000"/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017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1440" algn="ctr"/>
                      <a:r>
                        <a:rPr lang="en-US" sz="1500" b="1" dirty="0"/>
                        <a:t>Level 4 </a:t>
                      </a:r>
                    </a:p>
                  </a:txBody>
                  <a:tcPr marL="98307" marR="98307" marT="49153" marB="49153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40000"/>
                            <a:lumOff val="60000"/>
                          </a:schemeClr>
                        </a:gs>
                        <a:gs pos="50000">
                          <a:schemeClr val="accent5">
                            <a:lumMod val="20000"/>
                            <a:lumOff val="80000"/>
                          </a:schemeClr>
                        </a:gs>
                        <a:gs pos="100000">
                          <a:srgbClr val="E8F4F8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91440" algn="ctr">
                        <a:spcBef>
                          <a:spcPts val="600"/>
                        </a:spcBef>
                      </a:pPr>
                      <a:r>
                        <a:rPr lang="en-US" sz="1500" b="1" dirty="0"/>
                        <a:t>Business Logistics Systems</a:t>
                      </a:r>
                    </a:p>
                  </a:txBody>
                  <a:tcPr marL="98307" marR="98307" marT="49153" marB="49153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40000"/>
                            <a:lumOff val="60000"/>
                          </a:schemeClr>
                        </a:gs>
                        <a:gs pos="50000">
                          <a:schemeClr val="accent5">
                            <a:lumMod val="20000"/>
                            <a:lumOff val="80000"/>
                          </a:schemeClr>
                        </a:gs>
                        <a:gs pos="100000">
                          <a:srgbClr val="E8F4F8"/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4371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rgbClr val="0070C0"/>
                          </a:solidFill>
                        </a:rPr>
                        <a:t>Industrial Demilitarized Zone (IDMZ)</a:t>
                      </a:r>
                    </a:p>
                  </a:txBody>
                  <a:tcPr marL="98307" marR="98307" marT="49153" marB="49153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6">
                            <a:lumMod val="40000"/>
                            <a:lumOff val="60000"/>
                          </a:schemeClr>
                        </a:gs>
                        <a:gs pos="50000">
                          <a:schemeClr val="accent6">
                            <a:lumMod val="20000"/>
                            <a:lumOff val="80000"/>
                          </a:schemeClr>
                        </a:gs>
                        <a:gs pos="100000">
                          <a:srgbClr val="FEF2E8"/>
                        </a:gs>
                      </a:gsLst>
                      <a:lin ang="54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marL="91440">
                        <a:spcBef>
                          <a:spcPts val="600"/>
                        </a:spcBef>
                      </a:pPr>
                      <a:endParaRPr lang="en-US" sz="1400" dirty="0"/>
                    </a:p>
                  </a:txBody>
                  <a:tcPr marL="89861" marR="89861" marT="44930" marB="44930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C000">
                            <a:tint val="66000"/>
                            <a:satMod val="160000"/>
                          </a:srgbClr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311403907"/>
                  </a:ext>
                </a:extLst>
              </a:tr>
              <a:tr h="500170">
                <a:tc rowSpan="4"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rgbClr val="0070C0"/>
                          </a:solidFill>
                        </a:rPr>
                        <a:t>OT Systems</a:t>
                      </a:r>
                    </a:p>
                    <a:p>
                      <a:pPr algn="ctr"/>
                      <a:r>
                        <a:rPr lang="en-US" sz="1800" b="1" dirty="0">
                          <a:solidFill>
                            <a:srgbClr val="0070C0"/>
                          </a:solidFill>
                        </a:rPr>
                        <a:t>(Manufacturing  Zone)</a:t>
                      </a:r>
                    </a:p>
                  </a:txBody>
                  <a:tcPr marL="98307" marR="98307" marT="49153" marB="49153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1440" algn="ctr"/>
                      <a:r>
                        <a:rPr lang="en-US" sz="1500" b="1" dirty="0"/>
                        <a:t>Level 3 </a:t>
                      </a:r>
                    </a:p>
                  </a:txBody>
                  <a:tcPr marL="98307" marR="98307" marT="49153" marB="49153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C000">
                            <a:tint val="66000"/>
                            <a:satMod val="160000"/>
                          </a:srgbClr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91440" algn="ctr">
                        <a:spcBef>
                          <a:spcPts val="600"/>
                        </a:spcBef>
                      </a:pPr>
                      <a:r>
                        <a:rPr lang="en-US" sz="1500" b="1" dirty="0"/>
                        <a:t>Operation Systems/Site Operations</a:t>
                      </a:r>
                    </a:p>
                  </a:txBody>
                  <a:tcPr marL="98307" marR="98307" marT="49153" marB="49153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C000">
                            <a:tint val="66000"/>
                            <a:satMod val="160000"/>
                          </a:srgbClr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7653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1440" algn="ctr"/>
                      <a:r>
                        <a:rPr lang="en-US" sz="1500" b="1"/>
                        <a:t>Level 2 </a:t>
                      </a:r>
                      <a:endParaRPr lang="en-US" sz="1500" b="1" dirty="0"/>
                    </a:p>
                  </a:txBody>
                  <a:tcPr marL="98307" marR="98307" marT="49153" marB="49153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91440" algn="ctr">
                        <a:spcBef>
                          <a:spcPts val="600"/>
                        </a:spcBef>
                      </a:pPr>
                      <a:r>
                        <a:rPr lang="en-US" sz="1500" b="1" dirty="0"/>
                        <a:t>Control Systems/Area Supervisory Controls</a:t>
                      </a:r>
                    </a:p>
                  </a:txBody>
                  <a:tcPr marL="98307" marR="98307" marT="49153" marB="49153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92D050">
                            <a:tint val="66000"/>
                            <a:satMod val="160000"/>
                          </a:srgbClr>
                        </a:gs>
                        <a:gs pos="50000">
                          <a:srgbClr val="92D050">
                            <a:tint val="44500"/>
                            <a:satMod val="160000"/>
                          </a:srgbClr>
                        </a:gs>
                        <a:gs pos="100000">
                          <a:srgbClr val="92D050">
                            <a:tint val="23500"/>
                            <a:satMod val="160000"/>
                          </a:srgb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017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1440" algn="ctr"/>
                      <a:r>
                        <a:rPr lang="en-US" sz="1500" b="1"/>
                        <a:t>Level 1 </a:t>
                      </a:r>
                      <a:endParaRPr lang="en-US" sz="1500" b="1" dirty="0"/>
                    </a:p>
                  </a:txBody>
                  <a:tcPr marL="98307" marR="98307" marT="49153" marB="49153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B050">
                            <a:tint val="66000"/>
                            <a:satMod val="160000"/>
                          </a:srgbClr>
                        </a:gs>
                        <a:gs pos="50000">
                          <a:srgbClr val="00B050">
                            <a:tint val="44500"/>
                            <a:satMod val="160000"/>
                          </a:srgbClr>
                        </a:gs>
                        <a:gs pos="100000">
                          <a:srgbClr val="00B050">
                            <a:tint val="23500"/>
                            <a:satMod val="160000"/>
                          </a:srgb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91440" algn="ctr">
                        <a:spcBef>
                          <a:spcPts val="600"/>
                        </a:spcBef>
                      </a:pPr>
                      <a:r>
                        <a:rPr lang="en-US" sz="1500" b="1" dirty="0"/>
                        <a:t>Basic Controls/Intelligent Devices</a:t>
                      </a:r>
                    </a:p>
                  </a:txBody>
                  <a:tcPr marL="98307" marR="98307" marT="49153" marB="49153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00B050">
                            <a:tint val="66000"/>
                            <a:satMod val="160000"/>
                          </a:srgbClr>
                        </a:gs>
                        <a:gs pos="50000">
                          <a:srgbClr val="00B050">
                            <a:tint val="44500"/>
                            <a:satMod val="160000"/>
                          </a:srgbClr>
                        </a:gs>
                        <a:gs pos="100000">
                          <a:srgbClr val="00B050">
                            <a:tint val="23500"/>
                            <a:satMod val="160000"/>
                          </a:srgb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0170">
                <a:tc vMerge="1">
                  <a:txBody>
                    <a:bodyPr/>
                    <a:lstStyle/>
                    <a:p>
                      <a:pPr algn="ctr"/>
                      <a:endParaRPr lang="en-US" sz="1600" b="1" dirty="0">
                        <a:solidFill>
                          <a:srgbClr val="0070C0"/>
                        </a:solidFill>
                      </a:endParaRPr>
                    </a:p>
                  </a:txBody>
                  <a:tcPr marL="89861" marR="89861" marT="44930" marB="44930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1440" algn="ctr"/>
                      <a:r>
                        <a:rPr lang="en-US" sz="1500" b="1" dirty="0"/>
                        <a:t>Level 0 </a:t>
                      </a:r>
                    </a:p>
                  </a:txBody>
                  <a:tcPr marL="98307" marR="98307" marT="49153" marB="49153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4">
                            <a:lumMod val="40000"/>
                            <a:lumOff val="60000"/>
                          </a:schemeClr>
                        </a:gs>
                        <a:gs pos="50000">
                          <a:schemeClr val="accent4">
                            <a:lumMod val="20000"/>
                            <a:lumOff val="80000"/>
                          </a:schemeClr>
                        </a:gs>
                        <a:gs pos="100000">
                          <a:srgbClr val="F3F0F6"/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91440" algn="ctr">
                        <a:spcBef>
                          <a:spcPts val="600"/>
                        </a:spcBef>
                      </a:pPr>
                      <a:r>
                        <a:rPr lang="en-US" sz="1500" b="1" dirty="0"/>
                        <a:t>Physical Process</a:t>
                      </a:r>
                    </a:p>
                  </a:txBody>
                  <a:tcPr marL="98307" marR="98307" marT="49153" marB="49153" anchor="ctr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4">
                            <a:lumMod val="40000"/>
                            <a:lumOff val="60000"/>
                          </a:schemeClr>
                        </a:gs>
                        <a:gs pos="50000">
                          <a:schemeClr val="accent4">
                            <a:lumMod val="20000"/>
                            <a:lumOff val="80000"/>
                          </a:schemeClr>
                        </a:gs>
                        <a:gs pos="100000">
                          <a:srgbClr val="F3F0F6"/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2354263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56452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Rectangle 389">
            <a:extLst>
              <a:ext uri="{FF2B5EF4-FFF2-40B4-BE49-F238E27FC236}">
                <a16:creationId xmlns:a16="http://schemas.microsoft.com/office/drawing/2014/main" id="{3AA1E199-BAA6-4952-9DB4-787A6AC0B65F}"/>
              </a:ext>
            </a:extLst>
          </p:cNvPr>
          <p:cNvSpPr/>
          <p:nvPr/>
        </p:nvSpPr>
        <p:spPr bwMode="auto">
          <a:xfrm>
            <a:off x="1447800" y="5015014"/>
            <a:ext cx="3408566" cy="121331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1" name="Rectangle 390">
            <a:extLst>
              <a:ext uri="{FF2B5EF4-FFF2-40B4-BE49-F238E27FC236}">
                <a16:creationId xmlns:a16="http://schemas.microsoft.com/office/drawing/2014/main" id="{F556227A-2916-4F29-80B0-CBA9E2A05D39}"/>
              </a:ext>
            </a:extLst>
          </p:cNvPr>
          <p:cNvSpPr/>
          <p:nvPr/>
        </p:nvSpPr>
        <p:spPr bwMode="auto">
          <a:xfrm>
            <a:off x="7315200" y="3207946"/>
            <a:ext cx="3408566" cy="121331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3789E3-644A-4BA3-A2B0-63A748CA04C4}"/>
              </a:ext>
            </a:extLst>
          </p:cNvPr>
          <p:cNvSpPr/>
          <p:nvPr/>
        </p:nvSpPr>
        <p:spPr bwMode="auto">
          <a:xfrm>
            <a:off x="1447800" y="1371600"/>
            <a:ext cx="3408566" cy="121331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5962670" y="999424"/>
            <a:ext cx="266660" cy="5512247"/>
            <a:chOff x="5962670" y="0"/>
            <a:chExt cx="266660" cy="6579047"/>
          </a:xfrm>
        </p:grpSpPr>
        <p:grpSp>
          <p:nvGrpSpPr>
            <p:cNvPr id="5" name="Group 4"/>
            <p:cNvGrpSpPr/>
            <p:nvPr/>
          </p:nvGrpSpPr>
          <p:grpSpPr>
            <a:xfrm>
              <a:off x="6065108" y="0"/>
              <a:ext cx="61784" cy="6415790"/>
              <a:chOff x="6034216" y="1346886"/>
              <a:chExt cx="61784" cy="5511114"/>
            </a:xfrm>
          </p:grpSpPr>
          <p:cxnSp>
            <p:nvCxnSpPr>
              <p:cNvPr id="3" name="Straight Connector 2"/>
              <p:cNvCxnSpPr/>
              <p:nvPr/>
            </p:nvCxnSpPr>
            <p:spPr>
              <a:xfrm>
                <a:off x="6034216" y="1346886"/>
                <a:ext cx="0" cy="5511114"/>
              </a:xfrm>
              <a:prstGeom prst="line">
                <a:avLst/>
              </a:prstGeom>
              <a:ln w="381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" name="Straight Connector 3"/>
              <p:cNvCxnSpPr/>
              <p:nvPr/>
            </p:nvCxnSpPr>
            <p:spPr>
              <a:xfrm>
                <a:off x="6096000" y="1346886"/>
                <a:ext cx="0" cy="5511114"/>
              </a:xfrm>
              <a:prstGeom prst="line">
                <a:avLst/>
              </a:prstGeom>
              <a:ln w="381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8" name="Freeform 17"/>
            <p:cNvSpPr>
              <a:spLocks noChangeArrowheads="1"/>
            </p:cNvSpPr>
            <p:nvPr/>
          </p:nvSpPr>
          <p:spPr bwMode="auto">
            <a:xfrm rot="8124131">
              <a:off x="5962670" y="6314520"/>
              <a:ext cx="266660" cy="264527"/>
            </a:xfrm>
            <a:custGeom>
              <a:avLst/>
              <a:gdLst>
                <a:gd name="T0" fmla="*/ 189945 w 444"/>
                <a:gd name="T1" fmla="*/ 7693 h 435"/>
                <a:gd name="T2" fmla="*/ 189945 w 444"/>
                <a:gd name="T3" fmla="*/ 7693 h 435"/>
                <a:gd name="T4" fmla="*/ 154191 w 444"/>
                <a:gd name="T5" fmla="*/ 15839 h 435"/>
                <a:gd name="T6" fmla="*/ 0 w 444"/>
                <a:gd name="T7" fmla="*/ 100461 h 435"/>
                <a:gd name="T8" fmla="*/ 87151 w 444"/>
                <a:gd name="T9" fmla="*/ 112227 h 435"/>
                <a:gd name="T10" fmla="*/ 98772 w 444"/>
                <a:gd name="T11" fmla="*/ 196397 h 435"/>
                <a:gd name="T12" fmla="*/ 178325 w 444"/>
                <a:gd name="T13" fmla="*/ 40275 h 435"/>
                <a:gd name="T14" fmla="*/ 189945 w 444"/>
                <a:gd name="T15" fmla="*/ 7693 h 435"/>
                <a:gd name="T16" fmla="*/ 170280 w 444"/>
                <a:gd name="T17" fmla="*/ 28057 h 435"/>
                <a:gd name="T18" fmla="*/ 170280 w 444"/>
                <a:gd name="T19" fmla="*/ 28057 h 435"/>
                <a:gd name="T20" fmla="*/ 106816 w 444"/>
                <a:gd name="T21" fmla="*/ 144357 h 435"/>
                <a:gd name="T22" fmla="*/ 102794 w 444"/>
                <a:gd name="T23" fmla="*/ 92316 h 435"/>
                <a:gd name="T24" fmla="*/ 170280 w 444"/>
                <a:gd name="T25" fmla="*/ 28057 h 43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44" h="435">
                  <a:moveTo>
                    <a:pt x="425" y="17"/>
                  </a:moveTo>
                  <a:lnTo>
                    <a:pt x="425" y="17"/>
                  </a:lnTo>
                  <a:cubicBezTo>
                    <a:pt x="408" y="0"/>
                    <a:pt x="399" y="17"/>
                    <a:pt x="345" y="35"/>
                  </a:cubicBezTo>
                  <a:cubicBezTo>
                    <a:pt x="221" y="97"/>
                    <a:pt x="0" y="222"/>
                    <a:pt x="0" y="222"/>
                  </a:cubicBezTo>
                  <a:cubicBezTo>
                    <a:pt x="195" y="248"/>
                    <a:pt x="195" y="248"/>
                    <a:pt x="195" y="248"/>
                  </a:cubicBezTo>
                  <a:cubicBezTo>
                    <a:pt x="221" y="434"/>
                    <a:pt x="221" y="434"/>
                    <a:pt x="221" y="434"/>
                  </a:cubicBezTo>
                  <a:cubicBezTo>
                    <a:pt x="221" y="434"/>
                    <a:pt x="345" y="222"/>
                    <a:pt x="399" y="89"/>
                  </a:cubicBezTo>
                  <a:cubicBezTo>
                    <a:pt x="425" y="44"/>
                    <a:pt x="443" y="26"/>
                    <a:pt x="425" y="17"/>
                  </a:cubicBezTo>
                  <a:close/>
                  <a:moveTo>
                    <a:pt x="381" y="62"/>
                  </a:moveTo>
                  <a:lnTo>
                    <a:pt x="381" y="62"/>
                  </a:lnTo>
                  <a:cubicBezTo>
                    <a:pt x="239" y="319"/>
                    <a:pt x="239" y="319"/>
                    <a:pt x="239" y="319"/>
                  </a:cubicBezTo>
                  <a:cubicBezTo>
                    <a:pt x="230" y="204"/>
                    <a:pt x="230" y="204"/>
                    <a:pt x="230" y="204"/>
                  </a:cubicBezTo>
                  <a:lnTo>
                    <a:pt x="381" y="6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lIns="34290" tIns="17145" rIns="34290" bIns="17145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8" name="Oval 47"/>
          <p:cNvSpPr/>
          <p:nvPr/>
        </p:nvSpPr>
        <p:spPr>
          <a:xfrm>
            <a:off x="5581485" y="1505934"/>
            <a:ext cx="1029031" cy="1029031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5581485" y="3300090"/>
            <a:ext cx="1029031" cy="1029031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5581485" y="5094246"/>
            <a:ext cx="1029031" cy="1029031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1" name="Isosceles Triangle 370"/>
          <p:cNvSpPr/>
          <p:nvPr/>
        </p:nvSpPr>
        <p:spPr>
          <a:xfrm rot="5400000">
            <a:off x="4898537" y="1864441"/>
            <a:ext cx="427006" cy="22763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7" name="Isosceles Triangle 376"/>
          <p:cNvSpPr/>
          <p:nvPr/>
        </p:nvSpPr>
        <p:spPr>
          <a:xfrm rot="16200000" flipH="1">
            <a:off x="6866457" y="3700788"/>
            <a:ext cx="427006" cy="227634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3" name="Isosceles Triangle 382"/>
          <p:cNvSpPr/>
          <p:nvPr/>
        </p:nvSpPr>
        <p:spPr>
          <a:xfrm rot="5400000">
            <a:off x="4898537" y="5507855"/>
            <a:ext cx="427006" cy="22763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891524" y="5404285"/>
            <a:ext cx="408952" cy="408952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</a:p>
        </p:txBody>
      </p:sp>
      <p:sp>
        <p:nvSpPr>
          <p:cNvPr id="51" name="Oval 50"/>
          <p:cNvSpPr/>
          <p:nvPr/>
        </p:nvSpPr>
        <p:spPr>
          <a:xfrm>
            <a:off x="5891524" y="3610129"/>
            <a:ext cx="408952" cy="40895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</a:p>
        </p:txBody>
      </p:sp>
      <p:sp>
        <p:nvSpPr>
          <p:cNvPr id="47" name="Oval 46"/>
          <p:cNvSpPr/>
          <p:nvPr/>
        </p:nvSpPr>
        <p:spPr>
          <a:xfrm>
            <a:off x="5891524" y="1815973"/>
            <a:ext cx="408952" cy="408952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id="{07869672-42E1-469B-A803-EB18E73103BB}"/>
              </a:ext>
            </a:extLst>
          </p:cNvPr>
          <p:cNvSpPr txBox="1"/>
          <p:nvPr/>
        </p:nvSpPr>
        <p:spPr>
          <a:xfrm>
            <a:off x="4460199" y="220341"/>
            <a:ext cx="3271603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Module Flow</a:t>
            </a:r>
          </a:p>
        </p:txBody>
      </p:sp>
      <p:sp>
        <p:nvSpPr>
          <p:cNvPr id="199" name="Rectangle 198">
            <a:extLst>
              <a:ext uri="{FF2B5EF4-FFF2-40B4-BE49-F238E27FC236}">
                <a16:creationId xmlns:a16="http://schemas.microsoft.com/office/drawing/2014/main" id="{435B53FE-87CA-4BB5-9841-CAE0A1EDD866}"/>
              </a:ext>
            </a:extLst>
          </p:cNvPr>
          <p:cNvSpPr/>
          <p:nvPr/>
        </p:nvSpPr>
        <p:spPr>
          <a:xfrm>
            <a:off x="1979980" y="1613544"/>
            <a:ext cx="2344206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Understand OT Concepts</a:t>
            </a:r>
          </a:p>
        </p:txBody>
      </p:sp>
      <p:sp>
        <p:nvSpPr>
          <p:cNvPr id="374" name="Rectangle 373">
            <a:extLst>
              <a:ext uri="{FF2B5EF4-FFF2-40B4-BE49-F238E27FC236}">
                <a16:creationId xmlns:a16="http://schemas.microsoft.com/office/drawing/2014/main" id="{15C4C22A-C77F-45AB-A99A-5E0F44FB469A}"/>
              </a:ext>
            </a:extLst>
          </p:cNvPr>
          <p:cNvSpPr/>
          <p:nvPr/>
        </p:nvSpPr>
        <p:spPr>
          <a:xfrm>
            <a:off x="7762561" y="3462745"/>
            <a:ext cx="2513844" cy="70371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OT Threats and Attacks</a:t>
            </a:r>
          </a:p>
        </p:txBody>
      </p:sp>
      <p:sp>
        <p:nvSpPr>
          <p:cNvPr id="386" name="Rectangle 385">
            <a:extLst>
              <a:ext uri="{FF2B5EF4-FFF2-40B4-BE49-F238E27FC236}">
                <a16:creationId xmlns:a16="http://schemas.microsoft.com/office/drawing/2014/main" id="{163509FD-1F61-4F32-98CD-6693F4460196}"/>
              </a:ext>
            </a:extLst>
          </p:cNvPr>
          <p:cNvSpPr/>
          <p:nvPr/>
        </p:nvSpPr>
        <p:spPr>
          <a:xfrm>
            <a:off x="1942283" y="5256958"/>
            <a:ext cx="2419601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OT Attack Countermeasures</a:t>
            </a:r>
          </a:p>
        </p:txBody>
      </p:sp>
    </p:spTree>
    <p:extLst>
      <p:ext uri="{BB962C8B-B14F-4D97-AF65-F5344CB8AC3E}">
        <p14:creationId xmlns:p14="http://schemas.microsoft.com/office/powerpoint/2010/main" val="16136382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 descr="A close up of a cd&#10;&#10;Description automatically generated with low confidence">
            <a:extLst>
              <a:ext uri="{FF2B5EF4-FFF2-40B4-BE49-F238E27FC236}">
                <a16:creationId xmlns:a16="http://schemas.microsoft.com/office/drawing/2014/main" id="{D5B90B1C-7AD9-4B3B-A050-51DD09DA93B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0" r="3040"/>
          <a:stretch>
            <a:fillRect/>
          </a:stretch>
        </p:blipFill>
        <p:spPr>
          <a:xfrm>
            <a:off x="0" y="14990"/>
            <a:ext cx="12192000" cy="6571251"/>
          </a:xfrm>
        </p:spPr>
      </p:pic>
      <p:sp>
        <p:nvSpPr>
          <p:cNvPr id="63" name="Title 51">
            <a:extLst>
              <a:ext uri="{FF2B5EF4-FFF2-40B4-BE49-F238E27FC236}">
                <a16:creationId xmlns:a16="http://schemas.microsoft.com/office/drawing/2014/main" id="{6ABF1ADB-DA61-48CD-90AC-B2CF8AFB116C}"/>
              </a:ext>
            </a:extLst>
          </p:cNvPr>
          <p:cNvSpPr txBox="1">
            <a:spLocks/>
          </p:cNvSpPr>
          <p:nvPr/>
        </p:nvSpPr>
        <p:spPr>
          <a:xfrm>
            <a:off x="3657602" y="226789"/>
            <a:ext cx="4876797" cy="58477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+mj-ea"/>
                <a:cs typeface="+mj-cs"/>
              </a:defRPr>
            </a:lvl1pPr>
          </a:lstStyle>
          <a:p>
            <a:r>
              <a:rPr lang="en-IN" dirty="0"/>
              <a:t>Challenges of OT</a:t>
            </a: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250009D3-B069-43EA-AE51-1DBCE45C2E5B}"/>
              </a:ext>
            </a:extLst>
          </p:cNvPr>
          <p:cNvSpPr>
            <a:spLocks noChangeAspect="1"/>
          </p:cNvSpPr>
          <p:nvPr/>
        </p:nvSpPr>
        <p:spPr>
          <a:xfrm>
            <a:off x="1000050" y="3958219"/>
            <a:ext cx="621392" cy="621553"/>
          </a:xfrm>
          <a:prstGeom prst="ellipse">
            <a:avLst/>
          </a:prstGeom>
          <a:solidFill>
            <a:srgbClr val="ED7D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09710" tIns="54855" rIns="109710" bIns="54855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6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A6591A9E-E4D0-4099-9293-BD4E111C8BED}"/>
              </a:ext>
            </a:extLst>
          </p:cNvPr>
          <p:cNvSpPr>
            <a:spLocks noChangeAspect="1"/>
          </p:cNvSpPr>
          <p:nvPr/>
        </p:nvSpPr>
        <p:spPr>
          <a:xfrm>
            <a:off x="1000050" y="4806957"/>
            <a:ext cx="621392" cy="621553"/>
          </a:xfrm>
          <a:prstGeom prst="ellipse">
            <a:avLst/>
          </a:prstGeom>
          <a:solidFill>
            <a:srgbClr val="FFC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09710" tIns="54855" rIns="109710" bIns="54855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6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3B988722-CF4E-4BE8-9823-037F0BB8DFA2}"/>
              </a:ext>
            </a:extLst>
          </p:cNvPr>
          <p:cNvSpPr>
            <a:spLocks noChangeAspect="1"/>
          </p:cNvSpPr>
          <p:nvPr/>
        </p:nvSpPr>
        <p:spPr>
          <a:xfrm>
            <a:off x="1000050" y="3122276"/>
            <a:ext cx="621392" cy="621553"/>
          </a:xfrm>
          <a:prstGeom prst="ellipse">
            <a:avLst/>
          </a:prstGeom>
          <a:solidFill>
            <a:srgbClr val="4472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09710" tIns="54855" rIns="109710" bIns="54855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6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535B6034-A1A5-4A4E-B167-A6537AA44153}"/>
              </a:ext>
            </a:extLst>
          </p:cNvPr>
          <p:cNvSpPr>
            <a:spLocks noChangeAspect="1"/>
          </p:cNvSpPr>
          <p:nvPr/>
        </p:nvSpPr>
        <p:spPr>
          <a:xfrm>
            <a:off x="1000050" y="1453277"/>
            <a:ext cx="621392" cy="621553"/>
          </a:xfrm>
          <a:prstGeom prst="ellipse">
            <a:avLst/>
          </a:prstGeom>
          <a:solidFill>
            <a:srgbClr val="5B9BD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09710" tIns="54855" rIns="109710" bIns="54855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6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96988DE6-3C10-4A9E-B295-28E1BEF3427B}"/>
              </a:ext>
            </a:extLst>
          </p:cNvPr>
          <p:cNvSpPr>
            <a:spLocks noChangeAspect="1"/>
          </p:cNvSpPr>
          <p:nvPr/>
        </p:nvSpPr>
        <p:spPr>
          <a:xfrm>
            <a:off x="1000050" y="2297683"/>
            <a:ext cx="621392" cy="621553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09710" tIns="54855" rIns="109710" bIns="54855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6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751B9234-EDA4-455D-9D29-A391A16B9016}"/>
              </a:ext>
            </a:extLst>
          </p:cNvPr>
          <p:cNvSpPr>
            <a:spLocks noChangeAspect="1"/>
          </p:cNvSpPr>
          <p:nvPr/>
        </p:nvSpPr>
        <p:spPr>
          <a:xfrm>
            <a:off x="980568" y="5655695"/>
            <a:ext cx="621392" cy="621553"/>
          </a:xfrm>
          <a:prstGeom prst="ellipse">
            <a:avLst/>
          </a:prstGeom>
          <a:solidFill>
            <a:srgbClr val="6ABA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09710" tIns="54855" rIns="109710" bIns="54855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6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9E1039D0-E1D3-4B48-8AD1-2B35C2F93864}"/>
              </a:ext>
            </a:extLst>
          </p:cNvPr>
          <p:cNvSpPr>
            <a:spLocks noChangeAspect="1"/>
          </p:cNvSpPr>
          <p:nvPr/>
        </p:nvSpPr>
        <p:spPr>
          <a:xfrm>
            <a:off x="6651677" y="3956985"/>
            <a:ext cx="621392" cy="621553"/>
          </a:xfrm>
          <a:prstGeom prst="ellipse">
            <a:avLst/>
          </a:prstGeom>
          <a:solidFill>
            <a:srgbClr val="ED7D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09710" tIns="54855" rIns="109710" bIns="54855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6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F8665724-FD48-44FA-ABEB-E4310D8E5D3A}"/>
              </a:ext>
            </a:extLst>
          </p:cNvPr>
          <p:cNvSpPr>
            <a:spLocks noChangeAspect="1"/>
          </p:cNvSpPr>
          <p:nvPr/>
        </p:nvSpPr>
        <p:spPr>
          <a:xfrm>
            <a:off x="6651677" y="4805723"/>
            <a:ext cx="621392" cy="621553"/>
          </a:xfrm>
          <a:prstGeom prst="ellipse">
            <a:avLst/>
          </a:prstGeom>
          <a:solidFill>
            <a:srgbClr val="FFC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09710" tIns="54855" rIns="109710" bIns="54855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6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C20FB64C-5287-4B43-AB1F-A98CB6644BEA}"/>
              </a:ext>
            </a:extLst>
          </p:cNvPr>
          <p:cNvSpPr>
            <a:spLocks noChangeAspect="1"/>
          </p:cNvSpPr>
          <p:nvPr/>
        </p:nvSpPr>
        <p:spPr>
          <a:xfrm>
            <a:off x="6651677" y="3121042"/>
            <a:ext cx="621392" cy="621553"/>
          </a:xfrm>
          <a:prstGeom prst="ellipse">
            <a:avLst/>
          </a:prstGeom>
          <a:solidFill>
            <a:srgbClr val="4472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09710" tIns="54855" rIns="109710" bIns="54855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6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ABEF2F75-81F0-4761-89A0-B9AC845F2F2C}"/>
              </a:ext>
            </a:extLst>
          </p:cNvPr>
          <p:cNvSpPr>
            <a:spLocks noChangeAspect="1"/>
          </p:cNvSpPr>
          <p:nvPr/>
        </p:nvSpPr>
        <p:spPr>
          <a:xfrm>
            <a:off x="6651677" y="1452043"/>
            <a:ext cx="621392" cy="621553"/>
          </a:xfrm>
          <a:prstGeom prst="ellipse">
            <a:avLst/>
          </a:prstGeom>
          <a:solidFill>
            <a:srgbClr val="5B9BD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09710" tIns="54855" rIns="109710" bIns="54855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6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34466380-55CC-4AFB-8425-1739B413A4E2}"/>
              </a:ext>
            </a:extLst>
          </p:cNvPr>
          <p:cNvSpPr>
            <a:spLocks noChangeAspect="1"/>
          </p:cNvSpPr>
          <p:nvPr/>
        </p:nvSpPr>
        <p:spPr>
          <a:xfrm>
            <a:off x="6651677" y="2296449"/>
            <a:ext cx="621392" cy="621553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09710" tIns="54855" rIns="109710" bIns="54855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6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D9482D8A-EB23-49B4-807C-4A2768F8567B}"/>
              </a:ext>
            </a:extLst>
          </p:cNvPr>
          <p:cNvSpPr>
            <a:spLocks noChangeAspect="1"/>
          </p:cNvSpPr>
          <p:nvPr/>
        </p:nvSpPr>
        <p:spPr>
          <a:xfrm>
            <a:off x="6632195" y="5654461"/>
            <a:ext cx="621392" cy="621553"/>
          </a:xfrm>
          <a:prstGeom prst="ellipse">
            <a:avLst/>
          </a:prstGeom>
          <a:solidFill>
            <a:srgbClr val="6ABAD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09710" tIns="54855" rIns="109710" bIns="54855" rtlCol="0" anchor="ctr"/>
          <a:lstStyle/>
          <a:p>
            <a:pPr marL="0" marR="0" lvl="0" indent="0" algn="ctr" defTabSz="91421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6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77B05240-DA82-4222-AB43-4B8619AD27CB}"/>
              </a:ext>
            </a:extLst>
          </p:cNvPr>
          <p:cNvSpPr/>
          <p:nvPr/>
        </p:nvSpPr>
        <p:spPr>
          <a:xfrm>
            <a:off x="1749242" y="1593237"/>
            <a:ext cx="3408225" cy="3416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Lack of visibility</a:t>
            </a: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52592748-5FE9-4C3D-B0D5-7D1CBD72AFCF}"/>
              </a:ext>
            </a:extLst>
          </p:cNvPr>
          <p:cNvSpPr/>
          <p:nvPr/>
        </p:nvSpPr>
        <p:spPr>
          <a:xfrm>
            <a:off x="7444883" y="1592003"/>
            <a:ext cx="3897286" cy="3416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Rapid pace of change</a:t>
            </a: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6A3BDEF4-4177-40A0-8A4E-4B66A7D900FC}"/>
              </a:ext>
            </a:extLst>
          </p:cNvPr>
          <p:cNvSpPr/>
          <p:nvPr/>
        </p:nvSpPr>
        <p:spPr>
          <a:xfrm>
            <a:off x="1749242" y="2437643"/>
            <a:ext cx="3511062" cy="3416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Plain-text passwords</a:t>
            </a: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CEB6957C-190C-4C0C-BF4A-7570874FCFF0}"/>
              </a:ext>
            </a:extLst>
          </p:cNvPr>
          <p:cNvSpPr/>
          <p:nvPr/>
        </p:nvSpPr>
        <p:spPr>
          <a:xfrm>
            <a:off x="7444883" y="2436409"/>
            <a:ext cx="3491523" cy="3416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Outdated systems</a:t>
            </a: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6434E1F2-2247-43EE-867C-9A6922200FCC}"/>
              </a:ext>
            </a:extLst>
          </p:cNvPr>
          <p:cNvSpPr/>
          <p:nvPr/>
        </p:nvSpPr>
        <p:spPr>
          <a:xfrm>
            <a:off x="1749242" y="4946917"/>
            <a:ext cx="3511062" cy="3416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Lack of anti-virus protection</a:t>
            </a: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8C9529BA-E8FE-4E08-98FE-64118ABE0930}"/>
              </a:ext>
            </a:extLst>
          </p:cNvPr>
          <p:cNvSpPr/>
          <p:nvPr/>
        </p:nvSpPr>
        <p:spPr>
          <a:xfrm>
            <a:off x="7444883" y="4821034"/>
            <a:ext cx="3357874" cy="5909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Unique production networks / Proprietary software</a:t>
            </a: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5711654F-4325-45A3-BB67-FD88359A7919}"/>
              </a:ext>
            </a:extLst>
          </p:cNvPr>
          <p:cNvSpPr/>
          <p:nvPr/>
        </p:nvSpPr>
        <p:spPr>
          <a:xfrm>
            <a:off x="1749242" y="3262236"/>
            <a:ext cx="3430761" cy="3416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Network complexity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E938887D-709A-41F4-96DB-C1E81CE0668D}"/>
              </a:ext>
            </a:extLst>
          </p:cNvPr>
          <p:cNvSpPr/>
          <p:nvPr/>
        </p:nvSpPr>
        <p:spPr>
          <a:xfrm>
            <a:off x="7444883" y="3261002"/>
            <a:ext cx="3372644" cy="3416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Haphazard modernization</a:t>
            </a: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399A19FF-41F1-495E-8124-FB3011F143DF}"/>
              </a:ext>
            </a:extLst>
          </p:cNvPr>
          <p:cNvSpPr/>
          <p:nvPr/>
        </p:nvSpPr>
        <p:spPr>
          <a:xfrm>
            <a:off x="1749242" y="4098179"/>
            <a:ext cx="3430761" cy="3416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Legacy technology</a:t>
            </a: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8A184A4B-6F12-48E3-A2EB-25F9172A9149}"/>
              </a:ext>
            </a:extLst>
          </p:cNvPr>
          <p:cNvSpPr/>
          <p:nvPr/>
        </p:nvSpPr>
        <p:spPr>
          <a:xfrm>
            <a:off x="7444883" y="4096945"/>
            <a:ext cx="3357874" cy="3416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Convergence with IT</a:t>
            </a: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28B9A20A-C2B7-4A49-9425-98C14F9F6836}"/>
              </a:ext>
            </a:extLst>
          </p:cNvPr>
          <p:cNvSpPr/>
          <p:nvPr/>
        </p:nvSpPr>
        <p:spPr>
          <a:xfrm>
            <a:off x="1749242" y="5671006"/>
            <a:ext cx="3430761" cy="5909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Lack of skilled security professionals</a:t>
            </a: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7ED22B13-FA22-4CFD-B7F6-56C1FB97154C}"/>
              </a:ext>
            </a:extLst>
          </p:cNvPr>
          <p:cNvSpPr/>
          <p:nvPr/>
        </p:nvSpPr>
        <p:spPr>
          <a:xfrm>
            <a:off x="7444883" y="5669772"/>
            <a:ext cx="3496354" cy="5909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Vulnerable communication protocols</a:t>
            </a:r>
          </a:p>
        </p:txBody>
      </p:sp>
      <p:sp>
        <p:nvSpPr>
          <p:cNvPr id="110" name="Rectangle: Diagonal Corners Snipped 109">
            <a:extLst>
              <a:ext uri="{FF2B5EF4-FFF2-40B4-BE49-F238E27FC236}">
                <a16:creationId xmlns:a16="http://schemas.microsoft.com/office/drawing/2014/main" id="{B2CF4415-3800-4F4F-8979-60C0E197E6BC}"/>
              </a:ext>
            </a:extLst>
          </p:cNvPr>
          <p:cNvSpPr/>
          <p:nvPr/>
        </p:nvSpPr>
        <p:spPr bwMode="auto">
          <a:xfrm>
            <a:off x="1098607" y="1551743"/>
            <a:ext cx="424279" cy="424620"/>
          </a:xfrm>
          <a:prstGeom prst="snip2DiagRect">
            <a:avLst>
              <a:gd name="adj1" fmla="val 0"/>
              <a:gd name="adj2" fmla="val 0"/>
            </a:avLst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</a:p>
        </p:txBody>
      </p:sp>
      <p:sp>
        <p:nvSpPr>
          <p:cNvPr id="111" name="Rectangle: Diagonal Corners Snipped 110">
            <a:extLst>
              <a:ext uri="{FF2B5EF4-FFF2-40B4-BE49-F238E27FC236}">
                <a16:creationId xmlns:a16="http://schemas.microsoft.com/office/drawing/2014/main" id="{416E7A34-C77D-4CF7-BBE8-C84A02342438}"/>
              </a:ext>
            </a:extLst>
          </p:cNvPr>
          <p:cNvSpPr/>
          <p:nvPr/>
        </p:nvSpPr>
        <p:spPr bwMode="auto">
          <a:xfrm>
            <a:off x="6750234" y="1550509"/>
            <a:ext cx="424279" cy="424620"/>
          </a:xfrm>
          <a:prstGeom prst="snip2Diag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7</a:t>
            </a:r>
          </a:p>
        </p:txBody>
      </p:sp>
      <p:sp>
        <p:nvSpPr>
          <p:cNvPr id="112" name="Rectangle: Diagonal Corners Snipped 111">
            <a:extLst>
              <a:ext uri="{FF2B5EF4-FFF2-40B4-BE49-F238E27FC236}">
                <a16:creationId xmlns:a16="http://schemas.microsoft.com/office/drawing/2014/main" id="{3A8853D6-CE2D-4522-AED3-5E2603F8982A}"/>
              </a:ext>
            </a:extLst>
          </p:cNvPr>
          <p:cNvSpPr/>
          <p:nvPr/>
        </p:nvSpPr>
        <p:spPr bwMode="auto">
          <a:xfrm>
            <a:off x="1098607" y="2396149"/>
            <a:ext cx="424279" cy="424620"/>
          </a:xfrm>
          <a:prstGeom prst="snip2Diag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</a:p>
        </p:txBody>
      </p:sp>
      <p:sp>
        <p:nvSpPr>
          <p:cNvPr id="113" name="Rectangle: Diagonal Corners Snipped 112">
            <a:extLst>
              <a:ext uri="{FF2B5EF4-FFF2-40B4-BE49-F238E27FC236}">
                <a16:creationId xmlns:a16="http://schemas.microsoft.com/office/drawing/2014/main" id="{3BCDD964-5E6D-4C8B-AA43-65ACDE41D3C2}"/>
              </a:ext>
            </a:extLst>
          </p:cNvPr>
          <p:cNvSpPr/>
          <p:nvPr/>
        </p:nvSpPr>
        <p:spPr bwMode="auto">
          <a:xfrm>
            <a:off x="6750234" y="2394915"/>
            <a:ext cx="424279" cy="424620"/>
          </a:xfrm>
          <a:prstGeom prst="snip2Diag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8</a:t>
            </a:r>
          </a:p>
        </p:txBody>
      </p:sp>
      <p:sp>
        <p:nvSpPr>
          <p:cNvPr id="114" name="Rectangle: Diagonal Corners Snipped 113">
            <a:extLst>
              <a:ext uri="{FF2B5EF4-FFF2-40B4-BE49-F238E27FC236}">
                <a16:creationId xmlns:a16="http://schemas.microsoft.com/office/drawing/2014/main" id="{DCB26C29-2DFD-49ED-9CE3-49C1115EC448}"/>
              </a:ext>
            </a:extLst>
          </p:cNvPr>
          <p:cNvSpPr/>
          <p:nvPr/>
        </p:nvSpPr>
        <p:spPr bwMode="auto">
          <a:xfrm>
            <a:off x="1098607" y="4905423"/>
            <a:ext cx="424279" cy="424620"/>
          </a:xfrm>
          <a:prstGeom prst="snip2Diag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5</a:t>
            </a:r>
          </a:p>
        </p:txBody>
      </p:sp>
      <p:sp>
        <p:nvSpPr>
          <p:cNvPr id="115" name="Rectangle: Diagonal Corners Snipped 114">
            <a:extLst>
              <a:ext uri="{FF2B5EF4-FFF2-40B4-BE49-F238E27FC236}">
                <a16:creationId xmlns:a16="http://schemas.microsoft.com/office/drawing/2014/main" id="{83FEEEFA-512D-4D8F-9E86-C6ACEA2B1E00}"/>
              </a:ext>
            </a:extLst>
          </p:cNvPr>
          <p:cNvSpPr/>
          <p:nvPr/>
        </p:nvSpPr>
        <p:spPr bwMode="auto">
          <a:xfrm>
            <a:off x="6611305" y="4904189"/>
            <a:ext cx="753910" cy="424620"/>
          </a:xfrm>
          <a:prstGeom prst="snip2Diag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11</a:t>
            </a:r>
          </a:p>
        </p:txBody>
      </p:sp>
      <p:sp>
        <p:nvSpPr>
          <p:cNvPr id="116" name="Rectangle: Diagonal Corners Snipped 115">
            <a:extLst>
              <a:ext uri="{FF2B5EF4-FFF2-40B4-BE49-F238E27FC236}">
                <a16:creationId xmlns:a16="http://schemas.microsoft.com/office/drawing/2014/main" id="{650C3C56-DE4E-45FD-AD5D-4AF64434F3DA}"/>
              </a:ext>
            </a:extLst>
          </p:cNvPr>
          <p:cNvSpPr/>
          <p:nvPr/>
        </p:nvSpPr>
        <p:spPr bwMode="auto">
          <a:xfrm>
            <a:off x="1098607" y="3220742"/>
            <a:ext cx="424279" cy="424620"/>
          </a:xfrm>
          <a:prstGeom prst="snip2Diag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</a:p>
        </p:txBody>
      </p:sp>
      <p:sp>
        <p:nvSpPr>
          <p:cNvPr id="117" name="Rectangle: Diagonal Corners Snipped 116">
            <a:extLst>
              <a:ext uri="{FF2B5EF4-FFF2-40B4-BE49-F238E27FC236}">
                <a16:creationId xmlns:a16="http://schemas.microsoft.com/office/drawing/2014/main" id="{0E9AEF1C-00DC-4B9E-9014-08D3D1504708}"/>
              </a:ext>
            </a:extLst>
          </p:cNvPr>
          <p:cNvSpPr/>
          <p:nvPr/>
        </p:nvSpPr>
        <p:spPr bwMode="auto">
          <a:xfrm>
            <a:off x="6750234" y="3219508"/>
            <a:ext cx="424279" cy="424620"/>
          </a:xfrm>
          <a:prstGeom prst="snip2Diag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9</a:t>
            </a:r>
          </a:p>
        </p:txBody>
      </p:sp>
      <p:sp>
        <p:nvSpPr>
          <p:cNvPr id="118" name="Rectangle: Diagonal Corners Snipped 117">
            <a:extLst>
              <a:ext uri="{FF2B5EF4-FFF2-40B4-BE49-F238E27FC236}">
                <a16:creationId xmlns:a16="http://schemas.microsoft.com/office/drawing/2014/main" id="{1C7FA18F-5953-4385-A9B1-0716447B3E37}"/>
              </a:ext>
            </a:extLst>
          </p:cNvPr>
          <p:cNvSpPr/>
          <p:nvPr/>
        </p:nvSpPr>
        <p:spPr bwMode="auto">
          <a:xfrm>
            <a:off x="1098607" y="4056685"/>
            <a:ext cx="424279" cy="424620"/>
          </a:xfrm>
          <a:prstGeom prst="snip2Diag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4</a:t>
            </a:r>
          </a:p>
        </p:txBody>
      </p:sp>
      <p:sp>
        <p:nvSpPr>
          <p:cNvPr id="119" name="Rectangle: Diagonal Corners Snipped 118">
            <a:extLst>
              <a:ext uri="{FF2B5EF4-FFF2-40B4-BE49-F238E27FC236}">
                <a16:creationId xmlns:a16="http://schemas.microsoft.com/office/drawing/2014/main" id="{F772A1C2-6BFC-4346-B9E6-9C9AD3D955D4}"/>
              </a:ext>
            </a:extLst>
          </p:cNvPr>
          <p:cNvSpPr/>
          <p:nvPr/>
        </p:nvSpPr>
        <p:spPr bwMode="auto">
          <a:xfrm>
            <a:off x="6650340" y="4055451"/>
            <a:ext cx="618443" cy="424620"/>
          </a:xfrm>
          <a:prstGeom prst="snip2DiagRect">
            <a:avLst>
              <a:gd name="adj1" fmla="val 0"/>
              <a:gd name="adj2" fmla="val 0"/>
            </a:avLst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10</a:t>
            </a:r>
          </a:p>
        </p:txBody>
      </p:sp>
      <p:sp>
        <p:nvSpPr>
          <p:cNvPr id="120" name="Rectangle: Diagonal Corners Snipped 119">
            <a:extLst>
              <a:ext uri="{FF2B5EF4-FFF2-40B4-BE49-F238E27FC236}">
                <a16:creationId xmlns:a16="http://schemas.microsoft.com/office/drawing/2014/main" id="{1A850402-4E4D-4713-894E-0C14DFFC1E31}"/>
              </a:ext>
            </a:extLst>
          </p:cNvPr>
          <p:cNvSpPr/>
          <p:nvPr/>
        </p:nvSpPr>
        <p:spPr bwMode="auto">
          <a:xfrm>
            <a:off x="1079125" y="5754161"/>
            <a:ext cx="424279" cy="424620"/>
          </a:xfrm>
          <a:prstGeom prst="snip2Diag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6</a:t>
            </a:r>
          </a:p>
        </p:txBody>
      </p:sp>
      <p:sp>
        <p:nvSpPr>
          <p:cNvPr id="121" name="Rectangle: Diagonal Corners Snipped 120">
            <a:extLst>
              <a:ext uri="{FF2B5EF4-FFF2-40B4-BE49-F238E27FC236}">
                <a16:creationId xmlns:a16="http://schemas.microsoft.com/office/drawing/2014/main" id="{5E22ECA9-9057-499D-9792-E5F383E902B3}"/>
              </a:ext>
            </a:extLst>
          </p:cNvPr>
          <p:cNvSpPr/>
          <p:nvPr/>
        </p:nvSpPr>
        <p:spPr bwMode="auto">
          <a:xfrm>
            <a:off x="6580800" y="5752927"/>
            <a:ext cx="692701" cy="424620"/>
          </a:xfrm>
          <a:prstGeom prst="snip2Diag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12</a:t>
            </a:r>
          </a:p>
        </p:txBody>
      </p:sp>
      <p:cxnSp>
        <p:nvCxnSpPr>
          <p:cNvPr id="122" name="Straight Connector 121">
            <a:extLst>
              <a:ext uri="{FF2B5EF4-FFF2-40B4-BE49-F238E27FC236}">
                <a16:creationId xmlns:a16="http://schemas.microsoft.com/office/drawing/2014/main" id="{90B6894F-CC49-470C-9AFF-50A617F8EBBC}"/>
              </a:ext>
            </a:extLst>
          </p:cNvPr>
          <p:cNvCxnSpPr>
            <a:cxnSpLocks/>
          </p:cNvCxnSpPr>
          <p:nvPr/>
        </p:nvCxnSpPr>
        <p:spPr>
          <a:xfrm>
            <a:off x="6096000" y="1500640"/>
            <a:ext cx="0" cy="4795849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85000"/>
              </a:sysClr>
            </a:solidFill>
            <a:prstDash val="dash"/>
            <a:miter lim="800000"/>
          </a:ln>
          <a:effectLst/>
        </p:spPr>
      </p:cxnSp>
    </p:spTree>
    <p:extLst>
      <p:ext uri="{BB962C8B-B14F-4D97-AF65-F5344CB8AC3E}">
        <p14:creationId xmlns:p14="http://schemas.microsoft.com/office/powerpoint/2010/main" val="147666205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Title 1">
            <a:extLst>
              <a:ext uri="{FF2B5EF4-FFF2-40B4-BE49-F238E27FC236}">
                <a16:creationId xmlns:a16="http://schemas.microsoft.com/office/drawing/2014/main" id="{FD6C91F6-E7EC-48C3-BF88-741F23AED704}"/>
              </a:ext>
            </a:extLst>
          </p:cNvPr>
          <p:cNvSpPr txBox="1">
            <a:spLocks/>
          </p:cNvSpPr>
          <p:nvPr/>
        </p:nvSpPr>
        <p:spPr>
          <a:xfrm>
            <a:off x="1695518" y="1000408"/>
            <a:ext cx="2983552" cy="629243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Rockwell" pitchFamily="18" charset="0"/>
              <a:ea typeface="+mj-ea"/>
              <a:cs typeface="+mj-cs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322058" y="1341557"/>
            <a:ext cx="5099195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Maintenance and Administrative Threat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ound Same Side Corner Rectangle 514">
            <a:extLst>
              <a:ext uri="{FF2B5EF4-FFF2-40B4-BE49-F238E27FC236}">
                <a16:creationId xmlns:a16="http://schemas.microsoft.com/office/drawing/2014/main" id="{0E3FF037-3296-47E1-B748-71953F6BF578}"/>
              </a:ext>
            </a:extLst>
          </p:cNvPr>
          <p:cNvSpPr/>
          <p:nvPr/>
        </p:nvSpPr>
        <p:spPr>
          <a:xfrm rot="10800000" flipH="1">
            <a:off x="1052911" y="1297826"/>
            <a:ext cx="91440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662" name="TextBox 661">
            <a:extLst>
              <a:ext uri="{FF2B5EF4-FFF2-40B4-BE49-F238E27FC236}">
                <a16:creationId xmlns:a16="http://schemas.microsoft.com/office/drawing/2014/main" id="{AEEE9F80-D689-4F42-968D-F0BC6BEEBE12}"/>
              </a:ext>
            </a:extLst>
          </p:cNvPr>
          <p:cNvSpPr txBox="1"/>
          <p:nvPr/>
        </p:nvSpPr>
        <p:spPr>
          <a:xfrm>
            <a:off x="476250" y="1295400"/>
            <a:ext cx="524466" cy="461647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Lato Regular"/>
              </a:rPr>
              <a:t>01</a:t>
            </a:r>
          </a:p>
        </p:txBody>
      </p:sp>
      <p:sp>
        <p:nvSpPr>
          <p:cNvPr id="5" name="Round Same Side Corner Rectangle 511">
            <a:extLst>
              <a:ext uri="{FF2B5EF4-FFF2-40B4-BE49-F238E27FC236}">
                <a16:creationId xmlns:a16="http://schemas.microsoft.com/office/drawing/2014/main" id="{D05F0EDC-2505-4988-B82E-6F01ECDD80F2}"/>
              </a:ext>
            </a:extLst>
          </p:cNvPr>
          <p:cNvSpPr/>
          <p:nvPr/>
        </p:nvSpPr>
        <p:spPr>
          <a:xfrm rot="10800000" flipH="1">
            <a:off x="1052911" y="2196096"/>
            <a:ext cx="91440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4555435-AF81-4F25-9187-91F3AE075766}"/>
              </a:ext>
            </a:extLst>
          </p:cNvPr>
          <p:cNvSpPr/>
          <p:nvPr/>
        </p:nvSpPr>
        <p:spPr>
          <a:xfrm>
            <a:off x="1322058" y="2239828"/>
            <a:ext cx="4548983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Data Leakage</a:t>
            </a:r>
          </a:p>
        </p:txBody>
      </p:sp>
      <p:sp>
        <p:nvSpPr>
          <p:cNvPr id="663" name="TextBox 662">
            <a:extLst>
              <a:ext uri="{FF2B5EF4-FFF2-40B4-BE49-F238E27FC236}">
                <a16:creationId xmlns:a16="http://schemas.microsoft.com/office/drawing/2014/main" id="{5C1C4D62-8FEF-4AE5-AE3B-86B6A7A80B7E}"/>
              </a:ext>
            </a:extLst>
          </p:cNvPr>
          <p:cNvSpPr txBox="1"/>
          <p:nvPr/>
        </p:nvSpPr>
        <p:spPr>
          <a:xfrm>
            <a:off x="476250" y="2193671"/>
            <a:ext cx="524466" cy="461647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Lato Regular"/>
              </a:rPr>
              <a:t>02</a:t>
            </a:r>
          </a:p>
        </p:txBody>
      </p:sp>
      <p:sp>
        <p:nvSpPr>
          <p:cNvPr id="6" name="Round Same Side Corner Rectangle 512">
            <a:extLst>
              <a:ext uri="{FF2B5EF4-FFF2-40B4-BE49-F238E27FC236}">
                <a16:creationId xmlns:a16="http://schemas.microsoft.com/office/drawing/2014/main" id="{1D6A8EBF-3C02-4E6D-ACFF-45C8FA81A7DA}"/>
              </a:ext>
            </a:extLst>
          </p:cNvPr>
          <p:cNvSpPr/>
          <p:nvPr/>
        </p:nvSpPr>
        <p:spPr>
          <a:xfrm rot="10800000" flipH="1">
            <a:off x="1052911" y="3094367"/>
            <a:ext cx="91440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FC98E0D-2E08-4768-8542-6AB7F2FFC13E}"/>
              </a:ext>
            </a:extLst>
          </p:cNvPr>
          <p:cNvSpPr/>
          <p:nvPr/>
        </p:nvSpPr>
        <p:spPr>
          <a:xfrm>
            <a:off x="1322058" y="3138099"/>
            <a:ext cx="5236355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Protocol Abuse</a:t>
            </a:r>
          </a:p>
        </p:txBody>
      </p:sp>
      <p:sp>
        <p:nvSpPr>
          <p:cNvPr id="664" name="TextBox 663">
            <a:extLst>
              <a:ext uri="{FF2B5EF4-FFF2-40B4-BE49-F238E27FC236}">
                <a16:creationId xmlns:a16="http://schemas.microsoft.com/office/drawing/2014/main" id="{56913A60-A695-470F-8FA8-9B7C095CFEA5}"/>
              </a:ext>
            </a:extLst>
          </p:cNvPr>
          <p:cNvSpPr txBox="1"/>
          <p:nvPr/>
        </p:nvSpPr>
        <p:spPr>
          <a:xfrm>
            <a:off x="476250" y="3091942"/>
            <a:ext cx="524466" cy="461647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Lato Regular"/>
              </a:rPr>
              <a:t>03</a:t>
            </a:r>
          </a:p>
        </p:txBody>
      </p:sp>
      <p:sp>
        <p:nvSpPr>
          <p:cNvPr id="7" name="Round Same Side Corner Rectangle 513">
            <a:extLst>
              <a:ext uri="{FF2B5EF4-FFF2-40B4-BE49-F238E27FC236}">
                <a16:creationId xmlns:a16="http://schemas.microsoft.com/office/drawing/2014/main" id="{77D83721-6D51-4A2E-8BC2-004E9661935A}"/>
              </a:ext>
            </a:extLst>
          </p:cNvPr>
          <p:cNvSpPr/>
          <p:nvPr/>
        </p:nvSpPr>
        <p:spPr>
          <a:xfrm rot="10800000" flipH="1">
            <a:off x="1052911" y="3992638"/>
            <a:ext cx="91440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6BE537A-1ABA-4DE1-B95D-C3685CE11CF5}"/>
              </a:ext>
            </a:extLst>
          </p:cNvPr>
          <p:cNvSpPr/>
          <p:nvPr/>
        </p:nvSpPr>
        <p:spPr>
          <a:xfrm>
            <a:off x="1322059" y="4036370"/>
            <a:ext cx="485535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Potential Destruction of ICS Resources</a:t>
            </a:r>
          </a:p>
        </p:txBody>
      </p:sp>
      <p:sp>
        <p:nvSpPr>
          <p:cNvPr id="665" name="TextBox 664">
            <a:extLst>
              <a:ext uri="{FF2B5EF4-FFF2-40B4-BE49-F238E27FC236}">
                <a16:creationId xmlns:a16="http://schemas.microsoft.com/office/drawing/2014/main" id="{214B6781-9F54-4EDC-A954-E3E3DEFD9D41}"/>
              </a:ext>
            </a:extLst>
          </p:cNvPr>
          <p:cNvSpPr txBox="1"/>
          <p:nvPr/>
        </p:nvSpPr>
        <p:spPr>
          <a:xfrm>
            <a:off x="476250" y="3990213"/>
            <a:ext cx="524466" cy="461647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Lato Regular"/>
              </a:rPr>
              <a:t>04</a:t>
            </a:r>
          </a:p>
        </p:txBody>
      </p:sp>
      <p:sp>
        <p:nvSpPr>
          <p:cNvPr id="9" name="Round Same Side Corner Rectangle 517">
            <a:extLst>
              <a:ext uri="{FF2B5EF4-FFF2-40B4-BE49-F238E27FC236}">
                <a16:creationId xmlns:a16="http://schemas.microsoft.com/office/drawing/2014/main" id="{D91738A0-F2E2-4651-8269-49BD6A9E0513}"/>
              </a:ext>
            </a:extLst>
          </p:cNvPr>
          <p:cNvSpPr/>
          <p:nvPr/>
        </p:nvSpPr>
        <p:spPr>
          <a:xfrm rot="10800000" flipH="1">
            <a:off x="1067299" y="4890909"/>
            <a:ext cx="91440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1E64C7E-77CA-40B7-8C96-60FF0FEB3597}"/>
              </a:ext>
            </a:extLst>
          </p:cNvPr>
          <p:cNvSpPr/>
          <p:nvPr/>
        </p:nvSpPr>
        <p:spPr>
          <a:xfrm>
            <a:off x="1322059" y="4934641"/>
            <a:ext cx="485535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Reconnaissance Attacks </a:t>
            </a:r>
          </a:p>
        </p:txBody>
      </p:sp>
      <p:sp>
        <p:nvSpPr>
          <p:cNvPr id="666" name="TextBox 665">
            <a:extLst>
              <a:ext uri="{FF2B5EF4-FFF2-40B4-BE49-F238E27FC236}">
                <a16:creationId xmlns:a16="http://schemas.microsoft.com/office/drawing/2014/main" id="{0B884D1E-BF43-47CA-89B9-2FDECE5E98AC}"/>
              </a:ext>
            </a:extLst>
          </p:cNvPr>
          <p:cNvSpPr txBox="1"/>
          <p:nvPr/>
        </p:nvSpPr>
        <p:spPr>
          <a:xfrm>
            <a:off x="476250" y="4888484"/>
            <a:ext cx="524466" cy="461647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Lato Regular"/>
              </a:rPr>
              <a:t>05</a:t>
            </a:r>
          </a:p>
        </p:txBody>
      </p:sp>
      <p:sp>
        <p:nvSpPr>
          <p:cNvPr id="10" name="Round Same Side Corner Rectangle 518">
            <a:extLst>
              <a:ext uri="{FF2B5EF4-FFF2-40B4-BE49-F238E27FC236}">
                <a16:creationId xmlns:a16="http://schemas.microsoft.com/office/drawing/2014/main" id="{6E82D6C0-C6BE-4197-9715-0C6C861E307E}"/>
              </a:ext>
            </a:extLst>
          </p:cNvPr>
          <p:cNvSpPr/>
          <p:nvPr/>
        </p:nvSpPr>
        <p:spPr>
          <a:xfrm rot="10800000" flipH="1">
            <a:off x="1061540" y="5789178"/>
            <a:ext cx="91440" cy="456796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E8FA6AD-E6C5-4F06-9E0D-0A9A512F145F}"/>
              </a:ext>
            </a:extLst>
          </p:cNvPr>
          <p:cNvSpPr/>
          <p:nvPr/>
        </p:nvSpPr>
        <p:spPr>
          <a:xfrm>
            <a:off x="1322058" y="5832910"/>
            <a:ext cx="4108595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Denial-of-Service Attacks</a:t>
            </a:r>
          </a:p>
        </p:txBody>
      </p:sp>
      <p:sp>
        <p:nvSpPr>
          <p:cNvPr id="667" name="TextBox 666">
            <a:extLst>
              <a:ext uri="{FF2B5EF4-FFF2-40B4-BE49-F238E27FC236}">
                <a16:creationId xmlns:a16="http://schemas.microsoft.com/office/drawing/2014/main" id="{9CABEA60-0F50-4D43-8A8F-B0247D6AC6B6}"/>
              </a:ext>
            </a:extLst>
          </p:cNvPr>
          <p:cNvSpPr txBox="1"/>
          <p:nvPr/>
        </p:nvSpPr>
        <p:spPr>
          <a:xfrm>
            <a:off x="476250" y="5786753"/>
            <a:ext cx="524466" cy="461647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Lato Regular"/>
              </a:rPr>
              <a:t>06</a:t>
            </a:r>
          </a:p>
        </p:txBody>
      </p:sp>
      <p:sp>
        <p:nvSpPr>
          <p:cNvPr id="178" name="Title 1">
            <a:extLst>
              <a:ext uri="{FF2B5EF4-FFF2-40B4-BE49-F238E27FC236}">
                <a16:creationId xmlns:a16="http://schemas.microsoft.com/office/drawing/2014/main" id="{DFBC687E-8B67-45B1-8941-4DF3769140FC}"/>
              </a:ext>
            </a:extLst>
          </p:cNvPr>
          <p:cNvSpPr txBox="1">
            <a:spLocks/>
          </p:cNvSpPr>
          <p:nvPr/>
        </p:nvSpPr>
        <p:spPr>
          <a:xfrm>
            <a:off x="0" y="186501"/>
            <a:ext cx="7616856" cy="758379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OT Threats</a:t>
            </a:r>
          </a:p>
        </p:txBody>
      </p:sp>
      <p:pic>
        <p:nvPicPr>
          <p:cNvPr id="28" name="Picture Placeholder 27">
            <a:extLst>
              <a:ext uri="{FF2B5EF4-FFF2-40B4-BE49-F238E27FC236}">
                <a16:creationId xmlns:a16="http://schemas.microsoft.com/office/drawing/2014/main" id="{879FC79D-E288-45F2-BCC1-C0BB41DA694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5" r="17095"/>
          <a:stretch/>
        </p:blipFill>
        <p:spPr>
          <a:xfrm>
            <a:off x="5223980" y="0"/>
            <a:ext cx="6968020" cy="6551065"/>
          </a:xfrm>
        </p:spPr>
      </p:pic>
    </p:spTree>
    <p:extLst>
      <p:ext uri="{BB962C8B-B14F-4D97-AF65-F5344CB8AC3E}">
        <p14:creationId xmlns:p14="http://schemas.microsoft.com/office/powerpoint/2010/main" val="159410730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Прямоугольник 121">
            <a:extLst>
              <a:ext uri="{FF2B5EF4-FFF2-40B4-BE49-F238E27FC236}">
                <a16:creationId xmlns:a16="http://schemas.microsoft.com/office/drawing/2014/main" id="{D3C5CBB9-E638-4075-B868-0D97B6FE1043}"/>
              </a:ext>
            </a:extLst>
          </p:cNvPr>
          <p:cNvSpPr/>
          <p:nvPr/>
        </p:nvSpPr>
        <p:spPr>
          <a:xfrm>
            <a:off x="83067" y="2532474"/>
            <a:ext cx="2764974" cy="37555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HMI-based Attacks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D5BA7B98-E05C-4DA8-930D-120EB69D5104}"/>
              </a:ext>
            </a:extLst>
          </p:cNvPr>
          <p:cNvSpPr/>
          <p:nvPr/>
        </p:nvSpPr>
        <p:spPr>
          <a:xfrm>
            <a:off x="1021670" y="1580047"/>
            <a:ext cx="861447" cy="811733"/>
          </a:xfrm>
          <a:prstGeom prst="ellipse">
            <a:avLst/>
          </a:prstGeom>
          <a:solidFill>
            <a:srgbClr val="5B9BD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2" tIns="45711" rIns="91422" bIns="45711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E57E703A-E217-465A-92AE-21AB2C4D4035}"/>
              </a:ext>
            </a:extLst>
          </p:cNvPr>
          <p:cNvGrpSpPr/>
          <p:nvPr/>
        </p:nvGrpSpPr>
        <p:grpSpPr>
          <a:xfrm>
            <a:off x="1088853" y="1708804"/>
            <a:ext cx="690565" cy="553998"/>
            <a:chOff x="391259" y="1249323"/>
            <a:chExt cx="517830" cy="630500"/>
          </a:xfrm>
          <a:noFill/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7FD6F543-9B14-46C7-BC90-306683FE2F8E}"/>
                </a:ext>
              </a:extLst>
            </p:cNvPr>
            <p:cNvSpPr/>
            <p:nvPr/>
          </p:nvSpPr>
          <p:spPr>
            <a:xfrm rot="5400000">
              <a:off x="391260" y="1305658"/>
              <a:ext cx="517828" cy="517830"/>
            </a:xfrm>
            <a:prstGeom prst="ellipse">
              <a:avLst/>
            </a:prstGeom>
            <a:grpFill/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0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5" name="TextBox 44">
              <a:extLst>
                <a:ext uri="{FF2B5EF4-FFF2-40B4-BE49-F238E27FC236}">
                  <a16:creationId xmlns:a16="http://schemas.microsoft.com/office/drawing/2014/main" id="{3147399A-4F3B-4D36-A758-8900C516C1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5960" y="1249323"/>
              <a:ext cx="468428" cy="6305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marL="228600" marR="0" lvl="0" indent="-2286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Arial" pitchFamily="34" charset="0"/>
                </a:rPr>
                <a:t>07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46" name="Oval 45">
            <a:extLst>
              <a:ext uri="{FF2B5EF4-FFF2-40B4-BE49-F238E27FC236}">
                <a16:creationId xmlns:a16="http://schemas.microsoft.com/office/drawing/2014/main" id="{1403B491-6B53-45DC-B8FA-CA100C13FCA5}"/>
              </a:ext>
            </a:extLst>
          </p:cNvPr>
          <p:cNvSpPr/>
          <p:nvPr/>
        </p:nvSpPr>
        <p:spPr>
          <a:xfrm>
            <a:off x="4116241" y="1580047"/>
            <a:ext cx="861447" cy="811733"/>
          </a:xfrm>
          <a:prstGeom prst="ellipse">
            <a:avLst/>
          </a:prstGeom>
          <a:solidFill>
            <a:srgbClr val="ED7D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2" tIns="45711" rIns="91422" bIns="45711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EFD4948A-C622-467B-BBEB-809E4D2D5F90}"/>
              </a:ext>
            </a:extLst>
          </p:cNvPr>
          <p:cNvGrpSpPr/>
          <p:nvPr/>
        </p:nvGrpSpPr>
        <p:grpSpPr>
          <a:xfrm>
            <a:off x="4196847" y="1710468"/>
            <a:ext cx="690565" cy="553998"/>
            <a:chOff x="391259" y="1252442"/>
            <a:chExt cx="517830" cy="624259"/>
          </a:xfrm>
          <a:noFill/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C4FA0FAC-88AD-4D6F-85F0-A8B9BD3CAC6B}"/>
                </a:ext>
              </a:extLst>
            </p:cNvPr>
            <p:cNvSpPr/>
            <p:nvPr/>
          </p:nvSpPr>
          <p:spPr>
            <a:xfrm rot="5400000">
              <a:off x="391260" y="1305658"/>
              <a:ext cx="517828" cy="517830"/>
            </a:xfrm>
            <a:prstGeom prst="ellipse">
              <a:avLst/>
            </a:prstGeom>
            <a:grpFill/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0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8" name="TextBox 44">
              <a:extLst>
                <a:ext uri="{FF2B5EF4-FFF2-40B4-BE49-F238E27FC236}">
                  <a16:creationId xmlns:a16="http://schemas.microsoft.com/office/drawing/2014/main" id="{F36A8EF0-912E-472E-AF46-4425DA207B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5960" y="1252442"/>
              <a:ext cx="468428" cy="624259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marL="228600" marR="0" lvl="0" indent="-2286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Arial" pitchFamily="34" charset="0"/>
                </a:rPr>
                <a:t>08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50" name="Oval 49">
            <a:extLst>
              <a:ext uri="{FF2B5EF4-FFF2-40B4-BE49-F238E27FC236}">
                <a16:creationId xmlns:a16="http://schemas.microsoft.com/office/drawing/2014/main" id="{99014BEB-ED19-4547-8751-2E0227E76080}"/>
              </a:ext>
            </a:extLst>
          </p:cNvPr>
          <p:cNvSpPr/>
          <p:nvPr/>
        </p:nvSpPr>
        <p:spPr>
          <a:xfrm>
            <a:off x="7210812" y="1580047"/>
            <a:ext cx="861447" cy="811733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2" tIns="45711" rIns="91422" bIns="45711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C9E716EE-65B6-4D7B-90C3-47712B4C359C}"/>
              </a:ext>
            </a:extLst>
          </p:cNvPr>
          <p:cNvGrpSpPr/>
          <p:nvPr/>
        </p:nvGrpSpPr>
        <p:grpSpPr>
          <a:xfrm>
            <a:off x="7280473" y="1710467"/>
            <a:ext cx="690565" cy="553998"/>
            <a:chOff x="391259" y="1252442"/>
            <a:chExt cx="517830" cy="624259"/>
          </a:xfrm>
          <a:noFill/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94384B30-58C2-4FDA-89E6-47E65E72EE08}"/>
                </a:ext>
              </a:extLst>
            </p:cNvPr>
            <p:cNvSpPr/>
            <p:nvPr/>
          </p:nvSpPr>
          <p:spPr>
            <a:xfrm rot="5400000">
              <a:off x="391260" y="1305658"/>
              <a:ext cx="517828" cy="517830"/>
            </a:xfrm>
            <a:prstGeom prst="ellipse">
              <a:avLst/>
            </a:prstGeom>
            <a:grpFill/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0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508DA2AD-9805-4F4F-9721-29FD9F5A0EF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5960" y="1252442"/>
              <a:ext cx="468428" cy="624259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marL="228600" marR="0" lvl="0" indent="-2286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Arial" pitchFamily="34" charset="0"/>
                </a:rPr>
                <a:t>09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48" name="Oval 47">
            <a:extLst>
              <a:ext uri="{FF2B5EF4-FFF2-40B4-BE49-F238E27FC236}">
                <a16:creationId xmlns:a16="http://schemas.microsoft.com/office/drawing/2014/main" id="{A4F4C366-C392-4215-81F7-F638BBB5DB97}"/>
              </a:ext>
            </a:extLst>
          </p:cNvPr>
          <p:cNvSpPr/>
          <p:nvPr/>
        </p:nvSpPr>
        <p:spPr>
          <a:xfrm>
            <a:off x="10305384" y="1580047"/>
            <a:ext cx="861447" cy="811733"/>
          </a:xfrm>
          <a:prstGeom prst="ellipse">
            <a:avLst/>
          </a:prstGeom>
          <a:solidFill>
            <a:srgbClr val="FFC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2" tIns="45711" rIns="91422" bIns="45711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grpSp>
        <p:nvGrpSpPr>
          <p:cNvPr id="69" name="Group 68">
            <a:extLst>
              <a:ext uri="{FF2B5EF4-FFF2-40B4-BE49-F238E27FC236}">
                <a16:creationId xmlns:a16="http://schemas.microsoft.com/office/drawing/2014/main" id="{00822BD8-7587-49A6-84AD-39C93C42AF4B}"/>
              </a:ext>
            </a:extLst>
          </p:cNvPr>
          <p:cNvGrpSpPr/>
          <p:nvPr/>
        </p:nvGrpSpPr>
        <p:grpSpPr>
          <a:xfrm>
            <a:off x="10386123" y="1708556"/>
            <a:ext cx="690565" cy="553998"/>
            <a:chOff x="391259" y="1249323"/>
            <a:chExt cx="517830" cy="630500"/>
          </a:xfrm>
          <a:noFill/>
        </p:grpSpPr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4FE9AB2B-14E5-4154-A8C4-EA0EAC001F23}"/>
                </a:ext>
              </a:extLst>
            </p:cNvPr>
            <p:cNvSpPr/>
            <p:nvPr/>
          </p:nvSpPr>
          <p:spPr>
            <a:xfrm rot="5400000">
              <a:off x="391260" y="1305658"/>
              <a:ext cx="517828" cy="517830"/>
            </a:xfrm>
            <a:prstGeom prst="ellipse">
              <a:avLst/>
            </a:prstGeom>
            <a:grpFill/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0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4462ED4A-B664-4408-A4E2-5BB093A6F8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5960" y="1249323"/>
              <a:ext cx="468428" cy="6305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marL="228600" marR="0" lvl="0" indent="-2286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Arial" pitchFamily="34" charset="0"/>
                </a:rPr>
                <a:t>10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45" name="Oval 44">
            <a:extLst>
              <a:ext uri="{FF2B5EF4-FFF2-40B4-BE49-F238E27FC236}">
                <a16:creationId xmlns:a16="http://schemas.microsoft.com/office/drawing/2014/main" id="{A395E7F7-EE0F-4CB9-880B-1C759390201D}"/>
              </a:ext>
            </a:extLst>
          </p:cNvPr>
          <p:cNvSpPr/>
          <p:nvPr/>
        </p:nvSpPr>
        <p:spPr>
          <a:xfrm>
            <a:off x="1021670" y="4209936"/>
            <a:ext cx="861447" cy="811733"/>
          </a:xfrm>
          <a:prstGeom prst="ellipse">
            <a:avLst/>
          </a:prstGeom>
          <a:solidFill>
            <a:srgbClr val="4472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2" tIns="45711" rIns="91422" bIns="45711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grpSp>
        <p:nvGrpSpPr>
          <p:cNvPr id="72" name="Group 71">
            <a:extLst>
              <a:ext uri="{FF2B5EF4-FFF2-40B4-BE49-F238E27FC236}">
                <a16:creationId xmlns:a16="http://schemas.microsoft.com/office/drawing/2014/main" id="{3F2079E5-F861-4C8A-BB1B-7E678151A7F4}"/>
              </a:ext>
            </a:extLst>
          </p:cNvPr>
          <p:cNvGrpSpPr/>
          <p:nvPr/>
        </p:nvGrpSpPr>
        <p:grpSpPr>
          <a:xfrm>
            <a:off x="1123068" y="4334954"/>
            <a:ext cx="690565" cy="553998"/>
            <a:chOff x="391259" y="1249323"/>
            <a:chExt cx="517830" cy="630500"/>
          </a:xfrm>
          <a:noFill/>
        </p:grpSpPr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4583772E-A6BB-4955-8CA9-00455314BAEB}"/>
                </a:ext>
              </a:extLst>
            </p:cNvPr>
            <p:cNvSpPr/>
            <p:nvPr/>
          </p:nvSpPr>
          <p:spPr>
            <a:xfrm rot="5400000">
              <a:off x="391260" y="1305658"/>
              <a:ext cx="517828" cy="517830"/>
            </a:xfrm>
            <a:prstGeom prst="ellipse">
              <a:avLst/>
            </a:prstGeom>
            <a:grpFill/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0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6B5F47D8-F95B-4548-AE6D-DD1778C0FC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5960" y="1249323"/>
              <a:ext cx="468428" cy="6305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marL="228600" marR="0" lvl="0" indent="-2286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Arial" pitchFamily="34" charset="0"/>
                </a:rPr>
                <a:t>11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47" name="Oval 46">
            <a:extLst>
              <a:ext uri="{FF2B5EF4-FFF2-40B4-BE49-F238E27FC236}">
                <a16:creationId xmlns:a16="http://schemas.microsoft.com/office/drawing/2014/main" id="{DC304454-1F00-4B19-87DB-3E985FEA2C0A}"/>
              </a:ext>
            </a:extLst>
          </p:cNvPr>
          <p:cNvSpPr/>
          <p:nvPr/>
        </p:nvSpPr>
        <p:spPr>
          <a:xfrm>
            <a:off x="4116241" y="4209936"/>
            <a:ext cx="861447" cy="811733"/>
          </a:xfrm>
          <a:prstGeom prst="ellipse">
            <a:avLst/>
          </a:prstGeom>
          <a:solidFill>
            <a:srgbClr val="70AD4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2" tIns="45711" rIns="91422" bIns="45711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4175D755-2359-4DD1-915F-3343E553633D}"/>
              </a:ext>
            </a:extLst>
          </p:cNvPr>
          <p:cNvGrpSpPr/>
          <p:nvPr/>
        </p:nvGrpSpPr>
        <p:grpSpPr>
          <a:xfrm>
            <a:off x="4196847" y="4342607"/>
            <a:ext cx="690565" cy="553998"/>
            <a:chOff x="391259" y="1249323"/>
            <a:chExt cx="517830" cy="630500"/>
          </a:xfrm>
          <a:noFill/>
        </p:grpSpPr>
        <p:sp>
          <p:nvSpPr>
            <p:cNvPr id="110" name="Oval 109">
              <a:extLst>
                <a:ext uri="{FF2B5EF4-FFF2-40B4-BE49-F238E27FC236}">
                  <a16:creationId xmlns:a16="http://schemas.microsoft.com/office/drawing/2014/main" id="{9299053D-4435-44A2-85A1-5F418F95EDBE}"/>
                </a:ext>
              </a:extLst>
            </p:cNvPr>
            <p:cNvSpPr/>
            <p:nvPr/>
          </p:nvSpPr>
          <p:spPr>
            <a:xfrm rot="5400000">
              <a:off x="391260" y="1305658"/>
              <a:ext cx="517828" cy="517830"/>
            </a:xfrm>
            <a:prstGeom prst="ellipse">
              <a:avLst/>
            </a:prstGeom>
            <a:grpFill/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0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1" name="TextBox 44">
              <a:extLst>
                <a:ext uri="{FF2B5EF4-FFF2-40B4-BE49-F238E27FC236}">
                  <a16:creationId xmlns:a16="http://schemas.microsoft.com/office/drawing/2014/main" id="{D4CB087F-10C8-4A9E-9FC5-7B2DC4713D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5960" y="1249323"/>
              <a:ext cx="468428" cy="6305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marL="228600" marR="0" lvl="0" indent="-2286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Arial" pitchFamily="34" charset="0"/>
                </a:rPr>
                <a:t>12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51" name="Oval 50">
            <a:extLst>
              <a:ext uri="{FF2B5EF4-FFF2-40B4-BE49-F238E27FC236}">
                <a16:creationId xmlns:a16="http://schemas.microsoft.com/office/drawing/2014/main" id="{FDB964C8-6168-45DB-A588-AA490553499D}"/>
              </a:ext>
            </a:extLst>
          </p:cNvPr>
          <p:cNvSpPr/>
          <p:nvPr/>
        </p:nvSpPr>
        <p:spPr>
          <a:xfrm>
            <a:off x="7210812" y="4209936"/>
            <a:ext cx="861447" cy="811733"/>
          </a:xfrm>
          <a:prstGeom prst="ellipse">
            <a:avLst/>
          </a:prstGeom>
          <a:solidFill>
            <a:srgbClr val="5B9BD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2" tIns="45711" rIns="91422" bIns="45711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52ED6E1A-4661-4725-A534-9C2F16A2942C}"/>
              </a:ext>
            </a:extLst>
          </p:cNvPr>
          <p:cNvGrpSpPr/>
          <p:nvPr/>
        </p:nvGrpSpPr>
        <p:grpSpPr>
          <a:xfrm>
            <a:off x="7288285" y="4334704"/>
            <a:ext cx="690565" cy="553998"/>
            <a:chOff x="391259" y="1249323"/>
            <a:chExt cx="517830" cy="630500"/>
          </a:xfrm>
          <a:noFill/>
        </p:grpSpPr>
        <p:sp>
          <p:nvSpPr>
            <p:cNvPr id="113" name="Oval 112">
              <a:extLst>
                <a:ext uri="{FF2B5EF4-FFF2-40B4-BE49-F238E27FC236}">
                  <a16:creationId xmlns:a16="http://schemas.microsoft.com/office/drawing/2014/main" id="{378CCCD0-6F29-4515-88C8-7FB21FA7ACE4}"/>
                </a:ext>
              </a:extLst>
            </p:cNvPr>
            <p:cNvSpPr/>
            <p:nvPr/>
          </p:nvSpPr>
          <p:spPr>
            <a:xfrm rot="5400000">
              <a:off x="391260" y="1305658"/>
              <a:ext cx="517828" cy="517830"/>
            </a:xfrm>
            <a:prstGeom prst="ellipse">
              <a:avLst/>
            </a:prstGeom>
            <a:grpFill/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0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4" name="TextBox 44">
              <a:extLst>
                <a:ext uri="{FF2B5EF4-FFF2-40B4-BE49-F238E27FC236}">
                  <a16:creationId xmlns:a16="http://schemas.microsoft.com/office/drawing/2014/main" id="{F3F57B87-0613-4E6F-BB5E-6D0B8B01CCE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5960" y="1249323"/>
              <a:ext cx="468428" cy="6305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marL="228600" marR="0" lvl="0" indent="-2286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Arial" pitchFamily="34" charset="0"/>
                </a:rPr>
                <a:t>13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49" name="Oval 48">
            <a:extLst>
              <a:ext uri="{FF2B5EF4-FFF2-40B4-BE49-F238E27FC236}">
                <a16:creationId xmlns:a16="http://schemas.microsoft.com/office/drawing/2014/main" id="{F186200A-983C-4502-861A-1E4004C2C0B9}"/>
              </a:ext>
            </a:extLst>
          </p:cNvPr>
          <p:cNvSpPr/>
          <p:nvPr/>
        </p:nvSpPr>
        <p:spPr>
          <a:xfrm>
            <a:off x="10305384" y="4209936"/>
            <a:ext cx="861447" cy="811733"/>
          </a:xfrm>
          <a:prstGeom prst="ellipse">
            <a:avLst/>
          </a:prstGeom>
          <a:solidFill>
            <a:srgbClr val="ED7D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2" tIns="45711" rIns="91422" bIns="45711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grpSp>
        <p:nvGrpSpPr>
          <p:cNvPr id="115" name="Group 114">
            <a:extLst>
              <a:ext uri="{FF2B5EF4-FFF2-40B4-BE49-F238E27FC236}">
                <a16:creationId xmlns:a16="http://schemas.microsoft.com/office/drawing/2014/main" id="{40840D43-0AFB-4472-9B86-3E23152A5173}"/>
              </a:ext>
            </a:extLst>
          </p:cNvPr>
          <p:cNvGrpSpPr/>
          <p:nvPr/>
        </p:nvGrpSpPr>
        <p:grpSpPr>
          <a:xfrm>
            <a:off x="10376277" y="4336620"/>
            <a:ext cx="690565" cy="553998"/>
            <a:chOff x="391259" y="1249323"/>
            <a:chExt cx="517830" cy="630500"/>
          </a:xfrm>
          <a:noFill/>
        </p:grpSpPr>
        <p:sp>
          <p:nvSpPr>
            <p:cNvPr id="116" name="Oval 115">
              <a:extLst>
                <a:ext uri="{FF2B5EF4-FFF2-40B4-BE49-F238E27FC236}">
                  <a16:creationId xmlns:a16="http://schemas.microsoft.com/office/drawing/2014/main" id="{E7ABF005-26EE-4D62-9453-DFB9980474DE}"/>
                </a:ext>
              </a:extLst>
            </p:cNvPr>
            <p:cNvSpPr/>
            <p:nvPr/>
          </p:nvSpPr>
          <p:spPr>
            <a:xfrm rot="5400000">
              <a:off x="391260" y="1305658"/>
              <a:ext cx="517828" cy="517830"/>
            </a:xfrm>
            <a:prstGeom prst="ellipse">
              <a:avLst/>
            </a:prstGeom>
            <a:grpFill/>
            <a:ln w="9525" cap="flat" cmpd="sng" algn="ctr">
              <a:noFill/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30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7" name="TextBox 116">
              <a:extLst>
                <a:ext uri="{FF2B5EF4-FFF2-40B4-BE49-F238E27FC236}">
                  <a16:creationId xmlns:a16="http://schemas.microsoft.com/office/drawing/2014/main" id="{6D728056-1779-413D-AB83-97ECCDA95E5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5960" y="1249323"/>
              <a:ext cx="468428" cy="6305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marL="228600" marR="0" lvl="0" indent="-22860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Arial" pitchFamily="34" charset="0"/>
                </a:rPr>
                <a:t>14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118" name="Прямоугольник 121">
            <a:extLst>
              <a:ext uri="{FF2B5EF4-FFF2-40B4-BE49-F238E27FC236}">
                <a16:creationId xmlns:a16="http://schemas.microsoft.com/office/drawing/2014/main" id="{E608E2E1-25C0-4C67-802B-96166B83ED4F}"/>
              </a:ext>
            </a:extLst>
          </p:cNvPr>
          <p:cNvSpPr/>
          <p:nvPr/>
        </p:nvSpPr>
        <p:spPr>
          <a:xfrm>
            <a:off x="3091883" y="2532474"/>
            <a:ext cx="2909455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Exploiting Enterprise Specific Systems and Tools</a:t>
            </a:r>
          </a:p>
        </p:txBody>
      </p:sp>
      <p:sp>
        <p:nvSpPr>
          <p:cNvPr id="119" name="Прямоугольник 121">
            <a:extLst>
              <a:ext uri="{FF2B5EF4-FFF2-40B4-BE49-F238E27FC236}">
                <a16:creationId xmlns:a16="http://schemas.microsoft.com/office/drawing/2014/main" id="{B4FCBCD5-11B8-403B-8BD2-4267AA246201}"/>
              </a:ext>
            </a:extLst>
          </p:cNvPr>
          <p:cNvSpPr/>
          <p:nvPr/>
        </p:nvSpPr>
        <p:spPr>
          <a:xfrm>
            <a:off x="6463934" y="2532474"/>
            <a:ext cx="2362200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Spear Phishing</a:t>
            </a:r>
          </a:p>
        </p:txBody>
      </p:sp>
      <p:sp>
        <p:nvSpPr>
          <p:cNvPr id="120" name="Прямоугольник 121">
            <a:extLst>
              <a:ext uri="{FF2B5EF4-FFF2-40B4-BE49-F238E27FC236}">
                <a16:creationId xmlns:a16="http://schemas.microsoft.com/office/drawing/2014/main" id="{E91052EE-1B8A-470C-B097-D35EE0C586F5}"/>
              </a:ext>
            </a:extLst>
          </p:cNvPr>
          <p:cNvSpPr/>
          <p:nvPr/>
        </p:nvSpPr>
        <p:spPr>
          <a:xfrm>
            <a:off x="9308804" y="2532474"/>
            <a:ext cx="2889728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Malware Attacks</a:t>
            </a:r>
          </a:p>
        </p:txBody>
      </p:sp>
      <p:sp>
        <p:nvSpPr>
          <p:cNvPr id="121" name="Прямоугольник 121">
            <a:extLst>
              <a:ext uri="{FF2B5EF4-FFF2-40B4-BE49-F238E27FC236}">
                <a16:creationId xmlns:a16="http://schemas.microsoft.com/office/drawing/2014/main" id="{16A4BB57-FC35-4324-99B7-05EA622372BE}"/>
              </a:ext>
            </a:extLst>
          </p:cNvPr>
          <p:cNvSpPr/>
          <p:nvPr/>
        </p:nvSpPr>
        <p:spPr>
          <a:xfrm>
            <a:off x="83067" y="5147827"/>
            <a:ext cx="2764974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Exploiting Unpatched Vulnerabilities</a:t>
            </a:r>
          </a:p>
        </p:txBody>
      </p:sp>
      <p:sp>
        <p:nvSpPr>
          <p:cNvPr id="122" name="Прямоугольник 121">
            <a:extLst>
              <a:ext uri="{FF2B5EF4-FFF2-40B4-BE49-F238E27FC236}">
                <a16:creationId xmlns:a16="http://schemas.microsoft.com/office/drawing/2014/main" id="{35BB2198-6D3B-4174-88BA-D674478066FE}"/>
              </a:ext>
            </a:extLst>
          </p:cNvPr>
          <p:cNvSpPr/>
          <p:nvPr/>
        </p:nvSpPr>
        <p:spPr>
          <a:xfrm>
            <a:off x="3213110" y="5147827"/>
            <a:ext cx="2667000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Side-Channel Attacks</a:t>
            </a:r>
          </a:p>
        </p:txBody>
      </p:sp>
      <p:sp>
        <p:nvSpPr>
          <p:cNvPr id="123" name="Прямоугольник 121">
            <a:extLst>
              <a:ext uri="{FF2B5EF4-FFF2-40B4-BE49-F238E27FC236}">
                <a16:creationId xmlns:a16="http://schemas.microsoft.com/office/drawing/2014/main" id="{5779738E-7CE4-4054-A11D-DB3131467EE8}"/>
              </a:ext>
            </a:extLst>
          </p:cNvPr>
          <p:cNvSpPr/>
          <p:nvPr/>
        </p:nvSpPr>
        <p:spPr>
          <a:xfrm>
            <a:off x="6607625" y="5147827"/>
            <a:ext cx="205740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Buffer Overflow Attacks</a:t>
            </a:r>
          </a:p>
        </p:txBody>
      </p:sp>
      <p:sp>
        <p:nvSpPr>
          <p:cNvPr id="124" name="Прямоугольник 121">
            <a:extLst>
              <a:ext uri="{FF2B5EF4-FFF2-40B4-BE49-F238E27FC236}">
                <a16:creationId xmlns:a16="http://schemas.microsoft.com/office/drawing/2014/main" id="{2AECE80F-A832-4025-BF49-F9CFE0FED9C7}"/>
              </a:ext>
            </a:extLst>
          </p:cNvPr>
          <p:cNvSpPr/>
          <p:nvPr/>
        </p:nvSpPr>
        <p:spPr>
          <a:xfrm>
            <a:off x="9237176" y="5147827"/>
            <a:ext cx="288972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Times New Roman" panose="02020603050405020304" pitchFamily="18" charset="0"/>
                <a:cs typeface="Calibri" panose="020F0502020204030204" pitchFamily="34" charset="0"/>
              </a:rPr>
              <a:t>Exploiting RF Remote Controllers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04A89C5-4303-4BF2-8C5D-ADB9EE9AE67F}"/>
              </a:ext>
            </a:extLst>
          </p:cNvPr>
          <p:cNvSpPr txBox="1"/>
          <p:nvPr/>
        </p:nvSpPr>
        <p:spPr>
          <a:xfrm>
            <a:off x="947187" y="230674"/>
            <a:ext cx="1029762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OT Threats Cont’d)</a:t>
            </a:r>
          </a:p>
        </p:txBody>
      </p:sp>
    </p:spTree>
    <p:extLst>
      <p:ext uri="{BB962C8B-B14F-4D97-AF65-F5344CB8AC3E}">
        <p14:creationId xmlns:p14="http://schemas.microsoft.com/office/powerpoint/2010/main" val="315619972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Полилиния 46">
            <a:extLst>
              <a:ext uri="{FF2B5EF4-FFF2-40B4-BE49-F238E27FC236}">
                <a16:creationId xmlns:a16="http://schemas.microsoft.com/office/drawing/2014/main" id="{D4F417D6-CA59-459D-AF4D-6696F4DEA78D}"/>
              </a:ext>
            </a:extLst>
          </p:cNvPr>
          <p:cNvSpPr/>
          <p:nvPr/>
        </p:nvSpPr>
        <p:spPr>
          <a:xfrm rot="16200000" flipV="1">
            <a:off x="5302713" y="-4472755"/>
            <a:ext cx="1510372" cy="12115800"/>
          </a:xfrm>
          <a:custGeom>
            <a:avLst/>
            <a:gdLst>
              <a:gd name="connsiteX0" fmla="*/ 1740207 w 1740207"/>
              <a:gd name="connsiteY0" fmla="*/ 496466 h 5670087"/>
              <a:gd name="connsiteX1" fmla="*/ 1727495 w 1740207"/>
              <a:gd name="connsiteY1" fmla="*/ 496466 h 5670087"/>
              <a:gd name="connsiteX2" fmla="*/ 1727494 w 1740207"/>
              <a:gd name="connsiteY2" fmla="*/ 5670087 h 5670087"/>
              <a:gd name="connsiteX3" fmla="*/ 0 w 1740207"/>
              <a:gd name="connsiteY3" fmla="*/ 5670087 h 5670087"/>
              <a:gd name="connsiteX4" fmla="*/ 0 w 1740207"/>
              <a:gd name="connsiteY4" fmla="*/ 495298 h 5670087"/>
              <a:gd name="connsiteX5" fmla="*/ 3964 w 1740207"/>
              <a:gd name="connsiteY5" fmla="*/ 495298 h 5670087"/>
              <a:gd name="connsiteX6" fmla="*/ 871063 w 1740207"/>
              <a:gd name="connsiteY6" fmla="*/ 0 h 5670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40207" h="5670087">
                <a:moveTo>
                  <a:pt x="1740207" y="496466"/>
                </a:moveTo>
                <a:lnTo>
                  <a:pt x="1727495" y="496466"/>
                </a:lnTo>
                <a:lnTo>
                  <a:pt x="1727494" y="5670087"/>
                </a:lnTo>
                <a:lnTo>
                  <a:pt x="0" y="5670087"/>
                </a:lnTo>
                <a:lnTo>
                  <a:pt x="0" y="495298"/>
                </a:lnTo>
                <a:lnTo>
                  <a:pt x="3964" y="495298"/>
                </a:lnTo>
                <a:lnTo>
                  <a:pt x="871063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6AF126D-8235-4A90-850F-78C715D557E6}"/>
              </a:ext>
            </a:extLst>
          </p:cNvPr>
          <p:cNvGrpSpPr/>
          <p:nvPr/>
        </p:nvGrpSpPr>
        <p:grpSpPr>
          <a:xfrm>
            <a:off x="3905631" y="5513942"/>
            <a:ext cx="607453" cy="607453"/>
            <a:chOff x="4258722" y="5513942"/>
            <a:chExt cx="607453" cy="607453"/>
          </a:xfrm>
        </p:grpSpPr>
        <p:sp>
          <p:nvSpPr>
            <p:cNvPr id="7" name="Oval 6"/>
            <p:cNvSpPr/>
            <p:nvPr/>
          </p:nvSpPr>
          <p:spPr>
            <a:xfrm>
              <a:off x="4258722" y="5513942"/>
              <a:ext cx="607453" cy="607453"/>
            </a:xfrm>
            <a:prstGeom prst="ellipse">
              <a:avLst/>
            </a:prstGeom>
            <a:solidFill>
              <a:srgbClr val="ED7D3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/>
              <a:endPara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329051" y="5617613"/>
              <a:ext cx="466794" cy="400110"/>
            </a:xfrm>
            <a:prstGeom prst="rect">
              <a:avLst/>
            </a:prstGeom>
            <a:solidFill>
              <a:srgbClr val="ED7D3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ckwell" panose="02060603020205020403" pitchFamily="18" charset="0"/>
                </a:rPr>
                <a:t>02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03655100-264F-4A7F-8B49-FE5EF9269A19}"/>
              </a:ext>
            </a:extLst>
          </p:cNvPr>
          <p:cNvGrpSpPr/>
          <p:nvPr/>
        </p:nvGrpSpPr>
        <p:grpSpPr>
          <a:xfrm>
            <a:off x="7741170" y="3264127"/>
            <a:ext cx="607453" cy="607453"/>
            <a:chOff x="7650723" y="3264127"/>
            <a:chExt cx="607453" cy="607453"/>
          </a:xfrm>
        </p:grpSpPr>
        <p:sp>
          <p:nvSpPr>
            <p:cNvPr id="35" name="Oval 34"/>
            <p:cNvSpPr/>
            <p:nvPr/>
          </p:nvSpPr>
          <p:spPr>
            <a:xfrm>
              <a:off x="7650723" y="3264127"/>
              <a:ext cx="607453" cy="607453"/>
            </a:xfrm>
            <a:prstGeom prst="ellipse">
              <a:avLst/>
            </a:prstGeom>
            <a:solidFill>
              <a:srgbClr val="4472C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/>
              <a:endPara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7721052" y="3367798"/>
              <a:ext cx="466794" cy="400110"/>
            </a:xfrm>
            <a:prstGeom prst="rect">
              <a:avLst/>
            </a:prstGeom>
            <a:solidFill>
              <a:srgbClr val="4472C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ckwell" panose="02060603020205020403" pitchFamily="18" charset="0"/>
                </a:rPr>
                <a:t>03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7912AEB4-BD84-4FC0-B32C-89FEBA4AC55B}"/>
              </a:ext>
            </a:extLst>
          </p:cNvPr>
          <p:cNvGrpSpPr/>
          <p:nvPr/>
        </p:nvGrpSpPr>
        <p:grpSpPr>
          <a:xfrm>
            <a:off x="3905631" y="3264127"/>
            <a:ext cx="607453" cy="607453"/>
            <a:chOff x="4258722" y="3264127"/>
            <a:chExt cx="607453" cy="607453"/>
          </a:xfrm>
        </p:grpSpPr>
        <p:sp>
          <p:nvSpPr>
            <p:cNvPr id="41" name="Oval 40"/>
            <p:cNvSpPr/>
            <p:nvPr/>
          </p:nvSpPr>
          <p:spPr>
            <a:xfrm flipH="1">
              <a:off x="4258722" y="3264127"/>
              <a:ext cx="607453" cy="607453"/>
            </a:xfrm>
            <a:prstGeom prst="ellipse">
              <a:avLst/>
            </a:prstGeom>
            <a:solidFill>
              <a:srgbClr val="5B9BD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/>
              <a:endPara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 flipH="1">
              <a:off x="4329051" y="3367798"/>
              <a:ext cx="466794" cy="400110"/>
            </a:xfrm>
            <a:prstGeom prst="rect">
              <a:avLst/>
            </a:prstGeom>
            <a:solidFill>
              <a:srgbClr val="5B9BD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none" rtlCol="0">
              <a:spAutoFit/>
            </a:bodyPr>
            <a:lstStyle/>
            <a:p>
              <a:pPr algn="r"/>
              <a:r>
                <a:rPr lang="en-US" sz="2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ckwell" panose="02060603020205020403" pitchFamily="18" charset="0"/>
                </a:rPr>
                <a:t>01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BE56B31B-43A9-41C1-9E92-CECD0ABBE112}"/>
              </a:ext>
            </a:extLst>
          </p:cNvPr>
          <p:cNvGrpSpPr/>
          <p:nvPr/>
        </p:nvGrpSpPr>
        <p:grpSpPr>
          <a:xfrm>
            <a:off x="7749309" y="5513753"/>
            <a:ext cx="607453" cy="607453"/>
            <a:chOff x="7658862" y="5513753"/>
            <a:chExt cx="607453" cy="607453"/>
          </a:xfrm>
        </p:grpSpPr>
        <p:sp>
          <p:nvSpPr>
            <p:cNvPr id="45" name="Oval 44"/>
            <p:cNvSpPr/>
            <p:nvPr/>
          </p:nvSpPr>
          <p:spPr>
            <a:xfrm flipH="1">
              <a:off x="7658862" y="5513753"/>
              <a:ext cx="607453" cy="607453"/>
            </a:xfrm>
            <a:prstGeom prst="ellipse">
              <a:avLst/>
            </a:prstGeom>
            <a:solidFill>
              <a:srgbClr val="FFC0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/>
              <a:endPara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 flipH="1">
              <a:off x="7729191" y="5617424"/>
              <a:ext cx="466794" cy="400110"/>
            </a:xfrm>
            <a:prstGeom prst="rect">
              <a:avLst/>
            </a:prstGeom>
            <a:solidFill>
              <a:srgbClr val="FFC0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none" rtlCol="0">
              <a:spAutoFit/>
            </a:bodyPr>
            <a:lstStyle/>
            <a:p>
              <a:pPr algn="r"/>
              <a:r>
                <a:rPr lang="en-US" sz="2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ckwell" panose="02060603020205020403" pitchFamily="18" charset="0"/>
                </a:rPr>
                <a:t>04</a:t>
              </a:r>
            </a:p>
          </p:txBody>
        </p:sp>
      </p:grpSp>
      <p:sp>
        <p:nvSpPr>
          <p:cNvPr id="34" name="Title 22">
            <a:extLst>
              <a:ext uri="{FF2B5EF4-FFF2-40B4-BE49-F238E27FC236}">
                <a16:creationId xmlns:a16="http://schemas.microsoft.com/office/drawing/2014/main" id="{8E3C2365-5002-4363-8673-D6473B0D1D8E}"/>
              </a:ext>
            </a:extLst>
          </p:cNvPr>
          <p:cNvSpPr txBox="1">
            <a:spLocks/>
          </p:cNvSpPr>
          <p:nvPr/>
        </p:nvSpPr>
        <p:spPr>
          <a:xfrm>
            <a:off x="3729951" y="159413"/>
            <a:ext cx="4732099" cy="58477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+mj-ea"/>
                <a:cs typeface="+mj-cs"/>
              </a:defRPr>
            </a:lvl1pPr>
          </a:lstStyle>
          <a:p>
            <a:r>
              <a:rPr lang="en-IN" dirty="0"/>
              <a:t>HMI-based Attacks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6F7930C9-981B-4A6B-A045-B8C9CB6CD30D}"/>
              </a:ext>
            </a:extLst>
          </p:cNvPr>
          <p:cNvSpPr/>
          <p:nvPr/>
        </p:nvSpPr>
        <p:spPr>
          <a:xfrm>
            <a:off x="1752306" y="3383187"/>
            <a:ext cx="2095574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Memory Corruption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1DB4518-CC7F-416E-BCEB-541382B4AB19}"/>
              </a:ext>
            </a:extLst>
          </p:cNvPr>
          <p:cNvSpPr/>
          <p:nvPr/>
        </p:nvSpPr>
        <p:spPr>
          <a:xfrm>
            <a:off x="8407176" y="3383187"/>
            <a:ext cx="3354936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b="1" dirty="0"/>
              <a:t>Credential Management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8D0F7C31-7B41-40E7-A7AB-D85772B4514E}"/>
              </a:ext>
            </a:extLst>
          </p:cNvPr>
          <p:cNvSpPr/>
          <p:nvPr/>
        </p:nvSpPr>
        <p:spPr>
          <a:xfrm>
            <a:off x="0" y="5494503"/>
            <a:ext cx="3847880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r">
              <a:defRPr/>
            </a:pPr>
            <a:r>
              <a:rPr lang="en-US" b="1" dirty="0"/>
              <a:t>Lack of Authorization/Authentication and Insecure Defaults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D74E644-31B6-40EF-B0E0-E6C9C470FCD3}"/>
              </a:ext>
            </a:extLst>
          </p:cNvPr>
          <p:cNvSpPr/>
          <p:nvPr/>
        </p:nvSpPr>
        <p:spPr>
          <a:xfrm>
            <a:off x="8407176" y="5632813"/>
            <a:ext cx="1612942" cy="3693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b="1" dirty="0"/>
              <a:t>Code Injection </a:t>
            </a:r>
          </a:p>
        </p:txBody>
      </p:sp>
      <p:sp>
        <p:nvSpPr>
          <p:cNvPr id="64" name="Text Box 31">
            <a:extLst>
              <a:ext uri="{FF2B5EF4-FFF2-40B4-BE49-F238E27FC236}">
                <a16:creationId xmlns:a16="http://schemas.microsoft.com/office/drawing/2014/main" id="{103DCCC0-CEDF-4DC5-A428-C10B1FE2C2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7547" y="2520274"/>
            <a:ext cx="8836906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SCADA vulnerabilities exploited by attackers to perform HMI-based attacks:</a:t>
            </a:r>
          </a:p>
        </p:txBody>
      </p:sp>
      <p:sp>
        <p:nvSpPr>
          <p:cNvPr id="93" name="Pie 45">
            <a:extLst>
              <a:ext uri="{FF2B5EF4-FFF2-40B4-BE49-F238E27FC236}">
                <a16:creationId xmlns:a16="http://schemas.microsoft.com/office/drawing/2014/main" id="{443EEE8D-1777-4E6C-B0C9-FA871F257B7E}"/>
              </a:ext>
            </a:extLst>
          </p:cNvPr>
          <p:cNvSpPr>
            <a:spLocks noChangeAspect="1"/>
          </p:cNvSpPr>
          <p:nvPr/>
        </p:nvSpPr>
        <p:spPr>
          <a:xfrm>
            <a:off x="4416372" y="2954090"/>
            <a:ext cx="1650500" cy="1650929"/>
          </a:xfrm>
          <a:prstGeom prst="pieWedge">
            <a:avLst/>
          </a:prstGeom>
          <a:solidFill>
            <a:srgbClr val="5B9BD5"/>
          </a:solidFill>
          <a:ln w="12700" cap="flat" cmpd="sng" algn="ctr">
            <a:noFill/>
            <a:prstDash val="solid"/>
            <a:miter lim="800000"/>
          </a:ln>
          <a:effectLst/>
        </p:spPr>
      </p:sp>
      <p:sp>
        <p:nvSpPr>
          <p:cNvPr id="94" name="Pie 48">
            <a:extLst>
              <a:ext uri="{FF2B5EF4-FFF2-40B4-BE49-F238E27FC236}">
                <a16:creationId xmlns:a16="http://schemas.microsoft.com/office/drawing/2014/main" id="{AEDC1381-FD11-4DA1-B083-A052C14F83B1}"/>
              </a:ext>
            </a:extLst>
          </p:cNvPr>
          <p:cNvSpPr>
            <a:spLocks noChangeAspect="1"/>
          </p:cNvSpPr>
          <p:nvPr/>
        </p:nvSpPr>
        <p:spPr>
          <a:xfrm rot="5400000">
            <a:off x="6138431" y="2943535"/>
            <a:ext cx="1650929" cy="1650500"/>
          </a:xfrm>
          <a:prstGeom prst="pieWedge">
            <a:avLst/>
          </a:prstGeom>
          <a:solidFill>
            <a:srgbClr val="4472C4"/>
          </a:solidFill>
          <a:ln w="12700" cap="flat" cmpd="sng" algn="ctr">
            <a:noFill/>
            <a:prstDash val="solid"/>
            <a:miter lim="800000"/>
          </a:ln>
          <a:effectLst/>
        </p:spPr>
      </p:sp>
      <p:sp>
        <p:nvSpPr>
          <p:cNvPr id="95" name="Pie 51">
            <a:extLst>
              <a:ext uri="{FF2B5EF4-FFF2-40B4-BE49-F238E27FC236}">
                <a16:creationId xmlns:a16="http://schemas.microsoft.com/office/drawing/2014/main" id="{36B32B7F-EEBE-490D-A4BF-E5B84EFFAF73}"/>
              </a:ext>
            </a:extLst>
          </p:cNvPr>
          <p:cNvSpPr>
            <a:spLocks noChangeAspect="1"/>
          </p:cNvSpPr>
          <p:nvPr/>
        </p:nvSpPr>
        <p:spPr>
          <a:xfrm rot="16200000">
            <a:off x="4416156" y="4654835"/>
            <a:ext cx="1650929" cy="1650500"/>
          </a:xfrm>
          <a:prstGeom prst="pieWedge">
            <a:avLst/>
          </a:prstGeom>
          <a:solidFill>
            <a:srgbClr val="ED7D31"/>
          </a:solidFill>
          <a:ln w="12700" cap="flat" cmpd="sng" algn="ctr">
            <a:noFill/>
            <a:prstDash val="solid"/>
            <a:miter lim="800000"/>
          </a:ln>
          <a:effectLst/>
        </p:spPr>
      </p:sp>
      <p:sp>
        <p:nvSpPr>
          <p:cNvPr id="96" name="Pie 54">
            <a:extLst>
              <a:ext uri="{FF2B5EF4-FFF2-40B4-BE49-F238E27FC236}">
                <a16:creationId xmlns:a16="http://schemas.microsoft.com/office/drawing/2014/main" id="{CFE18496-AF2A-4992-B724-F07FD464DF36}"/>
              </a:ext>
            </a:extLst>
          </p:cNvPr>
          <p:cNvSpPr>
            <a:spLocks noChangeAspect="1"/>
          </p:cNvSpPr>
          <p:nvPr/>
        </p:nvSpPr>
        <p:spPr>
          <a:xfrm rot="10800000">
            <a:off x="6138646" y="4648316"/>
            <a:ext cx="1650500" cy="1650929"/>
          </a:xfrm>
          <a:prstGeom prst="pieWedge">
            <a:avLst/>
          </a:prstGeom>
          <a:solidFill>
            <a:srgbClr val="FFC000"/>
          </a:solidFill>
          <a:ln w="12700" cap="flat" cmpd="sng" algn="ctr">
            <a:noFill/>
            <a:prstDash val="solid"/>
            <a:miter lim="800000"/>
          </a:ln>
          <a:effectLst/>
        </p:spPr>
      </p:sp>
      <p:sp>
        <p:nvSpPr>
          <p:cNvPr id="97" name="Circular Arrow 56">
            <a:extLst>
              <a:ext uri="{FF2B5EF4-FFF2-40B4-BE49-F238E27FC236}">
                <a16:creationId xmlns:a16="http://schemas.microsoft.com/office/drawing/2014/main" id="{C4C436C7-1836-4C80-B2B2-9F276ADFF3B2}"/>
              </a:ext>
            </a:extLst>
          </p:cNvPr>
          <p:cNvSpPr>
            <a:spLocks noChangeAspect="1"/>
          </p:cNvSpPr>
          <p:nvPr/>
        </p:nvSpPr>
        <p:spPr>
          <a:xfrm>
            <a:off x="5814247" y="4278030"/>
            <a:ext cx="569860" cy="495660"/>
          </a:xfrm>
          <a:prstGeom prst="circularArrow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</p:sp>
      <p:sp>
        <p:nvSpPr>
          <p:cNvPr id="98" name="Circular Arrow 57">
            <a:extLst>
              <a:ext uri="{FF2B5EF4-FFF2-40B4-BE49-F238E27FC236}">
                <a16:creationId xmlns:a16="http://schemas.microsoft.com/office/drawing/2014/main" id="{DE094DA8-4D7D-4438-9374-987F6D3E445F}"/>
              </a:ext>
            </a:extLst>
          </p:cNvPr>
          <p:cNvSpPr>
            <a:spLocks noChangeAspect="1"/>
          </p:cNvSpPr>
          <p:nvPr/>
        </p:nvSpPr>
        <p:spPr>
          <a:xfrm rot="10800000">
            <a:off x="5814247" y="4468668"/>
            <a:ext cx="569860" cy="495660"/>
          </a:xfrm>
          <a:prstGeom prst="circularArrow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</p:sp>
      <p:sp>
        <p:nvSpPr>
          <p:cNvPr id="104" name="Freeform 182">
            <a:extLst>
              <a:ext uri="{FF2B5EF4-FFF2-40B4-BE49-F238E27FC236}">
                <a16:creationId xmlns:a16="http://schemas.microsoft.com/office/drawing/2014/main" id="{6A9756B7-B4D9-4168-BE65-0F2D78BA2700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5176102" y="3694485"/>
            <a:ext cx="456400" cy="456400"/>
          </a:xfrm>
          <a:custGeom>
            <a:avLst/>
            <a:gdLst/>
            <a:ahLst/>
            <a:cxnLst>
              <a:cxn ang="0">
                <a:pos x="163" y="0"/>
              </a:cxn>
              <a:cxn ang="0">
                <a:pos x="0" y="0"/>
              </a:cxn>
              <a:cxn ang="0">
                <a:pos x="0" y="187"/>
              </a:cxn>
              <a:cxn ang="0">
                <a:pos x="187" y="187"/>
              </a:cxn>
              <a:cxn ang="0">
                <a:pos x="187" y="22"/>
              </a:cxn>
              <a:cxn ang="0">
                <a:pos x="163" y="0"/>
              </a:cxn>
              <a:cxn ang="0">
                <a:pos x="47" y="0"/>
              </a:cxn>
              <a:cxn ang="0">
                <a:pos x="141" y="0"/>
              </a:cxn>
              <a:cxn ang="0">
                <a:pos x="141" y="58"/>
              </a:cxn>
              <a:cxn ang="0">
                <a:pos x="47" y="58"/>
              </a:cxn>
              <a:cxn ang="0">
                <a:pos x="47" y="0"/>
              </a:cxn>
              <a:cxn ang="0">
                <a:pos x="23" y="176"/>
              </a:cxn>
              <a:cxn ang="0">
                <a:pos x="23" y="105"/>
              </a:cxn>
              <a:cxn ang="0">
                <a:pos x="152" y="105"/>
              </a:cxn>
              <a:cxn ang="0">
                <a:pos x="152" y="176"/>
              </a:cxn>
              <a:cxn ang="0">
                <a:pos x="23" y="176"/>
              </a:cxn>
              <a:cxn ang="0">
                <a:pos x="176" y="163"/>
              </a:cxn>
              <a:cxn ang="0">
                <a:pos x="163" y="163"/>
              </a:cxn>
              <a:cxn ang="0">
                <a:pos x="163" y="151"/>
              </a:cxn>
              <a:cxn ang="0">
                <a:pos x="176" y="151"/>
              </a:cxn>
              <a:cxn ang="0">
                <a:pos x="176" y="163"/>
              </a:cxn>
            </a:cxnLst>
            <a:rect l="0" t="0" r="r" b="b"/>
            <a:pathLst>
              <a:path w="187" h="187">
                <a:moveTo>
                  <a:pt x="163" y="0"/>
                </a:moveTo>
                <a:lnTo>
                  <a:pt x="0" y="0"/>
                </a:lnTo>
                <a:lnTo>
                  <a:pt x="0" y="187"/>
                </a:lnTo>
                <a:lnTo>
                  <a:pt x="187" y="187"/>
                </a:lnTo>
                <a:lnTo>
                  <a:pt x="187" y="22"/>
                </a:lnTo>
                <a:lnTo>
                  <a:pt x="163" y="0"/>
                </a:lnTo>
                <a:close/>
                <a:moveTo>
                  <a:pt x="47" y="0"/>
                </a:moveTo>
                <a:lnTo>
                  <a:pt x="141" y="0"/>
                </a:lnTo>
                <a:lnTo>
                  <a:pt x="141" y="58"/>
                </a:lnTo>
                <a:lnTo>
                  <a:pt x="47" y="58"/>
                </a:lnTo>
                <a:lnTo>
                  <a:pt x="47" y="0"/>
                </a:lnTo>
                <a:close/>
                <a:moveTo>
                  <a:pt x="23" y="176"/>
                </a:moveTo>
                <a:lnTo>
                  <a:pt x="23" y="105"/>
                </a:lnTo>
                <a:lnTo>
                  <a:pt x="152" y="105"/>
                </a:lnTo>
                <a:lnTo>
                  <a:pt x="152" y="176"/>
                </a:lnTo>
                <a:lnTo>
                  <a:pt x="23" y="176"/>
                </a:lnTo>
                <a:close/>
                <a:moveTo>
                  <a:pt x="176" y="163"/>
                </a:moveTo>
                <a:lnTo>
                  <a:pt x="163" y="163"/>
                </a:lnTo>
                <a:lnTo>
                  <a:pt x="163" y="151"/>
                </a:lnTo>
                <a:lnTo>
                  <a:pt x="176" y="151"/>
                </a:lnTo>
                <a:lnTo>
                  <a:pt x="176" y="16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ea typeface="+mn-ea"/>
            </a:endParaRPr>
          </a:p>
        </p:txBody>
      </p:sp>
      <p:sp>
        <p:nvSpPr>
          <p:cNvPr id="105" name="Rectangle 183">
            <a:extLst>
              <a:ext uri="{FF2B5EF4-FFF2-40B4-BE49-F238E27FC236}">
                <a16:creationId xmlns:a16="http://schemas.microsoft.com/office/drawing/2014/main" id="{C94F9B75-CFC6-4DE8-B1B2-55C97FE2E64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432369" y="3721333"/>
            <a:ext cx="58575" cy="878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ea typeface="+mn-ea"/>
            </a:endParaRPr>
          </a:p>
        </p:txBody>
      </p:sp>
      <p:sp>
        <p:nvSpPr>
          <p:cNvPr id="106" name="Freeform 32">
            <a:extLst>
              <a:ext uri="{FF2B5EF4-FFF2-40B4-BE49-F238E27FC236}">
                <a16:creationId xmlns:a16="http://schemas.microsoft.com/office/drawing/2014/main" id="{A38873F6-50E7-4A07-B81C-BD8C695125D8}"/>
              </a:ext>
            </a:extLst>
          </p:cNvPr>
          <p:cNvSpPr>
            <a:spLocks noEditPoints="1"/>
          </p:cNvSpPr>
          <p:nvPr/>
        </p:nvSpPr>
        <p:spPr bwMode="auto">
          <a:xfrm>
            <a:off x="6543208" y="3656738"/>
            <a:ext cx="669537" cy="547463"/>
          </a:xfrm>
          <a:custGeom>
            <a:avLst/>
            <a:gdLst/>
            <a:ahLst/>
            <a:cxnLst>
              <a:cxn ang="0">
                <a:pos x="254" y="0"/>
              </a:cxn>
              <a:cxn ang="0">
                <a:pos x="239" y="2"/>
              </a:cxn>
              <a:cxn ang="0">
                <a:pos x="210" y="15"/>
              </a:cxn>
              <a:cxn ang="0">
                <a:pos x="74" y="149"/>
              </a:cxn>
              <a:cxn ang="0">
                <a:pos x="69" y="154"/>
              </a:cxn>
              <a:cxn ang="0">
                <a:pos x="65" y="165"/>
              </a:cxn>
              <a:cxn ang="0">
                <a:pos x="65" y="178"/>
              </a:cxn>
              <a:cxn ang="0">
                <a:pos x="69" y="189"/>
              </a:cxn>
              <a:cxn ang="0">
                <a:pos x="167" y="288"/>
              </a:cxn>
              <a:cxn ang="0">
                <a:pos x="172" y="292"/>
              </a:cxn>
              <a:cxn ang="0">
                <a:pos x="183" y="297"/>
              </a:cxn>
              <a:cxn ang="0">
                <a:pos x="196" y="297"/>
              </a:cxn>
              <a:cxn ang="0">
                <a:pos x="208" y="292"/>
              </a:cxn>
              <a:cxn ang="0">
                <a:pos x="339" y="162"/>
              </a:cxn>
              <a:cxn ang="0">
                <a:pos x="348" y="151"/>
              </a:cxn>
              <a:cxn ang="0">
                <a:pos x="359" y="122"/>
              </a:cxn>
              <a:cxn ang="0">
                <a:pos x="361" y="33"/>
              </a:cxn>
              <a:cxn ang="0">
                <a:pos x="361" y="26"/>
              </a:cxn>
              <a:cxn ang="0">
                <a:pos x="355" y="15"/>
              </a:cxn>
              <a:cxn ang="0">
                <a:pos x="346" y="6"/>
              </a:cxn>
              <a:cxn ang="0">
                <a:pos x="335" y="2"/>
              </a:cxn>
              <a:cxn ang="0">
                <a:pos x="330" y="0"/>
              </a:cxn>
              <a:cxn ang="0">
                <a:pos x="286" y="107"/>
              </a:cxn>
              <a:cxn ang="0">
                <a:pos x="274" y="105"/>
              </a:cxn>
              <a:cxn ang="0">
                <a:pos x="263" y="98"/>
              </a:cxn>
              <a:cxn ang="0">
                <a:pos x="257" y="87"/>
              </a:cxn>
              <a:cxn ang="0">
                <a:pos x="254" y="74"/>
              </a:cxn>
              <a:cxn ang="0">
                <a:pos x="256" y="69"/>
              </a:cxn>
              <a:cxn ang="0">
                <a:pos x="259" y="58"/>
              </a:cxn>
              <a:cxn ang="0">
                <a:pos x="268" y="49"/>
              </a:cxn>
              <a:cxn ang="0">
                <a:pos x="279" y="44"/>
              </a:cxn>
              <a:cxn ang="0">
                <a:pos x="286" y="44"/>
              </a:cxn>
              <a:cxn ang="0">
                <a:pos x="299" y="45"/>
              </a:cxn>
              <a:cxn ang="0">
                <a:pos x="308" y="53"/>
              </a:cxn>
              <a:cxn ang="0">
                <a:pos x="315" y="64"/>
              </a:cxn>
              <a:cxn ang="0">
                <a:pos x="319" y="74"/>
              </a:cxn>
              <a:cxn ang="0">
                <a:pos x="317" y="82"/>
              </a:cxn>
              <a:cxn ang="0">
                <a:pos x="314" y="93"/>
              </a:cxn>
              <a:cxn ang="0">
                <a:pos x="304" y="102"/>
              </a:cxn>
              <a:cxn ang="0">
                <a:pos x="292" y="107"/>
              </a:cxn>
              <a:cxn ang="0">
                <a:pos x="286" y="107"/>
              </a:cxn>
              <a:cxn ang="0">
                <a:pos x="141" y="294"/>
              </a:cxn>
              <a:cxn ang="0">
                <a:pos x="130" y="297"/>
              </a:cxn>
              <a:cxn ang="0">
                <a:pos x="112" y="294"/>
              </a:cxn>
              <a:cxn ang="0">
                <a:pos x="9" y="194"/>
              </a:cxn>
              <a:cxn ang="0">
                <a:pos x="5" y="189"/>
              </a:cxn>
              <a:cxn ang="0">
                <a:pos x="0" y="178"/>
              </a:cxn>
              <a:cxn ang="0">
                <a:pos x="0" y="165"/>
              </a:cxn>
              <a:cxn ang="0">
                <a:pos x="5" y="154"/>
              </a:cxn>
              <a:cxn ang="0">
                <a:pos x="136" y="24"/>
              </a:cxn>
              <a:cxn ang="0">
                <a:pos x="147" y="15"/>
              </a:cxn>
              <a:cxn ang="0">
                <a:pos x="176" y="2"/>
              </a:cxn>
              <a:cxn ang="0">
                <a:pos x="27" y="163"/>
              </a:cxn>
              <a:cxn ang="0">
                <a:pos x="23" y="167"/>
              </a:cxn>
              <a:cxn ang="0">
                <a:pos x="23" y="176"/>
              </a:cxn>
              <a:cxn ang="0">
                <a:pos x="27" y="180"/>
              </a:cxn>
            </a:cxnLst>
            <a:rect l="0" t="0" r="r" b="b"/>
            <a:pathLst>
              <a:path w="361" h="297">
                <a:moveTo>
                  <a:pt x="330" y="0"/>
                </a:moveTo>
                <a:lnTo>
                  <a:pt x="254" y="0"/>
                </a:lnTo>
                <a:lnTo>
                  <a:pt x="254" y="0"/>
                </a:lnTo>
                <a:lnTo>
                  <a:pt x="239" y="2"/>
                </a:lnTo>
                <a:lnTo>
                  <a:pt x="225" y="7"/>
                </a:lnTo>
                <a:lnTo>
                  <a:pt x="210" y="15"/>
                </a:lnTo>
                <a:lnTo>
                  <a:pt x="199" y="24"/>
                </a:lnTo>
                <a:lnTo>
                  <a:pt x="74" y="149"/>
                </a:lnTo>
                <a:lnTo>
                  <a:pt x="74" y="149"/>
                </a:lnTo>
                <a:lnTo>
                  <a:pt x="69" y="154"/>
                </a:lnTo>
                <a:lnTo>
                  <a:pt x="67" y="160"/>
                </a:lnTo>
                <a:lnTo>
                  <a:pt x="65" y="165"/>
                </a:lnTo>
                <a:lnTo>
                  <a:pt x="63" y="172"/>
                </a:lnTo>
                <a:lnTo>
                  <a:pt x="65" y="178"/>
                </a:lnTo>
                <a:lnTo>
                  <a:pt x="67" y="183"/>
                </a:lnTo>
                <a:lnTo>
                  <a:pt x="69" y="189"/>
                </a:lnTo>
                <a:lnTo>
                  <a:pt x="74" y="194"/>
                </a:lnTo>
                <a:lnTo>
                  <a:pt x="167" y="288"/>
                </a:lnTo>
                <a:lnTo>
                  <a:pt x="167" y="288"/>
                </a:lnTo>
                <a:lnTo>
                  <a:pt x="172" y="292"/>
                </a:lnTo>
                <a:lnTo>
                  <a:pt x="178" y="296"/>
                </a:lnTo>
                <a:lnTo>
                  <a:pt x="183" y="297"/>
                </a:lnTo>
                <a:lnTo>
                  <a:pt x="190" y="297"/>
                </a:lnTo>
                <a:lnTo>
                  <a:pt x="196" y="297"/>
                </a:lnTo>
                <a:lnTo>
                  <a:pt x="201" y="296"/>
                </a:lnTo>
                <a:lnTo>
                  <a:pt x="208" y="292"/>
                </a:lnTo>
                <a:lnTo>
                  <a:pt x="212" y="288"/>
                </a:lnTo>
                <a:lnTo>
                  <a:pt x="339" y="162"/>
                </a:lnTo>
                <a:lnTo>
                  <a:pt x="339" y="162"/>
                </a:lnTo>
                <a:lnTo>
                  <a:pt x="348" y="151"/>
                </a:lnTo>
                <a:lnTo>
                  <a:pt x="355" y="136"/>
                </a:lnTo>
                <a:lnTo>
                  <a:pt x="359" y="122"/>
                </a:lnTo>
                <a:lnTo>
                  <a:pt x="361" y="107"/>
                </a:lnTo>
                <a:lnTo>
                  <a:pt x="361" y="33"/>
                </a:lnTo>
                <a:lnTo>
                  <a:pt x="361" y="33"/>
                </a:lnTo>
                <a:lnTo>
                  <a:pt x="361" y="26"/>
                </a:lnTo>
                <a:lnTo>
                  <a:pt x="359" y="20"/>
                </a:lnTo>
                <a:lnTo>
                  <a:pt x="355" y="15"/>
                </a:lnTo>
                <a:lnTo>
                  <a:pt x="352" y="9"/>
                </a:lnTo>
                <a:lnTo>
                  <a:pt x="346" y="6"/>
                </a:lnTo>
                <a:lnTo>
                  <a:pt x="341" y="4"/>
                </a:lnTo>
                <a:lnTo>
                  <a:pt x="335" y="2"/>
                </a:lnTo>
                <a:lnTo>
                  <a:pt x="330" y="0"/>
                </a:lnTo>
                <a:lnTo>
                  <a:pt x="330" y="0"/>
                </a:lnTo>
                <a:close/>
                <a:moveTo>
                  <a:pt x="286" y="107"/>
                </a:moveTo>
                <a:lnTo>
                  <a:pt x="286" y="107"/>
                </a:lnTo>
                <a:lnTo>
                  <a:pt x="279" y="107"/>
                </a:lnTo>
                <a:lnTo>
                  <a:pt x="274" y="105"/>
                </a:lnTo>
                <a:lnTo>
                  <a:pt x="268" y="102"/>
                </a:lnTo>
                <a:lnTo>
                  <a:pt x="263" y="98"/>
                </a:lnTo>
                <a:lnTo>
                  <a:pt x="259" y="93"/>
                </a:lnTo>
                <a:lnTo>
                  <a:pt x="257" y="87"/>
                </a:lnTo>
                <a:lnTo>
                  <a:pt x="256" y="82"/>
                </a:lnTo>
                <a:lnTo>
                  <a:pt x="254" y="74"/>
                </a:lnTo>
                <a:lnTo>
                  <a:pt x="254" y="74"/>
                </a:lnTo>
                <a:lnTo>
                  <a:pt x="256" y="69"/>
                </a:lnTo>
                <a:lnTo>
                  <a:pt x="257" y="64"/>
                </a:lnTo>
                <a:lnTo>
                  <a:pt x="259" y="58"/>
                </a:lnTo>
                <a:lnTo>
                  <a:pt x="263" y="53"/>
                </a:lnTo>
                <a:lnTo>
                  <a:pt x="268" y="49"/>
                </a:lnTo>
                <a:lnTo>
                  <a:pt x="274" y="45"/>
                </a:lnTo>
                <a:lnTo>
                  <a:pt x="279" y="44"/>
                </a:lnTo>
                <a:lnTo>
                  <a:pt x="286" y="44"/>
                </a:lnTo>
                <a:lnTo>
                  <a:pt x="286" y="44"/>
                </a:lnTo>
                <a:lnTo>
                  <a:pt x="292" y="44"/>
                </a:lnTo>
                <a:lnTo>
                  <a:pt x="299" y="45"/>
                </a:lnTo>
                <a:lnTo>
                  <a:pt x="304" y="49"/>
                </a:lnTo>
                <a:lnTo>
                  <a:pt x="308" y="53"/>
                </a:lnTo>
                <a:lnTo>
                  <a:pt x="314" y="58"/>
                </a:lnTo>
                <a:lnTo>
                  <a:pt x="315" y="64"/>
                </a:lnTo>
                <a:lnTo>
                  <a:pt x="317" y="69"/>
                </a:lnTo>
                <a:lnTo>
                  <a:pt x="319" y="74"/>
                </a:lnTo>
                <a:lnTo>
                  <a:pt x="319" y="74"/>
                </a:lnTo>
                <a:lnTo>
                  <a:pt x="317" y="82"/>
                </a:lnTo>
                <a:lnTo>
                  <a:pt x="315" y="87"/>
                </a:lnTo>
                <a:lnTo>
                  <a:pt x="314" y="93"/>
                </a:lnTo>
                <a:lnTo>
                  <a:pt x="308" y="98"/>
                </a:lnTo>
                <a:lnTo>
                  <a:pt x="304" y="102"/>
                </a:lnTo>
                <a:lnTo>
                  <a:pt x="299" y="105"/>
                </a:lnTo>
                <a:lnTo>
                  <a:pt x="292" y="107"/>
                </a:lnTo>
                <a:lnTo>
                  <a:pt x="286" y="107"/>
                </a:lnTo>
                <a:lnTo>
                  <a:pt x="286" y="107"/>
                </a:lnTo>
                <a:close/>
                <a:moveTo>
                  <a:pt x="27" y="180"/>
                </a:moveTo>
                <a:lnTo>
                  <a:pt x="141" y="294"/>
                </a:lnTo>
                <a:lnTo>
                  <a:pt x="141" y="294"/>
                </a:lnTo>
                <a:lnTo>
                  <a:pt x="130" y="297"/>
                </a:lnTo>
                <a:lnTo>
                  <a:pt x="121" y="297"/>
                </a:lnTo>
                <a:lnTo>
                  <a:pt x="112" y="294"/>
                </a:lnTo>
                <a:lnTo>
                  <a:pt x="103" y="288"/>
                </a:lnTo>
                <a:lnTo>
                  <a:pt x="9" y="194"/>
                </a:lnTo>
                <a:lnTo>
                  <a:pt x="9" y="194"/>
                </a:lnTo>
                <a:lnTo>
                  <a:pt x="5" y="189"/>
                </a:lnTo>
                <a:lnTo>
                  <a:pt x="2" y="183"/>
                </a:lnTo>
                <a:lnTo>
                  <a:pt x="0" y="178"/>
                </a:lnTo>
                <a:lnTo>
                  <a:pt x="0" y="172"/>
                </a:lnTo>
                <a:lnTo>
                  <a:pt x="0" y="165"/>
                </a:lnTo>
                <a:lnTo>
                  <a:pt x="2" y="160"/>
                </a:lnTo>
                <a:lnTo>
                  <a:pt x="5" y="154"/>
                </a:lnTo>
                <a:lnTo>
                  <a:pt x="9" y="149"/>
                </a:lnTo>
                <a:lnTo>
                  <a:pt x="136" y="24"/>
                </a:lnTo>
                <a:lnTo>
                  <a:pt x="136" y="24"/>
                </a:lnTo>
                <a:lnTo>
                  <a:pt x="147" y="15"/>
                </a:lnTo>
                <a:lnTo>
                  <a:pt x="161" y="7"/>
                </a:lnTo>
                <a:lnTo>
                  <a:pt x="176" y="2"/>
                </a:lnTo>
                <a:lnTo>
                  <a:pt x="190" y="0"/>
                </a:lnTo>
                <a:lnTo>
                  <a:pt x="27" y="163"/>
                </a:lnTo>
                <a:lnTo>
                  <a:pt x="27" y="163"/>
                </a:lnTo>
                <a:lnTo>
                  <a:pt x="23" y="167"/>
                </a:lnTo>
                <a:lnTo>
                  <a:pt x="23" y="172"/>
                </a:lnTo>
                <a:lnTo>
                  <a:pt x="23" y="176"/>
                </a:lnTo>
                <a:lnTo>
                  <a:pt x="27" y="180"/>
                </a:lnTo>
                <a:lnTo>
                  <a:pt x="27" y="18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/>
          </a:p>
        </p:txBody>
      </p:sp>
      <p:sp>
        <p:nvSpPr>
          <p:cNvPr id="107" name="Freeform 45">
            <a:extLst>
              <a:ext uri="{FF2B5EF4-FFF2-40B4-BE49-F238E27FC236}">
                <a16:creationId xmlns:a16="http://schemas.microsoft.com/office/drawing/2014/main" id="{1FAE3E1E-EE7D-4CDF-B233-37AE256E7626}"/>
              </a:ext>
            </a:extLst>
          </p:cNvPr>
          <p:cNvSpPr>
            <a:spLocks noEditPoints="1"/>
          </p:cNvSpPr>
          <p:nvPr/>
        </p:nvSpPr>
        <p:spPr bwMode="auto">
          <a:xfrm>
            <a:off x="5119359" y="5062928"/>
            <a:ext cx="569885" cy="569885"/>
          </a:xfrm>
          <a:custGeom>
            <a:avLst/>
            <a:gdLst>
              <a:gd name="T0" fmla="*/ 400968 w 256"/>
              <a:gd name="T1" fmla="*/ 420688 h 256"/>
              <a:gd name="T2" fmla="*/ 19720 w 256"/>
              <a:gd name="T3" fmla="*/ 420688 h 256"/>
              <a:gd name="T4" fmla="*/ 0 w 256"/>
              <a:gd name="T5" fmla="*/ 400968 h 256"/>
              <a:gd name="T6" fmla="*/ 0 w 256"/>
              <a:gd name="T7" fmla="*/ 19720 h 256"/>
              <a:gd name="T8" fmla="*/ 19720 w 256"/>
              <a:gd name="T9" fmla="*/ 0 h 256"/>
              <a:gd name="T10" fmla="*/ 400968 w 256"/>
              <a:gd name="T11" fmla="*/ 0 h 256"/>
              <a:gd name="T12" fmla="*/ 420688 w 256"/>
              <a:gd name="T13" fmla="*/ 19720 h 256"/>
              <a:gd name="T14" fmla="*/ 420688 w 256"/>
              <a:gd name="T15" fmla="*/ 400968 h 256"/>
              <a:gd name="T16" fmla="*/ 400968 w 256"/>
              <a:gd name="T17" fmla="*/ 420688 h 256"/>
              <a:gd name="T18" fmla="*/ 39440 w 256"/>
              <a:gd name="T19" fmla="*/ 39440 h 256"/>
              <a:gd name="T20" fmla="*/ 39440 w 256"/>
              <a:gd name="T21" fmla="*/ 373032 h 256"/>
              <a:gd name="T22" fmla="*/ 77236 w 256"/>
              <a:gd name="T23" fmla="*/ 327019 h 256"/>
              <a:gd name="T24" fmla="*/ 128178 w 256"/>
              <a:gd name="T25" fmla="*/ 308943 h 256"/>
              <a:gd name="T26" fmla="*/ 170905 w 256"/>
              <a:gd name="T27" fmla="*/ 289223 h 256"/>
              <a:gd name="T28" fmla="*/ 170905 w 256"/>
              <a:gd name="T29" fmla="*/ 256357 h 256"/>
              <a:gd name="T30" fmla="*/ 154471 w 256"/>
              <a:gd name="T31" fmla="*/ 215274 h 256"/>
              <a:gd name="T32" fmla="*/ 142968 w 256"/>
              <a:gd name="T33" fmla="*/ 198841 h 256"/>
              <a:gd name="T34" fmla="*/ 149541 w 256"/>
              <a:gd name="T35" fmla="*/ 169261 h 256"/>
              <a:gd name="T36" fmla="*/ 146255 w 256"/>
              <a:gd name="T37" fmla="*/ 133108 h 256"/>
              <a:gd name="T38" fmla="*/ 210344 w 256"/>
              <a:gd name="T39" fmla="*/ 78879 h 256"/>
              <a:gd name="T40" fmla="*/ 274433 w 256"/>
              <a:gd name="T41" fmla="*/ 133108 h 256"/>
              <a:gd name="T42" fmla="*/ 272790 w 256"/>
              <a:gd name="T43" fmla="*/ 169261 h 256"/>
              <a:gd name="T44" fmla="*/ 277720 w 256"/>
              <a:gd name="T45" fmla="*/ 198841 h 256"/>
              <a:gd name="T46" fmla="*/ 266217 w 256"/>
              <a:gd name="T47" fmla="*/ 215274 h 256"/>
              <a:gd name="T48" fmla="*/ 249784 w 256"/>
              <a:gd name="T49" fmla="*/ 256357 h 256"/>
              <a:gd name="T50" fmla="*/ 249784 w 256"/>
              <a:gd name="T51" fmla="*/ 289223 h 256"/>
              <a:gd name="T52" fmla="*/ 292510 w 256"/>
              <a:gd name="T53" fmla="*/ 308943 h 256"/>
              <a:gd name="T54" fmla="*/ 343452 w 256"/>
              <a:gd name="T55" fmla="*/ 327019 h 256"/>
              <a:gd name="T56" fmla="*/ 381249 w 256"/>
              <a:gd name="T57" fmla="*/ 373032 h 256"/>
              <a:gd name="T58" fmla="*/ 381249 w 256"/>
              <a:gd name="T59" fmla="*/ 39440 h 256"/>
              <a:gd name="T60" fmla="*/ 39440 w 256"/>
              <a:gd name="T61" fmla="*/ 39440 h 25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256" h="256">
                <a:moveTo>
                  <a:pt x="244" y="256"/>
                </a:moveTo>
                <a:cubicBezTo>
                  <a:pt x="12" y="256"/>
                  <a:pt x="12" y="256"/>
                  <a:pt x="12" y="256"/>
                </a:cubicBezTo>
                <a:cubicBezTo>
                  <a:pt x="5" y="256"/>
                  <a:pt x="0" y="251"/>
                  <a:pt x="0" y="244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244" y="0"/>
                  <a:pt x="244" y="0"/>
                  <a:pt x="244" y="0"/>
                </a:cubicBezTo>
                <a:cubicBezTo>
                  <a:pt x="251" y="0"/>
                  <a:pt x="256" y="5"/>
                  <a:pt x="256" y="12"/>
                </a:cubicBezTo>
                <a:cubicBezTo>
                  <a:pt x="256" y="244"/>
                  <a:pt x="256" y="244"/>
                  <a:pt x="256" y="244"/>
                </a:cubicBezTo>
                <a:cubicBezTo>
                  <a:pt x="256" y="251"/>
                  <a:pt x="251" y="256"/>
                  <a:pt x="244" y="256"/>
                </a:cubicBezTo>
                <a:moveTo>
                  <a:pt x="24" y="24"/>
                </a:moveTo>
                <a:cubicBezTo>
                  <a:pt x="24" y="227"/>
                  <a:pt x="24" y="227"/>
                  <a:pt x="24" y="227"/>
                </a:cubicBezTo>
                <a:cubicBezTo>
                  <a:pt x="28" y="217"/>
                  <a:pt x="34" y="205"/>
                  <a:pt x="47" y="199"/>
                </a:cubicBezTo>
                <a:cubicBezTo>
                  <a:pt x="64" y="190"/>
                  <a:pt x="57" y="197"/>
                  <a:pt x="78" y="188"/>
                </a:cubicBezTo>
                <a:cubicBezTo>
                  <a:pt x="99" y="180"/>
                  <a:pt x="104" y="176"/>
                  <a:pt x="104" y="176"/>
                </a:cubicBezTo>
                <a:cubicBezTo>
                  <a:pt x="104" y="156"/>
                  <a:pt x="104" y="156"/>
                  <a:pt x="104" y="156"/>
                </a:cubicBezTo>
                <a:cubicBezTo>
                  <a:pt x="104" y="156"/>
                  <a:pt x="97" y="150"/>
                  <a:pt x="94" y="131"/>
                </a:cubicBezTo>
                <a:cubicBezTo>
                  <a:pt x="89" y="132"/>
                  <a:pt x="88" y="125"/>
                  <a:pt x="87" y="121"/>
                </a:cubicBezTo>
                <a:cubicBezTo>
                  <a:pt x="87" y="116"/>
                  <a:pt x="85" y="102"/>
                  <a:pt x="91" y="103"/>
                </a:cubicBezTo>
                <a:cubicBezTo>
                  <a:pt x="89" y="94"/>
                  <a:pt x="88" y="86"/>
                  <a:pt x="89" y="81"/>
                </a:cubicBezTo>
                <a:cubicBezTo>
                  <a:pt x="90" y="66"/>
                  <a:pt x="105" y="49"/>
                  <a:pt x="128" y="48"/>
                </a:cubicBezTo>
                <a:cubicBezTo>
                  <a:pt x="155" y="49"/>
                  <a:pt x="166" y="66"/>
                  <a:pt x="167" y="81"/>
                </a:cubicBezTo>
                <a:cubicBezTo>
                  <a:pt x="168" y="86"/>
                  <a:pt x="167" y="94"/>
                  <a:pt x="166" y="103"/>
                </a:cubicBezTo>
                <a:cubicBezTo>
                  <a:pt x="172" y="102"/>
                  <a:pt x="169" y="116"/>
                  <a:pt x="169" y="121"/>
                </a:cubicBezTo>
                <a:cubicBezTo>
                  <a:pt x="168" y="125"/>
                  <a:pt x="167" y="132"/>
                  <a:pt x="162" y="131"/>
                </a:cubicBezTo>
                <a:cubicBezTo>
                  <a:pt x="159" y="150"/>
                  <a:pt x="152" y="156"/>
                  <a:pt x="152" y="156"/>
                </a:cubicBezTo>
                <a:cubicBezTo>
                  <a:pt x="152" y="176"/>
                  <a:pt x="152" y="176"/>
                  <a:pt x="152" y="176"/>
                </a:cubicBezTo>
                <a:cubicBezTo>
                  <a:pt x="152" y="176"/>
                  <a:pt x="157" y="179"/>
                  <a:pt x="178" y="188"/>
                </a:cubicBezTo>
                <a:cubicBezTo>
                  <a:pt x="199" y="197"/>
                  <a:pt x="192" y="190"/>
                  <a:pt x="209" y="199"/>
                </a:cubicBezTo>
                <a:cubicBezTo>
                  <a:pt x="222" y="205"/>
                  <a:pt x="228" y="217"/>
                  <a:pt x="232" y="227"/>
                </a:cubicBezTo>
                <a:cubicBezTo>
                  <a:pt x="232" y="24"/>
                  <a:pt x="232" y="24"/>
                  <a:pt x="232" y="24"/>
                </a:cubicBezTo>
                <a:lnTo>
                  <a:pt x="24" y="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sp>
        <p:nvSpPr>
          <p:cNvPr id="108" name="Freeform 85">
            <a:extLst>
              <a:ext uri="{FF2B5EF4-FFF2-40B4-BE49-F238E27FC236}">
                <a16:creationId xmlns:a16="http://schemas.microsoft.com/office/drawing/2014/main" id="{F3EADAC0-9BC3-4BF0-B0F6-5D76A7D8C262}"/>
              </a:ext>
            </a:extLst>
          </p:cNvPr>
          <p:cNvSpPr>
            <a:spLocks noEditPoints="1"/>
          </p:cNvSpPr>
          <p:nvPr/>
        </p:nvSpPr>
        <p:spPr bwMode="auto">
          <a:xfrm>
            <a:off x="6570819" y="5118014"/>
            <a:ext cx="565599" cy="513356"/>
          </a:xfrm>
          <a:custGeom>
            <a:avLst/>
            <a:gdLst>
              <a:gd name="T0" fmla="*/ 376160 w 248"/>
              <a:gd name="T1" fmla="*/ 294708 h 224"/>
              <a:gd name="T2" fmla="*/ 280526 w 248"/>
              <a:gd name="T3" fmla="*/ 294708 h 224"/>
              <a:gd name="T4" fmla="*/ 255024 w 248"/>
              <a:gd name="T5" fmla="*/ 294708 h 224"/>
              <a:gd name="T6" fmla="*/ 255024 w 248"/>
              <a:gd name="T7" fmla="*/ 326742 h 224"/>
              <a:gd name="T8" fmla="*/ 280526 w 248"/>
              <a:gd name="T9" fmla="*/ 352368 h 224"/>
              <a:gd name="T10" fmla="*/ 280526 w 248"/>
              <a:gd name="T11" fmla="*/ 358775 h 224"/>
              <a:gd name="T12" fmla="*/ 114761 w 248"/>
              <a:gd name="T13" fmla="*/ 358775 h 224"/>
              <a:gd name="T14" fmla="*/ 114761 w 248"/>
              <a:gd name="T15" fmla="*/ 352368 h 224"/>
              <a:gd name="T16" fmla="*/ 140263 w 248"/>
              <a:gd name="T17" fmla="*/ 326742 h 224"/>
              <a:gd name="T18" fmla="*/ 140263 w 248"/>
              <a:gd name="T19" fmla="*/ 294708 h 224"/>
              <a:gd name="T20" fmla="*/ 114761 w 248"/>
              <a:gd name="T21" fmla="*/ 294708 h 224"/>
              <a:gd name="T22" fmla="*/ 19127 w 248"/>
              <a:gd name="T23" fmla="*/ 294708 h 224"/>
              <a:gd name="T24" fmla="*/ 0 w 248"/>
              <a:gd name="T25" fmla="*/ 275488 h 224"/>
              <a:gd name="T26" fmla="*/ 0 w 248"/>
              <a:gd name="T27" fmla="*/ 19220 h 224"/>
              <a:gd name="T28" fmla="*/ 19127 w 248"/>
              <a:gd name="T29" fmla="*/ 0 h 224"/>
              <a:gd name="T30" fmla="*/ 376160 w 248"/>
              <a:gd name="T31" fmla="*/ 0 h 224"/>
              <a:gd name="T32" fmla="*/ 395287 w 248"/>
              <a:gd name="T33" fmla="*/ 19220 h 224"/>
              <a:gd name="T34" fmla="*/ 395287 w 248"/>
              <a:gd name="T35" fmla="*/ 275488 h 224"/>
              <a:gd name="T36" fmla="*/ 376160 w 248"/>
              <a:gd name="T37" fmla="*/ 294708 h 224"/>
              <a:gd name="T38" fmla="*/ 369785 w 248"/>
              <a:gd name="T39" fmla="*/ 25627 h 224"/>
              <a:gd name="T40" fmla="*/ 25502 w 248"/>
              <a:gd name="T41" fmla="*/ 25627 h 224"/>
              <a:gd name="T42" fmla="*/ 25502 w 248"/>
              <a:gd name="T43" fmla="*/ 243454 h 224"/>
              <a:gd name="T44" fmla="*/ 369785 w 248"/>
              <a:gd name="T45" fmla="*/ 243454 h 224"/>
              <a:gd name="T46" fmla="*/ 369785 w 248"/>
              <a:gd name="T47" fmla="*/ 25627 h 224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248" h="224">
                <a:moveTo>
                  <a:pt x="236" y="184"/>
                </a:moveTo>
                <a:cubicBezTo>
                  <a:pt x="176" y="184"/>
                  <a:pt x="176" y="184"/>
                  <a:pt x="176" y="184"/>
                </a:cubicBezTo>
                <a:cubicBezTo>
                  <a:pt x="160" y="184"/>
                  <a:pt x="160" y="184"/>
                  <a:pt x="160" y="184"/>
                </a:cubicBezTo>
                <a:cubicBezTo>
                  <a:pt x="160" y="204"/>
                  <a:pt x="160" y="204"/>
                  <a:pt x="160" y="204"/>
                </a:cubicBezTo>
                <a:cubicBezTo>
                  <a:pt x="176" y="220"/>
                  <a:pt x="176" y="220"/>
                  <a:pt x="176" y="220"/>
                </a:cubicBezTo>
                <a:cubicBezTo>
                  <a:pt x="176" y="224"/>
                  <a:pt x="176" y="224"/>
                  <a:pt x="176" y="224"/>
                </a:cubicBezTo>
                <a:cubicBezTo>
                  <a:pt x="72" y="224"/>
                  <a:pt x="72" y="224"/>
                  <a:pt x="72" y="224"/>
                </a:cubicBezTo>
                <a:cubicBezTo>
                  <a:pt x="72" y="220"/>
                  <a:pt x="72" y="220"/>
                  <a:pt x="72" y="220"/>
                </a:cubicBezTo>
                <a:cubicBezTo>
                  <a:pt x="88" y="204"/>
                  <a:pt x="88" y="204"/>
                  <a:pt x="88" y="204"/>
                </a:cubicBezTo>
                <a:cubicBezTo>
                  <a:pt x="88" y="184"/>
                  <a:pt x="88" y="184"/>
                  <a:pt x="88" y="184"/>
                </a:cubicBezTo>
                <a:cubicBezTo>
                  <a:pt x="72" y="184"/>
                  <a:pt x="72" y="184"/>
                  <a:pt x="72" y="184"/>
                </a:cubicBezTo>
                <a:cubicBezTo>
                  <a:pt x="12" y="184"/>
                  <a:pt x="12" y="184"/>
                  <a:pt x="12" y="184"/>
                </a:cubicBezTo>
                <a:cubicBezTo>
                  <a:pt x="5" y="184"/>
                  <a:pt x="0" y="179"/>
                  <a:pt x="0" y="17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236" y="0"/>
                  <a:pt x="236" y="0"/>
                  <a:pt x="236" y="0"/>
                </a:cubicBezTo>
                <a:cubicBezTo>
                  <a:pt x="243" y="0"/>
                  <a:pt x="248" y="5"/>
                  <a:pt x="248" y="12"/>
                </a:cubicBezTo>
                <a:cubicBezTo>
                  <a:pt x="248" y="172"/>
                  <a:pt x="248" y="172"/>
                  <a:pt x="248" y="172"/>
                </a:cubicBezTo>
                <a:cubicBezTo>
                  <a:pt x="248" y="179"/>
                  <a:pt x="243" y="184"/>
                  <a:pt x="236" y="184"/>
                </a:cubicBezTo>
                <a:moveTo>
                  <a:pt x="232" y="16"/>
                </a:moveTo>
                <a:cubicBezTo>
                  <a:pt x="16" y="16"/>
                  <a:pt x="16" y="16"/>
                  <a:pt x="16" y="16"/>
                </a:cubicBezTo>
                <a:cubicBezTo>
                  <a:pt x="16" y="152"/>
                  <a:pt x="16" y="152"/>
                  <a:pt x="16" y="152"/>
                </a:cubicBezTo>
                <a:cubicBezTo>
                  <a:pt x="232" y="152"/>
                  <a:pt x="232" y="152"/>
                  <a:pt x="232" y="152"/>
                </a:cubicBezTo>
                <a:lnTo>
                  <a:pt x="232" y="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sp>
        <p:nvSpPr>
          <p:cNvPr id="109" name="Freeform 101">
            <a:extLst>
              <a:ext uri="{FF2B5EF4-FFF2-40B4-BE49-F238E27FC236}">
                <a16:creationId xmlns:a16="http://schemas.microsoft.com/office/drawing/2014/main" id="{3A1A8306-678B-4BC7-92D2-E7DC228DFE83}"/>
              </a:ext>
            </a:extLst>
          </p:cNvPr>
          <p:cNvSpPr>
            <a:spLocks noEditPoints="1"/>
          </p:cNvSpPr>
          <p:nvPr/>
        </p:nvSpPr>
        <p:spPr bwMode="auto">
          <a:xfrm>
            <a:off x="6692511" y="5168574"/>
            <a:ext cx="316950" cy="293232"/>
          </a:xfrm>
          <a:custGeom>
            <a:avLst/>
            <a:gdLst>
              <a:gd name="T0" fmla="*/ 133841 w 68"/>
              <a:gd name="T1" fmla="*/ 123371 h 63"/>
              <a:gd name="T2" fmla="*/ 140704 w 68"/>
              <a:gd name="T3" fmla="*/ 150787 h 63"/>
              <a:gd name="T4" fmla="*/ 120113 w 68"/>
              <a:gd name="T5" fmla="*/ 171349 h 63"/>
              <a:gd name="T6" fmla="*/ 92659 w 68"/>
              <a:gd name="T7" fmla="*/ 181630 h 63"/>
              <a:gd name="T8" fmla="*/ 61773 w 68"/>
              <a:gd name="T9" fmla="*/ 181630 h 63"/>
              <a:gd name="T10" fmla="*/ 37750 w 68"/>
              <a:gd name="T11" fmla="*/ 171349 h 63"/>
              <a:gd name="T12" fmla="*/ 13727 w 68"/>
              <a:gd name="T13" fmla="*/ 150787 h 63"/>
              <a:gd name="T14" fmla="*/ 20591 w 68"/>
              <a:gd name="T15" fmla="*/ 123371 h 63"/>
              <a:gd name="T16" fmla="*/ 0 w 68"/>
              <a:gd name="T17" fmla="*/ 95956 h 63"/>
              <a:gd name="T18" fmla="*/ 24023 w 68"/>
              <a:gd name="T19" fmla="*/ 78821 h 63"/>
              <a:gd name="T20" fmla="*/ 13727 w 68"/>
              <a:gd name="T21" fmla="*/ 61686 h 63"/>
              <a:gd name="T22" fmla="*/ 51477 w 68"/>
              <a:gd name="T23" fmla="*/ 54832 h 63"/>
              <a:gd name="T24" fmla="*/ 65204 w 68"/>
              <a:gd name="T25" fmla="*/ 27416 h 63"/>
              <a:gd name="T26" fmla="*/ 96091 w 68"/>
              <a:gd name="T27" fmla="*/ 51405 h 63"/>
              <a:gd name="T28" fmla="*/ 120113 w 68"/>
              <a:gd name="T29" fmla="*/ 41124 h 63"/>
              <a:gd name="T30" fmla="*/ 140704 w 68"/>
              <a:gd name="T31" fmla="*/ 65113 h 63"/>
              <a:gd name="T32" fmla="*/ 154431 w 68"/>
              <a:gd name="T33" fmla="*/ 92529 h 63"/>
              <a:gd name="T34" fmla="*/ 78932 w 68"/>
              <a:gd name="T35" fmla="*/ 75394 h 63"/>
              <a:gd name="T36" fmla="*/ 109818 w 68"/>
              <a:gd name="T37" fmla="*/ 106237 h 63"/>
              <a:gd name="T38" fmla="*/ 216204 w 68"/>
              <a:gd name="T39" fmla="*/ 54832 h 63"/>
              <a:gd name="T40" fmla="*/ 219636 w 68"/>
              <a:gd name="T41" fmla="*/ 82248 h 63"/>
              <a:gd name="T42" fmla="*/ 188749 w 68"/>
              <a:gd name="T43" fmla="*/ 75394 h 63"/>
              <a:gd name="T44" fmla="*/ 157863 w 68"/>
              <a:gd name="T45" fmla="*/ 82248 h 63"/>
              <a:gd name="T46" fmla="*/ 157863 w 68"/>
              <a:gd name="T47" fmla="*/ 54832 h 63"/>
              <a:gd name="T48" fmla="*/ 157863 w 68"/>
              <a:gd name="T49" fmla="*/ 30843 h 63"/>
              <a:gd name="T50" fmla="*/ 157863 w 68"/>
              <a:gd name="T51" fmla="*/ 6854 h 63"/>
              <a:gd name="T52" fmla="*/ 188749 w 68"/>
              <a:gd name="T53" fmla="*/ 13708 h 63"/>
              <a:gd name="T54" fmla="*/ 202477 w 68"/>
              <a:gd name="T55" fmla="*/ 0 h 63"/>
              <a:gd name="T56" fmla="*/ 212772 w 68"/>
              <a:gd name="T57" fmla="*/ 23989 h 63"/>
              <a:gd name="T58" fmla="*/ 233363 w 68"/>
              <a:gd name="T59" fmla="*/ 51405 h 63"/>
              <a:gd name="T60" fmla="*/ 212772 w 68"/>
              <a:gd name="T61" fmla="*/ 188484 h 63"/>
              <a:gd name="T62" fmla="*/ 202477 w 68"/>
              <a:gd name="T63" fmla="*/ 215900 h 63"/>
              <a:gd name="T64" fmla="*/ 185318 w 68"/>
              <a:gd name="T65" fmla="*/ 202192 h 63"/>
              <a:gd name="T66" fmla="*/ 154431 w 68"/>
              <a:gd name="T67" fmla="*/ 205619 h 63"/>
              <a:gd name="T68" fmla="*/ 140704 w 68"/>
              <a:gd name="T69" fmla="*/ 178203 h 63"/>
              <a:gd name="T70" fmla="*/ 161295 w 68"/>
              <a:gd name="T71" fmla="*/ 150787 h 63"/>
              <a:gd name="T72" fmla="*/ 171590 w 68"/>
              <a:gd name="T73" fmla="*/ 123371 h 63"/>
              <a:gd name="T74" fmla="*/ 192181 w 68"/>
              <a:gd name="T75" fmla="*/ 137079 h 63"/>
              <a:gd name="T76" fmla="*/ 219636 w 68"/>
              <a:gd name="T77" fmla="*/ 133652 h 63"/>
              <a:gd name="T78" fmla="*/ 216204 w 68"/>
              <a:gd name="T79" fmla="*/ 157641 h 63"/>
              <a:gd name="T80" fmla="*/ 188749 w 68"/>
              <a:gd name="T81" fmla="*/ 27416 h 63"/>
              <a:gd name="T82" fmla="*/ 202477 w 68"/>
              <a:gd name="T83" fmla="*/ 44551 h 63"/>
              <a:gd name="T84" fmla="*/ 171590 w 68"/>
              <a:gd name="T85" fmla="*/ 167922 h 63"/>
              <a:gd name="T86" fmla="*/ 188749 w 68"/>
              <a:gd name="T87" fmla="*/ 154214 h 63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56324B5-26F9-4D1B-94DC-328378E7E51B}"/>
              </a:ext>
            </a:extLst>
          </p:cNvPr>
          <p:cNvGrpSpPr/>
          <p:nvPr/>
        </p:nvGrpSpPr>
        <p:grpSpPr>
          <a:xfrm>
            <a:off x="243496" y="1027300"/>
            <a:ext cx="11171849" cy="1115690"/>
            <a:chOff x="243496" y="1020489"/>
            <a:chExt cx="11171849" cy="1115690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DD55F22F-3969-49F6-92F5-7B85C86079E9}"/>
                </a:ext>
              </a:extLst>
            </p:cNvPr>
            <p:cNvSpPr/>
            <p:nvPr/>
          </p:nvSpPr>
          <p:spPr>
            <a:xfrm>
              <a:off x="765418" y="1020489"/>
              <a:ext cx="10649927" cy="111569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R="0" lvl="0" algn="l" defTabSz="914400" rtl="0" eaLnBrk="1" fontAlgn="auto" latinLnBrk="0" hangingPunct="1">
                <a:lnSpc>
                  <a:spcPct val="100000"/>
                </a:lnSpc>
                <a:spcBef>
                  <a:spcPts val="15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en-US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Attackers often try to compromise the HMI system as it is the core hub that </a:t>
              </a: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controls the critical infrastructure</a:t>
              </a:r>
            </a:p>
            <a:p>
              <a:pPr marR="0" lvl="0" algn="l" defTabSz="914400" rtl="0" eaLnBrk="1" fontAlgn="auto" latinLnBrk="0" hangingPunct="1">
                <a:lnSpc>
                  <a:spcPct val="100000"/>
                </a:lnSpc>
                <a:spcBef>
                  <a:spcPts val="15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en-US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Attackers gain access to the HMI systems to cause </a:t>
              </a: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physical damage to the</a:t>
              </a:r>
              <a:r>
                <a:rPr kumimoji="0" lang="en-US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US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SCADA devices </a:t>
              </a:r>
              <a:r>
                <a:rPr kumimoji="0" lang="en-US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or collect sensitive information related to the critical architecture </a:t>
              </a:r>
            </a:p>
          </p:txBody>
        </p:sp>
        <p:sp>
          <p:nvSpPr>
            <p:cNvPr id="110" name="Freeform 62">
              <a:extLst>
                <a:ext uri="{FF2B5EF4-FFF2-40B4-BE49-F238E27FC236}">
                  <a16:creationId xmlns:a16="http://schemas.microsoft.com/office/drawing/2014/main" id="{D563F99F-EDA9-48E3-B7F6-4B478E28D21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43496" y="1648073"/>
              <a:ext cx="376615" cy="334246"/>
            </a:xfrm>
            <a:custGeom>
              <a:avLst/>
              <a:gdLst>
                <a:gd name="connsiteX0" fmla="*/ 193469 w 351386"/>
                <a:gd name="connsiteY0" fmla="*/ 119550 h 311855"/>
                <a:gd name="connsiteX1" fmla="*/ 181390 w 351386"/>
                <a:gd name="connsiteY1" fmla="*/ 137467 h 311855"/>
                <a:gd name="connsiteX2" fmla="*/ 155794 w 351386"/>
                <a:gd name="connsiteY2" fmla="*/ 154724 h 311855"/>
                <a:gd name="connsiteX3" fmla="*/ 140083 w 351386"/>
                <a:gd name="connsiteY3" fmla="*/ 157896 h 311855"/>
                <a:gd name="connsiteX4" fmla="*/ 172269 w 351386"/>
                <a:gd name="connsiteY4" fmla="*/ 166085 h 311855"/>
                <a:gd name="connsiteX5" fmla="*/ 201300 w 351386"/>
                <a:gd name="connsiteY5" fmla="*/ 190938 h 311855"/>
                <a:gd name="connsiteX6" fmla="*/ 217626 w 351386"/>
                <a:gd name="connsiteY6" fmla="*/ 178119 h 311855"/>
                <a:gd name="connsiteX7" fmla="*/ 242144 w 351386"/>
                <a:gd name="connsiteY7" fmla="*/ 171683 h 311855"/>
                <a:gd name="connsiteX8" fmla="*/ 230250 w 351386"/>
                <a:gd name="connsiteY8" fmla="*/ 169282 h 311855"/>
                <a:gd name="connsiteX9" fmla="*/ 196746 w 351386"/>
                <a:gd name="connsiteY9" fmla="*/ 135778 h 311855"/>
                <a:gd name="connsiteX10" fmla="*/ 124449 w 351386"/>
                <a:gd name="connsiteY10" fmla="*/ 0 h 311855"/>
                <a:gd name="connsiteX11" fmla="*/ 198647 w 351386"/>
                <a:gd name="connsiteY11" fmla="*/ 49182 h 311855"/>
                <a:gd name="connsiteX12" fmla="*/ 204048 w 351386"/>
                <a:gd name="connsiteY12" fmla="*/ 75935 h 311855"/>
                <a:gd name="connsiteX13" fmla="*/ 210238 w 351386"/>
                <a:gd name="connsiteY13" fmla="*/ 66755 h 311855"/>
                <a:gd name="connsiteX14" fmla="*/ 254755 w 351386"/>
                <a:gd name="connsiteY14" fmla="*/ 48315 h 311855"/>
                <a:gd name="connsiteX15" fmla="*/ 317712 w 351386"/>
                <a:gd name="connsiteY15" fmla="*/ 111272 h 311855"/>
                <a:gd name="connsiteX16" fmla="*/ 279261 w 351386"/>
                <a:gd name="connsiteY16" fmla="*/ 169282 h 311855"/>
                <a:gd name="connsiteX17" fmla="*/ 267405 w 351386"/>
                <a:gd name="connsiteY17" fmla="*/ 171675 h 311855"/>
                <a:gd name="connsiteX18" fmla="*/ 292090 w 351386"/>
                <a:gd name="connsiteY18" fmla="*/ 178119 h 311855"/>
                <a:gd name="connsiteX19" fmla="*/ 351386 w 351386"/>
                <a:gd name="connsiteY19" fmla="*/ 291358 h 311855"/>
                <a:gd name="connsiteX20" fmla="*/ 245432 w 351386"/>
                <a:gd name="connsiteY20" fmla="*/ 291358 h 311855"/>
                <a:gd name="connsiteX21" fmla="*/ 248899 w 351386"/>
                <a:gd name="connsiteY21" fmla="*/ 311855 h 311855"/>
                <a:gd name="connsiteX22" fmla="*/ 0 w 351386"/>
                <a:gd name="connsiteY22" fmla="*/ 311855 h 311855"/>
                <a:gd name="connsiteX23" fmla="*/ 76009 w 351386"/>
                <a:gd name="connsiteY23" fmla="*/ 166085 h 311855"/>
                <a:gd name="connsiteX24" fmla="*/ 108150 w 351386"/>
                <a:gd name="connsiteY24" fmla="*/ 157761 h 311855"/>
                <a:gd name="connsiteX25" fmla="*/ 93105 w 351386"/>
                <a:gd name="connsiteY25" fmla="*/ 154724 h 311855"/>
                <a:gd name="connsiteX26" fmla="*/ 43923 w 351386"/>
                <a:gd name="connsiteY26" fmla="*/ 80526 h 311855"/>
                <a:gd name="connsiteX27" fmla="*/ 124449 w 351386"/>
                <a:gd name="connsiteY27" fmla="*/ 0 h 311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351386" h="311855">
                  <a:moveTo>
                    <a:pt x="193469" y="119550"/>
                  </a:moveTo>
                  <a:lnTo>
                    <a:pt x="181390" y="137467"/>
                  </a:lnTo>
                  <a:cubicBezTo>
                    <a:pt x="174104" y="144753"/>
                    <a:pt x="165428" y="150649"/>
                    <a:pt x="155794" y="154724"/>
                  </a:cubicBezTo>
                  <a:lnTo>
                    <a:pt x="140083" y="157896"/>
                  </a:lnTo>
                  <a:lnTo>
                    <a:pt x="172269" y="166085"/>
                  </a:lnTo>
                  <a:lnTo>
                    <a:pt x="201300" y="190938"/>
                  </a:lnTo>
                  <a:lnTo>
                    <a:pt x="217626" y="178119"/>
                  </a:lnTo>
                  <a:lnTo>
                    <a:pt x="242144" y="171683"/>
                  </a:lnTo>
                  <a:lnTo>
                    <a:pt x="230250" y="169282"/>
                  </a:lnTo>
                  <a:cubicBezTo>
                    <a:pt x="215186" y="162910"/>
                    <a:pt x="203117" y="150842"/>
                    <a:pt x="196746" y="135778"/>
                  </a:cubicBezTo>
                  <a:close/>
                  <a:moveTo>
                    <a:pt x="124449" y="0"/>
                  </a:moveTo>
                  <a:cubicBezTo>
                    <a:pt x="157804" y="0"/>
                    <a:pt x="186423" y="20280"/>
                    <a:pt x="198647" y="49182"/>
                  </a:cubicBezTo>
                  <a:lnTo>
                    <a:pt x="204048" y="75935"/>
                  </a:lnTo>
                  <a:lnTo>
                    <a:pt x="210238" y="66755"/>
                  </a:lnTo>
                  <a:cubicBezTo>
                    <a:pt x="221631" y="55362"/>
                    <a:pt x="237370" y="48315"/>
                    <a:pt x="254755" y="48315"/>
                  </a:cubicBezTo>
                  <a:cubicBezTo>
                    <a:pt x="289525" y="48315"/>
                    <a:pt x="317712" y="76502"/>
                    <a:pt x="317712" y="111272"/>
                  </a:cubicBezTo>
                  <a:cubicBezTo>
                    <a:pt x="317712" y="137350"/>
                    <a:pt x="301857" y="159724"/>
                    <a:pt x="279261" y="169282"/>
                  </a:cubicBezTo>
                  <a:lnTo>
                    <a:pt x="267405" y="171675"/>
                  </a:lnTo>
                  <a:lnTo>
                    <a:pt x="292090" y="178119"/>
                  </a:lnTo>
                  <a:cubicBezTo>
                    <a:pt x="326679" y="196923"/>
                    <a:pt x="351386" y="240846"/>
                    <a:pt x="351386" y="291358"/>
                  </a:cubicBezTo>
                  <a:lnTo>
                    <a:pt x="245432" y="291358"/>
                  </a:lnTo>
                  <a:lnTo>
                    <a:pt x="248899" y="311855"/>
                  </a:lnTo>
                  <a:lnTo>
                    <a:pt x="0" y="311855"/>
                  </a:lnTo>
                  <a:cubicBezTo>
                    <a:pt x="1105" y="245970"/>
                    <a:pt x="32033" y="189968"/>
                    <a:pt x="76009" y="166085"/>
                  </a:cubicBezTo>
                  <a:lnTo>
                    <a:pt x="108150" y="157761"/>
                  </a:lnTo>
                  <a:lnTo>
                    <a:pt x="93105" y="154724"/>
                  </a:lnTo>
                  <a:cubicBezTo>
                    <a:pt x="64203" y="142499"/>
                    <a:pt x="43923" y="113881"/>
                    <a:pt x="43923" y="80526"/>
                  </a:cubicBezTo>
                  <a:cubicBezTo>
                    <a:pt x="43923" y="36053"/>
                    <a:pt x="79976" y="0"/>
                    <a:pt x="124449" y="0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457200">
                <a:defRPr/>
              </a:pPr>
              <a:endParaRPr lang="en-US" sz="900" kern="0" dirty="0">
                <a:solidFill>
                  <a:prstClr val="black"/>
                </a:solidFill>
                <a:latin typeface="Lato Light"/>
              </a:endParaRPr>
            </a:p>
          </p:txBody>
        </p:sp>
        <p:sp>
          <p:nvSpPr>
            <p:cNvPr id="111" name="Freeform 123">
              <a:extLst>
                <a:ext uri="{FF2B5EF4-FFF2-40B4-BE49-F238E27FC236}">
                  <a16:creationId xmlns:a16="http://schemas.microsoft.com/office/drawing/2014/main" id="{3B5CB2FE-4EDA-42E1-910A-E0EA32888BF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54899" y="1042273"/>
              <a:ext cx="354124" cy="362424"/>
            </a:xfrm>
            <a:custGeom>
              <a:avLst/>
              <a:gdLst>
                <a:gd name="T0" fmla="*/ 123628 w 452"/>
                <a:gd name="T1" fmla="*/ 135490 h 462"/>
                <a:gd name="T2" fmla="*/ 123628 w 452"/>
                <a:gd name="T3" fmla="*/ 135490 h 462"/>
                <a:gd name="T4" fmla="*/ 195108 w 452"/>
                <a:gd name="T5" fmla="*/ 11703 h 462"/>
                <a:gd name="T6" fmla="*/ 195108 w 452"/>
                <a:gd name="T7" fmla="*/ 8102 h 462"/>
                <a:gd name="T8" fmla="*/ 191062 w 452"/>
                <a:gd name="T9" fmla="*/ 8102 h 462"/>
                <a:gd name="T10" fmla="*/ 71480 w 452"/>
                <a:gd name="T11" fmla="*/ 80124 h 462"/>
                <a:gd name="T12" fmla="*/ 4046 w 452"/>
                <a:gd name="T13" fmla="*/ 135490 h 462"/>
                <a:gd name="T14" fmla="*/ 15735 w 452"/>
                <a:gd name="T15" fmla="*/ 147644 h 462"/>
                <a:gd name="T16" fmla="*/ 39561 w 452"/>
                <a:gd name="T17" fmla="*/ 139542 h 462"/>
                <a:gd name="T18" fmla="*/ 67883 w 452"/>
                <a:gd name="T19" fmla="*/ 167450 h 462"/>
                <a:gd name="T20" fmla="*/ 59791 w 452"/>
                <a:gd name="T21" fmla="*/ 191307 h 462"/>
                <a:gd name="T22" fmla="*/ 67883 w 452"/>
                <a:gd name="T23" fmla="*/ 203461 h 462"/>
                <a:gd name="T24" fmla="*/ 123628 w 452"/>
                <a:gd name="T25" fmla="*/ 135490 h 462"/>
                <a:gd name="T26" fmla="*/ 135317 w 452"/>
                <a:gd name="T27" fmla="*/ 67520 h 462"/>
                <a:gd name="T28" fmla="*/ 135317 w 452"/>
                <a:gd name="T29" fmla="*/ 67520 h 462"/>
                <a:gd name="T30" fmla="*/ 135317 w 452"/>
                <a:gd name="T31" fmla="*/ 43663 h 462"/>
                <a:gd name="T32" fmla="*/ 159143 w 452"/>
                <a:gd name="T33" fmla="*/ 43663 h 462"/>
                <a:gd name="T34" fmla="*/ 159143 w 452"/>
                <a:gd name="T35" fmla="*/ 67520 h 462"/>
                <a:gd name="T36" fmla="*/ 135317 w 452"/>
                <a:gd name="T37" fmla="*/ 67520 h 46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452" h="462">
                  <a:moveTo>
                    <a:pt x="275" y="301"/>
                  </a:moveTo>
                  <a:lnTo>
                    <a:pt x="275" y="301"/>
                  </a:lnTo>
                  <a:cubicBezTo>
                    <a:pt x="275" y="301"/>
                    <a:pt x="451" y="169"/>
                    <a:pt x="434" y="26"/>
                  </a:cubicBezTo>
                  <a:lnTo>
                    <a:pt x="434" y="18"/>
                  </a:lnTo>
                  <a:cubicBezTo>
                    <a:pt x="425" y="18"/>
                    <a:pt x="425" y="18"/>
                    <a:pt x="425" y="18"/>
                  </a:cubicBezTo>
                  <a:cubicBezTo>
                    <a:pt x="284" y="0"/>
                    <a:pt x="159" y="178"/>
                    <a:pt x="159" y="178"/>
                  </a:cubicBezTo>
                  <a:cubicBezTo>
                    <a:pt x="53" y="159"/>
                    <a:pt x="62" y="186"/>
                    <a:pt x="9" y="301"/>
                  </a:cubicBezTo>
                  <a:cubicBezTo>
                    <a:pt x="0" y="328"/>
                    <a:pt x="18" y="328"/>
                    <a:pt x="35" y="328"/>
                  </a:cubicBezTo>
                  <a:cubicBezTo>
                    <a:pt x="53" y="319"/>
                    <a:pt x="88" y="310"/>
                    <a:pt x="88" y="310"/>
                  </a:cubicBezTo>
                  <a:cubicBezTo>
                    <a:pt x="151" y="372"/>
                    <a:pt x="151" y="372"/>
                    <a:pt x="151" y="372"/>
                  </a:cubicBezTo>
                  <a:cubicBezTo>
                    <a:pt x="151" y="372"/>
                    <a:pt x="141" y="407"/>
                    <a:pt x="133" y="425"/>
                  </a:cubicBezTo>
                  <a:cubicBezTo>
                    <a:pt x="124" y="443"/>
                    <a:pt x="133" y="461"/>
                    <a:pt x="151" y="452"/>
                  </a:cubicBezTo>
                  <a:cubicBezTo>
                    <a:pt x="266" y="398"/>
                    <a:pt x="292" y="407"/>
                    <a:pt x="275" y="301"/>
                  </a:cubicBezTo>
                  <a:close/>
                  <a:moveTo>
                    <a:pt x="301" y="150"/>
                  </a:moveTo>
                  <a:lnTo>
                    <a:pt x="301" y="150"/>
                  </a:lnTo>
                  <a:cubicBezTo>
                    <a:pt x="284" y="133"/>
                    <a:pt x="284" y="115"/>
                    <a:pt x="301" y="97"/>
                  </a:cubicBezTo>
                  <a:cubicBezTo>
                    <a:pt x="319" y="80"/>
                    <a:pt x="345" y="80"/>
                    <a:pt x="354" y="97"/>
                  </a:cubicBezTo>
                  <a:cubicBezTo>
                    <a:pt x="372" y="115"/>
                    <a:pt x="372" y="133"/>
                    <a:pt x="354" y="150"/>
                  </a:cubicBezTo>
                  <a:cubicBezTo>
                    <a:pt x="345" y="169"/>
                    <a:pt x="319" y="169"/>
                    <a:pt x="301" y="15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lIns="17145" tIns="8573" rIns="17145" bIns="8573" anchor="ctr"/>
            <a:lstStyle/>
            <a:p>
              <a:pPr defTabSz="457200">
                <a:defRPr/>
              </a:pPr>
              <a:endParaRPr lang="en-US" sz="900" kern="0" dirty="0">
                <a:solidFill>
                  <a:prstClr val="black"/>
                </a:solidFill>
                <a:latin typeface="Lato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4511524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7435A51-EB3D-45D1-83E4-E3A608F08C68}"/>
              </a:ext>
            </a:extLst>
          </p:cNvPr>
          <p:cNvSpPr/>
          <p:nvPr/>
        </p:nvSpPr>
        <p:spPr>
          <a:xfrm>
            <a:off x="0" y="991054"/>
            <a:ext cx="3657640" cy="5568766"/>
          </a:xfrm>
          <a:prstGeom prst="roundRect">
            <a:avLst>
              <a:gd name="adj" fmla="val 0"/>
            </a:avLst>
          </a:prstGeom>
          <a:solidFill>
            <a:schemeClr val="bg2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186D53D0-E778-4269-90F4-086E9C9EA44E}"/>
              </a:ext>
            </a:extLst>
          </p:cNvPr>
          <p:cNvSpPr/>
          <p:nvPr/>
        </p:nvSpPr>
        <p:spPr>
          <a:xfrm>
            <a:off x="3657640" y="3656"/>
            <a:ext cx="8534360" cy="975613"/>
          </a:xfrm>
          <a:prstGeom prst="rect">
            <a:avLst/>
          </a:prstGeom>
          <a:solidFill>
            <a:schemeClr val="bg2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B86FF35-B2B2-41EB-9ECC-89C1F1EC5873}"/>
              </a:ext>
            </a:extLst>
          </p:cNvPr>
          <p:cNvSpPr txBox="1"/>
          <p:nvPr/>
        </p:nvSpPr>
        <p:spPr>
          <a:xfrm>
            <a:off x="5143082" y="168297"/>
            <a:ext cx="5563477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Side-Channel Attacks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9AAC981-2EC2-40FE-9EF3-85F7EAD43CF4}"/>
              </a:ext>
            </a:extLst>
          </p:cNvPr>
          <p:cNvSpPr/>
          <p:nvPr/>
        </p:nvSpPr>
        <p:spPr>
          <a:xfrm>
            <a:off x="741694" y="1508900"/>
            <a:ext cx="2758466" cy="175432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3" indent="0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Attackers perform a side-channel attack by monitoring its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physical implementation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obtain critical information from a target system </a:t>
            </a:r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618D0949-0F5F-4907-BA42-CC58600EAC0B}"/>
              </a:ext>
            </a:extLst>
          </p:cNvPr>
          <p:cNvSpPr/>
          <p:nvPr/>
        </p:nvSpPr>
        <p:spPr>
          <a:xfrm>
            <a:off x="145781" y="1515253"/>
            <a:ext cx="512328" cy="512328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3D52C908-2E52-4ACE-82B8-397B59872462}"/>
              </a:ext>
            </a:extLst>
          </p:cNvPr>
          <p:cNvSpPr/>
          <p:nvPr/>
        </p:nvSpPr>
        <p:spPr>
          <a:xfrm>
            <a:off x="146184" y="3997893"/>
            <a:ext cx="512328" cy="512328"/>
          </a:xfrm>
          <a:prstGeom prst="ellipse">
            <a:avLst/>
          </a:prstGeom>
          <a:solidFill>
            <a:schemeClr val="tx2">
              <a:lumMod val="50000"/>
              <a:lumOff val="5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8" name="Rectangle 177">
            <a:extLst>
              <a:ext uri="{FF2B5EF4-FFF2-40B4-BE49-F238E27FC236}">
                <a16:creationId xmlns:a16="http://schemas.microsoft.com/office/drawing/2014/main" id="{6489B5AB-0591-4C16-9E72-52B1E678558F}"/>
              </a:ext>
            </a:extLst>
          </p:cNvPr>
          <p:cNvSpPr/>
          <p:nvPr/>
        </p:nvSpPr>
        <p:spPr>
          <a:xfrm>
            <a:off x="737278" y="3962192"/>
            <a:ext cx="2758466" cy="175432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3" indent="0" algn="l" defTabSz="914400" rtl="0" eaLnBrk="1" fontAlgn="auto" latinLnBrk="0" hangingPunct="1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Attackers use two techniques namely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timing analysis and power analysis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perform side-channel attacks on the target OT systems</a:t>
            </a:r>
          </a:p>
        </p:txBody>
      </p:sp>
      <p:sp>
        <p:nvSpPr>
          <p:cNvPr id="181" name="Freeform 102">
            <a:extLst>
              <a:ext uri="{FF2B5EF4-FFF2-40B4-BE49-F238E27FC236}">
                <a16:creationId xmlns:a16="http://schemas.microsoft.com/office/drawing/2014/main" id="{DC617FA9-D816-4D59-8AD6-1D13D643DF0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8537" y="1622803"/>
            <a:ext cx="306816" cy="297228"/>
          </a:xfrm>
          <a:custGeom>
            <a:avLst/>
            <a:gdLst>
              <a:gd name="T0" fmla="*/ 72822069 w 566"/>
              <a:gd name="T1" fmla="*/ 67317282 h 545"/>
              <a:gd name="T2" fmla="*/ 72822069 w 566"/>
              <a:gd name="T3" fmla="*/ 67317282 h 545"/>
              <a:gd name="T4" fmla="*/ 69213295 w 566"/>
              <a:gd name="T5" fmla="*/ 70970385 h 545"/>
              <a:gd name="T6" fmla="*/ 66506355 w 566"/>
              <a:gd name="T7" fmla="*/ 70970385 h 545"/>
              <a:gd name="T8" fmla="*/ 66506355 w 566"/>
              <a:gd name="T9" fmla="*/ 70970385 h 545"/>
              <a:gd name="T10" fmla="*/ 49106547 w 566"/>
              <a:gd name="T11" fmla="*/ 57141401 h 545"/>
              <a:gd name="T12" fmla="*/ 24617716 w 566"/>
              <a:gd name="T13" fmla="*/ 70970385 h 545"/>
              <a:gd name="T14" fmla="*/ 24617716 w 566"/>
              <a:gd name="T15" fmla="*/ 70970385 h 545"/>
              <a:gd name="T16" fmla="*/ 22684444 w 566"/>
              <a:gd name="T17" fmla="*/ 70970385 h 545"/>
              <a:gd name="T18" fmla="*/ 20880057 w 566"/>
              <a:gd name="T19" fmla="*/ 70970385 h 545"/>
              <a:gd name="T20" fmla="*/ 902194 w 566"/>
              <a:gd name="T21" fmla="*/ 56228306 h 545"/>
              <a:gd name="T22" fmla="*/ 0 w 566"/>
              <a:gd name="T23" fmla="*/ 52444813 h 545"/>
              <a:gd name="T24" fmla="*/ 0 w 566"/>
              <a:gd name="T25" fmla="*/ 3652741 h 545"/>
              <a:gd name="T26" fmla="*/ 3608775 w 566"/>
              <a:gd name="T27" fmla="*/ 0 h 545"/>
              <a:gd name="T28" fmla="*/ 5413162 w 566"/>
              <a:gd name="T29" fmla="*/ 913095 h 545"/>
              <a:gd name="T30" fmla="*/ 5413162 w 566"/>
              <a:gd name="T31" fmla="*/ 913095 h 545"/>
              <a:gd name="T32" fmla="*/ 22684444 w 566"/>
              <a:gd name="T33" fmla="*/ 13828622 h 545"/>
              <a:gd name="T34" fmla="*/ 48204353 w 566"/>
              <a:gd name="T35" fmla="*/ 0 h 545"/>
              <a:gd name="T36" fmla="*/ 48204353 w 566"/>
              <a:gd name="T37" fmla="*/ 0 h 545"/>
              <a:gd name="T38" fmla="*/ 49106547 w 566"/>
              <a:gd name="T39" fmla="*/ 0 h 545"/>
              <a:gd name="T40" fmla="*/ 51942013 w 566"/>
              <a:gd name="T41" fmla="*/ 913095 h 545"/>
              <a:gd name="T42" fmla="*/ 51942013 w 566"/>
              <a:gd name="T43" fmla="*/ 913095 h 545"/>
              <a:gd name="T44" fmla="*/ 71017682 w 566"/>
              <a:gd name="T45" fmla="*/ 15655173 h 545"/>
              <a:gd name="T46" fmla="*/ 71017682 w 566"/>
              <a:gd name="T47" fmla="*/ 15655173 h 545"/>
              <a:gd name="T48" fmla="*/ 71017682 w 566"/>
              <a:gd name="T49" fmla="*/ 15655173 h 545"/>
              <a:gd name="T50" fmla="*/ 71017682 w 566"/>
              <a:gd name="T51" fmla="*/ 15655173 h 545"/>
              <a:gd name="T52" fmla="*/ 72822069 w 566"/>
              <a:gd name="T53" fmla="*/ 18394820 h 545"/>
              <a:gd name="T54" fmla="*/ 72822069 w 566"/>
              <a:gd name="T55" fmla="*/ 67317282 h 545"/>
              <a:gd name="T56" fmla="*/ 19075669 w 566"/>
              <a:gd name="T57" fmla="*/ 59881048 h 545"/>
              <a:gd name="T58" fmla="*/ 19075669 w 566"/>
              <a:gd name="T59" fmla="*/ 59881048 h 545"/>
              <a:gd name="T60" fmla="*/ 19075669 w 566"/>
              <a:gd name="T61" fmla="*/ 20221371 h 545"/>
              <a:gd name="T62" fmla="*/ 7217908 w 566"/>
              <a:gd name="T63" fmla="*/ 10958585 h 545"/>
              <a:gd name="T64" fmla="*/ 7217908 w 566"/>
              <a:gd name="T65" fmla="*/ 50618623 h 545"/>
              <a:gd name="T66" fmla="*/ 19075669 w 566"/>
              <a:gd name="T67" fmla="*/ 59881048 h 545"/>
              <a:gd name="T68" fmla="*/ 45497772 w 566"/>
              <a:gd name="T69" fmla="*/ 10045490 h 545"/>
              <a:gd name="T70" fmla="*/ 45497772 w 566"/>
              <a:gd name="T71" fmla="*/ 10045490 h 545"/>
              <a:gd name="T72" fmla="*/ 26422103 w 566"/>
              <a:gd name="T73" fmla="*/ 20221371 h 545"/>
              <a:gd name="T74" fmla="*/ 26422103 w 566"/>
              <a:gd name="T75" fmla="*/ 61707599 h 545"/>
              <a:gd name="T76" fmla="*/ 45497772 w 566"/>
              <a:gd name="T77" fmla="*/ 50618623 h 545"/>
              <a:gd name="T78" fmla="*/ 45497772 w 566"/>
              <a:gd name="T79" fmla="*/ 10045490 h 545"/>
              <a:gd name="T80" fmla="*/ 65604161 w 566"/>
              <a:gd name="T81" fmla="*/ 20221371 h 545"/>
              <a:gd name="T82" fmla="*/ 65604161 w 566"/>
              <a:gd name="T83" fmla="*/ 20221371 h 545"/>
              <a:gd name="T84" fmla="*/ 52844206 w 566"/>
              <a:gd name="T85" fmla="*/ 10958585 h 545"/>
              <a:gd name="T86" fmla="*/ 52844206 w 566"/>
              <a:gd name="T87" fmla="*/ 50618623 h 545"/>
              <a:gd name="T88" fmla="*/ 65604161 w 566"/>
              <a:gd name="T89" fmla="*/ 59881048 h 545"/>
              <a:gd name="T90" fmla="*/ 65604161 w 566"/>
              <a:gd name="T91" fmla="*/ 20221371 h 545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566" h="545">
                <a:moveTo>
                  <a:pt x="565" y="516"/>
                </a:moveTo>
                <a:lnTo>
                  <a:pt x="565" y="516"/>
                </a:lnTo>
                <a:cubicBezTo>
                  <a:pt x="565" y="537"/>
                  <a:pt x="551" y="544"/>
                  <a:pt x="537" y="544"/>
                </a:cubicBezTo>
                <a:cubicBezTo>
                  <a:pt x="530" y="544"/>
                  <a:pt x="523" y="544"/>
                  <a:pt x="516" y="544"/>
                </a:cubicBezTo>
                <a:cubicBezTo>
                  <a:pt x="381" y="438"/>
                  <a:pt x="381" y="438"/>
                  <a:pt x="381" y="438"/>
                </a:cubicBezTo>
                <a:cubicBezTo>
                  <a:pt x="191" y="544"/>
                  <a:pt x="191" y="544"/>
                  <a:pt x="191" y="544"/>
                </a:cubicBezTo>
                <a:cubicBezTo>
                  <a:pt x="183" y="544"/>
                  <a:pt x="183" y="544"/>
                  <a:pt x="176" y="544"/>
                </a:cubicBezTo>
                <a:cubicBezTo>
                  <a:pt x="169" y="544"/>
                  <a:pt x="162" y="544"/>
                  <a:pt x="162" y="544"/>
                </a:cubicBezTo>
                <a:cubicBezTo>
                  <a:pt x="7" y="431"/>
                  <a:pt x="7" y="431"/>
                  <a:pt x="7" y="431"/>
                </a:cubicBezTo>
                <a:cubicBezTo>
                  <a:pt x="0" y="424"/>
                  <a:pt x="0" y="417"/>
                  <a:pt x="0" y="402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4"/>
                  <a:pt x="7" y="0"/>
                  <a:pt x="28" y="0"/>
                </a:cubicBezTo>
                <a:cubicBezTo>
                  <a:pt x="35" y="0"/>
                  <a:pt x="35" y="0"/>
                  <a:pt x="42" y="7"/>
                </a:cubicBezTo>
                <a:cubicBezTo>
                  <a:pt x="176" y="106"/>
                  <a:pt x="176" y="106"/>
                  <a:pt x="176" y="106"/>
                </a:cubicBezTo>
                <a:cubicBezTo>
                  <a:pt x="374" y="0"/>
                  <a:pt x="374" y="0"/>
                  <a:pt x="374" y="0"/>
                </a:cubicBezTo>
                <a:lnTo>
                  <a:pt x="381" y="0"/>
                </a:lnTo>
                <a:cubicBezTo>
                  <a:pt x="389" y="0"/>
                  <a:pt x="396" y="0"/>
                  <a:pt x="403" y="7"/>
                </a:cubicBezTo>
                <a:cubicBezTo>
                  <a:pt x="551" y="120"/>
                  <a:pt x="551" y="120"/>
                  <a:pt x="551" y="120"/>
                </a:cubicBezTo>
                <a:cubicBezTo>
                  <a:pt x="558" y="127"/>
                  <a:pt x="565" y="134"/>
                  <a:pt x="565" y="141"/>
                </a:cubicBezTo>
                <a:lnTo>
                  <a:pt x="565" y="516"/>
                </a:lnTo>
                <a:close/>
                <a:moveTo>
                  <a:pt x="148" y="459"/>
                </a:moveTo>
                <a:lnTo>
                  <a:pt x="148" y="459"/>
                </a:lnTo>
                <a:cubicBezTo>
                  <a:pt x="148" y="155"/>
                  <a:pt x="148" y="155"/>
                  <a:pt x="148" y="155"/>
                </a:cubicBezTo>
                <a:cubicBezTo>
                  <a:pt x="56" y="84"/>
                  <a:pt x="56" y="84"/>
                  <a:pt x="56" y="84"/>
                </a:cubicBezTo>
                <a:cubicBezTo>
                  <a:pt x="56" y="388"/>
                  <a:pt x="56" y="388"/>
                  <a:pt x="56" y="388"/>
                </a:cubicBezTo>
                <a:lnTo>
                  <a:pt x="148" y="459"/>
                </a:lnTo>
                <a:close/>
                <a:moveTo>
                  <a:pt x="353" y="77"/>
                </a:moveTo>
                <a:lnTo>
                  <a:pt x="353" y="77"/>
                </a:lnTo>
                <a:cubicBezTo>
                  <a:pt x="205" y="155"/>
                  <a:pt x="205" y="155"/>
                  <a:pt x="205" y="155"/>
                </a:cubicBezTo>
                <a:cubicBezTo>
                  <a:pt x="205" y="473"/>
                  <a:pt x="205" y="473"/>
                  <a:pt x="205" y="473"/>
                </a:cubicBezTo>
                <a:cubicBezTo>
                  <a:pt x="353" y="388"/>
                  <a:pt x="353" y="388"/>
                  <a:pt x="353" y="388"/>
                </a:cubicBezTo>
                <a:lnTo>
                  <a:pt x="353" y="77"/>
                </a:lnTo>
                <a:close/>
                <a:moveTo>
                  <a:pt x="509" y="155"/>
                </a:moveTo>
                <a:lnTo>
                  <a:pt x="509" y="155"/>
                </a:lnTo>
                <a:cubicBezTo>
                  <a:pt x="410" y="84"/>
                  <a:pt x="410" y="84"/>
                  <a:pt x="410" y="84"/>
                </a:cubicBezTo>
                <a:cubicBezTo>
                  <a:pt x="410" y="388"/>
                  <a:pt x="410" y="388"/>
                  <a:pt x="410" y="388"/>
                </a:cubicBezTo>
                <a:cubicBezTo>
                  <a:pt x="509" y="459"/>
                  <a:pt x="509" y="459"/>
                  <a:pt x="509" y="459"/>
                </a:cubicBezTo>
                <a:lnTo>
                  <a:pt x="509" y="15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2" name="Freeform 228">
            <a:extLst>
              <a:ext uri="{FF2B5EF4-FFF2-40B4-BE49-F238E27FC236}">
                <a16:creationId xmlns:a16="http://schemas.microsoft.com/office/drawing/2014/main" id="{730AD9D5-5D6B-41CD-A6E1-144D9C2AD3BC}"/>
              </a:ext>
            </a:extLst>
          </p:cNvPr>
          <p:cNvSpPr>
            <a:spLocks noChangeAspect="1"/>
          </p:cNvSpPr>
          <p:nvPr/>
        </p:nvSpPr>
        <p:spPr bwMode="auto">
          <a:xfrm>
            <a:off x="259253" y="4109989"/>
            <a:ext cx="286191" cy="288137"/>
          </a:xfrm>
          <a:custGeom>
            <a:avLst/>
            <a:gdLst>
              <a:gd name="T0" fmla="*/ 233363 w 68"/>
              <a:gd name="T1" fmla="*/ 10365 h 68"/>
              <a:gd name="T2" fmla="*/ 199045 w 68"/>
              <a:gd name="T3" fmla="*/ 210764 h 68"/>
              <a:gd name="T4" fmla="*/ 195613 w 68"/>
              <a:gd name="T5" fmla="*/ 217674 h 68"/>
              <a:gd name="T6" fmla="*/ 192181 w 68"/>
              <a:gd name="T7" fmla="*/ 217674 h 68"/>
              <a:gd name="T8" fmla="*/ 188749 w 68"/>
              <a:gd name="T9" fmla="*/ 217674 h 68"/>
              <a:gd name="T10" fmla="*/ 130409 w 68"/>
              <a:gd name="T11" fmla="*/ 193488 h 68"/>
              <a:gd name="T12" fmla="*/ 96091 w 68"/>
              <a:gd name="T13" fmla="*/ 231495 h 68"/>
              <a:gd name="T14" fmla="*/ 89227 w 68"/>
              <a:gd name="T15" fmla="*/ 234950 h 68"/>
              <a:gd name="T16" fmla="*/ 89227 w 68"/>
              <a:gd name="T17" fmla="*/ 234950 h 68"/>
              <a:gd name="T18" fmla="*/ 82363 w 68"/>
              <a:gd name="T19" fmla="*/ 224585 h 68"/>
              <a:gd name="T20" fmla="*/ 82363 w 68"/>
              <a:gd name="T21" fmla="*/ 179668 h 68"/>
              <a:gd name="T22" fmla="*/ 195613 w 68"/>
              <a:gd name="T23" fmla="*/ 41462 h 68"/>
              <a:gd name="T24" fmla="*/ 54909 w 68"/>
              <a:gd name="T25" fmla="*/ 162392 h 68"/>
              <a:gd name="T26" fmla="*/ 3432 w 68"/>
              <a:gd name="T27" fmla="*/ 141661 h 68"/>
              <a:gd name="T28" fmla="*/ 0 w 68"/>
              <a:gd name="T29" fmla="*/ 134751 h 68"/>
              <a:gd name="T30" fmla="*/ 3432 w 68"/>
              <a:gd name="T31" fmla="*/ 124385 h 68"/>
              <a:gd name="T32" fmla="*/ 219636 w 68"/>
              <a:gd name="T33" fmla="*/ 0 h 68"/>
              <a:gd name="T34" fmla="*/ 223068 w 68"/>
              <a:gd name="T35" fmla="*/ 0 h 68"/>
              <a:gd name="T36" fmla="*/ 229931 w 68"/>
              <a:gd name="T37" fmla="*/ 0 h 68"/>
              <a:gd name="T38" fmla="*/ 233363 w 68"/>
              <a:gd name="T39" fmla="*/ 10365 h 68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86" name="Group 185">
            <a:extLst>
              <a:ext uri="{FF2B5EF4-FFF2-40B4-BE49-F238E27FC236}">
                <a16:creationId xmlns:a16="http://schemas.microsoft.com/office/drawing/2014/main" id="{BBD14952-38C6-4216-A6E4-032ABDD8F1A6}"/>
              </a:ext>
            </a:extLst>
          </p:cNvPr>
          <p:cNvGrpSpPr/>
          <p:nvPr/>
        </p:nvGrpSpPr>
        <p:grpSpPr>
          <a:xfrm>
            <a:off x="4435540" y="1685045"/>
            <a:ext cx="6978561" cy="4180785"/>
            <a:chOff x="4909027" y="2239431"/>
            <a:chExt cx="6978561" cy="4180785"/>
          </a:xfrm>
        </p:grpSpPr>
        <p:pic>
          <p:nvPicPr>
            <p:cNvPr id="187" name="Picture 186">
              <a:extLst>
                <a:ext uri="{FF2B5EF4-FFF2-40B4-BE49-F238E27FC236}">
                  <a16:creationId xmlns:a16="http://schemas.microsoft.com/office/drawing/2014/main" id="{3924E911-6C44-4408-BC19-74AE7422406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7723" y="2239431"/>
              <a:ext cx="1098565" cy="1002713"/>
            </a:xfrm>
            <a:prstGeom prst="rect">
              <a:avLst/>
            </a:prstGeom>
          </p:spPr>
        </p:pic>
        <p:pic>
          <p:nvPicPr>
            <p:cNvPr id="188" name="Picture 187">
              <a:extLst>
                <a:ext uri="{FF2B5EF4-FFF2-40B4-BE49-F238E27FC236}">
                  <a16:creationId xmlns:a16="http://schemas.microsoft.com/office/drawing/2014/main" id="{0E46D838-DF53-4A40-81C3-3695205753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49777" y="3352538"/>
              <a:ext cx="1038631" cy="948008"/>
            </a:xfrm>
            <a:prstGeom prst="rect">
              <a:avLst/>
            </a:prstGeom>
          </p:spPr>
        </p:pic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id="{E1D28C7E-6903-4394-9F5E-AA88F922DFAE}"/>
                </a:ext>
              </a:extLst>
            </p:cNvPr>
            <p:cNvCxnSpPr>
              <a:cxnSpLocks/>
            </p:cNvCxnSpPr>
            <p:nvPr/>
          </p:nvCxnSpPr>
          <p:spPr>
            <a:xfrm>
              <a:off x="5578490" y="2711578"/>
              <a:ext cx="0" cy="960479"/>
            </a:xfrm>
            <a:prstGeom prst="line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190" name="Straight Arrow Connector 189">
              <a:extLst>
                <a:ext uri="{FF2B5EF4-FFF2-40B4-BE49-F238E27FC236}">
                  <a16:creationId xmlns:a16="http://schemas.microsoft.com/office/drawing/2014/main" id="{AA60EE02-2B3B-487B-86DB-4F0F3861462B}"/>
                </a:ext>
              </a:extLst>
            </p:cNvPr>
            <p:cNvCxnSpPr>
              <a:cxnSpLocks/>
            </p:cNvCxnSpPr>
            <p:nvPr/>
          </p:nvCxnSpPr>
          <p:spPr>
            <a:xfrm>
              <a:off x="5578490" y="2703183"/>
              <a:ext cx="1958150" cy="16788"/>
            </a:xfrm>
            <a:prstGeom prst="straightConnector1">
              <a:avLst/>
            </a:prstGeom>
            <a:noFill/>
            <a:ln w="28575" cap="flat" cmpd="sng" algn="ctr">
              <a:solidFill>
                <a:srgbClr val="1F497D">
                  <a:lumMod val="60000"/>
                  <a:lumOff val="40000"/>
                </a:srgbClr>
              </a:solidFill>
              <a:prstDash val="sysDot"/>
              <a:tailEnd type="arrow"/>
            </a:ln>
            <a:effectLst/>
          </p:spPr>
        </p:cxnSp>
        <p:cxnSp>
          <p:nvCxnSpPr>
            <p:cNvPr id="191" name="Straight Arrow Connector 190">
              <a:extLst>
                <a:ext uri="{FF2B5EF4-FFF2-40B4-BE49-F238E27FC236}">
                  <a16:creationId xmlns:a16="http://schemas.microsoft.com/office/drawing/2014/main" id="{C6D34FE3-C39F-4E2D-8681-00FE95EB0DE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640705" y="4063554"/>
              <a:ext cx="3" cy="1341670"/>
            </a:xfrm>
            <a:prstGeom prst="straightConnector1">
              <a:avLst/>
            </a:prstGeom>
            <a:noFill/>
            <a:ln w="28575" cap="flat" cmpd="sng" algn="ctr">
              <a:solidFill>
                <a:srgbClr val="1F497D">
                  <a:lumMod val="60000"/>
                  <a:lumOff val="40000"/>
                </a:srgbClr>
              </a:solidFill>
              <a:prstDash val="sysDot"/>
              <a:tailEnd type="arrow"/>
            </a:ln>
            <a:effectLst/>
          </p:spPr>
        </p:cxnSp>
        <p:cxnSp>
          <p:nvCxnSpPr>
            <p:cNvPr id="192" name="Straight Arrow Connector 191">
              <a:extLst>
                <a:ext uri="{FF2B5EF4-FFF2-40B4-BE49-F238E27FC236}">
                  <a16:creationId xmlns:a16="http://schemas.microsoft.com/office/drawing/2014/main" id="{34D8DA07-6EE8-4276-9BDA-CB15D2686D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186987" y="5762676"/>
              <a:ext cx="2768790" cy="15115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arrow"/>
              <a:tailEnd type="arrow"/>
            </a:ln>
            <a:effectLst/>
          </p:spPr>
        </p:cxnSp>
        <p:cxnSp>
          <p:nvCxnSpPr>
            <p:cNvPr id="193" name="Straight Connector 192">
              <a:extLst>
                <a:ext uri="{FF2B5EF4-FFF2-40B4-BE49-F238E27FC236}">
                  <a16:creationId xmlns:a16="http://schemas.microsoft.com/office/drawing/2014/main" id="{EF55A32E-243D-4042-8CC9-AEDDF487A9D4}"/>
                </a:ext>
              </a:extLst>
            </p:cNvPr>
            <p:cNvCxnSpPr>
              <a:cxnSpLocks/>
            </p:cNvCxnSpPr>
            <p:nvPr/>
          </p:nvCxnSpPr>
          <p:spPr>
            <a:xfrm>
              <a:off x="7536640" y="4063554"/>
              <a:ext cx="0" cy="1714237"/>
            </a:xfrm>
            <a:prstGeom prst="line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194" name="Straight Arrow Connector 193">
              <a:extLst>
                <a:ext uri="{FF2B5EF4-FFF2-40B4-BE49-F238E27FC236}">
                  <a16:creationId xmlns:a16="http://schemas.microsoft.com/office/drawing/2014/main" id="{A6622086-4CDD-4172-9328-B8AEBF9BC1F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536640" y="4054204"/>
              <a:ext cx="2883912" cy="9350"/>
            </a:xfrm>
            <a:prstGeom prst="straightConnector1">
              <a:avLst/>
            </a:prstGeom>
            <a:noFill/>
            <a:ln w="28575" cap="flat" cmpd="sng" algn="ctr">
              <a:solidFill>
                <a:srgbClr val="1F497D">
                  <a:lumMod val="60000"/>
                  <a:lumOff val="40000"/>
                </a:srgbClr>
              </a:solidFill>
              <a:prstDash val="sysDot"/>
              <a:tailEnd type="arrow"/>
            </a:ln>
            <a:effectLst/>
          </p:spPr>
        </p:cxnSp>
        <p:cxnSp>
          <p:nvCxnSpPr>
            <p:cNvPr id="195" name="Straight Connector 194">
              <a:extLst>
                <a:ext uri="{FF2B5EF4-FFF2-40B4-BE49-F238E27FC236}">
                  <a16:creationId xmlns:a16="http://schemas.microsoft.com/office/drawing/2014/main" id="{211B806F-F03F-48FD-901D-6ADF99F123A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68141" y="2703183"/>
              <a:ext cx="2214478" cy="0"/>
            </a:xfrm>
            <a:prstGeom prst="line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196" name="Straight Arrow Connector 195">
              <a:extLst>
                <a:ext uri="{FF2B5EF4-FFF2-40B4-BE49-F238E27FC236}">
                  <a16:creationId xmlns:a16="http://schemas.microsoft.com/office/drawing/2014/main" id="{37F3BC13-BBB6-4484-A6B3-C536AA81BB90}"/>
                </a:ext>
              </a:extLst>
            </p:cNvPr>
            <p:cNvCxnSpPr>
              <a:cxnSpLocks/>
            </p:cNvCxnSpPr>
            <p:nvPr/>
          </p:nvCxnSpPr>
          <p:spPr>
            <a:xfrm>
              <a:off x="10682619" y="2740787"/>
              <a:ext cx="0" cy="978218"/>
            </a:xfrm>
            <a:prstGeom prst="straightConnector1">
              <a:avLst/>
            </a:prstGeom>
            <a:noFill/>
            <a:ln w="28575" cap="flat" cmpd="sng" algn="ctr">
              <a:solidFill>
                <a:srgbClr val="1F497D">
                  <a:lumMod val="60000"/>
                  <a:lumOff val="40000"/>
                </a:srgbClr>
              </a:solidFill>
              <a:prstDash val="sysDot"/>
              <a:tailEnd type="arrow"/>
            </a:ln>
            <a:effectLst/>
          </p:spPr>
        </p:cxnSp>
        <p:sp>
          <p:nvSpPr>
            <p:cNvPr id="197" name="TextBox 196">
              <a:extLst>
                <a:ext uri="{FF2B5EF4-FFF2-40B4-BE49-F238E27FC236}">
                  <a16:creationId xmlns:a16="http://schemas.microsoft.com/office/drawing/2014/main" id="{999A6708-0E0B-43C9-8692-E42A6069FDA8}"/>
                </a:ext>
              </a:extLst>
            </p:cNvPr>
            <p:cNvSpPr txBox="1"/>
            <p:nvPr/>
          </p:nvSpPr>
          <p:spPr>
            <a:xfrm>
              <a:off x="5514080" y="3989435"/>
              <a:ext cx="889538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Probe</a:t>
              </a:r>
              <a:endPara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8" name="TextBox 197">
              <a:extLst>
                <a:ext uri="{FF2B5EF4-FFF2-40B4-BE49-F238E27FC236}">
                  <a16:creationId xmlns:a16="http://schemas.microsoft.com/office/drawing/2014/main" id="{E4354ED8-2722-4662-8C31-1213A347613A}"/>
                </a:ext>
              </a:extLst>
            </p:cNvPr>
            <p:cNvSpPr txBox="1"/>
            <p:nvPr/>
          </p:nvSpPr>
          <p:spPr>
            <a:xfrm>
              <a:off x="10050108" y="4584398"/>
              <a:ext cx="1837480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Attacker’s Computer with Analysis Software</a:t>
              </a:r>
            </a:p>
          </p:txBody>
        </p:sp>
        <p:sp>
          <p:nvSpPr>
            <p:cNvPr id="199" name="TextBox 198">
              <a:extLst>
                <a:ext uri="{FF2B5EF4-FFF2-40B4-BE49-F238E27FC236}">
                  <a16:creationId xmlns:a16="http://schemas.microsoft.com/office/drawing/2014/main" id="{FB21B12D-59F4-4713-AE8F-D78699C1010C}"/>
                </a:ext>
              </a:extLst>
            </p:cNvPr>
            <p:cNvSpPr txBox="1"/>
            <p:nvPr/>
          </p:nvSpPr>
          <p:spPr>
            <a:xfrm>
              <a:off x="7085432" y="3120829"/>
              <a:ext cx="1882763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Oscilloscope or Measuring Device</a:t>
              </a:r>
            </a:p>
          </p:txBody>
        </p:sp>
        <p:sp>
          <p:nvSpPr>
            <p:cNvPr id="200" name="TextBox 199">
              <a:extLst>
                <a:ext uri="{FF2B5EF4-FFF2-40B4-BE49-F238E27FC236}">
                  <a16:creationId xmlns:a16="http://schemas.microsoft.com/office/drawing/2014/main" id="{C2022848-1CB5-4B7C-B3A5-EDFE57E87F63}"/>
                </a:ext>
              </a:extLst>
            </p:cNvPr>
            <p:cNvSpPr txBox="1"/>
            <p:nvPr/>
          </p:nvSpPr>
          <p:spPr>
            <a:xfrm>
              <a:off x="4909027" y="6112439"/>
              <a:ext cx="1471813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Target Victim</a:t>
              </a:r>
            </a:p>
          </p:txBody>
        </p:sp>
        <p:sp>
          <p:nvSpPr>
            <p:cNvPr id="201" name="TextBox 200">
              <a:extLst>
                <a:ext uri="{FF2B5EF4-FFF2-40B4-BE49-F238E27FC236}">
                  <a16:creationId xmlns:a16="http://schemas.microsoft.com/office/drawing/2014/main" id="{0E47C0BB-8D5D-4388-A48A-0E23725E4CB1}"/>
                </a:ext>
              </a:extLst>
            </p:cNvPr>
            <p:cNvSpPr txBox="1"/>
            <p:nvPr/>
          </p:nvSpPr>
          <p:spPr>
            <a:xfrm>
              <a:off x="8835102" y="6112439"/>
              <a:ext cx="1433532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SCADA System</a:t>
              </a:r>
              <a:endPara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grpSp>
          <p:nvGrpSpPr>
            <p:cNvPr id="202" name="Group 201">
              <a:extLst>
                <a:ext uri="{FF2B5EF4-FFF2-40B4-BE49-F238E27FC236}">
                  <a16:creationId xmlns:a16="http://schemas.microsoft.com/office/drawing/2014/main" id="{CB910C32-EB11-43CE-9012-3DF8F880E22B}"/>
                </a:ext>
              </a:extLst>
            </p:cNvPr>
            <p:cNvGrpSpPr/>
            <p:nvPr/>
          </p:nvGrpSpPr>
          <p:grpSpPr>
            <a:xfrm>
              <a:off x="10289400" y="3728467"/>
              <a:ext cx="1358896" cy="881606"/>
              <a:chOff x="8270707" y="4317784"/>
              <a:chExt cx="1358896" cy="881606"/>
            </a:xfrm>
          </p:grpSpPr>
          <p:pic>
            <p:nvPicPr>
              <p:cNvPr id="207" name="Picture 206">
                <a:extLst>
                  <a:ext uri="{FF2B5EF4-FFF2-40B4-BE49-F238E27FC236}">
                    <a16:creationId xmlns:a16="http://schemas.microsoft.com/office/drawing/2014/main" id="{5C65A09D-234C-4FBF-852F-D93A948EDA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718341" y="4520325"/>
                <a:ext cx="911262" cy="601777"/>
              </a:xfrm>
              <a:prstGeom prst="rect">
                <a:avLst/>
              </a:prstGeom>
            </p:spPr>
          </p:pic>
          <p:pic>
            <p:nvPicPr>
              <p:cNvPr id="208" name="Picture 207">
                <a:extLst>
                  <a:ext uri="{FF2B5EF4-FFF2-40B4-BE49-F238E27FC236}">
                    <a16:creationId xmlns:a16="http://schemas.microsoft.com/office/drawing/2014/main" id="{1394EE68-C725-4C7E-BE04-1D55A4FCB5A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70707" y="4317784"/>
                <a:ext cx="685070" cy="881606"/>
              </a:xfrm>
              <a:prstGeom prst="rect">
                <a:avLst/>
              </a:prstGeom>
            </p:spPr>
          </p:pic>
        </p:grpSp>
        <p:pic>
          <p:nvPicPr>
            <p:cNvPr id="203" name="Picture 202">
              <a:extLst>
                <a:ext uri="{FF2B5EF4-FFF2-40B4-BE49-F238E27FC236}">
                  <a16:creationId xmlns:a16="http://schemas.microsoft.com/office/drawing/2014/main" id="{7F80C05E-B3E7-4767-B12E-3ED9ACD8C35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71427" y="5287252"/>
              <a:ext cx="1360882" cy="850551"/>
            </a:xfrm>
            <a:prstGeom prst="rect">
              <a:avLst/>
            </a:prstGeom>
          </p:spPr>
        </p:pic>
        <p:grpSp>
          <p:nvGrpSpPr>
            <p:cNvPr id="204" name="Group 203">
              <a:extLst>
                <a:ext uri="{FF2B5EF4-FFF2-40B4-BE49-F238E27FC236}">
                  <a16:creationId xmlns:a16="http://schemas.microsoft.com/office/drawing/2014/main" id="{C6C0DB4C-14D2-460D-B917-A28AC5BF32BF}"/>
                </a:ext>
              </a:extLst>
            </p:cNvPr>
            <p:cNvGrpSpPr/>
            <p:nvPr/>
          </p:nvGrpSpPr>
          <p:grpSpPr>
            <a:xfrm>
              <a:off x="5024846" y="5226859"/>
              <a:ext cx="1240175" cy="860627"/>
              <a:chOff x="6056979" y="5473404"/>
              <a:chExt cx="1240175" cy="860627"/>
            </a:xfrm>
          </p:grpSpPr>
          <p:pic>
            <p:nvPicPr>
              <p:cNvPr id="205" name="Picture 204">
                <a:extLst>
                  <a:ext uri="{FF2B5EF4-FFF2-40B4-BE49-F238E27FC236}">
                    <a16:creationId xmlns:a16="http://schemas.microsoft.com/office/drawing/2014/main" id="{C928D23C-967A-40F5-994E-FE8D83A5FE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58642" y="5667686"/>
                <a:ext cx="838512" cy="608727"/>
              </a:xfrm>
              <a:prstGeom prst="rect">
                <a:avLst/>
              </a:prstGeom>
            </p:spPr>
          </p:pic>
          <p:pic>
            <p:nvPicPr>
              <p:cNvPr id="206" name="Picture 205">
                <a:extLst>
                  <a:ext uri="{FF2B5EF4-FFF2-40B4-BE49-F238E27FC236}">
                    <a16:creationId xmlns:a16="http://schemas.microsoft.com/office/drawing/2014/main" id="{B664A8DF-8294-4FCF-A9A4-A54BE320F4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56979" y="5473404"/>
                <a:ext cx="608641" cy="860627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017818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ACDAB325-B90C-49FF-A0B7-3F5B66B1AD0B}"/>
              </a:ext>
            </a:extLst>
          </p:cNvPr>
          <p:cNvGrpSpPr/>
          <p:nvPr/>
        </p:nvGrpSpPr>
        <p:grpSpPr>
          <a:xfrm>
            <a:off x="3558717" y="1481324"/>
            <a:ext cx="5074567" cy="4843276"/>
            <a:chOff x="3461084" y="1481324"/>
            <a:chExt cx="5074567" cy="4843276"/>
          </a:xfrm>
        </p:grpSpPr>
        <p:sp>
          <p:nvSpPr>
            <p:cNvPr id="20" name="Полилиния 19"/>
            <p:cNvSpPr/>
            <p:nvPr/>
          </p:nvSpPr>
          <p:spPr>
            <a:xfrm>
              <a:off x="3461084" y="1481324"/>
              <a:ext cx="2541592" cy="4843276"/>
            </a:xfrm>
            <a:custGeom>
              <a:avLst/>
              <a:gdLst>
                <a:gd name="connsiteX0" fmla="*/ 3291398 w 3291398"/>
                <a:gd name="connsiteY0" fmla="*/ 0 h 6720834"/>
                <a:gd name="connsiteX1" fmla="*/ 3291398 w 3291398"/>
                <a:gd name="connsiteY1" fmla="*/ 522795 h 6720834"/>
                <a:gd name="connsiteX2" fmla="*/ 3074617 w 3291398"/>
                <a:gd name="connsiteY2" fmla="*/ 533738 h 6720834"/>
                <a:gd name="connsiteX3" fmla="*/ 522962 w 3291398"/>
                <a:gd name="connsiteY3" fmla="*/ 3360417 h 6720834"/>
                <a:gd name="connsiteX4" fmla="*/ 3074617 w 3291398"/>
                <a:gd name="connsiteY4" fmla="*/ 6187096 h 6720834"/>
                <a:gd name="connsiteX5" fmla="*/ 3291398 w 3291398"/>
                <a:gd name="connsiteY5" fmla="*/ 6198039 h 6720834"/>
                <a:gd name="connsiteX6" fmla="*/ 3291398 w 3291398"/>
                <a:gd name="connsiteY6" fmla="*/ 6720834 h 6720834"/>
                <a:gd name="connsiteX7" fmla="*/ 3021148 w 3291398"/>
                <a:gd name="connsiteY7" fmla="*/ 6707192 h 6720834"/>
                <a:gd name="connsiteX8" fmla="*/ 0 w 3291398"/>
                <a:gd name="connsiteY8" fmla="*/ 3360417 h 6720834"/>
                <a:gd name="connsiteX9" fmla="*/ 3021148 w 3291398"/>
                <a:gd name="connsiteY9" fmla="*/ 13642 h 6720834"/>
                <a:gd name="connsiteX10" fmla="*/ 3291398 w 3291398"/>
                <a:gd name="connsiteY10" fmla="*/ 0 h 67208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291398" h="6720834">
                  <a:moveTo>
                    <a:pt x="3291398" y="0"/>
                  </a:moveTo>
                  <a:lnTo>
                    <a:pt x="3291398" y="522795"/>
                  </a:lnTo>
                  <a:lnTo>
                    <a:pt x="3074617" y="533738"/>
                  </a:lnTo>
                  <a:cubicBezTo>
                    <a:pt x="1641391" y="679243"/>
                    <a:pt x="522962" y="1889261"/>
                    <a:pt x="522962" y="3360417"/>
                  </a:cubicBezTo>
                  <a:cubicBezTo>
                    <a:pt x="522962" y="4831574"/>
                    <a:pt x="1641391" y="6041591"/>
                    <a:pt x="3074617" y="6187096"/>
                  </a:cubicBezTo>
                  <a:lnTo>
                    <a:pt x="3291398" y="6198039"/>
                  </a:lnTo>
                  <a:lnTo>
                    <a:pt x="3291398" y="6720834"/>
                  </a:lnTo>
                  <a:lnTo>
                    <a:pt x="3021148" y="6707192"/>
                  </a:lnTo>
                  <a:cubicBezTo>
                    <a:pt x="1324215" y="6534914"/>
                    <a:pt x="0" y="5102259"/>
                    <a:pt x="0" y="3360417"/>
                  </a:cubicBezTo>
                  <a:cubicBezTo>
                    <a:pt x="0" y="1618575"/>
                    <a:pt x="1324215" y="185920"/>
                    <a:pt x="3021148" y="13642"/>
                  </a:cubicBezTo>
                  <a:lnTo>
                    <a:pt x="3291398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9" name="Полилиния 18"/>
            <p:cNvSpPr/>
            <p:nvPr/>
          </p:nvSpPr>
          <p:spPr>
            <a:xfrm>
              <a:off x="5994061" y="1481324"/>
              <a:ext cx="2541590" cy="4843276"/>
            </a:xfrm>
            <a:custGeom>
              <a:avLst/>
              <a:gdLst>
                <a:gd name="connsiteX0" fmla="*/ 0 w 3291396"/>
                <a:gd name="connsiteY0" fmla="*/ 0 h 6720834"/>
                <a:gd name="connsiteX1" fmla="*/ 270248 w 3291396"/>
                <a:gd name="connsiteY1" fmla="*/ 13642 h 6720834"/>
                <a:gd name="connsiteX2" fmla="*/ 3291396 w 3291396"/>
                <a:gd name="connsiteY2" fmla="*/ 3360417 h 6720834"/>
                <a:gd name="connsiteX3" fmla="*/ 270248 w 3291396"/>
                <a:gd name="connsiteY3" fmla="*/ 6707192 h 6720834"/>
                <a:gd name="connsiteX4" fmla="*/ 0 w 3291396"/>
                <a:gd name="connsiteY4" fmla="*/ 6720834 h 6720834"/>
                <a:gd name="connsiteX5" fmla="*/ 0 w 3291396"/>
                <a:gd name="connsiteY5" fmla="*/ 6198039 h 6720834"/>
                <a:gd name="connsiteX6" fmla="*/ 216779 w 3291396"/>
                <a:gd name="connsiteY6" fmla="*/ 6187096 h 6720834"/>
                <a:gd name="connsiteX7" fmla="*/ 2768434 w 3291396"/>
                <a:gd name="connsiteY7" fmla="*/ 3360417 h 6720834"/>
                <a:gd name="connsiteX8" fmla="*/ 216779 w 3291396"/>
                <a:gd name="connsiteY8" fmla="*/ 533738 h 6720834"/>
                <a:gd name="connsiteX9" fmla="*/ 0 w 3291396"/>
                <a:gd name="connsiteY9" fmla="*/ 522795 h 6720834"/>
                <a:gd name="connsiteX10" fmla="*/ 0 w 3291396"/>
                <a:gd name="connsiteY10" fmla="*/ 0 h 67208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291396" h="6720834">
                  <a:moveTo>
                    <a:pt x="0" y="0"/>
                  </a:moveTo>
                  <a:lnTo>
                    <a:pt x="270248" y="13642"/>
                  </a:lnTo>
                  <a:cubicBezTo>
                    <a:pt x="1967181" y="185920"/>
                    <a:pt x="3291396" y="1618575"/>
                    <a:pt x="3291396" y="3360417"/>
                  </a:cubicBezTo>
                  <a:cubicBezTo>
                    <a:pt x="3291396" y="5102259"/>
                    <a:pt x="1967181" y="6534914"/>
                    <a:pt x="270248" y="6707192"/>
                  </a:cubicBezTo>
                  <a:lnTo>
                    <a:pt x="0" y="6720834"/>
                  </a:lnTo>
                  <a:lnTo>
                    <a:pt x="0" y="6198039"/>
                  </a:lnTo>
                  <a:lnTo>
                    <a:pt x="216779" y="6187096"/>
                  </a:lnTo>
                  <a:cubicBezTo>
                    <a:pt x="1650006" y="6041591"/>
                    <a:pt x="2768434" y="4831574"/>
                    <a:pt x="2768434" y="3360417"/>
                  </a:cubicBezTo>
                  <a:cubicBezTo>
                    <a:pt x="2768434" y="1889261"/>
                    <a:pt x="1650006" y="679243"/>
                    <a:pt x="216779" y="533738"/>
                  </a:cubicBezTo>
                  <a:lnTo>
                    <a:pt x="0" y="52279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</p:grpSp>
      <p:sp>
        <p:nvSpPr>
          <p:cNvPr id="17" name="Title 1">
            <a:extLst>
              <a:ext uri="{FF2B5EF4-FFF2-40B4-BE49-F238E27FC236}">
                <a16:creationId xmlns:a16="http://schemas.microsoft.com/office/drawing/2014/main" id="{C366AEE6-1A76-400E-8F30-378BD29ED00D}"/>
              </a:ext>
            </a:extLst>
          </p:cNvPr>
          <p:cNvSpPr txBox="1">
            <a:spLocks/>
          </p:cNvSpPr>
          <p:nvPr/>
        </p:nvSpPr>
        <p:spPr>
          <a:xfrm>
            <a:off x="2552702" y="159413"/>
            <a:ext cx="7086597" cy="58477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+mj-ea"/>
                <a:cs typeface="+mj-cs"/>
              </a:defRPr>
            </a:lvl1pPr>
          </a:lstStyle>
          <a:p>
            <a:r>
              <a:rPr lang="en-IN" dirty="0"/>
              <a:t>Side-Channel Attacks (Cont’d)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4C4F443-AAF8-419E-A256-844204AA7554}"/>
              </a:ext>
            </a:extLst>
          </p:cNvPr>
          <p:cNvSpPr/>
          <p:nvPr/>
        </p:nvSpPr>
        <p:spPr>
          <a:xfrm>
            <a:off x="577970" y="2309604"/>
            <a:ext cx="2689752" cy="317009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4488" marR="0" lvl="0" indent="-34448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monitor the amount of time the device is taking to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finish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one complete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password authentication process to determine the number of correct characters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F58A1FD-EB12-449C-8299-65DE9E92B9E9}"/>
              </a:ext>
            </a:extLst>
          </p:cNvPr>
          <p:cNvSpPr/>
          <p:nvPr/>
        </p:nvSpPr>
        <p:spPr>
          <a:xfrm>
            <a:off x="8720133" y="2309604"/>
            <a:ext cx="2990603" cy="386259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4488" marR="0" lvl="0" indent="-34448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observe the change in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power consumption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of semiconductors during clock cycles</a:t>
            </a:r>
          </a:p>
          <a:p>
            <a:pPr marL="344488" marR="0" lvl="0" indent="-34448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By observing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power profile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one character of the password can be retrieved comparing the correct character with the wrong character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5" name="Picture Placeholder 4" descr="A picture containing text, night sky&#10;&#10;Description automatically generated">
            <a:extLst>
              <a:ext uri="{FF2B5EF4-FFF2-40B4-BE49-F238E27FC236}">
                <a16:creationId xmlns:a16="http://schemas.microsoft.com/office/drawing/2014/main" id="{3C5620D5-B0D8-4803-A1B3-5330C3BA4CB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33" r="36933"/>
          <a:stretch>
            <a:fillRect/>
          </a:stretch>
        </p:blipFill>
        <p:spPr>
          <a:xfrm flipH="1">
            <a:off x="3915490" y="1818256"/>
            <a:ext cx="2221533" cy="4173759"/>
          </a:xfrm>
          <a:custGeom>
            <a:avLst/>
            <a:gdLst>
              <a:gd name="connsiteX0" fmla="*/ 0 w 2592093"/>
              <a:gd name="connsiteY0" fmla="*/ 0 h 5322674"/>
              <a:gd name="connsiteX1" fmla="*/ 198750 w 2592093"/>
              <a:gd name="connsiteY1" fmla="*/ 10033 h 5322674"/>
              <a:gd name="connsiteX2" fmla="*/ 2592093 w 2592093"/>
              <a:gd name="connsiteY2" fmla="*/ 2661337 h 5322674"/>
              <a:gd name="connsiteX3" fmla="*/ 198750 w 2592093"/>
              <a:gd name="connsiteY3" fmla="*/ 5312642 h 5322674"/>
              <a:gd name="connsiteX4" fmla="*/ 0 w 2592093"/>
              <a:gd name="connsiteY4" fmla="*/ 5322674 h 5322674"/>
              <a:gd name="connsiteX5" fmla="*/ 0 w 2592093"/>
              <a:gd name="connsiteY5" fmla="*/ 0 h 5322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92093" h="5322674">
                <a:moveTo>
                  <a:pt x="0" y="0"/>
                </a:moveTo>
                <a:lnTo>
                  <a:pt x="198750" y="10033"/>
                </a:lnTo>
                <a:cubicBezTo>
                  <a:pt x="1543055" y="146511"/>
                  <a:pt x="2592093" y="1281456"/>
                  <a:pt x="2592093" y="2661337"/>
                </a:cubicBezTo>
                <a:cubicBezTo>
                  <a:pt x="2592093" y="4041219"/>
                  <a:pt x="1543055" y="5176164"/>
                  <a:pt x="198750" y="5312642"/>
                </a:cubicBezTo>
                <a:lnTo>
                  <a:pt x="0" y="5322674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</p:pic>
      <p:pic>
        <p:nvPicPr>
          <p:cNvPr id="9" name="Picture Placeholder 8" descr="A picture containing watch&#10;&#10;Description automatically generated">
            <a:extLst>
              <a:ext uri="{FF2B5EF4-FFF2-40B4-BE49-F238E27FC236}">
                <a16:creationId xmlns:a16="http://schemas.microsoft.com/office/drawing/2014/main" id="{74B618DE-A244-422E-9EA0-7BD19CA5F56A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82" t="-151" r="41104" b="151"/>
          <a:stretch/>
        </p:blipFill>
        <p:spPr>
          <a:xfrm>
            <a:off x="6135792" y="1818256"/>
            <a:ext cx="2106613" cy="4173759"/>
          </a:xfr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19A5E2EF-729D-4571-8AD7-3C989E0B3557}"/>
              </a:ext>
            </a:extLst>
          </p:cNvPr>
          <p:cNvGrpSpPr/>
          <p:nvPr/>
        </p:nvGrpSpPr>
        <p:grpSpPr>
          <a:xfrm>
            <a:off x="577970" y="1531133"/>
            <a:ext cx="3022213" cy="699310"/>
            <a:chOff x="368420" y="1550988"/>
            <a:chExt cx="3022213" cy="699310"/>
          </a:xfrm>
        </p:grpSpPr>
        <p:sp>
          <p:nvSpPr>
            <p:cNvPr id="23" name="Rounded Rectangle 140">
              <a:extLst>
                <a:ext uri="{FF2B5EF4-FFF2-40B4-BE49-F238E27FC236}">
                  <a16:creationId xmlns:a16="http://schemas.microsoft.com/office/drawing/2014/main" id="{9A8A2030-0C9F-4BDB-8940-07906F561FF3}"/>
                </a:ext>
              </a:extLst>
            </p:cNvPr>
            <p:cNvSpPr/>
            <p:nvPr/>
          </p:nvSpPr>
          <p:spPr>
            <a:xfrm>
              <a:off x="368421" y="2201882"/>
              <a:ext cx="2883373" cy="48416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8">
              <a:extLst>
                <a:ext uri="{FF2B5EF4-FFF2-40B4-BE49-F238E27FC236}">
                  <a16:creationId xmlns:a16="http://schemas.microsoft.com/office/drawing/2014/main" id="{B47C8C37-2767-49DB-8A3F-15E15EFD9F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0108" y="1615142"/>
              <a:ext cx="2400525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>
                <a:defRPr/>
              </a:pPr>
              <a:r>
                <a:rPr lang="en-US" sz="2000" b="1" dirty="0">
                  <a:solidFill>
                    <a:schemeClr val="accent1">
                      <a:lumMod val="75000"/>
                      <a:lumOff val="25000"/>
                    </a:schemeClr>
                  </a:solidFill>
                  <a:latin typeface="Rockwell" panose="02060603020205020403" pitchFamily="18" charset="0"/>
                </a:rPr>
                <a:t>Timing Analysis</a:t>
              </a: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9FE1CACF-AACA-4ADB-8BBE-A7040346A655}"/>
                </a:ext>
              </a:extLst>
            </p:cNvPr>
            <p:cNvSpPr>
              <a:spLocks noChangeAspect="1"/>
            </p:cNvSpPr>
            <p:nvPr/>
          </p:nvSpPr>
          <p:spPr>
            <a:xfrm flipH="1">
              <a:off x="368420" y="1550988"/>
              <a:ext cx="565293" cy="5652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27" name="Freeform 127">
              <a:extLst>
                <a:ext uri="{FF2B5EF4-FFF2-40B4-BE49-F238E27FC236}">
                  <a16:creationId xmlns:a16="http://schemas.microsoft.com/office/drawing/2014/main" id="{A8EAD66B-4D7D-4CD4-BE56-CE706E613E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669" y="1713103"/>
              <a:ext cx="300794" cy="241062"/>
            </a:xfrm>
            <a:custGeom>
              <a:avLst/>
              <a:gdLst>
                <a:gd name="T0" fmla="*/ 76114 w 497"/>
                <a:gd name="T1" fmla="*/ 87900 h 400"/>
                <a:gd name="T2" fmla="*/ 76114 w 497"/>
                <a:gd name="T3" fmla="*/ 87900 h 400"/>
                <a:gd name="T4" fmla="*/ 111694 w 497"/>
                <a:gd name="T5" fmla="*/ 123329 h 400"/>
                <a:gd name="T6" fmla="*/ 147724 w 497"/>
                <a:gd name="T7" fmla="*/ 87900 h 400"/>
                <a:gd name="T8" fmla="*/ 111694 w 497"/>
                <a:gd name="T9" fmla="*/ 52023 h 400"/>
                <a:gd name="T10" fmla="*/ 76114 w 497"/>
                <a:gd name="T11" fmla="*/ 87900 h 400"/>
                <a:gd name="T12" fmla="*/ 52244 w 497"/>
                <a:gd name="T13" fmla="*/ 75791 h 400"/>
                <a:gd name="T14" fmla="*/ 52244 w 497"/>
                <a:gd name="T15" fmla="*/ 75791 h 400"/>
                <a:gd name="T16" fmla="*/ 111694 w 497"/>
                <a:gd name="T17" fmla="*/ 28254 h 400"/>
                <a:gd name="T18" fmla="*/ 155381 w 497"/>
                <a:gd name="T19" fmla="*/ 43950 h 400"/>
                <a:gd name="T20" fmla="*/ 175648 w 497"/>
                <a:gd name="T21" fmla="*/ 43950 h 400"/>
                <a:gd name="T22" fmla="*/ 175648 w 497"/>
                <a:gd name="T23" fmla="*/ 24217 h 400"/>
                <a:gd name="T24" fmla="*/ 111694 w 497"/>
                <a:gd name="T25" fmla="*/ 0 h 400"/>
                <a:gd name="T26" fmla="*/ 27923 w 497"/>
                <a:gd name="T27" fmla="*/ 64131 h 400"/>
                <a:gd name="T28" fmla="*/ 0 w 497"/>
                <a:gd name="T29" fmla="*/ 64131 h 400"/>
                <a:gd name="T30" fmla="*/ 0 w 497"/>
                <a:gd name="T31" fmla="*/ 87900 h 400"/>
                <a:gd name="T32" fmla="*/ 36030 w 497"/>
                <a:gd name="T33" fmla="*/ 87900 h 400"/>
                <a:gd name="T34" fmla="*/ 52244 w 497"/>
                <a:gd name="T35" fmla="*/ 75791 h 400"/>
                <a:gd name="T36" fmla="*/ 187357 w 497"/>
                <a:gd name="T37" fmla="*/ 87900 h 400"/>
                <a:gd name="T38" fmla="*/ 187357 w 497"/>
                <a:gd name="T39" fmla="*/ 87900 h 400"/>
                <a:gd name="T40" fmla="*/ 171594 w 497"/>
                <a:gd name="T41" fmla="*/ 103597 h 400"/>
                <a:gd name="T42" fmla="*/ 111694 w 497"/>
                <a:gd name="T43" fmla="*/ 151134 h 400"/>
                <a:gd name="T44" fmla="*/ 68007 w 497"/>
                <a:gd name="T45" fmla="*/ 131402 h 400"/>
                <a:gd name="T46" fmla="*/ 48190 w 497"/>
                <a:gd name="T47" fmla="*/ 131402 h 400"/>
                <a:gd name="T48" fmla="*/ 48190 w 497"/>
                <a:gd name="T49" fmla="*/ 151134 h 400"/>
                <a:gd name="T50" fmla="*/ 111694 w 497"/>
                <a:gd name="T51" fmla="*/ 178940 h 400"/>
                <a:gd name="T52" fmla="*/ 195915 w 497"/>
                <a:gd name="T53" fmla="*/ 115257 h 400"/>
                <a:gd name="T54" fmla="*/ 223388 w 497"/>
                <a:gd name="T55" fmla="*/ 115257 h 400"/>
                <a:gd name="T56" fmla="*/ 223388 w 497"/>
                <a:gd name="T57" fmla="*/ 87900 h 400"/>
                <a:gd name="T58" fmla="*/ 187357 w 497"/>
                <a:gd name="T59" fmla="*/ 87900 h 4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497" h="400">
                  <a:moveTo>
                    <a:pt x="169" y="196"/>
                  </a:moveTo>
                  <a:lnTo>
                    <a:pt x="169" y="196"/>
                  </a:lnTo>
                  <a:cubicBezTo>
                    <a:pt x="169" y="240"/>
                    <a:pt x="204" y="275"/>
                    <a:pt x="248" y="275"/>
                  </a:cubicBezTo>
                  <a:cubicBezTo>
                    <a:pt x="292" y="275"/>
                    <a:pt x="328" y="240"/>
                    <a:pt x="328" y="196"/>
                  </a:cubicBezTo>
                  <a:cubicBezTo>
                    <a:pt x="328" y="151"/>
                    <a:pt x="292" y="116"/>
                    <a:pt x="248" y="116"/>
                  </a:cubicBezTo>
                  <a:cubicBezTo>
                    <a:pt x="204" y="116"/>
                    <a:pt x="169" y="151"/>
                    <a:pt x="169" y="196"/>
                  </a:cubicBezTo>
                  <a:close/>
                  <a:moveTo>
                    <a:pt x="116" y="169"/>
                  </a:moveTo>
                  <a:lnTo>
                    <a:pt x="116" y="169"/>
                  </a:lnTo>
                  <a:cubicBezTo>
                    <a:pt x="124" y="107"/>
                    <a:pt x="186" y="63"/>
                    <a:pt x="248" y="63"/>
                  </a:cubicBezTo>
                  <a:cubicBezTo>
                    <a:pt x="284" y="63"/>
                    <a:pt x="319" y="71"/>
                    <a:pt x="345" y="98"/>
                  </a:cubicBezTo>
                  <a:cubicBezTo>
                    <a:pt x="354" y="107"/>
                    <a:pt x="381" y="107"/>
                    <a:pt x="390" y="98"/>
                  </a:cubicBezTo>
                  <a:cubicBezTo>
                    <a:pt x="399" y="89"/>
                    <a:pt x="399" y="71"/>
                    <a:pt x="390" y="54"/>
                  </a:cubicBezTo>
                  <a:cubicBezTo>
                    <a:pt x="354" y="18"/>
                    <a:pt x="301" y="0"/>
                    <a:pt x="248" y="0"/>
                  </a:cubicBezTo>
                  <a:cubicBezTo>
                    <a:pt x="160" y="0"/>
                    <a:pt x="80" y="54"/>
                    <a:pt x="62" y="143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80" y="196"/>
                    <a:pt x="80" y="196"/>
                    <a:pt x="80" y="196"/>
                  </a:cubicBezTo>
                  <a:cubicBezTo>
                    <a:pt x="107" y="196"/>
                    <a:pt x="107" y="178"/>
                    <a:pt x="116" y="169"/>
                  </a:cubicBezTo>
                  <a:close/>
                  <a:moveTo>
                    <a:pt x="416" y="196"/>
                  </a:moveTo>
                  <a:lnTo>
                    <a:pt x="416" y="196"/>
                  </a:lnTo>
                  <a:cubicBezTo>
                    <a:pt x="390" y="196"/>
                    <a:pt x="390" y="222"/>
                    <a:pt x="381" y="231"/>
                  </a:cubicBezTo>
                  <a:cubicBezTo>
                    <a:pt x="372" y="293"/>
                    <a:pt x="319" y="337"/>
                    <a:pt x="248" y="337"/>
                  </a:cubicBezTo>
                  <a:cubicBezTo>
                    <a:pt x="213" y="337"/>
                    <a:pt x="177" y="319"/>
                    <a:pt x="151" y="293"/>
                  </a:cubicBezTo>
                  <a:cubicBezTo>
                    <a:pt x="142" y="284"/>
                    <a:pt x="116" y="284"/>
                    <a:pt x="107" y="293"/>
                  </a:cubicBezTo>
                  <a:cubicBezTo>
                    <a:pt x="97" y="310"/>
                    <a:pt x="97" y="328"/>
                    <a:pt x="107" y="337"/>
                  </a:cubicBezTo>
                  <a:cubicBezTo>
                    <a:pt x="142" y="373"/>
                    <a:pt x="195" y="399"/>
                    <a:pt x="248" y="399"/>
                  </a:cubicBezTo>
                  <a:cubicBezTo>
                    <a:pt x="337" y="399"/>
                    <a:pt x="416" y="337"/>
                    <a:pt x="435" y="257"/>
                  </a:cubicBezTo>
                  <a:cubicBezTo>
                    <a:pt x="496" y="257"/>
                    <a:pt x="496" y="257"/>
                    <a:pt x="496" y="257"/>
                  </a:cubicBezTo>
                  <a:cubicBezTo>
                    <a:pt x="496" y="196"/>
                    <a:pt x="496" y="196"/>
                    <a:pt x="496" y="196"/>
                  </a:cubicBezTo>
                  <a:lnTo>
                    <a:pt x="416" y="196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618EB36F-A63F-4933-8814-6C102E25A2CE}"/>
              </a:ext>
            </a:extLst>
          </p:cNvPr>
          <p:cNvGrpSpPr/>
          <p:nvPr/>
        </p:nvGrpSpPr>
        <p:grpSpPr>
          <a:xfrm>
            <a:off x="8720133" y="1531133"/>
            <a:ext cx="2883374" cy="700769"/>
            <a:chOff x="8775226" y="1531133"/>
            <a:chExt cx="2883374" cy="700769"/>
          </a:xfrm>
        </p:grpSpPr>
        <p:sp>
          <p:nvSpPr>
            <p:cNvPr id="43" name="Rounded Rectangle 141">
              <a:extLst>
                <a:ext uri="{FF2B5EF4-FFF2-40B4-BE49-F238E27FC236}">
                  <a16:creationId xmlns:a16="http://schemas.microsoft.com/office/drawing/2014/main" id="{6C05EC97-3E06-4A52-B5EE-CEC98E604644}"/>
                </a:ext>
              </a:extLst>
            </p:cNvPr>
            <p:cNvSpPr/>
            <p:nvPr/>
          </p:nvSpPr>
          <p:spPr>
            <a:xfrm>
              <a:off x="8775226" y="2180713"/>
              <a:ext cx="2883374" cy="51189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41D44D41-5C9A-4626-A217-BE02941049A8}"/>
                </a:ext>
              </a:extLst>
            </p:cNvPr>
            <p:cNvSpPr/>
            <p:nvPr/>
          </p:nvSpPr>
          <p:spPr>
            <a:xfrm>
              <a:off x="9432620" y="1595359"/>
              <a:ext cx="2104254" cy="400110"/>
            </a:xfrm>
            <a:prstGeom prst="rect">
              <a:avLst/>
            </a:prstGeom>
            <a:ln>
              <a:noFill/>
            </a:ln>
          </p:spPr>
          <p:txBody>
            <a:bodyPr wrap="square" anchor="ctr">
              <a:spAutoFit/>
            </a:bodyPr>
            <a:lstStyle/>
            <a:p>
              <a:pPr>
                <a:defRPr/>
              </a:pPr>
              <a:r>
                <a:rPr lang="en-US" sz="2000" b="1" dirty="0">
                  <a:solidFill>
                    <a:srgbClr val="FFC000"/>
                  </a:solidFill>
                  <a:latin typeface="Rockwell" panose="02060603020205020403" pitchFamily="18" charset="0"/>
                </a:rPr>
                <a:t>Power Analysis</a:t>
              </a:r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7AB0404C-F7AD-42E8-95FB-8367EFA095BE}"/>
                </a:ext>
              </a:extLst>
            </p:cNvPr>
            <p:cNvSpPr/>
            <p:nvPr/>
          </p:nvSpPr>
          <p:spPr>
            <a:xfrm flipH="1">
              <a:off x="8775226" y="1531133"/>
              <a:ext cx="566928" cy="5652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200" dirty="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47" name="Freeform 34">
              <a:extLst>
                <a:ext uri="{FF2B5EF4-FFF2-40B4-BE49-F238E27FC236}">
                  <a16:creationId xmlns:a16="http://schemas.microsoft.com/office/drawing/2014/main" id="{AB95A1DE-CE14-4A15-A76A-CC200E41922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8966039" y="1663382"/>
              <a:ext cx="185302" cy="300794"/>
            </a:xfrm>
            <a:custGeom>
              <a:avLst/>
              <a:gdLst>
                <a:gd name="T0" fmla="*/ 126553 w 284"/>
                <a:gd name="T1" fmla="*/ 51794 h 497"/>
                <a:gd name="T2" fmla="*/ 126553 w 284"/>
                <a:gd name="T3" fmla="*/ 51794 h 497"/>
                <a:gd name="T4" fmla="*/ 126553 w 284"/>
                <a:gd name="T5" fmla="*/ 27923 h 497"/>
                <a:gd name="T6" fmla="*/ 63500 w 284"/>
                <a:gd name="T7" fmla="*/ 0 h 497"/>
                <a:gd name="T8" fmla="*/ 0 w 284"/>
                <a:gd name="T9" fmla="*/ 27923 h 497"/>
                <a:gd name="T10" fmla="*/ 0 w 284"/>
                <a:gd name="T11" fmla="*/ 51794 h 497"/>
                <a:gd name="T12" fmla="*/ 43377 w 284"/>
                <a:gd name="T13" fmla="*/ 111694 h 497"/>
                <a:gd name="T14" fmla="*/ 0 w 284"/>
                <a:gd name="T15" fmla="*/ 171594 h 497"/>
                <a:gd name="T16" fmla="*/ 0 w 284"/>
                <a:gd name="T17" fmla="*/ 199518 h 497"/>
                <a:gd name="T18" fmla="*/ 63500 w 284"/>
                <a:gd name="T19" fmla="*/ 223388 h 497"/>
                <a:gd name="T20" fmla="*/ 126553 w 284"/>
                <a:gd name="T21" fmla="*/ 199518 h 497"/>
                <a:gd name="T22" fmla="*/ 126553 w 284"/>
                <a:gd name="T23" fmla="*/ 171594 h 497"/>
                <a:gd name="T24" fmla="*/ 83176 w 284"/>
                <a:gd name="T25" fmla="*/ 111694 h 497"/>
                <a:gd name="T26" fmla="*/ 126553 w 284"/>
                <a:gd name="T27" fmla="*/ 51794 h 497"/>
                <a:gd name="T28" fmla="*/ 19676 w 284"/>
                <a:gd name="T29" fmla="*/ 27923 h 497"/>
                <a:gd name="T30" fmla="*/ 19676 w 284"/>
                <a:gd name="T31" fmla="*/ 27923 h 497"/>
                <a:gd name="T32" fmla="*/ 63500 w 284"/>
                <a:gd name="T33" fmla="*/ 15763 h 497"/>
                <a:gd name="T34" fmla="*/ 106877 w 284"/>
                <a:gd name="T35" fmla="*/ 27923 h 497"/>
                <a:gd name="T36" fmla="*/ 110901 w 284"/>
                <a:gd name="T37" fmla="*/ 31977 h 497"/>
                <a:gd name="T38" fmla="*/ 63500 w 284"/>
                <a:gd name="T39" fmla="*/ 43687 h 497"/>
                <a:gd name="T40" fmla="*/ 15651 w 284"/>
                <a:gd name="T41" fmla="*/ 31977 h 497"/>
                <a:gd name="T42" fmla="*/ 19676 w 284"/>
                <a:gd name="T43" fmla="*/ 27923 h 497"/>
                <a:gd name="T44" fmla="*/ 67525 w 284"/>
                <a:gd name="T45" fmla="*/ 111694 h 497"/>
                <a:gd name="T46" fmla="*/ 67525 w 284"/>
                <a:gd name="T47" fmla="*/ 111694 h 497"/>
                <a:gd name="T48" fmla="*/ 91225 w 284"/>
                <a:gd name="T49" fmla="*/ 147724 h 497"/>
                <a:gd name="T50" fmla="*/ 110901 w 284"/>
                <a:gd name="T51" fmla="*/ 171594 h 497"/>
                <a:gd name="T52" fmla="*/ 110901 w 284"/>
                <a:gd name="T53" fmla="*/ 187357 h 497"/>
                <a:gd name="T54" fmla="*/ 67525 w 284"/>
                <a:gd name="T55" fmla="*/ 159434 h 497"/>
                <a:gd name="T56" fmla="*/ 59475 w 284"/>
                <a:gd name="T57" fmla="*/ 159434 h 497"/>
                <a:gd name="T58" fmla="*/ 15651 w 284"/>
                <a:gd name="T59" fmla="*/ 187357 h 497"/>
                <a:gd name="T60" fmla="*/ 15651 w 284"/>
                <a:gd name="T61" fmla="*/ 171594 h 497"/>
                <a:gd name="T62" fmla="*/ 35775 w 284"/>
                <a:gd name="T63" fmla="*/ 147724 h 497"/>
                <a:gd name="T64" fmla="*/ 59475 w 284"/>
                <a:gd name="T65" fmla="*/ 111694 h 497"/>
                <a:gd name="T66" fmla="*/ 35775 w 284"/>
                <a:gd name="T67" fmla="*/ 79717 h 497"/>
                <a:gd name="T68" fmla="*/ 15651 w 284"/>
                <a:gd name="T69" fmla="*/ 51794 h 497"/>
                <a:gd name="T70" fmla="*/ 15651 w 284"/>
                <a:gd name="T71" fmla="*/ 39633 h 497"/>
                <a:gd name="T72" fmla="*/ 63500 w 284"/>
                <a:gd name="T73" fmla="*/ 51794 h 497"/>
                <a:gd name="T74" fmla="*/ 110901 w 284"/>
                <a:gd name="T75" fmla="*/ 39633 h 497"/>
                <a:gd name="T76" fmla="*/ 110901 w 284"/>
                <a:gd name="T77" fmla="*/ 51794 h 497"/>
                <a:gd name="T78" fmla="*/ 91225 w 284"/>
                <a:gd name="T79" fmla="*/ 79717 h 497"/>
                <a:gd name="T80" fmla="*/ 67525 w 284"/>
                <a:gd name="T81" fmla="*/ 111694 h 49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84" h="497">
                  <a:moveTo>
                    <a:pt x="283" y="115"/>
                  </a:moveTo>
                  <a:lnTo>
                    <a:pt x="283" y="115"/>
                  </a:lnTo>
                  <a:cubicBezTo>
                    <a:pt x="283" y="62"/>
                    <a:pt x="283" y="62"/>
                    <a:pt x="283" y="62"/>
                  </a:cubicBezTo>
                  <a:cubicBezTo>
                    <a:pt x="283" y="35"/>
                    <a:pt x="221" y="0"/>
                    <a:pt x="142" y="0"/>
                  </a:cubicBezTo>
                  <a:cubicBezTo>
                    <a:pt x="61" y="0"/>
                    <a:pt x="0" y="35"/>
                    <a:pt x="0" y="62"/>
                  </a:cubicBezTo>
                  <a:cubicBezTo>
                    <a:pt x="0" y="62"/>
                    <a:pt x="0" y="62"/>
                    <a:pt x="0" y="115"/>
                  </a:cubicBezTo>
                  <a:cubicBezTo>
                    <a:pt x="0" y="168"/>
                    <a:pt x="97" y="213"/>
                    <a:pt x="97" y="248"/>
                  </a:cubicBezTo>
                  <a:cubicBezTo>
                    <a:pt x="97" y="292"/>
                    <a:pt x="0" y="328"/>
                    <a:pt x="0" y="381"/>
                  </a:cubicBezTo>
                  <a:cubicBezTo>
                    <a:pt x="0" y="434"/>
                    <a:pt x="0" y="443"/>
                    <a:pt x="0" y="443"/>
                  </a:cubicBezTo>
                  <a:cubicBezTo>
                    <a:pt x="0" y="460"/>
                    <a:pt x="61" y="496"/>
                    <a:pt x="142" y="496"/>
                  </a:cubicBezTo>
                  <a:cubicBezTo>
                    <a:pt x="221" y="496"/>
                    <a:pt x="283" y="460"/>
                    <a:pt x="283" y="443"/>
                  </a:cubicBezTo>
                  <a:cubicBezTo>
                    <a:pt x="283" y="443"/>
                    <a:pt x="283" y="434"/>
                    <a:pt x="283" y="381"/>
                  </a:cubicBezTo>
                  <a:cubicBezTo>
                    <a:pt x="283" y="328"/>
                    <a:pt x="186" y="292"/>
                    <a:pt x="186" y="248"/>
                  </a:cubicBezTo>
                  <a:cubicBezTo>
                    <a:pt x="186" y="213"/>
                    <a:pt x="283" y="168"/>
                    <a:pt x="283" y="115"/>
                  </a:cubicBezTo>
                  <a:close/>
                  <a:moveTo>
                    <a:pt x="44" y="62"/>
                  </a:moveTo>
                  <a:lnTo>
                    <a:pt x="44" y="62"/>
                  </a:lnTo>
                  <a:cubicBezTo>
                    <a:pt x="61" y="53"/>
                    <a:pt x="88" y="35"/>
                    <a:pt x="142" y="35"/>
                  </a:cubicBezTo>
                  <a:cubicBezTo>
                    <a:pt x="195" y="35"/>
                    <a:pt x="239" y="62"/>
                    <a:pt x="239" y="62"/>
                  </a:cubicBezTo>
                  <a:cubicBezTo>
                    <a:pt x="248" y="62"/>
                    <a:pt x="257" y="71"/>
                    <a:pt x="248" y="71"/>
                  </a:cubicBezTo>
                  <a:cubicBezTo>
                    <a:pt x="230" y="88"/>
                    <a:pt x="186" y="97"/>
                    <a:pt x="142" y="97"/>
                  </a:cubicBezTo>
                  <a:cubicBezTo>
                    <a:pt x="97" y="97"/>
                    <a:pt x="53" y="88"/>
                    <a:pt x="35" y="71"/>
                  </a:cubicBezTo>
                  <a:cubicBezTo>
                    <a:pt x="26" y="71"/>
                    <a:pt x="44" y="62"/>
                    <a:pt x="44" y="62"/>
                  </a:cubicBezTo>
                  <a:close/>
                  <a:moveTo>
                    <a:pt x="151" y="248"/>
                  </a:moveTo>
                  <a:lnTo>
                    <a:pt x="151" y="248"/>
                  </a:lnTo>
                  <a:cubicBezTo>
                    <a:pt x="151" y="283"/>
                    <a:pt x="177" y="301"/>
                    <a:pt x="204" y="328"/>
                  </a:cubicBezTo>
                  <a:cubicBezTo>
                    <a:pt x="221" y="345"/>
                    <a:pt x="248" y="372"/>
                    <a:pt x="248" y="381"/>
                  </a:cubicBezTo>
                  <a:cubicBezTo>
                    <a:pt x="248" y="416"/>
                    <a:pt x="248" y="416"/>
                    <a:pt x="248" y="416"/>
                  </a:cubicBezTo>
                  <a:cubicBezTo>
                    <a:pt x="230" y="407"/>
                    <a:pt x="151" y="390"/>
                    <a:pt x="151" y="354"/>
                  </a:cubicBezTo>
                  <a:cubicBezTo>
                    <a:pt x="151" y="337"/>
                    <a:pt x="133" y="337"/>
                    <a:pt x="133" y="354"/>
                  </a:cubicBezTo>
                  <a:cubicBezTo>
                    <a:pt x="133" y="390"/>
                    <a:pt x="61" y="407"/>
                    <a:pt x="35" y="416"/>
                  </a:cubicBezTo>
                  <a:cubicBezTo>
                    <a:pt x="35" y="381"/>
                    <a:pt x="35" y="381"/>
                    <a:pt x="35" y="381"/>
                  </a:cubicBezTo>
                  <a:cubicBezTo>
                    <a:pt x="35" y="372"/>
                    <a:pt x="61" y="345"/>
                    <a:pt x="80" y="328"/>
                  </a:cubicBezTo>
                  <a:cubicBezTo>
                    <a:pt x="106" y="301"/>
                    <a:pt x="133" y="283"/>
                    <a:pt x="133" y="248"/>
                  </a:cubicBezTo>
                  <a:cubicBezTo>
                    <a:pt x="133" y="222"/>
                    <a:pt x="106" y="203"/>
                    <a:pt x="80" y="177"/>
                  </a:cubicBezTo>
                  <a:cubicBezTo>
                    <a:pt x="61" y="159"/>
                    <a:pt x="35" y="132"/>
                    <a:pt x="35" y="115"/>
                  </a:cubicBezTo>
                  <a:cubicBezTo>
                    <a:pt x="35" y="88"/>
                    <a:pt x="35" y="88"/>
                    <a:pt x="35" y="88"/>
                  </a:cubicBezTo>
                  <a:cubicBezTo>
                    <a:pt x="61" y="106"/>
                    <a:pt x="97" y="115"/>
                    <a:pt x="142" y="115"/>
                  </a:cubicBezTo>
                  <a:cubicBezTo>
                    <a:pt x="186" y="115"/>
                    <a:pt x="230" y="106"/>
                    <a:pt x="248" y="88"/>
                  </a:cubicBezTo>
                  <a:cubicBezTo>
                    <a:pt x="248" y="115"/>
                    <a:pt x="248" y="115"/>
                    <a:pt x="248" y="115"/>
                  </a:cubicBezTo>
                  <a:cubicBezTo>
                    <a:pt x="248" y="132"/>
                    <a:pt x="221" y="159"/>
                    <a:pt x="204" y="177"/>
                  </a:cubicBezTo>
                  <a:cubicBezTo>
                    <a:pt x="177" y="203"/>
                    <a:pt x="151" y="222"/>
                    <a:pt x="151" y="248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6967255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>
            <a:extLst>
              <a:ext uri="{FF2B5EF4-FFF2-40B4-BE49-F238E27FC236}">
                <a16:creationId xmlns:a16="http://schemas.microsoft.com/office/drawing/2014/main" id="{636A447C-E5AF-427C-B891-5191761C76C6}"/>
              </a:ext>
            </a:extLst>
          </p:cNvPr>
          <p:cNvSpPr/>
          <p:nvPr/>
        </p:nvSpPr>
        <p:spPr>
          <a:xfrm>
            <a:off x="1587" y="3"/>
            <a:ext cx="12188828" cy="2643755"/>
          </a:xfrm>
          <a:prstGeom prst="rect">
            <a:avLst/>
          </a:prstGeom>
          <a:solidFill>
            <a:schemeClr val="accent6">
              <a:lumMod val="20000"/>
              <a:lumOff val="80000"/>
              <a:alpha val="7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21899" tIns="60950" rIns="121899" bIns="60950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97B86D3-E123-4E73-84E8-E5957FCDAB91}"/>
              </a:ext>
            </a:extLst>
          </p:cNvPr>
          <p:cNvSpPr/>
          <p:nvPr/>
        </p:nvSpPr>
        <p:spPr>
          <a:xfrm>
            <a:off x="2959994" y="894436"/>
            <a:ext cx="9139667" cy="170816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Programmable Logic Controllers (PLCs) are susceptible to cyber-attacks as they are used for </a:t>
            </a:r>
            <a:r>
              <a:rPr kumimoji="0" lang="en-US" sz="17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controlling the physical processes </a:t>
            </a: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of critical infrastructure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identify PLCs exposed to the Internet using online tools such as </a:t>
            </a:r>
            <a:r>
              <a:rPr kumimoji="0" lang="en-US" sz="17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Shodan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can tamper with the integrity and availability of PLC systems by exploiting </a:t>
            </a:r>
            <a:r>
              <a:rPr kumimoji="0" lang="en-US" sz="17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pin control operations</a:t>
            </a:r>
            <a:endParaRPr kumimoji="0" lang="en-US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CAB05835-C60F-4094-8106-4CBC8792F2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78" r="56482"/>
          <a:stretch/>
        </p:blipFill>
        <p:spPr>
          <a:xfrm flipH="1">
            <a:off x="11808" y="0"/>
            <a:ext cx="2565858" cy="6558063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B0D70A75-FD2F-4578-B8D6-3F009EA7BF07}"/>
              </a:ext>
            </a:extLst>
          </p:cNvPr>
          <p:cNvSpPr txBox="1"/>
          <p:nvPr/>
        </p:nvSpPr>
        <p:spPr>
          <a:xfrm>
            <a:off x="2808290" y="196125"/>
            <a:ext cx="9369512" cy="53860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29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Hacking Programmable Logic Controller (PLC)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534B55E2-DEC0-4C3A-8885-0E6A9D7F6DF8}"/>
              </a:ext>
            </a:extLst>
          </p:cNvPr>
          <p:cNvGrpSpPr/>
          <p:nvPr/>
        </p:nvGrpSpPr>
        <p:grpSpPr>
          <a:xfrm>
            <a:off x="3372704" y="2990928"/>
            <a:ext cx="8254187" cy="3493568"/>
            <a:chOff x="2467734" y="2606174"/>
            <a:chExt cx="9079606" cy="3842925"/>
          </a:xfrm>
        </p:grpSpPr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84DE06C4-1F95-4F77-A679-E7C4A20A79F2}"/>
                </a:ext>
              </a:extLst>
            </p:cNvPr>
            <p:cNvSpPr/>
            <p:nvPr/>
          </p:nvSpPr>
          <p:spPr>
            <a:xfrm>
              <a:off x="5756147" y="3926281"/>
              <a:ext cx="2551176" cy="1153926"/>
            </a:xfrm>
            <a:prstGeom prst="rect">
              <a:avLst/>
            </a:prstGeom>
            <a:solidFill>
              <a:sysClr val="window" lastClr="FFFFFF"/>
            </a:solidFill>
            <a:ln w="19050">
              <a:solidFill>
                <a:schemeClr val="accent2">
                  <a:lumMod val="40000"/>
                  <a:lumOff val="6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itchFamily="34" charset="0"/>
                <a:ea typeface="+mn-ea"/>
                <a:cs typeface="+mn-cs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C11B2F40-0B7C-4615-BABA-DF27A0ED8355}"/>
                </a:ext>
              </a:extLst>
            </p:cNvPr>
            <p:cNvSpPr/>
            <p:nvPr/>
          </p:nvSpPr>
          <p:spPr>
            <a:xfrm>
              <a:off x="8993713" y="3938087"/>
              <a:ext cx="2553627" cy="1153926"/>
            </a:xfrm>
            <a:prstGeom prst="rect">
              <a:avLst/>
            </a:prstGeom>
            <a:solidFill>
              <a:sysClr val="window" lastClr="FFFFFF"/>
            </a:solidFill>
            <a:ln w="19050">
              <a:solidFill>
                <a:schemeClr val="accent2">
                  <a:lumMod val="40000"/>
                  <a:lumOff val="6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itchFamily="34" charset="0"/>
                <a:ea typeface="+mn-ea"/>
                <a:cs typeface="+mn-cs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95135E24-1FB9-44C4-8FFB-526801212E37}"/>
                </a:ext>
              </a:extLst>
            </p:cNvPr>
            <p:cNvSpPr/>
            <p:nvPr/>
          </p:nvSpPr>
          <p:spPr>
            <a:xfrm>
              <a:off x="6031448" y="2643184"/>
              <a:ext cx="5122214" cy="1137396"/>
            </a:xfrm>
            <a:prstGeom prst="rect">
              <a:avLst/>
            </a:prstGeom>
            <a:solidFill>
              <a:sysClr val="window" lastClr="FFFFFF"/>
            </a:solidFill>
            <a:ln w="19050">
              <a:solidFill>
                <a:schemeClr val="accent2">
                  <a:lumMod val="40000"/>
                  <a:lumOff val="6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itchFamily="34" charset="0"/>
                <a:ea typeface="+mn-ea"/>
                <a:cs typeface="+mn-cs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1CBF239A-8AE7-4465-9FC9-2DD018F17DEC}"/>
                </a:ext>
              </a:extLst>
            </p:cNvPr>
            <p:cNvSpPr/>
            <p:nvPr/>
          </p:nvSpPr>
          <p:spPr>
            <a:xfrm>
              <a:off x="5901887" y="5225908"/>
              <a:ext cx="5383012" cy="1223191"/>
            </a:xfrm>
            <a:prstGeom prst="rect">
              <a:avLst/>
            </a:prstGeom>
            <a:solidFill>
              <a:sysClr val="window" lastClr="FFFFFF"/>
            </a:solidFill>
            <a:ln w="19050">
              <a:solidFill>
                <a:schemeClr val="accent2">
                  <a:lumMod val="40000"/>
                  <a:lumOff val="6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itchFamily="34" charset="0"/>
                <a:ea typeface="+mn-ea"/>
                <a:cs typeface="+mn-cs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8623BA29-6E29-41A2-B95B-E800CDC8D852}"/>
                </a:ext>
              </a:extLst>
            </p:cNvPr>
            <p:cNvSpPr/>
            <p:nvPr/>
          </p:nvSpPr>
          <p:spPr>
            <a:xfrm>
              <a:off x="2467734" y="2917571"/>
              <a:ext cx="2822444" cy="2998591"/>
            </a:xfrm>
            <a:prstGeom prst="rect">
              <a:avLst/>
            </a:prstGeom>
            <a:solidFill>
              <a:sysClr val="window" lastClr="FFFFFF"/>
            </a:solidFill>
            <a:ln w="19050">
              <a:solidFill>
                <a:schemeClr val="accent2">
                  <a:lumMod val="40000"/>
                  <a:lumOff val="6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itchFamily="34" charset="0"/>
                <a:ea typeface="+mn-ea"/>
                <a:cs typeface="+mn-cs"/>
              </a:endParaRPr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92416ADE-F604-41EB-8616-26B306AEE560}"/>
                </a:ext>
              </a:extLst>
            </p:cNvPr>
            <p:cNvSpPr/>
            <p:nvPr/>
          </p:nvSpPr>
          <p:spPr>
            <a:xfrm>
              <a:off x="2645496" y="4104500"/>
              <a:ext cx="2350008" cy="765335"/>
            </a:xfrm>
            <a:prstGeom prst="rect">
              <a:avLst/>
            </a:prstGeom>
            <a:solidFill>
              <a:schemeClr val="bg1"/>
            </a:solidFill>
            <a:ln w="19050" cap="flat" cmpd="sng" algn="ctr">
              <a:solidFill>
                <a:schemeClr val="tx2">
                  <a:lumMod val="40000"/>
                  <a:lumOff val="60000"/>
                </a:schemeClr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1.2 Launches control-flow attack against the PLC runtime</a:t>
              </a:r>
              <a:endParaRPr kumimoji="0" lang="en-IN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20B57C43-8AE6-4192-8908-8790ABE94C9E}"/>
                </a:ext>
              </a:extLst>
            </p:cNvPr>
            <p:cNvSpPr/>
            <p:nvPr/>
          </p:nvSpPr>
          <p:spPr>
            <a:xfrm>
              <a:off x="8697707" y="2903424"/>
              <a:ext cx="2277167" cy="765335"/>
            </a:xfrm>
            <a:prstGeom prst="rect">
              <a:avLst/>
            </a:prstGeom>
            <a:solidFill>
              <a:schemeClr val="bg1"/>
            </a:solidFill>
            <a:ln w="19050" cap="flat" cmpd="sng" algn="ctr">
              <a:solidFill>
                <a:schemeClr val="accent6">
                  <a:lumMod val="60000"/>
                  <a:lumOff val="40000"/>
                </a:schemeClr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Attacker manipulates the PLC operations</a:t>
              </a:r>
              <a:endParaRPr kumimoji="0" lang="en-IN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3C2517A7-DCF7-4E14-93A0-FE33D8ABAE9C}"/>
                </a:ext>
              </a:extLst>
            </p:cNvPr>
            <p:cNvSpPr/>
            <p:nvPr/>
          </p:nvSpPr>
          <p:spPr>
            <a:xfrm>
              <a:off x="5857143" y="4187564"/>
              <a:ext cx="2353072" cy="765335"/>
            </a:xfrm>
            <a:prstGeom prst="rect">
              <a:avLst/>
            </a:prstGeom>
            <a:solidFill>
              <a:schemeClr val="bg1"/>
            </a:solidFill>
            <a:ln w="19050" cap="flat" cmpd="sng" algn="ctr">
              <a:solidFill>
                <a:schemeClr val="tx2">
                  <a:lumMod val="40000"/>
                  <a:lumOff val="60000"/>
                </a:schemeClr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Attacker maps I/O for debugging the register and intercepts R/W operations </a:t>
              </a: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38460E75-1BC4-479C-83B5-45D278E23FAE}"/>
                </a:ext>
              </a:extLst>
            </p:cNvPr>
            <p:cNvSpPr/>
            <p:nvPr/>
          </p:nvSpPr>
          <p:spPr>
            <a:xfrm>
              <a:off x="2645496" y="5021003"/>
              <a:ext cx="2353072" cy="765335"/>
            </a:xfrm>
            <a:prstGeom prst="rect">
              <a:avLst/>
            </a:prstGeom>
            <a:solidFill>
              <a:schemeClr val="bg1"/>
            </a:solidFill>
            <a:ln w="19050" cap="flat" cmpd="sng" algn="ctr">
              <a:solidFill>
                <a:schemeClr val="tx2">
                  <a:lumMod val="40000"/>
                  <a:lumOff val="60000"/>
                </a:schemeClr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1.3 Gains access to the PLC by guessing default password </a:t>
              </a:r>
              <a:endParaRPr kumimoji="0" lang="en-IN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BAAC4E9A-217E-4B9A-BACC-E47C39CBCACC}"/>
                </a:ext>
              </a:extLst>
            </p:cNvPr>
            <p:cNvSpPr/>
            <p:nvPr/>
          </p:nvSpPr>
          <p:spPr>
            <a:xfrm>
              <a:off x="8790000" y="5593760"/>
              <a:ext cx="2353072" cy="765334"/>
            </a:xfrm>
            <a:prstGeom prst="rect">
              <a:avLst/>
            </a:prstGeom>
            <a:solidFill>
              <a:schemeClr val="bg1"/>
            </a:solidFill>
            <a:ln w="19050" cap="flat" cmpd="sng" algn="ctr">
              <a:solidFill>
                <a:schemeClr val="accent3">
                  <a:lumMod val="40000"/>
                  <a:lumOff val="60000"/>
                </a:schemeClr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Attacker identifies mapping between I/O pins and PLC logic</a:t>
              </a:r>
              <a:endParaRPr kumimoji="0" lang="en-IN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FC59540C-D108-4664-A1E7-83C5379A78DB}"/>
                </a:ext>
              </a:extLst>
            </p:cNvPr>
            <p:cNvSpPr/>
            <p:nvPr/>
          </p:nvSpPr>
          <p:spPr>
            <a:xfrm>
              <a:off x="6039998" y="5578954"/>
              <a:ext cx="2353072" cy="765334"/>
            </a:xfrm>
            <a:prstGeom prst="rect">
              <a:avLst/>
            </a:prstGeom>
            <a:solidFill>
              <a:schemeClr val="bg1"/>
            </a:solidFill>
            <a:ln w="19050" cap="flat" cmpd="sng" algn="ctr">
              <a:solidFill>
                <a:schemeClr val="accent3">
                  <a:lumMod val="40000"/>
                  <a:lumOff val="60000"/>
                </a:schemeClr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Attacker identifies the physical process controlled by PLC</a:t>
              </a:r>
              <a:endParaRPr kumimoji="0" lang="en-IN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F419BA7D-D6CA-41CC-BE94-BBB0DF003D9D}"/>
                </a:ext>
              </a:extLst>
            </p:cNvPr>
            <p:cNvSpPr/>
            <p:nvPr/>
          </p:nvSpPr>
          <p:spPr>
            <a:xfrm>
              <a:off x="9099740" y="4189003"/>
              <a:ext cx="2353072" cy="765335"/>
            </a:xfrm>
            <a:prstGeom prst="rect">
              <a:avLst/>
            </a:prstGeom>
            <a:solidFill>
              <a:schemeClr val="bg1"/>
            </a:solidFill>
            <a:ln w="19050" cap="flat" cmpd="sng" algn="ctr">
              <a:solidFill>
                <a:schemeClr val="tx2">
                  <a:lumMod val="40000"/>
                  <a:lumOff val="60000"/>
                </a:schemeClr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Attacker modifies the I/O initialization sequence</a:t>
              </a:r>
              <a:endParaRPr kumimoji="0" lang="en-IN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191E6FB0-A805-4696-A383-E74101345D72}"/>
                </a:ext>
              </a:extLst>
            </p:cNvPr>
            <p:cNvSpPr txBox="1"/>
            <p:nvPr/>
          </p:nvSpPr>
          <p:spPr bwMode="auto">
            <a:xfrm>
              <a:off x="2640313" y="2880460"/>
              <a:ext cx="2477286" cy="276999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Step 1: Gaining Access</a:t>
              </a: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62B523EB-E862-4B6D-BEC7-0295FA9BBFDA}"/>
                </a:ext>
              </a:extLst>
            </p:cNvPr>
            <p:cNvSpPr txBox="1"/>
            <p:nvPr/>
          </p:nvSpPr>
          <p:spPr bwMode="auto">
            <a:xfrm>
              <a:off x="7344387" y="2606174"/>
              <a:ext cx="2477286" cy="276999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Consequences</a:t>
              </a: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FA7B427B-E9BD-4D11-8940-8A4CC8FD1153}"/>
                </a:ext>
              </a:extLst>
            </p:cNvPr>
            <p:cNvSpPr txBox="1"/>
            <p:nvPr/>
          </p:nvSpPr>
          <p:spPr bwMode="auto">
            <a:xfrm>
              <a:off x="6193321" y="3911963"/>
              <a:ext cx="1676828" cy="276999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Attack Step 2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8CE1A483-6AE0-42EF-8A8C-046D01B5A52B}"/>
                </a:ext>
              </a:extLst>
            </p:cNvPr>
            <p:cNvSpPr txBox="1"/>
            <p:nvPr/>
          </p:nvSpPr>
          <p:spPr bwMode="auto">
            <a:xfrm>
              <a:off x="9417707" y="3916358"/>
              <a:ext cx="1705639" cy="276999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Attack Step 3</a:t>
              </a: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DF970319-A729-4056-A19C-41AFFC0D5442}"/>
                </a:ext>
              </a:extLst>
            </p:cNvPr>
            <p:cNvSpPr txBox="1"/>
            <p:nvPr/>
          </p:nvSpPr>
          <p:spPr bwMode="auto">
            <a:xfrm>
              <a:off x="7354750" y="5318159"/>
              <a:ext cx="2477286" cy="276999"/>
            </a:xfrm>
            <a:prstGeom prst="rect">
              <a:avLst/>
            </a:prstGeom>
            <a:noFill/>
            <a:ln w="19050" algn="ctr">
              <a:noFill/>
              <a:miter lim="800000"/>
              <a:headEnd/>
              <a:tailEnd/>
            </a:ln>
            <a:effectLst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ts val="0"/>
                </a:spcAft>
                <a:buClr>
                  <a:srgbClr val="4F81BD"/>
                </a:buClr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Rockwell" panose="02060603020205020403" pitchFamily="18" charset="0"/>
                  <a:ea typeface="+mn-ea"/>
                  <a:cs typeface="+mn-cs"/>
                </a:rPr>
                <a:t>Pre-Condition</a:t>
              </a:r>
            </a:p>
          </p:txBody>
        </p:sp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id="{67E30EA8-09D7-4B6E-8C8D-CC01D22875E7}"/>
                </a:ext>
              </a:extLst>
            </p:cNvPr>
            <p:cNvGrpSpPr/>
            <p:nvPr/>
          </p:nvGrpSpPr>
          <p:grpSpPr>
            <a:xfrm>
              <a:off x="5009252" y="3652526"/>
              <a:ext cx="820239" cy="2045129"/>
              <a:chOff x="6351714" y="2137893"/>
              <a:chExt cx="707383" cy="2687809"/>
            </a:xfrm>
          </p:grpSpPr>
          <p:cxnSp>
            <p:nvCxnSpPr>
              <p:cNvPr id="97" name="Straight Arrow Connector 96">
                <a:extLst>
                  <a:ext uri="{FF2B5EF4-FFF2-40B4-BE49-F238E27FC236}">
                    <a16:creationId xmlns:a16="http://schemas.microsoft.com/office/drawing/2014/main" id="{261BBF39-B044-4DE8-A309-685DDAAA0E24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6582129" y="3299221"/>
                <a:ext cx="476968" cy="1"/>
              </a:xfrm>
              <a:prstGeom prst="straightConnector1">
                <a:avLst/>
              </a:prstGeom>
              <a:noFill/>
              <a:ln w="38100" cap="sq" cmpd="sng" algn="ctr">
                <a:solidFill>
                  <a:srgbClr val="4472C4">
                    <a:lumMod val="50000"/>
                  </a:srgbClr>
                </a:solidFill>
                <a:prstDash val="solid"/>
                <a:miter lim="800000"/>
                <a:headEnd type="none" w="med" len="med"/>
                <a:tailEnd type="stealth" w="lg" len="med"/>
              </a:ln>
              <a:effectLst/>
            </p:spPr>
          </p:cxnSp>
          <p:grpSp>
            <p:nvGrpSpPr>
              <p:cNvPr id="98" name="Group 97">
                <a:extLst>
                  <a:ext uri="{FF2B5EF4-FFF2-40B4-BE49-F238E27FC236}">
                    <a16:creationId xmlns:a16="http://schemas.microsoft.com/office/drawing/2014/main" id="{7C2D170E-F1BB-45F3-9550-38C7E866C3B2}"/>
                  </a:ext>
                </a:extLst>
              </p:cNvPr>
              <p:cNvGrpSpPr/>
              <p:nvPr/>
            </p:nvGrpSpPr>
            <p:grpSpPr>
              <a:xfrm>
                <a:off x="6351714" y="2137893"/>
                <a:ext cx="169727" cy="2687809"/>
                <a:chOff x="6317876" y="2137893"/>
                <a:chExt cx="276110" cy="2687809"/>
              </a:xfrm>
            </p:grpSpPr>
            <p:cxnSp>
              <p:nvCxnSpPr>
                <p:cNvPr id="100" name="Straight Connector 99">
                  <a:extLst>
                    <a:ext uri="{FF2B5EF4-FFF2-40B4-BE49-F238E27FC236}">
                      <a16:creationId xmlns:a16="http://schemas.microsoft.com/office/drawing/2014/main" id="{B479FDF3-2F7D-42F1-A717-3BC9B1AFFFAC}"/>
                    </a:ext>
                  </a:extLst>
                </p:cNvPr>
                <p:cNvCxnSpPr/>
                <p:nvPr/>
              </p:nvCxnSpPr>
              <p:spPr>
                <a:xfrm>
                  <a:off x="6593986" y="2137893"/>
                  <a:ext cx="0" cy="2683783"/>
                </a:xfrm>
                <a:prstGeom prst="line">
                  <a:avLst/>
                </a:prstGeom>
                <a:noFill/>
                <a:ln w="38100" cap="sq" cmpd="sng" algn="ctr">
                  <a:solidFill>
                    <a:srgbClr val="4472C4">
                      <a:lumMod val="50000"/>
                    </a:srgbClr>
                  </a:solidFill>
                  <a:prstDash val="solid"/>
                  <a:miter lim="800000"/>
                  <a:headEnd type="none" w="med" len="med"/>
                  <a:tailEnd type="none" w="lg" len="med"/>
                </a:ln>
                <a:effectLst/>
              </p:spPr>
            </p:cxnSp>
            <p:cxnSp>
              <p:nvCxnSpPr>
                <p:cNvPr id="101" name="Straight Connector 100">
                  <a:extLst>
                    <a:ext uri="{FF2B5EF4-FFF2-40B4-BE49-F238E27FC236}">
                      <a16:creationId xmlns:a16="http://schemas.microsoft.com/office/drawing/2014/main" id="{52BC8250-549B-4F1F-B1B9-57B01FAE4C93}"/>
                    </a:ext>
                  </a:extLst>
                </p:cNvPr>
                <p:cNvCxnSpPr/>
                <p:nvPr/>
              </p:nvCxnSpPr>
              <p:spPr>
                <a:xfrm>
                  <a:off x="6317876" y="2137893"/>
                  <a:ext cx="255159" cy="0"/>
                </a:xfrm>
                <a:prstGeom prst="line">
                  <a:avLst/>
                </a:prstGeom>
                <a:noFill/>
                <a:ln w="38100" cap="sq" cmpd="sng" algn="ctr">
                  <a:solidFill>
                    <a:srgbClr val="4472C4">
                      <a:lumMod val="50000"/>
                    </a:srgbClr>
                  </a:solidFill>
                  <a:prstDash val="solid"/>
                  <a:miter lim="800000"/>
                  <a:headEnd type="none" w="med" len="med"/>
                  <a:tailEnd type="none" w="lg" len="med"/>
                </a:ln>
                <a:effectLst/>
              </p:spPr>
            </p:cxnSp>
            <p:cxnSp>
              <p:nvCxnSpPr>
                <p:cNvPr id="102" name="Straight Connector 101">
                  <a:extLst>
                    <a:ext uri="{FF2B5EF4-FFF2-40B4-BE49-F238E27FC236}">
                      <a16:creationId xmlns:a16="http://schemas.microsoft.com/office/drawing/2014/main" id="{2CFCF439-F83D-4DE8-A804-06773985E99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355614" y="4825702"/>
                  <a:ext cx="217421" cy="0"/>
                </a:xfrm>
                <a:prstGeom prst="line">
                  <a:avLst/>
                </a:prstGeom>
                <a:noFill/>
                <a:ln w="38100" cap="sq" cmpd="sng" algn="ctr">
                  <a:solidFill>
                    <a:srgbClr val="4472C4">
                      <a:lumMod val="50000"/>
                    </a:srgbClr>
                  </a:solidFill>
                  <a:prstDash val="solid"/>
                  <a:miter lim="800000"/>
                  <a:headEnd type="none" w="med" len="med"/>
                  <a:tailEnd type="none" w="lg" len="med"/>
                </a:ln>
                <a:effectLst/>
              </p:spPr>
            </p:cxnSp>
          </p:grpSp>
          <p:cxnSp>
            <p:nvCxnSpPr>
              <p:cNvPr id="99" name="Straight Arrow Connector 98">
                <a:extLst>
                  <a:ext uri="{FF2B5EF4-FFF2-40B4-BE49-F238E27FC236}">
                    <a16:creationId xmlns:a16="http://schemas.microsoft.com/office/drawing/2014/main" id="{F239F098-B2E5-4F7D-B471-2C8B14DA0AF0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>
                <a:off x="6465131" y="3189140"/>
                <a:ext cx="0" cy="220165"/>
              </a:xfrm>
              <a:prstGeom prst="straightConnector1">
                <a:avLst/>
              </a:prstGeom>
              <a:noFill/>
              <a:ln w="38100" cap="sq" cmpd="sng" algn="ctr">
                <a:solidFill>
                  <a:srgbClr val="4472C4">
                    <a:lumMod val="50000"/>
                  </a:srgbClr>
                </a:solidFill>
                <a:prstDash val="solid"/>
                <a:miter lim="800000"/>
                <a:headEnd type="none" w="med" len="med"/>
                <a:tailEnd type="none" w="lg" len="med"/>
              </a:ln>
              <a:effectLst/>
            </p:spPr>
          </p:cxnSp>
        </p:grpSp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DD9E0F60-00F9-4124-B8A3-58709419D52F}"/>
                </a:ext>
              </a:extLst>
            </p:cNvPr>
            <p:cNvGrpSpPr/>
            <p:nvPr/>
          </p:nvGrpSpPr>
          <p:grpSpPr>
            <a:xfrm>
              <a:off x="5014185" y="3341458"/>
              <a:ext cx="1184925" cy="2045129"/>
              <a:chOff x="6339118" y="2137893"/>
              <a:chExt cx="476720" cy="2687809"/>
            </a:xfrm>
          </p:grpSpPr>
          <p:cxnSp>
            <p:nvCxnSpPr>
              <p:cNvPr id="91" name="Straight Arrow Connector 90">
                <a:extLst>
                  <a:ext uri="{FF2B5EF4-FFF2-40B4-BE49-F238E27FC236}">
                    <a16:creationId xmlns:a16="http://schemas.microsoft.com/office/drawing/2014/main" id="{6E9AA7FD-F4EA-4A4B-9BD4-3E9CFF6CCFCC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6522109" y="2138496"/>
                <a:ext cx="293729" cy="1"/>
              </a:xfrm>
              <a:prstGeom prst="straightConnector1">
                <a:avLst/>
              </a:prstGeom>
              <a:noFill/>
              <a:ln w="38100" cap="sq" cmpd="sng" algn="ctr">
                <a:solidFill>
                  <a:srgbClr val="C00000"/>
                </a:solidFill>
                <a:prstDash val="solid"/>
                <a:miter lim="800000"/>
                <a:headEnd type="none" w="med" len="med"/>
                <a:tailEnd type="stealth" w="lg" len="med"/>
              </a:ln>
              <a:effectLst/>
            </p:spPr>
          </p:cxnSp>
          <p:grpSp>
            <p:nvGrpSpPr>
              <p:cNvPr id="92" name="Group 91">
                <a:extLst>
                  <a:ext uri="{FF2B5EF4-FFF2-40B4-BE49-F238E27FC236}">
                    <a16:creationId xmlns:a16="http://schemas.microsoft.com/office/drawing/2014/main" id="{875E3964-F37B-4504-BA4B-DFBB93F99A10}"/>
                  </a:ext>
                </a:extLst>
              </p:cNvPr>
              <p:cNvGrpSpPr/>
              <p:nvPr/>
            </p:nvGrpSpPr>
            <p:grpSpPr>
              <a:xfrm>
                <a:off x="6351714" y="2137893"/>
                <a:ext cx="169727" cy="2687809"/>
                <a:chOff x="6317876" y="2137893"/>
                <a:chExt cx="276110" cy="2687809"/>
              </a:xfrm>
            </p:grpSpPr>
            <p:cxnSp>
              <p:nvCxnSpPr>
                <p:cNvPr id="94" name="Straight Connector 93">
                  <a:extLst>
                    <a:ext uri="{FF2B5EF4-FFF2-40B4-BE49-F238E27FC236}">
                      <a16:creationId xmlns:a16="http://schemas.microsoft.com/office/drawing/2014/main" id="{34B27864-45DA-4F3F-BC79-59C1B7A899DD}"/>
                    </a:ext>
                  </a:extLst>
                </p:cNvPr>
                <p:cNvCxnSpPr/>
                <p:nvPr/>
              </p:nvCxnSpPr>
              <p:spPr>
                <a:xfrm>
                  <a:off x="6593986" y="2137893"/>
                  <a:ext cx="0" cy="2683783"/>
                </a:xfrm>
                <a:prstGeom prst="line">
                  <a:avLst/>
                </a:prstGeom>
                <a:noFill/>
                <a:ln w="38100" cap="sq" cmpd="sng" algn="ctr">
                  <a:solidFill>
                    <a:srgbClr val="C00000"/>
                  </a:solidFill>
                  <a:prstDash val="solid"/>
                  <a:miter lim="800000"/>
                  <a:headEnd type="none" w="med" len="med"/>
                  <a:tailEnd type="none" w="lg" len="med"/>
                </a:ln>
                <a:effectLst/>
              </p:spPr>
            </p:cxnSp>
            <p:cxnSp>
              <p:nvCxnSpPr>
                <p:cNvPr id="95" name="Straight Connector 94">
                  <a:extLst>
                    <a:ext uri="{FF2B5EF4-FFF2-40B4-BE49-F238E27FC236}">
                      <a16:creationId xmlns:a16="http://schemas.microsoft.com/office/drawing/2014/main" id="{6B8DB2B1-F21F-4E79-BA84-45F81278292C}"/>
                    </a:ext>
                  </a:extLst>
                </p:cNvPr>
                <p:cNvCxnSpPr/>
                <p:nvPr/>
              </p:nvCxnSpPr>
              <p:spPr>
                <a:xfrm>
                  <a:off x="6317876" y="2137893"/>
                  <a:ext cx="255159" cy="0"/>
                </a:xfrm>
                <a:prstGeom prst="line">
                  <a:avLst/>
                </a:prstGeom>
                <a:noFill/>
                <a:ln w="38100" cap="sq" cmpd="sng" algn="ctr">
                  <a:solidFill>
                    <a:srgbClr val="C00000"/>
                  </a:solidFill>
                  <a:prstDash val="solid"/>
                  <a:miter lim="800000"/>
                  <a:headEnd type="none" w="med" len="med"/>
                  <a:tailEnd type="none" w="lg" len="med"/>
                </a:ln>
                <a:effectLst/>
              </p:spPr>
            </p:cxnSp>
            <p:cxnSp>
              <p:nvCxnSpPr>
                <p:cNvPr id="96" name="Straight Connector 95">
                  <a:extLst>
                    <a:ext uri="{FF2B5EF4-FFF2-40B4-BE49-F238E27FC236}">
                      <a16:creationId xmlns:a16="http://schemas.microsoft.com/office/drawing/2014/main" id="{04EBE2A6-BA56-498D-A5D8-F70912BAC4B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320317" y="4825702"/>
                  <a:ext cx="263079" cy="0"/>
                </a:xfrm>
                <a:prstGeom prst="line">
                  <a:avLst/>
                </a:prstGeom>
                <a:noFill/>
                <a:ln w="38100" cap="sq" cmpd="sng" algn="ctr">
                  <a:solidFill>
                    <a:srgbClr val="C00000"/>
                  </a:solidFill>
                  <a:prstDash val="solid"/>
                  <a:miter lim="800000"/>
                  <a:headEnd type="none" w="med" len="med"/>
                  <a:tailEnd type="none" w="lg" len="med"/>
                </a:ln>
                <a:effectLst/>
              </p:spPr>
            </p:cxnSp>
          </p:grpSp>
          <p:cxnSp>
            <p:nvCxnSpPr>
              <p:cNvPr id="93" name="Straight Arrow Connector 92">
                <a:extLst>
                  <a:ext uri="{FF2B5EF4-FFF2-40B4-BE49-F238E27FC236}">
                    <a16:creationId xmlns:a16="http://schemas.microsoft.com/office/drawing/2014/main" id="{048B8BB2-B7CA-4E06-B7D6-AF01C22C4597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6339118" y="3472388"/>
                <a:ext cx="181844" cy="7142"/>
              </a:xfrm>
              <a:prstGeom prst="straightConnector1">
                <a:avLst/>
              </a:prstGeom>
              <a:noFill/>
              <a:ln w="38100" cap="sq" cmpd="sng" algn="ctr">
                <a:solidFill>
                  <a:srgbClr val="C00000"/>
                </a:solidFill>
                <a:prstDash val="solid"/>
                <a:miter lim="800000"/>
                <a:headEnd type="none" w="med" len="med"/>
                <a:tailEnd type="none" w="lg" len="med"/>
              </a:ln>
              <a:effectLst/>
            </p:spPr>
          </p:cxnSp>
        </p:grpSp>
        <p:cxnSp>
          <p:nvCxnSpPr>
            <p:cNvPr id="80" name="Straight Arrow Connector 79">
              <a:extLst>
                <a:ext uri="{FF2B5EF4-FFF2-40B4-BE49-F238E27FC236}">
                  <a16:creationId xmlns:a16="http://schemas.microsoft.com/office/drawing/2014/main" id="{6118FE28-9A8A-44F8-B101-7515ECFB5E2D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6099770" y="3908653"/>
              <a:ext cx="479083" cy="1"/>
            </a:xfrm>
            <a:prstGeom prst="straightConnector1">
              <a:avLst/>
            </a:prstGeom>
            <a:noFill/>
            <a:ln w="38100" cap="sq" cmpd="sng" algn="ctr">
              <a:solidFill>
                <a:srgbClr val="C00000"/>
              </a:solidFill>
              <a:prstDash val="solid"/>
              <a:miter lim="800000"/>
              <a:headEnd type="none" w="med" len="med"/>
              <a:tailEnd type="stealth" w="lg" len="med"/>
            </a:ln>
            <a:effectLst/>
          </p:spPr>
        </p:cxnSp>
        <p:cxnSp>
          <p:nvCxnSpPr>
            <p:cNvPr id="81" name="Straight Arrow Connector 80">
              <a:extLst>
                <a:ext uri="{FF2B5EF4-FFF2-40B4-BE49-F238E27FC236}">
                  <a16:creationId xmlns:a16="http://schemas.microsoft.com/office/drawing/2014/main" id="{3E6C5A17-4303-45C0-ADBE-DC1F53DE90D8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9209871" y="3926619"/>
              <a:ext cx="479083" cy="1"/>
            </a:xfrm>
            <a:prstGeom prst="straightConnector1">
              <a:avLst/>
            </a:prstGeom>
            <a:noFill/>
            <a:ln w="38100" cap="sq" cmpd="sng" algn="ctr">
              <a:solidFill>
                <a:srgbClr val="C00000"/>
              </a:solidFill>
              <a:prstDash val="solid"/>
              <a:miter lim="800000"/>
              <a:headEnd type="none" w="med" len="med"/>
              <a:tailEnd type="stealth" w="lg" len="med"/>
            </a:ln>
            <a:effectLst/>
          </p:spPr>
        </p:cxnSp>
        <p:cxnSp>
          <p:nvCxnSpPr>
            <p:cNvPr id="82" name="Straight Arrow Connector 81">
              <a:extLst>
                <a:ext uri="{FF2B5EF4-FFF2-40B4-BE49-F238E27FC236}">
                  <a16:creationId xmlns:a16="http://schemas.microsoft.com/office/drawing/2014/main" id="{BD9227CC-7AA4-41B6-B97B-FFFA1CD52BB5}"/>
                </a:ext>
              </a:extLst>
            </p:cNvPr>
            <p:cNvCxnSpPr>
              <a:cxnSpLocks/>
            </p:cNvCxnSpPr>
            <p:nvPr/>
          </p:nvCxnSpPr>
          <p:spPr>
            <a:xfrm>
              <a:off x="8262951" y="4532234"/>
              <a:ext cx="808550" cy="0"/>
            </a:xfrm>
            <a:prstGeom prst="straightConnector1">
              <a:avLst/>
            </a:prstGeom>
            <a:noFill/>
            <a:ln w="38100" cap="sq" cmpd="sng" algn="ctr">
              <a:solidFill>
                <a:srgbClr val="4472C4">
                  <a:lumMod val="50000"/>
                </a:srgbClr>
              </a:solidFill>
              <a:prstDash val="solid"/>
              <a:miter lim="800000"/>
              <a:headEnd type="none" w="med" len="med"/>
              <a:tailEnd type="stealth" w="lg" len="med"/>
            </a:ln>
            <a:effectLst/>
          </p:spPr>
        </p:cxnSp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6661D468-30DD-4B0A-955E-F481D852A69C}"/>
                </a:ext>
              </a:extLst>
            </p:cNvPr>
            <p:cNvGrpSpPr/>
            <p:nvPr/>
          </p:nvGrpSpPr>
          <p:grpSpPr>
            <a:xfrm rot="16200000">
              <a:off x="8292765" y="3366177"/>
              <a:ext cx="592016" cy="3765464"/>
              <a:chOff x="6305343" y="2137893"/>
              <a:chExt cx="483110" cy="2683783"/>
            </a:xfrm>
          </p:grpSpPr>
          <p:cxnSp>
            <p:nvCxnSpPr>
              <p:cNvPr id="86" name="Straight Arrow Connector 85">
                <a:extLst>
                  <a:ext uri="{FF2B5EF4-FFF2-40B4-BE49-F238E27FC236}">
                    <a16:creationId xmlns:a16="http://schemas.microsoft.com/office/drawing/2014/main" id="{7D22F90E-D99C-4C0B-B6E2-2AA34A5DFCB1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 flipH="1" flipV="1">
                <a:off x="6648614" y="2410056"/>
                <a:ext cx="1" cy="279676"/>
              </a:xfrm>
              <a:prstGeom prst="straightConnector1">
                <a:avLst/>
              </a:prstGeom>
              <a:noFill/>
              <a:ln w="38100" cap="sq" cmpd="sng" algn="ctr">
                <a:solidFill>
                  <a:srgbClr val="4472C4">
                    <a:lumMod val="50000"/>
                  </a:srgbClr>
                </a:solidFill>
                <a:prstDash val="solid"/>
                <a:miter lim="800000"/>
                <a:headEnd type="none" w="med" len="med"/>
                <a:tailEnd type="stealth" w="lg" len="med"/>
              </a:ln>
              <a:effectLst/>
            </p:spPr>
          </p:cxnSp>
          <p:grpSp>
            <p:nvGrpSpPr>
              <p:cNvPr id="87" name="Group 86">
                <a:extLst>
                  <a:ext uri="{FF2B5EF4-FFF2-40B4-BE49-F238E27FC236}">
                    <a16:creationId xmlns:a16="http://schemas.microsoft.com/office/drawing/2014/main" id="{A489F153-909D-4D32-BEA6-483F41E96633}"/>
                  </a:ext>
                </a:extLst>
              </p:cNvPr>
              <p:cNvGrpSpPr/>
              <p:nvPr/>
            </p:nvGrpSpPr>
            <p:grpSpPr>
              <a:xfrm>
                <a:off x="6305343" y="2137893"/>
                <a:ext cx="163513" cy="2683783"/>
                <a:chOff x="6242487" y="2137893"/>
                <a:chExt cx="266003" cy="2683783"/>
              </a:xfrm>
            </p:grpSpPr>
            <p:cxnSp>
              <p:nvCxnSpPr>
                <p:cNvPr id="88" name="Straight Connector 87">
                  <a:extLst>
                    <a:ext uri="{FF2B5EF4-FFF2-40B4-BE49-F238E27FC236}">
                      <a16:creationId xmlns:a16="http://schemas.microsoft.com/office/drawing/2014/main" id="{F2D93A06-67C7-427D-90E1-370AA8AB4518}"/>
                    </a:ext>
                  </a:extLst>
                </p:cNvPr>
                <p:cNvCxnSpPr/>
                <p:nvPr/>
              </p:nvCxnSpPr>
              <p:spPr>
                <a:xfrm>
                  <a:off x="6508490" y="2137893"/>
                  <a:ext cx="0" cy="2683783"/>
                </a:xfrm>
                <a:prstGeom prst="line">
                  <a:avLst/>
                </a:prstGeom>
                <a:noFill/>
                <a:ln w="38100" cap="sq" cmpd="sng" algn="ctr">
                  <a:solidFill>
                    <a:srgbClr val="4472C4">
                      <a:lumMod val="50000"/>
                    </a:srgbClr>
                  </a:solidFill>
                  <a:prstDash val="solid"/>
                  <a:miter lim="800000"/>
                  <a:headEnd type="none" w="med" len="med"/>
                  <a:tailEnd type="none" w="lg" len="med"/>
                </a:ln>
                <a:effectLst/>
              </p:spPr>
            </p:cxnSp>
            <p:cxnSp>
              <p:nvCxnSpPr>
                <p:cNvPr id="89" name="Straight Connector 88">
                  <a:extLst>
                    <a:ext uri="{FF2B5EF4-FFF2-40B4-BE49-F238E27FC236}">
                      <a16:creationId xmlns:a16="http://schemas.microsoft.com/office/drawing/2014/main" id="{33450033-258E-42AD-A5B1-A99F098B0A12}"/>
                    </a:ext>
                  </a:extLst>
                </p:cNvPr>
                <p:cNvCxnSpPr/>
                <p:nvPr/>
              </p:nvCxnSpPr>
              <p:spPr>
                <a:xfrm>
                  <a:off x="6249487" y="2137893"/>
                  <a:ext cx="255158" cy="0"/>
                </a:xfrm>
                <a:prstGeom prst="line">
                  <a:avLst/>
                </a:prstGeom>
                <a:noFill/>
                <a:ln w="38100" cap="sq" cmpd="sng" algn="ctr">
                  <a:solidFill>
                    <a:srgbClr val="4472C4">
                      <a:lumMod val="50000"/>
                    </a:srgbClr>
                  </a:solidFill>
                  <a:prstDash val="solid"/>
                  <a:miter lim="800000"/>
                  <a:headEnd type="none" w="med" len="med"/>
                  <a:tailEnd type="none" w="lg" len="med"/>
                </a:ln>
                <a:effectLst/>
              </p:spPr>
            </p:cxnSp>
            <p:cxnSp>
              <p:nvCxnSpPr>
                <p:cNvPr id="90" name="Straight Connector 89">
                  <a:extLst>
                    <a:ext uri="{FF2B5EF4-FFF2-40B4-BE49-F238E27FC236}">
                      <a16:creationId xmlns:a16="http://schemas.microsoft.com/office/drawing/2014/main" id="{F188D878-CB30-476C-8F66-0AB4824E67A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242487" y="4818913"/>
                  <a:ext cx="263083" cy="0"/>
                </a:xfrm>
                <a:prstGeom prst="line">
                  <a:avLst/>
                </a:prstGeom>
                <a:noFill/>
                <a:ln w="38100" cap="sq" cmpd="sng" algn="ctr">
                  <a:solidFill>
                    <a:srgbClr val="4472C4">
                      <a:lumMod val="50000"/>
                    </a:srgbClr>
                  </a:solidFill>
                  <a:prstDash val="solid"/>
                  <a:miter lim="800000"/>
                  <a:headEnd type="none" w="med" len="med"/>
                  <a:tailEnd type="none" w="lg" len="med"/>
                </a:ln>
                <a:effectLst/>
              </p:spPr>
            </p:cxnSp>
          </p:grpSp>
        </p:grp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744F890D-C7C4-4D7A-AEC5-E1EC498B18BF}"/>
                </a:ext>
              </a:extLst>
            </p:cNvPr>
            <p:cNvSpPr/>
            <p:nvPr/>
          </p:nvSpPr>
          <p:spPr>
            <a:xfrm>
              <a:off x="2645496" y="3178293"/>
              <a:ext cx="2353072" cy="765335"/>
            </a:xfrm>
            <a:prstGeom prst="rect">
              <a:avLst/>
            </a:prstGeom>
            <a:solidFill>
              <a:schemeClr val="bg1"/>
            </a:solidFill>
            <a:ln w="19050" cap="flat" cmpd="sng" algn="ctr">
              <a:solidFill>
                <a:schemeClr val="tx2">
                  <a:lumMod val="40000"/>
                  <a:lumOff val="60000"/>
                </a:schemeClr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1.1 Gains authorized access to the PLC by injecting rootkit</a:t>
              </a:r>
              <a:endParaRPr kumimoji="0" lang="en-IN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CE4DF367-4D27-4AF9-B8D9-1804CE304F6C}"/>
                </a:ext>
              </a:extLst>
            </p:cNvPr>
            <p:cNvSpPr/>
            <p:nvPr/>
          </p:nvSpPr>
          <p:spPr>
            <a:xfrm>
              <a:off x="6209235" y="2895198"/>
              <a:ext cx="2336975" cy="765335"/>
            </a:xfrm>
            <a:prstGeom prst="rect">
              <a:avLst/>
            </a:prstGeom>
            <a:solidFill>
              <a:schemeClr val="bg1"/>
            </a:solidFill>
            <a:ln w="19050" cap="flat" cmpd="sng" algn="ctr">
              <a:solidFill>
                <a:schemeClr val="accent6">
                  <a:lumMod val="60000"/>
                  <a:lumOff val="40000"/>
                </a:schemeClr>
              </a:solidFill>
              <a:prstDash val="solid"/>
              <a:miter lim="800000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Attacker gets root access to the PLC </a:t>
              </a:r>
              <a:endParaRPr kumimoji="0" lang="en-IN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03" name="Rectangle 102">
            <a:extLst>
              <a:ext uri="{FF2B5EF4-FFF2-40B4-BE49-F238E27FC236}">
                <a16:creationId xmlns:a16="http://schemas.microsoft.com/office/drawing/2014/main" id="{A747E776-2B96-4534-A3E3-464802200914}"/>
              </a:ext>
            </a:extLst>
          </p:cNvPr>
          <p:cNvSpPr/>
          <p:nvPr/>
        </p:nvSpPr>
        <p:spPr>
          <a:xfrm>
            <a:off x="3372704" y="2785311"/>
            <a:ext cx="2343417" cy="35259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PLC Rootkit Attack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10377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02" name="Group 4101"/>
          <p:cNvGrpSpPr/>
          <p:nvPr/>
        </p:nvGrpSpPr>
        <p:grpSpPr>
          <a:xfrm>
            <a:off x="5155710" y="1584388"/>
            <a:ext cx="61784" cy="4985041"/>
            <a:chOff x="6081906" y="1872958"/>
            <a:chExt cx="61784" cy="4985041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6081906" y="1872958"/>
              <a:ext cx="0" cy="4985041"/>
            </a:xfrm>
            <a:prstGeom prst="line">
              <a:avLst/>
            </a:prstGeom>
            <a:ln w="381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6143690" y="1872958"/>
              <a:ext cx="0" cy="4985041"/>
            </a:xfrm>
            <a:prstGeom prst="line">
              <a:avLst/>
            </a:prstGeom>
            <a:ln w="381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5044362" y="1342725"/>
            <a:ext cx="284480" cy="284480"/>
            <a:chOff x="5953760" y="1631295"/>
            <a:chExt cx="284480" cy="284480"/>
          </a:xfrm>
        </p:grpSpPr>
        <p:sp>
          <p:nvSpPr>
            <p:cNvPr id="6" name="Oval 5"/>
            <p:cNvSpPr/>
            <p:nvPr/>
          </p:nvSpPr>
          <p:spPr>
            <a:xfrm>
              <a:off x="5953760" y="1631295"/>
              <a:ext cx="284480" cy="2844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" name="Oval 6"/>
            <p:cNvSpPr/>
            <p:nvPr/>
          </p:nvSpPr>
          <p:spPr>
            <a:xfrm>
              <a:off x="6036747" y="1714282"/>
              <a:ext cx="118506" cy="11850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87" name="Title 4">
            <a:extLst>
              <a:ext uri="{FF2B5EF4-FFF2-40B4-BE49-F238E27FC236}">
                <a16:creationId xmlns:a16="http://schemas.microsoft.com/office/drawing/2014/main" id="{9FC7E644-8F65-4D13-90BB-7C43C7C54DBA}"/>
              </a:ext>
            </a:extLst>
          </p:cNvPr>
          <p:cNvSpPr txBox="1">
            <a:spLocks/>
          </p:cNvSpPr>
          <p:nvPr/>
        </p:nvSpPr>
        <p:spPr>
          <a:xfrm>
            <a:off x="152400" y="71144"/>
            <a:ext cx="11887200" cy="774073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algn="ctr">
              <a:spcBef>
                <a:spcPct val="0"/>
              </a:spcBef>
              <a:buNone/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  <a:ea typeface="+mj-ea"/>
                <a:cs typeface="+mj-cs"/>
              </a:defRPr>
            </a:lvl1pPr>
          </a:lstStyle>
          <a:p>
            <a:r>
              <a:rPr lang="en-US" sz="3000" dirty="0"/>
              <a:t>Hacking Industrial Systems through RF Remote Controllers</a:t>
            </a:r>
            <a:endParaRPr lang="en-IN" sz="3000" dirty="0"/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9E997702-0DB9-4162-AD1D-1941E6735DFD}"/>
              </a:ext>
            </a:extLst>
          </p:cNvPr>
          <p:cNvSpPr txBox="1"/>
          <p:nvPr/>
        </p:nvSpPr>
        <p:spPr>
          <a:xfrm>
            <a:off x="152400" y="2131694"/>
            <a:ext cx="4388008" cy="193899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Most industrial machines are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operated via remote controllers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that are used in various industries such as manufacturing, logistics, mining, and constructions for automation or to control machines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0053FF63-78C7-4CAF-90A1-83A07E584C75}"/>
              </a:ext>
            </a:extLst>
          </p:cNvPr>
          <p:cNvSpPr txBox="1"/>
          <p:nvPr/>
        </p:nvSpPr>
        <p:spPr>
          <a:xfrm>
            <a:off x="146567" y="4829013"/>
            <a:ext cx="4326888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Improper security implementations in the devices operating via remote controllers can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pose severe risks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the industrial systems</a:t>
            </a:r>
            <a:endParaRPr kumimoji="0" lang="en-IN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5" name="Полилиния 46">
            <a:extLst>
              <a:ext uri="{FF2B5EF4-FFF2-40B4-BE49-F238E27FC236}">
                <a16:creationId xmlns:a16="http://schemas.microsoft.com/office/drawing/2014/main" id="{97238A3B-EAAE-4204-AC35-142EF51452FC}"/>
              </a:ext>
            </a:extLst>
          </p:cNvPr>
          <p:cNvSpPr/>
          <p:nvPr/>
        </p:nvSpPr>
        <p:spPr>
          <a:xfrm rot="16200000">
            <a:off x="8166956" y="-1440062"/>
            <a:ext cx="1300462" cy="6764064"/>
          </a:xfrm>
          <a:custGeom>
            <a:avLst/>
            <a:gdLst>
              <a:gd name="connsiteX0" fmla="*/ 1740207 w 1740207"/>
              <a:gd name="connsiteY0" fmla="*/ 496466 h 5670087"/>
              <a:gd name="connsiteX1" fmla="*/ 1727495 w 1740207"/>
              <a:gd name="connsiteY1" fmla="*/ 496466 h 5670087"/>
              <a:gd name="connsiteX2" fmla="*/ 1727494 w 1740207"/>
              <a:gd name="connsiteY2" fmla="*/ 5670087 h 5670087"/>
              <a:gd name="connsiteX3" fmla="*/ 0 w 1740207"/>
              <a:gd name="connsiteY3" fmla="*/ 5670087 h 5670087"/>
              <a:gd name="connsiteX4" fmla="*/ 0 w 1740207"/>
              <a:gd name="connsiteY4" fmla="*/ 495298 h 5670087"/>
              <a:gd name="connsiteX5" fmla="*/ 3964 w 1740207"/>
              <a:gd name="connsiteY5" fmla="*/ 495298 h 5670087"/>
              <a:gd name="connsiteX6" fmla="*/ 871063 w 1740207"/>
              <a:gd name="connsiteY6" fmla="*/ 0 h 5670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40207" h="5670087">
                <a:moveTo>
                  <a:pt x="1740207" y="496466"/>
                </a:moveTo>
                <a:lnTo>
                  <a:pt x="1727495" y="496466"/>
                </a:lnTo>
                <a:lnTo>
                  <a:pt x="1727494" y="5670087"/>
                </a:lnTo>
                <a:lnTo>
                  <a:pt x="0" y="5670087"/>
                </a:lnTo>
                <a:lnTo>
                  <a:pt x="0" y="495298"/>
                </a:lnTo>
                <a:lnTo>
                  <a:pt x="3964" y="495298"/>
                </a:lnTo>
                <a:lnTo>
                  <a:pt x="871063" y="0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126" name="Text Box 41">
            <a:extLst>
              <a:ext uri="{FF2B5EF4-FFF2-40B4-BE49-F238E27FC236}">
                <a16:creationId xmlns:a16="http://schemas.microsoft.com/office/drawing/2014/main" id="{82BA6942-CBE4-4D9D-8D5D-43E7D44A7BA2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7848273" y="1330924"/>
            <a:ext cx="193782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Arial" pitchFamily="34" charset="0"/>
              </a:rPr>
              <a:t>Replay Attack</a:t>
            </a:r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D61B8A01-C624-418C-A18C-06E9F6C17CD5}"/>
              </a:ext>
            </a:extLst>
          </p:cNvPr>
          <p:cNvSpPr/>
          <p:nvPr/>
        </p:nvSpPr>
        <p:spPr>
          <a:xfrm>
            <a:off x="6084010" y="1640277"/>
            <a:ext cx="5955590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record the commands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transmitted by an operator and replay them to the target system to gain basic control over the system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5A64ED37-C5C6-458D-A294-A73B5F02EC94}"/>
              </a:ext>
            </a:extLst>
          </p:cNvPr>
          <p:cNvGrpSpPr/>
          <p:nvPr/>
        </p:nvGrpSpPr>
        <p:grpSpPr>
          <a:xfrm>
            <a:off x="4830185" y="2741635"/>
            <a:ext cx="719111" cy="719111"/>
            <a:chOff x="4830185" y="2703135"/>
            <a:chExt cx="719111" cy="719111"/>
          </a:xfrm>
        </p:grpSpPr>
        <p:sp>
          <p:nvSpPr>
            <p:cNvPr id="48" name="Oval 47"/>
            <p:cNvSpPr/>
            <p:nvPr/>
          </p:nvSpPr>
          <p:spPr>
            <a:xfrm>
              <a:off x="4830185" y="2703135"/>
              <a:ext cx="719111" cy="719111"/>
            </a:xfrm>
            <a:prstGeom prst="ellipse">
              <a:avLst/>
            </a:prstGeom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8" name="Freeform 102">
              <a:extLst>
                <a:ext uri="{FF2B5EF4-FFF2-40B4-BE49-F238E27FC236}">
                  <a16:creationId xmlns:a16="http://schemas.microsoft.com/office/drawing/2014/main" id="{6D72CDAB-573B-4D57-B111-257DB3A9E2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4583" y="2887049"/>
              <a:ext cx="390314" cy="351283"/>
            </a:xfrm>
            <a:custGeom>
              <a:avLst/>
              <a:gdLst>
                <a:gd name="T0" fmla="*/ 35703 w 498"/>
                <a:gd name="T1" fmla="*/ 67874 h 445"/>
                <a:gd name="T2" fmla="*/ 35703 w 498"/>
                <a:gd name="T3" fmla="*/ 67874 h 445"/>
                <a:gd name="T4" fmla="*/ 63372 w 498"/>
                <a:gd name="T5" fmla="*/ 75965 h 445"/>
                <a:gd name="T6" fmla="*/ 67389 w 498"/>
                <a:gd name="T7" fmla="*/ 75965 h 445"/>
                <a:gd name="T8" fmla="*/ 87026 w 498"/>
                <a:gd name="T9" fmla="*/ 60232 h 445"/>
                <a:gd name="T10" fmla="*/ 87026 w 498"/>
                <a:gd name="T11" fmla="*/ 56187 h 445"/>
                <a:gd name="T12" fmla="*/ 79439 w 498"/>
                <a:gd name="T13" fmla="*/ 48096 h 445"/>
                <a:gd name="T14" fmla="*/ 122728 w 498"/>
                <a:gd name="T15" fmla="*/ 4495 h 445"/>
                <a:gd name="T16" fmla="*/ 87026 w 498"/>
                <a:gd name="T17" fmla="*/ 0 h 445"/>
                <a:gd name="T18" fmla="*/ 47753 w 498"/>
                <a:gd name="T19" fmla="*/ 24273 h 445"/>
                <a:gd name="T20" fmla="*/ 32133 w 498"/>
                <a:gd name="T21" fmla="*/ 36409 h 445"/>
                <a:gd name="T22" fmla="*/ 23653 w 498"/>
                <a:gd name="T23" fmla="*/ 52141 h 445"/>
                <a:gd name="T24" fmla="*/ 8033 w 498"/>
                <a:gd name="T25" fmla="*/ 56187 h 445"/>
                <a:gd name="T26" fmla="*/ 0 w 498"/>
                <a:gd name="T27" fmla="*/ 64278 h 445"/>
                <a:gd name="T28" fmla="*/ 0 w 498"/>
                <a:gd name="T29" fmla="*/ 67874 h 445"/>
                <a:gd name="T30" fmla="*/ 16066 w 498"/>
                <a:gd name="T31" fmla="*/ 84055 h 445"/>
                <a:gd name="T32" fmla="*/ 23653 w 498"/>
                <a:gd name="T33" fmla="*/ 88101 h 445"/>
                <a:gd name="T34" fmla="*/ 32133 w 498"/>
                <a:gd name="T35" fmla="*/ 80010 h 445"/>
                <a:gd name="T36" fmla="*/ 35703 w 498"/>
                <a:gd name="T37" fmla="*/ 67874 h 445"/>
                <a:gd name="T38" fmla="*/ 99075 w 498"/>
                <a:gd name="T39" fmla="*/ 71919 h 445"/>
                <a:gd name="T40" fmla="*/ 99075 w 498"/>
                <a:gd name="T41" fmla="*/ 71919 h 445"/>
                <a:gd name="T42" fmla="*/ 95059 w 498"/>
                <a:gd name="T43" fmla="*/ 71919 h 445"/>
                <a:gd name="T44" fmla="*/ 79439 w 498"/>
                <a:gd name="T45" fmla="*/ 84055 h 445"/>
                <a:gd name="T46" fmla="*/ 75422 w 498"/>
                <a:gd name="T47" fmla="*/ 91697 h 445"/>
                <a:gd name="T48" fmla="*/ 170035 w 498"/>
                <a:gd name="T49" fmla="*/ 195530 h 445"/>
                <a:gd name="T50" fmla="*/ 178068 w 498"/>
                <a:gd name="T51" fmla="*/ 195530 h 445"/>
                <a:gd name="T52" fmla="*/ 190117 w 498"/>
                <a:gd name="T53" fmla="*/ 187439 h 445"/>
                <a:gd name="T54" fmla="*/ 190117 w 498"/>
                <a:gd name="T55" fmla="*/ 179798 h 445"/>
                <a:gd name="T56" fmla="*/ 99075 w 498"/>
                <a:gd name="T57" fmla="*/ 71919 h 445"/>
                <a:gd name="T58" fmla="*/ 221804 w 498"/>
                <a:gd name="T59" fmla="*/ 28318 h 445"/>
                <a:gd name="T60" fmla="*/ 221804 w 498"/>
                <a:gd name="T61" fmla="*/ 28318 h 445"/>
                <a:gd name="T62" fmla="*/ 213771 w 498"/>
                <a:gd name="T63" fmla="*/ 24273 h 445"/>
                <a:gd name="T64" fmla="*/ 205737 w 498"/>
                <a:gd name="T65" fmla="*/ 40005 h 445"/>
                <a:gd name="T66" fmla="*/ 182084 w 498"/>
                <a:gd name="T67" fmla="*/ 48096 h 445"/>
                <a:gd name="T68" fmla="*/ 178068 w 498"/>
                <a:gd name="T69" fmla="*/ 28318 h 445"/>
                <a:gd name="T70" fmla="*/ 186101 w 498"/>
                <a:gd name="T71" fmla="*/ 8540 h 445"/>
                <a:gd name="T72" fmla="*/ 182084 w 498"/>
                <a:gd name="T73" fmla="*/ 4495 h 445"/>
                <a:gd name="T74" fmla="*/ 150398 w 498"/>
                <a:gd name="T75" fmla="*/ 32364 h 445"/>
                <a:gd name="T76" fmla="*/ 142365 w 498"/>
                <a:gd name="T77" fmla="*/ 67874 h 445"/>
                <a:gd name="T78" fmla="*/ 126745 w 498"/>
                <a:gd name="T79" fmla="*/ 84055 h 445"/>
                <a:gd name="T80" fmla="*/ 142365 w 498"/>
                <a:gd name="T81" fmla="*/ 103833 h 445"/>
                <a:gd name="T82" fmla="*/ 162448 w 498"/>
                <a:gd name="T83" fmla="*/ 84055 h 445"/>
                <a:gd name="T84" fmla="*/ 182084 w 498"/>
                <a:gd name="T85" fmla="*/ 80010 h 445"/>
                <a:gd name="T86" fmla="*/ 217787 w 498"/>
                <a:gd name="T87" fmla="*/ 64278 h 445"/>
                <a:gd name="T88" fmla="*/ 221804 w 498"/>
                <a:gd name="T89" fmla="*/ 28318 h 445"/>
                <a:gd name="T90" fmla="*/ 32133 w 498"/>
                <a:gd name="T91" fmla="*/ 179798 h 445"/>
                <a:gd name="T92" fmla="*/ 32133 w 498"/>
                <a:gd name="T93" fmla="*/ 179798 h 445"/>
                <a:gd name="T94" fmla="*/ 32133 w 498"/>
                <a:gd name="T95" fmla="*/ 187439 h 445"/>
                <a:gd name="T96" fmla="*/ 39719 w 498"/>
                <a:gd name="T97" fmla="*/ 199576 h 445"/>
                <a:gd name="T98" fmla="*/ 47753 w 498"/>
                <a:gd name="T99" fmla="*/ 195530 h 445"/>
                <a:gd name="T100" fmla="*/ 103092 w 498"/>
                <a:gd name="T101" fmla="*/ 143838 h 445"/>
                <a:gd name="T102" fmla="*/ 87026 w 498"/>
                <a:gd name="T103" fmla="*/ 123611 h 445"/>
                <a:gd name="T104" fmla="*/ 32133 w 498"/>
                <a:gd name="T105" fmla="*/ 179798 h 44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98" h="445">
                  <a:moveTo>
                    <a:pt x="80" y="151"/>
                  </a:moveTo>
                  <a:lnTo>
                    <a:pt x="80" y="151"/>
                  </a:lnTo>
                  <a:cubicBezTo>
                    <a:pt x="97" y="134"/>
                    <a:pt x="116" y="143"/>
                    <a:pt x="142" y="169"/>
                  </a:cubicBezTo>
                  <a:cubicBezTo>
                    <a:pt x="151" y="178"/>
                    <a:pt x="151" y="169"/>
                    <a:pt x="151" y="169"/>
                  </a:cubicBezTo>
                  <a:cubicBezTo>
                    <a:pt x="160" y="169"/>
                    <a:pt x="186" y="134"/>
                    <a:pt x="195" y="134"/>
                  </a:cubicBezTo>
                  <a:cubicBezTo>
                    <a:pt x="195" y="134"/>
                    <a:pt x="195" y="134"/>
                    <a:pt x="195" y="125"/>
                  </a:cubicBezTo>
                  <a:cubicBezTo>
                    <a:pt x="186" y="125"/>
                    <a:pt x="178" y="116"/>
                    <a:pt x="178" y="107"/>
                  </a:cubicBezTo>
                  <a:cubicBezTo>
                    <a:pt x="133" y="45"/>
                    <a:pt x="301" y="10"/>
                    <a:pt x="275" y="10"/>
                  </a:cubicBezTo>
                  <a:cubicBezTo>
                    <a:pt x="257" y="0"/>
                    <a:pt x="204" y="0"/>
                    <a:pt x="195" y="0"/>
                  </a:cubicBezTo>
                  <a:cubicBezTo>
                    <a:pt x="169" y="10"/>
                    <a:pt x="125" y="36"/>
                    <a:pt x="107" y="54"/>
                  </a:cubicBezTo>
                  <a:cubicBezTo>
                    <a:pt x="80" y="72"/>
                    <a:pt x="72" y="81"/>
                    <a:pt x="72" y="81"/>
                  </a:cubicBezTo>
                  <a:cubicBezTo>
                    <a:pt x="62" y="89"/>
                    <a:pt x="72" y="107"/>
                    <a:pt x="53" y="116"/>
                  </a:cubicBezTo>
                  <a:cubicBezTo>
                    <a:pt x="36" y="125"/>
                    <a:pt x="27" y="116"/>
                    <a:pt x="18" y="125"/>
                  </a:cubicBezTo>
                  <a:cubicBezTo>
                    <a:pt x="18" y="134"/>
                    <a:pt x="9" y="134"/>
                    <a:pt x="0" y="143"/>
                  </a:cubicBezTo>
                  <a:lnTo>
                    <a:pt x="0" y="151"/>
                  </a:lnTo>
                  <a:lnTo>
                    <a:pt x="36" y="187"/>
                  </a:lnTo>
                  <a:cubicBezTo>
                    <a:pt x="36" y="196"/>
                    <a:pt x="44" y="196"/>
                    <a:pt x="53" y="196"/>
                  </a:cubicBezTo>
                  <a:cubicBezTo>
                    <a:pt x="53" y="187"/>
                    <a:pt x="62" y="178"/>
                    <a:pt x="72" y="178"/>
                  </a:cubicBezTo>
                  <a:cubicBezTo>
                    <a:pt x="72" y="178"/>
                    <a:pt x="72" y="151"/>
                    <a:pt x="80" y="151"/>
                  </a:cubicBezTo>
                  <a:close/>
                  <a:moveTo>
                    <a:pt x="222" y="160"/>
                  </a:moveTo>
                  <a:lnTo>
                    <a:pt x="222" y="160"/>
                  </a:lnTo>
                  <a:cubicBezTo>
                    <a:pt x="213" y="160"/>
                    <a:pt x="213" y="160"/>
                    <a:pt x="213" y="160"/>
                  </a:cubicBezTo>
                  <a:cubicBezTo>
                    <a:pt x="178" y="187"/>
                    <a:pt x="178" y="187"/>
                    <a:pt x="178" y="187"/>
                  </a:cubicBezTo>
                  <a:cubicBezTo>
                    <a:pt x="169" y="196"/>
                    <a:pt x="169" y="196"/>
                    <a:pt x="169" y="204"/>
                  </a:cubicBezTo>
                  <a:cubicBezTo>
                    <a:pt x="381" y="435"/>
                    <a:pt x="381" y="435"/>
                    <a:pt x="381" y="435"/>
                  </a:cubicBezTo>
                  <a:cubicBezTo>
                    <a:pt x="381" y="444"/>
                    <a:pt x="391" y="444"/>
                    <a:pt x="399" y="435"/>
                  </a:cubicBezTo>
                  <a:cubicBezTo>
                    <a:pt x="426" y="417"/>
                    <a:pt x="426" y="417"/>
                    <a:pt x="426" y="417"/>
                  </a:cubicBezTo>
                  <a:cubicBezTo>
                    <a:pt x="426" y="408"/>
                    <a:pt x="426" y="400"/>
                    <a:pt x="426" y="400"/>
                  </a:cubicBezTo>
                  <a:lnTo>
                    <a:pt x="222" y="160"/>
                  </a:lnTo>
                  <a:close/>
                  <a:moveTo>
                    <a:pt x="497" y="63"/>
                  </a:moveTo>
                  <a:lnTo>
                    <a:pt x="497" y="63"/>
                  </a:lnTo>
                  <a:cubicBezTo>
                    <a:pt x="488" y="45"/>
                    <a:pt x="488" y="54"/>
                    <a:pt x="479" y="54"/>
                  </a:cubicBezTo>
                  <a:cubicBezTo>
                    <a:pt x="479" y="63"/>
                    <a:pt x="461" y="81"/>
                    <a:pt x="461" y="89"/>
                  </a:cubicBezTo>
                  <a:cubicBezTo>
                    <a:pt x="452" y="107"/>
                    <a:pt x="435" y="125"/>
                    <a:pt x="408" y="107"/>
                  </a:cubicBezTo>
                  <a:cubicBezTo>
                    <a:pt x="381" y="81"/>
                    <a:pt x="391" y="72"/>
                    <a:pt x="399" y="63"/>
                  </a:cubicBezTo>
                  <a:cubicBezTo>
                    <a:pt x="399" y="54"/>
                    <a:pt x="417" y="28"/>
                    <a:pt x="417" y="19"/>
                  </a:cubicBezTo>
                  <a:cubicBezTo>
                    <a:pt x="426" y="19"/>
                    <a:pt x="417" y="10"/>
                    <a:pt x="408" y="10"/>
                  </a:cubicBezTo>
                  <a:cubicBezTo>
                    <a:pt x="399" y="19"/>
                    <a:pt x="346" y="36"/>
                    <a:pt x="337" y="72"/>
                  </a:cubicBezTo>
                  <a:cubicBezTo>
                    <a:pt x="328" y="98"/>
                    <a:pt x="346" y="125"/>
                    <a:pt x="319" y="151"/>
                  </a:cubicBezTo>
                  <a:cubicBezTo>
                    <a:pt x="284" y="187"/>
                    <a:pt x="284" y="187"/>
                    <a:pt x="284" y="187"/>
                  </a:cubicBezTo>
                  <a:cubicBezTo>
                    <a:pt x="319" y="231"/>
                    <a:pt x="319" y="231"/>
                    <a:pt x="319" y="231"/>
                  </a:cubicBezTo>
                  <a:cubicBezTo>
                    <a:pt x="364" y="187"/>
                    <a:pt x="364" y="187"/>
                    <a:pt x="364" y="187"/>
                  </a:cubicBezTo>
                  <a:cubicBezTo>
                    <a:pt x="372" y="178"/>
                    <a:pt x="391" y="169"/>
                    <a:pt x="408" y="178"/>
                  </a:cubicBezTo>
                  <a:cubicBezTo>
                    <a:pt x="452" y="187"/>
                    <a:pt x="470" y="169"/>
                    <a:pt x="488" y="143"/>
                  </a:cubicBezTo>
                  <a:cubicBezTo>
                    <a:pt x="497" y="116"/>
                    <a:pt x="497" y="72"/>
                    <a:pt x="497" y="63"/>
                  </a:cubicBezTo>
                  <a:close/>
                  <a:moveTo>
                    <a:pt x="72" y="400"/>
                  </a:moveTo>
                  <a:lnTo>
                    <a:pt x="72" y="400"/>
                  </a:lnTo>
                  <a:cubicBezTo>
                    <a:pt x="62" y="408"/>
                    <a:pt x="62" y="417"/>
                    <a:pt x="72" y="417"/>
                  </a:cubicBezTo>
                  <a:cubicBezTo>
                    <a:pt x="89" y="444"/>
                    <a:pt x="89" y="444"/>
                    <a:pt x="89" y="444"/>
                  </a:cubicBezTo>
                  <a:cubicBezTo>
                    <a:pt x="97" y="444"/>
                    <a:pt x="107" y="444"/>
                    <a:pt x="107" y="435"/>
                  </a:cubicBezTo>
                  <a:cubicBezTo>
                    <a:pt x="231" y="320"/>
                    <a:pt x="231" y="320"/>
                    <a:pt x="231" y="320"/>
                  </a:cubicBezTo>
                  <a:cubicBezTo>
                    <a:pt x="195" y="275"/>
                    <a:pt x="195" y="275"/>
                    <a:pt x="195" y="275"/>
                  </a:cubicBezTo>
                  <a:lnTo>
                    <a:pt x="72" y="4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90540492-A045-40F5-B110-3D2547A15E51}"/>
              </a:ext>
            </a:extLst>
          </p:cNvPr>
          <p:cNvGrpSpPr/>
          <p:nvPr/>
        </p:nvGrpSpPr>
        <p:grpSpPr>
          <a:xfrm>
            <a:off x="4833484" y="5131177"/>
            <a:ext cx="719111" cy="719111"/>
            <a:chOff x="4833484" y="5131177"/>
            <a:chExt cx="719111" cy="719111"/>
          </a:xfrm>
        </p:grpSpPr>
        <p:sp>
          <p:nvSpPr>
            <p:cNvPr id="52" name="Oval 51"/>
            <p:cNvSpPr/>
            <p:nvPr/>
          </p:nvSpPr>
          <p:spPr>
            <a:xfrm>
              <a:off x="4833484" y="5131177"/>
              <a:ext cx="719111" cy="719111"/>
            </a:xfrm>
            <a:prstGeom prst="ellipse">
              <a:avLst/>
            </a:prstGeom>
            <a:solidFill>
              <a:schemeClr val="accent2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0" name="Freeform 28">
              <a:extLst>
                <a:ext uri="{FF2B5EF4-FFF2-40B4-BE49-F238E27FC236}">
                  <a16:creationId xmlns:a16="http://schemas.microsoft.com/office/drawing/2014/main" id="{1019128F-635E-44B9-B3BD-F9D1EDAA77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57229" y="5295424"/>
              <a:ext cx="471621" cy="390617"/>
            </a:xfrm>
            <a:custGeom>
              <a:avLst/>
              <a:gdLst>
                <a:gd name="T0" fmla="*/ 415925 w 256"/>
                <a:gd name="T1" fmla="*/ 324988 h 212"/>
                <a:gd name="T2" fmla="*/ 396429 w 256"/>
                <a:gd name="T3" fmla="*/ 344487 h 212"/>
                <a:gd name="T4" fmla="*/ 396429 w 256"/>
                <a:gd name="T5" fmla="*/ 344487 h 212"/>
                <a:gd name="T6" fmla="*/ 19496 w 256"/>
                <a:gd name="T7" fmla="*/ 344487 h 212"/>
                <a:gd name="T8" fmla="*/ 19496 w 256"/>
                <a:gd name="T9" fmla="*/ 344487 h 212"/>
                <a:gd name="T10" fmla="*/ 19496 w 256"/>
                <a:gd name="T11" fmla="*/ 344487 h 212"/>
                <a:gd name="T12" fmla="*/ 0 w 256"/>
                <a:gd name="T13" fmla="*/ 324988 h 212"/>
                <a:gd name="T14" fmla="*/ 3249 w 256"/>
                <a:gd name="T15" fmla="*/ 313613 h 212"/>
                <a:gd name="T16" fmla="*/ 3249 w 256"/>
                <a:gd name="T17" fmla="*/ 313613 h 212"/>
                <a:gd name="T18" fmla="*/ 191715 w 256"/>
                <a:gd name="T19" fmla="*/ 8125 h 212"/>
                <a:gd name="T20" fmla="*/ 191715 w 256"/>
                <a:gd name="T21" fmla="*/ 8125 h 212"/>
                <a:gd name="T22" fmla="*/ 207963 w 256"/>
                <a:gd name="T23" fmla="*/ 0 h 212"/>
                <a:gd name="T24" fmla="*/ 224210 w 256"/>
                <a:gd name="T25" fmla="*/ 9750 h 212"/>
                <a:gd name="T26" fmla="*/ 224210 w 256"/>
                <a:gd name="T27" fmla="*/ 9750 h 212"/>
                <a:gd name="T28" fmla="*/ 412676 w 256"/>
                <a:gd name="T29" fmla="*/ 315238 h 212"/>
                <a:gd name="T30" fmla="*/ 412676 w 256"/>
                <a:gd name="T31" fmla="*/ 315238 h 212"/>
                <a:gd name="T32" fmla="*/ 415925 w 256"/>
                <a:gd name="T33" fmla="*/ 324988 h 212"/>
                <a:gd name="T34" fmla="*/ 233958 w 256"/>
                <a:gd name="T35" fmla="*/ 110496 h 212"/>
                <a:gd name="T36" fmla="*/ 207963 w 256"/>
                <a:gd name="T37" fmla="*/ 84497 h 212"/>
                <a:gd name="T38" fmla="*/ 181967 w 256"/>
                <a:gd name="T39" fmla="*/ 110496 h 212"/>
                <a:gd name="T40" fmla="*/ 181967 w 256"/>
                <a:gd name="T41" fmla="*/ 207992 h 212"/>
                <a:gd name="T42" fmla="*/ 207963 w 256"/>
                <a:gd name="T43" fmla="*/ 233991 h 212"/>
                <a:gd name="T44" fmla="*/ 233958 w 256"/>
                <a:gd name="T45" fmla="*/ 207992 h 212"/>
                <a:gd name="T46" fmla="*/ 233958 w 256"/>
                <a:gd name="T47" fmla="*/ 110496 h 212"/>
                <a:gd name="T48" fmla="*/ 207963 w 256"/>
                <a:gd name="T49" fmla="*/ 253490 h 212"/>
                <a:gd name="T50" fmla="*/ 181967 w 256"/>
                <a:gd name="T51" fmla="*/ 279489 h 212"/>
                <a:gd name="T52" fmla="*/ 207963 w 256"/>
                <a:gd name="T53" fmla="*/ 305488 h 212"/>
                <a:gd name="T54" fmla="*/ 233958 w 256"/>
                <a:gd name="T55" fmla="*/ 279489 h 212"/>
                <a:gd name="T56" fmla="*/ 207963 w 256"/>
                <a:gd name="T57" fmla="*/ 253490 h 21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256" h="212">
                  <a:moveTo>
                    <a:pt x="256" y="200"/>
                  </a:moveTo>
                  <a:cubicBezTo>
                    <a:pt x="256" y="207"/>
                    <a:pt x="251" y="212"/>
                    <a:pt x="244" y="212"/>
                  </a:cubicBezTo>
                  <a:cubicBezTo>
                    <a:pt x="244" y="212"/>
                    <a:pt x="244" y="212"/>
                    <a:pt x="244" y="212"/>
                  </a:cubicBezTo>
                  <a:cubicBezTo>
                    <a:pt x="12" y="212"/>
                    <a:pt x="12" y="212"/>
                    <a:pt x="12" y="212"/>
                  </a:cubicBezTo>
                  <a:cubicBezTo>
                    <a:pt x="12" y="212"/>
                    <a:pt x="12" y="212"/>
                    <a:pt x="12" y="212"/>
                  </a:cubicBezTo>
                  <a:cubicBezTo>
                    <a:pt x="12" y="212"/>
                    <a:pt x="12" y="212"/>
                    <a:pt x="12" y="212"/>
                  </a:cubicBezTo>
                  <a:cubicBezTo>
                    <a:pt x="5" y="212"/>
                    <a:pt x="0" y="207"/>
                    <a:pt x="0" y="200"/>
                  </a:cubicBezTo>
                  <a:cubicBezTo>
                    <a:pt x="0" y="198"/>
                    <a:pt x="1" y="195"/>
                    <a:pt x="2" y="193"/>
                  </a:cubicBezTo>
                  <a:cubicBezTo>
                    <a:pt x="2" y="193"/>
                    <a:pt x="2" y="193"/>
                    <a:pt x="2" y="193"/>
                  </a:cubicBezTo>
                  <a:cubicBezTo>
                    <a:pt x="118" y="5"/>
                    <a:pt x="118" y="5"/>
                    <a:pt x="118" y="5"/>
                  </a:cubicBezTo>
                  <a:cubicBezTo>
                    <a:pt x="118" y="5"/>
                    <a:pt x="118" y="5"/>
                    <a:pt x="118" y="5"/>
                  </a:cubicBezTo>
                  <a:cubicBezTo>
                    <a:pt x="120" y="2"/>
                    <a:pt x="124" y="0"/>
                    <a:pt x="128" y="0"/>
                  </a:cubicBezTo>
                  <a:cubicBezTo>
                    <a:pt x="132" y="0"/>
                    <a:pt x="136" y="2"/>
                    <a:pt x="138" y="6"/>
                  </a:cubicBezTo>
                  <a:cubicBezTo>
                    <a:pt x="138" y="6"/>
                    <a:pt x="138" y="6"/>
                    <a:pt x="138" y="6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4" y="194"/>
                    <a:pt x="254" y="194"/>
                    <a:pt x="254" y="194"/>
                  </a:cubicBezTo>
                  <a:cubicBezTo>
                    <a:pt x="255" y="196"/>
                    <a:pt x="256" y="198"/>
                    <a:pt x="256" y="200"/>
                  </a:cubicBezTo>
                  <a:moveTo>
                    <a:pt x="144" y="68"/>
                  </a:moveTo>
                  <a:cubicBezTo>
                    <a:pt x="144" y="59"/>
                    <a:pt x="137" y="52"/>
                    <a:pt x="128" y="52"/>
                  </a:cubicBezTo>
                  <a:cubicBezTo>
                    <a:pt x="119" y="52"/>
                    <a:pt x="112" y="59"/>
                    <a:pt x="112" y="68"/>
                  </a:cubicBezTo>
                  <a:cubicBezTo>
                    <a:pt x="112" y="128"/>
                    <a:pt x="112" y="128"/>
                    <a:pt x="112" y="128"/>
                  </a:cubicBezTo>
                  <a:cubicBezTo>
                    <a:pt x="112" y="137"/>
                    <a:pt x="119" y="144"/>
                    <a:pt x="128" y="144"/>
                  </a:cubicBezTo>
                  <a:cubicBezTo>
                    <a:pt x="137" y="144"/>
                    <a:pt x="144" y="137"/>
                    <a:pt x="144" y="128"/>
                  </a:cubicBezTo>
                  <a:lnTo>
                    <a:pt x="144" y="68"/>
                  </a:lnTo>
                  <a:close/>
                  <a:moveTo>
                    <a:pt x="128" y="156"/>
                  </a:moveTo>
                  <a:cubicBezTo>
                    <a:pt x="119" y="156"/>
                    <a:pt x="112" y="163"/>
                    <a:pt x="112" y="172"/>
                  </a:cubicBezTo>
                  <a:cubicBezTo>
                    <a:pt x="112" y="181"/>
                    <a:pt x="119" y="188"/>
                    <a:pt x="128" y="188"/>
                  </a:cubicBezTo>
                  <a:cubicBezTo>
                    <a:pt x="137" y="188"/>
                    <a:pt x="144" y="181"/>
                    <a:pt x="144" y="172"/>
                  </a:cubicBezTo>
                  <a:cubicBezTo>
                    <a:pt x="144" y="163"/>
                    <a:pt x="137" y="156"/>
                    <a:pt x="128" y="15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133" name="Isosceles Triangle 132">
            <a:extLst>
              <a:ext uri="{FF2B5EF4-FFF2-40B4-BE49-F238E27FC236}">
                <a16:creationId xmlns:a16="http://schemas.microsoft.com/office/drawing/2014/main" id="{290DCD45-782B-4317-8606-8D3F03370FD6}"/>
              </a:ext>
            </a:extLst>
          </p:cNvPr>
          <p:cNvSpPr/>
          <p:nvPr/>
        </p:nvSpPr>
        <p:spPr>
          <a:xfrm rot="16200000" flipH="1">
            <a:off x="4430582" y="2987373"/>
            <a:ext cx="427006" cy="227634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134" name="Isosceles Triangle 133">
            <a:extLst>
              <a:ext uri="{FF2B5EF4-FFF2-40B4-BE49-F238E27FC236}">
                <a16:creationId xmlns:a16="http://schemas.microsoft.com/office/drawing/2014/main" id="{3944B513-B2D8-4D7F-B6A8-145C2B50C69C}"/>
              </a:ext>
            </a:extLst>
          </p:cNvPr>
          <p:cNvSpPr/>
          <p:nvPr/>
        </p:nvSpPr>
        <p:spPr>
          <a:xfrm rot="16200000" flipH="1">
            <a:off x="4428399" y="5376916"/>
            <a:ext cx="427006" cy="227634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433A2AA9-5D78-4921-A8E2-02EBA7FC3ED2}"/>
              </a:ext>
            </a:extLst>
          </p:cNvPr>
          <p:cNvGrpSpPr/>
          <p:nvPr/>
        </p:nvGrpSpPr>
        <p:grpSpPr>
          <a:xfrm>
            <a:off x="6207062" y="2899950"/>
            <a:ext cx="5658972" cy="3331246"/>
            <a:chOff x="226835" y="3100371"/>
            <a:chExt cx="5658972" cy="3331246"/>
          </a:xfrm>
        </p:grpSpPr>
        <p:sp>
          <p:nvSpPr>
            <p:cNvPr id="57" name="Text Box 41">
              <a:extLst>
                <a:ext uri="{FF2B5EF4-FFF2-40B4-BE49-F238E27FC236}">
                  <a16:creationId xmlns:a16="http://schemas.microsoft.com/office/drawing/2014/main" id="{7127EA76-1549-4EEC-A256-8CA7B1CC90A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982547" y="4417744"/>
              <a:ext cx="368469" cy="2633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Arial" pitchFamily="34" charset="0"/>
                </a:rPr>
                <a:t>TX</a:t>
              </a:r>
            </a:p>
          </p:txBody>
        </p:sp>
        <p:pic>
          <p:nvPicPr>
            <p:cNvPr id="58" name="Picture 19" descr="E:\Web2.0 PNG Icons\ONE.png">
              <a:extLst>
                <a:ext uri="{FF2B5EF4-FFF2-40B4-BE49-F238E27FC236}">
                  <a16:creationId xmlns:a16="http://schemas.microsoft.com/office/drawing/2014/main" id="{2C9557AD-64C1-4AEB-BDDE-11543DEF57C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68891" y="4031685"/>
              <a:ext cx="313269" cy="3101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" name="Picture 20" descr="E:\Web2.0 PNG Icons\TWO.png">
              <a:extLst>
                <a:ext uri="{FF2B5EF4-FFF2-40B4-BE49-F238E27FC236}">
                  <a16:creationId xmlns:a16="http://schemas.microsoft.com/office/drawing/2014/main" id="{C1D29F63-7A92-4FB2-AF05-1CCB2363E28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4257" y="4290362"/>
              <a:ext cx="350880" cy="3456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" name="Picture 21" descr="E:\Web2.0 PNG Icons\THREE.png">
              <a:extLst>
                <a:ext uri="{FF2B5EF4-FFF2-40B4-BE49-F238E27FC236}">
                  <a16:creationId xmlns:a16="http://schemas.microsoft.com/office/drawing/2014/main" id="{DC03696E-91A7-498B-B91D-12A48B1FE3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16794" y="5695627"/>
              <a:ext cx="313270" cy="311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E6386D06-4104-4D17-A527-0EE60C2D38E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1750" y="3595380"/>
              <a:ext cx="347007" cy="313550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E12D31F7-F5B8-4288-B9A0-07DB1D98146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290" y="3782344"/>
              <a:ext cx="755294" cy="742061"/>
            </a:xfrm>
            <a:prstGeom prst="rect">
              <a:avLst/>
            </a:prstGeom>
          </p:spPr>
        </p:pic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AE832528-730B-4EB8-BB72-58521B008B0A}"/>
                </a:ext>
              </a:extLst>
            </p:cNvPr>
            <p:cNvSpPr/>
            <p:nvPr/>
          </p:nvSpPr>
          <p:spPr>
            <a:xfrm>
              <a:off x="226835" y="3100371"/>
              <a:ext cx="5621992" cy="333124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B7D16194-76D2-44EA-A492-2CECF591389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11418" y="5096962"/>
              <a:ext cx="1014813" cy="1056684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1CBE18BF-86CA-4752-B3F2-5871C877008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53064" y="3673221"/>
              <a:ext cx="1332743" cy="1309392"/>
            </a:xfrm>
            <a:prstGeom prst="rect">
              <a:avLst/>
            </a:prstGeom>
          </p:spPr>
        </p:pic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C0C86275-2C54-462B-B226-BD46448EE6DB}"/>
                </a:ext>
              </a:extLst>
            </p:cNvPr>
            <p:cNvSpPr txBox="1"/>
            <p:nvPr/>
          </p:nvSpPr>
          <p:spPr>
            <a:xfrm>
              <a:off x="4816794" y="4425460"/>
              <a:ext cx="376126" cy="25391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RX</a:t>
              </a:r>
            </a:p>
          </p:txBody>
        </p:sp>
        <p:cxnSp>
          <p:nvCxnSpPr>
            <p:cNvPr id="67" name="Straight Arrow Connector 66">
              <a:extLst>
                <a:ext uri="{FF2B5EF4-FFF2-40B4-BE49-F238E27FC236}">
                  <a16:creationId xmlns:a16="http://schemas.microsoft.com/office/drawing/2014/main" id="{FBCEE119-40A4-4FEE-B9DC-C8926FEFC95F}"/>
                </a:ext>
              </a:extLst>
            </p:cNvPr>
            <p:cNvCxnSpPr>
              <a:cxnSpLocks/>
              <a:stCxn id="131" idx="2"/>
            </p:cNvCxnSpPr>
            <p:nvPr/>
          </p:nvCxnSpPr>
          <p:spPr bwMode="auto">
            <a:xfrm>
              <a:off x="783013" y="4341324"/>
              <a:ext cx="644" cy="999026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97EE5D28-6C6A-4EA4-AEA5-9191B31004F7}"/>
                </a:ext>
              </a:extLst>
            </p:cNvPr>
            <p:cNvCxnSpPr>
              <a:cxnSpLocks/>
            </p:cNvCxnSpPr>
            <p:nvPr/>
          </p:nvCxnSpPr>
          <p:spPr bwMode="auto">
            <a:xfrm flipH="1" flipV="1">
              <a:off x="992486" y="4195840"/>
              <a:ext cx="1969227" cy="11761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3E65649D-D964-4CCF-9A28-33D9D98FE70D}"/>
                </a:ext>
              </a:extLst>
            </p:cNvPr>
            <p:cNvGrpSpPr/>
            <p:nvPr/>
          </p:nvGrpSpPr>
          <p:grpSpPr>
            <a:xfrm>
              <a:off x="2567707" y="3247993"/>
              <a:ext cx="940248" cy="321927"/>
              <a:chOff x="2506346" y="3191721"/>
              <a:chExt cx="940248" cy="321927"/>
            </a:xfrm>
          </p:grpSpPr>
          <p:sp>
            <p:nvSpPr>
              <p:cNvPr id="135" name="Rectangle 134">
                <a:extLst>
                  <a:ext uri="{FF2B5EF4-FFF2-40B4-BE49-F238E27FC236}">
                    <a16:creationId xmlns:a16="http://schemas.microsoft.com/office/drawing/2014/main" id="{2592873A-5AE0-4DBD-A9A8-9DC591BF2DF1}"/>
                  </a:ext>
                </a:extLst>
              </p:cNvPr>
              <p:cNvSpPr/>
              <p:nvPr/>
            </p:nvSpPr>
            <p:spPr bwMode="auto">
              <a:xfrm>
                <a:off x="2518205" y="3222693"/>
                <a:ext cx="859972" cy="262523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36" name="Text Box 41">
                <a:extLst>
                  <a:ext uri="{FF2B5EF4-FFF2-40B4-BE49-F238E27FC236}">
                    <a16:creationId xmlns:a16="http://schemas.microsoft.com/office/drawing/2014/main" id="{A2CC6BAC-8A3B-41B2-8108-03E40FDC8A90}"/>
                  </a:ext>
                </a:extLst>
              </p:cNvPr>
              <p:cNvSpPr txBox="1">
                <a:spLocks noChangeArrowheads="1"/>
              </p:cNvSpPr>
              <p:nvPr/>
            </p:nvSpPr>
            <p:spPr bwMode="gray">
              <a:xfrm>
                <a:off x="2506346" y="3191721"/>
                <a:ext cx="940248" cy="3219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itchFamily="34" charset="0"/>
                    <a:ea typeface="+mn-ea"/>
                    <a:cs typeface="Arial" pitchFamily="34" charset="0"/>
                  </a:rPr>
                  <a:t>TX range </a:t>
                </a:r>
              </a:p>
            </p:txBody>
          </p:sp>
        </p:grpSp>
        <p:sp>
          <p:nvSpPr>
            <p:cNvPr id="70" name="Text Box 41">
              <a:extLst>
                <a:ext uri="{FF2B5EF4-FFF2-40B4-BE49-F238E27FC236}">
                  <a16:creationId xmlns:a16="http://schemas.microsoft.com/office/drawing/2014/main" id="{FBBB70A7-5114-46EA-B852-0E621DBC700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58534" y="3760410"/>
              <a:ext cx="1174091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Arial" pitchFamily="34" charset="0"/>
                </a:rPr>
                <a:t>Record Commands</a:t>
              </a:r>
            </a:p>
          </p:txBody>
        </p:sp>
        <p:sp>
          <p:nvSpPr>
            <p:cNvPr id="71" name="Text Box 41">
              <a:extLst>
                <a:ext uri="{FF2B5EF4-FFF2-40B4-BE49-F238E27FC236}">
                  <a16:creationId xmlns:a16="http://schemas.microsoft.com/office/drawing/2014/main" id="{291EE8AA-8B05-47AE-8508-C18ED7786A0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854043" y="4887137"/>
              <a:ext cx="826534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Arial" pitchFamily="34" charset="0"/>
                </a:rPr>
                <a:t>Capture Data</a:t>
              </a:r>
            </a:p>
          </p:txBody>
        </p: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D463DB16-27C6-4CAB-A6D6-47EEA6ACFDC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92486" y="5883657"/>
              <a:ext cx="2529493" cy="34996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Arrow Connector 72">
              <a:extLst>
                <a:ext uri="{FF2B5EF4-FFF2-40B4-BE49-F238E27FC236}">
                  <a16:creationId xmlns:a16="http://schemas.microsoft.com/office/drawing/2014/main" id="{D638E6BC-0DD2-49CF-8928-B8FD35BFB486}"/>
                </a:ext>
              </a:extLst>
            </p:cNvPr>
            <p:cNvCxnSpPr>
              <a:cxnSpLocks/>
            </p:cNvCxnSpPr>
            <p:nvPr/>
          </p:nvCxnSpPr>
          <p:spPr bwMode="auto">
            <a:xfrm flipH="1" flipV="1">
              <a:off x="5192920" y="4758391"/>
              <a:ext cx="1548" cy="1139335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C5C7B135-4B27-4A8F-8938-C49E47713FE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939431" y="5883656"/>
              <a:ext cx="1227265" cy="0"/>
            </a:xfrm>
            <a:prstGeom prst="line">
              <a:avLst/>
            </a:prstGeom>
            <a:ln w="28575">
              <a:solidFill>
                <a:srgbClr val="0070C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Text Box 41">
              <a:extLst>
                <a:ext uri="{FF2B5EF4-FFF2-40B4-BE49-F238E27FC236}">
                  <a16:creationId xmlns:a16="http://schemas.microsoft.com/office/drawing/2014/main" id="{82C08576-0D2A-49C5-A8D3-47D78838ACE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3825994" y="5249760"/>
              <a:ext cx="1411457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Arial" pitchFamily="34" charset="0"/>
                </a:rPr>
                <a:t>Transmits Recorded Commands</a:t>
              </a:r>
            </a:p>
          </p:txBody>
        </p:sp>
        <p:sp>
          <p:nvSpPr>
            <p:cNvPr id="76" name="Text Box 41">
              <a:extLst>
                <a:ext uri="{FF2B5EF4-FFF2-40B4-BE49-F238E27FC236}">
                  <a16:creationId xmlns:a16="http://schemas.microsoft.com/office/drawing/2014/main" id="{DCBB7CC0-AE7D-4DB1-8C08-333A07F373C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3231922" y="4105064"/>
              <a:ext cx="779372" cy="2633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Arial" pitchFamily="34" charset="0"/>
                </a:rPr>
                <a:t>Operator</a:t>
              </a:r>
            </a:p>
          </p:txBody>
        </p:sp>
        <p:sp>
          <p:nvSpPr>
            <p:cNvPr id="77" name="Text Box 41">
              <a:extLst>
                <a:ext uri="{FF2B5EF4-FFF2-40B4-BE49-F238E27FC236}">
                  <a16:creationId xmlns:a16="http://schemas.microsoft.com/office/drawing/2014/main" id="{2E812C6F-4C9B-4C09-8072-C327D617953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362216" y="6095769"/>
              <a:ext cx="918265" cy="2633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Arial" pitchFamily="34" charset="0"/>
                </a:rPr>
                <a:t>Commands</a:t>
              </a:r>
            </a:p>
          </p:txBody>
        </p:sp>
        <p:sp>
          <p:nvSpPr>
            <p:cNvPr id="78" name="Text Box 41">
              <a:extLst>
                <a:ext uri="{FF2B5EF4-FFF2-40B4-BE49-F238E27FC236}">
                  <a16:creationId xmlns:a16="http://schemas.microsoft.com/office/drawing/2014/main" id="{84421953-3D92-4088-883A-4954D39F3C1C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909859" y="4280808"/>
              <a:ext cx="761278" cy="2633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Arial" pitchFamily="34" charset="0"/>
                </a:rPr>
                <a:t>Attacker</a:t>
              </a:r>
            </a:p>
          </p:txBody>
        </p:sp>
        <p:sp>
          <p:nvSpPr>
            <p:cNvPr id="79" name="Text Box 41">
              <a:extLst>
                <a:ext uri="{FF2B5EF4-FFF2-40B4-BE49-F238E27FC236}">
                  <a16:creationId xmlns:a16="http://schemas.microsoft.com/office/drawing/2014/main" id="{8BD49A49-F4ED-4192-ACB0-7BDAFF93999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3343416" y="6133700"/>
              <a:ext cx="761278" cy="2633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Arial" pitchFamily="34" charset="0"/>
                </a:rPr>
                <a:t>Attacker</a:t>
              </a:r>
            </a:p>
          </p:txBody>
        </p:sp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B3AFA752-A7ED-4021-9E63-21F5900D513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4004" y="3697969"/>
              <a:ext cx="249375" cy="288160"/>
            </a:xfrm>
            <a:prstGeom prst="rect">
              <a:avLst/>
            </a:prstGeom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99DD9D0B-A3B0-4850-8ACB-AD823794318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71007" y="3911495"/>
              <a:ext cx="555371" cy="555371"/>
            </a:xfrm>
            <a:prstGeom prst="rect">
              <a:avLst/>
            </a:prstGeom>
          </p:spPr>
        </p:pic>
        <p:pic>
          <p:nvPicPr>
            <p:cNvPr id="82" name="Picture 19" descr="E:\Web2.0 PNG Icons\ONE.png">
              <a:extLst>
                <a:ext uri="{FF2B5EF4-FFF2-40B4-BE49-F238E27FC236}">
                  <a16:creationId xmlns:a16="http://schemas.microsoft.com/office/drawing/2014/main" id="{467D3162-AD06-43F1-B557-0C56FB4530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44695" y="4055627"/>
              <a:ext cx="313269" cy="3101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C36ECA35-210F-4E89-95B7-D6D6AE486CF5}"/>
                </a:ext>
              </a:extLst>
            </p:cNvPr>
            <p:cNvSpPr txBox="1"/>
            <p:nvPr/>
          </p:nvSpPr>
          <p:spPr>
            <a:xfrm>
              <a:off x="4675719" y="3451276"/>
              <a:ext cx="1090091" cy="46166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Target Machine (RX)</a:t>
              </a:r>
            </a:p>
          </p:txBody>
        </p:sp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9FDA6A52-87E8-4F9A-9DBD-F73F0D72712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6542" y="3529277"/>
              <a:ext cx="249375" cy="288160"/>
            </a:xfrm>
            <a:prstGeom prst="rect">
              <a:avLst/>
            </a:prstGeom>
          </p:spPr>
        </p:pic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40ABCA39-9D49-483E-BB14-F285D519E93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2414" y="5312824"/>
              <a:ext cx="249375" cy="288160"/>
            </a:xfrm>
            <a:prstGeom prst="rect">
              <a:avLst/>
            </a:prstGeom>
          </p:spPr>
        </p:pic>
        <p:pic>
          <p:nvPicPr>
            <p:cNvPr id="86" name="Picture 20" descr="E:\Web2.0 PNG Icons\TWO.png">
              <a:extLst>
                <a:ext uri="{FF2B5EF4-FFF2-40B4-BE49-F238E27FC236}">
                  <a16:creationId xmlns:a16="http://schemas.microsoft.com/office/drawing/2014/main" id="{60CED4A3-2FC3-4594-A5CC-B897D553420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642" y="4649116"/>
              <a:ext cx="310896" cy="306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9" name="Picture 21" descr="E:\Web2.0 PNG Icons\THREE.png">
              <a:extLst>
                <a:ext uri="{FF2B5EF4-FFF2-40B4-BE49-F238E27FC236}">
                  <a16:creationId xmlns:a16="http://schemas.microsoft.com/office/drawing/2014/main" id="{2D7E5174-73A6-45FD-92CE-D573636BEED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47520" y="5120716"/>
              <a:ext cx="310896" cy="309412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1" name="Picture 130">
              <a:extLst>
                <a:ext uri="{FF2B5EF4-FFF2-40B4-BE49-F238E27FC236}">
                  <a16:creationId xmlns:a16="http://schemas.microsoft.com/office/drawing/2014/main" id="{A0D14A7C-E9A7-4F02-8783-5858901B0C0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9936" y="3700556"/>
              <a:ext cx="366153" cy="640768"/>
            </a:xfrm>
            <a:prstGeom prst="rect">
              <a:avLst/>
            </a:prstGeom>
          </p:spPr>
        </p:pic>
        <p:pic>
          <p:nvPicPr>
            <p:cNvPr id="132" name="Picture 131">
              <a:extLst>
                <a:ext uri="{FF2B5EF4-FFF2-40B4-BE49-F238E27FC236}">
                  <a16:creationId xmlns:a16="http://schemas.microsoft.com/office/drawing/2014/main" id="{6BC838B1-7973-4E51-AE86-1B828C56405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61122" y="5526946"/>
              <a:ext cx="366153" cy="64076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2562596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020CC602-6449-4031-A0EF-5DE2C017D4F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75" r="32875"/>
          <a:stretch>
            <a:fillRect/>
          </a:stretch>
        </p:blipFill>
        <p:spPr>
          <a:xfrm>
            <a:off x="0" y="0"/>
            <a:ext cx="4681282" cy="6585284"/>
          </a:xfr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85426E4-F79F-45DB-9F3F-BF6287151479}"/>
              </a:ext>
            </a:extLst>
          </p:cNvPr>
          <p:cNvSpPr/>
          <p:nvPr/>
        </p:nvSpPr>
        <p:spPr bwMode="gray">
          <a:xfrm>
            <a:off x="3733800" y="1216620"/>
            <a:ext cx="8458200" cy="1267075"/>
          </a:xfrm>
          <a:prstGeom prst="rect">
            <a:avLst/>
          </a:prstGeom>
          <a:solidFill>
            <a:srgbClr val="DFE8EF"/>
          </a:solidFill>
          <a:ln>
            <a:noFill/>
          </a:ln>
        </p:spPr>
        <p:txBody>
          <a:bodyPr rtlCol="0" anchor="ctr"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64E2B2C-0580-4167-830C-A8BCE0195B3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708954" y="64426"/>
            <a:ext cx="7406845" cy="1014572"/>
          </a:xfrm>
          <a:prstGeom prst="rect">
            <a:avLst/>
          </a:prstGeom>
        </p:spPr>
        <p:txBody>
          <a:bodyPr anchor="ctr"/>
          <a:lstStyle/>
          <a:p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Hacking Industrial Systems through RF Remote Controllers (Cont’d)</a:t>
            </a:r>
            <a:endParaRPr lang="en-IN" sz="32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</a:endParaRPr>
          </a:p>
        </p:txBody>
      </p:sp>
      <p:sp>
        <p:nvSpPr>
          <p:cNvPr id="9" name="Text Box 41">
            <a:extLst>
              <a:ext uri="{FF2B5EF4-FFF2-40B4-BE49-F238E27FC236}">
                <a16:creationId xmlns:a16="http://schemas.microsoft.com/office/drawing/2014/main" id="{32E80991-D659-43CD-97BF-B92725EEFECC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6620308" y="1257368"/>
            <a:ext cx="268518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Arial" pitchFamily="34" charset="0"/>
              </a:rPr>
              <a:t>Command Injection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B8CBE46B-FF08-424C-A0FF-50419C57AD47}"/>
              </a:ext>
            </a:extLst>
          </p:cNvPr>
          <p:cNvSpPr/>
          <p:nvPr/>
        </p:nvSpPr>
        <p:spPr>
          <a:xfrm>
            <a:off x="4592054" y="1644153"/>
            <a:ext cx="7455568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alter RF packets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 inject their own packets employing reverse engineering techniques to gain complete access over the target machine</a:t>
            </a:r>
          </a:p>
        </p:txBody>
      </p:sp>
      <p:sp>
        <p:nvSpPr>
          <p:cNvPr id="46" name="Freeform 27">
            <a:extLst>
              <a:ext uri="{FF2B5EF4-FFF2-40B4-BE49-F238E27FC236}">
                <a16:creationId xmlns:a16="http://schemas.microsoft.com/office/drawing/2014/main" id="{80B30A32-6DDB-432E-ABAD-1D5767E99547}"/>
              </a:ext>
            </a:extLst>
          </p:cNvPr>
          <p:cNvSpPr>
            <a:spLocks noEditPoints="1"/>
          </p:cNvSpPr>
          <p:nvPr/>
        </p:nvSpPr>
        <p:spPr bwMode="auto">
          <a:xfrm>
            <a:off x="3970422" y="1738723"/>
            <a:ext cx="487967" cy="487967"/>
          </a:xfrm>
          <a:custGeom>
            <a:avLst/>
            <a:gdLst>
              <a:gd name="T0" fmla="*/ 360685 w 256"/>
              <a:gd name="T1" fmla="*/ 250205 h 256"/>
              <a:gd name="T2" fmla="*/ 346063 w 256"/>
              <a:gd name="T3" fmla="*/ 285948 h 256"/>
              <a:gd name="T4" fmla="*/ 359060 w 256"/>
              <a:gd name="T5" fmla="*/ 349312 h 256"/>
              <a:gd name="T6" fmla="*/ 349312 w 256"/>
              <a:gd name="T7" fmla="*/ 360685 h 256"/>
              <a:gd name="T8" fmla="*/ 285948 w 256"/>
              <a:gd name="T9" fmla="*/ 344438 h 256"/>
              <a:gd name="T10" fmla="*/ 246955 w 256"/>
              <a:gd name="T11" fmla="*/ 360685 h 256"/>
              <a:gd name="T12" fmla="*/ 250205 w 256"/>
              <a:gd name="T13" fmla="*/ 360685 h 256"/>
              <a:gd name="T14" fmla="*/ 212837 w 256"/>
              <a:gd name="T15" fmla="*/ 415925 h 256"/>
              <a:gd name="T16" fmla="*/ 203088 w 256"/>
              <a:gd name="T17" fmla="*/ 415925 h 256"/>
              <a:gd name="T18" fmla="*/ 165720 w 256"/>
              <a:gd name="T19" fmla="*/ 359060 h 256"/>
              <a:gd name="T20" fmla="*/ 128352 w 256"/>
              <a:gd name="T21" fmla="*/ 342813 h 256"/>
              <a:gd name="T22" fmla="*/ 129977 w 256"/>
              <a:gd name="T23" fmla="*/ 346063 h 256"/>
              <a:gd name="T24" fmla="*/ 64988 w 256"/>
              <a:gd name="T25" fmla="*/ 359060 h 256"/>
              <a:gd name="T26" fmla="*/ 56865 w 256"/>
              <a:gd name="T27" fmla="*/ 350937 h 256"/>
              <a:gd name="T28" fmla="*/ 71487 w 256"/>
              <a:gd name="T29" fmla="*/ 284324 h 256"/>
              <a:gd name="T30" fmla="*/ 56865 w 256"/>
              <a:gd name="T31" fmla="*/ 250205 h 256"/>
              <a:gd name="T32" fmla="*/ 0 w 256"/>
              <a:gd name="T33" fmla="*/ 212837 h 256"/>
              <a:gd name="T34" fmla="*/ 0 w 256"/>
              <a:gd name="T35" fmla="*/ 203088 h 256"/>
              <a:gd name="T36" fmla="*/ 56865 w 256"/>
              <a:gd name="T37" fmla="*/ 165720 h 256"/>
              <a:gd name="T38" fmla="*/ 71487 w 256"/>
              <a:gd name="T39" fmla="*/ 129977 h 256"/>
              <a:gd name="T40" fmla="*/ 55240 w 256"/>
              <a:gd name="T41" fmla="*/ 64988 h 256"/>
              <a:gd name="T42" fmla="*/ 64988 w 256"/>
              <a:gd name="T43" fmla="*/ 56865 h 256"/>
              <a:gd name="T44" fmla="*/ 129977 w 256"/>
              <a:gd name="T45" fmla="*/ 69862 h 256"/>
              <a:gd name="T46" fmla="*/ 165720 w 256"/>
              <a:gd name="T47" fmla="*/ 55240 h 256"/>
              <a:gd name="T48" fmla="*/ 203088 w 256"/>
              <a:gd name="T49" fmla="*/ 0 h 256"/>
              <a:gd name="T50" fmla="*/ 212837 w 256"/>
              <a:gd name="T51" fmla="*/ 0 h 256"/>
              <a:gd name="T52" fmla="*/ 250205 w 256"/>
              <a:gd name="T53" fmla="*/ 55240 h 256"/>
              <a:gd name="T54" fmla="*/ 285948 w 256"/>
              <a:gd name="T55" fmla="*/ 69862 h 256"/>
              <a:gd name="T56" fmla="*/ 350937 w 256"/>
              <a:gd name="T57" fmla="*/ 55240 h 256"/>
              <a:gd name="T58" fmla="*/ 360685 w 256"/>
              <a:gd name="T59" fmla="*/ 64988 h 256"/>
              <a:gd name="T60" fmla="*/ 346063 w 256"/>
              <a:gd name="T61" fmla="*/ 129977 h 256"/>
              <a:gd name="T62" fmla="*/ 360685 w 256"/>
              <a:gd name="T63" fmla="*/ 165720 h 256"/>
              <a:gd name="T64" fmla="*/ 415925 w 256"/>
              <a:gd name="T65" fmla="*/ 203088 h 256"/>
              <a:gd name="T66" fmla="*/ 415925 w 256"/>
              <a:gd name="T67" fmla="*/ 212837 h 256"/>
              <a:gd name="T68" fmla="*/ 360685 w 256"/>
              <a:gd name="T69" fmla="*/ 250205 h 256"/>
              <a:gd name="T70" fmla="*/ 207963 w 256"/>
              <a:gd name="T71" fmla="*/ 90984 h 256"/>
              <a:gd name="T72" fmla="*/ 90984 w 256"/>
              <a:gd name="T73" fmla="*/ 207963 h 256"/>
              <a:gd name="T74" fmla="*/ 207963 w 256"/>
              <a:gd name="T75" fmla="*/ 324941 h 256"/>
              <a:gd name="T76" fmla="*/ 324941 w 256"/>
              <a:gd name="T77" fmla="*/ 207963 h 256"/>
              <a:gd name="T78" fmla="*/ 207963 w 256"/>
              <a:gd name="T79" fmla="*/ 90984 h 256"/>
              <a:gd name="T80" fmla="*/ 207963 w 256"/>
              <a:gd name="T81" fmla="*/ 285948 h 256"/>
              <a:gd name="T82" fmla="*/ 129977 w 256"/>
              <a:gd name="T83" fmla="*/ 207963 h 256"/>
              <a:gd name="T84" fmla="*/ 207963 w 256"/>
              <a:gd name="T85" fmla="*/ 129977 h 256"/>
              <a:gd name="T86" fmla="*/ 285948 w 256"/>
              <a:gd name="T87" fmla="*/ 207963 h 256"/>
              <a:gd name="T88" fmla="*/ 207963 w 256"/>
              <a:gd name="T89" fmla="*/ 285948 h 256"/>
              <a:gd name="T90" fmla="*/ 207963 w 256"/>
              <a:gd name="T91" fmla="*/ 168970 h 256"/>
              <a:gd name="T92" fmla="*/ 168970 w 256"/>
              <a:gd name="T93" fmla="*/ 207963 h 256"/>
              <a:gd name="T94" fmla="*/ 207963 w 256"/>
              <a:gd name="T95" fmla="*/ 246955 h 256"/>
              <a:gd name="T96" fmla="*/ 246955 w 256"/>
              <a:gd name="T97" fmla="*/ 207963 h 256"/>
              <a:gd name="T98" fmla="*/ 207963 w 256"/>
              <a:gd name="T99" fmla="*/ 168970 h 25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56" h="256">
                <a:moveTo>
                  <a:pt x="222" y="154"/>
                </a:moveTo>
                <a:cubicBezTo>
                  <a:pt x="220" y="162"/>
                  <a:pt x="217" y="169"/>
                  <a:pt x="213" y="176"/>
                </a:cubicBezTo>
                <a:cubicBezTo>
                  <a:pt x="213" y="177"/>
                  <a:pt x="234" y="203"/>
                  <a:pt x="221" y="215"/>
                </a:cubicBezTo>
                <a:cubicBezTo>
                  <a:pt x="215" y="222"/>
                  <a:pt x="215" y="222"/>
                  <a:pt x="215" y="222"/>
                </a:cubicBezTo>
                <a:cubicBezTo>
                  <a:pt x="205" y="231"/>
                  <a:pt x="182" y="216"/>
                  <a:pt x="176" y="212"/>
                </a:cubicBezTo>
                <a:cubicBezTo>
                  <a:pt x="169" y="217"/>
                  <a:pt x="161" y="220"/>
                  <a:pt x="152" y="222"/>
                </a:cubicBezTo>
                <a:cubicBezTo>
                  <a:pt x="154" y="222"/>
                  <a:pt x="154" y="222"/>
                  <a:pt x="154" y="222"/>
                </a:cubicBezTo>
                <a:cubicBezTo>
                  <a:pt x="154" y="222"/>
                  <a:pt x="150" y="256"/>
                  <a:pt x="131" y="256"/>
                </a:cubicBezTo>
                <a:cubicBezTo>
                  <a:pt x="125" y="256"/>
                  <a:pt x="125" y="256"/>
                  <a:pt x="125" y="256"/>
                </a:cubicBezTo>
                <a:cubicBezTo>
                  <a:pt x="111" y="256"/>
                  <a:pt x="103" y="227"/>
                  <a:pt x="102" y="221"/>
                </a:cubicBezTo>
                <a:cubicBezTo>
                  <a:pt x="94" y="219"/>
                  <a:pt x="86" y="216"/>
                  <a:pt x="79" y="211"/>
                </a:cubicBezTo>
                <a:cubicBezTo>
                  <a:pt x="80" y="213"/>
                  <a:pt x="80" y="213"/>
                  <a:pt x="80" y="213"/>
                </a:cubicBezTo>
                <a:cubicBezTo>
                  <a:pt x="80" y="213"/>
                  <a:pt x="53" y="234"/>
                  <a:pt x="40" y="221"/>
                </a:cubicBezTo>
                <a:cubicBezTo>
                  <a:pt x="35" y="216"/>
                  <a:pt x="35" y="216"/>
                  <a:pt x="35" y="216"/>
                </a:cubicBezTo>
                <a:cubicBezTo>
                  <a:pt x="25" y="206"/>
                  <a:pt x="41" y="180"/>
                  <a:pt x="44" y="175"/>
                </a:cubicBezTo>
                <a:cubicBezTo>
                  <a:pt x="40" y="169"/>
                  <a:pt x="37" y="162"/>
                  <a:pt x="35" y="154"/>
                </a:cubicBezTo>
                <a:cubicBezTo>
                  <a:pt x="29" y="153"/>
                  <a:pt x="0" y="145"/>
                  <a:pt x="0" y="131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08"/>
                  <a:pt x="28" y="103"/>
                  <a:pt x="35" y="102"/>
                </a:cubicBezTo>
                <a:cubicBezTo>
                  <a:pt x="37" y="94"/>
                  <a:pt x="40" y="87"/>
                  <a:pt x="44" y="80"/>
                </a:cubicBezTo>
                <a:cubicBezTo>
                  <a:pt x="41" y="76"/>
                  <a:pt x="24" y="50"/>
                  <a:pt x="34" y="40"/>
                </a:cubicBezTo>
                <a:cubicBezTo>
                  <a:pt x="40" y="35"/>
                  <a:pt x="40" y="35"/>
                  <a:pt x="40" y="35"/>
                </a:cubicBezTo>
                <a:cubicBezTo>
                  <a:pt x="51" y="23"/>
                  <a:pt x="75" y="39"/>
                  <a:pt x="80" y="43"/>
                </a:cubicBezTo>
                <a:cubicBezTo>
                  <a:pt x="87" y="39"/>
                  <a:pt x="94" y="36"/>
                  <a:pt x="102" y="34"/>
                </a:cubicBezTo>
                <a:cubicBezTo>
                  <a:pt x="104" y="27"/>
                  <a:pt x="112" y="0"/>
                  <a:pt x="125" y="0"/>
                </a:cubicBezTo>
                <a:cubicBezTo>
                  <a:pt x="131" y="0"/>
                  <a:pt x="131" y="0"/>
                  <a:pt x="131" y="0"/>
                </a:cubicBezTo>
                <a:cubicBezTo>
                  <a:pt x="147" y="0"/>
                  <a:pt x="153" y="26"/>
                  <a:pt x="154" y="34"/>
                </a:cubicBezTo>
                <a:cubicBezTo>
                  <a:pt x="162" y="36"/>
                  <a:pt x="169" y="39"/>
                  <a:pt x="176" y="43"/>
                </a:cubicBezTo>
                <a:cubicBezTo>
                  <a:pt x="182" y="39"/>
                  <a:pt x="206" y="24"/>
                  <a:pt x="216" y="34"/>
                </a:cubicBezTo>
                <a:cubicBezTo>
                  <a:pt x="222" y="40"/>
                  <a:pt x="222" y="40"/>
                  <a:pt x="222" y="40"/>
                </a:cubicBezTo>
                <a:cubicBezTo>
                  <a:pt x="233" y="51"/>
                  <a:pt x="217" y="74"/>
                  <a:pt x="213" y="80"/>
                </a:cubicBezTo>
                <a:cubicBezTo>
                  <a:pt x="217" y="87"/>
                  <a:pt x="220" y="94"/>
                  <a:pt x="222" y="102"/>
                </a:cubicBezTo>
                <a:cubicBezTo>
                  <a:pt x="224" y="102"/>
                  <a:pt x="256" y="107"/>
                  <a:pt x="256" y="125"/>
                </a:cubicBezTo>
                <a:cubicBezTo>
                  <a:pt x="256" y="131"/>
                  <a:pt x="256" y="131"/>
                  <a:pt x="256" y="131"/>
                </a:cubicBezTo>
                <a:cubicBezTo>
                  <a:pt x="256" y="144"/>
                  <a:pt x="229" y="152"/>
                  <a:pt x="222" y="154"/>
                </a:cubicBezTo>
                <a:moveTo>
                  <a:pt x="128" y="56"/>
                </a:moveTo>
                <a:cubicBezTo>
                  <a:pt x="88" y="56"/>
                  <a:pt x="56" y="88"/>
                  <a:pt x="56" y="128"/>
                </a:cubicBezTo>
                <a:cubicBezTo>
                  <a:pt x="56" y="168"/>
                  <a:pt x="88" y="200"/>
                  <a:pt x="128" y="200"/>
                </a:cubicBezTo>
                <a:cubicBezTo>
                  <a:pt x="168" y="200"/>
                  <a:pt x="200" y="168"/>
                  <a:pt x="200" y="128"/>
                </a:cubicBezTo>
                <a:cubicBezTo>
                  <a:pt x="200" y="88"/>
                  <a:pt x="168" y="56"/>
                  <a:pt x="128" y="56"/>
                </a:cubicBezTo>
                <a:moveTo>
                  <a:pt x="128" y="176"/>
                </a:moveTo>
                <a:cubicBezTo>
                  <a:pt x="101" y="176"/>
                  <a:pt x="80" y="155"/>
                  <a:pt x="80" y="128"/>
                </a:cubicBezTo>
                <a:cubicBezTo>
                  <a:pt x="80" y="101"/>
                  <a:pt x="101" y="80"/>
                  <a:pt x="128" y="80"/>
                </a:cubicBezTo>
                <a:cubicBezTo>
                  <a:pt x="155" y="80"/>
                  <a:pt x="176" y="101"/>
                  <a:pt x="176" y="128"/>
                </a:cubicBezTo>
                <a:cubicBezTo>
                  <a:pt x="176" y="155"/>
                  <a:pt x="155" y="176"/>
                  <a:pt x="128" y="176"/>
                </a:cubicBezTo>
                <a:moveTo>
                  <a:pt x="128" y="104"/>
                </a:moveTo>
                <a:cubicBezTo>
                  <a:pt x="115" y="104"/>
                  <a:pt x="104" y="115"/>
                  <a:pt x="104" y="128"/>
                </a:cubicBezTo>
                <a:cubicBezTo>
                  <a:pt x="104" y="141"/>
                  <a:pt x="115" y="152"/>
                  <a:pt x="128" y="152"/>
                </a:cubicBezTo>
                <a:cubicBezTo>
                  <a:pt x="141" y="152"/>
                  <a:pt x="152" y="141"/>
                  <a:pt x="152" y="128"/>
                </a:cubicBezTo>
                <a:cubicBezTo>
                  <a:pt x="152" y="115"/>
                  <a:pt x="141" y="104"/>
                  <a:pt x="128" y="104"/>
                </a:cubicBezTo>
              </a:path>
            </a:pathLst>
          </a:custGeom>
          <a:solidFill>
            <a:schemeClr val="tx2"/>
          </a:solidFill>
          <a:ln>
            <a:noFill/>
          </a:ln>
        </p:spPr>
        <p:txBody>
          <a:bodyPr/>
          <a:lstStyle/>
          <a:p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DA89E5E-E2EE-4722-A7D6-0E1F5CAB76FB}"/>
              </a:ext>
            </a:extLst>
          </p:cNvPr>
          <p:cNvGrpSpPr/>
          <p:nvPr/>
        </p:nvGrpSpPr>
        <p:grpSpPr>
          <a:xfrm>
            <a:off x="5638800" y="2897741"/>
            <a:ext cx="5861285" cy="3331246"/>
            <a:chOff x="6057136" y="3102708"/>
            <a:chExt cx="5861285" cy="3331246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5E85D950-B7F8-48EA-AF50-A225A109BD11}"/>
                </a:ext>
              </a:extLst>
            </p:cNvPr>
            <p:cNvSpPr/>
            <p:nvPr/>
          </p:nvSpPr>
          <p:spPr>
            <a:xfrm>
              <a:off x="6170185" y="3102708"/>
              <a:ext cx="5748236" cy="333124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3424162D-3933-4248-8FAF-C5CFE66758C3}"/>
                </a:ext>
              </a:extLst>
            </p:cNvPr>
            <p:cNvGrpSpPr/>
            <p:nvPr/>
          </p:nvGrpSpPr>
          <p:grpSpPr>
            <a:xfrm>
              <a:off x="6057136" y="3247993"/>
              <a:ext cx="5861285" cy="3157587"/>
              <a:chOff x="6047611" y="3247993"/>
              <a:chExt cx="5861285" cy="3157587"/>
            </a:xfrm>
          </p:grpSpPr>
          <p:pic>
            <p:nvPicPr>
              <p:cNvPr id="43" name="Picture 42">
                <a:extLst>
                  <a:ext uri="{FF2B5EF4-FFF2-40B4-BE49-F238E27FC236}">
                    <a16:creationId xmlns:a16="http://schemas.microsoft.com/office/drawing/2014/main" id="{9534F97D-B79B-42B2-9FE8-7B5C395B2B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07443" y="5233262"/>
                <a:ext cx="727408" cy="765964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" name="Picture 43">
                <a:extLst>
                  <a:ext uri="{FF2B5EF4-FFF2-40B4-BE49-F238E27FC236}">
                    <a16:creationId xmlns:a16="http://schemas.microsoft.com/office/drawing/2014/main" id="{9B9FA633-E854-4212-998C-82884AE070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625359" y="3434540"/>
                <a:ext cx="1283537" cy="135157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3A67D729-EA3D-4DB8-A30F-12A28D859CAD}"/>
                  </a:ext>
                </a:extLst>
              </p:cNvPr>
              <p:cNvSpPr txBox="1"/>
              <p:nvPr/>
            </p:nvSpPr>
            <p:spPr>
              <a:xfrm>
                <a:off x="10867547" y="4233676"/>
                <a:ext cx="374045" cy="253916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spAutoFit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5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RX</a:t>
                </a:r>
              </a:p>
            </p:txBody>
          </p:sp>
          <p:sp>
            <p:nvSpPr>
              <p:cNvPr id="47" name="Text Box 41">
                <a:extLst>
                  <a:ext uri="{FF2B5EF4-FFF2-40B4-BE49-F238E27FC236}">
                    <a16:creationId xmlns:a16="http://schemas.microsoft.com/office/drawing/2014/main" id="{C968358B-69CC-4EDE-B342-50369B55A1E2}"/>
                  </a:ext>
                </a:extLst>
              </p:cNvPr>
              <p:cNvSpPr txBox="1">
                <a:spLocks noChangeArrowheads="1"/>
              </p:cNvSpPr>
              <p:nvPr/>
            </p:nvSpPr>
            <p:spPr bwMode="gray">
              <a:xfrm>
                <a:off x="6870324" y="4186863"/>
                <a:ext cx="777051" cy="27188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itchFamily="34" charset="0"/>
                    <a:ea typeface="+mn-ea"/>
                    <a:cs typeface="Arial" pitchFamily="34" charset="0"/>
                  </a:rPr>
                  <a:t>Attacker</a:t>
                </a:r>
              </a:p>
            </p:txBody>
          </p:sp>
          <p:sp>
            <p:nvSpPr>
              <p:cNvPr id="48" name="Text Box 41">
                <a:extLst>
                  <a:ext uri="{FF2B5EF4-FFF2-40B4-BE49-F238E27FC236}">
                    <a16:creationId xmlns:a16="http://schemas.microsoft.com/office/drawing/2014/main" id="{79653592-F9B9-402C-BEC4-997903F0BEC4}"/>
                  </a:ext>
                </a:extLst>
              </p:cNvPr>
              <p:cNvSpPr txBox="1">
                <a:spLocks noChangeArrowheads="1"/>
              </p:cNvSpPr>
              <p:nvPr/>
            </p:nvSpPr>
            <p:spPr bwMode="gray">
              <a:xfrm>
                <a:off x="9136408" y="3932683"/>
                <a:ext cx="777051" cy="27188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itchFamily="34" charset="0"/>
                    <a:ea typeface="+mn-ea"/>
                    <a:cs typeface="Arial" pitchFamily="34" charset="0"/>
                  </a:rPr>
                  <a:t>Operator </a:t>
                </a:r>
              </a:p>
            </p:txBody>
          </p:sp>
          <p:sp>
            <p:nvSpPr>
              <p:cNvPr id="49" name="Text Box 41">
                <a:extLst>
                  <a:ext uri="{FF2B5EF4-FFF2-40B4-BE49-F238E27FC236}">
                    <a16:creationId xmlns:a16="http://schemas.microsoft.com/office/drawing/2014/main" id="{D2C8A28E-F52A-4AFC-A3FB-B43ACB7A72CB}"/>
                  </a:ext>
                </a:extLst>
              </p:cNvPr>
              <p:cNvSpPr txBox="1">
                <a:spLocks noChangeArrowheads="1"/>
              </p:cNvSpPr>
              <p:nvPr/>
            </p:nvSpPr>
            <p:spPr bwMode="gray">
              <a:xfrm>
                <a:off x="8876007" y="4472443"/>
                <a:ext cx="417005" cy="27188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itchFamily="34" charset="0"/>
                    <a:ea typeface="+mn-ea"/>
                    <a:cs typeface="Arial" pitchFamily="34" charset="0"/>
                  </a:rPr>
                  <a:t>TX </a:t>
                </a:r>
              </a:p>
            </p:txBody>
          </p:sp>
          <p:sp>
            <p:nvSpPr>
              <p:cNvPr id="50" name="Text Box 41">
                <a:extLst>
                  <a:ext uri="{FF2B5EF4-FFF2-40B4-BE49-F238E27FC236}">
                    <a16:creationId xmlns:a16="http://schemas.microsoft.com/office/drawing/2014/main" id="{0E77FCD4-EC98-4B53-A8EB-9E9E98E43FE8}"/>
                  </a:ext>
                </a:extLst>
              </p:cNvPr>
              <p:cNvSpPr txBox="1">
                <a:spLocks noChangeArrowheads="1"/>
              </p:cNvSpPr>
              <p:nvPr/>
            </p:nvSpPr>
            <p:spPr bwMode="gray">
              <a:xfrm>
                <a:off x="8928898" y="6133700"/>
                <a:ext cx="777051" cy="27188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itchFamily="34" charset="0"/>
                    <a:ea typeface="+mn-ea"/>
                    <a:cs typeface="Arial" pitchFamily="34" charset="0"/>
                  </a:rPr>
                  <a:t>Attacker</a:t>
                </a:r>
              </a:p>
            </p:txBody>
          </p:sp>
          <p:sp>
            <p:nvSpPr>
              <p:cNvPr id="51" name="Text Box 41">
                <a:extLst>
                  <a:ext uri="{FF2B5EF4-FFF2-40B4-BE49-F238E27FC236}">
                    <a16:creationId xmlns:a16="http://schemas.microsoft.com/office/drawing/2014/main" id="{6DC0E114-0D76-4EAB-A94B-F8EDFD9552F1}"/>
                  </a:ext>
                </a:extLst>
              </p:cNvPr>
              <p:cNvSpPr txBox="1">
                <a:spLocks noChangeArrowheads="1"/>
              </p:cNvSpPr>
              <p:nvPr/>
            </p:nvSpPr>
            <p:spPr bwMode="gray">
              <a:xfrm>
                <a:off x="6047611" y="5926557"/>
                <a:ext cx="1243909" cy="4616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itchFamily="34" charset="0"/>
                    <a:ea typeface="+mn-ea"/>
                    <a:cs typeface="Arial" pitchFamily="34" charset="0"/>
                  </a:rPr>
                  <a:t>Offline Reverse Engineering</a:t>
                </a:r>
              </a:p>
            </p:txBody>
          </p:sp>
          <p:grpSp>
            <p:nvGrpSpPr>
              <p:cNvPr id="52" name="Group 51">
                <a:extLst>
                  <a:ext uri="{FF2B5EF4-FFF2-40B4-BE49-F238E27FC236}">
                    <a16:creationId xmlns:a16="http://schemas.microsoft.com/office/drawing/2014/main" id="{C6B46618-3BB8-4B96-8BBC-F6067A0A56AB}"/>
                  </a:ext>
                </a:extLst>
              </p:cNvPr>
              <p:cNvGrpSpPr/>
              <p:nvPr/>
            </p:nvGrpSpPr>
            <p:grpSpPr>
              <a:xfrm>
                <a:off x="8582012" y="3247993"/>
                <a:ext cx="905533" cy="332297"/>
                <a:chOff x="8577263" y="3235035"/>
                <a:chExt cx="905533" cy="332297"/>
              </a:xfrm>
            </p:grpSpPr>
            <p:sp>
              <p:nvSpPr>
                <p:cNvPr id="73" name="Rectangle 72">
                  <a:extLst>
                    <a:ext uri="{FF2B5EF4-FFF2-40B4-BE49-F238E27FC236}">
                      <a16:creationId xmlns:a16="http://schemas.microsoft.com/office/drawing/2014/main" id="{2384990B-29AA-42DC-A621-95660406219F}"/>
                    </a:ext>
                  </a:extLst>
                </p:cNvPr>
                <p:cNvSpPr/>
                <p:nvPr/>
              </p:nvSpPr>
              <p:spPr bwMode="auto">
                <a:xfrm>
                  <a:off x="8607422" y="3280417"/>
                  <a:ext cx="828221" cy="27098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74" name="Text Box 41">
                  <a:extLst>
                    <a:ext uri="{FF2B5EF4-FFF2-40B4-BE49-F238E27FC236}">
                      <a16:creationId xmlns:a16="http://schemas.microsoft.com/office/drawing/2014/main" id="{28825859-DD67-482D-9CA2-4A529E9CB5C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gray">
                <a:xfrm>
                  <a:off x="8577263" y="3235035"/>
                  <a:ext cx="905533" cy="33229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pitchFamily="34" charset="0"/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6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0000"/>
                      </a:solidFill>
                      <a:effectLst/>
                      <a:uLnTx/>
                      <a:uFillTx/>
                      <a:latin typeface="Calibri" pitchFamily="34" charset="0"/>
                      <a:ea typeface="+mn-ea"/>
                      <a:cs typeface="Arial" pitchFamily="34" charset="0"/>
                    </a:rPr>
                    <a:t>TX range </a:t>
                  </a:r>
                </a:p>
              </p:txBody>
            </p:sp>
          </p:grpSp>
          <p:cxnSp>
            <p:nvCxnSpPr>
              <p:cNvPr id="53" name="Straight Arrow Connector 52">
                <a:extLst>
                  <a:ext uri="{FF2B5EF4-FFF2-40B4-BE49-F238E27FC236}">
                    <a16:creationId xmlns:a16="http://schemas.microsoft.com/office/drawing/2014/main" id="{B0D80F10-8707-403B-887E-6B33988A9596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>
                <a:off x="6844404" y="4131610"/>
                <a:ext cx="2022248" cy="0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prstDash val="sysDot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Arrow Connector 53">
                <a:extLst>
                  <a:ext uri="{FF2B5EF4-FFF2-40B4-BE49-F238E27FC236}">
                    <a16:creationId xmlns:a16="http://schemas.microsoft.com/office/drawing/2014/main" id="{5C36BC5D-2482-4442-A35A-6732D9A8903A}"/>
                  </a:ext>
                </a:extLst>
              </p:cNvPr>
              <p:cNvCxnSpPr>
                <a:cxnSpLocks/>
                <a:stCxn id="71" idx="2"/>
              </p:cNvCxnSpPr>
              <p:nvPr/>
            </p:nvCxnSpPr>
            <p:spPr bwMode="auto">
              <a:xfrm>
                <a:off x="6660787" y="4542459"/>
                <a:ext cx="10362" cy="918370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prstDash val="sysDot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Arrow Connector 54">
                <a:extLst>
                  <a:ext uri="{FF2B5EF4-FFF2-40B4-BE49-F238E27FC236}">
                    <a16:creationId xmlns:a16="http://schemas.microsoft.com/office/drawing/2014/main" id="{B07CCBDD-CD6A-4111-9C97-5E8A4B97476B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7034851" y="5873321"/>
                <a:ext cx="2072151" cy="0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prstDash val="sysDot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>
                <a:extLst>
                  <a:ext uri="{FF2B5EF4-FFF2-40B4-BE49-F238E27FC236}">
                    <a16:creationId xmlns:a16="http://schemas.microsoft.com/office/drawing/2014/main" id="{7B6BFB52-D025-4FC6-A7B0-167F58F591C9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495526" y="5873321"/>
                <a:ext cx="1847562" cy="0"/>
              </a:xfrm>
              <a:prstGeom prst="line">
                <a:avLst/>
              </a:prstGeom>
              <a:ln w="28575">
                <a:solidFill>
                  <a:srgbClr val="0070C0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Arrow Connector 56">
                <a:extLst>
                  <a:ext uri="{FF2B5EF4-FFF2-40B4-BE49-F238E27FC236}">
                    <a16:creationId xmlns:a16="http://schemas.microsoft.com/office/drawing/2014/main" id="{0220E88D-38E0-4943-8FB5-EAF29435367C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V="1">
                <a:off x="11343088" y="4555808"/>
                <a:ext cx="19528" cy="1345652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prstDash val="sysDot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8" name="Text Box 41">
                <a:extLst>
                  <a:ext uri="{FF2B5EF4-FFF2-40B4-BE49-F238E27FC236}">
                    <a16:creationId xmlns:a16="http://schemas.microsoft.com/office/drawing/2014/main" id="{FBB77EF9-0016-4710-9D9C-F40C9441CA7F}"/>
                  </a:ext>
                </a:extLst>
              </p:cNvPr>
              <p:cNvSpPr txBox="1">
                <a:spLocks noChangeArrowheads="1"/>
              </p:cNvSpPr>
              <p:nvPr/>
            </p:nvSpPr>
            <p:spPr bwMode="gray">
              <a:xfrm>
                <a:off x="7304296" y="3706565"/>
                <a:ext cx="982721" cy="4616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itchFamily="34" charset="0"/>
                    <a:ea typeface="+mn-ea"/>
                    <a:cs typeface="Arial" pitchFamily="34" charset="0"/>
                  </a:rPr>
                  <a:t>Record Commands</a:t>
                </a:r>
              </a:p>
            </p:txBody>
          </p:sp>
          <p:sp>
            <p:nvSpPr>
              <p:cNvPr id="59" name="Text Box 41">
                <a:extLst>
                  <a:ext uri="{FF2B5EF4-FFF2-40B4-BE49-F238E27FC236}">
                    <a16:creationId xmlns:a16="http://schemas.microsoft.com/office/drawing/2014/main" id="{56063396-9E2B-4E9F-A17D-CBBA21FA7D0E}"/>
                  </a:ext>
                </a:extLst>
              </p:cNvPr>
              <p:cNvSpPr txBox="1">
                <a:spLocks noChangeArrowheads="1"/>
              </p:cNvSpPr>
              <p:nvPr/>
            </p:nvSpPr>
            <p:spPr bwMode="gray">
              <a:xfrm>
                <a:off x="6677887" y="4892263"/>
                <a:ext cx="727406" cy="4616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itchFamily="34" charset="0"/>
                    <a:ea typeface="+mn-ea"/>
                    <a:cs typeface="Arial" pitchFamily="34" charset="0"/>
                  </a:rPr>
                  <a:t>Capture Data</a:t>
                </a:r>
              </a:p>
            </p:txBody>
          </p:sp>
          <p:sp>
            <p:nvSpPr>
              <p:cNvPr id="60" name="Text Box 41">
                <a:extLst>
                  <a:ext uri="{FF2B5EF4-FFF2-40B4-BE49-F238E27FC236}">
                    <a16:creationId xmlns:a16="http://schemas.microsoft.com/office/drawing/2014/main" id="{6646F64F-7453-4A49-9DE1-7515CCEF782F}"/>
                  </a:ext>
                </a:extLst>
              </p:cNvPr>
              <p:cNvSpPr txBox="1">
                <a:spLocks noChangeArrowheads="1"/>
              </p:cNvSpPr>
              <p:nvPr/>
            </p:nvSpPr>
            <p:spPr bwMode="gray">
              <a:xfrm>
                <a:off x="7653822" y="5442352"/>
                <a:ext cx="1164426" cy="4616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itchFamily="34" charset="0"/>
                    <a:ea typeface="+mn-ea"/>
                    <a:cs typeface="Arial" pitchFamily="34" charset="0"/>
                  </a:rPr>
                  <a:t>Obtain other Commands</a:t>
                </a:r>
              </a:p>
            </p:txBody>
          </p:sp>
          <p:sp>
            <p:nvSpPr>
              <p:cNvPr id="61" name="Text Box 41">
                <a:extLst>
                  <a:ext uri="{FF2B5EF4-FFF2-40B4-BE49-F238E27FC236}">
                    <a16:creationId xmlns:a16="http://schemas.microsoft.com/office/drawing/2014/main" id="{466F6DA0-62FC-468E-9777-7815EA9AEC06}"/>
                  </a:ext>
                </a:extLst>
              </p:cNvPr>
              <p:cNvSpPr txBox="1">
                <a:spLocks noChangeArrowheads="1"/>
              </p:cNvSpPr>
              <p:nvPr/>
            </p:nvSpPr>
            <p:spPr bwMode="gray">
              <a:xfrm>
                <a:off x="10027097" y="5441914"/>
                <a:ext cx="1189790" cy="4616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itchFamily="34" charset="0"/>
                    <a:ea typeface="+mn-ea"/>
                    <a:cs typeface="Arial" pitchFamily="34" charset="0"/>
                  </a:rPr>
                  <a:t>Transmit other Commands</a:t>
                </a:r>
              </a:p>
            </p:txBody>
          </p:sp>
          <p:pic>
            <p:nvPicPr>
              <p:cNvPr id="62" name="Picture 61" descr="E:\Web2.0 PNG Icons\FOUR.png">
                <a:extLst>
                  <a:ext uri="{FF2B5EF4-FFF2-40B4-BE49-F238E27FC236}">
                    <a16:creationId xmlns:a16="http://schemas.microsoft.com/office/drawing/2014/main" id="{143A245C-FF0C-487B-B37E-04A96B247F0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599531" y="5706171"/>
                <a:ext cx="310896" cy="306231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3" name="Picture 19" descr="E:\Web2.0 PNG Icons\ONE.png">
                <a:extLst>
                  <a:ext uri="{FF2B5EF4-FFF2-40B4-BE49-F238E27FC236}">
                    <a16:creationId xmlns:a16="http://schemas.microsoft.com/office/drawing/2014/main" id="{EDA25D32-3260-4DA5-9A92-39238ECB053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44651" y="3959533"/>
                <a:ext cx="313269" cy="310168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4" name="Picture 20" descr="E:\Web2.0 PNG Icons\TWO.png">
                <a:extLst>
                  <a:ext uri="{FF2B5EF4-FFF2-40B4-BE49-F238E27FC236}">
                    <a16:creationId xmlns:a16="http://schemas.microsoft.com/office/drawing/2014/main" id="{DE8CF1A8-D607-47F9-96F1-1DB82F966B9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25640" y="4630352"/>
                <a:ext cx="310896" cy="306232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5" name="Picture 21" descr="E:\Web2.0 PNG Icons\THREE.png">
                <a:extLst>
                  <a:ext uri="{FF2B5EF4-FFF2-40B4-BE49-F238E27FC236}">
                    <a16:creationId xmlns:a16="http://schemas.microsoft.com/office/drawing/2014/main" id="{EB240074-1371-45B4-A2D5-5C19A812B25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70825" y="5696788"/>
                <a:ext cx="310896" cy="309412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6" name="Picture 65">
                <a:extLst>
                  <a:ext uri="{FF2B5EF4-FFF2-40B4-BE49-F238E27FC236}">
                    <a16:creationId xmlns:a16="http://schemas.microsoft.com/office/drawing/2014/main" id="{8FFD04C0-CAA8-48FA-A9CA-6AE40194FC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749804" y="3901692"/>
                <a:ext cx="570751" cy="57075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67" name="Picture 66">
                <a:extLst>
                  <a:ext uri="{FF2B5EF4-FFF2-40B4-BE49-F238E27FC236}">
                    <a16:creationId xmlns:a16="http://schemas.microsoft.com/office/drawing/2014/main" id="{C247A493-D307-4B8A-8B7D-7658F92014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538248" y="3713771"/>
                <a:ext cx="249375" cy="28816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68" name="Picture 67">
                <a:extLst>
                  <a:ext uri="{FF2B5EF4-FFF2-40B4-BE49-F238E27FC236}">
                    <a16:creationId xmlns:a16="http://schemas.microsoft.com/office/drawing/2014/main" id="{14E6613B-005C-4143-81BE-2E3F8AA0B6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63144" y="3689641"/>
                <a:ext cx="249375" cy="28816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69" name="Picture 68">
                <a:extLst>
                  <a:ext uri="{FF2B5EF4-FFF2-40B4-BE49-F238E27FC236}">
                    <a16:creationId xmlns:a16="http://schemas.microsoft.com/office/drawing/2014/main" id="{317734C7-393A-424D-86BD-E05F92A3A7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121443" y="5348802"/>
                <a:ext cx="249375" cy="28816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F90F21CC-D314-4AA1-A434-66FA89209CE8}"/>
                  </a:ext>
                </a:extLst>
              </p:cNvPr>
              <p:cNvSpPr txBox="1"/>
              <p:nvPr/>
            </p:nvSpPr>
            <p:spPr>
              <a:xfrm>
                <a:off x="10875162" y="3255453"/>
                <a:ext cx="1012455" cy="415498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5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Target Machine (RX)</a:t>
                </a:r>
              </a:p>
            </p:txBody>
          </p:sp>
          <p:pic>
            <p:nvPicPr>
              <p:cNvPr id="71" name="Picture 70">
                <a:extLst>
                  <a:ext uri="{FF2B5EF4-FFF2-40B4-BE49-F238E27FC236}">
                    <a16:creationId xmlns:a16="http://schemas.microsoft.com/office/drawing/2014/main" id="{8DC47312-EFDD-4777-BD2F-2EA35B45F9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77710" y="3901691"/>
                <a:ext cx="366153" cy="640768"/>
              </a:xfrm>
              <a:prstGeom prst="rect">
                <a:avLst/>
              </a:prstGeom>
            </p:spPr>
          </p:pic>
          <p:pic>
            <p:nvPicPr>
              <p:cNvPr id="72" name="Picture 71">
                <a:extLst>
                  <a:ext uri="{FF2B5EF4-FFF2-40B4-BE49-F238E27FC236}">
                    <a16:creationId xmlns:a16="http://schemas.microsoft.com/office/drawing/2014/main" id="{24467B53-F2EA-455A-9B44-069DE7A4CB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106138" y="5571134"/>
                <a:ext cx="366153" cy="640768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57857671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: фигура 10">
            <a:extLst>
              <a:ext uri="{FF2B5EF4-FFF2-40B4-BE49-F238E27FC236}">
                <a16:creationId xmlns:a16="http://schemas.microsoft.com/office/drawing/2014/main" id="{833AAACD-3FD5-421D-9A3D-CBB86326C8DA}"/>
              </a:ext>
            </a:extLst>
          </p:cNvPr>
          <p:cNvSpPr/>
          <p:nvPr/>
        </p:nvSpPr>
        <p:spPr>
          <a:xfrm>
            <a:off x="940" y="0"/>
            <a:ext cx="12190119" cy="6568190"/>
          </a:xfrm>
          <a:custGeom>
            <a:avLst/>
            <a:gdLst>
              <a:gd name="connsiteX0" fmla="*/ 0 w 18288000"/>
              <a:gd name="connsiteY0" fmla="*/ 0 h 10288588"/>
              <a:gd name="connsiteX1" fmla="*/ 18288000 w 18288000"/>
              <a:gd name="connsiteY1" fmla="*/ 0 h 10288588"/>
              <a:gd name="connsiteX2" fmla="*/ 18288000 w 18288000"/>
              <a:gd name="connsiteY2" fmla="*/ 10288588 h 10288588"/>
              <a:gd name="connsiteX3" fmla="*/ 0 w 18288000"/>
              <a:gd name="connsiteY3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88000" h="10288588">
                <a:moveTo>
                  <a:pt x="0" y="0"/>
                </a:moveTo>
                <a:lnTo>
                  <a:pt x="18288000" y="0"/>
                </a:lnTo>
                <a:lnTo>
                  <a:pt x="18288000" y="10288588"/>
                </a:lnTo>
                <a:lnTo>
                  <a:pt x="0" y="10288588"/>
                </a:lnTo>
                <a:close/>
              </a:path>
            </a:pathLst>
          </a:cu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56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Полилиния: фигура 20">
            <a:extLst>
              <a:ext uri="{FF2B5EF4-FFF2-40B4-BE49-F238E27FC236}">
                <a16:creationId xmlns:a16="http://schemas.microsoft.com/office/drawing/2014/main" id="{CDAB4FC3-1496-4CEA-890A-085BD9DE2334}"/>
              </a:ext>
            </a:extLst>
          </p:cNvPr>
          <p:cNvSpPr/>
          <p:nvPr/>
        </p:nvSpPr>
        <p:spPr>
          <a:xfrm>
            <a:off x="470" y="0"/>
            <a:ext cx="11277130" cy="6583180"/>
          </a:xfrm>
          <a:custGeom>
            <a:avLst/>
            <a:gdLst>
              <a:gd name="connsiteX0" fmla="*/ 0 w 14292338"/>
              <a:gd name="connsiteY0" fmla="*/ 0 h 10288588"/>
              <a:gd name="connsiteX1" fmla="*/ 1903954 w 14292338"/>
              <a:gd name="connsiteY1" fmla="*/ 0 h 10288588"/>
              <a:gd name="connsiteX2" fmla="*/ 2848334 w 14292338"/>
              <a:gd name="connsiteY2" fmla="*/ 0 h 10288588"/>
              <a:gd name="connsiteX3" fmla="*/ 4840780 w 14292338"/>
              <a:gd name="connsiteY3" fmla="*/ 0 h 10288588"/>
              <a:gd name="connsiteX4" fmla="*/ 5189032 w 14292338"/>
              <a:gd name="connsiteY4" fmla="*/ 0 h 10288588"/>
              <a:gd name="connsiteX5" fmla="*/ 7181477 w 14292338"/>
              <a:gd name="connsiteY5" fmla="*/ 0 h 10288588"/>
              <a:gd name="connsiteX6" fmla="*/ 8125857 w 14292338"/>
              <a:gd name="connsiteY6" fmla="*/ 0 h 10288588"/>
              <a:gd name="connsiteX7" fmla="*/ 10118302 w 14292338"/>
              <a:gd name="connsiteY7" fmla="*/ 0 h 10288588"/>
              <a:gd name="connsiteX8" fmla="*/ 13606264 w 14292338"/>
              <a:gd name="connsiteY8" fmla="*/ 3487964 h 10288588"/>
              <a:gd name="connsiteX9" fmla="*/ 13606264 w 14292338"/>
              <a:gd name="connsiteY9" fmla="*/ 6800626 h 10288588"/>
              <a:gd name="connsiteX10" fmla="*/ 10118302 w 14292338"/>
              <a:gd name="connsiteY10" fmla="*/ 10288588 h 10288588"/>
              <a:gd name="connsiteX11" fmla="*/ 8125857 w 14292338"/>
              <a:gd name="connsiteY11" fmla="*/ 10288588 h 10288588"/>
              <a:gd name="connsiteX12" fmla="*/ 7181477 w 14292338"/>
              <a:gd name="connsiteY12" fmla="*/ 10288588 h 10288588"/>
              <a:gd name="connsiteX13" fmla="*/ 5189032 w 14292338"/>
              <a:gd name="connsiteY13" fmla="*/ 10288588 h 10288588"/>
              <a:gd name="connsiteX14" fmla="*/ 4840780 w 14292338"/>
              <a:gd name="connsiteY14" fmla="*/ 10288588 h 10288588"/>
              <a:gd name="connsiteX15" fmla="*/ 2848334 w 14292338"/>
              <a:gd name="connsiteY15" fmla="*/ 10288588 h 10288588"/>
              <a:gd name="connsiteX16" fmla="*/ 1903954 w 14292338"/>
              <a:gd name="connsiteY16" fmla="*/ 10288588 h 10288588"/>
              <a:gd name="connsiteX17" fmla="*/ 0 w 14292338"/>
              <a:gd name="connsiteY17" fmla="*/ 10288588 h 10288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4292338" h="10288588">
                <a:moveTo>
                  <a:pt x="0" y="0"/>
                </a:moveTo>
                <a:lnTo>
                  <a:pt x="1903954" y="0"/>
                </a:lnTo>
                <a:lnTo>
                  <a:pt x="2848334" y="0"/>
                </a:lnTo>
                <a:lnTo>
                  <a:pt x="4840780" y="0"/>
                </a:lnTo>
                <a:lnTo>
                  <a:pt x="5189032" y="0"/>
                </a:lnTo>
                <a:lnTo>
                  <a:pt x="7181477" y="0"/>
                </a:lnTo>
                <a:lnTo>
                  <a:pt x="8125857" y="0"/>
                </a:lnTo>
                <a:lnTo>
                  <a:pt x="10118302" y="0"/>
                </a:lnTo>
                <a:lnTo>
                  <a:pt x="13606264" y="3487964"/>
                </a:lnTo>
                <a:cubicBezTo>
                  <a:pt x="14521030" y="4402730"/>
                  <a:pt x="14521030" y="5885860"/>
                  <a:pt x="13606264" y="6800626"/>
                </a:cubicBezTo>
                <a:lnTo>
                  <a:pt x="10118302" y="10288588"/>
                </a:lnTo>
                <a:lnTo>
                  <a:pt x="8125857" y="10288588"/>
                </a:lnTo>
                <a:lnTo>
                  <a:pt x="7181477" y="10288588"/>
                </a:lnTo>
                <a:lnTo>
                  <a:pt x="5189032" y="10288588"/>
                </a:lnTo>
                <a:lnTo>
                  <a:pt x="4840780" y="10288588"/>
                </a:lnTo>
                <a:lnTo>
                  <a:pt x="2848334" y="10288588"/>
                </a:lnTo>
                <a:lnTo>
                  <a:pt x="1903954" y="10288588"/>
                </a:lnTo>
                <a:lnTo>
                  <a:pt x="0" y="102885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825500" sx="101000" sy="101000" algn="ctr" rotWithShape="0">
              <a:schemeClr val="bg1">
                <a:alpha val="39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3F3F3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15500" y="83536"/>
            <a:ext cx="8229600" cy="907933"/>
          </a:xfrm>
          <a:prstGeom prst="rect">
            <a:avLst/>
          </a:prstGeom>
          <a:noFill/>
        </p:spPr>
        <p:txBody>
          <a:bodyPr wrap="square" lIns="45711" tIns="22856" rIns="45711" bIns="22856" rtlCol="0" anchor="ctr">
            <a:spAutoFit/>
          </a:bodyPr>
          <a:lstStyle/>
          <a:p>
            <a:pPr marL="0" marR="0" lvl="0" indent="0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Hacking Industrial Systems through RF Remote Controllers (Cont’d)</a:t>
            </a:r>
          </a:p>
        </p:txBody>
      </p:sp>
      <p:sp>
        <p:nvSpPr>
          <p:cNvPr id="147" name="TextBox 146"/>
          <p:cNvSpPr txBox="1"/>
          <p:nvPr/>
        </p:nvSpPr>
        <p:spPr>
          <a:xfrm>
            <a:off x="304801" y="1476304"/>
            <a:ext cx="7515056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6075" marR="0" lvl="0" indent="-346075" algn="l" defTabSz="914400" rtl="0" eaLnBrk="1" fontAlgn="auto" latinLnBrk="0" hangingPunct="1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Attackers hijack the original remote controller and pair it with the machine using a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malicious RF controller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which they disguise as a legitimate one</a:t>
            </a: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728EFB54-C74E-44AD-B904-FF98AA40473D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24" r="16624"/>
          <a:stretch/>
        </p:blipFill>
        <p:spPr>
          <a:xfrm>
            <a:off x="7527001" y="1599561"/>
            <a:ext cx="3407578" cy="3406386"/>
          </a:xfr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DD9CE166-88B3-43D8-9B80-7F17DC2A4A12}"/>
              </a:ext>
            </a:extLst>
          </p:cNvPr>
          <p:cNvGrpSpPr/>
          <p:nvPr/>
        </p:nvGrpSpPr>
        <p:grpSpPr>
          <a:xfrm>
            <a:off x="1218527" y="2184477"/>
            <a:ext cx="5385179" cy="4315154"/>
            <a:chOff x="239527" y="2149783"/>
            <a:chExt cx="5385179" cy="4315154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CA1B895E-29C9-4650-93B1-BAF25F87AF97}"/>
                </a:ext>
              </a:extLst>
            </p:cNvPr>
            <p:cNvSpPr/>
            <p:nvPr/>
          </p:nvSpPr>
          <p:spPr bwMode="auto">
            <a:xfrm>
              <a:off x="337787" y="3208458"/>
              <a:ext cx="5233465" cy="325647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DCC8776C-60B5-4CD9-98CB-AA548715EC63}"/>
                </a:ext>
              </a:extLst>
            </p:cNvPr>
            <p:cNvSpPr/>
            <p:nvPr/>
          </p:nvSpPr>
          <p:spPr bwMode="auto">
            <a:xfrm>
              <a:off x="914964" y="4580950"/>
              <a:ext cx="2484763" cy="170490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8852AEA-8019-452E-8426-3A3AD28452A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99951" y="3691977"/>
              <a:ext cx="1359061" cy="1287145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008280A7-AC50-4A00-B194-C4BBA2233670}"/>
                </a:ext>
              </a:extLst>
            </p:cNvPr>
            <p:cNvSpPr txBox="1"/>
            <p:nvPr/>
          </p:nvSpPr>
          <p:spPr>
            <a:xfrm>
              <a:off x="4239942" y="4444645"/>
              <a:ext cx="387407" cy="26026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RX</a:t>
              </a:r>
            </a:p>
          </p:txBody>
        </p: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33E722E7-F6EB-4DC4-B68A-6AB1B6FDBEE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51351" y="2509750"/>
              <a:ext cx="768748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3FEC2879-8701-489E-BD46-D40E1734868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339498" y="3009580"/>
              <a:ext cx="0" cy="58520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 Box 41">
              <a:extLst>
                <a:ext uri="{FF2B5EF4-FFF2-40B4-BE49-F238E27FC236}">
                  <a16:creationId xmlns:a16="http://schemas.microsoft.com/office/drawing/2014/main" id="{E1E96E61-AE24-416B-91FA-B8A5616A6F4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906277" y="5693077"/>
              <a:ext cx="1133515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Arial" pitchFamily="34" charset="0"/>
                </a:rPr>
                <a:t>Operator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Arial" pitchFamily="34" charset="0"/>
                </a:rPr>
                <a:t>TX1 (unpaired)</a:t>
              </a:r>
            </a:p>
          </p:txBody>
        </p:sp>
        <p:sp>
          <p:nvSpPr>
            <p:cNvPr id="23" name="Text Box 41">
              <a:extLst>
                <a:ext uri="{FF2B5EF4-FFF2-40B4-BE49-F238E27FC236}">
                  <a16:creationId xmlns:a16="http://schemas.microsoft.com/office/drawing/2014/main" id="{20CDDEFF-C714-4A15-9806-5BF8A75B2E9B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460539" y="5746323"/>
              <a:ext cx="71583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Arial" pitchFamily="34" charset="0"/>
                </a:rPr>
                <a:t>Attacker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Arial" pitchFamily="34" charset="0"/>
                </a:rPr>
                <a:t>(paired)</a:t>
              </a: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6DDD829D-B7AC-4840-AD1A-B09E04C2E33C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4652443" y="4714340"/>
              <a:ext cx="0" cy="718562"/>
            </a:xfrm>
            <a:prstGeom prst="straightConnector1">
              <a:avLst/>
            </a:prstGeom>
            <a:ln w="28575">
              <a:solidFill>
                <a:srgbClr val="FF000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ED07436-F793-4DB7-ADD8-2F5906C97EFE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2894209" y="3581036"/>
              <a:ext cx="1445289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FBC43C76-6A4B-4178-8F36-6AB184100DB1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919859" y="3594786"/>
              <a:ext cx="9127" cy="1335673"/>
            </a:xfrm>
            <a:prstGeom prst="straightConnector1">
              <a:avLst/>
            </a:prstGeom>
            <a:ln w="28575">
              <a:solidFill>
                <a:srgbClr val="FF000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EF352C89-EBF2-466C-8449-71F851A8D15C}"/>
                </a:ext>
              </a:extLst>
            </p:cNvPr>
            <p:cNvSpPr/>
            <p:nvPr/>
          </p:nvSpPr>
          <p:spPr bwMode="auto">
            <a:xfrm>
              <a:off x="914964" y="3352379"/>
              <a:ext cx="1333047" cy="108017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Text Box 41">
              <a:extLst>
                <a:ext uri="{FF2B5EF4-FFF2-40B4-BE49-F238E27FC236}">
                  <a16:creationId xmlns:a16="http://schemas.microsoft.com/office/drawing/2014/main" id="{ED46F6B5-CEB1-4C6D-8691-14764D975DFC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080932" y="4094111"/>
              <a:ext cx="428415" cy="2589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Arial" pitchFamily="34" charset="0"/>
                </a:rPr>
                <a:t>TX1</a:t>
              </a:r>
            </a:p>
          </p:txBody>
        </p: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78AC418-A2F7-4C36-94EE-F46ACC799CFB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3059176" y="5432902"/>
              <a:ext cx="1593267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FFC9A8B6-7556-4A83-B5A2-700909895A8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772764" y="2669859"/>
              <a:ext cx="1365366" cy="19621"/>
            </a:xfrm>
            <a:prstGeom prst="straightConnector1">
              <a:avLst/>
            </a:prstGeom>
            <a:ln w="28575">
              <a:solidFill>
                <a:srgbClr val="FF000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BECB09B6-DC7A-4933-8E5E-590ABE6CB4F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51351" y="2679009"/>
              <a:ext cx="768748" cy="3892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EFFDF02E-5F0C-4C30-9290-B6142507B02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57991" y="2843404"/>
              <a:ext cx="752438" cy="929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ot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 Box 41">
              <a:extLst>
                <a:ext uri="{FF2B5EF4-FFF2-40B4-BE49-F238E27FC236}">
                  <a16:creationId xmlns:a16="http://schemas.microsoft.com/office/drawing/2014/main" id="{A32FA9EC-F3FC-4E78-A6CC-87A9F8C204D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326572" y="3661634"/>
              <a:ext cx="605056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Arial" pitchFamily="34" charset="0"/>
                </a:rPr>
                <a:t>Before Attack</a:t>
              </a:r>
            </a:p>
          </p:txBody>
        </p:sp>
        <p:sp>
          <p:nvSpPr>
            <p:cNvPr id="35" name="Text Box 41">
              <a:extLst>
                <a:ext uri="{FF2B5EF4-FFF2-40B4-BE49-F238E27FC236}">
                  <a16:creationId xmlns:a16="http://schemas.microsoft.com/office/drawing/2014/main" id="{227A3A85-9EFD-491A-9D9A-F455B6D5980F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342414" y="5202569"/>
              <a:ext cx="605056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Arial" pitchFamily="34" charset="0"/>
                </a:rPr>
                <a:t>After Attack</a:t>
              </a:r>
            </a:p>
          </p:txBody>
        </p:sp>
        <p:sp>
          <p:nvSpPr>
            <p:cNvPr id="36" name="Text Box 41">
              <a:extLst>
                <a:ext uri="{FF2B5EF4-FFF2-40B4-BE49-F238E27FC236}">
                  <a16:creationId xmlns:a16="http://schemas.microsoft.com/office/drawing/2014/main" id="{926852D4-B695-451C-A74D-B750E235189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820100" y="2950346"/>
              <a:ext cx="507874" cy="2589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Arial" pitchFamily="34" charset="0"/>
                </a:rPr>
                <a:t>TX2</a:t>
              </a:r>
            </a:p>
          </p:txBody>
        </p:sp>
        <p:sp>
          <p:nvSpPr>
            <p:cNvPr id="37" name="Text Box 41">
              <a:extLst>
                <a:ext uri="{FF2B5EF4-FFF2-40B4-BE49-F238E27FC236}">
                  <a16:creationId xmlns:a16="http://schemas.microsoft.com/office/drawing/2014/main" id="{E99176E1-F4ED-403C-9458-796EBC8AE752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3009132" y="2412168"/>
              <a:ext cx="1189934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Arial" pitchFamily="34" charset="0"/>
                </a:rPr>
                <a:t>Capture Data</a:t>
              </a:r>
            </a:p>
          </p:txBody>
        </p:sp>
        <p:sp>
          <p:nvSpPr>
            <p:cNvPr id="38" name="Text Box 41">
              <a:extLst>
                <a:ext uri="{FF2B5EF4-FFF2-40B4-BE49-F238E27FC236}">
                  <a16:creationId xmlns:a16="http://schemas.microsoft.com/office/drawing/2014/main" id="{8568F68B-BFEA-4778-9EC7-1BCD37D4E06F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105160" y="2512672"/>
              <a:ext cx="926427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Arial" pitchFamily="34" charset="0"/>
                </a:rPr>
                <a:t>Attacker</a:t>
              </a:r>
            </a:p>
          </p:txBody>
        </p:sp>
        <p:sp>
          <p:nvSpPr>
            <p:cNvPr id="39" name="Text Box 41">
              <a:extLst>
                <a:ext uri="{FF2B5EF4-FFF2-40B4-BE49-F238E27FC236}">
                  <a16:creationId xmlns:a16="http://schemas.microsoft.com/office/drawing/2014/main" id="{2BB3F5F0-ED80-4AF7-8238-1EE73FF133AC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39527" y="2434582"/>
              <a:ext cx="809794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Arial" pitchFamily="34" charset="0"/>
                </a:rPr>
                <a:t>Pairing Sequence</a:t>
              </a:r>
            </a:p>
          </p:txBody>
        </p:sp>
        <p:sp>
          <p:nvSpPr>
            <p:cNvPr id="40" name="Text Box 41">
              <a:extLst>
                <a:ext uri="{FF2B5EF4-FFF2-40B4-BE49-F238E27FC236}">
                  <a16:creationId xmlns:a16="http://schemas.microsoft.com/office/drawing/2014/main" id="{1A24651F-4F92-4DB9-9F13-6B08E971E169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470830" y="3649877"/>
              <a:ext cx="851144" cy="2589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Arial" pitchFamily="34" charset="0"/>
                </a:rPr>
                <a:t>Operator</a:t>
              </a:r>
            </a:p>
          </p:txBody>
        </p: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5B3968DD-4C81-4EC4-802D-8DFFCC2909DA}"/>
                </a:ext>
              </a:extLst>
            </p:cNvPr>
            <p:cNvGrpSpPr/>
            <p:nvPr/>
          </p:nvGrpSpPr>
          <p:grpSpPr>
            <a:xfrm>
              <a:off x="3877624" y="5981168"/>
              <a:ext cx="958815" cy="316457"/>
              <a:chOff x="2467877" y="6064384"/>
              <a:chExt cx="958815" cy="316457"/>
            </a:xfrm>
          </p:grpSpPr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3A18B50D-5D5B-4685-AFC3-1FA0E0135925}"/>
                  </a:ext>
                </a:extLst>
              </p:cNvPr>
              <p:cNvSpPr/>
              <p:nvPr/>
            </p:nvSpPr>
            <p:spPr bwMode="auto">
              <a:xfrm>
                <a:off x="2508808" y="6108735"/>
                <a:ext cx="876954" cy="258063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0" name="Text Box 41">
                <a:extLst>
                  <a:ext uri="{FF2B5EF4-FFF2-40B4-BE49-F238E27FC236}">
                    <a16:creationId xmlns:a16="http://schemas.microsoft.com/office/drawing/2014/main" id="{D55CB0E3-BCF5-4C99-847F-42155BB7E671}"/>
                  </a:ext>
                </a:extLst>
              </p:cNvPr>
              <p:cNvSpPr txBox="1">
                <a:spLocks noChangeArrowheads="1"/>
              </p:cNvSpPr>
              <p:nvPr/>
            </p:nvSpPr>
            <p:spPr bwMode="gray">
              <a:xfrm>
                <a:off x="2467877" y="6064384"/>
                <a:ext cx="958815" cy="31645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Calibri" pitchFamily="34" charset="0"/>
                    <a:ea typeface="+mn-ea"/>
                    <a:cs typeface="Arial" pitchFamily="34" charset="0"/>
                  </a:rPr>
                  <a:t>TX range </a:t>
                </a:r>
              </a:p>
            </p:txBody>
          </p:sp>
        </p:grpSp>
        <p:pic>
          <p:nvPicPr>
            <p:cNvPr id="42" name="Picture 19" descr="E:\Web2.0 PNG Icons\ONE.png">
              <a:extLst>
                <a:ext uri="{FF2B5EF4-FFF2-40B4-BE49-F238E27FC236}">
                  <a16:creationId xmlns:a16="http://schemas.microsoft.com/office/drawing/2014/main" id="{D8487D11-7211-4720-B14B-D753511BB0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5070" y="2548355"/>
              <a:ext cx="268110" cy="265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20" descr="E:\Web2.0 PNG Icons\TWO.png">
              <a:extLst>
                <a:ext uri="{FF2B5EF4-FFF2-40B4-BE49-F238E27FC236}">
                  <a16:creationId xmlns:a16="http://schemas.microsoft.com/office/drawing/2014/main" id="{2002D6EA-AA7B-4F00-B96E-262115301D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7167" y="2541252"/>
              <a:ext cx="262506" cy="258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21" descr="E:\Web2.0 PNG Icons\THREE.png">
              <a:extLst>
                <a:ext uri="{FF2B5EF4-FFF2-40B4-BE49-F238E27FC236}">
                  <a16:creationId xmlns:a16="http://schemas.microsoft.com/office/drawing/2014/main" id="{46CA6A28-E5A2-4017-950C-D960CD03059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9652" y="3409986"/>
              <a:ext cx="313270" cy="311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44" descr="E:\Web2.0 PNG Icons\FOUR.png">
              <a:extLst>
                <a:ext uri="{FF2B5EF4-FFF2-40B4-BE49-F238E27FC236}">
                  <a16:creationId xmlns:a16="http://schemas.microsoft.com/office/drawing/2014/main" id="{9A021FBF-363E-4392-AE2E-699073E36C5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38962" y="5271805"/>
              <a:ext cx="314502" cy="3097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6" name="Text Box 41">
              <a:extLst>
                <a:ext uri="{FF2B5EF4-FFF2-40B4-BE49-F238E27FC236}">
                  <a16:creationId xmlns:a16="http://schemas.microsoft.com/office/drawing/2014/main" id="{7D115C2A-F2DA-4B14-AF44-0CCEC0DF725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3095369" y="3299247"/>
              <a:ext cx="608716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Arial" pitchFamily="34" charset="0"/>
                </a:rPr>
                <a:t>Move</a:t>
              </a:r>
            </a:p>
          </p:txBody>
        </p:sp>
        <p:sp>
          <p:nvSpPr>
            <p:cNvPr id="47" name="Text Box 41">
              <a:extLst>
                <a:ext uri="{FF2B5EF4-FFF2-40B4-BE49-F238E27FC236}">
                  <a16:creationId xmlns:a16="http://schemas.microsoft.com/office/drawing/2014/main" id="{1A4A0D3D-8483-4B6C-BB3B-098AFD4D37A0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4018112" y="5397045"/>
              <a:ext cx="639899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itchFamily="34" charset="0"/>
                  <a:ea typeface="+mn-ea"/>
                  <a:cs typeface="Arial" pitchFamily="34" charset="0"/>
                </a:rPr>
                <a:t>Replay</a:t>
              </a:r>
            </a:p>
          </p:txBody>
        </p:sp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A109289C-B2CF-413B-9049-1D013E08E53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94669" y="2186015"/>
              <a:ext cx="286783" cy="259132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D0CEE85F-2EE4-461A-ACC7-A2E91C2765B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2576" y="2339162"/>
              <a:ext cx="713844" cy="676071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18C73860-9AF5-4D2E-A846-7BBA3E43E35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9758" y="3407659"/>
              <a:ext cx="260712" cy="235575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AE9E4DFC-331A-4253-A6F8-D0913280D08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7185" y="3595061"/>
              <a:ext cx="520735" cy="493180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BFC8809C-4B98-4E0C-B66A-9634D59A224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04337" y="5017628"/>
              <a:ext cx="736436" cy="697467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C20AB4FA-C67F-4CBA-AA8F-49E7FB50588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1227" y="4962263"/>
              <a:ext cx="347007" cy="313550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4FD0189B-E425-41D2-AE18-1EE611FAD4FD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5431" y="5025792"/>
              <a:ext cx="791130" cy="749266"/>
            </a:xfrm>
            <a:prstGeom prst="rect">
              <a:avLst/>
            </a:prstGeom>
          </p:spPr>
        </p:pic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2F0CCCB9-DE12-45A0-AAFA-6EFF637D97EA}"/>
                </a:ext>
              </a:extLst>
            </p:cNvPr>
            <p:cNvSpPr txBox="1"/>
            <p:nvPr/>
          </p:nvSpPr>
          <p:spPr>
            <a:xfrm>
              <a:off x="4612251" y="4709589"/>
              <a:ext cx="1012455" cy="41549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5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Target Machine (RX)</a:t>
              </a:r>
            </a:p>
          </p:txBody>
        </p:sp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02492A1E-04C4-48D6-86DF-C46564D69C58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76013" y="2149783"/>
              <a:ext cx="249375" cy="288160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C1EA575F-987A-4D86-B787-B9DD9C0103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26090" y="4826490"/>
              <a:ext cx="249375" cy="288160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649B911C-E7BB-4B75-8141-81869D1DA3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5874" y="2428711"/>
              <a:ext cx="553354" cy="553354"/>
            </a:xfrm>
            <a:prstGeom prst="rect">
              <a:avLst/>
            </a:prstGeom>
          </p:spPr>
        </p:pic>
      </p:grpSp>
      <p:sp>
        <p:nvSpPr>
          <p:cNvPr id="61" name="Text Box 41">
            <a:extLst>
              <a:ext uri="{FF2B5EF4-FFF2-40B4-BE49-F238E27FC236}">
                <a16:creationId xmlns:a16="http://schemas.microsoft.com/office/drawing/2014/main" id="{A972EF32-F8D4-4F54-9E5B-421F04DD9098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473417" y="1090453"/>
            <a:ext cx="555310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Arial" pitchFamily="34" charset="0"/>
              </a:rPr>
              <a:t>Re-pairing with Malicious RF controller</a:t>
            </a:r>
          </a:p>
        </p:txBody>
      </p:sp>
    </p:spTree>
    <p:extLst>
      <p:ext uri="{BB962C8B-B14F-4D97-AF65-F5344CB8AC3E}">
        <p14:creationId xmlns:p14="http://schemas.microsoft.com/office/powerpoint/2010/main" val="101520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A person holding a phone&#10;&#10;Description automatically generated with low confidence">
            <a:extLst>
              <a:ext uri="{FF2B5EF4-FFF2-40B4-BE49-F238E27FC236}">
                <a16:creationId xmlns:a16="http://schemas.microsoft.com/office/drawing/2014/main" id="{D9B0C659-3A4C-4176-A88B-2F7BDF39C69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9883" b="29883"/>
          <a:stretch>
            <a:fillRect/>
          </a:stretch>
        </p:blipFill>
        <p:spPr>
          <a:xfrm>
            <a:off x="0" y="0"/>
            <a:ext cx="12192000" cy="4025969"/>
          </a:xfrm>
        </p:spPr>
      </p:pic>
      <p:sp>
        <p:nvSpPr>
          <p:cNvPr id="43" name="Полилиния 42"/>
          <p:cNvSpPr/>
          <p:nvPr/>
        </p:nvSpPr>
        <p:spPr>
          <a:xfrm>
            <a:off x="0" y="1"/>
            <a:ext cx="12191997" cy="4055083"/>
          </a:xfrm>
          <a:custGeom>
            <a:avLst/>
            <a:gdLst>
              <a:gd name="connsiteX0" fmla="*/ 17293422 w 18288000"/>
              <a:gd name="connsiteY0" fmla="*/ 0 h 7143751"/>
              <a:gd name="connsiteX1" fmla="*/ 18288000 w 18288000"/>
              <a:gd name="connsiteY1" fmla="*/ 0 h 7143751"/>
              <a:gd name="connsiteX2" fmla="*/ 18288000 w 18288000"/>
              <a:gd name="connsiteY2" fmla="*/ 829796 h 7143751"/>
              <a:gd name="connsiteX3" fmla="*/ 4884947 w 18288000"/>
              <a:gd name="connsiteY3" fmla="*/ 7143751 h 7143751"/>
              <a:gd name="connsiteX4" fmla="*/ 0 w 18288000"/>
              <a:gd name="connsiteY4" fmla="*/ 5515055 h 7143751"/>
              <a:gd name="connsiteX5" fmla="*/ 0 w 18288000"/>
              <a:gd name="connsiteY5" fmla="*/ 5385286 h 7143751"/>
              <a:gd name="connsiteX6" fmla="*/ 4926914 w 18288000"/>
              <a:gd name="connsiteY6" fmla="*/ 6719010 h 7143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288000" h="7143751">
                <a:moveTo>
                  <a:pt x="17293422" y="0"/>
                </a:moveTo>
                <a:lnTo>
                  <a:pt x="18288000" y="0"/>
                </a:lnTo>
                <a:lnTo>
                  <a:pt x="18288000" y="829796"/>
                </a:lnTo>
                <a:lnTo>
                  <a:pt x="4884947" y="7143751"/>
                </a:lnTo>
                <a:lnTo>
                  <a:pt x="0" y="5515055"/>
                </a:lnTo>
                <a:lnTo>
                  <a:pt x="0" y="5385286"/>
                </a:lnTo>
                <a:lnTo>
                  <a:pt x="4926914" y="6719010"/>
                </a:lnTo>
                <a:close/>
              </a:path>
            </a:pathLst>
          </a:custGeom>
          <a:solidFill>
            <a:srgbClr val="CCECFF">
              <a:alpha val="8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D802F21A-6C5D-426D-82D9-89F88E90CB39}"/>
              </a:ext>
            </a:extLst>
          </p:cNvPr>
          <p:cNvSpPr/>
          <p:nvPr/>
        </p:nvSpPr>
        <p:spPr bwMode="auto">
          <a:xfrm>
            <a:off x="5307135" y="3095111"/>
            <a:ext cx="6444763" cy="204510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1724B2C4-4975-40E1-8A75-C278897D64A6}"/>
              </a:ext>
            </a:extLst>
          </p:cNvPr>
          <p:cNvSpPr/>
          <p:nvPr/>
        </p:nvSpPr>
        <p:spPr bwMode="auto">
          <a:xfrm>
            <a:off x="6158396" y="2975023"/>
            <a:ext cx="5864527" cy="2332047"/>
          </a:xfrm>
          <a:prstGeom prst="rect">
            <a:avLst/>
          </a:prstGeom>
          <a:solidFill>
            <a:schemeClr val="bg2">
              <a:lumMod val="9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3" name="Rectangle: Rounded Corners 72">
            <a:extLst>
              <a:ext uri="{FF2B5EF4-FFF2-40B4-BE49-F238E27FC236}">
                <a16:creationId xmlns:a16="http://schemas.microsoft.com/office/drawing/2014/main" id="{7F9BE164-98F8-4159-ABAD-7BF0641302F3}"/>
              </a:ext>
            </a:extLst>
          </p:cNvPr>
          <p:cNvSpPr/>
          <p:nvPr/>
        </p:nvSpPr>
        <p:spPr bwMode="auto">
          <a:xfrm>
            <a:off x="6302309" y="3825382"/>
            <a:ext cx="1714651" cy="1260001"/>
          </a:xfrm>
          <a:prstGeom prst="round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4" name="Rectangle: Rounded Corners 73">
            <a:extLst>
              <a:ext uri="{FF2B5EF4-FFF2-40B4-BE49-F238E27FC236}">
                <a16:creationId xmlns:a16="http://schemas.microsoft.com/office/drawing/2014/main" id="{04B9DEFA-483B-499A-B868-9979642F16B1}"/>
              </a:ext>
            </a:extLst>
          </p:cNvPr>
          <p:cNvSpPr/>
          <p:nvPr/>
        </p:nvSpPr>
        <p:spPr bwMode="auto">
          <a:xfrm>
            <a:off x="8199020" y="3825383"/>
            <a:ext cx="1714651" cy="1260001"/>
          </a:xfrm>
          <a:prstGeom prst="round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5" name="Rectangle: Rounded Corners 74">
            <a:extLst>
              <a:ext uri="{FF2B5EF4-FFF2-40B4-BE49-F238E27FC236}">
                <a16:creationId xmlns:a16="http://schemas.microsoft.com/office/drawing/2014/main" id="{94E0E734-4064-4421-A570-801C27BFF636}"/>
              </a:ext>
            </a:extLst>
          </p:cNvPr>
          <p:cNvSpPr/>
          <p:nvPr/>
        </p:nvSpPr>
        <p:spPr bwMode="auto">
          <a:xfrm>
            <a:off x="10065380" y="3847263"/>
            <a:ext cx="1714651" cy="1260001"/>
          </a:xfrm>
          <a:prstGeom prst="round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89C4CC12-7D45-4B38-85E9-6F1B7C61A7E2}"/>
              </a:ext>
            </a:extLst>
          </p:cNvPr>
          <p:cNvSpPr txBox="1"/>
          <p:nvPr/>
        </p:nvSpPr>
        <p:spPr>
          <a:xfrm>
            <a:off x="8558644" y="3096919"/>
            <a:ext cx="324218" cy="254197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RX</a:t>
            </a:r>
          </a:p>
        </p:txBody>
      </p:sp>
      <p:grpSp>
        <p:nvGrpSpPr>
          <p:cNvPr id="77" name="Group 76">
            <a:extLst>
              <a:ext uri="{FF2B5EF4-FFF2-40B4-BE49-F238E27FC236}">
                <a16:creationId xmlns:a16="http://schemas.microsoft.com/office/drawing/2014/main" id="{6AAE96F1-1108-4D0F-8845-95F8160A674F}"/>
              </a:ext>
            </a:extLst>
          </p:cNvPr>
          <p:cNvGrpSpPr/>
          <p:nvPr/>
        </p:nvGrpSpPr>
        <p:grpSpPr>
          <a:xfrm>
            <a:off x="8422909" y="2268408"/>
            <a:ext cx="1335501" cy="1378544"/>
            <a:chOff x="8074176" y="2277644"/>
            <a:chExt cx="1335501" cy="1378544"/>
          </a:xfrm>
        </p:grpSpPr>
        <p:pic>
          <p:nvPicPr>
            <p:cNvPr id="117" name="Picture 116">
              <a:extLst>
                <a:ext uri="{FF2B5EF4-FFF2-40B4-BE49-F238E27FC236}">
                  <a16:creationId xmlns:a16="http://schemas.microsoft.com/office/drawing/2014/main" id="{E6F1D4CB-7601-47E3-80C7-E5452255A81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74176" y="2277644"/>
              <a:ext cx="1335501" cy="1378544"/>
            </a:xfrm>
            <a:prstGeom prst="rect">
              <a:avLst/>
            </a:prstGeom>
          </p:spPr>
        </p:pic>
        <p:pic>
          <p:nvPicPr>
            <p:cNvPr id="118" name="Picture 117">
              <a:extLst>
                <a:ext uri="{FF2B5EF4-FFF2-40B4-BE49-F238E27FC236}">
                  <a16:creationId xmlns:a16="http://schemas.microsoft.com/office/drawing/2014/main" id="{4958137F-66B9-41BA-A225-5AD8BBC640E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89637" y="2920100"/>
              <a:ext cx="291480" cy="300874"/>
            </a:xfrm>
            <a:prstGeom prst="rect">
              <a:avLst/>
            </a:prstGeom>
          </p:spPr>
        </p:pic>
      </p:grp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6244DEC7-C64D-43DA-8764-76F69C9318E6}"/>
              </a:ext>
            </a:extLst>
          </p:cNvPr>
          <p:cNvCxnSpPr>
            <a:cxnSpLocks/>
          </p:cNvCxnSpPr>
          <p:nvPr/>
        </p:nvCxnSpPr>
        <p:spPr>
          <a:xfrm flipV="1">
            <a:off x="6971335" y="5124113"/>
            <a:ext cx="0" cy="393566"/>
          </a:xfrm>
          <a:prstGeom prst="straightConnector1">
            <a:avLst/>
          </a:prstGeom>
          <a:noFill/>
          <a:ln w="28575" cap="flat" cmpd="sng" algn="ctr">
            <a:solidFill>
              <a:srgbClr val="FF0000"/>
            </a:solidFill>
            <a:prstDash val="sysDot"/>
            <a:tailEnd type="arrow"/>
          </a:ln>
          <a:effectLst/>
        </p:spPr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099B2029-B393-40F1-9874-D9D9C201AAAA}"/>
              </a:ext>
            </a:extLst>
          </p:cNvPr>
          <p:cNvCxnSpPr>
            <a:cxnSpLocks/>
          </p:cNvCxnSpPr>
          <p:nvPr/>
        </p:nvCxnSpPr>
        <p:spPr bwMode="auto">
          <a:xfrm>
            <a:off x="7068023" y="5072093"/>
            <a:ext cx="0" cy="376108"/>
          </a:xfrm>
          <a:prstGeom prst="line">
            <a:avLst/>
          </a:prstGeom>
          <a:noFill/>
          <a:ln w="28575" cap="flat" cmpd="sng" algn="ctr">
            <a:solidFill>
              <a:sysClr val="windowText" lastClr="000000">
                <a:shade val="95000"/>
                <a:satMod val="105000"/>
              </a:sysClr>
            </a:solidFill>
            <a:prstDash val="solid"/>
          </a:ln>
          <a:effectLst/>
        </p:spPr>
      </p:cxnSp>
      <p:sp>
        <p:nvSpPr>
          <p:cNvPr id="80" name="Rectangle 79">
            <a:extLst>
              <a:ext uri="{FF2B5EF4-FFF2-40B4-BE49-F238E27FC236}">
                <a16:creationId xmlns:a16="http://schemas.microsoft.com/office/drawing/2014/main" id="{BBD166DE-2E6F-4058-8081-CDA10A7F9683}"/>
              </a:ext>
            </a:extLst>
          </p:cNvPr>
          <p:cNvSpPr/>
          <p:nvPr/>
        </p:nvSpPr>
        <p:spPr bwMode="auto">
          <a:xfrm>
            <a:off x="9596483" y="5905901"/>
            <a:ext cx="141433" cy="157087"/>
          </a:xfrm>
          <a:prstGeom prst="rect">
            <a:avLst/>
          </a:prstGeom>
          <a:solidFill>
            <a:srgbClr val="EEECE1">
              <a:lumMod val="2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35BBB987-3024-4030-B7BF-44049631C73C}"/>
              </a:ext>
            </a:extLst>
          </p:cNvPr>
          <p:cNvSpPr/>
          <p:nvPr/>
        </p:nvSpPr>
        <p:spPr bwMode="auto">
          <a:xfrm>
            <a:off x="9354588" y="5645620"/>
            <a:ext cx="141433" cy="157087"/>
          </a:xfrm>
          <a:prstGeom prst="rect">
            <a:avLst/>
          </a:prstGeom>
          <a:solidFill>
            <a:srgbClr val="EEECE1">
              <a:lumMod val="2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F4E6B960-6346-4930-8425-369D5B2F6D0B}"/>
              </a:ext>
            </a:extLst>
          </p:cNvPr>
          <p:cNvSpPr/>
          <p:nvPr/>
        </p:nvSpPr>
        <p:spPr bwMode="auto">
          <a:xfrm>
            <a:off x="9090659" y="5645620"/>
            <a:ext cx="141433" cy="157087"/>
          </a:xfrm>
          <a:prstGeom prst="rect">
            <a:avLst/>
          </a:prstGeom>
          <a:solidFill>
            <a:srgbClr val="EEECE1">
              <a:lumMod val="2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5424F09D-7A1A-4842-AC7F-EC005A224ABB}"/>
              </a:ext>
            </a:extLst>
          </p:cNvPr>
          <p:cNvSpPr/>
          <p:nvPr/>
        </p:nvSpPr>
        <p:spPr bwMode="auto">
          <a:xfrm>
            <a:off x="8798714" y="5645621"/>
            <a:ext cx="141433" cy="157087"/>
          </a:xfrm>
          <a:prstGeom prst="rect">
            <a:avLst/>
          </a:prstGeom>
          <a:solidFill>
            <a:srgbClr val="EEECE1">
              <a:lumMod val="2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B44DFD74-4F0D-4F9F-AD2F-4A811DC39D5A}"/>
              </a:ext>
            </a:extLst>
          </p:cNvPr>
          <p:cNvCxnSpPr>
            <a:cxnSpLocks/>
          </p:cNvCxnSpPr>
          <p:nvPr/>
        </p:nvCxnSpPr>
        <p:spPr bwMode="auto">
          <a:xfrm>
            <a:off x="7076131" y="5432891"/>
            <a:ext cx="1818853" cy="0"/>
          </a:xfrm>
          <a:prstGeom prst="line">
            <a:avLst/>
          </a:prstGeom>
          <a:noFill/>
          <a:ln w="28575" cap="flat" cmpd="sng" algn="ctr">
            <a:solidFill>
              <a:sysClr val="windowText" lastClr="000000">
                <a:shade val="95000"/>
                <a:satMod val="105000"/>
              </a:sysClr>
            </a:solidFill>
            <a:prstDash val="solid"/>
          </a:ln>
          <a:effectLst/>
        </p:spPr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EC46846D-D3B2-4228-9B92-D8464A98C9A9}"/>
              </a:ext>
            </a:extLst>
          </p:cNvPr>
          <p:cNvCxnSpPr>
            <a:cxnSpLocks/>
          </p:cNvCxnSpPr>
          <p:nvPr/>
        </p:nvCxnSpPr>
        <p:spPr bwMode="auto">
          <a:xfrm>
            <a:off x="8894984" y="5420503"/>
            <a:ext cx="0" cy="239841"/>
          </a:xfrm>
          <a:prstGeom prst="line">
            <a:avLst/>
          </a:prstGeom>
          <a:noFill/>
          <a:ln w="28575" cap="flat" cmpd="sng" algn="ctr">
            <a:solidFill>
              <a:sysClr val="windowText" lastClr="000000">
                <a:shade val="95000"/>
                <a:satMod val="105000"/>
              </a:sysClr>
            </a:solidFill>
            <a:prstDash val="solid"/>
          </a:ln>
          <a:effectLst/>
        </p:spPr>
      </p:cxn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12CC6CD7-8879-4D20-8AFA-89AC4481B81D}"/>
              </a:ext>
            </a:extLst>
          </p:cNvPr>
          <p:cNvCxnSpPr>
            <a:cxnSpLocks/>
          </p:cNvCxnSpPr>
          <p:nvPr/>
        </p:nvCxnSpPr>
        <p:spPr bwMode="auto">
          <a:xfrm>
            <a:off x="9376210" y="5440038"/>
            <a:ext cx="1287" cy="224024"/>
          </a:xfrm>
          <a:prstGeom prst="line">
            <a:avLst/>
          </a:prstGeom>
          <a:noFill/>
          <a:ln w="28575" cap="flat" cmpd="sng" algn="ctr">
            <a:solidFill>
              <a:sysClr val="windowText" lastClr="000000">
                <a:shade val="95000"/>
                <a:satMod val="105000"/>
              </a:sysClr>
            </a:solidFill>
            <a:prstDash val="solid"/>
          </a:ln>
          <a:effectLst/>
        </p:spPr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7CBC128E-DB1D-470B-B555-0656057544D2}"/>
              </a:ext>
            </a:extLst>
          </p:cNvPr>
          <p:cNvCxnSpPr>
            <a:cxnSpLocks/>
          </p:cNvCxnSpPr>
          <p:nvPr/>
        </p:nvCxnSpPr>
        <p:spPr bwMode="auto">
          <a:xfrm>
            <a:off x="9362988" y="5428806"/>
            <a:ext cx="1481042" cy="4086"/>
          </a:xfrm>
          <a:prstGeom prst="line">
            <a:avLst/>
          </a:prstGeom>
          <a:noFill/>
          <a:ln w="28575" cap="flat" cmpd="sng" algn="ctr">
            <a:solidFill>
              <a:sysClr val="windowText" lastClr="000000">
                <a:shade val="95000"/>
                <a:satMod val="105000"/>
              </a:sysClr>
            </a:solidFill>
            <a:prstDash val="solid"/>
          </a:ln>
          <a:effectLst/>
        </p:spPr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B81FF9F8-4B2D-4C82-84EB-7BF3138E48E3}"/>
              </a:ext>
            </a:extLst>
          </p:cNvPr>
          <p:cNvCxnSpPr>
            <a:cxnSpLocks/>
          </p:cNvCxnSpPr>
          <p:nvPr/>
        </p:nvCxnSpPr>
        <p:spPr bwMode="auto">
          <a:xfrm>
            <a:off x="10844030" y="5072093"/>
            <a:ext cx="0" cy="360798"/>
          </a:xfrm>
          <a:prstGeom prst="line">
            <a:avLst/>
          </a:prstGeom>
          <a:noFill/>
          <a:ln w="28575" cap="flat" cmpd="sng" algn="ctr">
            <a:solidFill>
              <a:sysClr val="windowText" lastClr="000000">
                <a:shade val="95000"/>
                <a:satMod val="105000"/>
              </a:sysClr>
            </a:solidFill>
            <a:prstDash val="solid"/>
          </a:ln>
          <a:effectLst/>
        </p:spPr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09C608AE-D90F-44EC-A5AF-66715C850A84}"/>
              </a:ext>
            </a:extLst>
          </p:cNvPr>
          <p:cNvCxnSpPr>
            <a:cxnSpLocks/>
          </p:cNvCxnSpPr>
          <p:nvPr/>
        </p:nvCxnSpPr>
        <p:spPr bwMode="auto">
          <a:xfrm>
            <a:off x="9209824" y="5080418"/>
            <a:ext cx="0" cy="573529"/>
          </a:xfrm>
          <a:prstGeom prst="line">
            <a:avLst/>
          </a:prstGeom>
          <a:noFill/>
          <a:ln w="28575" cap="flat" cmpd="sng" algn="ctr">
            <a:solidFill>
              <a:sysClr val="windowText" lastClr="000000">
                <a:shade val="95000"/>
                <a:satMod val="105000"/>
              </a:sysClr>
            </a:solidFill>
            <a:prstDash val="solid"/>
          </a:ln>
          <a:effectLst/>
        </p:spPr>
      </p:cxn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BA6EDF87-58A0-4BB6-B413-F17CB1BDACE4}"/>
              </a:ext>
            </a:extLst>
          </p:cNvPr>
          <p:cNvCxnSpPr>
            <a:cxnSpLocks/>
          </p:cNvCxnSpPr>
          <p:nvPr/>
        </p:nvCxnSpPr>
        <p:spPr bwMode="auto">
          <a:xfrm>
            <a:off x="8798714" y="5540424"/>
            <a:ext cx="0" cy="132025"/>
          </a:xfrm>
          <a:prstGeom prst="line">
            <a:avLst/>
          </a:prstGeom>
          <a:noFill/>
          <a:ln w="28575" cap="flat" cmpd="sng" algn="ctr">
            <a:solidFill>
              <a:srgbClr val="FF0000"/>
            </a:solidFill>
            <a:prstDash val="sysDot"/>
          </a:ln>
          <a:effectLst/>
        </p:spPr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8A7AE70A-27C5-4D5C-88F4-922C9C7F630C}"/>
              </a:ext>
            </a:extLst>
          </p:cNvPr>
          <p:cNvCxnSpPr>
            <a:cxnSpLocks/>
          </p:cNvCxnSpPr>
          <p:nvPr/>
        </p:nvCxnSpPr>
        <p:spPr bwMode="auto">
          <a:xfrm>
            <a:off x="6971335" y="5540424"/>
            <a:ext cx="1827379" cy="0"/>
          </a:xfrm>
          <a:prstGeom prst="line">
            <a:avLst/>
          </a:prstGeom>
          <a:noFill/>
          <a:ln w="28575" cap="flat" cmpd="sng" algn="ctr">
            <a:solidFill>
              <a:srgbClr val="FF0000"/>
            </a:solidFill>
            <a:prstDash val="sysDot"/>
          </a:ln>
          <a:effectLst/>
        </p:spPr>
      </p:cxn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5B915610-1E08-4A2A-BBB1-3B8C4E0386CB}"/>
              </a:ext>
            </a:extLst>
          </p:cNvPr>
          <p:cNvCxnSpPr>
            <a:cxnSpLocks/>
          </p:cNvCxnSpPr>
          <p:nvPr/>
        </p:nvCxnSpPr>
        <p:spPr bwMode="auto">
          <a:xfrm>
            <a:off x="9442381" y="5540424"/>
            <a:ext cx="0" cy="103415"/>
          </a:xfrm>
          <a:prstGeom prst="line">
            <a:avLst/>
          </a:prstGeom>
          <a:noFill/>
          <a:ln w="28575" cap="flat" cmpd="sng" algn="ctr">
            <a:solidFill>
              <a:srgbClr val="FF0000"/>
            </a:solidFill>
            <a:prstDash val="sysDot"/>
          </a:ln>
          <a:effectLst/>
        </p:spPr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F4496F64-3B93-44AD-B93F-55467F3C10BE}"/>
              </a:ext>
            </a:extLst>
          </p:cNvPr>
          <p:cNvCxnSpPr>
            <a:cxnSpLocks/>
          </p:cNvCxnSpPr>
          <p:nvPr/>
        </p:nvCxnSpPr>
        <p:spPr bwMode="auto">
          <a:xfrm flipV="1">
            <a:off x="9442381" y="5518309"/>
            <a:ext cx="1458307" cy="1"/>
          </a:xfrm>
          <a:prstGeom prst="line">
            <a:avLst/>
          </a:prstGeom>
          <a:noFill/>
          <a:ln w="28575" cap="flat" cmpd="sng" algn="ctr">
            <a:solidFill>
              <a:srgbClr val="FF0000"/>
            </a:solidFill>
            <a:prstDash val="sysDot"/>
          </a:ln>
          <a:effectLst/>
        </p:spPr>
      </p:cxnSp>
      <p:cxnSp>
        <p:nvCxnSpPr>
          <p:cNvPr id="94" name="Straight Arrow Connector 93">
            <a:extLst>
              <a:ext uri="{FF2B5EF4-FFF2-40B4-BE49-F238E27FC236}">
                <a16:creationId xmlns:a16="http://schemas.microsoft.com/office/drawing/2014/main" id="{80AD06F6-E5D5-47A0-B6AF-53E31B0B65D6}"/>
              </a:ext>
            </a:extLst>
          </p:cNvPr>
          <p:cNvCxnSpPr>
            <a:cxnSpLocks/>
          </p:cNvCxnSpPr>
          <p:nvPr/>
        </p:nvCxnSpPr>
        <p:spPr>
          <a:xfrm flipV="1">
            <a:off x="10922705" y="5147760"/>
            <a:ext cx="0" cy="357787"/>
          </a:xfrm>
          <a:prstGeom prst="straightConnector1">
            <a:avLst/>
          </a:prstGeom>
          <a:noFill/>
          <a:ln w="28575" cap="flat" cmpd="sng" algn="ctr">
            <a:solidFill>
              <a:srgbClr val="FF0000"/>
            </a:solidFill>
            <a:prstDash val="sysDot"/>
            <a:tailEnd type="arrow"/>
          </a:ln>
          <a:effectLst/>
        </p:spPr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CFE4855F-898C-493A-A02F-DFA62FFFC18B}"/>
              </a:ext>
            </a:extLst>
          </p:cNvPr>
          <p:cNvCxnSpPr>
            <a:cxnSpLocks/>
          </p:cNvCxnSpPr>
          <p:nvPr/>
        </p:nvCxnSpPr>
        <p:spPr bwMode="auto">
          <a:xfrm>
            <a:off x="9718845" y="5918216"/>
            <a:ext cx="1502275" cy="0"/>
          </a:xfrm>
          <a:prstGeom prst="line">
            <a:avLst/>
          </a:prstGeom>
          <a:noFill/>
          <a:ln w="28575" cap="flat" cmpd="sng" algn="ctr">
            <a:solidFill>
              <a:sysClr val="windowText" lastClr="000000">
                <a:shade val="95000"/>
                <a:satMod val="105000"/>
              </a:sysClr>
            </a:solidFill>
            <a:prstDash val="solid"/>
          </a:ln>
          <a:effectLst/>
        </p:spPr>
      </p:cxnSp>
      <p:cxnSp>
        <p:nvCxnSpPr>
          <p:cNvPr id="96" name="Straight Arrow Connector 95">
            <a:extLst>
              <a:ext uri="{FF2B5EF4-FFF2-40B4-BE49-F238E27FC236}">
                <a16:creationId xmlns:a16="http://schemas.microsoft.com/office/drawing/2014/main" id="{8046D370-17AE-432A-A4C4-8231B063AC91}"/>
              </a:ext>
            </a:extLst>
          </p:cNvPr>
          <p:cNvCxnSpPr>
            <a:cxnSpLocks/>
          </p:cNvCxnSpPr>
          <p:nvPr/>
        </p:nvCxnSpPr>
        <p:spPr>
          <a:xfrm flipV="1">
            <a:off x="9123951" y="5148381"/>
            <a:ext cx="2279" cy="457605"/>
          </a:xfrm>
          <a:prstGeom prst="straightConnector1">
            <a:avLst/>
          </a:prstGeom>
          <a:noFill/>
          <a:ln w="28575" cap="flat" cmpd="sng" algn="ctr">
            <a:solidFill>
              <a:srgbClr val="FF0000"/>
            </a:solidFill>
            <a:prstDash val="sysDot"/>
            <a:tailEnd type="arrow"/>
          </a:ln>
          <a:effectLst/>
        </p:spPr>
      </p:cxnSp>
      <p:cxnSp>
        <p:nvCxnSpPr>
          <p:cNvPr id="97" name="Straight Arrow Connector 96">
            <a:extLst>
              <a:ext uri="{FF2B5EF4-FFF2-40B4-BE49-F238E27FC236}">
                <a16:creationId xmlns:a16="http://schemas.microsoft.com/office/drawing/2014/main" id="{F5A7232A-80DD-4791-A20C-5DC1AB61EE22}"/>
              </a:ext>
            </a:extLst>
          </p:cNvPr>
          <p:cNvCxnSpPr>
            <a:cxnSpLocks/>
          </p:cNvCxnSpPr>
          <p:nvPr/>
        </p:nvCxnSpPr>
        <p:spPr>
          <a:xfrm flipH="1">
            <a:off x="9740204" y="6012189"/>
            <a:ext cx="1452515" cy="0"/>
          </a:xfrm>
          <a:prstGeom prst="straightConnector1">
            <a:avLst/>
          </a:prstGeom>
          <a:noFill/>
          <a:ln w="28575" cap="flat" cmpd="sng" algn="ctr">
            <a:solidFill>
              <a:srgbClr val="FF0000"/>
            </a:solidFill>
            <a:prstDash val="sysDot"/>
            <a:tailEnd type="arrow"/>
          </a:ln>
          <a:effectLst/>
        </p:spPr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8E2B82DE-2A71-4FC0-A936-AE5BE8B12762}"/>
              </a:ext>
            </a:extLst>
          </p:cNvPr>
          <p:cNvSpPr txBox="1"/>
          <p:nvPr/>
        </p:nvSpPr>
        <p:spPr>
          <a:xfrm>
            <a:off x="8359088" y="3427828"/>
            <a:ext cx="1450673" cy="277306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wrap="square" rtlCol="0" anchor="ctr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Target Machine (RX)</a:t>
            </a:r>
          </a:p>
        </p:txBody>
      </p:sp>
      <p:sp>
        <p:nvSpPr>
          <p:cNvPr id="99" name="Text Box 41">
            <a:extLst>
              <a:ext uri="{FF2B5EF4-FFF2-40B4-BE49-F238E27FC236}">
                <a16:creationId xmlns:a16="http://schemas.microsoft.com/office/drawing/2014/main" id="{F8162903-CC24-4795-A4DE-5DA093F3242C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186683" y="6242277"/>
            <a:ext cx="87606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cs typeface="Arial" pitchFamily="34" charset="0"/>
              </a:rPr>
              <a:t>Firmware</a:t>
            </a:r>
          </a:p>
        </p:txBody>
      </p:sp>
      <p:pic>
        <p:nvPicPr>
          <p:cNvPr id="100" name="Picture 99" descr="A picture containing table&#10;&#10;Description automatically generated">
            <a:extLst>
              <a:ext uri="{FF2B5EF4-FFF2-40B4-BE49-F238E27FC236}">
                <a16:creationId xmlns:a16="http://schemas.microsoft.com/office/drawing/2014/main" id="{87C59C82-819A-4D33-A518-1EFE18AFAB3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61249">
            <a:off x="8723108" y="5633959"/>
            <a:ext cx="781875" cy="77476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1" name="Picture 100" descr="A picture containing object, clock&#10;&#10;Description automatically generated">
            <a:extLst>
              <a:ext uri="{FF2B5EF4-FFF2-40B4-BE49-F238E27FC236}">
                <a16:creationId xmlns:a16="http://schemas.microsoft.com/office/drawing/2014/main" id="{FE9A3B0A-447E-4B69-A7EA-49A3949223F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1120" y="5672231"/>
            <a:ext cx="762440" cy="609952"/>
          </a:xfrm>
          <a:prstGeom prst="rect">
            <a:avLst/>
          </a:prstGeom>
        </p:spPr>
      </p:pic>
      <p:sp>
        <p:nvSpPr>
          <p:cNvPr id="102" name="Rectangle: Rounded Corners 101">
            <a:extLst>
              <a:ext uri="{FF2B5EF4-FFF2-40B4-BE49-F238E27FC236}">
                <a16:creationId xmlns:a16="http://schemas.microsoft.com/office/drawing/2014/main" id="{DD218749-3C72-4032-A7C4-5870EEBDAA1A}"/>
              </a:ext>
            </a:extLst>
          </p:cNvPr>
          <p:cNvSpPr/>
          <p:nvPr/>
        </p:nvSpPr>
        <p:spPr bwMode="auto">
          <a:xfrm>
            <a:off x="6295297" y="3847960"/>
            <a:ext cx="1767955" cy="1258607"/>
          </a:xfrm>
          <a:prstGeom prst="roundRect">
            <a:avLst/>
          </a:prstGeom>
          <a:solidFill>
            <a:sysClr val="window" lastClr="FFFFFF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B714D9D8-9006-4783-9DBC-C56B36C1F49D}"/>
              </a:ext>
            </a:extLst>
          </p:cNvPr>
          <p:cNvGrpSpPr/>
          <p:nvPr/>
        </p:nvGrpSpPr>
        <p:grpSpPr>
          <a:xfrm>
            <a:off x="6359362" y="4039574"/>
            <a:ext cx="1637813" cy="848589"/>
            <a:chOff x="6170263" y="4004626"/>
            <a:chExt cx="1637813" cy="848589"/>
          </a:xfrm>
        </p:grpSpPr>
        <p:pic>
          <p:nvPicPr>
            <p:cNvPr id="114" name="Picture 113">
              <a:extLst>
                <a:ext uri="{FF2B5EF4-FFF2-40B4-BE49-F238E27FC236}">
                  <a16:creationId xmlns:a16="http://schemas.microsoft.com/office/drawing/2014/main" id="{FCEC3046-CD03-47A2-9FD2-95061C71611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0263" y="4045857"/>
              <a:ext cx="725306" cy="748683"/>
            </a:xfrm>
            <a:prstGeom prst="rect">
              <a:avLst/>
            </a:prstGeom>
          </p:spPr>
        </p:pic>
        <p:pic>
          <p:nvPicPr>
            <p:cNvPr id="115" name="Picture 114">
              <a:extLst>
                <a:ext uri="{FF2B5EF4-FFF2-40B4-BE49-F238E27FC236}">
                  <a16:creationId xmlns:a16="http://schemas.microsoft.com/office/drawing/2014/main" id="{F0972096-70C0-4226-99D2-CB3823389E2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0901" y="4004626"/>
              <a:ext cx="797175" cy="822868"/>
            </a:xfrm>
            <a:prstGeom prst="rect">
              <a:avLst/>
            </a:prstGeom>
          </p:spPr>
        </p:pic>
        <p:pic>
          <p:nvPicPr>
            <p:cNvPr id="116" name="Picture 115">
              <a:extLst>
                <a:ext uri="{FF2B5EF4-FFF2-40B4-BE49-F238E27FC236}">
                  <a16:creationId xmlns:a16="http://schemas.microsoft.com/office/drawing/2014/main" id="{E1FCD0E3-084E-4A26-A9FE-8310BAF962B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3102" y="4395508"/>
              <a:ext cx="443415" cy="457707"/>
            </a:xfrm>
            <a:prstGeom prst="rect">
              <a:avLst/>
            </a:prstGeom>
          </p:spPr>
        </p:pic>
      </p:grpSp>
      <p:sp>
        <p:nvSpPr>
          <p:cNvPr id="104" name="Rectangle: Rounded Corners 103">
            <a:extLst>
              <a:ext uri="{FF2B5EF4-FFF2-40B4-BE49-F238E27FC236}">
                <a16:creationId xmlns:a16="http://schemas.microsoft.com/office/drawing/2014/main" id="{1B162F5A-F890-4036-BE46-B762DE6277EC}"/>
              </a:ext>
            </a:extLst>
          </p:cNvPr>
          <p:cNvSpPr/>
          <p:nvPr/>
        </p:nvSpPr>
        <p:spPr bwMode="auto">
          <a:xfrm>
            <a:off x="8239408" y="3847960"/>
            <a:ext cx="1767955" cy="1258607"/>
          </a:xfrm>
          <a:prstGeom prst="roundRect">
            <a:avLst/>
          </a:prstGeom>
          <a:solidFill>
            <a:sysClr val="window" lastClr="FFFFFF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0EAF89C2-DCED-45B7-92E4-376B30AE7587}"/>
              </a:ext>
            </a:extLst>
          </p:cNvPr>
          <p:cNvGrpSpPr/>
          <p:nvPr/>
        </p:nvGrpSpPr>
        <p:grpSpPr>
          <a:xfrm>
            <a:off x="8303473" y="4039574"/>
            <a:ext cx="1637813" cy="848589"/>
            <a:chOff x="6170263" y="4004626"/>
            <a:chExt cx="1637813" cy="848589"/>
          </a:xfrm>
        </p:grpSpPr>
        <p:pic>
          <p:nvPicPr>
            <p:cNvPr id="111" name="Picture 110">
              <a:extLst>
                <a:ext uri="{FF2B5EF4-FFF2-40B4-BE49-F238E27FC236}">
                  <a16:creationId xmlns:a16="http://schemas.microsoft.com/office/drawing/2014/main" id="{9990F289-D8B5-4BF7-8FEE-54A19A24531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0263" y="4045857"/>
              <a:ext cx="725306" cy="748683"/>
            </a:xfrm>
            <a:prstGeom prst="rect">
              <a:avLst/>
            </a:prstGeom>
          </p:spPr>
        </p:pic>
        <p:pic>
          <p:nvPicPr>
            <p:cNvPr id="112" name="Picture 111">
              <a:extLst>
                <a:ext uri="{FF2B5EF4-FFF2-40B4-BE49-F238E27FC236}">
                  <a16:creationId xmlns:a16="http://schemas.microsoft.com/office/drawing/2014/main" id="{D61CAF0B-2E41-485C-9D33-A3B1DA62429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0901" y="4004626"/>
              <a:ext cx="797175" cy="822868"/>
            </a:xfrm>
            <a:prstGeom prst="rect">
              <a:avLst/>
            </a:prstGeom>
          </p:spPr>
        </p:pic>
        <p:pic>
          <p:nvPicPr>
            <p:cNvPr id="113" name="Picture 112">
              <a:extLst>
                <a:ext uri="{FF2B5EF4-FFF2-40B4-BE49-F238E27FC236}">
                  <a16:creationId xmlns:a16="http://schemas.microsoft.com/office/drawing/2014/main" id="{90E340B4-72C5-4A0E-BB17-74D7E0486D7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3102" y="4395508"/>
              <a:ext cx="443415" cy="457707"/>
            </a:xfrm>
            <a:prstGeom prst="rect">
              <a:avLst/>
            </a:prstGeom>
          </p:spPr>
        </p:pic>
      </p:grpSp>
      <p:sp>
        <p:nvSpPr>
          <p:cNvPr id="106" name="Rectangle: Rounded Corners 105">
            <a:extLst>
              <a:ext uri="{FF2B5EF4-FFF2-40B4-BE49-F238E27FC236}">
                <a16:creationId xmlns:a16="http://schemas.microsoft.com/office/drawing/2014/main" id="{E301FD95-92BF-4516-BBF4-1AF4845D24BC}"/>
              </a:ext>
            </a:extLst>
          </p:cNvPr>
          <p:cNvSpPr/>
          <p:nvPr/>
        </p:nvSpPr>
        <p:spPr bwMode="auto">
          <a:xfrm>
            <a:off x="10139361" y="3847960"/>
            <a:ext cx="1767955" cy="1258607"/>
          </a:xfrm>
          <a:prstGeom prst="roundRect">
            <a:avLst/>
          </a:prstGeom>
          <a:solidFill>
            <a:sysClr val="window" lastClr="FFFFFF"/>
          </a:solidFill>
          <a:ln w="25400" cap="flat" cmpd="sng" algn="ctr">
            <a:solidFill>
              <a:srgbClr val="0070C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D305B45B-3A46-457F-954B-3FDF8DFCFE12}"/>
              </a:ext>
            </a:extLst>
          </p:cNvPr>
          <p:cNvGrpSpPr/>
          <p:nvPr/>
        </p:nvGrpSpPr>
        <p:grpSpPr>
          <a:xfrm>
            <a:off x="10203426" y="4039574"/>
            <a:ext cx="1637813" cy="848589"/>
            <a:chOff x="6170263" y="4004626"/>
            <a:chExt cx="1637813" cy="848589"/>
          </a:xfrm>
        </p:grpSpPr>
        <p:pic>
          <p:nvPicPr>
            <p:cNvPr id="108" name="Picture 107">
              <a:extLst>
                <a:ext uri="{FF2B5EF4-FFF2-40B4-BE49-F238E27FC236}">
                  <a16:creationId xmlns:a16="http://schemas.microsoft.com/office/drawing/2014/main" id="{C1B92557-40E1-4D51-B563-D8E2B14AF7E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0263" y="4045857"/>
              <a:ext cx="725306" cy="748683"/>
            </a:xfrm>
            <a:prstGeom prst="rect">
              <a:avLst/>
            </a:prstGeom>
          </p:spPr>
        </p:pic>
        <p:pic>
          <p:nvPicPr>
            <p:cNvPr id="109" name="Picture 108">
              <a:extLst>
                <a:ext uri="{FF2B5EF4-FFF2-40B4-BE49-F238E27FC236}">
                  <a16:creationId xmlns:a16="http://schemas.microsoft.com/office/drawing/2014/main" id="{454D5884-BBDC-45AC-88A4-2F7962590A1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0901" y="4004626"/>
              <a:ext cx="797175" cy="822868"/>
            </a:xfrm>
            <a:prstGeom prst="rect">
              <a:avLst/>
            </a:prstGeom>
          </p:spPr>
        </p:pic>
        <p:pic>
          <p:nvPicPr>
            <p:cNvPr id="110" name="Picture 109">
              <a:extLst>
                <a:ext uri="{FF2B5EF4-FFF2-40B4-BE49-F238E27FC236}">
                  <a16:creationId xmlns:a16="http://schemas.microsoft.com/office/drawing/2014/main" id="{C33299AA-D2E2-4B08-8226-D2F4DACE07B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3102" y="4395508"/>
              <a:ext cx="443415" cy="457707"/>
            </a:xfrm>
            <a:prstGeom prst="rect">
              <a:avLst/>
            </a:prstGeom>
          </p:spPr>
        </p:pic>
      </p:grpSp>
      <p:sp>
        <p:nvSpPr>
          <p:cNvPr id="119" name="Text Box 41">
            <a:extLst>
              <a:ext uri="{FF2B5EF4-FFF2-40B4-BE49-F238E27FC236}">
                <a16:creationId xmlns:a16="http://schemas.microsoft.com/office/drawing/2014/main" id="{CF898110-490E-4D48-9735-1F9C2C6DA97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324690" y="4334857"/>
            <a:ext cx="455466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Arial" pitchFamily="34" charset="0"/>
              </a:rPr>
              <a:t>Malicious Reprogramming Attack</a:t>
            </a: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F0DD3D08-C9BA-4D30-8F65-EC80C1C5AF1E}"/>
              </a:ext>
            </a:extLst>
          </p:cNvPr>
          <p:cNvSpPr/>
          <p:nvPr/>
        </p:nvSpPr>
        <p:spPr>
          <a:xfrm>
            <a:off x="351986" y="4765876"/>
            <a:ext cx="4554668" cy="120032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Attackers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inject malware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into the firmware of the remote controllers to maintain a persistent and completely remote access to the system</a:t>
            </a: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1B182A39-F109-46A3-B1BF-126448AFEFEA}"/>
              </a:ext>
            </a:extLst>
          </p:cNvPr>
          <p:cNvSpPr txBox="1"/>
          <p:nvPr/>
        </p:nvSpPr>
        <p:spPr>
          <a:xfrm>
            <a:off x="156863" y="362835"/>
            <a:ext cx="6815511" cy="175432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US" sz="3600" b="1" dirty="0">
                <a:solidFill>
                  <a:schemeClr val="bg2"/>
                </a:solidFill>
                <a:latin typeface="Rockwell" panose="02060603020205020403" pitchFamily="18" charset="0"/>
                <a:ea typeface="+mj-ea"/>
                <a:cs typeface="+mj-cs"/>
              </a:rPr>
              <a:t>Hacking Industrial Systems through RF Remote Controllers (Cont’d)</a:t>
            </a:r>
            <a:endParaRPr lang="en-IN" sz="3600" b="1" dirty="0">
              <a:solidFill>
                <a:schemeClr val="bg2"/>
              </a:solidFill>
              <a:latin typeface="Rockwell" panose="02060603020205020403" pitchFamily="18" charset="0"/>
              <a:ea typeface="+mj-ea"/>
              <a:cs typeface="+mj-cs"/>
            </a:endParaRPr>
          </a:p>
        </p:txBody>
      </p:sp>
      <p:cxnSp>
        <p:nvCxnSpPr>
          <p:cNvPr id="1025" name="Straight Connector 1024">
            <a:extLst>
              <a:ext uri="{FF2B5EF4-FFF2-40B4-BE49-F238E27FC236}">
                <a16:creationId xmlns:a16="http://schemas.microsoft.com/office/drawing/2014/main" id="{8060CFE4-3857-41ED-A169-96F783745FCD}"/>
              </a:ext>
            </a:extLst>
          </p:cNvPr>
          <p:cNvCxnSpPr/>
          <p:nvPr/>
        </p:nvCxnSpPr>
        <p:spPr>
          <a:xfrm>
            <a:off x="5307135" y="3399186"/>
            <a:ext cx="0" cy="3109825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370990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Rounded Rectangle 10">
            <a:extLst>
              <a:ext uri="{FF2B5EF4-FFF2-40B4-BE49-F238E27FC236}">
                <a16:creationId xmlns:a16="http://schemas.microsoft.com/office/drawing/2014/main" id="{6AA74B47-708E-42A6-9745-4E905A489641}"/>
              </a:ext>
            </a:extLst>
          </p:cNvPr>
          <p:cNvSpPr/>
          <p:nvPr/>
        </p:nvSpPr>
        <p:spPr>
          <a:xfrm>
            <a:off x="-1" y="881820"/>
            <a:ext cx="8678779" cy="1099380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30000"/>
              </a:lnSpc>
            </a:pP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26131" y="118551"/>
            <a:ext cx="3739742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OT Attack Tools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4FA586F4-441F-437F-911E-0169836F7F66}"/>
              </a:ext>
            </a:extLst>
          </p:cNvPr>
          <p:cNvGrpSpPr/>
          <p:nvPr/>
        </p:nvGrpSpPr>
        <p:grpSpPr>
          <a:xfrm>
            <a:off x="9093918" y="2249933"/>
            <a:ext cx="567733" cy="567733"/>
            <a:chOff x="8757036" y="2249933"/>
            <a:chExt cx="567733" cy="567733"/>
          </a:xfrm>
        </p:grpSpPr>
        <p:sp>
          <p:nvSpPr>
            <p:cNvPr id="122" name="Oval 121"/>
            <p:cNvSpPr/>
            <p:nvPr/>
          </p:nvSpPr>
          <p:spPr>
            <a:xfrm>
              <a:off x="8757036" y="2249933"/>
              <a:ext cx="567733" cy="567733"/>
            </a:xfrm>
            <a:prstGeom prst="ellipse">
              <a:avLst/>
            </a:prstGeom>
            <a:solidFill>
              <a:srgbClr val="FFC000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6" name="Freeform 115"/>
            <p:cNvSpPr>
              <a:spLocks noChangeArrowheads="1"/>
            </p:cNvSpPr>
            <p:nvPr/>
          </p:nvSpPr>
          <p:spPr bwMode="auto">
            <a:xfrm>
              <a:off x="8901154" y="2359423"/>
              <a:ext cx="279496" cy="348752"/>
            </a:xfrm>
            <a:custGeom>
              <a:avLst/>
              <a:gdLst>
                <a:gd name="T0" fmla="*/ 170867 w 400"/>
                <a:gd name="T1" fmla="*/ 55735 h 498"/>
                <a:gd name="T2" fmla="*/ 170867 w 400"/>
                <a:gd name="T3" fmla="*/ 55735 h 498"/>
                <a:gd name="T4" fmla="*/ 103597 w 400"/>
                <a:gd name="T5" fmla="*/ 4045 h 498"/>
                <a:gd name="T6" fmla="*/ 51574 w 400"/>
                <a:gd name="T7" fmla="*/ 67871 h 498"/>
                <a:gd name="T8" fmla="*/ 59647 w 400"/>
                <a:gd name="T9" fmla="*/ 95738 h 498"/>
                <a:gd name="T10" fmla="*/ 4036 w 400"/>
                <a:gd name="T11" fmla="*/ 182936 h 498"/>
                <a:gd name="T12" fmla="*/ 0 w 400"/>
                <a:gd name="T13" fmla="*/ 195072 h 498"/>
                <a:gd name="T14" fmla="*/ 4036 w 400"/>
                <a:gd name="T15" fmla="*/ 214849 h 498"/>
                <a:gd name="T16" fmla="*/ 12109 w 400"/>
                <a:gd name="T17" fmla="*/ 223389 h 498"/>
                <a:gd name="T18" fmla="*/ 27805 w 400"/>
                <a:gd name="T19" fmla="*/ 218894 h 498"/>
                <a:gd name="T20" fmla="*/ 39914 w 400"/>
                <a:gd name="T21" fmla="*/ 211253 h 498"/>
                <a:gd name="T22" fmla="*/ 63683 w 400"/>
                <a:gd name="T23" fmla="*/ 175295 h 498"/>
                <a:gd name="T24" fmla="*/ 63683 w 400"/>
                <a:gd name="T25" fmla="*/ 175295 h 498"/>
                <a:gd name="T26" fmla="*/ 79379 w 400"/>
                <a:gd name="T27" fmla="*/ 171250 h 498"/>
                <a:gd name="T28" fmla="*/ 103597 w 400"/>
                <a:gd name="T29" fmla="*/ 127651 h 498"/>
                <a:gd name="T30" fmla="*/ 131402 w 400"/>
                <a:gd name="T31" fmla="*/ 127651 h 498"/>
                <a:gd name="T32" fmla="*/ 170867 w 400"/>
                <a:gd name="T33" fmla="*/ 55735 h 498"/>
                <a:gd name="T34" fmla="*/ 143062 w 400"/>
                <a:gd name="T35" fmla="*/ 71466 h 498"/>
                <a:gd name="T36" fmla="*/ 143062 w 400"/>
                <a:gd name="T37" fmla="*/ 71466 h 498"/>
                <a:gd name="T38" fmla="*/ 114808 w 400"/>
                <a:gd name="T39" fmla="*/ 63825 h 498"/>
                <a:gd name="T40" fmla="*/ 99112 w 400"/>
                <a:gd name="T41" fmla="*/ 35958 h 498"/>
                <a:gd name="T42" fmla="*/ 139026 w 400"/>
                <a:gd name="T43" fmla="*/ 31913 h 498"/>
                <a:gd name="T44" fmla="*/ 143062 w 400"/>
                <a:gd name="T45" fmla="*/ 71466 h 49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00" h="498">
                  <a:moveTo>
                    <a:pt x="381" y="124"/>
                  </a:moveTo>
                  <a:lnTo>
                    <a:pt x="381" y="124"/>
                  </a:lnTo>
                  <a:cubicBezTo>
                    <a:pt x="372" y="44"/>
                    <a:pt x="301" y="0"/>
                    <a:pt x="231" y="9"/>
                  </a:cubicBezTo>
                  <a:cubicBezTo>
                    <a:pt x="159" y="27"/>
                    <a:pt x="106" y="80"/>
                    <a:pt x="115" y="151"/>
                  </a:cubicBezTo>
                  <a:cubicBezTo>
                    <a:pt x="115" y="168"/>
                    <a:pt x="124" y="195"/>
                    <a:pt x="133" y="213"/>
                  </a:cubicBezTo>
                  <a:cubicBezTo>
                    <a:pt x="9" y="407"/>
                    <a:pt x="9" y="407"/>
                    <a:pt x="9" y="407"/>
                  </a:cubicBezTo>
                  <a:cubicBezTo>
                    <a:pt x="0" y="407"/>
                    <a:pt x="0" y="425"/>
                    <a:pt x="0" y="434"/>
                  </a:cubicBezTo>
                  <a:cubicBezTo>
                    <a:pt x="9" y="478"/>
                    <a:pt x="9" y="478"/>
                    <a:pt x="9" y="478"/>
                  </a:cubicBezTo>
                  <a:cubicBezTo>
                    <a:pt x="9" y="487"/>
                    <a:pt x="18" y="497"/>
                    <a:pt x="27" y="497"/>
                  </a:cubicBezTo>
                  <a:cubicBezTo>
                    <a:pt x="62" y="487"/>
                    <a:pt x="62" y="487"/>
                    <a:pt x="62" y="487"/>
                  </a:cubicBezTo>
                  <a:cubicBezTo>
                    <a:pt x="71" y="487"/>
                    <a:pt x="80" y="478"/>
                    <a:pt x="89" y="470"/>
                  </a:cubicBezTo>
                  <a:cubicBezTo>
                    <a:pt x="142" y="390"/>
                    <a:pt x="142" y="390"/>
                    <a:pt x="142" y="390"/>
                  </a:cubicBezTo>
                  <a:cubicBezTo>
                    <a:pt x="177" y="381"/>
                    <a:pt x="177" y="381"/>
                    <a:pt x="177" y="381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48" y="293"/>
                    <a:pt x="284" y="284"/>
                    <a:pt x="293" y="284"/>
                  </a:cubicBezTo>
                  <a:cubicBezTo>
                    <a:pt x="363" y="275"/>
                    <a:pt x="399" y="195"/>
                    <a:pt x="381" y="124"/>
                  </a:cubicBezTo>
                  <a:close/>
                  <a:moveTo>
                    <a:pt x="319" y="159"/>
                  </a:moveTo>
                  <a:lnTo>
                    <a:pt x="319" y="159"/>
                  </a:lnTo>
                  <a:cubicBezTo>
                    <a:pt x="301" y="187"/>
                    <a:pt x="284" y="168"/>
                    <a:pt x="256" y="142"/>
                  </a:cubicBezTo>
                  <a:cubicBezTo>
                    <a:pt x="231" y="124"/>
                    <a:pt x="203" y="115"/>
                    <a:pt x="221" y="80"/>
                  </a:cubicBezTo>
                  <a:cubicBezTo>
                    <a:pt x="240" y="53"/>
                    <a:pt x="284" y="44"/>
                    <a:pt x="310" y="71"/>
                  </a:cubicBezTo>
                  <a:cubicBezTo>
                    <a:pt x="337" y="89"/>
                    <a:pt x="346" y="133"/>
                    <a:pt x="319" y="1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63F29C7-B7E5-43A4-A644-17039F130F94}"/>
              </a:ext>
            </a:extLst>
          </p:cNvPr>
          <p:cNvGrpSpPr/>
          <p:nvPr/>
        </p:nvGrpSpPr>
        <p:grpSpPr>
          <a:xfrm>
            <a:off x="9093918" y="4441003"/>
            <a:ext cx="567733" cy="567733"/>
            <a:chOff x="8775586" y="4441003"/>
            <a:chExt cx="567733" cy="567733"/>
          </a:xfrm>
        </p:grpSpPr>
        <p:sp>
          <p:nvSpPr>
            <p:cNvPr id="145" name="Oval 144">
              <a:extLst>
                <a:ext uri="{FF2B5EF4-FFF2-40B4-BE49-F238E27FC236}">
                  <a16:creationId xmlns:a16="http://schemas.microsoft.com/office/drawing/2014/main" id="{CF313645-C7CE-495E-98CA-BB1A67FE8DD7}"/>
                </a:ext>
              </a:extLst>
            </p:cNvPr>
            <p:cNvSpPr/>
            <p:nvPr/>
          </p:nvSpPr>
          <p:spPr>
            <a:xfrm>
              <a:off x="8775586" y="4441003"/>
              <a:ext cx="567733" cy="567733"/>
            </a:xfrm>
            <a:prstGeom prst="ellipse">
              <a:avLst/>
            </a:prstGeom>
            <a:solidFill>
              <a:srgbClr val="92D050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0" name="Freeform 87">
              <a:extLst>
                <a:ext uri="{FF2B5EF4-FFF2-40B4-BE49-F238E27FC236}">
                  <a16:creationId xmlns:a16="http://schemas.microsoft.com/office/drawing/2014/main" id="{7FF5ABA6-9669-4BF9-92CD-142ABDE1A22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90102" y="4566559"/>
              <a:ext cx="338700" cy="316621"/>
            </a:xfrm>
            <a:custGeom>
              <a:avLst/>
              <a:gdLst>
                <a:gd name="T0" fmla="*/ 55 w 88"/>
                <a:gd name="T1" fmla="*/ 52 h 87"/>
                <a:gd name="T2" fmla="*/ 53 w 88"/>
                <a:gd name="T3" fmla="*/ 32 h 87"/>
                <a:gd name="T4" fmla="*/ 33 w 88"/>
                <a:gd name="T5" fmla="*/ 34 h 87"/>
                <a:gd name="T6" fmla="*/ 35 w 88"/>
                <a:gd name="T7" fmla="*/ 54 h 87"/>
                <a:gd name="T8" fmla="*/ 55 w 88"/>
                <a:gd name="T9" fmla="*/ 52 h 87"/>
                <a:gd name="T10" fmla="*/ 37 w 88"/>
                <a:gd name="T11" fmla="*/ 10 h 87"/>
                <a:gd name="T12" fmla="*/ 37 w 88"/>
                <a:gd name="T13" fmla="*/ 10 h 87"/>
                <a:gd name="T14" fmla="*/ 44 w 88"/>
                <a:gd name="T15" fmla="*/ 10 h 87"/>
                <a:gd name="T16" fmla="*/ 49 w 88"/>
                <a:gd name="T17" fmla="*/ 0 h 87"/>
                <a:gd name="T18" fmla="*/ 54 w 88"/>
                <a:gd name="T19" fmla="*/ 0 h 87"/>
                <a:gd name="T20" fmla="*/ 55 w 88"/>
                <a:gd name="T21" fmla="*/ 11 h 87"/>
                <a:gd name="T22" fmla="*/ 61 w 88"/>
                <a:gd name="T23" fmla="*/ 14 h 87"/>
                <a:gd name="T24" fmla="*/ 70 w 88"/>
                <a:gd name="T25" fmla="*/ 8 h 87"/>
                <a:gd name="T26" fmla="*/ 72 w 88"/>
                <a:gd name="T27" fmla="*/ 9 h 87"/>
                <a:gd name="T28" fmla="*/ 74 w 88"/>
                <a:gd name="T29" fmla="*/ 11 h 87"/>
                <a:gd name="T30" fmla="*/ 69 w 88"/>
                <a:gd name="T31" fmla="*/ 21 h 87"/>
                <a:gd name="T32" fmla="*/ 74 w 88"/>
                <a:gd name="T33" fmla="*/ 27 h 87"/>
                <a:gd name="T34" fmla="*/ 84 w 88"/>
                <a:gd name="T35" fmla="*/ 25 h 87"/>
                <a:gd name="T36" fmla="*/ 86 w 88"/>
                <a:gd name="T37" fmla="*/ 30 h 87"/>
                <a:gd name="T38" fmla="*/ 77 w 88"/>
                <a:gd name="T39" fmla="*/ 36 h 87"/>
                <a:gd name="T40" fmla="*/ 78 w 88"/>
                <a:gd name="T41" fmla="*/ 44 h 87"/>
                <a:gd name="T42" fmla="*/ 88 w 88"/>
                <a:gd name="T43" fmla="*/ 48 h 87"/>
                <a:gd name="T44" fmla="*/ 87 w 88"/>
                <a:gd name="T45" fmla="*/ 53 h 87"/>
                <a:gd name="T46" fmla="*/ 76 w 88"/>
                <a:gd name="T47" fmla="*/ 54 h 87"/>
                <a:gd name="T48" fmla="*/ 73 w 88"/>
                <a:gd name="T49" fmla="*/ 61 h 87"/>
                <a:gd name="T50" fmla="*/ 80 w 88"/>
                <a:gd name="T51" fmla="*/ 69 h 87"/>
                <a:gd name="T52" fmla="*/ 78 w 88"/>
                <a:gd name="T53" fmla="*/ 71 h 87"/>
                <a:gd name="T54" fmla="*/ 77 w 88"/>
                <a:gd name="T55" fmla="*/ 73 h 87"/>
                <a:gd name="T56" fmla="*/ 67 w 88"/>
                <a:gd name="T57" fmla="*/ 69 h 87"/>
                <a:gd name="T58" fmla="*/ 61 w 88"/>
                <a:gd name="T59" fmla="*/ 73 h 87"/>
                <a:gd name="T60" fmla="*/ 62 w 88"/>
                <a:gd name="T61" fmla="*/ 84 h 87"/>
                <a:gd name="T62" fmla="*/ 57 w 88"/>
                <a:gd name="T63" fmla="*/ 86 h 87"/>
                <a:gd name="T64" fmla="*/ 51 w 88"/>
                <a:gd name="T65" fmla="*/ 76 h 87"/>
                <a:gd name="T66" fmla="*/ 44 w 88"/>
                <a:gd name="T67" fmla="*/ 77 h 87"/>
                <a:gd name="T68" fmla="*/ 40 w 88"/>
                <a:gd name="T69" fmla="*/ 87 h 87"/>
                <a:gd name="T70" fmla="*/ 35 w 88"/>
                <a:gd name="T71" fmla="*/ 86 h 87"/>
                <a:gd name="T72" fmla="*/ 34 w 88"/>
                <a:gd name="T73" fmla="*/ 76 h 87"/>
                <a:gd name="T74" fmla="*/ 27 w 88"/>
                <a:gd name="T75" fmla="*/ 73 h 87"/>
                <a:gd name="T76" fmla="*/ 18 w 88"/>
                <a:gd name="T77" fmla="*/ 79 h 87"/>
                <a:gd name="T78" fmla="*/ 16 w 88"/>
                <a:gd name="T79" fmla="*/ 78 h 87"/>
                <a:gd name="T80" fmla="*/ 14 w 88"/>
                <a:gd name="T81" fmla="*/ 76 h 87"/>
                <a:gd name="T82" fmla="*/ 19 w 88"/>
                <a:gd name="T83" fmla="*/ 66 h 87"/>
                <a:gd name="T84" fmla="*/ 15 w 88"/>
                <a:gd name="T85" fmla="*/ 60 h 87"/>
                <a:gd name="T86" fmla="*/ 4 w 88"/>
                <a:gd name="T87" fmla="*/ 62 h 87"/>
                <a:gd name="T88" fmla="*/ 2 w 88"/>
                <a:gd name="T89" fmla="*/ 57 h 87"/>
                <a:gd name="T90" fmla="*/ 11 w 88"/>
                <a:gd name="T91" fmla="*/ 50 h 87"/>
                <a:gd name="T92" fmla="*/ 11 w 88"/>
                <a:gd name="T93" fmla="*/ 43 h 87"/>
                <a:gd name="T94" fmla="*/ 0 w 88"/>
                <a:gd name="T95" fmla="*/ 39 h 87"/>
                <a:gd name="T96" fmla="*/ 1 w 88"/>
                <a:gd name="T97" fmla="*/ 34 h 87"/>
                <a:gd name="T98" fmla="*/ 12 w 88"/>
                <a:gd name="T99" fmla="*/ 33 h 87"/>
                <a:gd name="T100" fmla="*/ 15 w 88"/>
                <a:gd name="T101" fmla="*/ 26 h 87"/>
                <a:gd name="T102" fmla="*/ 8 w 88"/>
                <a:gd name="T103" fmla="*/ 18 h 87"/>
                <a:gd name="T104" fmla="*/ 10 w 88"/>
                <a:gd name="T105" fmla="*/ 16 h 87"/>
                <a:gd name="T106" fmla="*/ 12 w 88"/>
                <a:gd name="T107" fmla="*/ 14 h 87"/>
                <a:gd name="T108" fmla="*/ 22 w 88"/>
                <a:gd name="T109" fmla="*/ 18 h 87"/>
                <a:gd name="T110" fmla="*/ 28 w 88"/>
                <a:gd name="T111" fmla="*/ 14 h 87"/>
                <a:gd name="T112" fmla="*/ 26 w 88"/>
                <a:gd name="T113" fmla="*/ 3 h 87"/>
                <a:gd name="T114" fmla="*/ 31 w 88"/>
                <a:gd name="T115" fmla="*/ 1 h 87"/>
                <a:gd name="T116" fmla="*/ 37 w 88"/>
                <a:gd name="T117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8" h="87">
                  <a:moveTo>
                    <a:pt x="55" y="52"/>
                  </a:moveTo>
                  <a:cubicBezTo>
                    <a:pt x="60" y="46"/>
                    <a:pt x="59" y="37"/>
                    <a:pt x="53" y="32"/>
                  </a:cubicBezTo>
                  <a:cubicBezTo>
                    <a:pt x="47" y="28"/>
                    <a:pt x="38" y="28"/>
                    <a:pt x="33" y="34"/>
                  </a:cubicBezTo>
                  <a:cubicBezTo>
                    <a:pt x="28" y="41"/>
                    <a:pt x="29" y="49"/>
                    <a:pt x="35" y="54"/>
                  </a:cubicBezTo>
                  <a:cubicBezTo>
                    <a:pt x="41" y="59"/>
                    <a:pt x="50" y="58"/>
                    <a:pt x="55" y="52"/>
                  </a:cubicBezTo>
                  <a:close/>
                  <a:moveTo>
                    <a:pt x="37" y="10"/>
                  </a:moveTo>
                  <a:cubicBezTo>
                    <a:pt x="37" y="10"/>
                    <a:pt x="37" y="10"/>
                    <a:pt x="37" y="10"/>
                  </a:cubicBezTo>
                  <a:cubicBezTo>
                    <a:pt x="40" y="10"/>
                    <a:pt x="42" y="10"/>
                    <a:pt x="44" y="1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50" y="0"/>
                    <a:pt x="52" y="0"/>
                    <a:pt x="54" y="0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7" y="12"/>
                    <a:pt x="59" y="13"/>
                    <a:pt x="61" y="14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71" y="8"/>
                    <a:pt x="71" y="9"/>
                    <a:pt x="72" y="9"/>
                  </a:cubicBezTo>
                  <a:cubicBezTo>
                    <a:pt x="73" y="10"/>
                    <a:pt x="74" y="10"/>
                    <a:pt x="74" y="11"/>
                  </a:cubicBezTo>
                  <a:cubicBezTo>
                    <a:pt x="69" y="21"/>
                    <a:pt x="69" y="21"/>
                    <a:pt x="69" y="21"/>
                  </a:cubicBezTo>
                  <a:cubicBezTo>
                    <a:pt x="71" y="23"/>
                    <a:pt x="72" y="25"/>
                    <a:pt x="74" y="27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5" y="27"/>
                    <a:pt x="86" y="29"/>
                    <a:pt x="86" y="30"/>
                  </a:cubicBezTo>
                  <a:cubicBezTo>
                    <a:pt x="77" y="36"/>
                    <a:pt x="77" y="36"/>
                    <a:pt x="77" y="36"/>
                  </a:cubicBezTo>
                  <a:cubicBezTo>
                    <a:pt x="78" y="39"/>
                    <a:pt x="78" y="41"/>
                    <a:pt x="78" y="44"/>
                  </a:cubicBezTo>
                  <a:cubicBezTo>
                    <a:pt x="88" y="48"/>
                    <a:pt x="88" y="48"/>
                    <a:pt x="88" y="48"/>
                  </a:cubicBezTo>
                  <a:cubicBezTo>
                    <a:pt x="88" y="50"/>
                    <a:pt x="88" y="51"/>
                    <a:pt x="87" y="53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6" y="56"/>
                    <a:pt x="75" y="58"/>
                    <a:pt x="73" y="61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80" y="70"/>
                    <a:pt x="79" y="71"/>
                    <a:pt x="78" y="71"/>
                  </a:cubicBezTo>
                  <a:cubicBezTo>
                    <a:pt x="78" y="72"/>
                    <a:pt x="77" y="73"/>
                    <a:pt x="77" y="73"/>
                  </a:cubicBezTo>
                  <a:cubicBezTo>
                    <a:pt x="67" y="69"/>
                    <a:pt x="67" y="69"/>
                    <a:pt x="67" y="69"/>
                  </a:cubicBezTo>
                  <a:cubicBezTo>
                    <a:pt x="65" y="70"/>
                    <a:pt x="63" y="72"/>
                    <a:pt x="61" y="73"/>
                  </a:cubicBezTo>
                  <a:cubicBezTo>
                    <a:pt x="62" y="84"/>
                    <a:pt x="62" y="84"/>
                    <a:pt x="62" y="84"/>
                  </a:cubicBezTo>
                  <a:cubicBezTo>
                    <a:pt x="61" y="84"/>
                    <a:pt x="59" y="85"/>
                    <a:pt x="57" y="86"/>
                  </a:cubicBezTo>
                  <a:cubicBezTo>
                    <a:pt x="51" y="76"/>
                    <a:pt x="51" y="76"/>
                    <a:pt x="51" y="76"/>
                  </a:cubicBezTo>
                  <a:cubicBezTo>
                    <a:pt x="49" y="77"/>
                    <a:pt x="46" y="77"/>
                    <a:pt x="44" y="77"/>
                  </a:cubicBezTo>
                  <a:cubicBezTo>
                    <a:pt x="40" y="87"/>
                    <a:pt x="40" y="87"/>
                    <a:pt x="40" y="87"/>
                  </a:cubicBezTo>
                  <a:cubicBezTo>
                    <a:pt x="38" y="87"/>
                    <a:pt x="36" y="87"/>
                    <a:pt x="35" y="86"/>
                  </a:cubicBezTo>
                  <a:cubicBezTo>
                    <a:pt x="34" y="76"/>
                    <a:pt x="34" y="76"/>
                    <a:pt x="34" y="76"/>
                  </a:cubicBezTo>
                  <a:cubicBezTo>
                    <a:pt x="31" y="75"/>
                    <a:pt x="29" y="74"/>
                    <a:pt x="27" y="73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7" y="78"/>
                    <a:pt x="16" y="78"/>
                  </a:cubicBezTo>
                  <a:cubicBezTo>
                    <a:pt x="16" y="77"/>
                    <a:pt x="15" y="76"/>
                    <a:pt x="14" y="76"/>
                  </a:cubicBezTo>
                  <a:cubicBezTo>
                    <a:pt x="19" y="66"/>
                    <a:pt x="19" y="66"/>
                    <a:pt x="19" y="66"/>
                  </a:cubicBezTo>
                  <a:cubicBezTo>
                    <a:pt x="17" y="64"/>
                    <a:pt x="16" y="62"/>
                    <a:pt x="15" y="60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3" y="60"/>
                    <a:pt x="3" y="58"/>
                    <a:pt x="2" y="57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48"/>
                    <a:pt x="10" y="46"/>
                    <a:pt x="11" y="43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" y="37"/>
                    <a:pt x="1" y="35"/>
                    <a:pt x="1" y="34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3" y="31"/>
                    <a:pt x="14" y="28"/>
                    <a:pt x="15" y="2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9" y="17"/>
                    <a:pt x="10" y="16"/>
                    <a:pt x="10" y="16"/>
                  </a:cubicBezTo>
                  <a:cubicBezTo>
                    <a:pt x="11" y="15"/>
                    <a:pt x="11" y="14"/>
                    <a:pt x="12" y="14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4" y="17"/>
                    <a:pt x="26" y="15"/>
                    <a:pt x="28" y="14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8" y="2"/>
                    <a:pt x="29" y="2"/>
                    <a:pt x="31" y="1"/>
                  </a:cubicBezTo>
                  <a:lnTo>
                    <a:pt x="37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cxnSp>
        <p:nvCxnSpPr>
          <p:cNvPr id="155" name="Straight Connector 154">
            <a:extLst>
              <a:ext uri="{FF2B5EF4-FFF2-40B4-BE49-F238E27FC236}">
                <a16:creationId xmlns:a16="http://schemas.microsoft.com/office/drawing/2014/main" id="{841A30BB-D4FD-43E8-8B53-F6888B49167B}"/>
              </a:ext>
            </a:extLst>
          </p:cNvPr>
          <p:cNvCxnSpPr>
            <a:cxnSpLocks/>
          </p:cNvCxnSpPr>
          <p:nvPr/>
        </p:nvCxnSpPr>
        <p:spPr>
          <a:xfrm>
            <a:off x="8678778" y="881820"/>
            <a:ext cx="0" cy="5567917"/>
          </a:xfrm>
          <a:prstGeom prst="line">
            <a:avLst/>
          </a:prstGeom>
          <a:ln w="28575">
            <a:solidFill>
              <a:schemeClr val="tx1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6">
            <a:extLst>
              <a:ext uri="{FF2B5EF4-FFF2-40B4-BE49-F238E27FC236}">
                <a16:creationId xmlns:a16="http://schemas.microsoft.com/office/drawing/2014/main" id="{D2FC85A7-8C3C-4A02-B102-C43443C38591}"/>
              </a:ext>
            </a:extLst>
          </p:cNvPr>
          <p:cNvGrpSpPr/>
          <p:nvPr/>
        </p:nvGrpSpPr>
        <p:grpSpPr>
          <a:xfrm>
            <a:off x="161193" y="1270789"/>
            <a:ext cx="640185" cy="637913"/>
            <a:chOff x="17407" y="905695"/>
            <a:chExt cx="894411" cy="891236"/>
          </a:xfrm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289A2D36-67B0-4458-98EF-ECCB7060701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407" y="905695"/>
              <a:ext cx="894411" cy="89123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" name="Freeform 145">
              <a:extLst>
                <a:ext uri="{FF2B5EF4-FFF2-40B4-BE49-F238E27FC236}">
                  <a16:creationId xmlns:a16="http://schemas.microsoft.com/office/drawing/2014/main" id="{07F3A2C5-CA20-4B24-A848-2D259EE6A6F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28102" y="1134042"/>
              <a:ext cx="480640" cy="435601"/>
            </a:xfrm>
            <a:custGeom>
              <a:avLst/>
              <a:gdLst>
                <a:gd name="connsiteX0" fmla="*/ 496512 w 622984"/>
                <a:gd name="connsiteY0" fmla="*/ 492841 h 564606"/>
                <a:gd name="connsiteX1" fmla="*/ 473955 w 622984"/>
                <a:gd name="connsiteY1" fmla="*/ 515853 h 564606"/>
                <a:gd name="connsiteX2" fmla="*/ 496512 w 622984"/>
                <a:gd name="connsiteY2" fmla="*/ 535354 h 564606"/>
                <a:gd name="connsiteX3" fmla="*/ 519457 w 622984"/>
                <a:gd name="connsiteY3" fmla="*/ 515853 h 564606"/>
                <a:gd name="connsiteX4" fmla="*/ 496512 w 622984"/>
                <a:gd name="connsiteY4" fmla="*/ 492841 h 564606"/>
                <a:gd name="connsiteX5" fmla="*/ 249694 w 622984"/>
                <a:gd name="connsiteY5" fmla="*/ 352049 h 564606"/>
                <a:gd name="connsiteX6" fmla="*/ 272741 w 622984"/>
                <a:gd name="connsiteY6" fmla="*/ 374570 h 564606"/>
                <a:gd name="connsiteX7" fmla="*/ 171569 w 622984"/>
                <a:gd name="connsiteY7" fmla="*/ 475137 h 564606"/>
                <a:gd name="connsiteX8" fmla="*/ 177819 w 622984"/>
                <a:gd name="connsiteY8" fmla="*/ 481738 h 564606"/>
                <a:gd name="connsiteX9" fmla="*/ 155163 w 622984"/>
                <a:gd name="connsiteY9" fmla="*/ 510860 h 564606"/>
                <a:gd name="connsiteX10" fmla="*/ 73522 w 622984"/>
                <a:gd name="connsiteY10" fmla="*/ 562891 h 564606"/>
                <a:gd name="connsiteX11" fmla="*/ 60241 w 622984"/>
                <a:gd name="connsiteY11" fmla="*/ 550077 h 564606"/>
                <a:gd name="connsiteX12" fmla="*/ 112585 w 622984"/>
                <a:gd name="connsiteY12" fmla="*/ 468925 h 564606"/>
                <a:gd name="connsiteX13" fmla="*/ 141882 w 622984"/>
                <a:gd name="connsiteY13" fmla="*/ 446015 h 564606"/>
                <a:gd name="connsiteX14" fmla="*/ 148522 w 622984"/>
                <a:gd name="connsiteY14" fmla="*/ 452616 h 564606"/>
                <a:gd name="connsiteX15" fmla="*/ 122234 w 622984"/>
                <a:gd name="connsiteY15" fmla="*/ 15041 h 564606"/>
                <a:gd name="connsiteX16" fmla="*/ 210667 w 622984"/>
                <a:gd name="connsiteY16" fmla="*/ 52502 h 564606"/>
                <a:gd name="connsiteX17" fmla="*/ 242946 w 622984"/>
                <a:gd name="connsiteY17" fmla="*/ 173410 h 564606"/>
                <a:gd name="connsiteX18" fmla="*/ 532291 w 622984"/>
                <a:gd name="connsiteY18" fmla="*/ 463589 h 564606"/>
                <a:gd name="connsiteX19" fmla="*/ 532291 w 622984"/>
                <a:gd name="connsiteY19" fmla="*/ 545105 h 564606"/>
                <a:gd name="connsiteX20" fmla="*/ 493400 w 622984"/>
                <a:gd name="connsiteY20" fmla="*/ 564606 h 564606"/>
                <a:gd name="connsiteX21" fmla="*/ 451010 w 622984"/>
                <a:gd name="connsiteY21" fmla="*/ 545105 h 564606"/>
                <a:gd name="connsiteX22" fmla="*/ 161665 w 622984"/>
                <a:gd name="connsiteY22" fmla="*/ 258046 h 564606"/>
                <a:gd name="connsiteX23" fmla="*/ 34882 w 622984"/>
                <a:gd name="connsiteY23" fmla="*/ 225674 h 564606"/>
                <a:gd name="connsiteX24" fmla="*/ 5715 w 622984"/>
                <a:gd name="connsiteY24" fmla="*/ 104766 h 564606"/>
                <a:gd name="connsiteX25" fmla="*/ 74162 w 622984"/>
                <a:gd name="connsiteY25" fmla="*/ 176530 h 564606"/>
                <a:gd name="connsiteX26" fmla="*/ 142220 w 622984"/>
                <a:gd name="connsiteY26" fmla="*/ 157029 h 564606"/>
                <a:gd name="connsiteX27" fmla="*/ 161665 w 622984"/>
                <a:gd name="connsiteY27" fmla="*/ 88385 h 564606"/>
                <a:gd name="connsiteX28" fmla="*/ 90107 w 622984"/>
                <a:gd name="connsiteY28" fmla="*/ 20130 h 564606"/>
                <a:gd name="connsiteX29" fmla="*/ 122234 w 622984"/>
                <a:gd name="connsiteY29" fmla="*/ 15041 h 564606"/>
                <a:gd name="connsiteX30" fmla="*/ 531841 w 622984"/>
                <a:gd name="connsiteY30" fmla="*/ 0 h 564606"/>
                <a:gd name="connsiteX31" fmla="*/ 622984 w 622984"/>
                <a:gd name="connsiteY31" fmla="*/ 87684 h 564606"/>
                <a:gd name="connsiteX32" fmla="*/ 463289 w 622984"/>
                <a:gd name="connsiteY32" fmla="*/ 247465 h 564606"/>
                <a:gd name="connsiteX33" fmla="*/ 424339 w 622984"/>
                <a:gd name="connsiteY33" fmla="*/ 257207 h 564606"/>
                <a:gd name="connsiteX34" fmla="*/ 362409 w 622984"/>
                <a:gd name="connsiteY34" fmla="*/ 198751 h 564606"/>
                <a:gd name="connsiteX35" fmla="*/ 375263 w 622984"/>
                <a:gd name="connsiteY35" fmla="*/ 159391 h 564606"/>
                <a:gd name="connsiteX36" fmla="*/ 531841 w 622984"/>
                <a:gd name="connsiteY36" fmla="*/ 0 h 564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22984" h="564606">
                  <a:moveTo>
                    <a:pt x="496512" y="492841"/>
                  </a:moveTo>
                  <a:cubicBezTo>
                    <a:pt x="483678" y="492841"/>
                    <a:pt x="473955" y="502592"/>
                    <a:pt x="473955" y="515853"/>
                  </a:cubicBezTo>
                  <a:cubicBezTo>
                    <a:pt x="473955" y="525604"/>
                    <a:pt x="483678" y="535354"/>
                    <a:pt x="496512" y="535354"/>
                  </a:cubicBezTo>
                  <a:cubicBezTo>
                    <a:pt x="509734" y="535354"/>
                    <a:pt x="519457" y="525604"/>
                    <a:pt x="519457" y="515853"/>
                  </a:cubicBezTo>
                  <a:cubicBezTo>
                    <a:pt x="519457" y="502592"/>
                    <a:pt x="509734" y="492841"/>
                    <a:pt x="496512" y="492841"/>
                  </a:cubicBezTo>
                  <a:close/>
                  <a:moveTo>
                    <a:pt x="249694" y="352049"/>
                  </a:moveTo>
                  <a:lnTo>
                    <a:pt x="272741" y="374570"/>
                  </a:lnTo>
                  <a:lnTo>
                    <a:pt x="171569" y="475137"/>
                  </a:lnTo>
                  <a:lnTo>
                    <a:pt x="177819" y="481738"/>
                  </a:lnTo>
                  <a:lnTo>
                    <a:pt x="155163" y="510860"/>
                  </a:lnTo>
                  <a:lnTo>
                    <a:pt x="73522" y="562891"/>
                  </a:lnTo>
                  <a:lnTo>
                    <a:pt x="60241" y="550077"/>
                  </a:lnTo>
                  <a:lnTo>
                    <a:pt x="112585" y="468925"/>
                  </a:lnTo>
                  <a:lnTo>
                    <a:pt x="141882" y="446015"/>
                  </a:lnTo>
                  <a:lnTo>
                    <a:pt x="148522" y="452616"/>
                  </a:lnTo>
                  <a:close/>
                  <a:moveTo>
                    <a:pt x="122234" y="15041"/>
                  </a:moveTo>
                  <a:cubicBezTo>
                    <a:pt x="154446" y="14694"/>
                    <a:pt x="186166" y="28223"/>
                    <a:pt x="210667" y="52502"/>
                  </a:cubicBezTo>
                  <a:cubicBezTo>
                    <a:pt x="242946" y="85264"/>
                    <a:pt x="256169" y="130897"/>
                    <a:pt x="242946" y="173410"/>
                  </a:cubicBezTo>
                  <a:lnTo>
                    <a:pt x="532291" y="463589"/>
                  </a:lnTo>
                  <a:cubicBezTo>
                    <a:pt x="555236" y="486211"/>
                    <a:pt x="555236" y="522093"/>
                    <a:pt x="532291" y="545105"/>
                  </a:cubicBezTo>
                  <a:cubicBezTo>
                    <a:pt x="522568" y="557976"/>
                    <a:pt x="506234" y="564606"/>
                    <a:pt x="493400" y="564606"/>
                  </a:cubicBezTo>
                  <a:cubicBezTo>
                    <a:pt x="477066" y="564606"/>
                    <a:pt x="460733" y="557976"/>
                    <a:pt x="451010" y="545105"/>
                  </a:cubicBezTo>
                  <a:cubicBezTo>
                    <a:pt x="451010" y="545105"/>
                    <a:pt x="451010" y="545105"/>
                    <a:pt x="161665" y="258046"/>
                  </a:cubicBezTo>
                  <a:cubicBezTo>
                    <a:pt x="119275" y="270917"/>
                    <a:pt x="70662" y="261556"/>
                    <a:pt x="34882" y="225674"/>
                  </a:cubicBezTo>
                  <a:cubicBezTo>
                    <a:pt x="2215" y="192911"/>
                    <a:pt x="-7508" y="147278"/>
                    <a:pt x="5715" y="104766"/>
                  </a:cubicBezTo>
                  <a:cubicBezTo>
                    <a:pt x="5715" y="104766"/>
                    <a:pt x="5715" y="104766"/>
                    <a:pt x="74162" y="176530"/>
                  </a:cubicBezTo>
                  <a:cubicBezTo>
                    <a:pt x="74162" y="176530"/>
                    <a:pt x="74162" y="176530"/>
                    <a:pt x="142220" y="157029"/>
                  </a:cubicBezTo>
                  <a:cubicBezTo>
                    <a:pt x="142220" y="157029"/>
                    <a:pt x="142220" y="157029"/>
                    <a:pt x="161665" y="88385"/>
                  </a:cubicBezTo>
                  <a:cubicBezTo>
                    <a:pt x="161665" y="88385"/>
                    <a:pt x="161665" y="88385"/>
                    <a:pt x="90107" y="20130"/>
                  </a:cubicBezTo>
                  <a:cubicBezTo>
                    <a:pt x="100704" y="16815"/>
                    <a:pt x="111497" y="15157"/>
                    <a:pt x="122234" y="15041"/>
                  </a:cubicBezTo>
                  <a:close/>
                  <a:moveTo>
                    <a:pt x="531841" y="0"/>
                  </a:moveTo>
                  <a:cubicBezTo>
                    <a:pt x="531841" y="0"/>
                    <a:pt x="531841" y="0"/>
                    <a:pt x="622984" y="87684"/>
                  </a:cubicBezTo>
                  <a:cubicBezTo>
                    <a:pt x="622984" y="87684"/>
                    <a:pt x="622984" y="87684"/>
                    <a:pt x="463289" y="247465"/>
                  </a:cubicBezTo>
                  <a:cubicBezTo>
                    <a:pt x="450436" y="247465"/>
                    <a:pt x="434077" y="250582"/>
                    <a:pt x="424339" y="257207"/>
                  </a:cubicBezTo>
                  <a:lnTo>
                    <a:pt x="362409" y="198751"/>
                  </a:lnTo>
                  <a:cubicBezTo>
                    <a:pt x="372147" y="189009"/>
                    <a:pt x="375263" y="172641"/>
                    <a:pt x="375263" y="159391"/>
                  </a:cubicBezTo>
                  <a:cubicBezTo>
                    <a:pt x="375263" y="159391"/>
                    <a:pt x="375263" y="159391"/>
                    <a:pt x="5318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1050" dirty="0">
                <a:ea typeface="SimSun" charset="0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838B2085-A2C0-4817-81CE-1A53BBC51A03}"/>
              </a:ext>
            </a:extLst>
          </p:cNvPr>
          <p:cNvGrpSpPr/>
          <p:nvPr/>
        </p:nvGrpSpPr>
        <p:grpSpPr>
          <a:xfrm>
            <a:off x="1497158" y="2182527"/>
            <a:ext cx="5684461" cy="4251792"/>
            <a:chOff x="479974" y="2142946"/>
            <a:chExt cx="5684461" cy="4251792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7602F2DB-AFE2-4E1F-9421-1F10A32FE19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79974" y="2142946"/>
              <a:ext cx="5684461" cy="4251792"/>
            </a:xfrm>
            <a:prstGeom prst="rect">
              <a:avLst/>
            </a:prstGeom>
            <a:noFill/>
            <a:ln w="38100">
              <a:solidFill>
                <a:schemeClr val="bg1"/>
              </a:solidFill>
              <a:miter lim="800000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58C7DA32-0220-4DBA-A591-C49B80746460}"/>
                </a:ext>
              </a:extLst>
            </p:cNvPr>
            <p:cNvSpPr/>
            <p:nvPr/>
          </p:nvSpPr>
          <p:spPr>
            <a:xfrm>
              <a:off x="4984696" y="6138056"/>
              <a:ext cx="1165704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1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Times New Roman" panose="02020603050405020304" pitchFamily="18" charset="0"/>
                </a:rPr>
                <a:t>https://github.com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EAA8C77-C107-46B3-B9B8-761A866BAF71}"/>
              </a:ext>
            </a:extLst>
          </p:cNvPr>
          <p:cNvGrpSpPr/>
          <p:nvPr/>
        </p:nvGrpSpPr>
        <p:grpSpPr>
          <a:xfrm>
            <a:off x="9093918" y="1154398"/>
            <a:ext cx="567733" cy="567733"/>
            <a:chOff x="8757036" y="1154398"/>
            <a:chExt cx="567733" cy="567733"/>
          </a:xfrm>
        </p:grpSpPr>
        <p:sp>
          <p:nvSpPr>
            <p:cNvPr id="5" name="Oval 4"/>
            <p:cNvSpPr/>
            <p:nvPr/>
          </p:nvSpPr>
          <p:spPr>
            <a:xfrm>
              <a:off x="8757036" y="1154398"/>
              <a:ext cx="567733" cy="567733"/>
            </a:xfrm>
            <a:prstGeom prst="ellipse">
              <a:avLst/>
            </a:prstGeom>
            <a:solidFill>
              <a:srgbClr val="0070C0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Freeform 109">
              <a:extLst>
                <a:ext uri="{FF2B5EF4-FFF2-40B4-BE49-F238E27FC236}">
                  <a16:creationId xmlns:a16="http://schemas.microsoft.com/office/drawing/2014/main" id="{FECC6ADF-D8EE-46F5-856F-CF86D9C34A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74325" y="1271687"/>
              <a:ext cx="333154" cy="333154"/>
            </a:xfrm>
            <a:custGeom>
              <a:avLst/>
              <a:gdLst>
                <a:gd name="T0" fmla="*/ 116822 w 634"/>
                <a:gd name="T1" fmla="*/ 0 h 634"/>
                <a:gd name="T2" fmla="*/ 116822 w 634"/>
                <a:gd name="T3" fmla="*/ 228190 h 634"/>
                <a:gd name="T4" fmla="*/ 116822 w 634"/>
                <a:gd name="T5" fmla="*/ 0 h 634"/>
                <a:gd name="T6" fmla="*/ 196507 w 634"/>
                <a:gd name="T7" fmla="*/ 58399 h 634"/>
                <a:gd name="T8" fmla="*/ 159369 w 634"/>
                <a:gd name="T9" fmla="*/ 105984 h 634"/>
                <a:gd name="T10" fmla="*/ 196507 w 634"/>
                <a:gd name="T11" fmla="*/ 58399 h 634"/>
                <a:gd name="T12" fmla="*/ 186051 w 634"/>
                <a:gd name="T13" fmla="*/ 47945 h 634"/>
                <a:gd name="T14" fmla="*/ 138096 w 634"/>
                <a:gd name="T15" fmla="*/ 21269 h 634"/>
                <a:gd name="T16" fmla="*/ 85093 w 634"/>
                <a:gd name="T17" fmla="*/ 105984 h 634"/>
                <a:gd name="T18" fmla="*/ 90501 w 634"/>
                <a:gd name="T19" fmla="*/ 69214 h 634"/>
                <a:gd name="T20" fmla="*/ 138096 w 634"/>
                <a:gd name="T21" fmla="*/ 69214 h 634"/>
                <a:gd name="T22" fmla="*/ 85093 w 634"/>
                <a:gd name="T23" fmla="*/ 105984 h 634"/>
                <a:gd name="T24" fmla="*/ 143504 w 634"/>
                <a:gd name="T25" fmla="*/ 122206 h 634"/>
                <a:gd name="T26" fmla="*/ 116822 w 634"/>
                <a:gd name="T27" fmla="*/ 159336 h 634"/>
                <a:gd name="T28" fmla="*/ 85093 w 634"/>
                <a:gd name="T29" fmla="*/ 122206 h 634"/>
                <a:gd name="T30" fmla="*/ 106366 w 634"/>
                <a:gd name="T31" fmla="*/ 15862 h 634"/>
                <a:gd name="T32" fmla="*/ 116822 w 634"/>
                <a:gd name="T33" fmla="*/ 15862 h 634"/>
                <a:gd name="T34" fmla="*/ 138096 w 634"/>
                <a:gd name="T35" fmla="*/ 58399 h 634"/>
                <a:gd name="T36" fmla="*/ 95549 w 634"/>
                <a:gd name="T37" fmla="*/ 58399 h 634"/>
                <a:gd name="T38" fmla="*/ 90501 w 634"/>
                <a:gd name="T39" fmla="*/ 21269 h 634"/>
                <a:gd name="T40" fmla="*/ 79684 w 634"/>
                <a:gd name="T41" fmla="*/ 52992 h 634"/>
                <a:gd name="T42" fmla="*/ 90501 w 634"/>
                <a:gd name="T43" fmla="*/ 21269 h 634"/>
                <a:gd name="T44" fmla="*/ 32090 w 634"/>
                <a:gd name="T45" fmla="*/ 58399 h 634"/>
                <a:gd name="T46" fmla="*/ 74637 w 634"/>
                <a:gd name="T47" fmla="*/ 105984 h 634"/>
                <a:gd name="T48" fmla="*/ 32090 w 634"/>
                <a:gd name="T49" fmla="*/ 58399 h 634"/>
                <a:gd name="T50" fmla="*/ 32090 w 634"/>
                <a:gd name="T51" fmla="*/ 169790 h 634"/>
                <a:gd name="T52" fmla="*/ 74637 w 634"/>
                <a:gd name="T53" fmla="*/ 122206 h 634"/>
                <a:gd name="T54" fmla="*/ 32090 w 634"/>
                <a:gd name="T55" fmla="*/ 169790 h 634"/>
                <a:gd name="T56" fmla="*/ 42546 w 634"/>
                <a:gd name="T57" fmla="*/ 180605 h 634"/>
                <a:gd name="T58" fmla="*/ 90501 w 634"/>
                <a:gd name="T59" fmla="*/ 212328 h 634"/>
                <a:gd name="T60" fmla="*/ 122231 w 634"/>
                <a:gd name="T61" fmla="*/ 212328 h 634"/>
                <a:gd name="T62" fmla="*/ 116822 w 634"/>
                <a:gd name="T63" fmla="*/ 212328 h 634"/>
                <a:gd name="T64" fmla="*/ 95549 w 634"/>
                <a:gd name="T65" fmla="*/ 169790 h 634"/>
                <a:gd name="T66" fmla="*/ 138096 w 634"/>
                <a:gd name="T67" fmla="*/ 169790 h 634"/>
                <a:gd name="T68" fmla="*/ 138096 w 634"/>
                <a:gd name="T69" fmla="*/ 212328 h 634"/>
                <a:gd name="T70" fmla="*/ 148552 w 634"/>
                <a:gd name="T71" fmla="*/ 175198 h 634"/>
                <a:gd name="T72" fmla="*/ 138096 w 634"/>
                <a:gd name="T73" fmla="*/ 212328 h 634"/>
                <a:gd name="T74" fmla="*/ 196507 w 634"/>
                <a:gd name="T75" fmla="*/ 169790 h 634"/>
                <a:gd name="T76" fmla="*/ 159369 w 634"/>
                <a:gd name="T77" fmla="*/ 122206 h 634"/>
                <a:gd name="T78" fmla="*/ 196507 w 634"/>
                <a:gd name="T79" fmla="*/ 169790 h 63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634" h="634">
                  <a:moveTo>
                    <a:pt x="324" y="0"/>
                  </a:moveTo>
                  <a:lnTo>
                    <a:pt x="324" y="0"/>
                  </a:lnTo>
                  <a:cubicBezTo>
                    <a:pt x="148" y="0"/>
                    <a:pt x="0" y="147"/>
                    <a:pt x="0" y="324"/>
                  </a:cubicBezTo>
                  <a:cubicBezTo>
                    <a:pt x="0" y="486"/>
                    <a:pt x="148" y="633"/>
                    <a:pt x="324" y="633"/>
                  </a:cubicBezTo>
                  <a:cubicBezTo>
                    <a:pt x="486" y="633"/>
                    <a:pt x="633" y="486"/>
                    <a:pt x="633" y="324"/>
                  </a:cubicBezTo>
                  <a:cubicBezTo>
                    <a:pt x="633" y="147"/>
                    <a:pt x="486" y="0"/>
                    <a:pt x="324" y="0"/>
                  </a:cubicBezTo>
                  <a:close/>
                  <a:moveTo>
                    <a:pt x="545" y="162"/>
                  </a:moveTo>
                  <a:lnTo>
                    <a:pt x="545" y="162"/>
                  </a:lnTo>
                  <a:cubicBezTo>
                    <a:pt x="574" y="206"/>
                    <a:pt x="589" y="251"/>
                    <a:pt x="589" y="294"/>
                  </a:cubicBezTo>
                  <a:cubicBezTo>
                    <a:pt x="442" y="294"/>
                    <a:pt x="442" y="294"/>
                    <a:pt x="442" y="294"/>
                  </a:cubicBezTo>
                  <a:cubicBezTo>
                    <a:pt x="442" y="265"/>
                    <a:pt x="427" y="221"/>
                    <a:pt x="427" y="192"/>
                  </a:cubicBezTo>
                  <a:cubicBezTo>
                    <a:pt x="471" y="192"/>
                    <a:pt x="516" y="177"/>
                    <a:pt x="545" y="162"/>
                  </a:cubicBezTo>
                  <a:close/>
                  <a:moveTo>
                    <a:pt x="516" y="133"/>
                  </a:moveTo>
                  <a:lnTo>
                    <a:pt x="516" y="133"/>
                  </a:lnTo>
                  <a:cubicBezTo>
                    <a:pt x="486" y="147"/>
                    <a:pt x="457" y="147"/>
                    <a:pt x="412" y="147"/>
                  </a:cubicBezTo>
                  <a:cubicBezTo>
                    <a:pt x="412" y="118"/>
                    <a:pt x="398" y="89"/>
                    <a:pt x="383" y="59"/>
                  </a:cubicBezTo>
                  <a:cubicBezTo>
                    <a:pt x="442" y="59"/>
                    <a:pt x="486" y="89"/>
                    <a:pt x="516" y="133"/>
                  </a:cubicBezTo>
                  <a:close/>
                  <a:moveTo>
                    <a:pt x="236" y="294"/>
                  </a:moveTo>
                  <a:lnTo>
                    <a:pt x="236" y="294"/>
                  </a:lnTo>
                  <a:cubicBezTo>
                    <a:pt x="236" y="265"/>
                    <a:pt x="251" y="236"/>
                    <a:pt x="251" y="192"/>
                  </a:cubicBezTo>
                  <a:cubicBezTo>
                    <a:pt x="280" y="206"/>
                    <a:pt x="295" y="206"/>
                    <a:pt x="324" y="206"/>
                  </a:cubicBezTo>
                  <a:cubicBezTo>
                    <a:pt x="339" y="206"/>
                    <a:pt x="369" y="206"/>
                    <a:pt x="383" y="192"/>
                  </a:cubicBezTo>
                  <a:cubicBezTo>
                    <a:pt x="398" y="236"/>
                    <a:pt x="398" y="265"/>
                    <a:pt x="398" y="294"/>
                  </a:cubicBezTo>
                  <a:lnTo>
                    <a:pt x="236" y="294"/>
                  </a:lnTo>
                  <a:close/>
                  <a:moveTo>
                    <a:pt x="398" y="339"/>
                  </a:moveTo>
                  <a:lnTo>
                    <a:pt x="398" y="339"/>
                  </a:lnTo>
                  <a:cubicBezTo>
                    <a:pt x="398" y="368"/>
                    <a:pt x="398" y="412"/>
                    <a:pt x="383" y="442"/>
                  </a:cubicBezTo>
                  <a:cubicBezTo>
                    <a:pt x="369" y="442"/>
                    <a:pt x="339" y="442"/>
                    <a:pt x="324" y="442"/>
                  </a:cubicBezTo>
                  <a:cubicBezTo>
                    <a:pt x="295" y="442"/>
                    <a:pt x="280" y="442"/>
                    <a:pt x="251" y="442"/>
                  </a:cubicBezTo>
                  <a:cubicBezTo>
                    <a:pt x="251" y="412"/>
                    <a:pt x="236" y="368"/>
                    <a:pt x="236" y="339"/>
                  </a:cubicBezTo>
                  <a:lnTo>
                    <a:pt x="398" y="339"/>
                  </a:lnTo>
                  <a:close/>
                  <a:moveTo>
                    <a:pt x="295" y="44"/>
                  </a:moveTo>
                  <a:lnTo>
                    <a:pt x="295" y="44"/>
                  </a:lnTo>
                  <a:cubicBezTo>
                    <a:pt x="310" y="44"/>
                    <a:pt x="310" y="44"/>
                    <a:pt x="324" y="44"/>
                  </a:cubicBezTo>
                  <a:lnTo>
                    <a:pt x="339" y="44"/>
                  </a:lnTo>
                  <a:cubicBezTo>
                    <a:pt x="354" y="74"/>
                    <a:pt x="369" y="118"/>
                    <a:pt x="383" y="162"/>
                  </a:cubicBezTo>
                  <a:cubicBezTo>
                    <a:pt x="354" y="162"/>
                    <a:pt x="339" y="162"/>
                    <a:pt x="324" y="162"/>
                  </a:cubicBezTo>
                  <a:cubicBezTo>
                    <a:pt x="295" y="162"/>
                    <a:pt x="280" y="162"/>
                    <a:pt x="265" y="162"/>
                  </a:cubicBezTo>
                  <a:cubicBezTo>
                    <a:pt x="265" y="118"/>
                    <a:pt x="280" y="74"/>
                    <a:pt x="295" y="44"/>
                  </a:cubicBezTo>
                  <a:close/>
                  <a:moveTo>
                    <a:pt x="251" y="59"/>
                  </a:moveTo>
                  <a:lnTo>
                    <a:pt x="251" y="59"/>
                  </a:lnTo>
                  <a:cubicBezTo>
                    <a:pt x="236" y="89"/>
                    <a:pt x="221" y="118"/>
                    <a:pt x="221" y="147"/>
                  </a:cubicBezTo>
                  <a:cubicBezTo>
                    <a:pt x="192" y="147"/>
                    <a:pt x="148" y="147"/>
                    <a:pt x="118" y="133"/>
                  </a:cubicBezTo>
                  <a:cubicBezTo>
                    <a:pt x="148" y="89"/>
                    <a:pt x="207" y="59"/>
                    <a:pt x="251" y="59"/>
                  </a:cubicBezTo>
                  <a:close/>
                  <a:moveTo>
                    <a:pt x="89" y="162"/>
                  </a:moveTo>
                  <a:lnTo>
                    <a:pt x="89" y="162"/>
                  </a:lnTo>
                  <a:cubicBezTo>
                    <a:pt x="133" y="177"/>
                    <a:pt x="177" y="192"/>
                    <a:pt x="207" y="192"/>
                  </a:cubicBezTo>
                  <a:cubicBezTo>
                    <a:pt x="207" y="221"/>
                    <a:pt x="207" y="265"/>
                    <a:pt x="207" y="294"/>
                  </a:cubicBezTo>
                  <a:cubicBezTo>
                    <a:pt x="44" y="294"/>
                    <a:pt x="44" y="294"/>
                    <a:pt x="44" y="294"/>
                  </a:cubicBezTo>
                  <a:cubicBezTo>
                    <a:pt x="44" y="251"/>
                    <a:pt x="59" y="206"/>
                    <a:pt x="89" y="162"/>
                  </a:cubicBezTo>
                  <a:close/>
                  <a:moveTo>
                    <a:pt x="89" y="471"/>
                  </a:moveTo>
                  <a:lnTo>
                    <a:pt x="89" y="471"/>
                  </a:lnTo>
                  <a:cubicBezTo>
                    <a:pt x="59" y="427"/>
                    <a:pt x="44" y="383"/>
                    <a:pt x="44" y="339"/>
                  </a:cubicBezTo>
                  <a:cubicBezTo>
                    <a:pt x="207" y="339"/>
                    <a:pt x="207" y="339"/>
                    <a:pt x="207" y="339"/>
                  </a:cubicBezTo>
                  <a:cubicBezTo>
                    <a:pt x="207" y="368"/>
                    <a:pt x="207" y="412"/>
                    <a:pt x="207" y="442"/>
                  </a:cubicBezTo>
                  <a:cubicBezTo>
                    <a:pt x="177" y="457"/>
                    <a:pt x="133" y="457"/>
                    <a:pt x="89" y="471"/>
                  </a:cubicBezTo>
                  <a:close/>
                  <a:moveTo>
                    <a:pt x="118" y="501"/>
                  </a:moveTo>
                  <a:lnTo>
                    <a:pt x="118" y="501"/>
                  </a:lnTo>
                  <a:cubicBezTo>
                    <a:pt x="148" y="501"/>
                    <a:pt x="192" y="486"/>
                    <a:pt x="221" y="486"/>
                  </a:cubicBezTo>
                  <a:cubicBezTo>
                    <a:pt x="221" y="515"/>
                    <a:pt x="236" y="560"/>
                    <a:pt x="251" y="589"/>
                  </a:cubicBezTo>
                  <a:cubicBezTo>
                    <a:pt x="207" y="574"/>
                    <a:pt x="148" y="545"/>
                    <a:pt x="118" y="501"/>
                  </a:cubicBezTo>
                  <a:close/>
                  <a:moveTo>
                    <a:pt x="339" y="589"/>
                  </a:moveTo>
                  <a:lnTo>
                    <a:pt x="339" y="589"/>
                  </a:lnTo>
                  <a:lnTo>
                    <a:pt x="324" y="589"/>
                  </a:lnTo>
                  <a:cubicBezTo>
                    <a:pt x="310" y="589"/>
                    <a:pt x="310" y="589"/>
                    <a:pt x="295" y="589"/>
                  </a:cubicBezTo>
                  <a:cubicBezTo>
                    <a:pt x="280" y="560"/>
                    <a:pt x="265" y="515"/>
                    <a:pt x="265" y="471"/>
                  </a:cubicBezTo>
                  <a:cubicBezTo>
                    <a:pt x="280" y="471"/>
                    <a:pt x="295" y="471"/>
                    <a:pt x="324" y="471"/>
                  </a:cubicBezTo>
                  <a:cubicBezTo>
                    <a:pt x="339" y="471"/>
                    <a:pt x="354" y="471"/>
                    <a:pt x="383" y="471"/>
                  </a:cubicBezTo>
                  <a:cubicBezTo>
                    <a:pt x="369" y="515"/>
                    <a:pt x="354" y="560"/>
                    <a:pt x="339" y="589"/>
                  </a:cubicBezTo>
                  <a:close/>
                  <a:moveTo>
                    <a:pt x="383" y="589"/>
                  </a:moveTo>
                  <a:lnTo>
                    <a:pt x="383" y="589"/>
                  </a:lnTo>
                  <a:cubicBezTo>
                    <a:pt x="398" y="560"/>
                    <a:pt x="412" y="515"/>
                    <a:pt x="412" y="486"/>
                  </a:cubicBezTo>
                  <a:cubicBezTo>
                    <a:pt x="457" y="486"/>
                    <a:pt x="486" y="501"/>
                    <a:pt x="516" y="501"/>
                  </a:cubicBezTo>
                  <a:cubicBezTo>
                    <a:pt x="486" y="545"/>
                    <a:pt x="442" y="574"/>
                    <a:pt x="383" y="589"/>
                  </a:cubicBezTo>
                  <a:close/>
                  <a:moveTo>
                    <a:pt x="545" y="471"/>
                  </a:moveTo>
                  <a:lnTo>
                    <a:pt x="545" y="471"/>
                  </a:lnTo>
                  <a:cubicBezTo>
                    <a:pt x="516" y="457"/>
                    <a:pt x="471" y="457"/>
                    <a:pt x="427" y="442"/>
                  </a:cubicBezTo>
                  <a:cubicBezTo>
                    <a:pt x="427" y="412"/>
                    <a:pt x="442" y="368"/>
                    <a:pt x="442" y="339"/>
                  </a:cubicBezTo>
                  <a:cubicBezTo>
                    <a:pt x="589" y="339"/>
                    <a:pt x="589" y="339"/>
                    <a:pt x="589" y="339"/>
                  </a:cubicBezTo>
                  <a:cubicBezTo>
                    <a:pt x="589" y="383"/>
                    <a:pt x="574" y="427"/>
                    <a:pt x="545" y="47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E80791C1-EF69-48B0-BAC5-B41B8830849C}"/>
              </a:ext>
            </a:extLst>
          </p:cNvPr>
          <p:cNvGrpSpPr/>
          <p:nvPr/>
        </p:nvGrpSpPr>
        <p:grpSpPr>
          <a:xfrm>
            <a:off x="9093918" y="3345468"/>
            <a:ext cx="567733" cy="567733"/>
            <a:chOff x="8757036" y="3345468"/>
            <a:chExt cx="567733" cy="567733"/>
          </a:xfrm>
        </p:grpSpPr>
        <p:sp>
          <p:nvSpPr>
            <p:cNvPr id="123" name="Oval 122"/>
            <p:cNvSpPr/>
            <p:nvPr/>
          </p:nvSpPr>
          <p:spPr>
            <a:xfrm>
              <a:off x="8757036" y="3345468"/>
              <a:ext cx="567733" cy="567733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accent4"/>
                </a:solidFill>
              </a:endParaRPr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CB6C4AD7-1146-4D75-8642-6118493C8911}"/>
                </a:ext>
              </a:extLst>
            </p:cNvPr>
            <p:cNvGrpSpPr/>
            <p:nvPr/>
          </p:nvGrpSpPr>
          <p:grpSpPr>
            <a:xfrm>
              <a:off x="8880005" y="3468437"/>
              <a:ext cx="321795" cy="321795"/>
              <a:chOff x="3498967" y="2696368"/>
              <a:chExt cx="464344" cy="464344"/>
            </a:xfrm>
            <a:solidFill>
              <a:schemeClr val="bg1"/>
            </a:solidFill>
          </p:grpSpPr>
          <p:sp>
            <p:nvSpPr>
              <p:cNvPr id="37" name="AutoShape 126">
                <a:extLst>
                  <a:ext uri="{FF2B5EF4-FFF2-40B4-BE49-F238E27FC236}">
                    <a16:creationId xmlns:a16="http://schemas.microsoft.com/office/drawing/2014/main" id="{5C376B95-6FB0-430B-864C-CC4027DAAE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8967" y="2696368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3499" y="14850"/>
                    </a:moveTo>
                    <a:cubicBezTo>
                      <a:pt x="9772" y="14850"/>
                      <a:pt x="6749" y="11827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7"/>
                      <a:pt x="17227" y="14850"/>
                      <a:pt x="13499" y="14850"/>
                    </a:cubicBezTo>
                    <a:moveTo>
                      <a:pt x="3236" y="20042"/>
                    </a:moveTo>
                    <a:cubicBezTo>
                      <a:pt x="3019" y="20266"/>
                      <a:pt x="2718" y="20408"/>
                      <a:pt x="2382" y="20408"/>
                    </a:cubicBezTo>
                    <a:cubicBezTo>
                      <a:pt x="1724" y="20408"/>
                      <a:pt x="1191" y="19875"/>
                      <a:pt x="1191" y="19218"/>
                    </a:cubicBezTo>
                    <a:cubicBezTo>
                      <a:pt x="1191" y="18881"/>
                      <a:pt x="1332" y="18580"/>
                      <a:pt x="1557" y="18363"/>
                    </a:cubicBezTo>
                    <a:lnTo>
                      <a:pt x="1551" y="18358"/>
                    </a:lnTo>
                    <a:lnTo>
                      <a:pt x="6996" y="12913"/>
                    </a:lnTo>
                    <a:cubicBezTo>
                      <a:pt x="7472" y="13555"/>
                      <a:pt x="8039" y="14122"/>
                      <a:pt x="8680" y="14599"/>
                    </a:cubicBezTo>
                    <a:cubicBezTo>
                      <a:pt x="8680" y="14599"/>
                      <a:pt x="3236" y="20042"/>
                      <a:pt x="3236" y="20042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4"/>
                    </a:cubicBezTo>
                    <a:lnTo>
                      <a:pt x="709" y="17515"/>
                    </a:lnTo>
                    <a:lnTo>
                      <a:pt x="713" y="17520"/>
                    </a:lnTo>
                    <a:cubicBezTo>
                      <a:pt x="274" y="17953"/>
                      <a:pt x="0" y="18552"/>
                      <a:pt x="0" y="19218"/>
                    </a:cubicBezTo>
                    <a:cubicBezTo>
                      <a:pt x="0" y="20533"/>
                      <a:pt x="1066" y="21599"/>
                      <a:pt x="2382" y="21599"/>
                    </a:cubicBezTo>
                    <a:cubicBezTo>
                      <a:pt x="3047" y="21599"/>
                      <a:pt x="3647" y="21326"/>
                      <a:pt x="4079" y="20885"/>
                    </a:cubicBezTo>
                    <a:lnTo>
                      <a:pt x="4078" y="20884"/>
                    </a:lnTo>
                    <a:lnTo>
                      <a:pt x="9708" y="15255"/>
                    </a:lnTo>
                    <a:cubicBezTo>
                      <a:pt x="10839" y="15856"/>
                      <a:pt x="12128" y="16200"/>
                      <a:pt x="13499" y="16200"/>
                    </a:cubicBezTo>
                    <a:cubicBezTo>
                      <a:pt x="17973" y="16200"/>
                      <a:pt x="21600" y="12573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8" name="AutoShape 127">
                <a:extLst>
                  <a:ext uri="{FF2B5EF4-FFF2-40B4-BE49-F238E27FC236}">
                    <a16:creationId xmlns:a16="http://schemas.microsoft.com/office/drawing/2014/main" id="{A22D306C-3473-4B0A-B191-4FFCB01328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7085" y="2768599"/>
                <a:ext cx="109538" cy="1087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0" y="2880"/>
                    </a:cubicBezTo>
                    <a:cubicBezTo>
                      <a:pt x="20955" y="2880"/>
                      <a:pt x="21599" y="2234"/>
                      <a:pt x="21599" y="1440"/>
                    </a:cubicBezTo>
                    <a:cubicBezTo>
                      <a:pt x="21599" y="645"/>
                      <a:pt x="20955" y="0"/>
                      <a:pt x="2016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F50FE6AA-0346-471F-B49C-BE534318C8EF}"/>
              </a:ext>
            </a:extLst>
          </p:cNvPr>
          <p:cNvGrpSpPr/>
          <p:nvPr/>
        </p:nvGrpSpPr>
        <p:grpSpPr>
          <a:xfrm>
            <a:off x="9093918" y="5536539"/>
            <a:ext cx="567733" cy="567733"/>
            <a:chOff x="8775586" y="5536539"/>
            <a:chExt cx="567733" cy="567733"/>
          </a:xfrm>
        </p:grpSpPr>
        <p:sp>
          <p:nvSpPr>
            <p:cNvPr id="146" name="Oval 145">
              <a:extLst>
                <a:ext uri="{FF2B5EF4-FFF2-40B4-BE49-F238E27FC236}">
                  <a16:creationId xmlns:a16="http://schemas.microsoft.com/office/drawing/2014/main" id="{0BD9BE2A-BEE8-4890-B7C2-2CBD8D1B5A73}"/>
                </a:ext>
              </a:extLst>
            </p:cNvPr>
            <p:cNvSpPr/>
            <p:nvPr/>
          </p:nvSpPr>
          <p:spPr>
            <a:xfrm>
              <a:off x="8775586" y="5536539"/>
              <a:ext cx="567733" cy="567733"/>
            </a:xfrm>
            <a:prstGeom prst="ellipse">
              <a:avLst/>
            </a:prstGeom>
            <a:solidFill>
              <a:srgbClr val="009999"/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accent4"/>
                </a:solidFill>
              </a:endParaRPr>
            </a:p>
          </p:txBody>
        </p:sp>
        <p:sp>
          <p:nvSpPr>
            <p:cNvPr id="40" name="Freeform 149">
              <a:extLst>
                <a:ext uri="{FF2B5EF4-FFF2-40B4-BE49-F238E27FC236}">
                  <a16:creationId xmlns:a16="http://schemas.microsoft.com/office/drawing/2014/main" id="{8ABAE905-5793-47CA-B9B6-D35C940B92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7693" y="5710991"/>
              <a:ext cx="383518" cy="218829"/>
            </a:xfrm>
            <a:custGeom>
              <a:avLst/>
              <a:gdLst>
                <a:gd name="T0" fmla="*/ 218707 w 608"/>
                <a:gd name="T1" fmla="*/ 63500 h 354"/>
                <a:gd name="T2" fmla="*/ 218707 w 608"/>
                <a:gd name="T3" fmla="*/ 63500 h 354"/>
                <a:gd name="T4" fmla="*/ 218707 w 608"/>
                <a:gd name="T5" fmla="*/ 66011 h 354"/>
                <a:gd name="T6" fmla="*/ 218707 w 608"/>
                <a:gd name="T7" fmla="*/ 66011 h 354"/>
                <a:gd name="T8" fmla="*/ 218707 w 608"/>
                <a:gd name="T9" fmla="*/ 66011 h 354"/>
                <a:gd name="T10" fmla="*/ 218707 w 608"/>
                <a:gd name="T11" fmla="*/ 66011 h 354"/>
                <a:gd name="T12" fmla="*/ 218707 w 608"/>
                <a:gd name="T13" fmla="*/ 66011 h 354"/>
                <a:gd name="T14" fmla="*/ 216185 w 608"/>
                <a:gd name="T15" fmla="*/ 70675 h 354"/>
                <a:gd name="T16" fmla="*/ 208618 w 608"/>
                <a:gd name="T17" fmla="*/ 78209 h 354"/>
                <a:gd name="T18" fmla="*/ 162859 w 608"/>
                <a:gd name="T19" fmla="*/ 111215 h 354"/>
                <a:gd name="T20" fmla="*/ 127189 w 608"/>
                <a:gd name="T21" fmla="*/ 124130 h 354"/>
                <a:gd name="T22" fmla="*/ 88996 w 608"/>
                <a:gd name="T23" fmla="*/ 124130 h 354"/>
                <a:gd name="T24" fmla="*/ 25222 w 608"/>
                <a:gd name="T25" fmla="*/ 93636 h 354"/>
                <a:gd name="T26" fmla="*/ 2522 w 608"/>
                <a:gd name="T27" fmla="*/ 70675 h 354"/>
                <a:gd name="T28" fmla="*/ 2522 w 608"/>
                <a:gd name="T29" fmla="*/ 58477 h 354"/>
                <a:gd name="T30" fmla="*/ 10089 w 608"/>
                <a:gd name="T31" fmla="*/ 50944 h 354"/>
                <a:gd name="T32" fmla="*/ 55848 w 608"/>
                <a:gd name="T33" fmla="*/ 15427 h 354"/>
                <a:gd name="T34" fmla="*/ 91518 w 608"/>
                <a:gd name="T35" fmla="*/ 2511 h 354"/>
                <a:gd name="T36" fmla="*/ 129711 w 608"/>
                <a:gd name="T37" fmla="*/ 5023 h 354"/>
                <a:gd name="T38" fmla="*/ 190963 w 608"/>
                <a:gd name="T39" fmla="*/ 35517 h 354"/>
                <a:gd name="T40" fmla="*/ 216185 w 608"/>
                <a:gd name="T41" fmla="*/ 58477 h 354"/>
                <a:gd name="T42" fmla="*/ 218707 w 608"/>
                <a:gd name="T43" fmla="*/ 63500 h 354"/>
                <a:gd name="T44" fmla="*/ 109534 w 608"/>
                <a:gd name="T45" fmla="*/ 22960 h 354"/>
                <a:gd name="T46" fmla="*/ 109534 w 608"/>
                <a:gd name="T47" fmla="*/ 22960 h 354"/>
                <a:gd name="T48" fmla="*/ 68458 w 608"/>
                <a:gd name="T49" fmla="*/ 63500 h 354"/>
                <a:gd name="T50" fmla="*/ 109534 w 608"/>
                <a:gd name="T51" fmla="*/ 103681 h 354"/>
                <a:gd name="T52" fmla="*/ 150248 w 608"/>
                <a:gd name="T53" fmla="*/ 63500 h 354"/>
                <a:gd name="T54" fmla="*/ 109534 w 608"/>
                <a:gd name="T55" fmla="*/ 22960 h 354"/>
                <a:gd name="T56" fmla="*/ 109534 w 608"/>
                <a:gd name="T57" fmla="*/ 83232 h 354"/>
                <a:gd name="T58" fmla="*/ 109534 w 608"/>
                <a:gd name="T59" fmla="*/ 83232 h 354"/>
                <a:gd name="T60" fmla="*/ 88996 w 608"/>
                <a:gd name="T61" fmla="*/ 63500 h 354"/>
                <a:gd name="T62" fmla="*/ 109534 w 608"/>
                <a:gd name="T63" fmla="*/ 43051 h 354"/>
                <a:gd name="T64" fmla="*/ 129711 w 608"/>
                <a:gd name="T65" fmla="*/ 63500 h 354"/>
                <a:gd name="T66" fmla="*/ 109534 w 608"/>
                <a:gd name="T67" fmla="*/ 83232 h 354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608" h="354">
                  <a:moveTo>
                    <a:pt x="607" y="177"/>
                  </a:moveTo>
                  <a:lnTo>
                    <a:pt x="607" y="177"/>
                  </a:lnTo>
                  <a:cubicBezTo>
                    <a:pt x="607" y="184"/>
                    <a:pt x="607" y="184"/>
                    <a:pt x="607" y="184"/>
                  </a:cubicBezTo>
                  <a:cubicBezTo>
                    <a:pt x="607" y="190"/>
                    <a:pt x="600" y="190"/>
                    <a:pt x="600" y="197"/>
                  </a:cubicBezTo>
                  <a:cubicBezTo>
                    <a:pt x="593" y="204"/>
                    <a:pt x="586" y="211"/>
                    <a:pt x="579" y="218"/>
                  </a:cubicBezTo>
                  <a:cubicBezTo>
                    <a:pt x="544" y="254"/>
                    <a:pt x="494" y="289"/>
                    <a:pt x="452" y="310"/>
                  </a:cubicBezTo>
                  <a:cubicBezTo>
                    <a:pt x="424" y="331"/>
                    <a:pt x="388" y="338"/>
                    <a:pt x="353" y="346"/>
                  </a:cubicBezTo>
                  <a:cubicBezTo>
                    <a:pt x="318" y="353"/>
                    <a:pt x="282" y="353"/>
                    <a:pt x="247" y="346"/>
                  </a:cubicBezTo>
                  <a:cubicBezTo>
                    <a:pt x="183" y="331"/>
                    <a:pt x="127" y="296"/>
                    <a:pt x="70" y="261"/>
                  </a:cubicBezTo>
                  <a:cubicBezTo>
                    <a:pt x="49" y="239"/>
                    <a:pt x="28" y="218"/>
                    <a:pt x="7" y="197"/>
                  </a:cubicBezTo>
                  <a:cubicBezTo>
                    <a:pt x="0" y="184"/>
                    <a:pt x="0" y="170"/>
                    <a:pt x="7" y="163"/>
                  </a:cubicBezTo>
                  <a:cubicBezTo>
                    <a:pt x="14" y="156"/>
                    <a:pt x="21" y="149"/>
                    <a:pt x="28" y="142"/>
                  </a:cubicBezTo>
                  <a:cubicBezTo>
                    <a:pt x="63" y="106"/>
                    <a:pt x="113" y="71"/>
                    <a:pt x="155" y="43"/>
                  </a:cubicBezTo>
                  <a:cubicBezTo>
                    <a:pt x="183" y="29"/>
                    <a:pt x="219" y="14"/>
                    <a:pt x="254" y="7"/>
                  </a:cubicBezTo>
                  <a:cubicBezTo>
                    <a:pt x="290" y="0"/>
                    <a:pt x="325" y="0"/>
                    <a:pt x="360" y="14"/>
                  </a:cubicBezTo>
                  <a:cubicBezTo>
                    <a:pt x="424" y="21"/>
                    <a:pt x="480" y="57"/>
                    <a:pt x="530" y="99"/>
                  </a:cubicBezTo>
                  <a:cubicBezTo>
                    <a:pt x="558" y="120"/>
                    <a:pt x="579" y="142"/>
                    <a:pt x="600" y="163"/>
                  </a:cubicBezTo>
                  <a:cubicBezTo>
                    <a:pt x="600" y="170"/>
                    <a:pt x="607" y="170"/>
                    <a:pt x="607" y="177"/>
                  </a:cubicBezTo>
                  <a:close/>
                  <a:moveTo>
                    <a:pt x="304" y="64"/>
                  </a:moveTo>
                  <a:lnTo>
                    <a:pt x="304" y="64"/>
                  </a:lnTo>
                  <a:cubicBezTo>
                    <a:pt x="240" y="64"/>
                    <a:pt x="190" y="113"/>
                    <a:pt x="190" y="177"/>
                  </a:cubicBezTo>
                  <a:cubicBezTo>
                    <a:pt x="190" y="239"/>
                    <a:pt x="240" y="289"/>
                    <a:pt x="304" y="289"/>
                  </a:cubicBezTo>
                  <a:cubicBezTo>
                    <a:pt x="367" y="289"/>
                    <a:pt x="417" y="239"/>
                    <a:pt x="417" y="177"/>
                  </a:cubicBezTo>
                  <a:cubicBezTo>
                    <a:pt x="417" y="113"/>
                    <a:pt x="367" y="64"/>
                    <a:pt x="304" y="64"/>
                  </a:cubicBezTo>
                  <a:close/>
                  <a:moveTo>
                    <a:pt x="304" y="232"/>
                  </a:moveTo>
                  <a:lnTo>
                    <a:pt x="304" y="232"/>
                  </a:lnTo>
                  <a:cubicBezTo>
                    <a:pt x="275" y="232"/>
                    <a:pt x="247" y="204"/>
                    <a:pt x="247" y="177"/>
                  </a:cubicBezTo>
                  <a:cubicBezTo>
                    <a:pt x="247" y="142"/>
                    <a:pt x="275" y="120"/>
                    <a:pt x="304" y="120"/>
                  </a:cubicBezTo>
                  <a:cubicBezTo>
                    <a:pt x="332" y="120"/>
                    <a:pt x="360" y="142"/>
                    <a:pt x="360" y="177"/>
                  </a:cubicBezTo>
                  <a:cubicBezTo>
                    <a:pt x="360" y="204"/>
                    <a:pt x="332" y="232"/>
                    <a:pt x="304" y="2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4E4A2B6D-3474-4698-8ED3-686D6F84F35E}"/>
              </a:ext>
            </a:extLst>
          </p:cNvPr>
          <p:cNvSpPr/>
          <p:nvPr/>
        </p:nvSpPr>
        <p:spPr>
          <a:xfrm>
            <a:off x="2361801" y="908572"/>
            <a:ext cx="3955174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ICS Exploitation Framework (ISF)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EBF00F9-2FDB-4C1B-8D5B-8BF80094DBA0}"/>
              </a:ext>
            </a:extLst>
          </p:cNvPr>
          <p:cNvSpPr/>
          <p:nvPr/>
        </p:nvSpPr>
        <p:spPr>
          <a:xfrm>
            <a:off x="866319" y="1266580"/>
            <a:ext cx="700233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6323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ICS Exploitation Framework (ISF) is an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exploitation framework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26323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based on Python and is like the Metasploit framework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7281CEF-0A21-4053-83D7-58CA9866DA56}"/>
              </a:ext>
            </a:extLst>
          </p:cNvPr>
          <p:cNvSpPr/>
          <p:nvPr/>
        </p:nvSpPr>
        <p:spPr>
          <a:xfrm>
            <a:off x="9760954" y="1176655"/>
            <a:ext cx="2144118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SCADA Shutdown Tool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https://github.com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70C6C088-FF3D-4B77-8A44-D44AC9FB1F9C}"/>
              </a:ext>
            </a:extLst>
          </p:cNvPr>
          <p:cNvSpPr/>
          <p:nvPr/>
        </p:nvSpPr>
        <p:spPr>
          <a:xfrm>
            <a:off x="9760954" y="2272190"/>
            <a:ext cx="1864064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GRASSMARLIN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https://github.com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6B0F3438-D47E-4D53-97E3-84936750D6DF}"/>
              </a:ext>
            </a:extLst>
          </p:cNvPr>
          <p:cNvSpPr/>
          <p:nvPr/>
        </p:nvSpPr>
        <p:spPr>
          <a:xfrm>
            <a:off x="9760954" y="3367725"/>
            <a:ext cx="2050046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Metasploit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https://www.metasploit.com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2E8B46BF-FBE1-4E7D-B167-C4512C037712}"/>
              </a:ext>
            </a:extLst>
          </p:cNvPr>
          <p:cNvSpPr/>
          <p:nvPr/>
        </p:nvSpPr>
        <p:spPr>
          <a:xfrm>
            <a:off x="9760954" y="4463260"/>
            <a:ext cx="1592846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modbus-cli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https://github.com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41E25589-C33E-48B3-B3AD-7F7929BFBB05}"/>
              </a:ext>
            </a:extLst>
          </p:cNvPr>
          <p:cNvSpPr/>
          <p:nvPr/>
        </p:nvSpPr>
        <p:spPr>
          <a:xfrm>
            <a:off x="9760954" y="5558796"/>
            <a:ext cx="1864064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PLCinject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https://github.com</a:t>
            </a:r>
          </a:p>
        </p:txBody>
      </p:sp>
    </p:spTree>
    <p:extLst>
      <p:ext uri="{BB962C8B-B14F-4D97-AF65-F5344CB8AC3E}">
        <p14:creationId xmlns:p14="http://schemas.microsoft.com/office/powerpoint/2010/main" val="265192376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Rectangle 389">
            <a:extLst>
              <a:ext uri="{FF2B5EF4-FFF2-40B4-BE49-F238E27FC236}">
                <a16:creationId xmlns:a16="http://schemas.microsoft.com/office/drawing/2014/main" id="{3AA1E199-BAA6-4952-9DB4-787A6AC0B65F}"/>
              </a:ext>
            </a:extLst>
          </p:cNvPr>
          <p:cNvSpPr/>
          <p:nvPr/>
        </p:nvSpPr>
        <p:spPr bwMode="auto">
          <a:xfrm>
            <a:off x="1447800" y="5015014"/>
            <a:ext cx="3408566" cy="121331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1" name="Rectangle 390">
            <a:extLst>
              <a:ext uri="{FF2B5EF4-FFF2-40B4-BE49-F238E27FC236}">
                <a16:creationId xmlns:a16="http://schemas.microsoft.com/office/drawing/2014/main" id="{F556227A-2916-4F29-80B0-CBA9E2A05D39}"/>
              </a:ext>
            </a:extLst>
          </p:cNvPr>
          <p:cNvSpPr/>
          <p:nvPr/>
        </p:nvSpPr>
        <p:spPr bwMode="auto">
          <a:xfrm>
            <a:off x="7315200" y="3207946"/>
            <a:ext cx="3408566" cy="121331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3789E3-644A-4BA3-A2B0-63A748CA04C4}"/>
              </a:ext>
            </a:extLst>
          </p:cNvPr>
          <p:cNvSpPr/>
          <p:nvPr/>
        </p:nvSpPr>
        <p:spPr bwMode="auto">
          <a:xfrm>
            <a:off x="1447800" y="1371600"/>
            <a:ext cx="3408566" cy="121331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5962670" y="999424"/>
            <a:ext cx="266660" cy="5512247"/>
            <a:chOff x="5962670" y="0"/>
            <a:chExt cx="266660" cy="6579047"/>
          </a:xfrm>
        </p:grpSpPr>
        <p:grpSp>
          <p:nvGrpSpPr>
            <p:cNvPr id="5" name="Group 4"/>
            <p:cNvGrpSpPr/>
            <p:nvPr/>
          </p:nvGrpSpPr>
          <p:grpSpPr>
            <a:xfrm>
              <a:off x="6065108" y="0"/>
              <a:ext cx="61784" cy="6415790"/>
              <a:chOff x="6034216" y="1346886"/>
              <a:chExt cx="61784" cy="5511114"/>
            </a:xfrm>
          </p:grpSpPr>
          <p:cxnSp>
            <p:nvCxnSpPr>
              <p:cNvPr id="3" name="Straight Connector 2"/>
              <p:cNvCxnSpPr/>
              <p:nvPr/>
            </p:nvCxnSpPr>
            <p:spPr>
              <a:xfrm>
                <a:off x="6034216" y="1346886"/>
                <a:ext cx="0" cy="5511114"/>
              </a:xfrm>
              <a:prstGeom prst="line">
                <a:avLst/>
              </a:prstGeom>
              <a:ln w="381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" name="Straight Connector 3"/>
              <p:cNvCxnSpPr/>
              <p:nvPr/>
            </p:nvCxnSpPr>
            <p:spPr>
              <a:xfrm>
                <a:off x="6096000" y="1346886"/>
                <a:ext cx="0" cy="5511114"/>
              </a:xfrm>
              <a:prstGeom prst="line">
                <a:avLst/>
              </a:prstGeom>
              <a:ln w="3810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8" name="Freeform 17"/>
            <p:cNvSpPr>
              <a:spLocks noChangeArrowheads="1"/>
            </p:cNvSpPr>
            <p:nvPr/>
          </p:nvSpPr>
          <p:spPr bwMode="auto">
            <a:xfrm rot="8124131">
              <a:off x="5962670" y="6314520"/>
              <a:ext cx="266660" cy="264527"/>
            </a:xfrm>
            <a:custGeom>
              <a:avLst/>
              <a:gdLst>
                <a:gd name="T0" fmla="*/ 189945 w 444"/>
                <a:gd name="T1" fmla="*/ 7693 h 435"/>
                <a:gd name="T2" fmla="*/ 189945 w 444"/>
                <a:gd name="T3" fmla="*/ 7693 h 435"/>
                <a:gd name="T4" fmla="*/ 154191 w 444"/>
                <a:gd name="T5" fmla="*/ 15839 h 435"/>
                <a:gd name="T6" fmla="*/ 0 w 444"/>
                <a:gd name="T7" fmla="*/ 100461 h 435"/>
                <a:gd name="T8" fmla="*/ 87151 w 444"/>
                <a:gd name="T9" fmla="*/ 112227 h 435"/>
                <a:gd name="T10" fmla="*/ 98772 w 444"/>
                <a:gd name="T11" fmla="*/ 196397 h 435"/>
                <a:gd name="T12" fmla="*/ 178325 w 444"/>
                <a:gd name="T13" fmla="*/ 40275 h 435"/>
                <a:gd name="T14" fmla="*/ 189945 w 444"/>
                <a:gd name="T15" fmla="*/ 7693 h 435"/>
                <a:gd name="T16" fmla="*/ 170280 w 444"/>
                <a:gd name="T17" fmla="*/ 28057 h 435"/>
                <a:gd name="T18" fmla="*/ 170280 w 444"/>
                <a:gd name="T19" fmla="*/ 28057 h 435"/>
                <a:gd name="T20" fmla="*/ 106816 w 444"/>
                <a:gd name="T21" fmla="*/ 144357 h 435"/>
                <a:gd name="T22" fmla="*/ 102794 w 444"/>
                <a:gd name="T23" fmla="*/ 92316 h 435"/>
                <a:gd name="T24" fmla="*/ 170280 w 444"/>
                <a:gd name="T25" fmla="*/ 28057 h 43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44" h="435">
                  <a:moveTo>
                    <a:pt x="425" y="17"/>
                  </a:moveTo>
                  <a:lnTo>
                    <a:pt x="425" y="17"/>
                  </a:lnTo>
                  <a:cubicBezTo>
                    <a:pt x="408" y="0"/>
                    <a:pt x="399" y="17"/>
                    <a:pt x="345" y="35"/>
                  </a:cubicBezTo>
                  <a:cubicBezTo>
                    <a:pt x="221" y="97"/>
                    <a:pt x="0" y="222"/>
                    <a:pt x="0" y="222"/>
                  </a:cubicBezTo>
                  <a:cubicBezTo>
                    <a:pt x="195" y="248"/>
                    <a:pt x="195" y="248"/>
                    <a:pt x="195" y="248"/>
                  </a:cubicBezTo>
                  <a:cubicBezTo>
                    <a:pt x="221" y="434"/>
                    <a:pt x="221" y="434"/>
                    <a:pt x="221" y="434"/>
                  </a:cubicBezTo>
                  <a:cubicBezTo>
                    <a:pt x="221" y="434"/>
                    <a:pt x="345" y="222"/>
                    <a:pt x="399" y="89"/>
                  </a:cubicBezTo>
                  <a:cubicBezTo>
                    <a:pt x="425" y="44"/>
                    <a:pt x="443" y="26"/>
                    <a:pt x="425" y="17"/>
                  </a:cubicBezTo>
                  <a:close/>
                  <a:moveTo>
                    <a:pt x="381" y="62"/>
                  </a:moveTo>
                  <a:lnTo>
                    <a:pt x="381" y="62"/>
                  </a:lnTo>
                  <a:cubicBezTo>
                    <a:pt x="239" y="319"/>
                    <a:pt x="239" y="319"/>
                    <a:pt x="239" y="319"/>
                  </a:cubicBezTo>
                  <a:cubicBezTo>
                    <a:pt x="230" y="204"/>
                    <a:pt x="230" y="204"/>
                    <a:pt x="230" y="204"/>
                  </a:cubicBezTo>
                  <a:lnTo>
                    <a:pt x="381" y="6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lIns="34290" tIns="17145" rIns="34290" bIns="17145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8" name="Oval 47"/>
          <p:cNvSpPr/>
          <p:nvPr/>
        </p:nvSpPr>
        <p:spPr>
          <a:xfrm>
            <a:off x="5581485" y="1505934"/>
            <a:ext cx="1029031" cy="1029031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5581485" y="3300090"/>
            <a:ext cx="1029031" cy="1029031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5581485" y="5094246"/>
            <a:ext cx="1029031" cy="1029031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1" name="Isosceles Triangle 370"/>
          <p:cNvSpPr/>
          <p:nvPr/>
        </p:nvSpPr>
        <p:spPr>
          <a:xfrm rot="5400000">
            <a:off x="4898537" y="1864441"/>
            <a:ext cx="427006" cy="22763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7" name="Isosceles Triangle 376"/>
          <p:cNvSpPr/>
          <p:nvPr/>
        </p:nvSpPr>
        <p:spPr>
          <a:xfrm rot="16200000" flipH="1">
            <a:off x="6866457" y="3700788"/>
            <a:ext cx="427006" cy="22763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3" name="Isosceles Triangle 382"/>
          <p:cNvSpPr/>
          <p:nvPr/>
        </p:nvSpPr>
        <p:spPr>
          <a:xfrm rot="5400000">
            <a:off x="4898537" y="5507855"/>
            <a:ext cx="427006" cy="227634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891524" y="5404285"/>
            <a:ext cx="408952" cy="40895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</a:p>
        </p:txBody>
      </p:sp>
      <p:sp>
        <p:nvSpPr>
          <p:cNvPr id="51" name="Oval 50"/>
          <p:cNvSpPr/>
          <p:nvPr/>
        </p:nvSpPr>
        <p:spPr>
          <a:xfrm>
            <a:off x="5891524" y="3610129"/>
            <a:ext cx="408952" cy="408952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</a:p>
        </p:txBody>
      </p:sp>
      <p:sp>
        <p:nvSpPr>
          <p:cNvPr id="47" name="Oval 46"/>
          <p:cNvSpPr/>
          <p:nvPr/>
        </p:nvSpPr>
        <p:spPr>
          <a:xfrm>
            <a:off x="5891524" y="1815973"/>
            <a:ext cx="408952" cy="408952"/>
          </a:xfrm>
          <a:prstGeom prst="ellipse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id="{07869672-42E1-469B-A803-EB18E73103BB}"/>
              </a:ext>
            </a:extLst>
          </p:cNvPr>
          <p:cNvSpPr txBox="1"/>
          <p:nvPr/>
        </p:nvSpPr>
        <p:spPr>
          <a:xfrm>
            <a:off x="4634727" y="220341"/>
            <a:ext cx="2922547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Module Flow</a:t>
            </a:r>
          </a:p>
        </p:txBody>
      </p:sp>
      <p:sp>
        <p:nvSpPr>
          <p:cNvPr id="199" name="Rectangle 198">
            <a:extLst>
              <a:ext uri="{FF2B5EF4-FFF2-40B4-BE49-F238E27FC236}">
                <a16:creationId xmlns:a16="http://schemas.microsoft.com/office/drawing/2014/main" id="{435B53FE-87CA-4BB5-9841-CAE0A1EDD866}"/>
              </a:ext>
            </a:extLst>
          </p:cNvPr>
          <p:cNvSpPr/>
          <p:nvPr/>
        </p:nvSpPr>
        <p:spPr>
          <a:xfrm>
            <a:off x="1979980" y="1613544"/>
            <a:ext cx="2344206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Understand OT Concepts</a:t>
            </a:r>
          </a:p>
        </p:txBody>
      </p:sp>
      <p:sp>
        <p:nvSpPr>
          <p:cNvPr id="374" name="Rectangle 373">
            <a:extLst>
              <a:ext uri="{FF2B5EF4-FFF2-40B4-BE49-F238E27FC236}">
                <a16:creationId xmlns:a16="http://schemas.microsoft.com/office/drawing/2014/main" id="{15C4C22A-C77F-45AB-A99A-5E0F44FB469A}"/>
              </a:ext>
            </a:extLst>
          </p:cNvPr>
          <p:cNvSpPr/>
          <p:nvPr/>
        </p:nvSpPr>
        <p:spPr>
          <a:xfrm>
            <a:off x="7800661" y="3449890"/>
            <a:ext cx="2437644" cy="72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Calibri" panose="020F0502020204030204" pitchFamily="34" charset="0"/>
              </a:rPr>
              <a:t>Discuss OT Threats and Attacks</a:t>
            </a:r>
          </a:p>
        </p:txBody>
      </p:sp>
      <p:sp>
        <p:nvSpPr>
          <p:cNvPr id="386" name="Rectangle 385">
            <a:extLst>
              <a:ext uri="{FF2B5EF4-FFF2-40B4-BE49-F238E27FC236}">
                <a16:creationId xmlns:a16="http://schemas.microsoft.com/office/drawing/2014/main" id="{163509FD-1F61-4F32-98CD-6693F4460196}"/>
              </a:ext>
            </a:extLst>
          </p:cNvPr>
          <p:cNvSpPr/>
          <p:nvPr/>
        </p:nvSpPr>
        <p:spPr>
          <a:xfrm>
            <a:off x="1942283" y="5269813"/>
            <a:ext cx="2419601" cy="70371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Calibri" panose="020F0502020204030204" pitchFamily="34" charset="0"/>
              </a:rPr>
              <a:t>Discuss OT Attack Countermeasures</a:t>
            </a:r>
          </a:p>
        </p:txBody>
      </p:sp>
    </p:spTree>
    <p:extLst>
      <p:ext uri="{BB962C8B-B14F-4D97-AF65-F5344CB8AC3E}">
        <p14:creationId xmlns:p14="http://schemas.microsoft.com/office/powerpoint/2010/main" val="349454201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TextBox 311"/>
          <p:cNvSpPr txBox="1"/>
          <p:nvPr/>
        </p:nvSpPr>
        <p:spPr>
          <a:xfrm>
            <a:off x="3670282" y="4589198"/>
            <a:ext cx="2348726" cy="1157222"/>
          </a:xfrm>
          <a:prstGeom prst="rect">
            <a:avLst/>
          </a:prstGeom>
          <a:noFill/>
        </p:spPr>
        <p:txBody>
          <a:bodyPr wrap="square" lIns="109710" tIns="54855" rIns="109710" bIns="54855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Secure remote access through multiple layers of defense by implementing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VPNs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773319" y="4434582"/>
            <a:ext cx="2142652" cy="14987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6" name="TextBox 315"/>
          <p:cNvSpPr txBox="1"/>
          <p:nvPr/>
        </p:nvSpPr>
        <p:spPr>
          <a:xfrm>
            <a:off x="6178653" y="4589198"/>
            <a:ext cx="2348726" cy="1157222"/>
          </a:xfrm>
          <a:prstGeom prst="rect">
            <a:avLst/>
          </a:prstGeom>
          <a:noFill/>
        </p:spPr>
        <p:txBody>
          <a:bodyPr wrap="square" lIns="109710" tIns="54855" rIns="109710" bIns="54855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Harden the systems by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disabling unused services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functionalities</a:t>
            </a:r>
          </a:p>
        </p:txBody>
      </p:sp>
      <p:sp>
        <p:nvSpPr>
          <p:cNvPr id="317" name="Rectangle 316"/>
          <p:cNvSpPr/>
          <p:nvPr/>
        </p:nvSpPr>
        <p:spPr>
          <a:xfrm>
            <a:off x="6281690" y="4434582"/>
            <a:ext cx="2142652" cy="14987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9" name="TextBox 318"/>
          <p:cNvSpPr txBox="1"/>
          <p:nvPr/>
        </p:nvSpPr>
        <p:spPr>
          <a:xfrm>
            <a:off x="1197147" y="4589198"/>
            <a:ext cx="2348726" cy="895612"/>
          </a:xfrm>
          <a:prstGeom prst="rect">
            <a:avLst/>
          </a:prstGeom>
          <a:noFill/>
        </p:spPr>
        <p:txBody>
          <a:bodyPr wrap="square" lIns="109710" tIns="54855" rIns="109710" bIns="54855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strong passwords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change the default factory-set passwords </a:t>
            </a:r>
          </a:p>
        </p:txBody>
      </p:sp>
      <p:sp>
        <p:nvSpPr>
          <p:cNvPr id="320" name="Rectangle 319"/>
          <p:cNvSpPr/>
          <p:nvPr/>
        </p:nvSpPr>
        <p:spPr>
          <a:xfrm>
            <a:off x="1300184" y="4434582"/>
            <a:ext cx="2142652" cy="1498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2" name="TextBox 321"/>
          <p:cNvSpPr txBox="1"/>
          <p:nvPr/>
        </p:nvSpPr>
        <p:spPr>
          <a:xfrm>
            <a:off x="3670282" y="2147816"/>
            <a:ext cx="2348726" cy="895612"/>
          </a:xfrm>
          <a:prstGeom prst="rect">
            <a:avLst/>
          </a:prstGeom>
          <a:noFill/>
        </p:spPr>
        <p:txBody>
          <a:bodyPr wrap="square" lIns="109710" tIns="54855" rIns="109710" bIns="54855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Update systems to the latest technologies and regularly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patch systems</a:t>
            </a:r>
            <a:endParaRPr kumimoji="0" lang="en-US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3" name="Rectangle 322"/>
          <p:cNvSpPr/>
          <p:nvPr/>
        </p:nvSpPr>
        <p:spPr>
          <a:xfrm>
            <a:off x="3773319" y="1987425"/>
            <a:ext cx="2142652" cy="1498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5" name="TextBox 324"/>
          <p:cNvSpPr txBox="1"/>
          <p:nvPr/>
        </p:nvSpPr>
        <p:spPr>
          <a:xfrm>
            <a:off x="6178653" y="2147816"/>
            <a:ext cx="2348726" cy="1157222"/>
          </a:xfrm>
          <a:prstGeom prst="rect">
            <a:avLst/>
          </a:prstGeom>
          <a:noFill/>
        </p:spPr>
        <p:txBody>
          <a:bodyPr wrap="square" lIns="109710" tIns="54855" rIns="109710" bIns="54855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Implement secure configuration and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secure coding practices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for OT applications</a:t>
            </a:r>
          </a:p>
        </p:txBody>
      </p:sp>
      <p:sp>
        <p:nvSpPr>
          <p:cNvPr id="326" name="Rectangle 325"/>
          <p:cNvSpPr/>
          <p:nvPr/>
        </p:nvSpPr>
        <p:spPr>
          <a:xfrm>
            <a:off x="6281690" y="1987425"/>
            <a:ext cx="2142652" cy="1498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8" name="TextBox 327"/>
          <p:cNvSpPr txBox="1"/>
          <p:nvPr/>
        </p:nvSpPr>
        <p:spPr>
          <a:xfrm>
            <a:off x="1197147" y="2147816"/>
            <a:ext cx="2348726" cy="1157222"/>
          </a:xfrm>
          <a:prstGeom prst="rect">
            <a:avLst/>
          </a:prstGeom>
          <a:noFill/>
        </p:spPr>
        <p:txBody>
          <a:bodyPr wrap="square" lIns="109710" tIns="54855" rIns="109710" bIns="54855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purpose-built sensors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discover vulnerabilities in the network</a:t>
            </a:r>
          </a:p>
        </p:txBody>
      </p:sp>
      <p:sp>
        <p:nvSpPr>
          <p:cNvPr id="329" name="Rectangle 328"/>
          <p:cNvSpPr/>
          <p:nvPr/>
        </p:nvSpPr>
        <p:spPr>
          <a:xfrm>
            <a:off x="1300184" y="1987425"/>
            <a:ext cx="2142652" cy="1498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0" name="TextBox 329"/>
          <p:cNvSpPr txBox="1"/>
          <p:nvPr/>
        </p:nvSpPr>
        <p:spPr>
          <a:xfrm>
            <a:off x="4596839" y="3665158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66CC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6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0066CC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331" name="TextBox 330"/>
          <p:cNvSpPr txBox="1"/>
          <p:nvPr/>
        </p:nvSpPr>
        <p:spPr>
          <a:xfrm>
            <a:off x="7105210" y="3665158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7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332" name="TextBox 331"/>
          <p:cNvSpPr txBox="1"/>
          <p:nvPr/>
        </p:nvSpPr>
        <p:spPr>
          <a:xfrm>
            <a:off x="2123704" y="3665158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5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FFCC00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333" name="TextBox 332"/>
          <p:cNvSpPr txBox="1"/>
          <p:nvPr/>
        </p:nvSpPr>
        <p:spPr>
          <a:xfrm>
            <a:off x="4596839" y="1219200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9933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FF9933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334" name="TextBox 333"/>
          <p:cNvSpPr txBox="1"/>
          <p:nvPr/>
        </p:nvSpPr>
        <p:spPr>
          <a:xfrm>
            <a:off x="7105210" y="1219200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335" name="TextBox 334"/>
          <p:cNvSpPr txBox="1"/>
          <p:nvPr/>
        </p:nvSpPr>
        <p:spPr>
          <a:xfrm>
            <a:off x="2123704" y="1219200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FF45B011-FAD8-46F7-896C-9AF3C470A59E}"/>
              </a:ext>
            </a:extLst>
          </p:cNvPr>
          <p:cNvSpPr txBox="1"/>
          <p:nvPr/>
        </p:nvSpPr>
        <p:spPr>
          <a:xfrm>
            <a:off x="8646127" y="4589198"/>
            <a:ext cx="2348726" cy="1157222"/>
          </a:xfrm>
          <a:prstGeom prst="rect">
            <a:avLst/>
          </a:prstGeom>
          <a:noFill/>
        </p:spPr>
        <p:txBody>
          <a:bodyPr wrap="square" lIns="109710" tIns="54855" rIns="109710" bIns="54855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only tested and familiar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third-party web servers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 serving ICS web applications</a:t>
            </a:r>
            <a:endParaRPr kumimoji="0" lang="en-US" sz="17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63676A4A-F608-48B5-8DCD-EF8E34B2B1EB}"/>
              </a:ext>
            </a:extLst>
          </p:cNvPr>
          <p:cNvSpPr/>
          <p:nvPr/>
        </p:nvSpPr>
        <p:spPr>
          <a:xfrm>
            <a:off x="8749164" y="4434582"/>
            <a:ext cx="2142652" cy="14987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5E56AC84-3A94-4306-9656-3D54AD98B29C}"/>
              </a:ext>
            </a:extLst>
          </p:cNvPr>
          <p:cNvSpPr txBox="1"/>
          <p:nvPr/>
        </p:nvSpPr>
        <p:spPr>
          <a:xfrm>
            <a:off x="8646127" y="2147816"/>
            <a:ext cx="2348726" cy="1157222"/>
          </a:xfrm>
          <a:prstGeom prst="rect">
            <a:avLst/>
          </a:prstGeom>
          <a:noFill/>
        </p:spPr>
        <p:txBody>
          <a:bodyPr wrap="square" lIns="109710" tIns="54855" rIns="109710" bIns="54855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80000"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Maintain an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asset register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 tracking and scrutinizing outdated systems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15F5DF55-ED35-4DC4-B4ED-1A2838FFD148}"/>
              </a:ext>
            </a:extLst>
          </p:cNvPr>
          <p:cNvSpPr/>
          <p:nvPr/>
        </p:nvSpPr>
        <p:spPr>
          <a:xfrm>
            <a:off x="8749164" y="1987425"/>
            <a:ext cx="2142652" cy="149877"/>
          </a:xfrm>
          <a:prstGeom prst="rect">
            <a:avLst/>
          </a:prstGeom>
          <a:solidFill>
            <a:srgbClr val="6ABAD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C05D30E7-A76F-4C26-89BF-8FAE59F8685C}"/>
              </a:ext>
            </a:extLst>
          </p:cNvPr>
          <p:cNvSpPr txBox="1"/>
          <p:nvPr/>
        </p:nvSpPr>
        <p:spPr>
          <a:xfrm>
            <a:off x="9572684" y="3665158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8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75000"/>
                </a:srgb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0815D473-BF5E-4F91-9516-265AC442502D}"/>
              </a:ext>
            </a:extLst>
          </p:cNvPr>
          <p:cNvSpPr txBox="1"/>
          <p:nvPr/>
        </p:nvSpPr>
        <p:spPr>
          <a:xfrm>
            <a:off x="9572684" y="1219200"/>
            <a:ext cx="495613" cy="769423"/>
          </a:xfrm>
          <a:prstGeom prst="rect">
            <a:avLst/>
          </a:prstGeom>
          <a:noFill/>
        </p:spPr>
        <p:txBody>
          <a:bodyPr wrap="none" lIns="91422" tIns="45711" rIns="91422" bIns="45711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6ABAD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4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rgbClr val="6ABAD0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56D4298A-2539-482F-94B5-6E0C0427D412}"/>
              </a:ext>
            </a:extLst>
          </p:cNvPr>
          <p:cNvSpPr txBox="1"/>
          <p:nvPr/>
        </p:nvSpPr>
        <p:spPr>
          <a:xfrm>
            <a:off x="947187" y="261452"/>
            <a:ext cx="10297627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OT Attack Countermeasures</a:t>
            </a:r>
          </a:p>
        </p:txBody>
      </p:sp>
    </p:spTree>
    <p:extLst>
      <p:ext uri="{BB962C8B-B14F-4D97-AF65-F5344CB8AC3E}">
        <p14:creationId xmlns:p14="http://schemas.microsoft.com/office/powerpoint/2010/main" val="17646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reeform 40">
            <a:extLst>
              <a:ext uri="{FF2B5EF4-FFF2-40B4-BE49-F238E27FC236}">
                <a16:creationId xmlns:a16="http://schemas.microsoft.com/office/drawing/2014/main" id="{0F0B43C2-6F92-41C2-A5DE-D9A33B588A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52092" y="1542860"/>
            <a:ext cx="1839908" cy="745779"/>
          </a:xfrm>
          <a:custGeom>
            <a:avLst/>
            <a:gdLst>
              <a:gd name="T0" fmla="*/ 0 w 4124"/>
              <a:gd name="T1" fmla="*/ 395 h 1217"/>
              <a:gd name="T2" fmla="*/ 2820 w 4124"/>
              <a:gd name="T3" fmla="*/ 1216 h 1217"/>
              <a:gd name="T4" fmla="*/ 4123 w 4124"/>
              <a:gd name="T5" fmla="*/ 1216 h 1217"/>
              <a:gd name="T6" fmla="*/ 1282 w 4124"/>
              <a:gd name="T7" fmla="*/ 0 h 1217"/>
              <a:gd name="T8" fmla="*/ 0 w 4124"/>
              <a:gd name="T9" fmla="*/ 395 h 1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4" h="1217">
                <a:moveTo>
                  <a:pt x="0" y="395"/>
                </a:moveTo>
                <a:lnTo>
                  <a:pt x="2820" y="1216"/>
                </a:lnTo>
                <a:lnTo>
                  <a:pt x="4123" y="1216"/>
                </a:lnTo>
                <a:lnTo>
                  <a:pt x="1282" y="0"/>
                </a:lnTo>
                <a:lnTo>
                  <a:pt x="0" y="395"/>
                </a:lnTo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Freeform 1">
            <a:extLst>
              <a:ext uri="{FF2B5EF4-FFF2-40B4-BE49-F238E27FC236}">
                <a16:creationId xmlns:a16="http://schemas.microsoft.com/office/drawing/2014/main" id="{7224F3A8-67A2-4F6A-929B-8527F54D9B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77646"/>
            <a:ext cx="10384620" cy="1011614"/>
          </a:xfrm>
          <a:custGeom>
            <a:avLst/>
            <a:gdLst>
              <a:gd name="T0" fmla="*/ 0 w 7121"/>
              <a:gd name="T1" fmla="*/ 1656 h 1657"/>
              <a:gd name="T2" fmla="*/ 7120 w 7121"/>
              <a:gd name="T3" fmla="*/ 1656 h 1657"/>
              <a:gd name="T4" fmla="*/ 7120 w 7121"/>
              <a:gd name="T5" fmla="*/ 0 h 1657"/>
              <a:gd name="T6" fmla="*/ 0 w 7121"/>
              <a:gd name="T7" fmla="*/ 0 h 1657"/>
              <a:gd name="T8" fmla="*/ 0 w 7121"/>
              <a:gd name="T9" fmla="*/ 1656 h 1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21" h="1657">
                <a:moveTo>
                  <a:pt x="0" y="1656"/>
                </a:moveTo>
                <a:lnTo>
                  <a:pt x="7120" y="1656"/>
                </a:lnTo>
                <a:lnTo>
                  <a:pt x="7120" y="0"/>
                </a:lnTo>
                <a:lnTo>
                  <a:pt x="0" y="0"/>
                </a:lnTo>
                <a:lnTo>
                  <a:pt x="0" y="1656"/>
                </a:lnTo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Freeform 38">
            <a:extLst>
              <a:ext uri="{FF2B5EF4-FFF2-40B4-BE49-F238E27FC236}">
                <a16:creationId xmlns:a16="http://schemas.microsoft.com/office/drawing/2014/main" id="{A60E4A89-64C4-4A56-BCF0-0D46749D52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69175" y="471560"/>
            <a:ext cx="574602" cy="1317700"/>
          </a:xfrm>
          <a:custGeom>
            <a:avLst/>
            <a:gdLst>
              <a:gd name="T0" fmla="*/ 0 w 1288"/>
              <a:gd name="T1" fmla="*/ 2185 h 2186"/>
              <a:gd name="T2" fmla="*/ 1287 w 1288"/>
              <a:gd name="T3" fmla="*/ 1790 h 2186"/>
              <a:gd name="T4" fmla="*/ 1287 w 1288"/>
              <a:gd name="T5" fmla="*/ 0 h 2186"/>
              <a:gd name="T6" fmla="*/ 0 w 1288"/>
              <a:gd name="T7" fmla="*/ 528 h 2186"/>
              <a:gd name="T8" fmla="*/ 0 w 1288"/>
              <a:gd name="T9" fmla="*/ 2185 h 2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8" h="2186">
                <a:moveTo>
                  <a:pt x="0" y="2185"/>
                </a:moveTo>
                <a:lnTo>
                  <a:pt x="1287" y="1790"/>
                </a:lnTo>
                <a:lnTo>
                  <a:pt x="1287" y="0"/>
                </a:lnTo>
                <a:lnTo>
                  <a:pt x="0" y="528"/>
                </a:lnTo>
                <a:lnTo>
                  <a:pt x="0" y="2185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Freeform 39">
            <a:extLst>
              <a:ext uri="{FF2B5EF4-FFF2-40B4-BE49-F238E27FC236}">
                <a16:creationId xmlns:a16="http://schemas.microsoft.com/office/drawing/2014/main" id="{F3ACD791-B057-421A-84B6-F95BEF835B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43777" y="471559"/>
            <a:ext cx="1248223" cy="1817080"/>
          </a:xfrm>
          <a:custGeom>
            <a:avLst/>
            <a:gdLst>
              <a:gd name="T0" fmla="*/ 0 w 2842"/>
              <a:gd name="T1" fmla="*/ 0 h 3007"/>
              <a:gd name="T2" fmla="*/ 2841 w 2842"/>
              <a:gd name="T3" fmla="*/ 1836 h 3007"/>
              <a:gd name="T4" fmla="*/ 2841 w 2842"/>
              <a:gd name="T5" fmla="*/ 3006 h 3007"/>
              <a:gd name="T6" fmla="*/ 0 w 2842"/>
              <a:gd name="T7" fmla="*/ 1790 h 3007"/>
              <a:gd name="T8" fmla="*/ 0 w 2842"/>
              <a:gd name="T9" fmla="*/ 0 h 30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2" h="3007">
                <a:moveTo>
                  <a:pt x="0" y="0"/>
                </a:moveTo>
                <a:lnTo>
                  <a:pt x="2841" y="1836"/>
                </a:lnTo>
                <a:lnTo>
                  <a:pt x="2841" y="3006"/>
                </a:lnTo>
                <a:lnTo>
                  <a:pt x="0" y="1790"/>
                </a:lnTo>
                <a:lnTo>
                  <a:pt x="0" y="0"/>
                </a:lnTo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8B7CDF17-5111-41D8-B7F9-CA1A92F1A893}"/>
              </a:ext>
            </a:extLst>
          </p:cNvPr>
          <p:cNvSpPr txBox="1">
            <a:spLocks/>
          </p:cNvSpPr>
          <p:nvPr/>
        </p:nvSpPr>
        <p:spPr>
          <a:xfrm>
            <a:off x="2628902" y="115071"/>
            <a:ext cx="6934197" cy="58477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OT Security Tools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C058ADE3-71D4-4A5E-B1BD-F0F4BB718623}"/>
              </a:ext>
            </a:extLst>
          </p:cNvPr>
          <p:cNvGrpSpPr>
            <a:grpSpLocks noChangeAspect="1"/>
          </p:cNvGrpSpPr>
          <p:nvPr/>
        </p:nvGrpSpPr>
        <p:grpSpPr>
          <a:xfrm>
            <a:off x="339954" y="1020122"/>
            <a:ext cx="526661" cy="526661"/>
            <a:chOff x="5632609" y="3667046"/>
            <a:chExt cx="524512" cy="524512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9134168-1C6C-4394-9308-FAEFE27F7E93}"/>
                </a:ext>
              </a:extLst>
            </p:cNvPr>
            <p:cNvSpPr/>
            <p:nvPr/>
          </p:nvSpPr>
          <p:spPr>
            <a:xfrm>
              <a:off x="5632609" y="3667046"/>
              <a:ext cx="524512" cy="524512"/>
            </a:xfrm>
            <a:prstGeom prst="ellipse">
              <a:avLst/>
            </a:prstGeom>
            <a:solidFill>
              <a:srgbClr val="D55143"/>
            </a:solidFill>
            <a:ln w="38100" cap="flat" cmpd="sng" algn="ctr">
              <a:solidFill>
                <a:srgbClr val="D55143">
                  <a:lumMod val="7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Right Arrow 365">
              <a:extLst>
                <a:ext uri="{FF2B5EF4-FFF2-40B4-BE49-F238E27FC236}">
                  <a16:creationId xmlns:a16="http://schemas.microsoft.com/office/drawing/2014/main" id="{D0FCE316-30EB-4818-ACA2-E3941C65F180}"/>
                </a:ext>
              </a:extLst>
            </p:cNvPr>
            <p:cNvSpPr/>
            <p:nvPr/>
          </p:nvSpPr>
          <p:spPr>
            <a:xfrm>
              <a:off x="5787829" y="3805824"/>
              <a:ext cx="257487" cy="246957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7E97BC21-6BAB-499F-8B31-B77E5C1D4423}"/>
              </a:ext>
            </a:extLst>
          </p:cNvPr>
          <p:cNvSpPr/>
          <p:nvPr/>
        </p:nvSpPr>
        <p:spPr>
          <a:xfrm>
            <a:off x="932506" y="1098787"/>
            <a:ext cx="1371600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Flowmon 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DE7F845-A124-4CAF-80D2-DE9F84C70913}"/>
              </a:ext>
            </a:extLst>
          </p:cNvPr>
          <p:cNvSpPr/>
          <p:nvPr/>
        </p:nvSpPr>
        <p:spPr>
          <a:xfrm>
            <a:off x="2455327" y="827065"/>
            <a:ext cx="7784631" cy="9233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US" sz="1800" dirty="0"/>
              <a:t>Flowmon empowers manufacturers and utility companies to </a:t>
            </a:r>
            <a:r>
              <a:rPr lang="en-US" sz="1800" b="1" dirty="0">
                <a:solidFill>
                  <a:srgbClr val="FF0000"/>
                </a:solidFill>
              </a:rPr>
              <a:t>ensure the reliability </a:t>
            </a:r>
            <a:r>
              <a:rPr lang="en-US" sz="1800" dirty="0"/>
              <a:t>of their industrial networks to avoid downtime and disruption of service continuity</a:t>
            </a:r>
          </a:p>
        </p:txBody>
      </p:sp>
      <p:sp>
        <p:nvSpPr>
          <p:cNvPr id="26" name="Rounded Rectangle 97">
            <a:extLst>
              <a:ext uri="{FF2B5EF4-FFF2-40B4-BE49-F238E27FC236}">
                <a16:creationId xmlns:a16="http://schemas.microsoft.com/office/drawing/2014/main" id="{0B1AEE37-B425-40B2-83CD-EAAC0F7B3323}"/>
              </a:ext>
            </a:extLst>
          </p:cNvPr>
          <p:cNvSpPr/>
          <p:nvPr/>
        </p:nvSpPr>
        <p:spPr>
          <a:xfrm>
            <a:off x="2352538" y="925488"/>
            <a:ext cx="63702" cy="715931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D73C4AB-BB0A-4437-BCF3-DA7845602190}"/>
              </a:ext>
            </a:extLst>
          </p:cNvPr>
          <p:cNvSpPr/>
          <p:nvPr/>
        </p:nvSpPr>
        <p:spPr>
          <a:xfrm>
            <a:off x="8842282" y="2033311"/>
            <a:ext cx="2144603" cy="53860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tenable.ot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https://www.tenable.com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D57FF7B-8D9A-4F44-B6DB-6460B07ED65A}"/>
              </a:ext>
            </a:extLst>
          </p:cNvPr>
          <p:cNvSpPr/>
          <p:nvPr/>
        </p:nvSpPr>
        <p:spPr>
          <a:xfrm>
            <a:off x="8842281" y="2945234"/>
            <a:ext cx="2540393" cy="53860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Forescout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https://www.forescout.com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CD1E44A-3AB3-4393-B26E-6AD17F47E4D1}"/>
              </a:ext>
            </a:extLst>
          </p:cNvPr>
          <p:cNvSpPr/>
          <p:nvPr/>
        </p:nvSpPr>
        <p:spPr>
          <a:xfrm>
            <a:off x="8842281" y="3846681"/>
            <a:ext cx="2740119" cy="53860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PA-220R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https://www.paloaltonetworks.com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07BF514-52B8-423F-9172-54DAC8301A7F}"/>
              </a:ext>
            </a:extLst>
          </p:cNvPr>
          <p:cNvSpPr/>
          <p:nvPr/>
        </p:nvSpPr>
        <p:spPr>
          <a:xfrm>
            <a:off x="8842282" y="4759633"/>
            <a:ext cx="3247454" cy="53860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Fortinet ICS/SCADA solution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https://www.fortinet.com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0BD7B6C-1978-4B5B-BD1F-C8E99252FCD5}"/>
              </a:ext>
            </a:extLst>
          </p:cNvPr>
          <p:cNvSpPr/>
          <p:nvPr/>
        </p:nvSpPr>
        <p:spPr>
          <a:xfrm>
            <a:off x="8842282" y="5662382"/>
            <a:ext cx="3171254" cy="53860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Nozomi Networks Guardian™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https://www.nozominetworks.com</a:t>
            </a: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8E83858-66C4-4BB1-ACAB-36ED0516E878}"/>
              </a:ext>
            </a:extLst>
          </p:cNvPr>
          <p:cNvSpPr/>
          <p:nvPr/>
        </p:nvSpPr>
        <p:spPr>
          <a:xfrm>
            <a:off x="8128386" y="2023054"/>
            <a:ext cx="567733" cy="567733"/>
          </a:xfrm>
          <a:prstGeom prst="ellipse">
            <a:avLst/>
          </a:prstGeom>
          <a:solidFill>
            <a:srgbClr val="5B9BD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2" tIns="45711" rIns="91422" bIns="45711" rtlCol="0" anchor="ctr"/>
          <a:lstStyle/>
          <a:p>
            <a:pPr algn="ctr" defTabSz="914217"/>
            <a:endParaRPr lang="en-US" kern="0" dirty="0">
              <a:solidFill>
                <a:prstClr val="white"/>
              </a:solidFill>
              <a:latin typeface="Rockwell" panose="02060603020205020403" pitchFamily="18" charset="0"/>
            </a:endParaRPr>
          </a:p>
        </p:txBody>
      </p:sp>
      <p:sp>
        <p:nvSpPr>
          <p:cNvPr id="39" name="Freeform 107">
            <a:extLst>
              <a:ext uri="{FF2B5EF4-FFF2-40B4-BE49-F238E27FC236}">
                <a16:creationId xmlns:a16="http://schemas.microsoft.com/office/drawing/2014/main" id="{07CD7862-81F5-4106-BB36-7635533BC2E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257646" y="2153512"/>
            <a:ext cx="309212" cy="306816"/>
          </a:xfrm>
          <a:custGeom>
            <a:avLst/>
            <a:gdLst>
              <a:gd name="T0" fmla="*/ 73833840 w 567"/>
              <a:gd name="T1" fmla="*/ 58257727 h 566"/>
              <a:gd name="T2" fmla="*/ 70963933 w 567"/>
              <a:gd name="T3" fmla="*/ 65604161 h 566"/>
              <a:gd name="T4" fmla="*/ 70050879 w 567"/>
              <a:gd name="T5" fmla="*/ 72822069 h 566"/>
              <a:gd name="T6" fmla="*/ 62745726 w 567"/>
              <a:gd name="T7" fmla="*/ 70115488 h 566"/>
              <a:gd name="T8" fmla="*/ 55310188 w 567"/>
              <a:gd name="T9" fmla="*/ 70115488 h 566"/>
              <a:gd name="T10" fmla="*/ 48005034 w 567"/>
              <a:gd name="T11" fmla="*/ 72822069 h 566"/>
              <a:gd name="T12" fmla="*/ 40569497 w 567"/>
              <a:gd name="T13" fmla="*/ 70115488 h 566"/>
              <a:gd name="T14" fmla="*/ 33264343 w 567"/>
              <a:gd name="T15" fmla="*/ 70115488 h 566"/>
              <a:gd name="T16" fmla="*/ 25828806 w 567"/>
              <a:gd name="T17" fmla="*/ 72822069 h 566"/>
              <a:gd name="T18" fmla="*/ 18523652 w 567"/>
              <a:gd name="T19" fmla="*/ 70115488 h 566"/>
              <a:gd name="T20" fmla="*/ 11088114 w 567"/>
              <a:gd name="T21" fmla="*/ 70115488 h 566"/>
              <a:gd name="T22" fmla="*/ 3782961 w 567"/>
              <a:gd name="T23" fmla="*/ 72822069 h 566"/>
              <a:gd name="T24" fmla="*/ 2869907 w 567"/>
              <a:gd name="T25" fmla="*/ 65604161 h 566"/>
              <a:gd name="T26" fmla="*/ 0 w 567"/>
              <a:gd name="T27" fmla="*/ 58257727 h 566"/>
              <a:gd name="T28" fmla="*/ 2869907 w 567"/>
              <a:gd name="T29" fmla="*/ 50008741 h 566"/>
              <a:gd name="T30" fmla="*/ 2869907 w 567"/>
              <a:gd name="T31" fmla="*/ 43693385 h 566"/>
              <a:gd name="T32" fmla="*/ 0 w 567"/>
              <a:gd name="T33" fmla="*/ 36346592 h 566"/>
              <a:gd name="T34" fmla="*/ 2869907 w 567"/>
              <a:gd name="T35" fmla="*/ 28226490 h 566"/>
              <a:gd name="T36" fmla="*/ 2869907 w 567"/>
              <a:gd name="T37" fmla="*/ 21782250 h 566"/>
              <a:gd name="T38" fmla="*/ 0 w 567"/>
              <a:gd name="T39" fmla="*/ 14564342 h 566"/>
              <a:gd name="T40" fmla="*/ 2869907 w 567"/>
              <a:gd name="T41" fmla="*/ 6315714 h 566"/>
              <a:gd name="T42" fmla="*/ 3782961 w 567"/>
              <a:gd name="T43" fmla="*/ 0 h 566"/>
              <a:gd name="T44" fmla="*/ 11088114 w 567"/>
              <a:gd name="T45" fmla="*/ 1804387 h 566"/>
              <a:gd name="T46" fmla="*/ 18523652 w 567"/>
              <a:gd name="T47" fmla="*/ 1804387 h 566"/>
              <a:gd name="T48" fmla="*/ 25828806 w 567"/>
              <a:gd name="T49" fmla="*/ 0 h 566"/>
              <a:gd name="T50" fmla="*/ 33264343 w 567"/>
              <a:gd name="T51" fmla="*/ 1804387 h 566"/>
              <a:gd name="T52" fmla="*/ 40569497 w 567"/>
              <a:gd name="T53" fmla="*/ 1804387 h 566"/>
              <a:gd name="T54" fmla="*/ 48005034 w 567"/>
              <a:gd name="T55" fmla="*/ 0 h 566"/>
              <a:gd name="T56" fmla="*/ 55310188 w 567"/>
              <a:gd name="T57" fmla="*/ 1804387 h 566"/>
              <a:gd name="T58" fmla="*/ 62745726 w 567"/>
              <a:gd name="T59" fmla="*/ 1804387 h 566"/>
              <a:gd name="T60" fmla="*/ 70050879 w 567"/>
              <a:gd name="T61" fmla="*/ 0 h 566"/>
              <a:gd name="T62" fmla="*/ 70963933 w 567"/>
              <a:gd name="T63" fmla="*/ 6315714 h 566"/>
              <a:gd name="T64" fmla="*/ 73833840 w 567"/>
              <a:gd name="T65" fmla="*/ 14564342 h 566"/>
              <a:gd name="T66" fmla="*/ 70963933 w 567"/>
              <a:gd name="T67" fmla="*/ 21782250 h 566"/>
              <a:gd name="T68" fmla="*/ 70963933 w 567"/>
              <a:gd name="T69" fmla="*/ 28226490 h 566"/>
              <a:gd name="T70" fmla="*/ 73833840 w 567"/>
              <a:gd name="T71" fmla="*/ 36346592 h 566"/>
              <a:gd name="T72" fmla="*/ 70963933 w 567"/>
              <a:gd name="T73" fmla="*/ 43693385 h 566"/>
              <a:gd name="T74" fmla="*/ 70963933 w 567"/>
              <a:gd name="T75" fmla="*/ 50008741 h 566"/>
              <a:gd name="T76" fmla="*/ 73833840 w 567"/>
              <a:gd name="T77" fmla="*/ 58257727 h 566"/>
              <a:gd name="T78" fmla="*/ 63658779 w 567"/>
              <a:gd name="T79" fmla="*/ 9022295 h 566"/>
              <a:gd name="T80" fmla="*/ 10175061 w 567"/>
              <a:gd name="T81" fmla="*/ 62768695 h 566"/>
              <a:gd name="T82" fmla="*/ 63658779 w 567"/>
              <a:gd name="T83" fmla="*/ 9022295 h 566"/>
              <a:gd name="T84" fmla="*/ 32351290 w 567"/>
              <a:gd name="T85" fmla="*/ 48204353 h 566"/>
              <a:gd name="T86" fmla="*/ 60006203 w 567"/>
              <a:gd name="T87" fmla="*/ 44595579 h 566"/>
              <a:gd name="T88" fmla="*/ 13827637 w 567"/>
              <a:gd name="T89" fmla="*/ 59159921 h 566"/>
              <a:gd name="T90" fmla="*/ 32351290 w 567"/>
              <a:gd name="T91" fmla="*/ 48204353 h 566"/>
              <a:gd name="T92" fmla="*/ 24915752 w 567"/>
              <a:gd name="T93" fmla="*/ 30933430 h 566"/>
              <a:gd name="T94" fmla="*/ 24915752 w 567"/>
              <a:gd name="T95" fmla="*/ 16368729 h 566"/>
              <a:gd name="T96" fmla="*/ 24915752 w 567"/>
              <a:gd name="T97" fmla="*/ 30933430 h 56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567" h="566">
                <a:moveTo>
                  <a:pt x="566" y="452"/>
                </a:moveTo>
                <a:lnTo>
                  <a:pt x="566" y="452"/>
                </a:lnTo>
                <a:cubicBezTo>
                  <a:pt x="566" y="459"/>
                  <a:pt x="559" y="473"/>
                  <a:pt x="544" y="473"/>
                </a:cubicBezTo>
                <a:cubicBezTo>
                  <a:pt x="544" y="509"/>
                  <a:pt x="544" y="509"/>
                  <a:pt x="544" y="509"/>
                </a:cubicBezTo>
                <a:cubicBezTo>
                  <a:pt x="559" y="509"/>
                  <a:pt x="566" y="523"/>
                  <a:pt x="566" y="537"/>
                </a:cubicBezTo>
                <a:cubicBezTo>
                  <a:pt x="566" y="551"/>
                  <a:pt x="552" y="565"/>
                  <a:pt x="537" y="565"/>
                </a:cubicBezTo>
                <a:cubicBezTo>
                  <a:pt x="523" y="565"/>
                  <a:pt x="516" y="558"/>
                  <a:pt x="509" y="544"/>
                </a:cubicBezTo>
                <a:cubicBezTo>
                  <a:pt x="481" y="544"/>
                  <a:pt x="481" y="544"/>
                  <a:pt x="481" y="544"/>
                </a:cubicBezTo>
                <a:cubicBezTo>
                  <a:pt x="474" y="558"/>
                  <a:pt x="467" y="565"/>
                  <a:pt x="453" y="565"/>
                </a:cubicBezTo>
                <a:cubicBezTo>
                  <a:pt x="438" y="565"/>
                  <a:pt x="431" y="558"/>
                  <a:pt x="424" y="544"/>
                </a:cubicBezTo>
                <a:cubicBezTo>
                  <a:pt x="396" y="544"/>
                  <a:pt x="396" y="544"/>
                  <a:pt x="396" y="544"/>
                </a:cubicBezTo>
                <a:cubicBezTo>
                  <a:pt x="389" y="558"/>
                  <a:pt x="382" y="565"/>
                  <a:pt x="368" y="565"/>
                </a:cubicBezTo>
                <a:cubicBezTo>
                  <a:pt x="354" y="565"/>
                  <a:pt x="347" y="558"/>
                  <a:pt x="340" y="544"/>
                </a:cubicBezTo>
                <a:cubicBezTo>
                  <a:pt x="311" y="544"/>
                  <a:pt x="311" y="544"/>
                  <a:pt x="311" y="544"/>
                </a:cubicBezTo>
                <a:cubicBezTo>
                  <a:pt x="304" y="558"/>
                  <a:pt x="297" y="565"/>
                  <a:pt x="283" y="565"/>
                </a:cubicBezTo>
                <a:cubicBezTo>
                  <a:pt x="269" y="565"/>
                  <a:pt x="262" y="558"/>
                  <a:pt x="255" y="544"/>
                </a:cubicBezTo>
                <a:cubicBezTo>
                  <a:pt x="226" y="544"/>
                  <a:pt x="226" y="544"/>
                  <a:pt x="226" y="544"/>
                </a:cubicBezTo>
                <a:cubicBezTo>
                  <a:pt x="219" y="558"/>
                  <a:pt x="212" y="565"/>
                  <a:pt x="198" y="565"/>
                </a:cubicBezTo>
                <a:cubicBezTo>
                  <a:pt x="184" y="565"/>
                  <a:pt x="177" y="558"/>
                  <a:pt x="170" y="544"/>
                </a:cubicBezTo>
                <a:cubicBezTo>
                  <a:pt x="142" y="544"/>
                  <a:pt x="142" y="544"/>
                  <a:pt x="142" y="544"/>
                </a:cubicBezTo>
                <a:cubicBezTo>
                  <a:pt x="135" y="558"/>
                  <a:pt x="128" y="565"/>
                  <a:pt x="113" y="565"/>
                </a:cubicBezTo>
                <a:cubicBezTo>
                  <a:pt x="99" y="565"/>
                  <a:pt x="92" y="558"/>
                  <a:pt x="85" y="544"/>
                </a:cubicBezTo>
                <a:cubicBezTo>
                  <a:pt x="57" y="544"/>
                  <a:pt x="57" y="544"/>
                  <a:pt x="57" y="544"/>
                </a:cubicBezTo>
                <a:cubicBezTo>
                  <a:pt x="50" y="558"/>
                  <a:pt x="43" y="565"/>
                  <a:pt x="29" y="565"/>
                </a:cubicBezTo>
                <a:cubicBezTo>
                  <a:pt x="15" y="565"/>
                  <a:pt x="0" y="551"/>
                  <a:pt x="0" y="537"/>
                </a:cubicBezTo>
                <a:cubicBezTo>
                  <a:pt x="0" y="523"/>
                  <a:pt x="7" y="509"/>
                  <a:pt x="22" y="509"/>
                </a:cubicBezTo>
                <a:cubicBezTo>
                  <a:pt x="22" y="473"/>
                  <a:pt x="22" y="473"/>
                  <a:pt x="22" y="473"/>
                </a:cubicBezTo>
                <a:cubicBezTo>
                  <a:pt x="7" y="473"/>
                  <a:pt x="0" y="459"/>
                  <a:pt x="0" y="452"/>
                </a:cubicBezTo>
                <a:cubicBezTo>
                  <a:pt x="0" y="438"/>
                  <a:pt x="7" y="424"/>
                  <a:pt x="22" y="424"/>
                </a:cubicBezTo>
                <a:cubicBezTo>
                  <a:pt x="22" y="388"/>
                  <a:pt x="22" y="388"/>
                  <a:pt x="22" y="388"/>
                </a:cubicBezTo>
                <a:cubicBezTo>
                  <a:pt x="7" y="388"/>
                  <a:pt x="0" y="374"/>
                  <a:pt x="0" y="367"/>
                </a:cubicBezTo>
                <a:cubicBezTo>
                  <a:pt x="0" y="353"/>
                  <a:pt x="7" y="339"/>
                  <a:pt x="22" y="339"/>
                </a:cubicBezTo>
                <a:cubicBezTo>
                  <a:pt x="22" y="304"/>
                  <a:pt x="22" y="304"/>
                  <a:pt x="22" y="304"/>
                </a:cubicBezTo>
                <a:cubicBezTo>
                  <a:pt x="7" y="304"/>
                  <a:pt x="0" y="289"/>
                  <a:pt x="0" y="282"/>
                </a:cubicBezTo>
                <a:cubicBezTo>
                  <a:pt x="0" y="268"/>
                  <a:pt x="7" y="254"/>
                  <a:pt x="22" y="254"/>
                </a:cubicBezTo>
                <a:cubicBezTo>
                  <a:pt x="22" y="219"/>
                  <a:pt x="22" y="219"/>
                  <a:pt x="22" y="219"/>
                </a:cubicBezTo>
                <a:cubicBezTo>
                  <a:pt x="7" y="219"/>
                  <a:pt x="0" y="205"/>
                  <a:pt x="0" y="198"/>
                </a:cubicBezTo>
                <a:cubicBezTo>
                  <a:pt x="0" y="183"/>
                  <a:pt x="7" y="169"/>
                  <a:pt x="22" y="169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7" y="134"/>
                  <a:pt x="0" y="120"/>
                  <a:pt x="0" y="113"/>
                </a:cubicBezTo>
                <a:cubicBezTo>
                  <a:pt x="0" y="98"/>
                  <a:pt x="7" y="84"/>
                  <a:pt x="22" y="84"/>
                </a:cubicBezTo>
                <a:cubicBezTo>
                  <a:pt x="22" y="49"/>
                  <a:pt x="22" y="49"/>
                  <a:pt x="22" y="49"/>
                </a:cubicBezTo>
                <a:cubicBezTo>
                  <a:pt x="7" y="49"/>
                  <a:pt x="0" y="35"/>
                  <a:pt x="0" y="28"/>
                </a:cubicBezTo>
                <a:cubicBezTo>
                  <a:pt x="0" y="7"/>
                  <a:pt x="15" y="0"/>
                  <a:pt x="29" y="0"/>
                </a:cubicBezTo>
                <a:cubicBezTo>
                  <a:pt x="43" y="0"/>
                  <a:pt x="50" y="7"/>
                  <a:pt x="57" y="14"/>
                </a:cubicBezTo>
                <a:cubicBezTo>
                  <a:pt x="85" y="14"/>
                  <a:pt x="85" y="14"/>
                  <a:pt x="85" y="14"/>
                </a:cubicBezTo>
                <a:cubicBezTo>
                  <a:pt x="92" y="7"/>
                  <a:pt x="99" y="0"/>
                  <a:pt x="113" y="0"/>
                </a:cubicBezTo>
                <a:cubicBezTo>
                  <a:pt x="128" y="0"/>
                  <a:pt x="135" y="7"/>
                  <a:pt x="142" y="14"/>
                </a:cubicBezTo>
                <a:cubicBezTo>
                  <a:pt x="170" y="14"/>
                  <a:pt x="170" y="14"/>
                  <a:pt x="170" y="14"/>
                </a:cubicBezTo>
                <a:cubicBezTo>
                  <a:pt x="177" y="7"/>
                  <a:pt x="184" y="0"/>
                  <a:pt x="198" y="0"/>
                </a:cubicBezTo>
                <a:cubicBezTo>
                  <a:pt x="212" y="0"/>
                  <a:pt x="219" y="7"/>
                  <a:pt x="226" y="14"/>
                </a:cubicBezTo>
                <a:cubicBezTo>
                  <a:pt x="255" y="14"/>
                  <a:pt x="255" y="14"/>
                  <a:pt x="255" y="14"/>
                </a:cubicBezTo>
                <a:cubicBezTo>
                  <a:pt x="262" y="7"/>
                  <a:pt x="269" y="0"/>
                  <a:pt x="283" y="0"/>
                </a:cubicBezTo>
                <a:cubicBezTo>
                  <a:pt x="297" y="0"/>
                  <a:pt x="304" y="7"/>
                  <a:pt x="311" y="14"/>
                </a:cubicBezTo>
                <a:cubicBezTo>
                  <a:pt x="340" y="14"/>
                  <a:pt x="340" y="14"/>
                  <a:pt x="340" y="14"/>
                </a:cubicBezTo>
                <a:cubicBezTo>
                  <a:pt x="347" y="7"/>
                  <a:pt x="354" y="0"/>
                  <a:pt x="368" y="0"/>
                </a:cubicBezTo>
                <a:cubicBezTo>
                  <a:pt x="382" y="0"/>
                  <a:pt x="389" y="7"/>
                  <a:pt x="396" y="14"/>
                </a:cubicBezTo>
                <a:cubicBezTo>
                  <a:pt x="424" y="14"/>
                  <a:pt x="424" y="14"/>
                  <a:pt x="424" y="14"/>
                </a:cubicBezTo>
                <a:cubicBezTo>
                  <a:pt x="431" y="7"/>
                  <a:pt x="438" y="0"/>
                  <a:pt x="453" y="0"/>
                </a:cubicBezTo>
                <a:cubicBezTo>
                  <a:pt x="467" y="0"/>
                  <a:pt x="474" y="7"/>
                  <a:pt x="481" y="14"/>
                </a:cubicBezTo>
                <a:cubicBezTo>
                  <a:pt x="509" y="14"/>
                  <a:pt x="509" y="14"/>
                  <a:pt x="509" y="14"/>
                </a:cubicBezTo>
                <a:cubicBezTo>
                  <a:pt x="516" y="7"/>
                  <a:pt x="523" y="0"/>
                  <a:pt x="537" y="0"/>
                </a:cubicBezTo>
                <a:cubicBezTo>
                  <a:pt x="552" y="0"/>
                  <a:pt x="566" y="7"/>
                  <a:pt x="566" y="28"/>
                </a:cubicBezTo>
                <a:cubicBezTo>
                  <a:pt x="566" y="35"/>
                  <a:pt x="559" y="49"/>
                  <a:pt x="544" y="49"/>
                </a:cubicBezTo>
                <a:cubicBezTo>
                  <a:pt x="544" y="84"/>
                  <a:pt x="544" y="84"/>
                  <a:pt x="544" y="84"/>
                </a:cubicBezTo>
                <a:cubicBezTo>
                  <a:pt x="559" y="84"/>
                  <a:pt x="566" y="98"/>
                  <a:pt x="566" y="113"/>
                </a:cubicBezTo>
                <a:cubicBezTo>
                  <a:pt x="566" y="120"/>
                  <a:pt x="559" y="134"/>
                  <a:pt x="544" y="134"/>
                </a:cubicBezTo>
                <a:cubicBezTo>
                  <a:pt x="544" y="169"/>
                  <a:pt x="544" y="169"/>
                  <a:pt x="544" y="169"/>
                </a:cubicBezTo>
                <a:cubicBezTo>
                  <a:pt x="559" y="169"/>
                  <a:pt x="566" y="183"/>
                  <a:pt x="566" y="198"/>
                </a:cubicBezTo>
                <a:cubicBezTo>
                  <a:pt x="566" y="205"/>
                  <a:pt x="559" y="219"/>
                  <a:pt x="544" y="219"/>
                </a:cubicBezTo>
                <a:cubicBezTo>
                  <a:pt x="544" y="254"/>
                  <a:pt x="544" y="254"/>
                  <a:pt x="544" y="254"/>
                </a:cubicBezTo>
                <a:cubicBezTo>
                  <a:pt x="559" y="254"/>
                  <a:pt x="566" y="268"/>
                  <a:pt x="566" y="282"/>
                </a:cubicBezTo>
                <a:cubicBezTo>
                  <a:pt x="566" y="289"/>
                  <a:pt x="559" y="304"/>
                  <a:pt x="544" y="304"/>
                </a:cubicBezTo>
                <a:cubicBezTo>
                  <a:pt x="544" y="339"/>
                  <a:pt x="544" y="339"/>
                  <a:pt x="544" y="339"/>
                </a:cubicBezTo>
                <a:cubicBezTo>
                  <a:pt x="559" y="339"/>
                  <a:pt x="566" y="353"/>
                  <a:pt x="566" y="367"/>
                </a:cubicBezTo>
                <a:cubicBezTo>
                  <a:pt x="566" y="374"/>
                  <a:pt x="559" y="388"/>
                  <a:pt x="544" y="388"/>
                </a:cubicBezTo>
                <a:cubicBezTo>
                  <a:pt x="544" y="424"/>
                  <a:pt x="544" y="424"/>
                  <a:pt x="544" y="424"/>
                </a:cubicBezTo>
                <a:cubicBezTo>
                  <a:pt x="559" y="424"/>
                  <a:pt x="566" y="438"/>
                  <a:pt x="566" y="452"/>
                </a:cubicBezTo>
                <a:close/>
                <a:moveTo>
                  <a:pt x="488" y="70"/>
                </a:moveTo>
                <a:lnTo>
                  <a:pt x="488" y="70"/>
                </a:lnTo>
                <a:cubicBezTo>
                  <a:pt x="78" y="70"/>
                  <a:pt x="78" y="70"/>
                  <a:pt x="78" y="70"/>
                </a:cubicBezTo>
                <a:cubicBezTo>
                  <a:pt x="78" y="487"/>
                  <a:pt x="78" y="487"/>
                  <a:pt x="78" y="487"/>
                </a:cubicBezTo>
                <a:cubicBezTo>
                  <a:pt x="488" y="487"/>
                  <a:pt x="488" y="487"/>
                  <a:pt x="488" y="487"/>
                </a:cubicBezTo>
                <a:lnTo>
                  <a:pt x="488" y="70"/>
                </a:lnTo>
                <a:close/>
                <a:moveTo>
                  <a:pt x="248" y="374"/>
                </a:moveTo>
                <a:lnTo>
                  <a:pt x="248" y="374"/>
                </a:lnTo>
                <a:cubicBezTo>
                  <a:pt x="375" y="212"/>
                  <a:pt x="375" y="212"/>
                  <a:pt x="375" y="212"/>
                </a:cubicBezTo>
                <a:cubicBezTo>
                  <a:pt x="460" y="346"/>
                  <a:pt x="460" y="346"/>
                  <a:pt x="460" y="346"/>
                </a:cubicBezTo>
                <a:cubicBezTo>
                  <a:pt x="460" y="459"/>
                  <a:pt x="460" y="459"/>
                  <a:pt x="460" y="459"/>
                </a:cubicBezTo>
                <a:cubicBezTo>
                  <a:pt x="106" y="459"/>
                  <a:pt x="106" y="459"/>
                  <a:pt x="106" y="459"/>
                </a:cubicBezTo>
                <a:cubicBezTo>
                  <a:pt x="219" y="346"/>
                  <a:pt x="219" y="346"/>
                  <a:pt x="219" y="346"/>
                </a:cubicBezTo>
                <a:lnTo>
                  <a:pt x="248" y="374"/>
                </a:lnTo>
                <a:close/>
                <a:moveTo>
                  <a:pt x="191" y="240"/>
                </a:moveTo>
                <a:lnTo>
                  <a:pt x="191" y="240"/>
                </a:lnTo>
                <a:cubicBezTo>
                  <a:pt x="156" y="240"/>
                  <a:pt x="135" y="219"/>
                  <a:pt x="135" y="183"/>
                </a:cubicBezTo>
                <a:cubicBezTo>
                  <a:pt x="135" y="155"/>
                  <a:pt x="156" y="127"/>
                  <a:pt x="191" y="127"/>
                </a:cubicBezTo>
                <a:cubicBezTo>
                  <a:pt x="219" y="127"/>
                  <a:pt x="248" y="155"/>
                  <a:pt x="248" y="183"/>
                </a:cubicBezTo>
                <a:cubicBezTo>
                  <a:pt x="248" y="219"/>
                  <a:pt x="219" y="240"/>
                  <a:pt x="191" y="2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E00390B2-F62D-40C8-B9A5-8718706FAF65}"/>
              </a:ext>
            </a:extLst>
          </p:cNvPr>
          <p:cNvSpPr>
            <a:spLocks noChangeAspect="1"/>
          </p:cNvSpPr>
          <p:nvPr/>
        </p:nvSpPr>
        <p:spPr>
          <a:xfrm>
            <a:off x="8128386" y="2929245"/>
            <a:ext cx="567733" cy="567733"/>
          </a:xfrm>
          <a:prstGeom prst="ellipse">
            <a:avLst/>
          </a:prstGeom>
          <a:solidFill>
            <a:srgbClr val="ED7D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2" tIns="45711" rIns="91422" bIns="45711" rtlCol="0" anchor="ctr"/>
          <a:lstStyle/>
          <a:p>
            <a:pPr algn="ctr" defTabSz="914217"/>
            <a:endParaRPr lang="en-US" kern="0" dirty="0">
              <a:solidFill>
                <a:prstClr val="white"/>
              </a:solidFill>
              <a:latin typeface="Rockwell" panose="02060603020205020403" pitchFamily="18" charset="0"/>
            </a:endParaRPr>
          </a:p>
        </p:txBody>
      </p:sp>
      <p:sp>
        <p:nvSpPr>
          <p:cNvPr id="40" name="Freeform 123">
            <a:extLst>
              <a:ext uri="{FF2B5EF4-FFF2-40B4-BE49-F238E27FC236}">
                <a16:creationId xmlns:a16="http://schemas.microsoft.com/office/drawing/2014/main" id="{2EC9543A-2D81-4F5C-878A-9EC5E36AA9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40816" y="3040424"/>
            <a:ext cx="342872" cy="345375"/>
          </a:xfrm>
          <a:custGeom>
            <a:avLst/>
            <a:gdLst>
              <a:gd name="T0" fmla="*/ 74657633 w 602"/>
              <a:gd name="T1" fmla="*/ 42962442 h 609"/>
              <a:gd name="T2" fmla="*/ 74657633 w 602"/>
              <a:gd name="T3" fmla="*/ 42962442 h 609"/>
              <a:gd name="T4" fmla="*/ 71002968 w 602"/>
              <a:gd name="T5" fmla="*/ 42962442 h 609"/>
              <a:gd name="T6" fmla="*/ 43332858 w 602"/>
              <a:gd name="T7" fmla="*/ 70396460 h 609"/>
              <a:gd name="T8" fmla="*/ 43332858 w 602"/>
              <a:gd name="T9" fmla="*/ 75054951 h 609"/>
              <a:gd name="T10" fmla="*/ 39678193 w 602"/>
              <a:gd name="T11" fmla="*/ 78678142 h 609"/>
              <a:gd name="T12" fmla="*/ 36023527 w 602"/>
              <a:gd name="T13" fmla="*/ 75054951 h 609"/>
              <a:gd name="T14" fmla="*/ 36023527 w 602"/>
              <a:gd name="T15" fmla="*/ 70396460 h 609"/>
              <a:gd name="T16" fmla="*/ 7308970 w 602"/>
              <a:gd name="T17" fmla="*/ 42962442 h 609"/>
              <a:gd name="T18" fmla="*/ 3654665 w 602"/>
              <a:gd name="T19" fmla="*/ 42962442 h 609"/>
              <a:gd name="T20" fmla="*/ 0 w 602"/>
              <a:gd name="T21" fmla="*/ 39339251 h 609"/>
              <a:gd name="T22" fmla="*/ 3654665 w 602"/>
              <a:gd name="T23" fmla="*/ 35715700 h 609"/>
              <a:gd name="T24" fmla="*/ 7308970 w 602"/>
              <a:gd name="T25" fmla="*/ 35715700 h 609"/>
              <a:gd name="T26" fmla="*/ 36023527 w 602"/>
              <a:gd name="T27" fmla="*/ 8282042 h 609"/>
              <a:gd name="T28" fmla="*/ 36023527 w 602"/>
              <a:gd name="T29" fmla="*/ 3623191 h 609"/>
              <a:gd name="T30" fmla="*/ 39678193 w 602"/>
              <a:gd name="T31" fmla="*/ 0 h 609"/>
              <a:gd name="T32" fmla="*/ 43332858 w 602"/>
              <a:gd name="T33" fmla="*/ 3623191 h 609"/>
              <a:gd name="T34" fmla="*/ 43332858 w 602"/>
              <a:gd name="T35" fmla="*/ 8282042 h 609"/>
              <a:gd name="T36" fmla="*/ 71002968 w 602"/>
              <a:gd name="T37" fmla="*/ 35715700 h 609"/>
              <a:gd name="T38" fmla="*/ 74657633 w 602"/>
              <a:gd name="T39" fmla="*/ 35715700 h 609"/>
              <a:gd name="T40" fmla="*/ 78442719 w 602"/>
              <a:gd name="T41" fmla="*/ 39339251 h 609"/>
              <a:gd name="T42" fmla="*/ 74657633 w 602"/>
              <a:gd name="T43" fmla="*/ 42962442 h 609"/>
              <a:gd name="T44" fmla="*/ 56254247 w 602"/>
              <a:gd name="T45" fmla="*/ 35715700 h 609"/>
              <a:gd name="T46" fmla="*/ 56254247 w 602"/>
              <a:gd name="T47" fmla="*/ 35715700 h 609"/>
              <a:gd name="T48" fmla="*/ 63563216 w 602"/>
              <a:gd name="T49" fmla="*/ 35715700 h 609"/>
              <a:gd name="T50" fmla="*/ 43332858 w 602"/>
              <a:gd name="T51" fmla="*/ 15528425 h 609"/>
              <a:gd name="T52" fmla="*/ 43332858 w 602"/>
              <a:gd name="T53" fmla="*/ 21998871 h 609"/>
              <a:gd name="T54" fmla="*/ 39678193 w 602"/>
              <a:gd name="T55" fmla="*/ 25622062 h 609"/>
              <a:gd name="T56" fmla="*/ 36023527 w 602"/>
              <a:gd name="T57" fmla="*/ 21998871 h 609"/>
              <a:gd name="T58" fmla="*/ 36023527 w 602"/>
              <a:gd name="T59" fmla="*/ 15528425 h 609"/>
              <a:gd name="T60" fmla="*/ 14748721 w 602"/>
              <a:gd name="T61" fmla="*/ 35715700 h 609"/>
              <a:gd name="T62" fmla="*/ 22058052 w 602"/>
              <a:gd name="T63" fmla="*/ 35715700 h 609"/>
              <a:gd name="T64" fmla="*/ 25843138 w 602"/>
              <a:gd name="T65" fmla="*/ 39339251 h 609"/>
              <a:gd name="T66" fmla="*/ 22058052 w 602"/>
              <a:gd name="T67" fmla="*/ 42962442 h 609"/>
              <a:gd name="T68" fmla="*/ 14748721 w 602"/>
              <a:gd name="T69" fmla="*/ 42962442 h 609"/>
              <a:gd name="T70" fmla="*/ 36023527 w 602"/>
              <a:gd name="T71" fmla="*/ 63149718 h 609"/>
              <a:gd name="T72" fmla="*/ 36023527 w 602"/>
              <a:gd name="T73" fmla="*/ 56679271 h 609"/>
              <a:gd name="T74" fmla="*/ 39678193 w 602"/>
              <a:gd name="T75" fmla="*/ 53056080 h 609"/>
              <a:gd name="T76" fmla="*/ 43332858 w 602"/>
              <a:gd name="T77" fmla="*/ 56679271 h 609"/>
              <a:gd name="T78" fmla="*/ 43332858 w 602"/>
              <a:gd name="T79" fmla="*/ 63149718 h 609"/>
              <a:gd name="T80" fmla="*/ 63563216 w 602"/>
              <a:gd name="T81" fmla="*/ 42962442 h 609"/>
              <a:gd name="T82" fmla="*/ 56254247 w 602"/>
              <a:gd name="T83" fmla="*/ 42962442 h 609"/>
              <a:gd name="T84" fmla="*/ 52599581 w 602"/>
              <a:gd name="T85" fmla="*/ 39339251 h 609"/>
              <a:gd name="T86" fmla="*/ 56254247 w 602"/>
              <a:gd name="T87" fmla="*/ 35715700 h 609"/>
              <a:gd name="T88" fmla="*/ 39678193 w 602"/>
              <a:gd name="T89" fmla="*/ 42962442 h 609"/>
              <a:gd name="T90" fmla="*/ 39678193 w 602"/>
              <a:gd name="T91" fmla="*/ 42962442 h 609"/>
              <a:gd name="T92" fmla="*/ 36023527 w 602"/>
              <a:gd name="T93" fmla="*/ 39339251 h 609"/>
              <a:gd name="T94" fmla="*/ 39678193 w 602"/>
              <a:gd name="T95" fmla="*/ 35715700 h 609"/>
              <a:gd name="T96" fmla="*/ 43332858 w 602"/>
              <a:gd name="T97" fmla="*/ 39339251 h 609"/>
              <a:gd name="T98" fmla="*/ 39678193 w 602"/>
              <a:gd name="T99" fmla="*/ 42962442 h 609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602" h="609">
                <a:moveTo>
                  <a:pt x="572" y="332"/>
                </a:moveTo>
                <a:lnTo>
                  <a:pt x="572" y="332"/>
                </a:lnTo>
                <a:cubicBezTo>
                  <a:pt x="544" y="332"/>
                  <a:pt x="544" y="332"/>
                  <a:pt x="544" y="332"/>
                </a:cubicBezTo>
                <a:cubicBezTo>
                  <a:pt x="530" y="445"/>
                  <a:pt x="445" y="537"/>
                  <a:pt x="332" y="544"/>
                </a:cubicBezTo>
                <a:cubicBezTo>
                  <a:pt x="332" y="580"/>
                  <a:pt x="332" y="580"/>
                  <a:pt x="332" y="580"/>
                </a:cubicBezTo>
                <a:cubicBezTo>
                  <a:pt x="332" y="594"/>
                  <a:pt x="318" y="608"/>
                  <a:pt x="304" y="608"/>
                </a:cubicBezTo>
                <a:cubicBezTo>
                  <a:pt x="283" y="608"/>
                  <a:pt x="276" y="594"/>
                  <a:pt x="276" y="580"/>
                </a:cubicBezTo>
                <a:cubicBezTo>
                  <a:pt x="276" y="544"/>
                  <a:pt x="276" y="544"/>
                  <a:pt x="276" y="544"/>
                </a:cubicBezTo>
                <a:cubicBezTo>
                  <a:pt x="162" y="537"/>
                  <a:pt x="71" y="445"/>
                  <a:pt x="56" y="332"/>
                </a:cubicBezTo>
                <a:cubicBezTo>
                  <a:pt x="28" y="332"/>
                  <a:pt x="28" y="332"/>
                  <a:pt x="28" y="332"/>
                </a:cubicBezTo>
                <a:cubicBezTo>
                  <a:pt x="14" y="332"/>
                  <a:pt x="0" y="318"/>
                  <a:pt x="0" y="304"/>
                </a:cubicBezTo>
                <a:cubicBezTo>
                  <a:pt x="0" y="290"/>
                  <a:pt x="14" y="276"/>
                  <a:pt x="28" y="276"/>
                </a:cubicBezTo>
                <a:cubicBezTo>
                  <a:pt x="56" y="276"/>
                  <a:pt x="56" y="276"/>
                  <a:pt x="56" y="276"/>
                </a:cubicBezTo>
                <a:cubicBezTo>
                  <a:pt x="71" y="163"/>
                  <a:pt x="162" y="71"/>
                  <a:pt x="276" y="64"/>
                </a:cubicBezTo>
                <a:cubicBezTo>
                  <a:pt x="276" y="28"/>
                  <a:pt x="276" y="28"/>
                  <a:pt x="276" y="28"/>
                </a:cubicBezTo>
                <a:cubicBezTo>
                  <a:pt x="276" y="14"/>
                  <a:pt x="283" y="0"/>
                  <a:pt x="304" y="0"/>
                </a:cubicBezTo>
                <a:cubicBezTo>
                  <a:pt x="318" y="0"/>
                  <a:pt x="332" y="14"/>
                  <a:pt x="332" y="28"/>
                </a:cubicBezTo>
                <a:cubicBezTo>
                  <a:pt x="332" y="64"/>
                  <a:pt x="332" y="64"/>
                  <a:pt x="332" y="64"/>
                </a:cubicBezTo>
                <a:cubicBezTo>
                  <a:pt x="445" y="71"/>
                  <a:pt x="530" y="163"/>
                  <a:pt x="544" y="276"/>
                </a:cubicBezTo>
                <a:cubicBezTo>
                  <a:pt x="572" y="276"/>
                  <a:pt x="572" y="276"/>
                  <a:pt x="572" y="276"/>
                </a:cubicBezTo>
                <a:cubicBezTo>
                  <a:pt x="594" y="276"/>
                  <a:pt x="601" y="290"/>
                  <a:pt x="601" y="304"/>
                </a:cubicBezTo>
                <a:cubicBezTo>
                  <a:pt x="601" y="318"/>
                  <a:pt x="594" y="332"/>
                  <a:pt x="572" y="332"/>
                </a:cubicBezTo>
                <a:close/>
                <a:moveTo>
                  <a:pt x="431" y="276"/>
                </a:moveTo>
                <a:lnTo>
                  <a:pt x="431" y="276"/>
                </a:lnTo>
                <a:cubicBezTo>
                  <a:pt x="487" y="276"/>
                  <a:pt x="487" y="276"/>
                  <a:pt x="487" y="276"/>
                </a:cubicBezTo>
                <a:cubicBezTo>
                  <a:pt x="473" y="191"/>
                  <a:pt x="410" y="127"/>
                  <a:pt x="332" y="120"/>
                </a:cubicBezTo>
                <a:cubicBezTo>
                  <a:pt x="332" y="170"/>
                  <a:pt x="332" y="170"/>
                  <a:pt x="332" y="170"/>
                </a:cubicBezTo>
                <a:cubicBezTo>
                  <a:pt x="332" y="191"/>
                  <a:pt x="318" y="198"/>
                  <a:pt x="304" y="198"/>
                </a:cubicBezTo>
                <a:cubicBezTo>
                  <a:pt x="283" y="198"/>
                  <a:pt x="276" y="191"/>
                  <a:pt x="276" y="170"/>
                </a:cubicBezTo>
                <a:cubicBezTo>
                  <a:pt x="276" y="120"/>
                  <a:pt x="276" y="120"/>
                  <a:pt x="276" y="120"/>
                </a:cubicBezTo>
                <a:cubicBezTo>
                  <a:pt x="191" y="127"/>
                  <a:pt x="127" y="191"/>
                  <a:pt x="113" y="276"/>
                </a:cubicBezTo>
                <a:cubicBezTo>
                  <a:pt x="169" y="276"/>
                  <a:pt x="169" y="276"/>
                  <a:pt x="169" y="276"/>
                </a:cubicBezTo>
                <a:cubicBezTo>
                  <a:pt x="184" y="276"/>
                  <a:pt x="198" y="290"/>
                  <a:pt x="198" y="304"/>
                </a:cubicBezTo>
                <a:cubicBezTo>
                  <a:pt x="198" y="318"/>
                  <a:pt x="184" y="332"/>
                  <a:pt x="169" y="332"/>
                </a:cubicBezTo>
                <a:cubicBezTo>
                  <a:pt x="113" y="332"/>
                  <a:pt x="113" y="332"/>
                  <a:pt x="113" y="332"/>
                </a:cubicBezTo>
                <a:cubicBezTo>
                  <a:pt x="127" y="417"/>
                  <a:pt x="191" y="481"/>
                  <a:pt x="276" y="488"/>
                </a:cubicBezTo>
                <a:cubicBezTo>
                  <a:pt x="276" y="438"/>
                  <a:pt x="276" y="438"/>
                  <a:pt x="276" y="438"/>
                </a:cubicBezTo>
                <a:cubicBezTo>
                  <a:pt x="276" y="417"/>
                  <a:pt x="283" y="410"/>
                  <a:pt x="304" y="410"/>
                </a:cubicBezTo>
                <a:cubicBezTo>
                  <a:pt x="318" y="410"/>
                  <a:pt x="332" y="417"/>
                  <a:pt x="332" y="438"/>
                </a:cubicBezTo>
                <a:cubicBezTo>
                  <a:pt x="332" y="488"/>
                  <a:pt x="332" y="488"/>
                  <a:pt x="332" y="488"/>
                </a:cubicBezTo>
                <a:cubicBezTo>
                  <a:pt x="410" y="481"/>
                  <a:pt x="473" y="417"/>
                  <a:pt x="487" y="332"/>
                </a:cubicBezTo>
                <a:cubicBezTo>
                  <a:pt x="431" y="332"/>
                  <a:pt x="431" y="332"/>
                  <a:pt x="431" y="332"/>
                </a:cubicBezTo>
                <a:cubicBezTo>
                  <a:pt x="417" y="332"/>
                  <a:pt x="403" y="318"/>
                  <a:pt x="403" y="304"/>
                </a:cubicBezTo>
                <a:cubicBezTo>
                  <a:pt x="403" y="290"/>
                  <a:pt x="417" y="276"/>
                  <a:pt x="431" y="276"/>
                </a:cubicBezTo>
                <a:close/>
                <a:moveTo>
                  <a:pt x="304" y="332"/>
                </a:moveTo>
                <a:lnTo>
                  <a:pt x="304" y="332"/>
                </a:lnTo>
                <a:cubicBezTo>
                  <a:pt x="283" y="332"/>
                  <a:pt x="276" y="318"/>
                  <a:pt x="276" y="304"/>
                </a:cubicBezTo>
                <a:cubicBezTo>
                  <a:pt x="276" y="290"/>
                  <a:pt x="283" y="276"/>
                  <a:pt x="304" y="276"/>
                </a:cubicBezTo>
                <a:cubicBezTo>
                  <a:pt x="318" y="276"/>
                  <a:pt x="332" y="290"/>
                  <a:pt x="332" y="304"/>
                </a:cubicBezTo>
                <a:cubicBezTo>
                  <a:pt x="332" y="318"/>
                  <a:pt x="318" y="332"/>
                  <a:pt x="304" y="3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0CF23F75-1111-4BA1-BCD1-5F3916F231AD}"/>
              </a:ext>
            </a:extLst>
          </p:cNvPr>
          <p:cNvSpPr/>
          <p:nvPr/>
        </p:nvSpPr>
        <p:spPr>
          <a:xfrm>
            <a:off x="8128386" y="3835436"/>
            <a:ext cx="567733" cy="567733"/>
          </a:xfrm>
          <a:prstGeom prst="ellipse">
            <a:avLst/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2" tIns="45711" rIns="91422" bIns="45711" rtlCol="0" anchor="ctr"/>
          <a:lstStyle/>
          <a:p>
            <a:pPr algn="ctr" defTabSz="914217"/>
            <a:endParaRPr lang="en-US" kern="0" dirty="0">
              <a:solidFill>
                <a:prstClr val="white"/>
              </a:solidFill>
              <a:latin typeface="Rockwell" panose="02060603020205020403" pitchFamily="18" charset="0"/>
            </a:endParaRPr>
          </a:p>
        </p:txBody>
      </p:sp>
      <p:sp>
        <p:nvSpPr>
          <p:cNvPr id="41" name="Freeform 71">
            <a:extLst>
              <a:ext uri="{FF2B5EF4-FFF2-40B4-BE49-F238E27FC236}">
                <a16:creationId xmlns:a16="http://schemas.microsoft.com/office/drawing/2014/main" id="{83256635-900A-4BFA-AB13-7330975EECB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226744" y="3935138"/>
            <a:ext cx="371016" cy="368328"/>
          </a:xfrm>
          <a:custGeom>
            <a:avLst/>
            <a:gdLst>
              <a:gd name="T0" fmla="*/ 188131 w 609"/>
              <a:gd name="T1" fmla="*/ 130421 h 602"/>
              <a:gd name="T2" fmla="*/ 188131 w 609"/>
              <a:gd name="T3" fmla="*/ 130421 h 602"/>
              <a:gd name="T4" fmla="*/ 180577 w 609"/>
              <a:gd name="T5" fmla="*/ 148123 h 602"/>
              <a:gd name="T6" fmla="*/ 188131 w 609"/>
              <a:gd name="T7" fmla="*/ 181360 h 602"/>
              <a:gd name="T8" fmla="*/ 183095 w 609"/>
              <a:gd name="T9" fmla="*/ 188947 h 602"/>
              <a:gd name="T10" fmla="*/ 150002 w 609"/>
              <a:gd name="T11" fmla="*/ 178831 h 602"/>
              <a:gd name="T12" fmla="*/ 129857 w 609"/>
              <a:gd name="T13" fmla="*/ 188947 h 602"/>
              <a:gd name="T14" fmla="*/ 132375 w 609"/>
              <a:gd name="T15" fmla="*/ 188947 h 602"/>
              <a:gd name="T16" fmla="*/ 111872 w 609"/>
              <a:gd name="T17" fmla="*/ 217127 h 602"/>
              <a:gd name="T18" fmla="*/ 106836 w 609"/>
              <a:gd name="T19" fmla="*/ 217127 h 602"/>
              <a:gd name="T20" fmla="*/ 86332 w 609"/>
              <a:gd name="T21" fmla="*/ 186418 h 602"/>
              <a:gd name="T22" fmla="*/ 68706 w 609"/>
              <a:gd name="T23" fmla="*/ 178831 h 602"/>
              <a:gd name="T24" fmla="*/ 68706 w 609"/>
              <a:gd name="T25" fmla="*/ 181360 h 602"/>
              <a:gd name="T26" fmla="*/ 35612 w 609"/>
              <a:gd name="T27" fmla="*/ 186418 h 602"/>
              <a:gd name="T28" fmla="*/ 30576 w 609"/>
              <a:gd name="T29" fmla="*/ 183889 h 602"/>
              <a:gd name="T30" fmla="*/ 38130 w 609"/>
              <a:gd name="T31" fmla="*/ 148123 h 602"/>
              <a:gd name="T32" fmla="*/ 30576 w 609"/>
              <a:gd name="T33" fmla="*/ 130421 h 602"/>
              <a:gd name="T34" fmla="*/ 0 w 609"/>
              <a:gd name="T35" fmla="*/ 109828 h 602"/>
              <a:gd name="T36" fmla="*/ 0 w 609"/>
              <a:gd name="T37" fmla="*/ 104770 h 602"/>
              <a:gd name="T38" fmla="*/ 30576 w 609"/>
              <a:gd name="T39" fmla="*/ 86706 h 602"/>
              <a:gd name="T40" fmla="*/ 38130 w 609"/>
              <a:gd name="T41" fmla="*/ 66475 h 602"/>
              <a:gd name="T42" fmla="*/ 30576 w 609"/>
              <a:gd name="T43" fmla="*/ 33237 h 602"/>
              <a:gd name="T44" fmla="*/ 35612 w 609"/>
              <a:gd name="T45" fmla="*/ 28180 h 602"/>
              <a:gd name="T46" fmla="*/ 68706 w 609"/>
              <a:gd name="T47" fmla="*/ 35766 h 602"/>
              <a:gd name="T48" fmla="*/ 86332 w 609"/>
              <a:gd name="T49" fmla="*/ 28180 h 602"/>
              <a:gd name="T50" fmla="*/ 106836 w 609"/>
              <a:gd name="T51" fmla="*/ 0 h 602"/>
              <a:gd name="T52" fmla="*/ 111872 w 609"/>
              <a:gd name="T53" fmla="*/ 0 h 602"/>
              <a:gd name="T54" fmla="*/ 132375 w 609"/>
              <a:gd name="T55" fmla="*/ 28180 h 602"/>
              <a:gd name="T56" fmla="*/ 150002 w 609"/>
              <a:gd name="T57" fmla="*/ 35766 h 602"/>
              <a:gd name="T58" fmla="*/ 183095 w 609"/>
              <a:gd name="T59" fmla="*/ 28180 h 602"/>
              <a:gd name="T60" fmla="*/ 188131 w 609"/>
              <a:gd name="T61" fmla="*/ 33237 h 602"/>
              <a:gd name="T62" fmla="*/ 180577 w 609"/>
              <a:gd name="T63" fmla="*/ 66475 h 602"/>
              <a:gd name="T64" fmla="*/ 188131 w 609"/>
              <a:gd name="T65" fmla="*/ 86706 h 602"/>
              <a:gd name="T66" fmla="*/ 218707 w 609"/>
              <a:gd name="T67" fmla="*/ 104770 h 602"/>
              <a:gd name="T68" fmla="*/ 218707 w 609"/>
              <a:gd name="T69" fmla="*/ 109828 h 602"/>
              <a:gd name="T70" fmla="*/ 188131 w 609"/>
              <a:gd name="T71" fmla="*/ 130421 h 602"/>
              <a:gd name="T72" fmla="*/ 109354 w 609"/>
              <a:gd name="T73" fmla="*/ 45882 h 602"/>
              <a:gd name="T74" fmla="*/ 109354 w 609"/>
              <a:gd name="T75" fmla="*/ 45882 h 602"/>
              <a:gd name="T76" fmla="*/ 48202 w 609"/>
              <a:gd name="T77" fmla="*/ 107299 h 602"/>
              <a:gd name="T78" fmla="*/ 109354 w 609"/>
              <a:gd name="T79" fmla="*/ 168716 h 602"/>
              <a:gd name="T80" fmla="*/ 170505 w 609"/>
              <a:gd name="T81" fmla="*/ 107299 h 602"/>
              <a:gd name="T82" fmla="*/ 109354 w 609"/>
              <a:gd name="T83" fmla="*/ 45882 h 602"/>
              <a:gd name="T84" fmla="*/ 109354 w 609"/>
              <a:gd name="T85" fmla="*/ 148123 h 602"/>
              <a:gd name="T86" fmla="*/ 109354 w 609"/>
              <a:gd name="T87" fmla="*/ 148123 h 602"/>
              <a:gd name="T88" fmla="*/ 68706 w 609"/>
              <a:gd name="T89" fmla="*/ 107299 h 602"/>
              <a:gd name="T90" fmla="*/ 109354 w 609"/>
              <a:gd name="T91" fmla="*/ 66475 h 602"/>
              <a:gd name="T92" fmla="*/ 150002 w 609"/>
              <a:gd name="T93" fmla="*/ 107299 h 602"/>
              <a:gd name="T94" fmla="*/ 109354 w 609"/>
              <a:gd name="T95" fmla="*/ 148123 h 602"/>
              <a:gd name="T96" fmla="*/ 109354 w 609"/>
              <a:gd name="T97" fmla="*/ 86706 h 602"/>
              <a:gd name="T98" fmla="*/ 109354 w 609"/>
              <a:gd name="T99" fmla="*/ 86706 h 602"/>
              <a:gd name="T100" fmla="*/ 88850 w 609"/>
              <a:gd name="T101" fmla="*/ 107299 h 602"/>
              <a:gd name="T102" fmla="*/ 109354 w 609"/>
              <a:gd name="T103" fmla="*/ 127530 h 602"/>
              <a:gd name="T104" fmla="*/ 129857 w 609"/>
              <a:gd name="T105" fmla="*/ 107299 h 602"/>
              <a:gd name="T106" fmla="*/ 109354 w 609"/>
              <a:gd name="T107" fmla="*/ 86706 h 60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609" h="602">
                <a:moveTo>
                  <a:pt x="523" y="361"/>
                </a:moveTo>
                <a:lnTo>
                  <a:pt x="523" y="361"/>
                </a:lnTo>
                <a:cubicBezTo>
                  <a:pt x="523" y="382"/>
                  <a:pt x="516" y="396"/>
                  <a:pt x="502" y="410"/>
                </a:cubicBezTo>
                <a:cubicBezTo>
                  <a:pt x="502" y="417"/>
                  <a:pt x="551" y="474"/>
                  <a:pt x="523" y="502"/>
                </a:cubicBezTo>
                <a:cubicBezTo>
                  <a:pt x="509" y="523"/>
                  <a:pt x="509" y="523"/>
                  <a:pt x="509" y="523"/>
                </a:cubicBezTo>
                <a:cubicBezTo>
                  <a:pt x="488" y="544"/>
                  <a:pt x="431" y="509"/>
                  <a:pt x="417" y="495"/>
                </a:cubicBezTo>
                <a:cubicBezTo>
                  <a:pt x="403" y="509"/>
                  <a:pt x="382" y="516"/>
                  <a:pt x="361" y="523"/>
                </a:cubicBezTo>
                <a:cubicBezTo>
                  <a:pt x="368" y="523"/>
                  <a:pt x="368" y="523"/>
                  <a:pt x="368" y="523"/>
                </a:cubicBezTo>
                <a:cubicBezTo>
                  <a:pt x="368" y="523"/>
                  <a:pt x="354" y="601"/>
                  <a:pt x="311" y="601"/>
                </a:cubicBezTo>
                <a:cubicBezTo>
                  <a:pt x="297" y="601"/>
                  <a:pt x="297" y="601"/>
                  <a:pt x="297" y="601"/>
                </a:cubicBezTo>
                <a:cubicBezTo>
                  <a:pt x="262" y="601"/>
                  <a:pt x="247" y="530"/>
                  <a:pt x="240" y="516"/>
                </a:cubicBezTo>
                <a:cubicBezTo>
                  <a:pt x="226" y="516"/>
                  <a:pt x="205" y="509"/>
                  <a:pt x="191" y="495"/>
                </a:cubicBezTo>
                <a:cubicBezTo>
                  <a:pt x="191" y="502"/>
                  <a:pt x="191" y="502"/>
                  <a:pt x="191" y="502"/>
                </a:cubicBezTo>
                <a:cubicBezTo>
                  <a:pt x="191" y="502"/>
                  <a:pt x="127" y="551"/>
                  <a:pt x="99" y="516"/>
                </a:cubicBezTo>
                <a:cubicBezTo>
                  <a:pt x="85" y="509"/>
                  <a:pt x="85" y="509"/>
                  <a:pt x="85" y="509"/>
                </a:cubicBezTo>
                <a:cubicBezTo>
                  <a:pt x="64" y="481"/>
                  <a:pt x="99" y="424"/>
                  <a:pt x="106" y="410"/>
                </a:cubicBezTo>
                <a:cubicBezTo>
                  <a:pt x="99" y="396"/>
                  <a:pt x="92" y="382"/>
                  <a:pt x="85" y="361"/>
                </a:cubicBezTo>
                <a:cubicBezTo>
                  <a:pt x="71" y="361"/>
                  <a:pt x="0" y="339"/>
                  <a:pt x="0" y="304"/>
                </a:cubicBezTo>
                <a:cubicBezTo>
                  <a:pt x="0" y="290"/>
                  <a:pt x="0" y="290"/>
                  <a:pt x="0" y="290"/>
                </a:cubicBezTo>
                <a:cubicBezTo>
                  <a:pt x="0" y="255"/>
                  <a:pt x="71" y="240"/>
                  <a:pt x="85" y="240"/>
                </a:cubicBezTo>
                <a:cubicBezTo>
                  <a:pt x="92" y="219"/>
                  <a:pt x="99" y="205"/>
                  <a:pt x="106" y="184"/>
                </a:cubicBezTo>
                <a:cubicBezTo>
                  <a:pt x="99" y="177"/>
                  <a:pt x="57" y="113"/>
                  <a:pt x="85" y="92"/>
                </a:cubicBezTo>
                <a:cubicBezTo>
                  <a:pt x="99" y="78"/>
                  <a:pt x="99" y="78"/>
                  <a:pt x="99" y="78"/>
                </a:cubicBezTo>
                <a:cubicBezTo>
                  <a:pt x="120" y="50"/>
                  <a:pt x="177" y="92"/>
                  <a:pt x="191" y="99"/>
                </a:cubicBezTo>
                <a:cubicBezTo>
                  <a:pt x="205" y="92"/>
                  <a:pt x="226" y="85"/>
                  <a:pt x="240" y="78"/>
                </a:cubicBezTo>
                <a:cubicBezTo>
                  <a:pt x="247" y="64"/>
                  <a:pt x="269" y="0"/>
                  <a:pt x="297" y="0"/>
                </a:cubicBezTo>
                <a:cubicBezTo>
                  <a:pt x="311" y="0"/>
                  <a:pt x="311" y="0"/>
                  <a:pt x="311" y="0"/>
                </a:cubicBezTo>
                <a:cubicBezTo>
                  <a:pt x="346" y="0"/>
                  <a:pt x="361" y="57"/>
                  <a:pt x="368" y="78"/>
                </a:cubicBezTo>
                <a:cubicBezTo>
                  <a:pt x="382" y="85"/>
                  <a:pt x="403" y="92"/>
                  <a:pt x="417" y="99"/>
                </a:cubicBezTo>
                <a:cubicBezTo>
                  <a:pt x="431" y="92"/>
                  <a:pt x="488" y="57"/>
                  <a:pt x="509" y="78"/>
                </a:cubicBezTo>
                <a:cubicBezTo>
                  <a:pt x="523" y="92"/>
                  <a:pt x="523" y="92"/>
                  <a:pt x="523" y="92"/>
                </a:cubicBezTo>
                <a:cubicBezTo>
                  <a:pt x="551" y="120"/>
                  <a:pt x="516" y="170"/>
                  <a:pt x="502" y="184"/>
                </a:cubicBezTo>
                <a:cubicBezTo>
                  <a:pt x="516" y="205"/>
                  <a:pt x="523" y="219"/>
                  <a:pt x="523" y="240"/>
                </a:cubicBezTo>
                <a:cubicBezTo>
                  <a:pt x="530" y="240"/>
                  <a:pt x="608" y="248"/>
                  <a:pt x="608" y="290"/>
                </a:cubicBezTo>
                <a:cubicBezTo>
                  <a:pt x="608" y="304"/>
                  <a:pt x="608" y="304"/>
                  <a:pt x="608" y="304"/>
                </a:cubicBezTo>
                <a:cubicBezTo>
                  <a:pt x="608" y="339"/>
                  <a:pt x="544" y="353"/>
                  <a:pt x="523" y="361"/>
                </a:cubicBezTo>
                <a:close/>
                <a:moveTo>
                  <a:pt x="304" y="127"/>
                </a:moveTo>
                <a:lnTo>
                  <a:pt x="304" y="127"/>
                </a:lnTo>
                <a:cubicBezTo>
                  <a:pt x="212" y="127"/>
                  <a:pt x="134" y="205"/>
                  <a:pt x="134" y="297"/>
                </a:cubicBezTo>
                <a:cubicBezTo>
                  <a:pt x="134" y="396"/>
                  <a:pt x="212" y="467"/>
                  <a:pt x="304" y="467"/>
                </a:cubicBezTo>
                <a:cubicBezTo>
                  <a:pt x="396" y="467"/>
                  <a:pt x="474" y="396"/>
                  <a:pt x="474" y="297"/>
                </a:cubicBezTo>
                <a:cubicBezTo>
                  <a:pt x="474" y="205"/>
                  <a:pt x="396" y="127"/>
                  <a:pt x="304" y="127"/>
                </a:cubicBezTo>
                <a:close/>
                <a:moveTo>
                  <a:pt x="304" y="410"/>
                </a:moveTo>
                <a:lnTo>
                  <a:pt x="304" y="410"/>
                </a:lnTo>
                <a:cubicBezTo>
                  <a:pt x="240" y="410"/>
                  <a:pt x="191" y="361"/>
                  <a:pt x="191" y="297"/>
                </a:cubicBezTo>
                <a:cubicBezTo>
                  <a:pt x="191" y="233"/>
                  <a:pt x="240" y="184"/>
                  <a:pt x="304" y="184"/>
                </a:cubicBezTo>
                <a:cubicBezTo>
                  <a:pt x="368" y="184"/>
                  <a:pt x="417" y="233"/>
                  <a:pt x="417" y="297"/>
                </a:cubicBezTo>
                <a:cubicBezTo>
                  <a:pt x="417" y="361"/>
                  <a:pt x="368" y="410"/>
                  <a:pt x="304" y="410"/>
                </a:cubicBezTo>
                <a:close/>
                <a:moveTo>
                  <a:pt x="304" y="240"/>
                </a:moveTo>
                <a:lnTo>
                  <a:pt x="304" y="240"/>
                </a:lnTo>
                <a:cubicBezTo>
                  <a:pt x="276" y="240"/>
                  <a:pt x="247" y="269"/>
                  <a:pt x="247" y="297"/>
                </a:cubicBezTo>
                <a:cubicBezTo>
                  <a:pt x="247" y="332"/>
                  <a:pt x="276" y="353"/>
                  <a:pt x="304" y="353"/>
                </a:cubicBezTo>
                <a:cubicBezTo>
                  <a:pt x="332" y="353"/>
                  <a:pt x="361" y="332"/>
                  <a:pt x="361" y="297"/>
                </a:cubicBezTo>
                <a:cubicBezTo>
                  <a:pt x="361" y="269"/>
                  <a:pt x="332" y="240"/>
                  <a:pt x="304" y="2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9706B341-E979-41ED-B639-2E3AC60E2000}"/>
              </a:ext>
            </a:extLst>
          </p:cNvPr>
          <p:cNvSpPr/>
          <p:nvPr/>
        </p:nvSpPr>
        <p:spPr>
          <a:xfrm>
            <a:off x="8128386" y="4741627"/>
            <a:ext cx="567733" cy="567733"/>
          </a:xfrm>
          <a:prstGeom prst="ellipse">
            <a:avLst/>
          </a:prstGeom>
          <a:solidFill>
            <a:srgbClr val="FFC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2" tIns="45711" rIns="91422" bIns="45711" rtlCol="0" anchor="ctr"/>
          <a:lstStyle/>
          <a:p>
            <a:pPr algn="ctr" defTabSz="914217"/>
            <a:endParaRPr lang="en-US" kern="0" dirty="0">
              <a:solidFill>
                <a:prstClr val="white"/>
              </a:solidFill>
              <a:latin typeface="Rockwell" panose="02060603020205020403" pitchFamily="18" charset="0"/>
            </a:endParaRPr>
          </a:p>
        </p:txBody>
      </p:sp>
      <p:sp>
        <p:nvSpPr>
          <p:cNvPr id="42" name="Freeform 27">
            <a:extLst>
              <a:ext uri="{FF2B5EF4-FFF2-40B4-BE49-F238E27FC236}">
                <a16:creationId xmlns:a16="http://schemas.microsoft.com/office/drawing/2014/main" id="{C1F0809E-3CA3-4B7F-B3E2-390E7B86BFD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221069" y="4875755"/>
            <a:ext cx="382367" cy="299477"/>
          </a:xfrm>
          <a:custGeom>
            <a:avLst/>
            <a:gdLst>
              <a:gd name="T0" fmla="*/ 194710 w 506"/>
              <a:gd name="T1" fmla="*/ 31193 h 399"/>
              <a:gd name="T2" fmla="*/ 194710 w 506"/>
              <a:gd name="T3" fmla="*/ 31193 h 399"/>
              <a:gd name="T4" fmla="*/ 75372 w 506"/>
              <a:gd name="T5" fmla="*/ 15596 h 399"/>
              <a:gd name="T6" fmla="*/ 4038 w 506"/>
              <a:gd name="T7" fmla="*/ 98481 h 399"/>
              <a:gd name="T8" fmla="*/ 87485 w 506"/>
              <a:gd name="T9" fmla="*/ 177354 h 399"/>
              <a:gd name="T10" fmla="*/ 170932 w 506"/>
              <a:gd name="T11" fmla="*/ 138140 h 399"/>
              <a:gd name="T12" fmla="*/ 162856 w 506"/>
              <a:gd name="T13" fmla="*/ 94470 h 399"/>
              <a:gd name="T14" fmla="*/ 210412 w 506"/>
              <a:gd name="T15" fmla="*/ 90460 h 399"/>
              <a:gd name="T16" fmla="*/ 194710 w 506"/>
              <a:gd name="T17" fmla="*/ 31193 h 399"/>
              <a:gd name="T18" fmla="*/ 122927 w 506"/>
              <a:gd name="T19" fmla="*/ 134130 h 399"/>
              <a:gd name="T20" fmla="*/ 122927 w 506"/>
              <a:gd name="T21" fmla="*/ 134130 h 399"/>
              <a:gd name="T22" fmla="*/ 107225 w 506"/>
              <a:gd name="T23" fmla="*/ 118088 h 399"/>
              <a:gd name="T24" fmla="*/ 122927 w 506"/>
              <a:gd name="T25" fmla="*/ 102491 h 399"/>
              <a:gd name="T26" fmla="*/ 138630 w 506"/>
              <a:gd name="T27" fmla="*/ 118088 h 399"/>
              <a:gd name="T28" fmla="*/ 122927 w 506"/>
              <a:gd name="T29" fmla="*/ 134130 h 399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506" h="399">
                <a:moveTo>
                  <a:pt x="434" y="70"/>
                </a:moveTo>
                <a:lnTo>
                  <a:pt x="434" y="70"/>
                </a:lnTo>
                <a:cubicBezTo>
                  <a:pt x="354" y="17"/>
                  <a:pt x="265" y="0"/>
                  <a:pt x="168" y="35"/>
                </a:cubicBezTo>
                <a:cubicBezTo>
                  <a:pt x="89" y="53"/>
                  <a:pt x="9" y="141"/>
                  <a:pt x="9" y="221"/>
                </a:cubicBezTo>
                <a:cubicBezTo>
                  <a:pt x="0" y="319"/>
                  <a:pt x="71" y="398"/>
                  <a:pt x="195" y="398"/>
                </a:cubicBezTo>
                <a:cubicBezTo>
                  <a:pt x="337" y="398"/>
                  <a:pt x="381" y="328"/>
                  <a:pt x="381" y="310"/>
                </a:cubicBezTo>
                <a:cubicBezTo>
                  <a:pt x="390" y="292"/>
                  <a:pt x="328" y="248"/>
                  <a:pt x="363" y="212"/>
                </a:cubicBezTo>
                <a:cubicBezTo>
                  <a:pt x="408" y="168"/>
                  <a:pt x="452" y="203"/>
                  <a:pt x="469" y="203"/>
                </a:cubicBezTo>
                <a:cubicBezTo>
                  <a:pt x="496" y="194"/>
                  <a:pt x="505" y="124"/>
                  <a:pt x="434" y="70"/>
                </a:cubicBezTo>
                <a:close/>
                <a:moveTo>
                  <a:pt x="274" y="301"/>
                </a:moveTo>
                <a:lnTo>
                  <a:pt x="274" y="301"/>
                </a:lnTo>
                <a:cubicBezTo>
                  <a:pt x="248" y="301"/>
                  <a:pt x="239" y="283"/>
                  <a:pt x="239" y="265"/>
                </a:cubicBezTo>
                <a:cubicBezTo>
                  <a:pt x="239" y="248"/>
                  <a:pt x="248" y="230"/>
                  <a:pt x="274" y="230"/>
                </a:cubicBezTo>
                <a:cubicBezTo>
                  <a:pt x="293" y="230"/>
                  <a:pt x="309" y="248"/>
                  <a:pt x="309" y="265"/>
                </a:cubicBezTo>
                <a:cubicBezTo>
                  <a:pt x="309" y="283"/>
                  <a:pt x="293" y="301"/>
                  <a:pt x="274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69D7E117-D4B6-4858-8C8B-4F713714D8AC}"/>
              </a:ext>
            </a:extLst>
          </p:cNvPr>
          <p:cNvSpPr/>
          <p:nvPr/>
        </p:nvSpPr>
        <p:spPr>
          <a:xfrm>
            <a:off x="8128386" y="5647818"/>
            <a:ext cx="567733" cy="567733"/>
          </a:xfrm>
          <a:prstGeom prst="ellipse">
            <a:avLst/>
          </a:prstGeom>
          <a:solidFill>
            <a:srgbClr val="4472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2" tIns="45711" rIns="91422" bIns="45711" rtlCol="0" anchor="ctr"/>
          <a:lstStyle/>
          <a:p>
            <a:pPr algn="ctr" defTabSz="914217"/>
            <a:endParaRPr lang="en-US" kern="0" dirty="0">
              <a:solidFill>
                <a:prstClr val="white"/>
              </a:solidFill>
              <a:latin typeface="Rockwell" panose="02060603020205020403" pitchFamily="18" charset="0"/>
            </a:endParaRPr>
          </a:p>
        </p:txBody>
      </p:sp>
      <p:sp>
        <p:nvSpPr>
          <p:cNvPr id="43" name="Freeform 4">
            <a:extLst>
              <a:ext uri="{FF2B5EF4-FFF2-40B4-BE49-F238E27FC236}">
                <a16:creationId xmlns:a16="http://schemas.microsoft.com/office/drawing/2014/main" id="{23149986-AA3A-4370-9E67-157EF2AB8E4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226413" y="5784340"/>
            <a:ext cx="371678" cy="294688"/>
          </a:xfrm>
          <a:custGeom>
            <a:avLst/>
            <a:gdLst>
              <a:gd name="T0" fmla="*/ 166018 w 498"/>
              <a:gd name="T1" fmla="*/ 151877 h 391"/>
              <a:gd name="T2" fmla="*/ 166018 w 498"/>
              <a:gd name="T3" fmla="*/ 151877 h 391"/>
              <a:gd name="T4" fmla="*/ 23653 w 498"/>
              <a:gd name="T5" fmla="*/ 151877 h 391"/>
              <a:gd name="T6" fmla="*/ 23653 w 498"/>
              <a:gd name="T7" fmla="*/ 52278 h 391"/>
              <a:gd name="T8" fmla="*/ 51769 w 498"/>
              <a:gd name="T9" fmla="*/ 52278 h 391"/>
              <a:gd name="T10" fmla="*/ 75422 w 498"/>
              <a:gd name="T11" fmla="*/ 31998 h 391"/>
              <a:gd name="T12" fmla="*/ 12050 w 498"/>
              <a:gd name="T13" fmla="*/ 31998 h 391"/>
              <a:gd name="T14" fmla="*/ 0 w 498"/>
              <a:gd name="T15" fmla="*/ 40110 h 391"/>
              <a:gd name="T16" fmla="*/ 0 w 498"/>
              <a:gd name="T17" fmla="*/ 163594 h 391"/>
              <a:gd name="T18" fmla="*/ 12050 w 498"/>
              <a:gd name="T19" fmla="*/ 175762 h 391"/>
              <a:gd name="T20" fmla="*/ 178068 w 498"/>
              <a:gd name="T21" fmla="*/ 175762 h 391"/>
              <a:gd name="T22" fmla="*/ 190117 w 498"/>
              <a:gd name="T23" fmla="*/ 163594 h 391"/>
              <a:gd name="T24" fmla="*/ 190117 w 498"/>
              <a:gd name="T25" fmla="*/ 123935 h 391"/>
              <a:gd name="T26" fmla="*/ 166018 w 498"/>
              <a:gd name="T27" fmla="*/ 139709 h 391"/>
              <a:gd name="T28" fmla="*/ 166018 w 498"/>
              <a:gd name="T29" fmla="*/ 151877 h 391"/>
              <a:gd name="T30" fmla="*/ 146382 w 498"/>
              <a:gd name="T31" fmla="*/ 76164 h 391"/>
              <a:gd name="T32" fmla="*/ 146382 w 498"/>
              <a:gd name="T33" fmla="*/ 76164 h 391"/>
              <a:gd name="T34" fmla="*/ 146382 w 498"/>
              <a:gd name="T35" fmla="*/ 115823 h 391"/>
              <a:gd name="T36" fmla="*/ 221804 w 498"/>
              <a:gd name="T37" fmla="*/ 56334 h 391"/>
              <a:gd name="T38" fmla="*/ 146382 w 498"/>
              <a:gd name="T39" fmla="*/ 0 h 391"/>
              <a:gd name="T40" fmla="*/ 146382 w 498"/>
              <a:gd name="T41" fmla="*/ 36054 h 391"/>
              <a:gd name="T42" fmla="*/ 59356 w 498"/>
              <a:gd name="T43" fmla="*/ 123935 h 391"/>
              <a:gd name="T44" fmla="*/ 146382 w 498"/>
              <a:gd name="T45" fmla="*/ 76164 h 39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98" h="391">
                <a:moveTo>
                  <a:pt x="372" y="337"/>
                </a:moveTo>
                <a:lnTo>
                  <a:pt x="372" y="337"/>
                </a:lnTo>
                <a:cubicBezTo>
                  <a:pt x="53" y="337"/>
                  <a:pt x="53" y="337"/>
                  <a:pt x="53" y="337"/>
                </a:cubicBezTo>
                <a:cubicBezTo>
                  <a:pt x="53" y="116"/>
                  <a:pt x="53" y="116"/>
                  <a:pt x="53" y="116"/>
                </a:cubicBezTo>
                <a:cubicBezTo>
                  <a:pt x="116" y="116"/>
                  <a:pt x="116" y="116"/>
                  <a:pt x="116" y="116"/>
                </a:cubicBezTo>
                <a:cubicBezTo>
                  <a:pt x="116" y="116"/>
                  <a:pt x="133" y="98"/>
                  <a:pt x="169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9" y="71"/>
                  <a:pt x="0" y="80"/>
                  <a:pt x="0" y="89"/>
                </a:cubicBezTo>
                <a:cubicBezTo>
                  <a:pt x="0" y="363"/>
                  <a:pt x="0" y="363"/>
                  <a:pt x="0" y="363"/>
                </a:cubicBezTo>
                <a:cubicBezTo>
                  <a:pt x="0" y="382"/>
                  <a:pt x="9" y="390"/>
                  <a:pt x="27" y="390"/>
                </a:cubicBezTo>
                <a:cubicBezTo>
                  <a:pt x="399" y="390"/>
                  <a:pt x="399" y="390"/>
                  <a:pt x="399" y="390"/>
                </a:cubicBezTo>
                <a:cubicBezTo>
                  <a:pt x="408" y="390"/>
                  <a:pt x="426" y="382"/>
                  <a:pt x="426" y="363"/>
                </a:cubicBezTo>
                <a:cubicBezTo>
                  <a:pt x="426" y="275"/>
                  <a:pt x="426" y="275"/>
                  <a:pt x="426" y="275"/>
                </a:cubicBezTo>
                <a:cubicBezTo>
                  <a:pt x="372" y="310"/>
                  <a:pt x="372" y="310"/>
                  <a:pt x="372" y="310"/>
                </a:cubicBezTo>
                <a:lnTo>
                  <a:pt x="372" y="337"/>
                </a:lnTo>
                <a:close/>
                <a:moveTo>
                  <a:pt x="328" y="169"/>
                </a:moveTo>
                <a:lnTo>
                  <a:pt x="328" y="169"/>
                </a:lnTo>
                <a:cubicBezTo>
                  <a:pt x="328" y="257"/>
                  <a:pt x="328" y="257"/>
                  <a:pt x="328" y="257"/>
                </a:cubicBezTo>
                <a:cubicBezTo>
                  <a:pt x="497" y="125"/>
                  <a:pt x="497" y="125"/>
                  <a:pt x="497" y="125"/>
                </a:cubicBezTo>
                <a:cubicBezTo>
                  <a:pt x="328" y="0"/>
                  <a:pt x="328" y="0"/>
                  <a:pt x="328" y="0"/>
                </a:cubicBezTo>
                <a:cubicBezTo>
                  <a:pt x="328" y="80"/>
                  <a:pt x="328" y="80"/>
                  <a:pt x="328" y="80"/>
                </a:cubicBezTo>
                <a:cubicBezTo>
                  <a:pt x="133" y="80"/>
                  <a:pt x="133" y="275"/>
                  <a:pt x="133" y="275"/>
                </a:cubicBezTo>
                <a:cubicBezTo>
                  <a:pt x="186" y="187"/>
                  <a:pt x="222" y="169"/>
                  <a:pt x="328" y="16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9" name="Picture 2" descr="https://www.flowmon.com/Flowmon/media/content/dashboard_overview2.png">
            <a:extLst>
              <a:ext uri="{FF2B5EF4-FFF2-40B4-BE49-F238E27FC236}">
                <a16:creationId xmlns:a16="http://schemas.microsoft.com/office/drawing/2014/main" id="{99D09B2C-89A9-41A5-BF07-25DAD7FB49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664" y="2078761"/>
            <a:ext cx="7461211" cy="4198571"/>
          </a:xfrm>
          <a:prstGeom prst="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B5C480D5-1C2D-4378-96BE-C18C29A0F9AA}"/>
              </a:ext>
            </a:extLst>
          </p:cNvPr>
          <p:cNvSpPr/>
          <p:nvPr/>
        </p:nvSpPr>
        <p:spPr>
          <a:xfrm>
            <a:off x="6248878" y="6335635"/>
            <a:ext cx="160011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https://www.flowmon.com</a:t>
            </a:r>
          </a:p>
        </p:txBody>
      </p:sp>
    </p:spTree>
    <p:extLst>
      <p:ext uri="{BB962C8B-B14F-4D97-AF65-F5344CB8AC3E}">
        <p14:creationId xmlns:p14="http://schemas.microsoft.com/office/powerpoint/2010/main" val="97223277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990600" y="917232"/>
            <a:ext cx="5845021" cy="4298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this module, we have discussed IoT concepts along with IoT architecture and IoT application areas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990600" y="1548194"/>
            <a:ext cx="6519770" cy="4298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have also discussed in detail various threats to and attacks on IoT networks and devices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990600" y="2197265"/>
            <a:ext cx="6302221" cy="4298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module also illustrated various IoT attack tools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990600" y="2837280"/>
            <a:ext cx="6172200" cy="4298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this module, we have also discussed various countermeasures to be employed to prevent IoT network hacking attempts by threat actors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635074" y="136902"/>
            <a:ext cx="4637149" cy="661712"/>
          </a:xfrm>
          <a:prstGeom prst="rect">
            <a:avLst/>
          </a:prstGeom>
          <a:noFill/>
        </p:spPr>
        <p:txBody>
          <a:bodyPr wrap="squar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Module Summary</a:t>
            </a:r>
            <a:endParaRPr kumimoji="0" lang="id-ID" sz="2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Lato Regular"/>
            </a:endParaRPr>
          </a:p>
        </p:txBody>
      </p:sp>
      <p:pic>
        <p:nvPicPr>
          <p:cNvPr id="13" name="Picture Placeholder 12">
            <a:extLst>
              <a:ext uri="{FF2B5EF4-FFF2-40B4-BE49-F238E27FC236}">
                <a16:creationId xmlns:a16="http://schemas.microsoft.com/office/drawing/2014/main" id="{2DABF6C7-58FB-487F-B595-F3636BA40AD9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52" r="29452"/>
          <a:stretch/>
        </p:blipFill>
        <p:spPr>
          <a:xfrm>
            <a:off x="7615238" y="0"/>
            <a:ext cx="4576762" cy="6552458"/>
          </a:xfr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386A3925-D3FD-40A6-86F3-5224C7653C3D}"/>
              </a:ext>
            </a:extLst>
          </p:cNvPr>
          <p:cNvSpPr txBox="1"/>
          <p:nvPr/>
        </p:nvSpPr>
        <p:spPr>
          <a:xfrm>
            <a:off x="999653" y="3477298"/>
            <a:ext cx="5337324" cy="4298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have also discussed in detail how to secure IoT networks and devices using IoT security tools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0AE11B7-A5FD-460C-AB78-050165B186C0}"/>
              </a:ext>
            </a:extLst>
          </p:cNvPr>
          <p:cNvSpPr txBox="1"/>
          <p:nvPr/>
        </p:nvSpPr>
        <p:spPr>
          <a:xfrm>
            <a:off x="990600" y="4099220"/>
            <a:ext cx="6785124" cy="4298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module also discussed OT concepts along with OT threats and attacks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3FAD287-F11A-4F8D-981D-27115B00B207}"/>
              </a:ext>
            </a:extLst>
          </p:cNvPr>
          <p:cNvSpPr txBox="1"/>
          <p:nvPr/>
        </p:nvSpPr>
        <p:spPr>
          <a:xfrm>
            <a:off x="990601" y="4661372"/>
            <a:ext cx="6519770" cy="5847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have also discussed various countermeasures to defend against OT attacks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F6966B9C-936D-4BCF-87DF-7439CFD00BD8}"/>
              </a:ext>
            </a:extLst>
          </p:cNvPr>
          <p:cNvSpPr txBox="1"/>
          <p:nvPr/>
        </p:nvSpPr>
        <p:spPr>
          <a:xfrm>
            <a:off x="990600" y="5459859"/>
            <a:ext cx="6629400" cy="33855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module ended with a demonstration of OT security tools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F39E4F2F-4E87-4BC1-87ED-F4C6409B2676}"/>
              </a:ext>
            </a:extLst>
          </p:cNvPr>
          <p:cNvSpPr txBox="1"/>
          <p:nvPr/>
        </p:nvSpPr>
        <p:spPr>
          <a:xfrm>
            <a:off x="990601" y="5939707"/>
            <a:ext cx="6519770" cy="584775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the next module, we will discuss in detail on various cloud computing threats and countermeasures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FFB5A60-4963-4988-A5BD-13F631107F7B}"/>
              </a:ext>
            </a:extLst>
          </p:cNvPr>
          <p:cNvGrpSpPr/>
          <p:nvPr/>
        </p:nvGrpSpPr>
        <p:grpSpPr>
          <a:xfrm>
            <a:off x="381001" y="895350"/>
            <a:ext cx="513547" cy="513680"/>
            <a:chOff x="381001" y="838200"/>
            <a:chExt cx="513547" cy="513680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1D2D71B0-8947-416A-A5CA-80E055242FF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838200"/>
              <a:ext cx="513547" cy="5136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bg-BG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Freeform 221">
              <a:extLst>
                <a:ext uri="{FF2B5EF4-FFF2-40B4-BE49-F238E27FC236}">
                  <a16:creationId xmlns:a16="http://schemas.microsoft.com/office/drawing/2014/main" id="{1A0D87FF-D604-4A22-A09C-0965D4DB458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3174" y="972387"/>
              <a:ext cx="249200" cy="245306"/>
            </a:xfrm>
            <a:custGeom>
              <a:avLst/>
              <a:gdLst>
                <a:gd name="T0" fmla="*/ 68881 w 59"/>
                <a:gd name="T1" fmla="*/ 58628 h 58"/>
                <a:gd name="T2" fmla="*/ 58549 w 59"/>
                <a:gd name="T3" fmla="*/ 65525 h 58"/>
                <a:gd name="T4" fmla="*/ 10332 w 59"/>
                <a:gd name="T5" fmla="*/ 65525 h 58"/>
                <a:gd name="T6" fmla="*/ 0 w 59"/>
                <a:gd name="T7" fmla="*/ 58628 h 58"/>
                <a:gd name="T8" fmla="*/ 0 w 59"/>
                <a:gd name="T9" fmla="*/ 6897 h 58"/>
                <a:gd name="T10" fmla="*/ 10332 w 59"/>
                <a:gd name="T11" fmla="*/ 0 h 58"/>
                <a:gd name="T12" fmla="*/ 58549 w 59"/>
                <a:gd name="T13" fmla="*/ 0 h 58"/>
                <a:gd name="T14" fmla="*/ 68881 w 59"/>
                <a:gd name="T15" fmla="*/ 6897 h 58"/>
                <a:gd name="T16" fmla="*/ 68881 w 59"/>
                <a:gd name="T17" fmla="*/ 58628 h 58"/>
                <a:gd name="T18" fmla="*/ 203200 w 59"/>
                <a:gd name="T19" fmla="*/ 106910 h 58"/>
                <a:gd name="T20" fmla="*/ 103322 w 59"/>
                <a:gd name="T21" fmla="*/ 200025 h 58"/>
                <a:gd name="T22" fmla="*/ 0 w 59"/>
                <a:gd name="T23" fmla="*/ 106910 h 58"/>
                <a:gd name="T24" fmla="*/ 0 w 59"/>
                <a:gd name="T25" fmla="*/ 89666 h 58"/>
                <a:gd name="T26" fmla="*/ 10332 w 59"/>
                <a:gd name="T27" fmla="*/ 82769 h 58"/>
                <a:gd name="T28" fmla="*/ 58549 w 59"/>
                <a:gd name="T29" fmla="*/ 82769 h 58"/>
                <a:gd name="T30" fmla="*/ 68881 w 59"/>
                <a:gd name="T31" fmla="*/ 89666 h 58"/>
                <a:gd name="T32" fmla="*/ 68881 w 59"/>
                <a:gd name="T33" fmla="*/ 106910 h 58"/>
                <a:gd name="T34" fmla="*/ 103322 w 59"/>
                <a:gd name="T35" fmla="*/ 131051 h 58"/>
                <a:gd name="T36" fmla="*/ 134319 w 59"/>
                <a:gd name="T37" fmla="*/ 106910 h 58"/>
                <a:gd name="T38" fmla="*/ 134319 w 59"/>
                <a:gd name="T39" fmla="*/ 89666 h 58"/>
                <a:gd name="T40" fmla="*/ 144651 w 59"/>
                <a:gd name="T41" fmla="*/ 82769 h 58"/>
                <a:gd name="T42" fmla="*/ 192868 w 59"/>
                <a:gd name="T43" fmla="*/ 82769 h 58"/>
                <a:gd name="T44" fmla="*/ 203200 w 59"/>
                <a:gd name="T45" fmla="*/ 89666 h 58"/>
                <a:gd name="T46" fmla="*/ 203200 w 59"/>
                <a:gd name="T47" fmla="*/ 106910 h 58"/>
                <a:gd name="T48" fmla="*/ 203200 w 59"/>
                <a:gd name="T49" fmla="*/ 58628 h 58"/>
                <a:gd name="T50" fmla="*/ 192868 w 59"/>
                <a:gd name="T51" fmla="*/ 65525 h 58"/>
                <a:gd name="T52" fmla="*/ 144651 w 59"/>
                <a:gd name="T53" fmla="*/ 65525 h 58"/>
                <a:gd name="T54" fmla="*/ 134319 w 59"/>
                <a:gd name="T55" fmla="*/ 58628 h 58"/>
                <a:gd name="T56" fmla="*/ 134319 w 59"/>
                <a:gd name="T57" fmla="*/ 6897 h 58"/>
                <a:gd name="T58" fmla="*/ 144651 w 59"/>
                <a:gd name="T59" fmla="*/ 0 h 58"/>
                <a:gd name="T60" fmla="*/ 192868 w 59"/>
                <a:gd name="T61" fmla="*/ 0 h 58"/>
                <a:gd name="T62" fmla="*/ 203200 w 59"/>
                <a:gd name="T63" fmla="*/ 6897 h 58"/>
                <a:gd name="T64" fmla="*/ 203200 w 59"/>
                <a:gd name="T65" fmla="*/ 58628 h 5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9" h="58">
                  <a:moveTo>
                    <a:pt x="20" y="17"/>
                  </a:moveTo>
                  <a:cubicBezTo>
                    <a:pt x="20" y="18"/>
                    <a:pt x="19" y="19"/>
                    <a:pt x="17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2" y="19"/>
                    <a:pt x="0" y="18"/>
                    <a:pt x="0" y="17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9" y="0"/>
                    <a:pt x="20" y="1"/>
                    <a:pt x="20" y="2"/>
                  </a:cubicBezTo>
                  <a:lnTo>
                    <a:pt x="20" y="17"/>
                  </a:lnTo>
                  <a:close/>
                  <a:moveTo>
                    <a:pt x="59" y="31"/>
                  </a:moveTo>
                  <a:cubicBezTo>
                    <a:pt x="59" y="47"/>
                    <a:pt x="46" y="58"/>
                    <a:pt x="30" y="58"/>
                  </a:cubicBezTo>
                  <a:cubicBezTo>
                    <a:pt x="13" y="58"/>
                    <a:pt x="0" y="47"/>
                    <a:pt x="0" y="31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5"/>
                    <a:pt x="2" y="24"/>
                    <a:pt x="3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9" y="24"/>
                    <a:pt x="20" y="25"/>
                    <a:pt x="20" y="26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8"/>
                    <a:pt x="28" y="38"/>
                    <a:pt x="30" y="38"/>
                  </a:cubicBezTo>
                  <a:cubicBezTo>
                    <a:pt x="31" y="38"/>
                    <a:pt x="39" y="38"/>
                    <a:pt x="39" y="31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5"/>
                    <a:pt x="40" y="24"/>
                    <a:pt x="42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8" y="24"/>
                    <a:pt x="59" y="25"/>
                    <a:pt x="59" y="26"/>
                  </a:cubicBezTo>
                  <a:lnTo>
                    <a:pt x="59" y="31"/>
                  </a:lnTo>
                  <a:close/>
                  <a:moveTo>
                    <a:pt x="59" y="17"/>
                  </a:moveTo>
                  <a:cubicBezTo>
                    <a:pt x="59" y="18"/>
                    <a:pt x="58" y="19"/>
                    <a:pt x="56" y="19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0" y="19"/>
                    <a:pt x="39" y="18"/>
                    <a:pt x="39" y="17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1"/>
                    <a:pt x="40" y="0"/>
                    <a:pt x="42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8" y="0"/>
                    <a:pt x="59" y="1"/>
                    <a:pt x="59" y="2"/>
                  </a:cubicBezTo>
                  <a:lnTo>
                    <a:pt x="59" y="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A35A1981-70EC-4C00-8DFC-CB1861491786}"/>
              </a:ext>
            </a:extLst>
          </p:cNvPr>
          <p:cNvGrpSpPr/>
          <p:nvPr/>
        </p:nvGrpSpPr>
        <p:grpSpPr>
          <a:xfrm>
            <a:off x="381001" y="1532839"/>
            <a:ext cx="513547" cy="513680"/>
            <a:chOff x="381001" y="1452530"/>
            <a:chExt cx="513547" cy="513680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B0ABD51D-76CE-4173-B881-0C88BC65E44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1452530"/>
              <a:ext cx="513547" cy="51368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bg-BG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Freeform 30">
              <a:extLst>
                <a:ext uri="{FF2B5EF4-FFF2-40B4-BE49-F238E27FC236}">
                  <a16:creationId xmlns:a16="http://schemas.microsoft.com/office/drawing/2014/main" id="{B814A852-B5A7-43FE-8DAA-AB8F09D2F4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8366" y="1590538"/>
              <a:ext cx="278816" cy="237665"/>
            </a:xfrm>
            <a:custGeom>
              <a:avLst/>
              <a:gdLst>
                <a:gd name="T0" fmla="*/ 186184 w 64"/>
                <a:gd name="T1" fmla="*/ 144673 h 53"/>
                <a:gd name="T2" fmla="*/ 148258 w 64"/>
                <a:gd name="T3" fmla="*/ 182563 h 53"/>
                <a:gd name="T4" fmla="*/ 37926 w 64"/>
                <a:gd name="T5" fmla="*/ 182563 h 53"/>
                <a:gd name="T6" fmla="*/ 0 w 64"/>
                <a:gd name="T7" fmla="*/ 144673 h 53"/>
                <a:gd name="T8" fmla="*/ 0 w 64"/>
                <a:gd name="T9" fmla="*/ 34446 h 53"/>
                <a:gd name="T10" fmla="*/ 37926 w 64"/>
                <a:gd name="T11" fmla="*/ 0 h 53"/>
                <a:gd name="T12" fmla="*/ 148258 w 64"/>
                <a:gd name="T13" fmla="*/ 0 h 53"/>
                <a:gd name="T14" fmla="*/ 162049 w 64"/>
                <a:gd name="T15" fmla="*/ 0 h 53"/>
                <a:gd name="T16" fmla="*/ 165497 w 64"/>
                <a:gd name="T17" fmla="*/ 3445 h 53"/>
                <a:gd name="T18" fmla="*/ 165497 w 64"/>
                <a:gd name="T19" fmla="*/ 6889 h 53"/>
                <a:gd name="T20" fmla="*/ 158602 w 64"/>
                <a:gd name="T21" fmla="*/ 13778 h 53"/>
                <a:gd name="T22" fmla="*/ 155154 w 64"/>
                <a:gd name="T23" fmla="*/ 17223 h 53"/>
                <a:gd name="T24" fmla="*/ 155154 w 64"/>
                <a:gd name="T25" fmla="*/ 17223 h 53"/>
                <a:gd name="T26" fmla="*/ 148258 w 64"/>
                <a:gd name="T27" fmla="*/ 13778 h 53"/>
                <a:gd name="T28" fmla="*/ 37926 w 64"/>
                <a:gd name="T29" fmla="*/ 13778 h 53"/>
                <a:gd name="T30" fmla="*/ 17239 w 64"/>
                <a:gd name="T31" fmla="*/ 34446 h 53"/>
                <a:gd name="T32" fmla="*/ 17239 w 64"/>
                <a:gd name="T33" fmla="*/ 144673 h 53"/>
                <a:gd name="T34" fmla="*/ 37926 w 64"/>
                <a:gd name="T35" fmla="*/ 165340 h 53"/>
                <a:gd name="T36" fmla="*/ 148258 w 64"/>
                <a:gd name="T37" fmla="*/ 165340 h 53"/>
                <a:gd name="T38" fmla="*/ 168945 w 64"/>
                <a:gd name="T39" fmla="*/ 144673 h 53"/>
                <a:gd name="T40" fmla="*/ 168945 w 64"/>
                <a:gd name="T41" fmla="*/ 110227 h 53"/>
                <a:gd name="T42" fmla="*/ 168945 w 64"/>
                <a:gd name="T43" fmla="*/ 110227 h 53"/>
                <a:gd name="T44" fmla="*/ 179289 w 64"/>
                <a:gd name="T45" fmla="*/ 99893 h 53"/>
                <a:gd name="T46" fmla="*/ 182737 w 64"/>
                <a:gd name="T47" fmla="*/ 99893 h 53"/>
                <a:gd name="T48" fmla="*/ 182737 w 64"/>
                <a:gd name="T49" fmla="*/ 99893 h 53"/>
                <a:gd name="T50" fmla="*/ 186184 w 64"/>
                <a:gd name="T51" fmla="*/ 103338 h 53"/>
                <a:gd name="T52" fmla="*/ 186184 w 64"/>
                <a:gd name="T53" fmla="*/ 144673 h 53"/>
                <a:gd name="T54" fmla="*/ 110332 w 64"/>
                <a:gd name="T55" fmla="*/ 144673 h 53"/>
                <a:gd name="T56" fmla="*/ 93092 w 64"/>
                <a:gd name="T57" fmla="*/ 144673 h 53"/>
                <a:gd name="T58" fmla="*/ 37926 w 64"/>
                <a:gd name="T59" fmla="*/ 89559 h 53"/>
                <a:gd name="T60" fmla="*/ 37926 w 64"/>
                <a:gd name="T61" fmla="*/ 75781 h 53"/>
                <a:gd name="T62" fmla="*/ 51718 w 64"/>
                <a:gd name="T63" fmla="*/ 62003 h 53"/>
                <a:gd name="T64" fmla="*/ 68957 w 64"/>
                <a:gd name="T65" fmla="*/ 62003 h 53"/>
                <a:gd name="T66" fmla="*/ 103436 w 64"/>
                <a:gd name="T67" fmla="*/ 93004 h 53"/>
                <a:gd name="T68" fmla="*/ 186184 w 64"/>
                <a:gd name="T69" fmla="*/ 10334 h 53"/>
                <a:gd name="T70" fmla="*/ 199976 w 64"/>
                <a:gd name="T71" fmla="*/ 10334 h 53"/>
                <a:gd name="T72" fmla="*/ 217215 w 64"/>
                <a:gd name="T73" fmla="*/ 24112 h 53"/>
                <a:gd name="T74" fmla="*/ 217215 w 64"/>
                <a:gd name="T75" fmla="*/ 37890 h 53"/>
                <a:gd name="T76" fmla="*/ 110332 w 64"/>
                <a:gd name="T77" fmla="*/ 144673 h 5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64" h="53">
                  <a:moveTo>
                    <a:pt x="54" y="42"/>
                  </a:moveTo>
                  <a:cubicBezTo>
                    <a:pt x="54" y="48"/>
                    <a:pt x="49" y="53"/>
                    <a:pt x="43" y="5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5" y="53"/>
                    <a:pt x="0" y="48"/>
                    <a:pt x="0" y="42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6" y="0"/>
                    <a:pt x="47" y="0"/>
                  </a:cubicBezTo>
                  <a:cubicBezTo>
                    <a:pt x="48" y="1"/>
                    <a:pt x="48" y="1"/>
                    <a:pt x="48" y="1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6" y="5"/>
                    <a:pt x="45" y="5"/>
                    <a:pt x="45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4" y="4"/>
                    <a:pt x="44" y="4"/>
                    <a:pt x="43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8" y="4"/>
                    <a:pt x="5" y="7"/>
                    <a:pt x="5" y="10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5"/>
                    <a:pt x="8" y="48"/>
                    <a:pt x="11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46" y="48"/>
                    <a:pt x="49" y="45"/>
                    <a:pt x="49" y="42"/>
                  </a:cubicBezTo>
                  <a:cubicBezTo>
                    <a:pt x="49" y="32"/>
                    <a:pt x="49" y="32"/>
                    <a:pt x="49" y="32"/>
                  </a:cubicBezTo>
                  <a:cubicBezTo>
                    <a:pt x="49" y="32"/>
                    <a:pt x="49" y="32"/>
                    <a:pt x="49" y="32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29"/>
                    <a:pt x="52" y="29"/>
                    <a:pt x="53" y="29"/>
                  </a:cubicBezTo>
                  <a:cubicBezTo>
                    <a:pt x="53" y="29"/>
                    <a:pt x="53" y="29"/>
                    <a:pt x="53" y="29"/>
                  </a:cubicBezTo>
                  <a:cubicBezTo>
                    <a:pt x="54" y="29"/>
                    <a:pt x="54" y="30"/>
                    <a:pt x="54" y="30"/>
                  </a:cubicBezTo>
                  <a:lnTo>
                    <a:pt x="54" y="42"/>
                  </a:lnTo>
                  <a:close/>
                  <a:moveTo>
                    <a:pt x="32" y="42"/>
                  </a:moveTo>
                  <a:cubicBezTo>
                    <a:pt x="31" y="44"/>
                    <a:pt x="29" y="44"/>
                    <a:pt x="27" y="42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0" y="25"/>
                    <a:pt x="10" y="23"/>
                    <a:pt x="11" y="22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6" y="16"/>
                    <a:pt x="18" y="16"/>
                    <a:pt x="20" y="18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5" y="2"/>
                    <a:pt x="57" y="2"/>
                    <a:pt x="58" y="3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4" y="8"/>
                    <a:pt x="64" y="10"/>
                    <a:pt x="63" y="11"/>
                  </a:cubicBezTo>
                  <a:lnTo>
                    <a:pt x="32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63211E61-886B-4999-893F-6A67DD95AB77}"/>
              </a:ext>
            </a:extLst>
          </p:cNvPr>
          <p:cNvGrpSpPr/>
          <p:nvPr/>
        </p:nvGrpSpPr>
        <p:grpSpPr>
          <a:xfrm>
            <a:off x="381001" y="2170328"/>
            <a:ext cx="513547" cy="513680"/>
            <a:chOff x="381001" y="2072390"/>
            <a:chExt cx="513547" cy="513680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C88F185D-E07B-4367-9C92-42D7BDAF9BC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2072390"/>
              <a:ext cx="513547" cy="51368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bg-BG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Freeform 108">
              <a:extLst>
                <a:ext uri="{FF2B5EF4-FFF2-40B4-BE49-F238E27FC236}">
                  <a16:creationId xmlns:a16="http://schemas.microsoft.com/office/drawing/2014/main" id="{022E40AF-103A-4EA6-AEFF-5102D08FC68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24827" y="2193476"/>
              <a:ext cx="225895" cy="271509"/>
            </a:xfrm>
            <a:custGeom>
              <a:avLst/>
              <a:gdLst>
                <a:gd name="T0" fmla="*/ 165100 w 48"/>
                <a:gd name="T1" fmla="*/ 106062 h 58"/>
                <a:gd name="T2" fmla="*/ 85990 w 48"/>
                <a:gd name="T3" fmla="*/ 198438 h 58"/>
                <a:gd name="T4" fmla="*/ 82550 w 48"/>
                <a:gd name="T5" fmla="*/ 198438 h 58"/>
                <a:gd name="T6" fmla="*/ 79110 w 48"/>
                <a:gd name="T7" fmla="*/ 198438 h 58"/>
                <a:gd name="T8" fmla="*/ 0 w 48"/>
                <a:gd name="T9" fmla="*/ 106062 h 58"/>
                <a:gd name="T10" fmla="*/ 0 w 48"/>
                <a:gd name="T11" fmla="*/ 6843 h 58"/>
                <a:gd name="T12" fmla="*/ 6879 w 48"/>
                <a:gd name="T13" fmla="*/ 0 h 58"/>
                <a:gd name="T14" fmla="*/ 158221 w 48"/>
                <a:gd name="T15" fmla="*/ 0 h 58"/>
                <a:gd name="T16" fmla="*/ 165100 w 48"/>
                <a:gd name="T17" fmla="*/ 6843 h 58"/>
                <a:gd name="T18" fmla="*/ 165100 w 48"/>
                <a:gd name="T19" fmla="*/ 106062 h 58"/>
                <a:gd name="T20" fmla="*/ 141023 w 48"/>
                <a:gd name="T21" fmla="*/ 23949 h 58"/>
                <a:gd name="T22" fmla="*/ 82550 w 48"/>
                <a:gd name="T23" fmla="*/ 23949 h 58"/>
                <a:gd name="T24" fmla="*/ 82550 w 48"/>
                <a:gd name="T25" fmla="*/ 171067 h 58"/>
                <a:gd name="T26" fmla="*/ 110067 w 48"/>
                <a:gd name="T27" fmla="*/ 153961 h 58"/>
                <a:gd name="T28" fmla="*/ 141023 w 48"/>
                <a:gd name="T29" fmla="*/ 106062 h 58"/>
                <a:gd name="T30" fmla="*/ 141023 w 48"/>
                <a:gd name="T31" fmla="*/ 23949 h 5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48" h="58">
                  <a:moveTo>
                    <a:pt x="48" y="31"/>
                  </a:moveTo>
                  <a:cubicBezTo>
                    <a:pt x="48" y="47"/>
                    <a:pt x="26" y="57"/>
                    <a:pt x="25" y="58"/>
                  </a:cubicBezTo>
                  <a:cubicBezTo>
                    <a:pt x="25" y="58"/>
                    <a:pt x="24" y="58"/>
                    <a:pt x="24" y="58"/>
                  </a:cubicBezTo>
                  <a:cubicBezTo>
                    <a:pt x="24" y="58"/>
                    <a:pt x="23" y="58"/>
                    <a:pt x="23" y="58"/>
                  </a:cubicBezTo>
                  <a:cubicBezTo>
                    <a:pt x="22" y="57"/>
                    <a:pt x="0" y="47"/>
                    <a:pt x="0" y="3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7" y="0"/>
                    <a:pt x="48" y="1"/>
                    <a:pt x="48" y="2"/>
                  </a:cubicBezTo>
                  <a:lnTo>
                    <a:pt x="48" y="31"/>
                  </a:lnTo>
                  <a:close/>
                  <a:moveTo>
                    <a:pt x="41" y="7"/>
                  </a:moveTo>
                  <a:cubicBezTo>
                    <a:pt x="24" y="7"/>
                    <a:pt x="24" y="7"/>
                    <a:pt x="24" y="7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6" y="49"/>
                    <a:pt x="29" y="47"/>
                    <a:pt x="32" y="45"/>
                  </a:cubicBezTo>
                  <a:cubicBezTo>
                    <a:pt x="36" y="42"/>
                    <a:pt x="41" y="37"/>
                    <a:pt x="41" y="31"/>
                  </a:cubicBezTo>
                  <a:lnTo>
                    <a:pt x="41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715A4F13-820C-4D73-813D-2AD6A83DA906}"/>
              </a:ext>
            </a:extLst>
          </p:cNvPr>
          <p:cNvGrpSpPr/>
          <p:nvPr/>
        </p:nvGrpSpPr>
        <p:grpSpPr>
          <a:xfrm>
            <a:off x="381001" y="2807817"/>
            <a:ext cx="513547" cy="513680"/>
            <a:chOff x="381001" y="2701710"/>
            <a:chExt cx="513547" cy="513680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0F1192CA-AFD1-4E14-8D34-3B0A13B5F33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2701710"/>
              <a:ext cx="513547" cy="513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" name="Freeform 37">
              <a:extLst>
                <a:ext uri="{FF2B5EF4-FFF2-40B4-BE49-F238E27FC236}">
                  <a16:creationId xmlns:a16="http://schemas.microsoft.com/office/drawing/2014/main" id="{4DBBAE96-FA71-4CEC-A574-AC7D63BFD69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6439" y="2821868"/>
              <a:ext cx="282670" cy="273365"/>
            </a:xfrm>
            <a:custGeom>
              <a:avLst/>
              <a:gdLst>
                <a:gd name="T0" fmla="*/ 388863 w 256"/>
                <a:gd name="T1" fmla="*/ 357188 h 224"/>
                <a:gd name="T2" fmla="*/ 19124 w 256"/>
                <a:gd name="T3" fmla="*/ 357188 h 224"/>
                <a:gd name="T4" fmla="*/ 0 w 256"/>
                <a:gd name="T5" fmla="*/ 338053 h 224"/>
                <a:gd name="T6" fmla="*/ 0 w 256"/>
                <a:gd name="T7" fmla="*/ 19135 h 224"/>
                <a:gd name="T8" fmla="*/ 19124 w 256"/>
                <a:gd name="T9" fmla="*/ 0 h 224"/>
                <a:gd name="T10" fmla="*/ 388863 w 256"/>
                <a:gd name="T11" fmla="*/ 0 h 224"/>
                <a:gd name="T12" fmla="*/ 407987 w 256"/>
                <a:gd name="T13" fmla="*/ 19135 h 224"/>
                <a:gd name="T14" fmla="*/ 407987 w 256"/>
                <a:gd name="T15" fmla="*/ 338053 h 224"/>
                <a:gd name="T16" fmla="*/ 388863 w 256"/>
                <a:gd name="T17" fmla="*/ 357188 h 224"/>
                <a:gd name="T18" fmla="*/ 312365 w 256"/>
                <a:gd name="T19" fmla="*/ 338053 h 224"/>
                <a:gd name="T20" fmla="*/ 388863 w 256"/>
                <a:gd name="T21" fmla="*/ 338053 h 224"/>
                <a:gd name="T22" fmla="*/ 388863 w 256"/>
                <a:gd name="T23" fmla="*/ 172216 h 224"/>
                <a:gd name="T24" fmla="*/ 382488 w 256"/>
                <a:gd name="T25" fmla="*/ 172216 h 224"/>
                <a:gd name="T26" fmla="*/ 312365 w 256"/>
                <a:gd name="T27" fmla="*/ 172216 h 224"/>
                <a:gd name="T28" fmla="*/ 312365 w 256"/>
                <a:gd name="T29" fmla="*/ 338053 h 224"/>
                <a:gd name="T30" fmla="*/ 114746 w 256"/>
                <a:gd name="T31" fmla="*/ 338053 h 224"/>
                <a:gd name="T32" fmla="*/ 293241 w 256"/>
                <a:gd name="T33" fmla="*/ 338053 h 224"/>
                <a:gd name="T34" fmla="*/ 293241 w 256"/>
                <a:gd name="T35" fmla="*/ 172216 h 224"/>
                <a:gd name="T36" fmla="*/ 114746 w 256"/>
                <a:gd name="T37" fmla="*/ 172216 h 224"/>
                <a:gd name="T38" fmla="*/ 114746 w 256"/>
                <a:gd name="T39" fmla="*/ 338053 h 224"/>
                <a:gd name="T40" fmla="*/ 19124 w 256"/>
                <a:gd name="T41" fmla="*/ 338053 h 224"/>
                <a:gd name="T42" fmla="*/ 95622 w 256"/>
                <a:gd name="T43" fmla="*/ 338053 h 224"/>
                <a:gd name="T44" fmla="*/ 95622 w 256"/>
                <a:gd name="T45" fmla="*/ 172216 h 224"/>
                <a:gd name="T46" fmla="*/ 19124 w 256"/>
                <a:gd name="T47" fmla="*/ 172216 h 224"/>
                <a:gd name="T48" fmla="*/ 19124 w 256"/>
                <a:gd name="T49" fmla="*/ 338053 h 224"/>
                <a:gd name="T50" fmla="*/ 38249 w 256"/>
                <a:gd name="T51" fmla="*/ 19135 h 224"/>
                <a:gd name="T52" fmla="*/ 19124 w 256"/>
                <a:gd name="T53" fmla="*/ 38270 h 224"/>
                <a:gd name="T54" fmla="*/ 38249 w 256"/>
                <a:gd name="T55" fmla="*/ 57405 h 224"/>
                <a:gd name="T56" fmla="*/ 57373 w 256"/>
                <a:gd name="T57" fmla="*/ 38270 h 224"/>
                <a:gd name="T58" fmla="*/ 38249 w 256"/>
                <a:gd name="T59" fmla="*/ 19135 h 224"/>
                <a:gd name="T60" fmla="*/ 95622 w 256"/>
                <a:gd name="T61" fmla="*/ 19135 h 224"/>
                <a:gd name="T62" fmla="*/ 76498 w 256"/>
                <a:gd name="T63" fmla="*/ 38270 h 224"/>
                <a:gd name="T64" fmla="*/ 95622 w 256"/>
                <a:gd name="T65" fmla="*/ 57405 h 224"/>
                <a:gd name="T66" fmla="*/ 114746 w 256"/>
                <a:gd name="T67" fmla="*/ 38270 h 224"/>
                <a:gd name="T68" fmla="*/ 95622 w 256"/>
                <a:gd name="T69" fmla="*/ 19135 h 224"/>
                <a:gd name="T70" fmla="*/ 152995 w 256"/>
                <a:gd name="T71" fmla="*/ 19135 h 224"/>
                <a:gd name="T72" fmla="*/ 133871 w 256"/>
                <a:gd name="T73" fmla="*/ 38270 h 224"/>
                <a:gd name="T74" fmla="*/ 152995 w 256"/>
                <a:gd name="T75" fmla="*/ 57405 h 224"/>
                <a:gd name="T76" fmla="*/ 172120 w 256"/>
                <a:gd name="T77" fmla="*/ 38270 h 224"/>
                <a:gd name="T78" fmla="*/ 152995 w 256"/>
                <a:gd name="T79" fmla="*/ 19135 h 224"/>
                <a:gd name="T80" fmla="*/ 369738 w 256"/>
                <a:gd name="T81" fmla="*/ 76540 h 224"/>
                <a:gd name="T82" fmla="*/ 38249 w 256"/>
                <a:gd name="T83" fmla="*/ 76540 h 224"/>
                <a:gd name="T84" fmla="*/ 19124 w 256"/>
                <a:gd name="T85" fmla="*/ 76540 h 224"/>
                <a:gd name="T86" fmla="*/ 19124 w 256"/>
                <a:gd name="T87" fmla="*/ 153081 h 224"/>
                <a:gd name="T88" fmla="*/ 95622 w 256"/>
                <a:gd name="T89" fmla="*/ 153081 h 224"/>
                <a:gd name="T90" fmla="*/ 114746 w 256"/>
                <a:gd name="T91" fmla="*/ 153081 h 224"/>
                <a:gd name="T92" fmla="*/ 293241 w 256"/>
                <a:gd name="T93" fmla="*/ 153081 h 224"/>
                <a:gd name="T94" fmla="*/ 312365 w 256"/>
                <a:gd name="T95" fmla="*/ 153081 h 224"/>
                <a:gd name="T96" fmla="*/ 382488 w 256"/>
                <a:gd name="T97" fmla="*/ 153081 h 224"/>
                <a:gd name="T98" fmla="*/ 388863 w 256"/>
                <a:gd name="T99" fmla="*/ 153081 h 224"/>
                <a:gd name="T100" fmla="*/ 388863 w 256"/>
                <a:gd name="T101" fmla="*/ 76540 h 224"/>
                <a:gd name="T102" fmla="*/ 369738 w 256"/>
                <a:gd name="T103" fmla="*/ 76540 h 22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56" h="224">
                  <a:moveTo>
                    <a:pt x="244" y="224"/>
                  </a:moveTo>
                  <a:cubicBezTo>
                    <a:pt x="12" y="224"/>
                    <a:pt x="12" y="224"/>
                    <a:pt x="12" y="224"/>
                  </a:cubicBezTo>
                  <a:cubicBezTo>
                    <a:pt x="5" y="224"/>
                    <a:pt x="0" y="219"/>
                    <a:pt x="0" y="2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51" y="0"/>
                    <a:pt x="256" y="5"/>
                    <a:pt x="256" y="12"/>
                  </a:cubicBezTo>
                  <a:cubicBezTo>
                    <a:pt x="256" y="212"/>
                    <a:pt x="256" y="212"/>
                    <a:pt x="256" y="212"/>
                  </a:cubicBezTo>
                  <a:cubicBezTo>
                    <a:pt x="256" y="219"/>
                    <a:pt x="251" y="224"/>
                    <a:pt x="244" y="224"/>
                  </a:cubicBezTo>
                  <a:moveTo>
                    <a:pt x="196" y="212"/>
                  </a:moveTo>
                  <a:cubicBezTo>
                    <a:pt x="244" y="212"/>
                    <a:pt x="244" y="212"/>
                    <a:pt x="244" y="212"/>
                  </a:cubicBezTo>
                  <a:cubicBezTo>
                    <a:pt x="244" y="108"/>
                    <a:pt x="244" y="108"/>
                    <a:pt x="244" y="108"/>
                  </a:cubicBezTo>
                  <a:cubicBezTo>
                    <a:pt x="240" y="108"/>
                    <a:pt x="240" y="108"/>
                    <a:pt x="240" y="108"/>
                  </a:cubicBezTo>
                  <a:cubicBezTo>
                    <a:pt x="196" y="108"/>
                    <a:pt x="196" y="108"/>
                    <a:pt x="196" y="108"/>
                  </a:cubicBezTo>
                  <a:lnTo>
                    <a:pt x="196" y="212"/>
                  </a:lnTo>
                  <a:close/>
                  <a:moveTo>
                    <a:pt x="72" y="212"/>
                  </a:moveTo>
                  <a:cubicBezTo>
                    <a:pt x="184" y="212"/>
                    <a:pt x="184" y="212"/>
                    <a:pt x="184" y="212"/>
                  </a:cubicBezTo>
                  <a:cubicBezTo>
                    <a:pt x="184" y="108"/>
                    <a:pt x="184" y="108"/>
                    <a:pt x="184" y="108"/>
                  </a:cubicBezTo>
                  <a:cubicBezTo>
                    <a:pt x="72" y="108"/>
                    <a:pt x="72" y="108"/>
                    <a:pt x="72" y="108"/>
                  </a:cubicBezTo>
                  <a:lnTo>
                    <a:pt x="72" y="212"/>
                  </a:lnTo>
                  <a:close/>
                  <a:moveTo>
                    <a:pt x="12" y="212"/>
                  </a:moveTo>
                  <a:cubicBezTo>
                    <a:pt x="60" y="212"/>
                    <a:pt x="60" y="212"/>
                    <a:pt x="60" y="212"/>
                  </a:cubicBezTo>
                  <a:cubicBezTo>
                    <a:pt x="60" y="108"/>
                    <a:pt x="60" y="108"/>
                    <a:pt x="60" y="108"/>
                  </a:cubicBezTo>
                  <a:cubicBezTo>
                    <a:pt x="12" y="108"/>
                    <a:pt x="12" y="108"/>
                    <a:pt x="12" y="108"/>
                  </a:cubicBezTo>
                  <a:lnTo>
                    <a:pt x="12" y="212"/>
                  </a:lnTo>
                  <a:close/>
                  <a:moveTo>
                    <a:pt x="24" y="12"/>
                  </a:moveTo>
                  <a:cubicBezTo>
                    <a:pt x="17" y="12"/>
                    <a:pt x="12" y="17"/>
                    <a:pt x="12" y="24"/>
                  </a:cubicBezTo>
                  <a:cubicBezTo>
                    <a:pt x="12" y="31"/>
                    <a:pt x="17" y="36"/>
                    <a:pt x="24" y="36"/>
                  </a:cubicBezTo>
                  <a:cubicBezTo>
                    <a:pt x="31" y="36"/>
                    <a:pt x="36" y="31"/>
                    <a:pt x="36" y="24"/>
                  </a:cubicBezTo>
                  <a:cubicBezTo>
                    <a:pt x="36" y="17"/>
                    <a:pt x="31" y="12"/>
                    <a:pt x="24" y="12"/>
                  </a:cubicBezTo>
                  <a:moveTo>
                    <a:pt x="60" y="12"/>
                  </a:moveTo>
                  <a:cubicBezTo>
                    <a:pt x="53" y="12"/>
                    <a:pt x="48" y="17"/>
                    <a:pt x="48" y="24"/>
                  </a:cubicBezTo>
                  <a:cubicBezTo>
                    <a:pt x="48" y="31"/>
                    <a:pt x="53" y="36"/>
                    <a:pt x="60" y="36"/>
                  </a:cubicBezTo>
                  <a:cubicBezTo>
                    <a:pt x="67" y="36"/>
                    <a:pt x="72" y="31"/>
                    <a:pt x="72" y="24"/>
                  </a:cubicBezTo>
                  <a:cubicBezTo>
                    <a:pt x="72" y="17"/>
                    <a:pt x="67" y="12"/>
                    <a:pt x="60" y="12"/>
                  </a:cubicBezTo>
                  <a:moveTo>
                    <a:pt x="96" y="12"/>
                  </a:moveTo>
                  <a:cubicBezTo>
                    <a:pt x="89" y="12"/>
                    <a:pt x="84" y="17"/>
                    <a:pt x="84" y="24"/>
                  </a:cubicBezTo>
                  <a:cubicBezTo>
                    <a:pt x="84" y="31"/>
                    <a:pt x="89" y="36"/>
                    <a:pt x="96" y="36"/>
                  </a:cubicBezTo>
                  <a:cubicBezTo>
                    <a:pt x="103" y="36"/>
                    <a:pt x="108" y="31"/>
                    <a:pt x="108" y="24"/>
                  </a:cubicBezTo>
                  <a:cubicBezTo>
                    <a:pt x="108" y="17"/>
                    <a:pt x="103" y="12"/>
                    <a:pt x="96" y="12"/>
                  </a:cubicBezTo>
                  <a:moveTo>
                    <a:pt x="232" y="48"/>
                  </a:moveTo>
                  <a:cubicBezTo>
                    <a:pt x="24" y="48"/>
                    <a:pt x="24" y="48"/>
                    <a:pt x="24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96"/>
                    <a:pt x="12" y="96"/>
                    <a:pt x="12" y="96"/>
                  </a:cubicBezTo>
                  <a:cubicBezTo>
                    <a:pt x="60" y="96"/>
                    <a:pt x="60" y="96"/>
                    <a:pt x="60" y="96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96" y="96"/>
                    <a:pt x="196" y="96"/>
                    <a:pt x="196" y="96"/>
                  </a:cubicBezTo>
                  <a:cubicBezTo>
                    <a:pt x="240" y="96"/>
                    <a:pt x="240" y="96"/>
                    <a:pt x="240" y="96"/>
                  </a:cubicBezTo>
                  <a:cubicBezTo>
                    <a:pt x="244" y="96"/>
                    <a:pt x="244" y="96"/>
                    <a:pt x="244" y="96"/>
                  </a:cubicBezTo>
                  <a:cubicBezTo>
                    <a:pt x="244" y="48"/>
                    <a:pt x="244" y="48"/>
                    <a:pt x="244" y="48"/>
                  </a:cubicBezTo>
                  <a:lnTo>
                    <a:pt x="232" y="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38AF3A3A-CCAA-4CA0-B357-00E2A351E107}"/>
              </a:ext>
            </a:extLst>
          </p:cNvPr>
          <p:cNvGrpSpPr/>
          <p:nvPr/>
        </p:nvGrpSpPr>
        <p:grpSpPr>
          <a:xfrm>
            <a:off x="381001" y="3445306"/>
            <a:ext cx="513547" cy="513680"/>
            <a:chOff x="381001" y="3326300"/>
            <a:chExt cx="513547" cy="513680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8B32AB03-828F-434F-8556-E9D72B7EC47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3326300"/>
              <a:ext cx="513547" cy="51368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bg-BG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9" name="Freeform 167">
              <a:extLst>
                <a:ext uri="{FF2B5EF4-FFF2-40B4-BE49-F238E27FC236}">
                  <a16:creationId xmlns:a16="http://schemas.microsoft.com/office/drawing/2014/main" id="{8589AADB-1C2B-4411-8E46-0CED2E7385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6094" y="3460487"/>
              <a:ext cx="243360" cy="245306"/>
            </a:xfrm>
            <a:custGeom>
              <a:avLst/>
              <a:gdLst>
                <a:gd name="T0" fmla="*/ 198438 w 58"/>
                <a:gd name="T1" fmla="*/ 162089 h 58"/>
                <a:gd name="T2" fmla="*/ 160803 w 58"/>
                <a:gd name="T3" fmla="*/ 200025 h 58"/>
                <a:gd name="T4" fmla="*/ 37635 w 58"/>
                <a:gd name="T5" fmla="*/ 200025 h 58"/>
                <a:gd name="T6" fmla="*/ 0 w 58"/>
                <a:gd name="T7" fmla="*/ 162089 h 58"/>
                <a:gd name="T8" fmla="*/ 0 w 58"/>
                <a:gd name="T9" fmla="*/ 34487 h 58"/>
                <a:gd name="T10" fmla="*/ 37635 w 58"/>
                <a:gd name="T11" fmla="*/ 0 h 58"/>
                <a:gd name="T12" fmla="*/ 160803 w 58"/>
                <a:gd name="T13" fmla="*/ 0 h 58"/>
                <a:gd name="T14" fmla="*/ 198438 w 58"/>
                <a:gd name="T15" fmla="*/ 34487 h 58"/>
                <a:gd name="T16" fmla="*/ 198438 w 58"/>
                <a:gd name="T17" fmla="*/ 162089 h 58"/>
                <a:gd name="T18" fmla="*/ 167646 w 58"/>
                <a:gd name="T19" fmla="*/ 72423 h 58"/>
                <a:gd name="T20" fmla="*/ 167646 w 58"/>
                <a:gd name="T21" fmla="*/ 58628 h 58"/>
                <a:gd name="T22" fmla="*/ 153961 w 58"/>
                <a:gd name="T23" fmla="*/ 44833 h 58"/>
                <a:gd name="T24" fmla="*/ 143696 w 58"/>
                <a:gd name="T25" fmla="*/ 44833 h 58"/>
                <a:gd name="T26" fmla="*/ 82112 w 58"/>
                <a:gd name="T27" fmla="*/ 106910 h 58"/>
                <a:gd name="T28" fmla="*/ 54742 w 58"/>
                <a:gd name="T29" fmla="*/ 79320 h 58"/>
                <a:gd name="T30" fmla="*/ 44477 w 58"/>
                <a:gd name="T31" fmla="*/ 79320 h 58"/>
                <a:gd name="T32" fmla="*/ 30792 w 58"/>
                <a:gd name="T33" fmla="*/ 93115 h 58"/>
                <a:gd name="T34" fmla="*/ 30792 w 58"/>
                <a:gd name="T35" fmla="*/ 103461 h 58"/>
                <a:gd name="T36" fmla="*/ 75270 w 58"/>
                <a:gd name="T37" fmla="*/ 151743 h 58"/>
                <a:gd name="T38" fmla="*/ 88955 w 58"/>
                <a:gd name="T39" fmla="*/ 151743 h 58"/>
                <a:gd name="T40" fmla="*/ 167646 w 58"/>
                <a:gd name="T41" fmla="*/ 72423 h 5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D5043703-DC21-42B8-800E-33C3E9DEB9D0}"/>
              </a:ext>
            </a:extLst>
          </p:cNvPr>
          <p:cNvGrpSpPr/>
          <p:nvPr/>
        </p:nvGrpSpPr>
        <p:grpSpPr>
          <a:xfrm>
            <a:off x="381001" y="4082795"/>
            <a:ext cx="513547" cy="513680"/>
            <a:chOff x="381001" y="3962400"/>
            <a:chExt cx="513547" cy="513680"/>
          </a:xfrm>
        </p:grpSpPr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9B8D0DC0-8627-4950-995B-317E57DBDFB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3962400"/>
              <a:ext cx="513547" cy="51368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bg-BG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Freeform 96">
              <a:extLst>
                <a:ext uri="{FF2B5EF4-FFF2-40B4-BE49-F238E27FC236}">
                  <a16:creationId xmlns:a16="http://schemas.microsoft.com/office/drawing/2014/main" id="{C39AC2D1-3DBD-4AA1-9A62-73062FEDF1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7377" y="4088044"/>
              <a:ext cx="300794" cy="262393"/>
            </a:xfrm>
            <a:custGeom>
              <a:avLst/>
              <a:gdLst>
                <a:gd name="T0" fmla="*/ 199067 w 497"/>
                <a:gd name="T1" fmla="*/ 0 h 435"/>
                <a:gd name="T2" fmla="*/ 199067 w 497"/>
                <a:gd name="T3" fmla="*/ 0 h 435"/>
                <a:gd name="T4" fmla="*/ 23870 w 497"/>
                <a:gd name="T5" fmla="*/ 0 h 435"/>
                <a:gd name="T6" fmla="*/ 0 w 497"/>
                <a:gd name="T7" fmla="*/ 19751 h 435"/>
                <a:gd name="T8" fmla="*/ 0 w 497"/>
                <a:gd name="T9" fmla="*/ 143192 h 435"/>
                <a:gd name="T10" fmla="*/ 19817 w 497"/>
                <a:gd name="T11" fmla="*/ 171023 h 435"/>
                <a:gd name="T12" fmla="*/ 72061 w 497"/>
                <a:gd name="T13" fmla="*/ 179102 h 435"/>
                <a:gd name="T14" fmla="*/ 55397 w 497"/>
                <a:gd name="T15" fmla="*/ 194813 h 435"/>
                <a:gd name="T16" fmla="*/ 167541 w 497"/>
                <a:gd name="T17" fmla="*/ 194813 h 435"/>
                <a:gd name="T18" fmla="*/ 151327 w 497"/>
                <a:gd name="T19" fmla="*/ 179102 h 435"/>
                <a:gd name="T20" fmla="*/ 203121 w 497"/>
                <a:gd name="T21" fmla="*/ 171023 h 435"/>
                <a:gd name="T22" fmla="*/ 223388 w 497"/>
                <a:gd name="T23" fmla="*/ 143192 h 435"/>
                <a:gd name="T24" fmla="*/ 223388 w 497"/>
                <a:gd name="T25" fmla="*/ 19751 h 435"/>
                <a:gd name="T26" fmla="*/ 199067 w 497"/>
                <a:gd name="T27" fmla="*/ 0 h 435"/>
                <a:gd name="T28" fmla="*/ 199067 w 497"/>
                <a:gd name="T29" fmla="*/ 143192 h 435"/>
                <a:gd name="T30" fmla="*/ 199067 w 497"/>
                <a:gd name="T31" fmla="*/ 143192 h 435"/>
                <a:gd name="T32" fmla="*/ 23870 w 497"/>
                <a:gd name="T33" fmla="*/ 143192 h 435"/>
                <a:gd name="T34" fmla="*/ 23870 w 497"/>
                <a:gd name="T35" fmla="*/ 19751 h 435"/>
                <a:gd name="T36" fmla="*/ 199067 w 497"/>
                <a:gd name="T37" fmla="*/ 19751 h 435"/>
                <a:gd name="T38" fmla="*/ 199067 w 497"/>
                <a:gd name="T39" fmla="*/ 143192 h 43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497" h="435">
                  <a:moveTo>
                    <a:pt x="442" y="0"/>
                  </a:moveTo>
                  <a:lnTo>
                    <a:pt x="442" y="0"/>
                  </a:lnTo>
                  <a:cubicBezTo>
                    <a:pt x="53" y="0"/>
                    <a:pt x="53" y="0"/>
                    <a:pt x="53" y="0"/>
                  </a:cubicBezTo>
                  <a:cubicBezTo>
                    <a:pt x="26" y="0"/>
                    <a:pt x="0" y="17"/>
                    <a:pt x="0" y="44"/>
                  </a:cubicBezTo>
                  <a:cubicBezTo>
                    <a:pt x="0" y="319"/>
                    <a:pt x="0" y="319"/>
                    <a:pt x="0" y="319"/>
                  </a:cubicBezTo>
                  <a:cubicBezTo>
                    <a:pt x="0" y="345"/>
                    <a:pt x="17" y="372"/>
                    <a:pt x="44" y="381"/>
                  </a:cubicBezTo>
                  <a:cubicBezTo>
                    <a:pt x="160" y="399"/>
                    <a:pt x="160" y="399"/>
                    <a:pt x="160" y="399"/>
                  </a:cubicBezTo>
                  <a:cubicBezTo>
                    <a:pt x="160" y="399"/>
                    <a:pt x="62" y="434"/>
                    <a:pt x="123" y="434"/>
                  </a:cubicBezTo>
                  <a:cubicBezTo>
                    <a:pt x="372" y="434"/>
                    <a:pt x="372" y="434"/>
                    <a:pt x="372" y="434"/>
                  </a:cubicBezTo>
                  <a:cubicBezTo>
                    <a:pt x="434" y="434"/>
                    <a:pt x="336" y="399"/>
                    <a:pt x="336" y="399"/>
                  </a:cubicBezTo>
                  <a:cubicBezTo>
                    <a:pt x="451" y="381"/>
                    <a:pt x="451" y="381"/>
                    <a:pt x="451" y="381"/>
                  </a:cubicBezTo>
                  <a:cubicBezTo>
                    <a:pt x="479" y="372"/>
                    <a:pt x="496" y="345"/>
                    <a:pt x="496" y="319"/>
                  </a:cubicBezTo>
                  <a:cubicBezTo>
                    <a:pt x="496" y="44"/>
                    <a:pt x="496" y="44"/>
                    <a:pt x="496" y="44"/>
                  </a:cubicBezTo>
                  <a:cubicBezTo>
                    <a:pt x="496" y="17"/>
                    <a:pt x="470" y="0"/>
                    <a:pt x="442" y="0"/>
                  </a:cubicBezTo>
                  <a:close/>
                  <a:moveTo>
                    <a:pt x="442" y="319"/>
                  </a:moveTo>
                  <a:lnTo>
                    <a:pt x="442" y="319"/>
                  </a:lnTo>
                  <a:cubicBezTo>
                    <a:pt x="53" y="319"/>
                    <a:pt x="53" y="319"/>
                    <a:pt x="53" y="319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442" y="44"/>
                    <a:pt x="442" y="44"/>
                    <a:pt x="442" y="44"/>
                  </a:cubicBezTo>
                  <a:lnTo>
                    <a:pt x="442" y="3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07B37804-3679-4A87-9D5D-E66123470795}"/>
              </a:ext>
            </a:extLst>
          </p:cNvPr>
          <p:cNvGrpSpPr/>
          <p:nvPr/>
        </p:nvGrpSpPr>
        <p:grpSpPr>
          <a:xfrm>
            <a:off x="381001" y="4720284"/>
            <a:ext cx="513547" cy="513680"/>
            <a:chOff x="381001" y="4601594"/>
            <a:chExt cx="513547" cy="513680"/>
          </a:xfrm>
        </p:grpSpPr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FF30DB44-8877-4354-83F6-5F85CCB0FB8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4601594"/>
              <a:ext cx="513547" cy="51368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bg-BG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Freeform 87">
              <a:extLst>
                <a:ext uri="{FF2B5EF4-FFF2-40B4-BE49-F238E27FC236}">
                  <a16:creationId xmlns:a16="http://schemas.microsoft.com/office/drawing/2014/main" id="{2884C066-205B-4854-83B8-8C953CBD6E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111" y="4721904"/>
              <a:ext cx="277327" cy="273060"/>
            </a:xfrm>
            <a:custGeom>
              <a:avLst/>
              <a:gdLst>
                <a:gd name="T0" fmla="*/ 51370 w 462"/>
                <a:gd name="T1" fmla="*/ 67883 h 452"/>
                <a:gd name="T2" fmla="*/ 83086 w 462"/>
                <a:gd name="T3" fmla="*/ 43607 h 452"/>
                <a:gd name="T4" fmla="*/ 83086 w 462"/>
                <a:gd name="T5" fmla="*/ 31469 h 452"/>
                <a:gd name="T6" fmla="*/ 19655 w 462"/>
                <a:gd name="T7" fmla="*/ 39561 h 452"/>
                <a:gd name="T8" fmla="*/ 51370 w 462"/>
                <a:gd name="T9" fmla="*/ 67883 h 452"/>
                <a:gd name="T10" fmla="*/ 27695 w 462"/>
                <a:gd name="T11" fmla="*/ 87664 h 452"/>
                <a:gd name="T12" fmla="*/ 11614 w 462"/>
                <a:gd name="T13" fmla="*/ 55745 h 452"/>
                <a:gd name="T14" fmla="*/ 15634 w 462"/>
                <a:gd name="T15" fmla="*/ 151051 h 452"/>
                <a:gd name="T16" fmla="*/ 27695 w 462"/>
                <a:gd name="T17" fmla="*/ 87664 h 452"/>
                <a:gd name="T18" fmla="*/ 102741 w 462"/>
                <a:gd name="T19" fmla="*/ 15735 h 452"/>
                <a:gd name="T20" fmla="*/ 154558 w 462"/>
                <a:gd name="T21" fmla="*/ 11688 h 452"/>
                <a:gd name="T22" fmla="*/ 67452 w 462"/>
                <a:gd name="T23" fmla="*/ 3596 h 452"/>
                <a:gd name="T24" fmla="*/ 102741 w 462"/>
                <a:gd name="T25" fmla="*/ 15735 h 452"/>
                <a:gd name="T26" fmla="*/ 134456 w 462"/>
                <a:gd name="T27" fmla="*/ 119582 h 452"/>
                <a:gd name="T28" fmla="*/ 110781 w 462"/>
                <a:gd name="T29" fmla="*/ 59342 h 452"/>
                <a:gd name="T30" fmla="*/ 91127 w 462"/>
                <a:gd name="T31" fmla="*/ 55745 h 452"/>
                <a:gd name="T32" fmla="*/ 71472 w 462"/>
                <a:gd name="T33" fmla="*/ 87664 h 452"/>
                <a:gd name="T34" fmla="*/ 134456 w 462"/>
                <a:gd name="T35" fmla="*/ 119582 h 452"/>
                <a:gd name="T36" fmla="*/ 162152 w 462"/>
                <a:gd name="T37" fmla="*/ 147005 h 452"/>
                <a:gd name="T38" fmla="*/ 162152 w 462"/>
                <a:gd name="T39" fmla="*/ 182970 h 452"/>
                <a:gd name="T40" fmla="*/ 174213 w 462"/>
                <a:gd name="T41" fmla="*/ 135317 h 452"/>
                <a:gd name="T42" fmla="*/ 130436 w 462"/>
                <a:gd name="T43" fmla="*/ 135317 h 452"/>
                <a:gd name="T44" fmla="*/ 63431 w 462"/>
                <a:gd name="T45" fmla="*/ 107444 h 452"/>
                <a:gd name="T46" fmla="*/ 47797 w 462"/>
                <a:gd name="T47" fmla="*/ 107444 h 452"/>
                <a:gd name="T48" fmla="*/ 63431 w 462"/>
                <a:gd name="T49" fmla="*/ 195108 h 452"/>
                <a:gd name="T50" fmla="*/ 170192 w 462"/>
                <a:gd name="T51" fmla="*/ 23827 h 452"/>
                <a:gd name="T52" fmla="*/ 122842 w 462"/>
                <a:gd name="T53" fmla="*/ 35515 h 452"/>
                <a:gd name="T54" fmla="*/ 122842 w 462"/>
                <a:gd name="T55" fmla="*/ 47653 h 452"/>
                <a:gd name="T56" fmla="*/ 174213 w 462"/>
                <a:gd name="T57" fmla="*/ 119582 h 452"/>
                <a:gd name="T58" fmla="*/ 205928 w 462"/>
                <a:gd name="T59" fmla="*/ 99352 h 452"/>
                <a:gd name="T60" fmla="*/ 142497 w 462"/>
                <a:gd name="T61" fmla="*/ 147005 h 452"/>
                <a:gd name="T62" fmla="*/ 79066 w 462"/>
                <a:gd name="T63" fmla="*/ 199154 h 452"/>
                <a:gd name="T64" fmla="*/ 146517 w 462"/>
                <a:gd name="T65" fmla="*/ 195108 h 452"/>
                <a:gd name="T66" fmla="*/ 146517 w 462"/>
                <a:gd name="T67" fmla="*/ 151051 h 45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462" h="452">
                  <a:moveTo>
                    <a:pt x="115" y="151"/>
                  </a:moveTo>
                  <a:lnTo>
                    <a:pt x="115" y="151"/>
                  </a:lnTo>
                  <a:lnTo>
                    <a:pt x="124" y="151"/>
                  </a:lnTo>
                  <a:cubicBezTo>
                    <a:pt x="142" y="132"/>
                    <a:pt x="160" y="115"/>
                    <a:pt x="186" y="97"/>
                  </a:cubicBezTo>
                  <a:lnTo>
                    <a:pt x="186" y="88"/>
                  </a:lnTo>
                  <a:cubicBezTo>
                    <a:pt x="186" y="79"/>
                    <a:pt x="186" y="79"/>
                    <a:pt x="186" y="70"/>
                  </a:cubicBezTo>
                  <a:cubicBezTo>
                    <a:pt x="160" y="53"/>
                    <a:pt x="133" y="44"/>
                    <a:pt x="107" y="26"/>
                  </a:cubicBezTo>
                  <a:cubicBezTo>
                    <a:pt x="89" y="44"/>
                    <a:pt x="62" y="62"/>
                    <a:pt x="44" y="88"/>
                  </a:cubicBezTo>
                  <a:cubicBezTo>
                    <a:pt x="62" y="115"/>
                    <a:pt x="71" y="132"/>
                    <a:pt x="89" y="151"/>
                  </a:cubicBezTo>
                  <a:cubicBezTo>
                    <a:pt x="98" y="151"/>
                    <a:pt x="107" y="151"/>
                    <a:pt x="115" y="151"/>
                  </a:cubicBezTo>
                  <a:close/>
                  <a:moveTo>
                    <a:pt x="62" y="195"/>
                  </a:moveTo>
                  <a:lnTo>
                    <a:pt x="62" y="195"/>
                  </a:lnTo>
                  <a:cubicBezTo>
                    <a:pt x="62" y="186"/>
                    <a:pt x="62" y="186"/>
                    <a:pt x="71" y="177"/>
                  </a:cubicBezTo>
                  <a:cubicBezTo>
                    <a:pt x="54" y="160"/>
                    <a:pt x="35" y="141"/>
                    <a:pt x="26" y="124"/>
                  </a:cubicBezTo>
                  <a:cubicBezTo>
                    <a:pt x="9" y="151"/>
                    <a:pt x="0" y="186"/>
                    <a:pt x="0" y="221"/>
                  </a:cubicBezTo>
                  <a:cubicBezTo>
                    <a:pt x="0" y="266"/>
                    <a:pt x="9" y="310"/>
                    <a:pt x="35" y="336"/>
                  </a:cubicBezTo>
                  <a:cubicBezTo>
                    <a:pt x="44" y="301"/>
                    <a:pt x="54" y="257"/>
                    <a:pt x="71" y="221"/>
                  </a:cubicBezTo>
                  <a:cubicBezTo>
                    <a:pt x="71" y="221"/>
                    <a:pt x="62" y="204"/>
                    <a:pt x="62" y="195"/>
                  </a:cubicBezTo>
                  <a:close/>
                  <a:moveTo>
                    <a:pt x="230" y="35"/>
                  </a:moveTo>
                  <a:lnTo>
                    <a:pt x="230" y="35"/>
                  </a:lnTo>
                  <a:cubicBezTo>
                    <a:pt x="239" y="35"/>
                    <a:pt x="257" y="44"/>
                    <a:pt x="266" y="53"/>
                  </a:cubicBezTo>
                  <a:cubicBezTo>
                    <a:pt x="292" y="35"/>
                    <a:pt x="319" y="35"/>
                    <a:pt x="346" y="26"/>
                  </a:cubicBezTo>
                  <a:cubicBezTo>
                    <a:pt x="310" y="8"/>
                    <a:pt x="275" y="0"/>
                    <a:pt x="230" y="0"/>
                  </a:cubicBezTo>
                  <a:cubicBezTo>
                    <a:pt x="204" y="0"/>
                    <a:pt x="177" y="0"/>
                    <a:pt x="151" y="8"/>
                  </a:cubicBezTo>
                  <a:cubicBezTo>
                    <a:pt x="168" y="17"/>
                    <a:pt x="186" y="35"/>
                    <a:pt x="204" y="44"/>
                  </a:cubicBezTo>
                  <a:cubicBezTo>
                    <a:pt x="213" y="44"/>
                    <a:pt x="221" y="35"/>
                    <a:pt x="230" y="35"/>
                  </a:cubicBezTo>
                  <a:close/>
                  <a:moveTo>
                    <a:pt x="301" y="266"/>
                  </a:moveTo>
                  <a:lnTo>
                    <a:pt x="301" y="266"/>
                  </a:lnTo>
                  <a:cubicBezTo>
                    <a:pt x="310" y="257"/>
                    <a:pt x="310" y="257"/>
                    <a:pt x="319" y="248"/>
                  </a:cubicBezTo>
                  <a:cubicBezTo>
                    <a:pt x="301" y="204"/>
                    <a:pt x="275" y="168"/>
                    <a:pt x="248" y="132"/>
                  </a:cubicBezTo>
                  <a:cubicBezTo>
                    <a:pt x="248" y="132"/>
                    <a:pt x="239" y="132"/>
                    <a:pt x="230" y="132"/>
                  </a:cubicBezTo>
                  <a:cubicBezTo>
                    <a:pt x="221" y="132"/>
                    <a:pt x="213" y="132"/>
                    <a:pt x="204" y="124"/>
                  </a:cubicBezTo>
                  <a:cubicBezTo>
                    <a:pt x="186" y="141"/>
                    <a:pt x="168" y="151"/>
                    <a:pt x="151" y="168"/>
                  </a:cubicBezTo>
                  <a:cubicBezTo>
                    <a:pt x="160" y="177"/>
                    <a:pt x="160" y="186"/>
                    <a:pt x="160" y="195"/>
                  </a:cubicBezTo>
                  <a:cubicBezTo>
                    <a:pt x="160" y="204"/>
                    <a:pt x="160" y="204"/>
                    <a:pt x="160" y="213"/>
                  </a:cubicBezTo>
                  <a:cubicBezTo>
                    <a:pt x="204" y="239"/>
                    <a:pt x="248" y="257"/>
                    <a:pt x="301" y="266"/>
                  </a:cubicBezTo>
                  <a:close/>
                  <a:moveTo>
                    <a:pt x="363" y="327"/>
                  </a:moveTo>
                  <a:lnTo>
                    <a:pt x="363" y="327"/>
                  </a:lnTo>
                  <a:cubicBezTo>
                    <a:pt x="363" y="336"/>
                    <a:pt x="363" y="354"/>
                    <a:pt x="363" y="363"/>
                  </a:cubicBezTo>
                  <a:cubicBezTo>
                    <a:pt x="363" y="372"/>
                    <a:pt x="363" y="389"/>
                    <a:pt x="363" y="407"/>
                  </a:cubicBezTo>
                  <a:cubicBezTo>
                    <a:pt x="399" y="380"/>
                    <a:pt x="434" y="336"/>
                    <a:pt x="443" y="292"/>
                  </a:cubicBezTo>
                  <a:cubicBezTo>
                    <a:pt x="426" y="301"/>
                    <a:pt x="408" y="301"/>
                    <a:pt x="390" y="301"/>
                  </a:cubicBezTo>
                  <a:cubicBezTo>
                    <a:pt x="390" y="319"/>
                    <a:pt x="381" y="327"/>
                    <a:pt x="363" y="327"/>
                  </a:cubicBezTo>
                  <a:close/>
                  <a:moveTo>
                    <a:pt x="292" y="301"/>
                  </a:moveTo>
                  <a:lnTo>
                    <a:pt x="292" y="301"/>
                  </a:lnTo>
                  <a:cubicBezTo>
                    <a:pt x="239" y="292"/>
                    <a:pt x="186" y="266"/>
                    <a:pt x="142" y="239"/>
                  </a:cubicBezTo>
                  <a:cubicBezTo>
                    <a:pt x="133" y="239"/>
                    <a:pt x="124" y="248"/>
                    <a:pt x="115" y="248"/>
                  </a:cubicBezTo>
                  <a:cubicBezTo>
                    <a:pt x="107" y="248"/>
                    <a:pt x="107" y="248"/>
                    <a:pt x="107" y="239"/>
                  </a:cubicBezTo>
                  <a:cubicBezTo>
                    <a:pt x="79" y="283"/>
                    <a:pt x="71" y="327"/>
                    <a:pt x="62" y="380"/>
                  </a:cubicBezTo>
                  <a:cubicBezTo>
                    <a:pt x="89" y="398"/>
                    <a:pt x="115" y="425"/>
                    <a:pt x="142" y="434"/>
                  </a:cubicBezTo>
                  <a:cubicBezTo>
                    <a:pt x="177" y="380"/>
                    <a:pt x="230" y="327"/>
                    <a:pt x="292" y="301"/>
                  </a:cubicBezTo>
                  <a:close/>
                  <a:moveTo>
                    <a:pt x="381" y="53"/>
                  </a:moveTo>
                  <a:lnTo>
                    <a:pt x="381" y="53"/>
                  </a:lnTo>
                  <a:cubicBezTo>
                    <a:pt x="346" y="62"/>
                    <a:pt x="310" y="70"/>
                    <a:pt x="275" y="79"/>
                  </a:cubicBezTo>
                  <a:lnTo>
                    <a:pt x="283" y="88"/>
                  </a:lnTo>
                  <a:cubicBezTo>
                    <a:pt x="283" y="97"/>
                    <a:pt x="275" y="97"/>
                    <a:pt x="275" y="106"/>
                  </a:cubicBezTo>
                  <a:cubicBezTo>
                    <a:pt x="310" y="141"/>
                    <a:pt x="328" y="186"/>
                    <a:pt x="346" y="239"/>
                  </a:cubicBezTo>
                  <a:cubicBezTo>
                    <a:pt x="363" y="239"/>
                    <a:pt x="381" y="248"/>
                    <a:pt x="390" y="266"/>
                  </a:cubicBezTo>
                  <a:cubicBezTo>
                    <a:pt x="417" y="266"/>
                    <a:pt x="434" y="266"/>
                    <a:pt x="452" y="257"/>
                  </a:cubicBezTo>
                  <a:cubicBezTo>
                    <a:pt x="461" y="248"/>
                    <a:pt x="461" y="230"/>
                    <a:pt x="461" y="221"/>
                  </a:cubicBezTo>
                  <a:cubicBezTo>
                    <a:pt x="461" y="160"/>
                    <a:pt x="426" y="97"/>
                    <a:pt x="381" y="53"/>
                  </a:cubicBezTo>
                  <a:close/>
                  <a:moveTo>
                    <a:pt x="319" y="327"/>
                  </a:moveTo>
                  <a:lnTo>
                    <a:pt x="319" y="327"/>
                  </a:lnTo>
                  <a:cubicBezTo>
                    <a:pt x="257" y="354"/>
                    <a:pt x="213" y="389"/>
                    <a:pt x="177" y="443"/>
                  </a:cubicBezTo>
                  <a:cubicBezTo>
                    <a:pt x="195" y="451"/>
                    <a:pt x="213" y="451"/>
                    <a:pt x="230" y="451"/>
                  </a:cubicBezTo>
                  <a:cubicBezTo>
                    <a:pt x="266" y="451"/>
                    <a:pt x="292" y="443"/>
                    <a:pt x="328" y="434"/>
                  </a:cubicBezTo>
                  <a:cubicBezTo>
                    <a:pt x="328" y="407"/>
                    <a:pt x="337" y="380"/>
                    <a:pt x="337" y="363"/>
                  </a:cubicBezTo>
                  <a:cubicBezTo>
                    <a:pt x="337" y="354"/>
                    <a:pt x="337" y="345"/>
                    <a:pt x="328" y="336"/>
                  </a:cubicBezTo>
                  <a:cubicBezTo>
                    <a:pt x="328" y="327"/>
                    <a:pt x="319" y="327"/>
                    <a:pt x="319" y="3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9BBA27F-4F30-444F-8BA9-13E301A6E3D9}"/>
              </a:ext>
            </a:extLst>
          </p:cNvPr>
          <p:cNvGrpSpPr/>
          <p:nvPr/>
        </p:nvGrpSpPr>
        <p:grpSpPr>
          <a:xfrm>
            <a:off x="381001" y="5357773"/>
            <a:ext cx="513547" cy="513680"/>
            <a:chOff x="381001" y="5287394"/>
            <a:chExt cx="513547" cy="513680"/>
          </a:xfrm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198592BB-8F1C-4A73-B32B-6F5D608C036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5287394"/>
              <a:ext cx="513547" cy="513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Freeform 32">
              <a:extLst>
                <a:ext uri="{FF2B5EF4-FFF2-40B4-BE49-F238E27FC236}">
                  <a16:creationId xmlns:a16="http://schemas.microsoft.com/office/drawing/2014/main" id="{D8C51C5E-80BA-4CCC-B199-B3F34AD063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7312" y="5401594"/>
              <a:ext cx="280924" cy="285280"/>
            </a:xfrm>
            <a:custGeom>
              <a:avLst/>
              <a:gdLst>
                <a:gd name="T0" fmla="*/ 188387 w 462"/>
                <a:gd name="T1" fmla="*/ 156636 h 470"/>
                <a:gd name="T2" fmla="*/ 188387 w 462"/>
                <a:gd name="T3" fmla="*/ 156636 h 470"/>
                <a:gd name="T4" fmla="*/ 188387 w 462"/>
                <a:gd name="T5" fmla="*/ 129203 h 470"/>
                <a:gd name="T6" fmla="*/ 153369 w 462"/>
                <a:gd name="T7" fmla="*/ 93805 h 470"/>
                <a:gd name="T8" fmla="*/ 129876 w 462"/>
                <a:gd name="T9" fmla="*/ 93805 h 470"/>
                <a:gd name="T10" fmla="*/ 113919 w 462"/>
                <a:gd name="T11" fmla="*/ 81858 h 470"/>
                <a:gd name="T12" fmla="*/ 113919 w 462"/>
                <a:gd name="T13" fmla="*/ 50442 h 470"/>
                <a:gd name="T14" fmla="*/ 129876 w 462"/>
                <a:gd name="T15" fmla="*/ 26991 h 470"/>
                <a:gd name="T16" fmla="*/ 102394 w 462"/>
                <a:gd name="T17" fmla="*/ 0 h 470"/>
                <a:gd name="T18" fmla="*/ 74912 w 462"/>
                <a:gd name="T19" fmla="*/ 26991 h 470"/>
                <a:gd name="T20" fmla="*/ 90426 w 462"/>
                <a:gd name="T21" fmla="*/ 50442 h 470"/>
                <a:gd name="T22" fmla="*/ 90426 w 462"/>
                <a:gd name="T23" fmla="*/ 81858 h 470"/>
                <a:gd name="T24" fmla="*/ 74912 w 462"/>
                <a:gd name="T25" fmla="*/ 93805 h 470"/>
                <a:gd name="T26" fmla="*/ 50975 w 462"/>
                <a:gd name="T27" fmla="*/ 93805 h 470"/>
                <a:gd name="T28" fmla="*/ 15958 w 462"/>
                <a:gd name="T29" fmla="*/ 129203 h 470"/>
                <a:gd name="T30" fmla="*/ 15958 w 462"/>
                <a:gd name="T31" fmla="*/ 156636 h 470"/>
                <a:gd name="T32" fmla="*/ 0 w 462"/>
                <a:gd name="T33" fmla="*/ 180087 h 470"/>
                <a:gd name="T34" fmla="*/ 23493 w 462"/>
                <a:gd name="T35" fmla="*/ 207521 h 470"/>
                <a:gd name="T36" fmla="*/ 50975 w 462"/>
                <a:gd name="T37" fmla="*/ 180087 h 470"/>
                <a:gd name="T38" fmla="*/ 35461 w 462"/>
                <a:gd name="T39" fmla="*/ 156636 h 470"/>
                <a:gd name="T40" fmla="*/ 35461 w 462"/>
                <a:gd name="T41" fmla="*/ 129203 h 470"/>
                <a:gd name="T42" fmla="*/ 50975 w 462"/>
                <a:gd name="T43" fmla="*/ 113716 h 470"/>
                <a:gd name="T44" fmla="*/ 74912 w 462"/>
                <a:gd name="T45" fmla="*/ 113716 h 470"/>
                <a:gd name="T46" fmla="*/ 90426 w 462"/>
                <a:gd name="T47" fmla="*/ 109734 h 470"/>
                <a:gd name="T48" fmla="*/ 90426 w 462"/>
                <a:gd name="T49" fmla="*/ 156636 h 470"/>
                <a:gd name="T50" fmla="*/ 74912 w 462"/>
                <a:gd name="T51" fmla="*/ 180087 h 470"/>
                <a:gd name="T52" fmla="*/ 102394 w 462"/>
                <a:gd name="T53" fmla="*/ 207521 h 470"/>
                <a:gd name="T54" fmla="*/ 129876 w 462"/>
                <a:gd name="T55" fmla="*/ 180087 h 470"/>
                <a:gd name="T56" fmla="*/ 113919 w 462"/>
                <a:gd name="T57" fmla="*/ 156636 h 470"/>
                <a:gd name="T58" fmla="*/ 113919 w 462"/>
                <a:gd name="T59" fmla="*/ 109734 h 470"/>
                <a:gd name="T60" fmla="*/ 129876 w 462"/>
                <a:gd name="T61" fmla="*/ 113716 h 470"/>
                <a:gd name="T62" fmla="*/ 153369 w 462"/>
                <a:gd name="T63" fmla="*/ 113716 h 470"/>
                <a:gd name="T64" fmla="*/ 168884 w 462"/>
                <a:gd name="T65" fmla="*/ 129203 h 470"/>
                <a:gd name="T66" fmla="*/ 168884 w 462"/>
                <a:gd name="T67" fmla="*/ 156636 h 470"/>
                <a:gd name="T68" fmla="*/ 153369 w 462"/>
                <a:gd name="T69" fmla="*/ 180087 h 470"/>
                <a:gd name="T70" fmla="*/ 180852 w 462"/>
                <a:gd name="T71" fmla="*/ 207521 h 470"/>
                <a:gd name="T72" fmla="*/ 204345 w 462"/>
                <a:gd name="T73" fmla="*/ 180087 h 470"/>
                <a:gd name="T74" fmla="*/ 188387 w 462"/>
                <a:gd name="T75" fmla="*/ 156636 h 470"/>
                <a:gd name="T76" fmla="*/ 39451 w 462"/>
                <a:gd name="T77" fmla="*/ 180087 h 470"/>
                <a:gd name="T78" fmla="*/ 39451 w 462"/>
                <a:gd name="T79" fmla="*/ 180087 h 470"/>
                <a:gd name="T80" fmla="*/ 23493 w 462"/>
                <a:gd name="T81" fmla="*/ 195574 h 470"/>
                <a:gd name="T82" fmla="*/ 7979 w 462"/>
                <a:gd name="T83" fmla="*/ 180087 h 470"/>
                <a:gd name="T84" fmla="*/ 23493 w 462"/>
                <a:gd name="T85" fmla="*/ 164601 h 470"/>
                <a:gd name="T86" fmla="*/ 39451 w 462"/>
                <a:gd name="T87" fmla="*/ 180087 h 470"/>
                <a:gd name="T88" fmla="*/ 86880 w 462"/>
                <a:gd name="T89" fmla="*/ 26991 h 470"/>
                <a:gd name="T90" fmla="*/ 86880 w 462"/>
                <a:gd name="T91" fmla="*/ 26991 h 470"/>
                <a:gd name="T92" fmla="*/ 102394 w 462"/>
                <a:gd name="T93" fmla="*/ 11504 h 470"/>
                <a:gd name="T94" fmla="*/ 117908 w 462"/>
                <a:gd name="T95" fmla="*/ 26991 h 470"/>
                <a:gd name="T96" fmla="*/ 102394 w 462"/>
                <a:gd name="T97" fmla="*/ 42920 h 470"/>
                <a:gd name="T98" fmla="*/ 86880 w 462"/>
                <a:gd name="T99" fmla="*/ 26991 h 470"/>
                <a:gd name="T100" fmla="*/ 117908 w 462"/>
                <a:gd name="T101" fmla="*/ 180087 h 470"/>
                <a:gd name="T102" fmla="*/ 117908 w 462"/>
                <a:gd name="T103" fmla="*/ 180087 h 470"/>
                <a:gd name="T104" fmla="*/ 102394 w 462"/>
                <a:gd name="T105" fmla="*/ 195574 h 470"/>
                <a:gd name="T106" fmla="*/ 86880 w 462"/>
                <a:gd name="T107" fmla="*/ 180087 h 470"/>
                <a:gd name="T108" fmla="*/ 102394 w 462"/>
                <a:gd name="T109" fmla="*/ 164601 h 470"/>
                <a:gd name="T110" fmla="*/ 117908 w 462"/>
                <a:gd name="T111" fmla="*/ 180087 h 470"/>
                <a:gd name="T112" fmla="*/ 180852 w 462"/>
                <a:gd name="T113" fmla="*/ 195574 h 470"/>
                <a:gd name="T114" fmla="*/ 180852 w 462"/>
                <a:gd name="T115" fmla="*/ 195574 h 470"/>
                <a:gd name="T116" fmla="*/ 164894 w 462"/>
                <a:gd name="T117" fmla="*/ 180087 h 470"/>
                <a:gd name="T118" fmla="*/ 180852 w 462"/>
                <a:gd name="T119" fmla="*/ 164601 h 470"/>
                <a:gd name="T120" fmla="*/ 192377 w 462"/>
                <a:gd name="T121" fmla="*/ 180087 h 470"/>
                <a:gd name="T122" fmla="*/ 180852 w 462"/>
                <a:gd name="T123" fmla="*/ 195574 h 47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462" h="470">
                  <a:moveTo>
                    <a:pt x="425" y="354"/>
                  </a:moveTo>
                  <a:lnTo>
                    <a:pt x="425" y="354"/>
                  </a:lnTo>
                  <a:cubicBezTo>
                    <a:pt x="425" y="292"/>
                    <a:pt x="425" y="292"/>
                    <a:pt x="425" y="292"/>
                  </a:cubicBezTo>
                  <a:cubicBezTo>
                    <a:pt x="425" y="257"/>
                    <a:pt x="408" y="212"/>
                    <a:pt x="346" y="212"/>
                  </a:cubicBezTo>
                  <a:cubicBezTo>
                    <a:pt x="293" y="212"/>
                    <a:pt x="293" y="212"/>
                    <a:pt x="293" y="212"/>
                  </a:cubicBezTo>
                  <a:cubicBezTo>
                    <a:pt x="257" y="212"/>
                    <a:pt x="257" y="195"/>
                    <a:pt x="257" y="185"/>
                  </a:cubicBezTo>
                  <a:cubicBezTo>
                    <a:pt x="257" y="114"/>
                    <a:pt x="257" y="114"/>
                    <a:pt x="257" y="114"/>
                  </a:cubicBezTo>
                  <a:cubicBezTo>
                    <a:pt x="275" y="106"/>
                    <a:pt x="293" y="88"/>
                    <a:pt x="293" y="61"/>
                  </a:cubicBezTo>
                  <a:cubicBezTo>
                    <a:pt x="293" y="26"/>
                    <a:pt x="266" y="0"/>
                    <a:pt x="231" y="0"/>
                  </a:cubicBezTo>
                  <a:cubicBezTo>
                    <a:pt x="196" y="0"/>
                    <a:pt x="169" y="26"/>
                    <a:pt x="169" y="61"/>
                  </a:cubicBezTo>
                  <a:cubicBezTo>
                    <a:pt x="169" y="88"/>
                    <a:pt x="186" y="106"/>
                    <a:pt x="204" y="114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4" y="185"/>
                    <a:pt x="204" y="212"/>
                    <a:pt x="169" y="212"/>
                  </a:cubicBezTo>
                  <a:cubicBezTo>
                    <a:pt x="115" y="212"/>
                    <a:pt x="115" y="212"/>
                    <a:pt x="115" y="212"/>
                  </a:cubicBezTo>
                  <a:cubicBezTo>
                    <a:pt x="53" y="212"/>
                    <a:pt x="36" y="257"/>
                    <a:pt x="36" y="292"/>
                  </a:cubicBezTo>
                  <a:cubicBezTo>
                    <a:pt x="36" y="354"/>
                    <a:pt x="36" y="354"/>
                    <a:pt x="36" y="354"/>
                  </a:cubicBezTo>
                  <a:cubicBezTo>
                    <a:pt x="9" y="363"/>
                    <a:pt x="0" y="380"/>
                    <a:pt x="0" y="407"/>
                  </a:cubicBezTo>
                  <a:cubicBezTo>
                    <a:pt x="0" y="442"/>
                    <a:pt x="27" y="469"/>
                    <a:pt x="53" y="469"/>
                  </a:cubicBezTo>
                  <a:cubicBezTo>
                    <a:pt x="89" y="469"/>
                    <a:pt x="115" y="442"/>
                    <a:pt x="115" y="407"/>
                  </a:cubicBezTo>
                  <a:cubicBezTo>
                    <a:pt x="115" y="380"/>
                    <a:pt x="98" y="363"/>
                    <a:pt x="80" y="354"/>
                  </a:cubicBezTo>
                  <a:cubicBezTo>
                    <a:pt x="80" y="292"/>
                    <a:pt x="80" y="292"/>
                    <a:pt x="80" y="292"/>
                  </a:cubicBezTo>
                  <a:cubicBezTo>
                    <a:pt x="80" y="292"/>
                    <a:pt x="80" y="257"/>
                    <a:pt x="115" y="257"/>
                  </a:cubicBezTo>
                  <a:cubicBezTo>
                    <a:pt x="169" y="257"/>
                    <a:pt x="169" y="257"/>
                    <a:pt x="169" y="257"/>
                  </a:cubicBezTo>
                  <a:cubicBezTo>
                    <a:pt x="186" y="257"/>
                    <a:pt x="196" y="257"/>
                    <a:pt x="204" y="248"/>
                  </a:cubicBezTo>
                  <a:cubicBezTo>
                    <a:pt x="204" y="354"/>
                    <a:pt x="204" y="354"/>
                    <a:pt x="204" y="354"/>
                  </a:cubicBezTo>
                  <a:cubicBezTo>
                    <a:pt x="186" y="363"/>
                    <a:pt x="169" y="380"/>
                    <a:pt x="169" y="407"/>
                  </a:cubicBezTo>
                  <a:cubicBezTo>
                    <a:pt x="169" y="442"/>
                    <a:pt x="196" y="469"/>
                    <a:pt x="231" y="469"/>
                  </a:cubicBezTo>
                  <a:cubicBezTo>
                    <a:pt x="266" y="469"/>
                    <a:pt x="293" y="442"/>
                    <a:pt x="293" y="407"/>
                  </a:cubicBezTo>
                  <a:cubicBezTo>
                    <a:pt x="293" y="380"/>
                    <a:pt x="275" y="363"/>
                    <a:pt x="257" y="354"/>
                  </a:cubicBezTo>
                  <a:cubicBezTo>
                    <a:pt x="257" y="248"/>
                    <a:pt x="257" y="248"/>
                    <a:pt x="257" y="248"/>
                  </a:cubicBezTo>
                  <a:cubicBezTo>
                    <a:pt x="266" y="257"/>
                    <a:pt x="275" y="257"/>
                    <a:pt x="293" y="257"/>
                  </a:cubicBezTo>
                  <a:cubicBezTo>
                    <a:pt x="346" y="257"/>
                    <a:pt x="346" y="257"/>
                    <a:pt x="346" y="257"/>
                  </a:cubicBezTo>
                  <a:cubicBezTo>
                    <a:pt x="381" y="257"/>
                    <a:pt x="381" y="283"/>
                    <a:pt x="381" y="292"/>
                  </a:cubicBezTo>
                  <a:cubicBezTo>
                    <a:pt x="381" y="354"/>
                    <a:pt x="381" y="354"/>
                    <a:pt x="381" y="354"/>
                  </a:cubicBezTo>
                  <a:cubicBezTo>
                    <a:pt x="363" y="363"/>
                    <a:pt x="346" y="380"/>
                    <a:pt x="346" y="407"/>
                  </a:cubicBezTo>
                  <a:cubicBezTo>
                    <a:pt x="346" y="442"/>
                    <a:pt x="372" y="469"/>
                    <a:pt x="408" y="469"/>
                  </a:cubicBezTo>
                  <a:cubicBezTo>
                    <a:pt x="434" y="469"/>
                    <a:pt x="461" y="442"/>
                    <a:pt x="461" y="407"/>
                  </a:cubicBezTo>
                  <a:cubicBezTo>
                    <a:pt x="461" y="380"/>
                    <a:pt x="453" y="363"/>
                    <a:pt x="425" y="354"/>
                  </a:cubicBezTo>
                  <a:close/>
                  <a:moveTo>
                    <a:pt x="89" y="407"/>
                  </a:moveTo>
                  <a:lnTo>
                    <a:pt x="89" y="407"/>
                  </a:lnTo>
                  <a:cubicBezTo>
                    <a:pt x="89" y="425"/>
                    <a:pt x="71" y="442"/>
                    <a:pt x="53" y="442"/>
                  </a:cubicBezTo>
                  <a:cubicBezTo>
                    <a:pt x="36" y="442"/>
                    <a:pt x="18" y="425"/>
                    <a:pt x="18" y="407"/>
                  </a:cubicBezTo>
                  <a:cubicBezTo>
                    <a:pt x="18" y="389"/>
                    <a:pt x="36" y="372"/>
                    <a:pt x="53" y="372"/>
                  </a:cubicBezTo>
                  <a:cubicBezTo>
                    <a:pt x="71" y="372"/>
                    <a:pt x="89" y="389"/>
                    <a:pt x="89" y="407"/>
                  </a:cubicBezTo>
                  <a:close/>
                  <a:moveTo>
                    <a:pt x="196" y="61"/>
                  </a:moveTo>
                  <a:lnTo>
                    <a:pt x="196" y="61"/>
                  </a:lnTo>
                  <a:cubicBezTo>
                    <a:pt x="196" y="44"/>
                    <a:pt x="213" y="26"/>
                    <a:pt x="231" y="26"/>
                  </a:cubicBezTo>
                  <a:cubicBezTo>
                    <a:pt x="249" y="26"/>
                    <a:pt x="266" y="44"/>
                    <a:pt x="266" y="61"/>
                  </a:cubicBezTo>
                  <a:cubicBezTo>
                    <a:pt x="266" y="79"/>
                    <a:pt x="249" y="97"/>
                    <a:pt x="231" y="97"/>
                  </a:cubicBezTo>
                  <a:cubicBezTo>
                    <a:pt x="213" y="97"/>
                    <a:pt x="196" y="79"/>
                    <a:pt x="196" y="61"/>
                  </a:cubicBezTo>
                  <a:close/>
                  <a:moveTo>
                    <a:pt x="266" y="407"/>
                  </a:moveTo>
                  <a:lnTo>
                    <a:pt x="266" y="407"/>
                  </a:lnTo>
                  <a:cubicBezTo>
                    <a:pt x="266" y="425"/>
                    <a:pt x="249" y="442"/>
                    <a:pt x="231" y="442"/>
                  </a:cubicBezTo>
                  <a:cubicBezTo>
                    <a:pt x="213" y="442"/>
                    <a:pt x="196" y="425"/>
                    <a:pt x="196" y="407"/>
                  </a:cubicBezTo>
                  <a:cubicBezTo>
                    <a:pt x="196" y="389"/>
                    <a:pt x="213" y="372"/>
                    <a:pt x="231" y="372"/>
                  </a:cubicBezTo>
                  <a:cubicBezTo>
                    <a:pt x="249" y="372"/>
                    <a:pt x="266" y="389"/>
                    <a:pt x="266" y="407"/>
                  </a:cubicBezTo>
                  <a:close/>
                  <a:moveTo>
                    <a:pt x="408" y="442"/>
                  </a:moveTo>
                  <a:lnTo>
                    <a:pt x="408" y="442"/>
                  </a:lnTo>
                  <a:cubicBezTo>
                    <a:pt x="381" y="442"/>
                    <a:pt x="372" y="425"/>
                    <a:pt x="372" y="407"/>
                  </a:cubicBezTo>
                  <a:cubicBezTo>
                    <a:pt x="372" y="389"/>
                    <a:pt x="381" y="372"/>
                    <a:pt x="408" y="372"/>
                  </a:cubicBezTo>
                  <a:cubicBezTo>
                    <a:pt x="425" y="372"/>
                    <a:pt x="434" y="389"/>
                    <a:pt x="434" y="407"/>
                  </a:cubicBezTo>
                  <a:cubicBezTo>
                    <a:pt x="434" y="425"/>
                    <a:pt x="425" y="442"/>
                    <a:pt x="408" y="4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6196008-14D2-41F1-B262-6E6378435D4C}"/>
              </a:ext>
            </a:extLst>
          </p:cNvPr>
          <p:cNvGrpSpPr/>
          <p:nvPr/>
        </p:nvGrpSpPr>
        <p:grpSpPr>
          <a:xfrm>
            <a:off x="381001" y="5995264"/>
            <a:ext cx="513547" cy="513680"/>
            <a:chOff x="381001" y="5938114"/>
            <a:chExt cx="513547" cy="513680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DCAC4533-2771-41D3-8915-C0766A9DBCB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1001" y="5938114"/>
              <a:ext cx="513547" cy="51368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bg-BG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6" name="Freeform 125">
              <a:extLst>
                <a:ext uri="{FF2B5EF4-FFF2-40B4-BE49-F238E27FC236}">
                  <a16:creationId xmlns:a16="http://schemas.microsoft.com/office/drawing/2014/main" id="{B66B1721-C84F-4F96-BC46-24A97BC911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2757" y="6056670"/>
              <a:ext cx="270035" cy="276568"/>
            </a:xfrm>
            <a:custGeom>
              <a:avLst/>
              <a:gdLst>
                <a:gd name="T0" fmla="*/ 176501 w 445"/>
                <a:gd name="T1" fmla="*/ 0 h 453"/>
                <a:gd name="T2" fmla="*/ 176501 w 445"/>
                <a:gd name="T3" fmla="*/ 0 h 453"/>
                <a:gd name="T4" fmla="*/ 74759 w 445"/>
                <a:gd name="T5" fmla="*/ 0 h 453"/>
                <a:gd name="T6" fmla="*/ 54853 w 445"/>
                <a:gd name="T7" fmla="*/ 23588 h 453"/>
                <a:gd name="T8" fmla="*/ 54853 w 445"/>
                <a:gd name="T9" fmla="*/ 55187 h 453"/>
                <a:gd name="T10" fmla="*/ 74759 w 445"/>
                <a:gd name="T11" fmla="*/ 55187 h 453"/>
                <a:gd name="T12" fmla="*/ 74759 w 445"/>
                <a:gd name="T13" fmla="*/ 23588 h 453"/>
                <a:gd name="T14" fmla="*/ 176501 w 445"/>
                <a:gd name="T15" fmla="*/ 23588 h 453"/>
                <a:gd name="T16" fmla="*/ 176501 w 445"/>
                <a:gd name="T17" fmla="*/ 177579 h 453"/>
                <a:gd name="T18" fmla="*/ 74759 w 445"/>
                <a:gd name="T19" fmla="*/ 177579 h 453"/>
                <a:gd name="T20" fmla="*/ 74759 w 445"/>
                <a:gd name="T21" fmla="*/ 153991 h 453"/>
                <a:gd name="T22" fmla="*/ 54853 w 445"/>
                <a:gd name="T23" fmla="*/ 153991 h 453"/>
                <a:gd name="T24" fmla="*/ 54853 w 445"/>
                <a:gd name="T25" fmla="*/ 177579 h 453"/>
                <a:gd name="T26" fmla="*/ 74759 w 445"/>
                <a:gd name="T27" fmla="*/ 201167 h 453"/>
                <a:gd name="T28" fmla="*/ 176501 w 445"/>
                <a:gd name="T29" fmla="*/ 201167 h 453"/>
                <a:gd name="T30" fmla="*/ 196408 w 445"/>
                <a:gd name="T31" fmla="*/ 177579 h 453"/>
                <a:gd name="T32" fmla="*/ 196408 w 445"/>
                <a:gd name="T33" fmla="*/ 23588 h 453"/>
                <a:gd name="T34" fmla="*/ 176501 w 445"/>
                <a:gd name="T35" fmla="*/ 0 h 453"/>
                <a:gd name="T36" fmla="*/ 98204 w 445"/>
                <a:gd name="T37" fmla="*/ 149985 h 453"/>
                <a:gd name="T38" fmla="*/ 98204 w 445"/>
                <a:gd name="T39" fmla="*/ 149985 h 453"/>
                <a:gd name="T40" fmla="*/ 141113 w 445"/>
                <a:gd name="T41" fmla="*/ 106369 h 453"/>
                <a:gd name="T42" fmla="*/ 98204 w 445"/>
                <a:gd name="T43" fmla="*/ 63198 h 453"/>
                <a:gd name="T44" fmla="*/ 98204 w 445"/>
                <a:gd name="T45" fmla="*/ 90792 h 453"/>
                <a:gd name="T46" fmla="*/ 0 w 445"/>
                <a:gd name="T47" fmla="*/ 90792 h 453"/>
                <a:gd name="T48" fmla="*/ 0 w 445"/>
                <a:gd name="T49" fmla="*/ 122391 h 453"/>
                <a:gd name="T50" fmla="*/ 98204 w 445"/>
                <a:gd name="T51" fmla="*/ 122391 h 453"/>
                <a:gd name="T52" fmla="*/ 98204 w 445"/>
                <a:gd name="T53" fmla="*/ 149985 h 453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445" h="453">
                  <a:moveTo>
                    <a:pt x="399" y="0"/>
                  </a:moveTo>
                  <a:lnTo>
                    <a:pt x="399" y="0"/>
                  </a:lnTo>
                  <a:cubicBezTo>
                    <a:pt x="169" y="0"/>
                    <a:pt x="169" y="0"/>
                    <a:pt x="169" y="0"/>
                  </a:cubicBezTo>
                  <a:cubicBezTo>
                    <a:pt x="142" y="0"/>
                    <a:pt x="124" y="27"/>
                    <a:pt x="124" y="53"/>
                  </a:cubicBezTo>
                  <a:cubicBezTo>
                    <a:pt x="124" y="124"/>
                    <a:pt x="124" y="124"/>
                    <a:pt x="124" y="124"/>
                  </a:cubicBezTo>
                  <a:cubicBezTo>
                    <a:pt x="169" y="124"/>
                    <a:pt x="169" y="124"/>
                    <a:pt x="169" y="124"/>
                  </a:cubicBezTo>
                  <a:cubicBezTo>
                    <a:pt x="169" y="53"/>
                    <a:pt x="169" y="53"/>
                    <a:pt x="169" y="53"/>
                  </a:cubicBezTo>
                  <a:cubicBezTo>
                    <a:pt x="399" y="53"/>
                    <a:pt x="399" y="53"/>
                    <a:pt x="399" y="53"/>
                  </a:cubicBezTo>
                  <a:cubicBezTo>
                    <a:pt x="399" y="399"/>
                    <a:pt x="399" y="399"/>
                    <a:pt x="399" y="399"/>
                  </a:cubicBezTo>
                  <a:cubicBezTo>
                    <a:pt x="169" y="399"/>
                    <a:pt x="169" y="399"/>
                    <a:pt x="169" y="399"/>
                  </a:cubicBezTo>
                  <a:cubicBezTo>
                    <a:pt x="169" y="346"/>
                    <a:pt x="169" y="346"/>
                    <a:pt x="169" y="346"/>
                  </a:cubicBezTo>
                  <a:cubicBezTo>
                    <a:pt x="124" y="346"/>
                    <a:pt x="124" y="346"/>
                    <a:pt x="124" y="346"/>
                  </a:cubicBezTo>
                  <a:cubicBezTo>
                    <a:pt x="124" y="399"/>
                    <a:pt x="124" y="399"/>
                    <a:pt x="124" y="399"/>
                  </a:cubicBezTo>
                  <a:cubicBezTo>
                    <a:pt x="124" y="425"/>
                    <a:pt x="142" y="452"/>
                    <a:pt x="169" y="452"/>
                  </a:cubicBezTo>
                  <a:cubicBezTo>
                    <a:pt x="399" y="452"/>
                    <a:pt x="399" y="452"/>
                    <a:pt x="399" y="452"/>
                  </a:cubicBezTo>
                  <a:cubicBezTo>
                    <a:pt x="425" y="452"/>
                    <a:pt x="444" y="425"/>
                    <a:pt x="444" y="399"/>
                  </a:cubicBezTo>
                  <a:cubicBezTo>
                    <a:pt x="444" y="53"/>
                    <a:pt x="444" y="53"/>
                    <a:pt x="444" y="53"/>
                  </a:cubicBezTo>
                  <a:cubicBezTo>
                    <a:pt x="444" y="27"/>
                    <a:pt x="425" y="0"/>
                    <a:pt x="399" y="0"/>
                  </a:cubicBezTo>
                  <a:close/>
                  <a:moveTo>
                    <a:pt x="222" y="337"/>
                  </a:moveTo>
                  <a:lnTo>
                    <a:pt x="222" y="337"/>
                  </a:lnTo>
                  <a:cubicBezTo>
                    <a:pt x="319" y="239"/>
                    <a:pt x="319" y="239"/>
                    <a:pt x="319" y="239"/>
                  </a:cubicBezTo>
                  <a:cubicBezTo>
                    <a:pt x="222" y="142"/>
                    <a:pt x="222" y="142"/>
                    <a:pt x="222" y="142"/>
                  </a:cubicBezTo>
                  <a:cubicBezTo>
                    <a:pt x="222" y="204"/>
                    <a:pt x="222" y="204"/>
                    <a:pt x="222" y="204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275"/>
                    <a:pt x="0" y="275"/>
                    <a:pt x="0" y="275"/>
                  </a:cubicBezTo>
                  <a:cubicBezTo>
                    <a:pt x="222" y="275"/>
                    <a:pt x="222" y="275"/>
                    <a:pt x="222" y="275"/>
                  </a:cubicBezTo>
                  <a:lnTo>
                    <a:pt x="222" y="3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397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7ecca02c1b4551fa88ea8daf1954be355e733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solidFill>
          <a:srgbClr val="808080"/>
        </a:solidFill>
        <a:ln>
          <a:noFill/>
        </a:ln>
        <a:extLst>
          <a:ext uri="{91240B29-F687-4F45-9708-019B960494DF}">
            <a14:hiddenLine xmlns:a14="http://schemas.microsoft.com/office/drawing/2010/main" w="0">
              <a:solidFill>
                <a:srgbClr val="DF5908"/>
              </a:solidFill>
              <a:prstDash val="solid"/>
              <a:round/>
              <a:headEnd/>
              <a:tailEnd/>
            </a14:hiddenLine>
          </a:ext>
        </a:extLst>
      </a:spPr>
      <a:bodyPr/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kern="1200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Calibri"/>
            <a:ea typeface="+mn-ea"/>
            <a:cs typeface="+mn-cs"/>
          </a:defRPr>
        </a:defPPr>
      </a:lstStyle>
    </a:spDef>
    <a:txDef>
      <a:spPr bwMode="auto">
        <a:blipFill dpi="0" rotWithShape="1">
          <a:blip xmlns:r="http://schemas.openxmlformats.org/officeDocument/2006/relationships" r:embed="rId1"/>
          <a:srcRect/>
          <a:stretch>
            <a:fillRect b="-970"/>
          </a:stretch>
        </a:blipFill>
        <a:ln w="19050" algn="ctr">
          <a:solidFill>
            <a:srgbClr val="EAEAEA"/>
          </a:solidFill>
          <a:miter lim="800000"/>
          <a:headEnd/>
          <a:tailEnd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53882" dir="2700000" algn="ctr" rotWithShape="0">
                  <a:srgbClr val="B2B2B2">
                    <a:alpha val="50000"/>
                  </a:srgbClr>
                </a:outerShdw>
              </a:effectLst>
            </a14:hiddenEffects>
          </a:ext>
        </a:extLst>
      </a:spPr>
      <a:bodyPr wrap="none" anchor="ctr"/>
      <a:lstStyle>
        <a:defPPr eaLnBrk="1" hangingPunct="1">
          <a:spcBef>
            <a:spcPct val="40000"/>
          </a:spcBef>
          <a:buClr>
            <a:schemeClr val="accent1"/>
          </a:buClr>
          <a:buFont typeface="Wingdings" pitchFamily="2" charset="2"/>
          <a:buChar char="§"/>
          <a:defRPr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3_Office Theme">
  <a:themeElements>
    <a:clrScheme name="Creative Pitch 11">
      <a:dk1>
        <a:sysClr val="windowText" lastClr="000000"/>
      </a:dk1>
      <a:lt1>
        <a:srgbClr val="3F3F3F"/>
      </a:lt1>
      <a:dk2>
        <a:srgbClr val="08090A"/>
      </a:dk2>
      <a:lt2>
        <a:srgbClr val="FFFFFF"/>
      </a:lt2>
      <a:accent1>
        <a:srgbClr val="1C2024"/>
      </a:accent1>
      <a:accent2>
        <a:srgbClr val="E8E8E8"/>
      </a:accent2>
      <a:accent3>
        <a:srgbClr val="BBC0C3"/>
      </a:accent3>
      <a:accent4>
        <a:srgbClr val="FFC600"/>
      </a:accent4>
      <a:accent5>
        <a:srgbClr val="6B7278"/>
      </a:accent5>
      <a:accent6>
        <a:srgbClr val="333A42"/>
      </a:accent6>
      <a:hlink>
        <a:srgbClr val="FFFFFF"/>
      </a:hlink>
      <a:folHlink>
        <a:srgbClr val="FFFFFF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232B36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Default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Creative Pitch 11">
      <a:dk1>
        <a:sysClr val="windowText" lastClr="000000"/>
      </a:dk1>
      <a:lt1>
        <a:srgbClr val="3F3F3F"/>
      </a:lt1>
      <a:dk2>
        <a:srgbClr val="08090A"/>
      </a:dk2>
      <a:lt2>
        <a:srgbClr val="FFFFFF"/>
      </a:lt2>
      <a:accent1>
        <a:srgbClr val="1C2024"/>
      </a:accent1>
      <a:accent2>
        <a:srgbClr val="E8E8E8"/>
      </a:accent2>
      <a:accent3>
        <a:srgbClr val="BBC0C3"/>
      </a:accent3>
      <a:accent4>
        <a:srgbClr val="FFC600"/>
      </a:accent4>
      <a:accent5>
        <a:srgbClr val="6B7278"/>
      </a:accent5>
      <a:accent6>
        <a:srgbClr val="333A42"/>
      </a:accent6>
      <a:hlink>
        <a:srgbClr val="FFFFFF"/>
      </a:hlink>
      <a:folHlink>
        <a:srgbClr val="FFFFFF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232B36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heme2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2054C5A8-1713-4263-98FC-9A7D35127F93}" vid="{17781F3F-4191-44A7-9D33-D54FD11E3B14}"/>
    </a:ext>
  </a:extLst>
</a:theme>
</file>

<file path=ppt/theme/theme6.xml><?xml version="1.0" encoding="utf-8"?>
<a:theme xmlns:a="http://schemas.openxmlformats.org/drawingml/2006/main" name="Default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5_Office Theme">
  <a:themeElements>
    <a:clrScheme name="Creative Pitch 11">
      <a:dk1>
        <a:sysClr val="windowText" lastClr="000000"/>
      </a:dk1>
      <a:lt1>
        <a:srgbClr val="3F3F3F"/>
      </a:lt1>
      <a:dk2>
        <a:srgbClr val="08090A"/>
      </a:dk2>
      <a:lt2>
        <a:srgbClr val="FFFFFF"/>
      </a:lt2>
      <a:accent1>
        <a:srgbClr val="1C2024"/>
      </a:accent1>
      <a:accent2>
        <a:srgbClr val="E8E8E8"/>
      </a:accent2>
      <a:accent3>
        <a:srgbClr val="BBC0C3"/>
      </a:accent3>
      <a:accent4>
        <a:srgbClr val="FFC600"/>
      </a:accent4>
      <a:accent5>
        <a:srgbClr val="6B7278"/>
      </a:accent5>
      <a:accent6>
        <a:srgbClr val="333A42"/>
      </a:accent6>
      <a:hlink>
        <a:srgbClr val="FFFFFF"/>
      </a:hlink>
      <a:folHlink>
        <a:srgbClr val="FFFFFF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232B36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Default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gradFill flip="none" rotWithShape="1">
          <a:gsLst>
            <a:gs pos="5000">
              <a:schemeClr val="bg1">
                <a:lumMod val="75000"/>
                <a:alpha val="0"/>
              </a:schemeClr>
            </a:gs>
            <a:gs pos="50000">
              <a:schemeClr val="tx1">
                <a:lumMod val="75000"/>
                <a:lumOff val="25000"/>
              </a:schemeClr>
            </a:gs>
            <a:gs pos="95000">
              <a:schemeClr val="bg1">
                <a:lumMod val="75000"/>
                <a:alpha val="0"/>
              </a:schemeClr>
            </a:gs>
          </a:gsLst>
          <a:lin ang="0" scaled="1"/>
          <a:tileRect/>
        </a:gradFill>
        <a:ln>
          <a:noFill/>
        </a:ln>
      </a:spPr>
      <a:bodyPr anchor="ctr"/>
      <a:lstStyle>
        <a:defPPr algn="ctr">
          <a:defRPr dirty="0">
            <a:solidFill>
              <a:prstClr val="white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 bwMode="auto">
        <a:blipFill dpi="0" rotWithShape="1">
          <a:blip xmlns:r="http://schemas.openxmlformats.org/officeDocument/2006/relationships" r:embed="rId1"/>
          <a:srcRect/>
          <a:stretch>
            <a:fillRect b="-970"/>
          </a:stretch>
        </a:blipFill>
        <a:ln w="19050" algn="ctr">
          <a:solidFill>
            <a:srgbClr val="EAEAEA"/>
          </a:solidFill>
          <a:miter lim="800000"/>
          <a:headEnd/>
          <a:tailEnd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53882" dir="2700000" algn="ctr" rotWithShape="0">
                  <a:srgbClr val="B2B2B2">
                    <a:alpha val="50000"/>
                  </a:srgbClr>
                </a:outerShdw>
              </a:effectLst>
            </a14:hiddenEffects>
          </a:ext>
        </a:extLst>
      </a:spPr>
      <a:bodyPr wrap="none" anchor="ctr"/>
      <a:lstStyle>
        <a:defPPr eaLnBrk="1" hangingPunct="1">
          <a:spcBef>
            <a:spcPct val="40000"/>
          </a:spcBef>
          <a:buClr>
            <a:schemeClr val="accent1"/>
          </a:buClr>
          <a:buFont typeface="Wingdings" pitchFamily="2" charset="2"/>
          <a:buChar char="§"/>
          <a:defRPr smtClean="0"/>
        </a:defPPr>
      </a:lstStyle>
    </a:txDef>
  </a:objectDefaults>
  <a:extraClrSchemeLst/>
</a:theme>
</file>

<file path=ppt/theme/theme10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gradFill flip="none" rotWithShape="1">
          <a:gsLst>
            <a:gs pos="5000">
              <a:schemeClr val="bg1">
                <a:lumMod val="75000"/>
                <a:alpha val="0"/>
              </a:schemeClr>
            </a:gs>
            <a:gs pos="50000">
              <a:schemeClr val="tx1">
                <a:lumMod val="75000"/>
                <a:lumOff val="25000"/>
              </a:schemeClr>
            </a:gs>
            <a:gs pos="95000">
              <a:schemeClr val="bg1">
                <a:lumMod val="75000"/>
                <a:alpha val="0"/>
              </a:schemeClr>
            </a:gs>
          </a:gsLst>
          <a:lin ang="0" scaled="1"/>
          <a:tileRect/>
        </a:gradFill>
        <a:ln>
          <a:noFill/>
        </a:ln>
      </a:spPr>
      <a:bodyPr anchor="ctr"/>
      <a:lstStyle>
        <a:defPPr algn="ctr">
          <a:defRPr dirty="0">
            <a:solidFill>
              <a:prstClr val="white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 bwMode="auto">
        <a:blipFill dpi="0" rotWithShape="1">
          <a:blip xmlns:r="http://schemas.openxmlformats.org/officeDocument/2006/relationships" r:embed="rId1"/>
          <a:srcRect/>
          <a:stretch>
            <a:fillRect b="-970"/>
          </a:stretch>
        </a:blipFill>
        <a:ln w="19050" algn="ctr">
          <a:solidFill>
            <a:srgbClr val="EAEAEA"/>
          </a:solidFill>
          <a:miter lim="800000"/>
          <a:headEnd/>
          <a:tailEnd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53882" dir="2700000" algn="ctr" rotWithShape="0">
                  <a:srgbClr val="B2B2B2">
                    <a:alpha val="50000"/>
                  </a:srgbClr>
                </a:outerShdw>
              </a:effectLst>
            </a14:hiddenEffects>
          </a:ext>
        </a:extLst>
      </a:spPr>
      <a:bodyPr wrap="none" anchor="ctr"/>
      <a:lstStyle>
        <a:defPPr eaLnBrk="1" hangingPunct="1">
          <a:spcBef>
            <a:spcPct val="40000"/>
          </a:spcBef>
          <a:buClr>
            <a:schemeClr val="accent1"/>
          </a:buClr>
          <a:buFont typeface="Wingdings" pitchFamily="2" charset="2"/>
          <a:buChar char="§"/>
          <a:defRPr smtClean="0"/>
        </a:defPPr>
      </a:lstStyle>
    </a:txDef>
  </a:objectDefaults>
  <a:extraClrSchemeLst/>
</a:theme>
</file>

<file path=ppt/theme/theme11.xml><?xml version="1.0" encoding="utf-8"?>
<a:theme xmlns:a="http://schemas.openxmlformats.org/drawingml/2006/main" name="7_Office Theme">
  <a:themeElements>
    <a:clrScheme name="Creative Pitch 11">
      <a:dk1>
        <a:sysClr val="windowText" lastClr="000000"/>
      </a:dk1>
      <a:lt1>
        <a:srgbClr val="3F3F3F"/>
      </a:lt1>
      <a:dk2>
        <a:srgbClr val="08090A"/>
      </a:dk2>
      <a:lt2>
        <a:srgbClr val="FFFFFF"/>
      </a:lt2>
      <a:accent1>
        <a:srgbClr val="1C2024"/>
      </a:accent1>
      <a:accent2>
        <a:srgbClr val="E8E8E8"/>
      </a:accent2>
      <a:accent3>
        <a:srgbClr val="BBC0C3"/>
      </a:accent3>
      <a:accent4>
        <a:srgbClr val="FFC600"/>
      </a:accent4>
      <a:accent5>
        <a:srgbClr val="6B7278"/>
      </a:accent5>
      <a:accent6>
        <a:srgbClr val="333A42"/>
      </a:accent6>
      <a:hlink>
        <a:srgbClr val="FFFFFF"/>
      </a:hlink>
      <a:folHlink>
        <a:srgbClr val="FFFFFF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232B36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8_Office Theme">
  <a:themeElements>
    <a:clrScheme name="Creative Pitch 11">
      <a:dk1>
        <a:sysClr val="windowText" lastClr="000000"/>
      </a:dk1>
      <a:lt1>
        <a:srgbClr val="3F3F3F"/>
      </a:lt1>
      <a:dk2>
        <a:srgbClr val="08090A"/>
      </a:dk2>
      <a:lt2>
        <a:srgbClr val="FFFFFF"/>
      </a:lt2>
      <a:accent1>
        <a:srgbClr val="1C2024"/>
      </a:accent1>
      <a:accent2>
        <a:srgbClr val="E8E8E8"/>
      </a:accent2>
      <a:accent3>
        <a:srgbClr val="BBC0C3"/>
      </a:accent3>
      <a:accent4>
        <a:srgbClr val="FFC600"/>
      </a:accent4>
      <a:accent5>
        <a:srgbClr val="6B7278"/>
      </a:accent5>
      <a:accent6>
        <a:srgbClr val="333A42"/>
      </a:accent6>
      <a:hlink>
        <a:srgbClr val="FFFFFF"/>
      </a:hlink>
      <a:folHlink>
        <a:srgbClr val="FFFFFF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232B36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gradFill flip="none" rotWithShape="1">
          <a:gsLst>
            <a:gs pos="5000">
              <a:schemeClr val="bg1">
                <a:lumMod val="75000"/>
                <a:alpha val="0"/>
              </a:schemeClr>
            </a:gs>
            <a:gs pos="50000">
              <a:schemeClr val="tx1">
                <a:lumMod val="75000"/>
                <a:lumOff val="25000"/>
              </a:schemeClr>
            </a:gs>
            <a:gs pos="95000">
              <a:schemeClr val="bg1">
                <a:lumMod val="75000"/>
                <a:alpha val="0"/>
              </a:schemeClr>
            </a:gs>
          </a:gsLst>
          <a:lin ang="0" scaled="1"/>
          <a:tileRect/>
        </a:gradFill>
        <a:ln>
          <a:noFill/>
        </a:ln>
      </a:spPr>
      <a:bodyPr anchor="ctr"/>
      <a:lstStyle>
        <a:defPPr algn="ctr">
          <a:defRPr dirty="0">
            <a:solidFill>
              <a:prstClr val="white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 bwMode="auto">
        <a:blipFill dpi="0" rotWithShape="1">
          <a:blip xmlns:r="http://schemas.openxmlformats.org/officeDocument/2006/relationships" r:embed="rId1"/>
          <a:srcRect/>
          <a:stretch>
            <a:fillRect b="-970"/>
          </a:stretch>
        </a:blipFill>
        <a:ln w="19050" algn="ctr">
          <a:solidFill>
            <a:srgbClr val="EAEAEA"/>
          </a:solidFill>
          <a:miter lim="800000"/>
          <a:headEnd/>
          <a:tailEnd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53882" dir="2700000" algn="ctr" rotWithShape="0">
                  <a:srgbClr val="B2B2B2">
                    <a:alpha val="50000"/>
                  </a:srgbClr>
                </a:outerShdw>
              </a:effectLst>
            </a14:hiddenEffects>
          </a:ext>
        </a:extLst>
      </a:spPr>
      <a:bodyPr wrap="none" anchor="ctr"/>
      <a:lstStyle>
        <a:defPPr eaLnBrk="1" hangingPunct="1">
          <a:spcBef>
            <a:spcPct val="40000"/>
          </a:spcBef>
          <a:buClr>
            <a:schemeClr val="accent1"/>
          </a:buClr>
          <a:buFont typeface="Wingdings" pitchFamily="2" charset="2"/>
          <a:buChar char="§"/>
          <a:defRPr smtClean="0"/>
        </a:defPPr>
      </a:lstStyle>
    </a:txDef>
  </a:objectDefaults>
  <a:extraClrSchemeLst/>
</a:theme>
</file>

<file path=ppt/theme/theme14.xml><?xml version="1.0" encoding="utf-8"?>
<a:theme xmlns:a="http://schemas.openxmlformats.org/drawingml/2006/main" name="10_Office Theme">
  <a:themeElements>
    <a:clrScheme name="Business Plan 08">
      <a:dk1>
        <a:sysClr val="windowText" lastClr="000000"/>
      </a:dk1>
      <a:lt1>
        <a:srgbClr val="3F3F3F"/>
      </a:lt1>
      <a:dk2>
        <a:srgbClr val="08090A"/>
      </a:dk2>
      <a:lt2>
        <a:srgbClr val="FFFFFF"/>
      </a:lt2>
      <a:accent1>
        <a:srgbClr val="1C2024"/>
      </a:accent1>
      <a:accent2>
        <a:srgbClr val="E8E8E8"/>
      </a:accent2>
      <a:accent3>
        <a:srgbClr val="BBC0C3"/>
      </a:accent3>
      <a:accent4>
        <a:srgbClr val="FFC600"/>
      </a:accent4>
      <a:accent5>
        <a:srgbClr val="6B7278"/>
      </a:accent5>
      <a:accent6>
        <a:srgbClr val="333A42"/>
      </a:accent6>
      <a:hlink>
        <a:srgbClr val="FFFFFF"/>
      </a:hlink>
      <a:folHlink>
        <a:srgbClr val="FFFFFF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232B36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1_Theme2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2054C5A8-1713-4263-98FC-9A7D35127F93}" vid="{17781F3F-4191-44A7-9D33-D54FD11E3B14}"/>
    </a:ext>
  </a:extLst>
</a:theme>
</file>

<file path=ppt/theme/theme16.xml><?xml version="1.0" encoding="utf-8"?>
<a:theme xmlns:a="http://schemas.openxmlformats.org/drawingml/2006/main" name="3_Default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4_Default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68603</TotalTime>
  <Words>4071</Words>
  <Application>Microsoft Office PowerPoint</Application>
  <PresentationFormat>Widescreen</PresentationFormat>
  <Paragraphs>782</Paragraphs>
  <Slides>53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19</vt:i4>
      </vt:variant>
      <vt:variant>
        <vt:lpstr>Theme</vt:lpstr>
      </vt:variant>
      <vt:variant>
        <vt:i4>17</vt:i4>
      </vt:variant>
      <vt:variant>
        <vt:lpstr>Slide Titles</vt:lpstr>
      </vt:variant>
      <vt:variant>
        <vt:i4>53</vt:i4>
      </vt:variant>
    </vt:vector>
  </HeadingPairs>
  <TitlesOfParts>
    <vt:vector size="89" baseType="lpstr">
      <vt:lpstr>a Auto Signature</vt:lpstr>
      <vt:lpstr>Arial</vt:lpstr>
      <vt:lpstr>Calibri</vt:lpstr>
      <vt:lpstr>Calibri Light</vt:lpstr>
      <vt:lpstr>Century Gothic</vt:lpstr>
      <vt:lpstr>Courier New</vt:lpstr>
      <vt:lpstr>Gill Sans</vt:lpstr>
      <vt:lpstr>Impact</vt:lpstr>
      <vt:lpstr>Lato Light</vt:lpstr>
      <vt:lpstr>Lato Regular</vt:lpstr>
      <vt:lpstr>Merriweather Light</vt:lpstr>
      <vt:lpstr>Montserrat ExtraBold</vt:lpstr>
      <vt:lpstr>Montserrat ExtraLight</vt:lpstr>
      <vt:lpstr>Open Sans Light</vt:lpstr>
      <vt:lpstr>Roboto</vt:lpstr>
      <vt:lpstr>Roboto Black</vt:lpstr>
      <vt:lpstr>Roboto Light</vt:lpstr>
      <vt:lpstr>Rockwell</vt:lpstr>
      <vt:lpstr>Wingdings</vt:lpstr>
      <vt:lpstr>2_Office Theme</vt:lpstr>
      <vt:lpstr>3_Office Theme</vt:lpstr>
      <vt:lpstr>2_Default Theme</vt:lpstr>
      <vt:lpstr>Office Theme</vt:lpstr>
      <vt:lpstr>Theme2</vt:lpstr>
      <vt:lpstr>Default Theme</vt:lpstr>
      <vt:lpstr>5_Office Theme</vt:lpstr>
      <vt:lpstr>1_Default Theme</vt:lpstr>
      <vt:lpstr>6_Office Theme</vt:lpstr>
      <vt:lpstr>1_Office Theme</vt:lpstr>
      <vt:lpstr>7_Office Theme</vt:lpstr>
      <vt:lpstr>8_Office Theme</vt:lpstr>
      <vt:lpstr>9_Office Theme</vt:lpstr>
      <vt:lpstr>10_Office Theme</vt:lpstr>
      <vt:lpstr>1_Theme2</vt:lpstr>
      <vt:lpstr>3_Default Theme</vt:lpstr>
      <vt:lpstr>4_Default Theme</vt:lpstr>
      <vt:lpstr>Ethical Hacking Essentials (EHE)  Master of Science in Cybersecurity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Hacking Industrial Systems through RF Remote Controllers (Cont’d)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010101</dc:creator>
  <cp:lastModifiedBy>Kamal Ibrahim Alieyan</cp:lastModifiedBy>
  <cp:revision>6872</cp:revision>
  <cp:lastPrinted>2021-07-22T13:20:38Z</cp:lastPrinted>
  <dcterms:created xsi:type="dcterms:W3CDTF">2012-06-29T18:31:24Z</dcterms:created>
  <dcterms:modified xsi:type="dcterms:W3CDTF">2022-12-09T19:46:07Z</dcterms:modified>
</cp:coreProperties>
</file>