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Layouts/slideLayout2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7" r:id="rId2"/>
  </p:sldMasterIdLst>
  <p:notesMasterIdLst>
    <p:notesMasterId r:id="rId45"/>
  </p:notesMasterIdLst>
  <p:sldIdLst>
    <p:sldId id="480" r:id="rId3"/>
    <p:sldId id="303" r:id="rId4"/>
    <p:sldId id="543" r:id="rId5"/>
    <p:sldId id="313" r:id="rId6"/>
    <p:sldId id="271" r:id="rId7"/>
    <p:sldId id="483" r:id="rId8"/>
    <p:sldId id="494" r:id="rId9"/>
    <p:sldId id="561" r:id="rId10"/>
    <p:sldId id="562" r:id="rId11"/>
    <p:sldId id="539" r:id="rId12"/>
    <p:sldId id="276" r:id="rId13"/>
    <p:sldId id="565" r:id="rId14"/>
    <p:sldId id="551" r:id="rId15"/>
    <p:sldId id="496" r:id="rId16"/>
    <p:sldId id="557" r:id="rId17"/>
    <p:sldId id="558" r:id="rId18"/>
    <p:sldId id="559" r:id="rId19"/>
    <p:sldId id="500" r:id="rId20"/>
    <p:sldId id="495" r:id="rId21"/>
    <p:sldId id="560" r:id="rId22"/>
    <p:sldId id="527" r:id="rId23"/>
    <p:sldId id="498" r:id="rId24"/>
    <p:sldId id="575" r:id="rId25"/>
    <p:sldId id="497" r:id="rId26"/>
    <p:sldId id="566" r:id="rId27"/>
    <p:sldId id="550" r:id="rId28"/>
    <p:sldId id="534" r:id="rId29"/>
    <p:sldId id="576" r:id="rId30"/>
    <p:sldId id="499" r:id="rId31"/>
    <p:sldId id="507" r:id="rId32"/>
    <p:sldId id="567" r:id="rId33"/>
    <p:sldId id="577" r:id="rId34"/>
    <p:sldId id="579" r:id="rId35"/>
    <p:sldId id="578" r:id="rId36"/>
    <p:sldId id="569" r:id="rId37"/>
    <p:sldId id="570" r:id="rId38"/>
    <p:sldId id="571" r:id="rId39"/>
    <p:sldId id="526" r:id="rId40"/>
    <p:sldId id="573" r:id="rId41"/>
    <p:sldId id="580" r:id="rId42"/>
    <p:sldId id="574" r:id="rId43"/>
    <p:sldId id="524"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43"/>
            <p14:sldId id="313"/>
            <p14:sldId id="271"/>
            <p14:sldId id="483"/>
            <p14:sldId id="494"/>
            <p14:sldId id="561"/>
            <p14:sldId id="562"/>
            <p14:sldId id="539"/>
            <p14:sldId id="276"/>
            <p14:sldId id="565"/>
            <p14:sldId id="551"/>
            <p14:sldId id="496"/>
            <p14:sldId id="557"/>
            <p14:sldId id="558"/>
            <p14:sldId id="559"/>
            <p14:sldId id="500"/>
            <p14:sldId id="495"/>
            <p14:sldId id="560"/>
            <p14:sldId id="527"/>
            <p14:sldId id="498"/>
            <p14:sldId id="575"/>
            <p14:sldId id="497"/>
            <p14:sldId id="566"/>
            <p14:sldId id="550"/>
            <p14:sldId id="534"/>
            <p14:sldId id="576"/>
            <p14:sldId id="499"/>
            <p14:sldId id="507"/>
            <p14:sldId id="567"/>
            <p14:sldId id="577"/>
            <p14:sldId id="579"/>
            <p14:sldId id="578"/>
            <p14:sldId id="569"/>
            <p14:sldId id="570"/>
            <p14:sldId id="571"/>
            <p14:sldId id="526"/>
            <p14:sldId id="573"/>
            <p14:sldId id="580"/>
            <p14:sldId id="574"/>
            <p14:sldId id="524"/>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5" d="100"/>
          <a:sy n="75" d="100"/>
        </p:scale>
        <p:origin x="516"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customXml" Target="../customXml/item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customXml" Target="../customXml/item2.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23/3/2024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3469320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7935063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5872214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8396226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4305268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23/3/2024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23/3/2024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23/3/2024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23/3/2024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23/3/2024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23/3/2024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23/3/2024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23/3/2024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23/3/2024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23/3/2024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23/3/2024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23/3/2024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9087683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23/3/2024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1469780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23/3/2024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5531668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23/3/2024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0073186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23/3/2024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8203641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23/3/2024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2921983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23/3/2024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9917079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23/3/2024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5972359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23/3/2024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126871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23/3/2024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8881845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23/3/2024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359731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78599260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8740008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9650131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6531040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86964474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5698141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slideLayout" Target="../slideLayouts/slideLayout31.xml"/><Relationship Id="rId18" Type="http://schemas.openxmlformats.org/officeDocument/2006/relationships/theme" Target="../theme/theme2.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17" Type="http://schemas.openxmlformats.org/officeDocument/2006/relationships/slideLayout" Target="../slideLayouts/slideLayout35.xml"/><Relationship Id="rId2" Type="http://schemas.openxmlformats.org/officeDocument/2006/relationships/slideLayout" Target="../slideLayouts/slideLayout20.xml"/><Relationship Id="rId16" Type="http://schemas.openxmlformats.org/officeDocument/2006/relationships/slideLayout" Target="../slideLayouts/slideLayout34.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5" Type="http://schemas.openxmlformats.org/officeDocument/2006/relationships/slideLayout" Target="../slideLayouts/slideLayout33.xml"/><Relationship Id="rId10" Type="http://schemas.openxmlformats.org/officeDocument/2006/relationships/slideLayout" Target="../slideLayouts/slideLayout28.xml"/><Relationship Id="rId19" Type="http://schemas.openxmlformats.org/officeDocument/2006/relationships/image" Target="../media/image2.png"/><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23/3/2024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23/3/2024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283132417"/>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Lst>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jp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4.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4.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jpeg"/><Relationship Id="rId1" Type="http://schemas.openxmlformats.org/officeDocument/2006/relationships/slideLayout" Target="../slideLayouts/slideLayout19.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jpeg"/><Relationship Id="rId1" Type="http://schemas.openxmlformats.org/officeDocument/2006/relationships/slideLayout" Target="../slideLayouts/slideLayout17.xml"/><Relationship Id="rId6" Type="http://schemas.openxmlformats.org/officeDocument/2006/relationships/image" Target="../media/image17.jpg"/><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535580" y="2628482"/>
            <a:ext cx="5991660" cy="369332"/>
          </a:xfrm>
          <a:prstGeom prst="rect">
            <a:avLst/>
          </a:prstGeom>
          <a:noFill/>
        </p:spPr>
        <p:txBody>
          <a:bodyPr wrap="square" rtlCol="0">
            <a:spAutoFit/>
          </a:bodyPr>
          <a:lstStyle/>
          <a:p>
            <a:pPr algn="ctr"/>
            <a:r>
              <a:rPr lang="ar-EG" b="1" dirty="0">
                <a:latin typeface="Alexandria" pitchFamily="2" charset="-78"/>
                <a:cs typeface="Alexandria" pitchFamily="2" charset="-78"/>
              </a:rPr>
              <a:t>أ. م. د. السيد عبدالرحمن علي</a:t>
            </a:r>
            <a:endParaRPr lang="en-US" b="1" dirty="0">
              <a:latin typeface="Alexandria" pitchFamily="2" charset="-78"/>
              <a:cs typeface="Alexandria" pitchFamily="2" charset="-78"/>
            </a:endParaRPr>
          </a:p>
        </p:txBody>
      </p:sp>
      <p:sp>
        <p:nvSpPr>
          <p:cNvPr id="31" name="TextBox 30"/>
          <p:cNvSpPr txBox="1"/>
          <p:nvPr/>
        </p:nvSpPr>
        <p:spPr>
          <a:xfrm>
            <a:off x="829283" y="2076304"/>
            <a:ext cx="5471641"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إدارة العلاقات العامة</a:t>
            </a:r>
            <a:endParaRPr lang="en-US" sz="2000" b="1" dirty="0">
              <a:solidFill>
                <a:srgbClr val="00B0F0"/>
              </a:solidFill>
              <a:latin typeface="Alexandria" pitchFamily="2" charset="-78"/>
              <a:cs typeface="Alexandria" pitchFamily="2" charset="-78"/>
            </a:endParaRPr>
          </a:p>
        </p:txBody>
      </p:sp>
      <p:sp>
        <p:nvSpPr>
          <p:cNvPr id="34" name="Rectangle: Rounded Corners 33"/>
          <p:cNvSpPr/>
          <p:nvPr/>
        </p:nvSpPr>
        <p:spPr>
          <a:xfrm>
            <a:off x="-540265" y="588229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المحاضرة التاسعة </a:t>
            </a:r>
            <a:endParaRPr lang="en-US" b="1" dirty="0">
              <a:solidFill>
                <a:schemeClr val="bg1"/>
              </a:solidFill>
              <a:latin typeface="Alexandria" pitchFamily="2" charset="-78"/>
              <a:cs typeface="Alexandria"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3" name="صورة 2">
            <a:extLst>
              <a:ext uri="{FF2B5EF4-FFF2-40B4-BE49-F238E27FC236}">
                <a16:creationId xmlns:a16="http://schemas.microsoft.com/office/drawing/2014/main" id="{F473CBCF-ECD8-D045-43E8-16B898347B2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30033" y="3145911"/>
            <a:ext cx="1524101" cy="2620281"/>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5953" y="-5805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7567"/>
            <a:ext cx="8659664" cy="5300798"/>
          </a:xfrm>
        </p:spPr>
      </p:pic>
      <p:sp>
        <p:nvSpPr>
          <p:cNvPr id="9" name="TextBox 8"/>
          <p:cNvSpPr txBox="1"/>
          <p:nvPr/>
        </p:nvSpPr>
        <p:spPr>
          <a:xfrm>
            <a:off x="6111953" y="3203723"/>
            <a:ext cx="2582758" cy="400110"/>
          </a:xfrm>
          <a:prstGeom prst="rect">
            <a:avLst/>
          </a:prstGeom>
          <a:noFill/>
        </p:spPr>
        <p:txBody>
          <a:bodyPr wrap="none" rtlCol="0">
            <a:spAutoFit/>
          </a:bodyPr>
          <a:lstStyle/>
          <a:p>
            <a:r>
              <a:rPr lang="ar-EG" sz="2000" b="1" dirty="0">
                <a:solidFill>
                  <a:srgbClr val="00B0F0"/>
                </a:solidFill>
                <a:latin typeface="Alexandria" pitchFamily="2" charset="-78"/>
                <a:cs typeface="Alexandria" pitchFamily="2" charset="-78"/>
              </a:rPr>
              <a:t>إدارة العلاقات العامة</a:t>
            </a:r>
          </a:p>
        </p:txBody>
      </p:sp>
      <p:sp>
        <p:nvSpPr>
          <p:cNvPr id="10" name="Rectangle: Rounded Corners 9"/>
          <p:cNvSpPr/>
          <p:nvPr/>
        </p:nvSpPr>
        <p:spPr>
          <a:xfrm>
            <a:off x="5992857" y="418000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tx1"/>
                </a:solidFill>
                <a:latin typeface="Alexandria" pitchFamily="2" charset="-78"/>
                <a:cs typeface="Alexandria" pitchFamily="2" charset="-78"/>
              </a:rPr>
              <a:t>المحاضرة التاسعة</a:t>
            </a:r>
          </a:p>
        </p:txBody>
      </p:sp>
      <p:sp>
        <p:nvSpPr>
          <p:cNvPr id="12" name="TextBox 11"/>
          <p:cNvSpPr txBox="1"/>
          <p:nvPr/>
        </p:nvSpPr>
        <p:spPr>
          <a:xfrm>
            <a:off x="459185" y="6187539"/>
            <a:ext cx="5432164" cy="400110"/>
          </a:xfrm>
          <a:prstGeom prst="rect">
            <a:avLst/>
          </a:prstGeom>
          <a:noFill/>
        </p:spPr>
        <p:txBody>
          <a:bodyPr wrap="square" rtlCol="0">
            <a:spAutoFit/>
          </a:bodyPr>
          <a:lstStyle/>
          <a:p>
            <a:r>
              <a:rPr lang="ar-EG" sz="2000" b="1" dirty="0">
                <a:solidFill>
                  <a:srgbClr val="00B0F0"/>
                </a:solidFill>
                <a:latin typeface="Alexandria" pitchFamily="2" charset="-78"/>
                <a:cs typeface="Alexandria" pitchFamily="2" charset="-78"/>
              </a:rPr>
              <a:t> </a:t>
            </a:r>
            <a:r>
              <a:rPr lang="ar-EG" sz="2000" dirty="0">
                <a:solidFill>
                  <a:srgbClr val="00B0F0"/>
                </a:solidFill>
                <a:latin typeface="Alexandria" pitchFamily="2" charset="-78"/>
                <a:cs typeface="Alexandria" pitchFamily="2" charset="-78"/>
              </a:rPr>
              <a:t>أ. م. د. السيد عبدالرحمن علي</a:t>
            </a:r>
            <a:endParaRPr lang="en-US" sz="2000" dirty="0">
              <a:solidFill>
                <a:srgbClr val="00B0F0"/>
              </a:solidFill>
              <a:latin typeface="Alexandria" pitchFamily="2" charset="-78"/>
              <a:cs typeface="Alexandria" pitchFamily="2" charset="-78"/>
            </a:endParaRPr>
          </a:p>
        </p:txBody>
      </p:sp>
      <p:sp>
        <p:nvSpPr>
          <p:cNvPr id="13" name="TextBox 12"/>
          <p:cNvSpPr txBox="1"/>
          <p:nvPr/>
        </p:nvSpPr>
        <p:spPr>
          <a:xfrm>
            <a:off x="459185" y="5830966"/>
            <a:ext cx="4886463" cy="400110"/>
          </a:xfrm>
          <a:prstGeom prst="rect">
            <a:avLst/>
          </a:prstGeom>
          <a:noFill/>
        </p:spPr>
        <p:txBody>
          <a:bodyPr wrap="square" rtlCol="0">
            <a:spAutoFit/>
          </a:bodyPr>
          <a:lstStyle/>
          <a:p>
            <a:r>
              <a:rPr lang="en-US" sz="2000" dirty="0">
                <a:solidFill>
                  <a:srgbClr val="00B0F0"/>
                </a:solidFill>
                <a:latin typeface="Alexandria" pitchFamily="2" charset="-78"/>
                <a:cs typeface="Alexandria" pitchFamily="2" charset="-78"/>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812145" y="1348525"/>
            <a:ext cx="8274015" cy="4528804"/>
          </a:xfrm>
          <a:prstGeom prst="rect">
            <a:avLst/>
          </a:prstGeom>
          <a:noFill/>
        </p:spPr>
        <p:txBody>
          <a:bodyPr wrap="square" rtlCol="0">
            <a:spAutoFit/>
          </a:bodyPr>
          <a:lstStyle/>
          <a:p>
            <a:pPr indent="108000" algn="justLow" rtl="1">
              <a:lnSpc>
                <a:spcPct val="150000"/>
              </a:lnSpc>
              <a:spcAft>
                <a:spcPts val="600"/>
              </a:spcAft>
              <a:defRPr/>
            </a:pPr>
            <a:r>
              <a:rPr lang="ar-SA" b="1" dirty="0">
                <a:latin typeface="Alexandria" pitchFamily="2" charset="-78"/>
                <a:cs typeface="Alexandria" pitchFamily="2" charset="-78"/>
              </a:rPr>
              <a:t>المحاضرة السابقة</a:t>
            </a:r>
            <a:r>
              <a:rPr lang="ar-EG" b="1" dirty="0">
                <a:latin typeface="Alexandria" pitchFamily="2" charset="-78"/>
                <a:cs typeface="Alexandria" pitchFamily="2" charset="-78"/>
              </a:rPr>
              <a:t>؛</a:t>
            </a:r>
            <a:r>
              <a:rPr lang="ar-SA" b="1" dirty="0">
                <a:latin typeface="Alexandria" pitchFamily="2" charset="-78"/>
                <a:cs typeface="Alexandria" pitchFamily="2" charset="-78"/>
              </a:rPr>
              <a:t> أدوار ومسئوليات (3):</a:t>
            </a:r>
            <a:endParaRPr lang="ar-EG" b="1" dirty="0">
              <a:latin typeface="Alexandria" pitchFamily="2" charset="-78"/>
              <a:cs typeface="Alexandria" pitchFamily="2" charset="-78"/>
            </a:endParaRPr>
          </a:p>
          <a:p>
            <a:pPr indent="108000" algn="justLow" rtl="1">
              <a:lnSpc>
                <a:spcPct val="150000"/>
              </a:lnSpc>
              <a:spcAft>
                <a:spcPts val="600"/>
              </a:spcAft>
              <a:defRPr/>
            </a:pPr>
            <a:r>
              <a:rPr lang="ar-SA" b="1" dirty="0">
                <a:latin typeface="Alexandria" pitchFamily="2" charset="-78"/>
                <a:cs typeface="Alexandria" pitchFamily="2" charset="-78"/>
              </a:rPr>
              <a:t> </a:t>
            </a:r>
            <a:r>
              <a:rPr lang="ar-EG" dirty="0">
                <a:latin typeface="Alexandria" pitchFamily="2" charset="-78"/>
                <a:cs typeface="Alexandria" pitchFamily="2" charset="-78"/>
              </a:rPr>
              <a:t>استهدفت</a:t>
            </a:r>
            <a:r>
              <a:rPr lang="ar-EG" b="1" dirty="0">
                <a:latin typeface="Alexandria" pitchFamily="2" charset="-78"/>
                <a:cs typeface="Alexandria" pitchFamily="2" charset="-78"/>
              </a:rPr>
              <a:t> </a:t>
            </a:r>
            <a:r>
              <a:rPr lang="ar-SA" sz="1600" dirty="0">
                <a:latin typeface="Alexandria" pitchFamily="2" charset="-78"/>
                <a:cs typeface="Alexandria" pitchFamily="2" charset="-78"/>
              </a:rPr>
              <a:t>المحاضرة </a:t>
            </a:r>
            <a:r>
              <a:rPr lang="ar-EG" sz="1600" dirty="0">
                <a:latin typeface="Alexandria" pitchFamily="2" charset="-78"/>
                <a:cs typeface="Alexandria" pitchFamily="2" charset="-78"/>
              </a:rPr>
              <a:t>السابقة تناول </a:t>
            </a:r>
            <a:r>
              <a:rPr lang="ar-EG" sz="1600" dirty="0">
                <a:effectLst/>
                <a:latin typeface="Alexandria" pitchFamily="2" charset="-78"/>
                <a:ea typeface="Calibri" panose="020F0502020204030204" pitchFamily="34" charset="0"/>
                <a:cs typeface="Alexandria" pitchFamily="2" charset="-78"/>
              </a:rPr>
              <a:t>الموضوع الأساسي</a:t>
            </a:r>
            <a:r>
              <a:rPr lang="ar-EG" sz="1600" dirty="0">
                <a:latin typeface="Alexandria" pitchFamily="2" charset="-78"/>
                <a:cs typeface="Alexandria" pitchFamily="2" charset="-78"/>
              </a:rPr>
              <a:t> الآتي</a:t>
            </a:r>
            <a:r>
              <a:rPr lang="ar-SA" sz="1600" dirty="0">
                <a:latin typeface="Alexandria" pitchFamily="2" charset="-78"/>
                <a:cs typeface="Alexandria" pitchFamily="2" charset="-78"/>
              </a:rPr>
              <a:t>:</a:t>
            </a:r>
            <a:endParaRPr lang="ar-EG" sz="1600" dirty="0">
              <a:latin typeface="Alexandria" pitchFamily="2" charset="-78"/>
              <a:cs typeface="Alexandria" pitchFamily="2" charset="-78"/>
            </a:endParaRPr>
          </a:p>
          <a:p>
            <a:pPr marL="144000" indent="144000" algn="justLow" rtl="1">
              <a:lnSpc>
                <a:spcPct val="150000"/>
              </a:lnSpc>
              <a:spcAft>
                <a:spcPts val="600"/>
              </a:spcAft>
              <a:buFontTx/>
              <a:buChar char="-"/>
            </a:pPr>
            <a:r>
              <a:rPr lang="ar-SA" sz="1600" b="1" dirty="0">
                <a:effectLst/>
                <a:latin typeface="Alexandria" pitchFamily="2" charset="-78"/>
                <a:ea typeface="Calibri" panose="020F0502020204030204" pitchFamily="34" charset="0"/>
                <a:cs typeface="Alexandria" pitchFamily="2" charset="-78"/>
              </a:rPr>
              <a:t>إدارة العلاقات العامة والأزمات</a:t>
            </a:r>
            <a:r>
              <a:rPr lang="ar-EG" sz="1600" b="1" dirty="0">
                <a:latin typeface="Alexandria" pitchFamily="2" charset="-78"/>
                <a:ea typeface="Calibri" panose="020F0502020204030204" pitchFamily="34" charset="0"/>
                <a:cs typeface="Alexandria" pitchFamily="2" charset="-78"/>
              </a:rPr>
              <a:t>؛</a:t>
            </a:r>
            <a:r>
              <a:rPr lang="ar-EG" sz="1600" b="1" dirty="0">
                <a:effectLst/>
                <a:latin typeface="Alexandria" pitchFamily="2" charset="-78"/>
                <a:ea typeface="Calibri" panose="020F0502020204030204" pitchFamily="34" charset="0"/>
                <a:cs typeface="Alexandria" pitchFamily="2" charset="-78"/>
              </a:rPr>
              <a:t> </a:t>
            </a:r>
            <a:r>
              <a:rPr lang="ar-EG" sz="1600" dirty="0">
                <a:latin typeface="Alexandria" pitchFamily="2" charset="-78"/>
                <a:ea typeface="Calibri" panose="020F0502020204030204" pitchFamily="34" charset="0"/>
                <a:cs typeface="Alexandria" pitchFamily="2" charset="-78"/>
              </a:rPr>
              <a:t>و</a:t>
            </a:r>
            <a:r>
              <a:rPr lang="ar-EG" sz="1600" dirty="0">
                <a:effectLst/>
                <a:latin typeface="Alexandria" pitchFamily="2" charset="-78"/>
                <a:ea typeface="Calibri" panose="020F0502020204030204" pitchFamily="34" charset="0"/>
                <a:cs typeface="Alexandria" pitchFamily="2" charset="-78"/>
              </a:rPr>
              <a:t>يشمل هذا الموضوع</a:t>
            </a:r>
            <a:r>
              <a:rPr lang="ar-EG" sz="1600" dirty="0">
                <a:latin typeface="Alexandria" pitchFamily="2" charset="-78"/>
                <a:ea typeface="Calibri" panose="020F0502020204030204" pitchFamily="34" charset="0"/>
                <a:cs typeface="Alexandria" pitchFamily="2" charset="-78"/>
              </a:rPr>
              <a:t>:</a:t>
            </a:r>
          </a:p>
          <a:p>
            <a:pPr marL="360000" indent="144000" algn="justLow" rtl="1">
              <a:lnSpc>
                <a:spcPct val="150000"/>
              </a:lnSpc>
              <a:spcAft>
                <a:spcPts val="600"/>
              </a:spcAft>
              <a:buFontTx/>
              <a:buChar char="-"/>
            </a:pPr>
            <a:r>
              <a:rPr lang="ar-JO" sz="1600" dirty="0">
                <a:effectLst/>
                <a:latin typeface="Alexandria" pitchFamily="2" charset="-78"/>
                <a:ea typeface="Calibri" panose="020F0502020204030204" pitchFamily="34" charset="0"/>
                <a:cs typeface="Alexandria" pitchFamily="2" charset="-78"/>
              </a:rPr>
              <a:t>مفهوم الأزمة</a:t>
            </a:r>
            <a:r>
              <a:rPr lang="ar-EG" sz="1600" dirty="0">
                <a:effectLst/>
                <a:latin typeface="Alexandria" pitchFamily="2" charset="-78"/>
                <a:ea typeface="Calibri" panose="020F0502020204030204" pitchFamily="34" charset="0"/>
                <a:cs typeface="Alexandria" pitchFamily="2" charset="-78"/>
              </a:rPr>
              <a:t>.</a:t>
            </a:r>
          </a:p>
          <a:p>
            <a:pPr marL="360000" indent="144000" algn="justLow" rtl="1">
              <a:lnSpc>
                <a:spcPct val="150000"/>
              </a:lnSpc>
              <a:spcAft>
                <a:spcPts val="600"/>
              </a:spcAft>
              <a:buFontTx/>
              <a:buChar char="-"/>
            </a:pPr>
            <a:r>
              <a:rPr lang="ar-EG" sz="1600" dirty="0">
                <a:latin typeface="Alexandria" pitchFamily="2" charset="-78"/>
                <a:ea typeface="Calibri" panose="020F0502020204030204" pitchFamily="34" charset="0"/>
                <a:cs typeface="Alexandria" pitchFamily="2" charset="-78"/>
              </a:rPr>
              <a:t>مفهوم إدارة الأزمة.</a:t>
            </a:r>
            <a:endParaRPr lang="en-US" sz="1600" dirty="0">
              <a:latin typeface="Alexandria" pitchFamily="2" charset="-78"/>
              <a:ea typeface="Calibri" panose="020F0502020204030204" pitchFamily="34" charset="0"/>
              <a:cs typeface="Alexandria" pitchFamily="2" charset="-78"/>
            </a:endParaRPr>
          </a:p>
          <a:p>
            <a:pPr marL="360000" indent="144000" algn="justLow" rtl="1">
              <a:lnSpc>
                <a:spcPct val="150000"/>
              </a:lnSpc>
              <a:spcAft>
                <a:spcPts val="600"/>
              </a:spcAft>
              <a:buFontTx/>
              <a:buChar char="-"/>
            </a:pPr>
            <a:r>
              <a:rPr lang="ar-SA" sz="1600" dirty="0">
                <a:latin typeface="Alexandria" pitchFamily="2" charset="-78"/>
                <a:cs typeface="Alexandria" pitchFamily="2" charset="-78"/>
              </a:rPr>
              <a:t>أدوار </a:t>
            </a:r>
            <a:r>
              <a:rPr lang="ar-EG" sz="1600" dirty="0">
                <a:ea typeface="Calibri" panose="020F0502020204030204" pitchFamily="34" charset="0"/>
                <a:cs typeface="Alexandria" pitchFamily="2" charset="-78"/>
              </a:rPr>
              <a:t>إدارة العلاقات العامة </a:t>
            </a:r>
            <a:r>
              <a:rPr lang="ar-SA" sz="1600" dirty="0">
                <a:latin typeface="Alexandria" pitchFamily="2" charset="-78"/>
                <a:cs typeface="Alexandria" pitchFamily="2" charset="-78"/>
              </a:rPr>
              <a:t>ومسئوليات</a:t>
            </a:r>
            <a:r>
              <a:rPr lang="ar-EG" sz="1600" dirty="0">
                <a:latin typeface="Alexandria" pitchFamily="2" charset="-78"/>
                <a:cs typeface="Alexandria" pitchFamily="2" charset="-78"/>
              </a:rPr>
              <a:t>ها في </a:t>
            </a:r>
            <a:r>
              <a:rPr lang="ar-EG" sz="1600" dirty="0">
                <a:ea typeface="Calibri" panose="020F0502020204030204" pitchFamily="34" charset="0"/>
                <a:cs typeface="Alexandria" pitchFamily="2" charset="-78"/>
              </a:rPr>
              <a:t>الأزمات:</a:t>
            </a:r>
          </a:p>
          <a:p>
            <a:pPr marL="540000" indent="-144000" algn="justLow" rtl="1">
              <a:lnSpc>
                <a:spcPct val="150000"/>
              </a:lnSpc>
              <a:spcAft>
                <a:spcPts val="600"/>
              </a:spcAft>
            </a:pPr>
            <a:r>
              <a:rPr lang="ar-EG" sz="1600" dirty="0">
                <a:latin typeface="Alexandria" pitchFamily="2" charset="-78"/>
                <a:ea typeface="Calibri" panose="020F0502020204030204" pitchFamily="34" charset="0"/>
                <a:cs typeface="Alexandria" pitchFamily="2" charset="-78"/>
              </a:rPr>
              <a:t>* </a:t>
            </a:r>
            <a:r>
              <a:rPr lang="ar-JO" sz="1600" dirty="0">
                <a:effectLst/>
                <a:ea typeface="Calibri" panose="020F0502020204030204" pitchFamily="34" charset="0"/>
                <a:cs typeface="Alexandria" pitchFamily="2" charset="-78"/>
              </a:rPr>
              <a:t>اتصالات</a:t>
            </a:r>
            <a:r>
              <a:rPr lang="ar-EG" sz="1600" dirty="0">
                <a:effectLst/>
                <a:ea typeface="Calibri" panose="020F0502020204030204" pitchFamily="34" charset="0"/>
                <a:cs typeface="Alexandria" pitchFamily="2" charset="-78"/>
              </a:rPr>
              <a:t> إدارة العلاقات العامة في</a:t>
            </a:r>
            <a:r>
              <a:rPr lang="ar-JO" sz="1600" dirty="0">
                <a:effectLst/>
                <a:ea typeface="Calibri" panose="020F0502020204030204" pitchFamily="34" charset="0"/>
                <a:cs typeface="Alexandria" pitchFamily="2" charset="-78"/>
              </a:rPr>
              <a:t> الأزم</a:t>
            </a:r>
            <a:r>
              <a:rPr lang="ar-EG" sz="1600" dirty="0">
                <a:effectLst/>
                <a:ea typeface="Calibri" panose="020F0502020204030204" pitchFamily="34" charset="0"/>
                <a:cs typeface="Alexandria" pitchFamily="2" charset="-78"/>
              </a:rPr>
              <a:t>ات.</a:t>
            </a:r>
            <a:endParaRPr lang="ar-EG" sz="1600" dirty="0">
              <a:effectLst/>
              <a:latin typeface="Alexandria" pitchFamily="2" charset="-78"/>
              <a:ea typeface="Calibri" panose="020F0502020204030204" pitchFamily="34" charset="0"/>
              <a:cs typeface="Alexandria" pitchFamily="2" charset="-78"/>
            </a:endParaRPr>
          </a:p>
          <a:p>
            <a:pPr marL="540000" indent="-144000" algn="justLow" rtl="1">
              <a:lnSpc>
                <a:spcPct val="150000"/>
              </a:lnSpc>
              <a:spcAft>
                <a:spcPts val="600"/>
              </a:spcAft>
            </a:pPr>
            <a:r>
              <a:rPr lang="ar-EG" sz="1600" dirty="0">
                <a:latin typeface="Alexandria" pitchFamily="2" charset="-78"/>
                <a:ea typeface="Calibri" panose="020F0502020204030204" pitchFamily="34" charset="0"/>
                <a:cs typeface="Alexandria" pitchFamily="2" charset="-78"/>
              </a:rPr>
              <a:t>* </a:t>
            </a:r>
            <a:r>
              <a:rPr lang="ar-JO" sz="1600" dirty="0">
                <a:effectLst/>
                <a:ea typeface="Calibri" panose="020F0502020204030204" pitchFamily="34" charset="0"/>
                <a:cs typeface="Alexandria" pitchFamily="2" charset="-78"/>
              </a:rPr>
              <a:t>اتصالات</a:t>
            </a:r>
            <a:r>
              <a:rPr lang="ar-EG" sz="1600" dirty="0">
                <a:effectLst/>
                <a:ea typeface="Calibri" panose="020F0502020204030204" pitchFamily="34" charset="0"/>
                <a:cs typeface="Alexandria" pitchFamily="2" charset="-78"/>
              </a:rPr>
              <a:t> إدارة العلاقات العامة ومراحل إدارة الأزمات.</a:t>
            </a:r>
            <a:endParaRPr lang="ar-EG" sz="1600" dirty="0">
              <a:effectLst/>
              <a:latin typeface="Alexandria" pitchFamily="2" charset="-78"/>
              <a:ea typeface="Calibri" panose="020F0502020204030204" pitchFamily="34" charset="0"/>
              <a:cs typeface="Alexandria" pitchFamily="2" charset="-78"/>
            </a:endParaRPr>
          </a:p>
          <a:p>
            <a:pPr marL="396000" algn="justLow" rtl="1">
              <a:lnSpc>
                <a:spcPct val="150000"/>
              </a:lnSpc>
              <a:spcAft>
                <a:spcPts val="600"/>
              </a:spcAft>
              <a:defRPr/>
            </a:pPr>
            <a:r>
              <a:rPr lang="ar-EG" sz="1600" dirty="0">
                <a:effectLst/>
                <a:ea typeface="Calibri" panose="020F0502020204030204" pitchFamily="34" charset="0"/>
                <a:cs typeface="Alexandria" pitchFamily="2" charset="-78"/>
              </a:rPr>
              <a:t>* أدوار ومسئوليات أخرى ل</a:t>
            </a:r>
            <a:r>
              <a:rPr lang="ar-EG" sz="1600" dirty="0">
                <a:latin typeface="Calibri" panose="020F0502020204030204" pitchFamily="34" charset="0"/>
                <a:ea typeface="Calibri" panose="020F0502020204030204" pitchFamily="34" charset="0"/>
                <a:cs typeface="Alexandria" pitchFamily="2" charset="-78"/>
              </a:rPr>
              <a:t>إدارة </a:t>
            </a:r>
            <a:r>
              <a:rPr lang="ar-SA" sz="1600" dirty="0">
                <a:latin typeface="Calibri" panose="020F0502020204030204" pitchFamily="34" charset="0"/>
                <a:ea typeface="Calibri" panose="020F0502020204030204" pitchFamily="34" charset="0"/>
                <a:cs typeface="Alexandria" pitchFamily="2" charset="-78"/>
              </a:rPr>
              <a:t>العلاقات العامة</a:t>
            </a:r>
            <a:r>
              <a:rPr lang="ar-EG" sz="1600" dirty="0">
                <a:latin typeface="Calibri" panose="020F0502020204030204" pitchFamily="34" charset="0"/>
                <a:ea typeface="Calibri" panose="020F0502020204030204" pitchFamily="34" charset="0"/>
                <a:cs typeface="Alexandria" pitchFamily="2" charset="-78"/>
              </a:rPr>
              <a:t> في الأزمات.</a:t>
            </a:r>
          </a:p>
          <a:p>
            <a:pPr marL="396000" algn="justLow" rtl="1">
              <a:lnSpc>
                <a:spcPct val="150000"/>
              </a:lnSpc>
              <a:spcAft>
                <a:spcPts val="600"/>
              </a:spcAft>
              <a:defRPr/>
            </a:pPr>
            <a:r>
              <a:rPr lang="ar-EG" sz="1600" dirty="0">
                <a:effectLst/>
                <a:latin typeface="Alexandria" pitchFamily="2" charset="-78"/>
                <a:ea typeface="Calibri" panose="020F0502020204030204" pitchFamily="34" charset="0"/>
                <a:cs typeface="Alexandria" pitchFamily="2" charset="-78"/>
              </a:rPr>
              <a:t>* </a:t>
            </a:r>
            <a:r>
              <a:rPr lang="ar-JO" sz="1600" dirty="0">
                <a:effectLst/>
                <a:latin typeface="Alexandria" pitchFamily="2" charset="-78"/>
                <a:ea typeface="Calibri" panose="020F0502020204030204" pitchFamily="34" charset="0"/>
                <a:cs typeface="Alexandria" pitchFamily="2" charset="-78"/>
              </a:rPr>
              <a:t>ال</a:t>
            </a:r>
            <a:r>
              <a:rPr lang="ar-EG" sz="1600" dirty="0">
                <a:effectLst/>
                <a:latin typeface="Alexandria" pitchFamily="2" charset="-78"/>
                <a:ea typeface="Calibri" panose="020F0502020204030204" pitchFamily="34" charset="0"/>
                <a:cs typeface="Alexandria" pitchFamily="2" charset="-78"/>
              </a:rPr>
              <a:t>ا</a:t>
            </a:r>
            <a:r>
              <a:rPr lang="ar-JO" sz="1600" dirty="0" err="1">
                <a:effectLst/>
                <a:latin typeface="Alexandria" pitchFamily="2" charset="-78"/>
                <a:ea typeface="Calibri" panose="020F0502020204030204" pitchFamily="34" charset="0"/>
                <a:cs typeface="Alexandria" pitchFamily="2" charset="-78"/>
              </a:rPr>
              <a:t>ستراتيج</a:t>
            </a:r>
            <a:r>
              <a:rPr lang="ar-EG" sz="1600" dirty="0">
                <a:effectLst/>
                <a:latin typeface="Alexandria" pitchFamily="2" charset="-78"/>
                <a:ea typeface="Calibri" panose="020F0502020204030204" pitchFamily="34" charset="0"/>
                <a:cs typeface="Alexandria" pitchFamily="2" charset="-78"/>
              </a:rPr>
              <a:t>ي</a:t>
            </a:r>
            <a:r>
              <a:rPr lang="ar-JO" sz="1600" dirty="0">
                <a:effectLst/>
                <a:latin typeface="Alexandria" pitchFamily="2" charset="-78"/>
                <a:ea typeface="Calibri" panose="020F0502020204030204" pitchFamily="34" charset="0"/>
                <a:cs typeface="Alexandria" pitchFamily="2" charset="-78"/>
              </a:rPr>
              <a:t>ات الاتصالية المستخدمة في إدارة الأزم</a:t>
            </a:r>
            <a:r>
              <a:rPr lang="ar-EG" sz="1600" dirty="0">
                <a:effectLst/>
                <a:latin typeface="Alexandria" pitchFamily="2" charset="-78"/>
                <a:ea typeface="Calibri" panose="020F0502020204030204" pitchFamily="34" charset="0"/>
                <a:cs typeface="Alexandria" pitchFamily="2" charset="-78"/>
              </a:rPr>
              <a:t>ات</a:t>
            </a:r>
            <a:r>
              <a:rPr lang="ar-EG" sz="1600" dirty="0">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7240143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27122" y="433493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102100" y="1195035"/>
            <a:ext cx="7264400" cy="4946995"/>
          </a:xfrm>
          <a:prstGeom prst="rect">
            <a:avLst/>
          </a:prstGeom>
          <a:noFill/>
        </p:spPr>
        <p:txBody>
          <a:bodyPr wrap="square" rtlCol="0">
            <a:spAutoFit/>
          </a:bodyPr>
          <a:lstStyle/>
          <a:p>
            <a:pPr indent="108000" algn="justLow" rtl="1">
              <a:lnSpc>
                <a:spcPct val="150000"/>
              </a:lnSpc>
              <a:spcAft>
                <a:spcPts val="1800"/>
              </a:spcAft>
              <a:defRPr/>
            </a:pPr>
            <a:r>
              <a:rPr lang="ar-SA" b="1" dirty="0">
                <a:latin typeface="Alexandria" pitchFamily="2" charset="-78"/>
                <a:cs typeface="Alexandria" pitchFamily="2" charset="-78"/>
              </a:rPr>
              <a:t>أهداف المحاضرة الحالية؛ أدوار ومسئوليات (</a:t>
            </a:r>
            <a:r>
              <a:rPr lang="ar-EG" b="1" dirty="0">
                <a:latin typeface="Alexandria" pitchFamily="2" charset="-78"/>
                <a:cs typeface="Alexandria" pitchFamily="2" charset="-78"/>
              </a:rPr>
              <a:t>4</a:t>
            </a:r>
            <a:r>
              <a:rPr lang="ar-SA" b="1" dirty="0">
                <a:latin typeface="Alexandria" pitchFamily="2" charset="-78"/>
                <a:cs typeface="Alexandria" pitchFamily="2" charset="-78"/>
              </a:rPr>
              <a:t>):</a:t>
            </a:r>
          </a:p>
          <a:p>
            <a:pPr indent="108000" algn="justLow" rtl="1">
              <a:lnSpc>
                <a:spcPct val="150000"/>
              </a:lnSpc>
              <a:spcAft>
                <a:spcPts val="1800"/>
              </a:spcAft>
              <a:defRPr/>
            </a:pPr>
            <a:r>
              <a:rPr lang="ar-SA" sz="1600" dirty="0">
                <a:latin typeface="Alexandria" pitchFamily="2" charset="-78"/>
                <a:cs typeface="Alexandria" pitchFamily="2" charset="-78"/>
              </a:rPr>
              <a:t>تسعى المحاضرة الحالية إلى استعراض النقاط الآتية:</a:t>
            </a:r>
            <a:endParaRPr lang="ar-EG" sz="1600" dirty="0">
              <a:latin typeface="Alexandria" pitchFamily="2" charset="-78"/>
              <a:cs typeface="Alexandria" pitchFamily="2" charset="-78"/>
            </a:endParaRPr>
          </a:p>
          <a:p>
            <a:pPr indent="108000" algn="justLow" rtl="1">
              <a:lnSpc>
                <a:spcPct val="150000"/>
              </a:lnSpc>
              <a:spcAft>
                <a:spcPts val="1800"/>
              </a:spcAft>
              <a:defRPr/>
            </a:pPr>
            <a:r>
              <a:rPr lang="ar-EG" sz="1600" dirty="0">
                <a:latin typeface="Alexandria" pitchFamily="2" charset="-78"/>
                <a:cs typeface="Alexandria" pitchFamily="2" charset="-78"/>
              </a:rPr>
              <a:t>- </a:t>
            </a:r>
            <a:r>
              <a:rPr lang="ar-SA" sz="1600" b="1" dirty="0">
                <a:solidFill>
                  <a:srgbClr val="000000"/>
                </a:solidFill>
                <a:effectLst/>
                <a:ea typeface="Calibri" panose="020F0502020204030204" pitchFamily="34" charset="0"/>
                <a:cs typeface="Alexandria" pitchFamily="2" charset="-78"/>
              </a:rPr>
              <a:t>إدارة العلاقات العامة والصورة الذهنية</a:t>
            </a:r>
            <a:r>
              <a:rPr lang="ar-EG" sz="1600" dirty="0">
                <a:solidFill>
                  <a:srgbClr val="000000"/>
                </a:solidFill>
                <a:ea typeface="Calibri" panose="020F0502020204030204" pitchFamily="34" charset="0"/>
                <a:cs typeface="Alexandria" pitchFamily="2" charset="-78"/>
              </a:rPr>
              <a:t>؛</a:t>
            </a:r>
            <a:r>
              <a:rPr lang="ar-EG" sz="1600" dirty="0">
                <a:solidFill>
                  <a:srgbClr val="000000"/>
                </a:solidFill>
                <a:effectLst/>
                <a:ea typeface="Calibri" panose="020F0502020204030204" pitchFamily="34" charset="0"/>
                <a:cs typeface="Alexandria" pitchFamily="2" charset="-78"/>
              </a:rPr>
              <a:t> ويشمل هذا الموضوع كلا من:</a:t>
            </a:r>
            <a:r>
              <a:rPr lang="ar-SA" sz="1600" dirty="0">
                <a:solidFill>
                  <a:srgbClr val="000000"/>
                </a:solidFill>
                <a:effectLst/>
                <a:ea typeface="Calibri" panose="020F0502020204030204" pitchFamily="34" charset="0"/>
                <a:cs typeface="Alexandria" pitchFamily="2" charset="-78"/>
              </a:rPr>
              <a:t> </a:t>
            </a:r>
            <a:endParaRPr lang="ar-EG" sz="1600" dirty="0">
              <a:solidFill>
                <a:srgbClr val="000000"/>
              </a:solidFill>
              <a:effectLst/>
              <a:ea typeface="Calibri" panose="020F0502020204030204" pitchFamily="34" charset="0"/>
              <a:cs typeface="Alexandria" pitchFamily="2" charset="-78"/>
            </a:endParaRPr>
          </a:p>
          <a:p>
            <a:pPr marL="360000" indent="-144000" algn="justLow" rtl="1">
              <a:lnSpc>
                <a:spcPct val="150000"/>
              </a:lnSpc>
              <a:spcAft>
                <a:spcPts val="600"/>
              </a:spcAft>
              <a:buFont typeface="Arial" panose="020B0604020202020204" pitchFamily="34" charset="0"/>
              <a:buChar char="•"/>
              <a:defRPr/>
            </a:pPr>
            <a:r>
              <a:rPr lang="ar-JO" sz="1600" dirty="0">
                <a:effectLst/>
                <a:latin typeface="Alexandria" pitchFamily="2" charset="-78"/>
                <a:ea typeface="Calibri" panose="020F0502020204030204" pitchFamily="34" charset="0"/>
                <a:cs typeface="Alexandria" pitchFamily="2" charset="-78"/>
              </a:rPr>
              <a:t>مفهوم الصورة الذهنية</a:t>
            </a:r>
            <a:r>
              <a:rPr lang="ar-EG" sz="1600" dirty="0">
                <a:effectLst/>
                <a:latin typeface="Alexandria" pitchFamily="2" charset="-78"/>
                <a:ea typeface="Calibri" panose="020F0502020204030204" pitchFamily="34" charset="0"/>
                <a:cs typeface="Alexandria" pitchFamily="2" charset="-78"/>
              </a:rPr>
              <a:t>.</a:t>
            </a:r>
          </a:p>
          <a:p>
            <a:pPr marL="360000" indent="-144000" algn="justLow" rtl="1">
              <a:lnSpc>
                <a:spcPct val="150000"/>
              </a:lnSpc>
              <a:spcAft>
                <a:spcPts val="600"/>
              </a:spcAft>
              <a:buFont typeface="Arial" panose="020B0604020202020204" pitchFamily="34" charset="0"/>
              <a:buChar char="•"/>
              <a:defRPr/>
            </a:pPr>
            <a:r>
              <a:rPr lang="ar-JO" sz="1600" dirty="0">
                <a:latin typeface="Alexandria" pitchFamily="2" charset="-78"/>
                <a:cs typeface="Alexandria" pitchFamily="2" charset="-78"/>
              </a:rPr>
              <a:t>سمات الصورة الذهنية</a:t>
            </a:r>
            <a:r>
              <a:rPr lang="ar-EG" sz="1600" dirty="0">
                <a:latin typeface="Alexandria" pitchFamily="2" charset="-78"/>
                <a:cs typeface="Alexandria" pitchFamily="2" charset="-78"/>
              </a:rPr>
              <a:t>.</a:t>
            </a:r>
          </a:p>
          <a:p>
            <a:pPr marL="360000" indent="-144000" algn="justLow" rtl="1">
              <a:lnSpc>
                <a:spcPct val="150000"/>
              </a:lnSpc>
              <a:spcAft>
                <a:spcPts val="600"/>
              </a:spcAft>
              <a:buFont typeface="Arial" panose="020B0604020202020204" pitchFamily="34" charset="0"/>
              <a:buChar char="•"/>
              <a:defRPr/>
            </a:pPr>
            <a:r>
              <a:rPr lang="ar-SA" sz="1600" dirty="0">
                <a:effectLst/>
                <a:latin typeface="Alexandria" pitchFamily="2" charset="-78"/>
                <a:ea typeface="Calibri" panose="020F0502020204030204" pitchFamily="34" charset="0"/>
                <a:cs typeface="Alexandria" pitchFamily="2" charset="-78"/>
              </a:rPr>
              <a:t>أهمية</a:t>
            </a:r>
            <a:r>
              <a:rPr lang="ar-JO" sz="1600" dirty="0">
                <a:effectLst/>
                <a:latin typeface="Alexandria" pitchFamily="2" charset="-78"/>
                <a:ea typeface="Calibri" panose="020F0502020204030204" pitchFamily="34" charset="0"/>
                <a:cs typeface="Alexandria" pitchFamily="2" charset="-78"/>
              </a:rPr>
              <a:t> الصورة الذهنية</a:t>
            </a:r>
            <a:r>
              <a:rPr lang="ar-SA" sz="1600" dirty="0">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a:p>
            <a:pPr marL="360000" indent="-144000" algn="justLow" rtl="1">
              <a:lnSpc>
                <a:spcPct val="150000"/>
              </a:lnSpc>
              <a:spcAft>
                <a:spcPts val="600"/>
              </a:spcAft>
              <a:buFont typeface="Arial" panose="020B0604020202020204" pitchFamily="34" charset="0"/>
              <a:buChar char="•"/>
              <a:defRPr/>
            </a:pPr>
            <a:r>
              <a:rPr lang="ar-EG" sz="1600" dirty="0">
                <a:latin typeface="Alexandria" pitchFamily="2" charset="-78"/>
                <a:cs typeface="Alexandria" pitchFamily="2" charset="-78"/>
              </a:rPr>
              <a:t>أنواع الصورة الذهنية</a:t>
            </a:r>
            <a:r>
              <a:rPr lang="ar-SA" sz="1600" dirty="0">
                <a:latin typeface="Alexandria" pitchFamily="2" charset="-78"/>
                <a:cs typeface="Alexandria" pitchFamily="2" charset="-78"/>
              </a:rPr>
              <a:t>.</a:t>
            </a:r>
          </a:p>
          <a:p>
            <a:pPr marL="360000" indent="-144000" algn="justLow" rtl="1">
              <a:lnSpc>
                <a:spcPct val="150000"/>
              </a:lnSpc>
              <a:spcAft>
                <a:spcPts val="600"/>
              </a:spcAft>
              <a:buFont typeface="Arial" panose="020B0604020202020204" pitchFamily="34" charset="0"/>
              <a:buChar char="•"/>
              <a:defRPr/>
            </a:pPr>
            <a:r>
              <a:rPr lang="ar-EG" sz="1600" dirty="0">
                <a:latin typeface="Alexandria" pitchFamily="2" charset="-78"/>
                <a:cs typeface="Alexandria" pitchFamily="2" charset="-78"/>
              </a:rPr>
              <a:t>العوامل المؤثرة في تشكيل الصورة الذهنية وتحسينها</a:t>
            </a:r>
            <a:r>
              <a:rPr lang="ar-SA" sz="1600" dirty="0">
                <a:latin typeface="Alexandria" pitchFamily="2" charset="-78"/>
                <a:cs typeface="Alexandria" pitchFamily="2" charset="-78"/>
              </a:rPr>
              <a:t>.</a:t>
            </a:r>
          </a:p>
          <a:p>
            <a:pPr marL="360000" indent="-144000" algn="justLow" rtl="1">
              <a:lnSpc>
                <a:spcPct val="150000"/>
              </a:lnSpc>
              <a:spcAft>
                <a:spcPts val="600"/>
              </a:spcAft>
              <a:buFont typeface="Arial" panose="020B0604020202020204" pitchFamily="34" charset="0"/>
              <a:buChar char="•"/>
              <a:defRPr/>
            </a:pPr>
            <a:r>
              <a:rPr lang="ar-SA" sz="1600" dirty="0">
                <a:latin typeface="Alexandria" pitchFamily="2" charset="-78"/>
                <a:cs typeface="Alexandria" pitchFamily="2" charset="-78"/>
              </a:rPr>
              <a:t>أدوار</a:t>
            </a:r>
            <a:r>
              <a:rPr lang="ar-EG" sz="1600" dirty="0">
                <a:latin typeface="Alexandria" pitchFamily="2" charset="-78"/>
                <a:cs typeface="Alexandria" pitchFamily="2" charset="-78"/>
              </a:rPr>
              <a:t> </a:t>
            </a:r>
            <a:r>
              <a:rPr lang="ar-SA" sz="1600" dirty="0">
                <a:latin typeface="Alexandria" pitchFamily="2" charset="-78"/>
                <a:cs typeface="Alexandria" pitchFamily="2" charset="-78"/>
              </a:rPr>
              <a:t>إدارة </a:t>
            </a:r>
            <a:r>
              <a:rPr lang="ar-EG" sz="1600" dirty="0">
                <a:latin typeface="Alexandria" pitchFamily="2" charset="-78"/>
                <a:cs typeface="Alexandria" pitchFamily="2" charset="-78"/>
              </a:rPr>
              <a:t>العلاقات العامة</a:t>
            </a:r>
            <a:r>
              <a:rPr lang="ar-SA" sz="1600" dirty="0">
                <a:latin typeface="Alexandria" pitchFamily="2" charset="-78"/>
                <a:cs typeface="Alexandria" pitchFamily="2" charset="-78"/>
              </a:rPr>
              <a:t> ومسئوليتها </a:t>
            </a:r>
            <a:r>
              <a:rPr lang="ar-EG" sz="1600" dirty="0">
                <a:latin typeface="Alexandria" pitchFamily="2" charset="-78"/>
                <a:cs typeface="Alexandria" pitchFamily="2" charset="-78"/>
              </a:rPr>
              <a:t>في تشكيل الصورة الذهنية</a:t>
            </a:r>
            <a:r>
              <a:rPr lang="ar-SA" sz="1600" dirty="0">
                <a:latin typeface="Alexandria" pitchFamily="2" charset="-78"/>
                <a:cs typeface="Alexandria" pitchFamily="2" charset="-78"/>
              </a:rPr>
              <a:t>.</a:t>
            </a:r>
          </a:p>
          <a:p>
            <a:pPr marL="360000" indent="-144000" algn="justLow" rtl="1">
              <a:lnSpc>
                <a:spcPct val="150000"/>
              </a:lnSpc>
              <a:spcAft>
                <a:spcPts val="600"/>
              </a:spcAft>
              <a:buFont typeface="Arial" panose="020B0604020202020204" pitchFamily="34" charset="0"/>
              <a:buChar char="•"/>
              <a:defRPr/>
            </a:pPr>
            <a:r>
              <a:rPr lang="ar-EG" sz="1600" dirty="0">
                <a:latin typeface="Alexandria" pitchFamily="2" charset="-78"/>
                <a:cs typeface="Alexandria" pitchFamily="2" charset="-78"/>
              </a:rPr>
              <a:t>العلاقات العامة</a:t>
            </a:r>
            <a:r>
              <a:rPr lang="ar-SA" sz="1600" dirty="0">
                <a:latin typeface="Alexandria" pitchFamily="2" charset="-78"/>
                <a:cs typeface="Alexandria" pitchFamily="2" charset="-78"/>
              </a:rPr>
              <a:t> وإدارة سمعة المؤسسة وهويتها.</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1954392"/>
            <a:ext cx="4937346" cy="3625109"/>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66397" y="1074935"/>
            <a:ext cx="4942047" cy="362685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798493" y="1039958"/>
            <a:ext cx="10574844" cy="4539544"/>
          </a:xfrm>
        </p:spPr>
      </p:pic>
      <p:sp>
        <p:nvSpPr>
          <p:cNvPr id="11" name="Rectangle 10"/>
          <p:cNvSpPr/>
          <p:nvPr/>
        </p:nvSpPr>
        <p:spPr>
          <a:xfrm>
            <a:off x="4976853" y="104042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899"/>
            <a:ext cx="9385391" cy="8692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71501" y="4786812"/>
            <a:ext cx="5508600" cy="1943481"/>
          </a:xfrm>
          <a:prstGeom prst="rect">
            <a:avLst/>
          </a:prstGeom>
          <a:noFill/>
        </p:spPr>
        <p:txBody>
          <a:bodyPr wrap="square">
            <a:spAutoFit/>
          </a:bodyPr>
          <a:lstStyle/>
          <a:p>
            <a:pPr algn="justLow" rtl="1">
              <a:lnSpc>
                <a:spcPct val="150000"/>
              </a:lnSpc>
            </a:pPr>
            <a:r>
              <a:rPr lang="ar-EG" b="1" dirty="0">
                <a:latin typeface="Alexandria" pitchFamily="2" charset="-78"/>
                <a:cs typeface="Alexandria" pitchFamily="2" charset="-78"/>
              </a:rPr>
              <a:t>مفهوم </a:t>
            </a:r>
            <a:r>
              <a:rPr lang="ar-SA" b="1" dirty="0">
                <a:latin typeface="Alexandria" pitchFamily="2" charset="-78"/>
                <a:cs typeface="Alexandria" pitchFamily="2" charset="-78"/>
              </a:rPr>
              <a:t>الصورة الذهنية</a:t>
            </a:r>
            <a:r>
              <a:rPr lang="ar-EG" b="1" dirty="0">
                <a:latin typeface="Alexandria" pitchFamily="2" charset="-78"/>
                <a:cs typeface="Alexandria" pitchFamily="2" charset="-78"/>
              </a:rPr>
              <a:t>:</a:t>
            </a:r>
          </a:p>
          <a:p>
            <a:pPr indent="108000" algn="justLow" rtl="1">
              <a:lnSpc>
                <a:spcPct val="150000"/>
              </a:lnSpc>
            </a:pPr>
            <a:r>
              <a:rPr lang="ar-SA" sz="1600" dirty="0">
                <a:effectLst/>
                <a:ea typeface="Calibri" panose="020F0502020204030204" pitchFamily="34" charset="0"/>
                <a:cs typeface="Alexandria" pitchFamily="2" charset="-78"/>
              </a:rPr>
              <a:t>للصورة الذهنية تعريفات عديدة تشترك جميعها في أن الصورة الذهنية تتكون غالبًا لدى الأشخاص عن طريق ما سبق رؤيته أو سماعه من الآخرين أو من خلال التجربة</a:t>
            </a:r>
            <a:r>
              <a:rPr lang="ar-EG" sz="1600" dirty="0">
                <a:effectLst/>
                <a:ea typeface="Calibri" panose="020F0502020204030204" pitchFamily="34" charset="0"/>
                <a:cs typeface="Alexandria" pitchFamily="2" charset="-78"/>
              </a:rPr>
              <a:t> والممارسة</a:t>
            </a:r>
            <a:r>
              <a:rPr lang="ar-SA" sz="1600" dirty="0">
                <a:effectLst/>
                <a:ea typeface="Calibri" panose="020F0502020204030204" pitchFamily="34" charset="0"/>
                <a:cs typeface="Alexandria" pitchFamily="2" charset="-78"/>
              </a:rPr>
              <a:t> والتنشئة</a:t>
            </a:r>
            <a:r>
              <a:rPr lang="ar-EG" sz="1600" b="1" dirty="0">
                <a:effectLst/>
                <a:latin typeface="Alexandria" pitchFamily="2" charset="-78"/>
                <a:ea typeface="Calibri" panose="020F0502020204030204" pitchFamily="34" charset="0"/>
                <a:cs typeface="Alexandria" pitchFamily="2" charset="-78"/>
              </a:rPr>
              <a:t>.</a:t>
            </a:r>
            <a:endParaRPr lang="ar-SA" sz="1600" dirty="0">
              <a:latin typeface="Alexandria" pitchFamily="2" charset="-78"/>
              <a:cs typeface="Alexandria" pitchFamily="2" charset="-78"/>
            </a:endParaRPr>
          </a:p>
        </p:txBody>
      </p:sp>
      <p:sp>
        <p:nvSpPr>
          <p:cNvPr id="41" name="TextBox 40"/>
          <p:cNvSpPr txBox="1"/>
          <p:nvPr/>
        </p:nvSpPr>
        <p:spPr>
          <a:xfrm>
            <a:off x="6297412" y="1128035"/>
            <a:ext cx="4897495" cy="707886"/>
          </a:xfrm>
          <a:prstGeom prst="rect">
            <a:avLst/>
          </a:prstGeom>
          <a:noFill/>
        </p:spPr>
        <p:txBody>
          <a:bodyPr wrap="none" rtlCol="0">
            <a:spAutoFit/>
          </a:bodyPr>
          <a:lstStyle/>
          <a:p>
            <a:pPr algn="r"/>
            <a:r>
              <a:rPr lang="ar-EG" sz="2000" b="1" dirty="0">
                <a:solidFill>
                  <a:srgbClr val="00B0F0"/>
                </a:solidFill>
                <a:latin typeface="Alexandria" pitchFamily="2" charset="-78"/>
                <a:cs typeface="Alexandria" pitchFamily="2" charset="-78"/>
              </a:rPr>
              <a:t>أدوار ومسئوليات (4):</a:t>
            </a:r>
          </a:p>
          <a:p>
            <a:r>
              <a:rPr lang="ar-EG" sz="2000" b="1" dirty="0">
                <a:solidFill>
                  <a:srgbClr val="00B0F0"/>
                </a:solidFill>
                <a:latin typeface="Alexandria" pitchFamily="2" charset="-78"/>
                <a:cs typeface="Alexandria" pitchFamily="2" charset="-78"/>
              </a:rPr>
              <a:t>إدارة العلاقات العامة والصورة الذهنية</a:t>
            </a:r>
          </a:p>
        </p:txBody>
      </p:sp>
      <p:sp>
        <p:nvSpPr>
          <p:cNvPr id="42" name="TextBox 41"/>
          <p:cNvSpPr txBox="1"/>
          <p:nvPr/>
        </p:nvSpPr>
        <p:spPr>
          <a:xfrm>
            <a:off x="4949176" y="1139330"/>
            <a:ext cx="1039219" cy="338554"/>
          </a:xfrm>
          <a:prstGeom prst="rect">
            <a:avLst/>
          </a:prstGeom>
          <a:noFill/>
        </p:spPr>
        <p:txBody>
          <a:bodyPr wrap="square" rtlCol="0">
            <a:spAutoFit/>
          </a:bodyPr>
          <a:lstStyle/>
          <a:p>
            <a:pPr algn="ctr"/>
            <a:r>
              <a:rPr lang="ar-EG" sz="1600" dirty="0">
                <a:solidFill>
                  <a:schemeClr val="bg1"/>
                </a:solidFill>
                <a:latin typeface="Alexandria" pitchFamily="2" charset="-78"/>
                <a:cs typeface="Alexandria" pitchFamily="2" charset="-78"/>
              </a:rPr>
              <a:t>الفصل</a:t>
            </a:r>
            <a:endParaRPr lang="en-US" sz="1600" dirty="0">
              <a:solidFill>
                <a:schemeClr val="bg1"/>
              </a:solidFill>
              <a:latin typeface="Alexandria" pitchFamily="2" charset="-78"/>
              <a:cs typeface="Alexandria" pitchFamily="2" charset="-78"/>
            </a:endParaRPr>
          </a:p>
        </p:txBody>
      </p:sp>
      <p:sp>
        <p:nvSpPr>
          <p:cNvPr id="43" name="TextBox 42"/>
          <p:cNvSpPr txBox="1"/>
          <p:nvPr/>
        </p:nvSpPr>
        <p:spPr>
          <a:xfrm>
            <a:off x="4912458" y="1641597"/>
            <a:ext cx="1171099" cy="338554"/>
          </a:xfrm>
          <a:prstGeom prst="rect">
            <a:avLst/>
          </a:prstGeom>
          <a:noFill/>
        </p:spPr>
        <p:txBody>
          <a:bodyPr wrap="square" rtlCol="0">
            <a:spAutoFit/>
          </a:bodyPr>
          <a:lstStyle/>
          <a:p>
            <a:pPr algn="ctr"/>
            <a:r>
              <a:rPr lang="ar-EG" sz="1600" b="1" dirty="0">
                <a:solidFill>
                  <a:schemeClr val="bg1"/>
                </a:solidFill>
                <a:latin typeface="Alexandria" pitchFamily="2" charset="-78"/>
                <a:cs typeface="Alexandria" pitchFamily="2" charset="-78"/>
              </a:rPr>
              <a:t>09</a:t>
            </a:r>
            <a:endParaRPr lang="en-US" sz="1600" b="1" dirty="0">
              <a:solidFill>
                <a:schemeClr val="bg1"/>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94266" y="1274902"/>
            <a:ext cx="10845801" cy="49276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88900" y="637007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8" name="TextBox 7"/>
          <p:cNvSpPr txBox="1"/>
          <p:nvPr/>
        </p:nvSpPr>
        <p:spPr>
          <a:xfrm>
            <a:off x="5558589" y="1701562"/>
            <a:ext cx="5558589" cy="4277453"/>
          </a:xfrm>
          <a:prstGeom prst="rect">
            <a:avLst/>
          </a:prstGeom>
          <a:noFill/>
        </p:spPr>
        <p:txBody>
          <a:bodyPr wrap="square" rtlCol="0">
            <a:spAutoFit/>
          </a:bodyPr>
          <a:lstStyle/>
          <a:p>
            <a:pPr indent="108000" algn="justLow" rtl="1">
              <a:lnSpc>
                <a:spcPct val="150000"/>
              </a:lnSpc>
              <a:spcAft>
                <a:spcPts val="600"/>
              </a:spcAft>
            </a:pPr>
            <a:r>
              <a:rPr lang="ar-EG" sz="1600" dirty="0">
                <a:latin typeface="Alexandria" pitchFamily="2" charset="-78"/>
                <a:cs typeface="Alexandria" pitchFamily="2" charset="-78"/>
              </a:rPr>
              <a:t>وعليه</a:t>
            </a:r>
            <a:r>
              <a:rPr lang="ar-EG" sz="1600" dirty="0">
                <a:solidFill>
                  <a:srgbClr val="000000"/>
                </a:solidFill>
                <a:latin typeface="Times New Roman" panose="02020603050405020304" pitchFamily="18" charset="0"/>
                <a:cs typeface="Alexandria" pitchFamily="2" charset="-78"/>
              </a:rPr>
              <a:t>، </a:t>
            </a:r>
            <a:r>
              <a:rPr lang="ar-SA" sz="1600" dirty="0">
                <a:solidFill>
                  <a:srgbClr val="000000"/>
                </a:solidFill>
                <a:effectLst/>
                <a:latin typeface="Times New Roman" panose="02020603050405020304" pitchFamily="18" charset="0"/>
                <a:ea typeface="Times New Roman" panose="02020603050405020304" pitchFamily="18" charset="0"/>
                <a:cs typeface="Alexandria" pitchFamily="2" charset="-78"/>
              </a:rPr>
              <a:t>يتصـرف الشخص تجاه الأشخاص أو الأشياء وفقًا للتصور الذهني الموجود لديه،</a:t>
            </a:r>
            <a:r>
              <a:rPr lang="ar-EG" sz="1600" dirty="0">
                <a:solidFill>
                  <a:srgbClr val="000000"/>
                </a:solidFill>
                <a:effectLst/>
                <a:latin typeface="Times New Roman" panose="02020603050405020304" pitchFamily="18" charset="0"/>
                <a:ea typeface="Times New Roman" panose="02020603050405020304" pitchFamily="18" charset="0"/>
                <a:cs typeface="Alexandria" pitchFamily="2" charset="-78"/>
              </a:rPr>
              <a:t> ف</a:t>
            </a:r>
            <a:r>
              <a:rPr lang="ar-SA" sz="1600" dirty="0">
                <a:solidFill>
                  <a:srgbClr val="000000"/>
                </a:solidFill>
                <a:effectLst/>
                <a:latin typeface="Times New Roman" panose="02020603050405020304" pitchFamily="18" charset="0"/>
                <a:ea typeface="Times New Roman" panose="02020603050405020304" pitchFamily="18" charset="0"/>
                <a:cs typeface="Alexandria" pitchFamily="2" charset="-78"/>
              </a:rPr>
              <a:t>الصورة الذهنية </a:t>
            </a:r>
            <a:r>
              <a:rPr lang="ar-EG" sz="1600" dirty="0">
                <a:solidFill>
                  <a:srgbClr val="000000"/>
                </a:solidFill>
                <a:effectLst/>
                <a:latin typeface="Times New Roman" panose="02020603050405020304" pitchFamily="18" charset="0"/>
                <a:ea typeface="Times New Roman" panose="02020603050405020304" pitchFamily="18" charset="0"/>
                <a:cs typeface="Alexandria" pitchFamily="2" charset="-78"/>
              </a:rPr>
              <a:t>هي الخزين المتراكم من الأفكار والانطباعات والأحكام الموجودة في ذهن الإنسان، والتي تكونت بفعل قدرات حسية مباشرة أو غير مباشرة تجاه فرد أو جماعة أو منظمة أو ظاهرة، ويشكل هذا الخزين مصدرًا من مصادر العملية العقلية (التفكير)، والتي تقود إلى اتخاذ القرارات والأحكام تجاه الأشياء </a:t>
            </a:r>
            <a:r>
              <a:rPr lang="ar-EG" sz="1200" dirty="0">
                <a:solidFill>
                  <a:srgbClr val="000000"/>
                </a:solidFill>
                <a:effectLst/>
                <a:latin typeface="Times New Roman" panose="02020603050405020304" pitchFamily="18" charset="0"/>
                <a:ea typeface="Times New Roman" panose="02020603050405020304" pitchFamily="18" charset="0"/>
                <a:cs typeface="Alexandria" pitchFamily="2" charset="-78"/>
              </a:rPr>
              <a:t>(باقر موسى، 2014)</a:t>
            </a:r>
            <a:r>
              <a:rPr lang="ar-EG" sz="1600" dirty="0">
                <a:solidFill>
                  <a:srgbClr val="000000"/>
                </a:solidFill>
                <a:effectLst/>
                <a:latin typeface="Times New Roman" panose="02020603050405020304" pitchFamily="18" charset="0"/>
                <a:ea typeface="Times New Roman" panose="02020603050405020304" pitchFamily="18" charset="0"/>
                <a:cs typeface="Alexandria" pitchFamily="2" charset="-78"/>
              </a:rPr>
              <a:t>.</a:t>
            </a:r>
          </a:p>
          <a:p>
            <a:pPr indent="108000" algn="justLow" rtl="1">
              <a:lnSpc>
                <a:spcPct val="150000"/>
              </a:lnSpc>
              <a:spcAft>
                <a:spcPts val="600"/>
              </a:spcAft>
            </a:pPr>
            <a:r>
              <a:rPr lang="ar-EG" sz="1600" dirty="0">
                <a:effectLst/>
                <a:ea typeface="Calibri" panose="020F0502020204030204" pitchFamily="34" charset="0"/>
                <a:cs typeface="Alexandria" pitchFamily="2" charset="-78"/>
              </a:rPr>
              <a:t>كما أن</a:t>
            </a:r>
            <a:r>
              <a:rPr lang="ar-SA" sz="1600" dirty="0">
                <a:effectLst/>
                <a:ea typeface="Calibri" panose="020F0502020204030204" pitchFamily="34" charset="0"/>
                <a:cs typeface="Alexandria" pitchFamily="2" charset="-78"/>
              </a:rPr>
              <a:t> الصورة الذهنية هي الصورة الفعلية التي تتكون في أذهان الناس عن المنشآت والمؤسسات المختلفة، وقد تتكون هذه الصورة من التجربة المباشرة أو غير المباشرة، وقد تكون عقلانية أو غير رشيدة</a:t>
            </a:r>
            <a:r>
              <a:rPr lang="ar-EG" sz="1600" dirty="0">
                <a:effectLst/>
                <a:ea typeface="Calibri" panose="020F0502020204030204" pitchFamily="34" charset="0"/>
                <a:cs typeface="Alexandria" pitchFamily="2" charset="-78"/>
              </a:rPr>
              <a:t>.</a:t>
            </a:r>
            <a:endParaRPr kumimoji="0" lang="ar-EG" sz="1600" i="0" u="none" strike="noStrike" kern="0" cap="none" spc="0" normalizeH="0" baseline="0" noProof="0" dirty="0">
              <a:ln>
                <a:noFill/>
              </a:ln>
              <a:effectLst/>
              <a:uLnTx/>
              <a:uFill>
                <a:solidFill>
                  <a:srgbClr val="000000"/>
                </a:solidFill>
              </a:uFill>
              <a:latin typeface="Alexandria" pitchFamily="2" charset="-78"/>
              <a:ea typeface="Sakkal Majalla" panose="02000000000000000000" pitchFamily="2" charset="-78"/>
              <a:cs typeface="Alexandria" pitchFamily="2" charset="-78"/>
            </a:endParaRPr>
          </a:p>
        </p:txBody>
      </p:sp>
      <p:pic>
        <p:nvPicPr>
          <p:cNvPr id="5123" name="Picture 3" descr="D:\الفصل الأول 2024\Untitled-1_166697693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1496" y="1468191"/>
            <a:ext cx="4195810" cy="45591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625665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99179" y="500900"/>
            <a:ext cx="9553122" cy="11679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7264438" cy="4493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95400" y="1375156"/>
            <a:ext cx="7073900" cy="4266681"/>
          </a:xfrm>
          <a:prstGeom prst="rect">
            <a:avLst/>
          </a:prstGeom>
          <a:noFill/>
        </p:spPr>
        <p:txBody>
          <a:bodyPr wrap="square" rtlCol="0">
            <a:spAutoFit/>
          </a:bodyPr>
          <a:lstStyle/>
          <a:p>
            <a:pPr algn="justLow" rtl="1">
              <a:lnSpc>
                <a:spcPct val="150000"/>
              </a:lnSpc>
              <a:spcAft>
                <a:spcPts val="600"/>
              </a:spcAft>
            </a:pPr>
            <a:r>
              <a:rPr lang="ar-EG" sz="1600" dirty="0">
                <a:latin typeface="Alexandria" pitchFamily="2" charset="-78"/>
                <a:cs typeface="Alexandria" pitchFamily="2" charset="-78"/>
              </a:rPr>
              <a:t> </a:t>
            </a:r>
            <a:r>
              <a:rPr lang="ar-SA" sz="1600" dirty="0">
                <a:solidFill>
                  <a:srgbClr val="000000"/>
                </a:solidFill>
                <a:effectLst/>
                <a:latin typeface="Times New Roman" panose="02020603050405020304" pitchFamily="18" charset="0"/>
                <a:ea typeface="Times New Roman" panose="02020603050405020304" pitchFamily="18" charset="0"/>
                <a:cs typeface="Alexandria" pitchFamily="2" charset="-78"/>
              </a:rPr>
              <a:t> </a:t>
            </a:r>
            <a:r>
              <a:rPr lang="ar-EG" sz="1600" dirty="0">
                <a:solidFill>
                  <a:srgbClr val="000000"/>
                </a:solidFill>
                <a:effectLst/>
                <a:latin typeface="Times New Roman" panose="02020603050405020304" pitchFamily="18" charset="0"/>
                <a:ea typeface="Times New Roman" panose="02020603050405020304" pitchFamily="18" charset="0"/>
                <a:cs typeface="Alexandria" pitchFamily="2" charset="-78"/>
              </a:rPr>
              <a:t>كما أن الصورة </a:t>
            </a:r>
            <a:r>
              <a:rPr lang="ar-SA" sz="1600" dirty="0">
                <a:solidFill>
                  <a:srgbClr val="000000"/>
                </a:solidFill>
                <a:latin typeface="Times New Roman" panose="02020603050405020304" pitchFamily="18" charset="0"/>
                <a:ea typeface="Times New Roman" panose="02020603050405020304" pitchFamily="18" charset="0"/>
                <a:cs typeface="Alexandria" pitchFamily="2" charset="-78"/>
              </a:rPr>
              <a:t>الذهنية</a:t>
            </a:r>
            <a:r>
              <a:rPr lang="ar-EG" sz="1600" dirty="0">
                <a:solidFill>
                  <a:srgbClr val="000000"/>
                </a:solidFill>
                <a:effectLst/>
                <a:latin typeface="Times New Roman" panose="02020603050405020304" pitchFamily="18" charset="0"/>
                <a:ea typeface="Times New Roman" panose="02020603050405020304" pitchFamily="18" charset="0"/>
                <a:cs typeface="Alexandria" pitchFamily="2" charset="-78"/>
              </a:rPr>
              <a:t> </a:t>
            </a:r>
            <a:r>
              <a:rPr lang="ar-SA" sz="1600" dirty="0">
                <a:solidFill>
                  <a:srgbClr val="000000"/>
                </a:solidFill>
                <a:effectLst/>
                <a:latin typeface="Times New Roman" panose="02020603050405020304" pitchFamily="18" charset="0"/>
                <a:ea typeface="Times New Roman" panose="02020603050405020304" pitchFamily="18" charset="0"/>
                <a:cs typeface="Alexandria" pitchFamily="2" charset="-78"/>
              </a:rPr>
              <a:t>قد تعتمد على الأدلة والوثائق أو الإشاعات والأقوال غير الموثقة، لكنها في النهاية تمثل واقعًا صادقًا بالنسبة لمن يحملونها في رؤوسهم، إذا كان مصطلح الصورة الذهنية لا يعني بالنسبة لمعظم الناس سوى شيء عابر أو غير حقيقي أو حتى مجرد وهم </a:t>
            </a:r>
            <a:r>
              <a:rPr lang="ar-SA" sz="1200" dirty="0">
                <a:solidFill>
                  <a:srgbClr val="000000"/>
                </a:solidFill>
                <a:effectLst/>
                <a:latin typeface="Times New Roman" panose="02020603050405020304" pitchFamily="18" charset="0"/>
                <a:ea typeface="Times New Roman" panose="02020603050405020304" pitchFamily="18" charset="0"/>
                <a:cs typeface="Alexandria" pitchFamily="2" charset="-78"/>
              </a:rPr>
              <a:t>(جمال بن عمار، 2016)</a:t>
            </a:r>
            <a:r>
              <a:rPr lang="ar-SA" sz="1600" dirty="0">
                <a:solidFill>
                  <a:srgbClr val="000000"/>
                </a:solidFill>
                <a:effectLst/>
                <a:latin typeface="Times New Roman" panose="02020603050405020304" pitchFamily="18" charset="0"/>
                <a:ea typeface="Times New Roman" panose="02020603050405020304" pitchFamily="18" charset="0"/>
                <a:cs typeface="Alexandria" pitchFamily="2" charset="-78"/>
              </a:rPr>
              <a:t>. </a:t>
            </a:r>
          </a:p>
          <a:p>
            <a:pPr algn="justLow" rtl="1">
              <a:lnSpc>
                <a:spcPct val="150000"/>
              </a:lnSpc>
              <a:spcAft>
                <a:spcPts val="600"/>
              </a:spcAft>
            </a:pPr>
            <a:r>
              <a:rPr lang="ar-SA" sz="1600" dirty="0">
                <a:solidFill>
                  <a:srgbClr val="000000"/>
                </a:solidFill>
                <a:effectLst/>
                <a:latin typeface="Times New Roman" panose="02020603050405020304" pitchFamily="18" charset="0"/>
                <a:ea typeface="Times New Roman" panose="02020603050405020304" pitchFamily="18" charset="0"/>
                <a:cs typeface="Alexandria" pitchFamily="2" charset="-78"/>
              </a:rPr>
              <a:t>والصورة الذهنية كذلك هي الأفكار الموجودة في عقول الجمهور عن المؤسسة، والتي تُؤسس وتُبنى بناء على ما يتلقونه من معلومات وخبرات، ولا شك أن تلك الصورة تتأثر بطبيعة الأفراد وسماتهم الشخصية والنوعية </a:t>
            </a:r>
            <a:r>
              <a:rPr lang="ar-SA" sz="1200" dirty="0">
                <a:solidFill>
                  <a:srgbClr val="000000"/>
                </a:solidFill>
                <a:effectLst/>
                <a:latin typeface="Times New Roman" panose="02020603050405020304" pitchFamily="18" charset="0"/>
                <a:ea typeface="Times New Roman" panose="02020603050405020304" pitchFamily="18" charset="0"/>
                <a:cs typeface="Alexandria" pitchFamily="2" charset="-78"/>
              </a:rPr>
              <a:t>(إسلام أحمد، 2015)</a:t>
            </a:r>
            <a:r>
              <a:rPr lang="ar-SA" sz="1600" dirty="0">
                <a:solidFill>
                  <a:srgbClr val="000000"/>
                </a:solidFill>
                <a:effectLst/>
                <a:latin typeface="Times New Roman" panose="02020603050405020304" pitchFamily="18" charset="0"/>
                <a:ea typeface="Times New Roman" panose="02020603050405020304" pitchFamily="18" charset="0"/>
                <a:cs typeface="Alexandria" pitchFamily="2" charset="-78"/>
              </a:rPr>
              <a:t>.</a:t>
            </a:r>
            <a:r>
              <a:rPr lang="ar-EG" sz="1600" dirty="0">
                <a:solidFill>
                  <a:srgbClr val="000000"/>
                </a:solidFill>
                <a:effectLst/>
                <a:latin typeface="Times New Roman" panose="02020603050405020304" pitchFamily="18" charset="0"/>
                <a:ea typeface="Times New Roman" panose="02020603050405020304" pitchFamily="18" charset="0"/>
                <a:cs typeface="Alexandria" pitchFamily="2" charset="-78"/>
              </a:rPr>
              <a:t> </a:t>
            </a:r>
            <a:endParaRPr lang="ar-SA" sz="1600" dirty="0">
              <a:solidFill>
                <a:srgbClr val="000000"/>
              </a:solidFill>
              <a:effectLst/>
              <a:latin typeface="Times New Roman" panose="02020603050405020304" pitchFamily="18" charset="0"/>
              <a:ea typeface="Times New Roman" panose="02020603050405020304" pitchFamily="18" charset="0"/>
              <a:cs typeface="Alexandria" pitchFamily="2" charset="-78"/>
            </a:endParaRPr>
          </a:p>
          <a:p>
            <a:pPr algn="justLow" rtl="1">
              <a:lnSpc>
                <a:spcPct val="150000"/>
              </a:lnSpc>
              <a:spcAft>
                <a:spcPts val="600"/>
              </a:spcAft>
            </a:pPr>
            <a:r>
              <a:rPr lang="ar-SA" sz="1600" dirty="0">
                <a:effectLst/>
                <a:ea typeface="Calibri" panose="020F0502020204030204" pitchFamily="34" charset="0"/>
                <a:cs typeface="Alexandria" pitchFamily="2" charset="-78"/>
              </a:rPr>
              <a:t>والصورة الذهنية نتاج خبرات مباشرة أو غير مباشرة، وذات أساس ديناميكي قابل للنمو والتغيير، وتؤثر في اتجاهات الأفراد واستجاباتهم بشكل يتسم بالشمول والمرونة، ويغلب عليها طابع الدقة والتفصيل </a:t>
            </a:r>
            <a:r>
              <a:rPr lang="ar-SA" sz="1200" dirty="0">
                <a:effectLst/>
                <a:ea typeface="Calibri" panose="020F0502020204030204" pitchFamily="34" charset="0"/>
                <a:cs typeface="Alexandria" pitchFamily="2" charset="-78"/>
              </a:rPr>
              <a:t>(الحاج الفضل، 2014)</a:t>
            </a:r>
            <a:r>
              <a:rPr lang="ar-SA" sz="1600" dirty="0">
                <a:effectLst/>
                <a:ea typeface="Calibri" panose="020F0502020204030204" pitchFamily="34" charset="0"/>
                <a:cs typeface="Alexandria" pitchFamily="2" charset="-78"/>
              </a:rPr>
              <a:t>.</a:t>
            </a:r>
            <a:endParaRPr lang="en-US" sz="1600" dirty="0">
              <a:effectLst/>
              <a:latin typeface="Times New Roman" panose="02020603050405020304" pitchFamily="18" charset="0"/>
              <a:ea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515045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99179" y="500900"/>
            <a:ext cx="9553122" cy="11679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791738" cy="44679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20800" y="1413256"/>
            <a:ext cx="9486900" cy="4190250"/>
          </a:xfrm>
          <a:prstGeom prst="rect">
            <a:avLst/>
          </a:prstGeom>
          <a:noFill/>
        </p:spPr>
        <p:txBody>
          <a:bodyPr wrap="square" rtlCol="0">
            <a:spAutoFit/>
          </a:bodyPr>
          <a:lstStyle/>
          <a:p>
            <a:pPr indent="107950" algn="justLow" rtl="1">
              <a:lnSpc>
                <a:spcPct val="150000"/>
              </a:lnSpc>
              <a:spcAft>
                <a:spcPts val="600"/>
              </a:spcAft>
            </a:pPr>
            <a:r>
              <a:rPr lang="ar-SA" sz="1600" dirty="0">
                <a:solidFill>
                  <a:srgbClr val="000000"/>
                </a:solidFill>
                <a:effectLst/>
                <a:latin typeface="Alexandria" pitchFamily="2" charset="-78"/>
                <a:ea typeface="Times New Roman" panose="02020603050405020304" pitchFamily="18" charset="0"/>
                <a:cs typeface="Alexandria" pitchFamily="2" charset="-78"/>
              </a:rPr>
              <a:t>والصورة الذهنية أيض</a:t>
            </a:r>
            <a:r>
              <a:rPr lang="ar-EG" sz="1600" dirty="0">
                <a:solidFill>
                  <a:srgbClr val="000000"/>
                </a:solidFill>
                <a:effectLst/>
                <a:latin typeface="Alexandria" pitchFamily="2" charset="-78"/>
                <a:ea typeface="Times New Roman" panose="02020603050405020304" pitchFamily="18" charset="0"/>
                <a:cs typeface="Alexandria" pitchFamily="2" charset="-78"/>
              </a:rPr>
              <a:t>ا</a:t>
            </a:r>
            <a:r>
              <a:rPr lang="ar-SA" sz="1600" dirty="0">
                <a:solidFill>
                  <a:srgbClr val="000000"/>
                </a:solidFill>
                <a:effectLst/>
                <a:latin typeface="Alexandria" pitchFamily="2" charset="-78"/>
                <a:ea typeface="Times New Roman" panose="02020603050405020304" pitchFamily="18" charset="0"/>
                <a:cs typeface="Alexandria" pitchFamily="2" charset="-78"/>
              </a:rPr>
              <a:t> هي المعاني والاتجاهات والمعرفة والآراء المشتركة بين الجمهور عن المنظمة أو الش</a:t>
            </a:r>
            <a:r>
              <a:rPr lang="ar-EG" sz="1600" dirty="0">
                <a:solidFill>
                  <a:srgbClr val="000000"/>
                </a:solidFill>
                <a:effectLst/>
                <a:latin typeface="Alexandria" pitchFamily="2" charset="-78"/>
                <a:ea typeface="Times New Roman" panose="02020603050405020304" pitchFamily="18" charset="0"/>
                <a:cs typeface="Alexandria" pitchFamily="2" charset="-78"/>
              </a:rPr>
              <a:t>ـر</a:t>
            </a:r>
            <a:r>
              <a:rPr lang="ar-SA" sz="1600" dirty="0" err="1">
                <a:solidFill>
                  <a:srgbClr val="000000"/>
                </a:solidFill>
                <a:effectLst/>
                <a:latin typeface="Alexandria" pitchFamily="2" charset="-78"/>
                <a:ea typeface="Times New Roman" panose="02020603050405020304" pitchFamily="18" charset="0"/>
                <a:cs typeface="Alexandria" pitchFamily="2" charset="-78"/>
              </a:rPr>
              <a:t>كة</a:t>
            </a:r>
            <a:r>
              <a:rPr lang="ar-SA" sz="1600" dirty="0">
                <a:solidFill>
                  <a:srgbClr val="000000"/>
                </a:solidFill>
                <a:effectLst/>
                <a:latin typeface="Alexandria" pitchFamily="2" charset="-78"/>
                <a:ea typeface="Times New Roman" panose="02020603050405020304" pitchFamily="18" charset="0"/>
                <a:cs typeface="Alexandria" pitchFamily="2" charset="-78"/>
              </a:rPr>
              <a:t> التي نتجت عن العمليات أو الاستراتيجيات الاتصالية التي قامت بها المنظمة، وهي أيض</a:t>
            </a:r>
            <a:r>
              <a:rPr lang="ar-EG" sz="1600" dirty="0">
                <a:solidFill>
                  <a:srgbClr val="000000"/>
                </a:solidFill>
                <a:effectLst/>
                <a:latin typeface="Alexandria" pitchFamily="2" charset="-78"/>
                <a:ea typeface="Times New Roman" panose="02020603050405020304" pitchFamily="18" charset="0"/>
                <a:cs typeface="Alexandria" pitchFamily="2" charset="-78"/>
              </a:rPr>
              <a:t>ا</a:t>
            </a:r>
            <a:r>
              <a:rPr lang="ar-SA" sz="1600" dirty="0">
                <a:solidFill>
                  <a:srgbClr val="000000"/>
                </a:solidFill>
                <a:effectLst/>
                <a:latin typeface="Alexandria" pitchFamily="2" charset="-78"/>
                <a:ea typeface="Times New Roman" panose="02020603050405020304" pitchFamily="18" charset="0"/>
                <a:cs typeface="Alexandria" pitchFamily="2" charset="-78"/>
              </a:rPr>
              <a:t> نتيجة اتصال حواري بين المنظمة والجمهور، حيث يوفر هذا النوع من الاتصال علاقة تبادلية بين المنظمات وجمهورها، وهو سلوك اتصال أخلاقي، ومع أن هذا الاتصال يجب أن يعكس الواقع إلا أنه يمكن التركيز على السمات المرغوب فيها، والتي تحتاج المنظمة أن تقنع الجمهور بها </a:t>
            </a:r>
            <a:r>
              <a:rPr lang="ar-SA" sz="1200" dirty="0">
                <a:solidFill>
                  <a:srgbClr val="000000"/>
                </a:solidFill>
                <a:effectLst/>
                <a:latin typeface="Alexandria" pitchFamily="2" charset="-78"/>
                <a:ea typeface="Times New Roman" panose="02020603050405020304" pitchFamily="18" charset="0"/>
                <a:cs typeface="Alexandria" pitchFamily="2" charset="-78"/>
              </a:rPr>
              <a:t>(سليمان صالح، 2005)</a:t>
            </a:r>
            <a:r>
              <a:rPr lang="ar-SA" sz="1600" dirty="0">
                <a:solidFill>
                  <a:srgbClr val="000000"/>
                </a:solidFill>
                <a:effectLst/>
                <a:latin typeface="Alexandria" pitchFamily="2" charset="-78"/>
                <a:ea typeface="Times New Roman" panose="02020603050405020304" pitchFamily="18" charset="0"/>
                <a:cs typeface="Alexandria" pitchFamily="2" charset="-78"/>
              </a:rPr>
              <a:t>.  </a:t>
            </a:r>
            <a:endParaRPr lang="en-US" sz="1600" dirty="0">
              <a:effectLst/>
              <a:latin typeface="Alexandria" pitchFamily="2" charset="-78"/>
              <a:ea typeface="Times New Roman" panose="02020603050405020304" pitchFamily="18" charset="0"/>
              <a:cs typeface="Alexandria" pitchFamily="2" charset="-78"/>
            </a:endParaRPr>
          </a:p>
          <a:p>
            <a:pPr indent="107950" algn="justLow" rtl="1">
              <a:lnSpc>
                <a:spcPct val="150000"/>
              </a:lnSpc>
              <a:spcAft>
                <a:spcPts val="600"/>
              </a:spcAft>
            </a:pPr>
            <a:r>
              <a:rPr lang="ar-SA" sz="1600" dirty="0">
                <a:effectLst/>
                <a:latin typeface="Alexandria" pitchFamily="2" charset="-78"/>
                <a:ea typeface="Calibri" panose="020F0502020204030204" pitchFamily="34" charset="0"/>
                <a:cs typeface="Alexandria" pitchFamily="2" charset="-78"/>
              </a:rPr>
              <a:t>والصورة الذهنية </a:t>
            </a:r>
            <a:r>
              <a:rPr lang="ar-EG" sz="1600" dirty="0">
                <a:effectLst/>
                <a:latin typeface="Alexandria" pitchFamily="2" charset="-78"/>
                <a:ea typeface="Calibri" panose="020F0502020204030204" pitchFamily="34" charset="0"/>
                <a:cs typeface="Alexandria" pitchFamily="2" charset="-78"/>
              </a:rPr>
              <a:t>هي الناتج النهائي للانطباعات الذاتية التي تتكون عند الأفراد والجماعات إزاء شخص معين أو نظام ما أو شعب أو جنس بعينه، أو منشأة أو مؤسسة أو منظمة محلية أو دولية أو مهنة معينة، أو أي شيء آخر يمكن أن يكون له تأثير على حياة الإنسان، وتتكون هذه الانطباعات من خلال التجارب المباشرة وغير المباشرة، وترتبط هذه التجارب بعواطف الأفراد واتجاهاتهم وعقائدهم، وبغض النظر عن صحة وعدم صحة المعلومات التي تتضمنها خلاصة هذه التجارب فهي تمثل بالنسبة لأصحابها واقعًا صادقًا ينظرون من خلاله إلى ما حولهم ويفهمونه أو يقدرونه على أساسها </a:t>
            </a:r>
            <a:r>
              <a:rPr lang="ar-EG" sz="1200" dirty="0">
                <a:effectLst/>
                <a:latin typeface="Alexandria" pitchFamily="2" charset="-78"/>
                <a:ea typeface="Calibri" panose="020F0502020204030204" pitchFamily="34" charset="0"/>
                <a:cs typeface="Alexandria" pitchFamily="2" charset="-78"/>
              </a:rPr>
              <a:t>(علي عجوة، 2007)</a:t>
            </a:r>
            <a:r>
              <a:rPr lang="ar-EG" sz="1600" dirty="0">
                <a:effectLst/>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3900693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1954392"/>
            <a:ext cx="4937346" cy="3625109"/>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66397" y="1074935"/>
            <a:ext cx="4942047" cy="362685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798493" y="1039958"/>
            <a:ext cx="10574844" cy="4539544"/>
          </a:xfrm>
        </p:spPr>
      </p:pic>
      <p:sp>
        <p:nvSpPr>
          <p:cNvPr id="6" name="Rectangle 5"/>
          <p:cNvSpPr/>
          <p:nvPr/>
        </p:nvSpPr>
        <p:spPr>
          <a:xfrm>
            <a:off x="2626178" y="500899"/>
            <a:ext cx="9385391" cy="8692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798494" y="4748712"/>
            <a:ext cx="5231170" cy="1204817"/>
          </a:xfrm>
          <a:prstGeom prst="rect">
            <a:avLst/>
          </a:prstGeom>
          <a:noFill/>
        </p:spPr>
        <p:txBody>
          <a:bodyPr wrap="square">
            <a:spAutoFit/>
          </a:bodyPr>
          <a:lstStyle/>
          <a:p>
            <a:pPr algn="justLow" rtl="1">
              <a:lnSpc>
                <a:spcPct val="150000"/>
              </a:lnSpc>
            </a:pPr>
            <a:r>
              <a:rPr lang="ar-JO" sz="1800" b="1" dirty="0">
                <a:effectLst/>
                <a:ea typeface="Calibri" panose="020F0502020204030204" pitchFamily="34" charset="0"/>
                <a:cs typeface="Alexandria" pitchFamily="2" charset="-78"/>
              </a:rPr>
              <a:t>سمات الصورة الذهنية</a:t>
            </a:r>
            <a:r>
              <a:rPr lang="ar-EG" sz="1800" b="1" dirty="0">
                <a:effectLst/>
                <a:latin typeface="Alexandria" pitchFamily="2" charset="-78"/>
                <a:ea typeface="Calibri" panose="020F0502020204030204" pitchFamily="34" charset="0"/>
                <a:cs typeface="Alexandria" pitchFamily="2" charset="-78"/>
              </a:rPr>
              <a:t>:</a:t>
            </a:r>
          </a:p>
          <a:p>
            <a:pPr indent="108000" algn="justLow" rtl="1">
              <a:lnSpc>
                <a:spcPct val="150000"/>
              </a:lnSpc>
            </a:pPr>
            <a:r>
              <a:rPr lang="ar-SA" sz="1600" dirty="0">
                <a:effectLst/>
                <a:ea typeface="Calibri" panose="020F0502020204030204" pitchFamily="34" charset="0"/>
                <a:cs typeface="Alexandria" pitchFamily="2" charset="-78"/>
              </a:rPr>
              <a:t>هناك العديد من السمات والخصائص التي تتسم بها الصورة الذهنية من بينها</a:t>
            </a:r>
            <a:r>
              <a:rPr lang="ar-EG" sz="1600" dirty="0">
                <a:effectLst/>
                <a:ea typeface="Calibri" panose="020F0502020204030204" pitchFamily="34" charset="0"/>
                <a:cs typeface="Alexandria" pitchFamily="2" charset="-78"/>
              </a:rPr>
              <a:t>:</a:t>
            </a:r>
            <a:endParaRPr lang="ar-SA" sz="1600" dirty="0">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1604096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6401" y="1486579"/>
            <a:ext cx="4902200" cy="467800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5478662" y="1486579"/>
            <a:ext cx="5579484" cy="3204801"/>
          </a:xfrm>
        </p:spPr>
      </p:pic>
      <p:sp>
        <p:nvSpPr>
          <p:cNvPr id="6" name="Rectangle 5"/>
          <p:cNvSpPr/>
          <p:nvPr/>
        </p:nvSpPr>
        <p:spPr>
          <a:xfrm>
            <a:off x="546100" y="1550079"/>
            <a:ext cx="4762500" cy="4500719"/>
          </a:xfrm>
          <a:prstGeom prst="rect">
            <a:avLst/>
          </a:prstGeom>
        </p:spPr>
        <p:txBody>
          <a:bodyPr wrap="square">
            <a:spAutoFit/>
          </a:bodyPr>
          <a:lstStyle/>
          <a:p>
            <a:pPr marL="144000" indent="-144000" algn="justLow" rtl="1">
              <a:lnSpc>
                <a:spcPct val="150000"/>
              </a:lnSpc>
              <a:spcAft>
                <a:spcPts val="600"/>
              </a:spcAft>
              <a:buFontTx/>
              <a:buChar char="-"/>
            </a:pPr>
            <a:r>
              <a:rPr lang="ar-SA" sz="1600" dirty="0">
                <a:effectLst/>
                <a:ea typeface="Calibri" panose="020F0502020204030204" pitchFamily="34" charset="0"/>
                <a:cs typeface="Alexandria" pitchFamily="2" charset="-78"/>
              </a:rPr>
              <a:t>جزئية</a:t>
            </a:r>
            <a:r>
              <a:rPr lang="ar-EG" sz="1600" dirty="0">
                <a:ea typeface="Calibri" panose="020F0502020204030204" pitchFamily="34" charset="0"/>
                <a:cs typeface="Alexandria" pitchFamily="2" charset="-78"/>
              </a:rPr>
              <a:t>.</a:t>
            </a:r>
          </a:p>
          <a:p>
            <a:pPr marL="144000" indent="-144000" algn="justLow" rtl="1">
              <a:lnSpc>
                <a:spcPct val="150000"/>
              </a:lnSpc>
              <a:spcAft>
                <a:spcPts val="600"/>
              </a:spcAft>
              <a:buFontTx/>
              <a:buChar char="-"/>
            </a:pPr>
            <a:r>
              <a:rPr lang="ar-SA" sz="1600" dirty="0">
                <a:effectLst/>
                <a:ea typeface="Calibri" panose="020F0502020204030204" pitchFamily="34" charset="0"/>
                <a:cs typeface="Alexandria" pitchFamily="2" charset="-78"/>
              </a:rPr>
              <a:t>ذات طبيعة بش</a:t>
            </a:r>
            <a:r>
              <a:rPr lang="ar-EG" sz="1600" dirty="0">
                <a:effectLst/>
                <a:ea typeface="Calibri" panose="020F0502020204030204" pitchFamily="34" charset="0"/>
                <a:cs typeface="Alexandria" pitchFamily="2" charset="-78"/>
              </a:rPr>
              <a:t>ـر</a:t>
            </a:r>
            <a:r>
              <a:rPr lang="ar-SA" sz="1600" dirty="0" err="1">
                <a:effectLst/>
                <a:ea typeface="Calibri" panose="020F0502020204030204" pitchFamily="34" charset="0"/>
                <a:cs typeface="Alexandria" pitchFamily="2" charset="-78"/>
              </a:rPr>
              <a:t>ية</a:t>
            </a:r>
            <a:r>
              <a:rPr lang="ar-EG" sz="1600" dirty="0">
                <a:effectLst/>
                <a:ea typeface="Calibri" panose="020F0502020204030204" pitchFamily="34" charset="0"/>
                <a:cs typeface="Alexandria" pitchFamily="2" charset="-78"/>
              </a:rPr>
              <a:t>.</a:t>
            </a:r>
          </a:p>
          <a:p>
            <a:pPr marL="144000" indent="-144000" algn="justLow" rtl="1">
              <a:lnSpc>
                <a:spcPct val="150000"/>
              </a:lnSpc>
              <a:spcAft>
                <a:spcPts val="600"/>
              </a:spcAft>
              <a:buFontTx/>
              <a:buChar char="-"/>
            </a:pPr>
            <a:r>
              <a:rPr lang="ar-SA" sz="1600" dirty="0">
                <a:effectLst/>
                <a:ea typeface="Calibri" panose="020F0502020204030204" pitchFamily="34" charset="0"/>
                <a:cs typeface="Alexandria" pitchFamily="2" charset="-78"/>
              </a:rPr>
              <a:t>عدم الدقة؛ ولعل مرجع ذلك أساسًا هو أن الصورة الذهنية لا تعبر </a:t>
            </a:r>
            <a:r>
              <a:rPr lang="ar-SA" sz="1600" dirty="0" err="1">
                <a:effectLst/>
                <a:ea typeface="Calibri" panose="020F0502020204030204" pitchFamily="34" charset="0"/>
                <a:cs typeface="Alexandria" pitchFamily="2" charset="-78"/>
              </a:rPr>
              <a:t>بالض</a:t>
            </a:r>
            <a:r>
              <a:rPr lang="ar-EG" sz="1600" dirty="0">
                <a:effectLst/>
                <a:ea typeface="Calibri" panose="020F0502020204030204" pitchFamily="34" charset="0"/>
                <a:cs typeface="Alexandria" pitchFamily="2" charset="-78"/>
              </a:rPr>
              <a:t>ـر</a:t>
            </a:r>
            <a:r>
              <a:rPr lang="ar-SA" sz="1600" dirty="0" err="1">
                <a:effectLst/>
                <a:ea typeface="Calibri" panose="020F0502020204030204" pitchFamily="34" charset="0"/>
                <a:cs typeface="Alexandria" pitchFamily="2" charset="-78"/>
              </a:rPr>
              <a:t>ورة</a:t>
            </a:r>
            <a:r>
              <a:rPr lang="ar-SA" sz="1600" dirty="0">
                <a:effectLst/>
                <a:ea typeface="Calibri" panose="020F0502020204030204" pitchFamily="34" charset="0"/>
                <a:cs typeface="Alexandria" pitchFamily="2" charset="-78"/>
              </a:rPr>
              <a:t> عن الواقع الكلي</a:t>
            </a:r>
            <a:r>
              <a:rPr lang="ar-EG" sz="1600" dirty="0">
                <a:ea typeface="Calibri" panose="020F0502020204030204" pitchFamily="34" charset="0"/>
                <a:cs typeface="Alexandria" pitchFamily="2" charset="-78"/>
              </a:rPr>
              <a:t>.</a:t>
            </a:r>
          </a:p>
          <a:p>
            <a:pPr marL="144000" indent="-144000" algn="justLow" rtl="1">
              <a:lnSpc>
                <a:spcPct val="150000"/>
              </a:lnSpc>
              <a:spcAft>
                <a:spcPts val="600"/>
              </a:spcAft>
              <a:buFontTx/>
              <a:buChar char="-"/>
            </a:pPr>
            <a:r>
              <a:rPr lang="ar-SA" sz="1600" dirty="0">
                <a:effectLst/>
                <a:ea typeface="Calibri" panose="020F0502020204030204" pitchFamily="34" charset="0"/>
                <a:cs typeface="Alexandria" pitchFamily="2" charset="-78"/>
              </a:rPr>
              <a:t>الثبات والمقاومة للتغيير؛ فالصورة الذهنية تميل إلى الثبات ومقاومة التغيير</a:t>
            </a:r>
            <a:r>
              <a:rPr lang="ar-EG" sz="1600" dirty="0">
                <a:effectLst/>
                <a:ea typeface="Calibri" panose="020F0502020204030204" pitchFamily="34" charset="0"/>
                <a:cs typeface="Alexandria" pitchFamily="2" charset="-78"/>
              </a:rPr>
              <a:t>.</a:t>
            </a:r>
          </a:p>
          <a:p>
            <a:pPr marL="144000" indent="-144000" algn="justLow" rtl="1">
              <a:lnSpc>
                <a:spcPct val="150000"/>
              </a:lnSpc>
              <a:spcAft>
                <a:spcPts val="600"/>
              </a:spcAft>
              <a:buFontTx/>
              <a:buChar char="-"/>
            </a:pPr>
            <a:r>
              <a:rPr lang="ar-SA" sz="1600" dirty="0">
                <a:effectLst/>
                <a:ea typeface="Calibri" panose="020F0502020204030204" pitchFamily="34" charset="0"/>
                <a:cs typeface="Alexandria" pitchFamily="2" charset="-78"/>
              </a:rPr>
              <a:t>التعميم وتجاهل الفروق الفردية؛ حيث تقوم الصورة الذهنية على التعميم المبالغ فيه</a:t>
            </a:r>
            <a:r>
              <a:rPr lang="ar-EG" sz="1600" dirty="0">
                <a:effectLst/>
                <a:ea typeface="Calibri" panose="020F0502020204030204" pitchFamily="34" charset="0"/>
                <a:cs typeface="Alexandria" pitchFamily="2" charset="-78"/>
              </a:rPr>
              <a:t>.</a:t>
            </a:r>
          </a:p>
          <a:p>
            <a:pPr marL="144000" indent="-144000" algn="justLow" rtl="1">
              <a:lnSpc>
                <a:spcPct val="150000"/>
              </a:lnSpc>
              <a:spcAft>
                <a:spcPts val="600"/>
              </a:spcAft>
              <a:buFontTx/>
              <a:buChar char="-"/>
            </a:pPr>
            <a:r>
              <a:rPr lang="ar-SA" sz="1600" dirty="0">
                <a:effectLst/>
                <a:ea typeface="Calibri" panose="020F0502020204030204" pitchFamily="34" charset="0"/>
                <a:cs typeface="Alexandria" pitchFamily="2" charset="-78"/>
              </a:rPr>
              <a:t>التنبؤ بالمستقبل؛ لأن الصورة تسهم في التنبؤ بالسلوك</a:t>
            </a:r>
            <a:r>
              <a:rPr lang="ar-EG" sz="1600" dirty="0" err="1">
                <a:effectLst/>
                <a:ea typeface="Calibri" panose="020F0502020204030204" pitchFamily="34" charset="0"/>
                <a:cs typeface="Alexandria" pitchFamily="2" charset="-78"/>
              </a:rPr>
              <a:t>يات</a:t>
            </a:r>
            <a:r>
              <a:rPr lang="ar-SA" sz="1600" dirty="0">
                <a:effectLst/>
                <a:ea typeface="Calibri" panose="020F0502020204030204" pitchFamily="34" charset="0"/>
                <a:cs typeface="Alexandria" pitchFamily="2" charset="-78"/>
              </a:rPr>
              <a:t> </a:t>
            </a:r>
            <a:r>
              <a:rPr lang="ar-SA" sz="1600" dirty="0" err="1">
                <a:effectLst/>
                <a:ea typeface="Calibri" panose="020F0502020204030204" pitchFamily="34" charset="0"/>
                <a:cs typeface="Alexandria" pitchFamily="2" charset="-78"/>
              </a:rPr>
              <a:t>والتص</a:t>
            </a:r>
            <a:r>
              <a:rPr lang="ar-EG" sz="1600" dirty="0">
                <a:effectLst/>
                <a:ea typeface="Calibri" panose="020F0502020204030204" pitchFamily="34" charset="0"/>
                <a:cs typeface="Alexandria" pitchFamily="2" charset="-78"/>
              </a:rPr>
              <a:t>ـر</a:t>
            </a:r>
            <a:r>
              <a:rPr lang="ar-SA" sz="1600" dirty="0">
                <a:effectLst/>
                <a:ea typeface="Calibri" panose="020F0502020204030204" pitchFamily="34" charset="0"/>
                <a:cs typeface="Alexandria" pitchFamily="2" charset="-78"/>
              </a:rPr>
              <a:t>فات المستقبلية للجمهور تجاه المواقف والقضايا والأزمات المختلفة</a:t>
            </a:r>
            <a:r>
              <a:rPr lang="ar-EG" sz="1600" dirty="0">
                <a:effectLst/>
                <a:ea typeface="Calibri" panose="020F0502020204030204" pitchFamily="34" charset="0"/>
                <a:cs typeface="Alexandria" pitchFamily="2" charset="-78"/>
              </a:rPr>
              <a: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2082906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914400" y="1635754"/>
            <a:ext cx="9410700" cy="40919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153149" y="1635754"/>
            <a:ext cx="966228" cy="338554"/>
          </a:xfrm>
          <a:prstGeom prst="rect">
            <a:avLst/>
          </a:prstGeom>
          <a:noFill/>
        </p:spPr>
        <p:txBody>
          <a:bodyPr wrap="square" rtlCol="0">
            <a:spAutoFit/>
          </a:bodyPr>
          <a:lstStyle/>
          <a:p>
            <a:pPr algn="ctr"/>
            <a:r>
              <a:rPr lang="en-US" sz="1600" b="1" dirty="0">
                <a:solidFill>
                  <a:schemeClr val="bg1"/>
                </a:solidFill>
                <a:latin typeface="Alexandria" pitchFamily="2" charset="-78"/>
                <a:cs typeface="Alexandria" pitchFamily="2" charset="-78"/>
              </a:rPr>
              <a:t>01</a:t>
            </a:r>
          </a:p>
        </p:txBody>
      </p:sp>
      <p:sp>
        <p:nvSpPr>
          <p:cNvPr id="48" name="TextBox 47"/>
          <p:cNvSpPr txBox="1"/>
          <p:nvPr/>
        </p:nvSpPr>
        <p:spPr>
          <a:xfrm>
            <a:off x="1028700" y="1864282"/>
            <a:ext cx="9194800" cy="3605474"/>
          </a:xfrm>
          <a:prstGeom prst="rect">
            <a:avLst/>
          </a:prstGeom>
          <a:noFill/>
        </p:spPr>
        <p:txBody>
          <a:bodyPr wrap="square" rtlCol="0">
            <a:spAutoFit/>
          </a:bodyPr>
          <a:lstStyle/>
          <a:p>
            <a:pPr marL="144000" indent="-144000" algn="justLow" rtl="1">
              <a:lnSpc>
                <a:spcPct val="150000"/>
              </a:lnSpc>
              <a:spcAft>
                <a:spcPts val="600"/>
              </a:spcAft>
            </a:pPr>
            <a:r>
              <a:rPr lang="ar-SA" sz="1600" dirty="0">
                <a:effectLst/>
                <a:ea typeface="Calibri" panose="020F0502020204030204" pitchFamily="34" charset="0"/>
                <a:cs typeface="Alexandria" pitchFamily="2" charset="-78"/>
              </a:rPr>
              <a:t> </a:t>
            </a:r>
            <a:r>
              <a:rPr lang="ar-EG" sz="1600" dirty="0">
                <a:effectLst/>
                <a:ea typeface="Calibri" panose="020F0502020204030204" pitchFamily="34" charset="0"/>
                <a:cs typeface="Alexandria" pitchFamily="2" charset="-78"/>
              </a:rPr>
              <a:t>- </a:t>
            </a:r>
            <a:r>
              <a:rPr lang="ar-SA" sz="1600" dirty="0">
                <a:effectLst/>
                <a:ea typeface="Calibri" panose="020F0502020204030204" pitchFamily="34" charset="0"/>
                <a:cs typeface="Alexandria" pitchFamily="2" charset="-78"/>
              </a:rPr>
              <a:t>تخطي حدود الزمان والمكان؛ فتتسم الصورة الذهنية بتخطيها لحدود الزمان والمكان، فالفرد لا يقف في تكوينه لصوره الذهنية عند حدود معينة، بل يتخطاها </a:t>
            </a:r>
            <a:r>
              <a:rPr lang="ar-SA" sz="1600" dirty="0" err="1">
                <a:effectLst/>
                <a:ea typeface="Calibri" panose="020F0502020204030204" pitchFamily="34" charset="0"/>
                <a:cs typeface="Alexandria" pitchFamily="2" charset="-78"/>
              </a:rPr>
              <a:t>ليكو</a:t>
            </a:r>
            <a:r>
              <a:rPr lang="ar-EG" sz="1600" dirty="0">
                <a:effectLst/>
                <a:ea typeface="Calibri" panose="020F0502020204030204" pitchFamily="34" charset="0"/>
                <a:cs typeface="Alexandria" pitchFamily="2" charset="-78"/>
              </a:rPr>
              <a:t>ّ</a:t>
            </a:r>
            <a:r>
              <a:rPr lang="ar-SA" sz="1600" dirty="0">
                <a:effectLst/>
                <a:ea typeface="Calibri" panose="020F0502020204030204" pitchFamily="34" charset="0"/>
                <a:cs typeface="Alexandria" pitchFamily="2" charset="-78"/>
              </a:rPr>
              <a:t>ن صور</a:t>
            </a:r>
            <a:r>
              <a:rPr lang="ar-EG" sz="1600" dirty="0">
                <a:effectLst/>
                <a:ea typeface="Calibri" panose="020F0502020204030204" pitchFamily="34" charset="0"/>
                <a:cs typeface="Alexandria" pitchFamily="2" charset="-78"/>
              </a:rPr>
              <a:t>ا</a:t>
            </a:r>
            <a:r>
              <a:rPr lang="ar-SA" sz="1600" dirty="0">
                <a:effectLst/>
                <a:ea typeface="Calibri" panose="020F0502020204030204" pitchFamily="34" charset="0"/>
                <a:cs typeface="Alexandria" pitchFamily="2" charset="-78"/>
              </a:rPr>
              <a:t> عن بلده ثم العالم الذي يعيش فيه... إلخ،</a:t>
            </a:r>
            <a:endParaRPr lang="ar-EG" sz="1600" dirty="0">
              <a:effectLst/>
              <a:ea typeface="Calibri" panose="020F0502020204030204" pitchFamily="34" charset="0"/>
              <a:cs typeface="Alexandria" pitchFamily="2" charset="-78"/>
            </a:endParaRPr>
          </a:p>
          <a:p>
            <a:pPr marL="144000" indent="-144000" algn="justLow" rtl="1">
              <a:lnSpc>
                <a:spcPct val="150000"/>
              </a:lnSpc>
              <a:spcAft>
                <a:spcPts val="600"/>
              </a:spcAft>
              <a:buFontTx/>
              <a:buChar char="-"/>
            </a:pPr>
            <a:r>
              <a:rPr lang="ar-SA" sz="1600" dirty="0">
                <a:solidFill>
                  <a:srgbClr val="000000"/>
                </a:solidFill>
                <a:effectLst/>
                <a:latin typeface="Times New Roman" panose="02020603050405020304" pitchFamily="18" charset="0"/>
                <a:ea typeface="Times New Roman" panose="02020603050405020304" pitchFamily="18" charset="0"/>
                <a:cs typeface="Alexandria" pitchFamily="2" charset="-78"/>
              </a:rPr>
              <a:t>تؤدي الصورة الذهنية إلى الذاتية أو الانحياز والإدراك المتحيز؛ حيث تؤدي الصورة الذهنية إلى إدراكات متحيزة لدى الأفراد</a:t>
            </a:r>
            <a:r>
              <a:rPr lang="ar-SA" sz="1600" dirty="0">
                <a:solidFill>
                  <a:srgbClr val="000000"/>
                </a:solidFill>
                <a:effectLst/>
                <a:latin typeface="Times New Roman" panose="02020603050405020304" pitchFamily="18" charset="0"/>
                <a:ea typeface="Wingdings-Regular"/>
                <a:cs typeface="Alexandria" pitchFamily="2" charset="-78"/>
              </a:rPr>
              <a:t>، </a:t>
            </a:r>
            <a:r>
              <a:rPr lang="ar-SA" sz="1600" dirty="0">
                <a:solidFill>
                  <a:srgbClr val="000000"/>
                </a:solidFill>
                <a:effectLst/>
                <a:latin typeface="Times New Roman" panose="02020603050405020304" pitchFamily="18" charset="0"/>
                <a:ea typeface="Times New Roman" panose="02020603050405020304" pitchFamily="18" charset="0"/>
                <a:cs typeface="Alexandria" pitchFamily="2" charset="-78"/>
              </a:rPr>
              <a:t>فالصورة الذهنية تُبنى أساس</a:t>
            </a:r>
            <a:r>
              <a:rPr lang="ar-EG" sz="1600" dirty="0">
                <a:solidFill>
                  <a:srgbClr val="000000"/>
                </a:solidFill>
                <a:effectLst/>
                <a:latin typeface="Times New Roman" panose="02020603050405020304" pitchFamily="18" charset="0"/>
                <a:ea typeface="Times New Roman" panose="02020603050405020304" pitchFamily="18" charset="0"/>
                <a:cs typeface="Alexandria" pitchFamily="2" charset="-78"/>
              </a:rPr>
              <a:t>ا</a:t>
            </a:r>
            <a:r>
              <a:rPr lang="ar-SA" sz="1600" dirty="0">
                <a:solidFill>
                  <a:srgbClr val="000000"/>
                </a:solidFill>
                <a:effectLst/>
                <a:latin typeface="Times New Roman" panose="02020603050405020304" pitchFamily="18" charset="0"/>
                <a:ea typeface="Times New Roman" panose="02020603050405020304" pitchFamily="18" charset="0"/>
                <a:cs typeface="Alexandria" pitchFamily="2" charset="-78"/>
              </a:rPr>
              <a:t> على درجة من درجات التعصب؛ لذا فإنها تؤدي إلى إصدار أحكام متعصبة ومتحيزة </a:t>
            </a:r>
            <a:r>
              <a:rPr lang="ar-SA" sz="1200" dirty="0">
                <a:solidFill>
                  <a:srgbClr val="000000"/>
                </a:solidFill>
                <a:effectLst/>
                <a:latin typeface="Times New Roman" panose="02020603050405020304" pitchFamily="18" charset="0"/>
                <a:ea typeface="Times New Roman" panose="02020603050405020304" pitchFamily="18" charset="0"/>
                <a:cs typeface="Alexandria" pitchFamily="2" charset="-78"/>
              </a:rPr>
              <a:t>(جمال بن عمار، 2016</a:t>
            </a:r>
            <a:r>
              <a:rPr lang="ar-EG" sz="1200" dirty="0">
                <a:solidFill>
                  <a:srgbClr val="000000"/>
                </a:solidFill>
                <a:effectLst/>
                <a:latin typeface="Times New Roman" panose="02020603050405020304" pitchFamily="18" charset="0"/>
                <a:ea typeface="Times New Roman" panose="02020603050405020304" pitchFamily="18" charset="0"/>
                <a:cs typeface="Alexandria" pitchFamily="2" charset="-78"/>
              </a:rPr>
              <a:t>)</a:t>
            </a:r>
            <a:r>
              <a:rPr lang="ar-SA" sz="1200" dirty="0">
                <a:solidFill>
                  <a:srgbClr val="000000"/>
                </a:solidFill>
                <a:effectLst/>
                <a:latin typeface="Times New Roman" panose="02020603050405020304" pitchFamily="18" charset="0"/>
                <a:ea typeface="Times New Roman" panose="02020603050405020304" pitchFamily="18" charset="0"/>
                <a:cs typeface="Alexandria" pitchFamily="2" charset="-78"/>
              </a:rPr>
              <a:t>، و</a:t>
            </a:r>
            <a:r>
              <a:rPr lang="ar-EG" sz="1200" dirty="0">
                <a:solidFill>
                  <a:srgbClr val="000000"/>
                </a:solidFill>
                <a:effectLst/>
                <a:latin typeface="Times New Roman" panose="02020603050405020304" pitchFamily="18" charset="0"/>
                <a:ea typeface="Times New Roman" panose="02020603050405020304" pitchFamily="18" charset="0"/>
                <a:cs typeface="Alexandria" pitchFamily="2" charset="-78"/>
              </a:rPr>
              <a:t>(</a:t>
            </a:r>
            <a:r>
              <a:rPr lang="ar-SA" sz="1200" dirty="0">
                <a:solidFill>
                  <a:srgbClr val="000000"/>
                </a:solidFill>
                <a:effectLst/>
                <a:latin typeface="Times New Roman" panose="02020603050405020304" pitchFamily="18" charset="0"/>
                <a:ea typeface="Times New Roman" panose="02020603050405020304" pitchFamily="18" charset="0"/>
                <a:cs typeface="Alexandria" pitchFamily="2" charset="-78"/>
              </a:rPr>
              <a:t>جلطي خديجة وقسوس أحلام، 2019)</a:t>
            </a:r>
            <a:r>
              <a:rPr lang="ar-SA" sz="1600" dirty="0">
                <a:solidFill>
                  <a:srgbClr val="000000"/>
                </a:solidFill>
                <a:effectLst/>
                <a:latin typeface="Times New Roman" panose="02020603050405020304" pitchFamily="18" charset="0"/>
                <a:ea typeface="Times New Roman" panose="02020603050405020304" pitchFamily="18" charset="0"/>
                <a:cs typeface="Alexandria" pitchFamily="2" charset="-78"/>
              </a:rPr>
              <a:t>.</a:t>
            </a:r>
            <a:endParaRPr lang="ar-EG" sz="1600" dirty="0">
              <a:solidFill>
                <a:srgbClr val="000000"/>
              </a:solidFill>
              <a:effectLst/>
              <a:latin typeface="Times New Roman" panose="02020603050405020304" pitchFamily="18" charset="0"/>
              <a:ea typeface="Times New Roman" panose="02020603050405020304" pitchFamily="18" charset="0"/>
              <a:cs typeface="Alexandria" pitchFamily="2" charset="-78"/>
            </a:endParaRPr>
          </a:p>
          <a:p>
            <a:pPr marL="144000" indent="-144000" algn="justLow" rtl="1">
              <a:lnSpc>
                <a:spcPct val="150000"/>
              </a:lnSpc>
              <a:spcAft>
                <a:spcPts val="600"/>
              </a:spcAft>
              <a:buFontTx/>
              <a:buChar char="-"/>
            </a:pPr>
            <a:r>
              <a:rPr lang="ar-SA" sz="1600" dirty="0">
                <a:effectLst/>
                <a:ea typeface="Calibri" panose="020F0502020204030204" pitchFamily="34" charset="0"/>
                <a:cs typeface="Alexandria" pitchFamily="2" charset="-78"/>
              </a:rPr>
              <a:t>تتسم الصورة الذهنية بأن لها إطارًا نفسيًّا زمنيًّا، بمعنى أن الصورة الذهنية قديمة التكوين</a:t>
            </a:r>
            <a:r>
              <a:rPr lang="ar-EG" sz="1600" dirty="0">
                <a:effectLst/>
                <a:ea typeface="Calibri" panose="020F0502020204030204" pitchFamily="34" charset="0"/>
                <a:cs typeface="Alexandria" pitchFamily="2" charset="-78"/>
              </a:rPr>
              <a:t>.</a:t>
            </a:r>
          </a:p>
          <a:p>
            <a:pPr marL="144000" indent="-144000" algn="justLow" rtl="1">
              <a:lnSpc>
                <a:spcPct val="150000"/>
              </a:lnSpc>
              <a:spcAft>
                <a:spcPts val="600"/>
              </a:spcAft>
              <a:buFontTx/>
              <a:buChar char="-"/>
            </a:pPr>
            <a:r>
              <a:rPr lang="ar-SA" sz="1600" dirty="0">
                <a:ea typeface="Calibri" panose="020F0502020204030204" pitchFamily="34" charset="0"/>
                <a:cs typeface="Alexandria" pitchFamily="2" charset="-78"/>
              </a:rPr>
              <a:t>كما</a:t>
            </a:r>
            <a:r>
              <a:rPr lang="ar-EG" sz="1600" dirty="0">
                <a:ea typeface="Calibri" panose="020F0502020204030204" pitchFamily="34" charset="0"/>
                <a:cs typeface="Alexandria" pitchFamily="2" charset="-78"/>
              </a:rPr>
              <a:t> </a:t>
            </a:r>
            <a:r>
              <a:rPr lang="ar-SA" sz="1600" dirty="0">
                <a:ea typeface="Calibri" panose="020F0502020204030204" pitchFamily="34" charset="0"/>
                <a:cs typeface="Alexandria" pitchFamily="2" charset="-78"/>
              </a:rPr>
              <a:t>تتسم </a:t>
            </a:r>
            <a:r>
              <a:rPr lang="ar-SA" sz="1600" dirty="0">
                <a:effectLst/>
                <a:ea typeface="Calibri" panose="020F0502020204030204" pitchFamily="34" charset="0"/>
                <a:cs typeface="Alexandria" pitchFamily="2" charset="-78"/>
              </a:rPr>
              <a:t>الصورة الذهنية بأن لها إطارًا ذاتيًّا حسيًّا، بمعنى أنّها تنبع من مقدرة الإنسان الحسية، أي قدرة الإنسان على استيعاب المثير أو التعرض له،</a:t>
            </a:r>
            <a:endParaRPr lang="ar-EG" sz="1600" dirty="0">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99179" y="500900"/>
            <a:ext cx="9553122" cy="11679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422400" y="1285192"/>
            <a:ext cx="84963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25600" y="1486828"/>
            <a:ext cx="8293100" cy="3977499"/>
          </a:xfrm>
          <a:prstGeom prst="rect">
            <a:avLst/>
          </a:prstGeom>
          <a:noFill/>
        </p:spPr>
        <p:txBody>
          <a:bodyPr wrap="square" rtlCol="0">
            <a:spAutoFit/>
          </a:bodyPr>
          <a:lstStyle/>
          <a:p>
            <a:pPr marL="144000" indent="-144000" algn="justLow" rtl="1">
              <a:lnSpc>
                <a:spcPct val="150000"/>
              </a:lnSpc>
              <a:spcAft>
                <a:spcPts val="600"/>
              </a:spcAft>
              <a:buFontTx/>
              <a:buChar char="-"/>
            </a:pPr>
            <a:r>
              <a:rPr lang="ar-EG" sz="1600" dirty="0">
                <a:effectLst/>
                <a:latin typeface="Alexandria" pitchFamily="2" charset="-78"/>
                <a:ea typeface="Calibri" panose="020F0502020204030204" pitchFamily="34" charset="0"/>
                <a:cs typeface="Alexandria" pitchFamily="2" charset="-78"/>
              </a:rPr>
              <a:t>تتسم الصورة الذهنية بأنها متباينة (تباين الصور الذهنية)، بمعنى أن الصورة الذهنية تختلف من فرد إلى آخر، ومن جماعة إلى أخرى، ومن مجتمع إلى آخر، إلا أنها قد تتقارب في أذهان الأفراد مكونة صورة ذهنية متماثلة لجماعة أو مجتمع ما، ويرجع هذا التباين إلى القدرات الحسية المتباينة للأفراد</a:t>
            </a:r>
            <a:r>
              <a:rPr lang="ar-SA" sz="1600" dirty="0">
                <a:effectLst/>
                <a:latin typeface="Alexandria" pitchFamily="2" charset="-78"/>
                <a:ea typeface="Calibri" panose="020F0502020204030204" pitchFamily="34" charset="0"/>
                <a:cs typeface="Alexandria" pitchFamily="2" charset="-78"/>
              </a:rPr>
              <a:t> </a:t>
            </a:r>
            <a:r>
              <a:rPr lang="ar-EG" sz="1200" dirty="0">
                <a:effectLst/>
                <a:latin typeface="Alexandria" pitchFamily="2" charset="-78"/>
                <a:ea typeface="Calibri" panose="020F0502020204030204" pitchFamily="34" charset="0"/>
                <a:cs typeface="Alexandria" pitchFamily="2" charset="-78"/>
              </a:rPr>
              <a:t>(باقر موسى، 2014)</a:t>
            </a:r>
            <a:r>
              <a:rPr lang="ar-EG" sz="1600" dirty="0">
                <a:effectLst/>
                <a:latin typeface="Alexandria" pitchFamily="2" charset="-78"/>
                <a:ea typeface="Calibri" panose="020F0502020204030204" pitchFamily="34" charset="0"/>
                <a:cs typeface="Alexandria" pitchFamily="2" charset="-78"/>
              </a:rPr>
              <a:t>. </a:t>
            </a:r>
            <a:endParaRPr lang="en-US" sz="1600" dirty="0">
              <a:effectLst/>
              <a:latin typeface="Alexandria" pitchFamily="2" charset="-78"/>
              <a:ea typeface="Calibri" panose="020F0502020204030204" pitchFamily="34" charset="0"/>
              <a:cs typeface="Alexandria" pitchFamily="2" charset="-78"/>
            </a:endParaRPr>
          </a:p>
          <a:p>
            <a:pPr marL="144000" indent="-144000" algn="justLow" rtl="1">
              <a:lnSpc>
                <a:spcPct val="150000"/>
              </a:lnSpc>
              <a:spcAft>
                <a:spcPts val="600"/>
              </a:spcAft>
              <a:buFontTx/>
              <a:buChar char="-"/>
            </a:pPr>
            <a:r>
              <a:rPr lang="ar-EG" sz="1600" dirty="0">
                <a:latin typeface="Alexandria" pitchFamily="2" charset="-78"/>
                <a:ea typeface="Calibri" panose="020F0502020204030204" pitchFamily="34" charset="0"/>
                <a:cs typeface="Alexandria" pitchFamily="2" charset="-78"/>
              </a:rPr>
              <a:t>كذلك</a:t>
            </a:r>
            <a:r>
              <a:rPr lang="ar-SA" sz="1600" dirty="0">
                <a:latin typeface="Alexandria" pitchFamily="2" charset="-78"/>
                <a:ea typeface="Calibri" panose="020F0502020204030204" pitchFamily="34" charset="0"/>
                <a:cs typeface="Alexandria" pitchFamily="2" charset="-78"/>
              </a:rPr>
              <a:t> </a:t>
            </a:r>
            <a:r>
              <a:rPr lang="ar-SA" sz="1600" dirty="0">
                <a:effectLst/>
                <a:latin typeface="Calibri" panose="020F0502020204030204" pitchFamily="34" charset="0"/>
                <a:ea typeface="Calibri" panose="020F0502020204030204" pitchFamily="34" charset="0"/>
                <a:cs typeface="Alexandria" pitchFamily="2" charset="-78"/>
              </a:rPr>
              <a:t>تتسم الصورة الذهنية بالعاطفة، على الرغم من أن ذلك لا يُعد شرطًا أساسيًا في الصورة الذهنية، وليست العاطفة في جميع الأحيان مقياسًا للصورة الذهنية</a:t>
            </a:r>
            <a:r>
              <a:rPr lang="en-US" sz="1600" dirty="0">
                <a:effectLst/>
                <a:latin typeface="Alexandria" pitchFamily="2" charset="-78"/>
                <a:ea typeface="Calibri" panose="020F0502020204030204" pitchFamily="34" charset="0"/>
                <a:cs typeface="Arial" panose="020B0604020202020204" pitchFamily="34" charset="0"/>
              </a:rPr>
              <a:t> </a:t>
            </a:r>
            <a:r>
              <a:rPr lang="ar-SA" sz="1600" dirty="0">
                <a:effectLst/>
                <a:latin typeface="Calibri" panose="020F0502020204030204" pitchFamily="34" charset="0"/>
                <a:ea typeface="Calibri" panose="020F0502020204030204" pitchFamily="34" charset="0"/>
                <a:cs typeface="Alexandria" pitchFamily="2" charset="-78"/>
              </a:rPr>
              <a:t>(سلبيًّا أو إيجابيًّا</a:t>
            </a:r>
            <a:r>
              <a:rPr lang="en-US" sz="1600" dirty="0">
                <a:effectLst/>
                <a:latin typeface="Alexandria" pitchFamily="2" charset="-78"/>
                <a:ea typeface="Calibri" panose="020F0502020204030204" pitchFamily="34" charset="0"/>
                <a:cs typeface="Arial" panose="020B0604020202020204" pitchFamily="34" charset="0"/>
              </a:rPr>
              <a:t>(</a:t>
            </a:r>
            <a:r>
              <a:rPr lang="ar-EG" sz="1600" dirty="0">
                <a:latin typeface="Calibri" panose="020F0502020204030204" pitchFamily="34" charset="0"/>
                <a:ea typeface="Calibri" panose="020F0502020204030204" pitchFamily="34" charset="0"/>
                <a:cs typeface="Alexandria" pitchFamily="2" charset="-78"/>
              </a:rPr>
              <a:t>.</a:t>
            </a:r>
          </a:p>
          <a:p>
            <a:pPr marL="144000" indent="-144000" algn="justLow" rtl="1">
              <a:lnSpc>
                <a:spcPct val="150000"/>
              </a:lnSpc>
              <a:spcAft>
                <a:spcPts val="600"/>
              </a:spcAft>
              <a:buFontTx/>
              <a:buChar char="-"/>
            </a:pPr>
            <a:r>
              <a:rPr lang="ar-SA" sz="1600" dirty="0">
                <a:effectLst/>
                <a:latin typeface="Calibri" panose="020F0502020204030204" pitchFamily="34" charset="0"/>
                <a:ea typeface="Calibri" panose="020F0502020204030204" pitchFamily="34" charset="0"/>
                <a:cs typeface="Alexandria" pitchFamily="2" charset="-78"/>
              </a:rPr>
              <a:t>الصورة الذهنية مكونة للاتجاه، بمعنى أنها أحد مصادر بناء وتكوين الاتجاه</a:t>
            </a:r>
            <a:r>
              <a:rPr lang="ar-EG" sz="1600" dirty="0">
                <a:latin typeface="Calibri" panose="020F0502020204030204" pitchFamily="34" charset="0"/>
                <a:ea typeface="Calibri" panose="020F0502020204030204" pitchFamily="34" charset="0"/>
                <a:cs typeface="Alexandria" pitchFamily="2" charset="-78"/>
              </a:rPr>
              <a:t>.</a:t>
            </a:r>
          </a:p>
          <a:p>
            <a:pPr marL="144000" indent="-144000" algn="justLow" rtl="1">
              <a:lnSpc>
                <a:spcPct val="150000"/>
              </a:lnSpc>
              <a:spcAft>
                <a:spcPts val="600"/>
              </a:spcAft>
              <a:buFontTx/>
              <a:buChar char="-"/>
            </a:pPr>
            <a:r>
              <a:rPr lang="ar-SA" sz="1600" dirty="0">
                <a:effectLst/>
                <a:latin typeface="Calibri" panose="020F0502020204030204" pitchFamily="34" charset="0"/>
                <a:ea typeface="Calibri" panose="020F0502020204030204" pitchFamily="34" charset="0"/>
                <a:cs typeface="Alexandria" pitchFamily="2" charset="-78"/>
              </a:rPr>
              <a:t>الصورة الذهنية ديناميكية، بمعنى أنها متغيرة غير ثابتة، سواء كان التغيير بطيئًا أم سريعًا، وهذا التغيير ناتج عن تفاعلها مع مثير جديد </a:t>
            </a:r>
            <a:r>
              <a:rPr lang="ar-SA" sz="1200" dirty="0">
                <a:effectLst/>
                <a:latin typeface="Calibri" panose="020F0502020204030204" pitchFamily="34" charset="0"/>
                <a:ea typeface="Calibri" panose="020F0502020204030204" pitchFamily="34" charset="0"/>
                <a:cs typeface="Alexandria" pitchFamily="2" charset="-78"/>
              </a:rPr>
              <a:t>(جمال بن عمار، 2016) و(جلطي خديجة وقسوس أحلام، 2019)</a:t>
            </a:r>
            <a:r>
              <a:rPr lang="ar-SA" sz="1600" dirty="0">
                <a:effectLst/>
                <a:latin typeface="Calibri" panose="020F0502020204030204" pitchFamily="34" charset="0"/>
                <a:ea typeface="Calibri" panose="020F0502020204030204" pitchFamily="34" charset="0"/>
                <a:cs typeface="Alexandria" pitchFamily="2" charset="-78"/>
              </a:rPr>
              <a: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7628746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38300" y="1672795"/>
            <a:ext cx="7912099" cy="42708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153149" y="1635754"/>
            <a:ext cx="966228" cy="338554"/>
          </a:xfrm>
          <a:prstGeom prst="rect">
            <a:avLst/>
          </a:prstGeom>
          <a:noFill/>
        </p:spPr>
        <p:txBody>
          <a:bodyPr wrap="square" rtlCol="0">
            <a:spAutoFit/>
          </a:bodyPr>
          <a:lstStyle/>
          <a:p>
            <a:pPr algn="ctr"/>
            <a:r>
              <a:rPr lang="en-US" sz="1600" b="1" dirty="0">
                <a:solidFill>
                  <a:schemeClr val="bg1"/>
                </a:solidFill>
                <a:latin typeface="Alexandria" pitchFamily="2" charset="-78"/>
                <a:cs typeface="Alexandria" pitchFamily="2" charset="-78"/>
              </a:rPr>
              <a:t>01</a:t>
            </a:r>
          </a:p>
        </p:txBody>
      </p:sp>
      <p:sp>
        <p:nvSpPr>
          <p:cNvPr id="48" name="TextBox 47"/>
          <p:cNvSpPr txBox="1"/>
          <p:nvPr/>
        </p:nvSpPr>
        <p:spPr>
          <a:xfrm>
            <a:off x="1778001" y="1976143"/>
            <a:ext cx="7721599" cy="3531223"/>
          </a:xfrm>
          <a:prstGeom prst="rect">
            <a:avLst/>
          </a:prstGeom>
          <a:noFill/>
        </p:spPr>
        <p:txBody>
          <a:bodyPr wrap="square" rtlCol="0">
            <a:spAutoFit/>
          </a:bodyPr>
          <a:lstStyle/>
          <a:p>
            <a:pPr marL="144000" indent="-144000" algn="justLow" rtl="1">
              <a:lnSpc>
                <a:spcPct val="150000"/>
              </a:lnSpc>
              <a:spcAft>
                <a:spcPts val="600"/>
              </a:spcAft>
              <a:buFontTx/>
              <a:buChar char="-"/>
            </a:pPr>
            <a:r>
              <a:rPr lang="ar-EG" sz="1600" dirty="0">
                <a:effectLst/>
                <a:latin typeface="Calibri" panose="020F0502020204030204" pitchFamily="34" charset="0"/>
                <a:ea typeface="Calibri" panose="020F0502020204030204" pitchFamily="34" charset="0"/>
                <a:cs typeface="Alexandria" pitchFamily="2" charset="-78"/>
              </a:rPr>
              <a:t>كما تتسم الصورة الذهنية </a:t>
            </a:r>
            <a:r>
              <a:rPr lang="ar-SA" sz="1600" dirty="0">
                <a:effectLst/>
                <a:latin typeface="Calibri" panose="020F0502020204030204" pitchFamily="34" charset="0"/>
                <a:ea typeface="Calibri" panose="020F0502020204030204" pitchFamily="34" charset="0"/>
                <a:cs typeface="Alexandria" pitchFamily="2" charset="-78"/>
              </a:rPr>
              <a:t>ب</a:t>
            </a:r>
            <a:r>
              <a:rPr lang="ar-EG" sz="1600" dirty="0">
                <a:effectLst/>
                <a:latin typeface="Calibri" panose="020F0502020204030204" pitchFamily="34" charset="0"/>
                <a:ea typeface="Calibri" panose="020F0502020204030204" pitchFamily="34" charset="0"/>
                <a:cs typeface="Alexandria" pitchFamily="2" charset="-78"/>
              </a:rPr>
              <a:t>التفاعل المستمر مع المتغيرات الذاتية للأفراد، أو تلك الخاصة بالمنظمة نفسها، أو بالمنظمات المنافسة لها، كما تتفاعل مع المتغيرات المجتمعية المختلفة</a:t>
            </a:r>
            <a:r>
              <a:rPr lang="ar-SA" sz="1600" dirty="0">
                <a:effectLst/>
                <a:latin typeface="Calibri" panose="020F0502020204030204" pitchFamily="34" charset="0"/>
                <a:ea typeface="Calibri" panose="020F0502020204030204" pitchFamily="34" charset="0"/>
                <a:cs typeface="Alexandria" pitchFamily="2" charset="-78"/>
              </a:rPr>
              <a:t>.</a:t>
            </a:r>
          </a:p>
          <a:p>
            <a:pPr marL="144000" indent="-144000" algn="justLow" rtl="1">
              <a:lnSpc>
                <a:spcPct val="150000"/>
              </a:lnSpc>
              <a:spcAft>
                <a:spcPts val="600"/>
              </a:spcAft>
              <a:buFontTx/>
              <a:buChar char="-"/>
            </a:pPr>
            <a:r>
              <a:rPr lang="ar-EG" sz="1600" dirty="0">
                <a:latin typeface="Calibri" panose="020F0502020204030204" pitchFamily="34" charset="0"/>
                <a:ea typeface="Calibri" panose="020F0502020204030204" pitchFamily="34" charset="0"/>
                <a:cs typeface="Alexandria" pitchFamily="2" charset="-78"/>
              </a:rPr>
              <a:t>تمثل</a:t>
            </a:r>
            <a:r>
              <a:rPr lang="ar-SA" sz="1600" dirty="0">
                <a:latin typeface="Calibri" panose="020F0502020204030204" pitchFamily="34" charset="0"/>
                <a:ea typeface="Calibri" panose="020F0502020204030204" pitchFamily="34" charset="0"/>
                <a:cs typeface="Alexandria" pitchFamily="2" charset="-78"/>
              </a:rPr>
              <a:t> </a:t>
            </a:r>
            <a:r>
              <a:rPr lang="ar-EG" sz="1600" dirty="0">
                <a:latin typeface="Calibri" panose="020F0502020204030204" pitchFamily="34" charset="0"/>
                <a:ea typeface="Calibri" panose="020F0502020204030204" pitchFamily="34" charset="0"/>
                <a:cs typeface="Alexandria" pitchFamily="2" charset="-78"/>
              </a:rPr>
              <a:t>الصورة الذهنية تقديم</a:t>
            </a:r>
            <a:r>
              <a:rPr lang="ar-SA" sz="1600" dirty="0">
                <a:latin typeface="Calibri" panose="020F0502020204030204" pitchFamily="34" charset="0"/>
                <a:ea typeface="Calibri" panose="020F0502020204030204" pitchFamily="34" charset="0"/>
                <a:cs typeface="Alexandria" pitchFamily="2" charset="-78"/>
              </a:rPr>
              <a:t>ا</a:t>
            </a:r>
            <a:r>
              <a:rPr lang="ar-EG" sz="1600" dirty="0">
                <a:latin typeface="Calibri" panose="020F0502020204030204" pitchFamily="34" charset="0"/>
                <a:ea typeface="Calibri" panose="020F0502020204030204" pitchFamily="34" charset="0"/>
                <a:cs typeface="Alexandria" pitchFamily="2" charset="-78"/>
              </a:rPr>
              <a:t> </a:t>
            </a:r>
            <a:r>
              <a:rPr lang="ar-EG" sz="1600" dirty="0">
                <a:effectLst/>
                <a:latin typeface="Calibri" panose="020F0502020204030204" pitchFamily="34" charset="0"/>
                <a:ea typeface="Calibri" panose="020F0502020204030204" pitchFamily="34" charset="0"/>
                <a:cs typeface="Alexandria" pitchFamily="2" charset="-78"/>
              </a:rPr>
              <a:t>عقليًا لكل ما يتعلق بالمنظمة للجمهور، وهي مقصودة ومخططة لها بعناية، وتعتمد على برامج إعلامية مدروسة </a:t>
            </a:r>
            <a:r>
              <a:rPr lang="ar-EG" sz="1200" dirty="0">
                <a:effectLst/>
                <a:latin typeface="Calibri" panose="020F0502020204030204" pitchFamily="34" charset="0"/>
                <a:ea typeface="Calibri" panose="020F0502020204030204" pitchFamily="34" charset="0"/>
                <a:cs typeface="Alexandria" pitchFamily="2" charset="-78"/>
              </a:rPr>
              <a:t>(علي عجوة وكريمان فريد، ٢٠٠٨)</a:t>
            </a:r>
            <a:r>
              <a:rPr lang="ar-EG" sz="1600" dirty="0">
                <a:effectLst/>
                <a:latin typeface="Calibri" panose="020F0502020204030204" pitchFamily="34" charset="0"/>
                <a:ea typeface="Calibri" panose="020F0502020204030204" pitchFamily="34" charset="0"/>
                <a:cs typeface="Alexandria" pitchFamily="2" charset="-78"/>
              </a:rPr>
              <a:t>. </a:t>
            </a:r>
            <a:endParaRPr lang="ar-SA" sz="1600" dirty="0">
              <a:effectLst/>
              <a:latin typeface="Calibri" panose="020F0502020204030204" pitchFamily="34" charset="0"/>
              <a:ea typeface="Calibri" panose="020F0502020204030204" pitchFamily="34" charset="0"/>
              <a:cs typeface="Alexandria" pitchFamily="2" charset="-78"/>
            </a:endParaRPr>
          </a:p>
          <a:p>
            <a:pPr marL="144000" indent="-144000" algn="justLow" rtl="1">
              <a:lnSpc>
                <a:spcPct val="150000"/>
              </a:lnSpc>
              <a:spcAft>
                <a:spcPts val="600"/>
              </a:spcAft>
              <a:buFontTx/>
              <a:buChar char="-"/>
            </a:pPr>
            <a:r>
              <a:rPr lang="ar-SA" sz="1600" dirty="0">
                <a:effectLst/>
                <a:latin typeface="Calibri" panose="020F0502020204030204" pitchFamily="34" charset="0"/>
                <a:ea typeface="Calibri" panose="020F0502020204030204" pitchFamily="34" charset="0"/>
                <a:cs typeface="Alexandria" pitchFamily="2" charset="-78"/>
              </a:rPr>
              <a:t>و</a:t>
            </a:r>
            <a:r>
              <a:rPr lang="ar-EG" sz="1600" dirty="0">
                <a:effectLst/>
                <a:latin typeface="Calibri" panose="020F0502020204030204" pitchFamily="34" charset="0"/>
                <a:ea typeface="Calibri" panose="020F0502020204030204" pitchFamily="34" charset="0"/>
                <a:cs typeface="Alexandria" pitchFamily="2" charset="-78"/>
              </a:rPr>
              <a:t>ختاما، فإن </a:t>
            </a:r>
            <a:r>
              <a:rPr lang="ar-SA" sz="1600" dirty="0">
                <a:effectLst/>
                <a:latin typeface="Calibri" panose="020F0502020204030204" pitchFamily="34" charset="0"/>
                <a:ea typeface="Calibri" panose="020F0502020204030204" pitchFamily="34" charset="0"/>
                <a:cs typeface="Alexandria" pitchFamily="2" charset="-78"/>
              </a:rPr>
              <a:t>الصورة الذهنية بطبيعتها صورة متحركة، قابلة للتغيير باستمرار </a:t>
            </a:r>
            <a:r>
              <a:rPr lang="ar-SA" sz="1200" dirty="0">
                <a:effectLst/>
                <a:latin typeface="Calibri" panose="020F0502020204030204" pitchFamily="34" charset="0"/>
                <a:ea typeface="Calibri" panose="020F0502020204030204" pitchFamily="34" charset="0"/>
                <a:cs typeface="Alexandria" pitchFamily="2" charset="-78"/>
              </a:rPr>
              <a:t>(فاطمة </a:t>
            </a:r>
            <a:r>
              <a:rPr lang="ar-SA" sz="1200" dirty="0" err="1">
                <a:effectLst/>
                <a:latin typeface="Calibri" panose="020F0502020204030204" pitchFamily="34" charset="0"/>
                <a:ea typeface="Calibri" panose="020F0502020204030204" pitchFamily="34" charset="0"/>
                <a:cs typeface="Alexandria" pitchFamily="2" charset="-78"/>
              </a:rPr>
              <a:t>عبدالكاظم</a:t>
            </a:r>
            <a:r>
              <a:rPr lang="ar-SA" sz="1200" dirty="0">
                <a:effectLst/>
                <a:latin typeface="Calibri" panose="020F0502020204030204" pitchFamily="34" charset="0"/>
                <a:ea typeface="Calibri" panose="020F0502020204030204" pitchFamily="34" charset="0"/>
                <a:cs typeface="Alexandria" pitchFamily="2" charset="-78"/>
              </a:rPr>
              <a:t>، 2010)</a:t>
            </a:r>
            <a:r>
              <a:rPr lang="ar-SA" sz="1600" dirty="0">
                <a:effectLst/>
                <a:latin typeface="Calibri" panose="020F0502020204030204" pitchFamily="34" charset="0"/>
                <a:ea typeface="Calibri" panose="020F0502020204030204" pitchFamily="34" charset="0"/>
                <a:cs typeface="Alexandria" pitchFamily="2" charset="-78"/>
              </a:rPr>
              <a:t>، وتعمل على تكريس التحيز والبعد عن الموضوعية، وتمثل جزءًا من الواقع الكلي، ويتم التضحية بالكثير من التفاصيل </a:t>
            </a:r>
            <a:r>
              <a:rPr lang="ar-SA" sz="1200" dirty="0">
                <a:effectLst/>
                <a:latin typeface="Calibri" panose="020F0502020204030204" pitchFamily="34" charset="0"/>
                <a:ea typeface="Calibri" panose="020F0502020204030204" pitchFamily="34" charset="0"/>
                <a:cs typeface="Alexandria" pitchFamily="2" charset="-78"/>
              </a:rPr>
              <a:t>(سحر عبدالمنعم، 2017)</a:t>
            </a:r>
            <a:r>
              <a:rPr lang="ar-SA" sz="1600" dirty="0">
                <a:effectLst/>
                <a:latin typeface="Calibri" panose="020F0502020204030204" pitchFamily="34" charset="0"/>
                <a:ea typeface="Calibri" panose="020F0502020204030204" pitchFamily="34" charset="0"/>
                <a:cs typeface="Alexandria" pitchFamily="2" charset="-78"/>
              </a:rPr>
              <a: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3889460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499179" y="500900"/>
            <a:ext cx="95785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685800" y="4935189"/>
            <a:ext cx="5316283" cy="1651093"/>
          </a:xfrm>
          <a:prstGeom prst="rect">
            <a:avLst/>
          </a:prstGeom>
          <a:noFill/>
        </p:spPr>
        <p:txBody>
          <a:bodyPr wrap="square">
            <a:spAutoFit/>
          </a:bodyPr>
          <a:lstStyle/>
          <a:p>
            <a:pPr lvl="0" algn="justLow" rtl="1">
              <a:lnSpc>
                <a:spcPct val="150000"/>
              </a:lnSpc>
              <a:spcAft>
                <a:spcPts val="600"/>
              </a:spcAft>
            </a:pPr>
            <a:r>
              <a:rPr lang="ar-SA" sz="1800" b="1" dirty="0">
                <a:effectLst/>
                <a:latin typeface="Alexandria" pitchFamily="2" charset="-78"/>
                <a:ea typeface="Calibri" panose="020F0502020204030204" pitchFamily="34" charset="0"/>
                <a:cs typeface="Alexandria" pitchFamily="2" charset="-78"/>
              </a:rPr>
              <a:t>أهمية</a:t>
            </a:r>
            <a:r>
              <a:rPr lang="ar-JO" sz="1800" b="1" dirty="0">
                <a:effectLst/>
                <a:latin typeface="Alexandria" pitchFamily="2" charset="-78"/>
                <a:ea typeface="Calibri" panose="020F0502020204030204" pitchFamily="34" charset="0"/>
                <a:cs typeface="Alexandria" pitchFamily="2" charset="-78"/>
              </a:rPr>
              <a:t> الصورة الذهنية</a:t>
            </a:r>
            <a:r>
              <a:rPr lang="ar-EG" sz="1800" b="1" dirty="0">
                <a:effectLst/>
                <a:latin typeface="Alexandria" pitchFamily="2" charset="-78"/>
                <a:ea typeface="Calibri" panose="020F0502020204030204" pitchFamily="34" charset="0"/>
                <a:cs typeface="Alexandria" pitchFamily="2" charset="-78"/>
              </a:rPr>
              <a:t>:</a:t>
            </a:r>
            <a:endParaRPr lang="en-US" sz="1800" dirty="0">
              <a:effectLst/>
              <a:latin typeface="Alexandria" pitchFamily="2" charset="-78"/>
              <a:ea typeface="Calibri" panose="020F0502020204030204" pitchFamily="34" charset="0"/>
              <a:cs typeface="Alexandria" pitchFamily="2" charset="-78"/>
            </a:endParaRPr>
          </a:p>
          <a:p>
            <a:pPr indent="108000" algn="justLow" rtl="1">
              <a:lnSpc>
                <a:spcPct val="150000"/>
              </a:lnSpc>
              <a:spcAft>
                <a:spcPts val="600"/>
              </a:spcAft>
            </a:pPr>
            <a:r>
              <a:rPr lang="ar-SA" sz="1600" dirty="0">
                <a:effectLst/>
                <a:ea typeface="Calibri" panose="020F0502020204030204" pitchFamily="34" charset="0"/>
                <a:cs typeface="Alexandria" pitchFamily="2" charset="-78"/>
              </a:rPr>
              <a:t>للصورة الذهنية أهمية كبيرة في حياة الأفراد (والمنظمات)؛ فهي تجعلهم قادرين بشكل كبير على التكيف مع الظروف البيئية المُحيطة به</a:t>
            </a:r>
            <a:r>
              <a:rPr lang="ar-EG" sz="1600" dirty="0">
                <a:effectLst/>
                <a:ea typeface="Calibri" panose="020F0502020204030204" pitchFamily="34" charset="0"/>
                <a:cs typeface="Alexandria" pitchFamily="2" charset="-78"/>
              </a:rPr>
              <a:t>م</a:t>
            </a:r>
            <a:r>
              <a:rPr lang="ar-SA" sz="1600" dirty="0">
                <a:effectLst/>
                <a:ea typeface="Calibri" panose="020F0502020204030204" pitchFamily="34" charset="0"/>
                <a:cs typeface="Alexandria" pitchFamily="2" charset="-78"/>
              </a:rPr>
              <a:t>.</a:t>
            </a:r>
            <a:endParaRPr lang="ar-EG" sz="1600" dirty="0">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6255830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524579" y="500900"/>
            <a:ext cx="94642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1"/>
            <a:ext cx="8343938" cy="45060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82700" y="1404136"/>
            <a:ext cx="8242299" cy="4267194"/>
          </a:xfrm>
          <a:prstGeom prst="rect">
            <a:avLst/>
          </a:prstGeom>
          <a:noFill/>
        </p:spPr>
        <p:txBody>
          <a:bodyPr wrap="square" rtlCol="0">
            <a:spAutoFit/>
          </a:bodyPr>
          <a:lstStyle/>
          <a:p>
            <a:pPr indent="107950" algn="justLow" rtl="1">
              <a:lnSpc>
                <a:spcPct val="150000"/>
              </a:lnSpc>
              <a:spcAft>
                <a:spcPts val="600"/>
              </a:spcAft>
            </a:pPr>
            <a:r>
              <a:rPr lang="ar-SA" sz="1600" dirty="0">
                <a:solidFill>
                  <a:srgbClr val="000000"/>
                </a:solidFill>
                <a:effectLst/>
                <a:latin typeface="Alexandria" pitchFamily="2" charset="-78"/>
                <a:ea typeface="Times New Roman" panose="02020603050405020304" pitchFamily="18" charset="0"/>
                <a:cs typeface="Alexandria" pitchFamily="2" charset="-78"/>
              </a:rPr>
              <a:t>حيث إن ا</a:t>
            </a:r>
            <a:r>
              <a:rPr lang="ar-SA" sz="1600" dirty="0">
                <a:latin typeface="Alexandria" pitchFamily="2" charset="-78"/>
                <a:ea typeface="Calibri" panose="020F0502020204030204" pitchFamily="34" charset="0"/>
                <a:cs typeface="Alexandria" pitchFamily="2" charset="-78"/>
              </a:rPr>
              <a:t>لصورة الذهنية </a:t>
            </a:r>
            <a:r>
              <a:rPr lang="ar-SA" sz="1600" dirty="0">
                <a:solidFill>
                  <a:srgbClr val="000000"/>
                </a:solidFill>
                <a:effectLst/>
                <a:latin typeface="Alexandria" pitchFamily="2" charset="-78"/>
                <a:ea typeface="Times New Roman" panose="02020603050405020304" pitchFamily="18" charset="0"/>
                <a:cs typeface="Alexandria" pitchFamily="2" charset="-78"/>
              </a:rPr>
              <a:t>تختصـر جهدًا كبيرًا، وتقدم لهم صورًا جاهزة تمكنهم من التعامل مع بعضهم البعض، وتجعلهم قادرين على التنبؤ ببعض </a:t>
            </a:r>
            <a:r>
              <a:rPr lang="ar-SA" sz="1600" dirty="0" err="1">
                <a:solidFill>
                  <a:srgbClr val="000000"/>
                </a:solidFill>
                <a:effectLst/>
                <a:latin typeface="Alexandria" pitchFamily="2" charset="-78"/>
                <a:ea typeface="Times New Roman" panose="02020603050405020304" pitchFamily="18" charset="0"/>
                <a:cs typeface="Alexandria" pitchFamily="2" charset="-78"/>
              </a:rPr>
              <a:t>التص</a:t>
            </a:r>
            <a:r>
              <a:rPr lang="ar-EG" sz="1600" dirty="0">
                <a:solidFill>
                  <a:srgbClr val="000000"/>
                </a:solidFill>
                <a:effectLst/>
                <a:latin typeface="Alexandria" pitchFamily="2" charset="-78"/>
                <a:ea typeface="Times New Roman" panose="02020603050405020304" pitchFamily="18" charset="0"/>
                <a:cs typeface="Alexandria" pitchFamily="2" charset="-78"/>
              </a:rPr>
              <a:t>ـر</a:t>
            </a:r>
            <a:r>
              <a:rPr lang="ar-SA" sz="1600" dirty="0">
                <a:solidFill>
                  <a:srgbClr val="000000"/>
                </a:solidFill>
                <a:effectLst/>
                <a:latin typeface="Alexandria" pitchFamily="2" charset="-78"/>
                <a:ea typeface="Times New Roman" panose="02020603050405020304" pitchFamily="18" charset="0"/>
                <a:cs typeface="Alexandria" pitchFamily="2" charset="-78"/>
              </a:rPr>
              <a:t>فات وردود الأفعال، وتساعدهم في تفسير مواقف الآخرين وآرائهم وسلوكياتهم، وفي تكوين الرأي العام</a:t>
            </a:r>
            <a:r>
              <a:rPr lang="en-US" sz="1600" dirty="0">
                <a:solidFill>
                  <a:srgbClr val="000000"/>
                </a:solidFill>
                <a:effectLst/>
                <a:latin typeface="Alexandria" pitchFamily="2" charset="-78"/>
                <a:ea typeface="Times New Roman" panose="02020603050405020304" pitchFamily="18" charset="0"/>
                <a:cs typeface="Alexandria" pitchFamily="2" charset="-78"/>
              </a:rPr>
              <a:t>.</a:t>
            </a:r>
            <a:endParaRPr lang="en-US" sz="1600" dirty="0">
              <a:effectLst/>
              <a:latin typeface="Alexandria" pitchFamily="2" charset="-78"/>
              <a:ea typeface="Times New Roman" panose="02020603050405020304" pitchFamily="18" charset="0"/>
              <a:cs typeface="Alexandria" pitchFamily="2" charset="-78"/>
            </a:endParaRPr>
          </a:p>
          <a:p>
            <a:pPr indent="107950" algn="justLow" rtl="1">
              <a:lnSpc>
                <a:spcPct val="150000"/>
              </a:lnSpc>
              <a:spcAft>
                <a:spcPts val="600"/>
              </a:spcAft>
            </a:pPr>
            <a:r>
              <a:rPr lang="ar-SA" sz="1600" dirty="0">
                <a:effectLst/>
                <a:latin typeface="Alexandria" pitchFamily="2" charset="-78"/>
                <a:ea typeface="Calibri" panose="020F0502020204030204" pitchFamily="34" charset="0"/>
                <a:cs typeface="Alexandria" pitchFamily="2" charset="-78"/>
              </a:rPr>
              <a:t>وتُعتبر الصورة الذهنية من أهم المرتكزات والمكتسبات الرئيسة التي تراعيها إدارة المؤسسة وتمنحها درجة كبيرة من الأهمية؛ نظرًا لما تقوم به هذه الصورة من دور مهم في تكوين الآراء واتخاذ القرارات </a:t>
            </a:r>
            <a:r>
              <a:rPr lang="ar-SA" sz="1200" dirty="0">
                <a:effectLst/>
                <a:latin typeface="Alexandria" pitchFamily="2" charset="-78"/>
                <a:ea typeface="Calibri" panose="020F0502020204030204" pitchFamily="34" charset="0"/>
                <a:cs typeface="Alexandria" pitchFamily="2" charset="-78"/>
              </a:rPr>
              <a:t>(جلطي خديجة وقسوس أحلام، 2019)</a:t>
            </a:r>
            <a:r>
              <a:rPr lang="ar-SA" sz="1600" dirty="0">
                <a:effectLst/>
                <a:latin typeface="Alexandria" pitchFamily="2" charset="-78"/>
                <a:ea typeface="Calibri" panose="020F0502020204030204" pitchFamily="34" charset="0"/>
                <a:cs typeface="Alexandria" pitchFamily="2" charset="-78"/>
              </a:rPr>
              <a:t>. </a:t>
            </a:r>
            <a:endParaRPr lang="en-US" sz="1600" dirty="0">
              <a:effectLst/>
              <a:latin typeface="Alexandria" pitchFamily="2" charset="-78"/>
              <a:ea typeface="Calibri" panose="020F0502020204030204" pitchFamily="34" charset="0"/>
              <a:cs typeface="Alexandria" pitchFamily="2" charset="-78"/>
            </a:endParaRPr>
          </a:p>
          <a:p>
            <a:pPr indent="10795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ويعتقد كثير من الباحثين أن نجاح المنظمات في العصر الحالي مرتبط بقدرتها على الاتصال بالجماهير، وتشكيل صورة ذهنية إيجابية لنفسها، وتحسين سمعتها، والتأثير على الرأي العام، ومن هنا تبرز أهمية الصورة الذهنية التي يحملها الجمهور تجاه المنظمة، حيث تعكس هوية المنظمة، كما يراها الجمهور، أي أن الصورة الذهنية تعكس الطريقة التي يرى بها الجمهور المنظمة، فهي التصور الذي يدركه الفرد، وتتواجد فقط داخل ذهن متلقيها. </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3021279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524579" y="500900"/>
            <a:ext cx="94642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8432838" cy="44348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82700" y="1536695"/>
            <a:ext cx="8229600" cy="3823611"/>
          </a:xfrm>
          <a:prstGeom prst="rect">
            <a:avLst/>
          </a:prstGeom>
          <a:noFill/>
        </p:spPr>
        <p:txBody>
          <a:bodyPr wrap="square" rtlCol="0">
            <a:spAutoFit/>
          </a:bodyPr>
          <a:lstStyle/>
          <a:p>
            <a:pPr lvl="0" algn="justLow" rtl="1">
              <a:lnSpc>
                <a:spcPct val="150000"/>
              </a:lnSpc>
              <a:spcAft>
                <a:spcPts val="600"/>
              </a:spcAft>
            </a:pPr>
            <a:r>
              <a:rPr lang="ar-EG" sz="1600" dirty="0">
                <a:effectLst/>
                <a:latin typeface="Calibri" panose="020F0502020204030204" pitchFamily="34" charset="0"/>
                <a:ea typeface="Times New Roman" panose="02020603050405020304" pitchFamily="18" charset="0"/>
                <a:cs typeface="Alexandria" pitchFamily="2" charset="-78"/>
              </a:rPr>
              <a:t>والصورة الإيجابية تعمل على جذب ثقة الجماهير المختلفة بالمنظمة، وجذب مصادر التمويل لدعم المنظمة، والمساعدة في ضم المهارات البش</a:t>
            </a:r>
            <a:r>
              <a:rPr lang="ar-SA" sz="1600" dirty="0">
                <a:effectLst/>
                <a:latin typeface="Calibri" panose="020F0502020204030204" pitchFamily="34" charset="0"/>
                <a:ea typeface="Times New Roman" panose="02020603050405020304" pitchFamily="18" charset="0"/>
                <a:cs typeface="Alexandria" pitchFamily="2" charset="-78"/>
              </a:rPr>
              <a:t>ـر</a:t>
            </a:r>
            <a:r>
              <a:rPr lang="ar-EG" sz="1600" dirty="0" err="1">
                <a:effectLst/>
                <a:latin typeface="Calibri" panose="020F0502020204030204" pitchFamily="34" charset="0"/>
                <a:ea typeface="Times New Roman" panose="02020603050405020304" pitchFamily="18" charset="0"/>
                <a:cs typeface="Alexandria" pitchFamily="2" charset="-78"/>
              </a:rPr>
              <a:t>ية</a:t>
            </a:r>
            <a:r>
              <a:rPr lang="ar-SA" sz="1600" dirty="0">
                <a:effectLst/>
                <a:latin typeface="Calibri" panose="020F0502020204030204" pitchFamily="34" charset="0"/>
                <a:ea typeface="Times New Roman" panose="02020603050405020304" pitchFamily="18" charset="0"/>
                <a:cs typeface="Alexandria" pitchFamily="2" charset="-78"/>
              </a:rPr>
              <a:t> للعمل لديها</a:t>
            </a:r>
            <a:r>
              <a:rPr lang="ar-EG" sz="1600" dirty="0">
                <a:effectLst/>
                <a:latin typeface="Calibri" panose="020F0502020204030204" pitchFamily="34" charset="0"/>
                <a:ea typeface="Times New Roman" panose="02020603050405020304" pitchFamily="18" charset="0"/>
                <a:cs typeface="Alexandria" pitchFamily="2" charset="-78"/>
              </a:rPr>
              <a:t>، وتوليد الشعور بالثقة والانتماء للمنظمة في نفوس أعضاء المنظمة والعاملين فيها، وزيادة اهتمام قادة الرأي ووسائل الإعلام بالمنظمة ودورها في خدمة المجتمع </a:t>
            </a:r>
            <a:r>
              <a:rPr lang="ar-EG" sz="1200" dirty="0">
                <a:effectLst/>
                <a:latin typeface="Calibri" panose="020F0502020204030204" pitchFamily="34" charset="0"/>
                <a:ea typeface="Times New Roman" panose="02020603050405020304" pitchFamily="18" charset="0"/>
                <a:cs typeface="Alexandria" pitchFamily="2" charset="-78"/>
              </a:rPr>
              <a:t>(فهمي العدوي، 2010)</a:t>
            </a:r>
            <a:r>
              <a:rPr lang="ar-EG" sz="1600" dirty="0">
                <a:effectLst/>
                <a:latin typeface="Calibri" panose="020F0502020204030204" pitchFamily="34" charset="0"/>
                <a:ea typeface="Times New Roman" panose="02020603050405020304" pitchFamily="18" charset="0"/>
                <a:cs typeface="Alexandria" pitchFamily="2" charset="-78"/>
              </a:rPr>
              <a:t>. </a:t>
            </a:r>
            <a:endParaRPr lang="ar-SA" sz="1600" dirty="0">
              <a:effectLst/>
              <a:latin typeface="Calibri" panose="020F0502020204030204" pitchFamily="34" charset="0"/>
              <a:ea typeface="Times New Roman" panose="02020603050405020304" pitchFamily="18" charset="0"/>
              <a:cs typeface="Alexandria" pitchFamily="2" charset="-78"/>
            </a:endParaRPr>
          </a:p>
          <a:p>
            <a:pPr algn="justLow" rtl="1">
              <a:lnSpc>
                <a:spcPct val="150000"/>
              </a:lnSpc>
              <a:spcAft>
                <a:spcPts val="600"/>
              </a:spcAft>
            </a:pPr>
            <a:r>
              <a:rPr lang="ar-SA" sz="1600" dirty="0">
                <a:effectLst/>
                <a:latin typeface="Calibri" panose="020F0502020204030204" pitchFamily="34" charset="0"/>
                <a:ea typeface="Calibri" panose="020F0502020204030204" pitchFamily="34" charset="0"/>
                <a:cs typeface="Alexandria" pitchFamily="2" charset="-78"/>
              </a:rPr>
              <a:t>وتشكل أهمية الصورة الذهنية للمؤسسات بشكل عام عامل</a:t>
            </a:r>
            <a:r>
              <a:rPr lang="ar-EG" sz="1600" dirty="0">
                <a:effectLst/>
                <a:latin typeface="Calibri" panose="020F0502020204030204" pitchFamily="34" charset="0"/>
                <a:ea typeface="Calibri" panose="020F0502020204030204" pitchFamily="34" charset="0"/>
                <a:cs typeface="Alexandria" pitchFamily="2" charset="-78"/>
              </a:rPr>
              <a:t>ا </a:t>
            </a:r>
            <a:r>
              <a:rPr lang="ar-SA" sz="1600" dirty="0">
                <a:effectLst/>
                <a:latin typeface="Calibri" panose="020F0502020204030204" pitchFamily="34" charset="0"/>
                <a:ea typeface="Calibri" panose="020F0502020204030204" pitchFamily="34" charset="0"/>
                <a:cs typeface="Alexandria" pitchFamily="2" charset="-78"/>
              </a:rPr>
              <a:t>مهما وحيويا في تسويق أهداف المؤسسة في أداء رسالتها، وأن أهم العوامل المؤثرة في نجاح المؤسسات ومدى قدرتها على البقاء والنمو يعتمد على التسويق والتمويل، وزيادة ثقة الجماهير المختلفة بالمؤسسة، وجذب مصادر التمويل لدعم المؤسسات، وزيادة تمويل برامجها وأنشطتها، واستقطاب المهارات البشرية للتطوع في أنشطة المؤسسة </a:t>
            </a:r>
            <a:r>
              <a:rPr lang="ar-SA" sz="1200" dirty="0">
                <a:effectLst/>
                <a:latin typeface="Calibri" panose="020F0502020204030204" pitchFamily="34" charset="0"/>
                <a:ea typeface="Calibri" panose="020F0502020204030204" pitchFamily="34" charset="0"/>
                <a:cs typeface="Alexandria" pitchFamily="2" charset="-78"/>
              </a:rPr>
              <a:t>(حامد </a:t>
            </a:r>
            <a:r>
              <a:rPr lang="ar-SA" sz="1200" dirty="0" err="1">
                <a:effectLst/>
                <a:latin typeface="Calibri" panose="020F0502020204030204" pitchFamily="34" charset="0"/>
                <a:ea typeface="Calibri" panose="020F0502020204030204" pitchFamily="34" charset="0"/>
                <a:cs typeface="Alexandria" pitchFamily="2" charset="-78"/>
              </a:rPr>
              <a:t>الشطري</a:t>
            </a:r>
            <a:r>
              <a:rPr lang="ar-SA" sz="1200" dirty="0">
                <a:effectLst/>
                <a:latin typeface="Calibri" panose="020F0502020204030204" pitchFamily="34" charset="0"/>
                <a:ea typeface="Calibri" panose="020F0502020204030204" pitchFamily="34" charset="0"/>
                <a:cs typeface="Alexandria" pitchFamily="2" charset="-78"/>
              </a:rPr>
              <a:t>، 2013)، و(جلطي خديجة وقسوس أحلام، 2019)</a:t>
            </a:r>
            <a:r>
              <a:rPr lang="ar-SA" sz="1600" dirty="0">
                <a:effectLst/>
                <a:latin typeface="Calibri" panose="020F0502020204030204" pitchFamily="34" charset="0"/>
                <a:ea typeface="Calibri" panose="020F0502020204030204" pitchFamily="34" charset="0"/>
                <a:cs typeface="Alexandria" pitchFamily="2" charset="-78"/>
              </a:rPr>
              <a:t>. </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1237102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524579" y="500900"/>
            <a:ext cx="94642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66800" y="1285191"/>
            <a:ext cx="10185400" cy="48539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81100" y="1378736"/>
            <a:ext cx="9969500" cy="4716163"/>
          </a:xfrm>
          <a:prstGeom prst="rect">
            <a:avLst/>
          </a:prstGeom>
          <a:noFill/>
        </p:spPr>
        <p:txBody>
          <a:bodyPr wrap="square" rtlCol="0">
            <a:spAutoFit/>
          </a:bodyPr>
          <a:lstStyle/>
          <a:p>
            <a:pPr indent="107950" algn="justLow" rtl="1">
              <a:lnSpc>
                <a:spcPct val="150000"/>
              </a:lnSpc>
              <a:spcAft>
                <a:spcPts val="600"/>
              </a:spcAft>
            </a:pPr>
            <a:r>
              <a:rPr lang="ar-SA" sz="1600" dirty="0">
                <a:effectLst/>
                <a:latin typeface="Calibri" panose="020F0502020204030204" pitchFamily="34" charset="0"/>
                <a:ea typeface="Calibri" panose="020F0502020204030204" pitchFamily="34" charset="0"/>
                <a:cs typeface="Alexandria" pitchFamily="2" charset="-78"/>
              </a:rPr>
              <a:t>وتعتمد قوة نجاح أية منظمة في أذهان جمهورها على صورتها الذهنية، مما يدفع المنظمات والدول إلى بناء الصور وإنفاق الكثير من الأموال والجهود</a:t>
            </a:r>
            <a:r>
              <a:rPr lang="ar-EG" sz="1600" dirty="0">
                <a:effectLst/>
                <a:latin typeface="Calibri" panose="020F0502020204030204" pitchFamily="34" charset="0"/>
                <a:ea typeface="Calibri" panose="020F0502020204030204" pitchFamily="34" charset="0"/>
                <a:cs typeface="Alexandria" pitchFamily="2" charset="-78"/>
              </a:rPr>
              <a:t> عليها</a:t>
            </a:r>
            <a:r>
              <a:rPr lang="ar-SA" sz="1600" dirty="0">
                <a:effectLst/>
                <a:latin typeface="Calibri" panose="020F0502020204030204" pitchFamily="34" charset="0"/>
                <a:ea typeface="Calibri" panose="020F0502020204030204" pitchFamily="34" charset="0"/>
                <a:cs typeface="Alexandria" pitchFamily="2" charset="-78"/>
              </a:rPr>
              <a:t>.</a:t>
            </a:r>
          </a:p>
          <a:p>
            <a:pPr indent="107950" algn="justLow" rtl="1">
              <a:lnSpc>
                <a:spcPct val="150000"/>
              </a:lnSpc>
              <a:spcAft>
                <a:spcPts val="600"/>
              </a:spcAft>
            </a:pPr>
            <a:r>
              <a:rPr lang="ar-SA" sz="1600" dirty="0">
                <a:latin typeface="Calibri" panose="020F0502020204030204" pitchFamily="34" charset="0"/>
                <a:ea typeface="Calibri" panose="020F0502020204030204" pitchFamily="34" charset="0"/>
                <a:cs typeface="Alexandria" pitchFamily="2" charset="-78"/>
              </a:rPr>
              <a:t>وقد أصبحت </a:t>
            </a:r>
            <a:r>
              <a:rPr lang="ar-SA" sz="1600" dirty="0">
                <a:effectLst/>
                <a:latin typeface="Calibri" panose="020F0502020204030204" pitchFamily="34" charset="0"/>
                <a:ea typeface="Calibri" panose="020F0502020204030204" pitchFamily="34" charset="0"/>
                <a:cs typeface="Alexandria" pitchFamily="2" charset="-78"/>
              </a:rPr>
              <a:t>الصورة الذهنية من أهم العوامل لتحقيق النجاح، فالصورة تعمل على المستوى الداخلي على</a:t>
            </a:r>
            <a:r>
              <a:rPr lang="en-US" sz="1600" dirty="0">
                <a:effectLst/>
                <a:latin typeface="Alexandria" pitchFamily="2" charset="-78"/>
                <a:ea typeface="Calibri" panose="020F0502020204030204" pitchFamily="34" charset="0"/>
                <a:cs typeface="Arial" panose="020B0604020202020204" pitchFamily="34" charset="0"/>
              </a:rPr>
              <a:t>:</a:t>
            </a:r>
            <a:r>
              <a:rPr lang="ar-SA" sz="1600" dirty="0">
                <a:effectLst/>
                <a:latin typeface="Calibri" panose="020F0502020204030204" pitchFamily="34" charset="0"/>
                <a:ea typeface="Calibri" panose="020F0502020204030204" pitchFamily="34" charset="0"/>
                <a:cs typeface="Alexandria" pitchFamily="2" charset="-78"/>
              </a:rPr>
              <a:t> زيادة القدرات الإنتاجية للعاملين، حيث ثبت أن هذه القدرات تتزايد كلما تزايد رضا</a:t>
            </a:r>
            <a:r>
              <a:rPr lang="ar-EG" sz="1600" dirty="0">
                <a:effectLst/>
                <a:latin typeface="Calibri" panose="020F0502020204030204" pitchFamily="34" charset="0"/>
                <a:ea typeface="Calibri" panose="020F0502020204030204" pitchFamily="34" charset="0"/>
                <a:cs typeface="Alexandria" pitchFamily="2" charset="-78"/>
              </a:rPr>
              <a:t>ء</a:t>
            </a:r>
            <a:r>
              <a:rPr lang="ar-SA" sz="1600" dirty="0">
                <a:effectLst/>
                <a:latin typeface="Calibri" panose="020F0502020204030204" pitchFamily="34" charset="0"/>
                <a:ea typeface="Calibri" panose="020F0502020204030204" pitchFamily="34" charset="0"/>
                <a:cs typeface="Alexandria" pitchFamily="2" charset="-78"/>
              </a:rPr>
              <a:t> العاملين عن المؤسسة، وكانت صورتها لديهم إيجابية.</a:t>
            </a:r>
          </a:p>
          <a:p>
            <a:pPr indent="107950" algn="justLow" rtl="1">
              <a:lnSpc>
                <a:spcPct val="150000"/>
              </a:lnSpc>
              <a:spcAft>
                <a:spcPts val="600"/>
              </a:spcAft>
            </a:pPr>
            <a:r>
              <a:rPr lang="ar-SA" sz="1600" dirty="0">
                <a:effectLst/>
                <a:latin typeface="Calibri" panose="020F0502020204030204" pitchFamily="34" charset="0"/>
                <a:ea typeface="Calibri" panose="020F0502020204030204" pitchFamily="34" charset="0"/>
                <a:cs typeface="Alexandria" pitchFamily="2" charset="-78"/>
              </a:rPr>
              <a:t>وتسهم الصورة الذهنية الإيجابية </a:t>
            </a:r>
            <a:r>
              <a:rPr lang="ar-EG" sz="1600" dirty="0">
                <a:effectLst/>
                <a:latin typeface="Calibri" panose="020F0502020204030204" pitchFamily="34" charset="0"/>
                <a:ea typeface="Calibri" panose="020F0502020204030204" pitchFamily="34" charset="0"/>
                <a:cs typeface="Alexandria" pitchFamily="2" charset="-78"/>
              </a:rPr>
              <a:t>بشكل كبير </a:t>
            </a:r>
            <a:r>
              <a:rPr lang="ar-SA" sz="1600" dirty="0">
                <a:effectLst/>
                <a:latin typeface="Calibri" panose="020F0502020204030204" pitchFamily="34" charset="0"/>
                <a:ea typeface="Calibri" panose="020F0502020204030204" pitchFamily="34" charset="0"/>
                <a:cs typeface="Alexandria" pitchFamily="2" charset="-78"/>
              </a:rPr>
              <a:t>في انخفاض المشاكل العمالية وارتفاع الروح المعنوية للجمهور الداخلي، الأمر الذي يلقي بظلاله على زيادة الكفاءة الإنتاجية</a:t>
            </a:r>
            <a:r>
              <a:rPr lang="ar-EG" sz="1600" dirty="0">
                <a:effectLst/>
                <a:latin typeface="Calibri" panose="020F0502020204030204" pitchFamily="34" charset="0"/>
                <a:ea typeface="Calibri" panose="020F0502020204030204" pitchFamily="34" charset="0"/>
                <a:cs typeface="Alexandria" pitchFamily="2" charset="-78"/>
              </a:rPr>
              <a:t>. كما</a:t>
            </a:r>
            <a:r>
              <a:rPr lang="ar-SA" sz="1600" dirty="0">
                <a:effectLst/>
                <a:latin typeface="Calibri" panose="020F0502020204030204" pitchFamily="34" charset="0"/>
                <a:ea typeface="Calibri" panose="020F0502020204030204" pitchFamily="34" charset="0"/>
                <a:cs typeface="Alexandria" pitchFamily="2" charset="-78"/>
              </a:rPr>
              <a:t> تسهم الصورة الذهنية الإيجابية للمنشأة في زيادة قدرة إدارتها على اتخاذ القرارات الصحيحة ورسم الخطط الطموحة للتوسع وتشجيعها على تحقيق المزيد من الأهداف، وزيادة ثقة الجمهور فيما تقدمه المؤسسة من منتجات.</a:t>
            </a:r>
          </a:p>
          <a:p>
            <a:pPr indent="107950" algn="justLow" rtl="1">
              <a:lnSpc>
                <a:spcPct val="150000"/>
              </a:lnSpc>
              <a:spcAft>
                <a:spcPts val="600"/>
              </a:spcAft>
            </a:pPr>
            <a:r>
              <a:rPr lang="ar-SA" sz="1600" dirty="0">
                <a:effectLst/>
                <a:latin typeface="Calibri" panose="020F0502020204030204" pitchFamily="34" charset="0"/>
                <a:ea typeface="Calibri" panose="020F0502020204030204" pitchFamily="34" charset="0"/>
                <a:cs typeface="Alexandria" pitchFamily="2" charset="-78"/>
              </a:rPr>
              <a:t>كما تلعب الصورة الإيجابية دوًرا مهمًّا </a:t>
            </a:r>
            <a:r>
              <a:rPr lang="ar-EG" sz="1600" dirty="0">
                <a:effectLst/>
                <a:latin typeface="Calibri" panose="020F0502020204030204" pitchFamily="34" charset="0"/>
                <a:ea typeface="Calibri" panose="020F0502020204030204" pitchFamily="34" charset="0"/>
                <a:cs typeface="Alexandria" pitchFamily="2" charset="-78"/>
              </a:rPr>
              <a:t>في </a:t>
            </a:r>
            <a:r>
              <a:rPr lang="ar-SA" sz="1600" dirty="0">
                <a:effectLst/>
                <a:latin typeface="Calibri" panose="020F0502020204030204" pitchFamily="34" charset="0"/>
                <a:ea typeface="Calibri" panose="020F0502020204030204" pitchFamily="34" charset="0"/>
                <a:cs typeface="Alexandria" pitchFamily="2" charset="-78"/>
              </a:rPr>
              <a:t>خلال الأزمات التي تتعرض لها المنظمة أو الشـركة، فهي تقلل من إمكانيات اتخاذ القرار لمواقف عدائية ضدها </a:t>
            </a:r>
            <a:r>
              <a:rPr lang="ar-SA" sz="1200" dirty="0">
                <a:effectLst/>
                <a:latin typeface="Calibri" panose="020F0502020204030204" pitchFamily="34" charset="0"/>
                <a:ea typeface="Calibri" panose="020F0502020204030204" pitchFamily="34" charset="0"/>
                <a:cs typeface="Alexandria" pitchFamily="2" charset="-78"/>
              </a:rPr>
              <a:t>(إسلام أحمد، 2015</a:t>
            </a:r>
            <a:r>
              <a:rPr lang="ar-EG" sz="1200" dirty="0">
                <a:latin typeface="Calibri" panose="020F0502020204030204" pitchFamily="34" charset="0"/>
                <a:ea typeface="Calibri" panose="020F0502020204030204" pitchFamily="34" charset="0"/>
                <a:cs typeface="Alexandria" pitchFamily="2" charset="-78"/>
              </a:rPr>
              <a:t>)</a:t>
            </a:r>
            <a:r>
              <a:rPr lang="ar-EG" sz="1200" dirty="0">
                <a:effectLst/>
                <a:latin typeface="Calibri" panose="020F0502020204030204" pitchFamily="34" charset="0"/>
                <a:ea typeface="Calibri" panose="020F0502020204030204" pitchFamily="34" charset="0"/>
                <a:cs typeface="Alexandria" pitchFamily="2" charset="-78"/>
              </a:rPr>
              <a:t>،</a:t>
            </a:r>
            <a:r>
              <a:rPr lang="ar-SA" sz="1200" dirty="0">
                <a:effectLst/>
                <a:latin typeface="Calibri" panose="020F0502020204030204" pitchFamily="34" charset="0"/>
                <a:ea typeface="Calibri" panose="020F0502020204030204" pitchFamily="34" charset="0"/>
                <a:cs typeface="Alexandria" pitchFamily="2" charset="-78"/>
              </a:rPr>
              <a:t> و</a:t>
            </a:r>
            <a:r>
              <a:rPr lang="ar-EG" sz="1200" dirty="0">
                <a:effectLst/>
                <a:latin typeface="Calibri" panose="020F0502020204030204" pitchFamily="34" charset="0"/>
                <a:ea typeface="Calibri" panose="020F0502020204030204" pitchFamily="34" charset="0"/>
                <a:cs typeface="Alexandria" pitchFamily="2" charset="-78"/>
              </a:rPr>
              <a:t>(</a:t>
            </a:r>
            <a:r>
              <a:rPr lang="ar-SA" sz="1200" dirty="0">
                <a:effectLst/>
                <a:latin typeface="Calibri" panose="020F0502020204030204" pitchFamily="34" charset="0"/>
                <a:ea typeface="Calibri" panose="020F0502020204030204" pitchFamily="34" charset="0"/>
                <a:cs typeface="Alexandria" pitchFamily="2" charset="-78"/>
              </a:rPr>
              <a:t>علي عجوة، </a:t>
            </a:r>
            <a:r>
              <a:rPr lang="ar-EG" sz="1200" dirty="0">
                <a:effectLst/>
                <a:latin typeface="Calibri" panose="020F0502020204030204" pitchFamily="34" charset="0"/>
                <a:ea typeface="Calibri" panose="020F0502020204030204" pitchFamily="34" charset="0"/>
                <a:cs typeface="Alexandria" pitchFamily="2" charset="-78"/>
              </a:rPr>
              <a:t>2007)</a:t>
            </a:r>
            <a:r>
              <a:rPr lang="ar-SA" sz="1200" dirty="0">
                <a:effectLst/>
                <a:latin typeface="Calibri" panose="020F0502020204030204" pitchFamily="34" charset="0"/>
                <a:ea typeface="Calibri" panose="020F0502020204030204" pitchFamily="34" charset="0"/>
                <a:cs typeface="Alexandria" pitchFamily="2" charset="-78"/>
              </a:rPr>
              <a:t>، و</a:t>
            </a:r>
            <a:r>
              <a:rPr lang="ar-EG" sz="1200" dirty="0">
                <a:effectLst/>
                <a:latin typeface="Calibri" panose="020F0502020204030204" pitchFamily="34" charset="0"/>
                <a:ea typeface="Calibri" panose="020F0502020204030204" pitchFamily="34" charset="0"/>
                <a:cs typeface="Alexandria" pitchFamily="2" charset="-78"/>
              </a:rPr>
              <a:t>(</a:t>
            </a:r>
            <a:r>
              <a:rPr lang="ar-SA" sz="1200" dirty="0">
                <a:effectLst/>
                <a:latin typeface="Calibri" panose="020F0502020204030204" pitchFamily="34" charset="0"/>
                <a:ea typeface="Calibri" panose="020F0502020204030204" pitchFamily="34" charset="0"/>
                <a:cs typeface="Alexandria" pitchFamily="2" charset="-78"/>
              </a:rPr>
              <a:t>الحاج الفضل، 2014</a:t>
            </a:r>
            <a:r>
              <a:rPr lang="ar-EG" sz="1200" dirty="0">
                <a:latin typeface="Calibri" panose="020F0502020204030204" pitchFamily="34" charset="0"/>
                <a:ea typeface="Calibri" panose="020F0502020204030204" pitchFamily="34" charset="0"/>
                <a:cs typeface="Alexandria" pitchFamily="2" charset="-78"/>
              </a:rPr>
              <a:t>)</a:t>
            </a:r>
            <a:r>
              <a:rPr lang="ar-SA" sz="1200" dirty="0">
                <a:effectLst/>
                <a:latin typeface="Calibri" panose="020F0502020204030204" pitchFamily="34" charset="0"/>
                <a:ea typeface="Calibri" panose="020F0502020204030204" pitchFamily="34" charset="0"/>
                <a:cs typeface="Alexandria" pitchFamily="2" charset="-78"/>
              </a:rPr>
              <a:t>، و</a:t>
            </a:r>
            <a:r>
              <a:rPr lang="ar-EG" sz="1200" dirty="0">
                <a:effectLst/>
                <a:latin typeface="Calibri" panose="020F0502020204030204" pitchFamily="34" charset="0"/>
                <a:ea typeface="Calibri" panose="020F0502020204030204" pitchFamily="34" charset="0"/>
                <a:cs typeface="Alexandria" pitchFamily="2" charset="-78"/>
              </a:rPr>
              <a:t>(</a:t>
            </a:r>
            <a:r>
              <a:rPr lang="ar-SA" sz="1200" dirty="0">
                <a:effectLst/>
                <a:latin typeface="Calibri" panose="020F0502020204030204" pitchFamily="34" charset="0"/>
                <a:ea typeface="Calibri" panose="020F0502020204030204" pitchFamily="34" charset="0"/>
                <a:cs typeface="Alexandria" pitchFamily="2" charset="-78"/>
              </a:rPr>
              <a:t>سحر عبدالمنعم، 2017)</a:t>
            </a:r>
            <a:r>
              <a:rPr lang="ar-SA" sz="1600" dirty="0">
                <a:effectLst/>
                <a:latin typeface="Calibri" panose="020F0502020204030204" pitchFamily="34" charset="0"/>
                <a:ea typeface="Calibri" panose="020F0502020204030204" pitchFamily="34" charset="0"/>
                <a:cs typeface="Alexandria" pitchFamily="2" charset="-78"/>
              </a:rPr>
              <a: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7722617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33400" y="4835737"/>
            <a:ext cx="5584094" cy="1653786"/>
          </a:xfrm>
          <a:prstGeom prst="rect">
            <a:avLst/>
          </a:prstGeom>
          <a:noFill/>
        </p:spPr>
        <p:txBody>
          <a:bodyPr wrap="square">
            <a:spAutoFit/>
          </a:bodyPr>
          <a:lstStyle/>
          <a:p>
            <a:pPr algn="justLow" rtl="1">
              <a:lnSpc>
                <a:spcPct val="150000"/>
              </a:lnSpc>
              <a:spcAft>
                <a:spcPts val="600"/>
              </a:spcAft>
            </a:pPr>
            <a:r>
              <a:rPr lang="ar-EG" b="1" dirty="0">
                <a:latin typeface="Alexandria" pitchFamily="2" charset="-78"/>
                <a:cs typeface="Alexandria" pitchFamily="2" charset="-78"/>
              </a:rPr>
              <a:t>أنواع الصورة الذهنية:</a:t>
            </a:r>
          </a:p>
          <a:p>
            <a:pPr indent="108000" algn="justLow" rtl="1">
              <a:lnSpc>
                <a:spcPct val="150000"/>
              </a:lnSpc>
              <a:spcAft>
                <a:spcPts val="600"/>
              </a:spcAft>
            </a:pPr>
            <a:r>
              <a:rPr lang="ar-EG" sz="1600" dirty="0">
                <a:latin typeface="Alexandria" pitchFamily="2" charset="-78"/>
                <a:cs typeface="Alexandria" pitchFamily="2" charset="-78"/>
              </a:rPr>
              <a:t>لا يوجد تصنيف ثابت ومستقر لأنواع الصورة الذهنية، فيمكن تقسيمها إلى صورة ذهنية قومية، وصورة ذهنية نمطية، وصورة ذهنية للأحزاب، وصورة ذهنية لحدث سياسي.</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8137973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151333" y="1367140"/>
            <a:ext cx="7456467" cy="4790414"/>
          </a:xfrm>
          <a:prstGeom prst="rect">
            <a:avLst/>
          </a:prstGeom>
          <a:noFill/>
        </p:spPr>
        <p:txBody>
          <a:bodyPr wrap="square" rtlCol="0">
            <a:spAutoFit/>
          </a:bodyPr>
          <a:lstStyle/>
          <a:p>
            <a:pPr algn="justLow" rtl="1">
              <a:lnSpc>
                <a:spcPct val="150000"/>
              </a:lnSpc>
              <a:spcAft>
                <a:spcPts val="600"/>
              </a:spcAft>
            </a:pPr>
            <a:r>
              <a:rPr lang="ar-SA" sz="1600" dirty="0">
                <a:effectLst/>
                <a:latin typeface="Calibri" panose="020F0502020204030204" pitchFamily="34" charset="0"/>
                <a:ea typeface="Calibri" panose="020F0502020204030204" pitchFamily="34" charset="0"/>
                <a:cs typeface="Alexandria" pitchFamily="2" charset="-78"/>
              </a:rPr>
              <a:t>و</a:t>
            </a:r>
            <a:r>
              <a:rPr lang="ar-EG" sz="1600" dirty="0">
                <a:effectLst/>
                <a:latin typeface="Calibri" panose="020F0502020204030204" pitchFamily="34" charset="0"/>
                <a:ea typeface="Calibri" panose="020F0502020204030204" pitchFamily="34" charset="0"/>
                <a:cs typeface="Alexandria" pitchFamily="2" charset="-78"/>
              </a:rPr>
              <a:t>هناك خمسة أنواع من الصورة الذهنية: </a:t>
            </a:r>
          </a:p>
          <a:p>
            <a:pPr marL="144000" indent="-14400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	</a:t>
            </a:r>
            <a:r>
              <a:rPr lang="ar-EG" sz="1600" b="1" dirty="0">
                <a:effectLst/>
                <a:latin typeface="Calibri" panose="020F0502020204030204" pitchFamily="34" charset="0"/>
                <a:ea typeface="Calibri" panose="020F0502020204030204" pitchFamily="34" charset="0"/>
                <a:cs typeface="Alexandria" pitchFamily="2" charset="-78"/>
              </a:rPr>
              <a:t>الصورة المرآة: </a:t>
            </a:r>
            <a:r>
              <a:rPr lang="ar-EG" sz="1600" dirty="0">
                <a:effectLst/>
                <a:latin typeface="Calibri" panose="020F0502020204030204" pitchFamily="34" charset="0"/>
                <a:ea typeface="Calibri" panose="020F0502020204030204" pitchFamily="34" charset="0"/>
                <a:cs typeface="Alexandria" pitchFamily="2" charset="-78"/>
              </a:rPr>
              <a:t>تعني صورة الواقع الذي ترى فيه المنظمة (أو الفرد) نفسها من خلالها، ويمكن أن تكون هذه الصورة مختلفة تمامًا عمّا يعتقده المسئولون في المنظمة، بسبب ضعف المعرفة في اتجاهات الجمهور نحو المنظمة.</a:t>
            </a:r>
          </a:p>
          <a:p>
            <a:pPr marL="144000" indent="-14400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	</a:t>
            </a:r>
            <a:r>
              <a:rPr lang="ar-EG" sz="1600" b="1" dirty="0">
                <a:effectLst/>
                <a:latin typeface="Calibri" panose="020F0502020204030204" pitchFamily="34" charset="0"/>
                <a:ea typeface="Calibri" panose="020F0502020204030204" pitchFamily="34" charset="0"/>
                <a:cs typeface="Alexandria" pitchFamily="2" charset="-78"/>
              </a:rPr>
              <a:t>الصورة الحالية: </a:t>
            </a:r>
            <a:r>
              <a:rPr lang="ar-EG" sz="1600" dirty="0">
                <a:effectLst/>
                <a:latin typeface="Calibri" panose="020F0502020204030204" pitchFamily="34" charset="0"/>
                <a:ea typeface="Calibri" panose="020F0502020204030204" pitchFamily="34" charset="0"/>
                <a:cs typeface="Alexandria" pitchFamily="2" charset="-78"/>
              </a:rPr>
              <a:t>الصورة التي يرى بها الجمهور المنظمة، أي الصورة التي يحملها الجمهور تجاه المنظمة.</a:t>
            </a:r>
          </a:p>
          <a:p>
            <a:pPr marL="144000" indent="-14400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	</a:t>
            </a:r>
            <a:r>
              <a:rPr lang="ar-EG" sz="1600" b="1" dirty="0">
                <a:effectLst/>
                <a:latin typeface="Calibri" panose="020F0502020204030204" pitchFamily="34" charset="0"/>
                <a:ea typeface="Calibri" panose="020F0502020204030204" pitchFamily="34" charset="0"/>
                <a:cs typeface="Alexandria" pitchFamily="2" charset="-78"/>
              </a:rPr>
              <a:t>الصورة المرغوبة </a:t>
            </a:r>
            <a:r>
              <a:rPr lang="ar-EG" sz="1600" dirty="0">
                <a:effectLst/>
                <a:latin typeface="Calibri" panose="020F0502020204030204" pitchFamily="34" charset="0"/>
                <a:ea typeface="Calibri" panose="020F0502020204030204" pitchFamily="34" charset="0"/>
                <a:cs typeface="Alexandria" pitchFamily="2" charset="-78"/>
              </a:rPr>
              <a:t>(</a:t>
            </a:r>
            <a:r>
              <a:rPr lang="ar-EG" sz="1600" dirty="0" err="1">
                <a:effectLst/>
                <a:latin typeface="Calibri" panose="020F0502020204030204" pitchFamily="34" charset="0"/>
                <a:ea typeface="Calibri" panose="020F0502020204030204" pitchFamily="34" charset="0"/>
                <a:cs typeface="Alexandria" pitchFamily="2" charset="-78"/>
              </a:rPr>
              <a:t>المرتجاه</a:t>
            </a:r>
            <a:r>
              <a:rPr lang="ar-EG" sz="1600" dirty="0">
                <a:effectLst/>
                <a:latin typeface="Calibri" panose="020F0502020204030204" pitchFamily="34" charset="0"/>
                <a:ea typeface="Calibri" panose="020F0502020204030204" pitchFamily="34" charset="0"/>
                <a:cs typeface="Alexandria" pitchFamily="2" charset="-78"/>
              </a:rPr>
              <a:t>): هي الصورة المراد بناؤها في أذهان الجمهور، أي الصورة التي تود المنظمة أن تكونها لنفسها في أذهان الجمهور.</a:t>
            </a:r>
          </a:p>
          <a:p>
            <a:pPr marL="144000" indent="-14400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	</a:t>
            </a:r>
            <a:r>
              <a:rPr lang="ar-EG" sz="1600" b="1" dirty="0">
                <a:effectLst/>
                <a:latin typeface="Calibri" panose="020F0502020204030204" pitchFamily="34" charset="0"/>
                <a:ea typeface="Calibri" panose="020F0502020204030204" pitchFamily="34" charset="0"/>
                <a:cs typeface="Alexandria" pitchFamily="2" charset="-78"/>
              </a:rPr>
              <a:t>الصورة المثالية </a:t>
            </a:r>
            <a:r>
              <a:rPr lang="ar-EG" sz="1600" dirty="0">
                <a:effectLst/>
                <a:latin typeface="Calibri" panose="020F0502020204030204" pitchFamily="34" charset="0"/>
                <a:ea typeface="Calibri" panose="020F0502020204030204" pitchFamily="34" charset="0"/>
                <a:cs typeface="Alexandria" pitchFamily="2" charset="-78"/>
              </a:rPr>
              <a:t>(المثلى/المتوقعة): هي أفضل حالات الصورة المرغوبة، وهي أمثل صورة يمكن أن يحملها الجمهور تجاه المنظمة، فهي أمثل صورة يمكن أن تُتحقق، وذلك إذا أخذنا في الاعتبار منافسة المنظمات الأخرى، وجهودها في التأثير على الجماهير. </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7625754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524579" y="500900"/>
            <a:ext cx="94642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3" y="1869392"/>
            <a:ext cx="6959637" cy="34646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20801" y="2001036"/>
            <a:ext cx="6730999" cy="3128421"/>
          </a:xfrm>
          <a:prstGeom prst="rect">
            <a:avLst/>
          </a:prstGeom>
          <a:noFill/>
        </p:spPr>
        <p:txBody>
          <a:bodyPr wrap="square" rtlCol="0">
            <a:spAutoFit/>
          </a:bodyPr>
          <a:lstStyle/>
          <a:p>
            <a:pPr marL="144000" indent="-144000" algn="justLow" rtl="1">
              <a:lnSpc>
                <a:spcPct val="150000"/>
              </a:lnSpc>
              <a:spcAft>
                <a:spcPts val="600"/>
              </a:spcAft>
            </a:pPr>
            <a:r>
              <a:rPr lang="ar-SA" b="1" dirty="0">
                <a:effectLst/>
                <a:latin typeface="Alexandria" pitchFamily="2" charset="-78"/>
                <a:ea typeface="Times New Roman" panose="02020603050405020304" pitchFamily="18" charset="0"/>
                <a:cs typeface="Alexandria" pitchFamily="2" charset="-78"/>
              </a:rPr>
              <a:t> </a:t>
            </a:r>
            <a:r>
              <a:rPr lang="ar-EG" sz="1600" b="1" dirty="0">
                <a:effectLst/>
                <a:latin typeface="Calibri" panose="020F0502020204030204" pitchFamily="34" charset="0"/>
                <a:ea typeface="Calibri" panose="020F0502020204030204" pitchFamily="34" charset="0"/>
                <a:cs typeface="Alexandria" pitchFamily="2" charset="-78"/>
              </a:rPr>
              <a:t>-	الصورة المتعددة: </a:t>
            </a:r>
            <a:r>
              <a:rPr lang="ar-EG" sz="1600" dirty="0">
                <a:effectLst/>
                <a:latin typeface="Calibri" panose="020F0502020204030204" pitchFamily="34" charset="0"/>
                <a:ea typeface="Calibri" panose="020F0502020204030204" pitchFamily="34" charset="0"/>
                <a:cs typeface="Alexandria" pitchFamily="2" charset="-78"/>
              </a:rPr>
              <a:t>تعني تعدد أنواع وأشكال الصور لدى الجمهور، وهي بلا حكم نهائي موزعة بشكل سلبي أو إيجابي، وهي تحدث عندما يتعرض الأفراد لممثلين (نموذجين) مختلفين للمنظمة، يعطي كل منهما انطباعًا مختلفًا عنها</a:t>
            </a:r>
            <a:r>
              <a:rPr lang="ar-SA" sz="1600" dirty="0">
                <a:effectLst/>
                <a:latin typeface="Calibri" panose="020F0502020204030204" pitchFamily="34" charset="0"/>
                <a:ea typeface="Calibri" panose="020F0502020204030204" pitchFamily="34" charset="0"/>
                <a:cs typeface="Alexandria" pitchFamily="2" charset="-78"/>
              </a:rPr>
              <a:t>.</a:t>
            </a:r>
          </a:p>
          <a:p>
            <a:pPr marL="144000" indent="-144000" algn="justLow" rtl="1">
              <a:lnSpc>
                <a:spcPct val="150000"/>
              </a:lnSpc>
              <a:spcAft>
                <a:spcPts val="600"/>
              </a:spcAft>
            </a:pPr>
            <a:r>
              <a:rPr lang="ar-SA" sz="1600" dirty="0">
                <a:latin typeface="Calibri" panose="020F0502020204030204" pitchFamily="34" charset="0"/>
                <a:ea typeface="Calibri" panose="020F0502020204030204" pitchFamily="34" charset="0"/>
                <a:cs typeface="Alexandria" pitchFamily="2" charset="-78"/>
              </a:rPr>
              <a:t>    </a:t>
            </a:r>
            <a:r>
              <a:rPr lang="ar-EG" sz="1600" dirty="0">
                <a:effectLst/>
                <a:latin typeface="Calibri" panose="020F0502020204030204" pitchFamily="34" charset="0"/>
                <a:ea typeface="Calibri" panose="020F0502020204030204" pitchFamily="34" charset="0"/>
                <a:cs typeface="Alexandria" pitchFamily="2" charset="-78"/>
              </a:rPr>
              <a:t>ومن الطبيعي أل</a:t>
            </a:r>
            <a:r>
              <a:rPr lang="ar-SA" sz="1600" dirty="0">
                <a:effectLst/>
                <a:latin typeface="Calibri" panose="020F0502020204030204" pitchFamily="34" charset="0"/>
                <a:ea typeface="Calibri" panose="020F0502020204030204" pitchFamily="34" charset="0"/>
                <a:cs typeface="Alexandria" pitchFamily="2" charset="-78"/>
              </a:rPr>
              <a:t>ا </a:t>
            </a:r>
            <a:r>
              <a:rPr lang="ar-EG" sz="1600" dirty="0">
                <a:effectLst/>
                <a:latin typeface="Calibri" panose="020F0502020204030204" pitchFamily="34" charset="0"/>
                <a:ea typeface="Calibri" panose="020F0502020204030204" pitchFamily="34" charset="0"/>
                <a:cs typeface="Alexandria" pitchFamily="2" charset="-78"/>
              </a:rPr>
              <a:t>يستمر هذا التعدد طويلا</a:t>
            </a:r>
            <a:r>
              <a:rPr lang="ar-EG" sz="1600" dirty="0">
                <a:latin typeface="Calibri" panose="020F0502020204030204" pitchFamily="34" charset="0"/>
                <a:ea typeface="Calibri" panose="020F0502020204030204" pitchFamily="34" charset="0"/>
                <a:cs typeface="Alexandria" pitchFamily="2" charset="-78"/>
              </a:rPr>
              <a:t>، </a:t>
            </a:r>
            <a:r>
              <a:rPr lang="ar-EG" sz="1600" dirty="0">
                <a:effectLst/>
                <a:latin typeface="Calibri" panose="020F0502020204030204" pitchFamily="34" charset="0"/>
                <a:ea typeface="Calibri" panose="020F0502020204030204" pitchFamily="34" charset="0"/>
                <a:cs typeface="Alexandria" pitchFamily="2" charset="-78"/>
              </a:rPr>
              <a:t>فإمّا أن يتحول إلى صورة موحدة تظلها العناصر الإيجابية والسلبية تبعًا لشدة تأثير كل منها على هؤلاء الأفراد والمتعددة </a:t>
            </a:r>
            <a:r>
              <a:rPr lang="ar-EG" sz="1200" dirty="0">
                <a:effectLst/>
                <a:latin typeface="Calibri" panose="020F0502020204030204" pitchFamily="34" charset="0"/>
                <a:ea typeface="Calibri" panose="020F0502020204030204" pitchFamily="34" charset="0"/>
                <a:cs typeface="Alexandria" pitchFamily="2" charset="-78"/>
              </a:rPr>
              <a:t>(علي عجوة، </a:t>
            </a:r>
            <a:r>
              <a:rPr lang="ar-SA" sz="1200" dirty="0">
                <a:effectLst/>
                <a:latin typeface="Calibri" panose="020F0502020204030204" pitchFamily="34" charset="0"/>
                <a:ea typeface="Calibri" panose="020F0502020204030204" pitchFamily="34" charset="0"/>
                <a:cs typeface="Alexandria" pitchFamily="2" charset="-78"/>
              </a:rPr>
              <a:t>2007</a:t>
            </a:r>
            <a:r>
              <a:rPr lang="ar-EG" sz="1200" dirty="0">
                <a:effectLst/>
                <a:latin typeface="Calibri" panose="020F0502020204030204" pitchFamily="34" charset="0"/>
                <a:ea typeface="Calibri" panose="020F0502020204030204" pitchFamily="34" charset="0"/>
                <a:cs typeface="Alexandria" pitchFamily="2" charset="-78"/>
              </a:rPr>
              <a:t>) و(جلطي خديجة وقسوس أحلام، 2019) و(الحاج الفضل، 2014) و(إسلام أحمد، 2015) و(إرادة زيدان، 2010)، وفهمي العدوي، 2010)</a:t>
            </a:r>
            <a:r>
              <a:rPr lang="ar-EG" sz="1600" dirty="0">
                <a:effectLst/>
                <a:latin typeface="Calibri" panose="020F0502020204030204" pitchFamily="34" charset="0"/>
                <a:ea typeface="Calibri" panose="020F0502020204030204" pitchFamily="34" charset="0"/>
                <a:cs typeface="Alexandria" pitchFamily="2" charset="-78"/>
              </a:rPr>
              <a:t>.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5151600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2601" y="1501139"/>
            <a:ext cx="4508500" cy="513763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5238953" y="1677079"/>
            <a:ext cx="5819193" cy="3809321"/>
          </a:xfrm>
        </p:spPr>
      </p:pic>
      <p:sp>
        <p:nvSpPr>
          <p:cNvPr id="6" name="Rectangle 5"/>
          <p:cNvSpPr/>
          <p:nvPr/>
        </p:nvSpPr>
        <p:spPr>
          <a:xfrm>
            <a:off x="558800" y="1545298"/>
            <a:ext cx="4394200" cy="4975080"/>
          </a:xfrm>
          <a:prstGeom prst="rect">
            <a:avLst/>
          </a:prstGeom>
        </p:spPr>
        <p:txBody>
          <a:bodyPr wrap="square">
            <a:spAutoFit/>
          </a:bodyPr>
          <a:lstStyle/>
          <a:p>
            <a:pPr indent="108000" algn="justLow" rtl="1">
              <a:lnSpc>
                <a:spcPct val="150000"/>
              </a:lnSpc>
              <a:spcAft>
                <a:spcPts val="600"/>
              </a:spcAft>
            </a:pPr>
            <a:r>
              <a:rPr lang="ar-SA" sz="1800" b="1" dirty="0">
                <a:effectLst/>
                <a:latin typeface="Calibri" panose="020F0502020204030204" pitchFamily="34" charset="0"/>
                <a:ea typeface="Calibri" panose="020F0502020204030204" pitchFamily="34" charset="0"/>
                <a:cs typeface="Alexandria" pitchFamily="2" charset="-78"/>
              </a:rPr>
              <a:t> </a:t>
            </a:r>
            <a:r>
              <a:rPr lang="ar-SA" sz="1600" dirty="0">
                <a:effectLst/>
                <a:latin typeface="Calibri" panose="020F0502020204030204" pitchFamily="34" charset="0"/>
                <a:ea typeface="Calibri" panose="020F0502020204030204" pitchFamily="34" charset="0"/>
                <a:cs typeface="Alexandria" pitchFamily="2" charset="-78"/>
              </a:rPr>
              <a:t>كما يتم تصنيف وتقسيم الصور الذهنية إلى تصنيفات وأنواع متعددة، تختلف تبعًا لمصادر تكوينها، وتبعًا لسماتها وخصائصها التي بنيت عليها، منها: في علم السياسة: صورة ذهنية قومية، وصورة ذهنية نمطية مقولبة، وصورة ذهنية لمرشح انتخابي، وصورة ذهنية للأحزاب، وصورة ذهنية لحدث سياسي. </a:t>
            </a:r>
          </a:p>
          <a:p>
            <a:pPr indent="108000" algn="justLow" rtl="1">
              <a:lnSpc>
                <a:spcPct val="150000"/>
              </a:lnSpc>
              <a:spcAft>
                <a:spcPts val="600"/>
              </a:spcAft>
            </a:pPr>
            <a:r>
              <a:rPr lang="ar-SA" sz="1600" dirty="0">
                <a:effectLst/>
                <a:latin typeface="Calibri" panose="020F0502020204030204" pitchFamily="34" charset="0"/>
                <a:ea typeface="Calibri" panose="020F0502020204030204" pitchFamily="34" charset="0"/>
                <a:cs typeface="Alexandria" pitchFamily="2" charset="-78"/>
              </a:rPr>
              <a:t>وفي علم النفس نجد أنواعًا عدّة للصورة الذهنية مثل: الصورة الذهنية المكونة للاتجاه، والصورة الذهنية المتخيلة، وهناك تصنيف آخر للصورة الذهنية</a:t>
            </a:r>
            <a:r>
              <a:rPr lang="en-US" sz="1600" dirty="0">
                <a:effectLst/>
                <a:latin typeface="Alexandria" pitchFamily="2" charset="-78"/>
                <a:ea typeface="Calibri" panose="020F0502020204030204" pitchFamily="34" charset="0"/>
                <a:cs typeface="Arial" panose="020B0604020202020204" pitchFamily="34" charset="0"/>
              </a:rPr>
              <a:t>:</a:t>
            </a:r>
            <a:r>
              <a:rPr lang="ar-SA" sz="1600" dirty="0">
                <a:effectLst/>
                <a:latin typeface="Calibri" panose="020F0502020204030204" pitchFamily="34" charset="0"/>
                <a:ea typeface="Calibri" panose="020F0502020204030204" pitchFamily="34" charset="0"/>
                <a:cs typeface="Alexandria" pitchFamily="2" charset="-78"/>
              </a:rPr>
              <a:t> الصورة المؤسساتية، والصورة المهنية، والصورة العلائقية، والصورة العاطفية </a:t>
            </a:r>
            <a:r>
              <a:rPr lang="ar-SA" sz="1200" dirty="0">
                <a:effectLst/>
                <a:latin typeface="Calibri" panose="020F0502020204030204" pitchFamily="34" charset="0"/>
                <a:ea typeface="Calibri" panose="020F0502020204030204" pitchFamily="34" charset="0"/>
                <a:cs typeface="Alexandria" pitchFamily="2" charset="-78"/>
              </a:rPr>
              <a:t>(باقر موسى، 2014)، و(جلطي خديجة وقسوس أحلام، 2019،)</a:t>
            </a:r>
            <a:r>
              <a:rPr lang="ar-SA" sz="1600" dirty="0">
                <a:effectLst/>
                <a:latin typeface="Calibri" panose="020F0502020204030204" pitchFamily="34" charset="0"/>
                <a:ea typeface="Calibri" panose="020F0502020204030204" pitchFamily="34" charset="0"/>
                <a:cs typeface="Alexandria" pitchFamily="2" charset="-78"/>
              </a:rPr>
              <a:t>. </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5441313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524579" y="500900"/>
            <a:ext cx="94642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11179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3" y="1283045"/>
            <a:ext cx="7426852" cy="4619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84300" y="1453632"/>
            <a:ext cx="7086600" cy="4362220"/>
          </a:xfrm>
          <a:prstGeom prst="rect">
            <a:avLst/>
          </a:prstGeom>
          <a:noFill/>
        </p:spPr>
        <p:txBody>
          <a:bodyPr wrap="square" rtlCol="0">
            <a:spAutoFit/>
          </a:bodyPr>
          <a:lstStyle/>
          <a:p>
            <a:pPr lvl="0" algn="justLow" rtl="1">
              <a:lnSpc>
                <a:spcPct val="150000"/>
              </a:lnSpc>
              <a:spcAft>
                <a:spcPts val="600"/>
              </a:spcAft>
            </a:pPr>
            <a:r>
              <a:rPr lang="ar-SA" sz="1800" b="1" dirty="0">
                <a:effectLst/>
                <a:latin typeface="Calibri" panose="020F0502020204030204" pitchFamily="34" charset="0"/>
                <a:ea typeface="Calibri" panose="020F0502020204030204" pitchFamily="34" charset="0"/>
                <a:cs typeface="Alexandria" pitchFamily="2" charset="-78"/>
              </a:rPr>
              <a:t>استراتيجيات العلاقات العامة في تشكيل الصورة</a:t>
            </a:r>
            <a:r>
              <a:rPr lang="ar-JO" sz="1800" b="1" dirty="0">
                <a:effectLst/>
                <a:latin typeface="Calibri" panose="020F0502020204030204" pitchFamily="34" charset="0"/>
                <a:ea typeface="Calibri" panose="020F0502020204030204" pitchFamily="34" charset="0"/>
                <a:cs typeface="Alexandria" pitchFamily="2" charset="-78"/>
              </a:rPr>
              <a:t> الذهنية وتحسينها</a:t>
            </a:r>
            <a:r>
              <a:rPr lang="ar-EG" sz="1800" b="1" dirty="0">
                <a:effectLst/>
                <a:latin typeface="Calibri" panose="020F0502020204030204" pitchFamily="34" charset="0"/>
                <a:ea typeface="Calibri" panose="020F0502020204030204" pitchFamily="34" charset="0"/>
                <a:cs typeface="Alexandria" pitchFamily="2" charset="-78"/>
              </a:rPr>
              <a:t>:</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indent="10795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تتمركز </a:t>
            </a:r>
            <a:r>
              <a:rPr lang="ar-SA" sz="1600" dirty="0">
                <a:effectLst/>
                <a:latin typeface="Calibri" panose="020F0502020204030204" pitchFamily="34" charset="0"/>
                <a:ea typeface="Calibri" panose="020F0502020204030204" pitchFamily="34" charset="0"/>
                <a:cs typeface="Alexandria" pitchFamily="2" charset="-78"/>
              </a:rPr>
              <a:t>استراتيجيات العلاقات العامة في تشكيل الصورة</a:t>
            </a:r>
            <a:r>
              <a:rPr lang="ar-JO" sz="1600" dirty="0">
                <a:effectLst/>
                <a:latin typeface="Calibri" panose="020F0502020204030204" pitchFamily="34" charset="0"/>
                <a:ea typeface="Calibri" panose="020F0502020204030204" pitchFamily="34" charset="0"/>
                <a:cs typeface="Alexandria" pitchFamily="2" charset="-78"/>
              </a:rPr>
              <a:t> الذهنية وتحسينها</a:t>
            </a:r>
            <a:r>
              <a:rPr lang="ar-SA" sz="1600" dirty="0">
                <a:effectLst/>
                <a:latin typeface="Calibri" panose="020F0502020204030204" pitchFamily="34" charset="0"/>
                <a:ea typeface="Calibri" panose="020F0502020204030204" pitchFamily="34" charset="0"/>
                <a:cs typeface="Alexandria" pitchFamily="2" charset="-78"/>
              </a:rPr>
              <a:t> في عدد من النقاط من أهمها: إبراز سمعة المنظمة الطيبة، والتركيز على الدور الاجتماعي للمنظمة</a:t>
            </a:r>
            <a:r>
              <a:rPr lang="ar-EG" sz="1600" dirty="0">
                <a:effectLst/>
                <a:latin typeface="Calibri" panose="020F0502020204030204" pitchFamily="34" charset="0"/>
                <a:ea typeface="Calibri" panose="020F0502020204030204" pitchFamily="34" charset="0"/>
                <a:cs typeface="Alexandria" pitchFamily="2" charset="-78"/>
              </a:rPr>
              <a:t>،</a:t>
            </a:r>
            <a:r>
              <a:rPr lang="ar-SA" sz="1600" dirty="0">
                <a:effectLst/>
                <a:latin typeface="Calibri" panose="020F0502020204030204" pitchFamily="34" charset="0"/>
                <a:ea typeface="Calibri" panose="020F0502020204030204" pitchFamily="34" charset="0"/>
                <a:cs typeface="Alexandria" pitchFamily="2" charset="-78"/>
              </a:rPr>
              <a:t> للحصول على تقدير المجتمع لها.</a:t>
            </a:r>
          </a:p>
          <a:p>
            <a:pPr indent="107950" algn="justLow" rtl="1">
              <a:lnSpc>
                <a:spcPct val="150000"/>
              </a:lnSpc>
              <a:spcAft>
                <a:spcPts val="600"/>
              </a:spcAft>
            </a:pPr>
            <a:r>
              <a:rPr lang="ar-SA" sz="1600" dirty="0">
                <a:effectLst/>
                <a:latin typeface="Calibri" panose="020F0502020204030204" pitchFamily="34" charset="0"/>
                <a:ea typeface="Calibri" panose="020F0502020204030204" pitchFamily="34" charset="0"/>
                <a:cs typeface="Alexandria" pitchFamily="2" charset="-78"/>
              </a:rPr>
              <a:t>و</a:t>
            </a:r>
            <a:r>
              <a:rPr lang="ar-EG" sz="1600" dirty="0">
                <a:effectLst/>
                <a:latin typeface="Calibri" panose="020F0502020204030204" pitchFamily="34" charset="0"/>
                <a:ea typeface="Calibri" panose="020F0502020204030204" pitchFamily="34" charset="0"/>
                <a:cs typeface="Alexandria" pitchFamily="2" charset="-78"/>
              </a:rPr>
              <a:t>كذلك </a:t>
            </a:r>
            <a:r>
              <a:rPr lang="ar-SA" sz="1600" dirty="0">
                <a:effectLst/>
                <a:latin typeface="Calibri" panose="020F0502020204030204" pitchFamily="34" charset="0"/>
                <a:ea typeface="Calibri" panose="020F0502020204030204" pitchFamily="34" charset="0"/>
                <a:cs typeface="Alexandria" pitchFamily="2" charset="-78"/>
              </a:rPr>
              <a:t>تميز منتجات المنظمة </a:t>
            </a:r>
            <a:r>
              <a:rPr lang="ar-EG" sz="1600" dirty="0">
                <a:effectLst/>
                <a:latin typeface="Calibri" panose="020F0502020204030204" pitchFamily="34" charset="0"/>
                <a:ea typeface="Calibri" panose="020F0502020204030204" pitchFamily="34" charset="0"/>
                <a:cs typeface="Alexandria" pitchFamily="2" charset="-78"/>
              </a:rPr>
              <a:t>وفوائدها</a:t>
            </a:r>
            <a:r>
              <a:rPr lang="ar-SA" sz="1600" dirty="0">
                <a:effectLst/>
                <a:latin typeface="Calibri" panose="020F0502020204030204" pitchFamily="34" charset="0"/>
                <a:ea typeface="Calibri" panose="020F0502020204030204" pitchFamily="34" charset="0"/>
                <a:cs typeface="Alexandria" pitchFamily="2" charset="-78"/>
              </a:rPr>
              <a:t>، وربحية المنظمة</a:t>
            </a:r>
            <a:r>
              <a:rPr lang="ar-EG" sz="1600" dirty="0">
                <a:effectLst/>
                <a:latin typeface="Calibri" panose="020F0502020204030204" pitchFamily="34" charset="0"/>
                <a:ea typeface="Calibri" panose="020F0502020204030204" pitchFamily="34" charset="0"/>
                <a:cs typeface="Alexandria" pitchFamily="2" charset="-78"/>
              </a:rPr>
              <a:t>،</a:t>
            </a:r>
            <a:r>
              <a:rPr lang="ar-SA" sz="1600" dirty="0">
                <a:effectLst/>
                <a:latin typeface="Calibri" panose="020F0502020204030204" pitchFamily="34" charset="0"/>
                <a:ea typeface="Calibri" panose="020F0502020204030204" pitchFamily="34" charset="0"/>
                <a:cs typeface="Alexandria" pitchFamily="2" charset="-78"/>
              </a:rPr>
              <a:t> وقوة مركزها المالي، وزيادة شهرتها، ومصداقيتها، وإبراز رؤية المنظمة ورسالتها، وإبراز صورة المنظمة الحسنة وخدماتها المتميزة، </a:t>
            </a:r>
            <a:r>
              <a:rPr lang="ar-SA" sz="1600" dirty="0" err="1">
                <a:effectLst/>
                <a:latin typeface="Calibri" panose="020F0502020204030204" pitchFamily="34" charset="0"/>
                <a:ea typeface="Calibri" panose="020F0502020204030204" pitchFamily="34" charset="0"/>
                <a:cs typeface="Alexandria" pitchFamily="2" charset="-78"/>
              </a:rPr>
              <a:t>والتماشي</a:t>
            </a:r>
            <a:r>
              <a:rPr lang="ar-SA" sz="1600" dirty="0">
                <a:effectLst/>
                <a:latin typeface="Calibri" panose="020F0502020204030204" pitchFamily="34" charset="0"/>
                <a:ea typeface="Calibri" panose="020F0502020204030204" pitchFamily="34" charset="0"/>
                <a:cs typeface="Alexandria" pitchFamily="2" charset="-78"/>
              </a:rPr>
              <a:t> مع ما تقوم به المنظمات الأخرى، ونشـر المعلومات المحايدة عن المنظمة، وتنفيذ أنشطة مختلفة عن المنظمات المنافسة، والحيلولة دون نشـر المعلومات السلبية عن المنظمة </a:t>
            </a:r>
            <a:r>
              <a:rPr lang="ar-SA" sz="1200" dirty="0">
                <a:effectLst/>
                <a:latin typeface="Calibri" panose="020F0502020204030204" pitchFamily="34" charset="0"/>
                <a:ea typeface="Calibri" panose="020F0502020204030204" pitchFamily="34" charset="0"/>
                <a:cs typeface="Alexandria" pitchFamily="2" charset="-78"/>
              </a:rPr>
              <a:t>(صفية بنت إبراهيم، 2011)</a:t>
            </a:r>
            <a:r>
              <a:rPr lang="ar-SA" sz="1600" dirty="0">
                <a:effectLst/>
                <a:latin typeface="Calibri" panose="020F0502020204030204" pitchFamily="34" charset="0"/>
                <a:ea typeface="Calibri" panose="020F0502020204030204" pitchFamily="34" charset="0"/>
                <a:cs typeface="Alexandria" pitchFamily="2" charset="-78"/>
              </a:rPr>
              <a: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3590219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02360" y="4950037"/>
            <a:ext cx="4989734" cy="879536"/>
          </a:xfrm>
          <a:prstGeom prst="rect">
            <a:avLst/>
          </a:prstGeom>
          <a:noFill/>
        </p:spPr>
        <p:txBody>
          <a:bodyPr wrap="square">
            <a:spAutoFit/>
          </a:bodyPr>
          <a:lstStyle/>
          <a:p>
            <a:pPr algn="justLow" rtl="1">
              <a:lnSpc>
                <a:spcPct val="150000"/>
              </a:lnSpc>
              <a:spcAft>
                <a:spcPts val="600"/>
              </a:spcAft>
            </a:pPr>
            <a:r>
              <a:rPr lang="ar-EG" b="1" dirty="0">
                <a:latin typeface="Alexandria" pitchFamily="2" charset="-78"/>
                <a:cs typeface="Alexandria" pitchFamily="2" charset="-78"/>
              </a:rPr>
              <a:t>العوامل المؤثرة في تشكيل الصورة الذهنية وتحسينها</a:t>
            </a:r>
            <a:r>
              <a:rPr lang="ar-SA" b="1" dirty="0">
                <a:latin typeface="Alexandria" pitchFamily="2" charset="-78"/>
                <a:cs typeface="Alexandria" pitchFamily="2" charset="-78"/>
              </a:rPr>
              <a: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5588417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6478" y="500900"/>
            <a:ext cx="9525091" cy="6446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20800" y="1424892"/>
            <a:ext cx="728711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47376" y="1430073"/>
            <a:ext cx="7160538" cy="4267194"/>
          </a:xfrm>
          <a:prstGeom prst="rect">
            <a:avLst/>
          </a:prstGeom>
          <a:noFill/>
        </p:spPr>
        <p:txBody>
          <a:bodyPr wrap="square" rtlCol="0">
            <a:spAutoFit/>
          </a:bodyPr>
          <a:lstStyle/>
          <a:p>
            <a:pPr indent="107950" algn="justLow" rtl="1">
              <a:lnSpc>
                <a:spcPct val="150000"/>
              </a:lnSpc>
              <a:spcAft>
                <a:spcPts val="600"/>
              </a:spcAft>
            </a:pPr>
            <a:r>
              <a:rPr lang="ar-SA" sz="1600" dirty="0">
                <a:effectLst/>
                <a:latin typeface="Alexandria" pitchFamily="2" charset="-78"/>
                <a:ea typeface="Calibri" panose="020F0502020204030204" pitchFamily="34" charset="0"/>
                <a:cs typeface="Alexandria" pitchFamily="2" charset="-78"/>
              </a:rPr>
              <a:t>تشتمل الصورة الذهنية على ثلاثة أبعاد أساسية، هي</a:t>
            </a:r>
            <a:r>
              <a:rPr lang="en-US" sz="1600" dirty="0">
                <a:effectLst/>
                <a:latin typeface="Alexandria" pitchFamily="2" charset="-78"/>
                <a:ea typeface="Calibri" panose="020F0502020204030204" pitchFamily="34" charset="0"/>
                <a:cs typeface="Alexandria" pitchFamily="2" charset="-78"/>
              </a:rPr>
              <a:t>: </a:t>
            </a:r>
          </a:p>
          <a:p>
            <a:pPr marL="144000" lvl="0" indent="-144000" algn="justLow" rtl="1">
              <a:lnSpc>
                <a:spcPct val="150000"/>
              </a:lnSpc>
              <a:spcAft>
                <a:spcPts val="600"/>
              </a:spcAft>
              <a:buFont typeface="Times New Roman" panose="02020603050405020304" pitchFamily="18" charset="0"/>
              <a:buChar char="-"/>
            </a:pPr>
            <a:r>
              <a:rPr lang="ar-SA" sz="1600" b="1" dirty="0">
                <a:effectLst/>
                <a:latin typeface="Alexandria" pitchFamily="2" charset="-78"/>
                <a:ea typeface="Times New Roman" panose="02020603050405020304" pitchFamily="18" charset="0"/>
                <a:cs typeface="Alexandria" pitchFamily="2" charset="-78"/>
              </a:rPr>
              <a:t>البعد المعرفي (الفكري): </a:t>
            </a:r>
            <a:r>
              <a:rPr lang="ar-SA" sz="1600" dirty="0">
                <a:effectLst/>
                <a:latin typeface="Alexandria" pitchFamily="2" charset="-78"/>
                <a:ea typeface="Times New Roman" panose="02020603050405020304" pitchFamily="18" charset="0"/>
                <a:cs typeface="Alexandria" pitchFamily="2" charset="-78"/>
              </a:rPr>
              <a:t>يُقصد به المعلومات التي يدرك من خلالها الفرد موضوعًا أو مؤسسة، وتُعتبر هذه المعلومات هي الأساس الذي تُبنى عليه الصورة الذهنية التي يكونها الفرد عن الآخرين وعن المؤسسات، وبناءً على دقة المعلومات والمعارف التي نحصل عليها عن هذه المؤسسات، تكون دقة الصور الذهنية التي نكونها عنها.</a:t>
            </a:r>
            <a:endParaRPr lang="en-US" sz="1600" dirty="0">
              <a:effectLst/>
              <a:latin typeface="Alexandria" pitchFamily="2" charset="-78"/>
              <a:ea typeface="Times New Roman" panose="02020603050405020304" pitchFamily="18" charset="0"/>
              <a:cs typeface="Alexandria" pitchFamily="2" charset="-78"/>
            </a:endParaRPr>
          </a:p>
          <a:p>
            <a:pPr marL="144000" lvl="0" indent="-144000" algn="justLow" rtl="1">
              <a:lnSpc>
                <a:spcPct val="150000"/>
              </a:lnSpc>
              <a:spcAft>
                <a:spcPts val="600"/>
              </a:spcAft>
              <a:buFont typeface="Times New Roman" panose="02020603050405020304" pitchFamily="18" charset="0"/>
              <a:buChar char="-"/>
            </a:pPr>
            <a:r>
              <a:rPr lang="ar-SA" sz="1600" b="1" dirty="0">
                <a:effectLst/>
                <a:latin typeface="Alexandria" pitchFamily="2" charset="-78"/>
                <a:ea typeface="Times New Roman" panose="02020603050405020304" pitchFamily="18" charset="0"/>
                <a:cs typeface="Alexandria" pitchFamily="2" charset="-78"/>
              </a:rPr>
              <a:t>البعد الوجداني (العاطفي): </a:t>
            </a:r>
            <a:r>
              <a:rPr lang="ar-SA" sz="1600" dirty="0">
                <a:effectLst/>
                <a:latin typeface="Alexandria" pitchFamily="2" charset="-78"/>
                <a:ea typeface="Times New Roman" panose="02020603050405020304" pitchFamily="18" charset="0"/>
                <a:cs typeface="Alexandria" pitchFamily="2" charset="-78"/>
              </a:rPr>
              <a:t>يُقصد به الميل بالإيجاب أو السلب تجاه موضوع أو مؤسسة في إطار مجموعة الصور الذهنية التي يكونها الأفراد، ويتشكل الجانب الوجداني مع الجانب المعرفي، ومع مرور الوقت تتلاشى المعلومات والمعارف، التي يكونها الأفراد نحو القضايا والمؤسسات والموضوعات المختلفة.</a:t>
            </a:r>
            <a:endParaRPr lang="en-US" sz="1600" dirty="0">
              <a:effectLst/>
              <a:latin typeface="Alexandria" pitchFamily="2" charset="-78"/>
              <a:ea typeface="Times New Roman" panose="02020603050405020304" pitchFamily="18"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1851394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32255" y="1602669"/>
            <a:ext cx="3958845" cy="40742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5238953" y="1677079"/>
            <a:ext cx="5819193" cy="3809321"/>
          </a:xfrm>
        </p:spPr>
      </p:pic>
      <p:sp>
        <p:nvSpPr>
          <p:cNvPr id="6" name="Rectangle 5"/>
          <p:cNvSpPr/>
          <p:nvPr/>
        </p:nvSpPr>
        <p:spPr>
          <a:xfrm>
            <a:off x="1133854" y="1634198"/>
            <a:ext cx="3857246" cy="4113306"/>
          </a:xfrm>
          <a:prstGeom prst="rect">
            <a:avLst/>
          </a:prstGeom>
        </p:spPr>
        <p:txBody>
          <a:bodyPr wrap="square">
            <a:spAutoFit/>
          </a:bodyPr>
          <a:lstStyle/>
          <a:p>
            <a:pPr marL="144000" indent="-144000" algn="justLow" rtl="1">
              <a:lnSpc>
                <a:spcPct val="150000"/>
              </a:lnSpc>
              <a:spcAft>
                <a:spcPts val="600"/>
              </a:spcAft>
            </a:pPr>
            <a:r>
              <a:rPr lang="ar-SA" sz="1600" b="1" dirty="0">
                <a:latin typeface="Calibri" panose="020F0502020204030204" pitchFamily="34" charset="0"/>
                <a:ea typeface="Times New Roman" panose="02020603050405020304" pitchFamily="18" charset="0"/>
                <a:cs typeface="Alexandria" pitchFamily="2" charset="-78"/>
              </a:rPr>
              <a:t>- </a:t>
            </a:r>
            <a:r>
              <a:rPr lang="ar-SA" sz="1600" b="1" dirty="0">
                <a:effectLst/>
                <a:latin typeface="Alexandria" pitchFamily="2" charset="-78"/>
                <a:ea typeface="Times New Roman" panose="02020603050405020304" pitchFamily="18" charset="0"/>
                <a:cs typeface="Alexandria" pitchFamily="2" charset="-78"/>
              </a:rPr>
              <a:t>البعد السلوكي</a:t>
            </a:r>
            <a:r>
              <a:rPr lang="ar-EG" sz="1600" b="1" dirty="0">
                <a:effectLst/>
                <a:latin typeface="Alexandria" pitchFamily="2" charset="-78"/>
                <a:ea typeface="Times New Roman" panose="02020603050405020304" pitchFamily="18" charset="0"/>
                <a:cs typeface="Alexandria" pitchFamily="2" charset="-78"/>
              </a:rPr>
              <a:t>:</a:t>
            </a:r>
            <a:r>
              <a:rPr lang="ar-SA" sz="1600" b="1" dirty="0">
                <a:effectLst/>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حيث يعكس سلوك الفرد طبيعة الصور الذهنية المشكلة لديه تجاه</a:t>
            </a:r>
            <a:r>
              <a:rPr lang="ar-EG" sz="1600" dirty="0">
                <a:effectLst/>
                <a:latin typeface="Alexandria" pitchFamily="2" charset="-78"/>
                <a:ea typeface="Times New Roman" panose="02020603050405020304" pitchFamily="18" charset="0"/>
                <a:cs typeface="Alexandria" pitchFamily="2" charset="-78"/>
              </a:rPr>
              <a:t> القضايا أو الأفراد أو </a:t>
            </a:r>
            <a:r>
              <a:rPr lang="ar-SA" sz="1600" dirty="0">
                <a:effectLst/>
                <a:latin typeface="Alexandria" pitchFamily="2" charset="-78"/>
                <a:ea typeface="Times New Roman" panose="02020603050405020304" pitchFamily="18" charset="0"/>
                <a:cs typeface="Alexandria" pitchFamily="2" charset="-78"/>
              </a:rPr>
              <a:t>المؤسسات، فأهمية الصورة الذهنية ترجع في أحد أبعادها إلى أنها تمكن من التنبؤ بسلوك الأفراد، فسلوكيات الأفراد </a:t>
            </a:r>
            <a:r>
              <a:rPr lang="ar-SA" sz="1600" dirty="0" err="1">
                <a:effectLst/>
                <a:latin typeface="Alexandria" pitchFamily="2" charset="-78"/>
                <a:ea typeface="Times New Roman" panose="02020603050405020304" pitchFamily="18" charset="0"/>
                <a:cs typeface="Alexandria" pitchFamily="2" charset="-78"/>
              </a:rPr>
              <a:t>يُف</a:t>
            </a:r>
            <a:r>
              <a:rPr lang="ar-EG" sz="1600" dirty="0">
                <a:effectLst/>
                <a:latin typeface="Alexandria" pitchFamily="2" charset="-78"/>
                <a:ea typeface="Times New Roman" panose="02020603050405020304" pitchFamily="18" charset="0"/>
                <a:cs typeface="Alexandria" pitchFamily="2" charset="-78"/>
              </a:rPr>
              <a:t>ت</a:t>
            </a:r>
            <a:r>
              <a:rPr lang="ar-SA" sz="1600" dirty="0">
                <a:effectLst/>
                <a:latin typeface="Alexandria" pitchFamily="2" charset="-78"/>
                <a:ea typeface="Times New Roman" panose="02020603050405020304" pitchFamily="18" charset="0"/>
                <a:cs typeface="Alexandria" pitchFamily="2" charset="-78"/>
              </a:rPr>
              <a:t>رض منطقيًّا </a:t>
            </a:r>
            <a:r>
              <a:rPr lang="ar-EG" sz="1600" dirty="0">
                <a:effectLst/>
                <a:latin typeface="Alexandria" pitchFamily="2" charset="-78"/>
                <a:ea typeface="Times New Roman" panose="02020603050405020304" pitchFamily="18" charset="0"/>
                <a:cs typeface="Alexandria" pitchFamily="2" charset="-78"/>
              </a:rPr>
              <a:t>أن تقوم</a:t>
            </a:r>
            <a:r>
              <a:rPr lang="ar-SA" sz="1600" dirty="0">
                <a:effectLst/>
                <a:latin typeface="Alexandria" pitchFamily="2" charset="-78"/>
                <a:ea typeface="Times New Roman" panose="02020603050405020304" pitchFamily="18" charset="0"/>
                <a:cs typeface="Alexandria" pitchFamily="2" charset="-78"/>
              </a:rPr>
              <a:t> </a:t>
            </a:r>
            <a:r>
              <a:rPr lang="ar-EG" sz="1600" dirty="0">
                <a:effectLst/>
                <a:latin typeface="Alexandria" pitchFamily="2" charset="-78"/>
                <a:ea typeface="Times New Roman" panose="02020603050405020304" pitchFamily="18" charset="0"/>
                <a:cs typeface="Alexandria" pitchFamily="2" charset="-78"/>
              </a:rPr>
              <a:t>ب</a:t>
            </a:r>
            <a:r>
              <a:rPr lang="ar-SA" sz="1600" dirty="0">
                <a:effectLst/>
                <a:latin typeface="Alexandria" pitchFamily="2" charset="-78"/>
                <a:ea typeface="Times New Roman" panose="02020603050405020304" pitchFamily="18" charset="0"/>
                <a:cs typeface="Alexandria" pitchFamily="2" charset="-78"/>
              </a:rPr>
              <a:t>رسم أو إحلال أو تأكيد الصورة الذهنية عن الجهة التي تروج لها، وذلك من خلال هذه الأبعاد الثلاثة </a:t>
            </a:r>
            <a:r>
              <a:rPr lang="ar-SA" sz="1200" dirty="0">
                <a:effectLst/>
                <a:latin typeface="Alexandria" pitchFamily="2" charset="-78"/>
                <a:ea typeface="Times New Roman" panose="02020603050405020304" pitchFamily="18" charset="0"/>
                <a:cs typeface="Alexandria" pitchFamily="2" charset="-78"/>
              </a:rPr>
              <a:t>(محمد منير حجاب، 2007)، و(جلطي خديجة وقسوس أحلام، 2019)، و(صفية بنت إبراهيم، 2011)</a:t>
            </a:r>
            <a:r>
              <a:rPr lang="en-US" sz="1600" dirty="0">
                <a:effectLst/>
                <a:latin typeface="Alexandria" pitchFamily="2" charset="-78"/>
                <a:ea typeface="Times New Roman" panose="02020603050405020304" pitchFamily="18" charset="0"/>
                <a:cs typeface="Alexandria" pitchFamily="2" charset="-78"/>
              </a:rPr>
              <a:t>.</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4310198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19124" y="1345306"/>
            <a:ext cx="10369575"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153149" y="1635754"/>
            <a:ext cx="966228" cy="338554"/>
          </a:xfrm>
          <a:prstGeom prst="rect">
            <a:avLst/>
          </a:prstGeom>
          <a:noFill/>
        </p:spPr>
        <p:txBody>
          <a:bodyPr wrap="square" rtlCol="0">
            <a:spAutoFit/>
          </a:bodyPr>
          <a:lstStyle/>
          <a:p>
            <a:pPr algn="ctr"/>
            <a:r>
              <a:rPr lang="en-US" sz="1600" b="1" dirty="0">
                <a:solidFill>
                  <a:schemeClr val="bg1"/>
                </a:solidFill>
                <a:latin typeface="Alexandria" pitchFamily="2" charset="-78"/>
                <a:cs typeface="Alexandria" pitchFamily="2" charset="-78"/>
              </a:rPr>
              <a:t>01</a:t>
            </a:r>
          </a:p>
        </p:txBody>
      </p:sp>
      <p:sp>
        <p:nvSpPr>
          <p:cNvPr id="48" name="TextBox 47"/>
          <p:cNvSpPr txBox="1"/>
          <p:nvPr/>
        </p:nvSpPr>
        <p:spPr>
          <a:xfrm>
            <a:off x="869924" y="1420355"/>
            <a:ext cx="10369575" cy="4759636"/>
          </a:xfrm>
          <a:prstGeom prst="rect">
            <a:avLst/>
          </a:prstGeom>
          <a:noFill/>
        </p:spPr>
        <p:txBody>
          <a:bodyPr wrap="square" rtlCol="0">
            <a:spAutoFit/>
          </a:bodyPr>
          <a:lstStyle/>
          <a:p>
            <a:pPr indent="107950" algn="justLow" rtl="1">
              <a:lnSpc>
                <a:spcPct val="150000"/>
              </a:lnSpc>
              <a:spcAft>
                <a:spcPts val="600"/>
              </a:spcAft>
            </a:pPr>
            <a:r>
              <a:rPr lang="ar-SA" sz="1600" dirty="0">
                <a:effectLst/>
                <a:latin typeface="Alexandria" pitchFamily="2" charset="-78"/>
                <a:ea typeface="Calibri" panose="020F0502020204030204" pitchFamily="34" charset="0"/>
                <a:cs typeface="Alexandria" pitchFamily="2" charset="-78"/>
              </a:rPr>
              <a:t>وتتمثل عوامل تشكيل الصورة الذهنية وتكوينها في العوامل الآتية:</a:t>
            </a:r>
            <a:r>
              <a:rPr lang="en-US" sz="1600" dirty="0">
                <a:effectLst/>
                <a:latin typeface="Alexandria" pitchFamily="2" charset="-78"/>
                <a:ea typeface="Calibri" panose="020F0502020204030204" pitchFamily="34" charset="0"/>
                <a:cs typeface="Alexandria" pitchFamily="2" charset="-78"/>
              </a:rPr>
              <a:t> </a:t>
            </a:r>
          </a:p>
          <a:p>
            <a:pPr marL="144000" lvl="0" indent="-144000" algn="justLow" rtl="1">
              <a:lnSpc>
                <a:spcPct val="150000"/>
              </a:lnSpc>
              <a:spcAft>
                <a:spcPts val="600"/>
              </a:spcAft>
              <a:buFont typeface="Times New Roman" panose="02020603050405020304" pitchFamily="18" charset="0"/>
              <a:buChar char="-"/>
            </a:pPr>
            <a:r>
              <a:rPr lang="ar-SA" sz="1600" b="1" dirty="0">
                <a:effectLst/>
                <a:latin typeface="Alexandria" pitchFamily="2" charset="-78"/>
                <a:ea typeface="Times New Roman" panose="02020603050405020304" pitchFamily="18" charset="0"/>
                <a:cs typeface="Alexandria" pitchFamily="2" charset="-78"/>
              </a:rPr>
              <a:t>عوامل شخصية:</a:t>
            </a:r>
            <a:r>
              <a:rPr lang="ar-EG" sz="1600" b="1" dirty="0">
                <a:effectLst/>
                <a:latin typeface="Alexandria" pitchFamily="2" charset="-78"/>
                <a:ea typeface="Times New Roman" panose="02020603050405020304" pitchFamily="18" charset="0"/>
                <a:cs typeface="Alexandria" pitchFamily="2" charset="-78"/>
              </a:rPr>
              <a:t> </a:t>
            </a:r>
            <a:r>
              <a:rPr lang="ar-EG" sz="1600" dirty="0">
                <a:effectLst/>
                <a:latin typeface="Alexandria" pitchFamily="2" charset="-78"/>
                <a:ea typeface="Times New Roman" panose="02020603050405020304" pitchFamily="18" charset="0"/>
                <a:cs typeface="Alexandria" pitchFamily="2" charset="-78"/>
              </a:rPr>
              <a:t>تتمثل في السمات الذاتية لشخصية مستقبل المعلومات (التعليم والثقافة والقيم... إلخ)، والاتصالات الذاتية للفرد، وقدرته على امتصاص المعلومات</a:t>
            </a:r>
            <a:r>
              <a:rPr lang="ar-SA" sz="1600" dirty="0">
                <a:effectLst/>
                <a:latin typeface="Alexandria" pitchFamily="2" charset="-78"/>
                <a:ea typeface="Times New Roman" panose="02020603050405020304" pitchFamily="18" charset="0"/>
                <a:cs typeface="Alexandria" pitchFamily="2" charset="-78"/>
              </a:rPr>
              <a:t> الخاصة بالمنظمة</a:t>
            </a:r>
            <a:r>
              <a:rPr lang="ar-EG" sz="1600" dirty="0">
                <a:effectLst/>
                <a:latin typeface="Alexandria" pitchFamily="2" charset="-78"/>
                <a:ea typeface="Times New Roman" panose="02020603050405020304" pitchFamily="18" charset="0"/>
                <a:cs typeface="Alexandria" pitchFamily="2" charset="-78"/>
              </a:rPr>
              <a:t> وتفسيرها، وتكوين ملامح الصورة الذهنية، ودرجة دافعية الفرد، واهتمامه بالمعلومات المقدمة عن المنظمة</a:t>
            </a:r>
            <a:r>
              <a:rPr lang="ar-SA" sz="1600" dirty="0">
                <a:effectLst/>
                <a:latin typeface="Alexandria" pitchFamily="2" charset="-78"/>
                <a:ea typeface="Times New Roman" panose="02020603050405020304" pitchFamily="18" charset="0"/>
                <a:cs typeface="Alexandria" pitchFamily="2" charset="-78"/>
              </a:rPr>
              <a:t>.</a:t>
            </a:r>
            <a:endParaRPr lang="en-US" sz="1600" dirty="0">
              <a:effectLst/>
              <a:latin typeface="Alexandria" pitchFamily="2" charset="-78"/>
              <a:ea typeface="Times New Roman" panose="02020603050405020304" pitchFamily="18" charset="0"/>
              <a:cs typeface="Alexandria" pitchFamily="2" charset="-78"/>
            </a:endParaRPr>
          </a:p>
          <a:p>
            <a:pPr marL="144000" lvl="0" indent="-144000" algn="justLow" rtl="1">
              <a:lnSpc>
                <a:spcPct val="150000"/>
              </a:lnSpc>
              <a:spcAft>
                <a:spcPts val="600"/>
              </a:spcAft>
              <a:buFont typeface="Times New Roman" panose="02020603050405020304" pitchFamily="18" charset="0"/>
              <a:buChar char="-"/>
            </a:pPr>
            <a:r>
              <a:rPr lang="ar-SA" sz="1600" b="1" dirty="0">
                <a:effectLst/>
                <a:latin typeface="Alexandria" pitchFamily="2" charset="-78"/>
                <a:ea typeface="Times New Roman" panose="02020603050405020304" pitchFamily="18" charset="0"/>
                <a:cs typeface="Alexandria" pitchFamily="2" charset="-78"/>
              </a:rPr>
              <a:t>عوامل اجتماعية: </a:t>
            </a:r>
            <a:r>
              <a:rPr lang="ar-EG" sz="1600" dirty="0">
                <a:effectLst/>
                <a:latin typeface="Alexandria" pitchFamily="2" charset="-78"/>
                <a:ea typeface="Times New Roman" panose="02020603050405020304" pitchFamily="18" charset="0"/>
                <a:cs typeface="Alexandria" pitchFamily="2" charset="-78"/>
              </a:rPr>
              <a:t>تتمثل في تأثير الجماعات الأولية (الأسرة والأصدقاء) على الفرد المستقبل للمعلومات أثناء تبادلهم المعلومات في اتصالاتهم الشخصية حول المنظمة، وتأثير قادة الرأي على اتجاهات الجماهير (الإقناع على مرحلتين)، وتأثير ثقافة المجتمع الذي يعيش فيه الأفراد، والقيم السائدة فيه. </a:t>
            </a:r>
            <a:endParaRPr lang="en-US" sz="1600" dirty="0">
              <a:effectLst/>
              <a:latin typeface="Alexandria" pitchFamily="2" charset="-78"/>
              <a:ea typeface="Times New Roman" panose="02020603050405020304" pitchFamily="18" charset="0"/>
              <a:cs typeface="Alexandria" pitchFamily="2" charset="-78"/>
            </a:endParaRPr>
          </a:p>
          <a:p>
            <a:pPr marL="144000" lvl="0" indent="-144000" algn="justLow" rtl="1">
              <a:lnSpc>
                <a:spcPct val="150000"/>
              </a:lnSpc>
              <a:spcAft>
                <a:spcPts val="600"/>
              </a:spcAft>
              <a:buFont typeface="Times New Roman" panose="02020603050405020304" pitchFamily="18" charset="0"/>
              <a:buChar char="-"/>
            </a:pPr>
            <a:r>
              <a:rPr lang="ar-SA" sz="1600" b="1" dirty="0">
                <a:effectLst/>
                <a:latin typeface="Alexandria" pitchFamily="2" charset="-78"/>
                <a:ea typeface="Times New Roman" panose="02020603050405020304" pitchFamily="18" charset="0"/>
                <a:cs typeface="Alexandria" pitchFamily="2" charset="-78"/>
              </a:rPr>
              <a:t>عوامل تنظيمية: </a:t>
            </a:r>
            <a:r>
              <a:rPr lang="ar-EG" sz="1600" dirty="0">
                <a:effectLst/>
                <a:latin typeface="Alexandria" pitchFamily="2" charset="-78"/>
                <a:ea typeface="Times New Roman" panose="02020603050405020304" pitchFamily="18" charset="0"/>
                <a:cs typeface="Alexandria" pitchFamily="2" charset="-78"/>
              </a:rPr>
              <a:t>تشتمل على استراتيجية إدارة المنظمة التي تعكس فلسفة المنظمة وثقافتها، والأعمال الحقيقية للمنظمة نفسها وسياساتها ومنتجاتها، وشبكة الاتصالات الكلية للمنظمة</a:t>
            </a:r>
            <a:r>
              <a:rPr lang="ar-SA" sz="1600" dirty="0">
                <a:effectLst/>
                <a:latin typeface="Alexandria" pitchFamily="2" charset="-78"/>
                <a:ea typeface="Times New Roman" panose="02020603050405020304" pitchFamily="18" charset="0"/>
                <a:cs typeface="Alexandria" pitchFamily="2" charset="-78"/>
              </a:rPr>
              <a:t>، التي تشمل كل الاتصالات الداخلية والخارجية للمنظمة مع جماهيرها</a:t>
            </a:r>
            <a:r>
              <a:rPr lang="ar-EG" sz="1600" dirty="0">
                <a:effectLst/>
                <a:latin typeface="Alexandria" pitchFamily="2" charset="-78"/>
                <a:ea typeface="Times New Roman" panose="02020603050405020304" pitchFamily="18" charset="0"/>
                <a:cs typeface="Alexandria" pitchFamily="2" charset="-78"/>
              </a:rPr>
              <a:t>، والاتصالات الشخصية المباشرة بين العاملين بالمنظمة والجماهير</a:t>
            </a:r>
            <a:r>
              <a:rPr lang="ar-SA" sz="1600" dirty="0">
                <a:effectLst/>
                <a:latin typeface="Alexandria" pitchFamily="2" charset="-78"/>
                <a:ea typeface="Times New Roman" panose="02020603050405020304" pitchFamily="18" charset="0"/>
                <a:cs typeface="Alexandria" pitchFamily="2" charset="-78"/>
              </a:rPr>
              <a:t>، </a:t>
            </a:r>
            <a:r>
              <a:rPr lang="ar-EG" sz="1600" dirty="0">
                <a:effectLst/>
                <a:latin typeface="Alexandria" pitchFamily="2" charset="-78"/>
                <a:ea typeface="Times New Roman" panose="02020603050405020304" pitchFamily="18" charset="0"/>
                <a:cs typeface="Alexandria" pitchFamily="2" charset="-78"/>
              </a:rPr>
              <a:t>والرسائل الاتصالية عن المنظمة المنقولة عبر وسائل الإعلام الجماهيرية،</a:t>
            </a:r>
            <a:r>
              <a:rPr lang="ar-SA" sz="1600" dirty="0">
                <a:effectLst/>
                <a:latin typeface="Alexandria" pitchFamily="2" charset="-78"/>
                <a:ea typeface="Times New Roman" panose="02020603050405020304" pitchFamily="18" charset="0"/>
                <a:cs typeface="Alexandria" pitchFamily="2" charset="-78"/>
              </a:rPr>
              <a:t> والأعمال الاجتماعية الأخرى التي تقوم بها المنظمة</a:t>
            </a:r>
            <a:r>
              <a:rPr lang="en-US" sz="1600" dirty="0">
                <a:effectLst/>
                <a:latin typeface="Alexandria" pitchFamily="2" charset="-78"/>
                <a:ea typeface="Times New Roman" panose="02020603050405020304" pitchFamily="18" charset="0"/>
                <a:cs typeface="Alexandria" pitchFamily="2" charset="-78"/>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9178199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42962" y="1618596"/>
            <a:ext cx="8775738" cy="39542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56800" y="1833535"/>
            <a:ext cx="8661900" cy="3451586"/>
          </a:xfrm>
          <a:prstGeom prst="rect">
            <a:avLst/>
          </a:prstGeom>
          <a:noFill/>
        </p:spPr>
        <p:txBody>
          <a:bodyPr wrap="square" rtlCol="0">
            <a:spAutoFit/>
          </a:bodyPr>
          <a:lstStyle/>
          <a:p>
            <a:pPr marL="144000" indent="-144000" algn="justLow" rtl="1">
              <a:lnSpc>
                <a:spcPct val="150000"/>
              </a:lnSpc>
              <a:spcAft>
                <a:spcPts val="600"/>
              </a:spcAft>
            </a:pPr>
            <a:r>
              <a:rPr lang="ar-SA" sz="1600" dirty="0">
                <a:effectLst/>
                <a:latin typeface="Alexandria" pitchFamily="2" charset="-78"/>
                <a:ea typeface="Calibri" panose="020F0502020204030204" pitchFamily="34" charset="0"/>
                <a:cs typeface="Alexandria" pitchFamily="2" charset="-78"/>
              </a:rPr>
              <a:t>- </a:t>
            </a:r>
            <a:r>
              <a:rPr lang="ar-EG" sz="1600" b="1" dirty="0">
                <a:effectLst/>
                <a:latin typeface="Alexandria" pitchFamily="2" charset="-78"/>
                <a:ea typeface="Calibri" panose="020F0502020204030204" pitchFamily="34" charset="0"/>
                <a:cs typeface="Alexandria" pitchFamily="2" charset="-78"/>
              </a:rPr>
              <a:t>عوامل إعلامية: </a:t>
            </a:r>
            <a:r>
              <a:rPr lang="ar-EG" sz="1600" dirty="0">
                <a:effectLst/>
                <a:latin typeface="Alexandria" pitchFamily="2" charset="-78"/>
                <a:ea typeface="Calibri" panose="020F0502020204030204" pitchFamily="34" charset="0"/>
                <a:cs typeface="Alexandria" pitchFamily="2" charset="-78"/>
              </a:rPr>
              <a:t>تشمل الجهود الإعلامية، وتأثيرها على صورة المنظمة، والتغطية الإعلامية للأحداث الخاصة بالمنظمة في وسائل الإعلام الجماهيرية، ومدى سلبيتها و</a:t>
            </a:r>
            <a:r>
              <a:rPr lang="ar-SA" sz="1600" dirty="0">
                <a:effectLst/>
                <a:latin typeface="Alexandria" pitchFamily="2" charset="-78"/>
                <a:ea typeface="Calibri" panose="020F0502020204030204" pitchFamily="34" charset="0"/>
                <a:cs typeface="Alexandria" pitchFamily="2" charset="-78"/>
              </a:rPr>
              <a:t>إ</a:t>
            </a:r>
            <a:r>
              <a:rPr lang="ar-EG" sz="1600" dirty="0" err="1">
                <a:effectLst/>
                <a:latin typeface="Alexandria" pitchFamily="2" charset="-78"/>
                <a:ea typeface="Calibri" panose="020F0502020204030204" pitchFamily="34" charset="0"/>
                <a:cs typeface="Alexandria" pitchFamily="2" charset="-78"/>
              </a:rPr>
              <a:t>يجابيتها</a:t>
            </a:r>
            <a:r>
              <a:rPr lang="ar-EG" sz="1600" dirty="0">
                <a:effectLst/>
                <a:latin typeface="Alexandria" pitchFamily="2" charset="-78"/>
                <a:ea typeface="Calibri" panose="020F0502020204030204" pitchFamily="34" charset="0"/>
                <a:cs typeface="Alexandria" pitchFamily="2" charset="-78"/>
              </a:rPr>
              <a:t>، وحجم الاهتمام الذي توليه هذه الوسائل لأخبار المنظمة </a:t>
            </a:r>
            <a:r>
              <a:rPr lang="ar-EG" sz="1200" dirty="0">
                <a:effectLst/>
                <a:latin typeface="Alexandria" pitchFamily="2" charset="-78"/>
                <a:ea typeface="Calibri" panose="020F0502020204030204" pitchFamily="34" charset="0"/>
                <a:cs typeface="Alexandria" pitchFamily="2" charset="-78"/>
              </a:rPr>
              <a:t>(محمد منير حجاب، 2007</a:t>
            </a:r>
            <a:r>
              <a:rPr lang="ar-SA" sz="1200" dirty="0">
                <a:effectLst/>
                <a:latin typeface="Alexandria" pitchFamily="2" charset="-78"/>
                <a:ea typeface="Calibri" panose="020F0502020204030204" pitchFamily="34" charset="0"/>
                <a:cs typeface="Alexandria" pitchFamily="2" charset="-78"/>
              </a:rPr>
              <a:t>)</a:t>
            </a:r>
            <a:r>
              <a:rPr lang="ar-EG" sz="1200" dirty="0">
                <a:effectLst/>
                <a:latin typeface="Alexandria" pitchFamily="2" charset="-78"/>
                <a:ea typeface="Calibri" panose="020F0502020204030204" pitchFamily="34" charset="0"/>
                <a:cs typeface="Alexandria" pitchFamily="2" charset="-78"/>
              </a:rPr>
              <a:t>، و</a:t>
            </a:r>
            <a:r>
              <a:rPr lang="ar-SA" sz="1200" dirty="0">
                <a:effectLst/>
                <a:latin typeface="Alexandria" pitchFamily="2" charset="-78"/>
                <a:ea typeface="Calibri" panose="020F0502020204030204" pitchFamily="34" charset="0"/>
                <a:cs typeface="Alexandria" pitchFamily="2" charset="-78"/>
              </a:rPr>
              <a:t>(</a:t>
            </a:r>
            <a:r>
              <a:rPr lang="ar-EG" sz="1200" dirty="0">
                <a:effectLst/>
                <a:latin typeface="Alexandria" pitchFamily="2" charset="-78"/>
                <a:ea typeface="Calibri" panose="020F0502020204030204" pitchFamily="34" charset="0"/>
                <a:cs typeface="Alexandria" pitchFamily="2" charset="-78"/>
              </a:rPr>
              <a:t>جلطي خديجة وقسوس أحلام، 2019</a:t>
            </a:r>
            <a:r>
              <a:rPr lang="ar-SA" sz="1200" dirty="0">
                <a:effectLst/>
                <a:latin typeface="Alexandria" pitchFamily="2" charset="-78"/>
                <a:ea typeface="Calibri" panose="020F0502020204030204" pitchFamily="34" charset="0"/>
                <a:cs typeface="Alexandria" pitchFamily="2" charset="-78"/>
              </a:rPr>
              <a:t>)</a:t>
            </a:r>
            <a:r>
              <a:rPr lang="ar-EG" sz="1200" dirty="0">
                <a:effectLst/>
                <a:latin typeface="Alexandria" pitchFamily="2" charset="-78"/>
                <a:ea typeface="Calibri" panose="020F0502020204030204" pitchFamily="34" charset="0"/>
                <a:cs typeface="Alexandria" pitchFamily="2" charset="-78"/>
              </a:rPr>
              <a:t>، و</a:t>
            </a:r>
            <a:r>
              <a:rPr lang="ar-SA" sz="1200" dirty="0">
                <a:effectLst/>
                <a:latin typeface="Alexandria" pitchFamily="2" charset="-78"/>
                <a:ea typeface="Calibri" panose="020F0502020204030204" pitchFamily="34" charset="0"/>
                <a:cs typeface="Alexandria" pitchFamily="2" charset="-78"/>
              </a:rPr>
              <a:t>(</a:t>
            </a:r>
            <a:r>
              <a:rPr lang="ar-EG" sz="1200" dirty="0">
                <a:effectLst/>
                <a:latin typeface="Alexandria" pitchFamily="2" charset="-78"/>
                <a:ea typeface="Calibri" panose="020F0502020204030204" pitchFamily="34" charset="0"/>
                <a:cs typeface="Alexandria" pitchFamily="2" charset="-78"/>
              </a:rPr>
              <a:t>إسلام أحمد، 2015،</a:t>
            </a:r>
            <a:r>
              <a:rPr lang="ar-SA" sz="1200" dirty="0">
                <a:effectLst/>
                <a:latin typeface="Alexandria" pitchFamily="2" charset="-78"/>
                <a:ea typeface="Calibri" panose="020F0502020204030204" pitchFamily="34" charset="0"/>
                <a:cs typeface="Alexandria" pitchFamily="2" charset="-78"/>
              </a:rPr>
              <a:t>)</a:t>
            </a:r>
            <a:r>
              <a:rPr lang="ar-EG" sz="1200" dirty="0">
                <a:effectLst/>
                <a:latin typeface="Alexandria" pitchFamily="2" charset="-78"/>
                <a:ea typeface="Calibri" panose="020F0502020204030204" pitchFamily="34" charset="0"/>
                <a:cs typeface="Alexandria" pitchFamily="2" charset="-78"/>
              </a:rPr>
              <a:t>، و</a:t>
            </a:r>
            <a:r>
              <a:rPr lang="ar-SA" sz="1200" dirty="0">
                <a:effectLst/>
                <a:latin typeface="Alexandria" pitchFamily="2" charset="-78"/>
                <a:ea typeface="Calibri" panose="020F0502020204030204" pitchFamily="34" charset="0"/>
                <a:cs typeface="Alexandria" pitchFamily="2" charset="-78"/>
              </a:rPr>
              <a:t>(</a:t>
            </a:r>
            <a:r>
              <a:rPr lang="ar-EG" sz="1200" dirty="0">
                <a:effectLst/>
                <a:latin typeface="Alexandria" pitchFamily="2" charset="-78"/>
                <a:ea typeface="Calibri" panose="020F0502020204030204" pitchFamily="34" charset="0"/>
                <a:cs typeface="Alexandria" pitchFamily="2" charset="-78"/>
              </a:rPr>
              <a:t>علي عجوة وكريمان فريد، ٢٠٠٨)</a:t>
            </a:r>
            <a:r>
              <a:rPr lang="ar-EG" sz="1600" dirty="0">
                <a:effectLst/>
                <a:latin typeface="Alexandria" pitchFamily="2" charset="-78"/>
                <a:ea typeface="Calibri" panose="020F0502020204030204" pitchFamily="34" charset="0"/>
                <a:cs typeface="Alexandria" pitchFamily="2" charset="-78"/>
              </a:rPr>
              <a:t>.  </a:t>
            </a:r>
          </a:p>
          <a:p>
            <a:pPr marL="144000" indent="-144000" algn="justLow" rtl="1">
              <a:lnSpc>
                <a:spcPct val="150000"/>
              </a:lnSpc>
              <a:spcAft>
                <a:spcPts val="600"/>
              </a:spcAft>
            </a:pPr>
            <a:r>
              <a:rPr lang="ar-SA" sz="1600" dirty="0">
                <a:effectLst/>
                <a:latin typeface="Alexandria" pitchFamily="2" charset="-78"/>
                <a:ea typeface="Calibri" panose="020F0502020204030204" pitchFamily="34"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وتُعد عملية بناء أو تعديل الصورة الذهنية للمنظمة عملية معقدة، ومتعددة القوى، وتتطلب بذل جهود اتصالية عديدة، أي أن عملية تشكيل الصورة الذهنية عملية معقدة، فمن التحديات الأساسية التي تواجه المنظمات المعاصرة انهيار الحدود والفواصل بين وظائفها الداخلية، وعلاقتها الخارجية، حيث تتشابك العلاقات الداخلية والخارجية للمنظمة في الممارسات اليومية لأعضائها </a:t>
            </a:r>
            <a:r>
              <a:rPr lang="ar-EG" sz="1200" dirty="0">
                <a:effectLst/>
                <a:latin typeface="Alexandria" pitchFamily="2" charset="-78"/>
                <a:ea typeface="Calibri" panose="020F0502020204030204" pitchFamily="34" charset="0"/>
                <a:cs typeface="Alexandria" pitchFamily="2" charset="-78"/>
              </a:rPr>
              <a:t>(علي عجوة وكريمان فريد، ٢٠٠٨)</a:t>
            </a:r>
            <a:r>
              <a:rPr lang="ar-EG" sz="1600" dirty="0">
                <a:effectLst/>
                <a:latin typeface="Alexandria" pitchFamily="2" charset="-78"/>
                <a:ea typeface="Calibri" panose="020F0502020204030204" pitchFamily="34" charset="0"/>
                <a:cs typeface="Alexandria" pitchFamily="2" charset="-78"/>
              </a:rPr>
              <a:t>.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6482260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076960" y="4975437"/>
            <a:ext cx="4989734" cy="879536"/>
          </a:xfrm>
          <a:prstGeom prst="rect">
            <a:avLst/>
          </a:prstGeom>
          <a:noFill/>
        </p:spPr>
        <p:txBody>
          <a:bodyPr wrap="square">
            <a:spAutoFit/>
          </a:bodyPr>
          <a:lstStyle/>
          <a:p>
            <a:pPr algn="justLow" rtl="1">
              <a:lnSpc>
                <a:spcPct val="150000"/>
              </a:lnSpc>
              <a:spcAft>
                <a:spcPts val="600"/>
              </a:spcAft>
            </a:pPr>
            <a:r>
              <a:rPr lang="ar-SA" b="1" dirty="0">
                <a:latin typeface="Alexandria" pitchFamily="2" charset="-78"/>
                <a:cs typeface="Alexandria" pitchFamily="2" charset="-78"/>
              </a:rPr>
              <a:t>أدوار</a:t>
            </a:r>
            <a:r>
              <a:rPr lang="ar-EG" b="1" dirty="0">
                <a:latin typeface="Alexandria" pitchFamily="2" charset="-78"/>
                <a:cs typeface="Alexandria" pitchFamily="2" charset="-78"/>
              </a:rPr>
              <a:t> </a:t>
            </a:r>
            <a:r>
              <a:rPr lang="ar-SA" b="1" dirty="0">
                <a:latin typeface="Alexandria" pitchFamily="2" charset="-78"/>
                <a:cs typeface="Alexandria" pitchFamily="2" charset="-78"/>
              </a:rPr>
              <a:t>إدارة </a:t>
            </a:r>
            <a:r>
              <a:rPr lang="ar-EG" b="1" dirty="0">
                <a:latin typeface="Alexandria" pitchFamily="2" charset="-78"/>
                <a:cs typeface="Alexandria" pitchFamily="2" charset="-78"/>
              </a:rPr>
              <a:t>العلاقات العامة</a:t>
            </a:r>
            <a:r>
              <a:rPr lang="ar-SA" b="1" dirty="0">
                <a:latin typeface="Alexandria" pitchFamily="2" charset="-78"/>
                <a:cs typeface="Alexandria" pitchFamily="2" charset="-78"/>
              </a:rPr>
              <a:t> ومسئوليتها </a:t>
            </a:r>
            <a:r>
              <a:rPr lang="ar-EG" b="1" dirty="0">
                <a:latin typeface="Alexandria" pitchFamily="2" charset="-78"/>
                <a:cs typeface="Alexandria" pitchFamily="2" charset="-78"/>
              </a:rPr>
              <a:t>في تشكيل الصورة الذهنية</a:t>
            </a:r>
            <a:r>
              <a:rPr lang="ar-SA" b="1" dirty="0">
                <a:latin typeface="Alexandria" pitchFamily="2" charset="-78"/>
                <a:cs typeface="Alexandria" pitchFamily="2" charset="-78"/>
              </a:rPr>
              <a: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5499365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140200" y="1301232"/>
            <a:ext cx="7524433" cy="4928913"/>
          </a:xfrm>
          <a:prstGeom prst="rect">
            <a:avLst/>
          </a:prstGeom>
          <a:noFill/>
        </p:spPr>
        <p:txBody>
          <a:bodyPr wrap="square" rtlCol="0">
            <a:spAutoFit/>
          </a:bodyPr>
          <a:lstStyle/>
          <a:p>
            <a:pPr indent="107950" algn="justLow" rtl="1">
              <a:lnSpc>
                <a:spcPct val="150000"/>
              </a:lnSpc>
              <a:spcAft>
                <a:spcPts val="600"/>
              </a:spcAft>
            </a:pPr>
            <a:r>
              <a:rPr lang="ar-SA" sz="1600" b="1"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تقوم إدارة العلاقات العامة </a:t>
            </a:r>
            <a:r>
              <a:rPr lang="ar-JO" sz="1600" dirty="0">
                <a:effectLst/>
                <a:latin typeface="Alexandria" pitchFamily="2" charset="-78"/>
                <a:ea typeface="Calibri" panose="020F0502020204030204" pitchFamily="34" charset="0"/>
                <a:cs typeface="Alexandria" pitchFamily="2" charset="-78"/>
              </a:rPr>
              <a:t>فيما يتعلق بتشكيل الصورة الذهنية </a:t>
            </a:r>
            <a:r>
              <a:rPr lang="ar-SA" sz="1600" dirty="0">
                <a:effectLst/>
                <a:latin typeface="Alexandria" pitchFamily="2" charset="-78"/>
                <a:ea typeface="Calibri" panose="020F0502020204030204" pitchFamily="34" charset="0"/>
                <a:cs typeface="Alexandria" pitchFamily="2" charset="-78"/>
              </a:rPr>
              <a:t>بعملية البحث وجمع المعلومات المعنية بالمنظمة وتحليلها وتقديمها للإدارة العليا، للاسترشاد بها عند اتخاذ القرارات المختلفة في المنظمة، والتخطيط للبرامج والفعاليات والأحداث المختلفة في المنظمة وتنفيذها، وإجراء الاتصالات اللازمة للعمل، داخل المنظمة وخارجها، وذلك للتواصل مع جمهور المنظمة الداخلي والخارجي بأنواعه المختلفة، والقيام بعمليات التقييم والتقويم لكافة برامجها وفعالياتها وأنشطتها الاتصالية </a:t>
            </a:r>
            <a:r>
              <a:rPr lang="ar-SA" sz="1200" dirty="0">
                <a:effectLst/>
                <a:latin typeface="Alexandria" pitchFamily="2" charset="-78"/>
                <a:ea typeface="Calibri" panose="020F0502020204030204" pitchFamily="34" charset="0"/>
                <a:cs typeface="Alexandria" pitchFamily="2" charset="-78"/>
              </a:rPr>
              <a:t>(</a:t>
            </a:r>
            <a:r>
              <a:rPr lang="ar-EG" sz="1200" dirty="0">
                <a:effectLst/>
                <a:latin typeface="Alexandria" pitchFamily="2" charset="-78"/>
                <a:ea typeface="Calibri" panose="020F0502020204030204" pitchFamily="34" charset="0"/>
                <a:cs typeface="Alexandria" pitchFamily="2" charset="-78"/>
              </a:rPr>
              <a:t>السيد عبدالرحمن، 2020</a:t>
            </a:r>
            <a:r>
              <a:rPr lang="ar-SA" sz="1200" dirty="0">
                <a:effectLst/>
                <a:latin typeface="Alexandria" pitchFamily="2" charset="-78"/>
                <a:ea typeface="Calibri" panose="020F0502020204030204" pitchFamily="34" charset="0"/>
                <a:cs typeface="Alexandria" pitchFamily="2" charset="-78"/>
              </a:rPr>
              <a:t>)</a:t>
            </a:r>
            <a:r>
              <a:rPr lang="ar-SA" sz="1600" dirty="0">
                <a:effectLst/>
                <a:latin typeface="Alexandria" pitchFamily="2" charset="-78"/>
                <a:ea typeface="Calibri" panose="020F0502020204030204" pitchFamily="34" charset="0"/>
                <a:cs typeface="Alexandria" pitchFamily="2" charset="-78"/>
              </a:rPr>
              <a:t>، وبناء سمعة جيدة، بصورة ذهنية طيبة عن المنظمة، بكونها حلقة وصل بين المنظمة والعملاء؛ لذلك تقوم بالترويج للمنظمة بشكل غير مباشر </a:t>
            </a:r>
            <a:r>
              <a:rPr lang="ar-SA" sz="1200" dirty="0">
                <a:effectLst/>
                <a:latin typeface="Alexandria" pitchFamily="2" charset="-78"/>
                <a:ea typeface="Calibri" panose="020F0502020204030204" pitchFamily="34" charset="0"/>
                <a:cs typeface="Alexandria" pitchFamily="2" charset="-78"/>
              </a:rPr>
              <a:t>(أحمد صلاح </a:t>
            </a:r>
            <a:r>
              <a:rPr lang="ar-SA" sz="1200" dirty="0" err="1">
                <a:effectLst/>
                <a:latin typeface="Alexandria" pitchFamily="2" charset="-78"/>
                <a:ea typeface="Calibri" panose="020F0502020204030204" pitchFamily="34" charset="0"/>
                <a:cs typeface="Alexandria" pitchFamily="2" charset="-78"/>
              </a:rPr>
              <a:t>الدین</a:t>
            </a:r>
            <a:r>
              <a:rPr lang="ar-SA" sz="1200" dirty="0">
                <a:effectLst/>
                <a:latin typeface="Alexandria" pitchFamily="2" charset="-78"/>
                <a:ea typeface="Calibri" panose="020F0502020204030204" pitchFamily="34" charset="0"/>
                <a:cs typeface="Alexandria" pitchFamily="2" charset="-78"/>
              </a:rPr>
              <a:t> وحمادة فوزي، د. ت.)</a:t>
            </a:r>
            <a:r>
              <a:rPr lang="en-US" sz="1600" dirty="0">
                <a:effectLst/>
                <a:latin typeface="Alexandria" pitchFamily="2" charset="-78"/>
                <a:ea typeface="Calibri" panose="020F0502020204030204" pitchFamily="34" charset="0"/>
                <a:cs typeface="Alexandria" pitchFamily="2" charset="-78"/>
              </a:rPr>
              <a:t>.</a:t>
            </a:r>
          </a:p>
          <a:p>
            <a:pPr indent="10795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كذلك تسعى إدارة العلاقات العامة إلى </a:t>
            </a:r>
            <a:r>
              <a:rPr lang="ar-SA" sz="1600" dirty="0">
                <a:effectLst/>
                <a:latin typeface="Alexandria" pitchFamily="2" charset="-78"/>
                <a:ea typeface="Calibri" panose="020F0502020204030204" pitchFamily="34" charset="0"/>
                <a:cs typeface="Alexandria" pitchFamily="2" charset="-78"/>
              </a:rPr>
              <a:t>تغيير اتجاهات الأفراد إيجابًا نحو عمل المنظمة وأنشطتها، وجعل الأفراد أو الجمهور أكثر إدراكًا لمنتجات الشـركة والأنشطة التي تقوم بها وتعزيز مكانة علاقتها التجارية، ورسم صورة إيجابية في المنظمة لدى المجتمع والأطراف الأخرى، وانسجامًا مع فلسفة المنظمة ورسالته</a:t>
            </a:r>
            <a:r>
              <a:rPr lang="ar-EG" sz="1600" dirty="0">
                <a:effectLst/>
                <a:latin typeface="Alexandria" pitchFamily="2" charset="-78"/>
                <a:ea typeface="Calibri" panose="020F0502020204030204" pitchFamily="34" charset="0"/>
                <a:cs typeface="Alexandria" pitchFamily="2" charset="-78"/>
              </a:rPr>
              <a:t>ا</a:t>
            </a:r>
            <a:r>
              <a:rPr lang="ar-SA" sz="1600" dirty="0">
                <a:effectLst/>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6452711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96962" y="1285192"/>
            <a:ext cx="70104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19231" y="1611158"/>
            <a:ext cx="6718300" cy="3820918"/>
          </a:xfrm>
          <a:prstGeom prst="rect">
            <a:avLst/>
          </a:prstGeom>
          <a:noFill/>
        </p:spPr>
        <p:txBody>
          <a:bodyPr wrap="square" rtlCol="0">
            <a:spAutoFit/>
          </a:bodyPr>
          <a:lstStyle/>
          <a:p>
            <a:pPr marL="216000" indent="108000" algn="justLow" rtl="1">
              <a:lnSpc>
                <a:spcPct val="150000"/>
              </a:lnSpc>
              <a:spcAft>
                <a:spcPts val="600"/>
              </a:spcAft>
            </a:pPr>
            <a:r>
              <a:rPr lang="ar-SA" sz="1600" dirty="0">
                <a:effectLst/>
                <a:latin typeface="Alexandria" pitchFamily="2" charset="-78"/>
                <a:ea typeface="Calibri" panose="020F0502020204030204" pitchFamily="34" charset="0"/>
                <a:cs typeface="Alexandria" pitchFamily="2" charset="-78"/>
              </a:rPr>
              <a:t>وكذلك بناء علاقة </a:t>
            </a:r>
            <a:r>
              <a:rPr lang="ar-EG" sz="1600" dirty="0">
                <a:effectLst/>
                <a:latin typeface="Alexandria" pitchFamily="2" charset="-78"/>
                <a:ea typeface="Calibri" panose="020F0502020204030204" pitchFamily="34" charset="0"/>
                <a:cs typeface="Alexandria" pitchFamily="2" charset="-78"/>
              </a:rPr>
              <a:t>راسخة</a:t>
            </a:r>
            <a:r>
              <a:rPr lang="ar-SA" sz="1600" dirty="0">
                <a:effectLst/>
                <a:latin typeface="Alexandria" pitchFamily="2" charset="-78"/>
                <a:ea typeface="Calibri" panose="020F0502020204030204" pitchFamily="34" charset="0"/>
                <a:cs typeface="Alexandria" pitchFamily="2" charset="-78"/>
              </a:rPr>
              <a:t> وقوية مع وسائل النشـر والإعلان المختلفة، لكونها المصدر المهم في تفعيل الجانب الترويجي للعلاقات العامة، وإشاعة روح الإبداع، والتواصل مع المجتمع، وخلق صورة لدى الجمهور بأن المنظمة هي بمثابة مواطن يعمل مع الجميع ولخدمتهم.</a:t>
            </a:r>
          </a:p>
          <a:p>
            <a:pPr marL="216000" indent="108000" algn="justLow" rtl="1">
              <a:lnSpc>
                <a:spcPct val="150000"/>
              </a:lnSpc>
              <a:spcAft>
                <a:spcPts val="600"/>
              </a:spcAft>
            </a:pPr>
            <a:r>
              <a:rPr lang="ar-SA" sz="1600" dirty="0">
                <a:latin typeface="Alexandria" pitchFamily="2" charset="-78"/>
                <a:ea typeface="Calibri" panose="020F0502020204030204" pitchFamily="34" charset="0"/>
                <a:cs typeface="Alexandria" pitchFamily="2" charset="-78"/>
              </a:rPr>
              <a:t>ولا تكتفي العلاقات العامة بإيجاد </a:t>
            </a:r>
            <a:r>
              <a:rPr lang="ar-SA" sz="1600" dirty="0">
                <a:effectLst/>
                <a:latin typeface="Alexandria" pitchFamily="2" charset="-78"/>
                <a:ea typeface="Calibri" panose="020F0502020204030204" pitchFamily="34" charset="0"/>
                <a:cs typeface="Alexandria" pitchFamily="2" charset="-78"/>
              </a:rPr>
              <a:t>علاقات تأثيرية فحسب بل تسعى إلى تعزيز تلك العلاقات وتوطيدها مع</a:t>
            </a:r>
            <a:r>
              <a:rPr lang="en-US" sz="1600" dirty="0">
                <a:effectLst/>
                <a:latin typeface="Alexandria" pitchFamily="2" charset="-78"/>
                <a:ea typeface="Calibri" panose="020F0502020204030204" pitchFamily="34" charset="0"/>
                <a:cs typeface="Alexandria" pitchFamily="2" charset="-78"/>
              </a:rPr>
              <a:t>:</a:t>
            </a:r>
            <a:r>
              <a:rPr lang="ar-SA" sz="1600" dirty="0">
                <a:effectLst/>
                <a:latin typeface="Alexandria" pitchFamily="2" charset="-78"/>
                <a:ea typeface="Calibri" panose="020F0502020204030204" pitchFamily="34" charset="0"/>
                <a:cs typeface="Alexandria" pitchFamily="2" charset="-78"/>
              </a:rPr>
              <a:t> الحكومة وعبر مؤسساتها المختلفة، ومنظمات الأعمال التجارية والصناعية</a:t>
            </a:r>
            <a:r>
              <a:rPr lang="ar-EG" sz="1600" dirty="0">
                <a:effectLst/>
                <a:latin typeface="Alexandria" pitchFamily="2" charset="-78"/>
                <a:ea typeface="Calibri" panose="020F0502020204030204" pitchFamily="34" charset="0"/>
                <a:cs typeface="Alexandria" pitchFamily="2" charset="-78"/>
              </a:rPr>
              <a:t>،</a:t>
            </a:r>
            <a:r>
              <a:rPr lang="ar-SA" sz="1600" dirty="0">
                <a:effectLst/>
                <a:latin typeface="Alexandria" pitchFamily="2" charset="-78"/>
                <a:ea typeface="Calibri" panose="020F0502020204030204" pitchFamily="34" charset="0"/>
                <a:cs typeface="Alexandria" pitchFamily="2" charset="-78"/>
              </a:rPr>
              <a:t> وبمختلف أحجامها ومهامها، والمنظمات </a:t>
            </a:r>
            <a:r>
              <a:rPr lang="ar-EG" sz="1600" dirty="0">
                <a:effectLst/>
                <a:latin typeface="Alexandria" pitchFamily="2" charset="-78"/>
                <a:ea typeface="Calibri" panose="020F0502020204030204" pitchFamily="34" charset="0"/>
                <a:cs typeface="Alexandria" pitchFamily="2" charset="-78"/>
              </a:rPr>
              <a:t>والمؤسسات</a:t>
            </a:r>
            <a:r>
              <a:rPr lang="ar-SA" sz="1600" dirty="0">
                <a:effectLst/>
                <a:latin typeface="Alexandria" pitchFamily="2" charset="-78"/>
                <a:ea typeface="Calibri" panose="020F0502020204030204" pitchFamily="34" charset="0"/>
                <a:cs typeface="Alexandria" pitchFamily="2" charset="-78"/>
              </a:rPr>
              <a:t> الاجتماعية، والجامعات والمؤسسات التعليم</a:t>
            </a:r>
            <a:r>
              <a:rPr lang="ar-EG" sz="1600" dirty="0" err="1">
                <a:latin typeface="Alexandria" pitchFamily="2" charset="-78"/>
                <a:ea typeface="Calibri" panose="020F0502020204030204" pitchFamily="34" charset="0"/>
                <a:cs typeface="Alexandria" pitchFamily="2" charset="-78"/>
              </a:rPr>
              <a:t>ي</a:t>
            </a:r>
            <a:r>
              <a:rPr lang="ar-EG" sz="1600" dirty="0" err="1">
                <a:effectLst/>
                <a:latin typeface="Alexandria" pitchFamily="2" charset="-78"/>
                <a:ea typeface="Calibri" panose="020F0502020204030204" pitchFamily="34" charset="0"/>
                <a:cs typeface="Alexandria" pitchFamily="2" charset="-78"/>
              </a:rPr>
              <a:t>ة</a:t>
            </a:r>
            <a:r>
              <a:rPr lang="ar-SA" sz="1600" dirty="0">
                <a:effectLst/>
                <a:latin typeface="Alexandria" pitchFamily="2" charset="-78"/>
                <a:ea typeface="Calibri" panose="020F0502020204030204" pitchFamily="34" charset="0"/>
                <a:cs typeface="Alexandria" pitchFamily="2" charset="-78"/>
              </a:rPr>
              <a:t> المختلفة، والمنظمات الإقليمية والدولية... إلخ </a:t>
            </a:r>
            <a:r>
              <a:rPr lang="ar-SA" sz="1200" dirty="0">
                <a:effectLst/>
                <a:latin typeface="Alexandria" pitchFamily="2" charset="-78"/>
                <a:ea typeface="Calibri" panose="020F0502020204030204" pitchFamily="34" charset="0"/>
                <a:cs typeface="Alexandria" pitchFamily="2" charset="-78"/>
              </a:rPr>
              <a:t>(هشام عبدالله، 2011)</a:t>
            </a:r>
            <a:r>
              <a:rPr lang="ar-SA" sz="1600" dirty="0">
                <a:effectLst/>
                <a:latin typeface="Alexandria" pitchFamily="2" charset="-78"/>
                <a:ea typeface="Calibri" panose="020F0502020204030204" pitchFamily="34" charset="0"/>
                <a:cs typeface="Alexandria" pitchFamily="2" charset="-78"/>
              </a:rPr>
              <a:t>.</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8385975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70104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27131" y="1573058"/>
            <a:ext cx="6718300" cy="3897862"/>
          </a:xfrm>
          <a:prstGeom prst="rect">
            <a:avLst/>
          </a:prstGeom>
          <a:noFill/>
        </p:spPr>
        <p:txBody>
          <a:bodyPr wrap="square" rtlCol="0">
            <a:spAutoFit/>
          </a:bodyPr>
          <a:lstStyle/>
          <a:p>
            <a:pPr indent="108000" algn="justLow" rtl="1">
              <a:lnSpc>
                <a:spcPct val="150000"/>
              </a:lnSpc>
              <a:spcAft>
                <a:spcPts val="600"/>
              </a:spcAft>
            </a:pPr>
            <a:r>
              <a:rPr lang="ar-SA" sz="1600" dirty="0">
                <a:effectLst/>
                <a:latin typeface="Alexandria" pitchFamily="2" charset="-78"/>
                <a:ea typeface="Calibri" panose="020F0502020204030204" pitchFamily="34" charset="0"/>
                <a:cs typeface="Alexandria" pitchFamily="2" charset="-78"/>
              </a:rPr>
              <a:t>وتقوم العلاقات العامة بوظيفتين أساسيتين من أجل تشكيل وتعزيز صورة المنظمة وسمعتها، هما: وظيفتا البناء والتصحيح.</a:t>
            </a:r>
          </a:p>
          <a:p>
            <a:pPr indent="108000" algn="justLow" rtl="1">
              <a:lnSpc>
                <a:spcPct val="150000"/>
              </a:lnSpc>
              <a:spcAft>
                <a:spcPts val="600"/>
              </a:spcAft>
            </a:pPr>
            <a:r>
              <a:rPr lang="ar-SA" sz="1600" dirty="0">
                <a:effectLst/>
                <a:latin typeface="Alexandria" pitchFamily="2" charset="-78"/>
                <a:ea typeface="Calibri" panose="020F0502020204030204" pitchFamily="34" charset="0"/>
                <a:cs typeface="Alexandria" pitchFamily="2" charset="-78"/>
              </a:rPr>
              <a:t>وتعني وظيفة البناء خلق سمعة طيبة للمؤسسة، ودعم ثقة الجمهور فيها، وكفالة إيمانه واقتناعه برسالتها وأهدافها وكفاءتها وبرامجها وإنجازاتها، والمحافظة على علاقات وصلات قوية، عن طريق ما تقدمه العلاقات العامة من وسائل إيجابية بناءة. </a:t>
            </a:r>
          </a:p>
          <a:p>
            <a:pPr indent="108000" algn="justLow" rtl="1">
              <a:lnSpc>
                <a:spcPct val="150000"/>
              </a:lnSpc>
              <a:spcAft>
                <a:spcPts val="600"/>
              </a:spcAft>
            </a:pPr>
            <a:r>
              <a:rPr lang="ar-SA" sz="1600" dirty="0">
                <a:effectLst/>
                <a:latin typeface="Alexandria" pitchFamily="2" charset="-78"/>
                <a:ea typeface="Calibri" panose="020F0502020204030204" pitchFamily="34" charset="0"/>
                <a:cs typeface="Alexandria" pitchFamily="2" charset="-78"/>
              </a:rPr>
              <a:t>وتهتم وظيفة التصحيح بتصحيح الصورة السيئة للمؤسسة لدى جماهيرها، وهي الصورة التي تكون قد تكونت بسبب سلوكيات غير سليمة أو معلومات خاطئة</a:t>
            </a: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وتحرص هذه الوظيفة على إعادة ثقة الجمهور بالمؤسسة،</a:t>
            </a:r>
            <a:endParaRPr lang="ar-EG"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6515695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94266" y="1274902"/>
            <a:ext cx="10845801" cy="49276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88900" y="637007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8" name="TextBox 7"/>
          <p:cNvSpPr txBox="1"/>
          <p:nvPr/>
        </p:nvSpPr>
        <p:spPr>
          <a:xfrm>
            <a:off x="5558589" y="1739662"/>
            <a:ext cx="5558589" cy="3451586"/>
          </a:xfrm>
          <a:prstGeom prst="rect">
            <a:avLst/>
          </a:prstGeom>
          <a:noFill/>
        </p:spPr>
        <p:txBody>
          <a:bodyPr wrap="square" rtlCol="0">
            <a:spAutoFit/>
          </a:bodyPr>
          <a:lstStyle/>
          <a:p>
            <a:pPr indent="108000" algn="justLow" rtl="1">
              <a:lnSpc>
                <a:spcPct val="150000"/>
              </a:lnSpc>
              <a:spcAft>
                <a:spcPts val="600"/>
              </a:spcAft>
            </a:pPr>
            <a:r>
              <a:rPr lang="ar-EG" sz="1600" dirty="0">
                <a:latin typeface="Alexandria" pitchFamily="2" charset="-78"/>
                <a:cs typeface="Alexandria" pitchFamily="2" charset="-78"/>
              </a:rPr>
              <a:t>كما تشمل هذه الوظيفة معاونة الإدارة في وضع وتنفيذ استجابات بناءة للقضايا المختلفة والمشاكل المهمة، فضل</a:t>
            </a:r>
            <a:r>
              <a:rPr lang="ar-SA" sz="1600" dirty="0">
                <a:latin typeface="Alexandria" pitchFamily="2" charset="-78"/>
                <a:cs typeface="Alexandria" pitchFamily="2" charset="-78"/>
              </a:rPr>
              <a:t>ا</a:t>
            </a:r>
            <a:r>
              <a:rPr lang="ar-EG" sz="1600" dirty="0">
                <a:latin typeface="Alexandria" pitchFamily="2" charset="-78"/>
                <a:cs typeface="Alexandria" pitchFamily="2" charset="-78"/>
              </a:rPr>
              <a:t> عن الرد على ما يوجه للمؤسسة من انتقادات أو اعتراضات أو دعايات كاذبة أو إشاعات مغرضة تزعزع من ثقة الجمهور في المؤسسة </a:t>
            </a:r>
            <a:r>
              <a:rPr lang="ar-EG" sz="1200" dirty="0">
                <a:latin typeface="Alexandria" pitchFamily="2" charset="-78"/>
                <a:cs typeface="Alexandria" pitchFamily="2" charset="-78"/>
              </a:rPr>
              <a:t>(فاطمة </a:t>
            </a:r>
            <a:r>
              <a:rPr lang="ar-EG" sz="1200" dirty="0" err="1">
                <a:latin typeface="Alexandria" pitchFamily="2" charset="-78"/>
                <a:cs typeface="Alexandria" pitchFamily="2" charset="-78"/>
              </a:rPr>
              <a:t>عبدالكاظم</a:t>
            </a:r>
            <a:r>
              <a:rPr lang="ar-EG" sz="1200" dirty="0">
                <a:latin typeface="Alexandria" pitchFamily="2" charset="-78"/>
                <a:cs typeface="Alexandria" pitchFamily="2" charset="-78"/>
              </a:rPr>
              <a:t>، 2010)</a:t>
            </a:r>
            <a:r>
              <a:rPr lang="ar-EG" sz="1600" dirty="0">
                <a:latin typeface="Alexandria" pitchFamily="2" charset="-78"/>
                <a:cs typeface="Alexandria" pitchFamily="2" charset="-78"/>
              </a:rPr>
              <a:t>.</a:t>
            </a:r>
          </a:p>
          <a:p>
            <a:pPr indent="108000" algn="justLow" rtl="1">
              <a:lnSpc>
                <a:spcPct val="150000"/>
              </a:lnSpc>
              <a:spcAft>
                <a:spcPts val="600"/>
              </a:spcAft>
            </a:pPr>
            <a:r>
              <a:rPr lang="ar-EG" sz="1600" dirty="0">
                <a:latin typeface="Alexandria" pitchFamily="2" charset="-78"/>
                <a:cs typeface="Alexandria" pitchFamily="2" charset="-78"/>
              </a:rPr>
              <a:t>ويعمل القائمون على أجهزة العلاقات العامة على خلق الأحداث بقالب مغرٍ، يجتذب وسائل الإعلام، ويجعل المؤسسة في أجندة وسائل الإعلام؛ ومن ثم أمام أنظار الجمهور الهدف أو المستهدف وأسماعه </a:t>
            </a:r>
            <a:r>
              <a:rPr lang="ar-EG" sz="1200" dirty="0">
                <a:latin typeface="Alexandria" pitchFamily="2" charset="-78"/>
                <a:cs typeface="Alexandria" pitchFamily="2" charset="-78"/>
              </a:rPr>
              <a:t>(إرادة زيدان، 2010)</a:t>
            </a:r>
            <a:r>
              <a:rPr lang="ar-EG" sz="1600" dirty="0">
                <a:latin typeface="Alexandria" pitchFamily="2" charset="-78"/>
                <a:cs typeface="Alexandria" pitchFamily="2" charset="-78"/>
              </a:rPr>
              <a:t>.</a:t>
            </a:r>
          </a:p>
        </p:txBody>
      </p:sp>
      <p:pic>
        <p:nvPicPr>
          <p:cNvPr id="5123" name="Picture 3" descr="D:\الفصل الأول 2024\Untitled-1_166697693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1496" y="1468191"/>
            <a:ext cx="4195810" cy="45591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928622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988060" y="4988137"/>
            <a:ext cx="4989734" cy="879536"/>
          </a:xfrm>
          <a:prstGeom prst="rect">
            <a:avLst/>
          </a:prstGeom>
          <a:noFill/>
        </p:spPr>
        <p:txBody>
          <a:bodyPr wrap="square">
            <a:spAutoFit/>
          </a:bodyPr>
          <a:lstStyle/>
          <a:p>
            <a:pPr algn="justLow" rtl="1">
              <a:lnSpc>
                <a:spcPct val="150000"/>
              </a:lnSpc>
              <a:spcAft>
                <a:spcPts val="600"/>
              </a:spcAft>
            </a:pPr>
            <a:r>
              <a:rPr lang="ar-SA" b="1" dirty="0">
                <a:latin typeface="Alexandria" pitchFamily="2" charset="-78"/>
                <a:cs typeface="Alexandria" pitchFamily="2" charset="-78"/>
              </a:rPr>
              <a:t>العلاقات العامة وإدارة سمعة المؤسسة وهويتها:</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4751066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140200" y="1301232"/>
            <a:ext cx="7524433" cy="4928913"/>
          </a:xfrm>
          <a:prstGeom prst="rect">
            <a:avLst/>
          </a:prstGeom>
          <a:noFill/>
        </p:spPr>
        <p:txBody>
          <a:bodyPr wrap="square" rtlCol="0">
            <a:spAutoFit/>
          </a:bodyPr>
          <a:lstStyle/>
          <a:p>
            <a:pPr indent="107950" algn="justLow" rtl="1">
              <a:lnSpc>
                <a:spcPct val="150000"/>
              </a:lnSpc>
              <a:spcAft>
                <a:spcPts val="600"/>
              </a:spcAft>
            </a:pPr>
            <a:r>
              <a:rPr lang="ar-SA" sz="1800" b="1" dirty="0">
                <a:effectLst/>
                <a:ea typeface="Calibri" panose="020F0502020204030204" pitchFamily="34" charset="0"/>
                <a:cs typeface="Alexandria" pitchFamily="2" charset="-78"/>
              </a:rPr>
              <a:t>إدارة سمعة المؤسسة:</a:t>
            </a:r>
            <a:r>
              <a:rPr lang="ar-SA" sz="1600" b="1" dirty="0">
                <a:effectLst/>
                <a:latin typeface="Alexandria" pitchFamily="2" charset="-78"/>
                <a:ea typeface="Calibri" panose="020F0502020204030204" pitchFamily="34" charset="0"/>
                <a:cs typeface="Alexandria" pitchFamily="2" charset="-78"/>
              </a:rPr>
              <a:t> </a:t>
            </a:r>
          </a:p>
          <a:p>
            <a:pPr indent="108000" algn="justLow" rtl="1">
              <a:lnSpc>
                <a:spcPct val="150000"/>
              </a:lnSpc>
              <a:spcAft>
                <a:spcPts val="600"/>
              </a:spcAft>
            </a:pPr>
            <a:r>
              <a:rPr lang="ar-SA" sz="1600" dirty="0">
                <a:effectLst/>
                <a:ea typeface="Calibri" panose="020F0502020204030204" pitchFamily="34" charset="0"/>
                <a:cs typeface="Alexandria" pitchFamily="2" charset="-78"/>
              </a:rPr>
              <a:t>تُعَرّف سمعة المؤسسة بأنها</a:t>
            </a:r>
            <a:r>
              <a:rPr lang="ar-SA" sz="1600" dirty="0">
                <a:effectLst/>
                <a:latin typeface="Alexandria" pitchFamily="2" charset="-78"/>
                <a:ea typeface="Calibri" panose="020F0502020204030204" pitchFamily="34" charset="0"/>
                <a:cs typeface="Alexandria" pitchFamily="2" charset="-78"/>
              </a:rPr>
              <a:t> تقييم المستفيدين والعملاء لمدى مقدرة المؤسسة على تلبية متطلباتهم، وانطباعاتهم حول أعمالها وسياستها، فكلما كان رأيهم ايجابيًّا دعموا المؤسسة</a:t>
            </a:r>
            <a:r>
              <a:rPr lang="ar-SA" sz="1600" dirty="0">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واستمروا في علاقتهم بها </a:t>
            </a:r>
            <a:r>
              <a:rPr lang="ar-SA" sz="1200" dirty="0">
                <a:effectLst/>
                <a:latin typeface="Alexandria" pitchFamily="2" charset="-78"/>
                <a:ea typeface="Calibri" panose="020F0502020204030204" pitchFamily="34" charset="0"/>
                <a:cs typeface="Alexandria" pitchFamily="2" charset="-78"/>
              </a:rPr>
              <a:t>(أمل الشخاترة، 2018)</a:t>
            </a:r>
            <a:r>
              <a:rPr lang="ar-SA" sz="1600" dirty="0">
                <a:effectLst/>
                <a:latin typeface="Alexandria" pitchFamily="2" charset="-78"/>
                <a:ea typeface="Calibri" panose="020F0502020204030204" pitchFamily="34" charset="0"/>
                <a:cs typeface="Alexandria" pitchFamily="2" charset="-78"/>
              </a:rPr>
              <a:t>، </a:t>
            </a:r>
            <a:r>
              <a:rPr lang="ar-SA" sz="1600" dirty="0">
                <a:latin typeface="Alexandria" pitchFamily="2" charset="-78"/>
                <a:ea typeface="Calibri" panose="020F0502020204030204" pitchFamily="34" charset="0"/>
                <a:cs typeface="Alexandria" pitchFamily="2" charset="-78"/>
              </a:rPr>
              <a:t>ف</a:t>
            </a:r>
            <a:r>
              <a:rPr lang="ar-SA" sz="1600" dirty="0">
                <a:effectLst/>
                <a:ea typeface="Calibri" panose="020F0502020204030204" pitchFamily="34" charset="0"/>
                <a:cs typeface="Alexandria" pitchFamily="2" charset="-78"/>
              </a:rPr>
              <a:t>سمعة المؤسسة مؤشر مهم لقياس تميز المؤسسة وريادتها، وأساس النجاح</a:t>
            </a:r>
            <a:r>
              <a:rPr lang="ar-SA" sz="1600" dirty="0">
                <a:effectLst/>
                <a:latin typeface="Alexandria" pitchFamily="2" charset="-78"/>
                <a:ea typeface="Calibri" panose="020F0502020204030204" pitchFamily="34" charset="0"/>
                <a:cs typeface="Alexandria" pitchFamily="2" charset="-78"/>
              </a:rPr>
              <a:t>. </a:t>
            </a:r>
            <a:endParaRPr lang="en-US" sz="1600" dirty="0">
              <a:effectLst/>
              <a:latin typeface="Alexandria" pitchFamily="2" charset="-78"/>
              <a:ea typeface="Calibri" panose="020F0502020204030204" pitchFamily="34" charset="0"/>
              <a:cs typeface="Alexandria" pitchFamily="2" charset="-78"/>
            </a:endParaRPr>
          </a:p>
          <a:p>
            <a:pPr indent="108000" algn="justLow" rtl="1">
              <a:lnSpc>
                <a:spcPct val="150000"/>
              </a:lnSpc>
              <a:spcAft>
                <a:spcPts val="600"/>
              </a:spcAft>
            </a:pPr>
            <a:r>
              <a:rPr lang="ar-SA" sz="1600" dirty="0">
                <a:latin typeface="Alexandria" pitchFamily="2" charset="-78"/>
                <a:ea typeface="Calibri" panose="020F0502020204030204" pitchFamily="34" charset="0"/>
                <a:cs typeface="Alexandria" pitchFamily="2" charset="-78"/>
              </a:rPr>
              <a:t>ومن ناحيتها، تلعب العلاقات العامة دورًا </a:t>
            </a:r>
            <a:r>
              <a:rPr lang="ar-SA" sz="1600" dirty="0">
                <a:effectLst/>
                <a:latin typeface="Alexandria" pitchFamily="2" charset="-78"/>
                <a:ea typeface="Calibri" panose="020F0502020204030204" pitchFamily="34" charset="0"/>
                <a:cs typeface="Alexandria" pitchFamily="2" charset="-78"/>
              </a:rPr>
              <a:t>مهما في إدارة سمعة المؤسسة، حيث تقوم بالأدوار الآتية</a:t>
            </a:r>
            <a:r>
              <a:rPr lang="en-US" sz="1600" dirty="0">
                <a:effectLst/>
                <a:latin typeface="Alexandria" pitchFamily="2" charset="-78"/>
                <a:ea typeface="Calibri" panose="020F0502020204030204" pitchFamily="34" charset="0"/>
                <a:cs typeface="Alexandria" pitchFamily="2" charset="-78"/>
              </a:rPr>
              <a:t>:</a:t>
            </a:r>
            <a:r>
              <a:rPr lang="ar-EG" sz="1600" dirty="0">
                <a:effectLst/>
                <a:latin typeface="Alexandria" pitchFamily="2" charset="-78"/>
                <a:ea typeface="Calibri" panose="020F0502020204030204" pitchFamily="34" charset="0"/>
                <a:cs typeface="Alexandria" pitchFamily="2" charset="-78"/>
              </a:rPr>
              <a:t> </a:t>
            </a:r>
            <a:endParaRPr lang="ar-SA" sz="1600" dirty="0">
              <a:effectLst/>
              <a:latin typeface="Alexandria" pitchFamily="2" charset="-78"/>
              <a:ea typeface="Calibri" panose="020F0502020204030204" pitchFamily="34" charset="0"/>
              <a:cs typeface="Alexandria" pitchFamily="2" charset="-78"/>
            </a:endParaRPr>
          </a:p>
          <a:p>
            <a:pPr marL="144000" indent="-180000" algn="justLow" rtl="1">
              <a:lnSpc>
                <a:spcPct val="150000"/>
              </a:lnSpc>
              <a:spcAft>
                <a:spcPts val="600"/>
              </a:spcAft>
            </a:pPr>
            <a:r>
              <a:rPr lang="ar-SA" sz="1600" b="1" dirty="0">
                <a:latin typeface="Alexandria" pitchFamily="2" charset="-78"/>
                <a:ea typeface="Calibri" panose="020F0502020204030204" pitchFamily="34" charset="0"/>
                <a:cs typeface="Alexandria" pitchFamily="2" charset="-78"/>
              </a:rPr>
              <a:t>1- </a:t>
            </a:r>
            <a:r>
              <a:rPr lang="ar-SA" sz="1600" b="1" dirty="0">
                <a:effectLst/>
                <a:latin typeface="Alexandria" pitchFamily="2" charset="-78"/>
                <a:ea typeface="Calibri" panose="020F0502020204030204" pitchFamily="34" charset="0"/>
                <a:cs typeface="Alexandria" pitchFamily="2" charset="-78"/>
              </a:rPr>
              <a:t>تبني الثقة: </a:t>
            </a:r>
            <a:r>
              <a:rPr lang="ar-SA" sz="1600" dirty="0">
                <a:latin typeface="Alexandria" pitchFamily="2" charset="-78"/>
                <a:ea typeface="Calibri" panose="020F0502020204030204" pitchFamily="34" charset="0"/>
                <a:cs typeface="Alexandria" pitchFamily="2" charset="-78"/>
              </a:rPr>
              <a:t>تساعد</a:t>
            </a:r>
            <a:r>
              <a:rPr lang="ar-EG" sz="1600" dirty="0">
                <a:latin typeface="Alexandria" pitchFamily="2" charset="-78"/>
                <a:ea typeface="Calibri" panose="020F0502020204030204" pitchFamily="34"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إدارة </a:t>
            </a:r>
            <a:r>
              <a:rPr lang="ar-SA" sz="1600" dirty="0">
                <a:effectLst/>
                <a:latin typeface="Alexandria" pitchFamily="2" charset="-78"/>
                <a:ea typeface="Calibri" panose="020F0502020204030204" pitchFamily="34" charset="0"/>
                <a:cs typeface="Alexandria" pitchFamily="2" charset="-78"/>
              </a:rPr>
              <a:t>العلاقات العامة في بناء الثقة بين المؤسسة وأطرافها المختلفة، بما في ذلك العملاء والموظفين والشركاء. يتم ذلك من خلال التواصل الفعّال والشفاف</a:t>
            </a:r>
            <a:r>
              <a:rPr lang="en-US" sz="1600" dirty="0">
                <a:effectLst/>
                <a:latin typeface="Alexandria" pitchFamily="2" charset="-78"/>
                <a:ea typeface="Calibri" panose="020F0502020204030204" pitchFamily="34" charset="0"/>
                <a:cs typeface="Alexandria" pitchFamily="2" charset="-78"/>
              </a:rPr>
              <a:t>.</a:t>
            </a:r>
            <a:endParaRPr lang="ar-SA" sz="1600" dirty="0">
              <a:effectLst/>
              <a:latin typeface="Alexandria" pitchFamily="2" charset="-78"/>
              <a:ea typeface="Calibri" panose="020F0502020204030204" pitchFamily="34" charset="0"/>
              <a:cs typeface="Alexandria" pitchFamily="2" charset="-78"/>
            </a:endParaRPr>
          </a:p>
          <a:p>
            <a:pPr marL="144000" indent="-180000" algn="justLow" rtl="1">
              <a:lnSpc>
                <a:spcPct val="150000"/>
              </a:lnSpc>
              <a:spcAft>
                <a:spcPts val="600"/>
              </a:spcAft>
            </a:pPr>
            <a:r>
              <a:rPr lang="ar-SA" sz="1600" b="1" dirty="0">
                <a:latin typeface="Alexandria" pitchFamily="2" charset="-78"/>
                <a:ea typeface="Calibri" panose="020F0502020204030204" pitchFamily="34" charset="0"/>
                <a:cs typeface="Alexandria" pitchFamily="2" charset="-78"/>
              </a:rPr>
              <a:t>2- </a:t>
            </a:r>
            <a:r>
              <a:rPr lang="ar-SA" sz="1600" b="1" dirty="0">
                <a:effectLst/>
                <a:latin typeface="Alexandria" pitchFamily="2" charset="-78"/>
                <a:ea typeface="Calibri" panose="020F0502020204030204" pitchFamily="34" charset="0"/>
                <a:cs typeface="Alexandria" pitchFamily="2" charset="-78"/>
              </a:rPr>
              <a:t>إدارة الأزمات: </a:t>
            </a:r>
            <a:r>
              <a:rPr lang="ar-SA" sz="1600" dirty="0">
                <a:effectLst/>
                <a:latin typeface="Alexandria" pitchFamily="2" charset="-78"/>
                <a:ea typeface="Calibri" panose="020F0502020204030204" pitchFamily="34" charset="0"/>
                <a:cs typeface="Alexandria" pitchFamily="2" charset="-78"/>
              </a:rPr>
              <a:t>عندما تواجه المؤسسة أزمة، تكون</a:t>
            </a:r>
            <a:r>
              <a:rPr lang="ar-EG" sz="1600" dirty="0">
                <a:effectLst/>
                <a:latin typeface="Alexandria" pitchFamily="2" charset="-78"/>
                <a:ea typeface="Calibri" panose="020F0502020204030204" pitchFamily="34" charset="0"/>
                <a:cs typeface="Alexandria" pitchFamily="2" charset="-78"/>
              </a:rPr>
              <a:t> إدارة</a:t>
            </a:r>
            <a:r>
              <a:rPr lang="ar-SA" sz="1600" dirty="0">
                <a:effectLst/>
                <a:latin typeface="Alexandria" pitchFamily="2" charset="-78"/>
                <a:ea typeface="Calibri" panose="020F0502020204030204" pitchFamily="34" charset="0"/>
                <a:cs typeface="Alexandria" pitchFamily="2" charset="-78"/>
              </a:rPr>
              <a:t> العلاقات العامة مس</a:t>
            </a:r>
            <a:r>
              <a:rPr lang="ar-EG" sz="1600" dirty="0">
                <a:effectLst/>
                <a:latin typeface="Alexandria" pitchFamily="2" charset="-78"/>
                <a:ea typeface="Calibri" panose="020F0502020204030204" pitchFamily="34" charset="0"/>
                <a:cs typeface="Alexandria" pitchFamily="2" charset="-78"/>
              </a:rPr>
              <a:t>ئ</a:t>
            </a:r>
            <a:r>
              <a:rPr lang="ar-SA" sz="1600" dirty="0" err="1">
                <a:effectLst/>
                <a:latin typeface="Alexandria" pitchFamily="2" charset="-78"/>
                <a:ea typeface="Calibri" panose="020F0502020204030204" pitchFamily="34" charset="0"/>
                <a:cs typeface="Alexandria" pitchFamily="2" charset="-78"/>
              </a:rPr>
              <a:t>ولة</a:t>
            </a:r>
            <a:r>
              <a:rPr lang="ar-SA" sz="1600" dirty="0">
                <a:effectLst/>
                <a:latin typeface="Alexandria" pitchFamily="2" charset="-78"/>
                <a:ea typeface="Calibri" panose="020F0502020204030204" pitchFamily="34" charset="0"/>
                <a:cs typeface="Alexandria" pitchFamily="2" charset="-78"/>
              </a:rPr>
              <a:t> عن ال</a:t>
            </a:r>
            <a:r>
              <a:rPr lang="ar-EG" sz="1600" dirty="0">
                <a:effectLst/>
                <a:latin typeface="Alexandria" pitchFamily="2" charset="-78"/>
                <a:ea typeface="Calibri" panose="020F0502020204030204" pitchFamily="34" charset="0"/>
                <a:cs typeface="Alexandria" pitchFamily="2" charset="-78"/>
              </a:rPr>
              <a:t>ا</a:t>
            </a:r>
            <a:r>
              <a:rPr lang="ar-SA" sz="1600" dirty="0">
                <a:effectLst/>
                <a:latin typeface="Alexandria" pitchFamily="2" charset="-78"/>
                <a:ea typeface="Calibri" panose="020F0502020204030204" pitchFamily="34" charset="0"/>
                <a:cs typeface="Alexandria" pitchFamily="2" charset="-78"/>
              </a:rPr>
              <a:t>تصال مع الجمهور وتوفير المعلومات الدقيقة والموثوقة</a:t>
            </a:r>
            <a:r>
              <a:rPr lang="en-US" sz="1600" dirty="0">
                <a:effectLst/>
                <a:latin typeface="Alexandria" pitchFamily="2" charset="-78"/>
                <a:ea typeface="Calibri" panose="020F0502020204030204" pitchFamily="34" charset="0"/>
                <a:cs typeface="Alexandria" pitchFamily="2" charset="-78"/>
              </a:rPr>
              <a:t>.</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5409811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430234" y="508822"/>
            <a:ext cx="9748704" cy="835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99500" y="1003645"/>
            <a:ext cx="403683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82148" y="1155869"/>
            <a:ext cx="9382652" cy="50034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082148" y="1204758"/>
            <a:ext cx="9204852" cy="4954561"/>
          </a:xfrm>
          <a:prstGeom prst="rect">
            <a:avLst/>
          </a:prstGeom>
          <a:noFill/>
        </p:spPr>
        <p:txBody>
          <a:bodyPr wrap="square" rtlCol="0">
            <a:spAutoFit/>
          </a:bodyPr>
          <a:lstStyle/>
          <a:p>
            <a:pPr marL="144000" indent="-180000" algn="justLow" rtl="1">
              <a:lnSpc>
                <a:spcPct val="150000"/>
              </a:lnSpc>
              <a:spcAft>
                <a:spcPts val="600"/>
              </a:spcAft>
            </a:pPr>
            <a:r>
              <a:rPr lang="ar-SA" sz="1600" b="1" dirty="0">
                <a:latin typeface="Alexandria" pitchFamily="2" charset="-78"/>
                <a:ea typeface="Calibri" panose="020F0502020204030204" pitchFamily="34" charset="0"/>
                <a:cs typeface="Alexandria" pitchFamily="2" charset="-78"/>
              </a:rPr>
              <a:t>3- </a:t>
            </a:r>
            <a:r>
              <a:rPr lang="ar-SA" sz="1600" b="1" dirty="0">
                <a:effectLst/>
                <a:latin typeface="Alexandria" pitchFamily="2" charset="-78"/>
                <a:ea typeface="Calibri" panose="020F0502020204030204" pitchFamily="34" charset="0"/>
                <a:cs typeface="Alexandria" pitchFamily="2" charset="-78"/>
              </a:rPr>
              <a:t>تعزيز الصورة الإيجابية: </a:t>
            </a:r>
            <a:r>
              <a:rPr lang="ar-SA" sz="1600" dirty="0">
                <a:effectLst/>
                <a:latin typeface="Alexandria" pitchFamily="2" charset="-78"/>
                <a:ea typeface="Calibri" panose="020F0502020204030204" pitchFamily="34" charset="0"/>
                <a:cs typeface="Alexandria" pitchFamily="2" charset="-78"/>
              </a:rPr>
              <a:t>يمكن ل</a:t>
            </a:r>
            <a:r>
              <a:rPr lang="ar-EG" sz="1600" dirty="0">
                <a:effectLst/>
                <a:latin typeface="Alexandria" pitchFamily="2" charset="-78"/>
                <a:ea typeface="Calibri" panose="020F0502020204030204" pitchFamily="34" charset="0"/>
                <a:cs typeface="Alexandria" pitchFamily="2" charset="-78"/>
              </a:rPr>
              <a:t>إدارة ا</a:t>
            </a:r>
            <a:r>
              <a:rPr lang="ar-SA" sz="1600" dirty="0">
                <a:effectLst/>
                <a:latin typeface="Alexandria" pitchFamily="2" charset="-78"/>
                <a:ea typeface="Calibri" panose="020F0502020204030204" pitchFamily="34" charset="0"/>
                <a:cs typeface="Alexandria" pitchFamily="2" charset="-78"/>
              </a:rPr>
              <a:t>لعلاقات العامة أن تساعد في تعزيز الصورة الإيجابية للمؤسسة من خلال تنظيم الأحداث وتنفيذ الحملات الترويجية</a:t>
            </a:r>
            <a:r>
              <a:rPr lang="en-US" sz="1600" dirty="0">
                <a:effectLst/>
                <a:latin typeface="Alexandria" pitchFamily="2" charset="-78"/>
                <a:ea typeface="Calibri" panose="020F0502020204030204" pitchFamily="34" charset="0"/>
                <a:cs typeface="Alexandria" pitchFamily="2" charset="-78"/>
              </a:rPr>
              <a:t>.</a:t>
            </a:r>
          </a:p>
          <a:p>
            <a:pPr marL="144000" indent="-180000" algn="justLow" rtl="1">
              <a:lnSpc>
                <a:spcPct val="150000"/>
              </a:lnSpc>
              <a:spcAft>
                <a:spcPts val="600"/>
              </a:spcAft>
            </a:pPr>
            <a:r>
              <a:rPr lang="ar-SA" sz="1600" b="1" dirty="0">
                <a:latin typeface="Alexandria" pitchFamily="2" charset="-78"/>
                <a:ea typeface="Calibri" panose="020F0502020204030204" pitchFamily="34" charset="0"/>
                <a:cs typeface="Alexandria" pitchFamily="2" charset="-78"/>
              </a:rPr>
              <a:t>4- </a:t>
            </a:r>
            <a:r>
              <a:rPr lang="ar-SA" sz="1600" b="1" dirty="0">
                <a:effectLst/>
                <a:latin typeface="Alexandria" pitchFamily="2" charset="-78"/>
                <a:ea typeface="Calibri" panose="020F0502020204030204" pitchFamily="34" charset="0"/>
                <a:cs typeface="Alexandria" pitchFamily="2" charset="-78"/>
              </a:rPr>
              <a:t>التواصل الاستراتيجي: </a:t>
            </a:r>
            <a:r>
              <a:rPr lang="ar-SA" sz="1600" dirty="0">
                <a:effectLst/>
                <a:latin typeface="Alexandria" pitchFamily="2" charset="-78"/>
                <a:ea typeface="Calibri" panose="020F0502020204030204" pitchFamily="34" charset="0"/>
                <a:cs typeface="Alexandria" pitchFamily="2" charset="-78"/>
              </a:rPr>
              <a:t>تقوم</a:t>
            </a:r>
            <a:r>
              <a:rPr lang="ar-EG" sz="1600" dirty="0">
                <a:effectLst/>
                <a:latin typeface="Alexandria" pitchFamily="2" charset="-78"/>
                <a:ea typeface="Calibri" panose="020F0502020204030204" pitchFamily="34" charset="0"/>
                <a:cs typeface="Alexandria" pitchFamily="2" charset="-78"/>
              </a:rPr>
              <a:t> إدارة</a:t>
            </a:r>
            <a:r>
              <a:rPr lang="ar-SA" sz="1600" dirty="0">
                <a:effectLst/>
                <a:latin typeface="Alexandria" pitchFamily="2" charset="-78"/>
                <a:ea typeface="Calibri" panose="020F0502020204030204" pitchFamily="34" charset="0"/>
                <a:cs typeface="Alexandria" pitchFamily="2" charset="-78"/>
              </a:rPr>
              <a:t> العلاقات العامة بتطوير وتنفيذ خطط الاتصال الاستراتيجي التي تعزز أهداف المؤسسة وتعمل على تحقيقها</a:t>
            </a:r>
            <a:r>
              <a:rPr lang="en-US" sz="1600" dirty="0">
                <a:effectLst/>
                <a:latin typeface="Alexandria" pitchFamily="2" charset="-78"/>
                <a:ea typeface="Calibri" panose="020F0502020204030204" pitchFamily="34" charset="0"/>
                <a:cs typeface="Alexandria" pitchFamily="2" charset="-78"/>
              </a:rPr>
              <a:t>.</a:t>
            </a:r>
          </a:p>
          <a:p>
            <a:pPr marL="144000" indent="-180000" algn="justLow" rtl="1">
              <a:lnSpc>
                <a:spcPct val="150000"/>
              </a:lnSpc>
              <a:spcAft>
                <a:spcPts val="600"/>
              </a:spcAft>
            </a:pPr>
            <a:r>
              <a:rPr lang="ar-SA" sz="1600" b="1" dirty="0">
                <a:latin typeface="Alexandria" pitchFamily="2" charset="-78"/>
                <a:ea typeface="Calibri" panose="020F0502020204030204" pitchFamily="34" charset="0"/>
                <a:cs typeface="Alexandria" pitchFamily="2" charset="-78"/>
              </a:rPr>
              <a:t>5- </a:t>
            </a:r>
            <a:r>
              <a:rPr lang="ar-SA" sz="1600" b="1" dirty="0">
                <a:effectLst/>
                <a:latin typeface="Alexandria" pitchFamily="2" charset="-78"/>
                <a:ea typeface="Calibri" panose="020F0502020204030204" pitchFamily="34" charset="0"/>
                <a:cs typeface="Alexandria" pitchFamily="2" charset="-78"/>
              </a:rPr>
              <a:t>تثقيف الجمهور: </a:t>
            </a:r>
            <a:r>
              <a:rPr lang="ar-SA" sz="1600" dirty="0">
                <a:latin typeface="Alexandria" pitchFamily="2" charset="-78"/>
                <a:ea typeface="Calibri" panose="020F0502020204030204" pitchFamily="34" charset="0"/>
                <a:cs typeface="Alexandria" pitchFamily="2" charset="-78"/>
              </a:rPr>
              <a:t>تساعد</a:t>
            </a:r>
            <a:r>
              <a:rPr lang="ar-EG" sz="1600" dirty="0">
                <a:effectLst/>
                <a:latin typeface="Alexandria" pitchFamily="2" charset="-78"/>
                <a:ea typeface="Calibri" panose="020F0502020204030204" pitchFamily="34" charset="0"/>
                <a:cs typeface="Alexandria" pitchFamily="2" charset="-78"/>
              </a:rPr>
              <a:t> إدارة</a:t>
            </a:r>
            <a:r>
              <a:rPr lang="ar-SA" sz="1600" dirty="0">
                <a:latin typeface="Alexandria" pitchFamily="2" charset="-78"/>
                <a:ea typeface="Calibri" panose="020F0502020204030204" pitchFamily="34" charset="0"/>
                <a:cs typeface="Alexandria" pitchFamily="2" charset="-78"/>
              </a:rPr>
              <a:t> العلاقات العامة في </a:t>
            </a:r>
            <a:r>
              <a:rPr lang="ar-SA" sz="1600" dirty="0">
                <a:effectLst/>
                <a:latin typeface="Alexandria" pitchFamily="2" charset="-78"/>
                <a:ea typeface="Calibri" panose="020F0502020204030204" pitchFamily="34" charset="0"/>
                <a:cs typeface="Alexandria" pitchFamily="2" charset="-78"/>
              </a:rPr>
              <a:t>تثقيف الجمهور حول المؤسسة ومنتجاتها وخدماتها، وهذا يمكن أن يساهم في تحسين السمعة</a:t>
            </a:r>
            <a:r>
              <a:rPr lang="en-US" sz="1600" dirty="0">
                <a:effectLst/>
                <a:latin typeface="Alexandria" pitchFamily="2" charset="-78"/>
                <a:ea typeface="Calibri" panose="020F0502020204030204" pitchFamily="34" charset="0"/>
                <a:cs typeface="Alexandria" pitchFamily="2" charset="-78"/>
              </a:rPr>
              <a:t>.</a:t>
            </a:r>
          </a:p>
          <a:p>
            <a:pPr marL="144000" indent="-180000" algn="justLow" rtl="1">
              <a:lnSpc>
                <a:spcPct val="150000"/>
              </a:lnSpc>
              <a:spcAft>
                <a:spcPts val="600"/>
              </a:spcAft>
            </a:pPr>
            <a:r>
              <a:rPr lang="ar-SA" sz="1600" b="1" dirty="0">
                <a:latin typeface="Alexandria" pitchFamily="2" charset="-78"/>
                <a:ea typeface="Calibri" panose="020F0502020204030204" pitchFamily="34" charset="0"/>
                <a:cs typeface="Alexandria" pitchFamily="2" charset="-78"/>
              </a:rPr>
              <a:t>6- </a:t>
            </a:r>
            <a:r>
              <a:rPr lang="ar-SA" sz="1600" b="1" dirty="0">
                <a:effectLst/>
                <a:latin typeface="Alexandria" pitchFamily="2" charset="-78"/>
                <a:ea typeface="Calibri" panose="020F0502020204030204" pitchFamily="34" charset="0"/>
                <a:cs typeface="Alexandria" pitchFamily="2" charset="-78"/>
              </a:rPr>
              <a:t>الاستماع للجمهور: </a:t>
            </a:r>
            <a:r>
              <a:rPr lang="ar-SA" sz="1600" dirty="0">
                <a:effectLst/>
                <a:latin typeface="Alexandria" pitchFamily="2" charset="-78"/>
                <a:ea typeface="Calibri" panose="020F0502020204030204" pitchFamily="34" charset="0"/>
                <a:cs typeface="Alexandria" pitchFamily="2" charset="-78"/>
              </a:rPr>
              <a:t>من خلال البحث والرصد؛ حيث تتعرف</a:t>
            </a:r>
            <a:r>
              <a:rPr lang="ar-EG" sz="1600" dirty="0">
                <a:effectLst/>
                <a:latin typeface="Alexandria" pitchFamily="2" charset="-78"/>
                <a:ea typeface="Calibri" panose="020F0502020204030204" pitchFamily="34" charset="0"/>
                <a:cs typeface="Alexandria" pitchFamily="2" charset="-78"/>
              </a:rPr>
              <a:t> إدارة</a:t>
            </a:r>
            <a:r>
              <a:rPr lang="ar-SA" sz="1600" dirty="0">
                <a:effectLst/>
                <a:latin typeface="Alexandria" pitchFamily="2" charset="-78"/>
                <a:ea typeface="Calibri" panose="020F0502020204030204" pitchFamily="34" charset="0"/>
                <a:cs typeface="Alexandria" pitchFamily="2" charset="-78"/>
              </a:rPr>
              <a:t> العلاقات العامة على مواقف </a:t>
            </a:r>
            <a:r>
              <a:rPr lang="ar-SA" sz="1600" dirty="0">
                <a:latin typeface="Alexandria" pitchFamily="2" charset="-78"/>
                <a:ea typeface="Calibri" panose="020F0502020204030204" pitchFamily="34" charset="0"/>
                <a:cs typeface="Alexandria" pitchFamily="2" charset="-78"/>
              </a:rPr>
              <a:t>الجمهور وآرائها، </a:t>
            </a:r>
            <a:r>
              <a:rPr lang="ar-SA" sz="1600" dirty="0">
                <a:effectLst/>
                <a:latin typeface="Alexandria" pitchFamily="2" charset="-78"/>
                <a:ea typeface="Calibri" panose="020F0502020204030204" pitchFamily="34" charset="0"/>
                <a:cs typeface="Alexandria" pitchFamily="2" charset="-78"/>
              </a:rPr>
              <a:t>وتتفاعل معها بشكل مستمر لمعالجة القضايا والاهتمامات</a:t>
            </a:r>
            <a:r>
              <a:rPr lang="en-US" sz="1600" dirty="0">
                <a:effectLst/>
                <a:latin typeface="Alexandria" pitchFamily="2" charset="-78"/>
                <a:ea typeface="Calibri" panose="020F0502020204030204" pitchFamily="34" charset="0"/>
                <a:cs typeface="Alexandria" pitchFamily="2" charset="-78"/>
              </a:rPr>
              <a:t>.</a:t>
            </a:r>
            <a:endParaRPr lang="ar-SA" sz="1600" dirty="0">
              <a:effectLst/>
              <a:latin typeface="Alexandria" pitchFamily="2" charset="-78"/>
              <a:ea typeface="Calibri" panose="020F0502020204030204" pitchFamily="34" charset="0"/>
              <a:cs typeface="Alexandria" pitchFamily="2" charset="-78"/>
            </a:endParaRPr>
          </a:p>
          <a:p>
            <a:pPr marL="144000" indent="-180000" algn="justLow" rtl="1">
              <a:lnSpc>
                <a:spcPct val="150000"/>
              </a:lnSpc>
              <a:spcAft>
                <a:spcPts val="600"/>
              </a:spcAft>
            </a:pPr>
            <a:r>
              <a:rPr lang="ar-SA" sz="1600" b="1" dirty="0">
                <a:latin typeface="Alexandria" pitchFamily="2" charset="-78"/>
                <a:ea typeface="Calibri" panose="020F0502020204030204" pitchFamily="34" charset="0"/>
                <a:cs typeface="Alexandria" pitchFamily="2" charset="-78"/>
              </a:rPr>
              <a:t>7-</a:t>
            </a:r>
            <a:r>
              <a:rPr lang="ar-SA" sz="1600" b="1" dirty="0">
                <a:effectLst/>
                <a:latin typeface="Alexandria" pitchFamily="2" charset="-78"/>
                <a:ea typeface="Calibri" panose="020F0502020204030204" pitchFamily="34" charset="0"/>
                <a:cs typeface="Alexandria" pitchFamily="2" charset="-78"/>
              </a:rPr>
              <a:t> الدفاع عن المؤسسة: </a:t>
            </a:r>
            <a:r>
              <a:rPr lang="ar-SA" sz="1600" dirty="0">
                <a:effectLst/>
                <a:latin typeface="Alexandria" pitchFamily="2" charset="-78"/>
                <a:ea typeface="Calibri" panose="020F0502020204030204" pitchFamily="34" charset="0"/>
                <a:cs typeface="Alexandria" pitchFamily="2" charset="-78"/>
              </a:rPr>
              <a:t>تعمل </a:t>
            </a:r>
            <a:r>
              <a:rPr lang="ar-EG" sz="1600" dirty="0">
                <a:effectLst/>
                <a:latin typeface="Alexandria" pitchFamily="2" charset="-78"/>
                <a:ea typeface="Calibri" panose="020F0502020204030204" pitchFamily="34" charset="0"/>
                <a:cs typeface="Alexandria" pitchFamily="2" charset="-78"/>
              </a:rPr>
              <a:t>إدارة </a:t>
            </a:r>
            <a:r>
              <a:rPr lang="ar-SA" sz="1600" dirty="0">
                <a:latin typeface="Alexandria" pitchFamily="2" charset="-78"/>
                <a:ea typeface="Calibri" panose="020F0502020204030204" pitchFamily="34" charset="0"/>
                <a:cs typeface="Alexandria" pitchFamily="2" charset="-78"/>
              </a:rPr>
              <a:t>العلاقات العامة ــ في حالة النقد أو الهجوم ــ  </a:t>
            </a:r>
            <a:r>
              <a:rPr lang="ar-SA" sz="1600" dirty="0">
                <a:effectLst/>
                <a:latin typeface="Alexandria" pitchFamily="2" charset="-78"/>
                <a:ea typeface="Calibri" panose="020F0502020204030204" pitchFamily="34" charset="0"/>
                <a:cs typeface="Alexandria" pitchFamily="2" charset="-78"/>
              </a:rPr>
              <a:t>على الدفاع عن سمعة المؤسسة، والرد بطريقة مهنية ومنظمة.</a:t>
            </a:r>
          </a:p>
          <a:p>
            <a:pPr marL="144000" indent="-180000" algn="justLow" rtl="1">
              <a:lnSpc>
                <a:spcPct val="150000"/>
              </a:lnSpc>
              <a:spcAft>
                <a:spcPts val="600"/>
              </a:spcAft>
            </a:pPr>
            <a:r>
              <a:rPr lang="ar-SA" sz="1600" b="1" dirty="0">
                <a:solidFill>
                  <a:srgbClr val="181818"/>
                </a:solidFill>
                <a:effectLst/>
                <a:ea typeface="Calibri" panose="020F0502020204030204" pitchFamily="34" charset="0"/>
                <a:cs typeface="Alexandria" pitchFamily="2" charset="-78"/>
              </a:rPr>
              <a:t>8- مراقبة سمعة المؤسسة: </a:t>
            </a:r>
            <a:r>
              <a:rPr lang="ar-SA" sz="1600" dirty="0">
                <a:solidFill>
                  <a:srgbClr val="181818"/>
                </a:solidFill>
                <a:effectLst/>
                <a:ea typeface="Calibri" panose="020F0502020204030204" pitchFamily="34" charset="0"/>
                <a:cs typeface="Alexandria" pitchFamily="2" charset="-78"/>
              </a:rPr>
              <a:t>من خلال مراقبة وسائل الإعلام، وتحليل اتجاهات الجمهور؛ لاكتشاف المشكلات أو الأزمات المحتملة وتحديدها قبل أن تتصاعد، والإسهام في إدارتها وحلها. </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6034478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03300" y="1285191"/>
            <a:ext cx="7604614" cy="45285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04900" y="1382558"/>
            <a:ext cx="7490313" cy="4267194"/>
          </a:xfrm>
          <a:prstGeom prst="rect">
            <a:avLst/>
          </a:prstGeom>
          <a:noFill/>
        </p:spPr>
        <p:txBody>
          <a:bodyPr wrap="square" rtlCol="0">
            <a:spAutoFit/>
          </a:bodyPr>
          <a:lstStyle/>
          <a:p>
            <a:pPr marL="216000" indent="-216000" algn="justLow" rtl="1">
              <a:lnSpc>
                <a:spcPct val="150000"/>
              </a:lnSpc>
              <a:spcAft>
                <a:spcPts val="600"/>
              </a:spcAft>
            </a:pPr>
            <a:r>
              <a:rPr lang="ar-SA" sz="1600" b="1" dirty="0">
                <a:effectLst/>
                <a:ea typeface="Calibri" panose="020F0502020204030204" pitchFamily="34" charset="0"/>
                <a:cs typeface="Alexandria" pitchFamily="2" charset="-78"/>
              </a:rPr>
              <a:t>إدارة هوية المؤسسة:</a:t>
            </a:r>
            <a:r>
              <a:rPr lang="ar-SA" sz="1600" b="1" dirty="0">
                <a:effectLst/>
                <a:latin typeface="Alexandria" pitchFamily="2" charset="-78"/>
                <a:ea typeface="Calibri" panose="020F0502020204030204" pitchFamily="34" charset="0"/>
                <a:cs typeface="Alexandria" pitchFamily="2" charset="-78"/>
              </a:rPr>
              <a:t> </a:t>
            </a:r>
          </a:p>
          <a:p>
            <a:pPr indent="108000" algn="justLow" rtl="1">
              <a:lnSpc>
                <a:spcPct val="150000"/>
              </a:lnSpc>
              <a:spcAft>
                <a:spcPts val="600"/>
              </a:spcAft>
            </a:pPr>
            <a:r>
              <a:rPr lang="ar-SA" sz="1600" dirty="0">
                <a:solidFill>
                  <a:srgbClr val="000000"/>
                </a:solidFill>
                <a:effectLst/>
                <a:latin typeface="Calibri" panose="020F0502020204030204" pitchFamily="34" charset="0"/>
                <a:ea typeface="Calibri" panose="020F0502020204030204" pitchFamily="34" charset="0"/>
                <a:cs typeface="Alexandria" pitchFamily="2" charset="-78"/>
              </a:rPr>
              <a:t>تشير </a:t>
            </a:r>
            <a:r>
              <a:rPr lang="ar-SA" sz="1600" dirty="0">
                <a:effectLst/>
                <a:ea typeface="Calibri" panose="020F0502020204030204" pitchFamily="34" charset="0"/>
                <a:cs typeface="Alexandria" pitchFamily="2" charset="-78"/>
              </a:rPr>
              <a:t>هوية المؤسسة</a:t>
            </a:r>
            <a:r>
              <a:rPr lang="ar-SA" sz="1600" dirty="0">
                <a:solidFill>
                  <a:srgbClr val="000000"/>
                </a:solidFill>
                <a:effectLst/>
                <a:latin typeface="Calibri" panose="020F0502020204030204" pitchFamily="34" charset="0"/>
                <a:ea typeface="Calibri" panose="020F0502020204030204" pitchFamily="34" charset="0"/>
                <a:cs typeface="Alexandria" pitchFamily="2" charset="-78"/>
              </a:rPr>
              <a:t> إلى ما تهدف المنظمة إلى نشـره، سواء كان ذلك بقصد أو غير قصد، عبر أساليب ووسائل متعددة، مثل شعار المنظمة أو كيفية تصميم السلعة أو تقديم الخدمة.</a:t>
            </a:r>
            <a:r>
              <a:rPr lang="ar-EG" sz="1600" dirty="0">
                <a:solidFill>
                  <a:srgbClr val="000000"/>
                </a:solidFill>
                <a:effectLst/>
                <a:latin typeface="Calibri" panose="020F0502020204030204" pitchFamily="34" charset="0"/>
                <a:ea typeface="Calibri" panose="020F0502020204030204" pitchFamily="34" charset="0"/>
                <a:cs typeface="Alexandria" pitchFamily="2" charset="-78"/>
              </a:rPr>
              <a:t> </a:t>
            </a:r>
            <a:endParaRPr lang="ar-SA" sz="1600" dirty="0">
              <a:solidFill>
                <a:srgbClr val="000000"/>
              </a:solidFill>
              <a:effectLst/>
              <a:latin typeface="Calibri" panose="020F0502020204030204" pitchFamily="34" charset="0"/>
              <a:ea typeface="Calibri" panose="020F0502020204030204" pitchFamily="34" charset="0"/>
              <a:cs typeface="Alexandria" pitchFamily="2" charset="-78"/>
            </a:endParaRPr>
          </a:p>
          <a:p>
            <a:pPr indent="108000" algn="justLow" rtl="1">
              <a:lnSpc>
                <a:spcPct val="150000"/>
              </a:lnSpc>
              <a:spcAft>
                <a:spcPts val="600"/>
              </a:spcAft>
            </a:pPr>
            <a:r>
              <a:rPr lang="ar-SA" sz="1600" dirty="0">
                <a:solidFill>
                  <a:srgbClr val="000000"/>
                </a:solidFill>
                <a:effectLst/>
                <a:latin typeface="Calibri" panose="020F0502020204030204" pitchFamily="34" charset="0"/>
                <a:ea typeface="Calibri" panose="020F0502020204030204" pitchFamily="34" charset="0"/>
                <a:cs typeface="Alexandria" pitchFamily="2" charset="-78"/>
              </a:rPr>
              <a:t>ومن جانبها، اتخذت</a:t>
            </a:r>
            <a:r>
              <a:rPr lang="ar-EG" sz="1600" dirty="0">
                <a:effectLst/>
                <a:latin typeface="Alexandria" pitchFamily="2" charset="-78"/>
                <a:ea typeface="Calibri" panose="020F0502020204030204" pitchFamily="34" charset="0"/>
                <a:cs typeface="Alexandria" pitchFamily="2" charset="-78"/>
              </a:rPr>
              <a:t> إدارة</a:t>
            </a:r>
            <a:r>
              <a:rPr lang="ar-SA" sz="1600" dirty="0">
                <a:solidFill>
                  <a:srgbClr val="000000"/>
                </a:solidFill>
                <a:effectLst/>
                <a:latin typeface="Calibri" panose="020F0502020204030204" pitchFamily="34" charset="0"/>
                <a:ea typeface="Calibri" panose="020F0502020204030204" pitchFamily="34" charset="0"/>
                <a:cs typeface="Alexandria" pitchFamily="2" charset="-78"/>
              </a:rPr>
              <a:t> العلاقات العامة مكانتها بناء على دورها المهم في تجسيد التناسق والإقناع بين المنظمة وجماهيرها؛ فإدارة العلاقات العامة هي أداة الربط بين المنظمة وجماهيرها، وبالتالي تكون مسئولياتها دقيقة إلى أبعد من الاتصال بين المنظمة وجماهيرها، إلى ترسيخ وتدعيم الصورة الذهنية للمنظمة وسمعتها لدى الجماهير ، لإنجاح أهداف الهوية المؤسسية (هوية شخصية المنظمة في الأسواق التي تعمل بها)؛ ومن ثم تشجع على الريادة والتميز، بحيث تعمل على تكوين هويتها الظاهرة والمنافسة، مما يجعلها في مركز الصدارة.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2200874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01588"/>
            <a:ext cx="7426852" cy="4400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77930" y="1547658"/>
            <a:ext cx="7105669" cy="3820918"/>
          </a:xfrm>
          <a:prstGeom prst="rect">
            <a:avLst/>
          </a:prstGeom>
          <a:noFill/>
        </p:spPr>
        <p:txBody>
          <a:bodyPr wrap="square" rtlCol="0">
            <a:spAutoFit/>
          </a:bodyPr>
          <a:lstStyle/>
          <a:p>
            <a:pPr indent="108000" algn="justLow" rtl="1">
              <a:lnSpc>
                <a:spcPct val="150000"/>
              </a:lnSpc>
              <a:spcAft>
                <a:spcPts val="600"/>
              </a:spcAft>
            </a:pPr>
            <a:r>
              <a:rPr lang="ar-SA" sz="1600" dirty="0">
                <a:effectLst/>
                <a:latin typeface="Alexandria" pitchFamily="2" charset="-78"/>
                <a:ea typeface="Times New Roman" panose="02020603050405020304" pitchFamily="18" charset="0"/>
                <a:cs typeface="Alexandria" pitchFamily="2" charset="-78"/>
              </a:rPr>
              <a:t>وعلى ذلك، تلعب إدارة العلاقات العامة دورا فعالا في تشكيل هوية العلامة التجارية للمؤسسة، حيث يتعاون العاملون في إدارة العلاقات العامة مع العاملين في الإدارات الأخرى، خاصة إدارة التسويق؛ للحفاظ على التناغم بين صورة المؤسسة وعلامتها التجارية، وذلك من خلال استخدام العلاقات الإعلامية، والشـراكات مع مؤثري مواقع التواصل الاجتماعي، بالإضافة إلى برامج أخرى تتعلق بخلق صورة إيجابية عن المؤسسة، وتمييزها عن المنافسين</a:t>
            </a:r>
            <a:r>
              <a:rPr lang="ar-SA" sz="1600" dirty="0">
                <a:latin typeface="Alexandria" pitchFamily="2" charset="-78"/>
                <a:ea typeface="Times New Roman" panose="02020603050405020304" pitchFamily="18" charset="0"/>
                <a:cs typeface="Alexandria" pitchFamily="2" charset="-78"/>
              </a:rPr>
              <a:t>، مما يساهم في </a:t>
            </a:r>
            <a:r>
              <a:rPr lang="ar-SA" sz="1600" dirty="0">
                <a:effectLst/>
                <a:latin typeface="Alexandria" pitchFamily="2" charset="-78"/>
                <a:ea typeface="Calibri" panose="020F0502020204030204" pitchFamily="34" charset="0"/>
                <a:cs typeface="Alexandria" pitchFamily="2" charset="-78"/>
              </a:rPr>
              <a:t>صياغة هوية المنظمة وإدارتها.</a:t>
            </a:r>
          </a:p>
          <a:p>
            <a:pPr indent="108000" algn="justLow" rtl="1">
              <a:lnSpc>
                <a:spcPct val="150000"/>
              </a:lnSpc>
              <a:spcAft>
                <a:spcPts val="600"/>
              </a:spcAft>
            </a:pPr>
            <a:r>
              <a:rPr lang="ar-SA" sz="1600" dirty="0">
                <a:latin typeface="Alexandria" pitchFamily="2" charset="-78"/>
                <a:ea typeface="Calibri" panose="020F0502020204030204" pitchFamily="34" charset="0"/>
                <a:cs typeface="Alexandria" pitchFamily="2" charset="-78"/>
              </a:rPr>
              <a:t>وكذلك العمل على </a:t>
            </a:r>
            <a:r>
              <a:rPr lang="ar-SA" sz="1600" dirty="0">
                <a:effectLst/>
                <a:latin typeface="Alexandria" pitchFamily="2" charset="-78"/>
                <a:ea typeface="Calibri" panose="020F0502020204030204" pitchFamily="34" charset="0"/>
                <a:cs typeface="Alexandria" pitchFamily="2" charset="-78"/>
              </a:rPr>
              <a:t>تعزيز مهارات العاملين بإدارة العلاقات العامة في مجال صناعة الهوية، وتكوين الصورة الإيجابية للمنظمة، لدى كل من الجمهور الخارجي، وإدارتها العليا، وجمهورها الداخلي، ومنتجاتها الخدمية والسلعية</a:t>
            </a:r>
            <a:r>
              <a:rPr lang="en-US" sz="1600" dirty="0">
                <a:effectLst/>
                <a:latin typeface="Alexandria" pitchFamily="2" charset="-78"/>
                <a:ea typeface="Calibri" panose="020F0502020204030204" pitchFamily="34" charset="0"/>
                <a:cs typeface="Alexandria" pitchFamily="2" charset="-78"/>
              </a:rPr>
              <a:t>.</a:t>
            </a:r>
            <a:endParaRPr lang="ar-SA"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5227697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45175" y="111955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56936" y="695206"/>
            <a:ext cx="7095548" cy="5204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27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Box 8"/>
          <p:cNvSpPr txBox="1"/>
          <p:nvPr/>
        </p:nvSpPr>
        <p:spPr>
          <a:xfrm>
            <a:off x="4576875" y="1803927"/>
            <a:ext cx="6855670" cy="1851148"/>
          </a:xfrm>
          <a:prstGeom prst="rect">
            <a:avLst/>
          </a:prstGeom>
          <a:noFill/>
        </p:spPr>
        <p:txBody>
          <a:bodyPr wrap="square" rtlCol="0">
            <a:spAutoFit/>
          </a:bodyPr>
          <a:lstStyle/>
          <a:p>
            <a:pPr indent="107950" algn="justLow" rtl="1">
              <a:lnSpc>
                <a:spcPct val="150000"/>
              </a:lnSpc>
              <a:spcBef>
                <a:spcPts val="300"/>
              </a:spcBef>
            </a:pPr>
            <a:r>
              <a:rPr lang="ar-SA" b="1" dirty="0">
                <a:latin typeface="Alexandria" pitchFamily="2" charset="-78"/>
                <a:ea typeface="Times New Roman" panose="02020603050405020304" pitchFamily="18" charset="0"/>
                <a:cs typeface="Alexandria" pitchFamily="2" charset="-78"/>
              </a:rPr>
              <a:t>المحاضرة القادمة</a:t>
            </a:r>
            <a:r>
              <a:rPr lang="ar-EG" b="1" dirty="0">
                <a:latin typeface="Alexandria" pitchFamily="2" charset="-78"/>
                <a:ea typeface="Times New Roman" panose="02020603050405020304" pitchFamily="18" charset="0"/>
                <a:cs typeface="Alexandria" pitchFamily="2" charset="-78"/>
              </a:rPr>
              <a:t>: </a:t>
            </a:r>
            <a:r>
              <a:rPr lang="ar-SA" b="1" dirty="0">
                <a:latin typeface="Alexandria" pitchFamily="2" charset="-78"/>
                <a:cs typeface="Alexandria" pitchFamily="2" charset="-78"/>
              </a:rPr>
              <a:t>أدوار ومسئوليات (</a:t>
            </a:r>
            <a:r>
              <a:rPr lang="ar-EG" b="1" dirty="0">
                <a:latin typeface="Alexandria" pitchFamily="2" charset="-78"/>
                <a:cs typeface="Alexandria" pitchFamily="2" charset="-78"/>
              </a:rPr>
              <a:t>5</a:t>
            </a:r>
            <a:r>
              <a:rPr lang="ar-SA" b="1" dirty="0">
                <a:latin typeface="Alexandria" pitchFamily="2" charset="-78"/>
                <a:cs typeface="Alexandria" pitchFamily="2" charset="-78"/>
              </a:rPr>
              <a:t>):</a:t>
            </a:r>
            <a:endParaRPr lang="ar-EG" b="1" dirty="0">
              <a:latin typeface="Alexandria" pitchFamily="2" charset="-78"/>
              <a:cs typeface="Alexandria" pitchFamily="2" charset="-78"/>
            </a:endParaRPr>
          </a:p>
          <a:p>
            <a:pPr indent="107950" algn="justLow" rtl="1">
              <a:lnSpc>
                <a:spcPct val="150000"/>
              </a:lnSpc>
              <a:spcAft>
                <a:spcPts val="1200"/>
              </a:spcAft>
            </a:pPr>
            <a:r>
              <a:rPr lang="ar-SA" sz="1800" dirty="0">
                <a:latin typeface="Alexandria" pitchFamily="2" charset="-78"/>
                <a:cs typeface="Alexandria" pitchFamily="2" charset="-78"/>
              </a:rPr>
              <a:t>   تستهدف المحاضرة القادمة تناول الموضوع الآتي:</a:t>
            </a:r>
            <a:endParaRPr lang="ar-EG" b="1" dirty="0">
              <a:latin typeface="Alexandria" pitchFamily="2" charset="-78"/>
              <a:ea typeface="Times New Roman" panose="02020603050405020304" pitchFamily="18" charset="0"/>
              <a:cs typeface="Alexandria" pitchFamily="2" charset="-78"/>
            </a:endParaRPr>
          </a:p>
          <a:p>
            <a:pPr indent="107950" algn="justLow" rtl="1">
              <a:lnSpc>
                <a:spcPct val="150000"/>
              </a:lnSpc>
              <a:spcBef>
                <a:spcPts val="300"/>
              </a:spcBef>
            </a:pPr>
            <a:r>
              <a:rPr lang="ar-SA" sz="1600" b="1" dirty="0">
                <a:effectLst/>
                <a:latin typeface="Alexandria" pitchFamily="2" charset="-78"/>
                <a:ea typeface="Calibri" panose="020F0502020204030204" pitchFamily="34" charset="0"/>
                <a:cs typeface="Alexandria" pitchFamily="2" charset="-78"/>
              </a:rPr>
              <a:t>- إدارة العلاقات العامة والصراع والتغيير التنظيمي.</a:t>
            </a:r>
          </a:p>
          <a:p>
            <a:pPr indent="107950" algn="justLow" rtl="1">
              <a:lnSpc>
                <a:spcPct val="150000"/>
              </a:lnSpc>
              <a:spcBef>
                <a:spcPts val="300"/>
              </a:spcBef>
            </a:pPr>
            <a:endParaRPr lang="ar-EG" sz="1600" b="1" dirty="0">
              <a:effectLst/>
              <a:latin typeface="Calibri" panose="020F0502020204030204" pitchFamily="34" charset="0"/>
              <a:ea typeface="Calibri" panose="020F0502020204030204" pitchFamily="34" charset="0"/>
              <a:cs typeface="Alexandria" pitchFamily="2" charset="-78"/>
            </a:endParaRPr>
          </a:p>
        </p:txBody>
      </p:sp>
      <p:pic>
        <p:nvPicPr>
          <p:cNvPr id="4098" name="Picture 2" descr="D:\الفصل الأول 2024\بحث_عن_كيفية_إدارة_الوقت.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16764" y="3817865"/>
            <a:ext cx="4693708" cy="1974998"/>
          </a:xfrm>
          <a:prstGeom prst="rect">
            <a:avLst/>
          </a:prstGeom>
          <a:noFill/>
          <a:extLst>
            <a:ext uri="{909E8E84-426E-40DD-AFC4-6F175D3DCCD1}">
              <a14:hiddenFill xmlns:a14="http://schemas.microsoft.com/office/drawing/2010/main">
                <a:solidFill>
                  <a:srgbClr val="FFFFFF"/>
                </a:solidFill>
              </a14:hiddenFill>
            </a:ext>
          </a:extLst>
        </p:spPr>
      </p:pic>
      <p:pic>
        <p:nvPicPr>
          <p:cNvPr id="8" name="Graphic 21">
            <a:extLst>
              <a:ext uri="{FF2B5EF4-FFF2-40B4-BE49-F238E27FC236}">
                <a16:creationId xmlns:a16="http://schemas.microsoft.com/office/drawing/2014/main" id="{2CAA3D25-80C1-612F-B6DD-6A209BDCC5F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4643" y="733929"/>
            <a:ext cx="2305141" cy="1076343"/>
          </a:xfrm>
          <a:prstGeom prst="rect">
            <a:avLst/>
          </a:prstGeom>
        </p:spPr>
      </p:pic>
    </p:spTree>
    <p:extLst>
      <p:ext uri="{BB962C8B-B14F-4D97-AF65-F5344CB8AC3E}">
        <p14:creationId xmlns:p14="http://schemas.microsoft.com/office/powerpoint/2010/main" val="343439664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939801" y="1070339"/>
            <a:ext cx="9829800" cy="45938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092200" y="1327578"/>
            <a:ext cx="9550400" cy="4072397"/>
          </a:xfrm>
          <a:prstGeom prst="rect">
            <a:avLst/>
          </a:prstGeom>
          <a:noFill/>
        </p:spPr>
        <p:txBody>
          <a:bodyPr wrap="square" rtlCol="0">
            <a:spAutoFit/>
          </a:bodyPr>
          <a:lstStyle/>
          <a:p>
            <a:pPr marL="144000" indent="-144000" algn="justLow" rtl="1">
              <a:lnSpc>
                <a:spcPct val="150000"/>
              </a:lnSpc>
              <a:spcAft>
                <a:spcPts val="600"/>
              </a:spcAft>
            </a:pPr>
            <a:r>
              <a:rPr lang="ar-EG" sz="1400" b="1" dirty="0">
                <a:effectLst/>
                <a:latin typeface="Alexandria" pitchFamily="2" charset="-78"/>
                <a:ea typeface="Calibri" panose="020F0502020204030204" pitchFamily="34" charset="0"/>
                <a:cs typeface="Alexandria" pitchFamily="2" charset="-78"/>
              </a:rPr>
              <a:t>الهوامش (المراجع):</a:t>
            </a:r>
          </a:p>
          <a:p>
            <a:pPr marL="144000" indent="-144000" algn="justLow" rtl="1">
              <a:lnSpc>
                <a:spcPct val="150000"/>
              </a:lnSpc>
              <a:spcAft>
                <a:spcPts val="600"/>
              </a:spcAft>
            </a:pPr>
            <a:r>
              <a:rPr lang="ar-SA" sz="1400" dirty="0">
                <a:latin typeface="Alexandria" pitchFamily="2" charset="-78"/>
                <a:ea typeface="Calibri" panose="020F0502020204030204" pitchFamily="34" charset="0"/>
                <a:cs typeface="Alexandria" pitchFamily="2" charset="-78"/>
              </a:rPr>
              <a:t> - إرادة زيدان الجبوري، مفهوم الصورة الذهنية في العلاقات العامة، </a:t>
            </a:r>
            <a:r>
              <a:rPr lang="ar-SA" sz="1400" b="1" dirty="0">
                <a:latin typeface="Alexandria" pitchFamily="2" charset="-78"/>
                <a:ea typeface="Calibri" panose="020F0502020204030204" pitchFamily="34" charset="0"/>
                <a:cs typeface="Alexandria" pitchFamily="2" charset="-78"/>
              </a:rPr>
              <a:t>الباحث الإعلامي</a:t>
            </a:r>
            <a:r>
              <a:rPr lang="ar-SA" sz="1400" dirty="0">
                <a:latin typeface="Alexandria" pitchFamily="2" charset="-78"/>
                <a:ea typeface="Calibri" panose="020F0502020204030204" pitchFamily="34" charset="0"/>
                <a:cs typeface="Alexandria" pitchFamily="2" charset="-78"/>
              </a:rPr>
              <a:t>، كلية الإعلام، جامعة بغداد، العدد (9-10)، حزيران ــ أيلول 2010.</a:t>
            </a:r>
          </a:p>
          <a:p>
            <a:pPr marL="144000" indent="-144000" algn="justLow" rtl="1">
              <a:lnSpc>
                <a:spcPct val="150000"/>
              </a:lnSpc>
              <a:spcAft>
                <a:spcPts val="600"/>
              </a:spcAft>
            </a:pPr>
            <a:r>
              <a:rPr lang="ar-SA" sz="1400" dirty="0">
                <a:latin typeface="Alexandria" pitchFamily="2" charset="-78"/>
                <a:ea typeface="Calibri" panose="020F0502020204030204" pitchFamily="34" charset="0"/>
                <a:cs typeface="Alexandria" pitchFamily="2" charset="-78"/>
              </a:rPr>
              <a:t>- إسلام أحمد </a:t>
            </a:r>
            <a:r>
              <a:rPr lang="ar-SA" sz="1400" dirty="0" err="1">
                <a:latin typeface="Alexandria" pitchFamily="2" charset="-78"/>
                <a:ea typeface="Calibri" panose="020F0502020204030204" pitchFamily="34" charset="0"/>
                <a:cs typeface="Alexandria" pitchFamily="2" charset="-78"/>
              </a:rPr>
              <a:t>البرايسة</a:t>
            </a:r>
            <a:r>
              <a:rPr lang="ar-SA" sz="1400" dirty="0">
                <a:latin typeface="Alexandria" pitchFamily="2" charset="-78"/>
                <a:ea typeface="Calibri" panose="020F0502020204030204" pitchFamily="34" charset="0"/>
                <a:cs typeface="Alexandria" pitchFamily="2" charset="-78"/>
              </a:rPr>
              <a:t>، دور العلاقات العامة في تكوين الصورة الذهنية للشركات، </a:t>
            </a:r>
            <a:r>
              <a:rPr lang="ar-SA" sz="1400" b="1" dirty="0">
                <a:latin typeface="Alexandria" pitchFamily="2" charset="-78"/>
                <a:ea typeface="Calibri" panose="020F0502020204030204" pitchFamily="34" charset="0"/>
                <a:cs typeface="Alexandria" pitchFamily="2" charset="-78"/>
              </a:rPr>
              <a:t>رسالة ماجستير</a:t>
            </a:r>
            <a:r>
              <a:rPr lang="ar-SA" sz="1400" dirty="0">
                <a:latin typeface="Alexandria" pitchFamily="2" charset="-78"/>
                <a:ea typeface="Calibri" panose="020F0502020204030204" pitchFamily="34" charset="0"/>
                <a:cs typeface="Alexandria" pitchFamily="2" charset="-78"/>
              </a:rPr>
              <a:t>، غير منشورة (جامعة </a:t>
            </a:r>
            <a:r>
              <a:rPr lang="ar-SA" sz="1400" dirty="0" err="1">
                <a:latin typeface="Alexandria" pitchFamily="2" charset="-78"/>
                <a:ea typeface="Calibri" panose="020F0502020204030204" pitchFamily="34" charset="0"/>
                <a:cs typeface="Alexandria" pitchFamily="2" charset="-78"/>
              </a:rPr>
              <a:t>البترا</a:t>
            </a:r>
            <a:r>
              <a:rPr lang="ar-SA" sz="1400" dirty="0">
                <a:latin typeface="Alexandria" pitchFamily="2" charset="-78"/>
                <a:ea typeface="Calibri" panose="020F0502020204030204" pitchFamily="34" charset="0"/>
                <a:cs typeface="Alexandria" pitchFamily="2" charset="-78"/>
              </a:rPr>
              <a:t>: كلية الإعلام، 2015).</a:t>
            </a:r>
          </a:p>
          <a:p>
            <a:pPr marL="144000" indent="-144000" algn="justLow" rtl="1">
              <a:lnSpc>
                <a:spcPct val="150000"/>
              </a:lnSpc>
              <a:spcAft>
                <a:spcPts val="600"/>
              </a:spcAft>
            </a:pPr>
            <a:r>
              <a:rPr lang="ar-SA" sz="1400" dirty="0">
                <a:effectLst/>
                <a:latin typeface="Alexandria" pitchFamily="2" charset="-78"/>
                <a:ea typeface="Calibri" panose="020F0502020204030204" pitchFamily="34" charset="0"/>
                <a:cs typeface="Alexandria" pitchFamily="2" charset="-78"/>
              </a:rPr>
              <a:t>- الحاج الفضل الطاهر، دور العلاقات العامة في تحسين صورة السودان لدى العالم الخارجي، </a:t>
            </a:r>
            <a:r>
              <a:rPr lang="ar-SA" sz="1400" b="1" dirty="0">
                <a:effectLst/>
                <a:latin typeface="Alexandria" pitchFamily="2" charset="-78"/>
                <a:ea typeface="Calibri" panose="020F0502020204030204" pitchFamily="34" charset="0"/>
                <a:cs typeface="Alexandria" pitchFamily="2" charset="-78"/>
              </a:rPr>
              <a:t>رسالة دكتوراه</a:t>
            </a:r>
            <a:r>
              <a:rPr lang="ar-SA" sz="1400" dirty="0">
                <a:effectLst/>
                <a:latin typeface="Alexandria" pitchFamily="2" charset="-78"/>
                <a:ea typeface="Calibri" panose="020F0502020204030204" pitchFamily="34" charset="0"/>
                <a:cs typeface="Alexandria" pitchFamily="2" charset="-78"/>
              </a:rPr>
              <a:t>، غير منشورة (جامعة السودان للعلوم والتكنولوجيا: كلية علوم الاتصال، 2014).</a:t>
            </a:r>
            <a:endParaRPr lang="en-US" sz="1400" dirty="0">
              <a:effectLst/>
              <a:latin typeface="Alexandria" pitchFamily="2" charset="-78"/>
              <a:ea typeface="Calibri" panose="020F0502020204030204" pitchFamily="34" charset="0"/>
              <a:cs typeface="Alexandria" pitchFamily="2" charset="-78"/>
            </a:endParaRPr>
          </a:p>
          <a:p>
            <a:pPr marL="144000" indent="-144000" algn="justLow" rtl="1">
              <a:lnSpc>
                <a:spcPct val="150000"/>
              </a:lnSpc>
              <a:spcAft>
                <a:spcPts val="600"/>
              </a:spcAft>
              <a:buFontTx/>
              <a:buChar char="-"/>
            </a:pPr>
            <a:r>
              <a:rPr lang="ar-EG" sz="1400" dirty="0">
                <a:effectLst/>
                <a:latin typeface="Alexandria" pitchFamily="2" charset="-78"/>
                <a:ea typeface="Times New Roman" panose="02020603050405020304" pitchFamily="18" charset="0"/>
                <a:cs typeface="Alexandria" pitchFamily="2" charset="-78"/>
              </a:rPr>
              <a:t>السيد عبدالرحمن علي، </a:t>
            </a:r>
            <a:r>
              <a:rPr lang="ar-EG" sz="1400" b="1" dirty="0">
                <a:effectLst/>
                <a:latin typeface="Alexandria" pitchFamily="2" charset="-78"/>
                <a:ea typeface="Times New Roman" panose="02020603050405020304" pitchFamily="18" charset="0"/>
                <a:cs typeface="Alexandria" pitchFamily="2" charset="-78"/>
              </a:rPr>
              <a:t>مدخل إلى الاتصالات التسويقية المتكاملة</a:t>
            </a:r>
            <a:r>
              <a:rPr lang="ar-EG" sz="1400" dirty="0">
                <a:effectLst/>
                <a:latin typeface="Alexandria" pitchFamily="2" charset="-78"/>
                <a:ea typeface="Times New Roman" panose="02020603050405020304" pitchFamily="18" charset="0"/>
                <a:cs typeface="Alexandria" pitchFamily="2" charset="-78"/>
              </a:rPr>
              <a:t> (القاهرة: الوكالة العربية للعلاقات العامة، 2020).</a:t>
            </a:r>
            <a:endParaRPr lang="en-US" sz="1400" dirty="0">
              <a:effectLst/>
              <a:latin typeface="Alexandria" pitchFamily="2" charset="-78"/>
              <a:ea typeface="Calibri" panose="020F0502020204030204" pitchFamily="34" charset="0"/>
              <a:cs typeface="Alexandria" pitchFamily="2" charset="-78"/>
            </a:endParaRPr>
          </a:p>
          <a:p>
            <a:pPr marL="144000" indent="-144000" algn="justLow" rtl="1">
              <a:lnSpc>
                <a:spcPct val="150000"/>
              </a:lnSpc>
              <a:spcAft>
                <a:spcPts val="600"/>
              </a:spcAft>
            </a:pPr>
            <a:r>
              <a:rPr lang="ar-SA" sz="1400" dirty="0">
                <a:latin typeface="Alexandria" pitchFamily="2" charset="-78"/>
                <a:ea typeface="Calibri" panose="020F0502020204030204" pitchFamily="34" charset="0"/>
                <a:cs typeface="Alexandria" pitchFamily="2" charset="-78"/>
              </a:rPr>
              <a:t>- أمل الشخاترة، واقع الإجراءات الإدارية الممارسة لرفع السمعة المؤسسية للجامعات الأردنية الحكومية من وجهة نظر الإدارات الأكاديمية، </a:t>
            </a:r>
            <a:r>
              <a:rPr lang="ar-SA" sz="1400" b="1" dirty="0">
                <a:latin typeface="Alexandria" pitchFamily="2" charset="-78"/>
                <a:ea typeface="Calibri" panose="020F0502020204030204" pitchFamily="34" charset="0"/>
                <a:cs typeface="Alexandria" pitchFamily="2" charset="-78"/>
              </a:rPr>
              <a:t>المجلة التربوية الأردنية</a:t>
            </a:r>
            <a:r>
              <a:rPr lang="ar-SA" sz="1400" dirty="0">
                <a:latin typeface="Alexandria" pitchFamily="2" charset="-78"/>
                <a:ea typeface="Calibri" panose="020F0502020204030204" pitchFamily="34" charset="0"/>
                <a:cs typeface="Alexandria" pitchFamily="2" charset="-78"/>
              </a:rPr>
              <a:t>، المجلد 4، العدد 4، 2018،</a:t>
            </a:r>
            <a:endParaRPr lang="en-US" sz="1400" dirty="0">
              <a:latin typeface="Alexandria" pitchFamily="2" charset="-78"/>
              <a:ea typeface="Calibri" panose="020F0502020204030204" pitchFamily="34" charset="0"/>
              <a:cs typeface="Alexandria" pitchFamily="2" charset="-78"/>
            </a:endParaRPr>
          </a:p>
          <a:p>
            <a:pPr marL="144000" indent="-144000" algn="justLow" rtl="1">
              <a:lnSpc>
                <a:spcPct val="150000"/>
              </a:lnSpc>
              <a:spcAft>
                <a:spcPts val="600"/>
              </a:spcAft>
            </a:pPr>
            <a:r>
              <a:rPr lang="ar-SA" sz="1400" dirty="0">
                <a:latin typeface="Alexandria" pitchFamily="2" charset="-78"/>
                <a:ea typeface="Calibri" panose="020F0502020204030204" pitchFamily="34" charset="0"/>
                <a:cs typeface="Alexandria" pitchFamily="2" charset="-78"/>
              </a:rPr>
              <a:t>- </a:t>
            </a:r>
            <a:r>
              <a:rPr lang="ar-EG" sz="1400" dirty="0">
                <a:latin typeface="Alexandria" pitchFamily="2" charset="-78"/>
                <a:ea typeface="Calibri" panose="020F0502020204030204" pitchFamily="34" charset="0"/>
                <a:cs typeface="Alexandria" pitchFamily="2" charset="-78"/>
              </a:rPr>
              <a:t>باقر موسى، </a:t>
            </a:r>
            <a:r>
              <a:rPr lang="ar-EG" sz="1400" b="1" dirty="0">
                <a:latin typeface="Alexandria" pitchFamily="2" charset="-78"/>
                <a:ea typeface="Calibri" panose="020F0502020204030204" pitchFamily="34" charset="0"/>
                <a:cs typeface="Alexandria" pitchFamily="2" charset="-78"/>
              </a:rPr>
              <a:t>الصورة الذهنية في العلاقات العامة</a:t>
            </a:r>
            <a:r>
              <a:rPr lang="ar-EG" sz="1400" dirty="0">
                <a:latin typeface="Alexandria" pitchFamily="2" charset="-78"/>
                <a:ea typeface="Calibri" panose="020F0502020204030204" pitchFamily="34" charset="0"/>
                <a:cs typeface="Alexandria" pitchFamily="2" charset="-78"/>
              </a:rPr>
              <a:t> (عمّان: دار أسامة للنشر والتوزيع، 2014).</a:t>
            </a:r>
            <a:endParaRPr lang="en-US" sz="1400" dirty="0">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224462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68401" y="1286239"/>
            <a:ext cx="9677399" cy="43508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82700" y="1416478"/>
            <a:ext cx="9499600" cy="4072397"/>
          </a:xfrm>
          <a:prstGeom prst="rect">
            <a:avLst/>
          </a:prstGeom>
          <a:noFill/>
        </p:spPr>
        <p:txBody>
          <a:bodyPr wrap="square" rtlCol="0">
            <a:spAutoFit/>
          </a:bodyPr>
          <a:lstStyle/>
          <a:p>
            <a:pPr marL="144000" indent="-144000" algn="justLow" rtl="1">
              <a:lnSpc>
                <a:spcPct val="150000"/>
              </a:lnSpc>
              <a:spcAft>
                <a:spcPts val="600"/>
              </a:spcAft>
            </a:pPr>
            <a:r>
              <a:rPr lang="ar-EG" sz="1400" b="1" dirty="0">
                <a:effectLst/>
                <a:latin typeface="Alexandria" pitchFamily="2" charset="-78"/>
                <a:ea typeface="Calibri" panose="020F0502020204030204" pitchFamily="34" charset="0"/>
                <a:cs typeface="Alexandria" pitchFamily="2" charset="-78"/>
              </a:rPr>
              <a:t>الهوامش (المراجع):</a:t>
            </a:r>
          </a:p>
          <a:p>
            <a:pPr marL="144000" indent="-144000" algn="justLow" rtl="1">
              <a:lnSpc>
                <a:spcPct val="150000"/>
              </a:lnSpc>
              <a:spcAft>
                <a:spcPts val="600"/>
              </a:spcAft>
            </a:pPr>
            <a:r>
              <a:rPr lang="ar-SA" sz="1400" dirty="0">
                <a:latin typeface="Alexandria" pitchFamily="2" charset="-78"/>
                <a:ea typeface="Calibri" panose="020F0502020204030204" pitchFamily="34" charset="0"/>
                <a:cs typeface="Alexandria" pitchFamily="2" charset="-78"/>
              </a:rPr>
              <a:t>- جلطي خديجة وقسوس أحلام، آليات </a:t>
            </a:r>
            <a:r>
              <a:rPr lang="ar-SA" sz="1400" dirty="0" err="1">
                <a:latin typeface="Alexandria" pitchFamily="2" charset="-78"/>
                <a:ea typeface="Calibri" panose="020F0502020204030204" pitchFamily="34" charset="0"/>
                <a:cs typeface="Alexandria" pitchFamily="2" charset="-78"/>
              </a:rPr>
              <a:t>الإتصال</a:t>
            </a:r>
            <a:r>
              <a:rPr lang="ar-SA" sz="1400" dirty="0">
                <a:latin typeface="Alexandria" pitchFamily="2" charset="-78"/>
                <a:ea typeface="Calibri" panose="020F0502020204030204" pitchFamily="34" charset="0"/>
                <a:cs typeface="Alexandria" pitchFamily="2" charset="-78"/>
              </a:rPr>
              <a:t> الداخلي ودوره في تحسين صورة المؤسسة الخدماتية، </a:t>
            </a:r>
            <a:r>
              <a:rPr lang="ar-SA" sz="1400" b="1" dirty="0">
                <a:latin typeface="Alexandria" pitchFamily="2" charset="-78"/>
                <a:ea typeface="Calibri" panose="020F0502020204030204" pitchFamily="34" charset="0"/>
                <a:cs typeface="Alexandria" pitchFamily="2" charset="-78"/>
              </a:rPr>
              <a:t>رسالة ماجستير</a:t>
            </a:r>
            <a:r>
              <a:rPr lang="ar-SA" sz="1400" dirty="0">
                <a:latin typeface="Alexandria" pitchFamily="2" charset="-78"/>
                <a:ea typeface="Calibri" panose="020F0502020204030204" pitchFamily="34" charset="0"/>
                <a:cs typeface="Alexandria" pitchFamily="2" charset="-78"/>
              </a:rPr>
              <a:t>، غير منشورة (جامعة عبد الحميد بن باديس: كلية العلوم </a:t>
            </a:r>
            <a:r>
              <a:rPr lang="ar-SA" sz="1400" dirty="0" err="1">
                <a:latin typeface="Alexandria" pitchFamily="2" charset="-78"/>
                <a:ea typeface="Calibri" panose="020F0502020204030204" pitchFamily="34" charset="0"/>
                <a:cs typeface="Alexandria" pitchFamily="2" charset="-78"/>
              </a:rPr>
              <a:t>الإجتماعية</a:t>
            </a:r>
            <a:r>
              <a:rPr lang="ar-SA" sz="1400" dirty="0">
                <a:latin typeface="Alexandria" pitchFamily="2" charset="-78"/>
                <a:ea typeface="Calibri" panose="020F0502020204030204" pitchFamily="34" charset="0"/>
                <a:cs typeface="Alexandria" pitchFamily="2" charset="-78"/>
              </a:rPr>
              <a:t>، 2019).  </a:t>
            </a:r>
          </a:p>
          <a:p>
            <a:pPr marL="144000" indent="-144000" algn="justLow" rtl="1">
              <a:lnSpc>
                <a:spcPct val="150000"/>
              </a:lnSpc>
              <a:spcAft>
                <a:spcPts val="600"/>
              </a:spcAft>
            </a:pPr>
            <a:r>
              <a:rPr lang="ar-SA" sz="1400" dirty="0">
                <a:latin typeface="Alexandria" pitchFamily="2" charset="-78"/>
                <a:ea typeface="Calibri" panose="020F0502020204030204" pitchFamily="34" charset="0"/>
                <a:cs typeface="Alexandria" pitchFamily="2" charset="-78"/>
              </a:rPr>
              <a:t> - جمال بن عمار الأحمر، </a:t>
            </a:r>
            <a:r>
              <a:rPr lang="ar-SA" sz="1400" b="1" dirty="0">
                <a:latin typeface="Alexandria" pitchFamily="2" charset="-78"/>
                <a:ea typeface="Calibri" panose="020F0502020204030204" pitchFamily="34" charset="0"/>
                <a:cs typeface="Alexandria" pitchFamily="2" charset="-78"/>
              </a:rPr>
              <a:t>الصورة الذهنية في الفلسفة والعلوم الإنسانية</a:t>
            </a:r>
            <a:r>
              <a:rPr lang="ar-SA" sz="1400" dirty="0">
                <a:latin typeface="Alexandria" pitchFamily="2" charset="-78"/>
                <a:ea typeface="Calibri" panose="020F0502020204030204" pitchFamily="34" charset="0"/>
                <a:cs typeface="Alexandria" pitchFamily="2" charset="-78"/>
              </a:rPr>
              <a:t> (عمّان: دار الأيام للنشر والتوزيع، 2016).</a:t>
            </a:r>
          </a:p>
          <a:p>
            <a:pPr marL="144000" indent="-144000" algn="justLow" rtl="1">
              <a:lnSpc>
                <a:spcPct val="150000"/>
              </a:lnSpc>
              <a:spcAft>
                <a:spcPts val="600"/>
              </a:spcAft>
              <a:buFontTx/>
              <a:buChar char="-"/>
            </a:pPr>
            <a:r>
              <a:rPr lang="ar-SA" sz="1400" dirty="0">
                <a:effectLst/>
                <a:latin typeface="Alexandria" pitchFamily="2" charset="-78"/>
                <a:ea typeface="Calibri" panose="020F0502020204030204" pitchFamily="34" charset="0"/>
                <a:cs typeface="Alexandria" pitchFamily="2" charset="-78"/>
              </a:rPr>
              <a:t>حامد مجيد </a:t>
            </a:r>
            <a:r>
              <a:rPr lang="ar-SA" sz="1400" dirty="0" err="1">
                <a:effectLst/>
                <a:latin typeface="Alexandria" pitchFamily="2" charset="-78"/>
                <a:ea typeface="Calibri" panose="020F0502020204030204" pitchFamily="34" charset="0"/>
                <a:cs typeface="Alexandria" pitchFamily="2" charset="-78"/>
              </a:rPr>
              <a:t>الشطري</a:t>
            </a:r>
            <a:r>
              <a:rPr lang="ar-SA" sz="1400" dirty="0">
                <a:effectLst/>
                <a:latin typeface="Alexandria" pitchFamily="2" charset="-78"/>
                <a:ea typeface="Calibri" panose="020F0502020204030204" pitchFamily="34" charset="0"/>
                <a:cs typeface="Alexandria" pitchFamily="2" charset="-78"/>
              </a:rPr>
              <a:t>، </a:t>
            </a:r>
            <a:r>
              <a:rPr lang="ar-SA" sz="1400" b="1" dirty="0">
                <a:effectLst/>
                <a:latin typeface="Alexandria" pitchFamily="2" charset="-78"/>
                <a:ea typeface="Calibri" panose="020F0502020204030204" pitchFamily="34" charset="0"/>
                <a:cs typeface="Alexandria" pitchFamily="2" charset="-78"/>
              </a:rPr>
              <a:t>الإعلان التلفزيوني ودوره في تكوين الصورة الذهنية</a:t>
            </a:r>
            <a:r>
              <a:rPr lang="ar-SA" sz="1400" dirty="0">
                <a:effectLst/>
                <a:latin typeface="Alexandria" pitchFamily="2" charset="-78"/>
                <a:ea typeface="Calibri" panose="020F0502020204030204" pitchFamily="34" charset="0"/>
                <a:cs typeface="Alexandria" pitchFamily="2" charset="-78"/>
              </a:rPr>
              <a:t> (عمّان: دار أسامة للنشر والتوزيع، </a:t>
            </a:r>
            <a:r>
              <a:rPr lang="ar-SA" sz="1400" dirty="0">
                <a:latin typeface="Alexandria" pitchFamily="2" charset="-78"/>
                <a:ea typeface="Calibri" panose="020F0502020204030204" pitchFamily="34" charset="0"/>
                <a:cs typeface="Alexandria" pitchFamily="2" charset="-78"/>
              </a:rPr>
              <a:t>2013).</a:t>
            </a:r>
          </a:p>
          <a:p>
            <a:pPr marL="144000" indent="-144000" algn="justLow" rtl="1">
              <a:lnSpc>
                <a:spcPct val="150000"/>
              </a:lnSpc>
              <a:spcAft>
                <a:spcPts val="600"/>
              </a:spcAft>
              <a:buFontTx/>
              <a:buChar char="-"/>
            </a:pPr>
            <a:r>
              <a:rPr lang="ar-SA" sz="1400" dirty="0">
                <a:latin typeface="Alexandria" pitchFamily="2" charset="-78"/>
                <a:ea typeface="Calibri" panose="020F0502020204030204" pitchFamily="34" charset="0"/>
                <a:cs typeface="Alexandria" pitchFamily="2" charset="-78"/>
              </a:rPr>
              <a:t>سحر عبدالمنعم الخولي، العلاقة بين جودة الخدمات والإعلانات في تشكيل الصورة الذهنية لشركات الاتصالات، </a:t>
            </a:r>
            <a:r>
              <a:rPr lang="ar-SA" sz="1400" b="1" dirty="0">
                <a:latin typeface="Alexandria" pitchFamily="2" charset="-78"/>
                <a:ea typeface="Calibri" panose="020F0502020204030204" pitchFamily="34" charset="0"/>
                <a:cs typeface="Alexandria" pitchFamily="2" charset="-78"/>
              </a:rPr>
              <a:t>مجلة البحوث الإعلامية</a:t>
            </a:r>
            <a:r>
              <a:rPr lang="ar-SA" sz="1400" dirty="0">
                <a:latin typeface="Alexandria" pitchFamily="2" charset="-78"/>
                <a:ea typeface="Calibri" panose="020F0502020204030204" pitchFamily="34" charset="0"/>
                <a:cs typeface="Alexandria" pitchFamily="2" charset="-78"/>
              </a:rPr>
              <a:t>، كلية الإعلام، جامعة الأزهر، العدد الثامن والأربعون، أكتوبر 2017. </a:t>
            </a:r>
          </a:p>
          <a:p>
            <a:pPr marL="144000" indent="-144000" algn="justLow" rtl="1">
              <a:lnSpc>
                <a:spcPct val="150000"/>
              </a:lnSpc>
              <a:spcAft>
                <a:spcPts val="600"/>
              </a:spcAft>
            </a:pPr>
            <a:r>
              <a:rPr lang="ar-SA" sz="1400" dirty="0">
                <a:latin typeface="Alexandria" pitchFamily="2" charset="-78"/>
                <a:ea typeface="Calibri" panose="020F0502020204030204" pitchFamily="34" charset="0"/>
                <a:cs typeface="Alexandria" pitchFamily="2" charset="-78"/>
              </a:rPr>
              <a:t> - سليمان صالح، </a:t>
            </a:r>
            <a:r>
              <a:rPr lang="ar-SA" sz="1400" b="1" dirty="0">
                <a:latin typeface="Alexandria" pitchFamily="2" charset="-78"/>
                <a:ea typeface="Calibri" panose="020F0502020204030204" pitchFamily="34" charset="0"/>
                <a:cs typeface="Alexandria" pitchFamily="2" charset="-78"/>
              </a:rPr>
              <a:t>وسائل الإعلام وصناعة الصور الذهنية</a:t>
            </a:r>
            <a:r>
              <a:rPr lang="ar-SA" sz="1400" dirty="0">
                <a:latin typeface="Alexandria" pitchFamily="2" charset="-78"/>
                <a:ea typeface="Calibri" panose="020F0502020204030204" pitchFamily="34" charset="0"/>
                <a:cs typeface="Alexandria" pitchFamily="2" charset="-78"/>
              </a:rPr>
              <a:t> (الكويت: مكتبة الفلاح للنشر والتوزيع، 2005).    </a:t>
            </a:r>
          </a:p>
          <a:p>
            <a:pPr marL="144000" indent="-144000" algn="justLow" rtl="1">
              <a:lnSpc>
                <a:spcPct val="150000"/>
              </a:lnSpc>
              <a:spcAft>
                <a:spcPts val="600"/>
              </a:spcAft>
            </a:pPr>
            <a:r>
              <a:rPr lang="ar-SA" sz="1400" dirty="0">
                <a:effectLst/>
                <a:latin typeface="Alexandria" pitchFamily="2" charset="-78"/>
                <a:ea typeface="Calibri" panose="020F0502020204030204" pitchFamily="34" charset="0"/>
                <a:cs typeface="Alexandria" pitchFamily="2" charset="-78"/>
              </a:rPr>
              <a:t>- صفية بنت إبراهيم العبدالكريم، جهود العلاقات العامة في بناء وتحسين الصورة الذهنية للشركات السعودية المساهمة: دراسة ميدانية على عينة من شركات القطاع الخاص في المملكة العربية السعودية،</a:t>
            </a:r>
            <a:r>
              <a:rPr lang="ar-SA" sz="1400" b="1" dirty="0">
                <a:effectLst/>
                <a:latin typeface="Alexandria" pitchFamily="2" charset="-78"/>
                <a:ea typeface="Calibri" panose="020F0502020204030204" pitchFamily="34" charset="0"/>
                <a:cs typeface="Alexandria" pitchFamily="2" charset="-78"/>
              </a:rPr>
              <a:t> مجلة العلاقات العامة والإعلان</a:t>
            </a:r>
            <a:r>
              <a:rPr lang="ar-EG" sz="1400" dirty="0">
                <a:effectLst/>
                <a:latin typeface="Alexandria" pitchFamily="2" charset="-78"/>
                <a:ea typeface="Calibri" panose="020F0502020204030204" pitchFamily="34" charset="0"/>
                <a:cs typeface="Alexandria" pitchFamily="2" charset="-78"/>
              </a:rPr>
              <a:t>، </a:t>
            </a:r>
            <a:r>
              <a:rPr lang="ar-SA" sz="1400" dirty="0">
                <a:effectLst/>
                <a:latin typeface="Alexandria" pitchFamily="2" charset="-78"/>
                <a:ea typeface="Calibri" panose="020F0502020204030204" pitchFamily="34" charset="0"/>
                <a:cs typeface="Alexandria" pitchFamily="2" charset="-78"/>
              </a:rPr>
              <a:t>الجمعية السعودية للعلاقات العامة والإعلان، السعودية، العدد الأول، صيف 2011. </a:t>
            </a:r>
            <a:endParaRPr lang="en-US" sz="14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5247535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61078" y="5263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998314" y="11433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92200" y="1120091"/>
            <a:ext cx="9118600" cy="50074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93780" y="1137078"/>
            <a:ext cx="8928120" cy="4918782"/>
          </a:xfrm>
          <a:prstGeom prst="rect">
            <a:avLst/>
          </a:prstGeom>
          <a:noFill/>
        </p:spPr>
        <p:txBody>
          <a:bodyPr wrap="square" rtlCol="0">
            <a:spAutoFit/>
          </a:bodyPr>
          <a:lstStyle/>
          <a:p>
            <a:pPr indent="107950" algn="justLow" rtl="1">
              <a:lnSpc>
                <a:spcPct val="150000"/>
              </a:lnSpc>
              <a:spcAft>
                <a:spcPts val="600"/>
              </a:spcAft>
            </a:pPr>
            <a:r>
              <a:rPr lang="ar-EG" sz="1400" b="1" dirty="0">
                <a:effectLst/>
                <a:latin typeface="Alexandria" pitchFamily="2" charset="-78"/>
                <a:ea typeface="Calibri" panose="020F0502020204030204" pitchFamily="34" charset="0"/>
                <a:cs typeface="Alexandria" pitchFamily="2" charset="-78"/>
              </a:rPr>
              <a:t>الهوامش (المراجع):</a:t>
            </a:r>
            <a:endParaRPr lang="ar-SA" sz="1400" b="1" dirty="0">
              <a:effectLst/>
              <a:latin typeface="Alexandria" pitchFamily="2" charset="-78"/>
              <a:ea typeface="Calibri" panose="020F0502020204030204" pitchFamily="34" charset="0"/>
              <a:cs typeface="Alexandria" pitchFamily="2" charset="-78"/>
            </a:endParaRPr>
          </a:p>
          <a:p>
            <a:pPr marL="144000" indent="-144000" algn="justLow" rtl="1">
              <a:lnSpc>
                <a:spcPct val="150000"/>
              </a:lnSpc>
              <a:spcAft>
                <a:spcPts val="600"/>
              </a:spcAft>
            </a:pPr>
            <a:r>
              <a:rPr lang="ar-SA" sz="1400" dirty="0">
                <a:effectLst/>
                <a:latin typeface="Alexandria" pitchFamily="2" charset="-78"/>
                <a:ea typeface="Calibri" panose="020F0502020204030204" pitchFamily="34" charset="0"/>
                <a:cs typeface="Alexandria" pitchFamily="2" charset="-78"/>
              </a:rPr>
              <a:t>- علي عجوة، </a:t>
            </a:r>
            <a:r>
              <a:rPr lang="ar-SA" sz="1400" b="1" dirty="0">
                <a:effectLst/>
                <a:latin typeface="Alexandria" pitchFamily="2" charset="-78"/>
                <a:ea typeface="Calibri" panose="020F0502020204030204" pitchFamily="34" charset="0"/>
                <a:cs typeface="Alexandria" pitchFamily="2" charset="-78"/>
              </a:rPr>
              <a:t>العلاقات العامة والصورة الذهنية</a:t>
            </a:r>
            <a:r>
              <a:rPr lang="ar-SA" sz="1400" dirty="0">
                <a:effectLst/>
                <a:latin typeface="Alexandria" pitchFamily="2" charset="-78"/>
                <a:ea typeface="Calibri" panose="020F0502020204030204" pitchFamily="34" charset="0"/>
                <a:cs typeface="Alexandria" pitchFamily="2" charset="-78"/>
              </a:rPr>
              <a:t>، ط2 (القاهرة: عالم الكتب، </a:t>
            </a:r>
            <a:r>
              <a:rPr lang="ar-EG" sz="1400" dirty="0">
                <a:effectLst/>
                <a:latin typeface="Alexandria" pitchFamily="2" charset="-78"/>
                <a:ea typeface="Calibri" panose="020F0502020204030204" pitchFamily="34" charset="0"/>
                <a:cs typeface="Alexandria" pitchFamily="2" charset="-78"/>
              </a:rPr>
              <a:t>2007</a:t>
            </a:r>
            <a:r>
              <a:rPr lang="ar-SA" sz="1400" dirty="0">
                <a:effectLst/>
                <a:latin typeface="Alexandria" pitchFamily="2" charset="-78"/>
                <a:ea typeface="Calibri" panose="020F0502020204030204" pitchFamily="34" charset="0"/>
                <a:cs typeface="Alexandria" pitchFamily="2" charset="-78"/>
              </a:rPr>
              <a:t>)</a:t>
            </a:r>
            <a:r>
              <a:rPr lang="ar-EG" sz="1400" dirty="0">
                <a:effectLst/>
                <a:latin typeface="Alexandria" pitchFamily="2" charset="-78"/>
                <a:ea typeface="Calibri" panose="020F0502020204030204" pitchFamily="34" charset="0"/>
                <a:cs typeface="Alexandria" pitchFamily="2" charset="-78"/>
              </a:rPr>
              <a:t>.</a:t>
            </a:r>
          </a:p>
          <a:p>
            <a:pPr marL="144000" indent="-144000" algn="justLow" rtl="1">
              <a:lnSpc>
                <a:spcPct val="150000"/>
              </a:lnSpc>
              <a:spcAft>
                <a:spcPts val="600"/>
              </a:spcAft>
              <a:buFontTx/>
              <a:buChar char="-"/>
            </a:pPr>
            <a:r>
              <a:rPr lang="ar-JO" sz="1400" dirty="0">
                <a:latin typeface="Alexandria" pitchFamily="2" charset="-78"/>
                <a:cs typeface="Alexandria" pitchFamily="2" charset="-78"/>
              </a:rPr>
              <a:t>علي عجوة، </a:t>
            </a:r>
            <a:r>
              <a:rPr lang="ar-EG" sz="1400" dirty="0">
                <a:latin typeface="Alexandria" pitchFamily="2" charset="-78"/>
                <a:cs typeface="Alexandria" pitchFamily="2" charset="-78"/>
              </a:rPr>
              <a:t>الأسس العلمية للعلاقات العامة، ط5 (القاهرة: عالم الكتب، 2008)</a:t>
            </a:r>
            <a:r>
              <a:rPr lang="ar-JO" sz="1400" dirty="0">
                <a:latin typeface="Alexandria" pitchFamily="2" charset="-78"/>
                <a:cs typeface="Alexandria" pitchFamily="2" charset="-78"/>
              </a:rPr>
              <a:t>.</a:t>
            </a:r>
            <a:endParaRPr lang="ar-SA" sz="1400" dirty="0">
              <a:latin typeface="Alexandria" pitchFamily="2" charset="-78"/>
              <a:cs typeface="Alexandria" pitchFamily="2" charset="-78"/>
            </a:endParaRPr>
          </a:p>
          <a:p>
            <a:pPr marL="144000" indent="-144000" algn="justLow" rtl="1">
              <a:lnSpc>
                <a:spcPct val="150000"/>
              </a:lnSpc>
              <a:spcAft>
                <a:spcPts val="600"/>
              </a:spcAft>
              <a:buFontTx/>
              <a:buChar char="-"/>
            </a:pPr>
            <a:r>
              <a:rPr lang="ar-EG" sz="1400" dirty="0">
                <a:latin typeface="Alexandria" pitchFamily="2" charset="-78"/>
                <a:cs typeface="Alexandria" pitchFamily="2" charset="-78"/>
              </a:rPr>
              <a:t>علي عجوة وكريمان </a:t>
            </a:r>
            <a:r>
              <a:rPr lang="ar-EG" sz="1400" dirty="0">
                <a:effectLst/>
                <a:latin typeface="Alexandria" pitchFamily="2" charset="-78"/>
                <a:ea typeface="Calibri" panose="020F0502020204030204" pitchFamily="34" charset="0"/>
                <a:cs typeface="Alexandria" pitchFamily="2" charset="-78"/>
              </a:rPr>
              <a:t>فريد، إدارة العلاقات العامة بين الإدارة </a:t>
            </a:r>
            <a:r>
              <a:rPr lang="ar-EG" sz="1400" dirty="0" err="1">
                <a:effectLst/>
                <a:latin typeface="Alexandria" pitchFamily="2" charset="-78"/>
                <a:ea typeface="Calibri" panose="020F0502020204030204" pitchFamily="34" charset="0"/>
                <a:cs typeface="Alexandria" pitchFamily="2" charset="-78"/>
              </a:rPr>
              <a:t>الاسترتيجية</a:t>
            </a:r>
            <a:r>
              <a:rPr lang="ar-EG" sz="1400" dirty="0">
                <a:effectLst/>
                <a:latin typeface="Alexandria" pitchFamily="2" charset="-78"/>
                <a:ea typeface="Calibri" panose="020F0502020204030204" pitchFamily="34" charset="0"/>
                <a:cs typeface="Alexandria" pitchFamily="2" charset="-78"/>
              </a:rPr>
              <a:t> وإدارة الأزمات، ط2 (القاهرة: عالم الكتب، 2008).</a:t>
            </a:r>
            <a:endParaRPr lang="ar-SA" sz="1400" dirty="0">
              <a:latin typeface="Alexandria" pitchFamily="2" charset="-78"/>
              <a:ea typeface="Calibri" panose="020F0502020204030204" pitchFamily="34" charset="0"/>
              <a:cs typeface="Alexandria" pitchFamily="2" charset="-78"/>
            </a:endParaRPr>
          </a:p>
          <a:p>
            <a:pPr marL="144000" indent="-144000" algn="justLow" rtl="1">
              <a:lnSpc>
                <a:spcPct val="150000"/>
              </a:lnSpc>
              <a:spcAft>
                <a:spcPts val="600"/>
              </a:spcAft>
              <a:buFontTx/>
              <a:buChar char="-"/>
            </a:pPr>
            <a:r>
              <a:rPr lang="ar-SA" sz="1400" dirty="0">
                <a:effectLst/>
                <a:latin typeface="Alexandria" pitchFamily="2" charset="-78"/>
                <a:ea typeface="Calibri" panose="020F0502020204030204" pitchFamily="34" charset="0"/>
                <a:cs typeface="Alexandria" pitchFamily="2" charset="-78"/>
              </a:rPr>
              <a:t>فاطمة </a:t>
            </a:r>
            <a:r>
              <a:rPr lang="ar-SA" sz="1400" dirty="0" err="1">
                <a:effectLst/>
                <a:latin typeface="Alexandria" pitchFamily="2" charset="-78"/>
                <a:ea typeface="Calibri" panose="020F0502020204030204" pitchFamily="34" charset="0"/>
                <a:cs typeface="Alexandria" pitchFamily="2" charset="-78"/>
              </a:rPr>
              <a:t>عبدالكاظم</a:t>
            </a:r>
            <a:r>
              <a:rPr lang="ar-SA" sz="1400" dirty="0">
                <a:effectLst/>
                <a:latin typeface="Alexandria" pitchFamily="2" charset="-78"/>
                <a:ea typeface="Calibri" panose="020F0502020204030204" pitchFamily="34" charset="0"/>
                <a:cs typeface="Alexandria" pitchFamily="2" charset="-78"/>
              </a:rPr>
              <a:t> الربيعي، مفهوم الصورة الذهنية في العلاقات العامة، </a:t>
            </a:r>
            <a:r>
              <a:rPr lang="ar-SA" sz="1400" b="1" dirty="0">
                <a:effectLst/>
                <a:latin typeface="Alexandria" pitchFamily="2" charset="-78"/>
                <a:ea typeface="Calibri" panose="020F0502020204030204" pitchFamily="34" charset="0"/>
                <a:cs typeface="Alexandria" pitchFamily="2" charset="-78"/>
              </a:rPr>
              <a:t>الباحث الإعلامي</a:t>
            </a:r>
            <a:r>
              <a:rPr lang="ar-SA" sz="1400" dirty="0">
                <a:effectLst/>
                <a:latin typeface="Alexandria" pitchFamily="2" charset="-78"/>
                <a:ea typeface="Calibri" panose="020F0502020204030204" pitchFamily="34" charset="0"/>
                <a:cs typeface="Alexandria" pitchFamily="2" charset="-78"/>
              </a:rPr>
              <a:t>، كلية الإعلام، جامعة بغداد، العدد (8)، </a:t>
            </a:r>
            <a:r>
              <a:rPr lang="ar-SA" sz="1400" dirty="0" err="1">
                <a:effectLst/>
                <a:latin typeface="Alexandria" pitchFamily="2" charset="-78"/>
                <a:ea typeface="Calibri" panose="020F0502020204030204" pitchFamily="34" charset="0"/>
                <a:cs typeface="Alexandria" pitchFamily="2" charset="-78"/>
              </a:rPr>
              <a:t>آزار</a:t>
            </a:r>
            <a:r>
              <a:rPr lang="ar-SA" sz="1400" dirty="0">
                <a:effectLst/>
                <a:latin typeface="Alexandria" pitchFamily="2" charset="-78"/>
                <a:ea typeface="Calibri" panose="020F0502020204030204" pitchFamily="34" charset="0"/>
                <a:cs typeface="Alexandria" pitchFamily="2" charset="-78"/>
              </a:rPr>
              <a:t> 2010.</a:t>
            </a:r>
          </a:p>
          <a:p>
            <a:pPr marL="144000" indent="-144000" algn="justLow" rtl="1">
              <a:lnSpc>
                <a:spcPct val="150000"/>
              </a:lnSpc>
              <a:spcAft>
                <a:spcPts val="600"/>
              </a:spcAft>
              <a:buFontTx/>
              <a:buChar char="-"/>
            </a:pPr>
            <a:r>
              <a:rPr lang="ar-SA" sz="1400" dirty="0">
                <a:latin typeface="Alexandria" pitchFamily="2" charset="-78"/>
                <a:ea typeface="Calibri" panose="020F0502020204030204" pitchFamily="34" charset="0"/>
                <a:cs typeface="Alexandria" pitchFamily="2" charset="-78"/>
              </a:rPr>
              <a:t>فهمي محمد العدوي، </a:t>
            </a:r>
            <a:r>
              <a:rPr lang="ar-SA" sz="1400" b="1" dirty="0">
                <a:latin typeface="Alexandria" pitchFamily="2" charset="-78"/>
                <a:ea typeface="Calibri" panose="020F0502020204030204" pitchFamily="34" charset="0"/>
                <a:cs typeface="Alexandria" pitchFamily="2" charset="-78"/>
              </a:rPr>
              <a:t>مفاهيم جديدة في العلاقات العامة</a:t>
            </a:r>
            <a:r>
              <a:rPr lang="ar-SA" sz="1400" dirty="0">
                <a:latin typeface="Alexandria" pitchFamily="2" charset="-78"/>
                <a:ea typeface="Calibri" panose="020F0502020204030204" pitchFamily="34" charset="0"/>
                <a:cs typeface="Alexandria" pitchFamily="2" charset="-78"/>
              </a:rPr>
              <a:t> </a:t>
            </a:r>
            <a:r>
              <a:rPr lang="ar-EG" sz="1400" dirty="0">
                <a:latin typeface="Alexandria" pitchFamily="2" charset="-78"/>
                <a:ea typeface="Calibri" panose="020F0502020204030204" pitchFamily="34" charset="0"/>
                <a:cs typeface="Alexandria" pitchFamily="2" charset="-78"/>
              </a:rPr>
              <a:t>(عمّان: دار أسامة للنشر والتوزيع، 2010). </a:t>
            </a:r>
            <a:endParaRPr lang="ar-SA" sz="1400" dirty="0">
              <a:latin typeface="Alexandria" pitchFamily="2" charset="-78"/>
              <a:ea typeface="Calibri" panose="020F0502020204030204" pitchFamily="34" charset="0"/>
              <a:cs typeface="Alexandria" pitchFamily="2" charset="-78"/>
            </a:endParaRPr>
          </a:p>
          <a:p>
            <a:pPr marL="144000" indent="-144000" algn="justLow" rtl="1">
              <a:lnSpc>
                <a:spcPct val="150000"/>
              </a:lnSpc>
              <a:spcAft>
                <a:spcPts val="600"/>
              </a:spcAft>
              <a:buFontTx/>
              <a:buChar char="-"/>
            </a:pPr>
            <a:r>
              <a:rPr lang="ar-SA" sz="1400" dirty="0">
                <a:latin typeface="Alexandria" pitchFamily="2" charset="-78"/>
                <a:ea typeface="Calibri" panose="020F0502020204030204" pitchFamily="34" charset="0"/>
                <a:cs typeface="Alexandria" pitchFamily="2" charset="-78"/>
              </a:rPr>
              <a:t>محمد منير حجاب، </a:t>
            </a:r>
            <a:r>
              <a:rPr lang="ar-SA" sz="1400" b="1" dirty="0">
                <a:latin typeface="Alexandria" pitchFamily="2" charset="-78"/>
                <a:ea typeface="Calibri" panose="020F0502020204030204" pitchFamily="34" charset="0"/>
                <a:cs typeface="Alexandria" pitchFamily="2" charset="-78"/>
              </a:rPr>
              <a:t>الاتصال الفعال للعلاقات العامة</a:t>
            </a:r>
            <a:r>
              <a:rPr lang="ar-SA" sz="1400" dirty="0">
                <a:latin typeface="Alexandria" pitchFamily="2" charset="-78"/>
                <a:ea typeface="Calibri" panose="020F0502020204030204" pitchFamily="34" charset="0"/>
                <a:cs typeface="Alexandria" pitchFamily="2" charset="-78"/>
              </a:rPr>
              <a:t> (القاهرة: دار الفجر للنشر والتوزيع، 2007).</a:t>
            </a:r>
            <a:endParaRPr lang="ar-EG" sz="1400" dirty="0">
              <a:effectLst/>
              <a:latin typeface="Alexandria" pitchFamily="2" charset="-78"/>
              <a:ea typeface="Calibri" panose="020F0502020204030204" pitchFamily="34" charset="0"/>
              <a:cs typeface="Alexandria" pitchFamily="2" charset="-78"/>
            </a:endParaRPr>
          </a:p>
          <a:p>
            <a:pPr marL="144000" indent="-144000" algn="justLow" rtl="1">
              <a:lnSpc>
                <a:spcPct val="150000"/>
              </a:lnSpc>
              <a:spcAft>
                <a:spcPts val="600"/>
              </a:spcAft>
              <a:buFont typeface="Simplified Arabic" panose="02020603050405020304" pitchFamily="18" charset="-78"/>
              <a:buChar char="-"/>
            </a:pPr>
            <a:r>
              <a:rPr lang="ar-JO" sz="1400" dirty="0">
                <a:effectLst/>
                <a:latin typeface="Alexandria" pitchFamily="2" charset="-78"/>
                <a:ea typeface="Times New Roman" panose="02020603050405020304" pitchFamily="18" charset="0"/>
                <a:cs typeface="Alexandria" pitchFamily="2" charset="-78"/>
              </a:rPr>
              <a:t>نرمين علي السيد إبراهيم</a:t>
            </a:r>
            <a:r>
              <a:rPr lang="ar-JO" sz="1400" b="1" dirty="0">
                <a:effectLst/>
                <a:latin typeface="Alexandria" pitchFamily="2" charset="-78"/>
                <a:ea typeface="Times New Roman" panose="02020603050405020304" pitchFamily="18" charset="0"/>
                <a:cs typeface="Alexandria" pitchFamily="2" charset="-78"/>
              </a:rPr>
              <a:t>، </a:t>
            </a:r>
            <a:r>
              <a:rPr lang="ar-SA" sz="1400" dirty="0">
                <a:effectLst/>
                <a:latin typeface="Alexandria" pitchFamily="2" charset="-78"/>
                <a:ea typeface="Times New Roman" panose="02020603050405020304" pitchFamily="18" charset="0"/>
                <a:cs typeface="Alexandria" pitchFamily="2" charset="-78"/>
              </a:rPr>
              <a:t>دور العلاقات العامة في إدارة الأزمات: دراسة تطبيقية على قطاع السياحة في مص</a:t>
            </a:r>
            <a:r>
              <a:rPr lang="ar-EG" sz="1400" dirty="0">
                <a:effectLst/>
                <a:latin typeface="Alexandria" pitchFamily="2" charset="-78"/>
                <a:ea typeface="Times New Roman" panose="02020603050405020304" pitchFamily="18" charset="0"/>
                <a:cs typeface="Alexandria" pitchFamily="2" charset="-78"/>
              </a:rPr>
              <a:t>ـر</a:t>
            </a:r>
            <a:r>
              <a:rPr lang="ar-SA" sz="1400" dirty="0">
                <a:effectLst/>
                <a:latin typeface="Alexandria" pitchFamily="2" charset="-78"/>
                <a:ea typeface="Times New Roman" panose="02020603050405020304" pitchFamily="18" charset="0"/>
                <a:cs typeface="Alexandria" pitchFamily="2" charset="-78"/>
              </a:rPr>
              <a:t>،</a:t>
            </a:r>
            <a:r>
              <a:rPr lang="ar-SA" sz="1400" b="1" dirty="0">
                <a:effectLst/>
                <a:latin typeface="Alexandria" pitchFamily="2" charset="-78"/>
                <a:ea typeface="Times New Roman" panose="02020603050405020304" pitchFamily="18" charset="0"/>
                <a:cs typeface="Alexandria" pitchFamily="2" charset="-78"/>
              </a:rPr>
              <a:t> رسالة ماجستير</a:t>
            </a:r>
            <a:r>
              <a:rPr lang="ar-SA" sz="1400" dirty="0">
                <a:effectLst/>
                <a:latin typeface="Alexandria" pitchFamily="2" charset="-78"/>
                <a:ea typeface="Times New Roman" panose="02020603050405020304" pitchFamily="18" charset="0"/>
                <a:cs typeface="Alexandria" pitchFamily="2" charset="-78"/>
              </a:rPr>
              <a:t>، غير منشورة (كلية الإعلام: جامعة القاهرة، 2004</a:t>
            </a:r>
            <a:r>
              <a:rPr lang="ar-EG" sz="1400" dirty="0">
                <a:effectLst/>
                <a:latin typeface="Alexandria" pitchFamily="2" charset="-78"/>
                <a:ea typeface="Times New Roman" panose="02020603050405020304" pitchFamily="18" charset="0"/>
                <a:cs typeface="Alexandria" pitchFamily="2" charset="-78"/>
              </a:rPr>
              <a:t>)</a:t>
            </a:r>
            <a:r>
              <a:rPr lang="ar-JO" sz="1400" dirty="0">
                <a:effectLst/>
                <a:latin typeface="Alexandria" pitchFamily="2" charset="-78"/>
                <a:ea typeface="Times New Roman" panose="02020603050405020304" pitchFamily="18" charset="0"/>
                <a:cs typeface="Alexandria" pitchFamily="2" charset="-78"/>
              </a:rPr>
              <a:t>.</a:t>
            </a:r>
            <a:r>
              <a:rPr lang="ar-SA" sz="1400" dirty="0">
                <a:latin typeface="Alexandria" pitchFamily="2" charset="-78"/>
                <a:ea typeface="Calibri" panose="020F0502020204030204" pitchFamily="34" charset="0"/>
                <a:cs typeface="Alexandria" pitchFamily="2" charset="-78"/>
              </a:rPr>
              <a:t> </a:t>
            </a:r>
          </a:p>
          <a:p>
            <a:pPr marL="144000" indent="-144000" algn="justLow" rtl="1">
              <a:lnSpc>
                <a:spcPct val="150000"/>
              </a:lnSpc>
              <a:spcAft>
                <a:spcPts val="600"/>
              </a:spcAft>
              <a:buFont typeface="Simplified Arabic" panose="02020603050405020304" pitchFamily="18" charset="-78"/>
              <a:buChar char="-"/>
            </a:pPr>
            <a:r>
              <a:rPr lang="ar-SA" sz="1400" dirty="0">
                <a:effectLst/>
                <a:latin typeface="Alexandria" pitchFamily="2" charset="-78"/>
                <a:ea typeface="Calibri" panose="020F0502020204030204" pitchFamily="34" charset="0"/>
                <a:cs typeface="Alexandria" pitchFamily="2" charset="-78"/>
              </a:rPr>
              <a:t>هشام عبدالله البابا، مدى تأثير الاتصالات التسويقية على السلوك الشرائي للمشتركين، </a:t>
            </a:r>
            <a:r>
              <a:rPr lang="ar-SA" sz="1400" b="1" dirty="0">
                <a:effectLst/>
                <a:latin typeface="Alexandria" pitchFamily="2" charset="-78"/>
                <a:ea typeface="Calibri" panose="020F0502020204030204" pitchFamily="34" charset="0"/>
                <a:cs typeface="Alexandria" pitchFamily="2" charset="-78"/>
              </a:rPr>
              <a:t>رسالة ماجستير</a:t>
            </a:r>
            <a:r>
              <a:rPr lang="ar-SA" sz="1400" dirty="0">
                <a:effectLst/>
                <a:latin typeface="Alexandria" pitchFamily="2" charset="-78"/>
                <a:ea typeface="Calibri" panose="020F0502020204030204" pitchFamily="34" charset="0"/>
                <a:cs typeface="Alexandria" pitchFamily="2" charset="-78"/>
              </a:rPr>
              <a:t>، غير منشورة (الجامعة الإسلامية غزة: كلية التجارة، </a:t>
            </a:r>
            <a:r>
              <a:rPr lang="ar-SA" sz="1400" dirty="0">
                <a:latin typeface="Alexandria" pitchFamily="2" charset="-78"/>
                <a:ea typeface="Calibri" panose="020F0502020204030204" pitchFamily="34" charset="0"/>
                <a:cs typeface="Alexandria" pitchFamily="2" charset="-78"/>
              </a:rPr>
              <a:t>2011).</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3775713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270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3" name="Rectangle 4">
            <a:extLst>
              <a:ext uri="{FF2B5EF4-FFF2-40B4-BE49-F238E27FC236}">
                <a16:creationId xmlns:a16="http://schemas.microsoft.com/office/drawing/2014/main" id="{8EB4B225-B3F7-90E6-9ECA-B3236120E842}"/>
              </a:ext>
            </a:extLst>
          </p:cNvPr>
          <p:cNvSpPr/>
          <p:nvPr/>
        </p:nvSpPr>
        <p:spPr>
          <a:xfrm>
            <a:off x="1468709" y="1526062"/>
            <a:ext cx="9473666" cy="4142390"/>
          </a:xfrm>
          <a:prstGeom prst="rect">
            <a:avLst/>
          </a:prstGeom>
          <a:blipFill dpi="0" rotWithShape="1">
            <a:blip r:embed="rId6"/>
            <a:srcRect/>
            <a:tile tx="0" ty="-381000" sx="99000" sy="98000" flip="none" algn="ctr"/>
          </a:bli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b="0" i="0" u="none" strike="noStrike" kern="0" cap="none" spc="0" normalizeH="0" baseline="0" noProof="0" dirty="0">
              <a:ln>
                <a:noFill/>
              </a:ln>
              <a:solidFill>
                <a:prstClr val="white"/>
              </a:solidFill>
              <a:effectLst/>
              <a:uLnTx/>
              <a:uFillTx/>
              <a:latin typeface="Calibri"/>
              <a:ea typeface="+mn-ea"/>
              <a:cs typeface="+mn-cs"/>
            </a:endParaRPr>
          </a:p>
        </p:txBody>
      </p:sp>
      <p:pic>
        <p:nvPicPr>
          <p:cNvPr id="4" name="صورة 3">
            <a:extLst>
              <a:ext uri="{FF2B5EF4-FFF2-40B4-BE49-F238E27FC236}">
                <a16:creationId xmlns:a16="http://schemas.microsoft.com/office/drawing/2014/main" id="{82BF0142-FE55-4E77-B3BA-73DCA50A73F3}"/>
              </a:ext>
            </a:extLst>
          </p:cNvPr>
          <p:cNvPicPr>
            <a:picLocks noChangeAspect="1"/>
          </p:cNvPicPr>
          <p:nvPr/>
        </p:nvPicPr>
        <p:blipFill>
          <a:blip r:embed="rId7"/>
          <a:stretch>
            <a:fillRect/>
          </a:stretch>
        </p:blipFill>
        <p:spPr>
          <a:xfrm>
            <a:off x="6630854" y="4814507"/>
            <a:ext cx="4176122" cy="963251"/>
          </a:xfrm>
          <a:prstGeom prst="rect">
            <a:avLst/>
          </a:prstGeom>
        </p:spPr>
      </p:pic>
    </p:spTree>
    <p:extLst>
      <p:ext uri="{BB962C8B-B14F-4D97-AF65-F5344CB8AC3E}">
        <p14:creationId xmlns:p14="http://schemas.microsoft.com/office/powerpoint/2010/main" val="353532365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C549BE8-FDDB-4CD9-AF5F-00A25AA08C46}"/>
</file>

<file path=customXml/itemProps2.xml><?xml version="1.0" encoding="utf-8"?>
<ds:datastoreItem xmlns:ds="http://schemas.openxmlformats.org/officeDocument/2006/customXml" ds:itemID="{9259093D-5E77-4C59-AB69-4D752D1AA930}"/>
</file>

<file path=customXml/itemProps3.xml><?xml version="1.0" encoding="utf-8"?>
<ds:datastoreItem xmlns:ds="http://schemas.openxmlformats.org/officeDocument/2006/customXml" ds:itemID="{22DE58C5-141D-4247-9C97-8E3583A2045A}"/>
</file>

<file path=docProps/app.xml><?xml version="1.0" encoding="utf-8"?>
<Properties xmlns="http://schemas.openxmlformats.org/officeDocument/2006/extended-properties" xmlns:vt="http://schemas.openxmlformats.org/officeDocument/2006/docPropsVTypes">
  <TotalTime>4913</TotalTime>
  <Words>4400</Words>
  <Application>Microsoft Office PowerPoint</Application>
  <PresentationFormat>شاشة عريضة</PresentationFormat>
  <Paragraphs>199</Paragraphs>
  <Slides>42</Slides>
  <Notes>7</Notes>
  <HiddenSlides>0</HiddenSlides>
  <MMClips>0</MMClips>
  <ScaleCrop>false</ScaleCrop>
  <HeadingPairs>
    <vt:vector size="6" baseType="variant">
      <vt:variant>
        <vt:lpstr>الخطوط المستخدمة</vt:lpstr>
      </vt:variant>
      <vt:variant>
        <vt:i4>7</vt:i4>
      </vt:variant>
      <vt:variant>
        <vt:lpstr>نسق</vt:lpstr>
      </vt:variant>
      <vt:variant>
        <vt:i4>2</vt:i4>
      </vt:variant>
      <vt:variant>
        <vt:lpstr>عناوين الشرائح</vt:lpstr>
      </vt:variant>
      <vt:variant>
        <vt:i4>42</vt:i4>
      </vt:variant>
    </vt:vector>
  </HeadingPairs>
  <TitlesOfParts>
    <vt:vector size="51" baseType="lpstr">
      <vt:lpstr>Alexandria</vt:lpstr>
      <vt:lpstr>Arial</vt:lpstr>
      <vt:lpstr>Calibri</vt:lpstr>
      <vt:lpstr>Calibri Light</vt:lpstr>
      <vt:lpstr>Roboto Light</vt:lpstr>
      <vt:lpstr>Simplified Arabic</vt:lpstr>
      <vt:lpstr>Times New Roman</vt:lpstr>
      <vt:lpstr>Office Theme</vt:lpstr>
      <vt:lpstr>1_Office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Elsayed Ali</cp:lastModifiedBy>
  <cp:revision>668</cp:revision>
  <dcterms:created xsi:type="dcterms:W3CDTF">2023-04-29T09:08:00Z</dcterms:created>
  <dcterms:modified xsi:type="dcterms:W3CDTF">2024-03-23T15:25:16Z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