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56" r:id="rId7"/>
    <p:sldId id="496" r:id="rId8"/>
    <p:sldId id="497" r:id="rId9"/>
    <p:sldId id="498" r:id="rId10"/>
    <p:sldId id="499" r:id="rId11"/>
    <p:sldId id="500" r:id="rId12"/>
    <p:sldId id="501" r:id="rId13"/>
    <p:sldId id="502" r:id="rId14"/>
    <p:sldId id="503" r:id="rId15"/>
    <p:sldId id="504" r:id="rId16"/>
    <p:sldId id="505" r:id="rId17"/>
    <p:sldId id="506" r:id="rId18"/>
    <p:sldId id="507" r:id="rId19"/>
    <p:sldId id="511" r:id="rId20"/>
    <p:sldId id="508" r:id="rId21"/>
    <p:sldId id="509" r:id="rId22"/>
    <p:sldId id="510" r:id="rId23"/>
    <p:sldId id="512" r:id="rId24"/>
    <p:sldId id="513" r:id="rId25"/>
    <p:sldId id="514" r:id="rId26"/>
    <p:sldId id="515" r:id="rId27"/>
    <p:sldId id="516" r:id="rId28"/>
    <p:sldId id="518" r:id="rId29"/>
    <p:sldId id="517" r:id="rId30"/>
    <p:sldId id="519" r:id="rId31"/>
    <p:sldId id="520" r:id="rId32"/>
    <p:sldId id="521" r:id="rId33"/>
    <p:sldId id="522" r:id="rId34"/>
    <p:sldId id="523" r:id="rId35"/>
    <p:sldId id="524" r:id="rId36"/>
    <p:sldId id="534" r:id="rId37"/>
    <p:sldId id="526" r:id="rId38"/>
    <p:sldId id="527" r:id="rId39"/>
    <p:sldId id="528" r:id="rId40"/>
    <p:sldId id="531" r:id="rId41"/>
    <p:sldId id="533" r:id="rId42"/>
    <p:sldId id="529" r:id="rId43"/>
    <p:sldId id="530" r:id="rId44"/>
    <p:sldId id="532"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96"/>
            <p14:sldId id="497"/>
            <p14:sldId id="498"/>
            <p14:sldId id="499"/>
            <p14:sldId id="500"/>
            <p14:sldId id="501"/>
            <p14:sldId id="502"/>
            <p14:sldId id="503"/>
            <p14:sldId id="504"/>
            <p14:sldId id="505"/>
            <p14:sldId id="506"/>
            <p14:sldId id="507"/>
            <p14:sldId id="511"/>
            <p14:sldId id="508"/>
            <p14:sldId id="509"/>
            <p14:sldId id="510"/>
            <p14:sldId id="512"/>
            <p14:sldId id="513"/>
            <p14:sldId id="514"/>
            <p14:sldId id="515"/>
            <p14:sldId id="516"/>
            <p14:sldId id="518"/>
            <p14:sldId id="517"/>
            <p14:sldId id="519"/>
            <p14:sldId id="520"/>
            <p14:sldId id="521"/>
            <p14:sldId id="522"/>
            <p14:sldId id="523"/>
            <p14:sldId id="524"/>
            <p14:sldId id="534"/>
            <p14:sldId id="526"/>
            <p14:sldId id="527"/>
            <p14:sldId id="528"/>
            <p14:sldId id="531"/>
            <p14:sldId id="533"/>
            <p14:sldId id="529"/>
            <p14:sldId id="530"/>
            <p14:sldId id="53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1" d="100"/>
          <a:sy n="81" d="100"/>
        </p:scale>
        <p:origin x="42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cwauthors.com/article/Reference-Citation-Including-accurate-citations-and-references-in-your-research-paper"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pitchFamily="2" charset="-78"/>
                <a:cs typeface="Alexandria" pitchFamily="2" charset="-78"/>
              </a:rPr>
              <a:t>Prepared by Dr. Fayez </a:t>
            </a:r>
            <a:r>
              <a:rPr lang="en-US" sz="2000" b="1" dirty="0" err="1">
                <a:latin typeface="Alexandria" pitchFamily="2" charset="-78"/>
                <a:cs typeface="Alexandria" pitchFamily="2" charset="-78"/>
              </a:rPr>
              <a:t>Jrad</a:t>
            </a:r>
            <a:endParaRPr lang="en-US" sz="2000" b="1" dirty="0">
              <a:latin typeface="Alexandria" pitchFamily="2" charset="-78"/>
              <a:cs typeface="Alexandria" pitchFamily="2" charset="-78"/>
            </a:endParaRPr>
          </a:p>
        </p:txBody>
      </p:sp>
      <p:sp>
        <p:nvSpPr>
          <p:cNvPr id="31" name="TextBox 30"/>
          <p:cNvSpPr txBox="1"/>
          <p:nvPr/>
        </p:nvSpPr>
        <p:spPr>
          <a:xfrm>
            <a:off x="673669" y="2424037"/>
            <a:ext cx="3825086" cy="769441"/>
          </a:xfrm>
          <a:prstGeom prst="rect">
            <a:avLst/>
          </a:prstGeom>
          <a:noFill/>
        </p:spPr>
        <p:txBody>
          <a:bodyPr wrap="none" rtlCol="0">
            <a:spAutoFit/>
          </a:bodyPr>
          <a:lstStyle/>
          <a:p>
            <a:r>
              <a:rPr lang="en-US" sz="4400" b="1" dirty="0">
                <a:solidFill>
                  <a:srgbClr val="00B0F0"/>
                </a:solidFill>
                <a:latin typeface="Alexandria" pitchFamily="2" charset="-78"/>
                <a:cs typeface="Alexandria" pitchFamily="2" charset="-78"/>
              </a:rPr>
              <a:t>Final Project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Alexandria" pitchFamily="2" charset="-78"/>
                <a:cs typeface="Alexandria" pitchFamily="2" charset="-78"/>
              </a:rPr>
              <a:t>Lecture 0 Orientation</a:t>
            </a:r>
            <a:endParaRPr lang="en-US" sz="2000"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673669" y="5316974"/>
            <a:ext cx="1380506" cy="369332"/>
          </a:xfrm>
          <a:prstGeom prst="rect">
            <a:avLst/>
          </a:prstGeom>
        </p:spPr>
        <p:txBody>
          <a:bodyPr wrap="none">
            <a:spAutoFit/>
          </a:bodyPr>
          <a:lstStyle/>
          <a:p>
            <a:r>
              <a:rPr lang="en-US" b="1" dirty="0">
                <a:latin typeface="Alexandria" pitchFamily="2" charset="-78"/>
                <a:cs typeface="Alexandria" pitchFamily="2" charset="-78"/>
              </a:rPr>
              <a:t>(PMG </a:t>
            </a:r>
            <a:r>
              <a:rPr lang="ar-SY" b="1" dirty="0">
                <a:latin typeface="Alexandria" pitchFamily="2" charset="-78"/>
                <a:cs typeface="Alexandria" pitchFamily="2" charset="-78"/>
              </a:rPr>
              <a:t>697</a:t>
            </a:r>
            <a:r>
              <a:rPr lang="en-US" b="1" dirty="0">
                <a:latin typeface="Alexandria" pitchFamily="2" charset="-78"/>
                <a:cs typeface="Alexandria" pitchFamily="2" charset="-78"/>
              </a:rPr>
              <a: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825086" cy="769441"/>
          </a:xfrm>
          <a:prstGeom prst="rect">
            <a:avLst/>
          </a:prstGeom>
          <a:noFill/>
        </p:spPr>
        <p:txBody>
          <a:bodyPr wrap="none" rtlCol="0">
            <a:spAutoFit/>
          </a:bodyPr>
          <a:lstStyle/>
          <a:p>
            <a:pPr lvl="0"/>
            <a:r>
              <a:rPr lang="en-US" sz="4400" b="1" dirty="0">
                <a:solidFill>
                  <a:srgbClr val="00B0F0"/>
                </a:solidFill>
                <a:latin typeface="Alexandria" pitchFamily="2" charset="-78"/>
                <a:cs typeface="Alexandria" pitchFamily="2" charset="-78"/>
              </a:rPr>
              <a:t>Final Project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0</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776448" cy="677108"/>
          </a:xfrm>
          <a:prstGeom prst="rect">
            <a:avLst/>
          </a:prstGeom>
          <a:noFill/>
        </p:spPr>
        <p:txBody>
          <a:bodyPr wrap="none" rtlCol="0">
            <a:spAutoFit/>
          </a:bodyPr>
          <a:lstStyle/>
          <a:p>
            <a:pPr lvl="0"/>
            <a:r>
              <a:rPr lang="en-US" b="1" dirty="0">
                <a:solidFill>
                  <a:prstClr val="black"/>
                </a:solidFill>
                <a:latin typeface="Alexandria" pitchFamily="2" charset="-78"/>
                <a:cs typeface="Alexandria" pitchFamily="2" charset="-78"/>
              </a:rPr>
              <a:t>(PMG </a:t>
            </a:r>
            <a:r>
              <a:rPr lang="ar-SY" b="1" dirty="0">
                <a:solidFill>
                  <a:prstClr val="black"/>
                </a:solidFill>
                <a:latin typeface="Alexandria" pitchFamily="2" charset="-78"/>
                <a:cs typeface="Alexandria" pitchFamily="2" charset="-78"/>
              </a:rPr>
              <a:t>697</a:t>
            </a:r>
            <a:r>
              <a:rPr lang="en-US" b="1" dirty="0">
                <a:solidFill>
                  <a:prstClr val="black"/>
                </a:solidFill>
                <a:latin typeface="Alexandria" pitchFamily="2" charset="-78"/>
                <a:cs typeface="Alexandria" pitchFamily="2" charset="-78"/>
              </a:rPr>
              <a:t>)</a:t>
            </a:r>
          </a:p>
          <a:p>
            <a:pPr algn="ctr"/>
            <a:r>
              <a:rPr lang="en-GB" sz="2000" b="1" dirty="0" smtClean="0">
                <a:latin typeface="Alexandria" pitchFamily="2" charset="-78"/>
                <a:cs typeface="Alexandria" pitchFamily="2" charset="-78"/>
              </a:rPr>
              <a:t>Orientation</a:t>
            </a:r>
            <a:endParaRPr lang="en-US" sz="2000" b="1" dirty="0">
              <a:latin typeface="Alexandria" pitchFamily="2" charset="-78"/>
              <a:cs typeface="Alexandria" pitchFamily="2" charset="-78"/>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Dr. Fayez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924151"/>
          </a:xfrm>
          <a:prstGeom prst="rect">
            <a:avLst/>
          </a:prstGeom>
          <a:noFill/>
        </p:spPr>
        <p:txBody>
          <a:bodyPr wrap="square" rtlCol="0">
            <a:spAutoFit/>
          </a:bodyPr>
          <a:lstStyle/>
          <a:p>
            <a:pPr lvl="0" algn="ctr"/>
            <a:r>
              <a:rPr lang="en-US" sz="2000" b="1" dirty="0">
                <a:latin typeface="Alexandria" pitchFamily="2" charset="-78"/>
                <a:cs typeface="Alexandria" pitchFamily="2" charset="-78"/>
              </a:rPr>
              <a:t>Course </a:t>
            </a:r>
            <a:r>
              <a:rPr lang="en-US" sz="2000" b="1" dirty="0" smtClean="0">
                <a:latin typeface="Alexandria" pitchFamily="2" charset="-78"/>
                <a:cs typeface="Alexandria" pitchFamily="2" charset="-78"/>
              </a:rPr>
              <a:t>Guide</a:t>
            </a:r>
          </a:p>
          <a:p>
            <a:pPr lvl="0" algn="ctr"/>
            <a:endParaRPr lang="en-US" sz="2000" b="1" dirty="0">
              <a:latin typeface="Alexandria" pitchFamily="2" charset="-78"/>
              <a:cs typeface="Alexandria" pitchFamily="2" charset="-78"/>
            </a:endParaRPr>
          </a:p>
          <a:p>
            <a:pPr lvl="0" algn="ctr"/>
            <a:endParaRPr lang="en-US" sz="2000" b="1" dirty="0">
              <a:latin typeface="Alexandria" pitchFamily="2" charset="-78"/>
              <a:cs typeface="Alexandria" pitchFamily="2" charset="-78"/>
            </a:endParaRPr>
          </a:p>
          <a:p>
            <a:pPr algn="just">
              <a:lnSpc>
                <a:spcPct val="150000"/>
              </a:lnSpc>
            </a:pPr>
            <a:r>
              <a:rPr lang="en-US" dirty="0" smtClean="0">
                <a:latin typeface="Alexandria" pitchFamily="2" charset="-78"/>
                <a:ea typeface="Calibri" panose="020F0502020204030204" pitchFamily="34" charset="0"/>
                <a:cs typeface="Alexandria" pitchFamily="2" charset="-78"/>
              </a:rPr>
              <a:t>Gr</a:t>
            </a:r>
            <a:r>
              <a:rPr lang="en-US" dirty="0" smtClean="0">
                <a:latin typeface="Alexandria" pitchFamily="2" charset="-78"/>
                <a:ea typeface="Times New Roman" panose="02020603050405020304" pitchFamily="18" charset="0"/>
                <a:cs typeface="Alexandria" pitchFamily="2" charset="-78"/>
              </a:rPr>
              <a:t>aduation </a:t>
            </a:r>
            <a:r>
              <a:rPr lang="en-US" dirty="0">
                <a:latin typeface="Alexandria" pitchFamily="2" charset="-78"/>
                <a:ea typeface="Times New Roman" panose="02020603050405020304" pitchFamily="18" charset="0"/>
                <a:cs typeface="Alexandria" pitchFamily="2" charset="-78"/>
              </a:rPr>
              <a:t>projects are the fundamental building block for students and researchers to begin a prosperous future because they are a crucial practical experience that will serve as a bridge to their working lives after graduation and </a:t>
            </a:r>
            <a:r>
              <a:rPr lang="ar-SA" dirty="0" err="1">
                <a:latin typeface="Alexandria" pitchFamily="2" charset="-78"/>
                <a:ea typeface="Times New Roman" panose="02020603050405020304" pitchFamily="18" charset="0"/>
                <a:cs typeface="Alexandria" pitchFamily="2" charset="-78"/>
              </a:rPr>
              <a:t>an</a:t>
            </a:r>
            <a:r>
              <a:rPr lang="ar-SA" dirty="0">
                <a:latin typeface="Alexandria" pitchFamily="2" charset="-78"/>
                <a:ea typeface="Times New Roman" panose="02020603050405020304" pitchFamily="18" charset="0"/>
                <a:cs typeface="Alexandria" pitchFamily="2" charset="-78"/>
              </a:rPr>
              <a:t> </a:t>
            </a:r>
            <a:r>
              <a:rPr lang="ar-SA" dirty="0" err="1">
                <a:latin typeface="Alexandria" pitchFamily="2" charset="-78"/>
                <a:ea typeface="Times New Roman" panose="02020603050405020304" pitchFamily="18" charset="0"/>
                <a:cs typeface="Alexandria" pitchFamily="2" charset="-78"/>
              </a:rPr>
              <a:t>actual</a:t>
            </a:r>
            <a:r>
              <a:rPr lang="en-US" dirty="0">
                <a:latin typeface="Alexandria" pitchFamily="2" charset="-78"/>
                <a:ea typeface="Times New Roman" panose="02020603050405020304" pitchFamily="18" charset="0"/>
                <a:cs typeface="Alexandria" pitchFamily="2" charset="-78"/>
              </a:rPr>
              <a:t> test of their abilities to analyze problems and come up with new solutions.</a:t>
            </a:r>
          </a:p>
          <a:p>
            <a:endParaRPr lang="en-US" dirty="0" smtClean="0">
              <a:solidFill>
                <a:srgbClr val="2D3956"/>
              </a:solidFill>
              <a:latin typeface="Alexandria" charset="0"/>
              <a:cs typeface="Alexandria" charset="0"/>
            </a:endParaRP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37003"/>
          </a:xfrm>
          <a:prstGeom prst="rect">
            <a:avLst/>
          </a:prstGeom>
          <a:noFill/>
        </p:spPr>
        <p:txBody>
          <a:bodyPr wrap="square" rtlCol="0">
            <a:spAutoFit/>
          </a:bodyPr>
          <a:lstStyle/>
          <a:p>
            <a:pPr lvl="0" algn="ctr"/>
            <a:r>
              <a:rPr lang="en-US" sz="2000" b="1" dirty="0">
                <a:latin typeface="Alexandria" pitchFamily="2" charset="-78"/>
                <a:cs typeface="Alexandria" pitchFamily="2" charset="-78"/>
              </a:rPr>
              <a:t>Course </a:t>
            </a:r>
            <a:r>
              <a:rPr lang="en-US" sz="2000" b="1" dirty="0" smtClean="0">
                <a:latin typeface="Alexandria" pitchFamily="2" charset="-78"/>
                <a:cs typeface="Alexandria" pitchFamily="2" charset="-78"/>
              </a:rPr>
              <a:t>Guide</a:t>
            </a:r>
          </a:p>
          <a:p>
            <a:pPr lvl="0" algn="ctr"/>
            <a:endParaRPr lang="en-US" sz="1400" b="1" dirty="0">
              <a:latin typeface="Alexandria" pitchFamily="2" charset="-78"/>
              <a:cs typeface="Alexandria" pitchFamily="2" charset="-78"/>
            </a:endParaRPr>
          </a:p>
          <a:p>
            <a:pPr lvl="0" algn="ctr"/>
            <a:endParaRPr lang="en-US" sz="1400" b="1" dirty="0">
              <a:latin typeface="Alexandria" pitchFamily="2" charset="-78"/>
              <a:cs typeface="Alexandria" pitchFamily="2" charset="-78"/>
            </a:endParaRPr>
          </a:p>
          <a:p>
            <a:pPr marL="173038" lvl="0" indent="-173038" algn="just">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From this vantage point, </a:t>
            </a:r>
            <a:r>
              <a:rPr lang="en-US" sz="1600" dirty="0" err="1">
                <a:solidFill>
                  <a:prstClr val="black"/>
                </a:solidFill>
                <a:latin typeface="Alexandria" pitchFamily="2" charset="-78"/>
                <a:ea typeface="Times New Roman" panose="02020603050405020304" pitchFamily="18" charset="0"/>
                <a:cs typeface="Alexandria" pitchFamily="2" charset="-78"/>
              </a:rPr>
              <a:t>Midocean</a:t>
            </a:r>
            <a:r>
              <a:rPr lang="en-US" sz="1600" dirty="0">
                <a:solidFill>
                  <a:prstClr val="black"/>
                </a:solidFill>
                <a:latin typeface="Alexandria" pitchFamily="2" charset="-78"/>
                <a:ea typeface="Times New Roman" panose="02020603050405020304" pitchFamily="18" charset="0"/>
                <a:cs typeface="Alexandria" pitchFamily="2" charset="-78"/>
              </a:rPr>
              <a:t> University</a:t>
            </a:r>
            <a:r>
              <a:rPr lang="ar-SA" sz="1600" dirty="0">
                <a:solidFill>
                  <a:prstClr val="black"/>
                </a:solidFill>
                <a:latin typeface="Alexandria" pitchFamily="2" charset="-78"/>
                <a:ea typeface="Times New Roman" panose="02020603050405020304" pitchFamily="18" charset="0"/>
                <a:cs typeface="Alexandria" pitchFamily="2" charset="-78"/>
              </a:rPr>
              <a:t> </a:t>
            </a:r>
            <a:r>
              <a:rPr lang="en-US" sz="1600" dirty="0">
                <a:solidFill>
                  <a:prstClr val="black"/>
                </a:solidFill>
                <a:latin typeface="Alexandria" pitchFamily="2" charset="-78"/>
                <a:ea typeface="Times New Roman" panose="02020603050405020304" pitchFamily="18" charset="0"/>
                <a:cs typeface="Alexandria" pitchFamily="2" charset="-78"/>
              </a:rPr>
              <a:t>Faculty of Management has placed a strong emphasis on the permanence and sustainability of the development and upgrading of the quality of graduation projects over time, as well as increasing their interoperability with novel axes and topics in the specialization of management, project management, and risk management.</a:t>
            </a:r>
          </a:p>
          <a:p>
            <a:endParaRPr lang="en-US" sz="1400" dirty="0" smtClean="0">
              <a:solidFill>
                <a:srgbClr val="2D3956"/>
              </a:solidFill>
              <a:latin typeface="Alexandria" charset="0"/>
              <a:cs typeface="Alexandria" charset="0"/>
            </a:endParaRPr>
          </a:p>
          <a:p>
            <a:endParaRPr lang="en-US" sz="1400" dirty="0">
              <a:solidFill>
                <a:srgbClr val="2D3956"/>
              </a:solidFill>
              <a:latin typeface="Alexandria" charset="0"/>
              <a:cs typeface="Alexandria" charset="0"/>
            </a:endParaRPr>
          </a:p>
          <a:p>
            <a:endParaRPr lang="en-US" sz="1400" dirty="0">
              <a:solidFill>
                <a:srgbClr val="2D3956"/>
              </a:solidFill>
              <a:latin typeface="Alexandria" charset="0"/>
              <a:cs typeface="Alexandria"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964715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677930"/>
          </a:xfrm>
          <a:prstGeom prst="rect">
            <a:avLst/>
          </a:prstGeom>
          <a:noFill/>
        </p:spPr>
        <p:txBody>
          <a:bodyPr wrap="square" rtlCol="0">
            <a:spAutoFit/>
          </a:bodyPr>
          <a:lstStyle/>
          <a:p>
            <a:pPr marL="344488" indent="-344488" algn="ctr">
              <a:lnSpc>
                <a:spcPct val="200000"/>
              </a:lnSpc>
              <a:spcAft>
                <a:spcPts val="1000"/>
              </a:spcAft>
            </a:pPr>
            <a:r>
              <a:rPr lang="en-US" sz="2000" b="1" dirty="0">
                <a:latin typeface="Alexandria" pitchFamily="2" charset="-78"/>
                <a:cs typeface="Alexandria" pitchFamily="2" charset="-78"/>
              </a:rPr>
              <a:t>Graduation Project Objectives</a:t>
            </a:r>
          </a:p>
          <a:p>
            <a:pPr marL="344488" indent="-344488">
              <a:lnSpc>
                <a:spcPct val="200000"/>
              </a:lnSpc>
              <a:spcAft>
                <a:spcPts val="1000"/>
              </a:spcAft>
            </a:pPr>
            <a:r>
              <a:rPr lang="en-US" sz="1400" dirty="0" smtClean="0">
                <a:latin typeface="Alexandria" pitchFamily="2" charset="-78"/>
                <a:ea typeface="Times New Roman" panose="02020603050405020304" pitchFamily="18" charset="0"/>
                <a:cs typeface="Alexandria" pitchFamily="2" charset="-78"/>
              </a:rPr>
              <a:t>A</a:t>
            </a:r>
            <a:r>
              <a:rPr lang="en-US" sz="1400" dirty="0">
                <a:latin typeface="Alexandria" pitchFamily="2" charset="-78"/>
                <a:ea typeface="Times New Roman" panose="02020603050405020304" pitchFamily="18" charset="0"/>
                <a:cs typeface="Alexandria" pitchFamily="2" charset="-78"/>
              </a:rPr>
              <a:t>. Describe the nature of the scientific method and the traits of scientific thinking to the student.</a:t>
            </a:r>
          </a:p>
          <a:p>
            <a:pPr marL="344488" indent="-344488">
              <a:lnSpc>
                <a:spcPct val="200000"/>
              </a:lnSpc>
              <a:spcAft>
                <a:spcPts val="1000"/>
              </a:spcAft>
            </a:pPr>
            <a:r>
              <a:rPr lang="en-US" sz="1400" dirty="0">
                <a:latin typeface="Alexandria" pitchFamily="2" charset="-78"/>
                <a:ea typeface="Times New Roman" panose="02020603050405020304" pitchFamily="18" charset="0"/>
                <a:cs typeface="Alexandria" pitchFamily="2" charset="-78"/>
              </a:rPr>
              <a:t>B. Defining the fundamental ideas in management research and related domains (management - project management - risk management).</a:t>
            </a:r>
          </a:p>
          <a:p>
            <a:pPr marL="344488" indent="-344488">
              <a:lnSpc>
                <a:spcPct val="200000"/>
              </a:lnSpc>
              <a:spcAft>
                <a:spcPts val="1000"/>
              </a:spcAft>
            </a:pPr>
            <a:r>
              <a:rPr lang="en-US" sz="1400" dirty="0">
                <a:latin typeface="Alexandria" pitchFamily="2" charset="-78"/>
                <a:ea typeface="Times New Roman" panose="02020603050405020304" pitchFamily="18" charset="0"/>
                <a:cs typeface="Alexandria" pitchFamily="2" charset="-78"/>
              </a:rPr>
              <a:t>C. Introduce the student to several scientific research techniques and outline each one's applications in the student's area of concentration.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5533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47262"/>
          </a:xfrm>
          <a:prstGeom prst="rect">
            <a:avLst/>
          </a:prstGeom>
          <a:noFill/>
        </p:spPr>
        <p:txBody>
          <a:bodyPr wrap="square" rtlCol="0">
            <a:spAutoFit/>
          </a:bodyPr>
          <a:lstStyle/>
          <a:p>
            <a:pPr marL="344488" indent="-344488" algn="ctr">
              <a:lnSpc>
                <a:spcPct val="200000"/>
              </a:lnSpc>
              <a:spcAft>
                <a:spcPts val="1000"/>
              </a:spcAft>
            </a:pPr>
            <a:r>
              <a:rPr lang="en-US" sz="2000" b="1" dirty="0">
                <a:latin typeface="Alexandria" pitchFamily="2" charset="-78"/>
                <a:cs typeface="Alexandria" pitchFamily="2" charset="-78"/>
              </a:rPr>
              <a:t>Graduation Project Objectives</a:t>
            </a:r>
          </a:p>
          <a:p>
            <a:pPr marL="225425" lvl="0" indent="-225425">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D) Give the student the ability to recognize the procedures, curriculum, and resources used in administrative research for gathering and analyzing data and information.</a:t>
            </a:r>
          </a:p>
          <a:p>
            <a:pPr marL="225425" lvl="0" indent="-225425">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E) Teach the student how to create a proposed plan for administrative research using data-gathering methods.</a:t>
            </a:r>
          </a:p>
          <a:p>
            <a:pPr marL="225425" lvl="0" indent="-225425">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H) Making a proposed study strategy using scientific research techniques.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204039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82364"/>
          </a:xfrm>
          <a:prstGeom prst="rect">
            <a:avLst/>
          </a:prstGeom>
          <a:noFill/>
        </p:spPr>
        <p:txBody>
          <a:bodyPr wrap="square" rtlCol="0">
            <a:spAutoFit/>
          </a:bodyPr>
          <a:lstStyle/>
          <a:p>
            <a:pPr marL="344488" indent="-344488" algn="ctr">
              <a:lnSpc>
                <a:spcPct val="200000"/>
              </a:lnSpc>
              <a:spcAft>
                <a:spcPts val="1000"/>
              </a:spcAft>
            </a:pPr>
            <a:r>
              <a:rPr lang="en-US" sz="2000" b="1" dirty="0">
                <a:latin typeface="Alexandria" pitchFamily="2" charset="-78"/>
                <a:cs typeface="Alexandria" pitchFamily="2" charset="-78"/>
              </a:rPr>
              <a:t>Graduation Project Objectives</a:t>
            </a:r>
          </a:p>
          <a:p>
            <a:pPr lvl="0" algn="just">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As a result, this guide was divided into two main sections: </a:t>
            </a:r>
          </a:p>
          <a:p>
            <a:pPr marL="285750" lvl="0" indent="-285750" algn="just">
              <a:lnSpc>
                <a:spcPct val="200000"/>
              </a:lnSpc>
              <a:spcAft>
                <a:spcPts val="1000"/>
              </a:spcAft>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the first discusses the </a:t>
            </a:r>
            <a:r>
              <a:rPr lang="en-US" sz="1600" b="1" dirty="0">
                <a:solidFill>
                  <a:srgbClr val="FF0000"/>
                </a:solidFill>
                <a:latin typeface="Alexandria" pitchFamily="2" charset="-78"/>
                <a:ea typeface="Times New Roman" panose="02020603050405020304" pitchFamily="18" charset="0"/>
                <a:cs typeface="Alexandria" pitchFamily="2" charset="-78"/>
              </a:rPr>
              <a:t>components that must be included in the proposal </a:t>
            </a:r>
            <a:r>
              <a:rPr lang="en-US" sz="1600" dirty="0">
                <a:solidFill>
                  <a:prstClr val="black"/>
                </a:solidFill>
                <a:latin typeface="Alexandria" pitchFamily="2" charset="-78"/>
                <a:ea typeface="Times New Roman" panose="02020603050405020304" pitchFamily="18" charset="0"/>
                <a:cs typeface="Alexandria" pitchFamily="2" charset="-78"/>
              </a:rPr>
              <a:t>for the graduation project, along with a thorough explanation of each </a:t>
            </a:r>
            <a:r>
              <a:rPr lang="ar-SA" sz="1600" dirty="0" err="1">
                <a:solidFill>
                  <a:prstClr val="black"/>
                </a:solidFill>
                <a:latin typeface="Alexandria" pitchFamily="2" charset="-78"/>
                <a:ea typeface="Times New Roman" panose="02020603050405020304" pitchFamily="18" charset="0"/>
                <a:cs typeface="Alexandria" pitchFamily="2" charset="-78"/>
              </a:rPr>
              <a:t>element</a:t>
            </a:r>
            <a:r>
              <a:rPr lang="en-US" sz="1600" dirty="0">
                <a:solidFill>
                  <a:prstClr val="black"/>
                </a:solidFill>
                <a:latin typeface="Alexandria" pitchFamily="2" charset="-78"/>
                <a:ea typeface="Times New Roman" panose="02020603050405020304" pitchFamily="18" charset="0"/>
                <a:cs typeface="Alexandria" pitchFamily="2" charset="-78"/>
              </a:rPr>
              <a:t>.</a:t>
            </a:r>
          </a:p>
          <a:p>
            <a:pPr marL="285750" lvl="0" indent="-285750" algn="just">
              <a:lnSpc>
                <a:spcPct val="200000"/>
              </a:lnSpc>
              <a:spcAft>
                <a:spcPts val="1000"/>
              </a:spcAft>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 The second </a:t>
            </a:r>
            <a:r>
              <a:rPr lang="ar-SA" sz="1600" dirty="0" err="1">
                <a:solidFill>
                  <a:prstClr val="black"/>
                </a:solidFill>
                <a:latin typeface="Alexandria" pitchFamily="2" charset="-78"/>
                <a:ea typeface="Times New Roman" panose="02020603050405020304" pitchFamily="18" charset="0"/>
                <a:cs typeface="Alexandria" pitchFamily="2" charset="-78"/>
              </a:rPr>
              <a:t>concerns</a:t>
            </a:r>
            <a:r>
              <a:rPr lang="en-US" sz="1600" b="1" dirty="0">
                <a:solidFill>
                  <a:srgbClr val="FF0000"/>
                </a:solidFill>
                <a:latin typeface="Alexandria" pitchFamily="2" charset="-78"/>
                <a:ea typeface="Times New Roman" panose="02020603050405020304" pitchFamily="18" charset="0"/>
                <a:cs typeface="Alexandria" pitchFamily="2" charset="-78"/>
              </a:rPr>
              <a:t> setting up, managing, and directing the graduating project (Thesis).</a:t>
            </a:r>
            <a:endParaRPr lang="en-US" sz="1600" b="1" dirty="0">
              <a:solidFill>
                <a:srgbClr val="FF0000"/>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98119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93428"/>
          </a:xfrm>
          <a:prstGeom prst="rect">
            <a:avLst/>
          </a:prstGeom>
          <a:noFill/>
        </p:spPr>
        <p:txBody>
          <a:bodyPr wrap="square" rtlCol="0">
            <a:spAutoFit/>
          </a:bodyPr>
          <a:lstStyle/>
          <a:p>
            <a:pPr algn="ctr"/>
            <a:r>
              <a:rPr lang="en-US" sz="2000" b="1" dirty="0">
                <a:latin typeface="Alexandria" pitchFamily="2" charset="-78"/>
                <a:cs typeface="Alexandria" pitchFamily="2" charset="-78"/>
              </a:rPr>
              <a:t>Graduation Projects</a:t>
            </a:r>
          </a:p>
          <a:p>
            <a:pPr lvl="0">
              <a:lnSpc>
                <a:spcPct val="200000"/>
              </a:lnSpc>
            </a:pPr>
            <a:r>
              <a:rPr lang="en-US" sz="1500" dirty="0"/>
              <a:t>- </a:t>
            </a:r>
            <a:r>
              <a:rPr lang="en-US" sz="1500" dirty="0">
                <a:solidFill>
                  <a:prstClr val="black"/>
                </a:solidFill>
                <a:latin typeface="Alexandria" pitchFamily="2" charset="-78"/>
                <a:ea typeface="Times New Roman" panose="02020603050405020304" pitchFamily="18" charset="0"/>
                <a:cs typeface="Alexandria" pitchFamily="2" charset="-78"/>
              </a:rPr>
              <a:t>The group is formed of </a:t>
            </a:r>
            <a:r>
              <a:rPr lang="en-US" sz="1500" b="1" dirty="0">
                <a:solidFill>
                  <a:prstClr val="black"/>
                </a:solidFill>
                <a:latin typeface="Alexandria" pitchFamily="2" charset="-78"/>
                <a:ea typeface="Times New Roman" panose="02020603050405020304" pitchFamily="18" charset="0"/>
                <a:cs typeface="Alexandria" pitchFamily="2" charset="-78"/>
              </a:rPr>
              <a:t>2 students.</a:t>
            </a:r>
          </a:p>
          <a:p>
            <a:pPr marL="285750" lvl="0" indent="-285750">
              <a:lnSpc>
                <a:spcPct val="200000"/>
              </a:lnSpc>
              <a:buFontTx/>
              <a:buChar char="-"/>
              <a:tabLst>
                <a:tab pos="0" algn="l"/>
              </a:tabLst>
            </a:pPr>
            <a:r>
              <a:rPr lang="en-US" sz="1500" dirty="0">
                <a:solidFill>
                  <a:prstClr val="black"/>
                </a:solidFill>
                <a:latin typeface="Alexandria" pitchFamily="2" charset="-78"/>
                <a:ea typeface="Times New Roman" panose="02020603050405020304" pitchFamily="18" charset="0"/>
                <a:cs typeface="Alexandria" pitchFamily="2" charset="-78"/>
              </a:rPr>
              <a:t>Teams can be formed between </a:t>
            </a:r>
            <a:r>
              <a:rPr lang="en-US" sz="1500" dirty="0" smtClean="0">
                <a:solidFill>
                  <a:prstClr val="black"/>
                </a:solidFill>
                <a:latin typeface="Alexandria" pitchFamily="2" charset="-78"/>
                <a:ea typeface="Times New Roman" panose="02020603050405020304" pitchFamily="18" charset="0"/>
                <a:cs typeface="Alexandria" pitchFamily="2" charset="-78"/>
              </a:rPr>
              <a:t>departments of </a:t>
            </a:r>
            <a:r>
              <a:rPr lang="en-US" sz="1500" b="1" dirty="0" smtClean="0">
                <a:solidFill>
                  <a:prstClr val="black"/>
                </a:solidFill>
                <a:latin typeface="Alexandria" pitchFamily="2" charset="-78"/>
                <a:ea typeface="Times New Roman" panose="02020603050405020304" pitchFamily="18" charset="0"/>
                <a:cs typeface="Alexandria" pitchFamily="2" charset="-78"/>
              </a:rPr>
              <a:t>Project Management </a:t>
            </a:r>
            <a:r>
              <a:rPr lang="en-US" sz="1500" b="1" dirty="0">
                <a:solidFill>
                  <a:prstClr val="black"/>
                </a:solidFill>
                <a:latin typeface="Alexandria" pitchFamily="2" charset="-78"/>
                <a:ea typeface="Times New Roman" panose="02020603050405020304" pitchFamily="18" charset="0"/>
                <a:cs typeface="Alexandria" pitchFamily="2" charset="-78"/>
              </a:rPr>
              <a:t>and </a:t>
            </a:r>
            <a:r>
              <a:rPr lang="en-US" sz="1500" b="1" dirty="0" smtClean="0">
                <a:solidFill>
                  <a:prstClr val="black"/>
                </a:solidFill>
                <a:latin typeface="Alexandria" pitchFamily="2" charset="-78"/>
                <a:ea typeface="Times New Roman" panose="02020603050405020304" pitchFamily="18" charset="0"/>
                <a:cs typeface="Alexandria" pitchFamily="2" charset="-78"/>
              </a:rPr>
              <a:t>Business Administration</a:t>
            </a:r>
            <a:r>
              <a:rPr lang="en-US" sz="1500" dirty="0" smtClean="0">
                <a:solidFill>
                  <a:prstClr val="black"/>
                </a:solidFill>
                <a:latin typeface="Alexandria" pitchFamily="2" charset="-78"/>
                <a:ea typeface="Times New Roman" panose="02020603050405020304" pitchFamily="18" charset="0"/>
                <a:cs typeface="Alexandria" pitchFamily="2" charset="-78"/>
              </a:rPr>
              <a:t>, but </a:t>
            </a:r>
            <a:r>
              <a:rPr lang="en-US" sz="1500" dirty="0">
                <a:solidFill>
                  <a:prstClr val="black"/>
                </a:solidFill>
                <a:latin typeface="Alexandria" pitchFamily="2" charset="-78"/>
                <a:ea typeface="Times New Roman" panose="02020603050405020304" pitchFamily="18" charset="0"/>
                <a:cs typeface="Alexandria" pitchFamily="2" charset="-78"/>
              </a:rPr>
              <a:t>members </a:t>
            </a:r>
            <a:r>
              <a:rPr lang="en-US" sz="1500" b="1" dirty="0">
                <a:solidFill>
                  <a:prstClr val="black"/>
                </a:solidFill>
                <a:latin typeface="Alexandria" pitchFamily="2" charset="-78"/>
                <a:ea typeface="Times New Roman" panose="02020603050405020304" pitchFamily="18" charset="0"/>
                <a:cs typeface="Alexandria" pitchFamily="2" charset="-78"/>
              </a:rPr>
              <a:t>of Risk Management </a:t>
            </a:r>
            <a:r>
              <a:rPr lang="en-US" sz="1500" dirty="0">
                <a:solidFill>
                  <a:prstClr val="black"/>
                </a:solidFill>
                <a:latin typeface="Alexandria" pitchFamily="2" charset="-78"/>
                <a:ea typeface="Times New Roman" panose="02020603050405020304" pitchFamily="18" charset="0"/>
                <a:cs typeface="Alexandria" pitchFamily="2" charset="-78"/>
              </a:rPr>
              <a:t>should represent the </a:t>
            </a:r>
            <a:r>
              <a:rPr lang="en-US" sz="1500" dirty="0" smtClean="0">
                <a:solidFill>
                  <a:prstClr val="black"/>
                </a:solidFill>
                <a:latin typeface="Alexandria" pitchFamily="2" charset="-78"/>
                <a:ea typeface="Times New Roman" panose="02020603050405020304" pitchFamily="18" charset="0"/>
                <a:cs typeface="Alexandria" pitchFamily="2" charset="-78"/>
              </a:rPr>
              <a:t>same department.</a:t>
            </a:r>
            <a:endParaRPr lang="en-US" sz="1500" dirty="0">
              <a:solidFill>
                <a:prstClr val="black"/>
              </a:solidFill>
              <a:latin typeface="Alexandria" pitchFamily="2" charset="-78"/>
              <a:ea typeface="Times New Roman" panose="02020603050405020304" pitchFamily="18" charset="0"/>
              <a:cs typeface="Alexandria" pitchFamily="2" charset="-78"/>
            </a:endParaRPr>
          </a:p>
          <a:p>
            <a:pPr marL="285750" lvl="0" indent="-285750">
              <a:lnSpc>
                <a:spcPct val="200000"/>
              </a:lnSpc>
              <a:buFontTx/>
              <a:buChar char="-"/>
              <a:tabLst>
                <a:tab pos="0" algn="l"/>
              </a:tabLst>
            </a:pPr>
            <a:r>
              <a:rPr lang="en-US" sz="1500" b="1" u="sng" dirty="0" smtClean="0">
                <a:solidFill>
                  <a:prstClr val="black"/>
                </a:solidFill>
                <a:latin typeface="Alexandria" pitchFamily="2" charset="-78"/>
                <a:ea typeface="Times New Roman" panose="02020603050405020304" pitchFamily="18" charset="0"/>
                <a:cs typeface="Alexandria" pitchFamily="2" charset="-78"/>
              </a:rPr>
              <a:t>Three </a:t>
            </a:r>
            <a:r>
              <a:rPr lang="en-US" sz="1500" b="1" u="sng" dirty="0">
                <a:solidFill>
                  <a:prstClr val="black"/>
                </a:solidFill>
                <a:latin typeface="Alexandria" pitchFamily="2" charset="-78"/>
                <a:ea typeface="Times New Roman" panose="02020603050405020304" pitchFamily="18" charset="0"/>
                <a:cs typeface="Alexandria" pitchFamily="2" charset="-78"/>
              </a:rPr>
              <a:t>days </a:t>
            </a:r>
            <a:r>
              <a:rPr lang="en-US" sz="1500" dirty="0">
                <a:solidFill>
                  <a:prstClr val="black"/>
                </a:solidFill>
                <a:latin typeface="Alexandria" pitchFamily="2" charset="-78"/>
                <a:ea typeface="Times New Roman" panose="02020603050405020304" pitchFamily="18" charset="0"/>
                <a:cs typeface="Alexandria" pitchFamily="2" charset="-78"/>
              </a:rPr>
              <a:t>after the study's start, a </a:t>
            </a:r>
            <a:r>
              <a:rPr lang="en-US" sz="1500" dirty="0" smtClean="0">
                <a:solidFill>
                  <a:prstClr val="black"/>
                </a:solidFill>
                <a:latin typeface="Alexandria" pitchFamily="2" charset="-78"/>
                <a:ea typeface="Times New Roman" panose="02020603050405020304" pitchFamily="18" charset="0"/>
                <a:cs typeface="Alexandria" pitchFamily="2" charset="-78"/>
              </a:rPr>
              <a:t>proposal </a:t>
            </a:r>
            <a:r>
              <a:rPr lang="en-US" sz="1500" dirty="0">
                <a:solidFill>
                  <a:prstClr val="black"/>
                </a:solidFill>
                <a:latin typeface="Alexandria" pitchFamily="2" charset="-78"/>
                <a:ea typeface="Times New Roman" panose="02020603050405020304" pitchFamily="18" charset="0"/>
                <a:cs typeface="Alexandria" pitchFamily="2" charset="-78"/>
              </a:rPr>
              <a:t>containing the names of the team members is submitted (team leader and </a:t>
            </a:r>
            <a:r>
              <a:rPr lang="en-US" sz="1500" dirty="0" smtClean="0">
                <a:solidFill>
                  <a:prstClr val="black"/>
                </a:solidFill>
                <a:latin typeface="Alexandria" pitchFamily="2" charset="-78"/>
                <a:ea typeface="Times New Roman" panose="02020603050405020304" pitchFamily="18" charset="0"/>
                <a:cs typeface="Alexandria" pitchFamily="2" charset="-78"/>
              </a:rPr>
              <a:t>other member).</a:t>
            </a:r>
            <a:endParaRPr lang="en-US" sz="1500" dirty="0">
              <a:solidFill>
                <a:prstClr val="black"/>
              </a:solidFill>
              <a:latin typeface="Alexandria" pitchFamily="2" charset="-78"/>
              <a:ea typeface="Times New Roman" panose="02020603050405020304" pitchFamily="18" charset="0"/>
              <a:cs typeface="Alexandria" pitchFamily="2" charset="-78"/>
            </a:endParaRPr>
          </a:p>
          <a:p>
            <a:pPr marL="225425" lvl="0" indent="-225425">
              <a:lnSpc>
                <a:spcPct val="200000"/>
              </a:lnSpc>
            </a:pPr>
            <a:r>
              <a:rPr lang="en-US" sz="1500" dirty="0">
                <a:solidFill>
                  <a:prstClr val="black"/>
                </a:solidFill>
                <a:latin typeface="Alexandria" pitchFamily="2" charset="-78"/>
                <a:ea typeface="Times New Roman" panose="02020603050405020304" pitchFamily="18" charset="0"/>
                <a:cs typeface="Alexandria" pitchFamily="2" charset="-78"/>
              </a:rPr>
              <a:t>- The general supervisor must approve the team's formation within </a:t>
            </a:r>
            <a:r>
              <a:rPr lang="en-US" sz="1500" b="1" u="sng" dirty="0">
                <a:solidFill>
                  <a:prstClr val="black"/>
                </a:solidFill>
                <a:latin typeface="Alexandria" pitchFamily="2" charset="-78"/>
                <a:ea typeface="Times New Roman" panose="02020603050405020304" pitchFamily="18" charset="0"/>
                <a:cs typeface="Alexandria" pitchFamily="2" charset="-78"/>
              </a:rPr>
              <a:t>two days</a:t>
            </a:r>
            <a:r>
              <a:rPr lang="en-US" sz="1500" dirty="0">
                <a:solidFill>
                  <a:prstClr val="black"/>
                </a:solidFill>
                <a:latin typeface="Alexandria" pitchFamily="2" charset="-78"/>
                <a:ea typeface="Times New Roman" panose="02020603050405020304" pitchFamily="18" charset="0"/>
                <a:cs typeface="Alexandria" pitchFamily="2" charset="-78"/>
              </a:rPr>
              <a:t> of the course's delivery.</a:t>
            </a:r>
            <a:endParaRPr lang="en-US" sz="15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052519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93428"/>
          </a:xfrm>
          <a:prstGeom prst="rect">
            <a:avLst/>
          </a:prstGeom>
          <a:noFill/>
        </p:spPr>
        <p:txBody>
          <a:bodyPr wrap="square" rtlCol="0">
            <a:spAutoFit/>
          </a:bodyPr>
          <a:lstStyle/>
          <a:p>
            <a:pPr algn="ctr"/>
            <a:r>
              <a:rPr lang="en-US" sz="2000" b="1" dirty="0">
                <a:latin typeface="Alexandria" pitchFamily="2" charset="-78"/>
                <a:cs typeface="Alexandria" pitchFamily="2" charset="-78"/>
              </a:rPr>
              <a:t>Graduation Projects</a:t>
            </a:r>
          </a:p>
          <a:p>
            <a:pPr marL="285750" lvl="0" indent="-285750">
              <a:lnSpc>
                <a:spcPct val="200000"/>
              </a:lnSpc>
              <a:buFontTx/>
              <a:buChar char="-"/>
            </a:pPr>
            <a:r>
              <a:rPr lang="en-US" sz="1500" dirty="0" smtClean="0">
                <a:solidFill>
                  <a:prstClr val="black"/>
                </a:solidFill>
                <a:latin typeface="Alexandria" pitchFamily="2" charset="-78"/>
                <a:ea typeface="Times New Roman" panose="02020603050405020304" pitchFamily="18" charset="0"/>
                <a:cs typeface="Alexandria" pitchFamily="2" charset="-78"/>
              </a:rPr>
              <a:t>T</a:t>
            </a:r>
            <a:r>
              <a:rPr lang="ar-SA" sz="1500" dirty="0" err="1">
                <a:solidFill>
                  <a:prstClr val="black"/>
                </a:solidFill>
                <a:latin typeface="Alexandria" pitchFamily="2" charset="-78"/>
                <a:ea typeface="Times New Roman" panose="02020603050405020304" pitchFamily="18" charset="0"/>
                <a:cs typeface="Alexandria" pitchFamily="2" charset="-78"/>
              </a:rPr>
              <a:t>he</a:t>
            </a:r>
            <a:r>
              <a:rPr lang="ar-SA" sz="1500" dirty="0">
                <a:solidFill>
                  <a:prstClr val="black"/>
                </a:solidFill>
                <a:latin typeface="Alexandria" pitchFamily="2" charset="-78"/>
                <a:ea typeface="Times New Roman" panose="02020603050405020304" pitchFamily="18" charset="0"/>
                <a:cs typeface="Alexandria" pitchFamily="2" charset="-78"/>
              </a:rPr>
              <a:t> </a:t>
            </a:r>
            <a:r>
              <a:rPr lang="en-US" sz="1500" dirty="0">
                <a:solidFill>
                  <a:prstClr val="black"/>
                </a:solidFill>
                <a:latin typeface="Alexandria" pitchFamily="2" charset="-78"/>
                <a:ea typeface="Times New Roman" panose="02020603050405020304" pitchFamily="18" charset="0"/>
                <a:cs typeface="Alexandria" pitchFamily="2" charset="-78"/>
              </a:rPr>
              <a:t>weekly review of the course's recorded lectures and periodic practical application of these stages in the graduation project</a:t>
            </a:r>
            <a:r>
              <a:rPr lang="en-US" sz="1500" dirty="0" smtClean="0">
                <a:solidFill>
                  <a:prstClr val="black"/>
                </a:solidFill>
                <a:latin typeface="Alexandria" pitchFamily="2" charset="-78"/>
                <a:ea typeface="Times New Roman" panose="02020603050405020304" pitchFamily="18" charset="0"/>
                <a:cs typeface="Alexandria" pitchFamily="2" charset="-78"/>
              </a:rPr>
              <a:t>.</a:t>
            </a:r>
            <a:endParaRPr lang="ar-SY" sz="1500" dirty="0" smtClean="0">
              <a:solidFill>
                <a:prstClr val="black"/>
              </a:solidFill>
              <a:latin typeface="Alexandria" pitchFamily="2" charset="-78"/>
              <a:ea typeface="Times New Roman" panose="02020603050405020304" pitchFamily="18" charset="0"/>
              <a:cs typeface="Alexandria" pitchFamily="2" charset="-78"/>
            </a:endParaRPr>
          </a:p>
          <a:p>
            <a:pPr marL="342900" indent="-342900">
              <a:lnSpc>
                <a:spcPct val="200000"/>
              </a:lnSpc>
              <a:buFontTx/>
              <a:buChar char="-"/>
            </a:pPr>
            <a:r>
              <a:rPr lang="en-US" sz="1500" dirty="0">
                <a:solidFill>
                  <a:prstClr val="black"/>
                </a:solidFill>
                <a:latin typeface="Alexandria" pitchFamily="2" charset="-78"/>
                <a:ea typeface="Times New Roman" panose="02020603050405020304" pitchFamily="18" charset="0"/>
                <a:cs typeface="Alexandria" pitchFamily="2" charset="-78"/>
              </a:rPr>
              <a:t>The team is committed to submitting the </a:t>
            </a:r>
            <a:r>
              <a:rPr lang="en-US" sz="1500" b="1" dirty="0">
                <a:solidFill>
                  <a:prstClr val="black"/>
                </a:solidFill>
                <a:latin typeface="Alexandria" pitchFamily="2" charset="-78"/>
                <a:ea typeface="Times New Roman" panose="02020603050405020304" pitchFamily="18" charset="0"/>
                <a:cs typeface="Alexandria" pitchFamily="2" charset="-78"/>
              </a:rPr>
              <a:t>project title </a:t>
            </a:r>
            <a:r>
              <a:rPr lang="en-US" sz="1500" dirty="0">
                <a:solidFill>
                  <a:prstClr val="black"/>
                </a:solidFill>
                <a:latin typeface="Alexandria" pitchFamily="2" charset="-78"/>
                <a:ea typeface="Times New Roman" panose="02020603050405020304" pitchFamily="18" charset="0"/>
                <a:cs typeface="Alexandria" pitchFamily="2" charset="-78"/>
              </a:rPr>
              <a:t>the </a:t>
            </a:r>
            <a:r>
              <a:rPr lang="en-US" sz="1500" b="1" dirty="0">
                <a:solidFill>
                  <a:prstClr val="black"/>
                </a:solidFill>
                <a:latin typeface="Alexandria" pitchFamily="2" charset="-78"/>
                <a:ea typeface="Times New Roman" panose="02020603050405020304" pitchFamily="18" charset="0"/>
                <a:cs typeface="Alexandria" pitchFamily="2" charset="-78"/>
              </a:rPr>
              <a:t>first week </a:t>
            </a:r>
            <a:r>
              <a:rPr lang="en-US" sz="1500" dirty="0">
                <a:solidFill>
                  <a:prstClr val="black"/>
                </a:solidFill>
                <a:latin typeface="Alexandria" pitchFamily="2" charset="-78"/>
                <a:ea typeface="Times New Roman" panose="02020603050405020304" pitchFamily="18" charset="0"/>
                <a:cs typeface="Alexandria" pitchFamily="2" charset="-78"/>
              </a:rPr>
              <a:t>of the semester.</a:t>
            </a:r>
          </a:p>
          <a:p>
            <a:pPr marL="342900" indent="-342900">
              <a:lnSpc>
                <a:spcPct val="200000"/>
              </a:lnSpc>
              <a:buFontTx/>
              <a:buChar char="-"/>
            </a:pPr>
            <a:r>
              <a:rPr lang="en-US" sz="1500" dirty="0">
                <a:solidFill>
                  <a:prstClr val="black"/>
                </a:solidFill>
                <a:latin typeface="Alexandria" pitchFamily="2" charset="-78"/>
                <a:ea typeface="Times New Roman" panose="02020603050405020304" pitchFamily="18" charset="0"/>
                <a:cs typeface="Alexandria" pitchFamily="2" charset="-78"/>
              </a:rPr>
              <a:t>The deadline for delivering all </a:t>
            </a:r>
            <a:r>
              <a:rPr lang="en-US" sz="1500" b="1" dirty="0">
                <a:solidFill>
                  <a:prstClr val="black"/>
                </a:solidFill>
                <a:latin typeface="Alexandria" pitchFamily="2" charset="-78"/>
                <a:ea typeface="Times New Roman" panose="02020603050405020304" pitchFamily="18" charset="0"/>
                <a:cs typeface="Alexandria" pitchFamily="2" charset="-78"/>
              </a:rPr>
              <a:t>plans</a:t>
            </a:r>
            <a:r>
              <a:rPr lang="en-US" sz="1500" dirty="0">
                <a:solidFill>
                  <a:prstClr val="black"/>
                </a:solidFill>
                <a:latin typeface="Alexandria" pitchFamily="2" charset="-78"/>
                <a:ea typeface="Times New Roman" panose="02020603050405020304" pitchFamily="18" charset="0"/>
                <a:cs typeface="Alexandria" pitchFamily="2" charset="-78"/>
              </a:rPr>
              <a:t> is the beginning of the </a:t>
            </a:r>
            <a:r>
              <a:rPr lang="en-US" sz="1500" b="1" dirty="0">
                <a:solidFill>
                  <a:prstClr val="black"/>
                </a:solidFill>
                <a:latin typeface="Alexandria" pitchFamily="2" charset="-78"/>
                <a:ea typeface="Times New Roman" panose="02020603050405020304" pitchFamily="18" charset="0"/>
                <a:cs typeface="Alexandria" pitchFamily="2" charset="-78"/>
              </a:rPr>
              <a:t>third week </a:t>
            </a:r>
            <a:r>
              <a:rPr lang="en-US" sz="1500" dirty="0">
                <a:solidFill>
                  <a:prstClr val="black"/>
                </a:solidFill>
                <a:latin typeface="Alexandria" pitchFamily="2" charset="-78"/>
                <a:ea typeface="Times New Roman" panose="02020603050405020304" pitchFamily="18" charset="0"/>
                <a:cs typeface="Alexandria" pitchFamily="2" charset="-78"/>
              </a:rPr>
              <a:t>of the semester.</a:t>
            </a:r>
          </a:p>
          <a:p>
            <a:pPr marL="342900" indent="-342900">
              <a:lnSpc>
                <a:spcPct val="200000"/>
              </a:lnSpc>
              <a:buFontTx/>
              <a:buChar char="-"/>
            </a:pPr>
            <a:r>
              <a:rPr lang="en-US" sz="1500" dirty="0">
                <a:solidFill>
                  <a:prstClr val="black"/>
                </a:solidFill>
                <a:latin typeface="Alexandria" pitchFamily="2" charset="-78"/>
                <a:ea typeface="Times New Roman" panose="02020603050405020304" pitchFamily="18" charset="0"/>
                <a:cs typeface="Alexandria" pitchFamily="2" charset="-78"/>
              </a:rPr>
              <a:t>The team is committed to submitting the </a:t>
            </a:r>
            <a:r>
              <a:rPr lang="en-US" sz="1500" b="1" dirty="0">
                <a:solidFill>
                  <a:prstClr val="black"/>
                </a:solidFill>
                <a:latin typeface="Alexandria" pitchFamily="2" charset="-78"/>
                <a:ea typeface="Times New Roman" panose="02020603050405020304" pitchFamily="18" charset="0"/>
                <a:cs typeface="Alexandria" pitchFamily="2" charset="-78"/>
              </a:rPr>
              <a:t>final project </a:t>
            </a:r>
            <a:r>
              <a:rPr lang="en-US" sz="1500" dirty="0">
                <a:solidFill>
                  <a:prstClr val="black"/>
                </a:solidFill>
                <a:latin typeface="Alexandria" pitchFamily="2" charset="-78"/>
                <a:ea typeface="Times New Roman" panose="02020603050405020304" pitchFamily="18" charset="0"/>
                <a:cs typeface="Alexandria" pitchFamily="2" charset="-78"/>
              </a:rPr>
              <a:t>the </a:t>
            </a:r>
            <a:r>
              <a:rPr lang="en-US" sz="1500" b="1" dirty="0">
                <a:solidFill>
                  <a:prstClr val="black"/>
                </a:solidFill>
                <a:latin typeface="Alexandria" pitchFamily="2" charset="-78"/>
                <a:ea typeface="Times New Roman" panose="02020603050405020304" pitchFamily="18" charset="0"/>
                <a:cs typeface="Alexandria" pitchFamily="2" charset="-78"/>
              </a:rPr>
              <a:t>eight week </a:t>
            </a:r>
            <a:r>
              <a:rPr lang="en-US" sz="1500" dirty="0">
                <a:solidFill>
                  <a:prstClr val="black"/>
                </a:solidFill>
                <a:latin typeface="Alexandria" pitchFamily="2" charset="-78"/>
                <a:ea typeface="Times New Roman" panose="02020603050405020304" pitchFamily="18" charset="0"/>
                <a:cs typeface="Alexandria" pitchFamily="2" charset="-78"/>
              </a:rPr>
              <a:t>of the semester</a:t>
            </a:r>
            <a:r>
              <a:rPr lang="en-US" sz="1500" dirty="0" smtClean="0">
                <a:solidFill>
                  <a:prstClr val="black"/>
                </a:solidFill>
                <a:latin typeface="Alexandria" pitchFamily="2" charset="-78"/>
                <a:ea typeface="Times New Roman" panose="02020603050405020304" pitchFamily="18" charset="0"/>
                <a:cs typeface="Alexandria" pitchFamily="2" charset="-78"/>
              </a:rPr>
              <a:t>.</a:t>
            </a:r>
            <a:endParaRPr lang="en-US" sz="1500" dirty="0">
              <a:solidFill>
                <a:prstClr val="black"/>
              </a:solidFill>
              <a:latin typeface="Alexandria" pitchFamily="2" charset="-78"/>
              <a:ea typeface="Times New Roman" panose="02020603050405020304" pitchFamily="18"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502781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662541"/>
          </a:xfrm>
          <a:prstGeom prst="rect">
            <a:avLst/>
          </a:prstGeom>
          <a:noFill/>
        </p:spPr>
        <p:txBody>
          <a:bodyPr wrap="square" rtlCol="0">
            <a:spAutoFit/>
          </a:bodyPr>
          <a:lstStyle/>
          <a:p>
            <a:pPr algn="ctr"/>
            <a:r>
              <a:rPr lang="en-US" sz="2000" b="1" dirty="0">
                <a:latin typeface="Alexandria" pitchFamily="2" charset="-78"/>
                <a:cs typeface="Alexandria" pitchFamily="2" charset="-78"/>
              </a:rPr>
              <a:t>Graduation </a:t>
            </a:r>
            <a:r>
              <a:rPr lang="en-US" sz="2000" b="1" dirty="0" smtClean="0">
                <a:latin typeface="Alexandria" pitchFamily="2" charset="-78"/>
                <a:cs typeface="Alexandria" pitchFamily="2" charset="-78"/>
              </a:rPr>
              <a:t>Projects</a:t>
            </a:r>
          </a:p>
          <a:p>
            <a:pPr algn="ctr"/>
            <a:endParaRPr lang="en-US" sz="2000" b="1" dirty="0">
              <a:latin typeface="Alexandria" pitchFamily="2" charset="-78"/>
              <a:cs typeface="Alexandria" pitchFamily="2" charset="-78"/>
            </a:endParaRPr>
          </a:p>
          <a:p>
            <a:pPr marL="285750" lvl="0" indent="-285750">
              <a:lnSpc>
                <a:spcPct val="200000"/>
              </a:lnSpc>
              <a:buFontTx/>
              <a:buChar char="-"/>
            </a:pPr>
            <a:r>
              <a:rPr lang="en-US" sz="1600" dirty="0">
                <a:solidFill>
                  <a:prstClr val="black"/>
                </a:solidFill>
                <a:latin typeface="Alexandria" pitchFamily="2" charset="-78"/>
                <a:ea typeface="Times New Roman" panose="02020603050405020304" pitchFamily="18" charset="0"/>
                <a:cs typeface="Alexandria" pitchFamily="2" charset="-78"/>
              </a:rPr>
              <a:t>The student is committed to actively participating in the team graduation project's work plan in accordance with the methodologies used in scientific research.</a:t>
            </a:r>
          </a:p>
          <a:p>
            <a:pPr marL="285750" lvl="0" indent="-285750">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Commitment of all team members to participate in the application of the practical part of the project (survey - interview - observation - workshops - training - analysis of data -..... Etc.)</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21787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097643"/>
          </a:xfrm>
          <a:prstGeom prst="rect">
            <a:avLst/>
          </a:prstGeom>
          <a:noFill/>
        </p:spPr>
        <p:txBody>
          <a:bodyPr wrap="square" rtlCol="0">
            <a:spAutoFit/>
          </a:bodyPr>
          <a:lstStyle/>
          <a:p>
            <a:pPr algn="ctr"/>
            <a:r>
              <a:rPr lang="en-US" sz="2000" b="1" dirty="0">
                <a:latin typeface="Alexandria" pitchFamily="2" charset="-78"/>
                <a:cs typeface="Alexandria" pitchFamily="2" charset="-78"/>
              </a:rPr>
              <a:t>Graduation </a:t>
            </a:r>
            <a:r>
              <a:rPr lang="en-US" sz="2000" b="1" dirty="0" smtClean="0">
                <a:latin typeface="Alexandria" pitchFamily="2" charset="-78"/>
                <a:cs typeface="Alexandria" pitchFamily="2" charset="-78"/>
              </a:rPr>
              <a:t>Projects</a:t>
            </a:r>
          </a:p>
          <a:p>
            <a:pPr algn="ctr"/>
            <a:endParaRPr lang="en-US" sz="2000" b="1" dirty="0">
              <a:latin typeface="Alexandria" pitchFamily="2" charset="-78"/>
              <a:cs typeface="Alexandria" pitchFamily="2" charset="-78"/>
            </a:endParaRPr>
          </a:p>
          <a:p>
            <a:pPr marL="166688" lvl="0" indent="-166688">
              <a:lnSpc>
                <a:spcPct val="200000"/>
              </a:lnSpc>
            </a:pPr>
            <a:r>
              <a:rPr lang="en-US" sz="1600" dirty="0">
                <a:solidFill>
                  <a:prstClr val="black"/>
                </a:solidFill>
                <a:latin typeface="Alexandria" pitchFamily="2" charset="-78"/>
                <a:cs typeface="Alexandria" pitchFamily="2" charset="-78"/>
              </a:rPr>
              <a:t>- Examination of the plagiarism percentage provided that it does not </a:t>
            </a:r>
            <a:r>
              <a:rPr lang="en-US" sz="1600" b="1" u="sng" dirty="0">
                <a:solidFill>
                  <a:prstClr val="black"/>
                </a:solidFill>
                <a:latin typeface="Alexandria" pitchFamily="2" charset="-78"/>
                <a:cs typeface="Alexandria" pitchFamily="2" charset="-78"/>
              </a:rPr>
              <a:t>exceed 25%, </a:t>
            </a:r>
            <a:r>
              <a:rPr lang="en-US" sz="1600" dirty="0">
                <a:solidFill>
                  <a:prstClr val="black"/>
                </a:solidFill>
                <a:latin typeface="Alexandria" pitchFamily="2" charset="-78"/>
                <a:cs typeface="Alexandria" pitchFamily="2" charset="-78"/>
              </a:rPr>
              <a:t>which means the total percentage of plagiarism from all sources relied on by the researcher in the preparation of the same research.</a:t>
            </a:r>
          </a:p>
          <a:p>
            <a:pPr marL="166688" lvl="0" indent="-166688">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Finish the study delivery by the deadline, the beginning of the </a:t>
            </a:r>
            <a:r>
              <a:rPr lang="en-US" sz="1600" b="1" u="sng" dirty="0">
                <a:solidFill>
                  <a:prstClr val="black"/>
                </a:solidFill>
                <a:latin typeface="Alexandria" pitchFamily="2" charset="-78"/>
                <a:ea typeface="Times New Roman" panose="02020603050405020304" pitchFamily="18" charset="0"/>
                <a:cs typeface="Alexandria" pitchFamily="2" charset="-78"/>
              </a:rPr>
              <a:t>eleventh week </a:t>
            </a:r>
            <a:r>
              <a:rPr lang="en-US" sz="1600" dirty="0">
                <a:solidFill>
                  <a:prstClr val="black"/>
                </a:solidFill>
                <a:latin typeface="Alexandria" pitchFamily="2" charset="-78"/>
                <a:ea typeface="Times New Roman" panose="02020603050405020304" pitchFamily="18" charset="0"/>
                <a:cs typeface="Alexandria" pitchFamily="2" charset="-78"/>
              </a:rPr>
              <a:t>of the semester, and then discuss the projects before the semester's final exams.</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2297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TextBox 2"/>
          <p:cNvSpPr txBox="1"/>
          <p:nvPr/>
        </p:nvSpPr>
        <p:spPr>
          <a:xfrm>
            <a:off x="2588848" y="1412953"/>
            <a:ext cx="8158321" cy="400110"/>
          </a:xfrm>
          <a:prstGeom prst="rect">
            <a:avLst/>
          </a:prstGeom>
          <a:noFill/>
        </p:spPr>
        <p:txBody>
          <a:bodyPr wrap="square" rtlCol="0">
            <a:spAutoFit/>
          </a:bodyPr>
          <a:lstStyle/>
          <a:p>
            <a:pPr algn="ctr"/>
            <a:r>
              <a:rPr lang="en-US" sz="2000" b="1" dirty="0">
                <a:latin typeface="Alexandria" pitchFamily="2" charset="-78"/>
                <a:ea typeface="Times New Roman" panose="02020603050405020304" pitchFamily="18" charset="0"/>
                <a:cs typeface="Alexandria" pitchFamily="2" charset="-78"/>
              </a:rPr>
              <a:t>Follow-up and delivery schedule of graduation project tasks</a:t>
            </a:r>
            <a:endParaRPr lang="en-US" sz="2000" dirty="0">
              <a:latin typeface="Alexandria" pitchFamily="2" charset="-78"/>
              <a:cs typeface="Alexandria" pitchFamily="2" charset="-78"/>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9466502" y="6352004"/>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9628" y="59789"/>
            <a:ext cx="2305141" cy="1076343"/>
          </a:xfrm>
          <a:prstGeom prst="rect">
            <a:avLst/>
          </a:prstGeom>
        </p:spPr>
      </p:pic>
      <p:graphicFrame>
        <p:nvGraphicFramePr>
          <p:cNvPr id="7" name="Table 6">
            <a:extLst>
              <a:ext uri="{FF2B5EF4-FFF2-40B4-BE49-F238E27FC236}">
                <a16:creationId xmlns:a16="http://schemas.microsoft.com/office/drawing/2014/main" id="{797EE501-F212-C93A-FDE4-894EDDA58FC4}"/>
              </a:ext>
            </a:extLst>
          </p:cNvPr>
          <p:cNvGraphicFramePr>
            <a:graphicFrameLocks noGrp="1"/>
          </p:cNvGraphicFramePr>
          <p:nvPr>
            <p:extLst>
              <p:ext uri="{D42A27DB-BD31-4B8C-83A1-F6EECF244321}">
                <p14:modId xmlns:p14="http://schemas.microsoft.com/office/powerpoint/2010/main" val="2384043639"/>
              </p:ext>
            </p:extLst>
          </p:nvPr>
        </p:nvGraphicFramePr>
        <p:xfrm>
          <a:off x="3123238" y="2149386"/>
          <a:ext cx="6605185" cy="3804991"/>
        </p:xfrm>
        <a:graphic>
          <a:graphicData uri="http://schemas.openxmlformats.org/drawingml/2006/table">
            <a:tbl>
              <a:tblPr firstRow="1" firstCol="1" bandRow="1">
                <a:tableStyleId>{5C22544A-7EE6-4342-B048-85BDC9FD1C3A}</a:tableStyleId>
              </a:tblPr>
              <a:tblGrid>
                <a:gridCol w="2193026">
                  <a:extLst>
                    <a:ext uri="{9D8B030D-6E8A-4147-A177-3AD203B41FA5}">
                      <a16:colId xmlns:a16="http://schemas.microsoft.com/office/drawing/2014/main" val="3463328736"/>
                    </a:ext>
                  </a:extLst>
                </a:gridCol>
                <a:gridCol w="3705574">
                  <a:extLst>
                    <a:ext uri="{9D8B030D-6E8A-4147-A177-3AD203B41FA5}">
                      <a16:colId xmlns:a16="http://schemas.microsoft.com/office/drawing/2014/main" val="2088565421"/>
                    </a:ext>
                  </a:extLst>
                </a:gridCol>
                <a:gridCol w="706585">
                  <a:extLst>
                    <a:ext uri="{9D8B030D-6E8A-4147-A177-3AD203B41FA5}">
                      <a16:colId xmlns:a16="http://schemas.microsoft.com/office/drawing/2014/main" val="3708890677"/>
                    </a:ext>
                  </a:extLst>
                </a:gridCol>
              </a:tblGrid>
              <a:tr h="248661">
                <a:tc>
                  <a:txBody>
                    <a:bodyPr/>
                    <a:lstStyle/>
                    <a:p>
                      <a:pPr algn="ctr">
                        <a:lnSpc>
                          <a:spcPct val="107000"/>
                        </a:lnSpc>
                        <a:spcAft>
                          <a:spcPts val="800"/>
                        </a:spcAft>
                      </a:pPr>
                      <a:r>
                        <a:rPr lang="en-US" sz="1600" kern="0">
                          <a:effectLst/>
                        </a:rPr>
                        <a:t>Weeks</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400" kern="0" dirty="0">
                          <a:effectLst/>
                          <a:latin typeface="Alexandria" pitchFamily="2" charset="-78"/>
                          <a:cs typeface="Alexandria" pitchFamily="2" charset="-78"/>
                        </a:rPr>
                        <a:t>Recorded Subjects</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algn="ctr">
                        <a:lnSpc>
                          <a:spcPct val="107000"/>
                        </a:lnSpc>
                        <a:spcAft>
                          <a:spcPts val="800"/>
                        </a:spcAft>
                      </a:pPr>
                      <a:r>
                        <a:rPr lang="en-US" sz="1600" kern="0">
                          <a:effectLst/>
                        </a:rPr>
                        <a:t>Week</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3127072"/>
                  </a:ext>
                </a:extLst>
              </a:tr>
              <a:tr h="624620">
                <a:tc>
                  <a:txBody>
                    <a:bodyPr/>
                    <a:lstStyle/>
                    <a:p>
                      <a:pPr algn="ctr">
                        <a:lnSpc>
                          <a:spcPct val="107000"/>
                        </a:lnSpc>
                        <a:spcAft>
                          <a:spcPts val="800"/>
                        </a:spcAft>
                      </a:pPr>
                      <a:r>
                        <a:rPr lang="en-US" sz="1600" kern="0" dirty="0">
                          <a:effectLst/>
                          <a:highlight>
                            <a:srgbClr val="C0C0C0"/>
                          </a:highlight>
                        </a:rPr>
                        <a:t>1</a:t>
                      </a:r>
                      <a:r>
                        <a:rPr lang="en-US" sz="1600" kern="0" baseline="30000" dirty="0">
                          <a:effectLst/>
                          <a:highlight>
                            <a:srgbClr val="C0C0C0"/>
                          </a:highlight>
                        </a:rPr>
                        <a:t>St</a:t>
                      </a:r>
                      <a:r>
                        <a:rPr lang="en-US" sz="1600" kern="0" dirty="0">
                          <a:effectLst/>
                          <a:highlight>
                            <a:srgbClr val="C0C0C0"/>
                          </a:highlight>
                        </a:rPr>
                        <a:t> week</a:t>
                      </a:r>
                      <a:endParaRPr lang="en-US" sz="1600" kern="100" dirty="0">
                        <a:effectLst/>
                      </a:endParaRPr>
                    </a:p>
                    <a:p>
                      <a:pPr algn="ctr">
                        <a:lnSpc>
                          <a:spcPct val="107000"/>
                        </a:lnSpc>
                        <a:spcAft>
                          <a:spcPts val="800"/>
                        </a:spcAft>
                      </a:pPr>
                      <a:r>
                        <a:rPr lang="en-US" sz="1600" kern="0" dirty="0">
                          <a:effectLst/>
                        </a:rPr>
                        <a:t>25/5/2024</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400" kern="0" dirty="0">
                          <a:effectLst/>
                          <a:latin typeface="Alexandria" pitchFamily="2" charset="-78"/>
                          <a:cs typeface="Alexandria" pitchFamily="2" charset="-78"/>
                        </a:rPr>
                        <a:t>Lecture Orientation</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algn="ctr">
                        <a:lnSpc>
                          <a:spcPct val="107000"/>
                        </a:lnSpc>
                        <a:spcAft>
                          <a:spcPts val="800"/>
                        </a:spcAft>
                      </a:pPr>
                      <a:r>
                        <a:rPr lang="en-US" sz="1600" kern="0" dirty="0">
                          <a:effectLst/>
                        </a:rPr>
                        <a:t>0</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44551523"/>
                  </a:ext>
                </a:extLst>
              </a:tr>
              <a:tr h="2919449">
                <a:tc>
                  <a:txBody>
                    <a:bodyPr/>
                    <a:lstStyle/>
                    <a:p>
                      <a:pPr algn="ctr">
                        <a:lnSpc>
                          <a:spcPct val="107000"/>
                        </a:lnSpc>
                        <a:spcAft>
                          <a:spcPts val="800"/>
                        </a:spcAft>
                        <a:tabLst>
                          <a:tab pos="457200" algn="l"/>
                        </a:tabLst>
                      </a:pPr>
                      <a:r>
                        <a:rPr lang="en-US" sz="1600" kern="0" dirty="0">
                          <a:effectLst/>
                          <a:highlight>
                            <a:srgbClr val="C0C0C0"/>
                          </a:highlight>
                        </a:rPr>
                        <a:t>2</a:t>
                      </a:r>
                      <a:r>
                        <a:rPr lang="en-US" sz="1600" kern="0" baseline="30000" dirty="0">
                          <a:effectLst/>
                          <a:highlight>
                            <a:srgbClr val="C0C0C0"/>
                          </a:highlight>
                        </a:rPr>
                        <a:t>nd</a:t>
                      </a:r>
                      <a:r>
                        <a:rPr lang="en-US" sz="1600" kern="0" dirty="0">
                          <a:effectLst/>
                          <a:highlight>
                            <a:srgbClr val="C0C0C0"/>
                          </a:highlight>
                        </a:rPr>
                        <a:t> week</a:t>
                      </a:r>
                      <a:endParaRPr lang="en-US" sz="1600" kern="100" dirty="0">
                        <a:effectLst/>
                      </a:endParaRPr>
                    </a:p>
                    <a:p>
                      <a:pPr algn="ctr">
                        <a:lnSpc>
                          <a:spcPct val="107000"/>
                        </a:lnSpc>
                        <a:spcAft>
                          <a:spcPts val="800"/>
                        </a:spcAft>
                      </a:pPr>
                      <a:r>
                        <a:rPr lang="en-US" sz="1600" kern="0" dirty="0">
                          <a:effectLst/>
                        </a:rPr>
                        <a:t>01/6/204</a:t>
                      </a:r>
                      <a:endParaRPr lang="en-US" sz="1600" kern="100" dirty="0">
                        <a:effectLst/>
                      </a:endParaRPr>
                    </a:p>
                    <a:p>
                      <a:pPr algn="ctr">
                        <a:lnSpc>
                          <a:spcPct val="107000"/>
                        </a:lnSpc>
                        <a:spcAft>
                          <a:spcPts val="800"/>
                        </a:spcAft>
                        <a:tabLst>
                          <a:tab pos="457200" algn="l"/>
                        </a:tabLst>
                      </a:pPr>
                      <a:r>
                        <a:rPr lang="en-US" sz="1600" kern="0" dirty="0">
                          <a:effectLst/>
                          <a:highlight>
                            <a:srgbClr val="C0C0C0"/>
                          </a:highlight>
                        </a:rPr>
                        <a:t> </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US" sz="1400" b="1" kern="0" dirty="0">
                          <a:solidFill>
                            <a:schemeClr val="tx1"/>
                          </a:solidFill>
                          <a:effectLst/>
                          <a:highlight>
                            <a:srgbClr val="C0C0C0"/>
                          </a:highlight>
                          <a:latin typeface="Alexandria" pitchFamily="2" charset="-78"/>
                          <a:cs typeface="Alexandria" pitchFamily="2" charset="-78"/>
                        </a:rPr>
                        <a:t>Scientific Research</a:t>
                      </a:r>
                      <a:endParaRPr lang="en-US" sz="1400" b="1" kern="100" dirty="0">
                        <a:solidFill>
                          <a:schemeClr val="tx1"/>
                        </a:solidFill>
                        <a:effectLst/>
                        <a:latin typeface="Alexandria" pitchFamily="2" charset="-78"/>
                        <a:cs typeface="Alexandria" pitchFamily="2" charset="-78"/>
                      </a:endParaRPr>
                    </a:p>
                    <a:p>
                      <a:pPr marL="342900" lvl="0" indent="-342900" algn="l" rtl="0">
                        <a:lnSpc>
                          <a:spcPct val="115000"/>
                        </a:lnSpc>
                        <a:buFont typeface="Arial" panose="020B0604020202020204" pitchFamily="34" charset="0"/>
                        <a:buChar char="-"/>
                      </a:pPr>
                      <a:r>
                        <a:rPr lang="en-US" sz="1400" dirty="0">
                          <a:effectLst/>
                          <a:latin typeface="Alexandria" pitchFamily="2" charset="-78"/>
                          <a:cs typeface="Alexandria" pitchFamily="2" charset="-78"/>
                        </a:rPr>
                        <a:t>The concept of scientific research</a:t>
                      </a:r>
                    </a:p>
                    <a:p>
                      <a:pPr marL="342900" lvl="0" indent="-342900" algn="l" rtl="0">
                        <a:lnSpc>
                          <a:spcPct val="115000"/>
                        </a:lnSpc>
                        <a:buFont typeface="Arial" panose="020B0604020202020204" pitchFamily="34" charset="0"/>
                        <a:buChar char="-"/>
                      </a:pPr>
                      <a:r>
                        <a:rPr lang="en-US" sz="1400" dirty="0">
                          <a:effectLst/>
                          <a:latin typeface="Alexandria" pitchFamily="2" charset="-78"/>
                          <a:cs typeface="Alexandria" pitchFamily="2" charset="-78"/>
                        </a:rPr>
                        <a:t>Fields of scientific research in administrative sciences</a:t>
                      </a:r>
                    </a:p>
                    <a:p>
                      <a:pPr marL="342900" lvl="0" indent="-342900" algn="l" rtl="0">
                        <a:lnSpc>
                          <a:spcPct val="115000"/>
                        </a:lnSpc>
                        <a:buFont typeface="Arial" panose="020B0604020202020204" pitchFamily="34" charset="0"/>
                        <a:buChar char="-"/>
                      </a:pPr>
                      <a:r>
                        <a:rPr lang="en-US" sz="1400" dirty="0">
                          <a:effectLst/>
                          <a:latin typeface="Alexandria" pitchFamily="2" charset="-78"/>
                          <a:cs typeface="Alexandria" pitchFamily="2" charset="-78"/>
                        </a:rPr>
                        <a:t>Research types</a:t>
                      </a:r>
                    </a:p>
                    <a:p>
                      <a:pPr marL="342900" lvl="0" indent="-342900" algn="l" rtl="0">
                        <a:lnSpc>
                          <a:spcPct val="115000"/>
                        </a:lnSpc>
                        <a:spcAft>
                          <a:spcPts val="1000"/>
                        </a:spcAft>
                        <a:buFont typeface="Arial" panose="020B0604020202020204" pitchFamily="34" charset="0"/>
                        <a:buChar char="-"/>
                      </a:pPr>
                      <a:r>
                        <a:rPr lang="en-US" sz="1400" dirty="0">
                          <a:effectLst/>
                          <a:latin typeface="Alexandria" pitchFamily="2" charset="-78"/>
                          <a:cs typeface="Alexandria" pitchFamily="2" charset="-78"/>
                        </a:rPr>
                        <a:t>Scientific research goals</a:t>
                      </a:r>
                    </a:p>
                    <a:p>
                      <a:pPr>
                        <a:lnSpc>
                          <a:spcPct val="107000"/>
                        </a:lnSpc>
                        <a:spcAft>
                          <a:spcPts val="800"/>
                        </a:spcAft>
                        <a:tabLst>
                          <a:tab pos="457200" algn="l"/>
                        </a:tabLst>
                      </a:pPr>
                      <a:r>
                        <a:rPr lang="en-US" sz="1400" b="1" kern="0" dirty="0">
                          <a:effectLst/>
                          <a:highlight>
                            <a:srgbClr val="C0C0C0"/>
                          </a:highlight>
                          <a:latin typeface="Alexandria" pitchFamily="2" charset="-78"/>
                          <a:cs typeface="Alexandria" pitchFamily="2" charset="-78"/>
                        </a:rPr>
                        <a:t>Research Proposal</a:t>
                      </a:r>
                      <a:endParaRPr lang="en-US" sz="1400" b="1" kern="100" dirty="0">
                        <a:effectLst/>
                        <a:latin typeface="Alexandria" pitchFamily="2" charset="-78"/>
                        <a:cs typeface="Alexandria" pitchFamily="2" charset="-78"/>
                      </a:endParaRPr>
                    </a:p>
                    <a:p>
                      <a:pPr marL="342900" lvl="0" indent="-342900">
                        <a:lnSpc>
                          <a:spcPct val="107000"/>
                        </a:lnSpc>
                        <a:spcAft>
                          <a:spcPts val="800"/>
                        </a:spcAft>
                        <a:buFont typeface="Times New Roman" panose="02020603050405020304" pitchFamily="18" charset="0"/>
                        <a:buChar char="-"/>
                        <a:tabLst>
                          <a:tab pos="285750" algn="l"/>
                          <a:tab pos="457200" algn="l"/>
                        </a:tabLst>
                      </a:pPr>
                      <a:r>
                        <a:rPr lang="en-US" sz="1400" kern="0" dirty="0">
                          <a:effectLst/>
                          <a:latin typeface="Alexandria" pitchFamily="2" charset="-78"/>
                          <a:cs typeface="Alexandria" pitchFamily="2" charset="-78"/>
                        </a:rPr>
                        <a:t>The stages of the research process</a:t>
                      </a:r>
                      <a:endParaRPr lang="en-US" sz="1400" kern="100" dirty="0">
                        <a:effectLst/>
                        <a:latin typeface="Alexandria" pitchFamily="2" charset="-78"/>
                        <a:cs typeface="Alexandria" pitchFamily="2" charset="-78"/>
                      </a:endParaRPr>
                    </a:p>
                    <a:p>
                      <a:pPr marL="342900" lvl="0" indent="-342900">
                        <a:lnSpc>
                          <a:spcPct val="107000"/>
                        </a:lnSpc>
                        <a:spcAft>
                          <a:spcPts val="800"/>
                        </a:spcAft>
                        <a:buFont typeface="Times New Roman" panose="02020603050405020304" pitchFamily="18" charset="0"/>
                        <a:buChar char="-"/>
                        <a:tabLst>
                          <a:tab pos="285750" algn="l"/>
                          <a:tab pos="457200" algn="l"/>
                        </a:tabLst>
                      </a:pPr>
                      <a:r>
                        <a:rPr lang="en-US" sz="1400" u="sng" kern="0" dirty="0">
                          <a:effectLst/>
                          <a:latin typeface="Alexandria" pitchFamily="2" charset="-78"/>
                          <a:cs typeface="Alexandria" pitchFamily="2" charset="-78"/>
                        </a:rPr>
                        <a:t>Research Proposal components:</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algn="ctr">
                        <a:lnSpc>
                          <a:spcPct val="107000"/>
                        </a:lnSpc>
                        <a:spcAft>
                          <a:spcPts val="800"/>
                        </a:spcAft>
                      </a:pPr>
                      <a:r>
                        <a:rPr lang="en-US" sz="1600" kern="0" dirty="0">
                          <a:effectLst/>
                        </a:rPr>
                        <a:t>1</a:t>
                      </a:r>
                      <a:endParaRPr lang="en-US" sz="1600" kern="100" dirty="0">
                        <a:effectLst/>
                      </a:endParaRPr>
                    </a:p>
                    <a:p>
                      <a:pPr>
                        <a:lnSpc>
                          <a:spcPct val="107000"/>
                        </a:lnSpc>
                        <a:spcAft>
                          <a:spcPts val="800"/>
                        </a:spcAft>
                      </a:pPr>
                      <a:r>
                        <a:rPr lang="en-US" sz="1600" kern="0" dirty="0">
                          <a:effectLst/>
                        </a:rPr>
                        <a:t> </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81374773"/>
                  </a:ext>
                </a:extLst>
              </a:tr>
            </a:tbl>
          </a:graphicData>
        </a:graphic>
      </p:graphicFrame>
    </p:spTree>
    <p:extLst>
      <p:ext uri="{BB962C8B-B14F-4D97-AF65-F5344CB8AC3E}">
        <p14:creationId xmlns:p14="http://schemas.microsoft.com/office/powerpoint/2010/main" val="3160008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3437433" y="985442"/>
            <a:ext cx="8184724"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Follow-up and delivery schedule of graduation project tasks</a:t>
            </a:r>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6690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3377" y="59789"/>
            <a:ext cx="2305141" cy="1076343"/>
          </a:xfrm>
          <a:prstGeom prst="rect">
            <a:avLst/>
          </a:prstGeom>
        </p:spPr>
      </p:pic>
      <p:graphicFrame>
        <p:nvGraphicFramePr>
          <p:cNvPr id="8" name="Table 7">
            <a:extLst>
              <a:ext uri="{FF2B5EF4-FFF2-40B4-BE49-F238E27FC236}">
                <a16:creationId xmlns:a16="http://schemas.microsoft.com/office/drawing/2014/main" id="{7370E480-DD66-88BC-220F-CDE152B6A45D}"/>
              </a:ext>
            </a:extLst>
          </p:cNvPr>
          <p:cNvGraphicFramePr>
            <a:graphicFrameLocks noGrp="1"/>
          </p:cNvGraphicFramePr>
          <p:nvPr>
            <p:extLst>
              <p:ext uri="{D42A27DB-BD31-4B8C-83A1-F6EECF244321}">
                <p14:modId xmlns:p14="http://schemas.microsoft.com/office/powerpoint/2010/main" val="799449713"/>
              </p:ext>
            </p:extLst>
          </p:nvPr>
        </p:nvGraphicFramePr>
        <p:xfrm>
          <a:off x="3603688" y="1426730"/>
          <a:ext cx="6353895" cy="5254117"/>
        </p:xfrm>
        <a:graphic>
          <a:graphicData uri="http://schemas.openxmlformats.org/drawingml/2006/table">
            <a:tbl>
              <a:tblPr firstRow="1" firstCol="1" bandRow="1">
                <a:tableStyleId>{5C22544A-7EE6-4342-B048-85BDC9FD1C3A}</a:tableStyleId>
              </a:tblPr>
              <a:tblGrid>
                <a:gridCol w="2109593">
                  <a:extLst>
                    <a:ext uri="{9D8B030D-6E8A-4147-A177-3AD203B41FA5}">
                      <a16:colId xmlns:a16="http://schemas.microsoft.com/office/drawing/2014/main" val="1966526197"/>
                    </a:ext>
                  </a:extLst>
                </a:gridCol>
                <a:gridCol w="3564598">
                  <a:extLst>
                    <a:ext uri="{9D8B030D-6E8A-4147-A177-3AD203B41FA5}">
                      <a16:colId xmlns:a16="http://schemas.microsoft.com/office/drawing/2014/main" val="1548947032"/>
                    </a:ext>
                  </a:extLst>
                </a:gridCol>
                <a:gridCol w="679704">
                  <a:extLst>
                    <a:ext uri="{9D8B030D-6E8A-4147-A177-3AD203B41FA5}">
                      <a16:colId xmlns:a16="http://schemas.microsoft.com/office/drawing/2014/main" val="3274696889"/>
                    </a:ext>
                  </a:extLst>
                </a:gridCol>
              </a:tblGrid>
              <a:tr h="1252220">
                <a:tc>
                  <a:txBody>
                    <a:bodyPr/>
                    <a:lstStyle/>
                    <a:p>
                      <a:pPr algn="ctr">
                        <a:lnSpc>
                          <a:spcPct val="100000"/>
                        </a:lnSpc>
                        <a:spcAft>
                          <a:spcPts val="800"/>
                        </a:spcAft>
                        <a:tabLst>
                          <a:tab pos="457200" algn="l"/>
                        </a:tabLst>
                      </a:pPr>
                      <a:r>
                        <a:rPr lang="en-US" sz="1600" kern="0" dirty="0">
                          <a:effectLst/>
                          <a:highlight>
                            <a:srgbClr val="C0C0C0"/>
                          </a:highlight>
                        </a:rPr>
                        <a:t>3</a:t>
                      </a:r>
                      <a:r>
                        <a:rPr lang="en-US" sz="1600" kern="0" baseline="30000" dirty="0">
                          <a:effectLst/>
                          <a:highlight>
                            <a:srgbClr val="C0C0C0"/>
                          </a:highlight>
                        </a:rPr>
                        <a:t>rd</a:t>
                      </a:r>
                      <a:r>
                        <a:rPr lang="en-US" sz="1600" kern="0" dirty="0">
                          <a:effectLst/>
                          <a:highlight>
                            <a:srgbClr val="C0C0C0"/>
                          </a:highlight>
                        </a:rPr>
                        <a:t> Week</a:t>
                      </a:r>
                      <a:endParaRPr lang="en-US" sz="1600" kern="100" dirty="0">
                        <a:effectLst/>
                      </a:endParaRPr>
                    </a:p>
                    <a:p>
                      <a:pPr algn="ctr">
                        <a:lnSpc>
                          <a:spcPct val="100000"/>
                        </a:lnSpc>
                        <a:spcAft>
                          <a:spcPts val="800"/>
                        </a:spcAft>
                      </a:pPr>
                      <a:r>
                        <a:rPr lang="en-US" sz="1600" kern="0" dirty="0">
                          <a:effectLst/>
                          <a:latin typeface="+mn-lt"/>
                          <a:ea typeface="+mn-ea"/>
                          <a:cs typeface="+mn-cs"/>
                        </a:rPr>
                        <a:t>08/6/204</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0000"/>
                        </a:lnSpc>
                        <a:spcAft>
                          <a:spcPts val="800"/>
                        </a:spcAft>
                        <a:tabLst>
                          <a:tab pos="457200" algn="l"/>
                        </a:tabLst>
                      </a:pPr>
                      <a:r>
                        <a:rPr lang="en-US" sz="1400" b="1" kern="0" dirty="0">
                          <a:solidFill>
                            <a:schemeClr val="tx1"/>
                          </a:solidFill>
                          <a:effectLst/>
                          <a:highlight>
                            <a:srgbClr val="C0C0C0"/>
                          </a:highlight>
                          <a:latin typeface="Alexandria" pitchFamily="2" charset="-78"/>
                          <a:cs typeface="Alexandria" pitchFamily="2" charset="-78"/>
                        </a:rPr>
                        <a:t>Research Proposal</a:t>
                      </a:r>
                      <a:endParaRPr lang="en-US" sz="1400" b="1" kern="100" dirty="0">
                        <a:solidFill>
                          <a:schemeClr val="tx1"/>
                        </a:solidFill>
                        <a:effectLst/>
                        <a:latin typeface="Alexandria" pitchFamily="2" charset="-78"/>
                        <a:cs typeface="Alexandria" pitchFamily="2" charset="-78"/>
                      </a:endParaRPr>
                    </a:p>
                    <a:p>
                      <a:pPr marL="342900" lvl="0" indent="-342900">
                        <a:lnSpc>
                          <a:spcPct val="100000"/>
                        </a:lnSpc>
                        <a:spcAft>
                          <a:spcPts val="800"/>
                        </a:spcAft>
                        <a:buFont typeface="Times New Roman" panose="02020603050405020304" pitchFamily="18" charset="0"/>
                        <a:buChar char="-"/>
                        <a:tabLst>
                          <a:tab pos="285750" algn="l"/>
                          <a:tab pos="457200" algn="l"/>
                        </a:tabLst>
                      </a:pPr>
                      <a:r>
                        <a:rPr lang="en-US" sz="1400" u="sng" kern="0" dirty="0">
                          <a:effectLst/>
                          <a:latin typeface="Alexandria" pitchFamily="2" charset="-78"/>
                          <a:cs typeface="Alexandria" pitchFamily="2" charset="-78"/>
                        </a:rPr>
                        <a:t>Research Proposal components:</a:t>
                      </a:r>
                      <a:endParaRPr lang="en-US" sz="1400" kern="100" dirty="0">
                        <a:effectLst/>
                        <a:latin typeface="Alexandria" pitchFamily="2" charset="-78"/>
                        <a:cs typeface="Alexandria" pitchFamily="2" charset="-78"/>
                      </a:endParaRPr>
                    </a:p>
                    <a:p>
                      <a:pPr>
                        <a:lnSpc>
                          <a:spcPct val="100000"/>
                        </a:lnSpc>
                        <a:spcAft>
                          <a:spcPts val="800"/>
                        </a:spcAft>
                      </a:pPr>
                      <a:r>
                        <a:rPr lang="en-US" sz="1400" b="1" kern="0" dirty="0">
                          <a:solidFill>
                            <a:schemeClr val="tx1"/>
                          </a:solidFill>
                          <a:effectLst/>
                          <a:highlight>
                            <a:srgbClr val="C0C0C0"/>
                          </a:highlight>
                          <a:latin typeface="Alexandria" pitchFamily="2" charset="-78"/>
                          <a:cs typeface="Alexandria" pitchFamily="2" charset="-78"/>
                        </a:rPr>
                        <a:t>Research Methods</a:t>
                      </a:r>
                      <a:endParaRPr lang="en-US" sz="1400" b="1" kern="100" dirty="0">
                        <a:solidFill>
                          <a:schemeClr val="tx1"/>
                        </a:solidFill>
                        <a:effectLst/>
                        <a:latin typeface="Alexandria" pitchFamily="2" charset="-78"/>
                        <a:cs typeface="Alexandria" pitchFamily="2" charset="-78"/>
                      </a:endParaRPr>
                    </a:p>
                    <a:p>
                      <a:pPr marL="342900" lvl="0" indent="-342900">
                        <a:lnSpc>
                          <a:spcPct val="100000"/>
                        </a:lnSpc>
                        <a:spcAft>
                          <a:spcPts val="800"/>
                        </a:spcAft>
                        <a:buFont typeface="Times New Roman" panose="02020603050405020304" pitchFamily="18" charset="0"/>
                        <a:buChar char="-"/>
                        <a:tabLst>
                          <a:tab pos="285750" algn="l"/>
                        </a:tabLst>
                      </a:pPr>
                      <a:r>
                        <a:rPr lang="en-US" sz="1400" kern="0" dirty="0">
                          <a:effectLst/>
                          <a:latin typeface="Alexandria" pitchFamily="2" charset="-78"/>
                          <a:cs typeface="Alexandria" pitchFamily="2" charset="-78"/>
                        </a:rPr>
                        <a:t>Types of research methods</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algn="ctr">
                        <a:lnSpc>
                          <a:spcPct val="100000"/>
                        </a:lnSpc>
                        <a:spcAft>
                          <a:spcPts val="800"/>
                        </a:spcAft>
                      </a:pPr>
                      <a:r>
                        <a:rPr lang="en-US" sz="1600" kern="0" dirty="0">
                          <a:effectLst/>
                        </a:rPr>
                        <a:t>2</a:t>
                      </a:r>
                      <a:endParaRPr lang="en-US" sz="1600" kern="100" dirty="0">
                        <a:effectLst/>
                      </a:endParaRPr>
                    </a:p>
                    <a:p>
                      <a:pPr>
                        <a:lnSpc>
                          <a:spcPct val="100000"/>
                        </a:lnSpc>
                        <a:spcAft>
                          <a:spcPts val="800"/>
                        </a:spcAft>
                      </a:pPr>
                      <a:r>
                        <a:rPr lang="en-US" sz="1600" kern="0" dirty="0">
                          <a:effectLst/>
                        </a:rPr>
                        <a:t> </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13307494"/>
                  </a:ext>
                </a:extLst>
              </a:tr>
              <a:tr h="1252220">
                <a:tc>
                  <a:txBody>
                    <a:bodyPr/>
                    <a:lstStyle/>
                    <a:p>
                      <a:pPr algn="ctr">
                        <a:lnSpc>
                          <a:spcPct val="100000"/>
                        </a:lnSpc>
                        <a:spcAft>
                          <a:spcPts val="0"/>
                        </a:spcAft>
                      </a:pPr>
                      <a:r>
                        <a:rPr lang="en-US" sz="1600" kern="0" dirty="0">
                          <a:effectLst/>
                        </a:rPr>
                        <a:t>15/6/2024 -22/6/2024</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lvl="0" indent="-342900">
                        <a:lnSpc>
                          <a:spcPct val="100000"/>
                        </a:lnSpc>
                        <a:spcAft>
                          <a:spcPts val="0"/>
                        </a:spcAft>
                        <a:buFont typeface="Times New Roman" panose="02020603050405020304" pitchFamily="18" charset="0"/>
                        <a:buChar char="-"/>
                        <a:tabLst>
                          <a:tab pos="285750" algn="l"/>
                        </a:tabLst>
                      </a:pPr>
                      <a:r>
                        <a:rPr lang="ar-SY" sz="1400" kern="100" dirty="0">
                          <a:effectLst/>
                          <a:latin typeface="Alexandria" pitchFamily="2" charset="-78"/>
                          <a:ea typeface="Calibri" panose="020F0502020204030204" pitchFamily="34" charset="0"/>
                          <a:cs typeface="Alexandria" pitchFamily="2" charset="-78"/>
                        </a:rPr>
                        <a:t>إجازة عيد الأضحى المبارك</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a:lnSpc>
                          <a:spcPct val="100000"/>
                        </a:lnSpc>
                        <a:spcAft>
                          <a:spcPts val="0"/>
                        </a:spcAft>
                      </a:pP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244576603"/>
                  </a:ext>
                </a:extLst>
              </a:tr>
              <a:tr h="2604135">
                <a:tc>
                  <a:txBody>
                    <a:bodyPr/>
                    <a:lstStyle/>
                    <a:p>
                      <a:pPr algn="ctr">
                        <a:lnSpc>
                          <a:spcPct val="107000"/>
                        </a:lnSpc>
                        <a:spcAft>
                          <a:spcPts val="800"/>
                        </a:spcAft>
                      </a:pPr>
                      <a:r>
                        <a:rPr lang="en-US" sz="1600" kern="0" dirty="0">
                          <a:effectLst/>
                          <a:highlight>
                            <a:srgbClr val="C0C0C0"/>
                          </a:highlight>
                        </a:rPr>
                        <a:t>4</a:t>
                      </a:r>
                      <a:r>
                        <a:rPr lang="en-US" sz="1600" kern="0" baseline="30000" dirty="0">
                          <a:effectLst/>
                          <a:highlight>
                            <a:srgbClr val="C0C0C0"/>
                          </a:highlight>
                        </a:rPr>
                        <a:t>th</a:t>
                      </a:r>
                      <a:r>
                        <a:rPr lang="en-US" sz="1600" kern="0" dirty="0">
                          <a:effectLst/>
                          <a:highlight>
                            <a:srgbClr val="C0C0C0"/>
                          </a:highlight>
                        </a:rPr>
                        <a:t> Week</a:t>
                      </a:r>
                      <a:endParaRPr lang="en-US" sz="1600" kern="100" dirty="0">
                        <a:effectLst/>
                      </a:endParaRPr>
                    </a:p>
                    <a:p>
                      <a:pPr algn="ctr">
                        <a:lnSpc>
                          <a:spcPct val="107000"/>
                        </a:lnSpc>
                        <a:spcAft>
                          <a:spcPts val="800"/>
                        </a:spcAft>
                        <a:tabLst>
                          <a:tab pos="457200" algn="l"/>
                        </a:tabLst>
                      </a:pPr>
                      <a:r>
                        <a:rPr lang="en-US" sz="1600" kern="0" dirty="0">
                          <a:effectLst/>
                        </a:rPr>
                        <a:t>22/6/2024</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US" sz="1400" b="1" kern="0" dirty="0">
                          <a:effectLst/>
                          <a:highlight>
                            <a:srgbClr val="C0C0C0"/>
                          </a:highlight>
                          <a:latin typeface="Alexandria" pitchFamily="2" charset="-78"/>
                          <a:cs typeface="Alexandria" pitchFamily="2" charset="-78"/>
                        </a:rPr>
                        <a:t>Population and Sampling</a:t>
                      </a:r>
                      <a:r>
                        <a:rPr lang="en-US" sz="1400" b="1" kern="0" dirty="0">
                          <a:effectLst/>
                          <a:latin typeface="Alexandria" pitchFamily="2" charset="-78"/>
                          <a:cs typeface="Alexandria" pitchFamily="2" charset="-78"/>
                        </a:rPr>
                        <a:t> </a:t>
                      </a:r>
                      <a:endParaRPr lang="en-US" sz="1400" b="1" kern="100" dirty="0">
                        <a:effectLst/>
                        <a:latin typeface="Alexandria" pitchFamily="2" charset="-78"/>
                        <a:cs typeface="Alexandria" pitchFamily="2" charset="-78"/>
                      </a:endParaRPr>
                    </a:p>
                    <a:p>
                      <a:pPr marL="1143000" lvl="2" indent="-228600" algn="l" rtl="0">
                        <a:lnSpc>
                          <a:spcPct val="115000"/>
                        </a:lnSpc>
                        <a:buFont typeface="Times New Roman" panose="02020603050405020304" pitchFamily="18" charset="0"/>
                        <a:buChar char="-"/>
                        <a:tabLst>
                          <a:tab pos="285750" algn="l"/>
                        </a:tabLst>
                      </a:pPr>
                      <a:r>
                        <a:rPr lang="en-US" sz="1400" dirty="0">
                          <a:effectLst/>
                          <a:latin typeface="Alexandria" pitchFamily="2" charset="-78"/>
                          <a:cs typeface="Alexandria" pitchFamily="2" charset="-78"/>
                        </a:rPr>
                        <a:t>The concept of population and research sample</a:t>
                      </a:r>
                    </a:p>
                    <a:p>
                      <a:pPr marL="1143000" lvl="2" indent="-228600" algn="l" rtl="0">
                        <a:lnSpc>
                          <a:spcPct val="115000"/>
                        </a:lnSpc>
                        <a:buFont typeface="Times New Roman" panose="02020603050405020304" pitchFamily="18" charset="0"/>
                        <a:buChar char="-"/>
                        <a:tabLst>
                          <a:tab pos="285750" algn="l"/>
                        </a:tabLst>
                      </a:pPr>
                      <a:r>
                        <a:rPr lang="en-US" sz="1400" dirty="0">
                          <a:effectLst/>
                          <a:latin typeface="Alexandria" pitchFamily="2" charset="-78"/>
                          <a:cs typeface="Alexandria" pitchFamily="2" charset="-78"/>
                        </a:rPr>
                        <a:t>Sample type</a:t>
                      </a:r>
                    </a:p>
                    <a:p>
                      <a:pPr marL="342900" lvl="0" indent="-342900" algn="l" rtl="0">
                        <a:lnSpc>
                          <a:spcPct val="115000"/>
                        </a:lnSpc>
                        <a:spcAft>
                          <a:spcPts val="1000"/>
                        </a:spcAft>
                        <a:buFont typeface="+mj-lt"/>
                        <a:buAutoNum type="alphaUcPeriod"/>
                      </a:pPr>
                      <a:r>
                        <a:rPr lang="en-US" sz="1400" u="sng" dirty="0">
                          <a:effectLst/>
                          <a:latin typeface="Alexandria" pitchFamily="2" charset="-78"/>
                          <a:cs typeface="Alexandria" pitchFamily="2" charset="-78"/>
                        </a:rPr>
                        <a:t>Random sample (probability)</a:t>
                      </a:r>
                      <a:endParaRPr lang="en-US" sz="1400" dirty="0">
                        <a:effectLst/>
                        <a:latin typeface="Alexandria" pitchFamily="2" charset="-78"/>
                        <a:cs typeface="Alexandria" pitchFamily="2" charset="-78"/>
                      </a:endParaRPr>
                    </a:p>
                    <a:p>
                      <a:pPr>
                        <a:lnSpc>
                          <a:spcPct val="107000"/>
                        </a:lnSpc>
                        <a:spcAft>
                          <a:spcPts val="800"/>
                        </a:spcAft>
                      </a:pPr>
                      <a:r>
                        <a:rPr lang="en-US" sz="1400" b="1" kern="0" dirty="0">
                          <a:effectLst/>
                          <a:highlight>
                            <a:srgbClr val="C0C0C0"/>
                          </a:highlight>
                          <a:latin typeface="Alexandria" pitchFamily="2" charset="-78"/>
                          <a:cs typeface="Alexandria" pitchFamily="2" charset="-78"/>
                        </a:rPr>
                        <a:t>Population and Sampling</a:t>
                      </a:r>
                      <a:r>
                        <a:rPr lang="en-US" sz="1400" b="1" kern="0" dirty="0">
                          <a:effectLst/>
                          <a:latin typeface="Alexandria" pitchFamily="2" charset="-78"/>
                          <a:cs typeface="Alexandria" pitchFamily="2" charset="-78"/>
                        </a:rPr>
                        <a:t> </a:t>
                      </a:r>
                      <a:endParaRPr lang="en-US" sz="1400" b="1" kern="100" dirty="0">
                        <a:effectLst/>
                        <a:latin typeface="Alexandria" pitchFamily="2" charset="-78"/>
                        <a:cs typeface="Alexandria" pitchFamily="2" charset="-78"/>
                      </a:endParaRPr>
                    </a:p>
                    <a:p>
                      <a:pPr marL="342900" lvl="0" indent="-342900" algn="l" rtl="0">
                        <a:lnSpc>
                          <a:spcPct val="115000"/>
                        </a:lnSpc>
                        <a:buFont typeface="+mj-lt"/>
                        <a:buAutoNum type="alphaUcPeriod"/>
                      </a:pPr>
                      <a:r>
                        <a:rPr lang="en-US" sz="1400" u="sng" dirty="0">
                          <a:effectLst/>
                          <a:latin typeface="Alexandria" pitchFamily="2" charset="-78"/>
                          <a:cs typeface="Alexandria" pitchFamily="2" charset="-78"/>
                        </a:rPr>
                        <a:t>Non-random samples</a:t>
                      </a:r>
                      <a:endParaRPr lang="en-US" sz="1400" dirty="0">
                        <a:effectLst/>
                        <a:latin typeface="Alexandria" pitchFamily="2" charset="-78"/>
                        <a:cs typeface="Alexandria" pitchFamily="2" charset="-78"/>
                      </a:endParaRPr>
                    </a:p>
                    <a:p>
                      <a:pPr marL="1143000" lvl="2" indent="-228600" algn="l" rtl="0">
                        <a:lnSpc>
                          <a:spcPct val="115000"/>
                        </a:lnSpc>
                        <a:buFont typeface="Times New Roman" panose="02020603050405020304" pitchFamily="18" charset="0"/>
                        <a:buChar char="-"/>
                        <a:tabLst>
                          <a:tab pos="285750" algn="l"/>
                        </a:tabLst>
                      </a:pPr>
                      <a:r>
                        <a:rPr lang="en-US" sz="1400" dirty="0">
                          <a:effectLst/>
                          <a:latin typeface="Alexandria" pitchFamily="2" charset="-78"/>
                          <a:cs typeface="Alexandria" pitchFamily="2" charset="-78"/>
                        </a:rPr>
                        <a:t>Sample selection steps</a:t>
                      </a:r>
                    </a:p>
                    <a:p>
                      <a:pPr marL="1143000" lvl="2" indent="-228600" algn="l" rtl="0">
                        <a:lnSpc>
                          <a:spcPct val="115000"/>
                        </a:lnSpc>
                        <a:spcAft>
                          <a:spcPts val="1000"/>
                        </a:spcAft>
                        <a:buFont typeface="Times New Roman" panose="02020603050405020304" pitchFamily="18" charset="0"/>
                        <a:buChar char="-"/>
                        <a:tabLst>
                          <a:tab pos="285750" algn="l"/>
                        </a:tabLst>
                      </a:pPr>
                      <a:r>
                        <a:rPr lang="en-US" sz="1400" dirty="0">
                          <a:effectLst/>
                          <a:latin typeface="Alexandria" pitchFamily="2" charset="-78"/>
                          <a:cs typeface="Alexandria" pitchFamily="2" charset="-78"/>
                        </a:rPr>
                        <a:t>Specify the sample size</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algn="ctr">
                        <a:lnSpc>
                          <a:spcPct val="107000"/>
                        </a:lnSpc>
                        <a:spcAft>
                          <a:spcPts val="800"/>
                        </a:spcAft>
                      </a:pPr>
                      <a:r>
                        <a:rPr lang="en-US" sz="1600" kern="0" dirty="0">
                          <a:effectLst/>
                        </a:rPr>
                        <a:t>3</a:t>
                      </a:r>
                      <a:endParaRPr lang="en-US" sz="1600" kern="100" dirty="0">
                        <a:effectLst/>
                      </a:endParaRPr>
                    </a:p>
                    <a:p>
                      <a:pPr algn="ctr">
                        <a:lnSpc>
                          <a:spcPct val="107000"/>
                        </a:lnSpc>
                        <a:spcAft>
                          <a:spcPts val="800"/>
                        </a:spcAft>
                      </a:pPr>
                      <a:r>
                        <a:rPr lang="en-US" sz="1600" kern="0" dirty="0">
                          <a:effectLst/>
                        </a:rPr>
                        <a:t> </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59707648"/>
                  </a:ext>
                </a:extLst>
              </a:tr>
            </a:tbl>
          </a:graphicData>
        </a:graphic>
      </p:graphicFrame>
    </p:spTree>
    <p:extLst>
      <p:ext uri="{BB962C8B-B14F-4D97-AF65-F5344CB8AC3E}">
        <p14:creationId xmlns:p14="http://schemas.microsoft.com/office/powerpoint/2010/main" val="2307272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86344" y="6422984"/>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250" y="178542"/>
            <a:ext cx="2305141" cy="1076343"/>
          </a:xfrm>
          <a:prstGeom prst="rect">
            <a:avLst/>
          </a:prstGeom>
        </p:spPr>
      </p:pic>
      <p:sp>
        <p:nvSpPr>
          <p:cNvPr id="7" name="TextBox 6"/>
          <p:cNvSpPr txBox="1"/>
          <p:nvPr/>
        </p:nvSpPr>
        <p:spPr>
          <a:xfrm>
            <a:off x="2808041" y="1021076"/>
            <a:ext cx="8184724"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Follow-up and delivery schedule of graduation project tasks</a:t>
            </a:r>
          </a:p>
        </p:txBody>
      </p:sp>
      <p:graphicFrame>
        <p:nvGraphicFramePr>
          <p:cNvPr id="8" name="Table 7">
            <a:extLst>
              <a:ext uri="{FF2B5EF4-FFF2-40B4-BE49-F238E27FC236}">
                <a16:creationId xmlns:a16="http://schemas.microsoft.com/office/drawing/2014/main" id="{D550E817-EA64-E823-A442-33D0EDDEE5F5}"/>
              </a:ext>
            </a:extLst>
          </p:cNvPr>
          <p:cNvGraphicFramePr>
            <a:graphicFrameLocks noGrp="1"/>
          </p:cNvGraphicFramePr>
          <p:nvPr>
            <p:extLst>
              <p:ext uri="{D42A27DB-BD31-4B8C-83A1-F6EECF244321}">
                <p14:modId xmlns:p14="http://schemas.microsoft.com/office/powerpoint/2010/main" val="792899733"/>
              </p:ext>
            </p:extLst>
          </p:nvPr>
        </p:nvGraphicFramePr>
        <p:xfrm>
          <a:off x="3656015" y="1454703"/>
          <a:ext cx="6630888" cy="5273929"/>
        </p:xfrm>
        <a:graphic>
          <a:graphicData uri="http://schemas.openxmlformats.org/drawingml/2006/table">
            <a:tbl>
              <a:tblPr firstRow="1" firstCol="1" bandRow="1">
                <a:tableStyleId>{5C22544A-7EE6-4342-B048-85BDC9FD1C3A}</a:tableStyleId>
              </a:tblPr>
              <a:tblGrid>
                <a:gridCol w="2201560">
                  <a:extLst>
                    <a:ext uri="{9D8B030D-6E8A-4147-A177-3AD203B41FA5}">
                      <a16:colId xmlns:a16="http://schemas.microsoft.com/office/drawing/2014/main" val="1481220769"/>
                    </a:ext>
                  </a:extLst>
                </a:gridCol>
                <a:gridCol w="3719993">
                  <a:extLst>
                    <a:ext uri="{9D8B030D-6E8A-4147-A177-3AD203B41FA5}">
                      <a16:colId xmlns:a16="http://schemas.microsoft.com/office/drawing/2014/main" val="1494971776"/>
                    </a:ext>
                  </a:extLst>
                </a:gridCol>
                <a:gridCol w="709335">
                  <a:extLst>
                    <a:ext uri="{9D8B030D-6E8A-4147-A177-3AD203B41FA5}">
                      <a16:colId xmlns:a16="http://schemas.microsoft.com/office/drawing/2014/main" val="3624134278"/>
                    </a:ext>
                  </a:extLst>
                </a:gridCol>
              </a:tblGrid>
              <a:tr h="1576383">
                <a:tc>
                  <a:txBody>
                    <a:bodyPr/>
                    <a:lstStyle/>
                    <a:p>
                      <a:pPr algn="ctr">
                        <a:lnSpc>
                          <a:spcPct val="107000"/>
                        </a:lnSpc>
                        <a:spcAft>
                          <a:spcPts val="800"/>
                        </a:spcAft>
                        <a:tabLst>
                          <a:tab pos="457200" algn="l"/>
                        </a:tabLst>
                      </a:pPr>
                      <a:r>
                        <a:rPr lang="en-US" sz="1400" kern="0" dirty="0">
                          <a:effectLst/>
                          <a:highlight>
                            <a:srgbClr val="C0C0C0"/>
                          </a:highlight>
                        </a:rPr>
                        <a:t> </a:t>
                      </a:r>
                      <a:endParaRPr lang="en-US" sz="1400" kern="100" dirty="0">
                        <a:effectLst/>
                      </a:endParaRPr>
                    </a:p>
                    <a:p>
                      <a:pPr algn="ctr">
                        <a:lnSpc>
                          <a:spcPct val="107000"/>
                        </a:lnSpc>
                        <a:spcAft>
                          <a:spcPts val="800"/>
                        </a:spcAft>
                      </a:pPr>
                      <a:r>
                        <a:rPr lang="en-US" sz="1400" kern="0" dirty="0">
                          <a:effectLst/>
                          <a:highlight>
                            <a:srgbClr val="C0C0C0"/>
                          </a:highlight>
                        </a:rPr>
                        <a:t>5</a:t>
                      </a:r>
                      <a:r>
                        <a:rPr lang="en-US" sz="1400" kern="0" baseline="30000" dirty="0">
                          <a:effectLst/>
                          <a:highlight>
                            <a:srgbClr val="C0C0C0"/>
                          </a:highlight>
                        </a:rPr>
                        <a:t>th</a:t>
                      </a:r>
                      <a:r>
                        <a:rPr lang="en-US" sz="1400" kern="0" dirty="0">
                          <a:effectLst/>
                          <a:highlight>
                            <a:srgbClr val="C0C0C0"/>
                          </a:highlight>
                        </a:rPr>
                        <a:t> Week</a:t>
                      </a:r>
                      <a:endParaRPr lang="en-US" sz="1400" kern="100" dirty="0">
                        <a:effectLst/>
                      </a:endParaRPr>
                    </a:p>
                    <a:p>
                      <a:pPr algn="ctr">
                        <a:lnSpc>
                          <a:spcPct val="107000"/>
                        </a:lnSpc>
                        <a:spcAft>
                          <a:spcPts val="800"/>
                        </a:spcAft>
                      </a:pPr>
                      <a:r>
                        <a:rPr lang="en-US" sz="1400" kern="0" dirty="0">
                          <a:effectLst/>
                        </a:rPr>
                        <a:t>29/6/2024</a:t>
                      </a:r>
                      <a:endParaRPr lang="en-US" sz="1400" kern="100" dirty="0">
                        <a:effectLst/>
                      </a:endParaRPr>
                    </a:p>
                    <a:p>
                      <a:pPr algn="ctr">
                        <a:lnSpc>
                          <a:spcPct val="107000"/>
                        </a:lnSpc>
                        <a:spcAft>
                          <a:spcPts val="800"/>
                        </a:spcAft>
                      </a:pPr>
                      <a:r>
                        <a:rPr lang="en-US" sz="1400" kern="0" dirty="0">
                          <a:effectLst/>
                        </a:rPr>
                        <a:t> </a:t>
                      </a:r>
                      <a:endParaRPr lang="en-US" sz="1400" kern="100" dirty="0">
                        <a:effectLst/>
                      </a:endParaRPr>
                    </a:p>
                    <a:p>
                      <a:pPr algn="ctr">
                        <a:lnSpc>
                          <a:spcPct val="107000"/>
                        </a:lnSpc>
                        <a:spcAft>
                          <a:spcPts val="800"/>
                        </a:spcAft>
                      </a:pPr>
                      <a:r>
                        <a:rPr lang="en-US" sz="1400" kern="0" dirty="0">
                          <a:effectLst/>
                          <a:highlight>
                            <a:srgbClr val="C0C0C0"/>
                          </a:highlight>
                        </a:rPr>
                        <a:t> </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tc>
                  <a:txBody>
                    <a:bodyPr/>
                    <a:lstStyle/>
                    <a:p>
                      <a:pPr>
                        <a:lnSpc>
                          <a:spcPct val="107000"/>
                        </a:lnSpc>
                        <a:spcAft>
                          <a:spcPts val="800"/>
                        </a:spcAft>
                      </a:pPr>
                      <a:r>
                        <a:rPr lang="en-US" sz="1400" kern="0" dirty="0" smtClean="0">
                          <a:solidFill>
                            <a:schemeClr val="tx1"/>
                          </a:solidFill>
                          <a:effectLst/>
                          <a:highlight>
                            <a:srgbClr val="C0C0C0"/>
                          </a:highlight>
                        </a:rPr>
                        <a:t>Data Collection</a:t>
                      </a:r>
                      <a:endParaRPr lang="en-US" sz="1400" kern="100" dirty="0" smtClean="0">
                        <a:solidFill>
                          <a:schemeClr val="tx1"/>
                        </a:solidFill>
                        <a:effectLst/>
                      </a:endParaRPr>
                    </a:p>
                    <a:p>
                      <a:pPr marL="1143000" lvl="2" indent="-228600" algn="l" rtl="0">
                        <a:lnSpc>
                          <a:spcPct val="115000"/>
                        </a:lnSpc>
                        <a:buFont typeface="Times New Roman" panose="02020603050405020304" pitchFamily="18" charset="0"/>
                        <a:buChar char="-"/>
                        <a:tabLst>
                          <a:tab pos="285750" algn="l"/>
                        </a:tabLst>
                      </a:pPr>
                      <a:r>
                        <a:rPr lang="en-US" sz="1400" dirty="0" smtClean="0">
                          <a:effectLst/>
                        </a:rPr>
                        <a:t>Primary data and secondary data</a:t>
                      </a:r>
                    </a:p>
                    <a:p>
                      <a:pPr marL="1143000" lvl="2" indent="-228600" algn="l" rtl="0">
                        <a:lnSpc>
                          <a:spcPct val="115000"/>
                        </a:lnSpc>
                        <a:spcAft>
                          <a:spcPts val="1000"/>
                        </a:spcAft>
                        <a:buFont typeface="Times New Roman" panose="02020603050405020304" pitchFamily="18" charset="0"/>
                        <a:buChar char="-"/>
                        <a:tabLst>
                          <a:tab pos="285750" algn="l"/>
                        </a:tabLst>
                      </a:pPr>
                      <a:r>
                        <a:rPr lang="en-US" sz="1400" dirty="0" smtClean="0">
                          <a:effectLst/>
                        </a:rPr>
                        <a:t>Methods for collecting primary data</a:t>
                      </a:r>
                    </a:p>
                    <a:p>
                      <a:pPr>
                        <a:lnSpc>
                          <a:spcPct val="107000"/>
                        </a:lnSpc>
                        <a:spcAft>
                          <a:spcPts val="800"/>
                        </a:spcAft>
                      </a:pPr>
                      <a:r>
                        <a:rPr lang="en-US" sz="1400" b="1" kern="0" dirty="0" smtClean="0">
                          <a:solidFill>
                            <a:schemeClr val="tx1"/>
                          </a:solidFill>
                          <a:effectLst/>
                          <a:highlight>
                            <a:srgbClr val="C0C0C0"/>
                          </a:highlight>
                        </a:rPr>
                        <a:t>Validity and Reliability</a:t>
                      </a:r>
                      <a:endParaRPr lang="en-US" sz="1400" b="1" kern="100" dirty="0" smtClean="0">
                        <a:solidFill>
                          <a:schemeClr val="tx1"/>
                        </a:solidFill>
                        <a:effectLst/>
                      </a:endParaRPr>
                    </a:p>
                    <a:p>
                      <a:pPr marL="342900" lvl="0" indent="-342900" algn="l" rtl="0">
                        <a:lnSpc>
                          <a:spcPct val="115000"/>
                        </a:lnSpc>
                        <a:buFont typeface="+mj-lt"/>
                        <a:buAutoNum type="alphaUcPeriod"/>
                      </a:pPr>
                      <a:r>
                        <a:rPr lang="en-US" sz="1400" dirty="0" smtClean="0">
                          <a:effectLst/>
                        </a:rPr>
                        <a:t>First:  Validity </a:t>
                      </a:r>
                    </a:p>
                    <a:p>
                      <a:pPr marL="342900" lvl="0" indent="-342900" algn="l" rtl="0">
                        <a:lnSpc>
                          <a:spcPct val="115000"/>
                        </a:lnSpc>
                        <a:spcAft>
                          <a:spcPts val="1000"/>
                        </a:spcAft>
                        <a:buFont typeface="+mj-lt"/>
                        <a:buAutoNum type="alphaUcPeriod" startAt="2"/>
                      </a:pPr>
                      <a:r>
                        <a:rPr lang="en-US" sz="1400" dirty="0" smtClean="0">
                          <a:effectLst/>
                        </a:rPr>
                        <a:t>Second: Reliability</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tc>
                  <a:txBody>
                    <a:bodyPr/>
                    <a:lstStyle/>
                    <a:p>
                      <a:pPr algn="ctr">
                        <a:lnSpc>
                          <a:spcPct val="107000"/>
                        </a:lnSpc>
                        <a:spcAft>
                          <a:spcPts val="800"/>
                        </a:spcAft>
                      </a:pPr>
                      <a:r>
                        <a:rPr lang="en-US" sz="1400" kern="0" dirty="0">
                          <a:effectLst/>
                        </a:rPr>
                        <a:t>4</a:t>
                      </a:r>
                      <a:endParaRPr lang="en-US" sz="1400" kern="100" dirty="0">
                        <a:effectLst/>
                      </a:endParaRPr>
                    </a:p>
                    <a:p>
                      <a:pPr algn="ctr">
                        <a:lnSpc>
                          <a:spcPct val="107000"/>
                        </a:lnSpc>
                        <a:spcAft>
                          <a:spcPts val="800"/>
                        </a:spcAft>
                      </a:pPr>
                      <a:r>
                        <a:rPr lang="en-US" sz="1400" kern="0" dirty="0">
                          <a:effectLst/>
                        </a:rPr>
                        <a:t> </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extLst>
                  <a:ext uri="{0D108BD9-81ED-4DB2-BD59-A6C34878D82A}">
                    <a16:rowId xmlns:a16="http://schemas.microsoft.com/office/drawing/2014/main" val="3153798524"/>
                  </a:ext>
                </a:extLst>
              </a:tr>
              <a:tr h="2774955">
                <a:tc>
                  <a:txBody>
                    <a:bodyPr/>
                    <a:lstStyle/>
                    <a:p>
                      <a:pPr algn="ctr">
                        <a:lnSpc>
                          <a:spcPct val="107000"/>
                        </a:lnSpc>
                        <a:spcAft>
                          <a:spcPts val="800"/>
                        </a:spcAft>
                      </a:pPr>
                      <a:r>
                        <a:rPr lang="en-US" sz="1400" kern="0" dirty="0">
                          <a:effectLst/>
                          <a:highlight>
                            <a:srgbClr val="C0C0C0"/>
                          </a:highlight>
                        </a:rPr>
                        <a:t> </a:t>
                      </a:r>
                      <a:endParaRPr lang="en-US" sz="1400" kern="100" dirty="0">
                        <a:effectLst/>
                      </a:endParaRPr>
                    </a:p>
                    <a:p>
                      <a:pPr algn="ctr">
                        <a:lnSpc>
                          <a:spcPct val="107000"/>
                        </a:lnSpc>
                        <a:spcAft>
                          <a:spcPts val="800"/>
                        </a:spcAft>
                      </a:pPr>
                      <a:r>
                        <a:rPr lang="en-US" sz="1400" kern="0" dirty="0">
                          <a:effectLst/>
                          <a:highlight>
                            <a:srgbClr val="C0C0C0"/>
                          </a:highlight>
                        </a:rPr>
                        <a:t>6</a:t>
                      </a:r>
                      <a:r>
                        <a:rPr lang="en-US" sz="1400" kern="0" baseline="30000" dirty="0">
                          <a:effectLst/>
                          <a:highlight>
                            <a:srgbClr val="C0C0C0"/>
                          </a:highlight>
                        </a:rPr>
                        <a:t>th</a:t>
                      </a:r>
                      <a:r>
                        <a:rPr lang="en-US" sz="1400" kern="0" dirty="0">
                          <a:effectLst/>
                          <a:highlight>
                            <a:srgbClr val="C0C0C0"/>
                          </a:highlight>
                        </a:rPr>
                        <a:t> Week</a:t>
                      </a:r>
                      <a:endParaRPr lang="en-US" sz="1400" kern="100" dirty="0">
                        <a:effectLst/>
                      </a:endParaRPr>
                    </a:p>
                    <a:p>
                      <a:pPr algn="ctr">
                        <a:lnSpc>
                          <a:spcPct val="107000"/>
                        </a:lnSpc>
                        <a:spcAft>
                          <a:spcPts val="800"/>
                        </a:spcAft>
                      </a:pPr>
                      <a:r>
                        <a:rPr lang="en-US" sz="1400" kern="0" dirty="0">
                          <a:effectLst/>
                        </a:rPr>
                        <a:t>06/7/2024</a:t>
                      </a:r>
                      <a:endParaRPr lang="en-US" sz="1400" kern="100" dirty="0">
                        <a:effectLst/>
                      </a:endParaRPr>
                    </a:p>
                    <a:p>
                      <a:pPr algn="ctr">
                        <a:lnSpc>
                          <a:spcPct val="107000"/>
                        </a:lnSpc>
                        <a:spcAft>
                          <a:spcPts val="800"/>
                        </a:spcAft>
                      </a:pPr>
                      <a:r>
                        <a:rPr lang="en-US" sz="1400" kern="0" dirty="0">
                          <a:effectLst/>
                          <a:highlight>
                            <a:srgbClr val="C0C0C0"/>
                          </a:highlight>
                        </a:rPr>
                        <a:t> </a:t>
                      </a:r>
                      <a:endParaRPr lang="en-US" sz="1400" kern="100" dirty="0">
                        <a:effectLst/>
                      </a:endParaRPr>
                    </a:p>
                    <a:p>
                      <a:pPr algn="ctr">
                        <a:lnSpc>
                          <a:spcPct val="107000"/>
                        </a:lnSpc>
                        <a:spcAft>
                          <a:spcPts val="800"/>
                        </a:spcAft>
                      </a:pPr>
                      <a:r>
                        <a:rPr lang="en-US" sz="1400" kern="0" dirty="0">
                          <a:effectLst/>
                          <a:highlight>
                            <a:srgbClr val="C0C0C0"/>
                          </a:highlight>
                        </a:rPr>
                        <a:t> </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tc>
                  <a:txBody>
                    <a:bodyPr/>
                    <a:lstStyle/>
                    <a:p>
                      <a:pPr>
                        <a:lnSpc>
                          <a:spcPct val="107000"/>
                        </a:lnSpc>
                        <a:spcAft>
                          <a:spcPts val="800"/>
                        </a:spcAft>
                      </a:pPr>
                      <a:r>
                        <a:rPr lang="en-US" sz="1300" b="1" kern="0" dirty="0">
                          <a:effectLst/>
                          <a:highlight>
                            <a:srgbClr val="C0C0C0"/>
                          </a:highlight>
                          <a:latin typeface="Alexandria" pitchFamily="2" charset="-78"/>
                          <a:cs typeface="Alexandria" pitchFamily="2" charset="-78"/>
                        </a:rPr>
                        <a:t>Data Types: (Quantitative &amp; Qualitative)</a:t>
                      </a:r>
                      <a:endParaRPr lang="en-US" sz="1300" b="1" kern="100" dirty="0">
                        <a:effectLst/>
                        <a:latin typeface="Alexandria" pitchFamily="2" charset="-78"/>
                        <a:cs typeface="Alexandria" pitchFamily="2" charset="-78"/>
                      </a:endParaRPr>
                    </a:p>
                    <a:p>
                      <a:pPr marL="1143000" lvl="2" indent="-228600" algn="l" rtl="0">
                        <a:lnSpc>
                          <a:spcPct val="115000"/>
                        </a:lnSpc>
                        <a:buFont typeface="Times New Roman" panose="02020603050405020304" pitchFamily="18" charset="0"/>
                        <a:buChar char="-"/>
                        <a:tabLst>
                          <a:tab pos="285750" algn="l"/>
                        </a:tabLst>
                      </a:pPr>
                      <a:r>
                        <a:rPr lang="en-US" sz="1300" dirty="0">
                          <a:effectLst/>
                          <a:latin typeface="Alexandria" pitchFamily="2" charset="-78"/>
                          <a:cs typeface="Alexandria" pitchFamily="2" charset="-78"/>
                        </a:rPr>
                        <a:t>The first stage: Presentation and analysis of data using the SPSS program</a:t>
                      </a:r>
                    </a:p>
                    <a:p>
                      <a:pPr marL="1143000" lvl="2" indent="-228600" algn="l" rtl="0">
                        <a:lnSpc>
                          <a:spcPct val="115000"/>
                        </a:lnSpc>
                        <a:buFont typeface="Times New Roman" panose="02020603050405020304" pitchFamily="18" charset="0"/>
                        <a:buChar char="-"/>
                        <a:tabLst>
                          <a:tab pos="285750" algn="l"/>
                        </a:tabLst>
                      </a:pPr>
                      <a:r>
                        <a:rPr lang="en-US" sz="1300" dirty="0">
                          <a:effectLst/>
                          <a:latin typeface="Alexandria" pitchFamily="2" charset="-78"/>
                          <a:cs typeface="Alexandria" pitchFamily="2" charset="-78"/>
                        </a:rPr>
                        <a:t>The second stage: Describing the data using statistical measures.</a:t>
                      </a:r>
                    </a:p>
                    <a:p>
                      <a:pPr marL="1143000" lvl="2" indent="-228600" algn="l" rtl="0">
                        <a:lnSpc>
                          <a:spcPct val="115000"/>
                        </a:lnSpc>
                        <a:spcAft>
                          <a:spcPts val="1000"/>
                        </a:spcAft>
                        <a:buFont typeface="Times New Roman" panose="02020603050405020304" pitchFamily="18" charset="0"/>
                        <a:buChar char="-"/>
                        <a:tabLst>
                          <a:tab pos="285750" algn="l"/>
                        </a:tabLst>
                      </a:pPr>
                      <a:r>
                        <a:rPr lang="en-US" sz="1300" dirty="0">
                          <a:effectLst/>
                          <a:latin typeface="Alexandria" pitchFamily="2" charset="-78"/>
                          <a:cs typeface="Alexandria" pitchFamily="2" charset="-78"/>
                        </a:rPr>
                        <a:t>The third stage: Data analysis using SPSS </a:t>
                      </a:r>
                    </a:p>
                    <a:p>
                      <a:pPr>
                        <a:lnSpc>
                          <a:spcPct val="107000"/>
                        </a:lnSpc>
                        <a:spcAft>
                          <a:spcPts val="800"/>
                        </a:spcAft>
                      </a:pPr>
                      <a:r>
                        <a:rPr lang="en-US" sz="1300" b="1" kern="0" dirty="0">
                          <a:effectLst/>
                          <a:highlight>
                            <a:srgbClr val="C0C0C0"/>
                          </a:highlight>
                          <a:latin typeface="Alexandria" pitchFamily="2" charset="-78"/>
                          <a:cs typeface="Alexandria" pitchFamily="2" charset="-78"/>
                        </a:rPr>
                        <a:t>Research Conclusion: -</a:t>
                      </a:r>
                      <a:r>
                        <a:rPr lang="en-US" sz="1300" b="1" kern="0" dirty="0">
                          <a:effectLst/>
                          <a:latin typeface="Alexandria" pitchFamily="2" charset="-78"/>
                          <a:cs typeface="Alexandria" pitchFamily="2" charset="-78"/>
                        </a:rPr>
                        <a:t> </a:t>
                      </a:r>
                      <a:endParaRPr lang="en-US" sz="1300" b="1" kern="100" dirty="0">
                        <a:effectLst/>
                        <a:latin typeface="Alexandria" pitchFamily="2" charset="-78"/>
                        <a:cs typeface="Alexandria" pitchFamily="2" charset="-78"/>
                      </a:endParaRPr>
                    </a:p>
                    <a:p>
                      <a:pPr marL="1143000" lvl="2" indent="-228600" algn="l" rtl="0">
                        <a:lnSpc>
                          <a:spcPct val="115000"/>
                        </a:lnSpc>
                        <a:buFont typeface="Times New Roman" panose="02020603050405020304" pitchFamily="18" charset="0"/>
                        <a:buChar char="-"/>
                        <a:tabLst>
                          <a:tab pos="285750" algn="l"/>
                        </a:tabLst>
                      </a:pPr>
                      <a:r>
                        <a:rPr lang="en-US" sz="1300" dirty="0">
                          <a:effectLst/>
                          <a:latin typeface="Alexandria" pitchFamily="2" charset="-78"/>
                          <a:cs typeface="Alexandria" pitchFamily="2" charset="-78"/>
                        </a:rPr>
                        <a:t>Research Findings</a:t>
                      </a:r>
                    </a:p>
                    <a:p>
                      <a:pPr marL="1143000" lvl="2" indent="-228600" algn="l" rtl="0">
                        <a:lnSpc>
                          <a:spcPct val="115000"/>
                        </a:lnSpc>
                        <a:buFont typeface="Times New Roman" panose="02020603050405020304" pitchFamily="18" charset="0"/>
                        <a:buChar char="-"/>
                        <a:tabLst>
                          <a:tab pos="285750" algn="l"/>
                        </a:tabLst>
                      </a:pPr>
                      <a:r>
                        <a:rPr lang="en-US" sz="1300" dirty="0">
                          <a:effectLst/>
                          <a:latin typeface="Alexandria" pitchFamily="2" charset="-78"/>
                          <a:cs typeface="Alexandria" pitchFamily="2" charset="-78"/>
                        </a:rPr>
                        <a:t>Research Recommendations</a:t>
                      </a:r>
                    </a:p>
                    <a:p>
                      <a:pPr marL="1143000" lvl="2" indent="-228600" algn="l" rtl="0">
                        <a:lnSpc>
                          <a:spcPct val="115000"/>
                        </a:lnSpc>
                        <a:spcAft>
                          <a:spcPts val="1000"/>
                        </a:spcAft>
                        <a:buFont typeface="Times New Roman" panose="02020603050405020304" pitchFamily="18" charset="0"/>
                        <a:buChar char="-"/>
                        <a:tabLst>
                          <a:tab pos="285750" algn="l"/>
                        </a:tabLst>
                      </a:pPr>
                      <a:r>
                        <a:rPr lang="en-US" sz="1300" dirty="0">
                          <a:effectLst/>
                          <a:latin typeface="Alexandria" pitchFamily="2" charset="-78"/>
                          <a:cs typeface="Alexandria" pitchFamily="2" charset="-78"/>
                        </a:rPr>
                        <a:t>Research References</a:t>
                      </a:r>
                      <a:endParaRPr lang="en-US" sz="1300" dirty="0">
                        <a:effectLst/>
                        <a:latin typeface="Alexandria" pitchFamily="2" charset="-78"/>
                        <a:ea typeface="Calibri" panose="020F0502020204030204" pitchFamily="34" charset="0"/>
                        <a:cs typeface="Alexandria" pitchFamily="2" charset="-78"/>
                      </a:endParaRPr>
                    </a:p>
                  </a:txBody>
                  <a:tcPr marL="47858" marR="47858" marT="0" marB="0"/>
                </a:tc>
                <a:tc>
                  <a:txBody>
                    <a:bodyPr/>
                    <a:lstStyle/>
                    <a:p>
                      <a:pPr algn="ctr">
                        <a:lnSpc>
                          <a:spcPct val="107000"/>
                        </a:lnSpc>
                        <a:spcAft>
                          <a:spcPts val="800"/>
                        </a:spcAft>
                      </a:pPr>
                      <a:r>
                        <a:rPr lang="en-US" sz="1400" kern="0" dirty="0">
                          <a:effectLst/>
                        </a:rPr>
                        <a:t>5</a:t>
                      </a:r>
                      <a:endParaRPr lang="en-US" sz="1400" kern="100" dirty="0">
                        <a:effectLst/>
                      </a:endParaRPr>
                    </a:p>
                    <a:p>
                      <a:pPr>
                        <a:lnSpc>
                          <a:spcPct val="107000"/>
                        </a:lnSpc>
                        <a:spcAft>
                          <a:spcPts val="800"/>
                        </a:spcAft>
                      </a:pPr>
                      <a:r>
                        <a:rPr lang="en-US" sz="1400" kern="0" dirty="0">
                          <a:effectLst/>
                        </a:rPr>
                        <a:t> </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extLst>
                  <a:ext uri="{0D108BD9-81ED-4DB2-BD59-A6C34878D82A}">
                    <a16:rowId xmlns:a16="http://schemas.microsoft.com/office/drawing/2014/main" val="1857981667"/>
                  </a:ext>
                </a:extLst>
              </a:tr>
            </a:tbl>
          </a:graphicData>
        </a:graphic>
      </p:graphicFrame>
      <p:sp>
        <p:nvSpPr>
          <p:cNvPr id="9" name="Slide Number Placeholder 3"/>
          <p:cNvSpPr>
            <a:spLocks noGrp="1"/>
          </p:cNvSpPr>
          <p:nvPr>
            <p:ph type="sldNum" sz="quarter" idx="12"/>
          </p:nvPr>
        </p:nvSpPr>
        <p:spPr>
          <a:xfrm>
            <a:off x="8610600" y="6356350"/>
            <a:ext cx="2743200" cy="365125"/>
          </a:xfrm>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17482129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8379" y="59789"/>
            <a:ext cx="2305141" cy="1076343"/>
          </a:xfrm>
          <a:prstGeom prst="rect">
            <a:avLst/>
          </a:prstGeom>
        </p:spPr>
      </p:pic>
      <p:graphicFrame>
        <p:nvGraphicFramePr>
          <p:cNvPr id="7" name="Table 6">
            <a:extLst>
              <a:ext uri="{FF2B5EF4-FFF2-40B4-BE49-F238E27FC236}">
                <a16:creationId xmlns:a16="http://schemas.microsoft.com/office/drawing/2014/main" id="{98147178-8057-5575-0838-DCEFDD022172}"/>
              </a:ext>
            </a:extLst>
          </p:cNvPr>
          <p:cNvGraphicFramePr>
            <a:graphicFrameLocks noGrp="1"/>
          </p:cNvGraphicFramePr>
          <p:nvPr>
            <p:extLst>
              <p:ext uri="{D42A27DB-BD31-4B8C-83A1-F6EECF244321}">
                <p14:modId xmlns:p14="http://schemas.microsoft.com/office/powerpoint/2010/main" val="2729146392"/>
              </p:ext>
            </p:extLst>
          </p:nvPr>
        </p:nvGraphicFramePr>
        <p:xfrm>
          <a:off x="2444977" y="1799303"/>
          <a:ext cx="6790812" cy="4486593"/>
        </p:xfrm>
        <a:graphic>
          <a:graphicData uri="http://schemas.openxmlformats.org/drawingml/2006/table">
            <a:tbl>
              <a:tblPr firstRow="1" firstCol="1" bandRow="1">
                <a:tableStyleId>{5C22544A-7EE6-4342-B048-85BDC9FD1C3A}</a:tableStyleId>
              </a:tblPr>
              <a:tblGrid>
                <a:gridCol w="2254657">
                  <a:extLst>
                    <a:ext uri="{9D8B030D-6E8A-4147-A177-3AD203B41FA5}">
                      <a16:colId xmlns:a16="http://schemas.microsoft.com/office/drawing/2014/main" val="2437263674"/>
                    </a:ext>
                  </a:extLst>
                </a:gridCol>
                <a:gridCol w="3809713">
                  <a:extLst>
                    <a:ext uri="{9D8B030D-6E8A-4147-A177-3AD203B41FA5}">
                      <a16:colId xmlns:a16="http://schemas.microsoft.com/office/drawing/2014/main" val="4008875673"/>
                    </a:ext>
                  </a:extLst>
                </a:gridCol>
                <a:gridCol w="726442">
                  <a:extLst>
                    <a:ext uri="{9D8B030D-6E8A-4147-A177-3AD203B41FA5}">
                      <a16:colId xmlns:a16="http://schemas.microsoft.com/office/drawing/2014/main" val="3516913951"/>
                    </a:ext>
                  </a:extLst>
                </a:gridCol>
              </a:tblGrid>
              <a:tr h="0">
                <a:tc>
                  <a:txBody>
                    <a:bodyPr/>
                    <a:lstStyle/>
                    <a:p>
                      <a:pPr algn="ctr">
                        <a:lnSpc>
                          <a:spcPct val="107000"/>
                        </a:lnSpc>
                        <a:spcAft>
                          <a:spcPts val="800"/>
                        </a:spcAft>
                      </a:pPr>
                      <a:r>
                        <a:rPr lang="en-US" sz="1600" kern="0" dirty="0">
                          <a:effectLst/>
                          <a:highlight>
                            <a:srgbClr val="C0C0C0"/>
                          </a:highlight>
                        </a:rPr>
                        <a:t>7</a:t>
                      </a:r>
                      <a:r>
                        <a:rPr lang="en-US" sz="1600" kern="0" baseline="30000" dirty="0">
                          <a:effectLst/>
                          <a:highlight>
                            <a:srgbClr val="C0C0C0"/>
                          </a:highlight>
                        </a:rPr>
                        <a:t>th</a:t>
                      </a:r>
                      <a:r>
                        <a:rPr lang="en-US" sz="1600" kern="0" dirty="0">
                          <a:effectLst/>
                          <a:highlight>
                            <a:srgbClr val="C0C0C0"/>
                          </a:highlight>
                        </a:rPr>
                        <a:t> Week</a:t>
                      </a:r>
                      <a:endParaRPr lang="en-US" sz="1600" kern="100" dirty="0">
                        <a:effectLst/>
                      </a:endParaRPr>
                    </a:p>
                    <a:p>
                      <a:pPr algn="ctr">
                        <a:lnSpc>
                          <a:spcPct val="107000"/>
                        </a:lnSpc>
                        <a:spcAft>
                          <a:spcPts val="800"/>
                        </a:spcAft>
                      </a:pPr>
                      <a:r>
                        <a:rPr lang="en-US" sz="1600" kern="0" dirty="0">
                          <a:effectLst/>
                        </a:rPr>
                        <a:t>13/7/2024</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143000" lvl="2" indent="-228600" algn="l" rtl="0">
                        <a:lnSpc>
                          <a:spcPct val="115000"/>
                        </a:lnSpc>
                        <a:spcAft>
                          <a:spcPts val="1000"/>
                        </a:spcAft>
                        <a:buFont typeface="Times New Roman" panose="02020603050405020304" pitchFamily="18" charset="0"/>
                        <a:buChar char="-"/>
                        <a:tabLst>
                          <a:tab pos="285750" algn="l"/>
                        </a:tabLst>
                      </a:pPr>
                      <a:r>
                        <a:rPr lang="en-US" sz="1400" dirty="0">
                          <a:effectLst/>
                          <a:latin typeface="Alexandria" pitchFamily="2" charset="-78"/>
                          <a:cs typeface="Alexandria" pitchFamily="2" charset="-78"/>
                        </a:rPr>
                        <a:t>The Practical Application and study case.</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algn="ctr">
                        <a:lnSpc>
                          <a:spcPct val="107000"/>
                        </a:lnSpc>
                        <a:spcAft>
                          <a:spcPts val="800"/>
                        </a:spcAft>
                      </a:pPr>
                      <a:r>
                        <a:rPr lang="en-US" sz="1600" kern="0" dirty="0">
                          <a:effectLst/>
                        </a:rPr>
                        <a:t>6</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84970447"/>
                  </a:ext>
                </a:extLst>
              </a:tr>
              <a:tr h="0">
                <a:tc>
                  <a:txBody>
                    <a:bodyPr/>
                    <a:lstStyle/>
                    <a:p>
                      <a:pPr algn="ctr">
                        <a:lnSpc>
                          <a:spcPct val="107000"/>
                        </a:lnSpc>
                        <a:spcAft>
                          <a:spcPts val="800"/>
                        </a:spcAft>
                      </a:pPr>
                      <a:r>
                        <a:rPr lang="en-US" sz="1600" kern="0" dirty="0">
                          <a:effectLst/>
                          <a:highlight>
                            <a:srgbClr val="C0C0C0"/>
                          </a:highlight>
                        </a:rPr>
                        <a:t>8</a:t>
                      </a:r>
                      <a:r>
                        <a:rPr lang="en-US" sz="1600" kern="0" baseline="30000" dirty="0">
                          <a:effectLst/>
                          <a:highlight>
                            <a:srgbClr val="C0C0C0"/>
                          </a:highlight>
                        </a:rPr>
                        <a:t>th</a:t>
                      </a:r>
                      <a:r>
                        <a:rPr lang="en-US" sz="1600" kern="0" dirty="0">
                          <a:effectLst/>
                          <a:highlight>
                            <a:srgbClr val="C0C0C0"/>
                          </a:highlight>
                        </a:rPr>
                        <a:t> Week</a:t>
                      </a:r>
                      <a:endParaRPr lang="en-US" sz="1600" kern="100" dirty="0">
                        <a:effectLs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600" kern="0" dirty="0">
                          <a:effectLst/>
                        </a:rPr>
                        <a:t>20/7/204</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143000" lvl="2" indent="-228600" algn="l" rtl="0">
                        <a:lnSpc>
                          <a:spcPct val="115000"/>
                        </a:lnSpc>
                        <a:spcAft>
                          <a:spcPts val="1000"/>
                        </a:spcAft>
                        <a:buFont typeface="Times New Roman" panose="02020603050405020304" pitchFamily="18" charset="0"/>
                        <a:buChar char="-"/>
                        <a:tabLst>
                          <a:tab pos="285750" algn="l"/>
                        </a:tabLst>
                      </a:pPr>
                      <a:r>
                        <a:rPr lang="en-US" sz="1400">
                          <a:effectLst/>
                          <a:latin typeface="Alexandria" pitchFamily="2" charset="-78"/>
                          <a:cs typeface="Alexandria" pitchFamily="2" charset="-78"/>
                        </a:rPr>
                        <a:t>The Practical Application and study case.</a:t>
                      </a:r>
                      <a:endParaRPr lang="en-US" sz="140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algn="ctr">
                        <a:lnSpc>
                          <a:spcPct val="107000"/>
                        </a:lnSpc>
                        <a:spcAft>
                          <a:spcPts val="800"/>
                        </a:spcAft>
                      </a:pPr>
                      <a:r>
                        <a:rPr lang="en-US" sz="1600" kern="0" dirty="0">
                          <a:effectLst/>
                        </a:rPr>
                        <a:t>7</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702191487"/>
                  </a:ext>
                </a:extLst>
              </a:tr>
              <a:tr h="0">
                <a:tc>
                  <a:txBody>
                    <a:bodyPr/>
                    <a:lstStyle/>
                    <a:p>
                      <a:pPr algn="ctr">
                        <a:lnSpc>
                          <a:spcPct val="107000"/>
                        </a:lnSpc>
                        <a:spcAft>
                          <a:spcPts val="800"/>
                        </a:spcAft>
                      </a:pPr>
                      <a:r>
                        <a:rPr lang="en-US" sz="1600" kern="0" dirty="0">
                          <a:effectLst/>
                          <a:highlight>
                            <a:srgbClr val="C0C0C0"/>
                          </a:highlight>
                        </a:rPr>
                        <a:t>9</a:t>
                      </a:r>
                      <a:r>
                        <a:rPr lang="en-US" sz="1600" kern="0" baseline="30000" dirty="0">
                          <a:effectLst/>
                          <a:highlight>
                            <a:srgbClr val="C0C0C0"/>
                          </a:highlight>
                        </a:rPr>
                        <a:t>th</a:t>
                      </a:r>
                      <a:r>
                        <a:rPr lang="en-US" sz="1600" kern="0" dirty="0">
                          <a:effectLst/>
                          <a:highlight>
                            <a:srgbClr val="C0C0C0"/>
                          </a:highlight>
                        </a:rPr>
                        <a:t> Week</a:t>
                      </a:r>
                      <a:endParaRPr lang="en-US" sz="1600" kern="100" dirty="0">
                        <a:effectLst/>
                      </a:endParaRPr>
                    </a:p>
                    <a:p>
                      <a:pPr algn="ctr">
                        <a:lnSpc>
                          <a:spcPct val="107000"/>
                        </a:lnSpc>
                        <a:spcAft>
                          <a:spcPts val="800"/>
                        </a:spcAft>
                      </a:pPr>
                      <a:r>
                        <a:rPr lang="en-US" sz="1600" kern="0" dirty="0">
                          <a:effectLst/>
                        </a:rPr>
                        <a:t>27/7/2024</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143000" lvl="2" indent="-228600" algn="l" rtl="0">
                        <a:lnSpc>
                          <a:spcPct val="115000"/>
                        </a:lnSpc>
                        <a:spcAft>
                          <a:spcPts val="1000"/>
                        </a:spcAft>
                        <a:buFont typeface="Times New Roman" panose="02020603050405020304" pitchFamily="18" charset="0"/>
                        <a:buChar char="-"/>
                        <a:tabLst>
                          <a:tab pos="285750" algn="l"/>
                        </a:tabLst>
                      </a:pPr>
                      <a:r>
                        <a:rPr lang="en-US" sz="1400" b="1" kern="0" dirty="0">
                          <a:effectLst/>
                          <a:latin typeface="Alexandria" pitchFamily="2" charset="-78"/>
                          <a:cs typeface="Alexandria" pitchFamily="2" charset="-78"/>
                        </a:rPr>
                        <a:t>Start date for Final project submission.</a:t>
                      </a:r>
                      <a:endParaRPr lang="en-US" sz="1400" b="1" dirty="0">
                        <a:effectLst/>
                        <a:latin typeface="Alexandria" pitchFamily="2" charset="-78"/>
                        <a:cs typeface="Alexandria" pitchFamily="2" charset="-78"/>
                      </a:endParaRPr>
                    </a:p>
                    <a:p>
                      <a:pPr marL="1143000" lvl="2" indent="-228600" algn="l" rtl="0">
                        <a:lnSpc>
                          <a:spcPct val="115000"/>
                        </a:lnSpc>
                        <a:spcAft>
                          <a:spcPts val="1000"/>
                        </a:spcAft>
                        <a:buFont typeface="Times New Roman" panose="02020603050405020304" pitchFamily="18" charset="0"/>
                        <a:buChar char="-"/>
                        <a:tabLst>
                          <a:tab pos="285750" algn="l"/>
                        </a:tabLst>
                      </a:pPr>
                      <a:r>
                        <a:rPr lang="en-US" sz="1400" dirty="0">
                          <a:effectLst/>
                          <a:latin typeface="Alexandria" pitchFamily="2" charset="-78"/>
                          <a:cs typeface="Alexandria" pitchFamily="2" charset="-78"/>
                        </a:rPr>
                        <a:t>The Practical Application and study case.</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algn="ctr">
                        <a:lnSpc>
                          <a:spcPct val="107000"/>
                        </a:lnSpc>
                        <a:spcAft>
                          <a:spcPts val="800"/>
                        </a:spcAft>
                      </a:pPr>
                      <a:r>
                        <a:rPr lang="en-US" sz="1600" kern="0" dirty="0">
                          <a:effectLst/>
                        </a:rPr>
                        <a:t>8</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364766109"/>
                  </a:ext>
                </a:extLst>
              </a:tr>
              <a:tr h="0">
                <a:tc>
                  <a:txBody>
                    <a:bodyPr/>
                    <a:lstStyle/>
                    <a:p>
                      <a:pPr algn="ctr">
                        <a:lnSpc>
                          <a:spcPct val="107000"/>
                        </a:lnSpc>
                        <a:spcAft>
                          <a:spcPts val="800"/>
                        </a:spcAft>
                      </a:pPr>
                      <a:r>
                        <a:rPr lang="en-US" sz="1600" kern="0" dirty="0">
                          <a:effectLst/>
                          <a:highlight>
                            <a:srgbClr val="C0C0C0"/>
                          </a:highlight>
                        </a:rPr>
                        <a:t>10</a:t>
                      </a:r>
                      <a:r>
                        <a:rPr lang="en-US" sz="1600" kern="0" baseline="30000" dirty="0">
                          <a:effectLst/>
                          <a:highlight>
                            <a:srgbClr val="C0C0C0"/>
                          </a:highlight>
                        </a:rPr>
                        <a:t>th</a:t>
                      </a:r>
                      <a:r>
                        <a:rPr lang="en-US" sz="1600" kern="0" dirty="0">
                          <a:effectLst/>
                          <a:highlight>
                            <a:srgbClr val="C0C0C0"/>
                          </a:highlight>
                        </a:rPr>
                        <a:t> Week</a:t>
                      </a:r>
                      <a:endParaRPr lang="en-US" sz="1600" kern="100" dirty="0">
                        <a:effectLst/>
                      </a:endParaRPr>
                    </a:p>
                    <a:p>
                      <a:pPr algn="ctr">
                        <a:lnSpc>
                          <a:spcPct val="107000"/>
                        </a:lnSpc>
                        <a:spcAft>
                          <a:spcPts val="800"/>
                        </a:spcAft>
                      </a:pPr>
                      <a:r>
                        <a:rPr lang="en-US" sz="1600" kern="0" dirty="0">
                          <a:effectLst/>
                          <a:latin typeface="+mn-lt"/>
                          <a:ea typeface="+mn-ea"/>
                          <a:cs typeface="+mn-cs"/>
                        </a:rPr>
                        <a:t>03/8/2024</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143000" lvl="2" indent="-228600" algn="l" rtl="0">
                        <a:lnSpc>
                          <a:spcPct val="115000"/>
                        </a:lnSpc>
                        <a:spcAft>
                          <a:spcPts val="1000"/>
                        </a:spcAft>
                        <a:buFont typeface="Times New Roman" panose="02020603050405020304" pitchFamily="18" charset="0"/>
                        <a:buChar char="-"/>
                        <a:tabLst>
                          <a:tab pos="285750" algn="l"/>
                        </a:tabLst>
                      </a:pPr>
                      <a:r>
                        <a:rPr lang="en-US" sz="1400">
                          <a:effectLst/>
                          <a:latin typeface="Alexandria" pitchFamily="2" charset="-78"/>
                          <a:cs typeface="Alexandria" pitchFamily="2" charset="-78"/>
                        </a:rPr>
                        <a:t>The Practical Application and study case.</a:t>
                      </a:r>
                      <a:endParaRPr lang="en-US" sz="140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algn="ctr">
                        <a:lnSpc>
                          <a:spcPct val="107000"/>
                        </a:lnSpc>
                        <a:spcAft>
                          <a:spcPts val="800"/>
                        </a:spcAft>
                      </a:pPr>
                      <a:r>
                        <a:rPr lang="en-US" sz="1600" kern="0" dirty="0">
                          <a:effectLst/>
                        </a:rPr>
                        <a:t>9</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87747628"/>
                  </a:ext>
                </a:extLst>
              </a:tr>
              <a:tr h="0">
                <a:tc>
                  <a:txBody>
                    <a:bodyPr/>
                    <a:lstStyle/>
                    <a:p>
                      <a:pPr algn="ctr">
                        <a:lnSpc>
                          <a:spcPct val="107000"/>
                        </a:lnSpc>
                        <a:spcAft>
                          <a:spcPts val="800"/>
                        </a:spcAft>
                      </a:pPr>
                      <a:r>
                        <a:rPr lang="en-US" sz="1600" kern="0" dirty="0">
                          <a:effectLst/>
                          <a:highlight>
                            <a:srgbClr val="C0C0C0"/>
                          </a:highlight>
                        </a:rPr>
                        <a:t>11</a:t>
                      </a:r>
                      <a:r>
                        <a:rPr lang="en-US" sz="1600" kern="0" baseline="30000" dirty="0">
                          <a:effectLst/>
                          <a:highlight>
                            <a:srgbClr val="C0C0C0"/>
                          </a:highlight>
                        </a:rPr>
                        <a:t>th</a:t>
                      </a:r>
                      <a:r>
                        <a:rPr lang="en-US" sz="1600" kern="0" dirty="0">
                          <a:effectLst/>
                          <a:highlight>
                            <a:srgbClr val="C0C0C0"/>
                          </a:highlight>
                        </a:rPr>
                        <a:t> Week</a:t>
                      </a:r>
                      <a:endParaRPr lang="en-US" sz="1600" kern="100" dirty="0">
                        <a:effectLst/>
                      </a:endParaRPr>
                    </a:p>
                    <a:p>
                      <a:pPr algn="ctr">
                        <a:lnSpc>
                          <a:spcPct val="107000"/>
                        </a:lnSpc>
                        <a:spcAft>
                          <a:spcPts val="800"/>
                        </a:spcAft>
                      </a:pPr>
                      <a:r>
                        <a:rPr lang="en-US" sz="1600" kern="0" dirty="0">
                          <a:effectLst/>
                          <a:latin typeface="+mn-lt"/>
                          <a:ea typeface="+mn-ea"/>
                          <a:cs typeface="+mn-cs"/>
                        </a:rPr>
                        <a:t>10/8/2024</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143000" lvl="2" indent="-228600" algn="l" rtl="0">
                        <a:lnSpc>
                          <a:spcPct val="115000"/>
                        </a:lnSpc>
                        <a:spcAft>
                          <a:spcPts val="1000"/>
                        </a:spcAft>
                        <a:buFont typeface="Times New Roman" panose="02020603050405020304" pitchFamily="18" charset="0"/>
                        <a:buChar char="-"/>
                        <a:tabLst>
                          <a:tab pos="285750" algn="l"/>
                        </a:tabLst>
                      </a:pPr>
                      <a:r>
                        <a:rPr lang="en-US" sz="1400" b="1" kern="0" dirty="0">
                          <a:effectLst/>
                          <a:latin typeface="Alexandria" pitchFamily="2" charset="-78"/>
                          <a:cs typeface="Alexandria" pitchFamily="2" charset="-78"/>
                        </a:rPr>
                        <a:t>End date for Final project submission 02/8/2024</a:t>
                      </a:r>
                      <a:endParaRPr lang="en-US" sz="1400" dirty="0">
                        <a:effectLst/>
                        <a:latin typeface="Alexandria" pitchFamily="2" charset="-78"/>
                        <a:cs typeface="Alexandria" pitchFamily="2" charset="-78"/>
                      </a:endParaRPr>
                    </a:p>
                  </a:txBody>
                  <a:tcPr marL="68580" marR="68580" marT="0" marB="0"/>
                </a:tc>
                <a:tc>
                  <a:txBody>
                    <a:bodyPr/>
                    <a:lstStyle/>
                    <a:p>
                      <a:pPr algn="ctr">
                        <a:lnSpc>
                          <a:spcPct val="107000"/>
                        </a:lnSpc>
                        <a:spcAft>
                          <a:spcPts val="800"/>
                        </a:spcAft>
                      </a:pPr>
                      <a:r>
                        <a:rPr lang="en-US" sz="1600" kern="0" dirty="0">
                          <a:effectLst/>
                        </a:rPr>
                        <a:t>10</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909857145"/>
                  </a:ext>
                </a:extLst>
              </a:tr>
              <a:tr h="0">
                <a:tc>
                  <a:txBody>
                    <a:bodyPr/>
                    <a:lstStyle/>
                    <a:p>
                      <a:pPr algn="ctr">
                        <a:lnSpc>
                          <a:spcPct val="107000"/>
                        </a:lnSpc>
                        <a:spcAft>
                          <a:spcPts val="800"/>
                        </a:spcAft>
                      </a:pPr>
                      <a:r>
                        <a:rPr lang="en-US" sz="1600" kern="0" dirty="0">
                          <a:effectLst/>
                          <a:highlight>
                            <a:srgbClr val="C0C0C0"/>
                          </a:highlight>
                        </a:rPr>
                        <a:t>12</a:t>
                      </a:r>
                      <a:r>
                        <a:rPr lang="en-US" sz="1600" kern="0" baseline="30000" dirty="0">
                          <a:effectLst/>
                          <a:highlight>
                            <a:srgbClr val="C0C0C0"/>
                          </a:highlight>
                        </a:rPr>
                        <a:t>th</a:t>
                      </a:r>
                      <a:r>
                        <a:rPr lang="en-US" sz="1600" kern="0" dirty="0">
                          <a:effectLst/>
                          <a:highlight>
                            <a:srgbClr val="C0C0C0"/>
                          </a:highlight>
                        </a:rPr>
                        <a:t> Week</a:t>
                      </a:r>
                      <a:endParaRPr lang="en-US" sz="1600" kern="100" dirty="0">
                        <a:effectLst/>
                      </a:endParaRPr>
                    </a:p>
                    <a:p>
                      <a:pPr algn="ctr">
                        <a:lnSpc>
                          <a:spcPct val="107000"/>
                        </a:lnSpc>
                        <a:spcAft>
                          <a:spcPts val="800"/>
                        </a:spcAft>
                      </a:pPr>
                      <a:r>
                        <a:rPr lang="en-US" sz="1600" kern="0" dirty="0">
                          <a:effectLst/>
                        </a:rPr>
                        <a:t>17/8/2024</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US" sz="1400" b="1" kern="0" dirty="0">
                          <a:effectLst/>
                          <a:highlight>
                            <a:srgbClr val="C0C0C0"/>
                          </a:highlight>
                          <a:latin typeface="Alexandria" pitchFamily="2" charset="-78"/>
                          <a:ea typeface="Calibri" panose="020F0502020204030204" pitchFamily="34" charset="0"/>
                          <a:cs typeface="Alexandria" pitchFamily="2" charset="-78"/>
                        </a:rPr>
                        <a:t>Top Projects Discussion</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algn="ctr">
                        <a:lnSpc>
                          <a:spcPct val="107000"/>
                        </a:lnSpc>
                        <a:spcAft>
                          <a:spcPts val="800"/>
                        </a:spcAft>
                      </a:pPr>
                      <a:r>
                        <a:rPr lang="en-US" sz="1600" kern="0" dirty="0">
                          <a:effectLst/>
                        </a:rPr>
                        <a:t>11</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385955900"/>
                  </a:ext>
                </a:extLst>
              </a:tr>
              <a:tr h="0">
                <a:tc>
                  <a:txBody>
                    <a:bodyPr/>
                    <a:lstStyle/>
                    <a:p>
                      <a:pPr algn="ctr">
                        <a:lnSpc>
                          <a:spcPct val="107000"/>
                        </a:lnSpc>
                        <a:spcAft>
                          <a:spcPts val="800"/>
                        </a:spcAft>
                      </a:pP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endParaRPr lang="en-US" sz="1400" b="1" kern="1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algn="ctr">
                        <a:lnSpc>
                          <a:spcPct val="107000"/>
                        </a:lnSpc>
                        <a:spcAft>
                          <a:spcPts val="800"/>
                        </a:spcAft>
                      </a:pP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65776383"/>
                  </a:ext>
                </a:extLst>
              </a:tr>
            </a:tbl>
          </a:graphicData>
        </a:graphic>
      </p:graphicFrame>
      <p:sp>
        <p:nvSpPr>
          <p:cNvPr id="8" name="TextBox 7"/>
          <p:cNvSpPr txBox="1"/>
          <p:nvPr/>
        </p:nvSpPr>
        <p:spPr>
          <a:xfrm>
            <a:off x="2143022" y="1021076"/>
            <a:ext cx="8184724"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Follow-up and delivery schedule of graduation project tasks</a:t>
            </a:r>
          </a:p>
        </p:txBody>
      </p:sp>
      <p:sp>
        <p:nvSpPr>
          <p:cNvPr id="9" name="Slide Number Placeholder 3"/>
          <p:cNvSpPr>
            <a:spLocks noGrp="1"/>
          </p:cNvSpPr>
          <p:nvPr>
            <p:ph type="sldNum" sz="quarter" idx="12"/>
          </p:nvPr>
        </p:nvSpPr>
        <p:spPr>
          <a:xfrm>
            <a:off x="8610600" y="6356350"/>
            <a:ext cx="2743200" cy="365125"/>
          </a:xfrm>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658596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27256"/>
          </a:xfrm>
          <a:prstGeom prst="rect">
            <a:avLst/>
          </a:prstGeom>
          <a:noFill/>
        </p:spPr>
        <p:txBody>
          <a:bodyPr wrap="square" rtlCol="0">
            <a:spAutoFit/>
          </a:bodyPr>
          <a:lstStyle/>
          <a:p>
            <a:pPr algn="ctr">
              <a:lnSpc>
                <a:spcPct val="115000"/>
              </a:lnSpc>
            </a:pPr>
            <a:r>
              <a:rPr lang="en-US" sz="2000" b="1" dirty="0">
                <a:solidFill>
                  <a:schemeClr val="accent1"/>
                </a:solidFill>
                <a:latin typeface="Alexandria" pitchFamily="2" charset="-78"/>
                <a:cs typeface="Alexandria" pitchFamily="2" charset="-78"/>
              </a:rPr>
              <a:t> </a:t>
            </a:r>
            <a:r>
              <a:rPr lang="en-US" sz="2000" b="1" u="sng" dirty="0">
                <a:solidFill>
                  <a:schemeClr val="accent1"/>
                </a:solidFill>
                <a:latin typeface="Alexandria" pitchFamily="2" charset="-78"/>
                <a:ea typeface="Times New Roman" panose="02020603050405020304" pitchFamily="18" charset="0"/>
                <a:cs typeface="Alexandria" pitchFamily="2" charset="-78"/>
              </a:rPr>
              <a:t>Part One</a:t>
            </a:r>
            <a:endParaRPr lang="en-US" sz="2000" dirty="0">
              <a:solidFill>
                <a:schemeClr val="accent1"/>
              </a:solidFill>
              <a:latin typeface="Alexandria" pitchFamily="2" charset="-78"/>
              <a:ea typeface="Calibri" panose="020F0502020204030204" pitchFamily="34" charset="0"/>
              <a:cs typeface="Alexandria" pitchFamily="2" charset="-78"/>
            </a:endParaRPr>
          </a:p>
          <a:p>
            <a:pPr algn="ctr">
              <a:lnSpc>
                <a:spcPct val="115000"/>
              </a:lnSpc>
            </a:pPr>
            <a:r>
              <a:rPr lang="en-US" b="1" dirty="0">
                <a:latin typeface="Alexandria" pitchFamily="2" charset="-78"/>
                <a:ea typeface="Times New Roman" panose="02020603050405020304" pitchFamily="18" charset="0"/>
                <a:cs typeface="Alexandria" pitchFamily="2" charset="-78"/>
              </a:rPr>
              <a:t>Preparation of graduation project plan </a:t>
            </a:r>
            <a:endParaRPr lang="en-US"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lvl="0">
              <a:lnSpc>
                <a:spcPct val="150000"/>
              </a:lnSpc>
            </a:pPr>
            <a:r>
              <a:rPr lang="en-US" sz="1600" b="1" u="sng" dirty="0">
                <a:solidFill>
                  <a:prstClr val="black"/>
                </a:solidFill>
                <a:latin typeface="Alexandria" pitchFamily="2" charset="-78"/>
                <a:ea typeface="Times New Roman" panose="02020603050405020304" pitchFamily="18" charset="0"/>
                <a:cs typeface="Alexandria" pitchFamily="2" charset="-78"/>
              </a:rPr>
              <a:t>The student must submit the plan according to the following steps:</a:t>
            </a:r>
            <a:endParaRPr lang="en-US" sz="1600" b="1" u="sng"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Research Title.</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Introduction.</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Study problem.</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The importance of the study.</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Objectives of the study.</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Study questions.</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Previous studies and theoretical framework.</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93841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27256"/>
          </a:xfrm>
          <a:prstGeom prst="rect">
            <a:avLst/>
          </a:prstGeom>
          <a:noFill/>
        </p:spPr>
        <p:txBody>
          <a:bodyPr wrap="square" rtlCol="0">
            <a:spAutoFit/>
          </a:bodyPr>
          <a:lstStyle/>
          <a:p>
            <a:pPr algn="ctr">
              <a:lnSpc>
                <a:spcPct val="115000"/>
              </a:lnSpc>
            </a:pPr>
            <a:r>
              <a:rPr lang="en-US" sz="2000" b="1" dirty="0">
                <a:solidFill>
                  <a:schemeClr val="accent1"/>
                </a:solidFill>
                <a:latin typeface="Alexandria" pitchFamily="2" charset="-78"/>
                <a:cs typeface="Alexandria" pitchFamily="2" charset="-78"/>
              </a:rPr>
              <a:t> </a:t>
            </a:r>
            <a:r>
              <a:rPr lang="en-US" sz="2000" b="1" u="sng" dirty="0">
                <a:solidFill>
                  <a:schemeClr val="accent1"/>
                </a:solidFill>
                <a:latin typeface="Alexandria" pitchFamily="2" charset="-78"/>
                <a:ea typeface="Times New Roman" panose="02020603050405020304" pitchFamily="18" charset="0"/>
                <a:cs typeface="Alexandria" pitchFamily="2" charset="-78"/>
              </a:rPr>
              <a:t>Part One</a:t>
            </a:r>
            <a:endParaRPr lang="en-US" sz="2000" dirty="0">
              <a:solidFill>
                <a:schemeClr val="accent1"/>
              </a:solidFill>
              <a:latin typeface="Alexandria" pitchFamily="2" charset="-78"/>
              <a:ea typeface="Calibri" panose="020F0502020204030204" pitchFamily="34" charset="0"/>
              <a:cs typeface="Alexandria" pitchFamily="2" charset="-78"/>
            </a:endParaRPr>
          </a:p>
          <a:p>
            <a:pPr algn="ctr">
              <a:lnSpc>
                <a:spcPct val="115000"/>
              </a:lnSpc>
            </a:pPr>
            <a:r>
              <a:rPr lang="en-US" b="1" dirty="0">
                <a:latin typeface="Alexandria" pitchFamily="2" charset="-78"/>
                <a:ea typeface="Times New Roman" panose="02020603050405020304" pitchFamily="18" charset="0"/>
                <a:cs typeface="Alexandria" pitchFamily="2" charset="-78"/>
              </a:rPr>
              <a:t>Preparation of graduation project plan </a:t>
            </a:r>
            <a:endParaRPr lang="en-US"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lvl="0">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Theoretical premises of study.</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Methodology and research methods.</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a:t>
            </a:r>
            <a:r>
              <a:rPr lang="en-US" sz="1600" dirty="0">
                <a:solidFill>
                  <a:prstClr val="black"/>
                </a:solidFill>
                <a:latin typeface="Alexandria" pitchFamily="2" charset="-78"/>
                <a:cs typeface="Alexandria" pitchFamily="2" charset="-78"/>
              </a:rPr>
              <a:t>Study tools (data Collection tools).</a:t>
            </a:r>
          </a:p>
          <a:p>
            <a:pPr lvl="0">
              <a:lnSpc>
                <a:spcPct val="200000"/>
              </a:lnSpc>
            </a:pPr>
            <a:r>
              <a:rPr lang="en-US" sz="1600" dirty="0">
                <a:solidFill>
                  <a:prstClr val="black"/>
                </a:solidFill>
                <a:latin typeface="Alexandria" pitchFamily="2" charset="-78"/>
                <a:cs typeface="Alexandria" pitchFamily="2" charset="-78"/>
              </a:rPr>
              <a:t>- Study Limitation.</a:t>
            </a:r>
          </a:p>
          <a:p>
            <a:pPr lvl="0">
              <a:lnSpc>
                <a:spcPct val="200000"/>
              </a:lnSpc>
            </a:pPr>
            <a:r>
              <a:rPr lang="en-US" sz="1600" dirty="0">
                <a:solidFill>
                  <a:prstClr val="black"/>
                </a:solidFill>
                <a:latin typeface="Alexandria" pitchFamily="2" charset="-78"/>
                <a:cs typeface="Alexandria" pitchFamily="2" charset="-78"/>
              </a:rPr>
              <a:t>- List of references and preliminary sources.</a:t>
            </a:r>
          </a:p>
          <a:p>
            <a:pPr lvl="0">
              <a:lnSpc>
                <a:spcPct val="200000"/>
              </a:lnSpc>
            </a:pPr>
            <a:r>
              <a:rPr lang="en-US" sz="1600" dirty="0">
                <a:solidFill>
                  <a:prstClr val="black"/>
                </a:solidFill>
                <a:latin typeface="Alexandria" pitchFamily="2" charset="-78"/>
                <a:cs typeface="Alexandria" pitchFamily="2" charset="-78"/>
              </a:rPr>
              <a:t>(Taking into account the privacy of the programs).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58570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96443"/>
          </a:xfrm>
          <a:prstGeom prst="rect">
            <a:avLst/>
          </a:prstGeom>
          <a:noFill/>
        </p:spPr>
        <p:txBody>
          <a:bodyPr wrap="square" rtlCol="0">
            <a:spAutoFit/>
          </a:bodyPr>
          <a:lstStyle/>
          <a:p>
            <a:pPr algn="ctr"/>
            <a:r>
              <a:rPr lang="en-US" sz="2000" b="1" dirty="0">
                <a:latin typeface="Alexandria" pitchFamily="2" charset="-78"/>
                <a:cs typeface="Alexandria" pitchFamily="2" charset="-78"/>
              </a:rPr>
              <a:t>Research Title</a:t>
            </a:r>
            <a:r>
              <a:rPr lang="en-US" sz="2000" b="1"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lvl="0">
              <a:lnSpc>
                <a:spcPct val="200000"/>
              </a:lnSpc>
            </a:pPr>
            <a:r>
              <a:rPr lang="en-US" dirty="0">
                <a:solidFill>
                  <a:prstClr val="black"/>
                </a:solidFill>
                <a:latin typeface="Alexandria" pitchFamily="2" charset="-78"/>
                <a:ea typeface="Times New Roman" panose="02020603050405020304" pitchFamily="18" charset="0"/>
                <a:cs typeface="Alexandria" pitchFamily="2" charset="-78"/>
              </a:rPr>
              <a:t>- To express the project </a:t>
            </a:r>
            <a:r>
              <a:rPr lang="ar-SA" dirty="0" err="1">
                <a:solidFill>
                  <a:prstClr val="black"/>
                </a:solidFill>
                <a:latin typeface="Alexandria" pitchFamily="2" charset="-78"/>
                <a:ea typeface="Times New Roman" panose="02020603050405020304" pitchFamily="18" charset="0"/>
                <a:cs typeface="Alexandria" pitchFamily="2" charset="-78"/>
              </a:rPr>
              <a:t>exactly</a:t>
            </a:r>
            <a:r>
              <a:rPr lang="ar-SA" dirty="0">
                <a:solidFill>
                  <a:prstClr val="black"/>
                </a:solidFill>
                <a:latin typeface="Alexandria" pitchFamily="2" charset="-78"/>
                <a:ea typeface="Times New Roman" panose="02020603050405020304" pitchFamily="18" charset="0"/>
                <a:cs typeface="Alexandria" pitchFamily="2" charset="-78"/>
              </a:rPr>
              <a:t> </a:t>
            </a:r>
            <a:r>
              <a:rPr lang="ar-SA" dirty="0" err="1">
                <a:solidFill>
                  <a:prstClr val="black"/>
                </a:solidFill>
                <a:latin typeface="Alexandria" pitchFamily="2" charset="-78"/>
                <a:ea typeface="Times New Roman" panose="02020603050405020304" pitchFamily="18" charset="0"/>
                <a:cs typeface="Alexandria" pitchFamily="2" charset="-78"/>
              </a:rPr>
              <a:t>and</a:t>
            </a:r>
            <a:r>
              <a:rPr lang="ar-SA" dirty="0">
                <a:solidFill>
                  <a:prstClr val="black"/>
                </a:solidFill>
                <a:latin typeface="Alexandria" pitchFamily="2" charset="-78"/>
                <a:ea typeface="Times New Roman" panose="02020603050405020304" pitchFamily="18" charset="0"/>
                <a:cs typeface="Alexandria" pitchFamily="2" charset="-78"/>
              </a:rPr>
              <a:t> </a:t>
            </a:r>
            <a:r>
              <a:rPr lang="ar-SA" dirty="0" err="1">
                <a:solidFill>
                  <a:prstClr val="black"/>
                </a:solidFill>
                <a:latin typeface="Alexandria" pitchFamily="2" charset="-78"/>
                <a:ea typeface="Times New Roman" panose="02020603050405020304" pitchFamily="18" charset="0"/>
                <a:cs typeface="Alexandria" pitchFamily="2" charset="-78"/>
              </a:rPr>
              <a:t>transparently</a:t>
            </a:r>
            <a:r>
              <a:rPr lang="en-US" dirty="0">
                <a:solidFill>
                  <a:prstClr val="black"/>
                </a:solidFill>
                <a:latin typeface="Alexandria" pitchFamily="2" charset="-78"/>
                <a:ea typeface="Times New Roman" panose="02020603050405020304" pitchFamily="18" charset="0"/>
                <a:cs typeface="Alexandria" pitchFamily="2" charset="-78"/>
              </a:rPr>
              <a:t>.</a:t>
            </a:r>
            <a:endParaRPr lang="en-US" dirty="0">
              <a:solidFill>
                <a:prstClr val="black"/>
              </a:solidFill>
              <a:latin typeface="Alexandria" pitchFamily="2" charset="-78"/>
              <a:ea typeface="Calibri" panose="020F0502020204030204" pitchFamily="34" charset="0"/>
              <a:cs typeface="Alexandria" pitchFamily="2" charset="-78"/>
            </a:endParaRPr>
          </a:p>
          <a:p>
            <a:pPr marL="173038" lvl="0" indent="-173038">
              <a:lnSpc>
                <a:spcPct val="200000"/>
              </a:lnSpc>
            </a:pPr>
            <a:r>
              <a:rPr lang="en-US" dirty="0">
                <a:solidFill>
                  <a:prstClr val="black"/>
                </a:solidFill>
                <a:latin typeface="Alexandria" pitchFamily="2" charset="-78"/>
                <a:ea typeface="Times New Roman" panose="02020603050405020304" pitchFamily="18" charset="0"/>
                <a:cs typeface="Alexandria" pitchFamily="2" charset="-78"/>
              </a:rPr>
              <a:t>- To express the researcher as an idea that provokes the mind of the researcher.</a:t>
            </a:r>
            <a:endParaRPr lang="en-US" dirty="0">
              <a:solidFill>
                <a:prstClr val="black"/>
              </a:solidFill>
              <a:latin typeface="Alexandria" pitchFamily="2" charset="-78"/>
              <a:ea typeface="Calibri" panose="020F0502020204030204" pitchFamily="34" charset="0"/>
              <a:cs typeface="Alexandria" pitchFamily="2" charset="-78"/>
            </a:endParaRPr>
          </a:p>
          <a:p>
            <a:pPr lvl="0">
              <a:lnSpc>
                <a:spcPct val="200000"/>
              </a:lnSpc>
            </a:pPr>
            <a:r>
              <a:rPr lang="en-US" dirty="0">
                <a:solidFill>
                  <a:prstClr val="black"/>
                </a:solidFill>
                <a:latin typeface="Alexandria" pitchFamily="2" charset="-78"/>
                <a:ea typeface="Times New Roman" panose="02020603050405020304" pitchFamily="18" charset="0"/>
                <a:cs typeface="Alexandria" pitchFamily="2" charset="-78"/>
              </a:rPr>
              <a:t>- Be concise and non-meaningful.</a:t>
            </a:r>
            <a:endParaRPr lang="en-US" dirty="0">
              <a:solidFill>
                <a:prstClr val="black"/>
              </a:solidFill>
              <a:latin typeface="Alexandria" pitchFamily="2" charset="-78"/>
              <a:ea typeface="Calibri" panose="020F0502020204030204" pitchFamily="34" charset="0"/>
              <a:cs typeface="Alexandria" pitchFamily="2" charset="-78"/>
            </a:endParaRPr>
          </a:p>
          <a:p>
            <a:pPr lvl="0">
              <a:lnSpc>
                <a:spcPct val="200000"/>
              </a:lnSpc>
            </a:pPr>
            <a:r>
              <a:rPr lang="en-US" dirty="0">
                <a:solidFill>
                  <a:prstClr val="black"/>
                </a:solidFill>
                <a:latin typeface="Alexandria" pitchFamily="2" charset="-78"/>
                <a:ea typeface="Times New Roman" panose="02020603050405020304" pitchFamily="18" charset="0"/>
                <a:cs typeface="Alexandria" pitchFamily="2" charset="-78"/>
              </a:rPr>
              <a:t>- To be a new and non-duplicate title for previous studies</a:t>
            </a:r>
            <a:r>
              <a:rPr lang="en-US" dirty="0" smtClean="0">
                <a:solidFill>
                  <a:prstClr val="black"/>
                </a:solidFill>
                <a:latin typeface="Alexandria" pitchFamily="2" charset="-78"/>
                <a:ea typeface="Times New Roman" panose="02020603050405020304" pitchFamily="18" charset="0"/>
                <a:cs typeface="Alexandria" pitchFamily="2" charset="-78"/>
              </a:rPr>
              <a:t>.</a:t>
            </a:r>
            <a:endParaRPr lang="en-US"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89574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25717"/>
          </a:xfrm>
          <a:prstGeom prst="rect">
            <a:avLst/>
          </a:prstGeom>
          <a:noFill/>
        </p:spPr>
        <p:txBody>
          <a:bodyPr wrap="square" rtlCol="0">
            <a:spAutoFit/>
          </a:bodyPr>
          <a:lstStyle/>
          <a:p>
            <a:pPr algn="ctr"/>
            <a:r>
              <a:rPr lang="en-US" sz="2000" b="1" dirty="0">
                <a:latin typeface="Alexandria" pitchFamily="2" charset="-78"/>
                <a:cs typeface="Alexandria" pitchFamily="2" charset="-78"/>
              </a:rPr>
              <a:t>The Introduction</a:t>
            </a:r>
            <a:r>
              <a:rPr lang="en-US" sz="2000"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To introduce the project's subject matter.</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Expanding on the reasons for selecting this particular topic.</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Providing historical context for the project's concept.</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Emphasizing the study's significance and its relevance to society.</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Structure the plan </a:t>
            </a:r>
            <a:r>
              <a:rPr lang="ar-SA" sz="1600" dirty="0" err="1">
                <a:solidFill>
                  <a:prstClr val="black"/>
                </a:solidFill>
                <a:latin typeface="Alexandria" pitchFamily="2" charset="-78"/>
                <a:ea typeface="Times New Roman" panose="02020603050405020304" pitchFamily="18" charset="0"/>
                <a:cs typeface="Alexandria" pitchFamily="2" charset="-78"/>
              </a:rPr>
              <a:t>progressively</a:t>
            </a:r>
            <a:r>
              <a:rPr lang="en-US" sz="1600" dirty="0">
                <a:solidFill>
                  <a:prstClr val="black"/>
                </a:solidFill>
                <a:latin typeface="Alexandria" pitchFamily="2" charset="-78"/>
                <a:ea typeface="Times New Roman" panose="02020603050405020304" pitchFamily="18" charset="0"/>
                <a:cs typeface="Alexandria" pitchFamily="2" charset="-78"/>
              </a:rPr>
              <a:t>, from broad to specific.</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Describing the issue and connecting it to existing knowledge.</a:t>
            </a:r>
            <a:endParaRPr lang="en-US" sz="1600" dirty="0">
              <a:solidFill>
                <a:prstClr val="black"/>
              </a:solidFill>
              <a:latin typeface="Alexandria" pitchFamily="2" charset="-78"/>
              <a:ea typeface="Calibri" panose="020F0502020204030204" pitchFamily="34" charset="0"/>
              <a:cs typeface="Alexandria" pitchFamily="2" charset="-78"/>
            </a:endParaRPr>
          </a:p>
          <a:p>
            <a:pPr marL="119063" lvl="0" indent="-119063"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Drawing connections to prior research in the field to build upon existing perspectives, leverage their insights, and identify emerging data </a:t>
            </a:r>
            <a:r>
              <a:rPr lang="ar-SA" sz="1600" dirty="0" err="1">
                <a:solidFill>
                  <a:prstClr val="black"/>
                </a:solidFill>
                <a:latin typeface="Alexandria" pitchFamily="2" charset="-78"/>
                <a:ea typeface="Times New Roman" panose="02020603050405020304" pitchFamily="18" charset="0"/>
                <a:cs typeface="Alexandria" pitchFamily="2" charset="-78"/>
              </a:rPr>
              <a:t>by</a:t>
            </a:r>
            <a:r>
              <a:rPr lang="ar-SA" sz="1600" dirty="0">
                <a:solidFill>
                  <a:prstClr val="black"/>
                </a:solidFill>
                <a:latin typeface="Alexandria" pitchFamily="2" charset="-78"/>
                <a:ea typeface="Times New Roman" panose="02020603050405020304" pitchFamily="18" charset="0"/>
                <a:cs typeface="Alexandria" pitchFamily="2" charset="-78"/>
              </a:rPr>
              <a:t> </a:t>
            </a:r>
            <a:r>
              <a:rPr lang="ar-SA" sz="1600" dirty="0" err="1">
                <a:solidFill>
                  <a:prstClr val="black"/>
                </a:solidFill>
                <a:latin typeface="Alexandria" pitchFamily="2" charset="-78"/>
                <a:ea typeface="Times New Roman" panose="02020603050405020304" pitchFamily="18" charset="0"/>
                <a:cs typeface="Alexandria" pitchFamily="2" charset="-78"/>
              </a:rPr>
              <a:t>examining</a:t>
            </a:r>
            <a:r>
              <a:rPr lang="en-US" sz="1600" dirty="0">
                <a:solidFill>
                  <a:prstClr val="black"/>
                </a:solidFill>
                <a:latin typeface="Alexandria" pitchFamily="2" charset="-78"/>
                <a:ea typeface="Times New Roman" panose="02020603050405020304" pitchFamily="18" charset="0"/>
                <a:cs typeface="Alexandria" pitchFamily="2" charset="-78"/>
              </a:rPr>
              <a:t> previous studies</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83963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554819"/>
          </a:xfrm>
          <a:prstGeom prst="rect">
            <a:avLst/>
          </a:prstGeom>
          <a:noFill/>
        </p:spPr>
        <p:txBody>
          <a:bodyPr wrap="square" rtlCol="0">
            <a:spAutoFit/>
          </a:bodyPr>
          <a:lstStyle/>
          <a:p>
            <a:pPr algn="ctr"/>
            <a:r>
              <a:rPr lang="en-US" sz="2000" b="1" dirty="0">
                <a:latin typeface="Alexandria" pitchFamily="2" charset="-78"/>
                <a:ea typeface="Times New Roman" panose="02020603050405020304" pitchFamily="18" charset="0"/>
                <a:cs typeface="Alexandria" pitchFamily="2" charset="-78"/>
              </a:rPr>
              <a:t>Importance of the study</a:t>
            </a:r>
            <a:r>
              <a:rPr lang="en-US" sz="2000"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a:lnSpc>
                <a:spcPct val="200000"/>
              </a:lnSpc>
              <a:spcAft>
                <a:spcPts val="1000"/>
              </a:spcAft>
            </a:pPr>
            <a:r>
              <a:rPr lang="en-US" sz="1600" b="1" i="1" dirty="0">
                <a:latin typeface="Alexandria" pitchFamily="2" charset="-78"/>
                <a:ea typeface="Times New Roman" panose="02020603050405020304" pitchFamily="18" charset="0"/>
                <a:cs typeface="Alexandria" pitchFamily="2" charset="-78"/>
              </a:rPr>
              <a:t>The following aspects of significance should be addressed:</a:t>
            </a:r>
            <a:endParaRPr lang="en-US" sz="1600" b="1"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Clearly articulate the theoretical significance.</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Clearly outline the anticipated practical significance.</a:t>
            </a:r>
            <a:endParaRPr lang="en-US" sz="1600" dirty="0">
              <a:latin typeface="Alexandria" pitchFamily="2" charset="-78"/>
              <a:ea typeface="Calibri" panose="020F0502020204030204" pitchFamily="34" charset="0"/>
              <a:cs typeface="Alexandria" pitchFamily="2" charset="-78"/>
            </a:endParaRPr>
          </a:p>
          <a:p>
            <a:pPr marL="173038" indent="-173038">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a:t>
            </a:r>
            <a:r>
              <a:rPr lang="ar-SA" sz="1600" dirty="0" err="1">
                <a:latin typeface="Alexandria" pitchFamily="2" charset="-78"/>
                <a:ea typeface="Times New Roman" panose="02020603050405020304" pitchFamily="18" charset="0"/>
                <a:cs typeface="Alexandria" pitchFamily="2" charset="-78"/>
              </a:rPr>
              <a:t>Identify</a:t>
            </a:r>
            <a:r>
              <a:rPr lang="en-US" sz="1600" dirty="0">
                <a:latin typeface="Alexandria" pitchFamily="2" charset="-78"/>
                <a:ea typeface="Times New Roman" panose="02020603050405020304" pitchFamily="18" charset="0"/>
                <a:cs typeface="Alexandria" pitchFamily="2" charset="-78"/>
              </a:rPr>
              <a:t> the individuals or entities that will benefit from the study's findings and specify the domains of this benefit.</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62841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683060"/>
          </a:xfrm>
          <a:prstGeom prst="rect">
            <a:avLst/>
          </a:prstGeom>
          <a:noFill/>
        </p:spPr>
        <p:txBody>
          <a:bodyPr wrap="square" rtlCol="0">
            <a:spAutoFit/>
          </a:bodyPr>
          <a:lstStyle/>
          <a:p>
            <a:pPr algn="ctr"/>
            <a:r>
              <a:rPr lang="en-US" sz="2000" b="1" dirty="0">
                <a:latin typeface="Alexandria" pitchFamily="2" charset="-78"/>
                <a:ea typeface="Times New Roman" panose="02020603050405020304" pitchFamily="18" charset="0"/>
                <a:cs typeface="Alexandria" pitchFamily="2" charset="-78"/>
              </a:rPr>
              <a:t>Study Questions</a:t>
            </a:r>
            <a:endParaRPr lang="en-US" sz="2000"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a:lnSpc>
                <a:spcPct val="200000"/>
              </a:lnSpc>
              <a:spcAft>
                <a:spcPts val="1000"/>
              </a:spcAft>
            </a:pPr>
            <a:r>
              <a:rPr lang="en-US" sz="1600" b="1" i="1" dirty="0">
                <a:latin typeface="Alexandria" pitchFamily="2" charset="-78"/>
                <a:ea typeface="Times New Roman" panose="02020603050405020304" pitchFamily="18" charset="0"/>
                <a:cs typeface="Alexandria" pitchFamily="2" charset="-78"/>
              </a:rPr>
              <a:t>The following aspects of significance should be addressed:</a:t>
            </a:r>
            <a:endParaRPr lang="en-US" sz="1600" b="1"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Clarify the main question that the study seeks to answer.</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Clarify the sub-questions of the study.</a:t>
            </a:r>
            <a:endParaRPr lang="en-US" sz="1600" dirty="0">
              <a:latin typeface="Alexandria" pitchFamily="2" charset="-78"/>
              <a:ea typeface="Calibri" panose="020F0502020204030204" pitchFamily="34" charset="0"/>
              <a:cs typeface="Alexandria" pitchFamily="2" charset="-78"/>
            </a:endParaRPr>
          </a:p>
          <a:p>
            <a:pPr rtl="1">
              <a:lnSpc>
                <a:spcPct val="200000"/>
              </a:lnSpc>
              <a:spcAft>
                <a:spcPts val="1000"/>
              </a:spcAft>
            </a:pPr>
            <a:r>
              <a:rPr lang="en-US" sz="1600" dirty="0">
                <a:latin typeface="Alexandria" pitchFamily="2" charset="-78"/>
                <a:ea typeface="Calibri" panose="020F0502020204030204" pitchFamily="34" charset="0"/>
                <a:cs typeface="Alexandria" pitchFamily="2" charset="-78"/>
              </a:rPr>
              <a:t>- Validate the alignment of the study questions with the research problem.</a:t>
            </a:r>
          </a:p>
          <a:p>
            <a:pPr rtl="1">
              <a:lnSpc>
                <a:spcPct val="200000"/>
              </a:lnSpc>
              <a:spcAft>
                <a:spcPts val="1000"/>
              </a:spcAft>
            </a:pPr>
            <a:r>
              <a:rPr lang="en-US" sz="1600" dirty="0">
                <a:latin typeface="Alexandria" pitchFamily="2" charset="-78"/>
                <a:ea typeface="Calibri" panose="020F0502020204030204" pitchFamily="34" charset="0"/>
                <a:cs typeface="Alexandria" pitchFamily="2" charset="-78"/>
              </a:rPr>
              <a:t>- Highlight that the questions are in accordance with the study's objectives.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75377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062377"/>
          </a:xfrm>
          <a:prstGeom prst="rect">
            <a:avLst/>
          </a:prstGeom>
          <a:noFill/>
        </p:spPr>
        <p:txBody>
          <a:bodyPr wrap="square" rtlCol="0">
            <a:spAutoFit/>
          </a:bodyPr>
          <a:lstStyle/>
          <a:p>
            <a:pPr algn="ctr"/>
            <a:r>
              <a:rPr lang="en-US" sz="2000" b="1" dirty="0">
                <a:latin typeface="Alexandria" pitchFamily="2" charset="-78"/>
                <a:ea typeface="Times New Roman" panose="02020603050405020304" pitchFamily="18" charset="0"/>
                <a:cs typeface="Alexandria" pitchFamily="2" charset="-78"/>
              </a:rPr>
              <a:t>Previous studies and theoretical framework</a:t>
            </a:r>
            <a:endParaRPr lang="en-US" sz="2000" dirty="0">
              <a:latin typeface="Alexandria" pitchFamily="2" charset="-78"/>
              <a:cs typeface="Alexandria" pitchFamily="2" charset="-78"/>
            </a:endParaRPr>
          </a:p>
          <a:p>
            <a:pPr algn="ctr"/>
            <a:endParaRPr lang="en-US" sz="2000" b="1" dirty="0">
              <a:latin typeface="Alexandria" pitchFamily="2" charset="-78"/>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Start from where others have ended.</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Obtain sufficient and accurate data and information.</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Start in terms of the results of the previous studies.</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Avoid the cons of those studies.</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969721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836948"/>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Theoretical premises of the study</a:t>
            </a:r>
            <a:r>
              <a:rPr lang="en-US" sz="2000"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marL="285750" lvl="0" indent="-285750">
              <a:lnSpc>
                <a:spcPct val="200000"/>
              </a:lnSpc>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Theory and research are interdependent, as theory represents a consolidation of knowledge and the outcome of scientific inquiry.</a:t>
            </a:r>
          </a:p>
          <a:p>
            <a:pPr marL="285750" lvl="0" indent="-285750">
              <a:lnSpc>
                <a:spcPct val="200000"/>
              </a:lnSpc>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 With scientific research, theories would evolve and have the opportunity to validate their hypotheses. </a:t>
            </a:r>
          </a:p>
          <a:p>
            <a:pPr marL="285750" lvl="0" indent="-285750">
              <a:lnSpc>
                <a:spcPct val="200000"/>
              </a:lnSpc>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The relationship between theory and research is not one of separation but rather one where theory </a:t>
            </a:r>
            <a:r>
              <a:rPr lang="ar-SA" sz="1600" dirty="0" err="1">
                <a:solidFill>
                  <a:prstClr val="black"/>
                </a:solidFill>
                <a:latin typeface="Alexandria" pitchFamily="2" charset="-78"/>
                <a:ea typeface="Times New Roman" panose="02020603050405020304" pitchFamily="18" charset="0"/>
                <a:cs typeface="Alexandria" pitchFamily="2" charset="-78"/>
              </a:rPr>
              <a:t>underpins</a:t>
            </a:r>
            <a:r>
              <a:rPr lang="en-US" sz="1600" dirty="0">
                <a:solidFill>
                  <a:prstClr val="black"/>
                </a:solidFill>
                <a:latin typeface="Alexandria" pitchFamily="2" charset="-78"/>
                <a:ea typeface="Times New Roman" panose="02020603050405020304" pitchFamily="18" charset="0"/>
                <a:cs typeface="Alexandria" pitchFamily="2" charset="-78"/>
              </a:rPr>
              <a:t> research endeavors.</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808332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036088"/>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 </a:t>
            </a:r>
            <a:r>
              <a:rPr lang="en-US" sz="2000" b="1" dirty="0">
                <a:latin typeface="Alexandria" pitchFamily="2" charset="-78"/>
                <a:cs typeface="Alexandria" pitchFamily="2" charset="-78"/>
              </a:rPr>
              <a:t>Research Methodology</a:t>
            </a:r>
          </a:p>
          <a:p>
            <a:pPr algn="ctr"/>
            <a:endParaRPr lang="en-US" sz="2000" b="1" dirty="0">
              <a:latin typeface="Alexandria" pitchFamily="2" charset="-78"/>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Identify the research methodology applied in the study.</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Explain the connection between the curriculum and the study's subject matter.</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Elaborate on the approaches for utilizing both the curriculum and research methods.</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075322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2487861"/>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 Study Tools</a:t>
            </a:r>
            <a:r>
              <a:rPr lang="en-US" sz="2000"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Recognize the instruments for data collection, ensuring their validity and reliability.</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Specify the tools employed for data analysis.</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434106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2543645"/>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 Study Limitation</a:t>
            </a:r>
            <a:endParaRPr lang="en-US" sz="2000" b="1" dirty="0">
              <a:latin typeface="Alexandria" pitchFamily="2" charset="-78"/>
              <a:cs typeface="Alexandria" pitchFamily="2" charset="-78"/>
            </a:endParaRPr>
          </a:p>
          <a:p>
            <a:pPr algn="ctr"/>
            <a:endParaRPr lang="en-US" sz="2000" b="1" dirty="0">
              <a:latin typeface="Alexandria" pitchFamily="2" charset="-78"/>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Scope of the Study. </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Researcher Bias.</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Time Constraints</a:t>
            </a:r>
            <a:r>
              <a:rPr lang="en-US" sz="1600" dirty="0" smtClean="0">
                <a:solidFill>
                  <a:prstClr val="black"/>
                </a:solidFill>
                <a:latin typeface="Alexandria" pitchFamily="2" charset="-78"/>
                <a:ea typeface="Times New Roman" panose="02020603050405020304" pitchFamily="18" charset="0"/>
                <a:cs typeface="Alexandria" pitchFamily="2" charset="-78"/>
              </a:rPr>
              <a:t>.</a:t>
            </a:r>
            <a:r>
              <a:rPr lang="en-US" sz="1600" dirty="0" smtClean="0">
                <a:latin typeface="Alexandria" pitchFamily="2" charset="-78"/>
                <a:ea typeface="Times New Roman" panose="02020603050405020304" pitchFamily="18" charset="0"/>
                <a:cs typeface="Alexandria" pitchFamily="2" charset="-78"/>
              </a:rPr>
              <a:t>.</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864116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186274"/>
          </a:xfrm>
          <a:prstGeom prst="rect">
            <a:avLst/>
          </a:prstGeom>
          <a:noFill/>
        </p:spPr>
        <p:txBody>
          <a:bodyPr wrap="square" rtlCol="0">
            <a:spAutoFit/>
          </a:bodyPr>
          <a:lstStyle/>
          <a:p>
            <a:pPr algn="ctr">
              <a:lnSpc>
                <a:spcPct val="115000"/>
              </a:lnSpc>
              <a:spcAft>
                <a:spcPts val="1000"/>
              </a:spcAft>
            </a:pPr>
            <a:r>
              <a:rPr lang="en-US" sz="2000" b="1" u="sng" dirty="0">
                <a:solidFill>
                  <a:schemeClr val="accent1"/>
                </a:solidFill>
                <a:latin typeface="Alexandria" pitchFamily="2" charset="-78"/>
                <a:ea typeface="Times New Roman" panose="02020603050405020304" pitchFamily="18" charset="0"/>
                <a:cs typeface="Alexandria" pitchFamily="2" charset="-78"/>
              </a:rPr>
              <a:t>Second Part</a:t>
            </a:r>
            <a:endParaRPr lang="en-US" sz="2000" u="sng" dirty="0">
              <a:solidFill>
                <a:schemeClr val="accent1"/>
              </a:solidFill>
              <a:latin typeface="Alexandria" pitchFamily="2" charset="-78"/>
              <a:ea typeface="Calibri" panose="020F0502020204030204" pitchFamily="34" charset="0"/>
              <a:cs typeface="Alexandria" pitchFamily="2" charset="-78"/>
            </a:endParaRPr>
          </a:p>
          <a:p>
            <a:pPr algn="ctr">
              <a:lnSpc>
                <a:spcPct val="115000"/>
              </a:lnSpc>
              <a:spcAft>
                <a:spcPts val="1000"/>
              </a:spcAft>
            </a:pPr>
            <a:r>
              <a:rPr lang="en-US" b="1" dirty="0">
                <a:latin typeface="Alexandria" pitchFamily="2" charset="-78"/>
                <a:ea typeface="Times New Roman" panose="02020603050405020304" pitchFamily="18" charset="0"/>
                <a:cs typeface="Alexandria" pitchFamily="2" charset="-78"/>
              </a:rPr>
              <a:t>Formal rules for organizing and directing the graduation project</a:t>
            </a:r>
          </a:p>
          <a:p>
            <a:pPr algn="ctr"/>
            <a:endParaRPr lang="en-US" sz="1000" b="1" dirty="0">
              <a:latin typeface="Alexandria" pitchFamily="2" charset="-78"/>
              <a:cs typeface="Alexandria" pitchFamily="2" charset="-78"/>
            </a:endParaRPr>
          </a:p>
          <a:p>
            <a:pPr>
              <a:lnSpc>
                <a:spcPct val="150000"/>
              </a:lnSpc>
              <a:spcAft>
                <a:spcPts val="1000"/>
              </a:spcAft>
            </a:pPr>
            <a:r>
              <a:rPr lang="en-US" sz="1600" b="1" u="sng" dirty="0">
                <a:latin typeface="Alexandria" pitchFamily="2" charset="-78"/>
                <a:ea typeface="Times New Roman" panose="02020603050405020304" pitchFamily="18" charset="0"/>
                <a:cs typeface="Alexandria" pitchFamily="2" charset="-78"/>
              </a:rPr>
              <a:t>The general framework for writing the graduation project.</a:t>
            </a:r>
            <a:endParaRPr lang="en-US" sz="1600" b="1" u="sng"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Graduation project contents.</a:t>
            </a:r>
            <a:endParaRPr lang="en-US" sz="1600"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Part one: the introduction.</a:t>
            </a:r>
            <a:endParaRPr lang="en-US" sz="1600"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The second part is the theoretical framework of the study.</a:t>
            </a:r>
            <a:endParaRPr lang="en-US" sz="1600"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Third part: The practical study and its methodological procedure.</a:t>
            </a:r>
            <a:endParaRPr lang="en-US" sz="1600"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Fourth Part: The appendix of the study.</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190762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724096"/>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endParaRPr lang="en-US" sz="2000"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lvl="0">
              <a:lnSpc>
                <a:spcPct val="15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The student must follow </a:t>
            </a:r>
            <a:r>
              <a:rPr lang="en-US" sz="1600" b="1" dirty="0">
                <a:solidFill>
                  <a:prstClr val="black"/>
                </a:solidFill>
                <a:latin typeface="Alexandria" pitchFamily="2" charset="-78"/>
                <a:ea typeface="Times New Roman" panose="02020603050405020304" pitchFamily="18" charset="0"/>
                <a:cs typeface="Alexandria" pitchFamily="2" charset="-78"/>
              </a:rPr>
              <a:t>academic guidelines </a:t>
            </a:r>
            <a:r>
              <a:rPr lang="en-US" sz="1600" dirty="0">
                <a:solidFill>
                  <a:prstClr val="black"/>
                </a:solidFill>
                <a:latin typeface="Alexandria" pitchFamily="2" charset="-78"/>
                <a:ea typeface="Times New Roman" panose="02020603050405020304" pitchFamily="18" charset="0"/>
                <a:cs typeface="Alexandria" pitchFamily="2" charset="-78"/>
              </a:rPr>
              <a:t>when writing the report, including the proper inclusion and scientific formatting of references.</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When writing the scientific material for the project, the student shall commit to using the scientific language “concepts, terms, definitions, quotations</a:t>
            </a:r>
            <a:r>
              <a:rPr lang="ar-SA" sz="1600" dirty="0">
                <a:solidFill>
                  <a:prstClr val="black"/>
                </a:solidFill>
                <a:latin typeface="Alexandria" pitchFamily="2" charset="-78"/>
                <a:ea typeface="Times New Roman" panose="02020603050405020304" pitchFamily="18" charset="0"/>
                <a:cs typeface="Alexandria" pitchFamily="2" charset="-78"/>
              </a:rPr>
              <a:t>,</a:t>
            </a:r>
            <a:r>
              <a:rPr lang="en-US" sz="1600" dirty="0">
                <a:solidFill>
                  <a:prstClr val="black"/>
                </a:solidFill>
                <a:latin typeface="Alexandria" pitchFamily="2" charset="-78"/>
                <a:ea typeface="Times New Roman" panose="02020603050405020304" pitchFamily="18" charset="0"/>
                <a:cs typeface="Alexandria" pitchFamily="2" charset="-78"/>
              </a:rPr>
              <a:t> and theories</a:t>
            </a:r>
            <a:r>
              <a:rPr lang="ar-SA" sz="1600" dirty="0">
                <a:solidFill>
                  <a:prstClr val="black"/>
                </a:solidFill>
                <a:latin typeface="Alexandria" pitchFamily="2" charset="-78"/>
                <a:ea typeface="Times New Roman" panose="02020603050405020304" pitchFamily="18" charset="0"/>
                <a:cs typeface="Alexandria" pitchFamily="2" charset="-78"/>
              </a:rPr>
              <a:t>.”</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The titles should be consistent with the specialization and the subject of the study, as well as translated into Arabic and English</a:t>
            </a:r>
            <a:r>
              <a:rPr lang="en-US" sz="1600" dirty="0" smtClean="0">
                <a:solidFill>
                  <a:prstClr val="black"/>
                </a:solidFill>
                <a:latin typeface="Alexandria" pitchFamily="2" charset="-78"/>
                <a:ea typeface="Times New Roman" panose="02020603050405020304" pitchFamily="18" charset="0"/>
                <a:cs typeface="Alexandria" pitchFamily="2" charset="-78"/>
              </a:rPr>
              <a:t>.</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002562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965188"/>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endParaRPr lang="en-US" sz="2000"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marL="342900" lvl="0" indent="-342900">
              <a:lnSpc>
                <a:spcPct val="20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The study can be written in </a:t>
            </a:r>
            <a:r>
              <a:rPr lang="en-US" sz="1600" b="1" u="sng" dirty="0">
                <a:solidFill>
                  <a:prstClr val="black"/>
                </a:solidFill>
                <a:latin typeface="Alexandria" pitchFamily="2" charset="-78"/>
                <a:ea typeface="Times New Roman" panose="02020603050405020304" pitchFamily="18" charset="0"/>
                <a:cs typeface="Alexandria" pitchFamily="2" charset="-78"/>
              </a:rPr>
              <a:t>Arabic or English</a:t>
            </a:r>
            <a:r>
              <a:rPr lang="en-US" sz="1600" dirty="0">
                <a:solidFill>
                  <a:prstClr val="black"/>
                </a:solidFill>
                <a:latin typeface="Alexandria" pitchFamily="2" charset="-78"/>
                <a:ea typeface="Times New Roman" panose="02020603050405020304" pitchFamily="18" charset="0"/>
                <a:cs typeface="Alexandria" pitchFamily="2" charset="-78"/>
              </a:rPr>
              <a:t>, and it should be written in a proper language to avoid any grammatical or spelling errors.</a:t>
            </a:r>
          </a:p>
          <a:p>
            <a:pPr marL="342900" lvl="0" indent="-342900">
              <a:lnSpc>
                <a:spcPct val="20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Calibri" panose="020F0502020204030204" pitchFamily="34" charset="0"/>
                <a:cs typeface="Alexandria" pitchFamily="2" charset="-78"/>
              </a:rPr>
              <a:t>Students must use one of the recognized academic writing styles, such as APA (American Psychological Association), MLA (Modern Language Association), Chicago, and others, focus on formatting, citations, and references rather than font choices.</a:t>
            </a:r>
            <a:endParaRPr lang="en-US" sz="1400" kern="1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748664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267835"/>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endParaRPr lang="en-US" sz="2000" b="1" dirty="0" smtClean="0">
              <a:latin typeface="Alexandria" pitchFamily="2" charset="-78"/>
              <a:ea typeface="Times New Roman" panose="02020603050405020304" pitchFamily="18" charset="0"/>
              <a:cs typeface="Alexandria" pitchFamily="2" charset="-78"/>
            </a:endParaRPr>
          </a:p>
          <a:p>
            <a:pPr algn="ctr">
              <a:lnSpc>
                <a:spcPct val="115000"/>
              </a:lnSpc>
              <a:spcAft>
                <a:spcPts val="1000"/>
              </a:spcAft>
            </a:pPr>
            <a:endParaRPr lang="en-US" sz="1100" dirty="0">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To ensure that all sources are fully documented in the project's reference list</a:t>
            </a:r>
            <a:r>
              <a:rPr lang="ar-SA" sz="1600" dirty="0">
                <a:solidFill>
                  <a:prstClr val="black"/>
                </a:solidFill>
                <a:latin typeface="Alexandria" pitchFamily="2" charset="-78"/>
                <a:ea typeface="Times New Roman" panose="02020603050405020304" pitchFamily="18" charset="0"/>
                <a:cs typeface="Alexandria" pitchFamily="2" charset="-78"/>
              </a:rPr>
              <a:t> </a:t>
            </a:r>
            <a:r>
              <a:rPr lang="ar-SA" sz="1600" dirty="0" err="1">
                <a:solidFill>
                  <a:prstClr val="black"/>
                </a:solidFill>
                <a:latin typeface="Alexandria" pitchFamily="2" charset="-78"/>
                <a:ea typeface="Times New Roman" panose="02020603050405020304" pitchFamily="18" charset="0"/>
                <a:cs typeface="Alexandria" pitchFamily="2" charset="-78"/>
              </a:rPr>
              <a:t>and</a:t>
            </a:r>
            <a:r>
              <a:rPr lang="en-US" sz="1600" dirty="0">
                <a:solidFill>
                  <a:prstClr val="black"/>
                </a:solidFill>
                <a:latin typeface="Alexandria" pitchFamily="2" charset="-78"/>
                <a:ea typeface="Times New Roman" panose="02020603050405020304" pitchFamily="18" charset="0"/>
                <a:cs typeface="Alexandria" pitchFamily="2" charset="-78"/>
              </a:rPr>
              <a:t> having identifying references in the main body of the text.</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References should be grouped at the end of the project and in order of precedence or alphabetical order.</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All the appendixes that were used in the practical application, from the tools of data collection and the list of arbitrators for those tools or correspondence with the institutions in which the application was applied, should be included</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1072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856825"/>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endParaRPr lang="en-US" sz="2000" b="1" dirty="0" smtClean="0">
              <a:latin typeface="Alexandria" pitchFamily="2" charset="-78"/>
              <a:ea typeface="Times New Roman" panose="02020603050405020304" pitchFamily="18" charset="0"/>
              <a:cs typeface="Alexandria" pitchFamily="2" charset="-78"/>
            </a:endParaRPr>
          </a:p>
          <a:p>
            <a:pPr algn="ctr">
              <a:lnSpc>
                <a:spcPct val="115000"/>
              </a:lnSpc>
              <a:spcAft>
                <a:spcPts val="1000"/>
              </a:spcAft>
            </a:pPr>
            <a:endParaRPr lang="en-US" sz="2000" b="1" dirty="0" smtClean="0">
              <a:latin typeface="Alexandria" pitchFamily="2" charset="-78"/>
              <a:ea typeface="Times New Roman" panose="02020603050405020304" pitchFamily="18"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In the end, the abstract shall be written in </a:t>
            </a:r>
            <a:r>
              <a:rPr lang="en-US" sz="1600" b="1" u="sng" dirty="0">
                <a:latin typeface="Alexandria" pitchFamily="2" charset="-78"/>
                <a:ea typeface="Times New Roman" panose="02020603050405020304" pitchFamily="18" charset="0"/>
                <a:cs typeface="Alexandria" pitchFamily="2" charset="-78"/>
              </a:rPr>
              <a:t>Arabic and English</a:t>
            </a:r>
            <a:r>
              <a:rPr lang="en-US" sz="1600" dirty="0">
                <a:latin typeface="Alexandria" pitchFamily="2" charset="-78"/>
                <a:ea typeface="Times New Roman" panose="02020603050405020304" pitchFamily="18" charset="0"/>
                <a:cs typeface="Alexandria" pitchFamily="2" charset="-78"/>
              </a:rPr>
              <a:t> for each project, regardless of the written language of the project, and it includes at least four main paragraphs, including the following:</a:t>
            </a:r>
            <a:endParaRPr lang="en-US" sz="1600" dirty="0">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latin typeface="Alexandria" pitchFamily="2" charset="-78"/>
                <a:ea typeface="Times New Roman" panose="02020603050405020304" pitchFamily="18" charset="0"/>
                <a:cs typeface="Alexandria" pitchFamily="2" charset="-78"/>
              </a:rPr>
              <a:t>The problem of the study, the reason for its selection, and the importance of addressing it on a theoretical and practical level.</a:t>
            </a:r>
            <a:endParaRPr lang="en-US" sz="1600" dirty="0">
              <a:latin typeface="Alexandria" pitchFamily="2" charset="-78"/>
              <a:ea typeface="Calibri" panose="020F0502020204030204" pitchFamily="34" charset="0"/>
              <a:cs typeface="Alexandria" pitchFamily="2" charset="-78"/>
            </a:endParaRPr>
          </a:p>
          <a:p>
            <a:pPr marL="342900" indent="-342900">
              <a:lnSpc>
                <a:spcPct val="150000"/>
              </a:lnSpc>
              <a:spcAft>
                <a:spcPts val="1000"/>
              </a:spcAft>
              <a:buFont typeface="Times New Roman" panose="02020603050405020304" pitchFamily="18" charset="0"/>
              <a:buChar char="-"/>
              <a:tabLst>
                <a:tab pos="285750" algn="l"/>
              </a:tabLst>
            </a:pPr>
            <a:r>
              <a:rPr lang="en-US" sz="1600" dirty="0">
                <a:latin typeface="Alexandria" pitchFamily="2" charset="-78"/>
                <a:ea typeface="Times New Roman" panose="02020603050405020304" pitchFamily="18" charset="0"/>
                <a:cs typeface="Alexandria" pitchFamily="2" charset="-78"/>
              </a:rPr>
              <a:t>The type of study, its scope, methodology, and the research tools relied upon to achieve its objectives.</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9455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2461571"/>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endParaRPr lang="en-US" sz="2000" b="1" dirty="0" smtClean="0">
              <a:latin typeface="Alexandria" pitchFamily="2" charset="-78"/>
              <a:ea typeface="Times New Roman" panose="02020603050405020304" pitchFamily="18" charset="0"/>
              <a:cs typeface="Alexandria" pitchFamily="2" charset="-78"/>
            </a:endParaRPr>
          </a:p>
          <a:p>
            <a:pPr algn="ctr">
              <a:lnSpc>
                <a:spcPct val="115000"/>
              </a:lnSpc>
              <a:spcAft>
                <a:spcPts val="1000"/>
              </a:spcAft>
            </a:pPr>
            <a:endParaRPr lang="en-US" sz="2000" b="1" dirty="0" smtClean="0">
              <a:latin typeface="Alexandria" pitchFamily="2" charset="-78"/>
              <a:ea typeface="Times New Roman" panose="02020603050405020304" pitchFamily="18" charset="0"/>
              <a:cs typeface="Alexandria" pitchFamily="2" charset="-78"/>
            </a:endParaRPr>
          </a:p>
          <a:p>
            <a:pPr marL="342900" lvl="0" indent="-342900">
              <a:lnSpc>
                <a:spcPct val="200000"/>
              </a:lnSpc>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The most important results of the project that can be used.</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20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The significance of the results and the possibility of applying them practically, in addition to the professional proposal.</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213796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804558431"/>
              </p:ext>
            </p:extLst>
          </p:nvPr>
        </p:nvGraphicFramePr>
        <p:xfrm>
          <a:off x="2066306" y="2101932"/>
          <a:ext cx="8217725" cy="4049486"/>
        </p:xfrm>
        <a:graphic>
          <a:graphicData uri="http://schemas.openxmlformats.org/drawingml/2006/table">
            <a:tbl>
              <a:tblPr firstRow="1" firstCol="1" bandRow="1">
                <a:tableStyleId>{5C22544A-7EE6-4342-B048-85BDC9FD1C3A}</a:tableStyleId>
              </a:tblPr>
              <a:tblGrid>
                <a:gridCol w="2137751">
                  <a:extLst>
                    <a:ext uri="{9D8B030D-6E8A-4147-A177-3AD203B41FA5}">
                      <a16:colId xmlns:a16="http://schemas.microsoft.com/office/drawing/2014/main" val="3128983800"/>
                    </a:ext>
                  </a:extLst>
                </a:gridCol>
                <a:gridCol w="1456909">
                  <a:extLst>
                    <a:ext uri="{9D8B030D-6E8A-4147-A177-3AD203B41FA5}">
                      <a16:colId xmlns:a16="http://schemas.microsoft.com/office/drawing/2014/main" val="3528977508"/>
                    </a:ext>
                  </a:extLst>
                </a:gridCol>
                <a:gridCol w="1799710">
                  <a:extLst>
                    <a:ext uri="{9D8B030D-6E8A-4147-A177-3AD203B41FA5}">
                      <a16:colId xmlns:a16="http://schemas.microsoft.com/office/drawing/2014/main" val="3625022427"/>
                    </a:ext>
                  </a:extLst>
                </a:gridCol>
                <a:gridCol w="2823355">
                  <a:extLst>
                    <a:ext uri="{9D8B030D-6E8A-4147-A177-3AD203B41FA5}">
                      <a16:colId xmlns:a16="http://schemas.microsoft.com/office/drawing/2014/main" val="1300847801"/>
                    </a:ext>
                  </a:extLst>
                </a:gridCol>
              </a:tblGrid>
              <a:tr h="368136">
                <a:tc gridSpan="2">
                  <a:txBody>
                    <a:bodyPr/>
                    <a:lstStyle/>
                    <a:p>
                      <a:pPr marL="0" marR="0" algn="ctr">
                        <a:lnSpc>
                          <a:spcPct val="107000"/>
                        </a:lnSpc>
                        <a:spcBef>
                          <a:spcPts val="0"/>
                        </a:spcBef>
                        <a:spcAft>
                          <a:spcPts val="0"/>
                        </a:spcAft>
                      </a:pPr>
                      <a:r>
                        <a:rPr lang="ar-SA" sz="1800">
                          <a:effectLst/>
                        </a:rPr>
                        <a:t>يوم الثلاثاء</a:t>
                      </a:r>
                      <a:r>
                        <a:rPr lang="ar-SY" sz="1800">
                          <a:effectLst/>
                        </a:rPr>
                        <a:t>/</a:t>
                      </a:r>
                      <a:r>
                        <a:rPr lang="ar-SA" sz="1800">
                          <a:effectLst/>
                        </a:rPr>
                        <a:t> الساعة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US"/>
                    </a:p>
                  </a:txBody>
                  <a:tcPr/>
                </a:tc>
                <a:tc>
                  <a:txBody>
                    <a:bodyPr/>
                    <a:lstStyle/>
                    <a:p>
                      <a:pPr marL="0" marR="0" algn="ctr" rtl="1">
                        <a:lnSpc>
                          <a:spcPct val="107000"/>
                        </a:lnSpc>
                        <a:spcBef>
                          <a:spcPts val="0"/>
                        </a:spcBef>
                        <a:spcAft>
                          <a:spcPts val="0"/>
                        </a:spcAft>
                      </a:pPr>
                      <a:r>
                        <a:rPr lang="ar-SA" sz="1800">
                          <a:effectLst/>
                        </a:rPr>
                        <a:t>الاسبوع</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a:effectLst/>
                        </a:rPr>
                        <a:t>حلقة النقاش</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91433309"/>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r>
                        <a:rPr lang="en-US" sz="1800">
                          <a:effectLst/>
                        </a:rPr>
                        <a:t>4/06/2024</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a:effectLst/>
                        </a:rPr>
                        <a:t>الأسبوع التوجيهي</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الأولى (المحاضرة التعريفية)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988965272"/>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r>
                        <a:rPr lang="en-US" sz="1800">
                          <a:effectLst/>
                        </a:rPr>
                        <a:t>11/06/2024</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a:effectLst/>
                        </a:rPr>
                        <a:t>الأسبوع الثاني</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a:effectLst/>
                        </a:rPr>
                        <a:t>الثانية (البحث العلمي وخطوات اعداد الخطة البحثية)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384921511"/>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r>
                        <a:rPr lang="en-US" sz="1800" dirty="0">
                          <a:effectLst/>
                        </a:rPr>
                        <a:t>2/07/2024</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a:effectLst/>
                        </a:rPr>
                        <a:t>الأسبوع الرابع</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a:effectLst/>
                        </a:rPr>
                        <a:t>الثالثة (الاطار النظري للبحوث)</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53843132"/>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r>
                        <a:rPr lang="en-US" sz="1800">
                          <a:effectLst/>
                        </a:rPr>
                        <a:t>13/07/2024</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a:effectLst/>
                        </a:rPr>
                        <a:t>الأسبوع السادس</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a:effectLst/>
                        </a:rPr>
                        <a:t>الرابعة (أدوات جمع وتحليل البيانات)</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95348699"/>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r>
                        <a:rPr lang="en-US" sz="1800">
                          <a:effectLst/>
                        </a:rPr>
                        <a:t>13/08/2024</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a:effectLst/>
                        </a:rPr>
                        <a:t>الأسبوع العاشر</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الخامسة (النشر العلمي)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94008382"/>
                  </a:ext>
                </a:extLst>
              </a:tr>
            </a:tbl>
          </a:graphicData>
        </a:graphic>
      </p:graphicFrame>
      <p:sp>
        <p:nvSpPr>
          <p:cNvPr id="3" name="TextBox 2"/>
          <p:cNvSpPr txBox="1"/>
          <p:nvPr/>
        </p:nvSpPr>
        <p:spPr>
          <a:xfrm>
            <a:off x="3801094" y="812360"/>
            <a:ext cx="4684734" cy="877163"/>
          </a:xfrm>
          <a:prstGeom prst="rect">
            <a:avLst/>
          </a:prstGeom>
          <a:solidFill>
            <a:srgbClr val="00B0F0"/>
          </a:solidFill>
        </p:spPr>
        <p:txBody>
          <a:bodyPr wrap="square" rtlCol="0">
            <a:spAutoFit/>
          </a:bodyPr>
          <a:lstStyle/>
          <a:p>
            <a:pPr algn="ctr" rtl="1">
              <a:lnSpc>
                <a:spcPct val="150000"/>
              </a:lnSpc>
            </a:pPr>
            <a:r>
              <a:rPr lang="ar-EG" sz="1700" b="1" dirty="0">
                <a:latin typeface="Alexandria" pitchFamily="2" charset="-78"/>
                <a:cs typeface="Alexandria" pitchFamily="2" charset="-78"/>
              </a:rPr>
              <a:t>مواعيد </a:t>
            </a:r>
            <a:r>
              <a:rPr lang="ar-SY" sz="1700" b="1" dirty="0" smtClean="0">
                <a:latin typeface="Alexandria" pitchFamily="2" charset="-78"/>
                <a:cs typeface="Alexandria" pitchFamily="2" charset="-78"/>
              </a:rPr>
              <a:t>حلقات النقاش</a:t>
            </a:r>
            <a:endParaRPr lang="en-US" sz="1700" b="1" dirty="0">
              <a:latin typeface="Alexandria" pitchFamily="2" charset="-78"/>
              <a:cs typeface="Alexandria" pitchFamily="2" charset="-78"/>
            </a:endParaRPr>
          </a:p>
          <a:p>
            <a:pPr algn="ctr" rtl="1">
              <a:lnSpc>
                <a:spcPct val="150000"/>
              </a:lnSpc>
            </a:pPr>
            <a:r>
              <a:rPr lang="ar-EG" sz="1700" b="1" dirty="0">
                <a:latin typeface="Alexandria" pitchFamily="2" charset="-78"/>
                <a:cs typeface="Alexandria" pitchFamily="2" charset="-78"/>
              </a:rPr>
              <a:t>الفصل الدراسي ال</a:t>
            </a:r>
            <a:r>
              <a:rPr lang="ar-SY" sz="1700" b="1" dirty="0" smtClean="0">
                <a:latin typeface="Alexandria" pitchFamily="2" charset="-78"/>
                <a:cs typeface="Alexandria" pitchFamily="2" charset="-78"/>
              </a:rPr>
              <a:t>ثالث</a:t>
            </a:r>
            <a:r>
              <a:rPr lang="ar-EG" sz="1700" b="1" dirty="0" smtClean="0">
                <a:latin typeface="Alexandria" pitchFamily="2" charset="-78"/>
                <a:cs typeface="Alexandria" pitchFamily="2" charset="-78"/>
              </a:rPr>
              <a:t> </a:t>
            </a:r>
            <a:r>
              <a:rPr lang="ar-EG" sz="1700" b="1" dirty="0">
                <a:latin typeface="Alexandria" pitchFamily="2" charset="-78"/>
                <a:cs typeface="Alexandria" pitchFamily="2" charset="-78"/>
              </a:rPr>
              <a:t>2024</a:t>
            </a:r>
            <a:endParaRPr lang="en-US" sz="1700" b="1" dirty="0">
              <a:latin typeface="Alexandria" pitchFamily="2" charset="-78"/>
              <a:cs typeface="Alexandria" pitchFamily="2" charset="-78"/>
            </a:endParaRPr>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2126" y="59789"/>
            <a:ext cx="2305141" cy="1076343"/>
          </a:xfrm>
          <a:prstGeom prst="rect">
            <a:avLst/>
          </a:prstGeom>
        </p:spPr>
      </p:pic>
    </p:spTree>
    <p:extLst>
      <p:ext uri="{BB962C8B-B14F-4D97-AF65-F5344CB8AC3E}">
        <p14:creationId xmlns:p14="http://schemas.microsoft.com/office/powerpoint/2010/main" val="981754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022640"/>
          </a:xfrm>
          <a:prstGeom prst="rect">
            <a:avLst/>
          </a:prstGeom>
          <a:noFill/>
        </p:spPr>
        <p:txBody>
          <a:bodyPr wrap="square" rtlCol="0">
            <a:spAutoFit/>
          </a:bodyPr>
          <a:lstStyle/>
          <a:p>
            <a:pPr lvl="0" algn="ctr">
              <a:lnSpc>
                <a:spcPct val="115000"/>
              </a:lnSpc>
              <a:spcAft>
                <a:spcPts val="1000"/>
              </a:spcAft>
            </a:pPr>
            <a:r>
              <a:rPr lang="en-US" sz="2000" b="1" dirty="0">
                <a:latin typeface="Alexandria" pitchFamily="2" charset="-78"/>
                <a:ea typeface="Calibri" panose="020F0502020204030204" pitchFamily="34" charset="0"/>
                <a:cs typeface="Alexandria" pitchFamily="2" charset="-78"/>
              </a:rPr>
              <a:t>The Importance of scientific publishing</a:t>
            </a:r>
          </a:p>
          <a:p>
            <a:pPr algn="ctr">
              <a:lnSpc>
                <a:spcPct val="115000"/>
              </a:lnSpc>
              <a:spcAft>
                <a:spcPts val="1000"/>
              </a:spcAft>
            </a:pPr>
            <a:endParaRPr lang="en-US" sz="1600" b="1" dirty="0" smtClean="0">
              <a:latin typeface="Alexandria" pitchFamily="2" charset="-78"/>
              <a:ea typeface="Times New Roman" panose="02020603050405020304" pitchFamily="18" charset="0"/>
              <a:cs typeface="Alexandria" pitchFamily="2" charset="-78"/>
            </a:endParaRPr>
          </a:p>
          <a:p>
            <a:pPr lvl="0">
              <a:lnSpc>
                <a:spcPct val="200000"/>
              </a:lnSpc>
              <a:spcAft>
                <a:spcPts val="1000"/>
              </a:spcAft>
            </a:pPr>
            <a:r>
              <a:rPr lang="en-US" sz="1600" dirty="0">
                <a:solidFill>
                  <a:prstClr val="black"/>
                </a:solidFill>
                <a:latin typeface="Alexandria" pitchFamily="2" charset="-78"/>
                <a:cs typeface="Alexandria" pitchFamily="2" charset="-78"/>
              </a:rPr>
              <a:t>1. Enhancing the academic </a:t>
            </a:r>
            <a:r>
              <a:rPr lang="en-US" sz="1600" dirty="0" smtClean="0">
                <a:solidFill>
                  <a:prstClr val="black"/>
                </a:solidFill>
                <a:latin typeface="Alexandria" pitchFamily="2" charset="-78"/>
                <a:cs typeface="Alexandria" pitchFamily="2" charset="-78"/>
              </a:rPr>
              <a:t>path</a:t>
            </a:r>
            <a:r>
              <a:rPr lang="en-US" sz="1600" dirty="0">
                <a:solidFill>
                  <a:prstClr val="black"/>
                </a:solidFill>
                <a:latin typeface="Alexandria" pitchFamily="2" charset="-78"/>
                <a:cs typeface="Alexandria" pitchFamily="2" charset="-78"/>
              </a:rPr>
              <a:t>.</a:t>
            </a:r>
          </a:p>
          <a:p>
            <a:pPr lvl="0">
              <a:lnSpc>
                <a:spcPct val="200000"/>
              </a:lnSpc>
              <a:spcAft>
                <a:spcPts val="1000"/>
              </a:spcAft>
            </a:pPr>
            <a:r>
              <a:rPr lang="en-US" sz="1600" dirty="0">
                <a:solidFill>
                  <a:prstClr val="black"/>
                </a:solidFill>
                <a:latin typeface="Alexandria" pitchFamily="2" charset="-78"/>
                <a:cs typeface="Alexandria" pitchFamily="2" charset="-78"/>
              </a:rPr>
              <a:t>2. Knowledge </a:t>
            </a:r>
            <a:r>
              <a:rPr lang="en-US" sz="1600" dirty="0" smtClean="0">
                <a:solidFill>
                  <a:prstClr val="black"/>
                </a:solidFill>
                <a:latin typeface="Alexandria" pitchFamily="2" charset="-78"/>
                <a:cs typeface="Alexandria" pitchFamily="2" charset="-78"/>
              </a:rPr>
              <a:t>exchange. </a:t>
            </a:r>
            <a:endParaRPr lang="en-US" sz="1600" dirty="0">
              <a:solidFill>
                <a:prstClr val="black"/>
              </a:solidFill>
              <a:latin typeface="Alexandria" pitchFamily="2" charset="-78"/>
              <a:cs typeface="Alexandria" pitchFamily="2" charset="-78"/>
            </a:endParaRPr>
          </a:p>
          <a:p>
            <a:pPr lvl="0">
              <a:lnSpc>
                <a:spcPct val="200000"/>
              </a:lnSpc>
              <a:spcAft>
                <a:spcPts val="1000"/>
              </a:spcAft>
            </a:pPr>
            <a:r>
              <a:rPr lang="en-US" sz="1600" dirty="0">
                <a:solidFill>
                  <a:prstClr val="black"/>
                </a:solidFill>
                <a:latin typeface="Alexandria" pitchFamily="2" charset="-78"/>
                <a:cs typeface="Alexandria" pitchFamily="2" charset="-78"/>
              </a:rPr>
              <a:t>3. Improving research </a:t>
            </a:r>
            <a:r>
              <a:rPr lang="en-US" sz="1600" dirty="0" smtClean="0">
                <a:solidFill>
                  <a:prstClr val="black"/>
                </a:solidFill>
                <a:latin typeface="Alexandria" pitchFamily="2" charset="-78"/>
                <a:cs typeface="Alexandria" pitchFamily="2" charset="-78"/>
              </a:rPr>
              <a:t>skills</a:t>
            </a:r>
            <a:r>
              <a:rPr lang="en-US" sz="1600" dirty="0">
                <a:solidFill>
                  <a:prstClr val="black"/>
                </a:solidFill>
                <a:latin typeface="Alexandria" pitchFamily="2" charset="-78"/>
                <a:cs typeface="Alexandria" pitchFamily="2" charset="-78"/>
              </a:rPr>
              <a:t>.</a:t>
            </a:r>
          </a:p>
          <a:p>
            <a:pPr lvl="0">
              <a:lnSpc>
                <a:spcPct val="200000"/>
              </a:lnSpc>
              <a:spcAft>
                <a:spcPts val="1000"/>
              </a:spcAft>
            </a:pPr>
            <a:r>
              <a:rPr lang="en-US" sz="1600" dirty="0">
                <a:solidFill>
                  <a:prstClr val="black"/>
                </a:solidFill>
                <a:latin typeface="Alexandria" pitchFamily="2" charset="-78"/>
                <a:cs typeface="Alexandria" pitchFamily="2" charset="-78"/>
              </a:rPr>
              <a:t>4. Increasing job </a:t>
            </a:r>
            <a:r>
              <a:rPr lang="en-US" sz="1600" dirty="0" smtClean="0">
                <a:solidFill>
                  <a:prstClr val="black"/>
                </a:solidFill>
                <a:latin typeface="Alexandria" pitchFamily="2" charset="-78"/>
                <a:cs typeface="Alexandria" pitchFamily="2" charset="-78"/>
              </a:rPr>
              <a:t>opportunities</a:t>
            </a:r>
            <a:r>
              <a:rPr lang="en-US" sz="1600" dirty="0">
                <a:solidFill>
                  <a:prstClr val="black"/>
                </a:solidFill>
                <a:latin typeface="Alexandria" pitchFamily="2" charset="-78"/>
                <a:cs typeface="Alexandria" pitchFamily="2" charset="-78"/>
              </a:rPr>
              <a:t>.</a:t>
            </a:r>
          </a:p>
          <a:p>
            <a:pPr lvl="0">
              <a:lnSpc>
                <a:spcPct val="200000"/>
              </a:lnSpc>
              <a:spcAft>
                <a:spcPts val="1000"/>
              </a:spcAft>
            </a:pPr>
            <a:r>
              <a:rPr lang="en-US" sz="1600" dirty="0">
                <a:solidFill>
                  <a:prstClr val="black"/>
                </a:solidFill>
                <a:latin typeface="Alexandria" pitchFamily="2" charset="-78"/>
                <a:cs typeface="Alexandria" pitchFamily="2" charset="-78"/>
              </a:rPr>
              <a:t>5. Providing new </a:t>
            </a:r>
            <a:r>
              <a:rPr lang="en-US" sz="1600" dirty="0" smtClean="0">
                <a:solidFill>
                  <a:prstClr val="black"/>
                </a:solidFill>
                <a:latin typeface="Alexandria" pitchFamily="2" charset="-78"/>
                <a:cs typeface="Alexandria" pitchFamily="2" charset="-78"/>
              </a:rPr>
              <a:t>analyses</a:t>
            </a:r>
            <a:r>
              <a:rPr lang="en-US" dirty="0">
                <a:solidFill>
                  <a:prstClr val="black"/>
                </a:solidFill>
                <a:latin typeface="Alexandria" pitchFamily="2" charset="-78"/>
                <a:cs typeface="Alexandria" pitchFamily="2" charset="-78"/>
              </a:rPr>
              <a:t>.</a:t>
            </a:r>
            <a:endParaRPr lang="en-US"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003004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126194"/>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Calibri" panose="020F0502020204030204" pitchFamily="34" charset="0"/>
                <a:cs typeface="Alexandria" pitchFamily="2" charset="-78"/>
              </a:rPr>
              <a:t>Classification of scientific journals</a:t>
            </a:r>
            <a:endParaRPr lang="en-US" sz="2000" dirty="0">
              <a:latin typeface="Alexandria" pitchFamily="2" charset="-78"/>
              <a:ea typeface="Calibri" panose="020F0502020204030204" pitchFamily="34" charset="0"/>
              <a:cs typeface="Alexandria" pitchFamily="2" charset="-78"/>
            </a:endParaRPr>
          </a:p>
          <a:p>
            <a:pPr algn="ctr">
              <a:lnSpc>
                <a:spcPct val="150000"/>
              </a:lnSpc>
              <a:spcAft>
                <a:spcPts val="1000"/>
              </a:spcAft>
            </a:pPr>
            <a:endParaRPr lang="en-US" sz="1000" b="1" dirty="0" smtClean="0">
              <a:latin typeface="Alexandria" pitchFamily="2" charset="-78"/>
              <a:ea typeface="Times New Roman" panose="02020603050405020304" pitchFamily="18" charset="0"/>
              <a:cs typeface="Alexandria" pitchFamily="2" charset="-78"/>
            </a:endParaRP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Journals are </a:t>
            </a:r>
            <a:r>
              <a:rPr lang="en-US" sz="1500" dirty="0" err="1">
                <a:latin typeface="Alexandria" pitchFamily="2" charset="-78"/>
                <a:cs typeface="Alexandria" pitchFamily="2" charset="-78"/>
              </a:rPr>
              <a:t>categorised</a:t>
            </a:r>
            <a:r>
              <a:rPr lang="en-US" sz="1500" dirty="0">
                <a:latin typeface="Alexandria" pitchFamily="2" charset="-78"/>
                <a:cs typeface="Alexandria" pitchFamily="2" charset="-78"/>
              </a:rPr>
              <a:t> into four </a:t>
            </a:r>
            <a:r>
              <a:rPr lang="en-US" sz="1500" b="1" dirty="0">
                <a:latin typeface="Alexandria" pitchFamily="2" charset="-78"/>
                <a:cs typeface="Alexandria" pitchFamily="2" charset="-78"/>
              </a:rPr>
              <a:t>quartiles</a:t>
            </a:r>
            <a:r>
              <a:rPr lang="en-US" sz="1500" dirty="0">
                <a:latin typeface="Alexandria" pitchFamily="2" charset="-78"/>
                <a:cs typeface="Alexandria" pitchFamily="2" charset="-78"/>
              </a:rPr>
              <a:t>: Q1, Q2, Q3 and Q4. Journals in Q1 and Q2 are considered top-tier journals while the lower-tier journals are classified as Q3 and Q4. </a:t>
            </a: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Q1 and Q2 journals have a higher impact factor than Q3 and Q4 ranked journals. </a:t>
            </a: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Some of the factors considered in the </a:t>
            </a:r>
            <a:r>
              <a:rPr lang="en-US" sz="1500" dirty="0" err="1">
                <a:latin typeface="Alexandria" pitchFamily="2" charset="-78"/>
                <a:cs typeface="Alexandria" pitchFamily="2" charset="-78"/>
              </a:rPr>
              <a:t>categorisation</a:t>
            </a:r>
            <a:r>
              <a:rPr lang="en-US" sz="1500" dirty="0">
                <a:latin typeface="Alexandria" pitchFamily="2" charset="-78"/>
                <a:cs typeface="Alexandria" pitchFamily="2" charset="-78"/>
              </a:rPr>
              <a:t> include the aim and scope of the journal, the quality of its board, the impact factor, external opinions about the journal and quality of the papers. </a:t>
            </a: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The number of </a:t>
            </a:r>
            <a:r>
              <a:rPr lang="en-US" sz="1500" u="sng" dirty="0">
                <a:latin typeface="Alexandria" pitchFamily="2" charset="-78"/>
                <a:cs typeface="Alexandria" pitchFamily="2" charset="-78"/>
                <a:hlinkClick r:id="rId2"/>
              </a:rPr>
              <a:t>citations</a:t>
            </a:r>
            <a:r>
              <a:rPr lang="en-US" sz="1500" dirty="0">
                <a:latin typeface="Alexandria" pitchFamily="2" charset="-78"/>
                <a:cs typeface="Alexandria" pitchFamily="2" charset="-78"/>
              </a:rPr>
              <a:t> for journal publications is an influencing factor, called the impact factor, which is used to rank journal ranks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26881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5911" t="16258" r="6178" b="12631"/>
          <a:stretch/>
        </p:blipFill>
        <p:spPr>
          <a:xfrm>
            <a:off x="523464" y="1009403"/>
            <a:ext cx="8936656" cy="5848597"/>
          </a:xfrm>
          <a:prstGeom prst="rect">
            <a:avLst/>
          </a:prstGeom>
        </p:spPr>
      </p:pic>
      <p:sp>
        <p:nvSpPr>
          <p:cNvPr id="3" name="Rectangle 2"/>
          <p:cNvSpPr/>
          <p:nvPr/>
        </p:nvSpPr>
        <p:spPr>
          <a:xfrm>
            <a:off x="2626179" y="500900"/>
            <a:ext cx="7669727" cy="914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806263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067780"/>
          </a:xfrm>
          <a:prstGeom prst="rect">
            <a:avLst/>
          </a:prstGeom>
          <a:noFill/>
        </p:spPr>
        <p:txBody>
          <a:bodyPr wrap="square" rtlCol="0">
            <a:spAutoFit/>
          </a:bodyPr>
          <a:lstStyle/>
          <a:p>
            <a:pPr lvl="0" algn="ctr">
              <a:lnSpc>
                <a:spcPct val="115000"/>
              </a:lnSpc>
              <a:spcAft>
                <a:spcPts val="1000"/>
              </a:spcAft>
            </a:pPr>
            <a:r>
              <a:rPr lang="ar-SY" sz="2000" b="1" dirty="0">
                <a:latin typeface="Alexandria" pitchFamily="2" charset="-78"/>
                <a:ea typeface="Calibri" panose="020F0502020204030204" pitchFamily="34" charset="0"/>
                <a:cs typeface="Alexandria" pitchFamily="2" charset="-78"/>
              </a:rPr>
              <a:t>كيفية اختيار المجلات</a:t>
            </a:r>
            <a:endParaRPr lang="en-US" sz="2000" dirty="0">
              <a:latin typeface="Alexandria" pitchFamily="2" charset="-78"/>
              <a:ea typeface="Calibri" panose="020F0502020204030204" pitchFamily="34" charset="0"/>
              <a:cs typeface="Alexandria" pitchFamily="2" charset="-78"/>
            </a:endParaRPr>
          </a:p>
          <a:p>
            <a:pPr algn="ctr">
              <a:lnSpc>
                <a:spcPct val="150000"/>
              </a:lnSpc>
              <a:spcAft>
                <a:spcPts val="1000"/>
              </a:spcAft>
            </a:pPr>
            <a:endParaRPr lang="en-US" sz="1000" b="1" dirty="0" smtClean="0">
              <a:latin typeface="Alexandria" pitchFamily="2" charset="-78"/>
              <a:ea typeface="Times New Roman" panose="02020603050405020304" pitchFamily="18" charset="0"/>
              <a:cs typeface="Alexandria" pitchFamily="2" charset="-78"/>
            </a:endParaRP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1. قم بإجراء بحث شامل للمجلات المتاحة التي تغطي مجال بحثك، وتأكد من أن المجلة تنشر الأبحاث التي تتعلق بموضوع بحثك.</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2. قم بمراجعة معايير النشر في المجلة وتأكد من أن بحثك يلبي متطلباتها، مثل طابع الأصالة والأهمية العلمية.</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3. إذا كانت المجلة تعتمد نظام المراجعة النظرية (</a:t>
            </a:r>
            <a:r>
              <a:rPr lang="en-US" sz="1200" dirty="0">
                <a:solidFill>
                  <a:prstClr val="black"/>
                </a:solidFill>
                <a:latin typeface="Alexandria" pitchFamily="2" charset="-78"/>
                <a:ea typeface="Calibri" panose="020F0502020204030204" pitchFamily="34" charset="0"/>
                <a:cs typeface="Alexandria" pitchFamily="2" charset="-78"/>
              </a:rPr>
              <a:t>Peer </a:t>
            </a:r>
            <a:r>
              <a:rPr lang="en-US" sz="1200" dirty="0" smtClean="0">
                <a:solidFill>
                  <a:prstClr val="black"/>
                </a:solidFill>
                <a:latin typeface="Alexandria" pitchFamily="2" charset="-78"/>
                <a:ea typeface="Calibri" panose="020F0502020204030204" pitchFamily="34" charset="0"/>
                <a:cs typeface="Alexandria" pitchFamily="2" charset="-78"/>
              </a:rPr>
              <a:t>Review</a:t>
            </a:r>
            <a:r>
              <a:rPr lang="ar-SY" sz="1200" dirty="0" smtClean="0">
                <a:solidFill>
                  <a:prstClr val="black"/>
                </a:solidFill>
                <a:latin typeface="Alexandria" pitchFamily="2" charset="-78"/>
                <a:ea typeface="Calibri" panose="020F0502020204030204" pitchFamily="34" charset="0"/>
                <a:cs typeface="Alexandria" pitchFamily="2" charset="-78"/>
              </a:rPr>
              <a:t>)</a:t>
            </a:r>
            <a:r>
              <a:rPr lang="en-US" sz="1200" dirty="0" smtClean="0">
                <a:solidFill>
                  <a:prstClr val="black"/>
                </a:solidFill>
                <a:latin typeface="Alexandria" pitchFamily="2" charset="-78"/>
                <a:ea typeface="Calibri" panose="020F0502020204030204" pitchFamily="34" charset="0"/>
                <a:cs typeface="Alexandria" pitchFamily="2" charset="-78"/>
              </a:rPr>
              <a:t>، </a:t>
            </a:r>
            <a:r>
              <a:rPr lang="ar-SY" sz="1200" dirty="0">
                <a:solidFill>
                  <a:prstClr val="black"/>
                </a:solidFill>
                <a:latin typeface="Alexandria" pitchFamily="2" charset="-78"/>
                <a:ea typeface="Calibri" panose="020F0502020204030204" pitchFamily="34" charset="0"/>
                <a:cs typeface="Alexandria" pitchFamily="2" charset="-78"/>
              </a:rPr>
              <a:t>فتأكد من جودة هذا النظام واحترامه لأصول البحث العلمي.</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4. قد تحتاج أيضًا إلى النظر في زمن ومهلة النشر في المجلة المختارة ومن ثم قرار إذا كان يتناسب مع جدولك.</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5. قم بمراجعة تكاليف النشر في المجلة، حيث تختلف هذه التكاليف من مجلة إلى أخرى.</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6. تأكد من أنك تتوافق مع نوعية ومستوى المجلة، فإذا كان بحثك ذو مستوى عالٍ، فقد ترغب في التوجه إلى مجلات علمية عالية المستوى</a:t>
            </a:r>
            <a:endParaRPr lang="en-US" sz="12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37855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175502"/>
          </a:xfrm>
          <a:prstGeom prst="rect">
            <a:avLst/>
          </a:prstGeom>
          <a:noFill/>
        </p:spPr>
        <p:txBody>
          <a:bodyPr wrap="square" rtlCol="0">
            <a:spAutoFit/>
          </a:bodyPr>
          <a:lstStyle/>
          <a:p>
            <a:pPr algn="ctr">
              <a:lnSpc>
                <a:spcPct val="115000"/>
              </a:lnSpc>
              <a:spcAft>
                <a:spcPts val="1000"/>
              </a:spcAft>
            </a:pPr>
            <a:r>
              <a:rPr lang="ar-SY" sz="2000" b="1" dirty="0">
                <a:latin typeface="Alexandria" pitchFamily="2" charset="-78"/>
                <a:ea typeface="Calibri" panose="020F0502020204030204" pitchFamily="34" charset="0"/>
                <a:cs typeface="Alexandria" pitchFamily="2" charset="-78"/>
              </a:rPr>
              <a:t>كتابة البحث واعداده للنشر</a:t>
            </a:r>
            <a:endParaRPr lang="en-US" sz="2000" dirty="0">
              <a:latin typeface="Alexandria" pitchFamily="2" charset="-78"/>
              <a:ea typeface="Calibri" panose="020F0502020204030204" pitchFamily="34" charset="0"/>
              <a:cs typeface="Alexandria" pitchFamily="2" charset="-78"/>
            </a:endParaRPr>
          </a:p>
          <a:p>
            <a:pPr marL="285750" lvl="0" indent="-285750" algn="r" rtl="1">
              <a:lnSpc>
                <a:spcPct val="150000"/>
              </a:lnSpc>
              <a:buFont typeface="Wingdings" panose="05000000000000000000" pitchFamily="2" charset="2"/>
              <a:buChar char="ü"/>
            </a:pPr>
            <a:r>
              <a:rPr lang="ar-SY" sz="1200" dirty="0" smtClean="0">
                <a:solidFill>
                  <a:prstClr val="black"/>
                </a:solidFill>
                <a:latin typeface="Alexandria" pitchFamily="2" charset="-78"/>
                <a:ea typeface="Calibri" panose="020F0502020204030204" pitchFamily="34" charset="0"/>
                <a:cs typeface="Alexandria" pitchFamily="2" charset="-78"/>
              </a:rPr>
              <a:t>1</a:t>
            </a:r>
            <a:r>
              <a:rPr lang="ar-EG" sz="1200" b="1" dirty="0">
                <a:latin typeface="Alexandria" pitchFamily="2" charset="-78"/>
                <a:cs typeface="Alexandria" pitchFamily="2" charset="-78"/>
              </a:rPr>
              <a:t>الأخطاء العامة قبل الكتابة</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كتابة البحث</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كيف نكتب العنوان</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معلومات الباحثين</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الملخص والكلمات المفتاحية</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كتابة المقدمة</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مواد البحث وطرائقه</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نتائج البحث</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مناقشة النتائج</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انشاء الاشكال </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الجداول</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الاعتماد على المراجع</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تقديم البحث للمجلة</a:t>
            </a:r>
            <a:endParaRPr lang="en-US" sz="1200" b="1"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344424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76578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Rectangle 13"/>
          <p:cNvSpPr/>
          <p:nvPr/>
        </p:nvSpPr>
        <p:spPr>
          <a:xfrm>
            <a:off x="2733224" y="617697"/>
            <a:ext cx="7443760"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Alexandria" pitchFamily="2" charset="-78"/>
                <a:cs typeface="Alexandria" pitchFamily="2" charset="-78"/>
              </a:rPr>
              <a:t>Evaluation of the final project</a:t>
            </a:r>
          </a:p>
        </p:txBody>
      </p:sp>
      <p:graphicFrame>
        <p:nvGraphicFramePr>
          <p:cNvPr id="15" name="Table 14"/>
          <p:cNvGraphicFramePr>
            <a:graphicFrameLocks noGrp="1"/>
          </p:cNvGraphicFramePr>
          <p:nvPr>
            <p:extLst>
              <p:ext uri="{D42A27DB-BD31-4B8C-83A1-F6EECF244321}">
                <p14:modId xmlns:p14="http://schemas.microsoft.com/office/powerpoint/2010/main" val="98938969"/>
              </p:ext>
            </p:extLst>
          </p:nvPr>
        </p:nvGraphicFramePr>
        <p:xfrm>
          <a:off x="3314885" y="1568551"/>
          <a:ext cx="6054746" cy="4711255"/>
        </p:xfrm>
        <a:graphic>
          <a:graphicData uri="http://schemas.openxmlformats.org/drawingml/2006/table">
            <a:tbl>
              <a:tblPr firstRow="1" firstCol="1" lastRow="1" lastCol="1" bandRow="1" bandCol="1">
                <a:tableStyleId>{5C22544A-7EE6-4342-B048-85BDC9FD1C3A}</a:tableStyleId>
              </a:tblPr>
              <a:tblGrid>
                <a:gridCol w="251706">
                  <a:extLst>
                    <a:ext uri="{9D8B030D-6E8A-4147-A177-3AD203B41FA5}">
                      <a16:colId xmlns:a16="http://schemas.microsoft.com/office/drawing/2014/main" val="2024902314"/>
                    </a:ext>
                  </a:extLst>
                </a:gridCol>
                <a:gridCol w="2471435">
                  <a:extLst>
                    <a:ext uri="{9D8B030D-6E8A-4147-A177-3AD203B41FA5}">
                      <a16:colId xmlns:a16="http://schemas.microsoft.com/office/drawing/2014/main" val="181991833"/>
                    </a:ext>
                  </a:extLst>
                </a:gridCol>
                <a:gridCol w="3331605">
                  <a:extLst>
                    <a:ext uri="{9D8B030D-6E8A-4147-A177-3AD203B41FA5}">
                      <a16:colId xmlns:a16="http://schemas.microsoft.com/office/drawing/2014/main" val="222621766"/>
                    </a:ext>
                  </a:extLst>
                </a:gridCol>
              </a:tblGrid>
              <a:tr h="819842">
                <a:tc>
                  <a:txBody>
                    <a:bodyPr/>
                    <a:lstStyle/>
                    <a:p>
                      <a:pPr marL="0" marR="0" indent="0">
                        <a:lnSpc>
                          <a:spcPct val="150000"/>
                        </a:lnSpc>
                        <a:spcBef>
                          <a:spcPts val="0"/>
                        </a:spcBef>
                        <a:spcAft>
                          <a:spcPts val="0"/>
                        </a:spcAft>
                      </a:pPr>
                      <a:r>
                        <a:rPr lang="en-US"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702310" marR="698500" indent="0" algn="ctr">
                        <a:lnSpc>
                          <a:spcPct val="150000"/>
                        </a:lnSpc>
                        <a:spcBef>
                          <a:spcPts val="0"/>
                        </a:spcBef>
                        <a:spcAft>
                          <a:spcPts val="0"/>
                        </a:spcAft>
                      </a:pPr>
                      <a:r>
                        <a:rPr lang="en-US" sz="1400" dirty="0">
                          <a:effectLst/>
                          <a:latin typeface="Alexandria" pitchFamily="2" charset="-78"/>
                          <a:cs typeface="Alexandria" pitchFamily="2" charset="-78"/>
                        </a:rPr>
                        <a:t>Sections</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836930" marR="832485" indent="0" algn="ctr">
                        <a:lnSpc>
                          <a:spcPct val="150000"/>
                        </a:lnSpc>
                        <a:spcBef>
                          <a:spcPts val="0"/>
                        </a:spcBef>
                        <a:spcAft>
                          <a:spcPts val="0"/>
                        </a:spcAft>
                      </a:pPr>
                      <a:r>
                        <a:rPr lang="en-US" sz="1400" dirty="0">
                          <a:effectLst/>
                          <a:latin typeface="Alexandria" pitchFamily="2" charset="-78"/>
                          <a:cs typeface="Alexandria" pitchFamily="2" charset="-78"/>
                        </a:rPr>
                        <a:t>Content</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2352476954"/>
                  </a:ext>
                </a:extLst>
              </a:tr>
              <a:tr h="1583465">
                <a:tc>
                  <a:txBody>
                    <a:bodyPr/>
                    <a:lstStyle/>
                    <a:p>
                      <a:pPr marL="5080" marR="0" indent="0" algn="ctr" rtl="1">
                        <a:lnSpc>
                          <a:spcPct val="150000"/>
                        </a:lnSpc>
                        <a:spcBef>
                          <a:spcPts val="0"/>
                        </a:spcBef>
                        <a:spcAft>
                          <a:spcPts val="0"/>
                        </a:spcAft>
                      </a:pPr>
                      <a:r>
                        <a:rPr lang="ar-SA" sz="1400">
                          <a:effectLst/>
                          <a:latin typeface="Alexandria" pitchFamily="2" charset="-78"/>
                          <a:cs typeface="Alexandria" pitchFamily="2" charset="-78"/>
                        </a:rPr>
                        <a:t>1</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0" marR="0" indent="0">
                        <a:lnSpc>
                          <a:spcPct val="150000"/>
                        </a:lnSpc>
                        <a:spcBef>
                          <a:spcPts val="35"/>
                        </a:spcBef>
                        <a:spcAft>
                          <a:spcPts val="0"/>
                        </a:spcAft>
                      </a:pPr>
                      <a:r>
                        <a:rPr lang="en-US" sz="1400">
                          <a:effectLst/>
                          <a:latin typeface="Alexandria" pitchFamily="2" charset="-78"/>
                          <a:cs typeface="Alexandria" pitchFamily="2" charset="-78"/>
                        </a:rPr>
                        <a:t> </a:t>
                      </a:r>
                    </a:p>
                    <a:p>
                      <a:pPr marL="106680" marR="1108075" indent="-38100">
                        <a:lnSpc>
                          <a:spcPct val="150000"/>
                        </a:lnSpc>
                        <a:spcBef>
                          <a:spcPts val="0"/>
                        </a:spcBef>
                        <a:spcAft>
                          <a:spcPts val="0"/>
                        </a:spcAft>
                      </a:pPr>
                      <a:r>
                        <a:rPr lang="en-US" sz="1400">
                          <a:effectLst/>
                          <a:latin typeface="Alexandria" pitchFamily="2" charset="-78"/>
                          <a:cs typeface="Alexandria" pitchFamily="2" charset="-78"/>
                        </a:rPr>
                        <a:t>Introduction</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Cover</a:t>
                      </a:r>
                      <a:r>
                        <a:rPr lang="ar-SA" sz="1400" dirty="0">
                          <a:effectLst/>
                          <a:latin typeface="Alexandria" pitchFamily="2" charset="-78"/>
                          <a:cs typeface="Alexandria" pitchFamily="2" charset="-78"/>
                        </a:rPr>
                        <a:t> </a:t>
                      </a:r>
                      <a:endParaRPr lang="en-US" sz="1400" dirty="0">
                        <a:effectLst/>
                        <a:latin typeface="Alexandria" pitchFamily="2" charset="-78"/>
                        <a:cs typeface="Alexandria" pitchFamily="2" charset="-78"/>
                      </a:endParaRP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Acknowledgments</a:t>
                      </a:r>
                    </a:p>
                    <a:p>
                      <a:pPr marL="342900" marR="0" lvl="0" indent="-342900">
                        <a:lnSpc>
                          <a:spcPct val="150000"/>
                        </a:lnSpc>
                        <a:spcBef>
                          <a:spcPts val="5"/>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List</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of Content</a:t>
                      </a:r>
                    </a:p>
                    <a:p>
                      <a:pPr marL="342900" marR="0" lvl="0" indent="-34290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Tables</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and</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charts </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1520957780"/>
                  </a:ext>
                </a:extLst>
              </a:tr>
              <a:tr h="2307948">
                <a:tc>
                  <a:txBody>
                    <a:bodyPr/>
                    <a:lstStyle/>
                    <a:p>
                      <a:pPr marL="5080" marR="0" indent="0" algn="ctr" rtl="1">
                        <a:lnSpc>
                          <a:spcPct val="150000"/>
                        </a:lnSpc>
                        <a:spcBef>
                          <a:spcPts val="0"/>
                        </a:spcBef>
                        <a:spcAft>
                          <a:spcPts val="0"/>
                        </a:spcAft>
                      </a:pPr>
                      <a:r>
                        <a:rPr lang="ar-SA" sz="1400" dirty="0">
                          <a:effectLst/>
                          <a:latin typeface="Alexandria" pitchFamily="2" charset="-78"/>
                          <a:cs typeface="Alexandria" pitchFamily="2" charset="-78"/>
                        </a:rPr>
                        <a:t>2</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1146175" indent="0">
                        <a:lnSpc>
                          <a:spcPct val="150000"/>
                        </a:lnSpc>
                        <a:spcBef>
                          <a:spcPts val="0"/>
                        </a:spcBef>
                        <a:spcAft>
                          <a:spcPts val="0"/>
                        </a:spcAft>
                      </a:pPr>
                      <a:r>
                        <a:rPr lang="en-US" sz="1400" dirty="0">
                          <a:effectLst/>
                          <a:latin typeface="Alexandria" pitchFamily="2" charset="-78"/>
                          <a:cs typeface="Alexandria" pitchFamily="2" charset="-78"/>
                        </a:rPr>
                        <a:t>Chapter 1:</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Introduction</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Introduction</a:t>
                      </a: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Problem</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Statement</a:t>
                      </a: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Study</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Purposes</a:t>
                      </a: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Study Importance </a:t>
                      </a: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Study</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Questions</a:t>
                      </a:r>
                      <a:r>
                        <a:rPr lang="ar-SA" sz="1400" dirty="0">
                          <a:effectLst/>
                          <a:latin typeface="Alexandria" pitchFamily="2" charset="-78"/>
                          <a:cs typeface="Alexandria" pitchFamily="2" charset="-78"/>
                        </a:rPr>
                        <a:t> </a:t>
                      </a:r>
                      <a:endParaRPr lang="en-US" sz="1400" dirty="0">
                        <a:effectLst/>
                        <a:latin typeface="Alexandria" pitchFamily="2" charset="-78"/>
                        <a:cs typeface="Alexandria" pitchFamily="2" charset="-78"/>
                      </a:endParaRP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Research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Hypotheses</a:t>
                      </a:r>
                    </a:p>
                    <a:p>
                      <a:pPr marL="342900" marR="0" lvl="0" indent="-34290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Theoretical</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Model</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485053721"/>
                  </a:ext>
                </a:extLst>
              </a:tr>
            </a:tbl>
          </a:graphicData>
        </a:graphic>
      </p:graphicFrame>
    </p:spTree>
    <p:extLst>
      <p:ext uri="{BB962C8B-B14F-4D97-AF65-F5344CB8AC3E}">
        <p14:creationId xmlns:p14="http://schemas.microsoft.com/office/powerpoint/2010/main" val="8159356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76578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4"/>
          <p:cNvSpPr/>
          <p:nvPr/>
        </p:nvSpPr>
        <p:spPr>
          <a:xfrm>
            <a:off x="2733224" y="617697"/>
            <a:ext cx="7443760"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Alexandria" pitchFamily="2" charset="-78"/>
                <a:cs typeface="Alexandria" pitchFamily="2" charset="-78"/>
              </a:rPr>
              <a:t>Evaluation of the final project</a:t>
            </a:r>
          </a:p>
        </p:txBody>
      </p:sp>
      <p:graphicFrame>
        <p:nvGraphicFramePr>
          <p:cNvPr id="7" name="Table 6"/>
          <p:cNvGraphicFramePr>
            <a:graphicFrameLocks noGrp="1"/>
          </p:cNvGraphicFramePr>
          <p:nvPr>
            <p:extLst>
              <p:ext uri="{D42A27DB-BD31-4B8C-83A1-F6EECF244321}">
                <p14:modId xmlns:p14="http://schemas.microsoft.com/office/powerpoint/2010/main" val="3927171367"/>
              </p:ext>
            </p:extLst>
          </p:nvPr>
        </p:nvGraphicFramePr>
        <p:xfrm>
          <a:off x="3241965" y="1419359"/>
          <a:ext cx="6875812" cy="4954577"/>
        </p:xfrm>
        <a:graphic>
          <a:graphicData uri="http://schemas.openxmlformats.org/drawingml/2006/table">
            <a:tbl>
              <a:tblPr firstRow="1" firstCol="1" lastRow="1" lastCol="1" bandRow="1" bandCol="1">
                <a:tableStyleId>{5C22544A-7EE6-4342-B048-85BDC9FD1C3A}</a:tableStyleId>
              </a:tblPr>
              <a:tblGrid>
                <a:gridCol w="264859">
                  <a:extLst>
                    <a:ext uri="{9D8B030D-6E8A-4147-A177-3AD203B41FA5}">
                      <a16:colId xmlns:a16="http://schemas.microsoft.com/office/drawing/2014/main" val="2601975961"/>
                    </a:ext>
                  </a:extLst>
                </a:gridCol>
                <a:gridCol w="2600576">
                  <a:extLst>
                    <a:ext uri="{9D8B030D-6E8A-4147-A177-3AD203B41FA5}">
                      <a16:colId xmlns:a16="http://schemas.microsoft.com/office/drawing/2014/main" val="4078206752"/>
                    </a:ext>
                  </a:extLst>
                </a:gridCol>
                <a:gridCol w="4010377">
                  <a:extLst>
                    <a:ext uri="{9D8B030D-6E8A-4147-A177-3AD203B41FA5}">
                      <a16:colId xmlns:a16="http://schemas.microsoft.com/office/drawing/2014/main" val="1320484467"/>
                    </a:ext>
                  </a:extLst>
                </a:gridCol>
              </a:tblGrid>
              <a:tr h="2029435">
                <a:tc>
                  <a:txBody>
                    <a:bodyPr/>
                    <a:lstStyle/>
                    <a:p>
                      <a:pPr marL="5080" marR="0" indent="0" algn="ctr" rtl="1">
                        <a:lnSpc>
                          <a:spcPct val="150000"/>
                        </a:lnSpc>
                        <a:spcBef>
                          <a:spcPts val="0"/>
                        </a:spcBef>
                        <a:spcAft>
                          <a:spcPts val="0"/>
                        </a:spcAft>
                      </a:pPr>
                      <a:r>
                        <a:rPr lang="ar-SA" sz="1400" dirty="0">
                          <a:effectLst/>
                          <a:latin typeface="Alexandria" pitchFamily="2" charset="-78"/>
                          <a:cs typeface="Alexandria" pitchFamily="2" charset="-78"/>
                        </a:rPr>
                        <a:t>3</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Chapter</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2:</a:t>
                      </a:r>
                    </a:p>
                    <a:p>
                      <a:pPr marL="0" marR="0" indent="0">
                        <a:lnSpc>
                          <a:spcPct val="150000"/>
                        </a:lnSpc>
                        <a:spcBef>
                          <a:spcPts val="0"/>
                        </a:spcBef>
                        <a:spcAft>
                          <a:spcPts val="0"/>
                        </a:spcAft>
                      </a:pPr>
                      <a:r>
                        <a:rPr lang="en-US" sz="1400" dirty="0">
                          <a:effectLst/>
                          <a:latin typeface="Alexandria" pitchFamily="2" charset="-78"/>
                          <a:cs typeface="Alexandria" pitchFamily="2" charset="-78"/>
                        </a:rPr>
                        <a:t> </a:t>
                      </a:r>
                    </a:p>
                    <a:p>
                      <a:pPr marL="68580" marR="0" indent="0">
                        <a:lnSpc>
                          <a:spcPct val="150000"/>
                        </a:lnSpc>
                        <a:spcBef>
                          <a:spcPts val="890"/>
                        </a:spcBef>
                        <a:spcAft>
                          <a:spcPts val="0"/>
                        </a:spcAft>
                      </a:pPr>
                      <a:r>
                        <a:rPr lang="en-US" sz="1400" dirty="0">
                          <a:effectLst/>
                          <a:latin typeface="Alexandria" pitchFamily="2" charset="-78"/>
                          <a:cs typeface="Alexandria" pitchFamily="2" charset="-78"/>
                        </a:rPr>
                        <a:t>Literature</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review</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Introduction</a:t>
                      </a:r>
                    </a:p>
                    <a:p>
                      <a:pPr marL="342900" marR="0" lvl="0" indent="-342900">
                        <a:lnSpc>
                          <a:spcPct val="150000"/>
                        </a:lnSpc>
                        <a:spcBef>
                          <a:spcPts val="5"/>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Dependent</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Variable</a:t>
                      </a:r>
                    </a:p>
                    <a:p>
                      <a:pPr marL="342900" marR="0" lvl="0" indent="-34290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Independent</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Variable</a:t>
                      </a:r>
                    </a:p>
                    <a:p>
                      <a:pPr marL="342900" marR="0" lvl="0" indent="-342900">
                        <a:lnSpc>
                          <a:spcPct val="150000"/>
                        </a:lnSpc>
                        <a:spcBef>
                          <a:spcPts val="1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Summary</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of</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Past</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studies</a:t>
                      </a:r>
                    </a:p>
                    <a:p>
                      <a:pPr marL="342900" marR="100965" lvl="0" indent="-34290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Theoretical Framework of the</a:t>
                      </a:r>
                      <a:r>
                        <a:rPr lang="en-US" sz="1400" spc="-260" dirty="0">
                          <a:effectLst/>
                          <a:latin typeface="Alexandria" pitchFamily="2" charset="-78"/>
                          <a:cs typeface="Alexandria" pitchFamily="2" charset="-78"/>
                        </a:rPr>
                        <a:t> </a:t>
                      </a:r>
                      <a:r>
                        <a:rPr lang="en-US" sz="1400" dirty="0">
                          <a:effectLst/>
                          <a:latin typeface="Alexandria" pitchFamily="2" charset="-78"/>
                          <a:cs typeface="Alexandria" pitchFamily="2" charset="-78"/>
                        </a:rPr>
                        <a:t>Study</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3359278446"/>
                  </a:ext>
                </a:extLst>
              </a:tr>
              <a:tr h="2925142">
                <a:tc>
                  <a:txBody>
                    <a:bodyPr/>
                    <a:lstStyle/>
                    <a:p>
                      <a:pPr marL="5080" marR="0" indent="0" algn="ctr" rtl="1">
                        <a:lnSpc>
                          <a:spcPct val="150000"/>
                        </a:lnSpc>
                        <a:spcBef>
                          <a:spcPts val="0"/>
                        </a:spcBef>
                        <a:spcAft>
                          <a:spcPts val="0"/>
                        </a:spcAft>
                      </a:pPr>
                      <a:r>
                        <a:rPr lang="ar-SA" sz="1400" dirty="0">
                          <a:effectLst/>
                          <a:latin typeface="Alexandria" pitchFamily="2" charset="-78"/>
                          <a:cs typeface="Alexandria" pitchFamily="2" charset="-78"/>
                        </a:rPr>
                        <a:t>4</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Chapter</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3:</a:t>
                      </a:r>
                    </a:p>
                    <a:p>
                      <a:pPr marL="0" marR="0" indent="0">
                        <a:lnSpc>
                          <a:spcPct val="150000"/>
                        </a:lnSpc>
                        <a:spcBef>
                          <a:spcPts val="0"/>
                        </a:spcBef>
                        <a:spcAft>
                          <a:spcPts val="0"/>
                        </a:spcAft>
                      </a:pPr>
                      <a:r>
                        <a:rPr lang="en-US" sz="1400" dirty="0">
                          <a:effectLst/>
                          <a:latin typeface="Alexandria" pitchFamily="2" charset="-78"/>
                          <a:cs typeface="Alexandria" pitchFamily="2" charset="-78"/>
                        </a:rPr>
                        <a:t> </a:t>
                      </a:r>
                    </a:p>
                    <a:p>
                      <a:pPr marL="106680" marR="0" indent="0">
                        <a:lnSpc>
                          <a:spcPct val="150000"/>
                        </a:lnSpc>
                        <a:spcBef>
                          <a:spcPts val="890"/>
                        </a:spcBef>
                        <a:spcAft>
                          <a:spcPts val="0"/>
                        </a:spcAft>
                      </a:pPr>
                      <a:r>
                        <a:rPr lang="en-US" sz="1400" dirty="0">
                          <a:effectLst/>
                          <a:latin typeface="Alexandria" pitchFamily="2" charset="-78"/>
                          <a:cs typeface="Alexandria" pitchFamily="2" charset="-78"/>
                        </a:rPr>
                        <a:t>Research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Methodology</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Introduction</a:t>
                      </a:r>
                    </a:p>
                    <a:p>
                      <a:pPr marL="342900" marR="0" lvl="0" indent="-342900">
                        <a:lnSpc>
                          <a:spcPct val="150000"/>
                        </a:lnSpc>
                        <a:spcBef>
                          <a:spcPts val="190"/>
                        </a:spcBef>
                        <a:spcAft>
                          <a:spcPts val="0"/>
                        </a:spcAft>
                        <a:buSzPts val="1100"/>
                        <a:buFont typeface="Arial MT"/>
                        <a:buChar char="-"/>
                        <a:tabLst>
                          <a:tab pos="560705" algn="l"/>
                          <a:tab pos="561340" algn="l"/>
                        </a:tabLst>
                      </a:pPr>
                      <a:r>
                        <a:rPr lang="en-US" sz="1400" dirty="0">
                          <a:effectLst/>
                          <a:latin typeface="Alexandria" pitchFamily="2" charset="-78"/>
                          <a:cs typeface="Alexandria" pitchFamily="2" charset="-78"/>
                        </a:rPr>
                        <a:t>Research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Design</a:t>
                      </a:r>
                    </a:p>
                    <a:p>
                      <a:pPr marL="342900" marR="0" lvl="0" indent="-342900">
                        <a:lnSpc>
                          <a:spcPct val="150000"/>
                        </a:lnSpc>
                        <a:spcBef>
                          <a:spcPts val="19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Population</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of</a:t>
                      </a:r>
                      <a:r>
                        <a:rPr lang="en-US" sz="1400" spc="-20" dirty="0">
                          <a:effectLst/>
                          <a:latin typeface="Alexandria" pitchFamily="2" charset="-78"/>
                          <a:cs typeface="Alexandria" pitchFamily="2" charset="-78"/>
                        </a:rPr>
                        <a:t> </a:t>
                      </a:r>
                      <a:r>
                        <a:rPr lang="en-US" sz="1400" dirty="0">
                          <a:effectLst/>
                          <a:latin typeface="Alexandria" pitchFamily="2" charset="-78"/>
                          <a:cs typeface="Alexandria" pitchFamily="2" charset="-78"/>
                        </a:rPr>
                        <a:t>the</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study</a:t>
                      </a:r>
                    </a:p>
                    <a:p>
                      <a:pPr marL="342900" marR="0" lvl="0" indent="-342900">
                        <a:lnSpc>
                          <a:spcPct val="150000"/>
                        </a:lnSpc>
                        <a:spcBef>
                          <a:spcPts val="18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Sample</a:t>
                      </a:r>
                      <a:r>
                        <a:rPr lang="en-US" sz="1400" spc="-20" dirty="0">
                          <a:effectLst/>
                          <a:latin typeface="Alexandria" pitchFamily="2" charset="-78"/>
                          <a:cs typeface="Alexandria" pitchFamily="2" charset="-78"/>
                        </a:rPr>
                        <a:t> </a:t>
                      </a:r>
                      <a:r>
                        <a:rPr lang="en-US" sz="1400" dirty="0">
                          <a:effectLst/>
                          <a:latin typeface="Alexandria" pitchFamily="2" charset="-78"/>
                          <a:cs typeface="Alexandria" pitchFamily="2" charset="-78"/>
                        </a:rPr>
                        <a:t>Characteristic</a:t>
                      </a:r>
                    </a:p>
                    <a:p>
                      <a:pPr marL="342900" marR="0" lvl="0" indent="-342900">
                        <a:lnSpc>
                          <a:spcPct val="150000"/>
                        </a:lnSpc>
                        <a:spcBef>
                          <a:spcPts val="19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Sample</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Size</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Determination</a:t>
                      </a:r>
                    </a:p>
                    <a:p>
                      <a:pPr marL="342900" marR="0" lvl="0" indent="-342900">
                        <a:lnSpc>
                          <a:spcPct val="150000"/>
                        </a:lnSpc>
                        <a:spcBef>
                          <a:spcPts val="18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Data</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Collections</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procedures</a:t>
                      </a:r>
                    </a:p>
                    <a:p>
                      <a:pPr marL="342900" marR="0" lvl="0" indent="-342900">
                        <a:lnSpc>
                          <a:spcPct val="150000"/>
                        </a:lnSpc>
                        <a:spcBef>
                          <a:spcPts val="18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Study Determinants</a:t>
                      </a:r>
                    </a:p>
                    <a:p>
                      <a:pPr marL="342900" marR="0" lvl="0" indent="-342900">
                        <a:lnSpc>
                          <a:spcPct val="150000"/>
                        </a:lnSpc>
                        <a:spcBef>
                          <a:spcPts val="18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Method</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of</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Analysis</a:t>
                      </a:r>
                      <a:r>
                        <a:rPr lang="ar-SA" sz="1400" dirty="0">
                          <a:effectLst/>
                          <a:latin typeface="Alexandria" pitchFamily="2" charset="-78"/>
                          <a:cs typeface="Alexandria" pitchFamily="2" charset="-78"/>
                        </a:rPr>
                        <a:t> </a:t>
                      </a:r>
                      <a:endParaRPr lang="en-US" sz="1400" dirty="0">
                        <a:effectLst/>
                        <a:latin typeface="Alexandria" pitchFamily="2" charset="-78"/>
                        <a:ea typeface="Arial MT"/>
                        <a:cs typeface="Alexandria" pitchFamily="2" charset="-78"/>
                      </a:endParaRPr>
                    </a:p>
                  </a:txBody>
                  <a:tcPr marL="0" marR="0" marT="0" marB="0"/>
                </a:tc>
                <a:extLst>
                  <a:ext uri="{0D108BD9-81ED-4DB2-BD59-A6C34878D82A}">
                    <a16:rowId xmlns:a16="http://schemas.microsoft.com/office/drawing/2014/main" val="3429660548"/>
                  </a:ext>
                </a:extLst>
              </a:tr>
            </a:tbl>
          </a:graphicData>
        </a:graphic>
      </p:graphicFrame>
    </p:spTree>
    <p:extLst>
      <p:ext uri="{BB962C8B-B14F-4D97-AF65-F5344CB8AC3E}">
        <p14:creationId xmlns:p14="http://schemas.microsoft.com/office/powerpoint/2010/main" val="18734781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76578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4"/>
          <p:cNvSpPr/>
          <p:nvPr/>
        </p:nvSpPr>
        <p:spPr>
          <a:xfrm>
            <a:off x="2733224" y="617697"/>
            <a:ext cx="7443760"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Alexandria" pitchFamily="2" charset="-78"/>
                <a:cs typeface="Alexandria" pitchFamily="2" charset="-78"/>
              </a:rPr>
              <a:t>Evaluation of the final project</a:t>
            </a:r>
          </a:p>
        </p:txBody>
      </p:sp>
      <p:graphicFrame>
        <p:nvGraphicFramePr>
          <p:cNvPr id="7" name="Table 6"/>
          <p:cNvGraphicFramePr>
            <a:graphicFrameLocks noGrp="1"/>
          </p:cNvGraphicFramePr>
          <p:nvPr>
            <p:extLst>
              <p:ext uri="{D42A27DB-BD31-4B8C-83A1-F6EECF244321}">
                <p14:modId xmlns:p14="http://schemas.microsoft.com/office/powerpoint/2010/main" val="855764370"/>
              </p:ext>
            </p:extLst>
          </p:nvPr>
        </p:nvGraphicFramePr>
        <p:xfrm>
          <a:off x="3376112" y="1453677"/>
          <a:ext cx="6373530" cy="4271010"/>
        </p:xfrm>
        <a:graphic>
          <a:graphicData uri="http://schemas.openxmlformats.org/drawingml/2006/table">
            <a:tbl>
              <a:tblPr firstRow="1" firstCol="1" lastRow="1" lastCol="1" bandRow="1" bandCol="1">
                <a:tableStyleId>{5C22544A-7EE6-4342-B048-85BDC9FD1C3A}</a:tableStyleId>
              </a:tblPr>
              <a:tblGrid>
                <a:gridCol w="260467">
                  <a:extLst>
                    <a:ext uri="{9D8B030D-6E8A-4147-A177-3AD203B41FA5}">
                      <a16:colId xmlns:a16="http://schemas.microsoft.com/office/drawing/2014/main" val="4013139615"/>
                    </a:ext>
                  </a:extLst>
                </a:gridCol>
                <a:gridCol w="2557457">
                  <a:extLst>
                    <a:ext uri="{9D8B030D-6E8A-4147-A177-3AD203B41FA5}">
                      <a16:colId xmlns:a16="http://schemas.microsoft.com/office/drawing/2014/main" val="96243030"/>
                    </a:ext>
                  </a:extLst>
                </a:gridCol>
                <a:gridCol w="3555606">
                  <a:extLst>
                    <a:ext uri="{9D8B030D-6E8A-4147-A177-3AD203B41FA5}">
                      <a16:colId xmlns:a16="http://schemas.microsoft.com/office/drawing/2014/main" val="937748505"/>
                    </a:ext>
                  </a:extLst>
                </a:gridCol>
              </a:tblGrid>
              <a:tr h="701040">
                <a:tc>
                  <a:txBody>
                    <a:bodyPr/>
                    <a:lstStyle/>
                    <a:p>
                      <a:pPr marL="5080" marR="0" indent="0" algn="ctr" rtl="1">
                        <a:lnSpc>
                          <a:spcPct val="150000"/>
                        </a:lnSpc>
                        <a:spcBef>
                          <a:spcPts val="0"/>
                        </a:spcBef>
                        <a:spcAft>
                          <a:spcPts val="0"/>
                        </a:spcAft>
                      </a:pPr>
                      <a:r>
                        <a:rPr lang="ar-SA" sz="1400" dirty="0">
                          <a:effectLst/>
                          <a:latin typeface="Alexandria" pitchFamily="2" charset="-78"/>
                          <a:cs typeface="Alexandria" pitchFamily="2" charset="-78"/>
                        </a:rPr>
                        <a:t>5</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Chapter</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4:</a:t>
                      </a:r>
                    </a:p>
                    <a:p>
                      <a:pPr marL="0" marR="0" indent="0">
                        <a:lnSpc>
                          <a:spcPct val="150000"/>
                        </a:lnSpc>
                        <a:spcBef>
                          <a:spcPts val="0"/>
                        </a:spcBef>
                        <a:spcAft>
                          <a:spcPts val="0"/>
                        </a:spcAft>
                      </a:pPr>
                      <a:r>
                        <a:rPr lang="en-US" sz="1400" dirty="0">
                          <a:effectLst/>
                          <a:latin typeface="Alexandria" pitchFamily="2" charset="-78"/>
                          <a:cs typeface="Alexandria" pitchFamily="2" charset="-78"/>
                        </a:rPr>
                        <a:t> </a:t>
                      </a:r>
                    </a:p>
                    <a:p>
                      <a:pPr marL="68580" marR="0" indent="0">
                        <a:lnSpc>
                          <a:spcPct val="150000"/>
                        </a:lnSpc>
                        <a:spcBef>
                          <a:spcPts val="0"/>
                        </a:spcBef>
                        <a:spcAft>
                          <a:spcPts val="0"/>
                        </a:spcAft>
                      </a:pPr>
                      <a:r>
                        <a:rPr lang="en-US" sz="1400" dirty="0">
                          <a:effectLst/>
                          <a:latin typeface="Alexandria" pitchFamily="2" charset="-78"/>
                          <a:cs typeface="Alexandria" pitchFamily="2" charset="-78"/>
                        </a:rPr>
                        <a:t>Practical</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Study</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Research</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Findings</a:t>
                      </a:r>
                    </a:p>
                    <a:p>
                      <a:pPr marL="342900" marR="0" lvl="0" indent="-342900">
                        <a:lnSpc>
                          <a:spcPct val="150000"/>
                        </a:lnSpc>
                        <a:spcBef>
                          <a:spcPts val="19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Research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Recommendations</a:t>
                      </a:r>
                    </a:p>
                    <a:p>
                      <a:pPr marL="342900" marR="0" lvl="0" indent="-342900">
                        <a:lnSpc>
                          <a:spcPct val="150000"/>
                        </a:lnSpc>
                        <a:spcBef>
                          <a:spcPts val="18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Arabic</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and</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English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references</a:t>
                      </a:r>
                      <a:endParaRPr lang="en-US" sz="1400" dirty="0">
                        <a:effectLst/>
                        <a:latin typeface="Alexandria" pitchFamily="2" charset="-78"/>
                        <a:ea typeface="Arial MT"/>
                        <a:cs typeface="Alexandria" pitchFamily="2" charset="-78"/>
                      </a:endParaRPr>
                    </a:p>
                  </a:txBody>
                  <a:tcPr marL="0" marR="0" marT="0" marB="0"/>
                </a:tc>
                <a:extLst>
                  <a:ext uri="{0D108BD9-81ED-4DB2-BD59-A6C34878D82A}">
                    <a16:rowId xmlns:a16="http://schemas.microsoft.com/office/drawing/2014/main" val="3457215941"/>
                  </a:ext>
                </a:extLst>
              </a:tr>
              <a:tr h="1104296">
                <a:tc>
                  <a:txBody>
                    <a:bodyPr/>
                    <a:lstStyle/>
                    <a:p>
                      <a:pPr marL="5080" marR="0" indent="0" algn="ctr" rtl="1">
                        <a:lnSpc>
                          <a:spcPct val="150000"/>
                        </a:lnSpc>
                        <a:spcBef>
                          <a:spcPts val="0"/>
                        </a:spcBef>
                        <a:spcAft>
                          <a:spcPts val="0"/>
                        </a:spcAft>
                      </a:pPr>
                      <a:r>
                        <a:rPr lang="ar-SA" sz="1400">
                          <a:effectLst/>
                          <a:latin typeface="Alexandria" pitchFamily="2" charset="-78"/>
                          <a:cs typeface="Alexandria" pitchFamily="2" charset="-78"/>
                        </a:rPr>
                        <a:t>6</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Appendixes</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0" marR="0" indent="0">
                        <a:lnSpc>
                          <a:spcPct val="150000"/>
                        </a:lnSpc>
                        <a:spcBef>
                          <a:spcPts val="0"/>
                        </a:spcBef>
                        <a:spcAft>
                          <a:spcPts val="0"/>
                        </a:spcAft>
                        <a:tabLst>
                          <a:tab pos="525780" algn="l"/>
                          <a:tab pos="526415" algn="l"/>
                        </a:tabLst>
                      </a:pPr>
                      <a:r>
                        <a:rPr lang="en-US" sz="1400" dirty="0">
                          <a:effectLst/>
                          <a:latin typeface="Alexandria" pitchFamily="2" charset="-78"/>
                          <a:cs typeface="Alexandria" pitchFamily="2" charset="-78"/>
                        </a:rPr>
                        <a:t> </a:t>
                      </a:r>
                    </a:p>
                    <a:p>
                      <a:pPr marL="342900" marR="0" lvl="0" indent="-342900">
                        <a:lnSpc>
                          <a:spcPct val="150000"/>
                        </a:lnSpc>
                        <a:spcBef>
                          <a:spcPts val="19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Appendixes for example </a:t>
                      </a:r>
                      <a:r>
                        <a:rPr lang="en-US" sz="1400">
                          <a:effectLst/>
                          <a:latin typeface="Alexandria" pitchFamily="2" charset="-78"/>
                          <a:cs typeface="Alexandria" pitchFamily="2" charset="-78"/>
                        </a:rPr>
                        <a:t>(questionnaire</a:t>
                      </a:r>
                      <a:r>
                        <a:rPr lang="ar-SA" sz="1400">
                          <a:effectLst/>
                          <a:latin typeface="Alexandria" pitchFamily="2" charset="-78"/>
                          <a:cs typeface="Alexandria" pitchFamily="2" charset="-78"/>
                        </a:rPr>
                        <a:t> </a:t>
                      </a:r>
                      <a:r>
                        <a:rPr lang="en-US" sz="1400" dirty="0">
                          <a:effectLst/>
                          <a:latin typeface="Alexandria" pitchFamily="2" charset="-78"/>
                          <a:cs typeface="Alexandria" pitchFamily="2" charset="-78"/>
                        </a:rPr>
                        <a:t>….</a:t>
                      </a:r>
                      <a:r>
                        <a:rPr lang="en-US" sz="1400" dirty="0" err="1">
                          <a:effectLst/>
                          <a:latin typeface="Alexandria" pitchFamily="2" charset="-78"/>
                          <a:cs typeface="Alexandria" pitchFamily="2" charset="-78"/>
                        </a:rPr>
                        <a:t>etc</a:t>
                      </a:r>
                      <a:r>
                        <a:rPr lang="en-US" sz="1400" dirty="0">
                          <a:effectLst/>
                          <a:latin typeface="Alexandria" pitchFamily="2" charset="-78"/>
                          <a:cs typeface="Alexandria" pitchFamily="2" charset="-78"/>
                        </a:rPr>
                        <a:t>)</a:t>
                      </a:r>
                    </a:p>
                    <a:p>
                      <a:pPr marL="342900" marR="0" lvl="0" indent="-342900">
                        <a:lnSpc>
                          <a:spcPct val="150000"/>
                        </a:lnSpc>
                        <a:spcBef>
                          <a:spcPts val="18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Arabic</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abstract</a:t>
                      </a:r>
                    </a:p>
                    <a:p>
                      <a:pPr marL="342900" marR="0" lvl="0" indent="-342900">
                        <a:lnSpc>
                          <a:spcPct val="150000"/>
                        </a:lnSpc>
                        <a:spcBef>
                          <a:spcPts val="19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English</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abstract</a:t>
                      </a:r>
                      <a:endParaRPr lang="en-US" sz="1400" dirty="0">
                        <a:effectLst/>
                        <a:latin typeface="Alexandria" pitchFamily="2" charset="-78"/>
                        <a:ea typeface="Arial MT"/>
                        <a:cs typeface="Alexandria" pitchFamily="2" charset="-78"/>
                      </a:endParaRPr>
                    </a:p>
                  </a:txBody>
                  <a:tcPr marL="0" marR="0" marT="0" marB="0"/>
                </a:tc>
                <a:extLst>
                  <a:ext uri="{0D108BD9-81ED-4DB2-BD59-A6C34878D82A}">
                    <a16:rowId xmlns:a16="http://schemas.microsoft.com/office/drawing/2014/main" val="3206241516"/>
                  </a:ext>
                </a:extLst>
              </a:tr>
              <a:tr h="791845">
                <a:tc>
                  <a:txBody>
                    <a:bodyPr/>
                    <a:lstStyle/>
                    <a:p>
                      <a:pPr marL="5080" marR="0" indent="0" algn="ctr" rtl="1">
                        <a:lnSpc>
                          <a:spcPct val="150000"/>
                        </a:lnSpc>
                        <a:spcBef>
                          <a:spcPts val="0"/>
                        </a:spcBef>
                        <a:spcAft>
                          <a:spcPts val="0"/>
                        </a:spcAft>
                      </a:pPr>
                      <a:r>
                        <a:rPr lang="ar-SA" sz="1400">
                          <a:effectLst/>
                          <a:latin typeface="Alexandria" pitchFamily="2" charset="-78"/>
                          <a:cs typeface="Alexandria" pitchFamily="2" charset="-78"/>
                        </a:rPr>
                        <a:t>7</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Scientific Research </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Arial MT"/>
                        <a:buChar char="-"/>
                        <a:tabLst>
                          <a:tab pos="525780" algn="l"/>
                          <a:tab pos="526415" algn="l"/>
                        </a:tabLst>
                      </a:pPr>
                      <a:r>
                        <a:rPr lang="en-US" sz="1400">
                          <a:effectLst/>
                          <a:latin typeface="Alexandria" pitchFamily="2" charset="-78"/>
                          <a:cs typeface="Alexandria" pitchFamily="2" charset="-78"/>
                        </a:rPr>
                        <a:t>Published Pabers Q1&amp; Q2</a:t>
                      </a:r>
                    </a:p>
                    <a:p>
                      <a:pPr marL="342900" marR="0" lvl="0" indent="-342900">
                        <a:lnSpc>
                          <a:spcPct val="150000"/>
                        </a:lnSpc>
                        <a:spcBef>
                          <a:spcPts val="0"/>
                        </a:spcBef>
                        <a:spcAft>
                          <a:spcPts val="0"/>
                        </a:spcAft>
                        <a:buSzPts val="1100"/>
                        <a:buFont typeface="Arial MT"/>
                        <a:buChar char="-"/>
                        <a:tabLst>
                          <a:tab pos="525780" algn="l"/>
                          <a:tab pos="526415" algn="l"/>
                        </a:tabLst>
                      </a:pPr>
                      <a:r>
                        <a:rPr lang="en-US" sz="1400">
                          <a:effectLst/>
                          <a:latin typeface="Alexandria" pitchFamily="2" charset="-78"/>
                          <a:cs typeface="Alexandria" pitchFamily="2" charset="-78"/>
                        </a:rPr>
                        <a:t>Published Pabers</a:t>
                      </a:r>
                      <a:endParaRPr lang="en-US" sz="1400">
                        <a:effectLst/>
                        <a:latin typeface="Alexandria" pitchFamily="2" charset="-78"/>
                        <a:ea typeface="Arial MT"/>
                        <a:cs typeface="Alexandria" pitchFamily="2" charset="-78"/>
                      </a:endParaRPr>
                    </a:p>
                  </a:txBody>
                  <a:tcPr marL="0" marR="0" marT="0" marB="0"/>
                </a:tc>
                <a:extLst>
                  <a:ext uri="{0D108BD9-81ED-4DB2-BD59-A6C34878D82A}">
                    <a16:rowId xmlns:a16="http://schemas.microsoft.com/office/drawing/2014/main" val="1646774814"/>
                  </a:ext>
                </a:extLst>
              </a:tr>
              <a:tr h="791845">
                <a:tc>
                  <a:txBody>
                    <a:bodyPr/>
                    <a:lstStyle/>
                    <a:p>
                      <a:pPr marL="5080" marR="0" indent="0" algn="ctr">
                        <a:lnSpc>
                          <a:spcPct val="150000"/>
                        </a:lnSpc>
                        <a:spcBef>
                          <a:spcPts val="0"/>
                        </a:spcBef>
                        <a:spcAft>
                          <a:spcPts val="0"/>
                        </a:spcAft>
                      </a:pPr>
                      <a:r>
                        <a:rPr lang="ar-SA"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Total</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0" marR="0" indent="0">
                        <a:lnSpc>
                          <a:spcPct val="150000"/>
                        </a:lnSpc>
                        <a:spcBef>
                          <a:spcPts val="0"/>
                        </a:spcBef>
                        <a:spcAft>
                          <a:spcPts val="0"/>
                        </a:spcAft>
                        <a:tabLst>
                          <a:tab pos="525780" algn="l"/>
                          <a:tab pos="526415" algn="l"/>
                        </a:tabLst>
                      </a:pPr>
                      <a:r>
                        <a:rPr lang="en-US"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3609446418"/>
                  </a:ext>
                </a:extLst>
              </a:tr>
            </a:tbl>
          </a:graphicData>
        </a:graphic>
      </p:graphicFrame>
    </p:spTree>
    <p:extLst>
      <p:ext uri="{BB962C8B-B14F-4D97-AF65-F5344CB8AC3E}">
        <p14:creationId xmlns:p14="http://schemas.microsoft.com/office/powerpoint/2010/main" val="32867072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http://purl.org/dc/elements/1.1/"/>
    <ds:schemaRef ds:uri="http://schemas.openxmlformats.org/package/2006/metadata/core-properties"/>
    <ds:schemaRef ds:uri="http://schemas.microsoft.com/office/infopath/2007/PartnerControls"/>
    <ds:schemaRef ds:uri="http://purl.org/dc/dcmitype/"/>
    <ds:schemaRef ds:uri="aca13214-df29-4e3c-a050-857c0bf7bd8e"/>
    <ds:schemaRef ds:uri="688354b5-287c-4cda-825e-1d7935aea40e"/>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9B2F8A0-27A2-4551-AC9C-02F0C3C64D8F}"/>
</file>

<file path=docProps/app.xml><?xml version="1.0" encoding="utf-8"?>
<Properties xmlns="http://schemas.openxmlformats.org/officeDocument/2006/extended-properties" xmlns:vt="http://schemas.openxmlformats.org/officeDocument/2006/docPropsVTypes">
  <TotalTime>299</TotalTime>
  <Words>2325</Words>
  <Application>Microsoft Office PowerPoint</Application>
  <PresentationFormat>Widescreen</PresentationFormat>
  <Paragraphs>426</Paragraphs>
  <Slides>42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Arial MT</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59</cp:revision>
  <dcterms:created xsi:type="dcterms:W3CDTF">2023-04-29T09:08:00Z</dcterms:created>
  <dcterms:modified xsi:type="dcterms:W3CDTF">2024-05-26T13:05:35Z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