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entation.xml" ContentType="application/vnd.openxmlformats-officedocument.presentationml.presentation.main+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59.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theme/theme14.xml" ContentType="application/vnd.openxmlformats-officedocument.theme+xml"/>
  <Override PartName="/ppt/theme/theme13.xml" ContentType="application/vnd.openxmlformats-officedocument.theme+xml"/>
  <Override PartName="/ppt/theme/theme12.xml" ContentType="application/vnd.openxmlformats-officedocument.theme+xml"/>
  <Override PartName="/ppt/theme/theme11.xml" ContentType="application/vnd.openxmlformats-officedocument.theme+xml"/>
  <Override PartName="/ppt/theme/theme10.xml" ContentType="application/vnd.openxmlformats-officedocument.theme+xml"/>
  <Override PartName="/ppt/theme/theme9.xml" ContentType="application/vnd.openxmlformats-officedocument.theme+xml"/>
  <Override PartName="/ppt/theme/theme8.xml" ContentType="application/vnd.openxmlformats-officedocument.them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heme/theme15.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 id="2147483684" r:id="rId3"/>
    <p:sldMasterId id="2147483701" r:id="rId4"/>
    <p:sldMasterId id="2147483718" r:id="rId5"/>
    <p:sldMasterId id="2147483735" r:id="rId6"/>
    <p:sldMasterId id="2147483752" r:id="rId7"/>
    <p:sldMasterId id="2147483769" r:id="rId8"/>
    <p:sldMasterId id="2147483786" r:id="rId9"/>
    <p:sldMasterId id="2147483803" r:id="rId10"/>
    <p:sldMasterId id="2147483820" r:id="rId11"/>
    <p:sldMasterId id="2147483837" r:id="rId12"/>
    <p:sldMasterId id="2147483858" r:id="rId13"/>
    <p:sldMasterId id="2147483870" r:id="rId14"/>
  </p:sldMasterIdLst>
  <p:notesMasterIdLst>
    <p:notesMasterId r:id="rId61"/>
  </p:notesMasterIdLst>
  <p:sldIdLst>
    <p:sldId id="480" r:id="rId15"/>
    <p:sldId id="303" r:id="rId16"/>
    <p:sldId id="526" r:id="rId17"/>
    <p:sldId id="545" r:id="rId18"/>
    <p:sldId id="494" r:id="rId19"/>
    <p:sldId id="507" r:id="rId20"/>
    <p:sldId id="538" r:id="rId21"/>
    <p:sldId id="546" r:id="rId22"/>
    <p:sldId id="582" r:id="rId23"/>
    <p:sldId id="583" r:id="rId24"/>
    <p:sldId id="584" r:id="rId25"/>
    <p:sldId id="528" r:id="rId26"/>
    <p:sldId id="853" r:id="rId27"/>
    <p:sldId id="547" r:id="rId28"/>
    <p:sldId id="529" r:id="rId29"/>
    <p:sldId id="540" r:id="rId30"/>
    <p:sldId id="549" r:id="rId31"/>
    <p:sldId id="548" r:id="rId32"/>
    <p:sldId id="530" r:id="rId33"/>
    <p:sldId id="891" r:id="rId34"/>
    <p:sldId id="893" r:id="rId35"/>
    <p:sldId id="531" r:id="rId36"/>
    <p:sldId id="892" r:id="rId37"/>
    <p:sldId id="894" r:id="rId38"/>
    <p:sldId id="532" r:id="rId39"/>
    <p:sldId id="542" r:id="rId40"/>
    <p:sldId id="573" r:id="rId41"/>
    <p:sldId id="533" r:id="rId42"/>
    <p:sldId id="543" r:id="rId43"/>
    <p:sldId id="574" r:id="rId44"/>
    <p:sldId id="534" r:id="rId45"/>
    <p:sldId id="544" r:id="rId46"/>
    <p:sldId id="576" r:id="rId47"/>
    <p:sldId id="577" r:id="rId48"/>
    <p:sldId id="535" r:id="rId49"/>
    <p:sldId id="569" r:id="rId50"/>
    <p:sldId id="578" r:id="rId51"/>
    <p:sldId id="579" r:id="rId52"/>
    <p:sldId id="536" r:id="rId53"/>
    <p:sldId id="565" r:id="rId54"/>
    <p:sldId id="580" r:id="rId55"/>
    <p:sldId id="581" r:id="rId56"/>
    <p:sldId id="567" r:id="rId57"/>
    <p:sldId id="566" r:id="rId58"/>
    <p:sldId id="537"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6"/>
            <p14:sldId id="545"/>
            <p14:sldId id="494"/>
            <p14:sldId id="507"/>
            <p14:sldId id="538"/>
            <p14:sldId id="546"/>
            <p14:sldId id="582"/>
            <p14:sldId id="583"/>
            <p14:sldId id="584"/>
            <p14:sldId id="528"/>
            <p14:sldId id="853"/>
            <p14:sldId id="547"/>
            <p14:sldId id="529"/>
            <p14:sldId id="540"/>
            <p14:sldId id="549"/>
            <p14:sldId id="548"/>
            <p14:sldId id="530"/>
            <p14:sldId id="891"/>
            <p14:sldId id="893"/>
            <p14:sldId id="531"/>
            <p14:sldId id="892"/>
            <p14:sldId id="894"/>
            <p14:sldId id="532"/>
            <p14:sldId id="542"/>
            <p14:sldId id="573"/>
            <p14:sldId id="533"/>
            <p14:sldId id="543"/>
            <p14:sldId id="574"/>
            <p14:sldId id="534"/>
            <p14:sldId id="544"/>
            <p14:sldId id="576"/>
            <p14:sldId id="577"/>
            <p14:sldId id="535"/>
            <p14:sldId id="569"/>
            <p14:sldId id="578"/>
            <p14:sldId id="579"/>
            <p14:sldId id="536"/>
            <p14:sldId id="565"/>
            <p14:sldId id="580"/>
            <p14:sldId id="581"/>
            <p14:sldId id="567"/>
            <p14:sldId id="56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36" d="100"/>
          <a:sy n="36" d="100"/>
        </p:scale>
        <p:origin x="60" y="5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2.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slide" Target="slides/slide28.xml"/><Relationship Id="rId47" Type="http://schemas.openxmlformats.org/officeDocument/2006/relationships/slide" Target="slides/slide33.xml"/><Relationship Id="rId50" Type="http://schemas.openxmlformats.org/officeDocument/2006/relationships/slide" Target="slides/slide36.xml"/><Relationship Id="rId55" Type="http://schemas.openxmlformats.org/officeDocument/2006/relationships/slide" Target="slides/slide41.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2.xml"/><Relationship Id="rId29" Type="http://schemas.openxmlformats.org/officeDocument/2006/relationships/slide" Target="slides/slide15.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slide" Target="slides/slide26.xml"/><Relationship Id="rId45" Type="http://schemas.openxmlformats.org/officeDocument/2006/relationships/slide" Target="slides/slide31.xml"/><Relationship Id="rId53" Type="http://schemas.openxmlformats.org/officeDocument/2006/relationships/slide" Target="slides/slide39.xml"/><Relationship Id="rId58" Type="http://schemas.openxmlformats.org/officeDocument/2006/relationships/slide" Target="slides/slide44.xml"/><Relationship Id="rId66" Type="http://schemas.openxmlformats.org/officeDocument/2006/relationships/customXml" Target="../customXml/item1.xml"/><Relationship Id="rId5" Type="http://schemas.openxmlformats.org/officeDocument/2006/relationships/slideMaster" Target="slideMasters/slideMaster5.xml"/><Relationship Id="rId61" Type="http://schemas.openxmlformats.org/officeDocument/2006/relationships/notesMaster" Target="notesMasters/notesMaster1.xml"/><Relationship Id="rId19" Type="http://schemas.openxmlformats.org/officeDocument/2006/relationships/slide" Target="slides/slide5.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slide" Target="slides/slide29.xml"/><Relationship Id="rId48" Type="http://schemas.openxmlformats.org/officeDocument/2006/relationships/slide" Target="slides/slide34.xml"/><Relationship Id="rId56" Type="http://schemas.openxmlformats.org/officeDocument/2006/relationships/slide" Target="slides/slide42.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7.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46" Type="http://schemas.openxmlformats.org/officeDocument/2006/relationships/slide" Target="slides/slide32.xml"/><Relationship Id="rId59" Type="http://schemas.openxmlformats.org/officeDocument/2006/relationships/slide" Target="slides/slide45.xml"/><Relationship Id="rId67" Type="http://schemas.openxmlformats.org/officeDocument/2006/relationships/customXml" Target="../customXml/item2.xml"/><Relationship Id="rId20" Type="http://schemas.openxmlformats.org/officeDocument/2006/relationships/slide" Target="slides/slide6.xml"/><Relationship Id="rId41" Type="http://schemas.openxmlformats.org/officeDocument/2006/relationships/slide" Target="slides/slide27.xml"/><Relationship Id="rId54" Type="http://schemas.openxmlformats.org/officeDocument/2006/relationships/slide" Target="slides/slide40.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49" Type="http://schemas.openxmlformats.org/officeDocument/2006/relationships/slide" Target="slides/slide35.xml"/><Relationship Id="rId57" Type="http://schemas.openxmlformats.org/officeDocument/2006/relationships/slide" Target="slides/slide43.xml"/><Relationship Id="rId10" Type="http://schemas.openxmlformats.org/officeDocument/2006/relationships/slideMaster" Target="slideMasters/slideMaster10.xml"/><Relationship Id="rId31" Type="http://schemas.openxmlformats.org/officeDocument/2006/relationships/slide" Target="slides/slide17.xml"/><Relationship Id="rId44" Type="http://schemas.openxmlformats.org/officeDocument/2006/relationships/slide" Target="slides/slide30.xml"/><Relationship Id="rId52" Type="http://schemas.openxmlformats.org/officeDocument/2006/relationships/slide" Target="slides/slide38.xml"/><Relationship Id="rId60" Type="http://schemas.openxmlformats.org/officeDocument/2006/relationships/slide" Target="slides/slide46.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4.xml"/><Relationship Id="rId3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22081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347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919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418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15165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5820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7041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531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4339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0940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881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79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384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595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96263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6963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35944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23131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64168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329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5485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9669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793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405326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883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368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7419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74270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85148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7712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6342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9904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12152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7367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7225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19854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94479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08540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5246717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410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520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8426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030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63758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92744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29432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01842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95480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325864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288418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73576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20039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4178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5638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431580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8930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020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6192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3504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65024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96046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5566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1331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896015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82913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1144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5830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00417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4332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80250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1970543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978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9686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61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65643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1537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32347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38257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81656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05814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47665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820545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178479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256868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74296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79824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121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3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4242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807870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404579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697918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79851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59418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8973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795114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44893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65754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555133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57801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6969710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841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3910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465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5459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935075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88932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964339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31638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770941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8147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194994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065851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97145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10208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123676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265341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409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0113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633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0765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712215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10618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12764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3118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50855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31351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383523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50238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269760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258107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3006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051160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743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782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53676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872996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25307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57982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994378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7176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55071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35891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210938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679159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954589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090325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5457068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544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82726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60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1387"/>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827535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7601122"/>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510064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09815"/>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2799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52235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655763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28259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6265970"/>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451064"/>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8275964"/>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904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524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9488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6702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444739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342022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06692314"/>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1429691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644358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04487183"/>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1124652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6311901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056671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3832572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095486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822588387"/>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064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819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7147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6028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59557661"/>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665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6979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7796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524977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98989"/>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160133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0848964"/>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037831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87842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55570"/>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414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47702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621489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5864033"/>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274313235"/>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895305400"/>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89092394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75311242"/>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509923766"/>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2510362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493561721"/>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2176866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872712164"/>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72690473"/>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519612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2.pn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image" Target="../media/image2.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theme" Target="../theme/theme3.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image" Target="../media/image2.pn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theme" Target="../theme/theme4.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image" Target="../media/image2.png"/><Relationship Id="rId2" Type="http://schemas.openxmlformats.org/officeDocument/2006/relationships/slideLayout" Target="../slideLayouts/slideLayout64.xml"/><Relationship Id="rId16" Type="http://schemas.openxmlformats.org/officeDocument/2006/relationships/theme" Target="../theme/theme5.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image" Target="../media/image2.png"/><Relationship Id="rId2" Type="http://schemas.openxmlformats.org/officeDocument/2006/relationships/slideLayout" Target="../slideLayouts/slideLayout79.xml"/><Relationship Id="rId16" Type="http://schemas.openxmlformats.org/officeDocument/2006/relationships/theme" Target="../theme/theme6.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2.pn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7.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18" Type="http://schemas.openxmlformats.org/officeDocument/2006/relationships/image" Target="../media/image2.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8.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slideLayout" Target="../slideLayouts/slideLayout137.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17" Type="http://schemas.openxmlformats.org/officeDocument/2006/relationships/image" Target="../media/image2.png"/><Relationship Id="rId2" Type="http://schemas.openxmlformats.org/officeDocument/2006/relationships/slideLayout" Target="../slideLayouts/slideLayout126.xml"/><Relationship Id="rId16" Type="http://schemas.openxmlformats.org/officeDocument/2006/relationships/theme" Target="../theme/theme9.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slideLayout" Target="../slideLayouts/slideLayout13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slideLayout" Target="../slideLayouts/slideLayout13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7.xml"/><Relationship Id="rId13" Type="http://schemas.openxmlformats.org/officeDocument/2006/relationships/slideLayout" Target="../slideLayouts/slideLayout152.xml"/><Relationship Id="rId3" Type="http://schemas.openxmlformats.org/officeDocument/2006/relationships/slideLayout" Target="../slideLayouts/slideLayout142.xml"/><Relationship Id="rId7" Type="http://schemas.openxmlformats.org/officeDocument/2006/relationships/slideLayout" Target="../slideLayouts/slideLayout146.xml"/><Relationship Id="rId12" Type="http://schemas.openxmlformats.org/officeDocument/2006/relationships/slideLayout" Target="../slideLayouts/slideLayout151.xml"/><Relationship Id="rId17" Type="http://schemas.openxmlformats.org/officeDocument/2006/relationships/image" Target="../media/image2.png"/><Relationship Id="rId2" Type="http://schemas.openxmlformats.org/officeDocument/2006/relationships/slideLayout" Target="../slideLayouts/slideLayout141.xml"/><Relationship Id="rId16" Type="http://schemas.openxmlformats.org/officeDocument/2006/relationships/theme" Target="../theme/theme10.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slideLayout" Target="../slideLayouts/slideLayout150.xml"/><Relationship Id="rId5" Type="http://schemas.openxmlformats.org/officeDocument/2006/relationships/slideLayout" Target="../slideLayouts/slideLayout144.xml"/><Relationship Id="rId15" Type="http://schemas.openxmlformats.org/officeDocument/2006/relationships/slideLayout" Target="../slideLayouts/slideLayout154.xml"/><Relationship Id="rId10" Type="http://schemas.openxmlformats.org/officeDocument/2006/relationships/slideLayout" Target="../slideLayouts/slideLayout149.xml"/><Relationship Id="rId4" Type="http://schemas.openxmlformats.org/officeDocument/2006/relationships/slideLayout" Target="../slideLayouts/slideLayout143.xml"/><Relationship Id="rId9" Type="http://schemas.openxmlformats.org/officeDocument/2006/relationships/slideLayout" Target="../slideLayouts/slideLayout148.xml"/><Relationship Id="rId14" Type="http://schemas.openxmlformats.org/officeDocument/2006/relationships/slideLayout" Target="../slideLayouts/slideLayout153.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slideLayout" Target="../slideLayouts/slideLayout167.xml"/><Relationship Id="rId18" Type="http://schemas.openxmlformats.org/officeDocument/2006/relationships/image" Target="../media/image2.pn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slideLayout" Target="../slideLayouts/slideLayout166.xml"/><Relationship Id="rId17" Type="http://schemas.openxmlformats.org/officeDocument/2006/relationships/theme" Target="../theme/theme11.xml"/><Relationship Id="rId2" Type="http://schemas.openxmlformats.org/officeDocument/2006/relationships/slideLayout" Target="../slideLayouts/slideLayout156.xml"/><Relationship Id="rId16" Type="http://schemas.openxmlformats.org/officeDocument/2006/relationships/slideLayout" Target="../slideLayouts/slideLayout170.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5" Type="http://schemas.openxmlformats.org/officeDocument/2006/relationships/slideLayout" Target="../slideLayouts/slideLayout16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slideLayout" Target="../slideLayouts/slideLayout16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78.xml"/><Relationship Id="rId13" Type="http://schemas.openxmlformats.org/officeDocument/2006/relationships/slideLayout" Target="../slideLayouts/slideLayout183.xml"/><Relationship Id="rId18" Type="http://schemas.openxmlformats.org/officeDocument/2006/relationships/slideLayout" Target="../slideLayouts/slideLayout188.xml"/><Relationship Id="rId3" Type="http://schemas.openxmlformats.org/officeDocument/2006/relationships/slideLayout" Target="../slideLayouts/slideLayout173.xml"/><Relationship Id="rId21" Type="http://schemas.openxmlformats.org/officeDocument/2006/relationships/theme" Target="../theme/theme12.xml"/><Relationship Id="rId7" Type="http://schemas.openxmlformats.org/officeDocument/2006/relationships/slideLayout" Target="../slideLayouts/slideLayout177.xml"/><Relationship Id="rId12" Type="http://schemas.openxmlformats.org/officeDocument/2006/relationships/slideLayout" Target="../slideLayouts/slideLayout182.xml"/><Relationship Id="rId17" Type="http://schemas.openxmlformats.org/officeDocument/2006/relationships/slideLayout" Target="../slideLayouts/slideLayout187.xml"/><Relationship Id="rId2" Type="http://schemas.openxmlformats.org/officeDocument/2006/relationships/slideLayout" Target="../slideLayouts/slideLayout172.xml"/><Relationship Id="rId16" Type="http://schemas.openxmlformats.org/officeDocument/2006/relationships/slideLayout" Target="../slideLayouts/slideLayout186.xml"/><Relationship Id="rId20" Type="http://schemas.openxmlformats.org/officeDocument/2006/relationships/slideLayout" Target="../slideLayouts/slideLayout190.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5" Type="http://schemas.openxmlformats.org/officeDocument/2006/relationships/slideLayout" Target="../slideLayouts/slideLayout185.xml"/><Relationship Id="rId10" Type="http://schemas.openxmlformats.org/officeDocument/2006/relationships/slideLayout" Target="../slideLayouts/slideLayout180.xml"/><Relationship Id="rId19" Type="http://schemas.openxmlformats.org/officeDocument/2006/relationships/slideLayout" Target="../slideLayouts/slideLayout189.xml"/><Relationship Id="rId4" Type="http://schemas.openxmlformats.org/officeDocument/2006/relationships/slideLayout" Target="../slideLayouts/slideLayout174.xml"/><Relationship Id="rId9" Type="http://schemas.openxmlformats.org/officeDocument/2006/relationships/slideLayout" Target="../slideLayouts/slideLayout179.xml"/><Relationship Id="rId14" Type="http://schemas.openxmlformats.org/officeDocument/2006/relationships/slideLayout" Target="../slideLayouts/slideLayout184.xml"/><Relationship Id="rId22" Type="http://schemas.openxmlformats.org/officeDocument/2006/relationships/image" Target="../media/image1.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98.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theme" Target="../theme/theme13.xml"/><Relationship Id="rId2" Type="http://schemas.openxmlformats.org/officeDocument/2006/relationships/slideLayout" Target="../slideLayouts/slideLayout192.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09.xml"/><Relationship Id="rId3" Type="http://schemas.openxmlformats.org/officeDocument/2006/relationships/slideLayout" Target="../slideLayouts/slideLayout204.xml"/><Relationship Id="rId7" Type="http://schemas.openxmlformats.org/officeDocument/2006/relationships/slideLayout" Target="../slideLayouts/slideLayout208.xml"/><Relationship Id="rId12" Type="http://schemas.openxmlformats.org/officeDocument/2006/relationships/theme" Target="../theme/theme14.xml"/><Relationship Id="rId2" Type="http://schemas.openxmlformats.org/officeDocument/2006/relationships/slideLayout" Target="../slideLayouts/slideLayout203.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5" Type="http://schemas.openxmlformats.org/officeDocument/2006/relationships/slideLayout" Target="../slideLayouts/slideLayout206.xml"/><Relationship Id="rId10" Type="http://schemas.openxmlformats.org/officeDocument/2006/relationships/slideLayout" Target="../slideLayouts/slideLayout211.xml"/><Relationship Id="rId4" Type="http://schemas.openxmlformats.org/officeDocument/2006/relationships/slideLayout" Target="../slideLayouts/slideLayout205.xml"/><Relationship Id="rId9" Type="http://schemas.openxmlformats.org/officeDocument/2006/relationships/slideLayout" Target="../slideLayouts/slideLayout2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04074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62502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502259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520687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00661"/>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9877465"/>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2171239"/>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407721"/>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794495"/>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0830751"/>
      </p:ext>
    </p:extLst>
  </p:cSld>
  <p:clrMap bg1="lt1" tx1="dk1" bg2="lt2" tx2="dk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 id="2147483833" r:id="rId13"/>
    <p:sldLayoutId id="2147483834" r:id="rId14"/>
    <p:sldLayoutId id="2147483835" r:id="rId15"/>
    <p:sldLayoutId id="214748383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1/17/2025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9035266"/>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 id="2147483854" r:id="rId17"/>
    <p:sldLayoutId id="2147483855" r:id="rId18"/>
    <p:sldLayoutId id="2147483856" r:id="rId19"/>
    <p:sldLayoutId id="2147483857"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17/01/2025</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0124011"/>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17/01/2025</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413939608"/>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0.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8.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43.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59.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5.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90.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8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05.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21.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37.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52.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91.xml"/><Relationship Id="rId5" Type="http://schemas.openxmlformats.org/officeDocument/2006/relationships/image" Target="../media/image27.png"/><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52.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52.xml"/><Relationship Id="rId6" Type="http://schemas.openxmlformats.org/officeDocument/2006/relationships/image" Target="../media/image19.png"/><Relationship Id="rId5" Type="http://schemas.openxmlformats.org/officeDocument/2006/relationships/image" Target="../media/image7.sv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9.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إعداد د/</a:t>
            </a:r>
            <a:r>
              <a:rPr lang="ar-BH" sz="3600" b="1" dirty="0">
                <a:latin typeface="Times New Roman" panose="02020603050405020304" pitchFamily="18" charset="0"/>
                <a:cs typeface="Times New Roman" panose="02020603050405020304" pitchFamily="18" charset="0"/>
              </a:rPr>
              <a:t>ماريهان سيد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475302" y="2497454"/>
            <a:ext cx="5431295"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مقرر حملات العلاقات العامة </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75302" y="574890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Lecture</a:t>
            </a:r>
          </a:p>
        </p:txBody>
      </p:sp>
      <p:sp>
        <p:nvSpPr>
          <p:cNvPr id="46" name="TextBox 45"/>
          <p:cNvSpPr txBox="1"/>
          <p:nvPr/>
        </p:nvSpPr>
        <p:spPr>
          <a:xfrm>
            <a:off x="538246" y="6457890"/>
            <a:ext cx="1133900"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5780242" cy="1200329"/>
          </a:xfrm>
          <a:prstGeom prst="rect">
            <a:avLst/>
          </a:prstGeom>
          <a:noFill/>
        </p:spPr>
        <p:txBody>
          <a:bodyPr wrap="square" rtlCol="0">
            <a:spAutoFit/>
          </a:bodyPr>
          <a:lstStyle/>
          <a:p>
            <a:pPr algn="ctr"/>
            <a:r>
              <a:rPr lang="ar-EG" sz="3600" b="1" u="sng" dirty="0">
                <a:solidFill>
                  <a:schemeClr val="tx2">
                    <a:lumMod val="50000"/>
                  </a:schemeClr>
                </a:solidFill>
                <a:latin typeface="Times New Roman" panose="02020603050405020304" pitchFamily="18" charset="0"/>
                <a:cs typeface="Times New Roman" panose="02020603050405020304" pitchFamily="18" charset="0"/>
              </a:rPr>
              <a:t>تعريف بالمحاضر ومحتوى المحاضرات </a:t>
            </a:r>
            <a:endParaRPr lang="en-US" sz="3600" b="1" u="sng" dirty="0">
              <a:solidFill>
                <a:schemeClr val="tx2">
                  <a:lumMod val="50000"/>
                </a:schemeClr>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p:cNvSpPr txBox="1"/>
          <p:nvPr/>
        </p:nvSpPr>
        <p:spPr>
          <a:xfrm>
            <a:off x="658971" y="6492686"/>
            <a:ext cx="1133900" cy="400110"/>
          </a:xfrm>
          <a:prstGeom prst="rect">
            <a:avLst/>
          </a:prstGeom>
          <a:noFill/>
        </p:spPr>
        <p:txBody>
          <a:bodyPr wrap="non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PRL 622</a:t>
            </a:r>
          </a:p>
        </p:txBody>
      </p:sp>
      <p:sp>
        <p:nvSpPr>
          <p:cNvPr id="13" name="TextBox 12"/>
          <p:cNvSpPr txBox="1"/>
          <p:nvPr/>
        </p:nvSpPr>
        <p:spPr>
          <a:xfrm>
            <a:off x="459185" y="5830966"/>
            <a:ext cx="4886463" cy="584775"/>
          </a:xfrm>
          <a:prstGeom prst="rect">
            <a:avLst/>
          </a:prstGeom>
          <a:noFill/>
        </p:spPr>
        <p:txBody>
          <a:bodyPr wrap="square" rtlCol="0">
            <a:spAutoFit/>
          </a:bodyPr>
          <a:lstStyle/>
          <a:p>
            <a:r>
              <a:rPr lang="ar-EG" sz="3200" dirty="0">
                <a:solidFill>
                  <a:schemeClr val="bg1"/>
                </a:solidFill>
                <a:latin typeface="Times New Roman" panose="02020603050405020304" pitchFamily="18" charset="0"/>
                <a:cs typeface="Times New Roman" panose="02020603050405020304" pitchFamily="18" charset="0"/>
              </a:rPr>
              <a:t>إعداد / </a:t>
            </a:r>
            <a:r>
              <a:rPr lang="ar-BH" sz="3200" dirty="0">
                <a:solidFill>
                  <a:schemeClr val="bg1"/>
                </a:solidFill>
                <a:latin typeface="Times New Roman" panose="02020603050405020304" pitchFamily="18" charset="0"/>
                <a:cs typeface="Times New Roman" panose="02020603050405020304" pitchFamily="18" charset="0"/>
              </a:rPr>
              <a:t>ماريهان سيد </a:t>
            </a:r>
            <a:endParaRPr lang="en-US" sz="3200"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8"/>
          <a:stretch>
            <a:fillRect/>
          </a:stretch>
        </p:blipFill>
        <p:spPr>
          <a:xfrm flipH="1">
            <a:off x="10462855" y="3897762"/>
            <a:ext cx="1527207" cy="102849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158198"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pic>
        <p:nvPicPr>
          <p:cNvPr id="7" name="Picture 6"/>
          <p:cNvPicPr>
            <a:picLocks noChangeAspect="1"/>
          </p:cNvPicPr>
          <p:nvPr/>
        </p:nvPicPr>
        <p:blipFill>
          <a:blip r:embed="rId9"/>
          <a:stretch>
            <a:fillRect/>
          </a:stretch>
        </p:blipFill>
        <p:spPr>
          <a:xfrm>
            <a:off x="4301847" y="1072249"/>
            <a:ext cx="7553599" cy="1341236"/>
          </a:xfrm>
          <a:prstGeom prst="rect">
            <a:avLst/>
          </a:prstGeom>
        </p:spPr>
      </p:pic>
    </p:spTree>
    <p:extLst>
      <p:ext uri="{BB962C8B-B14F-4D97-AF65-F5344CB8AC3E}">
        <p14:creationId xmlns:p14="http://schemas.microsoft.com/office/powerpoint/2010/main" val="1985769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1179095" y="669832"/>
            <a:ext cx="646853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sng" strike="noStrike" kern="1200" cap="none" spc="0" normalizeH="0" baseline="0" noProof="0" dirty="0">
                <a:ln>
                  <a:noFill/>
                </a:ln>
                <a:solidFill>
                  <a:prstClr val="black"/>
                </a:solidFill>
                <a:effectLst/>
                <a:uLnTx/>
                <a:uFillTx/>
                <a:latin typeface="Alexandria" pitchFamily="2" charset="-78"/>
                <a:cs typeface="Alexandria" pitchFamily="2" charset="-78"/>
              </a:rPr>
              <a:t>وصف المساق </a:t>
            </a:r>
            <a:endParaRPr kumimoji="0" lang="en-US"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8" name="TextBox 47"/>
          <p:cNvSpPr txBox="1"/>
          <p:nvPr/>
        </p:nvSpPr>
        <p:spPr>
          <a:xfrm>
            <a:off x="617280" y="1968371"/>
            <a:ext cx="10554303" cy="34163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يسعى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تقديم مجموعة من المعارف النظرية والتطبيقية ذات الصلة بحملات العلاقات العامة، ومن ذلك شرح وتطبيق الخطوات المنهجية التي تعتمد عليها حملات العلاقات العامة: كالتخطيط، والتنظيم، واستخدام وسائل الإعلام والترويج</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ويهدف هذا المساق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إلى تنمية قدرات الطالب المعرفية في مهارات الاتصال المتعلقة في تحديد الجمهور المستهدف، وجدولة الحملة، والتقييم، وكتابة التقارير الخاصة بالحملة والارتقاء به إلى المستوى الذي يكون فيه قادرا على الاستيعاب الكامل لاعداد وتصميم وتنفيذ حملة كاملة ومعرفة نقاط القوة والضعف مثل أي الوسائل اكثر فعالية في الحملة في وسائل الاتصال الجماهيرية ام الخاصة .</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كما يسعى هذا المساق إلى تمكين الطالب من تخطيط وتصميم وإنجاز حملات العلاقات العامة نظريا وتطبيقيا وتناول بعض الاخطاء السابقة لنماذج من حملات من منظمات مختلفة.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90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308324"/>
          </a:xfrm>
          <a:prstGeom prst="rect">
            <a:avLst/>
          </a:prstGeom>
          <a:noFill/>
        </p:spPr>
        <p:txBody>
          <a:bodyPr wrap="square" rtlCol="0">
            <a:spAutoFit/>
          </a:bodyPr>
          <a:lstStyle/>
          <a:p>
            <a:pPr lvl="0" algn="just" rtl="1"/>
            <a:r>
              <a:rPr lang="ar-EG" sz="1600" b="1" dirty="0">
                <a:solidFill>
                  <a:prstClr val="black"/>
                </a:solidFill>
                <a:latin typeface="Alexandria" pitchFamily="2" charset="-78"/>
                <a:cs typeface="Alexandria" pitchFamily="2" charset="-78"/>
              </a:rPr>
              <a:t>يتوقع من الطالب بعد الانتهاء من دراسة هذا المساق أن يكون قادراً على تحقيق الأهداف التالية: </a:t>
            </a:r>
          </a:p>
          <a:p>
            <a:pPr lvl="0" algn="just" rtl="1"/>
            <a:r>
              <a:rPr lang="ar-EG" sz="1600" dirty="0">
                <a:solidFill>
                  <a:prstClr val="black"/>
                </a:solidFill>
                <a:latin typeface="Alexandria" pitchFamily="2" charset="-78"/>
                <a:cs typeface="Alexandria" pitchFamily="2" charset="-78"/>
              </a:rPr>
              <a:t>1. يشرح السمات الثقافية للجمهور المستهدف وتأثيرها على حملات العلاقات العامة.</a:t>
            </a:r>
          </a:p>
          <a:p>
            <a:pPr lvl="0" algn="just" rtl="1"/>
            <a:r>
              <a:rPr lang="ar-EG" sz="1600" dirty="0">
                <a:solidFill>
                  <a:prstClr val="black"/>
                </a:solidFill>
                <a:latin typeface="Alexandria" pitchFamily="2" charset="-78"/>
                <a:cs typeface="Alexandria" pitchFamily="2" charset="-78"/>
              </a:rPr>
              <a:t>2. يخطط حملات العلاقات العامة بناءً على الأساليب العلمية.</a:t>
            </a:r>
          </a:p>
          <a:p>
            <a:pPr lvl="0" algn="just" rtl="1"/>
            <a:r>
              <a:rPr lang="ar-EG" sz="1600" dirty="0">
                <a:solidFill>
                  <a:prstClr val="black"/>
                </a:solidFill>
                <a:latin typeface="Alexandria" pitchFamily="2" charset="-78"/>
                <a:cs typeface="Alexandria" pitchFamily="2" charset="-78"/>
              </a:rPr>
              <a:t>3. تحليل البيانات والمعلومات المستخدمة في تخطيط حملات العلاقات العامة.</a:t>
            </a:r>
          </a:p>
          <a:p>
            <a:pPr lvl="0" algn="just" rtl="1"/>
            <a:r>
              <a:rPr lang="ar-EG" sz="1600" dirty="0">
                <a:solidFill>
                  <a:prstClr val="black"/>
                </a:solidFill>
                <a:latin typeface="Alexandria" pitchFamily="2" charset="-78"/>
                <a:cs typeface="Alexandria" pitchFamily="2" charset="-78"/>
              </a:rPr>
              <a:t>4. تنفيذ استراتيجيات ملائمة لإدارة حملة العلاقات العامة، استنادًا إلى الواقع الاجتماعي والثقافي للجمهور المستهدف. </a:t>
            </a:r>
            <a:endParaRPr lang="ar-BH" sz="1600" dirty="0">
              <a:solidFill>
                <a:prstClr val="black"/>
              </a:solidFill>
              <a:latin typeface="Alexandria" pitchFamily="2" charset="-78"/>
              <a:cs typeface="Alexandria" pitchFamily="2" charset="-78"/>
            </a:endParaRPr>
          </a:p>
          <a:p>
            <a:pPr lvl="0" algn="just" rtl="1"/>
            <a:r>
              <a:rPr lang="ar-EG" sz="1600" dirty="0">
                <a:solidFill>
                  <a:prstClr val="black"/>
                </a:solidFill>
                <a:latin typeface="Alexandria" pitchFamily="2" charset="-78"/>
                <a:cs typeface="Alexandria" pitchFamily="2" charset="-78"/>
              </a:rPr>
              <a:t>5. توظيف المعارف النظرية في تنفيذ حملات العلاقات العامة وبرامجها في مختلف المؤسسات.</a:t>
            </a:r>
          </a:p>
          <a:p>
            <a:pPr lvl="0" algn="just" rtl="1"/>
            <a:r>
              <a:rPr lang="ar-EG" sz="1600" dirty="0">
                <a:solidFill>
                  <a:prstClr val="black"/>
                </a:solidFill>
                <a:latin typeface="Alexandria" pitchFamily="2" charset="-78"/>
                <a:cs typeface="Alexandria" pitchFamily="2" charset="-78"/>
              </a:rPr>
              <a:t>6. وضع استراتيجيات لحملات العلاقات العامة بطريقة فعالة ومؤثرة.</a:t>
            </a:r>
          </a:p>
          <a:p>
            <a:pPr lvl="0" algn="just" rtl="1"/>
            <a:r>
              <a:rPr lang="ar-EG" sz="1600" dirty="0">
                <a:solidFill>
                  <a:prstClr val="black"/>
                </a:solidFill>
                <a:latin typeface="Alexandria" pitchFamily="2" charset="-78"/>
                <a:cs typeface="Alexandria" pitchFamily="2" charset="-78"/>
              </a:rPr>
              <a:t>7. تقديم الحلول والأفكار الابتكارية للتحديات التي يواجهها تنفيذ حملات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82337" y="807134"/>
            <a:ext cx="4722210" cy="400110"/>
          </a:xfrm>
          <a:prstGeom prst="rect">
            <a:avLst/>
          </a:prstGeom>
        </p:spPr>
        <p:txBody>
          <a:bodyPr wrap="square">
            <a:spAutoFit/>
          </a:bodyPr>
          <a:lstStyle/>
          <a:p>
            <a:pPr algn="ct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أهداف المقرر </a:t>
            </a:r>
            <a:endParaRPr lang="en-US" sz="2000" b="1" u="sng" dirty="0">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3374642"/>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حملات العلاقات العامة هي مجموعة من الأنشطة المنظمة المصممة لتأثير إيجابيا على سمعة العلامة التجارية،وحملات العلاقات العامة لابد أن يكون لها أهداف واضحة ومحددة.</a:t>
            </a:r>
          </a:p>
          <a:p>
            <a:pPr lvl="0" algn="just" rtl="1">
              <a:lnSpc>
                <a:spcPct val="150000"/>
              </a:lnSpc>
            </a:pPr>
            <a:r>
              <a:rPr lang="ar-EG" sz="1600" dirty="0">
                <a:solidFill>
                  <a:prstClr val="black"/>
                </a:solidFill>
                <a:latin typeface="Alexandria" pitchFamily="2" charset="-78"/>
                <a:cs typeface="Alexandria" pitchFamily="2" charset="-78"/>
              </a:rPr>
              <a:t>وتتنوع أهداف حملات العلاقات العامة فمنها ما يهدف لتحسين الصورة الذهنية ومنها ما يسعى لتدعيم الصورة الذهنية ومنها ما يسعى لإصلاح صورة ذهنية بعد أزمة تعرضت لها المنظمة .</a:t>
            </a:r>
          </a:p>
          <a:p>
            <a:pPr lvl="0" algn="just" rtl="1">
              <a:lnSpc>
                <a:spcPct val="150000"/>
              </a:lnSpc>
            </a:pPr>
            <a:r>
              <a:rPr lang="ar-EG" sz="1600" dirty="0">
                <a:solidFill>
                  <a:prstClr val="black"/>
                </a:solidFill>
                <a:latin typeface="Alexandria" pitchFamily="2" charset="-78"/>
                <a:cs typeface="Alexandria" pitchFamily="2" charset="-78"/>
              </a:rPr>
              <a:t>ولاشك ان التخطيط الجيد لحملات العلاقات العامة من شأنه أن يؤدي لحملة ناجحة ومميزة ، والعكس صحيح . </a:t>
            </a:r>
            <a:endParaRPr lang="ar-BH" sz="1600" dirty="0">
              <a:solidFill>
                <a:prstClr val="black"/>
              </a:solidFill>
              <a:latin typeface="Alexandria" pitchFamily="2" charset="-78"/>
              <a:cs typeface="Alexandria" pitchFamily="2" charset="-78"/>
            </a:endParaRPr>
          </a:p>
          <a:p>
            <a:pPr lvl="0" algn="just" rtl="1">
              <a:lnSpc>
                <a:spcPct val="150000"/>
              </a:lnSpc>
            </a:pPr>
            <a:r>
              <a:rPr lang="ar-EG" sz="1600" dirty="0">
                <a:solidFill>
                  <a:srgbClr val="FF0000"/>
                </a:solidFill>
                <a:latin typeface="Alexandria" pitchFamily="2" charset="-78"/>
                <a:cs typeface="Alexandria" pitchFamily="2" charset="-78"/>
              </a:rPr>
              <a:t>تُعد حملات العلاقات العامة أداة استراتيجية تهدف إلى</a:t>
            </a:r>
            <a:r>
              <a:rPr lang="ar-EG" sz="1600" dirty="0">
                <a:solidFill>
                  <a:prstClr val="black"/>
                </a:solidFill>
                <a:latin typeface="Alexandria" pitchFamily="2" charset="-78"/>
                <a:cs typeface="Alexandria" pitchFamily="2" charset="-78"/>
              </a:rPr>
              <a:t> </a:t>
            </a:r>
            <a:r>
              <a:rPr lang="ar-EG" sz="1600" dirty="0">
                <a:solidFill>
                  <a:srgbClr val="FF0000"/>
                </a:solidFill>
                <a:latin typeface="Alexandria" pitchFamily="2" charset="-78"/>
                <a:cs typeface="Alexandria" pitchFamily="2" charset="-78"/>
              </a:rPr>
              <a:t>تحسين صورة المؤسسة، بناء الثقة مع الجمهور، وإيصال </a:t>
            </a:r>
            <a:r>
              <a:rPr lang="ar-EG" sz="1600" dirty="0">
                <a:solidFill>
                  <a:prstClr val="black"/>
                </a:solidFill>
                <a:latin typeface="Alexandria" pitchFamily="2" charset="-78"/>
                <a:cs typeface="Alexandria" pitchFamily="2" charset="-78"/>
              </a:rPr>
              <a:t>رسالة محددة بفعالية. تختلف هذه الحملات في أهدافها وأشكالها باختلاف طبيعة المؤسسة والجمهور المستهدف، وتستند إلى أسس علمية ومنهجية دقيقة لتحقيق الأهداف المرجوة. تلعب العلاقات العامة دورًا محوريًا في تعزيز الوعي بالمؤسسات، تعزيز العلاقات مع الجمهور الداخلي والخارجي، وإدارة السمعة المؤسسية.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p:cNvSpPr/>
          <p:nvPr/>
        </p:nvSpPr>
        <p:spPr>
          <a:xfrm>
            <a:off x="3379453" y="433108"/>
            <a:ext cx="1104790" cy="400110"/>
          </a:xfrm>
          <a:prstGeom prst="rect">
            <a:avLst/>
          </a:prstGeom>
        </p:spPr>
        <p:txBody>
          <a:bodyPr wrap="none">
            <a:spAutoFit/>
          </a:bodyPr>
          <a:lstStyle/>
          <a:p>
            <a:r>
              <a:rPr lang="ar-EG" sz="2000" b="1" u="sng" dirty="0">
                <a:solidFill>
                  <a:prstClr val="black"/>
                </a:solidFill>
                <a:latin typeface="Alexandria" pitchFamily="2" charset="-78"/>
                <a:cs typeface="Alexandria" pitchFamily="2" charset="-78"/>
              </a:rPr>
              <a:t>مقدمة</a:t>
            </a:r>
            <a:endParaRPr lang="en-US" sz="2000" u="sng" dirty="0">
              <a:latin typeface="Alexandria" pitchFamily="2" charset="-78"/>
              <a:cs typeface="Alexandria" pitchFamily="2" charset="-78"/>
            </a:endParaRPr>
          </a:p>
        </p:txBody>
      </p:sp>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350706"/>
            <a:ext cx="11378708" cy="4705201"/>
          </a:xfrm>
          <a:prstGeom prst="rect">
            <a:avLst/>
          </a:prstGeom>
        </p:spPr>
      </p:pic>
    </p:spTree>
    <p:extLst>
      <p:ext uri="{BB962C8B-B14F-4D97-AF65-F5344CB8AC3E}">
        <p14:creationId xmlns:p14="http://schemas.microsoft.com/office/powerpoint/2010/main" val="3367310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2266646"/>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خلال المحاضرة الأولى سيتم التطرق لعدد من المحاور ابرزها توضيح الفارق بين الخطة والبرنامج والحملة، سيما وأن هناك خلط واضح في تناول هذه المفاهيم ...</a:t>
            </a:r>
          </a:p>
          <a:p>
            <a:pPr lvl="0" algn="just" rtl="1">
              <a:lnSpc>
                <a:spcPct val="150000"/>
              </a:lnSpc>
            </a:pPr>
            <a:r>
              <a:rPr lang="ar-EG" sz="1600" dirty="0">
                <a:solidFill>
                  <a:prstClr val="black"/>
                </a:solidFill>
                <a:latin typeface="Alexandria" pitchFamily="2" charset="-78"/>
                <a:cs typeface="Alexandria" pitchFamily="2" charset="-78"/>
              </a:rPr>
              <a:t>وببساطة </a:t>
            </a:r>
            <a:r>
              <a:rPr lang="ar-EG" sz="1600" b="1" dirty="0">
                <a:solidFill>
                  <a:prstClr val="black"/>
                </a:solidFill>
                <a:latin typeface="Alexandria" pitchFamily="2" charset="-78"/>
                <a:cs typeface="Alexandria" pitchFamily="2" charset="-78"/>
              </a:rPr>
              <a:t>فإن الخطة </a:t>
            </a:r>
            <a:r>
              <a:rPr lang="ar-EG" sz="1600" dirty="0">
                <a:solidFill>
                  <a:prstClr val="black"/>
                </a:solidFill>
                <a:latin typeface="Alexandria" pitchFamily="2" charset="-78"/>
                <a:cs typeface="Alexandria" pitchFamily="2" charset="-78"/>
              </a:rPr>
              <a:t>:هي الإطار الذي يشمل تفاصيل نوع التغيير المنشود وحجمه ومواصفاته الأخرى وبشكل دقيق وواضح.</a:t>
            </a:r>
          </a:p>
          <a:p>
            <a:pPr lvl="0" algn="just" rtl="1">
              <a:lnSpc>
                <a:spcPct val="150000"/>
              </a:lnSpc>
            </a:pPr>
            <a:r>
              <a:rPr lang="ar-EG" sz="1600" dirty="0">
                <a:solidFill>
                  <a:prstClr val="black"/>
                </a:solidFill>
                <a:latin typeface="Alexandria" pitchFamily="2" charset="-78"/>
                <a:cs typeface="Alexandria" pitchFamily="2" charset="-78"/>
              </a:rPr>
              <a:t>بينما </a:t>
            </a:r>
            <a:r>
              <a:rPr lang="ar-EG" sz="1600" b="1" dirty="0">
                <a:solidFill>
                  <a:prstClr val="black"/>
                </a:solidFill>
                <a:latin typeface="Alexandria" pitchFamily="2" charset="-78"/>
                <a:cs typeface="Alexandria" pitchFamily="2" charset="-78"/>
              </a:rPr>
              <a:t>البرنامج</a:t>
            </a:r>
            <a:r>
              <a:rPr lang="ar-EG" sz="1600" dirty="0">
                <a:solidFill>
                  <a:prstClr val="black"/>
                </a:solidFill>
                <a:latin typeface="Alexandria" pitchFamily="2" charset="-78"/>
                <a:cs typeface="Alexandria" pitchFamily="2" charset="-78"/>
              </a:rPr>
              <a:t> فهو الآلية التي يتم بموجبها تفعيل الخطة بحيث تكون جاهزة للتنفيذ.</a:t>
            </a:r>
          </a:p>
          <a:p>
            <a:pPr lvl="0" algn="just" rtl="1">
              <a:lnSpc>
                <a:spcPct val="150000"/>
              </a:lnSpc>
            </a:pPr>
            <a:r>
              <a:rPr lang="ar-EG" sz="1600" dirty="0">
                <a:solidFill>
                  <a:prstClr val="black"/>
                </a:solidFill>
                <a:latin typeface="Alexandria" pitchFamily="2" charset="-78"/>
                <a:cs typeface="Alexandria" pitchFamily="2" charset="-78"/>
              </a:rPr>
              <a:t>الحملة هي خطة موجودة بالفعل وتنفذ من خلال وسائل الإعلام خلال فترة زمنية 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228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79" y="344259"/>
            <a:ext cx="8230313" cy="1341236"/>
          </a:xfrm>
          <a:prstGeom prst="rect">
            <a:avLst/>
          </a:prstGeom>
        </p:spPr>
      </p:pic>
      <p:pic>
        <p:nvPicPr>
          <p:cNvPr id="8" name="Picture 7">
            <a:extLst>
              <a:ext uri="{FF2B5EF4-FFF2-40B4-BE49-F238E27FC236}">
                <a16:creationId xmlns:a16="http://schemas.microsoft.com/office/drawing/2014/main" id="{945CBA22-98C4-C14D-B0F4-5C58BDD75C7B}"/>
              </a:ext>
            </a:extLst>
          </p:cNvPr>
          <p:cNvPicPr>
            <a:picLocks noChangeAspect="1"/>
          </p:cNvPicPr>
          <p:nvPr/>
        </p:nvPicPr>
        <p:blipFill>
          <a:blip r:embed="rId4"/>
          <a:srcRect t="34482"/>
          <a:stretch/>
        </p:blipFill>
        <p:spPr>
          <a:xfrm>
            <a:off x="1623847" y="2679749"/>
            <a:ext cx="9333186" cy="1384890"/>
          </a:xfrm>
          <a:prstGeom prst="rect">
            <a:avLst/>
          </a:prstGeom>
        </p:spPr>
      </p:pic>
      <p:sp>
        <p:nvSpPr>
          <p:cNvPr id="11" name="TextBox 10">
            <a:extLst>
              <a:ext uri="{FF2B5EF4-FFF2-40B4-BE49-F238E27FC236}">
                <a16:creationId xmlns:a16="http://schemas.microsoft.com/office/drawing/2014/main" id="{0DE25138-9828-9129-4A5F-0709C04B3612}"/>
              </a:ext>
            </a:extLst>
          </p:cNvPr>
          <p:cNvSpPr txBox="1"/>
          <p:nvPr/>
        </p:nvSpPr>
        <p:spPr>
          <a:xfrm>
            <a:off x="8908795" y="4064639"/>
            <a:ext cx="2002221"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التخطيط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AEDA3AA9-5FB8-2662-8E7C-4B4AA4BB6DF0}"/>
              </a:ext>
            </a:extLst>
          </p:cNvPr>
          <p:cNvSpPr txBox="1"/>
          <p:nvPr/>
        </p:nvSpPr>
        <p:spPr>
          <a:xfrm rot="10800000" flipV="1">
            <a:off x="6621996" y="4522448"/>
            <a:ext cx="228679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التركيز على الجمهور المستهدف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42F289A-A3DB-066B-C1A5-D36118221ECC}"/>
              </a:ext>
            </a:extLst>
          </p:cNvPr>
          <p:cNvSpPr txBox="1"/>
          <p:nvPr/>
        </p:nvSpPr>
        <p:spPr>
          <a:xfrm>
            <a:off x="4408287" y="4064639"/>
            <a:ext cx="1687713"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الهدف الواضح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TextBox 13">
            <a:extLst>
              <a:ext uri="{FF2B5EF4-FFF2-40B4-BE49-F238E27FC236}">
                <a16:creationId xmlns:a16="http://schemas.microsoft.com/office/drawing/2014/main" id="{6BAE6E4B-8693-B9FA-AB7D-B73EFEAF394F}"/>
              </a:ext>
            </a:extLst>
          </p:cNvPr>
          <p:cNvSpPr txBox="1"/>
          <p:nvPr/>
        </p:nvSpPr>
        <p:spPr>
          <a:xfrm>
            <a:off x="1682032" y="4598146"/>
            <a:ext cx="2008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المستمر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08271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14C51-C460-0F25-3580-4D7C19F0B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C7224A-4591-AB55-7552-DB28D0D8D4D7}"/>
              </a:ext>
            </a:extLst>
          </p:cNvPr>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467C4A3E-9AA5-18F9-8E73-6D2142302EC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C2DD8DE-A650-A19D-8195-69A13CA48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E64266E-8E69-63D2-26D3-D47C05275D0A}"/>
              </a:ext>
            </a:extLst>
          </p:cNvPr>
          <p:cNvPicPr>
            <a:picLocks noChangeAspect="1"/>
          </p:cNvPicPr>
          <p:nvPr/>
        </p:nvPicPr>
        <p:blipFill>
          <a:blip r:embed="rId3"/>
          <a:srcRect l="1176" t="35838"/>
          <a:stretch/>
        </p:blipFill>
        <p:spPr>
          <a:xfrm>
            <a:off x="1484331" y="2318251"/>
            <a:ext cx="9223337" cy="1976216"/>
          </a:xfrm>
          <a:prstGeom prst="rect">
            <a:avLst/>
          </a:prstGeom>
        </p:spPr>
      </p:pic>
      <p:sp>
        <p:nvSpPr>
          <p:cNvPr id="11" name="TextBox 10">
            <a:extLst>
              <a:ext uri="{FF2B5EF4-FFF2-40B4-BE49-F238E27FC236}">
                <a16:creationId xmlns:a16="http://schemas.microsoft.com/office/drawing/2014/main" id="{CF787B58-6DC4-C734-C569-C302B1EC2899}"/>
              </a:ext>
            </a:extLst>
          </p:cNvPr>
          <p:cNvSpPr txBox="1"/>
          <p:nvPr/>
        </p:nvSpPr>
        <p:spPr>
          <a:xfrm>
            <a:off x="8570504" y="4042192"/>
            <a:ext cx="200222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إستخدام وسائل متنوعة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4E150636-2386-A4C8-1A95-DEA38C3DCE7C}"/>
              </a:ext>
            </a:extLst>
          </p:cNvPr>
          <p:cNvSpPr txBox="1"/>
          <p:nvPr/>
        </p:nvSpPr>
        <p:spPr>
          <a:xfrm rot="10800000" flipV="1">
            <a:off x="5965295" y="4493282"/>
            <a:ext cx="228679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والإبتكار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0E8E1EE9-894F-ADB5-1378-E48B443C8E2A}"/>
              </a:ext>
            </a:extLst>
          </p:cNvPr>
          <p:cNvSpPr txBox="1"/>
          <p:nvPr/>
        </p:nvSpPr>
        <p:spPr>
          <a:xfrm>
            <a:off x="3959171" y="4099796"/>
            <a:ext cx="1687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الشفافية والمصداقية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TextBox 13">
            <a:extLst>
              <a:ext uri="{FF2B5EF4-FFF2-40B4-BE49-F238E27FC236}">
                <a16:creationId xmlns:a16="http://schemas.microsoft.com/office/drawing/2014/main" id="{99F1E774-0D31-A9AA-A4B9-BB950EA8D825}"/>
              </a:ext>
            </a:extLst>
          </p:cNvPr>
          <p:cNvSpPr txBox="1"/>
          <p:nvPr/>
        </p:nvSpPr>
        <p:spPr>
          <a:xfrm>
            <a:off x="1802344" y="4627755"/>
            <a:ext cx="168771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قياس النتائج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82521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E1A16-4307-E8FD-48DD-9EFA4AB70C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08F15F-6CD2-DC30-6B6A-CCCF18E45A50}"/>
              </a:ext>
            </a:extLst>
          </p:cNvPr>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67402CC5-5A31-CFE0-FFA1-DEB05B6D20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ABDDB1F-279E-96C6-6145-A2A159757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1EF4A59-0893-A869-A93D-9FB231B2514B}"/>
              </a:ext>
            </a:extLst>
          </p:cNvPr>
          <p:cNvPicPr>
            <a:picLocks noChangeAspect="1"/>
          </p:cNvPicPr>
          <p:nvPr/>
        </p:nvPicPr>
        <p:blipFill>
          <a:blip r:embed="rId3"/>
          <a:srcRect l="25813" t="35838"/>
          <a:stretch/>
        </p:blipFill>
        <p:spPr>
          <a:xfrm>
            <a:off x="2203514" y="2412840"/>
            <a:ext cx="7396909" cy="1976216"/>
          </a:xfrm>
          <a:prstGeom prst="rect">
            <a:avLst/>
          </a:prstGeom>
        </p:spPr>
      </p:pic>
      <p:sp>
        <p:nvSpPr>
          <p:cNvPr id="11" name="TextBox 10">
            <a:extLst>
              <a:ext uri="{FF2B5EF4-FFF2-40B4-BE49-F238E27FC236}">
                <a16:creationId xmlns:a16="http://schemas.microsoft.com/office/drawing/2014/main" id="{5E9192ED-52C9-41E9-5B6E-233FC02877DF}"/>
              </a:ext>
            </a:extLst>
          </p:cNvPr>
          <p:cNvSpPr txBox="1"/>
          <p:nvPr/>
        </p:nvSpPr>
        <p:spPr>
          <a:xfrm>
            <a:off x="7108693" y="4144052"/>
            <a:ext cx="200222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والمشاركة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BD1215B3-32EF-BBA8-CAF2-9DF5644B398C}"/>
              </a:ext>
            </a:extLst>
          </p:cNvPr>
          <p:cNvSpPr txBox="1"/>
          <p:nvPr/>
        </p:nvSpPr>
        <p:spPr>
          <a:xfrm rot="10800000" flipV="1">
            <a:off x="4552076" y="4048309"/>
            <a:ext cx="228679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المرونة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F56255BA-A148-DA70-43EC-BAE4A1A11486}"/>
              </a:ext>
            </a:extLst>
          </p:cNvPr>
          <p:cNvSpPr txBox="1"/>
          <p:nvPr/>
        </p:nvSpPr>
        <p:spPr>
          <a:xfrm>
            <a:off x="2518024" y="4390273"/>
            <a:ext cx="168771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الإستدامة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480090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الثاني....</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87729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075996" y="1269070"/>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عوامل نجاح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متطلبات وأنواع  وأساليب التخطيط لحملات العلاقات العامة </a:t>
            </a:r>
            <a:endParaRPr kumimoji="0" lang="en-GB" sz="2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421548" y="4241560"/>
            <a:ext cx="921345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400" b="0"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مراحل تخطيط حملات العلاقات العامة وصعوباته  </a:t>
            </a:r>
          </a:p>
        </p:txBody>
      </p:sp>
      <p:sp>
        <p:nvSpPr>
          <p:cNvPr id="6" name="Rectangle 5"/>
          <p:cNvSpPr/>
          <p:nvPr/>
        </p:nvSpPr>
        <p:spPr>
          <a:xfrm>
            <a:off x="2480110" y="1485087"/>
            <a:ext cx="8675569"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أهمية التخطيط لحملات العلاقات العامة </a:t>
            </a:r>
            <a:endParaRPr kumimoji="0" lang="ar-EG"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477869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خلال هذه المحاضرة سيتم التطرق للتخطيط الإستراتيجي لحملات العلاقات العامة ومراحلة المختلفة والتي لابد ان تتم بشكل متسلسل والتي تبدأ بالتخطيط من خلال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a:t>
            </a:r>
          </a:p>
          <a:p>
            <a:pPr lvl="0" algn="just" rtl="1">
              <a:lnSpc>
                <a:spcPct val="150000"/>
              </a:lnSpc>
              <a:defRPr/>
            </a:pPr>
            <a:r>
              <a:rPr lang="ar-EG" sz="1600" baseline="0" dirty="0">
                <a:solidFill>
                  <a:prstClr val="black"/>
                </a:solidFill>
                <a:latin typeface="Alexandria" pitchFamily="2" charset="-78"/>
                <a:cs typeface="Alexandria" pitchFamily="2" charset="-78"/>
              </a:rPr>
              <a:t>إجراء</a:t>
            </a:r>
            <a:r>
              <a:rPr lang="ar-EG" sz="1600" dirty="0">
                <a:solidFill>
                  <a:prstClr val="black"/>
                </a:solidFill>
                <a:latin typeface="Alexandria" pitchFamily="2" charset="-78"/>
                <a:cs typeface="Alexandria" pitchFamily="2" charset="-78"/>
              </a:rPr>
              <a:t> البحوث ، التحليل البيئي ، وضع الأهداف ، تحديد الجمهور ،تحديد اصحاب المصالح ، وضع الإستراتيجية وغيرها من المراحل</a:t>
            </a:r>
            <a:r>
              <a:rPr lang="ar-BH" sz="1600" dirty="0">
                <a:solidFill>
                  <a:prstClr val="black"/>
                </a:solidFill>
                <a:latin typeface="Alexandria" pitchFamily="2" charset="-78"/>
                <a:cs typeface="Alexandria" pitchFamily="2" charset="-78"/>
              </a:rPr>
              <a:t> المتنوعة ، </a:t>
            </a:r>
            <a:r>
              <a:rPr lang="ar-EG" sz="1600" dirty="0">
                <a:solidFill>
                  <a:prstClr val="black"/>
                </a:solidFill>
                <a:latin typeface="Alexandria" pitchFamily="2" charset="-78"/>
                <a:cs typeface="Alexandria" pitchFamily="2" charset="-78"/>
              </a:rPr>
              <a:t>والتي لابد من التخطيط لها بعناية حتى يكون المحصلة حملة ناجحة ومميزة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95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الثالث....</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89964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Subtitle 2"/>
          <p:cNvSpPr txBox="1">
            <a:spLocks/>
          </p:cNvSpPr>
          <p:nvPr/>
        </p:nvSpPr>
        <p:spPr bwMode="auto">
          <a:xfrm>
            <a:off x="581025" y="2028825"/>
            <a:ext cx="10590559" cy="383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2400" kern="1200">
                <a:solidFill>
                  <a:schemeClr val="tx1"/>
                </a:solidFill>
                <a:latin typeface="+mn-lt"/>
                <a:ea typeface="+mn-ea"/>
                <a:cs typeface="+mn-cs"/>
              </a:defRPr>
            </a:lvl1pPr>
            <a:lvl2pPr marL="457200" indent="0" algn="ctr" rtl="0" eaLnBrk="0" fontAlgn="base" hangingPunct="0">
              <a:spcBef>
                <a:spcPct val="20000"/>
              </a:spcBef>
              <a:spcAft>
                <a:spcPct val="0"/>
              </a:spcAft>
              <a:buNone/>
              <a:defRPr sz="2000" kern="1200">
                <a:solidFill>
                  <a:schemeClr val="tx1"/>
                </a:solidFill>
                <a:latin typeface="+mn-lt"/>
                <a:ea typeface="+mn-ea"/>
                <a:cs typeface="+mn-cs"/>
              </a:defRPr>
            </a:lvl2pPr>
            <a:lvl3pPr marL="914400" indent="0" algn="ctr" rtl="0" eaLnBrk="0" fontAlgn="base" hangingPunct="0">
              <a:spcBef>
                <a:spcPct val="20000"/>
              </a:spcBef>
              <a:spcAft>
                <a:spcPct val="0"/>
              </a:spcAft>
              <a:buNone/>
              <a:defRPr sz="1800" kern="1200">
                <a:solidFill>
                  <a:schemeClr val="tx1"/>
                </a:solidFill>
                <a:latin typeface="+mn-lt"/>
                <a:ea typeface="+mn-ea"/>
                <a:cs typeface="+mn-cs"/>
              </a:defRPr>
            </a:lvl3pPr>
            <a:lvl4pPr marL="1371600" indent="0" algn="ctr" rtl="0" eaLnBrk="0" fontAlgn="base" hangingPunct="0">
              <a:spcBef>
                <a:spcPct val="20000"/>
              </a:spcBef>
              <a:spcAft>
                <a:spcPct val="0"/>
              </a:spcAft>
              <a:buNone/>
              <a:defRPr sz="1600" kern="1200">
                <a:solidFill>
                  <a:schemeClr val="tx1"/>
                </a:solidFill>
                <a:latin typeface="+mn-lt"/>
                <a:ea typeface="+mn-ea"/>
                <a:cs typeface="+mn-cs"/>
              </a:defRPr>
            </a:lvl4pPr>
            <a:lvl5pPr marL="1828800" indent="0" algn="ctr" rtl="0" eaLnBrk="0" fontAlgn="base" hangingPunct="0">
              <a:spcBef>
                <a:spcPct val="20000"/>
              </a:spcBef>
              <a:spcAft>
                <a:spcPct val="0"/>
              </a:spcAft>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EG" altLang="en-US" sz="2800" b="0" i="0" u="none" strike="noStrike" kern="1200" cap="none" spc="0" normalizeH="0" baseline="0" noProof="0" dirty="0">
              <a:ln>
                <a:noFill/>
              </a:ln>
              <a:solidFill>
                <a:srgbClr val="000000"/>
              </a:solidFill>
              <a:effectLst/>
              <a:uLnTx/>
              <a:uFillTx/>
              <a:latin typeface="Arial"/>
              <a:ea typeface="+mn-ea"/>
              <a:cs typeface="Arial"/>
            </a:endParaRP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231356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80140"/>
            <a:ext cx="10417113" cy="250786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خلال هذه المحاضرة سيتم </a:t>
            </a:r>
            <a:r>
              <a:rPr lang="ar-EG" sz="1600" dirty="0">
                <a:solidFill>
                  <a:prstClr val="black"/>
                </a:solidFill>
                <a:latin typeface="Alexandria" pitchFamily="2" charset="-78"/>
                <a:cs typeface="Alexandria" pitchFamily="2" charset="-78"/>
              </a:rPr>
              <a:t>إستكمال مراحل التخطيط الإستراتيجي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لحملات العلاقات العامة ومراحلة المختلفة والتي تشمل تحديد الرسائل ،ومن ثم وسائل التنفيذ حيث</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إختيار الوسائل الإعلامية،ويتوقف إختيار الوسائل لإعلامية على عدة معاييرمهمة تتمثل في ملائمة الوسيلة للهدف ، ملائمة الوسيلة للرسالة وملائمة الوسائل للجمهور المستهدف.</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noProof="0" dirty="0">
                <a:solidFill>
                  <a:prstClr val="black"/>
                </a:solidFill>
                <a:latin typeface="Alexandria" pitchFamily="2" charset="-78"/>
                <a:cs typeface="Alexandria" pitchFamily="2" charset="-78"/>
              </a:rPr>
              <a:t>تتطرق المحاضرة ايضاً لتصنيف وسائل الإعلام المستخدمة في حملات العلاقات العامة وفقاُ لعدة عناصر تشمل نوع الوسيلة من حيث النطاق ، نوع الوسيلة ومزاياها ، درجة الوصول الفعلي ، درجة التدخل والتراكم بين الوسائل الإعلامية ،نوع وخصائص جمهور الوسيلة وقدرة الوسيلة على نقل الرسالة الإقناعية</a:t>
            </a:r>
            <a:r>
              <a:rPr lang="ar-EG" sz="2800" noProof="0" dirty="0">
                <a:solidFill>
                  <a:prstClr val="black"/>
                </a:solidFill>
                <a:latin typeface="Times New Roman" panose="02020603050405020304" pitchFamily="18" charset="0"/>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447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433973"/>
            <a:ext cx="10417113" cy="115608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تتطرق المحاضرة أيضاُ لأهمية</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تنفيذ وجدولة الحملة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وضرورة وضع ميزانية للحملة ،تتناول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المحاضرة ايضاً ابرز الإستراتيجيات الإتصالية والتكنيكات المستخدمة لإقناع الجماهير بحملات العلاقات العامة مثل إستراتيجية الإعلام والإقناع وبناء الإجماع وإستراتيجية الجوار التي تعد الأبرز لإقناع الجمهور بالحملات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9865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الرابع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534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6743ED8-4D47-54BE-3E2A-553957CE6B7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FF8975-E6AA-F98E-33BE-F51B196F1F6F}"/>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D4C11E81-5651-1518-B2DE-2988D5C92126}"/>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6EAA2503-9CED-80E8-1014-B82D25206EDD}"/>
              </a:ext>
            </a:extLst>
          </p:cNvPr>
          <p:cNvGrpSpPr/>
          <p:nvPr/>
        </p:nvGrpSpPr>
        <p:grpSpPr>
          <a:xfrm>
            <a:off x="2075996" y="1269070"/>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7730CF28-FEFF-AF4B-BC08-00DE05569B7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18D3416F-35E1-FB36-B624-58E56584D89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7EAC9FEC-9B4D-81EC-4725-AF1672F739DD}"/>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51F7D463-CABA-72C6-9CAD-7DFE139C52DF}"/>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B2B3639B-B306-1804-19E7-BFEE424E94A0}"/>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F345910-FBCB-17D1-CF49-D194ACBCAD4E}"/>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1DE8FEF1-C591-DFB6-7CFC-FC44FD30A99B}"/>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CFC895B7-D83C-1889-B84E-069CA1936479}"/>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5BCFE4AE-2B8F-0523-DC1C-CB0BD4F43B5D}"/>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A58BD408-16F3-F17B-B322-67107A946FD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FF28BBC5-047F-3AE2-90AF-1505D039E52B}"/>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5AA3DE64-9821-F967-307C-0CF8D2ED1AC6}"/>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F36C9F0F-BD4D-9ED2-DE2E-FB759C5FD541}"/>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4F475F87-1749-0BBF-BDF9-D11310AA0347}"/>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57679A39-E953-11E8-64F3-B8B96CE21A9A}"/>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8757DF19-C663-ED57-313A-6D2E5B1879FC}"/>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D0208F06-5F01-E785-20F2-28CC62D487E0}"/>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F0ABC691-1695-1CAD-65DD-6A1229195016}"/>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30825E08-5808-2926-0696-589FC11D6A18}"/>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أهداف حملات العلاقات العامة الرقمية عبر الإعلام الجديد </a:t>
            </a:r>
            <a:endParaRPr kumimoji="0" lang="en-GB"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39" name="TextBox 38">
            <a:extLst>
              <a:ext uri="{FF2B5EF4-FFF2-40B4-BE49-F238E27FC236}">
                <a16:creationId xmlns:a16="http://schemas.microsoft.com/office/drawing/2014/main" id="{0FDB8D13-4D6C-9024-82A2-65394EF3C958}"/>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مراحل تخطيط حملات العلاقات العامة عبر الإعلام الجديد </a:t>
            </a:r>
            <a:endParaRPr kumimoji="0" lang="en-GB" sz="2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0D1F9861-2ED9-50BE-3149-BD36FF007B4B}"/>
              </a:ext>
            </a:extLst>
          </p:cNvPr>
          <p:cNvSpPr txBox="1"/>
          <p:nvPr/>
        </p:nvSpPr>
        <p:spPr>
          <a:xfrm>
            <a:off x="2421548" y="4241560"/>
            <a:ext cx="921345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400" b="0"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مقومات نجاح حملات العلاقات العامة عبر الإعلام الجديد</a:t>
            </a:r>
          </a:p>
        </p:txBody>
      </p:sp>
      <p:sp>
        <p:nvSpPr>
          <p:cNvPr id="6" name="Rectangle 5">
            <a:extLst>
              <a:ext uri="{FF2B5EF4-FFF2-40B4-BE49-F238E27FC236}">
                <a16:creationId xmlns:a16="http://schemas.microsoft.com/office/drawing/2014/main" id="{13D0886F-0631-3013-D92A-82B26AA45CE0}"/>
              </a:ext>
            </a:extLst>
          </p:cNvPr>
          <p:cNvSpPr/>
          <p:nvPr/>
        </p:nvSpPr>
        <p:spPr>
          <a:xfrm>
            <a:off x="2480110" y="1485087"/>
            <a:ext cx="8675569"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خصائص حملات العلاقات العامة عبر الإعلام الجديد</a:t>
            </a:r>
            <a:endParaRPr kumimoji="0" lang="ar-EG" sz="18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571460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4037B-47C5-59A0-015D-92D3A86A66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B97072-1308-94CD-583A-9519B8640C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3D9CA83A-153E-9447-1876-8200F5493D0B}"/>
              </a:ext>
            </a:extLst>
          </p:cNvPr>
          <p:cNvSpPr txBox="1"/>
          <p:nvPr/>
        </p:nvSpPr>
        <p:spPr>
          <a:xfrm>
            <a:off x="815083" y="2024918"/>
            <a:ext cx="10417113"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سنبدأ بالتعرف على خصائص حملات العلاقات العامة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عبر الإعلام الجديد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سنستكشف الجوانب الاستراتيجية والتواصل الفعّال الذي يجب أن تتسم به هذه الحملات. بعد ذلك، سنتناول أهداف حملات العلاقات العامة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عبر وسائل الإعلام الجديد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وسنوضح كيف تسهم هذه الأهداف في تعزيز العلاقات وبناء السمعة.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سنناقش مراحل تخطيط حملات العلاقات العامة، حيث سنتناول الخطوات الأساسية التي يجب اتباعها لضمان تحقيق الأهداف المرجوة. وأخيرًا، سنتحدث عن مقومات نجاح حملات العلاقات العامة، وسنستعرض العناصر الأساسية التي تضمن فعالية هذه الحملات.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2A45D713-C0CE-3502-B7CC-B844B640031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4BCC25C-C81B-456D-8BF4-149B617BF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178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الخامس....</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00934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075996" y="1269070"/>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أهداف إطلاق حملات العلاقات العامة عبر شبكات التواصل</a:t>
            </a: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مواقع التواصل الإجتماعي سماتها وخصائصها </a:t>
            </a:r>
            <a:endParaRPr kumimoji="0" lang="en-GB" sz="2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1373550" y="435697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mn-ea"/>
                <a:cs typeface="Alexandria" pitchFamily="2" charset="-78"/>
              </a:rPr>
              <a:t>تقييم الحملات الرقمية عبر وسائل التواصل الإجتماعي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1" name="TextBox 20">
            <a:extLst>
              <a:ext uri="{FF2B5EF4-FFF2-40B4-BE49-F238E27FC236}">
                <a16:creationId xmlns:a16="http://schemas.microsoft.com/office/drawing/2014/main" id="{83C2DC81-8790-CD5C-78C7-798FDEB82B27}"/>
              </a:ext>
            </a:extLst>
          </p:cNvPr>
          <p:cNvSpPr txBox="1"/>
          <p:nvPr/>
        </p:nvSpPr>
        <p:spPr>
          <a:xfrm>
            <a:off x="2956821" y="1581699"/>
            <a:ext cx="7119453"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كيف يمكن التخطيط لحملة ناجحة عبر الإعلام الجديد </a:t>
            </a:r>
          </a:p>
        </p:txBody>
      </p:sp>
    </p:spTree>
    <p:extLst>
      <p:ext uri="{BB962C8B-B14F-4D97-AF65-F5344CB8AC3E}">
        <p14:creationId xmlns:p14="http://schemas.microsoft.com/office/powerpoint/2010/main" val="1886126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F07FD-DE1D-11A1-F90E-D82ED7A47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6524EC-9501-B25C-BB7D-0BAB0ABAF7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1062C1F-6E57-E863-7CFC-9468D0C0776D}"/>
              </a:ext>
            </a:extLst>
          </p:cNvPr>
          <p:cNvSpPr txBox="1"/>
          <p:nvPr/>
        </p:nvSpPr>
        <p:spPr>
          <a:xfrm>
            <a:off x="815083" y="2024918"/>
            <a:ext cx="10417113"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سنبدأ بالتعرف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أبرز أهداف حملات العلاقات العامة عبر شبكات التواصل الإجتماعي والتي تعد أمرأص حيوياً في عصرنا الحالي وكيف يمكن لهذه الأهداف أن تتماشى مع الاستراتيجيات العامة للمنظمات. بعد ذلك، سنستعرض سمات وخصائص مواقع التواصل الاجتماعي، التي تجعلها بيئة مثالية لتنفيذ حملات العلاقات العامة.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سننتقل بعد ذلك إلى كيفية التخطيط لحملة ناجحة عبر الإعلام الجديد، حيث سنناقش الخطوات الأساسية التي ينبغي اتباعها لتحقيق أقصى تأثير. وأخيرًا، سنركز على تقييم الحملات الرقمية عبر وسائل التواصل الاجتماعي، وسنستعرض الأدوات والمعايير التي يمكن استخدامها لقياس النجاح والتحسين المستمر.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079D2C0E-FBB0-EE82-E3C9-A6C36FB3C1E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7FCD7DE-E1F1-961B-6A09-3364B90FD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757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السادس....</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57615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3218679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للأساليب المتنوعة لصناعة الصورة الذهنية في الإعلام الرقمي ،واهمية صناعة الصورة الذهنية عبر وسائل الإعلام الرقمي عبر المؤثرين أو من خلال تحديد تهديدات العلامة التجارية ،أو عبر العلاقة الطيبة مع الإعلاميين،أو عبرالرد على الصحافة السلبية ،أو من خلال الإعلانات التي تبرز جودة المنتجات والخدمات.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وتتناول المحاضرة أيضاً أهمية حملات الصورة الذهنية التي تعد طريقة مهمة لإعلاء شأن المؤسسة والعمل على تحسين الصورة عبر سياسات وإجراءات لابد أن تتماشى مع أهداف 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3853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السابع....</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3597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457200" y="1714260"/>
            <a:ext cx="10972800" cy="4341647"/>
          </a:xfrm>
          <a:prstGeom prst="rect">
            <a:avLst/>
          </a:prstGeom>
        </p:spPr>
      </p:pic>
    </p:spTree>
    <p:extLst>
      <p:ext uri="{BB962C8B-B14F-4D97-AF65-F5344CB8AC3E}">
        <p14:creationId xmlns:p14="http://schemas.microsoft.com/office/powerpoint/2010/main" val="268756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لمزايا حملات الصورة الذهنية وأنواع ومكونات الصورة الذهنية وتبرز المحاضرة أهمية عملية تشكيل الصور الذهنية خلال الأزمات تحديدأ سيما وان الصورة الذهنية تكون عرضه لأن تخدش أو تتعرض للتدمير ومن هنا فإن إدارة أي منظمة لأزمتها هو إدارة للصورة الذهنية والعلامة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لأهمية وكيفية تقديم صورة إيجابية عن المنظمة من خلال عدم عوامل تتمثل في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ضرورة  إجراء مقارنات بين محتوى رسائل المنظمة الاتصالية السابقة والناتجة عن خطط عمل مقصودة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-مراقبة الاتصالات المباشرة وتحليلها نفسيًا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معرفة مدى الاتفاق والتوافق على البرامج المنفذة أو التي ستنفذ لأنها تعطي إشارة على حسن سير العمل أو عدمه.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الاعتماد على استراتيجيات طويلة المدى ليتم إتباعها في برامج الصورة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8683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الثامن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96949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1127014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حملات إدارة السمعة من الحملات التي تعد إمتداداً لحملات الصورة الذهنية ،وتحتاج المنظمات إلى أن تكون مستعدة لكيفية الرد إذا حدثت أزمة ما، حتى يتمكنوا من التعامل مع هذه المسألة بسرعة وضمان عدم تشويه سمعتها، وخاصة على المدى الطويل..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والى جانب حاجة المنظمة لتكوين صورة ذهنية طيبه فهي بحاجة دوما لتوطيد سمعتها وعلامتها التجارية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وتلعب وسائل الإعلام الرقمي دوراً هاماً في دعم حملات إدارة السمعة والتي تعد أحد أبرز الأدوات التي يمكن للشركات استخدامها لحماية وتعزيز سمعتها من خلال حملات إدارة السمعة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5798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تتطرق المحاضرة أيضاً لأبرز أنواع السمعة (الاخلاقية ، التقنية ، الإجرائية ، الأدائية)،كما تتطرق المحاضرات لآلية قياس السمعة من خلال شخصية المنظمة، والهوية المتكونة لدى الجمهور حولها أو ما يقال عنها، والصورة المختزنة لدى الجمهور بشأنها.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تتناول المحاضرة إستراتيجيات إدارة السمعة والتي يمكن إستخدامها بكفاءة وفعالية في الحملات ، علاوة على توظيف الإعلام الإجتماعي في إدارة السمعة.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0251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effectLst/>
                <a:uLnTx/>
                <a:uFillTx/>
                <a:latin typeface="Alexandria" pitchFamily="2" charset="-78"/>
                <a:cs typeface="Alexandria" pitchFamily="2" charset="-78"/>
              </a:rPr>
              <a:t>الاسبوع التاسع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278876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1816456"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1807249" y="1323841"/>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5" y="2321998"/>
            <a:ext cx="1212490"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1833272" y="2234598"/>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131900"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1924581" y="3176638"/>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028832"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1971927" y="4129698"/>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529569" y="2427318"/>
            <a:ext cx="856354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       </a:t>
            </a:r>
            <a:r>
              <a:rPr kumimoji="0" lang="ar-EG"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Times New Roman" panose="02020603050405020304" pitchFamily="18" charset="0"/>
              </a:rPr>
              <a:t>حملات المسؤولية الإجتماعية </a:t>
            </a:r>
            <a:endParaRPr kumimoji="0" lang="en-GB"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mn-cs"/>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Times New Roman" panose="02020603050405020304" pitchFamily="18" charset="0"/>
              </a:rPr>
              <a:t>دور الإعلام الرقمي في دعم حملات المسؤولية الإجتماعية </a:t>
            </a:r>
            <a:endParaRPr kumimoji="0" lang="en-GB" sz="32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FFFF"/>
                </a:solidFill>
                <a:effectLst/>
                <a:uLnTx/>
                <a:uFillTx/>
                <a:latin typeface="Calibri" panose="020F0502020204030204"/>
                <a:ea typeface="Noto Sans" panose="020B0502040504020204" pitchFamily="34"/>
                <a:cs typeface="Arial" panose="020B0604020202020204" pitchFamily="34" charset="0"/>
              </a:rPr>
              <a:t>المسؤولية الإجتماعية المستدامة </a:t>
            </a:r>
            <a:endParaRPr kumimoji="0" lang="en-GB" sz="3600" b="0" i="0" u="none" strike="noStrike" kern="1200" cap="none" spc="0" normalizeH="0" baseline="0" noProof="0" dirty="0">
              <a:ln>
                <a:noFill/>
              </a:ln>
              <a:solidFill>
                <a:srgbClr val="FFFFFF"/>
              </a:solidFill>
              <a:effectLst/>
              <a:uLnTx/>
              <a:uFillTx/>
              <a:latin typeface="Calibri" panose="020F0502020204030204"/>
              <a:ea typeface="Noto Sans" panose="020B0502040504020204" pitchFamily="34"/>
              <a:cs typeface="+mn-cs"/>
            </a:endParaRPr>
          </a:p>
        </p:txBody>
      </p:sp>
      <p:sp>
        <p:nvSpPr>
          <p:cNvPr id="6" name="Rectangle 5"/>
          <p:cNvSpPr/>
          <p:nvPr/>
        </p:nvSpPr>
        <p:spPr>
          <a:xfrm>
            <a:off x="2480111" y="1485087"/>
            <a:ext cx="7991434"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82F39"/>
                </a:solidFill>
                <a:effectLst/>
                <a:uLnTx/>
                <a:uFillTx/>
                <a:latin typeface="Calibri" panose="020F0502020204030204"/>
                <a:ea typeface="+mn-ea"/>
                <a:cs typeface="Arial" panose="020B0604020202020204" pitchFamily="34" charset="0"/>
              </a:rPr>
              <a:t>مفهوم المسؤولية الإجتماعية وأهميته </a:t>
            </a:r>
          </a:p>
        </p:txBody>
      </p:sp>
    </p:spTree>
    <p:extLst>
      <p:ext uri="{BB962C8B-B14F-4D97-AF65-F5344CB8AC3E}">
        <p14:creationId xmlns:p14="http://schemas.microsoft.com/office/powerpoint/2010/main" val="3934641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هناك العديد من الأهداف التي تدفع الشركات والمنظمات لتحقيق أهداف التنمية المستدامة من خلال المسؤولية الاجتماعية للمؤسسات،وتشير المسؤولية الاجتماعية للشركات إلى الإجراءات التي تتخذها المنظمات والشركات نحو المسؤوليات الاجتماعية ، كرعاية المجتمع والأثر البيئي ، وحقوق الإنسان في الطريقة التي يديرون بها عملياتهم التجارية.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علاوة على ذلك، فمن خلال تنفيذ مبادرات المسؤولية الاجتماعية للشركة التي تتعامل مع القضايا التي لا تقل أهمية لمجتمعها الداخلي والخارجي على حد سواء ، فهي قادرة على وضع نفسها في مصاف المواطنة الصالحة كمؤسسة ومواطنين في المجتمع.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وتعد المسؤولية الاجتماعية للشركات مهمة جداً لها، كونها تمثل إحدى الطرق التي يُظهر بها المستهلكون والموظفون موقفهم من خلال دعم المنظمات التي تتوافق مع طريقة تفكيرهم فيما يتعلق بالقضايا الاجتماعية والبيئية.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124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7893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ولاشك أن المنظمات تسعى جاهدة لتفعيل المسؤولية الإجتماعية المستدامة عبر كافة الوسائل الاتصالية لعزيز مكانتها في المجتمع ، وهو ما تم التطرق إليه في عدد من محاور المحاضرة.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6973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الاسبوع العاشر  ....</a:t>
            </a:r>
            <a:endParaRPr kumimoji="0" lang="ar-EG"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637931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8617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محتوى المحاضرة  </a:t>
            </a:r>
            <a:endParaRPr kumimoji="0" lang="en-US" sz="5000" b="1" i="0" u="sng"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148852" y="1294538"/>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48852" y="2247405"/>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التخطيط لحملات العلاقات العامة والتنمية المستدامة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Times New Roman" panose="02020603050405020304" pitchFamily="18" charset="0"/>
              </a:rPr>
              <a:t>دور وسائل الإعلام في دعم حملات  التنمية المستدامة </a:t>
            </a:r>
            <a:endParaRPr kumimoji="0" lang="en-GB" sz="32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267027"/>
            <a:ext cx="921345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FFFF"/>
                </a:solidFill>
                <a:effectLst/>
                <a:uLnTx/>
                <a:uFillTx/>
                <a:latin typeface="Calibri" panose="020F0502020204030204"/>
                <a:ea typeface="+mn-ea"/>
                <a:cs typeface="Times New Roman" panose="02020603050405020304" pitchFamily="18" charset="0"/>
              </a:rPr>
              <a:t>الإعلام الجديد والتنمية المستدامة </a:t>
            </a:r>
            <a:endParaRPr kumimoji="0" lang="en-GB" sz="2800" b="0" i="0" u="none" strike="noStrike" kern="1200" cap="none" spc="0" normalizeH="0" baseline="0" noProof="0" dirty="0">
              <a:ln>
                <a:noFill/>
              </a:ln>
              <a:solidFill>
                <a:srgbClr val="282F39"/>
              </a:solidFill>
              <a:effectLst/>
              <a:uLnTx/>
              <a:uFillTx/>
              <a:latin typeface="Calibri" panose="020F0502020204030204"/>
              <a:ea typeface="Noto Sans" panose="020B0502040504020204" pitchFamily="34"/>
              <a:cs typeface="+mn-cs"/>
            </a:endParaRPr>
          </a:p>
        </p:txBody>
      </p:sp>
      <p:sp>
        <p:nvSpPr>
          <p:cNvPr id="6" name="Rectangle 5"/>
          <p:cNvSpPr/>
          <p:nvPr/>
        </p:nvSpPr>
        <p:spPr>
          <a:xfrm>
            <a:off x="2480111" y="1485087"/>
            <a:ext cx="799143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82F39"/>
                </a:solidFill>
                <a:effectLst/>
                <a:uLnTx/>
                <a:uFillTx/>
                <a:latin typeface="Calibri" panose="020F0502020204030204"/>
                <a:ea typeface="+mn-ea"/>
                <a:cs typeface="Arial" panose="020B0604020202020204" pitchFamily="34" charset="0"/>
              </a:rPr>
              <a:t>أهمية حملات العلاقات العامة لدعم أهداف التنمية المستدامة </a:t>
            </a:r>
          </a:p>
        </p:txBody>
      </p:sp>
      <p:pic>
        <p:nvPicPr>
          <p:cNvPr id="8" name="Picture 7"/>
          <p:cNvPicPr>
            <a:picLocks noChangeAspect="1"/>
          </p:cNvPicPr>
          <p:nvPr/>
        </p:nvPicPr>
        <p:blipFill>
          <a:blip r:embed="rId2"/>
          <a:stretch>
            <a:fillRect/>
          </a:stretch>
        </p:blipFill>
        <p:spPr>
          <a:xfrm>
            <a:off x="369501" y="5100489"/>
            <a:ext cx="2139881" cy="829128"/>
          </a:xfrm>
          <a:prstGeom prst="rect">
            <a:avLst/>
          </a:prstGeom>
        </p:spPr>
      </p:pic>
      <p:pic>
        <p:nvPicPr>
          <p:cNvPr id="21" name="Picture 20"/>
          <p:cNvPicPr>
            <a:picLocks noChangeAspect="1"/>
          </p:cNvPicPr>
          <p:nvPr/>
        </p:nvPicPr>
        <p:blipFill>
          <a:blip r:embed="rId3"/>
          <a:stretch>
            <a:fillRect/>
          </a:stretch>
        </p:blipFill>
        <p:spPr>
          <a:xfrm>
            <a:off x="2240161" y="5100489"/>
            <a:ext cx="9376461" cy="859611"/>
          </a:xfrm>
          <a:prstGeom prst="rect">
            <a:avLst/>
          </a:prstGeom>
        </p:spPr>
      </p:pic>
      <p:pic>
        <p:nvPicPr>
          <p:cNvPr id="23" name="Picture 22"/>
          <p:cNvPicPr>
            <a:picLocks noChangeAspect="1"/>
          </p:cNvPicPr>
          <p:nvPr/>
        </p:nvPicPr>
        <p:blipFill>
          <a:blip r:embed="rId4"/>
          <a:stretch>
            <a:fillRect/>
          </a:stretch>
        </p:blipFill>
        <p:spPr>
          <a:xfrm>
            <a:off x="570769" y="4978558"/>
            <a:ext cx="1109568" cy="1072989"/>
          </a:xfrm>
          <a:prstGeom prst="rect">
            <a:avLst/>
          </a:prstGeom>
        </p:spPr>
      </p:pic>
      <p:pic>
        <p:nvPicPr>
          <p:cNvPr id="22" name="Picture 21"/>
          <p:cNvPicPr>
            <a:picLocks noChangeAspect="1"/>
          </p:cNvPicPr>
          <p:nvPr/>
        </p:nvPicPr>
        <p:blipFill>
          <a:blip r:embed="rId5"/>
          <a:stretch>
            <a:fillRect/>
          </a:stretch>
        </p:blipFill>
        <p:spPr>
          <a:xfrm>
            <a:off x="2148852" y="5100488"/>
            <a:ext cx="9211854" cy="859611"/>
          </a:xfrm>
          <a:prstGeom prst="rect">
            <a:avLst/>
          </a:prstGeom>
        </p:spPr>
      </p:pic>
    </p:spTree>
    <p:extLst>
      <p:ext uri="{BB962C8B-B14F-4D97-AF65-F5344CB8AC3E}">
        <p14:creationId xmlns:p14="http://schemas.microsoft.com/office/powerpoint/2010/main" val="249927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تلعب  إدارات العلاقات العامة بالمنظمات دوراً هاما في تحقيق أهداف التنمية المستدامة ، بإعتبارها مطلبا دولياً تحتاجه جميع الدول ،للحفاظ على مواردها وسعياُ لإستدامتها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هذا المنطلق تعمل إدارات العلاقات العامة جاهده على إطلاق العديد من الحملات الداعمة لأهداف التنمية المستدامة عبر حملات رقمية مميزة داعمه لتلك الأهداف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ويتمحور دور العلاقات العامة في البعد الاجتماعي فاعل في التنمية، عن طريق مجموعة من اليات داخل بنية المؤسسة والمجتمع: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92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15083" y="2111011"/>
            <a:ext cx="10417113"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التعايش مع الجمهور والتفاعل معهم في معاناتهم الاقتصادية والاجتماعية ومشاركتهم الامهم وافراحهم والاسهام الجاد في ذلك.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تغير العادات الاجتماعية والصحية السيئة وتنمية الوعي الصحي والاجتماعي بين الجماهير عن طريق الندوات والمحاضرات والافلام الوثائقية.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الدعوة إلى ترشيد الانماط السلوكية المختلفة والتي تسود أحيانا في الافراح والمناسبات الدينية وتأكيد القيم الروحية للقضاء على العادات والتقاليد الضارة بالمجتمع وسمعة البلد.</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645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cs typeface="Alexandria" pitchFamily="2" charset="-78"/>
              </a:rPr>
              <a:t>الاسبوع الحادي عشر   ....جلسة نقاشية</a:t>
            </a:r>
            <a:r>
              <a:rPr kumimoji="0" lang="ar-EG" sz="2000" b="1" i="0" u="sng" strike="noStrike" kern="1200" cap="none" spc="0" normalizeH="0" noProof="0" dirty="0">
                <a:ln>
                  <a:noFill/>
                </a:ln>
                <a:solidFill>
                  <a:prstClr val="black"/>
                </a:solidFill>
                <a:effectLst/>
                <a:uLnTx/>
                <a:uFillTx/>
                <a:latin typeface="Alexandria" pitchFamily="2" charset="-78"/>
                <a:cs typeface="Alexandria" pitchFamily="2" charset="-78"/>
              </a:rPr>
              <a:t> </a:t>
            </a:r>
            <a:endParaRPr kumimoji="0" lang="ar-EG" sz="20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46206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6457" y="3673042"/>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الاسبوع الثاني عشر....</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95085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3270536"/>
            <a:ext cx="1022096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2D3956"/>
                </a:solidFill>
                <a:effectLst/>
                <a:uLnTx/>
                <a:uFillTx/>
                <a:latin typeface="Alexandria" pitchFamily="2" charset="-78"/>
                <a:cs typeface="Alexandria" pitchFamily="2" charset="-78"/>
              </a:rPr>
              <a:t>الإختبارات النهائية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6601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9129F63-2727-4121-BC16-542A7FC073AB}"/>
</file>

<file path=customXml/itemProps2.xml><?xml version="1.0" encoding="utf-8"?>
<ds:datastoreItem xmlns:ds="http://schemas.openxmlformats.org/officeDocument/2006/customXml" ds:itemID="{4358486C-66DF-4D4C-8FBC-89A33B3D390B}"/>
</file>

<file path=customXml/itemProps3.xml><?xml version="1.0" encoding="utf-8"?>
<ds:datastoreItem xmlns:ds="http://schemas.openxmlformats.org/officeDocument/2006/customXml" ds:itemID="{6EC29CDE-FF88-4583-9FF5-619EF756B9DA}"/>
</file>

<file path=docProps/app.xml><?xml version="1.0" encoding="utf-8"?>
<Properties xmlns="http://schemas.openxmlformats.org/officeDocument/2006/extended-properties" xmlns:vt="http://schemas.openxmlformats.org/officeDocument/2006/docPropsVTypes">
  <Template/>
  <TotalTime>889</TotalTime>
  <Words>1992</Words>
  <Application>Microsoft Office PowerPoint</Application>
  <PresentationFormat>Widescreen</PresentationFormat>
  <Paragraphs>223</Paragraphs>
  <Slides>46</Slides>
  <Notes>14</Notes>
  <HiddenSlides>0</HiddenSlides>
  <MMClips>0</MMClips>
  <ScaleCrop>false</ScaleCrop>
  <HeadingPairs>
    <vt:vector size="6" baseType="variant">
      <vt:variant>
        <vt:lpstr>Fonts Used</vt:lpstr>
      </vt:variant>
      <vt:variant>
        <vt:i4>7</vt:i4>
      </vt:variant>
      <vt:variant>
        <vt:lpstr>Theme</vt:lpstr>
      </vt:variant>
      <vt:variant>
        <vt:i4>14</vt:i4>
      </vt:variant>
      <vt:variant>
        <vt:lpstr>Slide Titles</vt:lpstr>
      </vt:variant>
      <vt:variant>
        <vt:i4>46</vt:i4>
      </vt:variant>
    </vt:vector>
  </HeadingPairs>
  <TitlesOfParts>
    <vt:vector size="67" baseType="lpstr">
      <vt:lpstr>Alexandria</vt:lpstr>
      <vt:lpstr>Arial</vt:lpstr>
      <vt:lpstr>Calibri</vt:lpstr>
      <vt:lpstr>Calibri Light</vt:lpstr>
      <vt:lpstr>Noto Sans</vt:lpstr>
      <vt:lpstr>Open Sans</vt:lpstr>
      <vt:lpstr>Times New Roman</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vt:lpstr>
      <vt:lpstr>11_Office Theme</vt:lpstr>
      <vt:lpstr>12_Office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Merhan Tantawy</cp:lastModifiedBy>
  <cp:revision>71</cp:revision>
  <dcterms:created xsi:type="dcterms:W3CDTF">2023-04-29T09:08:00Z</dcterms:created>
  <dcterms:modified xsi:type="dcterms:W3CDTF">2025-01-17T05:30:50Z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