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diagrams/data1.xml" ContentType="application/vnd.openxmlformats-officedocument.drawingml.diagramData+xml"/>
  <Override PartName="/ppt/diagrams/data2.xml" ContentType="application/vnd.openxmlformats-officedocument.drawingml.diagramData+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Layouts/slideLayout71.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2.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Masters/notesMaster1.xml" ContentType="application/vnd.openxmlformats-officedocument.presentationml.notesMaster+xml"/>
  <Override PartName="/ppt/theme/themeOverride15.xml" ContentType="application/vnd.openxmlformats-officedocument.themeOverride+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ppt/theme/themeOverride4.xml" ContentType="application/vnd.openxmlformats-officedocument.themeOverride+xml"/>
  <Override PartName="/ppt/theme/themeOverride5.xml" ContentType="application/vnd.openxmlformats-officedocument.themeOverride+xml"/>
  <Override PartName="/ppt/theme/themeOverride6.xml" ContentType="application/vnd.openxmlformats-officedocument.themeOverride+xml"/>
  <Override PartName="/ppt/theme/themeOverride7.xml" ContentType="application/vnd.openxmlformats-officedocument.themeOverride+xml"/>
  <Override PartName="/ppt/theme/themeOverride8.xml" ContentType="application/vnd.openxmlformats-officedocument.themeOverride+xml"/>
  <Override PartName="/ppt/theme/themeOverride9.xml" ContentType="application/vnd.openxmlformats-officedocument.themeOverride+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heme/themeOverride10.xml" ContentType="application/vnd.openxmlformats-officedocument.themeOverride+xml"/>
  <Override PartName="/ppt/theme/themeOverride11.xml" ContentType="application/vnd.openxmlformats-officedocument.themeOverride+xml"/>
  <Override PartName="/ppt/theme/themeOverride12.xml" ContentType="application/vnd.openxmlformats-officedocument.themeOverride+xml"/>
  <Override PartName="/ppt/theme/themeOverride13.xml" ContentType="application/vnd.openxmlformats-officedocument.themeOverride+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theme/themeOverride14.xml" ContentType="application/vnd.openxmlformats-officedocument.themeOverride+xml"/>
  <Override PartName="/ppt/theme/themeOverride16.xml" ContentType="application/vnd.openxmlformats-officedocument.themeOverride+xml"/>
  <Override PartName="/ppt/theme/themeOverride18.xml" ContentType="application/vnd.openxmlformats-officedocument.themeOverride+xml"/>
  <Override PartName="/ppt/theme/themeOverride19.xml" ContentType="application/vnd.openxmlformats-officedocument.themeOverride+xml"/>
  <Override PartName="/ppt/theme/themeOverride20.xml" ContentType="application/vnd.openxmlformats-officedocument.themeOverride+xml"/>
  <Override PartName="/ppt/theme/themeOverride21.xml" ContentType="application/vnd.openxmlformats-officedocument.themeOverride+xml"/>
  <Override PartName="/ppt/theme/themeOverride22.xml" ContentType="application/vnd.openxmlformats-officedocument.themeOverride+xml"/>
  <Override PartName="/ppt/theme/themeOverride23.xml" ContentType="application/vnd.openxmlformats-officedocument.themeOverride+xml"/>
  <Override PartName="/ppt/theme/themeOverride24.xml" ContentType="application/vnd.openxmlformats-officedocument.themeOverride+xml"/>
  <Override PartName="/ppt/theme/themeOverride25.xml" ContentType="application/vnd.openxmlformats-officedocument.themeOverride+xml"/>
  <Override PartName="/ppt/theme/themeOverride26.xml" ContentType="application/vnd.openxmlformats-officedocument.themeOverride+xml"/>
  <Override PartName="/ppt/theme/themeOverride27.xml" ContentType="application/vnd.openxmlformats-officedocument.themeOverride+xml"/>
  <Override PartName="/ppt/theme/themeOverride28.xml" ContentType="application/vnd.openxmlformats-officedocument.themeOverride+xml"/>
  <Override PartName="/ppt/theme/themeOverride29.xml" ContentType="application/vnd.openxmlformats-officedocument.themeOverride+xml"/>
  <Override PartName="/ppt/theme/themeOverride30.xml" ContentType="application/vnd.openxmlformats-officedocument.themeOverride+xml"/>
  <Override PartName="/ppt/theme/themeOverride31.xml" ContentType="application/vnd.openxmlformats-officedocument.themeOverride+xml"/>
  <Override PartName="/ppt/theme/themeOverride32.xml" ContentType="application/vnd.openxmlformats-officedocument.themeOverride+xml"/>
  <Override PartName="/ppt/theme/themeOverride33.xml" ContentType="application/vnd.openxmlformats-officedocument.themeOverride+xml"/>
  <Override PartName="/ppt/theme/themeOverride34.xml" ContentType="application/vnd.openxmlformats-officedocument.themeOverride+xml"/>
  <Override PartName="/ppt/theme/themeOverride35.xml" ContentType="application/vnd.openxmlformats-officedocument.themeOverride+xml"/>
  <Override PartName="/ppt/theme/themeOverride36.xml" ContentType="application/vnd.openxmlformats-officedocument.themeOverride+xml"/>
  <Override PartName="/ppt/theme/themeOverride37.xml" ContentType="application/vnd.openxmlformats-officedocument.themeOverride+xml"/>
  <Override PartName="/ppt/theme/themeOverride38.xml" ContentType="application/vnd.openxmlformats-officedocument.themeOverride+xml"/>
  <Override PartName="/ppt/theme/themeOverride17.xml" ContentType="application/vnd.openxmlformats-officedocument.themeOverrid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89" r:id="rId2"/>
    <p:sldMasterId id="2147483706" r:id="rId3"/>
    <p:sldMasterId id="2147483741" r:id="rId4"/>
  </p:sldMasterIdLst>
  <p:notesMasterIdLst>
    <p:notesMasterId r:id="rId43"/>
  </p:notesMasterIdLst>
  <p:sldIdLst>
    <p:sldId id="588" r:id="rId5"/>
    <p:sldId id="303" r:id="rId6"/>
    <p:sldId id="589" r:id="rId7"/>
    <p:sldId id="590" r:id="rId8"/>
    <p:sldId id="256" r:id="rId9"/>
    <p:sldId id="495" r:id="rId10"/>
    <p:sldId id="496" r:id="rId11"/>
    <p:sldId id="483" r:id="rId12"/>
    <p:sldId id="497" r:id="rId13"/>
    <p:sldId id="498" r:id="rId14"/>
    <p:sldId id="499" r:id="rId15"/>
    <p:sldId id="484" r:id="rId16"/>
    <p:sldId id="500" r:id="rId17"/>
    <p:sldId id="501" r:id="rId18"/>
    <p:sldId id="485" r:id="rId19"/>
    <p:sldId id="502" r:id="rId20"/>
    <p:sldId id="503" r:id="rId21"/>
    <p:sldId id="486" r:id="rId22"/>
    <p:sldId id="504" r:id="rId23"/>
    <p:sldId id="505" r:id="rId24"/>
    <p:sldId id="507" r:id="rId25"/>
    <p:sldId id="487" r:id="rId26"/>
    <p:sldId id="508" r:id="rId27"/>
    <p:sldId id="509" r:id="rId28"/>
    <p:sldId id="488" r:id="rId29"/>
    <p:sldId id="493" r:id="rId30"/>
    <p:sldId id="494" r:id="rId31"/>
    <p:sldId id="489" r:id="rId32"/>
    <p:sldId id="510" r:id="rId33"/>
    <p:sldId id="490" r:id="rId34"/>
    <p:sldId id="511" r:id="rId35"/>
    <p:sldId id="512" r:id="rId36"/>
    <p:sldId id="491" r:id="rId37"/>
    <p:sldId id="513" r:id="rId38"/>
    <p:sldId id="514" r:id="rId39"/>
    <p:sldId id="515" r:id="rId40"/>
    <p:sldId id="482" r:id="rId41"/>
    <p:sldId id="591"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88"/>
            <p14:sldId id="303"/>
            <p14:sldId id="589"/>
            <p14:sldId id="590"/>
            <p14:sldId id="256"/>
            <p14:sldId id="495"/>
            <p14:sldId id="496"/>
            <p14:sldId id="483"/>
            <p14:sldId id="497"/>
            <p14:sldId id="498"/>
            <p14:sldId id="499"/>
            <p14:sldId id="484"/>
            <p14:sldId id="500"/>
            <p14:sldId id="501"/>
            <p14:sldId id="485"/>
            <p14:sldId id="502"/>
            <p14:sldId id="503"/>
            <p14:sldId id="486"/>
            <p14:sldId id="504"/>
            <p14:sldId id="505"/>
            <p14:sldId id="507"/>
            <p14:sldId id="487"/>
            <p14:sldId id="508"/>
            <p14:sldId id="509"/>
            <p14:sldId id="488"/>
            <p14:sldId id="493"/>
            <p14:sldId id="494"/>
            <p14:sldId id="489"/>
            <p14:sldId id="510"/>
            <p14:sldId id="490"/>
            <p14:sldId id="511"/>
            <p14:sldId id="512"/>
            <p14:sldId id="491"/>
            <p14:sldId id="513"/>
            <p14:sldId id="514"/>
            <p14:sldId id="515"/>
            <p14:sldId id="482"/>
            <p14:sldId id="591"/>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FFFFFF"/>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DF8F142-82F5-4239-8981-CB8B62FE183E}" v="39" dt="2026-09-07T09:46:48.96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9" d="100"/>
          <a:sy n="69" d="100"/>
        </p:scale>
        <p:origin x="540"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ableStyles" Target="tableStyles.xml"/><Relationship Id="rId50" Type="http://schemas.openxmlformats.org/officeDocument/2006/relationships/customXml" Target="../customXml/item2.xml"/><Relationship Id="rId7" Type="http://schemas.openxmlformats.org/officeDocument/2006/relationships/slide" Target="slides/slide3.xml"/><Relationship Id="rId2" Type="http://schemas.openxmlformats.org/officeDocument/2006/relationships/slideMaster" Target="slideMasters/slideMaster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customXml" Target="../customXml/item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presProps" Target="presProps.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notesMaster" Target="notesMasters/notesMaster1.xml"/><Relationship Id="rId48" Type="http://schemas.microsoft.com/office/2015/10/relationships/revisionInfo" Target="revisionInfo.xml"/><Relationship Id="rId8" Type="http://schemas.openxmlformats.org/officeDocument/2006/relationships/slide" Target="slides/slide4.xml"/><Relationship Id="rId51" Type="http://schemas.openxmlformats.org/officeDocument/2006/relationships/customXml" Target="../customXml/item3.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heme" Target="theme/theme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slideMaster" Target="slideMasters/slideMaster1.xml"/><Relationship Id="rId6"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5BB9D3D-EA4A-458A-AC58-87D8C6A3852A}"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CC96B1DC-EFC0-4120-925C-99252AFB6E6A}">
      <dgm:prSet phldrT="[Text]" custT="1"/>
      <dgm:spPr/>
      <dgm:t>
        <a:bodyPr/>
        <a:lstStyle/>
        <a:p>
          <a:r>
            <a:rPr lang="en-US" sz="2800" dirty="0"/>
            <a:t>Defining Customer-Based Brand Equity (what makes a brand strong? And how to build strong brand?, what do different brands mean to consumers?, how does brand knowledge affect consumers response to marketing activity?</a:t>
          </a:r>
        </a:p>
      </dgm:t>
    </dgm:pt>
    <dgm:pt modelId="{801BA31F-632D-4809-A9E0-A274E7E4D13B}" type="parTrans" cxnId="{29D6B020-5700-45EB-B248-D1F0E2E25ECB}">
      <dgm:prSet/>
      <dgm:spPr/>
      <dgm:t>
        <a:bodyPr/>
        <a:lstStyle/>
        <a:p>
          <a:endParaRPr lang="en-US"/>
        </a:p>
      </dgm:t>
    </dgm:pt>
    <dgm:pt modelId="{F5DB25E5-77A2-4F00-94DF-532F916224ED}" type="sibTrans" cxnId="{29D6B020-5700-45EB-B248-D1F0E2E25ECB}">
      <dgm:prSet/>
      <dgm:spPr/>
      <dgm:t>
        <a:bodyPr/>
        <a:lstStyle/>
        <a:p>
          <a:endParaRPr lang="en-US"/>
        </a:p>
      </dgm:t>
    </dgm:pt>
    <dgm:pt modelId="{CDCF0D70-01ED-4DEB-919A-91EBD51E739F}" type="pres">
      <dgm:prSet presAssocID="{05BB9D3D-EA4A-458A-AC58-87D8C6A3852A}" presName="linear" presStyleCnt="0">
        <dgm:presLayoutVars>
          <dgm:animLvl val="lvl"/>
          <dgm:resizeHandles val="exact"/>
        </dgm:presLayoutVars>
      </dgm:prSet>
      <dgm:spPr/>
    </dgm:pt>
    <dgm:pt modelId="{2B577962-83FE-456D-9C05-656324F0F964}" type="pres">
      <dgm:prSet presAssocID="{CC96B1DC-EFC0-4120-925C-99252AFB6E6A}" presName="parentText" presStyleLbl="node1" presStyleIdx="0" presStyleCnt="1" custLinFactNeighborY="-3838">
        <dgm:presLayoutVars>
          <dgm:chMax val="0"/>
          <dgm:bulletEnabled val="1"/>
        </dgm:presLayoutVars>
      </dgm:prSet>
      <dgm:spPr/>
    </dgm:pt>
  </dgm:ptLst>
  <dgm:cxnLst>
    <dgm:cxn modelId="{29D6B020-5700-45EB-B248-D1F0E2E25ECB}" srcId="{05BB9D3D-EA4A-458A-AC58-87D8C6A3852A}" destId="{CC96B1DC-EFC0-4120-925C-99252AFB6E6A}" srcOrd="0" destOrd="0" parTransId="{801BA31F-632D-4809-A9E0-A274E7E4D13B}" sibTransId="{F5DB25E5-77A2-4F00-94DF-532F916224ED}"/>
    <dgm:cxn modelId="{1ED673A2-8209-412D-AAD9-FDECC06F2740}" type="presOf" srcId="{05BB9D3D-EA4A-458A-AC58-87D8C6A3852A}" destId="{CDCF0D70-01ED-4DEB-919A-91EBD51E739F}" srcOrd="0" destOrd="0" presId="urn:microsoft.com/office/officeart/2005/8/layout/vList2"/>
    <dgm:cxn modelId="{F7A342C0-49F1-4D0E-ABC8-3466580E699A}" type="presOf" srcId="{CC96B1DC-EFC0-4120-925C-99252AFB6E6A}" destId="{2B577962-83FE-456D-9C05-656324F0F964}" srcOrd="0" destOrd="0" presId="urn:microsoft.com/office/officeart/2005/8/layout/vList2"/>
    <dgm:cxn modelId="{13022928-A1E5-4F43-81A4-CD13ACAC02DD}" type="presParOf" srcId="{CDCF0D70-01ED-4DEB-919A-91EBD51E739F}" destId="{2B577962-83FE-456D-9C05-656324F0F964}"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5BB9D3D-EA4A-458A-AC58-87D8C6A3852A}"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913E3B5A-D860-4915-972A-007995CFD361}">
      <dgm:prSet phldrT="[Text]"/>
      <dgm:spPr/>
      <dgm:t>
        <a:bodyPr/>
        <a:lstStyle/>
        <a:p>
          <a:r>
            <a:rPr lang="en-US" dirty="0"/>
            <a:t>Positioning requires defining ideal brand knowledge structure and establishing points-of-parity and points -of differences(POD) to establish the right brand identity and brand image. Unique POD’s provide a competitive advantage and the reason why consumers should buy the brand  </a:t>
          </a:r>
        </a:p>
      </dgm:t>
    </dgm:pt>
    <dgm:pt modelId="{01C8260B-E044-4AE7-B935-9EE14C672540}" type="parTrans" cxnId="{3969F41F-7DE7-4C6D-BEB2-FF1BCC344CC8}">
      <dgm:prSet/>
      <dgm:spPr/>
      <dgm:t>
        <a:bodyPr/>
        <a:lstStyle/>
        <a:p>
          <a:endParaRPr lang="en-US"/>
        </a:p>
      </dgm:t>
    </dgm:pt>
    <dgm:pt modelId="{6B0BCFB4-DD4E-4CAD-9B50-E0B0E6AF1491}" type="sibTrans" cxnId="{3969F41F-7DE7-4C6D-BEB2-FF1BCC344CC8}">
      <dgm:prSet/>
      <dgm:spPr/>
      <dgm:t>
        <a:bodyPr/>
        <a:lstStyle/>
        <a:p>
          <a:endParaRPr lang="en-US"/>
        </a:p>
      </dgm:t>
    </dgm:pt>
    <dgm:pt modelId="{CDCF0D70-01ED-4DEB-919A-91EBD51E739F}" type="pres">
      <dgm:prSet presAssocID="{05BB9D3D-EA4A-458A-AC58-87D8C6A3852A}" presName="linear" presStyleCnt="0">
        <dgm:presLayoutVars>
          <dgm:animLvl val="lvl"/>
          <dgm:resizeHandles val="exact"/>
        </dgm:presLayoutVars>
      </dgm:prSet>
      <dgm:spPr/>
    </dgm:pt>
    <dgm:pt modelId="{2C8CA0E1-32FD-4A5A-B94A-43489ECF0870}" type="pres">
      <dgm:prSet presAssocID="{913E3B5A-D860-4915-972A-007995CFD361}" presName="parentText" presStyleLbl="node1" presStyleIdx="0" presStyleCnt="1" custLinFactNeighborY="84309">
        <dgm:presLayoutVars>
          <dgm:chMax val="0"/>
          <dgm:bulletEnabled val="1"/>
        </dgm:presLayoutVars>
      </dgm:prSet>
      <dgm:spPr/>
    </dgm:pt>
  </dgm:ptLst>
  <dgm:cxnLst>
    <dgm:cxn modelId="{3969F41F-7DE7-4C6D-BEB2-FF1BCC344CC8}" srcId="{05BB9D3D-EA4A-458A-AC58-87D8C6A3852A}" destId="{913E3B5A-D860-4915-972A-007995CFD361}" srcOrd="0" destOrd="0" parTransId="{01C8260B-E044-4AE7-B935-9EE14C672540}" sibTransId="{6B0BCFB4-DD4E-4CAD-9B50-E0B0E6AF1491}"/>
    <dgm:cxn modelId="{8FE9DB67-2DF5-4D2B-B703-2A3D4DD9567E}" type="presOf" srcId="{913E3B5A-D860-4915-972A-007995CFD361}" destId="{2C8CA0E1-32FD-4A5A-B94A-43489ECF0870}" srcOrd="0" destOrd="0" presId="urn:microsoft.com/office/officeart/2005/8/layout/vList2"/>
    <dgm:cxn modelId="{1ED673A2-8209-412D-AAD9-FDECC06F2740}" type="presOf" srcId="{05BB9D3D-EA4A-458A-AC58-87D8C6A3852A}" destId="{CDCF0D70-01ED-4DEB-919A-91EBD51E739F}" srcOrd="0" destOrd="0" presId="urn:microsoft.com/office/officeart/2005/8/layout/vList2"/>
    <dgm:cxn modelId="{56854422-850D-47BB-A934-FECBBF8370E0}" type="presParOf" srcId="{CDCF0D70-01ED-4DEB-919A-91EBD51E739F}" destId="{2C8CA0E1-32FD-4A5A-B94A-43489ECF0870}"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B577962-83FE-456D-9C05-656324F0F964}">
      <dsp:nvSpPr>
        <dsp:cNvPr id="0" name=""/>
        <dsp:cNvSpPr/>
      </dsp:nvSpPr>
      <dsp:spPr>
        <a:xfrm>
          <a:off x="0" y="537318"/>
          <a:ext cx="7587952" cy="24336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kern="1200" dirty="0"/>
            <a:t>Defining Customer-Based Brand Equity (what makes a brand strong? And how to build strong brand?, what do different brands mean to consumers?, how does brand knowledge affect consumers response to marketing activity?</a:t>
          </a:r>
        </a:p>
      </dsp:txBody>
      <dsp:txXfrm>
        <a:off x="118799" y="656117"/>
        <a:ext cx="7350354" cy="219600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C8CA0E1-32FD-4A5A-B94A-43489ECF0870}">
      <dsp:nvSpPr>
        <dsp:cNvPr id="0" name=""/>
        <dsp:cNvSpPr/>
      </dsp:nvSpPr>
      <dsp:spPr>
        <a:xfrm>
          <a:off x="0" y="185039"/>
          <a:ext cx="7587952" cy="35100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a:lnSpc>
              <a:spcPct val="90000"/>
            </a:lnSpc>
            <a:spcBef>
              <a:spcPct val="0"/>
            </a:spcBef>
            <a:spcAft>
              <a:spcPct val="35000"/>
            </a:spcAft>
            <a:buNone/>
          </a:pPr>
          <a:r>
            <a:rPr lang="en-US" sz="3000" kern="1200" dirty="0"/>
            <a:t>Positioning requires defining ideal brand knowledge structure and establishing points-of-parity and points -of differences(POD) to establish the right brand identity and brand image. Unique POD’s provide a competitive advantage and the reason why consumers should buy the brand  </a:t>
          </a:r>
        </a:p>
      </dsp:txBody>
      <dsp:txXfrm>
        <a:off x="171344" y="356383"/>
        <a:ext cx="7245264" cy="3167312"/>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9/9/2026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6A577A-2E69-7330-90CE-3F063FD8D01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95B4D7D-9915-E581-C74F-F2C8C137736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36FEFD5-3A17-42EE-FA75-D06B9ABCE62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B147245-56BB-8D78-1569-D073F625F3CB}"/>
              </a:ext>
            </a:extLst>
          </p:cNvPr>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20071092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9/9/2026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9/9/2026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9/9/2026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9/9/2026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9/9/2026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9/9/2026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9/9/2026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9/9/2026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9/9/2026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9/9/2026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9/9/2026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61121352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9/9/2026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0300981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9/9/2026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355368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9/9/2026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4799459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9/9/2026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1169437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9/9/2026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2840231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9/9/2026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1438010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9/9/2026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4641861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9/9/2026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889406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9/9/2026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38872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9/9/2026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8247828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9/9/2026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8444450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31509628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9068622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3195438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3650929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4155180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9/9/2026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400465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9/9/2026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24121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9/9/2026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3727801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9/9/2026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3244803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9/9/2026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97899073"/>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9/9/2026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47963325"/>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9/9/2026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3913649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9/9/2026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47381061"/>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9/9/2026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88500095"/>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9/9/2026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49492071"/>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9/9/2026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4909563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38615415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9601625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990062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8960391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3118070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4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9/9/2026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01152519"/>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9/9/2026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8572888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9/9/2026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45230741"/>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9/9/2026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56448386"/>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9/9/2026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03863419"/>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9/9/2026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50425838"/>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9/9/2026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1137368"/>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9/9/2026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75270280"/>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9/9/2026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31545175"/>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9/9/2026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96678009"/>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9/9/2026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32995422"/>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166039644"/>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8641105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61.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0252488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62.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9484812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63.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2981502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64.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5944497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65.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902236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66.xml><?xml version="1.0" encoding="utf-8"?>
<p:sldLayout xmlns:a="http://schemas.openxmlformats.org/drawingml/2006/main" xmlns:r="http://schemas.openxmlformats.org/officeDocument/2006/relationships" xmlns:p="http://schemas.openxmlformats.org/presentationml/2006/main">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420218206"/>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4370897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68.xml><?xml version="1.0" encoding="utf-8"?>
<p:sldLayout xmlns:a="http://schemas.openxmlformats.org/drawingml/2006/main" xmlns:r="http://schemas.openxmlformats.org/officeDocument/2006/relationships" xmlns:p="http://schemas.openxmlformats.org/presentationml/2006/main">
  <p:cSld name="30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3727181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69.xml><?xml version="1.0" encoding="utf-8"?>
<p:sldLayout xmlns:a="http://schemas.openxmlformats.org/drawingml/2006/main" xmlns:r="http://schemas.openxmlformats.org/officeDocument/2006/relationships" xmlns:p="http://schemas.openxmlformats.org/presentationml/2006/main">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427733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70.xml><?xml version="1.0" encoding="utf-8"?>
<p:sldLayout xmlns:a="http://schemas.openxmlformats.org/drawingml/2006/main" xmlns:r="http://schemas.openxmlformats.org/officeDocument/2006/relationships" xmlns:p="http://schemas.openxmlformats.org/presentationml/2006/main">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7480995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71.xml><?xml version="1.0" encoding="utf-8"?>
<p:sldLayout xmlns:a="http://schemas.openxmlformats.org/drawingml/2006/main" xmlns:r="http://schemas.openxmlformats.org/officeDocument/2006/relationships" xmlns:p="http://schemas.openxmlformats.org/presentationml/2006/main">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178234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72.xml><?xml version="1.0" encoding="utf-8"?>
<p:sldLayout xmlns:a="http://schemas.openxmlformats.org/drawingml/2006/main" xmlns:r="http://schemas.openxmlformats.org/officeDocument/2006/relationships" xmlns:p="http://schemas.openxmlformats.org/presentationml/2006/main">
  <p:cSld name="26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1438653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theme" Target="../theme/theme2.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9.xml"/><Relationship Id="rId13" Type="http://schemas.openxmlformats.org/officeDocument/2006/relationships/slideLayout" Target="../slideLayouts/slideLayout44.xml"/><Relationship Id="rId18" Type="http://schemas.openxmlformats.org/officeDocument/2006/relationships/image" Target="../media/image1.jpg"/><Relationship Id="rId3" Type="http://schemas.openxmlformats.org/officeDocument/2006/relationships/slideLayout" Target="../slideLayouts/slideLayout34.xml"/><Relationship Id="rId7" Type="http://schemas.openxmlformats.org/officeDocument/2006/relationships/slideLayout" Target="../slideLayouts/slideLayout38.xml"/><Relationship Id="rId12" Type="http://schemas.openxmlformats.org/officeDocument/2006/relationships/slideLayout" Target="../slideLayouts/slideLayout43.xml"/><Relationship Id="rId17" Type="http://schemas.openxmlformats.org/officeDocument/2006/relationships/theme" Target="../theme/theme3.xml"/><Relationship Id="rId2" Type="http://schemas.openxmlformats.org/officeDocument/2006/relationships/slideLayout" Target="../slideLayouts/slideLayout33.xml"/><Relationship Id="rId16" Type="http://schemas.openxmlformats.org/officeDocument/2006/relationships/slideLayout" Target="../slideLayouts/slideLayout47.xml"/><Relationship Id="rId1" Type="http://schemas.openxmlformats.org/officeDocument/2006/relationships/slideLayout" Target="../slideLayouts/slideLayout32.xml"/><Relationship Id="rId6" Type="http://schemas.openxmlformats.org/officeDocument/2006/relationships/slideLayout" Target="../slideLayouts/slideLayout37.xml"/><Relationship Id="rId11" Type="http://schemas.openxmlformats.org/officeDocument/2006/relationships/slideLayout" Target="../slideLayouts/slideLayout42.xml"/><Relationship Id="rId5" Type="http://schemas.openxmlformats.org/officeDocument/2006/relationships/slideLayout" Target="../slideLayouts/slideLayout36.xml"/><Relationship Id="rId15" Type="http://schemas.openxmlformats.org/officeDocument/2006/relationships/slideLayout" Target="../slideLayouts/slideLayout46.xml"/><Relationship Id="rId10" Type="http://schemas.openxmlformats.org/officeDocument/2006/relationships/slideLayout" Target="../slideLayouts/slideLayout41.xml"/><Relationship Id="rId4" Type="http://schemas.openxmlformats.org/officeDocument/2006/relationships/slideLayout" Target="../slideLayouts/slideLayout35.xml"/><Relationship Id="rId9" Type="http://schemas.openxmlformats.org/officeDocument/2006/relationships/slideLayout" Target="../slideLayouts/slideLayout40.xml"/><Relationship Id="rId14" Type="http://schemas.openxmlformats.org/officeDocument/2006/relationships/slideLayout" Target="../slideLayouts/slideLayout45.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5.xml"/><Relationship Id="rId13" Type="http://schemas.openxmlformats.org/officeDocument/2006/relationships/slideLayout" Target="../slideLayouts/slideLayout60.xml"/><Relationship Id="rId18" Type="http://schemas.openxmlformats.org/officeDocument/2006/relationships/slideLayout" Target="../slideLayouts/slideLayout65.xml"/><Relationship Id="rId26" Type="http://schemas.openxmlformats.org/officeDocument/2006/relationships/theme" Target="../theme/theme4.xml"/><Relationship Id="rId3" Type="http://schemas.openxmlformats.org/officeDocument/2006/relationships/slideLayout" Target="../slideLayouts/slideLayout50.xml"/><Relationship Id="rId21" Type="http://schemas.openxmlformats.org/officeDocument/2006/relationships/slideLayout" Target="../slideLayouts/slideLayout68.xml"/><Relationship Id="rId7" Type="http://schemas.openxmlformats.org/officeDocument/2006/relationships/slideLayout" Target="../slideLayouts/slideLayout54.xml"/><Relationship Id="rId12" Type="http://schemas.openxmlformats.org/officeDocument/2006/relationships/slideLayout" Target="../slideLayouts/slideLayout59.xml"/><Relationship Id="rId17" Type="http://schemas.openxmlformats.org/officeDocument/2006/relationships/slideLayout" Target="../slideLayouts/slideLayout64.xml"/><Relationship Id="rId25" Type="http://schemas.openxmlformats.org/officeDocument/2006/relationships/slideLayout" Target="../slideLayouts/slideLayout72.xml"/><Relationship Id="rId2" Type="http://schemas.openxmlformats.org/officeDocument/2006/relationships/slideLayout" Target="../slideLayouts/slideLayout49.xml"/><Relationship Id="rId16" Type="http://schemas.openxmlformats.org/officeDocument/2006/relationships/slideLayout" Target="../slideLayouts/slideLayout63.xml"/><Relationship Id="rId20" Type="http://schemas.openxmlformats.org/officeDocument/2006/relationships/slideLayout" Target="../slideLayouts/slideLayout67.xml"/><Relationship Id="rId1" Type="http://schemas.openxmlformats.org/officeDocument/2006/relationships/slideLayout" Target="../slideLayouts/slideLayout48.xml"/><Relationship Id="rId6" Type="http://schemas.openxmlformats.org/officeDocument/2006/relationships/slideLayout" Target="../slideLayouts/slideLayout53.xml"/><Relationship Id="rId11" Type="http://schemas.openxmlformats.org/officeDocument/2006/relationships/slideLayout" Target="../slideLayouts/slideLayout58.xml"/><Relationship Id="rId24" Type="http://schemas.openxmlformats.org/officeDocument/2006/relationships/slideLayout" Target="../slideLayouts/slideLayout71.xml"/><Relationship Id="rId5" Type="http://schemas.openxmlformats.org/officeDocument/2006/relationships/slideLayout" Target="../slideLayouts/slideLayout52.xml"/><Relationship Id="rId15" Type="http://schemas.openxmlformats.org/officeDocument/2006/relationships/slideLayout" Target="../slideLayouts/slideLayout62.xml"/><Relationship Id="rId23" Type="http://schemas.openxmlformats.org/officeDocument/2006/relationships/slideLayout" Target="../slideLayouts/slideLayout70.xml"/><Relationship Id="rId10" Type="http://schemas.openxmlformats.org/officeDocument/2006/relationships/slideLayout" Target="../slideLayouts/slideLayout57.xml"/><Relationship Id="rId19" Type="http://schemas.openxmlformats.org/officeDocument/2006/relationships/slideLayout" Target="../slideLayouts/slideLayout66.xml"/><Relationship Id="rId4" Type="http://schemas.openxmlformats.org/officeDocument/2006/relationships/slideLayout" Target="../slideLayouts/slideLayout51.xml"/><Relationship Id="rId9" Type="http://schemas.openxmlformats.org/officeDocument/2006/relationships/slideLayout" Target="../slideLayouts/slideLayout56.xml"/><Relationship Id="rId14" Type="http://schemas.openxmlformats.org/officeDocument/2006/relationships/slideLayout" Target="../slideLayouts/slideLayout61.xml"/><Relationship Id="rId22" Type="http://schemas.openxmlformats.org/officeDocument/2006/relationships/slideLayout" Target="../slideLayouts/slideLayout69.xml"/><Relationship Id="rId27"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9/9/2026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5" r:id="rId13"/>
    <p:sldLayoutId id="2147483668" r:id="rId14"/>
    <p:sldLayoutId id="2147483688"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9/9/2026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25001720"/>
      </p:ext>
    </p:extLst>
  </p:cSld>
  <p:clrMap bg1="lt1" tx1="dk1" bg2="lt2" tx2="dk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695" r:id="rId6"/>
    <p:sldLayoutId id="2147483696" r:id="rId7"/>
    <p:sldLayoutId id="2147483697" r:id="rId8"/>
    <p:sldLayoutId id="2147483698" r:id="rId9"/>
    <p:sldLayoutId id="2147483699" r:id="rId10"/>
    <p:sldLayoutId id="2147483700" r:id="rId11"/>
    <p:sldLayoutId id="2147483701" r:id="rId12"/>
    <p:sldLayoutId id="2147483702" r:id="rId13"/>
    <p:sldLayoutId id="2147483703" r:id="rId14"/>
    <p:sldLayoutId id="2147483704" r:id="rId15"/>
    <p:sldLayoutId id="214748370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alphaModFix amt="7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9/9/2026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380646775"/>
      </p:ext>
    </p:extLst>
  </p:cSld>
  <p:clrMap bg1="lt1" tx1="dk1" bg2="lt2" tx2="dk2" accent1="accent1" accent2="accent2" accent3="accent3" accent4="accent4" accent5="accent5" accent6="accent6" hlink="hlink" folHlink="folHlink"/>
  <p:sldLayoutIdLst>
    <p:sldLayoutId id="2147483707" r:id="rId1"/>
    <p:sldLayoutId id="2147483708" r:id="rId2"/>
    <p:sldLayoutId id="2147483709" r:id="rId3"/>
    <p:sldLayoutId id="2147483710" r:id="rId4"/>
    <p:sldLayoutId id="2147483711" r:id="rId5"/>
    <p:sldLayoutId id="2147483712" r:id="rId6"/>
    <p:sldLayoutId id="2147483713" r:id="rId7"/>
    <p:sldLayoutId id="2147483714" r:id="rId8"/>
    <p:sldLayoutId id="2147483715" r:id="rId9"/>
    <p:sldLayoutId id="2147483716" r:id="rId10"/>
    <p:sldLayoutId id="2147483717" r:id="rId11"/>
    <p:sldLayoutId id="2147483718" r:id="rId12"/>
    <p:sldLayoutId id="2147483719" r:id="rId13"/>
    <p:sldLayoutId id="2147483720" r:id="rId14"/>
    <p:sldLayoutId id="2147483721" r:id="rId15"/>
    <p:sldLayoutId id="2147483723"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2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9/9/2026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977772986"/>
      </p:ext>
    </p:extLst>
  </p:cSld>
  <p:clrMap bg1="lt1" tx1="dk1" bg2="lt2" tx2="dk2" accent1="accent1" accent2="accent2" accent3="accent3" accent4="accent4" accent5="accent5" accent6="accent6" hlink="hlink" folHlink="folHlink"/>
  <p:sldLayoutIdLst>
    <p:sldLayoutId id="2147483742" r:id="rId1"/>
    <p:sldLayoutId id="2147483743" r:id="rId2"/>
    <p:sldLayoutId id="2147483744" r:id="rId3"/>
    <p:sldLayoutId id="2147483745" r:id="rId4"/>
    <p:sldLayoutId id="2147483746" r:id="rId5"/>
    <p:sldLayoutId id="2147483747" r:id="rId6"/>
    <p:sldLayoutId id="2147483748" r:id="rId7"/>
    <p:sldLayoutId id="2147483749" r:id="rId8"/>
    <p:sldLayoutId id="2147483750" r:id="rId9"/>
    <p:sldLayoutId id="2147483751" r:id="rId10"/>
    <p:sldLayoutId id="2147483752" r:id="rId11"/>
    <p:sldLayoutId id="2147483753" r:id="rId12"/>
    <p:sldLayoutId id="2147483754" r:id="rId13"/>
    <p:sldLayoutId id="2147483755" r:id="rId14"/>
    <p:sldLayoutId id="2147483756" r:id="rId15"/>
    <p:sldLayoutId id="2147483757" r:id="rId16"/>
    <p:sldLayoutId id="2147483758" r:id="rId17"/>
    <p:sldLayoutId id="2147483759" r:id="rId18"/>
    <p:sldLayoutId id="2147483681" r:id="rId19"/>
    <p:sldLayoutId id="2147483682" r:id="rId20"/>
    <p:sldLayoutId id="2147483683" r:id="rId21"/>
    <p:sldLayoutId id="2147483684" r:id="rId22"/>
    <p:sldLayoutId id="2147483685" r:id="rId23"/>
    <p:sldLayoutId id="2147483686" r:id="rId24"/>
    <p:sldLayoutId id="2147483687" r:id="rId2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59.xml"/><Relationship Id="rId1" Type="http://schemas.openxmlformats.org/officeDocument/2006/relationships/themeOverride" Target="../theme/themeOverride1.xml"/><Relationship Id="rId6" Type="http://schemas.openxmlformats.org/officeDocument/2006/relationships/image" Target="../media/image4.png"/><Relationship Id="rId5" Type="http://schemas.openxmlformats.org/officeDocument/2006/relationships/image" Target="../media/image3.jpe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60.xml"/><Relationship Id="rId1" Type="http://schemas.openxmlformats.org/officeDocument/2006/relationships/themeOverride" Target="../theme/themeOverride2.xml"/><Relationship Id="rId6" Type="http://schemas.openxmlformats.org/officeDocument/2006/relationships/image" Target="../media/image6.png"/><Relationship Id="rId5" Type="http://schemas.openxmlformats.org/officeDocument/2006/relationships/image" Target="../media/image5.jpe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9.xml"/><Relationship Id="rId1" Type="http://schemas.openxmlformats.org/officeDocument/2006/relationships/themeOverride" Target="../theme/themeOverride3.xml"/><Relationship Id="rId5" Type="http://schemas.openxmlformats.org/officeDocument/2006/relationships/image" Target="../media/image6.png"/><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9.xml"/><Relationship Id="rId1" Type="http://schemas.openxmlformats.org/officeDocument/2006/relationships/themeOverride" Target="../theme/themeOverride4.xml"/><Relationship Id="rId5" Type="http://schemas.openxmlformats.org/officeDocument/2006/relationships/image" Target="../media/image6.png"/><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1.xml"/><Relationship Id="rId1" Type="http://schemas.openxmlformats.org/officeDocument/2006/relationships/themeOverride" Target="../theme/themeOverride5.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15.xml"/><Relationship Id="rId1" Type="http://schemas.openxmlformats.org/officeDocument/2006/relationships/themeOverride" Target="../theme/themeOverride6.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Layout" Target="../slideLayouts/slideLayout7.xml"/><Relationship Id="rId1" Type="http://schemas.openxmlformats.org/officeDocument/2006/relationships/themeOverride" Target="../theme/themeOverride7.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1.xml"/><Relationship Id="rId1" Type="http://schemas.openxmlformats.org/officeDocument/2006/relationships/themeOverride" Target="../theme/themeOverride8.xml"/></Relationships>
</file>

<file path=ppt/slides/_rels/slide9.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slideLayout" Target="../slideLayouts/slideLayout1.xml"/><Relationship Id="rId1" Type="http://schemas.openxmlformats.org/officeDocument/2006/relationships/themeOverride" Target="../theme/themeOverride9.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1.xml"/><Relationship Id="rId1" Type="http://schemas.openxmlformats.org/officeDocument/2006/relationships/themeOverride" Target="../theme/themeOverride10.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1.xml"/><Relationship Id="rId1" Type="http://schemas.openxmlformats.org/officeDocument/2006/relationships/themeOverride" Target="../theme/themeOverride11.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1.xml"/><Relationship Id="rId1" Type="http://schemas.openxmlformats.org/officeDocument/2006/relationships/themeOverride" Target="../theme/themeOverride12.xml"/></Relationships>
</file>

<file path=ppt/slides/_rels/slide13.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slideLayout" Target="../slideLayouts/slideLayout1.xml"/><Relationship Id="rId1" Type="http://schemas.openxmlformats.org/officeDocument/2006/relationships/themeOverride" Target="../theme/themeOverride13.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1.xml"/><Relationship Id="rId1" Type="http://schemas.openxmlformats.org/officeDocument/2006/relationships/themeOverride" Target="../theme/themeOverride14.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1.xml"/><Relationship Id="rId1" Type="http://schemas.openxmlformats.org/officeDocument/2006/relationships/themeOverride" Target="../theme/themeOverride15.xml"/></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slideLayout" Target="../slideLayouts/slideLayout1.xml"/><Relationship Id="rId1" Type="http://schemas.openxmlformats.org/officeDocument/2006/relationships/themeOverride" Target="../theme/themeOverride16.xml"/><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slideLayout" Target="../slideLayouts/slideLayout1.xml"/><Relationship Id="rId1" Type="http://schemas.openxmlformats.org/officeDocument/2006/relationships/themeOverride" Target="../theme/themeOverride17.xml"/><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1.xml"/><Relationship Id="rId1" Type="http://schemas.openxmlformats.org/officeDocument/2006/relationships/themeOverride" Target="../theme/themeOverride18.xml"/></Relationships>
</file>

<file path=ppt/slides/_rels/slide1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slideLayout" Target="../slideLayouts/slideLayout1.xml"/><Relationship Id="rId1" Type="http://schemas.openxmlformats.org/officeDocument/2006/relationships/themeOverride" Target="../theme/themeOverride19.xml"/><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slideLayout" Target="../slideLayouts/slideLayout1.xml"/><Relationship Id="rId1" Type="http://schemas.openxmlformats.org/officeDocument/2006/relationships/themeOverride" Target="../theme/themeOverride20.xml"/><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slideLayout" Target="../slideLayouts/slideLayout1.xml"/><Relationship Id="rId1" Type="http://schemas.openxmlformats.org/officeDocument/2006/relationships/themeOverride" Target="../theme/themeOverride21.xml"/><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1.xml"/><Relationship Id="rId1" Type="http://schemas.openxmlformats.org/officeDocument/2006/relationships/themeOverride" Target="../theme/themeOverride22.xml"/></Relationships>
</file>

<file path=ppt/slides/_rels/slide2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slideLayout" Target="../slideLayouts/slideLayout1.xml"/><Relationship Id="rId1" Type="http://schemas.openxmlformats.org/officeDocument/2006/relationships/themeOverride" Target="../theme/themeOverride23.xml"/><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1.xml"/><Relationship Id="rId1" Type="http://schemas.openxmlformats.org/officeDocument/2006/relationships/themeOverride" Target="../theme/themeOverride24.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1.xml"/><Relationship Id="rId1" Type="http://schemas.openxmlformats.org/officeDocument/2006/relationships/themeOverride" Target="../theme/themeOverride25.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1.xml"/><Relationship Id="rId1" Type="http://schemas.openxmlformats.org/officeDocument/2006/relationships/themeOverride" Target="../theme/themeOverride26.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1.xml"/><Relationship Id="rId1" Type="http://schemas.openxmlformats.org/officeDocument/2006/relationships/themeOverride" Target="../theme/themeOverride27.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1.xml"/><Relationship Id="rId1" Type="http://schemas.openxmlformats.org/officeDocument/2006/relationships/themeOverride" Target="../theme/themeOverride28.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1.xml"/><Relationship Id="rId1" Type="http://schemas.openxmlformats.org/officeDocument/2006/relationships/themeOverride" Target="../theme/themeOverride29.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1.xml"/><Relationship Id="rId1" Type="http://schemas.openxmlformats.org/officeDocument/2006/relationships/themeOverride" Target="../theme/themeOverride30.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1.xml"/><Relationship Id="rId1" Type="http://schemas.openxmlformats.org/officeDocument/2006/relationships/themeOverride" Target="../theme/themeOverride31.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1.xml"/><Relationship Id="rId1" Type="http://schemas.openxmlformats.org/officeDocument/2006/relationships/themeOverride" Target="../theme/themeOverride32.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1.xml"/><Relationship Id="rId1" Type="http://schemas.openxmlformats.org/officeDocument/2006/relationships/themeOverride" Target="../theme/themeOverride33.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1.xml"/><Relationship Id="rId1" Type="http://schemas.openxmlformats.org/officeDocument/2006/relationships/themeOverride" Target="../theme/themeOverride34.xml"/></Relationships>
</file>

<file path=ppt/slides/_rels/slide3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slideLayout" Target="../slideLayouts/slideLayout1.xml"/><Relationship Id="rId1" Type="http://schemas.openxmlformats.org/officeDocument/2006/relationships/themeOverride" Target="../theme/themeOverride35.xml"/><Relationship Id="rId4" Type="http://schemas.openxmlformats.org/officeDocument/2006/relationships/image" Target="../media/image6.png"/></Relationships>
</file>

<file path=ppt/slides/_rels/slide3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slideLayout" Target="../slideLayouts/slideLayout1.xml"/><Relationship Id="rId1" Type="http://schemas.openxmlformats.org/officeDocument/2006/relationships/themeOverride" Target="../theme/themeOverride36.xml"/><Relationship Id="rId4" Type="http://schemas.openxmlformats.org/officeDocument/2006/relationships/image" Target="../media/image6.png"/></Relationships>
</file>

<file path=ppt/slides/_rels/slide37.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slideLayout" Target="../slideLayouts/slideLayout47.xml"/><Relationship Id="rId1" Type="http://schemas.openxmlformats.org/officeDocument/2006/relationships/themeOverride" Target="../theme/themeOverride37.xml"/><Relationship Id="rId4" Type="http://schemas.openxmlformats.org/officeDocument/2006/relationships/image" Target="../media/image18.jpg"/></Relationships>
</file>

<file path=ppt/slides/_rels/slide38.xml.rels><?xml version="1.0" encoding="UTF-8" standalone="yes"?>
<Relationships xmlns="http://schemas.openxmlformats.org/package/2006/relationships"><Relationship Id="rId3" Type="http://schemas.openxmlformats.org/officeDocument/2006/relationships/notesSlide" Target="../notesSlides/notesSlide5.xml"/><Relationship Id="rId7" Type="http://schemas.openxmlformats.org/officeDocument/2006/relationships/image" Target="../media/image6.png"/><Relationship Id="rId2" Type="http://schemas.openxmlformats.org/officeDocument/2006/relationships/slideLayout" Target="../slideLayouts/slideLayout64.xml"/><Relationship Id="rId1" Type="http://schemas.openxmlformats.org/officeDocument/2006/relationships/themeOverride" Target="../theme/themeOverride38.xml"/><Relationship Id="rId6" Type="http://schemas.openxmlformats.org/officeDocument/2006/relationships/image" Target="../media/image20.jpg"/><Relationship Id="rId5" Type="http://schemas.openxmlformats.org/officeDocument/2006/relationships/image" Target="../media/image19.sv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Prepared by Dr. Perihan Salah</a:t>
            </a:r>
          </a:p>
        </p:txBody>
      </p:sp>
      <p:sp>
        <p:nvSpPr>
          <p:cNvPr id="31" name="TextBox 30">
            <a:extLst>
              <a:ext uri="{FF2B5EF4-FFF2-40B4-BE49-F238E27FC236}">
                <a16:creationId xmlns:a16="http://schemas.microsoft.com/office/drawing/2014/main" id="{16E4CC76-2D0D-6204-3FBC-B0856D8E8836}"/>
              </a:ext>
            </a:extLst>
          </p:cNvPr>
          <p:cNvSpPr txBox="1"/>
          <p:nvPr/>
        </p:nvSpPr>
        <p:spPr>
          <a:xfrm>
            <a:off x="782298" y="2222942"/>
            <a:ext cx="4733948"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Strategic Brand 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Introduction</a:t>
            </a: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4372040" cy="707886"/>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MKT</a:t>
            </a:r>
          </a:p>
          <a:p>
            <a:r>
              <a:rPr lang="en-US" sz="2000" dirty="0">
                <a:latin typeface="Times New Roman" panose="02020603050405020304" pitchFamily="18" charset="0"/>
                <a:cs typeface="Times New Roman" panose="02020603050405020304" pitchFamily="18" charset="0"/>
              </a:rPr>
              <a:t>Brands and Brand Management</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5" cstate="email">
              <a:extLst>
                <a:ext uri="{28A0092B-C50C-407E-A947-70E740481C1C}">
                  <a14:useLocalDpi xmlns:a14="http://schemas.microsoft.com/office/drawing/2010/main"/>
                </a:ext>
              </a:extLst>
            </a:blip>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6"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94617" y="269653"/>
            <a:ext cx="2954655" cy="1379622"/>
          </a:xfrm>
          <a:prstGeom prst="rect">
            <a:avLst/>
          </a:prstGeom>
        </p:spPr>
      </p:pic>
    </p:spTree>
    <p:extLst>
      <p:ext uri="{BB962C8B-B14F-4D97-AF65-F5344CB8AC3E}">
        <p14:creationId xmlns:p14="http://schemas.microsoft.com/office/powerpoint/2010/main" val="1923992518"/>
      </p:ext>
    </p:extLst>
  </p:cSld>
  <p:clrMapOvr>
    <a:overrideClrMapping bg1="lt1" tx1="dk1" bg2="lt2" tx2="dk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5">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419900" y="2532528"/>
            <a:ext cx="5315065" cy="1446550"/>
          </a:xfrm>
          <a:prstGeom prst="rect">
            <a:avLst/>
          </a:prstGeom>
          <a:noFill/>
        </p:spPr>
        <p:txBody>
          <a:bodyPr wrap="square" rtlCol="0">
            <a:spAutoFit/>
          </a:bodyPr>
          <a:lstStyle/>
          <a:p>
            <a:pPr algn="ctr"/>
            <a:r>
              <a:rPr lang="en-US" sz="4400" b="1" dirty="0">
                <a:solidFill>
                  <a:srgbClr val="00B0F0"/>
                </a:solidFill>
                <a:latin typeface="Times New Roman" panose="02020603050405020304" pitchFamily="18" charset="0"/>
                <a:cs typeface="Times New Roman" panose="02020603050405020304" pitchFamily="18" charset="0"/>
              </a:rPr>
              <a:t>Strategic Brand 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7431923" y="416867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Introduction</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3437159"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MKT</a:t>
            </a:r>
          </a:p>
          <a:p>
            <a:r>
              <a:rPr lang="en-US" sz="2000" dirty="0">
                <a:solidFill>
                  <a:srgbClr val="000000"/>
                </a:solidFill>
                <a:latin typeface="Times New Roman" panose="02020603050405020304" pitchFamily="18" charset="0"/>
                <a:cs typeface="Times New Roman" panose="02020603050405020304" pitchFamily="18" charset="0"/>
              </a:rPr>
              <a:t>Brands and Brand Management</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Perihan Salah</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6" name="Graphic 21">
            <a:extLst>
              <a:ext uri="{FF2B5EF4-FFF2-40B4-BE49-F238E27FC236}">
                <a16:creationId xmlns:a16="http://schemas.microsoft.com/office/drawing/2014/main" id="{E97498BE-443D-38EF-F531-3EC3DEB7CA9B}"/>
              </a:ext>
            </a:extLst>
          </p:cNvPr>
          <p:cNvPicPr>
            <a:picLocks noChangeAspect="1"/>
          </p:cNvPicPr>
          <p:nvPr/>
        </p:nvPicPr>
        <p:blipFill rotWithShape="1">
          <a:blip r:embed="rId6"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596022" y="82275"/>
            <a:ext cx="2421250" cy="1130568"/>
          </a:xfrm>
          <a:prstGeom prst="rect">
            <a:avLst/>
          </a:prstGeom>
        </p:spPr>
      </p:pic>
    </p:spTree>
    <p:extLst>
      <p:ext uri="{BB962C8B-B14F-4D97-AF65-F5344CB8AC3E}">
        <p14:creationId xmlns:p14="http://schemas.microsoft.com/office/powerpoint/2010/main" val="701632073"/>
      </p:ext>
    </p:extLst>
  </p:cSld>
  <p:clrMapOvr>
    <a:overrideClrMapping bg1="lt1" tx1="dk1" bg2="lt2" tx2="dk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E16ABC19-95B5-6DC3-E45F-1A6704C69E65}"/>
              </a:ext>
            </a:extLst>
          </p:cNvPr>
          <p:cNvSpPr/>
          <p:nvPr/>
        </p:nvSpPr>
        <p:spPr>
          <a:xfrm>
            <a:off x="304801" y="1285193"/>
            <a:ext cx="11676992" cy="54850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4" cstate="email">
            <a:extLst>
              <a:ext uri="{28A0092B-C50C-407E-A947-70E740481C1C}">
                <a14:useLocalDpi xmlns:a14="http://schemas.microsoft.com/office/drawing/2010/main"/>
              </a:ext>
            </a:extLst>
          </a:blip>
          <a:srcRect/>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6160245" y="1431095"/>
            <a:ext cx="4728010"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LEARNING OBJECTIVES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724527" y="2467293"/>
            <a:ext cx="8433134" cy="3539430"/>
          </a:xfrm>
          <a:prstGeom prst="rect">
            <a:avLst/>
          </a:prstGeom>
          <a:noFill/>
        </p:spPr>
        <p:txBody>
          <a:bodyPr wrap="square" rtlCol="0">
            <a:spAutoFit/>
          </a:bodyPr>
          <a:lstStyle/>
          <a:p>
            <a:r>
              <a:rPr lang="en-US" sz="2800" dirty="0">
                <a:latin typeface="Calibri" panose="020F0502020204030204" pitchFamily="34" charset="0"/>
              </a:rPr>
              <a:t>Chapter 1: Brands and Brand Management </a:t>
            </a:r>
          </a:p>
          <a:p>
            <a:r>
              <a:rPr lang="en-US" sz="2800" dirty="0">
                <a:latin typeface="Calibri" panose="020F0502020204030204" pitchFamily="34" charset="0"/>
              </a:rPr>
              <a:t>Chapter 2: Customer-Based Brand Equity </a:t>
            </a:r>
          </a:p>
          <a:p>
            <a:r>
              <a:rPr lang="en-US" sz="2800" dirty="0">
                <a:latin typeface="Calibri" panose="020F0502020204030204" pitchFamily="34" charset="0"/>
              </a:rPr>
              <a:t>Chapter 3: Brand Positioning </a:t>
            </a:r>
          </a:p>
          <a:p>
            <a:r>
              <a:rPr lang="en-US" sz="2800" dirty="0">
                <a:latin typeface="Calibri" panose="020F0502020204030204" pitchFamily="34" charset="0"/>
              </a:rPr>
              <a:t>Chapter 4: Brands Resonance and the Brand Value Chain </a:t>
            </a:r>
          </a:p>
          <a:p>
            <a:r>
              <a:rPr lang="en-US" sz="2800" dirty="0">
                <a:latin typeface="Calibri" panose="020F0502020204030204" pitchFamily="34" charset="0"/>
              </a:rPr>
              <a:t>Chapter 5: Choosing Brand Elements to build Brand Equity </a:t>
            </a:r>
          </a:p>
          <a:p>
            <a:r>
              <a:rPr lang="en-US" sz="2800" dirty="0">
                <a:latin typeface="Calibri" panose="020F0502020204030204" pitchFamily="34" charset="0"/>
              </a:rPr>
              <a:t>Chapter 6: Designing Marketing Programs to Build Brand Equity </a:t>
            </a:r>
          </a:p>
        </p:txBody>
      </p:sp>
      <p:grpSp>
        <p:nvGrpSpPr>
          <p:cNvPr id="3" name="Group 2">
            <a:extLst>
              <a:ext uri="{FF2B5EF4-FFF2-40B4-BE49-F238E27FC236}">
                <a16:creationId xmlns:a16="http://schemas.microsoft.com/office/drawing/2014/main" id="{DB2649DD-A18F-4A25-A6A3-CE67B847BF0F}"/>
              </a:ext>
            </a:extLst>
          </p:cNvPr>
          <p:cNvGrpSpPr/>
          <p:nvPr/>
        </p:nvGrpSpPr>
        <p:grpSpPr>
          <a:xfrm>
            <a:off x="4546947" y="1162651"/>
            <a:ext cx="1190600" cy="1039770"/>
            <a:chOff x="3386537" y="1329617"/>
            <a:chExt cx="1190600" cy="1039770"/>
          </a:xfrm>
        </p:grpSpPr>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00</a:t>
              </a:r>
              <a:endParaRPr lang="en-US" sz="1200" b="1" dirty="0">
                <a:solidFill>
                  <a:schemeClr val="bg1"/>
                </a:solidFill>
                <a:latin typeface="Times New Roman" panose="02020603050405020304" pitchFamily="18" charset="0"/>
                <a:cs typeface="Times New Roman" panose="02020603050405020304" pitchFamily="18" charset="0"/>
              </a:endParaRPr>
            </a:p>
          </p:txBody>
        </p:sp>
      </p:grpSp>
      <p:sp>
        <p:nvSpPr>
          <p:cNvPr id="9" name="TextBox 8">
            <a:extLst>
              <a:ext uri="{FF2B5EF4-FFF2-40B4-BE49-F238E27FC236}">
                <a16:creationId xmlns:a16="http://schemas.microsoft.com/office/drawing/2014/main" id="{D2A61C26-2216-E13E-2DAA-FEF4A7305383}"/>
              </a:ext>
            </a:extLst>
          </p:cNvPr>
          <p:cNvSpPr txBox="1"/>
          <p:nvPr/>
        </p:nvSpPr>
        <p:spPr>
          <a:xfrm>
            <a:off x="9696944" y="6370169"/>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3" name="Graphic 21">
            <a:extLst>
              <a:ext uri="{FF2B5EF4-FFF2-40B4-BE49-F238E27FC236}">
                <a16:creationId xmlns:a16="http://schemas.microsoft.com/office/drawing/2014/main" id="{EAE57278-AB96-113D-1E2C-F43DC42A889F}"/>
              </a:ext>
            </a:extLst>
          </p:cNvPr>
          <p:cNvPicPr>
            <a:picLocks noChangeAspect="1"/>
          </p:cNvPicPr>
          <p:nvPr/>
        </p:nvPicPr>
        <p:blipFill rotWithShape="1">
          <a:blip r:embed="rId5"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596022" y="82275"/>
            <a:ext cx="2421250" cy="1130568"/>
          </a:xfrm>
          <a:prstGeom prst="rect">
            <a:avLst/>
          </a:prstGeom>
        </p:spPr>
      </p:pic>
    </p:spTree>
    <p:extLst>
      <p:ext uri="{BB962C8B-B14F-4D97-AF65-F5344CB8AC3E}">
        <p14:creationId xmlns:p14="http://schemas.microsoft.com/office/powerpoint/2010/main" val="3531205851"/>
      </p:ext>
    </p:extLst>
  </p:cSld>
  <p:clrMapOvr>
    <a:overrideClrMapping bg1="lt1" tx1="dk1" bg2="lt2" tx2="dk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A998B7-9453-FFCB-587D-89838C791714}"/>
            </a:ext>
          </a:extLst>
        </p:cNvPr>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4E03244A-CC1A-D782-2695-F69477B4FAA4}"/>
              </a:ext>
            </a:extLst>
          </p:cNvPr>
          <p:cNvSpPr/>
          <p:nvPr/>
        </p:nvSpPr>
        <p:spPr>
          <a:xfrm>
            <a:off x="304801" y="1285193"/>
            <a:ext cx="11676992" cy="54850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Picture Placeholder 4">
            <a:extLst>
              <a:ext uri="{FF2B5EF4-FFF2-40B4-BE49-F238E27FC236}">
                <a16:creationId xmlns:a16="http://schemas.microsoft.com/office/drawing/2014/main" id="{704C5B4C-9752-F489-EE12-16B03E9845C1}"/>
              </a:ext>
            </a:extLst>
          </p:cNvPr>
          <p:cNvPicPr>
            <a:picLocks noGrp="1" noChangeAspect="1"/>
          </p:cNvPicPr>
          <p:nvPr>
            <p:ph type="pic" sz="quarter" idx="10"/>
          </p:nvPr>
        </p:nvPicPr>
        <p:blipFill>
          <a:blip r:embed="rId4" cstate="email">
            <a:extLst>
              <a:ext uri="{28A0092B-C50C-407E-A947-70E740481C1C}">
                <a14:useLocalDpi xmlns:a14="http://schemas.microsoft.com/office/drawing/2010/main"/>
              </a:ext>
            </a:extLst>
          </a:blip>
          <a:srcRect/>
          <a:stretch/>
        </p:blipFill>
        <p:spPr>
          <a:xfrm>
            <a:off x="2808" y="0"/>
            <a:ext cx="5547685" cy="5573488"/>
          </a:xfrm>
        </p:spPr>
      </p:pic>
      <p:sp>
        <p:nvSpPr>
          <p:cNvPr id="2" name="Right Triangle 1">
            <a:extLst>
              <a:ext uri="{FF2B5EF4-FFF2-40B4-BE49-F238E27FC236}">
                <a16:creationId xmlns:a16="http://schemas.microsoft.com/office/drawing/2014/main" id="{86C39CD6-F043-2498-EE75-7F7CDEE1511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F75E7A54-4E4E-9DCD-EB8F-415A2C0DE6EE}"/>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4CC6E0CE-2140-A009-56D4-87EC0046A78C}"/>
              </a:ext>
            </a:extLst>
          </p:cNvPr>
          <p:cNvSpPr txBox="1"/>
          <p:nvPr/>
        </p:nvSpPr>
        <p:spPr>
          <a:xfrm>
            <a:off x="6160245" y="1431095"/>
            <a:ext cx="4728010"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LEARNING OBJECTIVES</a:t>
            </a:r>
          </a:p>
        </p:txBody>
      </p:sp>
      <p:sp>
        <p:nvSpPr>
          <p:cNvPr id="31" name="TextBox 30">
            <a:extLst>
              <a:ext uri="{FF2B5EF4-FFF2-40B4-BE49-F238E27FC236}">
                <a16:creationId xmlns:a16="http://schemas.microsoft.com/office/drawing/2014/main" id="{ED436BCD-50D6-7872-396B-B90534798797}"/>
              </a:ext>
            </a:extLst>
          </p:cNvPr>
          <p:cNvSpPr txBox="1"/>
          <p:nvPr/>
        </p:nvSpPr>
        <p:spPr>
          <a:xfrm>
            <a:off x="3724527" y="2467293"/>
            <a:ext cx="8433134" cy="3108543"/>
          </a:xfrm>
          <a:prstGeom prst="rect">
            <a:avLst/>
          </a:prstGeom>
          <a:noFill/>
        </p:spPr>
        <p:txBody>
          <a:bodyPr wrap="square" rtlCol="0">
            <a:spAutoFit/>
          </a:bodyPr>
          <a:lstStyle/>
          <a:p>
            <a:r>
              <a:rPr lang="en-US" sz="2800" dirty="0">
                <a:latin typeface="Calibri" panose="020F0502020204030204" pitchFamily="34" charset="0"/>
              </a:rPr>
              <a:t>Chapter 7: Integrating Marketing Communications to build brand equity </a:t>
            </a:r>
          </a:p>
          <a:p>
            <a:r>
              <a:rPr lang="en-US" sz="2800" dirty="0">
                <a:latin typeface="Calibri" panose="020F0502020204030204" pitchFamily="34" charset="0"/>
              </a:rPr>
              <a:t>Chapter 8: Leveraging Secondary Brand Associations to build brand equity </a:t>
            </a:r>
          </a:p>
          <a:p>
            <a:r>
              <a:rPr lang="en-US" sz="2800" dirty="0">
                <a:latin typeface="Calibri" panose="020F0502020204030204" pitchFamily="34" charset="0"/>
              </a:rPr>
              <a:t>Chapter 9: Branding in the Digital Era </a:t>
            </a:r>
          </a:p>
          <a:p>
            <a:r>
              <a:rPr lang="en-US" sz="2800" dirty="0">
                <a:latin typeface="Calibri" panose="020F0502020204030204" pitchFamily="34" charset="0"/>
              </a:rPr>
              <a:t>Chapter 10: Introducing and Naming New Products and Brand Extensions </a:t>
            </a:r>
            <a:endParaRPr lang="en-US" sz="4000" dirty="0">
              <a:latin typeface="Times New Roman" panose="02020603050405020304" pitchFamily="18" charset="0"/>
              <a:cs typeface="Times New Roman" panose="02020603050405020304" pitchFamily="18" charset="0"/>
            </a:endParaRPr>
          </a:p>
        </p:txBody>
      </p:sp>
      <p:grpSp>
        <p:nvGrpSpPr>
          <p:cNvPr id="3" name="Group 2">
            <a:extLst>
              <a:ext uri="{FF2B5EF4-FFF2-40B4-BE49-F238E27FC236}">
                <a16:creationId xmlns:a16="http://schemas.microsoft.com/office/drawing/2014/main" id="{877B3057-D23C-6004-4ED0-31A6EEAD0785}"/>
              </a:ext>
            </a:extLst>
          </p:cNvPr>
          <p:cNvGrpSpPr/>
          <p:nvPr/>
        </p:nvGrpSpPr>
        <p:grpSpPr>
          <a:xfrm>
            <a:off x="4546947" y="1162651"/>
            <a:ext cx="1190600" cy="1039770"/>
            <a:chOff x="3386537" y="1329617"/>
            <a:chExt cx="1190600" cy="1039770"/>
          </a:xfrm>
        </p:grpSpPr>
        <p:sp>
          <p:nvSpPr>
            <p:cNvPr id="32" name="Rectangle 31">
              <a:extLst>
                <a:ext uri="{FF2B5EF4-FFF2-40B4-BE49-F238E27FC236}">
                  <a16:creationId xmlns:a16="http://schemas.microsoft.com/office/drawing/2014/main" id="{3FD50957-0618-B89D-2A86-3D020869C9BC}"/>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9827091F-D9EE-DBD9-8752-1FF6BB67CB5C}"/>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7EA178FF-96A0-4B49-1DB0-99758D7D8F63}"/>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00</a:t>
              </a:r>
              <a:endParaRPr lang="en-US" sz="1200" b="1" dirty="0">
                <a:solidFill>
                  <a:schemeClr val="bg1"/>
                </a:solidFill>
                <a:latin typeface="Times New Roman" panose="02020603050405020304" pitchFamily="18" charset="0"/>
                <a:cs typeface="Times New Roman" panose="02020603050405020304" pitchFamily="18" charset="0"/>
              </a:endParaRPr>
            </a:p>
          </p:txBody>
        </p:sp>
      </p:grpSp>
      <p:sp>
        <p:nvSpPr>
          <p:cNvPr id="4" name="Rectangle 3">
            <a:extLst>
              <a:ext uri="{FF2B5EF4-FFF2-40B4-BE49-F238E27FC236}">
                <a16:creationId xmlns:a16="http://schemas.microsoft.com/office/drawing/2014/main" id="{76BAEDCC-EB94-A5C7-2E5D-71396E3B621C}"/>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3A88EDCD-0728-D401-BA51-44E3BE956E18}"/>
              </a:ext>
            </a:extLst>
          </p:cNvPr>
          <p:cNvSpPr txBox="1"/>
          <p:nvPr/>
        </p:nvSpPr>
        <p:spPr>
          <a:xfrm>
            <a:off x="9696944" y="6370169"/>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3" name="Graphic 21">
            <a:extLst>
              <a:ext uri="{FF2B5EF4-FFF2-40B4-BE49-F238E27FC236}">
                <a16:creationId xmlns:a16="http://schemas.microsoft.com/office/drawing/2014/main" id="{0C2B1084-F546-4230-9A3B-0FD60B2C67B5}"/>
              </a:ext>
            </a:extLst>
          </p:cNvPr>
          <p:cNvPicPr>
            <a:picLocks noChangeAspect="1"/>
          </p:cNvPicPr>
          <p:nvPr/>
        </p:nvPicPr>
        <p:blipFill rotWithShape="1">
          <a:blip r:embed="rId5"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596022" y="82275"/>
            <a:ext cx="2421250" cy="1130568"/>
          </a:xfrm>
          <a:prstGeom prst="rect">
            <a:avLst/>
          </a:prstGeom>
        </p:spPr>
      </p:pic>
    </p:spTree>
    <p:extLst>
      <p:ext uri="{BB962C8B-B14F-4D97-AF65-F5344CB8AC3E}">
        <p14:creationId xmlns:p14="http://schemas.microsoft.com/office/powerpoint/2010/main" val="550431778"/>
      </p:ext>
    </p:extLst>
  </p:cSld>
  <p:clrMapOvr>
    <a:overrideClrMapping bg1="lt1" tx1="dk1" bg2="lt2" tx2="dk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336847" y="1545190"/>
            <a:ext cx="8680425"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51338" y="823881"/>
            <a:ext cx="9345750" cy="4571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Content Placeholder 2">
            <a:extLst>
              <a:ext uri="{FF2B5EF4-FFF2-40B4-BE49-F238E27FC236}">
                <a16:creationId xmlns:a16="http://schemas.microsoft.com/office/drawing/2014/main" id="{35A7B0FE-5DEE-48CF-B974-CDBEDB9D469C}"/>
              </a:ext>
            </a:extLst>
          </p:cNvPr>
          <p:cNvSpPr txBox="1">
            <a:spLocks/>
          </p:cNvSpPr>
          <p:nvPr/>
        </p:nvSpPr>
        <p:spPr>
          <a:xfrm>
            <a:off x="3603740" y="1840472"/>
            <a:ext cx="8413532" cy="363888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dirty="0"/>
              <a:t>Define “brand,” state how brand differs from a product, and explain what brand equity is</a:t>
            </a:r>
          </a:p>
          <a:p>
            <a:r>
              <a:rPr lang="en-US" altLang="en-US" dirty="0"/>
              <a:t>Summarize why brands are important</a:t>
            </a:r>
          </a:p>
          <a:p>
            <a:r>
              <a:rPr lang="en-US" altLang="en-US" dirty="0"/>
              <a:t>Explain how branding applies to virtually everything</a:t>
            </a:r>
          </a:p>
          <a:p>
            <a:r>
              <a:rPr lang="en-US" altLang="en-US" dirty="0"/>
              <a:t>Describe the main branding challenges and opportunities</a:t>
            </a:r>
          </a:p>
          <a:p>
            <a:r>
              <a:rPr lang="en-US" altLang="en-US" dirty="0"/>
              <a:t>Identify the steps in the strategic brand management process</a:t>
            </a:r>
          </a:p>
          <a:p>
            <a:endParaRPr lang="en-US" altLang="en-US" dirty="0"/>
          </a:p>
        </p:txBody>
      </p:sp>
      <p:sp>
        <p:nvSpPr>
          <p:cNvPr id="9" name="Title 1">
            <a:extLst>
              <a:ext uri="{FF2B5EF4-FFF2-40B4-BE49-F238E27FC236}">
                <a16:creationId xmlns:a16="http://schemas.microsoft.com/office/drawing/2014/main" id="{0ADF1393-9C42-4638-A0E5-46AEBD28E7E1}"/>
              </a:ext>
            </a:extLst>
          </p:cNvPr>
          <p:cNvSpPr txBox="1">
            <a:spLocks/>
          </p:cNvSpPr>
          <p:nvPr/>
        </p:nvSpPr>
        <p:spPr>
          <a:xfrm>
            <a:off x="1337189" y="0"/>
            <a:ext cx="5376041" cy="781708"/>
          </a:xfrm>
          <a:prstGeom prst="rect">
            <a:avLst/>
          </a:prstGeom>
          <a:noFill/>
          <a:ln>
            <a:noFill/>
          </a:ln>
        </p:spPr>
        <p:txBody>
          <a:bodyPr lIns="0" tIns="0" rIns="0" bIns="0" anchor="b" anchorCtr="0"/>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marL="0" marR="0" lvl="0" indent="0" algn="l" defTabSz="914400" rtl="0" eaLnBrk="1" fontAlgn="auto" latinLnBrk="0" hangingPunct="1">
              <a:lnSpc>
                <a:spcPct val="100000"/>
              </a:lnSpc>
              <a:spcBef>
                <a:spcPts val="0"/>
              </a:spcBef>
              <a:spcAft>
                <a:spcPts val="0"/>
              </a:spcAft>
              <a:buClr>
                <a:srgbClr val="007FA3"/>
              </a:buClr>
              <a:buSzTx/>
              <a:buFont typeface="Times New Roman"/>
              <a:buNone/>
              <a:tabLst/>
              <a:defRPr/>
            </a:pPr>
            <a:r>
              <a:rPr kumimoji="0" lang="en-IN" altLang="en-US" sz="3600" b="1" i="0" u="none" strike="noStrike" kern="0" cap="none" spc="0" normalizeH="0" baseline="0" noProof="0" dirty="0">
                <a:ln>
                  <a:noFill/>
                </a:ln>
                <a:solidFill>
                  <a:srgbClr val="007FA3"/>
                </a:solidFill>
                <a:effectLst/>
                <a:uLnTx/>
                <a:uFillTx/>
                <a:latin typeface="Arial"/>
                <a:cs typeface="Times New Roman"/>
                <a:sym typeface="Times New Roman"/>
              </a:rPr>
              <a:t>Course Content</a:t>
            </a:r>
            <a:endParaRPr kumimoji="0" lang="en-IN" sz="3600" b="1" i="0" u="none" strike="noStrike" kern="0" cap="none" spc="0" normalizeH="0" baseline="0" noProof="0" dirty="0">
              <a:ln>
                <a:noFill/>
              </a:ln>
              <a:solidFill>
                <a:srgbClr val="007FA3"/>
              </a:solidFill>
              <a:effectLst/>
              <a:uLnTx/>
              <a:uFillTx/>
              <a:latin typeface="Arial"/>
              <a:cs typeface="Times New Roman"/>
              <a:sym typeface="Times New Roman"/>
            </a:endParaRPr>
          </a:p>
        </p:txBody>
      </p:sp>
      <p:sp>
        <p:nvSpPr>
          <p:cNvPr id="10" name="TextBox 9">
            <a:extLst>
              <a:ext uri="{FF2B5EF4-FFF2-40B4-BE49-F238E27FC236}">
                <a16:creationId xmlns:a16="http://schemas.microsoft.com/office/drawing/2014/main" id="{AB86E36C-A4A8-4758-BE37-0EBCC76D8B0A}"/>
              </a:ext>
            </a:extLst>
          </p:cNvPr>
          <p:cNvSpPr txBox="1"/>
          <p:nvPr/>
        </p:nvSpPr>
        <p:spPr>
          <a:xfrm>
            <a:off x="174728" y="2967415"/>
            <a:ext cx="3044105" cy="1384995"/>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Lecture 1:</a:t>
            </a:r>
          </a:p>
          <a:p>
            <a:r>
              <a:rPr lang="en-US" sz="2800" b="1" dirty="0">
                <a:solidFill>
                  <a:schemeClr val="bg1"/>
                </a:solidFill>
                <a:latin typeface="Times New Roman" panose="02020603050405020304" pitchFamily="18" charset="0"/>
                <a:cs typeface="Times New Roman" panose="02020603050405020304" pitchFamily="18" charset="0"/>
              </a:rPr>
              <a:t>Brands and Brand Management </a:t>
            </a:r>
          </a:p>
        </p:txBody>
      </p:sp>
      <p:pic>
        <p:nvPicPr>
          <p:cNvPr id="6" name="Graphic 21">
            <a:extLst>
              <a:ext uri="{FF2B5EF4-FFF2-40B4-BE49-F238E27FC236}">
                <a16:creationId xmlns:a16="http://schemas.microsoft.com/office/drawing/2014/main" id="{4D2C8544-AF95-18FB-6B97-E20284DD4ED1}"/>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0086888" y="93396"/>
            <a:ext cx="1905082" cy="889551"/>
          </a:xfrm>
          <a:prstGeom prst="rect">
            <a:avLst/>
          </a:prstGeom>
        </p:spPr>
      </p:pic>
    </p:spTree>
    <p:extLst>
      <p:ext uri="{BB962C8B-B14F-4D97-AF65-F5344CB8AC3E}">
        <p14:creationId xmlns:p14="http://schemas.microsoft.com/office/powerpoint/2010/main" val="3434396648"/>
      </p:ext>
    </p:extLst>
  </p:cSld>
  <p:clrMapOvr>
    <a:overrideClrMapping bg1="lt1" tx1="dk1" bg2="lt2" tx2="dk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336847" y="1545190"/>
            <a:ext cx="8680425"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51338" y="823881"/>
            <a:ext cx="9345750"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Content Placeholder 2">
            <a:extLst>
              <a:ext uri="{FF2B5EF4-FFF2-40B4-BE49-F238E27FC236}">
                <a16:creationId xmlns:a16="http://schemas.microsoft.com/office/drawing/2014/main" id="{35A7B0FE-5DEE-48CF-B974-CDBEDB9D469C}"/>
              </a:ext>
            </a:extLst>
          </p:cNvPr>
          <p:cNvSpPr txBox="1">
            <a:spLocks/>
          </p:cNvSpPr>
          <p:nvPr/>
        </p:nvSpPr>
        <p:spPr>
          <a:xfrm>
            <a:off x="3603740" y="1840472"/>
            <a:ext cx="8413532" cy="363888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IN" altLang="en-US" dirty="0"/>
              <a:t>The key to creating a brand:</a:t>
            </a:r>
          </a:p>
          <a:p>
            <a:pPr lvl="1"/>
            <a:r>
              <a:rPr lang="en-IN" altLang="en-US" dirty="0"/>
              <a:t>Able to choose a name, logo, symbol, package design, or other characteristic that identifies a product</a:t>
            </a:r>
          </a:p>
          <a:p>
            <a:pPr lvl="1"/>
            <a:r>
              <a:rPr lang="en-IN" altLang="en-US" dirty="0"/>
              <a:t>Distinguishes it from other products</a:t>
            </a:r>
            <a:endParaRPr lang="en-US" altLang="en-US" dirty="0"/>
          </a:p>
          <a:p>
            <a:r>
              <a:rPr lang="en-US" altLang="en-US" dirty="0"/>
              <a:t>Components that identify and differentiate a brand are brand elements</a:t>
            </a:r>
          </a:p>
          <a:p>
            <a:r>
              <a:rPr lang="en-US" altLang="ar-EG" dirty="0"/>
              <a:t>Can be based on </a:t>
            </a:r>
            <a:r>
              <a:rPr lang="en-IN" altLang="ar-EG" dirty="0"/>
              <a:t>people, places, things, and abstract images</a:t>
            </a:r>
          </a:p>
        </p:txBody>
      </p:sp>
      <p:sp>
        <p:nvSpPr>
          <p:cNvPr id="9" name="Title 1">
            <a:extLst>
              <a:ext uri="{FF2B5EF4-FFF2-40B4-BE49-F238E27FC236}">
                <a16:creationId xmlns:a16="http://schemas.microsoft.com/office/drawing/2014/main" id="{0ADF1393-9C42-4638-A0E5-46AEBD28E7E1}"/>
              </a:ext>
            </a:extLst>
          </p:cNvPr>
          <p:cNvSpPr txBox="1">
            <a:spLocks/>
          </p:cNvSpPr>
          <p:nvPr/>
        </p:nvSpPr>
        <p:spPr>
          <a:xfrm>
            <a:off x="1337189" y="0"/>
            <a:ext cx="5376041" cy="781708"/>
          </a:xfrm>
          <a:prstGeom prst="rect">
            <a:avLst/>
          </a:prstGeom>
          <a:noFill/>
          <a:ln>
            <a:noFill/>
          </a:ln>
        </p:spPr>
        <p:txBody>
          <a:bodyPr lIns="0" tIns="0" rIns="0" bIns="0" anchor="b" anchorCtr="0"/>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marL="0" marR="0" lvl="0" indent="0" algn="l" defTabSz="914400" rtl="0" eaLnBrk="1" fontAlgn="auto" latinLnBrk="0" hangingPunct="1">
              <a:lnSpc>
                <a:spcPct val="100000"/>
              </a:lnSpc>
              <a:spcBef>
                <a:spcPts val="0"/>
              </a:spcBef>
              <a:spcAft>
                <a:spcPts val="0"/>
              </a:spcAft>
              <a:buClr>
                <a:srgbClr val="007FA3"/>
              </a:buClr>
              <a:buSzTx/>
              <a:buFont typeface="Times New Roman"/>
              <a:buNone/>
              <a:tabLst/>
              <a:defRPr/>
            </a:pPr>
            <a:r>
              <a:rPr kumimoji="0" lang="en-IN" altLang="en-US" sz="3600" b="1" i="0" u="none" strike="noStrike" kern="0" cap="none" spc="0" normalizeH="0" baseline="0" noProof="0" dirty="0">
                <a:ln>
                  <a:noFill/>
                </a:ln>
                <a:solidFill>
                  <a:srgbClr val="007FA3"/>
                </a:solidFill>
                <a:effectLst/>
                <a:uLnTx/>
                <a:uFillTx/>
                <a:latin typeface="Arial"/>
                <a:cs typeface="Times New Roman"/>
                <a:sym typeface="Times New Roman"/>
              </a:rPr>
              <a:t>Brand Elements</a:t>
            </a:r>
          </a:p>
        </p:txBody>
      </p:sp>
      <p:sp>
        <p:nvSpPr>
          <p:cNvPr id="10" name="TextBox 9">
            <a:extLst>
              <a:ext uri="{FF2B5EF4-FFF2-40B4-BE49-F238E27FC236}">
                <a16:creationId xmlns:a16="http://schemas.microsoft.com/office/drawing/2014/main" id="{AB86E36C-A4A8-4758-BE37-0EBCC76D8B0A}"/>
              </a:ext>
            </a:extLst>
          </p:cNvPr>
          <p:cNvSpPr txBox="1"/>
          <p:nvPr/>
        </p:nvSpPr>
        <p:spPr>
          <a:xfrm>
            <a:off x="174728" y="2967415"/>
            <a:ext cx="3044105" cy="1384995"/>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Lecture 1:</a:t>
            </a:r>
          </a:p>
          <a:p>
            <a:r>
              <a:rPr lang="en-US" sz="2800" b="1" dirty="0">
                <a:solidFill>
                  <a:schemeClr val="bg1"/>
                </a:solidFill>
                <a:latin typeface="Times New Roman" panose="02020603050405020304" pitchFamily="18" charset="0"/>
                <a:cs typeface="Times New Roman" panose="02020603050405020304" pitchFamily="18" charset="0"/>
              </a:rPr>
              <a:t>Brands and Brand Management </a:t>
            </a:r>
          </a:p>
        </p:txBody>
      </p:sp>
      <p:sp>
        <p:nvSpPr>
          <p:cNvPr id="13" name="Rectangle 12">
            <a:extLst>
              <a:ext uri="{FF2B5EF4-FFF2-40B4-BE49-F238E27FC236}">
                <a16:creationId xmlns:a16="http://schemas.microsoft.com/office/drawing/2014/main" id="{0B35D74A-5253-00D8-85B6-9EB8A692201A}"/>
              </a:ext>
            </a:extLst>
          </p:cNvPr>
          <p:cNvSpPr/>
          <p:nvPr/>
        </p:nvSpPr>
        <p:spPr>
          <a:xfrm>
            <a:off x="151338" y="823881"/>
            <a:ext cx="9345750" cy="4571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Graphic 21">
            <a:extLst>
              <a:ext uri="{FF2B5EF4-FFF2-40B4-BE49-F238E27FC236}">
                <a16:creationId xmlns:a16="http://schemas.microsoft.com/office/drawing/2014/main" id="{C74CF451-52E7-9514-D860-BD4CAA27F94A}"/>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570720" y="93396"/>
            <a:ext cx="2421250" cy="1130568"/>
          </a:xfrm>
          <a:prstGeom prst="rect">
            <a:avLst/>
          </a:prstGeom>
        </p:spPr>
      </p:pic>
    </p:spTree>
    <p:extLst>
      <p:ext uri="{BB962C8B-B14F-4D97-AF65-F5344CB8AC3E}">
        <p14:creationId xmlns:p14="http://schemas.microsoft.com/office/powerpoint/2010/main" val="621253438"/>
      </p:ext>
    </p:extLst>
  </p:cSld>
  <p:clrMapOvr>
    <a:overrideClrMapping bg1="lt1" tx1="dk1" bg2="lt2" tx2="dk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336847" y="1062308"/>
            <a:ext cx="8680425" cy="55338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F4348071-CE82-4950-9337-A8B929809A72}"/>
              </a:ext>
            </a:extLst>
          </p:cNvPr>
          <p:cNvSpPr txBox="1"/>
          <p:nvPr/>
        </p:nvSpPr>
        <p:spPr>
          <a:xfrm>
            <a:off x="-243952" y="6396091"/>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itle 1">
            <a:extLst>
              <a:ext uri="{FF2B5EF4-FFF2-40B4-BE49-F238E27FC236}">
                <a16:creationId xmlns:a16="http://schemas.microsoft.com/office/drawing/2014/main" id="{0ADF1393-9C42-4638-A0E5-46AEBD28E7E1}"/>
              </a:ext>
            </a:extLst>
          </p:cNvPr>
          <p:cNvSpPr txBox="1">
            <a:spLocks/>
          </p:cNvSpPr>
          <p:nvPr/>
        </p:nvSpPr>
        <p:spPr>
          <a:xfrm>
            <a:off x="1337189" y="0"/>
            <a:ext cx="5376041" cy="781708"/>
          </a:xfrm>
          <a:prstGeom prst="rect">
            <a:avLst/>
          </a:prstGeom>
          <a:noFill/>
          <a:ln>
            <a:noFill/>
          </a:ln>
        </p:spPr>
        <p:txBody>
          <a:bodyPr lIns="0" tIns="0" rIns="0" bIns="0" anchor="b" anchorCtr="0"/>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marL="0" marR="0" lvl="0" indent="0" algn="l" defTabSz="914400" rtl="0" eaLnBrk="1" fontAlgn="auto" latinLnBrk="0" hangingPunct="1">
              <a:lnSpc>
                <a:spcPct val="100000"/>
              </a:lnSpc>
              <a:spcBef>
                <a:spcPts val="0"/>
              </a:spcBef>
              <a:spcAft>
                <a:spcPts val="0"/>
              </a:spcAft>
              <a:buClr>
                <a:srgbClr val="007FA3"/>
              </a:buClr>
              <a:buSzTx/>
              <a:buFont typeface="Times New Roman"/>
              <a:buNone/>
              <a:tabLst/>
              <a:defRPr/>
            </a:pPr>
            <a:r>
              <a:rPr kumimoji="0" lang="en-IN" altLang="en-US" sz="3600" b="1" i="0" u="none" strike="noStrike" kern="0" cap="none" spc="0" normalizeH="0" baseline="0" noProof="0" dirty="0">
                <a:ln>
                  <a:noFill/>
                </a:ln>
                <a:solidFill>
                  <a:srgbClr val="007FA3"/>
                </a:solidFill>
                <a:effectLst/>
                <a:uLnTx/>
                <a:uFillTx/>
                <a:latin typeface="Arial"/>
                <a:cs typeface="Times New Roman"/>
                <a:sym typeface="Times New Roman"/>
              </a:rPr>
              <a:t>Brand Elements</a:t>
            </a:r>
          </a:p>
        </p:txBody>
      </p:sp>
      <p:sp>
        <p:nvSpPr>
          <p:cNvPr id="10" name="TextBox 9">
            <a:extLst>
              <a:ext uri="{FF2B5EF4-FFF2-40B4-BE49-F238E27FC236}">
                <a16:creationId xmlns:a16="http://schemas.microsoft.com/office/drawing/2014/main" id="{AB86E36C-A4A8-4758-BE37-0EBCC76D8B0A}"/>
              </a:ext>
            </a:extLst>
          </p:cNvPr>
          <p:cNvSpPr txBox="1"/>
          <p:nvPr/>
        </p:nvSpPr>
        <p:spPr>
          <a:xfrm>
            <a:off x="174728" y="2967415"/>
            <a:ext cx="3044105" cy="1384995"/>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Lecture 1:</a:t>
            </a:r>
          </a:p>
          <a:p>
            <a:r>
              <a:rPr lang="en-US" sz="2800" b="1" dirty="0">
                <a:solidFill>
                  <a:schemeClr val="bg1"/>
                </a:solidFill>
                <a:latin typeface="Times New Roman" panose="02020603050405020304" pitchFamily="18" charset="0"/>
                <a:cs typeface="Times New Roman" panose="02020603050405020304" pitchFamily="18" charset="0"/>
              </a:rPr>
              <a:t>Brands and Brand Management </a:t>
            </a:r>
          </a:p>
        </p:txBody>
      </p:sp>
      <p:pic>
        <p:nvPicPr>
          <p:cNvPr id="2" name="Picture 1">
            <a:extLst>
              <a:ext uri="{FF2B5EF4-FFF2-40B4-BE49-F238E27FC236}">
                <a16:creationId xmlns:a16="http://schemas.microsoft.com/office/drawing/2014/main" id="{15FBC170-9EF5-4A1D-A1ED-E1631CDA2014}"/>
              </a:ext>
            </a:extLst>
          </p:cNvPr>
          <p:cNvPicPr>
            <a:picLocks noChangeAspect="1"/>
          </p:cNvPicPr>
          <p:nvPr/>
        </p:nvPicPr>
        <p:blipFill>
          <a:blip r:embed="rId3"/>
          <a:stretch>
            <a:fillRect/>
          </a:stretch>
        </p:blipFill>
        <p:spPr>
          <a:xfrm>
            <a:off x="3858201" y="1140756"/>
            <a:ext cx="7871344" cy="5376942"/>
          </a:xfrm>
          <a:prstGeom prst="rect">
            <a:avLst/>
          </a:prstGeom>
        </p:spPr>
      </p:pic>
      <p:sp>
        <p:nvSpPr>
          <p:cNvPr id="7" name="Rectangle 6">
            <a:extLst>
              <a:ext uri="{FF2B5EF4-FFF2-40B4-BE49-F238E27FC236}">
                <a16:creationId xmlns:a16="http://schemas.microsoft.com/office/drawing/2014/main" id="{1F44EBBB-16F9-C968-6F37-B7E170A9BB93}"/>
              </a:ext>
            </a:extLst>
          </p:cNvPr>
          <p:cNvSpPr/>
          <p:nvPr/>
        </p:nvSpPr>
        <p:spPr>
          <a:xfrm>
            <a:off x="50743" y="798072"/>
            <a:ext cx="9345750" cy="4571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382A72E9-E87D-F553-C02B-B57196C10A82}"/>
              </a:ext>
            </a:extLst>
          </p:cNvPr>
          <p:cNvPicPr>
            <a:picLocks noChangeAspect="1"/>
          </p:cNvPicPr>
          <p:nvPr/>
        </p:nvPicPr>
        <p:blipFill rotWithShape="1">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720007" y="10188"/>
            <a:ext cx="2421250" cy="1130568"/>
          </a:xfrm>
          <a:prstGeom prst="rect">
            <a:avLst/>
          </a:prstGeom>
        </p:spPr>
      </p:pic>
    </p:spTree>
    <p:extLst>
      <p:ext uri="{BB962C8B-B14F-4D97-AF65-F5344CB8AC3E}">
        <p14:creationId xmlns:p14="http://schemas.microsoft.com/office/powerpoint/2010/main" val="114782001"/>
      </p:ext>
    </p:extLst>
  </p:cSld>
  <p:clrMapOvr>
    <a:overrideClrMapping bg1="lt1" tx1="dk1" bg2="lt2" tx2="dk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336847" y="1545190"/>
            <a:ext cx="8680425"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51338" y="823881"/>
            <a:ext cx="9345750"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Content Placeholder 2">
            <a:extLst>
              <a:ext uri="{FF2B5EF4-FFF2-40B4-BE49-F238E27FC236}">
                <a16:creationId xmlns:a16="http://schemas.microsoft.com/office/drawing/2014/main" id="{35A7B0FE-5DEE-48CF-B974-CDBEDB9D469C}"/>
              </a:ext>
            </a:extLst>
          </p:cNvPr>
          <p:cNvSpPr txBox="1">
            <a:spLocks/>
          </p:cNvSpPr>
          <p:nvPr/>
        </p:nvSpPr>
        <p:spPr>
          <a:xfrm>
            <a:off x="4066130" y="2477904"/>
            <a:ext cx="6622826" cy="208358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dirty="0"/>
              <a:t>Define customer-based brand equity</a:t>
            </a:r>
          </a:p>
          <a:p>
            <a:r>
              <a:rPr lang="en-US" altLang="en-US" dirty="0"/>
              <a:t>Outline the sources and outcomes of customer based brand equity</a:t>
            </a:r>
          </a:p>
          <a:p>
            <a:endParaRPr lang="en-US" altLang="en-US" dirty="0"/>
          </a:p>
        </p:txBody>
      </p:sp>
      <p:sp>
        <p:nvSpPr>
          <p:cNvPr id="9" name="Title 1">
            <a:extLst>
              <a:ext uri="{FF2B5EF4-FFF2-40B4-BE49-F238E27FC236}">
                <a16:creationId xmlns:a16="http://schemas.microsoft.com/office/drawing/2014/main" id="{0ADF1393-9C42-4638-A0E5-46AEBD28E7E1}"/>
              </a:ext>
            </a:extLst>
          </p:cNvPr>
          <p:cNvSpPr txBox="1">
            <a:spLocks/>
          </p:cNvSpPr>
          <p:nvPr/>
        </p:nvSpPr>
        <p:spPr>
          <a:xfrm>
            <a:off x="1337189" y="0"/>
            <a:ext cx="5376041" cy="781708"/>
          </a:xfrm>
          <a:prstGeom prst="rect">
            <a:avLst/>
          </a:prstGeom>
          <a:noFill/>
          <a:ln>
            <a:noFill/>
          </a:ln>
        </p:spPr>
        <p:txBody>
          <a:bodyPr lIns="0" tIns="0" rIns="0" bIns="0" anchor="b" anchorCtr="0"/>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marL="0" marR="0" lvl="0" indent="0" algn="l" defTabSz="914400" rtl="0" eaLnBrk="1" fontAlgn="auto" latinLnBrk="0" hangingPunct="1">
              <a:lnSpc>
                <a:spcPct val="100000"/>
              </a:lnSpc>
              <a:spcBef>
                <a:spcPts val="0"/>
              </a:spcBef>
              <a:spcAft>
                <a:spcPts val="0"/>
              </a:spcAft>
              <a:buClr>
                <a:srgbClr val="007FA3"/>
              </a:buClr>
              <a:buSzTx/>
              <a:buFont typeface="Times New Roman"/>
              <a:buNone/>
              <a:tabLst/>
              <a:defRPr/>
            </a:pPr>
            <a:r>
              <a:rPr kumimoji="0" lang="en-IN" altLang="en-US" sz="3600" b="1" i="0" u="none" strike="noStrike" kern="0" cap="none" spc="0" normalizeH="0" baseline="0" noProof="0" dirty="0">
                <a:ln>
                  <a:noFill/>
                </a:ln>
                <a:solidFill>
                  <a:srgbClr val="007FA3"/>
                </a:solidFill>
                <a:effectLst/>
                <a:uLnTx/>
                <a:uFillTx/>
                <a:latin typeface="Arial"/>
                <a:cs typeface="Times New Roman"/>
                <a:sym typeface="Times New Roman"/>
              </a:rPr>
              <a:t>Course Content</a:t>
            </a:r>
            <a:endParaRPr kumimoji="0" lang="en-IN" sz="3600" b="1" i="0" u="none" strike="noStrike" kern="0" cap="none" spc="0" normalizeH="0" baseline="0" noProof="0" dirty="0">
              <a:ln>
                <a:noFill/>
              </a:ln>
              <a:solidFill>
                <a:srgbClr val="007FA3"/>
              </a:solidFill>
              <a:effectLst/>
              <a:uLnTx/>
              <a:uFillTx/>
              <a:latin typeface="Arial"/>
              <a:cs typeface="Times New Roman"/>
              <a:sym typeface="Times New Roman"/>
            </a:endParaRPr>
          </a:p>
        </p:txBody>
      </p:sp>
      <p:sp>
        <p:nvSpPr>
          <p:cNvPr id="10" name="TextBox 9">
            <a:extLst>
              <a:ext uri="{FF2B5EF4-FFF2-40B4-BE49-F238E27FC236}">
                <a16:creationId xmlns:a16="http://schemas.microsoft.com/office/drawing/2014/main" id="{AB86E36C-A4A8-4758-BE37-0EBCC76D8B0A}"/>
              </a:ext>
            </a:extLst>
          </p:cNvPr>
          <p:cNvSpPr txBox="1"/>
          <p:nvPr/>
        </p:nvSpPr>
        <p:spPr>
          <a:xfrm>
            <a:off x="292742" y="2736502"/>
            <a:ext cx="3044105" cy="1384995"/>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Lecture 2:</a:t>
            </a:r>
          </a:p>
          <a:p>
            <a:r>
              <a:rPr lang="en-US" sz="2800" b="1" dirty="0">
                <a:solidFill>
                  <a:schemeClr val="bg1"/>
                </a:solidFill>
                <a:latin typeface="Times New Roman" panose="02020603050405020304" pitchFamily="18" charset="0"/>
                <a:cs typeface="Times New Roman" panose="02020603050405020304" pitchFamily="18" charset="0"/>
              </a:rPr>
              <a:t>Customer-Based Brand Equity </a:t>
            </a:r>
          </a:p>
        </p:txBody>
      </p:sp>
      <p:sp>
        <p:nvSpPr>
          <p:cNvPr id="6" name="Rectangle 5">
            <a:extLst>
              <a:ext uri="{FF2B5EF4-FFF2-40B4-BE49-F238E27FC236}">
                <a16:creationId xmlns:a16="http://schemas.microsoft.com/office/drawing/2014/main" id="{4BD73FDC-EC54-5876-E24B-AB2DE5D09683}"/>
              </a:ext>
            </a:extLst>
          </p:cNvPr>
          <p:cNvSpPr/>
          <p:nvPr/>
        </p:nvSpPr>
        <p:spPr>
          <a:xfrm>
            <a:off x="0" y="846740"/>
            <a:ext cx="9345750" cy="4571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B619B34C-360F-C97B-FCC7-941E5B82E1CB}"/>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596022" y="88257"/>
            <a:ext cx="2421250" cy="1130568"/>
          </a:xfrm>
          <a:prstGeom prst="rect">
            <a:avLst/>
          </a:prstGeom>
        </p:spPr>
      </p:pic>
    </p:spTree>
    <p:extLst>
      <p:ext uri="{BB962C8B-B14F-4D97-AF65-F5344CB8AC3E}">
        <p14:creationId xmlns:p14="http://schemas.microsoft.com/office/powerpoint/2010/main" val="1053815733"/>
      </p:ext>
    </p:extLst>
  </p:cSld>
  <p:clrMapOvr>
    <a:overrideClrMapping bg1="lt1" tx1="dk1" bg2="lt2" tx2="dk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336847" y="1522427"/>
            <a:ext cx="8680425"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51338" y="823881"/>
            <a:ext cx="9345750"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itle 1">
            <a:extLst>
              <a:ext uri="{FF2B5EF4-FFF2-40B4-BE49-F238E27FC236}">
                <a16:creationId xmlns:a16="http://schemas.microsoft.com/office/drawing/2014/main" id="{0ADF1393-9C42-4638-A0E5-46AEBD28E7E1}"/>
              </a:ext>
            </a:extLst>
          </p:cNvPr>
          <p:cNvSpPr txBox="1">
            <a:spLocks/>
          </p:cNvSpPr>
          <p:nvPr/>
        </p:nvSpPr>
        <p:spPr>
          <a:xfrm>
            <a:off x="1337189" y="0"/>
            <a:ext cx="7533542" cy="781708"/>
          </a:xfrm>
          <a:prstGeom prst="rect">
            <a:avLst/>
          </a:prstGeom>
          <a:noFill/>
          <a:ln>
            <a:noFill/>
          </a:ln>
        </p:spPr>
        <p:txBody>
          <a:bodyPr lIns="0" tIns="0" rIns="0" bIns="0" anchor="b" anchorCtr="0"/>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marL="0" marR="0" lvl="0" indent="0" algn="l" defTabSz="914400" rtl="0" eaLnBrk="1" fontAlgn="auto" latinLnBrk="0" hangingPunct="1">
              <a:lnSpc>
                <a:spcPct val="100000"/>
              </a:lnSpc>
              <a:spcBef>
                <a:spcPts val="0"/>
              </a:spcBef>
              <a:spcAft>
                <a:spcPts val="0"/>
              </a:spcAft>
              <a:buClr>
                <a:srgbClr val="007FA3"/>
              </a:buClr>
              <a:buSzTx/>
              <a:buFont typeface="Times New Roman"/>
              <a:buNone/>
              <a:tabLst/>
              <a:defRPr/>
            </a:pPr>
            <a:r>
              <a:rPr kumimoji="0" lang="en-IN" altLang="en-US" sz="3600" b="1" i="0" u="none" strike="noStrike" kern="0" cap="none" spc="0" normalizeH="0" baseline="0" noProof="0" dirty="0">
                <a:ln>
                  <a:noFill/>
                </a:ln>
                <a:solidFill>
                  <a:srgbClr val="007FA3"/>
                </a:solidFill>
                <a:effectLst/>
                <a:uLnTx/>
                <a:uFillTx/>
                <a:latin typeface="Arial"/>
                <a:cs typeface="Times New Roman"/>
                <a:sym typeface="Times New Roman"/>
              </a:rPr>
              <a:t>Customer-Based Brand Equity</a:t>
            </a:r>
            <a:endParaRPr kumimoji="0" lang="en-IN" sz="3600" b="1" i="0" u="none" strike="noStrike" kern="0" cap="none" spc="0" normalizeH="0" baseline="0" noProof="0" dirty="0">
              <a:ln>
                <a:noFill/>
              </a:ln>
              <a:solidFill>
                <a:srgbClr val="007FA3"/>
              </a:solidFill>
              <a:effectLst/>
              <a:uLnTx/>
              <a:uFillTx/>
              <a:latin typeface="Arial"/>
              <a:cs typeface="Times New Roman"/>
              <a:sym typeface="Times New Roman"/>
            </a:endParaRPr>
          </a:p>
        </p:txBody>
      </p:sp>
      <p:sp>
        <p:nvSpPr>
          <p:cNvPr id="10" name="TextBox 9">
            <a:extLst>
              <a:ext uri="{FF2B5EF4-FFF2-40B4-BE49-F238E27FC236}">
                <a16:creationId xmlns:a16="http://schemas.microsoft.com/office/drawing/2014/main" id="{AB86E36C-A4A8-4758-BE37-0EBCC76D8B0A}"/>
              </a:ext>
            </a:extLst>
          </p:cNvPr>
          <p:cNvSpPr txBox="1"/>
          <p:nvPr/>
        </p:nvSpPr>
        <p:spPr>
          <a:xfrm>
            <a:off x="292742" y="2736502"/>
            <a:ext cx="3044105" cy="1384995"/>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Lecture 2:</a:t>
            </a:r>
          </a:p>
          <a:p>
            <a:r>
              <a:rPr lang="en-US" sz="2800" b="1" dirty="0">
                <a:solidFill>
                  <a:schemeClr val="bg1"/>
                </a:solidFill>
                <a:latin typeface="Times New Roman" panose="02020603050405020304" pitchFamily="18" charset="0"/>
                <a:cs typeface="Times New Roman" panose="02020603050405020304" pitchFamily="18" charset="0"/>
              </a:rPr>
              <a:t>Customer-Based Brand Equity </a:t>
            </a:r>
          </a:p>
        </p:txBody>
      </p:sp>
      <p:graphicFrame>
        <p:nvGraphicFramePr>
          <p:cNvPr id="11" name="Diagram 10">
            <a:extLst>
              <a:ext uri="{FF2B5EF4-FFF2-40B4-BE49-F238E27FC236}">
                <a16:creationId xmlns:a16="http://schemas.microsoft.com/office/drawing/2014/main" id="{E3778A2E-4BF3-4CA9-B842-79A6ECCEC57C}"/>
              </a:ext>
            </a:extLst>
          </p:cNvPr>
          <p:cNvGraphicFramePr/>
          <p:nvPr>
            <p:extLst>
              <p:ext uri="{D42A27DB-BD31-4B8C-83A1-F6EECF244321}">
                <p14:modId xmlns:p14="http://schemas.microsoft.com/office/powerpoint/2010/main" val="3282530825"/>
              </p:ext>
            </p:extLst>
          </p:nvPr>
        </p:nvGraphicFramePr>
        <p:xfrm>
          <a:off x="4017824" y="1841478"/>
          <a:ext cx="7587952" cy="369504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3" name="Rectangle 12">
            <a:extLst>
              <a:ext uri="{FF2B5EF4-FFF2-40B4-BE49-F238E27FC236}">
                <a16:creationId xmlns:a16="http://schemas.microsoft.com/office/drawing/2014/main" id="{60607010-56BF-5B8F-58BE-1DB1409B4301}"/>
              </a:ext>
            </a:extLst>
          </p:cNvPr>
          <p:cNvSpPr/>
          <p:nvPr/>
        </p:nvSpPr>
        <p:spPr>
          <a:xfrm>
            <a:off x="0" y="846740"/>
            <a:ext cx="9345750" cy="4571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Graphic 21">
            <a:extLst>
              <a:ext uri="{FF2B5EF4-FFF2-40B4-BE49-F238E27FC236}">
                <a16:creationId xmlns:a16="http://schemas.microsoft.com/office/drawing/2014/main" id="{D9DE2EA2-D2C1-D535-D14D-FE70BD1AB719}"/>
              </a:ext>
            </a:extLst>
          </p:cNvPr>
          <p:cNvPicPr>
            <a:picLocks noChangeAspect="1"/>
          </p:cNvPicPr>
          <p:nvPr/>
        </p:nvPicPr>
        <p:blipFill rotWithShape="1">
          <a:blip r:embed="rId8"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596022" y="88257"/>
            <a:ext cx="2421250" cy="1130568"/>
          </a:xfrm>
          <a:prstGeom prst="rect">
            <a:avLst/>
          </a:prstGeom>
        </p:spPr>
      </p:pic>
    </p:spTree>
    <p:extLst>
      <p:ext uri="{BB962C8B-B14F-4D97-AF65-F5344CB8AC3E}">
        <p14:creationId xmlns:p14="http://schemas.microsoft.com/office/powerpoint/2010/main" val="2281699094"/>
      </p:ext>
    </p:extLst>
  </p:cSld>
  <p:clrMapOvr>
    <a:overrideClrMapping bg1="lt1" tx1="dk1" bg2="lt2" tx2="dk2" accent1="accent1" accent2="accent2" accent3="accent3" accent4="accent4" accent5="accent5" accent6="accent6" hlink="hlink" folHlink="folHlink"/>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336847" y="1568146"/>
            <a:ext cx="8680425"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51338" y="823881"/>
            <a:ext cx="9345750"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itle 1">
            <a:extLst>
              <a:ext uri="{FF2B5EF4-FFF2-40B4-BE49-F238E27FC236}">
                <a16:creationId xmlns:a16="http://schemas.microsoft.com/office/drawing/2014/main" id="{0ADF1393-9C42-4638-A0E5-46AEBD28E7E1}"/>
              </a:ext>
            </a:extLst>
          </p:cNvPr>
          <p:cNvSpPr txBox="1">
            <a:spLocks/>
          </p:cNvSpPr>
          <p:nvPr/>
        </p:nvSpPr>
        <p:spPr>
          <a:xfrm>
            <a:off x="311175" y="-92913"/>
            <a:ext cx="9204687" cy="781708"/>
          </a:xfrm>
          <a:prstGeom prst="rect">
            <a:avLst/>
          </a:prstGeom>
          <a:noFill/>
          <a:ln>
            <a:noFill/>
          </a:ln>
        </p:spPr>
        <p:txBody>
          <a:bodyPr lIns="0" tIns="0" rIns="0" bIns="0" anchor="b" anchorCtr="0"/>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marL="0" marR="0" lvl="0" indent="0" algn="l" defTabSz="914400" rtl="0" eaLnBrk="1" fontAlgn="auto" latinLnBrk="0" hangingPunct="1">
              <a:lnSpc>
                <a:spcPct val="100000"/>
              </a:lnSpc>
              <a:spcBef>
                <a:spcPts val="0"/>
              </a:spcBef>
              <a:spcAft>
                <a:spcPts val="0"/>
              </a:spcAft>
              <a:buClr>
                <a:srgbClr val="007FA3"/>
              </a:buClr>
              <a:buSzTx/>
              <a:buFont typeface="Times New Roman"/>
              <a:buNone/>
              <a:tabLst/>
              <a:defRPr/>
            </a:pPr>
            <a:r>
              <a:rPr kumimoji="0" lang="en-IN" altLang="en-US" sz="3200" b="1" i="0" u="none" strike="noStrike" kern="0" cap="none" spc="0" normalizeH="0" baseline="0" noProof="0" dirty="0">
                <a:ln>
                  <a:noFill/>
                </a:ln>
                <a:solidFill>
                  <a:srgbClr val="007FA3"/>
                </a:solidFill>
                <a:effectLst/>
                <a:uLnTx/>
                <a:uFillTx/>
                <a:latin typeface="Arial"/>
                <a:cs typeface="Times New Roman"/>
                <a:sym typeface="Times New Roman"/>
              </a:rPr>
              <a:t>Defining Customer-Based Brand Equity</a:t>
            </a:r>
            <a:endParaRPr kumimoji="0" lang="en-IN" sz="3200" b="1" i="0" u="none" strike="noStrike" kern="0" cap="none" spc="0" normalizeH="0" baseline="0" noProof="0" dirty="0">
              <a:ln>
                <a:noFill/>
              </a:ln>
              <a:solidFill>
                <a:srgbClr val="007FA3"/>
              </a:solidFill>
              <a:effectLst/>
              <a:uLnTx/>
              <a:uFillTx/>
              <a:latin typeface="Arial"/>
              <a:cs typeface="Times New Roman"/>
              <a:sym typeface="Times New Roman"/>
            </a:endParaRPr>
          </a:p>
        </p:txBody>
      </p:sp>
      <p:sp>
        <p:nvSpPr>
          <p:cNvPr id="10" name="TextBox 9">
            <a:extLst>
              <a:ext uri="{FF2B5EF4-FFF2-40B4-BE49-F238E27FC236}">
                <a16:creationId xmlns:a16="http://schemas.microsoft.com/office/drawing/2014/main" id="{AB86E36C-A4A8-4758-BE37-0EBCC76D8B0A}"/>
              </a:ext>
            </a:extLst>
          </p:cNvPr>
          <p:cNvSpPr txBox="1"/>
          <p:nvPr/>
        </p:nvSpPr>
        <p:spPr>
          <a:xfrm>
            <a:off x="292742" y="2736502"/>
            <a:ext cx="3044105" cy="1384995"/>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Lecture 2:</a:t>
            </a:r>
          </a:p>
          <a:p>
            <a:r>
              <a:rPr lang="en-US" sz="2800" b="1" dirty="0">
                <a:solidFill>
                  <a:schemeClr val="bg1"/>
                </a:solidFill>
                <a:latin typeface="Times New Roman" panose="02020603050405020304" pitchFamily="18" charset="0"/>
                <a:cs typeface="Times New Roman" panose="02020603050405020304" pitchFamily="18" charset="0"/>
              </a:rPr>
              <a:t>Customer-Based Brand Equity </a:t>
            </a:r>
          </a:p>
        </p:txBody>
      </p:sp>
      <p:sp>
        <p:nvSpPr>
          <p:cNvPr id="12" name="Content Placeholder 2">
            <a:extLst>
              <a:ext uri="{FF2B5EF4-FFF2-40B4-BE49-F238E27FC236}">
                <a16:creationId xmlns:a16="http://schemas.microsoft.com/office/drawing/2014/main" id="{9DFD19E8-A942-461E-A396-13B98FAADADA}"/>
              </a:ext>
            </a:extLst>
          </p:cNvPr>
          <p:cNvSpPr txBox="1">
            <a:spLocks/>
          </p:cNvSpPr>
          <p:nvPr/>
        </p:nvSpPr>
        <p:spPr>
          <a:xfrm>
            <a:off x="3740187" y="1911390"/>
            <a:ext cx="7674047" cy="373376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b="1" dirty="0"/>
              <a:t>How does the customer see the brand.</a:t>
            </a:r>
          </a:p>
          <a:p>
            <a:r>
              <a:rPr lang="en-US" dirty="0"/>
              <a:t>The customer-based brand equity (CBBE) provides a unique point of view on what brand equity is and how it should best be built, measured, and managed. </a:t>
            </a:r>
          </a:p>
          <a:p>
            <a:r>
              <a:rPr lang="en-US" dirty="0"/>
              <a:t>The CBBE concept approaches brand equity from the </a:t>
            </a:r>
            <a:r>
              <a:rPr lang="en-US" b="1" dirty="0"/>
              <a:t>perspective of the consumer (valuable brand)</a:t>
            </a:r>
          </a:p>
        </p:txBody>
      </p:sp>
      <p:sp>
        <p:nvSpPr>
          <p:cNvPr id="13" name="Rectangle 12">
            <a:extLst>
              <a:ext uri="{FF2B5EF4-FFF2-40B4-BE49-F238E27FC236}">
                <a16:creationId xmlns:a16="http://schemas.microsoft.com/office/drawing/2014/main" id="{665C080E-B96A-1556-4FD4-EE94AC9223CA}"/>
              </a:ext>
            </a:extLst>
          </p:cNvPr>
          <p:cNvSpPr/>
          <p:nvPr/>
        </p:nvSpPr>
        <p:spPr>
          <a:xfrm>
            <a:off x="0" y="846740"/>
            <a:ext cx="9345750" cy="4571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Graphic 21">
            <a:extLst>
              <a:ext uri="{FF2B5EF4-FFF2-40B4-BE49-F238E27FC236}">
                <a16:creationId xmlns:a16="http://schemas.microsoft.com/office/drawing/2014/main" id="{BCF173B6-E34A-33C6-E06C-ADD1E784FCC0}"/>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596022" y="88257"/>
            <a:ext cx="2421250" cy="1130568"/>
          </a:xfrm>
          <a:prstGeom prst="rect">
            <a:avLst/>
          </a:prstGeom>
        </p:spPr>
      </p:pic>
    </p:spTree>
    <p:extLst>
      <p:ext uri="{BB962C8B-B14F-4D97-AF65-F5344CB8AC3E}">
        <p14:creationId xmlns:p14="http://schemas.microsoft.com/office/powerpoint/2010/main" val="1722992931"/>
      </p:ext>
    </p:extLst>
  </p:cSld>
  <p:clrMapOvr>
    <a:overrideClrMapping bg1="lt1" tx1="dk1" bg2="lt2" tx2="dk2" accent1="accent1" accent2="accent2" accent3="accent3" accent4="accent4" accent5="accent5" accent6="accent6" hlink="hlink" folHlink="folHlink"/>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336847" y="1568146"/>
            <a:ext cx="8680425"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51338" y="823881"/>
            <a:ext cx="9345750"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itle 1">
            <a:extLst>
              <a:ext uri="{FF2B5EF4-FFF2-40B4-BE49-F238E27FC236}">
                <a16:creationId xmlns:a16="http://schemas.microsoft.com/office/drawing/2014/main" id="{0ADF1393-9C42-4638-A0E5-46AEBD28E7E1}"/>
              </a:ext>
            </a:extLst>
          </p:cNvPr>
          <p:cNvSpPr txBox="1">
            <a:spLocks/>
          </p:cNvSpPr>
          <p:nvPr/>
        </p:nvSpPr>
        <p:spPr>
          <a:xfrm>
            <a:off x="1682628" y="-113868"/>
            <a:ext cx="5290839" cy="781708"/>
          </a:xfrm>
          <a:prstGeom prst="rect">
            <a:avLst/>
          </a:prstGeom>
          <a:noFill/>
          <a:ln>
            <a:noFill/>
          </a:ln>
        </p:spPr>
        <p:txBody>
          <a:bodyPr lIns="0" tIns="0" rIns="0" bIns="0" anchor="b" anchorCtr="0"/>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marL="0" marR="0" lvl="0" indent="0" algn="l" defTabSz="914400" rtl="0" eaLnBrk="1" fontAlgn="auto" latinLnBrk="0" hangingPunct="1">
              <a:lnSpc>
                <a:spcPct val="100000"/>
              </a:lnSpc>
              <a:spcBef>
                <a:spcPts val="0"/>
              </a:spcBef>
              <a:spcAft>
                <a:spcPts val="0"/>
              </a:spcAft>
              <a:buClr>
                <a:srgbClr val="007FA3"/>
              </a:buClr>
              <a:buSzTx/>
              <a:buFont typeface="Times New Roman"/>
              <a:buNone/>
              <a:tabLst/>
              <a:defRPr/>
            </a:pPr>
            <a:r>
              <a:rPr kumimoji="0" lang="en-IN" altLang="en-US" sz="3200" b="1" i="0" u="none" strike="noStrike" kern="0" cap="none" spc="0" normalizeH="0" baseline="0" noProof="0" dirty="0">
                <a:ln>
                  <a:noFill/>
                </a:ln>
                <a:solidFill>
                  <a:srgbClr val="007FA3"/>
                </a:solidFill>
                <a:effectLst/>
                <a:uLnTx/>
                <a:uFillTx/>
                <a:latin typeface="Arial"/>
                <a:cs typeface="Times New Roman"/>
                <a:sym typeface="Times New Roman"/>
              </a:rPr>
              <a:t>Brand Equity</a:t>
            </a:r>
            <a:endParaRPr kumimoji="0" lang="en-IN" sz="3200" b="1" i="0" u="none" strike="noStrike" kern="0" cap="none" spc="0" normalizeH="0" baseline="0" noProof="0" dirty="0">
              <a:ln>
                <a:noFill/>
              </a:ln>
              <a:solidFill>
                <a:srgbClr val="007FA3"/>
              </a:solidFill>
              <a:effectLst/>
              <a:uLnTx/>
              <a:uFillTx/>
              <a:latin typeface="Arial"/>
              <a:cs typeface="Times New Roman"/>
              <a:sym typeface="Times New Roman"/>
            </a:endParaRPr>
          </a:p>
        </p:txBody>
      </p:sp>
      <p:sp>
        <p:nvSpPr>
          <p:cNvPr id="10" name="TextBox 9">
            <a:extLst>
              <a:ext uri="{FF2B5EF4-FFF2-40B4-BE49-F238E27FC236}">
                <a16:creationId xmlns:a16="http://schemas.microsoft.com/office/drawing/2014/main" id="{AB86E36C-A4A8-4758-BE37-0EBCC76D8B0A}"/>
              </a:ext>
            </a:extLst>
          </p:cNvPr>
          <p:cNvSpPr txBox="1"/>
          <p:nvPr/>
        </p:nvSpPr>
        <p:spPr>
          <a:xfrm>
            <a:off x="292742" y="2736502"/>
            <a:ext cx="3044105" cy="1384995"/>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Lecture 2:</a:t>
            </a:r>
          </a:p>
          <a:p>
            <a:r>
              <a:rPr lang="en-US" sz="2800" b="1" dirty="0">
                <a:solidFill>
                  <a:schemeClr val="bg1"/>
                </a:solidFill>
                <a:latin typeface="Times New Roman" panose="02020603050405020304" pitchFamily="18" charset="0"/>
                <a:cs typeface="Times New Roman" panose="02020603050405020304" pitchFamily="18" charset="0"/>
              </a:rPr>
              <a:t>Customer-Based Brand Equity </a:t>
            </a:r>
          </a:p>
        </p:txBody>
      </p:sp>
      <p:sp>
        <p:nvSpPr>
          <p:cNvPr id="12" name="Content Placeholder 2">
            <a:extLst>
              <a:ext uri="{FF2B5EF4-FFF2-40B4-BE49-F238E27FC236}">
                <a16:creationId xmlns:a16="http://schemas.microsoft.com/office/drawing/2014/main" id="{9DFD19E8-A942-461E-A396-13B98FAADADA}"/>
              </a:ext>
            </a:extLst>
          </p:cNvPr>
          <p:cNvSpPr txBox="1">
            <a:spLocks/>
          </p:cNvSpPr>
          <p:nvPr/>
        </p:nvSpPr>
        <p:spPr>
          <a:xfrm>
            <a:off x="3740186" y="2339338"/>
            <a:ext cx="7674047" cy="290532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3200" dirty="0">
                <a:solidFill>
                  <a:schemeClr val="tx1"/>
                </a:solidFill>
              </a:rPr>
              <a:t>From company perspective is the </a:t>
            </a:r>
            <a:r>
              <a:rPr lang="en-US" sz="3200" b="1" dirty="0">
                <a:solidFill>
                  <a:schemeClr val="tx1"/>
                </a:solidFill>
              </a:rPr>
              <a:t>brand value $</a:t>
            </a:r>
          </a:p>
          <a:p>
            <a:r>
              <a:rPr lang="en-US" sz="3200" dirty="0">
                <a:solidFill>
                  <a:schemeClr val="tx1"/>
                </a:solidFill>
              </a:rPr>
              <a:t>From the </a:t>
            </a:r>
            <a:r>
              <a:rPr lang="en-US" sz="3200" b="1" dirty="0">
                <a:solidFill>
                  <a:schemeClr val="tx1"/>
                </a:solidFill>
              </a:rPr>
              <a:t>perspective of the consumer is how valuable brand is it</a:t>
            </a:r>
          </a:p>
        </p:txBody>
      </p:sp>
      <p:sp>
        <p:nvSpPr>
          <p:cNvPr id="6" name="Rectangle 5">
            <a:extLst>
              <a:ext uri="{FF2B5EF4-FFF2-40B4-BE49-F238E27FC236}">
                <a16:creationId xmlns:a16="http://schemas.microsoft.com/office/drawing/2014/main" id="{988AA6D1-F089-D00C-49D3-3FF6E8D4B4FF}"/>
              </a:ext>
            </a:extLst>
          </p:cNvPr>
          <p:cNvSpPr/>
          <p:nvPr/>
        </p:nvSpPr>
        <p:spPr>
          <a:xfrm>
            <a:off x="0" y="846740"/>
            <a:ext cx="9345750" cy="4571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516ADC9-5ABC-CC2A-E60B-B1D2EA808020}"/>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596022" y="88257"/>
            <a:ext cx="2421250" cy="1130568"/>
          </a:xfrm>
          <a:prstGeom prst="rect">
            <a:avLst/>
          </a:prstGeom>
        </p:spPr>
      </p:pic>
    </p:spTree>
    <p:extLst>
      <p:ext uri="{BB962C8B-B14F-4D97-AF65-F5344CB8AC3E}">
        <p14:creationId xmlns:p14="http://schemas.microsoft.com/office/powerpoint/2010/main" val="1946248799"/>
      </p:ext>
    </p:extLst>
  </p:cSld>
  <p:clrMapOvr>
    <a:overrideClrMapping bg1="lt1" tx1="dk1" bg2="lt2" tx2="dk2" accent1="accent1" accent2="accent2" accent3="accent3" accent4="accent4" accent5="accent5" accent6="accent6" hlink="hlink" folHlink="folHlink"/>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336847" y="1545190"/>
            <a:ext cx="8680425"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51338" y="823881"/>
            <a:ext cx="9345750"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Content Placeholder 2">
            <a:extLst>
              <a:ext uri="{FF2B5EF4-FFF2-40B4-BE49-F238E27FC236}">
                <a16:creationId xmlns:a16="http://schemas.microsoft.com/office/drawing/2014/main" id="{35A7B0FE-5DEE-48CF-B974-CDBEDB9D469C}"/>
              </a:ext>
            </a:extLst>
          </p:cNvPr>
          <p:cNvSpPr txBox="1">
            <a:spLocks/>
          </p:cNvSpPr>
          <p:nvPr/>
        </p:nvSpPr>
        <p:spPr>
          <a:xfrm>
            <a:off x="4011818" y="2193924"/>
            <a:ext cx="7518030" cy="319788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dirty="0"/>
              <a:t>Identify the four components of brand positioning</a:t>
            </a:r>
          </a:p>
          <a:p>
            <a:r>
              <a:rPr lang="en-US" altLang="en-US" dirty="0"/>
              <a:t>Describe the guidelines in developing a good brand positioning</a:t>
            </a:r>
          </a:p>
          <a:p>
            <a:r>
              <a:rPr lang="en-US" altLang="en-US"/>
              <a:t>Explain brand mantras and how they should be developed</a:t>
            </a:r>
          </a:p>
        </p:txBody>
      </p:sp>
      <p:sp>
        <p:nvSpPr>
          <p:cNvPr id="9" name="Title 1">
            <a:extLst>
              <a:ext uri="{FF2B5EF4-FFF2-40B4-BE49-F238E27FC236}">
                <a16:creationId xmlns:a16="http://schemas.microsoft.com/office/drawing/2014/main" id="{0ADF1393-9C42-4638-A0E5-46AEBD28E7E1}"/>
              </a:ext>
            </a:extLst>
          </p:cNvPr>
          <p:cNvSpPr txBox="1">
            <a:spLocks/>
          </p:cNvSpPr>
          <p:nvPr/>
        </p:nvSpPr>
        <p:spPr>
          <a:xfrm>
            <a:off x="1337189" y="0"/>
            <a:ext cx="5376041" cy="781708"/>
          </a:xfrm>
          <a:prstGeom prst="rect">
            <a:avLst/>
          </a:prstGeom>
          <a:noFill/>
          <a:ln>
            <a:noFill/>
          </a:ln>
        </p:spPr>
        <p:txBody>
          <a:bodyPr lIns="0" tIns="0" rIns="0" bIns="0" anchor="b" anchorCtr="0"/>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marL="0" marR="0" lvl="0" indent="0" algn="l" defTabSz="914400" rtl="0" eaLnBrk="1" fontAlgn="auto" latinLnBrk="0" hangingPunct="1">
              <a:lnSpc>
                <a:spcPct val="100000"/>
              </a:lnSpc>
              <a:spcBef>
                <a:spcPts val="0"/>
              </a:spcBef>
              <a:spcAft>
                <a:spcPts val="0"/>
              </a:spcAft>
              <a:buClr>
                <a:srgbClr val="007FA3"/>
              </a:buClr>
              <a:buSzTx/>
              <a:buFont typeface="Times New Roman"/>
              <a:buNone/>
              <a:tabLst/>
              <a:defRPr/>
            </a:pPr>
            <a:r>
              <a:rPr kumimoji="0" lang="en-IN" altLang="en-US" sz="3600" b="1" i="0" u="none" strike="noStrike" kern="0" cap="none" spc="0" normalizeH="0" baseline="0" noProof="0" dirty="0">
                <a:ln>
                  <a:noFill/>
                </a:ln>
                <a:solidFill>
                  <a:srgbClr val="007FA3"/>
                </a:solidFill>
                <a:effectLst/>
                <a:uLnTx/>
                <a:uFillTx/>
                <a:latin typeface="Arial"/>
                <a:cs typeface="Times New Roman"/>
                <a:sym typeface="Times New Roman"/>
              </a:rPr>
              <a:t>Course Content</a:t>
            </a:r>
            <a:endParaRPr kumimoji="0" lang="en-IN" sz="3600" b="1" i="0" u="none" strike="noStrike" kern="0" cap="none" spc="0" normalizeH="0" baseline="0" noProof="0" dirty="0">
              <a:ln>
                <a:noFill/>
              </a:ln>
              <a:solidFill>
                <a:srgbClr val="007FA3"/>
              </a:solidFill>
              <a:effectLst/>
              <a:uLnTx/>
              <a:uFillTx/>
              <a:latin typeface="Arial"/>
              <a:cs typeface="Times New Roman"/>
              <a:sym typeface="Times New Roman"/>
            </a:endParaRPr>
          </a:p>
        </p:txBody>
      </p:sp>
      <p:sp>
        <p:nvSpPr>
          <p:cNvPr id="10" name="TextBox 9">
            <a:extLst>
              <a:ext uri="{FF2B5EF4-FFF2-40B4-BE49-F238E27FC236}">
                <a16:creationId xmlns:a16="http://schemas.microsoft.com/office/drawing/2014/main" id="{AB86E36C-A4A8-4758-BE37-0EBCC76D8B0A}"/>
              </a:ext>
            </a:extLst>
          </p:cNvPr>
          <p:cNvSpPr txBox="1"/>
          <p:nvPr/>
        </p:nvSpPr>
        <p:spPr>
          <a:xfrm>
            <a:off x="292742" y="2736502"/>
            <a:ext cx="3044105" cy="1384995"/>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Lecture 3:</a:t>
            </a:r>
          </a:p>
          <a:p>
            <a:r>
              <a:rPr lang="en-US" sz="2800" b="1" dirty="0">
                <a:solidFill>
                  <a:schemeClr val="bg1"/>
                </a:solidFill>
                <a:latin typeface="Times New Roman" panose="02020603050405020304" pitchFamily="18" charset="0"/>
                <a:cs typeface="Times New Roman" panose="02020603050405020304" pitchFamily="18" charset="0"/>
              </a:rPr>
              <a:t>Brand Positioning </a:t>
            </a: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9EAC102E-1509-7145-1FA5-2F55EE07FB62}"/>
              </a:ext>
            </a:extLst>
          </p:cNvPr>
          <p:cNvSpPr/>
          <p:nvPr/>
        </p:nvSpPr>
        <p:spPr>
          <a:xfrm>
            <a:off x="0" y="846740"/>
            <a:ext cx="9345750" cy="4571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4EF8A445-51D6-2380-6222-52C28B0A033A}"/>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596022" y="88257"/>
            <a:ext cx="2421250" cy="1130568"/>
          </a:xfrm>
          <a:prstGeom prst="rect">
            <a:avLst/>
          </a:prstGeom>
        </p:spPr>
      </p:pic>
    </p:spTree>
    <p:extLst>
      <p:ext uri="{BB962C8B-B14F-4D97-AF65-F5344CB8AC3E}">
        <p14:creationId xmlns:p14="http://schemas.microsoft.com/office/powerpoint/2010/main" val="274984660"/>
      </p:ext>
    </p:extLst>
  </p:cSld>
  <p:clrMapOvr>
    <a:overrideClrMapping bg1="lt1" tx1="dk1" bg2="lt2" tx2="dk2" accent1="accent1" accent2="accent2" accent3="accent3" accent4="accent4" accent5="accent5" accent6="accent6" hlink="hlink" folHlink="folHlink"/>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336847" y="1545190"/>
            <a:ext cx="8680425"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51338" y="823881"/>
            <a:ext cx="9345750"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itle 1">
            <a:extLst>
              <a:ext uri="{FF2B5EF4-FFF2-40B4-BE49-F238E27FC236}">
                <a16:creationId xmlns:a16="http://schemas.microsoft.com/office/drawing/2014/main" id="{0ADF1393-9C42-4638-A0E5-46AEBD28E7E1}"/>
              </a:ext>
            </a:extLst>
          </p:cNvPr>
          <p:cNvSpPr txBox="1">
            <a:spLocks/>
          </p:cNvSpPr>
          <p:nvPr/>
        </p:nvSpPr>
        <p:spPr>
          <a:xfrm>
            <a:off x="1337189" y="0"/>
            <a:ext cx="8006508" cy="781708"/>
          </a:xfrm>
          <a:prstGeom prst="rect">
            <a:avLst/>
          </a:prstGeom>
          <a:noFill/>
          <a:ln>
            <a:noFill/>
          </a:ln>
        </p:spPr>
        <p:txBody>
          <a:bodyPr lIns="0" tIns="0" rIns="0" bIns="0" anchor="b" anchorCtr="0"/>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marL="0" marR="0" lvl="0" indent="0" algn="l" defTabSz="914400" rtl="0" eaLnBrk="1" fontAlgn="auto" latinLnBrk="0" hangingPunct="1">
              <a:lnSpc>
                <a:spcPct val="100000"/>
              </a:lnSpc>
              <a:spcBef>
                <a:spcPts val="0"/>
              </a:spcBef>
              <a:spcAft>
                <a:spcPts val="0"/>
              </a:spcAft>
              <a:buClr>
                <a:srgbClr val="007FA3"/>
              </a:buClr>
              <a:buSzTx/>
              <a:buFont typeface="Times New Roman"/>
              <a:buNone/>
              <a:tabLst/>
              <a:defRPr/>
            </a:pPr>
            <a:r>
              <a:rPr kumimoji="0" lang="en-IN" altLang="en-US" sz="3600" b="1" i="0" u="none" strike="noStrike" kern="0" cap="none" spc="0" normalizeH="0" baseline="0" noProof="0" dirty="0">
                <a:ln>
                  <a:noFill/>
                </a:ln>
                <a:solidFill>
                  <a:srgbClr val="007FA3"/>
                </a:solidFill>
                <a:effectLst/>
                <a:uLnTx/>
                <a:uFillTx/>
                <a:latin typeface="Arial"/>
                <a:cs typeface="Times New Roman"/>
                <a:sym typeface="Times New Roman"/>
              </a:rPr>
              <a:t>Customer-Based Brand Equity</a:t>
            </a:r>
            <a:endParaRPr kumimoji="0" lang="en-IN" sz="3600" b="1" i="0" u="none" strike="noStrike" kern="0" cap="none" spc="0" normalizeH="0" baseline="0" noProof="0" dirty="0">
              <a:ln>
                <a:noFill/>
              </a:ln>
              <a:solidFill>
                <a:srgbClr val="007FA3"/>
              </a:solidFill>
              <a:effectLst/>
              <a:uLnTx/>
              <a:uFillTx/>
              <a:latin typeface="Arial"/>
              <a:cs typeface="Times New Roman"/>
              <a:sym typeface="Times New Roman"/>
            </a:endParaRPr>
          </a:p>
        </p:txBody>
      </p:sp>
      <p:sp>
        <p:nvSpPr>
          <p:cNvPr id="10" name="TextBox 9">
            <a:extLst>
              <a:ext uri="{FF2B5EF4-FFF2-40B4-BE49-F238E27FC236}">
                <a16:creationId xmlns:a16="http://schemas.microsoft.com/office/drawing/2014/main" id="{AB86E36C-A4A8-4758-BE37-0EBCC76D8B0A}"/>
              </a:ext>
            </a:extLst>
          </p:cNvPr>
          <p:cNvSpPr txBox="1"/>
          <p:nvPr/>
        </p:nvSpPr>
        <p:spPr>
          <a:xfrm>
            <a:off x="292742" y="2736502"/>
            <a:ext cx="3044105" cy="1384995"/>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Lecture 3:</a:t>
            </a:r>
          </a:p>
          <a:p>
            <a:r>
              <a:rPr lang="en-US" sz="2800" b="1" dirty="0">
                <a:solidFill>
                  <a:schemeClr val="bg1"/>
                </a:solidFill>
                <a:latin typeface="Times New Roman" panose="02020603050405020304" pitchFamily="18" charset="0"/>
                <a:cs typeface="Times New Roman" panose="02020603050405020304" pitchFamily="18" charset="0"/>
              </a:rPr>
              <a:t>Brand Positioning </a:t>
            </a:r>
          </a:p>
          <a:p>
            <a:endParaRPr lang="en-US" sz="2800" b="1" dirty="0">
              <a:solidFill>
                <a:schemeClr val="bg1"/>
              </a:solidFill>
              <a:latin typeface="Times New Roman" panose="02020603050405020304" pitchFamily="18" charset="0"/>
              <a:cs typeface="Times New Roman" panose="02020603050405020304" pitchFamily="18" charset="0"/>
            </a:endParaRPr>
          </a:p>
        </p:txBody>
      </p:sp>
      <p:graphicFrame>
        <p:nvGraphicFramePr>
          <p:cNvPr id="11" name="Diagram 10">
            <a:extLst>
              <a:ext uri="{FF2B5EF4-FFF2-40B4-BE49-F238E27FC236}">
                <a16:creationId xmlns:a16="http://schemas.microsoft.com/office/drawing/2014/main" id="{CC6B0652-1DA1-465D-9020-6BD7AAFC9434}"/>
              </a:ext>
            </a:extLst>
          </p:cNvPr>
          <p:cNvGraphicFramePr/>
          <p:nvPr>
            <p:extLst>
              <p:ext uri="{D42A27DB-BD31-4B8C-83A1-F6EECF244321}">
                <p14:modId xmlns:p14="http://schemas.microsoft.com/office/powerpoint/2010/main" val="811080974"/>
              </p:ext>
            </p:extLst>
          </p:nvPr>
        </p:nvGraphicFramePr>
        <p:xfrm>
          <a:off x="3883083" y="1780804"/>
          <a:ext cx="7587952" cy="369504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Rectangle 5">
            <a:extLst>
              <a:ext uri="{FF2B5EF4-FFF2-40B4-BE49-F238E27FC236}">
                <a16:creationId xmlns:a16="http://schemas.microsoft.com/office/drawing/2014/main" id="{0B7D6467-F81A-8886-F55A-9B81DE5CB514}"/>
              </a:ext>
            </a:extLst>
          </p:cNvPr>
          <p:cNvSpPr/>
          <p:nvPr/>
        </p:nvSpPr>
        <p:spPr>
          <a:xfrm>
            <a:off x="0" y="846740"/>
            <a:ext cx="9345750" cy="4571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35D859B-8DBD-F4C5-DA7C-999B92ACFB9A}"/>
              </a:ext>
            </a:extLst>
          </p:cNvPr>
          <p:cNvPicPr>
            <a:picLocks noChangeAspect="1"/>
          </p:cNvPicPr>
          <p:nvPr/>
        </p:nvPicPr>
        <p:blipFill rotWithShape="1">
          <a:blip r:embed="rId8"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596022" y="88257"/>
            <a:ext cx="2421250" cy="1130568"/>
          </a:xfrm>
          <a:prstGeom prst="rect">
            <a:avLst/>
          </a:prstGeom>
        </p:spPr>
      </p:pic>
    </p:spTree>
    <p:extLst>
      <p:ext uri="{BB962C8B-B14F-4D97-AF65-F5344CB8AC3E}">
        <p14:creationId xmlns:p14="http://schemas.microsoft.com/office/powerpoint/2010/main" val="1221817883"/>
      </p:ext>
    </p:extLst>
  </p:cSld>
  <p:clrMapOvr>
    <a:overrideClrMapping bg1="lt1" tx1="dk1" bg2="lt2" tx2="dk2" accent1="accent1" accent2="accent2" accent3="accent3" accent4="accent4" accent5="accent5" accent6="accent6" hlink="hlink" folHlink="folHlink"/>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371512" y="1605760"/>
            <a:ext cx="8620792" cy="40729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F4348071-CE82-4950-9337-A8B929809A72}"/>
              </a:ext>
            </a:extLst>
          </p:cNvPr>
          <p:cNvSpPr txBox="1"/>
          <p:nvPr/>
        </p:nvSpPr>
        <p:spPr>
          <a:xfrm>
            <a:off x="74334" y="6457890"/>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51338" y="823881"/>
            <a:ext cx="9345750"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itle 1">
            <a:extLst>
              <a:ext uri="{FF2B5EF4-FFF2-40B4-BE49-F238E27FC236}">
                <a16:creationId xmlns:a16="http://schemas.microsoft.com/office/drawing/2014/main" id="{0ADF1393-9C42-4638-A0E5-46AEBD28E7E1}"/>
              </a:ext>
            </a:extLst>
          </p:cNvPr>
          <p:cNvSpPr txBox="1">
            <a:spLocks/>
          </p:cNvSpPr>
          <p:nvPr/>
        </p:nvSpPr>
        <p:spPr>
          <a:xfrm>
            <a:off x="1337189" y="0"/>
            <a:ext cx="8006508" cy="781708"/>
          </a:xfrm>
          <a:prstGeom prst="rect">
            <a:avLst/>
          </a:prstGeom>
          <a:noFill/>
          <a:ln>
            <a:noFill/>
          </a:ln>
        </p:spPr>
        <p:txBody>
          <a:bodyPr lIns="0" tIns="0" rIns="0" bIns="0" anchor="b" anchorCtr="0"/>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marL="0" marR="0" lvl="0" indent="0" algn="l" defTabSz="914400" rtl="0" eaLnBrk="1" fontAlgn="auto" latinLnBrk="0" hangingPunct="1">
              <a:lnSpc>
                <a:spcPct val="100000"/>
              </a:lnSpc>
              <a:spcBef>
                <a:spcPts val="0"/>
              </a:spcBef>
              <a:spcAft>
                <a:spcPts val="0"/>
              </a:spcAft>
              <a:buClr>
                <a:srgbClr val="007FA3"/>
              </a:buClr>
              <a:buSzTx/>
              <a:buFont typeface="Times New Roman"/>
              <a:buNone/>
              <a:tabLst/>
              <a:defRPr/>
            </a:pPr>
            <a:r>
              <a:rPr kumimoji="0" lang="en-IN" altLang="en-US" sz="3600" b="1" i="0" u="none" strike="noStrike" kern="0" cap="none" spc="0" normalizeH="0" baseline="0" noProof="0" dirty="0">
                <a:ln>
                  <a:noFill/>
                </a:ln>
                <a:solidFill>
                  <a:srgbClr val="007FA3"/>
                </a:solidFill>
                <a:effectLst/>
                <a:uLnTx/>
                <a:uFillTx/>
                <a:latin typeface="Arial"/>
                <a:cs typeface="Times New Roman"/>
                <a:sym typeface="Times New Roman"/>
              </a:rPr>
              <a:t>Customer-Based Brand Equity</a:t>
            </a:r>
            <a:endParaRPr kumimoji="0" lang="en-IN" sz="3600" b="1" i="0" u="none" strike="noStrike" kern="0" cap="none" spc="0" normalizeH="0" baseline="0" noProof="0" dirty="0">
              <a:ln>
                <a:noFill/>
              </a:ln>
              <a:solidFill>
                <a:srgbClr val="007FA3"/>
              </a:solidFill>
              <a:effectLst/>
              <a:uLnTx/>
              <a:uFillTx/>
              <a:latin typeface="Arial"/>
              <a:cs typeface="Times New Roman"/>
              <a:sym typeface="Times New Roman"/>
            </a:endParaRPr>
          </a:p>
        </p:txBody>
      </p:sp>
      <p:sp>
        <p:nvSpPr>
          <p:cNvPr id="10" name="TextBox 9">
            <a:extLst>
              <a:ext uri="{FF2B5EF4-FFF2-40B4-BE49-F238E27FC236}">
                <a16:creationId xmlns:a16="http://schemas.microsoft.com/office/drawing/2014/main" id="{AB86E36C-A4A8-4758-BE37-0EBCC76D8B0A}"/>
              </a:ext>
            </a:extLst>
          </p:cNvPr>
          <p:cNvSpPr txBox="1"/>
          <p:nvPr/>
        </p:nvSpPr>
        <p:spPr>
          <a:xfrm>
            <a:off x="292742" y="2736502"/>
            <a:ext cx="3044105" cy="1384995"/>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Lecture 3:</a:t>
            </a:r>
          </a:p>
          <a:p>
            <a:r>
              <a:rPr lang="en-US" sz="2800" b="1" dirty="0">
                <a:solidFill>
                  <a:schemeClr val="bg1"/>
                </a:solidFill>
                <a:latin typeface="Times New Roman" panose="02020603050405020304" pitchFamily="18" charset="0"/>
                <a:cs typeface="Times New Roman" panose="02020603050405020304" pitchFamily="18" charset="0"/>
              </a:rPr>
              <a:t>Brand Positioning </a:t>
            </a: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2" name="Content Placeholder 2">
            <a:extLst>
              <a:ext uri="{FF2B5EF4-FFF2-40B4-BE49-F238E27FC236}">
                <a16:creationId xmlns:a16="http://schemas.microsoft.com/office/drawing/2014/main" id="{2C03251E-7737-46D2-B270-92747FA96A3D}"/>
              </a:ext>
            </a:extLst>
          </p:cNvPr>
          <p:cNvSpPr txBox="1">
            <a:spLocks/>
          </p:cNvSpPr>
          <p:nvPr/>
        </p:nvSpPr>
        <p:spPr>
          <a:xfrm>
            <a:off x="4153948" y="2078796"/>
            <a:ext cx="6642102" cy="337064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dirty="0"/>
              <a:t>Brand positioning:</a:t>
            </a:r>
          </a:p>
          <a:p>
            <a:pPr lvl="1"/>
            <a:r>
              <a:rPr lang="en-US" dirty="0"/>
              <a:t>Act of designing the company’s </a:t>
            </a:r>
            <a:r>
              <a:rPr lang="en-US" dirty="0">
                <a:effectLst>
                  <a:outerShdw blurRad="38100" dist="38100" dir="2700000" algn="tl">
                    <a:srgbClr val="000000">
                      <a:alpha val="43137"/>
                    </a:srgbClr>
                  </a:outerShdw>
                </a:effectLst>
              </a:rPr>
              <a:t>offer and image </a:t>
            </a:r>
            <a:r>
              <a:rPr lang="en-US" dirty="0"/>
              <a:t>so that it occupies a distinct and valued place in the target customers’ minds</a:t>
            </a:r>
          </a:p>
          <a:p>
            <a:pPr lvl="1"/>
            <a:r>
              <a:rPr lang="en-US" dirty="0"/>
              <a:t>Finding the proper “</a:t>
            </a:r>
            <a:r>
              <a:rPr lang="en-US" dirty="0">
                <a:effectLst>
                  <a:outerShdw blurRad="38100" dist="38100" dir="2700000" algn="tl">
                    <a:srgbClr val="000000">
                      <a:alpha val="43137"/>
                    </a:srgbClr>
                  </a:outerShdw>
                </a:effectLst>
              </a:rPr>
              <a:t>location</a:t>
            </a:r>
            <a:r>
              <a:rPr lang="en-US" dirty="0"/>
              <a:t>” in the minds of consumers or market segment</a:t>
            </a:r>
          </a:p>
          <a:p>
            <a:pPr lvl="1"/>
            <a:r>
              <a:rPr lang="en-US" dirty="0"/>
              <a:t>Allows consumers to think about a product or service in the “</a:t>
            </a:r>
            <a:r>
              <a:rPr lang="en-US" dirty="0">
                <a:effectLst>
                  <a:outerShdw blurRad="38100" dist="38100" dir="2700000" algn="tl">
                    <a:srgbClr val="000000">
                      <a:alpha val="43137"/>
                    </a:srgbClr>
                  </a:outerShdw>
                </a:effectLst>
              </a:rPr>
              <a:t>right</a:t>
            </a:r>
            <a:r>
              <a:rPr lang="en-US" dirty="0"/>
              <a:t>” perspective</a:t>
            </a:r>
          </a:p>
        </p:txBody>
      </p:sp>
      <p:sp>
        <p:nvSpPr>
          <p:cNvPr id="6" name="Rectangle 5">
            <a:extLst>
              <a:ext uri="{FF2B5EF4-FFF2-40B4-BE49-F238E27FC236}">
                <a16:creationId xmlns:a16="http://schemas.microsoft.com/office/drawing/2014/main" id="{B5533AFA-71C1-B36F-8CCF-8BA16FBF17B9}"/>
              </a:ext>
            </a:extLst>
          </p:cNvPr>
          <p:cNvSpPr/>
          <p:nvPr/>
        </p:nvSpPr>
        <p:spPr>
          <a:xfrm>
            <a:off x="0" y="846740"/>
            <a:ext cx="9345750" cy="4571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0DD1303-855E-AAD5-C14A-537E659F2273}"/>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596022" y="88257"/>
            <a:ext cx="2421250" cy="1130568"/>
          </a:xfrm>
          <a:prstGeom prst="rect">
            <a:avLst/>
          </a:prstGeom>
        </p:spPr>
      </p:pic>
    </p:spTree>
    <p:extLst>
      <p:ext uri="{BB962C8B-B14F-4D97-AF65-F5344CB8AC3E}">
        <p14:creationId xmlns:p14="http://schemas.microsoft.com/office/powerpoint/2010/main" val="3456074011"/>
      </p:ext>
    </p:extLst>
  </p:cSld>
  <p:clrMapOvr>
    <a:overrideClrMapping bg1="lt1" tx1="dk1" bg2="lt2" tx2="dk2" accent1="accent1" accent2="accent2" accent3="accent3" accent4="accent4" accent5="accent5" accent6="accent6" hlink="hlink" folHlink="folHlink"/>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336847" y="1545190"/>
            <a:ext cx="8680425"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51338" y="823881"/>
            <a:ext cx="9345750"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Content Placeholder 2">
            <a:extLst>
              <a:ext uri="{FF2B5EF4-FFF2-40B4-BE49-F238E27FC236}">
                <a16:creationId xmlns:a16="http://schemas.microsoft.com/office/drawing/2014/main" id="{35A7B0FE-5DEE-48CF-B974-CDBEDB9D469C}"/>
              </a:ext>
            </a:extLst>
          </p:cNvPr>
          <p:cNvSpPr txBox="1">
            <a:spLocks/>
          </p:cNvSpPr>
          <p:nvPr/>
        </p:nvSpPr>
        <p:spPr>
          <a:xfrm>
            <a:off x="3603740" y="1840472"/>
            <a:ext cx="8413532" cy="363888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dirty="0"/>
              <a:t>Define brand resonance</a:t>
            </a:r>
          </a:p>
          <a:p>
            <a:r>
              <a:rPr lang="en-US" altLang="en-US" dirty="0"/>
              <a:t>Describe the steps in building brand resonance</a:t>
            </a:r>
          </a:p>
          <a:p>
            <a:r>
              <a:rPr lang="en-US" altLang="en-US" dirty="0"/>
              <a:t>Define the brand value chain</a:t>
            </a:r>
          </a:p>
          <a:p>
            <a:r>
              <a:rPr lang="en-US" altLang="en-US" dirty="0"/>
              <a:t>Identify the stages in the brand value chain</a:t>
            </a:r>
          </a:p>
          <a:p>
            <a:r>
              <a:rPr lang="en-US" altLang="en-US" dirty="0"/>
              <a:t>Contrast brand equity and customer equity</a:t>
            </a:r>
          </a:p>
          <a:p>
            <a:endParaRPr lang="en-US" altLang="en-US" dirty="0"/>
          </a:p>
        </p:txBody>
      </p:sp>
      <p:sp>
        <p:nvSpPr>
          <p:cNvPr id="9" name="Title 1">
            <a:extLst>
              <a:ext uri="{FF2B5EF4-FFF2-40B4-BE49-F238E27FC236}">
                <a16:creationId xmlns:a16="http://schemas.microsoft.com/office/drawing/2014/main" id="{0ADF1393-9C42-4638-A0E5-46AEBD28E7E1}"/>
              </a:ext>
            </a:extLst>
          </p:cNvPr>
          <p:cNvSpPr txBox="1">
            <a:spLocks/>
          </p:cNvSpPr>
          <p:nvPr/>
        </p:nvSpPr>
        <p:spPr>
          <a:xfrm>
            <a:off x="1337189" y="0"/>
            <a:ext cx="5376041" cy="781708"/>
          </a:xfrm>
          <a:prstGeom prst="rect">
            <a:avLst/>
          </a:prstGeom>
          <a:noFill/>
          <a:ln>
            <a:noFill/>
          </a:ln>
        </p:spPr>
        <p:txBody>
          <a:bodyPr lIns="0" tIns="0" rIns="0" bIns="0" anchor="b" anchorCtr="0"/>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marL="0" marR="0" lvl="0" indent="0" algn="l" defTabSz="914400" rtl="0" eaLnBrk="1" fontAlgn="auto" latinLnBrk="0" hangingPunct="1">
              <a:lnSpc>
                <a:spcPct val="100000"/>
              </a:lnSpc>
              <a:spcBef>
                <a:spcPts val="0"/>
              </a:spcBef>
              <a:spcAft>
                <a:spcPts val="0"/>
              </a:spcAft>
              <a:buClr>
                <a:srgbClr val="007FA3"/>
              </a:buClr>
              <a:buSzTx/>
              <a:buFont typeface="Times New Roman"/>
              <a:buNone/>
              <a:tabLst/>
              <a:defRPr/>
            </a:pPr>
            <a:r>
              <a:rPr kumimoji="0" lang="en-IN" altLang="en-US" sz="3600" b="1" i="0" u="none" strike="noStrike" kern="0" cap="none" spc="0" normalizeH="0" baseline="0" noProof="0" dirty="0">
                <a:ln>
                  <a:noFill/>
                </a:ln>
                <a:solidFill>
                  <a:srgbClr val="007FA3"/>
                </a:solidFill>
                <a:effectLst/>
                <a:uLnTx/>
                <a:uFillTx/>
                <a:latin typeface="Arial"/>
                <a:cs typeface="Times New Roman"/>
                <a:sym typeface="Times New Roman"/>
              </a:rPr>
              <a:t>Course Content</a:t>
            </a:r>
            <a:endParaRPr kumimoji="0" lang="en-IN" sz="3600" b="1" i="0" u="none" strike="noStrike" kern="0" cap="none" spc="0" normalizeH="0" baseline="0" noProof="0" dirty="0">
              <a:ln>
                <a:noFill/>
              </a:ln>
              <a:solidFill>
                <a:srgbClr val="007FA3"/>
              </a:solidFill>
              <a:effectLst/>
              <a:uLnTx/>
              <a:uFillTx/>
              <a:latin typeface="Arial"/>
              <a:cs typeface="Times New Roman"/>
              <a:sym typeface="Times New Roman"/>
            </a:endParaRPr>
          </a:p>
        </p:txBody>
      </p:sp>
      <p:sp>
        <p:nvSpPr>
          <p:cNvPr id="10" name="TextBox 9">
            <a:extLst>
              <a:ext uri="{FF2B5EF4-FFF2-40B4-BE49-F238E27FC236}">
                <a16:creationId xmlns:a16="http://schemas.microsoft.com/office/drawing/2014/main" id="{AB86E36C-A4A8-4758-BE37-0EBCC76D8B0A}"/>
              </a:ext>
            </a:extLst>
          </p:cNvPr>
          <p:cNvSpPr txBox="1"/>
          <p:nvPr/>
        </p:nvSpPr>
        <p:spPr>
          <a:xfrm>
            <a:off x="174728" y="2751972"/>
            <a:ext cx="3044105" cy="1815882"/>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Lecture 4:</a:t>
            </a:r>
          </a:p>
          <a:p>
            <a:r>
              <a:rPr lang="en-US" sz="2800" b="1" dirty="0">
                <a:solidFill>
                  <a:schemeClr val="bg1"/>
                </a:solidFill>
                <a:latin typeface="Times New Roman" panose="02020603050405020304" pitchFamily="18" charset="0"/>
                <a:cs typeface="Times New Roman" panose="02020603050405020304" pitchFamily="18" charset="0"/>
              </a:rPr>
              <a:t>Brands Resonance and the Brand Value Chain </a:t>
            </a:r>
          </a:p>
        </p:txBody>
      </p:sp>
      <p:sp>
        <p:nvSpPr>
          <p:cNvPr id="6" name="Rectangle 5">
            <a:extLst>
              <a:ext uri="{FF2B5EF4-FFF2-40B4-BE49-F238E27FC236}">
                <a16:creationId xmlns:a16="http://schemas.microsoft.com/office/drawing/2014/main" id="{3FF056AA-9968-95F4-BCD2-C93A9A785D08}"/>
              </a:ext>
            </a:extLst>
          </p:cNvPr>
          <p:cNvSpPr/>
          <p:nvPr/>
        </p:nvSpPr>
        <p:spPr>
          <a:xfrm>
            <a:off x="0" y="846740"/>
            <a:ext cx="9345750" cy="4571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9F33705D-0B9F-DF7E-08CA-6435FB79A9CE}"/>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596022" y="88257"/>
            <a:ext cx="2421250" cy="1130568"/>
          </a:xfrm>
          <a:prstGeom prst="rect">
            <a:avLst/>
          </a:prstGeom>
        </p:spPr>
      </p:pic>
    </p:spTree>
    <p:extLst>
      <p:ext uri="{BB962C8B-B14F-4D97-AF65-F5344CB8AC3E}">
        <p14:creationId xmlns:p14="http://schemas.microsoft.com/office/powerpoint/2010/main" val="796339951"/>
      </p:ext>
    </p:extLst>
  </p:cSld>
  <p:clrMapOvr>
    <a:overrideClrMapping bg1="lt1" tx1="dk1" bg2="lt2" tx2="dk2" accent1="accent1" accent2="accent2" accent3="accent3" accent4="accent4" accent5="accent5" accent6="accent6" hlink="hlink" folHlink="folHlink"/>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F4348071-CE82-4950-9337-A8B929809A72}"/>
              </a:ext>
            </a:extLst>
          </p:cNvPr>
          <p:cNvSpPr txBox="1"/>
          <p:nvPr/>
        </p:nvSpPr>
        <p:spPr>
          <a:xfrm>
            <a:off x="-222932" y="6363637"/>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51338" y="823881"/>
            <a:ext cx="9345750"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itle 1">
            <a:extLst>
              <a:ext uri="{FF2B5EF4-FFF2-40B4-BE49-F238E27FC236}">
                <a16:creationId xmlns:a16="http://schemas.microsoft.com/office/drawing/2014/main" id="{0ADF1393-9C42-4638-A0E5-46AEBD28E7E1}"/>
              </a:ext>
            </a:extLst>
          </p:cNvPr>
          <p:cNvSpPr txBox="1">
            <a:spLocks/>
          </p:cNvSpPr>
          <p:nvPr/>
        </p:nvSpPr>
        <p:spPr>
          <a:xfrm>
            <a:off x="1337189" y="0"/>
            <a:ext cx="7743749" cy="781708"/>
          </a:xfrm>
          <a:prstGeom prst="rect">
            <a:avLst/>
          </a:prstGeom>
          <a:noFill/>
          <a:ln>
            <a:noFill/>
          </a:ln>
        </p:spPr>
        <p:txBody>
          <a:bodyPr lIns="0" tIns="0" rIns="0" bIns="0" anchor="b" anchorCtr="0"/>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marL="0" marR="0" lvl="0" indent="0" algn="l" defTabSz="914400" rtl="0" eaLnBrk="1" fontAlgn="auto" latinLnBrk="0" hangingPunct="1">
              <a:lnSpc>
                <a:spcPct val="100000"/>
              </a:lnSpc>
              <a:spcBef>
                <a:spcPts val="0"/>
              </a:spcBef>
              <a:spcAft>
                <a:spcPts val="0"/>
              </a:spcAft>
              <a:buClr>
                <a:srgbClr val="007FA3"/>
              </a:buClr>
              <a:buSzTx/>
              <a:buFont typeface="Times New Roman"/>
              <a:buNone/>
              <a:tabLst/>
              <a:defRPr/>
            </a:pPr>
            <a:r>
              <a:rPr kumimoji="0" lang="en-US" altLang="en-US" sz="3600" b="1" i="0" u="none" strike="noStrike" kern="0" cap="none" spc="0" normalizeH="0" baseline="0" noProof="0" dirty="0">
                <a:ln>
                  <a:noFill/>
                </a:ln>
                <a:solidFill>
                  <a:srgbClr val="007FA3"/>
                </a:solidFill>
                <a:effectLst/>
                <a:uLnTx/>
                <a:uFillTx/>
                <a:latin typeface="Arial"/>
                <a:cs typeface="Times New Roman"/>
                <a:sym typeface="Times New Roman"/>
              </a:rPr>
              <a:t>The Four Steps of Brand Building </a:t>
            </a:r>
            <a:endParaRPr kumimoji="0" lang="en-IN" sz="3600" b="1" i="0" u="none" strike="noStrike" kern="0" cap="none" spc="0" normalizeH="0" baseline="0" noProof="0" dirty="0">
              <a:ln>
                <a:noFill/>
              </a:ln>
              <a:solidFill>
                <a:srgbClr val="007FA3"/>
              </a:solidFill>
              <a:effectLst/>
              <a:uLnTx/>
              <a:uFillTx/>
              <a:latin typeface="Arial"/>
              <a:cs typeface="Times New Roman"/>
              <a:sym typeface="Times New Roman"/>
            </a:endParaRPr>
          </a:p>
        </p:txBody>
      </p:sp>
      <p:sp>
        <p:nvSpPr>
          <p:cNvPr id="10" name="TextBox 9">
            <a:extLst>
              <a:ext uri="{FF2B5EF4-FFF2-40B4-BE49-F238E27FC236}">
                <a16:creationId xmlns:a16="http://schemas.microsoft.com/office/drawing/2014/main" id="{AB86E36C-A4A8-4758-BE37-0EBCC76D8B0A}"/>
              </a:ext>
            </a:extLst>
          </p:cNvPr>
          <p:cNvSpPr txBox="1"/>
          <p:nvPr/>
        </p:nvSpPr>
        <p:spPr>
          <a:xfrm>
            <a:off x="174728" y="2751972"/>
            <a:ext cx="3044105" cy="1815882"/>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Lecture 4:</a:t>
            </a:r>
          </a:p>
          <a:p>
            <a:r>
              <a:rPr lang="en-US" sz="2800" b="1" dirty="0">
                <a:solidFill>
                  <a:schemeClr val="bg1"/>
                </a:solidFill>
                <a:latin typeface="Times New Roman" panose="02020603050405020304" pitchFamily="18" charset="0"/>
                <a:cs typeface="Times New Roman" panose="02020603050405020304" pitchFamily="18" charset="0"/>
              </a:rPr>
              <a:t>Brands Resonance and the Brand Value Chain </a:t>
            </a:r>
          </a:p>
        </p:txBody>
      </p:sp>
      <p:pic>
        <p:nvPicPr>
          <p:cNvPr id="2" name="Picture 1">
            <a:extLst>
              <a:ext uri="{FF2B5EF4-FFF2-40B4-BE49-F238E27FC236}">
                <a16:creationId xmlns:a16="http://schemas.microsoft.com/office/drawing/2014/main" id="{0743D0D8-9E0C-4561-ABD0-237E62897B9A}"/>
              </a:ext>
            </a:extLst>
          </p:cNvPr>
          <p:cNvPicPr>
            <a:picLocks noChangeAspect="1"/>
          </p:cNvPicPr>
          <p:nvPr/>
        </p:nvPicPr>
        <p:blipFill>
          <a:blip r:embed="rId3"/>
          <a:stretch>
            <a:fillRect/>
          </a:stretch>
        </p:blipFill>
        <p:spPr>
          <a:xfrm>
            <a:off x="4156337" y="823881"/>
            <a:ext cx="6950042" cy="6114818"/>
          </a:xfrm>
          <a:prstGeom prst="rect">
            <a:avLst/>
          </a:prstGeom>
        </p:spPr>
      </p:pic>
      <p:sp>
        <p:nvSpPr>
          <p:cNvPr id="7" name="Rectangle 6">
            <a:extLst>
              <a:ext uri="{FF2B5EF4-FFF2-40B4-BE49-F238E27FC236}">
                <a16:creationId xmlns:a16="http://schemas.microsoft.com/office/drawing/2014/main" id="{210028D6-6B51-584C-E5E8-AFEDF37069FF}"/>
              </a:ext>
            </a:extLst>
          </p:cNvPr>
          <p:cNvSpPr/>
          <p:nvPr/>
        </p:nvSpPr>
        <p:spPr>
          <a:xfrm>
            <a:off x="0" y="846740"/>
            <a:ext cx="9345750" cy="4571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C68912C9-B956-7791-11F5-C67FDB44B7C1}"/>
              </a:ext>
            </a:extLst>
          </p:cNvPr>
          <p:cNvPicPr>
            <a:picLocks noChangeAspect="1"/>
          </p:cNvPicPr>
          <p:nvPr/>
        </p:nvPicPr>
        <p:blipFill rotWithShape="1">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596022" y="88257"/>
            <a:ext cx="2421250" cy="1130568"/>
          </a:xfrm>
          <a:prstGeom prst="rect">
            <a:avLst/>
          </a:prstGeom>
        </p:spPr>
      </p:pic>
    </p:spTree>
    <p:extLst>
      <p:ext uri="{BB962C8B-B14F-4D97-AF65-F5344CB8AC3E}">
        <p14:creationId xmlns:p14="http://schemas.microsoft.com/office/powerpoint/2010/main" val="2497931814"/>
      </p:ext>
    </p:extLst>
  </p:cSld>
  <p:clrMapOvr>
    <a:overrideClrMapping bg1="lt1" tx1="dk1" bg2="lt2" tx2="dk2" accent1="accent1" accent2="accent2" accent3="accent3" accent4="accent4" accent5="accent5" accent6="accent6" hlink="hlink" folHlink="folHlink"/>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F4348071-CE82-4950-9337-A8B929809A72}"/>
              </a:ext>
            </a:extLst>
          </p:cNvPr>
          <p:cNvSpPr txBox="1"/>
          <p:nvPr/>
        </p:nvSpPr>
        <p:spPr>
          <a:xfrm>
            <a:off x="-222932" y="6363637"/>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51338" y="823881"/>
            <a:ext cx="9345750"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itle 1">
            <a:extLst>
              <a:ext uri="{FF2B5EF4-FFF2-40B4-BE49-F238E27FC236}">
                <a16:creationId xmlns:a16="http://schemas.microsoft.com/office/drawing/2014/main" id="{0ADF1393-9C42-4638-A0E5-46AEBD28E7E1}"/>
              </a:ext>
            </a:extLst>
          </p:cNvPr>
          <p:cNvSpPr txBox="1">
            <a:spLocks/>
          </p:cNvSpPr>
          <p:nvPr/>
        </p:nvSpPr>
        <p:spPr>
          <a:xfrm>
            <a:off x="1337189" y="0"/>
            <a:ext cx="7743749" cy="781708"/>
          </a:xfrm>
          <a:prstGeom prst="rect">
            <a:avLst/>
          </a:prstGeom>
          <a:noFill/>
          <a:ln>
            <a:noFill/>
          </a:ln>
        </p:spPr>
        <p:txBody>
          <a:bodyPr lIns="0" tIns="0" rIns="0" bIns="0" anchor="b" anchorCtr="0"/>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marL="0" marR="0" lvl="0" indent="0" algn="l" defTabSz="914400" rtl="0" eaLnBrk="1" fontAlgn="auto" latinLnBrk="0" hangingPunct="1">
              <a:lnSpc>
                <a:spcPct val="100000"/>
              </a:lnSpc>
              <a:spcBef>
                <a:spcPts val="0"/>
              </a:spcBef>
              <a:spcAft>
                <a:spcPts val="0"/>
              </a:spcAft>
              <a:buClr>
                <a:srgbClr val="007FA3"/>
              </a:buClr>
              <a:buSzTx/>
              <a:buFont typeface="Times New Roman"/>
              <a:buNone/>
              <a:tabLst/>
              <a:defRPr/>
            </a:pPr>
            <a:r>
              <a:rPr kumimoji="0" lang="en-US" altLang="en-US" sz="3600" b="1" i="0" u="none" strike="noStrike" kern="0" cap="none" spc="0" normalizeH="0" baseline="0" noProof="0" dirty="0">
                <a:ln>
                  <a:noFill/>
                </a:ln>
                <a:solidFill>
                  <a:srgbClr val="007FA3"/>
                </a:solidFill>
                <a:effectLst/>
                <a:uLnTx/>
                <a:uFillTx/>
                <a:latin typeface="Arial"/>
                <a:cs typeface="Times New Roman"/>
                <a:sym typeface="Times New Roman"/>
              </a:rPr>
              <a:t>The Four Steps of Brand Building </a:t>
            </a:r>
            <a:endParaRPr kumimoji="0" lang="en-IN" sz="3600" b="1" i="0" u="none" strike="noStrike" kern="0" cap="none" spc="0" normalizeH="0" baseline="0" noProof="0" dirty="0">
              <a:ln>
                <a:noFill/>
              </a:ln>
              <a:solidFill>
                <a:srgbClr val="007FA3"/>
              </a:solidFill>
              <a:effectLst/>
              <a:uLnTx/>
              <a:uFillTx/>
              <a:latin typeface="Arial"/>
              <a:cs typeface="Times New Roman"/>
              <a:sym typeface="Times New Roman"/>
            </a:endParaRPr>
          </a:p>
        </p:txBody>
      </p:sp>
      <p:sp>
        <p:nvSpPr>
          <p:cNvPr id="10" name="TextBox 9">
            <a:extLst>
              <a:ext uri="{FF2B5EF4-FFF2-40B4-BE49-F238E27FC236}">
                <a16:creationId xmlns:a16="http://schemas.microsoft.com/office/drawing/2014/main" id="{AB86E36C-A4A8-4758-BE37-0EBCC76D8B0A}"/>
              </a:ext>
            </a:extLst>
          </p:cNvPr>
          <p:cNvSpPr txBox="1"/>
          <p:nvPr/>
        </p:nvSpPr>
        <p:spPr>
          <a:xfrm>
            <a:off x="174728" y="2751972"/>
            <a:ext cx="3044105" cy="1815882"/>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Lecture 4:</a:t>
            </a:r>
          </a:p>
          <a:p>
            <a:r>
              <a:rPr lang="en-US" sz="2800" b="1" dirty="0">
                <a:solidFill>
                  <a:schemeClr val="bg1"/>
                </a:solidFill>
                <a:latin typeface="Times New Roman" panose="02020603050405020304" pitchFamily="18" charset="0"/>
                <a:cs typeface="Times New Roman" panose="02020603050405020304" pitchFamily="18" charset="0"/>
              </a:rPr>
              <a:t>Brands Resonance and the Brand Value Chain </a:t>
            </a:r>
          </a:p>
        </p:txBody>
      </p:sp>
      <p:pic>
        <p:nvPicPr>
          <p:cNvPr id="6" name="Picture 5">
            <a:extLst>
              <a:ext uri="{FF2B5EF4-FFF2-40B4-BE49-F238E27FC236}">
                <a16:creationId xmlns:a16="http://schemas.microsoft.com/office/drawing/2014/main" id="{8D53215D-4F8D-4EC1-992C-D6AC9CABEC33}"/>
              </a:ext>
            </a:extLst>
          </p:cNvPr>
          <p:cNvPicPr>
            <a:picLocks noChangeAspect="1"/>
          </p:cNvPicPr>
          <p:nvPr/>
        </p:nvPicPr>
        <p:blipFill>
          <a:blip r:embed="rId3"/>
          <a:stretch>
            <a:fillRect/>
          </a:stretch>
        </p:blipFill>
        <p:spPr>
          <a:xfrm>
            <a:off x="3781796" y="1305830"/>
            <a:ext cx="8343889" cy="5206521"/>
          </a:xfrm>
          <a:prstGeom prst="rect">
            <a:avLst/>
          </a:prstGeom>
        </p:spPr>
      </p:pic>
      <p:sp>
        <p:nvSpPr>
          <p:cNvPr id="7" name="Rectangle 6">
            <a:extLst>
              <a:ext uri="{FF2B5EF4-FFF2-40B4-BE49-F238E27FC236}">
                <a16:creationId xmlns:a16="http://schemas.microsoft.com/office/drawing/2014/main" id="{5D982A76-19E6-F17C-046F-F6439CFB522E}"/>
              </a:ext>
            </a:extLst>
          </p:cNvPr>
          <p:cNvSpPr/>
          <p:nvPr/>
        </p:nvSpPr>
        <p:spPr>
          <a:xfrm>
            <a:off x="0" y="846740"/>
            <a:ext cx="9345750" cy="4571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9DB22514-F660-F4B9-DE19-7407E867C491}"/>
              </a:ext>
            </a:extLst>
          </p:cNvPr>
          <p:cNvPicPr>
            <a:picLocks noChangeAspect="1"/>
          </p:cNvPicPr>
          <p:nvPr/>
        </p:nvPicPr>
        <p:blipFill rotWithShape="1">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596022" y="88257"/>
            <a:ext cx="2421250" cy="1130568"/>
          </a:xfrm>
          <a:prstGeom prst="rect">
            <a:avLst/>
          </a:prstGeom>
        </p:spPr>
      </p:pic>
    </p:spTree>
    <p:extLst>
      <p:ext uri="{BB962C8B-B14F-4D97-AF65-F5344CB8AC3E}">
        <p14:creationId xmlns:p14="http://schemas.microsoft.com/office/powerpoint/2010/main" val="1255671478"/>
      </p:ext>
    </p:extLst>
  </p:cSld>
  <p:clrMapOvr>
    <a:overrideClrMapping bg1="lt1" tx1="dk1" bg2="lt2" tx2="dk2" accent1="accent1" accent2="accent2" accent3="accent3" accent4="accent4" accent5="accent5" accent6="accent6" hlink="hlink" folHlink="folHlink"/>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336847" y="1545190"/>
            <a:ext cx="8680425"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51338" y="823881"/>
            <a:ext cx="9345750"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Content Placeholder 2">
            <a:extLst>
              <a:ext uri="{FF2B5EF4-FFF2-40B4-BE49-F238E27FC236}">
                <a16:creationId xmlns:a16="http://schemas.microsoft.com/office/drawing/2014/main" id="{35A7B0FE-5DEE-48CF-B974-CDBEDB9D469C}"/>
              </a:ext>
            </a:extLst>
          </p:cNvPr>
          <p:cNvSpPr txBox="1">
            <a:spLocks/>
          </p:cNvSpPr>
          <p:nvPr/>
        </p:nvSpPr>
        <p:spPr>
          <a:xfrm>
            <a:off x="3603740" y="1840472"/>
            <a:ext cx="8413532" cy="363888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dirty="0"/>
              <a:t>Identify the different types of brand elements</a:t>
            </a:r>
          </a:p>
          <a:p>
            <a:r>
              <a:rPr lang="en-US" altLang="en-US" dirty="0"/>
              <a:t>List the general criteria for choosing brand elements</a:t>
            </a:r>
          </a:p>
          <a:p>
            <a:r>
              <a:rPr lang="en-US" altLang="en-US" dirty="0"/>
              <a:t>Describe key tactics in choosing different brand elements</a:t>
            </a:r>
          </a:p>
          <a:p>
            <a:r>
              <a:rPr lang="en-US" altLang="en-US" dirty="0"/>
              <a:t>Explain the rationale for “mixing and matching” brand elements</a:t>
            </a:r>
          </a:p>
          <a:p>
            <a:r>
              <a:rPr lang="en-US" altLang="en-US" dirty="0"/>
              <a:t>Highlight some of the legal issues surrounding brand elements </a:t>
            </a:r>
          </a:p>
        </p:txBody>
      </p:sp>
      <p:sp>
        <p:nvSpPr>
          <p:cNvPr id="9" name="Title 1">
            <a:extLst>
              <a:ext uri="{FF2B5EF4-FFF2-40B4-BE49-F238E27FC236}">
                <a16:creationId xmlns:a16="http://schemas.microsoft.com/office/drawing/2014/main" id="{0ADF1393-9C42-4638-A0E5-46AEBD28E7E1}"/>
              </a:ext>
            </a:extLst>
          </p:cNvPr>
          <p:cNvSpPr txBox="1">
            <a:spLocks/>
          </p:cNvSpPr>
          <p:nvPr/>
        </p:nvSpPr>
        <p:spPr>
          <a:xfrm>
            <a:off x="1337189" y="0"/>
            <a:ext cx="5376041" cy="781708"/>
          </a:xfrm>
          <a:prstGeom prst="rect">
            <a:avLst/>
          </a:prstGeom>
          <a:noFill/>
          <a:ln>
            <a:noFill/>
          </a:ln>
        </p:spPr>
        <p:txBody>
          <a:bodyPr lIns="0" tIns="0" rIns="0" bIns="0" anchor="b" anchorCtr="0"/>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marL="0" marR="0" lvl="0" indent="0" algn="l" defTabSz="914400" rtl="0" eaLnBrk="1" fontAlgn="auto" latinLnBrk="0" hangingPunct="1">
              <a:lnSpc>
                <a:spcPct val="100000"/>
              </a:lnSpc>
              <a:spcBef>
                <a:spcPts val="0"/>
              </a:spcBef>
              <a:spcAft>
                <a:spcPts val="0"/>
              </a:spcAft>
              <a:buClr>
                <a:srgbClr val="007FA3"/>
              </a:buClr>
              <a:buSzTx/>
              <a:buFont typeface="Times New Roman"/>
              <a:buNone/>
              <a:tabLst/>
              <a:defRPr/>
            </a:pPr>
            <a:r>
              <a:rPr kumimoji="0" lang="en-IN" altLang="en-US" sz="3600" b="1" i="0" u="none" strike="noStrike" kern="0" cap="none" spc="0" normalizeH="0" baseline="0" noProof="0" dirty="0">
                <a:ln>
                  <a:noFill/>
                </a:ln>
                <a:solidFill>
                  <a:srgbClr val="007FA3"/>
                </a:solidFill>
                <a:effectLst/>
                <a:uLnTx/>
                <a:uFillTx/>
                <a:latin typeface="Arial"/>
                <a:cs typeface="Times New Roman"/>
                <a:sym typeface="Times New Roman"/>
              </a:rPr>
              <a:t>Course Content</a:t>
            </a:r>
            <a:endParaRPr kumimoji="0" lang="en-IN" sz="3600" b="1" i="0" u="none" strike="noStrike" kern="0" cap="none" spc="0" normalizeH="0" baseline="0" noProof="0" dirty="0">
              <a:ln>
                <a:noFill/>
              </a:ln>
              <a:solidFill>
                <a:srgbClr val="007FA3"/>
              </a:solidFill>
              <a:effectLst/>
              <a:uLnTx/>
              <a:uFillTx/>
              <a:latin typeface="Arial"/>
              <a:cs typeface="Times New Roman"/>
              <a:sym typeface="Times New Roman"/>
            </a:endParaRPr>
          </a:p>
        </p:txBody>
      </p:sp>
      <p:sp>
        <p:nvSpPr>
          <p:cNvPr id="10" name="TextBox 9">
            <a:extLst>
              <a:ext uri="{FF2B5EF4-FFF2-40B4-BE49-F238E27FC236}">
                <a16:creationId xmlns:a16="http://schemas.microsoft.com/office/drawing/2014/main" id="{AB86E36C-A4A8-4758-BE37-0EBCC76D8B0A}"/>
              </a:ext>
            </a:extLst>
          </p:cNvPr>
          <p:cNvSpPr txBox="1"/>
          <p:nvPr/>
        </p:nvSpPr>
        <p:spPr>
          <a:xfrm>
            <a:off x="229655" y="2350170"/>
            <a:ext cx="3044105" cy="2246769"/>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Lecture 5:</a:t>
            </a:r>
          </a:p>
          <a:p>
            <a:r>
              <a:rPr lang="en-US" sz="2800" b="1" dirty="0">
                <a:solidFill>
                  <a:schemeClr val="bg1"/>
                </a:solidFill>
                <a:latin typeface="Times New Roman" panose="02020603050405020304" pitchFamily="18" charset="0"/>
                <a:cs typeface="Times New Roman" panose="02020603050405020304" pitchFamily="18" charset="0"/>
              </a:rPr>
              <a:t>Choosing Brand Elements to build Brand Equity </a:t>
            </a: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D8E8F9F4-C348-F2A4-8B4D-DB867F9AA5BD}"/>
              </a:ext>
            </a:extLst>
          </p:cNvPr>
          <p:cNvSpPr/>
          <p:nvPr/>
        </p:nvSpPr>
        <p:spPr>
          <a:xfrm>
            <a:off x="0" y="846740"/>
            <a:ext cx="9345750" cy="4571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8B8A9E41-0CD7-B626-758E-26264EC158CE}"/>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596022" y="88257"/>
            <a:ext cx="2421250" cy="1130568"/>
          </a:xfrm>
          <a:prstGeom prst="rect">
            <a:avLst/>
          </a:prstGeom>
        </p:spPr>
      </p:pic>
    </p:spTree>
    <p:extLst>
      <p:ext uri="{BB962C8B-B14F-4D97-AF65-F5344CB8AC3E}">
        <p14:creationId xmlns:p14="http://schemas.microsoft.com/office/powerpoint/2010/main" val="2086980399"/>
      </p:ext>
    </p:extLst>
  </p:cSld>
  <p:clrMapOvr>
    <a:overrideClrMapping bg1="lt1" tx1="dk1" bg2="lt2" tx2="dk2" accent1="accent1" accent2="accent2" accent3="accent3" accent4="accent4" accent5="accent5" accent6="accent6" hlink="hlink" folHlink="folHlink"/>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51338" y="823881"/>
            <a:ext cx="9345750"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itle 1">
            <a:extLst>
              <a:ext uri="{FF2B5EF4-FFF2-40B4-BE49-F238E27FC236}">
                <a16:creationId xmlns:a16="http://schemas.microsoft.com/office/drawing/2014/main" id="{0ADF1393-9C42-4638-A0E5-46AEBD28E7E1}"/>
              </a:ext>
            </a:extLst>
          </p:cNvPr>
          <p:cNvSpPr txBox="1">
            <a:spLocks/>
          </p:cNvSpPr>
          <p:nvPr/>
        </p:nvSpPr>
        <p:spPr>
          <a:xfrm>
            <a:off x="589731" y="-48665"/>
            <a:ext cx="8468963" cy="781708"/>
          </a:xfrm>
          <a:prstGeom prst="rect">
            <a:avLst/>
          </a:prstGeom>
          <a:noFill/>
          <a:ln>
            <a:noFill/>
          </a:ln>
        </p:spPr>
        <p:txBody>
          <a:bodyPr lIns="0" tIns="0" rIns="0" bIns="0" anchor="b" anchorCtr="0"/>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marL="0" marR="0" lvl="0" indent="0" algn="l" defTabSz="914400" rtl="0" eaLnBrk="1" fontAlgn="auto" latinLnBrk="0" hangingPunct="1">
              <a:lnSpc>
                <a:spcPct val="100000"/>
              </a:lnSpc>
              <a:spcBef>
                <a:spcPts val="0"/>
              </a:spcBef>
              <a:spcAft>
                <a:spcPts val="0"/>
              </a:spcAft>
              <a:buClr>
                <a:srgbClr val="007FA3"/>
              </a:buClr>
              <a:buSzTx/>
              <a:buFont typeface="Times New Roman"/>
              <a:buNone/>
              <a:tabLst/>
              <a:defRPr/>
            </a:pPr>
            <a:r>
              <a:rPr kumimoji="0" lang="en-IN" altLang="en-US" sz="3600" b="1" i="0" u="none" strike="noStrike" kern="0" cap="none" spc="0" normalizeH="0" baseline="0" noProof="0" dirty="0">
                <a:ln>
                  <a:noFill/>
                </a:ln>
                <a:solidFill>
                  <a:srgbClr val="007FA3"/>
                </a:solidFill>
                <a:effectLst/>
                <a:uLnTx/>
                <a:uFillTx/>
                <a:latin typeface="Arial"/>
                <a:cs typeface="Times New Roman"/>
                <a:sym typeface="Times New Roman"/>
              </a:rPr>
              <a:t>What makes a Good Brand Element</a:t>
            </a:r>
            <a:endParaRPr kumimoji="0" lang="en-IN" sz="3600" b="1" i="0" u="none" strike="noStrike" kern="0" cap="none" spc="0" normalizeH="0" baseline="0" noProof="0" dirty="0">
              <a:ln>
                <a:noFill/>
              </a:ln>
              <a:solidFill>
                <a:srgbClr val="007FA3"/>
              </a:solidFill>
              <a:effectLst/>
              <a:uLnTx/>
              <a:uFillTx/>
              <a:latin typeface="Arial"/>
              <a:cs typeface="Times New Roman"/>
              <a:sym typeface="Times New Roman"/>
            </a:endParaRPr>
          </a:p>
        </p:txBody>
      </p:sp>
      <p:sp>
        <p:nvSpPr>
          <p:cNvPr id="10" name="TextBox 9">
            <a:extLst>
              <a:ext uri="{FF2B5EF4-FFF2-40B4-BE49-F238E27FC236}">
                <a16:creationId xmlns:a16="http://schemas.microsoft.com/office/drawing/2014/main" id="{AB86E36C-A4A8-4758-BE37-0EBCC76D8B0A}"/>
              </a:ext>
            </a:extLst>
          </p:cNvPr>
          <p:cNvSpPr txBox="1"/>
          <p:nvPr/>
        </p:nvSpPr>
        <p:spPr>
          <a:xfrm>
            <a:off x="229655" y="2350170"/>
            <a:ext cx="3044105" cy="2246769"/>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Lecture 5:</a:t>
            </a:r>
          </a:p>
          <a:p>
            <a:r>
              <a:rPr lang="en-US" sz="2800" b="1" dirty="0">
                <a:solidFill>
                  <a:schemeClr val="bg1"/>
                </a:solidFill>
                <a:latin typeface="Times New Roman" panose="02020603050405020304" pitchFamily="18" charset="0"/>
                <a:cs typeface="Times New Roman" panose="02020603050405020304" pitchFamily="18" charset="0"/>
              </a:rPr>
              <a:t>Choosing Brand Elements to build Brand Equity </a:t>
            </a:r>
          </a:p>
          <a:p>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11" name="Content Placeholder 3">
            <a:extLst>
              <a:ext uri="{FF2B5EF4-FFF2-40B4-BE49-F238E27FC236}">
                <a16:creationId xmlns:a16="http://schemas.microsoft.com/office/drawing/2014/main" id="{1A8088F8-A10A-4BEB-9136-65B888412B8B}"/>
              </a:ext>
            </a:extLst>
          </p:cNvPr>
          <p:cNvPicPr>
            <a:picLocks noChangeAspect="1"/>
          </p:cNvPicPr>
          <p:nvPr/>
        </p:nvPicPr>
        <p:blipFill>
          <a:blip r:embed="rId3"/>
          <a:stretch>
            <a:fillRect/>
          </a:stretch>
        </p:blipFill>
        <p:spPr>
          <a:xfrm>
            <a:off x="3482322" y="1642349"/>
            <a:ext cx="8636570" cy="4093297"/>
          </a:xfrm>
          <a:prstGeom prst="rect">
            <a:avLst/>
          </a:prstGeom>
        </p:spPr>
      </p:pic>
      <p:sp>
        <p:nvSpPr>
          <p:cNvPr id="6" name="Rectangle 5">
            <a:extLst>
              <a:ext uri="{FF2B5EF4-FFF2-40B4-BE49-F238E27FC236}">
                <a16:creationId xmlns:a16="http://schemas.microsoft.com/office/drawing/2014/main" id="{F4EEA6EB-78E4-54C6-3B05-B8A9162DDA28}"/>
              </a:ext>
            </a:extLst>
          </p:cNvPr>
          <p:cNvSpPr/>
          <p:nvPr/>
        </p:nvSpPr>
        <p:spPr>
          <a:xfrm>
            <a:off x="0" y="846740"/>
            <a:ext cx="9345750" cy="4571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74E256C-742C-2199-2265-4E5197838CFE}"/>
              </a:ext>
            </a:extLst>
          </p:cNvPr>
          <p:cNvPicPr>
            <a:picLocks noChangeAspect="1"/>
          </p:cNvPicPr>
          <p:nvPr/>
        </p:nvPicPr>
        <p:blipFill rotWithShape="1">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596022" y="88257"/>
            <a:ext cx="2421250" cy="1130568"/>
          </a:xfrm>
          <a:prstGeom prst="rect">
            <a:avLst/>
          </a:prstGeom>
        </p:spPr>
      </p:pic>
    </p:spTree>
    <p:extLst>
      <p:ext uri="{BB962C8B-B14F-4D97-AF65-F5344CB8AC3E}">
        <p14:creationId xmlns:p14="http://schemas.microsoft.com/office/powerpoint/2010/main" val="1474996658"/>
      </p:ext>
    </p:extLst>
  </p:cSld>
  <p:clrMapOvr>
    <a:overrideClrMapping bg1="lt1" tx1="dk1" bg2="lt2" tx2="dk2" accent1="accent1" accent2="accent2" accent3="accent3" accent4="accent4" accent5="accent5" accent6="accent6" hlink="hlink" folHlink="folHlink"/>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51338" y="823881"/>
            <a:ext cx="9345750"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itle 1">
            <a:extLst>
              <a:ext uri="{FF2B5EF4-FFF2-40B4-BE49-F238E27FC236}">
                <a16:creationId xmlns:a16="http://schemas.microsoft.com/office/drawing/2014/main" id="{0ADF1393-9C42-4638-A0E5-46AEBD28E7E1}"/>
              </a:ext>
            </a:extLst>
          </p:cNvPr>
          <p:cNvSpPr txBox="1">
            <a:spLocks/>
          </p:cNvSpPr>
          <p:nvPr/>
        </p:nvSpPr>
        <p:spPr>
          <a:xfrm>
            <a:off x="744264" y="0"/>
            <a:ext cx="8159899" cy="781708"/>
          </a:xfrm>
          <a:prstGeom prst="rect">
            <a:avLst/>
          </a:prstGeom>
          <a:noFill/>
          <a:ln>
            <a:noFill/>
          </a:ln>
        </p:spPr>
        <p:txBody>
          <a:bodyPr lIns="0" tIns="0" rIns="0" bIns="0" anchor="b" anchorCtr="0"/>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marL="0" marR="0" lvl="0" indent="0" algn="l" defTabSz="914400" rtl="0" eaLnBrk="1" fontAlgn="auto" latinLnBrk="0" hangingPunct="1">
              <a:lnSpc>
                <a:spcPct val="100000"/>
              </a:lnSpc>
              <a:spcBef>
                <a:spcPts val="0"/>
              </a:spcBef>
              <a:spcAft>
                <a:spcPts val="0"/>
              </a:spcAft>
              <a:buClr>
                <a:srgbClr val="007FA3"/>
              </a:buClr>
              <a:buSzTx/>
              <a:buFont typeface="Times New Roman"/>
              <a:buNone/>
              <a:tabLst/>
              <a:defRPr/>
            </a:pPr>
            <a:r>
              <a:rPr kumimoji="0" lang="en-US" altLang="en-US" sz="3600" b="1" i="0" u="none" strike="noStrike" kern="0" cap="none" spc="0" normalizeH="0" baseline="0" noProof="0" dirty="0">
                <a:ln>
                  <a:noFill/>
                </a:ln>
                <a:solidFill>
                  <a:srgbClr val="007FA3"/>
                </a:solidFill>
                <a:effectLst/>
                <a:uLnTx/>
                <a:uFillTx/>
                <a:latin typeface="Arial"/>
                <a:cs typeface="Times New Roman"/>
                <a:sym typeface="Times New Roman"/>
              </a:rPr>
              <a:t>What makes a Good Brand Element</a:t>
            </a:r>
          </a:p>
        </p:txBody>
      </p:sp>
      <p:sp>
        <p:nvSpPr>
          <p:cNvPr id="10" name="TextBox 9">
            <a:extLst>
              <a:ext uri="{FF2B5EF4-FFF2-40B4-BE49-F238E27FC236}">
                <a16:creationId xmlns:a16="http://schemas.microsoft.com/office/drawing/2014/main" id="{AB86E36C-A4A8-4758-BE37-0EBCC76D8B0A}"/>
              </a:ext>
            </a:extLst>
          </p:cNvPr>
          <p:cNvSpPr txBox="1"/>
          <p:nvPr/>
        </p:nvSpPr>
        <p:spPr>
          <a:xfrm>
            <a:off x="229655" y="2350170"/>
            <a:ext cx="3044105" cy="2246769"/>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Lecture 5:</a:t>
            </a:r>
          </a:p>
          <a:p>
            <a:r>
              <a:rPr lang="en-US" sz="2800" b="1" dirty="0">
                <a:solidFill>
                  <a:schemeClr val="bg1"/>
                </a:solidFill>
                <a:latin typeface="Times New Roman" panose="02020603050405020304" pitchFamily="18" charset="0"/>
                <a:cs typeface="Times New Roman" panose="02020603050405020304" pitchFamily="18" charset="0"/>
              </a:rPr>
              <a:t>Choosing Brand Elements to build Brand Equity </a:t>
            </a:r>
          </a:p>
          <a:p>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11" name="Picture 4">
            <a:extLst>
              <a:ext uri="{FF2B5EF4-FFF2-40B4-BE49-F238E27FC236}">
                <a16:creationId xmlns:a16="http://schemas.microsoft.com/office/drawing/2014/main" id="{F42F9D3D-40E5-42E6-8B5F-DC73EC45317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a:xfrm>
            <a:off x="4665053" y="1255017"/>
            <a:ext cx="4832035" cy="4924425"/>
          </a:xfrm>
          <a:prstGeom prst="rect">
            <a:avLst/>
          </a:prstGeom>
          <a:noFill/>
          <a:effectLst>
            <a:outerShdw blurRad="50800" dir="14400000">
              <a:srgbClr val="000000">
                <a:alpha val="40000"/>
              </a:srgbClr>
            </a:outerShdw>
          </a:effectLst>
        </p:spPr>
      </p:pic>
      <p:sp>
        <p:nvSpPr>
          <p:cNvPr id="6" name="Rectangle 5">
            <a:extLst>
              <a:ext uri="{FF2B5EF4-FFF2-40B4-BE49-F238E27FC236}">
                <a16:creationId xmlns:a16="http://schemas.microsoft.com/office/drawing/2014/main" id="{1D3F3C7C-41CB-DC46-8D41-B7730FE03C4C}"/>
              </a:ext>
            </a:extLst>
          </p:cNvPr>
          <p:cNvSpPr/>
          <p:nvPr/>
        </p:nvSpPr>
        <p:spPr>
          <a:xfrm>
            <a:off x="0" y="846740"/>
            <a:ext cx="9345750" cy="4571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2BF06D3F-8EC0-19B8-F7AD-56FB59424557}"/>
              </a:ext>
            </a:extLst>
          </p:cNvPr>
          <p:cNvPicPr>
            <a:picLocks noChangeAspect="1"/>
          </p:cNvPicPr>
          <p:nvPr/>
        </p:nvPicPr>
        <p:blipFill rotWithShape="1">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596022" y="88257"/>
            <a:ext cx="2421250" cy="1130568"/>
          </a:xfrm>
          <a:prstGeom prst="rect">
            <a:avLst/>
          </a:prstGeom>
        </p:spPr>
      </p:pic>
    </p:spTree>
    <p:extLst>
      <p:ext uri="{BB962C8B-B14F-4D97-AF65-F5344CB8AC3E}">
        <p14:creationId xmlns:p14="http://schemas.microsoft.com/office/powerpoint/2010/main" val="3978884343"/>
      </p:ext>
    </p:extLst>
  </p:cSld>
  <p:clrMapOvr>
    <a:overrideClrMapping bg1="lt1" tx1="dk1" bg2="lt2" tx2="dk2" accent1="accent1" accent2="accent2" accent3="accent3" accent4="accent4" accent5="accent5" accent6="accent6" hlink="hlink" folHlink="folHlink"/>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51338" y="823881"/>
            <a:ext cx="9345750"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itle 1">
            <a:extLst>
              <a:ext uri="{FF2B5EF4-FFF2-40B4-BE49-F238E27FC236}">
                <a16:creationId xmlns:a16="http://schemas.microsoft.com/office/drawing/2014/main" id="{0ADF1393-9C42-4638-A0E5-46AEBD28E7E1}"/>
              </a:ext>
            </a:extLst>
          </p:cNvPr>
          <p:cNvSpPr txBox="1">
            <a:spLocks/>
          </p:cNvSpPr>
          <p:nvPr/>
        </p:nvSpPr>
        <p:spPr>
          <a:xfrm>
            <a:off x="744264" y="0"/>
            <a:ext cx="8159899" cy="781708"/>
          </a:xfrm>
          <a:prstGeom prst="rect">
            <a:avLst/>
          </a:prstGeom>
          <a:noFill/>
          <a:ln>
            <a:noFill/>
          </a:ln>
        </p:spPr>
        <p:txBody>
          <a:bodyPr lIns="0" tIns="0" rIns="0" bIns="0" anchor="b" anchorCtr="0"/>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marL="0" marR="0" lvl="0" indent="0" algn="l" defTabSz="914400" rtl="0" eaLnBrk="1" fontAlgn="auto" latinLnBrk="0" hangingPunct="1">
              <a:lnSpc>
                <a:spcPct val="100000"/>
              </a:lnSpc>
              <a:spcBef>
                <a:spcPts val="0"/>
              </a:spcBef>
              <a:spcAft>
                <a:spcPts val="0"/>
              </a:spcAft>
              <a:buClr>
                <a:srgbClr val="007FA3"/>
              </a:buClr>
              <a:buSzTx/>
              <a:buFont typeface="Times New Roman"/>
              <a:buNone/>
              <a:tabLst/>
              <a:defRPr/>
            </a:pPr>
            <a:r>
              <a:rPr kumimoji="0" lang="en-US" altLang="en-US" sz="3600" b="1" i="0" u="none" strike="noStrike" kern="0" cap="none" spc="0" normalizeH="0" baseline="0" noProof="0" dirty="0">
                <a:ln>
                  <a:noFill/>
                </a:ln>
                <a:solidFill>
                  <a:srgbClr val="007FA3"/>
                </a:solidFill>
                <a:effectLst/>
                <a:uLnTx/>
                <a:uFillTx/>
                <a:latin typeface="Arial"/>
                <a:cs typeface="Times New Roman"/>
                <a:sym typeface="Times New Roman"/>
              </a:rPr>
              <a:t>Types of Brand Elements</a:t>
            </a:r>
          </a:p>
        </p:txBody>
      </p:sp>
      <p:sp>
        <p:nvSpPr>
          <p:cNvPr id="10" name="TextBox 9">
            <a:extLst>
              <a:ext uri="{FF2B5EF4-FFF2-40B4-BE49-F238E27FC236}">
                <a16:creationId xmlns:a16="http://schemas.microsoft.com/office/drawing/2014/main" id="{AB86E36C-A4A8-4758-BE37-0EBCC76D8B0A}"/>
              </a:ext>
            </a:extLst>
          </p:cNvPr>
          <p:cNvSpPr txBox="1"/>
          <p:nvPr/>
        </p:nvSpPr>
        <p:spPr>
          <a:xfrm>
            <a:off x="229655" y="2350170"/>
            <a:ext cx="3044105" cy="2246769"/>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Lecture 5:</a:t>
            </a:r>
          </a:p>
          <a:p>
            <a:r>
              <a:rPr lang="en-US" sz="2800" b="1" dirty="0">
                <a:solidFill>
                  <a:schemeClr val="bg1"/>
                </a:solidFill>
                <a:latin typeface="Times New Roman" panose="02020603050405020304" pitchFamily="18" charset="0"/>
                <a:cs typeface="Times New Roman" panose="02020603050405020304" pitchFamily="18" charset="0"/>
              </a:rPr>
              <a:t>Choosing Brand Elements to build Brand Equity </a:t>
            </a:r>
          </a:p>
          <a:p>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2AE164D-3EC1-42CA-AF97-58D67DDC4C2B}"/>
              </a:ext>
            </a:extLst>
          </p:cNvPr>
          <p:cNvPicPr>
            <a:picLocks noChangeAspect="1"/>
          </p:cNvPicPr>
          <p:nvPr/>
        </p:nvPicPr>
        <p:blipFill rotWithShape="1">
          <a:blip r:embed="rId3"/>
          <a:srcRect r="15462"/>
          <a:stretch/>
        </p:blipFill>
        <p:spPr>
          <a:xfrm>
            <a:off x="4072546" y="1693134"/>
            <a:ext cx="7583426" cy="4162309"/>
          </a:xfrm>
          <a:prstGeom prst="rect">
            <a:avLst/>
          </a:prstGeom>
        </p:spPr>
      </p:pic>
      <p:sp>
        <p:nvSpPr>
          <p:cNvPr id="7" name="Rectangle 6">
            <a:extLst>
              <a:ext uri="{FF2B5EF4-FFF2-40B4-BE49-F238E27FC236}">
                <a16:creationId xmlns:a16="http://schemas.microsoft.com/office/drawing/2014/main" id="{C0EA95A1-8A46-29AE-73BC-C0CE61BFA002}"/>
              </a:ext>
            </a:extLst>
          </p:cNvPr>
          <p:cNvSpPr/>
          <p:nvPr/>
        </p:nvSpPr>
        <p:spPr>
          <a:xfrm>
            <a:off x="0" y="846740"/>
            <a:ext cx="9345750" cy="4571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D5F548A2-1441-EA6A-5710-257382B5C63F}"/>
              </a:ext>
            </a:extLst>
          </p:cNvPr>
          <p:cNvPicPr>
            <a:picLocks noChangeAspect="1"/>
          </p:cNvPicPr>
          <p:nvPr/>
        </p:nvPicPr>
        <p:blipFill rotWithShape="1">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596022" y="88257"/>
            <a:ext cx="2421250" cy="1130568"/>
          </a:xfrm>
          <a:prstGeom prst="rect">
            <a:avLst/>
          </a:prstGeom>
        </p:spPr>
      </p:pic>
    </p:spTree>
    <p:extLst>
      <p:ext uri="{BB962C8B-B14F-4D97-AF65-F5344CB8AC3E}">
        <p14:creationId xmlns:p14="http://schemas.microsoft.com/office/powerpoint/2010/main" val="2621712726"/>
      </p:ext>
    </p:extLst>
  </p:cSld>
  <p:clrMapOvr>
    <a:overrideClrMapping bg1="lt1" tx1="dk1" bg2="lt2" tx2="dk2" accent1="accent1" accent2="accent2" accent3="accent3" accent4="accent4" accent5="accent5" accent6="accent6" hlink="hlink" folHlink="folHlink"/>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336847" y="1545189"/>
            <a:ext cx="8680425" cy="46199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51338" y="823881"/>
            <a:ext cx="9345750"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Content Placeholder 2">
            <a:extLst>
              <a:ext uri="{FF2B5EF4-FFF2-40B4-BE49-F238E27FC236}">
                <a16:creationId xmlns:a16="http://schemas.microsoft.com/office/drawing/2014/main" id="{35A7B0FE-5DEE-48CF-B974-CDBEDB9D469C}"/>
              </a:ext>
            </a:extLst>
          </p:cNvPr>
          <p:cNvSpPr txBox="1">
            <a:spLocks/>
          </p:cNvSpPr>
          <p:nvPr/>
        </p:nvSpPr>
        <p:spPr>
          <a:xfrm>
            <a:off x="3467293" y="1779032"/>
            <a:ext cx="8413532" cy="397122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dirty="0"/>
              <a:t>Describe some of the changes in the new media environment</a:t>
            </a:r>
          </a:p>
          <a:p>
            <a:r>
              <a:rPr lang="en-US" altLang="en-US" dirty="0"/>
              <a:t>Outline the major marketing communication options</a:t>
            </a:r>
          </a:p>
          <a:p>
            <a:r>
              <a:rPr lang="en-US" altLang="en-US" dirty="0"/>
              <a:t>Describe some of the key tactical issues in evaluating different communication options</a:t>
            </a:r>
          </a:p>
          <a:p>
            <a:r>
              <a:rPr lang="en-US" altLang="en-US" dirty="0"/>
              <a:t>Identify the choice criteria in developing an integrated marketing communication program</a:t>
            </a:r>
          </a:p>
          <a:p>
            <a:r>
              <a:rPr lang="en-US" altLang="en-US" dirty="0"/>
              <a:t>Explain the rationale for mixing and matching communication options</a:t>
            </a:r>
          </a:p>
          <a:p>
            <a:pPr marL="0" indent="0">
              <a:buNone/>
            </a:pPr>
            <a:endParaRPr lang="en-US" altLang="en-US" dirty="0"/>
          </a:p>
        </p:txBody>
      </p:sp>
      <p:sp>
        <p:nvSpPr>
          <p:cNvPr id="9" name="Title 1">
            <a:extLst>
              <a:ext uri="{FF2B5EF4-FFF2-40B4-BE49-F238E27FC236}">
                <a16:creationId xmlns:a16="http://schemas.microsoft.com/office/drawing/2014/main" id="{0ADF1393-9C42-4638-A0E5-46AEBD28E7E1}"/>
              </a:ext>
            </a:extLst>
          </p:cNvPr>
          <p:cNvSpPr txBox="1">
            <a:spLocks/>
          </p:cNvSpPr>
          <p:nvPr/>
        </p:nvSpPr>
        <p:spPr>
          <a:xfrm>
            <a:off x="1337189" y="0"/>
            <a:ext cx="5376041" cy="781708"/>
          </a:xfrm>
          <a:prstGeom prst="rect">
            <a:avLst/>
          </a:prstGeom>
          <a:noFill/>
          <a:ln>
            <a:noFill/>
          </a:ln>
        </p:spPr>
        <p:txBody>
          <a:bodyPr lIns="0" tIns="0" rIns="0" bIns="0" anchor="b" anchorCtr="0"/>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marL="0" marR="0" lvl="0" indent="0" algn="l" defTabSz="914400" rtl="0" eaLnBrk="1" fontAlgn="auto" latinLnBrk="0" hangingPunct="1">
              <a:lnSpc>
                <a:spcPct val="100000"/>
              </a:lnSpc>
              <a:spcBef>
                <a:spcPts val="0"/>
              </a:spcBef>
              <a:spcAft>
                <a:spcPts val="0"/>
              </a:spcAft>
              <a:buClr>
                <a:srgbClr val="007FA3"/>
              </a:buClr>
              <a:buSzTx/>
              <a:buFont typeface="Times New Roman"/>
              <a:buNone/>
              <a:tabLst/>
              <a:defRPr/>
            </a:pPr>
            <a:r>
              <a:rPr kumimoji="0" lang="en-IN" altLang="en-US" sz="3600" b="1" i="0" u="none" strike="noStrike" kern="0" cap="none" spc="0" normalizeH="0" baseline="0" noProof="0" dirty="0">
                <a:ln>
                  <a:noFill/>
                </a:ln>
                <a:solidFill>
                  <a:srgbClr val="007FA3"/>
                </a:solidFill>
                <a:effectLst/>
                <a:uLnTx/>
                <a:uFillTx/>
                <a:latin typeface="Arial"/>
                <a:cs typeface="Times New Roman"/>
                <a:sym typeface="Times New Roman"/>
              </a:rPr>
              <a:t>Course Content</a:t>
            </a:r>
            <a:endParaRPr kumimoji="0" lang="en-IN" sz="3600" b="1" i="0" u="none" strike="noStrike" kern="0" cap="none" spc="0" normalizeH="0" baseline="0" noProof="0" dirty="0">
              <a:ln>
                <a:noFill/>
              </a:ln>
              <a:solidFill>
                <a:srgbClr val="007FA3"/>
              </a:solidFill>
              <a:effectLst/>
              <a:uLnTx/>
              <a:uFillTx/>
              <a:latin typeface="Arial"/>
              <a:cs typeface="Times New Roman"/>
              <a:sym typeface="Times New Roman"/>
            </a:endParaRPr>
          </a:p>
        </p:txBody>
      </p:sp>
      <p:sp>
        <p:nvSpPr>
          <p:cNvPr id="10" name="TextBox 9">
            <a:extLst>
              <a:ext uri="{FF2B5EF4-FFF2-40B4-BE49-F238E27FC236}">
                <a16:creationId xmlns:a16="http://schemas.microsoft.com/office/drawing/2014/main" id="{AB86E36C-A4A8-4758-BE37-0EBCC76D8B0A}"/>
              </a:ext>
            </a:extLst>
          </p:cNvPr>
          <p:cNvSpPr txBox="1"/>
          <p:nvPr/>
        </p:nvSpPr>
        <p:spPr>
          <a:xfrm>
            <a:off x="292742" y="2335461"/>
            <a:ext cx="3044105" cy="3108543"/>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Lecture 6:</a:t>
            </a:r>
          </a:p>
          <a:p>
            <a:r>
              <a:rPr lang="en-US" sz="2800" b="1" dirty="0">
                <a:solidFill>
                  <a:schemeClr val="bg1"/>
                </a:solidFill>
                <a:latin typeface="Times New Roman" panose="02020603050405020304" pitchFamily="18" charset="0"/>
                <a:cs typeface="Times New Roman" panose="02020603050405020304" pitchFamily="18" charset="0"/>
              </a:rPr>
              <a:t>Designing Marketing Programs to Build Brand Equity </a:t>
            </a:r>
          </a:p>
          <a:p>
            <a:endParaRPr lang="en-US" sz="2800" b="1" dirty="0">
              <a:solidFill>
                <a:schemeClr val="bg1"/>
              </a:solidFill>
              <a:latin typeface="Times New Roman" panose="02020603050405020304" pitchFamily="18" charset="0"/>
              <a:cs typeface="Times New Roman" panose="02020603050405020304" pitchFamily="18" charset="0"/>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40FFA84D-EC67-5FD8-9944-C02BFB64E962}"/>
              </a:ext>
            </a:extLst>
          </p:cNvPr>
          <p:cNvSpPr/>
          <p:nvPr/>
        </p:nvSpPr>
        <p:spPr>
          <a:xfrm>
            <a:off x="0" y="846740"/>
            <a:ext cx="9345750" cy="4571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CBF57F6D-10B1-7F37-5A3B-74A8978BE941}"/>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596022" y="88257"/>
            <a:ext cx="2421250" cy="1130568"/>
          </a:xfrm>
          <a:prstGeom prst="rect">
            <a:avLst/>
          </a:prstGeom>
        </p:spPr>
      </p:pic>
    </p:spTree>
    <p:extLst>
      <p:ext uri="{BB962C8B-B14F-4D97-AF65-F5344CB8AC3E}">
        <p14:creationId xmlns:p14="http://schemas.microsoft.com/office/powerpoint/2010/main" val="4176489891"/>
      </p:ext>
    </p:extLst>
  </p:cSld>
  <p:clrMapOvr>
    <a:overrideClrMapping bg1="lt1" tx1="dk1" bg2="lt2" tx2="dk2" accent1="accent1" accent2="accent2" accent3="accent3" accent4="accent4" accent5="accent5" accent6="accent6" hlink="hlink" folHlink="folHlink"/>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51338" y="823881"/>
            <a:ext cx="9345750"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itle 1">
            <a:extLst>
              <a:ext uri="{FF2B5EF4-FFF2-40B4-BE49-F238E27FC236}">
                <a16:creationId xmlns:a16="http://schemas.microsoft.com/office/drawing/2014/main" id="{0ADF1393-9C42-4638-A0E5-46AEBD28E7E1}"/>
              </a:ext>
            </a:extLst>
          </p:cNvPr>
          <p:cNvSpPr txBox="1">
            <a:spLocks/>
          </p:cNvSpPr>
          <p:nvPr/>
        </p:nvSpPr>
        <p:spPr>
          <a:xfrm>
            <a:off x="1337189" y="0"/>
            <a:ext cx="5376041" cy="781708"/>
          </a:xfrm>
          <a:prstGeom prst="rect">
            <a:avLst/>
          </a:prstGeom>
          <a:noFill/>
          <a:ln>
            <a:noFill/>
          </a:ln>
        </p:spPr>
        <p:txBody>
          <a:bodyPr lIns="0" tIns="0" rIns="0" bIns="0" anchor="b" anchorCtr="0"/>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marL="0" marR="0" lvl="0" indent="0" algn="l" defTabSz="914400" rtl="0" eaLnBrk="1" fontAlgn="auto" latinLnBrk="0" hangingPunct="1">
              <a:lnSpc>
                <a:spcPct val="100000"/>
              </a:lnSpc>
              <a:spcBef>
                <a:spcPts val="0"/>
              </a:spcBef>
              <a:spcAft>
                <a:spcPts val="0"/>
              </a:spcAft>
              <a:buClr>
                <a:srgbClr val="007FA3"/>
              </a:buClr>
              <a:buSzTx/>
              <a:buFont typeface="Times New Roman"/>
              <a:buNone/>
              <a:tabLst/>
              <a:defRPr/>
            </a:pPr>
            <a:r>
              <a:rPr kumimoji="0" lang="en-IN" altLang="en-US" sz="3600" b="1" i="0" u="none" strike="noStrike" kern="0" cap="none" spc="0" normalizeH="0" baseline="0" noProof="0" dirty="0">
                <a:ln>
                  <a:noFill/>
                </a:ln>
                <a:solidFill>
                  <a:srgbClr val="007FA3"/>
                </a:solidFill>
                <a:effectLst/>
                <a:uLnTx/>
                <a:uFillTx/>
                <a:latin typeface="Arial"/>
                <a:cs typeface="Times New Roman"/>
                <a:sym typeface="Times New Roman"/>
              </a:rPr>
              <a:t>Course Content</a:t>
            </a:r>
            <a:endParaRPr kumimoji="0" lang="en-IN" sz="3600" b="1" i="0" u="none" strike="noStrike" kern="0" cap="none" spc="0" normalizeH="0" baseline="0" noProof="0" dirty="0">
              <a:ln>
                <a:noFill/>
              </a:ln>
              <a:solidFill>
                <a:srgbClr val="007FA3"/>
              </a:solidFill>
              <a:effectLst/>
              <a:uLnTx/>
              <a:uFillTx/>
              <a:latin typeface="Arial"/>
              <a:cs typeface="Times New Roman"/>
              <a:sym typeface="Times New Roman"/>
            </a:endParaRPr>
          </a:p>
        </p:txBody>
      </p:sp>
      <p:sp>
        <p:nvSpPr>
          <p:cNvPr id="10" name="TextBox 9">
            <a:extLst>
              <a:ext uri="{FF2B5EF4-FFF2-40B4-BE49-F238E27FC236}">
                <a16:creationId xmlns:a16="http://schemas.microsoft.com/office/drawing/2014/main" id="{AB86E36C-A4A8-4758-BE37-0EBCC76D8B0A}"/>
              </a:ext>
            </a:extLst>
          </p:cNvPr>
          <p:cNvSpPr txBox="1"/>
          <p:nvPr/>
        </p:nvSpPr>
        <p:spPr>
          <a:xfrm>
            <a:off x="292742" y="2335461"/>
            <a:ext cx="3044105" cy="3108543"/>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Lecture 6:</a:t>
            </a:r>
          </a:p>
          <a:p>
            <a:r>
              <a:rPr lang="en-US" sz="2800" b="1" dirty="0">
                <a:solidFill>
                  <a:schemeClr val="bg1"/>
                </a:solidFill>
                <a:latin typeface="Times New Roman" panose="02020603050405020304" pitchFamily="18" charset="0"/>
                <a:cs typeface="Times New Roman" panose="02020603050405020304" pitchFamily="18" charset="0"/>
              </a:rPr>
              <a:t>Designing Marketing Programs to Build Brand Equity </a:t>
            </a:r>
          </a:p>
          <a:p>
            <a:endParaRPr lang="en-US" sz="2800" b="1" dirty="0">
              <a:solidFill>
                <a:schemeClr val="bg1"/>
              </a:solidFill>
              <a:latin typeface="Times New Roman" panose="02020603050405020304" pitchFamily="18" charset="0"/>
              <a:cs typeface="Times New Roman" panose="02020603050405020304" pitchFamily="18" charset="0"/>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11" name="Picture 10">
            <a:extLst>
              <a:ext uri="{FF2B5EF4-FFF2-40B4-BE49-F238E27FC236}">
                <a16:creationId xmlns:a16="http://schemas.microsoft.com/office/drawing/2014/main" id="{A30000A0-5FCD-4C2A-92F7-A0BC6AF1F316}"/>
              </a:ext>
            </a:extLst>
          </p:cNvPr>
          <p:cNvPicPr>
            <a:picLocks noChangeAspect="1"/>
          </p:cNvPicPr>
          <p:nvPr/>
        </p:nvPicPr>
        <p:blipFill>
          <a:blip r:embed="rId3"/>
          <a:stretch>
            <a:fillRect/>
          </a:stretch>
        </p:blipFill>
        <p:spPr>
          <a:xfrm>
            <a:off x="3740187" y="1424688"/>
            <a:ext cx="8285899" cy="4528620"/>
          </a:xfrm>
          <a:prstGeom prst="rect">
            <a:avLst/>
          </a:prstGeom>
        </p:spPr>
      </p:pic>
      <p:sp>
        <p:nvSpPr>
          <p:cNvPr id="6" name="Rectangle 5">
            <a:extLst>
              <a:ext uri="{FF2B5EF4-FFF2-40B4-BE49-F238E27FC236}">
                <a16:creationId xmlns:a16="http://schemas.microsoft.com/office/drawing/2014/main" id="{BA7D9DF3-412E-C1E8-1111-6E34D946E415}"/>
              </a:ext>
            </a:extLst>
          </p:cNvPr>
          <p:cNvSpPr/>
          <p:nvPr/>
        </p:nvSpPr>
        <p:spPr>
          <a:xfrm>
            <a:off x="0" y="846740"/>
            <a:ext cx="9345750" cy="4571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00D9965-B5A8-43CC-DE99-E71E7AC983C2}"/>
              </a:ext>
            </a:extLst>
          </p:cNvPr>
          <p:cNvPicPr>
            <a:picLocks noChangeAspect="1"/>
          </p:cNvPicPr>
          <p:nvPr/>
        </p:nvPicPr>
        <p:blipFill rotWithShape="1">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596022" y="88257"/>
            <a:ext cx="2421250" cy="1130568"/>
          </a:xfrm>
          <a:prstGeom prst="rect">
            <a:avLst/>
          </a:prstGeom>
        </p:spPr>
      </p:pic>
    </p:spTree>
    <p:extLst>
      <p:ext uri="{BB962C8B-B14F-4D97-AF65-F5344CB8AC3E}">
        <p14:creationId xmlns:p14="http://schemas.microsoft.com/office/powerpoint/2010/main" val="3972258540"/>
      </p:ext>
    </p:extLst>
  </p:cSld>
  <p:clrMapOvr>
    <a:overrideClrMapping bg1="lt1" tx1="dk1" bg2="lt2" tx2="dk2" accent1="accent1" accent2="accent2" accent3="accent3" accent4="accent4" accent5="accent5" accent6="accent6" hlink="hlink" folHlink="folHlink"/>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738933" y="1085194"/>
            <a:ext cx="9345750" cy="51219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51338" y="823881"/>
            <a:ext cx="9345750"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Content Placeholder 2">
            <a:extLst>
              <a:ext uri="{FF2B5EF4-FFF2-40B4-BE49-F238E27FC236}">
                <a16:creationId xmlns:a16="http://schemas.microsoft.com/office/drawing/2014/main" id="{35A7B0FE-5DEE-48CF-B974-CDBEDB9D469C}"/>
              </a:ext>
            </a:extLst>
          </p:cNvPr>
          <p:cNvSpPr txBox="1">
            <a:spLocks/>
          </p:cNvSpPr>
          <p:nvPr/>
        </p:nvSpPr>
        <p:spPr>
          <a:xfrm>
            <a:off x="3109941" y="1428438"/>
            <a:ext cx="8789317" cy="466577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44500" indent="-457200">
              <a:buFont typeface="+mj-lt"/>
              <a:buAutoNum type="arabicPeriod"/>
            </a:pPr>
            <a:r>
              <a:rPr lang="en-IN" sz="2000" dirty="0"/>
              <a:t>Rapid technological developments </a:t>
            </a:r>
            <a:r>
              <a:rPr lang="en-IN" sz="2000" dirty="0">
                <a:solidFill>
                  <a:srgbClr val="0070C0"/>
                </a:solidFill>
              </a:rPr>
              <a:t>(using tech, AI,VR,QR in </a:t>
            </a:r>
            <a:r>
              <a:rPr lang="en-US" sz="2000" dirty="0">
                <a:solidFill>
                  <a:srgbClr val="0070C0"/>
                </a:solidFill>
              </a:rPr>
              <a:t>everything ‘IOT’ internet of things)</a:t>
            </a:r>
            <a:endParaRPr lang="en-IN" sz="2000" dirty="0">
              <a:solidFill>
                <a:srgbClr val="0070C0"/>
              </a:solidFill>
            </a:endParaRPr>
          </a:p>
          <a:p>
            <a:pPr marL="544500" indent="-457200">
              <a:buFont typeface="+mj-lt"/>
              <a:buAutoNum type="arabicPeriod"/>
            </a:pPr>
            <a:r>
              <a:rPr lang="en-IN" sz="2000" dirty="0"/>
              <a:t>Greater customer empowerment (</a:t>
            </a:r>
            <a:r>
              <a:rPr lang="en-US" sz="2000" dirty="0">
                <a:solidFill>
                  <a:srgbClr val="0070C0"/>
                </a:solidFill>
              </a:rPr>
              <a:t>engage &amp; experience)</a:t>
            </a:r>
            <a:endParaRPr lang="en-IN" sz="2000" dirty="0">
              <a:solidFill>
                <a:srgbClr val="0070C0"/>
              </a:solidFill>
            </a:endParaRPr>
          </a:p>
          <a:p>
            <a:pPr marL="544500" indent="-457200">
              <a:buFont typeface="+mj-lt"/>
              <a:buAutoNum type="arabicPeriod"/>
            </a:pPr>
            <a:r>
              <a:rPr lang="en-IN" sz="2000" dirty="0"/>
              <a:t>Fragmentation of traditional media </a:t>
            </a:r>
            <a:r>
              <a:rPr lang="en-IN" sz="2000" dirty="0">
                <a:solidFill>
                  <a:srgbClr val="0070C0"/>
                </a:solidFill>
              </a:rPr>
              <a:t>(which fits)</a:t>
            </a:r>
          </a:p>
          <a:p>
            <a:pPr marL="544500" indent="-457200">
              <a:buFont typeface="+mj-lt"/>
              <a:buAutoNum type="arabicPeriod"/>
            </a:pPr>
            <a:r>
              <a:rPr lang="en-IN" sz="2000" dirty="0"/>
              <a:t>Growth of interactive and mobile marketing options </a:t>
            </a:r>
            <a:r>
              <a:rPr lang="en-IN" sz="2000" dirty="0">
                <a:solidFill>
                  <a:srgbClr val="0070C0"/>
                </a:solidFill>
              </a:rPr>
              <a:t>(</a:t>
            </a:r>
            <a:r>
              <a:rPr lang="en-IN" sz="2000" dirty="0" err="1">
                <a:solidFill>
                  <a:srgbClr val="0070C0"/>
                </a:solidFill>
              </a:rPr>
              <a:t>sms</a:t>
            </a:r>
            <a:r>
              <a:rPr lang="en-IN" sz="2000" dirty="0">
                <a:solidFill>
                  <a:srgbClr val="0070C0"/>
                </a:solidFill>
              </a:rPr>
              <a:t>, emails, apps)</a:t>
            </a:r>
          </a:p>
          <a:p>
            <a:pPr marL="544500" indent="-457200">
              <a:buFont typeface="+mj-lt"/>
              <a:buAutoNum type="arabicPeriod"/>
            </a:pPr>
            <a:r>
              <a:rPr lang="en-IN" sz="2000" dirty="0"/>
              <a:t>Channel transformation and disintermediation </a:t>
            </a:r>
            <a:r>
              <a:rPr lang="en-IN" sz="2000" dirty="0">
                <a:solidFill>
                  <a:srgbClr val="0070C0"/>
                </a:solidFill>
              </a:rPr>
              <a:t>(ex. Radio before &amp; now, PR &amp;CSR create awareness &amp; be part of community)</a:t>
            </a:r>
          </a:p>
          <a:p>
            <a:pPr marL="544500" indent="-457200">
              <a:buFont typeface="+mj-lt"/>
              <a:buAutoNum type="arabicPeriod"/>
            </a:pPr>
            <a:r>
              <a:rPr lang="en-IN" sz="2000" dirty="0"/>
              <a:t>Increased competition and industry convergence </a:t>
            </a:r>
            <a:r>
              <a:rPr lang="en-IN" sz="2000" dirty="0">
                <a:solidFill>
                  <a:srgbClr val="0070C0"/>
                </a:solidFill>
              </a:rPr>
              <a:t>(using </a:t>
            </a:r>
            <a:r>
              <a:rPr lang="en-US" sz="2000" dirty="0">
                <a:solidFill>
                  <a:srgbClr val="0070C0"/>
                </a:solidFill>
              </a:rPr>
              <a:t>Guerilla mktg)</a:t>
            </a:r>
            <a:endParaRPr lang="en-IN" sz="2000" dirty="0">
              <a:solidFill>
                <a:srgbClr val="0070C0"/>
              </a:solidFill>
            </a:endParaRPr>
          </a:p>
          <a:p>
            <a:pPr marL="544500" indent="-457200">
              <a:buFont typeface="+mj-lt"/>
              <a:buAutoNum type="arabicPeriod"/>
            </a:pPr>
            <a:r>
              <a:rPr lang="en-IN" sz="2000" dirty="0"/>
              <a:t>Globalization and growth of developing markets </a:t>
            </a:r>
          </a:p>
          <a:p>
            <a:pPr marL="544500" indent="-457200">
              <a:buFont typeface="+mj-lt"/>
              <a:buAutoNum type="arabicPeriod"/>
            </a:pPr>
            <a:r>
              <a:rPr lang="en-IN" sz="2000" dirty="0"/>
              <a:t>Heightened (</a:t>
            </a:r>
            <a:r>
              <a:rPr lang="en-US" sz="2000" dirty="0"/>
              <a:t>exceeding</a:t>
            </a:r>
            <a:r>
              <a:rPr lang="en-IN" sz="2000" dirty="0"/>
              <a:t> environmental, community, and social concerns </a:t>
            </a:r>
            <a:r>
              <a:rPr lang="en-IN" sz="2000" dirty="0">
                <a:solidFill>
                  <a:srgbClr val="0070C0"/>
                </a:solidFill>
              </a:rPr>
              <a:t>(doing good things so I will recall the brand)</a:t>
            </a:r>
          </a:p>
          <a:p>
            <a:pPr marL="544500" indent="-457200">
              <a:buFont typeface="+mj-lt"/>
              <a:buAutoNum type="arabicPeriod"/>
            </a:pPr>
            <a:r>
              <a:rPr lang="en-IN" sz="2000" dirty="0"/>
              <a:t>Severe economic recession </a:t>
            </a:r>
            <a:r>
              <a:rPr lang="en-IN" sz="2000" dirty="0">
                <a:solidFill>
                  <a:srgbClr val="0070C0"/>
                </a:solidFill>
              </a:rPr>
              <a:t>(how to get money)</a:t>
            </a:r>
          </a:p>
          <a:p>
            <a:pPr marL="0" indent="0">
              <a:buNone/>
            </a:pPr>
            <a:endParaRPr lang="en-US" altLang="en-US" sz="2000" dirty="0"/>
          </a:p>
        </p:txBody>
      </p:sp>
      <p:sp>
        <p:nvSpPr>
          <p:cNvPr id="9" name="Title 1">
            <a:extLst>
              <a:ext uri="{FF2B5EF4-FFF2-40B4-BE49-F238E27FC236}">
                <a16:creationId xmlns:a16="http://schemas.microsoft.com/office/drawing/2014/main" id="{0ADF1393-9C42-4638-A0E5-46AEBD28E7E1}"/>
              </a:ext>
            </a:extLst>
          </p:cNvPr>
          <p:cNvSpPr txBox="1">
            <a:spLocks/>
          </p:cNvSpPr>
          <p:nvPr/>
        </p:nvSpPr>
        <p:spPr>
          <a:xfrm>
            <a:off x="401768" y="-131426"/>
            <a:ext cx="7417928" cy="781708"/>
          </a:xfrm>
          <a:prstGeom prst="rect">
            <a:avLst/>
          </a:prstGeom>
          <a:noFill/>
          <a:ln>
            <a:noFill/>
          </a:ln>
        </p:spPr>
        <p:txBody>
          <a:bodyPr lIns="0" tIns="0" rIns="0" bIns="0" anchor="b" anchorCtr="0"/>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marL="0" marR="0" lvl="0" indent="0" algn="l" defTabSz="914400" rtl="0" eaLnBrk="1" fontAlgn="auto" latinLnBrk="0" hangingPunct="1">
              <a:lnSpc>
                <a:spcPct val="100000"/>
              </a:lnSpc>
              <a:spcBef>
                <a:spcPts val="0"/>
              </a:spcBef>
              <a:spcAft>
                <a:spcPts val="0"/>
              </a:spcAft>
              <a:buClr>
                <a:srgbClr val="007FA3"/>
              </a:buClr>
              <a:buSzTx/>
              <a:buFont typeface="Times New Roman"/>
              <a:buNone/>
              <a:tabLst/>
              <a:defRPr/>
            </a:pPr>
            <a:r>
              <a:rPr kumimoji="0" lang="en-US" altLang="en-US" sz="2800" b="1" i="0" u="none" strike="noStrike" kern="0" cap="none" spc="0" normalizeH="0" baseline="0" noProof="0" dirty="0">
                <a:ln>
                  <a:noFill/>
                </a:ln>
                <a:solidFill>
                  <a:srgbClr val="007FA3"/>
                </a:solidFill>
                <a:effectLst/>
                <a:uLnTx/>
                <a:uFillTx/>
                <a:latin typeface="Arial"/>
                <a:cs typeface="Times New Roman"/>
                <a:sym typeface="Times New Roman"/>
              </a:rPr>
              <a:t>New Approaches Embraced by Marketers</a:t>
            </a:r>
            <a:endParaRPr kumimoji="0" lang="en-IN" sz="2800" b="1" i="0" u="none" strike="noStrike" kern="0" cap="none" spc="0" normalizeH="0" baseline="0" noProof="0" dirty="0">
              <a:ln>
                <a:noFill/>
              </a:ln>
              <a:solidFill>
                <a:srgbClr val="007FA3"/>
              </a:solidFill>
              <a:effectLst/>
              <a:uLnTx/>
              <a:uFillTx/>
              <a:latin typeface="Arial"/>
              <a:cs typeface="Times New Roman"/>
              <a:sym typeface="Times New Roman"/>
            </a:endParaRPr>
          </a:p>
        </p:txBody>
      </p:sp>
      <p:sp>
        <p:nvSpPr>
          <p:cNvPr id="10" name="TextBox 9">
            <a:extLst>
              <a:ext uri="{FF2B5EF4-FFF2-40B4-BE49-F238E27FC236}">
                <a16:creationId xmlns:a16="http://schemas.microsoft.com/office/drawing/2014/main" id="{AB86E36C-A4A8-4758-BE37-0EBCC76D8B0A}"/>
              </a:ext>
            </a:extLst>
          </p:cNvPr>
          <p:cNvSpPr txBox="1"/>
          <p:nvPr/>
        </p:nvSpPr>
        <p:spPr>
          <a:xfrm>
            <a:off x="292742" y="2335461"/>
            <a:ext cx="2345355" cy="353943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Lecture 6:</a:t>
            </a:r>
          </a:p>
          <a:p>
            <a:r>
              <a:rPr lang="en-US" sz="2800" b="1" dirty="0">
                <a:solidFill>
                  <a:schemeClr val="bg1"/>
                </a:solidFill>
                <a:latin typeface="Times New Roman" panose="02020603050405020304" pitchFamily="18" charset="0"/>
                <a:cs typeface="Times New Roman" panose="02020603050405020304" pitchFamily="18" charset="0"/>
              </a:rPr>
              <a:t>Designing Marketing Programs to Build Brand Equity </a:t>
            </a:r>
          </a:p>
          <a:p>
            <a:endParaRPr lang="en-US" sz="2800" b="1" dirty="0">
              <a:solidFill>
                <a:schemeClr val="bg1"/>
              </a:solidFill>
              <a:latin typeface="Times New Roman" panose="02020603050405020304" pitchFamily="18" charset="0"/>
              <a:cs typeface="Times New Roman" panose="02020603050405020304" pitchFamily="18" charset="0"/>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51CC78FE-0396-549A-4076-8EDDE0811BFF}"/>
              </a:ext>
            </a:extLst>
          </p:cNvPr>
          <p:cNvSpPr/>
          <p:nvPr/>
        </p:nvSpPr>
        <p:spPr>
          <a:xfrm>
            <a:off x="0" y="846740"/>
            <a:ext cx="9345750" cy="4571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09793B00-C1E3-D2AE-65F0-AAEDF5199BFA}"/>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596022" y="88257"/>
            <a:ext cx="2421250" cy="1130568"/>
          </a:xfrm>
          <a:prstGeom prst="rect">
            <a:avLst/>
          </a:prstGeom>
        </p:spPr>
      </p:pic>
    </p:spTree>
    <p:extLst>
      <p:ext uri="{BB962C8B-B14F-4D97-AF65-F5344CB8AC3E}">
        <p14:creationId xmlns:p14="http://schemas.microsoft.com/office/powerpoint/2010/main" val="3399633699"/>
      </p:ext>
    </p:extLst>
  </p:cSld>
  <p:clrMapOvr>
    <a:overrideClrMapping bg1="lt1" tx1="dk1" bg2="lt2" tx2="dk2" accent1="accent1" accent2="accent2" accent3="accent3" accent4="accent4" accent5="accent5" accent6="accent6" hlink="hlink" folHlink="folHlink"/>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336847" y="1545190"/>
            <a:ext cx="8680425"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51338" y="823881"/>
            <a:ext cx="9345750"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Content Placeholder 2">
            <a:extLst>
              <a:ext uri="{FF2B5EF4-FFF2-40B4-BE49-F238E27FC236}">
                <a16:creationId xmlns:a16="http://schemas.microsoft.com/office/drawing/2014/main" id="{35A7B0FE-5DEE-48CF-B974-CDBEDB9D469C}"/>
              </a:ext>
            </a:extLst>
          </p:cNvPr>
          <p:cNvSpPr txBox="1">
            <a:spLocks/>
          </p:cNvSpPr>
          <p:nvPr/>
        </p:nvSpPr>
        <p:spPr>
          <a:xfrm>
            <a:off x="3603740" y="1840472"/>
            <a:ext cx="8413532" cy="363888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dirty="0"/>
              <a:t>Define “brand,” state how brand differs from a product, and explain what brand equity is</a:t>
            </a:r>
          </a:p>
          <a:p>
            <a:r>
              <a:rPr lang="en-US" altLang="en-US" dirty="0"/>
              <a:t>Summarize why brands are important</a:t>
            </a:r>
          </a:p>
          <a:p>
            <a:r>
              <a:rPr lang="en-US" altLang="en-US" dirty="0"/>
              <a:t>Explain how branding applies to virtually everything</a:t>
            </a:r>
          </a:p>
          <a:p>
            <a:r>
              <a:rPr lang="en-US" altLang="en-US" dirty="0"/>
              <a:t>Describe the main branding challenges and opportunities</a:t>
            </a:r>
          </a:p>
          <a:p>
            <a:r>
              <a:rPr lang="en-US" altLang="en-US" dirty="0"/>
              <a:t>Identify the steps in the strategic brand management process</a:t>
            </a:r>
          </a:p>
          <a:p>
            <a:endParaRPr lang="en-US" altLang="en-US" dirty="0"/>
          </a:p>
        </p:txBody>
      </p:sp>
      <p:sp>
        <p:nvSpPr>
          <p:cNvPr id="9" name="Title 1">
            <a:extLst>
              <a:ext uri="{FF2B5EF4-FFF2-40B4-BE49-F238E27FC236}">
                <a16:creationId xmlns:a16="http://schemas.microsoft.com/office/drawing/2014/main" id="{0ADF1393-9C42-4638-A0E5-46AEBD28E7E1}"/>
              </a:ext>
            </a:extLst>
          </p:cNvPr>
          <p:cNvSpPr txBox="1">
            <a:spLocks/>
          </p:cNvSpPr>
          <p:nvPr/>
        </p:nvSpPr>
        <p:spPr>
          <a:xfrm>
            <a:off x="1337189" y="0"/>
            <a:ext cx="5376041" cy="781708"/>
          </a:xfrm>
          <a:prstGeom prst="rect">
            <a:avLst/>
          </a:prstGeom>
          <a:noFill/>
          <a:ln>
            <a:noFill/>
          </a:ln>
        </p:spPr>
        <p:txBody>
          <a:bodyPr lIns="0" tIns="0" rIns="0" bIns="0" anchor="b" anchorCtr="0"/>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marL="0" marR="0" lvl="0" indent="0" algn="l" defTabSz="914400" rtl="0" eaLnBrk="1" fontAlgn="auto" latinLnBrk="0" hangingPunct="1">
              <a:lnSpc>
                <a:spcPct val="100000"/>
              </a:lnSpc>
              <a:spcBef>
                <a:spcPts val="0"/>
              </a:spcBef>
              <a:spcAft>
                <a:spcPts val="0"/>
              </a:spcAft>
              <a:buClr>
                <a:srgbClr val="007FA3"/>
              </a:buClr>
              <a:buSzTx/>
              <a:buFont typeface="Times New Roman"/>
              <a:buNone/>
              <a:tabLst/>
              <a:defRPr/>
            </a:pPr>
            <a:r>
              <a:rPr kumimoji="0" lang="en-IN" altLang="en-US" sz="3600" b="1" i="0" u="none" strike="noStrike" kern="0" cap="none" spc="0" normalizeH="0" baseline="0" noProof="0" dirty="0">
                <a:ln>
                  <a:noFill/>
                </a:ln>
                <a:solidFill>
                  <a:srgbClr val="007FA3"/>
                </a:solidFill>
                <a:effectLst/>
                <a:uLnTx/>
                <a:uFillTx/>
                <a:latin typeface="Arial"/>
                <a:cs typeface="Times New Roman"/>
                <a:sym typeface="Times New Roman"/>
              </a:rPr>
              <a:t>Course Content</a:t>
            </a:r>
            <a:endParaRPr kumimoji="0" lang="en-IN" sz="3600" b="1" i="0" u="none" strike="noStrike" kern="0" cap="none" spc="0" normalizeH="0" baseline="0" noProof="0" dirty="0">
              <a:ln>
                <a:noFill/>
              </a:ln>
              <a:solidFill>
                <a:srgbClr val="007FA3"/>
              </a:solidFill>
              <a:effectLst/>
              <a:uLnTx/>
              <a:uFillTx/>
              <a:latin typeface="Arial"/>
              <a:cs typeface="Times New Roman"/>
              <a:sym typeface="Times New Roman"/>
            </a:endParaRPr>
          </a:p>
        </p:txBody>
      </p:sp>
      <p:sp>
        <p:nvSpPr>
          <p:cNvPr id="10" name="TextBox 9">
            <a:extLst>
              <a:ext uri="{FF2B5EF4-FFF2-40B4-BE49-F238E27FC236}">
                <a16:creationId xmlns:a16="http://schemas.microsoft.com/office/drawing/2014/main" id="{AB86E36C-A4A8-4758-BE37-0EBCC76D8B0A}"/>
              </a:ext>
            </a:extLst>
          </p:cNvPr>
          <p:cNvSpPr txBox="1"/>
          <p:nvPr/>
        </p:nvSpPr>
        <p:spPr>
          <a:xfrm>
            <a:off x="292742" y="2204267"/>
            <a:ext cx="3044105" cy="3108543"/>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Lecture 7:</a:t>
            </a:r>
          </a:p>
          <a:p>
            <a:r>
              <a:rPr lang="en-US" sz="2800" b="1" dirty="0">
                <a:solidFill>
                  <a:schemeClr val="bg1"/>
                </a:solidFill>
                <a:latin typeface="Times New Roman" panose="02020603050405020304" pitchFamily="18" charset="0"/>
                <a:cs typeface="Times New Roman" panose="02020603050405020304" pitchFamily="18" charset="0"/>
              </a:rPr>
              <a:t>Integrating Marketing Communications to build brand equity </a:t>
            </a: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C7E18F50-3677-2C38-BB5C-F2E26BFDD7D4}"/>
              </a:ext>
            </a:extLst>
          </p:cNvPr>
          <p:cNvSpPr/>
          <p:nvPr/>
        </p:nvSpPr>
        <p:spPr>
          <a:xfrm>
            <a:off x="0" y="846740"/>
            <a:ext cx="9345750" cy="4571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2BE7FD57-39B8-9B6C-EEEE-862D4E19FC81}"/>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596022" y="88257"/>
            <a:ext cx="2421250" cy="1130568"/>
          </a:xfrm>
          <a:prstGeom prst="rect">
            <a:avLst/>
          </a:prstGeom>
        </p:spPr>
      </p:pic>
    </p:spTree>
    <p:extLst>
      <p:ext uri="{BB962C8B-B14F-4D97-AF65-F5344CB8AC3E}">
        <p14:creationId xmlns:p14="http://schemas.microsoft.com/office/powerpoint/2010/main" val="3766199672"/>
      </p:ext>
    </p:extLst>
  </p:cSld>
  <p:clrMapOvr>
    <a:overrideClrMapping bg1="lt1" tx1="dk1" bg2="lt2" tx2="dk2" accent1="accent1" accent2="accent2" accent3="accent3" accent4="accent4" accent5="accent5" accent6="accent6" hlink="hlink" folHlink="folHlink"/>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419766" y="1190903"/>
            <a:ext cx="4128422" cy="520986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921875" y="1364121"/>
            <a:ext cx="9115265" cy="49523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51338" y="823881"/>
            <a:ext cx="9345750"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Content Placeholder 2">
            <a:extLst>
              <a:ext uri="{FF2B5EF4-FFF2-40B4-BE49-F238E27FC236}">
                <a16:creationId xmlns:a16="http://schemas.microsoft.com/office/drawing/2014/main" id="{35A7B0FE-5DEE-48CF-B974-CDBEDB9D469C}"/>
              </a:ext>
            </a:extLst>
          </p:cNvPr>
          <p:cNvSpPr txBox="1">
            <a:spLocks/>
          </p:cNvSpPr>
          <p:nvPr/>
        </p:nvSpPr>
        <p:spPr>
          <a:xfrm>
            <a:off x="3205655" y="1454261"/>
            <a:ext cx="8199677" cy="477202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120000"/>
              </a:lnSpc>
              <a:spcBef>
                <a:spcPts val="1000"/>
              </a:spcBef>
              <a:spcAft>
                <a:spcPts val="0"/>
              </a:spcAft>
              <a:buClr>
                <a:srgbClr val="F81B02"/>
              </a:buClr>
              <a:buSzPct val="110000"/>
              <a:buFont typeface="Wingdings" panose="05000000000000000000" pitchFamily="2" charset="2"/>
              <a:buChar char="§"/>
              <a:tabLst/>
              <a:defRPr/>
            </a:pPr>
            <a:r>
              <a:rPr kumimoji="0" lang="en-IN" altLang="ar-EG" sz="2400"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They are means by which firms attempt to </a:t>
            </a:r>
            <a:r>
              <a:rPr kumimoji="0" lang="en-IN" altLang="ar-EG" sz="2400" b="1"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inform, persuade</a:t>
            </a:r>
            <a:r>
              <a:rPr kumimoji="0" lang="en-IN" altLang="ar-EG" sz="2400"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 and </a:t>
            </a:r>
            <a:r>
              <a:rPr kumimoji="0" lang="en-IN" altLang="ar-EG" sz="2400" b="1"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remind</a:t>
            </a:r>
            <a:r>
              <a:rPr kumimoji="0" lang="en-IN" altLang="ar-EG" sz="2400"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 consumers about the brands they sell</a:t>
            </a:r>
          </a:p>
          <a:p>
            <a:pPr marL="685800" marR="0" lvl="1" indent="-228600" algn="l" defTabSz="914400" rtl="0" eaLnBrk="1" fontAlgn="auto" latinLnBrk="0" hangingPunct="1">
              <a:lnSpc>
                <a:spcPct val="120000"/>
              </a:lnSpc>
              <a:spcBef>
                <a:spcPts val="500"/>
              </a:spcBef>
              <a:spcAft>
                <a:spcPts val="0"/>
              </a:spcAft>
              <a:buClr>
                <a:srgbClr val="F81B02"/>
              </a:buClr>
              <a:buSzPct val="110000"/>
              <a:buFont typeface="Wingdings" panose="05000000000000000000" pitchFamily="2" charset="2"/>
              <a:buChar char="§"/>
              <a:tabLst/>
              <a:defRPr/>
            </a:pPr>
            <a:r>
              <a:rPr kumimoji="0" lang="en-IN" altLang="ar-EG" sz="2000"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Can contribute to brand equity by:</a:t>
            </a:r>
          </a:p>
          <a:p>
            <a:pPr marL="1143000" marR="0" lvl="2" indent="-228600" algn="l" defTabSz="914400" rtl="0" eaLnBrk="1" fontAlgn="auto" latinLnBrk="0" hangingPunct="1">
              <a:lnSpc>
                <a:spcPct val="120000"/>
              </a:lnSpc>
              <a:spcBef>
                <a:spcPts val="500"/>
              </a:spcBef>
              <a:spcAft>
                <a:spcPts val="0"/>
              </a:spcAft>
              <a:buClr>
                <a:srgbClr val="F81B02"/>
              </a:buClr>
              <a:buSzPct val="110000"/>
              <a:buFont typeface="Wingdings" panose="05000000000000000000" pitchFamily="2" charset="2"/>
              <a:buChar char="§"/>
              <a:tabLst/>
              <a:defRPr/>
            </a:pPr>
            <a:r>
              <a:rPr kumimoji="0" lang="en-IN" altLang="ar-EG" sz="1800"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Creating </a:t>
            </a:r>
            <a:r>
              <a:rPr kumimoji="0" lang="en-IN" altLang="ar-EG" sz="1800" b="0" i="0" u="sng"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awareness</a:t>
            </a:r>
            <a:r>
              <a:rPr kumimoji="0" lang="en-IN" altLang="ar-EG" sz="1800"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 of the brand</a:t>
            </a:r>
            <a:endParaRPr kumimoji="0" lang="en-IN" altLang="ar-EG" sz="4400"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endParaRPr>
          </a:p>
          <a:p>
            <a:pPr marL="1143000" marR="0" lvl="2" indent="-228600" algn="l" defTabSz="914400" rtl="0" eaLnBrk="1" fontAlgn="auto" latinLnBrk="0" hangingPunct="1">
              <a:lnSpc>
                <a:spcPct val="120000"/>
              </a:lnSpc>
              <a:spcBef>
                <a:spcPts val="500"/>
              </a:spcBef>
              <a:spcAft>
                <a:spcPts val="0"/>
              </a:spcAft>
              <a:buClr>
                <a:srgbClr val="F81B02"/>
              </a:buClr>
              <a:buSzPct val="110000"/>
              <a:buFont typeface="Wingdings" panose="05000000000000000000" pitchFamily="2" charset="2"/>
              <a:buChar char="§"/>
              <a:tabLst/>
              <a:defRPr/>
            </a:pPr>
            <a:r>
              <a:rPr kumimoji="0" lang="en-IN" altLang="ar-EG" sz="1800"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Linking </a:t>
            </a:r>
            <a:r>
              <a:rPr kumimoji="0" lang="en-IN" altLang="ar-EG" sz="1800" b="0" i="0" u="sng"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points-of-parity and points-of-difference </a:t>
            </a:r>
            <a:r>
              <a:rPr kumimoji="0" lang="en-IN" altLang="ar-EG" sz="1800"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associations to the brand in consumers’ memory</a:t>
            </a:r>
            <a:endParaRPr kumimoji="0" lang="en-IN" altLang="ar-EG" sz="4400"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endParaRPr>
          </a:p>
          <a:p>
            <a:pPr marL="1143000" marR="0" lvl="2" indent="-228600" algn="l" defTabSz="914400" rtl="0" eaLnBrk="1" fontAlgn="auto" latinLnBrk="0" hangingPunct="1">
              <a:lnSpc>
                <a:spcPct val="120000"/>
              </a:lnSpc>
              <a:spcBef>
                <a:spcPts val="500"/>
              </a:spcBef>
              <a:spcAft>
                <a:spcPts val="0"/>
              </a:spcAft>
              <a:buClr>
                <a:srgbClr val="F81B02"/>
              </a:buClr>
              <a:buSzPct val="110000"/>
              <a:buFont typeface="Wingdings" panose="05000000000000000000" pitchFamily="2" charset="2"/>
              <a:buChar char="§"/>
              <a:tabLst/>
              <a:defRPr/>
            </a:pPr>
            <a:r>
              <a:rPr kumimoji="0" lang="en-IN" altLang="ar-EG" sz="1800"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Induce/obtain </a:t>
            </a:r>
            <a:r>
              <a:rPr kumimoji="0" lang="en-IN" altLang="ar-EG" sz="1800" b="0" i="0" u="sng"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positive brand judgments or feelings</a:t>
            </a:r>
            <a:endParaRPr kumimoji="0" lang="en-IN" altLang="ar-EG" sz="4400" b="0" i="0" u="sng"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endParaRPr>
          </a:p>
          <a:p>
            <a:pPr marL="1143000" marR="0" lvl="2" indent="-228600" algn="l" defTabSz="914400" rtl="0" eaLnBrk="1" fontAlgn="auto" latinLnBrk="0" hangingPunct="1">
              <a:lnSpc>
                <a:spcPct val="120000"/>
              </a:lnSpc>
              <a:spcBef>
                <a:spcPts val="500"/>
              </a:spcBef>
              <a:spcAft>
                <a:spcPts val="0"/>
              </a:spcAft>
              <a:buClr>
                <a:srgbClr val="F81B02"/>
              </a:buClr>
              <a:buSzPct val="110000"/>
              <a:buFont typeface="Wingdings" panose="05000000000000000000" pitchFamily="2" charset="2"/>
              <a:buChar char="§"/>
              <a:tabLst/>
              <a:defRPr/>
            </a:pPr>
            <a:r>
              <a:rPr kumimoji="0" lang="en-IN" altLang="ar-EG" sz="1800"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Facilitating a </a:t>
            </a:r>
            <a:r>
              <a:rPr kumimoji="0" lang="en-IN" altLang="ar-EG" sz="1800" b="0" i="0" u="sng"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stronger consumer-brand connection and brand resonance. </a:t>
            </a:r>
          </a:p>
          <a:p>
            <a:pPr marL="685800" marR="0" lvl="2" indent="0" algn="l" defTabSz="914400" rtl="0" eaLnBrk="1" fontAlgn="auto" latinLnBrk="0" hangingPunct="1">
              <a:lnSpc>
                <a:spcPct val="120000"/>
              </a:lnSpc>
              <a:spcBef>
                <a:spcPts val="500"/>
              </a:spcBef>
              <a:spcAft>
                <a:spcPts val="0"/>
              </a:spcAft>
              <a:buClr>
                <a:srgbClr val="F81B02"/>
              </a:buClr>
              <a:buSzPct val="110000"/>
              <a:buFont typeface="Wingdings" panose="05000000000000000000" pitchFamily="2" charset="2"/>
              <a:buNone/>
              <a:tabLst/>
              <a:defRPr/>
            </a:pPr>
            <a:r>
              <a:rPr kumimoji="0" lang="en-IN" altLang="ar-EG" sz="1800"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At the same time, brand equity helps marketers determine how to design and implement different marketing options.</a:t>
            </a:r>
          </a:p>
          <a:p>
            <a:pPr marL="0" indent="0">
              <a:buNone/>
            </a:pPr>
            <a:endParaRPr lang="en-US" altLang="en-US" dirty="0"/>
          </a:p>
        </p:txBody>
      </p:sp>
      <p:sp>
        <p:nvSpPr>
          <p:cNvPr id="9" name="Title 1">
            <a:extLst>
              <a:ext uri="{FF2B5EF4-FFF2-40B4-BE49-F238E27FC236}">
                <a16:creationId xmlns:a16="http://schemas.microsoft.com/office/drawing/2014/main" id="{0ADF1393-9C42-4638-A0E5-46AEBD28E7E1}"/>
              </a:ext>
            </a:extLst>
          </p:cNvPr>
          <p:cNvSpPr txBox="1">
            <a:spLocks/>
          </p:cNvSpPr>
          <p:nvPr/>
        </p:nvSpPr>
        <p:spPr>
          <a:xfrm>
            <a:off x="1337189" y="0"/>
            <a:ext cx="6997514" cy="781708"/>
          </a:xfrm>
          <a:prstGeom prst="rect">
            <a:avLst/>
          </a:prstGeom>
          <a:noFill/>
          <a:ln>
            <a:noFill/>
          </a:ln>
        </p:spPr>
        <p:txBody>
          <a:bodyPr lIns="0" tIns="0" rIns="0" bIns="0" anchor="b" anchorCtr="0"/>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marL="0" marR="0" lvl="0" indent="0" algn="l" defTabSz="914400" rtl="0" eaLnBrk="1" fontAlgn="auto" latinLnBrk="0" hangingPunct="1">
              <a:lnSpc>
                <a:spcPct val="100000"/>
              </a:lnSpc>
              <a:spcBef>
                <a:spcPts val="0"/>
              </a:spcBef>
              <a:spcAft>
                <a:spcPts val="0"/>
              </a:spcAft>
              <a:buClr>
                <a:srgbClr val="007FA3"/>
              </a:buClr>
              <a:buSzTx/>
              <a:buFont typeface="Times New Roman"/>
              <a:buNone/>
              <a:tabLst/>
              <a:defRPr/>
            </a:pPr>
            <a:r>
              <a:rPr kumimoji="0" lang="en-IN" altLang="en-US" sz="3600" b="1" i="0" u="none" strike="noStrike" kern="0" cap="none" spc="0" normalizeH="0" baseline="0" noProof="0" dirty="0">
                <a:ln>
                  <a:noFill/>
                </a:ln>
                <a:solidFill>
                  <a:srgbClr val="007FA3"/>
                </a:solidFill>
                <a:effectLst/>
                <a:uLnTx/>
                <a:uFillTx/>
                <a:latin typeface="Arial"/>
                <a:cs typeface="Times New Roman"/>
                <a:sym typeface="Times New Roman"/>
              </a:rPr>
              <a:t>Marketing Communication</a:t>
            </a:r>
            <a:endParaRPr kumimoji="0" lang="en-IN" sz="3600" b="1" i="0" u="none" strike="noStrike" kern="0" cap="none" spc="0" normalizeH="0" baseline="0" noProof="0" dirty="0">
              <a:ln>
                <a:noFill/>
              </a:ln>
              <a:solidFill>
                <a:srgbClr val="007FA3"/>
              </a:solidFill>
              <a:effectLst/>
              <a:uLnTx/>
              <a:uFillTx/>
              <a:latin typeface="Arial"/>
              <a:cs typeface="Times New Roman"/>
              <a:sym typeface="Times New Roman"/>
            </a:endParaRPr>
          </a:p>
        </p:txBody>
      </p:sp>
      <p:sp>
        <p:nvSpPr>
          <p:cNvPr id="11" name="TextBox 10">
            <a:extLst>
              <a:ext uri="{FF2B5EF4-FFF2-40B4-BE49-F238E27FC236}">
                <a16:creationId xmlns:a16="http://schemas.microsoft.com/office/drawing/2014/main" id="{A583DA28-813A-4412-8925-7D7FC503513F}"/>
              </a:ext>
            </a:extLst>
          </p:cNvPr>
          <p:cNvSpPr txBox="1"/>
          <p:nvPr/>
        </p:nvSpPr>
        <p:spPr>
          <a:xfrm>
            <a:off x="122392" y="2078143"/>
            <a:ext cx="3044105" cy="3108543"/>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Lecture 7:</a:t>
            </a:r>
          </a:p>
          <a:p>
            <a:r>
              <a:rPr lang="en-US" sz="2800" b="1" dirty="0">
                <a:solidFill>
                  <a:schemeClr val="bg1"/>
                </a:solidFill>
                <a:latin typeface="Times New Roman" panose="02020603050405020304" pitchFamily="18" charset="0"/>
                <a:cs typeface="Times New Roman" panose="02020603050405020304" pitchFamily="18" charset="0"/>
              </a:rPr>
              <a:t>Integrating Marketing Communications to build brand equity </a:t>
            </a: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F7CFBD05-BD07-CEB5-F198-CDC9B4FAA024}"/>
              </a:ext>
            </a:extLst>
          </p:cNvPr>
          <p:cNvSpPr/>
          <p:nvPr/>
        </p:nvSpPr>
        <p:spPr>
          <a:xfrm>
            <a:off x="0" y="846740"/>
            <a:ext cx="9345750" cy="4571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A2BF72C7-6CD3-5573-1A67-51DB33BF1005}"/>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596022" y="88257"/>
            <a:ext cx="2421250" cy="1130568"/>
          </a:xfrm>
          <a:prstGeom prst="rect">
            <a:avLst/>
          </a:prstGeom>
        </p:spPr>
      </p:pic>
    </p:spTree>
    <p:extLst>
      <p:ext uri="{BB962C8B-B14F-4D97-AF65-F5344CB8AC3E}">
        <p14:creationId xmlns:p14="http://schemas.microsoft.com/office/powerpoint/2010/main" val="1395528328"/>
      </p:ext>
    </p:extLst>
  </p:cSld>
  <p:clrMapOvr>
    <a:overrideClrMapping bg1="lt1" tx1="dk1" bg2="lt2" tx2="dk2" accent1="accent1" accent2="accent2" accent3="accent3" accent4="accent4" accent5="accent5" accent6="accent6" hlink="hlink" folHlink="folHlink"/>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419766" y="1190903"/>
            <a:ext cx="4128422" cy="520986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072653" y="1364121"/>
            <a:ext cx="8964487" cy="49523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51338" y="823881"/>
            <a:ext cx="9345750"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Content Placeholder 2">
            <a:extLst>
              <a:ext uri="{FF2B5EF4-FFF2-40B4-BE49-F238E27FC236}">
                <a16:creationId xmlns:a16="http://schemas.microsoft.com/office/drawing/2014/main" id="{35A7B0FE-5DEE-48CF-B974-CDBEDB9D469C}"/>
              </a:ext>
            </a:extLst>
          </p:cNvPr>
          <p:cNvSpPr txBox="1">
            <a:spLocks/>
          </p:cNvSpPr>
          <p:nvPr/>
        </p:nvSpPr>
        <p:spPr>
          <a:xfrm>
            <a:off x="3520967" y="1873442"/>
            <a:ext cx="8262739" cy="36650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120000"/>
              </a:lnSpc>
              <a:spcBef>
                <a:spcPts val="1000"/>
              </a:spcBef>
              <a:spcAft>
                <a:spcPts val="0"/>
              </a:spcAft>
              <a:buClr>
                <a:srgbClr val="F81B02"/>
              </a:buClr>
              <a:buSzPct val="110000"/>
              <a:buFont typeface="Wingdings" panose="05000000000000000000" pitchFamily="2" charset="2"/>
              <a:buChar char="§"/>
              <a:tabLst/>
              <a:defRPr/>
            </a:pPr>
            <a:r>
              <a:rPr kumimoji="0" lang="en-US" altLang="ar-EG" sz="2400"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Skillfully designed and implemented marketing communications programs</a:t>
            </a:r>
          </a:p>
          <a:p>
            <a:pPr lvl="1">
              <a:lnSpc>
                <a:spcPct val="120000"/>
              </a:lnSpc>
              <a:spcBef>
                <a:spcPts val="1000"/>
              </a:spcBef>
              <a:buClr>
                <a:srgbClr val="F81B02"/>
              </a:buClr>
              <a:buSzPct val="110000"/>
              <a:buFont typeface="Wingdings" panose="05000000000000000000" pitchFamily="2" charset="2"/>
              <a:buChar char="§"/>
              <a:defRPr/>
            </a:pPr>
            <a:r>
              <a:rPr kumimoji="0" lang="en-US" altLang="ar-EG" sz="2000"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Should be efficient and effective</a:t>
            </a:r>
          </a:p>
          <a:p>
            <a:pPr lvl="1">
              <a:lnSpc>
                <a:spcPct val="120000"/>
              </a:lnSpc>
              <a:spcBef>
                <a:spcPts val="1000"/>
              </a:spcBef>
              <a:buClr>
                <a:srgbClr val="F81B02"/>
              </a:buClr>
              <a:buSzPct val="110000"/>
              <a:buFont typeface="Wingdings" panose="05000000000000000000" pitchFamily="2" charset="2"/>
              <a:buChar char="§"/>
              <a:defRPr/>
            </a:pPr>
            <a:r>
              <a:rPr kumimoji="0" lang="en-US" altLang="ar-EG" sz="2000"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Require careful planning and creative talent (acquired by practice).</a:t>
            </a:r>
          </a:p>
          <a:p>
            <a:pPr lvl="1">
              <a:lnSpc>
                <a:spcPct val="120000"/>
              </a:lnSpc>
              <a:spcBef>
                <a:spcPts val="1000"/>
              </a:spcBef>
              <a:buClr>
                <a:srgbClr val="F81B02"/>
              </a:buClr>
              <a:buSzPct val="110000"/>
              <a:buFont typeface="Wingdings" panose="05000000000000000000" pitchFamily="2" charset="2"/>
              <a:buChar char="§"/>
              <a:defRPr/>
            </a:pPr>
            <a:r>
              <a:rPr kumimoji="0" lang="en-US" altLang="ar-EG" sz="2000"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The simplest and most useful way to judge any communication option is by its ability to contribute to building brand equity.</a:t>
            </a:r>
          </a:p>
          <a:p>
            <a:pPr marL="0" indent="0">
              <a:buNone/>
            </a:pPr>
            <a:endParaRPr lang="en-US" altLang="en-US" dirty="0"/>
          </a:p>
        </p:txBody>
      </p:sp>
      <p:sp>
        <p:nvSpPr>
          <p:cNvPr id="9" name="Title 1">
            <a:extLst>
              <a:ext uri="{FF2B5EF4-FFF2-40B4-BE49-F238E27FC236}">
                <a16:creationId xmlns:a16="http://schemas.microsoft.com/office/drawing/2014/main" id="{0ADF1393-9C42-4638-A0E5-46AEBD28E7E1}"/>
              </a:ext>
            </a:extLst>
          </p:cNvPr>
          <p:cNvSpPr txBox="1">
            <a:spLocks/>
          </p:cNvSpPr>
          <p:nvPr/>
        </p:nvSpPr>
        <p:spPr>
          <a:xfrm>
            <a:off x="311175" y="57124"/>
            <a:ext cx="8765626" cy="556833"/>
          </a:xfrm>
          <a:prstGeom prst="rect">
            <a:avLst/>
          </a:prstGeom>
          <a:noFill/>
          <a:ln>
            <a:noFill/>
          </a:ln>
        </p:spPr>
        <p:txBody>
          <a:bodyPr lIns="0" tIns="0" rIns="0" bIns="0" anchor="b" anchorCtr="0"/>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marL="0" marR="0" lvl="0" indent="0" algn="l" defTabSz="914400" rtl="0" eaLnBrk="1" fontAlgn="auto" latinLnBrk="0" hangingPunct="1">
              <a:lnSpc>
                <a:spcPct val="100000"/>
              </a:lnSpc>
              <a:spcBef>
                <a:spcPts val="0"/>
              </a:spcBef>
              <a:spcAft>
                <a:spcPts val="0"/>
              </a:spcAft>
              <a:buClr>
                <a:srgbClr val="007FA3"/>
              </a:buClr>
              <a:buSzTx/>
              <a:buFont typeface="Times New Roman"/>
              <a:buNone/>
              <a:tabLst/>
              <a:defRPr/>
            </a:pPr>
            <a:r>
              <a:rPr kumimoji="0" lang="en-US" altLang="en-US" sz="2400" b="1" i="0" u="none" strike="noStrike" kern="0" cap="none" spc="0" normalizeH="0" baseline="0" noProof="0" dirty="0">
                <a:ln>
                  <a:noFill/>
                </a:ln>
                <a:solidFill>
                  <a:srgbClr val="007FA3"/>
                </a:solidFill>
                <a:effectLst/>
                <a:uLnTx/>
                <a:uFillTx/>
                <a:latin typeface="Arial"/>
                <a:cs typeface="Times New Roman"/>
                <a:sym typeface="Times New Roman"/>
              </a:rPr>
              <a:t>Challenges in Designing Brand-Building Communications</a:t>
            </a:r>
            <a:endParaRPr kumimoji="0" lang="en-IN" sz="2400" b="1" i="0" u="none" strike="noStrike" kern="0" cap="none" spc="0" normalizeH="0" baseline="0" noProof="0" dirty="0">
              <a:ln>
                <a:noFill/>
              </a:ln>
              <a:solidFill>
                <a:srgbClr val="007FA3"/>
              </a:solidFill>
              <a:effectLst/>
              <a:uLnTx/>
              <a:uFillTx/>
              <a:latin typeface="Arial"/>
              <a:cs typeface="Times New Roman"/>
              <a:sym typeface="Times New Roman"/>
            </a:endParaRPr>
          </a:p>
        </p:txBody>
      </p:sp>
      <p:sp>
        <p:nvSpPr>
          <p:cNvPr id="10" name="TextBox 9">
            <a:extLst>
              <a:ext uri="{FF2B5EF4-FFF2-40B4-BE49-F238E27FC236}">
                <a16:creationId xmlns:a16="http://schemas.microsoft.com/office/drawing/2014/main" id="{FA9DDC53-25FB-4ABD-9A8F-86021398F2B1}"/>
              </a:ext>
            </a:extLst>
          </p:cNvPr>
          <p:cNvSpPr txBox="1"/>
          <p:nvPr/>
        </p:nvSpPr>
        <p:spPr>
          <a:xfrm>
            <a:off x="28548" y="2151715"/>
            <a:ext cx="3044105" cy="3108543"/>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Lecture 7:</a:t>
            </a:r>
          </a:p>
          <a:p>
            <a:r>
              <a:rPr lang="en-US" sz="2800" b="1" dirty="0">
                <a:solidFill>
                  <a:schemeClr val="bg1"/>
                </a:solidFill>
                <a:latin typeface="Times New Roman" panose="02020603050405020304" pitchFamily="18" charset="0"/>
                <a:cs typeface="Times New Roman" panose="02020603050405020304" pitchFamily="18" charset="0"/>
              </a:rPr>
              <a:t>Integrating Marketing Communications to build brand equity </a:t>
            </a: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5E1472DD-3F97-2A8E-2CAE-F9D29AD5C852}"/>
              </a:ext>
            </a:extLst>
          </p:cNvPr>
          <p:cNvSpPr/>
          <p:nvPr/>
        </p:nvSpPr>
        <p:spPr>
          <a:xfrm>
            <a:off x="0" y="846740"/>
            <a:ext cx="9345750" cy="4571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AAD4D49B-A91A-B6B9-2946-A849283970E5}"/>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596022" y="88257"/>
            <a:ext cx="2421250" cy="1130568"/>
          </a:xfrm>
          <a:prstGeom prst="rect">
            <a:avLst/>
          </a:prstGeom>
        </p:spPr>
      </p:pic>
    </p:spTree>
    <p:extLst>
      <p:ext uri="{BB962C8B-B14F-4D97-AF65-F5344CB8AC3E}">
        <p14:creationId xmlns:p14="http://schemas.microsoft.com/office/powerpoint/2010/main" val="2590942910"/>
      </p:ext>
    </p:extLst>
  </p:cSld>
  <p:clrMapOvr>
    <a:overrideClrMapping bg1="lt1" tx1="dk1" bg2="lt2" tx2="dk2" accent1="accent1" accent2="accent2" accent3="accent3" accent4="accent4" accent5="accent5" accent6="accent6" hlink="hlink" folHlink="folHlink"/>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336847" y="1545190"/>
            <a:ext cx="8680425"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51338" y="823881"/>
            <a:ext cx="9345750"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Content Placeholder 2">
            <a:extLst>
              <a:ext uri="{FF2B5EF4-FFF2-40B4-BE49-F238E27FC236}">
                <a16:creationId xmlns:a16="http://schemas.microsoft.com/office/drawing/2014/main" id="{35A7B0FE-5DEE-48CF-B974-CDBEDB9D469C}"/>
              </a:ext>
            </a:extLst>
          </p:cNvPr>
          <p:cNvSpPr txBox="1">
            <a:spLocks/>
          </p:cNvSpPr>
          <p:nvPr/>
        </p:nvSpPr>
        <p:spPr>
          <a:xfrm>
            <a:off x="3671964" y="2082210"/>
            <a:ext cx="8413532" cy="363888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dirty="0"/>
              <a:t>Outline the eight main ways to leverage secondary associations</a:t>
            </a:r>
          </a:p>
          <a:p>
            <a:r>
              <a:rPr lang="en-US" altLang="en-US" dirty="0"/>
              <a:t>Explain the process by which a brand can leverage secondary associations</a:t>
            </a:r>
          </a:p>
          <a:p>
            <a:r>
              <a:rPr lang="en-US" altLang="en-US" dirty="0"/>
              <a:t>Describe some of the key tactical issues in leveraging secondary associations from different entities</a:t>
            </a:r>
          </a:p>
        </p:txBody>
      </p:sp>
      <p:sp>
        <p:nvSpPr>
          <p:cNvPr id="9" name="Title 1">
            <a:extLst>
              <a:ext uri="{FF2B5EF4-FFF2-40B4-BE49-F238E27FC236}">
                <a16:creationId xmlns:a16="http://schemas.microsoft.com/office/drawing/2014/main" id="{0ADF1393-9C42-4638-A0E5-46AEBD28E7E1}"/>
              </a:ext>
            </a:extLst>
          </p:cNvPr>
          <p:cNvSpPr txBox="1">
            <a:spLocks/>
          </p:cNvSpPr>
          <p:nvPr/>
        </p:nvSpPr>
        <p:spPr>
          <a:xfrm>
            <a:off x="1337189" y="0"/>
            <a:ext cx="5376041" cy="781708"/>
          </a:xfrm>
          <a:prstGeom prst="rect">
            <a:avLst/>
          </a:prstGeom>
          <a:noFill/>
          <a:ln>
            <a:noFill/>
          </a:ln>
        </p:spPr>
        <p:txBody>
          <a:bodyPr lIns="0" tIns="0" rIns="0" bIns="0" anchor="b" anchorCtr="0"/>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marL="0" marR="0" lvl="0" indent="0" algn="l" defTabSz="914400" rtl="0" eaLnBrk="1" fontAlgn="auto" latinLnBrk="0" hangingPunct="1">
              <a:lnSpc>
                <a:spcPct val="100000"/>
              </a:lnSpc>
              <a:spcBef>
                <a:spcPts val="0"/>
              </a:spcBef>
              <a:spcAft>
                <a:spcPts val="0"/>
              </a:spcAft>
              <a:buClr>
                <a:srgbClr val="007FA3"/>
              </a:buClr>
              <a:buSzTx/>
              <a:buFont typeface="Times New Roman"/>
              <a:buNone/>
              <a:tabLst/>
              <a:defRPr/>
            </a:pPr>
            <a:r>
              <a:rPr kumimoji="0" lang="en-IN" altLang="en-US" sz="3600" b="1" i="0" u="none" strike="noStrike" kern="0" cap="none" spc="0" normalizeH="0" baseline="0" noProof="0" dirty="0">
                <a:ln>
                  <a:noFill/>
                </a:ln>
                <a:solidFill>
                  <a:srgbClr val="007FA3"/>
                </a:solidFill>
                <a:effectLst/>
                <a:uLnTx/>
                <a:uFillTx/>
                <a:latin typeface="Arial"/>
                <a:cs typeface="Times New Roman"/>
                <a:sym typeface="Times New Roman"/>
              </a:rPr>
              <a:t>Course Content</a:t>
            </a:r>
            <a:endParaRPr kumimoji="0" lang="en-IN" sz="3600" b="1" i="0" u="none" strike="noStrike" kern="0" cap="none" spc="0" normalizeH="0" baseline="0" noProof="0" dirty="0">
              <a:ln>
                <a:noFill/>
              </a:ln>
              <a:solidFill>
                <a:srgbClr val="007FA3"/>
              </a:solidFill>
              <a:effectLst/>
              <a:uLnTx/>
              <a:uFillTx/>
              <a:latin typeface="Arial"/>
              <a:cs typeface="Times New Roman"/>
              <a:sym typeface="Times New Roman"/>
            </a:endParaRPr>
          </a:p>
        </p:txBody>
      </p:sp>
      <p:sp>
        <p:nvSpPr>
          <p:cNvPr id="10" name="TextBox 9">
            <a:extLst>
              <a:ext uri="{FF2B5EF4-FFF2-40B4-BE49-F238E27FC236}">
                <a16:creationId xmlns:a16="http://schemas.microsoft.com/office/drawing/2014/main" id="{AB86E36C-A4A8-4758-BE37-0EBCC76D8B0A}"/>
              </a:ext>
            </a:extLst>
          </p:cNvPr>
          <p:cNvSpPr txBox="1"/>
          <p:nvPr/>
        </p:nvSpPr>
        <p:spPr>
          <a:xfrm>
            <a:off x="174728" y="2082210"/>
            <a:ext cx="3044105" cy="2246769"/>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Lecture 8:</a:t>
            </a:r>
          </a:p>
          <a:p>
            <a:r>
              <a:rPr lang="en-US" sz="2800" b="1" dirty="0">
                <a:solidFill>
                  <a:schemeClr val="bg1"/>
                </a:solidFill>
                <a:latin typeface="Times New Roman" panose="02020603050405020304" pitchFamily="18" charset="0"/>
                <a:cs typeface="Times New Roman" panose="02020603050405020304" pitchFamily="18" charset="0"/>
              </a:rPr>
              <a:t>Leveraging Secondary Brand Associations to build brand equity </a:t>
            </a:r>
          </a:p>
        </p:txBody>
      </p:sp>
      <p:sp>
        <p:nvSpPr>
          <p:cNvPr id="6" name="Rectangle 5">
            <a:extLst>
              <a:ext uri="{FF2B5EF4-FFF2-40B4-BE49-F238E27FC236}">
                <a16:creationId xmlns:a16="http://schemas.microsoft.com/office/drawing/2014/main" id="{25D0317A-64CF-8E80-68C3-EDE9D0E790E9}"/>
              </a:ext>
            </a:extLst>
          </p:cNvPr>
          <p:cNvSpPr/>
          <p:nvPr/>
        </p:nvSpPr>
        <p:spPr>
          <a:xfrm>
            <a:off x="0" y="846740"/>
            <a:ext cx="9345750" cy="4571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07CE7BE5-8855-C75B-9ECC-319822EE1BED}"/>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596022" y="88257"/>
            <a:ext cx="2421250" cy="1130568"/>
          </a:xfrm>
          <a:prstGeom prst="rect">
            <a:avLst/>
          </a:prstGeom>
        </p:spPr>
      </p:pic>
    </p:spTree>
    <p:extLst>
      <p:ext uri="{BB962C8B-B14F-4D97-AF65-F5344CB8AC3E}">
        <p14:creationId xmlns:p14="http://schemas.microsoft.com/office/powerpoint/2010/main" val="511380213"/>
      </p:ext>
    </p:extLst>
  </p:cSld>
  <p:clrMapOvr>
    <a:overrideClrMapping bg1="lt1" tx1="dk1" bg2="lt2" tx2="dk2" accent1="accent1" accent2="accent2" accent3="accent3" accent4="accent4" accent5="accent5" accent6="accent6" hlink="hlink" folHlink="folHlink"/>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336847" y="1273999"/>
            <a:ext cx="8680425" cy="51838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F4348071-CE82-4950-9337-A8B929809A72}"/>
              </a:ext>
            </a:extLst>
          </p:cNvPr>
          <p:cNvSpPr txBox="1"/>
          <p:nvPr/>
        </p:nvSpPr>
        <p:spPr>
          <a:xfrm>
            <a:off x="-201910" y="6457890"/>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51338" y="823881"/>
            <a:ext cx="9345750"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Content Placeholder 2">
            <a:extLst>
              <a:ext uri="{FF2B5EF4-FFF2-40B4-BE49-F238E27FC236}">
                <a16:creationId xmlns:a16="http://schemas.microsoft.com/office/drawing/2014/main" id="{35A7B0FE-5DEE-48CF-B974-CDBEDB9D469C}"/>
              </a:ext>
            </a:extLst>
          </p:cNvPr>
          <p:cNvSpPr txBox="1">
            <a:spLocks/>
          </p:cNvSpPr>
          <p:nvPr/>
        </p:nvSpPr>
        <p:spPr>
          <a:xfrm>
            <a:off x="3467293" y="1557249"/>
            <a:ext cx="8413532" cy="447686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82563" marR="0" lvl="0" indent="-182563" algn="l" defTabSz="914400" rtl="0" eaLnBrk="1" fontAlgn="base" latinLnBrk="0" hangingPunct="1">
              <a:lnSpc>
                <a:spcPct val="90000"/>
              </a:lnSpc>
              <a:spcBef>
                <a:spcPts val="1200"/>
              </a:spcBef>
              <a:spcAft>
                <a:spcPct val="0"/>
              </a:spcAft>
              <a:buClr>
                <a:srgbClr val="40BAD2"/>
              </a:buClr>
              <a:buSzTx/>
              <a:buFont typeface="Wingdings 2" panose="05020102010507070707" pitchFamily="18" charset="2"/>
              <a:buChar char=""/>
              <a:tabLst/>
              <a:defRPr/>
            </a:pPr>
            <a:r>
              <a:rPr kumimoji="0" lang="en-IN" altLang="ar-EG" sz="2800" b="0" i="0" u="none" strike="noStrike" kern="1200" cap="none" spc="0" normalizeH="0" baseline="0" noProof="0" dirty="0">
                <a:ln>
                  <a:noFill/>
                </a:ln>
                <a:effectLst/>
                <a:uLnTx/>
                <a:uFillTx/>
                <a:latin typeface="Corbel" panose="020B0503020204020204"/>
                <a:ea typeface="+mn-ea"/>
                <a:cs typeface="Tahoma" panose="020B0604030504040204" pitchFamily="34" charset="0"/>
              </a:rPr>
              <a:t>Linking the brand to some other entity may, some source factor or related person, place or thing may:   </a:t>
            </a:r>
          </a:p>
          <a:p>
            <a:pPr marL="685800" marR="0" lvl="1" indent="-182563" algn="l" defTabSz="914400" rtl="0" eaLnBrk="1" fontAlgn="base" latinLnBrk="0" hangingPunct="1">
              <a:lnSpc>
                <a:spcPct val="90000"/>
              </a:lnSpc>
              <a:spcBef>
                <a:spcPts val="250"/>
              </a:spcBef>
              <a:spcAft>
                <a:spcPts val="250"/>
              </a:spcAft>
              <a:buClr>
                <a:srgbClr val="40BAD2"/>
              </a:buClr>
              <a:buSzTx/>
              <a:buFont typeface="Wingdings 2" panose="05020102010507070707" pitchFamily="18" charset="2"/>
              <a:buChar char=""/>
              <a:tabLst/>
              <a:defRPr/>
            </a:pPr>
            <a:r>
              <a:rPr kumimoji="0" lang="en-IN" altLang="ar-EG" sz="2400" b="0" i="0" u="sng" strike="noStrike" kern="1200" cap="none" spc="0" normalizeH="0" baseline="0" noProof="0" dirty="0">
                <a:ln>
                  <a:noFill/>
                </a:ln>
                <a:effectLst/>
                <a:uLnTx/>
                <a:uFillTx/>
                <a:latin typeface="Corbel" panose="020B0503020204020204"/>
                <a:ea typeface="+mn-ea"/>
                <a:cs typeface="Tahoma" panose="020B0604030504040204" pitchFamily="34" charset="0"/>
              </a:rPr>
              <a:t>Create a new set of associations from the brand to the entity </a:t>
            </a:r>
            <a:r>
              <a:rPr kumimoji="0" lang="en-IN" altLang="ar-EG" sz="2400" b="0" i="0" u="none" strike="noStrike" kern="1200" cap="none" spc="0" normalizeH="0" baseline="0" noProof="0" dirty="0">
                <a:ln>
                  <a:noFill/>
                </a:ln>
                <a:effectLst/>
                <a:uLnTx/>
                <a:uFillTx/>
                <a:latin typeface="Corbel" panose="020B0503020204020204"/>
                <a:ea typeface="+mn-ea"/>
                <a:cs typeface="Tahoma" panose="020B0604030504040204" pitchFamily="34" charset="0"/>
              </a:rPr>
              <a:t>, consumers may form a metal association from the brand to this other entity. </a:t>
            </a:r>
            <a:r>
              <a:rPr kumimoji="0" lang="en-IN" altLang="ar-EG" sz="2400" b="0" i="0" u="none" strike="noStrike" kern="1200" cap="none" spc="0" normalizeH="0" baseline="0" noProof="0" dirty="0">
                <a:ln>
                  <a:noFill/>
                </a:ln>
                <a:solidFill>
                  <a:srgbClr val="00B0F0"/>
                </a:solidFill>
                <a:effectLst/>
                <a:uLnTx/>
                <a:uFillTx/>
                <a:latin typeface="Corbel" panose="020B0503020204020204"/>
                <a:ea typeface="+mn-ea"/>
                <a:cs typeface="Tahoma" panose="020B0604030504040204" pitchFamily="34" charset="0"/>
              </a:rPr>
              <a:t>(Toshiba EL </a:t>
            </a:r>
            <a:r>
              <a:rPr kumimoji="0" lang="en-IN" altLang="ar-EG" sz="2400" b="0" i="0" u="none" strike="noStrike" kern="1200" cap="none" spc="0" normalizeH="0" baseline="0" noProof="0" dirty="0" err="1">
                <a:ln>
                  <a:noFill/>
                </a:ln>
                <a:solidFill>
                  <a:srgbClr val="00B0F0"/>
                </a:solidFill>
                <a:effectLst/>
                <a:uLnTx/>
                <a:uFillTx/>
                <a:latin typeface="Corbel" panose="020B0503020204020204"/>
                <a:ea typeface="+mn-ea"/>
                <a:cs typeface="Tahoma" panose="020B0604030504040204" pitchFamily="34" charset="0"/>
              </a:rPr>
              <a:t>Araby</a:t>
            </a:r>
            <a:r>
              <a:rPr kumimoji="0" lang="en-IN" altLang="ar-EG" sz="2400" b="0" i="0" u="none" strike="noStrike" kern="1200" cap="none" spc="0" normalizeH="0" baseline="0" noProof="0" dirty="0">
                <a:ln>
                  <a:noFill/>
                </a:ln>
                <a:solidFill>
                  <a:srgbClr val="00B0F0"/>
                </a:solidFill>
                <a:effectLst/>
                <a:uLnTx/>
                <a:uFillTx/>
                <a:latin typeface="Corbel" panose="020B0503020204020204"/>
                <a:ea typeface="+mn-ea"/>
                <a:cs typeface="Tahoma" panose="020B0604030504040204" pitchFamily="34" charset="0"/>
              </a:rPr>
              <a:t>)</a:t>
            </a:r>
          </a:p>
          <a:p>
            <a:pPr marL="685800" marR="0" lvl="1" indent="-182563" algn="l" defTabSz="914400" rtl="0" eaLnBrk="1" fontAlgn="base" latinLnBrk="0" hangingPunct="1">
              <a:lnSpc>
                <a:spcPct val="90000"/>
              </a:lnSpc>
              <a:spcBef>
                <a:spcPts val="250"/>
              </a:spcBef>
              <a:spcAft>
                <a:spcPts val="250"/>
              </a:spcAft>
              <a:buClr>
                <a:srgbClr val="40BAD2"/>
              </a:buClr>
              <a:buSzTx/>
              <a:buFont typeface="Wingdings 2" panose="05020102010507070707" pitchFamily="18" charset="2"/>
              <a:buChar char=""/>
              <a:tabLst/>
              <a:defRPr/>
            </a:pPr>
            <a:r>
              <a:rPr kumimoji="0" lang="en-IN" altLang="ar-EG" sz="2400" b="0" i="0" u="none" strike="noStrike" kern="1200" cap="none" spc="0" normalizeH="0" baseline="0" noProof="0" dirty="0">
                <a:ln>
                  <a:noFill/>
                </a:ln>
                <a:effectLst/>
                <a:uLnTx/>
                <a:uFillTx/>
                <a:latin typeface="Corbel" panose="020B0503020204020204"/>
                <a:ea typeface="+mn-ea"/>
                <a:cs typeface="Tahoma" panose="020B0604030504040204" pitchFamily="34" charset="0"/>
              </a:rPr>
              <a:t> </a:t>
            </a:r>
            <a:r>
              <a:rPr kumimoji="0" lang="en-IN" altLang="ar-EG" sz="2400" b="0" i="0" u="sng" strike="noStrike" kern="1200" cap="none" spc="0" normalizeH="0" baseline="0" noProof="0" dirty="0">
                <a:ln>
                  <a:noFill/>
                </a:ln>
                <a:effectLst/>
                <a:uLnTx/>
                <a:uFillTx/>
                <a:latin typeface="Corbel" panose="020B0503020204020204"/>
                <a:ea typeface="+mn-ea"/>
                <a:cs typeface="Tahoma" panose="020B0604030504040204" pitchFamily="34" charset="0"/>
              </a:rPr>
              <a:t>These secondary brand associations are most likely to affect evaluations of a new product.</a:t>
            </a:r>
          </a:p>
          <a:p>
            <a:pPr marL="685800" marR="0" lvl="1" indent="-182563" algn="l" defTabSz="914400" rtl="0" eaLnBrk="1" fontAlgn="base" latinLnBrk="0" hangingPunct="1">
              <a:lnSpc>
                <a:spcPct val="90000"/>
              </a:lnSpc>
              <a:spcBef>
                <a:spcPts val="250"/>
              </a:spcBef>
              <a:spcAft>
                <a:spcPts val="250"/>
              </a:spcAft>
              <a:buClr>
                <a:srgbClr val="40BAD2"/>
              </a:buClr>
              <a:buSzTx/>
              <a:buFont typeface="Wingdings 2" panose="05020102010507070707" pitchFamily="18" charset="2"/>
              <a:buChar char=""/>
              <a:tabLst/>
              <a:defRPr/>
            </a:pPr>
            <a:r>
              <a:rPr kumimoji="0" lang="en-IN" altLang="ar-EG" sz="2400" b="0" i="0" u="none" strike="noStrike" kern="1200" cap="none" spc="0" normalizeH="0" baseline="0" noProof="0" dirty="0">
                <a:ln>
                  <a:noFill/>
                </a:ln>
                <a:effectLst/>
                <a:uLnTx/>
                <a:uFillTx/>
                <a:latin typeface="Corbel" panose="020B0503020204020204"/>
                <a:ea typeface="+mn-ea"/>
                <a:cs typeface="Tahoma" panose="020B0604030504040204" pitchFamily="34" charset="0"/>
              </a:rPr>
              <a:t>Affect the existing </a:t>
            </a:r>
            <a:r>
              <a:rPr kumimoji="0" lang="en-US" altLang="ar-EG" sz="2400" b="0" i="0" u="none" strike="noStrike" kern="1200" cap="none" spc="0" normalizeH="0" baseline="0" noProof="0" dirty="0">
                <a:ln>
                  <a:noFill/>
                </a:ln>
                <a:effectLst/>
                <a:uLnTx/>
                <a:uFillTx/>
                <a:latin typeface="Corbel" panose="020B0503020204020204"/>
                <a:ea typeface="+mn-ea"/>
                <a:cs typeface="Tahoma" panose="020B0604030504040204" pitchFamily="34" charset="0"/>
              </a:rPr>
              <a:t>brand associations, when a brand is identified as linked to that entity, consumers may infer that some associations, judgments or feelings. In other words, in the mind of consumers, what is true for the entity, must be true for the brand.</a:t>
            </a:r>
            <a:r>
              <a:rPr kumimoji="0" lang="en-US" altLang="ar-EG" sz="2400" b="0" i="0" u="none" strike="noStrike" kern="1200" cap="none" spc="0" normalizeH="0" baseline="0" noProof="0" dirty="0">
                <a:ln>
                  <a:noFill/>
                </a:ln>
                <a:solidFill>
                  <a:srgbClr val="595959"/>
                </a:solidFill>
                <a:effectLst/>
                <a:uLnTx/>
                <a:uFillTx/>
                <a:latin typeface="Corbel" panose="020B0503020204020204"/>
                <a:ea typeface="+mn-ea"/>
                <a:cs typeface="Tahoma" panose="020B0604030504040204" pitchFamily="34" charset="0"/>
              </a:rPr>
              <a:t> </a:t>
            </a:r>
            <a:r>
              <a:rPr kumimoji="0" lang="en-US" altLang="ar-EG" sz="2400" b="0" i="0" u="none" strike="noStrike" kern="1200" cap="none" spc="0" normalizeH="0" baseline="0" noProof="0" dirty="0">
                <a:ln>
                  <a:noFill/>
                </a:ln>
                <a:solidFill>
                  <a:srgbClr val="00B0F0"/>
                </a:solidFill>
                <a:effectLst/>
                <a:uLnTx/>
                <a:uFillTx/>
                <a:latin typeface="Corbel" panose="020B0503020204020204"/>
                <a:ea typeface="+mn-ea"/>
                <a:cs typeface="Tahoma" panose="020B0604030504040204" pitchFamily="34" charset="0"/>
              </a:rPr>
              <a:t>(TATA &amp; Jaguar)</a:t>
            </a:r>
          </a:p>
          <a:p>
            <a:pPr marL="182563" marR="0" lvl="0" indent="-182563" algn="l" defTabSz="914400" rtl="0" eaLnBrk="1" fontAlgn="base" latinLnBrk="0" hangingPunct="1">
              <a:lnSpc>
                <a:spcPct val="90000"/>
              </a:lnSpc>
              <a:spcBef>
                <a:spcPts val="1200"/>
              </a:spcBef>
              <a:spcAft>
                <a:spcPct val="0"/>
              </a:spcAft>
              <a:buClr>
                <a:srgbClr val="40BAD2"/>
              </a:buClr>
              <a:buSzTx/>
              <a:buFont typeface="Wingdings 2" panose="05020102010507070707" pitchFamily="18" charset="2"/>
              <a:buChar char=""/>
              <a:tabLst/>
              <a:defRPr/>
            </a:pPr>
            <a:endParaRPr kumimoji="0" lang="en-IN" altLang="ar-EG" sz="2800" b="0" i="0" u="none" strike="noStrike" kern="1200" cap="none" spc="0" normalizeH="0" baseline="0" noProof="0" dirty="0">
              <a:ln>
                <a:noFill/>
              </a:ln>
              <a:solidFill>
                <a:srgbClr val="595959"/>
              </a:solidFill>
              <a:effectLst/>
              <a:uLnTx/>
              <a:uFillTx/>
              <a:latin typeface="Corbel" panose="020B0503020204020204"/>
              <a:ea typeface="+mn-ea"/>
              <a:cs typeface="Tahoma" panose="020B0604030504040204" pitchFamily="34" charset="0"/>
            </a:endParaRPr>
          </a:p>
        </p:txBody>
      </p:sp>
      <p:sp>
        <p:nvSpPr>
          <p:cNvPr id="9" name="Title 1">
            <a:extLst>
              <a:ext uri="{FF2B5EF4-FFF2-40B4-BE49-F238E27FC236}">
                <a16:creationId xmlns:a16="http://schemas.microsoft.com/office/drawing/2014/main" id="{0ADF1393-9C42-4638-A0E5-46AEBD28E7E1}"/>
              </a:ext>
            </a:extLst>
          </p:cNvPr>
          <p:cNvSpPr txBox="1">
            <a:spLocks/>
          </p:cNvSpPr>
          <p:nvPr/>
        </p:nvSpPr>
        <p:spPr>
          <a:xfrm>
            <a:off x="353249" y="-18982"/>
            <a:ext cx="8941928" cy="781708"/>
          </a:xfrm>
          <a:prstGeom prst="rect">
            <a:avLst/>
          </a:prstGeom>
          <a:noFill/>
          <a:ln>
            <a:noFill/>
          </a:ln>
        </p:spPr>
        <p:txBody>
          <a:bodyPr lIns="0" tIns="0" rIns="0" bIns="0" anchor="b" anchorCtr="0"/>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marL="0" marR="0" lvl="0" indent="0" algn="l" defTabSz="914400" rtl="0" eaLnBrk="1" fontAlgn="auto" latinLnBrk="0" hangingPunct="1">
              <a:lnSpc>
                <a:spcPct val="100000"/>
              </a:lnSpc>
              <a:spcBef>
                <a:spcPts val="0"/>
              </a:spcBef>
              <a:spcAft>
                <a:spcPts val="0"/>
              </a:spcAft>
              <a:buClr>
                <a:srgbClr val="007FA3"/>
              </a:buClr>
              <a:buSzTx/>
              <a:buFont typeface="Times New Roman"/>
              <a:buNone/>
              <a:tabLst/>
              <a:defRPr/>
            </a:pPr>
            <a:r>
              <a:rPr kumimoji="0" lang="en-IN" altLang="en-US" sz="3200" b="1" i="0" u="none" strike="noStrike" kern="0" cap="none" spc="0" normalizeH="0" baseline="0" noProof="0" dirty="0">
                <a:ln>
                  <a:noFill/>
                </a:ln>
                <a:solidFill>
                  <a:srgbClr val="007FA3"/>
                </a:solidFill>
                <a:effectLst/>
                <a:uLnTx/>
                <a:uFillTx/>
                <a:latin typeface="Arial"/>
                <a:cs typeface="Times New Roman"/>
                <a:sym typeface="Times New Roman"/>
              </a:rPr>
              <a:t>Conceptualizing the Leveraging Process</a:t>
            </a:r>
            <a:endParaRPr kumimoji="0" lang="en-IN" sz="3200" b="1" i="0" u="none" strike="noStrike" kern="0" cap="none" spc="0" normalizeH="0" baseline="0" noProof="0" dirty="0">
              <a:ln>
                <a:noFill/>
              </a:ln>
              <a:solidFill>
                <a:srgbClr val="007FA3"/>
              </a:solidFill>
              <a:effectLst/>
              <a:uLnTx/>
              <a:uFillTx/>
              <a:latin typeface="Arial"/>
              <a:cs typeface="Times New Roman"/>
              <a:sym typeface="Times New Roman"/>
            </a:endParaRPr>
          </a:p>
        </p:txBody>
      </p:sp>
      <p:sp>
        <p:nvSpPr>
          <p:cNvPr id="10" name="TextBox 9">
            <a:extLst>
              <a:ext uri="{FF2B5EF4-FFF2-40B4-BE49-F238E27FC236}">
                <a16:creationId xmlns:a16="http://schemas.microsoft.com/office/drawing/2014/main" id="{AB86E36C-A4A8-4758-BE37-0EBCC76D8B0A}"/>
              </a:ext>
            </a:extLst>
          </p:cNvPr>
          <p:cNvSpPr txBox="1"/>
          <p:nvPr/>
        </p:nvSpPr>
        <p:spPr>
          <a:xfrm>
            <a:off x="174728" y="2082210"/>
            <a:ext cx="3044105" cy="2246769"/>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Lecture 8:</a:t>
            </a:r>
          </a:p>
          <a:p>
            <a:r>
              <a:rPr lang="en-US" sz="2800" b="1" dirty="0">
                <a:solidFill>
                  <a:schemeClr val="bg1"/>
                </a:solidFill>
                <a:latin typeface="Times New Roman" panose="02020603050405020304" pitchFamily="18" charset="0"/>
                <a:cs typeface="Times New Roman" panose="02020603050405020304" pitchFamily="18" charset="0"/>
              </a:rPr>
              <a:t>Leveraging Secondary Brand Associations to build brand equity </a:t>
            </a:r>
          </a:p>
        </p:txBody>
      </p:sp>
      <p:sp>
        <p:nvSpPr>
          <p:cNvPr id="13" name="Rectangle 12">
            <a:extLst>
              <a:ext uri="{FF2B5EF4-FFF2-40B4-BE49-F238E27FC236}">
                <a16:creationId xmlns:a16="http://schemas.microsoft.com/office/drawing/2014/main" id="{1475B5C5-530F-9F9D-930F-6F32CDF8E02F}"/>
              </a:ext>
            </a:extLst>
          </p:cNvPr>
          <p:cNvSpPr/>
          <p:nvPr/>
        </p:nvSpPr>
        <p:spPr>
          <a:xfrm>
            <a:off x="0" y="846740"/>
            <a:ext cx="9345750" cy="4571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Graphic 21">
            <a:extLst>
              <a:ext uri="{FF2B5EF4-FFF2-40B4-BE49-F238E27FC236}">
                <a16:creationId xmlns:a16="http://schemas.microsoft.com/office/drawing/2014/main" id="{38C6F32E-2613-330F-D186-A91D7DA76646}"/>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596022" y="88257"/>
            <a:ext cx="2421250" cy="1130568"/>
          </a:xfrm>
          <a:prstGeom prst="rect">
            <a:avLst/>
          </a:prstGeom>
        </p:spPr>
      </p:pic>
    </p:spTree>
    <p:extLst>
      <p:ext uri="{BB962C8B-B14F-4D97-AF65-F5344CB8AC3E}">
        <p14:creationId xmlns:p14="http://schemas.microsoft.com/office/powerpoint/2010/main" val="423803652"/>
      </p:ext>
    </p:extLst>
  </p:cSld>
  <p:clrMapOvr>
    <a:overrideClrMapping bg1="lt1" tx1="dk1" bg2="lt2" tx2="dk2" accent1="accent1" accent2="accent2" accent3="accent3" accent4="accent4" accent5="accent5" accent6="accent6" hlink="hlink" folHlink="folHlink"/>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336847" y="1309291"/>
            <a:ext cx="8680425" cy="47248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51338" y="823881"/>
            <a:ext cx="9345750"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Content Placeholder 2">
            <a:extLst>
              <a:ext uri="{FF2B5EF4-FFF2-40B4-BE49-F238E27FC236}">
                <a16:creationId xmlns:a16="http://schemas.microsoft.com/office/drawing/2014/main" id="{35A7B0FE-5DEE-48CF-B974-CDBEDB9D469C}"/>
              </a:ext>
            </a:extLst>
          </p:cNvPr>
          <p:cNvSpPr txBox="1">
            <a:spLocks/>
          </p:cNvSpPr>
          <p:nvPr/>
        </p:nvSpPr>
        <p:spPr>
          <a:xfrm>
            <a:off x="3579953" y="1517867"/>
            <a:ext cx="8413532" cy="448892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dirty="0"/>
              <a:t>Describe changes in marketing and consumer behavior in a digital era</a:t>
            </a:r>
          </a:p>
          <a:p>
            <a:r>
              <a:rPr lang="en-US" altLang="en-US" dirty="0"/>
              <a:t>Define brand engagement and understand the brand engagement pyramid and key drivers of brand engagement</a:t>
            </a:r>
          </a:p>
          <a:p>
            <a:r>
              <a:rPr lang="en-US" altLang="en-US" dirty="0"/>
              <a:t>Understand digital communications and the various options available</a:t>
            </a:r>
          </a:p>
          <a:p>
            <a:r>
              <a:rPr lang="en-US" altLang="en-US" dirty="0"/>
              <a:t>Define the role of e-mail marketing and Web site optimization as important components of digital marketing strategy</a:t>
            </a:r>
          </a:p>
        </p:txBody>
      </p:sp>
      <p:sp>
        <p:nvSpPr>
          <p:cNvPr id="9" name="Title 1">
            <a:extLst>
              <a:ext uri="{FF2B5EF4-FFF2-40B4-BE49-F238E27FC236}">
                <a16:creationId xmlns:a16="http://schemas.microsoft.com/office/drawing/2014/main" id="{0ADF1393-9C42-4638-A0E5-46AEBD28E7E1}"/>
              </a:ext>
            </a:extLst>
          </p:cNvPr>
          <p:cNvSpPr txBox="1">
            <a:spLocks/>
          </p:cNvSpPr>
          <p:nvPr/>
        </p:nvSpPr>
        <p:spPr>
          <a:xfrm>
            <a:off x="1337189" y="0"/>
            <a:ext cx="5376041" cy="781708"/>
          </a:xfrm>
          <a:prstGeom prst="rect">
            <a:avLst/>
          </a:prstGeom>
          <a:noFill/>
          <a:ln>
            <a:noFill/>
          </a:ln>
        </p:spPr>
        <p:txBody>
          <a:bodyPr lIns="0" tIns="0" rIns="0" bIns="0" anchor="b" anchorCtr="0"/>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marL="0" marR="0" lvl="0" indent="0" algn="l" defTabSz="914400" rtl="0" eaLnBrk="1" fontAlgn="auto" latinLnBrk="0" hangingPunct="1">
              <a:lnSpc>
                <a:spcPct val="100000"/>
              </a:lnSpc>
              <a:spcBef>
                <a:spcPts val="0"/>
              </a:spcBef>
              <a:spcAft>
                <a:spcPts val="0"/>
              </a:spcAft>
              <a:buClr>
                <a:srgbClr val="007FA3"/>
              </a:buClr>
              <a:buSzTx/>
              <a:buFont typeface="Times New Roman"/>
              <a:buNone/>
              <a:tabLst/>
              <a:defRPr/>
            </a:pPr>
            <a:r>
              <a:rPr kumimoji="0" lang="en-IN" altLang="en-US" sz="3600" b="1" i="0" u="none" strike="noStrike" kern="0" cap="none" spc="0" normalizeH="0" baseline="0" noProof="0" dirty="0">
                <a:ln>
                  <a:noFill/>
                </a:ln>
                <a:solidFill>
                  <a:srgbClr val="007FA3"/>
                </a:solidFill>
                <a:effectLst/>
                <a:uLnTx/>
                <a:uFillTx/>
                <a:latin typeface="Arial"/>
                <a:cs typeface="Times New Roman"/>
                <a:sym typeface="Times New Roman"/>
              </a:rPr>
              <a:t>Course Content</a:t>
            </a:r>
            <a:endParaRPr kumimoji="0" lang="en-IN" sz="3600" b="1" i="0" u="none" strike="noStrike" kern="0" cap="none" spc="0" normalizeH="0" baseline="0" noProof="0" dirty="0">
              <a:ln>
                <a:noFill/>
              </a:ln>
              <a:solidFill>
                <a:srgbClr val="007FA3"/>
              </a:solidFill>
              <a:effectLst/>
              <a:uLnTx/>
              <a:uFillTx/>
              <a:latin typeface="Arial"/>
              <a:cs typeface="Times New Roman"/>
              <a:sym typeface="Times New Roman"/>
            </a:endParaRPr>
          </a:p>
        </p:txBody>
      </p:sp>
      <p:sp>
        <p:nvSpPr>
          <p:cNvPr id="10" name="TextBox 9">
            <a:extLst>
              <a:ext uri="{FF2B5EF4-FFF2-40B4-BE49-F238E27FC236}">
                <a16:creationId xmlns:a16="http://schemas.microsoft.com/office/drawing/2014/main" id="{AB86E36C-A4A8-4758-BE37-0EBCC76D8B0A}"/>
              </a:ext>
            </a:extLst>
          </p:cNvPr>
          <p:cNvSpPr txBox="1"/>
          <p:nvPr/>
        </p:nvSpPr>
        <p:spPr>
          <a:xfrm>
            <a:off x="239259" y="2368485"/>
            <a:ext cx="3044105" cy="1815882"/>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Lecture 9:</a:t>
            </a:r>
          </a:p>
          <a:p>
            <a:r>
              <a:rPr lang="en-US" sz="2800" b="1" dirty="0">
                <a:solidFill>
                  <a:schemeClr val="bg1"/>
                </a:solidFill>
                <a:latin typeface="Times New Roman" panose="02020603050405020304" pitchFamily="18" charset="0"/>
                <a:cs typeface="Times New Roman" panose="02020603050405020304" pitchFamily="18" charset="0"/>
              </a:rPr>
              <a:t>Branding in the Digital Era </a:t>
            </a: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7A651DE6-077E-0FC5-D872-4264BD603B8E}"/>
              </a:ext>
            </a:extLst>
          </p:cNvPr>
          <p:cNvSpPr/>
          <p:nvPr/>
        </p:nvSpPr>
        <p:spPr>
          <a:xfrm>
            <a:off x="151338" y="823881"/>
            <a:ext cx="9345750"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0EE054A4-6C78-5176-15D9-FA6805FB9027}"/>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596022" y="88257"/>
            <a:ext cx="2421250" cy="1130568"/>
          </a:xfrm>
          <a:prstGeom prst="rect">
            <a:avLst/>
          </a:prstGeom>
        </p:spPr>
      </p:pic>
      <p:sp>
        <p:nvSpPr>
          <p:cNvPr id="13" name="Rectangle 12">
            <a:extLst>
              <a:ext uri="{FF2B5EF4-FFF2-40B4-BE49-F238E27FC236}">
                <a16:creationId xmlns:a16="http://schemas.microsoft.com/office/drawing/2014/main" id="{377C0593-E77F-5A0F-38A3-3F80F974AA6B}"/>
              </a:ext>
            </a:extLst>
          </p:cNvPr>
          <p:cNvSpPr/>
          <p:nvPr/>
        </p:nvSpPr>
        <p:spPr>
          <a:xfrm>
            <a:off x="0" y="846740"/>
            <a:ext cx="9345750" cy="4571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3039914"/>
      </p:ext>
    </p:extLst>
  </p:cSld>
  <p:clrMapOvr>
    <a:overrideClrMapping bg1="lt1" tx1="dk1" bg2="lt2" tx2="dk2" accent1="accent1" accent2="accent2" accent3="accent3" accent4="accent4" accent5="accent5" accent6="accent6" hlink="hlink" folHlink="folHlink"/>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446506" y="1326584"/>
            <a:ext cx="8680425" cy="47248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51338" y="823881"/>
            <a:ext cx="9345750"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Content Placeholder 2">
            <a:extLst>
              <a:ext uri="{FF2B5EF4-FFF2-40B4-BE49-F238E27FC236}">
                <a16:creationId xmlns:a16="http://schemas.microsoft.com/office/drawing/2014/main" id="{35A7B0FE-5DEE-48CF-B974-CDBEDB9D469C}"/>
              </a:ext>
            </a:extLst>
          </p:cNvPr>
          <p:cNvSpPr txBox="1">
            <a:spLocks/>
          </p:cNvSpPr>
          <p:nvPr/>
        </p:nvSpPr>
        <p:spPr>
          <a:xfrm>
            <a:off x="3579952" y="1646496"/>
            <a:ext cx="8413532" cy="401354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sz="2400" dirty="0"/>
              <a:t>Appreciate the pros and cons of various social media channels (e.g., Facebook and Twitter) as digital marketing tools</a:t>
            </a:r>
          </a:p>
          <a:p>
            <a:r>
              <a:rPr lang="en-US" altLang="en-US" sz="2400" dirty="0"/>
              <a:t>Understand the developments within mobile marketing</a:t>
            </a:r>
          </a:p>
          <a:p>
            <a:r>
              <a:rPr lang="en-US" altLang="en-US" sz="2400" dirty="0"/>
              <a:t>Develop a broad understanding of influencer marketing approaches and how word-of-mouth and social influence occurs and can be managed</a:t>
            </a:r>
          </a:p>
          <a:p>
            <a:r>
              <a:rPr lang="en-US" altLang="en-US" sz="2400" dirty="0"/>
              <a:t>Describe content marketing and its role in creating brand awareness and engagement</a:t>
            </a:r>
          </a:p>
          <a:p>
            <a:r>
              <a:rPr lang="en-US" altLang="en-US" sz="2400" dirty="0"/>
              <a:t>Describe changes in brand management organizational structure</a:t>
            </a:r>
          </a:p>
        </p:txBody>
      </p:sp>
      <p:sp>
        <p:nvSpPr>
          <p:cNvPr id="9" name="Title 1">
            <a:extLst>
              <a:ext uri="{FF2B5EF4-FFF2-40B4-BE49-F238E27FC236}">
                <a16:creationId xmlns:a16="http://schemas.microsoft.com/office/drawing/2014/main" id="{0ADF1393-9C42-4638-A0E5-46AEBD28E7E1}"/>
              </a:ext>
            </a:extLst>
          </p:cNvPr>
          <p:cNvSpPr txBox="1">
            <a:spLocks/>
          </p:cNvSpPr>
          <p:nvPr/>
        </p:nvSpPr>
        <p:spPr>
          <a:xfrm>
            <a:off x="1337189" y="0"/>
            <a:ext cx="5376041" cy="781708"/>
          </a:xfrm>
          <a:prstGeom prst="rect">
            <a:avLst/>
          </a:prstGeom>
          <a:noFill/>
          <a:ln>
            <a:noFill/>
          </a:ln>
        </p:spPr>
        <p:txBody>
          <a:bodyPr lIns="0" tIns="0" rIns="0" bIns="0" anchor="b" anchorCtr="0"/>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marL="0" marR="0" lvl="0" indent="0" algn="l" defTabSz="914400" rtl="0" eaLnBrk="1" fontAlgn="auto" latinLnBrk="0" hangingPunct="1">
              <a:lnSpc>
                <a:spcPct val="100000"/>
              </a:lnSpc>
              <a:spcBef>
                <a:spcPts val="0"/>
              </a:spcBef>
              <a:spcAft>
                <a:spcPts val="0"/>
              </a:spcAft>
              <a:buClr>
                <a:srgbClr val="007FA3"/>
              </a:buClr>
              <a:buSzTx/>
              <a:buFont typeface="Times New Roman"/>
              <a:buNone/>
              <a:tabLst/>
              <a:defRPr/>
            </a:pPr>
            <a:r>
              <a:rPr kumimoji="0" lang="en-IN" altLang="en-US" sz="3600" b="1" i="0" u="none" strike="noStrike" kern="0" cap="none" spc="0" normalizeH="0" baseline="0" noProof="0" dirty="0">
                <a:ln>
                  <a:noFill/>
                </a:ln>
                <a:solidFill>
                  <a:srgbClr val="007FA3"/>
                </a:solidFill>
                <a:effectLst/>
                <a:uLnTx/>
                <a:uFillTx/>
                <a:latin typeface="Arial"/>
                <a:cs typeface="Times New Roman"/>
                <a:sym typeface="Times New Roman"/>
              </a:rPr>
              <a:t>Course Content</a:t>
            </a:r>
            <a:endParaRPr kumimoji="0" lang="en-IN" sz="3600" b="1" i="0" u="none" strike="noStrike" kern="0" cap="none" spc="0" normalizeH="0" baseline="0" noProof="0" dirty="0">
              <a:ln>
                <a:noFill/>
              </a:ln>
              <a:solidFill>
                <a:srgbClr val="007FA3"/>
              </a:solidFill>
              <a:effectLst/>
              <a:uLnTx/>
              <a:uFillTx/>
              <a:latin typeface="Arial"/>
              <a:cs typeface="Times New Roman"/>
              <a:sym typeface="Times New Roman"/>
            </a:endParaRPr>
          </a:p>
        </p:txBody>
      </p:sp>
      <p:sp>
        <p:nvSpPr>
          <p:cNvPr id="10" name="TextBox 9">
            <a:extLst>
              <a:ext uri="{FF2B5EF4-FFF2-40B4-BE49-F238E27FC236}">
                <a16:creationId xmlns:a16="http://schemas.microsoft.com/office/drawing/2014/main" id="{AB86E36C-A4A8-4758-BE37-0EBCC76D8B0A}"/>
              </a:ext>
            </a:extLst>
          </p:cNvPr>
          <p:cNvSpPr txBox="1"/>
          <p:nvPr/>
        </p:nvSpPr>
        <p:spPr>
          <a:xfrm>
            <a:off x="239259" y="2368485"/>
            <a:ext cx="3044105" cy="1815882"/>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Lecture 9:</a:t>
            </a:r>
          </a:p>
          <a:p>
            <a:r>
              <a:rPr lang="en-US" sz="2800" b="1" dirty="0">
                <a:solidFill>
                  <a:schemeClr val="bg1"/>
                </a:solidFill>
                <a:latin typeface="Times New Roman" panose="02020603050405020304" pitchFamily="18" charset="0"/>
                <a:cs typeface="Times New Roman" panose="02020603050405020304" pitchFamily="18" charset="0"/>
              </a:rPr>
              <a:t>Branding in the Digital Era </a:t>
            </a: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715C1563-1631-86D1-9422-F143D07DDF7B}"/>
              </a:ext>
            </a:extLst>
          </p:cNvPr>
          <p:cNvSpPr/>
          <p:nvPr/>
        </p:nvSpPr>
        <p:spPr>
          <a:xfrm>
            <a:off x="0" y="846740"/>
            <a:ext cx="9345750" cy="4571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942BE031-2326-528A-ADFB-8F1BABED3D9D}"/>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596022" y="88257"/>
            <a:ext cx="2421250" cy="1130568"/>
          </a:xfrm>
          <a:prstGeom prst="rect">
            <a:avLst/>
          </a:prstGeom>
        </p:spPr>
      </p:pic>
    </p:spTree>
    <p:extLst>
      <p:ext uri="{BB962C8B-B14F-4D97-AF65-F5344CB8AC3E}">
        <p14:creationId xmlns:p14="http://schemas.microsoft.com/office/powerpoint/2010/main" val="775419520"/>
      </p:ext>
    </p:extLst>
  </p:cSld>
  <p:clrMapOvr>
    <a:overrideClrMapping bg1="lt1" tx1="dk1" bg2="lt2" tx2="dk2" accent1="accent1" accent2="accent2" accent3="accent3" accent4="accent4" accent5="accent5" accent6="accent6" hlink="hlink" folHlink="folHlink"/>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446505" y="1326584"/>
            <a:ext cx="8680425" cy="50741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51338" y="823881"/>
            <a:ext cx="9345750" cy="4571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Content Placeholder 2">
            <a:extLst>
              <a:ext uri="{FF2B5EF4-FFF2-40B4-BE49-F238E27FC236}">
                <a16:creationId xmlns:a16="http://schemas.microsoft.com/office/drawing/2014/main" id="{35A7B0FE-5DEE-48CF-B974-CDBEDB9D469C}"/>
              </a:ext>
            </a:extLst>
          </p:cNvPr>
          <p:cNvSpPr txBox="1">
            <a:spLocks/>
          </p:cNvSpPr>
          <p:nvPr/>
        </p:nvSpPr>
        <p:spPr>
          <a:xfrm>
            <a:off x="3726793" y="1440457"/>
            <a:ext cx="8413532" cy="475427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32000" marR="0" lvl="0" indent="-432000" algn="l" defTabSz="914400" rtl="0" eaLnBrk="1" fontAlgn="auto" latinLnBrk="0" hangingPunct="1">
              <a:lnSpc>
                <a:spcPct val="100000"/>
              </a:lnSpc>
              <a:spcBef>
                <a:spcPts val="1500"/>
              </a:spcBef>
              <a:spcAft>
                <a:spcPts val="0"/>
              </a:spcAft>
              <a:buClr>
                <a:srgbClr val="007FA3"/>
              </a:buClr>
              <a:buSzPct val="100000"/>
              <a:buFont typeface="+mj-lt"/>
              <a:buAutoNum type="arabicPeriod"/>
              <a:tabLst/>
              <a:defRPr/>
            </a:pPr>
            <a:r>
              <a:rPr kumimoji="0" lang="en-US" sz="1800" b="0" i="0" u="none" strike="noStrike" kern="0" cap="none" spc="0" normalizeH="0" baseline="0" noProof="0" dirty="0">
                <a:ln>
                  <a:noFill/>
                </a:ln>
                <a:solidFill>
                  <a:srgbClr val="000000"/>
                </a:solidFill>
                <a:effectLst/>
                <a:uLnTx/>
                <a:uFillTx/>
                <a:latin typeface="Arial"/>
                <a:cs typeface="Arial"/>
                <a:sym typeface="Arial"/>
              </a:rPr>
              <a:t>Changes in the consumer decision journey</a:t>
            </a:r>
          </a:p>
          <a:p>
            <a:pPr marL="432000" marR="0" lvl="0" indent="-432000" algn="l" defTabSz="914400" rtl="0" eaLnBrk="1" fontAlgn="auto" latinLnBrk="0" hangingPunct="1">
              <a:lnSpc>
                <a:spcPct val="100000"/>
              </a:lnSpc>
              <a:spcBef>
                <a:spcPts val="1500"/>
              </a:spcBef>
              <a:spcAft>
                <a:spcPts val="0"/>
              </a:spcAft>
              <a:buClr>
                <a:srgbClr val="007FA3"/>
              </a:buClr>
              <a:buSzPct val="100000"/>
              <a:buFont typeface="+mj-lt"/>
              <a:buAutoNum type="arabicPeriod"/>
              <a:tabLst/>
              <a:defRPr/>
            </a:pPr>
            <a:r>
              <a:rPr kumimoji="0" lang="en-US" sz="1800" b="0" i="0" u="none" strike="noStrike" kern="0" cap="none" spc="0" normalizeH="0" baseline="0" noProof="0" dirty="0">
                <a:ln>
                  <a:noFill/>
                </a:ln>
                <a:solidFill>
                  <a:srgbClr val="000000"/>
                </a:solidFill>
                <a:effectLst/>
                <a:uLnTx/>
                <a:uFillTx/>
                <a:latin typeface="Arial"/>
                <a:cs typeface="Arial"/>
                <a:sym typeface="Arial"/>
              </a:rPr>
              <a:t>Sharp increase in buying via online retail channels</a:t>
            </a:r>
          </a:p>
          <a:p>
            <a:pPr marL="432000" marR="0" lvl="0" indent="-432000" algn="l" defTabSz="914400" rtl="0" eaLnBrk="1" fontAlgn="auto" latinLnBrk="0" hangingPunct="1">
              <a:lnSpc>
                <a:spcPct val="100000"/>
              </a:lnSpc>
              <a:spcBef>
                <a:spcPts val="1500"/>
              </a:spcBef>
              <a:spcAft>
                <a:spcPts val="0"/>
              </a:spcAft>
              <a:buClr>
                <a:srgbClr val="007FA3"/>
              </a:buClr>
              <a:buSzPct val="100000"/>
              <a:buFont typeface="+mj-lt"/>
              <a:buAutoNum type="arabicPeriod"/>
              <a:tabLst/>
              <a:defRPr/>
            </a:pPr>
            <a:r>
              <a:rPr kumimoji="0" lang="en-US" sz="1800" b="0" i="0" u="none" strike="noStrike" kern="0" cap="none" spc="0" normalizeH="0" baseline="0" noProof="0" dirty="0">
                <a:ln>
                  <a:noFill/>
                </a:ln>
                <a:solidFill>
                  <a:srgbClr val="000000"/>
                </a:solidFill>
                <a:effectLst/>
                <a:uLnTx/>
                <a:uFillTx/>
                <a:latin typeface="Arial"/>
                <a:cs typeface="Arial"/>
                <a:sym typeface="Arial"/>
              </a:rPr>
              <a:t>Shift in advertising and promotion expenditures toward digital channels</a:t>
            </a:r>
          </a:p>
          <a:p>
            <a:pPr marL="432000" marR="0" lvl="0" indent="-432000" algn="l" defTabSz="914400" rtl="0" eaLnBrk="1" fontAlgn="auto" latinLnBrk="0" hangingPunct="1">
              <a:lnSpc>
                <a:spcPct val="100000"/>
              </a:lnSpc>
              <a:spcBef>
                <a:spcPts val="1500"/>
              </a:spcBef>
              <a:spcAft>
                <a:spcPts val="0"/>
              </a:spcAft>
              <a:buClr>
                <a:srgbClr val="007FA3"/>
              </a:buClr>
              <a:buSzPct val="100000"/>
              <a:buFont typeface="+mj-lt"/>
              <a:buAutoNum type="arabicPeriod"/>
              <a:tabLst/>
              <a:defRPr/>
            </a:pPr>
            <a:r>
              <a:rPr kumimoji="0" lang="en-US" sz="1800" b="0" i="0" u="none" strike="noStrike" kern="0" cap="none" spc="0" normalizeH="0" baseline="0" noProof="0" dirty="0">
                <a:ln>
                  <a:noFill/>
                </a:ln>
                <a:solidFill>
                  <a:srgbClr val="000000"/>
                </a:solidFill>
                <a:effectLst/>
                <a:uLnTx/>
                <a:uFillTx/>
                <a:latin typeface="Arial"/>
                <a:cs typeface="Arial"/>
                <a:sym typeface="Arial"/>
              </a:rPr>
              <a:t>The rise of many-to-many communications</a:t>
            </a:r>
          </a:p>
          <a:p>
            <a:pPr marL="432000" marR="0" lvl="0" indent="-432000" algn="l" defTabSz="914400" rtl="0" eaLnBrk="1" fontAlgn="auto" latinLnBrk="0" hangingPunct="1">
              <a:lnSpc>
                <a:spcPct val="100000"/>
              </a:lnSpc>
              <a:spcBef>
                <a:spcPts val="1500"/>
              </a:spcBef>
              <a:spcAft>
                <a:spcPts val="0"/>
              </a:spcAft>
              <a:buClr>
                <a:srgbClr val="007FA3"/>
              </a:buClr>
              <a:buSzPct val="100000"/>
              <a:buFont typeface="+mj-lt"/>
              <a:buAutoNum type="arabicPeriod"/>
              <a:tabLst/>
              <a:defRPr/>
            </a:pPr>
            <a:r>
              <a:rPr kumimoji="0" lang="en-US" sz="1800" b="0" i="0" u="none" strike="noStrike" kern="0" cap="none" spc="0" normalizeH="0" baseline="0" noProof="0" dirty="0">
                <a:ln>
                  <a:noFill/>
                </a:ln>
                <a:solidFill>
                  <a:srgbClr val="000000"/>
                </a:solidFill>
                <a:effectLst/>
                <a:uLnTx/>
                <a:uFillTx/>
                <a:latin typeface="Arial"/>
                <a:cs typeface="Arial"/>
                <a:sym typeface="Arial"/>
              </a:rPr>
              <a:t>Dramatic increase in consumer touchpoints</a:t>
            </a:r>
          </a:p>
          <a:p>
            <a:pPr marL="432000" marR="0" lvl="0" indent="-432000" algn="l" defTabSz="914400" rtl="0" eaLnBrk="1" fontAlgn="auto" latinLnBrk="0" hangingPunct="1">
              <a:lnSpc>
                <a:spcPct val="100000"/>
              </a:lnSpc>
              <a:spcBef>
                <a:spcPts val="1500"/>
              </a:spcBef>
              <a:spcAft>
                <a:spcPts val="0"/>
              </a:spcAft>
              <a:buClr>
                <a:srgbClr val="007FA3"/>
              </a:buClr>
              <a:buSzPct val="100000"/>
              <a:buFont typeface="+mj-lt"/>
              <a:buAutoNum type="arabicPeriod"/>
              <a:tabLst/>
              <a:defRPr/>
            </a:pPr>
            <a:r>
              <a:rPr kumimoji="0" lang="en-IN" sz="1800" b="0" i="0" u="none" strike="noStrike" kern="0" cap="none" spc="0" normalizeH="0" baseline="0" noProof="0" dirty="0">
                <a:ln>
                  <a:noFill/>
                </a:ln>
                <a:solidFill>
                  <a:srgbClr val="000000"/>
                </a:solidFill>
                <a:effectLst/>
                <a:uLnTx/>
                <a:uFillTx/>
                <a:latin typeface="Arial"/>
                <a:cs typeface="Arial"/>
                <a:sym typeface="Arial"/>
              </a:rPr>
              <a:t>Tremendous increase in data availability</a:t>
            </a:r>
          </a:p>
          <a:p>
            <a:pPr marL="432000" marR="0" lvl="0" indent="-432000" algn="l" defTabSz="914400" rtl="0" eaLnBrk="1" fontAlgn="auto" latinLnBrk="0" hangingPunct="1">
              <a:lnSpc>
                <a:spcPct val="100000"/>
              </a:lnSpc>
              <a:spcBef>
                <a:spcPts val="1500"/>
              </a:spcBef>
              <a:spcAft>
                <a:spcPts val="0"/>
              </a:spcAft>
              <a:buClr>
                <a:srgbClr val="007FA3"/>
              </a:buClr>
              <a:buSzPct val="100000"/>
              <a:buFont typeface="+mj-lt"/>
              <a:buAutoNum type="arabicPeriod"/>
              <a:tabLst/>
              <a:defRPr/>
            </a:pPr>
            <a:r>
              <a:rPr kumimoji="0" lang="en-US" sz="1800" b="0" i="0" u="none" strike="noStrike" kern="0" cap="none" spc="0" normalizeH="0" baseline="0" noProof="0" dirty="0">
                <a:ln>
                  <a:noFill/>
                </a:ln>
                <a:solidFill>
                  <a:srgbClr val="000000"/>
                </a:solidFill>
                <a:effectLst/>
                <a:uLnTx/>
                <a:uFillTx/>
                <a:latin typeface="Arial"/>
                <a:cs typeface="Arial"/>
                <a:sym typeface="Arial"/>
              </a:rPr>
              <a:t>The use of digital personalization</a:t>
            </a:r>
          </a:p>
          <a:p>
            <a:pPr marL="432000" marR="0" lvl="0" indent="-432000" algn="l" defTabSz="914400" rtl="0" eaLnBrk="1" fontAlgn="auto" latinLnBrk="0" hangingPunct="1">
              <a:lnSpc>
                <a:spcPct val="100000"/>
              </a:lnSpc>
              <a:spcBef>
                <a:spcPts val="1500"/>
              </a:spcBef>
              <a:spcAft>
                <a:spcPts val="0"/>
              </a:spcAft>
              <a:buClr>
                <a:srgbClr val="007FA3"/>
              </a:buClr>
              <a:buSzPct val="100000"/>
              <a:buFont typeface="+mj-lt"/>
              <a:buAutoNum type="arabicPeriod"/>
              <a:tabLst/>
              <a:defRPr/>
            </a:pPr>
            <a:r>
              <a:rPr kumimoji="0" lang="en-US" sz="1800" b="0" i="0" u="none" strike="noStrike" kern="0" cap="none" spc="0" normalizeH="0" baseline="0" noProof="0" dirty="0">
                <a:ln>
                  <a:noFill/>
                </a:ln>
                <a:solidFill>
                  <a:srgbClr val="000000"/>
                </a:solidFill>
                <a:effectLst/>
                <a:uLnTx/>
                <a:uFillTx/>
                <a:latin typeface="Arial"/>
                <a:cs typeface="Arial"/>
                <a:sym typeface="Arial"/>
              </a:rPr>
              <a:t>A loss of control over the brand message and the co-creation of brand meaning</a:t>
            </a:r>
          </a:p>
          <a:p>
            <a:pPr marL="432000" marR="0" lvl="0" indent="-432000" algn="l" defTabSz="914400" rtl="0" eaLnBrk="1" fontAlgn="auto" latinLnBrk="0" hangingPunct="1">
              <a:lnSpc>
                <a:spcPct val="100000"/>
              </a:lnSpc>
              <a:spcBef>
                <a:spcPts val="1500"/>
              </a:spcBef>
              <a:spcAft>
                <a:spcPts val="0"/>
              </a:spcAft>
              <a:buClr>
                <a:srgbClr val="007FA3"/>
              </a:buClr>
              <a:buSzPct val="100000"/>
              <a:buFont typeface="+mj-lt"/>
              <a:buAutoNum type="arabicPeriod"/>
              <a:tabLst/>
              <a:defRPr/>
            </a:pPr>
            <a:r>
              <a:rPr kumimoji="0" lang="en-US" sz="1800" b="0" i="0" u="none" strike="noStrike" kern="0" cap="none" spc="0" normalizeH="0" baseline="0" noProof="0" dirty="0">
                <a:ln>
                  <a:noFill/>
                </a:ln>
                <a:solidFill>
                  <a:srgbClr val="000000"/>
                </a:solidFill>
                <a:effectLst/>
                <a:uLnTx/>
                <a:uFillTx/>
                <a:latin typeface="Arial"/>
                <a:cs typeface="Arial"/>
                <a:sym typeface="Arial"/>
              </a:rPr>
              <a:t>The role of user experiences</a:t>
            </a:r>
          </a:p>
          <a:p>
            <a:pPr marL="432000" marR="0" lvl="0" indent="-432000" algn="l" defTabSz="914400" rtl="0" eaLnBrk="1" fontAlgn="auto" latinLnBrk="0" hangingPunct="1">
              <a:lnSpc>
                <a:spcPct val="100000"/>
              </a:lnSpc>
              <a:spcBef>
                <a:spcPts val="1500"/>
              </a:spcBef>
              <a:spcAft>
                <a:spcPts val="0"/>
              </a:spcAft>
              <a:buClr>
                <a:srgbClr val="007FA3"/>
              </a:buClr>
              <a:buSzPct val="100000"/>
              <a:buFont typeface="+mj-lt"/>
              <a:buAutoNum type="arabicPeriod"/>
              <a:tabLst/>
              <a:defRPr/>
            </a:pPr>
            <a:r>
              <a:rPr kumimoji="0" lang="en-US" sz="1800" b="0" i="0" u="none" strike="noStrike" kern="0" cap="none" spc="0" normalizeH="0" baseline="0" noProof="0" dirty="0">
                <a:ln>
                  <a:noFill/>
                </a:ln>
                <a:solidFill>
                  <a:srgbClr val="000000"/>
                </a:solidFill>
                <a:effectLst/>
                <a:uLnTx/>
                <a:uFillTx/>
                <a:latin typeface="Arial"/>
                <a:cs typeface="Arial"/>
                <a:sym typeface="Arial"/>
              </a:rPr>
              <a:t>The growth of brands as cultural symbols</a:t>
            </a:r>
            <a:endParaRPr lang="en-US" altLang="en-US" sz="2400" dirty="0"/>
          </a:p>
        </p:txBody>
      </p:sp>
      <p:sp>
        <p:nvSpPr>
          <p:cNvPr id="9" name="Title 1">
            <a:extLst>
              <a:ext uri="{FF2B5EF4-FFF2-40B4-BE49-F238E27FC236}">
                <a16:creationId xmlns:a16="http://schemas.microsoft.com/office/drawing/2014/main" id="{0ADF1393-9C42-4638-A0E5-46AEBD28E7E1}"/>
              </a:ext>
            </a:extLst>
          </p:cNvPr>
          <p:cNvSpPr txBox="1">
            <a:spLocks/>
          </p:cNvSpPr>
          <p:nvPr/>
        </p:nvSpPr>
        <p:spPr>
          <a:xfrm>
            <a:off x="151338" y="-14697"/>
            <a:ext cx="9850672" cy="781708"/>
          </a:xfrm>
          <a:prstGeom prst="rect">
            <a:avLst/>
          </a:prstGeom>
          <a:noFill/>
          <a:ln>
            <a:noFill/>
          </a:ln>
        </p:spPr>
        <p:txBody>
          <a:bodyPr lIns="0" tIns="0" rIns="0" bIns="0" anchor="b" anchorCtr="0"/>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marL="0" marR="0" lvl="0" indent="0" algn="l" defTabSz="914400" rtl="0" eaLnBrk="1" fontAlgn="auto" latinLnBrk="0" hangingPunct="1">
              <a:lnSpc>
                <a:spcPct val="100000"/>
              </a:lnSpc>
              <a:spcBef>
                <a:spcPts val="0"/>
              </a:spcBef>
              <a:spcAft>
                <a:spcPts val="0"/>
              </a:spcAft>
              <a:buClr>
                <a:srgbClr val="007FA3"/>
              </a:buClr>
              <a:buSzTx/>
              <a:buFont typeface="Times New Roman"/>
              <a:buNone/>
              <a:tabLst/>
              <a:defRPr/>
            </a:pPr>
            <a:r>
              <a:rPr kumimoji="0" lang="en-US" altLang="en-US" sz="2400" b="1" i="0" u="none" strike="noStrike" kern="0" cap="none" spc="0" normalizeH="0" baseline="0" noProof="0" dirty="0">
                <a:ln>
                  <a:noFill/>
                </a:ln>
                <a:solidFill>
                  <a:srgbClr val="007FA3"/>
                </a:solidFill>
                <a:effectLst/>
                <a:uLnTx/>
                <a:uFillTx/>
                <a:latin typeface="Arial"/>
                <a:cs typeface="Times New Roman"/>
                <a:sym typeface="Times New Roman"/>
              </a:rPr>
              <a:t>Key Digital Era Trends with Implications for Branding and Brand Management</a:t>
            </a:r>
            <a:endParaRPr kumimoji="0" lang="en-IN" sz="2400" b="1" i="0" u="none" strike="noStrike" kern="0" cap="none" spc="0" normalizeH="0" baseline="0" noProof="0" dirty="0">
              <a:ln>
                <a:noFill/>
              </a:ln>
              <a:solidFill>
                <a:srgbClr val="007FA3"/>
              </a:solidFill>
              <a:effectLst/>
              <a:uLnTx/>
              <a:uFillTx/>
              <a:latin typeface="Arial"/>
              <a:cs typeface="Times New Roman"/>
              <a:sym typeface="Times New Roman"/>
            </a:endParaRPr>
          </a:p>
        </p:txBody>
      </p:sp>
      <p:sp>
        <p:nvSpPr>
          <p:cNvPr id="10" name="TextBox 9">
            <a:extLst>
              <a:ext uri="{FF2B5EF4-FFF2-40B4-BE49-F238E27FC236}">
                <a16:creationId xmlns:a16="http://schemas.microsoft.com/office/drawing/2014/main" id="{AB86E36C-A4A8-4758-BE37-0EBCC76D8B0A}"/>
              </a:ext>
            </a:extLst>
          </p:cNvPr>
          <p:cNvSpPr txBox="1"/>
          <p:nvPr/>
        </p:nvSpPr>
        <p:spPr>
          <a:xfrm>
            <a:off x="239259" y="2368485"/>
            <a:ext cx="3044105" cy="1815882"/>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Lecture 9:</a:t>
            </a:r>
          </a:p>
          <a:p>
            <a:r>
              <a:rPr lang="en-US" sz="2800" b="1" dirty="0">
                <a:solidFill>
                  <a:schemeClr val="bg1"/>
                </a:solidFill>
                <a:latin typeface="Times New Roman" panose="02020603050405020304" pitchFamily="18" charset="0"/>
                <a:cs typeface="Times New Roman" panose="02020603050405020304" pitchFamily="18" charset="0"/>
              </a:rPr>
              <a:t>Branding in the Digital Era </a:t>
            </a:r>
          </a:p>
          <a:p>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id="{037F2552-6A1B-EE18-A0F2-715B5C8537A3}"/>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596022" y="88257"/>
            <a:ext cx="2421250" cy="1130568"/>
          </a:xfrm>
          <a:prstGeom prst="rect">
            <a:avLst/>
          </a:prstGeom>
        </p:spPr>
      </p:pic>
    </p:spTree>
    <p:extLst>
      <p:ext uri="{BB962C8B-B14F-4D97-AF65-F5344CB8AC3E}">
        <p14:creationId xmlns:p14="http://schemas.microsoft.com/office/powerpoint/2010/main" val="596632248"/>
      </p:ext>
    </p:extLst>
  </p:cSld>
  <p:clrMapOvr>
    <a:overrideClrMapping bg1="lt1" tx1="dk1" bg2="lt2" tx2="dk2" accent1="accent1" accent2="accent2" accent3="accent3" accent4="accent4" accent5="accent5" accent6="accent6" hlink="hlink" folHlink="folHlink"/>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336847" y="1545190"/>
            <a:ext cx="8680425"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51338" y="823881"/>
            <a:ext cx="9345750"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Content Placeholder 2">
            <a:extLst>
              <a:ext uri="{FF2B5EF4-FFF2-40B4-BE49-F238E27FC236}">
                <a16:creationId xmlns:a16="http://schemas.microsoft.com/office/drawing/2014/main" id="{35A7B0FE-5DEE-48CF-B974-CDBEDB9D469C}"/>
              </a:ext>
            </a:extLst>
          </p:cNvPr>
          <p:cNvSpPr txBox="1">
            <a:spLocks/>
          </p:cNvSpPr>
          <p:nvPr/>
        </p:nvSpPr>
        <p:spPr>
          <a:xfrm>
            <a:off x="3603740" y="1840472"/>
            <a:ext cx="8413532" cy="363888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dirty="0"/>
              <a:t>Define the different types of brand extensions</a:t>
            </a:r>
          </a:p>
          <a:p>
            <a:r>
              <a:rPr lang="en-US" altLang="en-US" dirty="0"/>
              <a:t>List the main advantages and disadvantages of brand extensions</a:t>
            </a:r>
          </a:p>
          <a:p>
            <a:r>
              <a:rPr lang="en-US" altLang="en-US" dirty="0"/>
              <a:t>Summarize how consumers evaluate extensions and how extensions contribute to parent brand equity</a:t>
            </a:r>
          </a:p>
          <a:p>
            <a:r>
              <a:rPr lang="en-US" altLang="en-US" dirty="0"/>
              <a:t>Outline the key assumptions and success criteria for brand extensions</a:t>
            </a:r>
          </a:p>
          <a:p>
            <a:pPr marL="0" indent="0">
              <a:buNone/>
            </a:pPr>
            <a:endParaRPr lang="en-US" altLang="en-US" dirty="0"/>
          </a:p>
        </p:txBody>
      </p:sp>
      <p:sp>
        <p:nvSpPr>
          <p:cNvPr id="9" name="Title 1">
            <a:extLst>
              <a:ext uri="{FF2B5EF4-FFF2-40B4-BE49-F238E27FC236}">
                <a16:creationId xmlns:a16="http://schemas.microsoft.com/office/drawing/2014/main" id="{0ADF1393-9C42-4638-A0E5-46AEBD28E7E1}"/>
              </a:ext>
            </a:extLst>
          </p:cNvPr>
          <p:cNvSpPr txBox="1">
            <a:spLocks/>
          </p:cNvSpPr>
          <p:nvPr/>
        </p:nvSpPr>
        <p:spPr>
          <a:xfrm>
            <a:off x="1337189" y="0"/>
            <a:ext cx="5376041" cy="781708"/>
          </a:xfrm>
          <a:prstGeom prst="rect">
            <a:avLst/>
          </a:prstGeom>
          <a:noFill/>
          <a:ln>
            <a:noFill/>
          </a:ln>
        </p:spPr>
        <p:txBody>
          <a:bodyPr lIns="0" tIns="0" rIns="0" bIns="0" anchor="b" anchorCtr="0"/>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marL="0" marR="0" lvl="0" indent="0" algn="l" defTabSz="914400" rtl="0" eaLnBrk="1" fontAlgn="auto" latinLnBrk="0" hangingPunct="1">
              <a:lnSpc>
                <a:spcPct val="100000"/>
              </a:lnSpc>
              <a:spcBef>
                <a:spcPts val="0"/>
              </a:spcBef>
              <a:spcAft>
                <a:spcPts val="0"/>
              </a:spcAft>
              <a:buClr>
                <a:srgbClr val="007FA3"/>
              </a:buClr>
              <a:buSzTx/>
              <a:buFont typeface="Times New Roman"/>
              <a:buNone/>
              <a:tabLst/>
              <a:defRPr/>
            </a:pPr>
            <a:r>
              <a:rPr kumimoji="0" lang="en-IN" altLang="en-US" sz="3600" b="1" i="0" u="none" strike="noStrike" kern="0" cap="none" spc="0" normalizeH="0" baseline="0" noProof="0" dirty="0">
                <a:ln>
                  <a:noFill/>
                </a:ln>
                <a:solidFill>
                  <a:srgbClr val="007FA3"/>
                </a:solidFill>
                <a:effectLst/>
                <a:uLnTx/>
                <a:uFillTx/>
                <a:latin typeface="Arial"/>
                <a:cs typeface="Times New Roman"/>
                <a:sym typeface="Times New Roman"/>
              </a:rPr>
              <a:t>Course Content</a:t>
            </a:r>
            <a:endParaRPr kumimoji="0" lang="en-IN" sz="3600" b="1" i="0" u="none" strike="noStrike" kern="0" cap="none" spc="0" normalizeH="0" baseline="0" noProof="0" dirty="0">
              <a:ln>
                <a:noFill/>
              </a:ln>
              <a:solidFill>
                <a:srgbClr val="007FA3"/>
              </a:solidFill>
              <a:effectLst/>
              <a:uLnTx/>
              <a:uFillTx/>
              <a:latin typeface="Arial"/>
              <a:cs typeface="Times New Roman"/>
              <a:sym typeface="Times New Roman"/>
            </a:endParaRPr>
          </a:p>
        </p:txBody>
      </p:sp>
      <p:sp>
        <p:nvSpPr>
          <p:cNvPr id="10" name="TextBox 9">
            <a:extLst>
              <a:ext uri="{FF2B5EF4-FFF2-40B4-BE49-F238E27FC236}">
                <a16:creationId xmlns:a16="http://schemas.microsoft.com/office/drawing/2014/main" id="{AB86E36C-A4A8-4758-BE37-0EBCC76D8B0A}"/>
              </a:ext>
            </a:extLst>
          </p:cNvPr>
          <p:cNvSpPr txBox="1"/>
          <p:nvPr/>
        </p:nvSpPr>
        <p:spPr>
          <a:xfrm>
            <a:off x="174728" y="2134726"/>
            <a:ext cx="3044105" cy="2246769"/>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Lecture 10:</a:t>
            </a:r>
          </a:p>
          <a:p>
            <a:r>
              <a:rPr lang="en-US" sz="2800" b="1" dirty="0">
                <a:solidFill>
                  <a:schemeClr val="bg1"/>
                </a:solidFill>
                <a:latin typeface="Times New Roman" panose="02020603050405020304" pitchFamily="18" charset="0"/>
                <a:cs typeface="Times New Roman" panose="02020603050405020304" pitchFamily="18" charset="0"/>
              </a:rPr>
              <a:t>Introducing and Naming New Products and Brand Extensions </a:t>
            </a:r>
          </a:p>
        </p:txBody>
      </p:sp>
      <p:sp>
        <p:nvSpPr>
          <p:cNvPr id="6" name="Rectangle 5">
            <a:extLst>
              <a:ext uri="{FF2B5EF4-FFF2-40B4-BE49-F238E27FC236}">
                <a16:creationId xmlns:a16="http://schemas.microsoft.com/office/drawing/2014/main" id="{40323454-BDD5-D012-31EB-9A066E6E0F0A}"/>
              </a:ext>
            </a:extLst>
          </p:cNvPr>
          <p:cNvSpPr/>
          <p:nvPr/>
        </p:nvSpPr>
        <p:spPr>
          <a:xfrm>
            <a:off x="0" y="879303"/>
            <a:ext cx="9345750" cy="4571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9C6047F3-9B8F-8B4F-1000-8324543B59F1}"/>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596022" y="82275"/>
            <a:ext cx="2421250" cy="1130568"/>
          </a:xfrm>
          <a:prstGeom prst="rect">
            <a:avLst/>
          </a:prstGeom>
        </p:spPr>
      </p:pic>
    </p:spTree>
    <p:extLst>
      <p:ext uri="{BB962C8B-B14F-4D97-AF65-F5344CB8AC3E}">
        <p14:creationId xmlns:p14="http://schemas.microsoft.com/office/powerpoint/2010/main" val="4242872217"/>
      </p:ext>
    </p:extLst>
  </p:cSld>
  <p:clrMapOvr>
    <a:overrideClrMapping bg1="lt1" tx1="dk1" bg2="lt2" tx2="dk2" accent1="accent1" accent2="accent2" accent3="accent3" accent4="accent4" accent5="accent5" accent6="accent6" hlink="hlink" folHlink="folHlink"/>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336847" y="1545190"/>
            <a:ext cx="8680425"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51338" y="823881"/>
            <a:ext cx="9345750"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Content Placeholder 2">
            <a:extLst>
              <a:ext uri="{FF2B5EF4-FFF2-40B4-BE49-F238E27FC236}">
                <a16:creationId xmlns:a16="http://schemas.microsoft.com/office/drawing/2014/main" id="{35A7B0FE-5DEE-48CF-B974-CDBEDB9D469C}"/>
              </a:ext>
            </a:extLst>
          </p:cNvPr>
          <p:cNvSpPr txBox="1">
            <a:spLocks/>
          </p:cNvSpPr>
          <p:nvPr/>
        </p:nvSpPr>
        <p:spPr>
          <a:xfrm>
            <a:off x="3603740" y="1840472"/>
            <a:ext cx="8413532" cy="363888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prstClr val="black"/>
                </a:solidFill>
                <a:effectLst/>
                <a:uLnTx/>
                <a:uFillTx/>
                <a:latin typeface="Calibri" panose="020F0502020204030204"/>
                <a:ea typeface="+mn-ea"/>
                <a:cs typeface="+mn-cs"/>
              </a:rPr>
              <a:t>Brand extension</a:t>
            </a:r>
            <a:r>
              <a:rPr kumimoji="0" lang="en-US" altLang="en-US" sz="2800" b="0" i="0" u="none" strike="noStrike" kern="1200" cap="none" spc="0" normalizeH="0" baseline="0" noProof="0" dirty="0">
                <a:ln>
                  <a:noFill/>
                </a:ln>
                <a:solidFill>
                  <a:prstClr val="black"/>
                </a:solidFill>
                <a:effectLst/>
                <a:uLnTx/>
                <a:uFillTx/>
                <a:latin typeface="Calibri" panose="020F0502020204030204"/>
                <a:ea typeface="+mn-ea"/>
                <a:cs typeface="+mn-cs"/>
              </a:rPr>
              <a:t>: When a firm uses an established brand name to introduce a new product</a:t>
            </a: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Calibri" panose="020F0502020204030204"/>
                <a:ea typeface="+mn-ea"/>
                <a:cs typeface="+mn-cs"/>
              </a:rPr>
              <a:t>Line extension - Adds a different variety, a different form or size, or a different application for the brand</a:t>
            </a: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Calibri" panose="020F0502020204030204"/>
                <a:ea typeface="+mn-ea"/>
                <a:cs typeface="+mn-cs"/>
              </a:rPr>
              <a:t>Category extension - Marketers apply the parent brand to enter a different product category from the one it currently serves</a:t>
            </a:r>
          </a:p>
          <a:p>
            <a:pPr marL="0" indent="0">
              <a:buNone/>
            </a:pPr>
            <a:endParaRPr lang="en-US" altLang="en-US" dirty="0"/>
          </a:p>
        </p:txBody>
      </p:sp>
      <p:sp>
        <p:nvSpPr>
          <p:cNvPr id="9" name="Title 1">
            <a:extLst>
              <a:ext uri="{FF2B5EF4-FFF2-40B4-BE49-F238E27FC236}">
                <a16:creationId xmlns:a16="http://schemas.microsoft.com/office/drawing/2014/main" id="{0ADF1393-9C42-4638-A0E5-46AEBD28E7E1}"/>
              </a:ext>
            </a:extLst>
          </p:cNvPr>
          <p:cNvSpPr txBox="1">
            <a:spLocks/>
          </p:cNvSpPr>
          <p:nvPr/>
        </p:nvSpPr>
        <p:spPr>
          <a:xfrm>
            <a:off x="433299" y="-39786"/>
            <a:ext cx="8395390" cy="781708"/>
          </a:xfrm>
          <a:prstGeom prst="rect">
            <a:avLst/>
          </a:prstGeom>
          <a:noFill/>
          <a:ln>
            <a:noFill/>
          </a:ln>
        </p:spPr>
        <p:txBody>
          <a:bodyPr lIns="0" tIns="0" rIns="0" bIns="0" anchor="b" anchorCtr="0"/>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marL="0" marR="0" lvl="0" indent="0" algn="l" defTabSz="914400" rtl="0" eaLnBrk="1" fontAlgn="auto" latinLnBrk="0" hangingPunct="1">
              <a:lnSpc>
                <a:spcPct val="100000"/>
              </a:lnSpc>
              <a:spcBef>
                <a:spcPts val="0"/>
              </a:spcBef>
              <a:spcAft>
                <a:spcPts val="0"/>
              </a:spcAft>
              <a:buClr>
                <a:srgbClr val="007FA3"/>
              </a:buClr>
              <a:buSzTx/>
              <a:buFont typeface="Times New Roman"/>
              <a:buNone/>
              <a:tabLst/>
              <a:defRPr/>
            </a:pPr>
            <a:r>
              <a:rPr kumimoji="0" lang="en-US" altLang="en-US" sz="3600" b="1" i="0" u="none" strike="noStrike" kern="0" cap="none" spc="0" normalizeH="0" baseline="0" noProof="0" dirty="0">
                <a:ln>
                  <a:noFill/>
                </a:ln>
                <a:solidFill>
                  <a:srgbClr val="007FA3"/>
                </a:solidFill>
                <a:effectLst/>
                <a:uLnTx/>
                <a:uFillTx/>
                <a:latin typeface="Arial"/>
                <a:cs typeface="Times New Roman"/>
                <a:sym typeface="Times New Roman"/>
              </a:rPr>
              <a:t>New Products and Brand Extensions</a:t>
            </a:r>
            <a:endParaRPr kumimoji="0" lang="en-IN" sz="3600" b="1" i="0" u="none" strike="noStrike" kern="0" cap="none" spc="0" normalizeH="0" baseline="0" noProof="0" dirty="0">
              <a:ln>
                <a:noFill/>
              </a:ln>
              <a:solidFill>
                <a:srgbClr val="007FA3"/>
              </a:solidFill>
              <a:effectLst/>
              <a:uLnTx/>
              <a:uFillTx/>
              <a:latin typeface="Arial"/>
              <a:cs typeface="Times New Roman"/>
              <a:sym typeface="Times New Roman"/>
            </a:endParaRPr>
          </a:p>
        </p:txBody>
      </p:sp>
      <p:sp>
        <p:nvSpPr>
          <p:cNvPr id="10" name="TextBox 9">
            <a:extLst>
              <a:ext uri="{FF2B5EF4-FFF2-40B4-BE49-F238E27FC236}">
                <a16:creationId xmlns:a16="http://schemas.microsoft.com/office/drawing/2014/main" id="{AB86E36C-A4A8-4758-BE37-0EBCC76D8B0A}"/>
              </a:ext>
            </a:extLst>
          </p:cNvPr>
          <p:cNvSpPr txBox="1"/>
          <p:nvPr/>
        </p:nvSpPr>
        <p:spPr>
          <a:xfrm>
            <a:off x="174728" y="2134726"/>
            <a:ext cx="3044105" cy="2246769"/>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Lecture 10:</a:t>
            </a:r>
          </a:p>
          <a:p>
            <a:r>
              <a:rPr lang="en-US" sz="2800" b="1" dirty="0">
                <a:solidFill>
                  <a:schemeClr val="bg1"/>
                </a:solidFill>
                <a:latin typeface="Times New Roman" panose="02020603050405020304" pitchFamily="18" charset="0"/>
                <a:cs typeface="Times New Roman" panose="02020603050405020304" pitchFamily="18" charset="0"/>
              </a:rPr>
              <a:t>Introducing and Naming New Products and Brand Extensions </a:t>
            </a:r>
          </a:p>
        </p:txBody>
      </p:sp>
      <p:sp>
        <p:nvSpPr>
          <p:cNvPr id="6" name="Rectangle 5">
            <a:extLst>
              <a:ext uri="{FF2B5EF4-FFF2-40B4-BE49-F238E27FC236}">
                <a16:creationId xmlns:a16="http://schemas.microsoft.com/office/drawing/2014/main" id="{428EAAC8-33E6-A9EF-3AC0-455721B5BAC0}"/>
              </a:ext>
            </a:extLst>
          </p:cNvPr>
          <p:cNvSpPr/>
          <p:nvPr/>
        </p:nvSpPr>
        <p:spPr>
          <a:xfrm>
            <a:off x="0" y="879303"/>
            <a:ext cx="9345750" cy="4571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B659B38F-5AAD-C4F9-F272-15B5EE452703}"/>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596022" y="82275"/>
            <a:ext cx="2421250" cy="1130568"/>
          </a:xfrm>
          <a:prstGeom prst="rect">
            <a:avLst/>
          </a:prstGeom>
        </p:spPr>
      </p:pic>
    </p:spTree>
    <p:extLst>
      <p:ext uri="{BB962C8B-B14F-4D97-AF65-F5344CB8AC3E}">
        <p14:creationId xmlns:p14="http://schemas.microsoft.com/office/powerpoint/2010/main" val="828369787"/>
      </p:ext>
    </p:extLst>
  </p:cSld>
  <p:clrMapOvr>
    <a:overrideClrMapping bg1="lt1" tx1="dk1" bg2="lt2" tx2="dk2" accent1="accent1" accent2="accent2" accent3="accent3" accent4="accent4" accent5="accent5" accent6="accent6" hlink="hlink" folHlink="folHlink"/>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336847" y="1545190"/>
            <a:ext cx="8680425"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51338" y="823881"/>
            <a:ext cx="9345750"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Content Placeholder 2">
            <a:extLst>
              <a:ext uri="{FF2B5EF4-FFF2-40B4-BE49-F238E27FC236}">
                <a16:creationId xmlns:a16="http://schemas.microsoft.com/office/drawing/2014/main" id="{35A7B0FE-5DEE-48CF-B974-CDBEDB9D469C}"/>
              </a:ext>
            </a:extLst>
          </p:cNvPr>
          <p:cNvSpPr txBox="1">
            <a:spLocks/>
          </p:cNvSpPr>
          <p:nvPr/>
        </p:nvSpPr>
        <p:spPr>
          <a:xfrm>
            <a:off x="3603740" y="1840472"/>
            <a:ext cx="8413532" cy="363888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prstClr val="black"/>
                </a:solidFill>
                <a:effectLst/>
                <a:uLnTx/>
                <a:uFillTx/>
                <a:latin typeface="Calibri" panose="020F0502020204030204"/>
                <a:ea typeface="+mn-ea"/>
                <a:cs typeface="+mn-cs"/>
              </a:rPr>
              <a:t>Brand extension</a:t>
            </a:r>
            <a:r>
              <a:rPr kumimoji="0" lang="en-US" altLang="en-US" sz="2800" b="0" i="0" u="none" strike="noStrike" kern="1200" cap="none" spc="0" normalizeH="0" baseline="0" noProof="0" dirty="0">
                <a:ln>
                  <a:noFill/>
                </a:ln>
                <a:solidFill>
                  <a:prstClr val="black"/>
                </a:solidFill>
                <a:effectLst/>
                <a:uLnTx/>
                <a:uFillTx/>
                <a:latin typeface="Calibri" panose="020F0502020204030204"/>
                <a:ea typeface="+mn-ea"/>
                <a:cs typeface="+mn-cs"/>
              </a:rPr>
              <a:t>: When a firm uses an established brand name to introduce a new product</a:t>
            </a: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Calibri" panose="020F0502020204030204"/>
                <a:ea typeface="+mn-ea"/>
                <a:cs typeface="+mn-cs"/>
              </a:rPr>
              <a:t>Line extension - Adds a different variety, a different form or size, or a different application for the brand</a:t>
            </a: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Calibri" panose="020F0502020204030204"/>
                <a:ea typeface="+mn-ea"/>
                <a:cs typeface="+mn-cs"/>
              </a:rPr>
              <a:t>Category extension - Marketers apply the parent brand to enter a different product category from the one it currently serves</a:t>
            </a:r>
          </a:p>
          <a:p>
            <a:pPr marL="0" indent="0">
              <a:buNone/>
            </a:pPr>
            <a:endParaRPr lang="en-US" altLang="en-US" dirty="0"/>
          </a:p>
        </p:txBody>
      </p:sp>
      <p:sp>
        <p:nvSpPr>
          <p:cNvPr id="9" name="Title 1">
            <a:extLst>
              <a:ext uri="{FF2B5EF4-FFF2-40B4-BE49-F238E27FC236}">
                <a16:creationId xmlns:a16="http://schemas.microsoft.com/office/drawing/2014/main" id="{0ADF1393-9C42-4638-A0E5-46AEBD28E7E1}"/>
              </a:ext>
            </a:extLst>
          </p:cNvPr>
          <p:cNvSpPr txBox="1">
            <a:spLocks/>
          </p:cNvSpPr>
          <p:nvPr/>
        </p:nvSpPr>
        <p:spPr>
          <a:xfrm>
            <a:off x="433299" y="-39786"/>
            <a:ext cx="8395390" cy="781708"/>
          </a:xfrm>
          <a:prstGeom prst="rect">
            <a:avLst/>
          </a:prstGeom>
          <a:noFill/>
          <a:ln>
            <a:noFill/>
          </a:ln>
        </p:spPr>
        <p:txBody>
          <a:bodyPr lIns="0" tIns="0" rIns="0" bIns="0" anchor="b" anchorCtr="0"/>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marL="0" marR="0" lvl="0" indent="0" algn="l" defTabSz="914400" rtl="0" eaLnBrk="1" fontAlgn="auto" latinLnBrk="0" hangingPunct="1">
              <a:lnSpc>
                <a:spcPct val="100000"/>
              </a:lnSpc>
              <a:spcBef>
                <a:spcPts val="0"/>
              </a:spcBef>
              <a:spcAft>
                <a:spcPts val="0"/>
              </a:spcAft>
              <a:buClr>
                <a:srgbClr val="007FA3"/>
              </a:buClr>
              <a:buSzTx/>
              <a:buFont typeface="Times New Roman"/>
              <a:buNone/>
              <a:tabLst/>
              <a:defRPr/>
            </a:pPr>
            <a:r>
              <a:rPr kumimoji="0" lang="en-US" altLang="en-US" sz="3600" b="1" i="0" u="none" strike="noStrike" kern="0" cap="none" spc="0" normalizeH="0" baseline="0" noProof="0" dirty="0">
                <a:ln>
                  <a:noFill/>
                </a:ln>
                <a:solidFill>
                  <a:srgbClr val="007FA3"/>
                </a:solidFill>
                <a:effectLst/>
                <a:uLnTx/>
                <a:uFillTx/>
                <a:latin typeface="Arial"/>
                <a:cs typeface="Times New Roman"/>
                <a:sym typeface="Times New Roman"/>
              </a:rPr>
              <a:t>New Products and Brand Extensions</a:t>
            </a:r>
            <a:endParaRPr kumimoji="0" lang="en-IN" sz="3600" b="1" i="0" u="none" strike="noStrike" kern="0" cap="none" spc="0" normalizeH="0" baseline="0" noProof="0" dirty="0">
              <a:ln>
                <a:noFill/>
              </a:ln>
              <a:solidFill>
                <a:srgbClr val="007FA3"/>
              </a:solidFill>
              <a:effectLst/>
              <a:uLnTx/>
              <a:uFillTx/>
              <a:latin typeface="Arial"/>
              <a:cs typeface="Times New Roman"/>
              <a:sym typeface="Times New Roman"/>
            </a:endParaRPr>
          </a:p>
        </p:txBody>
      </p:sp>
      <p:sp>
        <p:nvSpPr>
          <p:cNvPr id="10" name="TextBox 9">
            <a:extLst>
              <a:ext uri="{FF2B5EF4-FFF2-40B4-BE49-F238E27FC236}">
                <a16:creationId xmlns:a16="http://schemas.microsoft.com/office/drawing/2014/main" id="{AB86E36C-A4A8-4758-BE37-0EBCC76D8B0A}"/>
              </a:ext>
            </a:extLst>
          </p:cNvPr>
          <p:cNvSpPr txBox="1"/>
          <p:nvPr/>
        </p:nvSpPr>
        <p:spPr>
          <a:xfrm>
            <a:off x="174728" y="2134726"/>
            <a:ext cx="3044105" cy="2246769"/>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Lecture 10:</a:t>
            </a:r>
          </a:p>
          <a:p>
            <a:r>
              <a:rPr lang="en-US" sz="2800" b="1" dirty="0">
                <a:solidFill>
                  <a:schemeClr val="bg1"/>
                </a:solidFill>
                <a:latin typeface="Times New Roman" panose="02020603050405020304" pitchFamily="18" charset="0"/>
                <a:cs typeface="Times New Roman" panose="02020603050405020304" pitchFamily="18" charset="0"/>
              </a:rPr>
              <a:t>Introducing and Naming New Products and Brand Extensions </a:t>
            </a:r>
          </a:p>
        </p:txBody>
      </p:sp>
      <p:pic>
        <p:nvPicPr>
          <p:cNvPr id="2" name="Picture 1">
            <a:extLst>
              <a:ext uri="{FF2B5EF4-FFF2-40B4-BE49-F238E27FC236}">
                <a16:creationId xmlns:a16="http://schemas.microsoft.com/office/drawing/2014/main" id="{C057523E-D17F-4551-95F4-4A3429AED091}"/>
              </a:ext>
            </a:extLst>
          </p:cNvPr>
          <p:cNvPicPr>
            <a:picLocks noChangeAspect="1"/>
          </p:cNvPicPr>
          <p:nvPr/>
        </p:nvPicPr>
        <p:blipFill>
          <a:blip r:embed="rId3"/>
          <a:stretch>
            <a:fillRect/>
          </a:stretch>
        </p:blipFill>
        <p:spPr>
          <a:xfrm>
            <a:off x="6096000" y="4273135"/>
            <a:ext cx="4265703" cy="1382945"/>
          </a:xfrm>
          <a:prstGeom prst="rect">
            <a:avLst/>
          </a:prstGeom>
        </p:spPr>
      </p:pic>
      <p:sp>
        <p:nvSpPr>
          <p:cNvPr id="7" name="Rectangle 6">
            <a:extLst>
              <a:ext uri="{FF2B5EF4-FFF2-40B4-BE49-F238E27FC236}">
                <a16:creationId xmlns:a16="http://schemas.microsoft.com/office/drawing/2014/main" id="{10C6EE40-7599-9FB6-C273-ED1F0DBE5A69}"/>
              </a:ext>
            </a:extLst>
          </p:cNvPr>
          <p:cNvSpPr/>
          <p:nvPr/>
        </p:nvSpPr>
        <p:spPr>
          <a:xfrm>
            <a:off x="0" y="879303"/>
            <a:ext cx="9345750" cy="4571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9115D454-30A7-60E9-C553-EE7E31DC2AC2}"/>
              </a:ext>
            </a:extLst>
          </p:cNvPr>
          <p:cNvPicPr>
            <a:picLocks noChangeAspect="1"/>
          </p:cNvPicPr>
          <p:nvPr/>
        </p:nvPicPr>
        <p:blipFill rotWithShape="1">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596022" y="82275"/>
            <a:ext cx="2421250" cy="1130568"/>
          </a:xfrm>
          <a:prstGeom prst="rect">
            <a:avLst/>
          </a:prstGeom>
        </p:spPr>
      </p:pic>
    </p:spTree>
    <p:extLst>
      <p:ext uri="{BB962C8B-B14F-4D97-AF65-F5344CB8AC3E}">
        <p14:creationId xmlns:p14="http://schemas.microsoft.com/office/powerpoint/2010/main" val="3959771364"/>
      </p:ext>
    </p:extLst>
  </p:cSld>
  <p:clrMapOvr>
    <a:overrideClrMapping bg1="lt1" tx1="dk1" bg2="lt2" tx2="dk2" accent1="accent1" accent2="accent2" accent3="accent3" accent4="accent4" accent5="accent5" accent6="accent6" hlink="hlink" folHlink="folHlink"/>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336847" y="1545190"/>
            <a:ext cx="8680425"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51338" y="823881"/>
            <a:ext cx="9345750"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Content Placeholder 2">
            <a:extLst>
              <a:ext uri="{FF2B5EF4-FFF2-40B4-BE49-F238E27FC236}">
                <a16:creationId xmlns:a16="http://schemas.microsoft.com/office/drawing/2014/main" id="{35A7B0FE-5DEE-48CF-B974-CDBEDB9D469C}"/>
              </a:ext>
            </a:extLst>
          </p:cNvPr>
          <p:cNvSpPr txBox="1">
            <a:spLocks/>
          </p:cNvSpPr>
          <p:nvPr/>
        </p:nvSpPr>
        <p:spPr>
          <a:xfrm>
            <a:off x="3603740" y="1840472"/>
            <a:ext cx="8413532" cy="363888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sng" strike="noStrike" kern="1200" cap="none" spc="0" normalizeH="0" baseline="0" noProof="0" dirty="0">
                <a:ln>
                  <a:noFill/>
                </a:ln>
                <a:solidFill>
                  <a:prstClr val="black"/>
                </a:solidFill>
                <a:effectLst/>
                <a:uLnTx/>
                <a:uFillTx/>
                <a:latin typeface="Calibri" panose="020F0502020204030204"/>
                <a:ea typeface="+mn-ea"/>
                <a:cs typeface="+mn-cs"/>
              </a:rPr>
              <a:t>New products and brand extensions</a:t>
            </a:r>
          </a:p>
          <a:p>
            <a:pPr marL="492125" marR="0" lvl="1" indent="-171450" algn="l" defTabSz="914400" rtl="0" eaLnBrk="1" fontAlgn="auto" latinLnBrk="0" hangingPunct="1">
              <a:lnSpc>
                <a:spcPct val="90000"/>
              </a:lnSpc>
              <a:spcBef>
                <a:spcPts val="500"/>
              </a:spcBef>
              <a:spcAft>
                <a:spcPts val="0"/>
              </a:spcAft>
              <a:buClrTx/>
              <a:buSzTx/>
              <a:buFont typeface="Arial" pitchFamily="34" charset="0"/>
              <a:buChar char="•"/>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Sub-brand</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New brand combined with an existing brand.</a:t>
            </a:r>
          </a:p>
          <a:p>
            <a:pPr marL="492125" marR="0" lvl="1" indent="-171450" algn="l" defTabSz="914400" rtl="0" eaLnBrk="1" fontAlgn="auto" latinLnBrk="0" hangingPunct="1">
              <a:lnSpc>
                <a:spcPct val="90000"/>
              </a:lnSpc>
              <a:spcBef>
                <a:spcPts val="500"/>
              </a:spcBef>
              <a:spcAft>
                <a:spcPts val="0"/>
              </a:spcAft>
              <a:buClrTx/>
              <a:buSzTx/>
              <a:buFont typeface="Arial" pitchFamily="34" charset="0"/>
              <a:buChar char="•"/>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Parent brand</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An existing brand that gives birth to a brand extension.</a:t>
            </a:r>
          </a:p>
          <a:p>
            <a:pPr marL="492125" marR="0" lvl="1" indent="-171450" algn="l" defTabSz="914400" rtl="0" eaLnBrk="1" fontAlgn="auto" latinLnBrk="0" hangingPunct="1">
              <a:lnSpc>
                <a:spcPct val="90000"/>
              </a:lnSpc>
              <a:spcBef>
                <a:spcPts val="500"/>
              </a:spcBef>
              <a:spcAft>
                <a:spcPts val="0"/>
              </a:spcAft>
              <a:buClrTx/>
              <a:buSzTx/>
              <a:buFont typeface="Arial" pitchFamily="34" charset="0"/>
              <a:buChar char="•"/>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Family brand</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Parent brand associated with multiple products through brand extensions.</a:t>
            </a:r>
          </a:p>
          <a:p>
            <a:pPr marL="0" indent="0">
              <a:buNone/>
            </a:pPr>
            <a:endParaRPr lang="en-US" altLang="en-US" dirty="0"/>
          </a:p>
        </p:txBody>
      </p:sp>
      <p:sp>
        <p:nvSpPr>
          <p:cNvPr id="9" name="Title 1">
            <a:extLst>
              <a:ext uri="{FF2B5EF4-FFF2-40B4-BE49-F238E27FC236}">
                <a16:creationId xmlns:a16="http://schemas.microsoft.com/office/drawing/2014/main" id="{0ADF1393-9C42-4638-A0E5-46AEBD28E7E1}"/>
              </a:ext>
            </a:extLst>
          </p:cNvPr>
          <p:cNvSpPr txBox="1">
            <a:spLocks/>
          </p:cNvSpPr>
          <p:nvPr/>
        </p:nvSpPr>
        <p:spPr>
          <a:xfrm>
            <a:off x="433299" y="-39786"/>
            <a:ext cx="8395390" cy="781708"/>
          </a:xfrm>
          <a:prstGeom prst="rect">
            <a:avLst/>
          </a:prstGeom>
          <a:noFill/>
          <a:ln>
            <a:noFill/>
          </a:ln>
        </p:spPr>
        <p:txBody>
          <a:bodyPr lIns="0" tIns="0" rIns="0" bIns="0" anchor="b" anchorCtr="0"/>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marL="0" marR="0" lvl="0" indent="0" algn="l" defTabSz="914400" rtl="0" eaLnBrk="1" fontAlgn="auto" latinLnBrk="0" hangingPunct="1">
              <a:lnSpc>
                <a:spcPct val="100000"/>
              </a:lnSpc>
              <a:spcBef>
                <a:spcPts val="0"/>
              </a:spcBef>
              <a:spcAft>
                <a:spcPts val="0"/>
              </a:spcAft>
              <a:buClr>
                <a:srgbClr val="007FA3"/>
              </a:buClr>
              <a:buSzTx/>
              <a:buFont typeface="Times New Roman"/>
              <a:buNone/>
              <a:tabLst/>
              <a:defRPr/>
            </a:pPr>
            <a:r>
              <a:rPr kumimoji="0" lang="en-US" altLang="en-US" sz="3600" b="1" i="0" u="none" strike="noStrike" kern="0" cap="none" spc="0" normalizeH="0" baseline="0" noProof="0" dirty="0">
                <a:ln>
                  <a:noFill/>
                </a:ln>
                <a:solidFill>
                  <a:srgbClr val="007FA3"/>
                </a:solidFill>
                <a:effectLst/>
                <a:uLnTx/>
                <a:uFillTx/>
                <a:latin typeface="Arial"/>
                <a:cs typeface="Times New Roman"/>
                <a:sym typeface="Times New Roman"/>
              </a:rPr>
              <a:t>New Products and Brand Extensions</a:t>
            </a:r>
            <a:endParaRPr kumimoji="0" lang="en-IN" sz="3600" b="1" i="0" u="none" strike="noStrike" kern="0" cap="none" spc="0" normalizeH="0" baseline="0" noProof="0" dirty="0">
              <a:ln>
                <a:noFill/>
              </a:ln>
              <a:solidFill>
                <a:srgbClr val="007FA3"/>
              </a:solidFill>
              <a:effectLst/>
              <a:uLnTx/>
              <a:uFillTx/>
              <a:latin typeface="Arial"/>
              <a:cs typeface="Times New Roman"/>
              <a:sym typeface="Times New Roman"/>
            </a:endParaRPr>
          </a:p>
        </p:txBody>
      </p:sp>
      <p:sp>
        <p:nvSpPr>
          <p:cNvPr id="10" name="TextBox 9">
            <a:extLst>
              <a:ext uri="{FF2B5EF4-FFF2-40B4-BE49-F238E27FC236}">
                <a16:creationId xmlns:a16="http://schemas.microsoft.com/office/drawing/2014/main" id="{AB86E36C-A4A8-4758-BE37-0EBCC76D8B0A}"/>
              </a:ext>
            </a:extLst>
          </p:cNvPr>
          <p:cNvSpPr txBox="1"/>
          <p:nvPr/>
        </p:nvSpPr>
        <p:spPr>
          <a:xfrm>
            <a:off x="251355" y="1293898"/>
            <a:ext cx="3044105" cy="2246769"/>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Lecture 10:</a:t>
            </a:r>
          </a:p>
          <a:p>
            <a:r>
              <a:rPr lang="en-US" sz="2800" b="1" dirty="0">
                <a:solidFill>
                  <a:schemeClr val="bg1"/>
                </a:solidFill>
                <a:latin typeface="Times New Roman" panose="02020603050405020304" pitchFamily="18" charset="0"/>
                <a:cs typeface="Times New Roman" panose="02020603050405020304" pitchFamily="18" charset="0"/>
              </a:rPr>
              <a:t>Introducing and Naming New Products and Brand Extensions </a:t>
            </a:r>
          </a:p>
        </p:txBody>
      </p:sp>
      <p:pic>
        <p:nvPicPr>
          <p:cNvPr id="6" name="Picture 5">
            <a:extLst>
              <a:ext uri="{FF2B5EF4-FFF2-40B4-BE49-F238E27FC236}">
                <a16:creationId xmlns:a16="http://schemas.microsoft.com/office/drawing/2014/main" id="{C7853458-3764-4C15-A1DB-D8199F500E5E}"/>
              </a:ext>
            </a:extLst>
          </p:cNvPr>
          <p:cNvPicPr>
            <a:picLocks noChangeAspect="1"/>
          </p:cNvPicPr>
          <p:nvPr/>
        </p:nvPicPr>
        <p:blipFill>
          <a:blip r:embed="rId3"/>
          <a:stretch>
            <a:fillRect/>
          </a:stretch>
        </p:blipFill>
        <p:spPr>
          <a:xfrm>
            <a:off x="291187" y="3523413"/>
            <a:ext cx="2769578" cy="2510706"/>
          </a:xfrm>
          <a:prstGeom prst="rect">
            <a:avLst/>
          </a:prstGeom>
        </p:spPr>
      </p:pic>
      <p:sp>
        <p:nvSpPr>
          <p:cNvPr id="7" name="Rectangle 6">
            <a:extLst>
              <a:ext uri="{FF2B5EF4-FFF2-40B4-BE49-F238E27FC236}">
                <a16:creationId xmlns:a16="http://schemas.microsoft.com/office/drawing/2014/main" id="{66B27352-24D4-9133-30B0-9CADDD911FB2}"/>
              </a:ext>
            </a:extLst>
          </p:cNvPr>
          <p:cNvSpPr/>
          <p:nvPr/>
        </p:nvSpPr>
        <p:spPr>
          <a:xfrm>
            <a:off x="0" y="879303"/>
            <a:ext cx="9345750" cy="4571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58DDCA67-D4C5-3877-2129-2DE5A6B034CE}"/>
              </a:ext>
            </a:extLst>
          </p:cNvPr>
          <p:cNvPicPr>
            <a:picLocks noChangeAspect="1"/>
          </p:cNvPicPr>
          <p:nvPr/>
        </p:nvPicPr>
        <p:blipFill rotWithShape="1">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596022" y="82275"/>
            <a:ext cx="2421250" cy="1130568"/>
          </a:xfrm>
          <a:prstGeom prst="rect">
            <a:avLst/>
          </a:prstGeom>
        </p:spPr>
      </p:pic>
    </p:spTree>
    <p:extLst>
      <p:ext uri="{BB962C8B-B14F-4D97-AF65-F5344CB8AC3E}">
        <p14:creationId xmlns:p14="http://schemas.microsoft.com/office/powerpoint/2010/main" val="1766497827"/>
      </p:ext>
    </p:extLst>
  </p:cSld>
  <p:clrMapOvr>
    <a:overrideClrMapping bg1="lt1" tx1="dk1" bg2="lt2" tx2="dk2" accent1="accent1" accent2="accent2" accent3="accent3" accent4="accent4" accent5="accent5" accent6="accent6" hlink="hlink" folHlink="folHlink"/>
  </p:clrMapOvr>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352525" y="969487"/>
            <a:ext cx="5591503" cy="590313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t="12318" b="12318"/>
          <a:stretch/>
        </p:blipFill>
        <p:spPr/>
      </p:pic>
      <p:sp>
        <p:nvSpPr>
          <p:cNvPr id="6" name="Rectangle 5">
            <a:extLst>
              <a:ext uri="{FF2B5EF4-FFF2-40B4-BE49-F238E27FC236}">
                <a16:creationId xmlns:a16="http://schemas.microsoft.com/office/drawing/2014/main" id="{0AC2650A-C51A-9ACB-723B-68D89C868D01}"/>
              </a:ext>
            </a:extLst>
          </p:cNvPr>
          <p:cNvSpPr/>
          <p:nvPr/>
        </p:nvSpPr>
        <p:spPr>
          <a:xfrm>
            <a:off x="657354" y="1136740"/>
            <a:ext cx="5286674" cy="5381730"/>
          </a:xfrm>
          <a:prstGeom prst="rect">
            <a:avLst/>
          </a:prstGeom>
        </p:spPr>
        <p:txBody>
          <a:bodyPr wrap="square">
            <a:spAutoFit/>
          </a:bodyPr>
          <a:lstStyle/>
          <a:p>
            <a:pPr marL="285750" indent="-285750">
              <a:lnSpc>
                <a:spcPct val="120000"/>
              </a:lnSpc>
              <a:buFont typeface="Arial" panose="020B0604020202020204" pitchFamily="34" charset="0"/>
              <a:buChar char="•"/>
            </a:pPr>
            <a:r>
              <a:rPr lang="en-US" dirty="0">
                <a:solidFill>
                  <a:srgbClr val="000000"/>
                </a:solidFill>
                <a:latin typeface="Times New Roman" panose="02020603050405020304" pitchFamily="18" charset="0"/>
                <a:cs typeface="Times New Roman" panose="02020603050405020304" pitchFamily="18" charset="0"/>
              </a:rPr>
              <a:t>Chapter 1: Brands and Brand Management </a:t>
            </a:r>
          </a:p>
          <a:p>
            <a:pPr marL="285750" indent="-285750">
              <a:lnSpc>
                <a:spcPct val="120000"/>
              </a:lnSpc>
              <a:buFont typeface="Arial" panose="020B0604020202020204" pitchFamily="34" charset="0"/>
              <a:buChar char="•"/>
            </a:pPr>
            <a:r>
              <a:rPr lang="en-US" dirty="0">
                <a:solidFill>
                  <a:srgbClr val="000000"/>
                </a:solidFill>
                <a:latin typeface="Times New Roman" panose="02020603050405020304" pitchFamily="18" charset="0"/>
                <a:cs typeface="Times New Roman" panose="02020603050405020304" pitchFamily="18" charset="0"/>
              </a:rPr>
              <a:t>Chapter 2: Customer-Based Brand Equity </a:t>
            </a:r>
          </a:p>
          <a:p>
            <a:pPr marL="285750" indent="-285750">
              <a:lnSpc>
                <a:spcPct val="120000"/>
              </a:lnSpc>
              <a:buFont typeface="Arial" panose="020B0604020202020204" pitchFamily="34" charset="0"/>
              <a:buChar char="•"/>
            </a:pPr>
            <a:r>
              <a:rPr lang="en-US" dirty="0">
                <a:solidFill>
                  <a:srgbClr val="000000"/>
                </a:solidFill>
                <a:latin typeface="Times New Roman" panose="02020603050405020304" pitchFamily="18" charset="0"/>
                <a:cs typeface="Times New Roman" panose="02020603050405020304" pitchFamily="18" charset="0"/>
              </a:rPr>
              <a:t>Chapter 3: Brand Positioning </a:t>
            </a:r>
          </a:p>
          <a:p>
            <a:pPr marL="285750" indent="-285750">
              <a:lnSpc>
                <a:spcPct val="120000"/>
              </a:lnSpc>
              <a:buFont typeface="Arial" panose="020B0604020202020204" pitchFamily="34" charset="0"/>
              <a:buChar char="•"/>
            </a:pPr>
            <a:r>
              <a:rPr lang="en-US" dirty="0">
                <a:solidFill>
                  <a:srgbClr val="000000"/>
                </a:solidFill>
                <a:latin typeface="Times New Roman" panose="02020603050405020304" pitchFamily="18" charset="0"/>
                <a:cs typeface="Times New Roman" panose="02020603050405020304" pitchFamily="18" charset="0"/>
              </a:rPr>
              <a:t>Chapter 4: Brands Resonance and the Brand Value Chain </a:t>
            </a:r>
          </a:p>
          <a:p>
            <a:pPr marL="285750" indent="-285750">
              <a:lnSpc>
                <a:spcPct val="120000"/>
              </a:lnSpc>
              <a:buFont typeface="Arial" panose="020B0604020202020204" pitchFamily="34" charset="0"/>
              <a:buChar char="•"/>
            </a:pPr>
            <a:r>
              <a:rPr lang="en-US" dirty="0">
                <a:solidFill>
                  <a:srgbClr val="000000"/>
                </a:solidFill>
                <a:latin typeface="Times New Roman" panose="02020603050405020304" pitchFamily="18" charset="0"/>
                <a:cs typeface="Times New Roman" panose="02020603050405020304" pitchFamily="18" charset="0"/>
              </a:rPr>
              <a:t>Chapter 5: Choosing Brand Elements to build Brand Equity </a:t>
            </a:r>
          </a:p>
          <a:p>
            <a:pPr marL="285750" indent="-285750">
              <a:lnSpc>
                <a:spcPct val="120000"/>
              </a:lnSpc>
              <a:buFont typeface="Arial" panose="020B0604020202020204" pitchFamily="34" charset="0"/>
              <a:buChar char="•"/>
            </a:pPr>
            <a:r>
              <a:rPr lang="en-US" dirty="0">
                <a:solidFill>
                  <a:srgbClr val="000000"/>
                </a:solidFill>
                <a:latin typeface="Times New Roman" panose="02020603050405020304" pitchFamily="18" charset="0"/>
                <a:cs typeface="Times New Roman" panose="02020603050405020304" pitchFamily="18" charset="0"/>
              </a:rPr>
              <a:t>Chapter 6: Designing Marketing Programs to Build Brand Equity </a:t>
            </a:r>
          </a:p>
          <a:p>
            <a:pPr marL="285750" indent="-285750">
              <a:lnSpc>
                <a:spcPct val="120000"/>
              </a:lnSpc>
              <a:buFont typeface="Arial" panose="020B0604020202020204" pitchFamily="34" charset="0"/>
              <a:buChar char="•"/>
            </a:pPr>
            <a:r>
              <a:rPr lang="en-US" dirty="0">
                <a:solidFill>
                  <a:srgbClr val="000000"/>
                </a:solidFill>
                <a:latin typeface="Times New Roman" panose="02020603050405020304" pitchFamily="18" charset="0"/>
                <a:cs typeface="Times New Roman" panose="02020603050405020304" pitchFamily="18" charset="0"/>
              </a:rPr>
              <a:t>Chapter 7: Integrating Marketing Communications to build brand equity </a:t>
            </a:r>
          </a:p>
          <a:p>
            <a:pPr marL="285750" indent="-285750">
              <a:lnSpc>
                <a:spcPct val="120000"/>
              </a:lnSpc>
              <a:buFont typeface="Arial" panose="020B0604020202020204" pitchFamily="34" charset="0"/>
              <a:buChar char="•"/>
            </a:pPr>
            <a:r>
              <a:rPr lang="en-US" dirty="0">
                <a:solidFill>
                  <a:srgbClr val="000000"/>
                </a:solidFill>
                <a:latin typeface="Times New Roman" panose="02020603050405020304" pitchFamily="18" charset="0"/>
                <a:cs typeface="Times New Roman" panose="02020603050405020304" pitchFamily="18" charset="0"/>
              </a:rPr>
              <a:t>Chapter 8: Leveraging Secondary Brand Associations t build brand equity </a:t>
            </a:r>
          </a:p>
          <a:p>
            <a:pPr marL="285750" indent="-285750">
              <a:lnSpc>
                <a:spcPct val="120000"/>
              </a:lnSpc>
              <a:buFont typeface="Arial" panose="020B0604020202020204" pitchFamily="34" charset="0"/>
              <a:buChar char="•"/>
            </a:pPr>
            <a:r>
              <a:rPr lang="en-US" dirty="0">
                <a:solidFill>
                  <a:srgbClr val="000000"/>
                </a:solidFill>
                <a:latin typeface="Times New Roman" panose="02020603050405020304" pitchFamily="18" charset="0"/>
                <a:cs typeface="Times New Roman" panose="02020603050405020304" pitchFamily="18" charset="0"/>
              </a:rPr>
              <a:t>Chapter 9: Branding in the Digital Era </a:t>
            </a:r>
          </a:p>
          <a:p>
            <a:pPr marL="285750" indent="-285750">
              <a:lnSpc>
                <a:spcPct val="120000"/>
              </a:lnSpc>
              <a:buFont typeface="Arial" panose="020B0604020202020204" pitchFamily="34" charset="0"/>
              <a:buChar char="•"/>
            </a:pPr>
            <a:r>
              <a:rPr lang="en-US" dirty="0">
                <a:solidFill>
                  <a:srgbClr val="000000"/>
                </a:solidFill>
                <a:latin typeface="Times New Roman" panose="02020603050405020304" pitchFamily="18" charset="0"/>
                <a:cs typeface="Times New Roman" panose="02020603050405020304" pitchFamily="18" charset="0"/>
              </a:rPr>
              <a:t>Chapter 10: Introducing and Naming New Products and Brand Extensions </a:t>
            </a:r>
          </a:p>
        </p:txBody>
      </p:sp>
      <p:sp>
        <p:nvSpPr>
          <p:cNvPr id="8" name="TextBox 7">
            <a:extLst>
              <a:ext uri="{FF2B5EF4-FFF2-40B4-BE49-F238E27FC236}">
                <a16:creationId xmlns:a16="http://schemas.microsoft.com/office/drawing/2014/main" id="{D2E0B38C-D385-1421-48A4-45B060659A0E}"/>
              </a:ext>
            </a:extLst>
          </p:cNvPr>
          <p:cNvSpPr txBox="1"/>
          <p:nvPr/>
        </p:nvSpPr>
        <p:spPr>
          <a:xfrm>
            <a:off x="9750046" y="6472511"/>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4" name="TextBox 13">
            <a:extLst>
              <a:ext uri="{FF2B5EF4-FFF2-40B4-BE49-F238E27FC236}">
                <a16:creationId xmlns:a16="http://schemas.microsoft.com/office/drawing/2014/main" id="{F06E8107-7E59-1C0B-FA3F-DD5AA037EED6}"/>
              </a:ext>
            </a:extLst>
          </p:cNvPr>
          <p:cNvSpPr txBox="1"/>
          <p:nvPr/>
        </p:nvSpPr>
        <p:spPr>
          <a:xfrm>
            <a:off x="9601200" y="300593"/>
            <a:ext cx="2011680" cy="369332"/>
          </a:xfrm>
          <a:prstGeom prst="rect">
            <a:avLst/>
          </a:prstGeom>
          <a:gradFill flip="none" rotWithShape="1">
            <a:gsLst>
              <a:gs pos="0">
                <a:schemeClr val="accent3">
                  <a:lumMod val="5000"/>
                  <a:lumOff val="95000"/>
                </a:schemeClr>
              </a:gs>
              <a:gs pos="74000">
                <a:schemeClr val="accent3">
                  <a:lumMod val="45000"/>
                  <a:lumOff val="55000"/>
                </a:schemeClr>
              </a:gs>
              <a:gs pos="83000">
                <a:schemeClr val="accent3">
                  <a:lumMod val="45000"/>
                  <a:lumOff val="55000"/>
                </a:schemeClr>
              </a:gs>
              <a:gs pos="100000">
                <a:schemeClr val="accent3">
                  <a:lumMod val="30000"/>
                  <a:lumOff val="70000"/>
                </a:schemeClr>
              </a:gs>
            </a:gsLst>
            <a:lin ang="5400000" scaled="1"/>
            <a:tileRect/>
          </a:gradFill>
        </p:spPr>
        <p:txBody>
          <a:bodyPr wrap="square" rtlCol="0">
            <a:spAutoFit/>
          </a:bodyPr>
          <a:lstStyle/>
          <a:p>
            <a:endParaRPr lang="en-GB" dirty="0"/>
          </a:p>
        </p:txBody>
      </p:sp>
    </p:spTree>
    <p:extLst>
      <p:ext uri="{BB962C8B-B14F-4D97-AF65-F5344CB8AC3E}">
        <p14:creationId xmlns:p14="http://schemas.microsoft.com/office/powerpoint/2010/main" val="2853137901"/>
      </p:ext>
    </p:extLst>
  </p:cSld>
  <p:clrMapOvr>
    <a:overrideClrMapping bg1="lt1" tx1="dk1" bg2="lt2" tx2="dk2" accent1="accent1" accent2="accent2" accent3="accent3" accent4="accent4" accent5="accent5" accent6="accent6" hlink="hlink" folHlink="folHlink"/>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4405341" y="6168964"/>
            <a:ext cx="4524565"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Perihan Salah</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6"/>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 name="Graphic 21">
            <a:extLst>
              <a:ext uri="{FF2B5EF4-FFF2-40B4-BE49-F238E27FC236}">
                <a16:creationId xmlns:a16="http://schemas.microsoft.com/office/drawing/2014/main" id="{B968D72A-83D7-08F2-ED6E-F28E57871500}"/>
              </a:ext>
            </a:extLst>
          </p:cNvPr>
          <p:cNvPicPr>
            <a:picLocks noChangeAspect="1"/>
          </p:cNvPicPr>
          <p:nvPr/>
        </p:nvPicPr>
        <p:blipFill rotWithShape="1">
          <a:blip r:embed="rId7"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596022" y="82275"/>
            <a:ext cx="2421250" cy="1130568"/>
          </a:xfrm>
          <a:prstGeom prst="rect">
            <a:avLst/>
          </a:prstGeom>
        </p:spPr>
      </p:pic>
      <p:sp>
        <p:nvSpPr>
          <p:cNvPr id="4" name="TextBox 3">
            <a:extLst>
              <a:ext uri="{FF2B5EF4-FFF2-40B4-BE49-F238E27FC236}">
                <a16:creationId xmlns:a16="http://schemas.microsoft.com/office/drawing/2014/main" id="{164C1BC5-3D2A-E90B-2EF2-CB8D2F9A7311}"/>
              </a:ext>
            </a:extLst>
          </p:cNvPr>
          <p:cNvSpPr txBox="1"/>
          <p:nvPr/>
        </p:nvSpPr>
        <p:spPr>
          <a:xfrm>
            <a:off x="686781" y="6097600"/>
            <a:ext cx="4524565"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Thank You</a:t>
            </a:r>
          </a:p>
        </p:txBody>
      </p:sp>
    </p:spTree>
    <p:extLst>
      <p:ext uri="{BB962C8B-B14F-4D97-AF65-F5344CB8AC3E}">
        <p14:creationId xmlns:p14="http://schemas.microsoft.com/office/powerpoint/2010/main" val="1968284304"/>
      </p:ext>
    </p:extLst>
  </p:cSld>
  <p:clrMapOvr>
    <a:overrideClrMapping bg1="lt1" tx1="dk1" bg2="lt2" tx2="dk2" accent1="accent1" accent2="accent2" accent3="accent3" accent4="accent4" accent5="accent5" accent6="accent6" hlink="hlink" folHlink="folHlink"/>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8.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9.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0.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8.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9.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0.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8.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9.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0.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8.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85ED1760-6223-4041-BD05-3CF6D98D929D}"/>
</file>

<file path=customXml/itemProps2.xml><?xml version="1.0" encoding="utf-8"?>
<ds:datastoreItem xmlns:ds="http://schemas.openxmlformats.org/officeDocument/2006/customXml" ds:itemID="{34D80C25-0FEF-494D-AF66-6F0AB5672A08}"/>
</file>

<file path=customXml/itemProps3.xml><?xml version="1.0" encoding="utf-8"?>
<ds:datastoreItem xmlns:ds="http://schemas.openxmlformats.org/officeDocument/2006/customXml" ds:itemID="{620BBCF3-2DC3-43A6-8745-2E61AEF860C3}"/>
</file>

<file path=docProps/app.xml><?xml version="1.0" encoding="utf-8"?>
<Properties xmlns="http://schemas.openxmlformats.org/officeDocument/2006/extended-properties" xmlns:vt="http://schemas.openxmlformats.org/officeDocument/2006/docPropsVTypes">
  <TotalTime>2276</TotalTime>
  <Words>2096</Words>
  <Application>Microsoft Office PowerPoint</Application>
  <PresentationFormat>Widescreen</PresentationFormat>
  <Paragraphs>281</Paragraphs>
  <Slides>38</Slides>
  <Notes>5</Notes>
  <HiddenSlides>0</HiddenSlides>
  <MMClips>0</MMClips>
  <ScaleCrop>false</ScaleCrop>
  <HeadingPairs>
    <vt:vector size="6" baseType="variant">
      <vt:variant>
        <vt:lpstr>Fonts Used</vt:lpstr>
      </vt:variant>
      <vt:variant>
        <vt:i4>9</vt:i4>
      </vt:variant>
      <vt:variant>
        <vt:lpstr>Theme</vt:lpstr>
      </vt:variant>
      <vt:variant>
        <vt:i4>4</vt:i4>
      </vt:variant>
      <vt:variant>
        <vt:lpstr>Slide Titles</vt:lpstr>
      </vt:variant>
      <vt:variant>
        <vt:i4>38</vt:i4>
      </vt:variant>
    </vt:vector>
  </HeadingPairs>
  <TitlesOfParts>
    <vt:vector size="51" baseType="lpstr">
      <vt:lpstr>Arial</vt:lpstr>
      <vt:lpstr>Calibri</vt:lpstr>
      <vt:lpstr>Calibri Light</vt:lpstr>
      <vt:lpstr>Corbel</vt:lpstr>
      <vt:lpstr>Roboto Light</vt:lpstr>
      <vt:lpstr>Rockwell</vt:lpstr>
      <vt:lpstr>Times New Roman</vt:lpstr>
      <vt:lpstr>Wingdings</vt:lpstr>
      <vt:lpstr>Wingdings 2</vt:lpstr>
      <vt:lpstr>Office Theme</vt:lpstr>
      <vt:lpstr>2_Office Theme</vt:lpstr>
      <vt:lpstr>3_Office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Perihan Salah</cp:lastModifiedBy>
  <cp:revision>230</cp:revision>
  <dcterms:created xsi:type="dcterms:W3CDTF">2023-04-29T09:08:23Z</dcterms:created>
  <dcterms:modified xsi:type="dcterms:W3CDTF">2026-09-10T07:22:17Z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