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25.jpg" ContentType="image/pn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480" r:id="rId5"/>
    <p:sldId id="303" r:id="rId6"/>
    <p:sldId id="542" r:id="rId7"/>
    <p:sldId id="543" r:id="rId8"/>
    <p:sldId id="271" r:id="rId9"/>
    <p:sldId id="574" r:id="rId10"/>
    <p:sldId id="575" r:id="rId11"/>
    <p:sldId id="594" r:id="rId12"/>
    <p:sldId id="596" r:id="rId13"/>
    <p:sldId id="597" r:id="rId14"/>
    <p:sldId id="598" r:id="rId15"/>
    <p:sldId id="599" r:id="rId16"/>
    <p:sldId id="600" r:id="rId17"/>
    <p:sldId id="602" r:id="rId18"/>
    <p:sldId id="603" r:id="rId19"/>
    <p:sldId id="604" r:id="rId20"/>
    <p:sldId id="595" r:id="rId21"/>
    <p:sldId id="576" r:id="rId22"/>
    <p:sldId id="577" r:id="rId23"/>
    <p:sldId id="578" r:id="rId24"/>
    <p:sldId id="579" r:id="rId25"/>
    <p:sldId id="580" r:id="rId26"/>
    <p:sldId id="581" r:id="rId27"/>
    <p:sldId id="582" r:id="rId28"/>
    <p:sldId id="605" r:id="rId29"/>
    <p:sldId id="607" r:id="rId30"/>
    <p:sldId id="608" r:id="rId31"/>
    <p:sldId id="609" r:id="rId32"/>
    <p:sldId id="583" r:id="rId33"/>
    <p:sldId id="584" r:id="rId34"/>
    <p:sldId id="585" r:id="rId35"/>
    <p:sldId id="586" r:id="rId36"/>
    <p:sldId id="587" r:id="rId37"/>
    <p:sldId id="588" r:id="rId38"/>
    <p:sldId id="590" r:id="rId39"/>
    <p:sldId id="591" r:id="rId40"/>
    <p:sldId id="592" r:id="rId41"/>
    <p:sldId id="610" r:id="rId42"/>
    <p:sldId id="564" r:id="rId43"/>
    <p:sldId id="503"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42"/>
            <p14:sldId id="543"/>
            <p14:sldId id="271"/>
            <p14:sldId id="574"/>
            <p14:sldId id="575"/>
            <p14:sldId id="594"/>
            <p14:sldId id="596"/>
            <p14:sldId id="597"/>
            <p14:sldId id="598"/>
            <p14:sldId id="599"/>
            <p14:sldId id="600"/>
            <p14:sldId id="602"/>
            <p14:sldId id="603"/>
            <p14:sldId id="604"/>
            <p14:sldId id="595"/>
            <p14:sldId id="576"/>
            <p14:sldId id="577"/>
            <p14:sldId id="578"/>
            <p14:sldId id="579"/>
            <p14:sldId id="580"/>
            <p14:sldId id="581"/>
            <p14:sldId id="582"/>
            <p14:sldId id="605"/>
            <p14:sldId id="607"/>
            <p14:sldId id="608"/>
            <p14:sldId id="609"/>
            <p14:sldId id="583"/>
            <p14:sldId id="584"/>
            <p14:sldId id="585"/>
            <p14:sldId id="586"/>
            <p14:sldId id="587"/>
            <p14:sldId id="588"/>
            <p14:sldId id="590"/>
            <p14:sldId id="591"/>
            <p14:sldId id="592"/>
            <p14:sldId id="610"/>
            <p14:sldId id="564"/>
            <p14:sldId id="50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3AF00E-F607-DFA6-9D26-1874CA1E9E39}" v="3" dt="2026-02-18T13:08:33.100"/>
  </p1510:revLst>
</p1510:revInfo>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233" autoAdjust="0"/>
  </p:normalViewPr>
  <p:slideViewPr>
    <p:cSldViewPr snapToGrid="0">
      <p:cViewPr varScale="1">
        <p:scale>
          <a:sx n="82" d="100"/>
          <a:sy n="82" d="100"/>
        </p:scale>
        <p:origin x="581"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Mohamed" userId="S::menna.mohamed@midocean.edu.km::9e4c4d11-9fb8-4dcb-ac0a-12063d49cba7" providerId="AD" clId="Web-{4D3AF00E-F607-DFA6-9D26-1874CA1E9E39}"/>
    <pc:docChg chg="modSld">
      <pc:chgData name="MennaMohamed" userId="S::menna.mohamed@midocean.edu.km::9e4c4d11-9fb8-4dcb-ac0a-12063d49cba7" providerId="AD" clId="Web-{4D3AF00E-F607-DFA6-9D26-1874CA1E9E39}" dt="2026-02-18T13:08:33.100" v="2" actId="20577"/>
      <pc:docMkLst>
        <pc:docMk/>
      </pc:docMkLst>
      <pc:sldChg chg="modSp">
        <pc:chgData name="MennaMohamed" userId="S::menna.mohamed@midocean.edu.km::9e4c4d11-9fb8-4dcb-ac0a-12063d49cba7" providerId="AD" clId="Web-{4D3AF00E-F607-DFA6-9D26-1874CA1E9E39}" dt="2026-02-18T13:08:33.100" v="2" actId="20577"/>
        <pc:sldMkLst>
          <pc:docMk/>
          <pc:sldMk cId="2249616457" sldId="597"/>
        </pc:sldMkLst>
        <pc:spChg chg="mod">
          <ac:chgData name="MennaMohamed" userId="S::menna.mohamed@midocean.edu.km::9e4c4d11-9fb8-4dcb-ac0a-12063d49cba7" providerId="AD" clId="Web-{4D3AF00E-F607-DFA6-9D26-1874CA1E9E39}" dt="2026-02-18T13:08:33.100" v="2" actId="20577"/>
          <ac:spMkLst>
            <pc:docMk/>
            <pc:sldMk cId="2249616457" sldId="597"/>
            <ac:spMk id="11"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1D3CE2-FA5B-412F-8F0C-A34AE5B6B256}" type="doc">
      <dgm:prSet loTypeId="urn:microsoft.com/office/officeart/2005/8/layout/cycle3" loCatId="cycle" qsTypeId="urn:microsoft.com/office/officeart/2005/8/quickstyle/3d3" qsCatId="3D" csTypeId="urn:microsoft.com/office/officeart/2005/8/colors/colorful4" csCatId="colorful" phldr="1"/>
      <dgm:spPr/>
      <dgm:t>
        <a:bodyPr/>
        <a:lstStyle/>
        <a:p>
          <a:pPr rtl="1"/>
          <a:endParaRPr lang="ar-SA"/>
        </a:p>
      </dgm:t>
    </dgm:pt>
    <dgm:pt modelId="{CE507D9D-54BD-45B4-9E73-EC9C064AF9C7}">
      <dgm:prSet phldrT="[نص]"/>
      <dgm:spPr>
        <a:solidFill>
          <a:schemeClr val="accent2"/>
        </a:solidFill>
      </dgm:spPr>
      <dgm:t>
        <a:bodyPr/>
        <a:lstStyle/>
        <a:p>
          <a:pPr rtl="1"/>
          <a:r>
            <a:rPr lang="ar-SA" dirty="0"/>
            <a:t>التأسيس المالي</a:t>
          </a:r>
        </a:p>
      </dgm:t>
    </dgm:pt>
    <dgm:pt modelId="{B523794F-BED7-45BC-A64D-165295D0C6FA}" type="parTrans" cxnId="{AEC044F9-3FDB-4FE6-BE0D-9D28D035F3D9}">
      <dgm:prSet/>
      <dgm:spPr/>
      <dgm:t>
        <a:bodyPr/>
        <a:lstStyle/>
        <a:p>
          <a:pPr rtl="1"/>
          <a:endParaRPr lang="ar-SA"/>
        </a:p>
      </dgm:t>
    </dgm:pt>
    <dgm:pt modelId="{BF2FB305-E52D-4429-BCED-0CDC3CFAB838}" type="sibTrans" cxnId="{AEC044F9-3FDB-4FE6-BE0D-9D28D035F3D9}">
      <dgm:prSet/>
      <dgm:spPr/>
      <dgm:t>
        <a:bodyPr/>
        <a:lstStyle/>
        <a:p>
          <a:pPr rtl="1"/>
          <a:endParaRPr lang="ar-SA" b="0" cap="none" spc="0">
            <a:ln w="0"/>
            <a:solidFill>
              <a:schemeClr val="tx1"/>
            </a:solidFill>
            <a:effectLst>
              <a:outerShdw blurRad="38100" dist="19050" dir="2700000" algn="tl" rotWithShape="0">
                <a:schemeClr val="dk1">
                  <a:alpha val="40000"/>
                </a:schemeClr>
              </a:outerShdw>
            </a:effectLst>
          </a:endParaRPr>
        </a:p>
      </dgm:t>
    </dgm:pt>
    <dgm:pt modelId="{31F7D1C7-56CA-42FC-9300-A6CE4F8877DE}">
      <dgm:prSet phldrT="[نص]"/>
      <dgm:spPr>
        <a:solidFill>
          <a:srgbClr val="00B050"/>
        </a:solidFill>
      </dgm:spPr>
      <dgm:t>
        <a:bodyPr/>
        <a:lstStyle/>
        <a:p>
          <a:pPr rtl="1"/>
          <a:r>
            <a:rPr lang="ar-SA" dirty="0"/>
            <a:t>هندسة التمويل وجذب الاستثمارات</a:t>
          </a:r>
        </a:p>
      </dgm:t>
    </dgm:pt>
    <dgm:pt modelId="{51AC0D01-BE6E-4BF8-87CF-401DF66D9ACF}" type="parTrans" cxnId="{0A013FE4-CDE5-4EB2-969F-92179E960C77}">
      <dgm:prSet/>
      <dgm:spPr/>
      <dgm:t>
        <a:bodyPr/>
        <a:lstStyle/>
        <a:p>
          <a:pPr rtl="1"/>
          <a:endParaRPr lang="ar-SA"/>
        </a:p>
      </dgm:t>
    </dgm:pt>
    <dgm:pt modelId="{179B2E3C-FAF6-4C58-AD95-1EA62C895326}" type="sibTrans" cxnId="{0A013FE4-CDE5-4EB2-969F-92179E960C77}">
      <dgm:prSet/>
      <dgm:spPr/>
      <dgm:t>
        <a:bodyPr/>
        <a:lstStyle/>
        <a:p>
          <a:pPr rtl="1"/>
          <a:endParaRPr lang="ar-SA"/>
        </a:p>
      </dgm:t>
    </dgm:pt>
    <dgm:pt modelId="{73F8E068-AE05-4D1C-B9C2-614BA055545B}">
      <dgm:prSet phldrT="[نص]"/>
      <dgm:spPr>
        <a:solidFill>
          <a:srgbClr val="FF0000"/>
        </a:solidFill>
      </dgm:spPr>
      <dgm:t>
        <a:bodyPr/>
        <a:lstStyle/>
        <a:p>
          <a:pPr rtl="1"/>
          <a:r>
            <a:rPr lang="ar-SA" dirty="0"/>
            <a:t>إدارة النفقات</a:t>
          </a:r>
        </a:p>
      </dgm:t>
    </dgm:pt>
    <dgm:pt modelId="{6609B155-12F3-43A2-8E8B-C98FD1E653FF}" type="parTrans" cxnId="{EC28C9E3-44B7-41D2-BE28-D038C4C7522F}">
      <dgm:prSet/>
      <dgm:spPr/>
      <dgm:t>
        <a:bodyPr/>
        <a:lstStyle/>
        <a:p>
          <a:pPr rtl="1"/>
          <a:endParaRPr lang="ar-SA"/>
        </a:p>
      </dgm:t>
    </dgm:pt>
    <dgm:pt modelId="{0E08B5BA-5796-49F2-9AA8-21AC3118CF7B}" type="sibTrans" cxnId="{EC28C9E3-44B7-41D2-BE28-D038C4C7522F}">
      <dgm:prSet/>
      <dgm:spPr/>
      <dgm:t>
        <a:bodyPr/>
        <a:lstStyle/>
        <a:p>
          <a:pPr rtl="1"/>
          <a:endParaRPr lang="ar-SA"/>
        </a:p>
      </dgm:t>
    </dgm:pt>
    <dgm:pt modelId="{8D2511B7-54CD-4E9E-B4CE-A2423CD0FE3E}">
      <dgm:prSet phldrT="[نص]"/>
      <dgm:spPr/>
      <dgm:t>
        <a:bodyPr/>
        <a:lstStyle/>
        <a:p>
          <a:pPr rtl="1"/>
          <a:r>
            <a:rPr lang="ar-SA" dirty="0"/>
            <a:t>الرقابة والتقييم المالي</a:t>
          </a:r>
        </a:p>
      </dgm:t>
    </dgm:pt>
    <dgm:pt modelId="{FF552EEB-5599-4749-925A-9262C670DB3E}" type="parTrans" cxnId="{9461E527-9ADF-4E7F-AECA-41E6C753BFE2}">
      <dgm:prSet/>
      <dgm:spPr/>
      <dgm:t>
        <a:bodyPr/>
        <a:lstStyle/>
        <a:p>
          <a:pPr rtl="1"/>
          <a:endParaRPr lang="ar-SA"/>
        </a:p>
      </dgm:t>
    </dgm:pt>
    <dgm:pt modelId="{1EEE1E10-904B-4160-A979-02BE3CC5CF76}" type="sibTrans" cxnId="{9461E527-9ADF-4E7F-AECA-41E6C753BFE2}">
      <dgm:prSet/>
      <dgm:spPr/>
      <dgm:t>
        <a:bodyPr/>
        <a:lstStyle/>
        <a:p>
          <a:pPr rtl="1"/>
          <a:endParaRPr lang="ar-SA"/>
        </a:p>
      </dgm:t>
    </dgm:pt>
    <dgm:pt modelId="{E5028889-FC38-4728-A96A-CBD0408C3342}" type="pres">
      <dgm:prSet presAssocID="{C11D3CE2-FA5B-412F-8F0C-A34AE5B6B256}" presName="Name0" presStyleCnt="0">
        <dgm:presLayoutVars>
          <dgm:dir/>
          <dgm:resizeHandles val="exact"/>
        </dgm:presLayoutVars>
      </dgm:prSet>
      <dgm:spPr/>
    </dgm:pt>
    <dgm:pt modelId="{74E7D350-C515-4AC2-894D-0DDE2B8FB828}" type="pres">
      <dgm:prSet presAssocID="{C11D3CE2-FA5B-412F-8F0C-A34AE5B6B256}" presName="cycle" presStyleCnt="0"/>
      <dgm:spPr/>
    </dgm:pt>
    <dgm:pt modelId="{C33744C4-3559-4FBC-A3D3-EF40D86B2240}" type="pres">
      <dgm:prSet presAssocID="{CE507D9D-54BD-45B4-9E73-EC9C064AF9C7}" presName="nodeFirstNode" presStyleLbl="node1" presStyleIdx="0" presStyleCnt="4">
        <dgm:presLayoutVars>
          <dgm:bulletEnabled val="1"/>
        </dgm:presLayoutVars>
      </dgm:prSet>
      <dgm:spPr/>
    </dgm:pt>
    <dgm:pt modelId="{4697BADB-4298-4DD1-A068-EEC2399D4FD3}" type="pres">
      <dgm:prSet presAssocID="{BF2FB305-E52D-4429-BCED-0CDC3CFAB838}" presName="sibTransFirstNode" presStyleLbl="bgShp" presStyleIdx="0" presStyleCnt="1"/>
      <dgm:spPr/>
    </dgm:pt>
    <dgm:pt modelId="{941453B0-24AE-49D5-AA81-5CABD6E9E121}" type="pres">
      <dgm:prSet presAssocID="{31F7D1C7-56CA-42FC-9300-A6CE4F8877DE}" presName="nodeFollowingNodes" presStyleLbl="node1" presStyleIdx="1" presStyleCnt="4">
        <dgm:presLayoutVars>
          <dgm:bulletEnabled val="1"/>
        </dgm:presLayoutVars>
      </dgm:prSet>
      <dgm:spPr/>
    </dgm:pt>
    <dgm:pt modelId="{CE6BC1F0-AE41-4C88-A11B-A9E32B883CA1}" type="pres">
      <dgm:prSet presAssocID="{73F8E068-AE05-4D1C-B9C2-614BA055545B}" presName="nodeFollowingNodes" presStyleLbl="node1" presStyleIdx="2" presStyleCnt="4">
        <dgm:presLayoutVars>
          <dgm:bulletEnabled val="1"/>
        </dgm:presLayoutVars>
      </dgm:prSet>
      <dgm:spPr/>
    </dgm:pt>
    <dgm:pt modelId="{5CCEB7A0-5535-4E77-BE2E-8ED3D90E869D}" type="pres">
      <dgm:prSet presAssocID="{8D2511B7-54CD-4E9E-B4CE-A2423CD0FE3E}" presName="nodeFollowingNodes" presStyleLbl="node1" presStyleIdx="3" presStyleCnt="4">
        <dgm:presLayoutVars>
          <dgm:bulletEnabled val="1"/>
        </dgm:presLayoutVars>
      </dgm:prSet>
      <dgm:spPr/>
    </dgm:pt>
  </dgm:ptLst>
  <dgm:cxnLst>
    <dgm:cxn modelId="{9461E527-9ADF-4E7F-AECA-41E6C753BFE2}" srcId="{C11D3CE2-FA5B-412F-8F0C-A34AE5B6B256}" destId="{8D2511B7-54CD-4E9E-B4CE-A2423CD0FE3E}" srcOrd="3" destOrd="0" parTransId="{FF552EEB-5599-4749-925A-9262C670DB3E}" sibTransId="{1EEE1E10-904B-4160-A979-02BE3CC5CF76}"/>
    <dgm:cxn modelId="{0A618A42-A37D-4052-810B-C0977CF1CA71}" type="presOf" srcId="{73F8E068-AE05-4D1C-B9C2-614BA055545B}" destId="{CE6BC1F0-AE41-4C88-A11B-A9E32B883CA1}" srcOrd="0" destOrd="0" presId="urn:microsoft.com/office/officeart/2005/8/layout/cycle3"/>
    <dgm:cxn modelId="{2A0C0B47-3E10-4915-AE13-77C61E118B38}" type="presOf" srcId="{BF2FB305-E52D-4429-BCED-0CDC3CFAB838}" destId="{4697BADB-4298-4DD1-A068-EEC2399D4FD3}" srcOrd="0" destOrd="0" presId="urn:microsoft.com/office/officeart/2005/8/layout/cycle3"/>
    <dgm:cxn modelId="{22EDAA4F-07E3-4195-BA7D-1FED96390842}" type="presOf" srcId="{C11D3CE2-FA5B-412F-8F0C-A34AE5B6B256}" destId="{E5028889-FC38-4728-A96A-CBD0408C3342}" srcOrd="0" destOrd="0" presId="urn:microsoft.com/office/officeart/2005/8/layout/cycle3"/>
    <dgm:cxn modelId="{ECBE0E84-9218-4226-8513-0BF4E555D9DB}" type="presOf" srcId="{8D2511B7-54CD-4E9E-B4CE-A2423CD0FE3E}" destId="{5CCEB7A0-5535-4E77-BE2E-8ED3D90E869D}" srcOrd="0" destOrd="0" presId="urn:microsoft.com/office/officeart/2005/8/layout/cycle3"/>
    <dgm:cxn modelId="{24BF00AF-601E-4B3B-AA50-B8804F2140DA}" type="presOf" srcId="{CE507D9D-54BD-45B4-9E73-EC9C064AF9C7}" destId="{C33744C4-3559-4FBC-A3D3-EF40D86B2240}" srcOrd="0" destOrd="0" presId="urn:microsoft.com/office/officeart/2005/8/layout/cycle3"/>
    <dgm:cxn modelId="{EC28C9E3-44B7-41D2-BE28-D038C4C7522F}" srcId="{C11D3CE2-FA5B-412F-8F0C-A34AE5B6B256}" destId="{73F8E068-AE05-4D1C-B9C2-614BA055545B}" srcOrd="2" destOrd="0" parTransId="{6609B155-12F3-43A2-8E8B-C98FD1E653FF}" sibTransId="{0E08B5BA-5796-49F2-9AA8-21AC3118CF7B}"/>
    <dgm:cxn modelId="{0A013FE4-CDE5-4EB2-969F-92179E960C77}" srcId="{C11D3CE2-FA5B-412F-8F0C-A34AE5B6B256}" destId="{31F7D1C7-56CA-42FC-9300-A6CE4F8877DE}" srcOrd="1" destOrd="0" parTransId="{51AC0D01-BE6E-4BF8-87CF-401DF66D9ACF}" sibTransId="{179B2E3C-FAF6-4C58-AD95-1EA62C895326}"/>
    <dgm:cxn modelId="{AEC044F9-3FDB-4FE6-BE0D-9D28D035F3D9}" srcId="{C11D3CE2-FA5B-412F-8F0C-A34AE5B6B256}" destId="{CE507D9D-54BD-45B4-9E73-EC9C064AF9C7}" srcOrd="0" destOrd="0" parTransId="{B523794F-BED7-45BC-A64D-165295D0C6FA}" sibTransId="{BF2FB305-E52D-4429-BCED-0CDC3CFAB838}"/>
    <dgm:cxn modelId="{BAE689FC-7E1C-47CA-8971-A44EFEFA6B75}" type="presOf" srcId="{31F7D1C7-56CA-42FC-9300-A6CE4F8877DE}" destId="{941453B0-24AE-49D5-AA81-5CABD6E9E121}" srcOrd="0" destOrd="0" presId="urn:microsoft.com/office/officeart/2005/8/layout/cycle3"/>
    <dgm:cxn modelId="{918B450F-B591-4BE2-BA5C-0C2DD0BF3C58}" type="presParOf" srcId="{E5028889-FC38-4728-A96A-CBD0408C3342}" destId="{74E7D350-C515-4AC2-894D-0DDE2B8FB828}" srcOrd="0" destOrd="0" presId="urn:microsoft.com/office/officeart/2005/8/layout/cycle3"/>
    <dgm:cxn modelId="{A429A6CA-2B23-417C-A0EA-994C33160C84}" type="presParOf" srcId="{74E7D350-C515-4AC2-894D-0DDE2B8FB828}" destId="{C33744C4-3559-4FBC-A3D3-EF40D86B2240}" srcOrd="0" destOrd="0" presId="urn:microsoft.com/office/officeart/2005/8/layout/cycle3"/>
    <dgm:cxn modelId="{963860A4-DB45-4906-98EA-C06E2B62DE91}" type="presParOf" srcId="{74E7D350-C515-4AC2-894D-0DDE2B8FB828}" destId="{4697BADB-4298-4DD1-A068-EEC2399D4FD3}" srcOrd="1" destOrd="0" presId="urn:microsoft.com/office/officeart/2005/8/layout/cycle3"/>
    <dgm:cxn modelId="{BD6900A1-D4F5-453F-B732-57754358A1F1}" type="presParOf" srcId="{74E7D350-C515-4AC2-894D-0DDE2B8FB828}" destId="{941453B0-24AE-49D5-AA81-5CABD6E9E121}" srcOrd="2" destOrd="0" presId="urn:microsoft.com/office/officeart/2005/8/layout/cycle3"/>
    <dgm:cxn modelId="{C1B8A8CC-8D8B-406F-835E-E7589A3D0859}" type="presParOf" srcId="{74E7D350-C515-4AC2-894D-0DDE2B8FB828}" destId="{CE6BC1F0-AE41-4C88-A11B-A9E32B883CA1}" srcOrd="3" destOrd="0" presId="urn:microsoft.com/office/officeart/2005/8/layout/cycle3"/>
    <dgm:cxn modelId="{8F9423AF-FD2D-4451-9AE0-B85D54F74AA9}" type="presParOf" srcId="{74E7D350-C515-4AC2-894D-0DDE2B8FB828}" destId="{5CCEB7A0-5535-4E77-BE2E-8ED3D90E869D}"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7BADB-4298-4DD1-A068-EEC2399D4FD3}">
      <dsp:nvSpPr>
        <dsp:cNvPr id="0" name=""/>
        <dsp:cNvSpPr/>
      </dsp:nvSpPr>
      <dsp:spPr>
        <a:xfrm>
          <a:off x="2375747" y="-97554"/>
          <a:ext cx="3907696" cy="3907696"/>
        </a:xfrm>
        <a:prstGeom prst="circularArrow">
          <a:avLst>
            <a:gd name="adj1" fmla="val 4668"/>
            <a:gd name="adj2" fmla="val 272909"/>
            <a:gd name="adj3" fmla="val 12872452"/>
            <a:gd name="adj4" fmla="val 18002904"/>
            <a:gd name="adj5" fmla="val 4847"/>
          </a:avLst>
        </a:prstGeom>
        <a:solidFill>
          <a:schemeClr val="accent4">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C33744C4-3559-4FBC-A3D3-EF40D86B2240}">
      <dsp:nvSpPr>
        <dsp:cNvPr id="0" name=""/>
        <dsp:cNvSpPr/>
      </dsp:nvSpPr>
      <dsp:spPr>
        <a:xfrm>
          <a:off x="3042132" y="938"/>
          <a:ext cx="2574925" cy="1287462"/>
        </a:xfrm>
        <a:prstGeom prst="roundRect">
          <a:avLst/>
        </a:prstGeom>
        <a:solidFill>
          <a:schemeClr val="accent2"/>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1">
            <a:lnSpc>
              <a:spcPct val="90000"/>
            </a:lnSpc>
            <a:spcBef>
              <a:spcPct val="0"/>
            </a:spcBef>
            <a:spcAft>
              <a:spcPct val="35000"/>
            </a:spcAft>
            <a:buNone/>
          </a:pPr>
          <a:r>
            <a:rPr lang="ar-SA" sz="2800" kern="1200" dirty="0"/>
            <a:t>التأسيس المالي</a:t>
          </a:r>
        </a:p>
      </dsp:txBody>
      <dsp:txXfrm>
        <a:off x="3104981" y="63787"/>
        <a:ext cx="2449227" cy="1161764"/>
      </dsp:txXfrm>
    </dsp:sp>
    <dsp:sp modelId="{941453B0-24AE-49D5-AA81-5CABD6E9E121}">
      <dsp:nvSpPr>
        <dsp:cNvPr id="0" name=""/>
        <dsp:cNvSpPr/>
      </dsp:nvSpPr>
      <dsp:spPr>
        <a:xfrm>
          <a:off x="4445255" y="1404061"/>
          <a:ext cx="2574925" cy="1287462"/>
        </a:xfrm>
        <a:prstGeom prst="roundRect">
          <a:avLst/>
        </a:prstGeom>
        <a:solidFill>
          <a:srgbClr val="00B05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1">
            <a:lnSpc>
              <a:spcPct val="90000"/>
            </a:lnSpc>
            <a:spcBef>
              <a:spcPct val="0"/>
            </a:spcBef>
            <a:spcAft>
              <a:spcPct val="35000"/>
            </a:spcAft>
            <a:buNone/>
          </a:pPr>
          <a:r>
            <a:rPr lang="ar-SA" sz="2800" kern="1200" dirty="0"/>
            <a:t>هندسة التمويل وجذب الاستثمارات</a:t>
          </a:r>
        </a:p>
      </dsp:txBody>
      <dsp:txXfrm>
        <a:off x="4508104" y="1466910"/>
        <a:ext cx="2449227" cy="1161764"/>
      </dsp:txXfrm>
    </dsp:sp>
    <dsp:sp modelId="{CE6BC1F0-AE41-4C88-A11B-A9E32B883CA1}">
      <dsp:nvSpPr>
        <dsp:cNvPr id="0" name=""/>
        <dsp:cNvSpPr/>
      </dsp:nvSpPr>
      <dsp:spPr>
        <a:xfrm>
          <a:off x="3042132" y="2807183"/>
          <a:ext cx="2574925" cy="1287462"/>
        </a:xfrm>
        <a:prstGeom prst="roundRect">
          <a:avLst/>
        </a:prstGeom>
        <a:solidFill>
          <a:srgbClr val="FF000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1">
            <a:lnSpc>
              <a:spcPct val="90000"/>
            </a:lnSpc>
            <a:spcBef>
              <a:spcPct val="0"/>
            </a:spcBef>
            <a:spcAft>
              <a:spcPct val="35000"/>
            </a:spcAft>
            <a:buNone/>
          </a:pPr>
          <a:r>
            <a:rPr lang="ar-SA" sz="2800" kern="1200" dirty="0"/>
            <a:t>إدارة النفقات</a:t>
          </a:r>
        </a:p>
      </dsp:txBody>
      <dsp:txXfrm>
        <a:off x="3104981" y="2870032"/>
        <a:ext cx="2449227" cy="1161764"/>
      </dsp:txXfrm>
    </dsp:sp>
    <dsp:sp modelId="{5CCEB7A0-5535-4E77-BE2E-8ED3D90E869D}">
      <dsp:nvSpPr>
        <dsp:cNvPr id="0" name=""/>
        <dsp:cNvSpPr/>
      </dsp:nvSpPr>
      <dsp:spPr>
        <a:xfrm>
          <a:off x="1639010" y="1404061"/>
          <a:ext cx="2574925" cy="1287462"/>
        </a:xfrm>
        <a:prstGeom prst="roundRect">
          <a:avLst/>
        </a:prstGeom>
        <a:solidFill>
          <a:schemeClr val="accent4">
            <a:hueOff val="9800891"/>
            <a:satOff val="-40777"/>
            <a:lumOff val="960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1">
            <a:lnSpc>
              <a:spcPct val="90000"/>
            </a:lnSpc>
            <a:spcBef>
              <a:spcPct val="0"/>
            </a:spcBef>
            <a:spcAft>
              <a:spcPct val="35000"/>
            </a:spcAft>
            <a:buNone/>
          </a:pPr>
          <a:r>
            <a:rPr lang="ar-SA" sz="2800" kern="1200" dirty="0"/>
            <a:t>الرقابة والتقييم المالي</a:t>
          </a:r>
        </a:p>
      </dsp:txBody>
      <dsp:txXfrm>
        <a:off x="1701859" y="1466910"/>
        <a:ext cx="2449227" cy="1161764"/>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689805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5653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15.xml"/><Relationship Id="rId5" Type="http://schemas.openxmlformats.org/officeDocument/2006/relationships/image" Target="../media/image34.png"/><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Sanaa Hashem </a:t>
            </a:r>
            <a:r>
              <a:rPr lang="en-US" sz="2000" dirty="0" err="1">
                <a:latin typeface="Alexandria" charset="0"/>
                <a:cs typeface="Alexandria" charset="0"/>
              </a:rPr>
              <a:t>Alshowa</a:t>
            </a:r>
            <a:endParaRPr lang="en-US" sz="2000" dirty="0">
              <a:latin typeface="Alexandria" charset="0"/>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177283" y="6119276"/>
            <a:ext cx="3237723"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Lecture six</a:t>
            </a:r>
            <a:endParaRPr lang="en-US" sz="2800" b="1" dirty="0">
              <a:solidFill>
                <a:schemeClr val="bg1"/>
              </a:solidFill>
              <a:latin typeface="Alexandria"/>
              <a:cs typeface="Alexandria" charset="0"/>
            </a:endParaRPr>
          </a:p>
        </p:txBody>
      </p:sp>
      <p:sp>
        <p:nvSpPr>
          <p:cNvPr id="46" name="TextBox 45"/>
          <p:cNvSpPr txBox="1"/>
          <p:nvPr/>
        </p:nvSpPr>
        <p:spPr>
          <a:xfrm>
            <a:off x="329269" y="5104240"/>
            <a:ext cx="4902304" cy="707886"/>
          </a:xfrm>
          <a:prstGeom prst="rect">
            <a:avLst/>
          </a:prstGeom>
          <a:noFill/>
        </p:spPr>
        <p:txBody>
          <a:bodyPr wrap="none" rtlCol="0">
            <a:spAutoFit/>
          </a:bodyPr>
          <a:lstStyle/>
          <a:p>
            <a:pPr rtl="1"/>
            <a:r>
              <a:rPr lang="en-US" sz="2000" dirty="0">
                <a:latin typeface="Alexandria"/>
              </a:rPr>
              <a:t>MKT 411</a:t>
            </a:r>
          </a:p>
          <a:p>
            <a:r>
              <a:rPr lang="en-US" sz="2000" dirty="0">
                <a:latin typeface="Alexandria" charset="0"/>
                <a:cs typeface="Alexandria" charset="0"/>
              </a:rPr>
              <a:t>Organizing special events and occasions</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مستطيل مستدير الزوايا 2"/>
          <p:cNvSpPr/>
          <p:nvPr/>
        </p:nvSpPr>
        <p:spPr>
          <a:xfrm>
            <a:off x="606490" y="2239348"/>
            <a:ext cx="4907902" cy="1418252"/>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3200" b="1" dirty="0">
                <a:solidFill>
                  <a:srgbClr val="00AEEF"/>
                </a:solidFill>
                <a:latin typeface="Alexandria"/>
              </a:rPr>
              <a:t>مقرر تنظيم الفعاليات والأحداث الخاصة</a:t>
            </a:r>
          </a:p>
          <a:p>
            <a:pPr algn="ctr"/>
            <a:r>
              <a:rPr lang="en-US" sz="2800" b="1" dirty="0">
                <a:solidFill>
                  <a:srgbClr val="FF0000"/>
                </a:solidFill>
                <a:latin typeface="Alexandria"/>
              </a:rPr>
              <a:t>Organizing special events and occasions</a:t>
            </a:r>
            <a:endParaRPr lang="ar-SA" sz="2800" b="1" dirty="0">
              <a:solidFill>
                <a:srgbClr val="FF0000"/>
              </a:solidFill>
              <a:latin typeface="Alexandri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556705" y="2864682"/>
            <a:ext cx="5217325" cy="769441"/>
          </a:xfrm>
          <a:prstGeom prst="rect">
            <a:avLst/>
          </a:prstGeom>
          <a:noFill/>
        </p:spPr>
        <p:txBody>
          <a:bodyPr wrap="square" rtlCol="0">
            <a:spAutoFit/>
          </a:bodyPr>
          <a:lstStyle/>
          <a:p>
            <a:pPr algn="ctr" rtl="1"/>
            <a:r>
              <a:rPr lang="ar-SA" sz="4400" b="1" dirty="0">
                <a:solidFill>
                  <a:srgbClr val="00AEEF"/>
                </a:solidFill>
                <a:latin typeface="Alexandria"/>
              </a:rPr>
              <a:t>الميزانية والتمويل</a:t>
            </a:r>
            <a:endParaRPr lang="en-US" sz="4400" b="1" dirty="0">
              <a:solidFill>
                <a:srgbClr val="00AEEF"/>
              </a:solidFill>
              <a:latin typeface="Alexandria"/>
              <a:cs typeface="Alexandria"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Lecture Six</a:t>
            </a:r>
            <a:endParaRPr lang="en-US" sz="2800" b="1" dirty="0">
              <a:solidFill>
                <a:schemeClr val="tx1"/>
              </a:solidFill>
              <a:latin typeface="Alexandria" charset="0"/>
              <a:cs typeface="Alexandria" charset="0"/>
            </a:endParaRPr>
          </a:p>
        </p:txBody>
      </p:sp>
      <p:sp>
        <p:nvSpPr>
          <p:cNvPr id="11" name="TextBox 10"/>
          <p:cNvSpPr txBox="1"/>
          <p:nvPr/>
        </p:nvSpPr>
        <p:spPr>
          <a:xfrm>
            <a:off x="6370224" y="4802552"/>
            <a:ext cx="4902304" cy="707886"/>
          </a:xfrm>
          <a:prstGeom prst="rect">
            <a:avLst/>
          </a:prstGeom>
          <a:noFill/>
        </p:spPr>
        <p:txBody>
          <a:bodyPr wrap="none" rtlCol="0">
            <a:spAutoFit/>
          </a:bodyPr>
          <a:lstStyle/>
          <a:p>
            <a:pPr rtl="1"/>
            <a:r>
              <a:rPr lang="en-US" sz="2000" dirty="0">
                <a:latin typeface="Alexandria"/>
              </a:rPr>
              <a:t>MKT 411</a:t>
            </a:r>
          </a:p>
          <a:p>
            <a:r>
              <a:rPr lang="en-US" sz="2000" dirty="0">
                <a:latin typeface="Alexandria" charset="0"/>
                <a:cs typeface="Alexandria" charset="0"/>
              </a:rPr>
              <a:t>Organizing special events and occasions</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Sanaa Hashem </a:t>
            </a:r>
            <a:r>
              <a:rPr lang="en-US" sz="2800" b="1" dirty="0" err="1">
                <a:solidFill>
                  <a:srgbClr val="00B0F0"/>
                </a:solidFill>
                <a:latin typeface="Alexandria" charset="0"/>
                <a:cs typeface="Alexandria" charset="0"/>
              </a:rPr>
              <a:t>Alshowa</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0" y="0"/>
            <a:ext cx="621982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560909" y="4020577"/>
            <a:ext cx="5573486" cy="263493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830997"/>
          </a:xfrm>
          <a:prstGeom prst="rect">
            <a:avLst/>
          </a:prstGeom>
          <a:noFill/>
        </p:spPr>
        <p:txBody>
          <a:bodyPr wrap="square" rtlCol="0">
            <a:spAutoFit/>
          </a:bodyPr>
          <a:lstStyle/>
          <a:p>
            <a:r>
              <a:rPr lang="ar-SA" sz="4800" b="1" dirty="0">
                <a:solidFill>
                  <a:srgbClr val="00B0F0"/>
                </a:solidFill>
                <a:latin typeface="Alexandria" charset="0"/>
                <a:cs typeface="Alexandria" charset="0"/>
              </a:rPr>
              <a:t>المحتويات</a:t>
            </a:r>
            <a:endParaRPr lang="en-US" sz="48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Rectangle: Rounded Corners 33"/>
          <p:cNvSpPr/>
          <p:nvPr/>
        </p:nvSpPr>
        <p:spPr>
          <a:xfrm>
            <a:off x="-456167" y="611927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Lecture six</a:t>
            </a:r>
            <a:endParaRPr lang="en-US" sz="2800" b="1" dirty="0">
              <a:solidFill>
                <a:schemeClr val="bg1"/>
              </a:solidFill>
              <a:latin typeface="Alexandria"/>
              <a:cs typeface="Alexandria" charset="0"/>
            </a:endParaRPr>
          </a:p>
        </p:txBody>
      </p:sp>
      <p:sp>
        <p:nvSpPr>
          <p:cNvPr id="3" name="مستطيل 2"/>
          <p:cNvSpPr/>
          <p:nvPr/>
        </p:nvSpPr>
        <p:spPr>
          <a:xfrm flipH="1">
            <a:off x="3637935" y="2411309"/>
            <a:ext cx="8332222" cy="38321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lnSpc>
                <a:spcPts val="7000"/>
              </a:lnSpc>
            </a:pPr>
            <a:r>
              <a:rPr lang="ar-SA" sz="4000" b="1" dirty="0">
                <a:latin typeface="Alexandria"/>
              </a:rPr>
              <a:t>1- التأسيس المالي.</a:t>
            </a:r>
          </a:p>
          <a:p>
            <a:pPr algn="r" rtl="1">
              <a:lnSpc>
                <a:spcPts val="7000"/>
              </a:lnSpc>
            </a:pPr>
            <a:r>
              <a:rPr lang="ar-SA" sz="4000" b="1" dirty="0">
                <a:latin typeface="Alexandria"/>
              </a:rPr>
              <a:t>2- هندسة التمويل وجذب الاستثمارات.</a:t>
            </a:r>
          </a:p>
          <a:p>
            <a:pPr algn="r" rtl="1">
              <a:lnSpc>
                <a:spcPts val="7000"/>
              </a:lnSpc>
            </a:pPr>
            <a:r>
              <a:rPr lang="ar-SA" sz="4000" b="1" dirty="0">
                <a:latin typeface="Alexandria"/>
              </a:rPr>
              <a:t>3- إدارة النفقات والتحكم بالتدفق النقدي.</a:t>
            </a:r>
          </a:p>
          <a:p>
            <a:pPr algn="r" rtl="1">
              <a:lnSpc>
                <a:spcPts val="7000"/>
              </a:lnSpc>
            </a:pPr>
            <a:r>
              <a:rPr lang="ar-SA" sz="4000" b="1" dirty="0">
                <a:latin typeface="Alexandria"/>
              </a:rPr>
              <a:t>4- الرقابة والتقييم المالي.</a:t>
            </a:r>
          </a:p>
        </p:txBody>
      </p:sp>
    </p:spTree>
    <p:extLst>
      <p:ext uri="{BB962C8B-B14F-4D97-AF65-F5344CB8AC3E}">
        <p14:creationId xmlns:p14="http://schemas.microsoft.com/office/powerpoint/2010/main" val="353982644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randombar(horizont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269797" y="617697"/>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55912" y="2093940"/>
            <a:ext cx="8373484"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ts val="5000"/>
              </a:lnSpc>
            </a:pPr>
            <a:r>
              <a:rPr lang="ar-SA" sz="2800" b="1" u="sng" dirty="0">
                <a:solidFill>
                  <a:schemeClr val="tx1"/>
                </a:solidFill>
                <a:latin typeface="Alexandria"/>
              </a:rPr>
              <a:t>في نهاية المحاضرة سيكون الطلاب قادرين على:</a:t>
            </a:r>
            <a:endParaRPr lang="en-US" sz="2800" u="sng" dirty="0">
              <a:solidFill>
                <a:schemeClr val="tx1"/>
              </a:solidFill>
              <a:latin typeface="Alexandria"/>
            </a:endParaRPr>
          </a:p>
          <a:p>
            <a:pPr marL="457200" lvl="0" indent="-457200" algn="justLow" rtl="1">
              <a:lnSpc>
                <a:spcPts val="5000"/>
              </a:lnSpc>
              <a:buFont typeface="Arial" panose="020B0604020202020204" pitchFamily="34" charset="0"/>
              <a:buChar char="•"/>
            </a:pPr>
            <a:r>
              <a:rPr lang="ar-SA" sz="2800" dirty="0">
                <a:solidFill>
                  <a:schemeClr val="tx1"/>
                </a:solidFill>
                <a:latin typeface="Alexandria"/>
              </a:rPr>
              <a:t>إعداد الميزانية الخاصة بالفعالية.</a:t>
            </a:r>
          </a:p>
          <a:p>
            <a:pPr marL="457200" lvl="0" indent="-457200" algn="justLow" rtl="1">
              <a:lnSpc>
                <a:spcPts val="5000"/>
              </a:lnSpc>
              <a:buFont typeface="Arial" panose="020B0604020202020204" pitchFamily="34" charset="0"/>
              <a:buChar char="•"/>
            </a:pPr>
            <a:r>
              <a:rPr lang="ar-SA" sz="2800" dirty="0">
                <a:solidFill>
                  <a:schemeClr val="tx1"/>
                </a:solidFill>
                <a:latin typeface="Alexandria"/>
              </a:rPr>
              <a:t>التفرقة بين الميزانية التقديرية والميزانية الفعلية.</a:t>
            </a:r>
          </a:p>
          <a:p>
            <a:pPr marL="457200" lvl="0" indent="-457200" algn="justLow" rtl="1">
              <a:lnSpc>
                <a:spcPts val="5000"/>
              </a:lnSpc>
              <a:buFont typeface="Arial" panose="020B0604020202020204" pitchFamily="34" charset="0"/>
              <a:buChar char="•"/>
            </a:pPr>
            <a:r>
              <a:rPr lang="ar-SA" sz="2800" dirty="0">
                <a:solidFill>
                  <a:schemeClr val="tx1"/>
                </a:solidFill>
                <a:latin typeface="Alexandria"/>
              </a:rPr>
              <a:t>معرفة كيف أدير مصادر التمويل لفعاليتي.</a:t>
            </a:r>
            <a:endParaRPr lang="en-US" sz="2800" dirty="0">
              <a:solidFill>
                <a:schemeClr val="tx1"/>
              </a:solidFill>
              <a:latin typeface="Alexandria"/>
            </a:endParaRPr>
          </a:p>
          <a:p>
            <a:pPr marL="457200" lvl="0" indent="-457200" algn="justLow" rtl="1">
              <a:lnSpc>
                <a:spcPts val="5000"/>
              </a:lnSpc>
              <a:buFont typeface="Arial" panose="020B0604020202020204" pitchFamily="34" charset="0"/>
              <a:buChar char="•"/>
            </a:pPr>
            <a:r>
              <a:rPr lang="ar-SA" sz="2800" dirty="0">
                <a:solidFill>
                  <a:schemeClr val="tx1"/>
                </a:solidFill>
                <a:latin typeface="Alexandria"/>
              </a:rPr>
              <a:t>تحديد كيفية إدارة النفقات والتحكم بالتدفق النقدي.</a:t>
            </a:r>
          </a:p>
          <a:p>
            <a:pPr marL="457200" lvl="0" indent="-457200" algn="justLow" rtl="1">
              <a:lnSpc>
                <a:spcPts val="5000"/>
              </a:lnSpc>
              <a:buFont typeface="Arial" panose="020B0604020202020204" pitchFamily="34" charset="0"/>
              <a:buChar char="•"/>
            </a:pPr>
            <a:r>
              <a:rPr lang="ar-SA" sz="2800" dirty="0">
                <a:solidFill>
                  <a:schemeClr val="tx1"/>
                </a:solidFill>
                <a:latin typeface="Alexandria"/>
              </a:rPr>
              <a:t>كيفية الرقابة على الفعالية والتقييم المالي.</a:t>
            </a:r>
            <a:endParaRPr lang="en-US" sz="2800" dirty="0">
              <a:solidFill>
                <a:schemeClr val="tx1"/>
              </a:solidFill>
              <a:latin typeface="Alexandria"/>
            </a:endParaRPr>
          </a:p>
          <a:p>
            <a:pPr algn="r" rtl="1"/>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9395" y="1484690"/>
            <a:ext cx="3618985" cy="4952309"/>
          </a:xfrm>
          <a:prstGeom prst="rect">
            <a:avLst/>
          </a:prstGeom>
        </p:spPr>
      </p:pic>
      <p:sp>
        <p:nvSpPr>
          <p:cNvPr id="3" name="مستطيل 2"/>
          <p:cNvSpPr/>
          <p:nvPr/>
        </p:nvSpPr>
        <p:spPr>
          <a:xfrm>
            <a:off x="401216" y="1102598"/>
            <a:ext cx="8257591" cy="764184"/>
          </a:xfrm>
          <a:prstGeom prst="rect">
            <a:avLst/>
          </a:prstGeom>
        </p:spPr>
        <p:txBody>
          <a:bodyPr wrap="square">
            <a:spAutoFit/>
          </a:bodyPr>
          <a:lstStyle/>
          <a:p>
            <a:pPr algn="r" rtl="1">
              <a:lnSpc>
                <a:spcPct val="107000"/>
              </a:lnSpc>
              <a:spcAft>
                <a:spcPts val="800"/>
              </a:spcAft>
            </a:pPr>
            <a:r>
              <a:rPr lang="ar-SA" sz="4400" dirty="0">
                <a:solidFill>
                  <a:srgbClr val="00AEEF"/>
                </a:solidFill>
                <a:latin typeface="Alexandria"/>
                <a:ea typeface="Calibri" panose="020F0502020204030204" pitchFamily="34" charset="0"/>
              </a:rPr>
              <a:t>مخرجات التعلم: </a:t>
            </a:r>
            <a:r>
              <a:rPr lang="en-US" sz="4000" b="1" dirty="0">
                <a:solidFill>
                  <a:srgbClr val="00AEEF"/>
                </a:solidFill>
                <a:latin typeface="Alexandria"/>
              </a:rPr>
              <a:t>Learning Outcomes</a:t>
            </a:r>
            <a:r>
              <a:rPr lang="ar-SA" sz="4000" b="1" dirty="0">
                <a:solidFill>
                  <a:srgbClr val="00AEEF"/>
                </a:solidFill>
                <a:latin typeface="Alexandria"/>
              </a:rPr>
              <a:t> </a:t>
            </a:r>
            <a:endParaRPr lang="en-US" sz="4000" dirty="0">
              <a:solidFill>
                <a:srgbClr val="00AEEF"/>
              </a:solidFill>
              <a:latin typeface="Alexandria"/>
              <a:ea typeface="Calibri" panose="020F0502020204030204" pitchFamily="34" charset="0"/>
              <a:cs typeface="Arial" panose="020B0604020202020204" pitchFamily="34" charset="0"/>
            </a:endParaRPr>
          </a:p>
        </p:txBody>
      </p:sp>
      <p:grpSp>
        <p:nvGrpSpPr>
          <p:cNvPr id="11" name="Google Shape;8414;p58"/>
          <p:cNvGrpSpPr/>
          <p:nvPr/>
        </p:nvGrpSpPr>
        <p:grpSpPr>
          <a:xfrm>
            <a:off x="656531" y="3865916"/>
            <a:ext cx="1352939" cy="1631978"/>
            <a:chOff x="1049375" y="2680675"/>
            <a:chExt cx="297725" cy="297725"/>
          </a:xfrm>
          <a:solidFill>
            <a:srgbClr val="FF0000"/>
          </a:solidFill>
        </p:grpSpPr>
        <p:sp>
          <p:nvSpPr>
            <p:cNvPr id="12" name="Google Shape;8415;p58"/>
            <p:cNvSpPr/>
            <p:nvPr/>
          </p:nvSpPr>
          <p:spPr>
            <a:xfrm>
              <a:off x="1113175" y="2752350"/>
              <a:ext cx="161475" cy="155975"/>
            </a:xfrm>
            <a:custGeom>
              <a:avLst/>
              <a:gdLst/>
              <a:ahLst/>
              <a:cxnLst/>
              <a:rect l="l" t="t" r="r" b="b"/>
              <a:pathLst>
                <a:path w="6459" h="6239" extrusionOk="0">
                  <a:moveTo>
                    <a:pt x="3403" y="2079"/>
                  </a:moveTo>
                  <a:cubicBezTo>
                    <a:pt x="3781" y="2079"/>
                    <a:pt x="4096" y="2394"/>
                    <a:pt x="4096" y="2773"/>
                  </a:cubicBezTo>
                  <a:cubicBezTo>
                    <a:pt x="4096" y="3182"/>
                    <a:pt x="3781" y="3497"/>
                    <a:pt x="3403" y="3497"/>
                  </a:cubicBezTo>
                  <a:cubicBezTo>
                    <a:pt x="2993" y="3434"/>
                    <a:pt x="2678" y="3119"/>
                    <a:pt x="2678" y="2773"/>
                  </a:cubicBezTo>
                  <a:cubicBezTo>
                    <a:pt x="2678" y="2394"/>
                    <a:pt x="2993" y="2079"/>
                    <a:pt x="3403" y="2079"/>
                  </a:cubicBezTo>
                  <a:close/>
                  <a:moveTo>
                    <a:pt x="3371" y="693"/>
                  </a:moveTo>
                  <a:cubicBezTo>
                    <a:pt x="4694" y="693"/>
                    <a:pt x="5765" y="1796"/>
                    <a:pt x="5765" y="3119"/>
                  </a:cubicBezTo>
                  <a:cubicBezTo>
                    <a:pt x="5765" y="3686"/>
                    <a:pt x="5545" y="4222"/>
                    <a:pt x="5198" y="4663"/>
                  </a:cubicBezTo>
                  <a:cubicBezTo>
                    <a:pt x="5072" y="4442"/>
                    <a:pt x="4915" y="4190"/>
                    <a:pt x="4694" y="4001"/>
                  </a:cubicBezTo>
                  <a:cubicBezTo>
                    <a:pt x="4568" y="3907"/>
                    <a:pt x="4442" y="3812"/>
                    <a:pt x="4348" y="3749"/>
                  </a:cubicBezTo>
                  <a:cubicBezTo>
                    <a:pt x="4568" y="3529"/>
                    <a:pt x="4726" y="3182"/>
                    <a:pt x="4726" y="2804"/>
                  </a:cubicBezTo>
                  <a:cubicBezTo>
                    <a:pt x="4726" y="2079"/>
                    <a:pt x="4096" y="1449"/>
                    <a:pt x="3340" y="1449"/>
                  </a:cubicBezTo>
                  <a:cubicBezTo>
                    <a:pt x="2615" y="1449"/>
                    <a:pt x="1985" y="2079"/>
                    <a:pt x="1985" y="2804"/>
                  </a:cubicBezTo>
                  <a:cubicBezTo>
                    <a:pt x="1985" y="3182"/>
                    <a:pt x="2142" y="3529"/>
                    <a:pt x="2363" y="3749"/>
                  </a:cubicBezTo>
                  <a:lnTo>
                    <a:pt x="2016" y="4001"/>
                  </a:lnTo>
                  <a:cubicBezTo>
                    <a:pt x="1827" y="4190"/>
                    <a:pt x="1607" y="4442"/>
                    <a:pt x="1512" y="4663"/>
                  </a:cubicBezTo>
                  <a:cubicBezTo>
                    <a:pt x="1040" y="4064"/>
                    <a:pt x="882" y="3434"/>
                    <a:pt x="945" y="2773"/>
                  </a:cubicBezTo>
                  <a:cubicBezTo>
                    <a:pt x="1103" y="1670"/>
                    <a:pt x="2111" y="693"/>
                    <a:pt x="3371" y="693"/>
                  </a:cubicBezTo>
                  <a:close/>
                  <a:moveTo>
                    <a:pt x="3371" y="4159"/>
                  </a:moveTo>
                  <a:cubicBezTo>
                    <a:pt x="4001" y="4159"/>
                    <a:pt x="4505" y="4600"/>
                    <a:pt x="4694" y="5135"/>
                  </a:cubicBezTo>
                  <a:cubicBezTo>
                    <a:pt x="4316" y="5387"/>
                    <a:pt x="3875" y="5545"/>
                    <a:pt x="3371" y="5545"/>
                  </a:cubicBezTo>
                  <a:cubicBezTo>
                    <a:pt x="2898" y="5545"/>
                    <a:pt x="2426" y="5387"/>
                    <a:pt x="2016" y="5135"/>
                  </a:cubicBezTo>
                  <a:cubicBezTo>
                    <a:pt x="2174" y="4537"/>
                    <a:pt x="2741" y="4159"/>
                    <a:pt x="3371" y="4159"/>
                  </a:cubicBezTo>
                  <a:close/>
                  <a:moveTo>
                    <a:pt x="3308" y="0"/>
                  </a:moveTo>
                  <a:cubicBezTo>
                    <a:pt x="1701" y="0"/>
                    <a:pt x="441" y="1229"/>
                    <a:pt x="252" y="2710"/>
                  </a:cubicBezTo>
                  <a:cubicBezTo>
                    <a:pt x="0" y="4600"/>
                    <a:pt x="1512" y="6238"/>
                    <a:pt x="3371" y="6238"/>
                  </a:cubicBezTo>
                  <a:cubicBezTo>
                    <a:pt x="5104" y="6238"/>
                    <a:pt x="6459" y="4820"/>
                    <a:pt x="6459" y="3119"/>
                  </a:cubicBezTo>
                  <a:cubicBezTo>
                    <a:pt x="6459" y="1386"/>
                    <a:pt x="5041" y="0"/>
                    <a:pt x="3308" y="0"/>
                  </a:cubicBezTo>
                  <a:close/>
                </a:path>
              </a:pathLst>
            </a:custGeom>
            <a:grpFill/>
            <a:ln>
              <a:noFill/>
            </a:ln>
          </p:spPr>
          <p:txBody>
            <a:bodyPr spcFirstLastPara="1" wrap="square" lIns="121900" tIns="121900" rIns="121900" bIns="121900" anchor="ctr" anchorCtr="0">
              <a:noAutofit/>
            </a:bodyPr>
            <a:lstStyle/>
            <a:p>
              <a:endParaRPr sz="1865"/>
            </a:p>
          </p:txBody>
        </p:sp>
        <p:sp>
          <p:nvSpPr>
            <p:cNvPr id="13" name="Google Shape;8416;p58"/>
            <p:cNvSpPr/>
            <p:nvPr/>
          </p:nvSpPr>
          <p:spPr>
            <a:xfrm>
              <a:off x="1049375" y="2680675"/>
              <a:ext cx="297725" cy="297725"/>
            </a:xfrm>
            <a:custGeom>
              <a:avLst/>
              <a:gdLst/>
              <a:ahLst/>
              <a:cxnLst/>
              <a:rect l="l" t="t" r="r" b="b"/>
              <a:pathLst>
                <a:path w="11909" h="11909" extrusionOk="0">
                  <a:moveTo>
                    <a:pt x="6270" y="1512"/>
                  </a:moveTo>
                  <a:cubicBezTo>
                    <a:pt x="8475" y="1670"/>
                    <a:pt x="10239" y="3434"/>
                    <a:pt x="10397" y="5640"/>
                  </a:cubicBezTo>
                  <a:lnTo>
                    <a:pt x="10082" y="5640"/>
                  </a:lnTo>
                  <a:cubicBezTo>
                    <a:pt x="9893" y="5640"/>
                    <a:pt x="9735" y="5797"/>
                    <a:pt x="9735" y="5986"/>
                  </a:cubicBezTo>
                  <a:cubicBezTo>
                    <a:pt x="9735" y="6207"/>
                    <a:pt x="9893" y="6364"/>
                    <a:pt x="10082" y="6364"/>
                  </a:cubicBezTo>
                  <a:lnTo>
                    <a:pt x="10397" y="6364"/>
                  </a:lnTo>
                  <a:cubicBezTo>
                    <a:pt x="10239" y="8569"/>
                    <a:pt x="8475" y="10334"/>
                    <a:pt x="6270" y="10491"/>
                  </a:cubicBezTo>
                  <a:lnTo>
                    <a:pt x="6270" y="10176"/>
                  </a:lnTo>
                  <a:cubicBezTo>
                    <a:pt x="6270" y="9987"/>
                    <a:pt x="6112" y="9830"/>
                    <a:pt x="5923" y="9830"/>
                  </a:cubicBezTo>
                  <a:cubicBezTo>
                    <a:pt x="5703" y="9830"/>
                    <a:pt x="5545" y="9987"/>
                    <a:pt x="5545" y="10176"/>
                  </a:cubicBezTo>
                  <a:lnTo>
                    <a:pt x="5545" y="10491"/>
                  </a:lnTo>
                  <a:cubicBezTo>
                    <a:pt x="3340" y="10334"/>
                    <a:pt x="1575" y="8569"/>
                    <a:pt x="1418" y="6364"/>
                  </a:cubicBezTo>
                  <a:lnTo>
                    <a:pt x="1733" y="6364"/>
                  </a:lnTo>
                  <a:cubicBezTo>
                    <a:pt x="1922" y="6364"/>
                    <a:pt x="2079" y="6207"/>
                    <a:pt x="2079" y="5986"/>
                  </a:cubicBezTo>
                  <a:cubicBezTo>
                    <a:pt x="2142" y="5797"/>
                    <a:pt x="1985" y="5640"/>
                    <a:pt x="1764" y="5640"/>
                  </a:cubicBezTo>
                  <a:lnTo>
                    <a:pt x="1418" y="5640"/>
                  </a:lnTo>
                  <a:cubicBezTo>
                    <a:pt x="1575" y="3434"/>
                    <a:pt x="3340" y="1670"/>
                    <a:pt x="5545" y="1512"/>
                  </a:cubicBezTo>
                  <a:lnTo>
                    <a:pt x="5545" y="1827"/>
                  </a:lnTo>
                  <a:cubicBezTo>
                    <a:pt x="5545" y="2016"/>
                    <a:pt x="5703" y="2174"/>
                    <a:pt x="5923" y="2174"/>
                  </a:cubicBezTo>
                  <a:cubicBezTo>
                    <a:pt x="6112" y="2174"/>
                    <a:pt x="6270" y="2016"/>
                    <a:pt x="6270" y="1827"/>
                  </a:cubicBezTo>
                  <a:lnTo>
                    <a:pt x="6270" y="1512"/>
                  </a:lnTo>
                  <a:close/>
                  <a:moveTo>
                    <a:pt x="5955" y="0"/>
                  </a:moveTo>
                  <a:cubicBezTo>
                    <a:pt x="5766" y="0"/>
                    <a:pt x="5608" y="158"/>
                    <a:pt x="5608" y="347"/>
                  </a:cubicBezTo>
                  <a:lnTo>
                    <a:pt x="5608" y="756"/>
                  </a:lnTo>
                  <a:cubicBezTo>
                    <a:pt x="2993" y="914"/>
                    <a:pt x="914" y="2993"/>
                    <a:pt x="756" y="5608"/>
                  </a:cubicBezTo>
                  <a:lnTo>
                    <a:pt x="347" y="5608"/>
                  </a:lnTo>
                  <a:cubicBezTo>
                    <a:pt x="158" y="5608"/>
                    <a:pt x="0" y="5766"/>
                    <a:pt x="0" y="5955"/>
                  </a:cubicBezTo>
                  <a:cubicBezTo>
                    <a:pt x="0" y="6144"/>
                    <a:pt x="158" y="6301"/>
                    <a:pt x="347" y="6301"/>
                  </a:cubicBezTo>
                  <a:lnTo>
                    <a:pt x="756" y="6301"/>
                  </a:lnTo>
                  <a:cubicBezTo>
                    <a:pt x="914" y="8916"/>
                    <a:pt x="2993" y="10995"/>
                    <a:pt x="5608" y="11153"/>
                  </a:cubicBezTo>
                  <a:lnTo>
                    <a:pt x="5608" y="11562"/>
                  </a:lnTo>
                  <a:cubicBezTo>
                    <a:pt x="5608" y="11751"/>
                    <a:pt x="5766" y="11909"/>
                    <a:pt x="5955" y="11909"/>
                  </a:cubicBezTo>
                  <a:cubicBezTo>
                    <a:pt x="6144" y="11909"/>
                    <a:pt x="6301" y="11751"/>
                    <a:pt x="6301" y="11562"/>
                  </a:cubicBezTo>
                  <a:lnTo>
                    <a:pt x="6301" y="11153"/>
                  </a:lnTo>
                  <a:cubicBezTo>
                    <a:pt x="8916" y="10995"/>
                    <a:pt x="10995" y="8916"/>
                    <a:pt x="11153" y="6301"/>
                  </a:cubicBezTo>
                  <a:lnTo>
                    <a:pt x="11531" y="6301"/>
                  </a:lnTo>
                  <a:cubicBezTo>
                    <a:pt x="11751" y="6301"/>
                    <a:pt x="11909" y="6144"/>
                    <a:pt x="11909" y="5955"/>
                  </a:cubicBezTo>
                  <a:cubicBezTo>
                    <a:pt x="11909" y="5766"/>
                    <a:pt x="11751" y="5608"/>
                    <a:pt x="11531" y="5608"/>
                  </a:cubicBezTo>
                  <a:lnTo>
                    <a:pt x="11153" y="5608"/>
                  </a:lnTo>
                  <a:cubicBezTo>
                    <a:pt x="10995" y="2993"/>
                    <a:pt x="8916" y="914"/>
                    <a:pt x="6301" y="756"/>
                  </a:cubicBezTo>
                  <a:lnTo>
                    <a:pt x="6301" y="347"/>
                  </a:lnTo>
                  <a:cubicBezTo>
                    <a:pt x="6301" y="158"/>
                    <a:pt x="6144" y="0"/>
                    <a:pt x="5955" y="0"/>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425546571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randombar(horizontal)">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22" dur="500"/>
                                        <p:tgtEl>
                                          <p:spTgt spid="2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randombar(horizontal)">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32" dur="500"/>
                                        <p:tgtEl>
                                          <p:spTgt spid="25">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37" dur="500"/>
                                        <p:tgtEl>
                                          <p:spTgt spid="25">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42" dur="500"/>
                                        <p:tgtEl>
                                          <p:spTgt spid="25">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47" dur="500"/>
                                        <p:tgtEl>
                                          <p:spTgt spid="25">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52" dur="500"/>
                                        <p:tgtEl>
                                          <p:spTgt spid="2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80" y="520216"/>
            <a:ext cx="6576814" cy="69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9202994" y="195681"/>
            <a:ext cx="2589821" cy="646331"/>
          </a:xfrm>
          <a:prstGeom prst="rect">
            <a:avLst/>
          </a:prstGeom>
          <a:solidFill>
            <a:srgbClr val="00AEEF"/>
          </a:solidFill>
        </p:spPr>
        <p:txBody>
          <a:bodyPr wrap="square" rtlCol="0">
            <a:spAutoFit/>
          </a:bodyPr>
          <a:lstStyle/>
          <a:p>
            <a:pPr algn="ctr" rtl="1"/>
            <a:r>
              <a:rPr lang="ar-SA" sz="3600" b="1" dirty="0">
                <a:solidFill>
                  <a:schemeClr val="bg1"/>
                </a:solidFill>
                <a:latin typeface="Alexandria" charset="0"/>
                <a:cs typeface="Alexandria" charset="0"/>
              </a:rPr>
              <a:t>مقدمة</a:t>
            </a:r>
            <a:endParaRPr lang="en-US" sz="36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مستطيل مستدير الزوايا 7"/>
          <p:cNvSpPr/>
          <p:nvPr/>
        </p:nvSpPr>
        <p:spPr>
          <a:xfrm rot="10800000" flipH="1" flipV="1">
            <a:off x="400293" y="1166547"/>
            <a:ext cx="9576827" cy="5061109"/>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5000"/>
              </a:lnSpc>
            </a:pPr>
            <a:r>
              <a:rPr lang="ar-SA" sz="2800" dirty="0">
                <a:solidFill>
                  <a:schemeClr val="tx1"/>
                </a:solidFill>
                <a:latin typeface="Alexandria"/>
              </a:rPr>
              <a:t>	يعتقد الكثيرون أن نجاح الفعالية يعتمد على فخامة القاعة أو شهرة المتحدثين، ولكن الحقيقة التي يعرفها المنظمون المحترفون هي أن الميزانية هي المحرك الخفي لكل تفصيل. الفشل في تقدير التكاليف أو تأمين التمويل هو السبب الأول لانهيار أضخم المشاريع. اليوم سنضع أيدينا على أدوات السيطرة المالية ونعلمكم كيف تبنون ميزانية مرنة تصمد أمام المفاجآت. وتجذب الممولين والشركاء بثقة.</a:t>
            </a:r>
          </a:p>
        </p:txBody>
      </p:sp>
      <p:pic>
        <p:nvPicPr>
          <p:cNvPr id="2" name="صورة 1"/>
          <p:cNvPicPr>
            <a:picLocks noChangeAspect="1"/>
          </p:cNvPicPr>
          <p:nvPr/>
        </p:nvPicPr>
        <p:blipFill rotWithShape="1">
          <a:blip r:embed="rId3" cstate="print">
            <a:extLst>
              <a:ext uri="{28A0092B-C50C-407E-A947-70E740481C1C}">
                <a14:useLocalDpi xmlns:a14="http://schemas.microsoft.com/office/drawing/2010/main" val="0"/>
              </a:ext>
            </a:extLst>
          </a:blip>
          <a:srcRect l="5493" t="18003" r="51326"/>
          <a:stretch/>
        </p:blipFill>
        <p:spPr>
          <a:xfrm>
            <a:off x="9705976" y="1266826"/>
            <a:ext cx="2743200" cy="4492676"/>
          </a:xfrm>
          <a:prstGeom prst="rect">
            <a:avLst/>
          </a:prstGeom>
        </p:spPr>
      </p:pic>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randombar(horizontal)">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36880"/>
            <a:ext cx="640080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8"/>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534400" y="92486"/>
            <a:ext cx="3571736" cy="816827"/>
          </a:xfrm>
          <a:prstGeom prst="rect">
            <a:avLst/>
          </a:prstGeom>
        </p:spPr>
        <p:txBody>
          <a:bodyPr wrap="square">
            <a:spAutoFit/>
          </a:bodyPr>
          <a:lstStyle/>
          <a:p>
            <a:pPr algn="r" rtl="1">
              <a:lnSpc>
                <a:spcPct val="107000"/>
              </a:lnSpc>
              <a:spcAft>
                <a:spcPts val="800"/>
              </a:spcAft>
            </a:pPr>
            <a:r>
              <a:rPr lang="ar-SA" sz="4400" b="1" dirty="0">
                <a:solidFill>
                  <a:srgbClr val="00AEEF"/>
                </a:solidFill>
                <a:latin typeface="Alexandria"/>
                <a:ea typeface="Calibri" panose="020F0502020204030204" pitchFamily="34" charset="0"/>
              </a:rPr>
              <a:t>الميزانية والتمويل</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الركائز الأساسية للميزانية والتمويل</a:t>
            </a:r>
            <a:endParaRPr lang="en-US" sz="2800" b="1" dirty="0">
              <a:solidFill>
                <a:srgbClr val="FF0000"/>
              </a:solidFill>
              <a:latin typeface="Alexandria"/>
            </a:endParaRPr>
          </a:p>
        </p:txBody>
      </p:sp>
      <p:graphicFrame>
        <p:nvGraphicFramePr>
          <p:cNvPr id="9" name="رسم تخطيطي 8"/>
          <p:cNvGraphicFramePr/>
          <p:nvPr>
            <p:extLst>
              <p:ext uri="{D42A27DB-BD31-4B8C-83A1-F6EECF244321}">
                <p14:modId xmlns:p14="http://schemas.microsoft.com/office/powerpoint/2010/main" val="4094119390"/>
              </p:ext>
            </p:extLst>
          </p:nvPr>
        </p:nvGraphicFramePr>
        <p:xfrm>
          <a:off x="881684" y="2422106"/>
          <a:ext cx="8659191" cy="4095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مستطيل 7"/>
          <p:cNvSpPr/>
          <p:nvPr/>
        </p:nvSpPr>
        <p:spPr>
          <a:xfrm rot="10800000" flipH="1" flipV="1">
            <a:off x="989882" y="1626108"/>
            <a:ext cx="10546245" cy="7410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سنقوم بهذه المحاضرة بمقاربة هذا المفهوم عبر المحاور الأربعة الآتية:</a:t>
            </a:r>
            <a:endParaRPr lang="en-US" sz="2800" dirty="0">
              <a:solidFill>
                <a:schemeClr val="tx1"/>
              </a:solidFill>
              <a:latin typeface="Alexandria"/>
            </a:endParaRPr>
          </a:p>
        </p:txBody>
      </p:sp>
    </p:spTree>
    <p:extLst>
      <p:ext uri="{BB962C8B-B14F-4D97-AF65-F5344CB8AC3E}">
        <p14:creationId xmlns:p14="http://schemas.microsoft.com/office/powerpoint/2010/main" val="292587752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graphicEl>
                                              <a:dgm id="{C33744C4-3559-4FBC-A3D3-EF40D86B2240}"/>
                                            </p:graphicEl>
                                          </p:spTgt>
                                        </p:tgtEl>
                                        <p:attrNameLst>
                                          <p:attrName>style.visibility</p:attrName>
                                        </p:attrNameLst>
                                      </p:cBhvr>
                                      <p:to>
                                        <p:strVal val="visible"/>
                                      </p:to>
                                    </p:set>
                                    <p:animEffect transition="in" filter="randombar(horizontal)">
                                      <p:cBhvr>
                                        <p:cTn id="27" dur="500"/>
                                        <p:tgtEl>
                                          <p:spTgt spid="9">
                                            <p:graphicEl>
                                              <a:dgm id="{C33744C4-3559-4FBC-A3D3-EF40D86B224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graphicEl>
                                              <a:dgm id="{4697BADB-4298-4DD1-A068-EEC2399D4FD3}"/>
                                            </p:graphicEl>
                                          </p:spTgt>
                                        </p:tgtEl>
                                        <p:attrNameLst>
                                          <p:attrName>style.visibility</p:attrName>
                                        </p:attrNameLst>
                                      </p:cBhvr>
                                      <p:to>
                                        <p:strVal val="visible"/>
                                      </p:to>
                                    </p:set>
                                    <p:animEffect transition="in" filter="randombar(horizontal)">
                                      <p:cBhvr>
                                        <p:cTn id="32" dur="500"/>
                                        <p:tgtEl>
                                          <p:spTgt spid="9">
                                            <p:graphicEl>
                                              <a:dgm id="{4697BADB-4298-4DD1-A068-EEC2399D4FD3}"/>
                                            </p:graphicEl>
                                          </p:spTgt>
                                        </p:tgtEl>
                                      </p:cBhvr>
                                    </p:animEffect>
                                  </p:childTnLst>
                                </p:cTn>
                              </p:par>
                              <p:par>
                                <p:cTn id="33" presetID="14" presetClass="entr" presetSubtype="10" fill="hold" grpId="0" nodeType="withEffect">
                                  <p:stCondLst>
                                    <p:cond delay="0"/>
                                  </p:stCondLst>
                                  <p:childTnLst>
                                    <p:set>
                                      <p:cBhvr>
                                        <p:cTn id="34" dur="1" fill="hold">
                                          <p:stCondLst>
                                            <p:cond delay="0"/>
                                          </p:stCondLst>
                                        </p:cTn>
                                        <p:tgtEl>
                                          <p:spTgt spid="9">
                                            <p:graphicEl>
                                              <a:dgm id="{941453B0-24AE-49D5-AA81-5CABD6E9E121}"/>
                                            </p:graphicEl>
                                          </p:spTgt>
                                        </p:tgtEl>
                                        <p:attrNameLst>
                                          <p:attrName>style.visibility</p:attrName>
                                        </p:attrNameLst>
                                      </p:cBhvr>
                                      <p:to>
                                        <p:strVal val="visible"/>
                                      </p:to>
                                    </p:set>
                                    <p:animEffect transition="in" filter="randombar(horizontal)">
                                      <p:cBhvr>
                                        <p:cTn id="35" dur="500"/>
                                        <p:tgtEl>
                                          <p:spTgt spid="9">
                                            <p:graphicEl>
                                              <a:dgm id="{941453B0-24AE-49D5-AA81-5CABD6E9E121}"/>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grpId="0" nodeType="clickEffect">
                                  <p:stCondLst>
                                    <p:cond delay="0"/>
                                  </p:stCondLst>
                                  <p:childTnLst>
                                    <p:set>
                                      <p:cBhvr>
                                        <p:cTn id="39" dur="1" fill="hold">
                                          <p:stCondLst>
                                            <p:cond delay="0"/>
                                          </p:stCondLst>
                                        </p:cTn>
                                        <p:tgtEl>
                                          <p:spTgt spid="9">
                                            <p:graphicEl>
                                              <a:dgm id="{CE6BC1F0-AE41-4C88-A11B-A9E32B883CA1}"/>
                                            </p:graphicEl>
                                          </p:spTgt>
                                        </p:tgtEl>
                                        <p:attrNameLst>
                                          <p:attrName>style.visibility</p:attrName>
                                        </p:attrNameLst>
                                      </p:cBhvr>
                                      <p:to>
                                        <p:strVal val="visible"/>
                                      </p:to>
                                    </p:set>
                                    <p:animEffect transition="in" filter="randombar(horizontal)">
                                      <p:cBhvr>
                                        <p:cTn id="40" dur="500"/>
                                        <p:tgtEl>
                                          <p:spTgt spid="9">
                                            <p:graphicEl>
                                              <a:dgm id="{CE6BC1F0-AE41-4C88-A11B-A9E32B883CA1}"/>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grpId="0" nodeType="clickEffect">
                                  <p:stCondLst>
                                    <p:cond delay="0"/>
                                  </p:stCondLst>
                                  <p:childTnLst>
                                    <p:set>
                                      <p:cBhvr>
                                        <p:cTn id="44" dur="1" fill="hold">
                                          <p:stCondLst>
                                            <p:cond delay="0"/>
                                          </p:stCondLst>
                                        </p:cTn>
                                        <p:tgtEl>
                                          <p:spTgt spid="9">
                                            <p:graphicEl>
                                              <a:dgm id="{5CCEB7A0-5535-4E77-BE2E-8ED3D90E869D}"/>
                                            </p:graphicEl>
                                          </p:spTgt>
                                        </p:tgtEl>
                                        <p:attrNameLst>
                                          <p:attrName>style.visibility</p:attrName>
                                        </p:attrNameLst>
                                      </p:cBhvr>
                                      <p:to>
                                        <p:strVal val="visible"/>
                                      </p:to>
                                    </p:set>
                                    <p:animEffect transition="in" filter="randombar(horizontal)">
                                      <p:cBhvr>
                                        <p:cTn id="45" dur="500"/>
                                        <p:tgtEl>
                                          <p:spTgt spid="9">
                                            <p:graphicEl>
                                              <a:dgm id="{5CCEB7A0-5535-4E77-BE2E-8ED3D90E86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Graphic spid="9" grpId="0">
        <p:bldSub>
          <a:bldDgm bld="one"/>
        </p:bldSub>
      </p:bldGraphic>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27355"/>
            <a:ext cx="635356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668138" y="92486"/>
            <a:ext cx="3437997" cy="816827"/>
          </a:xfrm>
          <a:prstGeom prst="rect">
            <a:avLst/>
          </a:prstGeom>
        </p:spPr>
        <p:txBody>
          <a:bodyPr wrap="square">
            <a:spAutoFit/>
          </a:bodyPr>
          <a:lstStyle/>
          <a:p>
            <a:pPr algn="r" rtl="1">
              <a:lnSpc>
                <a:spcPct val="107000"/>
              </a:lnSpc>
              <a:spcAft>
                <a:spcPts val="800"/>
              </a:spcAft>
            </a:pPr>
            <a:r>
              <a:rPr lang="ar-SA" sz="4400" b="1" dirty="0">
                <a:solidFill>
                  <a:srgbClr val="00AEEF"/>
                </a:solidFill>
                <a:latin typeface="Alexandria"/>
                <a:ea typeface="Calibri" panose="020F0502020204030204" pitchFamily="34" charset="0"/>
              </a:rPr>
              <a:t>الميزانية والتمويل</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التأسيس المالي (وضع خارطة الطريق):</a:t>
            </a:r>
            <a:endParaRPr lang="en-US" sz="2800" b="1" dirty="0">
              <a:solidFill>
                <a:srgbClr val="FF0000"/>
              </a:solidFill>
              <a:latin typeface="Alexandria"/>
            </a:endParaRPr>
          </a:p>
        </p:txBody>
      </p:sp>
      <p:sp>
        <p:nvSpPr>
          <p:cNvPr id="8" name="مستطيل 7"/>
          <p:cNvSpPr/>
          <p:nvPr/>
        </p:nvSpPr>
        <p:spPr>
          <a:xfrm rot="10800000" flipH="1" flipV="1">
            <a:off x="4886324" y="1777810"/>
            <a:ext cx="4140203" cy="5419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rgbClr val="FF0000"/>
                </a:solidFill>
                <a:latin typeface="Alexandria"/>
              </a:rPr>
              <a:t>1) صياغة الأهداف المالية:</a:t>
            </a:r>
            <a:endParaRPr lang="en-US" sz="2800" dirty="0">
              <a:solidFill>
                <a:srgbClr val="FF0000"/>
              </a:solidFill>
              <a:latin typeface="Alexandria"/>
            </a:endParaRPr>
          </a:p>
        </p:txBody>
      </p:sp>
      <p:sp>
        <p:nvSpPr>
          <p:cNvPr id="10" name="مستطيل 9"/>
          <p:cNvSpPr/>
          <p:nvPr/>
        </p:nvSpPr>
        <p:spPr>
          <a:xfrm rot="10800000" flipH="1" flipV="1">
            <a:off x="605264" y="2232212"/>
            <a:ext cx="7900561" cy="9171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قبل البدء بالحسابات يجب تحديد البوصلة المالية للفعالية حيث تندرج الأهداف عادةً تحت ثلاثة أنواع:</a:t>
            </a:r>
            <a:endParaRPr lang="en-US" sz="2800" dirty="0">
              <a:solidFill>
                <a:schemeClr val="tx1"/>
              </a:solidFill>
              <a:latin typeface="Alexandria"/>
            </a:endParaRPr>
          </a:p>
        </p:txBody>
      </p:sp>
      <p:sp>
        <p:nvSpPr>
          <p:cNvPr id="11" name="مستطيل 10"/>
          <p:cNvSpPr/>
          <p:nvPr/>
        </p:nvSpPr>
        <p:spPr>
          <a:xfrm rot="10800000" flipH="1" flipV="1">
            <a:off x="653471" y="4392408"/>
            <a:ext cx="7822618" cy="9269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b="1" dirty="0">
                <a:solidFill>
                  <a:schemeClr val="tx1"/>
                </a:solidFill>
                <a:latin typeface="Alexandria"/>
              </a:rPr>
              <a:t>فعاليات التعادل</a:t>
            </a:r>
            <a:r>
              <a:rPr lang="ar-SA" sz="2800" dirty="0">
                <a:solidFill>
                  <a:schemeClr val="tx1"/>
                </a:solidFill>
                <a:latin typeface="Alexandria"/>
              </a:rPr>
              <a:t>: تهدف فقط لتغطية المصاريف بالكامل دون ربح أو خسارة (المؤتمرات، الجمعيات الخيرية أو المهنية).</a:t>
            </a:r>
            <a:endParaRPr lang="en-US" sz="2800" dirty="0">
              <a:solidFill>
                <a:schemeClr val="tx1"/>
              </a:solidFill>
              <a:latin typeface="Alexandria"/>
            </a:endParaRPr>
          </a:p>
        </p:txBody>
      </p:sp>
      <p:sp>
        <p:nvSpPr>
          <p:cNvPr id="12" name="مستطيل 11"/>
          <p:cNvSpPr/>
          <p:nvPr/>
        </p:nvSpPr>
        <p:spPr>
          <a:xfrm rot="10800000" flipH="1" flipV="1">
            <a:off x="623734" y="3325863"/>
            <a:ext cx="7882092" cy="91717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b="1" dirty="0">
                <a:solidFill>
                  <a:schemeClr val="tx1"/>
                </a:solidFill>
                <a:latin typeface="Alexandria"/>
              </a:rPr>
              <a:t>الفعالية الربحية</a:t>
            </a:r>
            <a:r>
              <a:rPr lang="ar-SA" sz="2800" dirty="0">
                <a:solidFill>
                  <a:schemeClr val="tx1"/>
                </a:solidFill>
                <a:latin typeface="Alexandria"/>
              </a:rPr>
              <a:t>: وهي الفعالية التي تهدف لتحقيق عائد صافي (المهرجانات التجارية، الدورات التدريبية المدفوعة).</a:t>
            </a:r>
            <a:endParaRPr lang="en-US" sz="2800" dirty="0">
              <a:solidFill>
                <a:schemeClr val="tx1"/>
              </a:solidFill>
              <a:latin typeface="Alexandria"/>
            </a:endParaRPr>
          </a:p>
        </p:txBody>
      </p:sp>
      <p:sp>
        <p:nvSpPr>
          <p:cNvPr id="13" name="مستطيل 12"/>
          <p:cNvSpPr/>
          <p:nvPr/>
        </p:nvSpPr>
        <p:spPr>
          <a:xfrm rot="10800000" flipH="1" flipV="1">
            <a:off x="635000" y="5416574"/>
            <a:ext cx="7870825" cy="13320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b="1" dirty="0">
                <a:solidFill>
                  <a:schemeClr val="tx1"/>
                </a:solidFill>
                <a:latin typeface="Alexandria"/>
              </a:rPr>
              <a:t>الفعاليات المدعومة</a:t>
            </a:r>
            <a:r>
              <a:rPr lang="ar-SA" sz="2800" dirty="0">
                <a:solidFill>
                  <a:schemeClr val="tx1"/>
                </a:solidFill>
                <a:latin typeface="Alexandria"/>
              </a:rPr>
              <a:t>: يتم الإنفاق عليها كجزء من ميزانية التسويق أو المسؤولية الاجتماعية ولا ينتظر منها دخل مباشر (إطلاق منتج جديد أو حفل تكريم موظفين).</a:t>
            </a:r>
            <a:endParaRPr lang="en-US" sz="2800" dirty="0">
              <a:solidFill>
                <a:schemeClr val="tx1"/>
              </a:solidFill>
              <a:latin typeface="Alexandria"/>
            </a:endParaRPr>
          </a:p>
        </p:txBody>
      </p:sp>
      <p:pic>
        <p:nvPicPr>
          <p:cNvPr id="6" name="صورة 5"/>
          <p:cNvPicPr>
            <a:picLocks noChangeAspect="1"/>
          </p:cNvPicPr>
          <p:nvPr/>
        </p:nvPicPr>
        <p:blipFill rotWithShape="1">
          <a:blip r:embed="rId3">
            <a:extLst>
              <a:ext uri="{28A0092B-C50C-407E-A947-70E740481C1C}">
                <a14:useLocalDpi xmlns:a14="http://schemas.microsoft.com/office/drawing/2010/main" val="0"/>
              </a:ext>
            </a:extLst>
          </a:blip>
          <a:srcRect l="10227" t="6325" r="11174"/>
          <a:stretch/>
        </p:blipFill>
        <p:spPr>
          <a:xfrm>
            <a:off x="8924925" y="1381125"/>
            <a:ext cx="3266788" cy="5159183"/>
          </a:xfrm>
          <a:prstGeom prst="rect">
            <a:avLst/>
          </a:prstGeom>
        </p:spPr>
      </p:pic>
    </p:spTree>
    <p:extLst>
      <p:ext uri="{BB962C8B-B14F-4D97-AF65-F5344CB8AC3E}">
        <p14:creationId xmlns:p14="http://schemas.microsoft.com/office/powerpoint/2010/main" val="163601854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randombar(horizontal)">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randombar(horizontal)">
                                      <p:cBhvr>
                                        <p:cTn id="4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1" grpId="0"/>
      <p:bldP spid="12" grpId="0"/>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36880"/>
            <a:ext cx="687705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5635"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29700" y="92486"/>
            <a:ext cx="3076435"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التأسيس المالي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2) تحديد نموذج الإيرادات:</a:t>
            </a:r>
            <a:endParaRPr lang="en-US" sz="2800" b="1" dirty="0">
              <a:solidFill>
                <a:srgbClr val="FF0000"/>
              </a:solidFill>
              <a:latin typeface="Alexandria"/>
            </a:endParaRPr>
          </a:p>
        </p:txBody>
      </p:sp>
      <p:sp>
        <p:nvSpPr>
          <p:cNvPr id="8" name="مستطيل 7"/>
          <p:cNvSpPr/>
          <p:nvPr/>
        </p:nvSpPr>
        <p:spPr>
          <a:xfrm rot="10800000" flipH="1" flipV="1">
            <a:off x="466725" y="1958248"/>
            <a:ext cx="7667625"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قبل أن نصرف قرشاً واحداً، يجب أن نعرف من أين سيأتي المال؟ من خلال:</a:t>
            </a:r>
            <a:endParaRPr lang="en-US" sz="2800" dirty="0">
              <a:solidFill>
                <a:schemeClr val="tx1"/>
              </a:solidFill>
              <a:latin typeface="Alexandria"/>
            </a:endParaRPr>
          </a:p>
        </p:txBody>
      </p:sp>
      <p:sp>
        <p:nvSpPr>
          <p:cNvPr id="10" name="مستطيل 9"/>
          <p:cNvSpPr/>
          <p:nvPr/>
        </p:nvSpPr>
        <p:spPr>
          <a:xfrm rot="10800000" flipH="1" flipV="1">
            <a:off x="466725" y="2756840"/>
            <a:ext cx="7667625"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تصنيف المصادر: (</a:t>
            </a:r>
            <a:r>
              <a:rPr lang="ar-SA" sz="2800" dirty="0" err="1">
                <a:solidFill>
                  <a:schemeClr val="tx1"/>
                </a:solidFill>
                <a:latin typeface="Alexandria"/>
              </a:rPr>
              <a:t>رعايات</a:t>
            </a:r>
            <a:r>
              <a:rPr lang="ar-SA" sz="2800" dirty="0">
                <a:solidFill>
                  <a:schemeClr val="tx1"/>
                </a:solidFill>
                <a:latin typeface="Alexandria"/>
              </a:rPr>
              <a:t>، تذاكر، مِنح، تمويل ذاتي).</a:t>
            </a:r>
            <a:endParaRPr lang="en-US" sz="2800" dirty="0">
              <a:solidFill>
                <a:schemeClr val="tx1"/>
              </a:solidFill>
              <a:latin typeface="Alexandria"/>
            </a:endParaRPr>
          </a:p>
        </p:txBody>
      </p:sp>
      <p:sp>
        <p:nvSpPr>
          <p:cNvPr id="11" name="مستطيل 10"/>
          <p:cNvSpPr/>
          <p:nvPr/>
        </p:nvSpPr>
        <p:spPr>
          <a:xfrm rot="10800000" flipH="1" flipV="1">
            <a:off x="466725" y="5065213"/>
            <a:ext cx="7551502" cy="115461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توقيت التدفق: يجب أن نعلم متى ستدخل السيولة؟ (الرعاة غالباً يدفعون متأخراً، لذا يجب جدولة ذلك).</a:t>
            </a:r>
            <a:endParaRPr lang="en-US" sz="2800" dirty="0">
              <a:solidFill>
                <a:schemeClr val="tx1"/>
              </a:solidFill>
              <a:latin typeface="Alexandria"/>
            </a:endParaRPr>
          </a:p>
        </p:txBody>
      </p:sp>
      <p:sp>
        <p:nvSpPr>
          <p:cNvPr id="12" name="مستطيل 11"/>
          <p:cNvSpPr/>
          <p:nvPr/>
        </p:nvSpPr>
        <p:spPr>
          <a:xfrm rot="10800000" flipH="1" flipV="1">
            <a:off x="466725" y="3618267"/>
            <a:ext cx="7667625" cy="12003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التوقعات المتفائلة والواقعية: يجب وضع ميزانيتين للإيرادات: ميزانية للحد الأدنى، وميزانية الطموح.</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9553" y="1366667"/>
            <a:ext cx="3922447" cy="5234157"/>
          </a:xfrm>
          <a:prstGeom prst="rect">
            <a:avLst/>
          </a:prstGeom>
        </p:spPr>
      </p:pic>
    </p:spTree>
    <p:extLst>
      <p:ext uri="{BB962C8B-B14F-4D97-AF65-F5344CB8AC3E}">
        <p14:creationId xmlns:p14="http://schemas.microsoft.com/office/powerpoint/2010/main" val="313988949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1"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4575" y="500686"/>
            <a:ext cx="708660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5635"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29700" y="92486"/>
            <a:ext cx="3076435"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التأسيس المالي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3769360" y="1311617"/>
            <a:ext cx="5022215" cy="48897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3) تحديد هيكل التكاليف:</a:t>
            </a:r>
            <a:endParaRPr lang="en-US" sz="2800" b="1" dirty="0">
              <a:solidFill>
                <a:srgbClr val="FF0000"/>
              </a:solidFill>
              <a:latin typeface="Alexandria"/>
            </a:endParaRPr>
          </a:p>
        </p:txBody>
      </p:sp>
      <p:sp>
        <p:nvSpPr>
          <p:cNvPr id="8" name="مستطيل 7"/>
          <p:cNvSpPr/>
          <p:nvPr/>
        </p:nvSpPr>
        <p:spPr>
          <a:xfrm rot="10800000" flipH="1" flipV="1">
            <a:off x="1600200" y="1956344"/>
            <a:ext cx="7800975" cy="51169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للسيطرة على الميزانية يجب تقسيم النفقات إلى فئات واضحة كالآتي:</a:t>
            </a:r>
            <a:endParaRPr lang="en-US" sz="2800" dirty="0">
              <a:solidFill>
                <a:schemeClr val="tx1"/>
              </a:solidFill>
              <a:latin typeface="Alexandria"/>
            </a:endParaRPr>
          </a:p>
        </p:txBody>
      </p:sp>
      <p:graphicFrame>
        <p:nvGraphicFramePr>
          <p:cNvPr id="6" name="جدول 5"/>
          <p:cNvGraphicFramePr>
            <a:graphicFrameLocks noGrp="1"/>
          </p:cNvGraphicFramePr>
          <p:nvPr>
            <p:extLst>
              <p:ext uri="{D42A27DB-BD31-4B8C-83A1-F6EECF244321}">
                <p14:modId xmlns:p14="http://schemas.microsoft.com/office/powerpoint/2010/main" val="3034523457"/>
              </p:ext>
            </p:extLst>
          </p:nvPr>
        </p:nvGraphicFramePr>
        <p:xfrm>
          <a:off x="466726" y="2714593"/>
          <a:ext cx="9023349" cy="3733831"/>
        </p:xfrm>
        <a:graphic>
          <a:graphicData uri="http://schemas.openxmlformats.org/drawingml/2006/table">
            <a:tbl>
              <a:tblPr rtl="1" firstRow="1" bandRow="1">
                <a:tableStyleId>{5C22544A-7EE6-4342-B048-85BDC9FD1C3A}</a:tableStyleId>
              </a:tblPr>
              <a:tblGrid>
                <a:gridCol w="1843441">
                  <a:extLst>
                    <a:ext uri="{9D8B030D-6E8A-4147-A177-3AD203B41FA5}">
                      <a16:colId xmlns:a16="http://schemas.microsoft.com/office/drawing/2014/main" val="3917804896"/>
                    </a:ext>
                  </a:extLst>
                </a:gridCol>
                <a:gridCol w="3589954">
                  <a:extLst>
                    <a:ext uri="{9D8B030D-6E8A-4147-A177-3AD203B41FA5}">
                      <a16:colId xmlns:a16="http://schemas.microsoft.com/office/drawing/2014/main" val="3522259846"/>
                    </a:ext>
                  </a:extLst>
                </a:gridCol>
                <a:gridCol w="3589954">
                  <a:extLst>
                    <a:ext uri="{9D8B030D-6E8A-4147-A177-3AD203B41FA5}">
                      <a16:colId xmlns:a16="http://schemas.microsoft.com/office/drawing/2014/main" val="1825402539"/>
                    </a:ext>
                  </a:extLst>
                </a:gridCol>
              </a:tblGrid>
              <a:tr h="583411">
                <a:tc>
                  <a:txBody>
                    <a:bodyPr/>
                    <a:lstStyle/>
                    <a:p>
                      <a:pPr algn="ctr" rtl="1"/>
                      <a:r>
                        <a:rPr lang="ar-SA" sz="2400" dirty="0"/>
                        <a:t>نوع التكلفة</a:t>
                      </a:r>
                    </a:p>
                  </a:txBody>
                  <a:tcPr anchor="ctr"/>
                </a:tc>
                <a:tc>
                  <a:txBody>
                    <a:bodyPr/>
                    <a:lstStyle/>
                    <a:p>
                      <a:pPr algn="ctr" rtl="1"/>
                      <a:r>
                        <a:rPr lang="ar-SA" sz="2400" dirty="0"/>
                        <a:t>الوصف</a:t>
                      </a:r>
                    </a:p>
                  </a:txBody>
                  <a:tcPr anchor="ctr"/>
                </a:tc>
                <a:tc>
                  <a:txBody>
                    <a:bodyPr/>
                    <a:lstStyle/>
                    <a:p>
                      <a:pPr algn="ctr" rtl="1"/>
                      <a:r>
                        <a:rPr lang="ar-SA" sz="2400" dirty="0"/>
                        <a:t>أمثلة</a:t>
                      </a:r>
                    </a:p>
                  </a:txBody>
                  <a:tcPr anchor="ctr"/>
                </a:tc>
                <a:extLst>
                  <a:ext uri="{0D108BD9-81ED-4DB2-BD59-A6C34878D82A}">
                    <a16:rowId xmlns:a16="http://schemas.microsoft.com/office/drawing/2014/main" val="3018181847"/>
                  </a:ext>
                </a:extLst>
              </a:tr>
              <a:tr h="1050140">
                <a:tc>
                  <a:txBody>
                    <a:bodyPr/>
                    <a:lstStyle/>
                    <a:p>
                      <a:pPr algn="ctr" rtl="1"/>
                      <a:r>
                        <a:rPr lang="ar-SA" sz="2400" dirty="0"/>
                        <a:t>تكاليف ثابتة</a:t>
                      </a:r>
                    </a:p>
                  </a:txBody>
                  <a:tcPr anchor="ctr"/>
                </a:tc>
                <a:tc>
                  <a:txBody>
                    <a:bodyPr/>
                    <a:lstStyle/>
                    <a:p>
                      <a:pPr algn="ctr" rtl="1"/>
                      <a:r>
                        <a:rPr lang="ar-SA" sz="2400" dirty="0"/>
                        <a:t>مصاريف تدفع بغض النظر عن عدد الحضور</a:t>
                      </a:r>
                    </a:p>
                  </a:txBody>
                  <a:tcPr anchor="ctr"/>
                </a:tc>
                <a:tc>
                  <a:txBody>
                    <a:bodyPr/>
                    <a:lstStyle/>
                    <a:p>
                      <a:pPr algn="ctr" rtl="1"/>
                      <a:r>
                        <a:rPr lang="ar-SA" sz="2400" dirty="0"/>
                        <a:t>إيجار القاعة، التراخيص</a:t>
                      </a:r>
                      <a:r>
                        <a:rPr lang="ar-SA" sz="2400" baseline="0" dirty="0"/>
                        <a:t> القانونية، التأمين، أجور المتحدثين</a:t>
                      </a:r>
                      <a:endParaRPr lang="ar-SA" sz="2400" dirty="0"/>
                    </a:p>
                  </a:txBody>
                  <a:tcPr anchor="ctr"/>
                </a:tc>
                <a:extLst>
                  <a:ext uri="{0D108BD9-81ED-4DB2-BD59-A6C34878D82A}">
                    <a16:rowId xmlns:a16="http://schemas.microsoft.com/office/drawing/2014/main" val="1953874951"/>
                  </a:ext>
                </a:extLst>
              </a:tr>
              <a:tr h="1050140">
                <a:tc>
                  <a:txBody>
                    <a:bodyPr/>
                    <a:lstStyle/>
                    <a:p>
                      <a:pPr algn="ctr" rtl="1"/>
                      <a:r>
                        <a:rPr lang="ar-SA" sz="2400" dirty="0"/>
                        <a:t>تكاليف متغيرة</a:t>
                      </a:r>
                    </a:p>
                  </a:txBody>
                  <a:tcPr anchor="ctr"/>
                </a:tc>
                <a:tc>
                  <a:txBody>
                    <a:bodyPr/>
                    <a:lstStyle/>
                    <a:p>
                      <a:pPr algn="ctr" rtl="1"/>
                      <a:r>
                        <a:rPr lang="ar-SA" sz="2400" dirty="0"/>
                        <a:t>مصاريف تتغير صعوداً وهبوطاً</a:t>
                      </a:r>
                      <a:r>
                        <a:rPr lang="ar-SA" sz="2400" baseline="0" dirty="0"/>
                        <a:t> حسب عدد الحضور</a:t>
                      </a:r>
                      <a:endParaRPr lang="ar-SA" sz="2400" dirty="0"/>
                    </a:p>
                  </a:txBody>
                  <a:tcPr anchor="ctr"/>
                </a:tc>
                <a:tc>
                  <a:txBody>
                    <a:bodyPr/>
                    <a:lstStyle/>
                    <a:p>
                      <a:pPr algn="ctr" rtl="1"/>
                      <a:r>
                        <a:rPr lang="ar-SA" sz="2400" dirty="0"/>
                        <a:t>الوجبات، الحقائب</a:t>
                      </a:r>
                      <a:r>
                        <a:rPr lang="ar-SA" sz="2400" baseline="0" dirty="0"/>
                        <a:t> التدريبية، الهدايا التذكارية</a:t>
                      </a:r>
                      <a:endParaRPr lang="ar-SA" sz="2400" dirty="0"/>
                    </a:p>
                  </a:txBody>
                  <a:tcPr anchor="ctr"/>
                </a:tc>
                <a:extLst>
                  <a:ext uri="{0D108BD9-81ED-4DB2-BD59-A6C34878D82A}">
                    <a16:rowId xmlns:a16="http://schemas.microsoft.com/office/drawing/2014/main" val="866300939"/>
                  </a:ext>
                </a:extLst>
              </a:tr>
              <a:tr h="1050140">
                <a:tc>
                  <a:txBody>
                    <a:bodyPr/>
                    <a:lstStyle/>
                    <a:p>
                      <a:pPr algn="ctr" rtl="1"/>
                      <a:r>
                        <a:rPr lang="ar-SA" sz="2400" dirty="0"/>
                        <a:t>تكاليف طارئة</a:t>
                      </a:r>
                    </a:p>
                  </a:txBody>
                  <a:tcPr anchor="ctr"/>
                </a:tc>
                <a:tc>
                  <a:txBody>
                    <a:bodyPr/>
                    <a:lstStyle/>
                    <a:p>
                      <a:pPr algn="ctr" rtl="1"/>
                      <a:r>
                        <a:rPr lang="ar-SA" sz="2400" dirty="0"/>
                        <a:t>مبلغ يحتجز للمفاجآت</a:t>
                      </a:r>
                      <a:r>
                        <a:rPr lang="ar-SA" sz="2400" baseline="0" dirty="0"/>
                        <a:t> يكون بحوالي (</a:t>
                      </a:r>
                      <a:r>
                        <a:rPr lang="en-US" sz="2400" baseline="0" dirty="0"/>
                        <a:t>10-15</a:t>
                      </a:r>
                      <a:r>
                        <a:rPr lang="ar-SA" sz="2400" baseline="0" dirty="0"/>
                        <a:t>%) من الإجمالي</a:t>
                      </a:r>
                      <a:endParaRPr lang="ar-SA" sz="2400" dirty="0"/>
                    </a:p>
                  </a:txBody>
                  <a:tcPr anchor="ctr"/>
                </a:tc>
                <a:tc>
                  <a:txBody>
                    <a:bodyPr/>
                    <a:lstStyle/>
                    <a:p>
                      <a:pPr algn="ctr" rtl="1"/>
                      <a:r>
                        <a:rPr lang="ar-SA" sz="2400" dirty="0"/>
                        <a:t>تعطل أجهزة الصوت، زيادة مفاجئة في الأسعار للوقود أو الشحن مثلاً</a:t>
                      </a:r>
                    </a:p>
                  </a:txBody>
                  <a:tcPr anchor="ctr"/>
                </a:tc>
                <a:extLst>
                  <a:ext uri="{0D108BD9-81ED-4DB2-BD59-A6C34878D82A}">
                    <a16:rowId xmlns:a16="http://schemas.microsoft.com/office/drawing/2014/main" val="2084255863"/>
                  </a:ext>
                </a:extLst>
              </a:tr>
            </a:tbl>
          </a:graphicData>
        </a:graphic>
      </p:graphicFrame>
      <p:pic>
        <p:nvPicPr>
          <p:cNvPr id="7" name="صورة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90076" y="1304925"/>
            <a:ext cx="2722626" cy="5334000"/>
          </a:xfrm>
          <a:prstGeom prst="rect">
            <a:avLst/>
          </a:prstGeom>
        </p:spPr>
      </p:pic>
    </p:spTree>
    <p:extLst>
      <p:ext uri="{BB962C8B-B14F-4D97-AF65-F5344CB8AC3E}">
        <p14:creationId xmlns:p14="http://schemas.microsoft.com/office/powerpoint/2010/main" val="345615426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randombar(horizontal)">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36880"/>
            <a:ext cx="687705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5635" y="1155870"/>
            <a:ext cx="11352807" cy="53782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29700" y="92486"/>
            <a:ext cx="3076435" cy="764184"/>
          </a:xfrm>
          <a:prstGeom prst="rect">
            <a:avLst/>
          </a:prstGeom>
        </p:spPr>
        <p:txBody>
          <a:bodyPr wrap="square">
            <a:spAutoFit/>
          </a:bodyPr>
          <a:lstStyle/>
          <a:p>
            <a:pPr algn="r" rtl="1">
              <a:lnSpc>
                <a:spcPct val="107000"/>
              </a:lnSpc>
              <a:spcAft>
                <a:spcPts val="800"/>
              </a:spcAft>
            </a:pPr>
            <a:r>
              <a:rPr lang="ar-SA" sz="4400" b="1" dirty="0">
                <a:solidFill>
                  <a:srgbClr val="FF0000"/>
                </a:solidFill>
                <a:latin typeface="Alexandria"/>
                <a:ea typeface="Calibri" panose="020F0502020204030204" pitchFamily="34" charset="0"/>
              </a:rPr>
              <a:t>التأسيس </a:t>
            </a:r>
            <a:r>
              <a:rPr lang="ar-SA" sz="4000" b="1" dirty="0">
                <a:solidFill>
                  <a:srgbClr val="FF0000"/>
                </a:solidFill>
                <a:latin typeface="Alexandria"/>
                <a:ea typeface="Calibri" panose="020F0502020204030204" pitchFamily="34" charset="0"/>
              </a:rPr>
              <a:t>المالي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990064" y="1487385"/>
            <a:ext cx="6365240" cy="48897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4) الفرق بين الميزانية التقديرية والميزانية  الفعلية:</a:t>
            </a:r>
            <a:endParaRPr lang="en-US" sz="2800" b="1" dirty="0">
              <a:solidFill>
                <a:srgbClr val="FF0000"/>
              </a:solidFill>
              <a:latin typeface="Alexandria"/>
            </a:endParaRPr>
          </a:p>
        </p:txBody>
      </p:sp>
      <p:sp>
        <p:nvSpPr>
          <p:cNvPr id="8" name="مستطيل 7"/>
          <p:cNvSpPr/>
          <p:nvPr/>
        </p:nvSpPr>
        <p:spPr>
          <a:xfrm rot="10800000" flipH="1" flipV="1">
            <a:off x="752317" y="1976364"/>
            <a:ext cx="6840735" cy="14091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الميزانية التقديرية: هي التوقعات التي تُبنى قبل بدء المشروع بناءً على أبحاث السوق وعروض الأسعار الأولية.</a:t>
            </a:r>
            <a:endParaRPr lang="en-US" sz="2800" dirty="0">
              <a:solidFill>
                <a:schemeClr val="tx1"/>
              </a:solidFill>
              <a:latin typeface="Alexandria"/>
            </a:endParaRPr>
          </a:p>
        </p:txBody>
      </p:sp>
      <p:pic>
        <p:nvPicPr>
          <p:cNvPr id="4" name="صورة 3"/>
          <p:cNvPicPr>
            <a:picLocks noChangeAspect="1"/>
          </p:cNvPicPr>
          <p:nvPr/>
        </p:nvPicPr>
        <p:blipFill>
          <a:blip r:embed="rId3"/>
          <a:stretch>
            <a:fillRect/>
          </a:stretch>
        </p:blipFill>
        <p:spPr>
          <a:xfrm>
            <a:off x="7678792" y="1383073"/>
            <a:ext cx="4513208" cy="4747140"/>
          </a:xfrm>
          <a:prstGeom prst="rect">
            <a:avLst/>
          </a:prstGeom>
        </p:spPr>
      </p:pic>
      <p:sp>
        <p:nvSpPr>
          <p:cNvPr id="11" name="مستطيل 10"/>
          <p:cNvSpPr/>
          <p:nvPr/>
        </p:nvSpPr>
        <p:spPr>
          <a:xfrm rot="10800000" flipH="1" flipV="1">
            <a:off x="651234" y="3385478"/>
            <a:ext cx="6941818" cy="63926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1" anchor="ctr"/>
          <a:lstStyle/>
          <a:p>
            <a:pPr algn="justLow" rtl="1">
              <a:lnSpc>
                <a:spcPts val="3500"/>
              </a:lnSpc>
            </a:pPr>
            <a:r>
              <a:rPr lang="ar-SA" sz="2800">
                <a:solidFill>
                  <a:schemeClr val="tx1"/>
                </a:solidFill>
                <a:latin typeface="Alexandria"/>
                <a:cs typeface="Arial"/>
              </a:rPr>
              <a:t>الميزانية الفعلية: هي ما تم صرفه حقيقة ًوتسجيله بالفواتير.</a:t>
            </a:r>
            <a:endParaRPr lang="en-US" sz="2800">
              <a:solidFill>
                <a:schemeClr val="tx1"/>
              </a:solidFill>
              <a:latin typeface="Alexandria"/>
              <a:cs typeface="Arial"/>
            </a:endParaRPr>
          </a:p>
        </p:txBody>
      </p:sp>
      <p:sp>
        <p:nvSpPr>
          <p:cNvPr id="10" name="مستطيل 9"/>
          <p:cNvSpPr/>
          <p:nvPr/>
        </p:nvSpPr>
        <p:spPr>
          <a:xfrm rot="10800000" flipH="1" flipV="1">
            <a:off x="752317" y="4299224"/>
            <a:ext cx="6691958" cy="9907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هنا النجاح يُقاس بمدى القرب بين الميزانية التقديرية والفعلية فالفجوة الكبيرة تعني خللاً في التخطيط.</a:t>
            </a:r>
            <a:endParaRPr lang="en-US" sz="2800" dirty="0">
              <a:solidFill>
                <a:schemeClr val="tx1"/>
              </a:solidFill>
              <a:latin typeface="Alexandria"/>
            </a:endParaRPr>
          </a:p>
        </p:txBody>
      </p:sp>
    </p:spTree>
    <p:extLst>
      <p:ext uri="{BB962C8B-B14F-4D97-AF65-F5344CB8AC3E}">
        <p14:creationId xmlns:p14="http://schemas.microsoft.com/office/powerpoint/2010/main" val="224961645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1"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4574" y="595936"/>
            <a:ext cx="711517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5635" y="1155870"/>
            <a:ext cx="11352807" cy="53782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29700" y="92486"/>
            <a:ext cx="3076435"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التأسيس المالي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990064" y="1487385"/>
            <a:ext cx="6365240" cy="48897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دورة التدفق النقدي:</a:t>
            </a:r>
            <a:endParaRPr lang="en-US" sz="2800" b="1" dirty="0">
              <a:solidFill>
                <a:srgbClr val="FF0000"/>
              </a:solidFill>
              <a:latin typeface="Alexandria"/>
            </a:endParaRPr>
          </a:p>
        </p:txBody>
      </p:sp>
      <p:sp>
        <p:nvSpPr>
          <p:cNvPr id="8" name="مستطيل 7"/>
          <p:cNvSpPr/>
          <p:nvPr/>
        </p:nvSpPr>
        <p:spPr>
          <a:xfrm rot="10800000" flipH="1" flipV="1">
            <a:off x="752317" y="1976365"/>
            <a:ext cx="6840735" cy="10094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التأسيس المالي لا يعني فقط كم نملك؟ بل متى نملك؟</a:t>
            </a:r>
            <a:endParaRPr lang="en-US" sz="2800" dirty="0">
              <a:solidFill>
                <a:schemeClr val="tx1"/>
              </a:solidFill>
              <a:latin typeface="Alexandria"/>
            </a:endParaRPr>
          </a:p>
        </p:txBody>
      </p:sp>
      <p:sp>
        <p:nvSpPr>
          <p:cNvPr id="11" name="مستطيل 10"/>
          <p:cNvSpPr/>
          <p:nvPr/>
        </p:nvSpPr>
        <p:spPr>
          <a:xfrm rot="10800000" flipH="1" flipV="1">
            <a:off x="752317" y="2985798"/>
            <a:ext cx="6941818" cy="136380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هناك مشكلة أساسية في ميزانية الفعاليات أنه غالباً ما تطلب الدفعات للموردين (فنادق، تقنيات) قبل موعد الفعالية فيما تأتي إيرادات التذاكر والرعاية متأخرة.</a:t>
            </a:r>
            <a:endParaRPr lang="en-US" sz="2800" dirty="0">
              <a:solidFill>
                <a:schemeClr val="tx1"/>
              </a:solidFill>
              <a:latin typeface="Alexandria"/>
            </a:endParaRPr>
          </a:p>
        </p:txBody>
      </p:sp>
      <p:sp>
        <p:nvSpPr>
          <p:cNvPr id="10" name="مستطيل 9"/>
          <p:cNvSpPr/>
          <p:nvPr/>
        </p:nvSpPr>
        <p:spPr>
          <a:xfrm rot="10800000" flipH="1" flipV="1">
            <a:off x="752316" y="4596160"/>
            <a:ext cx="6941819" cy="158337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لحل هذه المشكلة يجب وضع جدول زمني يوضح مواعيد التدفقات الداخلة والخارجة لضمان عدم توقف العمل بسبب نقص السيولة المؤقت</a:t>
            </a:r>
            <a:endParaRPr lang="en-US" sz="2800" dirty="0">
              <a:solidFill>
                <a:schemeClr val="tx1"/>
              </a:solidFill>
              <a:latin typeface="Alexandria"/>
            </a:endParaRPr>
          </a:p>
        </p:txBody>
      </p:sp>
      <p:pic>
        <p:nvPicPr>
          <p:cNvPr id="6" name="صورة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94134" y="1353707"/>
            <a:ext cx="4497865" cy="4897803"/>
          </a:xfrm>
          <a:prstGeom prst="rect">
            <a:avLst/>
          </a:prstGeom>
        </p:spPr>
      </p:pic>
    </p:spTree>
    <p:extLst>
      <p:ext uri="{BB962C8B-B14F-4D97-AF65-F5344CB8AC3E}">
        <p14:creationId xmlns:p14="http://schemas.microsoft.com/office/powerpoint/2010/main" val="34046039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randombar(horizont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1"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9111" y="518042"/>
            <a:ext cx="76086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5635" y="1155870"/>
            <a:ext cx="11352807" cy="53782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29700" y="92486"/>
            <a:ext cx="3076435" cy="764184"/>
          </a:xfrm>
          <a:prstGeom prst="rect">
            <a:avLst/>
          </a:prstGeom>
        </p:spPr>
        <p:txBody>
          <a:bodyPr wrap="square">
            <a:spAutoFit/>
          </a:bodyPr>
          <a:lstStyle/>
          <a:p>
            <a:pPr algn="r" rtl="1">
              <a:lnSpc>
                <a:spcPct val="107000"/>
              </a:lnSpc>
              <a:spcAft>
                <a:spcPts val="800"/>
              </a:spcAft>
            </a:pPr>
            <a:r>
              <a:rPr lang="ar-SA" sz="44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3341378" y="1188186"/>
            <a:ext cx="6365240" cy="48897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مؤتمر الابتكار التقني</a:t>
            </a:r>
            <a:endParaRPr lang="en-US" sz="2800" b="1" dirty="0">
              <a:solidFill>
                <a:srgbClr val="FF0000"/>
              </a:solidFill>
              <a:latin typeface="Alexandria"/>
            </a:endParaRPr>
          </a:p>
        </p:txBody>
      </p:sp>
      <p:sp>
        <p:nvSpPr>
          <p:cNvPr id="8" name="مستطيل 7"/>
          <p:cNvSpPr/>
          <p:nvPr/>
        </p:nvSpPr>
        <p:spPr>
          <a:xfrm rot="10800000" flipH="1" flipV="1">
            <a:off x="4643182" y="1751034"/>
            <a:ext cx="6840735" cy="6548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1) تحديد هيكل الإيرادات (مصادر التمويل):</a:t>
            </a:r>
            <a:endParaRPr lang="en-US" sz="2800" dirty="0">
              <a:solidFill>
                <a:schemeClr val="tx1"/>
              </a:solidFill>
              <a:latin typeface="Alexandria"/>
            </a:endParaRPr>
          </a:p>
        </p:txBody>
      </p:sp>
      <p:sp>
        <p:nvSpPr>
          <p:cNvPr id="11" name="مستطيل 10"/>
          <p:cNvSpPr/>
          <p:nvPr/>
        </p:nvSpPr>
        <p:spPr>
          <a:xfrm rot="10800000" flipH="1" flipV="1">
            <a:off x="852887" y="2619327"/>
            <a:ext cx="10631030" cy="8816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قبل البدء بالصرف يجب معرفة من أين ستأتي الأموال. في هذا المثال سنعتمد على تنوع المصادر لتقليل المخاطر.</a:t>
            </a:r>
            <a:endParaRPr lang="en-US" sz="2800" dirty="0">
              <a:solidFill>
                <a:schemeClr val="tx1"/>
              </a:solidFill>
              <a:latin typeface="Alexandria"/>
            </a:endParaRPr>
          </a:p>
        </p:txBody>
      </p:sp>
      <p:graphicFrame>
        <p:nvGraphicFramePr>
          <p:cNvPr id="4" name="جدول 3"/>
          <p:cNvGraphicFramePr>
            <a:graphicFrameLocks noGrp="1"/>
          </p:cNvGraphicFramePr>
          <p:nvPr>
            <p:extLst>
              <p:ext uri="{D42A27DB-BD31-4B8C-83A1-F6EECF244321}">
                <p14:modId xmlns:p14="http://schemas.microsoft.com/office/powerpoint/2010/main" val="2365174025"/>
              </p:ext>
            </p:extLst>
          </p:nvPr>
        </p:nvGraphicFramePr>
        <p:xfrm>
          <a:off x="633527" y="3714482"/>
          <a:ext cx="10717022" cy="2590800"/>
        </p:xfrm>
        <a:graphic>
          <a:graphicData uri="http://schemas.openxmlformats.org/drawingml/2006/table">
            <a:tbl>
              <a:tblPr rtl="1" firstRow="1" bandRow="1">
                <a:tableStyleId>{5C22544A-7EE6-4342-B048-85BDC9FD1C3A}</a:tableStyleId>
              </a:tblPr>
              <a:tblGrid>
                <a:gridCol w="2752692">
                  <a:extLst>
                    <a:ext uri="{9D8B030D-6E8A-4147-A177-3AD203B41FA5}">
                      <a16:colId xmlns:a16="http://schemas.microsoft.com/office/drawing/2014/main" val="464642185"/>
                    </a:ext>
                  </a:extLst>
                </a:gridCol>
                <a:gridCol w="5339374">
                  <a:extLst>
                    <a:ext uri="{9D8B030D-6E8A-4147-A177-3AD203B41FA5}">
                      <a16:colId xmlns:a16="http://schemas.microsoft.com/office/drawing/2014/main" val="4196831996"/>
                    </a:ext>
                  </a:extLst>
                </a:gridCol>
                <a:gridCol w="2624956">
                  <a:extLst>
                    <a:ext uri="{9D8B030D-6E8A-4147-A177-3AD203B41FA5}">
                      <a16:colId xmlns:a16="http://schemas.microsoft.com/office/drawing/2014/main" val="1083130786"/>
                    </a:ext>
                  </a:extLst>
                </a:gridCol>
              </a:tblGrid>
              <a:tr h="370840">
                <a:tc>
                  <a:txBody>
                    <a:bodyPr/>
                    <a:lstStyle/>
                    <a:p>
                      <a:pPr algn="ctr" rtl="1"/>
                      <a:r>
                        <a:rPr lang="ar-SA" sz="2800" dirty="0"/>
                        <a:t>المصدر</a:t>
                      </a:r>
                    </a:p>
                  </a:txBody>
                  <a:tcPr/>
                </a:tc>
                <a:tc>
                  <a:txBody>
                    <a:bodyPr/>
                    <a:lstStyle/>
                    <a:p>
                      <a:pPr algn="ctr" rtl="1"/>
                      <a:r>
                        <a:rPr lang="ar-SA" sz="2800" dirty="0"/>
                        <a:t>الوصف</a:t>
                      </a:r>
                    </a:p>
                  </a:txBody>
                  <a:tcPr/>
                </a:tc>
                <a:tc>
                  <a:txBody>
                    <a:bodyPr/>
                    <a:lstStyle/>
                    <a:p>
                      <a:pPr algn="ctr" rtl="1"/>
                      <a:r>
                        <a:rPr lang="ar-SA" sz="2800" dirty="0"/>
                        <a:t>النسبة المستهدفة</a:t>
                      </a:r>
                      <a:r>
                        <a:rPr lang="ar-SA" sz="2800" baseline="0" dirty="0"/>
                        <a:t> </a:t>
                      </a:r>
                      <a:r>
                        <a:rPr lang="en-US" sz="2800" baseline="0" dirty="0"/>
                        <a:t>%</a:t>
                      </a:r>
                      <a:endParaRPr lang="ar-SA" sz="2800" dirty="0"/>
                    </a:p>
                  </a:txBody>
                  <a:tcPr/>
                </a:tc>
                <a:extLst>
                  <a:ext uri="{0D108BD9-81ED-4DB2-BD59-A6C34878D82A}">
                    <a16:rowId xmlns:a16="http://schemas.microsoft.com/office/drawing/2014/main" val="494046586"/>
                  </a:ext>
                </a:extLst>
              </a:tr>
              <a:tr h="370840">
                <a:tc>
                  <a:txBody>
                    <a:bodyPr/>
                    <a:lstStyle/>
                    <a:p>
                      <a:pPr algn="ctr" rtl="1"/>
                      <a:r>
                        <a:rPr lang="ar-SA" sz="2800" dirty="0" err="1"/>
                        <a:t>الرعايات</a:t>
                      </a:r>
                      <a:endParaRPr lang="ar-SA" sz="2800" dirty="0"/>
                    </a:p>
                  </a:txBody>
                  <a:tcPr/>
                </a:tc>
                <a:tc>
                  <a:txBody>
                    <a:bodyPr/>
                    <a:lstStyle/>
                    <a:p>
                      <a:pPr algn="ctr" rtl="1"/>
                      <a:r>
                        <a:rPr lang="ar-SA" sz="2800" dirty="0"/>
                        <a:t>باقات (ماسية، ذهبية، فضية) للشركات</a:t>
                      </a:r>
                    </a:p>
                  </a:txBody>
                  <a:tcPr/>
                </a:tc>
                <a:tc>
                  <a:txBody>
                    <a:bodyPr/>
                    <a:lstStyle/>
                    <a:p>
                      <a:pPr algn="ctr" rtl="1"/>
                      <a:r>
                        <a:rPr lang="en-US" sz="2800" dirty="0"/>
                        <a:t>50</a:t>
                      </a:r>
                      <a:endParaRPr lang="ar-SA" sz="2800" dirty="0"/>
                    </a:p>
                  </a:txBody>
                  <a:tcPr/>
                </a:tc>
                <a:extLst>
                  <a:ext uri="{0D108BD9-81ED-4DB2-BD59-A6C34878D82A}">
                    <a16:rowId xmlns:a16="http://schemas.microsoft.com/office/drawing/2014/main" val="498573520"/>
                  </a:ext>
                </a:extLst>
              </a:tr>
              <a:tr h="370840">
                <a:tc>
                  <a:txBody>
                    <a:bodyPr/>
                    <a:lstStyle/>
                    <a:p>
                      <a:pPr algn="ctr" rtl="1"/>
                      <a:r>
                        <a:rPr lang="ar-SA" sz="2800" dirty="0"/>
                        <a:t>تذاكر الحضور</a:t>
                      </a:r>
                    </a:p>
                  </a:txBody>
                  <a:tcPr/>
                </a:tc>
                <a:tc>
                  <a:txBody>
                    <a:bodyPr/>
                    <a:lstStyle/>
                    <a:p>
                      <a:pPr algn="ctr" rtl="1"/>
                      <a:r>
                        <a:rPr lang="ar-SA" sz="2800" dirty="0"/>
                        <a:t>بيع تذاكر (مبكرة، عادية، </a:t>
                      </a:r>
                      <a:r>
                        <a:rPr lang="en-US" sz="2800" dirty="0"/>
                        <a:t>VIP</a:t>
                      </a:r>
                      <a:r>
                        <a:rPr lang="ar-SA" sz="2800" dirty="0"/>
                        <a:t>)</a:t>
                      </a:r>
                    </a:p>
                  </a:txBody>
                  <a:tcPr/>
                </a:tc>
                <a:tc>
                  <a:txBody>
                    <a:bodyPr/>
                    <a:lstStyle/>
                    <a:p>
                      <a:pPr algn="ctr" rtl="1"/>
                      <a:r>
                        <a:rPr lang="en-US" sz="2800" dirty="0"/>
                        <a:t>30</a:t>
                      </a:r>
                      <a:endParaRPr lang="ar-SA" sz="2800" dirty="0"/>
                    </a:p>
                  </a:txBody>
                  <a:tcPr/>
                </a:tc>
                <a:extLst>
                  <a:ext uri="{0D108BD9-81ED-4DB2-BD59-A6C34878D82A}">
                    <a16:rowId xmlns:a16="http://schemas.microsoft.com/office/drawing/2014/main" val="1132973948"/>
                  </a:ext>
                </a:extLst>
              </a:tr>
              <a:tr h="370840">
                <a:tc>
                  <a:txBody>
                    <a:bodyPr/>
                    <a:lstStyle/>
                    <a:p>
                      <a:pPr algn="ctr" rtl="1"/>
                      <a:r>
                        <a:rPr lang="ar-SA" sz="2800" dirty="0"/>
                        <a:t>الدعم الحكومي / المِنح</a:t>
                      </a:r>
                    </a:p>
                  </a:txBody>
                  <a:tcPr/>
                </a:tc>
                <a:tc>
                  <a:txBody>
                    <a:bodyPr/>
                    <a:lstStyle/>
                    <a:p>
                      <a:pPr algn="ctr" rtl="1"/>
                      <a:r>
                        <a:rPr lang="ar-SA" sz="2800" dirty="0"/>
                        <a:t>شراكات استراتيجية مع جهات حكومية</a:t>
                      </a:r>
                    </a:p>
                  </a:txBody>
                  <a:tcPr/>
                </a:tc>
                <a:tc>
                  <a:txBody>
                    <a:bodyPr/>
                    <a:lstStyle/>
                    <a:p>
                      <a:pPr algn="ctr" rtl="1"/>
                      <a:r>
                        <a:rPr lang="en-US" sz="2800" dirty="0"/>
                        <a:t>15</a:t>
                      </a:r>
                      <a:endParaRPr lang="ar-SA" sz="2800" dirty="0"/>
                    </a:p>
                  </a:txBody>
                  <a:tcPr/>
                </a:tc>
                <a:extLst>
                  <a:ext uri="{0D108BD9-81ED-4DB2-BD59-A6C34878D82A}">
                    <a16:rowId xmlns:a16="http://schemas.microsoft.com/office/drawing/2014/main" val="1800467745"/>
                  </a:ext>
                </a:extLst>
              </a:tr>
              <a:tr h="370840">
                <a:tc>
                  <a:txBody>
                    <a:bodyPr/>
                    <a:lstStyle/>
                    <a:p>
                      <a:pPr algn="ctr" rtl="1"/>
                      <a:r>
                        <a:rPr lang="ar-SA" sz="2800" dirty="0"/>
                        <a:t>تأجير مساحات</a:t>
                      </a:r>
                    </a:p>
                  </a:txBody>
                  <a:tcPr/>
                </a:tc>
                <a:tc>
                  <a:txBody>
                    <a:bodyPr/>
                    <a:lstStyle/>
                    <a:p>
                      <a:pPr algn="ctr" rtl="1"/>
                      <a:r>
                        <a:rPr lang="ar-SA" sz="2800" dirty="0"/>
                        <a:t>منصات عرض للشركات الناشئة داخل القاعة</a:t>
                      </a:r>
                    </a:p>
                  </a:txBody>
                  <a:tcPr/>
                </a:tc>
                <a:tc>
                  <a:txBody>
                    <a:bodyPr/>
                    <a:lstStyle/>
                    <a:p>
                      <a:pPr algn="ctr" rtl="1"/>
                      <a:r>
                        <a:rPr lang="en-US" sz="2800" dirty="0"/>
                        <a:t>5</a:t>
                      </a:r>
                      <a:endParaRPr lang="ar-SA" sz="2800" dirty="0"/>
                    </a:p>
                  </a:txBody>
                  <a:tcPr/>
                </a:tc>
                <a:extLst>
                  <a:ext uri="{0D108BD9-81ED-4DB2-BD59-A6C34878D82A}">
                    <a16:rowId xmlns:a16="http://schemas.microsoft.com/office/drawing/2014/main" val="2528461750"/>
                  </a:ext>
                </a:extLst>
              </a:tr>
            </a:tbl>
          </a:graphicData>
        </a:graphic>
      </p:graphicFrame>
    </p:spTree>
    <p:extLst>
      <p:ext uri="{BB962C8B-B14F-4D97-AF65-F5344CB8AC3E}">
        <p14:creationId xmlns:p14="http://schemas.microsoft.com/office/powerpoint/2010/main" val="180132894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randombar(horizontal)">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randombar(horizontal)">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9111" y="518042"/>
            <a:ext cx="76086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5635" y="1155870"/>
            <a:ext cx="11352807" cy="53782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29700" y="92486"/>
            <a:ext cx="3076435" cy="764184"/>
          </a:xfrm>
          <a:prstGeom prst="rect">
            <a:avLst/>
          </a:prstGeom>
        </p:spPr>
        <p:txBody>
          <a:bodyPr wrap="square">
            <a:spAutoFit/>
          </a:bodyPr>
          <a:lstStyle/>
          <a:p>
            <a:pPr algn="r" rtl="1">
              <a:lnSpc>
                <a:spcPct val="107000"/>
              </a:lnSpc>
              <a:spcAft>
                <a:spcPts val="800"/>
              </a:spcAft>
            </a:pPr>
            <a:r>
              <a:rPr lang="ar-SA" sz="44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3341378" y="1188186"/>
            <a:ext cx="6365240" cy="48897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مؤتمر الابتكار التقني</a:t>
            </a:r>
            <a:endParaRPr lang="en-US" sz="2800" b="1" dirty="0">
              <a:solidFill>
                <a:srgbClr val="FF0000"/>
              </a:solidFill>
              <a:latin typeface="Alexandria"/>
            </a:endParaRPr>
          </a:p>
        </p:txBody>
      </p:sp>
      <p:sp>
        <p:nvSpPr>
          <p:cNvPr id="8" name="مستطيل 7"/>
          <p:cNvSpPr/>
          <p:nvPr/>
        </p:nvSpPr>
        <p:spPr>
          <a:xfrm rot="10800000" flipH="1" flipV="1">
            <a:off x="4643182" y="1751034"/>
            <a:ext cx="6840735" cy="6548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2) ميزانية المصروفات</a:t>
            </a:r>
            <a:endParaRPr lang="en-US" sz="2800" dirty="0">
              <a:solidFill>
                <a:schemeClr val="tx1"/>
              </a:solidFill>
              <a:latin typeface="Alexandria"/>
            </a:endParaRPr>
          </a:p>
        </p:txBody>
      </p:sp>
      <p:sp>
        <p:nvSpPr>
          <p:cNvPr id="11" name="مستطيل 10"/>
          <p:cNvSpPr/>
          <p:nvPr/>
        </p:nvSpPr>
        <p:spPr>
          <a:xfrm rot="10800000" flipH="1" flipV="1">
            <a:off x="5645020" y="2417774"/>
            <a:ext cx="5838897" cy="5030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يجب تقسيم المصاريف إلى ثابتة ومتغيرة كالآتي:</a:t>
            </a:r>
            <a:endParaRPr lang="en-US" sz="2800" dirty="0">
              <a:solidFill>
                <a:schemeClr val="tx1"/>
              </a:solidFill>
              <a:latin typeface="Alexandria"/>
            </a:endParaRPr>
          </a:p>
        </p:txBody>
      </p:sp>
      <p:sp>
        <p:nvSpPr>
          <p:cNvPr id="10" name="مستطيل 9"/>
          <p:cNvSpPr/>
          <p:nvPr/>
        </p:nvSpPr>
        <p:spPr>
          <a:xfrm rot="10800000" flipH="1" flipV="1">
            <a:off x="3554964" y="3078593"/>
            <a:ext cx="7928953" cy="5030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الموقع والضيافة (</a:t>
            </a:r>
            <a:r>
              <a:rPr lang="en-US" sz="2800" dirty="0">
                <a:solidFill>
                  <a:schemeClr val="tx1"/>
                </a:solidFill>
                <a:latin typeface="Alexandria"/>
              </a:rPr>
              <a:t>40</a:t>
            </a:r>
            <a:r>
              <a:rPr lang="ar-SA" sz="2800" dirty="0">
                <a:solidFill>
                  <a:schemeClr val="tx1"/>
                </a:solidFill>
                <a:latin typeface="Alexandria"/>
              </a:rPr>
              <a:t>%): إيجار القاعة، التموين، الإقامة للمتحدثين.</a:t>
            </a:r>
            <a:endParaRPr lang="en-US" sz="2800" dirty="0">
              <a:solidFill>
                <a:schemeClr val="tx1"/>
              </a:solidFill>
              <a:latin typeface="Alexandria"/>
            </a:endParaRPr>
          </a:p>
        </p:txBody>
      </p:sp>
      <p:sp>
        <p:nvSpPr>
          <p:cNvPr id="12" name="مستطيل 11"/>
          <p:cNvSpPr/>
          <p:nvPr/>
        </p:nvSpPr>
        <p:spPr>
          <a:xfrm rot="10800000" flipH="1" flipV="1">
            <a:off x="1343607" y="3746987"/>
            <a:ext cx="10140309" cy="89285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التسويق والإعلام (</a:t>
            </a:r>
            <a:r>
              <a:rPr lang="en-US" sz="2800" dirty="0">
                <a:solidFill>
                  <a:schemeClr val="tx1"/>
                </a:solidFill>
                <a:latin typeface="Alexandria"/>
              </a:rPr>
              <a:t>20</a:t>
            </a:r>
            <a:r>
              <a:rPr lang="ar-SA" sz="2800" dirty="0">
                <a:solidFill>
                  <a:schemeClr val="tx1"/>
                </a:solidFill>
                <a:latin typeface="Alexandria"/>
              </a:rPr>
              <a:t>%): حملات التواصل الاجتماعي، الإعلانات الممولة، الهوية البصرية.</a:t>
            </a:r>
            <a:endParaRPr lang="en-US" sz="2800" dirty="0">
              <a:solidFill>
                <a:schemeClr val="tx1"/>
              </a:solidFill>
              <a:latin typeface="Alexandria"/>
            </a:endParaRPr>
          </a:p>
        </p:txBody>
      </p:sp>
      <p:sp>
        <p:nvSpPr>
          <p:cNvPr id="13" name="مستطيل 12"/>
          <p:cNvSpPr/>
          <p:nvPr/>
        </p:nvSpPr>
        <p:spPr>
          <a:xfrm rot="10800000" flipH="1" flipV="1">
            <a:off x="1583095" y="4805184"/>
            <a:ext cx="9900822" cy="5030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التشغيل والتقنية (</a:t>
            </a:r>
            <a:r>
              <a:rPr lang="en-US" sz="2800" dirty="0">
                <a:solidFill>
                  <a:schemeClr val="tx1"/>
                </a:solidFill>
                <a:latin typeface="Alexandria"/>
              </a:rPr>
              <a:t>25</a:t>
            </a:r>
            <a:r>
              <a:rPr lang="ar-SA" sz="2800" dirty="0">
                <a:solidFill>
                  <a:schemeClr val="tx1"/>
                </a:solidFill>
                <a:latin typeface="Alexandria"/>
              </a:rPr>
              <a:t>%): الصوتيات، الإضاءة، منصة التسجيل، التطبيقات الإلكترونية.</a:t>
            </a:r>
            <a:endParaRPr lang="en-US" sz="2800" dirty="0">
              <a:solidFill>
                <a:schemeClr val="tx1"/>
              </a:solidFill>
              <a:latin typeface="Alexandria"/>
            </a:endParaRPr>
          </a:p>
        </p:txBody>
      </p:sp>
      <p:sp>
        <p:nvSpPr>
          <p:cNvPr id="14" name="مستطيل 13"/>
          <p:cNvSpPr/>
          <p:nvPr/>
        </p:nvSpPr>
        <p:spPr>
          <a:xfrm rot="10800000" flipH="1" flipV="1">
            <a:off x="1343608" y="5460754"/>
            <a:ext cx="10140309" cy="9645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الاحتياطي للطوارئ (</a:t>
            </a:r>
            <a:r>
              <a:rPr lang="en-US" sz="2800" dirty="0">
                <a:solidFill>
                  <a:schemeClr val="tx1"/>
                </a:solidFill>
                <a:latin typeface="Alexandria"/>
              </a:rPr>
              <a:t>15</a:t>
            </a:r>
            <a:r>
              <a:rPr lang="ar-SA" sz="2800" dirty="0">
                <a:solidFill>
                  <a:schemeClr val="tx1"/>
                </a:solidFill>
                <a:latin typeface="Alexandria"/>
              </a:rPr>
              <a:t>%): مبلغ يرصد للأزمات غير المتوقعة (مهم جداً للتأسيس المالي السليم).</a:t>
            </a:r>
            <a:endParaRPr lang="en-US" sz="2800" dirty="0">
              <a:solidFill>
                <a:schemeClr val="tx1"/>
              </a:solidFill>
              <a:latin typeface="Alexandria"/>
            </a:endParaRPr>
          </a:p>
        </p:txBody>
      </p:sp>
    </p:spTree>
    <p:extLst>
      <p:ext uri="{BB962C8B-B14F-4D97-AF65-F5344CB8AC3E}">
        <p14:creationId xmlns:p14="http://schemas.microsoft.com/office/powerpoint/2010/main" val="312328059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randombar(horizontal)">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randombar(horizontal)">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1" grpId="0"/>
      <p:bldP spid="10" grpId="0"/>
      <p:bldP spid="12" grpId="0"/>
      <p:bldP spid="13" grpId="0"/>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9111" y="518042"/>
            <a:ext cx="76086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5635" y="1155870"/>
            <a:ext cx="11352807" cy="53782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029700" y="92486"/>
            <a:ext cx="3076435" cy="764184"/>
          </a:xfrm>
          <a:prstGeom prst="rect">
            <a:avLst/>
          </a:prstGeom>
        </p:spPr>
        <p:txBody>
          <a:bodyPr wrap="square">
            <a:spAutoFit/>
          </a:bodyPr>
          <a:lstStyle/>
          <a:p>
            <a:pPr algn="r" rtl="1">
              <a:lnSpc>
                <a:spcPct val="107000"/>
              </a:lnSpc>
              <a:spcAft>
                <a:spcPts val="800"/>
              </a:spcAft>
            </a:pPr>
            <a:r>
              <a:rPr lang="ar-SA" sz="44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3341378" y="1188186"/>
            <a:ext cx="6365240" cy="48897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مؤتمر الابتكار التقني</a:t>
            </a:r>
            <a:endParaRPr lang="en-US" sz="2800" b="1" dirty="0">
              <a:solidFill>
                <a:srgbClr val="FF0000"/>
              </a:solidFill>
              <a:latin typeface="Alexandria"/>
            </a:endParaRPr>
          </a:p>
        </p:txBody>
      </p:sp>
      <p:sp>
        <p:nvSpPr>
          <p:cNvPr id="8" name="مستطيل 7"/>
          <p:cNvSpPr/>
          <p:nvPr/>
        </p:nvSpPr>
        <p:spPr>
          <a:xfrm rot="10800000" flipH="1" flipV="1">
            <a:off x="4643182" y="1751034"/>
            <a:ext cx="6840735" cy="6548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3) مؤشر نقطة التعادل:</a:t>
            </a:r>
            <a:endParaRPr lang="en-US" sz="2800" dirty="0">
              <a:solidFill>
                <a:schemeClr val="tx1"/>
              </a:solidFill>
              <a:latin typeface="Alexandria"/>
            </a:endParaRPr>
          </a:p>
        </p:txBody>
      </p:sp>
      <p:sp>
        <p:nvSpPr>
          <p:cNvPr id="11" name="مستطيل 10"/>
          <p:cNvSpPr/>
          <p:nvPr/>
        </p:nvSpPr>
        <p:spPr>
          <a:xfrm rot="10800000" flipH="1" flipV="1">
            <a:off x="653144" y="2417774"/>
            <a:ext cx="10830774" cy="5030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هذا هو الجزء الذكي في التأسيس المالي، لنفترض أن تكاليفك الإجمالية هي </a:t>
            </a:r>
            <a:r>
              <a:rPr lang="en-US" sz="2800" dirty="0">
                <a:solidFill>
                  <a:schemeClr val="tx1"/>
                </a:solidFill>
                <a:latin typeface="Alexandria"/>
              </a:rPr>
              <a:t>100000</a:t>
            </a:r>
            <a:r>
              <a:rPr lang="ar-SA" sz="2800" dirty="0">
                <a:solidFill>
                  <a:schemeClr val="tx1"/>
                </a:solidFill>
                <a:latin typeface="Alexandria"/>
              </a:rPr>
              <a:t> ريال. </a:t>
            </a:r>
            <a:endParaRPr lang="en-US" sz="2800" dirty="0">
              <a:solidFill>
                <a:schemeClr val="tx1"/>
              </a:solidFill>
              <a:latin typeface="Alexandria"/>
            </a:endParaRPr>
          </a:p>
        </p:txBody>
      </p:sp>
      <p:sp>
        <p:nvSpPr>
          <p:cNvPr id="10" name="مستطيل 9"/>
          <p:cNvSpPr/>
          <p:nvPr/>
        </p:nvSpPr>
        <p:spPr>
          <a:xfrm rot="10800000" flipH="1" flipV="1">
            <a:off x="3554964" y="3078593"/>
            <a:ext cx="7928953" cy="5030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إذا جمعت </a:t>
            </a:r>
            <a:r>
              <a:rPr lang="en-US" sz="2800" dirty="0">
                <a:solidFill>
                  <a:schemeClr val="tx1"/>
                </a:solidFill>
                <a:latin typeface="Alexandria"/>
              </a:rPr>
              <a:t>60000</a:t>
            </a:r>
            <a:r>
              <a:rPr lang="ar-SA" sz="2800" dirty="0">
                <a:solidFill>
                  <a:schemeClr val="tx1"/>
                </a:solidFill>
                <a:latin typeface="Alexandria"/>
              </a:rPr>
              <a:t> ريال من </a:t>
            </a:r>
            <a:r>
              <a:rPr lang="ar-SA" sz="2800" dirty="0" err="1">
                <a:solidFill>
                  <a:schemeClr val="tx1"/>
                </a:solidFill>
                <a:latin typeface="Alexandria"/>
              </a:rPr>
              <a:t>الرعايات</a:t>
            </a:r>
            <a:r>
              <a:rPr lang="ar-SA" sz="2800" dirty="0">
                <a:solidFill>
                  <a:schemeClr val="tx1"/>
                </a:solidFill>
                <a:latin typeface="Alexandria"/>
              </a:rPr>
              <a:t>.</a:t>
            </a:r>
            <a:endParaRPr lang="en-US" sz="2800" dirty="0">
              <a:solidFill>
                <a:schemeClr val="tx1"/>
              </a:solidFill>
              <a:latin typeface="Alexandria"/>
            </a:endParaRPr>
          </a:p>
        </p:txBody>
      </p:sp>
      <p:sp>
        <p:nvSpPr>
          <p:cNvPr id="12" name="مستطيل 11"/>
          <p:cNvSpPr/>
          <p:nvPr/>
        </p:nvSpPr>
        <p:spPr>
          <a:xfrm rot="10800000" flipH="1" flipV="1">
            <a:off x="1333001" y="3620813"/>
            <a:ext cx="10140309" cy="64773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فأنت بحاجة لتغطية </a:t>
            </a:r>
            <a:r>
              <a:rPr lang="en-US" sz="2800" dirty="0">
                <a:solidFill>
                  <a:schemeClr val="tx1"/>
                </a:solidFill>
                <a:latin typeface="Alexandria"/>
              </a:rPr>
              <a:t>40000</a:t>
            </a:r>
            <a:r>
              <a:rPr lang="ar-SA" sz="2800" dirty="0">
                <a:solidFill>
                  <a:schemeClr val="tx1"/>
                </a:solidFill>
                <a:latin typeface="Alexandria"/>
              </a:rPr>
              <a:t> ريال من التذاكر.</a:t>
            </a:r>
            <a:endParaRPr lang="en-US" sz="2800" dirty="0">
              <a:solidFill>
                <a:schemeClr val="tx1"/>
              </a:solidFill>
              <a:latin typeface="Alexandria"/>
            </a:endParaRPr>
          </a:p>
        </p:txBody>
      </p:sp>
      <p:sp>
        <p:nvSpPr>
          <p:cNvPr id="13" name="مستطيل 12"/>
          <p:cNvSpPr/>
          <p:nvPr/>
        </p:nvSpPr>
        <p:spPr>
          <a:xfrm rot="10800000" flipH="1" flipV="1">
            <a:off x="1343608" y="4344806"/>
            <a:ext cx="10140309" cy="96342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إذا كان سعر التذكرة </a:t>
            </a:r>
            <a:r>
              <a:rPr lang="en-US" sz="2800" dirty="0">
                <a:solidFill>
                  <a:schemeClr val="tx1"/>
                </a:solidFill>
                <a:latin typeface="Alexandria"/>
              </a:rPr>
              <a:t>400</a:t>
            </a:r>
            <a:r>
              <a:rPr lang="ar-SA" sz="2800" dirty="0">
                <a:solidFill>
                  <a:schemeClr val="tx1"/>
                </a:solidFill>
                <a:latin typeface="Alexandria"/>
              </a:rPr>
              <a:t> ريال فأنت بحاجة لبيع </a:t>
            </a:r>
            <a:r>
              <a:rPr lang="en-US" sz="2800" dirty="0">
                <a:solidFill>
                  <a:schemeClr val="tx1"/>
                </a:solidFill>
                <a:latin typeface="Alexandria"/>
              </a:rPr>
              <a:t>100</a:t>
            </a:r>
            <a:r>
              <a:rPr lang="ar-SA" sz="2800" dirty="0">
                <a:solidFill>
                  <a:schemeClr val="tx1"/>
                </a:solidFill>
                <a:latin typeface="Alexandria"/>
              </a:rPr>
              <a:t> تذكرة للوصول لنقطة التعادل  (تساوي الربح والخسارة)</a:t>
            </a:r>
            <a:endParaRPr lang="en-US" sz="2800" dirty="0">
              <a:solidFill>
                <a:schemeClr val="tx1"/>
              </a:solidFill>
              <a:latin typeface="Alexandria"/>
            </a:endParaRPr>
          </a:p>
        </p:txBody>
      </p:sp>
      <p:sp>
        <p:nvSpPr>
          <p:cNvPr id="14" name="مستطيل 13"/>
          <p:cNvSpPr/>
          <p:nvPr/>
        </p:nvSpPr>
        <p:spPr>
          <a:xfrm rot="10800000" flipH="1" flipV="1">
            <a:off x="1259633" y="5308231"/>
            <a:ext cx="10140309" cy="9645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بذلك تكون التذكرة رقم </a:t>
            </a:r>
            <a:r>
              <a:rPr lang="en-US" sz="2800" dirty="0">
                <a:solidFill>
                  <a:schemeClr val="tx1"/>
                </a:solidFill>
                <a:latin typeface="Alexandria"/>
              </a:rPr>
              <a:t>101</a:t>
            </a:r>
            <a:r>
              <a:rPr lang="ar-SA" sz="2800" dirty="0">
                <a:solidFill>
                  <a:schemeClr val="tx1"/>
                </a:solidFill>
                <a:latin typeface="Alexandria"/>
              </a:rPr>
              <a:t> هي بداية الربح الحقيقي.</a:t>
            </a:r>
            <a:endParaRPr lang="en-US" sz="2800" dirty="0">
              <a:solidFill>
                <a:schemeClr val="tx1"/>
              </a:solidFill>
              <a:latin typeface="Alexandria"/>
            </a:endParaRPr>
          </a:p>
        </p:txBody>
      </p:sp>
    </p:spTree>
    <p:extLst>
      <p:ext uri="{BB962C8B-B14F-4D97-AF65-F5344CB8AC3E}">
        <p14:creationId xmlns:p14="http://schemas.microsoft.com/office/powerpoint/2010/main" val="66012929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randombar(horizontal)">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randombar(horizontal)">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1" grpId="0"/>
      <p:bldP spid="10" grpId="0"/>
      <p:bldP spid="12" grpId="0"/>
      <p:bldP spid="13"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9111" y="500315"/>
            <a:ext cx="641434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5635" y="1155870"/>
            <a:ext cx="11352807" cy="53782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509518" y="92486"/>
            <a:ext cx="3596617" cy="764184"/>
          </a:xfrm>
          <a:prstGeom prst="rect">
            <a:avLst/>
          </a:prstGeom>
        </p:spPr>
        <p:txBody>
          <a:bodyPr wrap="square">
            <a:spAutoFit/>
          </a:bodyPr>
          <a:lstStyle/>
          <a:p>
            <a:pPr algn="r" rtl="1">
              <a:lnSpc>
                <a:spcPct val="107000"/>
              </a:lnSpc>
              <a:spcAft>
                <a:spcPts val="800"/>
              </a:spcAft>
            </a:pPr>
            <a:r>
              <a:rPr lang="ar-SA" sz="4400" b="1" dirty="0">
                <a:solidFill>
                  <a:srgbClr val="00AEEF"/>
                </a:solidFill>
                <a:latin typeface="Alexandria"/>
                <a:ea typeface="Calibri" panose="020F0502020204030204" pitchFamily="34" charset="0"/>
              </a:rPr>
              <a:t>الميزانية والتمويل</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1627296" y="1216297"/>
            <a:ext cx="6365240" cy="48897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المحور الثاني: هندسة التمويل وجذب الاستثمارات</a:t>
            </a:r>
            <a:endParaRPr lang="en-US" sz="2800" b="1" dirty="0">
              <a:solidFill>
                <a:srgbClr val="FF0000"/>
              </a:solidFill>
              <a:latin typeface="Alexandria"/>
            </a:endParaRPr>
          </a:p>
        </p:txBody>
      </p:sp>
      <p:sp>
        <p:nvSpPr>
          <p:cNvPr id="8" name="مستطيل 7"/>
          <p:cNvSpPr/>
          <p:nvPr/>
        </p:nvSpPr>
        <p:spPr>
          <a:xfrm rot="10800000" flipH="1" flipV="1">
            <a:off x="1470774" y="1613358"/>
            <a:ext cx="6840735" cy="6548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1) أنواع مصادر التمويل:</a:t>
            </a:r>
            <a:endParaRPr lang="en-US" sz="2800" dirty="0">
              <a:solidFill>
                <a:schemeClr val="tx1"/>
              </a:solidFill>
              <a:latin typeface="Alexandria"/>
            </a:endParaRPr>
          </a:p>
        </p:txBody>
      </p:sp>
      <p:sp>
        <p:nvSpPr>
          <p:cNvPr id="11" name="مستطيل 10"/>
          <p:cNvSpPr/>
          <p:nvPr/>
        </p:nvSpPr>
        <p:spPr>
          <a:xfrm rot="10800000" flipH="1" flipV="1">
            <a:off x="1343608" y="2334253"/>
            <a:ext cx="6659991" cy="5030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التمويل الذاتي: أي الميزانية المرصودة من قبل المنظمة.</a:t>
            </a:r>
            <a:endParaRPr lang="en-US" sz="2800" dirty="0">
              <a:solidFill>
                <a:schemeClr val="tx1"/>
              </a:solidFill>
              <a:latin typeface="Alexandria"/>
            </a:endParaRPr>
          </a:p>
        </p:txBody>
      </p:sp>
      <p:sp>
        <p:nvSpPr>
          <p:cNvPr id="10" name="مستطيل 9"/>
          <p:cNvSpPr/>
          <p:nvPr/>
        </p:nvSpPr>
        <p:spPr>
          <a:xfrm rot="10800000" flipH="1" flipV="1">
            <a:off x="1789746" y="2811237"/>
            <a:ext cx="6202790" cy="5030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رسوم التسجيل والتذاكر: الدخل المباشر من الحضور.</a:t>
            </a:r>
            <a:endParaRPr lang="en-US" sz="2800" dirty="0">
              <a:solidFill>
                <a:schemeClr val="tx1"/>
              </a:solidFill>
              <a:latin typeface="Alexandria"/>
            </a:endParaRPr>
          </a:p>
        </p:txBody>
      </p:sp>
      <p:sp>
        <p:nvSpPr>
          <p:cNvPr id="12" name="مستطيل 11"/>
          <p:cNvSpPr/>
          <p:nvPr/>
        </p:nvSpPr>
        <p:spPr>
          <a:xfrm rot="10800000" flipH="1" flipV="1">
            <a:off x="671802" y="3590308"/>
            <a:ext cx="7322464" cy="64773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الرعاية التجارية: الدعم المادي أو العيني من قبل الشركات مقابل ميزات تسويقية.</a:t>
            </a:r>
            <a:endParaRPr lang="en-US" sz="2800" dirty="0">
              <a:solidFill>
                <a:schemeClr val="tx1"/>
              </a:solidFill>
              <a:latin typeface="Alexandria"/>
            </a:endParaRPr>
          </a:p>
        </p:txBody>
      </p:sp>
      <p:sp>
        <p:nvSpPr>
          <p:cNvPr id="13" name="مستطيل 12"/>
          <p:cNvSpPr/>
          <p:nvPr/>
        </p:nvSpPr>
        <p:spPr>
          <a:xfrm rot="10800000" flipH="1" flipV="1">
            <a:off x="774441" y="4514065"/>
            <a:ext cx="7229158" cy="59989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المبيعات الجانبية: مثل بيع الكتب، المنتجات، خدمات إضافية داخل الفعالية.</a:t>
            </a:r>
            <a:endParaRPr lang="en-US" sz="2800" dirty="0">
              <a:solidFill>
                <a:schemeClr val="tx1"/>
              </a:solidFill>
              <a:latin typeface="Alexandria"/>
            </a:endParaRPr>
          </a:p>
        </p:txBody>
      </p:sp>
      <p:sp>
        <p:nvSpPr>
          <p:cNvPr id="14" name="مستطيل 13"/>
          <p:cNvSpPr/>
          <p:nvPr/>
        </p:nvSpPr>
        <p:spPr>
          <a:xfrm rot="10800000" flipH="1" flipV="1">
            <a:off x="671803" y="5488463"/>
            <a:ext cx="7331796" cy="5366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المِنح والدعم الحكومي: خاصة للفعاليات الثقافية والتعليمية غير الربحية.</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1607" y="1532908"/>
            <a:ext cx="3925639" cy="4895884"/>
          </a:xfrm>
          <a:prstGeom prst="rect">
            <a:avLst/>
          </a:prstGeom>
        </p:spPr>
      </p:pic>
    </p:spTree>
    <p:extLst>
      <p:ext uri="{BB962C8B-B14F-4D97-AF65-F5344CB8AC3E}">
        <p14:creationId xmlns:p14="http://schemas.microsoft.com/office/powerpoint/2010/main" val="103377925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randombar(horizontal)">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randombar(horizontal)">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randombar(horizontal)">
                                      <p:cBhvr>
                                        <p:cTn id="5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1" grpId="0"/>
      <p:bldP spid="10" grpId="0"/>
      <p:bldP spid="12" grpId="0"/>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9111" y="490206"/>
            <a:ext cx="41293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5635" y="1155869"/>
            <a:ext cx="11352807" cy="53782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5803641" y="141608"/>
            <a:ext cx="6386470" cy="764184"/>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هندسة التمويل وجذب الاستثمارات</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rot="10800000" flipH="1" flipV="1">
            <a:off x="2485572" y="1322960"/>
            <a:ext cx="6840735" cy="6548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2) فن تصميم باقات الرعاية:</a:t>
            </a:r>
            <a:endParaRPr lang="en-US" sz="2800" dirty="0">
              <a:solidFill>
                <a:schemeClr val="tx1"/>
              </a:solidFill>
              <a:latin typeface="Alexandria"/>
            </a:endParaRPr>
          </a:p>
        </p:txBody>
      </p:sp>
      <p:sp>
        <p:nvSpPr>
          <p:cNvPr id="11" name="مستطيل 10"/>
          <p:cNvSpPr/>
          <p:nvPr/>
        </p:nvSpPr>
        <p:spPr>
          <a:xfrm rot="10800000" flipH="1" flipV="1">
            <a:off x="564315" y="2097782"/>
            <a:ext cx="8453535" cy="8759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الخطأ الشائع هو طلب المال دون تقديم قيمة موازية، الشركات لا تدفع تبرعاً بل تدفع مقابل ظهور واستثمار وتقسم الباقات إلى.</a:t>
            </a:r>
            <a:endParaRPr lang="en-US" sz="2800" dirty="0">
              <a:solidFill>
                <a:schemeClr val="tx1"/>
              </a:solidFill>
              <a:latin typeface="Alexandria"/>
            </a:endParaRPr>
          </a:p>
        </p:txBody>
      </p:sp>
      <p:sp>
        <p:nvSpPr>
          <p:cNvPr id="12" name="مستطيل 11"/>
          <p:cNvSpPr/>
          <p:nvPr/>
        </p:nvSpPr>
        <p:spPr>
          <a:xfrm rot="10800000" flipH="1" flipV="1">
            <a:off x="545481" y="3150092"/>
            <a:ext cx="8453535" cy="91100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الراعي الماسي / البلاتيني: ميزات حصرية (كلمة افتتاحية، شعار ضخم، تكريم خاص).</a:t>
            </a:r>
            <a:endParaRPr lang="en-US" sz="2800" dirty="0">
              <a:solidFill>
                <a:schemeClr val="tx1"/>
              </a:solidFill>
              <a:latin typeface="Alexandria"/>
            </a:endParaRPr>
          </a:p>
        </p:txBody>
      </p:sp>
      <p:sp>
        <p:nvSpPr>
          <p:cNvPr id="13" name="مستطيل 12"/>
          <p:cNvSpPr/>
          <p:nvPr/>
        </p:nvSpPr>
        <p:spPr>
          <a:xfrm rot="10800000" flipH="1" flipV="1">
            <a:off x="583149" y="4238040"/>
            <a:ext cx="8453534" cy="59989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الراعي الذهبي: ميزات متوسطة (جناح عرض، شعار في المطبوعات).</a:t>
            </a:r>
            <a:endParaRPr lang="en-US" sz="2800" dirty="0">
              <a:solidFill>
                <a:schemeClr val="tx1"/>
              </a:solidFill>
              <a:latin typeface="Alexandria"/>
            </a:endParaRPr>
          </a:p>
        </p:txBody>
      </p:sp>
      <p:sp>
        <p:nvSpPr>
          <p:cNvPr id="14" name="مستطيل 13"/>
          <p:cNvSpPr/>
          <p:nvPr/>
        </p:nvSpPr>
        <p:spPr>
          <a:xfrm rot="10800000" flipH="1" flipV="1">
            <a:off x="620817" y="4918188"/>
            <a:ext cx="8415866" cy="9554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الراعي الفضي: ميزات بسيطة (شعار على الموقع الإلكتروني، ذكر في وسائل التواصل)</a:t>
            </a:r>
            <a:endParaRPr lang="en-US" sz="2800" dirty="0">
              <a:solidFill>
                <a:schemeClr val="tx1"/>
              </a:solidFill>
              <a:latin typeface="Alexandria"/>
            </a:endParaRPr>
          </a:p>
        </p:txBody>
      </p:sp>
      <p:pic>
        <p:nvPicPr>
          <p:cNvPr id="6" name="صورة 5"/>
          <p:cNvPicPr>
            <a:picLocks noChangeAspect="1"/>
          </p:cNvPicPr>
          <p:nvPr/>
        </p:nvPicPr>
        <p:blipFill rotWithShape="1">
          <a:blip r:embed="rId3">
            <a:extLst>
              <a:ext uri="{28A0092B-C50C-407E-A947-70E740481C1C}">
                <a14:useLocalDpi xmlns:a14="http://schemas.microsoft.com/office/drawing/2010/main" val="0"/>
              </a:ext>
            </a:extLst>
          </a:blip>
          <a:srcRect l="9075" t="16363" r="6027" b="13610"/>
          <a:stretch/>
        </p:blipFill>
        <p:spPr>
          <a:xfrm>
            <a:off x="9228862" y="1613357"/>
            <a:ext cx="2963138" cy="4544846"/>
          </a:xfrm>
          <a:prstGeom prst="rect">
            <a:avLst/>
          </a:prstGeom>
        </p:spPr>
      </p:pic>
      <p:sp>
        <p:nvSpPr>
          <p:cNvPr id="15" name="مستطيل 14"/>
          <p:cNvSpPr/>
          <p:nvPr/>
        </p:nvSpPr>
        <p:spPr>
          <a:xfrm rot="10800000" flipH="1" flipV="1">
            <a:off x="620817" y="5953864"/>
            <a:ext cx="8415866" cy="5366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الراعي العيني: يوفر خدمات بدلاً من المال (شركة الطيران توفر التذاكر)</a:t>
            </a:r>
            <a:endParaRPr lang="en-US" sz="2800" dirty="0">
              <a:solidFill>
                <a:schemeClr val="tx1"/>
              </a:solidFill>
              <a:latin typeface="Alexandria"/>
            </a:endParaRPr>
          </a:p>
        </p:txBody>
      </p:sp>
    </p:spTree>
    <p:extLst>
      <p:ext uri="{BB962C8B-B14F-4D97-AF65-F5344CB8AC3E}">
        <p14:creationId xmlns:p14="http://schemas.microsoft.com/office/powerpoint/2010/main" val="173328093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randombar(horizont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randombar(horizontal)">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randombar(horizontal)">
                                      <p:cBhvr>
                                        <p:cTn id="4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1" grpId="0"/>
      <p:bldP spid="12" grpId="0"/>
      <p:bldP spid="13" grpId="0"/>
      <p:bldP spid="14" grpId="0"/>
      <p:bldP spid="1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4575" y="500685"/>
            <a:ext cx="401954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3) استراتيجيات الجذب (رحلة إقناع الممول):</a:t>
            </a:r>
            <a:endParaRPr lang="en-US" sz="2800" b="1" dirty="0">
              <a:solidFill>
                <a:srgbClr val="FF0000"/>
              </a:solidFill>
              <a:latin typeface="Alexandria"/>
            </a:endParaRPr>
          </a:p>
        </p:txBody>
      </p:sp>
      <p:sp>
        <p:nvSpPr>
          <p:cNvPr id="8" name="مستطيل 7"/>
          <p:cNvSpPr/>
          <p:nvPr/>
        </p:nvSpPr>
        <p:spPr>
          <a:xfrm rot="10800000" flipH="1" flipV="1">
            <a:off x="633255" y="1791832"/>
            <a:ext cx="7596345" cy="9394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الممول غالباً ما يبحث عن العائد على الاستثمار، لذلك لإقناعه يجب أن يتضمن عرضك الآتي:</a:t>
            </a:r>
            <a:endParaRPr lang="en-US" sz="2800" dirty="0">
              <a:solidFill>
                <a:schemeClr val="tx1"/>
              </a:solidFill>
              <a:latin typeface="Alexandria"/>
            </a:endParaRPr>
          </a:p>
        </p:txBody>
      </p:sp>
      <p:sp>
        <p:nvSpPr>
          <p:cNvPr id="10" name="مستطيل 9"/>
          <p:cNvSpPr/>
          <p:nvPr/>
        </p:nvSpPr>
        <p:spPr>
          <a:xfrm rot="10800000" flipH="1" flipV="1">
            <a:off x="701679" y="2756839"/>
            <a:ext cx="7527921" cy="10309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الجمهور المستهدف: من هم؟ وما هي توقعاتهم وقوتهم الشرائية؟ (الممول يريد الوصول لعملاء جدد).</a:t>
            </a:r>
            <a:endParaRPr lang="en-US" sz="2800" dirty="0">
              <a:solidFill>
                <a:schemeClr val="tx1"/>
              </a:solidFill>
              <a:latin typeface="Alexandria"/>
            </a:endParaRPr>
          </a:p>
        </p:txBody>
      </p:sp>
      <p:sp>
        <p:nvSpPr>
          <p:cNvPr id="11" name="مستطيل 10"/>
          <p:cNvSpPr/>
          <p:nvPr/>
        </p:nvSpPr>
        <p:spPr>
          <a:xfrm rot="10800000" flipH="1" flipV="1">
            <a:off x="130626" y="4473145"/>
            <a:ext cx="8164286" cy="71949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قصة الفعالية: لماذا هذه الفعالية مهمة الآن؟ وماهي الفجوة التي تغطيها</a:t>
            </a:r>
            <a:endParaRPr lang="en-US" sz="2800" dirty="0">
              <a:solidFill>
                <a:schemeClr val="tx1"/>
              </a:solidFill>
              <a:latin typeface="Alexandria"/>
            </a:endParaRPr>
          </a:p>
        </p:txBody>
      </p:sp>
      <p:sp>
        <p:nvSpPr>
          <p:cNvPr id="12" name="مستطيل 11"/>
          <p:cNvSpPr/>
          <p:nvPr/>
        </p:nvSpPr>
        <p:spPr>
          <a:xfrm rot="10800000" flipH="1" flipV="1">
            <a:off x="418272" y="3882502"/>
            <a:ext cx="7895303" cy="5242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أرقام الوصول: كم عدد المتابعين؟ ماهي التغطية الإعلامية المتوقعة.</a:t>
            </a:r>
            <a:endParaRPr lang="en-US" sz="2800" dirty="0">
              <a:solidFill>
                <a:schemeClr val="tx1"/>
              </a:solidFill>
              <a:latin typeface="Alexandria"/>
            </a:endParaRPr>
          </a:p>
        </p:txBody>
      </p:sp>
      <p:sp>
        <p:nvSpPr>
          <p:cNvPr id="13" name="مستطيل 12"/>
          <p:cNvSpPr/>
          <p:nvPr/>
        </p:nvSpPr>
        <p:spPr>
          <a:xfrm rot="10800000" flipH="1" flipV="1">
            <a:off x="701678" y="5809227"/>
            <a:ext cx="7623435"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المصداقية: سيرة المنظمين ونجاحاتهم السابقة، وشركاء أكدوا حضورهم.</a:t>
            </a:r>
            <a:endParaRPr lang="en-US" sz="2800" dirty="0">
              <a:solidFill>
                <a:schemeClr val="tx1"/>
              </a:solidFill>
              <a:latin typeface="Alexandria"/>
            </a:endParaRPr>
          </a:p>
        </p:txBody>
      </p:sp>
      <p:sp>
        <p:nvSpPr>
          <p:cNvPr id="3" name="مستطيل 2"/>
          <p:cNvSpPr/>
          <p:nvPr/>
        </p:nvSpPr>
        <p:spPr>
          <a:xfrm>
            <a:off x="6242077" y="92377"/>
            <a:ext cx="5840060" cy="750975"/>
          </a:xfrm>
          <a:prstGeom prst="rect">
            <a:avLst/>
          </a:prstGeom>
        </p:spPr>
        <p:txBody>
          <a:bodyPr wrap="non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هندسة التمويل وجذب الاستثمارات</a:t>
            </a:r>
            <a:endParaRPr lang="en-US" sz="4000" b="1" dirty="0">
              <a:solidFill>
                <a:srgbClr val="FF0000"/>
              </a:solidFill>
              <a:latin typeface="Alexandria"/>
              <a:ea typeface="Calibri" panose="020F0502020204030204" pitchFamily="34" charset="0"/>
              <a:cs typeface="Arial" panose="020B0604020202020204" pitchFamily="34" charset="0"/>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7550" y="1329700"/>
            <a:ext cx="3890866" cy="5155076"/>
          </a:xfrm>
          <a:prstGeom prst="rect">
            <a:avLst/>
          </a:prstGeom>
        </p:spPr>
      </p:pic>
      <p:sp>
        <p:nvSpPr>
          <p:cNvPr id="15" name="مستطيل 14"/>
          <p:cNvSpPr/>
          <p:nvPr/>
        </p:nvSpPr>
        <p:spPr>
          <a:xfrm rot="10800000" flipH="1" flipV="1">
            <a:off x="418270" y="5042316"/>
            <a:ext cx="7876641" cy="71949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خارطة الطريق المالية: كيف سيتم صرف الأموال، وما هو العائد؟</a:t>
            </a:r>
            <a:endParaRPr lang="en-US" sz="2800" dirty="0">
              <a:solidFill>
                <a:schemeClr val="tx1"/>
              </a:solidFill>
              <a:latin typeface="Alexandria"/>
            </a:endParaRPr>
          </a:p>
        </p:txBody>
      </p:sp>
    </p:spTree>
    <p:extLst>
      <p:ext uri="{BB962C8B-B14F-4D97-AF65-F5344CB8AC3E}">
        <p14:creationId xmlns:p14="http://schemas.microsoft.com/office/powerpoint/2010/main" val="320234118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randombar(horizontal)">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randombar(horizontal)">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randombar(horizontal)">
                                      <p:cBhvr>
                                        <p:cTn id="4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 grpId="0"/>
      <p:bldP spid="8" grpId="0"/>
      <p:bldP spid="10" grpId="0"/>
      <p:bldP spid="11" grpId="0"/>
      <p:bldP spid="12" grpId="0"/>
      <p:bldP spid="13" grpId="0"/>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6" y="536880"/>
            <a:ext cx="417195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366801"/>
            <a:ext cx="11352807" cy="5167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6372225" y="145263"/>
            <a:ext cx="5819775" cy="764184"/>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هندسة التمويل وجذب الاستثمارات</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4400551" y="1671161"/>
            <a:ext cx="341249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4) التمويل التبادلي:</a:t>
            </a:r>
            <a:endParaRPr lang="en-US" sz="2800" b="1" dirty="0">
              <a:solidFill>
                <a:srgbClr val="FF0000"/>
              </a:solidFill>
              <a:latin typeface="Alexandria"/>
            </a:endParaRPr>
          </a:p>
        </p:txBody>
      </p:sp>
      <p:sp>
        <p:nvSpPr>
          <p:cNvPr id="8" name="مستطيل 7"/>
          <p:cNvSpPr/>
          <p:nvPr/>
        </p:nvSpPr>
        <p:spPr>
          <a:xfrm rot="10800000" flipH="1" flipV="1">
            <a:off x="527128" y="2226355"/>
            <a:ext cx="7897505" cy="14945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هذا المفهوم يغير قواعد اللعبة للفعاليات ذات الميزانية المحدودة. كيف يعمل؟ </a:t>
            </a:r>
            <a:endParaRPr lang="en-US" sz="2800" dirty="0">
              <a:solidFill>
                <a:schemeClr val="tx1"/>
              </a:solidFill>
              <a:latin typeface="Alexandria"/>
            </a:endParaRPr>
          </a:p>
        </p:txBody>
      </p:sp>
      <p:sp>
        <p:nvSpPr>
          <p:cNvPr id="10" name="مستطيل 9"/>
          <p:cNvSpPr/>
          <p:nvPr/>
        </p:nvSpPr>
        <p:spPr>
          <a:xfrm rot="10800000" flipH="1" flipV="1">
            <a:off x="334297" y="3528817"/>
            <a:ext cx="8090336" cy="150344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بدلاً من دفع </a:t>
            </a:r>
            <a:r>
              <a:rPr lang="en-US" sz="2800" dirty="0">
                <a:solidFill>
                  <a:schemeClr val="tx1"/>
                </a:solidFill>
                <a:latin typeface="Alexandria"/>
              </a:rPr>
              <a:t>5000</a:t>
            </a:r>
            <a:r>
              <a:rPr lang="ar-SA" sz="2800" dirty="0">
                <a:solidFill>
                  <a:schemeClr val="tx1"/>
                </a:solidFill>
                <a:latin typeface="Alexandria"/>
              </a:rPr>
              <a:t> دولار لشركة دعاية أو إعلان للتسويق لفعاليتك. امنحهم مساحة عرض، أو لقب راعي إعلامي مقابل خدماتهم</a:t>
            </a:r>
            <a:endParaRPr lang="en-US" sz="2800" dirty="0">
              <a:solidFill>
                <a:schemeClr val="tx1"/>
              </a:solidFill>
              <a:latin typeface="Alexandria"/>
            </a:endParaRPr>
          </a:p>
        </p:txBody>
      </p:sp>
      <p:sp>
        <p:nvSpPr>
          <p:cNvPr id="12" name="مستطيل 11"/>
          <p:cNvSpPr/>
          <p:nvPr/>
        </p:nvSpPr>
        <p:spPr>
          <a:xfrm rot="10800000" flipH="1" flipV="1">
            <a:off x="376469" y="5243197"/>
            <a:ext cx="8048164"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هذا الأمر يقلل المصاريف النقدية الخارجة، ويحافظ على جودة الفعالية.</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6804" y="1642713"/>
            <a:ext cx="3725195" cy="4634262"/>
          </a:xfrm>
          <a:prstGeom prst="rect">
            <a:avLst/>
          </a:prstGeom>
        </p:spPr>
      </p:pic>
    </p:spTree>
    <p:extLst>
      <p:ext uri="{BB962C8B-B14F-4D97-AF65-F5344CB8AC3E}">
        <p14:creationId xmlns:p14="http://schemas.microsoft.com/office/powerpoint/2010/main" val="189874470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6" y="536880"/>
            <a:ext cx="401955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70"/>
            <a:ext cx="11352807" cy="52163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6263005" y="197586"/>
            <a:ext cx="5791060"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هندسة التمويل وجذب الاستثمارات</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5) إدارة العلاقة مع الرعاة:</a:t>
            </a:r>
            <a:endParaRPr lang="en-US" sz="2800" b="1" dirty="0">
              <a:solidFill>
                <a:srgbClr val="FF0000"/>
              </a:solidFill>
              <a:latin typeface="Alexandria"/>
            </a:endParaRPr>
          </a:p>
        </p:txBody>
      </p:sp>
      <p:sp>
        <p:nvSpPr>
          <p:cNvPr id="8" name="مستطيل 7"/>
          <p:cNvSpPr/>
          <p:nvPr/>
        </p:nvSpPr>
        <p:spPr>
          <a:xfrm rot="10800000" flipH="1" flipV="1">
            <a:off x="552450" y="1879874"/>
            <a:ext cx="7600951" cy="9903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التمويل لا ينتهي باستلام الشيك. النجاح الحقيقي يكمن في تفعيل الرعاية من خلال:</a:t>
            </a:r>
            <a:endParaRPr lang="en-US" sz="2800" dirty="0">
              <a:solidFill>
                <a:schemeClr val="tx1"/>
              </a:solidFill>
              <a:latin typeface="Alexandria"/>
            </a:endParaRPr>
          </a:p>
        </p:txBody>
      </p:sp>
      <p:sp>
        <p:nvSpPr>
          <p:cNvPr id="10" name="مستطيل 9"/>
          <p:cNvSpPr/>
          <p:nvPr/>
        </p:nvSpPr>
        <p:spPr>
          <a:xfrm rot="10800000" flipH="1" flipV="1">
            <a:off x="985334" y="2927630"/>
            <a:ext cx="6968545" cy="674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التأكد من ظهور الشعارات في الأماكن المتفق عليها.</a:t>
            </a:r>
            <a:endParaRPr lang="en-US" sz="2800" dirty="0">
              <a:solidFill>
                <a:schemeClr val="tx1"/>
              </a:solidFill>
              <a:latin typeface="Alexandria"/>
            </a:endParaRPr>
          </a:p>
        </p:txBody>
      </p:sp>
      <p:sp>
        <p:nvSpPr>
          <p:cNvPr id="12" name="مستطيل 11"/>
          <p:cNvSpPr/>
          <p:nvPr/>
        </p:nvSpPr>
        <p:spPr>
          <a:xfrm rot="10800000" flipH="1" flipV="1">
            <a:off x="1171575" y="3590762"/>
            <a:ext cx="6772328"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تسهيل تواصل الراعي مع الجمهور المستهدف.</a:t>
            </a:r>
            <a:endParaRPr lang="en-US" sz="2800" dirty="0">
              <a:solidFill>
                <a:schemeClr val="tx1"/>
              </a:solidFill>
              <a:latin typeface="Alexandria"/>
            </a:endParaRPr>
          </a:p>
        </p:txBody>
      </p:sp>
      <p:sp>
        <p:nvSpPr>
          <p:cNvPr id="11" name="مستطيل 10"/>
          <p:cNvSpPr/>
          <p:nvPr/>
        </p:nvSpPr>
        <p:spPr>
          <a:xfrm rot="10800000" flipH="1" flipV="1">
            <a:off x="566532" y="4745067"/>
            <a:ext cx="7367589" cy="96040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تقديم تقرير ختامي للراعي يثبت بالأرقام والصور الفوائد التي جناها من مشاركته، لضمان استمراره في النسخ القادمة.</a:t>
            </a:r>
            <a:endParaRPr lang="en-US" sz="2800" dirty="0">
              <a:solidFill>
                <a:schemeClr val="tx1"/>
              </a:solidFill>
              <a:latin typeface="Alexandria"/>
            </a:endParaRPr>
          </a:p>
        </p:txBody>
      </p:sp>
      <p:pic>
        <p:nvPicPr>
          <p:cNvPr id="4" name="صورة 3"/>
          <p:cNvPicPr>
            <a:picLocks noChangeAspect="1"/>
          </p:cNvPicPr>
          <p:nvPr/>
        </p:nvPicPr>
        <p:blipFill rotWithShape="1">
          <a:blip r:embed="rId3"/>
          <a:srcRect l="1133" t="742" r="650" b="6451"/>
          <a:stretch/>
        </p:blipFill>
        <p:spPr>
          <a:xfrm>
            <a:off x="8153401" y="1404718"/>
            <a:ext cx="4038312" cy="4718660"/>
          </a:xfrm>
          <a:prstGeom prst="rect">
            <a:avLst/>
          </a:prstGeom>
        </p:spPr>
      </p:pic>
    </p:spTree>
    <p:extLst>
      <p:ext uri="{BB962C8B-B14F-4D97-AF65-F5344CB8AC3E}">
        <p14:creationId xmlns:p14="http://schemas.microsoft.com/office/powerpoint/2010/main" val="122637639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2"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27355"/>
            <a:ext cx="635356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344182"/>
            <a:ext cx="11352807" cy="51137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668138" y="92486"/>
            <a:ext cx="3437997" cy="816827"/>
          </a:xfrm>
          <a:prstGeom prst="rect">
            <a:avLst/>
          </a:prstGeom>
        </p:spPr>
        <p:txBody>
          <a:bodyPr wrap="square">
            <a:spAutoFit/>
          </a:bodyPr>
          <a:lstStyle/>
          <a:p>
            <a:pPr algn="r" rtl="1">
              <a:lnSpc>
                <a:spcPct val="107000"/>
              </a:lnSpc>
              <a:spcAft>
                <a:spcPts val="800"/>
              </a:spcAft>
            </a:pPr>
            <a:r>
              <a:rPr lang="ar-SA" sz="4400" b="1" dirty="0">
                <a:solidFill>
                  <a:srgbClr val="00AEEF"/>
                </a:solidFill>
                <a:latin typeface="Alexandria"/>
                <a:ea typeface="Calibri" panose="020F0502020204030204" pitchFamily="34" charset="0"/>
              </a:rPr>
              <a:t>الميزانية والتمويل</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1626235" y="1357067"/>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المحور الثالث إدارة النفقات والتحكم بالتدفق النقدي</a:t>
            </a:r>
            <a:endParaRPr lang="en-US" sz="2800" b="1" dirty="0">
              <a:solidFill>
                <a:srgbClr val="FF0000"/>
              </a:solidFill>
              <a:latin typeface="Alexandria"/>
            </a:endParaRPr>
          </a:p>
        </p:txBody>
      </p:sp>
      <p:sp>
        <p:nvSpPr>
          <p:cNvPr id="8" name="مستطيل 7"/>
          <p:cNvSpPr/>
          <p:nvPr/>
        </p:nvSpPr>
        <p:spPr>
          <a:xfrm rot="10800000" flipH="1" flipV="1">
            <a:off x="4460186" y="2094082"/>
            <a:ext cx="3605637"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1) استراتيجية الإنفاق الذكي:</a:t>
            </a:r>
            <a:endParaRPr lang="en-US" sz="2800" dirty="0">
              <a:solidFill>
                <a:schemeClr val="tx1"/>
              </a:solidFill>
              <a:latin typeface="Alexandria"/>
            </a:endParaRPr>
          </a:p>
        </p:txBody>
      </p:sp>
      <p:sp>
        <p:nvSpPr>
          <p:cNvPr id="10" name="مستطيل 9"/>
          <p:cNvSpPr/>
          <p:nvPr/>
        </p:nvSpPr>
        <p:spPr>
          <a:xfrm rot="10800000" flipH="1" flipV="1">
            <a:off x="877078" y="2717538"/>
            <a:ext cx="6968545"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لا تعامل كل بنود الميزانية بالتساوي استخدم قاعدة </a:t>
            </a:r>
            <a:r>
              <a:rPr lang="en-US" sz="2800" dirty="0">
                <a:solidFill>
                  <a:schemeClr val="tx1"/>
                </a:solidFill>
                <a:latin typeface="Alexandria"/>
              </a:rPr>
              <a:t>80/20</a:t>
            </a:r>
            <a:r>
              <a:rPr lang="ar-SA" sz="2800" dirty="0">
                <a:solidFill>
                  <a:schemeClr val="tx1"/>
                </a:solidFill>
                <a:latin typeface="Alexandria"/>
              </a:rPr>
              <a:t>:</a:t>
            </a:r>
            <a:endParaRPr lang="en-US" sz="2800" dirty="0">
              <a:solidFill>
                <a:schemeClr val="tx1"/>
              </a:solidFill>
              <a:latin typeface="Alexandria"/>
            </a:endParaRPr>
          </a:p>
        </p:txBody>
      </p:sp>
      <p:sp>
        <p:nvSpPr>
          <p:cNvPr id="12" name="مستطيل 11"/>
          <p:cNvSpPr/>
          <p:nvPr/>
        </p:nvSpPr>
        <p:spPr>
          <a:xfrm rot="10800000" flipH="1" flipV="1">
            <a:off x="581803" y="3562110"/>
            <a:ext cx="7263820" cy="10723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en-US" sz="2800" dirty="0">
                <a:solidFill>
                  <a:schemeClr val="tx1"/>
                </a:solidFill>
                <a:latin typeface="Alexandria"/>
              </a:rPr>
              <a:t>20</a:t>
            </a:r>
            <a:r>
              <a:rPr lang="ar-SA" sz="2800" dirty="0">
                <a:solidFill>
                  <a:schemeClr val="tx1"/>
                </a:solidFill>
                <a:latin typeface="Alexandria"/>
              </a:rPr>
              <a:t>% من البنود (مثل الموقع، التقنيات، المتحدثين) هي التي تخلق </a:t>
            </a:r>
            <a:r>
              <a:rPr lang="en-US" sz="2800" dirty="0">
                <a:solidFill>
                  <a:schemeClr val="tx1"/>
                </a:solidFill>
                <a:latin typeface="Alexandria"/>
              </a:rPr>
              <a:t>80</a:t>
            </a:r>
            <a:r>
              <a:rPr lang="ar-SA" sz="2800" dirty="0">
                <a:solidFill>
                  <a:schemeClr val="tx1"/>
                </a:solidFill>
                <a:latin typeface="Alexandria"/>
              </a:rPr>
              <a:t>% من انطباع الجمهور.</a:t>
            </a:r>
            <a:endParaRPr lang="en-US" sz="2800" dirty="0">
              <a:solidFill>
                <a:schemeClr val="tx1"/>
              </a:solidFill>
              <a:latin typeface="Alexandria"/>
            </a:endParaRPr>
          </a:p>
        </p:txBody>
      </p:sp>
      <p:sp>
        <p:nvSpPr>
          <p:cNvPr id="11" name="مستطيل 10"/>
          <p:cNvSpPr/>
          <p:nvPr/>
        </p:nvSpPr>
        <p:spPr>
          <a:xfrm rot="10800000" flipH="1" flipV="1">
            <a:off x="581803" y="4769801"/>
            <a:ext cx="7263820" cy="15452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القاعدة هنا لا تبخل على العناصر التي تلمس تجربة الحضور بشكل مباشر، ووفر في الأمور الإدارية الخلفية التي لا يراها أحد.</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1975" y="1571625"/>
            <a:ext cx="4010025" cy="4524375"/>
          </a:xfrm>
          <a:prstGeom prst="rect">
            <a:avLst/>
          </a:prstGeom>
        </p:spPr>
      </p:pic>
    </p:spTree>
    <p:extLst>
      <p:ext uri="{BB962C8B-B14F-4D97-AF65-F5344CB8AC3E}">
        <p14:creationId xmlns:p14="http://schemas.microsoft.com/office/powerpoint/2010/main" val="396123630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2"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4575" y="491161"/>
            <a:ext cx="378142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6"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5991226" y="92486"/>
            <a:ext cx="6114910"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إدارة النفقات والتحكم بالتدفق النقدي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rot="10800000" flipH="1" flipV="1">
            <a:off x="2656115" y="1367859"/>
            <a:ext cx="5037108"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a:solidFill>
                  <a:srgbClr val="FF0000"/>
                </a:solidFill>
                <a:latin typeface="Alexandria"/>
              </a:rPr>
              <a:t>2) مهارات التفاوض مع الموردين:</a:t>
            </a:r>
            <a:endParaRPr lang="en-US" sz="2800" b="1" dirty="0">
              <a:solidFill>
                <a:srgbClr val="FF0000"/>
              </a:solidFill>
              <a:latin typeface="Alexandria"/>
            </a:endParaRPr>
          </a:p>
        </p:txBody>
      </p:sp>
      <p:sp>
        <p:nvSpPr>
          <p:cNvPr id="10" name="مستطيل 9"/>
          <p:cNvSpPr/>
          <p:nvPr/>
        </p:nvSpPr>
        <p:spPr>
          <a:xfrm rot="10800000" flipH="1" flipV="1">
            <a:off x="620485" y="2164537"/>
            <a:ext cx="7184571" cy="10425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المورد هو شريك بالتكلفة لذلك لتقليل النفقات دون المساس بالجودة اعتمد الآتي:</a:t>
            </a:r>
            <a:endParaRPr lang="en-US" sz="2800" dirty="0">
              <a:solidFill>
                <a:schemeClr val="tx1"/>
              </a:solidFill>
              <a:latin typeface="Alexandria"/>
            </a:endParaRPr>
          </a:p>
        </p:txBody>
      </p:sp>
      <p:sp>
        <p:nvSpPr>
          <p:cNvPr id="12" name="مستطيل 11"/>
          <p:cNvSpPr/>
          <p:nvPr/>
        </p:nvSpPr>
        <p:spPr>
          <a:xfrm rot="10800000" flipH="1" flipV="1">
            <a:off x="620485" y="3207076"/>
            <a:ext cx="7184571" cy="10723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عروض الأسعار الثلاثة: لا تعتمد سعراً أبداً دون الحصول على ثلاثة عروض مقارنة.</a:t>
            </a:r>
            <a:endParaRPr lang="en-US" sz="2800" dirty="0">
              <a:solidFill>
                <a:schemeClr val="tx1"/>
              </a:solidFill>
              <a:latin typeface="Alexandria"/>
            </a:endParaRPr>
          </a:p>
        </p:txBody>
      </p:sp>
      <p:sp>
        <p:nvSpPr>
          <p:cNvPr id="11" name="مستطيل 10"/>
          <p:cNvSpPr/>
          <p:nvPr/>
        </p:nvSpPr>
        <p:spPr>
          <a:xfrm rot="10800000" flipH="1" flipV="1">
            <a:off x="620484" y="4451617"/>
            <a:ext cx="7072740" cy="8066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الحجز المبكر: يوفر غالباً من </a:t>
            </a:r>
            <a:r>
              <a:rPr lang="en-US" sz="2800" dirty="0">
                <a:solidFill>
                  <a:schemeClr val="tx1"/>
                </a:solidFill>
                <a:latin typeface="Alexandria"/>
              </a:rPr>
              <a:t>10</a:t>
            </a:r>
            <a:r>
              <a:rPr lang="ar-SA" sz="2800" dirty="0">
                <a:solidFill>
                  <a:schemeClr val="tx1"/>
                </a:solidFill>
                <a:latin typeface="Alexandria"/>
              </a:rPr>
              <a:t>% إلى </a:t>
            </a:r>
            <a:r>
              <a:rPr lang="en-US" sz="2800" dirty="0">
                <a:solidFill>
                  <a:schemeClr val="tx1"/>
                </a:solidFill>
                <a:latin typeface="Alexandria"/>
              </a:rPr>
              <a:t>20</a:t>
            </a:r>
            <a:r>
              <a:rPr lang="ar-SA" sz="2800" dirty="0">
                <a:solidFill>
                  <a:schemeClr val="tx1"/>
                </a:solidFill>
                <a:latin typeface="Alexandria"/>
              </a:rPr>
              <a:t>% من التكاليف(خاصة في الفنادق والطيران).</a:t>
            </a:r>
            <a:endParaRPr lang="en-US" sz="2800" dirty="0">
              <a:solidFill>
                <a:schemeClr val="tx1"/>
              </a:solidFill>
              <a:latin typeface="Alexandria"/>
            </a:endParaRPr>
          </a:p>
        </p:txBody>
      </p:sp>
      <p:sp>
        <p:nvSpPr>
          <p:cNvPr id="13" name="مستطيل 12"/>
          <p:cNvSpPr/>
          <p:nvPr/>
        </p:nvSpPr>
        <p:spPr>
          <a:xfrm rot="10800000" flipH="1" flipV="1">
            <a:off x="620483" y="5399365"/>
            <a:ext cx="7184574" cy="10223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العقود المرنة: تأكد من وجود بنود تسمح بالتعديل في الأعداد (مثل الوجبات) قبل الفعالية بـ </a:t>
            </a:r>
            <a:r>
              <a:rPr lang="en-US" sz="2800" dirty="0">
                <a:solidFill>
                  <a:schemeClr val="tx1"/>
                </a:solidFill>
                <a:latin typeface="Alexandria"/>
              </a:rPr>
              <a:t>48</a:t>
            </a:r>
            <a:r>
              <a:rPr lang="ar-SA" sz="2800" dirty="0">
                <a:solidFill>
                  <a:schemeClr val="tx1"/>
                </a:solidFill>
                <a:latin typeface="Alexandria"/>
              </a:rPr>
              <a:t> ساعة لتجنب الهدر</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05056" y="1284622"/>
            <a:ext cx="4431592" cy="5344777"/>
          </a:xfrm>
          <a:prstGeom prst="rect">
            <a:avLst/>
          </a:prstGeom>
        </p:spPr>
      </p:pic>
    </p:spTree>
    <p:extLst>
      <p:ext uri="{BB962C8B-B14F-4D97-AF65-F5344CB8AC3E}">
        <p14:creationId xmlns:p14="http://schemas.microsoft.com/office/powerpoint/2010/main" val="308966958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1"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6" y="527355"/>
            <a:ext cx="3683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5823857" y="92486"/>
            <a:ext cx="6282278"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إدارة النفقات والتحكم بالتدفق النقدي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rot="10800000" flipH="1" flipV="1">
            <a:off x="3505200" y="1141903"/>
            <a:ext cx="3447794"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a:solidFill>
                  <a:srgbClr val="FF0000"/>
                </a:solidFill>
                <a:latin typeface="Alexandria"/>
              </a:rPr>
              <a:t>3) إدارة التدفق النقدي:</a:t>
            </a:r>
            <a:endParaRPr lang="en-US" sz="2800" b="1" dirty="0">
              <a:solidFill>
                <a:srgbClr val="FF0000"/>
              </a:solidFill>
              <a:latin typeface="Alexandria"/>
            </a:endParaRPr>
          </a:p>
        </p:txBody>
      </p:sp>
      <p:sp>
        <p:nvSpPr>
          <p:cNvPr id="10" name="مستطيل 9"/>
          <p:cNvSpPr/>
          <p:nvPr/>
        </p:nvSpPr>
        <p:spPr>
          <a:xfrm rot="10800000" flipH="1" flipV="1">
            <a:off x="2776509" y="1808223"/>
            <a:ext cx="4567099"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هذا هو الفخ الذي يقع فيه الكثيرين:</a:t>
            </a:r>
            <a:endParaRPr lang="en-US" sz="2800" dirty="0">
              <a:solidFill>
                <a:schemeClr val="tx1"/>
              </a:solidFill>
              <a:latin typeface="Alexandria"/>
            </a:endParaRPr>
          </a:p>
        </p:txBody>
      </p:sp>
      <p:sp>
        <p:nvSpPr>
          <p:cNvPr id="12" name="مستطيل 11"/>
          <p:cNvSpPr/>
          <p:nvPr/>
        </p:nvSpPr>
        <p:spPr>
          <a:xfrm rot="10800000" flipH="1" flipV="1">
            <a:off x="584105" y="2651138"/>
            <a:ext cx="6759503" cy="15028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الفجوة المالية: هي الفترة التي تسبق الفعالية حيث تكثر المدفوعات للموردين بينما الإيرادات من (التذاكر، الرعاة) لم تكتمل بعد فما هو الحل؟.</a:t>
            </a:r>
            <a:endParaRPr lang="en-US" sz="2800" dirty="0">
              <a:solidFill>
                <a:schemeClr val="tx1"/>
              </a:solidFill>
              <a:latin typeface="Alexandria"/>
            </a:endParaRPr>
          </a:p>
        </p:txBody>
      </p:sp>
      <p:sp>
        <p:nvSpPr>
          <p:cNvPr id="11" name="مستطيل 10"/>
          <p:cNvSpPr/>
          <p:nvPr/>
        </p:nvSpPr>
        <p:spPr>
          <a:xfrm rot="10800000" flipH="1" flipV="1">
            <a:off x="2485572" y="4117746"/>
            <a:ext cx="4858036" cy="6114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err="1">
                <a:solidFill>
                  <a:schemeClr val="tx1"/>
                </a:solidFill>
                <a:latin typeface="Alexandria"/>
              </a:rPr>
              <a:t>إطلب</a:t>
            </a:r>
            <a:r>
              <a:rPr lang="ar-SA" sz="2800" dirty="0">
                <a:solidFill>
                  <a:schemeClr val="tx1"/>
                </a:solidFill>
                <a:latin typeface="Alexandria"/>
              </a:rPr>
              <a:t> دفعات مقدماً من الرعاة.</a:t>
            </a:r>
            <a:endParaRPr lang="en-US" sz="2800" dirty="0">
              <a:solidFill>
                <a:schemeClr val="tx1"/>
              </a:solidFill>
              <a:latin typeface="Alexandria"/>
            </a:endParaRPr>
          </a:p>
        </p:txBody>
      </p:sp>
      <p:sp>
        <p:nvSpPr>
          <p:cNvPr id="13" name="مستطيل 12"/>
          <p:cNvSpPr/>
          <p:nvPr/>
        </p:nvSpPr>
        <p:spPr>
          <a:xfrm rot="10800000" flipH="1" flipV="1">
            <a:off x="691163" y="5442345"/>
            <a:ext cx="6652445" cy="109120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رتب مع الموردين دفع الجزء الأكبر من مستحقاتهم بعد انتهاء الفعالية بـ </a:t>
            </a:r>
            <a:r>
              <a:rPr lang="en-US" sz="2800" dirty="0">
                <a:solidFill>
                  <a:schemeClr val="tx1"/>
                </a:solidFill>
                <a:latin typeface="Alexandria"/>
              </a:rPr>
              <a:t>15</a:t>
            </a:r>
            <a:r>
              <a:rPr lang="ar-SA" sz="2800" dirty="0">
                <a:solidFill>
                  <a:schemeClr val="tx1"/>
                </a:solidFill>
                <a:latin typeface="Alexandria"/>
              </a:rPr>
              <a:t> يوم.</a:t>
            </a:r>
            <a:endParaRPr lang="en-US" sz="2800" dirty="0">
              <a:solidFill>
                <a:schemeClr val="tx1"/>
              </a:solidFill>
              <a:latin typeface="Alexandria"/>
            </a:endParaRPr>
          </a:p>
        </p:txBody>
      </p:sp>
      <p:sp>
        <p:nvSpPr>
          <p:cNvPr id="14" name="مستطيل 13"/>
          <p:cNvSpPr/>
          <p:nvPr/>
        </p:nvSpPr>
        <p:spPr>
          <a:xfrm rot="10800000" flipH="1" flipV="1">
            <a:off x="597442" y="4766694"/>
            <a:ext cx="6746166" cy="68464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شجع على التسجيل المبكر بخصومات لتوفير سيولة نقدية.</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8667" y="1296000"/>
            <a:ext cx="4603333" cy="5237554"/>
          </a:xfrm>
          <a:prstGeom prst="rect">
            <a:avLst/>
          </a:prstGeom>
        </p:spPr>
      </p:pic>
    </p:spTree>
    <p:extLst>
      <p:ext uri="{BB962C8B-B14F-4D97-AF65-F5344CB8AC3E}">
        <p14:creationId xmlns:p14="http://schemas.microsoft.com/office/powerpoint/2010/main" val="40529203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randombar(horizontal)">
                                      <p:cBhvr>
                                        <p:cTn id="4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1" grpId="0"/>
      <p:bldP spid="13" grpId="0"/>
      <p:bldP spid="1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6" y="527355"/>
            <a:ext cx="3748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278330"/>
            <a:ext cx="11352807" cy="52748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5965372" y="92486"/>
            <a:ext cx="6140764"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إدارة النفقات والتحكم بالتدفق النقدي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rot="10800000" flipH="1" flipV="1">
            <a:off x="3559627" y="1335830"/>
            <a:ext cx="3709051"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a:solidFill>
                  <a:srgbClr val="FF0000"/>
                </a:solidFill>
                <a:latin typeface="Alexandria"/>
              </a:rPr>
              <a:t>4) بنود التكاليف المخفية:</a:t>
            </a:r>
            <a:endParaRPr lang="en-US" sz="2800" b="1" dirty="0">
              <a:solidFill>
                <a:srgbClr val="FF0000"/>
              </a:solidFill>
              <a:latin typeface="Alexandria"/>
            </a:endParaRPr>
          </a:p>
        </p:txBody>
      </p:sp>
      <p:sp>
        <p:nvSpPr>
          <p:cNvPr id="10" name="مستطيل 9"/>
          <p:cNvSpPr/>
          <p:nvPr/>
        </p:nvSpPr>
        <p:spPr>
          <a:xfrm rot="10800000" flipH="1" flipV="1">
            <a:off x="2881554" y="2066160"/>
            <a:ext cx="4999550"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هي بنود قد تظهر فجأة وتفسد الميزانية:</a:t>
            </a:r>
            <a:endParaRPr lang="en-US" sz="2800" dirty="0">
              <a:solidFill>
                <a:schemeClr val="tx1"/>
              </a:solidFill>
              <a:latin typeface="Alexandria"/>
            </a:endParaRPr>
          </a:p>
        </p:txBody>
      </p:sp>
      <p:sp>
        <p:nvSpPr>
          <p:cNvPr id="12" name="مستطيل 11"/>
          <p:cNvSpPr/>
          <p:nvPr/>
        </p:nvSpPr>
        <p:spPr>
          <a:xfrm rot="10800000" flipH="1" flipV="1">
            <a:off x="500510" y="2873201"/>
            <a:ext cx="7380594" cy="10743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الضرائب والرسوم: ضريبة القيمة المضافة، رسوم البلديات، تصاريح الدفاع المدني.</a:t>
            </a:r>
            <a:endParaRPr lang="en-US" sz="2800" dirty="0">
              <a:solidFill>
                <a:schemeClr val="tx1"/>
              </a:solidFill>
              <a:latin typeface="Alexandria"/>
            </a:endParaRPr>
          </a:p>
        </p:txBody>
      </p:sp>
      <p:sp>
        <p:nvSpPr>
          <p:cNvPr id="11" name="مستطيل 10"/>
          <p:cNvSpPr/>
          <p:nvPr/>
        </p:nvSpPr>
        <p:spPr>
          <a:xfrm rot="10800000" flipH="1" flipV="1">
            <a:off x="334297" y="4069995"/>
            <a:ext cx="7546807" cy="6114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الخدمات اللوجستية: الشحن، الجمارك، مواقف السيارات، التأمين.</a:t>
            </a:r>
            <a:endParaRPr lang="en-US" sz="2800" dirty="0">
              <a:solidFill>
                <a:schemeClr val="tx1"/>
              </a:solidFill>
              <a:latin typeface="Alexandria"/>
            </a:endParaRPr>
          </a:p>
        </p:txBody>
      </p:sp>
      <p:sp>
        <p:nvSpPr>
          <p:cNvPr id="14" name="مستطيل 13"/>
          <p:cNvSpPr/>
          <p:nvPr/>
        </p:nvSpPr>
        <p:spPr>
          <a:xfrm rot="10800000" flipH="1" flipV="1">
            <a:off x="500511" y="4869733"/>
            <a:ext cx="7380593" cy="10743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الإضافات التقنية: وصلات كهرباء إضافية، سرعة إنترنت أعلى، محولات صوتية.</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1103" y="1525106"/>
            <a:ext cx="4322993" cy="4843037"/>
          </a:xfrm>
          <a:prstGeom prst="rect">
            <a:avLst/>
          </a:prstGeom>
        </p:spPr>
      </p:pic>
    </p:spTree>
    <p:extLst>
      <p:ext uri="{BB962C8B-B14F-4D97-AF65-F5344CB8AC3E}">
        <p14:creationId xmlns:p14="http://schemas.microsoft.com/office/powerpoint/2010/main" val="401581757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1" grpId="0"/>
      <p:bldP spid="1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6" y="527355"/>
            <a:ext cx="37596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243392"/>
            <a:ext cx="11352807" cy="50376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5987144" y="92486"/>
            <a:ext cx="6118992" cy="703078"/>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إدارة النفقات والتحكم بالتدفق النقدي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rot="10800000" flipH="1" flipV="1">
            <a:off x="3712028" y="1465882"/>
            <a:ext cx="3709051"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a:solidFill>
                  <a:srgbClr val="FF0000"/>
                </a:solidFill>
                <a:latin typeface="Alexandria"/>
              </a:rPr>
              <a:t>5) إدارة صندوق الطوارئ:</a:t>
            </a:r>
            <a:endParaRPr lang="en-US" sz="2800" b="1" dirty="0">
              <a:solidFill>
                <a:srgbClr val="FF0000"/>
              </a:solidFill>
              <a:latin typeface="Alexandria"/>
            </a:endParaRPr>
          </a:p>
        </p:txBody>
      </p:sp>
      <p:sp>
        <p:nvSpPr>
          <p:cNvPr id="10" name="مستطيل 9"/>
          <p:cNvSpPr/>
          <p:nvPr/>
        </p:nvSpPr>
        <p:spPr>
          <a:xfrm rot="10800000" flipH="1" flipV="1">
            <a:off x="1594214" y="2120675"/>
            <a:ext cx="6066267"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هذا ليس مبلغاً إضافياً للرفاهية بل هو درع حماية:</a:t>
            </a:r>
            <a:endParaRPr lang="en-US" sz="2800" dirty="0">
              <a:solidFill>
                <a:schemeClr val="tx1"/>
              </a:solidFill>
              <a:latin typeface="Alexandria"/>
            </a:endParaRPr>
          </a:p>
        </p:txBody>
      </p:sp>
      <p:sp>
        <p:nvSpPr>
          <p:cNvPr id="12" name="مستطيل 11"/>
          <p:cNvSpPr/>
          <p:nvPr/>
        </p:nvSpPr>
        <p:spPr>
          <a:xfrm rot="10800000" flipH="1" flipV="1">
            <a:off x="494522" y="2992023"/>
            <a:ext cx="7165960" cy="10248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المقدار: يجب أن يتراوح بين </a:t>
            </a:r>
            <a:r>
              <a:rPr lang="en-US" sz="2800" dirty="0">
                <a:solidFill>
                  <a:schemeClr val="tx1"/>
                </a:solidFill>
                <a:latin typeface="Alexandria"/>
              </a:rPr>
              <a:t>10</a:t>
            </a:r>
            <a:r>
              <a:rPr lang="ar-SA" sz="2800" dirty="0">
                <a:solidFill>
                  <a:schemeClr val="tx1"/>
                </a:solidFill>
                <a:latin typeface="Alexandria"/>
              </a:rPr>
              <a:t>% إلى </a:t>
            </a:r>
            <a:r>
              <a:rPr lang="en-US" sz="2800" dirty="0">
                <a:solidFill>
                  <a:schemeClr val="tx1"/>
                </a:solidFill>
                <a:latin typeface="Alexandria"/>
              </a:rPr>
              <a:t>15</a:t>
            </a:r>
            <a:r>
              <a:rPr lang="ar-SA" sz="2800" dirty="0">
                <a:solidFill>
                  <a:schemeClr val="tx1"/>
                </a:solidFill>
                <a:latin typeface="Alexandria"/>
              </a:rPr>
              <a:t>% من إجمالي الميزانية.</a:t>
            </a:r>
            <a:endParaRPr lang="en-US" sz="2800" dirty="0">
              <a:solidFill>
                <a:schemeClr val="tx1"/>
              </a:solidFill>
              <a:latin typeface="Alexandria"/>
            </a:endParaRPr>
          </a:p>
        </p:txBody>
      </p:sp>
      <p:sp>
        <p:nvSpPr>
          <p:cNvPr id="11" name="مستطيل 10"/>
          <p:cNvSpPr/>
          <p:nvPr/>
        </p:nvSpPr>
        <p:spPr>
          <a:xfrm rot="10800000" flipH="1" flipV="1">
            <a:off x="494523" y="4154012"/>
            <a:ext cx="7165960" cy="16989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متى يستخدم؟ فقط في الحالات التي تهدد سير الفعالية مثل (اعتذار متحدث مفاجئ يتطلب تأمين بديل سريع، أو عطل تقني طارئ.</a:t>
            </a:r>
            <a:endParaRPr lang="en-US" sz="2800" dirty="0">
              <a:solidFill>
                <a:schemeClr val="tx1"/>
              </a:solidFill>
              <a:latin typeface="Alexandria"/>
            </a:endParaRPr>
          </a:p>
        </p:txBody>
      </p:sp>
      <p:pic>
        <p:nvPicPr>
          <p:cNvPr id="4" name="صورة 3"/>
          <p:cNvPicPr>
            <a:picLocks noChangeAspect="1"/>
          </p:cNvPicPr>
          <p:nvPr/>
        </p:nvPicPr>
        <p:blipFill>
          <a:blip r:embed="rId3"/>
          <a:stretch>
            <a:fillRect/>
          </a:stretch>
        </p:blipFill>
        <p:spPr>
          <a:xfrm>
            <a:off x="7660480" y="1375610"/>
            <a:ext cx="4531519" cy="4477375"/>
          </a:xfrm>
          <a:prstGeom prst="rect">
            <a:avLst/>
          </a:prstGeom>
        </p:spPr>
      </p:pic>
    </p:spTree>
    <p:extLst>
      <p:ext uri="{BB962C8B-B14F-4D97-AF65-F5344CB8AC3E}">
        <p14:creationId xmlns:p14="http://schemas.microsoft.com/office/powerpoint/2010/main" val="58063998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4575" y="491161"/>
            <a:ext cx="7874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791700" y="92486"/>
            <a:ext cx="2314435" cy="764184"/>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منتدى رواد الأعمال</a:t>
            </a:r>
            <a:endParaRPr lang="en-US" sz="2800" b="1" dirty="0">
              <a:solidFill>
                <a:srgbClr val="FF0000"/>
              </a:solidFill>
              <a:latin typeface="Alexandria"/>
            </a:endParaRPr>
          </a:p>
        </p:txBody>
      </p:sp>
      <p:sp>
        <p:nvSpPr>
          <p:cNvPr id="8" name="مستطيل 7"/>
          <p:cNvSpPr/>
          <p:nvPr/>
        </p:nvSpPr>
        <p:spPr>
          <a:xfrm rot="10800000" flipH="1" flipV="1">
            <a:off x="776712" y="1776259"/>
            <a:ext cx="10467975" cy="11526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السيناريو: التكلفة الإجمالية المقدرة: </a:t>
            </a:r>
            <a:r>
              <a:rPr lang="en-US" sz="2800" dirty="0">
                <a:solidFill>
                  <a:schemeClr val="tx1"/>
                </a:solidFill>
                <a:latin typeface="Alexandria"/>
              </a:rPr>
              <a:t>200000</a:t>
            </a:r>
            <a:r>
              <a:rPr lang="ar-SA" sz="2800" dirty="0">
                <a:solidFill>
                  <a:schemeClr val="tx1"/>
                </a:solidFill>
                <a:latin typeface="Alexandria"/>
              </a:rPr>
              <a:t> ريال، الإيرادات المتوقعة: </a:t>
            </a:r>
            <a:r>
              <a:rPr lang="en-US" sz="2800" dirty="0">
                <a:solidFill>
                  <a:schemeClr val="tx1"/>
                </a:solidFill>
                <a:latin typeface="Alexandria"/>
              </a:rPr>
              <a:t>250000</a:t>
            </a:r>
            <a:r>
              <a:rPr lang="ar-SA" sz="2800" dirty="0">
                <a:solidFill>
                  <a:schemeClr val="tx1"/>
                </a:solidFill>
                <a:latin typeface="Alexandria"/>
              </a:rPr>
              <a:t> ريال (</a:t>
            </a:r>
            <a:r>
              <a:rPr lang="ar-SA" sz="2800" dirty="0" err="1">
                <a:solidFill>
                  <a:schemeClr val="tx1"/>
                </a:solidFill>
                <a:latin typeface="Alexandria"/>
              </a:rPr>
              <a:t>رعايات</a:t>
            </a:r>
            <a:r>
              <a:rPr lang="ar-SA" sz="2800" dirty="0">
                <a:solidFill>
                  <a:schemeClr val="tx1"/>
                </a:solidFill>
                <a:latin typeface="Alexandria"/>
              </a:rPr>
              <a:t> + تذاكر)، المدة الزمنية للتخطيط: أربع أشهر قبل الفعالية. </a:t>
            </a:r>
            <a:endParaRPr lang="en-US" sz="2800" dirty="0">
              <a:solidFill>
                <a:schemeClr val="tx1"/>
              </a:solidFill>
              <a:latin typeface="Alexandria"/>
            </a:endParaRPr>
          </a:p>
        </p:txBody>
      </p:sp>
      <p:sp>
        <p:nvSpPr>
          <p:cNvPr id="10" name="مستطيل 9"/>
          <p:cNvSpPr/>
          <p:nvPr/>
        </p:nvSpPr>
        <p:spPr>
          <a:xfrm rot="10800000" flipH="1" flipV="1">
            <a:off x="918226" y="3088416"/>
            <a:ext cx="10467975" cy="10630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endParaRPr lang="en-US" sz="2800" dirty="0">
              <a:solidFill>
                <a:schemeClr val="tx1"/>
              </a:solidFill>
              <a:latin typeface="Alexandria"/>
            </a:endParaRPr>
          </a:p>
        </p:txBody>
      </p:sp>
      <p:sp>
        <p:nvSpPr>
          <p:cNvPr id="9" name="مستطيل 8"/>
          <p:cNvSpPr/>
          <p:nvPr/>
        </p:nvSpPr>
        <p:spPr>
          <a:xfrm rot="10800000" flipH="1" flipV="1">
            <a:off x="1017814" y="3952269"/>
            <a:ext cx="10467975" cy="10630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endParaRPr lang="en-US" sz="2800" dirty="0">
              <a:solidFill>
                <a:schemeClr val="tx1"/>
              </a:solidFill>
              <a:latin typeface="Alexandria"/>
            </a:endParaRPr>
          </a:p>
        </p:txBody>
      </p:sp>
      <p:sp>
        <p:nvSpPr>
          <p:cNvPr id="11" name="مستطيل 10"/>
          <p:cNvSpPr/>
          <p:nvPr/>
        </p:nvSpPr>
        <p:spPr>
          <a:xfrm rot="10800000" flipH="1" flipV="1">
            <a:off x="674986" y="2836212"/>
            <a:ext cx="10711214" cy="8576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000"/>
              </a:lnSpc>
            </a:pPr>
            <a:r>
              <a:rPr lang="ar-SA" sz="2800" dirty="0">
                <a:solidFill>
                  <a:schemeClr val="tx1"/>
                </a:solidFill>
                <a:latin typeface="Alexandria"/>
              </a:rPr>
              <a:t>1) فخ التدفق النقدي (المشكلة الحقيقية): هنا يظهر الفرق بين الميزانية الورقية، والواقع النقدي:</a:t>
            </a:r>
            <a:endParaRPr lang="en-US" sz="2800" dirty="0">
              <a:solidFill>
                <a:schemeClr val="tx1"/>
              </a:solidFill>
              <a:latin typeface="Alexandria"/>
            </a:endParaRPr>
          </a:p>
        </p:txBody>
      </p:sp>
      <p:sp>
        <p:nvSpPr>
          <p:cNvPr id="12" name="مستطيل 11"/>
          <p:cNvSpPr/>
          <p:nvPr/>
        </p:nvSpPr>
        <p:spPr>
          <a:xfrm rot="10800000" flipH="1" flipV="1">
            <a:off x="1060906" y="3610235"/>
            <a:ext cx="9899585" cy="7900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000"/>
              </a:lnSpc>
            </a:pPr>
            <a:r>
              <a:rPr lang="ar-SA" sz="2800" dirty="0">
                <a:solidFill>
                  <a:schemeClr val="tx1"/>
                </a:solidFill>
                <a:latin typeface="Alexandria"/>
              </a:rPr>
              <a:t>في الشهر الثاني يطلب فندق الاستضافة دفعة مقدمة بقيمة </a:t>
            </a:r>
            <a:r>
              <a:rPr lang="en-US" sz="2800" dirty="0">
                <a:solidFill>
                  <a:schemeClr val="tx1"/>
                </a:solidFill>
                <a:latin typeface="Alexandria"/>
              </a:rPr>
              <a:t>50000</a:t>
            </a:r>
            <a:r>
              <a:rPr lang="ar-SA" sz="2800" dirty="0">
                <a:solidFill>
                  <a:schemeClr val="tx1"/>
                </a:solidFill>
                <a:latin typeface="Alexandria"/>
              </a:rPr>
              <a:t> ريال لحجز القاعة.</a:t>
            </a:r>
            <a:endParaRPr lang="en-US" sz="2800" dirty="0">
              <a:solidFill>
                <a:schemeClr val="tx1"/>
              </a:solidFill>
              <a:latin typeface="Alexandria"/>
            </a:endParaRPr>
          </a:p>
        </p:txBody>
      </p:sp>
      <p:sp>
        <p:nvSpPr>
          <p:cNvPr id="13" name="مستطيل 12"/>
          <p:cNvSpPr/>
          <p:nvPr/>
        </p:nvSpPr>
        <p:spPr>
          <a:xfrm rot="10800000" flipH="1" flipV="1">
            <a:off x="776711" y="4427424"/>
            <a:ext cx="10183779" cy="99905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الواقع أن الرعاة وقعوا العقود لكن سياسة الدفع لديهم تنص على تحويل المبلغ بعد الفعالية بثلاثين يوماً.</a:t>
            </a:r>
            <a:endParaRPr lang="en-US" sz="2800" dirty="0">
              <a:solidFill>
                <a:schemeClr val="tx1"/>
              </a:solidFill>
              <a:latin typeface="Alexandria"/>
            </a:endParaRPr>
          </a:p>
        </p:txBody>
      </p:sp>
      <p:sp>
        <p:nvSpPr>
          <p:cNvPr id="14" name="مستطيل 13"/>
          <p:cNvSpPr/>
          <p:nvPr/>
        </p:nvSpPr>
        <p:spPr>
          <a:xfrm rot="10800000" flipH="1" flipV="1">
            <a:off x="674986" y="5476591"/>
            <a:ext cx="10285504" cy="99905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النتيجة: لديك أرباح ورقية بقيمة </a:t>
            </a:r>
            <a:r>
              <a:rPr lang="en-US" sz="2800" dirty="0">
                <a:solidFill>
                  <a:schemeClr val="tx1"/>
                </a:solidFill>
                <a:latin typeface="Alexandria"/>
              </a:rPr>
              <a:t>50000</a:t>
            </a:r>
            <a:r>
              <a:rPr lang="ar-SA" sz="2800" dirty="0">
                <a:solidFill>
                  <a:schemeClr val="tx1"/>
                </a:solidFill>
                <a:latin typeface="Alexandria"/>
              </a:rPr>
              <a:t> ريال، ولكن رصيدك البنكي الحالي صفر، أنت في حالة عجز تدفق نقدي.</a:t>
            </a:r>
            <a:endParaRPr lang="en-US" sz="2800" dirty="0">
              <a:solidFill>
                <a:schemeClr val="tx1"/>
              </a:solidFill>
              <a:latin typeface="Alexandria"/>
            </a:endParaRPr>
          </a:p>
        </p:txBody>
      </p:sp>
    </p:spTree>
    <p:extLst>
      <p:ext uri="{BB962C8B-B14F-4D97-AF65-F5344CB8AC3E}">
        <p14:creationId xmlns:p14="http://schemas.microsoft.com/office/powerpoint/2010/main" val="39668639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nodePh="1">
                                  <p:stCondLst>
                                    <p:cond delay="0"/>
                                  </p:stCondLst>
                                  <p:endCondLst>
                                    <p:cond evt="begin" delay="0">
                                      <p:tn val="25"/>
                                    </p:cond>
                                  </p:end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nodePh="1">
                                  <p:stCondLst>
                                    <p:cond delay="0"/>
                                  </p:stCondLst>
                                  <p:endCondLst>
                                    <p:cond evt="begin" delay="0">
                                      <p:tn val="30"/>
                                    </p:cond>
                                  </p:end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randombar(horizontal)">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randombar(horizontal)">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randombar(horizontal)">
                                      <p:cBhvr>
                                        <p:cTn id="5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9" grpId="0"/>
      <p:bldP spid="11" grpId="0"/>
      <p:bldP spid="12" grpId="0"/>
      <p:bldP spid="13" grpId="0"/>
      <p:bldP spid="1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4575" y="491161"/>
            <a:ext cx="7874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791700" y="92486"/>
            <a:ext cx="2314435" cy="764184"/>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منتدى رواد الأعمال</a:t>
            </a:r>
            <a:endParaRPr lang="en-US" sz="2800" b="1" dirty="0">
              <a:solidFill>
                <a:srgbClr val="FF0000"/>
              </a:solidFill>
              <a:latin typeface="Alexandria"/>
            </a:endParaRPr>
          </a:p>
        </p:txBody>
      </p:sp>
      <p:sp>
        <p:nvSpPr>
          <p:cNvPr id="8" name="مستطيل 7"/>
          <p:cNvSpPr/>
          <p:nvPr/>
        </p:nvSpPr>
        <p:spPr>
          <a:xfrm rot="10800000" flipH="1" flipV="1">
            <a:off x="776712" y="1776259"/>
            <a:ext cx="10467975" cy="115263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الحلول التطبيقية (هندسة التدفق): </a:t>
            </a:r>
            <a:endParaRPr lang="en-US" sz="2800" dirty="0">
              <a:solidFill>
                <a:schemeClr val="tx1"/>
              </a:solidFill>
              <a:latin typeface="Alexandria"/>
            </a:endParaRPr>
          </a:p>
        </p:txBody>
      </p:sp>
      <p:sp>
        <p:nvSpPr>
          <p:cNvPr id="10" name="مستطيل 9"/>
          <p:cNvSpPr/>
          <p:nvPr/>
        </p:nvSpPr>
        <p:spPr>
          <a:xfrm rot="10800000" flipH="1" flipV="1">
            <a:off x="918226" y="3088416"/>
            <a:ext cx="10467975" cy="10630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endParaRPr lang="en-US" sz="2800" dirty="0">
              <a:solidFill>
                <a:schemeClr val="tx1"/>
              </a:solidFill>
              <a:latin typeface="Alexandria"/>
            </a:endParaRPr>
          </a:p>
        </p:txBody>
      </p:sp>
      <p:sp>
        <p:nvSpPr>
          <p:cNvPr id="9" name="مستطيل 8"/>
          <p:cNvSpPr/>
          <p:nvPr/>
        </p:nvSpPr>
        <p:spPr>
          <a:xfrm rot="10800000" flipH="1" flipV="1">
            <a:off x="1017814" y="3952269"/>
            <a:ext cx="10467975" cy="10630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endParaRPr lang="en-US" sz="2800" dirty="0">
              <a:solidFill>
                <a:schemeClr val="tx1"/>
              </a:solidFill>
              <a:latin typeface="Alexandria"/>
            </a:endParaRPr>
          </a:p>
        </p:txBody>
      </p:sp>
      <p:sp>
        <p:nvSpPr>
          <p:cNvPr id="11" name="مستطيل 10"/>
          <p:cNvSpPr/>
          <p:nvPr/>
        </p:nvSpPr>
        <p:spPr>
          <a:xfrm rot="10800000" flipH="1" flipV="1">
            <a:off x="674986" y="2836212"/>
            <a:ext cx="10711214" cy="8576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000"/>
              </a:lnSpc>
            </a:pPr>
            <a:r>
              <a:rPr lang="ar-SA" sz="2800" dirty="0">
                <a:solidFill>
                  <a:schemeClr val="tx1"/>
                </a:solidFill>
                <a:latin typeface="Alexandria"/>
              </a:rPr>
              <a:t>1) نفعل التذاكر المبكرة: إطلاق بيع التذاكر بخصم </a:t>
            </a:r>
            <a:r>
              <a:rPr lang="en-US" sz="2800" dirty="0">
                <a:solidFill>
                  <a:schemeClr val="tx1"/>
                </a:solidFill>
                <a:latin typeface="Alexandria"/>
              </a:rPr>
              <a:t>20</a:t>
            </a:r>
            <a:r>
              <a:rPr lang="ar-SA" sz="2800" dirty="0">
                <a:solidFill>
                  <a:schemeClr val="tx1"/>
                </a:solidFill>
                <a:latin typeface="Alexandria"/>
              </a:rPr>
              <a:t>% في الشهر الأول لجمع سيولة سريعة (مثلاً جمع </a:t>
            </a:r>
            <a:r>
              <a:rPr lang="en-US" sz="2800" dirty="0">
                <a:solidFill>
                  <a:schemeClr val="tx1"/>
                </a:solidFill>
                <a:latin typeface="Alexandria"/>
              </a:rPr>
              <a:t>30000</a:t>
            </a:r>
            <a:r>
              <a:rPr lang="ar-SA" sz="2800" dirty="0">
                <a:solidFill>
                  <a:schemeClr val="tx1"/>
                </a:solidFill>
                <a:latin typeface="Alexandria"/>
              </a:rPr>
              <a:t> ريال) لتغطية جزء من مقدم الفندق:</a:t>
            </a:r>
            <a:endParaRPr lang="en-US" sz="2800" dirty="0">
              <a:solidFill>
                <a:schemeClr val="tx1"/>
              </a:solidFill>
              <a:latin typeface="Alexandria"/>
            </a:endParaRPr>
          </a:p>
        </p:txBody>
      </p:sp>
      <p:sp>
        <p:nvSpPr>
          <p:cNvPr id="13" name="مستطيل 12"/>
          <p:cNvSpPr/>
          <p:nvPr/>
        </p:nvSpPr>
        <p:spPr>
          <a:xfrm rot="10800000" flipH="1" flipV="1">
            <a:off x="716911" y="4016293"/>
            <a:ext cx="10626779" cy="99905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2) شرط الدفعة المقدمة: تعديل عقود الرعاية لتشمل بنداً ينص على "يتم دفع </a:t>
            </a:r>
            <a:r>
              <a:rPr lang="en-US" sz="2800" dirty="0">
                <a:solidFill>
                  <a:schemeClr val="tx1"/>
                </a:solidFill>
                <a:latin typeface="Alexandria"/>
              </a:rPr>
              <a:t>25</a:t>
            </a:r>
            <a:r>
              <a:rPr lang="ar-SA" sz="2800" dirty="0">
                <a:solidFill>
                  <a:schemeClr val="tx1"/>
                </a:solidFill>
                <a:latin typeface="Alexandria"/>
              </a:rPr>
              <a:t>% من قيمة الرعاية فور توقيع العقد مقابل ظهور الشعار في الحملة التسويقية الأولى".</a:t>
            </a:r>
            <a:endParaRPr lang="en-US" sz="2800" dirty="0">
              <a:solidFill>
                <a:schemeClr val="tx1"/>
              </a:solidFill>
              <a:latin typeface="Alexandria"/>
            </a:endParaRPr>
          </a:p>
        </p:txBody>
      </p:sp>
      <p:sp>
        <p:nvSpPr>
          <p:cNvPr id="14" name="مستطيل 13"/>
          <p:cNvSpPr/>
          <p:nvPr/>
        </p:nvSpPr>
        <p:spPr>
          <a:xfrm rot="10800000" flipH="1" flipV="1">
            <a:off x="716911" y="5337815"/>
            <a:ext cx="10626779" cy="99905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3) تأجيل نفقات الموردين: الاتفاق مع شركة المطبوعات على دفع الفاتورة كاملة بعد الفعالية بـ </a:t>
            </a:r>
            <a:r>
              <a:rPr lang="en-US" sz="2800" dirty="0">
                <a:solidFill>
                  <a:schemeClr val="tx1"/>
                </a:solidFill>
                <a:latin typeface="Alexandria"/>
              </a:rPr>
              <a:t>15</a:t>
            </a:r>
            <a:r>
              <a:rPr lang="ar-SA" sz="2800" dirty="0">
                <a:solidFill>
                  <a:schemeClr val="tx1"/>
                </a:solidFill>
                <a:latin typeface="Alexandria"/>
              </a:rPr>
              <a:t> يوماً (مقابل زيادة بسيطة بالسعر أو ضمان بنكي). </a:t>
            </a:r>
            <a:endParaRPr lang="en-US" sz="2800" dirty="0">
              <a:solidFill>
                <a:schemeClr val="tx1"/>
              </a:solidFill>
              <a:latin typeface="Alexandria"/>
            </a:endParaRPr>
          </a:p>
        </p:txBody>
      </p:sp>
    </p:spTree>
    <p:extLst>
      <p:ext uri="{BB962C8B-B14F-4D97-AF65-F5344CB8AC3E}">
        <p14:creationId xmlns:p14="http://schemas.microsoft.com/office/powerpoint/2010/main" val="76227461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nodePh="1">
                                  <p:stCondLst>
                                    <p:cond delay="0"/>
                                  </p:stCondLst>
                                  <p:endCondLst>
                                    <p:cond evt="begin" delay="0">
                                      <p:tn val="25"/>
                                    </p:cond>
                                  </p:end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nodePh="1">
                                  <p:stCondLst>
                                    <p:cond delay="0"/>
                                  </p:stCondLst>
                                  <p:endCondLst>
                                    <p:cond evt="begin" delay="0">
                                      <p:tn val="30"/>
                                    </p:cond>
                                  </p:end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randombar(horizontal)">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9" grpId="0"/>
      <p:bldP spid="11" grpId="0"/>
      <p:bldP spid="13" grpId="0"/>
      <p:bldP spid="1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4575" y="491161"/>
            <a:ext cx="7874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3662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791700" y="92486"/>
            <a:ext cx="2314435" cy="764184"/>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جدول تتبع التدفق النقدي (نموذج مبسط)</a:t>
            </a:r>
            <a:endParaRPr lang="en-US" sz="2800" b="1" dirty="0">
              <a:solidFill>
                <a:srgbClr val="FF0000"/>
              </a:solidFill>
              <a:latin typeface="Alexandria"/>
            </a:endParaRPr>
          </a:p>
        </p:txBody>
      </p:sp>
      <p:sp>
        <p:nvSpPr>
          <p:cNvPr id="10" name="مستطيل 9"/>
          <p:cNvSpPr/>
          <p:nvPr/>
        </p:nvSpPr>
        <p:spPr>
          <a:xfrm rot="10800000" flipH="1" flipV="1">
            <a:off x="918226" y="3088416"/>
            <a:ext cx="10467975" cy="10630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endParaRPr lang="en-US" sz="2800" dirty="0">
              <a:solidFill>
                <a:schemeClr val="tx1"/>
              </a:solidFill>
              <a:latin typeface="Alexandria"/>
            </a:endParaRPr>
          </a:p>
        </p:txBody>
      </p:sp>
      <p:sp>
        <p:nvSpPr>
          <p:cNvPr id="9" name="مستطيل 8"/>
          <p:cNvSpPr/>
          <p:nvPr/>
        </p:nvSpPr>
        <p:spPr>
          <a:xfrm rot="10800000" flipH="1" flipV="1">
            <a:off x="1017814" y="3952269"/>
            <a:ext cx="10467975" cy="10630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endParaRPr lang="en-US" sz="2800" dirty="0">
              <a:solidFill>
                <a:schemeClr val="tx1"/>
              </a:solidFill>
              <a:latin typeface="Alexandria"/>
            </a:endParaRPr>
          </a:p>
        </p:txBody>
      </p:sp>
      <p:graphicFrame>
        <p:nvGraphicFramePr>
          <p:cNvPr id="4" name="جدول 3"/>
          <p:cNvGraphicFramePr>
            <a:graphicFrameLocks noGrp="1"/>
          </p:cNvGraphicFramePr>
          <p:nvPr/>
        </p:nvGraphicFramePr>
        <p:xfrm>
          <a:off x="626261" y="2024852"/>
          <a:ext cx="10768878" cy="4253285"/>
        </p:xfrm>
        <a:graphic>
          <a:graphicData uri="http://schemas.openxmlformats.org/drawingml/2006/table">
            <a:tbl>
              <a:tblPr rtl="1" firstRow="1" bandRow="1">
                <a:tableStyleId>{5C22544A-7EE6-4342-B048-85BDC9FD1C3A}</a:tableStyleId>
              </a:tblPr>
              <a:tblGrid>
                <a:gridCol w="1290573">
                  <a:extLst>
                    <a:ext uri="{9D8B030D-6E8A-4147-A177-3AD203B41FA5}">
                      <a16:colId xmlns:a16="http://schemas.microsoft.com/office/drawing/2014/main" val="3324170845"/>
                    </a:ext>
                  </a:extLst>
                </a:gridCol>
                <a:gridCol w="3016978">
                  <a:extLst>
                    <a:ext uri="{9D8B030D-6E8A-4147-A177-3AD203B41FA5}">
                      <a16:colId xmlns:a16="http://schemas.microsoft.com/office/drawing/2014/main" val="1746358921"/>
                    </a:ext>
                  </a:extLst>
                </a:gridCol>
                <a:gridCol w="3106406">
                  <a:extLst>
                    <a:ext uri="{9D8B030D-6E8A-4147-A177-3AD203B41FA5}">
                      <a16:colId xmlns:a16="http://schemas.microsoft.com/office/drawing/2014/main" val="543736224"/>
                    </a:ext>
                  </a:extLst>
                </a:gridCol>
                <a:gridCol w="1701997">
                  <a:extLst>
                    <a:ext uri="{9D8B030D-6E8A-4147-A177-3AD203B41FA5}">
                      <a16:colId xmlns:a16="http://schemas.microsoft.com/office/drawing/2014/main" val="148193807"/>
                    </a:ext>
                  </a:extLst>
                </a:gridCol>
                <a:gridCol w="1652924">
                  <a:extLst>
                    <a:ext uri="{9D8B030D-6E8A-4147-A177-3AD203B41FA5}">
                      <a16:colId xmlns:a16="http://schemas.microsoft.com/office/drawing/2014/main" val="3234952460"/>
                    </a:ext>
                  </a:extLst>
                </a:gridCol>
              </a:tblGrid>
              <a:tr h="669178">
                <a:tc>
                  <a:txBody>
                    <a:bodyPr/>
                    <a:lstStyle/>
                    <a:p>
                      <a:pPr algn="ctr" rtl="1"/>
                      <a:r>
                        <a:rPr lang="ar-SA" sz="2400" dirty="0"/>
                        <a:t>الشهر</a:t>
                      </a:r>
                    </a:p>
                  </a:txBody>
                  <a:tcPr anchor="ctr"/>
                </a:tc>
                <a:tc>
                  <a:txBody>
                    <a:bodyPr/>
                    <a:lstStyle/>
                    <a:p>
                      <a:pPr algn="ctr" rtl="1"/>
                      <a:r>
                        <a:rPr lang="ar-SA" sz="2400" dirty="0"/>
                        <a:t>التدفقات الداخلة</a:t>
                      </a:r>
                    </a:p>
                  </a:txBody>
                  <a:tcPr anchor="ctr"/>
                </a:tc>
                <a:tc>
                  <a:txBody>
                    <a:bodyPr/>
                    <a:lstStyle/>
                    <a:p>
                      <a:pPr algn="ctr" rtl="1"/>
                      <a:r>
                        <a:rPr lang="ar-SA" sz="2400" dirty="0"/>
                        <a:t>التدفقات الخارجة</a:t>
                      </a:r>
                    </a:p>
                  </a:txBody>
                  <a:tcPr anchor="ctr"/>
                </a:tc>
                <a:tc>
                  <a:txBody>
                    <a:bodyPr/>
                    <a:lstStyle/>
                    <a:p>
                      <a:pPr algn="ctr" rtl="1"/>
                      <a:r>
                        <a:rPr lang="ar-SA" sz="2400" dirty="0"/>
                        <a:t>الرصيد النقدي</a:t>
                      </a:r>
                    </a:p>
                  </a:txBody>
                  <a:tcPr anchor="ctr"/>
                </a:tc>
                <a:tc>
                  <a:txBody>
                    <a:bodyPr/>
                    <a:lstStyle/>
                    <a:p>
                      <a:pPr algn="ctr" rtl="1"/>
                      <a:r>
                        <a:rPr lang="ar-SA" sz="2400" dirty="0"/>
                        <a:t>الحالة</a:t>
                      </a:r>
                    </a:p>
                  </a:txBody>
                  <a:tcPr anchor="ctr"/>
                </a:tc>
                <a:extLst>
                  <a:ext uri="{0D108BD9-81ED-4DB2-BD59-A6C34878D82A}">
                    <a16:rowId xmlns:a16="http://schemas.microsoft.com/office/drawing/2014/main" val="1048800007"/>
                  </a:ext>
                </a:extLst>
              </a:tr>
              <a:tr h="669178">
                <a:tc>
                  <a:txBody>
                    <a:bodyPr/>
                    <a:lstStyle/>
                    <a:p>
                      <a:pPr algn="ctr" rtl="0"/>
                      <a:r>
                        <a:rPr lang="en-US" sz="2400" dirty="0"/>
                        <a:t>1</a:t>
                      </a:r>
                      <a:endParaRPr lang="ar-SA" sz="2400" dirty="0"/>
                    </a:p>
                  </a:txBody>
                  <a:tcPr anchor="ctr"/>
                </a:tc>
                <a:tc>
                  <a:txBody>
                    <a:bodyPr/>
                    <a:lstStyle/>
                    <a:p>
                      <a:pPr algn="ctr" rtl="1"/>
                      <a:r>
                        <a:rPr lang="ar-SA" sz="2400" dirty="0"/>
                        <a:t>تذاكر مبكرة (</a:t>
                      </a:r>
                      <a:r>
                        <a:rPr lang="en-US" sz="2400" dirty="0"/>
                        <a:t>20000</a:t>
                      </a:r>
                      <a:r>
                        <a:rPr lang="ar-SA" sz="2400" dirty="0"/>
                        <a:t>)</a:t>
                      </a:r>
                    </a:p>
                  </a:txBody>
                  <a:tcPr anchor="ctr"/>
                </a:tc>
                <a:tc>
                  <a:txBody>
                    <a:bodyPr/>
                    <a:lstStyle/>
                    <a:p>
                      <a:pPr algn="ctr" rtl="1"/>
                      <a:r>
                        <a:rPr lang="ar-SA" sz="2400" dirty="0"/>
                        <a:t>تصاميم وتسويق (</a:t>
                      </a:r>
                      <a:r>
                        <a:rPr lang="en-US" sz="2400" dirty="0"/>
                        <a:t>5000</a:t>
                      </a:r>
                      <a:r>
                        <a:rPr lang="ar-SA" sz="2400" dirty="0"/>
                        <a:t>)</a:t>
                      </a:r>
                    </a:p>
                  </a:txBody>
                  <a:tcPr anchor="ctr"/>
                </a:tc>
                <a:tc>
                  <a:txBody>
                    <a:bodyPr/>
                    <a:lstStyle/>
                    <a:p>
                      <a:pPr algn="ctr" rtl="0"/>
                      <a:r>
                        <a:rPr lang="en-US" sz="2400" dirty="0"/>
                        <a:t>+15000</a:t>
                      </a:r>
                      <a:endParaRPr lang="ar-SA" sz="2400" dirty="0"/>
                    </a:p>
                  </a:txBody>
                  <a:tcPr anchor="ctr"/>
                </a:tc>
                <a:tc>
                  <a:txBody>
                    <a:bodyPr/>
                    <a:lstStyle/>
                    <a:p>
                      <a:pPr algn="ctr" rtl="1"/>
                      <a:r>
                        <a:rPr lang="ar-SA" sz="2400" dirty="0"/>
                        <a:t>آمن</a:t>
                      </a:r>
                    </a:p>
                  </a:txBody>
                  <a:tcPr anchor="ctr"/>
                </a:tc>
                <a:extLst>
                  <a:ext uri="{0D108BD9-81ED-4DB2-BD59-A6C34878D82A}">
                    <a16:rowId xmlns:a16="http://schemas.microsoft.com/office/drawing/2014/main" val="4070096951"/>
                  </a:ext>
                </a:extLst>
              </a:tr>
              <a:tr h="907395">
                <a:tc>
                  <a:txBody>
                    <a:bodyPr/>
                    <a:lstStyle/>
                    <a:p>
                      <a:pPr algn="ctr" rtl="0"/>
                      <a:r>
                        <a:rPr lang="en-US" sz="2400" dirty="0"/>
                        <a:t>2</a:t>
                      </a:r>
                      <a:endParaRPr lang="ar-SA" sz="2400" dirty="0"/>
                    </a:p>
                  </a:txBody>
                  <a:tcPr anchor="ctr"/>
                </a:tc>
                <a:tc>
                  <a:txBody>
                    <a:bodyPr/>
                    <a:lstStyle/>
                    <a:p>
                      <a:pPr algn="ctr" rtl="1"/>
                      <a:r>
                        <a:rPr lang="ar-SA" sz="2400" dirty="0"/>
                        <a:t>دفعات رعاة مقدمة (</a:t>
                      </a:r>
                      <a:r>
                        <a:rPr lang="en-US" sz="2400" dirty="0"/>
                        <a:t>40000</a:t>
                      </a:r>
                      <a:r>
                        <a:rPr lang="ar-SA" sz="2400" dirty="0"/>
                        <a:t>)</a:t>
                      </a:r>
                    </a:p>
                  </a:txBody>
                  <a:tcPr anchor="ctr"/>
                </a:tc>
                <a:tc>
                  <a:txBody>
                    <a:bodyPr/>
                    <a:lstStyle/>
                    <a:p>
                      <a:pPr algn="ctr" rtl="1"/>
                      <a:r>
                        <a:rPr lang="ar-SA" sz="2400" dirty="0"/>
                        <a:t>مقدم الفندق (</a:t>
                      </a:r>
                      <a:r>
                        <a:rPr lang="en-US" sz="2400" dirty="0"/>
                        <a:t>50000</a:t>
                      </a:r>
                      <a:r>
                        <a:rPr lang="ar-SA" sz="2400" dirty="0"/>
                        <a:t>)</a:t>
                      </a:r>
                    </a:p>
                  </a:txBody>
                  <a:tcPr anchor="ctr"/>
                </a:tc>
                <a:tc>
                  <a:txBody>
                    <a:bodyPr/>
                    <a:lstStyle/>
                    <a:p>
                      <a:pPr algn="ctr" rtl="0"/>
                      <a:r>
                        <a:rPr lang="en-US" sz="2400" dirty="0"/>
                        <a:t>+5000</a:t>
                      </a:r>
                      <a:endParaRPr lang="ar-SA" sz="2400" dirty="0"/>
                    </a:p>
                  </a:txBody>
                  <a:tcPr anchor="ctr"/>
                </a:tc>
                <a:tc>
                  <a:txBody>
                    <a:bodyPr/>
                    <a:lstStyle/>
                    <a:p>
                      <a:pPr algn="ctr" rtl="1"/>
                      <a:r>
                        <a:rPr lang="ar-SA" sz="2400" dirty="0"/>
                        <a:t>حرج</a:t>
                      </a:r>
                    </a:p>
                  </a:txBody>
                  <a:tcPr anchor="ctr"/>
                </a:tc>
                <a:extLst>
                  <a:ext uri="{0D108BD9-81ED-4DB2-BD59-A6C34878D82A}">
                    <a16:rowId xmlns:a16="http://schemas.microsoft.com/office/drawing/2014/main" val="4019327165"/>
                  </a:ext>
                </a:extLst>
              </a:tr>
              <a:tr h="669178">
                <a:tc>
                  <a:txBody>
                    <a:bodyPr/>
                    <a:lstStyle/>
                    <a:p>
                      <a:pPr algn="ctr" rtl="0"/>
                      <a:r>
                        <a:rPr lang="en-US" sz="2400" dirty="0"/>
                        <a:t>3</a:t>
                      </a:r>
                      <a:endParaRPr lang="ar-SA" sz="2400" dirty="0"/>
                    </a:p>
                  </a:txBody>
                  <a:tcPr anchor="ctr"/>
                </a:tc>
                <a:tc>
                  <a:txBody>
                    <a:bodyPr/>
                    <a:lstStyle/>
                    <a:p>
                      <a:pPr algn="ctr" rtl="1"/>
                      <a:r>
                        <a:rPr lang="ar-SA" sz="2400" dirty="0"/>
                        <a:t>مبيعات تذاكر (</a:t>
                      </a:r>
                      <a:r>
                        <a:rPr lang="en-US" sz="2400" dirty="0"/>
                        <a:t>30000</a:t>
                      </a:r>
                      <a:r>
                        <a:rPr lang="ar-SA" sz="2400" dirty="0"/>
                        <a:t>)</a:t>
                      </a:r>
                    </a:p>
                  </a:txBody>
                  <a:tcPr anchor="ctr"/>
                </a:tc>
                <a:tc>
                  <a:txBody>
                    <a:bodyPr/>
                    <a:lstStyle/>
                    <a:p>
                      <a:pPr algn="ctr" rtl="1"/>
                      <a:r>
                        <a:rPr lang="ar-SA" sz="2400" dirty="0"/>
                        <a:t>تجهيزات تقنية</a:t>
                      </a:r>
                      <a:r>
                        <a:rPr lang="ar-SA" sz="2400" baseline="0" dirty="0"/>
                        <a:t> (</a:t>
                      </a:r>
                      <a:r>
                        <a:rPr lang="en-US" sz="2400" baseline="0" dirty="0"/>
                        <a:t>10000</a:t>
                      </a:r>
                      <a:r>
                        <a:rPr lang="ar-SA" sz="2400" baseline="0" dirty="0"/>
                        <a:t>)</a:t>
                      </a:r>
                      <a:endParaRPr lang="ar-SA" sz="2400" dirty="0"/>
                    </a:p>
                  </a:txBody>
                  <a:tcPr anchor="ctr"/>
                </a:tc>
                <a:tc>
                  <a:txBody>
                    <a:bodyPr/>
                    <a:lstStyle/>
                    <a:p>
                      <a:pPr algn="ctr" rtl="0"/>
                      <a:r>
                        <a:rPr lang="en-US" sz="2400" dirty="0"/>
                        <a:t>+25000</a:t>
                      </a:r>
                      <a:endParaRPr lang="ar-SA" sz="2400" dirty="0"/>
                    </a:p>
                  </a:txBody>
                  <a:tcPr anchor="ctr"/>
                </a:tc>
                <a:tc>
                  <a:txBody>
                    <a:bodyPr/>
                    <a:lstStyle/>
                    <a:p>
                      <a:pPr algn="ctr" rtl="1"/>
                      <a:r>
                        <a:rPr lang="ar-SA" sz="2400" dirty="0"/>
                        <a:t>آمن</a:t>
                      </a:r>
                    </a:p>
                  </a:txBody>
                  <a:tcPr anchor="ctr"/>
                </a:tc>
                <a:extLst>
                  <a:ext uri="{0D108BD9-81ED-4DB2-BD59-A6C34878D82A}">
                    <a16:rowId xmlns:a16="http://schemas.microsoft.com/office/drawing/2014/main" val="1109569269"/>
                  </a:ext>
                </a:extLst>
              </a:tr>
              <a:tr h="669178">
                <a:tc>
                  <a:txBody>
                    <a:bodyPr/>
                    <a:lstStyle/>
                    <a:p>
                      <a:pPr algn="ctr" rtl="1"/>
                      <a:r>
                        <a:rPr lang="ar-SA" sz="2400" dirty="0"/>
                        <a:t>يوم</a:t>
                      </a:r>
                      <a:r>
                        <a:rPr lang="ar-SA" sz="2400" baseline="0" dirty="0"/>
                        <a:t> الفعالية</a:t>
                      </a:r>
                      <a:endParaRPr lang="ar-SA" sz="2400" dirty="0"/>
                    </a:p>
                  </a:txBody>
                  <a:tcPr anchor="ctr"/>
                </a:tc>
                <a:tc>
                  <a:txBody>
                    <a:bodyPr/>
                    <a:lstStyle/>
                    <a:p>
                      <a:pPr algn="ctr" rtl="1"/>
                      <a:r>
                        <a:rPr lang="ar-SA" sz="2400" dirty="0"/>
                        <a:t>مبيعات لحظية</a:t>
                      </a:r>
                      <a:r>
                        <a:rPr lang="ar-SA" sz="2400" baseline="0" dirty="0"/>
                        <a:t> (</a:t>
                      </a:r>
                      <a:r>
                        <a:rPr lang="en-US" sz="2400" baseline="0" dirty="0"/>
                        <a:t>10000</a:t>
                      </a:r>
                      <a:r>
                        <a:rPr lang="ar-SA" sz="2400" baseline="0" dirty="0"/>
                        <a:t>)</a:t>
                      </a:r>
                      <a:endParaRPr lang="ar-SA" sz="2400" dirty="0"/>
                    </a:p>
                  </a:txBody>
                  <a:tcPr anchor="ctr"/>
                </a:tc>
                <a:tc>
                  <a:txBody>
                    <a:bodyPr/>
                    <a:lstStyle/>
                    <a:p>
                      <a:pPr algn="ctr" rtl="1"/>
                      <a:r>
                        <a:rPr lang="ar-SA" sz="2400" dirty="0"/>
                        <a:t>نثريات وطوارئ (</a:t>
                      </a:r>
                      <a:r>
                        <a:rPr lang="en-US" sz="2400" dirty="0"/>
                        <a:t>20000</a:t>
                      </a:r>
                      <a:r>
                        <a:rPr lang="ar-SA" sz="2400" dirty="0"/>
                        <a:t>)</a:t>
                      </a:r>
                    </a:p>
                  </a:txBody>
                  <a:tcPr anchor="ctr"/>
                </a:tc>
                <a:tc>
                  <a:txBody>
                    <a:bodyPr/>
                    <a:lstStyle/>
                    <a:p>
                      <a:pPr algn="ctr" rtl="0"/>
                      <a:r>
                        <a:rPr lang="en-US" sz="2400" dirty="0"/>
                        <a:t>+15000</a:t>
                      </a:r>
                      <a:endParaRPr lang="ar-SA" sz="2400" dirty="0"/>
                    </a:p>
                  </a:txBody>
                  <a:tcPr anchor="ctr"/>
                </a:tc>
                <a:tc>
                  <a:txBody>
                    <a:bodyPr/>
                    <a:lstStyle/>
                    <a:p>
                      <a:pPr algn="ctr" rtl="1"/>
                      <a:r>
                        <a:rPr lang="ar-SA" sz="2400" dirty="0"/>
                        <a:t>مستقر</a:t>
                      </a:r>
                    </a:p>
                  </a:txBody>
                  <a:tcPr anchor="ctr"/>
                </a:tc>
                <a:extLst>
                  <a:ext uri="{0D108BD9-81ED-4DB2-BD59-A6C34878D82A}">
                    <a16:rowId xmlns:a16="http://schemas.microsoft.com/office/drawing/2014/main" val="3853503604"/>
                  </a:ext>
                </a:extLst>
              </a:tr>
              <a:tr h="669178">
                <a:tc>
                  <a:txBody>
                    <a:bodyPr/>
                    <a:lstStyle/>
                    <a:p>
                      <a:pPr algn="ctr" rtl="1"/>
                      <a:r>
                        <a:rPr lang="ar-SA" sz="2400" dirty="0"/>
                        <a:t>بعد الفعالية</a:t>
                      </a:r>
                    </a:p>
                  </a:txBody>
                  <a:tcPr anchor="ctr"/>
                </a:tc>
                <a:tc>
                  <a:txBody>
                    <a:bodyPr/>
                    <a:lstStyle/>
                    <a:p>
                      <a:pPr algn="ctr" rtl="1"/>
                      <a:r>
                        <a:rPr lang="ar-SA" sz="2400" dirty="0"/>
                        <a:t>باقي </a:t>
                      </a:r>
                      <a:r>
                        <a:rPr lang="ar-SA" sz="2400" dirty="0" err="1"/>
                        <a:t>الرعايات</a:t>
                      </a:r>
                      <a:r>
                        <a:rPr lang="ar-SA" sz="2400" dirty="0"/>
                        <a:t> (</a:t>
                      </a:r>
                      <a:r>
                        <a:rPr lang="en-US" sz="2400" dirty="0"/>
                        <a:t>150000</a:t>
                      </a:r>
                      <a:r>
                        <a:rPr lang="ar-SA" sz="2400" dirty="0"/>
                        <a:t>)</a:t>
                      </a:r>
                    </a:p>
                  </a:txBody>
                  <a:tcPr anchor="ctr"/>
                </a:tc>
                <a:tc>
                  <a:txBody>
                    <a:bodyPr/>
                    <a:lstStyle/>
                    <a:p>
                      <a:pPr algn="ctr" rtl="1"/>
                      <a:r>
                        <a:rPr lang="ar-SA" sz="2400" dirty="0"/>
                        <a:t>تسوية الموردين (</a:t>
                      </a:r>
                      <a:r>
                        <a:rPr lang="en-US" sz="2400" dirty="0"/>
                        <a:t>115000</a:t>
                      </a:r>
                      <a:r>
                        <a:rPr lang="ar-SA" sz="2400" dirty="0"/>
                        <a:t>)</a:t>
                      </a:r>
                    </a:p>
                  </a:txBody>
                  <a:tcPr anchor="ctr"/>
                </a:tc>
                <a:tc>
                  <a:txBody>
                    <a:bodyPr/>
                    <a:lstStyle/>
                    <a:p>
                      <a:pPr algn="ctr" rtl="0"/>
                      <a:r>
                        <a:rPr lang="en-US" sz="2400" dirty="0"/>
                        <a:t>+50000</a:t>
                      </a:r>
                      <a:endParaRPr lang="ar-SA" sz="2400" dirty="0"/>
                    </a:p>
                  </a:txBody>
                  <a:tcPr anchor="ctr"/>
                </a:tc>
                <a:tc>
                  <a:txBody>
                    <a:bodyPr/>
                    <a:lstStyle/>
                    <a:p>
                      <a:pPr algn="ctr" rtl="1"/>
                      <a:r>
                        <a:rPr lang="ar-SA" sz="2400" dirty="0"/>
                        <a:t>الربح الصافي</a:t>
                      </a:r>
                    </a:p>
                  </a:txBody>
                  <a:tcPr anchor="ctr"/>
                </a:tc>
                <a:extLst>
                  <a:ext uri="{0D108BD9-81ED-4DB2-BD59-A6C34878D82A}">
                    <a16:rowId xmlns:a16="http://schemas.microsoft.com/office/drawing/2014/main" val="1836662067"/>
                  </a:ext>
                </a:extLst>
              </a:tr>
            </a:tbl>
          </a:graphicData>
        </a:graphic>
      </p:graphicFrame>
    </p:spTree>
    <p:extLst>
      <p:ext uri="{BB962C8B-B14F-4D97-AF65-F5344CB8AC3E}">
        <p14:creationId xmlns:p14="http://schemas.microsoft.com/office/powerpoint/2010/main" val="225712555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4575" y="491161"/>
            <a:ext cx="7874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3662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791700" y="92486"/>
            <a:ext cx="2314435" cy="764184"/>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67481" y="1338406"/>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التحكم في نزيف النفقات</a:t>
            </a:r>
            <a:endParaRPr lang="en-US" sz="2800" b="1" dirty="0">
              <a:solidFill>
                <a:srgbClr val="FF0000"/>
              </a:solidFill>
              <a:latin typeface="Alexandria"/>
            </a:endParaRPr>
          </a:p>
        </p:txBody>
      </p:sp>
      <p:sp>
        <p:nvSpPr>
          <p:cNvPr id="10" name="مستطيل 9"/>
          <p:cNvSpPr/>
          <p:nvPr/>
        </p:nvSpPr>
        <p:spPr>
          <a:xfrm rot="10800000" flipH="1" flipV="1">
            <a:off x="918226" y="3088416"/>
            <a:ext cx="10467975" cy="10630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endParaRPr lang="en-US" sz="2800" dirty="0">
              <a:solidFill>
                <a:schemeClr val="tx1"/>
              </a:solidFill>
              <a:latin typeface="Alexandria"/>
            </a:endParaRPr>
          </a:p>
        </p:txBody>
      </p:sp>
      <p:sp>
        <p:nvSpPr>
          <p:cNvPr id="9" name="مستطيل 8"/>
          <p:cNvSpPr/>
          <p:nvPr/>
        </p:nvSpPr>
        <p:spPr>
          <a:xfrm rot="10800000" flipH="1" flipV="1">
            <a:off x="1017814" y="3952269"/>
            <a:ext cx="10467975" cy="106307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endParaRPr lang="en-US" sz="2800" dirty="0">
              <a:solidFill>
                <a:schemeClr val="tx1"/>
              </a:solidFill>
              <a:latin typeface="Alexandria"/>
            </a:endParaRPr>
          </a:p>
        </p:txBody>
      </p:sp>
      <p:sp>
        <p:nvSpPr>
          <p:cNvPr id="11" name="مستطيل 10"/>
          <p:cNvSpPr/>
          <p:nvPr/>
        </p:nvSpPr>
        <p:spPr>
          <a:xfrm rot="10800000" flipH="1" flipV="1">
            <a:off x="674987" y="2205264"/>
            <a:ext cx="10711214" cy="8576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تخيلوا أعزائي الطلبة أنه أثناء التنفيذ يطلب مخرج الحفل "شاشة </a:t>
            </a:r>
            <a:r>
              <a:rPr lang="en-US" sz="2800" dirty="0">
                <a:solidFill>
                  <a:schemeClr val="tx1"/>
                </a:solidFill>
                <a:latin typeface="Alexandria"/>
              </a:rPr>
              <a:t>LED</a:t>
            </a:r>
            <a:r>
              <a:rPr lang="ar-SA" sz="2800" dirty="0">
                <a:solidFill>
                  <a:schemeClr val="tx1"/>
                </a:solidFill>
                <a:latin typeface="Alexandria"/>
              </a:rPr>
              <a:t>" إضافية بتكلفة </a:t>
            </a:r>
            <a:r>
              <a:rPr lang="en-US" sz="2800" dirty="0">
                <a:solidFill>
                  <a:schemeClr val="tx1"/>
                </a:solidFill>
                <a:latin typeface="Alexandria"/>
              </a:rPr>
              <a:t>5000</a:t>
            </a:r>
            <a:r>
              <a:rPr lang="ar-SA" sz="2800" dirty="0">
                <a:solidFill>
                  <a:schemeClr val="tx1"/>
                </a:solidFill>
                <a:latin typeface="Alexandria"/>
              </a:rPr>
              <a:t> ريال لأنها ستجعل المسرح أجمل!</a:t>
            </a:r>
            <a:endParaRPr lang="en-US" sz="2800" dirty="0">
              <a:solidFill>
                <a:schemeClr val="tx1"/>
              </a:solidFill>
              <a:latin typeface="Alexandria"/>
            </a:endParaRPr>
          </a:p>
        </p:txBody>
      </p:sp>
      <p:sp>
        <p:nvSpPr>
          <p:cNvPr id="12" name="مستطيل 11"/>
          <p:cNvSpPr/>
          <p:nvPr/>
        </p:nvSpPr>
        <p:spPr>
          <a:xfrm rot="10800000" flipH="1" flipV="1">
            <a:off x="796606" y="3232809"/>
            <a:ext cx="10711214" cy="8576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000"/>
              </a:lnSpc>
            </a:pPr>
            <a:r>
              <a:rPr lang="ar-SA" sz="2800" dirty="0">
                <a:solidFill>
                  <a:schemeClr val="tx1"/>
                </a:solidFill>
                <a:latin typeface="Alexandria"/>
              </a:rPr>
              <a:t>التصرف الخاطئ الموافقة فوراً لأن الميزانية الإجمالية تسمح.</a:t>
            </a:r>
            <a:endParaRPr lang="en-US" sz="2800" dirty="0">
              <a:solidFill>
                <a:schemeClr val="tx1"/>
              </a:solidFill>
              <a:latin typeface="Alexandria"/>
            </a:endParaRPr>
          </a:p>
        </p:txBody>
      </p:sp>
      <p:sp>
        <p:nvSpPr>
          <p:cNvPr id="13" name="مستطيل 12"/>
          <p:cNvSpPr/>
          <p:nvPr/>
        </p:nvSpPr>
        <p:spPr>
          <a:xfrm rot="10800000" flipH="1" flipV="1">
            <a:off x="796606" y="4124079"/>
            <a:ext cx="10711214" cy="8576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التصرف المالي الصحيح: العودة لتقرير التباين هل هناك بند آخر تمّ توفير </a:t>
            </a:r>
            <a:r>
              <a:rPr lang="en-US" sz="2800" dirty="0">
                <a:solidFill>
                  <a:schemeClr val="tx1"/>
                </a:solidFill>
                <a:latin typeface="Alexandria"/>
              </a:rPr>
              <a:t>5000</a:t>
            </a:r>
            <a:r>
              <a:rPr lang="ar-SA" sz="2800" dirty="0">
                <a:solidFill>
                  <a:schemeClr val="tx1"/>
                </a:solidFill>
                <a:latin typeface="Alexandria"/>
              </a:rPr>
              <a:t> ريال منه؟ إذا لا، يتم رفض الطلب، إلا في حال توفر راعي إضافي يغطي تكلفتها  </a:t>
            </a:r>
            <a:endParaRPr lang="en-US" sz="2800" dirty="0">
              <a:solidFill>
                <a:schemeClr val="tx1"/>
              </a:solidFill>
              <a:latin typeface="Alexandria"/>
            </a:endParaRPr>
          </a:p>
        </p:txBody>
      </p:sp>
      <p:sp>
        <p:nvSpPr>
          <p:cNvPr id="14" name="مستطيل 13"/>
          <p:cNvSpPr/>
          <p:nvPr/>
        </p:nvSpPr>
        <p:spPr>
          <a:xfrm rot="10800000" flipH="1" flipV="1">
            <a:off x="796606" y="5304495"/>
            <a:ext cx="10711214" cy="94739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3500"/>
              </a:lnSpc>
            </a:pPr>
            <a:r>
              <a:rPr lang="ar-SA" sz="2800" dirty="0">
                <a:solidFill>
                  <a:schemeClr val="tx1"/>
                </a:solidFill>
                <a:latin typeface="Alexandria"/>
              </a:rPr>
              <a:t>الخلاصة: ليس في إنهاء الفعالية برصيد ضخم في البنك بل في التأكد من أن رصيدك لم يصل للصفر أبداً طوال رحلة التنفيذ</a:t>
            </a:r>
            <a:endParaRPr lang="en-US" sz="2800" dirty="0">
              <a:solidFill>
                <a:schemeClr val="tx1"/>
              </a:solidFill>
              <a:latin typeface="Alexandria"/>
            </a:endParaRPr>
          </a:p>
        </p:txBody>
      </p:sp>
    </p:spTree>
    <p:extLst>
      <p:ext uri="{BB962C8B-B14F-4D97-AF65-F5344CB8AC3E}">
        <p14:creationId xmlns:p14="http://schemas.microsoft.com/office/powerpoint/2010/main" val="89002116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randombar(horizontal)">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randombar(horizontal)">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randombar(horizontal)">
                                      <p:cBhvr>
                                        <p:cTn id="3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11" grpId="0"/>
      <p:bldP spid="12" grpId="0"/>
      <p:bldP spid="13" grpId="0"/>
      <p:bldP spid="1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27355"/>
            <a:ext cx="635356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70"/>
            <a:ext cx="11352807" cy="53537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668138" y="92486"/>
            <a:ext cx="3437997" cy="816827"/>
          </a:xfrm>
          <a:prstGeom prst="rect">
            <a:avLst/>
          </a:prstGeom>
        </p:spPr>
        <p:txBody>
          <a:bodyPr wrap="square">
            <a:spAutoFit/>
          </a:bodyPr>
          <a:lstStyle/>
          <a:p>
            <a:pPr algn="r" rtl="1">
              <a:lnSpc>
                <a:spcPct val="107000"/>
              </a:lnSpc>
              <a:spcAft>
                <a:spcPts val="800"/>
              </a:spcAft>
            </a:pPr>
            <a:r>
              <a:rPr lang="ar-SA" sz="4400" b="1" dirty="0">
                <a:solidFill>
                  <a:srgbClr val="00AEEF"/>
                </a:solidFill>
                <a:latin typeface="Alexandria"/>
                <a:ea typeface="Calibri" panose="020F0502020204030204" pitchFamily="34" charset="0"/>
              </a:rPr>
              <a:t>الميزانية والتمويل</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المحور الرابع الرقابة والتقييم المالي</a:t>
            </a:r>
            <a:endParaRPr lang="en-US" sz="2800" b="1" dirty="0">
              <a:solidFill>
                <a:srgbClr val="FF0000"/>
              </a:solidFill>
              <a:latin typeface="Alexandria"/>
            </a:endParaRPr>
          </a:p>
        </p:txBody>
      </p:sp>
      <p:sp>
        <p:nvSpPr>
          <p:cNvPr id="8" name="مستطيل 7"/>
          <p:cNvSpPr/>
          <p:nvPr/>
        </p:nvSpPr>
        <p:spPr>
          <a:xfrm rot="10800000" flipH="1" flipV="1">
            <a:off x="4152781" y="1779729"/>
            <a:ext cx="3709051"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1) التسوية المالية:</a:t>
            </a:r>
            <a:endParaRPr lang="en-US" sz="2800" dirty="0">
              <a:solidFill>
                <a:schemeClr val="tx1"/>
              </a:solidFill>
              <a:latin typeface="Alexandria"/>
            </a:endParaRPr>
          </a:p>
        </p:txBody>
      </p:sp>
      <p:sp>
        <p:nvSpPr>
          <p:cNvPr id="10" name="مستطيل 9"/>
          <p:cNvSpPr/>
          <p:nvPr/>
        </p:nvSpPr>
        <p:spPr>
          <a:xfrm rot="10800000" flipH="1" flipV="1">
            <a:off x="2178685" y="2346319"/>
            <a:ext cx="5696236"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هي عملية مطابقة ما خططنا له بما حدث فعلاً:</a:t>
            </a:r>
            <a:endParaRPr lang="en-US" sz="2800" dirty="0">
              <a:solidFill>
                <a:schemeClr val="tx1"/>
              </a:solidFill>
              <a:latin typeface="Alexandria"/>
            </a:endParaRPr>
          </a:p>
        </p:txBody>
      </p:sp>
      <p:sp>
        <p:nvSpPr>
          <p:cNvPr id="12" name="مستطيل 11"/>
          <p:cNvSpPr/>
          <p:nvPr/>
        </p:nvSpPr>
        <p:spPr>
          <a:xfrm rot="10800000" flipH="1" flipV="1">
            <a:off x="609601" y="3026726"/>
            <a:ext cx="7252232" cy="15561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مقارنة التقديري بالفعلي: تحليل الفروقات إذا زاد الإنفاق في بند معين عن </a:t>
            </a:r>
            <a:r>
              <a:rPr lang="en-US" sz="2800" dirty="0">
                <a:solidFill>
                  <a:schemeClr val="tx1"/>
                </a:solidFill>
                <a:latin typeface="Alexandria"/>
              </a:rPr>
              <a:t>10</a:t>
            </a:r>
            <a:r>
              <a:rPr lang="ar-SA" sz="2800" dirty="0">
                <a:solidFill>
                  <a:schemeClr val="tx1"/>
                </a:solidFill>
                <a:latin typeface="Alexandria"/>
              </a:rPr>
              <a:t>% يجب البحث عن السبب (هل هو سوء تقدير أم ظروف سوقية).</a:t>
            </a:r>
            <a:endParaRPr lang="en-US" sz="2800" dirty="0">
              <a:solidFill>
                <a:schemeClr val="tx1"/>
              </a:solidFill>
              <a:latin typeface="Alexandria"/>
            </a:endParaRPr>
          </a:p>
        </p:txBody>
      </p:sp>
      <p:sp>
        <p:nvSpPr>
          <p:cNvPr id="11" name="مستطيل 10"/>
          <p:cNvSpPr/>
          <p:nvPr/>
        </p:nvSpPr>
        <p:spPr>
          <a:xfrm rot="10800000" flipH="1" flipV="1">
            <a:off x="609601" y="4758798"/>
            <a:ext cx="7252232" cy="14787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جمع الفواتير: التأكد من إغلاق كافة المستحقات مع الموردين والحصول على مخالصات نهائية لتجنب أي مطالبات قانونية لاحقاً.</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7458" y="1357142"/>
            <a:ext cx="4234256" cy="4835088"/>
          </a:xfrm>
          <a:prstGeom prst="rect">
            <a:avLst/>
          </a:prstGeom>
        </p:spPr>
      </p:pic>
    </p:spTree>
    <p:extLst>
      <p:ext uri="{BB962C8B-B14F-4D97-AF65-F5344CB8AC3E}">
        <p14:creationId xmlns:p14="http://schemas.microsoft.com/office/powerpoint/2010/main" val="134466956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randombar(horizontal)">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2" grpId="0"/>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6" y="527355"/>
            <a:ext cx="49679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064830" y="92486"/>
            <a:ext cx="5041306"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الرقابة المالية والتقييم المالي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rot="10800000" flipH="1" flipV="1">
            <a:off x="3940628" y="1291290"/>
            <a:ext cx="4245429"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a:solidFill>
                  <a:srgbClr val="FF0000"/>
                </a:solidFill>
                <a:latin typeface="Alexandria"/>
              </a:rPr>
              <a:t>2) قياس العائد على الاستثمار:</a:t>
            </a:r>
            <a:endParaRPr lang="en-US" sz="2800" b="1" dirty="0">
              <a:solidFill>
                <a:srgbClr val="FF0000"/>
              </a:solidFill>
              <a:latin typeface="Alexandria"/>
            </a:endParaRPr>
          </a:p>
        </p:txBody>
      </p:sp>
      <p:sp>
        <p:nvSpPr>
          <p:cNvPr id="10" name="مستطيل 9"/>
          <p:cNvSpPr/>
          <p:nvPr/>
        </p:nvSpPr>
        <p:spPr>
          <a:xfrm rot="10800000" flipH="1" flipV="1">
            <a:off x="653143" y="2389968"/>
            <a:ext cx="7293428" cy="9795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هذا هو السؤال الذي سيطرحه عليك المورد أو صاحب القرار ماذا استفدنا من كل هذه المصاريف؟:</a:t>
            </a:r>
            <a:endParaRPr lang="en-US" sz="2800" dirty="0">
              <a:solidFill>
                <a:schemeClr val="tx1"/>
              </a:solidFill>
              <a:latin typeface="Alexandria"/>
            </a:endParaRPr>
          </a:p>
        </p:txBody>
      </p:sp>
      <p:sp>
        <p:nvSpPr>
          <p:cNvPr id="12" name="مستطيل 11"/>
          <p:cNvSpPr/>
          <p:nvPr/>
        </p:nvSpPr>
        <p:spPr>
          <a:xfrm rot="10800000" flipH="1" flipV="1">
            <a:off x="653143" y="3369474"/>
            <a:ext cx="7293428" cy="16597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العائد المادي المباشر الذي يحسب بالمعادلة: نسبة العائد على الاستثمار تساوي صافي الربح مقسوماً على تكلفة الاستثمار والناتج يضرب بمئة </a:t>
            </a:r>
            <a:endParaRPr lang="en-US" sz="2800" dirty="0">
              <a:solidFill>
                <a:schemeClr val="tx1"/>
              </a:solidFill>
              <a:latin typeface="Alexandria"/>
            </a:endParaRPr>
          </a:p>
        </p:txBody>
      </p:sp>
      <p:sp>
        <p:nvSpPr>
          <p:cNvPr id="11" name="مستطيل 10"/>
          <p:cNvSpPr/>
          <p:nvPr/>
        </p:nvSpPr>
        <p:spPr>
          <a:xfrm rot="10800000" flipH="1" flipV="1">
            <a:off x="653142" y="4895339"/>
            <a:ext cx="7293429" cy="13204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العائد غير المباشر مثل عدد العملاء الجدد المحتملين، قيمة التغطية الإعلامية المجانية، مدى رضا الجمهور</a:t>
            </a:r>
            <a:endParaRPr lang="en-US" sz="2800" dirty="0">
              <a:solidFill>
                <a:schemeClr val="tx1"/>
              </a:solidFill>
              <a:latin typeface="Alexandria"/>
            </a:endParaRPr>
          </a:p>
        </p:txBody>
      </p:sp>
      <p:pic>
        <p:nvPicPr>
          <p:cNvPr id="4" name="صورة 3"/>
          <p:cNvPicPr>
            <a:picLocks noChangeAspect="1"/>
          </p:cNvPicPr>
          <p:nvPr/>
        </p:nvPicPr>
        <p:blipFill>
          <a:blip r:embed="rId3"/>
          <a:stretch>
            <a:fillRect/>
          </a:stretch>
        </p:blipFill>
        <p:spPr>
          <a:xfrm>
            <a:off x="8109857" y="1377872"/>
            <a:ext cx="4094984" cy="5044699"/>
          </a:xfrm>
          <a:prstGeom prst="rect">
            <a:avLst/>
          </a:prstGeom>
        </p:spPr>
      </p:pic>
    </p:spTree>
    <p:extLst>
      <p:ext uri="{BB962C8B-B14F-4D97-AF65-F5344CB8AC3E}">
        <p14:creationId xmlns:p14="http://schemas.microsoft.com/office/powerpoint/2010/main" val="257488373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27355"/>
            <a:ext cx="60783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371620"/>
            <a:ext cx="11352807" cy="5050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218714" y="92486"/>
            <a:ext cx="3887421"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الرقابة والتقييم المالي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rot="10800000" flipH="1" flipV="1">
            <a:off x="4156174" y="1371621"/>
            <a:ext cx="3709051"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a:solidFill>
                  <a:srgbClr val="FF0000"/>
                </a:solidFill>
                <a:latin typeface="Alexandria"/>
              </a:rPr>
              <a:t>3) أدوات التتبع والتقارير:</a:t>
            </a:r>
            <a:endParaRPr lang="en-US" sz="2800" b="1" dirty="0">
              <a:solidFill>
                <a:srgbClr val="FF0000"/>
              </a:solidFill>
              <a:latin typeface="Alexandria"/>
            </a:endParaRPr>
          </a:p>
        </p:txBody>
      </p:sp>
      <p:sp>
        <p:nvSpPr>
          <p:cNvPr id="10" name="مستطيل 9"/>
          <p:cNvSpPr/>
          <p:nvPr/>
        </p:nvSpPr>
        <p:spPr>
          <a:xfrm rot="10800000" flipH="1" flipV="1">
            <a:off x="609600" y="3222696"/>
            <a:ext cx="7096411" cy="126630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لوحات التحكم: استخدام برامج مثل </a:t>
            </a:r>
            <a:r>
              <a:rPr lang="en-US" sz="2800" dirty="0">
                <a:solidFill>
                  <a:schemeClr val="tx1"/>
                </a:solidFill>
                <a:latin typeface="Alexandria"/>
              </a:rPr>
              <a:t>Excel</a:t>
            </a:r>
            <a:r>
              <a:rPr lang="ar-SA" sz="2800" dirty="0">
                <a:solidFill>
                  <a:schemeClr val="tx1"/>
                </a:solidFill>
                <a:latin typeface="Alexandria"/>
              </a:rPr>
              <a:t> أو منصات إدارة الفعاليات المتخصصة لمراقبة الميزانية لحظياً.</a:t>
            </a:r>
            <a:endParaRPr lang="en-US" sz="2800" dirty="0">
              <a:solidFill>
                <a:schemeClr val="tx1"/>
              </a:solidFill>
              <a:latin typeface="Alexandria"/>
            </a:endParaRPr>
          </a:p>
        </p:txBody>
      </p:sp>
      <p:sp>
        <p:nvSpPr>
          <p:cNvPr id="12" name="مستطيل 11"/>
          <p:cNvSpPr/>
          <p:nvPr/>
        </p:nvSpPr>
        <p:spPr>
          <a:xfrm rot="10800000" flipH="1" flipV="1">
            <a:off x="2234293" y="2170056"/>
            <a:ext cx="5471718" cy="67458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يجب عرض نماذج تقنية تسهل العمل كالآتي: </a:t>
            </a:r>
            <a:endParaRPr lang="en-US" sz="2800" dirty="0">
              <a:solidFill>
                <a:schemeClr val="tx1"/>
              </a:solidFill>
              <a:latin typeface="Alexandria"/>
            </a:endParaRPr>
          </a:p>
        </p:txBody>
      </p:sp>
      <p:sp>
        <p:nvSpPr>
          <p:cNvPr id="11" name="مستطيل 10"/>
          <p:cNvSpPr/>
          <p:nvPr/>
        </p:nvSpPr>
        <p:spPr>
          <a:xfrm rot="10800000" flipH="1" flipV="1">
            <a:off x="609599" y="4488999"/>
            <a:ext cx="7203454" cy="12110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التقرير المالي الختامي: تقرير مبسط يوضح أين ذهب المال؟ كم حققنا؟ وماهي التوصيات للدورة القادمة.</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1313" y="1520742"/>
            <a:ext cx="4219461" cy="4662344"/>
          </a:xfrm>
          <a:prstGeom prst="rect">
            <a:avLst/>
          </a:prstGeom>
        </p:spPr>
      </p:pic>
    </p:spTree>
    <p:extLst>
      <p:ext uri="{BB962C8B-B14F-4D97-AF65-F5344CB8AC3E}">
        <p14:creationId xmlns:p14="http://schemas.microsoft.com/office/powerpoint/2010/main" val="43900672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6" y="527355"/>
            <a:ext cx="610008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3864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207830" y="92486"/>
            <a:ext cx="3898306"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الرقابة والتقييم المالي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rot="10800000" flipH="1" flipV="1">
            <a:off x="4156174" y="1352715"/>
            <a:ext cx="3709051"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a:solidFill>
                  <a:srgbClr val="FF0000"/>
                </a:solidFill>
                <a:latin typeface="Alexandria"/>
              </a:rPr>
              <a:t>4) تحليل التكلفة مقابل القيمة:</a:t>
            </a:r>
            <a:endParaRPr lang="en-US" sz="2800" b="1" dirty="0">
              <a:solidFill>
                <a:srgbClr val="FF0000"/>
              </a:solidFill>
              <a:latin typeface="Alexandria"/>
            </a:endParaRPr>
          </a:p>
        </p:txBody>
      </p:sp>
      <p:sp>
        <p:nvSpPr>
          <p:cNvPr id="10" name="مستطيل 9"/>
          <p:cNvSpPr/>
          <p:nvPr/>
        </p:nvSpPr>
        <p:spPr>
          <a:xfrm rot="10800000" flipH="1" flipV="1">
            <a:off x="794657" y="3222696"/>
            <a:ext cx="6912429" cy="15887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قد نجد أن بنداً كلف القليل ولكنه حقق أثراً ضخماً (مثلاً ركن تصوير بسيط بأحد زوايا الفعالية ولكنه انتشر عالمياً على منصات التواصل الاجتماعي).</a:t>
            </a:r>
            <a:endParaRPr lang="en-US" sz="2800" dirty="0">
              <a:solidFill>
                <a:schemeClr val="tx1"/>
              </a:solidFill>
              <a:latin typeface="Alexandria"/>
            </a:endParaRPr>
          </a:p>
        </p:txBody>
      </p:sp>
      <p:sp>
        <p:nvSpPr>
          <p:cNvPr id="12" name="مستطيل 11"/>
          <p:cNvSpPr/>
          <p:nvPr/>
        </p:nvSpPr>
        <p:spPr>
          <a:xfrm rot="10800000" flipH="1" flipV="1">
            <a:off x="794657" y="2088473"/>
            <a:ext cx="6912429" cy="107305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في نهاية الفعالية يجب أن نسأل أنفسنا هل استحق كل بند في الفعالية المبلغ الذي خصص لأجله؟</a:t>
            </a:r>
            <a:endParaRPr lang="en-US" sz="2800" dirty="0">
              <a:solidFill>
                <a:schemeClr val="tx1"/>
              </a:solidFill>
              <a:latin typeface="Alexandria"/>
            </a:endParaRPr>
          </a:p>
        </p:txBody>
      </p:sp>
      <p:sp>
        <p:nvSpPr>
          <p:cNvPr id="11" name="مستطيل 10"/>
          <p:cNvSpPr/>
          <p:nvPr/>
        </p:nvSpPr>
        <p:spPr>
          <a:xfrm rot="10800000" flipH="1" flipV="1">
            <a:off x="794656" y="4938165"/>
            <a:ext cx="6912430" cy="14844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بالمقابل نجد أننا قد نكون أنفقنا مبالغ ضخمة على بند ما ولكن لم </a:t>
            </a:r>
            <a:r>
              <a:rPr lang="ar-SA" sz="2800" dirty="0" err="1">
                <a:solidFill>
                  <a:schemeClr val="tx1"/>
                </a:solidFill>
                <a:latin typeface="Alexandria"/>
              </a:rPr>
              <a:t>يلحظه</a:t>
            </a:r>
            <a:r>
              <a:rPr lang="ar-SA" sz="2800" dirty="0">
                <a:solidFill>
                  <a:schemeClr val="tx1"/>
                </a:solidFill>
                <a:latin typeface="Alexandria"/>
              </a:rPr>
              <a:t> أحد هذا التحليل مهم جداً وهو ما يخلق منك منظماً ذكياً في المرات القادمة.</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6571" y="1426256"/>
            <a:ext cx="4278619" cy="4811257"/>
          </a:xfrm>
          <a:prstGeom prst="rect">
            <a:avLst/>
          </a:prstGeom>
        </p:spPr>
      </p:pic>
    </p:spTree>
    <p:extLst>
      <p:ext uri="{BB962C8B-B14F-4D97-AF65-F5344CB8AC3E}">
        <p14:creationId xmlns:p14="http://schemas.microsoft.com/office/powerpoint/2010/main" val="74812856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1"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6" y="527355"/>
            <a:ext cx="610008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469570"/>
            <a:ext cx="11352807" cy="47461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8240486" y="92486"/>
            <a:ext cx="3865649" cy="750975"/>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الرقابة والتقييم المالي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rot="10800000" flipH="1" flipV="1">
            <a:off x="2579914" y="1649417"/>
            <a:ext cx="5124193" cy="7357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a:solidFill>
                  <a:srgbClr val="FF0000"/>
                </a:solidFill>
                <a:latin typeface="Alexandria"/>
              </a:rPr>
              <a:t>5) إغلاق الصندوق والدروس المستفادة:</a:t>
            </a:r>
            <a:endParaRPr lang="en-US" sz="2800" b="1" dirty="0">
              <a:solidFill>
                <a:srgbClr val="FF0000"/>
              </a:solidFill>
              <a:latin typeface="Alexandria"/>
            </a:endParaRPr>
          </a:p>
        </p:txBody>
      </p:sp>
      <p:sp>
        <p:nvSpPr>
          <p:cNvPr id="10" name="مستطيل 9"/>
          <p:cNvSpPr/>
          <p:nvPr/>
        </p:nvSpPr>
        <p:spPr>
          <a:xfrm rot="10800000" flipH="1" flipV="1">
            <a:off x="1005917" y="2697583"/>
            <a:ext cx="6698190" cy="112330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5000"/>
              </a:lnSpc>
            </a:pPr>
            <a:r>
              <a:rPr lang="ar-SA" sz="2800" dirty="0">
                <a:solidFill>
                  <a:schemeClr val="tx1"/>
                </a:solidFill>
                <a:latin typeface="Alexandria"/>
              </a:rPr>
              <a:t>الأرشفة المالية: الاحتفاظ بكافة السجلات والاتفاقيات كمرجع للفعالية القادمة.</a:t>
            </a:r>
            <a:endParaRPr lang="en-US" sz="2800" dirty="0">
              <a:solidFill>
                <a:schemeClr val="tx1"/>
              </a:solidFill>
              <a:latin typeface="Alexandria"/>
            </a:endParaRPr>
          </a:p>
        </p:txBody>
      </p:sp>
      <p:sp>
        <p:nvSpPr>
          <p:cNvPr id="11" name="مستطيل 10"/>
          <p:cNvSpPr/>
          <p:nvPr/>
        </p:nvSpPr>
        <p:spPr>
          <a:xfrm rot="10800000" flipH="1" flipV="1">
            <a:off x="1005916" y="3926890"/>
            <a:ext cx="6698191" cy="18425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5000"/>
              </a:lnSpc>
            </a:pPr>
            <a:r>
              <a:rPr lang="ar-SA" sz="2800" dirty="0">
                <a:solidFill>
                  <a:schemeClr val="tx1"/>
                </a:solidFill>
                <a:latin typeface="Alexandria"/>
              </a:rPr>
              <a:t>الشفافية: تقديم تقرير واضح للشركاء والرعاة يعزز الثقة ويبني علاقات طويلة الأمد.</a:t>
            </a:r>
            <a:endParaRPr lang="en-US" sz="2800" dirty="0">
              <a:solidFill>
                <a:schemeClr val="tx1"/>
              </a:solidFill>
              <a:latin typeface="Alexandria"/>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4106" y="1620216"/>
            <a:ext cx="4487893" cy="4149215"/>
          </a:xfrm>
          <a:prstGeom prst="rect">
            <a:avLst/>
          </a:prstGeom>
        </p:spPr>
      </p:pic>
    </p:spTree>
    <p:extLst>
      <p:ext uri="{BB962C8B-B14F-4D97-AF65-F5344CB8AC3E}">
        <p14:creationId xmlns:p14="http://schemas.microsoft.com/office/powerpoint/2010/main" val="383296631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14575" y="491161"/>
            <a:ext cx="78744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69"/>
            <a:ext cx="11352807" cy="5592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791700" y="92486"/>
            <a:ext cx="2314435" cy="764184"/>
          </a:xfrm>
          <a:prstGeom prst="rect">
            <a:avLst/>
          </a:prstGeom>
        </p:spPr>
        <p:txBody>
          <a:bodyPr wrap="square">
            <a:spAutoFit/>
          </a:bodyPr>
          <a:lstStyle/>
          <a:p>
            <a:pPr algn="r" rtl="1">
              <a:lnSpc>
                <a:spcPct val="107000"/>
              </a:lnSpc>
              <a:spcAft>
                <a:spcPts val="800"/>
              </a:spcAft>
            </a:pPr>
            <a:r>
              <a:rPr lang="ar-SA" sz="40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165703"/>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إنقاذ مهرجان التكنولوجيا والابتكار</a:t>
            </a:r>
            <a:endParaRPr lang="en-US" sz="2800" b="1" dirty="0">
              <a:solidFill>
                <a:srgbClr val="FF0000"/>
              </a:solidFill>
              <a:latin typeface="Alexandria"/>
            </a:endParaRPr>
          </a:p>
        </p:txBody>
      </p:sp>
      <p:sp>
        <p:nvSpPr>
          <p:cNvPr id="8" name="مستطيل 7"/>
          <p:cNvSpPr/>
          <p:nvPr/>
        </p:nvSpPr>
        <p:spPr>
          <a:xfrm rot="10800000" flipH="1" flipV="1">
            <a:off x="776712" y="2045441"/>
            <a:ext cx="10467975" cy="1753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السيناريو: أنت مدير مالي لفعالية تقنية ستقام بعد </a:t>
            </a:r>
            <a:r>
              <a:rPr lang="en-US" sz="2800" dirty="0">
                <a:solidFill>
                  <a:schemeClr val="tx1"/>
                </a:solidFill>
                <a:latin typeface="Alexandria"/>
              </a:rPr>
              <a:t>3</a:t>
            </a:r>
            <a:r>
              <a:rPr lang="ar-SA" sz="2800" dirty="0">
                <a:solidFill>
                  <a:schemeClr val="tx1"/>
                </a:solidFill>
                <a:latin typeface="Alexandria"/>
              </a:rPr>
              <a:t> أشهر الميزانية المرصودة </a:t>
            </a:r>
            <a:r>
              <a:rPr lang="en-US" sz="2800" dirty="0">
                <a:solidFill>
                  <a:schemeClr val="tx1"/>
                </a:solidFill>
                <a:latin typeface="Alexandria"/>
              </a:rPr>
              <a:t>50000</a:t>
            </a:r>
            <a:r>
              <a:rPr lang="ar-SA" sz="2800" dirty="0">
                <a:solidFill>
                  <a:schemeClr val="tx1"/>
                </a:solidFill>
                <a:latin typeface="Alexandria"/>
              </a:rPr>
              <a:t> دولار، الهدف حضور </a:t>
            </a:r>
            <a:r>
              <a:rPr lang="en-US" sz="2800" dirty="0">
                <a:solidFill>
                  <a:schemeClr val="tx1"/>
                </a:solidFill>
                <a:latin typeface="Alexandria"/>
              </a:rPr>
              <a:t>500</a:t>
            </a:r>
            <a:r>
              <a:rPr lang="ar-SA" sz="2800" dirty="0">
                <a:solidFill>
                  <a:schemeClr val="tx1"/>
                </a:solidFill>
                <a:latin typeface="Alexandria"/>
              </a:rPr>
              <a:t> شخص وتحقيق ربح بسيط (أو على الأقل تغطية التكاليف.</a:t>
            </a:r>
            <a:endParaRPr lang="en-US" sz="2800" dirty="0">
              <a:solidFill>
                <a:schemeClr val="tx1"/>
              </a:solidFill>
              <a:latin typeface="Alexandria"/>
            </a:endParaRPr>
          </a:p>
        </p:txBody>
      </p:sp>
      <p:sp>
        <p:nvSpPr>
          <p:cNvPr id="10" name="مستطيل 9"/>
          <p:cNvSpPr/>
          <p:nvPr/>
        </p:nvSpPr>
        <p:spPr>
          <a:xfrm rot="10800000" flipH="1" flipV="1">
            <a:off x="776712" y="3922579"/>
            <a:ext cx="10467975" cy="19044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الأزمة المفاجئة: بعد مراجعة الحسابات الأولية اكتشفت أن التكاليف الحقيقية (إيجار القاعة، التجهيزات التقنية، التسويق)، وصلت إلى </a:t>
            </a:r>
            <a:r>
              <a:rPr lang="en-US" sz="2800" dirty="0">
                <a:solidFill>
                  <a:schemeClr val="tx1"/>
                </a:solidFill>
                <a:latin typeface="Alexandria"/>
              </a:rPr>
              <a:t>65000</a:t>
            </a:r>
            <a:r>
              <a:rPr lang="ar-SA" sz="2800" dirty="0">
                <a:solidFill>
                  <a:schemeClr val="tx1"/>
                </a:solidFill>
                <a:latin typeface="Alexandria"/>
              </a:rPr>
              <a:t> دولار أي أن لديك عجزاً قدره </a:t>
            </a:r>
            <a:r>
              <a:rPr lang="en-US" sz="2800" dirty="0">
                <a:solidFill>
                  <a:schemeClr val="tx1"/>
                </a:solidFill>
                <a:latin typeface="Alexandria"/>
              </a:rPr>
              <a:t>15000</a:t>
            </a:r>
            <a:r>
              <a:rPr lang="ar-SA" sz="2800" dirty="0">
                <a:solidFill>
                  <a:schemeClr val="tx1"/>
                </a:solidFill>
                <a:latin typeface="Alexandria"/>
              </a:rPr>
              <a:t> دولاراً! كيف ستتصرف؟؟.</a:t>
            </a:r>
            <a:endParaRPr lang="en-US" sz="2800" dirty="0">
              <a:solidFill>
                <a:schemeClr val="tx1"/>
              </a:solidFill>
              <a:latin typeface="Alexandria"/>
            </a:endParaRPr>
          </a:p>
        </p:txBody>
      </p:sp>
    </p:spTree>
    <p:extLst>
      <p:ext uri="{BB962C8B-B14F-4D97-AF65-F5344CB8AC3E}">
        <p14:creationId xmlns:p14="http://schemas.microsoft.com/office/powerpoint/2010/main" val="206291238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36880"/>
            <a:ext cx="758190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314024"/>
            <a:ext cx="11352807" cy="51303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791700" y="92486"/>
            <a:ext cx="2314435" cy="764184"/>
          </a:xfrm>
          <a:prstGeom prst="rect">
            <a:avLst/>
          </a:prstGeom>
        </p:spPr>
        <p:txBody>
          <a:bodyPr wrap="square">
            <a:spAutoFit/>
          </a:bodyPr>
          <a:lstStyle/>
          <a:p>
            <a:pPr algn="r" rtl="1">
              <a:lnSpc>
                <a:spcPct val="107000"/>
              </a:lnSpc>
              <a:spcAft>
                <a:spcPts val="800"/>
              </a:spcAft>
            </a:pPr>
            <a:r>
              <a:rPr lang="ar-SA" sz="44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434406"/>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إنقاذ مهرجان التكنولوجيا والابتكار</a:t>
            </a:r>
            <a:endParaRPr lang="en-US" sz="2800" b="1" dirty="0">
              <a:solidFill>
                <a:srgbClr val="FF0000"/>
              </a:solidFill>
              <a:latin typeface="Alexandria"/>
            </a:endParaRPr>
          </a:p>
        </p:txBody>
      </p:sp>
      <p:sp>
        <p:nvSpPr>
          <p:cNvPr id="8" name="مستطيل 7"/>
          <p:cNvSpPr/>
          <p:nvPr/>
        </p:nvSpPr>
        <p:spPr>
          <a:xfrm rot="10800000" flipH="1" flipV="1">
            <a:off x="3733800" y="2082072"/>
            <a:ext cx="7786293" cy="787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بناءً على ما تعلمناه يمكن اقتراح حلول في ثلاثة اتجاهات:</a:t>
            </a:r>
            <a:endParaRPr lang="en-US" sz="2800" dirty="0">
              <a:solidFill>
                <a:schemeClr val="tx1"/>
              </a:solidFill>
              <a:latin typeface="Alexandria"/>
            </a:endParaRPr>
          </a:p>
        </p:txBody>
      </p:sp>
      <p:sp>
        <p:nvSpPr>
          <p:cNvPr id="10" name="مستطيل 9"/>
          <p:cNvSpPr/>
          <p:nvPr/>
        </p:nvSpPr>
        <p:spPr>
          <a:xfrm rot="10800000" flipH="1" flipV="1">
            <a:off x="4467225" y="2869709"/>
            <a:ext cx="7052868" cy="7233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1) خفض التكاليف بدون ضرب الجودة:</a:t>
            </a:r>
            <a:endParaRPr lang="en-US" sz="2800" dirty="0">
              <a:solidFill>
                <a:schemeClr val="tx1"/>
              </a:solidFill>
              <a:latin typeface="Alexandria"/>
            </a:endParaRPr>
          </a:p>
        </p:txBody>
      </p:sp>
      <p:sp>
        <p:nvSpPr>
          <p:cNvPr id="9" name="مستطيل 8"/>
          <p:cNvSpPr/>
          <p:nvPr/>
        </p:nvSpPr>
        <p:spPr>
          <a:xfrm rot="10800000" flipH="1" flipV="1">
            <a:off x="588791" y="3798106"/>
            <a:ext cx="10843818" cy="12036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ما هي البنود التي يمكننا تقليل الإنفاق فيها؟ (هل نلغي وجبة الغداء ونستبدلها بوجبات خفيفة؟ هل نبحث عن مورد تقني بديل):</a:t>
            </a:r>
            <a:endParaRPr lang="en-US" sz="2800" dirty="0">
              <a:solidFill>
                <a:schemeClr val="tx1"/>
              </a:solidFill>
              <a:latin typeface="Alexandria"/>
            </a:endParaRPr>
          </a:p>
        </p:txBody>
      </p:sp>
      <p:sp>
        <p:nvSpPr>
          <p:cNvPr id="12" name="مستطيل 11"/>
          <p:cNvSpPr/>
          <p:nvPr/>
        </p:nvSpPr>
        <p:spPr>
          <a:xfrm rot="10800000" flipH="1" flipV="1">
            <a:off x="4355255" y="5240412"/>
            <a:ext cx="7052868" cy="7233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كيف نستخدم التبادل التجاري لتقليل المصاريف النقدية؟</a:t>
            </a:r>
            <a:endParaRPr lang="en-US" sz="2800" dirty="0">
              <a:solidFill>
                <a:schemeClr val="tx1"/>
              </a:solidFill>
              <a:latin typeface="Alexandria"/>
            </a:endParaRPr>
          </a:p>
        </p:txBody>
      </p:sp>
    </p:spTree>
    <p:extLst>
      <p:ext uri="{BB962C8B-B14F-4D97-AF65-F5344CB8AC3E}">
        <p14:creationId xmlns:p14="http://schemas.microsoft.com/office/powerpoint/2010/main" val="97954909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9" grpId="0"/>
      <p:bldP spid="1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36880"/>
            <a:ext cx="758190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314024"/>
            <a:ext cx="11352807" cy="50867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791700" y="92486"/>
            <a:ext cx="2314435" cy="764184"/>
          </a:xfrm>
          <a:prstGeom prst="rect">
            <a:avLst/>
          </a:prstGeom>
        </p:spPr>
        <p:txBody>
          <a:bodyPr wrap="square">
            <a:spAutoFit/>
          </a:bodyPr>
          <a:lstStyle/>
          <a:p>
            <a:pPr algn="r" rtl="1">
              <a:lnSpc>
                <a:spcPct val="107000"/>
              </a:lnSpc>
              <a:spcAft>
                <a:spcPts val="800"/>
              </a:spcAft>
            </a:pPr>
            <a:r>
              <a:rPr lang="ar-SA" sz="44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78685" y="1472476"/>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إنقاذ مهرجان التكنولوجيا والابتكار</a:t>
            </a:r>
            <a:endParaRPr lang="en-US" sz="2800" b="1" dirty="0">
              <a:solidFill>
                <a:srgbClr val="FF0000"/>
              </a:solidFill>
              <a:latin typeface="Alexandria"/>
            </a:endParaRPr>
          </a:p>
        </p:txBody>
      </p:sp>
      <p:sp>
        <p:nvSpPr>
          <p:cNvPr id="10" name="مستطيل 9"/>
          <p:cNvSpPr/>
          <p:nvPr/>
        </p:nvSpPr>
        <p:spPr>
          <a:xfrm rot="10800000" flipH="1" flipV="1">
            <a:off x="4282168" y="2154197"/>
            <a:ext cx="7052868" cy="7233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2) زيادة الإيرادات (جلب التمويل):</a:t>
            </a:r>
            <a:endParaRPr lang="en-US" sz="2800" dirty="0">
              <a:solidFill>
                <a:schemeClr val="tx1"/>
              </a:solidFill>
              <a:latin typeface="Alexandria"/>
            </a:endParaRPr>
          </a:p>
        </p:txBody>
      </p:sp>
      <p:sp>
        <p:nvSpPr>
          <p:cNvPr id="9" name="مستطيل 8"/>
          <p:cNvSpPr/>
          <p:nvPr/>
        </p:nvSpPr>
        <p:spPr>
          <a:xfrm rot="10800000" flipH="1" flipV="1">
            <a:off x="491218" y="3161402"/>
            <a:ext cx="10843818" cy="71582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اقترح باقة رعاية مبتكرة تجذب شركة اتصالات كبرى بمبلغ </a:t>
            </a:r>
            <a:r>
              <a:rPr lang="en-US" sz="2800" dirty="0">
                <a:solidFill>
                  <a:schemeClr val="tx1"/>
                </a:solidFill>
                <a:latin typeface="Alexandria"/>
              </a:rPr>
              <a:t>10000</a:t>
            </a:r>
            <a:r>
              <a:rPr lang="ar-SA" sz="2800" dirty="0">
                <a:solidFill>
                  <a:schemeClr val="tx1"/>
                </a:solidFill>
                <a:latin typeface="Alexandria"/>
              </a:rPr>
              <a:t> دولار.</a:t>
            </a:r>
            <a:endParaRPr lang="en-US" sz="2800" dirty="0">
              <a:solidFill>
                <a:schemeClr val="tx1"/>
              </a:solidFill>
              <a:latin typeface="Alexandria"/>
            </a:endParaRPr>
          </a:p>
        </p:txBody>
      </p:sp>
      <p:sp>
        <p:nvSpPr>
          <p:cNvPr id="12" name="مستطيل 11"/>
          <p:cNvSpPr/>
          <p:nvPr/>
        </p:nvSpPr>
        <p:spPr>
          <a:xfrm rot="10800000" flipH="1" flipV="1">
            <a:off x="1167130" y="3959763"/>
            <a:ext cx="10191750" cy="10361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هل نرفع سعر التذكرة؟ وإذا فعلنا، ما هي القيمة المضافة التي سنقدمها للناس ليقبلوا السعر الجديد؟</a:t>
            </a:r>
            <a:endParaRPr lang="en-US" sz="2800" dirty="0">
              <a:solidFill>
                <a:schemeClr val="tx1"/>
              </a:solidFill>
              <a:latin typeface="Alexandria"/>
            </a:endParaRPr>
          </a:p>
        </p:txBody>
      </p:sp>
      <p:sp>
        <p:nvSpPr>
          <p:cNvPr id="11" name="مستطيل 10"/>
          <p:cNvSpPr/>
          <p:nvPr/>
        </p:nvSpPr>
        <p:spPr>
          <a:xfrm rot="10800000" flipH="1" flipV="1">
            <a:off x="929043" y="5001687"/>
            <a:ext cx="10352963" cy="13085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3) إدارة المخاطر: إذا لم ننجح في سد العجز، ما هي خطة الطوارئ؟ وهل نؤجل الفعالية أم نصغر حجمها؟</a:t>
            </a:r>
            <a:endParaRPr lang="en-US" sz="2800" dirty="0">
              <a:solidFill>
                <a:schemeClr val="tx1"/>
              </a:solidFill>
              <a:latin typeface="Alexandria"/>
            </a:endParaRPr>
          </a:p>
        </p:txBody>
      </p:sp>
    </p:spTree>
    <p:extLst>
      <p:ext uri="{BB962C8B-B14F-4D97-AF65-F5344CB8AC3E}">
        <p14:creationId xmlns:p14="http://schemas.microsoft.com/office/powerpoint/2010/main" val="413961498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randombar(horizontal)">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10" grpId="0"/>
      <p:bldP spid="9" grpId="0"/>
      <p:bldP spid="12" grpId="0"/>
      <p:bldP spid="11"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14575" y="536880"/>
            <a:ext cx="758190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4297" y="1155870"/>
            <a:ext cx="11352807" cy="53646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endParaRPr lang="ar-SA" sz="2800" b="1" u="sng"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791700" y="92486"/>
            <a:ext cx="2314435" cy="764184"/>
          </a:xfrm>
          <a:prstGeom prst="rect">
            <a:avLst/>
          </a:prstGeom>
        </p:spPr>
        <p:txBody>
          <a:bodyPr wrap="square">
            <a:spAutoFit/>
          </a:bodyPr>
          <a:lstStyle/>
          <a:p>
            <a:pPr algn="r" rtl="1">
              <a:lnSpc>
                <a:spcPct val="107000"/>
              </a:lnSpc>
              <a:spcAft>
                <a:spcPts val="800"/>
              </a:spcAft>
            </a:pPr>
            <a:r>
              <a:rPr lang="ar-SA" sz="4400" b="1" dirty="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2" name="مستطيل 1"/>
          <p:cNvSpPr/>
          <p:nvPr/>
        </p:nvSpPr>
        <p:spPr>
          <a:xfrm rot="10800000" flipH="1" flipV="1">
            <a:off x="2156914" y="1330205"/>
            <a:ext cx="8168640" cy="6282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4000"/>
              </a:lnSpc>
            </a:pPr>
            <a:r>
              <a:rPr lang="ar-SA" sz="2800" b="1" dirty="0">
                <a:solidFill>
                  <a:srgbClr val="FF0000"/>
                </a:solidFill>
                <a:latin typeface="Alexandria"/>
              </a:rPr>
              <a:t>	إنقاذ مهرجان التكنولوجيا والابتكار</a:t>
            </a:r>
            <a:endParaRPr lang="en-US" sz="2800" b="1" dirty="0">
              <a:solidFill>
                <a:srgbClr val="FF0000"/>
              </a:solidFill>
              <a:latin typeface="Alexandria"/>
            </a:endParaRPr>
          </a:p>
        </p:txBody>
      </p:sp>
      <p:sp>
        <p:nvSpPr>
          <p:cNvPr id="8" name="مستطيل 7"/>
          <p:cNvSpPr/>
          <p:nvPr/>
        </p:nvSpPr>
        <p:spPr>
          <a:xfrm rot="10800000" flipH="1" flipV="1">
            <a:off x="572990" y="1969597"/>
            <a:ext cx="10718503" cy="7876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b="1" dirty="0">
                <a:solidFill>
                  <a:schemeClr val="tx1"/>
                </a:solidFill>
                <a:latin typeface="Alexandria"/>
              </a:rPr>
              <a:t>بعض الحلول الذكية:</a:t>
            </a:r>
            <a:endParaRPr lang="en-US" sz="2800" b="1" dirty="0">
              <a:solidFill>
                <a:schemeClr val="tx1"/>
              </a:solidFill>
              <a:latin typeface="Alexandria"/>
            </a:endParaRPr>
          </a:p>
        </p:txBody>
      </p:sp>
      <p:sp>
        <p:nvSpPr>
          <p:cNvPr id="10" name="مستطيل 9"/>
          <p:cNvSpPr/>
          <p:nvPr/>
        </p:nvSpPr>
        <p:spPr>
          <a:xfrm rot="10800000" flipH="1" flipV="1">
            <a:off x="801590" y="2869708"/>
            <a:ext cx="10718503" cy="10763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1) تحويل موقع الفعالية من فندق خمس نجوم غالي إلى حاضنة أعمال أو جامعة مقابل منحهم لقب شريك أكاديمي مثلاً (هذا من شأنه توفير </a:t>
            </a:r>
            <a:r>
              <a:rPr lang="en-US" sz="2800" dirty="0">
                <a:solidFill>
                  <a:schemeClr val="tx1"/>
                </a:solidFill>
                <a:latin typeface="Alexandria"/>
              </a:rPr>
              <a:t>80</a:t>
            </a:r>
            <a:r>
              <a:rPr lang="ar-SA" sz="2800" dirty="0">
                <a:solidFill>
                  <a:schemeClr val="tx1"/>
                </a:solidFill>
                <a:latin typeface="Alexandria"/>
              </a:rPr>
              <a:t>% من إيجار القاعة).</a:t>
            </a:r>
            <a:endParaRPr lang="en-US" sz="2800" dirty="0">
              <a:solidFill>
                <a:schemeClr val="tx1"/>
              </a:solidFill>
              <a:latin typeface="Alexandria"/>
            </a:endParaRPr>
          </a:p>
        </p:txBody>
      </p:sp>
      <p:sp>
        <p:nvSpPr>
          <p:cNvPr id="12" name="مستطيل 11"/>
          <p:cNvSpPr/>
          <p:nvPr/>
        </p:nvSpPr>
        <p:spPr>
          <a:xfrm rot="10800000" flipH="1" flipV="1">
            <a:off x="796932" y="4018692"/>
            <a:ext cx="10723161" cy="103618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2) بيع مساحات إعلانية في تطبيق الفعالية أو على شاشات العرض الكبرى للشركات الناشئة.</a:t>
            </a:r>
            <a:endParaRPr lang="en-US" sz="2800" dirty="0">
              <a:solidFill>
                <a:schemeClr val="tx1"/>
              </a:solidFill>
              <a:latin typeface="Alexandria"/>
            </a:endParaRPr>
          </a:p>
        </p:txBody>
      </p:sp>
      <p:sp>
        <p:nvSpPr>
          <p:cNvPr id="11" name="مستطيل 10"/>
          <p:cNvSpPr/>
          <p:nvPr/>
        </p:nvSpPr>
        <p:spPr>
          <a:xfrm rot="10800000" flipH="1" flipV="1">
            <a:off x="801590" y="5258629"/>
            <a:ext cx="10718503" cy="112836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ts val="4000"/>
              </a:lnSpc>
            </a:pPr>
            <a:r>
              <a:rPr lang="ar-SA" sz="2800" dirty="0">
                <a:solidFill>
                  <a:schemeClr val="tx1"/>
                </a:solidFill>
                <a:latin typeface="Alexandria"/>
              </a:rPr>
              <a:t>3) استبدال المطبوعات الورقية (الكتيبات) بتطبيق إلكتروني أو </a:t>
            </a:r>
            <a:r>
              <a:rPr lang="en-US" sz="2800" dirty="0">
                <a:solidFill>
                  <a:schemeClr val="tx1"/>
                </a:solidFill>
                <a:latin typeface="Alexandria"/>
              </a:rPr>
              <a:t>QR Code</a:t>
            </a:r>
            <a:r>
              <a:rPr lang="ar-SA" sz="2800" dirty="0">
                <a:solidFill>
                  <a:schemeClr val="tx1"/>
                </a:solidFill>
                <a:latin typeface="Alexandria"/>
              </a:rPr>
              <a:t> مما يوفر تكاليف الطباعة ويحمي البيئة.</a:t>
            </a:r>
            <a:endParaRPr lang="en-US" sz="2800" dirty="0">
              <a:solidFill>
                <a:schemeClr val="tx1"/>
              </a:solidFill>
              <a:latin typeface="Alexandria"/>
            </a:endParaRPr>
          </a:p>
        </p:txBody>
      </p:sp>
    </p:spTree>
    <p:extLst>
      <p:ext uri="{BB962C8B-B14F-4D97-AF65-F5344CB8AC3E}">
        <p14:creationId xmlns:p14="http://schemas.microsoft.com/office/powerpoint/2010/main" val="77076755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2" grpId="0"/>
      <p:bldP spid="8" grpId="0"/>
      <p:bldP spid="10" grpId="0"/>
      <p:bldP spid="12" grpId="0"/>
      <p:bldP spid="11"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flipV="1">
            <a:off x="2567297" y="455180"/>
            <a:ext cx="77959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مستطيل 3"/>
          <p:cNvSpPr/>
          <p:nvPr/>
        </p:nvSpPr>
        <p:spPr>
          <a:xfrm>
            <a:off x="10527930" y="70459"/>
            <a:ext cx="1489510" cy="769441"/>
          </a:xfrm>
          <a:prstGeom prst="rect">
            <a:avLst/>
          </a:prstGeom>
        </p:spPr>
        <p:txBody>
          <a:bodyPr wrap="none">
            <a:spAutoFit/>
          </a:bodyPr>
          <a:lstStyle/>
          <a:p>
            <a:pPr algn="ctr" rtl="1"/>
            <a:r>
              <a:rPr lang="ar-SA" sz="4400" b="1" dirty="0">
                <a:solidFill>
                  <a:srgbClr val="00AEEF"/>
                </a:solidFill>
                <a:latin typeface="Alexandria"/>
              </a:rPr>
              <a:t>الخاتمة</a:t>
            </a:r>
            <a:endParaRPr lang="ar-SA" sz="4000" b="1" dirty="0">
              <a:solidFill>
                <a:srgbClr val="00AEEF"/>
              </a:solidFill>
              <a:latin typeface="Alexandria"/>
            </a:endParaRPr>
          </a:p>
        </p:txBody>
      </p:sp>
      <p:sp>
        <p:nvSpPr>
          <p:cNvPr id="2" name="مستطيل 1"/>
          <p:cNvSpPr/>
          <p:nvPr/>
        </p:nvSpPr>
        <p:spPr>
          <a:xfrm>
            <a:off x="325648" y="2329805"/>
            <a:ext cx="11375923" cy="3298339"/>
          </a:xfrm>
          <a:prstGeom prst="rect">
            <a:avLst/>
          </a:prstGeom>
        </p:spPr>
        <p:txBody>
          <a:bodyPr wrap="square">
            <a:spAutoFit/>
          </a:bodyPr>
          <a:lstStyle/>
          <a:p>
            <a:pPr algn="justLow" rtl="1">
              <a:lnSpc>
                <a:spcPts val="5000"/>
              </a:lnSpc>
            </a:pPr>
            <a:r>
              <a:rPr lang="ar-SA" sz="2800" dirty="0">
                <a:latin typeface="Alexandria"/>
                <a:ea typeface="Calibri" panose="020F0502020204030204" pitchFamily="34" charset="0"/>
              </a:rPr>
              <a:t>إن التأسيس المالي السليم هو ما يمنحكم الشجاعة لتبدعوا، فمن يمتلك أرضية مالية صلبة لا يخشى تقلبات السوق، ومن يتقن لغة الأرقام يتحدث بثقة أمام كبار المستثمرين.</a:t>
            </a:r>
          </a:p>
          <a:p>
            <a:pPr algn="justLow" rtl="1">
              <a:lnSpc>
                <a:spcPts val="5000"/>
              </a:lnSpc>
            </a:pPr>
            <a:r>
              <a:rPr lang="ar-SA" sz="2800" dirty="0">
                <a:latin typeface="Alexandria"/>
                <a:ea typeface="Calibri" panose="020F0502020204030204" pitchFamily="34" charset="0"/>
              </a:rPr>
              <a:t>اجعلوا شفافيتكم المالية جزءاً من هويتكم المهنية، واجعلوا من الدروس المستفادة في نهاية كل فعالية هي حجر الزاوية لبناء نجاحاتكم القادمة. القاعة قد تفرغ، والأضواء قد تنطفئ، ولكن السمعة المالية الطيبة والاستدامة التي تبنونها اليوم هي التي ستجعل </a:t>
            </a:r>
            <a:r>
              <a:rPr lang="ar-SA" sz="2800">
                <a:latin typeface="Alexandria"/>
                <a:ea typeface="Calibri" panose="020F0502020204030204" pitchFamily="34" charset="0"/>
              </a:rPr>
              <a:t>العالم ينتظر فعاليتكم </a:t>
            </a:r>
            <a:r>
              <a:rPr lang="ar-SA" sz="2800" dirty="0">
                <a:latin typeface="Alexandria"/>
                <a:ea typeface="Calibri" panose="020F0502020204030204" pitchFamily="34" charset="0"/>
              </a:rPr>
              <a:t>القادمة.</a:t>
            </a:r>
            <a:endParaRPr lang="ar-SA" sz="2800" dirty="0">
              <a:latin typeface="Alexandria"/>
            </a:endParaRPr>
          </a:p>
        </p:txBody>
      </p:sp>
      <p:grpSp>
        <p:nvGrpSpPr>
          <p:cNvPr id="7" name="Google Shape;8745;p58"/>
          <p:cNvGrpSpPr/>
          <p:nvPr/>
        </p:nvGrpSpPr>
        <p:grpSpPr>
          <a:xfrm>
            <a:off x="9075174" y="1223221"/>
            <a:ext cx="1701329" cy="857652"/>
            <a:chOff x="3497300" y="3591950"/>
            <a:chExt cx="295375" cy="293800"/>
          </a:xfrm>
          <a:solidFill>
            <a:srgbClr val="FF0000"/>
          </a:solidFill>
        </p:grpSpPr>
        <p:sp>
          <p:nvSpPr>
            <p:cNvPr id="9" name="Google Shape;8746;p58"/>
            <p:cNvSpPr/>
            <p:nvPr/>
          </p:nvSpPr>
          <p:spPr>
            <a:xfrm>
              <a:off x="3628825" y="3724275"/>
              <a:ext cx="18150" cy="16550"/>
            </a:xfrm>
            <a:custGeom>
              <a:avLst/>
              <a:gdLst/>
              <a:ahLst/>
              <a:cxnLst/>
              <a:rect l="l" t="t" r="r" b="b"/>
              <a:pathLst>
                <a:path w="726" h="662" extrusionOk="0">
                  <a:moveTo>
                    <a:pt x="375" y="0"/>
                  </a:moveTo>
                  <a:cubicBezTo>
                    <a:pt x="292" y="0"/>
                    <a:pt x="206" y="32"/>
                    <a:pt x="127" y="95"/>
                  </a:cubicBezTo>
                  <a:cubicBezTo>
                    <a:pt x="1" y="221"/>
                    <a:pt x="1" y="441"/>
                    <a:pt x="127" y="567"/>
                  </a:cubicBezTo>
                  <a:cubicBezTo>
                    <a:pt x="190" y="630"/>
                    <a:pt x="277" y="662"/>
                    <a:pt x="363" y="662"/>
                  </a:cubicBezTo>
                  <a:cubicBezTo>
                    <a:pt x="450" y="662"/>
                    <a:pt x="536" y="630"/>
                    <a:pt x="599" y="567"/>
                  </a:cubicBezTo>
                  <a:cubicBezTo>
                    <a:pt x="725" y="441"/>
                    <a:pt x="725" y="221"/>
                    <a:pt x="599" y="95"/>
                  </a:cubicBezTo>
                  <a:cubicBezTo>
                    <a:pt x="536" y="32"/>
                    <a:pt x="458" y="0"/>
                    <a:pt x="375" y="0"/>
                  </a:cubicBezTo>
                  <a:close/>
                </a:path>
              </a:pathLst>
            </a:custGeom>
            <a:grpFill/>
            <a:ln>
              <a:noFill/>
            </a:ln>
          </p:spPr>
          <p:txBody>
            <a:bodyPr spcFirstLastPara="1" wrap="square" lIns="121900" tIns="121900" rIns="121900" bIns="121900" anchor="ctr" anchorCtr="0">
              <a:noAutofit/>
            </a:bodyPr>
            <a:lstStyle/>
            <a:p>
              <a:endParaRPr sz="1865"/>
            </a:p>
          </p:txBody>
        </p:sp>
        <p:sp>
          <p:nvSpPr>
            <p:cNvPr id="10" name="Google Shape;8747;p58"/>
            <p:cNvSpPr/>
            <p:nvPr/>
          </p:nvSpPr>
          <p:spPr>
            <a:xfrm>
              <a:off x="3590250" y="3689400"/>
              <a:ext cx="94525" cy="86675"/>
            </a:xfrm>
            <a:custGeom>
              <a:avLst/>
              <a:gdLst/>
              <a:ahLst/>
              <a:cxnLst/>
              <a:rect l="l" t="t" r="r" b="b"/>
              <a:pathLst>
                <a:path w="3781" h="3467" extrusionOk="0">
                  <a:moveTo>
                    <a:pt x="1922" y="710"/>
                  </a:moveTo>
                  <a:cubicBezTo>
                    <a:pt x="2190" y="710"/>
                    <a:pt x="2458" y="812"/>
                    <a:pt x="2647" y="1017"/>
                  </a:cubicBezTo>
                  <a:cubicBezTo>
                    <a:pt x="3088" y="1395"/>
                    <a:pt x="3088" y="2088"/>
                    <a:pt x="2647" y="2466"/>
                  </a:cubicBezTo>
                  <a:cubicBezTo>
                    <a:pt x="2458" y="2671"/>
                    <a:pt x="2190" y="2773"/>
                    <a:pt x="1922" y="2773"/>
                  </a:cubicBezTo>
                  <a:cubicBezTo>
                    <a:pt x="1654" y="2773"/>
                    <a:pt x="1386" y="2671"/>
                    <a:pt x="1197" y="2466"/>
                  </a:cubicBezTo>
                  <a:cubicBezTo>
                    <a:pt x="788" y="2088"/>
                    <a:pt x="788" y="1395"/>
                    <a:pt x="1197" y="1017"/>
                  </a:cubicBezTo>
                  <a:cubicBezTo>
                    <a:pt x="1386" y="812"/>
                    <a:pt x="1654" y="710"/>
                    <a:pt x="1922" y="710"/>
                  </a:cubicBezTo>
                  <a:close/>
                  <a:moveTo>
                    <a:pt x="1930" y="1"/>
                  </a:moveTo>
                  <a:cubicBezTo>
                    <a:pt x="1489" y="1"/>
                    <a:pt x="1040" y="182"/>
                    <a:pt x="693" y="544"/>
                  </a:cubicBezTo>
                  <a:cubicBezTo>
                    <a:pt x="0" y="1206"/>
                    <a:pt x="0" y="2309"/>
                    <a:pt x="693" y="2970"/>
                  </a:cubicBezTo>
                  <a:cubicBezTo>
                    <a:pt x="1024" y="3301"/>
                    <a:pt x="1473" y="3466"/>
                    <a:pt x="1918" y="3466"/>
                  </a:cubicBezTo>
                  <a:cubicBezTo>
                    <a:pt x="2363" y="3466"/>
                    <a:pt x="2804" y="3301"/>
                    <a:pt x="3119" y="2970"/>
                  </a:cubicBezTo>
                  <a:cubicBezTo>
                    <a:pt x="3781" y="2309"/>
                    <a:pt x="3781" y="1206"/>
                    <a:pt x="3119" y="544"/>
                  </a:cubicBezTo>
                  <a:cubicBezTo>
                    <a:pt x="2804" y="182"/>
                    <a:pt x="2371" y="1"/>
                    <a:pt x="1930" y="1"/>
                  </a:cubicBezTo>
                  <a:close/>
                </a:path>
              </a:pathLst>
            </a:custGeom>
            <a:grpFill/>
            <a:ln>
              <a:noFill/>
            </a:ln>
          </p:spPr>
          <p:txBody>
            <a:bodyPr spcFirstLastPara="1" wrap="square" lIns="121900" tIns="121900" rIns="121900" bIns="121900" anchor="ctr" anchorCtr="0">
              <a:noAutofit/>
            </a:bodyPr>
            <a:lstStyle/>
            <a:p>
              <a:endParaRPr sz="1865"/>
            </a:p>
          </p:txBody>
        </p:sp>
        <p:sp>
          <p:nvSpPr>
            <p:cNvPr id="11" name="Google Shape;8748;p58"/>
            <p:cNvSpPr/>
            <p:nvPr/>
          </p:nvSpPr>
          <p:spPr>
            <a:xfrm>
              <a:off x="3674525" y="3601400"/>
              <a:ext cx="118150" cy="118950"/>
            </a:xfrm>
            <a:custGeom>
              <a:avLst/>
              <a:gdLst/>
              <a:ahLst/>
              <a:cxnLst/>
              <a:rect l="l" t="t" r="r" b="b"/>
              <a:pathLst>
                <a:path w="4726" h="4758" extrusionOk="0">
                  <a:moveTo>
                    <a:pt x="3533" y="0"/>
                  </a:moveTo>
                  <a:cubicBezTo>
                    <a:pt x="3442" y="0"/>
                    <a:pt x="3355" y="32"/>
                    <a:pt x="3308" y="95"/>
                  </a:cubicBezTo>
                  <a:lnTo>
                    <a:pt x="0" y="3308"/>
                  </a:lnTo>
                  <a:cubicBezTo>
                    <a:pt x="410" y="3623"/>
                    <a:pt x="788" y="4127"/>
                    <a:pt x="1953" y="4758"/>
                  </a:cubicBezTo>
                  <a:lnTo>
                    <a:pt x="4600" y="2678"/>
                  </a:lnTo>
                  <a:cubicBezTo>
                    <a:pt x="4663" y="2615"/>
                    <a:pt x="4726" y="2521"/>
                    <a:pt x="4726" y="2395"/>
                  </a:cubicBezTo>
                  <a:cubicBezTo>
                    <a:pt x="4726" y="1544"/>
                    <a:pt x="4348" y="693"/>
                    <a:pt x="3781" y="95"/>
                  </a:cubicBezTo>
                  <a:cubicBezTo>
                    <a:pt x="3718" y="32"/>
                    <a:pt x="3623" y="0"/>
                    <a:pt x="3533" y="0"/>
                  </a:cubicBezTo>
                  <a:close/>
                </a:path>
              </a:pathLst>
            </a:custGeom>
            <a:grpFill/>
            <a:ln>
              <a:noFill/>
            </a:ln>
          </p:spPr>
          <p:txBody>
            <a:bodyPr spcFirstLastPara="1" wrap="square" lIns="121900" tIns="121900" rIns="121900" bIns="121900" anchor="ctr" anchorCtr="0">
              <a:noAutofit/>
            </a:bodyPr>
            <a:lstStyle/>
            <a:p>
              <a:endParaRPr sz="1865"/>
            </a:p>
          </p:txBody>
        </p:sp>
        <p:sp>
          <p:nvSpPr>
            <p:cNvPr id="12" name="Google Shape;8749;p58"/>
            <p:cNvSpPr/>
            <p:nvPr/>
          </p:nvSpPr>
          <p:spPr>
            <a:xfrm>
              <a:off x="3631200" y="3774675"/>
              <a:ext cx="103200" cy="102400"/>
            </a:xfrm>
            <a:custGeom>
              <a:avLst/>
              <a:gdLst/>
              <a:ahLst/>
              <a:cxnLst/>
              <a:rect l="l" t="t" r="r" b="b"/>
              <a:pathLst>
                <a:path w="4128" h="4096" extrusionOk="0">
                  <a:moveTo>
                    <a:pt x="2048" y="0"/>
                  </a:moveTo>
                  <a:cubicBezTo>
                    <a:pt x="1985" y="32"/>
                    <a:pt x="1985" y="63"/>
                    <a:pt x="1954" y="126"/>
                  </a:cubicBezTo>
                  <a:cubicBezTo>
                    <a:pt x="1506" y="546"/>
                    <a:pt x="859" y="767"/>
                    <a:pt x="235" y="767"/>
                  </a:cubicBezTo>
                  <a:cubicBezTo>
                    <a:pt x="156" y="767"/>
                    <a:pt x="78" y="764"/>
                    <a:pt x="0" y="756"/>
                  </a:cubicBezTo>
                  <a:lnTo>
                    <a:pt x="0" y="756"/>
                  </a:lnTo>
                  <a:cubicBezTo>
                    <a:pt x="567" y="1670"/>
                    <a:pt x="1355" y="3749"/>
                    <a:pt x="1418" y="3875"/>
                  </a:cubicBezTo>
                  <a:cubicBezTo>
                    <a:pt x="1450" y="4001"/>
                    <a:pt x="1607" y="4096"/>
                    <a:pt x="1733" y="4096"/>
                  </a:cubicBezTo>
                  <a:cubicBezTo>
                    <a:pt x="1891" y="4096"/>
                    <a:pt x="1985" y="4033"/>
                    <a:pt x="2048" y="3875"/>
                  </a:cubicBezTo>
                  <a:lnTo>
                    <a:pt x="2426" y="2647"/>
                  </a:lnTo>
                  <a:lnTo>
                    <a:pt x="3182" y="2647"/>
                  </a:lnTo>
                  <a:cubicBezTo>
                    <a:pt x="4128" y="2647"/>
                    <a:pt x="2710" y="630"/>
                    <a:pt x="2048" y="0"/>
                  </a:cubicBezTo>
                  <a:close/>
                </a:path>
              </a:pathLst>
            </a:custGeom>
            <a:grpFill/>
            <a:ln>
              <a:noFill/>
            </a:ln>
          </p:spPr>
          <p:txBody>
            <a:bodyPr spcFirstLastPara="1" wrap="square" lIns="121900" tIns="121900" rIns="121900" bIns="121900" anchor="ctr" anchorCtr="0">
              <a:noAutofit/>
            </a:bodyPr>
            <a:lstStyle/>
            <a:p>
              <a:endParaRPr sz="1865"/>
            </a:p>
          </p:txBody>
        </p:sp>
        <p:sp>
          <p:nvSpPr>
            <p:cNvPr id="13" name="Google Shape;8750;p58"/>
            <p:cNvSpPr/>
            <p:nvPr/>
          </p:nvSpPr>
          <p:spPr>
            <a:xfrm>
              <a:off x="3691850" y="3726625"/>
              <a:ext cx="89800" cy="89050"/>
            </a:xfrm>
            <a:custGeom>
              <a:avLst/>
              <a:gdLst/>
              <a:ahLst/>
              <a:cxnLst/>
              <a:rect l="l" t="t" r="r" b="b"/>
              <a:pathLst>
                <a:path w="3592" h="3562" extrusionOk="0">
                  <a:moveTo>
                    <a:pt x="252" y="1"/>
                  </a:moveTo>
                  <a:cubicBezTo>
                    <a:pt x="284" y="410"/>
                    <a:pt x="189" y="883"/>
                    <a:pt x="0" y="1292"/>
                  </a:cubicBezTo>
                  <a:cubicBezTo>
                    <a:pt x="630" y="1922"/>
                    <a:pt x="1134" y="2615"/>
                    <a:pt x="1544" y="3466"/>
                  </a:cubicBezTo>
                  <a:cubicBezTo>
                    <a:pt x="1565" y="3530"/>
                    <a:pt x="1634" y="3562"/>
                    <a:pt x="1715" y="3562"/>
                  </a:cubicBezTo>
                  <a:cubicBezTo>
                    <a:pt x="1874" y="3562"/>
                    <a:pt x="2080" y="3443"/>
                    <a:pt x="2080" y="3214"/>
                  </a:cubicBezTo>
                  <a:lnTo>
                    <a:pt x="2080" y="2458"/>
                  </a:lnTo>
                  <a:lnTo>
                    <a:pt x="3308" y="2080"/>
                  </a:lnTo>
                  <a:cubicBezTo>
                    <a:pt x="3497" y="1985"/>
                    <a:pt x="3592" y="1891"/>
                    <a:pt x="3592" y="1733"/>
                  </a:cubicBezTo>
                  <a:cubicBezTo>
                    <a:pt x="3592" y="1576"/>
                    <a:pt x="3497" y="1450"/>
                    <a:pt x="3340" y="1418"/>
                  </a:cubicBezTo>
                  <a:cubicBezTo>
                    <a:pt x="3182" y="1355"/>
                    <a:pt x="1134" y="568"/>
                    <a:pt x="252" y="1"/>
                  </a:cubicBezTo>
                  <a:close/>
                </a:path>
              </a:pathLst>
            </a:custGeom>
            <a:grpFill/>
            <a:ln>
              <a:noFill/>
            </a:ln>
          </p:spPr>
          <p:txBody>
            <a:bodyPr spcFirstLastPara="1" wrap="square" lIns="121900" tIns="121900" rIns="121900" bIns="121900" anchor="ctr" anchorCtr="0">
              <a:noAutofit/>
            </a:bodyPr>
            <a:lstStyle/>
            <a:p>
              <a:endParaRPr sz="1865"/>
            </a:p>
          </p:txBody>
        </p:sp>
        <p:sp>
          <p:nvSpPr>
            <p:cNvPr id="14" name="Google Shape;8751;p58"/>
            <p:cNvSpPr/>
            <p:nvPr/>
          </p:nvSpPr>
          <p:spPr>
            <a:xfrm>
              <a:off x="3505175" y="3767575"/>
              <a:ext cx="120525" cy="118175"/>
            </a:xfrm>
            <a:custGeom>
              <a:avLst/>
              <a:gdLst/>
              <a:ahLst/>
              <a:cxnLst/>
              <a:rect l="l" t="t" r="r" b="b"/>
              <a:pathLst>
                <a:path w="4821" h="4727" extrusionOk="0">
                  <a:moveTo>
                    <a:pt x="3372" y="1"/>
                  </a:moveTo>
                  <a:lnTo>
                    <a:pt x="95" y="3277"/>
                  </a:lnTo>
                  <a:cubicBezTo>
                    <a:pt x="1" y="3435"/>
                    <a:pt x="1" y="3687"/>
                    <a:pt x="158" y="3781"/>
                  </a:cubicBezTo>
                  <a:cubicBezTo>
                    <a:pt x="788" y="4411"/>
                    <a:pt x="1607" y="4727"/>
                    <a:pt x="2458" y="4727"/>
                  </a:cubicBezTo>
                  <a:cubicBezTo>
                    <a:pt x="2584" y="4727"/>
                    <a:pt x="2679" y="4695"/>
                    <a:pt x="2742" y="4632"/>
                  </a:cubicBezTo>
                  <a:lnTo>
                    <a:pt x="4821" y="1986"/>
                  </a:lnTo>
                  <a:cubicBezTo>
                    <a:pt x="4254" y="851"/>
                    <a:pt x="3718" y="442"/>
                    <a:pt x="3372" y="1"/>
                  </a:cubicBezTo>
                  <a:close/>
                </a:path>
              </a:pathLst>
            </a:custGeom>
            <a:grpFill/>
            <a:ln>
              <a:noFill/>
            </a:ln>
          </p:spPr>
          <p:txBody>
            <a:bodyPr spcFirstLastPara="1" wrap="square" lIns="121900" tIns="121900" rIns="121900" bIns="121900" anchor="ctr" anchorCtr="0">
              <a:noAutofit/>
            </a:bodyPr>
            <a:lstStyle/>
            <a:p>
              <a:endParaRPr sz="1865"/>
            </a:p>
          </p:txBody>
        </p:sp>
        <p:sp>
          <p:nvSpPr>
            <p:cNvPr id="16" name="Google Shape;8752;p58"/>
            <p:cNvSpPr/>
            <p:nvPr/>
          </p:nvSpPr>
          <p:spPr>
            <a:xfrm>
              <a:off x="3631200" y="3591950"/>
              <a:ext cx="104000" cy="84300"/>
            </a:xfrm>
            <a:custGeom>
              <a:avLst/>
              <a:gdLst/>
              <a:ahLst/>
              <a:cxnLst/>
              <a:rect l="l" t="t" r="r" b="b"/>
              <a:pathLst>
                <a:path w="4160" h="3372" extrusionOk="0">
                  <a:moveTo>
                    <a:pt x="2836" y="0"/>
                  </a:moveTo>
                  <a:cubicBezTo>
                    <a:pt x="2678" y="0"/>
                    <a:pt x="2584" y="32"/>
                    <a:pt x="2521" y="95"/>
                  </a:cubicBezTo>
                  <a:lnTo>
                    <a:pt x="0" y="3245"/>
                  </a:lnTo>
                  <a:cubicBezTo>
                    <a:pt x="90" y="3238"/>
                    <a:pt x="181" y="3234"/>
                    <a:pt x="272" y="3234"/>
                  </a:cubicBezTo>
                  <a:cubicBezTo>
                    <a:pt x="568" y="3234"/>
                    <a:pt x="870" y="3275"/>
                    <a:pt x="1135" y="3371"/>
                  </a:cubicBezTo>
                  <a:cubicBezTo>
                    <a:pt x="1324" y="3119"/>
                    <a:pt x="3939" y="567"/>
                    <a:pt x="4159" y="347"/>
                  </a:cubicBezTo>
                  <a:cubicBezTo>
                    <a:pt x="3718" y="158"/>
                    <a:pt x="3308" y="0"/>
                    <a:pt x="2836" y="0"/>
                  </a:cubicBezTo>
                  <a:close/>
                </a:path>
              </a:pathLst>
            </a:custGeom>
            <a:grpFill/>
            <a:ln>
              <a:noFill/>
            </a:ln>
          </p:spPr>
          <p:txBody>
            <a:bodyPr spcFirstLastPara="1" wrap="square" lIns="121900" tIns="121900" rIns="121900" bIns="121900" anchor="ctr" anchorCtr="0">
              <a:noAutofit/>
            </a:bodyPr>
            <a:lstStyle/>
            <a:p>
              <a:endParaRPr sz="1865"/>
            </a:p>
          </p:txBody>
        </p:sp>
        <p:sp>
          <p:nvSpPr>
            <p:cNvPr id="17" name="Google Shape;8753;p58"/>
            <p:cNvSpPr/>
            <p:nvPr/>
          </p:nvSpPr>
          <p:spPr>
            <a:xfrm>
              <a:off x="3497300" y="3721900"/>
              <a:ext cx="84300" cy="107150"/>
            </a:xfrm>
            <a:custGeom>
              <a:avLst/>
              <a:gdLst/>
              <a:ahLst/>
              <a:cxnLst/>
              <a:rect l="l" t="t" r="r" b="b"/>
              <a:pathLst>
                <a:path w="3372" h="4286" extrusionOk="0">
                  <a:moveTo>
                    <a:pt x="3246" y="1"/>
                  </a:moveTo>
                  <a:lnTo>
                    <a:pt x="95" y="2552"/>
                  </a:lnTo>
                  <a:cubicBezTo>
                    <a:pt x="32" y="2615"/>
                    <a:pt x="1" y="2710"/>
                    <a:pt x="1" y="2836"/>
                  </a:cubicBezTo>
                  <a:cubicBezTo>
                    <a:pt x="1" y="3340"/>
                    <a:pt x="95" y="3844"/>
                    <a:pt x="347" y="4285"/>
                  </a:cubicBezTo>
                  <a:lnTo>
                    <a:pt x="3372" y="1261"/>
                  </a:lnTo>
                  <a:cubicBezTo>
                    <a:pt x="3214" y="851"/>
                    <a:pt x="3183" y="410"/>
                    <a:pt x="3246" y="1"/>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14553708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flipV="1">
            <a:off x="2567297" y="455180"/>
            <a:ext cx="77959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Tree>
    <p:extLst>
      <p:ext uri="{BB962C8B-B14F-4D97-AF65-F5344CB8AC3E}">
        <p14:creationId xmlns:p14="http://schemas.microsoft.com/office/powerpoint/2010/main" val="2565349826"/>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9431" y="1711848"/>
            <a:ext cx="8776755" cy="50527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SA" sz="2800" b="1" u="sng" dirty="0">
                <a:solidFill>
                  <a:schemeClr val="tx1"/>
                </a:solidFill>
                <a:latin typeface="Alexandria"/>
              </a:rPr>
              <a:t>ستتمحور المحاضرة القادمة حول الأمور الآتية:</a:t>
            </a:r>
          </a:p>
          <a:p>
            <a:pPr algn="justLow" rtl="1"/>
            <a:endParaRPr lang="en-US" sz="2800" u="sng" dirty="0">
              <a:solidFill>
                <a:schemeClr val="tx1"/>
              </a:solidFill>
              <a:latin typeface="Alexandria"/>
            </a:endParaRPr>
          </a:p>
          <a:p>
            <a:pPr marL="457200" indent="-457200" algn="justLow" rtl="1">
              <a:buFont typeface="Arial" panose="020B0604020202020204" pitchFamily="34" charset="0"/>
              <a:buChar char="•"/>
            </a:pPr>
            <a:r>
              <a:rPr lang="ar-SA" sz="2800" dirty="0">
                <a:solidFill>
                  <a:schemeClr val="tx1"/>
                </a:solidFill>
                <a:latin typeface="Alexandria"/>
              </a:rPr>
              <a:t>إدارة الموارد البشرية في الفعاليات:</a:t>
            </a:r>
          </a:p>
          <a:p>
            <a:pPr algn="justLow" rtl="1"/>
            <a:r>
              <a:rPr lang="ar-SA" sz="2800" dirty="0">
                <a:solidFill>
                  <a:schemeClr val="tx1"/>
                </a:solidFill>
                <a:latin typeface="Alexandria"/>
              </a:rPr>
              <a:t> </a:t>
            </a:r>
            <a:endParaRPr lang="en-US" sz="2800" dirty="0">
              <a:solidFill>
                <a:schemeClr val="tx1"/>
              </a:solidFill>
              <a:latin typeface="Alexandria"/>
            </a:endParaRPr>
          </a:p>
          <a:p>
            <a:pPr marL="457200" indent="-457200" algn="justLow" rtl="1">
              <a:lnSpc>
                <a:spcPts val="5000"/>
              </a:lnSpc>
              <a:buFont typeface="Wingdings" panose="05000000000000000000" pitchFamily="2" charset="2"/>
              <a:buChar char="ü"/>
            </a:pPr>
            <a:r>
              <a:rPr lang="ar-SA" sz="2800" dirty="0">
                <a:solidFill>
                  <a:schemeClr val="tx1"/>
                </a:solidFill>
                <a:latin typeface="Alexandria"/>
              </a:rPr>
              <a:t>فرق العمل والمتطوعين.</a:t>
            </a:r>
          </a:p>
          <a:p>
            <a:pPr marL="457200" indent="-457200" algn="justLow" rtl="1">
              <a:lnSpc>
                <a:spcPts val="5000"/>
              </a:lnSpc>
              <a:buFont typeface="Wingdings" panose="05000000000000000000" pitchFamily="2" charset="2"/>
              <a:buChar char="ü"/>
            </a:pPr>
            <a:r>
              <a:rPr lang="ar-SA" sz="2800" dirty="0">
                <a:solidFill>
                  <a:schemeClr val="tx1"/>
                </a:solidFill>
                <a:latin typeface="Alexandria"/>
              </a:rPr>
              <a:t>توزيع الأدوار والمسؤوليات.</a:t>
            </a:r>
          </a:p>
          <a:p>
            <a:pPr marL="457200" indent="-457200" algn="justLow" rtl="1">
              <a:lnSpc>
                <a:spcPts val="5000"/>
              </a:lnSpc>
              <a:buFont typeface="Wingdings" panose="05000000000000000000" pitchFamily="2" charset="2"/>
              <a:buChar char="ü"/>
            </a:pPr>
            <a:r>
              <a:rPr lang="ar-SA" sz="2800" dirty="0">
                <a:solidFill>
                  <a:schemeClr val="tx1"/>
                </a:solidFill>
                <a:latin typeface="Alexandria"/>
              </a:rPr>
              <a:t>القيادة والعمل الجماعي.</a:t>
            </a:r>
          </a:p>
          <a:p>
            <a:pPr marL="457200" indent="-457200" algn="justLow" rtl="1">
              <a:lnSpc>
                <a:spcPts val="5000"/>
              </a:lnSpc>
              <a:buFont typeface="Wingdings" panose="05000000000000000000" pitchFamily="2" charset="2"/>
              <a:buChar char="ü"/>
            </a:pPr>
            <a:r>
              <a:rPr lang="ar-SA" sz="2800" dirty="0">
                <a:solidFill>
                  <a:schemeClr val="tx1"/>
                </a:solidFill>
                <a:latin typeface="Alexandria"/>
              </a:rPr>
              <a:t>إدارة الوقت والضغط أثناء الحدث.</a:t>
            </a: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Lecture Six</a:t>
            </a:r>
            <a:endParaRPr lang="en-US" sz="2800" b="1" dirty="0">
              <a:solidFill>
                <a:schemeClr val="bg1"/>
              </a:solidFill>
              <a:latin typeface="Alexandria"/>
              <a:cs typeface="Alexandria" charset="0"/>
            </a:endParaRPr>
          </a:p>
        </p:txBody>
      </p:sp>
      <p:sp>
        <p:nvSpPr>
          <p:cNvPr id="3" name="مستطيل 2"/>
          <p:cNvSpPr/>
          <p:nvPr/>
        </p:nvSpPr>
        <p:spPr>
          <a:xfrm>
            <a:off x="2139671" y="833005"/>
            <a:ext cx="7595119" cy="764184"/>
          </a:xfrm>
          <a:prstGeom prst="rect">
            <a:avLst/>
          </a:prstGeom>
        </p:spPr>
        <p:txBody>
          <a:bodyPr wrap="square">
            <a:spAutoFit/>
          </a:bodyPr>
          <a:lstStyle/>
          <a:p>
            <a:pPr algn="ctr" rtl="1">
              <a:lnSpc>
                <a:spcPct val="107000"/>
              </a:lnSpc>
              <a:spcAft>
                <a:spcPts val="800"/>
              </a:spcAft>
            </a:pPr>
            <a:r>
              <a:rPr lang="ar-SA" sz="4400" b="1" dirty="0">
                <a:solidFill>
                  <a:srgbClr val="00AEEF"/>
                </a:solidFill>
                <a:latin typeface="Alexandria"/>
                <a:ea typeface="Calibri" panose="020F0502020204030204" pitchFamily="34" charset="0"/>
              </a:rPr>
              <a:t>موضوعات المحاضرة القادمة</a:t>
            </a:r>
            <a:endParaRPr lang="en-US" sz="4000" b="1" dirty="0">
              <a:solidFill>
                <a:srgbClr val="00AEEF"/>
              </a:solidFill>
              <a:latin typeface="Alexandria"/>
              <a:ea typeface="Calibri" panose="020F0502020204030204" pitchFamily="34" charset="0"/>
              <a:cs typeface="Arial" panose="020B0604020202020204" pitchFamily="34" charset="0"/>
            </a:endParaRPr>
          </a:p>
        </p:txBody>
      </p:sp>
      <p:grpSp>
        <p:nvGrpSpPr>
          <p:cNvPr id="9" name="Google Shape;5364;p51"/>
          <p:cNvGrpSpPr/>
          <p:nvPr/>
        </p:nvGrpSpPr>
        <p:grpSpPr>
          <a:xfrm>
            <a:off x="9293602" y="2133600"/>
            <a:ext cx="2713703" cy="3755922"/>
            <a:chOff x="-48237000" y="2342650"/>
            <a:chExt cx="256800" cy="300225"/>
          </a:xfrm>
          <a:solidFill>
            <a:srgbClr val="FF0000"/>
          </a:solidFill>
        </p:grpSpPr>
        <p:sp>
          <p:nvSpPr>
            <p:cNvPr id="10" name="Google Shape;5365;p51"/>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sp>
          <p:nvSpPr>
            <p:cNvPr id="11" name="Google Shape;5366;p51"/>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sp>
          <p:nvSpPr>
            <p:cNvPr id="12" name="Google Shape;5367;p51"/>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grpSp>
    </p:spTree>
    <p:extLst>
      <p:ext uri="{BB962C8B-B14F-4D97-AF65-F5344CB8AC3E}">
        <p14:creationId xmlns:p14="http://schemas.microsoft.com/office/powerpoint/2010/main" val="297601238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randombar(horizontal)">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22" dur="500"/>
                                        <p:tgtEl>
                                          <p:spTgt spid="2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27" dur="500"/>
                                        <p:tgtEl>
                                          <p:spTgt spid="25">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32" dur="500"/>
                                        <p:tgtEl>
                                          <p:spTgt spid="25">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37" dur="500"/>
                                        <p:tgtEl>
                                          <p:spTgt spid="25">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5">
                                            <p:txEl>
                                              <p:pRg st="6" end="6"/>
                                            </p:txEl>
                                          </p:spTgt>
                                        </p:tgtEl>
                                        <p:attrNameLst>
                                          <p:attrName>style.visibility</p:attrName>
                                        </p:attrNameLst>
                                      </p:cBhvr>
                                      <p:to>
                                        <p:strVal val="visible"/>
                                      </p:to>
                                    </p:set>
                                    <p:animEffect transition="in" filter="randombar(horizontal)">
                                      <p:cBhvr>
                                        <p:cTn id="42" dur="500"/>
                                        <p:tgtEl>
                                          <p:spTgt spid="25">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25">
                                            <p:txEl>
                                              <p:pRg st="7" end="7"/>
                                            </p:txEl>
                                          </p:spTgt>
                                        </p:tgtEl>
                                        <p:attrNameLst>
                                          <p:attrName>style.visibility</p:attrName>
                                        </p:attrNameLst>
                                      </p:cBhvr>
                                      <p:to>
                                        <p:strVal val="visible"/>
                                      </p:to>
                                    </p:set>
                                    <p:animEffect transition="in" filter="randombar(horizontal)">
                                      <p:cBhvr>
                                        <p:cTn id="47" dur="500"/>
                                        <p:tgtEl>
                                          <p:spTgt spid="2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ransition spd="slow">
    <p:comb/>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aca13214-df29-4e3c-a050-857c0bf7bd8e"/>
    <ds:schemaRef ds:uri="http://www.w3.org/XML/1998/namespace"/>
    <ds:schemaRef ds:uri="d13aca44-ef33-4cf4-9980-7f0b00e6eeb9"/>
    <ds:schemaRef ds:uri="49100919-8a76-4266-be0c-7dc583902cb4"/>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1F92F157-048A-48CE-A8B5-B3332DC1EB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5436</TotalTime>
  <Words>2488</Words>
  <Application>Microsoft Office PowerPoint</Application>
  <PresentationFormat>Widescreen</PresentationFormat>
  <Paragraphs>286</Paragraphs>
  <Slides>41</Slides>
  <Notes>3</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VIVOBOOK</cp:lastModifiedBy>
  <cp:revision>440</cp:revision>
  <dcterms:created xsi:type="dcterms:W3CDTF">2023-04-29T09:08:00Z</dcterms:created>
  <dcterms:modified xsi:type="dcterms:W3CDTF">2026-02-18T13:18:11Z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