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entation.xml" ContentType="application/vnd.openxmlformats-officedocument.presentationml.presentation.main+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3" r:id="rId1"/>
  </p:sldMasterIdLst>
  <p:notesMasterIdLst>
    <p:notesMasterId r:id="rId42"/>
  </p:notesMasterIdLst>
  <p:sldIdLst>
    <p:sldId id="308" r:id="rId2"/>
    <p:sldId id="309" r:id="rId3"/>
    <p:sldId id="467" r:id="rId4"/>
    <p:sldId id="468" r:id="rId5"/>
    <p:sldId id="469" r:id="rId6"/>
    <p:sldId id="470" r:id="rId7"/>
    <p:sldId id="471" r:id="rId8"/>
    <p:sldId id="472" r:id="rId9"/>
    <p:sldId id="473" r:id="rId10"/>
    <p:sldId id="475" r:id="rId11"/>
    <p:sldId id="478" r:id="rId12"/>
    <p:sldId id="474" r:id="rId13"/>
    <p:sldId id="480" r:id="rId14"/>
    <p:sldId id="481" r:id="rId15"/>
    <p:sldId id="482" r:id="rId16"/>
    <p:sldId id="483" r:id="rId17"/>
    <p:sldId id="484" r:id="rId18"/>
    <p:sldId id="485" r:id="rId19"/>
    <p:sldId id="486" r:id="rId20"/>
    <p:sldId id="487" r:id="rId21"/>
    <p:sldId id="488" r:id="rId22"/>
    <p:sldId id="489" r:id="rId23"/>
    <p:sldId id="490" r:id="rId24"/>
    <p:sldId id="491" r:id="rId25"/>
    <p:sldId id="492" r:id="rId26"/>
    <p:sldId id="493" r:id="rId27"/>
    <p:sldId id="494" r:id="rId28"/>
    <p:sldId id="495" r:id="rId29"/>
    <p:sldId id="496" r:id="rId30"/>
    <p:sldId id="497" r:id="rId31"/>
    <p:sldId id="498" r:id="rId32"/>
    <p:sldId id="499" r:id="rId33"/>
    <p:sldId id="500" r:id="rId34"/>
    <p:sldId id="501" r:id="rId35"/>
    <p:sldId id="502" r:id="rId36"/>
    <p:sldId id="503" r:id="rId37"/>
    <p:sldId id="506" r:id="rId38"/>
    <p:sldId id="504" r:id="rId39"/>
    <p:sldId id="505" r:id="rId40"/>
    <p:sldId id="31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24" autoAdjust="0"/>
    <p:restoredTop sz="92023" autoAdjust="0"/>
  </p:normalViewPr>
  <p:slideViewPr>
    <p:cSldViewPr snapToGrid="0">
      <p:cViewPr varScale="1">
        <p:scale>
          <a:sx n="50" d="100"/>
          <a:sy n="50" d="100"/>
        </p:scale>
        <p:origin x="1280" y="264"/>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3/18/2026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0272495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01329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814378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1217202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30583727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2316527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ar-AE"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28313004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ar-AE"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36681535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ar-AE"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712714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40666585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AE" sz="1100"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34064522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20239833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10949296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AE"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45738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7001999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8043942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39459800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None/>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33724838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3375274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42451532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18569047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30160329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913176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7749387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16046565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25605449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30022163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35535346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37728957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2340692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15206497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41949071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6435873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34309263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86768102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None/>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8563311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AE"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2461711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3232446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7098764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F05ACB2A-C1A4-46E9-8144-3AE5AB9B9DAD}" type="datetime1">
              <a:rPr lang="en-US" smtClean="0"/>
              <a:t>3/18/2026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3689660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2200" y="14544"/>
            <a:ext cx="2073798" cy="899724"/>
          </a:xfrm>
          <a:prstGeom prst="rect">
            <a:avLst/>
          </a:prstGeom>
        </p:spPr>
      </p:pic>
    </p:spTree>
    <p:extLst>
      <p:ext uri="{BB962C8B-B14F-4D97-AF65-F5344CB8AC3E}">
        <p14:creationId xmlns:p14="http://schemas.microsoft.com/office/powerpoint/2010/main" val="2322389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05ACB2A-C1A4-46E9-8144-3AE5AB9B9DAD}" type="datetime1">
              <a:rPr lang="en-US" smtClean="0"/>
              <a:t>3/18/2026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6481360"/>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F05ACB2A-C1A4-46E9-8144-3AE5AB9B9DAD}" type="datetime1">
              <a:rPr lang="en-US" smtClean="0"/>
              <a:t>3/18/2026</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45888430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F05ACB2A-C1A4-46E9-8144-3AE5AB9B9DAD}" type="datetime1">
              <a:rPr lang="en-US" smtClean="0"/>
              <a:t>3/18/2026</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14702719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F05ACB2A-C1A4-46E9-8144-3AE5AB9B9DAD}" type="datetime1">
              <a:rPr lang="en-US" smtClean="0"/>
              <a:t>3/18/2026</a:t>
            </a:fld>
            <a:endParaRPr lang="en-US"/>
          </a:p>
        </p:txBody>
      </p:sp>
      <p:sp>
        <p:nvSpPr>
          <p:cNvPr id="4" name="Footer Placeholder 3"/>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5" name="Slide Number Placeholder 4"/>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218009037"/>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05ACB2A-C1A4-46E9-8144-3AE5AB9B9DAD}" type="datetime1">
              <a:rPr lang="en-US" smtClean="0"/>
              <a:t>3/18/2026</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54658715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3/18/2026</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333955758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3/18/2026</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91497059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3/18/2026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347313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3/18/2026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endParaRPr lang="en-US" dirty="0"/>
          </a:p>
        </p:txBody>
      </p:sp>
    </p:spTree>
    <p:extLst>
      <p:ext uri="{BB962C8B-B14F-4D97-AF65-F5344CB8AC3E}">
        <p14:creationId xmlns:p14="http://schemas.microsoft.com/office/powerpoint/2010/main" val="2403037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61127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430241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67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020981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3/18/2026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E43A26F3-08AB-4A54-6992-15F9A1D1E839}"/>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757313578"/>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6" r:id="rId12"/>
    <p:sldLayoutId id="2147483697" r:id="rId13"/>
    <p:sldLayoutId id="2147483681" r:id="rId14"/>
    <p:sldLayoutId id="2147483682" r:id="rId15"/>
    <p:sldLayoutId id="2147483698"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hyperlink" Target="https://doi.org/10.1016/j.bushor.2017.09.003" TargetMode="External"/><Relationship Id="rId3" Type="http://schemas.openxmlformats.org/officeDocument/2006/relationships/hyperlink" Target="https://doi.org/10.5089/9798400298073.063" TargetMode="External"/><Relationship Id="rId7" Type="http://schemas.openxmlformats.org/officeDocument/2006/relationships/hyperlink" Target="https://doi.org/10.1007/s11573-017-0852-x"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hyperlink" Target="https://doi.org/10.1016/j.jfineco.2018.03.011" TargetMode="External"/><Relationship Id="rId5" Type="http://schemas.openxmlformats.org/officeDocument/2006/relationships/hyperlink" Target="https://home.barclays/content/dam/home-barclays/documents/misc/Fintech_Embraces_GenAI.pdf" TargetMode="External"/><Relationship Id="rId4" Type="http://schemas.openxmlformats.org/officeDocument/2006/relationships/hyperlink" Target="https://doi.org/10.1007/978-3-030-14533-0" TargetMode="External"/><Relationship Id="rId9" Type="http://schemas.openxmlformats.org/officeDocument/2006/relationships/hyperlink" Target="https://doi.org/10.1007/s10462-024-11077-7?utm_source=chatgpt.com"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0.xml"/><Relationship Id="rId1" Type="http://schemas.openxmlformats.org/officeDocument/2006/relationships/slideLayout" Target="../slideLayouts/slideLayout13.xml"/><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63762" y="2469769"/>
            <a:ext cx="431893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The Future of FinTech</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4D8B77F0-DA50-F1F7-E51D-70A8C98A58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63" y="146150"/>
            <a:ext cx="2509024" cy="1088548"/>
          </a:xfrm>
          <a:prstGeom prst="rect">
            <a:avLst/>
          </a:prstGeom>
        </p:spPr>
      </p:pic>
    </p:spTree>
    <p:extLst>
      <p:ext uri="{BB962C8B-B14F-4D97-AF65-F5344CB8AC3E}">
        <p14:creationId xmlns:p14="http://schemas.microsoft.com/office/powerpoint/2010/main" val="1316390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5872" y="2705725"/>
            <a:ext cx="534028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The Future of FinTech</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4" name="Graphic 21">
            <a:extLst>
              <a:ext uri="{FF2B5EF4-FFF2-40B4-BE49-F238E27FC236}">
                <a16:creationId xmlns:a16="http://schemas.microsoft.com/office/drawing/2014/main" id="{4F1CD0CC-3773-C63B-ED0D-ED56A8530E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45944" y="14543"/>
            <a:ext cx="3110054" cy="1349307"/>
          </a:xfrm>
          <a:prstGeom prst="rect">
            <a:avLst/>
          </a:prstGeom>
        </p:spPr>
      </p:pic>
    </p:spTree>
    <p:extLst>
      <p:ext uri="{BB962C8B-B14F-4D97-AF65-F5344CB8AC3E}">
        <p14:creationId xmlns:p14="http://schemas.microsoft.com/office/powerpoint/2010/main" val="14528103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12699" y="1644993"/>
            <a:ext cx="11491472" cy="4674806"/>
          </a:xfrm>
          <a:prstGeom prst="rect">
            <a:avLst/>
          </a:prstGeom>
          <a:noFill/>
        </p:spPr>
        <p:txBody>
          <a:bodyPr wrap="square">
            <a:spAutoFit/>
          </a:bodyPr>
          <a:lstStyle/>
          <a:p>
            <a:pPr lvl="1">
              <a:lnSpc>
                <a:spcPct val="125000"/>
              </a:lnSpc>
              <a:spcBef>
                <a:spcPts val="600"/>
              </a:spcBef>
              <a:spcAft>
                <a:spcPts val="600"/>
              </a:spcAft>
            </a:pPr>
            <a:r>
              <a:rPr lang="en-US" sz="2800" b="1" dirty="0"/>
              <a:t>What are the key features and benefits of the Nasdaq SMARTS Market Surveillance Technologies?</a:t>
            </a:r>
          </a:p>
          <a:p>
            <a:pPr lvl="1">
              <a:lnSpc>
                <a:spcPct val="125000"/>
              </a:lnSpc>
              <a:spcBef>
                <a:spcPts val="600"/>
              </a:spcBef>
              <a:spcAft>
                <a:spcPts val="600"/>
              </a:spcAft>
            </a:pPr>
            <a:r>
              <a:rPr lang="en-US" sz="2400" dirty="0"/>
              <a:t>Answer: Nasdaq SMARTS Market Surveillance Technologies represent a comprehensive suite of tools designed to monitor and analyze trading activities across various markets to detect and prevent market manipulation and other forms of market abuse. The key features and benefits of Nasdaq SMARTS include:</a:t>
            </a:r>
          </a:p>
          <a:p>
            <a:pPr lvl="1">
              <a:lnSpc>
                <a:spcPct val="125000"/>
              </a:lnSpc>
              <a:spcBef>
                <a:spcPts val="600"/>
              </a:spcBef>
              <a:spcAft>
                <a:spcPts val="600"/>
              </a:spcAft>
            </a:pPr>
            <a:r>
              <a:rPr lang="en-US" sz="2400" dirty="0"/>
              <a:t>1. Real-Time Surveillance, 2. Advanced Analytics, 3. Cross-Market Surveillance, 4. Customizable Alert System, 5. Regulatory Compliance, 6. Global Application, 7. Data Integration.</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4240847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12699" y="1644993"/>
            <a:ext cx="11487630" cy="4801314"/>
          </a:xfrm>
          <a:prstGeom prst="rect">
            <a:avLst/>
          </a:prstGeom>
          <a:noFill/>
        </p:spPr>
        <p:txBody>
          <a:bodyPr wrap="square">
            <a:spAutoFit/>
          </a:bodyPr>
          <a:lstStyle/>
          <a:p>
            <a:pPr lvl="1">
              <a:lnSpc>
                <a:spcPct val="125000"/>
              </a:lnSpc>
              <a:spcBef>
                <a:spcPts val="600"/>
              </a:spcBef>
              <a:spcAft>
                <a:spcPts val="600"/>
              </a:spcAft>
            </a:pPr>
            <a:r>
              <a:rPr lang="en-US" sz="2800" b="1" dirty="0"/>
              <a:t>What does navigating regulatory services in finance involve and what are the key considerations for financial institutions?</a:t>
            </a:r>
          </a:p>
          <a:p>
            <a:pPr lvl="1">
              <a:lnSpc>
                <a:spcPct val="125000"/>
              </a:lnSpc>
              <a:spcBef>
                <a:spcPts val="600"/>
              </a:spcBef>
              <a:spcAft>
                <a:spcPts val="600"/>
              </a:spcAft>
            </a:pPr>
            <a:r>
              <a:rPr lang="en-US" sz="2400" dirty="0"/>
              <a:t>Answer: Navigating regulatory services in finance involves understanding and adhering to a complex set of laws and regulations that govern the operations of financial institutions. The key considerations include:</a:t>
            </a:r>
          </a:p>
          <a:p>
            <a:pPr marL="800100" lvl="1" indent="-342900">
              <a:spcBef>
                <a:spcPts val="600"/>
              </a:spcBef>
              <a:spcAft>
                <a:spcPts val="600"/>
              </a:spcAft>
              <a:buFont typeface="Arial" panose="020B0604020202020204" pitchFamily="34" charset="0"/>
              <a:buChar char="•"/>
            </a:pPr>
            <a:r>
              <a:rPr lang="en-US" sz="2400" dirty="0"/>
              <a:t>Understanding Regulatory Bodies</a:t>
            </a:r>
          </a:p>
          <a:p>
            <a:pPr marL="800100" lvl="1" indent="-342900">
              <a:spcBef>
                <a:spcPts val="600"/>
              </a:spcBef>
              <a:spcAft>
                <a:spcPts val="600"/>
              </a:spcAft>
              <a:buFont typeface="Arial" panose="020B0604020202020204" pitchFamily="34" charset="0"/>
              <a:buChar char="•"/>
            </a:pPr>
            <a:r>
              <a:rPr lang="en-US" sz="2400" dirty="0"/>
              <a:t>Compliance with Laws and Regulations</a:t>
            </a:r>
          </a:p>
          <a:p>
            <a:pPr marL="800100" lvl="1" indent="-342900">
              <a:spcBef>
                <a:spcPts val="600"/>
              </a:spcBef>
              <a:spcAft>
                <a:spcPts val="600"/>
              </a:spcAft>
              <a:buFont typeface="Arial" panose="020B0604020202020204" pitchFamily="34" charset="0"/>
              <a:buChar char="•"/>
            </a:pPr>
            <a:r>
              <a:rPr lang="en-US" sz="2400" dirty="0"/>
              <a:t>Implementing Compliance Programs</a:t>
            </a:r>
          </a:p>
          <a:p>
            <a:pPr marL="800100" lvl="1" indent="-342900">
              <a:spcBef>
                <a:spcPts val="600"/>
              </a:spcBef>
              <a:spcAft>
                <a:spcPts val="600"/>
              </a:spcAft>
              <a:buFont typeface="Arial" panose="020B0604020202020204" pitchFamily="34" charset="0"/>
              <a:buChar char="•"/>
            </a:pPr>
            <a:r>
              <a:rPr lang="en-US" sz="2400" dirty="0"/>
              <a:t>Keeping Up with Changes.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949848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12699" y="1644993"/>
            <a:ext cx="11487630" cy="4739759"/>
          </a:xfrm>
          <a:prstGeom prst="rect">
            <a:avLst/>
          </a:prstGeom>
          <a:noFill/>
        </p:spPr>
        <p:txBody>
          <a:bodyPr wrap="square">
            <a:spAutoFit/>
          </a:bodyPr>
          <a:lstStyle/>
          <a:p>
            <a:pPr lvl="1">
              <a:lnSpc>
                <a:spcPct val="125000"/>
              </a:lnSpc>
              <a:spcBef>
                <a:spcPts val="600"/>
              </a:spcBef>
              <a:spcAft>
                <a:spcPts val="600"/>
              </a:spcAft>
            </a:pPr>
            <a:r>
              <a:rPr lang="en-US" sz="2800" b="1" dirty="0"/>
              <a:t>What is Risk Management Software and what are its key features and benefits in the financial sector?</a:t>
            </a:r>
          </a:p>
          <a:p>
            <a:pPr lvl="1">
              <a:lnSpc>
                <a:spcPct val="125000"/>
              </a:lnSpc>
              <a:spcBef>
                <a:spcPts val="600"/>
              </a:spcBef>
              <a:spcAft>
                <a:spcPts val="600"/>
              </a:spcAft>
            </a:pPr>
            <a:r>
              <a:rPr lang="en-US" sz="2400" dirty="0"/>
              <a:t>Answer: Risk Management Software is a type of application or suite of tools designed to help organizations identify, assess, manage, and mitigate various types of risks they face, particularly in the financial sector. Key features and benefits of such software include:</a:t>
            </a:r>
          </a:p>
          <a:p>
            <a:pPr marL="800100" lvl="1" indent="-342900">
              <a:spcBef>
                <a:spcPts val="600"/>
              </a:spcBef>
              <a:spcAft>
                <a:spcPts val="600"/>
              </a:spcAft>
              <a:buFont typeface="Arial" panose="020B0604020202020204" pitchFamily="34" charset="0"/>
              <a:buChar char="•"/>
            </a:pPr>
            <a:r>
              <a:rPr lang="en-US" sz="2400" dirty="0"/>
              <a:t>Risk Identification and Assessment.</a:t>
            </a:r>
          </a:p>
          <a:p>
            <a:pPr marL="800100" lvl="1" indent="-342900">
              <a:spcBef>
                <a:spcPts val="600"/>
              </a:spcBef>
              <a:spcAft>
                <a:spcPts val="600"/>
              </a:spcAft>
              <a:buFont typeface="Arial" panose="020B0604020202020204" pitchFamily="34" charset="0"/>
              <a:buChar char="•"/>
            </a:pPr>
            <a:r>
              <a:rPr lang="en-US" sz="2400" dirty="0"/>
              <a:t>Risk Monitoring and Reporting.</a:t>
            </a:r>
          </a:p>
          <a:p>
            <a:pPr marL="800100" lvl="1" indent="-342900">
              <a:spcBef>
                <a:spcPts val="600"/>
              </a:spcBef>
              <a:spcAft>
                <a:spcPts val="600"/>
              </a:spcAft>
              <a:buFont typeface="Arial" panose="020B0604020202020204" pitchFamily="34" charset="0"/>
              <a:buChar char="•"/>
            </a:pPr>
            <a:r>
              <a:rPr lang="en-US" sz="2400" dirty="0"/>
              <a:t>Compliance Management.</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08081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Objectives: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939800" y="1363711"/>
            <a:ext cx="10782300" cy="5313955"/>
          </a:xfrm>
          <a:prstGeom prst="rect">
            <a:avLst/>
          </a:prstGeom>
          <a:noFill/>
        </p:spPr>
        <p:txBody>
          <a:bodyPr wrap="square">
            <a:spAutoFit/>
          </a:bodyPr>
          <a:lstStyle/>
          <a:p>
            <a:pPr marL="342900" lvl="0" indent="-342900" eaLnBrk="0" fontAlgn="base" hangingPunct="0">
              <a:lnSpc>
                <a:spcPct val="120000"/>
              </a:lnSpc>
              <a:spcBef>
                <a:spcPts val="1200"/>
              </a:spcBef>
              <a:spcAft>
                <a:spcPts val="1200"/>
              </a:spcAft>
              <a:buFont typeface="Courier New" panose="02070309020205020404" pitchFamily="49" charset="0"/>
              <a:buChar char="o"/>
            </a:pPr>
            <a:r>
              <a:rPr lang="en-US" altLang="en-US" sz="2800" dirty="0">
                <a:latin typeface="Arial" panose="020B0604020202020204" pitchFamily="34" charset="0"/>
              </a:rPr>
              <a:t>To evaluate the transformative impact of </a:t>
            </a:r>
            <a:r>
              <a:rPr lang="en-US" altLang="en-US" sz="2800" b="1" dirty="0">
                <a:latin typeface="Arial" panose="020B0604020202020204" pitchFamily="34" charset="0"/>
              </a:rPr>
              <a:t>Agentic AI</a:t>
            </a:r>
            <a:r>
              <a:rPr lang="en-US" altLang="en-US" sz="2800" dirty="0">
                <a:latin typeface="Arial" panose="020B0604020202020204" pitchFamily="34" charset="0"/>
              </a:rPr>
              <a:t> on wealth management, credit evaluation, and banking operations, with reference to real-world institutional deployments. </a:t>
            </a:r>
          </a:p>
          <a:p>
            <a:pPr marL="342900" lvl="0" indent="-342900" eaLnBrk="0" fontAlgn="base" hangingPunct="0">
              <a:lnSpc>
                <a:spcPct val="120000"/>
              </a:lnSpc>
              <a:spcBef>
                <a:spcPts val="1200"/>
              </a:spcBef>
              <a:spcAft>
                <a:spcPts val="1200"/>
              </a:spcAft>
              <a:buFont typeface="Courier New" panose="02070309020205020404" pitchFamily="49" charset="0"/>
              <a:buChar char="o"/>
            </a:pPr>
            <a:r>
              <a:rPr lang="en-US" altLang="en-US" sz="2800" dirty="0">
                <a:latin typeface="Arial" panose="020B0604020202020204" pitchFamily="34" charset="0"/>
              </a:rPr>
              <a:t>To examine the mechanics and strategic implications of Real-World Asset (</a:t>
            </a:r>
            <a:r>
              <a:rPr lang="en-US" altLang="en-US" sz="2800" b="1" dirty="0">
                <a:latin typeface="Arial" panose="020B0604020202020204" pitchFamily="34" charset="0"/>
              </a:rPr>
              <a:t>RWA</a:t>
            </a:r>
            <a:r>
              <a:rPr lang="en-US" altLang="en-US" sz="2800" dirty="0">
                <a:latin typeface="Arial" panose="020B0604020202020204" pitchFamily="34" charset="0"/>
              </a:rPr>
              <a:t>) </a:t>
            </a:r>
            <a:r>
              <a:rPr lang="en-US" altLang="en-US" sz="2800" b="1" dirty="0">
                <a:latin typeface="Arial" panose="020B0604020202020204" pitchFamily="34" charset="0"/>
              </a:rPr>
              <a:t>Tokenization</a:t>
            </a:r>
            <a:r>
              <a:rPr lang="en-US" altLang="en-US" sz="2800" dirty="0">
                <a:latin typeface="Arial" panose="020B0604020202020204" pitchFamily="34" charset="0"/>
              </a:rPr>
              <a:t>, including its role in redefining ownership, settlement, and capital market infrastructure. </a:t>
            </a:r>
          </a:p>
          <a:p>
            <a:pPr marL="342900" lvl="0" indent="-342900" eaLnBrk="0" fontAlgn="base" hangingPunct="0">
              <a:lnSpc>
                <a:spcPct val="120000"/>
              </a:lnSpc>
              <a:spcBef>
                <a:spcPts val="1200"/>
              </a:spcBef>
              <a:spcAft>
                <a:spcPts val="1200"/>
              </a:spcAft>
              <a:buFont typeface="Courier New" panose="02070309020205020404" pitchFamily="49" charset="0"/>
              <a:buChar char="o"/>
            </a:pPr>
            <a:r>
              <a:rPr lang="en-US" altLang="en-US" sz="2800" dirty="0">
                <a:latin typeface="Arial" panose="020B0604020202020204" pitchFamily="34" charset="0"/>
              </a:rPr>
              <a:t>To analyze how the </a:t>
            </a:r>
            <a:r>
              <a:rPr lang="en-US" altLang="en-US" sz="2800" b="1" dirty="0">
                <a:latin typeface="Arial" panose="020B0604020202020204" pitchFamily="34" charset="0"/>
              </a:rPr>
              <a:t>Tripartite Innovation Ecosystem </a:t>
            </a:r>
            <a:r>
              <a:rPr lang="en-US" altLang="en-US" sz="2800" dirty="0">
                <a:latin typeface="Arial" panose="020B0604020202020204" pitchFamily="34" charset="0"/>
              </a:rPr>
              <a:t>— comprising banks, FinTech firms, and data science — drives personalized financial solutions and competitive differentiation. </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617181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184731" y="270828"/>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Objectives: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50376" y="1363711"/>
            <a:ext cx="11536580" cy="5570949"/>
          </a:xfrm>
          <a:prstGeom prst="rect">
            <a:avLst/>
          </a:prstGeom>
          <a:noFill/>
        </p:spPr>
        <p:txBody>
          <a:bodyPr wrap="square">
            <a:spAutoFit/>
          </a:bodyPr>
          <a:lstStyle/>
          <a:p>
            <a:pPr marL="457200" lvl="0" indent="-457200" eaLnBrk="0" fontAlgn="base" hangingPunct="0">
              <a:lnSpc>
                <a:spcPct val="114000"/>
              </a:lnSpc>
              <a:spcBef>
                <a:spcPts val="600"/>
              </a:spcBef>
              <a:spcAft>
                <a:spcPts val="600"/>
              </a:spcAft>
              <a:buFont typeface="Courier New" panose="02070309020205020404" pitchFamily="49" charset="0"/>
              <a:buChar char="o"/>
            </a:pPr>
            <a:r>
              <a:rPr lang="en-US" altLang="en-US" sz="2400" dirty="0">
                <a:latin typeface="Arial" panose="020B0604020202020204" pitchFamily="34" charset="0"/>
              </a:rPr>
              <a:t>To critically assess the </a:t>
            </a:r>
            <a:r>
              <a:rPr lang="en-US" altLang="en-US" sz="2400" b="1" dirty="0">
                <a:latin typeface="Arial" panose="020B0604020202020204" pitchFamily="34" charset="0"/>
              </a:rPr>
              <a:t>five game-changing </a:t>
            </a:r>
            <a:r>
              <a:rPr lang="en-US" altLang="en-US" sz="2400" dirty="0">
                <a:latin typeface="Arial" panose="020B0604020202020204" pitchFamily="34" charset="0"/>
              </a:rPr>
              <a:t>factors shaping the future of FinTech: Customer Experience, Fin &amp; Tech Convergence, Data Monetization, Crypto-technologies, and Regulatory Adaptation. </a:t>
            </a:r>
          </a:p>
          <a:p>
            <a:pPr marL="457200" lvl="0" indent="-457200" eaLnBrk="0" fontAlgn="base" hangingPunct="0">
              <a:lnSpc>
                <a:spcPct val="114000"/>
              </a:lnSpc>
              <a:spcBef>
                <a:spcPts val="600"/>
              </a:spcBef>
              <a:spcAft>
                <a:spcPts val="600"/>
              </a:spcAft>
              <a:buFont typeface="Courier New" panose="02070309020205020404" pitchFamily="49" charset="0"/>
              <a:buChar char="o"/>
            </a:pPr>
            <a:r>
              <a:rPr lang="en-US" altLang="en-US" sz="2400" dirty="0">
                <a:latin typeface="Arial" panose="020B0604020202020204" pitchFamily="34" charset="0"/>
              </a:rPr>
              <a:t>To investigate how </a:t>
            </a:r>
            <a:r>
              <a:rPr lang="en-US" altLang="en-US" sz="2400" b="1" dirty="0">
                <a:latin typeface="Arial" panose="020B0604020202020204" pitchFamily="34" charset="0"/>
              </a:rPr>
              <a:t>emerging technologies </a:t>
            </a:r>
            <a:r>
              <a:rPr lang="en-US" altLang="en-US" sz="2400" dirty="0">
                <a:latin typeface="Arial" panose="020B0604020202020204" pitchFamily="34" charset="0"/>
              </a:rPr>
              <a:t>— including AI, blockchain, cloud computing, and open banking APIs — are restructuring the delivery and economics of financial services. </a:t>
            </a:r>
          </a:p>
          <a:p>
            <a:pPr marL="457200" lvl="0" indent="-457200" eaLnBrk="0" fontAlgn="base" hangingPunct="0">
              <a:lnSpc>
                <a:spcPct val="114000"/>
              </a:lnSpc>
              <a:spcBef>
                <a:spcPts val="600"/>
              </a:spcBef>
              <a:spcAft>
                <a:spcPts val="600"/>
              </a:spcAft>
              <a:buFont typeface="Courier New" panose="02070309020205020404" pitchFamily="49" charset="0"/>
              <a:buChar char="o"/>
            </a:pPr>
            <a:r>
              <a:rPr lang="en-US" altLang="en-US" sz="2400" dirty="0">
                <a:latin typeface="Arial" panose="020B0604020202020204" pitchFamily="34" charset="0"/>
              </a:rPr>
              <a:t>To explore the </a:t>
            </a:r>
            <a:r>
              <a:rPr lang="en-US" altLang="en-US" sz="2400" b="1" dirty="0">
                <a:latin typeface="Arial" panose="020B0604020202020204" pitchFamily="34" charset="0"/>
              </a:rPr>
              <a:t>strategic transition </a:t>
            </a:r>
            <a:r>
              <a:rPr lang="en-US" altLang="en-US" sz="2400" dirty="0">
                <a:latin typeface="Arial" panose="020B0604020202020204" pitchFamily="34" charset="0"/>
              </a:rPr>
              <a:t>of financial institutions from product-centric vendors to integrated solution providers leveraging behavioral and transactional data. </a:t>
            </a:r>
          </a:p>
          <a:p>
            <a:pPr marL="457200" lvl="0" indent="-457200" eaLnBrk="0" fontAlgn="base" hangingPunct="0">
              <a:lnSpc>
                <a:spcPct val="114000"/>
              </a:lnSpc>
              <a:spcBef>
                <a:spcPts val="600"/>
              </a:spcBef>
              <a:spcAft>
                <a:spcPts val="600"/>
              </a:spcAft>
              <a:buFont typeface="Courier New" panose="02070309020205020404" pitchFamily="49" charset="0"/>
              <a:buChar char="o"/>
            </a:pPr>
            <a:r>
              <a:rPr lang="en-US" altLang="en-US" sz="2400" dirty="0">
                <a:latin typeface="Arial" panose="020B0604020202020204" pitchFamily="34" charset="0"/>
              </a:rPr>
              <a:t>To assess the </a:t>
            </a:r>
            <a:r>
              <a:rPr lang="en-US" altLang="en-US" sz="2400" b="1" dirty="0">
                <a:latin typeface="Arial" panose="020B0604020202020204" pitchFamily="34" charset="0"/>
              </a:rPr>
              <a:t>future landscape </a:t>
            </a:r>
            <a:r>
              <a:rPr lang="en-US" altLang="en-US" sz="2400" dirty="0">
                <a:latin typeface="Arial" panose="020B0604020202020204" pitchFamily="34" charset="0"/>
              </a:rPr>
              <a:t>of money, payments, and saving, including the rise of Central Bank Digital Currencies (CBDCs), stablecoins, and Digital Financial Assistants (DFAs). </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715762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472356" cy="930332"/>
          </a:xfrm>
        </p:spPr>
        <p:txBody>
          <a:bodyPr>
            <a:noAutofit/>
          </a:bodyPr>
          <a:lstStyle/>
          <a:p>
            <a:r>
              <a:rPr lang="en-US" b="1" dirty="0">
                <a:solidFill>
                  <a:schemeClr val="accent4">
                    <a:lumMod val="60000"/>
                    <a:lumOff val="40000"/>
                  </a:schemeClr>
                </a:solidFill>
                <a:latin typeface="Segoe UI" panose="020B0502040204020203" pitchFamily="34" charset="0"/>
              </a:rPr>
              <a:t>How Emerging Technologies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Will Change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05044" y="1517993"/>
            <a:ext cx="6168483" cy="5147819"/>
          </a:xfrm>
          <a:prstGeom prst="rect">
            <a:avLst/>
          </a:prstGeom>
          <a:noFill/>
        </p:spPr>
        <p:txBody>
          <a:bodyPr wrap="square">
            <a:spAutoFit/>
          </a:bodyPr>
          <a:lstStyle/>
          <a:p>
            <a:pPr marL="182880" lvl="1" indent="-182880">
              <a:lnSpc>
                <a:spcPct val="125000"/>
              </a:lnSpc>
              <a:spcBef>
                <a:spcPts val="600"/>
              </a:spcBef>
              <a:spcAft>
                <a:spcPts val="600"/>
              </a:spcAft>
              <a:buFont typeface="Arial" panose="020B0604020202020204" pitchFamily="34" charset="0"/>
              <a:buChar char="•"/>
            </a:pPr>
            <a:r>
              <a:rPr lang="en-US" sz="1600" b="1" dirty="0"/>
              <a:t>AI-Driven Automation: </a:t>
            </a:r>
            <a:r>
              <a:rPr lang="en-US" sz="1600" dirty="0"/>
              <a:t>AI is projected to save banks $70 billion annually by 2025 through back-office automation, while AI-powered fraud detection systems are expected to reduce losses by up to 40% (Coinlaw.io, 2025).</a:t>
            </a:r>
          </a:p>
          <a:p>
            <a:pPr marL="182880" lvl="1" indent="-182880">
              <a:lnSpc>
                <a:spcPct val="125000"/>
              </a:lnSpc>
              <a:spcBef>
                <a:spcPts val="600"/>
              </a:spcBef>
              <a:spcAft>
                <a:spcPts val="600"/>
              </a:spcAft>
              <a:buFont typeface="Arial" panose="020B0604020202020204" pitchFamily="34" charset="0"/>
              <a:buChar char="•"/>
            </a:pPr>
            <a:r>
              <a:rPr lang="en-US" sz="1600" b="1" dirty="0"/>
              <a:t>Blockchain in Payments: </a:t>
            </a:r>
            <a:r>
              <a:rPr lang="en-US" sz="1600" dirty="0"/>
              <a:t>Blockchain is set to enable $5.5 billion in cross-border payments by end of 2025, reducing settlement times from days to seconds and cutting intermediary costs (Coinlaw.io, 2025).</a:t>
            </a:r>
          </a:p>
          <a:p>
            <a:pPr marL="182880" lvl="1" indent="-182880">
              <a:lnSpc>
                <a:spcPct val="125000"/>
              </a:lnSpc>
              <a:spcBef>
                <a:spcPts val="600"/>
              </a:spcBef>
              <a:spcAft>
                <a:spcPts val="600"/>
              </a:spcAft>
              <a:buFont typeface="Arial" panose="020B0604020202020204" pitchFamily="34" charset="0"/>
              <a:buChar char="•"/>
            </a:pPr>
            <a:r>
              <a:rPr lang="en-US" sz="1600" b="1" dirty="0"/>
              <a:t>Cloud Computing Dominance: </a:t>
            </a:r>
            <a:r>
              <a:rPr lang="en-US" sz="1600" dirty="0"/>
              <a:t>Cloud adoption in financial services is expected to reach 90% of institutions by 2025, enabling scalable infrastructure, real-time data processing, and cost-efficient compliance (Coinlaw.io, 2025).</a:t>
            </a:r>
          </a:p>
          <a:p>
            <a:pPr marL="182880" lvl="1" indent="-182880">
              <a:lnSpc>
                <a:spcPct val="125000"/>
              </a:lnSpc>
              <a:spcBef>
                <a:spcPts val="600"/>
              </a:spcBef>
              <a:spcAft>
                <a:spcPts val="600"/>
              </a:spcAft>
              <a:buFont typeface="Arial" panose="020B0604020202020204" pitchFamily="34" charset="0"/>
              <a:buChar char="•"/>
            </a:pPr>
            <a:r>
              <a:rPr lang="en-US" sz="1600" b="1" dirty="0"/>
              <a:t>Open Banking Explosion: </a:t>
            </a:r>
            <a:r>
              <a:rPr lang="en-US" sz="1600" dirty="0"/>
              <a:t>Over 100 billion API calls were made globally through open banking platforms in 2024, fuelling third-party innovation and embedded finance ecosystems (Acropolium, 2024).</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descr="A blue light coming from a machine  AI-generated content may be incorrect.">
            <a:extLst>
              <a:ext uri="{FF2B5EF4-FFF2-40B4-BE49-F238E27FC236}">
                <a16:creationId xmlns:a16="http://schemas.microsoft.com/office/drawing/2014/main" id="{CECE9165-B060-4CD2-8218-CDF32B1D79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8715" y="1517993"/>
            <a:ext cx="5098707" cy="5098707"/>
          </a:xfrm>
          <a:prstGeom prst="rect">
            <a:avLst/>
          </a:prstGeom>
        </p:spPr>
      </p:pic>
    </p:spTree>
    <p:extLst>
      <p:ext uri="{BB962C8B-B14F-4D97-AF65-F5344CB8AC3E}">
        <p14:creationId xmlns:p14="http://schemas.microsoft.com/office/powerpoint/2010/main" val="2212546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472356" cy="930332"/>
          </a:xfrm>
        </p:spPr>
        <p:txBody>
          <a:bodyPr>
            <a:noAutofit/>
          </a:bodyPr>
          <a:lstStyle/>
          <a:p>
            <a:r>
              <a:rPr lang="en-US" b="1" dirty="0">
                <a:solidFill>
                  <a:schemeClr val="accent4">
                    <a:lumMod val="60000"/>
                    <a:lumOff val="40000"/>
                  </a:schemeClr>
                </a:solidFill>
                <a:latin typeface="Segoe UI" panose="020B0502040204020203" pitchFamily="34" charset="0"/>
              </a:rPr>
              <a:t>How Emerging Technologies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Will Change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0" y="1510382"/>
            <a:ext cx="6552474" cy="5347618"/>
          </a:xfrm>
          <a:prstGeom prst="rect">
            <a:avLst/>
          </a:prstGeom>
          <a:noFill/>
        </p:spPr>
        <p:txBody>
          <a:bodyPr wrap="square">
            <a:spAutoFit/>
          </a:bodyPr>
          <a:lstStyle/>
          <a:p>
            <a:pPr marL="285750" marR="0" lvl="0" indent="-285750" algn="l" defTabSz="914400" rtl="0" eaLnBrk="0" fontAlgn="base" latinLnBrk="0" hangingPunct="0">
              <a:lnSpc>
                <a:spcPct val="100000"/>
              </a:lnSpc>
              <a:spcBef>
                <a:spcPts val="900"/>
              </a:spcBef>
              <a:spcAft>
                <a:spcPts val="600"/>
              </a:spcAft>
              <a:buClrTx/>
              <a:buSzTx/>
              <a:buFont typeface="Arial" panose="020B0604020202020204" pitchFamily="34" charset="0"/>
              <a:buChar char="•"/>
              <a:tabLst/>
            </a:pPr>
            <a:r>
              <a:rPr kumimoji="0" lang="en-US" altLang="en-US" sz="1600" b="1" i="0" u="none" strike="noStrike" cap="none" normalizeH="0" baseline="0" dirty="0">
                <a:ln>
                  <a:noFill/>
                </a:ln>
                <a:solidFill>
                  <a:schemeClr val="tx1"/>
                </a:solidFill>
                <a:effectLst/>
                <a:latin typeface="Arial" panose="020B0604020202020204" pitchFamily="34" charset="0"/>
              </a:rPr>
              <a:t>Agentic AI Takes Centre Stage: </a:t>
            </a:r>
            <a:r>
              <a:rPr kumimoji="0" lang="en-US" altLang="en-US" sz="1600" b="0" i="0" u="none" strike="noStrike" cap="none" normalizeH="0" baseline="0" dirty="0">
                <a:ln>
                  <a:noFill/>
                </a:ln>
                <a:solidFill>
                  <a:schemeClr val="tx1"/>
                </a:solidFill>
                <a:effectLst/>
                <a:latin typeface="Arial" panose="020B0604020202020204" pitchFamily="34" charset="0"/>
              </a:rPr>
              <a:t>2025 marked a decisive shift from generative AI to agentic AI in financial services. Wells Fargo, Metro Bank, and Eurobank deployed bank-wide agentic AI for commercial lending, product design, and mainframe operations (FinTech Futures, 2025).</a:t>
            </a:r>
          </a:p>
          <a:p>
            <a:pPr marL="285750" marR="0" lvl="0" indent="-285750" algn="l" defTabSz="914400" rtl="0" eaLnBrk="0" fontAlgn="base" latinLnBrk="0" hangingPunct="0">
              <a:lnSpc>
                <a:spcPct val="100000"/>
              </a:lnSpc>
              <a:spcBef>
                <a:spcPts val="900"/>
              </a:spcBef>
              <a:spcAft>
                <a:spcPts val="600"/>
              </a:spcAft>
              <a:buClrTx/>
              <a:buSzTx/>
              <a:buFont typeface="Arial" panose="020B0604020202020204" pitchFamily="34" charset="0"/>
              <a:buChar char="•"/>
              <a:tabLst/>
            </a:pPr>
            <a:r>
              <a:rPr kumimoji="0" lang="en-US" altLang="en-US" sz="1600" b="1" i="0" u="none" strike="noStrike" cap="none" normalizeH="0" baseline="0" dirty="0">
                <a:ln>
                  <a:noFill/>
                </a:ln>
                <a:solidFill>
                  <a:schemeClr val="tx1"/>
                </a:solidFill>
                <a:effectLst/>
                <a:latin typeface="Arial" panose="020B0604020202020204" pitchFamily="34" charset="0"/>
              </a:rPr>
              <a:t>Instant Payments Surge: </a:t>
            </a:r>
            <a:r>
              <a:rPr kumimoji="0" lang="en-US" altLang="en-US" sz="1600" b="0" i="0" u="none" strike="noStrike" cap="none" normalizeH="0" baseline="0" dirty="0">
                <a:ln>
                  <a:noFill/>
                </a:ln>
                <a:solidFill>
                  <a:schemeClr val="tx1"/>
                </a:solidFill>
                <a:effectLst/>
                <a:latin typeface="Arial" panose="020B0604020202020204" pitchFamily="34" charset="0"/>
              </a:rPr>
              <a:t>The total value of instant payment transactions reached $60 trillion in 2025 and is projected to grow to $58 trillion by 2028. Digital payment users are set to surpass 4.4 billion by 2029 (M2P Fintech, 2026; FinTech Magazine, 2025).</a:t>
            </a:r>
          </a:p>
          <a:p>
            <a:pPr marL="285750" marR="0" lvl="0" indent="-285750" algn="l" defTabSz="914400" rtl="0" eaLnBrk="0" fontAlgn="base" latinLnBrk="0" hangingPunct="0">
              <a:lnSpc>
                <a:spcPct val="100000"/>
              </a:lnSpc>
              <a:spcBef>
                <a:spcPts val="900"/>
              </a:spcBef>
              <a:spcAft>
                <a:spcPts val="600"/>
              </a:spcAft>
              <a:buClrTx/>
              <a:buSzTx/>
              <a:buFont typeface="Arial" panose="020B0604020202020204" pitchFamily="34" charset="0"/>
              <a:buChar char="•"/>
              <a:tabLst/>
            </a:pPr>
            <a:r>
              <a:rPr kumimoji="0" lang="en-US" altLang="en-US" sz="1600" b="1" i="0" u="none" strike="noStrike" cap="none" normalizeH="0" baseline="0" dirty="0">
                <a:ln>
                  <a:noFill/>
                </a:ln>
                <a:solidFill>
                  <a:schemeClr val="tx1"/>
                </a:solidFill>
                <a:effectLst/>
                <a:latin typeface="Arial" panose="020B0604020202020204" pitchFamily="34" charset="0"/>
              </a:rPr>
              <a:t>Tokenisation Goes Institutional: </a:t>
            </a:r>
            <a:r>
              <a:rPr kumimoji="0" lang="en-US" altLang="en-US" sz="1600" b="0" i="0" u="none" strike="noStrike" cap="none" normalizeH="0" baseline="0" dirty="0">
                <a:ln>
                  <a:noFill/>
                </a:ln>
                <a:solidFill>
                  <a:schemeClr val="tx1"/>
                </a:solidFill>
                <a:effectLst/>
                <a:latin typeface="Arial" panose="020B0604020202020204" pitchFamily="34" charset="0"/>
              </a:rPr>
              <a:t>2025 saw large-scale institutional adoption of RWA tokenisation. DBS partnered with JP Morgan’s Kinexys blockchain division; Fnality raised $136M co-led by Bank of America and Citi to build a tokenised settlement layer (FinTech Futures, 2025).</a:t>
            </a:r>
          </a:p>
          <a:p>
            <a:pPr marL="285750" marR="0" lvl="0" indent="-285750" algn="l" defTabSz="914400" rtl="0" eaLnBrk="0" fontAlgn="base" latinLnBrk="0" hangingPunct="0">
              <a:lnSpc>
                <a:spcPct val="100000"/>
              </a:lnSpc>
              <a:spcBef>
                <a:spcPts val="900"/>
              </a:spcBef>
              <a:spcAft>
                <a:spcPts val="600"/>
              </a:spcAft>
              <a:buClrTx/>
              <a:buSzTx/>
              <a:buFont typeface="Arial" panose="020B0604020202020204" pitchFamily="34" charset="0"/>
              <a:buChar char="•"/>
              <a:tabLst/>
            </a:pPr>
            <a:r>
              <a:rPr kumimoji="0" lang="en-US" altLang="en-US" sz="1600" b="1" i="0" u="none" strike="noStrike" cap="none" normalizeH="0" baseline="0" dirty="0">
                <a:ln>
                  <a:noFill/>
                </a:ln>
                <a:solidFill>
                  <a:schemeClr val="tx1"/>
                </a:solidFill>
                <a:effectLst/>
                <a:latin typeface="Arial" panose="020B0604020202020204" pitchFamily="34" charset="0"/>
              </a:rPr>
              <a:t>Stablecoins &amp; CBDCs as New Rails: </a:t>
            </a:r>
            <a:r>
              <a:rPr kumimoji="0" lang="en-US" altLang="en-US" sz="1600" b="0" i="0" u="none" strike="noStrike" cap="none" normalizeH="0" baseline="0" dirty="0">
                <a:ln>
                  <a:noFill/>
                </a:ln>
                <a:solidFill>
                  <a:schemeClr val="tx1"/>
                </a:solidFill>
                <a:effectLst/>
                <a:latin typeface="Arial" panose="020B0604020202020204" pitchFamily="34" charset="0"/>
              </a:rPr>
              <a:t>Stablecoins are emerging as the settlement layer for both B2B cross-border payments and tokenised RWAs, with JP Morgan estimating the stablecoin market could reach $500–750 billion. Over 130 countries are actively exploring CBDCs (FinTech Magazine, 2025).</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 name="Picture 3" descr="Key Digital Finance Metrics">
            <a:extLst>
              <a:ext uri="{FF2B5EF4-FFF2-40B4-BE49-F238E27FC236}">
                <a16:creationId xmlns:a16="http://schemas.microsoft.com/office/drawing/2014/main" id="{118AB5B5-8672-E7A8-8CC7-9A897F07330E}"/>
              </a:ext>
            </a:extLst>
          </p:cNvPr>
          <p:cNvPicPr>
            <a:picLocks noChangeAspect="1"/>
          </p:cNvPicPr>
          <p:nvPr/>
        </p:nvPicPr>
        <p:blipFill>
          <a:blip r:embed="rId3"/>
          <a:stretch>
            <a:fillRect/>
          </a:stretch>
        </p:blipFill>
        <p:spPr>
          <a:xfrm>
            <a:off x="6924975" y="1644993"/>
            <a:ext cx="4630347" cy="4630347"/>
          </a:xfrm>
          <a:prstGeom prst="rect">
            <a:avLst/>
          </a:prstGeom>
        </p:spPr>
      </p:pic>
    </p:spTree>
    <p:extLst>
      <p:ext uri="{BB962C8B-B14F-4D97-AF65-F5344CB8AC3E}">
        <p14:creationId xmlns:p14="http://schemas.microsoft.com/office/powerpoint/2010/main" val="8271188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41073" y="250409"/>
            <a:ext cx="6943757" cy="740229"/>
          </a:xfrm>
        </p:spPr>
        <p:txBody>
          <a:bodyPr vert="horz" lIns="91440" tIns="45720" rIns="91440" bIns="45720" rtlCol="0" anchor="b">
            <a:noAutofit/>
          </a:bodyPr>
          <a:lstStyle/>
          <a:p>
            <a:r>
              <a:rPr lang="en-US" b="1" kern="1200" dirty="0">
                <a:solidFill>
                  <a:srgbClr val="FFC000"/>
                </a:solidFill>
                <a:effectLst>
                  <a:outerShdw blurRad="38100" dist="38100" dir="2700000" algn="tl">
                    <a:srgbClr val="000000">
                      <a:alpha val="43137"/>
                    </a:srgbClr>
                  </a:outerShdw>
                </a:effectLst>
                <a:latin typeface="+mj-lt"/>
                <a:ea typeface="+mj-ea"/>
                <a:cs typeface="+mj-cs"/>
              </a:rPr>
              <a:t>Five Game-Changers Shaping the Future of FinTech: An Academic Analysis</a:t>
            </a:r>
          </a:p>
        </p:txBody>
      </p:sp>
      <p:sp>
        <p:nvSpPr>
          <p:cNvPr id="14" name="TextBox 13">
            <a:extLst>
              <a:ext uri="{FF2B5EF4-FFF2-40B4-BE49-F238E27FC236}">
                <a16:creationId xmlns:a16="http://schemas.microsoft.com/office/drawing/2014/main" id="{062FD8E5-F775-E290-F8FF-8BDB7A5E2AA6}"/>
              </a:ext>
            </a:extLst>
          </p:cNvPr>
          <p:cNvSpPr txBox="1"/>
          <p:nvPr/>
        </p:nvSpPr>
        <p:spPr>
          <a:xfrm>
            <a:off x="241073" y="1122218"/>
            <a:ext cx="6943757" cy="5616039"/>
          </a:xfrm>
          <a:prstGeom prst="rect">
            <a:avLst/>
          </a:prstGeom>
        </p:spPr>
        <p:txBody>
          <a:bodyPr vert="horz" lIns="91440" tIns="45720" rIns="91440" bIns="45720" rtlCol="0">
            <a:normAutofit/>
          </a:bodyPr>
          <a:lstStyle/>
          <a:p>
            <a:pPr marR="0" fontAlgn="base">
              <a:lnSpc>
                <a:spcPct val="90000"/>
              </a:lnSpc>
              <a:spcBef>
                <a:spcPts val="1000"/>
              </a:spcBef>
              <a:spcAft>
                <a:spcPct val="0"/>
              </a:spcAft>
              <a:buClrTx/>
              <a:buSzTx/>
              <a:tabLst/>
            </a:pPr>
            <a:r>
              <a:rPr kumimoji="0" lang="en-US" altLang="en-US" sz="2100" b="1" i="0" u="none" strike="noStrike" kern="1200" cap="none" normalizeH="0" baseline="0" dirty="0">
                <a:ln>
                  <a:noFill/>
                </a:ln>
                <a:effectLst/>
                <a:latin typeface="+mn-lt"/>
                <a:ea typeface="+mn-ea"/>
                <a:cs typeface="+mn-cs"/>
              </a:rPr>
              <a:t>Customer Experience (CX):</a:t>
            </a:r>
            <a:r>
              <a:rPr kumimoji="0" lang="en-US" altLang="en-US" sz="2100" b="0" i="0" u="none" strike="noStrike" kern="1200" cap="none" normalizeH="0" baseline="0" dirty="0">
                <a:ln>
                  <a:noFill/>
                </a:ln>
                <a:effectLst/>
                <a:latin typeface="+mn-lt"/>
                <a:ea typeface="+mn-ea"/>
                <a:cs typeface="+mn-cs"/>
              </a:rPr>
              <a:t> FinTech and AI shift power to firms offering simple, mobile-first journeys with instant onboarding, transparent pricing, and personalized dashboards.</a:t>
            </a:r>
          </a:p>
          <a:p>
            <a:pPr marR="0" fontAlgn="base">
              <a:lnSpc>
                <a:spcPct val="90000"/>
              </a:lnSpc>
              <a:spcBef>
                <a:spcPts val="1000"/>
              </a:spcBef>
              <a:spcAft>
                <a:spcPct val="0"/>
              </a:spcAft>
              <a:buClrTx/>
              <a:buSzTx/>
              <a:tabLst/>
            </a:pPr>
            <a:r>
              <a:rPr kumimoji="0" lang="en-US" altLang="en-US" sz="2100" b="1" i="0" u="none" strike="noStrike" kern="1200" cap="none" normalizeH="0" baseline="0" dirty="0">
                <a:ln>
                  <a:noFill/>
                </a:ln>
                <a:effectLst/>
                <a:latin typeface="+mn-lt"/>
                <a:ea typeface="+mn-ea"/>
                <a:cs typeface="+mn-cs"/>
              </a:rPr>
              <a:t>Fin &amp; Tech Connection:</a:t>
            </a:r>
            <a:r>
              <a:rPr kumimoji="0" lang="en-US" altLang="en-US" sz="2100" b="0" i="0" u="none" strike="noStrike" kern="1200" cap="none" normalizeH="0" baseline="0" dirty="0">
                <a:ln>
                  <a:noFill/>
                </a:ln>
                <a:effectLst/>
                <a:latin typeface="+mn-lt"/>
                <a:ea typeface="+mn-ea"/>
                <a:cs typeface="+mn-cs"/>
              </a:rPr>
              <a:t> Banks and tech firms co-build services via APIs, cloud, and platform models, combining regulatory licenses and trust with speed, UX, and innovation. </a:t>
            </a:r>
          </a:p>
          <a:p>
            <a:pPr marR="0" fontAlgn="base">
              <a:lnSpc>
                <a:spcPct val="90000"/>
              </a:lnSpc>
              <a:spcBef>
                <a:spcPts val="1000"/>
              </a:spcBef>
              <a:spcAft>
                <a:spcPct val="0"/>
              </a:spcAft>
              <a:buClrTx/>
              <a:buSzTx/>
              <a:tabLst/>
            </a:pPr>
            <a:r>
              <a:rPr kumimoji="0" lang="en-US" altLang="en-US" sz="2100" b="1" i="0" u="none" strike="noStrike" kern="1200" cap="none" normalizeH="0" baseline="0" dirty="0">
                <a:ln>
                  <a:noFill/>
                </a:ln>
                <a:effectLst/>
                <a:latin typeface="+mn-lt"/>
                <a:ea typeface="+mn-ea"/>
                <a:cs typeface="+mn-cs"/>
              </a:rPr>
              <a:t>Data Monetization:</a:t>
            </a:r>
            <a:r>
              <a:rPr kumimoji="0" lang="en-US" altLang="en-US" sz="2100" b="0" i="0" u="none" strike="noStrike" kern="1200" cap="none" normalizeH="0" baseline="0" dirty="0">
                <a:ln>
                  <a:noFill/>
                </a:ln>
                <a:effectLst/>
                <a:latin typeface="+mn-lt"/>
                <a:ea typeface="+mn-ea"/>
                <a:cs typeface="+mn-cs"/>
              </a:rPr>
              <a:t> Financial institutions turn transaction and behavioral data into value through personalized pricing, alternative-data credit scoring, and real-time fraud analytics. </a:t>
            </a:r>
          </a:p>
          <a:p>
            <a:pPr marR="0" fontAlgn="base">
              <a:lnSpc>
                <a:spcPct val="90000"/>
              </a:lnSpc>
              <a:spcBef>
                <a:spcPts val="1000"/>
              </a:spcBef>
              <a:spcAft>
                <a:spcPct val="0"/>
              </a:spcAft>
              <a:buClrTx/>
              <a:buSzTx/>
              <a:tabLst/>
            </a:pPr>
            <a:r>
              <a:rPr kumimoji="0" lang="en-US" altLang="en-US" sz="2100" b="1" i="0" u="none" strike="noStrike" kern="1200" cap="none" normalizeH="0" baseline="0" dirty="0">
                <a:ln>
                  <a:noFill/>
                </a:ln>
                <a:effectLst/>
                <a:latin typeface="+mn-lt"/>
                <a:ea typeface="+mn-ea"/>
                <a:cs typeface="+mn-cs"/>
              </a:rPr>
              <a:t>Crypto-technologies:</a:t>
            </a:r>
            <a:r>
              <a:rPr kumimoji="0" lang="en-US" altLang="en-US" sz="2100" b="0" i="0" u="none" strike="noStrike" kern="1200" cap="none" normalizeH="0" baseline="0" dirty="0">
                <a:ln>
                  <a:noFill/>
                </a:ln>
                <a:effectLst/>
                <a:latin typeface="+mn-lt"/>
                <a:ea typeface="+mn-ea"/>
                <a:cs typeface="+mn-cs"/>
              </a:rPr>
              <a:t> Blockchain and tokenization create new rails for moving and storing value, including faster settlement, tokenized real-world assets, and programmable money via smart contracts.</a:t>
            </a:r>
          </a:p>
          <a:p>
            <a:pPr marR="0" fontAlgn="base">
              <a:lnSpc>
                <a:spcPct val="90000"/>
              </a:lnSpc>
              <a:spcBef>
                <a:spcPts val="1000"/>
              </a:spcBef>
              <a:spcAft>
                <a:spcPct val="0"/>
              </a:spcAft>
              <a:buClrTx/>
              <a:buSzTx/>
              <a:tabLst/>
            </a:pPr>
            <a:r>
              <a:rPr kumimoji="0" lang="en-US" altLang="en-US" sz="2100" b="1" i="0" u="none" strike="noStrike" kern="1200" cap="none" normalizeH="0" baseline="0" dirty="0">
                <a:ln>
                  <a:noFill/>
                </a:ln>
                <a:effectLst/>
                <a:latin typeface="+mn-lt"/>
                <a:ea typeface="+mn-ea"/>
                <a:cs typeface="+mn-cs"/>
              </a:rPr>
              <a:t>Regulation Adaptation:</a:t>
            </a:r>
            <a:r>
              <a:rPr kumimoji="0" lang="en-US" altLang="en-US" sz="2100" b="0" i="0" u="none" strike="noStrike" kern="1200" cap="none" normalizeH="0" baseline="0" dirty="0">
                <a:ln>
                  <a:noFill/>
                </a:ln>
                <a:effectLst/>
                <a:latin typeface="+mn-lt"/>
                <a:ea typeface="+mn-ea"/>
                <a:cs typeface="+mn-cs"/>
              </a:rPr>
              <a:t> Open-banking rules, regulatory sandboxes, digital-only licenses, and updated crypto/AI guidance enable FinTech to scale while managing consumer and systemic risk.</a:t>
            </a:r>
          </a:p>
        </p:txBody>
      </p:sp>
      <p:pic>
        <p:nvPicPr>
          <p:cNvPr id="4" name="Picture 3">
            <a:extLst>
              <a:ext uri="{FF2B5EF4-FFF2-40B4-BE49-F238E27FC236}">
                <a16:creationId xmlns:a16="http://schemas.microsoft.com/office/drawing/2014/main" id="{9390EBDD-73F8-FA28-569C-BF927B572D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0382" y="1122218"/>
            <a:ext cx="4710545" cy="4710545"/>
          </a:xfrm>
          <a:prstGeom prst="rect">
            <a:avLst/>
          </a:prstGeom>
        </p:spPr>
      </p:pic>
    </p:spTree>
    <p:extLst>
      <p:ext uri="{BB962C8B-B14F-4D97-AF65-F5344CB8AC3E}">
        <p14:creationId xmlns:p14="http://schemas.microsoft.com/office/powerpoint/2010/main" val="904355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107072" y="183006"/>
            <a:ext cx="7741528" cy="998379"/>
          </a:xfrm>
        </p:spPr>
        <p:txBody>
          <a:bodyPr>
            <a:noAutofit/>
          </a:bodyPr>
          <a:lstStyle/>
          <a:p>
            <a:r>
              <a:rPr lang="en-US" sz="2800" b="1" dirty="0">
                <a:solidFill>
                  <a:schemeClr val="accent4">
                    <a:lumMod val="60000"/>
                    <a:lumOff val="40000"/>
                  </a:schemeClr>
                </a:solidFill>
                <a:latin typeface="Segoe UI" panose="020B0502040204020203" pitchFamily="34" charset="0"/>
              </a:rPr>
              <a:t>Game-Changer: Tokenization of Real-World Assets (RWA) and Digital Infrastructure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05044" y="1431756"/>
            <a:ext cx="4856813" cy="5478423"/>
          </a:xfrm>
          <a:prstGeom prst="rect">
            <a:avLst/>
          </a:prstGeom>
          <a:noFill/>
        </p:spPr>
        <p:txBody>
          <a:bodyPr wrap="square">
            <a:spAutoFit/>
          </a:bodyPr>
          <a:lstStyle/>
          <a:p>
            <a:pPr marL="342900" lvl="0" indent="-342900" eaLnBrk="0" fontAlgn="base" hangingPunct="0">
              <a:spcAft>
                <a:spcPts val="600"/>
              </a:spcAft>
              <a:buFont typeface="Arial" panose="020B0604020202020204" pitchFamily="34" charset="0"/>
              <a:buChar char="•"/>
            </a:pPr>
            <a:r>
              <a:rPr lang="en-US" altLang="en-US" sz="2000" b="1" dirty="0">
                <a:latin typeface="Google Sans Text"/>
              </a:rPr>
              <a:t>RWA Tokenization Dominates:</a:t>
            </a:r>
            <a:r>
              <a:rPr lang="en-US" altLang="en-US" sz="2000" dirty="0">
                <a:latin typeface="Google Sans Text"/>
              </a:rPr>
              <a:t> </a:t>
            </a:r>
            <a:r>
              <a:rPr lang="en-US" sz="2000" b="1" dirty="0"/>
              <a:t>turning a real-world asset</a:t>
            </a:r>
            <a:r>
              <a:rPr lang="en-US" sz="2000" dirty="0"/>
              <a:t> (like T-bills, real estate, or gold) </a:t>
            </a:r>
            <a:r>
              <a:rPr lang="en-US" sz="2000" b="1" dirty="0"/>
              <a:t>into digital tokens on a blockchain</a:t>
            </a:r>
            <a:r>
              <a:rPr lang="en-US" sz="2000" dirty="0"/>
              <a:t> so it can be traded, split into small fractions, and moved 24/7 more easily. </a:t>
            </a:r>
            <a:r>
              <a:rPr lang="en-US" sz="2000" dirty="0">
                <a:solidFill>
                  <a:srgbClr val="FF0000"/>
                </a:solidFill>
              </a:rPr>
              <a:t>(Agur et al., 2025)</a:t>
            </a:r>
            <a:endParaRPr lang="en-US" altLang="en-US" sz="2000" dirty="0">
              <a:solidFill>
                <a:srgbClr val="FF0000"/>
              </a:solidFill>
              <a:latin typeface="Google Sans Text"/>
            </a:endParaRPr>
          </a:p>
          <a:p>
            <a:pPr marL="342900" lvl="0" indent="-342900" eaLnBrk="0" fontAlgn="base" hangingPunct="0">
              <a:spcAft>
                <a:spcPts val="600"/>
              </a:spcAft>
              <a:buFont typeface="Arial" panose="020B0604020202020204" pitchFamily="34" charset="0"/>
              <a:buChar char="•"/>
            </a:pPr>
            <a:r>
              <a:rPr lang="en-US" altLang="en-US" sz="2000" dirty="0">
                <a:latin typeface="Google Sans Text"/>
              </a:rPr>
              <a:t>In 2025, tokenization—converting assets like real estate, bonds, and private credit into blockchain-based digital tokens—has moved from concept to large-scale institutional adoption.</a:t>
            </a:r>
          </a:p>
          <a:p>
            <a:pPr marL="342900" lvl="0" indent="-342900" eaLnBrk="0" fontAlgn="base" hangingPunct="0">
              <a:spcAft>
                <a:spcPts val="600"/>
              </a:spcAft>
              <a:buFont typeface="Arial" panose="020B0604020202020204" pitchFamily="34" charset="0"/>
              <a:buChar char="•"/>
            </a:pPr>
            <a:r>
              <a:rPr lang="en-US" altLang="en-US" sz="2000" b="1" dirty="0">
                <a:latin typeface="Google Sans Text"/>
              </a:rPr>
              <a:t>Rethinking Capital Markets:</a:t>
            </a:r>
            <a:r>
              <a:rPr lang="en-US" altLang="en-US" sz="2000" dirty="0">
                <a:latin typeface="Google Sans Text"/>
              </a:rPr>
              <a:t> RWA tokenization is set to restructure the financial system by redefining how ownership, settlement, and compliance work, reducing reliance on multiple intermediaries.</a:t>
            </a:r>
          </a:p>
        </p:txBody>
      </p:sp>
      <p:pic>
        <p:nvPicPr>
          <p:cNvPr id="4" name="Picture 3">
            <a:extLst>
              <a:ext uri="{FF2B5EF4-FFF2-40B4-BE49-F238E27FC236}">
                <a16:creationId xmlns:a16="http://schemas.microsoft.com/office/drawing/2014/main" id="{276B9E75-584B-0798-A386-501DC46D29BD}"/>
              </a:ext>
            </a:extLst>
          </p:cNvPr>
          <p:cNvPicPr>
            <a:picLocks noChangeAspect="1"/>
          </p:cNvPicPr>
          <p:nvPr/>
        </p:nvPicPr>
        <p:blipFill>
          <a:blip r:embed="rId3"/>
          <a:stretch>
            <a:fillRect/>
          </a:stretch>
        </p:blipFill>
        <p:spPr>
          <a:xfrm>
            <a:off x="5565753" y="2286000"/>
            <a:ext cx="6061975" cy="2585573"/>
          </a:xfrm>
          <a:prstGeom prst="rect">
            <a:avLst/>
          </a:prstGeom>
        </p:spPr>
      </p:pic>
    </p:spTree>
    <p:extLst>
      <p:ext uri="{BB962C8B-B14F-4D97-AF65-F5344CB8AC3E}">
        <p14:creationId xmlns:p14="http://schemas.microsoft.com/office/powerpoint/2010/main" val="25542147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28600" y="239487"/>
            <a:ext cx="10515600" cy="1255259"/>
          </a:xfrm>
        </p:spPr>
        <p:txBody>
          <a:bodyPr vert="horz" lIns="91440" tIns="45720" rIns="91440" bIns="45720" rtlCol="0" anchor="ctr">
            <a:normAutofit/>
          </a:bodyPr>
          <a:lstStyle/>
          <a:p>
            <a:r>
              <a:rPr lang="en-US" sz="3600" kern="1200" dirty="0">
                <a:solidFill>
                  <a:srgbClr val="C00000"/>
                </a:solidFill>
                <a:effectLst>
                  <a:outerShdw blurRad="38100" dist="38100" dir="2700000" algn="tl">
                    <a:srgbClr val="000000">
                      <a:alpha val="43137"/>
                    </a:srgbClr>
                  </a:outerShdw>
                </a:effectLst>
                <a:latin typeface="+mj-lt"/>
                <a:ea typeface="+mj-ea"/>
                <a:cs typeface="+mj-cs"/>
              </a:rPr>
              <a:t>From Robo-Advisors to Agentic AI: The Revolution in Wealth Management</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28599" y="1494746"/>
            <a:ext cx="6509657" cy="5363254"/>
          </a:xfrm>
          <a:prstGeom prst="rect">
            <a:avLst/>
          </a:prstGeom>
        </p:spPr>
        <p:txBody>
          <a:bodyPr vert="horz" lIns="91440" tIns="45720" rIns="91440" bIns="45720" rtlCol="0">
            <a:normAutofit fontScale="85000" lnSpcReduction="10000"/>
          </a:bodyPr>
          <a:lstStyle/>
          <a:p>
            <a:pPr marL="228600" indent="-228600">
              <a:lnSpc>
                <a:spcPct val="110000"/>
              </a:lnSpc>
              <a:spcBef>
                <a:spcPts val="600"/>
              </a:spcBef>
              <a:buFont typeface="Arial" panose="020B0604020202020204" pitchFamily="34" charset="0"/>
              <a:buChar char="•"/>
            </a:pPr>
            <a:r>
              <a:rPr lang="en-US" sz="2000" b="1" dirty="0"/>
              <a:t>Foundation of Modern Automation (2024)</a:t>
            </a:r>
          </a:p>
          <a:p>
            <a:pPr marL="457200" lvl="2">
              <a:lnSpc>
                <a:spcPct val="110000"/>
              </a:lnSpc>
              <a:spcBef>
                <a:spcPts val="600"/>
              </a:spcBef>
            </a:pPr>
            <a:r>
              <a:rPr lang="en-US" sz="1900" dirty="0"/>
              <a:t>In 2024, platforms such as </a:t>
            </a:r>
            <a:r>
              <a:rPr lang="en-US" sz="1900" b="1" dirty="0"/>
              <a:t>Betterment</a:t>
            </a:r>
            <a:r>
              <a:rPr lang="en-US" sz="1900" dirty="0"/>
              <a:t> and </a:t>
            </a:r>
            <a:r>
              <a:rPr lang="en-US" sz="1900" b="1" dirty="0" err="1"/>
              <a:t>Wealthfront</a:t>
            </a:r>
            <a:r>
              <a:rPr lang="en-US" sz="1900" dirty="0"/>
              <a:t> strengthened digital investing through </a:t>
            </a:r>
            <a:r>
              <a:rPr lang="en-US" sz="1900" b="1" dirty="0"/>
              <a:t>automatic rebalancing</a:t>
            </a:r>
            <a:r>
              <a:rPr lang="en-US" sz="1900" dirty="0"/>
              <a:t> and </a:t>
            </a:r>
            <a:r>
              <a:rPr lang="en-US" sz="1900" b="1" dirty="0"/>
              <a:t>tax-loss harvesting</a:t>
            </a:r>
            <a:r>
              <a:rPr lang="en-US" sz="1900" dirty="0"/>
              <a:t>, setting the baseline for the next era of AI-driven wealth management.</a:t>
            </a:r>
          </a:p>
          <a:p>
            <a:pPr marL="228600" indent="-228600">
              <a:lnSpc>
                <a:spcPct val="110000"/>
              </a:lnSpc>
              <a:spcBef>
                <a:spcPts val="600"/>
              </a:spcBef>
              <a:buFont typeface="Arial" panose="020B0604020202020204" pitchFamily="34" charset="0"/>
              <a:buChar char="•"/>
            </a:pPr>
            <a:r>
              <a:rPr lang="en-US" sz="2000" b="1" dirty="0"/>
              <a:t>Shift to Agentic AI</a:t>
            </a:r>
          </a:p>
          <a:p>
            <a:pPr marL="457200" lvl="2">
              <a:lnSpc>
                <a:spcPct val="110000"/>
              </a:lnSpc>
              <a:spcBef>
                <a:spcPts val="600"/>
              </a:spcBef>
            </a:pPr>
            <a:r>
              <a:rPr lang="en-US" sz="1900" dirty="0"/>
              <a:t>Wealth management is moving beyond passive robo-advice toward </a:t>
            </a:r>
            <a:r>
              <a:rPr lang="en-US" sz="1900" b="1" dirty="0"/>
              <a:t>autonomous agentic AI</a:t>
            </a:r>
            <a:r>
              <a:rPr lang="en-US" sz="1900" dirty="0"/>
              <a:t> that can </a:t>
            </a:r>
            <a:r>
              <a:rPr lang="en-US" sz="1900" b="1" dirty="0"/>
              <a:t>plan, execute, and manage</a:t>
            </a:r>
            <a:r>
              <a:rPr lang="en-US" sz="1900" dirty="0"/>
              <a:t> complex financial decisions—including dynamic portfolios and automated credit evaluations.</a:t>
            </a:r>
          </a:p>
          <a:p>
            <a:pPr marL="228600" indent="-228600">
              <a:lnSpc>
                <a:spcPct val="110000"/>
              </a:lnSpc>
              <a:spcBef>
                <a:spcPts val="600"/>
              </a:spcBef>
              <a:buFont typeface="Arial" panose="020B0604020202020204" pitchFamily="34" charset="0"/>
              <a:buChar char="•"/>
            </a:pPr>
            <a:r>
              <a:rPr lang="en-US" sz="2000" b="1" dirty="0"/>
              <a:t>Hyper-Personalized Financial Services</a:t>
            </a:r>
          </a:p>
          <a:p>
            <a:pPr marL="457200" lvl="2">
              <a:lnSpc>
                <a:spcPct val="110000"/>
              </a:lnSpc>
              <a:spcBef>
                <a:spcPts val="600"/>
              </a:spcBef>
            </a:pPr>
            <a:r>
              <a:rPr lang="en-US" sz="1900" dirty="0"/>
              <a:t>Generative AI enables </a:t>
            </a:r>
            <a:r>
              <a:rPr lang="en-US" sz="1900" b="1" dirty="0"/>
              <a:t>real-time personalization at scale</a:t>
            </a:r>
            <a:r>
              <a:rPr lang="en-US" sz="1900" dirty="0"/>
              <a:t>, offering smart savings alerts, customized credit offers, and adaptive financial plans tailored to each client’s behavior and financial footprint.</a:t>
            </a:r>
          </a:p>
          <a:p>
            <a:pPr marL="228600" indent="-228600">
              <a:lnSpc>
                <a:spcPct val="110000"/>
              </a:lnSpc>
              <a:spcBef>
                <a:spcPts val="600"/>
              </a:spcBef>
              <a:buFont typeface="Arial" panose="020B0604020202020204" pitchFamily="34" charset="0"/>
              <a:buChar char="•"/>
            </a:pPr>
            <a:r>
              <a:rPr lang="en-US" sz="2000" b="1" dirty="0"/>
              <a:t>Governance, Risk &amp; Digital Trust</a:t>
            </a:r>
          </a:p>
          <a:p>
            <a:pPr marL="457200" lvl="2">
              <a:lnSpc>
                <a:spcPct val="110000"/>
              </a:lnSpc>
              <a:spcBef>
                <a:spcPts val="600"/>
              </a:spcBef>
            </a:pPr>
            <a:r>
              <a:rPr lang="en-US" sz="1900" dirty="0"/>
              <a:t>The rise of agentic AI demands strong </a:t>
            </a:r>
            <a:r>
              <a:rPr lang="en-US" sz="1900" b="1" dirty="0"/>
              <a:t>AI oversight</a:t>
            </a:r>
            <a:r>
              <a:rPr lang="en-US" sz="1900" dirty="0"/>
              <a:t>, </a:t>
            </a:r>
            <a:r>
              <a:rPr lang="en-US" sz="1900" b="1" dirty="0"/>
              <a:t>human-override mechanisms</a:t>
            </a:r>
            <a:r>
              <a:rPr lang="en-US" sz="1900" dirty="0"/>
              <a:t>, and secure </a:t>
            </a:r>
            <a:r>
              <a:rPr lang="en-US" sz="1900" b="1" dirty="0"/>
              <a:t>digital-custody frameworks</a:t>
            </a:r>
            <a:r>
              <a:rPr lang="en-US" sz="1900" dirty="0"/>
              <a:t>, especially when asset values depend on enforceable legal claims.</a:t>
            </a:r>
          </a:p>
        </p:txBody>
      </p:sp>
      <p:pic>
        <p:nvPicPr>
          <p:cNvPr id="4" name="Picture 3" descr="A diagram of a robot and a piggy bank&#10;&#10;AI-generated content may be incorrect.">
            <a:extLst>
              <a:ext uri="{FF2B5EF4-FFF2-40B4-BE49-F238E27FC236}">
                <a16:creationId xmlns:a16="http://schemas.microsoft.com/office/drawing/2014/main" id="{E19F515F-06FC-1A5B-2D3A-3401A5CE45E5}"/>
              </a:ext>
            </a:extLst>
          </p:cNvPr>
          <p:cNvPicPr>
            <a:picLocks noChangeAspect="1"/>
          </p:cNvPicPr>
          <p:nvPr/>
        </p:nvPicPr>
        <p:blipFill>
          <a:blip r:embed="rId3">
            <a:extLst>
              <a:ext uri="{28A0092B-C50C-407E-A947-70E740481C1C}">
                <a14:useLocalDpi xmlns:a14="http://schemas.microsoft.com/office/drawing/2010/main" val="0"/>
              </a:ext>
            </a:extLst>
          </a:blip>
          <a:srcRect t="4866" b="11157"/>
          <a:stretch>
            <a:fillRect/>
          </a:stretch>
        </p:blipFill>
        <p:spPr>
          <a:xfrm>
            <a:off x="6935598" y="1253331"/>
            <a:ext cx="5027801" cy="4222183"/>
          </a:xfrm>
          <a:prstGeom prst="rect">
            <a:avLst/>
          </a:prstGeom>
          <a:noFill/>
        </p:spPr>
      </p:pic>
    </p:spTree>
    <p:extLst>
      <p:ext uri="{BB962C8B-B14F-4D97-AF65-F5344CB8AC3E}">
        <p14:creationId xmlns:p14="http://schemas.microsoft.com/office/powerpoint/2010/main" val="12539000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72678" y="1814448"/>
            <a:ext cx="11192435" cy="4610173"/>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Financing:</a:t>
            </a:r>
          </a:p>
          <a:p>
            <a:pPr marL="342900" marR="0" lvl="0" indent="-342900" algn="l" defTabSz="914400" rtl="0" eaLnBrk="0" fontAlgn="base" latinLnBrk="0" hangingPunct="0">
              <a:lnSpc>
                <a:spcPct val="114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Streamlined Home Financing</a:t>
            </a:r>
            <a:r>
              <a:rPr kumimoji="0" lang="en-US" altLang="en-US" sz="2400" b="0" i="0" u="none" strike="noStrike" cap="none" normalizeH="0" baseline="0" dirty="0">
                <a:ln>
                  <a:noFill/>
                </a:ln>
                <a:solidFill>
                  <a:schemeClr val="tx1"/>
                </a:solidFill>
                <a:effectLst/>
                <a:latin typeface="Arial" panose="020B0604020202020204" pitchFamily="34" charset="0"/>
              </a:rPr>
              <a:t>: Home purchases will become faster as mortgages are shared with multiple lenders in real estate markets.</a:t>
            </a:r>
          </a:p>
          <a:p>
            <a:pPr marL="342900" marR="0" lvl="0" indent="-342900" algn="l" defTabSz="914400" rtl="0" eaLnBrk="0" fontAlgn="base" latinLnBrk="0" hangingPunct="0">
              <a:lnSpc>
                <a:spcPct val="114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Digital Financial Assistants (DFAs)</a:t>
            </a:r>
            <a:r>
              <a:rPr kumimoji="0" lang="en-US" altLang="en-US" sz="2400" b="0" i="0" u="none" strike="noStrike" cap="none" normalizeH="0" baseline="0" dirty="0">
                <a:ln>
                  <a:noFill/>
                </a:ln>
                <a:solidFill>
                  <a:schemeClr val="tx1"/>
                </a:solidFill>
                <a:effectLst/>
                <a:latin typeface="Arial" panose="020B0604020202020204" pitchFamily="34" charset="0"/>
              </a:rPr>
              <a:t>: DFAs will match borrowers with lending offers based on their financial profiles.</a:t>
            </a:r>
          </a:p>
          <a:p>
            <a:pPr marL="342900" marR="0" lvl="0" indent="-342900" algn="l" defTabSz="914400" rtl="0" eaLnBrk="0" fontAlgn="base" latinLnBrk="0" hangingPunct="0">
              <a:lnSpc>
                <a:spcPct val="114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Growth of Crowdlending</a:t>
            </a:r>
            <a:r>
              <a:rPr kumimoji="0" lang="en-US" altLang="en-US" sz="2400" b="0" i="0" u="none" strike="noStrike" cap="none" normalizeH="0" baseline="0" dirty="0">
                <a:ln>
                  <a:noFill/>
                </a:ln>
                <a:solidFill>
                  <a:schemeClr val="tx1"/>
                </a:solidFill>
                <a:effectLst/>
                <a:latin typeface="Arial" panose="020B0604020202020204" pitchFamily="34" charset="0"/>
              </a:rPr>
              <a:t>: Crowdlending will expand as platforms pool individual investments, safeguarded by credit default swaps.</a:t>
            </a:r>
          </a:p>
          <a:p>
            <a:pPr marL="342900" marR="0" lvl="0" indent="-342900" algn="l" defTabSz="914400" rtl="0" eaLnBrk="0" fontAlgn="base" latinLnBrk="0" hangingPunct="0">
              <a:lnSpc>
                <a:spcPct val="114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Competitive Crowdlending</a:t>
            </a:r>
            <a:r>
              <a:rPr kumimoji="0" lang="en-US" altLang="en-US" sz="2400" b="0" i="0" u="none" strike="noStrike" cap="none" normalizeH="0" baseline="0" dirty="0">
                <a:ln>
                  <a:noFill/>
                </a:ln>
                <a:solidFill>
                  <a:schemeClr val="tx1"/>
                </a:solidFill>
                <a:effectLst/>
                <a:latin typeface="Arial" panose="020B0604020202020204" pitchFamily="34" charset="0"/>
              </a:rPr>
              <a:t>: Low tech costs in matching and credit analysis will keep crowdlending competitive despite insurance expenses </a:t>
            </a:r>
          </a:p>
        </p:txBody>
      </p:sp>
    </p:spTree>
    <p:extLst>
      <p:ext uri="{BB962C8B-B14F-4D97-AF65-F5344CB8AC3E}">
        <p14:creationId xmlns:p14="http://schemas.microsoft.com/office/powerpoint/2010/main" val="2392938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A33B2E61-803C-EEFF-985B-4054B5722044}"/>
              </a:ext>
            </a:extLst>
          </p:cNvPr>
          <p:cNvSpPr txBox="1"/>
          <p:nvPr/>
        </p:nvSpPr>
        <p:spPr>
          <a:xfrm>
            <a:off x="6433458" y="625218"/>
            <a:ext cx="5486399" cy="4801314"/>
          </a:xfrm>
          <a:prstGeom prst="rect">
            <a:avLst/>
          </a:prstGeom>
          <a:noFill/>
        </p:spPr>
        <p:txBody>
          <a:bodyPr wrap="square">
            <a:spAutoFit/>
          </a:bodyPr>
          <a:lstStyle/>
          <a:p>
            <a:pPr marL="342900" lvl="0" indent="-342900" eaLnBrk="0" fontAlgn="base" hangingPunct="0">
              <a:spcBef>
                <a:spcPct val="0"/>
              </a:spcBef>
              <a:spcAft>
                <a:spcPct val="0"/>
              </a:spcAft>
              <a:buFont typeface="Arial" panose="020B0604020202020204" pitchFamily="34" charset="0"/>
              <a:buChar char="•"/>
            </a:pPr>
            <a:r>
              <a:rPr lang="en-US" altLang="en-US" b="1" dirty="0">
                <a:latin typeface="Arial" panose="020B0604020202020204" pitchFamily="34" charset="0"/>
              </a:rPr>
              <a:t>Global CBDC Momentum:</a:t>
            </a:r>
            <a:r>
              <a:rPr lang="en-US" altLang="en-US" dirty="0">
                <a:latin typeface="Arial" panose="020B0604020202020204" pitchFamily="34" charset="0"/>
              </a:rPr>
              <a:t> Over 130 countries (≈98% of global GDP) are exploring CBDCs as a stable anchor for digital money </a:t>
            </a:r>
            <a:r>
              <a:rPr lang="en-US" altLang="en-US" b="1" dirty="0">
                <a:latin typeface="Arial" panose="020B0604020202020204" pitchFamily="34" charset="0"/>
              </a:rPr>
              <a:t>(IMF, 2024)</a:t>
            </a:r>
            <a:r>
              <a:rPr lang="en-US" altLang="en-US" dirty="0">
                <a:latin typeface="Arial" panose="020B0604020202020204" pitchFamily="34" charset="0"/>
              </a:rPr>
              <a:t>.</a:t>
            </a:r>
          </a:p>
          <a:p>
            <a:pPr marL="342900" lvl="0" indent="-342900" eaLnBrk="0" fontAlgn="base" hangingPunct="0">
              <a:spcBef>
                <a:spcPct val="0"/>
              </a:spcBef>
              <a:spcAft>
                <a:spcPct val="0"/>
              </a:spcAft>
              <a:buFont typeface="Arial" panose="020B0604020202020204" pitchFamily="34" charset="0"/>
              <a:buChar char="•"/>
            </a:pPr>
            <a:r>
              <a:rPr lang="en-US" altLang="en-US" b="1" dirty="0">
                <a:latin typeface="Arial" panose="020B0604020202020204" pitchFamily="34" charset="0"/>
              </a:rPr>
              <a:t>Programmable Money:</a:t>
            </a:r>
            <a:r>
              <a:rPr lang="en-US" altLang="en-US" dirty="0">
                <a:latin typeface="Arial" panose="020B0604020202020204" pitchFamily="34" charset="0"/>
              </a:rPr>
              <a:t> CBDCs and DLT enable automated, conditional payments through smart-contract functionality </a:t>
            </a:r>
            <a:r>
              <a:rPr lang="en-US" altLang="en-US" b="1" dirty="0">
                <a:latin typeface="Arial" panose="020B0604020202020204" pitchFamily="34" charset="0"/>
              </a:rPr>
              <a:t>(BIS, 2023)</a:t>
            </a:r>
            <a:r>
              <a:rPr lang="en-US" altLang="en-US" dirty="0">
                <a:latin typeface="Arial" panose="020B0604020202020204" pitchFamily="34" charset="0"/>
              </a:rPr>
              <a:t>.</a:t>
            </a:r>
          </a:p>
          <a:p>
            <a:pPr marL="342900" lvl="0" indent="-342900" eaLnBrk="0" fontAlgn="base" hangingPunct="0">
              <a:spcBef>
                <a:spcPct val="0"/>
              </a:spcBef>
              <a:spcAft>
                <a:spcPct val="0"/>
              </a:spcAft>
              <a:buFont typeface="Arial" panose="020B0604020202020204" pitchFamily="34" charset="0"/>
              <a:buChar char="•"/>
            </a:pPr>
            <a:r>
              <a:rPr lang="en-US" altLang="en-US" b="1" dirty="0">
                <a:latin typeface="Arial" panose="020B0604020202020204" pitchFamily="34" charset="0"/>
              </a:rPr>
              <a:t>Tokenized Collateral:</a:t>
            </a:r>
            <a:r>
              <a:rPr lang="en-US" altLang="en-US" dirty="0">
                <a:latin typeface="Arial" panose="020B0604020202020204" pitchFamily="34" charset="0"/>
              </a:rPr>
              <a:t> Institutions like </a:t>
            </a:r>
            <a:r>
              <a:rPr lang="en-US" altLang="en-US" b="1" dirty="0">
                <a:latin typeface="Arial" panose="020B0604020202020204" pitchFamily="34" charset="0"/>
              </a:rPr>
              <a:t>J.P. Morgan’s Tokenized Collateral Network (TCN)</a:t>
            </a:r>
            <a:r>
              <a:rPr lang="en-US" altLang="en-US" dirty="0">
                <a:latin typeface="Arial" panose="020B0604020202020204" pitchFamily="34" charset="0"/>
              </a:rPr>
              <a:t> allow near-instant transfer of tokenized MMF shares as collateral </a:t>
            </a:r>
            <a:r>
              <a:rPr lang="en-US" altLang="en-US" b="1" dirty="0">
                <a:latin typeface="Arial" panose="020B0604020202020204" pitchFamily="34" charset="0"/>
              </a:rPr>
              <a:t>(J.P. Morgan, 2023)</a:t>
            </a:r>
            <a:r>
              <a:rPr lang="en-US" altLang="en-US" dirty="0">
                <a:latin typeface="Arial" panose="020B0604020202020204" pitchFamily="34" charset="0"/>
              </a:rPr>
              <a:t>.</a:t>
            </a:r>
          </a:p>
          <a:p>
            <a:pPr marL="342900" lvl="0" indent="-342900" eaLnBrk="0" fontAlgn="base" hangingPunct="0">
              <a:spcBef>
                <a:spcPct val="0"/>
              </a:spcBef>
              <a:spcAft>
                <a:spcPct val="0"/>
              </a:spcAft>
              <a:buFont typeface="Arial" panose="020B0604020202020204" pitchFamily="34" charset="0"/>
              <a:buChar char="•"/>
            </a:pPr>
            <a:r>
              <a:rPr lang="en-US" altLang="en-US" b="1" dirty="0">
                <a:latin typeface="Arial" panose="020B0604020202020204" pitchFamily="34" charset="0"/>
              </a:rPr>
              <a:t>Compliance &amp; Identity:</a:t>
            </a:r>
            <a:r>
              <a:rPr lang="en-US" altLang="en-US" dirty="0">
                <a:latin typeface="Arial" panose="020B0604020202020204" pitchFamily="34" charset="0"/>
              </a:rPr>
              <a:t> RWA tokenization requires strong AML/KYC alignment and new governance frameworks to balance transparency and privacy </a:t>
            </a:r>
            <a:r>
              <a:rPr lang="en-US" altLang="en-US" b="1" dirty="0">
                <a:latin typeface="Arial" panose="020B0604020202020204" pitchFamily="34" charset="0"/>
              </a:rPr>
              <a:t>(WEF, 2023)</a:t>
            </a:r>
            <a:r>
              <a:rPr lang="en-US" altLang="en-US" dirty="0">
                <a:latin typeface="Arial" panose="020B0604020202020204" pitchFamily="34" charset="0"/>
              </a:rPr>
              <a:t>.</a:t>
            </a:r>
          </a:p>
          <a:p>
            <a:pPr marL="342900" lvl="0" indent="-342900" eaLnBrk="0" fontAlgn="base" hangingPunct="0">
              <a:spcBef>
                <a:spcPct val="0"/>
              </a:spcBef>
              <a:spcAft>
                <a:spcPct val="0"/>
              </a:spcAft>
              <a:buFont typeface="Arial" panose="020B0604020202020204" pitchFamily="34" charset="0"/>
              <a:buChar char="•"/>
            </a:pPr>
            <a:r>
              <a:rPr lang="en-US" altLang="en-US" b="1" dirty="0">
                <a:latin typeface="Arial" panose="020B0604020202020204" pitchFamily="34" charset="0"/>
              </a:rPr>
              <a:t>Data Oracles:</a:t>
            </a:r>
            <a:r>
              <a:rPr lang="en-US" altLang="en-US" dirty="0">
                <a:latin typeface="Arial" panose="020B0604020202020204" pitchFamily="34" charset="0"/>
              </a:rPr>
              <a:t> Tokenized assets depend on secure off-chain data feeds (e.g., </a:t>
            </a:r>
            <a:r>
              <a:rPr lang="en-US" altLang="en-US" dirty="0" err="1">
                <a:latin typeface="Arial" panose="020B0604020202020204" pitchFamily="34" charset="0"/>
              </a:rPr>
              <a:t>Chainlink</a:t>
            </a:r>
            <a:r>
              <a:rPr lang="en-US" altLang="en-US" dirty="0">
                <a:latin typeface="Arial" panose="020B0604020202020204" pitchFamily="34" charset="0"/>
              </a:rPr>
              <a:t>) for valuation and proof-of-reserve </a:t>
            </a:r>
            <a:r>
              <a:rPr lang="en-US" altLang="en-US" b="1" dirty="0">
                <a:latin typeface="Arial" panose="020B0604020202020204" pitchFamily="34" charset="0"/>
              </a:rPr>
              <a:t>(WEF, 2023)</a:t>
            </a:r>
            <a:r>
              <a:rPr lang="en-US" altLang="en-US" dirty="0">
                <a:latin typeface="Arial" panose="020B0604020202020204" pitchFamily="34" charset="0"/>
              </a:rPr>
              <a:t>.</a:t>
            </a:r>
          </a:p>
        </p:txBody>
      </p:sp>
      <p:pic>
        <p:nvPicPr>
          <p:cNvPr id="4" name="Picture 3" descr="A screenshot of a computer&#10;&#10;AI-generated content may be incorrect.">
            <a:extLst>
              <a:ext uri="{FF2B5EF4-FFF2-40B4-BE49-F238E27FC236}">
                <a16:creationId xmlns:a16="http://schemas.microsoft.com/office/drawing/2014/main" id="{D8454980-3A9B-7392-58FF-240BBFA74C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6357255" cy="6357255"/>
          </a:xfrm>
          <a:prstGeom prst="rect">
            <a:avLst/>
          </a:prstGeom>
        </p:spPr>
      </p:pic>
    </p:spTree>
    <p:extLst>
      <p:ext uri="{BB962C8B-B14F-4D97-AF65-F5344CB8AC3E}">
        <p14:creationId xmlns:p14="http://schemas.microsoft.com/office/powerpoint/2010/main" val="4881914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954241"/>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Money:</a:t>
            </a:r>
          </a:p>
          <a:p>
            <a:pPr marL="457200" marR="0" lvl="0" indent="-457200" algn="l" defTabSz="914400" rtl="0" eaLnBrk="0" fontAlgn="base" latinLnBrk="0" hangingPunct="0">
              <a:lnSpc>
                <a:spcPct val="114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Electronic Currency Evolution</a:t>
            </a:r>
            <a:r>
              <a:rPr kumimoji="0" lang="en-US" altLang="en-US" sz="2400" b="0" i="0" u="none" strike="noStrike" cap="none" normalizeH="0" baseline="0" dirty="0">
                <a:ln>
                  <a:noFill/>
                </a:ln>
                <a:solidFill>
                  <a:schemeClr val="tx1"/>
                </a:solidFill>
                <a:effectLst/>
                <a:latin typeface="Arial" panose="020B0604020202020204" pitchFamily="34" charset="0"/>
              </a:rPr>
              <a:t>: National banks are leveraging blockchain to issue electronic currencies.</a:t>
            </a:r>
          </a:p>
          <a:p>
            <a:pPr marL="457200" marR="0" lvl="0" indent="-457200" algn="l" defTabSz="914400" rtl="0" eaLnBrk="0" fontAlgn="base" latinLnBrk="0" hangingPunct="0">
              <a:lnSpc>
                <a:spcPct val="114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Transparent Global Asset Databases</a:t>
            </a:r>
            <a:r>
              <a:rPr kumimoji="0" lang="en-US" altLang="en-US" sz="2400" b="0" i="0" u="none" strike="noStrike" cap="none" normalizeH="0" baseline="0" dirty="0">
                <a:ln>
                  <a:noFill/>
                </a:ln>
                <a:solidFill>
                  <a:schemeClr val="tx1"/>
                </a:solidFill>
                <a:effectLst/>
                <a:latin typeface="Arial" panose="020B0604020202020204" pitchFamily="34" charset="0"/>
              </a:rPr>
              <a:t>: Governments will push for real-time tracking of financial flows via transparent databases.</a:t>
            </a:r>
          </a:p>
          <a:p>
            <a:pPr marL="457200" marR="0" lvl="0" indent="-457200" algn="l" defTabSz="914400" rtl="0" eaLnBrk="0" fontAlgn="base" latinLnBrk="0" hangingPunct="0">
              <a:lnSpc>
                <a:spcPct val="114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Standardized Electronic Currencies</a:t>
            </a:r>
            <a:r>
              <a:rPr kumimoji="0" lang="en-US" altLang="en-US" sz="2400" b="0" i="0" u="none" strike="noStrike" cap="none" normalizeH="0" baseline="0" dirty="0">
                <a:ln>
                  <a:noFill/>
                </a:ln>
                <a:solidFill>
                  <a:schemeClr val="tx1"/>
                </a:solidFill>
                <a:effectLst/>
                <a:latin typeface="Arial" panose="020B0604020202020204" pitchFamily="34" charset="0"/>
              </a:rPr>
              <a:t>: Central bank-controlled e-currencies like "</a:t>
            </a:r>
            <a:r>
              <a:rPr kumimoji="0" lang="en-US" altLang="en-US" sz="2400" b="0" i="0" u="none" strike="noStrike" cap="none" normalizeH="0" baseline="0" dirty="0" err="1">
                <a:ln>
                  <a:noFill/>
                </a:ln>
                <a:solidFill>
                  <a:schemeClr val="tx1"/>
                </a:solidFill>
                <a:effectLst/>
                <a:latin typeface="Arial" panose="020B0604020202020204" pitchFamily="34" charset="0"/>
              </a:rPr>
              <a:t>ePounds</a:t>
            </a:r>
            <a:r>
              <a:rPr kumimoji="0" lang="en-US" altLang="en-US" sz="2400" b="0" i="0" u="none" strike="noStrike" cap="none" normalizeH="0" baseline="0" dirty="0">
                <a:ln>
                  <a:noFill/>
                </a:ln>
                <a:solidFill>
                  <a:schemeClr val="tx1"/>
                </a:solidFill>
                <a:effectLst/>
                <a:latin typeface="Arial" panose="020B0604020202020204" pitchFamily="34" charset="0"/>
              </a:rPr>
              <a:t>" will become monetary management norms.</a:t>
            </a:r>
          </a:p>
          <a:p>
            <a:pPr marL="457200" marR="0" lvl="0" indent="-457200" algn="l" defTabSz="914400" rtl="0" eaLnBrk="0" fontAlgn="base" latinLnBrk="0" hangingPunct="0">
              <a:lnSpc>
                <a:spcPct val="114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Balancing Transparency and Freedom</a:t>
            </a:r>
            <a:r>
              <a:rPr kumimoji="0" lang="en-US" altLang="en-US" sz="2400" b="0" i="0" u="none" strike="noStrike" cap="none" normalizeH="0" baseline="0" dirty="0">
                <a:ln>
                  <a:noFill/>
                </a:ln>
                <a:solidFill>
                  <a:schemeClr val="tx1"/>
                </a:solidFill>
                <a:effectLst/>
                <a:latin typeface="Arial" panose="020B0604020202020204" pitchFamily="34" charset="0"/>
              </a:rPr>
              <a:t>: New governance will address the trade-off between financial transparency and privacy in a highly monitored world. </a:t>
            </a:r>
          </a:p>
        </p:txBody>
      </p:sp>
    </p:spTree>
    <p:extLst>
      <p:ext uri="{BB962C8B-B14F-4D97-AF65-F5344CB8AC3E}">
        <p14:creationId xmlns:p14="http://schemas.microsoft.com/office/powerpoint/2010/main" val="3289457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390561"/>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Saving and Consumption</a:t>
            </a:r>
          </a:p>
          <a:p>
            <a:pPr marL="640080" lvl="2" indent="-182880">
              <a:lnSpc>
                <a:spcPct val="114000"/>
              </a:lnSpc>
              <a:spcBef>
                <a:spcPts val="600"/>
              </a:spcBef>
              <a:spcAft>
                <a:spcPts val="600"/>
              </a:spcAft>
              <a:buFont typeface="Arial" panose="020B0604020202020204" pitchFamily="34" charset="0"/>
              <a:buChar char="•"/>
            </a:pPr>
            <a:r>
              <a:rPr lang="en-US" sz="2400" dirty="0"/>
              <a:t>DFAs will increasingly guide individuals in deciding whether to use available cash for saving or consumption based on user preferences and financial goals, leveraging online product information.</a:t>
            </a:r>
          </a:p>
          <a:p>
            <a:pPr marL="640080" lvl="2" indent="-182880">
              <a:lnSpc>
                <a:spcPct val="114000"/>
              </a:lnSpc>
              <a:spcBef>
                <a:spcPts val="600"/>
              </a:spcBef>
              <a:spcAft>
                <a:spcPts val="600"/>
              </a:spcAft>
              <a:buFont typeface="Arial" panose="020B0604020202020204" pitchFamily="34" charset="0"/>
              <a:buChar char="•"/>
            </a:pPr>
            <a:r>
              <a:rPr lang="en-US" sz="2400" dirty="0"/>
              <a:t>A diverse ecosystem of independent and dependent DFAs will emerge, driven by different charging models, including usage fees and referral/advertising revenues.</a:t>
            </a:r>
          </a:p>
          <a:p>
            <a:pPr marL="640080" lvl="2" indent="-182880">
              <a:lnSpc>
                <a:spcPct val="114000"/>
              </a:lnSpc>
              <a:spcBef>
                <a:spcPts val="600"/>
              </a:spcBef>
              <a:spcAft>
                <a:spcPts val="600"/>
              </a:spcAft>
              <a:buFont typeface="Arial" panose="020B0604020202020204" pitchFamily="34" charset="0"/>
              <a:buChar char="•"/>
            </a:pPr>
            <a:r>
              <a:rPr lang="en-US" sz="2400" dirty="0"/>
              <a:t>Users with long-term financial goals will rely on DFAs to make informed decisions, potentially delaying immediate spending in favor of saving, leading to a more sophisticated approach to the saving vs. consumption dilemma</a:t>
            </a:r>
            <a:r>
              <a:rPr lang="en-US" sz="2400" b="1" dirty="0">
                <a:solidFill>
                  <a:schemeClr val="bg1"/>
                </a:solidFill>
              </a:rPr>
              <a:t>.</a:t>
            </a:r>
          </a:p>
        </p:txBody>
      </p:sp>
    </p:spTree>
    <p:extLst>
      <p:ext uri="{BB962C8B-B14F-4D97-AF65-F5344CB8AC3E}">
        <p14:creationId xmlns:p14="http://schemas.microsoft.com/office/powerpoint/2010/main" val="28390471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10173654" cy="930332"/>
          </a:xfrm>
        </p:spPr>
        <p:txBody>
          <a:bodyPr>
            <a:noAutofit/>
          </a:bodyPr>
          <a:lstStyle/>
          <a:p>
            <a:r>
              <a:rPr lang="en-US" sz="3600"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22349" y="1799976"/>
            <a:ext cx="11447929" cy="4508927"/>
          </a:xfrm>
          <a:prstGeom prst="rect">
            <a:avLst/>
          </a:prstGeom>
          <a:noFill/>
        </p:spPr>
        <p:txBody>
          <a:bodyPr wrap="square">
            <a:spAutoFit/>
          </a:bodyPr>
          <a:lstStyle/>
          <a:p>
            <a:pPr marL="0" lvl="1">
              <a:lnSpc>
                <a:spcPct val="125000"/>
              </a:lnSpc>
              <a:spcBef>
                <a:spcPts val="600"/>
              </a:spcBef>
              <a:spcAft>
                <a:spcPts val="600"/>
              </a:spcAft>
            </a:pPr>
            <a:r>
              <a:rPr lang="en-US" sz="2800" b="1" dirty="0">
                <a:solidFill>
                  <a:srgbClr val="FFC000"/>
                </a:solidFill>
              </a:rPr>
              <a:t>Artificial Intelligence (AI): </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Personalized Experiences</a:t>
            </a:r>
            <a:r>
              <a:rPr kumimoji="0" lang="en-US" altLang="en-US" sz="2400" b="0" i="0" u="none" strike="noStrike" cap="none" normalizeH="0" baseline="0" dirty="0">
                <a:ln>
                  <a:noFill/>
                </a:ln>
                <a:solidFill>
                  <a:schemeClr val="tx1"/>
                </a:solidFill>
                <a:effectLst/>
                <a:latin typeface="Arial" panose="020B0604020202020204" pitchFamily="34" charset="0"/>
              </a:rPr>
              <a:t>: AI will customize financial services to enhance user interactions.</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Risk and Fraud Management</a:t>
            </a:r>
            <a:r>
              <a:rPr kumimoji="0" lang="en-US" altLang="en-US" sz="2400" b="0" i="0" u="none" strike="noStrike" cap="none" normalizeH="0" baseline="0" dirty="0">
                <a:ln>
                  <a:noFill/>
                </a:ln>
                <a:solidFill>
                  <a:schemeClr val="tx1"/>
                </a:solidFill>
                <a:effectLst/>
                <a:latin typeface="Arial" panose="020B0604020202020204" pitchFamily="34" charset="0"/>
              </a:rPr>
              <a:t>: AI will detect and prevent fraud while improving risk assessment.</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Task Automation</a:t>
            </a:r>
            <a:r>
              <a:rPr kumimoji="0" lang="en-US" altLang="en-US" sz="2400" b="0" i="0" u="none" strike="noStrike" cap="none" normalizeH="0" baseline="0" dirty="0">
                <a:ln>
                  <a:noFill/>
                </a:ln>
                <a:solidFill>
                  <a:schemeClr val="tx1"/>
                </a:solidFill>
                <a:effectLst/>
                <a:latin typeface="Arial" panose="020B0604020202020204" pitchFamily="34" charset="0"/>
              </a:rPr>
              <a:t>: AI will streamline financial operations, cutting costs and errors.</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AI in Investments</a:t>
            </a:r>
            <a:r>
              <a:rPr kumimoji="0" lang="en-US" altLang="en-US" sz="2400" b="0" i="0" u="none" strike="noStrike" cap="none" normalizeH="0" baseline="0" dirty="0">
                <a:ln>
                  <a:noFill/>
                </a:ln>
                <a:solidFill>
                  <a:schemeClr val="tx1"/>
                </a:solidFill>
                <a:effectLst/>
                <a:latin typeface="Arial" panose="020B0604020202020204" pitchFamily="34" charset="0"/>
              </a:rPr>
              <a:t>: Robo-advisors and AI trading systems will revolutionize investment strategies. </a:t>
            </a:r>
          </a:p>
        </p:txBody>
      </p:sp>
    </p:spTree>
    <p:extLst>
      <p:ext uri="{BB962C8B-B14F-4D97-AF65-F5344CB8AC3E}">
        <p14:creationId xmlns:p14="http://schemas.microsoft.com/office/powerpoint/2010/main" val="14276825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982582"/>
          </a:xfrm>
          <a:prstGeom prst="rect">
            <a:avLst/>
          </a:prstGeom>
          <a:noFill/>
        </p:spPr>
        <p:txBody>
          <a:bodyPr wrap="square">
            <a:spAutoFit/>
          </a:bodyPr>
          <a:lstStyle/>
          <a:p>
            <a:pPr marL="0" lvl="1">
              <a:lnSpc>
                <a:spcPct val="125000"/>
              </a:lnSpc>
              <a:spcBef>
                <a:spcPts val="600"/>
              </a:spcBef>
              <a:spcAft>
                <a:spcPts val="600"/>
              </a:spcAft>
            </a:pPr>
            <a:r>
              <a:rPr lang="en-US" sz="3200" b="1" dirty="0">
                <a:solidFill>
                  <a:srgbClr val="FFC000"/>
                </a:solidFill>
              </a:rPr>
              <a:t>Blockchain Technology</a:t>
            </a:r>
            <a:endParaRPr lang="ar-EG" sz="3200" b="1" dirty="0">
              <a:solidFill>
                <a:srgbClr val="FFC000"/>
              </a:solidFill>
            </a:endParaRPr>
          </a:p>
          <a:p>
            <a:pPr marL="342900" lvl="1" indent="-342900">
              <a:lnSpc>
                <a:spcPct val="125000"/>
              </a:lnSpc>
              <a:spcBef>
                <a:spcPts val="600"/>
              </a:spcBef>
              <a:spcAft>
                <a:spcPts val="600"/>
              </a:spcAft>
              <a:buFont typeface="Arial" panose="020B0604020202020204" pitchFamily="34" charset="0"/>
              <a:buChar char="•"/>
            </a:pPr>
            <a:r>
              <a:rPr lang="en-US" sz="2400" dirty="0"/>
              <a:t>Enhanced Security: By using a decentralized ledger, blockchain greatly reduces the risk of fraud and data breaches.</a:t>
            </a:r>
          </a:p>
          <a:p>
            <a:pPr marL="342900" lvl="1" indent="-342900">
              <a:lnSpc>
                <a:spcPct val="125000"/>
              </a:lnSpc>
              <a:spcBef>
                <a:spcPts val="600"/>
              </a:spcBef>
              <a:spcAft>
                <a:spcPts val="600"/>
              </a:spcAft>
              <a:buFont typeface="Arial" panose="020B0604020202020204" pitchFamily="34" charset="0"/>
              <a:buChar char="•"/>
            </a:pPr>
            <a:r>
              <a:rPr lang="en-US" sz="2400" dirty="0"/>
              <a:t>Increased Transparency: Transactions recorded on blockchain are transparent and easily verifiable, building greater trust in financial processes.</a:t>
            </a:r>
          </a:p>
          <a:p>
            <a:pPr marL="342900" lvl="1" indent="-342900">
              <a:lnSpc>
                <a:spcPct val="125000"/>
              </a:lnSpc>
              <a:spcBef>
                <a:spcPts val="600"/>
              </a:spcBef>
              <a:spcAft>
                <a:spcPts val="600"/>
              </a:spcAft>
              <a:buFont typeface="Arial" panose="020B0604020202020204" pitchFamily="34" charset="0"/>
              <a:buChar char="•"/>
            </a:pPr>
            <a:r>
              <a:rPr lang="en-US" sz="2400" dirty="0"/>
              <a:t>Cost and Time Efficiency: Blockchain cuts out intermediaries, leading to lower costs and faster transactions, especially in international dealings.</a:t>
            </a:r>
          </a:p>
          <a:p>
            <a:pPr marL="342900" lvl="1" indent="-342900">
              <a:lnSpc>
                <a:spcPct val="125000"/>
              </a:lnSpc>
              <a:spcBef>
                <a:spcPts val="600"/>
              </a:spcBef>
              <a:spcAft>
                <a:spcPts val="600"/>
              </a:spcAft>
              <a:buFont typeface="Arial" panose="020B0604020202020204" pitchFamily="34" charset="0"/>
              <a:buChar char="•"/>
            </a:pPr>
            <a:r>
              <a:rPr lang="en-US" sz="2400" dirty="0"/>
              <a:t>Innovation in Services: It enables new financial services like smart contracts and decentralized finance, expanding the scope of fintech offerings.</a:t>
            </a:r>
          </a:p>
        </p:txBody>
      </p:sp>
    </p:spTree>
    <p:extLst>
      <p:ext uri="{BB962C8B-B14F-4D97-AF65-F5344CB8AC3E}">
        <p14:creationId xmlns:p14="http://schemas.microsoft.com/office/powerpoint/2010/main" val="35096271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12018" y="1867135"/>
            <a:ext cx="11447929" cy="4124975"/>
          </a:xfrm>
          <a:prstGeom prst="rect">
            <a:avLst/>
          </a:prstGeom>
          <a:noFill/>
        </p:spPr>
        <p:txBody>
          <a:bodyPr wrap="square">
            <a:spAutoFit/>
          </a:bodyPr>
          <a:lstStyle/>
          <a:p>
            <a:pPr marL="0" lvl="1">
              <a:lnSpc>
                <a:spcPct val="125000"/>
              </a:lnSpc>
              <a:spcBef>
                <a:spcPts val="600"/>
              </a:spcBef>
              <a:spcAft>
                <a:spcPts val="600"/>
              </a:spcAft>
            </a:pPr>
            <a:r>
              <a:rPr lang="en-US" sz="3200" b="1" dirty="0">
                <a:solidFill>
                  <a:srgbClr val="FFC000"/>
                </a:solidFill>
              </a:rPr>
              <a:t>Cloud Computing</a:t>
            </a:r>
            <a:endParaRPr lang="ar-EG" sz="3200" b="1" dirty="0">
              <a:solidFill>
                <a:srgbClr val="FFC000"/>
              </a:solidFill>
            </a:endParaRP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Efficient Data Management</a:t>
            </a:r>
            <a:r>
              <a:rPr kumimoji="0" lang="en-US" altLang="en-US" sz="2400" b="0" i="0" u="none" strike="noStrike" cap="none" normalizeH="0" baseline="0" dirty="0">
                <a:ln>
                  <a:noFill/>
                </a:ln>
                <a:solidFill>
                  <a:schemeClr val="tx1"/>
                </a:solidFill>
                <a:effectLst/>
                <a:latin typeface="Arial" panose="020B0604020202020204" pitchFamily="34" charset="0"/>
              </a:rPr>
              <a:t>: Cloud computing supports large-scale data processing for trading, risk, and compliance.</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Cost-Effective Resources</a:t>
            </a:r>
            <a:r>
              <a:rPr kumimoji="0" lang="en-US" altLang="en-US" sz="2400" b="0" i="0" u="none" strike="noStrike" cap="none" normalizeH="0" baseline="0" dirty="0">
                <a:ln>
                  <a:noFill/>
                </a:ln>
                <a:solidFill>
                  <a:schemeClr val="tx1"/>
                </a:solidFill>
                <a:effectLst/>
                <a:latin typeface="Arial" panose="020B0604020202020204" pitchFamily="34" charset="0"/>
              </a:rPr>
              <a:t>: Subscription-based cloud models reduce costs and optimize global infrastructure usage.</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Scalability and Security</a:t>
            </a:r>
            <a:r>
              <a:rPr kumimoji="0" lang="en-US" altLang="en-US" sz="2400" b="0" i="0" u="none" strike="noStrike" cap="none" normalizeH="0" baseline="0" dirty="0">
                <a:ln>
                  <a:noFill/>
                </a:ln>
                <a:solidFill>
                  <a:schemeClr val="tx1"/>
                </a:solidFill>
                <a:effectLst/>
                <a:latin typeface="Arial" panose="020B0604020202020204" pitchFamily="34" charset="0"/>
              </a:rPr>
              <a:t>: Cloud solutions offer flexible storage, secure access, and automated backups for business continuity. </a:t>
            </a:r>
          </a:p>
        </p:txBody>
      </p:sp>
    </p:spTree>
    <p:extLst>
      <p:ext uri="{BB962C8B-B14F-4D97-AF65-F5344CB8AC3E}">
        <p14:creationId xmlns:p14="http://schemas.microsoft.com/office/powerpoint/2010/main" val="3732915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5047536"/>
          </a:xfrm>
          <a:prstGeom prst="rect">
            <a:avLst/>
          </a:prstGeom>
          <a:noFill/>
        </p:spPr>
        <p:txBody>
          <a:bodyPr wrap="square">
            <a:spAutoFit/>
          </a:bodyPr>
          <a:lstStyle/>
          <a:p>
            <a:pPr marL="0" lvl="1">
              <a:spcAft>
                <a:spcPts val="600"/>
              </a:spcAft>
            </a:pPr>
            <a:r>
              <a:rPr lang="en-US" sz="3200" b="1" dirty="0">
                <a:solidFill>
                  <a:srgbClr val="FFC000"/>
                </a:solidFill>
              </a:rPr>
              <a:t>Internet of Things (IoT):</a:t>
            </a:r>
            <a:endParaRPr lang="ar-EG" sz="3200" b="1" dirty="0">
              <a:solidFill>
                <a:srgbClr val="FFC000"/>
              </a:solidFill>
            </a:endParaRPr>
          </a:p>
          <a:p>
            <a:pPr marL="342900" lvl="1" indent="-342900">
              <a:spcAft>
                <a:spcPts val="600"/>
              </a:spcAft>
              <a:buFont typeface="Arial" panose="020B0604020202020204" pitchFamily="34" charset="0"/>
              <a:buChar char="•"/>
            </a:pPr>
            <a:r>
              <a:rPr lang="en-US" sz="2400" dirty="0"/>
              <a:t>Real-Time Payments: IoT enabling instant transactions.</a:t>
            </a:r>
          </a:p>
          <a:p>
            <a:pPr marL="342900" lvl="1" indent="-342900">
              <a:spcAft>
                <a:spcPts val="600"/>
              </a:spcAft>
              <a:buFont typeface="Arial" panose="020B0604020202020204" pitchFamily="34" charset="0"/>
              <a:buChar char="•"/>
            </a:pPr>
            <a:r>
              <a:rPr lang="en-US" sz="2400" dirty="0"/>
              <a:t>Personalized Insurance: IoT devices providing data for tailored policies.</a:t>
            </a:r>
          </a:p>
          <a:p>
            <a:pPr marL="342900" lvl="1" indent="-342900">
              <a:spcAft>
                <a:spcPts val="600"/>
              </a:spcAft>
              <a:buFont typeface="Arial" panose="020B0604020202020204" pitchFamily="34" charset="0"/>
              <a:buChar char="•"/>
            </a:pPr>
            <a:r>
              <a:rPr lang="en-US" sz="2400" dirty="0"/>
              <a:t>Automated Trading: IoT sensors triggering stock market trades.</a:t>
            </a:r>
          </a:p>
          <a:p>
            <a:pPr marL="342900" lvl="1" indent="-342900">
              <a:spcAft>
                <a:spcPts val="600"/>
              </a:spcAft>
              <a:buFont typeface="Arial" panose="020B0604020202020204" pitchFamily="34" charset="0"/>
              <a:buChar char="•"/>
            </a:pPr>
            <a:r>
              <a:rPr lang="en-US" sz="2400" dirty="0"/>
              <a:t>Risk Management: IoT data enhancing fraud detection and prevention.</a:t>
            </a:r>
          </a:p>
          <a:p>
            <a:pPr marL="342900" lvl="1" indent="-342900">
              <a:spcAft>
                <a:spcPts val="600"/>
              </a:spcAft>
              <a:buFont typeface="Arial" panose="020B0604020202020204" pitchFamily="34" charset="0"/>
              <a:buChar char="•"/>
            </a:pPr>
            <a:r>
              <a:rPr lang="en-US" sz="2400" dirty="0"/>
              <a:t>Blockchain Integration: IoT devices leveraging blockchain for secure transactions.</a:t>
            </a:r>
          </a:p>
          <a:p>
            <a:pPr marL="342900" lvl="1" indent="-342900">
              <a:spcAft>
                <a:spcPts val="600"/>
              </a:spcAft>
              <a:buFont typeface="Arial" panose="020B0604020202020204" pitchFamily="34" charset="0"/>
              <a:buChar char="•"/>
            </a:pPr>
            <a:r>
              <a:rPr lang="en-US" sz="2400" dirty="0"/>
              <a:t>Smart Contracts: IoT triggering automated agreements in fintech.</a:t>
            </a:r>
          </a:p>
          <a:p>
            <a:pPr marL="342900" lvl="1" indent="-342900">
              <a:spcAft>
                <a:spcPts val="600"/>
              </a:spcAft>
              <a:buFont typeface="Arial" panose="020B0604020202020204" pitchFamily="34" charset="0"/>
              <a:buChar char="•"/>
            </a:pPr>
            <a:r>
              <a:rPr lang="en-US" sz="2400" dirty="0"/>
              <a:t>Data-Driven Lending: IoT providing insights for credit decisions.</a:t>
            </a:r>
          </a:p>
          <a:p>
            <a:pPr marL="342900" lvl="1" indent="-342900">
              <a:spcAft>
                <a:spcPts val="600"/>
              </a:spcAft>
              <a:buFont typeface="Arial" panose="020B0604020202020204" pitchFamily="34" charset="0"/>
              <a:buChar char="•"/>
            </a:pPr>
            <a:r>
              <a:rPr lang="en-US" sz="2400" dirty="0" err="1"/>
              <a:t>RegTech</a:t>
            </a:r>
            <a:r>
              <a:rPr lang="en-US" sz="2400" dirty="0"/>
              <a:t> Solutions: IoT aiding in regulatory compliance.</a:t>
            </a:r>
          </a:p>
          <a:p>
            <a:pPr marL="342900" lvl="1" indent="-342900">
              <a:spcAft>
                <a:spcPts val="600"/>
              </a:spcAft>
              <a:buFont typeface="Arial" panose="020B0604020202020204" pitchFamily="34" charset="0"/>
              <a:buChar char="•"/>
            </a:pPr>
            <a:r>
              <a:rPr lang="en-US" sz="2400" dirty="0"/>
              <a:t>Biometric Security: IoT devices enhancing identity verification.</a:t>
            </a:r>
          </a:p>
          <a:p>
            <a:pPr marL="342900" lvl="1" indent="-342900">
              <a:spcAft>
                <a:spcPts val="600"/>
              </a:spcAft>
              <a:buFont typeface="Arial" panose="020B0604020202020204" pitchFamily="34" charset="0"/>
              <a:buChar char="•"/>
            </a:pPr>
            <a:r>
              <a:rPr lang="en-US" sz="2400" dirty="0"/>
              <a:t>Sustainable Finance: IoT data driving green investments.</a:t>
            </a:r>
            <a:endParaRPr lang="en-US" sz="2400" i="0" dirty="0">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6176207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822667"/>
          </a:xfrm>
          <a:prstGeom prst="rect">
            <a:avLst/>
          </a:prstGeom>
          <a:noFill/>
        </p:spPr>
        <p:txBody>
          <a:bodyPr wrap="square">
            <a:spAutoFit/>
          </a:bodyPr>
          <a:lstStyle/>
          <a:p>
            <a:pPr marL="0" lvl="1">
              <a:spcAft>
                <a:spcPts val="600"/>
              </a:spcAft>
            </a:pPr>
            <a:r>
              <a:rPr lang="en-US" sz="3200" b="1" dirty="0">
                <a:solidFill>
                  <a:srgbClr val="FFC000"/>
                </a:solidFill>
              </a:rPr>
              <a:t>No-Code and Low-Code Platforms:</a:t>
            </a:r>
            <a:endParaRPr lang="ar-EG" sz="3200" b="1" dirty="0">
              <a:solidFill>
                <a:srgbClr val="FFC000"/>
              </a:solidFill>
            </a:endParaRPr>
          </a:p>
          <a:p>
            <a:pPr marL="342900" lvl="1" indent="-342900">
              <a:lnSpc>
                <a:spcPct val="114000"/>
              </a:lnSpc>
              <a:spcBef>
                <a:spcPts val="600"/>
              </a:spcBef>
              <a:spcAft>
                <a:spcPts val="600"/>
              </a:spcAft>
              <a:buFont typeface="Arial" panose="020B0604020202020204" pitchFamily="34" charset="0"/>
              <a:buChar char="•"/>
            </a:pPr>
            <a:r>
              <a:rPr lang="en-US" sz="2400" dirty="0"/>
              <a:t>Traditional Coding Challenges: Developing financial services traditionally required extensive coding and API integration, leading to high costs, long delays, and inflexibility in updates.</a:t>
            </a:r>
          </a:p>
          <a:p>
            <a:pPr marL="342900" lvl="1" indent="-342900">
              <a:lnSpc>
                <a:spcPct val="114000"/>
              </a:lnSpc>
              <a:spcBef>
                <a:spcPts val="600"/>
              </a:spcBef>
              <a:spcAft>
                <a:spcPts val="600"/>
              </a:spcAft>
              <a:buFont typeface="Arial" panose="020B0604020202020204" pitchFamily="34" charset="0"/>
              <a:buChar char="•"/>
            </a:pPr>
            <a:r>
              <a:rPr lang="en-US" sz="2400" dirty="0"/>
              <a:t>Low-Code vs No-Code: Both approaches simplify development by removing complex coding requirements. Low-code needs some coding knowledge, while no-code doesn't require any, making it more accessible for businesses.</a:t>
            </a:r>
          </a:p>
          <a:p>
            <a:pPr marL="342900" lvl="1" indent="-342900">
              <a:lnSpc>
                <a:spcPct val="114000"/>
              </a:lnSpc>
              <a:spcBef>
                <a:spcPts val="600"/>
              </a:spcBef>
              <a:spcAft>
                <a:spcPts val="600"/>
              </a:spcAft>
              <a:buFont typeface="Arial" panose="020B0604020202020204" pitchFamily="34" charset="0"/>
              <a:buChar char="•"/>
            </a:pPr>
            <a:r>
              <a:rPr lang="en-US" sz="2400" dirty="0"/>
              <a:t>Choosing the Right Platform: The choice between low-code and no-code depends on the project's complexity and the business's coding capability. Low-code suits simpler projects, while no-code is better for more complex, custom applications</a:t>
            </a:r>
            <a:endParaRPr lang="en-US" sz="2400" i="0" dirty="0">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15153196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From Financial Product Vendors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to Solution Providers: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11444" y="1691488"/>
            <a:ext cx="11041858" cy="4432752"/>
          </a:xfrm>
          <a:prstGeom prst="rect">
            <a:avLst/>
          </a:prstGeom>
          <a:noFill/>
        </p:spPr>
        <p:txBody>
          <a:bodyPr wrap="square">
            <a:spAutoFit/>
          </a:bodyPr>
          <a:lstStyle/>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Banks as Solution Providers</a:t>
            </a:r>
            <a:r>
              <a:rPr kumimoji="0" lang="en-US" altLang="en-US" sz="2400" b="0" i="0" u="none" strike="noStrike" cap="none" normalizeH="0" baseline="0" dirty="0">
                <a:ln>
                  <a:noFill/>
                </a:ln>
                <a:solidFill>
                  <a:schemeClr val="tx1"/>
                </a:solidFill>
                <a:effectLst/>
                <a:latin typeface="Arial" panose="020B0604020202020204" pitchFamily="34" charset="0"/>
              </a:rPr>
              <a:t>: Banks are shifting from selling products to offering comprehensive financial solutions using transactional data.</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Tailored Financial Plans</a:t>
            </a:r>
            <a:r>
              <a:rPr kumimoji="0" lang="en-US" altLang="en-US" sz="2400" b="0" i="0" u="none" strike="noStrike" cap="none" normalizeH="0" baseline="0" dirty="0">
                <a:ln>
                  <a:noFill/>
                </a:ln>
                <a:solidFill>
                  <a:schemeClr val="tx1"/>
                </a:solidFill>
                <a:effectLst/>
                <a:latin typeface="Arial" panose="020B0604020202020204" pitchFamily="34" charset="0"/>
              </a:rPr>
              <a:t>: Personalized plans replace broad product catalogues, addressing specific customer needs.</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Innovation Potential</a:t>
            </a:r>
            <a:r>
              <a:rPr kumimoji="0" lang="en-US" altLang="en-US" sz="2400" b="0" i="0" u="none" strike="noStrike" cap="none" normalizeH="0" baseline="0" dirty="0">
                <a:ln>
                  <a:noFill/>
                </a:ln>
                <a:solidFill>
                  <a:schemeClr val="tx1"/>
                </a:solidFill>
                <a:effectLst/>
                <a:latin typeface="Arial" panose="020B0604020202020204" pitchFamily="34" charset="0"/>
              </a:rPr>
              <a:t>: Banks leverage decades of data to create precisely timed, customized solutions.</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Data-Driven Insights</a:t>
            </a:r>
            <a:r>
              <a:rPr kumimoji="0" lang="en-US" altLang="en-US" sz="2400" b="0" i="0" u="none" strike="noStrike" cap="none" normalizeH="0" baseline="0" dirty="0">
                <a:ln>
                  <a:noFill/>
                </a:ln>
                <a:solidFill>
                  <a:schemeClr val="tx1"/>
                </a:solidFill>
                <a:effectLst/>
                <a:latin typeface="Arial" panose="020B0604020202020204" pitchFamily="34" charset="0"/>
              </a:rPr>
              <a:t>: Actionable insights from customer data enable effective, personalized financial offerings. </a:t>
            </a:r>
          </a:p>
        </p:txBody>
      </p:sp>
    </p:spTree>
    <p:extLst>
      <p:ext uri="{BB962C8B-B14F-4D97-AF65-F5344CB8AC3E}">
        <p14:creationId xmlns:p14="http://schemas.microsoft.com/office/powerpoint/2010/main" val="14410478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How Can Banks Best Leverage</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Their Data Advantage?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38908" y="2197767"/>
            <a:ext cx="11114184" cy="3278590"/>
          </a:xfrm>
          <a:prstGeom prst="rect">
            <a:avLst/>
          </a:prstGeom>
          <a:noFill/>
        </p:spPr>
        <p:txBody>
          <a:bodyPr wrap="square">
            <a:spAutoFit/>
          </a:bodyPr>
          <a:lstStyle/>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Embracing Open Banking</a:t>
            </a:r>
            <a:r>
              <a:rPr kumimoji="0" lang="en-US" altLang="en-US" sz="2400" b="0" i="0" u="none" strike="noStrike" cap="none" normalizeH="0" baseline="0" dirty="0">
                <a:ln>
                  <a:noFill/>
                </a:ln>
                <a:solidFill>
                  <a:schemeClr val="tx1"/>
                </a:solidFill>
                <a:effectLst/>
                <a:latin typeface="Arial" panose="020B0604020202020204" pitchFamily="34" charset="0"/>
              </a:rPr>
              <a:t>: Banks can adopt secure APIs to enable third-party innovations, inspired by tech giants like Apple and Google.</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Middleware for Simplification</a:t>
            </a:r>
            <a:r>
              <a:rPr kumimoji="0" lang="en-US" altLang="en-US" sz="2400" b="0" i="0" u="none" strike="noStrike" cap="none" normalizeH="0" baseline="0" dirty="0">
                <a:ln>
                  <a:noFill/>
                </a:ln>
                <a:solidFill>
                  <a:schemeClr val="tx1"/>
                </a:solidFill>
                <a:effectLst/>
                <a:latin typeface="Arial" panose="020B0604020202020204" pitchFamily="34" charset="0"/>
              </a:rPr>
              <a:t>: Middleware applications streamline core banking systems, facilitating developer access and fostering innovation.</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Collaborating with FinTech</a:t>
            </a:r>
            <a:r>
              <a:rPr kumimoji="0" lang="en-US" altLang="en-US" sz="2400" b="0" i="0" u="none" strike="noStrike" cap="none" normalizeH="0" baseline="0" dirty="0">
                <a:ln>
                  <a:noFill/>
                </a:ln>
                <a:solidFill>
                  <a:schemeClr val="tx1"/>
                </a:solidFill>
                <a:effectLst/>
                <a:latin typeface="Arial" panose="020B0604020202020204" pitchFamily="34" charset="0"/>
              </a:rPr>
              <a:t>: Partnering with FinTech platforms allows banks to leverage creativity, foster ecosystems, and create new revenue streams. </a:t>
            </a:r>
          </a:p>
        </p:txBody>
      </p:sp>
    </p:spTree>
    <p:extLst>
      <p:ext uri="{BB962C8B-B14F-4D97-AF65-F5344CB8AC3E}">
        <p14:creationId xmlns:p14="http://schemas.microsoft.com/office/powerpoint/2010/main" val="32789875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360027" y="748511"/>
            <a:ext cx="10080664"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FinTech: A Tripartite</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Innovation Ecosystem</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89012" y="2274838"/>
            <a:ext cx="11013976" cy="3490956"/>
          </a:xfrm>
          <a:prstGeom prst="rect">
            <a:avLst/>
          </a:prstGeom>
          <a:noFill/>
        </p:spPr>
        <p:txBody>
          <a:bodyPr wrap="square">
            <a:spAutoFit/>
          </a:bodyPr>
          <a:lstStyle/>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Data Science Driving Innovation</a:t>
            </a:r>
            <a:r>
              <a:rPr kumimoji="0" lang="en-US" altLang="en-US" sz="2400" b="0" i="0" u="none" strike="noStrike" cap="none" normalizeH="0" baseline="0" dirty="0">
                <a:ln>
                  <a:noFill/>
                </a:ln>
                <a:solidFill>
                  <a:schemeClr val="tx1"/>
                </a:solidFill>
                <a:effectLst/>
                <a:latin typeface="Arial" panose="020B0604020202020204" pitchFamily="34" charset="0"/>
              </a:rPr>
              <a:t>: Extracting insights from data helps create solutions based on customer needs.</a:t>
            </a:r>
          </a:p>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Personalized Solutions with Machine Learning</a:t>
            </a:r>
            <a:r>
              <a:rPr kumimoji="0" lang="en-US" altLang="en-US" sz="2400" b="0" i="0" u="none" strike="noStrike" cap="none" normalizeH="0" baseline="0" dirty="0">
                <a:ln>
                  <a:noFill/>
                </a:ln>
                <a:solidFill>
                  <a:schemeClr val="tx1"/>
                </a:solidFill>
                <a:effectLst/>
                <a:latin typeface="Arial" panose="020B0604020202020204" pitchFamily="34" charset="0"/>
              </a:rPr>
              <a:t>: Machine learning tailors financial products to customer goals and behaviors.</a:t>
            </a:r>
          </a:p>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Collaborative Ecosystem</a:t>
            </a:r>
            <a:r>
              <a:rPr kumimoji="0" lang="en-US" altLang="en-US" sz="2400" b="0" i="0" u="none" strike="noStrike" cap="none" normalizeH="0" baseline="0" dirty="0">
                <a:ln>
                  <a:noFill/>
                </a:ln>
                <a:solidFill>
                  <a:schemeClr val="tx1"/>
                </a:solidFill>
                <a:effectLst/>
                <a:latin typeface="Arial" panose="020B0604020202020204" pitchFamily="34" charset="0"/>
              </a:rPr>
              <a:t>: Banks, tech companies, and customers work together, with banks supplying essential data and services. </a:t>
            </a:r>
          </a:p>
        </p:txBody>
      </p:sp>
    </p:spTree>
    <p:extLst>
      <p:ext uri="{BB962C8B-B14F-4D97-AF65-F5344CB8AC3E}">
        <p14:creationId xmlns:p14="http://schemas.microsoft.com/office/powerpoint/2010/main" val="38931955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930332"/>
          </a:xfrm>
        </p:spPr>
        <p:txBody>
          <a:bodyPr>
            <a:noAutofit/>
          </a:bodyPr>
          <a:lstStyle/>
          <a:p>
            <a:r>
              <a:rPr lang="en-US" b="1" dirty="0">
                <a:solidFill>
                  <a:schemeClr val="accent4">
                    <a:lumMod val="60000"/>
                    <a:lumOff val="40000"/>
                  </a:schemeClr>
                </a:solidFill>
                <a:latin typeface="Segoe UI" panose="020B0502040204020203" pitchFamily="34" charset="0"/>
              </a:rPr>
              <a:t>Why FinTech Banks Will Rule the World</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76760" y="1986728"/>
            <a:ext cx="10502685" cy="3809504"/>
          </a:xfrm>
          <a:prstGeom prst="rect">
            <a:avLst/>
          </a:prstGeom>
          <a:noFill/>
        </p:spPr>
        <p:txBody>
          <a:bodyPr wrap="square">
            <a:spAutoFit/>
          </a:bodyPr>
          <a:lstStyle/>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Resistance to Change</a:t>
            </a:r>
            <a:r>
              <a:rPr kumimoji="0" lang="en-US" altLang="en-US" sz="2400" b="0" i="0" u="none" strike="noStrike" cap="none" normalizeH="0" baseline="0" dirty="0">
                <a:ln>
                  <a:noFill/>
                </a:ln>
                <a:solidFill>
                  <a:schemeClr val="tx1"/>
                </a:solidFill>
                <a:effectLst/>
                <a:latin typeface="Arial" panose="020B0604020202020204" pitchFamily="34" charset="0"/>
              </a:rPr>
              <a:t>: Traditional banks lag in adapting to the digital revolution, relying on regulatory protections.</a:t>
            </a:r>
          </a:p>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Declining Trust</a:t>
            </a:r>
            <a:r>
              <a:rPr kumimoji="0" lang="en-US" altLang="en-US" sz="2400" b="0" i="0" u="none" strike="noStrike" cap="none" normalizeH="0" baseline="0" dirty="0">
                <a:ln>
                  <a:noFill/>
                </a:ln>
                <a:solidFill>
                  <a:schemeClr val="tx1"/>
                </a:solidFill>
                <a:effectLst/>
                <a:latin typeface="Arial" panose="020B0604020202020204" pitchFamily="34" charset="0"/>
              </a:rPr>
              <a:t>: Post-2008, customers increasingly prefer alternative finance, viewing banks as self-interested.</a:t>
            </a:r>
          </a:p>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Selective FinTech Investments</a:t>
            </a:r>
            <a:r>
              <a:rPr kumimoji="0" lang="en-US" altLang="en-US" sz="2400" b="0" i="0" u="none" strike="noStrike" cap="none" normalizeH="0" baseline="0" dirty="0">
                <a:ln>
                  <a:noFill/>
                </a:ln>
                <a:solidFill>
                  <a:schemeClr val="tx1"/>
                </a:solidFill>
                <a:effectLst/>
                <a:latin typeface="Arial" panose="020B0604020202020204" pitchFamily="34" charset="0"/>
              </a:rPr>
              <a:t>: Banks focus on startups that complement their products, avoiding direct competition. </a:t>
            </a:r>
          </a:p>
        </p:txBody>
      </p:sp>
    </p:spTree>
    <p:extLst>
      <p:ext uri="{BB962C8B-B14F-4D97-AF65-F5344CB8AC3E}">
        <p14:creationId xmlns:p14="http://schemas.microsoft.com/office/powerpoint/2010/main" val="4840459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614193"/>
            <a:ext cx="9847260" cy="930332"/>
          </a:xfrm>
        </p:spPr>
        <p:txBody>
          <a:bodyPr>
            <a:noAutofit/>
          </a:bodyPr>
          <a:lstStyle/>
          <a:p>
            <a:r>
              <a:rPr lang="en-US" b="1" dirty="0">
                <a:solidFill>
                  <a:schemeClr val="accent4">
                    <a:lumMod val="60000"/>
                    <a:lumOff val="40000"/>
                  </a:schemeClr>
                </a:solidFill>
                <a:latin typeface="Segoe UI" panose="020B0502040204020203" pitchFamily="34" charset="0"/>
              </a:rPr>
              <a:t>Why FinTech Banks Will Rule the World</a:t>
            </a:r>
          </a:p>
        </p:txBody>
      </p:sp>
      <p:sp>
        <p:nvSpPr>
          <p:cNvPr id="11" name="TextBox 10">
            <a:extLst>
              <a:ext uri="{FF2B5EF4-FFF2-40B4-BE49-F238E27FC236}">
                <a16:creationId xmlns:a16="http://schemas.microsoft.com/office/drawing/2014/main" id="{66CB11B7-BB77-304D-5973-08FDFF8A73E5}"/>
              </a:ext>
            </a:extLst>
          </p:cNvPr>
          <p:cNvSpPr txBox="1"/>
          <p:nvPr/>
        </p:nvSpPr>
        <p:spPr>
          <a:xfrm>
            <a:off x="960896" y="1804300"/>
            <a:ext cx="10569844" cy="4455835"/>
          </a:xfrm>
          <a:prstGeom prst="rect">
            <a:avLst/>
          </a:prstGeom>
          <a:noFill/>
        </p:spPr>
        <p:txBody>
          <a:bodyPr wrap="square">
            <a:spAutoFit/>
          </a:bodyPr>
          <a:lstStyle/>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Shifting FinTech Models</a:t>
            </a:r>
            <a:r>
              <a:rPr kumimoji="0" lang="en-US" altLang="en-US" sz="2400" b="0" i="0" u="none" strike="noStrike" cap="none" normalizeH="0" baseline="0" dirty="0">
                <a:ln>
                  <a:noFill/>
                </a:ln>
                <a:solidFill>
                  <a:schemeClr val="tx1"/>
                </a:solidFill>
                <a:effectLst/>
                <a:latin typeface="Arial" panose="020B0604020202020204" pitchFamily="34" charset="0"/>
              </a:rPr>
              <a:t>: FinTechs are evolving from peer-to-peer to marketplace models, leveraging institutional liquidity.</a:t>
            </a:r>
          </a:p>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Marketplace Banking Growth</a:t>
            </a:r>
            <a:r>
              <a:rPr kumimoji="0" lang="en-US" altLang="en-US" sz="2400" b="0" i="0" u="none" strike="noStrike" cap="none" normalizeH="0" baseline="0" dirty="0">
                <a:ln>
                  <a:noFill/>
                </a:ln>
                <a:solidFill>
                  <a:schemeClr val="tx1"/>
                </a:solidFill>
                <a:effectLst/>
                <a:latin typeface="Arial" panose="020B0604020202020204" pitchFamily="34" charset="0"/>
              </a:rPr>
              <a:t>: FinTechs now offer core banking via third-party products and APIs, bypassing traditional banks.</a:t>
            </a:r>
          </a:p>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Challenges for FinTech Banks</a:t>
            </a:r>
            <a:r>
              <a:rPr kumimoji="0" lang="en-US" altLang="en-US" sz="2400" b="0" i="0" u="none" strike="noStrike" cap="none" normalizeH="0" baseline="0" dirty="0">
                <a:ln>
                  <a:noFill/>
                </a:ln>
                <a:solidFill>
                  <a:schemeClr val="tx1"/>
                </a:solidFill>
                <a:effectLst/>
                <a:latin typeface="Arial" panose="020B0604020202020204" pitchFamily="34" charset="0"/>
              </a:rPr>
              <a:t>: Key hurdles include tech development, licensing, and customer acquisition.</a:t>
            </a:r>
          </a:p>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Disruptive Potential</a:t>
            </a:r>
            <a:r>
              <a:rPr kumimoji="0" lang="en-US" altLang="en-US" sz="2400" b="0" i="0" u="none" strike="noStrike" cap="none" normalizeH="0" baseline="0" dirty="0">
                <a:ln>
                  <a:noFill/>
                </a:ln>
                <a:solidFill>
                  <a:schemeClr val="tx1"/>
                </a:solidFill>
                <a:effectLst/>
                <a:latin typeface="Arial" panose="020B0604020202020204" pitchFamily="34" charset="0"/>
              </a:rPr>
              <a:t>: Agile and innovative, FinTech banks can challenge traditional banks with modern systems and strong reputations. </a:t>
            </a:r>
          </a:p>
        </p:txBody>
      </p:sp>
    </p:spTree>
    <p:extLst>
      <p:ext uri="{BB962C8B-B14F-4D97-AF65-F5344CB8AC3E}">
        <p14:creationId xmlns:p14="http://schemas.microsoft.com/office/powerpoint/2010/main" val="22714143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10984732" cy="1664362"/>
          </a:xfrm>
        </p:spPr>
        <p:txBody>
          <a:bodyPr>
            <a:noAutofit/>
          </a:bodyPr>
          <a:lstStyle/>
          <a:p>
            <a:r>
              <a:rPr lang="en-US" sz="4000" b="1" dirty="0">
                <a:solidFill>
                  <a:schemeClr val="accent4">
                    <a:lumMod val="60000"/>
                    <a:lumOff val="40000"/>
                  </a:schemeClr>
                </a:solidFill>
                <a:latin typeface="Segoe UI" panose="020B0502040204020203" pitchFamily="34" charset="0"/>
              </a:rPr>
              <a:t>Banks Partnering with FinTech Start-ups to Create an Integrated Customer Experience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981559" y="2214282"/>
            <a:ext cx="10616339" cy="4108817"/>
          </a:xfrm>
          <a:prstGeom prst="rect">
            <a:avLst/>
          </a:prstGeom>
          <a:noFill/>
        </p:spPr>
        <p:txBody>
          <a:bodyPr wrap="square">
            <a:spAutoFit/>
          </a:bodyPr>
          <a:lstStyle/>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Evolving Entrepreneur Stereotype</a:t>
            </a:r>
            <a:r>
              <a:rPr kumimoji="0" lang="en-US" altLang="en-US" sz="2400" b="0" i="0" u="none" strike="noStrike" cap="none" normalizeH="0" baseline="0" dirty="0">
                <a:ln>
                  <a:noFill/>
                </a:ln>
                <a:solidFill>
                  <a:schemeClr val="tx1"/>
                </a:solidFill>
                <a:effectLst/>
                <a:latin typeface="Arial" panose="020B0604020202020204" pitchFamily="34" charset="0"/>
              </a:rPr>
              <a:t>: Entrepreneurs now come from diverse backgrounds, including women in Africa and banking professionals.</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New Innovation Models</a:t>
            </a:r>
            <a:r>
              <a:rPr kumimoji="0" lang="en-US" altLang="en-US" sz="2400" b="0" i="0" u="none" strike="noStrike" cap="none" normalizeH="0" baseline="0" dirty="0">
                <a:ln>
                  <a:noFill/>
                </a:ln>
                <a:solidFill>
                  <a:schemeClr val="tx1"/>
                </a:solidFill>
                <a:effectLst/>
                <a:latin typeface="Arial" panose="020B0604020202020204" pitchFamily="34" charset="0"/>
              </a:rPr>
              <a:t>: Banks are partnering with start-ups, moving beyond traditional vendor-client relationships.</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Need for Adaptation</a:t>
            </a:r>
            <a:r>
              <a:rPr kumimoji="0" lang="en-US" altLang="en-US" sz="2400" b="0" i="0" u="none" strike="noStrike" cap="none" normalizeH="0" baseline="0" dirty="0">
                <a:ln>
                  <a:noFill/>
                </a:ln>
                <a:solidFill>
                  <a:schemeClr val="tx1"/>
                </a:solidFill>
                <a:effectLst/>
                <a:latin typeface="Arial" panose="020B0604020202020204" pitchFamily="34" charset="0"/>
              </a:rPr>
              <a:t>: Growing FinTech investments signal a rising impact, pushing banks to evolve.</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FinTech's Disruptive Potential</a:t>
            </a:r>
            <a:r>
              <a:rPr kumimoji="0" lang="en-US" altLang="en-US" sz="2400" b="0" i="0" u="none" strike="noStrike" cap="none" normalizeH="0" baseline="0" dirty="0">
                <a:ln>
                  <a:noFill/>
                </a:ln>
                <a:solidFill>
                  <a:schemeClr val="tx1"/>
                </a:solidFill>
                <a:effectLst/>
                <a:latin typeface="Arial" panose="020B0604020202020204" pitchFamily="34" charset="0"/>
              </a:rPr>
              <a:t>: Venture capitalists see FinTech as poised to transform finance, akin to changes in media, travel, and retail. </a:t>
            </a:r>
          </a:p>
        </p:txBody>
      </p:sp>
    </p:spTree>
    <p:extLst>
      <p:ext uri="{BB962C8B-B14F-4D97-AF65-F5344CB8AC3E}">
        <p14:creationId xmlns:p14="http://schemas.microsoft.com/office/powerpoint/2010/main" val="27253372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10969234" cy="1033794"/>
          </a:xfrm>
        </p:spPr>
        <p:txBody>
          <a:bodyPr>
            <a:noAutofit/>
          </a:bodyPr>
          <a:lstStyle/>
          <a:p>
            <a:r>
              <a:rPr lang="en-US"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0447" y="1816492"/>
            <a:ext cx="11096787" cy="4432752"/>
          </a:xfrm>
          <a:prstGeom prst="rect">
            <a:avLst/>
          </a:prstGeom>
          <a:noFill/>
        </p:spPr>
        <p:txBody>
          <a:bodyPr wrap="square">
            <a:spAutoFit/>
          </a:bodyPr>
          <a:lstStyle/>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Data Beyond Firewalls</a:t>
            </a:r>
            <a:r>
              <a:rPr kumimoji="0" lang="en-US" altLang="en-US" sz="2400" b="0" i="0" u="none" strike="noStrike" cap="none" normalizeH="0" baseline="0" dirty="0">
                <a:ln>
                  <a:noFill/>
                </a:ln>
                <a:solidFill>
                  <a:schemeClr val="tx1"/>
                </a:solidFill>
                <a:effectLst/>
                <a:latin typeface="Arial" panose="020B0604020202020204" pitchFamily="34" charset="0"/>
              </a:rPr>
              <a:t>: Banks need to leverage valuable data available on the open internet.</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Understanding APIs</a:t>
            </a:r>
            <a:r>
              <a:rPr kumimoji="0" lang="en-US" altLang="en-US" sz="2400" b="0" i="0" u="none" strike="noStrike" cap="none" normalizeH="0" baseline="0" dirty="0">
                <a:ln>
                  <a:noFill/>
                </a:ln>
                <a:solidFill>
                  <a:schemeClr val="tx1"/>
                </a:solidFill>
                <a:effectLst/>
                <a:latin typeface="Arial" panose="020B0604020202020204" pitchFamily="34" charset="0"/>
              </a:rPr>
              <a:t>: APIs enable access to external data, resources, and algorithms, often from FinTech start-ups.</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Collaborative Partnerships</a:t>
            </a:r>
            <a:r>
              <a:rPr kumimoji="0" lang="en-US" altLang="en-US" sz="2400" b="0" i="0" u="none" strike="noStrike" cap="none" normalizeH="0" baseline="0" dirty="0">
                <a:ln>
                  <a:noFill/>
                </a:ln>
                <a:solidFill>
                  <a:schemeClr val="tx1"/>
                </a:solidFill>
                <a:effectLst/>
                <a:latin typeface="Arial" panose="020B0604020202020204" pitchFamily="34" charset="0"/>
              </a:rPr>
              <a:t>: Working with FinTech start-ups can be mutually beneficial, despite potential competition.</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Marketplace Strategies</a:t>
            </a:r>
            <a:r>
              <a:rPr kumimoji="0" lang="en-US" altLang="en-US" sz="2400" b="0" i="0" u="none" strike="noStrike" cap="none" normalizeH="0" baseline="0" dirty="0">
                <a:ln>
                  <a:noFill/>
                </a:ln>
                <a:solidFill>
                  <a:schemeClr val="tx1"/>
                </a:solidFill>
                <a:effectLst/>
                <a:latin typeface="Arial" panose="020B0604020202020204" pitchFamily="34" charset="0"/>
              </a:rPr>
              <a:t>: Platforms like Lending Club use network effects to attract data-sharing partners, benefiting banks and firms. </a:t>
            </a:r>
          </a:p>
        </p:txBody>
      </p:sp>
      <p:sp>
        <p:nvSpPr>
          <p:cNvPr id="2" name="Rectangle 1">
            <a:extLst>
              <a:ext uri="{FF2B5EF4-FFF2-40B4-BE49-F238E27FC236}">
                <a16:creationId xmlns:a16="http://schemas.microsoft.com/office/drawing/2014/main" id="{910A072E-42E1-FD32-E811-B246ABABF4A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163343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21775" y="2097741"/>
            <a:ext cx="11108639" cy="3740255"/>
          </a:xfrm>
          <a:prstGeom prst="rect">
            <a:avLst/>
          </a:prstGeom>
          <a:noFill/>
        </p:spPr>
        <p:txBody>
          <a:bodyPr wrap="square">
            <a:spAutoFit/>
          </a:bodyPr>
          <a:lstStyle/>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Creating Value with Algorithms</a:t>
            </a:r>
            <a:r>
              <a:rPr kumimoji="0" lang="en-US" altLang="en-US" sz="2400" b="0" i="0" u="none" strike="noStrike" cap="none" normalizeH="0" baseline="0" dirty="0">
                <a:ln>
                  <a:noFill/>
                </a:ln>
                <a:solidFill>
                  <a:schemeClr val="tx1"/>
                </a:solidFill>
                <a:effectLst/>
                <a:latin typeface="Arial" panose="020B0604020202020204" pitchFamily="34" charset="0"/>
              </a:rPr>
              <a:t>: Banks can enhance customer satisfaction by developing smart algorithms and intuitive user experiences.</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Collaboration with Marketplaces</a:t>
            </a:r>
            <a:r>
              <a:rPr kumimoji="0" lang="en-US" altLang="en-US" sz="2400" b="0" i="0" u="none" strike="noStrike" cap="none" normalizeH="0" baseline="0" dirty="0">
                <a:ln>
                  <a:noFill/>
                </a:ln>
                <a:solidFill>
                  <a:schemeClr val="tx1"/>
                </a:solidFill>
                <a:effectLst/>
                <a:latin typeface="Arial" panose="020B0604020202020204" pitchFamily="34" charset="0"/>
              </a:rPr>
              <a:t>: Partnering with networked marketplaces enables banks to leverage data and network effects.</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Focus on Services</a:t>
            </a:r>
            <a:r>
              <a:rPr kumimoji="0" lang="en-US" altLang="en-US" sz="2400" b="0" i="0" u="none" strike="noStrike" cap="none" normalizeH="0" baseline="0" dirty="0">
                <a:ln>
                  <a:noFill/>
                </a:ln>
                <a:solidFill>
                  <a:schemeClr val="tx1"/>
                </a:solidFill>
                <a:effectLst/>
                <a:latin typeface="Arial" panose="020B0604020202020204" pitchFamily="34" charset="0"/>
              </a:rPr>
              <a:t>: Banks should prioritize service-based models, following examples like NYSE and NASDAQ, which add value through services atop marketplace APIs. </a:t>
            </a:r>
          </a:p>
        </p:txBody>
      </p:sp>
    </p:spTree>
    <p:extLst>
      <p:ext uri="{BB962C8B-B14F-4D97-AF65-F5344CB8AC3E}">
        <p14:creationId xmlns:p14="http://schemas.microsoft.com/office/powerpoint/2010/main" val="28675897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842075" y="2240038"/>
            <a:ext cx="10332203" cy="3989554"/>
          </a:xfrm>
          <a:prstGeom prst="rect">
            <a:avLst/>
          </a:prstGeom>
          <a:noFill/>
        </p:spPr>
        <p:txBody>
          <a:bodyPr wrap="square">
            <a:spAutoFit/>
          </a:bodyPr>
          <a:lstStyle/>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Brand and Agility Combo</a:t>
            </a:r>
            <a:r>
              <a:rPr kumimoji="0" lang="en-US" altLang="en-US" sz="2400" b="0" i="0" u="none" strike="noStrike" cap="none" normalizeH="0" baseline="0" dirty="0">
                <a:ln>
                  <a:noFill/>
                </a:ln>
                <a:solidFill>
                  <a:schemeClr val="tx1"/>
                </a:solidFill>
                <a:effectLst/>
                <a:latin typeface="Arial" panose="020B0604020202020204" pitchFamily="34" charset="0"/>
              </a:rPr>
              <a:t>: Combining a strong brand with startup agility gives banks a competitive edge.</a:t>
            </a:r>
          </a:p>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Listening to Customers</a:t>
            </a:r>
            <a:r>
              <a:rPr kumimoji="0" lang="en-US" altLang="en-US" sz="2400" b="0" i="0" u="none" strike="noStrike" cap="none" normalizeH="0" baseline="0" dirty="0">
                <a:ln>
                  <a:noFill/>
                </a:ln>
                <a:solidFill>
                  <a:schemeClr val="tx1"/>
                </a:solidFill>
                <a:effectLst/>
                <a:latin typeface="Arial" panose="020B0604020202020204" pitchFamily="34" charset="0"/>
              </a:rPr>
              <a:t>: Addressing marketplace users' pain points improves the customer experience.</a:t>
            </a:r>
          </a:p>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The Great </a:t>
            </a:r>
            <a:r>
              <a:rPr kumimoji="0" lang="en-US" altLang="en-US" sz="2400" b="1" i="0" u="none" strike="noStrike" cap="none" normalizeH="0" baseline="0" dirty="0" err="1">
                <a:ln>
                  <a:noFill/>
                </a:ln>
                <a:solidFill>
                  <a:schemeClr val="tx1"/>
                </a:solidFill>
                <a:effectLst/>
                <a:latin typeface="Arial" panose="020B0604020202020204" pitchFamily="34" charset="0"/>
              </a:rPr>
              <a:t>Rebundling</a:t>
            </a:r>
            <a:r>
              <a:rPr kumimoji="0" lang="en-US" altLang="en-US" sz="2400" b="0" i="0" u="none" strike="noStrike" cap="none" normalizeH="0" baseline="0" dirty="0">
                <a:ln>
                  <a:noFill/>
                </a:ln>
                <a:solidFill>
                  <a:schemeClr val="tx1"/>
                </a:solidFill>
                <a:effectLst/>
                <a:latin typeface="Arial" panose="020B0604020202020204" pitchFamily="34" charset="0"/>
              </a:rPr>
              <a:t>: Banks can succeed by integrating fragmented services into seamless experiences, anticipating customer needs with new technologies. </a:t>
            </a:r>
          </a:p>
        </p:txBody>
      </p:sp>
    </p:spTree>
    <p:extLst>
      <p:ext uri="{BB962C8B-B14F-4D97-AF65-F5344CB8AC3E}">
        <p14:creationId xmlns:p14="http://schemas.microsoft.com/office/powerpoint/2010/main" val="9842336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61988" y="2175623"/>
            <a:ext cx="10553700" cy="4053546"/>
          </a:xfrm>
          <a:prstGeom prst="rect">
            <a:avLst/>
          </a:prstGeom>
          <a:noFill/>
        </p:spPr>
        <p:txBody>
          <a:bodyPr wrap="square">
            <a:spAutoFit/>
          </a:bodyPr>
          <a:lstStyle/>
          <a:p>
            <a:pPr marL="342900" lvl="1" indent="-342900">
              <a:lnSpc>
                <a:spcPct val="125000"/>
              </a:lnSpc>
              <a:spcBef>
                <a:spcPts val="600"/>
              </a:spcBef>
              <a:spcAft>
                <a:spcPts val="1200"/>
              </a:spcAft>
              <a:buFont typeface="Arial" panose="020B0604020202020204" pitchFamily="34" charset="0"/>
              <a:buChar char="•"/>
            </a:pPr>
            <a:r>
              <a:rPr lang="en-US" sz="2800" dirty="0"/>
              <a:t>Price Competition in Asset Allocation: Robo-advisors are driving down the cost of asset allocation services, making it a commodity. Competing at this level with a high-cost structure is not advisable.</a:t>
            </a:r>
          </a:p>
          <a:p>
            <a:pPr marL="342900" lvl="1" indent="-342900">
              <a:lnSpc>
                <a:spcPct val="125000"/>
              </a:lnSpc>
              <a:spcBef>
                <a:spcPts val="600"/>
              </a:spcBef>
              <a:spcAft>
                <a:spcPts val="1200"/>
              </a:spcAft>
              <a:buFont typeface="Arial" panose="020B0604020202020204" pitchFamily="34" charset="0"/>
              <a:buChar char="•"/>
            </a:pPr>
            <a:r>
              <a:rPr lang="en-US" sz="2800" dirty="0"/>
              <a:t>Innovation in Data Science and Personalization: Wealth management firms have an opportunity to innovate in data science, personalization, and reporting services, moving away from commodity offerings.</a:t>
            </a:r>
          </a:p>
        </p:txBody>
      </p:sp>
    </p:spTree>
    <p:extLst>
      <p:ext uri="{BB962C8B-B14F-4D97-AF65-F5344CB8AC3E}">
        <p14:creationId xmlns:p14="http://schemas.microsoft.com/office/powerpoint/2010/main" val="18252099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114434"/>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14350" y="1585074"/>
            <a:ext cx="10672763" cy="4605107"/>
          </a:xfrm>
          <a:prstGeom prst="rect">
            <a:avLst/>
          </a:prstGeom>
          <a:noFill/>
        </p:spPr>
        <p:txBody>
          <a:bodyPr wrap="square">
            <a:spAutoFit/>
          </a:bodyPr>
          <a:lstStyle/>
          <a:p>
            <a:pPr marL="342900" lvl="1" indent="-342900">
              <a:lnSpc>
                <a:spcPct val="125000"/>
              </a:lnSpc>
              <a:spcBef>
                <a:spcPts val="1200"/>
              </a:spcBef>
              <a:spcAft>
                <a:spcPts val="600"/>
              </a:spcAft>
              <a:buFont typeface="Arial" panose="020B0604020202020204" pitchFamily="34" charset="0"/>
              <a:buChar char="•"/>
            </a:pPr>
            <a:r>
              <a:rPr lang="en-US" sz="2800" dirty="0"/>
              <a:t>Race to Provide Complementary Services: Some </a:t>
            </a:r>
            <a:r>
              <a:rPr lang="en-US" sz="2800" dirty="0" err="1"/>
              <a:t>robo</a:t>
            </a:r>
            <a:r>
              <a:rPr lang="en-US" sz="2800" dirty="0"/>
              <a:t>-advisors aim to avoid consolidation by moving up the value stack and </a:t>
            </a:r>
            <a:r>
              <a:rPr lang="en-US" sz="2800" dirty="0" err="1"/>
              <a:t>rebundling</a:t>
            </a:r>
            <a:r>
              <a:rPr lang="en-US" sz="2800" dirty="0"/>
              <a:t> complementary wealth management services. This is a competitive race.</a:t>
            </a:r>
          </a:p>
          <a:p>
            <a:pPr marL="342900" lvl="1" indent="-342900">
              <a:lnSpc>
                <a:spcPct val="125000"/>
              </a:lnSpc>
              <a:spcBef>
                <a:spcPts val="1200"/>
              </a:spcBef>
              <a:spcAft>
                <a:spcPts val="600"/>
              </a:spcAft>
              <a:buFont typeface="Arial" panose="020B0604020202020204" pitchFamily="34" charset="0"/>
              <a:buChar char="•"/>
            </a:pPr>
            <a:r>
              <a:rPr lang="en-US" sz="2800" dirty="0"/>
              <a:t>Emergence of Micro Asset Managers: Micro asset managers, often focused on a specific asset class, are emerging as early adopters of marketplaces like Lending Club and Angel List. They offer low-cost and agile investment strategies, challenging traditional asset managers.</a:t>
            </a:r>
            <a:endParaRPr lang="en-US" sz="2800" i="0" dirty="0">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2482321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7431" y="195254"/>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878237" y="1771941"/>
            <a:ext cx="10316705" cy="3278590"/>
          </a:xfrm>
          <a:prstGeom prst="rect">
            <a:avLst/>
          </a:prstGeom>
          <a:noFill/>
        </p:spPr>
        <p:txBody>
          <a:bodyPr wrap="square">
            <a:spAutoFit/>
          </a:bodyPr>
          <a:lstStyle/>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Regulatory Overload</a:t>
            </a:r>
            <a:r>
              <a:rPr kumimoji="0" lang="en-US" altLang="en-US" sz="2400" b="0" i="0" u="none" strike="noStrike" cap="none" normalizeH="0" baseline="0" dirty="0">
                <a:ln>
                  <a:noFill/>
                </a:ln>
                <a:solidFill>
                  <a:schemeClr val="tx1"/>
                </a:solidFill>
                <a:effectLst/>
                <a:latin typeface="Arial" panose="020B0604020202020204" pitchFamily="34" charset="0"/>
              </a:rPr>
              <a:t>: Banks are heavily focused on compliance, with 70% of budgets spent on regulation, according to Accenture.</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Changing Consumer Habits</a:t>
            </a:r>
            <a:r>
              <a:rPr kumimoji="0" lang="en-US" altLang="en-US" sz="2400" b="0" i="0" u="none" strike="noStrike" cap="none" normalizeH="0" baseline="0" dirty="0">
                <a:ln>
                  <a:noFill/>
                </a:ln>
                <a:solidFill>
                  <a:schemeClr val="tx1"/>
                </a:solidFill>
                <a:effectLst/>
                <a:latin typeface="Arial" panose="020B0604020202020204" pitchFamily="34" charset="0"/>
              </a:rPr>
              <a:t>: The digital economy's growth has shifted consumer expectations and behaviors.</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Rising Costs</a:t>
            </a:r>
            <a:r>
              <a:rPr kumimoji="0" lang="en-US" altLang="en-US" sz="2400" b="0" i="0" u="none" strike="noStrike" cap="none" normalizeH="0" baseline="0" dirty="0">
                <a:ln>
                  <a:noFill/>
                </a:ln>
                <a:solidFill>
                  <a:schemeClr val="tx1"/>
                </a:solidFill>
                <a:effectLst/>
                <a:latin typeface="Arial" panose="020B0604020202020204" pitchFamily="34" charset="0"/>
              </a:rPr>
              <a:t>: Banks face increasing IT expenses and the challenge of maintaining large branch networks. </a:t>
            </a:r>
          </a:p>
        </p:txBody>
      </p:sp>
    </p:spTree>
    <p:extLst>
      <p:ext uri="{BB962C8B-B14F-4D97-AF65-F5344CB8AC3E}">
        <p14:creationId xmlns:p14="http://schemas.microsoft.com/office/powerpoint/2010/main" val="17538249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19331" y="52379"/>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82559" y="1670960"/>
            <a:ext cx="10696575" cy="3809504"/>
          </a:xfrm>
          <a:prstGeom prst="rect">
            <a:avLst/>
          </a:prstGeom>
          <a:noFill/>
        </p:spPr>
        <p:txBody>
          <a:bodyPr wrap="square">
            <a:spAutoFit/>
          </a:bodyPr>
          <a:lstStyle/>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Revenue Pressure</a:t>
            </a:r>
            <a:r>
              <a:rPr kumimoji="0" lang="en-US" altLang="en-US" sz="2400" b="0" i="0" u="none" strike="noStrike" cap="none" normalizeH="0" baseline="0" dirty="0">
                <a:ln>
                  <a:noFill/>
                </a:ln>
                <a:solidFill>
                  <a:schemeClr val="tx1"/>
                </a:solidFill>
                <a:effectLst/>
                <a:latin typeface="Arial" panose="020B0604020202020204" pitchFamily="34" charset="0"/>
              </a:rPr>
              <a:t>: Regulatory demands and digital shifts have reduced retail banking revenues, despite cost-cutting efforts.</a:t>
            </a:r>
          </a:p>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Legacy IT Hurdles</a:t>
            </a:r>
            <a:r>
              <a:rPr kumimoji="0" lang="en-US" altLang="en-US" sz="2400" b="0" i="0" u="none" strike="noStrike" cap="none" normalizeH="0" baseline="0" dirty="0">
                <a:ln>
                  <a:noFill/>
                </a:ln>
                <a:solidFill>
                  <a:schemeClr val="tx1"/>
                </a:solidFill>
                <a:effectLst/>
                <a:latin typeface="Arial" panose="020B0604020202020204" pitchFamily="34" charset="0"/>
              </a:rPr>
              <a:t>: Outdated IT systems, consuming 14% of costs, limit digital transformation.</a:t>
            </a:r>
          </a:p>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Reluctance to Change</a:t>
            </a:r>
            <a:r>
              <a:rPr kumimoji="0" lang="en-US" altLang="en-US" sz="2400" b="0" i="0" u="none" strike="noStrike" cap="none" normalizeH="0" baseline="0" dirty="0">
                <a:ln>
                  <a:noFill/>
                </a:ln>
                <a:solidFill>
                  <a:schemeClr val="tx1"/>
                </a:solidFill>
                <a:effectLst/>
                <a:latin typeface="Arial" panose="020B0604020202020204" pitchFamily="34" charset="0"/>
              </a:rPr>
              <a:t>: Fear of disruption and complexity keeps banks focused on incremental innovation rather than radical transformation. </a:t>
            </a:r>
          </a:p>
        </p:txBody>
      </p:sp>
    </p:spTree>
    <p:extLst>
      <p:ext uri="{BB962C8B-B14F-4D97-AF65-F5344CB8AC3E}">
        <p14:creationId xmlns:p14="http://schemas.microsoft.com/office/powerpoint/2010/main" val="1447828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19331" y="52379"/>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45764" y="1342348"/>
            <a:ext cx="10564678" cy="5148332"/>
          </a:xfrm>
          <a:prstGeom prst="rect">
            <a:avLst/>
          </a:prstGeom>
          <a:noFill/>
        </p:spPr>
        <p:txBody>
          <a:bodyPr wrap="square">
            <a:spAutoFit/>
          </a:bodyPr>
          <a:lstStyle/>
          <a:p>
            <a:pPr marL="0" marR="0" lvl="0" indent="0" algn="l" defTabSz="914400" rtl="0" eaLnBrk="0" fontAlgn="base" latinLnBrk="0" hangingPunct="0">
              <a:lnSpc>
                <a:spcPct val="15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Outdated Full-Service Models</a:t>
            </a:r>
            <a:r>
              <a:rPr kumimoji="0" lang="en-US" altLang="en-US" sz="2400" b="0" i="0" u="none" strike="noStrike" cap="none" normalizeH="0" baseline="0" dirty="0">
                <a:ln>
                  <a:noFill/>
                </a:ln>
                <a:solidFill>
                  <a:schemeClr val="tx1"/>
                </a:solidFill>
                <a:effectLst/>
                <a:latin typeface="Arial" panose="020B0604020202020204" pitchFamily="34" charset="0"/>
              </a:rPr>
              <a:t>: Traditional banking models fail to meet modern market demands, requiring bold innovation.</a:t>
            </a:r>
          </a:p>
          <a:p>
            <a:pPr marL="0" marR="0" lvl="0" indent="0" algn="l" defTabSz="914400" rtl="0" eaLnBrk="0" fontAlgn="base" latinLnBrk="0" hangingPunct="0">
              <a:lnSpc>
                <a:spcPct val="15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Misaligned Financial Focus</a:t>
            </a:r>
            <a:r>
              <a:rPr kumimoji="0" lang="en-US" altLang="en-US" sz="2400" b="0" i="0" u="none" strike="noStrike" cap="none" normalizeH="0" baseline="0" dirty="0">
                <a:ln>
                  <a:noFill/>
                </a:ln>
                <a:solidFill>
                  <a:schemeClr val="tx1"/>
                </a:solidFill>
                <a:effectLst/>
                <a:latin typeface="Arial" panose="020B0604020202020204" pitchFamily="34" charset="0"/>
              </a:rPr>
              <a:t>: Banks prioritize branch networks over transformative R&amp;D, hindering progress.</a:t>
            </a:r>
          </a:p>
          <a:p>
            <a:pPr marL="0" marR="0" lvl="0" indent="0" algn="l" defTabSz="914400" rtl="0" eaLnBrk="0" fontAlgn="base" latinLnBrk="0" hangingPunct="0">
              <a:lnSpc>
                <a:spcPct val="15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High Customer Expectations</a:t>
            </a:r>
            <a:r>
              <a:rPr kumimoji="0" lang="en-US" altLang="en-US" sz="2400" b="0" i="0" u="none" strike="noStrike" cap="none" normalizeH="0" baseline="0" dirty="0">
                <a:ln>
                  <a:noFill/>
                </a:ln>
                <a:solidFill>
                  <a:schemeClr val="tx1"/>
                </a:solidFill>
                <a:effectLst/>
                <a:latin typeface="Arial" panose="020B0604020202020204" pitchFamily="34" charset="0"/>
              </a:rPr>
              <a:t>: Digital advances, driven by tech giants, have raised customer standards, increasing IT costs.</a:t>
            </a:r>
          </a:p>
          <a:p>
            <a:pPr marL="0" marR="0" lvl="0" indent="0" algn="l" defTabSz="914400" rtl="0" eaLnBrk="0" fontAlgn="base" latinLnBrk="0" hangingPunct="0">
              <a:lnSpc>
                <a:spcPct val="15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Costly Complexity</a:t>
            </a:r>
            <a:r>
              <a:rPr kumimoji="0" lang="en-US" altLang="en-US" sz="2400" b="0" i="0" u="none" strike="noStrike" cap="none" normalizeH="0" baseline="0" dirty="0">
                <a:ln>
                  <a:noFill/>
                </a:ln>
                <a:solidFill>
                  <a:schemeClr val="tx1"/>
                </a:solidFill>
                <a:effectLst/>
                <a:latin typeface="Arial" panose="020B0604020202020204" pitchFamily="34" charset="0"/>
              </a:rPr>
              <a:t>: Outdated IT systems and complex offerings consume 14% of banking expenses, mostly for maintenance. </a:t>
            </a:r>
          </a:p>
        </p:txBody>
      </p:sp>
    </p:spTree>
    <p:extLst>
      <p:ext uri="{BB962C8B-B14F-4D97-AF65-F5344CB8AC3E}">
        <p14:creationId xmlns:p14="http://schemas.microsoft.com/office/powerpoint/2010/main" val="18926275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19331" y="529248"/>
            <a:ext cx="9275132" cy="1017587"/>
          </a:xfrm>
        </p:spPr>
        <p:txBody>
          <a:bodyPr>
            <a:noAutofit/>
          </a:bodyPr>
          <a:lstStyle/>
          <a:p>
            <a:r>
              <a:rPr lang="en-US" sz="4400" b="1" dirty="0">
                <a:solidFill>
                  <a:schemeClr val="accent4">
                    <a:lumMod val="60000"/>
                    <a:lumOff val="40000"/>
                  </a:schemeClr>
                </a:solidFill>
                <a:latin typeface="Segoe UI" panose="020B0502040204020203" pitchFamily="34" charset="0"/>
              </a:rPr>
              <a:t>Summary</a:t>
            </a:r>
          </a:p>
        </p:txBody>
      </p:sp>
      <p:sp>
        <p:nvSpPr>
          <p:cNvPr id="7" name="TextBox 6">
            <a:extLst>
              <a:ext uri="{FF2B5EF4-FFF2-40B4-BE49-F238E27FC236}">
                <a16:creationId xmlns:a16="http://schemas.microsoft.com/office/drawing/2014/main" id="{307A6148-BB4D-70BC-F4C0-AA829A157D09}"/>
              </a:ext>
            </a:extLst>
          </p:cNvPr>
          <p:cNvSpPr txBox="1"/>
          <p:nvPr/>
        </p:nvSpPr>
        <p:spPr>
          <a:xfrm>
            <a:off x="1219200" y="1546836"/>
            <a:ext cx="10151438" cy="4211281"/>
          </a:xfrm>
          <a:prstGeom prst="rect">
            <a:avLst/>
          </a:prstGeom>
          <a:noFill/>
        </p:spPr>
        <p:txBody>
          <a:bodyPr wrap="square">
            <a:spAutoFit/>
          </a:bodyPr>
          <a:lstStyle/>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Understanding the Impact of Emerging Technologies on Financial Services</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Academic Analysis of Key Factors Shaping FinTech's Future</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Exploring the Future Landscape of Financial Services</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Transitioning from Product Vendors to Solution Providers</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Maximizing Data Advantage for Banks</a:t>
            </a:r>
          </a:p>
        </p:txBody>
      </p:sp>
    </p:spTree>
    <p:extLst>
      <p:ext uri="{BB962C8B-B14F-4D97-AF65-F5344CB8AC3E}">
        <p14:creationId xmlns:p14="http://schemas.microsoft.com/office/powerpoint/2010/main" val="18959408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19331" y="52379"/>
            <a:ext cx="9275132" cy="1190634"/>
          </a:xfrm>
        </p:spPr>
        <p:txBody>
          <a:bodyPr>
            <a:noAutofit/>
          </a:bodyPr>
          <a:lstStyle/>
          <a:p>
            <a:r>
              <a:rPr lang="en-US" sz="4400" b="1" dirty="0">
                <a:solidFill>
                  <a:schemeClr val="accent4">
                    <a:lumMod val="60000"/>
                    <a:lumOff val="40000"/>
                  </a:schemeClr>
                </a:solidFill>
                <a:latin typeface="Segoe UI" panose="020B0502040204020203" pitchFamily="34" charset="0"/>
              </a:rPr>
              <a:t>Summary</a:t>
            </a:r>
          </a:p>
        </p:txBody>
      </p:sp>
      <p:sp>
        <p:nvSpPr>
          <p:cNvPr id="7" name="TextBox 6">
            <a:extLst>
              <a:ext uri="{FF2B5EF4-FFF2-40B4-BE49-F238E27FC236}">
                <a16:creationId xmlns:a16="http://schemas.microsoft.com/office/drawing/2014/main" id="{307A6148-BB4D-70BC-F4C0-AA829A157D09}"/>
              </a:ext>
            </a:extLst>
          </p:cNvPr>
          <p:cNvSpPr txBox="1"/>
          <p:nvPr/>
        </p:nvSpPr>
        <p:spPr>
          <a:xfrm>
            <a:off x="567362" y="1243013"/>
            <a:ext cx="11057276" cy="5503943"/>
          </a:xfrm>
          <a:prstGeom prst="rect">
            <a:avLst/>
          </a:prstGeom>
          <a:noFill/>
        </p:spPr>
        <p:txBody>
          <a:bodyPr wrap="square">
            <a:spAutoFit/>
          </a:bodyPr>
          <a:lstStyle/>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Analyzing the Tripartite Innovation Ecosystem in FinTech</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Enhancing Customer Experience through Banks' Collaboration with FinTech Start-ups</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Strategic Collaborations between Banks and FinTech Start-ups</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Impact of FinTech on Retail Banking</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NEW Focus: Examining the disruptive potential of Agentic AI and Real-World Asset (RWA) Tokenization across banking operations and market infrastructure.</a:t>
            </a:r>
          </a:p>
        </p:txBody>
      </p:sp>
    </p:spTree>
    <p:extLst>
      <p:ext uri="{BB962C8B-B14F-4D97-AF65-F5344CB8AC3E}">
        <p14:creationId xmlns:p14="http://schemas.microsoft.com/office/powerpoint/2010/main" val="3341958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533399" y="52379"/>
            <a:ext cx="8961063" cy="1190634"/>
          </a:xfrm>
        </p:spPr>
        <p:txBody>
          <a:bodyPr>
            <a:noAutofit/>
          </a:bodyPr>
          <a:lstStyle/>
          <a:p>
            <a:r>
              <a:rPr lang="en-US" sz="4400"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71475" y="1523161"/>
            <a:ext cx="11322424" cy="4822987"/>
          </a:xfrm>
          <a:prstGeom prst="rect">
            <a:avLst/>
          </a:prstGeom>
          <a:noFill/>
        </p:spPr>
        <p:txBody>
          <a:bodyPr wrap="square">
            <a:spAutoFit/>
          </a:bodyPr>
          <a:lstStyle/>
          <a:p>
            <a:pPr marL="342900" lvl="1" indent="-342900">
              <a:lnSpc>
                <a:spcPct val="125000"/>
              </a:lnSpc>
              <a:spcBef>
                <a:spcPts val="1200"/>
              </a:spcBef>
              <a:spcAft>
                <a:spcPts val="600"/>
              </a:spcAft>
              <a:buFont typeface="Arial" panose="020B0604020202020204" pitchFamily="34" charset="0"/>
              <a:buChar char="•"/>
            </a:pPr>
            <a:r>
              <a:rPr lang="en-US" sz="2800" dirty="0"/>
              <a:t>How are digital and mobile payments, along with cryptocurrencies, changing the global payment landscape?</a:t>
            </a:r>
          </a:p>
          <a:p>
            <a:pPr marL="342900" lvl="1" indent="-342900">
              <a:lnSpc>
                <a:spcPct val="125000"/>
              </a:lnSpc>
              <a:spcBef>
                <a:spcPts val="1200"/>
              </a:spcBef>
              <a:spcAft>
                <a:spcPts val="600"/>
              </a:spcAft>
              <a:buFont typeface="Arial" panose="020B0604020202020204" pitchFamily="34" charset="0"/>
              <a:buChar char="•"/>
            </a:pPr>
            <a:r>
              <a:rPr lang="en-US" sz="2800" dirty="0"/>
              <a:t>What are the key developments in FinTech business models, particularly the evolution towards marketplace banking, and what challenges and potential disruptive impacts do these changes pose for traditional banking systems?</a:t>
            </a:r>
          </a:p>
          <a:p>
            <a:pPr marL="342900" lvl="1" indent="-342900">
              <a:lnSpc>
                <a:spcPct val="125000"/>
              </a:lnSpc>
              <a:spcBef>
                <a:spcPts val="1200"/>
              </a:spcBef>
              <a:spcAft>
                <a:spcPts val="600"/>
              </a:spcAft>
              <a:buFont typeface="Arial" panose="020B0604020202020204" pitchFamily="34" charset="0"/>
              <a:buChar char="•"/>
            </a:pPr>
            <a:r>
              <a:rPr lang="en-US" sz="2800" dirty="0"/>
              <a:t>How will Digital Financial Assistants (DFAs) shape the future of saving and consumption?</a:t>
            </a:r>
          </a:p>
        </p:txBody>
      </p:sp>
    </p:spTree>
    <p:extLst>
      <p:ext uri="{BB962C8B-B14F-4D97-AF65-F5344CB8AC3E}">
        <p14:creationId xmlns:p14="http://schemas.microsoft.com/office/powerpoint/2010/main" val="40843371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533399" y="52379"/>
            <a:ext cx="8961063" cy="1190634"/>
          </a:xfrm>
        </p:spPr>
        <p:txBody>
          <a:bodyPr>
            <a:noAutofit/>
          </a:bodyPr>
          <a:lstStyle/>
          <a:p>
            <a:r>
              <a:rPr lang="en-US" sz="4400" b="1" dirty="0">
                <a:solidFill>
                  <a:schemeClr val="accent4">
                    <a:lumMod val="60000"/>
                    <a:lumOff val="40000"/>
                  </a:schemeClr>
                </a:solidFill>
                <a:latin typeface="Segoe UI" panose="020B0502040204020203" pitchFamily="34" charset="0"/>
              </a:rPr>
              <a:t>References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257301" y="1523160"/>
            <a:ext cx="9131300" cy="3944670"/>
          </a:xfrm>
          <a:prstGeom prst="rect">
            <a:avLst/>
          </a:prstGeom>
          <a:noFill/>
        </p:spPr>
        <p:txBody>
          <a:bodyPr wrap="square">
            <a:spAutoFit/>
          </a:bodyPr>
          <a:lstStyle/>
          <a:p>
            <a:pPr marL="457200" indent="-457200">
              <a:spcBef>
                <a:spcPts val="500"/>
              </a:spcBef>
              <a:spcAft>
                <a:spcPts val="500"/>
              </a:spcAft>
              <a:buFont typeface="+mj-lt"/>
              <a:buAutoNum type="arabicPeriod"/>
            </a:pPr>
            <a:r>
              <a:rPr lang="en-US" sz="1200" dirty="0"/>
              <a:t>Agur, I., Villegas-Bauer, G., Mancini-</a:t>
            </a:r>
            <a:r>
              <a:rPr lang="en-US" sz="1200" dirty="0" err="1"/>
              <a:t>Griffoli</a:t>
            </a:r>
            <a:r>
              <a:rPr lang="en-US" sz="1200" dirty="0"/>
              <a:t>, T., Martinez Peria, M. S., &amp; Tan, B. J. (2025). </a:t>
            </a:r>
            <a:r>
              <a:rPr lang="en-US" sz="1200" i="1" dirty="0"/>
              <a:t>Tokenization and financial market inefficiencies</a:t>
            </a:r>
            <a:r>
              <a:rPr lang="en-US" sz="1200" dirty="0"/>
              <a:t> (FinTech Note 2025/001). International Monetary Fund. </a:t>
            </a:r>
            <a:r>
              <a:rPr lang="en-US" sz="1200" dirty="0">
                <a:hlinkClick r:id="rId3"/>
              </a:rPr>
              <a:t>https://doi.org/10.5089/9798400298073.063</a:t>
            </a:r>
            <a:endParaRPr lang="en-US" sz="1200" dirty="0"/>
          </a:p>
          <a:p>
            <a:pPr marL="457200" indent="-457200">
              <a:spcBef>
                <a:spcPts val="500"/>
              </a:spcBef>
              <a:spcAft>
                <a:spcPts val="500"/>
              </a:spcAft>
              <a:buFont typeface="+mj-lt"/>
              <a:buAutoNum type="arabicPeriod"/>
            </a:pPr>
            <a:r>
              <a:rPr lang="en-US" sz="1200" dirty="0"/>
              <a:t>Arslanian, H., &amp; Fischer, F. (2019). </a:t>
            </a:r>
            <a:r>
              <a:rPr lang="en-US" sz="1200" i="1" dirty="0"/>
              <a:t>The Future of Finance: The Impact of FinTech, AI, and Crypto on Financial Services</a:t>
            </a:r>
            <a:r>
              <a:rPr lang="en-US" sz="1200" dirty="0"/>
              <a:t>. Palgrave Macmillan. </a:t>
            </a:r>
            <a:r>
              <a:rPr lang="en-US" sz="1200" dirty="0">
                <a:hlinkClick r:id="rId4"/>
              </a:rPr>
              <a:t>https://doi.org/10.1007/978-3-030-14533-0</a:t>
            </a:r>
            <a:endParaRPr lang="en-US" sz="1200" dirty="0"/>
          </a:p>
          <a:p>
            <a:pPr marL="457200" indent="-457200">
              <a:spcBef>
                <a:spcPts val="500"/>
              </a:spcBef>
              <a:spcAft>
                <a:spcPts val="500"/>
              </a:spcAft>
              <a:buFont typeface="+mj-lt"/>
              <a:buAutoNum type="arabicPeriod"/>
            </a:pPr>
            <a:r>
              <a:rPr lang="en-US" sz="1200" dirty="0"/>
              <a:t>Barclays Group Innovation &amp; Partnerships Office. (2025). </a:t>
            </a:r>
            <a:r>
              <a:rPr lang="en-US" sz="1200" i="1" dirty="0"/>
              <a:t>Fintech embraces GenAI: A transformative year ahead in 2025</a:t>
            </a:r>
            <a:r>
              <a:rPr lang="en-US" sz="1200" dirty="0"/>
              <a:t>. Barclays. </a:t>
            </a:r>
            <a:r>
              <a:rPr lang="en-US" sz="1200" dirty="0">
                <a:hlinkClick r:id="rId5"/>
              </a:rPr>
              <a:t>https://home.barclays/content/dam/home-barclays/documents/misc/Fintech_Embraces_GenAI.pdf</a:t>
            </a:r>
            <a:endParaRPr lang="en-US" sz="1200" dirty="0"/>
          </a:p>
          <a:p>
            <a:pPr marL="457200" indent="-457200">
              <a:spcBef>
                <a:spcPts val="500"/>
              </a:spcBef>
              <a:spcAft>
                <a:spcPts val="500"/>
              </a:spcAft>
              <a:buFont typeface="+mj-lt"/>
              <a:buAutoNum type="arabicPeriod"/>
            </a:pPr>
            <a:r>
              <a:rPr lang="en-US" sz="1200" dirty="0"/>
              <a:t>Buchak, G., </a:t>
            </a:r>
            <a:r>
              <a:rPr lang="en-US" sz="1200" dirty="0" err="1"/>
              <a:t>Matvos</a:t>
            </a:r>
            <a:r>
              <a:rPr lang="en-US" sz="1200" dirty="0"/>
              <a:t>, G., Piskorski, T., &amp; Seru, A. (2018). Fintech, regulatory arbitrage, and the rise of shadow banks. </a:t>
            </a:r>
            <a:r>
              <a:rPr lang="en-US" sz="1200" i="1" dirty="0"/>
              <a:t>Journal of Financial Economics, 130</a:t>
            </a:r>
            <a:r>
              <a:rPr lang="en-US" sz="1200" dirty="0"/>
              <a:t>(3), 453–483. </a:t>
            </a:r>
            <a:r>
              <a:rPr lang="en-US" sz="1200" dirty="0">
                <a:hlinkClick r:id="rId6"/>
              </a:rPr>
              <a:t>https://doi.org/10.1016/j.jfineco.2018.03.011</a:t>
            </a:r>
            <a:endParaRPr lang="en-US" sz="1200" dirty="0"/>
          </a:p>
          <a:p>
            <a:pPr marL="457200" indent="-457200">
              <a:spcBef>
                <a:spcPts val="500"/>
              </a:spcBef>
              <a:spcAft>
                <a:spcPts val="500"/>
              </a:spcAft>
              <a:buFont typeface="+mj-lt"/>
              <a:buAutoNum type="arabicPeriod"/>
            </a:pPr>
            <a:r>
              <a:rPr lang="en-US" sz="1200" dirty="0"/>
              <a:t>Gomber, P., Koch, J. A., &amp; Siering, M. (2017). Digital Finance and FinTech: Current research and future research directions. </a:t>
            </a:r>
            <a:r>
              <a:rPr lang="en-US" sz="1200" i="1" dirty="0"/>
              <a:t>Journal of Business Economics, 87</a:t>
            </a:r>
            <a:r>
              <a:rPr lang="en-US" sz="1200" dirty="0"/>
              <a:t>(5), 537–580. </a:t>
            </a:r>
            <a:r>
              <a:rPr lang="en-US" sz="1200" dirty="0">
                <a:hlinkClick r:id="rId7"/>
              </a:rPr>
              <a:t>https://doi.org/10.1007/s11573-017-0852-x</a:t>
            </a:r>
            <a:endParaRPr lang="en-US" sz="1200" dirty="0"/>
          </a:p>
          <a:p>
            <a:pPr marL="457200" indent="-457200">
              <a:spcBef>
                <a:spcPts val="500"/>
              </a:spcBef>
              <a:spcAft>
                <a:spcPts val="500"/>
              </a:spcAft>
              <a:buFont typeface="+mj-lt"/>
              <a:buAutoNum type="arabicPeriod"/>
            </a:pPr>
            <a:r>
              <a:rPr lang="en-US" sz="1200" dirty="0"/>
              <a:t>Lee, I., &amp; Shin, Y. J. (2018). Fintech: Ecosystem, business models, investment decisions, and challenges. </a:t>
            </a:r>
            <a:r>
              <a:rPr lang="en-US" sz="1200" i="1" dirty="0"/>
              <a:t>Business Horizons, 61</a:t>
            </a:r>
            <a:r>
              <a:rPr lang="en-US" sz="1200" dirty="0"/>
              <a:t>(1), 35–46. </a:t>
            </a:r>
            <a:r>
              <a:rPr lang="en-US" sz="1200" dirty="0">
                <a:hlinkClick r:id="rId8"/>
              </a:rPr>
              <a:t>https://doi.org/10.1016/j.bushor.2017.09.003</a:t>
            </a:r>
            <a:endParaRPr lang="en-US" sz="1200" dirty="0"/>
          </a:p>
          <a:p>
            <a:pPr marL="457200" indent="-457200">
              <a:spcBef>
                <a:spcPts val="500"/>
              </a:spcBef>
              <a:spcAft>
                <a:spcPts val="500"/>
              </a:spcAft>
              <a:buFont typeface="+mj-lt"/>
              <a:buAutoNum type="arabicPeriod"/>
            </a:pPr>
            <a:r>
              <a:rPr lang="en-US" sz="1200" dirty="0"/>
              <a:t>Vuković, D. B., </a:t>
            </a:r>
            <a:r>
              <a:rPr lang="en-US" sz="1200" dirty="0" err="1"/>
              <a:t>Dekpo-Adza</a:t>
            </a:r>
            <a:r>
              <a:rPr lang="en-US" sz="1200" dirty="0"/>
              <a:t>, S., &amp; </a:t>
            </a:r>
            <a:r>
              <a:rPr lang="en-US" sz="1200" dirty="0" err="1"/>
              <a:t>Matović</a:t>
            </a:r>
            <a:r>
              <a:rPr lang="en-US" sz="1200" dirty="0"/>
              <a:t>, S. (2025). AI integration in financial services: A systematic review of trends and regulatory challenges. </a:t>
            </a:r>
            <a:r>
              <a:rPr lang="en-US" sz="1200" i="1" dirty="0"/>
              <a:t>Humanities and Social Sciences Communications, 12</a:t>
            </a:r>
            <a:r>
              <a:rPr lang="en-US" sz="1200" dirty="0"/>
              <a:t>, 562. https://doi.org/10.1057/s41599-025-04850-8 </a:t>
            </a:r>
          </a:p>
          <a:p>
            <a:pPr marL="457200" indent="-457200">
              <a:spcBef>
                <a:spcPts val="500"/>
              </a:spcBef>
              <a:spcAft>
                <a:spcPts val="500"/>
              </a:spcAft>
              <a:buFont typeface="+mj-lt"/>
              <a:buAutoNum type="arabicPeriod"/>
            </a:pPr>
            <a:r>
              <a:rPr lang="en-US" sz="1200" dirty="0"/>
              <a:t>Yeo, W. J., Van Der Heever, W., Mao, R., Cambria, E., Satapathy, R., &amp; </a:t>
            </a:r>
            <a:r>
              <a:rPr lang="en-US" sz="1200" dirty="0" err="1"/>
              <a:t>Mengaldo</a:t>
            </a:r>
            <a:r>
              <a:rPr lang="en-US" sz="1200" dirty="0"/>
              <a:t>, G. (2025). A comprehensive review on financial explainable AI. </a:t>
            </a:r>
            <a:r>
              <a:rPr lang="en-US" sz="1200" i="1" dirty="0"/>
              <a:t>Artificial Intelligence Review, 58</a:t>
            </a:r>
            <a:r>
              <a:rPr lang="en-US" sz="1200" dirty="0"/>
              <a:t>, 189. </a:t>
            </a:r>
            <a:r>
              <a:rPr lang="en-US" sz="1200" dirty="0">
                <a:hlinkClick r:id="rId9"/>
              </a:rPr>
              <a:t>https://doi.org/10.1007/s10462-024-11077-7</a:t>
            </a:r>
            <a:endParaRPr lang="en-US" sz="1200" dirty="0"/>
          </a:p>
        </p:txBody>
      </p:sp>
    </p:spTree>
    <p:extLst>
      <p:ext uri="{BB962C8B-B14F-4D97-AF65-F5344CB8AC3E}">
        <p14:creationId xmlns:p14="http://schemas.microsoft.com/office/powerpoint/2010/main" val="31157834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4277607" y="2598003"/>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is as a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s as a template" id="{1F980182-8A2F-49AE-8DD0-9B49D0F63D5F}" vid="{A5848E9A-D271-4762-9C50-408EDF7E57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CD4F885-99B7-4013-8AAB-8E1F6CFCF05B}"/>
</file>

<file path=customXml/itemProps2.xml><?xml version="1.0" encoding="utf-8"?>
<ds:datastoreItem xmlns:ds="http://schemas.openxmlformats.org/officeDocument/2006/customXml" ds:itemID="{E0D3C5CA-D3E5-4C9C-B119-D13E3B1892F5}"/>
</file>

<file path=customXml/itemProps3.xml><?xml version="1.0" encoding="utf-8"?>
<ds:datastoreItem xmlns:ds="http://schemas.openxmlformats.org/officeDocument/2006/customXml" ds:itemID="{E0E5F399-4F50-4268-9116-9D4C3AC7E151}"/>
</file>

<file path=docProps/app.xml><?xml version="1.0" encoding="utf-8"?>
<Properties xmlns="http://schemas.openxmlformats.org/officeDocument/2006/extended-properties" xmlns:vt="http://schemas.openxmlformats.org/officeDocument/2006/docPropsVTypes">
  <Template>this as a template</Template>
  <TotalTime>6950</TotalTime>
  <Words>3714</Words>
  <Application>Microsoft Office PowerPoint</Application>
  <PresentationFormat>Widescreen</PresentationFormat>
  <Paragraphs>247</Paragraphs>
  <Slides>40</Slides>
  <Notes>40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Calibri</vt:lpstr>
      <vt:lpstr>Calibri Light</vt:lpstr>
      <vt:lpstr>Courier New</vt:lpstr>
      <vt:lpstr>Google Sans Text</vt:lpstr>
      <vt:lpstr>Pridi</vt:lpstr>
      <vt:lpstr>Segoe UI</vt:lpstr>
      <vt:lpstr>Söhne</vt:lpstr>
      <vt:lpstr>Times New Roman</vt:lpstr>
      <vt:lpstr>this as a template</vt:lpstr>
      <vt:lpstr>PowerPoint Presentation</vt:lpstr>
      <vt:lpstr>PowerPoint Presentation</vt:lpstr>
      <vt:lpstr>Discussion</vt:lpstr>
      <vt:lpstr>Discussion</vt:lpstr>
      <vt:lpstr>Discussion</vt:lpstr>
      <vt:lpstr>Objectives:</vt:lpstr>
      <vt:lpstr>Objectives:</vt:lpstr>
      <vt:lpstr>How Emerging Technologies Will Change Financial Services?</vt:lpstr>
      <vt:lpstr>How Emerging Technologies Will Change Financial Services?</vt:lpstr>
      <vt:lpstr>Five Game-Changers Shaping the Future of FinTech: An Academic Analysis</vt:lpstr>
      <vt:lpstr>Game-Changer: Tokenization of Real-World Assets (RWA) and Digital Infrastructure</vt:lpstr>
      <vt:lpstr>From Robo-Advisors to Agentic AI: The Revolution in Wealth Management</vt:lpstr>
      <vt:lpstr>The Future of Financial Services</vt:lpstr>
      <vt:lpstr>PowerPoint Presentation</vt:lpstr>
      <vt:lpstr>The Future of Financial Services</vt:lpstr>
      <vt:lpstr>The Future of Financial Services</vt:lpstr>
      <vt:lpstr>The Future Technologies &amp; Applications in Fintech:</vt:lpstr>
      <vt:lpstr>The Future Technologies &amp; Applications in Fintech:</vt:lpstr>
      <vt:lpstr>The Future Technologies &amp; Applications in Fintech:</vt:lpstr>
      <vt:lpstr>The Future Technologies &amp; Applications in Fintech:</vt:lpstr>
      <vt:lpstr>The Future Technologies &amp; Applications in Fintech:</vt:lpstr>
      <vt:lpstr>From Financial Product Vendors to Solution Providers:</vt:lpstr>
      <vt:lpstr>How Can Banks Best Leverage Their Data Advantage?</vt:lpstr>
      <vt:lpstr>The Future of FinTech: A Tripartite Innovation Ecosystem</vt:lpstr>
      <vt:lpstr>Why FinTech Banks Will Rule the World</vt:lpstr>
      <vt:lpstr>Why FinTech Banks Will Rule the World</vt:lpstr>
      <vt:lpstr>Banks Partnering with FinTech Start-ups to Create an Integrated Customer Experience</vt:lpstr>
      <vt:lpstr>Banks Partnering with FinTech Start-ups</vt:lpstr>
      <vt:lpstr>Banks Partnering with FinTech Start-ups</vt:lpstr>
      <vt:lpstr>Banks Partnering with FinTech Start-ups</vt:lpstr>
      <vt:lpstr>Banks Partnering with FinTech Start-ups</vt:lpstr>
      <vt:lpstr>Banks Partnering with FinTech Start-ups</vt:lpstr>
      <vt:lpstr>FinTech Impact on Retail Banking</vt:lpstr>
      <vt:lpstr>FinTech Impact on Retail Banking</vt:lpstr>
      <vt:lpstr>FinTech Impact on Retail Banking</vt:lpstr>
      <vt:lpstr>Summary</vt:lpstr>
      <vt:lpstr>Summary</vt:lpstr>
      <vt:lpstr>Discussion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Abdalla (DBN)</cp:lastModifiedBy>
  <cp:revision>91</cp:revision>
  <dcterms:created xsi:type="dcterms:W3CDTF">2023-09-15T16:04:41Z</dcterms:created>
  <dcterms:modified xsi:type="dcterms:W3CDTF">2026-03-18T13:56:55Z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