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 id="2147483686" r:id="rId3"/>
  </p:sldMasterIdLst>
  <p:notesMasterIdLst>
    <p:notesMasterId r:id="rId44"/>
  </p:notesMasterIdLst>
  <p:sldIdLst>
    <p:sldId id="480" r:id="rId4"/>
    <p:sldId id="518" r:id="rId5"/>
    <p:sldId id="567" r:id="rId6"/>
    <p:sldId id="568" r:id="rId7"/>
    <p:sldId id="569" r:id="rId8"/>
    <p:sldId id="566" r:id="rId9"/>
    <p:sldId id="525" r:id="rId10"/>
    <p:sldId id="535" r:id="rId11"/>
    <p:sldId id="537" r:id="rId12"/>
    <p:sldId id="524" r:id="rId13"/>
    <p:sldId id="526" r:id="rId14"/>
    <p:sldId id="529" r:id="rId15"/>
    <p:sldId id="533" r:id="rId16"/>
    <p:sldId id="527" r:id="rId17"/>
    <p:sldId id="528" r:id="rId18"/>
    <p:sldId id="271" r:id="rId19"/>
    <p:sldId id="530" r:id="rId20"/>
    <p:sldId id="531" r:id="rId21"/>
    <p:sldId id="532" r:id="rId22"/>
    <p:sldId id="484" r:id="rId23"/>
    <p:sldId id="539" r:id="rId24"/>
    <p:sldId id="540" r:id="rId25"/>
    <p:sldId id="541" r:id="rId26"/>
    <p:sldId id="559" r:id="rId27"/>
    <p:sldId id="570" r:id="rId28"/>
    <p:sldId id="571" r:id="rId29"/>
    <p:sldId id="572" r:id="rId30"/>
    <p:sldId id="573" r:id="rId31"/>
    <p:sldId id="574" r:id="rId32"/>
    <p:sldId id="575" r:id="rId33"/>
    <p:sldId id="543" r:id="rId34"/>
    <p:sldId id="546" r:id="rId35"/>
    <p:sldId id="544" r:id="rId36"/>
    <p:sldId id="560" r:id="rId37"/>
    <p:sldId id="547" r:id="rId38"/>
    <p:sldId id="545" r:id="rId39"/>
    <p:sldId id="548" r:id="rId40"/>
    <p:sldId id="558" r:id="rId41"/>
    <p:sldId id="56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8"/>
            <p14:sldId id="567"/>
            <p14:sldId id="568"/>
            <p14:sldId id="569"/>
            <p14:sldId id="566"/>
            <p14:sldId id="525"/>
            <p14:sldId id="535"/>
            <p14:sldId id="537"/>
            <p14:sldId id="524"/>
            <p14:sldId id="526"/>
            <p14:sldId id="529"/>
            <p14:sldId id="533"/>
            <p14:sldId id="527"/>
            <p14:sldId id="528"/>
            <p14:sldId id="271"/>
            <p14:sldId id="530"/>
            <p14:sldId id="531"/>
            <p14:sldId id="532"/>
            <p14:sldId id="484"/>
            <p14:sldId id="539"/>
            <p14:sldId id="540"/>
            <p14:sldId id="541"/>
            <p14:sldId id="559"/>
            <p14:sldId id="570"/>
            <p14:sldId id="571"/>
            <p14:sldId id="572"/>
            <p14:sldId id="573"/>
            <p14:sldId id="574"/>
            <p14:sldId id="575"/>
            <p14:sldId id="543"/>
            <p14:sldId id="546"/>
            <p14:sldId id="544"/>
            <p14:sldId id="560"/>
            <p14:sldId id="547"/>
            <p14:sldId id="545"/>
            <p14:sldId id="548"/>
            <p14:sldId id="558"/>
            <p14:sldId id="56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FFFFF"/>
    <a:srgbClr val="FFFFCC"/>
    <a:srgbClr val="4472C4"/>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3738" autoAdjust="0"/>
  </p:normalViewPr>
  <p:slideViewPr>
    <p:cSldViewPr snapToGrid="0">
      <p:cViewPr varScale="1">
        <p:scale>
          <a:sx n="72" d="100"/>
          <a:sy n="72" d="100"/>
        </p:scale>
        <p:origin x="53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0031309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142961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47435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08450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288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22876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2597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1813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43681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57150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78450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35542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50337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4894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11007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50900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7417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644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7486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27756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37051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82672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177367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23004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14251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96292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748800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7552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07456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95221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231985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197393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4099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72904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975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15137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91455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theme" Target="../theme/theme3.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3946474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3" r:id="rId15"/>
    <p:sldLayoutId id="214748368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28747725"/>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3" r:id="rId16"/>
    <p:sldLayoutId id="214748370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8.jpg"/><Relationship Id="rId2"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image" Target="../media/image11.jpg"/><Relationship Id="rId5" Type="http://schemas.microsoft.com/office/2007/relationships/hdphoto" Target="../media/hdphoto1.wdp"/><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3.xml"/><Relationship Id="rId5" Type="http://schemas.openxmlformats.org/officeDocument/2006/relationships/image" Target="../media/image14.jpg"/><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2.xml"/><Relationship Id="rId6" Type="http://schemas.openxmlformats.org/officeDocument/2006/relationships/image" Target="../media/image19.jpg"/><Relationship Id="rId5" Type="http://schemas.openxmlformats.org/officeDocument/2006/relationships/image" Target="../media/image18.png"/><Relationship Id="rId4" Type="http://schemas.openxmlformats.org/officeDocument/2006/relationships/image" Target="../media/image17.sv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8.png"/><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42.xml"/><Relationship Id="rId6" Type="http://schemas.openxmlformats.org/officeDocument/2006/relationships/image" Target="../media/image15.jpg"/><Relationship Id="rId5" Type="http://schemas.openxmlformats.org/officeDocument/2006/relationships/image" Target="../media/image18.png"/><Relationship Id="rId4" Type="http://schemas.openxmlformats.org/officeDocument/2006/relationships/image" Target="../media/image17.sv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png"/><Relationship Id="rId1" Type="http://schemas.openxmlformats.org/officeDocument/2006/relationships/slideLayout" Target="../slideLayouts/slideLayout46.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42.xml"/><Relationship Id="rId6" Type="http://schemas.openxmlformats.org/officeDocument/2006/relationships/image" Target="../media/image22.jpg"/><Relationship Id="rId5" Type="http://schemas.openxmlformats.org/officeDocument/2006/relationships/image" Target="../media/image18.png"/><Relationship Id="rId4" Type="http://schemas.openxmlformats.org/officeDocument/2006/relationships/image" Target="../media/image17.svg"/></Relationships>
</file>

<file path=ppt/slides/_rels/slide1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8.png"/><Relationship Id="rId1" Type="http://schemas.openxmlformats.org/officeDocument/2006/relationships/slideLayout" Target="../slideLayouts/slideLayout46.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8.png"/><Relationship Id="rId1" Type="http://schemas.openxmlformats.org/officeDocument/2006/relationships/slideLayout" Target="../slideLayouts/slideLayout30.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8.png"/><Relationship Id="rId1" Type="http://schemas.openxmlformats.org/officeDocument/2006/relationships/slideLayout" Target="../slideLayouts/slideLayout46.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6.jpeg"/><Relationship Id="rId1" Type="http://schemas.openxmlformats.org/officeDocument/2006/relationships/slideLayout" Target="../slideLayouts/slideLayout43.xml"/><Relationship Id="rId4" Type="http://schemas.openxmlformats.org/officeDocument/2006/relationships/image" Target="../media/image27.jpeg"/></Relationships>
</file>

<file path=ppt/slides/_rels/slide1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8.png"/><Relationship Id="rId1" Type="http://schemas.openxmlformats.org/officeDocument/2006/relationships/slideLayout" Target="../slideLayouts/slideLayout46.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6.xml"/></Relationships>
</file>

<file path=ppt/slides/_rels/slide2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2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8.png"/><Relationship Id="rId1" Type="http://schemas.openxmlformats.org/officeDocument/2006/relationships/slideLayout" Target="../slideLayouts/slideLayout46.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42.xml"/><Relationship Id="rId5" Type="http://schemas.openxmlformats.org/officeDocument/2006/relationships/image" Target="../media/image18.png"/><Relationship Id="rId4" Type="http://schemas.openxmlformats.org/officeDocument/2006/relationships/image" Target="../media/image17.svg"/></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jpg"/><Relationship Id="rId1" Type="http://schemas.openxmlformats.org/officeDocument/2006/relationships/slideLayout" Target="../slideLayouts/slideLayout46.xml"/></Relationships>
</file>

<file path=ppt/slides/_rels/slide3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8.png"/><Relationship Id="rId1" Type="http://schemas.openxmlformats.org/officeDocument/2006/relationships/slideLayout" Target="../slideLayouts/slideLayout46.xml"/></Relationships>
</file>

<file path=ppt/slides/_rels/slide3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6.xml"/><Relationship Id="rId1" Type="http://schemas.openxmlformats.org/officeDocument/2006/relationships/slideLayout" Target="../slideLayouts/slideLayout42.xml"/><Relationship Id="rId6" Type="http://schemas.openxmlformats.org/officeDocument/2006/relationships/image" Target="../media/image18.png"/><Relationship Id="rId5" Type="http://schemas.openxmlformats.org/officeDocument/2006/relationships/image" Target="../media/image17.svg"/><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jpg"/><Relationship Id="rId1" Type="http://schemas.openxmlformats.org/officeDocument/2006/relationships/slideLayout" Target="../slideLayouts/slideLayout46.xml"/></Relationships>
</file>

<file path=ppt/slides/_rels/slide3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17.svg"/><Relationship Id="rId2" Type="http://schemas.openxmlformats.org/officeDocument/2006/relationships/image" Target="../media/image38.jpeg"/><Relationship Id="rId1" Type="http://schemas.openxmlformats.org/officeDocument/2006/relationships/slideLayout" Target="../slideLayouts/slideLayout29.xml"/><Relationship Id="rId6" Type="http://schemas.openxmlformats.org/officeDocument/2006/relationships/image" Target="../media/image16.png"/><Relationship Id="rId5" Type="http://schemas.openxmlformats.org/officeDocument/2006/relationships/image" Target="../media/image2.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90912" y="-119551"/>
            <a:ext cx="7346045" cy="69775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814625" y="4100283"/>
            <a:ext cx="4886463" cy="461665"/>
          </a:xfrm>
          <a:prstGeom prst="rect">
            <a:avLst/>
          </a:prstGeom>
          <a:noFill/>
        </p:spPr>
        <p:txBody>
          <a:bodyPr wrap="square" rtlCol="0">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Prepared by 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06204" y="1517124"/>
            <a:ext cx="6685259" cy="1522596"/>
          </a:xfrm>
          <a:prstGeom prst="rect">
            <a:avLst/>
          </a:prstGeom>
          <a:noFill/>
        </p:spPr>
        <p:txBody>
          <a:bodyPr wrap="square" rtlCol="0">
            <a:spAutoFit/>
          </a:bodyPr>
          <a:lstStyle/>
          <a:p>
            <a:pPr algn="ctr" rtl="1">
              <a:lnSpc>
                <a:spcPct val="107000"/>
              </a:lnSpc>
              <a:spcAft>
                <a:spcPts val="800"/>
              </a:spcAft>
            </a:pPr>
            <a:r>
              <a:rPr lang="ar-EG" sz="2800" b="1" dirty="0">
                <a:solidFill>
                  <a:srgbClr val="C00000"/>
                </a:solidFill>
                <a:latin typeface="Calibri" panose="020F0502020204030204" pitchFamily="34" charset="0"/>
                <a:ea typeface="Calibri" panose="020F0502020204030204" pitchFamily="34" charset="0"/>
                <a:cs typeface="mohammad bold art 1" pitchFamily="2" charset="-78"/>
              </a:rPr>
              <a:t>كتابة الأخبار والتقرير الصحفي</a:t>
            </a:r>
          </a:p>
          <a:p>
            <a:pPr algn="ctr" rtl="1">
              <a:lnSpc>
                <a:spcPct val="107000"/>
              </a:lnSpc>
              <a:spcAft>
                <a:spcPts val="800"/>
              </a:spcAft>
            </a:pPr>
            <a:r>
              <a:rPr lang="en-US" sz="2800" b="1" dirty="0">
                <a:solidFill>
                  <a:srgbClr val="C00000"/>
                </a:solidFill>
                <a:latin typeface="Adobe Arabic" panose="02040503050201020203" pitchFamily="18" charset="-78"/>
                <a:ea typeface="Calibri" panose="020F0502020204030204" pitchFamily="34" charset="0"/>
                <a:cs typeface="Adobe Arabic" panose="02040503050201020203" pitchFamily="18" charset="-78"/>
              </a:rPr>
              <a:t>News Writing and Journalistic report</a:t>
            </a:r>
            <a:endParaRPr lang="ar-EG" sz="2800" b="1" dirty="0">
              <a:solidFill>
                <a:srgbClr val="C00000"/>
              </a:solidFill>
              <a:latin typeface="Adobe Arabic" panose="02040503050201020203" pitchFamily="18" charset="-78"/>
              <a:ea typeface="Calibri" panose="020F0502020204030204" pitchFamily="34" charset="0"/>
              <a:cs typeface="Adobe Arabic" panose="02040503050201020203" pitchFamily="18"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632089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No : 3 </a:t>
            </a:r>
          </a:p>
        </p:txBody>
      </p:sp>
      <p:sp>
        <p:nvSpPr>
          <p:cNvPr id="46" name="TextBox 45">
            <a:extLst>
              <a:ext uri="{FF2B5EF4-FFF2-40B4-BE49-F238E27FC236}">
                <a16:creationId xmlns:a16="http://schemas.microsoft.com/office/drawing/2014/main" id="{FA59789B-D841-DB76-25B9-1348B202C2B5}"/>
              </a:ext>
            </a:extLst>
          </p:cNvPr>
          <p:cNvSpPr txBox="1"/>
          <p:nvPr/>
        </p:nvSpPr>
        <p:spPr>
          <a:xfrm>
            <a:off x="6717078" y="6320892"/>
            <a:ext cx="1260281" cy="400110"/>
          </a:xfrm>
          <a:prstGeom prst="rect">
            <a:avLst/>
          </a:prstGeom>
          <a:noFill/>
        </p:spPr>
        <p:txBody>
          <a:bodyPr wrap="none" rtlCol="0">
            <a:spAutoFit/>
          </a:bodyPr>
          <a:lstStyle/>
          <a:p>
            <a:r>
              <a:rPr lang="en-US" sz="2000" b="1" dirty="0">
                <a:solidFill>
                  <a:srgbClr val="002060"/>
                </a:solidFill>
                <a:latin typeface="Times New Roman" panose="02020603050405020304" pitchFamily="18" charset="0"/>
                <a:cs typeface="Times New Roman" panose="02020603050405020304" pitchFamily="18" charset="0"/>
              </a:rPr>
              <a:t>DGM 212</a:t>
            </a:r>
          </a:p>
        </p:txBody>
      </p:sp>
      <p:sp>
        <p:nvSpPr>
          <p:cNvPr id="14" name="Oval 13">
            <a:extLst>
              <a:ext uri="{FF2B5EF4-FFF2-40B4-BE49-F238E27FC236}">
                <a16:creationId xmlns:a16="http://schemas.microsoft.com/office/drawing/2014/main" id="{46F3C90B-EB3F-EA91-08C5-03400C278827}"/>
              </a:ext>
            </a:extLst>
          </p:cNvPr>
          <p:cNvSpPr/>
          <p:nvPr/>
        </p:nvSpPr>
        <p:spPr>
          <a:xfrm>
            <a:off x="6717078" y="-78327"/>
            <a:ext cx="6893715" cy="69775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819" y="0"/>
            <a:ext cx="2168598" cy="678873"/>
          </a:xfrm>
          <a:prstGeom prst="rect">
            <a:avLst/>
          </a:prstGeom>
        </p:spPr>
      </p:pic>
      <p:sp>
        <p:nvSpPr>
          <p:cNvPr id="9" name="TextBox 8">
            <a:extLst>
              <a:ext uri="{FF2B5EF4-FFF2-40B4-BE49-F238E27FC236}">
                <a16:creationId xmlns:a16="http://schemas.microsoft.com/office/drawing/2014/main" id="{46C1260A-3907-48ED-BEFD-4B4EBFDAFAD2}"/>
              </a:ext>
            </a:extLst>
          </p:cNvPr>
          <p:cNvSpPr txBox="1"/>
          <p:nvPr/>
        </p:nvSpPr>
        <p:spPr>
          <a:xfrm>
            <a:off x="441351" y="3257237"/>
            <a:ext cx="6049561" cy="615553"/>
          </a:xfrm>
          <a:prstGeom prst="rect">
            <a:avLst/>
          </a:prstGeom>
          <a:noFill/>
        </p:spPr>
        <p:txBody>
          <a:bodyPr wrap="square" rtlCol="0">
            <a:spAutoFit/>
          </a:bodyPr>
          <a:lstStyle/>
          <a:p>
            <a:pPr algn="ctr" rtl="1"/>
            <a:r>
              <a:rPr lang="ar-EG" sz="2400" b="1" dirty="0">
                <a:solidFill>
                  <a:srgbClr val="002060"/>
                </a:solidFill>
                <a:latin typeface="Adobe Caslon Pro" panose="0205050205050A020403" pitchFamily="18" charset="0"/>
                <a:cs typeface="mohammad bold art 1" pitchFamily="2" charset="-78"/>
              </a:rPr>
              <a:t>تحليل مصادر الأخبار الصحفية " الأهمية والتحديات</a:t>
            </a:r>
            <a:r>
              <a:rPr lang="ar-EG" sz="1100" dirty="0">
                <a:solidFill>
                  <a:srgbClr val="002060"/>
                </a:solidFill>
                <a:latin typeface="Adobe Caslon Pro" panose="0205050205050A020403" pitchFamily="18" charset="0"/>
                <a:cs typeface="mohammad bold art 1" pitchFamily="2" charset="-78"/>
              </a:rPr>
              <a:t>"</a:t>
            </a:r>
            <a:endParaRPr lang="ar-EG" sz="1000" dirty="0">
              <a:solidFill>
                <a:srgbClr val="002060"/>
              </a:solidFill>
              <a:latin typeface="Adobe Caslon Pro" panose="0205050205050A020403" pitchFamily="18" charset="0"/>
              <a:cs typeface="mohammad bold art 1" pitchFamily="2" charset="-78"/>
            </a:endParaRPr>
          </a:p>
          <a:p>
            <a:pPr algn="ctr" rtl="1"/>
            <a:endParaRPr lang="ar-EG" sz="1000" dirty="0">
              <a:solidFill>
                <a:srgbClr val="002060"/>
              </a:solidFill>
              <a:latin typeface="Adobe Caslon Pro" panose="0205050205050A020403" pitchFamily="18" charset="0"/>
              <a:cs typeface="mohammad bold art 1" pitchFamily="2" charset="-78"/>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56604" y="1906752"/>
            <a:ext cx="3344825"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2" y="1524233"/>
            <a:ext cx="3132657"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32412" y="1353955"/>
            <a:ext cx="3592246"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3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2" name="Rectangle: Rounded Corners 11">
            <a:extLst>
              <a:ext uri="{FF2B5EF4-FFF2-40B4-BE49-F238E27FC236}">
                <a16:creationId xmlns:a16="http://schemas.microsoft.com/office/drawing/2014/main" id="{82DB72EC-5150-4CFA-8CC4-49C49CEDC14F}"/>
              </a:ext>
            </a:extLst>
          </p:cNvPr>
          <p:cNvSpPr/>
          <p:nvPr/>
        </p:nvSpPr>
        <p:spPr>
          <a:xfrm>
            <a:off x="9514772" y="845744"/>
            <a:ext cx="2084542" cy="852593"/>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000" b="1" dirty="0">
                <a:latin typeface="Adobe Caslon Pro" panose="0205050205050A020403"/>
                <a:cs typeface="+mj-cs"/>
              </a:rPr>
              <a:t>Remember </a:t>
            </a:r>
            <a:r>
              <a:rPr lang="en-US" sz="2000" b="1" dirty="0">
                <a:solidFill>
                  <a:schemeClr val="bg1"/>
                </a:solidFill>
                <a:latin typeface="Adobe Caslon Pro" panose="0205050205050A020403"/>
                <a:cs typeface="Adobe Arabic" panose="02040503050201020203" pitchFamily="18" charset="-78"/>
              </a:rPr>
              <a:t>Lecture : 2</a:t>
            </a:r>
            <a:endParaRPr lang="ar-EG" sz="2000" b="1" dirty="0">
              <a:solidFill>
                <a:schemeClr val="bg1"/>
              </a:solidFill>
              <a:latin typeface="Adobe Caslon Pro" panose="0205050205050A020403"/>
              <a:cs typeface="Adobe Arabic" panose="02040503050201020203" pitchFamily="18" charset="-78"/>
            </a:endParaRPr>
          </a:p>
        </p:txBody>
      </p:sp>
      <p:sp>
        <p:nvSpPr>
          <p:cNvPr id="13" name="Rectangle: Rounded Corners 12">
            <a:extLst>
              <a:ext uri="{FF2B5EF4-FFF2-40B4-BE49-F238E27FC236}">
                <a16:creationId xmlns:a16="http://schemas.microsoft.com/office/drawing/2014/main" id="{40D54E36-A078-4C2C-97A4-EAC1E0D88F96}"/>
              </a:ext>
            </a:extLst>
          </p:cNvPr>
          <p:cNvSpPr/>
          <p:nvPr/>
        </p:nvSpPr>
        <p:spPr>
          <a:xfrm>
            <a:off x="3762655" y="1812478"/>
            <a:ext cx="8272741" cy="3773481"/>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R="0" lvl="0" algn="justLow" defTabSz="914400" rtl="1" eaLnBrk="1" fontAlgn="auto" latinLnBrk="0" hangingPunct="1">
              <a:lnSpc>
                <a:spcPct val="150000"/>
              </a:lnSpc>
              <a:spcBef>
                <a:spcPts val="0"/>
              </a:spcBef>
              <a:spcAft>
                <a:spcPts val="0"/>
              </a:spcAft>
              <a:buClrTx/>
              <a:buSzTx/>
              <a:tabLst/>
              <a:defRPr/>
            </a:pPr>
            <a:r>
              <a:rPr kumimoji="0" lang="en-US" sz="2400" b="0" i="0" u="none" strike="noStrike" kern="1200" cap="none" spc="0" normalizeH="0" baseline="0" noProof="0" dirty="0">
                <a:ln>
                  <a:noFill/>
                </a:ln>
                <a:solidFill>
                  <a:srgbClr val="002060"/>
                </a:solidFill>
                <a:effectLst/>
                <a:uLnTx/>
                <a:uFillTx/>
                <a:latin typeface="Adobe Arabic" panose="02040503050201020203" pitchFamily="18" charset="-78"/>
                <a:cs typeface="Adobe Arabic" panose="02040503050201020203" pitchFamily="18" charset="-78"/>
              </a:rPr>
              <a:t>.1</a:t>
            </a:r>
            <a:r>
              <a:rPr kumimoji="0" lang="ar-EG" sz="2400" b="0" i="0" u="none" strike="noStrike" kern="1200" cap="none" spc="0" normalizeH="0" baseline="0" noProof="0" dirty="0">
                <a:ln>
                  <a:noFill/>
                </a:ln>
                <a:solidFill>
                  <a:srgbClr val="002060"/>
                </a:solidFill>
                <a:effectLst/>
                <a:uLnTx/>
                <a:uFillTx/>
                <a:latin typeface="Adobe Arabic" panose="02040503050201020203" pitchFamily="18" charset="-78"/>
                <a:cs typeface="Adobe Arabic" panose="02040503050201020203" pitchFamily="18" charset="-78"/>
              </a:rPr>
              <a:t>مفهوم القيم الإخبارية        </a:t>
            </a:r>
            <a:r>
              <a:rPr lang="en-US" sz="2400" dirty="0">
                <a:solidFill>
                  <a:srgbClr val="002060"/>
                </a:solidFill>
                <a:latin typeface="Adobe Arabic" panose="02040503050201020203" pitchFamily="18" charset="-78"/>
                <a:cs typeface="Adobe Arabic" panose="02040503050201020203" pitchFamily="18" charset="-78"/>
              </a:rPr>
              <a:t> </a:t>
            </a: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The concept of news values</a:t>
            </a:r>
            <a:r>
              <a:rPr lang="ar-EG"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  </a:t>
            </a:r>
          </a:p>
          <a:p>
            <a:pPr algn="justLow" rtl="1">
              <a:lnSpc>
                <a:spcPct val="150000"/>
              </a:lnSpc>
              <a:spcAft>
                <a:spcPts val="800"/>
              </a:spcAft>
            </a:pP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2</a:t>
            </a:r>
            <a:r>
              <a:rPr lang="ar-EG" sz="2400" dirty="0">
                <a:solidFill>
                  <a:srgbClr val="002060"/>
                </a:solidFill>
                <a:latin typeface="Adobe Arabic" panose="02040503050201020203" pitchFamily="18" charset="-78"/>
                <a:cs typeface="Adobe Arabic" panose="02040503050201020203" pitchFamily="18" charset="-78"/>
              </a:rPr>
              <a:t>. العوامل المؤثرة في القيم الإخبارية  .</a:t>
            </a:r>
            <a:r>
              <a:rPr lang="en-US" sz="2400" dirty="0">
                <a:solidFill>
                  <a:srgbClr val="002060"/>
                </a:solidFill>
                <a:latin typeface="Adobe Arabic" panose="02040503050201020203" pitchFamily="18" charset="-78"/>
                <a:cs typeface="Adobe Arabic" panose="02040503050201020203" pitchFamily="18" charset="-78"/>
              </a:rPr>
              <a:t> </a:t>
            </a: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Factors affecting news values</a:t>
            </a:r>
            <a:endParaRPr lang="ar-EG" sz="2400" dirty="0">
              <a:solidFill>
                <a:srgbClr val="002060"/>
              </a:solidFill>
              <a:latin typeface="Adobe Arabic" panose="02040503050201020203" pitchFamily="18" charset="-78"/>
              <a:cs typeface="Adobe Arabic" panose="02040503050201020203" pitchFamily="18" charset="-78"/>
            </a:endParaRPr>
          </a:p>
          <a:p>
            <a:pPr lvl="0" algn="justLow" rtl="1">
              <a:lnSpc>
                <a:spcPct val="150000"/>
              </a:lnSpc>
            </a:pP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3</a:t>
            </a:r>
            <a:r>
              <a:rPr kumimoji="0" lang="ar-EG" sz="2400" b="0" i="0" u="none" strike="noStrike" kern="1200" cap="none" spc="0" normalizeH="0" baseline="0" noProof="0" dirty="0">
                <a:ln>
                  <a:noFill/>
                </a:ln>
                <a:solidFill>
                  <a:srgbClr val="002060"/>
                </a:solidFill>
                <a:effectLst/>
                <a:uLnTx/>
                <a:uFillTx/>
                <a:latin typeface="Adobe Arabic" panose="02040503050201020203" pitchFamily="18" charset="-78"/>
                <a:cs typeface="Adobe Arabic" panose="02040503050201020203" pitchFamily="18" charset="-78"/>
              </a:rPr>
              <a:t>. </a:t>
            </a:r>
            <a:r>
              <a:rPr lang="ar-EG" sz="2400" dirty="0">
                <a:solidFill>
                  <a:srgbClr val="002060"/>
                </a:solidFill>
                <a:latin typeface="Adobe Arabic" panose="02040503050201020203" pitchFamily="18" charset="-78"/>
                <a:cs typeface="Adobe Arabic" panose="02040503050201020203" pitchFamily="18" charset="-78"/>
              </a:rPr>
              <a:t>أهم القيم الخبرية في سوق الأخبار عالمياً</a:t>
            </a:r>
          </a:p>
          <a:p>
            <a:pPr algn="justLow" rtl="1">
              <a:lnSpc>
                <a:spcPct val="150000"/>
              </a:lnSpc>
              <a:defRPr/>
            </a:pP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The most important news values in the global news market</a:t>
            </a:r>
            <a:endParaRPr lang="ar-EG"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ectangle 9">
            <a:extLst>
              <a:ext uri="{FF2B5EF4-FFF2-40B4-BE49-F238E27FC236}">
                <a16:creationId xmlns:a16="http://schemas.microsoft.com/office/drawing/2014/main" id="{1414DBBA-F136-40CC-8E11-441EDE7A160F}"/>
              </a:ext>
            </a:extLst>
          </p:cNvPr>
          <p:cNvSpPr/>
          <p:nvPr/>
        </p:nvSpPr>
        <p:spPr>
          <a:xfrm flipV="1">
            <a:off x="1963162" y="440494"/>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4479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pic>
        <p:nvPicPr>
          <p:cNvPr id="14" name="Picture 13">
            <a:extLst>
              <a:ext uri="{FF2B5EF4-FFF2-40B4-BE49-F238E27FC236}">
                <a16:creationId xmlns:a16="http://schemas.microsoft.com/office/drawing/2014/main" id="{39B00C31-AD88-43E7-B428-F7D54EC36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1698" y="326493"/>
            <a:ext cx="3928603" cy="22642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Picture 14">
            <a:extLst>
              <a:ext uri="{FF2B5EF4-FFF2-40B4-BE49-F238E27FC236}">
                <a16:creationId xmlns:a16="http://schemas.microsoft.com/office/drawing/2014/main" id="{12AB9A22-8C4A-4936-B6C5-008AAB80B2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46406" y="2010975"/>
            <a:ext cx="2643053" cy="42854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Picture 15">
            <a:extLst>
              <a:ext uri="{FF2B5EF4-FFF2-40B4-BE49-F238E27FC236}">
                <a16:creationId xmlns:a16="http://schemas.microsoft.com/office/drawing/2014/main" id="{051674DB-D4FE-416E-8432-BCD0E9BE4B1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68697" y="2676640"/>
            <a:ext cx="2643053" cy="38342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7" name="Picture 16">
            <a:extLst>
              <a:ext uri="{FF2B5EF4-FFF2-40B4-BE49-F238E27FC236}">
                <a16:creationId xmlns:a16="http://schemas.microsoft.com/office/drawing/2014/main" id="{EF2D29D5-5257-4499-B4D3-122EEDAD3B8F}"/>
              </a:ext>
            </a:extLst>
          </p:cNvPr>
          <p:cNvPicPr>
            <a:picLocks noChangeAspect="1"/>
          </p:cNvPicPr>
          <p:nvPr/>
        </p:nvPicPr>
        <p:blipFill>
          <a:blip r:embed="rId6"/>
          <a:stretch>
            <a:fillRect/>
          </a:stretch>
        </p:blipFill>
        <p:spPr>
          <a:xfrm>
            <a:off x="3320844" y="2676640"/>
            <a:ext cx="2775156" cy="38342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Picture 17">
            <a:extLst>
              <a:ext uri="{FF2B5EF4-FFF2-40B4-BE49-F238E27FC236}">
                <a16:creationId xmlns:a16="http://schemas.microsoft.com/office/drawing/2014/main" id="{8A23FC2D-02C6-43DB-A679-A8214E26973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5367" y="2010975"/>
            <a:ext cx="2762924" cy="41536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Rectangle 7">
            <a:extLst>
              <a:ext uri="{FF2B5EF4-FFF2-40B4-BE49-F238E27FC236}">
                <a16:creationId xmlns:a16="http://schemas.microsoft.com/office/drawing/2014/main" id="{58D2BA8B-BD41-4F6A-8EF9-5F974B2AAD98}"/>
              </a:ext>
            </a:extLst>
          </p:cNvPr>
          <p:cNvSpPr/>
          <p:nvPr/>
        </p:nvSpPr>
        <p:spPr>
          <a:xfrm flipV="1">
            <a:off x="2060251" y="194855"/>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6834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3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pic>
        <p:nvPicPr>
          <p:cNvPr id="15" name="Picture 14">
            <a:extLst>
              <a:ext uri="{FF2B5EF4-FFF2-40B4-BE49-F238E27FC236}">
                <a16:creationId xmlns:a16="http://schemas.microsoft.com/office/drawing/2014/main" id="{B537D656-85B1-48CE-8E0C-8608DDCCFA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28362" y="921685"/>
            <a:ext cx="3631046" cy="40438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Picture 15">
            <a:extLst>
              <a:ext uri="{FF2B5EF4-FFF2-40B4-BE49-F238E27FC236}">
                <a16:creationId xmlns:a16="http://schemas.microsoft.com/office/drawing/2014/main" id="{B6F0A14E-CE1B-432A-9400-CDC9869AC6E1}"/>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4592198" y="925314"/>
            <a:ext cx="3449953" cy="40438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Picture 17">
            <a:extLst>
              <a:ext uri="{FF2B5EF4-FFF2-40B4-BE49-F238E27FC236}">
                <a16:creationId xmlns:a16="http://schemas.microsoft.com/office/drawing/2014/main" id="{C300AD70-2A02-4F4E-9BE8-B8E2BE4EF76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6036" y="1094081"/>
            <a:ext cx="3449952" cy="38714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Rectangle 7">
            <a:extLst>
              <a:ext uri="{FF2B5EF4-FFF2-40B4-BE49-F238E27FC236}">
                <a16:creationId xmlns:a16="http://schemas.microsoft.com/office/drawing/2014/main" id="{15EF9A56-F53B-46C3-8A18-C44B5CF88158}"/>
              </a:ext>
            </a:extLst>
          </p:cNvPr>
          <p:cNvSpPr/>
          <p:nvPr/>
        </p:nvSpPr>
        <p:spPr>
          <a:xfrm flipV="1">
            <a:off x="2153017" y="290265"/>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35554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3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pic>
        <p:nvPicPr>
          <p:cNvPr id="9" name="Picture 8">
            <a:extLst>
              <a:ext uri="{FF2B5EF4-FFF2-40B4-BE49-F238E27FC236}">
                <a16:creationId xmlns:a16="http://schemas.microsoft.com/office/drawing/2014/main" id="{D55004A8-0B75-4059-9DC3-3A04AFB1B28F}"/>
              </a:ext>
            </a:extLst>
          </p:cNvPr>
          <p:cNvPicPr>
            <a:picLocks noChangeAspect="1"/>
          </p:cNvPicPr>
          <p:nvPr/>
        </p:nvPicPr>
        <p:blipFill>
          <a:blip r:embed="rId3"/>
          <a:stretch>
            <a:fillRect/>
          </a:stretch>
        </p:blipFill>
        <p:spPr>
          <a:xfrm>
            <a:off x="812245" y="1289440"/>
            <a:ext cx="3295300" cy="38207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3EDDA562-268E-4B93-B456-29790B6BC0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84457" y="1145353"/>
            <a:ext cx="3295299" cy="39146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a:extLst>
              <a:ext uri="{FF2B5EF4-FFF2-40B4-BE49-F238E27FC236}">
                <a16:creationId xmlns:a16="http://schemas.microsoft.com/office/drawing/2014/main" id="{010F67CF-3AD0-441F-B713-B2C88E5F8AC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56930" y="1289440"/>
            <a:ext cx="3295299" cy="37705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Rectangle 7">
            <a:extLst>
              <a:ext uri="{FF2B5EF4-FFF2-40B4-BE49-F238E27FC236}">
                <a16:creationId xmlns:a16="http://schemas.microsoft.com/office/drawing/2014/main" id="{4EC29DA9-7318-4127-9D51-B13B125D9CD9}"/>
              </a:ext>
            </a:extLst>
          </p:cNvPr>
          <p:cNvSpPr/>
          <p:nvPr/>
        </p:nvSpPr>
        <p:spPr>
          <a:xfrm flipV="1">
            <a:off x="1963162" y="463354"/>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6915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56604" y="1906752"/>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1" y="1524233"/>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32411" y="1353955"/>
            <a:ext cx="4459435"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3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2" name="Rectangle: Rounded Corners 11">
            <a:extLst>
              <a:ext uri="{FF2B5EF4-FFF2-40B4-BE49-F238E27FC236}">
                <a16:creationId xmlns:a16="http://schemas.microsoft.com/office/drawing/2014/main" id="{82DB72EC-5150-4CFA-8CC4-49C49CEDC14F}"/>
              </a:ext>
            </a:extLst>
          </p:cNvPr>
          <p:cNvSpPr/>
          <p:nvPr/>
        </p:nvSpPr>
        <p:spPr>
          <a:xfrm>
            <a:off x="9473192" y="241542"/>
            <a:ext cx="1632851" cy="852593"/>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000" b="1" dirty="0">
                <a:latin typeface="Adobe Caslon Pro Bold" panose="0205070206050A020403"/>
                <a:cs typeface="Mudir MT" pitchFamily="2" charset="-78"/>
              </a:rPr>
              <a:t>Content Lecture :3 </a:t>
            </a:r>
            <a:endParaRPr lang="ar-EG" sz="2000" b="1" dirty="0">
              <a:latin typeface="Adobe Caslon Pro Bold" panose="0205070206050A020403"/>
              <a:cs typeface="Mudir MT" pitchFamily="2" charset="-78"/>
            </a:endParaRPr>
          </a:p>
        </p:txBody>
      </p:sp>
      <p:sp>
        <p:nvSpPr>
          <p:cNvPr id="2" name="Rectangle: Rounded Corners 1">
            <a:extLst>
              <a:ext uri="{FF2B5EF4-FFF2-40B4-BE49-F238E27FC236}">
                <a16:creationId xmlns:a16="http://schemas.microsoft.com/office/drawing/2014/main" id="{D2304722-AD44-45DA-AE4E-81A5EF1AFFE5}"/>
              </a:ext>
            </a:extLst>
          </p:cNvPr>
          <p:cNvSpPr/>
          <p:nvPr/>
        </p:nvSpPr>
        <p:spPr>
          <a:xfrm>
            <a:off x="4852400" y="1292918"/>
            <a:ext cx="7127711" cy="517414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r" rtl="1"/>
            <a:r>
              <a:rPr lang="en-US" sz="2400" b="1" dirty="0">
                <a:solidFill>
                  <a:srgbClr val="002060"/>
                </a:solidFill>
                <a:cs typeface="+mj-cs"/>
              </a:rPr>
              <a:t> .</a:t>
            </a:r>
            <a:r>
              <a:rPr lang="en-US" sz="2400" b="1" dirty="0">
                <a:solidFill>
                  <a:srgbClr val="002060"/>
                </a:solidFill>
                <a:latin typeface="Adobe Arabic"/>
                <a:cs typeface="+mj-cs"/>
              </a:rPr>
              <a:t>1</a:t>
            </a:r>
            <a:r>
              <a:rPr lang="ar-EG" sz="2400" dirty="0">
                <a:solidFill>
                  <a:srgbClr val="002060"/>
                </a:solidFill>
                <a:cs typeface="+mj-cs"/>
              </a:rPr>
              <a:t>مفهوم مصادر الأخبار.</a:t>
            </a:r>
          </a:p>
          <a:p>
            <a:pPr lvl="0" algn="r" rtl="1"/>
            <a:r>
              <a:rPr lang="en-US" sz="2400" b="1" dirty="0">
                <a:solidFill>
                  <a:srgbClr val="002060"/>
                </a:solidFill>
                <a:latin typeface="Adobe Arabic"/>
                <a:cs typeface="+mj-cs"/>
              </a:rPr>
              <a:t>2</a:t>
            </a:r>
            <a:r>
              <a:rPr lang="ar-EG" sz="2400" dirty="0">
                <a:solidFill>
                  <a:srgbClr val="002060"/>
                </a:solidFill>
                <a:cs typeface="+mj-cs"/>
              </a:rPr>
              <a:t>. أنواع مصادر الأخبار.</a:t>
            </a:r>
          </a:p>
          <a:p>
            <a:pPr lvl="0" algn="justLow" rtl="1">
              <a:spcAft>
                <a:spcPts val="800"/>
              </a:spcAft>
            </a:pPr>
            <a:r>
              <a:rPr lang="ar-EG" sz="2400" dirty="0">
                <a:solidFill>
                  <a:srgbClr val="002060"/>
                </a:solidFill>
                <a:latin typeface="Calibri" panose="020F0502020204030204" pitchFamily="34" charset="0"/>
                <a:ea typeface="Calibri" panose="020F0502020204030204" pitchFamily="34" charset="0"/>
                <a:cs typeface="+mj-cs"/>
              </a:rPr>
              <a:t>أولاً: المصادر العامة.</a:t>
            </a:r>
            <a:endParaRPr lang="en-US" sz="2400" dirty="0">
              <a:solidFill>
                <a:srgbClr val="002060"/>
              </a:solidFill>
              <a:latin typeface="Calibri" panose="020F0502020204030204" pitchFamily="34" charset="0"/>
              <a:ea typeface="Calibri" panose="020F0502020204030204" pitchFamily="34" charset="0"/>
              <a:cs typeface="+mj-cs"/>
            </a:endParaRPr>
          </a:p>
          <a:p>
            <a:pPr lvl="0" algn="justLow" rtl="1">
              <a:spcAft>
                <a:spcPts val="800"/>
              </a:spcAft>
            </a:pPr>
            <a:r>
              <a:rPr lang="ar-EG" sz="2400" dirty="0">
                <a:solidFill>
                  <a:srgbClr val="002060"/>
                </a:solidFill>
                <a:latin typeface="Calibri" panose="020F0502020204030204" pitchFamily="34" charset="0"/>
                <a:ea typeface="Calibri" panose="020F0502020204030204" pitchFamily="34" charset="0"/>
                <a:cs typeface="+mj-cs"/>
              </a:rPr>
              <a:t>ثانياً: المصادر الخاصة.</a:t>
            </a:r>
            <a:endParaRPr lang="en-US" sz="2400" dirty="0">
              <a:solidFill>
                <a:srgbClr val="002060"/>
              </a:solidFill>
              <a:latin typeface="Calibri" panose="020F0502020204030204" pitchFamily="34" charset="0"/>
              <a:ea typeface="Calibri" panose="020F0502020204030204" pitchFamily="34" charset="0"/>
              <a:cs typeface="+mj-cs"/>
            </a:endParaRPr>
          </a:p>
          <a:p>
            <a:pPr lvl="0" algn="justLow" rtl="1">
              <a:spcAft>
                <a:spcPts val="800"/>
              </a:spcAft>
            </a:pPr>
            <a:r>
              <a:rPr lang="ar-EG" sz="2400" dirty="0">
                <a:solidFill>
                  <a:srgbClr val="002060"/>
                </a:solidFill>
                <a:latin typeface="Calibri" panose="020F0502020204030204" pitchFamily="34" charset="0"/>
                <a:ea typeface="Calibri" panose="020F0502020204030204" pitchFamily="34" charset="0"/>
                <a:cs typeface="+mj-cs"/>
              </a:rPr>
              <a:t>ثالثاً: المصادر البشرية.</a:t>
            </a:r>
            <a:endParaRPr lang="en-US" sz="2400" dirty="0">
              <a:solidFill>
                <a:srgbClr val="002060"/>
              </a:solidFill>
              <a:latin typeface="Calibri" panose="020F0502020204030204" pitchFamily="34" charset="0"/>
              <a:ea typeface="Calibri" panose="020F0502020204030204" pitchFamily="34" charset="0"/>
              <a:cs typeface="+mj-cs"/>
            </a:endParaRPr>
          </a:p>
          <a:p>
            <a:pPr lvl="0" algn="justLow" rtl="1">
              <a:spcAft>
                <a:spcPts val="800"/>
              </a:spcAft>
            </a:pPr>
            <a:r>
              <a:rPr lang="ar-EG" sz="2400" dirty="0">
                <a:solidFill>
                  <a:srgbClr val="002060"/>
                </a:solidFill>
                <a:latin typeface="Calibri" panose="020F0502020204030204" pitchFamily="34" charset="0"/>
                <a:ea typeface="Calibri" panose="020F0502020204030204" pitchFamily="34" charset="0"/>
                <a:cs typeface="+mj-cs"/>
              </a:rPr>
              <a:t>رابعاً: المصادر الحكومية.</a:t>
            </a:r>
          </a:p>
          <a:p>
            <a:pPr lvl="0" algn="justLow" rtl="1">
              <a:spcAft>
                <a:spcPts val="800"/>
              </a:spcAft>
            </a:pPr>
            <a:r>
              <a:rPr lang="ar-EG" sz="2400" dirty="0">
                <a:solidFill>
                  <a:srgbClr val="002060"/>
                </a:solidFill>
                <a:latin typeface="Calibri" panose="020F0502020204030204" pitchFamily="34" charset="0"/>
                <a:ea typeface="Calibri" panose="020F0502020204030204" pitchFamily="34" charset="0"/>
                <a:cs typeface="+mj-cs"/>
              </a:rPr>
              <a:t>خامساً: دور الوكالات العالمية المصورة كمصدر إخباري</a:t>
            </a:r>
          </a:p>
          <a:p>
            <a:pPr algn="justLow" rtl="1">
              <a:spcAft>
                <a:spcPts val="800"/>
              </a:spcAft>
            </a:pPr>
            <a:r>
              <a:rPr lang="ar-EG" sz="2400" dirty="0">
                <a:solidFill>
                  <a:srgbClr val="002060"/>
                </a:solidFill>
                <a:latin typeface="Calibri" panose="020F0502020204030204" pitchFamily="34" charset="0"/>
                <a:ea typeface="Calibri" panose="020F0502020204030204" pitchFamily="34" charset="0"/>
                <a:cs typeface="+mj-cs"/>
              </a:rPr>
              <a:t>سادساً: دور القادة السياسيين كمصدر إخباري</a:t>
            </a:r>
            <a:endParaRPr lang="en-US" sz="2400" dirty="0">
              <a:solidFill>
                <a:srgbClr val="002060"/>
              </a:solidFill>
              <a:latin typeface="Calibri" panose="020F0502020204030204" pitchFamily="34" charset="0"/>
              <a:ea typeface="Calibri" panose="020F0502020204030204" pitchFamily="34" charset="0"/>
              <a:cs typeface="+mj-cs"/>
            </a:endParaRPr>
          </a:p>
          <a:p>
            <a:pPr lvl="0" algn="justLow" rtl="1">
              <a:spcAft>
                <a:spcPts val="800"/>
              </a:spcAft>
            </a:pPr>
            <a:r>
              <a:rPr lang="ar-EG" sz="2400" dirty="0">
                <a:solidFill>
                  <a:srgbClr val="002060"/>
                </a:solidFill>
                <a:cs typeface="+mj-cs"/>
              </a:rPr>
              <a:t>سابعاً:</a:t>
            </a:r>
            <a:r>
              <a:rPr lang="ar-EG" sz="2400" dirty="0">
                <a:solidFill>
                  <a:srgbClr val="002060"/>
                </a:solidFill>
                <a:ea typeface="Calibri" panose="020F0502020204030204" pitchFamily="34" charset="0"/>
                <a:cs typeface="+mj-cs"/>
              </a:rPr>
              <a:t> دور جماعات الضغط والمصالح كمصدر إخباري</a:t>
            </a:r>
          </a:p>
          <a:p>
            <a:pPr marL="342900" lvl="0" indent="-342900" algn="justLow" rtl="1">
              <a:spcAft>
                <a:spcPts val="800"/>
              </a:spcAft>
              <a:buFontTx/>
              <a:buChar char="-"/>
            </a:pPr>
            <a:r>
              <a:rPr lang="ar-EG" sz="2400" dirty="0">
                <a:solidFill>
                  <a:srgbClr val="002060"/>
                </a:solidFill>
                <a:cs typeface="+mj-cs"/>
              </a:rPr>
              <a:t>الخلاصة.</a:t>
            </a:r>
          </a:p>
          <a:p>
            <a:pPr marL="342900" lvl="0" indent="-342900" algn="justLow" rtl="1">
              <a:spcAft>
                <a:spcPts val="800"/>
              </a:spcAft>
              <a:buFontTx/>
              <a:buChar char="-"/>
            </a:pPr>
            <a:r>
              <a:rPr lang="ar-EG" sz="2400" dirty="0">
                <a:solidFill>
                  <a:srgbClr val="002060"/>
                </a:solidFill>
                <a:cs typeface="+mj-cs"/>
              </a:rPr>
              <a:t>المصادر والمراجع </a:t>
            </a:r>
          </a:p>
        </p:txBody>
      </p:sp>
      <p:sp>
        <p:nvSpPr>
          <p:cNvPr id="13" name="Rectangle 12">
            <a:extLst>
              <a:ext uri="{FF2B5EF4-FFF2-40B4-BE49-F238E27FC236}">
                <a16:creationId xmlns:a16="http://schemas.microsoft.com/office/drawing/2014/main" id="{C0D1CFB8-8726-4437-9A49-8D00B2404F03}"/>
              </a:ext>
            </a:extLst>
          </p:cNvPr>
          <p:cNvSpPr/>
          <p:nvPr/>
        </p:nvSpPr>
        <p:spPr>
          <a:xfrm flipV="1">
            <a:off x="1870396" y="489366"/>
            <a:ext cx="7365251"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0474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286397" y="1952108"/>
            <a:ext cx="3646974" cy="35923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9BFC32B8-BDEE-2CBC-DFF5-CD482608568C}"/>
              </a:ext>
            </a:extLst>
          </p:cNvPr>
          <p:cNvSpPr/>
          <p:nvPr/>
        </p:nvSpPr>
        <p:spPr>
          <a:xfrm>
            <a:off x="1271826" y="5667856"/>
            <a:ext cx="1636524" cy="73290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Adobe Caslon Pro Bold" panose="0205070206050A020403"/>
                <a:ea typeface="Roboto Light" panose="02000000000000000000" pitchFamily="2" charset="0"/>
                <a:cs typeface="+mj-cs"/>
              </a:rPr>
              <a:t>Lecture No.3</a:t>
            </a:r>
            <a:r>
              <a:rPr lang="en-US" sz="2000" b="1" dirty="0">
                <a:latin typeface="Adobe Caslon Pro Bold" panose="0205070206050A020403"/>
                <a:ea typeface="Roboto Light" panose="02000000000000000000" pitchFamily="2" charset="0"/>
              </a:rPr>
              <a:t> </a:t>
            </a: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ctr"/>
            <a:r>
              <a:rPr lang="en-US" sz="2000" dirty="0">
                <a:solidFill>
                  <a:schemeClr val="bg1"/>
                </a:solidFill>
                <a:latin typeface="Adobe Caslon Pro Bold" panose="0205070206050A020403" pitchFamily="18" charset="0"/>
              </a:rPr>
              <a:t>www.midocean.ae</a:t>
            </a:r>
          </a:p>
        </p:txBody>
      </p:sp>
      <p:sp>
        <p:nvSpPr>
          <p:cNvPr id="3" name="Rectangle: Rounded Corners 2">
            <a:extLst>
              <a:ext uri="{FF2B5EF4-FFF2-40B4-BE49-F238E27FC236}">
                <a16:creationId xmlns:a16="http://schemas.microsoft.com/office/drawing/2014/main" id="{8C8040BB-5005-4A01-8199-D2F318910643}"/>
              </a:ext>
            </a:extLst>
          </p:cNvPr>
          <p:cNvSpPr/>
          <p:nvPr/>
        </p:nvSpPr>
        <p:spPr>
          <a:xfrm>
            <a:off x="3933371" y="1368994"/>
            <a:ext cx="7990597" cy="540695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rgbClr val="002060"/>
                </a:solidFill>
                <a:latin typeface="Adobe Caslon Pro"/>
                <a:ea typeface="Calibri" panose="020F0502020204030204" pitchFamily="34" charset="0"/>
                <a:cs typeface="+mj-cs"/>
              </a:rPr>
              <a:t>      تمثل المصادر بالنسبة للصحفي إحدى الركائز المهمة في عمله، بل إحدى الأدوات الهامة التي لا غنى عنها في ممارسة المهنة، ويقصد بمصدر الخبر الأداة التي تحصل من خلالها الوكالة أو الوسيلة الإعلامية (مطبوعة، مسموعة، مرئية، إلكترونية) على الخبر.</a:t>
            </a:r>
          </a:p>
          <a:p>
            <a:pPr algn="justLow" rtl="1">
              <a:lnSpc>
                <a:spcPct val="150000"/>
              </a:lnSpc>
              <a:spcAft>
                <a:spcPts val="800"/>
              </a:spcAft>
            </a:pPr>
            <a:r>
              <a:rPr lang="ar-EG" sz="2400" dirty="0">
                <a:solidFill>
                  <a:srgbClr val="002060"/>
                </a:solidFill>
                <a:latin typeface="Adobe Caslon Pro"/>
                <a:ea typeface="Calibri" panose="020F0502020204030204" pitchFamily="34" charset="0"/>
                <a:cs typeface="+mj-cs"/>
              </a:rPr>
              <a:t>       وهذا المصدر قد يكون شخصاً مثل كبار الشخصيات الرسمية أو الشعبية والاجتماعية أو كبار الشخصيات الأجنبية التي تزور البلاد وغير ذلك من المصادر الحية، وقد يكون هذا المصدر جهة مثل وكالات الأنباء ووسائل الإعلام على أنواعها والإعلانات والنشرات الرسمية والشعبية والهيئات والمؤسسات العامة والخاصة وغير ذلك من المصادر.</a:t>
            </a:r>
            <a:endParaRPr lang="en-US" sz="2400" dirty="0">
              <a:latin typeface="Adobe Caslon Pro"/>
              <a:ea typeface="Calibri" panose="020F0502020204030204" pitchFamily="34" charset="0"/>
              <a:cs typeface="+mj-cs"/>
            </a:endParaRPr>
          </a:p>
        </p:txBody>
      </p:sp>
      <p:sp>
        <p:nvSpPr>
          <p:cNvPr id="2" name="Rectangle: Rounded Corners 1">
            <a:extLst>
              <a:ext uri="{FF2B5EF4-FFF2-40B4-BE49-F238E27FC236}">
                <a16:creationId xmlns:a16="http://schemas.microsoft.com/office/drawing/2014/main" id="{300E3C06-4BB0-460C-930B-F3C6392665E3}"/>
              </a:ext>
            </a:extLst>
          </p:cNvPr>
          <p:cNvSpPr/>
          <p:nvPr/>
        </p:nvSpPr>
        <p:spPr>
          <a:xfrm>
            <a:off x="3370399" y="457200"/>
            <a:ext cx="7059063" cy="85634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en-US" sz="2400" b="1" dirty="0">
                <a:solidFill>
                  <a:srgbClr val="002060"/>
                </a:solidFill>
                <a:latin typeface="Adobe Arabic"/>
                <a:cs typeface="+mj-cs"/>
              </a:rPr>
              <a:t>1</a:t>
            </a:r>
            <a:r>
              <a:rPr lang="ar-EG" sz="2400" b="1" dirty="0">
                <a:solidFill>
                  <a:srgbClr val="002060"/>
                </a:solidFill>
              </a:rPr>
              <a:t>. مفهوم مصادر الأخبار </a:t>
            </a:r>
            <a:r>
              <a:rPr lang="en-US" sz="2400" b="1" dirty="0">
                <a:solidFill>
                  <a:srgbClr val="002060"/>
                </a:solidFill>
                <a:latin typeface="Adobe Caslon Pro Bold" panose="0205070206050A020403"/>
                <a:cs typeface="+mj-cs"/>
              </a:rPr>
              <a:t>The Concept of News Source </a:t>
            </a:r>
            <a:r>
              <a:rPr lang="ar-EG" sz="2400" b="1" dirty="0">
                <a:solidFill>
                  <a:srgbClr val="002060"/>
                </a:solidFill>
                <a:latin typeface="Adobe Caslon Pro Bold" panose="0205070206050A020403"/>
                <a:cs typeface="+mj-cs"/>
              </a:rPr>
              <a:t> </a:t>
            </a:r>
          </a:p>
        </p:txBody>
      </p:sp>
      <p:sp>
        <p:nvSpPr>
          <p:cNvPr id="7" name="Rectangle 6">
            <a:extLst>
              <a:ext uri="{FF2B5EF4-FFF2-40B4-BE49-F238E27FC236}">
                <a16:creationId xmlns:a16="http://schemas.microsoft.com/office/drawing/2014/main" id="{E3538382-6877-4D4B-A9BB-81B03268B330}"/>
              </a:ext>
            </a:extLst>
          </p:cNvPr>
          <p:cNvSpPr/>
          <p:nvPr/>
        </p:nvSpPr>
        <p:spPr>
          <a:xfrm flipV="1">
            <a:off x="496495" y="263761"/>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D3E24F5F-8C0C-429A-880B-E216696EC58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6397" y="257833"/>
            <a:ext cx="1963162" cy="916662"/>
          </a:xfrm>
          <a:prstGeom prst="rect">
            <a:avLst/>
          </a:prstGeom>
        </p:spPr>
      </p:pic>
    </p:spTree>
    <p:extLst>
      <p:ext uri="{BB962C8B-B14F-4D97-AF65-F5344CB8AC3E}">
        <p14:creationId xmlns:p14="http://schemas.microsoft.com/office/powerpoint/2010/main" val="170309739"/>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844810E4-E8A9-2051-4D02-31024B944D7B}"/>
              </a:ext>
            </a:extLst>
          </p:cNvPr>
          <p:cNvSpPr/>
          <p:nvPr/>
        </p:nvSpPr>
        <p:spPr>
          <a:xfrm>
            <a:off x="5578519" y="6187083"/>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No:3 </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1733805" y="6396335"/>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117211" y="6078020"/>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37995" y="504695"/>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solidFill>
                  <a:srgbClr val="002060"/>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4174820" y="1574327"/>
            <a:ext cx="7021083" cy="4137840"/>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spcAft>
                <a:spcPts val="800"/>
              </a:spcAft>
            </a:pPr>
            <a:r>
              <a:rPr lang="ar-EG" sz="2400" b="1" dirty="0">
                <a:solidFill>
                  <a:srgbClr val="002060"/>
                </a:solidFill>
                <a:latin typeface="Calibri" panose="020F0502020204030204" pitchFamily="34" charset="0"/>
                <a:cs typeface="Times New Roman" panose="02020603050405020304" pitchFamily="18" charset="0"/>
              </a:rPr>
              <a:t>أولاً: المصادر العامة.</a:t>
            </a:r>
            <a:endParaRPr lang="en-US" sz="2400" b="1" dirty="0">
              <a:solidFill>
                <a:srgbClr val="002060"/>
              </a:solidFill>
              <a:latin typeface="Calibri" panose="020F0502020204030204" pitchFamily="34" charset="0"/>
              <a:cs typeface="Times New Roman" panose="02020603050405020304" pitchFamily="18" charset="0"/>
            </a:endParaRPr>
          </a:p>
          <a:p>
            <a:pPr algn="justLow" rtl="1">
              <a:spcAft>
                <a:spcPts val="800"/>
              </a:spcAft>
            </a:pPr>
            <a:r>
              <a:rPr lang="ar-EG" sz="2400" b="1" dirty="0">
                <a:solidFill>
                  <a:srgbClr val="002060"/>
                </a:solidFill>
                <a:latin typeface="Calibri" panose="020F0502020204030204" pitchFamily="34" charset="0"/>
                <a:cs typeface="Times New Roman" panose="02020603050405020304" pitchFamily="18" charset="0"/>
              </a:rPr>
              <a:t>ثانياً: المصادر الخاصة.</a:t>
            </a:r>
            <a:endParaRPr lang="en-US" sz="2400" b="1" dirty="0">
              <a:solidFill>
                <a:srgbClr val="002060"/>
              </a:solidFill>
              <a:latin typeface="Calibri" panose="020F0502020204030204" pitchFamily="34" charset="0"/>
              <a:cs typeface="Times New Roman" panose="02020603050405020304" pitchFamily="18" charset="0"/>
            </a:endParaRPr>
          </a:p>
          <a:p>
            <a:pPr algn="justLow" rtl="1">
              <a:spcAft>
                <a:spcPts val="800"/>
              </a:spcAft>
            </a:pPr>
            <a:r>
              <a:rPr lang="ar-EG" sz="2400" b="1" dirty="0">
                <a:solidFill>
                  <a:srgbClr val="002060"/>
                </a:solidFill>
                <a:latin typeface="Calibri" panose="020F0502020204030204" pitchFamily="34" charset="0"/>
                <a:cs typeface="Times New Roman" panose="02020603050405020304" pitchFamily="18" charset="0"/>
              </a:rPr>
              <a:t>ثالثاً: المصادر البشرية.</a:t>
            </a:r>
            <a:endParaRPr lang="en-US" sz="2400" b="1" dirty="0">
              <a:solidFill>
                <a:srgbClr val="002060"/>
              </a:solidFill>
              <a:latin typeface="Calibri" panose="020F0502020204030204" pitchFamily="34" charset="0"/>
              <a:cs typeface="Times New Roman" panose="02020603050405020304" pitchFamily="18" charset="0"/>
            </a:endParaRPr>
          </a:p>
          <a:p>
            <a:pPr algn="justLow" rtl="1">
              <a:spcAft>
                <a:spcPts val="800"/>
              </a:spcAft>
            </a:pPr>
            <a:r>
              <a:rPr lang="ar-EG" sz="2400" b="1" dirty="0">
                <a:solidFill>
                  <a:srgbClr val="002060"/>
                </a:solidFill>
                <a:latin typeface="Calibri" panose="020F0502020204030204" pitchFamily="34" charset="0"/>
                <a:cs typeface="Times New Roman" panose="02020603050405020304" pitchFamily="18" charset="0"/>
              </a:rPr>
              <a:t>رابعاً: المصادر الحكومية.</a:t>
            </a:r>
          </a:p>
          <a:p>
            <a:pPr lvl="0" algn="justLow" rtl="1">
              <a:spcAft>
                <a:spcPts val="800"/>
              </a:spcAft>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خامساً: دور الوكالات العالمية المصورة كمصدر إخباري</a:t>
            </a:r>
          </a:p>
          <a:p>
            <a:pPr lvl="0" algn="justLow" rtl="1">
              <a:spcAft>
                <a:spcPts val="800"/>
              </a:spcAft>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سادساً: دور القادة السياسيين كمصدر إخباري</a:t>
            </a:r>
            <a:endParaRPr lang="en-US" sz="2400" b="1" dirty="0">
              <a:solidFill>
                <a:srgbClr val="002060"/>
              </a:solidFill>
              <a:latin typeface="Calibri" panose="020F0502020204030204" pitchFamily="34" charset="0"/>
              <a:ea typeface="Calibri" panose="020F0502020204030204" pitchFamily="34" charset="0"/>
            </a:endParaRPr>
          </a:p>
          <a:p>
            <a:pPr lvl="0" algn="justLow" rtl="1">
              <a:spcAft>
                <a:spcPts val="800"/>
              </a:spcAft>
            </a:pPr>
            <a:r>
              <a:rPr lang="ar-EG" sz="2400" b="1" dirty="0">
                <a:solidFill>
                  <a:srgbClr val="002060"/>
                </a:solidFill>
                <a:cs typeface="Times New Roman" panose="02020603050405020304" pitchFamily="18" charset="0"/>
              </a:rPr>
              <a:t>سابعاً:</a:t>
            </a:r>
            <a:r>
              <a:rPr lang="ar-EG" sz="2400" b="1" dirty="0">
                <a:solidFill>
                  <a:srgbClr val="002060"/>
                </a:solidFill>
                <a:ea typeface="Calibri" panose="020F0502020204030204" pitchFamily="34" charset="0"/>
                <a:cs typeface="Times New Roman" panose="02020603050405020304" pitchFamily="18" charset="0"/>
              </a:rPr>
              <a:t> دور جماعات الضغط والمصالح كمصدر إخباري.</a:t>
            </a:r>
          </a:p>
        </p:txBody>
      </p:sp>
      <p:sp>
        <p:nvSpPr>
          <p:cNvPr id="6" name="Rectangle: Rounded Corners 5">
            <a:extLst>
              <a:ext uri="{FF2B5EF4-FFF2-40B4-BE49-F238E27FC236}">
                <a16:creationId xmlns:a16="http://schemas.microsoft.com/office/drawing/2014/main" id="{CC07DA1C-A698-4037-B632-EF0816752B38}"/>
              </a:ext>
            </a:extLst>
          </p:cNvPr>
          <p:cNvSpPr/>
          <p:nvPr/>
        </p:nvSpPr>
        <p:spPr>
          <a:xfrm>
            <a:off x="2619284" y="223974"/>
            <a:ext cx="7369070" cy="78777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r>
              <a:rPr lang="ar-EG" sz="2800" b="1" dirty="0">
                <a:solidFill>
                  <a:schemeClr val="bg1"/>
                </a:solidFill>
                <a:latin typeface="Adobe Arabic" panose="02040503050201020203" pitchFamily="18" charset="-78"/>
                <a:ea typeface="Calibri" panose="020F0502020204030204" pitchFamily="34" charset="0"/>
                <a:cs typeface="Adobe Arabic" panose="02040503050201020203" pitchFamily="18" charset="-78"/>
              </a:rPr>
              <a:t> </a:t>
            </a:r>
            <a:endParaRPr lang="ar-EG" dirty="0">
              <a:solidFill>
                <a:schemeClr val="bg1"/>
              </a:solidFill>
            </a:endParaRPr>
          </a:p>
        </p:txBody>
      </p:sp>
      <p:sp>
        <p:nvSpPr>
          <p:cNvPr id="2" name="Rectangle: Rounded Corners 1">
            <a:extLst>
              <a:ext uri="{FF2B5EF4-FFF2-40B4-BE49-F238E27FC236}">
                <a16:creationId xmlns:a16="http://schemas.microsoft.com/office/drawing/2014/main" id="{4266DCC3-06F7-4E65-B8A0-C7D85EED0FCE}"/>
              </a:ext>
            </a:extLst>
          </p:cNvPr>
          <p:cNvSpPr/>
          <p:nvPr/>
        </p:nvSpPr>
        <p:spPr>
          <a:xfrm>
            <a:off x="4174820" y="850993"/>
            <a:ext cx="4928869" cy="61528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15000"/>
              </a:lnSpc>
              <a:spcAft>
                <a:spcPts val="800"/>
              </a:spcAft>
            </a:pPr>
            <a:r>
              <a:rPr lang="en-US" sz="2400" b="1" dirty="0">
                <a:solidFill>
                  <a:srgbClr val="002060"/>
                </a:solidFill>
                <a:latin typeface="Adobe Arabic" panose="02040503050201020203"/>
                <a:ea typeface="Calibri" panose="020F0502020204030204" pitchFamily="34" charset="0"/>
                <a:cs typeface="Arial" panose="020B0604020202020204" pitchFamily="34" charset="0"/>
              </a:rPr>
              <a:t>2</a:t>
            </a:r>
            <a:r>
              <a:rPr lang="ar-EG" sz="2400" b="1" dirty="0">
                <a:solidFill>
                  <a:srgbClr val="002060"/>
                </a:solidFill>
                <a:latin typeface="Calibri" panose="020F0502020204030204" pitchFamily="34" charset="0"/>
                <a:ea typeface="Calibri" panose="020F0502020204030204" pitchFamily="34" charset="0"/>
                <a:cs typeface="Adobe Arabic" panose="02040503050201020203"/>
              </a:rPr>
              <a:t>. أنواع المصادر الصحفية </a:t>
            </a:r>
            <a:endParaRPr lang="en-US" sz="12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938DEC23-24B4-474E-A464-740DE0A4231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7211" y="1771990"/>
            <a:ext cx="3937954" cy="38641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 name="Rectangle 13">
            <a:extLst>
              <a:ext uri="{FF2B5EF4-FFF2-40B4-BE49-F238E27FC236}">
                <a16:creationId xmlns:a16="http://schemas.microsoft.com/office/drawing/2014/main" id="{3E3BA237-8C6F-4B73-9B9A-3497B8FBCBCE}"/>
              </a:ext>
            </a:extLst>
          </p:cNvPr>
          <p:cNvSpPr/>
          <p:nvPr/>
        </p:nvSpPr>
        <p:spPr>
          <a:xfrm flipV="1">
            <a:off x="2502378" y="420748"/>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70027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281662" y="6102551"/>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281145" y="6083850"/>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No : 3</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3069646" y="722583"/>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188C2CC5-43D6-4D8D-87AD-B68B86A67F67}"/>
              </a:ext>
            </a:extLst>
          </p:cNvPr>
          <p:cNvSpPr/>
          <p:nvPr/>
        </p:nvSpPr>
        <p:spPr>
          <a:xfrm>
            <a:off x="4585252" y="1722608"/>
            <a:ext cx="7316312" cy="4311184"/>
          </a:xfrm>
          <a:prstGeom prst="roundRect">
            <a:avLst/>
          </a:prstGeom>
          <a:solidFill>
            <a:schemeClr val="accent5">
              <a:lumMod val="20000"/>
              <a:lumOff val="8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هي المصادر التي تقدم خدماتها الإخبارية لكل من يشترك فيها مقابل تحصيل رسوم مادية معينة، مثل:</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وكالات الأنباء العالمية والإقليمية والعربية والمحلية.</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الصحف المحلية والعربية والأجنبية.</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الإذاعات المحلية والعربية والأجنبية.</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محطات التلفزيون العالمية.</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البث التلفزيوني الأرضي والفضائيات المحلية والعربية والأجنبية.</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شبكة الإنترنت.</a:t>
            </a:r>
            <a:r>
              <a:rPr lang="ar-EG" sz="2400" dirty="0">
                <a:latin typeface="Calibri" panose="020F0502020204030204" pitchFamily="34" charset="0"/>
                <a:ea typeface="Calibri" panose="020F0502020204030204" pitchFamily="34" charset="0"/>
                <a:cs typeface="Adobe Arabic" panose="02040503050201020203"/>
              </a:rPr>
              <a:t>.</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9" name="Graphic 22">
            <a:extLst>
              <a:ext uri="{FF2B5EF4-FFF2-40B4-BE49-F238E27FC236}">
                <a16:creationId xmlns:a16="http://schemas.microsoft.com/office/drawing/2014/main" id="{4747F8BA-6199-411A-9CD0-250499275D6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sp>
        <p:nvSpPr>
          <p:cNvPr id="2" name="Rectangle: Rounded Corners 1">
            <a:extLst>
              <a:ext uri="{FF2B5EF4-FFF2-40B4-BE49-F238E27FC236}">
                <a16:creationId xmlns:a16="http://schemas.microsoft.com/office/drawing/2014/main" id="{A07BCF9E-005E-4E2E-BD2E-C0958231D6CF}"/>
              </a:ext>
            </a:extLst>
          </p:cNvPr>
          <p:cNvSpPr/>
          <p:nvPr/>
        </p:nvSpPr>
        <p:spPr>
          <a:xfrm>
            <a:off x="4100147" y="824208"/>
            <a:ext cx="4797109" cy="74116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ctr" rtl="1">
              <a:lnSpc>
                <a:spcPct val="115000"/>
              </a:lnSpc>
              <a:spcAft>
                <a:spcPts val="800"/>
              </a:spcAft>
              <a:buFont typeface="Wingdings" panose="05000000000000000000" pitchFamily="2" charset="2"/>
              <a:buChar char="Ø"/>
            </a:pPr>
            <a:r>
              <a:rPr lang="ar-EG" sz="2800" b="1" dirty="0">
                <a:solidFill>
                  <a:srgbClr val="002060"/>
                </a:solidFill>
                <a:latin typeface="Calibri" panose="020F0502020204030204" pitchFamily="34" charset="0"/>
                <a:ea typeface="Calibri" panose="020F0502020204030204" pitchFamily="34" charset="0"/>
                <a:cs typeface="+mj-cs"/>
              </a:rPr>
              <a:t>أولاً: المصادر العامة</a:t>
            </a:r>
            <a:r>
              <a:rPr lang="ar-EG" sz="2000" b="1" dirty="0">
                <a:solidFill>
                  <a:srgbClr val="002060"/>
                </a:solidFill>
                <a:latin typeface="Calibri" panose="020F0502020204030204" pitchFamily="34" charset="0"/>
                <a:ea typeface="Calibri" panose="020F0502020204030204" pitchFamily="34" charset="0"/>
                <a:cs typeface="+mj-cs"/>
              </a:rPr>
              <a:t>.</a:t>
            </a:r>
            <a:endParaRPr lang="en-US" sz="1100" dirty="0">
              <a:solidFill>
                <a:srgbClr val="002060"/>
              </a:solidFill>
              <a:latin typeface="Calibri" panose="020F0502020204030204" pitchFamily="34" charset="0"/>
              <a:ea typeface="Calibri" panose="020F0502020204030204" pitchFamily="34" charset="0"/>
              <a:cs typeface="+mj-cs"/>
            </a:endParaRPr>
          </a:p>
        </p:txBody>
      </p:sp>
      <p:pic>
        <p:nvPicPr>
          <p:cNvPr id="5" name="Picture 4">
            <a:extLst>
              <a:ext uri="{FF2B5EF4-FFF2-40B4-BE49-F238E27FC236}">
                <a16:creationId xmlns:a16="http://schemas.microsoft.com/office/drawing/2014/main" id="{312BD9AA-407E-4BD5-8A9F-F50DE91C9B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1662" y="1564231"/>
            <a:ext cx="4149587" cy="42327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56421663"/>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844810E4-E8A9-2051-4D02-31024B944D7B}"/>
              </a:ext>
            </a:extLst>
          </p:cNvPr>
          <p:cNvSpPr/>
          <p:nvPr/>
        </p:nvSpPr>
        <p:spPr>
          <a:xfrm>
            <a:off x="5457018" y="787948"/>
            <a:ext cx="212762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No:3 </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1994336" y="5847188"/>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6" y="5830966"/>
            <a:ext cx="3281542" cy="461665"/>
          </a:xfrm>
          <a:prstGeom prst="rect">
            <a:avLst/>
          </a:prstGeom>
          <a:noFill/>
        </p:spPr>
        <p:txBody>
          <a:bodyPr wrap="square" rtlCol="0">
            <a:spAutoFit/>
          </a:bodyPr>
          <a:lstStyle/>
          <a:p>
            <a:r>
              <a:rPr lang="en-US" sz="2400" dirty="0">
                <a:solidFill>
                  <a:srgbClr val="00206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455206" y="274846"/>
            <a:ext cx="1736794" cy="52916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6114" y="-1"/>
            <a:ext cx="2470340" cy="108509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solidFill>
                  <a:srgbClr val="002060"/>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4313525" y="1444486"/>
            <a:ext cx="7560421" cy="393589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Adobe Arabic" panose="02040503050201020203"/>
              </a:rPr>
              <a:t>- النشرات والوثائق والتقارير الرسمية.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Adobe Arabic" panose="02040503050201020203"/>
              </a:rPr>
              <a:t>- المكاتب الصحفية في الوزارات والدوائر</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Adobe Arabic" panose="02040503050201020203"/>
              </a:rPr>
              <a:t>- الاحتفالات والندوات والمؤتمرات الصحفية.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Adobe Arabic" panose="02040503050201020203"/>
              </a:rPr>
              <a:t>- اللقاءات الصحفية اليومية التي يجريها الناطقون باسم الوزارات مع مندوبي وسائل الإعلام ووكالات الأنباء.</a:t>
            </a:r>
          </a:p>
        </p:txBody>
      </p:sp>
      <p:pic>
        <p:nvPicPr>
          <p:cNvPr id="11" name="Picture Placeholder 4">
            <a:extLst>
              <a:ext uri="{FF2B5EF4-FFF2-40B4-BE49-F238E27FC236}">
                <a16:creationId xmlns:a16="http://schemas.microsoft.com/office/drawing/2014/main" id="{E803B878-562E-40F8-8EF9-D5A435F2D7CE}"/>
              </a:ext>
            </a:extLst>
          </p:cNvPr>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t="12315" b="12315"/>
          <a:stretch/>
        </p:blipFill>
        <p:spPr>
          <a:xfrm>
            <a:off x="333275" y="1632825"/>
            <a:ext cx="3646974" cy="35923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5" name="Rectangle 14">
            <a:extLst>
              <a:ext uri="{FF2B5EF4-FFF2-40B4-BE49-F238E27FC236}">
                <a16:creationId xmlns:a16="http://schemas.microsoft.com/office/drawing/2014/main" id="{2C4193F9-33CF-4369-944E-7A32AC3C4F13}"/>
              </a:ext>
            </a:extLst>
          </p:cNvPr>
          <p:cNvSpPr/>
          <p:nvPr/>
        </p:nvSpPr>
        <p:spPr>
          <a:xfrm>
            <a:off x="2586454" y="509259"/>
            <a:ext cx="7670729"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808236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281662" y="6210299"/>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Adobe Caslon Pro Bold" panose="0205070206050A020403" pitchFamily="18" charset="0"/>
                <a:ea typeface="Roboto Light" panose="02000000000000000000" pitchFamily="2" charset="0"/>
                <a:cs typeface="+mj-cs"/>
              </a:rPr>
              <a:t>Lecture</a:t>
            </a:r>
            <a:r>
              <a:rPr lang="en-US" sz="1400" dirty="0">
                <a:ea typeface="Roboto Light" panose="02000000000000000000" pitchFamily="2" charset="0"/>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174735" y="6284948"/>
            <a:ext cx="1226595" cy="1077218"/>
          </a:xfrm>
          <a:prstGeom prst="rect">
            <a:avLst/>
          </a:prstGeom>
          <a:noFill/>
        </p:spPr>
        <p:txBody>
          <a:bodyPr wrap="square" rtlCol="0">
            <a:spAutoFit/>
          </a:bodyPr>
          <a:lstStyle/>
          <a:p>
            <a:pPr algn="ctr"/>
            <a:r>
              <a:rPr lang="en-US" sz="2000" b="1" dirty="0">
                <a:solidFill>
                  <a:srgbClr val="002060"/>
                </a:solidFill>
                <a:latin typeface="Times New Roman" panose="02020603050405020304" pitchFamily="18" charset="0"/>
                <a:cs typeface="Times New Roman" panose="02020603050405020304" pitchFamily="18" charset="0"/>
              </a:rPr>
              <a:t>No:3</a:t>
            </a:r>
            <a:r>
              <a:rPr lang="en-US" sz="2000" b="1" dirty="0">
                <a:solidFill>
                  <a:schemeClr val="bg1"/>
                </a:solidFill>
                <a:latin typeface="Times New Roman" panose="02020603050405020304" pitchFamily="18" charset="0"/>
                <a:cs typeface="Times New Roman" panose="02020603050405020304" pitchFamily="18" charset="0"/>
              </a:rPr>
              <a:t> </a:t>
            </a: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453446" y="52951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ctr"/>
            <a:r>
              <a:rPr lang="en-US" sz="2000" b="1" dirty="0">
                <a:solidFill>
                  <a:srgbClr val="002060"/>
                </a:solidFill>
                <a:latin typeface="Adobe Caslon Pro Bold" panose="0205070206050A020403" pitchFamily="18" charset="0"/>
                <a:cs typeface="+mj-cs"/>
              </a:rPr>
              <a:t>www.midocean.ae</a:t>
            </a:r>
          </a:p>
        </p:txBody>
      </p:sp>
      <p:sp>
        <p:nvSpPr>
          <p:cNvPr id="3" name="Rectangle: Diagonal Corners Rounded 2">
            <a:extLst>
              <a:ext uri="{FF2B5EF4-FFF2-40B4-BE49-F238E27FC236}">
                <a16:creationId xmlns:a16="http://schemas.microsoft.com/office/drawing/2014/main" id="{928B8C05-D010-4E6E-80C6-7AA4B6B96093}"/>
              </a:ext>
            </a:extLst>
          </p:cNvPr>
          <p:cNvSpPr/>
          <p:nvPr/>
        </p:nvSpPr>
        <p:spPr>
          <a:xfrm>
            <a:off x="3631096" y="920192"/>
            <a:ext cx="8270468" cy="5434854"/>
          </a:xfrm>
          <a:prstGeom prst="round2Diag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400" b="1" dirty="0">
                <a:solidFill>
                  <a:srgbClr val="002060"/>
                </a:solidFill>
                <a:latin typeface="Adobe Arabic" panose="02040503050201020203"/>
                <a:ea typeface="Calibri" panose="020F0502020204030204" pitchFamily="34" charset="0"/>
                <a:cs typeface="+mj-cs"/>
              </a:rPr>
              <a:t>1</a:t>
            </a:r>
            <a:r>
              <a:rPr lang="ar-EG" sz="2400" b="1" dirty="0">
                <a:solidFill>
                  <a:srgbClr val="002060"/>
                </a:solidFill>
                <a:latin typeface="Adobe Arabic" panose="02040503050201020203"/>
                <a:ea typeface="Calibri" panose="020F0502020204030204" pitchFamily="34" charset="0"/>
                <a:cs typeface="+mj-cs"/>
              </a:rPr>
              <a:t>.</a:t>
            </a:r>
            <a:r>
              <a:rPr lang="ar-EG" sz="2400" b="1" dirty="0">
                <a:solidFill>
                  <a:srgbClr val="002060"/>
                </a:solidFill>
                <a:latin typeface="Calibri" panose="020F0502020204030204" pitchFamily="34" charset="0"/>
                <a:ea typeface="Calibri" panose="020F0502020204030204" pitchFamily="34" charset="0"/>
                <a:cs typeface="+mj-cs"/>
              </a:rPr>
              <a:t>وكالات الأنباء العالمية والإقليمية والعربية والمحلية:</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تغطي وكالة الأنباء في أغلب الحالات الكثير من مناطق العالم؛ الأمر الذي يجعلها في الصدارة في اكتساب المعلومة ومن ثم إعادة بيعها، والصحفي هنا بإمكانه العودة لهذه الوكالات حسب اشتراك وسيلته الإعلامية فيها.</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وتعمل وكالات الأنباء من خلال شبكة واسعة من المندوبين والمراسلين </a:t>
            </a:r>
            <a:r>
              <a:rPr lang="ar-EG" sz="2400" dirty="0">
                <a:solidFill>
                  <a:srgbClr val="002060"/>
                </a:solidFill>
                <a:latin typeface="Adobe Arabic" panose="02040503050201020203"/>
                <a:ea typeface="Calibri" panose="020F0502020204030204" pitchFamily="34" charset="0"/>
                <a:cs typeface="+mj-cs"/>
              </a:rPr>
              <a:t>المنتشرين</a:t>
            </a:r>
            <a:r>
              <a:rPr lang="ar-EG" sz="2400" dirty="0">
                <a:solidFill>
                  <a:srgbClr val="002060"/>
                </a:solidFill>
                <a:latin typeface="Calibri" panose="020F0502020204030204" pitchFamily="34" charset="0"/>
                <a:ea typeface="Calibri" panose="020F0502020204030204" pitchFamily="34" charset="0"/>
                <a:cs typeface="+mj-cs"/>
              </a:rPr>
              <a:t> في جميع أنحاء العالم وهي بذلك توفر للصحف كمية كبيرة من الأخبار العالمية، لم تمتلك أي صحيفة القدرة للحصول عليها بوسائلها الذاتية، لأنه لا توجد صحيفة في العالم مهما بلغت قوة إمكانياتها أن تغطي جميع مناطق العالم بالمراسلين.</a:t>
            </a:r>
          </a:p>
        </p:txBody>
      </p:sp>
      <p:pic>
        <p:nvPicPr>
          <p:cNvPr id="9" name="Graphic 22">
            <a:extLst>
              <a:ext uri="{FF2B5EF4-FFF2-40B4-BE49-F238E27FC236}">
                <a16:creationId xmlns:a16="http://schemas.microsoft.com/office/drawing/2014/main" id="{E2FBB3FA-AD3D-4E14-B7CA-B5BE130D463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96969" y="-106401"/>
            <a:ext cx="2470340" cy="1026593"/>
          </a:xfrm>
          <a:prstGeom prst="rect">
            <a:avLst/>
          </a:prstGeom>
        </p:spPr>
      </p:pic>
      <p:pic>
        <p:nvPicPr>
          <p:cNvPr id="4" name="Picture 3">
            <a:extLst>
              <a:ext uri="{FF2B5EF4-FFF2-40B4-BE49-F238E27FC236}">
                <a16:creationId xmlns:a16="http://schemas.microsoft.com/office/drawing/2014/main" id="{D7932C1C-F445-4C45-BC9F-44CCC75E7E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601822"/>
            <a:ext cx="3525078" cy="3333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83705859"/>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844810E4-E8A9-2051-4D02-31024B944D7B}"/>
              </a:ext>
            </a:extLst>
          </p:cNvPr>
          <p:cNvSpPr/>
          <p:nvPr/>
        </p:nvSpPr>
        <p:spPr>
          <a:xfrm>
            <a:off x="5506020" y="6223005"/>
            <a:ext cx="179532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No:3 </a:t>
            </a:r>
            <a:endParaRPr lang="en-US" sz="20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1708006" y="6323555"/>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231579" y="6308853"/>
            <a:ext cx="3281542" cy="461665"/>
          </a:xfrm>
          <a:prstGeom prst="rect">
            <a:avLst/>
          </a:prstGeom>
          <a:noFill/>
        </p:spPr>
        <p:txBody>
          <a:bodyPr wrap="square" rtlCol="0">
            <a:spAutoFit/>
          </a:bodyPr>
          <a:lstStyle/>
          <a:p>
            <a:r>
              <a:rPr lang="en-US" sz="2400" dirty="0">
                <a:solidFill>
                  <a:srgbClr val="00206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98292" y="223902"/>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115375"/>
            <a:ext cx="2470340" cy="114044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solidFill>
                  <a:srgbClr val="002060"/>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4688114" y="1025066"/>
            <a:ext cx="7121144" cy="434732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15000"/>
              </a:lnSpc>
              <a:spcAft>
                <a:spcPts val="800"/>
              </a:spcAft>
              <a:buFont typeface="Wingdings" panose="05000000000000000000" pitchFamily="2" charset="2"/>
              <a:buChar char=""/>
            </a:pPr>
            <a:r>
              <a:rPr lang="ar-EG" sz="2800" b="1" dirty="0">
                <a:solidFill>
                  <a:srgbClr val="002060"/>
                </a:solidFill>
                <a:latin typeface="Calibri" panose="020F0502020204030204" pitchFamily="34" charset="0"/>
                <a:ea typeface="Calibri" panose="020F0502020204030204" pitchFamily="34" charset="0"/>
                <a:cs typeface="+mj-cs"/>
              </a:rPr>
              <a:t>ومن أشهر وكالات الأنباء العالمية</a:t>
            </a:r>
            <a:r>
              <a:rPr lang="ar-EG" sz="2800" b="1" dirty="0">
                <a:solidFill>
                  <a:srgbClr val="002060"/>
                </a:solidFill>
                <a:latin typeface="Calibri" panose="020F0502020204030204" pitchFamily="34" charset="0"/>
                <a:ea typeface="Calibri" panose="020F0502020204030204" pitchFamily="34" charset="0"/>
                <a:cs typeface="Adobe Arabic" panose="02040503050201020203"/>
              </a:rPr>
              <a:t>:</a:t>
            </a:r>
            <a:endParaRPr lang="en-US" sz="1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800">
                <a:solidFill>
                  <a:srgbClr val="002060"/>
                </a:solidFill>
                <a:latin typeface="Calibri" panose="020F0502020204030204" pitchFamily="34" charset="0"/>
                <a:ea typeface="Calibri" panose="020F0502020204030204" pitchFamily="34" charset="0"/>
                <a:cs typeface="+mj-cs"/>
              </a:rPr>
              <a:t>- وكالة </a:t>
            </a:r>
            <a:r>
              <a:rPr lang="ar-EG" sz="2800" dirty="0">
                <a:solidFill>
                  <a:srgbClr val="002060"/>
                </a:solidFill>
                <a:latin typeface="Calibri" panose="020F0502020204030204" pitchFamily="34" charset="0"/>
                <a:ea typeface="Calibri" panose="020F0502020204030204" pitchFamily="34" charset="0"/>
                <a:cs typeface="+mj-cs"/>
              </a:rPr>
              <a:t>الأنباء الأمريكية اليونايتد برس.</a:t>
            </a:r>
            <a:endParaRPr lang="en-US" sz="1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 وكالة الأنباء الأمريكية أسيوشيتد برس.</a:t>
            </a:r>
            <a:endParaRPr lang="en-US" sz="1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 وكالة الصحافة الفرنسية.</a:t>
            </a:r>
            <a:endParaRPr lang="en-US" sz="1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 وكالة الأنباء البريطانية رويترز. </a:t>
            </a:r>
            <a:endParaRPr lang="en-US" sz="1400" b="1" dirty="0">
              <a:solidFill>
                <a:srgbClr val="002060"/>
              </a:solidFill>
              <a:latin typeface="Calibri" panose="020F0502020204030204" pitchFamily="34" charset="0"/>
              <a:ea typeface="Calibri" panose="020F0502020204030204" pitchFamily="34" charset="0"/>
              <a:cs typeface="+mj-cs"/>
            </a:endParaRPr>
          </a:p>
        </p:txBody>
      </p:sp>
      <p:pic>
        <p:nvPicPr>
          <p:cNvPr id="8" name="Picture 7">
            <a:extLst>
              <a:ext uri="{FF2B5EF4-FFF2-40B4-BE49-F238E27FC236}">
                <a16:creationId xmlns:a16="http://schemas.microsoft.com/office/drawing/2014/main" id="{37C81BB6-543F-4652-AB09-E47E6795249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2742" y="1386964"/>
            <a:ext cx="4041154" cy="3623528"/>
          </a:xfrm>
          <a:prstGeom prst="rect">
            <a:avLst/>
          </a:prstGeom>
          <a:ln>
            <a:noFill/>
          </a:ln>
          <a:effectLst>
            <a:outerShdw blurRad="292100" dist="139700" dir="2700000" algn="tl" rotWithShape="0">
              <a:srgbClr val="333333">
                <a:alpha val="65000"/>
              </a:srgbClr>
            </a:outerShdw>
          </a:effectLst>
        </p:spPr>
      </p:pic>
      <p:sp>
        <p:nvSpPr>
          <p:cNvPr id="14" name="Rectangle 13">
            <a:extLst>
              <a:ext uri="{FF2B5EF4-FFF2-40B4-BE49-F238E27FC236}">
                <a16:creationId xmlns:a16="http://schemas.microsoft.com/office/drawing/2014/main" id="{EC79595D-7588-455F-BE4E-ACE41E9E24E3}"/>
              </a:ext>
            </a:extLst>
          </p:cNvPr>
          <p:cNvSpPr/>
          <p:nvPr/>
        </p:nvSpPr>
        <p:spPr>
          <a:xfrm>
            <a:off x="2369930" y="656581"/>
            <a:ext cx="73704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939124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125040" y="6250189"/>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Adobe Caslon Pro Bold" panose="0205070206050A020403" pitchFamily="18" charset="0"/>
                <a:ea typeface="Roboto Light" panose="02000000000000000000" pitchFamily="2" charset="0"/>
                <a:cs typeface="+mj-cs"/>
              </a:rPr>
              <a:t>Lecture</a:t>
            </a:r>
            <a:r>
              <a:rPr lang="en-US" sz="1400" dirty="0">
                <a:ea typeface="Roboto Light" panose="02000000000000000000" pitchFamily="2" charset="0"/>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014786" y="6288613"/>
            <a:ext cx="1226595" cy="1138773"/>
          </a:xfrm>
          <a:prstGeom prst="rect">
            <a:avLst/>
          </a:prstGeom>
          <a:noFill/>
        </p:spPr>
        <p:txBody>
          <a:bodyPr wrap="square" rtlCol="0">
            <a:spAutoFit/>
          </a:bodyPr>
          <a:lstStyle/>
          <a:p>
            <a:pPr algn="ctr"/>
            <a:r>
              <a:rPr lang="en-US" sz="2400" b="1" dirty="0">
                <a:solidFill>
                  <a:srgbClr val="002060"/>
                </a:solidFill>
                <a:latin typeface="Times New Roman" panose="02020603050405020304" pitchFamily="18" charset="0"/>
                <a:cs typeface="Times New Roman" panose="02020603050405020304" pitchFamily="18" charset="0"/>
              </a:rPr>
              <a:t>No:3</a:t>
            </a: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ctr"/>
            <a:r>
              <a:rPr lang="en-US" sz="2000" dirty="0">
                <a:solidFill>
                  <a:srgbClr val="002060"/>
                </a:solidFill>
                <a:latin typeface="Adobe Caslon Pro Bold" panose="0205070206050A020403" pitchFamily="18" charset="0"/>
              </a:rPr>
              <a:t>www.midocean.ae</a:t>
            </a:r>
          </a:p>
        </p:txBody>
      </p:sp>
      <p:sp>
        <p:nvSpPr>
          <p:cNvPr id="3" name="Rectangle: Rounded Corners 2">
            <a:extLst>
              <a:ext uri="{FF2B5EF4-FFF2-40B4-BE49-F238E27FC236}">
                <a16:creationId xmlns:a16="http://schemas.microsoft.com/office/drawing/2014/main" id="{92CA4D95-288B-416E-9E8C-3273E6DF3CFF}"/>
              </a:ext>
            </a:extLst>
          </p:cNvPr>
          <p:cNvSpPr/>
          <p:nvPr/>
        </p:nvSpPr>
        <p:spPr>
          <a:xfrm>
            <a:off x="4121426" y="1393253"/>
            <a:ext cx="7641154" cy="460588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endParaRPr lang="ar-EG"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في أحيان كثيرة تنفرد بعض الصحف أو المجلات المحلية أو الأجنبية </a:t>
            </a:r>
            <a:r>
              <a:rPr lang="ar-EG" sz="2400" dirty="0">
                <a:solidFill>
                  <a:srgbClr val="002060"/>
                </a:solidFill>
                <a:latin typeface="Adobe Arabic" panose="02040503050201020203"/>
                <a:ea typeface="Calibri" panose="020F0502020204030204" pitchFamily="34" charset="0"/>
                <a:cs typeface="+mj-cs"/>
              </a:rPr>
              <a:t>بنشر</a:t>
            </a:r>
            <a:r>
              <a:rPr lang="ar-EG" sz="2400" dirty="0">
                <a:solidFill>
                  <a:srgbClr val="002060"/>
                </a:solidFill>
                <a:latin typeface="Calibri" panose="020F0502020204030204" pitchFamily="34" charset="0"/>
                <a:ea typeface="Calibri" panose="020F0502020204030204" pitchFamily="34" charset="0"/>
                <a:cs typeface="+mj-cs"/>
              </a:rPr>
              <a:t> خبر هام أو وثيقة خطيرة قد تنقلها الصحف الأخرى أو تتوسع فيها وتضيف إليها من مصادرها الخاصة أو تنفرد بإجراء عدد من الأحاديث الصحفية مع الزعماء المحليين أو الأجانب، وقد يحوي الحديث تصريحات هامة ترى بعض الصحف الأخرى إمكانية نقلها عنها.</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والتنافس الكبير بين الصحف يفتح الشهية للأخبار الهامة وتحقيق السبق الصحفي والحوارات ذات الأهمية على المستوى المحلي أو الوطني أو الدولي في الصحف والمجلات اليومية والأسبوعية أو الشهرية أو الفصلية أو المتخصصة.</a:t>
            </a:r>
          </a:p>
          <a:p>
            <a:pPr algn="justLow" rtl="1">
              <a:lnSpc>
                <a:spcPct val="115000"/>
              </a:lnSpc>
              <a:spcAft>
                <a:spcPts val="800"/>
              </a:spcAft>
            </a:pPr>
            <a:endParaRPr lang="ar-EG"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endParaRPr lang="ar-EG" sz="2400" dirty="0">
              <a:solidFill>
                <a:srgbClr val="002060"/>
              </a:solidFill>
              <a:latin typeface="Calibri" panose="020F0502020204030204" pitchFamily="34" charset="0"/>
              <a:ea typeface="Calibri" panose="020F0502020204030204" pitchFamily="34" charset="0"/>
              <a:cs typeface="+mj-cs"/>
            </a:endParaRPr>
          </a:p>
        </p:txBody>
      </p:sp>
      <p:pic>
        <p:nvPicPr>
          <p:cNvPr id="9" name="Graphic 22">
            <a:extLst>
              <a:ext uri="{FF2B5EF4-FFF2-40B4-BE49-F238E27FC236}">
                <a16:creationId xmlns:a16="http://schemas.microsoft.com/office/drawing/2014/main" id="{E4BB207A-24EC-4B13-A652-34FA404FF9F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660" y="-51608"/>
            <a:ext cx="2470340" cy="967941"/>
          </a:xfrm>
          <a:prstGeom prst="rect">
            <a:avLst/>
          </a:prstGeom>
        </p:spPr>
      </p:pic>
      <p:sp>
        <p:nvSpPr>
          <p:cNvPr id="10" name="Rectangle: Rounded Corners 9">
            <a:extLst>
              <a:ext uri="{FF2B5EF4-FFF2-40B4-BE49-F238E27FC236}">
                <a16:creationId xmlns:a16="http://schemas.microsoft.com/office/drawing/2014/main" id="{1F6660BB-40C6-4FFF-9A7C-A6E151BBEE21}"/>
              </a:ext>
            </a:extLst>
          </p:cNvPr>
          <p:cNvSpPr/>
          <p:nvPr/>
        </p:nvSpPr>
        <p:spPr>
          <a:xfrm>
            <a:off x="5152571" y="690120"/>
            <a:ext cx="4143829" cy="62784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r>
              <a:rPr lang="en-US" sz="2400" b="1" dirty="0">
                <a:solidFill>
                  <a:srgbClr val="002060"/>
                </a:solidFill>
                <a:latin typeface="Adobe Caslon Pro Bold" panose="0205070206050A020403"/>
                <a:ea typeface="Calibri" panose="020F0502020204030204" pitchFamily="34" charset="0"/>
                <a:cs typeface="Akhbar MT" pitchFamily="2" charset="-78"/>
              </a:rPr>
              <a:t>2</a:t>
            </a: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الصحف المحلية والعربية والإجنبية . </a:t>
            </a:r>
            <a:endParaRPr lang="en-US" dirty="0">
              <a:solidFill>
                <a:prstClr val="white"/>
              </a:solidFill>
            </a:endParaRPr>
          </a:p>
        </p:txBody>
      </p:sp>
      <p:pic>
        <p:nvPicPr>
          <p:cNvPr id="4" name="Picture 3">
            <a:extLst>
              <a:ext uri="{FF2B5EF4-FFF2-40B4-BE49-F238E27FC236}">
                <a16:creationId xmlns:a16="http://schemas.microsoft.com/office/drawing/2014/main" id="{2901BFA7-8C5C-41EF-BF60-8C01CF29D1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269" y="1820706"/>
            <a:ext cx="4002157" cy="38029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68724566"/>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078514" y="1643519"/>
            <a:ext cx="7961086" cy="4498603"/>
          </a:xfrm>
          <a:prstGeom prst="roundRect">
            <a:avLst>
              <a:gd name="adj" fmla="val 6140"/>
            </a:avLst>
          </a:prstGeom>
          <a:solidFill>
            <a:schemeClr val="accent5">
              <a:lumMod val="20000"/>
              <a:lumOff val="80000"/>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رغم التنافس الموجود بين قطاع الصحافة المكتوبة والسمعية </a:t>
            </a:r>
            <a:r>
              <a:rPr lang="ar-EG" sz="2400" dirty="0">
                <a:solidFill>
                  <a:srgbClr val="002060"/>
                </a:solidFill>
                <a:latin typeface="Adobe Arabic" panose="02040503050201020203"/>
                <a:ea typeface="Calibri" panose="020F0502020204030204" pitchFamily="34" charset="0"/>
                <a:cs typeface="+mj-cs"/>
              </a:rPr>
              <a:t>البصرية</a:t>
            </a:r>
            <a:r>
              <a:rPr lang="ar-EG" sz="2400" dirty="0">
                <a:solidFill>
                  <a:srgbClr val="002060"/>
                </a:solidFill>
                <a:latin typeface="Calibri" panose="020F0502020204030204" pitchFamily="34" charset="0"/>
                <a:ea typeface="Calibri" panose="020F0502020204030204" pitchFamily="34" charset="0"/>
                <a:cs typeface="+mj-cs"/>
              </a:rPr>
              <a:t>، إلا أن على الصحفي أن يتابع تطورات القضايا عبر الإذاعة والتلفزيون بسبب تعذر تواجده الدائم في بعض الأحداث والوقائع. وتعتبر الإذاعات ومحطات التلفزيون المحلية والأجنبية مصدراً هاماً من مصادر الأنباء وخاصة في تلك الدول التي تخضع فيها لإشراف الحكومة وسيطرتها، حيث تعبر عن الاتجاهات الرسمية للدولة. ونظراً لأهمية الإذاعات الأجنبية كمصدر للأخبار قامت الوكالات والصحف الكبرى بإنشاء قسم للاستماع يضم أجهزة استقبال إذاعية وأجهزة تسجيل دقيقة جداً وعن طريقها يتم استقبال وتسجيل ما تذيعه جميع محطات الإذاعة في العالم.</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algn="ctr"/>
            <a:r>
              <a:rPr lang="en-US" sz="2000" dirty="0">
                <a:solidFill>
                  <a:srgbClr val="002060"/>
                </a:solidFill>
                <a:latin typeface="Sylfaen" panose="010A0502050306030303" pitchFamily="18" charset="0"/>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Rounded Corners 1">
            <a:extLst>
              <a:ext uri="{FF2B5EF4-FFF2-40B4-BE49-F238E27FC236}">
                <a16:creationId xmlns:a16="http://schemas.microsoft.com/office/drawing/2014/main" id="{F1D11BB7-8102-4C98-80FC-016DDA17F24B}"/>
              </a:ext>
            </a:extLst>
          </p:cNvPr>
          <p:cNvSpPr/>
          <p:nvPr/>
        </p:nvSpPr>
        <p:spPr>
          <a:xfrm>
            <a:off x="4813559" y="728770"/>
            <a:ext cx="4840199" cy="78989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r>
              <a:rPr lang="en-US" sz="2800" b="1" dirty="0">
                <a:solidFill>
                  <a:srgbClr val="002060"/>
                </a:solidFill>
                <a:ea typeface="Calibri" panose="020F0502020204030204" pitchFamily="34" charset="0"/>
                <a:cs typeface="+mj-cs"/>
              </a:rPr>
              <a:t>.</a:t>
            </a:r>
            <a:r>
              <a:rPr lang="en-US" sz="2800" b="1" dirty="0">
                <a:solidFill>
                  <a:srgbClr val="002060"/>
                </a:solidFill>
                <a:latin typeface="Adobe Caslon Pro"/>
                <a:ea typeface="Calibri" panose="020F0502020204030204" pitchFamily="34" charset="0"/>
                <a:cs typeface="+mj-cs"/>
              </a:rPr>
              <a:t>3</a:t>
            </a:r>
            <a:r>
              <a:rPr lang="ar-EG" sz="2800" b="1" dirty="0">
                <a:solidFill>
                  <a:srgbClr val="002060"/>
                </a:solidFill>
                <a:ea typeface="Calibri" panose="020F0502020204030204" pitchFamily="34" charset="0"/>
                <a:cs typeface="+mj-cs"/>
              </a:rPr>
              <a:t>الإذاعات والمحطات التلفزيونية</a:t>
            </a:r>
            <a:endParaRPr lang="en-US" sz="2800" dirty="0">
              <a:solidFill>
                <a:srgbClr val="002060"/>
              </a:solidFill>
              <a:cs typeface="+mj-cs"/>
            </a:endParaRPr>
          </a:p>
        </p:txBody>
      </p:sp>
      <p:pic>
        <p:nvPicPr>
          <p:cNvPr id="7" name="Graphic 22">
            <a:extLst>
              <a:ext uri="{FF2B5EF4-FFF2-40B4-BE49-F238E27FC236}">
                <a16:creationId xmlns:a16="http://schemas.microsoft.com/office/drawing/2014/main" id="{CEE72D01-D9A4-48DB-BFE0-BA1E47087DE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pic>
        <p:nvPicPr>
          <p:cNvPr id="8" name="Picture 7">
            <a:extLst>
              <a:ext uri="{FF2B5EF4-FFF2-40B4-BE49-F238E27FC236}">
                <a16:creationId xmlns:a16="http://schemas.microsoft.com/office/drawing/2014/main" id="{1B76C99D-C99A-4F4B-931D-DEF7405F52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 y="1248619"/>
            <a:ext cx="3926114" cy="48935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37647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223550" y="6093586"/>
            <a:ext cx="912851" cy="76441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6095747"/>
            <a:ext cx="1330036"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2000" b="1" dirty="0">
                <a:solidFill>
                  <a:schemeClr val="bg1"/>
                </a:solidFill>
                <a:latin typeface="Times New Roman" panose="02020603050405020304" pitchFamily="18" charset="0"/>
                <a:cs typeface="Times New Roman" panose="02020603050405020304" pitchFamily="18" charset="0"/>
              </a:rPr>
              <a:t>No: 3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sp>
        <p:nvSpPr>
          <p:cNvPr id="7" name="Rectangle: Rounded Corners 6">
            <a:extLst>
              <a:ext uri="{FF2B5EF4-FFF2-40B4-BE49-F238E27FC236}">
                <a16:creationId xmlns:a16="http://schemas.microsoft.com/office/drawing/2014/main" id="{A35AD140-2B6B-43C3-999E-966AC5421F56}"/>
              </a:ext>
            </a:extLst>
          </p:cNvPr>
          <p:cNvSpPr/>
          <p:nvPr/>
        </p:nvSpPr>
        <p:spPr>
          <a:xfrm>
            <a:off x="4678441" y="1460624"/>
            <a:ext cx="7245927" cy="402539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أصبحت اليوم شبكة الانترنت تعج بالأخبار والتحاليل والحوارات والتحقيقات الصحفية التي لا تكاد تنتهي. حيث تأتي الأخبار والصور ليس بالساعات بل بالدقائق والثواني في بعض الحالات، وأضحى بإمكان الصحفي إجراء أي حوار مع الشخصيات العالمية عبر الإنترنت.</a:t>
            </a:r>
            <a:endParaRPr lang="en-US" sz="1400" dirty="0">
              <a:solidFill>
                <a:srgbClr val="002060"/>
              </a:solidFill>
              <a:latin typeface="Calibri" panose="020F0502020204030204" pitchFamily="34" charset="0"/>
              <a:ea typeface="Calibri" panose="020F0502020204030204" pitchFamily="34" charset="0"/>
              <a:cs typeface="+mj-cs"/>
            </a:endParaRPr>
          </a:p>
        </p:txBody>
      </p:sp>
      <p:sp>
        <p:nvSpPr>
          <p:cNvPr id="9" name="Rectangle: Rounded Corners 8">
            <a:extLst>
              <a:ext uri="{FF2B5EF4-FFF2-40B4-BE49-F238E27FC236}">
                <a16:creationId xmlns:a16="http://schemas.microsoft.com/office/drawing/2014/main" id="{D31BC17E-D99F-4774-BE2E-1247B4CBDD70}"/>
              </a:ext>
            </a:extLst>
          </p:cNvPr>
          <p:cNvSpPr/>
          <p:nvPr/>
        </p:nvSpPr>
        <p:spPr>
          <a:xfrm>
            <a:off x="4492172" y="570654"/>
            <a:ext cx="4172857" cy="68521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r>
              <a:rPr lang="en-US" sz="2400" b="1" dirty="0">
                <a:solidFill>
                  <a:srgbClr val="002060"/>
                </a:solidFill>
                <a:ea typeface="Calibri" panose="020F0502020204030204" pitchFamily="34" charset="0"/>
                <a:cs typeface="+mj-cs"/>
              </a:rPr>
              <a:t>.</a:t>
            </a:r>
            <a:r>
              <a:rPr lang="en-US" sz="2400" b="1" dirty="0">
                <a:solidFill>
                  <a:srgbClr val="002060"/>
                </a:solidFill>
                <a:latin typeface="Adobe Caslon Pro"/>
                <a:ea typeface="Calibri" panose="020F0502020204030204" pitchFamily="34" charset="0"/>
                <a:cs typeface="Akhbar MT" pitchFamily="2" charset="-78"/>
              </a:rPr>
              <a:t>4</a:t>
            </a:r>
            <a:r>
              <a:rPr lang="ar-EG" sz="2400" b="1" dirty="0">
                <a:solidFill>
                  <a:srgbClr val="002060"/>
                </a:solidFill>
                <a:latin typeface="Adobe Caslon Pro"/>
                <a:ea typeface="Calibri" panose="020F0502020204030204" pitchFamily="34" charset="0"/>
                <a:cs typeface="Akhbar MT" pitchFamily="2" charset="-78"/>
              </a:rPr>
              <a:t> </a:t>
            </a:r>
            <a:r>
              <a:rPr lang="ar-EG" sz="2400" b="1" dirty="0">
                <a:solidFill>
                  <a:srgbClr val="002060"/>
                </a:solidFill>
                <a:ea typeface="Calibri" panose="020F0502020204030204" pitchFamily="34" charset="0"/>
                <a:cs typeface="Adobe Arabic" panose="02040503050201020203"/>
              </a:rPr>
              <a:t>شبكة الإنترنت</a:t>
            </a:r>
            <a:endParaRPr lang="en-US" sz="2400" dirty="0">
              <a:solidFill>
                <a:srgbClr val="002060"/>
              </a:solidFill>
            </a:endParaRPr>
          </a:p>
        </p:txBody>
      </p:sp>
      <p:pic>
        <p:nvPicPr>
          <p:cNvPr id="10" name="Graphic 22">
            <a:extLst>
              <a:ext uri="{FF2B5EF4-FFF2-40B4-BE49-F238E27FC236}">
                <a16:creationId xmlns:a16="http://schemas.microsoft.com/office/drawing/2014/main" id="{1D735A1F-AA2D-46DE-9D64-CE14546A469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pic>
        <p:nvPicPr>
          <p:cNvPr id="3" name="Picture 2">
            <a:extLst>
              <a:ext uri="{FF2B5EF4-FFF2-40B4-BE49-F238E27FC236}">
                <a16:creationId xmlns:a16="http://schemas.microsoft.com/office/drawing/2014/main" id="{E253D536-88B7-451B-987E-587AE8261A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3550" y="1475676"/>
            <a:ext cx="4268622" cy="39066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7985698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8971722" y="1997932"/>
            <a:ext cx="2726629"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9223513" y="1685564"/>
            <a:ext cx="2852996"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9947527" y="1042992"/>
            <a:ext cx="1116793" cy="561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Adobe Caslon Pro" panose="0205050205050A020403" pitchFamily="18" charset="0"/>
                <a:ea typeface="Roboto Light" panose="02000000000000000000" pitchFamily="2" charset="0"/>
              </a:rPr>
              <a:t>Lecture </a:t>
            </a:r>
            <a:r>
              <a:rPr lang="en-US" sz="1100" dirty="0">
                <a:solidFill>
                  <a:srgbClr val="002060"/>
                </a:solidFill>
                <a:ea typeface="Roboto Light" panose="02000000000000000000" pitchFamily="2" charset="0"/>
              </a:rPr>
              <a:t> </a:t>
            </a:r>
          </a:p>
        </p:txBody>
      </p:sp>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0804430" y="1140556"/>
            <a:ext cx="917148" cy="400110"/>
          </a:xfrm>
          <a:prstGeom prst="rect">
            <a:avLst/>
          </a:prstGeom>
          <a:noFill/>
        </p:spPr>
        <p:txBody>
          <a:bodyPr wrap="square" rtlCol="0">
            <a:spAutoFit/>
          </a:bodyPr>
          <a:lstStyle/>
          <a:p>
            <a:pPr algn="ctr"/>
            <a:r>
              <a:rPr lang="en-US" sz="2000" b="1" dirty="0">
                <a:solidFill>
                  <a:srgbClr val="002060"/>
                </a:solidFill>
                <a:latin typeface="Times New Roman" panose="02020603050405020304" pitchFamily="18" charset="0"/>
                <a:cs typeface="Times New Roman" panose="02020603050405020304" pitchFamily="18" charset="0"/>
              </a:rPr>
              <a:t>No:3 </a:t>
            </a:r>
          </a:p>
        </p:txBody>
      </p:sp>
      <p:sp>
        <p:nvSpPr>
          <p:cNvPr id="7" name="TextBox 6">
            <a:extLst>
              <a:ext uri="{FF2B5EF4-FFF2-40B4-BE49-F238E27FC236}">
                <a16:creationId xmlns:a16="http://schemas.microsoft.com/office/drawing/2014/main" id="{20D19C38-D110-EE5A-C35B-B7A999B68582}"/>
              </a:ext>
            </a:extLst>
          </p:cNvPr>
          <p:cNvSpPr txBox="1"/>
          <p:nvPr/>
        </p:nvSpPr>
        <p:spPr>
          <a:xfrm>
            <a:off x="8188988" y="6533357"/>
            <a:ext cx="2616200" cy="400110"/>
          </a:xfrm>
          <a:prstGeom prst="rect">
            <a:avLst/>
          </a:prstGeom>
          <a:noFill/>
        </p:spPr>
        <p:txBody>
          <a:bodyPr wrap="square" rtlCol="0">
            <a:spAutoFit/>
          </a:bodyPr>
          <a:lstStyle/>
          <a:p>
            <a:pPr algn="ctr"/>
            <a:r>
              <a:rPr lang="en-US" sz="2000" dirty="0">
                <a:solidFill>
                  <a:srgbClr val="002060"/>
                </a:solidFill>
                <a:latin typeface="Adobe Caslon Pro" panose="0205050205050A020403" pitchFamily="18" charset="0"/>
              </a:rPr>
              <a:t>www.midocean.ae</a:t>
            </a:r>
          </a:p>
        </p:txBody>
      </p:sp>
      <p:sp>
        <p:nvSpPr>
          <p:cNvPr id="2" name="Rectangle: Rounded Corners 1">
            <a:extLst>
              <a:ext uri="{FF2B5EF4-FFF2-40B4-BE49-F238E27FC236}">
                <a16:creationId xmlns:a16="http://schemas.microsoft.com/office/drawing/2014/main" id="{051A1002-0B39-4379-A10C-1B061D94A562}"/>
              </a:ext>
            </a:extLst>
          </p:cNvPr>
          <p:cNvSpPr/>
          <p:nvPr/>
        </p:nvSpPr>
        <p:spPr>
          <a:xfrm>
            <a:off x="3241012" y="1703140"/>
            <a:ext cx="5856605" cy="454680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20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العديد من الوزارات والمصالح الحكومية والشعبية والهيئات الدولية والسفارات والمكاتب الثقافية والصحفية والمحلية </a:t>
            </a:r>
            <a:r>
              <a:rPr lang="ar-EG" sz="2400">
                <a:solidFill>
                  <a:srgbClr val="002060"/>
                </a:solidFill>
                <a:latin typeface="Calibri" panose="020F0502020204030204" pitchFamily="34" charset="0"/>
                <a:ea typeface="Calibri" panose="020F0502020204030204" pitchFamily="34" charset="0"/>
                <a:cs typeface="+mj-cs"/>
              </a:rPr>
              <a:t>والأجنبية لديها </a:t>
            </a:r>
            <a:r>
              <a:rPr lang="ar-EG" sz="2400">
                <a:solidFill>
                  <a:srgbClr val="002060"/>
                </a:solidFill>
                <a:latin typeface="Adobe Arabic" panose="02040503050201020203"/>
                <a:ea typeface="Calibri" panose="020F0502020204030204" pitchFamily="34" charset="0"/>
                <a:cs typeface="+mj-cs"/>
              </a:rPr>
              <a:t>نشرات</a:t>
            </a:r>
            <a:r>
              <a:rPr lang="ar-EG" sz="2400">
                <a:solidFill>
                  <a:srgbClr val="002060"/>
                </a:solidFill>
                <a:latin typeface="Calibri" panose="020F0502020204030204" pitchFamily="34" charset="0"/>
                <a:ea typeface="Calibri" panose="020F0502020204030204" pitchFamily="34" charset="0"/>
                <a:cs typeface="+mj-cs"/>
              </a:rPr>
              <a:t> </a:t>
            </a:r>
            <a:r>
              <a:rPr lang="ar-EG" sz="2400" dirty="0">
                <a:solidFill>
                  <a:srgbClr val="002060"/>
                </a:solidFill>
                <a:latin typeface="Calibri" panose="020F0502020204030204" pitchFamily="34" charset="0"/>
                <a:ea typeface="Calibri" panose="020F0502020204030204" pitchFamily="34" charset="0"/>
                <a:cs typeface="+mj-cs"/>
              </a:rPr>
              <a:t>خاصة تصدر دورية أو بشكل غير منتظم تضمنها أخبار الجهة التي تصدر عنها، هذه </a:t>
            </a:r>
            <a:r>
              <a:rPr lang="ar-EG" sz="2400" dirty="0">
                <a:solidFill>
                  <a:srgbClr val="002060"/>
                </a:solidFill>
                <a:latin typeface="Adobe Arabic" panose="02040503050201020203"/>
                <a:ea typeface="Calibri" panose="020F0502020204030204" pitchFamily="34" charset="0"/>
                <a:cs typeface="+mj-cs"/>
              </a:rPr>
              <a:t>النشرات</a:t>
            </a:r>
            <a:r>
              <a:rPr lang="ar-EG" sz="2400" dirty="0">
                <a:solidFill>
                  <a:srgbClr val="002060"/>
                </a:solidFill>
                <a:latin typeface="Calibri" panose="020F0502020204030204" pitchFamily="34" charset="0"/>
                <a:ea typeface="Calibri" panose="020F0502020204030204" pitchFamily="34" charset="0"/>
                <a:cs typeface="+mj-cs"/>
              </a:rPr>
              <a:t> قد تكون في بعض الحالات مصدراً للعديد من الأخبار الصحفية الهامة.</a:t>
            </a:r>
            <a:endParaRPr lang="en-US" sz="1200" dirty="0">
              <a:solidFill>
                <a:srgbClr val="002060"/>
              </a:solidFill>
              <a:latin typeface="Calibri" panose="020F0502020204030204" pitchFamily="34" charset="0"/>
              <a:ea typeface="Calibri" panose="020F0502020204030204" pitchFamily="34" charset="0"/>
              <a:cs typeface="+mj-cs"/>
            </a:endParaRPr>
          </a:p>
        </p:txBody>
      </p:sp>
      <p:pic>
        <p:nvPicPr>
          <p:cNvPr id="10" name="Graphic 22">
            <a:extLst>
              <a:ext uri="{FF2B5EF4-FFF2-40B4-BE49-F238E27FC236}">
                <a16:creationId xmlns:a16="http://schemas.microsoft.com/office/drawing/2014/main" id="{D4B1044B-97AF-4D45-B09A-350C657F25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
        <p:nvSpPr>
          <p:cNvPr id="12" name="Rectangle: Rounded Corners 11">
            <a:extLst>
              <a:ext uri="{FF2B5EF4-FFF2-40B4-BE49-F238E27FC236}">
                <a16:creationId xmlns:a16="http://schemas.microsoft.com/office/drawing/2014/main" id="{1BC7FE27-E996-43B8-AEF0-8F2C8A84D7A7}"/>
              </a:ext>
            </a:extLst>
          </p:cNvPr>
          <p:cNvSpPr/>
          <p:nvPr/>
        </p:nvSpPr>
        <p:spPr>
          <a:xfrm>
            <a:off x="2073089" y="804204"/>
            <a:ext cx="4508500" cy="68521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r>
              <a:rPr lang="en-US" sz="2400" b="1" dirty="0">
                <a:solidFill>
                  <a:srgbClr val="002060"/>
                </a:solidFill>
                <a:ea typeface="Calibri" panose="020F0502020204030204" pitchFamily="34" charset="0"/>
                <a:cs typeface="+mj-cs"/>
              </a:rPr>
              <a:t>.</a:t>
            </a:r>
            <a:r>
              <a:rPr lang="en-US" sz="2400" b="1" dirty="0">
                <a:solidFill>
                  <a:srgbClr val="002060"/>
                </a:solidFill>
                <a:latin typeface="Calisto MT" panose="02040603050505030304" pitchFamily="18" charset="0"/>
                <a:ea typeface="Calibri" panose="020F0502020204030204" pitchFamily="34" charset="0"/>
                <a:cs typeface="+mj-cs"/>
              </a:rPr>
              <a:t>5</a:t>
            </a:r>
            <a:r>
              <a:rPr lang="ar-EG" sz="2400" b="1" dirty="0">
                <a:solidFill>
                  <a:srgbClr val="002060"/>
                </a:solidFill>
                <a:ea typeface="Calibri" panose="020F0502020204030204" pitchFamily="34" charset="0"/>
                <a:cs typeface="+mj-cs"/>
              </a:rPr>
              <a:t>النشرات والوثائق والتقارير الرسمية</a:t>
            </a:r>
            <a:endParaRPr lang="en-US" sz="2400" b="1" dirty="0">
              <a:solidFill>
                <a:srgbClr val="002060"/>
              </a:solidFill>
              <a:cs typeface="+mj-cs"/>
            </a:endParaRPr>
          </a:p>
        </p:txBody>
      </p:sp>
      <p:pic>
        <p:nvPicPr>
          <p:cNvPr id="5" name="Picture 4">
            <a:extLst>
              <a:ext uri="{FF2B5EF4-FFF2-40B4-BE49-F238E27FC236}">
                <a16:creationId xmlns:a16="http://schemas.microsoft.com/office/drawing/2014/main" id="{40142DBE-E627-4B75-8209-034D090554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2" y="1991817"/>
            <a:ext cx="2972674" cy="33605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7305414" y="6092990"/>
            <a:ext cx="1255489" cy="7078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355210" y="6092990"/>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No: 3</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sp>
        <p:nvSpPr>
          <p:cNvPr id="13" name="Rectangle: Rounded Corners 12">
            <a:extLst>
              <a:ext uri="{FF2B5EF4-FFF2-40B4-BE49-F238E27FC236}">
                <a16:creationId xmlns:a16="http://schemas.microsoft.com/office/drawing/2014/main" id="{B64D5AF1-FCFE-4525-AA72-47533D7DA024}"/>
              </a:ext>
            </a:extLst>
          </p:cNvPr>
          <p:cNvSpPr/>
          <p:nvPr/>
        </p:nvSpPr>
        <p:spPr>
          <a:xfrm>
            <a:off x="4625008" y="1724584"/>
            <a:ext cx="6983895" cy="4197783"/>
          </a:xfrm>
          <a:prstGeom prst="roundRect">
            <a:avLst>
              <a:gd name="adj" fmla="val 6140"/>
            </a:avLst>
          </a:prstGeom>
          <a:solidFill>
            <a:schemeClr val="accent5">
              <a:lumMod val="20000"/>
              <a:lumOff val="80000"/>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     </a:t>
            </a:r>
            <a:r>
              <a:rPr lang="ar-EG" sz="2400" dirty="0">
                <a:solidFill>
                  <a:srgbClr val="002060"/>
                </a:solidFill>
                <a:latin typeface="Calibri" panose="020F0502020204030204" pitchFamily="34" charset="0"/>
                <a:ea typeface="Calibri" panose="020F0502020204030204" pitchFamily="34" charset="0"/>
                <a:cs typeface="+mj-cs"/>
              </a:rPr>
              <a:t>المؤتمر الصحفي مصدر للأخبار التي تدلي بها إحدى الشخصيات في حضور أكثر من صحفي </a:t>
            </a:r>
            <a:r>
              <a:rPr lang="ar-EG" sz="2400" dirty="0">
                <a:solidFill>
                  <a:srgbClr val="002060"/>
                </a:solidFill>
                <a:latin typeface="Adobe Arabic" panose="02040503050201020203"/>
                <a:ea typeface="Calibri" panose="020F0502020204030204" pitchFamily="34" charset="0"/>
                <a:cs typeface="+mj-cs"/>
              </a:rPr>
              <a:t>لشرح</a:t>
            </a:r>
            <a:r>
              <a:rPr lang="ar-EG" sz="2400" dirty="0">
                <a:solidFill>
                  <a:srgbClr val="002060"/>
                </a:solidFill>
                <a:latin typeface="Calibri" panose="020F0502020204030204" pitchFamily="34" charset="0"/>
                <a:ea typeface="Calibri" panose="020F0502020204030204" pitchFamily="34" charset="0"/>
                <a:cs typeface="+mj-cs"/>
              </a:rPr>
              <a:t> سياسة جديدة أو قوانين أو مناقشة قضية تهم الرأي العام. </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والمؤتمرات الصحفية يعقدها كبار المسؤولين أو الوزراء أو الرؤساء أو الزعماء حين تكون هناك حاجة عاجلة </a:t>
            </a:r>
            <a:r>
              <a:rPr lang="ar-EG" sz="2400" dirty="0">
                <a:solidFill>
                  <a:srgbClr val="002060"/>
                </a:solidFill>
                <a:latin typeface="Adobe Arabic" panose="02040503050201020203"/>
                <a:ea typeface="Calibri" panose="020F0502020204030204" pitchFamily="34" charset="0"/>
                <a:cs typeface="+mj-cs"/>
              </a:rPr>
              <a:t>لشرح </a:t>
            </a:r>
            <a:r>
              <a:rPr lang="ar-EG" sz="2400" dirty="0">
                <a:solidFill>
                  <a:srgbClr val="002060"/>
                </a:solidFill>
                <a:latin typeface="Calibri" panose="020F0502020204030204" pitchFamily="34" charset="0"/>
                <a:ea typeface="Calibri" panose="020F0502020204030204" pitchFamily="34" charset="0"/>
                <a:cs typeface="+mj-cs"/>
              </a:rPr>
              <a:t>سياسة معينة أمام أكبر عدد من الصحفيين لكي تصل حقائق الموضوع إلى نسبة كبيرة من الرأي العام الذي تخاطبه الصحف التي يمثلونها.</a:t>
            </a:r>
            <a:r>
              <a:rPr lang="ar-EG" sz="2400" dirty="0">
                <a:latin typeface="Calibri" panose="020F0502020204030204" pitchFamily="34" charset="0"/>
                <a:ea typeface="Calibri" panose="020F0502020204030204" pitchFamily="34" charset="0"/>
                <a:cs typeface="+mj-cs"/>
              </a:rPr>
              <a:t>. </a:t>
            </a:r>
            <a:endParaRPr lang="en-US" sz="2400" dirty="0">
              <a:latin typeface="Calibri" panose="020F0502020204030204" pitchFamily="34" charset="0"/>
              <a:ea typeface="Calibri" panose="020F0502020204030204" pitchFamily="34" charset="0"/>
              <a:cs typeface="+mj-cs"/>
            </a:endParaRPr>
          </a:p>
        </p:txBody>
      </p:sp>
      <p:pic>
        <p:nvPicPr>
          <p:cNvPr id="9" name="Graphic 22">
            <a:extLst>
              <a:ext uri="{FF2B5EF4-FFF2-40B4-BE49-F238E27FC236}">
                <a16:creationId xmlns:a16="http://schemas.microsoft.com/office/drawing/2014/main" id="{E9551DE7-9BEE-4DA3-BB36-FD5CF0A3D3B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
        <p:nvSpPr>
          <p:cNvPr id="10" name="Rectangle: Rounded Corners 9">
            <a:extLst>
              <a:ext uri="{FF2B5EF4-FFF2-40B4-BE49-F238E27FC236}">
                <a16:creationId xmlns:a16="http://schemas.microsoft.com/office/drawing/2014/main" id="{387ED1F4-5EC7-4EA0-8450-F28EE7E794A8}"/>
              </a:ext>
            </a:extLst>
          </p:cNvPr>
          <p:cNvSpPr/>
          <p:nvPr/>
        </p:nvSpPr>
        <p:spPr>
          <a:xfrm>
            <a:off x="1947180" y="605914"/>
            <a:ext cx="4508500" cy="68521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r>
              <a:rPr lang="en-US" sz="2400" b="1" dirty="0">
                <a:solidFill>
                  <a:srgbClr val="002060"/>
                </a:solidFill>
                <a:ea typeface="Calibri" panose="020F0502020204030204" pitchFamily="34" charset="0"/>
                <a:cs typeface="+mj-cs"/>
              </a:rPr>
              <a:t>.</a:t>
            </a:r>
            <a:r>
              <a:rPr lang="en-US" sz="2400" b="1" dirty="0">
                <a:solidFill>
                  <a:srgbClr val="002060"/>
                </a:solidFill>
                <a:latin typeface="Calisto MT" panose="02040603050505030304" pitchFamily="18" charset="0"/>
                <a:ea typeface="Calibri" panose="020F0502020204030204" pitchFamily="34" charset="0"/>
                <a:cs typeface="+mj-cs"/>
              </a:rPr>
              <a:t>6</a:t>
            </a:r>
            <a:r>
              <a:rPr lang="ar-EG" sz="2400" b="1" dirty="0">
                <a:solidFill>
                  <a:srgbClr val="002060"/>
                </a:solidFill>
                <a:ea typeface="Calibri" panose="020F0502020204030204" pitchFamily="34" charset="0"/>
                <a:cs typeface="+mj-cs"/>
              </a:rPr>
              <a:t>المؤتمرات الصحفية.</a:t>
            </a:r>
            <a:endParaRPr lang="en-US" sz="2400" b="1" dirty="0">
              <a:solidFill>
                <a:srgbClr val="002060"/>
              </a:solidFill>
              <a:cs typeface="+mj-cs"/>
            </a:endParaRPr>
          </a:p>
        </p:txBody>
      </p:sp>
      <p:pic>
        <p:nvPicPr>
          <p:cNvPr id="3" name="Picture 2">
            <a:extLst>
              <a:ext uri="{FF2B5EF4-FFF2-40B4-BE49-F238E27FC236}">
                <a16:creationId xmlns:a16="http://schemas.microsoft.com/office/drawing/2014/main" id="{3D84C319-3219-4504-BD62-B6F9DE8D07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752090"/>
            <a:ext cx="4115051" cy="43409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25609883"/>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B9EB14D2-E346-45AF-85E7-47BD70DC3AAA}"/>
              </a:ext>
            </a:extLst>
          </p:cNvPr>
          <p:cNvSpPr/>
          <p:nvPr/>
        </p:nvSpPr>
        <p:spPr>
          <a:xfrm>
            <a:off x="3171103" y="1387078"/>
            <a:ext cx="4718734" cy="51707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endParaRPr lang="en-US" dirty="0">
              <a:latin typeface="Calibri" panose="020F0502020204030204" pitchFamily="34" charset="0"/>
              <a:ea typeface="Calibri" panose="020F0502020204030204" pitchFamily="34" charset="0"/>
              <a:cs typeface="+mj-cs"/>
            </a:endParaRPr>
          </a:p>
        </p:txBody>
      </p:sp>
      <p:sp>
        <p:nvSpPr>
          <p:cNvPr id="2" name="Rectangle: Rounded Corners 1">
            <a:extLst>
              <a:ext uri="{FF2B5EF4-FFF2-40B4-BE49-F238E27FC236}">
                <a16:creationId xmlns:a16="http://schemas.microsoft.com/office/drawing/2014/main" id="{CE391835-E0D6-4831-A53C-631792FFF84D}"/>
              </a:ext>
            </a:extLst>
          </p:cNvPr>
          <p:cNvSpPr/>
          <p:nvPr/>
        </p:nvSpPr>
        <p:spPr>
          <a:xfrm>
            <a:off x="1132461" y="948519"/>
            <a:ext cx="9707610" cy="545228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كذلك فإن الحاجة إلى عقد المؤتمر الصحفي تكون في حالة صعوبة قيام المسؤول بمقابلة كل صحفي على حدى وهذا يحدث كثيراً أثناء زيارات الملوك أو الرؤساء أو كبار الشخصيات السياسية لبعض البلاد العربية والأجنبية حيث لا تمكنهم فترة الزيارة القصيرة من مقابلة كل الصحفيين الذين يطلبون تحديد مواعيد لإجراء أحاديث صحفية لجرائدهم عندئذ يكون المؤتمر الصحفي هو الحل البديل.</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وتمثل المؤتمرات واللقاءات المادة الحية والخام لجميع المؤسسات الإعلامية وتختتم غالباً بأحد الأشكال التالية:</a:t>
            </a:r>
            <a:endParaRPr lang="en-US" sz="2400" dirty="0">
              <a:solidFill>
                <a:srgbClr val="002060"/>
              </a:solidFill>
              <a:latin typeface="Calibri" panose="020F0502020204030204" pitchFamily="34" charset="0"/>
              <a:ea typeface="Calibri" panose="020F0502020204030204" pitchFamily="34" charset="0"/>
              <a:cs typeface="+mj-cs"/>
            </a:endParaRPr>
          </a:p>
          <a:p>
            <a:pPr algn="ctr"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تصريح للصحافة- بيان مشترك- بيان صحفي- بيان رسمي</a:t>
            </a:r>
            <a:endParaRPr lang="en-US" sz="2400" dirty="0">
              <a:solidFill>
                <a:srgbClr val="002060"/>
              </a:solidFill>
              <a:latin typeface="Calibri" panose="020F0502020204030204" pitchFamily="34" charset="0"/>
              <a:ea typeface="Calibri" panose="020F0502020204030204" pitchFamily="34" charset="0"/>
              <a:cs typeface="+mj-cs"/>
            </a:endParaRPr>
          </a:p>
        </p:txBody>
      </p:sp>
      <p:pic>
        <p:nvPicPr>
          <p:cNvPr id="7" name="Graphic 22">
            <a:extLst>
              <a:ext uri="{FF2B5EF4-FFF2-40B4-BE49-F238E27FC236}">
                <a16:creationId xmlns:a16="http://schemas.microsoft.com/office/drawing/2014/main" id="{38226893-7387-4545-9E65-3485C61CA2C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Tree>
    <p:extLst>
      <p:ext uri="{BB962C8B-B14F-4D97-AF65-F5344CB8AC3E}">
        <p14:creationId xmlns:p14="http://schemas.microsoft.com/office/powerpoint/2010/main" val="4232046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B9EB14D2-E346-45AF-85E7-47BD70DC3AAA}"/>
              </a:ext>
            </a:extLst>
          </p:cNvPr>
          <p:cNvSpPr/>
          <p:nvPr/>
        </p:nvSpPr>
        <p:spPr>
          <a:xfrm>
            <a:off x="255048" y="1317572"/>
            <a:ext cx="5107669" cy="50074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mj-cs"/>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398744"/>
            <a:ext cx="2616200" cy="400110"/>
          </a:xfrm>
          <a:prstGeom prst="rect">
            <a:avLst/>
          </a:prstGeom>
          <a:noFill/>
        </p:spPr>
        <p:txBody>
          <a:bodyPr wrap="square" rtlCol="0">
            <a:spAutoFit/>
          </a:bodyPr>
          <a:lstStyle/>
          <a:p>
            <a:pPr algn="ctr"/>
            <a:r>
              <a:rPr lang="en-US" sz="2000" dirty="0">
                <a:solidFill>
                  <a:schemeClr val="bg1"/>
                </a:solidFill>
                <a:latin typeface="Adobe Caslon Pro" panose="0205050205050A020403" pitchFamily="18" charset="0"/>
              </a:rPr>
              <a:t>www.midocean.ae</a:t>
            </a:r>
          </a:p>
        </p:txBody>
      </p:sp>
      <p:sp>
        <p:nvSpPr>
          <p:cNvPr id="3" name="Rectangle 2">
            <a:extLst>
              <a:ext uri="{FF2B5EF4-FFF2-40B4-BE49-F238E27FC236}">
                <a16:creationId xmlns:a16="http://schemas.microsoft.com/office/drawing/2014/main" id="{705918BB-27F1-4234-B1E8-8E11B9D551A0}"/>
              </a:ext>
            </a:extLst>
          </p:cNvPr>
          <p:cNvSpPr/>
          <p:nvPr/>
        </p:nvSpPr>
        <p:spPr>
          <a:xfrm>
            <a:off x="2565" y="233362"/>
            <a:ext cx="6019806" cy="322845"/>
          </a:xfrm>
          <a:prstGeom prst="rect">
            <a:avLst/>
          </a:prstGeom>
        </p:spPr>
        <p:txBody>
          <a:bodyPr wrap="square">
            <a:spAutoFit/>
          </a:bodyPr>
          <a:lstStyle/>
          <a:p>
            <a:pPr algn="justLow" rtl="1">
              <a:lnSpc>
                <a:spcPct val="107000"/>
              </a:lnSpc>
              <a:spcAft>
                <a:spcPts val="800"/>
              </a:spcAft>
            </a:pPr>
            <a:r>
              <a:rPr lang="ar-SA" sz="1400" b="1" dirty="0">
                <a:latin typeface="Calibri" panose="020F0502020204030204" pitchFamily="34" charset="0"/>
                <a:ea typeface="Calibri" panose="020F0502020204030204" pitchFamily="34" charset="0"/>
                <a:cs typeface="Simplified Arabic" panose="02020603050405020304" pitchFamily="18" charset="-78"/>
              </a:rPr>
              <a:t> </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a:extLst>
              <a:ext uri="{FF2B5EF4-FFF2-40B4-BE49-F238E27FC236}">
                <a16:creationId xmlns:a16="http://schemas.microsoft.com/office/drawing/2014/main" id="{890054F8-62D5-4C30-8321-6634721997BA}"/>
              </a:ext>
            </a:extLst>
          </p:cNvPr>
          <p:cNvSpPr/>
          <p:nvPr/>
        </p:nvSpPr>
        <p:spPr>
          <a:xfrm>
            <a:off x="4280452" y="1396895"/>
            <a:ext cx="7129124" cy="4667032"/>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هناك العديد من الأخبار التي تحصل عليها الصحف تأتي من الوزارات والهيئات الرسمية والشعبية ومن الشركات والمؤسسات العامة والخاصة ومن أقسام الشرطة والمحاكم والنقابات العمالية والمهنية والمستشفيات واستديوهات الإذاعة والتلفزيون والسينما والمسرح والفنادق والملاهي والمطارات ووسائل النقل، وأصبح اليوم لكل مؤسسة أو هيئة :</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مستشار إعلامي.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مكلف إعلامي.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ناطق رسمي.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F9557A08-2051-4A2F-A828-BE2161BCFB45}"/>
              </a:ext>
            </a:extLst>
          </p:cNvPr>
          <p:cNvSpPr/>
          <p:nvPr/>
        </p:nvSpPr>
        <p:spPr>
          <a:xfrm>
            <a:off x="2777837" y="707040"/>
            <a:ext cx="5541818" cy="556434"/>
          </a:xfrm>
          <a:prstGeom prst="rect">
            <a:avLst/>
          </a:prstGeom>
          <a:solidFill>
            <a:schemeClr val="bg1"/>
          </a:solidFill>
        </p:spPr>
        <p:txBody>
          <a:bodyPr wrap="square">
            <a:spAutoFit/>
          </a:bodyPr>
          <a:lstStyle/>
          <a:p>
            <a:pPr algn="ctr" rtl="1">
              <a:lnSpc>
                <a:spcPct val="115000"/>
              </a:lnSpc>
              <a:spcAft>
                <a:spcPts val="800"/>
              </a:spcAft>
            </a:pPr>
            <a:r>
              <a:rPr lang="en-US" sz="2400" b="1" dirty="0">
                <a:solidFill>
                  <a:srgbClr val="002060"/>
                </a:solidFill>
                <a:latin typeface="Calisto MT" panose="02040603050505030304" pitchFamily="18" charset="0"/>
                <a:ea typeface="Calibri" panose="020F0502020204030204" pitchFamily="34" charset="0"/>
                <a:cs typeface="+mj-cs"/>
              </a:rPr>
              <a:t>7</a:t>
            </a:r>
            <a:r>
              <a:rPr lang="ar-EG" sz="2800" b="1" dirty="0">
                <a:solidFill>
                  <a:srgbClr val="002060"/>
                </a:solidFill>
                <a:latin typeface="Calibri" panose="020F0502020204030204" pitchFamily="34" charset="0"/>
                <a:ea typeface="Calibri" panose="020F0502020204030204" pitchFamily="34" charset="0"/>
                <a:cs typeface="Adobe Arabic" panose="02040503050201020203"/>
              </a:rPr>
              <a:t>. </a:t>
            </a:r>
            <a:r>
              <a:rPr lang="ar-EG" sz="2400" b="1" dirty="0">
                <a:solidFill>
                  <a:srgbClr val="002060"/>
                </a:solidFill>
                <a:latin typeface="Calibri" panose="020F0502020204030204" pitchFamily="34" charset="0"/>
                <a:ea typeface="Calibri" panose="020F0502020204030204" pitchFamily="34" charset="0"/>
                <a:cs typeface="+mj-cs"/>
              </a:rPr>
              <a:t>الوزارات والهيئات الرسمية والشعبية</a:t>
            </a:r>
            <a:endParaRPr lang="en-US" sz="2400" dirty="0">
              <a:solidFill>
                <a:srgbClr val="002060"/>
              </a:solidFill>
              <a:latin typeface="Calibri" panose="020F0502020204030204" pitchFamily="34" charset="0"/>
              <a:ea typeface="Calibri" panose="020F0502020204030204" pitchFamily="34" charset="0"/>
              <a:cs typeface="+mj-cs"/>
            </a:endParaRPr>
          </a:p>
        </p:txBody>
      </p:sp>
      <p:pic>
        <p:nvPicPr>
          <p:cNvPr id="9" name="Graphic 22">
            <a:extLst>
              <a:ext uri="{FF2B5EF4-FFF2-40B4-BE49-F238E27FC236}">
                <a16:creationId xmlns:a16="http://schemas.microsoft.com/office/drawing/2014/main" id="{C86CBB78-63E7-4A95-B708-FDA11AE51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pic>
        <p:nvPicPr>
          <p:cNvPr id="5" name="Picture 4">
            <a:extLst>
              <a:ext uri="{FF2B5EF4-FFF2-40B4-BE49-F238E27FC236}">
                <a16:creationId xmlns:a16="http://schemas.microsoft.com/office/drawing/2014/main" id="{8F308EA7-5CD8-4DFE-B14A-664E422354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488" y="1552515"/>
            <a:ext cx="4066694" cy="39879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33363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Rectangle: Rounded Corners 7">
            <a:extLst>
              <a:ext uri="{FF2B5EF4-FFF2-40B4-BE49-F238E27FC236}">
                <a16:creationId xmlns:a16="http://schemas.microsoft.com/office/drawing/2014/main" id="{C2D1EBBA-297E-45A7-AEA9-76C2B0CD039E}"/>
              </a:ext>
            </a:extLst>
          </p:cNvPr>
          <p:cNvSpPr/>
          <p:nvPr/>
        </p:nvSpPr>
        <p:spPr>
          <a:xfrm>
            <a:off x="4162884" y="513314"/>
            <a:ext cx="3866231" cy="76205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en-US" sz="2800" b="1" dirty="0">
                <a:solidFill>
                  <a:srgbClr val="002060"/>
                </a:solidFill>
                <a:latin typeface="Calibri" panose="020F0502020204030204" pitchFamily="34" charset="0"/>
                <a:cs typeface="Times New Roman" panose="02020603050405020304" pitchFamily="18" charset="0"/>
              </a:rPr>
              <a:t>.</a:t>
            </a:r>
            <a:r>
              <a:rPr lang="en-US" sz="2800" b="1" dirty="0">
                <a:solidFill>
                  <a:srgbClr val="002060"/>
                </a:solidFill>
                <a:latin typeface="Baskerville Old Face" panose="02020602080505020303" pitchFamily="18" charset="0"/>
                <a:cs typeface="Times New Roman" panose="02020603050405020304" pitchFamily="18" charset="0"/>
              </a:rPr>
              <a:t>8</a:t>
            </a:r>
            <a:r>
              <a:rPr lang="ar-EG" sz="2800" b="1" dirty="0">
                <a:solidFill>
                  <a:srgbClr val="002060"/>
                </a:solidFill>
                <a:latin typeface="Calibri" panose="020F0502020204030204" pitchFamily="34" charset="0"/>
                <a:cs typeface="Times New Roman" panose="02020603050405020304" pitchFamily="18" charset="0"/>
              </a:rPr>
              <a:t>مصادر أخرى</a:t>
            </a:r>
            <a:endParaRPr lang="ar-EG" sz="2800" b="1" dirty="0">
              <a:solidFill>
                <a:srgbClr val="002060"/>
              </a:solidFill>
            </a:endParaRPr>
          </a:p>
        </p:txBody>
      </p:sp>
      <p:sp>
        <p:nvSpPr>
          <p:cNvPr id="9" name="Rectangle: Rounded Corners 8">
            <a:extLst>
              <a:ext uri="{FF2B5EF4-FFF2-40B4-BE49-F238E27FC236}">
                <a16:creationId xmlns:a16="http://schemas.microsoft.com/office/drawing/2014/main" id="{44617C1D-C624-4934-B227-79E4022ABC37}"/>
              </a:ext>
            </a:extLst>
          </p:cNvPr>
          <p:cNvSpPr/>
          <p:nvPr/>
        </p:nvSpPr>
        <p:spPr>
          <a:xfrm>
            <a:off x="2703443" y="1332107"/>
            <a:ext cx="7346533" cy="457612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EG" sz="2800" dirty="0">
                <a:solidFill>
                  <a:srgbClr val="002060"/>
                </a:solidFill>
                <a:latin typeface="Calibri" panose="020F0502020204030204" pitchFamily="34" charset="0"/>
                <a:ea typeface="Calibri" panose="020F0502020204030204" pitchFamily="34" charset="0"/>
                <a:cs typeface="Adobe Arabic" panose="02040503050201020203"/>
              </a:rPr>
              <a:t>         </a:t>
            </a:r>
            <a:r>
              <a:rPr lang="ar-EG" sz="2400" dirty="0">
                <a:solidFill>
                  <a:srgbClr val="002060"/>
                </a:solidFill>
                <a:latin typeface="Calibri" panose="020F0502020204030204" pitchFamily="34" charset="0"/>
                <a:ea typeface="Calibri" panose="020F0502020204030204" pitchFamily="34" charset="0"/>
                <a:cs typeface="+mj-cs"/>
              </a:rPr>
              <a:t>إن المصادر التي سبق ذكرها هي ليست وحدها المصادر الإخبارية فهناك مصادر للأخبار تختلف وتتنوع حسب طبيعة كل صحيفة وتخصصها ولونها السياسي وسياستها التحريرية ومن هذه المصادر:</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أصدقاء وزملاء ومعاوني الشخصيات البارزة في المجتمع.</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الحفلات والمهرجانات واللجان الرسمية والشعبية.</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الإعلانات.</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رسائل القراء.</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الإشاعات والأخبار غير المؤكدة.</a:t>
            </a:r>
            <a:endParaRPr lang="en-US" sz="2400"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5647954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3FE7D8DB-3EB6-4AB1-B968-1AF22B6407EF}"/>
              </a:ext>
            </a:extLst>
          </p:cNvPr>
          <p:cNvSpPr/>
          <p:nvPr/>
        </p:nvSpPr>
        <p:spPr>
          <a:xfrm>
            <a:off x="4860830" y="353077"/>
            <a:ext cx="2470340" cy="66974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spcAft>
                <a:spcPts val="800"/>
              </a:spcAft>
            </a:pPr>
            <a:r>
              <a:rPr lang="ar-EG" sz="2400" b="1" dirty="0">
                <a:solidFill>
                  <a:srgbClr val="002060"/>
                </a:solidFill>
                <a:latin typeface="Adobe Arabic" panose="02040503050201020203" pitchFamily="18" charset="-78"/>
                <a:ea typeface="Calibri" panose="020F0502020204030204" pitchFamily="34" charset="0"/>
                <a:cs typeface="+mj-cs"/>
              </a:rPr>
              <a:t>ثانياً: المصادر الخاصة</a:t>
            </a:r>
          </a:p>
        </p:txBody>
      </p:sp>
      <p:sp>
        <p:nvSpPr>
          <p:cNvPr id="13" name="Rectangle: Rounded Corners 12">
            <a:extLst>
              <a:ext uri="{FF2B5EF4-FFF2-40B4-BE49-F238E27FC236}">
                <a16:creationId xmlns:a16="http://schemas.microsoft.com/office/drawing/2014/main" id="{576D290E-6F93-4C05-9D5B-98DD25FD1766}"/>
              </a:ext>
            </a:extLst>
          </p:cNvPr>
          <p:cNvSpPr/>
          <p:nvPr/>
        </p:nvSpPr>
        <p:spPr>
          <a:xfrm>
            <a:off x="3909390" y="1836845"/>
            <a:ext cx="7922591" cy="425117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يعتبر المندوب الصحفي من أهم المصادر الإخبارية التي تميز وكالة أو صحيفة بما يحقق لها من النجاح والسبق الصحفي ويتوقف على جهوده وقدرته على العمل ما يحققه في هذا المجال من نجاح .</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وقوة نفوذ المندوب الصحفى يرجع إلى نشاط المندوب الصحفي ومهاراته في اكتساب صداقة الناس وهنا تدخل العلاقات وأهميتها في تحديد علاقات المندوب، إضافة إلى ذكائه ومقدرته على تحمل مشاق العمل الصحفي، كما يتوقف حصوله على الأخبار على ما لديه من حاسة صحفية ورؤية صحيحة للأحداث المهمة. وبالتالي فإن نجاح صحيفة دون غيرها إنما يتوقف على فاعلية مندوبيها في مناطق عملهم، ولهذا فإن وكالات الأنباء والصحف والمجلات تضع العديد من الشروط عند اختيار المندوب الصحفي.</a:t>
            </a:r>
            <a:endParaRPr lang="en-US" sz="2400" dirty="0">
              <a:solidFill>
                <a:srgbClr val="002060"/>
              </a:solidFill>
              <a:latin typeface="Calibri" panose="020F0502020204030204" pitchFamily="34" charset="0"/>
              <a:ea typeface="Calibri" panose="020F0502020204030204" pitchFamily="34" charset="0"/>
              <a:cs typeface="+mj-cs"/>
            </a:endParaRPr>
          </a:p>
        </p:txBody>
      </p:sp>
      <p:pic>
        <p:nvPicPr>
          <p:cNvPr id="7" name="Graphic 22">
            <a:extLst>
              <a:ext uri="{FF2B5EF4-FFF2-40B4-BE49-F238E27FC236}">
                <a16:creationId xmlns:a16="http://schemas.microsoft.com/office/drawing/2014/main" id="{F56FAD29-1E5F-4EE5-A723-A0CC3D5C27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Rounded Corners 7">
            <a:extLst>
              <a:ext uri="{FF2B5EF4-FFF2-40B4-BE49-F238E27FC236}">
                <a16:creationId xmlns:a16="http://schemas.microsoft.com/office/drawing/2014/main" id="{CE1F7BC8-78ED-4567-B309-7FDAF7015C2C}"/>
              </a:ext>
            </a:extLst>
          </p:cNvPr>
          <p:cNvSpPr/>
          <p:nvPr/>
        </p:nvSpPr>
        <p:spPr>
          <a:xfrm>
            <a:off x="7126606" y="1022821"/>
            <a:ext cx="4401144" cy="71046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spcAft>
                <a:spcPts val="800"/>
              </a:spcAft>
            </a:pPr>
            <a:r>
              <a:rPr lang="en-US" sz="2400" b="1" dirty="0">
                <a:solidFill>
                  <a:srgbClr val="002060"/>
                </a:solidFill>
                <a:latin typeface="Calibri" panose="020F0502020204030204" pitchFamily="34" charset="0"/>
                <a:ea typeface="Calibri" panose="020F0502020204030204" pitchFamily="34" charset="0"/>
                <a:cs typeface="+mj-cs"/>
              </a:rPr>
              <a:t>.1</a:t>
            </a:r>
            <a:r>
              <a:rPr lang="ar-EG" sz="2400" b="1" dirty="0">
                <a:solidFill>
                  <a:srgbClr val="002060"/>
                </a:solidFill>
                <a:latin typeface="Calibri" panose="020F0502020204030204" pitchFamily="34" charset="0"/>
                <a:ea typeface="Calibri" panose="020F0502020204030204" pitchFamily="34" charset="0"/>
                <a:cs typeface="+mj-cs"/>
              </a:rPr>
              <a:t>المندوب الصحفي كمصدر خاص للأخبار</a:t>
            </a:r>
            <a:endParaRPr lang="ar-EG" sz="2400" b="1" dirty="0">
              <a:solidFill>
                <a:srgbClr val="002060"/>
              </a:solidFill>
              <a:latin typeface="Adobe Arabic" panose="02040503050201020203" pitchFamily="18" charset="-78"/>
              <a:ea typeface="Calibri" panose="020F0502020204030204" pitchFamily="34" charset="0"/>
              <a:cs typeface="+mj-cs"/>
            </a:endParaRPr>
          </a:p>
        </p:txBody>
      </p:sp>
      <p:pic>
        <p:nvPicPr>
          <p:cNvPr id="4" name="Picture 3">
            <a:extLst>
              <a:ext uri="{FF2B5EF4-FFF2-40B4-BE49-F238E27FC236}">
                <a16:creationId xmlns:a16="http://schemas.microsoft.com/office/drawing/2014/main" id="{F74BEA5A-BB85-4681-8F98-0F8554615C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5165" y="2036634"/>
            <a:ext cx="3555403" cy="38515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Rectangle 8">
            <a:extLst>
              <a:ext uri="{FF2B5EF4-FFF2-40B4-BE49-F238E27FC236}">
                <a16:creationId xmlns:a16="http://schemas.microsoft.com/office/drawing/2014/main" id="{22C64CF4-8DB2-4EDF-815B-40020BB9E194}"/>
              </a:ext>
            </a:extLst>
          </p:cNvPr>
          <p:cNvSpPr/>
          <p:nvPr/>
        </p:nvSpPr>
        <p:spPr>
          <a:xfrm flipV="1">
            <a:off x="2804603" y="25557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82786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496495" y="263761"/>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Rounded Corners 12">
            <a:extLst>
              <a:ext uri="{FF2B5EF4-FFF2-40B4-BE49-F238E27FC236}">
                <a16:creationId xmlns:a16="http://schemas.microsoft.com/office/drawing/2014/main" id="{91E9BF52-28C9-494B-93CB-9777C13CF261}"/>
              </a:ext>
            </a:extLst>
          </p:cNvPr>
          <p:cNvSpPr/>
          <p:nvPr/>
        </p:nvSpPr>
        <p:spPr>
          <a:xfrm>
            <a:off x="542280" y="1111394"/>
            <a:ext cx="11342114" cy="5618852"/>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لابد للمندوب أن يمتلك مهارات وخبرات متنوعة، منها فطري ومنها مكتسب حتى يكون مؤهلا للعمل ضمن فريق جمع الأخبار في وكالة أنباء، من أهمها:</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en-US" sz="2400" dirty="0">
                <a:solidFill>
                  <a:srgbClr val="002060"/>
                </a:solidFill>
                <a:latin typeface="Calibri" panose="020F0502020204030204" pitchFamily="34" charset="0"/>
                <a:ea typeface="Calibri" panose="020F0502020204030204" pitchFamily="34" charset="0"/>
                <a:cs typeface="+mj-cs"/>
              </a:rPr>
              <a:t>.1</a:t>
            </a:r>
            <a:r>
              <a:rPr lang="ar-EG" sz="2400" dirty="0">
                <a:solidFill>
                  <a:srgbClr val="002060"/>
                </a:solidFill>
                <a:latin typeface="Calibri" panose="020F0502020204030204" pitchFamily="34" charset="0"/>
                <a:ea typeface="Calibri" panose="020F0502020204030204" pitchFamily="34" charset="0"/>
                <a:cs typeface="+mj-cs"/>
              </a:rPr>
              <a:t>النظر والسمع الجيد.</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en-US" sz="2400" dirty="0">
                <a:solidFill>
                  <a:srgbClr val="002060"/>
                </a:solidFill>
                <a:latin typeface="Calibri" panose="020F0502020204030204" pitchFamily="34" charset="0"/>
                <a:ea typeface="Calibri" panose="020F0502020204030204" pitchFamily="34" charset="0"/>
                <a:cs typeface="+mj-cs"/>
              </a:rPr>
              <a:t>2</a:t>
            </a:r>
            <a:r>
              <a:rPr lang="ar-EG" sz="2400" dirty="0">
                <a:solidFill>
                  <a:srgbClr val="002060"/>
                </a:solidFill>
                <a:latin typeface="Calibri" panose="020F0502020204030204" pitchFamily="34" charset="0"/>
                <a:ea typeface="Calibri" panose="020F0502020204030204" pitchFamily="34" charset="0"/>
                <a:cs typeface="+mj-cs"/>
              </a:rPr>
              <a:t> .تدوين الملاحظات.</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en-US" sz="2400" dirty="0">
                <a:solidFill>
                  <a:srgbClr val="002060"/>
                </a:solidFill>
                <a:latin typeface="Calibri" panose="020F0502020204030204" pitchFamily="34" charset="0"/>
                <a:ea typeface="Calibri" panose="020F0502020204030204" pitchFamily="34" charset="0"/>
                <a:cs typeface="+mj-cs"/>
              </a:rPr>
              <a:t>3</a:t>
            </a:r>
            <a:r>
              <a:rPr lang="ar-EG" sz="2400" dirty="0">
                <a:solidFill>
                  <a:srgbClr val="002060"/>
                </a:solidFill>
                <a:latin typeface="Calibri" panose="020F0502020204030204" pitchFamily="34" charset="0"/>
                <a:ea typeface="Calibri" panose="020F0502020204030204" pitchFamily="34" charset="0"/>
                <a:cs typeface="+mj-cs"/>
              </a:rPr>
              <a:t>. إيجاد المعلومات.</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en-US" sz="2400" dirty="0">
                <a:solidFill>
                  <a:srgbClr val="002060"/>
                </a:solidFill>
                <a:latin typeface="Calibri" panose="020F0502020204030204" pitchFamily="34" charset="0"/>
                <a:ea typeface="Calibri" panose="020F0502020204030204" pitchFamily="34" charset="0"/>
                <a:cs typeface="+mj-cs"/>
              </a:rPr>
              <a:t>.4</a:t>
            </a:r>
            <a:r>
              <a:rPr lang="ar-EG" sz="2400" dirty="0">
                <a:solidFill>
                  <a:srgbClr val="002060"/>
                </a:solidFill>
                <a:latin typeface="Calibri" panose="020F0502020204030204" pitchFamily="34" charset="0"/>
                <a:ea typeface="Calibri" panose="020F0502020204030204" pitchFamily="34" charset="0"/>
                <a:cs typeface="+mj-cs"/>
              </a:rPr>
              <a:t>إثارة الأسئلة.</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en-US" sz="2400" dirty="0">
                <a:solidFill>
                  <a:srgbClr val="002060"/>
                </a:solidFill>
                <a:latin typeface="Calibri" panose="020F0502020204030204" pitchFamily="34" charset="0"/>
                <a:ea typeface="Calibri" panose="020F0502020204030204" pitchFamily="34" charset="0"/>
                <a:cs typeface="+mj-cs"/>
              </a:rPr>
              <a:t>5</a:t>
            </a:r>
            <a:r>
              <a:rPr lang="ar-EG" sz="2400" dirty="0">
                <a:solidFill>
                  <a:srgbClr val="002060"/>
                </a:solidFill>
                <a:latin typeface="Calibri" panose="020F0502020204030204" pitchFamily="34" charset="0"/>
                <a:ea typeface="Calibri" panose="020F0502020204030204" pitchFamily="34" charset="0"/>
                <a:cs typeface="+mj-cs"/>
              </a:rPr>
              <a:t>. تدقيق المعلومات وتحديدها.</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en-US" sz="2400" dirty="0">
                <a:solidFill>
                  <a:srgbClr val="002060"/>
                </a:solidFill>
                <a:latin typeface="Calibri" panose="020F0502020204030204" pitchFamily="34" charset="0"/>
                <a:ea typeface="Calibri" panose="020F0502020204030204" pitchFamily="34" charset="0"/>
                <a:cs typeface="+mj-cs"/>
              </a:rPr>
              <a:t>6</a:t>
            </a:r>
            <a:r>
              <a:rPr lang="ar-EG" sz="2400" dirty="0">
                <a:solidFill>
                  <a:srgbClr val="002060"/>
                </a:solidFill>
                <a:latin typeface="Calibri" panose="020F0502020204030204" pitchFamily="34" charset="0"/>
                <a:ea typeface="Calibri" panose="020F0502020204030204" pitchFamily="34" charset="0"/>
                <a:cs typeface="+mj-cs"/>
              </a:rPr>
              <a:t>. تحليل وتفسير المعلومات.</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en-US" sz="2400" dirty="0">
                <a:solidFill>
                  <a:srgbClr val="002060"/>
                </a:solidFill>
                <a:latin typeface="Calibri" panose="020F0502020204030204" pitchFamily="34" charset="0"/>
                <a:ea typeface="Calibri" panose="020F0502020204030204" pitchFamily="34" charset="0"/>
                <a:cs typeface="+mj-cs"/>
              </a:rPr>
              <a:t>.7</a:t>
            </a:r>
            <a:r>
              <a:rPr lang="ar-EG" sz="2400" dirty="0">
                <a:solidFill>
                  <a:srgbClr val="002060"/>
                </a:solidFill>
                <a:latin typeface="Calibri" panose="020F0502020204030204" pitchFamily="34" charset="0"/>
                <a:ea typeface="Calibri" panose="020F0502020204030204" pitchFamily="34" charset="0"/>
                <a:cs typeface="+mj-cs"/>
              </a:rPr>
              <a:t> أن يكون سريع الحركة قادرا على أن ينتقل إلى أماكن الأحداث في وقت وقوعها في أسرع وقت.</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en-US" sz="2400" dirty="0">
                <a:solidFill>
                  <a:srgbClr val="002060"/>
                </a:solidFill>
                <a:latin typeface="Calibri" panose="020F0502020204030204" pitchFamily="34" charset="0"/>
                <a:ea typeface="Calibri" panose="020F0502020204030204" pitchFamily="34" charset="0"/>
                <a:cs typeface="+mj-cs"/>
              </a:rPr>
              <a:t>8</a:t>
            </a:r>
            <a:r>
              <a:rPr lang="ar-EG" sz="2400" dirty="0">
                <a:solidFill>
                  <a:srgbClr val="002060"/>
                </a:solidFill>
                <a:latin typeface="Calibri" panose="020F0502020204030204" pitchFamily="34" charset="0"/>
                <a:ea typeface="Calibri" panose="020F0502020204030204" pitchFamily="34" charset="0"/>
                <a:cs typeface="+mj-cs"/>
              </a:rPr>
              <a:t>. أن يكون قوي الملاحظة سريع البديهه يلتقط بأذنه وعينه ما لا يستطيع الإنسان العادي أن يلاحظه.</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en-US" sz="2400" dirty="0">
                <a:solidFill>
                  <a:srgbClr val="002060"/>
                </a:solidFill>
                <a:latin typeface="Calibri" panose="020F0502020204030204" pitchFamily="34" charset="0"/>
                <a:ea typeface="Calibri" panose="020F0502020204030204" pitchFamily="34" charset="0"/>
                <a:cs typeface="+mj-cs"/>
              </a:rPr>
              <a:t>9</a:t>
            </a:r>
            <a:r>
              <a:rPr lang="ar-EG" sz="2400" dirty="0">
                <a:solidFill>
                  <a:srgbClr val="002060"/>
                </a:solidFill>
                <a:latin typeface="Calibri" panose="020F0502020204030204" pitchFamily="34" charset="0"/>
                <a:ea typeface="Calibri" panose="020F0502020204030204" pitchFamily="34" charset="0"/>
                <a:cs typeface="+mj-cs"/>
              </a:rPr>
              <a:t>. أن يكون لديه موهبة الأسلوب في التحدث والارتجال.</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Rectangle: Rounded Corners 1">
            <a:extLst>
              <a:ext uri="{FF2B5EF4-FFF2-40B4-BE49-F238E27FC236}">
                <a16:creationId xmlns:a16="http://schemas.microsoft.com/office/drawing/2014/main" id="{1D7952E1-1739-4ACE-81D4-BCBBCAC33AD2}"/>
              </a:ext>
            </a:extLst>
          </p:cNvPr>
          <p:cNvSpPr/>
          <p:nvPr/>
        </p:nvSpPr>
        <p:spPr>
          <a:xfrm>
            <a:off x="2467429" y="408063"/>
            <a:ext cx="6312451" cy="68062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2060"/>
                </a:solidFill>
              </a:rPr>
              <a:t>شروط اختيار المندوب الصحفي من وجهة نظر وكالات الأنباء</a:t>
            </a:r>
          </a:p>
        </p:txBody>
      </p:sp>
      <p:pic>
        <p:nvPicPr>
          <p:cNvPr id="7" name="Graphic 22">
            <a:extLst>
              <a:ext uri="{FF2B5EF4-FFF2-40B4-BE49-F238E27FC236}">
                <a16:creationId xmlns:a16="http://schemas.microsoft.com/office/drawing/2014/main" id="{8717D83C-D538-431A-A52D-2BB3F2A38B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14054" y="127754"/>
            <a:ext cx="2470340" cy="680629"/>
          </a:xfrm>
          <a:prstGeom prst="rect">
            <a:avLst/>
          </a:prstGeom>
        </p:spPr>
      </p:pic>
    </p:spTree>
    <p:extLst>
      <p:ext uri="{BB962C8B-B14F-4D97-AF65-F5344CB8AC3E}">
        <p14:creationId xmlns:p14="http://schemas.microsoft.com/office/powerpoint/2010/main" val="2527947732"/>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282411" y="641524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4121425" y="1368687"/>
            <a:ext cx="7898295" cy="524414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EG" sz="2400" u="sng" dirty="0">
                <a:solidFill>
                  <a:srgbClr val="002060"/>
                </a:solidFill>
                <a:latin typeface="Calibri" panose="020F0502020204030204" pitchFamily="34" charset="0"/>
                <a:cs typeface="+mj-cs"/>
              </a:rPr>
              <a:t>حددت "كارول ريتش" مجموعة مصادر تساعد محرر الأخبار على زيادة مستوى الثقة والمقروئية مثل معلومات شهود العيان، والمشاركين في </a:t>
            </a:r>
            <a:r>
              <a:rPr lang="ar-EG" sz="2400" u="sng" dirty="0">
                <a:solidFill>
                  <a:srgbClr val="002060"/>
                </a:solidFill>
                <a:latin typeface="Calibri" panose="020F0502020204030204" pitchFamily="34" charset="0"/>
                <a:ea typeface="Calibri" panose="020F0502020204030204" pitchFamily="34" charset="0"/>
                <a:cs typeface="+mj-cs"/>
              </a:rPr>
              <a:t>الأحداث؛ مما يضفي على الخبر صفة الفورية، والأسانيد المباشرة، والتصريحات التي تجعله موثوقاً وممتعاً، ومن أهم هذه المصادر:</a:t>
            </a:r>
            <a:endParaRPr lang="en-US" sz="2400" u="sng"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en-US" sz="2400" b="1" dirty="0">
                <a:solidFill>
                  <a:srgbClr val="002060"/>
                </a:solidFill>
                <a:latin typeface="Calibri" panose="020F0502020204030204" pitchFamily="34" charset="0"/>
                <a:ea typeface="Calibri" panose="020F0502020204030204" pitchFamily="34" charset="0"/>
                <a:cs typeface="+mj-cs"/>
              </a:rPr>
              <a:t>1</a:t>
            </a:r>
            <a:r>
              <a:rPr lang="ar-EG" sz="2400" b="1" dirty="0">
                <a:solidFill>
                  <a:srgbClr val="002060"/>
                </a:solidFill>
                <a:latin typeface="Calibri" panose="020F0502020204030204" pitchFamily="34" charset="0"/>
                <a:ea typeface="Calibri" panose="020F0502020204030204" pitchFamily="34" charset="0"/>
                <a:cs typeface="+mj-cs"/>
              </a:rPr>
              <a:t>.أرشيف الصحيفة.</a:t>
            </a:r>
            <a:endParaRPr lang="en-US" sz="2400" b="1"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en-US" sz="2400" b="1" dirty="0">
                <a:solidFill>
                  <a:srgbClr val="002060"/>
                </a:solidFill>
                <a:latin typeface="Calibri" panose="020F0502020204030204" pitchFamily="34" charset="0"/>
                <a:ea typeface="Calibri" panose="020F0502020204030204" pitchFamily="34" charset="0"/>
                <a:cs typeface="+mj-cs"/>
              </a:rPr>
              <a:t>2</a:t>
            </a:r>
            <a:r>
              <a:rPr lang="ar-EG" sz="2400" b="1" dirty="0">
                <a:solidFill>
                  <a:srgbClr val="002060"/>
                </a:solidFill>
                <a:latin typeface="Calibri" panose="020F0502020204030204" pitchFamily="34" charset="0"/>
                <a:ea typeface="Calibri" panose="020F0502020204030204" pitchFamily="34" charset="0"/>
                <a:cs typeface="+mj-cs"/>
              </a:rPr>
              <a:t>. الوساطة.</a:t>
            </a:r>
            <a:endParaRPr lang="en-US" sz="2400" b="1"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en-US" sz="2400" b="1" dirty="0">
                <a:solidFill>
                  <a:srgbClr val="002060"/>
                </a:solidFill>
                <a:latin typeface="Calibri" panose="020F0502020204030204" pitchFamily="34" charset="0"/>
                <a:ea typeface="Calibri" panose="020F0502020204030204" pitchFamily="34" charset="0"/>
                <a:cs typeface="+mj-cs"/>
              </a:rPr>
              <a:t>3</a:t>
            </a:r>
            <a:r>
              <a:rPr lang="ar-EG" sz="2400" b="1" dirty="0">
                <a:solidFill>
                  <a:srgbClr val="002060"/>
                </a:solidFill>
                <a:latin typeface="Calibri" panose="020F0502020204030204" pitchFamily="34" charset="0"/>
                <a:ea typeface="Calibri" panose="020F0502020204030204" pitchFamily="34" charset="0"/>
                <a:cs typeface="+mj-cs"/>
              </a:rPr>
              <a:t>.المصادر الأساسية والثانوية.</a:t>
            </a:r>
            <a:endParaRPr lang="en-US" sz="2400" b="1"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en-US" sz="2400" b="1" dirty="0">
                <a:solidFill>
                  <a:srgbClr val="002060"/>
                </a:solidFill>
                <a:latin typeface="Calibri" panose="020F0502020204030204" pitchFamily="34" charset="0"/>
                <a:ea typeface="Calibri" panose="020F0502020204030204" pitchFamily="34" charset="0"/>
                <a:cs typeface="+mj-cs"/>
              </a:rPr>
              <a:t>4</a:t>
            </a:r>
            <a:r>
              <a:rPr lang="ar-EG" sz="2400" b="1" dirty="0">
                <a:solidFill>
                  <a:srgbClr val="002060"/>
                </a:solidFill>
                <a:latin typeface="Calibri" panose="020F0502020204030204" pitchFamily="34" charset="0"/>
                <a:ea typeface="Calibri" panose="020F0502020204030204" pitchFamily="34" charset="0"/>
                <a:cs typeface="+mj-cs"/>
              </a:rPr>
              <a:t>. المصادر المجهولة.</a:t>
            </a:r>
            <a:endParaRPr lang="en-US" sz="2400" b="1"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en-US" sz="2400" b="1" dirty="0">
                <a:solidFill>
                  <a:srgbClr val="002060"/>
                </a:solidFill>
                <a:latin typeface="Calibri" panose="020F0502020204030204" pitchFamily="34" charset="0"/>
                <a:ea typeface="Calibri" panose="020F0502020204030204" pitchFamily="34" charset="0"/>
                <a:cs typeface="+mj-cs"/>
              </a:rPr>
              <a:t>5</a:t>
            </a:r>
            <a:r>
              <a:rPr lang="ar-EG" sz="1100" b="1" dirty="0">
                <a:solidFill>
                  <a:srgbClr val="002060"/>
                </a:solidFill>
                <a:latin typeface="Calibri" panose="020F0502020204030204" pitchFamily="34" charset="0"/>
                <a:ea typeface="Calibri" panose="020F0502020204030204" pitchFamily="34" charset="0"/>
                <a:cs typeface="+mj-cs"/>
              </a:rPr>
              <a:t> </a:t>
            </a:r>
            <a:r>
              <a:rPr lang="ar-EG" sz="2400" b="1" dirty="0">
                <a:solidFill>
                  <a:srgbClr val="002060"/>
                </a:solidFill>
                <a:latin typeface="Calibri" panose="020F0502020204030204" pitchFamily="34" charset="0"/>
                <a:ea typeface="Calibri" panose="020F0502020204030204" pitchFamily="34" charset="0"/>
                <a:cs typeface="+mj-cs"/>
              </a:rPr>
              <a:t>.المصادر المتعددة الثقافات.</a:t>
            </a:r>
            <a:endParaRPr lang="en-US" sz="2400" b="1"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en-US" sz="2400" b="1" dirty="0">
                <a:solidFill>
                  <a:srgbClr val="002060"/>
                </a:solidFill>
                <a:latin typeface="Calibri" panose="020F0502020204030204" pitchFamily="34" charset="0"/>
                <a:ea typeface="Calibri" panose="020F0502020204030204" pitchFamily="34" charset="0"/>
                <a:cs typeface="+mj-cs"/>
              </a:rPr>
              <a:t>6</a:t>
            </a:r>
            <a:r>
              <a:rPr lang="ar-EG" sz="2400" b="1" dirty="0">
                <a:solidFill>
                  <a:srgbClr val="002060"/>
                </a:solidFill>
                <a:latin typeface="Calibri" panose="020F0502020204030204" pitchFamily="34" charset="0"/>
                <a:ea typeface="Calibri" panose="020F0502020204030204" pitchFamily="34" charset="0"/>
                <a:cs typeface="+mj-cs"/>
              </a:rPr>
              <a:t>. المصادر المكتوبة.</a:t>
            </a:r>
            <a:endParaRPr lang="en-US" sz="2400" b="1" dirty="0">
              <a:solidFill>
                <a:srgbClr val="002060"/>
              </a:solidFill>
              <a:latin typeface="Calibri" panose="020F0502020204030204" pitchFamily="34" charset="0"/>
              <a:ea typeface="Calibri" panose="020F0502020204030204" pitchFamily="34" charset="0"/>
              <a:cs typeface="+mj-cs"/>
            </a:endParaRPr>
          </a:p>
        </p:txBody>
      </p:sp>
      <p:sp>
        <p:nvSpPr>
          <p:cNvPr id="10" name="Rectangle: Rounded Corners 9">
            <a:extLst>
              <a:ext uri="{FF2B5EF4-FFF2-40B4-BE49-F238E27FC236}">
                <a16:creationId xmlns:a16="http://schemas.microsoft.com/office/drawing/2014/main" id="{E42BE7DE-48F1-49ED-A386-C2007A7B0FF1}"/>
              </a:ext>
            </a:extLst>
          </p:cNvPr>
          <p:cNvSpPr/>
          <p:nvPr/>
        </p:nvSpPr>
        <p:spPr>
          <a:xfrm>
            <a:off x="3962400" y="472540"/>
            <a:ext cx="3192460" cy="71337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15000"/>
              </a:lnSpc>
              <a:spcAft>
                <a:spcPts val="800"/>
              </a:spcAft>
            </a:pPr>
            <a:r>
              <a:rPr lang="ar-EG" sz="2400" b="1" dirty="0">
                <a:solidFill>
                  <a:srgbClr val="002060"/>
                </a:solidFill>
                <a:latin typeface="Calibri" panose="020F0502020204030204" pitchFamily="34" charset="0"/>
                <a:ea typeface="Calibri" panose="020F0502020204030204" pitchFamily="34" charset="0"/>
                <a:cs typeface="+mj-cs"/>
              </a:rPr>
              <a:t>ثالثاً: المصادر البشرية</a:t>
            </a:r>
            <a:endParaRPr lang="en-US" sz="1100" dirty="0">
              <a:solidFill>
                <a:srgbClr val="002060"/>
              </a:solidFill>
              <a:latin typeface="Calibri" panose="020F0502020204030204" pitchFamily="34" charset="0"/>
              <a:ea typeface="Calibri" panose="020F0502020204030204" pitchFamily="34" charset="0"/>
              <a:cs typeface="+mj-cs"/>
            </a:endParaRPr>
          </a:p>
        </p:txBody>
      </p:sp>
      <p:pic>
        <p:nvPicPr>
          <p:cNvPr id="6" name="Graphic 22">
            <a:extLst>
              <a:ext uri="{FF2B5EF4-FFF2-40B4-BE49-F238E27FC236}">
                <a16:creationId xmlns:a16="http://schemas.microsoft.com/office/drawing/2014/main" id="{BC627972-07F6-4D8F-98E7-AF13B8CDFBB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776" y="-61368"/>
            <a:ext cx="2470340" cy="890596"/>
          </a:xfrm>
          <a:prstGeom prst="rect">
            <a:avLst/>
          </a:prstGeom>
        </p:spPr>
      </p:pic>
      <p:pic>
        <p:nvPicPr>
          <p:cNvPr id="8" name="Picture Placeholder 4">
            <a:extLst>
              <a:ext uri="{FF2B5EF4-FFF2-40B4-BE49-F238E27FC236}">
                <a16:creationId xmlns:a16="http://schemas.microsoft.com/office/drawing/2014/main" id="{F936E445-3BEA-4381-A61F-DB48162B7335}"/>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333275" y="1632825"/>
            <a:ext cx="3646974" cy="35923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Rectangle 8">
            <a:extLst>
              <a:ext uri="{FF2B5EF4-FFF2-40B4-BE49-F238E27FC236}">
                <a16:creationId xmlns:a16="http://schemas.microsoft.com/office/drawing/2014/main" id="{E47C874A-C870-4409-97D9-D90E548DD16B}"/>
              </a:ext>
            </a:extLst>
          </p:cNvPr>
          <p:cNvSpPr/>
          <p:nvPr/>
        </p:nvSpPr>
        <p:spPr>
          <a:xfrm flipV="1">
            <a:off x="2568116" y="28976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05425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4465983" y="1314735"/>
            <a:ext cx="6918758" cy="508400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400" b="1" dirty="0">
                <a:solidFill>
                  <a:srgbClr val="002060"/>
                </a:solidFill>
                <a:cs typeface="+mj-cs"/>
              </a:rPr>
              <a:t>7</a:t>
            </a:r>
            <a:r>
              <a:rPr lang="ar-EG" sz="2400" b="1" dirty="0">
                <a:solidFill>
                  <a:srgbClr val="002060"/>
                </a:solidFill>
                <a:cs typeface="+mj-cs"/>
              </a:rPr>
              <a:t>. أدلة الهاتف.</a:t>
            </a:r>
            <a:endParaRPr lang="en-US" sz="2400" b="1" dirty="0">
              <a:solidFill>
                <a:srgbClr val="002060"/>
              </a:solidFill>
              <a:cs typeface="+mj-cs"/>
            </a:endParaRPr>
          </a:p>
          <a:p>
            <a:pPr algn="justLow" rtl="1">
              <a:lnSpc>
                <a:spcPct val="150000"/>
              </a:lnSpc>
              <a:spcAft>
                <a:spcPts val="800"/>
              </a:spcAft>
            </a:pPr>
            <a:r>
              <a:rPr lang="en-US" sz="2400" b="1" dirty="0">
                <a:solidFill>
                  <a:srgbClr val="002060"/>
                </a:solidFill>
                <a:cs typeface="+mj-cs"/>
              </a:rPr>
              <a:t>8</a:t>
            </a:r>
            <a:r>
              <a:rPr lang="ar-EG" sz="2400" b="1" dirty="0">
                <a:solidFill>
                  <a:srgbClr val="002060"/>
                </a:solidFill>
                <a:cs typeface="+mj-cs"/>
              </a:rPr>
              <a:t>. دليل المدينة المتعدد.</a:t>
            </a:r>
            <a:endParaRPr lang="en-US" sz="2400" b="1" dirty="0">
              <a:solidFill>
                <a:srgbClr val="002060"/>
              </a:solidFill>
              <a:cs typeface="+mj-cs"/>
            </a:endParaRPr>
          </a:p>
          <a:p>
            <a:pPr algn="justLow" rtl="1">
              <a:lnSpc>
                <a:spcPct val="150000"/>
              </a:lnSpc>
              <a:spcAft>
                <a:spcPts val="800"/>
              </a:spcAft>
            </a:pPr>
            <a:r>
              <a:rPr lang="en-US" sz="2400" b="1" dirty="0">
                <a:solidFill>
                  <a:srgbClr val="002060"/>
                </a:solidFill>
                <a:cs typeface="+mj-cs"/>
              </a:rPr>
              <a:t>9</a:t>
            </a:r>
            <a:r>
              <a:rPr lang="ar-EG" sz="2400" b="1" dirty="0">
                <a:solidFill>
                  <a:srgbClr val="002060"/>
                </a:solidFill>
                <a:cs typeface="+mj-cs"/>
              </a:rPr>
              <a:t>. المصادر الإلكترونية.</a:t>
            </a:r>
            <a:endParaRPr lang="en-US" sz="2400" b="1" dirty="0">
              <a:solidFill>
                <a:srgbClr val="002060"/>
              </a:solidFill>
              <a:cs typeface="+mj-cs"/>
            </a:endParaRPr>
          </a:p>
          <a:p>
            <a:pPr algn="justLow" rtl="1">
              <a:lnSpc>
                <a:spcPct val="150000"/>
              </a:lnSpc>
              <a:spcAft>
                <a:spcPts val="800"/>
              </a:spcAft>
            </a:pPr>
            <a:r>
              <a:rPr lang="en-US" sz="2400" b="1" dirty="0">
                <a:solidFill>
                  <a:srgbClr val="002060"/>
                </a:solidFill>
                <a:cs typeface="+mj-cs"/>
              </a:rPr>
              <a:t>10</a:t>
            </a:r>
            <a:r>
              <a:rPr lang="ar-EG" sz="2400" b="1" dirty="0">
                <a:solidFill>
                  <a:srgbClr val="002060"/>
                </a:solidFill>
                <a:cs typeface="+mj-cs"/>
              </a:rPr>
              <a:t>. قواعد المعلومات.</a:t>
            </a:r>
            <a:endParaRPr lang="en-US" sz="2400" b="1" dirty="0">
              <a:solidFill>
                <a:srgbClr val="002060"/>
              </a:solidFill>
              <a:cs typeface="+mj-cs"/>
            </a:endParaRPr>
          </a:p>
          <a:p>
            <a:pPr algn="justLow" rtl="1">
              <a:lnSpc>
                <a:spcPct val="150000"/>
              </a:lnSpc>
              <a:spcAft>
                <a:spcPts val="800"/>
              </a:spcAft>
            </a:pPr>
            <a:r>
              <a:rPr lang="en-US" sz="2400" b="1" dirty="0">
                <a:solidFill>
                  <a:srgbClr val="002060"/>
                </a:solidFill>
                <a:cs typeface="+mj-cs"/>
              </a:rPr>
              <a:t>11</a:t>
            </a:r>
            <a:r>
              <a:rPr lang="ar-EG" sz="2400" b="1" dirty="0">
                <a:solidFill>
                  <a:srgbClr val="002060"/>
                </a:solidFill>
                <a:cs typeface="+mj-cs"/>
              </a:rPr>
              <a:t> .السجلات العامة.</a:t>
            </a:r>
            <a:endParaRPr lang="en-US" sz="2400" b="1" dirty="0">
              <a:solidFill>
                <a:srgbClr val="002060"/>
              </a:solidFill>
              <a:cs typeface="+mj-cs"/>
            </a:endParaRPr>
          </a:p>
          <a:p>
            <a:pPr algn="justLow" rtl="1">
              <a:lnSpc>
                <a:spcPct val="150000"/>
              </a:lnSpc>
              <a:spcAft>
                <a:spcPts val="800"/>
              </a:spcAft>
            </a:pPr>
            <a:r>
              <a:rPr lang="en-US" sz="2400" b="1" dirty="0">
                <a:solidFill>
                  <a:srgbClr val="002060"/>
                </a:solidFill>
                <a:cs typeface="+mj-cs"/>
              </a:rPr>
              <a:t>12</a:t>
            </a:r>
            <a:r>
              <a:rPr lang="ar-EG" sz="2400" b="1" dirty="0">
                <a:solidFill>
                  <a:srgbClr val="002060"/>
                </a:solidFill>
                <a:cs typeface="+mj-cs"/>
              </a:rPr>
              <a:t>. مصادر نظام خدمات الاتصال المباشر.</a:t>
            </a:r>
            <a:endParaRPr lang="en-US" sz="2400" b="1" dirty="0">
              <a:solidFill>
                <a:srgbClr val="002060"/>
              </a:solidFill>
              <a:cs typeface="+mj-cs"/>
            </a:endParaRPr>
          </a:p>
          <a:p>
            <a:pPr algn="justLow" rtl="1">
              <a:lnSpc>
                <a:spcPct val="150000"/>
              </a:lnSpc>
              <a:spcAft>
                <a:spcPts val="800"/>
              </a:spcAft>
            </a:pPr>
            <a:r>
              <a:rPr lang="en-US" sz="2400" b="1" dirty="0">
                <a:solidFill>
                  <a:srgbClr val="002060"/>
                </a:solidFill>
                <a:cs typeface="+mj-cs"/>
              </a:rPr>
              <a:t>13</a:t>
            </a:r>
            <a:r>
              <a:rPr lang="ar-EG" sz="2400" b="1" dirty="0">
                <a:solidFill>
                  <a:srgbClr val="002060"/>
                </a:solidFill>
                <a:cs typeface="+mj-cs"/>
              </a:rPr>
              <a:t>. الوثائق العامة.</a:t>
            </a:r>
            <a:endParaRPr lang="en-US" sz="2400" b="1" dirty="0">
              <a:solidFill>
                <a:srgbClr val="002060"/>
              </a:solidFill>
              <a:cs typeface="+mj-cs"/>
            </a:endParaRPr>
          </a:p>
        </p:txBody>
      </p:sp>
      <p:sp>
        <p:nvSpPr>
          <p:cNvPr id="10" name="Rectangle: Rounded Corners 9">
            <a:extLst>
              <a:ext uri="{FF2B5EF4-FFF2-40B4-BE49-F238E27FC236}">
                <a16:creationId xmlns:a16="http://schemas.microsoft.com/office/drawing/2014/main" id="{E42BE7DE-48F1-49ED-A386-C2007A7B0FF1}"/>
              </a:ext>
            </a:extLst>
          </p:cNvPr>
          <p:cNvSpPr/>
          <p:nvPr/>
        </p:nvSpPr>
        <p:spPr>
          <a:xfrm>
            <a:off x="6308798" y="567022"/>
            <a:ext cx="3233127" cy="69520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spcAft>
                <a:spcPts val="800"/>
              </a:spcAft>
            </a:pPr>
            <a:r>
              <a:rPr lang="ar-EG" sz="2400" b="1" dirty="0">
                <a:solidFill>
                  <a:srgbClr val="002060"/>
                </a:solidFill>
                <a:latin typeface="Calibri" panose="020F0502020204030204" pitchFamily="34" charset="0"/>
                <a:ea typeface="Calibri" panose="020F0502020204030204" pitchFamily="34" charset="0"/>
                <a:cs typeface="+mj-cs"/>
              </a:rPr>
              <a:t>تابع: المصادر البشرية</a:t>
            </a:r>
            <a:endParaRPr lang="en-US" sz="1400" dirty="0">
              <a:solidFill>
                <a:srgbClr val="002060"/>
              </a:solidFill>
              <a:latin typeface="Calibri" panose="020F0502020204030204" pitchFamily="34" charset="0"/>
              <a:ea typeface="Calibri" panose="020F0502020204030204" pitchFamily="34" charset="0"/>
              <a:cs typeface="+mj-cs"/>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776" y="-61368"/>
            <a:ext cx="2470340" cy="890596"/>
          </a:xfrm>
          <a:prstGeom prst="rect">
            <a:avLst/>
          </a:prstGeom>
        </p:spPr>
      </p:pic>
      <p:pic>
        <p:nvPicPr>
          <p:cNvPr id="8" name="Picture Placeholder 4">
            <a:extLst>
              <a:ext uri="{FF2B5EF4-FFF2-40B4-BE49-F238E27FC236}">
                <a16:creationId xmlns:a16="http://schemas.microsoft.com/office/drawing/2014/main" id="{9AFE2679-8A97-44B7-9C97-2B0B8667EB6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333275" y="1632825"/>
            <a:ext cx="3646974" cy="35923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Rectangle 8">
            <a:extLst>
              <a:ext uri="{FF2B5EF4-FFF2-40B4-BE49-F238E27FC236}">
                <a16:creationId xmlns:a16="http://schemas.microsoft.com/office/drawing/2014/main" id="{FADC2889-59EE-4EF3-B67E-8E33FCDBA44E}"/>
              </a:ext>
            </a:extLst>
          </p:cNvPr>
          <p:cNvSpPr/>
          <p:nvPr/>
        </p:nvSpPr>
        <p:spPr>
          <a:xfrm flipV="1">
            <a:off x="2552823" y="298982"/>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23336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4121425" y="1263783"/>
            <a:ext cx="7632047" cy="456717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Adobe Arabic"/>
              </a:rPr>
              <a:t> </a:t>
            </a:r>
            <a:r>
              <a:rPr lang="ar-EG" sz="2400" dirty="0">
                <a:solidFill>
                  <a:srgbClr val="002060"/>
                </a:solidFill>
                <a:latin typeface="Calibri" panose="020F0502020204030204" pitchFamily="34" charset="0"/>
                <a:ea typeface="Calibri" panose="020F0502020204030204" pitchFamily="34" charset="0"/>
                <a:cs typeface="+mj-cs"/>
              </a:rPr>
              <a:t>ليس هناك قانون موحد للسلوك ينظم المهنة، خاصة وأن العديد من الاتحادات الصحفية وكذلك الصحف المفردة والمجموعات الصحفية لها قائمة من الممنوعات الخاصة بها دون أن تكون لأي منها قوة القانون.</a:t>
            </a:r>
            <a:endParaRPr lang="en-US" sz="12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b="1" dirty="0">
                <a:solidFill>
                  <a:srgbClr val="002060"/>
                </a:solidFill>
                <a:latin typeface="Calibri" panose="020F0502020204030204" pitchFamily="34" charset="0"/>
                <a:ea typeface="Calibri" panose="020F0502020204030204" pitchFamily="34" charset="0"/>
                <a:cs typeface="+mj-cs"/>
              </a:rPr>
              <a:t>لكن هناك عشرة أشياء يتفق معظم الصحفيين ألا يفعلوها:</a:t>
            </a:r>
            <a:endParaRPr lang="en-US" sz="12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400" dirty="0">
                <a:solidFill>
                  <a:srgbClr val="002060"/>
                </a:solidFill>
                <a:latin typeface="Calibri" panose="020F0502020204030204" pitchFamily="34" charset="0"/>
                <a:ea typeface="Calibri" panose="020F0502020204030204" pitchFamily="34" charset="0"/>
                <a:cs typeface="+mj-cs"/>
              </a:rPr>
              <a:t>1</a:t>
            </a:r>
            <a:r>
              <a:rPr lang="ar-EG" sz="2400" dirty="0">
                <a:solidFill>
                  <a:srgbClr val="002060"/>
                </a:solidFill>
                <a:latin typeface="Calibri" panose="020F0502020204030204" pitchFamily="34" charset="0"/>
                <a:ea typeface="Calibri" panose="020F0502020204030204" pitchFamily="34" charset="0"/>
                <a:cs typeface="+mj-cs"/>
              </a:rPr>
              <a:t>. الكذب بالكلمة المكتوبة أو على الهواء أو تحريف الصور عبر التكنولوجيا الحديثة.</a:t>
            </a:r>
            <a:endParaRPr lang="en-US" sz="12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400" dirty="0">
                <a:solidFill>
                  <a:srgbClr val="002060"/>
                </a:solidFill>
                <a:latin typeface="Calibri" panose="020F0502020204030204" pitchFamily="34" charset="0"/>
                <a:ea typeface="Calibri" panose="020F0502020204030204" pitchFamily="34" charset="0"/>
                <a:cs typeface="+mj-cs"/>
              </a:rPr>
              <a:t>2</a:t>
            </a:r>
            <a:r>
              <a:rPr lang="ar-EG" sz="2400" dirty="0">
                <a:solidFill>
                  <a:srgbClr val="002060"/>
                </a:solidFill>
                <a:latin typeface="Calibri" panose="020F0502020204030204" pitchFamily="34" charset="0"/>
                <a:ea typeface="Calibri" panose="020F0502020204030204" pitchFamily="34" charset="0"/>
                <a:cs typeface="+mj-cs"/>
              </a:rPr>
              <a:t>. الكذب على المصدر أو تهديده.</a:t>
            </a:r>
            <a:endParaRPr lang="en-US" sz="1200" dirty="0">
              <a:solidFill>
                <a:srgbClr val="002060"/>
              </a:solidFill>
              <a:latin typeface="Calibri" panose="020F0502020204030204" pitchFamily="34" charset="0"/>
              <a:ea typeface="Calibri" panose="020F0502020204030204" pitchFamily="34" charset="0"/>
              <a:cs typeface="+mj-cs"/>
            </a:endParaRPr>
          </a:p>
        </p:txBody>
      </p:sp>
      <p:sp>
        <p:nvSpPr>
          <p:cNvPr id="10" name="Rectangle: Rounded Corners 9">
            <a:extLst>
              <a:ext uri="{FF2B5EF4-FFF2-40B4-BE49-F238E27FC236}">
                <a16:creationId xmlns:a16="http://schemas.microsoft.com/office/drawing/2014/main" id="{E42BE7DE-48F1-49ED-A386-C2007A7B0FF1}"/>
              </a:ext>
            </a:extLst>
          </p:cNvPr>
          <p:cNvSpPr/>
          <p:nvPr/>
        </p:nvSpPr>
        <p:spPr>
          <a:xfrm>
            <a:off x="4672800" y="495809"/>
            <a:ext cx="4294022" cy="69520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spcAft>
                <a:spcPts val="800"/>
              </a:spcAft>
            </a:pPr>
            <a:r>
              <a:rPr lang="ar-EG" sz="2400" b="1" dirty="0">
                <a:solidFill>
                  <a:srgbClr val="002060"/>
                </a:solidFill>
                <a:latin typeface="Calibri" panose="020F0502020204030204" pitchFamily="34" charset="0"/>
                <a:ea typeface="Calibri" panose="020F0502020204030204" pitchFamily="34" charset="0"/>
                <a:cs typeface="+mj-cs"/>
              </a:rPr>
              <a:t>"وصايا الصحفيين العشر"</a:t>
            </a:r>
            <a:endParaRPr lang="en-US" sz="2400" b="1" dirty="0">
              <a:solidFill>
                <a:srgbClr val="002060"/>
              </a:solidFill>
              <a:latin typeface="Calibri" panose="020F0502020204030204" pitchFamily="34" charset="0"/>
              <a:ea typeface="Calibri" panose="020F0502020204030204" pitchFamily="34" charset="0"/>
              <a:cs typeface="+mj-cs"/>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776" y="-61368"/>
            <a:ext cx="2470340" cy="890596"/>
          </a:xfrm>
          <a:prstGeom prst="rect">
            <a:avLst/>
          </a:prstGeom>
        </p:spPr>
      </p:pic>
      <p:pic>
        <p:nvPicPr>
          <p:cNvPr id="3" name="Picture 2">
            <a:extLst>
              <a:ext uri="{FF2B5EF4-FFF2-40B4-BE49-F238E27FC236}">
                <a16:creationId xmlns:a16="http://schemas.microsoft.com/office/drawing/2014/main" id="{5EDAD1C9-3FD5-4E2F-99F2-4077430ABA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3600" y="1523999"/>
            <a:ext cx="3758556" cy="43069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Rectangle 7">
            <a:extLst>
              <a:ext uri="{FF2B5EF4-FFF2-40B4-BE49-F238E27FC236}">
                <a16:creationId xmlns:a16="http://schemas.microsoft.com/office/drawing/2014/main" id="{F7A14E41-6C4B-4049-BCEC-A6D46242E35C}"/>
              </a:ext>
            </a:extLst>
          </p:cNvPr>
          <p:cNvSpPr/>
          <p:nvPr/>
        </p:nvSpPr>
        <p:spPr>
          <a:xfrm flipV="1">
            <a:off x="2568116" y="338211"/>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02821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3988904" y="1271308"/>
            <a:ext cx="7883839" cy="431538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800" dirty="0">
                <a:solidFill>
                  <a:srgbClr val="002060"/>
                </a:solidFill>
                <a:latin typeface="Calibri" panose="020F0502020204030204" pitchFamily="34" charset="0"/>
                <a:ea typeface="Calibri" panose="020F0502020204030204" pitchFamily="34" charset="0"/>
                <a:cs typeface="+mj-cs"/>
              </a:rPr>
              <a:t>3</a:t>
            </a:r>
            <a:r>
              <a:rPr lang="ar-EG" sz="2800" dirty="0">
                <a:solidFill>
                  <a:srgbClr val="002060"/>
                </a:solidFill>
                <a:latin typeface="Calibri" panose="020F0502020204030204" pitchFamily="34" charset="0"/>
                <a:ea typeface="Calibri" panose="020F0502020204030204" pitchFamily="34" charset="0"/>
                <a:cs typeface="+mj-cs"/>
              </a:rPr>
              <a:t>. نقل الشائعات أو المعلومات غير المؤكدة.</a:t>
            </a:r>
            <a:endParaRPr lang="en-US" sz="28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800" dirty="0">
                <a:solidFill>
                  <a:srgbClr val="002060"/>
                </a:solidFill>
                <a:latin typeface="Calibri" panose="020F0502020204030204" pitchFamily="34" charset="0"/>
                <a:ea typeface="Calibri" panose="020F0502020204030204" pitchFamily="34" charset="0"/>
                <a:cs typeface="+mj-cs"/>
              </a:rPr>
              <a:t>4</a:t>
            </a:r>
            <a:r>
              <a:rPr lang="ar-EG" sz="2800" dirty="0">
                <a:solidFill>
                  <a:srgbClr val="002060"/>
                </a:solidFill>
                <a:latin typeface="Calibri" panose="020F0502020204030204" pitchFamily="34" charset="0"/>
                <a:ea typeface="Calibri" panose="020F0502020204030204" pitchFamily="34" charset="0"/>
                <a:cs typeface="+mj-cs"/>
              </a:rPr>
              <a:t>. فرض رأي أو حذف رأي لا يوافق عليه الصحفي.</a:t>
            </a:r>
            <a:endParaRPr lang="en-US" sz="28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800" dirty="0">
                <a:solidFill>
                  <a:srgbClr val="002060"/>
                </a:solidFill>
                <a:latin typeface="Calibri" panose="020F0502020204030204" pitchFamily="34" charset="0"/>
                <a:ea typeface="Calibri" panose="020F0502020204030204" pitchFamily="34" charset="0"/>
                <a:cs typeface="+mj-cs"/>
              </a:rPr>
              <a:t>5</a:t>
            </a:r>
            <a:r>
              <a:rPr lang="ar-EG" sz="2800" dirty="0">
                <a:solidFill>
                  <a:srgbClr val="002060"/>
                </a:solidFill>
                <a:latin typeface="Calibri" panose="020F0502020204030204" pitchFamily="34" charset="0"/>
                <a:ea typeface="Calibri" panose="020F0502020204030204" pitchFamily="34" charset="0"/>
                <a:cs typeface="+mj-cs"/>
              </a:rPr>
              <a:t>. إبداء المحسوبية أو التحيز الشخصي فيما ينقله المرء أو يكتبه.</a:t>
            </a:r>
            <a:endParaRPr lang="en-US" sz="28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800" dirty="0">
                <a:solidFill>
                  <a:srgbClr val="002060"/>
                </a:solidFill>
                <a:latin typeface="Calibri" panose="020F0502020204030204" pitchFamily="34" charset="0"/>
                <a:ea typeface="Calibri" panose="020F0502020204030204" pitchFamily="34" charset="0"/>
                <a:cs typeface="+mj-cs"/>
              </a:rPr>
              <a:t>6</a:t>
            </a:r>
            <a:r>
              <a:rPr lang="ar-EG" sz="2800" dirty="0">
                <a:solidFill>
                  <a:srgbClr val="002060"/>
                </a:solidFill>
                <a:latin typeface="Calibri" panose="020F0502020204030204" pitchFamily="34" charset="0"/>
                <a:ea typeface="Calibri" panose="020F0502020204030204" pitchFamily="34" charset="0"/>
                <a:cs typeface="+mj-cs"/>
              </a:rPr>
              <a:t>. تقديم المرء لنفسه بصفة غير صفته أو اللجوء إلى الخداع للحصول على قصة ما دون أن تكون هناك أسباب قوية تدعوه لذلك.</a:t>
            </a:r>
            <a:endParaRPr lang="en-US" sz="2800" dirty="0">
              <a:solidFill>
                <a:srgbClr val="002060"/>
              </a:solidFill>
              <a:latin typeface="Calibri" panose="020F0502020204030204" pitchFamily="34" charset="0"/>
              <a:ea typeface="Calibri" panose="020F0502020204030204" pitchFamily="34" charset="0"/>
              <a:cs typeface="+mj-cs"/>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Rounded Corners 7">
            <a:extLst>
              <a:ext uri="{FF2B5EF4-FFF2-40B4-BE49-F238E27FC236}">
                <a16:creationId xmlns:a16="http://schemas.microsoft.com/office/drawing/2014/main" id="{3BF573FF-F63F-4DE2-9581-16B2269CDA81}"/>
              </a:ext>
            </a:extLst>
          </p:cNvPr>
          <p:cNvSpPr/>
          <p:nvPr/>
        </p:nvSpPr>
        <p:spPr>
          <a:xfrm>
            <a:off x="5587201" y="477539"/>
            <a:ext cx="4294022" cy="69520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spcAft>
                <a:spcPts val="800"/>
              </a:spcAft>
            </a:pPr>
            <a:r>
              <a:rPr lang="ar-EG" sz="2400" b="1" dirty="0">
                <a:solidFill>
                  <a:srgbClr val="002060"/>
                </a:solidFill>
                <a:latin typeface="Calibri" panose="020F0502020204030204" pitchFamily="34" charset="0"/>
                <a:ea typeface="Calibri" panose="020F0502020204030204" pitchFamily="34" charset="0"/>
                <a:cs typeface="+mj-cs"/>
              </a:rPr>
              <a:t>"وصايا الصحفيين العشر"</a:t>
            </a:r>
            <a:endParaRPr lang="en-US" sz="2400" b="1" dirty="0">
              <a:solidFill>
                <a:srgbClr val="002060"/>
              </a:solidFill>
              <a:latin typeface="Calibri" panose="020F0502020204030204" pitchFamily="34" charset="0"/>
              <a:ea typeface="Calibri" panose="020F0502020204030204" pitchFamily="34" charset="0"/>
              <a:cs typeface="+mj-cs"/>
            </a:endParaRPr>
          </a:p>
        </p:txBody>
      </p:sp>
      <p:pic>
        <p:nvPicPr>
          <p:cNvPr id="3" name="Picture 2">
            <a:extLst>
              <a:ext uri="{FF2B5EF4-FFF2-40B4-BE49-F238E27FC236}">
                <a16:creationId xmlns:a16="http://schemas.microsoft.com/office/drawing/2014/main" id="{1FF3138C-566F-447B-A653-3127CD8B6B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9257" y="1172744"/>
            <a:ext cx="3537126" cy="47397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Rectangle 8">
            <a:extLst>
              <a:ext uri="{FF2B5EF4-FFF2-40B4-BE49-F238E27FC236}">
                <a16:creationId xmlns:a16="http://schemas.microsoft.com/office/drawing/2014/main" id="{DA817FF7-5D9D-44DC-B2C4-1B409870098D}"/>
              </a:ext>
            </a:extLst>
          </p:cNvPr>
          <p:cNvSpPr/>
          <p:nvPr/>
        </p:nvSpPr>
        <p:spPr>
          <a:xfrm flipV="1">
            <a:off x="2698586" y="333256"/>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71104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5128591" y="1304439"/>
            <a:ext cx="6558620" cy="424912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400" dirty="0">
                <a:solidFill>
                  <a:srgbClr val="002060"/>
                </a:solidFill>
                <a:latin typeface="Calibri" panose="020F0502020204030204" pitchFamily="34" charset="0"/>
                <a:ea typeface="Calibri" panose="020F0502020204030204" pitchFamily="34" charset="0"/>
                <a:cs typeface="+mj-cs"/>
              </a:rPr>
              <a:t>7</a:t>
            </a:r>
            <a:r>
              <a:rPr lang="ar-EG" sz="2400" dirty="0">
                <a:solidFill>
                  <a:srgbClr val="002060"/>
                </a:solidFill>
                <a:latin typeface="Calibri" panose="020F0502020204030204" pitchFamily="34" charset="0"/>
                <a:ea typeface="Calibri" panose="020F0502020204030204" pitchFamily="34" charset="0"/>
                <a:cs typeface="+mj-cs"/>
              </a:rPr>
              <a:t>. سرقة الكلمات أو الأفكار (دون نسبها لأصحابها).</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400" dirty="0">
                <a:solidFill>
                  <a:srgbClr val="002060"/>
                </a:solidFill>
                <a:latin typeface="Calibri" panose="020F0502020204030204" pitchFamily="34" charset="0"/>
                <a:ea typeface="Calibri" panose="020F0502020204030204" pitchFamily="34" charset="0"/>
                <a:cs typeface="+mj-cs"/>
              </a:rPr>
              <a:t>8</a:t>
            </a:r>
            <a:r>
              <a:rPr lang="ar-EG" sz="2400" dirty="0">
                <a:solidFill>
                  <a:srgbClr val="002060"/>
                </a:solidFill>
                <a:latin typeface="Calibri" panose="020F0502020204030204" pitchFamily="34" charset="0"/>
                <a:ea typeface="Calibri" panose="020F0502020204030204" pitchFamily="34" charset="0"/>
                <a:cs typeface="+mj-cs"/>
              </a:rPr>
              <a:t>. التنصت على المكالمات التليفونية أو تسجيلها دون إذن.</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400" dirty="0">
                <a:solidFill>
                  <a:srgbClr val="002060"/>
                </a:solidFill>
                <a:latin typeface="Calibri" panose="020F0502020204030204" pitchFamily="34" charset="0"/>
                <a:ea typeface="Calibri" panose="020F0502020204030204" pitchFamily="34" charset="0"/>
                <a:cs typeface="+mj-cs"/>
              </a:rPr>
              <a:t>9</a:t>
            </a:r>
            <a:r>
              <a:rPr lang="ar-EG" sz="2400" dirty="0">
                <a:solidFill>
                  <a:srgbClr val="002060"/>
                </a:solidFill>
                <a:latin typeface="Calibri" panose="020F0502020204030204" pitchFamily="34" charset="0"/>
                <a:ea typeface="Calibri" panose="020F0502020204030204" pitchFamily="34" charset="0"/>
                <a:cs typeface="+mj-cs"/>
              </a:rPr>
              <a:t>. استخدام المرء لمنصبه لتحقيق مكاسب شخصية كأن يقبل الهدايا من المصادر.</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400" dirty="0">
                <a:solidFill>
                  <a:srgbClr val="002060"/>
                </a:solidFill>
                <a:latin typeface="Calibri" panose="020F0502020204030204" pitchFamily="34" charset="0"/>
                <a:ea typeface="Calibri" panose="020F0502020204030204" pitchFamily="34" charset="0"/>
                <a:cs typeface="+mj-cs"/>
              </a:rPr>
              <a:t>10</a:t>
            </a:r>
            <a:r>
              <a:rPr lang="ar-EG" sz="2400" dirty="0">
                <a:solidFill>
                  <a:srgbClr val="002060"/>
                </a:solidFill>
                <a:latin typeface="Calibri" panose="020F0502020204030204" pitchFamily="34" charset="0"/>
                <a:ea typeface="Calibri" panose="020F0502020204030204" pitchFamily="34" charset="0"/>
                <a:cs typeface="+mj-cs"/>
              </a:rPr>
              <a:t>. القيام بأي شي يمكن تفسيره على أنه صراع مصالح (كتابة الخطب السياسية لمرشح تغطى أخباره في الانتخابات).</a:t>
            </a:r>
            <a:endParaRPr lang="en-US" sz="2400" dirty="0">
              <a:solidFill>
                <a:srgbClr val="002060"/>
              </a:solidFill>
              <a:latin typeface="Calibri" panose="020F0502020204030204" pitchFamily="34" charset="0"/>
              <a:ea typeface="Calibri" panose="020F0502020204030204" pitchFamily="34" charset="0"/>
              <a:cs typeface="+mj-cs"/>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Rounded Corners 7">
            <a:extLst>
              <a:ext uri="{FF2B5EF4-FFF2-40B4-BE49-F238E27FC236}">
                <a16:creationId xmlns:a16="http://schemas.microsoft.com/office/drawing/2014/main" id="{34555C05-DEB7-456E-B041-D40010F02CD5}"/>
              </a:ext>
            </a:extLst>
          </p:cNvPr>
          <p:cNvSpPr/>
          <p:nvPr/>
        </p:nvSpPr>
        <p:spPr>
          <a:xfrm>
            <a:off x="6260890" y="481625"/>
            <a:ext cx="4294022" cy="69520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spcAft>
                <a:spcPts val="800"/>
              </a:spcAft>
            </a:pPr>
            <a:r>
              <a:rPr lang="ar-EG" sz="2400" b="1" dirty="0">
                <a:solidFill>
                  <a:srgbClr val="002060"/>
                </a:solidFill>
                <a:latin typeface="Calibri" panose="020F0502020204030204" pitchFamily="34" charset="0"/>
                <a:ea typeface="Calibri" panose="020F0502020204030204" pitchFamily="34" charset="0"/>
                <a:cs typeface="+mj-cs"/>
              </a:rPr>
              <a:t>"وصايا الصحفيين العشر"</a:t>
            </a:r>
            <a:endParaRPr lang="en-US" sz="2400" b="1" dirty="0">
              <a:solidFill>
                <a:srgbClr val="002060"/>
              </a:solidFill>
              <a:latin typeface="Calibri" panose="020F0502020204030204" pitchFamily="34" charset="0"/>
              <a:ea typeface="Calibri" panose="020F0502020204030204" pitchFamily="34" charset="0"/>
              <a:cs typeface="+mj-cs"/>
            </a:endParaRPr>
          </a:p>
        </p:txBody>
      </p:sp>
      <p:pic>
        <p:nvPicPr>
          <p:cNvPr id="3" name="Picture 2">
            <a:extLst>
              <a:ext uri="{FF2B5EF4-FFF2-40B4-BE49-F238E27FC236}">
                <a16:creationId xmlns:a16="http://schemas.microsoft.com/office/drawing/2014/main" id="{7BF57D8C-A75F-48D2-84AB-FA326A98B0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229" y="1431234"/>
            <a:ext cx="4717774" cy="39955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Rectangle 8">
            <a:extLst>
              <a:ext uri="{FF2B5EF4-FFF2-40B4-BE49-F238E27FC236}">
                <a16:creationId xmlns:a16="http://schemas.microsoft.com/office/drawing/2014/main" id="{3F889F49-6AA9-4727-A7F5-16F1844EDB0B}"/>
              </a:ext>
            </a:extLst>
          </p:cNvPr>
          <p:cNvSpPr/>
          <p:nvPr/>
        </p:nvSpPr>
        <p:spPr>
          <a:xfrm flipV="1">
            <a:off x="2568116" y="331156"/>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06234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4953508" y="1371141"/>
            <a:ext cx="6821256" cy="411571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لم تعد وظيفة نقل الأخبار والأحداث وتصويرها وحتى السبق الصحفي حكراً على الفضائيات وعلى مراسليها، بل أصبح هناك ما يسمى بالمواطن الصحفي وأصبحت هذه الفضائيات تعتمد عليه بشكل رئيسي في نشراتها وبرامجها.</a:t>
            </a:r>
            <a:endParaRPr lang="en-US" sz="2800" dirty="0">
              <a:solidFill>
                <a:srgbClr val="002060"/>
              </a:solidFill>
              <a:latin typeface="Calibri" panose="020F0502020204030204" pitchFamily="34" charset="0"/>
              <a:ea typeface="Calibri" panose="020F0502020204030204" pitchFamily="34" charset="0"/>
              <a:cs typeface="+mj-cs"/>
            </a:endParaRPr>
          </a:p>
        </p:txBody>
      </p:sp>
      <p:sp>
        <p:nvSpPr>
          <p:cNvPr id="10" name="Rectangle: Rounded Corners 9">
            <a:extLst>
              <a:ext uri="{FF2B5EF4-FFF2-40B4-BE49-F238E27FC236}">
                <a16:creationId xmlns:a16="http://schemas.microsoft.com/office/drawing/2014/main" id="{E42BE7DE-48F1-49ED-A386-C2007A7B0FF1}"/>
              </a:ext>
            </a:extLst>
          </p:cNvPr>
          <p:cNvSpPr/>
          <p:nvPr/>
        </p:nvSpPr>
        <p:spPr>
          <a:xfrm>
            <a:off x="4806491" y="541362"/>
            <a:ext cx="7055374" cy="69520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15000"/>
              </a:lnSpc>
              <a:spcAft>
                <a:spcPts val="800"/>
              </a:spcAft>
            </a:pPr>
            <a:r>
              <a:rPr lang="ar-EG" sz="2400" b="1" dirty="0">
                <a:solidFill>
                  <a:srgbClr val="002060"/>
                </a:solidFill>
                <a:latin typeface="Calibri" panose="020F0502020204030204" pitchFamily="34" charset="0"/>
                <a:ea typeface="Calibri" panose="020F0502020204030204" pitchFamily="34" charset="0"/>
                <a:cs typeface="+mj-cs"/>
              </a:rPr>
              <a:t>ظاهرة المواطن الصحفي كمصدر محدث من مصادر الأخبار</a:t>
            </a:r>
            <a:endParaRPr lang="en-US" sz="2400" b="1" dirty="0">
              <a:solidFill>
                <a:srgbClr val="002060"/>
              </a:solidFill>
              <a:latin typeface="Calibri" panose="020F0502020204030204" pitchFamily="34" charset="0"/>
              <a:ea typeface="Calibri" panose="020F0502020204030204" pitchFamily="34" charset="0"/>
              <a:cs typeface="+mj-cs"/>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776" y="-61368"/>
            <a:ext cx="2470340" cy="890596"/>
          </a:xfrm>
          <a:prstGeom prst="rect">
            <a:avLst/>
          </a:prstGeom>
        </p:spPr>
      </p:pic>
      <p:pic>
        <p:nvPicPr>
          <p:cNvPr id="3" name="Picture 2">
            <a:extLst>
              <a:ext uri="{FF2B5EF4-FFF2-40B4-BE49-F238E27FC236}">
                <a16:creationId xmlns:a16="http://schemas.microsoft.com/office/drawing/2014/main" id="{AABA1933-6925-4E5B-B0D0-18988C8623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9741" y="1207075"/>
            <a:ext cx="4476750" cy="42797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Rectangle 7">
            <a:extLst>
              <a:ext uri="{FF2B5EF4-FFF2-40B4-BE49-F238E27FC236}">
                <a16:creationId xmlns:a16="http://schemas.microsoft.com/office/drawing/2014/main" id="{C773E2E1-5095-451C-9E4C-CC9E00CA7C18}"/>
              </a:ext>
            </a:extLst>
          </p:cNvPr>
          <p:cNvSpPr/>
          <p:nvPr/>
        </p:nvSpPr>
        <p:spPr>
          <a:xfrm flipV="1">
            <a:off x="2577320" y="36107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16057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4638261" y="1100830"/>
            <a:ext cx="7313994" cy="508400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والمواطن الصحفي ظاهرة جديدة وجدت في مجتمعنا نتيجة أحداث استثنائية غير عادية، وهي حالة يتحول فيها المواطن من متلقي للأخبار إلى صحفي يصور </a:t>
            </a:r>
            <a:r>
              <a:rPr lang="ar-EG" sz="2400" dirty="0">
                <a:solidFill>
                  <a:srgbClr val="002060"/>
                </a:solidFill>
                <a:latin typeface="Adobe Arabic"/>
                <a:ea typeface="Calibri" panose="020F0502020204030204" pitchFamily="34" charset="0"/>
                <a:cs typeface="+mj-cs"/>
              </a:rPr>
              <a:t>وينشر</a:t>
            </a:r>
            <a:r>
              <a:rPr lang="ar-EG" sz="2400" dirty="0">
                <a:solidFill>
                  <a:srgbClr val="002060"/>
                </a:solidFill>
                <a:latin typeface="Calibri" panose="020F0502020204030204" pitchFamily="34" charset="0"/>
                <a:ea typeface="Calibri" panose="020F0502020204030204" pitchFamily="34" charset="0"/>
                <a:cs typeface="+mj-cs"/>
              </a:rPr>
              <a:t> وينقل الأحداث، وربما يصبح مصدرا لوسائل الإعلام بجميع أنواعها، ويعود ذلك إلى الأسباب التالية:</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الاعتماد عليه في نشر الأخبار أولاً بأول.</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اعتماد القنوات التلفزيونية عليه بنسبة كبيرة للحصول على مقاطع مصورة في حال غياب مراسليها. </a:t>
            </a:r>
            <a:endParaRPr lang="en-US" sz="2400" dirty="0">
              <a:solidFill>
                <a:srgbClr val="002060"/>
              </a:solidFill>
              <a:latin typeface="Calibri" panose="020F0502020204030204" pitchFamily="34" charset="0"/>
              <a:ea typeface="Calibri" panose="020F0502020204030204" pitchFamily="34" charset="0"/>
              <a:cs typeface="+mj-cs"/>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5762" y="123645"/>
            <a:ext cx="2470340" cy="890596"/>
          </a:xfrm>
          <a:prstGeom prst="rect">
            <a:avLst/>
          </a:prstGeom>
        </p:spPr>
      </p:pic>
      <p:pic>
        <p:nvPicPr>
          <p:cNvPr id="8" name="Picture 7">
            <a:extLst>
              <a:ext uri="{FF2B5EF4-FFF2-40B4-BE49-F238E27FC236}">
                <a16:creationId xmlns:a16="http://schemas.microsoft.com/office/drawing/2014/main" id="{064A0869-CEEA-44C5-B5AE-7FD05EA980DC}"/>
              </a:ext>
            </a:extLst>
          </p:cNvPr>
          <p:cNvPicPr>
            <a:picLocks noChangeAspect="1"/>
          </p:cNvPicPr>
          <p:nvPr/>
        </p:nvPicPr>
        <p:blipFill>
          <a:blip r:embed="rId3"/>
          <a:stretch>
            <a:fillRect/>
          </a:stretch>
        </p:blipFill>
        <p:spPr>
          <a:xfrm>
            <a:off x="119271" y="1311965"/>
            <a:ext cx="4320208" cy="38506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Rectangle 8">
            <a:extLst>
              <a:ext uri="{FF2B5EF4-FFF2-40B4-BE49-F238E27FC236}">
                <a16:creationId xmlns:a16="http://schemas.microsoft.com/office/drawing/2014/main" id="{B5A79978-73EE-4735-93E4-875DEDAC5536}"/>
              </a:ext>
            </a:extLst>
          </p:cNvPr>
          <p:cNvSpPr/>
          <p:nvPr/>
        </p:nvSpPr>
        <p:spPr>
          <a:xfrm flipV="1">
            <a:off x="2816102" y="650301"/>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05159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8883072" y="618670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628875" y="838592"/>
            <a:ext cx="10582463" cy="5180816"/>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 rtl="1">
              <a:spcAft>
                <a:spcPts val="800"/>
              </a:spcAft>
            </a:pPr>
            <a:r>
              <a:rPr lang="ar-EG" sz="2400" dirty="0">
                <a:solidFill>
                  <a:srgbClr val="002060"/>
                </a:solidFill>
                <a:latin typeface="Calibri" panose="020F0502020204030204" pitchFamily="34" charset="0"/>
                <a:ea typeface="Calibri" panose="020F0502020204030204" pitchFamily="34" charset="0"/>
                <a:cs typeface="+mj-cs"/>
              </a:rPr>
              <a:t>       وما نمر به اليوم من ظروف وأحداث جعلت من المواطن الصحفي ظاهرة مقنعة للجميع، بحيث أصبح مصدر ثقة للمتلقين والمحطات الإخبارية على حد سواء.</a:t>
            </a:r>
            <a:endParaRPr lang="en-US" sz="1200" dirty="0">
              <a:solidFill>
                <a:srgbClr val="002060"/>
              </a:solidFill>
              <a:latin typeface="Calibri" panose="020F0502020204030204" pitchFamily="34" charset="0"/>
              <a:ea typeface="Calibri" panose="020F0502020204030204" pitchFamily="34" charset="0"/>
              <a:cs typeface="+mj-cs"/>
            </a:endParaRPr>
          </a:p>
          <a:p>
            <a:pPr algn="just" rtl="1"/>
            <a:r>
              <a:rPr lang="ar-EG" sz="2400" dirty="0">
                <a:solidFill>
                  <a:srgbClr val="002060"/>
                </a:solidFill>
                <a:ea typeface="Calibri" panose="020F0502020204030204" pitchFamily="34" charset="0"/>
                <a:cs typeface="+mj-cs"/>
              </a:rPr>
              <a:t>       إلا أن بعض المحطات التلفزيونية تعتمد على مبدأ أن الصحافة والإعلام مهنة حساسة وتتطلب من ممارسها أن يكون على قدر كبير من المهنية والوضوح حتى لا تقع المحطة في فخ الإشاعات والتضليل وتضخيم الأحداث، لذلك تجد أحيانا في ظاهرة المواطن الصحفي ظاهرة خطيرة ومشتتة لمهنة الإعلام.</a:t>
            </a:r>
          </a:p>
          <a:p>
            <a:pPr algn="just" rtl="1"/>
            <a:endParaRPr lang="ar-EG" sz="1200" dirty="0">
              <a:solidFill>
                <a:srgbClr val="002060"/>
              </a:solidFill>
              <a:ea typeface="Calibri" panose="020F0502020204030204" pitchFamily="34" charset="0"/>
              <a:cs typeface="+mj-cs"/>
            </a:endParaRPr>
          </a:p>
          <a:p>
            <a:pPr algn="just" rtl="1"/>
            <a:r>
              <a:rPr lang="ar-EG" sz="2400" dirty="0">
                <a:solidFill>
                  <a:srgbClr val="002060"/>
                </a:solidFill>
                <a:ea typeface="Calibri" panose="020F0502020204030204" pitchFamily="34" charset="0"/>
                <a:cs typeface="+mj-cs"/>
              </a:rPr>
              <a:t>      في حين نجد محطات أخرى تعتمد على المواطن الصحفي كأساس في نقل الأحداث كونه يمتلك وسائل الاتصال الحديثة التي تساعده على التصوير وإيصال الخبر، وبنفس الوقت تعتبر هذه المحطات أن وجوده في مكان الحدث قبل وجود مراسليها من الأمور المهمة بالنسبة لها في تحقيق السبق الصحفي، على الرغم أنه في بعض الأحيان تصبح مصداقيتها على المحك مع المتلقين كون المصادر غير موثوقة أو بسبب أمور الإشاعة والتضليل والتضخيم وغير ذلك.</a:t>
            </a:r>
            <a:endParaRPr lang="en-US" sz="2400" b="1" dirty="0">
              <a:solidFill>
                <a:srgbClr val="002060"/>
              </a:solidFill>
              <a:cs typeface="+mj-cs"/>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923380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13058" y="564608"/>
            <a:ext cx="8831918" cy="45719"/>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3089CEF4-8487-41DC-B5DB-E875F7B07717}"/>
              </a:ext>
            </a:extLst>
          </p:cNvPr>
          <p:cNvSpPr/>
          <p:nvPr/>
        </p:nvSpPr>
        <p:spPr>
          <a:xfrm>
            <a:off x="4147930" y="1600233"/>
            <a:ext cx="7806674" cy="465511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mj-cs"/>
              </a:rPr>
              <a:t>ا</a:t>
            </a:r>
            <a:r>
              <a:rPr lang="ar-EG" sz="2400" dirty="0">
                <a:solidFill>
                  <a:srgbClr val="002060"/>
                </a:solidFill>
                <a:latin typeface="Calibri" panose="020F0502020204030204" pitchFamily="34" charset="0"/>
                <a:ea typeface="Calibri" panose="020F0502020204030204" pitchFamily="34" charset="0"/>
                <a:cs typeface="+mj-cs"/>
              </a:rPr>
              <a:t>الملاحظ أنه في وسائل الإعلام الرسمية ترتفع مكانة المصادر الرسمية في العملية الإعلامية بشكل واضح وملموس، حيث يعد رئيس الدولة ومن هم دونه من رؤوساء الوزارات والوزراء وقادة جهاز الدولة المصادر الرئيسية لتصورات الوسائل الإعلامية الرسمية عن القضايا المثارة والمهمة، وبهذا المنظور فإن السلطات الرسمية توجه تدفق الأخبار على المستوى الداخلي، وتتحكم إلى حد كبير في المعرفة التي تقدم إلى الجماهير عبر وسائل الإعلام ما دامت المصادر الحكومية الرسمية مصدراً رئيسياً للأنباء.</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9" name="Rectangle: Rounded Corners 8">
            <a:extLst>
              <a:ext uri="{FF2B5EF4-FFF2-40B4-BE49-F238E27FC236}">
                <a16:creationId xmlns:a16="http://schemas.microsoft.com/office/drawing/2014/main" id="{EBB1CC31-AF86-474D-AA51-D076B808A68D}"/>
              </a:ext>
            </a:extLst>
          </p:cNvPr>
          <p:cNvSpPr/>
          <p:nvPr/>
        </p:nvSpPr>
        <p:spPr>
          <a:xfrm>
            <a:off x="6177505" y="826646"/>
            <a:ext cx="3059359" cy="72094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spcAft>
                <a:spcPts val="800"/>
              </a:spcAft>
            </a:pPr>
            <a:r>
              <a:rPr lang="ar-EG" sz="2400" b="1" dirty="0">
                <a:solidFill>
                  <a:srgbClr val="002060"/>
                </a:solidFill>
                <a:latin typeface="Adobe Arabic" panose="02040503050201020203" pitchFamily="18" charset="-78"/>
                <a:ea typeface="Calibri" panose="020F0502020204030204" pitchFamily="34" charset="0"/>
                <a:cs typeface="+mj-cs"/>
              </a:rPr>
              <a:t>رابعاً: المصادر الحكومية </a:t>
            </a:r>
            <a:endParaRPr lang="en-US" sz="2400" b="1" dirty="0">
              <a:solidFill>
                <a:srgbClr val="002060"/>
              </a:solidFill>
              <a:latin typeface="Adobe Arabic" panose="02040503050201020203" pitchFamily="18" charset="-78"/>
              <a:ea typeface="Calibri" panose="020F0502020204030204" pitchFamily="34" charset="0"/>
              <a:cs typeface="+mj-cs"/>
            </a:endParaRPr>
          </a:p>
        </p:txBody>
      </p:sp>
      <p:pic>
        <p:nvPicPr>
          <p:cNvPr id="7" name="Graphic 22">
            <a:extLst>
              <a:ext uri="{FF2B5EF4-FFF2-40B4-BE49-F238E27FC236}">
                <a16:creationId xmlns:a16="http://schemas.microsoft.com/office/drawing/2014/main" id="{6651E31F-6A01-4A60-95AF-8B273E86545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44976" y="-134856"/>
            <a:ext cx="2470340" cy="890596"/>
          </a:xfrm>
          <a:prstGeom prst="rect">
            <a:avLst/>
          </a:prstGeom>
        </p:spPr>
      </p:pic>
      <p:pic>
        <p:nvPicPr>
          <p:cNvPr id="4" name="Picture 3">
            <a:extLst>
              <a:ext uri="{FF2B5EF4-FFF2-40B4-BE49-F238E27FC236}">
                <a16:creationId xmlns:a16="http://schemas.microsoft.com/office/drawing/2014/main" id="{0EA95A79-4568-417E-AE6C-4246C60778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0841" y="1600233"/>
            <a:ext cx="3810000" cy="3810000"/>
          </a:xfrm>
          <a:prstGeom prst="rect">
            <a:avLst/>
          </a:prstGeom>
        </p:spPr>
      </p:pic>
    </p:spTree>
    <p:extLst>
      <p:ext uri="{BB962C8B-B14F-4D97-AF65-F5344CB8AC3E}">
        <p14:creationId xmlns:p14="http://schemas.microsoft.com/office/powerpoint/2010/main" val="3264522523"/>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1999" cy="6240040"/>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574652" y="6276988"/>
            <a:ext cx="188393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Lecture No:3 </a:t>
            </a: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1640771" y="6396335"/>
            <a:ext cx="328154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0" y="6384141"/>
            <a:ext cx="328154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453657" y="6318237"/>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95047"/>
            <a:ext cx="2470340" cy="827443"/>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Adobe Arabic" panose="02040503050201020203" pitchFamily="18" charset="-78"/>
              </a:rPr>
              <a:t>www.midocean.ae</a:t>
            </a:r>
          </a:p>
        </p:txBody>
      </p:sp>
      <p:sp>
        <p:nvSpPr>
          <p:cNvPr id="16" name="Rectangle: Rounded Corners 15">
            <a:extLst>
              <a:ext uri="{FF2B5EF4-FFF2-40B4-BE49-F238E27FC236}">
                <a16:creationId xmlns:a16="http://schemas.microsoft.com/office/drawing/2014/main" id="{6068D18A-E352-46F1-84AF-9A3D2368B149}"/>
              </a:ext>
            </a:extLst>
          </p:cNvPr>
          <p:cNvSpPr/>
          <p:nvPr/>
        </p:nvSpPr>
        <p:spPr>
          <a:xfrm>
            <a:off x="1434584" y="1129483"/>
            <a:ext cx="9322828" cy="466992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ولكن هذه المصادر تعرضت لانتقادات شديدة على المستويين المحلي والدولي، حيث شُكك في مصداقيتها، ووجه إليها اللوم بسبب التغطية الإعلامية السيئة التي تساهم فيها بشكل واضح، فهي لا تُتيح إلا المعلومات التي لا تتعارض مع سياسات الحكومة مما جعل منها مصدراً إخبارياً متحيزاً، وغير أهل للثقة عند أغلب الجماهير المتلقية.</a:t>
            </a:r>
            <a:endParaRPr lang="en-US" sz="1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وعلى نطاق أوسع تنظر جماهير الدول النامية إلى وسائل الإعلام الحكومية بقدر كبير من الشك ولا تقبل محتواها الإخباري كحقيقة مسلمة.</a:t>
            </a:r>
            <a:endParaRPr lang="en-US" sz="1400" dirty="0">
              <a:solidFill>
                <a:srgbClr val="002060"/>
              </a:solidFill>
              <a:latin typeface="Calibri" panose="020F0502020204030204" pitchFamily="34" charset="0"/>
              <a:ea typeface="Calibri" panose="020F0502020204030204" pitchFamily="34" charset="0"/>
              <a:cs typeface="+mj-cs"/>
            </a:endParaRPr>
          </a:p>
        </p:txBody>
      </p:sp>
      <p:sp>
        <p:nvSpPr>
          <p:cNvPr id="11" name="Rectangle 10">
            <a:extLst>
              <a:ext uri="{FF2B5EF4-FFF2-40B4-BE49-F238E27FC236}">
                <a16:creationId xmlns:a16="http://schemas.microsoft.com/office/drawing/2014/main" id="{B8A5BDA4-D9A7-4A7C-BAE1-2A7E94809F53}"/>
              </a:ext>
            </a:extLst>
          </p:cNvPr>
          <p:cNvSpPr/>
          <p:nvPr/>
        </p:nvSpPr>
        <p:spPr>
          <a:xfrm flipV="1">
            <a:off x="2470340" y="52011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85244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8341813" y="2275485"/>
            <a:ext cx="3800199" cy="30584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9BFC32B8-BDEE-2CBC-DFF5-CD482608568C}"/>
              </a:ext>
            </a:extLst>
          </p:cNvPr>
          <p:cNvSpPr/>
          <p:nvPr/>
        </p:nvSpPr>
        <p:spPr>
          <a:xfrm>
            <a:off x="9407864" y="1394857"/>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0241913" y="1418114"/>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No:3</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8852308" y="628651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A53D641E-C019-4AE5-8591-9FC7B5502741}"/>
              </a:ext>
            </a:extLst>
          </p:cNvPr>
          <p:cNvSpPr/>
          <p:nvPr/>
        </p:nvSpPr>
        <p:spPr>
          <a:xfrm>
            <a:off x="250568" y="1603513"/>
            <a:ext cx="7703128" cy="508311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تعمل وكالات الأنباء على جمع </a:t>
            </a:r>
            <a:r>
              <a:rPr lang="ar-EG" sz="2400" dirty="0">
                <a:solidFill>
                  <a:srgbClr val="002060"/>
                </a:solidFill>
                <a:latin typeface="Adobe Arabic"/>
                <a:ea typeface="Calibri" panose="020F0502020204030204" pitchFamily="34" charset="0"/>
                <a:cs typeface="+mj-cs"/>
              </a:rPr>
              <a:t>ونشر</a:t>
            </a:r>
            <a:r>
              <a:rPr lang="ar-EG" sz="2400" dirty="0">
                <a:solidFill>
                  <a:srgbClr val="002060"/>
                </a:solidFill>
                <a:latin typeface="Calibri" panose="020F0502020204030204" pitchFamily="34" charset="0"/>
                <a:ea typeface="Calibri" panose="020F0502020204030204" pitchFamily="34" charset="0"/>
                <a:cs typeface="+mj-cs"/>
              </a:rPr>
              <a:t> المادة الخام للأخبار (المعلومات، </a:t>
            </a:r>
            <a:r>
              <a:rPr lang="ar-EG" sz="2400" dirty="0">
                <a:solidFill>
                  <a:srgbClr val="002060"/>
                </a:solidFill>
                <a:cs typeface="+mj-cs"/>
              </a:rPr>
              <a:t>الصورة، الصوت الحي)، وتقوم بتوزيعها على مختلف المحطات التلفزيونية عبر العالم، حيث لا تستطيع هذه المحطات الحصول على الأخبار بمصادرها المباشرة، ومن ثم يتزايد اعتمادها على ما تقدمه لها وكالات الأنباء العالمية.</a:t>
            </a:r>
            <a:endParaRPr lang="en-US" sz="2400" dirty="0">
              <a:solidFill>
                <a:srgbClr val="002060"/>
              </a:solidFill>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وتتحكم الوكالات بشكل كبير في الأجندة الإخبارية التلفزيونية عبر العالم، لاسيما في تلك الدول التي لا تملك مصادر محلية للأخبار، كما تتحكم في موارد إنتاج الأخبار الخارجية ونظام التوزيع.</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9" name="Rectangle: Rounded Corners 8">
            <a:extLst>
              <a:ext uri="{FF2B5EF4-FFF2-40B4-BE49-F238E27FC236}">
                <a16:creationId xmlns:a16="http://schemas.microsoft.com/office/drawing/2014/main" id="{8BE232C2-D33A-4752-86DA-7CEB287D5A81}"/>
              </a:ext>
            </a:extLst>
          </p:cNvPr>
          <p:cNvSpPr/>
          <p:nvPr/>
        </p:nvSpPr>
        <p:spPr>
          <a:xfrm>
            <a:off x="857008" y="843871"/>
            <a:ext cx="6751122" cy="61128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15000"/>
              </a:lnSpc>
              <a:spcAft>
                <a:spcPts val="800"/>
              </a:spcAft>
            </a:pPr>
            <a:r>
              <a:rPr lang="ar-EG" sz="2800" b="1" dirty="0">
                <a:solidFill>
                  <a:srgbClr val="002060"/>
                </a:solidFill>
                <a:latin typeface="Calibri" panose="020F0502020204030204" pitchFamily="34" charset="0"/>
                <a:ea typeface="Calibri" panose="020F0502020204030204" pitchFamily="34" charset="0"/>
                <a:cs typeface="+mj-cs"/>
              </a:rPr>
              <a:t>خامساً: دور الوكالات العالمية المصورة كمصدر إخباري</a:t>
            </a:r>
            <a:endParaRPr lang="en-US" sz="2800" dirty="0">
              <a:solidFill>
                <a:srgbClr val="002060"/>
              </a:solidFill>
              <a:latin typeface="Calibri" panose="020F0502020204030204" pitchFamily="34" charset="0"/>
              <a:ea typeface="Calibri" panose="020F0502020204030204" pitchFamily="34" charset="0"/>
              <a:cs typeface="+mj-cs"/>
            </a:endParaRPr>
          </a:p>
        </p:txBody>
      </p:sp>
      <p:pic>
        <p:nvPicPr>
          <p:cNvPr id="10" name="Graphic 22">
            <a:extLst>
              <a:ext uri="{FF2B5EF4-FFF2-40B4-BE49-F238E27FC236}">
                <a16:creationId xmlns:a16="http://schemas.microsoft.com/office/drawing/2014/main" id="{3BED9A63-5C3C-4F13-99DF-EF1919D21EB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21660" y="-46725"/>
            <a:ext cx="2470340" cy="890596"/>
          </a:xfrm>
          <a:prstGeom prst="rect">
            <a:avLst/>
          </a:prstGeom>
        </p:spPr>
      </p:pic>
      <p:sp>
        <p:nvSpPr>
          <p:cNvPr id="11" name="Rectangle 10">
            <a:extLst>
              <a:ext uri="{FF2B5EF4-FFF2-40B4-BE49-F238E27FC236}">
                <a16:creationId xmlns:a16="http://schemas.microsoft.com/office/drawing/2014/main" id="{F6C44403-886C-4B6C-9BA7-BB766B1C883F}"/>
              </a:ext>
            </a:extLst>
          </p:cNvPr>
          <p:cNvSpPr/>
          <p:nvPr/>
        </p:nvSpPr>
        <p:spPr>
          <a:xfrm flipV="1">
            <a:off x="889742" y="46821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0150271"/>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12" name="Rectangle: Rounded Corners 11">
            <a:extLst>
              <a:ext uri="{FF2B5EF4-FFF2-40B4-BE49-F238E27FC236}">
                <a16:creationId xmlns:a16="http://schemas.microsoft.com/office/drawing/2014/main" id="{0A5F286D-6195-4BC8-B53E-9E4D64748851}"/>
              </a:ext>
            </a:extLst>
          </p:cNvPr>
          <p:cNvSpPr/>
          <p:nvPr/>
        </p:nvSpPr>
        <p:spPr>
          <a:xfrm>
            <a:off x="3962401" y="1275463"/>
            <a:ext cx="7844141" cy="479150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وتحدد أيضاً وكالات الأنباء القصص والأحداث والقضايا التي سوف تحظى بالتغطية وتلك التي ستُهمل... وهذا العمل يتم وفق عدة ركائز:</a:t>
            </a:r>
            <a:endParaRPr lang="ar-EG"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a:t>
            </a:r>
            <a:r>
              <a:rPr lang="en-US" sz="2400" dirty="0">
                <a:solidFill>
                  <a:srgbClr val="002060"/>
                </a:solidFill>
                <a:latin typeface="Calibri" panose="020F0502020204030204" pitchFamily="34" charset="0"/>
                <a:ea typeface="Calibri" panose="020F0502020204030204" pitchFamily="34" charset="0"/>
                <a:cs typeface="+mj-cs"/>
              </a:rPr>
              <a:t>1</a:t>
            </a:r>
            <a:r>
              <a:rPr lang="ar-EG" sz="2400" dirty="0">
                <a:solidFill>
                  <a:srgbClr val="002060"/>
                </a:solidFill>
                <a:latin typeface="Calibri" panose="020F0502020204030204" pitchFamily="34" charset="0"/>
                <a:ea typeface="Calibri" panose="020F0502020204030204" pitchFamily="34" charset="0"/>
                <a:cs typeface="+mj-cs"/>
              </a:rPr>
              <a:t>.اختيار المناطق الجغرافية التي يتم تغطيتها إخبارياً.</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400" dirty="0">
                <a:solidFill>
                  <a:srgbClr val="002060"/>
                </a:solidFill>
                <a:latin typeface="Calibri" panose="020F0502020204030204" pitchFamily="34" charset="0"/>
                <a:ea typeface="Calibri" panose="020F0502020204030204" pitchFamily="34" charset="0"/>
                <a:cs typeface="+mj-cs"/>
              </a:rPr>
              <a:t>2</a:t>
            </a:r>
            <a:r>
              <a:rPr lang="ar-EG" sz="2400" dirty="0">
                <a:solidFill>
                  <a:srgbClr val="002060"/>
                </a:solidFill>
                <a:latin typeface="Calibri" panose="020F0502020204030204" pitchFamily="34" charset="0"/>
                <a:ea typeface="Calibri" panose="020F0502020204030204" pitchFamily="34" charset="0"/>
                <a:cs typeface="+mj-cs"/>
              </a:rPr>
              <a:t>. انتقاء القصص الخبرية التي تزود بها المحطات التلفزيونية المشتركة.</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400" dirty="0">
                <a:solidFill>
                  <a:srgbClr val="002060"/>
                </a:solidFill>
                <a:latin typeface="Calibri" panose="020F0502020204030204" pitchFamily="34" charset="0"/>
                <a:ea typeface="Calibri" panose="020F0502020204030204" pitchFamily="34" charset="0"/>
                <a:cs typeface="+mj-cs"/>
              </a:rPr>
              <a:t>3</a:t>
            </a:r>
            <a:r>
              <a:rPr lang="ar-EG" sz="2400" dirty="0">
                <a:solidFill>
                  <a:srgbClr val="002060"/>
                </a:solidFill>
                <a:latin typeface="Calibri" panose="020F0502020204030204" pitchFamily="34" charset="0"/>
                <a:ea typeface="Calibri" panose="020F0502020204030204" pitchFamily="34" charset="0"/>
                <a:cs typeface="+mj-cs"/>
              </a:rPr>
              <a:t> . تحديد حجم أو كم الصور وطبيعة الصوت (صوت طبيعي، تعليقات)، والنصوص التي تحوي المعلومات والتفاصيل.</a:t>
            </a:r>
            <a:endParaRPr lang="en-US" sz="2400" dirty="0">
              <a:solidFill>
                <a:srgbClr val="002060"/>
              </a:solidFill>
              <a:latin typeface="Calibri" panose="020F0502020204030204" pitchFamily="34" charset="0"/>
              <a:ea typeface="Calibri" panose="020F0502020204030204" pitchFamily="34" charset="0"/>
              <a:cs typeface="+mj-cs"/>
            </a:endParaRPr>
          </a:p>
        </p:txBody>
      </p:sp>
      <p:pic>
        <p:nvPicPr>
          <p:cNvPr id="6" name="Graphic 22">
            <a:extLst>
              <a:ext uri="{FF2B5EF4-FFF2-40B4-BE49-F238E27FC236}">
                <a16:creationId xmlns:a16="http://schemas.microsoft.com/office/drawing/2014/main" id="{E8E81BDF-33C8-4CAE-9306-A8274B5E051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36202" y="70812"/>
            <a:ext cx="2470340" cy="890596"/>
          </a:xfrm>
          <a:prstGeom prst="rect">
            <a:avLst/>
          </a:prstGeom>
        </p:spPr>
      </p:pic>
      <p:pic>
        <p:nvPicPr>
          <p:cNvPr id="7" name="Picture Placeholder 4">
            <a:extLst>
              <a:ext uri="{FF2B5EF4-FFF2-40B4-BE49-F238E27FC236}">
                <a16:creationId xmlns:a16="http://schemas.microsoft.com/office/drawing/2014/main" id="{CAE9AB83-CE17-4381-9486-F7447183E58C}"/>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32545" y="1899790"/>
            <a:ext cx="3800199" cy="30584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Rectangle 8">
            <a:extLst>
              <a:ext uri="{FF2B5EF4-FFF2-40B4-BE49-F238E27FC236}">
                <a16:creationId xmlns:a16="http://schemas.microsoft.com/office/drawing/2014/main" id="{BFD76DE4-DCCE-4D38-BAAF-6F829FBA98B8}"/>
              </a:ext>
            </a:extLst>
          </p:cNvPr>
          <p:cNvSpPr/>
          <p:nvPr/>
        </p:nvSpPr>
        <p:spPr>
          <a:xfrm>
            <a:off x="1134721" y="1000120"/>
            <a:ext cx="2029393"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 No :3</a:t>
            </a:r>
            <a:r>
              <a:rPr kumimoji="0" lang="en-US" sz="1400" b="1"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0" name="Rectangle 9">
            <a:extLst>
              <a:ext uri="{FF2B5EF4-FFF2-40B4-BE49-F238E27FC236}">
                <a16:creationId xmlns:a16="http://schemas.microsoft.com/office/drawing/2014/main" id="{85EE632C-9B98-46C1-BD96-6DD679ADDE87}"/>
              </a:ext>
            </a:extLst>
          </p:cNvPr>
          <p:cNvSpPr/>
          <p:nvPr/>
        </p:nvSpPr>
        <p:spPr>
          <a:xfrm flipV="1">
            <a:off x="385458" y="538513"/>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1141549"/>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1999" cy="6438219"/>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8799184" y="-29633"/>
            <a:ext cx="339281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8799184" y="5444568"/>
            <a:ext cx="210955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Lecture No:3 </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615550" y="6399648"/>
            <a:ext cx="328154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3054053" y="6399647"/>
            <a:ext cx="423211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930787" y="-30291"/>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29633"/>
            <a:ext cx="2470340" cy="86430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8150489" y="648691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124751" y="848584"/>
            <a:ext cx="8549682" cy="5584780"/>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يمثل القادة السياسيون مصادر رئيسية تعتمد عليها وسائل الإعلام في تغطيتها الإخبارية للقضايا والأحداث العامة، ويحاولون بصفتهم التأثير في أُطر تناول القضايا العامة من خلال طرح رؤيتهم في التغطية الإخبارية بوسائل الإعلام التي تمثل الوسيط الذي يفسر هذه الرسائل والرؤى للأفراد والجمهور.</a:t>
            </a:r>
          </a:p>
          <a:p>
            <a:pPr algn="justLow" rtl="1">
              <a:lnSpc>
                <a:spcPct val="150000"/>
              </a:lnSpc>
              <a:spcAft>
                <a:spcPts val="800"/>
              </a:spcAft>
            </a:pPr>
            <a:r>
              <a:rPr lang="ar-EG" sz="2400" dirty="0">
                <a:solidFill>
                  <a:srgbClr val="002060"/>
                </a:solidFill>
                <a:ea typeface="Calibri" panose="020F0502020204030204" pitchFamily="34" charset="0"/>
                <a:cs typeface="+mj-cs"/>
              </a:rPr>
              <a:t>وينجح المسؤولون وأصحاب الأدوار السياسية الأقوياء في إملاء محتوى القصص الإخبارية، والتأثير على ما يكتب عنهم، وينجح الموظفون الرسميون في الهيمنة على المشهد الإعلامي، وعلى موقف الممثل السياسي من خلال ما يملكونه من قدرات إقناعية عبر الإعداد الدقيق لرسائلهم، بحيث يسيطرون على المعلومات المرتبطة بجميع الأطراف الأساسية والمصادر الأخرى، وبذلك يتم التحكم في مضمون القصة الإخبارية.</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11" name="Rectangle: Rounded Corners 10">
            <a:extLst>
              <a:ext uri="{FF2B5EF4-FFF2-40B4-BE49-F238E27FC236}">
                <a16:creationId xmlns:a16="http://schemas.microsoft.com/office/drawing/2014/main" id="{1385F867-BFE5-4343-A41B-FDF39443D921}"/>
              </a:ext>
            </a:extLst>
          </p:cNvPr>
          <p:cNvSpPr/>
          <p:nvPr/>
        </p:nvSpPr>
        <p:spPr>
          <a:xfrm>
            <a:off x="2478129" y="71309"/>
            <a:ext cx="4808042" cy="705847"/>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EG" sz="2400" b="1" dirty="0">
                <a:solidFill>
                  <a:srgbClr val="002060"/>
                </a:solidFill>
                <a:latin typeface="Calibri" panose="020F0502020204030204" pitchFamily="34" charset="0"/>
                <a:ea typeface="Calibri" panose="020F0502020204030204" pitchFamily="34" charset="0"/>
                <a:cs typeface="+mj-cs"/>
              </a:rPr>
              <a:t>سادساً: دور القادة السياسيين كمصدر إخباري</a:t>
            </a:r>
            <a:endParaRPr lang="en-US" sz="2400"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7106548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8769802" y="1183470"/>
            <a:ext cx="3191039" cy="40441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9BFC32B8-BDEE-2CBC-DFF5-CD482608568C}"/>
              </a:ext>
            </a:extLst>
          </p:cNvPr>
          <p:cNvSpPr/>
          <p:nvPr/>
        </p:nvSpPr>
        <p:spPr>
          <a:xfrm>
            <a:off x="9113580" y="5399187"/>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0011625" y="5406345"/>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No:3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1E174AD2-7C3F-45E5-8923-4B0C5CB6212C}"/>
              </a:ext>
            </a:extLst>
          </p:cNvPr>
          <p:cNvSpPr/>
          <p:nvPr/>
        </p:nvSpPr>
        <p:spPr>
          <a:xfrm>
            <a:off x="415636" y="1681449"/>
            <a:ext cx="7802917" cy="435465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تحاول جماعات الضغط والمصالح في أي مجتمع من المجتمعات إحداث ضغوط بهدف التغيير السياسي، وتتبع في ذلك استراتيجيات داخلية وخارجية، ويتوقف نجاح جماعات الضغط على:</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قوة بنيتها الداخلية. </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قدرتها على الاتصال الفعال بالجماهير والنُخب السياسية، حيث تدعم النُخب التي تتفق مع رؤيتهم حول القضايا المثارة.</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7" name="Rectangle: Rounded Corners 6">
            <a:extLst>
              <a:ext uri="{FF2B5EF4-FFF2-40B4-BE49-F238E27FC236}">
                <a16:creationId xmlns:a16="http://schemas.microsoft.com/office/drawing/2014/main" id="{3DCA4A2C-B3A4-4BCD-8B97-C27784FB2A6B}"/>
              </a:ext>
            </a:extLst>
          </p:cNvPr>
          <p:cNvSpPr/>
          <p:nvPr/>
        </p:nvSpPr>
        <p:spPr>
          <a:xfrm>
            <a:off x="1036141" y="776180"/>
            <a:ext cx="6449464" cy="68010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ctr" rtl="1">
              <a:lnSpc>
                <a:spcPct val="150000"/>
              </a:lnSpc>
              <a:spcAft>
                <a:spcPts val="800"/>
              </a:spcAft>
            </a:pPr>
            <a:r>
              <a:rPr lang="ar-EG" sz="2400" b="1" dirty="0">
                <a:solidFill>
                  <a:srgbClr val="002060"/>
                </a:solidFill>
                <a:ea typeface="Calibri" panose="020F0502020204030204" pitchFamily="34" charset="0"/>
                <a:cs typeface="+mj-cs"/>
              </a:rPr>
              <a:t>سابعاً: دور جماعات الضغط والمصالح كمصدر إخباري</a:t>
            </a:r>
            <a:endParaRPr lang="ar-EG" sz="2400" b="1" dirty="0">
              <a:solidFill>
                <a:srgbClr val="002060"/>
              </a:solidFill>
              <a:latin typeface="Calibri" panose="020F0502020204030204" pitchFamily="34" charset="0"/>
              <a:ea typeface="Calibri" panose="020F0502020204030204" pitchFamily="34" charset="0"/>
              <a:cs typeface="+mj-cs"/>
            </a:endParaRPr>
          </a:p>
        </p:txBody>
      </p:sp>
      <p:pic>
        <p:nvPicPr>
          <p:cNvPr id="10" name="Graphic 22">
            <a:extLst>
              <a:ext uri="{FF2B5EF4-FFF2-40B4-BE49-F238E27FC236}">
                <a16:creationId xmlns:a16="http://schemas.microsoft.com/office/drawing/2014/main" id="{A18B4A61-46E4-4EFB-AB22-0AE52D7C53C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9084" y="43823"/>
            <a:ext cx="2470340" cy="864304"/>
          </a:xfrm>
          <a:prstGeom prst="rect">
            <a:avLst/>
          </a:prstGeom>
        </p:spPr>
      </p:pic>
    </p:spTree>
    <p:extLst>
      <p:ext uri="{BB962C8B-B14F-4D97-AF65-F5344CB8AC3E}">
        <p14:creationId xmlns:p14="http://schemas.microsoft.com/office/powerpoint/2010/main" val="498454772"/>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87896" y="958733"/>
            <a:ext cx="1868556" cy="5153590"/>
          </a:xfrm>
          <a:prstGeom prst="roundRect">
            <a:avLst>
              <a:gd name="adj" fmla="val 6140"/>
            </a:avLst>
          </a:prstGeom>
          <a:solidFill>
            <a:schemeClr val="bg1">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4519" y="958733"/>
            <a:ext cx="9794872" cy="5153590"/>
          </a:xfrm>
          <a:prstGeom prst="roundRect">
            <a:avLst>
              <a:gd name="adj" fmla="val 6140"/>
            </a:avLst>
          </a:prstGeom>
          <a:solidFill>
            <a:schemeClr val="accent5">
              <a:lumMod val="20000"/>
              <a:lumOff val="80000"/>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كما تسعى جماعات الضغط للعمل على المستوى الجماهيري من خلال:</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الوصول إلى وسائل الإعلام.</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طرح وجهات نظرها حول قضية ما عبر هذا التغيير.</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لكن يقل اعتماد وسائل الإعلام على جماعات الضغط كمصادر غير رسمية حيث توصلت دراسة </a:t>
            </a:r>
            <a:r>
              <a:rPr lang="en-US" sz="2400" dirty="0">
                <a:solidFill>
                  <a:srgbClr val="002060"/>
                </a:solidFill>
                <a:latin typeface="Adobe Arabic" panose="02040503050201020203"/>
                <a:ea typeface="Calibri" panose="020F0502020204030204" pitchFamily="34" charset="0"/>
                <a:cs typeface="+mj-cs"/>
              </a:rPr>
              <a:t>Gamson &amp; Modigliani 1989</a:t>
            </a:r>
            <a:r>
              <a:rPr lang="ar-EG" sz="2400" dirty="0">
                <a:solidFill>
                  <a:srgbClr val="002060"/>
                </a:solidFill>
                <a:latin typeface="Calibri" panose="020F0502020204030204" pitchFamily="34" charset="0"/>
                <a:ea typeface="Calibri" panose="020F0502020204030204" pitchFamily="34" charset="0"/>
                <a:cs typeface="+mj-cs"/>
              </a:rPr>
              <a:t> إلى أن وسائل الإعلام تلجأ إلى المصادر الرسمية بدرجة تفوق إلى حد بعيد اعتمادها على المصادر غير الرسمية كتلك التي تمثلها جماعات الضغط والمصالح في المجتمع، ماعدا في الأحوال التي يعمل فيها المحرر وفقا لسياسة تحريرية متوازنة تسعى لتمثيل كل المصادر التي تعبر عنها الجماعات المختلفة في المجتمع.</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Sylfaen" panose="010A0502050306030303" pitchFamily="18" charset="0"/>
                <a:ea typeface="+mn-ea"/>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2">
            <a:extLst>
              <a:ext uri="{FF2B5EF4-FFF2-40B4-BE49-F238E27FC236}">
                <a16:creationId xmlns:a16="http://schemas.microsoft.com/office/drawing/2014/main" id="{B415E67A-D99B-4602-B9F5-A7FD5CAB5D9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9084" y="4066"/>
            <a:ext cx="2470340" cy="864304"/>
          </a:xfrm>
          <a:prstGeom prst="rect">
            <a:avLst/>
          </a:prstGeom>
        </p:spPr>
      </p:pic>
      <p:sp>
        <p:nvSpPr>
          <p:cNvPr id="8" name="Rectangle 7">
            <a:extLst>
              <a:ext uri="{FF2B5EF4-FFF2-40B4-BE49-F238E27FC236}">
                <a16:creationId xmlns:a16="http://schemas.microsoft.com/office/drawing/2014/main" id="{76882DC0-F69E-4B3B-9C9C-30270D0CDE73}"/>
              </a:ext>
            </a:extLst>
          </p:cNvPr>
          <p:cNvSpPr/>
          <p:nvPr/>
        </p:nvSpPr>
        <p:spPr>
          <a:xfrm flipV="1">
            <a:off x="655596" y="58840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20781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167604"/>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39548" y="1297793"/>
            <a:ext cx="8541278" cy="484558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marR="0" lvl="0" indent="-571500" algn="r"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r>
              <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خاتمة..</a:t>
            </a:r>
          </a:p>
          <a:p>
            <a:pPr algn="justLow" rtl="1">
              <a:lnSpc>
                <a:spcPct val="150000"/>
              </a:lnSpc>
            </a:pPr>
            <a:r>
              <a:rPr lang="ar-EG" sz="2400" dirty="0">
                <a:solidFill>
                  <a:srgbClr val="002060"/>
                </a:solidFill>
              </a:rPr>
              <a:t>تحت عنوان (مصادر الأخبار) ركزت هذه المحاضرة على جانب مهم من جوانب عملية صنع الأخبار. ونعني بالمصادر الأدوات التي تعتمد عليها الوسيلة الإعلامية وتحصل من خلالها على مادتها الإخبارية، وهذه المصادر قد تكون شخصيات أو جهات أو مصادر تتبناها أو تابعة للوسيلة ذاتها على نحو ما سبق تناوله.</a:t>
            </a:r>
            <a:endParaRPr lang="en-US" sz="2400" dirty="0">
              <a:solidFill>
                <a:srgbClr val="002060"/>
              </a:solidFill>
            </a:endParaRPr>
          </a:p>
          <a:p>
            <a:pPr lvl="0" algn="justLow" rtl="1">
              <a:lnSpc>
                <a:spcPct val="150000"/>
              </a:lnSpc>
              <a:spcAft>
                <a:spcPts val="800"/>
              </a:spcAft>
              <a:defRPr/>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13C52CA0-A6B4-4625-9085-B55C081BE5B1}"/>
              </a:ext>
            </a:extLst>
          </p:cNvPr>
          <p:cNvSpPr/>
          <p:nvPr/>
        </p:nvSpPr>
        <p:spPr>
          <a:xfrm flipV="1">
            <a:off x="2023672" y="714619"/>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77114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334180" y="1167604"/>
            <a:ext cx="9194519" cy="484558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r>
              <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p>
          <a:p>
            <a:pPr algn="justLow" rtl="1">
              <a:lnSpc>
                <a:spcPct val="107000"/>
              </a:lnSpc>
              <a:spcAft>
                <a:spcPts val="800"/>
              </a:spcAft>
            </a:pPr>
            <a:r>
              <a:rPr lang="en-US" sz="2400" dirty="0">
                <a:solidFill>
                  <a:srgbClr val="002060"/>
                </a:solidFill>
                <a:latin typeface="Adobe Caslon Pro" panose="0205050205050A020403"/>
                <a:cs typeface="+mj-cs"/>
              </a:rPr>
              <a:t>1</a:t>
            </a:r>
            <a:r>
              <a:rPr lang="ar-EG" sz="2400" dirty="0">
                <a:solidFill>
                  <a:srgbClr val="002060"/>
                </a:solidFill>
                <a:latin typeface="Calibri" panose="020F0502020204030204" pitchFamily="34" charset="0"/>
                <a:ea typeface="Calibri" panose="020F0502020204030204" pitchFamily="34" charset="0"/>
                <a:cs typeface="+mj-cs"/>
              </a:rPr>
              <a:t>. نهلة أبو رشيد، </a:t>
            </a:r>
            <a:r>
              <a:rPr lang="ar-EG" sz="2400" b="1" dirty="0">
                <a:solidFill>
                  <a:srgbClr val="002060"/>
                </a:solidFill>
                <a:latin typeface="Calibri" panose="020F0502020204030204" pitchFamily="34" charset="0"/>
                <a:ea typeface="Calibri" panose="020F0502020204030204" pitchFamily="34" charset="0"/>
                <a:cs typeface="+mj-cs"/>
              </a:rPr>
              <a:t>الكتابة وتحرير الأخبار</a:t>
            </a:r>
            <a:r>
              <a:rPr lang="ar-EG" sz="2400" dirty="0">
                <a:solidFill>
                  <a:srgbClr val="002060"/>
                </a:solidFill>
                <a:latin typeface="Calibri" panose="020F0502020204030204" pitchFamily="34" charset="0"/>
                <a:ea typeface="Calibri" panose="020F0502020204030204" pitchFamily="34" charset="0"/>
                <a:cs typeface="+mj-cs"/>
              </a:rPr>
              <a:t>، الجامعة الافتراضية السورية، </a:t>
            </a:r>
            <a:r>
              <a:rPr lang="en-US" sz="2400" dirty="0">
                <a:solidFill>
                  <a:srgbClr val="002060"/>
                </a:solidFill>
                <a:latin typeface="Adobe Caslon Pro" panose="0205050205050A020403"/>
                <a:cs typeface="+mj-cs"/>
              </a:rPr>
              <a:t>2020</a:t>
            </a:r>
          </a:p>
          <a:p>
            <a:pPr algn="justLow" rtl="1">
              <a:lnSpc>
                <a:spcPct val="107000"/>
              </a:lnSpc>
              <a:spcAft>
                <a:spcPts val="800"/>
              </a:spcAft>
            </a:pPr>
            <a:r>
              <a:rPr lang="en-US" sz="2400" dirty="0">
                <a:solidFill>
                  <a:srgbClr val="002060"/>
                </a:solidFill>
                <a:latin typeface="Adobe Caslon Pro" panose="0205050205050A020403"/>
                <a:cs typeface="+mj-cs"/>
              </a:rPr>
              <a:t>2</a:t>
            </a:r>
            <a:r>
              <a:rPr lang="ar-EG" sz="2400" dirty="0">
                <a:solidFill>
                  <a:srgbClr val="002060"/>
                </a:solidFill>
                <a:latin typeface="Calibri" panose="020F0502020204030204" pitchFamily="34" charset="0"/>
                <a:ea typeface="Calibri" panose="020F0502020204030204" pitchFamily="34" charset="0"/>
                <a:cs typeface="+mj-cs"/>
              </a:rPr>
              <a:t>. عبد الستار جواد، </a:t>
            </a:r>
            <a:r>
              <a:rPr lang="ar-EG" sz="2400" b="1" dirty="0">
                <a:solidFill>
                  <a:srgbClr val="002060"/>
                </a:solidFill>
                <a:latin typeface="Calibri" panose="020F0502020204030204" pitchFamily="34" charset="0"/>
                <a:ea typeface="Calibri" panose="020F0502020204030204" pitchFamily="34" charset="0"/>
                <a:cs typeface="+mj-cs"/>
              </a:rPr>
              <a:t>فن كتابة الأخبار، عرض شامل للقوالب الصحفية وأساليب التحرير الحديثة</a:t>
            </a:r>
            <a:r>
              <a:rPr lang="ar-EG" sz="2400" dirty="0">
                <a:solidFill>
                  <a:srgbClr val="002060"/>
                </a:solidFill>
                <a:latin typeface="Calibri" panose="020F0502020204030204" pitchFamily="34" charset="0"/>
                <a:ea typeface="Calibri" panose="020F0502020204030204" pitchFamily="34" charset="0"/>
                <a:cs typeface="+mj-cs"/>
              </a:rPr>
              <a:t>، دار مجدلاوي للنشر والتوزيع، </a:t>
            </a:r>
            <a:r>
              <a:rPr lang="en-US" sz="2400" dirty="0">
                <a:solidFill>
                  <a:srgbClr val="002060"/>
                </a:solidFill>
                <a:latin typeface="Adobe Caslon Pro" panose="0205050205050A020403"/>
                <a:ea typeface="Calibri" panose="020F0502020204030204" pitchFamily="34" charset="0"/>
                <a:cs typeface="+mj-cs"/>
              </a:rPr>
              <a:t>2010</a:t>
            </a:r>
            <a:r>
              <a:rPr lang="ar-EG" sz="2400" dirty="0">
                <a:solidFill>
                  <a:srgbClr val="002060"/>
                </a:solidFill>
                <a:latin typeface="Adobe Caslon Pro" panose="0205050205050A020403"/>
                <a:ea typeface="Calibri" panose="020F0502020204030204" pitchFamily="34" charset="0"/>
                <a:cs typeface="+mj-cs"/>
              </a:rPr>
              <a:t>. </a:t>
            </a:r>
            <a:endParaRPr lang="en-US" sz="2400" dirty="0">
              <a:solidFill>
                <a:srgbClr val="002060"/>
              </a:solidFill>
              <a:latin typeface="Adobe Caslon Pro" panose="0205050205050A020403"/>
              <a:ea typeface="Calibri" panose="020F0502020204030204" pitchFamily="34" charset="0"/>
              <a:cs typeface="+mj-cs"/>
            </a:endParaRPr>
          </a:p>
          <a:p>
            <a:pPr marR="0" lvl="0" algn="justLow" defTabSz="914400" rtl="1" eaLnBrk="1" fontAlgn="auto" latinLnBrk="0" hangingPunct="1">
              <a:lnSpc>
                <a:spcPct val="150000"/>
              </a:lnSpc>
              <a:spcBef>
                <a:spcPts val="0"/>
              </a:spcBef>
              <a:spcAft>
                <a:spcPts val="800"/>
              </a:spcAft>
              <a:buClrTx/>
              <a:buSzTx/>
              <a:tabLst/>
              <a:defRPr/>
            </a:pP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kumimoji="0" lang="en-US" sz="3200" b="1" i="0" u="none" strike="noStrike" kern="1200" cap="none" spc="0" normalizeH="0" baseline="0" noProof="0" dirty="0">
              <a:ln>
                <a:noFill/>
              </a:ln>
              <a:solidFill>
                <a:srgbClr val="002060"/>
              </a:solidFill>
              <a:effectLst/>
              <a:uLnTx/>
              <a:uFillTx/>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03596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1994687" y="5629462"/>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27711" y="0"/>
            <a:ext cx="1864289" cy="870495"/>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141904"/>
            <a:ext cx="2431152" cy="663639"/>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4133</TotalTime>
  <Words>2863</Words>
  <Application>Microsoft Office PowerPoint</Application>
  <PresentationFormat>Widescreen</PresentationFormat>
  <Paragraphs>251</Paragraphs>
  <Slides>40</Slides>
  <Notes>6</Notes>
  <HiddenSlides>0</HiddenSlides>
  <MMClips>0</MMClips>
  <ScaleCrop>false</ScaleCrop>
  <HeadingPairs>
    <vt:vector size="6" baseType="variant">
      <vt:variant>
        <vt:lpstr>Fonts Used</vt:lpstr>
      </vt:variant>
      <vt:variant>
        <vt:i4>13</vt:i4>
      </vt:variant>
      <vt:variant>
        <vt:lpstr>Theme</vt:lpstr>
      </vt:variant>
      <vt:variant>
        <vt:i4>3</vt:i4>
      </vt:variant>
      <vt:variant>
        <vt:lpstr>Slide Titles</vt:lpstr>
      </vt:variant>
      <vt:variant>
        <vt:i4>40</vt:i4>
      </vt:variant>
    </vt:vector>
  </HeadingPairs>
  <TitlesOfParts>
    <vt:vector size="56" baseType="lpstr">
      <vt:lpstr>Adobe Arabic</vt:lpstr>
      <vt:lpstr>Adobe Caslon Pro</vt:lpstr>
      <vt:lpstr>Adobe Caslon Pro Bold</vt:lpstr>
      <vt:lpstr>Adobe Kaiti Std R</vt:lpstr>
      <vt:lpstr>Arial</vt:lpstr>
      <vt:lpstr>Baskerville Old Face</vt:lpstr>
      <vt:lpstr>Book Antiqua</vt:lpstr>
      <vt:lpstr>Calibri</vt:lpstr>
      <vt:lpstr>Calibri Light</vt:lpstr>
      <vt:lpstr>Calisto MT</vt:lpstr>
      <vt:lpstr>Sylfaen</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 farouk</cp:lastModifiedBy>
  <cp:revision>319</cp:revision>
  <dcterms:created xsi:type="dcterms:W3CDTF">2023-04-29T09:08:23Z</dcterms:created>
  <dcterms:modified xsi:type="dcterms:W3CDTF">2024-02-15T10:00:11Z</dcterms:modified>
</cp:coreProperties>
</file>