
<file path=[Content_Types].xml><?xml version="1.0" encoding="utf-8"?>
<Types xmlns="http://schemas.openxmlformats.org/package/2006/content-types">
  <Default Extension="png" ContentType="image/png"/>
  <Default Extension="svg" ContentType="image/svg+xml"/>
  <Default Extension="jpeg" ContentType="image/jpeg"/>
  <Default Extension="m4a" ContentType="audio/mp4"/>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xml" ContentType="application/vnd.openxmlformats-officedocument.presentationml.tags+xml"/>
  <Override PartName="/ppt/notesSlides/notesSlide20.xml" ContentType="application/vnd.openxmlformats-officedocument.presentationml.notesSlide+xml"/>
  <Override PartName="/ppt/tags/tag3.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4.xml" ContentType="application/vnd.openxmlformats-officedocument.presentationml.tags+xml"/>
  <Override PartName="/ppt/notesSlides/notesSlide23.xml" ContentType="application/vnd.openxmlformats-officedocument.presentationml.notesSlide+xml"/>
  <Override PartName="/ppt/tags/tag5.xml" ContentType="application/vnd.openxmlformats-officedocument.presentationml.tags+xml"/>
  <Override PartName="/ppt/notesSlides/notesSlide24.xml" ContentType="application/vnd.openxmlformats-officedocument.presentationml.notesSlide+xml"/>
  <Override PartName="/ppt/tags/tag6.xml" ContentType="application/vnd.openxmlformats-officedocument.presentationml.tags+xml"/>
  <Override PartName="/ppt/notesSlides/notesSlide25.xml" ContentType="application/vnd.openxmlformats-officedocument.presentationml.notesSlide+xml"/>
  <Override PartName="/ppt/tags/tag7.xml" ContentType="application/vnd.openxmlformats-officedocument.presentationml.tags+xml"/>
  <Override PartName="/ppt/notesSlides/notesSlide26.xml" ContentType="application/vnd.openxmlformats-officedocument.presentationml.notesSlide+xml"/>
  <Override PartName="/ppt/tags/tag8.xml" ContentType="application/vnd.openxmlformats-officedocument.presentationml.tags+xml"/>
  <Override PartName="/ppt/notesSlides/notesSlide27.xml" ContentType="application/vnd.openxmlformats-officedocument.presentationml.notesSlide+xml"/>
  <Override PartName="/ppt/tags/tag9.xml" ContentType="application/vnd.openxmlformats-officedocument.presentationml.tags+xml"/>
  <Override PartName="/ppt/notesSlides/notesSlide28.xml" ContentType="application/vnd.openxmlformats-officedocument.presentationml.notesSlide+xml"/>
  <Override PartName="/ppt/tags/tag10.xml" ContentType="application/vnd.openxmlformats-officedocument.presentationml.tags+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tags/tag12.xml" ContentType="application/vnd.openxmlformats-officedocument.presentationml.tags+xml"/>
  <Override PartName="/ppt/notesSlides/notesSlide31.xml" ContentType="application/vnd.openxmlformats-officedocument.presentationml.notesSlide+xml"/>
  <Override PartName="/ppt/tags/tag13.xml" ContentType="application/vnd.openxmlformats-officedocument.presentationml.tags+xml"/>
  <Override PartName="/ppt/notesSlides/notesSlide32.xml" ContentType="application/vnd.openxmlformats-officedocument.presentationml.notesSlide+xml"/>
  <Override PartName="/ppt/tags/tag14.xml" ContentType="application/vnd.openxmlformats-officedocument.presentationml.tags+xml"/>
  <Override PartName="/ppt/notesSlides/notesSlide33.xml" ContentType="application/vnd.openxmlformats-officedocument.presentationml.notesSlide+xml"/>
  <Override PartName="/ppt/tags/tag15.xml" ContentType="application/vnd.openxmlformats-officedocument.presentationml.tags+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tags/tag17.xml" ContentType="application/vnd.openxmlformats-officedocument.presentationml.tags+xml"/>
  <Override PartName="/ppt/notesSlides/notesSlide36.xml" ContentType="application/vnd.openxmlformats-officedocument.presentationml.notesSlide+xml"/>
  <Override PartName="/ppt/tags/tag18.xml" ContentType="application/vnd.openxmlformats-officedocument.presentationml.tags+xml"/>
  <Override PartName="/ppt/notesSlides/notesSlide37.xml" ContentType="application/vnd.openxmlformats-officedocument.presentationml.notesSlide+xml"/>
  <Override PartName="/ppt/tags/tag19.xml" ContentType="application/vnd.openxmlformats-officedocument.presentationml.tags+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tags/tag21.xml" ContentType="application/vnd.openxmlformats-officedocument.presentationml.tags+xml"/>
  <Override PartName="/ppt/notesSlides/notesSlide40.xml" ContentType="application/vnd.openxmlformats-officedocument.presentationml.notesSlide+xml"/>
  <Override PartName="/ppt/tags/tag22.xml" ContentType="application/vnd.openxmlformats-officedocument.presentationml.tags+xml"/>
  <Override PartName="/ppt/notesSlides/notesSlide41.xml" ContentType="application/vnd.openxmlformats-officedocument.presentationml.notesSlide+xml"/>
  <Override PartName="/ppt/tags/tag23.xml" ContentType="application/vnd.openxmlformats-officedocument.presentationml.tags+xml"/>
  <Override PartName="/ppt/notesSlides/notesSlide42.xml" ContentType="application/vnd.openxmlformats-officedocument.presentationml.notesSlide+xml"/>
  <Override PartName="/ppt/tags/tag24.xml" ContentType="application/vnd.openxmlformats-officedocument.presentationml.tags+xml"/>
  <Override PartName="/ppt/notesSlides/notesSlide43.xml" ContentType="application/vnd.openxmlformats-officedocument.presentationml.notesSlide+xml"/>
  <Override PartName="/ppt/tags/tag25.xml" ContentType="application/vnd.openxmlformats-officedocument.presentationml.tags+xml"/>
  <Override PartName="/ppt/notesSlides/notesSlide44.xml" ContentType="application/vnd.openxmlformats-officedocument.presentationml.notesSlide+xml"/>
  <Override PartName="/ppt/tags/tag26.xml" ContentType="application/vnd.openxmlformats-officedocument.presentationml.tags+xml"/>
  <Override PartName="/ppt/notesSlides/notesSlide45.xml" ContentType="application/vnd.openxmlformats-officedocument.presentationml.notesSlide+xml"/>
  <Override PartName="/ppt/tags/tag27.xml" ContentType="application/vnd.openxmlformats-officedocument.presentationml.tags+xml"/>
  <Override PartName="/ppt/notesSlides/notesSlide46.xml" ContentType="application/vnd.openxmlformats-officedocument.presentationml.notesSlide+xml"/>
  <Override PartName="/ppt/tags/tag28.xml" ContentType="application/vnd.openxmlformats-officedocument.presentationml.tags+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9" r:id="rId2"/>
  </p:sldMasterIdLst>
  <p:notesMasterIdLst>
    <p:notesMasterId r:id="rId51"/>
  </p:notesMasterIdLst>
  <p:sldIdLst>
    <p:sldId id="716" r:id="rId3"/>
    <p:sldId id="753" r:id="rId4"/>
    <p:sldId id="755" r:id="rId5"/>
    <p:sldId id="756" r:id="rId6"/>
    <p:sldId id="754" r:id="rId7"/>
    <p:sldId id="722" r:id="rId8"/>
    <p:sldId id="717" r:id="rId9"/>
    <p:sldId id="494" r:id="rId10"/>
    <p:sldId id="719" r:id="rId11"/>
    <p:sldId id="757" r:id="rId12"/>
    <p:sldId id="758" r:id="rId13"/>
    <p:sldId id="720" r:id="rId14"/>
    <p:sldId id="721" r:id="rId15"/>
    <p:sldId id="762" r:id="rId16"/>
    <p:sldId id="759" r:id="rId17"/>
    <p:sldId id="760" r:id="rId18"/>
    <p:sldId id="761" r:id="rId19"/>
    <p:sldId id="763" r:id="rId20"/>
    <p:sldId id="764" r:id="rId21"/>
    <p:sldId id="491" r:id="rId22"/>
    <p:sldId id="723" r:id="rId23"/>
    <p:sldId id="765" r:id="rId24"/>
    <p:sldId id="724" r:id="rId25"/>
    <p:sldId id="767" r:id="rId26"/>
    <p:sldId id="768" r:id="rId27"/>
    <p:sldId id="769" r:id="rId28"/>
    <p:sldId id="770" r:id="rId29"/>
    <p:sldId id="766" r:id="rId30"/>
    <p:sldId id="771" r:id="rId31"/>
    <p:sldId id="772" r:id="rId32"/>
    <p:sldId id="773" r:id="rId33"/>
    <p:sldId id="774" r:id="rId34"/>
    <p:sldId id="732" r:id="rId35"/>
    <p:sldId id="728" r:id="rId36"/>
    <p:sldId id="727" r:id="rId37"/>
    <p:sldId id="775" r:id="rId38"/>
    <p:sldId id="776" r:id="rId39"/>
    <p:sldId id="778" r:id="rId40"/>
    <p:sldId id="779" r:id="rId41"/>
    <p:sldId id="777" r:id="rId42"/>
    <p:sldId id="781" r:id="rId43"/>
    <p:sldId id="782" r:id="rId44"/>
    <p:sldId id="783" r:id="rId45"/>
    <p:sldId id="784" r:id="rId46"/>
    <p:sldId id="785" r:id="rId47"/>
    <p:sldId id="786" r:id="rId48"/>
    <p:sldId id="788"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59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BEF94-FF47-4BBE-AB6F-925B632FD91D}" type="datetimeFigureOut">
              <a:rPr lang="en-US" smtClean="0"/>
              <a:t>6/16/2023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63D95-F520-45C2-A369-4A8C85E8A383}" type="slidenum">
              <a:rPr lang="en-US" smtClean="0"/>
              <a:t>‹#›</a:t>
            </a:fld>
            <a:endParaRPr lang="en-US"/>
          </a:p>
        </p:txBody>
      </p:sp>
    </p:spTree>
    <p:extLst>
      <p:ext uri="{BB962C8B-B14F-4D97-AF65-F5344CB8AC3E}">
        <p14:creationId xmlns:p14="http://schemas.microsoft.com/office/powerpoint/2010/main" val="1760718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298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5178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6402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143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6556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7604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298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1989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1095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7302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0573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7062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0614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6273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7406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3454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18907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8490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1993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814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0900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9126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22006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406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77310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87322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03455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75812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08454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14995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26808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59482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39408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68114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9251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22213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41519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6320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81445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67530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81340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37785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90108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13132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81968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9753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3381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0562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60646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94458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99178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54622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45515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77287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7280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3529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3288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3358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46539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97026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44629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041053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61507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202866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718310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65299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108982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304777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06491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771497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7324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7577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4644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07392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3225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9212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1.jp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017445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49399550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6.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11" Type="http://schemas.openxmlformats.org/officeDocument/2006/relationships/image" Target="../media/image21.png"/><Relationship Id="rId5" Type="http://schemas.openxmlformats.org/officeDocument/2006/relationships/image" Target="../media/image3.png"/><Relationship Id="rId10" Type="http://schemas.openxmlformats.org/officeDocument/2006/relationships/image" Target="../media/image20.jpeg"/><Relationship Id="rId4" Type="http://schemas.openxmlformats.org/officeDocument/2006/relationships/notesSlide" Target="../notesSlides/notesSlide17.xml"/><Relationship Id="rId9" Type="http://schemas.openxmlformats.org/officeDocument/2006/relationships/image" Target="../media/image9.svg"/></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0.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1.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sv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3.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5.jpeg"/></Relationships>
</file>

<file path=ppt/slides/_rels/slide2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4.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6.jpeg"/></Relationships>
</file>

<file path=ppt/slides/_rels/slide2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5.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6.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7.png"/></Relationships>
</file>

<file path=ppt/slides/_rels/slide2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6.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8.jpeg"/></Relationships>
</file>

<file path=ppt/slides/_rels/slide2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7.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8.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29.gif"/></Relationships>
</file>

<file path=ppt/slides/_rels/slide2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8.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9.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0.jpeg"/></Relationships>
</file>

<file path=ppt/slides/_rels/slide29.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29.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0.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1.png"/></Relationships>
</file>

<file path=ppt/slides/_rels/slide3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0.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2.jpeg"/></Relationships>
</file>

<file path=ppt/slides/_rels/slide3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1.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3.jpeg"/></Relationships>
</file>

<file path=ppt/slides/_rels/slide3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2.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3.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4.png"/></Relationships>
</file>

<file path=ppt/slides/_rels/slide3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4.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5.jpeg"/></Relationships>
</file>

<file path=ppt/slides/_rels/slide3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5.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6.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6.jpeg"/></Relationships>
</file>

<file path=ppt/slides/_rels/slide3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6.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7.jpeg"/></Relationships>
</file>

<file path=ppt/slides/_rels/slide3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7.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8.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8.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19.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39.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0.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0.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8.jpeg"/></Relationships>
</file>

<file path=ppt/slides/_rels/slide4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1.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39.jpeg"/></Relationships>
</file>

<file path=ppt/slides/_rels/slide4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2.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40.jpeg"/></Relationships>
</file>

<file path=ppt/slides/_rels/slide4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3.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41.png"/></Relationships>
</file>

<file path=ppt/slides/_rels/slide4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4.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42.png"/></Relationships>
</file>

<file path=ppt/slides/_rels/slide4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5.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6.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43.jpeg"/></Relationships>
</file>

<file path=ppt/slides/_rels/slide4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6.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47.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tags" Target="../tags/tag28.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45.png"/><Relationship Id="rId7" Type="http://schemas.openxmlformats.org/officeDocument/2006/relationships/image" Target="../media/image4.png"/><Relationship Id="rId2" Type="http://schemas.openxmlformats.org/officeDocument/2006/relationships/image" Target="../media/image44.jpeg"/><Relationship Id="rId1" Type="http://schemas.openxmlformats.org/officeDocument/2006/relationships/slideLayout" Target="../slideLayouts/slideLayout29.xml"/><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6600686" y="3814575"/>
            <a:ext cx="488646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ajawal Medium" panose="00000600000000000000" pitchFamily="2" charset="-78"/>
                <a:ea typeface="+mn-ea"/>
                <a:cs typeface="Tajawal Medium" panose="00000600000000000000" pitchFamily="2" charset="-78"/>
              </a:rPr>
              <a:t>إعداد الدكتورة : أسماء رويعي</a:t>
            </a:r>
            <a:endParaRPr kumimoji="0" lang="en-US" sz="3600" b="0" i="0" u="none" strike="noStrike" kern="1200" cap="none" spc="0" normalizeH="0" baseline="0" noProof="0" dirty="0">
              <a:ln>
                <a:noFill/>
              </a:ln>
              <a:solidFill>
                <a:srgbClr val="FF0000"/>
              </a:solidFill>
              <a:effectLst/>
              <a:uLnTx/>
              <a:uFillTx/>
              <a:latin typeface="Tajawal Medium" panose="00000600000000000000" pitchFamily="2" charset="-78"/>
              <a:ea typeface="+mn-ea"/>
              <a:cs typeface="Tajawal Medium" panose="00000600000000000000" pitchFamily="2" charset="-78"/>
            </a:endParaRPr>
          </a:p>
        </p:txBody>
      </p:sp>
      <p:sp>
        <p:nvSpPr>
          <p:cNvPr id="44" name="Rectangle 43">
            <a:extLst>
              <a:ext uri="{FF2B5EF4-FFF2-40B4-BE49-F238E27FC236}">
                <a16:creationId xmlns:a16="http://schemas.microsoft.com/office/drawing/2014/main" id="{E3948B05-7CE6-E480-29B8-35C2C64D07A6}"/>
              </a:ext>
            </a:extLst>
          </p:cNvPr>
          <p:cNvSpPr/>
          <p:nvPr/>
        </p:nvSpPr>
        <p:spPr>
          <a:xfrm>
            <a:off x="-57150" y="8056"/>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550866" y="2424037"/>
            <a:ext cx="4488729"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ar-EG" sz="4400" b="1" dirty="0">
                <a:solidFill>
                  <a:srgbClr val="8E5A6D"/>
                </a:solidFill>
                <a:latin typeface="Tajawal Medium" panose="00000600000000000000" pitchFamily="2" charset="-78"/>
                <a:cs typeface="Tajawal Medium" panose="00000600000000000000" pitchFamily="2" charset="-78"/>
              </a:rPr>
              <a:t>مقرر الجرائم السيبرانية</a:t>
            </a:r>
            <a:endParaRPr kumimoji="0" lang="en-US" sz="4400" b="1" i="0" u="none" strike="noStrike" kern="1200" cap="none" spc="0" normalizeH="0" baseline="0" noProof="0" dirty="0">
              <a:ln>
                <a:noFill/>
              </a:ln>
              <a:solidFill>
                <a:srgbClr val="8E5A6D"/>
              </a:solidFill>
              <a:effectLst/>
              <a:uLnTx/>
              <a:uFillTx/>
              <a:latin typeface="Tajawal Medium" panose="00000600000000000000" pitchFamily="2" charset="-78"/>
              <a:ea typeface="+mn-ea"/>
              <a:cs typeface="Tajawal Medium" panose="00000600000000000000"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394850" y="5156107"/>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2D3956"/>
                </a:solidFill>
                <a:latin typeface="Tajawal Medium" panose="00000600000000000000" pitchFamily="2" charset="-78"/>
                <a:cs typeface="Tajawal Medium" panose="00000600000000000000" pitchFamily="2" charset="-78"/>
              </a:rPr>
              <a:t>المحاضرة الثانية</a:t>
            </a:r>
            <a:endParaRPr kumimoji="0" lang="en-US" sz="2800" b="1" i="0" u="none" strike="noStrike" kern="1200" cap="none" spc="0" normalizeH="0" baseline="0" noProof="0" dirty="0">
              <a:ln>
                <a:noFill/>
              </a:ln>
              <a:solidFill>
                <a:srgbClr val="2D3956"/>
              </a:solidFill>
              <a:effectLst/>
              <a:uLnTx/>
              <a:uFillTx/>
              <a:latin typeface="Tajawal Medium" panose="00000600000000000000" pitchFamily="2" charset="-78"/>
              <a:ea typeface="+mn-ea"/>
              <a:cs typeface="Tajawal Medium" panose="00000600000000000000" pitchFamily="2" charset="-78"/>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1651270" y="4304452"/>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2" name="TextBox 1">
            <a:extLst>
              <a:ext uri="{FF2B5EF4-FFF2-40B4-BE49-F238E27FC236}">
                <a16:creationId xmlns:a16="http://schemas.microsoft.com/office/drawing/2014/main" id="{5B63D937-B95F-4A78-B654-89753A3238A5}"/>
              </a:ext>
            </a:extLst>
          </p:cNvPr>
          <p:cNvSpPr txBox="1"/>
          <p:nvPr/>
        </p:nvSpPr>
        <p:spPr>
          <a:xfrm>
            <a:off x="7068230" y="5925988"/>
            <a:ext cx="4440890" cy="523220"/>
          </a:xfrm>
          <a:prstGeom prst="rect">
            <a:avLst/>
          </a:prstGeom>
          <a:noFill/>
        </p:spPr>
        <p:txBody>
          <a:bodyPr wrap="square" rtlCol="0">
            <a:spAutoFit/>
          </a:bodyPr>
          <a:lstStyle/>
          <a:p>
            <a:pPr algn="ctr"/>
            <a:r>
              <a:rPr lang="ar-EG" sz="2800" b="1" dirty="0"/>
              <a:t>ما هية الجريمة السيبرانية </a:t>
            </a:r>
            <a:endParaRPr lang="en-US" sz="2800" b="1" dirty="0"/>
          </a:p>
        </p:txBody>
      </p:sp>
    </p:spTree>
    <p:extLst>
      <p:ext uri="{BB962C8B-B14F-4D97-AF65-F5344CB8AC3E}">
        <p14:creationId xmlns:p14="http://schemas.microsoft.com/office/powerpoint/2010/main" val="3842925687"/>
      </p:ext>
    </p:extLst>
  </p:cSld>
  <p:clrMapOvr>
    <a:masterClrMapping/>
  </p:clrMapOvr>
  <mc:AlternateContent xmlns:mc="http://schemas.openxmlformats.org/markup-compatibility/2006" xmlns:p14="http://schemas.microsoft.com/office/powerpoint/2010/main">
    <mc:Choice Requires="p14">
      <p:transition spd="slow" p14:dur="2000" advTm="29884"/>
    </mc:Choice>
    <mc:Fallback xmlns="">
      <p:transition spd="slow" advTm="2988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800">
                <a:solidFill>
                  <a:srgbClr val="06142D"/>
                </a:solidFill>
                <a:latin typeface="Glory"/>
                <a:cs typeface="Arial" panose="020B0604020202020204" pitchFamily="34" charset="0"/>
              </a:rPr>
              <a:t>    </a:t>
            </a:r>
            <a:r>
              <a:rPr lang="ar-EG" sz="2800" dirty="0">
                <a:solidFill>
                  <a:srgbClr val="06142D"/>
                </a:solidFill>
                <a:latin typeface="Glory"/>
                <a:cs typeface="Arial" panose="020B0604020202020204" pitchFamily="34" charset="0"/>
              </a:rPr>
              <a:t> </a:t>
            </a:r>
            <a:r>
              <a:rPr lang="ar-EG" sz="4400" b="1">
                <a:solidFill>
                  <a:srgbClr val="4472C4"/>
                </a:solidFill>
                <a:latin typeface="Times New Roman" panose="02020603050405020304" pitchFamily="18" charset="0"/>
                <a:ea typeface="Times New Roman" panose="02020603050405020304" pitchFamily="18" charset="0"/>
                <a:cs typeface="Helvetica" panose="020B0604020202020204" pitchFamily="34" charset="0"/>
              </a:rPr>
              <a:t>مقدمة عامة </a:t>
            </a:r>
            <a:endParaRPr lang="ar-EG" sz="4400" b="1" dirty="0">
              <a:solidFill>
                <a:srgbClr val="4472C4"/>
              </a:solidFill>
              <a:latin typeface="Times New Roman" panose="02020603050405020304" pitchFamily="18" charset="0"/>
              <a:ea typeface="Times New Roman" panose="02020603050405020304" pitchFamily="18" charset="0"/>
              <a:cs typeface="Helvetica" panose="020B0604020202020204" pitchFamily="34" charset="0"/>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F6FFC0C5-4C91-4779-8DE7-F2FD09ECE9C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08490" y="1285192"/>
            <a:ext cx="5792092" cy="4287616"/>
          </a:xfrm>
          <a:prstGeom prst="rect">
            <a:avLst/>
          </a:prstGeom>
        </p:spPr>
      </p:pic>
    </p:spTree>
    <p:extLst>
      <p:ext uri="{BB962C8B-B14F-4D97-AF65-F5344CB8AC3E}">
        <p14:creationId xmlns:p14="http://schemas.microsoft.com/office/powerpoint/2010/main" val="83845028"/>
      </p:ext>
    </p:extLst>
  </p:cSld>
  <p:clrMapOvr>
    <a:masterClrMapping/>
  </p:clrMapOvr>
  <p:transition spd="slow" advTm="148071">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78076" y="1387061"/>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5853953" y="1467010"/>
            <a:ext cx="4244414" cy="4401205"/>
          </a:xfrm>
          <a:prstGeom prst="rect">
            <a:avLst/>
          </a:prstGeom>
          <a:noFill/>
        </p:spPr>
        <p:txBody>
          <a:bodyPr wrap="square" rtlCol="0">
            <a:spAutoFit/>
          </a:bodyPr>
          <a:lstStyle/>
          <a:p>
            <a:pPr algn="just" rtl="1"/>
            <a:r>
              <a:rPr kumimoji="0" lang="ar-SA"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ar-EG"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lang="ar-SA" sz="2800" dirty="0">
                <a:latin typeface="Times New Roman" panose="02020603050405020304" pitchFamily="18" charset="0"/>
                <a:ea typeface="Calibri" panose="020F0502020204030204" pitchFamily="34" charset="0"/>
                <a:cs typeface="Calibri" panose="020F0502020204030204" pitchFamily="34" charset="0"/>
              </a:rPr>
              <a:t> لقد سبق أن بينا أن المعلوماتية هي معلومات، وبيانات، وحاسوب، وشبكة معلومات. ولذلك نجد </a:t>
            </a:r>
            <a:r>
              <a:rPr lang="ar-SA" sz="2800" dirty="0">
                <a:highlight>
                  <a:srgbClr val="FFFF00"/>
                </a:highlight>
                <a:latin typeface="Times New Roman" panose="02020603050405020304" pitchFamily="18" charset="0"/>
                <a:ea typeface="Calibri" panose="020F0502020204030204" pitchFamily="34" charset="0"/>
                <a:cs typeface="Calibri" panose="020F0502020204030204" pitchFamily="34" charset="0"/>
              </a:rPr>
              <a:t>الحاسوب هو أداة من أدوات "المعلوماتية"، </a:t>
            </a:r>
            <a:r>
              <a:rPr lang="ar-SA" sz="2800" dirty="0">
                <a:latin typeface="Times New Roman" panose="02020603050405020304" pitchFamily="18" charset="0"/>
                <a:ea typeface="Calibri" panose="020F0502020204030204" pitchFamily="34" charset="0"/>
                <a:cs typeface="Calibri" panose="020F0502020204030204" pitchFamily="34" charset="0"/>
              </a:rPr>
              <a:t>فهو يعتبر من أهم الأساليب التقنية التي تستخدم في حل المشاكل، وشيئا فشيئا أصبح </a:t>
            </a:r>
            <a:r>
              <a:rPr lang="ar-SA" sz="2800" dirty="0">
                <a:highlight>
                  <a:srgbClr val="FFFF00"/>
                </a:highlight>
                <a:latin typeface="Times New Roman" panose="02020603050405020304" pitchFamily="18" charset="0"/>
                <a:ea typeface="Calibri" panose="020F0502020204030204" pitchFamily="34" charset="0"/>
                <a:cs typeface="Calibri" panose="020F0502020204030204" pitchFamily="34" charset="0"/>
              </a:rPr>
              <a:t>الحاسوب نفسه أداة هامة أدوات الجريمة ال</a:t>
            </a:r>
            <a:r>
              <a:rPr lang="ar-EG" sz="2800" dirty="0">
                <a:highlight>
                  <a:srgbClr val="FFFF00"/>
                </a:highlight>
                <a:latin typeface="Times New Roman" panose="02020603050405020304" pitchFamily="18" charset="0"/>
                <a:ea typeface="Calibri" panose="020F0502020204030204" pitchFamily="34" charset="0"/>
                <a:cs typeface="Calibri" panose="020F0502020204030204" pitchFamily="34" charset="0"/>
              </a:rPr>
              <a:t>سيبرانية</a:t>
            </a:r>
            <a:r>
              <a:rPr lang="ar-EG" sz="2800" dirty="0">
                <a:latin typeface="Times New Roman" panose="02020603050405020304" pitchFamily="18" charset="0"/>
                <a:ea typeface="Calibri" panose="020F0502020204030204" pitchFamily="34" charset="0"/>
                <a:cs typeface="Calibri" panose="020F0502020204030204" pitchFamily="34" charset="0"/>
              </a:rPr>
              <a:t>. </a:t>
            </a:r>
            <a:endParaRPr lang="en-US" sz="2400" dirty="0">
              <a:latin typeface="Times New Roman" panose="02020603050405020304" pitchFamily="18" charset="0"/>
              <a:ea typeface="Times New Roman" panose="02020603050405020304" pitchFamily="18" charset="0"/>
            </a:endParaRPr>
          </a:p>
          <a:p>
            <a:pPr algn="just" rtl="1"/>
            <a:r>
              <a:rPr lang="ar-SA" sz="2800" dirty="0">
                <a:latin typeface="Times New Roman" panose="02020603050405020304" pitchFamily="18" charset="0"/>
                <a:ea typeface="Calibri" panose="020F0502020204030204" pitchFamily="34" charset="0"/>
                <a:cs typeface="Calibri" panose="020F0502020204030204" pitchFamily="34" charset="0"/>
              </a:rPr>
              <a:t>     </a:t>
            </a:r>
            <a:endParaRPr kumimoji="0" lang="en-US" sz="2800" b="0" i="0" u="none" strike="noStrike" kern="1200" cap="none" spc="0" normalizeH="0" baseline="0" noProof="0" dirty="0">
              <a:ln>
                <a:noFill/>
              </a:ln>
              <a:solidFill>
                <a:srgbClr val="FF0000"/>
              </a:solidFill>
              <a:effectLst/>
              <a:uLnTx/>
              <a:uFillTx/>
              <a:latin typeface="Calibri" panose="020F0502020204030204"/>
            </a:endParaRPr>
          </a:p>
        </p:txBody>
      </p:sp>
      <p:pic>
        <p:nvPicPr>
          <p:cNvPr id="2050" name="Picture 2" descr="صور تكنولوجيا الحاسبات والإنترنت صور لاب توب وتابلت وكمبيوتر">
            <a:extLst>
              <a:ext uri="{FF2B5EF4-FFF2-40B4-BE49-F238E27FC236}">
                <a16:creationId xmlns:a16="http://schemas.microsoft.com/office/drawing/2014/main" id="{ABF68041-3AAC-4281-B8B6-1E734F635ED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8076" y="1387061"/>
            <a:ext cx="4786027" cy="4287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8325261"/>
      </p:ext>
    </p:extLst>
  </p:cSld>
  <p:clrMapOvr>
    <a:masterClrMapping/>
  </p:clrMapOvr>
  <p:transition spd="slow" advTm="28284">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78076" y="138706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901302"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13888" y="2438233"/>
            <a:ext cx="9074126" cy="2246769"/>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Calibri" panose="020F0502020204030204" pitchFamily="34" charset="0"/>
              </a:rPr>
              <a:t>الحقيقة أن الأنظمة المعلوماتية لم تستطع أن تملك هذه القوة غير العادية إلا بفضل الجهود الكبيرة التي بذلت وتبذل باستمرار في حقول </a:t>
            </a:r>
            <a:r>
              <a:rPr kumimoji="0" lang="ar-SA" sz="28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ea typeface="Calibri" panose="020F0502020204030204" pitchFamily="34" charset="0"/>
                <a:cs typeface="Calibri" panose="020F0502020204030204" pitchFamily="34" charset="0"/>
              </a:rPr>
              <a:t>العلوم الإلكترونية الدقيقة لتطوير المعالجات والذواكر في بناء الحاسوب</a:t>
            </a:r>
            <a:r>
              <a:rPr kumimoji="0" lang="ar-SA" sz="2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Calibri" panose="020F0502020204030204" pitchFamily="34" charset="0"/>
              </a:rPr>
              <a:t>، وإيجاد أنظمة تشغيل أكثر تطورا، وفاعلية . </a:t>
            </a:r>
            <a:r>
              <a:rPr kumimoji="0" lang="ar-SA" sz="2800" b="0"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إذا ما هو الحاسوب ؟ ولذلك سوف نقسم المحاضرة للمحاور الثلاثة التالية:</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9892600"/>
      </p:ext>
    </p:extLst>
  </p:cSld>
  <p:clrMapOvr>
    <a:masterClrMapping/>
  </p:clrMapOvr>
  <p:transition spd="slow" advTm="53412">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9" name="Rounded Rectangle 5">
            <a:extLst>
              <a:ext uri="{FF2B5EF4-FFF2-40B4-BE49-F238E27FC236}">
                <a16:creationId xmlns:a16="http://schemas.microsoft.com/office/drawing/2014/main" id="{E964C638-E285-4045-8E74-B5F0239373D0}"/>
              </a:ext>
            </a:extLst>
          </p:cNvPr>
          <p:cNvSpPr/>
          <p:nvPr/>
        </p:nvSpPr>
        <p:spPr>
          <a:xfrm>
            <a:off x="7388560" y="1664088"/>
            <a:ext cx="3612176" cy="130858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rPr>
              <a:t>ماهية ال</a:t>
            </a:r>
            <a:r>
              <a:rPr lang="ar-EG" sz="28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حاسوب</a:t>
            </a:r>
            <a:endPar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0" name="Rounded Rectangle 12">
            <a:extLst>
              <a:ext uri="{FF2B5EF4-FFF2-40B4-BE49-F238E27FC236}">
                <a16:creationId xmlns:a16="http://schemas.microsoft.com/office/drawing/2014/main" id="{6B43F2CA-8CCA-48FD-A5DF-D641735E3C40}"/>
              </a:ext>
            </a:extLst>
          </p:cNvPr>
          <p:cNvSpPr/>
          <p:nvPr/>
        </p:nvSpPr>
        <p:spPr>
          <a:xfrm>
            <a:off x="4238985" y="4001842"/>
            <a:ext cx="3714029" cy="152702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3200" b="1" dirty="0">
                <a:solidFill>
                  <a:schemeClr val="tx1"/>
                </a:solidFill>
                <a:latin typeface="Cascadia Code" panose="020B0609020000020004" pitchFamily="49" charset="0"/>
                <a:ea typeface="Cascadia Code" panose="020B0609020000020004" pitchFamily="49" charset="0"/>
                <a:cs typeface="Cascadia Code" panose="020B0609020000020004" pitchFamily="49" charset="0"/>
              </a:rPr>
              <a:t>تعريف الجريمة السيبرانية</a:t>
            </a:r>
            <a:endParaRPr kumimoji="0" lang="ar-EG" sz="32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2" name="Rounded Rectangle 12">
            <a:extLst>
              <a:ext uri="{FF2B5EF4-FFF2-40B4-BE49-F238E27FC236}">
                <a16:creationId xmlns:a16="http://schemas.microsoft.com/office/drawing/2014/main" id="{626C7965-EA88-4B39-8B2C-8CD9E4E111BC}"/>
              </a:ext>
            </a:extLst>
          </p:cNvPr>
          <p:cNvSpPr/>
          <p:nvPr/>
        </p:nvSpPr>
        <p:spPr>
          <a:xfrm>
            <a:off x="1120941" y="1664088"/>
            <a:ext cx="3714029" cy="2143787"/>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32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cs typeface="Cascadia Code" panose="020B0609020000020004" pitchFamily="49" charset="0"/>
              </a:rPr>
              <a:t>الصلة الوثيقة بين ش</a:t>
            </a:r>
            <a:r>
              <a:rPr lang="ar-EG" sz="3200" b="1" dirty="0">
                <a:solidFill>
                  <a:schemeClr val="tx1"/>
                </a:solidFill>
                <a:latin typeface="Cascadia Code" panose="020B0609020000020004" pitchFamily="49" charset="0"/>
                <a:ea typeface="Cascadia Code" panose="020B0609020000020004" pitchFamily="49" charset="0"/>
                <a:cs typeface="Cascadia Code" panose="020B0609020000020004" pitchFamily="49" charset="0"/>
              </a:rPr>
              <a:t>بكات الإتصالات والمعلوماتية</a:t>
            </a:r>
            <a:endParaRPr kumimoji="0" lang="ar-EG" sz="32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4310418" y="1761385"/>
            <a:ext cx="3449521" cy="2431695"/>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200" b="1" dirty="0">
                <a:solidFill>
                  <a:srgbClr val="FF0000"/>
                </a:solidFill>
                <a:latin typeface="Calibri" panose="020F0502020204030204"/>
                <a:ea typeface="Calibri" panose="020F0502020204030204" pitchFamily="34" charset="0"/>
                <a:cs typeface="Calibri" panose="020F0502020204030204" pitchFamily="34" charset="0"/>
              </a:rPr>
              <a:t>المحاور الرئيسية للمحاضرة</a:t>
            </a:r>
            <a:r>
              <a:rPr kumimoji="0" lang="ar-EG" sz="32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cs typeface="Calibri" panose="020F0502020204030204" pitchFamily="34" charset="0"/>
              </a:rPr>
              <a:t> </a:t>
            </a:r>
            <a:endParaRPr kumimoji="0" lang="ar-EG" sz="32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endParaRPr>
          </a:p>
        </p:txBody>
      </p:sp>
    </p:spTree>
    <p:extLst>
      <p:ext uri="{BB962C8B-B14F-4D97-AF65-F5344CB8AC3E}">
        <p14:creationId xmlns:p14="http://schemas.microsoft.com/office/powerpoint/2010/main" val="1478887716"/>
      </p:ext>
    </p:extLst>
  </p:cSld>
  <p:clrMapOvr>
    <a:masterClrMapping/>
  </p:clrMapOvr>
  <mc:AlternateContent xmlns:mc="http://schemas.openxmlformats.org/markup-compatibility/2006" xmlns:p14="http://schemas.microsoft.com/office/powerpoint/2010/main">
    <mc:Choice Requires="p14">
      <p:transition spd="slow" p14:dur="2000" advTm="32090"/>
    </mc:Choice>
    <mc:Fallback xmlns="">
      <p:transition spd="slow" advTm="3209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3245225" y="1898556"/>
            <a:ext cx="6104410" cy="294906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lvl="0" algn="ctr" rtl="1"/>
            <a:r>
              <a:rPr lang="ar-EG" sz="32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المحور الأول </a:t>
            </a:r>
          </a:p>
          <a:p>
            <a:pPr lvl="0" algn="ctr" rtl="1"/>
            <a:r>
              <a:rPr lang="ar-EG" sz="32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 ما هية الحاسوب</a:t>
            </a:r>
            <a:endParaRPr kumimoji="0" lang="ar-EG" sz="3200" b="1" i="0" u="none" strike="noStrike" kern="1200" cap="none" spc="0" normalizeH="0" baseline="0" noProof="0" dirty="0">
              <a:ln>
                <a:noFill/>
              </a:ln>
              <a:solidFill>
                <a:srgbClr val="FF0000"/>
              </a:solidFill>
              <a:effectLst/>
              <a:uLnTx/>
              <a:uFillTx/>
              <a:latin typeface="Calibri"/>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2558490221"/>
      </p:ext>
    </p:extLst>
  </p:cSld>
  <p:clrMapOvr>
    <a:masterClrMapping/>
  </p:clrMapOvr>
  <mc:AlternateContent xmlns:mc="http://schemas.openxmlformats.org/markup-compatibility/2006" xmlns:p14="http://schemas.microsoft.com/office/powerpoint/2010/main">
    <mc:Choice Requires="p14">
      <p:transition spd="slow" p14:dur="2000" advTm="78826"/>
    </mc:Choice>
    <mc:Fallback xmlns="">
      <p:transition spd="slow" advTm="7882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542378" y="1355759"/>
            <a:ext cx="9373606" cy="4253988"/>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672142" y="1650057"/>
            <a:ext cx="9086222" cy="1815882"/>
          </a:xfrm>
          <a:prstGeom prst="rect">
            <a:avLst/>
          </a:prstGeom>
          <a:noFill/>
        </p:spPr>
        <p:txBody>
          <a:bodyPr wrap="square" rtlCol="0">
            <a:spAutoFit/>
          </a:bodyPr>
          <a:lstStyle/>
          <a:p>
            <a:pPr lvl="0" algn="just" rtl="1"/>
            <a:r>
              <a:rPr lang="ar-SA" sz="2800" dirty="0">
                <a:latin typeface="Times New Roman" panose="02020603050405020304" pitchFamily="18" charset="0"/>
                <a:ea typeface="Calibri" panose="020F0502020204030204" pitchFamily="34" charset="0"/>
                <a:cs typeface="Calibri" panose="020F0502020204030204" pitchFamily="34" charset="0"/>
              </a:rPr>
              <a:t> ولا شك أن الحاسوب أصبح علي مدي العشرين عاما الماضية ركيزة أساسية لأهداف التطور في كل </a:t>
            </a:r>
            <a:r>
              <a:rPr lang="ar-SA" sz="2800" dirty="0">
                <a:highlight>
                  <a:srgbClr val="FFFF00"/>
                </a:highlight>
                <a:latin typeface="Times New Roman" panose="02020603050405020304" pitchFamily="18" charset="0"/>
                <a:ea typeface="Calibri" panose="020F0502020204030204" pitchFamily="34" charset="0"/>
                <a:cs typeface="Calibri" panose="020F0502020204030204" pitchFamily="34" charset="0"/>
              </a:rPr>
              <a:t>مجالات الحياة </a:t>
            </a:r>
            <a:r>
              <a:rPr lang="ar-SA" sz="2800" dirty="0">
                <a:latin typeface="Times New Roman" panose="02020603050405020304" pitchFamily="18" charset="0"/>
                <a:ea typeface="Calibri" panose="020F0502020204030204" pitchFamily="34" charset="0"/>
                <a:cs typeface="Calibri" panose="020F0502020204030204" pitchFamily="34" charset="0"/>
              </a:rPr>
              <a:t>من أنشطة مختلفة سواء اقتصادية، </a:t>
            </a:r>
            <a:r>
              <a:rPr lang="ar-EG" sz="2800" dirty="0">
                <a:latin typeface="Times New Roman" panose="02020603050405020304" pitchFamily="18" charset="0"/>
                <a:ea typeface="Calibri" panose="020F0502020204030204" pitchFamily="34" charset="0"/>
                <a:cs typeface="Calibri" panose="020F0502020204030204" pitchFamily="34" charset="0"/>
              </a:rPr>
              <a:t>      </a:t>
            </a:r>
            <a:r>
              <a:rPr lang="ar-SA" sz="2800" dirty="0">
                <a:latin typeface="Times New Roman" panose="02020603050405020304" pitchFamily="18" charset="0"/>
                <a:ea typeface="Calibri" panose="020F0502020204030204" pitchFamily="34" charset="0"/>
                <a:cs typeface="Calibri" panose="020F0502020204030204" pitchFamily="34" charset="0"/>
              </a:rPr>
              <a:t>أو علمية، أو اجتماعية أو صناعية، أو زراعية. </a:t>
            </a:r>
            <a:r>
              <a:rPr lang="ar-SA" sz="2800" dirty="0">
                <a:highlight>
                  <a:srgbClr val="FFFF00"/>
                </a:highlight>
                <a:latin typeface="Times New Roman" panose="02020603050405020304" pitchFamily="18" charset="0"/>
                <a:ea typeface="Calibri" panose="020F0502020204030204" pitchFamily="34" charset="0"/>
                <a:cs typeface="Calibri" panose="020F0502020204030204" pitchFamily="34" charset="0"/>
              </a:rPr>
              <a:t>وهو الأساس والركيزة للثورة المعلوماتية.</a:t>
            </a:r>
            <a:endPar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pic>
        <p:nvPicPr>
          <p:cNvPr id="1026" name="Picture 2" descr="https://scontent.fcai19-4.fna.fbcdn.net/v/t39.30808-6/302319869_378248271170287_4320570137307220977_n.jpg?_nc_cat=103&amp;ccb=1-7&amp;_nc_sid=e3f864&amp;_nc_ohc=3PJLD1AzdukAX9e78dJ&amp;_nc_ht=scontent.fcai19-4.fna&amp;oh=00_AfCakwc9oqIka_Hwxl3uOVGw7R8RR-zpTZYoHCa5sF25-w&amp;oe=648F7807">
            <a:extLst>
              <a:ext uri="{FF2B5EF4-FFF2-40B4-BE49-F238E27FC236}">
                <a16:creationId xmlns:a16="http://schemas.microsoft.com/office/drawing/2014/main" id="{8693B6AA-F0B9-4B28-8610-667AFB82D3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42378" y="3030071"/>
            <a:ext cx="7775855" cy="2554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907847"/>
      </p:ext>
    </p:extLst>
  </p:cSld>
  <p:clrMapOvr>
    <a:masterClrMapping/>
  </p:clrMapOvr>
  <p:transition spd="slow" advTm="43391">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40829" y="1294738"/>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76641" y="1830228"/>
            <a:ext cx="9074126" cy="2677656"/>
          </a:xfrm>
          <a:prstGeom prst="rect">
            <a:avLst/>
          </a:prstGeom>
          <a:noFill/>
        </p:spPr>
        <p:txBody>
          <a:bodyPr wrap="square" rtlCol="0">
            <a:spAutoFit/>
          </a:bodyPr>
          <a:lstStyle/>
          <a:p>
            <a:pPr algn="just" rtl="1"/>
            <a:r>
              <a:rPr lang="ar-SA" sz="2800" dirty="0">
                <a:latin typeface="Calibri" panose="020F0502020204030204" pitchFamily="34" charset="0"/>
                <a:ea typeface="Calibri" panose="020F0502020204030204" pitchFamily="34" charset="0"/>
                <a:cs typeface="Calibri" panose="020F0502020204030204" pitchFamily="34" charset="0"/>
              </a:rPr>
              <a:t> </a:t>
            </a:r>
            <a:r>
              <a:rPr lang="ar-EG" sz="2800" dirty="0">
                <a:latin typeface="Calibri" panose="020F0502020204030204" pitchFamily="34" charset="0"/>
                <a:ea typeface="Calibri" panose="020F0502020204030204" pitchFamily="34" charset="0"/>
                <a:cs typeface="Calibri" panose="020F0502020204030204" pitchFamily="34" charset="0"/>
              </a:rPr>
              <a:t>    </a:t>
            </a:r>
            <a:r>
              <a:rPr lang="ar-SA" sz="2800" dirty="0">
                <a:latin typeface="Calibri" panose="020F0502020204030204" pitchFamily="34" charset="0"/>
                <a:ea typeface="Calibri" panose="020F0502020204030204" pitchFamily="34" charset="0"/>
                <a:cs typeface="Calibri" panose="020F0502020204030204" pitchFamily="34" charset="0"/>
              </a:rPr>
              <a:t>ترجع هذه الاهمية الكبرى للحاسوب بشكل أساسي لما يتضمنه من </a:t>
            </a:r>
            <a:r>
              <a:rPr lang="ar-SA" sz="2800" dirty="0">
                <a:solidFill>
                  <a:srgbClr val="FF0000"/>
                </a:solidFill>
                <a:latin typeface="Calibri" panose="020F0502020204030204" pitchFamily="34" charset="0"/>
                <a:ea typeface="Calibri" panose="020F0502020204030204" pitchFamily="34" charset="0"/>
                <a:cs typeface="Calibri" panose="020F0502020204030204" pitchFamily="34" charset="0"/>
              </a:rPr>
              <a:t>برامج وانظمه</a:t>
            </a:r>
            <a:r>
              <a:rPr lang="ar-SA" sz="2800" dirty="0">
                <a:latin typeface="Calibri" panose="020F0502020204030204" pitchFamily="34" charset="0"/>
                <a:ea typeface="Calibri" panose="020F0502020204030204" pitchFamily="34" charset="0"/>
                <a:cs typeface="Calibri" panose="020F0502020204030204" pitchFamily="34" charset="0"/>
              </a:rPr>
              <a:t> نعتمد عليها في عملنا، فهي العقل المسير للحاسوب وذلك لأنها السبيل الوحيد في </a:t>
            </a:r>
            <a:r>
              <a:rPr lang="ar-SA" sz="2800" dirty="0">
                <a:solidFill>
                  <a:srgbClr val="FF0000"/>
                </a:solidFill>
                <a:latin typeface="Calibri" panose="020F0502020204030204" pitchFamily="34" charset="0"/>
                <a:ea typeface="Calibri" panose="020F0502020204030204" pitchFamily="34" charset="0"/>
                <a:cs typeface="Calibri" panose="020F0502020204030204" pitchFamily="34" charset="0"/>
              </a:rPr>
              <a:t>تنظيم وتخزين المعلومات وعرضها بشكل منظم</a:t>
            </a:r>
            <a:r>
              <a:rPr lang="ar-SA" sz="2800" dirty="0">
                <a:latin typeface="Calibri" panose="020F0502020204030204" pitchFamily="34" charset="0"/>
                <a:ea typeface="Calibri" panose="020F0502020204030204" pitchFamily="34" charset="0"/>
                <a:cs typeface="Calibri" panose="020F0502020204030204" pitchFamily="34" charset="0"/>
              </a:rPr>
              <a:t>، ناهيك عن </a:t>
            </a:r>
            <a:r>
              <a:rPr lang="ar-SA" sz="2800" dirty="0">
                <a:solidFill>
                  <a:srgbClr val="FF0000"/>
                </a:solidFill>
                <a:latin typeface="Calibri" panose="020F0502020204030204" pitchFamily="34" charset="0"/>
                <a:ea typeface="Calibri" panose="020F0502020204030204" pitchFamily="34" charset="0"/>
                <a:cs typeface="Calibri" panose="020F0502020204030204" pitchFamily="34" charset="0"/>
              </a:rPr>
              <a:t>الشبكة العنكبوتية</a:t>
            </a:r>
            <a:r>
              <a:rPr lang="ar-SA" sz="2800" dirty="0">
                <a:latin typeface="Calibri" panose="020F0502020204030204" pitchFamily="34" charset="0"/>
                <a:ea typeface="Calibri" panose="020F0502020204030204" pitchFamily="34" charset="0"/>
                <a:cs typeface="Calibri" panose="020F0502020204030204" pitchFamily="34" charset="0"/>
              </a:rPr>
              <a:t> (</a:t>
            </a:r>
            <a:r>
              <a:rPr lang="en-US" sz="2800" dirty="0">
                <a:latin typeface="Calibri" panose="020F0502020204030204" pitchFamily="34" charset="0"/>
                <a:ea typeface="Calibri" panose="020F0502020204030204" pitchFamily="34" charset="0"/>
                <a:cs typeface="Calibri" panose="020F0502020204030204" pitchFamily="34" charset="0"/>
              </a:rPr>
              <a:t>INTERNET</a:t>
            </a:r>
            <a:r>
              <a:rPr lang="ar-SA" sz="2800" dirty="0">
                <a:latin typeface="Calibri" panose="020F0502020204030204" pitchFamily="34" charset="0"/>
                <a:ea typeface="Calibri" panose="020F0502020204030204" pitchFamily="34" charset="0"/>
                <a:cs typeface="Calibri" panose="020F0502020204030204" pitchFamily="34" charset="0"/>
              </a:rPr>
              <a:t>) والتي تشتمل على الكثير من المعلومات المهمة والتي يتم من خلالها الكثير من الخدمات والعمليات القانونية مثل البيع والشراء حيث أصبح العالم كله في متناول اليد بفضل الشبكة العنكبوتية. </a:t>
            </a:r>
            <a:endParaRPr lang="en-US" sz="2800" dirty="0"/>
          </a:p>
        </p:txBody>
      </p:sp>
    </p:spTree>
    <p:extLst>
      <p:ext uri="{BB962C8B-B14F-4D97-AF65-F5344CB8AC3E}">
        <p14:creationId xmlns:p14="http://schemas.microsoft.com/office/powerpoint/2010/main" val="2315709771"/>
      </p:ext>
    </p:extLst>
  </p:cSld>
  <p:clrMapOvr>
    <a:masterClrMapping/>
  </p:clrMapOvr>
  <p:transition spd="slow" advTm="55416">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96996" y="1515544"/>
            <a:ext cx="5111275" cy="4026552"/>
          </a:xfrm>
          <a:prstGeom prst="rect">
            <a:avLst/>
          </a:prstGeom>
          <a:noFill/>
        </p:spPr>
        <p:txBody>
          <a:bodyPr wrap="square" rtlCol="0">
            <a:spAutoFit/>
          </a:bodyPr>
          <a:lstStyle/>
          <a:p>
            <a:pPr algn="just" rtl="1">
              <a:lnSpc>
                <a:spcPct val="107000"/>
              </a:lnSpc>
              <a:spcAft>
                <a:spcPts val="500"/>
              </a:spcAft>
            </a:pPr>
            <a:r>
              <a:rPr lang="ar-SA" sz="2400" b="1" dirty="0">
                <a:latin typeface="Calibri" panose="020F0502020204030204" pitchFamily="34" charset="0"/>
                <a:ea typeface="Calibri" panose="020F0502020204030204" pitchFamily="34" charset="0"/>
                <a:cs typeface="Calibri" panose="020F0502020204030204" pitchFamily="34" charset="0"/>
              </a:rPr>
              <a:t>ونلاحظ أنه على الرغم من تداول اللسان العربي لكلمة (كمبيوتر) هو ذاته بالانجليزية فنقول كمبيوتر ولا نقول على الإطلاق حاسب آلي سوى في المستندات الرسمية أو حين كتابة عنوان كتاب أو لافتة معهد أو ... الخ). والحقيقة أن اللغة العربية من اللغات الحية، والمتطورة، والتي لا تفقد هويتها بنقل مصطلحات أجنبية إليها، </a:t>
            </a:r>
            <a:r>
              <a:rPr lang="ar-SA" sz="2400" b="1" dirty="0">
                <a:highlight>
                  <a:srgbClr val="FFFF00"/>
                </a:highlight>
                <a:latin typeface="Calibri" panose="020F0502020204030204" pitchFamily="34" charset="0"/>
                <a:ea typeface="Calibri" panose="020F0502020204030204" pitchFamily="34" charset="0"/>
                <a:cs typeface="Calibri" panose="020F0502020204030204" pitchFamily="34" charset="0"/>
              </a:rPr>
              <a:t>فهل هناك ما يمنع من أن تضاف كلمة (كمبيوتر) إلى قاموس اللغة العربية كما هي دون محاولة الحصول على مقابل لها؟</a:t>
            </a:r>
            <a:endParaRPr lang="en-US" sz="2400" b="1" dirty="0">
              <a:solidFill>
                <a:srgbClr val="FF0000"/>
              </a:solidFill>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6212541" y="1375767"/>
            <a:ext cx="4290460" cy="117020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أولا : التعريف اللغوي لكلمة كمبيوتر</a:t>
            </a:r>
          </a:p>
        </p:txBody>
      </p:sp>
      <p:pic>
        <p:nvPicPr>
          <p:cNvPr id="2" name="Picture 1">
            <a:extLst>
              <a:ext uri="{FF2B5EF4-FFF2-40B4-BE49-F238E27FC236}">
                <a16:creationId xmlns:a16="http://schemas.microsoft.com/office/drawing/2014/main" id="{5A7288E6-547E-48F5-93B7-FD33A3B9A7B0}"/>
              </a:ext>
            </a:extLst>
          </p:cNvPr>
          <p:cNvPicPr>
            <a:picLocks noChangeAspect="1"/>
          </p:cNvPicPr>
          <p:nvPr/>
        </p:nvPicPr>
        <p:blipFill>
          <a:blip r:embed="rId8"/>
          <a:stretch>
            <a:fillRect/>
          </a:stretch>
        </p:blipFill>
        <p:spPr>
          <a:xfrm>
            <a:off x="6322370" y="2636551"/>
            <a:ext cx="4128421" cy="2936257"/>
          </a:xfrm>
          <a:prstGeom prst="rect">
            <a:avLst/>
          </a:prstGeom>
        </p:spPr>
      </p:pic>
    </p:spTree>
    <p:extLst>
      <p:ext uri="{BB962C8B-B14F-4D97-AF65-F5344CB8AC3E}">
        <p14:creationId xmlns:p14="http://schemas.microsoft.com/office/powerpoint/2010/main" val="3086337986"/>
      </p:ext>
    </p:extLst>
  </p:cSld>
  <p:clrMapOvr>
    <a:masterClrMapping/>
  </p:clrMapOvr>
  <p:transition spd="slow" advTm="130414">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96996" y="1515544"/>
            <a:ext cx="5111275" cy="470000"/>
          </a:xfrm>
          <a:prstGeom prst="rect">
            <a:avLst/>
          </a:prstGeom>
          <a:noFill/>
        </p:spPr>
        <p:txBody>
          <a:bodyPr wrap="square" rtlCol="0">
            <a:spAutoFit/>
          </a:bodyPr>
          <a:lstStyle/>
          <a:p>
            <a:pPr marL="0" marR="0" lvl="0" indent="0" algn="just" defTabSz="914400" rtl="1" eaLnBrk="1" fontAlgn="auto" latinLnBrk="0" hangingPunct="1">
              <a:lnSpc>
                <a:spcPct val="107000"/>
              </a:lnSpc>
              <a:spcBef>
                <a:spcPts val="0"/>
              </a:spcBef>
              <a:spcAft>
                <a:spcPts val="50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5853953" y="2125321"/>
            <a:ext cx="4290460" cy="2576727"/>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FF0000"/>
                </a:solidFill>
                <a:latin typeface="Calibri"/>
                <a:cs typeface="Arial" panose="020B0604020202020204" pitchFamily="34" charset="0"/>
              </a:rPr>
              <a:t>ثانيا</a:t>
            </a:r>
            <a:r>
              <a:rPr kumimoji="0" lang="ar-EG" sz="28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 التعريف الوصفي للكمبيوتر</a:t>
            </a:r>
          </a:p>
        </p:txBody>
      </p:sp>
      <p:pic>
        <p:nvPicPr>
          <p:cNvPr id="4" name="Picture 3">
            <a:extLst>
              <a:ext uri="{FF2B5EF4-FFF2-40B4-BE49-F238E27FC236}">
                <a16:creationId xmlns:a16="http://schemas.microsoft.com/office/drawing/2014/main" id="{D55420FE-7561-49CD-BA93-A3D9DC78AD87}"/>
              </a:ext>
            </a:extLst>
          </p:cNvPr>
          <p:cNvPicPr>
            <a:picLocks noChangeAspect="1"/>
          </p:cNvPicPr>
          <p:nvPr/>
        </p:nvPicPr>
        <p:blipFill>
          <a:blip r:embed="rId8"/>
          <a:stretch>
            <a:fillRect/>
          </a:stretch>
        </p:blipFill>
        <p:spPr>
          <a:xfrm>
            <a:off x="1469731" y="1375767"/>
            <a:ext cx="3846340" cy="3846340"/>
          </a:xfrm>
          <a:prstGeom prst="rect">
            <a:avLst/>
          </a:prstGeom>
        </p:spPr>
      </p:pic>
    </p:spTree>
    <p:extLst>
      <p:ext uri="{BB962C8B-B14F-4D97-AF65-F5344CB8AC3E}">
        <p14:creationId xmlns:p14="http://schemas.microsoft.com/office/powerpoint/2010/main" val="3730801211"/>
      </p:ext>
    </p:extLst>
  </p:cSld>
  <p:clrMapOvr>
    <a:masterClrMapping/>
  </p:clrMapOvr>
  <p:transition spd="slow" advTm="39190">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96996" y="1289107"/>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96996" y="1515544"/>
            <a:ext cx="5111275" cy="470000"/>
          </a:xfrm>
          <a:prstGeom prst="rect">
            <a:avLst/>
          </a:prstGeom>
          <a:noFill/>
        </p:spPr>
        <p:txBody>
          <a:bodyPr wrap="square" rtlCol="0">
            <a:spAutoFit/>
          </a:bodyPr>
          <a:lstStyle/>
          <a:p>
            <a:pPr marL="0" marR="0" lvl="0" indent="0" algn="just" defTabSz="914400" rtl="1" eaLnBrk="1" fontAlgn="auto" latinLnBrk="0" hangingPunct="1">
              <a:lnSpc>
                <a:spcPct val="107000"/>
              </a:lnSpc>
              <a:spcBef>
                <a:spcPts val="0"/>
              </a:spcBef>
              <a:spcAft>
                <a:spcPts val="50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5789429" y="1985544"/>
            <a:ext cx="4290460" cy="2576727"/>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ثالثا : التعريف الو</a:t>
            </a:r>
            <a:r>
              <a:rPr lang="ar-EG" sz="2800" b="1" dirty="0">
                <a:solidFill>
                  <a:srgbClr val="FF0000"/>
                </a:solidFill>
                <a:latin typeface="Calibri"/>
                <a:cs typeface="Arial" panose="020B0604020202020204" pitchFamily="34" charset="0"/>
              </a:rPr>
              <a:t>ظيف</a:t>
            </a:r>
            <a:r>
              <a:rPr kumimoji="0" lang="ar-EG" sz="28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ي للكمبيوتر</a:t>
            </a:r>
          </a:p>
        </p:txBody>
      </p:sp>
      <p:pic>
        <p:nvPicPr>
          <p:cNvPr id="3074" name="Picture 2" descr="حاسوب شخصي - ويكيبيديا">
            <a:extLst>
              <a:ext uri="{FF2B5EF4-FFF2-40B4-BE49-F238E27FC236}">
                <a16:creationId xmlns:a16="http://schemas.microsoft.com/office/drawing/2014/main" id="{1AFB8053-6C5E-449A-B092-181CBC4DEC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57196" y="2165881"/>
            <a:ext cx="4101586" cy="2963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075620"/>
      </p:ext>
    </p:extLst>
  </p:cSld>
  <p:clrMapOvr>
    <a:masterClrMapping/>
  </p:clrMapOvr>
  <p:transition spd="slow" advTm="55685">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5719481" y="1428065"/>
            <a:ext cx="4541049" cy="3970318"/>
          </a:xfrm>
          <a:prstGeom prst="rect">
            <a:avLst/>
          </a:prstGeom>
          <a:noFill/>
        </p:spPr>
        <p:txBody>
          <a:bodyPr wrap="square" rtlCol="0">
            <a:spAutoFit/>
          </a:bodyPr>
          <a:lstStyle/>
          <a:p>
            <a:pPr algn="just" rtl="1"/>
            <a:r>
              <a:rPr lang="ar-SA" sz="2800" dirty="0">
                <a:latin typeface="Times New Roman" panose="02020603050405020304" pitchFamily="18" charset="0"/>
                <a:ea typeface="Calibri" panose="020F0502020204030204" pitchFamily="34" charset="0"/>
                <a:cs typeface="Calibri" panose="020F0502020204030204" pitchFamily="34" charset="0"/>
              </a:rPr>
              <a:t>و لقد تضمنت اتفاقية بودابست  - الإتفاقية المتعلقة بالجريمة الإلكترونية التي تعتبر من أهم الإتفاقيات الدولية في مواجهة الجرائم السيبرانية – يقصد بمنظومة الكمبيوتر بأنه</a:t>
            </a:r>
            <a:r>
              <a:rPr lang="ar-SA"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أي جهاز </a:t>
            </a:r>
            <a:r>
              <a:rPr lang="ar-EG"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r>
              <a:rPr lang="ar-SA"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أو</a:t>
            </a:r>
            <a:r>
              <a:rPr lang="ar-EG"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r>
              <a:rPr lang="ar-SA"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مجموعة من الأجهزة المتصلة </a:t>
            </a:r>
            <a:r>
              <a:rPr lang="ar-EG"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r>
              <a:rPr lang="ar-SA"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أو ذات الصلة والتي يقوم واحد منها</a:t>
            </a:r>
            <a:r>
              <a:rPr lang="ar-EG"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r>
              <a:rPr lang="ar-SA" sz="28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أو أكثر وفقا لبرنامج بالمعالجة الآلية للبيانات ( </a:t>
            </a:r>
            <a:r>
              <a:rPr lang="en-US" sz="2800" dirty="0">
                <a:solidFill>
                  <a:srgbClr val="FF0000"/>
                </a:solidFill>
                <a:latin typeface="Calibri" panose="020F0502020204030204" pitchFamily="34" charset="0"/>
                <a:ea typeface="Calibri" panose="020F0502020204030204" pitchFamily="34" charset="0"/>
              </a:rPr>
              <a:t>data</a:t>
            </a:r>
            <a:r>
              <a:rPr lang="ar-EG" sz="2800" dirty="0">
                <a:solidFill>
                  <a:srgbClr val="FF0000"/>
                </a:solidFill>
                <a:latin typeface="Calibri" panose="020F0502020204030204" pitchFamily="34" charset="0"/>
                <a:ea typeface="Calibri" panose="020F0502020204030204" pitchFamily="34" charset="0"/>
              </a:rPr>
              <a:t>).</a:t>
            </a:r>
            <a:endParaRPr lang="en-US" sz="2400" dirty="0">
              <a:solidFill>
                <a:srgbClr val="FF0000"/>
              </a:solidFill>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1D39B467-8E44-4D75-B4F4-2BED391C67D4}"/>
              </a:ext>
            </a:extLst>
          </p:cNvPr>
          <p:cNvPicPr>
            <a:picLocks noChangeAspect="1"/>
          </p:cNvPicPr>
          <p:nvPr/>
        </p:nvPicPr>
        <p:blipFill>
          <a:blip r:embed="rId8"/>
          <a:stretch>
            <a:fillRect/>
          </a:stretch>
        </p:blipFill>
        <p:spPr>
          <a:xfrm>
            <a:off x="1108490" y="1285192"/>
            <a:ext cx="4610991" cy="4256064"/>
          </a:xfrm>
          <a:prstGeom prst="rect">
            <a:avLst/>
          </a:prstGeom>
        </p:spPr>
      </p:pic>
    </p:spTree>
    <p:extLst>
      <p:ext uri="{BB962C8B-B14F-4D97-AF65-F5344CB8AC3E}">
        <p14:creationId xmlns:p14="http://schemas.microsoft.com/office/powerpoint/2010/main" val="197115758"/>
      </p:ext>
    </p:extLst>
  </p:cSld>
  <p:clrMapOvr>
    <a:masterClrMapping/>
  </p:clrMapOvr>
  <p:transition spd="slow" advTm="106421">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74376" y="1570938"/>
            <a:ext cx="6875930" cy="1655518"/>
          </a:xfrm>
          <a:prstGeom prst="rect">
            <a:avLst/>
          </a:prstGeom>
          <a:noFill/>
        </p:spPr>
        <p:txBody>
          <a:bodyPr wrap="square" rtlCol="0">
            <a:spAutoFit/>
          </a:bodyPr>
          <a:lstStyle/>
          <a:p>
            <a:pPr lvl="0" algn="just" rtl="1">
              <a:lnSpc>
                <a:spcPct val="107000"/>
              </a:lnSpc>
              <a:spcAft>
                <a:spcPts val="800"/>
              </a:spcAft>
            </a:pPr>
            <a:r>
              <a:rPr lang="ar-SA" sz="2400" b="1" dirty="0">
                <a:ea typeface="Calibri" panose="020F0502020204030204" pitchFamily="34" charset="0"/>
                <a:cs typeface="Calibri" panose="020F0502020204030204" pitchFamily="34" charset="0"/>
              </a:rPr>
              <a:t>وفقا لإتفاقية بودابست أي عمليات عرض للحقائق أو المعلومات أو المفاهيم في صيغة مناسبة لمعالجتها عبر نظام الكومبيوتر، بما في ذلك </a:t>
            </a:r>
            <a:r>
              <a:rPr lang="ar-SA" sz="2400" b="1" dirty="0">
                <a:solidFill>
                  <a:srgbClr val="FF0000"/>
                </a:solidFill>
                <a:highlight>
                  <a:srgbClr val="FFFF00"/>
                </a:highlight>
                <a:ea typeface="Calibri" panose="020F0502020204030204" pitchFamily="34" charset="0"/>
                <a:cs typeface="Calibri" panose="020F0502020204030204" pitchFamily="34" charset="0"/>
              </a:rPr>
              <a:t>برنامج</a:t>
            </a:r>
            <a:r>
              <a:rPr lang="ar-SA" sz="2400" b="1" dirty="0">
                <a:ea typeface="Calibri" panose="020F0502020204030204" pitchFamily="34" charset="0"/>
                <a:cs typeface="Calibri" panose="020F0502020204030204" pitchFamily="34" charset="0"/>
              </a:rPr>
              <a:t> مناسب يساعد نظام كومبيوتر في أداء وظيفة معينة. </a:t>
            </a:r>
            <a:endPar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8136296" y="1338445"/>
            <a:ext cx="2200132" cy="193516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2400" b="1" i="0" u="none" strike="noStrike" kern="1200" cap="none" spc="0" normalizeH="0" baseline="0" noProof="0" dirty="0">
                <a:ln>
                  <a:noFill/>
                </a:ln>
                <a:solidFill>
                  <a:srgbClr val="FF0000"/>
                </a:solidFill>
                <a:effectLst/>
                <a:uLnTx/>
                <a:uFillTx/>
                <a:latin typeface="Calibri"/>
                <a:ea typeface="Calibri" panose="020F0502020204030204" pitchFamily="34" charset="0"/>
                <a:cs typeface="Calibri" panose="020F0502020204030204" pitchFamily="34" charset="0"/>
              </a:rPr>
              <a:t>رابعا : بيانات الكمبيوتر</a:t>
            </a:r>
            <a:endParaRPr kumimoji="0" lang="ar-EG" sz="2400" b="1" i="0" u="none" strike="noStrike" kern="1200" cap="none" spc="0" normalizeH="0" baseline="0" noProof="0" dirty="0">
              <a:ln>
                <a:noFill/>
              </a:ln>
              <a:solidFill>
                <a:srgbClr val="FF0000"/>
              </a:solidFill>
              <a:effectLst/>
              <a:uLnTx/>
              <a:uFillTx/>
              <a:latin typeface="Calibri"/>
              <a:cs typeface="Arial" panose="020B0604020202020204" pitchFamily="34" charset="0"/>
            </a:endParaRPr>
          </a:p>
        </p:txBody>
      </p:sp>
      <p:pic>
        <p:nvPicPr>
          <p:cNvPr id="5122" name="Picture 2" descr="صور حاسب الي – لاينز">
            <a:extLst>
              <a:ext uri="{FF2B5EF4-FFF2-40B4-BE49-F238E27FC236}">
                <a16:creationId xmlns:a16="http://schemas.microsoft.com/office/drawing/2014/main" id="{2256BE45-EC93-45EE-8455-76D2433DBC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63989" y="2882639"/>
            <a:ext cx="5947870" cy="2699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6157491"/>
      </p:ext>
    </p:extLst>
  </p:cSld>
  <p:clrMapOvr>
    <a:masterClrMapping/>
  </p:clrMapOvr>
  <p:transition spd="slow" advTm="44445">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2" name="Picture 1">
            <a:extLst>
              <a:ext uri="{FF2B5EF4-FFF2-40B4-BE49-F238E27FC236}">
                <a16:creationId xmlns:a16="http://schemas.microsoft.com/office/drawing/2014/main" id="{FF4CA8E0-72C3-417E-8687-2AAEE21D55E7}"/>
              </a:ext>
            </a:extLst>
          </p:cNvPr>
          <p:cNvPicPr>
            <a:picLocks noChangeAspect="1"/>
          </p:cNvPicPr>
          <p:nvPr/>
        </p:nvPicPr>
        <p:blipFill>
          <a:blip r:embed="rId8"/>
          <a:stretch>
            <a:fillRect/>
          </a:stretch>
        </p:blipFill>
        <p:spPr>
          <a:xfrm>
            <a:off x="1328988" y="1513792"/>
            <a:ext cx="9215751" cy="3904293"/>
          </a:xfrm>
          <a:prstGeom prst="rect">
            <a:avLst/>
          </a:prstGeom>
        </p:spPr>
      </p:pic>
    </p:spTree>
    <p:extLst>
      <p:ext uri="{BB962C8B-B14F-4D97-AF65-F5344CB8AC3E}">
        <p14:creationId xmlns:p14="http://schemas.microsoft.com/office/powerpoint/2010/main" val="4127669710"/>
      </p:ext>
    </p:extLst>
  </p:cSld>
  <p:clrMapOvr>
    <a:masterClrMapping/>
  </p:clrMapOvr>
  <p:transition spd="slow" advTm="87445">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174376" y="1570938"/>
            <a:ext cx="6875930" cy="865173"/>
          </a:xfrm>
          <a:prstGeom prst="rect">
            <a:avLst/>
          </a:prstGeom>
          <a:noFill/>
        </p:spPr>
        <p:txBody>
          <a:bodyPr wrap="square" rtlCol="0">
            <a:spAutoFit/>
          </a:bodyPr>
          <a:lstStyle/>
          <a:p>
            <a:pPr lvl="0" algn="just" rtl="1">
              <a:lnSpc>
                <a:spcPct val="107000"/>
              </a:lnSpc>
              <a:spcAft>
                <a:spcPts val="800"/>
              </a:spcAft>
            </a:pPr>
            <a:r>
              <a:rPr lang="ar-SA" sz="2400" b="1" dirty="0">
                <a:ea typeface="Calibri" panose="020F0502020204030204" pitchFamily="34" charset="0"/>
                <a:cs typeface="Calibri" panose="020F0502020204030204" pitchFamily="34" charset="0"/>
              </a:rPr>
              <a:t>"أي جهاز أو مجموعة من الأجهزة المترابطة أو ذات الصلة، يقوم واحد منها أو أكثر، وفقًا لبرنامج ما، بالتجهيز الآلي للبيانات" </a:t>
            </a:r>
            <a:r>
              <a:rPr lang="en-US" sz="2400" b="1" dirty="0">
                <a:latin typeface="Calibri" panose="020F0502020204030204" pitchFamily="34" charset="0"/>
                <a:ea typeface="Calibri" panose="020F0502020204030204" pitchFamily="34" charset="0"/>
              </a:rPr>
              <a:t>.</a:t>
            </a:r>
            <a:endPar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8136296" y="1338445"/>
            <a:ext cx="2200132" cy="193516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0000"/>
                </a:solidFill>
                <a:latin typeface="Calibri"/>
                <a:ea typeface="Calibri" panose="020F0502020204030204" pitchFamily="34" charset="0"/>
                <a:cs typeface="Calibri" panose="020F0502020204030204" pitchFamily="34" charset="0"/>
              </a:rPr>
              <a:t>خامسا :نظام الكمبيوتر</a:t>
            </a:r>
            <a:endParaRPr kumimoji="0" lang="ar-EG" sz="24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endParaRPr>
          </a:p>
        </p:txBody>
      </p:sp>
      <p:pic>
        <p:nvPicPr>
          <p:cNvPr id="6146" name="Picture 2" descr="3 طرق لاستعادة الصور المحذوفة من هواتف أندرويد">
            <a:extLst>
              <a:ext uri="{FF2B5EF4-FFF2-40B4-BE49-F238E27FC236}">
                <a16:creationId xmlns:a16="http://schemas.microsoft.com/office/drawing/2014/main" id="{100AABE2-7D09-43C4-B45C-02084F382F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56748" y="2468391"/>
            <a:ext cx="4128422" cy="309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567157"/>
      </p:ext>
    </p:extLst>
  </p:cSld>
  <p:clrMapOvr>
    <a:masterClrMapping/>
  </p:clrMapOvr>
  <p:transition spd="slow" advTm="185540">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1454950"/>
          </a:xfrm>
          <a:prstGeom prst="rect">
            <a:avLst/>
          </a:prstGeom>
          <a:noFill/>
        </p:spPr>
        <p:txBody>
          <a:bodyPr wrap="square" rtlCol="0">
            <a:spAutoFit/>
          </a:bodyPr>
          <a:lstStyle/>
          <a:p>
            <a:pPr lvl="0" algn="just" rtl="1">
              <a:lnSpc>
                <a:spcPct val="107000"/>
              </a:lnSpc>
              <a:spcAft>
                <a:spcPts val="800"/>
              </a:spcAft>
            </a:pPr>
            <a:r>
              <a:rPr lang="ar-SA" sz="2800" b="1" dirty="0">
                <a:ea typeface="Calibri" panose="020F0502020204030204" pitchFamily="34" charset="0"/>
                <a:cs typeface="Calibri" panose="020F0502020204030204" pitchFamily="34" charset="0"/>
              </a:rPr>
              <a:t>أدي ظهور الحاسوب إلى ارتفاع قيمة المعلومات؛ إذ إنه يكسب المعلومات (قيمة مضافة) ؛ لأنه بدون قدرات الحاسوب الهائلة لا تكون للمعلومات نفس القيمة</a:t>
            </a:r>
            <a:r>
              <a:rPr lang="ar-EG" sz="2800" b="1" dirty="0">
                <a:ea typeface="Calibri" panose="020F0502020204030204" pitchFamily="34" charset="0"/>
                <a:cs typeface="Calibri" panose="020F0502020204030204" pitchFamily="34" charset="0"/>
              </a:rPr>
              <a:t>.</a:t>
            </a:r>
            <a:endParaRPr kumimoji="0" lang="en-US" sz="2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A6BC572A-EE26-47CC-A752-01BD5527703A}"/>
              </a:ext>
            </a:extLst>
          </p:cNvPr>
          <p:cNvPicPr>
            <a:picLocks noChangeAspect="1"/>
          </p:cNvPicPr>
          <p:nvPr/>
        </p:nvPicPr>
        <p:blipFill>
          <a:blip r:embed="rId8"/>
          <a:stretch>
            <a:fillRect/>
          </a:stretch>
        </p:blipFill>
        <p:spPr>
          <a:xfrm>
            <a:off x="1770169" y="2368083"/>
            <a:ext cx="6701477" cy="3000375"/>
          </a:xfrm>
          <a:prstGeom prst="rect">
            <a:avLst/>
          </a:prstGeom>
        </p:spPr>
      </p:pic>
    </p:spTree>
    <p:extLst>
      <p:ext uri="{BB962C8B-B14F-4D97-AF65-F5344CB8AC3E}">
        <p14:creationId xmlns:p14="http://schemas.microsoft.com/office/powerpoint/2010/main" val="666731950"/>
      </p:ext>
    </p:extLst>
  </p:cSld>
  <p:clrMapOvr>
    <a:masterClrMapping/>
  </p:clrMapOvr>
  <p:transition spd="slow" advTm="22239">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993926"/>
          </a:xfrm>
          <a:prstGeom prst="rect">
            <a:avLst/>
          </a:prstGeom>
          <a:noFill/>
        </p:spPr>
        <p:txBody>
          <a:bodyPr wrap="square" rtlCol="0">
            <a:spAutoFit/>
          </a:bodyPr>
          <a:lstStyle/>
          <a:p>
            <a:pPr lvl="0" algn="just" rtl="1">
              <a:lnSpc>
                <a:spcPct val="107000"/>
              </a:lnSpc>
              <a:spcAft>
                <a:spcPts val="800"/>
              </a:spcAft>
            </a:pPr>
            <a:r>
              <a:rPr lang="ar-SA" sz="2800" dirty="0">
                <a:solidFill>
                  <a:srgbClr val="00B050"/>
                </a:solidFill>
                <a:ea typeface="Calibri" panose="020F0502020204030204" pitchFamily="34" charset="0"/>
                <a:cs typeface="Calibri" panose="020F0502020204030204" pitchFamily="34" charset="0"/>
              </a:rPr>
              <a:t>لقد تغلغل الحاسوب في كل المجالات بسلاحيه الهائلين : القدرة الفائقة على تخزين المعلومات والسرعة الهائلة في التعامل مع هذه المعلومات</a:t>
            </a:r>
            <a:r>
              <a:rPr lang="ar-EG" sz="2800" dirty="0">
                <a:solidFill>
                  <a:srgbClr val="00B050"/>
                </a:solidFill>
                <a:ea typeface="Calibri" panose="020F0502020204030204" pitchFamily="34" charset="0"/>
                <a:cs typeface="Calibri" panose="020F0502020204030204" pitchFamily="34" charset="0"/>
              </a:rPr>
              <a:t>.</a:t>
            </a:r>
            <a:endParaRPr kumimoji="0" lang="en-US" sz="2800" b="1" i="0" u="none" strike="noStrike" kern="1200" cap="none" spc="0" normalizeH="0" baseline="0" noProof="0" dirty="0">
              <a:ln>
                <a:noFill/>
              </a:ln>
              <a:solidFill>
                <a:srgbClr val="00B050"/>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10244" name="Picture 4" descr="صور تعرف على أنواع الحواسيب">
            <a:extLst>
              <a:ext uri="{FF2B5EF4-FFF2-40B4-BE49-F238E27FC236}">
                <a16:creationId xmlns:a16="http://schemas.microsoft.com/office/drawing/2014/main" id="{4F588ABA-6B8A-45CE-B70C-C0412909158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91728" y="2429981"/>
            <a:ext cx="4955801" cy="3014213"/>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CFD0C8E-0ACC-4F1C-B0F6-4F4DB280A84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90881396"/>
      </p:ext>
    </p:extLst>
  </p:cSld>
  <p:clrMapOvr>
    <a:masterClrMapping/>
  </p:clrMapOvr>
  <p:transition spd="slow" advTm="102501">
    <p:fade/>
  </p:transition>
  <p:timing>
    <p:tnLst>
      <p:par>
        <p:cTn id="1" dur="indefinite" restart="never" nodeType="tmRoot">
          <p:childTnLst>
            <p:audio isNarration="1">
              <p:cMediaNode vol="80000" showWhenStopped="0">
                <p:cTn id="2"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993926"/>
          </a:xfrm>
          <a:prstGeom prst="rect">
            <a:avLst/>
          </a:prstGeom>
          <a:noFill/>
        </p:spPr>
        <p:txBody>
          <a:bodyPr wrap="square" rtlCol="0">
            <a:spAutoFit/>
          </a:bodyPr>
          <a:lstStyle/>
          <a:p>
            <a:pPr lvl="0" algn="just" rtl="1">
              <a:lnSpc>
                <a:spcPct val="107000"/>
              </a:lnSpc>
              <a:spcAft>
                <a:spcPts val="800"/>
              </a:spcAft>
            </a:pPr>
            <a:r>
              <a:rPr lang="ar-SA" sz="2800" dirty="0">
                <a:ea typeface="Calibri" panose="020F0502020204030204" pitchFamily="34" charset="0"/>
                <a:cs typeface="Calibri" panose="020F0502020204030204" pitchFamily="34" charset="0"/>
              </a:rPr>
              <a:t> ويظل الحاسوب دائما هو السلاح الأقوى في عصر المعلومات وتلك الأداة التي</a:t>
            </a:r>
            <a:r>
              <a:rPr lang="ar-EG" sz="2800" dirty="0">
                <a:ea typeface="Calibri" panose="020F0502020204030204" pitchFamily="34" charset="0"/>
                <a:cs typeface="Calibri" panose="020F0502020204030204" pitchFamily="34" charset="0"/>
              </a:rPr>
              <a:t>  </a:t>
            </a:r>
            <a:r>
              <a:rPr lang="ar-SA" sz="2800" dirty="0">
                <a:ea typeface="Calibri" panose="020F0502020204030204" pitchFamily="34" charset="0"/>
                <a:cs typeface="Calibri" panose="020F0502020204030204" pitchFamily="34" charset="0"/>
              </a:rPr>
              <a:t> لا غنى عنها . </a:t>
            </a:r>
            <a:endParaRPr kumimoji="0" lang="en-US" sz="2800" b="1" i="0" u="none" strike="noStrike" kern="1200" cap="none" spc="0" normalizeH="0" baseline="0" noProof="0" dirty="0">
              <a:ln>
                <a:noFill/>
              </a:ln>
              <a:solidFill>
                <a:srgbClr val="00B050"/>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0243BCBE-CBC9-4191-B24C-568B3C472FDB}"/>
              </a:ext>
            </a:extLst>
          </p:cNvPr>
          <p:cNvPicPr>
            <a:picLocks noChangeAspect="1"/>
          </p:cNvPicPr>
          <p:nvPr/>
        </p:nvPicPr>
        <p:blipFill>
          <a:blip r:embed="rId8"/>
          <a:stretch>
            <a:fillRect/>
          </a:stretch>
        </p:blipFill>
        <p:spPr>
          <a:xfrm>
            <a:off x="3507397" y="2266161"/>
            <a:ext cx="4858933" cy="2853175"/>
          </a:xfrm>
          <a:prstGeom prst="rect">
            <a:avLst/>
          </a:prstGeom>
        </p:spPr>
      </p:pic>
    </p:spTree>
    <p:extLst>
      <p:ext uri="{BB962C8B-B14F-4D97-AF65-F5344CB8AC3E}">
        <p14:creationId xmlns:p14="http://schemas.microsoft.com/office/powerpoint/2010/main" val="3992978073"/>
      </p:ext>
    </p:extLst>
  </p:cSld>
  <p:clrMapOvr>
    <a:masterClrMapping/>
  </p:clrMapOvr>
  <p:transition spd="slow" advTm="48310">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532903"/>
          </a:xfrm>
          <a:prstGeom prst="rect">
            <a:avLst/>
          </a:prstGeom>
          <a:noFill/>
        </p:spPr>
        <p:txBody>
          <a:bodyPr wrap="square" rtlCol="0">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kumimoji="0" lang="ar-SA" sz="2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a:t>
            </a:r>
            <a:endParaRPr kumimoji="0" lang="en-US" sz="2800" b="1" i="0" u="none" strike="noStrike" kern="1200" cap="none" spc="0" normalizeH="0" baseline="0" noProof="0" dirty="0">
              <a:ln>
                <a:noFill/>
              </a:ln>
              <a:solidFill>
                <a:srgbClr val="00B05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2B0DB413-00AC-4725-8B79-7BB813FDE3B6}"/>
              </a:ext>
            </a:extLst>
          </p:cNvPr>
          <p:cNvSpPr txBox="1"/>
          <p:nvPr/>
        </p:nvSpPr>
        <p:spPr>
          <a:xfrm>
            <a:off x="6508211" y="1624155"/>
            <a:ext cx="4128422" cy="3539430"/>
          </a:xfrm>
          <a:prstGeom prst="rect">
            <a:avLst/>
          </a:prstGeom>
          <a:noFill/>
        </p:spPr>
        <p:txBody>
          <a:bodyPr wrap="square" rtlCol="0">
            <a:spAutoFit/>
          </a:bodyPr>
          <a:lstStyle/>
          <a:p>
            <a:pPr algn="just" rtl="1"/>
            <a:r>
              <a:rPr lang="en-US" sz="2400" b="1" dirty="0">
                <a:ea typeface="Calibri" panose="020F0502020204030204" pitchFamily="34" charset="0"/>
              </a:rPr>
              <a:t> </a:t>
            </a:r>
            <a:r>
              <a:rPr lang="ar-SA" sz="2800" b="1" dirty="0">
                <a:ea typeface="Calibri" panose="020F0502020204030204" pitchFamily="34" charset="0"/>
              </a:rPr>
              <a:t>تتطلب الحماية من الجرائم السيبرانية لأجهزة الحواسيب مجموعة من الممارسات الفعلية التي يكون تأثير ووقع كبير على سير العمليات الأمنية على شبكة الانترنت، </a:t>
            </a:r>
            <a:r>
              <a:rPr lang="ar-SA" sz="2800" b="1" dirty="0">
                <a:solidFill>
                  <a:srgbClr val="FF0000"/>
                </a:solidFill>
                <a:ea typeface="Calibri" panose="020F0502020204030204" pitchFamily="34" charset="0"/>
              </a:rPr>
              <a:t>وفيما يلي بعض النصائح لحماية الأنظمة الالكترونية من الاختراق</a:t>
            </a:r>
            <a:r>
              <a:rPr lang="ar-EG" sz="2800" b="1" dirty="0">
                <a:solidFill>
                  <a:srgbClr val="FF0000"/>
                </a:solidFill>
                <a:ea typeface="Calibri" panose="020F0502020204030204" pitchFamily="34" charset="0"/>
              </a:rPr>
              <a:t>:</a:t>
            </a:r>
            <a:endParaRPr lang="en-US" sz="2800" dirty="0">
              <a:solidFill>
                <a:srgbClr val="FF0000"/>
              </a:solidFill>
            </a:endParaRPr>
          </a:p>
        </p:txBody>
      </p:sp>
      <p:pic>
        <p:nvPicPr>
          <p:cNvPr id="4" name="Picture 3">
            <a:extLst>
              <a:ext uri="{FF2B5EF4-FFF2-40B4-BE49-F238E27FC236}">
                <a16:creationId xmlns:a16="http://schemas.microsoft.com/office/drawing/2014/main" id="{4AF27B21-8FDB-4E4A-A08B-07032853765B}"/>
              </a:ext>
            </a:extLst>
          </p:cNvPr>
          <p:cNvPicPr>
            <a:picLocks noChangeAspect="1"/>
          </p:cNvPicPr>
          <p:nvPr/>
        </p:nvPicPr>
        <p:blipFill>
          <a:blip r:embed="rId8"/>
          <a:stretch>
            <a:fillRect/>
          </a:stretch>
        </p:blipFill>
        <p:spPr>
          <a:xfrm>
            <a:off x="1426107" y="1461313"/>
            <a:ext cx="4974493" cy="3636588"/>
          </a:xfrm>
          <a:prstGeom prst="rect">
            <a:avLst/>
          </a:prstGeom>
        </p:spPr>
      </p:pic>
    </p:spTree>
    <p:extLst>
      <p:ext uri="{BB962C8B-B14F-4D97-AF65-F5344CB8AC3E}">
        <p14:creationId xmlns:p14="http://schemas.microsoft.com/office/powerpoint/2010/main" val="4102899201"/>
      </p:ext>
    </p:extLst>
  </p:cSld>
  <p:clrMapOvr>
    <a:masterClrMapping/>
  </p:clrMapOvr>
  <p:transition spd="slow" advTm="264894">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770094" y="2019744"/>
            <a:ext cx="8095130" cy="294906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SA" sz="40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المحور الثاني</a:t>
            </a:r>
            <a:endParaRPr lang="en-US" sz="3600" dirty="0">
              <a:solidFill>
                <a:srgbClr val="FF0000"/>
              </a:solidFill>
              <a:latin typeface="Times New Roman" panose="02020603050405020304" pitchFamily="18" charset="0"/>
              <a:ea typeface="Times New Roman" panose="02020603050405020304" pitchFamily="18" charset="0"/>
            </a:endParaRPr>
          </a:p>
          <a:p>
            <a:pPr algn="ctr" rtl="1"/>
            <a:r>
              <a:rPr lang="ar-SA" sz="36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الصلة الوثيقة بين شبكات الاتصال والمعلوماتية</a:t>
            </a:r>
            <a:endParaRPr lang="en-US" sz="3600" dirty="0">
              <a:solidFill>
                <a:srgbClr val="FF0000"/>
              </a:solidFill>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1210779236"/>
      </p:ext>
    </p:extLst>
  </p:cSld>
  <p:clrMapOvr>
    <a:masterClrMapping/>
  </p:clrMapOvr>
  <mc:AlternateContent xmlns:mc="http://schemas.openxmlformats.org/markup-compatibility/2006" xmlns:p14="http://schemas.microsoft.com/office/powerpoint/2010/main">
    <mc:Choice Requires="p14">
      <p:transition spd="slow" p14:dur="2000" advTm="20190"/>
    </mc:Choice>
    <mc:Fallback xmlns="">
      <p:transition spd="slow" advTm="2019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Rectangle 1">
            <a:extLst>
              <a:ext uri="{FF2B5EF4-FFF2-40B4-BE49-F238E27FC236}">
                <a16:creationId xmlns:a16="http://schemas.microsoft.com/office/drawing/2014/main" id="{117B7722-F7B3-4C11-AFCC-DFE3AE267C70}"/>
              </a:ext>
            </a:extLst>
          </p:cNvPr>
          <p:cNvSpPr/>
          <p:nvPr/>
        </p:nvSpPr>
        <p:spPr>
          <a:xfrm>
            <a:off x="5020235" y="1630420"/>
            <a:ext cx="5996818" cy="138056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DF0E70-4198-4883-9352-0257BBB3BED6}"/>
              </a:ext>
            </a:extLst>
          </p:cNvPr>
          <p:cNvSpPr txBox="1"/>
          <p:nvPr/>
        </p:nvSpPr>
        <p:spPr>
          <a:xfrm>
            <a:off x="5020236" y="1669766"/>
            <a:ext cx="5964078" cy="993926"/>
          </a:xfrm>
          <a:prstGeom prst="rect">
            <a:avLst/>
          </a:prstGeom>
          <a:noFill/>
        </p:spPr>
        <p:txBody>
          <a:bodyPr wrap="square" rtlCol="0">
            <a:spAutoFit/>
          </a:bodyPr>
          <a:lstStyle/>
          <a:p>
            <a:pPr algn="just" rtl="1">
              <a:lnSpc>
                <a:spcPct val="107000"/>
              </a:lnSpc>
              <a:spcAft>
                <a:spcPts val="500"/>
              </a:spcAft>
            </a:pPr>
            <a:r>
              <a:rPr lang="ar-SA" sz="2800" dirty="0">
                <a:ea typeface="Calibri" panose="020F0502020204030204" pitchFamily="34" charset="0"/>
                <a:cs typeface="Calibri" panose="020F0502020204030204" pitchFamily="34" charset="0"/>
              </a:rPr>
              <a:t>إن فكرة نقل "المعلومات" وتبادلها عبر "شبكة" ليست بفكرة جديدة ابتدعها أهل هذا العصر</a:t>
            </a:r>
            <a:r>
              <a:rPr lang="ar-EG" sz="2800" dirty="0">
                <a:ea typeface="Calibri" panose="020F0502020204030204" pitchFamily="34" charset="0"/>
                <a:cs typeface="Calibri" panose="020F0502020204030204" pitchFamily="34" charset="0"/>
              </a:rPr>
              <a:t> .</a:t>
            </a:r>
            <a:endParaRPr lang="en-US" sz="2800" dirty="0">
              <a:latin typeface="Calibri" panose="020F0502020204030204" pitchFamily="34" charset="0"/>
              <a:ea typeface="Calibri" panose="020F0502020204030204" pitchFamily="34" charset="0"/>
              <a:cs typeface="Arial" panose="020B0604020202020204" pitchFamily="34" charset="0"/>
            </a:endParaRPr>
          </a:p>
        </p:txBody>
      </p:sp>
      <p:pic>
        <p:nvPicPr>
          <p:cNvPr id="1026" name="Picture 2" descr="5 معلومات مهمة عن تقنية المعلومات">
            <a:extLst>
              <a:ext uri="{FF2B5EF4-FFF2-40B4-BE49-F238E27FC236}">
                <a16:creationId xmlns:a16="http://schemas.microsoft.com/office/drawing/2014/main" id="{DFE1F44D-7EEC-4563-8FD9-26BACE32C2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74194" y="2600355"/>
            <a:ext cx="6256794" cy="297245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61068247"/>
      </p:ext>
    </p:extLst>
  </p:cSld>
  <p:clrMapOvr>
    <a:masterClrMapping/>
  </p:clrMapOvr>
  <mc:AlternateContent xmlns:mc="http://schemas.openxmlformats.org/markup-compatibility/2006" xmlns:p14="http://schemas.microsoft.com/office/powerpoint/2010/main">
    <mc:Choice Requires="p14">
      <p:transition spd="slow" p14:dur="2000" advTm="125297"/>
    </mc:Choice>
    <mc:Fallback xmlns="">
      <p:transition spd="slow" advTm="12529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9" name="Rounded Rectangle 5">
            <a:extLst>
              <a:ext uri="{FF2B5EF4-FFF2-40B4-BE49-F238E27FC236}">
                <a16:creationId xmlns:a16="http://schemas.microsoft.com/office/drawing/2014/main" id="{E964C638-E285-4045-8E74-B5F0239373D0}"/>
              </a:ext>
            </a:extLst>
          </p:cNvPr>
          <p:cNvSpPr/>
          <p:nvPr/>
        </p:nvSpPr>
        <p:spPr>
          <a:xfrm>
            <a:off x="7388560" y="1664088"/>
            <a:ext cx="3612176" cy="1971356"/>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أولا : شبكات الإتصالات وعلاقاتها بالمعلوماتية</a:t>
            </a:r>
            <a:endPar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0" name="Rounded Rectangle 12">
            <a:extLst>
              <a:ext uri="{FF2B5EF4-FFF2-40B4-BE49-F238E27FC236}">
                <a16:creationId xmlns:a16="http://schemas.microsoft.com/office/drawing/2014/main" id="{6B43F2CA-8CCA-48FD-A5DF-D641735E3C40}"/>
              </a:ext>
            </a:extLst>
          </p:cNvPr>
          <p:cNvSpPr/>
          <p:nvPr/>
        </p:nvSpPr>
        <p:spPr>
          <a:xfrm>
            <a:off x="1263989" y="3635444"/>
            <a:ext cx="3714029" cy="152702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2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ثانيا: الإنترنت في نطاق المعلوماتية</a:t>
            </a:r>
            <a:endParaRPr kumimoji="0" lang="ar-EG" sz="32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4310418" y="1761385"/>
            <a:ext cx="3449521" cy="2431695"/>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200" b="1" dirty="0">
                <a:solidFill>
                  <a:srgbClr val="FF0000"/>
                </a:solidFill>
                <a:latin typeface="Calibri" panose="020F0502020204030204"/>
                <a:ea typeface="Calibri" panose="020F0502020204030204" pitchFamily="34" charset="0"/>
                <a:cs typeface="Calibri" panose="020F0502020204030204" pitchFamily="34" charset="0"/>
              </a:rPr>
              <a:t>لذلك سوف نقسم هذا المحور علي النحو التالي :</a:t>
            </a:r>
            <a:r>
              <a:rPr kumimoji="0" lang="ar-EG" sz="32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cs typeface="Calibri" panose="020F0502020204030204" pitchFamily="34" charset="0"/>
              </a:rPr>
              <a:t> </a:t>
            </a:r>
            <a:endParaRPr kumimoji="0" lang="ar-EG" sz="32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endParaRPr>
          </a:p>
        </p:txBody>
      </p:sp>
    </p:spTree>
    <p:extLst>
      <p:ext uri="{BB962C8B-B14F-4D97-AF65-F5344CB8AC3E}">
        <p14:creationId xmlns:p14="http://schemas.microsoft.com/office/powerpoint/2010/main" val="1656037887"/>
      </p:ext>
    </p:extLst>
  </p:cSld>
  <p:clrMapOvr>
    <a:masterClrMapping/>
  </p:clrMapOvr>
  <mc:AlternateContent xmlns:mc="http://schemas.openxmlformats.org/markup-compatibility/2006" xmlns:p14="http://schemas.microsoft.com/office/powerpoint/2010/main">
    <mc:Choice Requires="p14">
      <p:transition spd="slow" p14:dur="2000" advTm="28840"/>
    </mc:Choice>
    <mc:Fallback xmlns="">
      <p:transition spd="slow" advTm="2884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6468087" y="1877363"/>
            <a:ext cx="4412241"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28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أولا : شبكات الإتصالات وعلاقاتها بالمعلوماتية:</a:t>
            </a:r>
          </a:p>
        </p:txBody>
      </p:sp>
      <p:pic>
        <p:nvPicPr>
          <p:cNvPr id="11268" name="Picture 4" descr="شبكة الاتصال Png ، المتجهات ، PSD ، قصاصة فنية , تحميل مجاني ...">
            <a:extLst>
              <a:ext uri="{FF2B5EF4-FFF2-40B4-BE49-F238E27FC236}">
                <a16:creationId xmlns:a16="http://schemas.microsoft.com/office/drawing/2014/main" id="{3189853C-4202-4029-AFE0-5516FD1BFD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52429" y="1633235"/>
            <a:ext cx="4930400" cy="373440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00573027"/>
      </p:ext>
    </p:extLst>
  </p:cSld>
  <p:clrMapOvr>
    <a:masterClrMapping/>
  </p:clrMapOvr>
  <mc:AlternateContent xmlns:mc="http://schemas.openxmlformats.org/markup-compatibility/2006" xmlns:p14="http://schemas.microsoft.com/office/powerpoint/2010/main">
    <mc:Choice Requires="p14">
      <p:transition spd="slow" p14:dur="2000" advTm="57814"/>
    </mc:Choice>
    <mc:Fallback xmlns="">
      <p:transition spd="slow" advTm="5781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2030719" y="1585181"/>
            <a:ext cx="9032700" cy="830997"/>
          </a:xfrm>
          <a:prstGeom prst="rect">
            <a:avLst/>
          </a:prstGeom>
          <a:solidFill>
            <a:schemeClr val="bg1"/>
          </a:solidFill>
        </p:spPr>
        <p:txBody>
          <a:bodyPr wrap="square" rtlCol="0">
            <a:spAutoFit/>
          </a:bodyPr>
          <a:lstStyle/>
          <a:p>
            <a:pPr algn="just" rtl="1"/>
            <a:r>
              <a:rPr lang="ar-EG" sz="2400" dirty="0">
                <a:solidFill>
                  <a:srgbClr val="FF0000"/>
                </a:solidFill>
                <a:latin typeface="Times New Roman" panose="02020603050405020304" pitchFamily="18" charset="0"/>
                <a:ea typeface="Calibri" panose="020F0502020204030204" pitchFamily="34" charset="0"/>
                <a:cs typeface="Calibri" panose="020F0502020204030204" pitchFamily="34" charset="0"/>
              </a:rPr>
              <a:t>أ. تعريف الشبكات</a:t>
            </a:r>
            <a:r>
              <a:rPr kumimoji="0" lang="ar-EG" sz="2400" b="0"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 </a:t>
            </a:r>
            <a:r>
              <a:rPr lang="ar-SA" sz="2400" dirty="0">
                <a:latin typeface="Times New Roman" panose="02020603050405020304" pitchFamily="18" charset="0"/>
                <a:ea typeface="Calibri" panose="020F0502020204030204" pitchFamily="34" charset="0"/>
                <a:cs typeface="Calibri" panose="020F0502020204030204" pitchFamily="34" charset="0"/>
              </a:rPr>
              <a:t>ويمكن أن نعرف شبكات المعلومات بأنها عبارة عن تقنية شبكية، تستخدم لتوفير الترابط بين مجموعة مراكز ومصادر لغرض تبادل وتناقل المعلومات .</a:t>
            </a:r>
            <a:endParaRPr lang="en-US" sz="2000" dirty="0">
              <a:latin typeface="Times New Roman" panose="02020603050405020304" pitchFamily="18" charset="0"/>
              <a:ea typeface="Times New Roman" panose="02020603050405020304" pitchFamily="18" charset="0"/>
            </a:endParaRPr>
          </a:p>
        </p:txBody>
      </p:sp>
      <p:pic>
        <p:nvPicPr>
          <p:cNvPr id="15362" name="Picture 2" descr="بحث عن شبكات الحاسب من 3 عناصر أساسية">
            <a:extLst>
              <a:ext uri="{FF2B5EF4-FFF2-40B4-BE49-F238E27FC236}">
                <a16:creationId xmlns:a16="http://schemas.microsoft.com/office/drawing/2014/main" id="{4691BDE9-E72C-4798-97EA-9C97566A8B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47778" y="2416177"/>
            <a:ext cx="8166434" cy="309711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01545610"/>
      </p:ext>
    </p:extLst>
  </p:cSld>
  <p:clrMapOvr>
    <a:masterClrMapping/>
  </p:clrMapOvr>
  <mc:AlternateContent xmlns:mc="http://schemas.openxmlformats.org/markup-compatibility/2006" xmlns:p14="http://schemas.microsoft.com/office/powerpoint/2010/main">
    <mc:Choice Requires="p14">
      <p:transition spd="slow" p14:dur="2000" advTm="200505"/>
    </mc:Choice>
    <mc:Fallback xmlns="">
      <p:transition spd="slow" advTm="20050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6015317" y="1585181"/>
            <a:ext cx="5048101" cy="1193917"/>
          </a:xfrm>
          <a:prstGeom prst="rect">
            <a:avLst/>
          </a:prstGeom>
          <a:solidFill>
            <a:schemeClr val="bg1"/>
          </a:solidFill>
        </p:spPr>
        <p:txBody>
          <a:bodyPr wrap="square" rtlCol="0">
            <a:spAutoFit/>
          </a:bodyPr>
          <a:lstStyle/>
          <a:p>
            <a:pPr marR="0" lvl="0" algn="just" rtl="1">
              <a:lnSpc>
                <a:spcPct val="107000"/>
              </a:lnSpc>
              <a:spcBef>
                <a:spcPts val="0"/>
              </a:spcBef>
              <a:spcAft>
                <a:spcPts val="500"/>
              </a:spcAft>
            </a:pPr>
            <a:r>
              <a:rPr lang="ar-EG" sz="2000" b="1" dirty="0">
                <a:solidFill>
                  <a:srgbClr val="FF0000"/>
                </a:solidFill>
                <a:latin typeface="Calibri" panose="020F0502020204030204" pitchFamily="34" charset="0"/>
                <a:ea typeface="Calibri" panose="020F0502020204030204" pitchFamily="34" charset="0"/>
                <a:cs typeface="Calibri" panose="020F0502020204030204" pitchFamily="34" charset="0"/>
              </a:rPr>
              <a:t>ب. </a:t>
            </a:r>
            <a:r>
              <a:rPr lang="ar-SA" sz="2000" b="1" dirty="0">
                <a:solidFill>
                  <a:srgbClr val="FF0000"/>
                </a:solidFill>
                <a:latin typeface="Calibri" panose="020F0502020204030204" pitchFamily="34" charset="0"/>
                <a:ea typeface="Calibri" panose="020F0502020204030204" pitchFamily="34" charset="0"/>
                <a:cs typeface="Calibri" panose="020F0502020204030204" pitchFamily="34" charset="0"/>
              </a:rPr>
              <a:t>أنواع شبكات المعلومات حسب النطاق الجغرافي :</a:t>
            </a:r>
            <a:endParaRPr lang="ar-EG" sz="2000"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rtl="1">
              <a:lnSpc>
                <a:spcPct val="107000"/>
              </a:lnSpc>
              <a:spcBef>
                <a:spcPts val="0"/>
              </a:spcBef>
              <a:spcAft>
                <a:spcPts val="500"/>
              </a:spcAft>
              <a:buFont typeface="+mj-lt"/>
              <a:buAutoNum type="arabicPeriod"/>
            </a:pPr>
            <a:r>
              <a:rPr lang="ar-SA" sz="2000" b="1" dirty="0">
                <a:latin typeface="Calibri" panose="020F0502020204030204" pitchFamily="34" charset="0"/>
                <a:ea typeface="Calibri" panose="020F0502020204030204" pitchFamily="34" charset="0"/>
                <a:cs typeface="Calibri" panose="020F0502020204030204" pitchFamily="34" charset="0"/>
              </a:rPr>
              <a:t>الشبكة المحلية (</a:t>
            </a:r>
            <a:r>
              <a:rPr lang="en-US" sz="2000" b="1" dirty="0">
                <a:latin typeface="Calibri" panose="020F0502020204030204" pitchFamily="34" charset="0"/>
                <a:ea typeface="Calibri" panose="020F0502020204030204" pitchFamily="34" charset="0"/>
                <a:cs typeface="Calibri" panose="020F0502020204030204" pitchFamily="34" charset="0"/>
              </a:rPr>
              <a:t>Local Area Network (LAN</a:t>
            </a:r>
            <a:r>
              <a:rPr lang="ar-SA" sz="2000" b="1" dirty="0">
                <a:latin typeface="Calibri" panose="020F0502020204030204" pitchFamily="34" charset="0"/>
                <a:ea typeface="Calibri" panose="020F0502020204030204" pitchFamily="34" charset="0"/>
                <a:cs typeface="Calibri" panose="020F0502020204030204" pitchFamily="34" charset="0"/>
              </a:rPr>
              <a:t> :</a:t>
            </a:r>
            <a:endParaRPr lang="ar-EG" sz="2000" b="1" dirty="0">
              <a:latin typeface="Calibri" panose="020F0502020204030204" pitchFamily="34" charset="0"/>
              <a:ea typeface="Calibri" panose="020F0502020204030204" pitchFamily="34" charset="0"/>
              <a:cs typeface="Calibri" panose="020F0502020204030204" pitchFamily="34" charset="0"/>
            </a:endParaRPr>
          </a:p>
          <a:p>
            <a:pPr marL="342900" marR="0" lvl="0" indent="-342900" algn="r" rtl="1">
              <a:lnSpc>
                <a:spcPct val="107000"/>
              </a:lnSpc>
              <a:spcBef>
                <a:spcPts val="0"/>
              </a:spcBef>
              <a:spcAft>
                <a:spcPts val="500"/>
              </a:spcAft>
              <a:buFont typeface="+mj-lt"/>
              <a:buAutoNum type="arabicPeriod"/>
            </a:pPr>
            <a:r>
              <a:rPr lang="ar-SA" sz="2000" b="1" dirty="0">
                <a:latin typeface="Calibri" panose="020F0502020204030204" pitchFamily="34" charset="0"/>
                <a:ea typeface="Calibri" panose="020F0502020204030204" pitchFamily="34" charset="0"/>
                <a:cs typeface="Calibri" panose="020F0502020204030204" pitchFamily="34" charset="0"/>
              </a:rPr>
              <a:t>الشبكة الواسعة (</a:t>
            </a:r>
            <a:r>
              <a:rPr lang="en-US" sz="2000" b="1" dirty="0">
                <a:latin typeface="Calibri" panose="020F0502020204030204" pitchFamily="34" charset="0"/>
                <a:ea typeface="Calibri" panose="020F0502020204030204" pitchFamily="34" charset="0"/>
                <a:cs typeface="Calibri" panose="020F0502020204030204" pitchFamily="34" charset="0"/>
              </a:rPr>
              <a:t>Wide Area Network (WAN</a:t>
            </a:r>
            <a:r>
              <a:rPr lang="ar-SA" sz="2000" b="1" dirty="0">
                <a:latin typeface="Calibri" panose="020F0502020204030204" pitchFamily="34" charset="0"/>
                <a:ea typeface="Calibri" panose="020F0502020204030204" pitchFamily="34" charset="0"/>
                <a:cs typeface="Calibri" panose="020F0502020204030204" pitchFamily="34" charset="0"/>
              </a:rPr>
              <a:t> :</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7092D52-5D9C-4126-9406-6DC78ECCC29E}"/>
              </a:ext>
            </a:extLst>
          </p:cNvPr>
          <p:cNvPicPr>
            <a:picLocks noChangeAspect="1"/>
          </p:cNvPicPr>
          <p:nvPr/>
        </p:nvPicPr>
        <p:blipFill>
          <a:blip r:embed="rId9"/>
          <a:stretch>
            <a:fillRect/>
          </a:stretch>
        </p:blipFill>
        <p:spPr>
          <a:xfrm>
            <a:off x="1891461" y="2779098"/>
            <a:ext cx="4953384" cy="2793709"/>
          </a:xfrm>
          <a:prstGeom prst="rect">
            <a:avLst/>
          </a:prstGeom>
        </p:spPr>
      </p:pic>
    </p:spTree>
    <p:custDataLst>
      <p:tags r:id="rId1"/>
    </p:custDataLst>
    <p:extLst>
      <p:ext uri="{BB962C8B-B14F-4D97-AF65-F5344CB8AC3E}">
        <p14:creationId xmlns:p14="http://schemas.microsoft.com/office/powerpoint/2010/main" val="283806016"/>
      </p:ext>
    </p:extLst>
  </p:cSld>
  <p:clrMapOvr>
    <a:masterClrMapping/>
  </p:clrMapOvr>
  <mc:AlternateContent xmlns:mc="http://schemas.openxmlformats.org/markup-compatibility/2006" xmlns:p14="http://schemas.microsoft.com/office/powerpoint/2010/main">
    <mc:Choice Requires="p14">
      <p:transition spd="slow" p14:dur="2000" advTm="140994"/>
    </mc:Choice>
    <mc:Fallback xmlns="">
      <p:transition spd="slow" advTm="140994"/>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6766930" y="1260454"/>
            <a:ext cx="4296488" cy="2639441"/>
          </a:xfrm>
          <a:prstGeom prst="rect">
            <a:avLst/>
          </a:prstGeom>
          <a:solidFill>
            <a:schemeClr val="bg1"/>
          </a:solidFill>
        </p:spPr>
        <p:txBody>
          <a:bodyPr wrap="square" rtlCol="0">
            <a:spAutoFit/>
          </a:bodyPr>
          <a:lstStyle/>
          <a:p>
            <a:pPr marL="0" marR="0" lvl="0" indent="0" algn="just" defTabSz="914400" rtl="1" eaLnBrk="1" fontAlgn="auto" latinLnBrk="0" hangingPunct="1">
              <a:lnSpc>
                <a:spcPct val="107000"/>
              </a:lnSpc>
              <a:spcBef>
                <a:spcPts val="0"/>
              </a:spcBef>
              <a:spcAft>
                <a:spcPts val="500"/>
              </a:spcAft>
              <a:buClrTx/>
              <a:buSzTx/>
              <a:buFontTx/>
              <a:buNone/>
              <a:tabLst/>
              <a:defRPr/>
            </a:pPr>
            <a:r>
              <a:rPr lang="ar-EG" sz="2000" b="1" dirty="0">
                <a:solidFill>
                  <a:srgbClr val="FF0000"/>
                </a:solidFill>
                <a:latin typeface="Calibri" panose="020F0502020204030204" pitchFamily="34" charset="0"/>
                <a:ea typeface="Calibri" panose="020F0502020204030204" pitchFamily="34" charset="0"/>
                <a:cs typeface="Calibri" panose="020F0502020204030204" pitchFamily="34" charset="0"/>
              </a:rPr>
              <a:t>ت. تكوين الشبكات :</a:t>
            </a:r>
          </a:p>
          <a:p>
            <a:pPr algn="r" rtl="1">
              <a:lnSpc>
                <a:spcPct val="107000"/>
              </a:lnSpc>
              <a:spcAft>
                <a:spcPts val="500"/>
              </a:spcAft>
            </a:pPr>
            <a:r>
              <a:rPr lang="ar-SA" sz="2000" dirty="0">
                <a:latin typeface="Calibri" panose="020F0502020204030204" pitchFamily="34" charset="0"/>
                <a:ea typeface="Calibri" panose="020F0502020204030204" pitchFamily="34" charset="0"/>
                <a:cs typeface="Calibri" panose="020F0502020204030204" pitchFamily="34" charset="0"/>
              </a:rPr>
              <a:t>تتكون الشبكات عموما من ثلاثة أجزاء رئيسية :</a:t>
            </a:r>
            <a:endParaRPr lang="en-US" sz="1600" dirty="0">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500"/>
              </a:spcAft>
            </a:pPr>
            <a:r>
              <a:rPr lang="ar-SA" sz="2000" dirty="0">
                <a:latin typeface="Calibri" panose="020F0502020204030204" pitchFamily="34" charset="0"/>
                <a:ea typeface="Calibri" panose="020F0502020204030204" pitchFamily="34" charset="0"/>
                <a:cs typeface="Calibri" panose="020F0502020204030204" pitchFamily="34" charset="0"/>
              </a:rPr>
              <a:t>     أ.جزء مسئول عن الاتصالات بين المناطق المختلفة للشبكة.</a:t>
            </a:r>
            <a:endParaRPr lang="en-US" sz="1600" dirty="0">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500"/>
              </a:spcAft>
            </a:pPr>
            <a:r>
              <a:rPr lang="ar-SA" sz="2000" dirty="0">
                <a:latin typeface="Calibri" panose="020F0502020204030204" pitchFamily="34" charset="0"/>
                <a:ea typeface="Calibri" panose="020F0502020204030204" pitchFamily="34" charset="0"/>
                <a:cs typeface="Calibri" panose="020F0502020204030204" pitchFamily="34" charset="0"/>
              </a:rPr>
              <a:t>    ب جزء يرتبط بمراكز الخدمات بالشبكة.</a:t>
            </a:r>
            <a:endParaRPr lang="en-US" sz="1600" dirty="0">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500"/>
              </a:spcAft>
            </a:pPr>
            <a:r>
              <a:rPr lang="ar-SA" sz="2000" dirty="0">
                <a:latin typeface="Calibri" panose="020F0502020204030204" pitchFamily="34" charset="0"/>
                <a:ea typeface="Calibri" panose="020F0502020204030204" pitchFamily="34" charset="0"/>
                <a:cs typeface="Calibri" panose="020F0502020204030204" pitchFamily="34" charset="0"/>
              </a:rPr>
              <a:t>    ج. جزء يختص بتوصيل المستخدمين ونفاذهم إلي الشبكة.</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pic>
        <p:nvPicPr>
          <p:cNvPr id="16386" name="Picture 2" descr="اساسيات الشبكات: 3 خطوات لصقل مهاراتك في الشبكات والارتقاء بحياتك المهنية -  هوامير التقنية">
            <a:extLst>
              <a:ext uri="{FF2B5EF4-FFF2-40B4-BE49-F238E27FC236}">
                <a16:creationId xmlns:a16="http://schemas.microsoft.com/office/drawing/2014/main" id="{7134D5B4-79BE-48DB-B6DB-C3568E79A7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74193" y="3160295"/>
            <a:ext cx="4911618" cy="244636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88188973"/>
      </p:ext>
    </p:extLst>
  </p:cSld>
  <p:clrMapOvr>
    <a:masterClrMapping/>
  </p:clrMapOvr>
  <mc:AlternateContent xmlns:mc="http://schemas.openxmlformats.org/markup-compatibility/2006" xmlns:p14="http://schemas.microsoft.com/office/powerpoint/2010/main">
    <mc:Choice Requires="p14">
      <p:transition spd="slow" p14:dur="2000" advTm="29233"/>
    </mc:Choice>
    <mc:Fallback xmlns="">
      <p:transition spd="slow" advTm="2923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3898232" y="1525950"/>
            <a:ext cx="5478379" cy="407035"/>
          </a:xfrm>
          <a:prstGeom prst="rect">
            <a:avLst/>
          </a:prstGeom>
          <a:solidFill>
            <a:schemeClr val="bg1"/>
          </a:solidFill>
        </p:spPr>
        <p:txBody>
          <a:bodyPr wrap="square" rtlCol="0">
            <a:spAutoFit/>
          </a:bodyPr>
          <a:lstStyle/>
          <a:p>
            <a:pPr marL="0" marR="0" lvl="0" indent="0" algn="ctr" defTabSz="914400" rtl="1" eaLnBrk="1" fontAlgn="auto" latinLnBrk="0" hangingPunct="1">
              <a:lnSpc>
                <a:spcPct val="107000"/>
              </a:lnSpc>
              <a:spcBef>
                <a:spcPts val="0"/>
              </a:spcBef>
              <a:spcAft>
                <a:spcPts val="500"/>
              </a:spcAft>
              <a:buClrTx/>
              <a:buSzTx/>
              <a:buFontTx/>
              <a:buNone/>
              <a:tabLst/>
              <a:defRPr/>
            </a:pPr>
            <a:r>
              <a:rPr lang="ar-EG" sz="2000" b="1" dirty="0">
                <a:solidFill>
                  <a:srgbClr val="FF0000"/>
                </a:solidFill>
                <a:latin typeface="Calibri" panose="020F0502020204030204" pitchFamily="34" charset="0"/>
                <a:ea typeface="Calibri" panose="020F0502020204030204" pitchFamily="34" charset="0"/>
                <a:cs typeface="Calibri" panose="020F0502020204030204" pitchFamily="34" charset="0"/>
              </a:rPr>
              <a:t>ث. سبب الحاجة إلي الشبكات :</a:t>
            </a:r>
            <a:endParaRPr kumimoji="0" lang="ar-EG" sz="20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18434" name="Picture 2" descr="نبذة عن الشبكات ~ تصميم شبكات وبرامج متنوعة">
            <a:extLst>
              <a:ext uri="{FF2B5EF4-FFF2-40B4-BE49-F238E27FC236}">
                <a16:creationId xmlns:a16="http://schemas.microsoft.com/office/drawing/2014/main" id="{CA80EFAC-093B-40FF-86F6-441143D365C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98232" y="1932985"/>
            <a:ext cx="5478379" cy="348222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9198822"/>
      </p:ext>
    </p:extLst>
  </p:cSld>
  <p:clrMapOvr>
    <a:masterClrMapping/>
  </p:clrMapOvr>
  <mc:AlternateContent xmlns:mc="http://schemas.openxmlformats.org/markup-compatibility/2006" xmlns:p14="http://schemas.microsoft.com/office/powerpoint/2010/main">
    <mc:Choice Requires="p14">
      <p:transition spd="slow" p14:dur="2000" advTm="63451"/>
    </mc:Choice>
    <mc:Fallback xmlns="">
      <p:transition spd="slow" advTm="6345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6468087" y="1877363"/>
            <a:ext cx="4412241"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noProof="0"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ثانيا</a:t>
            </a:r>
            <a:r>
              <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rPr>
              <a:t>:الإنترنت</a:t>
            </a:r>
            <a:r>
              <a:rPr kumimoji="0" lang="ar-EG" sz="2800" b="1" i="0" u="none" strike="noStrike" kern="1200" cap="none" spc="0" normalizeH="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rPr>
              <a:t> في نطاق المعلوماتية</a:t>
            </a:r>
            <a:r>
              <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rPr>
              <a:t>:</a:t>
            </a:r>
          </a:p>
        </p:txBody>
      </p:sp>
      <p:pic>
        <p:nvPicPr>
          <p:cNvPr id="14340" name="Picture 4" descr="صور للانترنت , خلفيات عن شغل الانترنت من البيت - المنام">
            <a:extLst>
              <a:ext uri="{FF2B5EF4-FFF2-40B4-BE49-F238E27FC236}">
                <a16:creationId xmlns:a16="http://schemas.microsoft.com/office/drawing/2014/main" id="{BEB6640E-0FA0-4C74-A24C-5FD1EC360B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27121" y="1608809"/>
            <a:ext cx="5307635" cy="357158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97141127"/>
      </p:ext>
    </p:extLst>
  </p:cSld>
  <p:clrMapOvr>
    <a:masterClrMapping/>
  </p:clrMapOvr>
  <mc:AlternateContent xmlns:mc="http://schemas.openxmlformats.org/markup-compatibility/2006" xmlns:p14="http://schemas.microsoft.com/office/powerpoint/2010/main">
    <mc:Choice Requires="p14">
      <p:transition spd="slow" p14:dur="2000" advTm="111508"/>
    </mc:Choice>
    <mc:Fallback xmlns="">
      <p:transition spd="slow" advTm="11150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5684068" y="2340509"/>
            <a:ext cx="5048101" cy="1193917"/>
          </a:xfrm>
          <a:prstGeom prst="rect">
            <a:avLst/>
          </a:prstGeom>
          <a:solidFill>
            <a:schemeClr val="bg1"/>
          </a:solidFill>
        </p:spPr>
        <p:txBody>
          <a:bodyPr wrap="square" rtlCol="0">
            <a:spAutoFit/>
          </a:bodyPr>
          <a:lstStyle/>
          <a:p>
            <a:pPr lvl="0" algn="just" rtl="1">
              <a:lnSpc>
                <a:spcPct val="107000"/>
              </a:lnSpc>
              <a:spcAft>
                <a:spcPts val="500"/>
              </a:spcAft>
            </a:pPr>
            <a:r>
              <a:rPr lang="ar-SA"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 وكثيرة هي التعريفات التي أطلقت</a:t>
            </a:r>
            <a:endParaRPr lang="ar-EG"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lvl="0" algn="just" rtl="1">
              <a:lnSpc>
                <a:spcPct val="107000"/>
              </a:lnSpc>
              <a:spcAft>
                <a:spcPts val="500"/>
              </a:spcAft>
            </a:pPr>
            <a:r>
              <a:rPr lang="ar-SA"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 علي الإنترنت لكننا نلاحظ الآتي</a:t>
            </a:r>
            <a:endParaRPr lang="ar-EG"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lvl="0" algn="just" rtl="1">
              <a:lnSpc>
                <a:spcPct val="107000"/>
              </a:lnSpc>
              <a:spcAft>
                <a:spcPts val="500"/>
              </a:spcAft>
            </a:pPr>
            <a:r>
              <a:rPr lang="ar-SA"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 علي تلك المجموعة من التعريفات:</a:t>
            </a:r>
            <a:endParaRPr kumimoji="0" lang="en-US" sz="20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19458" name="Picture 2" descr="نصائح لمكافحة صور «الإباحة القسرية» على الإنترنت">
            <a:extLst>
              <a:ext uri="{FF2B5EF4-FFF2-40B4-BE49-F238E27FC236}">
                <a16:creationId xmlns:a16="http://schemas.microsoft.com/office/drawing/2014/main" id="{072A42EB-C68C-4CC9-A516-5E20439C95E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37427" y="1337323"/>
            <a:ext cx="4930126" cy="410947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55246056"/>
      </p:ext>
    </p:extLst>
  </p:cSld>
  <p:clrMapOvr>
    <a:masterClrMapping/>
  </p:clrMapOvr>
  <mc:AlternateContent xmlns:mc="http://schemas.openxmlformats.org/markup-compatibility/2006" xmlns:p14="http://schemas.microsoft.com/office/powerpoint/2010/main">
    <mc:Choice Requires="p14">
      <p:transition spd="slow" p14:dur="2000" advTm="157521"/>
    </mc:Choice>
    <mc:Fallback xmlns="">
      <p:transition spd="slow" advTm="15752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5547710" y="1361940"/>
            <a:ext cx="5048101" cy="1015663"/>
          </a:xfrm>
          <a:prstGeom prst="rect">
            <a:avLst/>
          </a:prstGeom>
          <a:solidFill>
            <a:schemeClr val="bg1"/>
          </a:solidFill>
        </p:spPr>
        <p:txBody>
          <a:bodyPr wrap="square" rtlCol="0">
            <a:spAutoFit/>
          </a:bodyPr>
          <a:lstStyle/>
          <a:p>
            <a:pPr algn="just" rtl="1"/>
            <a:r>
              <a:rPr lang="ar-SA" sz="2000" b="1">
                <a:latin typeface="Times New Roman" panose="02020603050405020304" pitchFamily="18" charset="0"/>
                <a:ea typeface="Calibri" panose="020F0502020204030204" pitchFamily="34" charset="0"/>
                <a:cs typeface="Calibri" panose="020F0502020204030204" pitchFamily="34" charset="0"/>
              </a:rPr>
              <a:t>وتوفر شبكة الإنترنت للأفراد مجموعة من الخدمات المتنوعة التي سهلت بقدر كبير عملية الاتصال باختصار المسافات لتشمل العديد من الأوجه نذكر منها ما يأتي:</a:t>
            </a:r>
            <a:endParaRPr lang="en-US">
              <a:latin typeface="Times New Roman" panose="02020603050405020304" pitchFamily="18" charset="0"/>
              <a:ea typeface="Times New Roman" panose="02020603050405020304" pitchFamily="18" charset="0"/>
            </a:endParaRPr>
          </a:p>
        </p:txBody>
      </p:sp>
      <p:pic>
        <p:nvPicPr>
          <p:cNvPr id="20482" name="Picture 2" descr="ماذا يحدث لو تعطل الإنترنت ليوم واحد؟ - BBC News عربي">
            <a:extLst>
              <a:ext uri="{FF2B5EF4-FFF2-40B4-BE49-F238E27FC236}">
                <a16:creationId xmlns:a16="http://schemas.microsoft.com/office/drawing/2014/main" id="{FD994616-85DB-4114-8E1D-C2A04D65A47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30608" y="2389253"/>
            <a:ext cx="5618781" cy="318355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13236530"/>
      </p:ext>
    </p:extLst>
  </p:cSld>
  <p:clrMapOvr>
    <a:masterClrMapping/>
  </p:clrMapOvr>
  <mc:AlternateContent xmlns:mc="http://schemas.openxmlformats.org/markup-compatibility/2006" xmlns:p14="http://schemas.microsoft.com/office/powerpoint/2010/main">
    <mc:Choice Requires="p14">
      <p:transition spd="slow" p14:dur="2000" advTm="263662"/>
    </mc:Choice>
    <mc:Fallback xmlns="">
      <p:transition spd="slow" advTm="26366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2727158" y="1361940"/>
            <a:ext cx="7868654" cy="830997"/>
          </a:xfrm>
          <a:prstGeom prst="rect">
            <a:avLst/>
          </a:prstGeom>
          <a:solidFill>
            <a:schemeClr val="bg1"/>
          </a:solidFill>
        </p:spPr>
        <p:txBody>
          <a:bodyPr wrap="square" rtlCol="0">
            <a:spAutoFit/>
          </a:bodyPr>
          <a:lstStyle/>
          <a:p>
            <a:pPr lvl="0" algn="just" rtl="1"/>
            <a:r>
              <a:rPr lang="ar-SA" dirty="0">
                <a:ea typeface="Calibri" panose="020F0502020204030204" pitchFamily="34" charset="0"/>
                <a:cs typeface="Calibri" panose="020F0502020204030204" pitchFamily="34" charset="0"/>
              </a:rPr>
              <a:t> </a:t>
            </a:r>
            <a:r>
              <a:rPr lang="ar-SA" sz="2400" dirty="0">
                <a:ea typeface="Calibri" panose="020F0502020204030204" pitchFamily="34" charset="0"/>
                <a:cs typeface="Calibri" panose="020F0502020204030204" pitchFamily="34" charset="0"/>
              </a:rPr>
              <a:t>وهناك عدد قليل جدًا من الأماكن على سطح الأرض حيث لا يمكنك الوصول إلى الإنترنت. </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pic>
        <p:nvPicPr>
          <p:cNvPr id="21506" name="Picture 2" descr="Lovepik- صورة PSD-400073367 id توضيح بحث - صور ناقلات الاجتماعية على  الإنترنت">
            <a:extLst>
              <a:ext uri="{FF2B5EF4-FFF2-40B4-BE49-F238E27FC236}">
                <a16:creationId xmlns:a16="http://schemas.microsoft.com/office/drawing/2014/main" id="{BA3165C0-7FA3-4831-B0D8-C30F51F609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89043" y="1884947"/>
            <a:ext cx="6661518" cy="361111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14277726"/>
      </p:ext>
    </p:extLst>
  </p:cSld>
  <p:clrMapOvr>
    <a:masterClrMapping/>
  </p:clrMapOvr>
  <mc:AlternateContent xmlns:mc="http://schemas.openxmlformats.org/markup-compatibility/2006" xmlns:p14="http://schemas.microsoft.com/office/powerpoint/2010/main">
    <mc:Choice Requires="p14">
      <p:transition spd="slow" p14:dur="2000" advTm="210180"/>
    </mc:Choice>
    <mc:Fallback xmlns="">
      <p:transition spd="slow" advTm="21018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770094" y="2019744"/>
            <a:ext cx="8095130" cy="294906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المحور الثا</a:t>
            </a:r>
            <a:r>
              <a:rPr kumimoji="0" lang="ar-EG" sz="40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لث</a:t>
            </a:r>
            <a:endParaRPr kumimoji="0" lang="en-US"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36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تعريف الجرائم السيبرانية</a:t>
            </a:r>
            <a:endParaRPr kumimoji="0" lang="en-US"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p:txBody>
      </p:sp>
    </p:spTree>
    <p:custDataLst>
      <p:tags r:id="rId1"/>
    </p:custDataLst>
    <p:extLst>
      <p:ext uri="{BB962C8B-B14F-4D97-AF65-F5344CB8AC3E}">
        <p14:creationId xmlns:p14="http://schemas.microsoft.com/office/powerpoint/2010/main" val="298580809"/>
      </p:ext>
    </p:extLst>
  </p:cSld>
  <p:clrMapOvr>
    <a:masterClrMapping/>
  </p:clrMapOvr>
  <mc:AlternateContent xmlns:mc="http://schemas.openxmlformats.org/markup-compatibility/2006" xmlns:p14="http://schemas.microsoft.com/office/powerpoint/2010/main">
    <mc:Choice Requires="p14">
      <p:transition spd="slow" p14:dur="2000" advTm="84167"/>
    </mc:Choice>
    <mc:Fallback xmlns="">
      <p:transition spd="slow" advTm="8416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85575" y="1508748"/>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10" name="Picture 9">
            <a:extLst>
              <a:ext uri="{FF2B5EF4-FFF2-40B4-BE49-F238E27FC236}">
                <a16:creationId xmlns:a16="http://schemas.microsoft.com/office/drawing/2014/main" id="{CE8E7BCE-E3A4-4ADD-8A3A-4CA8F977DFDA}"/>
              </a:ext>
            </a:extLst>
          </p:cNvPr>
          <p:cNvPicPr>
            <a:picLocks noChangeAspect="1"/>
          </p:cNvPicPr>
          <p:nvPr/>
        </p:nvPicPr>
        <p:blipFill>
          <a:blip r:embed="rId9"/>
          <a:stretch>
            <a:fillRect/>
          </a:stretch>
        </p:blipFill>
        <p:spPr>
          <a:xfrm>
            <a:off x="2913529" y="1801905"/>
            <a:ext cx="7897905" cy="3280207"/>
          </a:xfrm>
          <a:prstGeom prst="rect">
            <a:avLst/>
          </a:prstGeom>
        </p:spPr>
      </p:pic>
      <p:sp>
        <p:nvSpPr>
          <p:cNvPr id="2" name="TextBox 1">
            <a:extLst>
              <a:ext uri="{FF2B5EF4-FFF2-40B4-BE49-F238E27FC236}">
                <a16:creationId xmlns:a16="http://schemas.microsoft.com/office/drawing/2014/main" id="{B54FB52D-0344-421E-AAD7-2AEBD62C86E6}"/>
              </a:ext>
            </a:extLst>
          </p:cNvPr>
          <p:cNvSpPr txBox="1"/>
          <p:nvPr/>
        </p:nvSpPr>
        <p:spPr>
          <a:xfrm>
            <a:off x="2913528" y="2189820"/>
            <a:ext cx="7897905" cy="2144305"/>
          </a:xfrm>
          <a:prstGeom prst="rect">
            <a:avLst/>
          </a:prstGeom>
          <a:noFill/>
        </p:spPr>
        <p:txBody>
          <a:bodyPr wrap="square" rtlCol="0">
            <a:spAutoFit/>
          </a:bodyPr>
          <a:lstStyle/>
          <a:p>
            <a:pPr algn="ctr" rtl="1">
              <a:lnSpc>
                <a:spcPct val="107000"/>
              </a:lnSpc>
              <a:spcAft>
                <a:spcPts val="500"/>
              </a:spcAft>
            </a:pPr>
            <a:r>
              <a:rPr lang="ar-SA" sz="3600" b="1" dirty="0">
                <a:solidFill>
                  <a:srgbClr val="FFFF00"/>
                </a:solidFill>
                <a:latin typeface="Calibri" panose="020F0502020204030204" pitchFamily="34" charset="0"/>
                <a:ea typeface="Calibri" panose="020F0502020204030204" pitchFamily="34" charset="0"/>
                <a:cs typeface="Calibri" panose="020F0502020204030204" pitchFamily="34" charset="0"/>
              </a:rPr>
              <a:t> </a:t>
            </a:r>
            <a:r>
              <a:rPr lang="ar-SA" sz="3600" dirty="0">
                <a:solidFill>
                  <a:srgbClr val="FFFF00"/>
                </a:solidFill>
                <a:latin typeface="Times New Roman" panose="02020603050405020304" pitchFamily="18" charset="0"/>
                <a:ea typeface="Calibri" panose="020F0502020204030204" pitchFamily="34" charset="0"/>
                <a:cs typeface="Calibri" panose="020F0502020204030204" pitchFamily="34" charset="0"/>
              </a:rPr>
              <a:t> </a:t>
            </a:r>
            <a:r>
              <a:rPr lang="ar-SA" sz="3600" dirty="0">
                <a:latin typeface="Times New Roman" panose="02020603050405020304" pitchFamily="18" charset="0"/>
                <a:ea typeface="Calibri" panose="020F0502020204030204" pitchFamily="34" charset="0"/>
                <a:cs typeface="Calibri" panose="020F0502020204030204" pitchFamily="34" charset="0"/>
              </a:rPr>
              <a:t>أولا: نبذة تاريخية في تطور الجريمة السيبرانية:</a:t>
            </a:r>
            <a:endParaRPr lang="ar-EG" sz="3600" b="1" dirty="0">
              <a:latin typeface="Calibri" panose="020F0502020204030204" pitchFamily="34" charset="0"/>
              <a:ea typeface="Calibri" panose="020F0502020204030204" pitchFamily="34" charset="0"/>
              <a:cs typeface="Calibri" panose="020F0502020204030204" pitchFamily="34" charset="0"/>
            </a:endParaRPr>
          </a:p>
          <a:p>
            <a:pPr algn="r" rtl="1">
              <a:lnSpc>
                <a:spcPct val="107000"/>
              </a:lnSpc>
              <a:spcAft>
                <a:spcPts val="500"/>
              </a:spcAft>
            </a:pPr>
            <a:endParaRPr lang="en-US" sz="36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r" rtl="1">
              <a:lnSpc>
                <a:spcPct val="107000"/>
              </a:lnSpc>
              <a:spcAft>
                <a:spcPts val="500"/>
              </a:spcAft>
            </a:pP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500"/>
              </a:spcAft>
            </a:pPr>
            <a:endParaRPr lang="en-US" sz="2400"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12" name="Rectangle 9">
            <a:extLst>
              <a:ext uri="{FF2B5EF4-FFF2-40B4-BE49-F238E27FC236}">
                <a16:creationId xmlns:a16="http://schemas.microsoft.com/office/drawing/2014/main" id="{FCC5DA47-8467-406B-8901-81161A6923EC}"/>
              </a:ext>
            </a:extLst>
          </p:cNvPr>
          <p:cNvSpPr>
            <a:spLocks noChangeArrowheads="1"/>
          </p:cNvSpPr>
          <p:nvPr/>
        </p:nvSpPr>
        <p:spPr bwMode="auto">
          <a:xfrm>
            <a:off x="8777624" y="3154363"/>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kumimoji="0" lang="ar-EG" sz="2175" b="1" i="0" u="none" strike="noStrike" kern="0" cap="none" spc="0" normalizeH="0" baseline="0" noProof="0" dirty="0">
                <a:ln>
                  <a:noFill/>
                </a:ln>
                <a:solidFill>
                  <a:prstClr val="black"/>
                </a:solidFill>
                <a:effectLst/>
                <a:uLnTx/>
                <a:uFillTx/>
              </a:rPr>
              <a:t>المرحلة الأولي</a:t>
            </a:r>
            <a:endParaRPr kumimoji="0" lang="en-US" sz="2175" b="1" i="0" u="none" strike="noStrike" kern="0" cap="none" spc="0" normalizeH="0" baseline="0" noProof="0" dirty="0">
              <a:ln>
                <a:noFill/>
              </a:ln>
              <a:solidFill>
                <a:prstClr val="black"/>
              </a:solidFill>
              <a:effectLst/>
              <a:uLnTx/>
              <a:uFillTx/>
            </a:endParaRPr>
          </a:p>
        </p:txBody>
      </p:sp>
      <p:sp>
        <p:nvSpPr>
          <p:cNvPr id="15" name="Rectangle 9">
            <a:extLst>
              <a:ext uri="{FF2B5EF4-FFF2-40B4-BE49-F238E27FC236}">
                <a16:creationId xmlns:a16="http://schemas.microsoft.com/office/drawing/2014/main" id="{FCC2A44A-757B-4769-96D1-F708BD15326E}"/>
              </a:ext>
            </a:extLst>
          </p:cNvPr>
          <p:cNvSpPr>
            <a:spLocks noChangeArrowheads="1"/>
          </p:cNvSpPr>
          <p:nvPr/>
        </p:nvSpPr>
        <p:spPr bwMode="auto">
          <a:xfrm>
            <a:off x="6096002" y="3461515"/>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kumimoji="0" lang="ar-EG" sz="2175" b="1" i="0" u="none" strike="noStrike" kern="0" cap="none" spc="0" normalizeH="0" baseline="0" noProof="0" dirty="0">
                <a:ln>
                  <a:noFill/>
                </a:ln>
                <a:solidFill>
                  <a:prstClr val="black"/>
                </a:solidFill>
                <a:effectLst/>
                <a:uLnTx/>
                <a:uFillTx/>
              </a:rPr>
              <a:t>المرحلة الثانية</a:t>
            </a:r>
            <a:endParaRPr kumimoji="0" lang="en-US" sz="2175" b="1" i="0" u="none" strike="noStrike" kern="0" cap="none" spc="0" normalizeH="0" baseline="0" noProof="0" dirty="0">
              <a:ln>
                <a:noFill/>
              </a:ln>
              <a:solidFill>
                <a:prstClr val="black"/>
              </a:solidFill>
              <a:effectLst/>
              <a:uLnTx/>
              <a:uFillTx/>
            </a:endParaRPr>
          </a:p>
        </p:txBody>
      </p:sp>
      <p:sp>
        <p:nvSpPr>
          <p:cNvPr id="16" name="Rectangle 9">
            <a:extLst>
              <a:ext uri="{FF2B5EF4-FFF2-40B4-BE49-F238E27FC236}">
                <a16:creationId xmlns:a16="http://schemas.microsoft.com/office/drawing/2014/main" id="{07DD41C6-7FF6-4138-89BA-33AF15B93E31}"/>
              </a:ext>
            </a:extLst>
          </p:cNvPr>
          <p:cNvSpPr>
            <a:spLocks noChangeArrowheads="1"/>
          </p:cNvSpPr>
          <p:nvPr/>
        </p:nvSpPr>
        <p:spPr bwMode="auto">
          <a:xfrm>
            <a:off x="3315498" y="3711701"/>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lang="ar-EG" sz="2175" b="1" kern="0" dirty="0">
                <a:solidFill>
                  <a:prstClr val="black"/>
                </a:solidFill>
              </a:rPr>
              <a:t>المرحلة الثالثة</a:t>
            </a:r>
            <a:endParaRPr kumimoji="0" lang="en-US" sz="2175" b="1" i="0" u="none" strike="noStrike" kern="0" cap="none" spc="0" normalizeH="0" baseline="0" noProof="0" dirty="0">
              <a:ln>
                <a:noFill/>
              </a:ln>
              <a:solidFill>
                <a:prstClr val="black"/>
              </a:solidFill>
              <a:effectLst/>
              <a:uLnTx/>
              <a:uFillTx/>
            </a:endParaRPr>
          </a:p>
        </p:txBody>
      </p:sp>
    </p:spTree>
    <p:custDataLst>
      <p:tags r:id="rId1"/>
    </p:custDataLst>
    <p:extLst>
      <p:ext uri="{BB962C8B-B14F-4D97-AF65-F5344CB8AC3E}">
        <p14:creationId xmlns:p14="http://schemas.microsoft.com/office/powerpoint/2010/main" val="640102921"/>
      </p:ext>
    </p:extLst>
  </p:cSld>
  <p:clrMapOvr>
    <a:masterClrMapping/>
  </p:clrMapOvr>
  <mc:AlternateContent xmlns:mc="http://schemas.openxmlformats.org/markup-compatibility/2006" xmlns:p14="http://schemas.microsoft.com/office/powerpoint/2010/main">
    <mc:Choice Requires="p14">
      <p:transition spd="slow" p14:dur="2000" advTm="52007"/>
    </mc:Choice>
    <mc:Fallback xmlns="">
      <p:transition spd="slow" advTm="5200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47517" y="1311077"/>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6208295" y="2357213"/>
            <a:ext cx="5184972" cy="2193668"/>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algn="ctr" rtl="1"/>
            <a:r>
              <a:rPr lang="ar-SA" sz="4000" dirty="0">
                <a:solidFill>
                  <a:schemeClr val="tx1"/>
                </a:solidFill>
                <a:latin typeface="Times New Roman" panose="02020603050405020304" pitchFamily="18" charset="0"/>
                <a:ea typeface="Calibri" panose="020F0502020204030204" pitchFamily="34" charset="0"/>
                <a:cs typeface="Calibri" panose="020F0502020204030204" pitchFamily="34" charset="0"/>
              </a:rPr>
              <a:t>ثانيا : ت</a:t>
            </a:r>
            <a:r>
              <a:rPr lang="ar-EG" sz="4000" dirty="0">
                <a:solidFill>
                  <a:schemeClr val="tx1"/>
                </a:solidFill>
                <a:latin typeface="Times New Roman" panose="02020603050405020304" pitchFamily="18" charset="0"/>
                <a:ea typeface="Calibri" panose="020F0502020204030204" pitchFamily="34" charset="0"/>
                <a:cs typeface="Calibri" panose="020F0502020204030204" pitchFamily="34" charset="0"/>
              </a:rPr>
              <a:t>عدد ت</a:t>
            </a:r>
            <a:r>
              <a:rPr lang="ar-SA" sz="4000" dirty="0">
                <a:solidFill>
                  <a:schemeClr val="tx1"/>
                </a:solidFill>
                <a:latin typeface="Times New Roman" panose="02020603050405020304" pitchFamily="18" charset="0"/>
                <a:ea typeface="Calibri" panose="020F0502020204030204" pitchFamily="34" charset="0"/>
                <a:cs typeface="Calibri" panose="020F0502020204030204" pitchFamily="34" charset="0"/>
              </a:rPr>
              <a:t>عريفات الجريمة السيبرانية:</a:t>
            </a:r>
            <a:endParaRPr kumimoji="0" lang="ar-EG" sz="4000" b="1" i="0" u="none" strike="noStrike" kern="1200" cap="none" spc="0" normalizeH="0" baseline="0" noProof="0" dirty="0">
              <a:ln>
                <a:noFill/>
              </a:ln>
              <a:solidFill>
                <a:schemeClr val="tx1"/>
              </a:solidFill>
              <a:effectLst/>
              <a:uLnTx/>
              <a:uFillTx/>
              <a:latin typeface="Calibri"/>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pic>
        <p:nvPicPr>
          <p:cNvPr id="24580" name="Picture 4" descr="الجريمة السيبرانية.. الأهداف وسبل الحماية - أخبار الدفاع العربي">
            <a:extLst>
              <a:ext uri="{FF2B5EF4-FFF2-40B4-BE49-F238E27FC236}">
                <a16:creationId xmlns:a16="http://schemas.microsoft.com/office/drawing/2014/main" id="{D52E6B07-9227-451C-A60F-EA34E3C2B29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47517" y="1259305"/>
            <a:ext cx="4128422" cy="432334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5156729"/>
      </p:ext>
    </p:extLst>
  </p:cSld>
  <p:clrMapOvr>
    <a:masterClrMapping/>
  </p:clrMapOvr>
  <mc:AlternateContent xmlns:mc="http://schemas.openxmlformats.org/markup-compatibility/2006" xmlns:p14="http://schemas.microsoft.com/office/powerpoint/2010/main">
    <mc:Choice Requires="p14">
      <p:transition spd="slow" p14:dur="2000" advTm="199751"/>
    </mc:Choice>
    <mc:Fallback xmlns="">
      <p:transition spd="slow" advTm="19975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41112" y="129684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6330497" y="2216388"/>
            <a:ext cx="4618145" cy="2659275"/>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r>
              <a:rPr kumimoji="0" lang="ar-SA" sz="4000" b="0"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 </a:t>
            </a:r>
            <a:r>
              <a:rPr lang="ar-SA" sz="40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endParaRPr lang="ar-EG" sz="4000"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lvl="0" algn="just" rtl="1">
              <a:defRPr/>
            </a:pPr>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ثالثا: وقد ذهب بعضهم إلي التشكيك في إمكانية وضع تعريف يحدد مفهوم الجريمة السيبرانية وأرجعوا صعوبة ذلك إلى عاملين</a:t>
            </a:r>
            <a:r>
              <a:rPr lang="ar-EG"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 </a:t>
            </a:r>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a:t>
            </a:r>
            <a:endParaRPr kumimoji="0" lang="ar-EG" sz="2400" b="1" i="0" u="none" strike="noStrike" kern="1200" cap="none" spc="0" normalizeH="0" baseline="0" noProof="0" dirty="0">
              <a:ln>
                <a:noFill/>
              </a:ln>
              <a:solidFill>
                <a:schemeClr val="tx1"/>
              </a:solidFill>
              <a:effectLst/>
              <a:uLnTx/>
              <a:uFillTx/>
              <a:latin typeface="Calibri"/>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pic>
        <p:nvPicPr>
          <p:cNvPr id="22530" name="Picture 2" descr="الجريمة السيبرانية وحماية أموال العملاء.. التجريم والتكييف ...">
            <a:extLst>
              <a:ext uri="{FF2B5EF4-FFF2-40B4-BE49-F238E27FC236}">
                <a16:creationId xmlns:a16="http://schemas.microsoft.com/office/drawing/2014/main" id="{199B4541-1054-406F-87D4-404ED207921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57622" y="1296842"/>
            <a:ext cx="4656365" cy="428761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4106049"/>
      </p:ext>
    </p:extLst>
  </p:cSld>
  <p:clrMapOvr>
    <a:masterClrMapping/>
  </p:clrMapOvr>
  <mc:AlternateContent xmlns:mc="http://schemas.openxmlformats.org/markup-compatibility/2006" xmlns:p14="http://schemas.microsoft.com/office/powerpoint/2010/main">
    <mc:Choice Requires="p14">
      <p:transition spd="slow" p14:dur="2000" advTm="214476"/>
    </mc:Choice>
    <mc:Fallback xmlns="">
      <p:transition spd="slow" advTm="21447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41112" y="129684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26626" name="Picture 2" descr="الجريمة السيبرانية... التهديد الجديد للإقتصاد الوطني - جريدة صوت الأحرار">
            <a:extLst>
              <a:ext uri="{FF2B5EF4-FFF2-40B4-BE49-F238E27FC236}">
                <a16:creationId xmlns:a16="http://schemas.microsoft.com/office/drawing/2014/main" id="{4B739B51-E02B-45EE-888B-5E883F64E2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47250" y="1312718"/>
            <a:ext cx="8933473" cy="4248441"/>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799F925D-8A3F-4A39-95AF-FBC3E576B80D}"/>
              </a:ext>
            </a:extLst>
          </p:cNvPr>
          <p:cNvSpPr/>
          <p:nvPr/>
        </p:nvSpPr>
        <p:spPr>
          <a:xfrm>
            <a:off x="4068189" y="2320663"/>
            <a:ext cx="4618145" cy="1986644"/>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r>
              <a:rPr kumimoji="0" lang="ar-SA" sz="4000" b="0"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 </a:t>
            </a:r>
            <a:r>
              <a:rPr lang="ar-SA" sz="40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endParaRPr lang="ar-EG" sz="4000"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algn="just" rtl="1"/>
            <a:endParaRPr lang="ar-EG" sz="2400"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algn="just" rtl="1"/>
            <a:r>
              <a:rPr lang="ar-SA" sz="2400" dirty="0">
                <a:solidFill>
                  <a:srgbClr val="FF0000"/>
                </a:solidFill>
                <a:latin typeface="Times New Roman" panose="02020603050405020304" pitchFamily="18" charset="0"/>
                <a:ea typeface="Calibri" panose="020F0502020204030204" pitchFamily="34" charset="0"/>
                <a:cs typeface="Calibri" panose="020F0502020204030204" pitchFamily="34" charset="0"/>
              </a:rPr>
              <a:t>رابعا : يري البعض أن تعريف الجريمة السيبرانية له ثلاثة اتجاهات وذلك على النحو التالي:</a:t>
            </a:r>
            <a:endParaRPr lang="en-US" sz="2000" dirty="0">
              <a:latin typeface="Times New Roman" panose="02020603050405020304" pitchFamily="18" charset="0"/>
              <a:ea typeface="Times New Roman" panose="02020603050405020304" pitchFamily="18" charset="0"/>
            </a:endParaRPr>
          </a:p>
          <a:p>
            <a:pPr lvl="0" algn="just" rtl="1">
              <a:defRPr/>
            </a:pPr>
            <a:endParaRPr kumimoji="0" lang="ar-EG" sz="2400" b="1" i="0" u="none" strike="noStrike" kern="1200" cap="none" spc="0" normalizeH="0" baseline="0" noProof="0" dirty="0">
              <a:ln>
                <a:noFill/>
              </a:ln>
              <a:solidFill>
                <a:schemeClr val="tx1"/>
              </a:solidFill>
              <a:effectLst/>
              <a:uLnTx/>
              <a:uFillTx/>
              <a:latin typeface="Calibri"/>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3827622759"/>
      </p:ext>
    </p:extLst>
  </p:cSld>
  <p:clrMapOvr>
    <a:masterClrMapping/>
  </p:clrMapOvr>
  <mc:AlternateContent xmlns:mc="http://schemas.openxmlformats.org/markup-compatibility/2006" xmlns:p14="http://schemas.microsoft.com/office/powerpoint/2010/main">
    <mc:Choice Requires="p14">
      <p:transition spd="slow" p14:dur="2000" advTm="10938"/>
    </mc:Choice>
    <mc:Fallback xmlns="">
      <p:transition spd="slow" advTm="1093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282118" y="1957574"/>
            <a:ext cx="8937826"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الاتجاه الأول: التعريفات</a:t>
            </a:r>
            <a:r>
              <a:rPr lang="ar-EG"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 المعتمدة</a:t>
            </a:r>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 على موضوع الجريمة</a:t>
            </a:r>
            <a:r>
              <a:rPr lang="ar-EG"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a:t>
            </a:r>
            <a:endParaRPr lang="en-US" sz="2400" dirty="0">
              <a:solidFill>
                <a:schemeClr val="tx1"/>
              </a:solidFill>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676514971"/>
      </p:ext>
    </p:extLst>
  </p:cSld>
  <p:clrMapOvr>
    <a:masterClrMapping/>
  </p:clrMapOvr>
  <mc:AlternateContent xmlns:mc="http://schemas.openxmlformats.org/markup-compatibility/2006" xmlns:p14="http://schemas.microsoft.com/office/powerpoint/2010/main">
    <mc:Choice Requires="p14">
      <p:transition spd="slow" p14:dur="2000" advTm="76150"/>
    </mc:Choice>
    <mc:Fallback xmlns="">
      <p:transition spd="slow" advTm="7615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282118" y="1957574"/>
            <a:ext cx="8937826"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الاتجاه الثاني : التعريفات المعتمدة علي توافر المعرفة بتقنية المعلومات:</a:t>
            </a:r>
            <a:endParaRPr lang="en-US" sz="2000" dirty="0">
              <a:solidFill>
                <a:schemeClr val="tx1"/>
              </a:solidFill>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3899141089"/>
      </p:ext>
    </p:extLst>
  </p:cSld>
  <p:clrMapOvr>
    <a:masterClrMapping/>
  </p:clrMapOvr>
  <mc:AlternateContent xmlns:mc="http://schemas.openxmlformats.org/markup-compatibility/2006" xmlns:p14="http://schemas.microsoft.com/office/powerpoint/2010/main">
    <mc:Choice Requires="p14">
      <p:transition spd="slow" p14:dur="2000" advTm="66815"/>
    </mc:Choice>
    <mc:Fallback xmlns="">
      <p:transition spd="slow" advTm="66815"/>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282118" y="1957574"/>
            <a:ext cx="8937826"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SA" sz="2400" b="1" dirty="0">
                <a:solidFill>
                  <a:schemeClr val="tx1"/>
                </a:solidFill>
                <a:latin typeface="Times New Roman" panose="02020603050405020304" pitchFamily="18" charset="0"/>
                <a:ea typeface="Calibri" panose="020F0502020204030204" pitchFamily="34" charset="0"/>
                <a:cs typeface="Calibri" panose="020F0502020204030204" pitchFamily="34" charset="0"/>
              </a:rPr>
              <a:t>الاتجاه الثالث : التعريفات المعتمدة على وسيلة ارتكاب الجريمة :</a:t>
            </a:r>
            <a:endParaRPr lang="en-US" sz="2000" dirty="0">
              <a:solidFill>
                <a:schemeClr val="tx1"/>
              </a:solidFill>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1864259983"/>
      </p:ext>
    </p:extLst>
  </p:cSld>
  <p:clrMapOvr>
    <a:masterClrMapping/>
  </p:clrMapOvr>
  <mc:AlternateContent xmlns:mc="http://schemas.openxmlformats.org/markup-compatibility/2006" xmlns:p14="http://schemas.microsoft.com/office/powerpoint/2010/main">
    <mc:Choice Requires="p14">
      <p:transition spd="slow" p14:dur="2000" advTm="155017"/>
    </mc:Choice>
    <mc:Fallback xmlns="">
      <p:transition spd="slow" advTm="15501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6468087" y="1564105"/>
            <a:ext cx="4751857" cy="4006148"/>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just" rtl="1"/>
            <a:r>
              <a:rPr lang="ar-SA" sz="2800" b="1" dirty="0">
                <a:solidFill>
                  <a:schemeClr val="tx1"/>
                </a:solidFill>
                <a:ea typeface="Calibri" panose="020F0502020204030204" pitchFamily="34" charset="0"/>
                <a:cs typeface="Calibri" panose="020F0502020204030204" pitchFamily="34" charset="0"/>
              </a:rPr>
              <a:t>خامسا : وعلى ضوء ما تقدم من استنتاجات فإننا في معرض تحديد ماهية هذه الجرائم والوقوف على تعريفها، نخلص للنتائج التالية :</a:t>
            </a:r>
            <a:endParaRPr kumimoji="0" lang="ar-EG" sz="28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pic>
        <p:nvPicPr>
          <p:cNvPr id="25602" name="Picture 2" descr="الجريمة السيبرانية.. أسلحة الجناة الجديدة لضرب الأشخاص والاقتصاد – الشروق  أونلاين">
            <a:extLst>
              <a:ext uri="{FF2B5EF4-FFF2-40B4-BE49-F238E27FC236}">
                <a16:creationId xmlns:a16="http://schemas.microsoft.com/office/drawing/2014/main" id="{5C8550DA-CF60-427F-BDB6-5CE7C547E6B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66925" y="1561552"/>
            <a:ext cx="4734928" cy="373234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4376910"/>
      </p:ext>
    </p:extLst>
  </p:cSld>
  <p:clrMapOvr>
    <a:masterClrMapping/>
  </p:clrMapOvr>
  <mc:AlternateContent xmlns:mc="http://schemas.openxmlformats.org/markup-compatibility/2006" xmlns:p14="http://schemas.microsoft.com/office/powerpoint/2010/main">
    <mc:Choice Requires="p14">
      <p:transition spd="slow" p14:dur="2000" advTm="513208"/>
    </mc:Choice>
    <mc:Fallback xmlns="">
      <p:transition spd="slow" advTm="51320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1" name="Rounded Rectangle 5">
            <a:extLst>
              <a:ext uri="{FF2B5EF4-FFF2-40B4-BE49-F238E27FC236}">
                <a16:creationId xmlns:a16="http://schemas.microsoft.com/office/drawing/2014/main" id="{A3EB8128-7C21-4555-8F02-C65521D7EADB}"/>
              </a:ext>
            </a:extLst>
          </p:cNvPr>
          <p:cNvSpPr/>
          <p:nvPr/>
        </p:nvSpPr>
        <p:spPr>
          <a:xfrm>
            <a:off x="2067781" y="1512345"/>
            <a:ext cx="8958576" cy="130858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سادسا: موقف بعض التشريعات الجنائية الوطنية من تعريف الجرائم السيبرانية:</a:t>
            </a:r>
            <a:endPar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cs typeface="Cascadia Code" panose="020B0609020000020004" pitchFamily="49" charset="0"/>
            </a:endParaRPr>
          </a:p>
        </p:txBody>
      </p:sp>
      <p:pic>
        <p:nvPicPr>
          <p:cNvPr id="31746" name="Picture 2" descr="الجريمة الإلكترونية وأنواعها واشكالهاوادواتها ودوافعها وطرق مكافحتها  والعقوبات القانونية لها - المركز العربى لابحاث الفضاء الالكترونى">
            <a:extLst>
              <a:ext uri="{FF2B5EF4-FFF2-40B4-BE49-F238E27FC236}">
                <a16:creationId xmlns:a16="http://schemas.microsoft.com/office/drawing/2014/main" id="{59A9E7FC-7D8D-48BC-AC28-A9325BA9E2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43911" y="2942497"/>
            <a:ext cx="4806315" cy="240315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50822403"/>
      </p:ext>
    </p:extLst>
  </p:cSld>
  <p:clrMapOvr>
    <a:masterClrMapping/>
  </p:clrMapOvr>
  <mc:AlternateContent xmlns:mc="http://schemas.openxmlformats.org/markup-compatibility/2006" xmlns:p14="http://schemas.microsoft.com/office/powerpoint/2010/main">
    <mc:Choice Requires="p14">
      <p:transition spd="slow" p14:dur="2000" advTm="18333"/>
    </mc:Choice>
    <mc:Fallback xmlns="">
      <p:transition spd="slow" advTm="1833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357237" y="52375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37890" name="Picture 2" descr="علم الكويت 2018 بالصور - عالم الصور">
            <a:extLst>
              <a:ext uri="{FF2B5EF4-FFF2-40B4-BE49-F238E27FC236}">
                <a16:creationId xmlns:a16="http://schemas.microsoft.com/office/drawing/2014/main" id="{E45703AD-F67F-4129-BFD4-FA1DFA1B6DE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97061" y="1988631"/>
            <a:ext cx="4089819" cy="30299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73D77FC-36FD-4F36-8EF0-C8AAB860E6A3}"/>
              </a:ext>
            </a:extLst>
          </p:cNvPr>
          <p:cNvSpPr txBox="1"/>
          <p:nvPr/>
        </p:nvSpPr>
        <p:spPr>
          <a:xfrm>
            <a:off x="6786880" y="1988631"/>
            <a:ext cx="3778835" cy="3029997"/>
          </a:xfrm>
          <a:prstGeom prst="rect">
            <a:avLst/>
          </a:prstGeom>
          <a:solidFill>
            <a:schemeClr val="bg1"/>
          </a:solidFill>
        </p:spPr>
        <p:txBody>
          <a:bodyPr wrap="square" rtlCol="0">
            <a:spAutoFit/>
          </a:bodyPr>
          <a:lstStyle/>
          <a:p>
            <a:pPr marL="742950" marR="0" lvl="1" indent="-285750" algn="r" rtl="1">
              <a:lnSpc>
                <a:spcPct val="107000"/>
              </a:lnSpc>
              <a:spcBef>
                <a:spcPts val="0"/>
              </a:spcBef>
              <a:spcAft>
                <a:spcPts val="500"/>
              </a:spcAft>
              <a:buFont typeface="+mj-cs"/>
              <a:buAutoNum type="arabic1Minus"/>
            </a:pPr>
            <a:r>
              <a:rPr lang="ar-SA" sz="3600" b="1" dirty="0">
                <a:latin typeface="Calibri" panose="020F0502020204030204" pitchFamily="34" charset="0"/>
                <a:ea typeface="Calibri" panose="020F0502020204030204" pitchFamily="34" charset="0"/>
                <a:cs typeface="Calibri" panose="020F0502020204030204" pitchFamily="34" charset="0"/>
              </a:rPr>
              <a:t>تعريف الجريمة السيبرانية في قانون مكافحة جرائم تقنية المعلومات الكويتي:</a:t>
            </a:r>
            <a:endParaRPr lang="en-US" sz="3600" dirty="0">
              <a:latin typeface="Calibri" panose="020F0502020204030204" pitchFamily="34" charset="0"/>
              <a:ea typeface="Calibri" panose="020F050202020403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637754027"/>
      </p:ext>
    </p:extLst>
  </p:cSld>
  <p:clrMapOvr>
    <a:masterClrMapping/>
  </p:clrMapOvr>
  <mc:AlternateContent xmlns:mc="http://schemas.openxmlformats.org/markup-compatibility/2006" xmlns:p14="http://schemas.microsoft.com/office/powerpoint/2010/main">
    <mc:Choice Requires="p14">
      <p:transition spd="slow" p14:dur="2000" advTm="157551"/>
    </mc:Choice>
    <mc:Fallback xmlns="">
      <p:transition spd="slow" advTm="157551"/>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56058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2856595" y="2712720"/>
            <a:ext cx="3322067" cy="1655518"/>
          </a:xfrm>
          <a:prstGeom prst="rect">
            <a:avLst/>
          </a:prstGeom>
          <a:solidFill>
            <a:schemeClr val="bg1"/>
          </a:solidFill>
        </p:spPr>
        <p:txBody>
          <a:bodyPr wrap="square" rtlCol="0">
            <a:spAutoFit/>
          </a:bodyPr>
          <a:lstStyle/>
          <a:p>
            <a:pPr marR="0" lvl="1" algn="just" rtl="1">
              <a:lnSpc>
                <a:spcPct val="107000"/>
              </a:lnSpc>
              <a:spcBef>
                <a:spcPts val="0"/>
              </a:spcBef>
              <a:spcAft>
                <a:spcPts val="500"/>
              </a:spcAft>
            </a:pPr>
            <a:r>
              <a:rPr lang="ar-EG" sz="2400" b="1" dirty="0">
                <a:latin typeface="Calibri" panose="020F0502020204030204" pitchFamily="34" charset="0"/>
                <a:ea typeface="Calibri" panose="020F0502020204030204" pitchFamily="34" charset="0"/>
                <a:cs typeface="Calibri" panose="020F0502020204030204" pitchFamily="34" charset="0"/>
              </a:rPr>
              <a:t>ب.</a:t>
            </a:r>
            <a:r>
              <a:rPr lang="en-US" sz="2400" b="1" dirty="0">
                <a:latin typeface="Calibri" panose="020F0502020204030204" pitchFamily="34" charset="0"/>
                <a:ea typeface="Calibri" panose="020F0502020204030204" pitchFamily="34" charset="0"/>
                <a:cs typeface="Calibri" panose="020F0502020204030204" pitchFamily="34" charset="0"/>
              </a:rPr>
              <a:t> </a:t>
            </a:r>
            <a:r>
              <a:rPr lang="ar-SA" sz="2400" b="1" dirty="0">
                <a:latin typeface="Calibri" panose="020F0502020204030204" pitchFamily="34" charset="0"/>
                <a:ea typeface="Calibri" panose="020F0502020204030204" pitchFamily="34" charset="0"/>
                <a:cs typeface="Calibri" panose="020F0502020204030204" pitchFamily="34" charset="0"/>
              </a:rPr>
              <a:t>تعريف الجريمة السيبرانية في نظام مكافحة الجرائم المعلوماتية السعودي:</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9A4BE9F-9755-4187-812A-21F7A353AFE5}"/>
              </a:ext>
            </a:extLst>
          </p:cNvPr>
          <p:cNvPicPr>
            <a:picLocks noChangeAspect="1"/>
          </p:cNvPicPr>
          <p:nvPr/>
        </p:nvPicPr>
        <p:blipFill>
          <a:blip r:embed="rId9"/>
          <a:stretch>
            <a:fillRect/>
          </a:stretch>
        </p:blipFill>
        <p:spPr>
          <a:xfrm>
            <a:off x="6451600" y="1992900"/>
            <a:ext cx="4128422" cy="2752281"/>
          </a:xfrm>
          <a:prstGeom prst="rect">
            <a:avLst/>
          </a:prstGeom>
        </p:spPr>
      </p:pic>
    </p:spTree>
    <p:custDataLst>
      <p:tags r:id="rId1"/>
    </p:custDataLst>
    <p:extLst>
      <p:ext uri="{BB962C8B-B14F-4D97-AF65-F5344CB8AC3E}">
        <p14:creationId xmlns:p14="http://schemas.microsoft.com/office/powerpoint/2010/main" val="2902483232"/>
      </p:ext>
    </p:extLst>
  </p:cSld>
  <p:clrMapOvr>
    <a:masterClrMapping/>
  </p:clrMapOvr>
  <mc:AlternateContent xmlns:mc="http://schemas.openxmlformats.org/markup-compatibility/2006" xmlns:p14="http://schemas.microsoft.com/office/powerpoint/2010/main">
    <mc:Choice Requires="p14">
      <p:transition spd="slow" p14:dur="2000" advTm="35642"/>
    </mc:Choice>
    <mc:Fallback xmlns="">
      <p:transition spd="slow" advTm="3564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7020559" y="2174740"/>
            <a:ext cx="3524835" cy="1915974"/>
          </a:xfrm>
          <a:prstGeom prst="rect">
            <a:avLst/>
          </a:prstGeom>
          <a:solidFill>
            <a:schemeClr val="bg1"/>
          </a:solidFill>
        </p:spPr>
        <p:txBody>
          <a:bodyPr wrap="square" rtlCol="0">
            <a:spAutoFit/>
          </a:bodyPr>
          <a:lstStyle/>
          <a:p>
            <a:pPr marR="0" lvl="0" algn="just" rtl="1">
              <a:lnSpc>
                <a:spcPct val="107000"/>
              </a:lnSpc>
              <a:spcBef>
                <a:spcPts val="0"/>
              </a:spcBef>
              <a:spcAft>
                <a:spcPts val="500"/>
              </a:spcAft>
            </a:pPr>
            <a:r>
              <a:rPr lang="ar-EG" sz="2800" b="1" dirty="0">
                <a:latin typeface="Calibri" panose="020F0502020204030204" pitchFamily="34" charset="0"/>
                <a:ea typeface="Calibri" panose="020F0502020204030204" pitchFamily="34" charset="0"/>
                <a:cs typeface="Calibri" panose="020F0502020204030204" pitchFamily="34" charset="0"/>
              </a:rPr>
              <a:t>ج . ت</a:t>
            </a:r>
            <a:r>
              <a:rPr lang="ar-SA" sz="2800" b="1" dirty="0">
                <a:latin typeface="Calibri" panose="020F0502020204030204" pitchFamily="34" charset="0"/>
                <a:ea typeface="Calibri" panose="020F0502020204030204" pitchFamily="34" charset="0"/>
                <a:cs typeface="Calibri" panose="020F0502020204030204" pitchFamily="34" charset="0"/>
              </a:rPr>
              <a:t>عريف الجريمة ال</a:t>
            </a:r>
            <a:r>
              <a:rPr lang="ar-EG" sz="2800" b="1" dirty="0">
                <a:latin typeface="Calibri" panose="020F0502020204030204" pitchFamily="34" charset="0"/>
                <a:ea typeface="Calibri" panose="020F0502020204030204" pitchFamily="34" charset="0"/>
                <a:cs typeface="Calibri" panose="020F0502020204030204" pitchFamily="34" charset="0"/>
              </a:rPr>
              <a:t>سيبرانية</a:t>
            </a:r>
            <a:r>
              <a:rPr lang="ar-SA" sz="2800" b="1" dirty="0">
                <a:latin typeface="Calibri" panose="020F0502020204030204" pitchFamily="34" charset="0"/>
                <a:ea typeface="Calibri" panose="020F0502020204030204" pitchFamily="34" charset="0"/>
                <a:cs typeface="Calibri" panose="020F0502020204030204" pitchFamily="34" charset="0"/>
              </a:rPr>
              <a:t> في قانون مكافحة جرائم تقنية المعلومات الإماراتي:</a:t>
            </a:r>
            <a:endParaRPr lang="en-US" sz="2800" dirty="0">
              <a:latin typeface="Calibri" panose="020F0502020204030204" pitchFamily="34" charset="0"/>
              <a:ea typeface="Calibri" panose="020F0502020204030204" pitchFamily="34" charset="0"/>
              <a:cs typeface="Arial" panose="020B0604020202020204" pitchFamily="34" charset="0"/>
            </a:endParaRPr>
          </a:p>
        </p:txBody>
      </p:sp>
      <p:pic>
        <p:nvPicPr>
          <p:cNvPr id="35842" name="Picture 2" descr="علم الإمارات العربية المتحدة - ويكيبيديا">
            <a:extLst>
              <a:ext uri="{FF2B5EF4-FFF2-40B4-BE49-F238E27FC236}">
                <a16:creationId xmlns:a16="http://schemas.microsoft.com/office/drawing/2014/main" id="{AAD2CBD9-E7F2-430B-8B0D-FA448189EF0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88611" y="2173692"/>
            <a:ext cx="3831947" cy="191597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461456506"/>
      </p:ext>
    </p:extLst>
  </p:cSld>
  <p:clrMapOvr>
    <a:masterClrMapping/>
  </p:clrMapOvr>
  <mc:AlternateContent xmlns:mc="http://schemas.openxmlformats.org/markup-compatibility/2006" xmlns:p14="http://schemas.microsoft.com/office/powerpoint/2010/main">
    <mc:Choice Requires="p14">
      <p:transition spd="slow" p14:dur="2000" advTm="55762"/>
    </mc:Choice>
    <mc:Fallback xmlns="">
      <p:transition spd="slow" advTm="55762"/>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34818" name="Picture 2" descr="تاريخ «العَلَم المصري».. من عهد صلاح الدين الأيوبي حتى ثبات ...">
            <a:extLst>
              <a:ext uri="{FF2B5EF4-FFF2-40B4-BE49-F238E27FC236}">
                <a16:creationId xmlns:a16="http://schemas.microsoft.com/office/drawing/2014/main" id="{0B651A33-3F46-472F-B9E1-3FE6C7899F6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26178" y="2189730"/>
            <a:ext cx="4149987" cy="24437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73D77FC-36FD-4F36-8EF0-C8AAB860E6A3}"/>
              </a:ext>
            </a:extLst>
          </p:cNvPr>
          <p:cNvSpPr txBox="1"/>
          <p:nvPr/>
        </p:nvSpPr>
        <p:spPr>
          <a:xfrm>
            <a:off x="6685279" y="2189730"/>
            <a:ext cx="3880435" cy="2478540"/>
          </a:xfrm>
          <a:prstGeom prst="rect">
            <a:avLst/>
          </a:prstGeom>
          <a:solidFill>
            <a:schemeClr val="bg1"/>
          </a:solidFill>
        </p:spPr>
        <p:txBody>
          <a:bodyPr wrap="square" rtlCol="0">
            <a:spAutoFit/>
          </a:bodyPr>
          <a:lstStyle/>
          <a:p>
            <a:pPr lvl="1" algn="just" rtl="1">
              <a:lnSpc>
                <a:spcPct val="107000"/>
              </a:lnSpc>
              <a:spcAft>
                <a:spcPts val="500"/>
              </a:spcAft>
            </a:pPr>
            <a:r>
              <a:rPr lang="ar-EG" sz="3600" b="1" dirty="0">
                <a:latin typeface="Calibri" panose="020F0502020204030204" pitchFamily="34" charset="0"/>
                <a:ea typeface="Calibri" panose="020F0502020204030204" pitchFamily="34" charset="0"/>
                <a:cs typeface="Calibri" panose="020F0502020204030204" pitchFamily="34" charset="0"/>
              </a:rPr>
              <a:t>د.</a:t>
            </a:r>
            <a:r>
              <a:rPr lang="ar-SA" sz="3600" b="1" dirty="0">
                <a:ea typeface="Calibri" panose="020F0502020204030204" pitchFamily="34" charset="0"/>
                <a:cs typeface="Calibri" panose="020F0502020204030204" pitchFamily="34" charset="0"/>
              </a:rPr>
              <a:t> تعريف الجريمة ال</a:t>
            </a:r>
            <a:r>
              <a:rPr lang="ar-EG" sz="3600" b="1" dirty="0">
                <a:ea typeface="Calibri" panose="020F0502020204030204" pitchFamily="34" charset="0"/>
                <a:cs typeface="Calibri" panose="020F0502020204030204" pitchFamily="34" charset="0"/>
              </a:rPr>
              <a:t>سيبرانية</a:t>
            </a:r>
            <a:r>
              <a:rPr lang="ar-SA" sz="3600" b="1" dirty="0">
                <a:ea typeface="Calibri" panose="020F0502020204030204" pitchFamily="34" charset="0"/>
                <a:cs typeface="Calibri" panose="020F0502020204030204" pitchFamily="34" charset="0"/>
              </a:rPr>
              <a:t> في قانون مكافحة جرائم تقنية المعلومات المصري:</a:t>
            </a:r>
            <a:r>
              <a:rPr lang="ar-EG" sz="3600" b="1" dirty="0">
                <a:latin typeface="Calibri" panose="020F0502020204030204" pitchFamily="34" charset="0"/>
                <a:ea typeface="Calibri" panose="020F0502020204030204" pitchFamily="34" charset="0"/>
                <a:cs typeface="Calibri" panose="020F0502020204030204" pitchFamily="34" charset="0"/>
              </a:rPr>
              <a:t> </a:t>
            </a:r>
            <a:endParaRPr kumimoji="0" lang="en-US" sz="2800"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676336294"/>
      </p:ext>
    </p:extLst>
  </p:cSld>
  <p:clrMapOvr>
    <a:masterClrMapping/>
  </p:clrMapOvr>
  <mc:AlternateContent xmlns:mc="http://schemas.openxmlformats.org/markup-compatibility/2006" xmlns:p14="http://schemas.microsoft.com/office/powerpoint/2010/main">
    <mc:Choice Requires="p14">
      <p:transition spd="slow" p14:dur="2000" advTm="71141"/>
    </mc:Choice>
    <mc:Fallback xmlns="">
      <p:transition spd="slow" advTm="71141"/>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73D77FC-36FD-4F36-8EF0-C8AAB860E6A3}"/>
              </a:ext>
            </a:extLst>
          </p:cNvPr>
          <p:cNvSpPr txBox="1"/>
          <p:nvPr/>
        </p:nvSpPr>
        <p:spPr>
          <a:xfrm>
            <a:off x="2697061" y="1819140"/>
            <a:ext cx="7868654" cy="3416320"/>
          </a:xfrm>
          <a:prstGeom prst="rect">
            <a:avLst/>
          </a:prstGeom>
          <a:solidFill>
            <a:schemeClr val="bg1"/>
          </a:solidFill>
        </p:spPr>
        <p:txBody>
          <a:bodyPr wrap="square" rtlCol="0">
            <a:spAutoFit/>
          </a:bodyPr>
          <a:lstStyle/>
          <a:p>
            <a:pPr algn="just" rtl="1"/>
            <a:r>
              <a:rPr lang="ar-SA" sz="3600" b="1" dirty="0">
                <a:solidFill>
                  <a:srgbClr val="FF0000"/>
                </a:solidFill>
                <a:ea typeface="Calibri" panose="020F0502020204030204" pitchFamily="34" charset="0"/>
                <a:cs typeface="Calibri" panose="020F0502020204030204" pitchFamily="34" charset="0"/>
              </a:rPr>
              <a:t>فالجريمة السيبرانية في نظرنا</a:t>
            </a:r>
            <a:r>
              <a:rPr lang="ar-SA" sz="3600" b="1" dirty="0">
                <a:ea typeface="Calibri" panose="020F0502020204030204" pitchFamily="34" charset="0"/>
                <a:cs typeface="Calibri" panose="020F0502020204030204" pitchFamily="34" charset="0"/>
              </a:rPr>
              <a:t> كل استخدام في صورة فعل أو امتناع من شأنه الاعتداء على أي مصلحة مشروعة، سواء كانت مادية أم معنوية يكون ناتجا بطريقة مباشرة أو غير مباشرة عن تدخل التقنية المعلوماتية ومعاقب عليه قانونا أية كان غرض الجاني </a:t>
            </a:r>
            <a:r>
              <a:rPr lang="ar-EG" sz="3600" b="1" dirty="0">
                <a:ea typeface="Calibri" panose="020F0502020204030204" pitchFamily="34" charset="0"/>
                <a:cs typeface="Calibri" panose="020F0502020204030204" pitchFamily="34" charset="0"/>
              </a:rPr>
              <a:t>. </a:t>
            </a:r>
            <a:endParaRPr lang="en-US" sz="3600" b="1" dirty="0">
              <a:ea typeface="Calibri" panose="020F0502020204030204" pitchFamily="34" charset="0"/>
              <a:cs typeface="Calibri" panose="020F0502020204030204" pitchFamily="34" charset="0"/>
            </a:endParaRPr>
          </a:p>
        </p:txBody>
      </p:sp>
    </p:spTree>
    <p:custDataLst>
      <p:tags r:id="rId1"/>
    </p:custDataLst>
    <p:extLst>
      <p:ext uri="{BB962C8B-B14F-4D97-AF65-F5344CB8AC3E}">
        <p14:creationId xmlns:p14="http://schemas.microsoft.com/office/powerpoint/2010/main" val="3842307413"/>
      </p:ext>
    </p:extLst>
  </p:cSld>
  <p:clrMapOvr>
    <a:masterClrMapping/>
  </p:clrMapOvr>
  <mc:AlternateContent xmlns:mc="http://schemas.openxmlformats.org/markup-compatibility/2006" xmlns:p14="http://schemas.microsoft.com/office/powerpoint/2010/main">
    <mc:Choice Requires="p14">
      <p:transition spd="slow" p14:dur="2000" advTm="209345"/>
    </mc:Choice>
    <mc:Fallback xmlns="">
      <p:transition spd="slow" advTm="209345"/>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13" name="Oval 12">
            <a:extLst>
              <a:ext uri="{FF2B5EF4-FFF2-40B4-BE49-F238E27FC236}">
                <a16:creationId xmlns:a16="http://schemas.microsoft.com/office/drawing/2014/main" id="{27376E63-A78A-BD8F-1A56-52837C863F12}"/>
              </a:ext>
            </a:extLst>
          </p:cNvPr>
          <p:cNvSpPr/>
          <p:nvPr/>
        </p:nvSpPr>
        <p:spPr>
          <a:xfrm>
            <a:off x="2770094" y="2019744"/>
            <a:ext cx="8095130" cy="294906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457200" marR="0" algn="ctr" rtl="1">
              <a:lnSpc>
                <a:spcPct val="107000"/>
              </a:lnSpc>
              <a:spcBef>
                <a:spcPts val="0"/>
              </a:spcBef>
              <a:spcAft>
                <a:spcPts val="500"/>
              </a:spcAft>
            </a:pPr>
            <a:r>
              <a:rPr lang="ar-SA"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تم بحمد الله </a:t>
            </a:r>
            <a:endParaRPr lang="ar-EG"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457200" marR="0" algn="ctr" rtl="1">
              <a:lnSpc>
                <a:spcPct val="107000"/>
              </a:lnSpc>
              <a:spcBef>
                <a:spcPts val="0"/>
              </a:spcBef>
              <a:spcAft>
                <a:spcPts val="500"/>
              </a:spcAft>
            </a:pPr>
            <a:r>
              <a:rPr lang="ar-SA"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الإنتهاء من شرح المحاضرة ا</a:t>
            </a:r>
            <a:r>
              <a:rPr lang="ar-EG"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لثانية</a:t>
            </a:r>
            <a:endParaRPr lang="en-US" sz="2000" dirty="0">
              <a:latin typeface="Calibri" panose="020F0502020204030204" pitchFamily="34" charset="0"/>
              <a:ea typeface="Calibri" panose="020F0502020204030204" pitchFamily="34" charset="0"/>
              <a:cs typeface="Arial" panose="020B0604020202020204" pitchFamily="34" charset="0"/>
            </a:endParaRPr>
          </a:p>
          <a:p>
            <a:r>
              <a:rPr lang="ar-SA" sz="3600" b="1" dirty="0">
                <a:solidFill>
                  <a:srgbClr val="FF0000"/>
                </a:solidFill>
                <a:latin typeface="Calibri" panose="020F0502020204030204" pitchFamily="34" charset="0"/>
                <a:ea typeface="Calibri" panose="020F0502020204030204" pitchFamily="34" charset="0"/>
              </a:rPr>
              <a:t>مع تمنياتي بالتوفيق د. أسماء رويعي</a:t>
            </a:r>
            <a:endParaRPr kumimoji="0" lang="en-US"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p:txBody>
      </p:sp>
    </p:spTree>
    <p:custDataLst>
      <p:tags r:id="rId1"/>
    </p:custDataLst>
    <p:extLst>
      <p:ext uri="{BB962C8B-B14F-4D97-AF65-F5344CB8AC3E}">
        <p14:creationId xmlns:p14="http://schemas.microsoft.com/office/powerpoint/2010/main" val="4077173944"/>
      </p:ext>
    </p:extLst>
  </p:cSld>
  <p:clrMapOvr>
    <a:masterClrMapping/>
  </p:clrMapOvr>
  <mc:AlternateContent xmlns:mc="http://schemas.openxmlformats.org/markup-compatibility/2006" xmlns:p14="http://schemas.microsoft.com/office/powerpoint/2010/main">
    <mc:Choice Requires="p14">
      <p:transition spd="slow" p14:dur="2000" advTm="32815"/>
    </mc:Choice>
    <mc:Fallback xmlns="">
      <p:transition spd="slow" advTm="32815"/>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ags/tag2.xml><?xml version="1.0" encoding="utf-8"?>
<p:tagLst xmlns:a="http://schemas.openxmlformats.org/drawingml/2006/main" xmlns:r="http://schemas.openxmlformats.org/officeDocument/2006/relationships" xmlns:p="http://schemas.openxmlformats.org/presentationml/2006/main">
  <p:tag name="TIMING" val="|0.7|0.8"/>
</p:tagLst>
</file>

<file path=ppt/tags/tag3.xml><?xml version="1.0" encoding="utf-8"?>
<p:tagLst xmlns:a="http://schemas.openxmlformats.org/drawingml/2006/main" xmlns:r="http://schemas.openxmlformats.org/officeDocument/2006/relationships" xmlns:p="http://schemas.openxmlformats.org/presentationml/2006/main">
  <p:tag name="TIMING" val="|0.7|0.8"/>
</p:tagLst>
</file>

<file path=ppt/tags/tag4.xml><?xml version="1.0" encoding="utf-8"?>
<p:tagLst xmlns:a="http://schemas.openxmlformats.org/drawingml/2006/main" xmlns:r="http://schemas.openxmlformats.org/officeDocument/2006/relationships" xmlns:p="http://schemas.openxmlformats.org/presentationml/2006/main">
  <p:tag name="TIMING" val="|0.7|0.8"/>
</p:tagLst>
</file>

<file path=ppt/tags/tag5.xml><?xml version="1.0" encoding="utf-8"?>
<p:tagLst xmlns:a="http://schemas.openxmlformats.org/drawingml/2006/main" xmlns:r="http://schemas.openxmlformats.org/officeDocument/2006/relationships" xmlns:p="http://schemas.openxmlformats.org/presentationml/2006/main">
  <p:tag name="TIMING" val="|0.7|0.8"/>
</p:tagLst>
</file>

<file path=ppt/tags/tag6.xml><?xml version="1.0" encoding="utf-8"?>
<p:tagLst xmlns:a="http://schemas.openxmlformats.org/drawingml/2006/main" xmlns:r="http://schemas.openxmlformats.org/officeDocument/2006/relationships" xmlns:p="http://schemas.openxmlformats.org/presentationml/2006/main">
  <p:tag name="TIMING" val="|0.7|0.8"/>
</p:tagLst>
</file>

<file path=ppt/tags/tag7.xml><?xml version="1.0" encoding="utf-8"?>
<p:tagLst xmlns:a="http://schemas.openxmlformats.org/drawingml/2006/main" xmlns:r="http://schemas.openxmlformats.org/officeDocument/2006/relationships" xmlns:p="http://schemas.openxmlformats.org/presentationml/2006/main">
  <p:tag name="TIMING" val="|0.7|0.8"/>
</p:tagLst>
</file>

<file path=ppt/tags/tag8.xml><?xml version="1.0" encoding="utf-8"?>
<p:tagLst xmlns:a="http://schemas.openxmlformats.org/drawingml/2006/main" xmlns:r="http://schemas.openxmlformats.org/officeDocument/2006/relationships" xmlns:p="http://schemas.openxmlformats.org/presentationml/2006/main">
  <p:tag name="TIMING" val="|0.7|0.8"/>
</p:tagLst>
</file>

<file path=ppt/tags/tag9.xml><?xml version="1.0" encoding="utf-8"?>
<p:tagLst xmlns:a="http://schemas.openxmlformats.org/drawingml/2006/main" xmlns:r="http://schemas.openxmlformats.org/officeDocument/2006/relationships" xmlns:p="http://schemas.openxmlformats.org/presentationml/2006/main">
  <p:tag name="TIMING" val="|0.7|0.8"/>
</p:tagLst>
</file>

<file path=ppt/tags/tag10.xml><?xml version="1.0" encoding="utf-8"?>
<p:tagLst xmlns:a="http://schemas.openxmlformats.org/drawingml/2006/main" xmlns:r="http://schemas.openxmlformats.org/officeDocument/2006/relationships" xmlns:p="http://schemas.openxmlformats.org/presentationml/2006/main">
  <p:tag name="TIMING" val="|0.7|0.8"/>
</p:tagLst>
</file>

<file path=ppt/tags/tag11.xml><?xml version="1.0" encoding="utf-8"?>
<p:tagLst xmlns:a="http://schemas.openxmlformats.org/drawingml/2006/main" xmlns:r="http://schemas.openxmlformats.org/officeDocument/2006/relationships" xmlns:p="http://schemas.openxmlformats.org/presentationml/2006/main">
  <p:tag name="TIMING" val="|0.7|0.8"/>
</p:tagLst>
</file>

<file path=ppt/tags/tag12.xml><?xml version="1.0" encoding="utf-8"?>
<p:tagLst xmlns:a="http://schemas.openxmlformats.org/drawingml/2006/main" xmlns:r="http://schemas.openxmlformats.org/officeDocument/2006/relationships" xmlns:p="http://schemas.openxmlformats.org/presentationml/2006/main">
  <p:tag name="TIMING" val="|0.7|0.8"/>
</p:tagLst>
</file>

<file path=ppt/tags/tag13.xml><?xml version="1.0" encoding="utf-8"?>
<p:tagLst xmlns:a="http://schemas.openxmlformats.org/drawingml/2006/main" xmlns:r="http://schemas.openxmlformats.org/officeDocument/2006/relationships" xmlns:p="http://schemas.openxmlformats.org/presentationml/2006/main">
  <p:tag name="TIMING" val="|5.7"/>
</p:tagLst>
</file>

<file path=ppt/tags/tag14.xml><?xml version="1.0" encoding="utf-8"?>
<p:tagLst xmlns:a="http://schemas.openxmlformats.org/drawingml/2006/main" xmlns:r="http://schemas.openxmlformats.org/officeDocument/2006/relationships" xmlns:p="http://schemas.openxmlformats.org/presentationml/2006/main">
  <p:tag name="TIMING" val="|0.7|0.8"/>
</p:tagLst>
</file>

<file path=ppt/tags/tag15.xml><?xml version="1.0" encoding="utf-8"?>
<p:tagLst xmlns:a="http://schemas.openxmlformats.org/drawingml/2006/main" xmlns:r="http://schemas.openxmlformats.org/officeDocument/2006/relationships" xmlns:p="http://schemas.openxmlformats.org/presentationml/2006/main">
  <p:tag name="TIMING" val="|3.7"/>
</p:tagLst>
</file>

<file path=ppt/tags/tag16.xml><?xml version="1.0" encoding="utf-8"?>
<p:tagLst xmlns:a="http://schemas.openxmlformats.org/drawingml/2006/main" xmlns:r="http://schemas.openxmlformats.org/officeDocument/2006/relationships" xmlns:p="http://schemas.openxmlformats.org/presentationml/2006/main">
  <p:tag name="TIMING" val="|5.9"/>
</p:tagLst>
</file>

<file path=ppt/tags/tag17.xml><?xml version="1.0" encoding="utf-8"?>
<p:tagLst xmlns:a="http://schemas.openxmlformats.org/drawingml/2006/main" xmlns:r="http://schemas.openxmlformats.org/officeDocument/2006/relationships" xmlns:p="http://schemas.openxmlformats.org/presentationml/2006/main">
  <p:tag name="TIMING" val="|0.7|0.8"/>
</p:tagLst>
</file>

<file path=ppt/tags/tag18.xml><?xml version="1.0" encoding="utf-8"?>
<p:tagLst xmlns:a="http://schemas.openxmlformats.org/drawingml/2006/main" xmlns:r="http://schemas.openxmlformats.org/officeDocument/2006/relationships" xmlns:p="http://schemas.openxmlformats.org/presentationml/2006/main">
  <p:tag name="TIMING" val="|0.7|0.8"/>
</p:tagLst>
</file>

<file path=ppt/tags/tag19.xml><?xml version="1.0" encoding="utf-8"?>
<p:tagLst xmlns:a="http://schemas.openxmlformats.org/drawingml/2006/main" xmlns:r="http://schemas.openxmlformats.org/officeDocument/2006/relationships" xmlns:p="http://schemas.openxmlformats.org/presentationml/2006/main">
  <p:tag name="TIMING" val="|0.7|0.8"/>
</p:tagLst>
</file>

<file path=ppt/tags/tag20.xml><?xml version="1.0" encoding="utf-8"?>
<p:tagLst xmlns:a="http://schemas.openxmlformats.org/drawingml/2006/main" xmlns:r="http://schemas.openxmlformats.org/officeDocument/2006/relationships" xmlns:p="http://schemas.openxmlformats.org/presentationml/2006/main">
  <p:tag name="TIMING" val="|0.7|0.8"/>
</p:tagLst>
</file>

<file path=ppt/tags/tag21.xml><?xml version="1.0" encoding="utf-8"?>
<p:tagLst xmlns:a="http://schemas.openxmlformats.org/drawingml/2006/main" xmlns:r="http://schemas.openxmlformats.org/officeDocument/2006/relationships" xmlns:p="http://schemas.openxmlformats.org/presentationml/2006/main">
  <p:tag name="TIMING" val="|0.7|0.8"/>
</p:tagLst>
</file>

<file path=ppt/tags/tag22.xml><?xml version="1.0" encoding="utf-8"?>
<p:tagLst xmlns:a="http://schemas.openxmlformats.org/drawingml/2006/main" xmlns:r="http://schemas.openxmlformats.org/officeDocument/2006/relationships" xmlns:p="http://schemas.openxmlformats.org/presentationml/2006/main">
  <p:tag name="TIMING" val="|0.7|0.8"/>
</p:tagLst>
</file>

<file path=ppt/tags/tag23.xml><?xml version="1.0" encoding="utf-8"?>
<p:tagLst xmlns:a="http://schemas.openxmlformats.org/drawingml/2006/main" xmlns:r="http://schemas.openxmlformats.org/officeDocument/2006/relationships" xmlns:p="http://schemas.openxmlformats.org/presentationml/2006/main">
  <p:tag name="TIMING" val="|0.7|0.8"/>
</p:tagLst>
</file>

<file path=ppt/tags/tag24.xml><?xml version="1.0" encoding="utf-8"?>
<p:tagLst xmlns:a="http://schemas.openxmlformats.org/drawingml/2006/main" xmlns:r="http://schemas.openxmlformats.org/officeDocument/2006/relationships" xmlns:p="http://schemas.openxmlformats.org/presentationml/2006/main">
  <p:tag name="TIMING" val="|0.7|0.8"/>
</p:tagLst>
</file>

<file path=ppt/tags/tag25.xml><?xml version="1.0" encoding="utf-8"?>
<p:tagLst xmlns:a="http://schemas.openxmlformats.org/drawingml/2006/main" xmlns:r="http://schemas.openxmlformats.org/officeDocument/2006/relationships" xmlns:p="http://schemas.openxmlformats.org/presentationml/2006/main">
  <p:tag name="TIMING" val="|0.7|0.8"/>
</p:tagLst>
</file>

<file path=ppt/tags/tag26.xml><?xml version="1.0" encoding="utf-8"?>
<p:tagLst xmlns:a="http://schemas.openxmlformats.org/drawingml/2006/main" xmlns:r="http://schemas.openxmlformats.org/officeDocument/2006/relationships" xmlns:p="http://schemas.openxmlformats.org/presentationml/2006/main">
  <p:tag name="TIMING" val="|0.7|0.8"/>
</p:tagLst>
</file>

<file path=ppt/tags/tag27.xml><?xml version="1.0" encoding="utf-8"?>
<p:tagLst xmlns:a="http://schemas.openxmlformats.org/drawingml/2006/main" xmlns:r="http://schemas.openxmlformats.org/officeDocument/2006/relationships" xmlns:p="http://schemas.openxmlformats.org/presentationml/2006/main">
  <p:tag name="TIMING" val="|0.7|0.8"/>
</p:tagLst>
</file>

<file path=ppt/tags/tag28.xml><?xml version="1.0" encoding="utf-8"?>
<p:tagLst xmlns:a="http://schemas.openxmlformats.org/drawingml/2006/main" xmlns:r="http://schemas.openxmlformats.org/officeDocument/2006/relationships" xmlns:p="http://schemas.openxmlformats.org/presentationml/2006/main">
  <p:tag name="TIMING" val="|3.2"/>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Frosted Glass">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1900</TotalTime>
  <Words>1143</Words>
  <Application>Microsoft Office PowerPoint</Application>
  <PresentationFormat>Widescreen</PresentationFormat>
  <Paragraphs>279</Paragraphs>
  <Slides>48</Slides>
  <Notes>47</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48</vt:i4>
      </vt:variant>
    </vt:vector>
  </HeadingPairs>
  <TitlesOfParts>
    <vt:vector size="58" baseType="lpstr">
      <vt:lpstr>Arial</vt:lpstr>
      <vt:lpstr>Calibri</vt:lpstr>
      <vt:lpstr>Calibri Light</vt:lpstr>
      <vt:lpstr>Cascadia Code</vt:lpstr>
      <vt:lpstr>Glory</vt:lpstr>
      <vt:lpstr>Helvetica</vt:lpstr>
      <vt:lpstr>Tajawal Medium</vt:lpstr>
      <vt:lpstr>Times New Roman</vt:lpstr>
      <vt:lpstr>1_Office Theme</vt:lpstr>
      <vt:lpstr>3_Office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Asmaa</cp:lastModifiedBy>
  <cp:revision>116</cp:revision>
  <dcterms:created xsi:type="dcterms:W3CDTF">2023-05-24T11:04:12Z</dcterms:created>
  <dcterms:modified xsi:type="dcterms:W3CDTF">2023-06-16T12:42:49Z</dcterms:modified>
</cp:coreProperties>
</file>