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58"/>
  </p:notesMasterIdLst>
  <p:sldIdLst>
    <p:sldId id="260" r:id="rId2"/>
    <p:sldId id="275" r:id="rId3"/>
    <p:sldId id="276" r:id="rId4"/>
    <p:sldId id="277" r:id="rId5"/>
    <p:sldId id="278" r:id="rId6"/>
    <p:sldId id="279" r:id="rId7"/>
    <p:sldId id="280" r:id="rId8"/>
    <p:sldId id="281" r:id="rId9"/>
    <p:sldId id="282" r:id="rId10"/>
    <p:sldId id="283" r:id="rId11"/>
    <p:sldId id="284" r:id="rId12"/>
    <p:sldId id="285" r:id="rId13"/>
    <p:sldId id="286" r:id="rId14"/>
    <p:sldId id="287" r:id="rId15"/>
    <p:sldId id="288" r:id="rId16"/>
    <p:sldId id="289" r:id="rId17"/>
    <p:sldId id="290" r:id="rId18"/>
    <p:sldId id="291" r:id="rId19"/>
    <p:sldId id="292" r:id="rId20"/>
    <p:sldId id="293" r:id="rId21"/>
    <p:sldId id="294" r:id="rId22"/>
    <p:sldId id="295" r:id="rId23"/>
    <p:sldId id="296" r:id="rId24"/>
    <p:sldId id="297" r:id="rId25"/>
    <p:sldId id="298" r:id="rId26"/>
    <p:sldId id="299" r:id="rId27"/>
    <p:sldId id="300" r:id="rId28"/>
    <p:sldId id="301" r:id="rId29"/>
    <p:sldId id="302" r:id="rId30"/>
    <p:sldId id="303" r:id="rId31"/>
    <p:sldId id="304" r:id="rId32"/>
    <p:sldId id="305" r:id="rId33"/>
    <p:sldId id="306" r:id="rId34"/>
    <p:sldId id="307" r:id="rId35"/>
    <p:sldId id="308" r:id="rId36"/>
    <p:sldId id="309" r:id="rId37"/>
    <p:sldId id="310" r:id="rId38"/>
    <p:sldId id="311" r:id="rId39"/>
    <p:sldId id="312" r:id="rId40"/>
    <p:sldId id="313" r:id="rId41"/>
    <p:sldId id="314" r:id="rId42"/>
    <p:sldId id="315" r:id="rId43"/>
    <p:sldId id="316" r:id="rId44"/>
    <p:sldId id="317" r:id="rId45"/>
    <p:sldId id="318" r:id="rId46"/>
    <p:sldId id="319" r:id="rId47"/>
    <p:sldId id="320" r:id="rId48"/>
    <p:sldId id="321" r:id="rId49"/>
    <p:sldId id="322" r:id="rId50"/>
    <p:sldId id="323" r:id="rId51"/>
    <p:sldId id="324" r:id="rId52"/>
    <p:sldId id="325" r:id="rId53"/>
    <p:sldId id="326" r:id="rId54"/>
    <p:sldId id="327" r:id="rId55"/>
    <p:sldId id="328" r:id="rId56"/>
    <p:sldId id="329"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285" autoAdjust="0"/>
  </p:normalViewPr>
  <p:slideViewPr>
    <p:cSldViewPr snapToGrid="0">
      <p:cViewPr varScale="1">
        <p:scale>
          <a:sx n="68" d="100"/>
          <a:sy n="68" d="100"/>
        </p:scale>
        <p:origin x="78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AB8BF8-D218-4D99-8222-3DB87281439E}" type="datetimeFigureOut">
              <a:rPr lang="en-US" smtClean="0"/>
              <a:t>9/30/2023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83C8A9-2E18-4CDE-808C-35A6F74E129F}" type="slidenum">
              <a:rPr lang="en-US" smtClean="0"/>
              <a:t>‹#›</a:t>
            </a:fld>
            <a:endParaRPr lang="en-US"/>
          </a:p>
        </p:txBody>
      </p:sp>
    </p:spTree>
    <p:extLst>
      <p:ext uri="{BB962C8B-B14F-4D97-AF65-F5344CB8AC3E}">
        <p14:creationId xmlns:p14="http://schemas.microsoft.com/office/powerpoint/2010/main" val="2391776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19278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468609356"/>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70647" y="469859"/>
            <a:ext cx="9224681" cy="655264"/>
          </a:xfrm>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lgn="just">
              <a:lnSpc>
                <a:spcPct val="150000"/>
              </a:lnSpc>
              <a:defRPr/>
            </a:lvl1pPr>
            <a:lvl2pPr algn="just">
              <a:lnSpc>
                <a:spcPct val="150000"/>
              </a:lnSpc>
              <a:defRPr/>
            </a:lvl2pPr>
            <a:lvl3pPr algn="just">
              <a:lnSpc>
                <a:spcPct val="150000"/>
              </a:lnSpc>
              <a:defRPr/>
            </a:lvl3pPr>
            <a:lvl4pPr algn="just">
              <a:lnSpc>
                <a:spcPct val="150000"/>
              </a:lnSpc>
              <a:defRPr/>
            </a:lvl4pPr>
            <a:lvl5pPr algn="just">
              <a:lnSpc>
                <a:spcPct val="150000"/>
              </a:lnSpc>
              <a:defRPr/>
            </a:lvl5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6" name="Date Placeholder 25"/>
          <p:cNvSpPr>
            <a:spLocks noGrp="1"/>
          </p:cNvSpPr>
          <p:nvPr>
            <p:ph type="dt" sz="half" idx="10"/>
          </p:nvPr>
        </p:nvSpPr>
        <p:spPr/>
        <p:txBody>
          <a:bodyPr/>
          <a:lstStyle/>
          <a:p>
            <a:r>
              <a:rPr lang="en-US" smtClean="0"/>
              <a:t>Lecture 0 - Overview</a:t>
            </a:r>
            <a:endParaRPr lang="en-US" dirty="0" smtClean="0"/>
          </a:p>
        </p:txBody>
      </p:sp>
      <p:sp>
        <p:nvSpPr>
          <p:cNvPr id="27" name="Footer Placeholder 26"/>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28" name="Slide Number Placeholder 27"/>
          <p:cNvSpPr>
            <a:spLocks noGrp="1"/>
          </p:cNvSpPr>
          <p:nvPr>
            <p:ph type="sldNum" sz="quarter" idx="12"/>
          </p:nvPr>
        </p:nvSpPr>
        <p:spPr/>
        <p:txBody>
          <a:bodyPr/>
          <a:lstStyle/>
          <a:p>
            <a:r>
              <a:rPr lang="en-US" dirty="0" smtClean="0"/>
              <a:t>MGM331 - Principles of Management Information Systems</a:t>
            </a:r>
            <a:endParaRPr lang="en-US" dirty="0"/>
          </a:p>
        </p:txBody>
      </p:sp>
    </p:spTree>
    <p:extLst>
      <p:ext uri="{BB962C8B-B14F-4D97-AF65-F5344CB8AC3E}">
        <p14:creationId xmlns:p14="http://schemas.microsoft.com/office/powerpoint/2010/main" val="1132171709"/>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354963593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r>
              <a:rPr lang="en-US" smtClean="0"/>
              <a:t>Lecture 0 - Overview</a:t>
            </a:r>
            <a:endParaRPr lang="en-US"/>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861556050"/>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r>
              <a:rPr lang="en-US" smtClean="0"/>
              <a:t>Lecture 0 - Overview</a:t>
            </a:r>
            <a:endParaRPr lang="en-US"/>
          </a:p>
        </p:txBody>
      </p:sp>
      <p:sp>
        <p:nvSpPr>
          <p:cNvPr id="8" name="Footer Placeholder 7"/>
          <p:cNvSpPr>
            <a:spLocks noGrp="1"/>
          </p:cNvSpPr>
          <p:nvPr>
            <p:ph type="ftr" sz="quarter" idx="11"/>
          </p:nvPr>
        </p:nvSpPr>
        <p:spPr/>
        <p:txBody>
          <a:bodyPr/>
          <a:lstStyle/>
          <a:p>
            <a:r>
              <a:rPr lang="en-US" smtClean="0"/>
              <a:t>www.midocean.ae</a:t>
            </a:r>
            <a:endParaRPr lang="en-US"/>
          </a:p>
        </p:txBody>
      </p:sp>
      <p:sp>
        <p:nvSpPr>
          <p:cNvPr id="9" name="Slide Number Placeholder 8"/>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2338114442"/>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6" name="Date Placeholder 3"/>
          <p:cNvSpPr>
            <a:spLocks noGrp="1"/>
          </p:cNvSpPr>
          <p:nvPr>
            <p:ph type="dt" sz="half" idx="2"/>
          </p:nvPr>
        </p:nvSpPr>
        <p:spPr>
          <a:xfrm>
            <a:off x="188685" y="6356349"/>
            <a:ext cx="2743200" cy="365125"/>
          </a:xfrm>
          <a:prstGeom prst="rect">
            <a:avLst/>
          </a:prstGeom>
        </p:spPr>
        <p:txBody>
          <a:bodyPr vert="horz" lIns="91440" tIns="45720" rIns="91440" bIns="45720" rtlCol="0" anchor="ctr"/>
          <a:lstStyle>
            <a:lvl1pPr algn="l">
              <a:defRPr sz="1200">
                <a:solidFill>
                  <a:schemeClr val="bg1"/>
                </a:solidFill>
              </a:defRPr>
            </a:lvl1pPr>
          </a:lstStyle>
          <a:p>
            <a:r>
              <a:rPr lang="en-US" smtClean="0"/>
              <a:t>Lecture 0 - Overview</a:t>
            </a:r>
            <a:endParaRPr lang="en-US" dirty="0"/>
          </a:p>
        </p:txBody>
      </p:sp>
      <p:sp>
        <p:nvSpPr>
          <p:cNvPr id="7" name="Footer Placeholder 4"/>
          <p:cNvSpPr>
            <a:spLocks noGrp="1"/>
          </p:cNvSpPr>
          <p:nvPr>
            <p:ph type="ftr" sz="quarter" idx="3"/>
          </p:nvPr>
        </p:nvSpPr>
        <p:spPr>
          <a:xfrm>
            <a:off x="4038600" y="6356350"/>
            <a:ext cx="3706906"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solidFill>
                  <a:schemeClr val="bg1"/>
                </a:solidFill>
              </a:rPr>
              <a:t>www.midocean.ae</a:t>
            </a:r>
          </a:p>
        </p:txBody>
      </p:sp>
      <p:sp>
        <p:nvSpPr>
          <p:cNvPr id="8" name="Slide Number Placeholder 5"/>
          <p:cNvSpPr>
            <a:spLocks noGrp="1"/>
          </p:cNvSpPr>
          <p:nvPr>
            <p:ph type="sldNum" sz="quarter" idx="4"/>
          </p:nvPr>
        </p:nvSpPr>
        <p:spPr>
          <a:xfrm>
            <a:off x="8095129" y="6356350"/>
            <a:ext cx="3908183"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 Principles of management information systems</a:t>
            </a:r>
            <a:endParaRPr lang="en-US" dirty="0"/>
          </a:p>
        </p:txBody>
      </p:sp>
    </p:spTree>
    <p:extLst>
      <p:ext uri="{BB962C8B-B14F-4D97-AF65-F5344CB8AC3E}">
        <p14:creationId xmlns:p14="http://schemas.microsoft.com/office/powerpoint/2010/main" val="59988741"/>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Lecture 0 - Overview</a:t>
            </a:r>
            <a:endParaRPr lang="en-US"/>
          </a:p>
        </p:txBody>
      </p:sp>
      <p:sp>
        <p:nvSpPr>
          <p:cNvPr id="3" name="Footer Placeholder 2"/>
          <p:cNvSpPr>
            <a:spLocks noGrp="1"/>
          </p:cNvSpPr>
          <p:nvPr>
            <p:ph type="ftr" sz="quarter" idx="11"/>
          </p:nvPr>
        </p:nvSpPr>
        <p:spPr/>
        <p:txBody>
          <a:bodyPr/>
          <a:lstStyle/>
          <a:p>
            <a:r>
              <a:rPr lang="en-US" smtClean="0"/>
              <a:t>www.midocean.ae</a:t>
            </a:r>
            <a:endParaRPr lang="en-US"/>
          </a:p>
        </p:txBody>
      </p:sp>
      <p:sp>
        <p:nvSpPr>
          <p:cNvPr id="4" name="Slide Number Placeholder 3"/>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99755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Lecture 0 - Overview</a:t>
            </a:r>
            <a:endParaRPr lang="en-US"/>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653615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Lecture 0 - Overview</a:t>
            </a:r>
            <a:endParaRPr lang="en-US"/>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1782506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1436408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40811435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
        <p:nvSpPr>
          <p:cNvPr id="3" name="Date Placeholder 3">
            <a:extLst>
              <a:ext uri="{FF2B5EF4-FFF2-40B4-BE49-F238E27FC236}">
                <a16:creationId xmlns="" xmlns:a16="http://schemas.microsoft.com/office/drawing/2014/main" id="{159101CE-4C3C-27B3-84CC-50ABDD6C31A9}"/>
              </a:ext>
            </a:extLst>
          </p:cNvPr>
          <p:cNvSpPr>
            <a:spLocks noGrp="1"/>
          </p:cNvSpPr>
          <p:nvPr>
            <p:ph type="dt" sz="half" idx="2"/>
          </p:nvPr>
        </p:nvSpPr>
        <p:spPr>
          <a:xfrm>
            <a:off x="188685" y="6443434"/>
            <a:ext cx="4136571" cy="365125"/>
          </a:xfrm>
          <a:prstGeom prst="rect">
            <a:avLst/>
          </a:prstGeom>
        </p:spPr>
        <p:txBody>
          <a:bodyPr vert="horz" lIns="91440" tIns="45720" rIns="91440" bIns="45720" rtlCol="0" anchor="ctr"/>
          <a:lstStyle>
            <a:lvl1pPr algn="l">
              <a:defRPr sz="1200">
                <a:solidFill>
                  <a:schemeClr val="bg1"/>
                </a:solidFill>
              </a:defRPr>
            </a:lvl1pPr>
          </a:lstStyle>
          <a:p>
            <a:r>
              <a:rPr lang="en-US" smtClean="0"/>
              <a:t>Lecture 0 - Overview</a:t>
            </a:r>
            <a:endParaRPr lang="en-US" dirty="0"/>
          </a:p>
        </p:txBody>
      </p:sp>
      <p:sp>
        <p:nvSpPr>
          <p:cNvPr id="4" name="Footer Placeholder 4">
            <a:extLst>
              <a:ext uri="{FF2B5EF4-FFF2-40B4-BE49-F238E27FC236}">
                <a16:creationId xmlns="" xmlns:a16="http://schemas.microsoft.com/office/drawing/2014/main" id="{51C52485-947C-CA79-AEAE-42689D9B9C2F}"/>
              </a:ext>
            </a:extLst>
          </p:cNvPr>
          <p:cNvSpPr>
            <a:spLocks noGrp="1"/>
          </p:cNvSpPr>
          <p:nvPr>
            <p:ph type="ftr" sz="quarter" idx="3"/>
          </p:nvPr>
        </p:nvSpPr>
        <p:spPr>
          <a:xfrm>
            <a:off x="4949371" y="6436177"/>
            <a:ext cx="1729922"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sz="1200" dirty="0" smtClean="0">
                <a:solidFill>
                  <a:schemeClr val="bg1"/>
                </a:solidFill>
              </a:rPr>
              <a:t>www.midocean.ae</a:t>
            </a:r>
          </a:p>
        </p:txBody>
      </p:sp>
      <p:sp>
        <p:nvSpPr>
          <p:cNvPr id="5" name="Slide Number Placeholder 5">
            <a:extLst>
              <a:ext uri="{FF2B5EF4-FFF2-40B4-BE49-F238E27FC236}">
                <a16:creationId xmlns="" xmlns:a16="http://schemas.microsoft.com/office/drawing/2014/main" id="{318052FD-3283-6346-20D0-32F2F0297C58}"/>
              </a:ext>
            </a:extLst>
          </p:cNvPr>
          <p:cNvSpPr>
            <a:spLocks noGrp="1"/>
          </p:cNvSpPr>
          <p:nvPr>
            <p:ph type="sldNum" sz="quarter" idx="4"/>
          </p:nvPr>
        </p:nvSpPr>
        <p:spPr>
          <a:xfrm>
            <a:off x="8200571" y="6443434"/>
            <a:ext cx="3877129"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 Principles of Management Information Systems</a:t>
            </a:r>
            <a:endParaRPr lang="en-US" dirty="0"/>
          </a:p>
        </p:txBody>
      </p:sp>
    </p:spTree>
    <p:extLst>
      <p:ext uri="{BB962C8B-B14F-4D97-AF65-F5344CB8AC3E}">
        <p14:creationId xmlns:p14="http://schemas.microsoft.com/office/powerpoint/2010/main" val="2666730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t="-39000" b="-39000"/>
          </a:stretch>
        </a:blipFill>
        <a:effectLst/>
      </p:bgPr>
    </p:bg>
    <p:spTree>
      <p:nvGrpSpPr>
        <p:cNvPr id="1" name=""/>
        <p:cNvGrpSpPr/>
        <p:nvPr/>
      </p:nvGrpSpPr>
      <p:grpSpPr>
        <a:xfrm>
          <a:off x="0" y="0"/>
          <a:ext cx="0" cy="0"/>
          <a:chOff x="0" y="0"/>
          <a:chExt cx="0" cy="0"/>
        </a:xfrm>
      </p:grpSpPr>
      <p:sp>
        <p:nvSpPr>
          <p:cNvPr id="8" name="Rectangle: Rounded Corners 24">
            <a:extLst>
              <a:ext uri="{FF2B5EF4-FFF2-40B4-BE49-F238E27FC236}">
                <a16:creationId xmlns="" xmlns:a16="http://schemas.microsoft.com/office/drawing/2014/main" id="{2BC869EB-5623-4AA1-9123-4AF9DF916049}"/>
              </a:ext>
            </a:extLst>
          </p:cNvPr>
          <p:cNvSpPr/>
          <p:nvPr userDrawn="1"/>
        </p:nvSpPr>
        <p:spPr>
          <a:xfrm>
            <a:off x="188686" y="1304511"/>
            <a:ext cx="11814627" cy="50518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1" y="469859"/>
            <a:ext cx="9695329" cy="655264"/>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188685" y="1422213"/>
            <a:ext cx="11814627" cy="49341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159656" y="6474053"/>
            <a:ext cx="3478893" cy="378047"/>
          </a:xfrm>
          <a:prstGeom prst="rect">
            <a:avLst/>
          </a:prstGeom>
        </p:spPr>
        <p:txBody>
          <a:bodyPr vert="horz" lIns="91440" tIns="45720" rIns="91440" bIns="45720" rtlCol="0" anchor="ctr"/>
          <a:lstStyle>
            <a:lvl1pPr algn="l">
              <a:defRPr sz="1200">
                <a:solidFill>
                  <a:schemeClr val="bg1"/>
                </a:solidFill>
              </a:defRPr>
            </a:lvl1pPr>
          </a:lstStyle>
          <a:p>
            <a:r>
              <a:rPr lang="en-US" smtClean="0"/>
              <a:t>Lecture 0 - Overview</a:t>
            </a:r>
            <a:endParaRPr lang="en-US" dirty="0" smtClean="0"/>
          </a:p>
        </p:txBody>
      </p:sp>
      <p:sp>
        <p:nvSpPr>
          <p:cNvPr id="5" name="Footer Placeholder 4"/>
          <p:cNvSpPr>
            <a:spLocks noGrp="1"/>
          </p:cNvSpPr>
          <p:nvPr>
            <p:ph type="ftr" sz="quarter" idx="3"/>
          </p:nvPr>
        </p:nvSpPr>
        <p:spPr>
          <a:xfrm>
            <a:off x="4242545" y="6486976"/>
            <a:ext cx="3706906"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solidFill>
                  <a:schemeClr val="bg1"/>
                </a:solidFill>
              </a:rPr>
              <a:t>www.midocean.ae</a:t>
            </a:r>
          </a:p>
        </p:txBody>
      </p:sp>
      <p:sp>
        <p:nvSpPr>
          <p:cNvPr id="6" name="Slide Number Placeholder 5"/>
          <p:cNvSpPr>
            <a:spLocks noGrp="1"/>
          </p:cNvSpPr>
          <p:nvPr>
            <p:ph type="sldNum" sz="quarter" idx="4"/>
          </p:nvPr>
        </p:nvSpPr>
        <p:spPr>
          <a:xfrm>
            <a:off x="8095129" y="6486976"/>
            <a:ext cx="3908183"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 Principles of Management Information Systems</a:t>
            </a:r>
            <a:endParaRPr lang="en-US" dirty="0"/>
          </a:p>
        </p:txBody>
      </p:sp>
      <p:pic>
        <p:nvPicPr>
          <p:cNvPr id="7" name="Picture 6">
            <a:extLst>
              <a:ext uri="{FF2B5EF4-FFF2-40B4-BE49-F238E27FC236}">
                <a16:creationId xmlns="" xmlns:a16="http://schemas.microsoft.com/office/drawing/2014/main" id="{55CD1180-4C62-EDA2-42A3-AF92F9FA68DE}"/>
              </a:ext>
            </a:extLst>
          </p:cNvPr>
          <p:cNvPicPr>
            <a:picLocks noChangeAspect="1"/>
          </p:cNvPicPr>
          <p:nvPr userDrawn="1"/>
        </p:nvPicPr>
        <p:blipFill>
          <a:blip r:embed="rId15" cstate="print">
            <a:extLst>
              <a:ext uri="{28A0092B-C50C-407E-A947-70E740481C1C}">
                <a14:useLocalDpi xmlns:a14="http://schemas.microsoft.com/office/drawing/2010/main" val="0"/>
              </a:ext>
            </a:extLst>
          </a:blip>
          <a:srcRect/>
          <a:stretch/>
        </p:blipFill>
        <p:spPr>
          <a:xfrm>
            <a:off x="9808263" y="0"/>
            <a:ext cx="2383737" cy="1125123"/>
          </a:xfrm>
          <a:prstGeom prst="rect">
            <a:avLst/>
          </a:prstGeom>
        </p:spPr>
      </p:pic>
    </p:spTree>
    <p:extLst>
      <p:ext uri="{BB962C8B-B14F-4D97-AF65-F5344CB8AC3E}">
        <p14:creationId xmlns:p14="http://schemas.microsoft.com/office/powerpoint/2010/main" val="3205559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iming>
    <p:tnLst>
      <p:par>
        <p:cTn id="1" dur="indefinite" restart="never" nodeType="tmRoot"/>
      </p:par>
    </p:tnLst>
  </p:timing>
  <p:hf hdr="0"/>
  <p:txStyles>
    <p:titleStyle>
      <a:lvl1pPr algn="l" defTabSz="914400" rtl="0" eaLnBrk="1" latinLnBrk="0" hangingPunct="1">
        <a:lnSpc>
          <a:spcPct val="90000"/>
        </a:lnSpc>
        <a:spcBef>
          <a:spcPct val="0"/>
        </a:spcBef>
        <a:buNone/>
        <a:defRPr sz="40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6.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1"/>
            <a:ext cx="6668803" cy="4082142"/>
          </a:xfrm>
        </p:spPr>
      </p:pic>
      <p:sp>
        <p:nvSpPr>
          <p:cNvPr id="9" name="TextBox 8">
            <a:extLst>
              <a:ext uri="{FF2B5EF4-FFF2-40B4-BE49-F238E27FC236}">
                <a16:creationId xmlns="" xmlns:a16="http://schemas.microsoft.com/office/drawing/2014/main" id="{25760A6C-566F-B7E3-1EEE-CB29F0CF0113}"/>
              </a:ext>
            </a:extLst>
          </p:cNvPr>
          <p:cNvSpPr txBox="1"/>
          <p:nvPr/>
        </p:nvSpPr>
        <p:spPr>
          <a:xfrm>
            <a:off x="4454271" y="2264257"/>
            <a:ext cx="7737728" cy="1754326"/>
          </a:xfrm>
          <a:prstGeom prst="rect">
            <a:avLst/>
          </a:prstGeom>
          <a:noFill/>
        </p:spPr>
        <p:txBody>
          <a:bodyPr wrap="square" rtlCol="0">
            <a:spAutoFit/>
          </a:bodyPr>
          <a:lstStyle/>
          <a:p>
            <a:r>
              <a:rPr lang="en-US" sz="3600" b="1" dirty="0" smtClean="0">
                <a:solidFill>
                  <a:srgbClr val="00B0F0"/>
                </a:solidFill>
                <a:latin typeface="Tajawal Medium" panose="00000600000000000000" pitchFamily="2" charset="-78"/>
                <a:cs typeface="Tajawal Medium" panose="00000600000000000000" pitchFamily="2" charset="-78"/>
              </a:rPr>
              <a:t>ORG 123 </a:t>
            </a:r>
            <a:r>
              <a:rPr lang="en-US" sz="3600" b="1" smtClean="0">
                <a:solidFill>
                  <a:srgbClr val="00B0F0"/>
                </a:solidFill>
                <a:latin typeface="Tajawal Medium" panose="00000600000000000000" pitchFamily="2" charset="-78"/>
                <a:cs typeface="Tajawal Medium" panose="00000600000000000000" pitchFamily="2" charset="-78"/>
              </a:rPr>
              <a:t>Organizational Behavior</a:t>
            </a:r>
            <a:endParaRPr lang="en-US" sz="3600" b="1" dirty="0">
              <a:solidFill>
                <a:srgbClr val="00B0F0"/>
              </a:solidFill>
              <a:latin typeface="Tajawal Medium" panose="00000600000000000000" pitchFamily="2" charset="-78"/>
              <a:cs typeface="Tajawal Medium" panose="00000600000000000000" pitchFamily="2" charset="-78"/>
            </a:endParaRPr>
          </a:p>
          <a:p>
            <a:endParaRPr lang="en-US" sz="36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 xmlns:a16="http://schemas.microsoft.com/office/drawing/2014/main" id="{844810E4-E8A9-2051-4D02-31024B944D7B}"/>
              </a:ext>
            </a:extLst>
          </p:cNvPr>
          <p:cNvSpPr/>
          <p:nvPr/>
        </p:nvSpPr>
        <p:spPr>
          <a:xfrm>
            <a:off x="274509" y="5448880"/>
            <a:ext cx="7397951" cy="921558"/>
          </a:xfrm>
          <a:prstGeom prst="round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latin typeface="Times New Roman" panose="02020603050405020304" pitchFamily="18" charset="0"/>
                <a:cs typeface="Times New Roman" panose="02020603050405020304" pitchFamily="18" charset="0"/>
              </a:rPr>
              <a:t>Lecture 1</a:t>
            </a:r>
            <a:endParaRPr lang="en-US" sz="2800" b="1" dirty="0" smtClean="0">
              <a:solidFill>
                <a:schemeClr val="tx1"/>
              </a:solidFill>
              <a:latin typeface="Times New Roman" panose="02020603050405020304" pitchFamily="18" charset="0"/>
              <a:cs typeface="Times New Roman" panose="02020603050405020304" pitchFamily="18" charset="0"/>
            </a:endParaRPr>
          </a:p>
          <a:p>
            <a:r>
              <a:rPr lang="en-US" sz="2800" b="1" dirty="0" smtClean="0">
                <a:solidFill>
                  <a:schemeClr val="tx1"/>
                </a:solidFill>
                <a:latin typeface="Times New Roman" panose="02020603050405020304" pitchFamily="18" charset="0"/>
                <a:cs typeface="Times New Roman" panose="02020603050405020304" pitchFamily="18" charset="0"/>
              </a:rPr>
              <a:t>Overview</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 xmlns:a16="http://schemas.microsoft.com/office/drawing/2014/main" id="{781F72BC-06B8-4FB5-F2D5-D8EA1BFF812E}"/>
              </a:ext>
            </a:extLst>
          </p:cNvPr>
          <p:cNvSpPr txBox="1"/>
          <p:nvPr/>
        </p:nvSpPr>
        <p:spPr>
          <a:xfrm>
            <a:off x="3152129" y="3769849"/>
            <a:ext cx="184731" cy="954107"/>
          </a:xfrm>
          <a:prstGeom prst="rect">
            <a:avLst/>
          </a:prstGeom>
          <a:noFill/>
        </p:spPr>
        <p:txBody>
          <a:bodyPr wrap="none" rtlCol="0">
            <a:spAutoFit/>
          </a:bodyPr>
          <a:lstStyle/>
          <a:p>
            <a:endParaRPr lang="en-US" sz="2800" dirty="0" smtClean="0">
              <a:latin typeface="Times New Roman" panose="02020603050405020304" pitchFamily="18" charset="0"/>
              <a:cs typeface="Times New Roman" panose="02020603050405020304" pitchFamily="18" charset="0"/>
            </a:endParaRPr>
          </a:p>
          <a:p>
            <a:endParaRPr lang="en-US" sz="28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8C520B7F-7764-8B81-C7C7-A7440DA2CCAF}"/>
              </a:ext>
            </a:extLst>
          </p:cNvPr>
          <p:cNvSpPr txBox="1"/>
          <p:nvPr/>
        </p:nvSpPr>
        <p:spPr>
          <a:xfrm>
            <a:off x="8129493" y="5353912"/>
            <a:ext cx="3910107" cy="954107"/>
          </a:xfrm>
          <a:prstGeom prst="rect">
            <a:avLst/>
          </a:prstGeom>
          <a:noFill/>
        </p:spPr>
        <p:txBody>
          <a:bodyPr wrap="square" rtlCol="0">
            <a:spAutoFit/>
          </a:bodyPr>
          <a:lstStyle/>
          <a:p>
            <a:r>
              <a:rPr lang="en-US" sz="2800" dirty="0" smtClean="0">
                <a:solidFill>
                  <a:srgbClr val="00B0F0"/>
                </a:solidFill>
                <a:latin typeface="Times New Roman" panose="02020603050405020304" pitchFamily="18" charset="0"/>
                <a:cs typeface="Times New Roman" panose="02020603050405020304" pitchFamily="18" charset="0"/>
              </a:rPr>
              <a:t>Prepared by</a:t>
            </a:r>
            <a:endParaRPr lang="en-US" sz="2800" b="1" dirty="0" smtClean="0">
              <a:solidFill>
                <a:srgbClr val="00B0F0"/>
              </a:solidFill>
              <a:latin typeface="Times New Roman" panose="02020603050405020304" pitchFamily="18" charset="0"/>
              <a:cs typeface="Times New Roman" panose="02020603050405020304" pitchFamily="18" charset="0"/>
            </a:endParaRPr>
          </a:p>
          <a:p>
            <a:r>
              <a:rPr lang="en-US" sz="2800" b="1" dirty="0" smtClean="0">
                <a:solidFill>
                  <a:srgbClr val="00B0F0"/>
                </a:solidFill>
                <a:latin typeface="Times New Roman" panose="02020603050405020304" pitchFamily="18" charset="0"/>
                <a:cs typeface="Times New Roman" panose="02020603050405020304" pitchFamily="18" charset="0"/>
              </a:rPr>
              <a:t>Dr</a:t>
            </a:r>
            <a:r>
              <a:rPr lang="en-US" sz="2800" b="1" dirty="0">
                <a:solidFill>
                  <a:srgbClr val="00B0F0"/>
                </a:solidFill>
                <a:latin typeface="Times New Roman" panose="02020603050405020304" pitchFamily="18" charset="0"/>
                <a:cs typeface="Times New Roman" panose="02020603050405020304" pitchFamily="18" charset="0"/>
              </a:rPr>
              <a:t>. </a:t>
            </a:r>
            <a:r>
              <a:rPr lang="en-US" sz="2800" b="1" dirty="0" err="1" smtClean="0">
                <a:solidFill>
                  <a:srgbClr val="00B0F0"/>
                </a:solidFill>
                <a:latin typeface="Times New Roman" panose="02020603050405020304" pitchFamily="18" charset="0"/>
                <a:cs typeface="Times New Roman" panose="02020603050405020304" pitchFamily="18" charset="0"/>
              </a:rPr>
              <a:t>Walid</a:t>
            </a:r>
            <a:r>
              <a:rPr lang="en-US" sz="2800" b="1" dirty="0" smtClean="0">
                <a:solidFill>
                  <a:srgbClr val="00B0F0"/>
                </a:solidFill>
                <a:latin typeface="Times New Roman" panose="02020603050405020304" pitchFamily="18" charset="0"/>
                <a:cs typeface="Times New Roman" panose="02020603050405020304" pitchFamily="18" charset="0"/>
              </a:rPr>
              <a:t> K. El </a:t>
            </a:r>
            <a:r>
              <a:rPr lang="en-US" sz="2800" b="1" dirty="0" err="1" smtClean="0">
                <a:solidFill>
                  <a:srgbClr val="00B0F0"/>
                </a:solidFill>
                <a:latin typeface="Times New Roman" panose="02020603050405020304" pitchFamily="18" charset="0"/>
                <a:cs typeface="Times New Roman" panose="02020603050405020304" pitchFamily="18" charset="0"/>
              </a:rPr>
              <a:t>Leithy</a:t>
            </a:r>
            <a:endParaRPr lang="en-US" sz="2800" b="1" dirty="0">
              <a:solidFill>
                <a:srgbClr val="00B0F0"/>
              </a:solidFill>
              <a:latin typeface="Times New Roman" panose="02020603050405020304" pitchFamily="18" charset="0"/>
              <a:cs typeface="Times New Roman" panose="02020603050405020304" pitchFamily="18" charset="0"/>
            </a:endParaRPr>
          </a:p>
        </p:txBody>
      </p:sp>
      <p:pic>
        <p:nvPicPr>
          <p:cNvPr id="22" name="Graphic 21">
            <a:extLst>
              <a:ext uri="{FF2B5EF4-FFF2-40B4-BE49-F238E27FC236}">
                <a16:creationId xmlns=""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 xmlns:a16="http://schemas.microsoft.com/office/drawing/2014/main"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36661843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486" y="469859"/>
            <a:ext cx="9201842" cy="655264"/>
          </a:xfrm>
        </p:spPr>
        <p:txBody>
          <a:bodyPr/>
          <a:lstStyle/>
          <a:p>
            <a:r>
              <a:rPr lang="en-US" dirty="0" smtClean="0"/>
              <a:t>Organizational Behavior</a:t>
            </a:r>
            <a:endParaRPr lang="en-US" dirty="0"/>
          </a:p>
        </p:txBody>
      </p:sp>
      <p:pic>
        <p:nvPicPr>
          <p:cNvPr id="7" name="Wits BCom Information Systems Major">
            <a:hlinkClick r:id="" action="ppaction://media"/>
          </p:cNvPr>
          <p:cNvPicPr>
            <a:picLocks noGrp="1" noChangeAspect="1"/>
          </p:cNvPicPr>
          <p:nvPr>
            <p:ph idx="1"/>
            <a:videoFile r:link="rId1"/>
            <p:extLst>
              <p:ext uri="{DAA4B4D4-6D71-4841-9C94-3DE7FCFB9230}">
                <p14:media xmlns:p14="http://schemas.microsoft.com/office/powerpoint/2010/main" r:embed="rId2">
                  <p14:trim st="7160" end="11883.0468"/>
                </p14:media>
              </p:ext>
            </p:extLst>
          </p:nvPr>
        </p:nvPicPr>
        <p:blipFill>
          <a:blip r:embed="rId4"/>
          <a:stretch>
            <a:fillRect/>
          </a:stretch>
        </p:blipFill>
        <p:spPr>
          <a:xfrm>
            <a:off x="1278283" y="1339074"/>
            <a:ext cx="8770937" cy="4933950"/>
          </a:xfrm>
        </p:spPr>
      </p:pic>
      <p:sp>
        <p:nvSpPr>
          <p:cNvPr id="4" name="Footer Placeholder 3"/>
          <p:cNvSpPr>
            <a:spLocks noGrp="1"/>
          </p:cNvSpPr>
          <p:nvPr>
            <p:ph type="ftr" sz="quarter" idx="11"/>
          </p:nvPr>
        </p:nvSpPr>
        <p:spPr/>
        <p:txBody>
          <a:bodyPr/>
          <a:lstStyle/>
          <a:p>
            <a:r>
              <a:rPr lang="en-US" dirty="0" smtClean="0">
                <a:solidFill>
                  <a:schemeClr val="bg1"/>
                </a:solidFill>
              </a:rPr>
              <a:t>www.midocean.ae</a:t>
            </a:r>
          </a:p>
        </p:txBody>
      </p:sp>
      <p:sp>
        <p:nvSpPr>
          <p:cNvPr id="8" name="Date Placeholder 7"/>
          <p:cNvSpPr>
            <a:spLocks noGrp="1"/>
          </p:cNvSpPr>
          <p:nvPr>
            <p:ph type="dt" sz="half" idx="10"/>
          </p:nvPr>
        </p:nvSpPr>
        <p:spPr/>
        <p:txBody>
          <a:bodyPr/>
          <a:lstStyle/>
          <a:p>
            <a:r>
              <a:rPr lang="en-US" dirty="0" smtClean="0"/>
              <a:t>Lecture </a:t>
            </a:r>
            <a:r>
              <a:rPr lang="en-US" dirty="0" smtClean="0"/>
              <a:t>1 </a:t>
            </a:r>
            <a:endParaRPr lang="en-US" dirty="0" smtClean="0"/>
          </a:p>
        </p:txBody>
      </p:sp>
      <p:sp>
        <p:nvSpPr>
          <p:cNvPr id="6" name="Rectangle 5"/>
          <p:cNvSpPr/>
          <p:nvPr/>
        </p:nvSpPr>
        <p:spPr>
          <a:xfrm>
            <a:off x="493486" y="1519311"/>
            <a:ext cx="7509767" cy="523220"/>
          </a:xfrm>
          <a:prstGeom prst="rect">
            <a:avLst/>
          </a:prstGeom>
        </p:spPr>
        <p:txBody>
          <a:bodyPr wrap="square">
            <a:spAutoFit/>
          </a:bodyPr>
          <a:lstStyle/>
          <a:p>
            <a:r>
              <a:rPr lang="en-US" sz="2800" dirty="0"/>
              <a:t>Stephen P. Robbins &amp; Timothy A. </a:t>
            </a:r>
            <a:r>
              <a:rPr lang="en-US" sz="2800" dirty="0" err="1"/>
              <a:t>Judg</a:t>
            </a:r>
            <a:endParaRPr lang="en-US" sz="2800" dirty="0"/>
          </a:p>
        </p:txBody>
      </p:sp>
    </p:spTree>
    <p:extLst>
      <p:ext uri="{BB962C8B-B14F-4D97-AF65-F5344CB8AC3E}">
        <p14:creationId xmlns:p14="http://schemas.microsoft.com/office/powerpoint/2010/main" val="1797205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6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Course Content</a:t>
            </a:r>
            <a:endParaRPr lang="en-US" dirty="0"/>
          </a:p>
        </p:txBody>
      </p:sp>
      <p:sp>
        <p:nvSpPr>
          <p:cNvPr id="3" name="Content Placeholder 2"/>
          <p:cNvSpPr>
            <a:spLocks noGrp="1"/>
          </p:cNvSpPr>
          <p:nvPr>
            <p:ph idx="1"/>
          </p:nvPr>
        </p:nvSpPr>
        <p:spPr/>
        <p:txBody>
          <a:bodyPr>
            <a:normAutofit fontScale="47500" lnSpcReduction="20000"/>
          </a:bodyPr>
          <a:lstStyle/>
          <a:p>
            <a:r>
              <a:rPr lang="en-US" dirty="0"/>
              <a:t>Chapter 1: Introduction to OB. (Lecture 1)</a:t>
            </a:r>
          </a:p>
          <a:p>
            <a:r>
              <a:rPr lang="en-US" dirty="0"/>
              <a:t>Chapter 2:  Attitudes and Job Satisfaction. (Lecture 2)</a:t>
            </a:r>
          </a:p>
          <a:p>
            <a:r>
              <a:rPr lang="en-US" dirty="0"/>
              <a:t>Chapter 3: Personality and Values ( Lecture 3)</a:t>
            </a:r>
          </a:p>
          <a:p>
            <a:r>
              <a:rPr lang="en-US" dirty="0"/>
              <a:t>Chapter 4 : Motivation Concepts and Applications (lecture 4)</a:t>
            </a:r>
          </a:p>
          <a:p>
            <a:r>
              <a:rPr lang="en-US" dirty="0"/>
              <a:t>Chapter 5:  Foundations of Group Behavior (lecture 5)</a:t>
            </a:r>
          </a:p>
          <a:p>
            <a:r>
              <a:rPr lang="en-US" dirty="0"/>
              <a:t>Chapter 6 :  Understanding Work Teams (Lecture 5)</a:t>
            </a:r>
          </a:p>
          <a:p>
            <a:r>
              <a:rPr lang="en-US" dirty="0"/>
              <a:t>Chapter 7:  Communication (Lecture 6) </a:t>
            </a:r>
          </a:p>
          <a:p>
            <a:r>
              <a:rPr lang="en-US" dirty="0"/>
              <a:t>Chapter 8:  Foundation of Organizational Structure  (Lecture 6)</a:t>
            </a:r>
          </a:p>
          <a:p>
            <a:r>
              <a:rPr lang="en-US" dirty="0"/>
              <a:t> Chapter 9: Introduction to Leadership ( Lecture 7)</a:t>
            </a:r>
          </a:p>
          <a:p>
            <a:r>
              <a:rPr lang="en-US" dirty="0"/>
              <a:t> Chapter 10:  Basic Approaches to Leadership (Lecture 8)</a:t>
            </a:r>
          </a:p>
          <a:p>
            <a:r>
              <a:rPr lang="en-US" dirty="0"/>
              <a:t> Chapter 11: Organizational Culture (lecture 9).</a:t>
            </a:r>
          </a:p>
          <a:p>
            <a:r>
              <a:rPr lang="en-US" dirty="0"/>
              <a:t> Chapter 12:  Managing change ( Lecture 10)</a:t>
            </a:r>
          </a:p>
          <a:p>
            <a:endParaRPr lang="en-US" dirty="0"/>
          </a:p>
          <a:p>
            <a:pPr marL="0" indent="0">
              <a:buNone/>
            </a:pPr>
            <a:endParaRPr lang="en-US" dirty="0"/>
          </a:p>
        </p:txBody>
      </p:sp>
      <p:sp>
        <p:nvSpPr>
          <p:cNvPr id="4" name="Date Placeholder 3"/>
          <p:cNvSpPr>
            <a:spLocks noGrp="1"/>
          </p:cNvSpPr>
          <p:nvPr>
            <p:ph type="dt" sz="half" idx="10"/>
          </p:nvPr>
        </p:nvSpPr>
        <p:spPr/>
        <p:txBody>
          <a:bodyPr/>
          <a:lstStyle/>
          <a:p>
            <a:r>
              <a:rPr lang="en-US" dirty="0" smtClean="0"/>
              <a:t>Lecture </a:t>
            </a:r>
            <a:r>
              <a:rPr lang="en-US" dirty="0"/>
              <a:t> </a:t>
            </a:r>
            <a:r>
              <a:rPr lang="en-US" dirty="0" smtClean="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3752255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OB?</a:t>
            </a:r>
            <a:endParaRPr lang="en-US" dirty="0"/>
          </a:p>
        </p:txBody>
      </p:sp>
      <p:sp>
        <p:nvSpPr>
          <p:cNvPr id="3" name="Content Placeholder 2"/>
          <p:cNvSpPr>
            <a:spLocks noGrp="1"/>
          </p:cNvSpPr>
          <p:nvPr>
            <p:ph idx="1"/>
          </p:nvPr>
        </p:nvSpPr>
        <p:spPr/>
        <p:txBody>
          <a:bodyPr/>
          <a:lstStyle/>
          <a:p>
            <a:r>
              <a:rPr lang="en-US" dirty="0"/>
              <a:t>A field of study that investigates the impact that individuals, groups, and structure have on behavior within organizations, for the purpose of applying such knowledge toward improving an organization’s effectiveness.</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3784925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OB?</a:t>
            </a:r>
            <a:endParaRPr lang="en-US" dirty="0"/>
          </a:p>
        </p:txBody>
      </p:sp>
      <p:sp>
        <p:nvSpPr>
          <p:cNvPr id="3" name="Content Placeholder 2"/>
          <p:cNvSpPr>
            <a:spLocks noGrp="1"/>
          </p:cNvSpPr>
          <p:nvPr>
            <p:ph idx="1"/>
          </p:nvPr>
        </p:nvSpPr>
        <p:spPr/>
        <p:txBody>
          <a:bodyPr/>
          <a:lstStyle/>
          <a:p>
            <a:r>
              <a:rPr lang="en-US" dirty="0"/>
              <a:t>In other words, Organizational behavior is the study of human behavior in Organizations and the application of knowledge about how, individuals, and groups act and react in an organization, in order to reach and accomplish the highest quality of performances, and dominant results.</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1464677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 Main Concern</a:t>
            </a:r>
            <a:endParaRPr lang="en-US" dirty="0"/>
          </a:p>
        </p:txBody>
      </p:sp>
      <p:sp>
        <p:nvSpPr>
          <p:cNvPr id="3" name="Content Placeholder 2"/>
          <p:cNvSpPr>
            <a:spLocks noGrp="1"/>
          </p:cNvSpPr>
          <p:nvPr>
            <p:ph idx="1"/>
          </p:nvPr>
        </p:nvSpPr>
        <p:spPr/>
        <p:txBody>
          <a:bodyPr/>
          <a:lstStyle/>
          <a:p>
            <a:r>
              <a:rPr lang="en-US" dirty="0"/>
              <a:t>Why do people behave a certain way in an organizational environment? What factors affect job performance, employee interaction, job commitment, leadership and managerial styles? </a:t>
            </a:r>
          </a:p>
          <a:p>
            <a:r>
              <a:rPr lang="en-US" dirty="0"/>
              <a:t>Individuals have studied this topic for decades in order to find ways of increasing organizational performance. </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1927558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 History as A Science</a:t>
            </a:r>
            <a:endParaRPr lang="en-US" dirty="0"/>
          </a:p>
        </p:txBody>
      </p:sp>
      <p:sp>
        <p:nvSpPr>
          <p:cNvPr id="3" name="Content Placeholder 2"/>
          <p:cNvSpPr>
            <a:spLocks noGrp="1"/>
          </p:cNvSpPr>
          <p:nvPr>
            <p:ph idx="1"/>
          </p:nvPr>
        </p:nvSpPr>
        <p:spPr/>
        <p:txBody>
          <a:bodyPr/>
          <a:lstStyle/>
          <a:p>
            <a:r>
              <a:rPr lang="en-US" dirty="0"/>
              <a:t>While Organizational Behavior as a field of academic study wasn’t fully recognized by the American Psychological Association (APA) until the 1970’s, it’s roots go back to the late 1920’s when the Hawthorne Electric Company set up a series of experiments designed to explore how changes in environment and design changed the productivity of their employees.</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3347568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 History as a Science</a:t>
            </a:r>
            <a:endParaRPr lang="en-US" dirty="0"/>
          </a:p>
        </p:txBody>
      </p:sp>
      <p:sp>
        <p:nvSpPr>
          <p:cNvPr id="3" name="Content Placeholder 2"/>
          <p:cNvSpPr>
            <a:spLocks noGrp="1"/>
          </p:cNvSpPr>
          <p:nvPr>
            <p:ph idx="1"/>
          </p:nvPr>
        </p:nvSpPr>
        <p:spPr/>
        <p:txBody>
          <a:bodyPr/>
          <a:lstStyle/>
          <a:p>
            <a:r>
              <a:rPr lang="en-US" dirty="0"/>
              <a:t>Their various studies, conducted between the years of 1924 and 1933, were broad and measured over large periods of time. The studies included the effect of various types of breaks (lots of small breaks, a few long ones, etc.) on productivity, productivity in isolation, and productivity in varying levels of light. The most famous finding resulting from the of the Hawthorne Studies is what is now called the Hawthorne Effect, the change in behavior of a test subject when they know they’re being observed.</a:t>
            </a:r>
          </a:p>
          <a:p>
            <a:endParaRPr lang="en-US" dirty="0"/>
          </a:p>
        </p:txBody>
      </p:sp>
      <p:sp>
        <p:nvSpPr>
          <p:cNvPr id="4" name="Date Placeholder 3"/>
          <p:cNvSpPr>
            <a:spLocks noGrp="1"/>
          </p:cNvSpPr>
          <p:nvPr>
            <p:ph type="dt" sz="half" idx="10"/>
          </p:nvPr>
        </p:nvSpPr>
        <p:spPr>
          <a:xfrm>
            <a:off x="159656" y="6488121"/>
            <a:ext cx="3478893" cy="378047"/>
          </a:xfrm>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4004173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Importance of Interpersonal Skills</a:t>
            </a:r>
            <a:endParaRPr lang="en-US" dirty="0"/>
          </a:p>
        </p:txBody>
      </p:sp>
      <p:sp>
        <p:nvSpPr>
          <p:cNvPr id="3" name="Content Placeholder 2"/>
          <p:cNvSpPr>
            <a:spLocks noGrp="1"/>
          </p:cNvSpPr>
          <p:nvPr>
            <p:ph idx="1"/>
          </p:nvPr>
        </p:nvSpPr>
        <p:spPr/>
        <p:txBody>
          <a:bodyPr/>
          <a:lstStyle/>
          <a:p>
            <a:r>
              <a:rPr lang="en-US" dirty="0"/>
              <a:t>Until the late 1980s, Business Schools Curricula emphasized the technical aspects of Management, focusing on Economics, Accounting, Finance and so on.</a:t>
            </a:r>
          </a:p>
          <a:p>
            <a:r>
              <a:rPr lang="en-US" dirty="0"/>
              <a:t>Starting from the early 1990s, Business Schools realized the importance of understanding human behavior and the its role in determining a manager’s effectiveness. </a:t>
            </a:r>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 Principles of Management Information Systems</a:t>
            </a:r>
            <a:endParaRPr lang="en-US" dirty="0"/>
          </a:p>
        </p:txBody>
      </p:sp>
    </p:spTree>
    <p:extLst>
      <p:ext uri="{BB962C8B-B14F-4D97-AF65-F5344CB8AC3E}">
        <p14:creationId xmlns:p14="http://schemas.microsoft.com/office/powerpoint/2010/main" val="2802541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Importance of Interpersonal Skills</a:t>
            </a:r>
            <a:endParaRPr lang="en-US" dirty="0"/>
          </a:p>
        </p:txBody>
      </p:sp>
      <p:sp>
        <p:nvSpPr>
          <p:cNvPr id="3" name="Content Placeholder 2"/>
          <p:cNvSpPr>
            <a:spLocks noGrp="1"/>
          </p:cNvSpPr>
          <p:nvPr>
            <p:ph idx="1"/>
          </p:nvPr>
        </p:nvSpPr>
        <p:spPr/>
        <p:txBody>
          <a:bodyPr>
            <a:normAutofit fontScale="92500" lnSpcReduction="10000"/>
          </a:bodyPr>
          <a:lstStyle/>
          <a:p>
            <a:r>
              <a:rPr lang="en-US" dirty="0"/>
              <a:t>Understanding OB helps determine manager effectiveness</a:t>
            </a:r>
          </a:p>
          <a:p>
            <a:r>
              <a:rPr lang="en-US" dirty="0"/>
              <a:t>Technical and quantitative skills are important </a:t>
            </a:r>
          </a:p>
          <a:p>
            <a:r>
              <a:rPr lang="en-US" dirty="0"/>
              <a:t>But leadership and communication skills are CRITICAL</a:t>
            </a:r>
          </a:p>
          <a:p>
            <a:r>
              <a:rPr lang="en-US" dirty="0"/>
              <a:t>Organizational benefits of skilled managers</a:t>
            </a:r>
          </a:p>
          <a:p>
            <a:r>
              <a:rPr lang="en-US" dirty="0"/>
              <a:t>Lower turnover of quality employees</a:t>
            </a:r>
          </a:p>
          <a:p>
            <a:r>
              <a:rPr lang="en-US" dirty="0"/>
              <a:t>Higher quality applications for recruitment</a:t>
            </a:r>
          </a:p>
          <a:p>
            <a:r>
              <a:rPr lang="en-US" dirty="0"/>
              <a:t>Better financial performance</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32103025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Why is it important to Managers </a:t>
            </a:r>
            <a:r>
              <a:rPr lang="en-US" dirty="0" smtClean="0"/>
              <a:t>To </a:t>
            </a:r>
            <a:r>
              <a:rPr lang="en-US" dirty="0"/>
              <a:t>Understand </a:t>
            </a:r>
            <a:r>
              <a:rPr lang="en-US" dirty="0" smtClean="0"/>
              <a:t>OB?</a:t>
            </a:r>
            <a:r>
              <a:rPr lang="en-US" dirty="0"/>
              <a:t/>
            </a:r>
            <a:br>
              <a:rPr lang="en-US" dirty="0"/>
            </a:br>
            <a:endParaRPr lang="en-US" dirty="0"/>
          </a:p>
        </p:txBody>
      </p:sp>
      <p:sp>
        <p:nvSpPr>
          <p:cNvPr id="3" name="Content Placeholder 2"/>
          <p:cNvSpPr>
            <a:spLocks noGrp="1"/>
          </p:cNvSpPr>
          <p:nvPr>
            <p:ph idx="1"/>
          </p:nvPr>
        </p:nvSpPr>
        <p:spPr/>
        <p:txBody>
          <a:bodyPr/>
          <a:lstStyle/>
          <a:p>
            <a:r>
              <a:rPr lang="en-US" dirty="0"/>
              <a:t>Findings from organizational behavior’s body of research can be used by executives and Human Relations professionals better understand a business’ culture, how that culture may facilitate or hinder productivity and employee retention, and how to best evaluate candidates skill set and personality during the hiring process. </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4087720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Why is it important to Managers To Understand OB?</a:t>
            </a:r>
          </a:p>
        </p:txBody>
      </p:sp>
      <p:sp>
        <p:nvSpPr>
          <p:cNvPr id="3" name="Content Placeholder 2"/>
          <p:cNvSpPr>
            <a:spLocks noGrp="1"/>
          </p:cNvSpPr>
          <p:nvPr>
            <p:ph idx="1"/>
          </p:nvPr>
        </p:nvSpPr>
        <p:spPr/>
        <p:txBody>
          <a:bodyPr>
            <a:normAutofit lnSpcReduction="10000"/>
          </a:bodyPr>
          <a:lstStyle/>
          <a:p>
            <a:r>
              <a:rPr lang="en-US" dirty="0"/>
              <a:t>Managers need an understanding of organizational behavior because a large part of their job has to do with exactly that.  Organizational behavior is the study of how people behave while in groups and as individuals.  Much of what a manager does has to do with trying to get people to work as effectively as possible.  It can involve trying to motivate an individual worker or it can involve trying to understand how to get workers who are part of a team to interact with one another in such a way that they are able to work more efficiently and effectively.</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186572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OB Objectives</a:t>
            </a:r>
            <a:endParaRPr lang="en-US" dirty="0"/>
          </a:p>
        </p:txBody>
      </p:sp>
      <p:sp>
        <p:nvSpPr>
          <p:cNvPr id="3" name="Content Placeholder 2"/>
          <p:cNvSpPr>
            <a:spLocks noGrp="1"/>
          </p:cNvSpPr>
          <p:nvPr>
            <p:ph idx="1"/>
          </p:nvPr>
        </p:nvSpPr>
        <p:spPr/>
        <p:txBody>
          <a:bodyPr/>
          <a:lstStyle/>
          <a:p>
            <a:r>
              <a:rPr lang="en-US" dirty="0"/>
              <a:t>To determine the motivation level of employees.</a:t>
            </a:r>
          </a:p>
          <a:p>
            <a:r>
              <a:rPr lang="en-US" dirty="0"/>
              <a:t>To encourage the people, to work enthusiastically in the organization.</a:t>
            </a:r>
          </a:p>
          <a:p>
            <a:r>
              <a:rPr lang="en-US" dirty="0"/>
              <a:t>To create an environment for the development of effective leadership.</a:t>
            </a:r>
          </a:p>
          <a:p>
            <a:r>
              <a:rPr lang="en-US" dirty="0"/>
              <a:t>To develop effective group behavior among the employees.</a:t>
            </a:r>
          </a:p>
          <a:p>
            <a:r>
              <a:rPr lang="en-US" dirty="0"/>
              <a:t>To identify the reasons for conflict and to resolve the conflict.</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2291476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 Objectives</a:t>
            </a:r>
            <a:endParaRPr lang="en-US" dirty="0"/>
          </a:p>
        </p:txBody>
      </p:sp>
      <p:sp>
        <p:nvSpPr>
          <p:cNvPr id="3" name="Content Placeholder 2"/>
          <p:cNvSpPr>
            <a:spLocks noGrp="1"/>
          </p:cNvSpPr>
          <p:nvPr>
            <p:ph idx="1"/>
          </p:nvPr>
        </p:nvSpPr>
        <p:spPr/>
        <p:txBody>
          <a:bodyPr/>
          <a:lstStyle/>
          <a:p>
            <a:r>
              <a:rPr lang="en-US" dirty="0"/>
              <a:t>To find out the reasons for frustration and reduce or eliminate the reasons.</a:t>
            </a:r>
          </a:p>
          <a:p>
            <a:r>
              <a:rPr lang="en-US" dirty="0"/>
              <a:t>To increase the moral of employees of the organization.</a:t>
            </a:r>
          </a:p>
          <a:p>
            <a:r>
              <a:rPr lang="en-US" dirty="0"/>
              <a:t>To maintain the organizational environment favorable for the work.</a:t>
            </a:r>
          </a:p>
          <a:p>
            <a:r>
              <a:rPr lang="en-US" dirty="0"/>
              <a:t>To find out the ways for effective organizational development.</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3543889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Managers Do?</a:t>
            </a:r>
            <a:endParaRPr lang="en-US" dirty="0"/>
          </a:p>
        </p:txBody>
      </p:sp>
      <p:sp>
        <p:nvSpPr>
          <p:cNvPr id="3" name="Content Placeholder 2"/>
          <p:cNvSpPr>
            <a:spLocks noGrp="1"/>
          </p:cNvSpPr>
          <p:nvPr>
            <p:ph idx="1"/>
          </p:nvPr>
        </p:nvSpPr>
        <p:spPr/>
        <p:txBody>
          <a:bodyPr/>
          <a:lstStyle/>
          <a:p>
            <a:r>
              <a:rPr lang="en-US" dirty="0"/>
              <a:t>They get things done through other people.</a:t>
            </a:r>
          </a:p>
          <a:p>
            <a:r>
              <a:rPr lang="en-US" dirty="0"/>
              <a:t>Management Main Activities:</a:t>
            </a:r>
          </a:p>
          <a:p>
            <a:r>
              <a:rPr lang="en-US" dirty="0"/>
              <a:t>Make decisions</a:t>
            </a:r>
          </a:p>
          <a:p>
            <a:r>
              <a:rPr lang="en-US" dirty="0"/>
              <a:t>Allocate resources</a:t>
            </a:r>
          </a:p>
          <a:p>
            <a:r>
              <a:rPr lang="en-US" dirty="0"/>
              <a:t>Direct activities of others to attain goals</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41580902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Management Functions According </a:t>
            </a:r>
            <a:r>
              <a:rPr lang="en-US" dirty="0" smtClean="0"/>
              <a:t>to </a:t>
            </a:r>
            <a:r>
              <a:rPr lang="en-US" dirty="0" err="1"/>
              <a:t>Fayol</a:t>
            </a:r>
            <a:r>
              <a:rPr lang="en-US" dirty="0"/>
              <a:t>:</a:t>
            </a:r>
            <a:br>
              <a:rPr lang="en-US" dirty="0"/>
            </a:br>
            <a:endParaRPr lang="en-US" dirty="0"/>
          </a:p>
        </p:txBody>
      </p:sp>
      <p:sp>
        <p:nvSpPr>
          <p:cNvPr id="3" name="Content Placeholder 2"/>
          <p:cNvSpPr>
            <a:spLocks noGrp="1"/>
          </p:cNvSpPr>
          <p:nvPr>
            <p:ph idx="1"/>
          </p:nvPr>
        </p:nvSpPr>
        <p:spPr/>
        <p:txBody>
          <a:bodyPr/>
          <a:lstStyle/>
          <a:p>
            <a:r>
              <a:rPr lang="en-US" dirty="0"/>
              <a:t>Henry </a:t>
            </a:r>
            <a:r>
              <a:rPr lang="en-US" dirty="0" err="1"/>
              <a:t>Fayol</a:t>
            </a:r>
            <a:r>
              <a:rPr lang="en-US" dirty="0"/>
              <a:t> in the early part of the twentieth century wrote that all managers perform five management functions; Planning, Organizing, Commending, Coordinating and Controlling. Today we have condensed these functions into four: Planning, Organizing, Leading and Controlling. </a:t>
            </a:r>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16360039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Management Functions According </a:t>
            </a:r>
            <a:r>
              <a:rPr lang="en-US" dirty="0" smtClean="0"/>
              <a:t>to </a:t>
            </a:r>
            <a:r>
              <a:rPr lang="en-US" dirty="0" err="1"/>
              <a:t>Fayol</a:t>
            </a:r>
            <a:r>
              <a:rPr lang="en-US" dirty="0"/>
              <a:t>:</a:t>
            </a:r>
            <a:br>
              <a:rPr lang="en-US" dirty="0"/>
            </a:br>
            <a:endParaRPr lang="en-US" dirty="0"/>
          </a:p>
        </p:txBody>
      </p:sp>
      <p:pic>
        <p:nvPicPr>
          <p:cNvPr id="7" name="Content Placeholder 6"/>
          <p:cNvPicPr>
            <a:picLocks noGrp="1" noChangeAspect="1"/>
          </p:cNvPicPr>
          <p:nvPr>
            <p:ph idx="1"/>
          </p:nvPr>
        </p:nvPicPr>
        <p:blipFill>
          <a:blip r:embed="rId2"/>
          <a:stretch>
            <a:fillRect/>
          </a:stretch>
        </p:blipFill>
        <p:spPr>
          <a:xfrm>
            <a:off x="2724620" y="1731204"/>
            <a:ext cx="6742760" cy="4316342"/>
          </a:xfrm>
          <a:prstGeom prst="rect">
            <a:avLst/>
          </a:prstGeom>
        </p:spPr>
      </p:pic>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37094355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Management </a:t>
            </a:r>
            <a:r>
              <a:rPr lang="en-US" dirty="0" smtClean="0"/>
              <a:t>Functions: Plan</a:t>
            </a:r>
            <a:r>
              <a:rPr lang="en-US" dirty="0"/>
              <a:t/>
            </a:r>
            <a:br>
              <a:rPr lang="en-US" dirty="0"/>
            </a:br>
            <a:endParaRPr lang="en-US" dirty="0"/>
          </a:p>
        </p:txBody>
      </p:sp>
      <p:pic>
        <p:nvPicPr>
          <p:cNvPr id="8" name="Content Placeholder 7"/>
          <p:cNvPicPr>
            <a:picLocks noGrp="1" noChangeAspect="1"/>
          </p:cNvPicPr>
          <p:nvPr>
            <p:ph idx="1"/>
          </p:nvPr>
        </p:nvPicPr>
        <p:blipFill>
          <a:blip r:embed="rId2"/>
          <a:stretch>
            <a:fillRect/>
          </a:stretch>
        </p:blipFill>
        <p:spPr>
          <a:xfrm>
            <a:off x="999192" y="2325403"/>
            <a:ext cx="3243353" cy="2621507"/>
          </a:xfrm>
          <a:prstGeom prst="rect">
            <a:avLst/>
          </a:prstGeom>
        </p:spPr>
      </p:pic>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9" name="Rectangle 8"/>
          <p:cNvSpPr/>
          <p:nvPr/>
        </p:nvSpPr>
        <p:spPr>
          <a:xfrm>
            <a:off x="5584872" y="2922425"/>
            <a:ext cx="6231990" cy="2677656"/>
          </a:xfrm>
          <a:prstGeom prst="rect">
            <a:avLst/>
          </a:prstGeom>
        </p:spPr>
        <p:txBody>
          <a:bodyPr wrap="square">
            <a:spAutoFit/>
          </a:bodyPr>
          <a:lstStyle/>
          <a:p>
            <a:r>
              <a:rPr lang="en-US" sz="2800" dirty="0"/>
              <a:t>Planning</a:t>
            </a:r>
          </a:p>
          <a:p>
            <a:r>
              <a:rPr lang="en-US" sz="2800" dirty="0"/>
              <a:t>A process that includes defining goals, establishing strategy, and developing plans to coordinate activities.</a:t>
            </a:r>
          </a:p>
          <a:p>
            <a:r>
              <a:rPr lang="en-US" sz="2800" dirty="0"/>
              <a:t>As managers advance, they do this function more often.</a:t>
            </a:r>
          </a:p>
        </p:txBody>
      </p:sp>
    </p:spTree>
    <p:extLst>
      <p:ext uri="{BB962C8B-B14F-4D97-AF65-F5344CB8AC3E}">
        <p14:creationId xmlns:p14="http://schemas.microsoft.com/office/powerpoint/2010/main" val="2241636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Management </a:t>
            </a:r>
            <a:r>
              <a:rPr lang="en-US" dirty="0" smtClean="0"/>
              <a:t>Functions: Organize</a:t>
            </a:r>
            <a:r>
              <a:rPr lang="en-US" dirty="0"/>
              <a:t/>
            </a:r>
            <a:br>
              <a:rPr lang="en-US" dirty="0"/>
            </a:br>
            <a:endParaRPr lang="en-US" dirty="0"/>
          </a:p>
        </p:txBody>
      </p:sp>
      <p:pic>
        <p:nvPicPr>
          <p:cNvPr id="7" name="Content Placeholder 6"/>
          <p:cNvPicPr>
            <a:picLocks noGrp="1" noChangeAspect="1"/>
          </p:cNvPicPr>
          <p:nvPr>
            <p:ph idx="1"/>
          </p:nvPr>
        </p:nvPicPr>
        <p:blipFill>
          <a:blip r:embed="rId2"/>
          <a:stretch>
            <a:fillRect/>
          </a:stretch>
        </p:blipFill>
        <p:spPr>
          <a:xfrm>
            <a:off x="675249" y="1775802"/>
            <a:ext cx="3066757" cy="3158002"/>
          </a:xfrm>
          <a:prstGeom prst="rect">
            <a:avLst/>
          </a:prstGeom>
        </p:spPr>
      </p:pic>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8" name="Rectangle 7"/>
          <p:cNvSpPr/>
          <p:nvPr/>
        </p:nvSpPr>
        <p:spPr>
          <a:xfrm>
            <a:off x="4079630" y="2828836"/>
            <a:ext cx="7751299" cy="1815882"/>
          </a:xfrm>
          <a:prstGeom prst="rect">
            <a:avLst/>
          </a:prstGeom>
        </p:spPr>
        <p:txBody>
          <a:bodyPr wrap="square">
            <a:spAutoFit/>
          </a:bodyPr>
          <a:lstStyle/>
          <a:p>
            <a:r>
              <a:rPr lang="en-US" sz="2800" dirty="0"/>
              <a:t>Organizing</a:t>
            </a:r>
          </a:p>
          <a:p>
            <a:r>
              <a:rPr lang="en-US" sz="2800" dirty="0"/>
              <a:t>Determining what tasks are to be done, who is to do them, how the tasks are to be grouped, who reports to whom, and where decisions are to be made.</a:t>
            </a:r>
          </a:p>
        </p:txBody>
      </p:sp>
    </p:spTree>
    <p:extLst>
      <p:ext uri="{BB962C8B-B14F-4D97-AF65-F5344CB8AC3E}">
        <p14:creationId xmlns:p14="http://schemas.microsoft.com/office/powerpoint/2010/main" val="171063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Management </a:t>
            </a:r>
            <a:r>
              <a:rPr lang="en-US" dirty="0" err="1" smtClean="0"/>
              <a:t>Functions:Lead</a:t>
            </a:r>
            <a:r>
              <a:rPr lang="en-US" dirty="0"/>
              <a:t/>
            </a:r>
            <a:br>
              <a:rPr lang="en-US" dirty="0"/>
            </a:br>
            <a:endParaRPr lang="en-US" dirty="0"/>
          </a:p>
        </p:txBody>
      </p:sp>
      <p:pic>
        <p:nvPicPr>
          <p:cNvPr id="8" name="Content Placeholder 7"/>
          <p:cNvPicPr>
            <a:picLocks noGrp="1" noChangeAspect="1"/>
          </p:cNvPicPr>
          <p:nvPr>
            <p:ph idx="1"/>
          </p:nvPr>
        </p:nvPicPr>
        <p:blipFill>
          <a:blip r:embed="rId2"/>
          <a:stretch>
            <a:fillRect/>
          </a:stretch>
        </p:blipFill>
        <p:spPr>
          <a:xfrm>
            <a:off x="741462" y="2184725"/>
            <a:ext cx="3225064" cy="2621507"/>
          </a:xfrm>
          <a:prstGeom prst="rect">
            <a:avLst/>
          </a:prstGeom>
        </p:spPr>
      </p:pic>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10" name="Rectangle 9"/>
          <p:cNvSpPr/>
          <p:nvPr/>
        </p:nvSpPr>
        <p:spPr>
          <a:xfrm>
            <a:off x="4965894" y="2690336"/>
            <a:ext cx="6921306" cy="2677656"/>
          </a:xfrm>
          <a:prstGeom prst="rect">
            <a:avLst/>
          </a:prstGeom>
        </p:spPr>
        <p:txBody>
          <a:bodyPr wrap="square">
            <a:spAutoFit/>
          </a:bodyPr>
          <a:lstStyle/>
          <a:p>
            <a:r>
              <a:rPr lang="en-US" sz="2800" dirty="0"/>
              <a:t>Leading</a:t>
            </a:r>
          </a:p>
          <a:p>
            <a:r>
              <a:rPr lang="en-US" sz="2800" dirty="0"/>
              <a:t>A function that includes motivating employees, directing others, selecting the most effective communication channels, and resolving conflicts.</a:t>
            </a:r>
          </a:p>
          <a:p>
            <a:r>
              <a:rPr lang="en-US" sz="2800" dirty="0"/>
              <a:t>It is about PEOPLE!</a:t>
            </a:r>
          </a:p>
        </p:txBody>
      </p:sp>
    </p:spTree>
    <p:extLst>
      <p:ext uri="{BB962C8B-B14F-4D97-AF65-F5344CB8AC3E}">
        <p14:creationId xmlns:p14="http://schemas.microsoft.com/office/powerpoint/2010/main" val="36568672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Management </a:t>
            </a:r>
            <a:r>
              <a:rPr lang="en-US" dirty="0" smtClean="0"/>
              <a:t>Functions: Control</a:t>
            </a:r>
            <a:r>
              <a:rPr lang="en-US" dirty="0"/>
              <a:t/>
            </a:r>
            <a:br>
              <a:rPr lang="en-US" dirty="0"/>
            </a:br>
            <a:endParaRPr lang="en-US" dirty="0"/>
          </a:p>
        </p:txBody>
      </p:sp>
      <p:pic>
        <p:nvPicPr>
          <p:cNvPr id="7" name="Content Placeholder 6"/>
          <p:cNvPicPr>
            <a:picLocks noGrp="1" noChangeAspect="1"/>
          </p:cNvPicPr>
          <p:nvPr>
            <p:ph idx="1"/>
          </p:nvPr>
        </p:nvPicPr>
        <p:blipFill>
          <a:blip r:embed="rId2"/>
          <a:stretch>
            <a:fillRect/>
          </a:stretch>
        </p:blipFill>
        <p:spPr>
          <a:xfrm>
            <a:off x="880265" y="2029020"/>
            <a:ext cx="3200677" cy="3158002"/>
          </a:xfrm>
          <a:prstGeom prst="rect">
            <a:avLst/>
          </a:prstGeom>
        </p:spPr>
      </p:pic>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8" name="Rectangle 7"/>
          <p:cNvSpPr/>
          <p:nvPr/>
        </p:nvSpPr>
        <p:spPr>
          <a:xfrm>
            <a:off x="5190977" y="2967335"/>
            <a:ext cx="6569613" cy="1815882"/>
          </a:xfrm>
          <a:prstGeom prst="rect">
            <a:avLst/>
          </a:prstGeom>
        </p:spPr>
        <p:txBody>
          <a:bodyPr wrap="square">
            <a:spAutoFit/>
          </a:bodyPr>
          <a:lstStyle/>
          <a:p>
            <a:r>
              <a:rPr lang="en-US" sz="2800" dirty="0"/>
              <a:t>Controlling</a:t>
            </a:r>
          </a:p>
          <a:p>
            <a:r>
              <a:rPr lang="en-US" sz="2800" dirty="0"/>
              <a:t>Monitoring performance, comparing actual performance with previously set goals, and correcting any deviation.</a:t>
            </a:r>
          </a:p>
        </p:txBody>
      </p:sp>
    </p:spTree>
    <p:extLst>
      <p:ext uri="{BB962C8B-B14F-4D97-AF65-F5344CB8AC3E}">
        <p14:creationId xmlns:p14="http://schemas.microsoft.com/office/powerpoint/2010/main" val="34052201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Mintzberg’s Managerial Roles</a:t>
            </a:r>
            <a:br>
              <a:rPr lang="en-US" dirty="0"/>
            </a:br>
            <a:endParaRPr lang="en-US" dirty="0"/>
          </a:p>
        </p:txBody>
      </p:sp>
      <p:sp>
        <p:nvSpPr>
          <p:cNvPr id="3" name="Content Placeholder 2"/>
          <p:cNvSpPr>
            <a:spLocks noGrp="1"/>
          </p:cNvSpPr>
          <p:nvPr>
            <p:ph idx="1"/>
          </p:nvPr>
        </p:nvSpPr>
        <p:spPr/>
        <p:txBody>
          <a:bodyPr>
            <a:normAutofit lnSpcReduction="10000"/>
          </a:bodyPr>
          <a:lstStyle/>
          <a:p>
            <a:r>
              <a:rPr lang="en-US" dirty="0"/>
              <a:t>Henry </a:t>
            </a:r>
            <a:r>
              <a:rPr lang="en-US" dirty="0" err="1"/>
              <a:t>Mintzberg</a:t>
            </a:r>
            <a:r>
              <a:rPr lang="en-US" dirty="0"/>
              <a:t> undertook a careful study of five executives to determine what they mainly do on their jobs. </a:t>
            </a:r>
            <a:r>
              <a:rPr lang="en-US" dirty="0" err="1"/>
              <a:t>Mintzberg</a:t>
            </a:r>
            <a:r>
              <a:rPr lang="en-US" dirty="0"/>
              <a:t> identified that managers perform ten different highly interrelated roles or set of behaviors. These ten roles can be separated under three groups of behavior: </a:t>
            </a:r>
          </a:p>
          <a:p>
            <a:r>
              <a:rPr lang="en-US" dirty="0"/>
              <a:t>Interpersonal</a:t>
            </a:r>
          </a:p>
          <a:p>
            <a:r>
              <a:rPr lang="en-US" dirty="0"/>
              <a:t>Informational</a:t>
            </a:r>
          </a:p>
          <a:p>
            <a:r>
              <a:rPr lang="en-US" dirty="0"/>
              <a:t>Decisional</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12029288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Mintzberg’s Managerial Roles</a:t>
            </a:r>
            <a:br>
              <a:rPr lang="en-US" dirty="0"/>
            </a:br>
            <a:endParaRPr lang="en-US" dirty="0"/>
          </a:p>
        </p:txBody>
      </p:sp>
      <p:pic>
        <p:nvPicPr>
          <p:cNvPr id="7" name="Content Placeholder 6"/>
          <p:cNvPicPr>
            <a:picLocks noGrp="1" noChangeAspect="1"/>
          </p:cNvPicPr>
          <p:nvPr>
            <p:ph idx="1"/>
          </p:nvPr>
        </p:nvPicPr>
        <p:blipFill>
          <a:blip r:embed="rId2"/>
          <a:stretch>
            <a:fillRect/>
          </a:stretch>
        </p:blipFill>
        <p:spPr>
          <a:xfrm>
            <a:off x="576775" y="2140648"/>
            <a:ext cx="11127545" cy="3331684"/>
          </a:xfrm>
          <a:prstGeom prst="rect">
            <a:avLst/>
          </a:prstGeom>
        </p:spPr>
      </p:pic>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39525492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Mintzberg’s Managerial Roles: </a:t>
            </a:r>
            <a:r>
              <a:rPr lang="en-US" dirty="0" smtClean="0"/>
              <a:t>Informational</a:t>
            </a:r>
            <a:r>
              <a:rPr lang="en-US" dirty="0"/>
              <a:t/>
            </a:r>
            <a:br>
              <a:rPr lang="en-US" dirty="0"/>
            </a:br>
            <a:endParaRPr lang="en-US" dirty="0"/>
          </a:p>
        </p:txBody>
      </p:sp>
      <p:pic>
        <p:nvPicPr>
          <p:cNvPr id="7" name="Content Placeholder 6"/>
          <p:cNvPicPr>
            <a:picLocks noGrp="1" noChangeAspect="1"/>
          </p:cNvPicPr>
          <p:nvPr>
            <p:ph idx="1"/>
          </p:nvPr>
        </p:nvPicPr>
        <p:blipFill>
          <a:blip r:embed="rId2"/>
          <a:stretch>
            <a:fillRect/>
          </a:stretch>
        </p:blipFill>
        <p:spPr>
          <a:xfrm>
            <a:off x="470647" y="1814732"/>
            <a:ext cx="11289944" cy="3053136"/>
          </a:xfrm>
          <a:prstGeom prst="rect">
            <a:avLst/>
          </a:prstGeom>
        </p:spPr>
      </p:pic>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12679975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Mintzberg’s Managerial Roles: </a:t>
            </a:r>
            <a:r>
              <a:rPr lang="en-US" dirty="0" smtClean="0"/>
              <a:t>Decisional</a:t>
            </a:r>
            <a:r>
              <a:rPr lang="en-US" dirty="0"/>
              <a:t/>
            </a:r>
            <a:br>
              <a:rPr lang="en-US" dirty="0"/>
            </a:br>
            <a:endParaRPr lang="en-US" dirty="0"/>
          </a:p>
        </p:txBody>
      </p:sp>
      <p:pic>
        <p:nvPicPr>
          <p:cNvPr id="7" name="Content Placeholder 6"/>
          <p:cNvPicPr>
            <a:picLocks noGrp="1" noChangeAspect="1"/>
          </p:cNvPicPr>
          <p:nvPr>
            <p:ph idx="1"/>
          </p:nvPr>
        </p:nvPicPr>
        <p:blipFill>
          <a:blip r:embed="rId2"/>
          <a:stretch>
            <a:fillRect/>
          </a:stretch>
        </p:blipFill>
        <p:spPr>
          <a:xfrm>
            <a:off x="470647" y="1828799"/>
            <a:ext cx="11233673" cy="3967089"/>
          </a:xfrm>
          <a:prstGeom prst="rect">
            <a:avLst/>
          </a:prstGeom>
        </p:spPr>
      </p:pic>
      <p:sp>
        <p:nvSpPr>
          <p:cNvPr id="4" name="Date Placeholder 3"/>
          <p:cNvSpPr>
            <a:spLocks noGrp="1"/>
          </p:cNvSpPr>
          <p:nvPr>
            <p:ph type="dt" sz="half" idx="10"/>
          </p:nvPr>
        </p:nvSpPr>
        <p:spPr>
          <a:xfrm>
            <a:off x="159656" y="6488120"/>
            <a:ext cx="3478893" cy="378047"/>
          </a:xfrm>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21395882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Katz’s Essential Management Skills</a:t>
            </a:r>
            <a:br>
              <a:rPr lang="en-US" dirty="0"/>
            </a:br>
            <a:endParaRPr lang="en-US" dirty="0"/>
          </a:p>
        </p:txBody>
      </p:sp>
      <p:sp>
        <p:nvSpPr>
          <p:cNvPr id="3" name="Content Placeholder 2"/>
          <p:cNvSpPr>
            <a:spLocks noGrp="1"/>
          </p:cNvSpPr>
          <p:nvPr>
            <p:ph idx="1"/>
          </p:nvPr>
        </p:nvSpPr>
        <p:spPr/>
        <p:txBody>
          <a:bodyPr>
            <a:normAutofit fontScale="92500" lnSpcReduction="20000"/>
          </a:bodyPr>
          <a:lstStyle/>
          <a:p>
            <a:r>
              <a:rPr lang="en-US" dirty="0"/>
              <a:t>Another way of considering what managers do is to look at the skills or competencies they need to achieve their goals. According to Katz, researchers have identified a number of skills that differentiate effective from ineffective managers as follows:  </a:t>
            </a:r>
          </a:p>
          <a:p>
            <a:r>
              <a:rPr lang="en-US" dirty="0"/>
              <a:t>Technical Skills</a:t>
            </a:r>
          </a:p>
          <a:p>
            <a:r>
              <a:rPr lang="en-US" dirty="0"/>
              <a:t>The ability to apply specialized knowledge or expertise.</a:t>
            </a:r>
          </a:p>
          <a:p>
            <a:r>
              <a:rPr lang="en-US" dirty="0"/>
              <a:t>Human Skills</a:t>
            </a:r>
          </a:p>
          <a:p>
            <a:r>
              <a:rPr lang="en-US" dirty="0"/>
              <a:t>The ability to work with, understand, and motivate other people, both individually and in groups.</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33890011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Katz’s Essential Management Skills</a:t>
            </a:r>
            <a:br>
              <a:rPr lang="en-US" dirty="0"/>
            </a:br>
            <a:endParaRPr lang="en-US" dirty="0"/>
          </a:p>
        </p:txBody>
      </p:sp>
      <p:sp>
        <p:nvSpPr>
          <p:cNvPr id="3" name="Content Placeholder 2"/>
          <p:cNvSpPr>
            <a:spLocks noGrp="1"/>
          </p:cNvSpPr>
          <p:nvPr>
            <p:ph idx="1"/>
          </p:nvPr>
        </p:nvSpPr>
        <p:spPr/>
        <p:txBody>
          <a:bodyPr/>
          <a:lstStyle/>
          <a:p>
            <a:r>
              <a:rPr lang="en-US" dirty="0"/>
              <a:t>Conceptual Skills</a:t>
            </a:r>
          </a:p>
          <a:p>
            <a:r>
              <a:rPr lang="en-US" dirty="0"/>
              <a:t>The mental ability to analyze and diagnose complex situations.</a:t>
            </a:r>
          </a:p>
          <a:p>
            <a:r>
              <a:rPr lang="en-US" dirty="0"/>
              <a:t> </a:t>
            </a:r>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11600076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Luthans</a:t>
            </a:r>
            <a:r>
              <a:rPr lang="en-US" dirty="0"/>
              <a:t>’ Study of Managerial Activities</a:t>
            </a:r>
            <a:br>
              <a:rPr lang="en-US" dirty="0"/>
            </a:br>
            <a:endParaRPr lang="en-US" dirty="0"/>
          </a:p>
        </p:txBody>
      </p:sp>
      <p:sp>
        <p:nvSpPr>
          <p:cNvPr id="3" name="Content Placeholder 2"/>
          <p:cNvSpPr>
            <a:spLocks noGrp="1"/>
          </p:cNvSpPr>
          <p:nvPr>
            <p:ph idx="1"/>
          </p:nvPr>
        </p:nvSpPr>
        <p:spPr/>
        <p:txBody>
          <a:bodyPr/>
          <a:lstStyle/>
          <a:p>
            <a:r>
              <a:rPr lang="en-US" dirty="0"/>
              <a:t>Four types of managerial activity:</a:t>
            </a:r>
          </a:p>
          <a:p>
            <a:pPr marL="0" indent="0">
              <a:buNone/>
            </a:pPr>
            <a:r>
              <a:rPr lang="en-US" dirty="0" smtClean="0"/>
              <a:t>1.Traditional </a:t>
            </a:r>
            <a:r>
              <a:rPr lang="en-US" dirty="0"/>
              <a:t>Management</a:t>
            </a:r>
          </a:p>
          <a:p>
            <a:r>
              <a:rPr lang="en-US" dirty="0"/>
              <a:t>Decision-making, planning, and controlling.</a:t>
            </a:r>
          </a:p>
          <a:p>
            <a:pPr marL="0" indent="0">
              <a:buNone/>
            </a:pPr>
            <a:r>
              <a:rPr lang="en-US" dirty="0" smtClean="0"/>
              <a:t>2. Communication</a:t>
            </a:r>
            <a:endParaRPr lang="en-US" dirty="0"/>
          </a:p>
          <a:p>
            <a:r>
              <a:rPr lang="en-US" dirty="0"/>
              <a:t>Exchanging routine information and processing paperwork.</a:t>
            </a:r>
          </a:p>
          <a:p>
            <a:endParaRPr lang="en-US" dirty="0"/>
          </a:p>
        </p:txBody>
      </p:sp>
      <p:sp>
        <p:nvSpPr>
          <p:cNvPr id="4" name="Date Placeholder 3"/>
          <p:cNvSpPr>
            <a:spLocks noGrp="1"/>
          </p:cNvSpPr>
          <p:nvPr>
            <p:ph type="dt" sz="half" idx="10"/>
          </p:nvPr>
        </p:nvSpPr>
        <p:spPr>
          <a:xfrm>
            <a:off x="159656" y="6488120"/>
            <a:ext cx="3478893" cy="378047"/>
          </a:xfrm>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35859024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Luthans</a:t>
            </a:r>
            <a:r>
              <a:rPr lang="en-US" dirty="0"/>
              <a:t>’ Study of Managerial Activities</a:t>
            </a:r>
            <a:br>
              <a:rPr lang="en-US" dirty="0"/>
            </a:br>
            <a:endParaRPr lang="en-US" dirty="0"/>
          </a:p>
        </p:txBody>
      </p:sp>
      <p:sp>
        <p:nvSpPr>
          <p:cNvPr id="3" name="Content Placeholder 2"/>
          <p:cNvSpPr>
            <a:spLocks noGrp="1"/>
          </p:cNvSpPr>
          <p:nvPr>
            <p:ph idx="1"/>
          </p:nvPr>
        </p:nvSpPr>
        <p:spPr/>
        <p:txBody>
          <a:bodyPr/>
          <a:lstStyle/>
          <a:p>
            <a:pPr marL="0" indent="0">
              <a:buNone/>
            </a:pPr>
            <a:r>
              <a:rPr lang="en-US" dirty="0" smtClean="0"/>
              <a:t>3.Human </a:t>
            </a:r>
            <a:r>
              <a:rPr lang="en-US" dirty="0"/>
              <a:t>Resource Management</a:t>
            </a:r>
          </a:p>
          <a:p>
            <a:r>
              <a:rPr lang="en-US" dirty="0"/>
              <a:t>Motivating, disciplining, managing conflict, staffing and training.</a:t>
            </a:r>
          </a:p>
          <a:p>
            <a:pPr marL="0" indent="0">
              <a:buNone/>
            </a:pPr>
            <a:r>
              <a:rPr lang="en-US" dirty="0" smtClean="0"/>
              <a:t>4. Networking</a:t>
            </a:r>
            <a:endParaRPr lang="en-US" dirty="0"/>
          </a:p>
          <a:p>
            <a:r>
              <a:rPr lang="en-US" dirty="0"/>
              <a:t>Socializing, politicking, and interacting with others.</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34869540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Successful vs. Effective Allocation </a:t>
            </a:r>
            <a:r>
              <a:rPr lang="en-US" dirty="0" smtClean="0"/>
              <a:t>by </a:t>
            </a:r>
            <a:r>
              <a:rPr lang="en-US" dirty="0"/>
              <a:t>Time</a:t>
            </a:r>
            <a:br>
              <a:rPr lang="en-US" dirty="0"/>
            </a:br>
            <a:endParaRPr lang="en-US" dirty="0"/>
          </a:p>
        </p:txBody>
      </p:sp>
      <p:pic>
        <p:nvPicPr>
          <p:cNvPr id="7" name="Content Placeholder 6"/>
          <p:cNvPicPr>
            <a:picLocks noGrp="1" noChangeAspect="1"/>
          </p:cNvPicPr>
          <p:nvPr>
            <p:ph idx="1"/>
          </p:nvPr>
        </p:nvPicPr>
        <p:blipFill>
          <a:blip r:embed="rId2"/>
          <a:stretch>
            <a:fillRect/>
          </a:stretch>
        </p:blipFill>
        <p:spPr>
          <a:xfrm>
            <a:off x="1899102" y="1680487"/>
            <a:ext cx="7181710" cy="591363"/>
          </a:xfrm>
          <a:prstGeom prst="rect">
            <a:avLst/>
          </a:prstGeom>
        </p:spPr>
      </p:pic>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pic>
        <p:nvPicPr>
          <p:cNvPr id="8" name="Picture 7"/>
          <p:cNvPicPr>
            <a:picLocks noChangeAspect="1"/>
          </p:cNvPicPr>
          <p:nvPr/>
        </p:nvPicPr>
        <p:blipFill>
          <a:blip r:embed="rId3"/>
          <a:stretch>
            <a:fillRect/>
          </a:stretch>
        </p:blipFill>
        <p:spPr>
          <a:xfrm>
            <a:off x="1603718" y="2496183"/>
            <a:ext cx="8091610" cy="3581060"/>
          </a:xfrm>
          <a:prstGeom prst="rect">
            <a:avLst/>
          </a:prstGeom>
        </p:spPr>
      </p:pic>
    </p:spTree>
    <p:extLst>
      <p:ext uri="{BB962C8B-B14F-4D97-AF65-F5344CB8AC3E}">
        <p14:creationId xmlns:p14="http://schemas.microsoft.com/office/powerpoint/2010/main" val="23383872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Successful vs. Effective Allocation </a:t>
            </a:r>
            <a:r>
              <a:rPr lang="en-US" dirty="0" smtClean="0"/>
              <a:t>by </a:t>
            </a:r>
            <a:r>
              <a:rPr lang="en-US" dirty="0"/>
              <a:t>Time</a:t>
            </a:r>
            <a:br>
              <a:rPr lang="en-US" dirty="0"/>
            </a:br>
            <a:endParaRPr lang="en-US" dirty="0"/>
          </a:p>
        </p:txBody>
      </p:sp>
      <p:pic>
        <p:nvPicPr>
          <p:cNvPr id="7" name="Content Placeholder 6"/>
          <p:cNvPicPr>
            <a:picLocks noGrp="1" noChangeAspect="1"/>
          </p:cNvPicPr>
          <p:nvPr>
            <p:ph idx="1"/>
          </p:nvPr>
        </p:nvPicPr>
        <p:blipFill>
          <a:blip r:embed="rId2"/>
          <a:stretch>
            <a:fillRect/>
          </a:stretch>
        </p:blipFill>
        <p:spPr>
          <a:xfrm>
            <a:off x="470647" y="1733221"/>
            <a:ext cx="11532665" cy="1048603"/>
          </a:xfrm>
          <a:prstGeom prst="rect">
            <a:avLst/>
          </a:prstGeom>
        </p:spPr>
      </p:pic>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26531038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Contributing Disciplines </a:t>
            </a:r>
            <a:br>
              <a:rPr lang="en-US" dirty="0"/>
            </a:br>
            <a:endParaRPr lang="en-US" dirty="0"/>
          </a:p>
        </p:txBody>
      </p:sp>
      <p:pic>
        <p:nvPicPr>
          <p:cNvPr id="7" name="Content Placeholder 6"/>
          <p:cNvPicPr>
            <a:picLocks noGrp="1" noChangeAspect="1"/>
          </p:cNvPicPr>
          <p:nvPr>
            <p:ph idx="1"/>
          </p:nvPr>
        </p:nvPicPr>
        <p:blipFill>
          <a:blip r:embed="rId2"/>
          <a:stretch>
            <a:fillRect/>
          </a:stretch>
        </p:blipFill>
        <p:spPr>
          <a:xfrm>
            <a:off x="760272" y="1887919"/>
            <a:ext cx="2005758" cy="2145978"/>
          </a:xfrm>
          <a:prstGeom prst="rect">
            <a:avLst/>
          </a:prstGeom>
        </p:spPr>
      </p:pic>
      <p:sp>
        <p:nvSpPr>
          <p:cNvPr id="4" name="Date Placeholder 3"/>
          <p:cNvSpPr>
            <a:spLocks noGrp="1"/>
          </p:cNvSpPr>
          <p:nvPr>
            <p:ph type="dt" sz="half" idx="10"/>
          </p:nvPr>
        </p:nvSpPr>
        <p:spPr>
          <a:xfrm>
            <a:off x="159656" y="6488120"/>
            <a:ext cx="3478893" cy="378047"/>
          </a:xfrm>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pic>
        <p:nvPicPr>
          <p:cNvPr id="8" name="Picture 7"/>
          <p:cNvPicPr>
            <a:picLocks noChangeAspect="1"/>
          </p:cNvPicPr>
          <p:nvPr/>
        </p:nvPicPr>
        <p:blipFill>
          <a:blip r:embed="rId3"/>
          <a:stretch>
            <a:fillRect/>
          </a:stretch>
        </p:blipFill>
        <p:spPr>
          <a:xfrm>
            <a:off x="3117844" y="1489368"/>
            <a:ext cx="5956308" cy="4633362"/>
          </a:xfrm>
          <a:prstGeom prst="rect">
            <a:avLst/>
          </a:prstGeom>
        </p:spPr>
      </p:pic>
    </p:spTree>
    <p:extLst>
      <p:ext uri="{BB962C8B-B14F-4D97-AF65-F5344CB8AC3E}">
        <p14:creationId xmlns:p14="http://schemas.microsoft.com/office/powerpoint/2010/main" val="9368931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Contributing Disciplines </a:t>
            </a:r>
            <a:br>
              <a:rPr lang="en-US" dirty="0"/>
            </a:br>
            <a:endParaRPr lang="en-US" dirty="0"/>
          </a:p>
        </p:txBody>
      </p:sp>
      <p:pic>
        <p:nvPicPr>
          <p:cNvPr id="7" name="Content Placeholder 6"/>
          <p:cNvPicPr>
            <a:picLocks noGrp="1" noChangeAspect="1"/>
          </p:cNvPicPr>
          <p:nvPr>
            <p:ph idx="1"/>
          </p:nvPr>
        </p:nvPicPr>
        <p:blipFill>
          <a:blip r:embed="rId2"/>
          <a:stretch>
            <a:fillRect/>
          </a:stretch>
        </p:blipFill>
        <p:spPr>
          <a:xfrm>
            <a:off x="3626092" y="1422400"/>
            <a:ext cx="4939817" cy="4933950"/>
          </a:xfrm>
          <a:prstGeom prst="rect">
            <a:avLst/>
          </a:prstGeom>
        </p:spPr>
      </p:pic>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28567714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Psychology</a:t>
            </a:r>
            <a:br>
              <a:rPr lang="en-US" dirty="0"/>
            </a:br>
            <a:endParaRPr lang="en-US" dirty="0"/>
          </a:p>
        </p:txBody>
      </p:sp>
      <p:sp>
        <p:nvSpPr>
          <p:cNvPr id="3" name="Content Placeholder 2"/>
          <p:cNvSpPr>
            <a:spLocks noGrp="1"/>
          </p:cNvSpPr>
          <p:nvPr>
            <p:ph idx="1"/>
          </p:nvPr>
        </p:nvSpPr>
        <p:spPr/>
        <p:txBody>
          <a:bodyPr>
            <a:normAutofit fontScale="85000" lnSpcReduction="20000"/>
          </a:bodyPr>
          <a:lstStyle/>
          <a:p>
            <a:r>
              <a:rPr lang="en-US" dirty="0"/>
              <a:t>The science that seeks to measure, explain, and sometimes change the behavior of humans and other animals.</a:t>
            </a:r>
          </a:p>
          <a:p>
            <a:endParaRPr lang="en-US" dirty="0"/>
          </a:p>
          <a:p>
            <a:r>
              <a:rPr lang="en-US" dirty="0"/>
              <a:t>Unit of Analysis:</a:t>
            </a:r>
          </a:p>
          <a:p>
            <a:r>
              <a:rPr lang="en-US" dirty="0"/>
              <a:t>Individual</a:t>
            </a:r>
          </a:p>
          <a:p>
            <a:endParaRPr lang="en-US" dirty="0"/>
          </a:p>
          <a:p>
            <a:r>
              <a:rPr lang="en-US" dirty="0"/>
              <a:t>Contributions to OB:</a:t>
            </a:r>
          </a:p>
          <a:p>
            <a:r>
              <a:rPr lang="en-US" dirty="0"/>
              <a:t>Learning, motivation, personality, emotions, perception.</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10361992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Psychology</a:t>
            </a:r>
            <a:br>
              <a:rPr lang="en-US" dirty="0"/>
            </a:br>
            <a:endParaRPr lang="en-US" dirty="0"/>
          </a:p>
        </p:txBody>
      </p:sp>
      <p:sp>
        <p:nvSpPr>
          <p:cNvPr id="3" name="Content Placeholder 2"/>
          <p:cNvSpPr>
            <a:spLocks noGrp="1"/>
          </p:cNvSpPr>
          <p:nvPr>
            <p:ph idx="1"/>
          </p:nvPr>
        </p:nvSpPr>
        <p:spPr/>
        <p:txBody>
          <a:bodyPr/>
          <a:lstStyle/>
          <a:p>
            <a:r>
              <a:rPr lang="en-US" dirty="0"/>
              <a:t>Training, leadership effectiveness, job satisfaction.</a:t>
            </a:r>
          </a:p>
          <a:p>
            <a:r>
              <a:rPr lang="en-US" dirty="0"/>
              <a:t>Individual decision making, performance appraisal attitude measurement.</a:t>
            </a:r>
          </a:p>
          <a:p>
            <a:r>
              <a:rPr lang="en-US" dirty="0"/>
              <a:t>Employee selection, work design, and work stress.</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3573989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Social Psychology</a:t>
            </a:r>
            <a:br>
              <a:rPr lang="en-US" dirty="0"/>
            </a:br>
            <a:endParaRPr lang="en-US" dirty="0"/>
          </a:p>
        </p:txBody>
      </p:sp>
      <p:sp>
        <p:nvSpPr>
          <p:cNvPr id="3" name="Content Placeholder 2"/>
          <p:cNvSpPr>
            <a:spLocks noGrp="1"/>
          </p:cNvSpPr>
          <p:nvPr>
            <p:ph idx="1"/>
          </p:nvPr>
        </p:nvSpPr>
        <p:spPr/>
        <p:txBody>
          <a:bodyPr>
            <a:normAutofit fontScale="77500" lnSpcReduction="20000"/>
          </a:bodyPr>
          <a:lstStyle/>
          <a:p>
            <a:r>
              <a:rPr lang="en-US" dirty="0"/>
              <a:t>Social psychology is an area within psychology that blends concepts from psychology and sociology and that focuses on the influence of people on one another.</a:t>
            </a:r>
          </a:p>
          <a:p>
            <a:endParaRPr lang="en-US" dirty="0"/>
          </a:p>
          <a:p>
            <a:r>
              <a:rPr lang="en-US" dirty="0"/>
              <a:t>Unit of Analysis:</a:t>
            </a:r>
          </a:p>
          <a:p>
            <a:r>
              <a:rPr lang="en-US" dirty="0"/>
              <a:t>Group</a:t>
            </a:r>
          </a:p>
          <a:p>
            <a:endParaRPr lang="en-US" dirty="0"/>
          </a:p>
          <a:p>
            <a:r>
              <a:rPr lang="en-US" dirty="0"/>
              <a:t>Contributions to OB:</a:t>
            </a:r>
          </a:p>
          <a:p>
            <a:r>
              <a:rPr lang="en-US" dirty="0"/>
              <a:t>Behavioral change</a:t>
            </a:r>
          </a:p>
          <a:p>
            <a:r>
              <a:rPr lang="en-US" dirty="0"/>
              <a:t>Attitude change</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42157356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Social Psychology</a:t>
            </a:r>
            <a:br>
              <a:rPr lang="en-US" dirty="0"/>
            </a:br>
            <a:endParaRPr lang="en-US" dirty="0"/>
          </a:p>
        </p:txBody>
      </p:sp>
      <p:sp>
        <p:nvSpPr>
          <p:cNvPr id="3" name="Content Placeholder 2"/>
          <p:cNvSpPr>
            <a:spLocks noGrp="1"/>
          </p:cNvSpPr>
          <p:nvPr>
            <p:ph idx="1"/>
          </p:nvPr>
        </p:nvSpPr>
        <p:spPr/>
        <p:txBody>
          <a:bodyPr/>
          <a:lstStyle/>
          <a:p>
            <a:r>
              <a:rPr lang="en-US" dirty="0"/>
              <a:t>Communication</a:t>
            </a:r>
          </a:p>
          <a:p>
            <a:r>
              <a:rPr lang="en-US" dirty="0"/>
              <a:t>Group processes</a:t>
            </a:r>
          </a:p>
          <a:p>
            <a:r>
              <a:rPr lang="en-US" dirty="0"/>
              <a:t>Group decision making</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34840549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Sociology</a:t>
            </a:r>
            <a:br>
              <a:rPr lang="en-US" dirty="0"/>
            </a:br>
            <a:endParaRPr lang="en-US" dirty="0"/>
          </a:p>
        </p:txBody>
      </p:sp>
      <p:sp>
        <p:nvSpPr>
          <p:cNvPr id="3" name="Content Placeholder 2"/>
          <p:cNvSpPr>
            <a:spLocks noGrp="1"/>
          </p:cNvSpPr>
          <p:nvPr>
            <p:ph idx="1"/>
          </p:nvPr>
        </p:nvSpPr>
        <p:spPr/>
        <p:txBody>
          <a:bodyPr>
            <a:normAutofit fontScale="70000" lnSpcReduction="20000"/>
          </a:bodyPr>
          <a:lstStyle/>
          <a:p>
            <a:r>
              <a:rPr lang="en-US" dirty="0"/>
              <a:t>The study of people in relation to their fellow human beings.</a:t>
            </a:r>
          </a:p>
          <a:p>
            <a:endParaRPr lang="en-US" dirty="0"/>
          </a:p>
          <a:p>
            <a:r>
              <a:rPr lang="en-US" dirty="0"/>
              <a:t>Units of Analysis:</a:t>
            </a:r>
          </a:p>
          <a:p>
            <a:r>
              <a:rPr lang="en-US" dirty="0"/>
              <a:t>Organizational system</a:t>
            </a:r>
          </a:p>
          <a:p>
            <a:r>
              <a:rPr lang="en-US" dirty="0"/>
              <a:t>Group</a:t>
            </a:r>
          </a:p>
          <a:p>
            <a:endParaRPr lang="en-US" dirty="0"/>
          </a:p>
          <a:p>
            <a:r>
              <a:rPr lang="en-US" dirty="0"/>
              <a:t>Contributions to OB:</a:t>
            </a:r>
          </a:p>
          <a:p>
            <a:r>
              <a:rPr lang="en-US" dirty="0"/>
              <a:t>Group dynamics</a:t>
            </a:r>
          </a:p>
          <a:p>
            <a:r>
              <a:rPr lang="en-US" dirty="0"/>
              <a:t>Work teams</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41693579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Sociology</a:t>
            </a:r>
            <a:br>
              <a:rPr lang="en-US" dirty="0"/>
            </a:br>
            <a:endParaRPr lang="en-US" dirty="0"/>
          </a:p>
        </p:txBody>
      </p:sp>
      <p:sp>
        <p:nvSpPr>
          <p:cNvPr id="3" name="Content Placeholder 2"/>
          <p:cNvSpPr>
            <a:spLocks noGrp="1"/>
          </p:cNvSpPr>
          <p:nvPr>
            <p:ph idx="1"/>
          </p:nvPr>
        </p:nvSpPr>
        <p:spPr/>
        <p:txBody>
          <a:bodyPr/>
          <a:lstStyle/>
          <a:p>
            <a:r>
              <a:rPr lang="en-US" dirty="0"/>
              <a:t>Communication</a:t>
            </a:r>
          </a:p>
          <a:p>
            <a:r>
              <a:rPr lang="en-US" dirty="0"/>
              <a:t>Power</a:t>
            </a:r>
          </a:p>
          <a:p>
            <a:r>
              <a:rPr lang="en-US" dirty="0"/>
              <a:t>Conflict</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18723656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Anthropology</a:t>
            </a:r>
            <a:br>
              <a:rPr lang="en-US" dirty="0"/>
            </a:br>
            <a:endParaRPr lang="en-US" dirty="0"/>
          </a:p>
        </p:txBody>
      </p:sp>
      <p:sp>
        <p:nvSpPr>
          <p:cNvPr id="3" name="Content Placeholder 2"/>
          <p:cNvSpPr>
            <a:spLocks noGrp="1"/>
          </p:cNvSpPr>
          <p:nvPr>
            <p:ph idx="1"/>
          </p:nvPr>
        </p:nvSpPr>
        <p:spPr/>
        <p:txBody>
          <a:bodyPr>
            <a:normAutofit fontScale="70000" lnSpcReduction="20000"/>
          </a:bodyPr>
          <a:lstStyle/>
          <a:p>
            <a:r>
              <a:rPr lang="en-US" dirty="0"/>
              <a:t>The study of societies to learn about human beings and their activities.</a:t>
            </a:r>
          </a:p>
          <a:p>
            <a:endParaRPr lang="en-US" dirty="0"/>
          </a:p>
          <a:p>
            <a:r>
              <a:rPr lang="en-US" dirty="0"/>
              <a:t>Units of Analysis:</a:t>
            </a:r>
          </a:p>
          <a:p>
            <a:r>
              <a:rPr lang="en-US" dirty="0"/>
              <a:t>Organizational system</a:t>
            </a:r>
          </a:p>
          <a:p>
            <a:r>
              <a:rPr lang="en-US" dirty="0"/>
              <a:t>Group</a:t>
            </a:r>
          </a:p>
          <a:p>
            <a:endParaRPr lang="en-US" dirty="0"/>
          </a:p>
          <a:p>
            <a:r>
              <a:rPr lang="en-US" dirty="0"/>
              <a:t>Contributions to OB:</a:t>
            </a:r>
          </a:p>
          <a:p>
            <a:r>
              <a:rPr lang="en-US" dirty="0"/>
              <a:t>Organizational culture</a:t>
            </a:r>
          </a:p>
          <a:p>
            <a:r>
              <a:rPr lang="en-US" dirty="0"/>
              <a:t>Organizational environment</a:t>
            </a:r>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39276566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Anthropology</a:t>
            </a:r>
            <a:br>
              <a:rPr lang="en-US" dirty="0"/>
            </a:br>
            <a:endParaRPr lang="en-US" dirty="0"/>
          </a:p>
        </p:txBody>
      </p:sp>
      <p:sp>
        <p:nvSpPr>
          <p:cNvPr id="3" name="Content Placeholder 2"/>
          <p:cNvSpPr>
            <a:spLocks noGrp="1"/>
          </p:cNvSpPr>
          <p:nvPr>
            <p:ph idx="1"/>
          </p:nvPr>
        </p:nvSpPr>
        <p:spPr/>
        <p:txBody>
          <a:bodyPr/>
          <a:lstStyle/>
          <a:p>
            <a:r>
              <a:rPr lang="en-US" dirty="0"/>
              <a:t>Comparative values</a:t>
            </a:r>
          </a:p>
          <a:p>
            <a:r>
              <a:rPr lang="en-US" dirty="0"/>
              <a:t>Comparative attitudes</a:t>
            </a:r>
          </a:p>
          <a:p>
            <a:r>
              <a:rPr lang="en-US" dirty="0"/>
              <a:t>Cross-cultural analysis</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5814172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Challenges and Opportunities for OB</a:t>
            </a:r>
            <a:br>
              <a:rPr lang="en-US" dirty="0"/>
            </a:br>
            <a:endParaRPr lang="en-US" dirty="0"/>
          </a:p>
        </p:txBody>
      </p:sp>
      <p:sp>
        <p:nvSpPr>
          <p:cNvPr id="3" name="Content Placeholder 2"/>
          <p:cNvSpPr>
            <a:spLocks noGrp="1"/>
          </p:cNvSpPr>
          <p:nvPr>
            <p:ph idx="1"/>
          </p:nvPr>
        </p:nvSpPr>
        <p:spPr/>
        <p:txBody>
          <a:bodyPr/>
          <a:lstStyle/>
          <a:p>
            <a:pPr marL="0" indent="0">
              <a:buNone/>
            </a:pPr>
            <a:r>
              <a:rPr lang="en-US" dirty="0" smtClean="0"/>
              <a:t>1. Responding </a:t>
            </a:r>
            <a:r>
              <a:rPr lang="en-US" dirty="0"/>
              <a:t>to Globalization</a:t>
            </a:r>
          </a:p>
          <a:p>
            <a:r>
              <a:rPr lang="en-US" dirty="0"/>
              <a:t>Increased foreign assignment.</a:t>
            </a:r>
          </a:p>
          <a:p>
            <a:r>
              <a:rPr lang="en-US" dirty="0"/>
              <a:t>Working with people from different cultures.</a:t>
            </a:r>
          </a:p>
          <a:p>
            <a:pPr marL="0" indent="0">
              <a:buNone/>
            </a:pPr>
            <a:endParaRPr lang="en-US" dirty="0"/>
          </a:p>
        </p:txBody>
      </p:sp>
      <p:sp>
        <p:nvSpPr>
          <p:cNvPr id="4" name="Date Placeholder 3"/>
          <p:cNvSpPr>
            <a:spLocks noGrp="1"/>
          </p:cNvSpPr>
          <p:nvPr>
            <p:ph type="dt" sz="half" idx="10"/>
          </p:nvPr>
        </p:nvSpPr>
        <p:spPr>
          <a:xfrm>
            <a:off x="159656" y="6488120"/>
            <a:ext cx="3478893" cy="378047"/>
          </a:xfrm>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9212465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Challenges and Opportunities for OB</a:t>
            </a:r>
            <a:br>
              <a:rPr lang="en-US" dirty="0"/>
            </a:br>
            <a:endParaRPr lang="en-US" dirty="0"/>
          </a:p>
        </p:txBody>
      </p:sp>
      <p:sp>
        <p:nvSpPr>
          <p:cNvPr id="3" name="Content Placeholder 2"/>
          <p:cNvSpPr>
            <a:spLocks noGrp="1"/>
          </p:cNvSpPr>
          <p:nvPr>
            <p:ph idx="1"/>
          </p:nvPr>
        </p:nvSpPr>
        <p:spPr/>
        <p:txBody>
          <a:bodyPr/>
          <a:lstStyle/>
          <a:p>
            <a:pPr marL="0" indent="0">
              <a:buNone/>
            </a:pPr>
            <a:r>
              <a:rPr lang="en-US" dirty="0" smtClean="0"/>
              <a:t>2. Managing </a:t>
            </a:r>
            <a:r>
              <a:rPr lang="en-US" dirty="0"/>
              <a:t>Workforce </a:t>
            </a:r>
            <a:r>
              <a:rPr lang="en-US" dirty="0" smtClean="0"/>
              <a:t>Diversity</a:t>
            </a:r>
          </a:p>
          <a:p>
            <a:pPr marL="0" indent="0">
              <a:buNone/>
            </a:pPr>
            <a:r>
              <a:rPr lang="en-US" dirty="0"/>
              <a:t>The people in organizations are becoming more demographically heterogeneous :</a:t>
            </a:r>
          </a:p>
          <a:p>
            <a:pPr marL="0" indent="0">
              <a:buNone/>
            </a:pPr>
            <a:endParaRPr lang="en-US" dirty="0"/>
          </a:p>
          <a:p>
            <a:pPr marL="0" indent="0">
              <a:buNone/>
            </a:pPr>
            <a:r>
              <a:rPr lang="en-US" dirty="0"/>
              <a:t>Embracing diversity.</a:t>
            </a:r>
          </a:p>
          <a:p>
            <a:pPr marL="0" indent="0">
              <a:buNone/>
            </a:pPr>
            <a:r>
              <a:rPr lang="en-US" dirty="0"/>
              <a:t>Changing demographics.</a:t>
            </a:r>
          </a:p>
          <a:p>
            <a:pPr marL="0" indent="0">
              <a:buNone/>
            </a:pPr>
            <a:r>
              <a:rPr lang="en-US" dirty="0"/>
              <a:t>Implications: stop treating everyone alike!</a:t>
            </a:r>
          </a:p>
          <a:p>
            <a:pPr marL="0" indent="0">
              <a:buNone/>
            </a:pPr>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3713326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Challenges and Opportunities for OB</a:t>
            </a:r>
            <a:br>
              <a:rPr lang="en-US" dirty="0"/>
            </a:br>
            <a:r>
              <a:rPr lang="en-US" dirty="0"/>
              <a:t/>
            </a:r>
            <a:br>
              <a:rPr lang="en-US" dirty="0"/>
            </a:br>
            <a:endParaRPr lang="en-US" dirty="0"/>
          </a:p>
        </p:txBody>
      </p:sp>
      <p:sp>
        <p:nvSpPr>
          <p:cNvPr id="3" name="Content Placeholder 2"/>
          <p:cNvSpPr>
            <a:spLocks noGrp="1"/>
          </p:cNvSpPr>
          <p:nvPr>
            <p:ph idx="1"/>
          </p:nvPr>
        </p:nvSpPr>
        <p:spPr/>
        <p:txBody>
          <a:bodyPr/>
          <a:lstStyle/>
          <a:p>
            <a:pPr marL="0" indent="0">
              <a:buNone/>
            </a:pPr>
            <a:r>
              <a:rPr lang="en-US" dirty="0" smtClean="0"/>
              <a:t>3. Improving </a:t>
            </a:r>
            <a:r>
              <a:rPr lang="en-US" dirty="0"/>
              <a:t>Quality and Productivity</a:t>
            </a:r>
          </a:p>
          <a:p>
            <a:pPr marL="0" indent="0">
              <a:buNone/>
            </a:pPr>
            <a:r>
              <a:rPr lang="en-US" dirty="0" smtClean="0"/>
              <a:t>4. Improving </a:t>
            </a:r>
            <a:r>
              <a:rPr lang="en-US" dirty="0"/>
              <a:t>Customer Service</a:t>
            </a:r>
          </a:p>
          <a:p>
            <a:pPr marL="0" indent="0">
              <a:buNone/>
            </a:pPr>
            <a:r>
              <a:rPr lang="en-US" dirty="0" smtClean="0"/>
              <a:t>5. Improving </a:t>
            </a:r>
            <a:r>
              <a:rPr lang="en-US" dirty="0"/>
              <a:t>People Skills</a:t>
            </a:r>
          </a:p>
          <a:p>
            <a:pPr marL="0" indent="0">
              <a:buNone/>
            </a:pPr>
            <a:r>
              <a:rPr lang="en-US" dirty="0" smtClean="0"/>
              <a:t>6. Stimulating </a:t>
            </a:r>
            <a:r>
              <a:rPr lang="en-US" dirty="0"/>
              <a:t>Innovation and Change</a:t>
            </a:r>
          </a:p>
          <a:p>
            <a:pPr marL="0" indent="0">
              <a:buNone/>
            </a:pPr>
            <a:r>
              <a:rPr lang="en-US" dirty="0" smtClean="0"/>
              <a:t>7. Working </a:t>
            </a:r>
            <a:r>
              <a:rPr lang="en-US" dirty="0"/>
              <a:t>in Networked Organizations</a:t>
            </a:r>
          </a:p>
          <a:p>
            <a:pPr marL="0" indent="0">
              <a:buNone/>
            </a:pPr>
            <a:r>
              <a:rPr lang="en-US" dirty="0" smtClean="0"/>
              <a:t>8. Helping </a:t>
            </a:r>
            <a:r>
              <a:rPr lang="en-US" dirty="0"/>
              <a:t>Employees Balance Work-Life Conflicts</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7861438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Challenges and Opportunities </a:t>
            </a:r>
            <a:r>
              <a:rPr lang="en-US" dirty="0" smtClean="0"/>
              <a:t>for OB</a:t>
            </a:r>
            <a:endParaRPr lang="en-US" dirty="0"/>
          </a:p>
        </p:txBody>
      </p:sp>
      <p:sp>
        <p:nvSpPr>
          <p:cNvPr id="3" name="Content Placeholder 2"/>
          <p:cNvSpPr>
            <a:spLocks noGrp="1"/>
          </p:cNvSpPr>
          <p:nvPr>
            <p:ph idx="1"/>
          </p:nvPr>
        </p:nvSpPr>
        <p:spPr/>
        <p:txBody>
          <a:bodyPr/>
          <a:lstStyle/>
          <a:p>
            <a:r>
              <a:rPr lang="en-US" dirty="0"/>
              <a:t>Creating a Positive Work Environment</a:t>
            </a:r>
          </a:p>
          <a:p>
            <a:r>
              <a:rPr lang="en-US" dirty="0"/>
              <a:t>Improving Ethical Behavior</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1532432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Developing an OB Model</a:t>
            </a:r>
            <a:br>
              <a:rPr lang="en-US" dirty="0"/>
            </a:br>
            <a:endParaRPr lang="en-US" dirty="0"/>
          </a:p>
        </p:txBody>
      </p:sp>
      <p:pic>
        <p:nvPicPr>
          <p:cNvPr id="7" name="Content Placeholder 6"/>
          <p:cNvPicPr>
            <a:picLocks noGrp="1" noChangeAspect="1"/>
          </p:cNvPicPr>
          <p:nvPr>
            <p:ph idx="1"/>
          </p:nvPr>
        </p:nvPicPr>
        <p:blipFill>
          <a:blip r:embed="rId2"/>
          <a:stretch>
            <a:fillRect/>
          </a:stretch>
        </p:blipFill>
        <p:spPr>
          <a:xfrm>
            <a:off x="188910" y="1527612"/>
            <a:ext cx="11814175" cy="1347280"/>
          </a:xfrm>
          <a:prstGeom prst="rect">
            <a:avLst/>
          </a:prstGeom>
        </p:spPr>
      </p:pic>
      <p:sp>
        <p:nvSpPr>
          <p:cNvPr id="4" name="Date Placeholder 3"/>
          <p:cNvSpPr>
            <a:spLocks noGrp="1"/>
          </p:cNvSpPr>
          <p:nvPr>
            <p:ph type="dt" sz="half" idx="10"/>
          </p:nvPr>
        </p:nvSpPr>
        <p:spPr>
          <a:xfrm>
            <a:off x="159656" y="6488120"/>
            <a:ext cx="3478893" cy="378047"/>
          </a:xfrm>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pic>
        <p:nvPicPr>
          <p:cNvPr id="8" name="Picture 7"/>
          <p:cNvPicPr>
            <a:picLocks noChangeAspect="1"/>
          </p:cNvPicPr>
          <p:nvPr/>
        </p:nvPicPr>
        <p:blipFill>
          <a:blip r:embed="rId3"/>
          <a:stretch>
            <a:fillRect/>
          </a:stretch>
        </p:blipFill>
        <p:spPr>
          <a:xfrm>
            <a:off x="2691086" y="2977092"/>
            <a:ext cx="6809822" cy="2310584"/>
          </a:xfrm>
          <a:prstGeom prst="rect">
            <a:avLst/>
          </a:prstGeom>
        </p:spPr>
      </p:pic>
    </p:spTree>
    <p:extLst>
      <p:ext uri="{BB962C8B-B14F-4D97-AF65-F5344CB8AC3E}">
        <p14:creationId xmlns:p14="http://schemas.microsoft.com/office/powerpoint/2010/main" val="18650244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Types of Study Variables</a:t>
            </a:r>
            <a:br>
              <a:rPr lang="en-US" dirty="0"/>
            </a:br>
            <a:endParaRPr lang="en-US" dirty="0"/>
          </a:p>
        </p:txBody>
      </p:sp>
      <p:sp>
        <p:nvSpPr>
          <p:cNvPr id="3" name="Content Placeholder 2"/>
          <p:cNvSpPr>
            <a:spLocks noGrp="1"/>
          </p:cNvSpPr>
          <p:nvPr>
            <p:ph idx="1"/>
          </p:nvPr>
        </p:nvSpPr>
        <p:spPr/>
        <p:txBody>
          <a:bodyPr>
            <a:normAutofit fontScale="92500" lnSpcReduction="10000"/>
          </a:bodyPr>
          <a:lstStyle/>
          <a:p>
            <a:r>
              <a:rPr lang="en-US" dirty="0"/>
              <a:t>Independent (X)</a:t>
            </a:r>
          </a:p>
          <a:p>
            <a:r>
              <a:rPr lang="en-US" dirty="0"/>
              <a:t>The presumed cause of the change in the dependent variable (Y).</a:t>
            </a:r>
          </a:p>
          <a:p>
            <a:r>
              <a:rPr lang="en-US" dirty="0"/>
              <a:t>This is the variable that OB researchers manipulate to observe the changes in Y.</a:t>
            </a:r>
          </a:p>
          <a:p>
            <a:r>
              <a:rPr lang="en-US" dirty="0"/>
              <a:t>Dependent (Y)</a:t>
            </a:r>
          </a:p>
          <a:p>
            <a:r>
              <a:rPr lang="en-US" dirty="0"/>
              <a:t>This is the response to X (the independent variable).</a:t>
            </a:r>
          </a:p>
          <a:p>
            <a:r>
              <a:rPr lang="en-US" dirty="0"/>
              <a:t>It is what the OB researchers want to predict or explain. </a:t>
            </a:r>
          </a:p>
          <a:p>
            <a:r>
              <a:rPr lang="en-US" dirty="0"/>
              <a:t>The interesting variable!</a:t>
            </a:r>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71617551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Interesting OB Dependent Variables</a:t>
            </a:r>
            <a:br>
              <a:rPr lang="en-US" dirty="0"/>
            </a:br>
            <a:endParaRPr lang="en-US" dirty="0"/>
          </a:p>
        </p:txBody>
      </p:sp>
      <p:sp>
        <p:nvSpPr>
          <p:cNvPr id="3" name="Content Placeholder 2"/>
          <p:cNvSpPr>
            <a:spLocks noGrp="1"/>
          </p:cNvSpPr>
          <p:nvPr>
            <p:ph idx="1"/>
          </p:nvPr>
        </p:nvSpPr>
        <p:spPr/>
        <p:txBody>
          <a:bodyPr>
            <a:normAutofit fontScale="77500" lnSpcReduction="20000"/>
          </a:bodyPr>
          <a:lstStyle/>
          <a:p>
            <a:r>
              <a:rPr lang="en-US" dirty="0"/>
              <a:t>Productivity</a:t>
            </a:r>
          </a:p>
          <a:p>
            <a:pPr marL="0" indent="0">
              <a:buNone/>
            </a:pPr>
            <a:r>
              <a:rPr lang="en-US" dirty="0"/>
              <a:t>Transforming inputs to outputs at lowest cost. Includes the concepts of effectiveness (achievement of goals) and efficiency (meeting goals at a low cost).</a:t>
            </a:r>
          </a:p>
          <a:p>
            <a:endParaRPr lang="en-US" dirty="0"/>
          </a:p>
          <a:p>
            <a:r>
              <a:rPr lang="en-US" dirty="0"/>
              <a:t>Absenteeism</a:t>
            </a:r>
          </a:p>
          <a:p>
            <a:pPr marL="0" indent="0">
              <a:buNone/>
            </a:pPr>
            <a:r>
              <a:rPr lang="en-US" dirty="0"/>
              <a:t>Failure to report to work – a huge cost to employers.</a:t>
            </a:r>
          </a:p>
          <a:p>
            <a:endParaRPr lang="en-US" dirty="0"/>
          </a:p>
          <a:p>
            <a:r>
              <a:rPr lang="en-US" dirty="0"/>
              <a:t>Turnover</a:t>
            </a:r>
          </a:p>
          <a:p>
            <a:pPr marL="0" indent="0">
              <a:buNone/>
            </a:pPr>
            <a:r>
              <a:rPr lang="en-US" dirty="0"/>
              <a:t>Voluntary and involuntary permanent withdrawal from an organization.</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8398690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Interesting OB Dependent Variables</a:t>
            </a:r>
            <a:br>
              <a:rPr lang="en-US" dirty="0"/>
            </a:br>
            <a:endParaRPr lang="en-US" dirty="0"/>
          </a:p>
        </p:txBody>
      </p:sp>
      <p:sp>
        <p:nvSpPr>
          <p:cNvPr id="3" name="Content Placeholder 2"/>
          <p:cNvSpPr>
            <a:spLocks noGrp="1"/>
          </p:cNvSpPr>
          <p:nvPr>
            <p:ph idx="1"/>
          </p:nvPr>
        </p:nvSpPr>
        <p:spPr/>
        <p:txBody>
          <a:bodyPr>
            <a:normAutofit lnSpcReduction="10000"/>
          </a:bodyPr>
          <a:lstStyle/>
          <a:p>
            <a:r>
              <a:rPr lang="en-US" dirty="0"/>
              <a:t>Deviant Workplace Behavior</a:t>
            </a:r>
          </a:p>
          <a:p>
            <a:pPr marL="0" indent="0">
              <a:buNone/>
            </a:pPr>
            <a:r>
              <a:rPr lang="en-US" dirty="0"/>
              <a:t>Voluntary behavior that violates significant organizational norms and thereby threatens the well-being of the organization and/or any of its members.</a:t>
            </a:r>
          </a:p>
          <a:p>
            <a:endParaRPr lang="en-US" dirty="0"/>
          </a:p>
          <a:p>
            <a:r>
              <a:rPr lang="en-US" dirty="0"/>
              <a:t>Organizational Citizenship Behavior (OCB)</a:t>
            </a:r>
          </a:p>
          <a:p>
            <a:pPr marL="0" indent="0">
              <a:buNone/>
            </a:pPr>
            <a:r>
              <a:rPr lang="en-US" dirty="0"/>
              <a:t>Discretionary behavior that is not part of an employee’s formal job requirements, but that nevertheless promotes the effective functioning of the organization.</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7767033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Interesting OB Dependent Variables</a:t>
            </a:r>
            <a:br>
              <a:rPr lang="en-US" dirty="0"/>
            </a:br>
            <a:endParaRPr lang="en-US" dirty="0"/>
          </a:p>
        </p:txBody>
      </p:sp>
      <p:sp>
        <p:nvSpPr>
          <p:cNvPr id="3" name="Content Placeholder 2"/>
          <p:cNvSpPr>
            <a:spLocks noGrp="1"/>
          </p:cNvSpPr>
          <p:nvPr>
            <p:ph idx="1"/>
          </p:nvPr>
        </p:nvSpPr>
        <p:spPr/>
        <p:txBody>
          <a:bodyPr/>
          <a:lstStyle/>
          <a:p>
            <a:r>
              <a:rPr lang="en-US" dirty="0"/>
              <a:t>Job Satisfaction</a:t>
            </a:r>
          </a:p>
          <a:p>
            <a:pPr marL="0" indent="0">
              <a:buNone/>
            </a:pPr>
            <a:r>
              <a:rPr lang="en-US" dirty="0"/>
              <a:t>A general attitude (not a behavior) toward one’s job; a positive feeling of one's job resulting from an evaluation of its characteristics.</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87062784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Independent Variables</a:t>
            </a:r>
            <a:br>
              <a:rPr lang="en-US" dirty="0"/>
            </a:br>
            <a:r>
              <a:rPr lang="en-US" dirty="0"/>
              <a:t/>
            </a:r>
            <a:br>
              <a:rPr lang="en-US" dirty="0"/>
            </a:br>
            <a:endParaRPr lang="en-US" dirty="0"/>
          </a:p>
        </p:txBody>
      </p:sp>
      <p:sp>
        <p:nvSpPr>
          <p:cNvPr id="3" name="Content Placeholder 2"/>
          <p:cNvSpPr>
            <a:spLocks noGrp="1"/>
          </p:cNvSpPr>
          <p:nvPr>
            <p:ph idx="1"/>
          </p:nvPr>
        </p:nvSpPr>
        <p:spPr/>
        <p:txBody>
          <a:bodyPr>
            <a:normAutofit fontScale="92500"/>
          </a:bodyPr>
          <a:lstStyle/>
          <a:p>
            <a:r>
              <a:rPr lang="en-US" dirty="0"/>
              <a:t>The independent variable (X) can be at any of these three levels in this model:</a:t>
            </a:r>
          </a:p>
          <a:p>
            <a:r>
              <a:rPr lang="en-US" dirty="0"/>
              <a:t>Individual</a:t>
            </a:r>
          </a:p>
          <a:p>
            <a:r>
              <a:rPr lang="en-US" dirty="0"/>
              <a:t>Biographical characteristics, personality and emotions,  values and attitudes, ability, perception, motivation, individual learning, and individual decision making.</a:t>
            </a:r>
          </a:p>
          <a:p>
            <a:r>
              <a:rPr lang="en-US" dirty="0"/>
              <a:t>Group</a:t>
            </a:r>
          </a:p>
          <a:p>
            <a:r>
              <a:rPr lang="en-US" dirty="0"/>
              <a:t>Communication, group decision making, leadership and trust, group structure, conflict, power and politics, and work teams.</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32982029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Independent Variables</a:t>
            </a:r>
            <a:br>
              <a:rPr lang="en-US" dirty="0"/>
            </a:br>
            <a:endParaRPr lang="en-US" dirty="0"/>
          </a:p>
        </p:txBody>
      </p:sp>
      <p:sp>
        <p:nvSpPr>
          <p:cNvPr id="3" name="Content Placeholder 2"/>
          <p:cNvSpPr>
            <a:spLocks noGrp="1"/>
          </p:cNvSpPr>
          <p:nvPr>
            <p:ph idx="1"/>
          </p:nvPr>
        </p:nvSpPr>
        <p:spPr/>
        <p:txBody>
          <a:bodyPr/>
          <a:lstStyle/>
          <a:p>
            <a:r>
              <a:rPr lang="en-US" dirty="0"/>
              <a:t>Organization System</a:t>
            </a:r>
          </a:p>
          <a:p>
            <a:pPr marL="0" indent="0">
              <a:buNone/>
            </a:pPr>
            <a:r>
              <a:rPr lang="en-US" dirty="0"/>
              <a:t>Organizational culture, human resource policies and practices, and organizational structure and design.</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289568548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 Model</a:t>
            </a:r>
            <a:endParaRPr lang="en-US" dirty="0"/>
          </a:p>
        </p:txBody>
      </p:sp>
      <p:pic>
        <p:nvPicPr>
          <p:cNvPr id="7" name="Content Placeholder 6"/>
          <p:cNvPicPr>
            <a:picLocks noGrp="1" noChangeAspect="1"/>
          </p:cNvPicPr>
          <p:nvPr>
            <p:ph idx="1"/>
          </p:nvPr>
        </p:nvPicPr>
        <p:blipFill>
          <a:blip r:embed="rId2"/>
          <a:stretch>
            <a:fillRect/>
          </a:stretch>
        </p:blipFill>
        <p:spPr>
          <a:xfrm>
            <a:off x="2121064" y="1600128"/>
            <a:ext cx="7949873" cy="4578493"/>
          </a:xfrm>
          <a:prstGeom prst="rect">
            <a:avLst/>
          </a:prstGeom>
        </p:spPr>
      </p:pic>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144743221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Summary and Managerial Implications</a:t>
            </a:r>
            <a:br>
              <a:rPr lang="en-US" dirty="0"/>
            </a:br>
            <a:endParaRPr lang="en-US" dirty="0"/>
          </a:p>
        </p:txBody>
      </p:sp>
      <p:sp>
        <p:nvSpPr>
          <p:cNvPr id="3" name="Content Placeholder 2"/>
          <p:cNvSpPr>
            <a:spLocks noGrp="1"/>
          </p:cNvSpPr>
          <p:nvPr>
            <p:ph idx="1"/>
          </p:nvPr>
        </p:nvSpPr>
        <p:spPr/>
        <p:txBody>
          <a:bodyPr/>
          <a:lstStyle/>
          <a:p>
            <a:r>
              <a:rPr lang="en-US" dirty="0"/>
              <a:t>Managers need to develop their interpersonal skills to be effective.</a:t>
            </a:r>
          </a:p>
          <a:p>
            <a:r>
              <a:rPr lang="en-US" dirty="0"/>
              <a:t>OB focuses on how to improve factors that make organizations more effective.</a:t>
            </a:r>
          </a:p>
          <a:p>
            <a:r>
              <a:rPr lang="en-US" dirty="0"/>
              <a:t>The best predictions of behavior are made from a combination of systematic study and intuition.</a:t>
            </a:r>
          </a:p>
          <a:p>
            <a:r>
              <a:rPr lang="en-US" dirty="0"/>
              <a:t>Situational variables moderate cause-and-effect relationships—which is why OB theories are contingent.</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14997351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Summary and Managerial Implications</a:t>
            </a:r>
            <a:br>
              <a:rPr lang="en-US" dirty="0"/>
            </a:br>
            <a:endParaRPr lang="en-US" dirty="0"/>
          </a:p>
        </p:txBody>
      </p:sp>
      <p:sp>
        <p:nvSpPr>
          <p:cNvPr id="3" name="Content Placeholder 2"/>
          <p:cNvSpPr>
            <a:spLocks noGrp="1"/>
          </p:cNvSpPr>
          <p:nvPr>
            <p:ph idx="1"/>
          </p:nvPr>
        </p:nvSpPr>
        <p:spPr/>
        <p:txBody>
          <a:bodyPr/>
          <a:lstStyle/>
          <a:p>
            <a:r>
              <a:rPr lang="en-US" dirty="0"/>
              <a:t>There are many OB challenges and opportunities for managers today.</a:t>
            </a:r>
          </a:p>
          <a:p>
            <a:r>
              <a:rPr lang="en-US" dirty="0"/>
              <a:t>The textbook is based on the contingent OB model.</a:t>
            </a:r>
          </a:p>
          <a:p>
            <a:endParaRPr lang="en-US" dirty="0"/>
          </a:p>
        </p:txBody>
      </p:sp>
      <p:sp>
        <p:nvSpPr>
          <p:cNvPr id="4" name="Date Placeholder 3"/>
          <p:cNvSpPr>
            <a:spLocks noGrp="1"/>
          </p:cNvSpPr>
          <p:nvPr>
            <p:ph type="dt" sz="half" idx="10"/>
          </p:nvPr>
        </p:nvSpPr>
        <p:spPr/>
        <p:txBody>
          <a:bodyPr/>
          <a:lstStyle/>
          <a:p>
            <a:r>
              <a:rPr lang="en-US" dirty="0" smtClean="0"/>
              <a:t>Lecture </a:t>
            </a:r>
            <a:r>
              <a:rPr lang="en-US" dirty="0"/>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15338170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7" name="Content Placeholder 6"/>
          <p:cNvPicPr>
            <a:picLocks noGrp="1" noChangeAspect="1"/>
          </p:cNvPicPr>
          <p:nvPr>
            <p:ph idx="1"/>
          </p:nvPr>
        </p:nvPicPr>
        <p:blipFill>
          <a:blip r:embed="rId2"/>
          <a:stretch>
            <a:fillRect/>
          </a:stretch>
        </p:blipFill>
        <p:spPr>
          <a:xfrm>
            <a:off x="2118015" y="3618079"/>
            <a:ext cx="7955970" cy="542591"/>
          </a:xfrm>
          <a:prstGeom prst="rect">
            <a:avLst/>
          </a:prstGeom>
        </p:spPr>
      </p:pic>
      <p:sp>
        <p:nvSpPr>
          <p:cNvPr id="4" name="Date Placeholder 3"/>
          <p:cNvSpPr>
            <a:spLocks noGrp="1"/>
          </p:cNvSpPr>
          <p:nvPr>
            <p:ph type="dt" sz="half" idx="10"/>
          </p:nvPr>
        </p:nvSpPr>
        <p:spPr/>
        <p:txBody>
          <a:bodyPr/>
          <a:lstStyle/>
          <a:p>
            <a:r>
              <a:rPr lang="en-US" smtClean="0"/>
              <a:t>Lecture </a:t>
            </a:r>
            <a:r>
              <a:rPr lang="en-US"/>
              <a:t>1</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27849282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na">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567</TotalTime>
  <Words>1929</Words>
  <Application>Microsoft Office PowerPoint</Application>
  <PresentationFormat>Widescreen</PresentationFormat>
  <Paragraphs>345</Paragraphs>
  <Slides>56</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56</vt:i4>
      </vt:variant>
    </vt:vector>
  </HeadingPairs>
  <TitlesOfParts>
    <vt:vector size="61" baseType="lpstr">
      <vt:lpstr>Arial</vt:lpstr>
      <vt:lpstr>Calibri</vt:lpstr>
      <vt:lpstr>Tajawal Medium</vt:lpstr>
      <vt:lpstr>Times New Roman</vt:lpstr>
      <vt:lpstr>Office Theme</vt:lpstr>
      <vt:lpstr>PowerPoint Presentation</vt:lpstr>
      <vt:lpstr>Organizational Behavior</vt:lpstr>
      <vt:lpstr>Course Content</vt:lpstr>
      <vt:lpstr>What is OB?</vt:lpstr>
      <vt:lpstr>What is OB?</vt:lpstr>
      <vt:lpstr>OB Main Concern</vt:lpstr>
      <vt:lpstr>OB History as A Science</vt:lpstr>
      <vt:lpstr>OB History as a Science</vt:lpstr>
      <vt:lpstr>The Importance of Interpersonal Skills</vt:lpstr>
      <vt:lpstr>The Importance of Interpersonal Skills</vt:lpstr>
      <vt:lpstr>Why is it important to Managers To Understand OB? </vt:lpstr>
      <vt:lpstr>Why is it important to Managers To Understand OB?</vt:lpstr>
      <vt:lpstr>OB Objectives</vt:lpstr>
      <vt:lpstr>OB Objectives</vt:lpstr>
      <vt:lpstr>What Managers Do?</vt:lpstr>
      <vt:lpstr>Management Functions According to Fayol: </vt:lpstr>
      <vt:lpstr>Management Functions According to Fayol: </vt:lpstr>
      <vt:lpstr>Management Functions: Plan </vt:lpstr>
      <vt:lpstr>Management Functions: Organize </vt:lpstr>
      <vt:lpstr>Management Functions:Lead </vt:lpstr>
      <vt:lpstr>Management Functions: Control </vt:lpstr>
      <vt:lpstr>Mintzberg’s Managerial Roles </vt:lpstr>
      <vt:lpstr>Mintzberg’s Managerial Roles </vt:lpstr>
      <vt:lpstr>Mintzberg’s Managerial Roles: Informational </vt:lpstr>
      <vt:lpstr>Mintzberg’s Managerial Roles: Decisional </vt:lpstr>
      <vt:lpstr>Katz’s Essential Management Skills </vt:lpstr>
      <vt:lpstr>Katz’s Essential Management Skills </vt:lpstr>
      <vt:lpstr>Luthans’ Study of Managerial Activities </vt:lpstr>
      <vt:lpstr>Luthans’ Study of Managerial Activities </vt:lpstr>
      <vt:lpstr>Successful vs. Effective Allocation by Time </vt:lpstr>
      <vt:lpstr>Successful vs. Effective Allocation by Time </vt:lpstr>
      <vt:lpstr>Contributing Disciplines  </vt:lpstr>
      <vt:lpstr>Contributing Disciplines  </vt:lpstr>
      <vt:lpstr>Psychology </vt:lpstr>
      <vt:lpstr>Psychology </vt:lpstr>
      <vt:lpstr>Social Psychology </vt:lpstr>
      <vt:lpstr>Social Psychology </vt:lpstr>
      <vt:lpstr>Sociology </vt:lpstr>
      <vt:lpstr>Sociology </vt:lpstr>
      <vt:lpstr>Anthropology </vt:lpstr>
      <vt:lpstr>Anthropology </vt:lpstr>
      <vt:lpstr>Challenges and Opportunities for OB </vt:lpstr>
      <vt:lpstr>Challenges and Opportunities for OB </vt:lpstr>
      <vt:lpstr>Challenges and Opportunities for OB  </vt:lpstr>
      <vt:lpstr>Challenges and Opportunities for OB</vt:lpstr>
      <vt:lpstr>Developing an OB Model </vt:lpstr>
      <vt:lpstr>Types of Study Variables </vt:lpstr>
      <vt:lpstr>Interesting OB Dependent Variables </vt:lpstr>
      <vt:lpstr>Interesting OB Dependent Variables </vt:lpstr>
      <vt:lpstr>Interesting OB Dependent Variables </vt:lpstr>
      <vt:lpstr>The Independent Variables  </vt:lpstr>
      <vt:lpstr>The Independent Variables </vt:lpstr>
      <vt:lpstr>OB Model</vt:lpstr>
      <vt:lpstr>Summary and Managerial Implications </vt:lpstr>
      <vt:lpstr>Summary and Managerial Implications </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zwa</dc:creator>
  <cp:lastModifiedBy>Microsoft account</cp:lastModifiedBy>
  <cp:revision>69</cp:revision>
  <dcterms:created xsi:type="dcterms:W3CDTF">2023-09-12T14:13:52Z</dcterms:created>
  <dcterms:modified xsi:type="dcterms:W3CDTF">2023-09-30T07:44:41Z</dcterms:modified>
</cp:coreProperties>
</file>