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tiff" ContentType="image/tiff"/>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8"/>
  </p:notesMasterIdLst>
  <p:sldIdLst>
    <p:sldId id="326" r:id="rId2"/>
    <p:sldId id="331" r:id="rId3"/>
    <p:sldId id="344" r:id="rId4"/>
    <p:sldId id="345" r:id="rId5"/>
    <p:sldId id="346" r:id="rId6"/>
    <p:sldId id="347" r:id="rId7"/>
    <p:sldId id="348" r:id="rId8"/>
    <p:sldId id="349" r:id="rId9"/>
    <p:sldId id="350" r:id="rId10"/>
    <p:sldId id="351" r:id="rId11"/>
    <p:sldId id="352" r:id="rId12"/>
    <p:sldId id="353" r:id="rId13"/>
    <p:sldId id="354" r:id="rId14"/>
    <p:sldId id="355" r:id="rId15"/>
    <p:sldId id="356" r:id="rId16"/>
    <p:sldId id="357" r:id="rId17"/>
    <p:sldId id="358" r:id="rId18"/>
    <p:sldId id="359" r:id="rId19"/>
    <p:sldId id="360" r:id="rId20"/>
    <p:sldId id="361" r:id="rId21"/>
    <p:sldId id="362" r:id="rId22"/>
    <p:sldId id="363" r:id="rId23"/>
    <p:sldId id="364" r:id="rId24"/>
    <p:sldId id="366" r:id="rId25"/>
    <p:sldId id="365" r:id="rId26"/>
    <p:sldId id="367" r:id="rId27"/>
    <p:sldId id="368" r:id="rId28"/>
    <p:sldId id="371" r:id="rId29"/>
    <p:sldId id="372" r:id="rId30"/>
    <p:sldId id="373" r:id="rId31"/>
    <p:sldId id="374" r:id="rId32"/>
    <p:sldId id="375" r:id="rId33"/>
    <p:sldId id="376" r:id="rId34"/>
    <p:sldId id="377" r:id="rId35"/>
    <p:sldId id="378" r:id="rId36"/>
    <p:sldId id="379" r:id="rId37"/>
    <p:sldId id="380" r:id="rId38"/>
    <p:sldId id="381" r:id="rId39"/>
    <p:sldId id="382" r:id="rId40"/>
    <p:sldId id="383" r:id="rId41"/>
    <p:sldId id="384" r:id="rId42"/>
    <p:sldId id="385" r:id="rId43"/>
    <p:sldId id="386" r:id="rId44"/>
    <p:sldId id="387" r:id="rId45"/>
    <p:sldId id="388" r:id="rId46"/>
    <p:sldId id="389" r:id="rId47"/>
    <p:sldId id="390" r:id="rId48"/>
    <p:sldId id="391" r:id="rId49"/>
    <p:sldId id="392" r:id="rId50"/>
    <p:sldId id="393" r:id="rId51"/>
    <p:sldId id="394" r:id="rId52"/>
    <p:sldId id="395" r:id="rId53"/>
    <p:sldId id="396" r:id="rId54"/>
    <p:sldId id="397" r:id="rId55"/>
    <p:sldId id="398" r:id="rId56"/>
    <p:sldId id="343" r:id="rId5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84658"/>
    <a:srgbClr val="669BB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86" d="100"/>
          <a:sy n="86" d="100"/>
        </p:scale>
        <p:origin x="562" y="38"/>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notesMaster" Target="notesMasters/notesMaster1.xml"/><Relationship Id="rId5" Type="http://schemas.openxmlformats.org/officeDocument/2006/relationships/slide" Target="slides/slide4.xml"/><Relationship Id="rId61" Type="http://schemas.openxmlformats.org/officeDocument/2006/relationships/theme" Target="theme/theme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EC05462-EE3E-43A4-BE38-C093E293B290}" type="datetimeFigureOut">
              <a:rPr lang="en-US" smtClean="0"/>
              <a:t>6/11/2023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710719F-2C8D-455B-B6A3-AA2646540AFC}" type="slidenum">
              <a:rPr lang="en-US" smtClean="0"/>
              <a:t>‹#›</a:t>
            </a:fld>
            <a:endParaRPr lang="en-US"/>
          </a:p>
        </p:txBody>
      </p:sp>
    </p:spTree>
    <p:extLst>
      <p:ext uri="{BB962C8B-B14F-4D97-AF65-F5344CB8AC3E}">
        <p14:creationId xmlns:p14="http://schemas.microsoft.com/office/powerpoint/2010/main" val="36856929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40194442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56</a:t>
            </a:fld>
            <a:endParaRPr lang="en-US"/>
          </a:p>
        </p:txBody>
      </p:sp>
    </p:spTree>
    <p:extLst>
      <p:ext uri="{BB962C8B-B14F-4D97-AF65-F5344CB8AC3E}">
        <p14:creationId xmlns:p14="http://schemas.microsoft.com/office/powerpoint/2010/main" val="35945943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1F7138-254B-03A2-AC84-0D34233F3C7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BD55188D-2AA0-D079-78FA-6848836B9ED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E3E1DF37-B6E3-2663-C86C-D80EE008765D}"/>
              </a:ext>
            </a:extLst>
          </p:cNvPr>
          <p:cNvSpPr>
            <a:spLocks noGrp="1"/>
          </p:cNvSpPr>
          <p:nvPr>
            <p:ph type="dt" sz="half" idx="10"/>
          </p:nvPr>
        </p:nvSpPr>
        <p:spPr/>
        <p:txBody>
          <a:bodyPr/>
          <a:lstStyle/>
          <a:p>
            <a:fld id="{E26C1DE1-F788-4A47-A078-3F22CCFC4808}" type="datetimeFigureOut">
              <a:rPr lang="en-US" smtClean="0"/>
              <a:t>6/11/2023</a:t>
            </a:fld>
            <a:endParaRPr lang="en-US"/>
          </a:p>
        </p:txBody>
      </p:sp>
      <p:sp>
        <p:nvSpPr>
          <p:cNvPr id="5" name="Footer Placeholder 4">
            <a:extLst>
              <a:ext uri="{FF2B5EF4-FFF2-40B4-BE49-F238E27FC236}">
                <a16:creationId xmlns:a16="http://schemas.microsoft.com/office/drawing/2014/main" id="{ADAF4065-6F93-97F5-DF0B-EBB103797A1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1298699-AD28-2842-540B-CF143AB058BB}"/>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31358095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165CCB-28FB-EC80-5DAF-297C3C430FE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3A1C23A-29A1-28D4-766D-4E5B8901BA8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CD0A7FF-38AB-ED1C-3281-C422729ACBF1}"/>
              </a:ext>
            </a:extLst>
          </p:cNvPr>
          <p:cNvSpPr>
            <a:spLocks noGrp="1"/>
          </p:cNvSpPr>
          <p:nvPr>
            <p:ph type="dt" sz="half" idx="10"/>
          </p:nvPr>
        </p:nvSpPr>
        <p:spPr/>
        <p:txBody>
          <a:bodyPr/>
          <a:lstStyle/>
          <a:p>
            <a:fld id="{E26C1DE1-F788-4A47-A078-3F22CCFC4808}" type="datetimeFigureOut">
              <a:rPr lang="en-US" smtClean="0"/>
              <a:t>6/11/2023</a:t>
            </a:fld>
            <a:endParaRPr lang="en-US"/>
          </a:p>
        </p:txBody>
      </p:sp>
      <p:sp>
        <p:nvSpPr>
          <p:cNvPr id="5" name="Footer Placeholder 4">
            <a:extLst>
              <a:ext uri="{FF2B5EF4-FFF2-40B4-BE49-F238E27FC236}">
                <a16:creationId xmlns:a16="http://schemas.microsoft.com/office/drawing/2014/main" id="{9EB63074-9929-AFE8-404D-4E879ECE001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181E6B4-E97D-0043-CE12-C2BABC133862}"/>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141089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D92DFE-7A5D-6DE2-3186-8A2E98956C5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C19539AD-EA57-FDBF-C916-FF3FB4BB5E7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A7DAEDA-850F-588D-93BF-C5C28C3B71F2}"/>
              </a:ext>
            </a:extLst>
          </p:cNvPr>
          <p:cNvSpPr>
            <a:spLocks noGrp="1"/>
          </p:cNvSpPr>
          <p:nvPr>
            <p:ph type="dt" sz="half" idx="10"/>
          </p:nvPr>
        </p:nvSpPr>
        <p:spPr/>
        <p:txBody>
          <a:bodyPr/>
          <a:lstStyle/>
          <a:p>
            <a:fld id="{E26C1DE1-F788-4A47-A078-3F22CCFC4808}" type="datetimeFigureOut">
              <a:rPr lang="en-US" smtClean="0"/>
              <a:t>6/11/2023</a:t>
            </a:fld>
            <a:endParaRPr lang="en-US"/>
          </a:p>
        </p:txBody>
      </p:sp>
      <p:sp>
        <p:nvSpPr>
          <p:cNvPr id="5" name="Footer Placeholder 4">
            <a:extLst>
              <a:ext uri="{FF2B5EF4-FFF2-40B4-BE49-F238E27FC236}">
                <a16:creationId xmlns:a16="http://schemas.microsoft.com/office/drawing/2014/main" id="{1A8AD32A-E6CD-E882-EC6B-6DD2087D16C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B08AFBC-4E54-15EC-6B6E-DD942AE41958}"/>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11556566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7BC706-7A20-6F50-E052-72A72D5A68B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B89287D-EAAB-35CE-E116-F0EC42E1C07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519B11F-173E-2134-C537-85DB116B753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7FC2029A-0961-9369-0827-6120665345B0}"/>
              </a:ext>
            </a:extLst>
          </p:cNvPr>
          <p:cNvSpPr>
            <a:spLocks noGrp="1"/>
          </p:cNvSpPr>
          <p:nvPr>
            <p:ph type="dt" sz="half" idx="10"/>
          </p:nvPr>
        </p:nvSpPr>
        <p:spPr/>
        <p:txBody>
          <a:bodyPr/>
          <a:lstStyle/>
          <a:p>
            <a:fld id="{E26C1DE1-F788-4A47-A078-3F22CCFC4808}" type="datetimeFigureOut">
              <a:rPr lang="en-US" smtClean="0"/>
              <a:t>6/11/2023</a:t>
            </a:fld>
            <a:endParaRPr lang="en-US"/>
          </a:p>
        </p:txBody>
      </p:sp>
      <p:sp>
        <p:nvSpPr>
          <p:cNvPr id="6" name="Footer Placeholder 5">
            <a:extLst>
              <a:ext uri="{FF2B5EF4-FFF2-40B4-BE49-F238E27FC236}">
                <a16:creationId xmlns:a16="http://schemas.microsoft.com/office/drawing/2014/main" id="{E53E848C-7418-472B-B905-3B7F64C080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1739C1F-3386-D126-EE70-EB24D4254EDC}"/>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291082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0020DC-31D2-488E-FD77-91E490BC43E5}"/>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F1A5C1FE-917C-C78F-D4B8-F921EC426F8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E8A4991-9EFF-C0C6-C9C2-123B21B2CF1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69D5E783-E000-971F-2F50-54FE4548472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900A0FA-21AC-2E2F-5B52-80ACD8C3F98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C6AE67B-BB3D-A781-BF77-D44333E804E0}"/>
              </a:ext>
            </a:extLst>
          </p:cNvPr>
          <p:cNvSpPr>
            <a:spLocks noGrp="1"/>
          </p:cNvSpPr>
          <p:nvPr>
            <p:ph type="dt" sz="half" idx="10"/>
          </p:nvPr>
        </p:nvSpPr>
        <p:spPr/>
        <p:txBody>
          <a:bodyPr/>
          <a:lstStyle/>
          <a:p>
            <a:fld id="{E26C1DE1-F788-4A47-A078-3F22CCFC4808}" type="datetimeFigureOut">
              <a:rPr lang="en-US" smtClean="0"/>
              <a:t>6/11/2023</a:t>
            </a:fld>
            <a:endParaRPr lang="en-US"/>
          </a:p>
        </p:txBody>
      </p:sp>
      <p:sp>
        <p:nvSpPr>
          <p:cNvPr id="8" name="Footer Placeholder 7">
            <a:extLst>
              <a:ext uri="{FF2B5EF4-FFF2-40B4-BE49-F238E27FC236}">
                <a16:creationId xmlns:a16="http://schemas.microsoft.com/office/drawing/2014/main" id="{541C8AB9-3E01-4A4C-94EC-EA41E93ADA42}"/>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7D13C62-D84C-3AF4-2D51-D4DD04B7B143}"/>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5165297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658C63-3B56-16B3-B06F-1A2A635DB8A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42467AF3-735F-4812-E964-C9ED4362778C}"/>
              </a:ext>
            </a:extLst>
          </p:cNvPr>
          <p:cNvSpPr>
            <a:spLocks noGrp="1"/>
          </p:cNvSpPr>
          <p:nvPr>
            <p:ph type="dt" sz="half" idx="10"/>
          </p:nvPr>
        </p:nvSpPr>
        <p:spPr/>
        <p:txBody>
          <a:bodyPr/>
          <a:lstStyle/>
          <a:p>
            <a:fld id="{E26C1DE1-F788-4A47-A078-3F22CCFC4808}" type="datetimeFigureOut">
              <a:rPr lang="en-US" smtClean="0"/>
              <a:t>6/11/2023</a:t>
            </a:fld>
            <a:endParaRPr lang="en-US"/>
          </a:p>
        </p:txBody>
      </p:sp>
      <p:sp>
        <p:nvSpPr>
          <p:cNvPr id="4" name="Footer Placeholder 3">
            <a:extLst>
              <a:ext uri="{FF2B5EF4-FFF2-40B4-BE49-F238E27FC236}">
                <a16:creationId xmlns:a16="http://schemas.microsoft.com/office/drawing/2014/main" id="{D148FB88-B77F-15D4-2A13-D61F740B0C8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ECF97B5-D41B-BBF2-47D1-76C639894DCA}"/>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7614681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84AA5A7-2026-3286-5987-87029BB560F0}"/>
              </a:ext>
            </a:extLst>
          </p:cNvPr>
          <p:cNvSpPr>
            <a:spLocks noGrp="1"/>
          </p:cNvSpPr>
          <p:nvPr>
            <p:ph type="dt" sz="half" idx="10"/>
          </p:nvPr>
        </p:nvSpPr>
        <p:spPr/>
        <p:txBody>
          <a:bodyPr/>
          <a:lstStyle/>
          <a:p>
            <a:fld id="{E26C1DE1-F788-4A47-A078-3F22CCFC4808}" type="datetimeFigureOut">
              <a:rPr lang="en-US" smtClean="0"/>
              <a:t>6/11/2023</a:t>
            </a:fld>
            <a:endParaRPr lang="en-US"/>
          </a:p>
        </p:txBody>
      </p:sp>
      <p:sp>
        <p:nvSpPr>
          <p:cNvPr id="3" name="Footer Placeholder 2">
            <a:extLst>
              <a:ext uri="{FF2B5EF4-FFF2-40B4-BE49-F238E27FC236}">
                <a16:creationId xmlns:a16="http://schemas.microsoft.com/office/drawing/2014/main" id="{AE831B36-9A8B-1B0E-0934-433D80179FC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1E8DA9D-5B2C-F090-BA06-EFBA3F123DE7}"/>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11129541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6D7E44-7E1C-8288-3002-0D60327E49A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7C9A88A8-1CF6-5E2F-6D43-1C938C913A7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B4D386C-687E-B6B3-30EE-76274F2F9B0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F98F930-7EFF-71BE-EEF8-3C1195EB39EE}"/>
              </a:ext>
            </a:extLst>
          </p:cNvPr>
          <p:cNvSpPr>
            <a:spLocks noGrp="1"/>
          </p:cNvSpPr>
          <p:nvPr>
            <p:ph type="dt" sz="half" idx="10"/>
          </p:nvPr>
        </p:nvSpPr>
        <p:spPr/>
        <p:txBody>
          <a:bodyPr/>
          <a:lstStyle/>
          <a:p>
            <a:fld id="{E26C1DE1-F788-4A47-A078-3F22CCFC4808}" type="datetimeFigureOut">
              <a:rPr lang="en-US" smtClean="0"/>
              <a:t>6/11/2023</a:t>
            </a:fld>
            <a:endParaRPr lang="en-US"/>
          </a:p>
        </p:txBody>
      </p:sp>
      <p:sp>
        <p:nvSpPr>
          <p:cNvPr id="6" name="Footer Placeholder 5">
            <a:extLst>
              <a:ext uri="{FF2B5EF4-FFF2-40B4-BE49-F238E27FC236}">
                <a16:creationId xmlns:a16="http://schemas.microsoft.com/office/drawing/2014/main" id="{0B8DEF70-DC42-B539-3FBE-5C0B5653EA2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C581C20-CB22-047F-E3D6-3FE228887D37}"/>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4876514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A01322-F317-7CF1-4D8B-7345F6D42B3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6C68B439-185F-5131-CA5C-C18568C7984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9F8AB33-189C-BF1E-1C8D-3F38DD0F7CE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B17E170-2D38-B8F3-7135-754C7A3A4C00}"/>
              </a:ext>
            </a:extLst>
          </p:cNvPr>
          <p:cNvSpPr>
            <a:spLocks noGrp="1"/>
          </p:cNvSpPr>
          <p:nvPr>
            <p:ph type="dt" sz="half" idx="10"/>
          </p:nvPr>
        </p:nvSpPr>
        <p:spPr/>
        <p:txBody>
          <a:bodyPr/>
          <a:lstStyle/>
          <a:p>
            <a:fld id="{E26C1DE1-F788-4A47-A078-3F22CCFC4808}" type="datetimeFigureOut">
              <a:rPr lang="en-US" smtClean="0"/>
              <a:t>6/11/2023</a:t>
            </a:fld>
            <a:endParaRPr lang="en-US"/>
          </a:p>
        </p:txBody>
      </p:sp>
      <p:sp>
        <p:nvSpPr>
          <p:cNvPr id="6" name="Footer Placeholder 5">
            <a:extLst>
              <a:ext uri="{FF2B5EF4-FFF2-40B4-BE49-F238E27FC236}">
                <a16:creationId xmlns:a16="http://schemas.microsoft.com/office/drawing/2014/main" id="{BE377722-3C43-7F59-E8C3-96E829FD33B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C363303-92E3-D018-DA40-D885AD34C8FA}"/>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3056833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5AECEE-381E-DDA3-5207-DB84C8A234F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2214E84-FA20-6475-E1C5-51DDEBAF501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3489B02-DF96-DD1C-422D-6118EBDACFE5}"/>
              </a:ext>
            </a:extLst>
          </p:cNvPr>
          <p:cNvSpPr>
            <a:spLocks noGrp="1"/>
          </p:cNvSpPr>
          <p:nvPr>
            <p:ph type="dt" sz="half" idx="10"/>
          </p:nvPr>
        </p:nvSpPr>
        <p:spPr/>
        <p:txBody>
          <a:bodyPr/>
          <a:lstStyle/>
          <a:p>
            <a:fld id="{E26C1DE1-F788-4A47-A078-3F22CCFC4808}" type="datetimeFigureOut">
              <a:rPr lang="en-US" smtClean="0"/>
              <a:t>6/11/2023</a:t>
            </a:fld>
            <a:endParaRPr lang="en-US"/>
          </a:p>
        </p:txBody>
      </p:sp>
      <p:sp>
        <p:nvSpPr>
          <p:cNvPr id="5" name="Footer Placeholder 4">
            <a:extLst>
              <a:ext uri="{FF2B5EF4-FFF2-40B4-BE49-F238E27FC236}">
                <a16:creationId xmlns:a16="http://schemas.microsoft.com/office/drawing/2014/main" id="{89797C8B-C91E-1F22-39B8-AF0593304D3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18BEB17-C82F-07D8-B66D-19D4B01BBFAC}"/>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897524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E8AC318-5AED-80AC-B163-A1361C86D289}"/>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443780B-AB1E-94A9-4D17-D64AC0AC910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B85CFAA-59E4-A075-092E-4AED3DD01DC0}"/>
              </a:ext>
            </a:extLst>
          </p:cNvPr>
          <p:cNvSpPr>
            <a:spLocks noGrp="1"/>
          </p:cNvSpPr>
          <p:nvPr>
            <p:ph type="dt" sz="half" idx="10"/>
          </p:nvPr>
        </p:nvSpPr>
        <p:spPr/>
        <p:txBody>
          <a:bodyPr/>
          <a:lstStyle/>
          <a:p>
            <a:fld id="{E26C1DE1-F788-4A47-A078-3F22CCFC4808}" type="datetimeFigureOut">
              <a:rPr lang="en-US" smtClean="0"/>
              <a:t>6/11/2023</a:t>
            </a:fld>
            <a:endParaRPr lang="en-US"/>
          </a:p>
        </p:txBody>
      </p:sp>
      <p:sp>
        <p:nvSpPr>
          <p:cNvPr id="5" name="Footer Placeholder 4">
            <a:extLst>
              <a:ext uri="{FF2B5EF4-FFF2-40B4-BE49-F238E27FC236}">
                <a16:creationId xmlns:a16="http://schemas.microsoft.com/office/drawing/2014/main" id="{7A17A9B4-30AB-4ED2-5AF3-B1607E11BA7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C235522-F550-2B73-6DEF-04AD23DA58C9}"/>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324397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476112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C31468C-B3FE-244F-D0B1-A2E6763AFD1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23A040E6-62F0-5E81-0E0E-A3C209A10F2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7EAF44D-85B1-9E18-F661-5AA6669DB27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26C1DE1-F788-4A47-A078-3F22CCFC4808}" type="datetimeFigureOut">
              <a:rPr lang="en-US" smtClean="0"/>
              <a:t>6/11/2023</a:t>
            </a:fld>
            <a:endParaRPr lang="en-US"/>
          </a:p>
        </p:txBody>
      </p:sp>
      <p:sp>
        <p:nvSpPr>
          <p:cNvPr id="5" name="Footer Placeholder 4">
            <a:extLst>
              <a:ext uri="{FF2B5EF4-FFF2-40B4-BE49-F238E27FC236}">
                <a16:creationId xmlns:a16="http://schemas.microsoft.com/office/drawing/2014/main" id="{42F22B4B-93A8-F58A-C306-7292BBBF454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B51005A2-D15A-F3ED-633F-95FE9D06D3D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831DE14-DCC4-4833-85DE-8A49746C1190}" type="slidenum">
              <a:rPr lang="en-US" smtClean="0"/>
              <a:t>‹#›</a:t>
            </a:fld>
            <a:endParaRPr lang="en-US"/>
          </a:p>
        </p:txBody>
      </p:sp>
    </p:spTree>
    <p:extLst>
      <p:ext uri="{BB962C8B-B14F-4D97-AF65-F5344CB8AC3E}">
        <p14:creationId xmlns:p14="http://schemas.microsoft.com/office/powerpoint/2010/main" val="18654051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image" Target="../media/image18.png"/><Relationship Id="rId18" Type="http://schemas.openxmlformats.org/officeDocument/2006/relationships/image" Target="../media/image23.png"/><Relationship Id="rId3" Type="http://schemas.openxmlformats.org/officeDocument/2006/relationships/image" Target="../media/image6.svg"/><Relationship Id="rId7" Type="http://schemas.openxmlformats.org/officeDocument/2006/relationships/image" Target="../media/image12.png"/><Relationship Id="rId12" Type="http://schemas.openxmlformats.org/officeDocument/2006/relationships/image" Target="../media/image17.svg"/><Relationship Id="rId17" Type="http://schemas.openxmlformats.org/officeDocument/2006/relationships/image" Target="../media/image22.png"/><Relationship Id="rId2" Type="http://schemas.openxmlformats.org/officeDocument/2006/relationships/image" Target="../media/image5.png"/><Relationship Id="rId16" Type="http://schemas.openxmlformats.org/officeDocument/2006/relationships/image" Target="../media/image21.svg"/><Relationship Id="rId1" Type="http://schemas.openxmlformats.org/officeDocument/2006/relationships/slideLayout" Target="../slideLayouts/slideLayout2.xml"/><Relationship Id="rId6" Type="http://schemas.openxmlformats.org/officeDocument/2006/relationships/image" Target="../media/image11.svg"/><Relationship Id="rId11" Type="http://schemas.openxmlformats.org/officeDocument/2006/relationships/image" Target="../media/image16.png"/><Relationship Id="rId5" Type="http://schemas.openxmlformats.org/officeDocument/2006/relationships/image" Target="../media/image10.png"/><Relationship Id="rId15" Type="http://schemas.openxmlformats.org/officeDocument/2006/relationships/image" Target="../media/image20.png"/><Relationship Id="rId10" Type="http://schemas.openxmlformats.org/officeDocument/2006/relationships/image" Target="../media/image15.svg"/><Relationship Id="rId4" Type="http://schemas.openxmlformats.org/officeDocument/2006/relationships/image" Target="../media/image7.png"/><Relationship Id="rId9" Type="http://schemas.openxmlformats.org/officeDocument/2006/relationships/image" Target="../media/image14.png"/><Relationship Id="rId14" Type="http://schemas.openxmlformats.org/officeDocument/2006/relationships/image" Target="../media/image19.svg"/></Relationships>
</file>

<file path=ppt/slides/_rels/slide6.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8" Type="http://schemas.openxmlformats.org/officeDocument/2006/relationships/image" Target="../media/image27.svg"/><Relationship Id="rId13" Type="http://schemas.openxmlformats.org/officeDocument/2006/relationships/image" Target="../media/image32.png"/><Relationship Id="rId3" Type="http://schemas.openxmlformats.org/officeDocument/2006/relationships/image" Target="../media/image6.svg"/><Relationship Id="rId7" Type="http://schemas.openxmlformats.org/officeDocument/2006/relationships/image" Target="../media/image26.png"/><Relationship Id="rId12" Type="http://schemas.openxmlformats.org/officeDocument/2006/relationships/image" Target="../media/image31.svg"/><Relationship Id="rId2" Type="http://schemas.openxmlformats.org/officeDocument/2006/relationships/image" Target="../media/image5.png"/><Relationship Id="rId16" Type="http://schemas.openxmlformats.org/officeDocument/2006/relationships/image" Target="../media/image35.svg"/><Relationship Id="rId1" Type="http://schemas.openxmlformats.org/officeDocument/2006/relationships/slideLayout" Target="../slideLayouts/slideLayout2.xml"/><Relationship Id="rId6" Type="http://schemas.openxmlformats.org/officeDocument/2006/relationships/image" Target="../media/image25.svg"/><Relationship Id="rId11" Type="http://schemas.openxmlformats.org/officeDocument/2006/relationships/image" Target="../media/image30.png"/><Relationship Id="rId5" Type="http://schemas.openxmlformats.org/officeDocument/2006/relationships/image" Target="../media/image24.png"/><Relationship Id="rId15" Type="http://schemas.openxmlformats.org/officeDocument/2006/relationships/image" Target="../media/image34.png"/><Relationship Id="rId10" Type="http://schemas.openxmlformats.org/officeDocument/2006/relationships/image" Target="../media/image29.svg"/><Relationship Id="rId4" Type="http://schemas.openxmlformats.org/officeDocument/2006/relationships/image" Target="../media/image7.png"/><Relationship Id="rId9" Type="http://schemas.openxmlformats.org/officeDocument/2006/relationships/image" Target="../media/image28.png"/><Relationship Id="rId14" Type="http://schemas.openxmlformats.org/officeDocument/2006/relationships/image" Target="../media/image33.svg"/></Relationships>
</file>

<file path=ppt/slides/_rels/slide8.xml.rels><?xml version="1.0" encoding="UTF-8" standalone="yes"?>
<Relationships xmlns="http://schemas.openxmlformats.org/package/2006/relationships"><Relationship Id="rId8" Type="http://schemas.openxmlformats.org/officeDocument/2006/relationships/image" Target="../media/image39.svg"/><Relationship Id="rId3" Type="http://schemas.openxmlformats.org/officeDocument/2006/relationships/image" Target="../media/image6.svg"/><Relationship Id="rId7" Type="http://schemas.openxmlformats.org/officeDocument/2006/relationships/image" Target="../media/image38.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37.svg"/><Relationship Id="rId5" Type="http://schemas.openxmlformats.org/officeDocument/2006/relationships/image" Target="../media/image36.png"/><Relationship Id="rId10" Type="http://schemas.openxmlformats.org/officeDocument/2006/relationships/image" Target="../media/image41.svg"/><Relationship Id="rId4" Type="http://schemas.openxmlformats.org/officeDocument/2006/relationships/image" Target="../media/image7.png"/><Relationship Id="rId9" Type="http://schemas.openxmlformats.org/officeDocument/2006/relationships/image" Target="../media/image40.png"/></Relationships>
</file>

<file path=ppt/slides/_rels/slide9.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43.svg"/><Relationship Id="rId5" Type="http://schemas.openxmlformats.org/officeDocument/2006/relationships/image" Target="../media/image42.png"/><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8" Type="http://schemas.openxmlformats.org/officeDocument/2006/relationships/image" Target="../media/image47.svg"/><Relationship Id="rId3" Type="http://schemas.openxmlformats.org/officeDocument/2006/relationships/image" Target="../media/image6.svg"/><Relationship Id="rId7" Type="http://schemas.openxmlformats.org/officeDocument/2006/relationships/image" Target="../media/image46.png"/><Relationship Id="rId12" Type="http://schemas.microsoft.com/office/2007/relationships/hdphoto" Target="../media/hdphoto1.wdp"/><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45.svg"/><Relationship Id="rId11" Type="http://schemas.openxmlformats.org/officeDocument/2006/relationships/image" Target="../media/image50.png"/><Relationship Id="rId5" Type="http://schemas.openxmlformats.org/officeDocument/2006/relationships/image" Target="../media/image44.png"/><Relationship Id="rId10" Type="http://schemas.openxmlformats.org/officeDocument/2006/relationships/image" Target="../media/image49.svg"/><Relationship Id="rId4" Type="http://schemas.openxmlformats.org/officeDocument/2006/relationships/image" Target="../media/image7.png"/><Relationship Id="rId9" Type="http://schemas.openxmlformats.org/officeDocument/2006/relationships/image" Target="../media/image48.png"/></Relationships>
</file>

<file path=ppt/slides/_rels/slide12.xml.rels><?xml version="1.0" encoding="UTF-8" standalone="yes"?>
<Relationships xmlns="http://schemas.openxmlformats.org/package/2006/relationships"><Relationship Id="rId8" Type="http://schemas.openxmlformats.org/officeDocument/2006/relationships/image" Target="../media/image54.svg"/><Relationship Id="rId3" Type="http://schemas.openxmlformats.org/officeDocument/2006/relationships/image" Target="../media/image6.svg"/><Relationship Id="rId7" Type="http://schemas.openxmlformats.org/officeDocument/2006/relationships/image" Target="../media/image53.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52.svg"/><Relationship Id="rId5" Type="http://schemas.openxmlformats.org/officeDocument/2006/relationships/image" Target="../media/image51.png"/><Relationship Id="rId10" Type="http://schemas.openxmlformats.org/officeDocument/2006/relationships/image" Target="../media/image56.svg"/><Relationship Id="rId4" Type="http://schemas.openxmlformats.org/officeDocument/2006/relationships/image" Target="../media/image7.png"/><Relationship Id="rId9" Type="http://schemas.openxmlformats.org/officeDocument/2006/relationships/image" Target="../media/image55.png"/></Relationships>
</file>

<file path=ppt/slides/_rels/slide13.xml.rels><?xml version="1.0" encoding="UTF-8" standalone="yes"?>
<Relationships xmlns="http://schemas.openxmlformats.org/package/2006/relationships"><Relationship Id="rId8" Type="http://schemas.openxmlformats.org/officeDocument/2006/relationships/image" Target="../media/image60.png"/><Relationship Id="rId3" Type="http://schemas.openxmlformats.org/officeDocument/2006/relationships/image" Target="../media/image6.svg"/><Relationship Id="rId7" Type="http://schemas.openxmlformats.org/officeDocument/2006/relationships/image" Target="../media/image59.sv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58.png"/><Relationship Id="rId5" Type="http://schemas.openxmlformats.org/officeDocument/2006/relationships/image" Target="../media/image57.jpg"/><Relationship Id="rId10" Type="http://schemas.openxmlformats.org/officeDocument/2006/relationships/image" Target="../media/image62.tiff"/><Relationship Id="rId4" Type="http://schemas.openxmlformats.org/officeDocument/2006/relationships/image" Target="../media/image7.png"/><Relationship Id="rId9" Type="http://schemas.openxmlformats.org/officeDocument/2006/relationships/image" Target="../media/image61.svg"/></Relationships>
</file>

<file path=ppt/slides/_rels/slide14.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63.png"/><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65.svg"/><Relationship Id="rId5" Type="http://schemas.openxmlformats.org/officeDocument/2006/relationships/image" Target="../media/image64.png"/><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8" Type="http://schemas.openxmlformats.org/officeDocument/2006/relationships/image" Target="../media/image45.svg"/><Relationship Id="rId3" Type="http://schemas.openxmlformats.org/officeDocument/2006/relationships/image" Target="../media/image6.svg"/><Relationship Id="rId7" Type="http://schemas.openxmlformats.org/officeDocument/2006/relationships/image" Target="../media/image44.png"/><Relationship Id="rId12" Type="http://schemas.openxmlformats.org/officeDocument/2006/relationships/image" Target="../media/image49.sv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65.svg"/><Relationship Id="rId11" Type="http://schemas.openxmlformats.org/officeDocument/2006/relationships/image" Target="../media/image48.png"/><Relationship Id="rId5" Type="http://schemas.openxmlformats.org/officeDocument/2006/relationships/image" Target="../media/image64.png"/><Relationship Id="rId10" Type="http://schemas.openxmlformats.org/officeDocument/2006/relationships/image" Target="../media/image47.svg"/><Relationship Id="rId4" Type="http://schemas.openxmlformats.org/officeDocument/2006/relationships/image" Target="../media/image7.png"/><Relationship Id="rId9" Type="http://schemas.openxmlformats.org/officeDocument/2006/relationships/image" Target="../media/image46.png"/></Relationships>
</file>

<file path=ppt/slides/_rels/slide17.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66.PNG"/><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8" Type="http://schemas.openxmlformats.org/officeDocument/2006/relationships/image" Target="../media/image65.svg"/><Relationship Id="rId3" Type="http://schemas.openxmlformats.org/officeDocument/2006/relationships/image" Target="../media/image6.svg"/><Relationship Id="rId7" Type="http://schemas.openxmlformats.org/officeDocument/2006/relationships/image" Target="../media/image64.png"/><Relationship Id="rId12" Type="http://schemas.openxmlformats.org/officeDocument/2006/relationships/image" Target="../media/image47.sv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68.svg"/><Relationship Id="rId11" Type="http://schemas.openxmlformats.org/officeDocument/2006/relationships/image" Target="../media/image46.png"/><Relationship Id="rId5" Type="http://schemas.openxmlformats.org/officeDocument/2006/relationships/image" Target="../media/image67.png"/><Relationship Id="rId10" Type="http://schemas.openxmlformats.org/officeDocument/2006/relationships/image" Target="../media/image70.svg"/><Relationship Id="rId4" Type="http://schemas.openxmlformats.org/officeDocument/2006/relationships/image" Target="../media/image7.png"/><Relationship Id="rId9" Type="http://schemas.openxmlformats.org/officeDocument/2006/relationships/image" Target="../media/image69.png"/></Relationships>
</file>

<file path=ppt/slides/_rels/slide19.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68.svg"/><Relationship Id="rId5" Type="http://schemas.openxmlformats.org/officeDocument/2006/relationships/image" Target="../media/image67.png"/><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45.svg"/><Relationship Id="rId5" Type="http://schemas.openxmlformats.org/officeDocument/2006/relationships/image" Target="../media/image44.png"/><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8" Type="http://schemas.openxmlformats.org/officeDocument/2006/relationships/image" Target="../media/image74.svg"/><Relationship Id="rId13" Type="http://schemas.openxmlformats.org/officeDocument/2006/relationships/image" Target="../media/image45.svg"/><Relationship Id="rId3" Type="http://schemas.openxmlformats.org/officeDocument/2006/relationships/image" Target="../media/image6.svg"/><Relationship Id="rId7" Type="http://schemas.openxmlformats.org/officeDocument/2006/relationships/image" Target="../media/image73.png"/><Relationship Id="rId12" Type="http://schemas.openxmlformats.org/officeDocument/2006/relationships/image" Target="../media/image44.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72.svg"/><Relationship Id="rId11" Type="http://schemas.openxmlformats.org/officeDocument/2006/relationships/image" Target="../media/image70.svg"/><Relationship Id="rId5" Type="http://schemas.openxmlformats.org/officeDocument/2006/relationships/image" Target="../media/image71.png"/><Relationship Id="rId15" Type="http://schemas.openxmlformats.org/officeDocument/2006/relationships/image" Target="../media/image65.svg"/><Relationship Id="rId10" Type="http://schemas.openxmlformats.org/officeDocument/2006/relationships/image" Target="../media/image69.png"/><Relationship Id="rId4" Type="http://schemas.openxmlformats.org/officeDocument/2006/relationships/image" Target="../media/image7.png"/><Relationship Id="rId9" Type="http://schemas.openxmlformats.org/officeDocument/2006/relationships/image" Target="../media/image75.png"/><Relationship Id="rId14" Type="http://schemas.openxmlformats.org/officeDocument/2006/relationships/image" Target="../media/image64.png"/></Relationships>
</file>

<file path=ppt/slides/_rels/slide2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8" Type="http://schemas.openxmlformats.org/officeDocument/2006/relationships/image" Target="../media/image79.svg"/><Relationship Id="rId3" Type="http://schemas.openxmlformats.org/officeDocument/2006/relationships/image" Target="../media/image6.svg"/><Relationship Id="rId7" Type="http://schemas.openxmlformats.org/officeDocument/2006/relationships/image" Target="../media/image78.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77.svg"/><Relationship Id="rId5" Type="http://schemas.openxmlformats.org/officeDocument/2006/relationships/image" Target="../media/image76.png"/><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26.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27.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28.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29.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29.svg"/><Relationship Id="rId5" Type="http://schemas.openxmlformats.org/officeDocument/2006/relationships/image" Target="../media/image28.png"/><Relationship Id="rId4" Type="http://schemas.openxmlformats.org/officeDocument/2006/relationships/image" Target="../media/image7.png"/></Relationships>
</file>

<file path=ppt/slides/_rels/slide30.xml.rels><?xml version="1.0" encoding="UTF-8" standalone="yes"?>
<Relationships xmlns="http://schemas.openxmlformats.org/package/2006/relationships"><Relationship Id="rId8" Type="http://schemas.openxmlformats.org/officeDocument/2006/relationships/image" Target="../media/image19.svg"/><Relationship Id="rId3" Type="http://schemas.openxmlformats.org/officeDocument/2006/relationships/image" Target="../media/image6.svg"/><Relationship Id="rId7" Type="http://schemas.openxmlformats.org/officeDocument/2006/relationships/image" Target="../media/image18.png"/><Relationship Id="rId12" Type="http://schemas.openxmlformats.org/officeDocument/2006/relationships/image" Target="../media/image85.sv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81.svg"/><Relationship Id="rId11" Type="http://schemas.openxmlformats.org/officeDocument/2006/relationships/image" Target="../media/image84.png"/><Relationship Id="rId5" Type="http://schemas.openxmlformats.org/officeDocument/2006/relationships/image" Target="../media/image80.png"/><Relationship Id="rId10" Type="http://schemas.openxmlformats.org/officeDocument/2006/relationships/image" Target="../media/image83.svg"/><Relationship Id="rId4" Type="http://schemas.openxmlformats.org/officeDocument/2006/relationships/image" Target="../media/image7.png"/><Relationship Id="rId9" Type="http://schemas.openxmlformats.org/officeDocument/2006/relationships/image" Target="../media/image82.png"/></Relationships>
</file>

<file path=ppt/slides/_rels/slide31.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83.svg"/><Relationship Id="rId5" Type="http://schemas.openxmlformats.org/officeDocument/2006/relationships/image" Target="../media/image82.png"/><Relationship Id="rId4" Type="http://schemas.openxmlformats.org/officeDocument/2006/relationships/image" Target="../media/image7.png"/></Relationships>
</file>

<file path=ppt/slides/_rels/slide32.xml.rels><?xml version="1.0" encoding="UTF-8" standalone="yes"?>
<Relationships xmlns="http://schemas.openxmlformats.org/package/2006/relationships"><Relationship Id="rId8" Type="http://schemas.openxmlformats.org/officeDocument/2006/relationships/image" Target="../media/image83.svg"/><Relationship Id="rId3" Type="http://schemas.openxmlformats.org/officeDocument/2006/relationships/image" Target="../media/image6.svg"/><Relationship Id="rId7" Type="http://schemas.openxmlformats.org/officeDocument/2006/relationships/image" Target="../media/image82.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85.svg"/><Relationship Id="rId5" Type="http://schemas.openxmlformats.org/officeDocument/2006/relationships/image" Target="../media/image84.png"/><Relationship Id="rId4" Type="http://schemas.openxmlformats.org/officeDocument/2006/relationships/image" Target="../media/image7.png"/></Relationships>
</file>

<file path=ppt/slides/_rels/slide3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34.xml.rels><?xml version="1.0" encoding="UTF-8" standalone="yes"?>
<Relationships xmlns="http://schemas.openxmlformats.org/package/2006/relationships"><Relationship Id="rId8" Type="http://schemas.openxmlformats.org/officeDocument/2006/relationships/image" Target="../media/image87.svg"/><Relationship Id="rId3" Type="http://schemas.openxmlformats.org/officeDocument/2006/relationships/image" Target="../media/image6.svg"/><Relationship Id="rId7" Type="http://schemas.openxmlformats.org/officeDocument/2006/relationships/image" Target="../media/image86.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74.svg"/><Relationship Id="rId5" Type="http://schemas.openxmlformats.org/officeDocument/2006/relationships/image" Target="../media/image73.png"/><Relationship Id="rId10" Type="http://schemas.openxmlformats.org/officeDocument/2006/relationships/image" Target="../media/image85.svg"/><Relationship Id="rId4" Type="http://schemas.openxmlformats.org/officeDocument/2006/relationships/image" Target="../media/image7.png"/><Relationship Id="rId9" Type="http://schemas.openxmlformats.org/officeDocument/2006/relationships/image" Target="../media/image84.png"/></Relationships>
</file>

<file path=ppt/slides/_rels/slide3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36.xml.rels><?xml version="1.0" encoding="UTF-8" standalone="yes"?>
<Relationships xmlns="http://schemas.openxmlformats.org/package/2006/relationships"><Relationship Id="rId8" Type="http://schemas.openxmlformats.org/officeDocument/2006/relationships/image" Target="../media/image89.svg"/><Relationship Id="rId13" Type="http://schemas.openxmlformats.org/officeDocument/2006/relationships/image" Target="../media/image92.png"/><Relationship Id="rId18" Type="http://schemas.openxmlformats.org/officeDocument/2006/relationships/image" Target="../media/image19.svg"/><Relationship Id="rId3" Type="http://schemas.openxmlformats.org/officeDocument/2006/relationships/image" Target="../media/image6.svg"/><Relationship Id="rId21" Type="http://schemas.openxmlformats.org/officeDocument/2006/relationships/image" Target="../media/image94.png"/><Relationship Id="rId7" Type="http://schemas.openxmlformats.org/officeDocument/2006/relationships/image" Target="../media/image88.png"/><Relationship Id="rId12" Type="http://schemas.openxmlformats.org/officeDocument/2006/relationships/image" Target="../media/image91.svg"/><Relationship Id="rId17" Type="http://schemas.openxmlformats.org/officeDocument/2006/relationships/image" Target="../media/image18.png"/><Relationship Id="rId2" Type="http://schemas.openxmlformats.org/officeDocument/2006/relationships/image" Target="../media/image5.png"/><Relationship Id="rId16" Type="http://schemas.openxmlformats.org/officeDocument/2006/relationships/image" Target="../media/image81.svg"/><Relationship Id="rId20" Type="http://schemas.openxmlformats.org/officeDocument/2006/relationships/image" Target="../media/image83.svg"/><Relationship Id="rId1" Type="http://schemas.openxmlformats.org/officeDocument/2006/relationships/slideLayout" Target="../slideLayouts/slideLayout2.xml"/><Relationship Id="rId6" Type="http://schemas.openxmlformats.org/officeDocument/2006/relationships/image" Target="../media/image85.svg"/><Relationship Id="rId11" Type="http://schemas.openxmlformats.org/officeDocument/2006/relationships/image" Target="../media/image90.png"/><Relationship Id="rId5" Type="http://schemas.openxmlformats.org/officeDocument/2006/relationships/image" Target="../media/image84.png"/><Relationship Id="rId15" Type="http://schemas.openxmlformats.org/officeDocument/2006/relationships/image" Target="../media/image80.png"/><Relationship Id="rId10" Type="http://schemas.openxmlformats.org/officeDocument/2006/relationships/image" Target="../media/image74.svg"/><Relationship Id="rId19" Type="http://schemas.openxmlformats.org/officeDocument/2006/relationships/image" Target="../media/image82.png"/><Relationship Id="rId4" Type="http://schemas.openxmlformats.org/officeDocument/2006/relationships/image" Target="../media/image7.png"/><Relationship Id="rId9" Type="http://schemas.openxmlformats.org/officeDocument/2006/relationships/image" Target="../media/image73.png"/><Relationship Id="rId14" Type="http://schemas.openxmlformats.org/officeDocument/2006/relationships/image" Target="../media/image93.svg"/><Relationship Id="rId22" Type="http://schemas.openxmlformats.org/officeDocument/2006/relationships/image" Target="../media/image95.svg"/></Relationships>
</file>

<file path=ppt/slides/_rels/slide37.xml.rels><?xml version="1.0" encoding="UTF-8" standalone="yes"?>
<Relationships xmlns="http://schemas.openxmlformats.org/package/2006/relationships"><Relationship Id="rId8" Type="http://schemas.openxmlformats.org/officeDocument/2006/relationships/image" Target="../media/image91.svg"/><Relationship Id="rId13" Type="http://schemas.openxmlformats.org/officeDocument/2006/relationships/image" Target="../media/image80.png"/><Relationship Id="rId18" Type="http://schemas.openxmlformats.org/officeDocument/2006/relationships/image" Target="../media/image83.svg"/><Relationship Id="rId3" Type="http://schemas.openxmlformats.org/officeDocument/2006/relationships/image" Target="../media/image6.svg"/><Relationship Id="rId21" Type="http://schemas.openxmlformats.org/officeDocument/2006/relationships/image" Target="../media/image88.png"/><Relationship Id="rId7" Type="http://schemas.openxmlformats.org/officeDocument/2006/relationships/image" Target="../media/image90.png"/><Relationship Id="rId12" Type="http://schemas.openxmlformats.org/officeDocument/2006/relationships/image" Target="../media/image74.svg"/><Relationship Id="rId17" Type="http://schemas.openxmlformats.org/officeDocument/2006/relationships/image" Target="../media/image82.png"/><Relationship Id="rId2" Type="http://schemas.openxmlformats.org/officeDocument/2006/relationships/image" Target="../media/image5.png"/><Relationship Id="rId16" Type="http://schemas.openxmlformats.org/officeDocument/2006/relationships/image" Target="../media/image19.svg"/><Relationship Id="rId20" Type="http://schemas.openxmlformats.org/officeDocument/2006/relationships/image" Target="../media/image97.svg"/><Relationship Id="rId1" Type="http://schemas.openxmlformats.org/officeDocument/2006/relationships/slideLayout" Target="../slideLayouts/slideLayout2.xml"/><Relationship Id="rId6" Type="http://schemas.openxmlformats.org/officeDocument/2006/relationships/image" Target="../media/image85.svg"/><Relationship Id="rId11" Type="http://schemas.openxmlformats.org/officeDocument/2006/relationships/image" Target="../media/image73.png"/><Relationship Id="rId24" Type="http://schemas.openxmlformats.org/officeDocument/2006/relationships/image" Target="../media/image95.svg"/><Relationship Id="rId5" Type="http://schemas.openxmlformats.org/officeDocument/2006/relationships/image" Target="../media/image84.png"/><Relationship Id="rId15" Type="http://schemas.openxmlformats.org/officeDocument/2006/relationships/image" Target="../media/image18.png"/><Relationship Id="rId23" Type="http://schemas.openxmlformats.org/officeDocument/2006/relationships/image" Target="../media/image94.png"/><Relationship Id="rId10" Type="http://schemas.openxmlformats.org/officeDocument/2006/relationships/image" Target="../media/image93.svg"/><Relationship Id="rId19" Type="http://schemas.openxmlformats.org/officeDocument/2006/relationships/image" Target="../media/image96.png"/><Relationship Id="rId4" Type="http://schemas.openxmlformats.org/officeDocument/2006/relationships/image" Target="../media/image7.png"/><Relationship Id="rId9" Type="http://schemas.openxmlformats.org/officeDocument/2006/relationships/image" Target="../media/image92.png"/><Relationship Id="rId14" Type="http://schemas.openxmlformats.org/officeDocument/2006/relationships/image" Target="../media/image81.svg"/><Relationship Id="rId22" Type="http://schemas.openxmlformats.org/officeDocument/2006/relationships/image" Target="../media/image89.svg"/></Relationships>
</file>

<file path=ppt/slides/_rels/slide38.xml.rels><?xml version="1.0" encoding="UTF-8" standalone="yes"?>
<Relationships xmlns="http://schemas.openxmlformats.org/package/2006/relationships"><Relationship Id="rId8" Type="http://schemas.openxmlformats.org/officeDocument/2006/relationships/image" Target="../media/image83.svg"/><Relationship Id="rId13" Type="http://schemas.openxmlformats.org/officeDocument/2006/relationships/image" Target="../media/image73.png"/><Relationship Id="rId18" Type="http://schemas.openxmlformats.org/officeDocument/2006/relationships/image" Target="../media/image97.svg"/><Relationship Id="rId26" Type="http://schemas.openxmlformats.org/officeDocument/2006/relationships/image" Target="../media/image95.svg"/><Relationship Id="rId3" Type="http://schemas.openxmlformats.org/officeDocument/2006/relationships/image" Target="../media/image6.svg"/><Relationship Id="rId21" Type="http://schemas.openxmlformats.org/officeDocument/2006/relationships/image" Target="../media/image86.png"/><Relationship Id="rId7" Type="http://schemas.openxmlformats.org/officeDocument/2006/relationships/image" Target="../media/image82.png"/><Relationship Id="rId12" Type="http://schemas.openxmlformats.org/officeDocument/2006/relationships/image" Target="../media/image89.svg"/><Relationship Id="rId17" Type="http://schemas.openxmlformats.org/officeDocument/2006/relationships/image" Target="../media/image96.png"/><Relationship Id="rId25" Type="http://schemas.openxmlformats.org/officeDocument/2006/relationships/image" Target="../media/image94.png"/><Relationship Id="rId2" Type="http://schemas.openxmlformats.org/officeDocument/2006/relationships/image" Target="../media/image5.png"/><Relationship Id="rId16" Type="http://schemas.openxmlformats.org/officeDocument/2006/relationships/image" Target="../media/image91.svg"/><Relationship Id="rId20" Type="http://schemas.openxmlformats.org/officeDocument/2006/relationships/image" Target="../media/image19.svg"/><Relationship Id="rId1" Type="http://schemas.openxmlformats.org/officeDocument/2006/relationships/slideLayout" Target="../slideLayouts/slideLayout2.xml"/><Relationship Id="rId6" Type="http://schemas.openxmlformats.org/officeDocument/2006/relationships/image" Target="../media/image81.svg"/><Relationship Id="rId11" Type="http://schemas.openxmlformats.org/officeDocument/2006/relationships/image" Target="../media/image88.png"/><Relationship Id="rId24" Type="http://schemas.openxmlformats.org/officeDocument/2006/relationships/image" Target="../media/image93.svg"/><Relationship Id="rId5" Type="http://schemas.openxmlformats.org/officeDocument/2006/relationships/image" Target="../media/image80.png"/><Relationship Id="rId15" Type="http://schemas.openxmlformats.org/officeDocument/2006/relationships/image" Target="../media/image90.png"/><Relationship Id="rId23" Type="http://schemas.openxmlformats.org/officeDocument/2006/relationships/image" Target="../media/image92.png"/><Relationship Id="rId10" Type="http://schemas.openxmlformats.org/officeDocument/2006/relationships/image" Target="../media/image85.svg"/><Relationship Id="rId19" Type="http://schemas.openxmlformats.org/officeDocument/2006/relationships/image" Target="../media/image18.png"/><Relationship Id="rId4" Type="http://schemas.openxmlformats.org/officeDocument/2006/relationships/image" Target="../media/image7.png"/><Relationship Id="rId9" Type="http://schemas.openxmlformats.org/officeDocument/2006/relationships/image" Target="../media/image84.png"/><Relationship Id="rId14" Type="http://schemas.openxmlformats.org/officeDocument/2006/relationships/image" Target="../media/image74.svg"/><Relationship Id="rId22" Type="http://schemas.openxmlformats.org/officeDocument/2006/relationships/image" Target="../media/image87.svg"/></Relationships>
</file>

<file path=ppt/slides/_rels/slide39.xml.rels><?xml version="1.0" encoding="UTF-8" standalone="yes"?>
<Relationships xmlns="http://schemas.openxmlformats.org/package/2006/relationships"><Relationship Id="rId8" Type="http://schemas.openxmlformats.org/officeDocument/2006/relationships/image" Target="../media/image91.svg"/><Relationship Id="rId13" Type="http://schemas.openxmlformats.org/officeDocument/2006/relationships/image" Target="../media/image82.png"/><Relationship Id="rId3" Type="http://schemas.openxmlformats.org/officeDocument/2006/relationships/image" Target="../media/image6.svg"/><Relationship Id="rId7" Type="http://schemas.openxmlformats.org/officeDocument/2006/relationships/image" Target="../media/image90.png"/><Relationship Id="rId12" Type="http://schemas.openxmlformats.org/officeDocument/2006/relationships/image" Target="../media/image19.svg"/><Relationship Id="rId2" Type="http://schemas.openxmlformats.org/officeDocument/2006/relationships/image" Target="../media/image5.png"/><Relationship Id="rId16" Type="http://schemas.openxmlformats.org/officeDocument/2006/relationships/image" Target="../media/image74.svg"/><Relationship Id="rId1" Type="http://schemas.openxmlformats.org/officeDocument/2006/relationships/slideLayout" Target="../slideLayouts/slideLayout2.xml"/><Relationship Id="rId6" Type="http://schemas.openxmlformats.org/officeDocument/2006/relationships/image" Target="../media/image85.svg"/><Relationship Id="rId11" Type="http://schemas.openxmlformats.org/officeDocument/2006/relationships/image" Target="../media/image18.png"/><Relationship Id="rId5" Type="http://schemas.openxmlformats.org/officeDocument/2006/relationships/image" Target="../media/image84.png"/><Relationship Id="rId15" Type="http://schemas.openxmlformats.org/officeDocument/2006/relationships/image" Target="../media/image73.png"/><Relationship Id="rId10" Type="http://schemas.openxmlformats.org/officeDocument/2006/relationships/image" Target="../media/image81.svg"/><Relationship Id="rId4" Type="http://schemas.openxmlformats.org/officeDocument/2006/relationships/image" Target="../media/image7.png"/><Relationship Id="rId9" Type="http://schemas.openxmlformats.org/officeDocument/2006/relationships/image" Target="../media/image80.png"/><Relationship Id="rId14" Type="http://schemas.openxmlformats.org/officeDocument/2006/relationships/image" Target="../media/image83.svg"/></Relationships>
</file>

<file path=ppt/slides/_rels/slide40.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98.png"/><Relationship Id="rId4" Type="http://schemas.openxmlformats.org/officeDocument/2006/relationships/image" Target="../media/image7.png"/></Relationships>
</file>

<file path=ppt/slides/_rels/slide41.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99.png"/><Relationship Id="rId4" Type="http://schemas.openxmlformats.org/officeDocument/2006/relationships/image" Target="../media/image7.png"/></Relationships>
</file>

<file path=ppt/slides/_rels/slide42.xml.rels><?xml version="1.0" encoding="UTF-8" standalone="yes"?>
<Relationships xmlns="http://schemas.openxmlformats.org/package/2006/relationships"><Relationship Id="rId8" Type="http://schemas.openxmlformats.org/officeDocument/2006/relationships/image" Target="../media/image81.svg"/><Relationship Id="rId13" Type="http://schemas.openxmlformats.org/officeDocument/2006/relationships/image" Target="../media/image84.png"/><Relationship Id="rId18" Type="http://schemas.openxmlformats.org/officeDocument/2006/relationships/image" Target="../media/image74.svg"/><Relationship Id="rId3" Type="http://schemas.openxmlformats.org/officeDocument/2006/relationships/image" Target="../media/image6.svg"/><Relationship Id="rId7" Type="http://schemas.openxmlformats.org/officeDocument/2006/relationships/image" Target="../media/image80.png"/><Relationship Id="rId12" Type="http://schemas.openxmlformats.org/officeDocument/2006/relationships/image" Target="../media/image83.svg"/><Relationship Id="rId17" Type="http://schemas.openxmlformats.org/officeDocument/2006/relationships/image" Target="../media/image73.png"/><Relationship Id="rId2" Type="http://schemas.openxmlformats.org/officeDocument/2006/relationships/image" Target="../media/image5.png"/><Relationship Id="rId16" Type="http://schemas.openxmlformats.org/officeDocument/2006/relationships/image" Target="../media/image91.svg"/><Relationship Id="rId1" Type="http://schemas.openxmlformats.org/officeDocument/2006/relationships/slideLayout" Target="../slideLayouts/slideLayout2.xml"/><Relationship Id="rId6" Type="http://schemas.openxmlformats.org/officeDocument/2006/relationships/image" Target="../media/image101.svg"/><Relationship Id="rId11" Type="http://schemas.openxmlformats.org/officeDocument/2006/relationships/image" Target="../media/image82.png"/><Relationship Id="rId5" Type="http://schemas.openxmlformats.org/officeDocument/2006/relationships/image" Target="../media/image100.png"/><Relationship Id="rId15" Type="http://schemas.openxmlformats.org/officeDocument/2006/relationships/image" Target="../media/image90.png"/><Relationship Id="rId10" Type="http://schemas.openxmlformats.org/officeDocument/2006/relationships/image" Target="../media/image19.svg"/><Relationship Id="rId4" Type="http://schemas.openxmlformats.org/officeDocument/2006/relationships/image" Target="../media/image7.png"/><Relationship Id="rId9" Type="http://schemas.openxmlformats.org/officeDocument/2006/relationships/image" Target="../media/image18.png"/><Relationship Id="rId14" Type="http://schemas.openxmlformats.org/officeDocument/2006/relationships/image" Target="../media/image85.svg"/></Relationships>
</file>

<file path=ppt/slides/_rels/slide4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102.png"/><Relationship Id="rId4" Type="http://schemas.openxmlformats.org/officeDocument/2006/relationships/image" Target="../media/image7.png"/></Relationships>
</file>

<file path=ppt/slides/_rels/slide44.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4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46.xml.rels><?xml version="1.0" encoding="UTF-8" standalone="yes"?>
<Relationships xmlns="http://schemas.openxmlformats.org/package/2006/relationships"><Relationship Id="rId3" Type="http://schemas.openxmlformats.org/officeDocument/2006/relationships/image" Target="../media/image6.svg"/><Relationship Id="rId7" Type="http://schemas.openxmlformats.org/officeDocument/2006/relationships/image" Target="../media/image104.sv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103.png"/><Relationship Id="rId5" Type="http://schemas.openxmlformats.org/officeDocument/2006/relationships/hyperlink" Target="http://www.example.com/" TargetMode="External"/><Relationship Id="rId4" Type="http://schemas.openxmlformats.org/officeDocument/2006/relationships/image" Target="../media/image7.png"/></Relationships>
</file>

<file path=ppt/slides/_rels/slide47.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48.xml.rels><?xml version="1.0" encoding="UTF-8" standalone="yes"?>
<Relationships xmlns="http://schemas.openxmlformats.org/package/2006/relationships"><Relationship Id="rId8" Type="http://schemas.openxmlformats.org/officeDocument/2006/relationships/image" Target="../media/image106.svg"/><Relationship Id="rId13" Type="http://schemas.openxmlformats.org/officeDocument/2006/relationships/image" Target="../media/image107.png"/><Relationship Id="rId18" Type="http://schemas.openxmlformats.org/officeDocument/2006/relationships/image" Target="../media/image74.svg"/><Relationship Id="rId3" Type="http://schemas.openxmlformats.org/officeDocument/2006/relationships/image" Target="../media/image6.svg"/><Relationship Id="rId7" Type="http://schemas.openxmlformats.org/officeDocument/2006/relationships/image" Target="../media/image105.png"/><Relationship Id="rId12" Type="http://schemas.openxmlformats.org/officeDocument/2006/relationships/image" Target="../media/image47.svg"/><Relationship Id="rId17" Type="http://schemas.openxmlformats.org/officeDocument/2006/relationships/image" Target="../media/image73.png"/><Relationship Id="rId2" Type="http://schemas.openxmlformats.org/officeDocument/2006/relationships/image" Target="../media/image5.png"/><Relationship Id="rId16" Type="http://schemas.openxmlformats.org/officeDocument/2006/relationships/image" Target="../media/image110.svg"/><Relationship Id="rId20" Type="http://schemas.openxmlformats.org/officeDocument/2006/relationships/image" Target="../media/image112.svg"/><Relationship Id="rId1" Type="http://schemas.openxmlformats.org/officeDocument/2006/relationships/slideLayout" Target="../slideLayouts/slideLayout2.xml"/><Relationship Id="rId6" Type="http://schemas.openxmlformats.org/officeDocument/2006/relationships/image" Target="../media/image81.svg"/><Relationship Id="rId11" Type="http://schemas.openxmlformats.org/officeDocument/2006/relationships/image" Target="../media/image46.png"/><Relationship Id="rId5" Type="http://schemas.openxmlformats.org/officeDocument/2006/relationships/image" Target="../media/image80.png"/><Relationship Id="rId15" Type="http://schemas.openxmlformats.org/officeDocument/2006/relationships/image" Target="../media/image109.png"/><Relationship Id="rId10" Type="http://schemas.openxmlformats.org/officeDocument/2006/relationships/image" Target="../media/image104.svg"/><Relationship Id="rId19" Type="http://schemas.openxmlformats.org/officeDocument/2006/relationships/image" Target="../media/image111.png"/><Relationship Id="rId4" Type="http://schemas.openxmlformats.org/officeDocument/2006/relationships/image" Target="../media/image7.png"/><Relationship Id="rId9" Type="http://schemas.openxmlformats.org/officeDocument/2006/relationships/image" Target="../media/image103.png"/><Relationship Id="rId14" Type="http://schemas.openxmlformats.org/officeDocument/2006/relationships/image" Target="../media/image108.svg"/></Relationships>
</file>

<file path=ppt/slides/_rels/slide49.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50.xml.rels><?xml version="1.0" encoding="UTF-8" standalone="yes"?>
<Relationships xmlns="http://schemas.openxmlformats.org/package/2006/relationships"><Relationship Id="rId8" Type="http://schemas.openxmlformats.org/officeDocument/2006/relationships/image" Target="../media/image114.svg"/><Relationship Id="rId3" Type="http://schemas.openxmlformats.org/officeDocument/2006/relationships/image" Target="../media/image6.svg"/><Relationship Id="rId7" Type="http://schemas.openxmlformats.org/officeDocument/2006/relationships/image" Target="../media/image113.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47.svg"/><Relationship Id="rId5" Type="http://schemas.openxmlformats.org/officeDocument/2006/relationships/image" Target="../media/image46.png"/><Relationship Id="rId10" Type="http://schemas.openxmlformats.org/officeDocument/2006/relationships/image" Target="../media/image77.svg"/><Relationship Id="rId4" Type="http://schemas.openxmlformats.org/officeDocument/2006/relationships/image" Target="../media/image7.png"/><Relationship Id="rId9" Type="http://schemas.openxmlformats.org/officeDocument/2006/relationships/image" Target="../media/image76.png"/></Relationships>
</file>

<file path=ppt/slides/_rels/slide51.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5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116.svg"/><Relationship Id="rId5" Type="http://schemas.openxmlformats.org/officeDocument/2006/relationships/image" Target="../media/image115.png"/><Relationship Id="rId4" Type="http://schemas.openxmlformats.org/officeDocument/2006/relationships/image" Target="../media/image7.png"/></Relationships>
</file>

<file path=ppt/slides/_rels/slide5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117.png"/><Relationship Id="rId4" Type="http://schemas.openxmlformats.org/officeDocument/2006/relationships/image" Target="../media/image7.png"/></Relationships>
</file>

<file path=ppt/slides/_rels/slide54.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5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5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6.svg"/><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125056" y="-121107"/>
            <a:ext cx="6117514" cy="3744684"/>
          </a:xfrm>
        </p:spPr>
      </p:pic>
      <p:sp>
        <p:nvSpPr>
          <p:cNvPr id="9" name="TextBox 8">
            <a:extLst>
              <a:ext uri="{FF2B5EF4-FFF2-40B4-BE49-F238E27FC236}">
                <a16:creationId xmlns:a16="http://schemas.microsoft.com/office/drawing/2014/main" id="{25760A6C-566F-B7E3-1EEE-CB29F0CF0113}"/>
              </a:ext>
            </a:extLst>
          </p:cNvPr>
          <p:cNvSpPr txBox="1"/>
          <p:nvPr/>
        </p:nvSpPr>
        <p:spPr>
          <a:xfrm>
            <a:off x="2701395" y="3132902"/>
            <a:ext cx="8795188" cy="569387"/>
          </a:xfrm>
          <a:prstGeom prst="rect">
            <a:avLst/>
          </a:prstGeom>
          <a:noFill/>
        </p:spPr>
        <p:txBody>
          <a:bodyPr wrap="square" rtlCol="0">
            <a:spAutoFit/>
          </a:bodyPr>
          <a:lstStyle/>
          <a:p>
            <a:r>
              <a:rPr lang="en-US" sz="31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1" y="4689763"/>
            <a:ext cx="8380521" cy="523220"/>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784658"/>
                </a:solidFill>
                <a:latin typeface="Times New Roman" panose="02020603050405020304" pitchFamily="18" charset="0"/>
                <a:cs typeface="Times New Roman" panose="02020603050405020304" pitchFamily="18" charset="0"/>
              </a:rPr>
              <a:t>Lecture 2 – </a:t>
            </a:r>
            <a:r>
              <a:rPr lang="en-US" sz="2400" b="1" dirty="0">
                <a:solidFill>
                  <a:srgbClr val="784658"/>
                </a:solidFill>
                <a:latin typeface="Times New Roman" panose="02020603050405020304" pitchFamily="18" charset="0"/>
                <a:cs typeface="Times New Roman" panose="02020603050405020304" pitchFamily="18" charset="0"/>
              </a:rPr>
              <a:t>AWS Identity, Networking and Content Delivery</a:t>
            </a:r>
          </a:p>
        </p:txBody>
      </p:sp>
      <p:sp>
        <p:nvSpPr>
          <p:cNvPr id="12" name="TextBox 11">
            <a:extLst>
              <a:ext uri="{FF2B5EF4-FFF2-40B4-BE49-F238E27FC236}">
                <a16:creationId xmlns:a16="http://schemas.microsoft.com/office/drawing/2014/main" id="{8C520B7F-7764-8B81-C7C7-A7440DA2CCAF}"/>
              </a:ext>
            </a:extLst>
          </p:cNvPr>
          <p:cNvSpPr txBox="1"/>
          <p:nvPr/>
        </p:nvSpPr>
        <p:spPr>
          <a:xfrm>
            <a:off x="2701395" y="3629551"/>
            <a:ext cx="5867402" cy="523220"/>
          </a:xfrm>
          <a:prstGeom prst="rect">
            <a:avLst/>
          </a:prstGeom>
          <a:noFill/>
        </p:spPr>
        <p:txBody>
          <a:bodyPr wrap="square" rtlCol="0">
            <a:spAutoFit/>
          </a:bodyPr>
          <a:lstStyle/>
          <a:p>
            <a:r>
              <a:rPr lang="en-US" sz="2800" b="1" dirty="0">
                <a:solidFill>
                  <a:schemeClr val="accent4">
                    <a:lumMod val="60000"/>
                    <a:lumOff val="40000"/>
                  </a:schemeClr>
                </a:solidFill>
                <a:latin typeface="Times New Roman" panose="02020603050405020304" pitchFamily="18" charset="0"/>
                <a:cs typeface="Times New Roman" panose="02020603050405020304" pitchFamily="18" charset="0"/>
              </a:rPr>
              <a:t>Dr. Ibrahim Gomaa</a:t>
            </a:r>
          </a:p>
        </p:txBody>
      </p:sp>
      <p:pic>
        <p:nvPicPr>
          <p:cNvPr id="4" name="Picture 3">
            <a:extLst>
              <a:ext uri="{FF2B5EF4-FFF2-40B4-BE49-F238E27FC236}">
                <a16:creationId xmlns:a16="http://schemas.microsoft.com/office/drawing/2014/main" id="{2441A87E-63B3-89C4-C91E-4999ECEFC69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82629" y="-551785"/>
            <a:ext cx="2704571" cy="2704571"/>
          </a:xfrm>
          <a:prstGeom prst="rect">
            <a:avLst/>
          </a:prstGeom>
        </p:spPr>
      </p:pic>
      <p:pic>
        <p:nvPicPr>
          <p:cNvPr id="7" name="Picture 6">
            <a:extLst>
              <a:ext uri="{FF2B5EF4-FFF2-40B4-BE49-F238E27FC236}">
                <a16:creationId xmlns:a16="http://schemas.microsoft.com/office/drawing/2014/main" id="{E5E2D01B-0E78-027F-160A-F532D98C46A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25056" y="4910013"/>
            <a:ext cx="3798791" cy="2708741"/>
          </a:xfrm>
          <a:prstGeom prst="rect">
            <a:avLst/>
          </a:prstGeom>
        </p:spPr>
      </p:pic>
      <p:pic>
        <p:nvPicPr>
          <p:cNvPr id="11" name="Picture 10">
            <a:extLst>
              <a:ext uri="{FF2B5EF4-FFF2-40B4-BE49-F238E27FC236}">
                <a16:creationId xmlns:a16="http://schemas.microsoft.com/office/drawing/2014/main" id="{3997DA2A-1886-F527-AEBC-CAB72313494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536150" y="6194454"/>
            <a:ext cx="2351050" cy="381742"/>
          </a:xfrm>
          <a:prstGeom prst="rect">
            <a:avLst/>
          </a:prstGeom>
        </p:spPr>
      </p:pic>
    </p:spTree>
    <p:extLst>
      <p:ext uri="{BB962C8B-B14F-4D97-AF65-F5344CB8AC3E}">
        <p14:creationId xmlns:p14="http://schemas.microsoft.com/office/powerpoint/2010/main" val="32555644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7803472" y="594125"/>
            <a:ext cx="1873928" cy="8292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58135" y="336345"/>
            <a:ext cx="6749246"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AWS Identity, Networking and Content Delivery</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2270"/>
            <a:ext cx="6124366"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b="1" dirty="0">
                <a:solidFill>
                  <a:prstClr val="white"/>
                </a:solidFill>
                <a:latin typeface="Times New Roman" panose="02020603050405020304" pitchFamily="18" charset="0"/>
                <a:cs typeface="Times New Roman" panose="02020603050405020304" pitchFamily="18" charset="0"/>
              </a:rPr>
              <a:t>2</a:t>
            </a: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Identity, Networking and Content Delivery</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9959140" y="6260451"/>
            <a:ext cx="2232860"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551524" y="1676782"/>
            <a:ext cx="11623827" cy="355475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Topics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AWS </a:t>
            </a:r>
            <a:r>
              <a:rPr lang="en-US" sz="1800" dirty="0">
                <a:solidFill>
                  <a:prstClr val="black"/>
                </a:solidFill>
                <a:latin typeface="Times New Roman" panose="02020603050405020304" pitchFamily="18" charset="0"/>
                <a:cs typeface="Times New Roman" panose="02020603050405020304" pitchFamily="18" charset="0"/>
              </a:rPr>
              <a:t>s</a:t>
            </a: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hared responsibility model</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AWS Identity and Access Management (IAM)</a:t>
            </a:r>
          </a:p>
          <a:p>
            <a:pPr marL="239713" marR="0" lvl="0" indent="-239713" algn="l" defTabSz="914400" rtl="0" eaLnBrk="1" fontAlgn="auto" latinLnBrk="0" hangingPunct="1">
              <a:lnSpc>
                <a:spcPct val="90000"/>
              </a:lnSpc>
              <a:spcBef>
                <a:spcPts val="18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Networking basics</a:t>
            </a:r>
          </a:p>
          <a:p>
            <a:pPr marL="239713" marR="0" lvl="0" indent="-239713" algn="l" defTabSz="914400" rtl="0" eaLnBrk="1" fontAlgn="auto" latinLnBrk="0" hangingPunct="1">
              <a:lnSpc>
                <a:spcPct val="90000"/>
              </a:lnSpc>
              <a:spcBef>
                <a:spcPts val="18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Amazon VPC, Networking and Security</a:t>
            </a:r>
          </a:p>
          <a:p>
            <a:pPr marL="239713" marR="0" lvl="0" indent="-239713" algn="l" defTabSz="914400" rtl="0" eaLnBrk="1" fontAlgn="auto" latinLnBrk="0" hangingPunct="1">
              <a:lnSpc>
                <a:spcPct val="90000"/>
              </a:lnSpc>
              <a:spcBef>
                <a:spcPts val="18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Amazon Route 53 </a:t>
            </a:r>
          </a:p>
          <a:p>
            <a:pPr marL="239713" marR="0" lvl="0" indent="-239713" algn="l" defTabSz="914400" rtl="0" eaLnBrk="1" fontAlgn="auto" latinLnBrk="0" hangingPunct="1">
              <a:lnSpc>
                <a:spcPct val="90000"/>
              </a:lnSpc>
              <a:spcBef>
                <a:spcPts val="18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Amazon CloudFront</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 name="Content Placeholder 5">
            <a:extLst>
              <a:ext uri="{FF2B5EF4-FFF2-40B4-BE49-F238E27FC236}">
                <a16:creationId xmlns:a16="http://schemas.microsoft.com/office/drawing/2014/main" id="{4B4705BF-5D75-B65F-DA80-3B7EDE0F5431}"/>
              </a:ext>
            </a:extLst>
          </p:cNvPr>
          <p:cNvSpPr txBox="1">
            <a:spLocks/>
          </p:cNvSpPr>
          <p:nvPr/>
        </p:nvSpPr>
        <p:spPr>
          <a:xfrm>
            <a:off x="6257601" y="1183054"/>
            <a:ext cx="5504688" cy="43573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Activities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Label a network diagram</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Demo</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VPC demonstration</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Lab</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Build your VPC and launch a web server</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9" name="Group 8">
            <a:extLst>
              <a:ext uri="{FF2B5EF4-FFF2-40B4-BE49-F238E27FC236}">
                <a16:creationId xmlns:a16="http://schemas.microsoft.com/office/drawing/2014/main" id="{13C0369E-B6AF-CB7C-B297-4E6173A90852}"/>
              </a:ext>
            </a:extLst>
          </p:cNvPr>
          <p:cNvGrpSpPr/>
          <p:nvPr/>
        </p:nvGrpSpPr>
        <p:grpSpPr>
          <a:xfrm>
            <a:off x="6304982" y="4990958"/>
            <a:ext cx="2632578" cy="532323"/>
            <a:chOff x="6363438" y="4436798"/>
            <a:chExt cx="2632578" cy="532323"/>
          </a:xfrm>
        </p:grpSpPr>
        <p:sp>
          <p:nvSpPr>
            <p:cNvPr id="10" name="TextBox 9">
              <a:extLst>
                <a:ext uri="{FF2B5EF4-FFF2-40B4-BE49-F238E27FC236}">
                  <a16:creationId xmlns:a16="http://schemas.microsoft.com/office/drawing/2014/main" id="{A6E14107-5E34-331B-5D32-B9110C780088}"/>
                </a:ext>
              </a:extLst>
            </p:cNvPr>
            <p:cNvSpPr txBox="1"/>
            <p:nvPr/>
          </p:nvSpPr>
          <p:spPr>
            <a:xfrm>
              <a:off x="6895761" y="4518294"/>
              <a:ext cx="2100255"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Knowledge check</a:t>
              </a:r>
            </a:p>
          </p:txBody>
        </p:sp>
        <p:pic>
          <p:nvPicPr>
            <p:cNvPr id="11" name="Picture 10">
              <a:extLst>
                <a:ext uri="{FF2B5EF4-FFF2-40B4-BE49-F238E27FC236}">
                  <a16:creationId xmlns:a16="http://schemas.microsoft.com/office/drawing/2014/main" id="{9063BFAF-0BD7-22BE-B9CE-DA53F74A2FEC}"/>
                </a:ext>
                <a:ext uri="{C183D7F6-B498-43B3-948B-1728B52AA6E4}">
                  <adec:decorative xmlns:adec="http://schemas.microsoft.com/office/drawing/2017/decorative" val="1"/>
                </a:ext>
              </a:extLst>
            </p:cNvPr>
            <p:cNvPicPr>
              <a:picLocks noChangeAspect="1"/>
            </p:cNvPicPr>
            <p:nvPr/>
          </p:nvPicPr>
          <p:blipFill>
            <a:blip r:embed="rId5"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6363438" y="4436798"/>
              <a:ext cx="532323" cy="532323"/>
            </a:xfrm>
            <a:prstGeom prst="rect">
              <a:avLst/>
            </a:prstGeom>
          </p:spPr>
        </p:pic>
      </p:grpSp>
      <p:sp>
        <p:nvSpPr>
          <p:cNvPr id="21" name="TextBox 20">
            <a:extLst>
              <a:ext uri="{FF2B5EF4-FFF2-40B4-BE49-F238E27FC236}">
                <a16:creationId xmlns:a16="http://schemas.microsoft.com/office/drawing/2014/main" id="{E4687FDF-4C80-E17D-6F0D-1B6BC308BF3C}"/>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2</a:t>
            </a:r>
          </a:p>
        </p:txBody>
      </p:sp>
    </p:spTree>
    <p:extLst>
      <p:ext uri="{BB962C8B-B14F-4D97-AF65-F5344CB8AC3E}">
        <p14:creationId xmlns:p14="http://schemas.microsoft.com/office/powerpoint/2010/main" val="22539770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7838982" y="594321"/>
            <a:ext cx="1838417" cy="827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48202" y="351782"/>
            <a:ext cx="6564810"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AWS Identity, Networking and Content Delivery</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3679"/>
            <a:ext cx="5761987"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2737950"/>
            <a:ext cx="9057510"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AWS shared responsibility model</a:t>
            </a:r>
          </a:p>
          <a:p>
            <a:pPr marL="0" indent="0" algn="ctr">
              <a:buNone/>
            </a:pPr>
            <a:endParaRPr lang="en-US" sz="48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2</a:t>
            </a:r>
          </a:p>
        </p:txBody>
      </p:sp>
    </p:spTree>
    <p:extLst>
      <p:ext uri="{BB962C8B-B14F-4D97-AF65-F5344CB8AC3E}">
        <p14:creationId xmlns:p14="http://schemas.microsoft.com/office/powerpoint/2010/main" val="37848673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37454" y="307502"/>
            <a:ext cx="4542847" cy="892552"/>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AWS shared responsibility model</a:t>
            </a: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3" y="6262270"/>
            <a:ext cx="570872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lang="en-US" sz="1600" b="1" dirty="0">
                <a:solidFill>
                  <a:prstClr val="white"/>
                </a:solidFill>
                <a:latin typeface="Times New Roman" panose="02020603050405020304" pitchFamily="18" charset="0"/>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2</a:t>
            </a:r>
          </a:p>
        </p:txBody>
      </p:sp>
      <p:pic>
        <p:nvPicPr>
          <p:cNvPr id="5" name="Picture 4" descr="graphic showing at the bottom that AWS is responsible for secruity of the cloud, including the AWS Global Infrastructure, the compute, storage, database, and networking layers, and the software layer. At the top, the graphic shows that the customer is responsible for security in the cloud, including data encryption, networking traffice protection, the OS, firewall and network configurations, platform, application, and IAM management, and customer data as well.">
            <a:extLst>
              <a:ext uri="{FF2B5EF4-FFF2-40B4-BE49-F238E27FC236}">
                <a16:creationId xmlns:a16="http://schemas.microsoft.com/office/drawing/2014/main" id="{4D700385-5908-B072-4C57-35013F93F472}"/>
              </a:ext>
            </a:extLst>
          </p:cNvPr>
          <p:cNvPicPr>
            <a:picLocks noChangeAspect="1"/>
          </p:cNvPicPr>
          <p:nvPr/>
        </p:nvPicPr>
        <p:blipFill>
          <a:blip r:embed="rId5"/>
          <a:stretch>
            <a:fillRect/>
          </a:stretch>
        </p:blipFill>
        <p:spPr>
          <a:xfrm>
            <a:off x="1642677" y="969937"/>
            <a:ext cx="8641693" cy="4759579"/>
          </a:xfrm>
          <a:prstGeom prst="rect">
            <a:avLst/>
          </a:prstGeom>
        </p:spPr>
      </p:pic>
    </p:spTree>
    <p:extLst>
      <p:ext uri="{BB962C8B-B14F-4D97-AF65-F5344CB8AC3E}">
        <p14:creationId xmlns:p14="http://schemas.microsoft.com/office/powerpoint/2010/main" val="2712700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37454" y="307502"/>
            <a:ext cx="4542847" cy="892552"/>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AWS shared responsibility model</a:t>
            </a: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3" y="6262270"/>
            <a:ext cx="570872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lang="en-US" sz="1600" b="1" dirty="0">
                <a:solidFill>
                  <a:prstClr val="white"/>
                </a:solidFill>
                <a:latin typeface="Times New Roman" panose="02020603050405020304" pitchFamily="18" charset="0"/>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2</a:t>
            </a:r>
          </a:p>
        </p:txBody>
      </p:sp>
      <p:sp>
        <p:nvSpPr>
          <p:cNvPr id="6" name="TextBox 5">
            <a:extLst>
              <a:ext uri="{FF2B5EF4-FFF2-40B4-BE49-F238E27FC236}">
                <a16:creationId xmlns:a16="http://schemas.microsoft.com/office/drawing/2014/main" id="{B913B4BD-FB05-B2F0-146C-227EEB121768}"/>
              </a:ext>
            </a:extLst>
          </p:cNvPr>
          <p:cNvSpPr txBox="1"/>
          <p:nvPr/>
        </p:nvSpPr>
        <p:spPr>
          <a:xfrm>
            <a:off x="741529" y="1146260"/>
            <a:ext cx="7117615"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AWS responsibility: Security </a:t>
            </a:r>
            <a:r>
              <a:rPr lang="en-US" sz="2800" i="1" dirty="0">
                <a:solidFill>
                  <a:srgbClr val="00B0F0"/>
                </a:solidFill>
                <a:latin typeface="Times New Roman" panose="02020603050405020304" pitchFamily="18" charset="0"/>
                <a:cs typeface="Times New Roman" panose="02020603050405020304" pitchFamily="18" charset="0"/>
              </a:rPr>
              <a:t>of </a:t>
            </a:r>
            <a:r>
              <a:rPr lang="en-US" sz="2800" b="1" dirty="0">
                <a:latin typeface="Times New Roman" panose="02020603050405020304" pitchFamily="18" charset="0"/>
                <a:cs typeface="Times New Roman" panose="02020603050405020304" pitchFamily="18" charset="0"/>
              </a:rPr>
              <a:t>the cloud</a:t>
            </a:r>
          </a:p>
        </p:txBody>
      </p:sp>
      <p:sp>
        <p:nvSpPr>
          <p:cNvPr id="8" name="Content Placeholder 4">
            <a:extLst>
              <a:ext uri="{FF2B5EF4-FFF2-40B4-BE49-F238E27FC236}">
                <a16:creationId xmlns:a16="http://schemas.microsoft.com/office/drawing/2014/main" id="{2A6741C3-B4D0-88F6-7817-DD852410EFBF}"/>
              </a:ext>
            </a:extLst>
          </p:cNvPr>
          <p:cNvSpPr txBox="1">
            <a:spLocks/>
          </p:cNvSpPr>
          <p:nvPr/>
        </p:nvSpPr>
        <p:spPr>
          <a:xfrm>
            <a:off x="6870784" y="1857734"/>
            <a:ext cx="5504688" cy="398708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1600" dirty="0">
                <a:latin typeface="Times New Roman" panose="02020603050405020304" pitchFamily="18" charset="0"/>
                <a:cs typeface="Times New Roman" panose="02020603050405020304" pitchFamily="18" charset="0"/>
              </a:rPr>
              <a:t>AWS responsibilities:</a:t>
            </a:r>
          </a:p>
          <a:p>
            <a:r>
              <a:rPr lang="en-US" sz="1600" dirty="0">
                <a:latin typeface="Times New Roman" panose="02020603050405020304" pitchFamily="18" charset="0"/>
                <a:cs typeface="Times New Roman" panose="02020603050405020304" pitchFamily="18" charset="0"/>
              </a:rPr>
              <a:t>Physical security of data centers</a:t>
            </a:r>
          </a:p>
          <a:p>
            <a:pPr lvl="1"/>
            <a:r>
              <a:rPr lang="en-US" sz="1600" dirty="0">
                <a:latin typeface="Times New Roman" panose="02020603050405020304" pitchFamily="18" charset="0"/>
                <a:cs typeface="Times New Roman" panose="02020603050405020304" pitchFamily="18" charset="0"/>
              </a:rPr>
              <a:t>Controlled, need-based access</a:t>
            </a:r>
          </a:p>
          <a:p>
            <a:pPr lvl="1"/>
            <a:endParaRPr lang="en-US" sz="1600" dirty="0">
              <a:latin typeface="Times New Roman" panose="02020603050405020304" pitchFamily="18" charset="0"/>
              <a:cs typeface="Times New Roman" panose="02020603050405020304" pitchFamily="18" charset="0"/>
            </a:endParaRPr>
          </a:p>
          <a:p>
            <a:r>
              <a:rPr lang="en-US" sz="1600" dirty="0">
                <a:latin typeface="Times New Roman" panose="02020603050405020304" pitchFamily="18" charset="0"/>
                <a:cs typeface="Times New Roman" panose="02020603050405020304" pitchFamily="18" charset="0"/>
              </a:rPr>
              <a:t>Hardware and software infrastructure</a:t>
            </a:r>
          </a:p>
          <a:p>
            <a:pPr lvl="1"/>
            <a:r>
              <a:rPr lang="en-US" sz="1600" dirty="0">
                <a:latin typeface="Times New Roman" panose="02020603050405020304" pitchFamily="18" charset="0"/>
                <a:cs typeface="Times New Roman" panose="02020603050405020304" pitchFamily="18" charset="0"/>
              </a:rPr>
              <a:t>Storage decommissioning, host operating system (OS) access logging, and auditing</a:t>
            </a:r>
          </a:p>
          <a:p>
            <a:pPr lvl="1"/>
            <a:endParaRPr lang="en-US" sz="1600" dirty="0">
              <a:latin typeface="Times New Roman" panose="02020603050405020304" pitchFamily="18" charset="0"/>
              <a:cs typeface="Times New Roman" panose="02020603050405020304" pitchFamily="18" charset="0"/>
            </a:endParaRPr>
          </a:p>
          <a:p>
            <a:r>
              <a:rPr lang="en-US" sz="1600" dirty="0">
                <a:latin typeface="Times New Roman" panose="02020603050405020304" pitchFamily="18" charset="0"/>
                <a:cs typeface="Times New Roman" panose="02020603050405020304" pitchFamily="18" charset="0"/>
              </a:rPr>
              <a:t>Network infrastructure</a:t>
            </a:r>
          </a:p>
          <a:p>
            <a:pPr lvl="1"/>
            <a:r>
              <a:rPr lang="en-US" sz="1600" dirty="0">
                <a:latin typeface="Times New Roman" panose="02020603050405020304" pitchFamily="18" charset="0"/>
                <a:cs typeface="Times New Roman" panose="02020603050405020304" pitchFamily="18" charset="0"/>
              </a:rPr>
              <a:t>Intrusion detection</a:t>
            </a:r>
          </a:p>
          <a:p>
            <a:pPr lvl="1"/>
            <a:endParaRPr lang="en-US" sz="1600" dirty="0">
              <a:latin typeface="Times New Roman" panose="02020603050405020304" pitchFamily="18" charset="0"/>
              <a:cs typeface="Times New Roman" panose="02020603050405020304" pitchFamily="18" charset="0"/>
            </a:endParaRPr>
          </a:p>
          <a:p>
            <a:r>
              <a:rPr lang="en-US" sz="1600" dirty="0">
                <a:latin typeface="Times New Roman" panose="02020603050405020304" pitchFamily="18" charset="0"/>
                <a:cs typeface="Times New Roman" panose="02020603050405020304" pitchFamily="18" charset="0"/>
              </a:rPr>
              <a:t>Virtualization infrastructure</a:t>
            </a:r>
          </a:p>
          <a:p>
            <a:pPr lvl="1"/>
            <a:r>
              <a:rPr lang="en-US" sz="1600" dirty="0">
                <a:latin typeface="Times New Roman" panose="02020603050405020304" pitchFamily="18" charset="0"/>
                <a:cs typeface="Times New Roman" panose="02020603050405020304" pitchFamily="18" charset="0"/>
              </a:rPr>
              <a:t>Instance isolation</a:t>
            </a:r>
          </a:p>
        </p:txBody>
      </p:sp>
      <p:grpSp>
        <p:nvGrpSpPr>
          <p:cNvPr id="10" name="Group 9" descr="box labeled AWS Services showing four icons labeled as follows: compute, storage, database, and networking.">
            <a:extLst>
              <a:ext uri="{FF2B5EF4-FFF2-40B4-BE49-F238E27FC236}">
                <a16:creationId xmlns:a16="http://schemas.microsoft.com/office/drawing/2014/main" id="{235930AD-DF75-A43C-2CF6-7599FE150C61}"/>
              </a:ext>
            </a:extLst>
          </p:cNvPr>
          <p:cNvGrpSpPr/>
          <p:nvPr/>
        </p:nvGrpSpPr>
        <p:grpSpPr>
          <a:xfrm>
            <a:off x="772335" y="1857734"/>
            <a:ext cx="5323665" cy="1375517"/>
            <a:chOff x="441000" y="2172634"/>
            <a:chExt cx="5323665" cy="1375517"/>
          </a:xfrm>
        </p:grpSpPr>
        <p:sp>
          <p:nvSpPr>
            <p:cNvPr id="11" name="Rectangle 10">
              <a:extLst>
                <a:ext uri="{FF2B5EF4-FFF2-40B4-BE49-F238E27FC236}">
                  <a16:creationId xmlns:a16="http://schemas.microsoft.com/office/drawing/2014/main" id="{B3165A0A-A586-5F1A-35CA-783FFA626E24}"/>
                </a:ext>
              </a:extLst>
            </p:cNvPr>
            <p:cNvSpPr/>
            <p:nvPr/>
          </p:nvSpPr>
          <p:spPr>
            <a:xfrm>
              <a:off x="441000" y="2172634"/>
              <a:ext cx="5323665" cy="1362465"/>
            </a:xfrm>
            <a:prstGeom prst="rect">
              <a:avLst/>
            </a:prstGeom>
            <a:solidFill>
              <a:srgbClr val="5A6B86">
                <a:alpha val="9804"/>
              </a:srgbClr>
            </a:solidFill>
            <a:ln w="12700">
              <a:no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91440" rIns="91440" bIns="45720" numCol="1" spcCol="0" rtlCol="0" fromWordArt="0" anchor="t" anchorCtr="0" forceAA="0" compatLnSpc="1">
              <a:prstTxWarp prst="textNoShape">
                <a:avLst/>
              </a:prstTxWarp>
              <a:noAutofit/>
            </a:bodyPr>
            <a:lstStyle/>
            <a:p>
              <a:r>
                <a:rPr lang="en-US" b="1" dirty="0">
                  <a:solidFill>
                    <a:schemeClr val="tx1"/>
                  </a:solidFill>
                </a:rPr>
                <a:t>AWS services</a:t>
              </a:r>
            </a:p>
          </p:txBody>
        </p:sp>
        <p:pic>
          <p:nvPicPr>
            <p:cNvPr id="15" name="Graphic 14">
              <a:extLst>
                <a:ext uri="{FF2B5EF4-FFF2-40B4-BE49-F238E27FC236}">
                  <a16:creationId xmlns:a16="http://schemas.microsoft.com/office/drawing/2014/main" id="{5C6301B1-04EF-CFE3-38ED-92D404356992}"/>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36992" y="2582294"/>
              <a:ext cx="659595" cy="659595"/>
            </a:xfrm>
            <a:prstGeom prst="rect">
              <a:avLst/>
            </a:prstGeom>
          </p:spPr>
        </p:pic>
        <p:sp>
          <p:nvSpPr>
            <p:cNvPr id="16" name="TextBox 15">
              <a:extLst>
                <a:ext uri="{FF2B5EF4-FFF2-40B4-BE49-F238E27FC236}">
                  <a16:creationId xmlns:a16="http://schemas.microsoft.com/office/drawing/2014/main" id="{AE0055B5-5302-B9BB-48A2-CAFD73C1A68A}"/>
                </a:ext>
              </a:extLst>
            </p:cNvPr>
            <p:cNvSpPr txBox="1"/>
            <p:nvPr/>
          </p:nvSpPr>
          <p:spPr>
            <a:xfrm>
              <a:off x="570613" y="3196545"/>
              <a:ext cx="1016625" cy="338554"/>
            </a:xfrm>
            <a:prstGeom prst="rect">
              <a:avLst/>
            </a:prstGeom>
            <a:noFill/>
          </p:spPr>
          <p:txBody>
            <a:bodyPr wrap="none" rtlCol="0">
              <a:spAutoFit/>
            </a:bodyPr>
            <a:lstStyle/>
            <a:p>
              <a:r>
                <a:rPr lang="en-US" sz="1600" dirty="0">
                  <a:latin typeface="Arial" panose="020B0604020202020204" pitchFamily="34" charset="0"/>
                  <a:ea typeface="Amazon Ember Light" panose="020B0403020204020204" pitchFamily="34" charset="0"/>
                  <a:cs typeface="Arial" panose="020B0604020202020204" pitchFamily="34" charset="0"/>
                </a:rPr>
                <a:t>Compute</a:t>
              </a:r>
            </a:p>
          </p:txBody>
        </p:sp>
        <p:sp>
          <p:nvSpPr>
            <p:cNvPr id="21" name="TextBox 20">
              <a:extLst>
                <a:ext uri="{FF2B5EF4-FFF2-40B4-BE49-F238E27FC236}">
                  <a16:creationId xmlns:a16="http://schemas.microsoft.com/office/drawing/2014/main" id="{AF9B4F2D-66E7-73DF-B920-B9CB73721A7E}"/>
                </a:ext>
              </a:extLst>
            </p:cNvPr>
            <p:cNvSpPr txBox="1"/>
            <p:nvPr/>
          </p:nvSpPr>
          <p:spPr>
            <a:xfrm>
              <a:off x="1883201" y="3195910"/>
              <a:ext cx="902811" cy="338554"/>
            </a:xfrm>
            <a:prstGeom prst="rect">
              <a:avLst/>
            </a:prstGeom>
            <a:noFill/>
          </p:spPr>
          <p:txBody>
            <a:bodyPr wrap="none" rtlCol="0">
              <a:spAutoFit/>
            </a:bodyPr>
            <a:lstStyle/>
            <a:p>
              <a:r>
                <a:rPr lang="en-US" sz="1600" dirty="0">
                  <a:latin typeface="Arial" panose="020B0604020202020204" pitchFamily="34" charset="0"/>
                  <a:ea typeface="Amazon Ember Light" panose="020B0403020204020204" pitchFamily="34" charset="0"/>
                  <a:cs typeface="Arial" panose="020B0604020202020204" pitchFamily="34" charset="0"/>
                </a:rPr>
                <a:t>Storage</a:t>
              </a:r>
            </a:p>
          </p:txBody>
        </p:sp>
        <p:sp>
          <p:nvSpPr>
            <p:cNvPr id="22" name="TextBox 21">
              <a:extLst>
                <a:ext uri="{FF2B5EF4-FFF2-40B4-BE49-F238E27FC236}">
                  <a16:creationId xmlns:a16="http://schemas.microsoft.com/office/drawing/2014/main" id="{38D8DB70-910E-B05B-151D-4D76E9763E69}"/>
                </a:ext>
              </a:extLst>
            </p:cNvPr>
            <p:cNvSpPr txBox="1"/>
            <p:nvPr/>
          </p:nvSpPr>
          <p:spPr>
            <a:xfrm>
              <a:off x="3092260" y="3209597"/>
              <a:ext cx="1061509" cy="338554"/>
            </a:xfrm>
            <a:prstGeom prst="rect">
              <a:avLst/>
            </a:prstGeom>
            <a:noFill/>
          </p:spPr>
          <p:txBody>
            <a:bodyPr wrap="none" rtlCol="0">
              <a:spAutoFit/>
            </a:bodyPr>
            <a:lstStyle/>
            <a:p>
              <a:r>
                <a:rPr lang="en-US" sz="1600" dirty="0">
                  <a:latin typeface="Arial" panose="020B0604020202020204" pitchFamily="34" charset="0"/>
                  <a:ea typeface="Amazon Ember Light" panose="020B0403020204020204" pitchFamily="34" charset="0"/>
                  <a:cs typeface="Arial" panose="020B0604020202020204" pitchFamily="34" charset="0"/>
                </a:rPr>
                <a:t>Database</a:t>
              </a:r>
            </a:p>
          </p:txBody>
        </p:sp>
        <p:sp>
          <p:nvSpPr>
            <p:cNvPr id="23" name="TextBox 22">
              <a:extLst>
                <a:ext uri="{FF2B5EF4-FFF2-40B4-BE49-F238E27FC236}">
                  <a16:creationId xmlns:a16="http://schemas.microsoft.com/office/drawing/2014/main" id="{7AD5EBD9-086C-CF99-2259-43BA13CBAD8B}"/>
                </a:ext>
              </a:extLst>
            </p:cNvPr>
            <p:cNvSpPr txBox="1"/>
            <p:nvPr/>
          </p:nvSpPr>
          <p:spPr>
            <a:xfrm>
              <a:off x="4289432" y="3209597"/>
              <a:ext cx="1208985" cy="338554"/>
            </a:xfrm>
            <a:prstGeom prst="rect">
              <a:avLst/>
            </a:prstGeom>
            <a:noFill/>
          </p:spPr>
          <p:txBody>
            <a:bodyPr wrap="none" rtlCol="0">
              <a:spAutoFit/>
            </a:bodyPr>
            <a:lstStyle/>
            <a:p>
              <a:r>
                <a:rPr lang="en-US" sz="1600" dirty="0">
                  <a:latin typeface="Arial" panose="020B0604020202020204" pitchFamily="34" charset="0"/>
                  <a:ea typeface="Amazon Ember Light" panose="020B0403020204020204" pitchFamily="34" charset="0"/>
                  <a:cs typeface="Arial" panose="020B0604020202020204" pitchFamily="34" charset="0"/>
                </a:rPr>
                <a:t>Networking</a:t>
              </a:r>
            </a:p>
          </p:txBody>
        </p:sp>
        <p:pic>
          <p:nvPicPr>
            <p:cNvPr id="24" name="Graphic 23">
              <a:extLst>
                <a:ext uri="{FF2B5EF4-FFF2-40B4-BE49-F238E27FC236}">
                  <a16:creationId xmlns:a16="http://schemas.microsoft.com/office/drawing/2014/main" id="{1F5117E2-788B-8747-E71C-D63C44DD72F6}"/>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306967" y="2582294"/>
              <a:ext cx="659595" cy="659595"/>
            </a:xfrm>
            <a:prstGeom prst="rect">
              <a:avLst/>
            </a:prstGeom>
          </p:spPr>
        </p:pic>
        <p:pic>
          <p:nvPicPr>
            <p:cNvPr id="27" name="Graphic 26">
              <a:extLst>
                <a:ext uri="{FF2B5EF4-FFF2-40B4-BE49-F238E27FC236}">
                  <a16:creationId xmlns:a16="http://schemas.microsoft.com/office/drawing/2014/main" id="{62D2476E-5DCF-677A-3B55-4272B2FF779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2021979" y="2582294"/>
              <a:ext cx="659596" cy="659596"/>
            </a:xfrm>
            <a:prstGeom prst="rect">
              <a:avLst/>
            </a:prstGeom>
          </p:spPr>
        </p:pic>
        <p:pic>
          <p:nvPicPr>
            <p:cNvPr id="28" name="Graphic 27">
              <a:extLst>
                <a:ext uri="{FF2B5EF4-FFF2-40B4-BE49-F238E27FC236}">
                  <a16:creationId xmlns:a16="http://schemas.microsoft.com/office/drawing/2014/main" id="{9B35C079-8EA1-BB62-201B-1885DB205DDF}"/>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4591955" y="2582294"/>
              <a:ext cx="659595" cy="659595"/>
            </a:xfrm>
            <a:prstGeom prst="rect">
              <a:avLst/>
            </a:prstGeom>
          </p:spPr>
        </p:pic>
      </p:grpSp>
      <p:grpSp>
        <p:nvGrpSpPr>
          <p:cNvPr id="29" name="Group 28" descr="lower box of two - it is labeled AWS Global Infrastructure and it contains an icon labeled &quot;Edge locations&quot; and another labeled &quot;Regions&quot; that contains an item labeled &quot;Availability Zones.&quot;">
            <a:extLst>
              <a:ext uri="{FF2B5EF4-FFF2-40B4-BE49-F238E27FC236}">
                <a16:creationId xmlns:a16="http://schemas.microsoft.com/office/drawing/2014/main" id="{CACED3B4-9629-C7EB-F34D-B705846C7911}"/>
              </a:ext>
            </a:extLst>
          </p:cNvPr>
          <p:cNvGrpSpPr/>
          <p:nvPr/>
        </p:nvGrpSpPr>
        <p:grpSpPr>
          <a:xfrm>
            <a:off x="772335" y="3500764"/>
            <a:ext cx="5323665" cy="1362464"/>
            <a:chOff x="441000" y="3660495"/>
            <a:chExt cx="5323665" cy="1362464"/>
          </a:xfrm>
        </p:grpSpPr>
        <p:sp>
          <p:nvSpPr>
            <p:cNvPr id="30" name="Rectangle 29">
              <a:extLst>
                <a:ext uri="{FF2B5EF4-FFF2-40B4-BE49-F238E27FC236}">
                  <a16:creationId xmlns:a16="http://schemas.microsoft.com/office/drawing/2014/main" id="{F67355E6-7DE3-9D47-2680-301C3A3E3853}"/>
                </a:ext>
              </a:extLst>
            </p:cNvPr>
            <p:cNvSpPr/>
            <p:nvPr/>
          </p:nvSpPr>
          <p:spPr>
            <a:xfrm>
              <a:off x="441000" y="3660495"/>
              <a:ext cx="5323665" cy="1362464"/>
            </a:xfrm>
            <a:prstGeom prst="rect">
              <a:avLst/>
            </a:prstGeom>
            <a:solidFill>
              <a:srgbClr val="5A6B86">
                <a:alpha val="9804"/>
              </a:srgbClr>
            </a:solidFill>
            <a:ln w="12700">
              <a:no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91440" rIns="91440" bIns="45720" numCol="1" spcCol="0" rtlCol="0" fromWordArt="0" anchor="t" anchorCtr="0" forceAA="0" compatLnSpc="1">
              <a:prstTxWarp prst="textNoShape">
                <a:avLst/>
              </a:prstTxWarp>
              <a:noAutofit/>
            </a:bodyPr>
            <a:lstStyle/>
            <a:p>
              <a:r>
                <a:rPr lang="en-US" dirty="0">
                  <a:solidFill>
                    <a:schemeClr val="tx1"/>
                  </a:solidFill>
                  <a:latin typeface="Amazon Ember" panose="02000000000000000000" pitchFamily="2" charset="0"/>
                  <a:ea typeface="Amazon Ember" panose="02000000000000000000" pitchFamily="2" charset="0"/>
                </a:rPr>
                <a:t>AWS Global </a:t>
              </a:r>
              <a:br>
                <a:rPr lang="en-US" dirty="0">
                  <a:solidFill>
                    <a:schemeClr val="tx1"/>
                  </a:solidFill>
                  <a:latin typeface="Amazon Ember" panose="02000000000000000000" pitchFamily="2" charset="0"/>
                  <a:ea typeface="Amazon Ember" panose="02000000000000000000" pitchFamily="2" charset="0"/>
                </a:rPr>
              </a:br>
              <a:r>
                <a:rPr lang="en-US" dirty="0">
                  <a:solidFill>
                    <a:schemeClr val="tx1"/>
                  </a:solidFill>
                  <a:latin typeface="Amazon Ember" panose="02000000000000000000" pitchFamily="2" charset="0"/>
                  <a:ea typeface="Amazon Ember" panose="02000000000000000000" pitchFamily="2" charset="0"/>
                </a:rPr>
                <a:t>Infrastructure</a:t>
              </a:r>
            </a:p>
          </p:txBody>
        </p:sp>
        <p:sp>
          <p:nvSpPr>
            <p:cNvPr id="31" name="Rectangle 30">
              <a:extLst>
                <a:ext uri="{FF2B5EF4-FFF2-40B4-BE49-F238E27FC236}">
                  <a16:creationId xmlns:a16="http://schemas.microsoft.com/office/drawing/2014/main" id="{E3BFEF86-2EBB-8283-3E4B-27030BD9E1E8}"/>
                </a:ext>
              </a:extLst>
            </p:cNvPr>
            <p:cNvSpPr/>
            <p:nvPr/>
          </p:nvSpPr>
          <p:spPr>
            <a:xfrm>
              <a:off x="2010012" y="3773587"/>
              <a:ext cx="2013886" cy="1024566"/>
            </a:xfrm>
            <a:prstGeom prst="rect">
              <a:avLst/>
            </a:prstGeom>
            <a:noFill/>
            <a:ln w="12700">
              <a:solidFill>
                <a:schemeClr val="accent3"/>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0" tIns="91440" rIns="91440" bIns="45720" numCol="1" spcCol="0" rtlCol="0" fromWordArt="0" anchor="t" anchorCtr="0" forceAA="0" compatLnSpc="1">
              <a:prstTxWarp prst="textNoShape">
                <a:avLst/>
              </a:prstTxWarp>
              <a:noAutofit/>
            </a:bodyPr>
            <a:lstStyle/>
            <a:p>
              <a:pPr algn="l"/>
              <a:r>
                <a:rPr lang="en-US" sz="1600" dirty="0">
                  <a:solidFill>
                    <a:schemeClr val="tx1"/>
                  </a:solidFill>
                  <a:latin typeface="Amazon Ember" panose="02000000000000000000" pitchFamily="2" charset="0"/>
                  <a:ea typeface="Amazon Ember" panose="02000000000000000000" pitchFamily="2" charset="0"/>
                </a:rPr>
                <a:t>Regions</a:t>
              </a:r>
              <a:endParaRPr lang="en-US" sz="1200" dirty="0">
                <a:solidFill>
                  <a:schemeClr val="tx1"/>
                </a:solidFill>
                <a:latin typeface="Amazon Ember" panose="02000000000000000000" pitchFamily="2" charset="0"/>
                <a:ea typeface="Amazon Ember" panose="02000000000000000000" pitchFamily="2" charset="0"/>
              </a:endParaRPr>
            </a:p>
          </p:txBody>
        </p:sp>
        <p:pic>
          <p:nvPicPr>
            <p:cNvPr id="32" name="Graphic 31">
              <a:extLst>
                <a:ext uri="{FF2B5EF4-FFF2-40B4-BE49-F238E27FC236}">
                  <a16:creationId xmlns:a16="http://schemas.microsoft.com/office/drawing/2014/main" id="{DD5D76D2-2CE4-2492-0D00-8B05B2BD0244}"/>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2010012" y="3773587"/>
              <a:ext cx="330200" cy="330200"/>
            </a:xfrm>
            <a:prstGeom prst="rect">
              <a:avLst/>
            </a:prstGeom>
          </p:spPr>
        </p:pic>
        <p:sp>
          <p:nvSpPr>
            <p:cNvPr id="33" name="Rectangle 32">
              <a:extLst>
                <a:ext uri="{FF2B5EF4-FFF2-40B4-BE49-F238E27FC236}">
                  <a16:creationId xmlns:a16="http://schemas.microsoft.com/office/drawing/2014/main" id="{78C02A8E-E3C6-5E89-3568-66797F7F1221}"/>
                </a:ext>
              </a:extLst>
            </p:cNvPr>
            <p:cNvSpPr/>
            <p:nvPr/>
          </p:nvSpPr>
          <p:spPr>
            <a:xfrm>
              <a:off x="2072779" y="4224459"/>
              <a:ext cx="1877626" cy="466604"/>
            </a:xfrm>
            <a:prstGeom prst="rect">
              <a:avLst/>
            </a:prstGeom>
            <a:noFill/>
            <a:ln w="12700">
              <a:solidFill>
                <a:schemeClr val="accent3"/>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91440" rIns="91440" bIns="45720" numCol="1" spcCol="0" rtlCol="0" fromWordArt="0" anchor="t" anchorCtr="0" forceAA="0" compatLnSpc="1">
              <a:prstTxWarp prst="textNoShape">
                <a:avLst/>
              </a:prstTxWarp>
              <a:noAutofit/>
            </a:bodyPr>
            <a:lstStyle/>
            <a:p>
              <a:pPr algn="ctr"/>
              <a:r>
                <a:rPr lang="en-US" sz="1600" dirty="0">
                  <a:solidFill>
                    <a:schemeClr val="tx1"/>
                  </a:solidFill>
                  <a:latin typeface="Amazon Ember" panose="02000000000000000000" pitchFamily="2" charset="0"/>
                  <a:ea typeface="Amazon Ember" panose="02000000000000000000" pitchFamily="2" charset="0"/>
                </a:rPr>
                <a:t>Availability Zones</a:t>
              </a:r>
            </a:p>
          </p:txBody>
        </p:sp>
        <p:sp>
          <p:nvSpPr>
            <p:cNvPr id="34" name="TextBox 33" descr="box labeled AWS Global Infrastructure. Shows  a Regions box containing Availability Zones and an icon labeled Edge locations.">
              <a:extLst>
                <a:ext uri="{FF2B5EF4-FFF2-40B4-BE49-F238E27FC236}">
                  <a16:creationId xmlns:a16="http://schemas.microsoft.com/office/drawing/2014/main" id="{E50C3EEE-398D-2706-79E2-FD5204E5B840}"/>
                </a:ext>
              </a:extLst>
            </p:cNvPr>
            <p:cNvSpPr txBox="1"/>
            <p:nvPr/>
          </p:nvSpPr>
          <p:spPr>
            <a:xfrm>
              <a:off x="4109806" y="4386028"/>
              <a:ext cx="1654859" cy="338554"/>
            </a:xfrm>
            <a:prstGeom prst="rect">
              <a:avLst/>
            </a:prstGeom>
            <a:noFill/>
          </p:spPr>
          <p:txBody>
            <a:bodyPr wrap="square" rtlCol="0">
              <a:spAutoFit/>
            </a:bodyPr>
            <a:lstStyle/>
            <a:p>
              <a:pPr algn="ctr"/>
              <a:r>
                <a:rPr lang="en-US" sz="1600" dirty="0">
                  <a:latin typeface="Amazon Ember" panose="02000000000000000000" pitchFamily="2" charset="0"/>
                  <a:ea typeface="Amazon Ember" panose="02000000000000000000" pitchFamily="2" charset="0"/>
                  <a:cs typeface="Arial" panose="020B0604020202020204" pitchFamily="34" charset="0"/>
                </a:rPr>
                <a:t>Edge locations</a:t>
              </a:r>
            </a:p>
          </p:txBody>
        </p:sp>
        <p:pic>
          <p:nvPicPr>
            <p:cNvPr id="35" name="Graphic 34">
              <a:extLst>
                <a:ext uri="{FF2B5EF4-FFF2-40B4-BE49-F238E27FC236}">
                  <a16:creationId xmlns:a16="http://schemas.microsoft.com/office/drawing/2014/main" id="{A0E68469-DA65-FFB9-0DCA-A5CDC064205D}"/>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4659331" y="3894752"/>
              <a:ext cx="469900" cy="469900"/>
            </a:xfrm>
            <a:prstGeom prst="rect">
              <a:avLst/>
            </a:prstGeom>
          </p:spPr>
        </p:pic>
      </p:grpSp>
      <p:sp>
        <p:nvSpPr>
          <p:cNvPr id="36" name="Rectangle 35">
            <a:extLst>
              <a:ext uri="{FF2B5EF4-FFF2-40B4-BE49-F238E27FC236}">
                <a16:creationId xmlns:a16="http://schemas.microsoft.com/office/drawing/2014/main" id="{153B452D-F6C1-D85F-6DFB-E49284A8964A}"/>
              </a:ext>
            </a:extLst>
          </p:cNvPr>
          <p:cNvSpPr/>
          <p:nvPr/>
        </p:nvSpPr>
        <p:spPr>
          <a:xfrm>
            <a:off x="567664" y="5079360"/>
            <a:ext cx="5782604" cy="646331"/>
          </a:xfrm>
          <a:prstGeom prst="rect">
            <a:avLst/>
          </a:prstGeom>
        </p:spPr>
        <p:txBody>
          <a:bodyPr wrap="square">
            <a:spAutoFit/>
          </a:bodyPr>
          <a:lstStyle/>
          <a:p>
            <a:r>
              <a:rPr lang="en-US" sz="1200" dirty="0">
                <a:solidFill>
                  <a:srgbClr val="00B0F0"/>
                </a:solidFill>
              </a:rPr>
              <a:t>AWS operates, manages, and controls the components from the bare metal host operating system and hypervisor virtualization layer down to the physical security of the facilities where the services operate</a:t>
            </a:r>
          </a:p>
        </p:txBody>
      </p:sp>
      <p:pic>
        <p:nvPicPr>
          <p:cNvPr id="37" name="Picture 36">
            <a:extLst>
              <a:ext uri="{FF2B5EF4-FFF2-40B4-BE49-F238E27FC236}">
                <a16:creationId xmlns:a16="http://schemas.microsoft.com/office/drawing/2014/main" id="{D573D6BF-94A9-D608-7F32-2567A924759B}"/>
              </a:ext>
              <a:ext uri="{C183D7F6-B498-43B3-948B-1728B52AA6E4}">
                <adec:decorative xmlns:adec="http://schemas.microsoft.com/office/drawing/2017/decorative" val="1"/>
              </a:ext>
            </a:extLst>
          </p:cNvPr>
          <p:cNvPicPr>
            <a:picLocks noChangeAspect="1"/>
          </p:cNvPicPr>
          <p:nvPr/>
        </p:nvPicPr>
        <p:blipFill>
          <a:blip r:embed="rId17"/>
          <a:stretch>
            <a:fillRect/>
          </a:stretch>
        </p:blipFill>
        <p:spPr>
          <a:xfrm>
            <a:off x="10599621" y="1770684"/>
            <a:ext cx="1048103" cy="1054736"/>
          </a:xfrm>
          <a:prstGeom prst="rect">
            <a:avLst/>
          </a:prstGeom>
        </p:spPr>
      </p:pic>
      <p:pic>
        <p:nvPicPr>
          <p:cNvPr id="38" name="Picture 37">
            <a:extLst>
              <a:ext uri="{FF2B5EF4-FFF2-40B4-BE49-F238E27FC236}">
                <a16:creationId xmlns:a16="http://schemas.microsoft.com/office/drawing/2014/main" id="{B430E39D-DD5B-FC14-2AE9-6F672859938C}"/>
              </a:ext>
              <a:ext uri="{C183D7F6-B498-43B3-948B-1728B52AA6E4}">
                <adec:decorative xmlns:adec="http://schemas.microsoft.com/office/drawing/2017/decorative" val="1"/>
              </a:ext>
            </a:extLst>
          </p:cNvPr>
          <p:cNvPicPr>
            <a:picLocks noChangeAspect="1"/>
          </p:cNvPicPr>
          <p:nvPr/>
        </p:nvPicPr>
        <p:blipFill>
          <a:blip r:embed="rId18"/>
          <a:stretch>
            <a:fillRect/>
          </a:stretch>
        </p:blipFill>
        <p:spPr>
          <a:xfrm>
            <a:off x="10084185" y="4242779"/>
            <a:ext cx="1539771" cy="1088628"/>
          </a:xfrm>
          <a:prstGeom prst="rect">
            <a:avLst/>
          </a:prstGeom>
        </p:spPr>
      </p:pic>
    </p:spTree>
    <p:extLst>
      <p:ext uri="{BB962C8B-B14F-4D97-AF65-F5344CB8AC3E}">
        <p14:creationId xmlns:p14="http://schemas.microsoft.com/office/powerpoint/2010/main" val="28663069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37454" y="307502"/>
            <a:ext cx="4542847" cy="892552"/>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AWS shared responsibility model</a:t>
            </a: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3" y="6262270"/>
            <a:ext cx="570872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lang="en-US" sz="1600" b="1" dirty="0">
                <a:solidFill>
                  <a:prstClr val="white"/>
                </a:solidFill>
                <a:latin typeface="Times New Roman" panose="02020603050405020304" pitchFamily="18" charset="0"/>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2</a:t>
            </a:r>
          </a:p>
        </p:txBody>
      </p:sp>
      <p:sp>
        <p:nvSpPr>
          <p:cNvPr id="6" name="TextBox 5">
            <a:extLst>
              <a:ext uri="{FF2B5EF4-FFF2-40B4-BE49-F238E27FC236}">
                <a16:creationId xmlns:a16="http://schemas.microsoft.com/office/drawing/2014/main" id="{B913B4BD-FB05-B2F0-146C-227EEB121768}"/>
              </a:ext>
            </a:extLst>
          </p:cNvPr>
          <p:cNvSpPr txBox="1"/>
          <p:nvPr/>
        </p:nvSpPr>
        <p:spPr>
          <a:xfrm>
            <a:off x="741529" y="1146260"/>
            <a:ext cx="7630945"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Customer responsibility: Security</a:t>
            </a:r>
            <a:r>
              <a:rPr lang="en-US" sz="2800" dirty="0">
                <a:latin typeface="Times New Roman" panose="02020603050405020304" pitchFamily="18" charset="0"/>
                <a:cs typeface="Times New Roman" panose="02020603050405020304" pitchFamily="18" charset="0"/>
              </a:rPr>
              <a:t> </a:t>
            </a:r>
            <a:r>
              <a:rPr lang="en-US" sz="2800" i="1" dirty="0">
                <a:solidFill>
                  <a:srgbClr val="00B0F0"/>
                </a:solidFill>
                <a:latin typeface="Times New Roman" panose="02020603050405020304" pitchFamily="18" charset="0"/>
                <a:cs typeface="Times New Roman" panose="02020603050405020304" pitchFamily="18" charset="0"/>
              </a:rPr>
              <a:t>in</a:t>
            </a:r>
            <a:r>
              <a:rPr lang="en-US" sz="2800" dirty="0">
                <a:latin typeface="Times New Roman" panose="02020603050405020304" pitchFamily="18" charset="0"/>
                <a:cs typeface="Times New Roman" panose="02020603050405020304" pitchFamily="18" charset="0"/>
              </a:rPr>
              <a:t> </a:t>
            </a:r>
            <a:r>
              <a:rPr lang="en-US" sz="2800" b="1" dirty="0">
                <a:latin typeface="Times New Roman" panose="02020603050405020304" pitchFamily="18" charset="0"/>
                <a:cs typeface="Times New Roman" panose="02020603050405020304" pitchFamily="18" charset="0"/>
              </a:rPr>
              <a:t>the cloud</a:t>
            </a:r>
          </a:p>
        </p:txBody>
      </p:sp>
      <p:sp>
        <p:nvSpPr>
          <p:cNvPr id="3" name="Content Placeholder 3">
            <a:extLst>
              <a:ext uri="{FF2B5EF4-FFF2-40B4-BE49-F238E27FC236}">
                <a16:creationId xmlns:a16="http://schemas.microsoft.com/office/drawing/2014/main" id="{FEEF7244-5269-F513-144D-C46C59C7203E}"/>
              </a:ext>
            </a:extLst>
          </p:cNvPr>
          <p:cNvSpPr txBox="1">
            <a:spLocks/>
          </p:cNvSpPr>
          <p:nvPr/>
        </p:nvSpPr>
        <p:spPr>
          <a:xfrm>
            <a:off x="6646231" y="1794604"/>
            <a:ext cx="5504688" cy="38645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1600" dirty="0">
                <a:latin typeface="Times New Roman" panose="02020603050405020304" pitchFamily="18" charset="0"/>
                <a:cs typeface="Times New Roman" panose="02020603050405020304" pitchFamily="18" charset="0"/>
              </a:rPr>
              <a:t>Customer responsibilities:</a:t>
            </a:r>
          </a:p>
          <a:p>
            <a:r>
              <a:rPr lang="en-US" sz="1600" dirty="0">
                <a:latin typeface="Times New Roman" panose="02020603050405020304" pitchFamily="18" charset="0"/>
                <a:cs typeface="Times New Roman" panose="02020603050405020304" pitchFamily="18" charset="0"/>
              </a:rPr>
              <a:t>Amazon Elastic Compute Cloud (Amazon EC2) instance </a:t>
            </a:r>
            <a:r>
              <a:rPr lang="en-US" sz="1600" dirty="0">
                <a:solidFill>
                  <a:srgbClr val="00B0F0"/>
                </a:solidFill>
                <a:latin typeface="Times New Roman" panose="02020603050405020304" pitchFamily="18" charset="0"/>
                <a:cs typeface="Times New Roman" panose="02020603050405020304" pitchFamily="18" charset="0"/>
              </a:rPr>
              <a:t>operating system</a:t>
            </a:r>
          </a:p>
          <a:p>
            <a:pPr lvl="1"/>
            <a:r>
              <a:rPr lang="en-US" sz="1600" dirty="0">
                <a:latin typeface="Times New Roman" panose="02020603050405020304" pitchFamily="18" charset="0"/>
                <a:cs typeface="Times New Roman" panose="02020603050405020304" pitchFamily="18" charset="0"/>
              </a:rPr>
              <a:t>Including patching, maintenance</a:t>
            </a:r>
          </a:p>
          <a:p>
            <a:r>
              <a:rPr lang="en-US" sz="1600" dirty="0">
                <a:solidFill>
                  <a:srgbClr val="00B0F0"/>
                </a:solidFill>
                <a:latin typeface="Times New Roman" panose="02020603050405020304" pitchFamily="18" charset="0"/>
                <a:cs typeface="Times New Roman" panose="02020603050405020304" pitchFamily="18" charset="0"/>
              </a:rPr>
              <a:t>Applications</a:t>
            </a:r>
          </a:p>
          <a:p>
            <a:pPr lvl="1"/>
            <a:r>
              <a:rPr lang="en-US" sz="1600" dirty="0">
                <a:latin typeface="Times New Roman" panose="02020603050405020304" pitchFamily="18" charset="0"/>
                <a:cs typeface="Times New Roman" panose="02020603050405020304" pitchFamily="18" charset="0"/>
              </a:rPr>
              <a:t>Passwords, role-based access, etc.</a:t>
            </a:r>
          </a:p>
          <a:p>
            <a:r>
              <a:rPr lang="en-US" sz="1600" dirty="0">
                <a:solidFill>
                  <a:srgbClr val="00B0F0"/>
                </a:solidFill>
                <a:latin typeface="Times New Roman" panose="02020603050405020304" pitchFamily="18" charset="0"/>
                <a:cs typeface="Times New Roman" panose="02020603050405020304" pitchFamily="18" charset="0"/>
              </a:rPr>
              <a:t>Security group </a:t>
            </a:r>
            <a:r>
              <a:rPr lang="en-US" sz="1600" dirty="0">
                <a:latin typeface="Times New Roman" panose="02020603050405020304" pitchFamily="18" charset="0"/>
                <a:cs typeface="Times New Roman" panose="02020603050405020304" pitchFamily="18" charset="0"/>
              </a:rPr>
              <a:t>configuration</a:t>
            </a:r>
          </a:p>
          <a:p>
            <a:r>
              <a:rPr lang="en-US" sz="1600" dirty="0">
                <a:latin typeface="Times New Roman" panose="02020603050405020304" pitchFamily="18" charset="0"/>
                <a:cs typeface="Times New Roman" panose="02020603050405020304" pitchFamily="18" charset="0"/>
              </a:rPr>
              <a:t>OS or host-based </a:t>
            </a:r>
            <a:r>
              <a:rPr lang="en-US" sz="1600" dirty="0">
                <a:solidFill>
                  <a:srgbClr val="00B0F0"/>
                </a:solidFill>
                <a:latin typeface="Times New Roman" panose="02020603050405020304" pitchFamily="18" charset="0"/>
                <a:cs typeface="Times New Roman" panose="02020603050405020304" pitchFamily="18" charset="0"/>
              </a:rPr>
              <a:t>firewalls</a:t>
            </a:r>
          </a:p>
          <a:p>
            <a:pPr lvl="1"/>
            <a:r>
              <a:rPr lang="en-US" sz="1600" dirty="0">
                <a:latin typeface="Times New Roman" panose="02020603050405020304" pitchFamily="18" charset="0"/>
                <a:cs typeface="Times New Roman" panose="02020603050405020304" pitchFamily="18" charset="0"/>
              </a:rPr>
              <a:t>Including intrusion detection or prevention systems</a:t>
            </a:r>
          </a:p>
          <a:p>
            <a:r>
              <a:rPr lang="en-US" sz="1600" dirty="0">
                <a:solidFill>
                  <a:srgbClr val="00B0F0"/>
                </a:solidFill>
                <a:latin typeface="Times New Roman" panose="02020603050405020304" pitchFamily="18" charset="0"/>
                <a:cs typeface="Times New Roman" panose="02020603050405020304" pitchFamily="18" charset="0"/>
              </a:rPr>
              <a:t>Network </a:t>
            </a:r>
            <a:r>
              <a:rPr lang="en-US" sz="1600" dirty="0">
                <a:latin typeface="Times New Roman" panose="02020603050405020304" pitchFamily="18" charset="0"/>
                <a:cs typeface="Times New Roman" panose="02020603050405020304" pitchFamily="18" charset="0"/>
              </a:rPr>
              <a:t>configurations</a:t>
            </a:r>
          </a:p>
          <a:p>
            <a:r>
              <a:rPr lang="en-US" sz="1600" dirty="0">
                <a:latin typeface="Times New Roman" panose="02020603050405020304" pitchFamily="18" charset="0"/>
                <a:cs typeface="Times New Roman" panose="02020603050405020304" pitchFamily="18" charset="0"/>
              </a:rPr>
              <a:t>Account management</a:t>
            </a:r>
          </a:p>
          <a:p>
            <a:pPr lvl="1"/>
            <a:r>
              <a:rPr lang="en-US" sz="1600" dirty="0">
                <a:latin typeface="Times New Roman" panose="02020603050405020304" pitchFamily="18" charset="0"/>
                <a:cs typeface="Times New Roman" panose="02020603050405020304" pitchFamily="18" charset="0"/>
              </a:rPr>
              <a:t>Login and permission settings for each user</a:t>
            </a:r>
          </a:p>
        </p:txBody>
      </p:sp>
      <p:grpSp>
        <p:nvGrpSpPr>
          <p:cNvPr id="5" name="Group 4" descr="the graphic shows that the customer can confgure client-side data encryption, server-side data encryption, networking traffic protection, the OS, firewall and network configurations, applications, and IAM, and customer data as well.">
            <a:extLst>
              <a:ext uri="{FF2B5EF4-FFF2-40B4-BE49-F238E27FC236}">
                <a16:creationId xmlns:a16="http://schemas.microsoft.com/office/drawing/2014/main" id="{52202803-4ACD-D9BD-C0B3-3037303489FC}"/>
              </a:ext>
            </a:extLst>
          </p:cNvPr>
          <p:cNvGrpSpPr/>
          <p:nvPr/>
        </p:nvGrpSpPr>
        <p:grpSpPr>
          <a:xfrm>
            <a:off x="661419" y="1983155"/>
            <a:ext cx="5643563" cy="3591333"/>
            <a:chOff x="346851" y="1299408"/>
            <a:chExt cx="5278986" cy="3031168"/>
          </a:xfrm>
        </p:grpSpPr>
        <p:sp>
          <p:nvSpPr>
            <p:cNvPr id="39" name="TextBox 38">
              <a:extLst>
                <a:ext uri="{FF2B5EF4-FFF2-40B4-BE49-F238E27FC236}">
                  <a16:creationId xmlns:a16="http://schemas.microsoft.com/office/drawing/2014/main" id="{73326EB8-8D7C-9E7E-6F85-92EE10F50913}"/>
                </a:ext>
              </a:extLst>
            </p:cNvPr>
            <p:cNvSpPr txBox="1"/>
            <p:nvPr/>
          </p:nvSpPr>
          <p:spPr>
            <a:xfrm>
              <a:off x="1212725" y="4039007"/>
              <a:ext cx="3569873" cy="291569"/>
            </a:xfrm>
            <a:prstGeom prst="rect">
              <a:avLst/>
            </a:prstGeom>
            <a:noFill/>
          </p:spPr>
          <p:txBody>
            <a:bodyPr wrap="square" lIns="67744" tIns="33895" rIns="67744" bIns="33895" rtlCol="0">
              <a:spAutoFit/>
            </a:bodyPr>
            <a:lstStyle/>
            <a:p>
              <a:pPr algn="ctr" defTabSz="457200"/>
              <a:r>
                <a:rPr lang="en-US" kern="0" dirty="0">
                  <a:solidFill>
                    <a:schemeClr val="accent5"/>
                  </a:solidFill>
                  <a:latin typeface="Amazon Ember" panose="020B0603020204020204" pitchFamily="34" charset="0"/>
                  <a:ea typeface="Amazon Ember" panose="020B0603020204020204" pitchFamily="34" charset="0"/>
                  <a:cs typeface="Amazon Ember" panose="020B0603020204020204" pitchFamily="34" charset="0"/>
                </a:rPr>
                <a:t>Customer-configurable</a:t>
              </a:r>
            </a:p>
          </p:txBody>
        </p:sp>
        <p:sp>
          <p:nvSpPr>
            <p:cNvPr id="40" name="Rectangle 5">
              <a:extLst>
                <a:ext uri="{FF2B5EF4-FFF2-40B4-BE49-F238E27FC236}">
                  <a16:creationId xmlns:a16="http://schemas.microsoft.com/office/drawing/2014/main" id="{7D95255A-D1F0-575F-1C3A-452666495A70}"/>
                </a:ext>
              </a:extLst>
            </p:cNvPr>
            <p:cNvSpPr/>
            <p:nvPr/>
          </p:nvSpPr>
          <p:spPr bwMode="auto">
            <a:xfrm>
              <a:off x="477118" y="1839039"/>
              <a:ext cx="5041087" cy="475009"/>
            </a:xfrm>
            <a:prstGeom prst="roundRect">
              <a:avLst/>
            </a:prstGeom>
            <a:solidFill>
              <a:schemeClr val="accent5">
                <a:lumMod val="20000"/>
                <a:lumOff val="80000"/>
              </a:schemeClr>
            </a:solidFill>
            <a:ln>
              <a:noFill/>
              <a:headEnd type="none" w="med" len="med"/>
              <a:tailEnd type="none" w="med" len="med"/>
            </a:ln>
            <a:effectLst/>
          </p:spPr>
          <p:style>
            <a:lnRef idx="1">
              <a:schemeClr val="accent3"/>
            </a:lnRef>
            <a:fillRef idx="3">
              <a:schemeClr val="accent3"/>
            </a:fillRef>
            <a:effectRef idx="2">
              <a:schemeClr val="accent3"/>
            </a:effectRef>
            <a:fontRef idx="minor">
              <a:schemeClr val="lt1"/>
            </a:fontRef>
          </p:style>
          <p:txBody>
            <a:bodyPr lIns="90325" tIns="45193" rIns="90325" bIns="45193"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451926" fontAlgn="base">
                <a:spcBef>
                  <a:spcPct val="0"/>
                </a:spcBef>
                <a:spcAft>
                  <a:spcPct val="0"/>
                </a:spcAft>
                <a:defRPr/>
              </a:pPr>
              <a:r>
                <a:rPr lang="en-US" altLang="ja-JP" sz="1600" dirty="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sym typeface="Times New Roman" pitchFamily="18" charset="0"/>
                </a:rPr>
                <a:t>Applications, IAM</a:t>
              </a:r>
            </a:p>
          </p:txBody>
        </p:sp>
        <p:sp>
          <p:nvSpPr>
            <p:cNvPr id="41" name="Rectangle 5">
              <a:extLst>
                <a:ext uri="{FF2B5EF4-FFF2-40B4-BE49-F238E27FC236}">
                  <a16:creationId xmlns:a16="http://schemas.microsoft.com/office/drawing/2014/main" id="{700590C4-54D7-E7D7-0099-400FD81679A2}"/>
                </a:ext>
              </a:extLst>
            </p:cNvPr>
            <p:cNvSpPr/>
            <p:nvPr/>
          </p:nvSpPr>
          <p:spPr bwMode="auto">
            <a:xfrm>
              <a:off x="490790" y="2371794"/>
              <a:ext cx="5036864" cy="436871"/>
            </a:xfrm>
            <a:prstGeom prst="roundRect">
              <a:avLst/>
            </a:prstGeom>
            <a:solidFill>
              <a:schemeClr val="accent4">
                <a:lumMod val="20000"/>
                <a:lumOff val="80000"/>
              </a:schemeClr>
            </a:solidFill>
            <a:ln>
              <a:noFill/>
              <a:headEnd type="none" w="med" len="med"/>
              <a:tailEnd type="none" w="med" len="med"/>
            </a:ln>
            <a:effectLst/>
          </p:spPr>
          <p:style>
            <a:lnRef idx="1">
              <a:schemeClr val="accent2"/>
            </a:lnRef>
            <a:fillRef idx="2">
              <a:schemeClr val="accent2"/>
            </a:fillRef>
            <a:effectRef idx="1">
              <a:schemeClr val="accent2"/>
            </a:effectRef>
            <a:fontRef idx="minor">
              <a:schemeClr val="dk1"/>
            </a:fontRef>
          </p:style>
          <p:txBody>
            <a:bodyPr lIns="90325" tIns="45193" rIns="90325" bIns="45193" anchor="ctr"/>
            <a:lstStyle>
              <a:defPPr>
                <a:defRPr lang="en-US"/>
              </a:defPPr>
              <a:lvl1pPr marL="0" algn="l" defTabSz="457200" rtl="0" eaLnBrk="1" latinLnBrk="0" hangingPunct="1">
                <a:defRPr sz="1800" kern="1200">
                  <a:solidFill>
                    <a:schemeClr val="dk1"/>
                  </a:solidFill>
                  <a:latin typeface="+mn-lt"/>
                  <a:ea typeface="+mn-ea"/>
                  <a:cs typeface="+mn-cs"/>
                </a:defRPr>
              </a:lvl1pPr>
              <a:lvl2pPr marL="457200" algn="l" defTabSz="457200" rtl="0" eaLnBrk="1" latinLnBrk="0" hangingPunct="1">
                <a:defRPr sz="1800" kern="1200">
                  <a:solidFill>
                    <a:schemeClr val="dk1"/>
                  </a:solidFill>
                  <a:latin typeface="+mn-lt"/>
                  <a:ea typeface="+mn-ea"/>
                  <a:cs typeface="+mn-cs"/>
                </a:defRPr>
              </a:lvl2pPr>
              <a:lvl3pPr marL="914400" algn="l" defTabSz="457200" rtl="0" eaLnBrk="1" latinLnBrk="0" hangingPunct="1">
                <a:defRPr sz="1800" kern="1200">
                  <a:solidFill>
                    <a:schemeClr val="dk1"/>
                  </a:solidFill>
                  <a:latin typeface="+mn-lt"/>
                  <a:ea typeface="+mn-ea"/>
                  <a:cs typeface="+mn-cs"/>
                </a:defRPr>
              </a:lvl3pPr>
              <a:lvl4pPr marL="1371600" algn="l" defTabSz="457200" rtl="0" eaLnBrk="1" latinLnBrk="0" hangingPunct="1">
                <a:defRPr sz="1800" kern="1200">
                  <a:solidFill>
                    <a:schemeClr val="dk1"/>
                  </a:solidFill>
                  <a:latin typeface="+mn-lt"/>
                  <a:ea typeface="+mn-ea"/>
                  <a:cs typeface="+mn-cs"/>
                </a:defRPr>
              </a:lvl4pPr>
              <a:lvl5pPr marL="1828800" algn="l" defTabSz="457200" rtl="0" eaLnBrk="1" latinLnBrk="0" hangingPunct="1">
                <a:defRPr sz="1800" kern="1200">
                  <a:solidFill>
                    <a:schemeClr val="dk1"/>
                  </a:solidFill>
                  <a:latin typeface="+mn-lt"/>
                  <a:ea typeface="+mn-ea"/>
                  <a:cs typeface="+mn-cs"/>
                </a:defRPr>
              </a:lvl5pPr>
              <a:lvl6pPr marL="2286000" algn="l" defTabSz="457200" rtl="0" eaLnBrk="1" latinLnBrk="0" hangingPunct="1">
                <a:defRPr sz="1800" kern="1200">
                  <a:solidFill>
                    <a:schemeClr val="dk1"/>
                  </a:solidFill>
                  <a:latin typeface="+mn-lt"/>
                  <a:ea typeface="+mn-ea"/>
                  <a:cs typeface="+mn-cs"/>
                </a:defRPr>
              </a:lvl6pPr>
              <a:lvl7pPr marL="2743200" algn="l" defTabSz="457200" rtl="0" eaLnBrk="1" latinLnBrk="0" hangingPunct="1">
                <a:defRPr sz="1800" kern="1200">
                  <a:solidFill>
                    <a:schemeClr val="dk1"/>
                  </a:solidFill>
                  <a:latin typeface="+mn-lt"/>
                  <a:ea typeface="+mn-ea"/>
                  <a:cs typeface="+mn-cs"/>
                </a:defRPr>
              </a:lvl7pPr>
              <a:lvl8pPr marL="3200400" algn="l" defTabSz="457200" rtl="0" eaLnBrk="1" latinLnBrk="0" hangingPunct="1">
                <a:defRPr sz="1800" kern="1200">
                  <a:solidFill>
                    <a:schemeClr val="dk1"/>
                  </a:solidFill>
                  <a:latin typeface="+mn-lt"/>
                  <a:ea typeface="+mn-ea"/>
                  <a:cs typeface="+mn-cs"/>
                </a:defRPr>
              </a:lvl8pPr>
              <a:lvl9pPr marL="3657600" algn="l" defTabSz="457200" rtl="0" eaLnBrk="1" latinLnBrk="0" hangingPunct="1">
                <a:defRPr sz="1800" kern="1200">
                  <a:solidFill>
                    <a:schemeClr val="dk1"/>
                  </a:solidFill>
                  <a:latin typeface="+mn-lt"/>
                  <a:ea typeface="+mn-ea"/>
                  <a:cs typeface="+mn-cs"/>
                </a:defRPr>
              </a:lvl9pPr>
            </a:lstStyle>
            <a:p>
              <a:pPr algn="ctr" defTabSz="451926" fontAlgn="base">
                <a:spcBef>
                  <a:spcPct val="0"/>
                </a:spcBef>
                <a:spcAft>
                  <a:spcPct val="0"/>
                </a:spcAft>
                <a:defRPr/>
              </a:pPr>
              <a:r>
                <a:rPr lang="en-US" altLang="ja-JP" sz="1600" dirty="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sym typeface="Times New Roman" pitchFamily="18" charset="0"/>
                </a:rPr>
                <a:t>Operating system, network, and firewall configuration</a:t>
              </a:r>
            </a:p>
          </p:txBody>
        </p:sp>
        <p:sp>
          <p:nvSpPr>
            <p:cNvPr id="42" name="Rectangle 5">
              <a:extLst>
                <a:ext uri="{FF2B5EF4-FFF2-40B4-BE49-F238E27FC236}">
                  <a16:creationId xmlns:a16="http://schemas.microsoft.com/office/drawing/2014/main" id="{1381A00A-B322-5D30-1D83-4A7BFEF1A57E}"/>
                </a:ext>
              </a:extLst>
            </p:cNvPr>
            <p:cNvSpPr/>
            <p:nvPr/>
          </p:nvSpPr>
          <p:spPr bwMode="auto">
            <a:xfrm>
              <a:off x="477118" y="1299408"/>
              <a:ext cx="5041087" cy="475009"/>
            </a:xfrm>
            <a:prstGeom prst="roundRect">
              <a:avLst/>
            </a:prstGeom>
            <a:solidFill>
              <a:schemeClr val="accent3">
                <a:lumMod val="20000"/>
                <a:lumOff val="80000"/>
              </a:schemeClr>
            </a:solidFill>
            <a:ln>
              <a:noFill/>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lIns="90325" tIns="45193" rIns="90325" bIns="45193"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451926" fontAlgn="base">
                <a:spcBef>
                  <a:spcPct val="0"/>
                </a:spcBef>
                <a:spcAft>
                  <a:spcPct val="0"/>
                </a:spcAft>
                <a:defRPr/>
              </a:pPr>
              <a:r>
                <a:rPr lang="en-US" altLang="ja-JP" sz="1600" dirty="0">
                  <a:solidFill>
                    <a:schemeClr val="tx1"/>
                  </a:solidFill>
                  <a:latin typeface="Amazon Ember" panose="020B0603020204020204" pitchFamily="34" charset="0"/>
                  <a:ea typeface="Amazon Ember" panose="020B0603020204020204" pitchFamily="34" charset="0"/>
                  <a:cs typeface="Amazon Ember" panose="020B0603020204020204" pitchFamily="34" charset="0"/>
                  <a:sym typeface="Times New Roman" pitchFamily="18" charset="0"/>
                </a:rPr>
                <a:t>Customer data</a:t>
              </a:r>
              <a:endParaRPr lang="en-US" altLang="ja-JP" sz="2400" dirty="0">
                <a:solidFill>
                  <a:schemeClr val="tx1"/>
                </a:solidFill>
                <a:latin typeface="Amazon Ember" panose="020B0603020204020204" pitchFamily="34" charset="0"/>
                <a:ea typeface="Amazon Ember" panose="020B0603020204020204" pitchFamily="34" charset="0"/>
                <a:cs typeface="Amazon Ember" panose="020B0603020204020204" pitchFamily="34" charset="0"/>
                <a:sym typeface="Times New Roman" pitchFamily="18" charset="0"/>
              </a:endParaRPr>
            </a:p>
          </p:txBody>
        </p:sp>
        <p:sp>
          <p:nvSpPr>
            <p:cNvPr id="43" name="Rectangle 5">
              <a:extLst>
                <a:ext uri="{FF2B5EF4-FFF2-40B4-BE49-F238E27FC236}">
                  <a16:creationId xmlns:a16="http://schemas.microsoft.com/office/drawing/2014/main" id="{F24F03B1-BB87-805E-C93E-24331144FF1F}"/>
                </a:ext>
              </a:extLst>
            </p:cNvPr>
            <p:cNvSpPr/>
            <p:nvPr/>
          </p:nvSpPr>
          <p:spPr bwMode="auto">
            <a:xfrm>
              <a:off x="3875671" y="2874436"/>
              <a:ext cx="1750166" cy="1129707"/>
            </a:xfrm>
            <a:prstGeom prst="roundRect">
              <a:avLst/>
            </a:prstGeom>
            <a:solidFill>
              <a:schemeClr val="accent6">
                <a:lumMod val="20000"/>
                <a:lumOff val="80000"/>
              </a:schemeClr>
            </a:solidFill>
            <a:ln>
              <a:noFill/>
              <a:headEnd type="none" w="med" len="med"/>
              <a:tailEnd type="none" w="med" len="med"/>
            </a:ln>
            <a:effectLst/>
          </p:spPr>
          <p:style>
            <a:lnRef idx="1">
              <a:schemeClr val="accent2"/>
            </a:lnRef>
            <a:fillRef idx="2">
              <a:schemeClr val="accent2"/>
            </a:fillRef>
            <a:effectRef idx="1">
              <a:schemeClr val="accent2"/>
            </a:effectRef>
            <a:fontRef idx="minor">
              <a:schemeClr val="dk1"/>
            </a:fontRef>
          </p:style>
          <p:txBody>
            <a:bodyPr lIns="90325" tIns="45193" rIns="90325" bIns="45193" anchor="ctr"/>
            <a:lstStyle>
              <a:defPPr>
                <a:defRPr lang="en-US"/>
              </a:defPPr>
              <a:lvl1pPr marL="0" algn="l" defTabSz="457200" rtl="0" eaLnBrk="1" latinLnBrk="0" hangingPunct="1">
                <a:defRPr sz="1800" kern="1200">
                  <a:solidFill>
                    <a:schemeClr val="dk1"/>
                  </a:solidFill>
                  <a:latin typeface="+mn-lt"/>
                  <a:ea typeface="+mn-ea"/>
                  <a:cs typeface="+mn-cs"/>
                </a:defRPr>
              </a:lvl1pPr>
              <a:lvl2pPr marL="457200" algn="l" defTabSz="457200" rtl="0" eaLnBrk="1" latinLnBrk="0" hangingPunct="1">
                <a:defRPr sz="1800" kern="1200">
                  <a:solidFill>
                    <a:schemeClr val="dk1"/>
                  </a:solidFill>
                  <a:latin typeface="+mn-lt"/>
                  <a:ea typeface="+mn-ea"/>
                  <a:cs typeface="+mn-cs"/>
                </a:defRPr>
              </a:lvl2pPr>
              <a:lvl3pPr marL="914400" algn="l" defTabSz="457200" rtl="0" eaLnBrk="1" latinLnBrk="0" hangingPunct="1">
                <a:defRPr sz="1800" kern="1200">
                  <a:solidFill>
                    <a:schemeClr val="dk1"/>
                  </a:solidFill>
                  <a:latin typeface="+mn-lt"/>
                  <a:ea typeface="+mn-ea"/>
                  <a:cs typeface="+mn-cs"/>
                </a:defRPr>
              </a:lvl3pPr>
              <a:lvl4pPr marL="1371600" algn="l" defTabSz="457200" rtl="0" eaLnBrk="1" latinLnBrk="0" hangingPunct="1">
                <a:defRPr sz="1800" kern="1200">
                  <a:solidFill>
                    <a:schemeClr val="dk1"/>
                  </a:solidFill>
                  <a:latin typeface="+mn-lt"/>
                  <a:ea typeface="+mn-ea"/>
                  <a:cs typeface="+mn-cs"/>
                </a:defRPr>
              </a:lvl4pPr>
              <a:lvl5pPr marL="1828800" algn="l" defTabSz="457200" rtl="0" eaLnBrk="1" latinLnBrk="0" hangingPunct="1">
                <a:defRPr sz="1800" kern="1200">
                  <a:solidFill>
                    <a:schemeClr val="dk1"/>
                  </a:solidFill>
                  <a:latin typeface="+mn-lt"/>
                  <a:ea typeface="+mn-ea"/>
                  <a:cs typeface="+mn-cs"/>
                </a:defRPr>
              </a:lvl5pPr>
              <a:lvl6pPr marL="2286000" algn="l" defTabSz="457200" rtl="0" eaLnBrk="1" latinLnBrk="0" hangingPunct="1">
                <a:defRPr sz="1800" kern="1200">
                  <a:solidFill>
                    <a:schemeClr val="dk1"/>
                  </a:solidFill>
                  <a:latin typeface="+mn-lt"/>
                  <a:ea typeface="+mn-ea"/>
                  <a:cs typeface="+mn-cs"/>
                </a:defRPr>
              </a:lvl6pPr>
              <a:lvl7pPr marL="2743200" algn="l" defTabSz="457200" rtl="0" eaLnBrk="1" latinLnBrk="0" hangingPunct="1">
                <a:defRPr sz="1800" kern="1200">
                  <a:solidFill>
                    <a:schemeClr val="dk1"/>
                  </a:solidFill>
                  <a:latin typeface="+mn-lt"/>
                  <a:ea typeface="+mn-ea"/>
                  <a:cs typeface="+mn-cs"/>
                </a:defRPr>
              </a:lvl7pPr>
              <a:lvl8pPr marL="3200400" algn="l" defTabSz="457200" rtl="0" eaLnBrk="1" latinLnBrk="0" hangingPunct="1">
                <a:defRPr sz="1800" kern="1200">
                  <a:solidFill>
                    <a:schemeClr val="dk1"/>
                  </a:solidFill>
                  <a:latin typeface="+mn-lt"/>
                  <a:ea typeface="+mn-ea"/>
                  <a:cs typeface="+mn-cs"/>
                </a:defRPr>
              </a:lvl8pPr>
              <a:lvl9pPr marL="3657600" algn="l" defTabSz="457200" rtl="0" eaLnBrk="1" latinLnBrk="0" hangingPunct="1">
                <a:defRPr sz="1800" kern="1200">
                  <a:solidFill>
                    <a:schemeClr val="dk1"/>
                  </a:solidFill>
                  <a:latin typeface="+mn-lt"/>
                  <a:ea typeface="+mn-ea"/>
                  <a:cs typeface="+mn-cs"/>
                </a:defRPr>
              </a:lvl9pPr>
            </a:lstStyle>
            <a:p>
              <a:pPr algn="ctr" defTabSz="451926" fontAlgn="base">
                <a:spcBef>
                  <a:spcPct val="0"/>
                </a:spcBef>
                <a:spcAft>
                  <a:spcPct val="0"/>
                </a:spcAft>
              </a:pPr>
              <a:r>
                <a:rPr lang="en-US" altLang="ja-JP" sz="1600" dirty="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sym typeface="Times New Roman" pitchFamily="18" charset="0"/>
                </a:rPr>
                <a:t>Network traffic protection</a:t>
              </a:r>
            </a:p>
            <a:p>
              <a:pPr algn="ctr" defTabSz="451926" fontAlgn="base">
                <a:spcBef>
                  <a:spcPct val="0"/>
                </a:spcBef>
                <a:spcAft>
                  <a:spcPct val="0"/>
                </a:spcAft>
              </a:pPr>
              <a:r>
                <a:rPr lang="en-US" altLang="ja-JP" sz="1600" dirty="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sym typeface="Times New Roman" pitchFamily="18" charset="0"/>
                </a:rPr>
                <a:t>(encryption, integrity, identity)</a:t>
              </a:r>
            </a:p>
          </p:txBody>
        </p:sp>
        <p:sp>
          <p:nvSpPr>
            <p:cNvPr id="44" name="Rectangle 5">
              <a:extLst>
                <a:ext uri="{FF2B5EF4-FFF2-40B4-BE49-F238E27FC236}">
                  <a16:creationId xmlns:a16="http://schemas.microsoft.com/office/drawing/2014/main" id="{BF49677A-C50B-FAFD-9DF9-B652120AC1F3}"/>
                </a:ext>
              </a:extLst>
            </p:cNvPr>
            <p:cNvSpPr/>
            <p:nvPr/>
          </p:nvSpPr>
          <p:spPr bwMode="auto">
            <a:xfrm>
              <a:off x="346851" y="2868707"/>
              <a:ext cx="1792476" cy="1129707"/>
            </a:xfrm>
            <a:prstGeom prst="roundRect">
              <a:avLst/>
            </a:prstGeom>
            <a:solidFill>
              <a:schemeClr val="accent6">
                <a:lumMod val="20000"/>
                <a:lumOff val="80000"/>
              </a:schemeClr>
            </a:solidFill>
            <a:ln>
              <a:noFill/>
              <a:headEnd type="none" w="med" len="med"/>
              <a:tailEnd type="none" w="med" len="med"/>
            </a:ln>
            <a:effectLst/>
          </p:spPr>
          <p:style>
            <a:lnRef idx="1">
              <a:schemeClr val="accent2"/>
            </a:lnRef>
            <a:fillRef idx="2">
              <a:schemeClr val="accent2"/>
            </a:fillRef>
            <a:effectRef idx="1">
              <a:schemeClr val="accent2"/>
            </a:effectRef>
            <a:fontRef idx="minor">
              <a:schemeClr val="dk1"/>
            </a:fontRef>
          </p:style>
          <p:txBody>
            <a:bodyPr lIns="90325" tIns="45193" rIns="90325" bIns="45193" anchor="ctr"/>
            <a:lstStyle>
              <a:defPPr>
                <a:defRPr lang="en-US"/>
              </a:defPPr>
              <a:lvl1pPr marL="0" algn="l" defTabSz="457200" rtl="0" eaLnBrk="1" latinLnBrk="0" hangingPunct="1">
                <a:defRPr sz="1800" kern="1200">
                  <a:solidFill>
                    <a:schemeClr val="dk1"/>
                  </a:solidFill>
                  <a:latin typeface="+mn-lt"/>
                  <a:ea typeface="+mn-ea"/>
                  <a:cs typeface="+mn-cs"/>
                </a:defRPr>
              </a:lvl1pPr>
              <a:lvl2pPr marL="457200" algn="l" defTabSz="457200" rtl="0" eaLnBrk="1" latinLnBrk="0" hangingPunct="1">
                <a:defRPr sz="1800" kern="1200">
                  <a:solidFill>
                    <a:schemeClr val="dk1"/>
                  </a:solidFill>
                  <a:latin typeface="+mn-lt"/>
                  <a:ea typeface="+mn-ea"/>
                  <a:cs typeface="+mn-cs"/>
                </a:defRPr>
              </a:lvl2pPr>
              <a:lvl3pPr marL="914400" algn="l" defTabSz="457200" rtl="0" eaLnBrk="1" latinLnBrk="0" hangingPunct="1">
                <a:defRPr sz="1800" kern="1200">
                  <a:solidFill>
                    <a:schemeClr val="dk1"/>
                  </a:solidFill>
                  <a:latin typeface="+mn-lt"/>
                  <a:ea typeface="+mn-ea"/>
                  <a:cs typeface="+mn-cs"/>
                </a:defRPr>
              </a:lvl3pPr>
              <a:lvl4pPr marL="1371600" algn="l" defTabSz="457200" rtl="0" eaLnBrk="1" latinLnBrk="0" hangingPunct="1">
                <a:defRPr sz="1800" kern="1200">
                  <a:solidFill>
                    <a:schemeClr val="dk1"/>
                  </a:solidFill>
                  <a:latin typeface="+mn-lt"/>
                  <a:ea typeface="+mn-ea"/>
                  <a:cs typeface="+mn-cs"/>
                </a:defRPr>
              </a:lvl4pPr>
              <a:lvl5pPr marL="1828800" algn="l" defTabSz="457200" rtl="0" eaLnBrk="1" latinLnBrk="0" hangingPunct="1">
                <a:defRPr sz="1800" kern="1200">
                  <a:solidFill>
                    <a:schemeClr val="dk1"/>
                  </a:solidFill>
                  <a:latin typeface="+mn-lt"/>
                  <a:ea typeface="+mn-ea"/>
                  <a:cs typeface="+mn-cs"/>
                </a:defRPr>
              </a:lvl5pPr>
              <a:lvl6pPr marL="2286000" algn="l" defTabSz="457200" rtl="0" eaLnBrk="1" latinLnBrk="0" hangingPunct="1">
                <a:defRPr sz="1800" kern="1200">
                  <a:solidFill>
                    <a:schemeClr val="dk1"/>
                  </a:solidFill>
                  <a:latin typeface="+mn-lt"/>
                  <a:ea typeface="+mn-ea"/>
                  <a:cs typeface="+mn-cs"/>
                </a:defRPr>
              </a:lvl6pPr>
              <a:lvl7pPr marL="2743200" algn="l" defTabSz="457200" rtl="0" eaLnBrk="1" latinLnBrk="0" hangingPunct="1">
                <a:defRPr sz="1800" kern="1200">
                  <a:solidFill>
                    <a:schemeClr val="dk1"/>
                  </a:solidFill>
                  <a:latin typeface="+mn-lt"/>
                  <a:ea typeface="+mn-ea"/>
                  <a:cs typeface="+mn-cs"/>
                </a:defRPr>
              </a:lvl7pPr>
              <a:lvl8pPr marL="3200400" algn="l" defTabSz="457200" rtl="0" eaLnBrk="1" latinLnBrk="0" hangingPunct="1">
                <a:defRPr sz="1800" kern="1200">
                  <a:solidFill>
                    <a:schemeClr val="dk1"/>
                  </a:solidFill>
                  <a:latin typeface="+mn-lt"/>
                  <a:ea typeface="+mn-ea"/>
                  <a:cs typeface="+mn-cs"/>
                </a:defRPr>
              </a:lvl8pPr>
              <a:lvl9pPr marL="3657600" algn="l" defTabSz="457200" rtl="0" eaLnBrk="1" latinLnBrk="0" hangingPunct="1">
                <a:defRPr sz="1800" kern="1200">
                  <a:solidFill>
                    <a:schemeClr val="dk1"/>
                  </a:solidFill>
                  <a:latin typeface="+mn-lt"/>
                  <a:ea typeface="+mn-ea"/>
                  <a:cs typeface="+mn-cs"/>
                </a:defRPr>
              </a:lvl9pPr>
            </a:lstStyle>
            <a:p>
              <a:pPr algn="ctr" defTabSz="451926" fontAlgn="base">
                <a:spcBef>
                  <a:spcPct val="0"/>
                </a:spcBef>
                <a:spcAft>
                  <a:spcPct val="0"/>
                </a:spcAft>
                <a:defRPr/>
              </a:pPr>
              <a:r>
                <a:rPr lang="en-US" altLang="ja-JP" sz="1600" dirty="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sym typeface="Times New Roman" pitchFamily="18" charset="0"/>
                </a:rPr>
                <a:t>Client-side data</a:t>
              </a:r>
            </a:p>
            <a:p>
              <a:pPr algn="ctr" defTabSz="451926" fontAlgn="base">
                <a:spcBef>
                  <a:spcPct val="0"/>
                </a:spcBef>
                <a:spcAft>
                  <a:spcPct val="0"/>
                </a:spcAft>
                <a:defRPr/>
              </a:pPr>
              <a:r>
                <a:rPr lang="en-US" altLang="ja-JP" sz="1600" dirty="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sym typeface="Times New Roman" pitchFamily="18" charset="0"/>
                </a:rPr>
                <a:t>encryption and data integrity authentication</a:t>
              </a:r>
            </a:p>
          </p:txBody>
        </p:sp>
        <p:sp>
          <p:nvSpPr>
            <p:cNvPr id="45" name="Rectangle 5">
              <a:extLst>
                <a:ext uri="{FF2B5EF4-FFF2-40B4-BE49-F238E27FC236}">
                  <a16:creationId xmlns:a16="http://schemas.microsoft.com/office/drawing/2014/main" id="{6759F0AA-2CA9-E2F4-9088-A5F47D354EEF}"/>
                </a:ext>
              </a:extLst>
            </p:cNvPr>
            <p:cNvSpPr/>
            <p:nvPr/>
          </p:nvSpPr>
          <p:spPr bwMode="auto">
            <a:xfrm>
              <a:off x="2179790" y="2876731"/>
              <a:ext cx="1651980" cy="1117709"/>
            </a:xfrm>
            <a:prstGeom prst="roundRect">
              <a:avLst/>
            </a:prstGeom>
            <a:solidFill>
              <a:schemeClr val="accent6">
                <a:lumMod val="20000"/>
                <a:lumOff val="80000"/>
              </a:schemeClr>
            </a:solidFill>
            <a:ln>
              <a:noFill/>
              <a:headEnd type="none" w="med" len="med"/>
              <a:tailEnd type="none" w="med" len="med"/>
            </a:ln>
            <a:effectLst/>
          </p:spPr>
          <p:style>
            <a:lnRef idx="1">
              <a:schemeClr val="accent2"/>
            </a:lnRef>
            <a:fillRef idx="2">
              <a:schemeClr val="accent2"/>
            </a:fillRef>
            <a:effectRef idx="1">
              <a:schemeClr val="accent2"/>
            </a:effectRef>
            <a:fontRef idx="minor">
              <a:schemeClr val="dk1"/>
            </a:fontRef>
          </p:style>
          <p:txBody>
            <a:bodyPr lIns="90325" tIns="45193" rIns="90325" bIns="45193" anchor="ctr"/>
            <a:lstStyle>
              <a:defPPr>
                <a:defRPr lang="en-US"/>
              </a:defPPr>
              <a:lvl1pPr marL="0" algn="l" defTabSz="457200" rtl="0" eaLnBrk="1" latinLnBrk="0" hangingPunct="1">
                <a:defRPr sz="1800" kern="1200">
                  <a:solidFill>
                    <a:schemeClr val="dk1"/>
                  </a:solidFill>
                  <a:latin typeface="+mn-lt"/>
                  <a:ea typeface="+mn-ea"/>
                  <a:cs typeface="+mn-cs"/>
                </a:defRPr>
              </a:lvl1pPr>
              <a:lvl2pPr marL="457200" algn="l" defTabSz="457200" rtl="0" eaLnBrk="1" latinLnBrk="0" hangingPunct="1">
                <a:defRPr sz="1800" kern="1200">
                  <a:solidFill>
                    <a:schemeClr val="dk1"/>
                  </a:solidFill>
                  <a:latin typeface="+mn-lt"/>
                  <a:ea typeface="+mn-ea"/>
                  <a:cs typeface="+mn-cs"/>
                </a:defRPr>
              </a:lvl2pPr>
              <a:lvl3pPr marL="914400" algn="l" defTabSz="457200" rtl="0" eaLnBrk="1" latinLnBrk="0" hangingPunct="1">
                <a:defRPr sz="1800" kern="1200">
                  <a:solidFill>
                    <a:schemeClr val="dk1"/>
                  </a:solidFill>
                  <a:latin typeface="+mn-lt"/>
                  <a:ea typeface="+mn-ea"/>
                  <a:cs typeface="+mn-cs"/>
                </a:defRPr>
              </a:lvl3pPr>
              <a:lvl4pPr marL="1371600" algn="l" defTabSz="457200" rtl="0" eaLnBrk="1" latinLnBrk="0" hangingPunct="1">
                <a:defRPr sz="1800" kern="1200">
                  <a:solidFill>
                    <a:schemeClr val="dk1"/>
                  </a:solidFill>
                  <a:latin typeface="+mn-lt"/>
                  <a:ea typeface="+mn-ea"/>
                  <a:cs typeface="+mn-cs"/>
                </a:defRPr>
              </a:lvl4pPr>
              <a:lvl5pPr marL="1828800" algn="l" defTabSz="457200" rtl="0" eaLnBrk="1" latinLnBrk="0" hangingPunct="1">
                <a:defRPr sz="1800" kern="1200">
                  <a:solidFill>
                    <a:schemeClr val="dk1"/>
                  </a:solidFill>
                  <a:latin typeface="+mn-lt"/>
                  <a:ea typeface="+mn-ea"/>
                  <a:cs typeface="+mn-cs"/>
                </a:defRPr>
              </a:lvl5pPr>
              <a:lvl6pPr marL="2286000" algn="l" defTabSz="457200" rtl="0" eaLnBrk="1" latinLnBrk="0" hangingPunct="1">
                <a:defRPr sz="1800" kern="1200">
                  <a:solidFill>
                    <a:schemeClr val="dk1"/>
                  </a:solidFill>
                  <a:latin typeface="+mn-lt"/>
                  <a:ea typeface="+mn-ea"/>
                  <a:cs typeface="+mn-cs"/>
                </a:defRPr>
              </a:lvl6pPr>
              <a:lvl7pPr marL="2743200" algn="l" defTabSz="457200" rtl="0" eaLnBrk="1" latinLnBrk="0" hangingPunct="1">
                <a:defRPr sz="1800" kern="1200">
                  <a:solidFill>
                    <a:schemeClr val="dk1"/>
                  </a:solidFill>
                  <a:latin typeface="+mn-lt"/>
                  <a:ea typeface="+mn-ea"/>
                  <a:cs typeface="+mn-cs"/>
                </a:defRPr>
              </a:lvl7pPr>
              <a:lvl8pPr marL="3200400" algn="l" defTabSz="457200" rtl="0" eaLnBrk="1" latinLnBrk="0" hangingPunct="1">
                <a:defRPr sz="1800" kern="1200">
                  <a:solidFill>
                    <a:schemeClr val="dk1"/>
                  </a:solidFill>
                  <a:latin typeface="+mn-lt"/>
                  <a:ea typeface="+mn-ea"/>
                  <a:cs typeface="+mn-cs"/>
                </a:defRPr>
              </a:lvl8pPr>
              <a:lvl9pPr marL="3657600" algn="l" defTabSz="457200" rtl="0" eaLnBrk="1" latinLnBrk="0" hangingPunct="1">
                <a:defRPr sz="1800" kern="1200">
                  <a:solidFill>
                    <a:schemeClr val="dk1"/>
                  </a:solidFill>
                  <a:latin typeface="+mn-lt"/>
                  <a:ea typeface="+mn-ea"/>
                  <a:cs typeface="+mn-cs"/>
                </a:defRPr>
              </a:lvl9pPr>
            </a:lstStyle>
            <a:p>
              <a:pPr algn="ctr" defTabSz="451926" fontAlgn="base">
                <a:spcBef>
                  <a:spcPct val="0"/>
                </a:spcBef>
                <a:spcAft>
                  <a:spcPct val="0"/>
                </a:spcAft>
              </a:pPr>
              <a:r>
                <a:rPr lang="en-US" altLang="ja-JP" sz="1600" dirty="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sym typeface="Times New Roman" pitchFamily="18" charset="0"/>
                </a:rPr>
                <a:t>Server-side encryption </a:t>
              </a:r>
            </a:p>
            <a:p>
              <a:pPr algn="ctr" defTabSz="451926" fontAlgn="base">
                <a:spcBef>
                  <a:spcPct val="0"/>
                </a:spcBef>
                <a:spcAft>
                  <a:spcPct val="0"/>
                </a:spcAft>
              </a:pPr>
              <a:r>
                <a:rPr lang="en-US" altLang="ja-JP" sz="1600" dirty="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sym typeface="Times New Roman" pitchFamily="18" charset="0"/>
                </a:rPr>
                <a:t>(file system or data)</a:t>
              </a:r>
            </a:p>
          </p:txBody>
        </p:sp>
      </p:grpSp>
    </p:spTree>
    <p:extLst>
      <p:ext uri="{BB962C8B-B14F-4D97-AF65-F5344CB8AC3E}">
        <p14:creationId xmlns:p14="http://schemas.microsoft.com/office/powerpoint/2010/main" val="20579137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37454" y="307502"/>
            <a:ext cx="4542847" cy="892552"/>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AWS shared responsibility model</a:t>
            </a: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3" y="6262270"/>
            <a:ext cx="570872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lang="en-US" sz="1600" b="1" dirty="0">
                <a:solidFill>
                  <a:prstClr val="white"/>
                </a:solidFill>
                <a:latin typeface="Times New Roman" panose="02020603050405020304" pitchFamily="18" charset="0"/>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2</a:t>
            </a:r>
          </a:p>
        </p:txBody>
      </p:sp>
      <p:sp>
        <p:nvSpPr>
          <p:cNvPr id="6" name="TextBox 5">
            <a:extLst>
              <a:ext uri="{FF2B5EF4-FFF2-40B4-BE49-F238E27FC236}">
                <a16:creationId xmlns:a16="http://schemas.microsoft.com/office/drawing/2014/main" id="{B913B4BD-FB05-B2F0-146C-227EEB121768}"/>
              </a:ext>
            </a:extLst>
          </p:cNvPr>
          <p:cNvSpPr txBox="1"/>
          <p:nvPr/>
        </p:nvSpPr>
        <p:spPr>
          <a:xfrm>
            <a:off x="741529" y="1146260"/>
            <a:ext cx="9217611"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Service characteristics and security responsibility</a:t>
            </a:r>
          </a:p>
        </p:txBody>
      </p:sp>
      <p:sp>
        <p:nvSpPr>
          <p:cNvPr id="3" name="Content Placeholder 3">
            <a:extLst>
              <a:ext uri="{FF2B5EF4-FFF2-40B4-BE49-F238E27FC236}">
                <a16:creationId xmlns:a16="http://schemas.microsoft.com/office/drawing/2014/main" id="{FEEF7244-5269-F513-144D-C46C59C7203E}"/>
              </a:ext>
            </a:extLst>
          </p:cNvPr>
          <p:cNvSpPr txBox="1">
            <a:spLocks/>
          </p:cNvSpPr>
          <p:nvPr/>
        </p:nvSpPr>
        <p:spPr>
          <a:xfrm>
            <a:off x="6646231" y="1794604"/>
            <a:ext cx="5504688" cy="38645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1600" b="1" dirty="0">
                <a:solidFill>
                  <a:srgbClr val="00B0F0"/>
                </a:solidFill>
                <a:latin typeface="Times New Roman" panose="02020603050405020304" pitchFamily="18" charset="0"/>
                <a:cs typeface="Times New Roman" panose="02020603050405020304" pitchFamily="18" charset="0"/>
              </a:rPr>
              <a:t>Infrastructure as a service (IaaS) </a:t>
            </a:r>
          </a:p>
          <a:p>
            <a:pPr marL="0" indent="0">
              <a:buFont typeface="Arial" panose="020B0604020202020204" pitchFamily="34" charset="0"/>
              <a:buNone/>
            </a:pPr>
            <a:r>
              <a:rPr lang="en-US" sz="1600" dirty="0">
                <a:latin typeface="Times New Roman" panose="02020603050405020304" pitchFamily="18" charset="0"/>
                <a:cs typeface="Times New Roman" panose="02020603050405020304" pitchFamily="18" charset="0"/>
              </a:rPr>
              <a:t>Customer has more flexibility over configuring networking and storage settings</a:t>
            </a:r>
          </a:p>
          <a:p>
            <a:pPr marL="0" indent="0">
              <a:buFont typeface="Arial" panose="020B0604020202020204" pitchFamily="34" charset="0"/>
              <a:buNone/>
            </a:pPr>
            <a:r>
              <a:rPr lang="en-US" sz="1600" dirty="0">
                <a:latin typeface="Times New Roman" panose="02020603050405020304" pitchFamily="18" charset="0"/>
                <a:cs typeface="Times New Roman" panose="02020603050405020304" pitchFamily="18" charset="0"/>
              </a:rPr>
              <a:t>Customer is responsible for managing more aspects of the security </a:t>
            </a:r>
          </a:p>
          <a:p>
            <a:pPr marL="0" indent="0">
              <a:buFont typeface="Arial" panose="020B0604020202020204" pitchFamily="34" charset="0"/>
              <a:buNone/>
            </a:pPr>
            <a:r>
              <a:rPr lang="en-US" sz="1600" dirty="0">
                <a:latin typeface="Times New Roman" panose="02020603050405020304" pitchFamily="18" charset="0"/>
                <a:cs typeface="Times New Roman" panose="02020603050405020304" pitchFamily="18" charset="0"/>
              </a:rPr>
              <a:t>Customer configures the access controls </a:t>
            </a:r>
          </a:p>
          <a:p>
            <a:pPr marL="0" indent="0">
              <a:buFont typeface="Arial" panose="020B0604020202020204" pitchFamily="34" charset="0"/>
              <a:buNone/>
            </a:pPr>
            <a:endParaRPr lang="en-US" sz="1600" dirty="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r>
              <a:rPr lang="en-US" sz="1600" b="1" dirty="0">
                <a:solidFill>
                  <a:srgbClr val="00B0F0"/>
                </a:solidFill>
                <a:latin typeface="Times New Roman" panose="02020603050405020304" pitchFamily="18" charset="0"/>
                <a:cs typeface="Times New Roman" panose="02020603050405020304" pitchFamily="18" charset="0"/>
              </a:rPr>
              <a:t>Platform as a service (PaaS) </a:t>
            </a:r>
          </a:p>
          <a:p>
            <a:pPr marL="0" indent="0">
              <a:buFont typeface="Arial" panose="020B0604020202020204" pitchFamily="34" charset="0"/>
              <a:buNone/>
            </a:pPr>
            <a:r>
              <a:rPr lang="en-US" sz="1600" dirty="0">
                <a:latin typeface="Times New Roman" panose="02020603050405020304" pitchFamily="18" charset="0"/>
                <a:cs typeface="Times New Roman" panose="02020603050405020304" pitchFamily="18" charset="0"/>
              </a:rPr>
              <a:t>Customer does not need to manage the underlying infrastructure</a:t>
            </a:r>
          </a:p>
          <a:p>
            <a:pPr marL="0" indent="0">
              <a:buFont typeface="Arial" panose="020B0604020202020204" pitchFamily="34" charset="0"/>
              <a:buNone/>
            </a:pPr>
            <a:r>
              <a:rPr lang="en-US" sz="1600" dirty="0">
                <a:latin typeface="Times New Roman" panose="02020603050405020304" pitchFamily="18" charset="0"/>
                <a:cs typeface="Times New Roman" panose="02020603050405020304" pitchFamily="18" charset="0"/>
              </a:rPr>
              <a:t>AWS handles the operating system, database patching, firewall configuration, and disaster recovery</a:t>
            </a:r>
          </a:p>
          <a:p>
            <a:pPr marL="0" indent="0">
              <a:buFont typeface="Arial" panose="020B0604020202020204" pitchFamily="34" charset="0"/>
              <a:buNone/>
            </a:pPr>
            <a:r>
              <a:rPr lang="en-US" sz="1600" dirty="0">
                <a:latin typeface="Times New Roman" panose="02020603050405020304" pitchFamily="18" charset="0"/>
                <a:cs typeface="Times New Roman" panose="02020603050405020304" pitchFamily="18" charset="0"/>
              </a:rPr>
              <a:t>Customer can focus on managing code or data</a:t>
            </a:r>
          </a:p>
        </p:txBody>
      </p:sp>
      <p:grpSp>
        <p:nvGrpSpPr>
          <p:cNvPr id="8" name="Group 7" descr="box labeled &quot;examle services managed by the customer&quot;, includes three examples: EC2, Elastic Block Store, and Amazon VPC.">
            <a:extLst>
              <a:ext uri="{FF2B5EF4-FFF2-40B4-BE49-F238E27FC236}">
                <a16:creationId xmlns:a16="http://schemas.microsoft.com/office/drawing/2014/main" id="{65F0CDB8-9750-F422-8CF0-8744FA0ED8BB}"/>
              </a:ext>
            </a:extLst>
          </p:cNvPr>
          <p:cNvGrpSpPr/>
          <p:nvPr/>
        </p:nvGrpSpPr>
        <p:grpSpPr>
          <a:xfrm>
            <a:off x="524206" y="1794604"/>
            <a:ext cx="5761704" cy="2063021"/>
            <a:chOff x="326582" y="1516113"/>
            <a:chExt cx="4921693" cy="2239895"/>
          </a:xfrm>
        </p:grpSpPr>
        <p:sp>
          <p:nvSpPr>
            <p:cNvPr id="10" name="Rectangle 9">
              <a:extLst>
                <a:ext uri="{FF2B5EF4-FFF2-40B4-BE49-F238E27FC236}">
                  <a16:creationId xmlns:a16="http://schemas.microsoft.com/office/drawing/2014/main" id="{BFCA319D-FA97-194E-1016-B9703028E46C}"/>
                </a:ext>
              </a:extLst>
            </p:cNvPr>
            <p:cNvSpPr/>
            <p:nvPr/>
          </p:nvSpPr>
          <p:spPr>
            <a:xfrm>
              <a:off x="326582" y="1516113"/>
              <a:ext cx="4801867" cy="2239895"/>
            </a:xfrm>
            <a:prstGeom prst="rect">
              <a:avLst/>
            </a:prstGeom>
            <a:solidFill>
              <a:srgbClr val="5A6B86">
                <a:alpha val="9804"/>
              </a:srgbClr>
            </a:solidFill>
            <a:ln w="12700">
              <a:no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91440" rIns="91440" bIns="45720" numCol="1" spcCol="0" rtlCol="0" fromWordArt="0" anchor="t" anchorCtr="0" forceAA="0" compatLnSpc="1">
              <a:prstTxWarp prst="textNoShape">
                <a:avLst/>
              </a:prstTxWarp>
              <a:noAutofit/>
            </a:bodyPr>
            <a:lstStyle/>
            <a:p>
              <a:r>
                <a:rPr lang="en-US" sz="1600" b="1" dirty="0">
                  <a:solidFill>
                    <a:schemeClr val="tx1"/>
                  </a:solidFill>
                </a:rPr>
                <a:t>Example services managed by the customer</a:t>
              </a:r>
            </a:p>
          </p:txBody>
        </p:sp>
        <p:sp>
          <p:nvSpPr>
            <p:cNvPr id="11" name="TextBox 10">
              <a:extLst>
                <a:ext uri="{FF2B5EF4-FFF2-40B4-BE49-F238E27FC236}">
                  <a16:creationId xmlns:a16="http://schemas.microsoft.com/office/drawing/2014/main" id="{5851AFA4-0482-0445-CFEC-F17F96161C0F}"/>
                </a:ext>
              </a:extLst>
            </p:cNvPr>
            <p:cNvSpPr txBox="1"/>
            <p:nvPr/>
          </p:nvSpPr>
          <p:spPr>
            <a:xfrm>
              <a:off x="344931" y="2835502"/>
              <a:ext cx="1278964" cy="584775"/>
            </a:xfrm>
            <a:prstGeom prst="rect">
              <a:avLst/>
            </a:prstGeom>
            <a:noFill/>
          </p:spPr>
          <p:txBody>
            <a:bodyPr wrap="square" rtlCol="0">
              <a:spAutoFit/>
            </a:bodyPr>
            <a:lstStyle/>
            <a:p>
              <a:pPr algn="ctr"/>
              <a:r>
                <a:rPr lang="en-US" sz="1600" dirty="0"/>
                <a:t>Amazon </a:t>
              </a:r>
              <a:br>
                <a:rPr lang="en-US" sz="1600" dirty="0"/>
              </a:br>
              <a:r>
                <a:rPr lang="en-US" sz="1600" dirty="0"/>
                <a:t>EC2</a:t>
              </a:r>
            </a:p>
          </p:txBody>
        </p:sp>
        <p:pic>
          <p:nvPicPr>
            <p:cNvPr id="15" name="Graphic 14">
              <a:extLst>
                <a:ext uri="{FF2B5EF4-FFF2-40B4-BE49-F238E27FC236}">
                  <a16:creationId xmlns:a16="http://schemas.microsoft.com/office/drawing/2014/main" id="{F41AE7A2-A18D-0027-82D0-F08068463B46}"/>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17868" y="2093819"/>
              <a:ext cx="720047" cy="711200"/>
            </a:xfrm>
            <a:prstGeom prst="rect">
              <a:avLst/>
            </a:prstGeom>
          </p:spPr>
        </p:pic>
        <p:sp>
          <p:nvSpPr>
            <p:cNvPr id="16" name="TextBox 15">
              <a:extLst>
                <a:ext uri="{FF2B5EF4-FFF2-40B4-BE49-F238E27FC236}">
                  <a16:creationId xmlns:a16="http://schemas.microsoft.com/office/drawing/2014/main" id="{8D61ED43-2F2A-409A-5451-907B578E0E56}"/>
                </a:ext>
              </a:extLst>
            </p:cNvPr>
            <p:cNvSpPr txBox="1"/>
            <p:nvPr/>
          </p:nvSpPr>
          <p:spPr>
            <a:xfrm>
              <a:off x="1419225" y="2835502"/>
              <a:ext cx="1733889" cy="830997"/>
            </a:xfrm>
            <a:prstGeom prst="rect">
              <a:avLst/>
            </a:prstGeom>
            <a:noFill/>
          </p:spPr>
          <p:txBody>
            <a:bodyPr wrap="square" rtlCol="0">
              <a:spAutoFit/>
            </a:bodyPr>
            <a:lstStyle/>
            <a:p>
              <a:pPr algn="ctr"/>
              <a:r>
                <a:rPr lang="en-US" sz="1600" dirty="0"/>
                <a:t>Amazon Elastic Block Store (Amazon EBS)</a:t>
              </a:r>
            </a:p>
          </p:txBody>
        </p:sp>
        <p:pic>
          <p:nvPicPr>
            <p:cNvPr id="21" name="Graphic 20">
              <a:extLst>
                <a:ext uri="{FF2B5EF4-FFF2-40B4-BE49-F238E27FC236}">
                  <a16:creationId xmlns:a16="http://schemas.microsoft.com/office/drawing/2014/main" id="{83DE2F4D-E7C4-8343-6B06-C0EDF414847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2021711" y="2093819"/>
              <a:ext cx="720047" cy="711200"/>
            </a:xfrm>
            <a:prstGeom prst="rect">
              <a:avLst/>
            </a:prstGeom>
          </p:spPr>
        </p:pic>
        <p:sp>
          <p:nvSpPr>
            <p:cNvPr id="22" name="TextBox 21">
              <a:extLst>
                <a:ext uri="{FF2B5EF4-FFF2-40B4-BE49-F238E27FC236}">
                  <a16:creationId xmlns:a16="http://schemas.microsoft.com/office/drawing/2014/main" id="{B880C9E1-9831-217C-39B6-07A27F257907}"/>
                </a:ext>
              </a:extLst>
            </p:cNvPr>
            <p:cNvSpPr txBox="1"/>
            <p:nvPr/>
          </p:nvSpPr>
          <p:spPr>
            <a:xfrm>
              <a:off x="3020213" y="2789335"/>
              <a:ext cx="2228062" cy="830997"/>
            </a:xfrm>
            <a:prstGeom prst="rect">
              <a:avLst/>
            </a:prstGeom>
            <a:noFill/>
          </p:spPr>
          <p:txBody>
            <a:bodyPr wrap="square" rtlCol="0">
              <a:spAutoFit/>
            </a:bodyPr>
            <a:lstStyle/>
            <a:p>
              <a:pPr algn="ctr"/>
              <a:r>
                <a:rPr lang="en-US" sz="1600" dirty="0"/>
                <a:t>Amazon </a:t>
              </a:r>
              <a:br>
                <a:rPr lang="en-US" sz="1600" dirty="0"/>
              </a:br>
              <a:r>
                <a:rPr lang="en-US" sz="1600" dirty="0"/>
                <a:t>Virtual Private Cloud (Amazon VPC)</a:t>
              </a:r>
            </a:p>
          </p:txBody>
        </p:sp>
        <p:pic>
          <p:nvPicPr>
            <p:cNvPr id="23" name="Graphic 22">
              <a:extLst>
                <a:ext uri="{FF2B5EF4-FFF2-40B4-BE49-F238E27FC236}">
                  <a16:creationId xmlns:a16="http://schemas.microsoft.com/office/drawing/2014/main" id="{5DC207A9-3949-E696-8BA7-7A1C661D5FA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3797116" y="2093819"/>
              <a:ext cx="720047" cy="711200"/>
            </a:xfrm>
            <a:prstGeom prst="rect">
              <a:avLst/>
            </a:prstGeom>
          </p:spPr>
        </p:pic>
      </p:grpSp>
      <p:grpSp>
        <p:nvGrpSpPr>
          <p:cNvPr id="24" name="Group 23" descr="box labeled &quot;examle services managed by AWS&quot;, includes three examples: Lambda, RDS, and Elastic Beanstalk.">
            <a:extLst>
              <a:ext uri="{FF2B5EF4-FFF2-40B4-BE49-F238E27FC236}">
                <a16:creationId xmlns:a16="http://schemas.microsoft.com/office/drawing/2014/main" id="{4E54652B-8408-531D-BF3E-842EDEB6C6E5}"/>
              </a:ext>
            </a:extLst>
          </p:cNvPr>
          <p:cNvGrpSpPr/>
          <p:nvPr/>
        </p:nvGrpSpPr>
        <p:grpSpPr>
          <a:xfrm>
            <a:off x="368317" y="4043769"/>
            <a:ext cx="5882188" cy="1757592"/>
            <a:chOff x="213812" y="4058398"/>
            <a:chExt cx="4902280" cy="2297952"/>
          </a:xfrm>
        </p:grpSpPr>
        <p:sp>
          <p:nvSpPr>
            <p:cNvPr id="27" name="Rectangle 26">
              <a:extLst>
                <a:ext uri="{FF2B5EF4-FFF2-40B4-BE49-F238E27FC236}">
                  <a16:creationId xmlns:a16="http://schemas.microsoft.com/office/drawing/2014/main" id="{3D7158C7-F828-A136-B712-9E0947C14EF0}"/>
                </a:ext>
              </a:extLst>
            </p:cNvPr>
            <p:cNvSpPr/>
            <p:nvPr/>
          </p:nvSpPr>
          <p:spPr>
            <a:xfrm>
              <a:off x="314225" y="4058398"/>
              <a:ext cx="4801867" cy="2297952"/>
            </a:xfrm>
            <a:prstGeom prst="rect">
              <a:avLst/>
            </a:prstGeom>
            <a:solidFill>
              <a:srgbClr val="5A6B86">
                <a:alpha val="9804"/>
              </a:srgbClr>
            </a:solidFill>
            <a:ln w="12700">
              <a:no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91440" rIns="91440" bIns="45720" numCol="1" spcCol="0" rtlCol="0" fromWordArt="0" anchor="t" anchorCtr="0" forceAA="0" compatLnSpc="1">
              <a:prstTxWarp prst="textNoShape">
                <a:avLst/>
              </a:prstTxWarp>
              <a:noAutofit/>
            </a:bodyPr>
            <a:lstStyle/>
            <a:p>
              <a:r>
                <a:rPr lang="en-US" sz="1600" b="1" dirty="0">
                  <a:solidFill>
                    <a:schemeClr val="tx1"/>
                  </a:solidFill>
                </a:rPr>
                <a:t>Example services managed by AWS</a:t>
              </a:r>
            </a:p>
          </p:txBody>
        </p:sp>
        <p:sp>
          <p:nvSpPr>
            <p:cNvPr id="28" name="TextBox 27">
              <a:extLst>
                <a:ext uri="{FF2B5EF4-FFF2-40B4-BE49-F238E27FC236}">
                  <a16:creationId xmlns:a16="http://schemas.microsoft.com/office/drawing/2014/main" id="{A3C713A3-4146-15DE-9369-1EB00D7C83E8}"/>
                </a:ext>
              </a:extLst>
            </p:cNvPr>
            <p:cNvSpPr txBox="1"/>
            <p:nvPr/>
          </p:nvSpPr>
          <p:spPr>
            <a:xfrm>
              <a:off x="1519429" y="5434909"/>
              <a:ext cx="2366771" cy="830997"/>
            </a:xfrm>
            <a:prstGeom prst="rect">
              <a:avLst/>
            </a:prstGeom>
            <a:noFill/>
          </p:spPr>
          <p:txBody>
            <a:bodyPr wrap="square" rtlCol="0">
              <a:spAutoFit/>
            </a:bodyPr>
            <a:lstStyle/>
            <a:p>
              <a:pPr algn="ctr"/>
              <a:r>
                <a:rPr lang="en-US" sz="1600" dirty="0"/>
                <a:t>Amazon </a:t>
              </a:r>
              <a:br>
                <a:rPr lang="en-US" sz="1600" dirty="0"/>
              </a:br>
              <a:r>
                <a:rPr lang="en-US" sz="1600" dirty="0"/>
                <a:t>Relational Database Service (Amazon RDS)</a:t>
              </a:r>
            </a:p>
          </p:txBody>
        </p:sp>
        <p:pic>
          <p:nvPicPr>
            <p:cNvPr id="29" name="Graphic 28">
              <a:extLst>
                <a:ext uri="{FF2B5EF4-FFF2-40B4-BE49-F238E27FC236}">
                  <a16:creationId xmlns:a16="http://schemas.microsoft.com/office/drawing/2014/main" id="{BCF26F0E-8978-9130-2B63-1752BEB76362}"/>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2268288" y="4687410"/>
              <a:ext cx="711200" cy="711200"/>
            </a:xfrm>
            <a:prstGeom prst="rect">
              <a:avLst/>
            </a:prstGeom>
          </p:spPr>
        </p:pic>
        <p:sp>
          <p:nvSpPr>
            <p:cNvPr id="30" name="TextBox 29">
              <a:extLst>
                <a:ext uri="{FF2B5EF4-FFF2-40B4-BE49-F238E27FC236}">
                  <a16:creationId xmlns:a16="http://schemas.microsoft.com/office/drawing/2014/main" id="{CE18CE74-F616-1934-3F9B-FA5F9AD7A535}"/>
                </a:ext>
              </a:extLst>
            </p:cNvPr>
            <p:cNvSpPr txBox="1"/>
            <p:nvPr/>
          </p:nvSpPr>
          <p:spPr>
            <a:xfrm>
              <a:off x="3767936" y="5434909"/>
              <a:ext cx="1312064" cy="584775"/>
            </a:xfrm>
            <a:prstGeom prst="rect">
              <a:avLst/>
            </a:prstGeom>
            <a:noFill/>
          </p:spPr>
          <p:txBody>
            <a:bodyPr wrap="square" rtlCol="0">
              <a:spAutoFit/>
            </a:bodyPr>
            <a:lstStyle/>
            <a:p>
              <a:pPr algn="ctr"/>
              <a:r>
                <a:rPr lang="en-US" sz="1600" dirty="0"/>
                <a:t>AWS Elastic Beanstalk</a:t>
              </a:r>
            </a:p>
          </p:txBody>
        </p:sp>
        <p:pic>
          <p:nvPicPr>
            <p:cNvPr id="31" name="Graphic 30">
              <a:extLst>
                <a:ext uri="{FF2B5EF4-FFF2-40B4-BE49-F238E27FC236}">
                  <a16:creationId xmlns:a16="http://schemas.microsoft.com/office/drawing/2014/main" id="{17BD92C7-F51E-EE20-2745-96AD495F81D9}"/>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604566" y="4731351"/>
              <a:ext cx="711200" cy="623318"/>
            </a:xfrm>
            <a:prstGeom prst="rect">
              <a:avLst/>
            </a:prstGeom>
          </p:spPr>
        </p:pic>
        <p:sp>
          <p:nvSpPr>
            <p:cNvPr id="32" name="TextBox 31">
              <a:extLst>
                <a:ext uri="{FF2B5EF4-FFF2-40B4-BE49-F238E27FC236}">
                  <a16:creationId xmlns:a16="http://schemas.microsoft.com/office/drawing/2014/main" id="{33727034-2B83-764E-61BC-5BE52AB16D95}"/>
                </a:ext>
              </a:extLst>
            </p:cNvPr>
            <p:cNvSpPr txBox="1"/>
            <p:nvPr/>
          </p:nvSpPr>
          <p:spPr>
            <a:xfrm>
              <a:off x="213812" y="5434909"/>
              <a:ext cx="1506552" cy="584775"/>
            </a:xfrm>
            <a:prstGeom prst="rect">
              <a:avLst/>
            </a:prstGeom>
            <a:noFill/>
          </p:spPr>
          <p:txBody>
            <a:bodyPr wrap="square" rtlCol="0">
              <a:spAutoFit/>
            </a:bodyPr>
            <a:lstStyle/>
            <a:p>
              <a:pPr algn="ctr"/>
              <a:r>
                <a:rPr lang="en-US" sz="1600" dirty="0"/>
                <a:t>AWS </a:t>
              </a:r>
              <a:br>
                <a:rPr lang="en-US" sz="1600" dirty="0"/>
              </a:br>
              <a:r>
                <a:rPr lang="en-US" sz="1600" dirty="0"/>
                <a:t>Lambda</a:t>
              </a:r>
            </a:p>
          </p:txBody>
        </p:sp>
        <p:pic>
          <p:nvPicPr>
            <p:cNvPr id="33" name="Graphic 32">
              <a:extLst>
                <a:ext uri="{FF2B5EF4-FFF2-40B4-BE49-F238E27FC236}">
                  <a16:creationId xmlns:a16="http://schemas.microsoft.com/office/drawing/2014/main" id="{1335E3A4-68CA-0E6C-692D-6CBBBDD26E88}"/>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4033609" y="4687410"/>
              <a:ext cx="711200" cy="711200"/>
            </a:xfrm>
            <a:prstGeom prst="rect">
              <a:avLst/>
            </a:prstGeom>
          </p:spPr>
        </p:pic>
      </p:grpSp>
    </p:spTree>
    <p:extLst>
      <p:ext uri="{BB962C8B-B14F-4D97-AF65-F5344CB8AC3E}">
        <p14:creationId xmlns:p14="http://schemas.microsoft.com/office/powerpoint/2010/main" val="30787407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37454" y="307502"/>
            <a:ext cx="4542847" cy="892552"/>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AWS shared responsibility model</a:t>
            </a: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3" y="6262270"/>
            <a:ext cx="570872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lang="en-US" sz="1600" b="1" dirty="0">
                <a:solidFill>
                  <a:prstClr val="white"/>
                </a:solidFill>
                <a:latin typeface="Times New Roman" panose="02020603050405020304" pitchFamily="18" charset="0"/>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2</a:t>
            </a:r>
          </a:p>
        </p:txBody>
      </p:sp>
      <p:sp>
        <p:nvSpPr>
          <p:cNvPr id="6" name="TextBox 5">
            <a:extLst>
              <a:ext uri="{FF2B5EF4-FFF2-40B4-BE49-F238E27FC236}">
                <a16:creationId xmlns:a16="http://schemas.microsoft.com/office/drawing/2014/main" id="{B913B4BD-FB05-B2F0-146C-227EEB121768}"/>
              </a:ext>
            </a:extLst>
          </p:cNvPr>
          <p:cNvSpPr txBox="1"/>
          <p:nvPr/>
        </p:nvSpPr>
        <p:spPr>
          <a:xfrm>
            <a:off x="741529" y="1146260"/>
            <a:ext cx="10363570"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Service characteristics and security responsibility (continued)</a:t>
            </a:r>
          </a:p>
        </p:txBody>
      </p:sp>
      <p:sp>
        <p:nvSpPr>
          <p:cNvPr id="3" name="Content Placeholder 3">
            <a:extLst>
              <a:ext uri="{FF2B5EF4-FFF2-40B4-BE49-F238E27FC236}">
                <a16:creationId xmlns:a16="http://schemas.microsoft.com/office/drawing/2014/main" id="{FEEF7244-5269-F513-144D-C46C59C7203E}"/>
              </a:ext>
            </a:extLst>
          </p:cNvPr>
          <p:cNvSpPr txBox="1">
            <a:spLocks/>
          </p:cNvSpPr>
          <p:nvPr/>
        </p:nvSpPr>
        <p:spPr>
          <a:xfrm>
            <a:off x="6676784" y="2481292"/>
            <a:ext cx="5504688" cy="260073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1600" b="1" dirty="0">
                <a:solidFill>
                  <a:srgbClr val="00B0F0"/>
                </a:solidFill>
                <a:latin typeface="Times New Roman" panose="02020603050405020304" pitchFamily="18" charset="0"/>
                <a:cs typeface="Times New Roman" panose="02020603050405020304" pitchFamily="18" charset="0"/>
              </a:rPr>
              <a:t>Software as a service (SaaS) </a:t>
            </a:r>
          </a:p>
          <a:p>
            <a:r>
              <a:rPr lang="en-US" sz="1600" dirty="0">
                <a:latin typeface="Times New Roman" panose="02020603050405020304" pitchFamily="18" charset="0"/>
                <a:cs typeface="Times New Roman" panose="02020603050405020304" pitchFamily="18" charset="0"/>
              </a:rPr>
              <a:t>Software is centrally hosted</a:t>
            </a:r>
          </a:p>
          <a:p>
            <a:r>
              <a:rPr lang="en-US" sz="1600" dirty="0">
                <a:latin typeface="Times New Roman" panose="02020603050405020304" pitchFamily="18" charset="0"/>
                <a:cs typeface="Times New Roman" panose="02020603050405020304" pitchFamily="18" charset="0"/>
              </a:rPr>
              <a:t>Licensed on a subscription model or pay-as-you-go basis.</a:t>
            </a:r>
          </a:p>
          <a:p>
            <a:r>
              <a:rPr lang="en-US" sz="1600" dirty="0">
                <a:latin typeface="Times New Roman" panose="02020603050405020304" pitchFamily="18" charset="0"/>
                <a:cs typeface="Times New Roman" panose="02020603050405020304" pitchFamily="18" charset="0"/>
              </a:rPr>
              <a:t>Services are typically accessed via web browser, mobile app, or application programming interface (API)</a:t>
            </a:r>
          </a:p>
          <a:p>
            <a:r>
              <a:rPr lang="en-US" sz="1600" dirty="0">
                <a:latin typeface="Times New Roman" panose="02020603050405020304" pitchFamily="18" charset="0"/>
                <a:cs typeface="Times New Roman" panose="02020603050405020304" pitchFamily="18" charset="0"/>
              </a:rPr>
              <a:t>Customers do not need to manage the infrastructure that supports the service</a:t>
            </a:r>
          </a:p>
          <a:p>
            <a:pPr marL="0" indent="0">
              <a:buFont typeface="Arial" panose="020B0604020202020204" pitchFamily="34" charset="0"/>
              <a:buNone/>
            </a:pPr>
            <a:endParaRPr lang="en-US" sz="1600" b="1" dirty="0">
              <a:solidFill>
                <a:srgbClr val="00B0F0"/>
              </a:solidFill>
              <a:latin typeface="Times New Roman" panose="02020603050405020304" pitchFamily="18" charset="0"/>
              <a:cs typeface="Times New Roman" panose="02020603050405020304" pitchFamily="18" charset="0"/>
            </a:endParaRPr>
          </a:p>
        </p:txBody>
      </p:sp>
      <p:sp>
        <p:nvSpPr>
          <p:cNvPr id="35" name="Rectangle 34">
            <a:extLst>
              <a:ext uri="{FF2B5EF4-FFF2-40B4-BE49-F238E27FC236}">
                <a16:creationId xmlns:a16="http://schemas.microsoft.com/office/drawing/2014/main" id="{4D0603F7-17D5-BC20-47D3-19D3EE4A1D58}"/>
              </a:ext>
            </a:extLst>
          </p:cNvPr>
          <p:cNvSpPr/>
          <p:nvPr/>
        </p:nvSpPr>
        <p:spPr>
          <a:xfrm>
            <a:off x="1086901" y="1831880"/>
            <a:ext cx="4801867" cy="2058053"/>
          </a:xfrm>
          <a:prstGeom prst="rect">
            <a:avLst/>
          </a:prstGeom>
          <a:solidFill>
            <a:srgbClr val="5A6B86">
              <a:alpha val="9804"/>
            </a:srgbClr>
          </a:solidFill>
          <a:ln w="12700">
            <a:no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91440" rIns="91440" bIns="45720" numCol="1" spcCol="0" rtlCol="0" fromWordArt="0" anchor="t" anchorCtr="0" forceAA="0" compatLnSpc="1">
            <a:prstTxWarp prst="textNoShape">
              <a:avLst/>
            </a:prstTxWarp>
            <a:noAutofit/>
          </a:bodyPr>
          <a:lstStyle/>
          <a:p>
            <a:r>
              <a:rPr lang="en-US" sz="1600" b="1" dirty="0">
                <a:solidFill>
                  <a:schemeClr val="tx1"/>
                </a:solidFill>
              </a:rPr>
              <a:t>SaaS examples</a:t>
            </a:r>
          </a:p>
        </p:txBody>
      </p:sp>
      <p:sp>
        <p:nvSpPr>
          <p:cNvPr id="36" name="TextBox 35">
            <a:extLst>
              <a:ext uri="{FF2B5EF4-FFF2-40B4-BE49-F238E27FC236}">
                <a16:creationId xmlns:a16="http://schemas.microsoft.com/office/drawing/2014/main" id="{256D8D00-1B72-058E-E29F-139C86B61909}"/>
              </a:ext>
            </a:extLst>
          </p:cNvPr>
          <p:cNvSpPr txBox="1"/>
          <p:nvPr/>
        </p:nvSpPr>
        <p:spPr>
          <a:xfrm>
            <a:off x="1253493" y="3236311"/>
            <a:ext cx="1506552" cy="584775"/>
          </a:xfrm>
          <a:prstGeom prst="rect">
            <a:avLst/>
          </a:prstGeom>
          <a:noFill/>
        </p:spPr>
        <p:txBody>
          <a:bodyPr wrap="square" rtlCol="0">
            <a:spAutoFit/>
          </a:bodyPr>
          <a:lstStyle/>
          <a:p>
            <a:pPr algn="ct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AWS Trusted </a:t>
            </a:r>
          </a:p>
          <a:p>
            <a:pPr algn="ct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Advisor</a:t>
            </a:r>
          </a:p>
        </p:txBody>
      </p:sp>
      <p:pic>
        <p:nvPicPr>
          <p:cNvPr id="37" name="Graphic 36">
            <a:extLst>
              <a:ext uri="{FF2B5EF4-FFF2-40B4-BE49-F238E27FC236}">
                <a16:creationId xmlns:a16="http://schemas.microsoft.com/office/drawing/2014/main" id="{A1152060-E622-5FD1-8E92-45819B173C05}"/>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651001" y="2505306"/>
            <a:ext cx="711200" cy="711200"/>
          </a:xfrm>
          <a:prstGeom prst="rect">
            <a:avLst/>
          </a:prstGeom>
        </p:spPr>
      </p:pic>
      <p:sp>
        <p:nvSpPr>
          <p:cNvPr id="38" name="TextBox 37">
            <a:extLst>
              <a:ext uri="{FF2B5EF4-FFF2-40B4-BE49-F238E27FC236}">
                <a16:creationId xmlns:a16="http://schemas.microsoft.com/office/drawing/2014/main" id="{214E9CDA-7674-3531-0704-0D0E4CCFA231}"/>
              </a:ext>
            </a:extLst>
          </p:cNvPr>
          <p:cNvSpPr txBox="1"/>
          <p:nvPr/>
        </p:nvSpPr>
        <p:spPr>
          <a:xfrm>
            <a:off x="2760585" y="3252945"/>
            <a:ext cx="1266062" cy="338554"/>
          </a:xfrm>
          <a:prstGeom prst="rect">
            <a:avLst/>
          </a:prstGeom>
          <a:noFill/>
        </p:spPr>
        <p:txBody>
          <a:bodyPr wrap="square" rtlCol="0">
            <a:spAutoFit/>
          </a:bodyPr>
          <a:lstStyle/>
          <a:p>
            <a:pPr algn="ct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AWS Shield</a:t>
            </a:r>
          </a:p>
        </p:txBody>
      </p:sp>
      <p:pic>
        <p:nvPicPr>
          <p:cNvPr id="39" name="Graphic 38">
            <a:extLst>
              <a:ext uri="{FF2B5EF4-FFF2-40B4-BE49-F238E27FC236}">
                <a16:creationId xmlns:a16="http://schemas.microsoft.com/office/drawing/2014/main" id="{82D09F34-AA0F-9F22-48D6-232EF7444B28}"/>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058684" y="2505306"/>
            <a:ext cx="711200" cy="711200"/>
          </a:xfrm>
          <a:prstGeom prst="rect">
            <a:avLst/>
          </a:prstGeom>
        </p:spPr>
      </p:pic>
      <p:sp>
        <p:nvSpPr>
          <p:cNvPr id="40" name="TextBox 39">
            <a:extLst>
              <a:ext uri="{FF2B5EF4-FFF2-40B4-BE49-F238E27FC236}">
                <a16:creationId xmlns:a16="http://schemas.microsoft.com/office/drawing/2014/main" id="{52BF2C0D-85F2-7BCA-1A73-13131342E69C}"/>
              </a:ext>
            </a:extLst>
          </p:cNvPr>
          <p:cNvSpPr txBox="1"/>
          <p:nvPr/>
        </p:nvSpPr>
        <p:spPr>
          <a:xfrm>
            <a:off x="3663633" y="3229174"/>
            <a:ext cx="2316668" cy="338554"/>
          </a:xfrm>
          <a:prstGeom prst="rect">
            <a:avLst/>
          </a:prstGeom>
          <a:noFill/>
        </p:spPr>
        <p:txBody>
          <a:bodyPr wrap="square" rtlCol="0">
            <a:spAutoFit/>
          </a:bodyPr>
          <a:lstStyle/>
          <a:p>
            <a:pPr algn="ctr"/>
            <a:r>
              <a:rPr lang="pt" sz="1600" dirty="0">
                <a:latin typeface="Amazon Ember Light" panose="020B0403020204020204" pitchFamily="34" charset="0"/>
                <a:ea typeface="Amazon Ember Light" panose="020B0403020204020204" pitchFamily="34" charset="0"/>
                <a:cs typeface="Amazon Ember Light" panose="020B0403020204020204" pitchFamily="34" charset="0"/>
              </a:rPr>
              <a:t>Amazon Chime</a:t>
            </a:r>
            <a:endParaRPr lang="en-US" sz="1600" dirty="0">
              <a:latin typeface="Amazon Ember Light" panose="020B0403020204020204" pitchFamily="34" charset="0"/>
              <a:ea typeface="Amazon Ember Light" panose="020B0403020204020204" pitchFamily="34" charset="0"/>
              <a:cs typeface="Amazon Ember Light" panose="020B0403020204020204" pitchFamily="34" charset="0"/>
            </a:endParaRPr>
          </a:p>
        </p:txBody>
      </p:sp>
      <p:pic>
        <p:nvPicPr>
          <p:cNvPr id="41" name="Graphic 40">
            <a:extLst>
              <a:ext uri="{FF2B5EF4-FFF2-40B4-BE49-F238E27FC236}">
                <a16:creationId xmlns:a16="http://schemas.microsoft.com/office/drawing/2014/main" id="{89895632-A0AF-7466-E0A4-22FDBE80125E}"/>
              </a:ext>
              <a:ext uri="{C183D7F6-B498-43B3-948B-1728B52AA6E4}">
                <adec:decorative xmlns:adec="http://schemas.microsoft.com/office/drawing/2017/decorative" val="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466367" y="2491304"/>
            <a:ext cx="711200" cy="711200"/>
          </a:xfrm>
          <a:prstGeom prst="rect">
            <a:avLst/>
          </a:prstGeom>
        </p:spPr>
      </p:pic>
      <p:sp>
        <p:nvSpPr>
          <p:cNvPr id="42" name="Rectangle 41">
            <a:extLst>
              <a:ext uri="{FF2B5EF4-FFF2-40B4-BE49-F238E27FC236}">
                <a16:creationId xmlns:a16="http://schemas.microsoft.com/office/drawing/2014/main" id="{E15961B8-D577-B142-7F66-82DABD8239C5}"/>
              </a:ext>
            </a:extLst>
          </p:cNvPr>
          <p:cNvSpPr/>
          <p:nvPr/>
        </p:nvSpPr>
        <p:spPr>
          <a:xfrm>
            <a:off x="1007881" y="4134772"/>
            <a:ext cx="5297101" cy="646331"/>
          </a:xfrm>
          <a:prstGeom prst="rect">
            <a:avLst/>
          </a:prstGeom>
        </p:spPr>
        <p:txBody>
          <a:bodyPr wrap="square">
            <a:spAutoFit/>
          </a:bodyPr>
          <a:lstStyle/>
          <a:p>
            <a:r>
              <a:rPr lang="en-US" sz="1200" b="1" dirty="0"/>
              <a:t>AWS Trusted Advisor </a:t>
            </a:r>
            <a:r>
              <a:rPr lang="en-US" sz="1200" dirty="0">
                <a:solidFill>
                  <a:srgbClr val="00B0F0"/>
                </a:solidFill>
              </a:rPr>
              <a:t>is an online tool that analyzes your AWS environment and provides real-time guidance and recommendations to help you provision your resources by following AWS best practices</a:t>
            </a:r>
          </a:p>
        </p:txBody>
      </p:sp>
      <p:sp>
        <p:nvSpPr>
          <p:cNvPr id="43" name="Rectangle 42">
            <a:extLst>
              <a:ext uri="{FF2B5EF4-FFF2-40B4-BE49-F238E27FC236}">
                <a16:creationId xmlns:a16="http://schemas.microsoft.com/office/drawing/2014/main" id="{DA04B162-2A23-CD6D-43DA-5E47FB091CE2}"/>
              </a:ext>
            </a:extLst>
          </p:cNvPr>
          <p:cNvSpPr/>
          <p:nvPr/>
        </p:nvSpPr>
        <p:spPr>
          <a:xfrm>
            <a:off x="1010974" y="4988793"/>
            <a:ext cx="5684431" cy="461665"/>
          </a:xfrm>
          <a:prstGeom prst="rect">
            <a:avLst/>
          </a:prstGeom>
        </p:spPr>
        <p:txBody>
          <a:bodyPr wrap="square">
            <a:spAutoFit/>
          </a:bodyPr>
          <a:lstStyle/>
          <a:p>
            <a:r>
              <a:rPr lang="en-US" sz="1200" b="1" dirty="0"/>
              <a:t>Amazon Chime </a:t>
            </a:r>
            <a:r>
              <a:rPr lang="en-US" sz="1200" dirty="0">
                <a:solidFill>
                  <a:srgbClr val="00B0F0"/>
                </a:solidFill>
              </a:rPr>
              <a:t>is a communications service that enables you to meet, chat, and place business calls inside and outside your organization</a:t>
            </a:r>
          </a:p>
        </p:txBody>
      </p:sp>
    </p:spTree>
    <p:extLst>
      <p:ext uri="{BB962C8B-B14F-4D97-AF65-F5344CB8AC3E}">
        <p14:creationId xmlns:p14="http://schemas.microsoft.com/office/powerpoint/2010/main" val="11189226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7838982" y="594321"/>
            <a:ext cx="1838417" cy="827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48202" y="351782"/>
            <a:ext cx="6564810"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AWS Identity, Networking and Content Delivery</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3679"/>
            <a:ext cx="5761987"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2737950"/>
            <a:ext cx="9057510"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AWS Identity and Access Management (IAM)</a:t>
            </a:r>
          </a:p>
          <a:p>
            <a:pPr marL="0" indent="0" algn="ctr">
              <a:buNone/>
            </a:pPr>
            <a:endParaRPr lang="en-US" sz="4800" b="1" dirty="0">
              <a:latin typeface="Times New Roman" panose="02020603050405020304" pitchFamily="18" charset="0"/>
              <a:cs typeface="Times New Roman" panose="02020603050405020304" pitchFamily="18" charset="0"/>
            </a:endParaRPr>
          </a:p>
          <a:p>
            <a:pPr marL="0" indent="0" algn="ctr">
              <a:buNone/>
            </a:pPr>
            <a:endParaRPr lang="en-US" sz="48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2</a:t>
            </a:r>
          </a:p>
        </p:txBody>
      </p:sp>
    </p:spTree>
    <p:extLst>
      <p:ext uri="{BB962C8B-B14F-4D97-AF65-F5344CB8AC3E}">
        <p14:creationId xmlns:p14="http://schemas.microsoft.com/office/powerpoint/2010/main" val="26500535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7635176" y="631060"/>
            <a:ext cx="2042224"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37454" y="407518"/>
            <a:ext cx="6197722"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784658"/>
                </a:solidFill>
                <a:effectLst/>
                <a:uLnTx/>
                <a:uFillTx/>
                <a:latin typeface="Times New Roman" panose="02020603050405020304" pitchFamily="18" charset="0"/>
                <a:ea typeface="+mn-ea"/>
                <a:cs typeface="Times New Roman" panose="02020603050405020304" pitchFamily="18" charset="0"/>
              </a:rPr>
              <a:t>AWS Identity and Access Management (IAM)</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3" y="6262270"/>
            <a:ext cx="570872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2</a:t>
            </a:r>
          </a:p>
        </p:txBody>
      </p:sp>
      <p:sp>
        <p:nvSpPr>
          <p:cNvPr id="3" name="Content Placeholder 2">
            <a:extLst>
              <a:ext uri="{FF2B5EF4-FFF2-40B4-BE49-F238E27FC236}">
                <a16:creationId xmlns:a16="http://schemas.microsoft.com/office/drawing/2014/main" id="{59DAF01D-73FA-E29B-4002-AB37D8915931}"/>
              </a:ext>
            </a:extLst>
          </p:cNvPr>
          <p:cNvSpPr>
            <a:spLocks noGrp="1"/>
          </p:cNvSpPr>
          <p:nvPr>
            <p:ph idx="1"/>
          </p:nvPr>
        </p:nvSpPr>
        <p:spPr>
          <a:xfrm>
            <a:off x="721074" y="1306308"/>
            <a:ext cx="10058400" cy="4648788"/>
          </a:xfrm>
        </p:spPr>
        <p:txBody>
          <a:bodyPr/>
          <a:lstStyle/>
          <a:p>
            <a:r>
              <a:rPr lang="en-US" sz="2400" dirty="0">
                <a:latin typeface="Times New Roman" panose="02020603050405020304" pitchFamily="18" charset="0"/>
                <a:cs typeface="Times New Roman" panose="02020603050405020304" pitchFamily="18" charset="0"/>
              </a:rPr>
              <a:t>Use </a:t>
            </a:r>
            <a:r>
              <a:rPr lang="en-US" sz="2400" b="1" dirty="0">
                <a:solidFill>
                  <a:schemeClr val="accent5"/>
                </a:solidFill>
                <a:latin typeface="Times New Roman" panose="02020603050405020304" pitchFamily="18" charset="0"/>
                <a:cs typeface="Times New Roman" panose="02020603050405020304" pitchFamily="18" charset="0"/>
              </a:rPr>
              <a:t>IAM </a:t>
            </a:r>
            <a:r>
              <a:rPr lang="en-US" sz="2400" dirty="0">
                <a:latin typeface="Times New Roman" panose="02020603050405020304" pitchFamily="18" charset="0"/>
                <a:cs typeface="Times New Roman" panose="02020603050405020304" pitchFamily="18" charset="0"/>
              </a:rPr>
              <a:t>to manage access to </a:t>
            </a:r>
            <a:r>
              <a:rPr lang="en-US" sz="2400" b="1" dirty="0">
                <a:solidFill>
                  <a:schemeClr val="accent5"/>
                </a:solidFill>
                <a:latin typeface="Times New Roman" panose="02020603050405020304" pitchFamily="18" charset="0"/>
                <a:cs typeface="Times New Roman" panose="02020603050405020304" pitchFamily="18" charset="0"/>
              </a:rPr>
              <a:t>AWS resources</a:t>
            </a:r>
            <a:r>
              <a:rPr lang="en-US" sz="2400" dirty="0">
                <a:latin typeface="Times New Roman" panose="02020603050405020304" pitchFamily="18" charset="0"/>
                <a:cs typeface="Times New Roman" panose="02020603050405020304" pitchFamily="18" charset="0"/>
              </a:rPr>
              <a:t> – </a:t>
            </a:r>
          </a:p>
          <a:p>
            <a:pPr lvl="1"/>
            <a:r>
              <a:rPr lang="en-US" sz="2000" dirty="0">
                <a:latin typeface="Times New Roman" panose="02020603050405020304" pitchFamily="18" charset="0"/>
                <a:cs typeface="Times New Roman" panose="02020603050405020304" pitchFamily="18" charset="0"/>
              </a:rPr>
              <a:t>A resource is an entity in an AWS account that you can work with</a:t>
            </a:r>
          </a:p>
          <a:p>
            <a:pPr lvl="1"/>
            <a:r>
              <a:rPr lang="en-US" sz="2000" dirty="0">
                <a:latin typeface="Times New Roman" panose="02020603050405020304" pitchFamily="18" charset="0"/>
                <a:cs typeface="Times New Roman" panose="02020603050405020304" pitchFamily="18" charset="0"/>
              </a:rPr>
              <a:t>Example resources; An Amazon EC2 instance or an Amazon S3 bucket</a:t>
            </a:r>
          </a:p>
          <a:p>
            <a:pPr lvl="1"/>
            <a:endParaRPr lang="en-US" sz="2000" dirty="0">
              <a:latin typeface="Times New Roman" panose="02020603050405020304" pitchFamily="18" charset="0"/>
              <a:cs typeface="Times New Roman" panose="02020603050405020304" pitchFamily="18" charset="0"/>
            </a:endParaRPr>
          </a:p>
          <a:p>
            <a:r>
              <a:rPr lang="en-US" sz="2400" i="1" dirty="0">
                <a:latin typeface="Times New Roman" panose="02020603050405020304" pitchFamily="18" charset="0"/>
                <a:cs typeface="Times New Roman" panose="02020603050405020304" pitchFamily="18" charset="0"/>
              </a:rPr>
              <a:t>Example</a:t>
            </a:r>
            <a:r>
              <a:rPr lang="en-US" sz="2400" dirty="0">
                <a:latin typeface="Times New Roman" panose="02020603050405020304" pitchFamily="18" charset="0"/>
                <a:cs typeface="Times New Roman" panose="02020603050405020304" pitchFamily="18" charset="0"/>
              </a:rPr>
              <a:t> – Control who can terminate Amazon EC2 instances </a:t>
            </a:r>
          </a:p>
          <a:p>
            <a:pPr marL="457200" lvl="1" indent="0">
              <a:buNone/>
            </a:pPr>
            <a:endParaRPr lang="en-US" sz="20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Define fine-grained access rights – </a:t>
            </a:r>
          </a:p>
          <a:p>
            <a:pPr lvl="1"/>
            <a:r>
              <a:rPr lang="en-US" sz="2000" b="1" dirty="0">
                <a:solidFill>
                  <a:schemeClr val="accent5"/>
                </a:solidFill>
                <a:latin typeface="Times New Roman" panose="02020603050405020304" pitchFamily="18" charset="0"/>
                <a:cs typeface="Times New Roman" panose="02020603050405020304" pitchFamily="18" charset="0"/>
              </a:rPr>
              <a:t>Who</a:t>
            </a:r>
            <a:r>
              <a:rPr lang="en-US" sz="2000" dirty="0">
                <a:latin typeface="Times New Roman" panose="02020603050405020304" pitchFamily="18" charset="0"/>
                <a:cs typeface="Times New Roman" panose="02020603050405020304" pitchFamily="18" charset="0"/>
              </a:rPr>
              <a:t> can access the resource</a:t>
            </a:r>
          </a:p>
          <a:p>
            <a:pPr lvl="1"/>
            <a:r>
              <a:rPr lang="en-US" sz="2000" b="1" dirty="0">
                <a:solidFill>
                  <a:schemeClr val="accent5"/>
                </a:solidFill>
                <a:latin typeface="Times New Roman" panose="02020603050405020304" pitchFamily="18" charset="0"/>
                <a:cs typeface="Times New Roman" panose="02020603050405020304" pitchFamily="18" charset="0"/>
              </a:rPr>
              <a:t>Which</a:t>
            </a:r>
            <a:r>
              <a:rPr lang="en-US" sz="2000" dirty="0">
                <a:latin typeface="Times New Roman" panose="02020603050405020304" pitchFamily="18" charset="0"/>
                <a:cs typeface="Times New Roman" panose="02020603050405020304" pitchFamily="18" charset="0"/>
              </a:rPr>
              <a:t> resources can be accessed and what can the user do to the resource</a:t>
            </a:r>
          </a:p>
          <a:p>
            <a:pPr lvl="1"/>
            <a:r>
              <a:rPr lang="en-US" sz="2000" b="1" dirty="0">
                <a:solidFill>
                  <a:schemeClr val="accent5"/>
                </a:solidFill>
                <a:latin typeface="Times New Roman" panose="02020603050405020304" pitchFamily="18" charset="0"/>
                <a:cs typeface="Times New Roman" panose="02020603050405020304" pitchFamily="18" charset="0"/>
              </a:rPr>
              <a:t>How</a:t>
            </a:r>
            <a:r>
              <a:rPr lang="en-US" sz="2000" dirty="0">
                <a:latin typeface="Times New Roman" panose="02020603050405020304" pitchFamily="18" charset="0"/>
                <a:cs typeface="Times New Roman" panose="02020603050405020304" pitchFamily="18" charset="0"/>
              </a:rPr>
              <a:t> resources can be accessed </a:t>
            </a:r>
          </a:p>
          <a:p>
            <a:pPr lvl="1"/>
            <a:endParaRPr lang="en-US" sz="2200" dirty="0">
              <a:latin typeface="Times New Roman" panose="02020603050405020304" pitchFamily="18" charset="0"/>
              <a:cs typeface="Times New Roman" panose="02020603050405020304" pitchFamily="18" charset="0"/>
            </a:endParaRPr>
          </a:p>
          <a:p>
            <a:pPr>
              <a:lnSpc>
                <a:spcPct val="100000"/>
              </a:lnSpc>
            </a:pPr>
            <a:r>
              <a:rPr lang="en-US" sz="2400" dirty="0">
                <a:latin typeface="Times New Roman" panose="02020603050405020304" pitchFamily="18" charset="0"/>
                <a:cs typeface="Times New Roman" panose="02020603050405020304" pitchFamily="18" charset="0"/>
              </a:rPr>
              <a:t>IAM is a no-cost AWS account feature</a:t>
            </a:r>
            <a:endParaRPr lang="en-US"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9815C70F-1941-45BD-AC5E-6DAEB8CF8ADA}"/>
              </a:ext>
            </a:extLst>
          </p:cNvPr>
          <p:cNvSpPr txBox="1"/>
          <p:nvPr/>
        </p:nvSpPr>
        <p:spPr>
          <a:xfrm>
            <a:off x="9283531" y="3350691"/>
            <a:ext cx="2301904" cy="830997"/>
          </a:xfrm>
          <a:prstGeom prst="rect">
            <a:avLst/>
          </a:prstGeom>
          <a:noFill/>
        </p:spPr>
        <p:txBody>
          <a:bodyPr wrap="square" rtlCol="0">
            <a:spAutoFit/>
          </a:bodyPr>
          <a:lstStyle/>
          <a:p>
            <a:pPr algn="ctr"/>
            <a:r>
              <a:rPr lang="en-US" sz="1600" dirty="0">
                <a:latin typeface="Amazon Ember" panose="02000000000000000000" pitchFamily="2" charset="0"/>
                <a:ea typeface="Amazon Ember" panose="02000000000000000000" pitchFamily="2" charset="0"/>
              </a:rPr>
              <a:t>AWS Identity and Access Management</a:t>
            </a:r>
          </a:p>
          <a:p>
            <a:pPr algn="ctr"/>
            <a:r>
              <a:rPr lang="en-US" sz="1600" dirty="0">
                <a:latin typeface="Amazon Ember" panose="02000000000000000000" pitchFamily="2" charset="0"/>
                <a:ea typeface="Amazon Ember" panose="02000000000000000000" pitchFamily="2" charset="0"/>
              </a:rPr>
              <a:t>(IAM)</a:t>
            </a:r>
            <a:endParaRPr lang="en-US" sz="1400" dirty="0">
              <a:latin typeface="Amazon Ember" panose="02000000000000000000" pitchFamily="2" charset="0"/>
              <a:ea typeface="Amazon Ember" panose="02000000000000000000" pitchFamily="2" charset="0"/>
            </a:endParaRPr>
          </a:p>
        </p:txBody>
      </p:sp>
      <p:pic>
        <p:nvPicPr>
          <p:cNvPr id="8" name="Graphic 7">
            <a:extLst>
              <a:ext uri="{FF2B5EF4-FFF2-40B4-BE49-F238E27FC236}">
                <a16:creationId xmlns:a16="http://schemas.microsoft.com/office/drawing/2014/main" id="{AAFB1812-9782-6F1D-87ED-7900164D1AB6}"/>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59140" y="2267385"/>
            <a:ext cx="1039762" cy="1039762"/>
          </a:xfrm>
          <a:prstGeom prst="rect">
            <a:avLst/>
          </a:prstGeom>
        </p:spPr>
      </p:pic>
    </p:spTree>
    <p:extLst>
      <p:ext uri="{BB962C8B-B14F-4D97-AF65-F5344CB8AC3E}">
        <p14:creationId xmlns:p14="http://schemas.microsoft.com/office/powerpoint/2010/main" val="13446906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7635176" y="631060"/>
            <a:ext cx="2042224"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37454" y="407518"/>
            <a:ext cx="6197722"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784658"/>
                </a:solidFill>
                <a:effectLst/>
                <a:uLnTx/>
                <a:uFillTx/>
                <a:latin typeface="Times New Roman" panose="02020603050405020304" pitchFamily="18" charset="0"/>
                <a:ea typeface="+mn-ea"/>
                <a:cs typeface="Times New Roman" panose="02020603050405020304" pitchFamily="18" charset="0"/>
              </a:rPr>
              <a:t>AWS Identity and Access Management (IAM)</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3" y="6262270"/>
            <a:ext cx="570872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2</a:t>
            </a:r>
          </a:p>
        </p:txBody>
      </p:sp>
      <p:sp>
        <p:nvSpPr>
          <p:cNvPr id="15" name="TextBox 14">
            <a:extLst>
              <a:ext uri="{FF2B5EF4-FFF2-40B4-BE49-F238E27FC236}">
                <a16:creationId xmlns:a16="http://schemas.microsoft.com/office/drawing/2014/main" id="{28514914-8D62-5DCB-B26F-A901F5183D64}"/>
              </a:ext>
            </a:extLst>
          </p:cNvPr>
          <p:cNvSpPr txBox="1"/>
          <p:nvPr/>
        </p:nvSpPr>
        <p:spPr>
          <a:xfrm>
            <a:off x="1394742" y="1039344"/>
            <a:ext cx="6186486"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IAM: Essential components</a:t>
            </a:r>
          </a:p>
        </p:txBody>
      </p:sp>
      <p:grpSp>
        <p:nvGrpSpPr>
          <p:cNvPr id="16" name="Group 15">
            <a:extLst>
              <a:ext uri="{FF2B5EF4-FFF2-40B4-BE49-F238E27FC236}">
                <a16:creationId xmlns:a16="http://schemas.microsoft.com/office/drawing/2014/main" id="{90097980-E009-6279-05CA-8C7018C9BA14}"/>
              </a:ext>
            </a:extLst>
          </p:cNvPr>
          <p:cNvGrpSpPr/>
          <p:nvPr/>
        </p:nvGrpSpPr>
        <p:grpSpPr>
          <a:xfrm>
            <a:off x="990644" y="1706718"/>
            <a:ext cx="10812149" cy="4142554"/>
            <a:chOff x="919743" y="1568718"/>
            <a:chExt cx="9331687" cy="4552879"/>
          </a:xfrm>
        </p:grpSpPr>
        <p:sp>
          <p:nvSpPr>
            <p:cNvPr id="21" name="Content Placeholder 5">
              <a:extLst>
                <a:ext uri="{FF2B5EF4-FFF2-40B4-BE49-F238E27FC236}">
                  <a16:creationId xmlns:a16="http://schemas.microsoft.com/office/drawing/2014/main" id="{ACC3B53D-9D94-D9E4-B72B-E4F6EF2E5AEE}"/>
                </a:ext>
              </a:extLst>
            </p:cNvPr>
            <p:cNvSpPr txBox="1">
              <a:spLocks/>
            </p:cNvSpPr>
            <p:nvPr/>
          </p:nvSpPr>
          <p:spPr>
            <a:xfrm>
              <a:off x="2490256" y="1568718"/>
              <a:ext cx="7761174" cy="863795"/>
            </a:xfrm>
            <a:prstGeom prst="rect">
              <a:avLst/>
            </a:prstGeom>
          </p:spPr>
          <p:txBody>
            <a:bodyPr/>
            <a:lstStyle>
              <a:lvl1pPr marL="0" marR="0" indent="0" algn="l" defTabSz="914362" rtl="0" eaLnBrk="1" fontAlgn="auto" latinLnBrk="0" hangingPunct="1">
                <a:lnSpc>
                  <a:spcPct val="90000"/>
                </a:lnSpc>
                <a:spcBef>
                  <a:spcPct val="20000"/>
                </a:spcBef>
                <a:spcAft>
                  <a:spcPts val="0"/>
                </a:spcAft>
                <a:buClrTx/>
                <a:buSzPct val="90000"/>
                <a:buFont typeface="Arial" pitchFamily="34" charset="0"/>
                <a:buNone/>
                <a:tabLst/>
                <a:defRPr sz="2667" b="0" kern="1200" spc="0" baseline="0">
                  <a:solidFill>
                    <a:schemeClr val="tx1"/>
                  </a:solidFill>
                  <a:latin typeface="Amazon Ember" panose="020B0603020204020204" pitchFamily="34" charset="0"/>
                  <a:ea typeface="Amazon Ember" panose="020B0603020204020204" pitchFamily="34" charset="0"/>
                  <a:cs typeface="Amazon Ember" panose="020B0603020204020204" pitchFamily="34" charset="0"/>
                </a:defRPr>
              </a:lvl1pPr>
              <a:lvl2pPr marL="336143" marR="0" indent="0" algn="l" defTabSz="914362" rtl="0" eaLnBrk="1" fontAlgn="auto" latinLnBrk="0" hangingPunct="1">
                <a:lnSpc>
                  <a:spcPct val="90000"/>
                </a:lnSpc>
                <a:spcBef>
                  <a:spcPts val="500"/>
                </a:spcBef>
                <a:spcAft>
                  <a:spcPts val="0"/>
                </a:spcAft>
                <a:buClrTx/>
                <a:buSzPct val="90000"/>
                <a:buFont typeface="Arial" pitchFamily="34" charset="0"/>
                <a:buNone/>
                <a:tabLst/>
                <a:defRPr sz="2000" kern="1200" spc="0" baseline="0">
                  <a:solidFill>
                    <a:schemeClr val="tx1"/>
                  </a:solidFill>
                  <a:latin typeface="Amazon Ember" panose="020B0603020204020204" pitchFamily="34" charset="0"/>
                  <a:ea typeface="Amazon Ember" panose="020B0603020204020204" pitchFamily="34" charset="0"/>
                  <a:cs typeface="Amazon Ember" panose="020B0603020204020204" pitchFamily="34" charset="0"/>
                </a:defRPr>
              </a:lvl2pPr>
              <a:lvl3pPr marL="560238" marR="0" indent="0" algn="l" defTabSz="914362" rtl="0" eaLnBrk="1" fontAlgn="auto" latinLnBrk="0" hangingPunct="1">
                <a:lnSpc>
                  <a:spcPct val="90000"/>
                </a:lnSpc>
                <a:spcBef>
                  <a:spcPts val="500"/>
                </a:spcBef>
                <a:spcAft>
                  <a:spcPts val="0"/>
                </a:spcAft>
                <a:buClrTx/>
                <a:buSzPct val="90000"/>
                <a:buFont typeface="Arial" pitchFamily="34" charset="0"/>
                <a:buNone/>
                <a:tabLst/>
                <a:defRPr sz="2000" kern="1200" spc="0" baseline="0">
                  <a:solidFill>
                    <a:schemeClr val="tx1"/>
                  </a:solidFill>
                  <a:latin typeface="Amazon Ember" panose="020B0603020204020204" pitchFamily="34" charset="0"/>
                  <a:ea typeface="Amazon Ember" panose="020B0603020204020204" pitchFamily="34" charset="0"/>
                  <a:cs typeface="Amazon Ember" panose="020B0603020204020204" pitchFamily="34" charset="0"/>
                </a:defRPr>
              </a:lvl3pPr>
              <a:lvl4pPr marL="784334" marR="0" indent="0" algn="l" defTabSz="914362" rtl="0" eaLnBrk="1" fontAlgn="auto" latinLnBrk="0" hangingPunct="1">
                <a:lnSpc>
                  <a:spcPct val="90000"/>
                </a:lnSpc>
                <a:spcBef>
                  <a:spcPts val="500"/>
                </a:spcBef>
                <a:spcAft>
                  <a:spcPts val="0"/>
                </a:spcAft>
                <a:buClrTx/>
                <a:buSzPct val="90000"/>
                <a:buFont typeface="Arial" pitchFamily="34" charset="0"/>
                <a:buNone/>
                <a:tabLst/>
                <a:defRPr sz="1667" kern="1200" spc="0" baseline="0">
                  <a:solidFill>
                    <a:schemeClr val="tx1"/>
                  </a:solidFill>
                  <a:latin typeface="Amazon Ember" panose="020B0603020204020204" pitchFamily="34" charset="0"/>
                  <a:ea typeface="Amazon Ember" panose="020B0603020204020204" pitchFamily="34" charset="0"/>
                  <a:cs typeface="Amazon Ember" panose="020B0603020204020204" pitchFamily="34" charset="0"/>
                </a:defRPr>
              </a:lvl4pPr>
              <a:lvl5pPr marL="1008429" marR="0" indent="0" algn="l" defTabSz="914362" rtl="0" eaLnBrk="1" fontAlgn="auto" latinLnBrk="0" hangingPunct="1">
                <a:lnSpc>
                  <a:spcPct val="90000"/>
                </a:lnSpc>
                <a:spcBef>
                  <a:spcPts val="500"/>
                </a:spcBef>
                <a:spcAft>
                  <a:spcPts val="0"/>
                </a:spcAft>
                <a:buClrTx/>
                <a:buSzPct val="90000"/>
                <a:buFont typeface="Arial" pitchFamily="34" charset="0"/>
                <a:buNone/>
                <a:tabLst/>
                <a:defRPr sz="1667" kern="1200" spc="0" baseline="0">
                  <a:solidFill>
                    <a:schemeClr val="tx1"/>
                  </a:solidFill>
                  <a:latin typeface="Amazon Ember" panose="020B0603020204020204" pitchFamily="34" charset="0"/>
                  <a:ea typeface="Amazon Ember" panose="020B0603020204020204" pitchFamily="34" charset="0"/>
                  <a:cs typeface="Amazon Ember" panose="020B0603020204020204" pitchFamily="34" charset="0"/>
                </a:defRPr>
              </a:lvl5pPr>
              <a:lvl6pPr marL="2514494" indent="-228591" algn="l" defTabSz="914362" rtl="0" eaLnBrk="1" latinLnBrk="0" hangingPunct="1">
                <a:spcBef>
                  <a:spcPct val="20000"/>
                </a:spcBef>
                <a:buFont typeface="Arial" pitchFamily="34" charset="0"/>
                <a:buChar char="•"/>
                <a:defRPr sz="1961" kern="1200">
                  <a:solidFill>
                    <a:schemeClr val="tx1"/>
                  </a:solidFill>
                  <a:latin typeface="+mn-lt"/>
                  <a:ea typeface="+mn-ea"/>
                  <a:cs typeface="+mn-cs"/>
                </a:defRPr>
              </a:lvl6pPr>
              <a:lvl7pPr marL="2971675" indent="-228591" algn="l" defTabSz="914362" rtl="0" eaLnBrk="1" latinLnBrk="0" hangingPunct="1">
                <a:spcBef>
                  <a:spcPct val="20000"/>
                </a:spcBef>
                <a:buFont typeface="Arial" pitchFamily="34" charset="0"/>
                <a:buChar char="•"/>
                <a:defRPr sz="1961" kern="1200">
                  <a:solidFill>
                    <a:schemeClr val="tx1"/>
                  </a:solidFill>
                  <a:latin typeface="+mn-lt"/>
                  <a:ea typeface="+mn-ea"/>
                  <a:cs typeface="+mn-cs"/>
                </a:defRPr>
              </a:lvl7pPr>
              <a:lvl8pPr marL="3428856" indent="-228591" algn="l" defTabSz="914362" rtl="0" eaLnBrk="1" latinLnBrk="0" hangingPunct="1">
                <a:spcBef>
                  <a:spcPct val="20000"/>
                </a:spcBef>
                <a:buFont typeface="Arial" pitchFamily="34" charset="0"/>
                <a:buChar char="•"/>
                <a:defRPr sz="1961" kern="1200">
                  <a:solidFill>
                    <a:schemeClr val="tx1"/>
                  </a:solidFill>
                  <a:latin typeface="+mn-lt"/>
                  <a:ea typeface="+mn-ea"/>
                  <a:cs typeface="+mn-cs"/>
                </a:defRPr>
              </a:lvl8pPr>
              <a:lvl9pPr marL="3886038" indent="-228591" algn="l" defTabSz="914362" rtl="0" eaLnBrk="1" latinLnBrk="0" hangingPunct="1">
                <a:spcBef>
                  <a:spcPct val="20000"/>
                </a:spcBef>
                <a:buFont typeface="Arial" pitchFamily="34" charset="0"/>
                <a:buChar char="•"/>
                <a:defRPr sz="1961" kern="1200">
                  <a:solidFill>
                    <a:schemeClr val="tx1"/>
                  </a:solidFill>
                  <a:latin typeface="+mn-lt"/>
                  <a:ea typeface="+mn-ea"/>
                  <a:cs typeface="+mn-cs"/>
                </a:defRPr>
              </a:lvl9pPr>
            </a:lstStyle>
            <a:p>
              <a:pPr>
                <a:lnSpc>
                  <a:spcPct val="100000"/>
                </a:lnSpc>
              </a:pPr>
              <a:endParaRPr lang="en-US" sz="2000" dirty="0">
                <a:latin typeface="Times New Roman" panose="02020603050405020304" pitchFamily="18" charset="0"/>
                <a:cs typeface="Times New Roman" panose="02020603050405020304" pitchFamily="18" charset="0"/>
              </a:endParaRPr>
            </a:p>
            <a:p>
              <a:pPr>
                <a:lnSpc>
                  <a:spcPct val="100000"/>
                </a:lnSpc>
              </a:pPr>
              <a:r>
                <a:rPr lang="en-US" sz="2000" dirty="0">
                  <a:latin typeface="Times New Roman" panose="02020603050405020304" pitchFamily="18" charset="0"/>
                  <a:cs typeface="Times New Roman" panose="02020603050405020304" pitchFamily="18" charset="0"/>
                </a:rPr>
                <a:t>A </a:t>
              </a:r>
              <a:r>
                <a:rPr lang="en-US" sz="2000" b="1" dirty="0">
                  <a:solidFill>
                    <a:schemeClr val="accent5"/>
                  </a:solidFill>
                  <a:latin typeface="Times New Roman" panose="02020603050405020304" pitchFamily="18" charset="0"/>
                  <a:cs typeface="Times New Roman" panose="02020603050405020304" pitchFamily="18" charset="0"/>
                </a:rPr>
                <a:t>person</a:t>
              </a:r>
              <a:r>
                <a:rPr lang="en-US" sz="2000" dirty="0">
                  <a:latin typeface="Times New Roman" panose="02020603050405020304" pitchFamily="18" charset="0"/>
                  <a:cs typeface="Times New Roman" panose="02020603050405020304" pitchFamily="18" charset="0"/>
                </a:rPr>
                <a:t> </a:t>
              </a:r>
              <a:r>
                <a:rPr lang="en-US" sz="2000" i="1" dirty="0">
                  <a:latin typeface="Times New Roman" panose="02020603050405020304" pitchFamily="18" charset="0"/>
                  <a:cs typeface="Times New Roman" panose="02020603050405020304" pitchFamily="18" charset="0"/>
                </a:rPr>
                <a:t>or</a:t>
              </a:r>
              <a:r>
                <a:rPr lang="en-US" sz="2000" dirty="0">
                  <a:latin typeface="Times New Roman" panose="02020603050405020304" pitchFamily="18" charset="0"/>
                  <a:cs typeface="Times New Roman" panose="02020603050405020304" pitchFamily="18" charset="0"/>
                </a:rPr>
                <a:t> </a:t>
              </a:r>
              <a:r>
                <a:rPr lang="en-US" sz="2000" b="1" dirty="0">
                  <a:solidFill>
                    <a:schemeClr val="accent5"/>
                  </a:solidFill>
                  <a:latin typeface="Times New Roman" panose="02020603050405020304" pitchFamily="18" charset="0"/>
                  <a:cs typeface="Times New Roman" panose="02020603050405020304" pitchFamily="18" charset="0"/>
                </a:rPr>
                <a:t>application</a:t>
              </a:r>
              <a:r>
                <a:rPr lang="en-US" sz="2000" dirty="0">
                  <a:latin typeface="Times New Roman" panose="02020603050405020304" pitchFamily="18" charset="0"/>
                  <a:cs typeface="Times New Roman" panose="02020603050405020304" pitchFamily="18" charset="0"/>
                </a:rPr>
                <a:t> that can authenticate with an AWS account.</a:t>
              </a:r>
              <a:endParaRPr lang="en-US" sz="2000" dirty="0">
                <a:solidFill>
                  <a:srgbClr val="000000"/>
                </a:solidFill>
                <a:latin typeface="Times New Roman" panose="02020603050405020304" pitchFamily="18" charset="0"/>
                <a:cs typeface="Times New Roman" panose="02020603050405020304" pitchFamily="18" charset="0"/>
              </a:endParaRPr>
            </a:p>
          </p:txBody>
        </p:sp>
        <p:sp>
          <p:nvSpPr>
            <p:cNvPr id="22" name="TextBox 21">
              <a:extLst>
                <a:ext uri="{FF2B5EF4-FFF2-40B4-BE49-F238E27FC236}">
                  <a16:creationId xmlns:a16="http://schemas.microsoft.com/office/drawing/2014/main" id="{D31C30F6-C928-3ED8-6CDF-CDE39CB5CBE2}"/>
                </a:ext>
              </a:extLst>
            </p:cNvPr>
            <p:cNvSpPr txBox="1"/>
            <p:nvPr/>
          </p:nvSpPr>
          <p:spPr>
            <a:xfrm>
              <a:off x="919743" y="3322821"/>
              <a:ext cx="1391148" cy="629167"/>
            </a:xfrm>
            <a:prstGeom prst="rect">
              <a:avLst/>
            </a:prstGeom>
            <a:noFill/>
          </p:spPr>
          <p:txBody>
            <a:bodyPr wrap="none" lIns="182880" tIns="146304" rIns="182880" bIns="146304" rtlCol="0">
              <a:spAutoFit/>
            </a:bodyPr>
            <a:lstStyle/>
            <a:p>
              <a:pPr algn="ctr">
                <a:lnSpc>
                  <a:spcPct val="90000"/>
                </a:lnSpc>
                <a:spcAft>
                  <a:spcPts val="1800"/>
                </a:spcAft>
              </a:pPr>
              <a:r>
                <a:rPr lang="en-US" sz="2000" b="1" dirty="0">
                  <a:solidFill>
                    <a:schemeClr val="accent5"/>
                  </a:solidFill>
                  <a:latin typeface="Times New Roman" panose="02020603050405020304" pitchFamily="18" charset="0"/>
                  <a:cs typeface="Times New Roman" panose="02020603050405020304" pitchFamily="18" charset="0"/>
                </a:rPr>
                <a:t>IAM group</a:t>
              </a:r>
            </a:p>
          </p:txBody>
        </p:sp>
        <p:sp>
          <p:nvSpPr>
            <p:cNvPr id="23" name="TextBox 22">
              <a:extLst>
                <a:ext uri="{FF2B5EF4-FFF2-40B4-BE49-F238E27FC236}">
                  <a16:creationId xmlns:a16="http://schemas.microsoft.com/office/drawing/2014/main" id="{DD826A9E-BED1-BE9A-3A12-8FC479CA4D68}"/>
                </a:ext>
              </a:extLst>
            </p:cNvPr>
            <p:cNvSpPr txBox="1"/>
            <p:nvPr/>
          </p:nvSpPr>
          <p:spPr>
            <a:xfrm>
              <a:off x="1021814" y="5492430"/>
              <a:ext cx="1193306" cy="629167"/>
            </a:xfrm>
            <a:prstGeom prst="rect">
              <a:avLst/>
            </a:prstGeom>
            <a:noFill/>
            <a:effectLst/>
          </p:spPr>
          <p:txBody>
            <a:bodyPr wrap="none" lIns="182880" tIns="146304" rIns="182880" bIns="146304" rtlCol="0">
              <a:spAutoFit/>
            </a:bodyPr>
            <a:lstStyle/>
            <a:p>
              <a:pPr algn="ctr">
                <a:lnSpc>
                  <a:spcPct val="90000"/>
                </a:lnSpc>
                <a:spcAft>
                  <a:spcPts val="1800"/>
                </a:spcAft>
              </a:pPr>
              <a:r>
                <a:rPr lang="en-US" sz="2000" b="1" dirty="0">
                  <a:solidFill>
                    <a:schemeClr val="accent5"/>
                  </a:solidFill>
                  <a:latin typeface="Times New Roman" panose="02020603050405020304" pitchFamily="18" charset="0"/>
                  <a:cs typeface="Times New Roman" panose="02020603050405020304" pitchFamily="18" charset="0"/>
                </a:rPr>
                <a:t>IAM role</a:t>
              </a:r>
            </a:p>
          </p:txBody>
        </p:sp>
        <p:sp>
          <p:nvSpPr>
            <p:cNvPr id="24" name="TextBox 23">
              <a:extLst>
                <a:ext uri="{FF2B5EF4-FFF2-40B4-BE49-F238E27FC236}">
                  <a16:creationId xmlns:a16="http://schemas.microsoft.com/office/drawing/2014/main" id="{DD41A1EF-0EEF-36EE-BEAD-71FBE8146F4B}"/>
                </a:ext>
              </a:extLst>
            </p:cNvPr>
            <p:cNvSpPr txBox="1"/>
            <p:nvPr/>
          </p:nvSpPr>
          <p:spPr>
            <a:xfrm>
              <a:off x="987109" y="2126407"/>
              <a:ext cx="1234646" cy="629167"/>
            </a:xfrm>
            <a:prstGeom prst="rect">
              <a:avLst/>
            </a:prstGeom>
            <a:noFill/>
          </p:spPr>
          <p:txBody>
            <a:bodyPr wrap="none" lIns="182880" tIns="146304" rIns="182880" bIns="146304" rtlCol="0">
              <a:spAutoFit/>
            </a:bodyPr>
            <a:lstStyle/>
            <a:p>
              <a:pPr algn="ctr">
                <a:lnSpc>
                  <a:spcPct val="90000"/>
                </a:lnSpc>
                <a:spcAft>
                  <a:spcPts val="1800"/>
                </a:spcAft>
              </a:pPr>
              <a:r>
                <a:rPr lang="en-US" sz="2000" b="1" dirty="0">
                  <a:solidFill>
                    <a:schemeClr val="accent5"/>
                  </a:solidFill>
                  <a:latin typeface="Times New Roman" panose="02020603050405020304" pitchFamily="18" charset="0"/>
                  <a:cs typeface="Times New Roman" panose="02020603050405020304" pitchFamily="18" charset="0"/>
                </a:rPr>
                <a:t>IAM user</a:t>
              </a:r>
            </a:p>
          </p:txBody>
        </p:sp>
        <p:pic>
          <p:nvPicPr>
            <p:cNvPr id="27" name="Graphic 54">
              <a:extLst>
                <a:ext uri="{FF2B5EF4-FFF2-40B4-BE49-F238E27FC236}">
                  <a16:creationId xmlns:a16="http://schemas.microsoft.com/office/drawing/2014/main" id="{E3A7A369-963C-D8F3-D2B0-0E65DA523AEE}"/>
                </a:ext>
                <a:ext uri="{C183D7F6-B498-43B3-948B-1728B52AA6E4}">
                  <adec:decorative xmlns:adec="http://schemas.microsoft.com/office/drawing/2017/decorative" val="1"/>
                </a:ext>
              </a:extLst>
            </p:cNvPr>
            <p:cNvPicPr>
              <a:picLocks noChangeAspect="1"/>
            </p:cNvPicPr>
            <p:nvPr/>
          </p:nvPicPr>
          <p:blipFill>
            <a:blip r:embed="rId5">
              <a:duotone>
                <a:prstClr val="black"/>
                <a:schemeClr val="tx2">
                  <a:tint val="45000"/>
                  <a:satMod val="400000"/>
                </a:schemeClr>
              </a:duotone>
              <a:extLst>
                <a:ext uri="{96DAC541-7B7A-43D3-8B79-37D633B846F1}">
                  <asvg:svgBlip xmlns:asvg="http://schemas.microsoft.com/office/drawing/2016/SVG/main" r:embed="rId6"/>
                </a:ext>
              </a:extLst>
            </a:blip>
            <a:stretch>
              <a:fillRect/>
            </a:stretch>
          </p:blipFill>
          <p:spPr>
            <a:xfrm>
              <a:off x="1301019" y="5104943"/>
              <a:ext cx="707053" cy="642963"/>
            </a:xfrm>
            <a:prstGeom prst="rect">
              <a:avLst/>
            </a:prstGeom>
          </p:spPr>
        </p:pic>
        <p:pic>
          <p:nvPicPr>
            <p:cNvPr id="28" name="Graphic 39">
              <a:extLst>
                <a:ext uri="{FF2B5EF4-FFF2-40B4-BE49-F238E27FC236}">
                  <a16:creationId xmlns:a16="http://schemas.microsoft.com/office/drawing/2014/main" id="{0E55A54F-60ED-4DE7-09BD-06F190BB3BFA}"/>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328794" y="1568718"/>
              <a:ext cx="651502" cy="651502"/>
            </a:xfrm>
            <a:prstGeom prst="rect">
              <a:avLst/>
            </a:prstGeom>
          </p:spPr>
        </p:pic>
        <p:pic>
          <p:nvPicPr>
            <p:cNvPr id="29" name="Graphic 41">
              <a:extLst>
                <a:ext uri="{FF2B5EF4-FFF2-40B4-BE49-F238E27FC236}">
                  <a16:creationId xmlns:a16="http://schemas.microsoft.com/office/drawing/2014/main" id="{E8830C26-E40D-0F2B-6E6E-45B1273D7855}"/>
                </a:ext>
                <a:ext uri="{C183D7F6-B498-43B3-948B-1728B52AA6E4}">
                  <adec:decorative xmlns:adec="http://schemas.microsoft.com/office/drawing/2017/decorative" val="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flipH="1">
              <a:off x="1296026" y="2723778"/>
              <a:ext cx="717038" cy="696745"/>
            </a:xfrm>
            <a:prstGeom prst="rect">
              <a:avLst/>
            </a:prstGeom>
          </p:spPr>
        </p:pic>
        <p:sp>
          <p:nvSpPr>
            <p:cNvPr id="30" name="Content Placeholder 5">
              <a:extLst>
                <a:ext uri="{FF2B5EF4-FFF2-40B4-BE49-F238E27FC236}">
                  <a16:creationId xmlns:a16="http://schemas.microsoft.com/office/drawing/2014/main" id="{DB72F498-5DBB-61A1-F75A-3B1D61016687}"/>
                </a:ext>
              </a:extLst>
            </p:cNvPr>
            <p:cNvSpPr txBox="1">
              <a:spLocks/>
            </p:cNvSpPr>
            <p:nvPr/>
          </p:nvSpPr>
          <p:spPr>
            <a:xfrm>
              <a:off x="2490256" y="2671172"/>
              <a:ext cx="7350034" cy="888701"/>
            </a:xfrm>
            <a:prstGeom prst="rect">
              <a:avLst/>
            </a:prstGeom>
          </p:spPr>
          <p:txBody>
            <a:bodyPr/>
            <a:lstStyle>
              <a:lvl1pPr marL="0" marR="0" indent="0" algn="l" defTabSz="914362" rtl="0" eaLnBrk="1" fontAlgn="auto" latinLnBrk="0" hangingPunct="1">
                <a:lnSpc>
                  <a:spcPct val="90000"/>
                </a:lnSpc>
                <a:spcBef>
                  <a:spcPct val="20000"/>
                </a:spcBef>
                <a:spcAft>
                  <a:spcPts val="0"/>
                </a:spcAft>
                <a:buClrTx/>
                <a:buSzPct val="90000"/>
                <a:buFont typeface="Arial" pitchFamily="34" charset="0"/>
                <a:buNone/>
                <a:tabLst/>
                <a:defRPr sz="2667" b="0" kern="1200" spc="0" baseline="0">
                  <a:solidFill>
                    <a:schemeClr val="tx1"/>
                  </a:solidFill>
                  <a:latin typeface="Amazon Ember" panose="020B0603020204020204" pitchFamily="34" charset="0"/>
                  <a:ea typeface="Amazon Ember" panose="020B0603020204020204" pitchFamily="34" charset="0"/>
                  <a:cs typeface="Amazon Ember" panose="020B0603020204020204" pitchFamily="34" charset="0"/>
                </a:defRPr>
              </a:lvl1pPr>
              <a:lvl2pPr marL="336143" marR="0" indent="0" algn="l" defTabSz="914362" rtl="0" eaLnBrk="1" fontAlgn="auto" latinLnBrk="0" hangingPunct="1">
                <a:lnSpc>
                  <a:spcPct val="90000"/>
                </a:lnSpc>
                <a:spcBef>
                  <a:spcPts val="500"/>
                </a:spcBef>
                <a:spcAft>
                  <a:spcPts val="0"/>
                </a:spcAft>
                <a:buClrTx/>
                <a:buSzPct val="90000"/>
                <a:buFont typeface="Arial" pitchFamily="34" charset="0"/>
                <a:buNone/>
                <a:tabLst/>
                <a:defRPr sz="2000" kern="1200" spc="0" baseline="0">
                  <a:solidFill>
                    <a:schemeClr val="tx1"/>
                  </a:solidFill>
                  <a:latin typeface="Amazon Ember" panose="020B0603020204020204" pitchFamily="34" charset="0"/>
                  <a:ea typeface="Amazon Ember" panose="020B0603020204020204" pitchFamily="34" charset="0"/>
                  <a:cs typeface="Amazon Ember" panose="020B0603020204020204" pitchFamily="34" charset="0"/>
                </a:defRPr>
              </a:lvl2pPr>
              <a:lvl3pPr marL="560238" marR="0" indent="0" algn="l" defTabSz="914362" rtl="0" eaLnBrk="1" fontAlgn="auto" latinLnBrk="0" hangingPunct="1">
                <a:lnSpc>
                  <a:spcPct val="90000"/>
                </a:lnSpc>
                <a:spcBef>
                  <a:spcPts val="500"/>
                </a:spcBef>
                <a:spcAft>
                  <a:spcPts val="0"/>
                </a:spcAft>
                <a:buClrTx/>
                <a:buSzPct val="90000"/>
                <a:buFont typeface="Arial" pitchFamily="34" charset="0"/>
                <a:buNone/>
                <a:tabLst/>
                <a:defRPr sz="2000" kern="1200" spc="0" baseline="0">
                  <a:solidFill>
                    <a:schemeClr val="tx1"/>
                  </a:solidFill>
                  <a:latin typeface="Amazon Ember" panose="020B0603020204020204" pitchFamily="34" charset="0"/>
                  <a:ea typeface="Amazon Ember" panose="020B0603020204020204" pitchFamily="34" charset="0"/>
                  <a:cs typeface="Amazon Ember" panose="020B0603020204020204" pitchFamily="34" charset="0"/>
                </a:defRPr>
              </a:lvl3pPr>
              <a:lvl4pPr marL="784334" marR="0" indent="0" algn="l" defTabSz="914362" rtl="0" eaLnBrk="1" fontAlgn="auto" latinLnBrk="0" hangingPunct="1">
                <a:lnSpc>
                  <a:spcPct val="90000"/>
                </a:lnSpc>
                <a:spcBef>
                  <a:spcPts val="500"/>
                </a:spcBef>
                <a:spcAft>
                  <a:spcPts val="0"/>
                </a:spcAft>
                <a:buClrTx/>
                <a:buSzPct val="90000"/>
                <a:buFont typeface="Arial" pitchFamily="34" charset="0"/>
                <a:buNone/>
                <a:tabLst/>
                <a:defRPr sz="1667" kern="1200" spc="0" baseline="0">
                  <a:solidFill>
                    <a:schemeClr val="tx1"/>
                  </a:solidFill>
                  <a:latin typeface="Amazon Ember" panose="020B0603020204020204" pitchFamily="34" charset="0"/>
                  <a:ea typeface="Amazon Ember" panose="020B0603020204020204" pitchFamily="34" charset="0"/>
                  <a:cs typeface="Amazon Ember" panose="020B0603020204020204" pitchFamily="34" charset="0"/>
                </a:defRPr>
              </a:lvl4pPr>
              <a:lvl5pPr marL="1008429" marR="0" indent="0" algn="l" defTabSz="914362" rtl="0" eaLnBrk="1" fontAlgn="auto" latinLnBrk="0" hangingPunct="1">
                <a:lnSpc>
                  <a:spcPct val="90000"/>
                </a:lnSpc>
                <a:spcBef>
                  <a:spcPts val="500"/>
                </a:spcBef>
                <a:spcAft>
                  <a:spcPts val="0"/>
                </a:spcAft>
                <a:buClrTx/>
                <a:buSzPct val="90000"/>
                <a:buFont typeface="Arial" pitchFamily="34" charset="0"/>
                <a:buNone/>
                <a:tabLst/>
                <a:defRPr sz="1667" kern="1200" spc="0" baseline="0">
                  <a:solidFill>
                    <a:schemeClr val="tx1"/>
                  </a:solidFill>
                  <a:latin typeface="Amazon Ember" panose="020B0603020204020204" pitchFamily="34" charset="0"/>
                  <a:ea typeface="Amazon Ember" panose="020B0603020204020204" pitchFamily="34" charset="0"/>
                  <a:cs typeface="Amazon Ember" panose="020B0603020204020204" pitchFamily="34" charset="0"/>
                </a:defRPr>
              </a:lvl5pPr>
              <a:lvl6pPr marL="2514494" indent="-228591" algn="l" defTabSz="914362" rtl="0" eaLnBrk="1" latinLnBrk="0" hangingPunct="1">
                <a:spcBef>
                  <a:spcPct val="20000"/>
                </a:spcBef>
                <a:buFont typeface="Arial" pitchFamily="34" charset="0"/>
                <a:buChar char="•"/>
                <a:defRPr sz="1961" kern="1200">
                  <a:solidFill>
                    <a:schemeClr val="tx1"/>
                  </a:solidFill>
                  <a:latin typeface="+mn-lt"/>
                  <a:ea typeface="+mn-ea"/>
                  <a:cs typeface="+mn-cs"/>
                </a:defRPr>
              </a:lvl6pPr>
              <a:lvl7pPr marL="2971675" indent="-228591" algn="l" defTabSz="914362" rtl="0" eaLnBrk="1" latinLnBrk="0" hangingPunct="1">
                <a:spcBef>
                  <a:spcPct val="20000"/>
                </a:spcBef>
                <a:buFont typeface="Arial" pitchFamily="34" charset="0"/>
                <a:buChar char="•"/>
                <a:defRPr sz="1961" kern="1200">
                  <a:solidFill>
                    <a:schemeClr val="tx1"/>
                  </a:solidFill>
                  <a:latin typeface="+mn-lt"/>
                  <a:ea typeface="+mn-ea"/>
                  <a:cs typeface="+mn-cs"/>
                </a:defRPr>
              </a:lvl7pPr>
              <a:lvl8pPr marL="3428856" indent="-228591" algn="l" defTabSz="914362" rtl="0" eaLnBrk="1" latinLnBrk="0" hangingPunct="1">
                <a:spcBef>
                  <a:spcPct val="20000"/>
                </a:spcBef>
                <a:buFont typeface="Arial" pitchFamily="34" charset="0"/>
                <a:buChar char="•"/>
                <a:defRPr sz="1961" kern="1200">
                  <a:solidFill>
                    <a:schemeClr val="tx1"/>
                  </a:solidFill>
                  <a:latin typeface="+mn-lt"/>
                  <a:ea typeface="+mn-ea"/>
                  <a:cs typeface="+mn-cs"/>
                </a:defRPr>
              </a:lvl8pPr>
              <a:lvl9pPr marL="3886038" indent="-228591" algn="l" defTabSz="914362" rtl="0" eaLnBrk="1" latinLnBrk="0" hangingPunct="1">
                <a:spcBef>
                  <a:spcPct val="20000"/>
                </a:spcBef>
                <a:buFont typeface="Arial" pitchFamily="34" charset="0"/>
                <a:buChar char="•"/>
                <a:defRPr sz="1961" kern="1200">
                  <a:solidFill>
                    <a:schemeClr val="tx1"/>
                  </a:solidFill>
                  <a:latin typeface="+mn-lt"/>
                  <a:ea typeface="+mn-ea"/>
                  <a:cs typeface="+mn-cs"/>
                </a:defRPr>
              </a:lvl9pPr>
            </a:lstStyle>
            <a:p>
              <a:pPr>
                <a:lnSpc>
                  <a:spcPct val="100000"/>
                </a:lnSpc>
              </a:pPr>
              <a:endParaRPr lang="en-US" sz="2000" dirty="0">
                <a:latin typeface="Times New Roman" panose="02020603050405020304" pitchFamily="18" charset="0"/>
                <a:cs typeface="Times New Roman" panose="02020603050405020304" pitchFamily="18" charset="0"/>
              </a:endParaRPr>
            </a:p>
            <a:p>
              <a:pPr>
                <a:lnSpc>
                  <a:spcPct val="100000"/>
                </a:lnSpc>
              </a:pPr>
              <a:r>
                <a:rPr lang="en-US" sz="2000" dirty="0">
                  <a:latin typeface="Times New Roman" panose="02020603050405020304" pitchFamily="18" charset="0"/>
                  <a:cs typeface="Times New Roman" panose="02020603050405020304" pitchFamily="18" charset="0"/>
                </a:rPr>
                <a:t>A </a:t>
              </a:r>
              <a:r>
                <a:rPr lang="en-US" sz="2000" b="1" dirty="0">
                  <a:solidFill>
                    <a:schemeClr val="accent5"/>
                  </a:solidFill>
                  <a:latin typeface="Times New Roman" panose="02020603050405020304" pitchFamily="18" charset="0"/>
                  <a:cs typeface="Times New Roman" panose="02020603050405020304" pitchFamily="18" charset="0"/>
                </a:rPr>
                <a:t>collection</a:t>
              </a:r>
              <a:r>
                <a:rPr lang="en-US" sz="2000" dirty="0">
                  <a:solidFill>
                    <a:schemeClr val="accent5"/>
                  </a:solidFill>
                  <a:latin typeface="Times New Roman" panose="02020603050405020304" pitchFamily="18" charset="0"/>
                  <a:cs typeface="Times New Roman" panose="02020603050405020304" pitchFamily="18" charset="0"/>
                </a:rPr>
                <a:t> </a:t>
              </a:r>
              <a:r>
                <a:rPr lang="en-US" sz="2000" b="1" dirty="0">
                  <a:solidFill>
                    <a:schemeClr val="accent5"/>
                  </a:solidFill>
                  <a:latin typeface="Times New Roman" panose="02020603050405020304" pitchFamily="18" charset="0"/>
                  <a:cs typeface="Times New Roman" panose="02020603050405020304" pitchFamily="18" charset="0"/>
                </a:rPr>
                <a:t>of IAM users </a:t>
              </a:r>
              <a:r>
                <a:rPr lang="en-US" sz="2000" dirty="0">
                  <a:latin typeface="Times New Roman" panose="02020603050405020304" pitchFamily="18" charset="0"/>
                  <a:cs typeface="Times New Roman" panose="02020603050405020304" pitchFamily="18" charset="0"/>
                </a:rPr>
                <a:t>that are granted identical authorization.</a:t>
              </a:r>
            </a:p>
          </p:txBody>
        </p:sp>
        <p:sp>
          <p:nvSpPr>
            <p:cNvPr id="31" name="Content Placeholder 5">
              <a:extLst>
                <a:ext uri="{FF2B5EF4-FFF2-40B4-BE49-F238E27FC236}">
                  <a16:creationId xmlns:a16="http://schemas.microsoft.com/office/drawing/2014/main" id="{347F0521-9867-1D0B-5601-0B42285F1F66}"/>
                </a:ext>
              </a:extLst>
            </p:cNvPr>
            <p:cNvSpPr txBox="1">
              <a:spLocks/>
            </p:cNvSpPr>
            <p:nvPr/>
          </p:nvSpPr>
          <p:spPr>
            <a:xfrm>
              <a:off x="2490256" y="5091699"/>
              <a:ext cx="7350034" cy="888701"/>
            </a:xfrm>
            <a:prstGeom prst="rect">
              <a:avLst/>
            </a:prstGeom>
          </p:spPr>
          <p:txBody>
            <a:bodyPr/>
            <a:lstStyle>
              <a:lvl1pPr marL="0" marR="0" indent="0" algn="l" defTabSz="914362" rtl="0" eaLnBrk="1" fontAlgn="auto" latinLnBrk="0" hangingPunct="1">
                <a:lnSpc>
                  <a:spcPct val="90000"/>
                </a:lnSpc>
                <a:spcBef>
                  <a:spcPct val="20000"/>
                </a:spcBef>
                <a:spcAft>
                  <a:spcPts val="0"/>
                </a:spcAft>
                <a:buClrTx/>
                <a:buSzPct val="90000"/>
                <a:buFont typeface="Arial" pitchFamily="34" charset="0"/>
                <a:buNone/>
                <a:tabLst/>
                <a:defRPr sz="2667" b="0" kern="1200" spc="0" baseline="0">
                  <a:solidFill>
                    <a:schemeClr val="tx1"/>
                  </a:solidFill>
                  <a:latin typeface="Amazon Ember" panose="020B0603020204020204" pitchFamily="34" charset="0"/>
                  <a:ea typeface="Amazon Ember" panose="020B0603020204020204" pitchFamily="34" charset="0"/>
                  <a:cs typeface="Amazon Ember" panose="020B0603020204020204" pitchFamily="34" charset="0"/>
                </a:defRPr>
              </a:lvl1pPr>
              <a:lvl2pPr marL="336143" marR="0" indent="0" algn="l" defTabSz="914362" rtl="0" eaLnBrk="1" fontAlgn="auto" latinLnBrk="0" hangingPunct="1">
                <a:lnSpc>
                  <a:spcPct val="90000"/>
                </a:lnSpc>
                <a:spcBef>
                  <a:spcPts val="500"/>
                </a:spcBef>
                <a:spcAft>
                  <a:spcPts val="0"/>
                </a:spcAft>
                <a:buClrTx/>
                <a:buSzPct val="90000"/>
                <a:buFont typeface="Arial" pitchFamily="34" charset="0"/>
                <a:buNone/>
                <a:tabLst/>
                <a:defRPr sz="2000" kern="1200" spc="0" baseline="0">
                  <a:solidFill>
                    <a:schemeClr val="tx1"/>
                  </a:solidFill>
                  <a:latin typeface="Amazon Ember" panose="020B0603020204020204" pitchFamily="34" charset="0"/>
                  <a:ea typeface="Amazon Ember" panose="020B0603020204020204" pitchFamily="34" charset="0"/>
                  <a:cs typeface="Amazon Ember" panose="020B0603020204020204" pitchFamily="34" charset="0"/>
                </a:defRPr>
              </a:lvl2pPr>
              <a:lvl3pPr marL="560238" marR="0" indent="0" algn="l" defTabSz="914362" rtl="0" eaLnBrk="1" fontAlgn="auto" latinLnBrk="0" hangingPunct="1">
                <a:lnSpc>
                  <a:spcPct val="90000"/>
                </a:lnSpc>
                <a:spcBef>
                  <a:spcPts val="500"/>
                </a:spcBef>
                <a:spcAft>
                  <a:spcPts val="0"/>
                </a:spcAft>
                <a:buClrTx/>
                <a:buSzPct val="90000"/>
                <a:buFont typeface="Arial" pitchFamily="34" charset="0"/>
                <a:buNone/>
                <a:tabLst/>
                <a:defRPr sz="2000" kern="1200" spc="0" baseline="0">
                  <a:solidFill>
                    <a:schemeClr val="tx1"/>
                  </a:solidFill>
                  <a:latin typeface="Amazon Ember" panose="020B0603020204020204" pitchFamily="34" charset="0"/>
                  <a:ea typeface="Amazon Ember" panose="020B0603020204020204" pitchFamily="34" charset="0"/>
                  <a:cs typeface="Amazon Ember" panose="020B0603020204020204" pitchFamily="34" charset="0"/>
                </a:defRPr>
              </a:lvl3pPr>
              <a:lvl4pPr marL="784334" marR="0" indent="0" algn="l" defTabSz="914362" rtl="0" eaLnBrk="1" fontAlgn="auto" latinLnBrk="0" hangingPunct="1">
                <a:lnSpc>
                  <a:spcPct val="90000"/>
                </a:lnSpc>
                <a:spcBef>
                  <a:spcPts val="500"/>
                </a:spcBef>
                <a:spcAft>
                  <a:spcPts val="0"/>
                </a:spcAft>
                <a:buClrTx/>
                <a:buSzPct val="90000"/>
                <a:buFont typeface="Arial" pitchFamily="34" charset="0"/>
                <a:buNone/>
                <a:tabLst/>
                <a:defRPr sz="1667" kern="1200" spc="0" baseline="0">
                  <a:solidFill>
                    <a:schemeClr val="tx1"/>
                  </a:solidFill>
                  <a:latin typeface="Amazon Ember" panose="020B0603020204020204" pitchFamily="34" charset="0"/>
                  <a:ea typeface="Amazon Ember" panose="020B0603020204020204" pitchFamily="34" charset="0"/>
                  <a:cs typeface="Amazon Ember" panose="020B0603020204020204" pitchFamily="34" charset="0"/>
                </a:defRPr>
              </a:lvl4pPr>
              <a:lvl5pPr marL="1008429" marR="0" indent="0" algn="l" defTabSz="914362" rtl="0" eaLnBrk="1" fontAlgn="auto" latinLnBrk="0" hangingPunct="1">
                <a:lnSpc>
                  <a:spcPct val="90000"/>
                </a:lnSpc>
                <a:spcBef>
                  <a:spcPts val="500"/>
                </a:spcBef>
                <a:spcAft>
                  <a:spcPts val="0"/>
                </a:spcAft>
                <a:buClrTx/>
                <a:buSzPct val="90000"/>
                <a:buFont typeface="Arial" pitchFamily="34" charset="0"/>
                <a:buNone/>
                <a:tabLst/>
                <a:defRPr sz="1667" kern="1200" spc="0" baseline="0">
                  <a:solidFill>
                    <a:schemeClr val="tx1"/>
                  </a:solidFill>
                  <a:latin typeface="Amazon Ember" panose="020B0603020204020204" pitchFamily="34" charset="0"/>
                  <a:ea typeface="Amazon Ember" panose="020B0603020204020204" pitchFamily="34" charset="0"/>
                  <a:cs typeface="Amazon Ember" panose="020B0603020204020204" pitchFamily="34" charset="0"/>
                </a:defRPr>
              </a:lvl5pPr>
              <a:lvl6pPr marL="2514494" indent="-228591" algn="l" defTabSz="914362" rtl="0" eaLnBrk="1" latinLnBrk="0" hangingPunct="1">
                <a:spcBef>
                  <a:spcPct val="20000"/>
                </a:spcBef>
                <a:buFont typeface="Arial" pitchFamily="34" charset="0"/>
                <a:buChar char="•"/>
                <a:defRPr sz="1961" kern="1200">
                  <a:solidFill>
                    <a:schemeClr val="tx1"/>
                  </a:solidFill>
                  <a:latin typeface="+mn-lt"/>
                  <a:ea typeface="+mn-ea"/>
                  <a:cs typeface="+mn-cs"/>
                </a:defRPr>
              </a:lvl6pPr>
              <a:lvl7pPr marL="2971675" indent="-228591" algn="l" defTabSz="914362" rtl="0" eaLnBrk="1" latinLnBrk="0" hangingPunct="1">
                <a:spcBef>
                  <a:spcPct val="20000"/>
                </a:spcBef>
                <a:buFont typeface="Arial" pitchFamily="34" charset="0"/>
                <a:buChar char="•"/>
                <a:defRPr sz="1961" kern="1200">
                  <a:solidFill>
                    <a:schemeClr val="tx1"/>
                  </a:solidFill>
                  <a:latin typeface="+mn-lt"/>
                  <a:ea typeface="+mn-ea"/>
                  <a:cs typeface="+mn-cs"/>
                </a:defRPr>
              </a:lvl7pPr>
              <a:lvl8pPr marL="3428856" indent="-228591" algn="l" defTabSz="914362" rtl="0" eaLnBrk="1" latinLnBrk="0" hangingPunct="1">
                <a:spcBef>
                  <a:spcPct val="20000"/>
                </a:spcBef>
                <a:buFont typeface="Arial" pitchFamily="34" charset="0"/>
                <a:buChar char="•"/>
                <a:defRPr sz="1961" kern="1200">
                  <a:solidFill>
                    <a:schemeClr val="tx1"/>
                  </a:solidFill>
                  <a:latin typeface="+mn-lt"/>
                  <a:ea typeface="+mn-ea"/>
                  <a:cs typeface="+mn-cs"/>
                </a:defRPr>
              </a:lvl8pPr>
              <a:lvl9pPr marL="3886038" indent="-228591" algn="l" defTabSz="914362" rtl="0" eaLnBrk="1" latinLnBrk="0" hangingPunct="1">
                <a:spcBef>
                  <a:spcPct val="20000"/>
                </a:spcBef>
                <a:buFont typeface="Arial" pitchFamily="34" charset="0"/>
                <a:buChar char="•"/>
                <a:defRPr sz="1961" kern="1200">
                  <a:solidFill>
                    <a:schemeClr val="tx1"/>
                  </a:solidFill>
                  <a:latin typeface="+mn-lt"/>
                  <a:ea typeface="+mn-ea"/>
                  <a:cs typeface="+mn-cs"/>
                </a:defRPr>
              </a:lvl9pPr>
            </a:lstStyle>
            <a:p>
              <a:pPr>
                <a:lnSpc>
                  <a:spcPct val="100000"/>
                </a:lnSpc>
              </a:pPr>
              <a:endParaRPr lang="en-US" sz="2000" dirty="0">
                <a:latin typeface="Times New Roman" panose="02020603050405020304" pitchFamily="18" charset="0"/>
                <a:cs typeface="Times New Roman" panose="02020603050405020304" pitchFamily="18" charset="0"/>
              </a:endParaRPr>
            </a:p>
            <a:p>
              <a:pPr>
                <a:lnSpc>
                  <a:spcPct val="100000"/>
                </a:lnSpc>
              </a:pPr>
              <a:r>
                <a:rPr lang="en-US" sz="2000" dirty="0">
                  <a:latin typeface="Times New Roman" panose="02020603050405020304" pitchFamily="18" charset="0"/>
                  <a:cs typeface="Times New Roman" panose="02020603050405020304" pitchFamily="18" charset="0"/>
                </a:rPr>
                <a:t>Useful mechanism to grant a set of permissions for making AWS service requests. </a:t>
              </a:r>
            </a:p>
          </p:txBody>
        </p:sp>
        <p:pic>
          <p:nvPicPr>
            <p:cNvPr id="32" name="Picture 31">
              <a:extLst>
                <a:ext uri="{FF2B5EF4-FFF2-40B4-BE49-F238E27FC236}">
                  <a16:creationId xmlns:a16="http://schemas.microsoft.com/office/drawing/2014/main" id="{4DEB941D-9E37-BB60-040B-5326AD65354B}"/>
                </a:ext>
                <a:ext uri="{C183D7F6-B498-43B3-948B-1728B52AA6E4}">
                  <adec:decorative xmlns:adec="http://schemas.microsoft.com/office/drawing/2017/decorative" val="1"/>
                </a:ext>
              </a:extLst>
            </p:cNvPr>
            <p:cNvPicPr>
              <a:picLocks noChangeAspect="1"/>
            </p:cNvPicPr>
            <p:nvPr/>
          </p:nvPicPr>
          <p:blipFill>
            <a:blip r:embed="rId11">
              <a:biLevel thresh="75000"/>
              <a:extLst>
                <a:ext uri="{BEBA8EAE-BF5A-486C-A8C5-ECC9F3942E4B}">
                  <a14:imgProps xmlns:a14="http://schemas.microsoft.com/office/drawing/2010/main">
                    <a14:imgLayer r:embed="rId12">
                      <a14:imgEffect>
                        <a14:saturation sat="0"/>
                      </a14:imgEffect>
                    </a14:imgLayer>
                  </a14:imgProps>
                </a:ext>
              </a:extLst>
            </a:blip>
            <a:stretch>
              <a:fillRect/>
            </a:stretch>
          </p:blipFill>
          <p:spPr>
            <a:xfrm>
              <a:off x="1315893" y="3924081"/>
              <a:ext cx="677304" cy="677304"/>
            </a:xfrm>
            <a:prstGeom prst="rect">
              <a:avLst/>
            </a:prstGeom>
            <a:noFill/>
          </p:spPr>
        </p:pic>
        <p:sp>
          <p:nvSpPr>
            <p:cNvPr id="33" name="TextBox 32">
              <a:extLst>
                <a:ext uri="{FF2B5EF4-FFF2-40B4-BE49-F238E27FC236}">
                  <a16:creationId xmlns:a16="http://schemas.microsoft.com/office/drawing/2014/main" id="{1B784285-CB7F-425A-00A4-4EA200421235}"/>
                </a:ext>
              </a:extLst>
            </p:cNvPr>
            <p:cNvSpPr txBox="1"/>
            <p:nvPr/>
          </p:nvSpPr>
          <p:spPr>
            <a:xfrm>
              <a:off x="957670" y="4519235"/>
              <a:ext cx="1393749" cy="629167"/>
            </a:xfrm>
            <a:prstGeom prst="rect">
              <a:avLst/>
            </a:prstGeom>
            <a:noFill/>
            <a:effectLst/>
          </p:spPr>
          <p:txBody>
            <a:bodyPr wrap="none" lIns="182880" tIns="146304" rIns="182880" bIns="146304" rtlCol="0">
              <a:spAutoFit/>
            </a:bodyPr>
            <a:lstStyle/>
            <a:p>
              <a:pPr algn="ctr">
                <a:lnSpc>
                  <a:spcPct val="90000"/>
                </a:lnSpc>
                <a:spcAft>
                  <a:spcPts val="1800"/>
                </a:spcAft>
              </a:pPr>
              <a:r>
                <a:rPr lang="en-US" sz="2000" b="1" dirty="0">
                  <a:solidFill>
                    <a:schemeClr val="accent5"/>
                  </a:solidFill>
                  <a:latin typeface="Times New Roman" panose="02020603050405020304" pitchFamily="18" charset="0"/>
                  <a:cs typeface="Times New Roman" panose="02020603050405020304" pitchFamily="18" charset="0"/>
                </a:rPr>
                <a:t>IAM policy</a:t>
              </a:r>
            </a:p>
          </p:txBody>
        </p:sp>
        <p:sp>
          <p:nvSpPr>
            <p:cNvPr id="34" name="Content Placeholder 5">
              <a:extLst>
                <a:ext uri="{FF2B5EF4-FFF2-40B4-BE49-F238E27FC236}">
                  <a16:creationId xmlns:a16="http://schemas.microsoft.com/office/drawing/2014/main" id="{B7B326B1-DF94-2D2C-66B2-CE60046E192B}"/>
                </a:ext>
              </a:extLst>
            </p:cNvPr>
            <p:cNvSpPr txBox="1">
              <a:spLocks/>
            </p:cNvSpPr>
            <p:nvPr/>
          </p:nvSpPr>
          <p:spPr>
            <a:xfrm>
              <a:off x="2490256" y="3851329"/>
              <a:ext cx="7350034" cy="888701"/>
            </a:xfrm>
            <a:prstGeom prst="rect">
              <a:avLst/>
            </a:prstGeom>
          </p:spPr>
          <p:txBody>
            <a:bodyPr/>
            <a:lstStyle>
              <a:lvl1pPr marL="0" marR="0" indent="0" algn="l" defTabSz="914362" rtl="0" eaLnBrk="1" fontAlgn="auto" latinLnBrk="0" hangingPunct="1">
                <a:lnSpc>
                  <a:spcPct val="90000"/>
                </a:lnSpc>
                <a:spcBef>
                  <a:spcPct val="20000"/>
                </a:spcBef>
                <a:spcAft>
                  <a:spcPts val="0"/>
                </a:spcAft>
                <a:buClrTx/>
                <a:buSzPct val="90000"/>
                <a:buFont typeface="Arial" pitchFamily="34" charset="0"/>
                <a:buNone/>
                <a:tabLst/>
                <a:defRPr sz="2667" b="0" kern="1200" spc="0" baseline="0">
                  <a:solidFill>
                    <a:schemeClr val="tx1"/>
                  </a:solidFill>
                  <a:latin typeface="Amazon Ember" panose="020B0603020204020204" pitchFamily="34" charset="0"/>
                  <a:ea typeface="Amazon Ember" panose="020B0603020204020204" pitchFamily="34" charset="0"/>
                  <a:cs typeface="Amazon Ember" panose="020B0603020204020204" pitchFamily="34" charset="0"/>
                </a:defRPr>
              </a:lvl1pPr>
              <a:lvl2pPr marL="336143" marR="0" indent="0" algn="l" defTabSz="914362" rtl="0" eaLnBrk="1" fontAlgn="auto" latinLnBrk="0" hangingPunct="1">
                <a:lnSpc>
                  <a:spcPct val="90000"/>
                </a:lnSpc>
                <a:spcBef>
                  <a:spcPts val="500"/>
                </a:spcBef>
                <a:spcAft>
                  <a:spcPts val="0"/>
                </a:spcAft>
                <a:buClrTx/>
                <a:buSzPct val="90000"/>
                <a:buFont typeface="Arial" pitchFamily="34" charset="0"/>
                <a:buNone/>
                <a:tabLst/>
                <a:defRPr sz="2000" kern="1200" spc="0" baseline="0">
                  <a:solidFill>
                    <a:schemeClr val="tx1"/>
                  </a:solidFill>
                  <a:latin typeface="Amazon Ember" panose="020B0603020204020204" pitchFamily="34" charset="0"/>
                  <a:ea typeface="Amazon Ember" panose="020B0603020204020204" pitchFamily="34" charset="0"/>
                  <a:cs typeface="Amazon Ember" panose="020B0603020204020204" pitchFamily="34" charset="0"/>
                </a:defRPr>
              </a:lvl2pPr>
              <a:lvl3pPr marL="560238" marR="0" indent="0" algn="l" defTabSz="914362" rtl="0" eaLnBrk="1" fontAlgn="auto" latinLnBrk="0" hangingPunct="1">
                <a:lnSpc>
                  <a:spcPct val="90000"/>
                </a:lnSpc>
                <a:spcBef>
                  <a:spcPts val="500"/>
                </a:spcBef>
                <a:spcAft>
                  <a:spcPts val="0"/>
                </a:spcAft>
                <a:buClrTx/>
                <a:buSzPct val="90000"/>
                <a:buFont typeface="Arial" pitchFamily="34" charset="0"/>
                <a:buNone/>
                <a:tabLst/>
                <a:defRPr sz="2000" kern="1200" spc="0" baseline="0">
                  <a:solidFill>
                    <a:schemeClr val="tx1"/>
                  </a:solidFill>
                  <a:latin typeface="Amazon Ember" panose="020B0603020204020204" pitchFamily="34" charset="0"/>
                  <a:ea typeface="Amazon Ember" panose="020B0603020204020204" pitchFamily="34" charset="0"/>
                  <a:cs typeface="Amazon Ember" panose="020B0603020204020204" pitchFamily="34" charset="0"/>
                </a:defRPr>
              </a:lvl3pPr>
              <a:lvl4pPr marL="784334" marR="0" indent="0" algn="l" defTabSz="914362" rtl="0" eaLnBrk="1" fontAlgn="auto" latinLnBrk="0" hangingPunct="1">
                <a:lnSpc>
                  <a:spcPct val="90000"/>
                </a:lnSpc>
                <a:spcBef>
                  <a:spcPts val="500"/>
                </a:spcBef>
                <a:spcAft>
                  <a:spcPts val="0"/>
                </a:spcAft>
                <a:buClrTx/>
                <a:buSzPct val="90000"/>
                <a:buFont typeface="Arial" pitchFamily="34" charset="0"/>
                <a:buNone/>
                <a:tabLst/>
                <a:defRPr sz="1667" kern="1200" spc="0" baseline="0">
                  <a:solidFill>
                    <a:schemeClr val="tx1"/>
                  </a:solidFill>
                  <a:latin typeface="Amazon Ember" panose="020B0603020204020204" pitchFamily="34" charset="0"/>
                  <a:ea typeface="Amazon Ember" panose="020B0603020204020204" pitchFamily="34" charset="0"/>
                  <a:cs typeface="Amazon Ember" panose="020B0603020204020204" pitchFamily="34" charset="0"/>
                </a:defRPr>
              </a:lvl4pPr>
              <a:lvl5pPr marL="1008429" marR="0" indent="0" algn="l" defTabSz="914362" rtl="0" eaLnBrk="1" fontAlgn="auto" latinLnBrk="0" hangingPunct="1">
                <a:lnSpc>
                  <a:spcPct val="90000"/>
                </a:lnSpc>
                <a:spcBef>
                  <a:spcPts val="500"/>
                </a:spcBef>
                <a:spcAft>
                  <a:spcPts val="0"/>
                </a:spcAft>
                <a:buClrTx/>
                <a:buSzPct val="90000"/>
                <a:buFont typeface="Arial" pitchFamily="34" charset="0"/>
                <a:buNone/>
                <a:tabLst/>
                <a:defRPr sz="1667" kern="1200" spc="0" baseline="0">
                  <a:solidFill>
                    <a:schemeClr val="tx1"/>
                  </a:solidFill>
                  <a:latin typeface="Amazon Ember" panose="020B0603020204020204" pitchFamily="34" charset="0"/>
                  <a:ea typeface="Amazon Ember" panose="020B0603020204020204" pitchFamily="34" charset="0"/>
                  <a:cs typeface="Amazon Ember" panose="020B0603020204020204" pitchFamily="34" charset="0"/>
                </a:defRPr>
              </a:lvl5pPr>
              <a:lvl6pPr marL="2514494" indent="-228591" algn="l" defTabSz="914362" rtl="0" eaLnBrk="1" latinLnBrk="0" hangingPunct="1">
                <a:spcBef>
                  <a:spcPct val="20000"/>
                </a:spcBef>
                <a:buFont typeface="Arial" pitchFamily="34" charset="0"/>
                <a:buChar char="•"/>
                <a:defRPr sz="1961" kern="1200">
                  <a:solidFill>
                    <a:schemeClr val="tx1"/>
                  </a:solidFill>
                  <a:latin typeface="+mn-lt"/>
                  <a:ea typeface="+mn-ea"/>
                  <a:cs typeface="+mn-cs"/>
                </a:defRPr>
              </a:lvl6pPr>
              <a:lvl7pPr marL="2971675" indent="-228591" algn="l" defTabSz="914362" rtl="0" eaLnBrk="1" latinLnBrk="0" hangingPunct="1">
                <a:spcBef>
                  <a:spcPct val="20000"/>
                </a:spcBef>
                <a:buFont typeface="Arial" pitchFamily="34" charset="0"/>
                <a:buChar char="•"/>
                <a:defRPr sz="1961" kern="1200">
                  <a:solidFill>
                    <a:schemeClr val="tx1"/>
                  </a:solidFill>
                  <a:latin typeface="+mn-lt"/>
                  <a:ea typeface="+mn-ea"/>
                  <a:cs typeface="+mn-cs"/>
                </a:defRPr>
              </a:lvl7pPr>
              <a:lvl8pPr marL="3428856" indent="-228591" algn="l" defTabSz="914362" rtl="0" eaLnBrk="1" latinLnBrk="0" hangingPunct="1">
                <a:spcBef>
                  <a:spcPct val="20000"/>
                </a:spcBef>
                <a:buFont typeface="Arial" pitchFamily="34" charset="0"/>
                <a:buChar char="•"/>
                <a:defRPr sz="1961" kern="1200">
                  <a:solidFill>
                    <a:schemeClr val="tx1"/>
                  </a:solidFill>
                  <a:latin typeface="+mn-lt"/>
                  <a:ea typeface="+mn-ea"/>
                  <a:cs typeface="+mn-cs"/>
                </a:defRPr>
              </a:lvl8pPr>
              <a:lvl9pPr marL="3886038" indent="-228591" algn="l" defTabSz="914362" rtl="0" eaLnBrk="1" latinLnBrk="0" hangingPunct="1">
                <a:spcBef>
                  <a:spcPct val="20000"/>
                </a:spcBef>
                <a:buFont typeface="Arial" pitchFamily="34" charset="0"/>
                <a:buChar char="•"/>
                <a:defRPr sz="1961" kern="1200">
                  <a:solidFill>
                    <a:schemeClr val="tx1"/>
                  </a:solidFill>
                  <a:latin typeface="+mn-lt"/>
                  <a:ea typeface="+mn-ea"/>
                  <a:cs typeface="+mn-cs"/>
                </a:defRPr>
              </a:lvl9pPr>
            </a:lstStyle>
            <a:p>
              <a:pPr>
                <a:lnSpc>
                  <a:spcPct val="100000"/>
                </a:lnSpc>
              </a:pPr>
              <a:r>
                <a:rPr lang="en-US" sz="2000" dirty="0">
                  <a:latin typeface="Times New Roman" panose="02020603050405020304" pitchFamily="18" charset="0"/>
                  <a:cs typeface="Times New Roman" panose="02020603050405020304" pitchFamily="18" charset="0"/>
                </a:rPr>
                <a:t>The document that defines</a:t>
              </a:r>
              <a:r>
                <a:rPr lang="en-US" sz="2000" b="1" dirty="0">
                  <a:solidFill>
                    <a:schemeClr val="accent5"/>
                  </a:solidFill>
                  <a:latin typeface="Times New Roman" panose="02020603050405020304" pitchFamily="18" charset="0"/>
                  <a:cs typeface="Times New Roman" panose="02020603050405020304" pitchFamily="18" charset="0"/>
                </a:rPr>
                <a:t> which resources can be accessed</a:t>
              </a:r>
              <a:r>
                <a:rPr lang="en-US" sz="2000" dirty="0">
                  <a:latin typeface="Times New Roman" panose="02020603050405020304" pitchFamily="18" charset="0"/>
                  <a:cs typeface="Times New Roman" panose="02020603050405020304" pitchFamily="18" charset="0"/>
                </a:rPr>
                <a:t> and the </a:t>
              </a:r>
              <a:r>
                <a:rPr lang="en-US" sz="2000" b="1" dirty="0">
                  <a:solidFill>
                    <a:schemeClr val="accent5"/>
                  </a:solidFill>
                  <a:latin typeface="Times New Roman" panose="02020603050405020304" pitchFamily="18" charset="0"/>
                  <a:cs typeface="Times New Roman" panose="02020603050405020304" pitchFamily="18" charset="0"/>
                </a:rPr>
                <a:t>level of access</a:t>
              </a:r>
              <a:r>
                <a:rPr lang="en-US" sz="2000" dirty="0">
                  <a:solidFill>
                    <a:schemeClr val="accent5"/>
                  </a:solidFill>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to each resource.</a:t>
              </a:r>
            </a:p>
          </p:txBody>
        </p:sp>
      </p:grpSp>
    </p:spTree>
    <p:extLst>
      <p:ext uri="{BB962C8B-B14F-4D97-AF65-F5344CB8AC3E}">
        <p14:creationId xmlns:p14="http://schemas.microsoft.com/office/powerpoint/2010/main" val="31744544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7635176" y="631060"/>
            <a:ext cx="2042224"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37454" y="407518"/>
            <a:ext cx="6197722"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784658"/>
                </a:solidFill>
                <a:effectLst/>
                <a:uLnTx/>
                <a:uFillTx/>
                <a:latin typeface="Times New Roman" panose="02020603050405020304" pitchFamily="18" charset="0"/>
                <a:ea typeface="+mn-ea"/>
                <a:cs typeface="Times New Roman" panose="02020603050405020304" pitchFamily="18" charset="0"/>
              </a:rPr>
              <a:t>AWS Identity and Access Management (IAM)</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3" y="6262270"/>
            <a:ext cx="570872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2</a:t>
            </a:r>
          </a:p>
        </p:txBody>
      </p:sp>
      <p:sp>
        <p:nvSpPr>
          <p:cNvPr id="15" name="TextBox 14">
            <a:extLst>
              <a:ext uri="{FF2B5EF4-FFF2-40B4-BE49-F238E27FC236}">
                <a16:creationId xmlns:a16="http://schemas.microsoft.com/office/drawing/2014/main" id="{28514914-8D62-5DCB-B26F-A901F5183D64}"/>
              </a:ext>
            </a:extLst>
          </p:cNvPr>
          <p:cNvSpPr txBox="1"/>
          <p:nvPr/>
        </p:nvSpPr>
        <p:spPr>
          <a:xfrm>
            <a:off x="1394741" y="882176"/>
            <a:ext cx="7975393"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Authenticate as an IAM user to gain access</a:t>
            </a:r>
          </a:p>
        </p:txBody>
      </p:sp>
      <p:sp>
        <p:nvSpPr>
          <p:cNvPr id="3" name="Content Placeholder 2">
            <a:extLst>
              <a:ext uri="{FF2B5EF4-FFF2-40B4-BE49-F238E27FC236}">
                <a16:creationId xmlns:a16="http://schemas.microsoft.com/office/drawing/2014/main" id="{635C759B-D200-CCC0-134F-558DF778DD55}"/>
              </a:ext>
            </a:extLst>
          </p:cNvPr>
          <p:cNvSpPr>
            <a:spLocks noGrp="1"/>
          </p:cNvSpPr>
          <p:nvPr>
            <p:ph idx="1"/>
          </p:nvPr>
        </p:nvSpPr>
        <p:spPr>
          <a:xfrm>
            <a:off x="507912" y="1214202"/>
            <a:ext cx="10979603" cy="4648788"/>
          </a:xfrm>
        </p:spPr>
        <p:txBody>
          <a:bodyPr>
            <a:normAutofit lnSpcReduction="10000"/>
          </a:bodyPr>
          <a:lstStyle/>
          <a:p>
            <a:pPr marL="14287" lvl="1" indent="0">
              <a:buNone/>
            </a:pPr>
            <a:endParaRPr lang="en-US" sz="2000" dirty="0">
              <a:latin typeface="Times New Roman" panose="02020603050405020304" pitchFamily="18" charset="0"/>
              <a:cs typeface="Times New Roman" panose="02020603050405020304" pitchFamily="18" charset="0"/>
            </a:endParaRPr>
          </a:p>
          <a:p>
            <a:pPr marL="14287" lvl="1" indent="0">
              <a:buNone/>
            </a:pPr>
            <a:r>
              <a:rPr lang="en-US" sz="2000" dirty="0">
                <a:latin typeface="Times New Roman" panose="02020603050405020304" pitchFamily="18" charset="0"/>
                <a:cs typeface="Times New Roman" panose="02020603050405020304" pitchFamily="18" charset="0"/>
              </a:rPr>
              <a:t>When you define an </a:t>
            </a:r>
            <a:r>
              <a:rPr lang="en-US" sz="2000" b="1" dirty="0">
                <a:latin typeface="Times New Roman" panose="02020603050405020304" pitchFamily="18" charset="0"/>
                <a:cs typeface="Times New Roman" panose="02020603050405020304" pitchFamily="18" charset="0"/>
              </a:rPr>
              <a:t>IAM user</a:t>
            </a:r>
            <a:r>
              <a:rPr lang="en-US" sz="2000" dirty="0">
                <a:latin typeface="Times New Roman" panose="02020603050405020304" pitchFamily="18" charset="0"/>
                <a:cs typeface="Times New Roman" panose="02020603050405020304" pitchFamily="18" charset="0"/>
              </a:rPr>
              <a:t>, you select what </a:t>
            </a:r>
            <a:r>
              <a:rPr lang="en-US" sz="2000" b="1" i="1" dirty="0">
                <a:solidFill>
                  <a:schemeClr val="accent5"/>
                </a:solidFill>
                <a:latin typeface="Times New Roman" panose="02020603050405020304" pitchFamily="18" charset="0"/>
                <a:cs typeface="Times New Roman" panose="02020603050405020304" pitchFamily="18" charset="0"/>
              </a:rPr>
              <a:t>types of access </a:t>
            </a:r>
            <a:r>
              <a:rPr lang="en-US" sz="2000" dirty="0">
                <a:latin typeface="Times New Roman" panose="02020603050405020304" pitchFamily="18" charset="0"/>
                <a:cs typeface="Times New Roman" panose="02020603050405020304" pitchFamily="18" charset="0"/>
              </a:rPr>
              <a:t>the user is permitted to use. </a:t>
            </a:r>
          </a:p>
          <a:p>
            <a:pPr marL="14287" lvl="1" indent="0">
              <a:buNone/>
            </a:pPr>
            <a:endParaRPr lang="en-US" sz="1400" dirty="0">
              <a:latin typeface="Times New Roman" panose="02020603050405020304" pitchFamily="18" charset="0"/>
              <a:cs typeface="Times New Roman" panose="02020603050405020304" pitchFamily="18" charset="0"/>
            </a:endParaRPr>
          </a:p>
          <a:p>
            <a:pPr marL="14287" lvl="1" indent="0">
              <a:buNone/>
            </a:pPr>
            <a:r>
              <a:rPr lang="en-US" b="1" i="1" dirty="0">
                <a:solidFill>
                  <a:schemeClr val="accent5"/>
                </a:solidFill>
                <a:latin typeface="Times New Roman" panose="02020603050405020304" pitchFamily="18" charset="0"/>
                <a:cs typeface="Times New Roman" panose="02020603050405020304" pitchFamily="18" charset="0"/>
              </a:rPr>
              <a:t>Programmatic</a:t>
            </a:r>
            <a:r>
              <a:rPr lang="en-US" dirty="0">
                <a:latin typeface="Times New Roman" panose="02020603050405020304" pitchFamily="18" charset="0"/>
                <a:cs typeface="Times New Roman" panose="02020603050405020304" pitchFamily="18" charset="0"/>
              </a:rPr>
              <a:t> </a:t>
            </a:r>
            <a:r>
              <a:rPr lang="en-US" b="1" dirty="0">
                <a:solidFill>
                  <a:schemeClr val="accent5"/>
                </a:solidFill>
                <a:latin typeface="Times New Roman" panose="02020603050405020304" pitchFamily="18" charset="0"/>
                <a:cs typeface="Times New Roman" panose="02020603050405020304" pitchFamily="18" charset="0"/>
              </a:rPr>
              <a:t>access</a:t>
            </a:r>
          </a:p>
          <a:p>
            <a:pPr marL="692150" lvl="3" indent="-220663">
              <a:lnSpc>
                <a:spcPct val="100000"/>
              </a:lnSpc>
            </a:pPr>
            <a:r>
              <a:rPr lang="en-US" dirty="0">
                <a:latin typeface="Times New Roman" panose="02020603050405020304" pitchFamily="18" charset="0"/>
                <a:cs typeface="Times New Roman" panose="02020603050405020304" pitchFamily="18" charset="0"/>
              </a:rPr>
              <a:t>Authenticate using:</a:t>
            </a:r>
          </a:p>
          <a:p>
            <a:pPr marL="1149350" lvl="4" indent="-220663">
              <a:lnSpc>
                <a:spcPct val="100000"/>
              </a:lnSpc>
            </a:pPr>
            <a:r>
              <a:rPr lang="en-US" dirty="0">
                <a:solidFill>
                  <a:schemeClr val="accent6"/>
                </a:solidFill>
                <a:latin typeface="Times New Roman" panose="02020603050405020304" pitchFamily="18" charset="0"/>
                <a:cs typeface="Times New Roman" panose="02020603050405020304" pitchFamily="18" charset="0"/>
              </a:rPr>
              <a:t>Access key ID</a:t>
            </a:r>
          </a:p>
          <a:p>
            <a:pPr marL="1149350" lvl="4" indent="-220663">
              <a:lnSpc>
                <a:spcPct val="100000"/>
              </a:lnSpc>
            </a:pPr>
            <a:r>
              <a:rPr lang="en-US" dirty="0">
                <a:solidFill>
                  <a:schemeClr val="accent6"/>
                </a:solidFill>
                <a:latin typeface="Times New Roman" panose="02020603050405020304" pitchFamily="18" charset="0"/>
                <a:cs typeface="Times New Roman" panose="02020603050405020304" pitchFamily="18" charset="0"/>
              </a:rPr>
              <a:t>Secret access key</a:t>
            </a:r>
            <a:endParaRPr lang="en-US" dirty="0">
              <a:latin typeface="Times New Roman" panose="02020603050405020304" pitchFamily="18" charset="0"/>
              <a:cs typeface="Times New Roman" panose="02020603050405020304" pitchFamily="18" charset="0"/>
            </a:endParaRPr>
          </a:p>
          <a:p>
            <a:pPr marL="692150" lvl="3" indent="-220663">
              <a:lnSpc>
                <a:spcPct val="100000"/>
              </a:lnSpc>
            </a:pPr>
            <a:r>
              <a:rPr lang="en-US" dirty="0">
                <a:latin typeface="Times New Roman" panose="02020603050405020304" pitchFamily="18" charset="0"/>
                <a:cs typeface="Times New Roman" panose="02020603050405020304" pitchFamily="18" charset="0"/>
              </a:rPr>
              <a:t>Provides AWS CLI and AWS SDK access</a:t>
            </a:r>
          </a:p>
          <a:p>
            <a:pPr marL="692150" lvl="3" indent="-220663">
              <a:lnSpc>
                <a:spcPct val="100000"/>
              </a:lnSpc>
            </a:pPr>
            <a:endParaRPr lang="en-US" sz="1400" dirty="0">
              <a:latin typeface="Times New Roman" panose="02020603050405020304" pitchFamily="18" charset="0"/>
              <a:cs typeface="Times New Roman" panose="02020603050405020304" pitchFamily="18" charset="0"/>
            </a:endParaRPr>
          </a:p>
          <a:p>
            <a:pPr marL="14287" lvl="1" indent="0">
              <a:buNone/>
            </a:pPr>
            <a:r>
              <a:rPr lang="en-US" b="1" i="1" dirty="0">
                <a:solidFill>
                  <a:schemeClr val="accent5"/>
                </a:solidFill>
                <a:latin typeface="Times New Roman" panose="02020603050405020304" pitchFamily="18" charset="0"/>
                <a:cs typeface="Times New Roman" panose="02020603050405020304" pitchFamily="18" charset="0"/>
              </a:rPr>
              <a:t>AWS Management Console </a:t>
            </a:r>
            <a:r>
              <a:rPr lang="en-US" b="1" dirty="0">
                <a:solidFill>
                  <a:schemeClr val="accent5"/>
                </a:solidFill>
                <a:latin typeface="Times New Roman" panose="02020603050405020304" pitchFamily="18" charset="0"/>
                <a:cs typeface="Times New Roman" panose="02020603050405020304" pitchFamily="18" charset="0"/>
              </a:rPr>
              <a:t>access</a:t>
            </a:r>
          </a:p>
          <a:p>
            <a:pPr marL="692150" lvl="3" indent="-220663">
              <a:lnSpc>
                <a:spcPct val="100000"/>
              </a:lnSpc>
            </a:pPr>
            <a:r>
              <a:rPr lang="en-US" dirty="0">
                <a:latin typeface="Times New Roman" panose="02020603050405020304" pitchFamily="18" charset="0"/>
                <a:cs typeface="Times New Roman" panose="02020603050405020304" pitchFamily="18" charset="0"/>
              </a:rPr>
              <a:t>Authenticate using:</a:t>
            </a:r>
          </a:p>
          <a:p>
            <a:pPr marL="1149350" lvl="4" indent="-220663">
              <a:lnSpc>
                <a:spcPct val="100000"/>
              </a:lnSpc>
            </a:pPr>
            <a:r>
              <a:rPr lang="en-US" dirty="0">
                <a:solidFill>
                  <a:schemeClr val="accent6"/>
                </a:solidFill>
                <a:latin typeface="Times New Roman" panose="02020603050405020304" pitchFamily="18" charset="0"/>
                <a:cs typeface="Times New Roman" panose="02020603050405020304" pitchFamily="18" charset="0"/>
              </a:rPr>
              <a:t>12-digit Account ID</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or</a:t>
            </a:r>
            <a:r>
              <a:rPr lang="en-US" dirty="0">
                <a:latin typeface="Times New Roman" panose="02020603050405020304" pitchFamily="18" charset="0"/>
                <a:cs typeface="Times New Roman" panose="02020603050405020304" pitchFamily="18" charset="0"/>
              </a:rPr>
              <a:t> </a:t>
            </a:r>
            <a:r>
              <a:rPr lang="en-US" dirty="0">
                <a:solidFill>
                  <a:schemeClr val="accent6"/>
                </a:solidFill>
                <a:latin typeface="Times New Roman" panose="02020603050405020304" pitchFamily="18" charset="0"/>
                <a:cs typeface="Times New Roman" panose="02020603050405020304" pitchFamily="18" charset="0"/>
              </a:rPr>
              <a:t>alias</a:t>
            </a:r>
          </a:p>
          <a:p>
            <a:pPr marL="1149350" lvl="4" indent="-220663">
              <a:lnSpc>
                <a:spcPct val="100000"/>
              </a:lnSpc>
            </a:pPr>
            <a:r>
              <a:rPr lang="en-US" dirty="0">
                <a:latin typeface="Times New Roman" panose="02020603050405020304" pitchFamily="18" charset="0"/>
                <a:cs typeface="Times New Roman" panose="02020603050405020304" pitchFamily="18" charset="0"/>
              </a:rPr>
              <a:t>IAM </a:t>
            </a:r>
            <a:r>
              <a:rPr lang="en-US" dirty="0">
                <a:solidFill>
                  <a:schemeClr val="accent6"/>
                </a:solidFill>
                <a:latin typeface="Times New Roman" panose="02020603050405020304" pitchFamily="18" charset="0"/>
                <a:cs typeface="Times New Roman" panose="02020603050405020304" pitchFamily="18" charset="0"/>
              </a:rPr>
              <a:t>user name</a:t>
            </a:r>
          </a:p>
          <a:p>
            <a:pPr marL="1149350" lvl="4" indent="-220663">
              <a:lnSpc>
                <a:spcPct val="100000"/>
              </a:lnSpc>
            </a:pPr>
            <a:r>
              <a:rPr lang="en-US" dirty="0">
                <a:latin typeface="Times New Roman" panose="02020603050405020304" pitchFamily="18" charset="0"/>
                <a:cs typeface="Times New Roman" panose="02020603050405020304" pitchFamily="18" charset="0"/>
              </a:rPr>
              <a:t>IAM </a:t>
            </a:r>
            <a:r>
              <a:rPr lang="en-US" dirty="0">
                <a:solidFill>
                  <a:schemeClr val="accent6"/>
                </a:solidFill>
                <a:latin typeface="Times New Roman" panose="02020603050405020304" pitchFamily="18" charset="0"/>
                <a:cs typeface="Times New Roman" panose="02020603050405020304" pitchFamily="18" charset="0"/>
              </a:rPr>
              <a:t>password</a:t>
            </a:r>
            <a:endParaRPr lang="en-US" dirty="0">
              <a:latin typeface="Times New Roman" panose="02020603050405020304" pitchFamily="18" charset="0"/>
              <a:cs typeface="Times New Roman" panose="02020603050405020304" pitchFamily="18" charset="0"/>
            </a:endParaRPr>
          </a:p>
          <a:p>
            <a:pPr marL="692150" lvl="3" indent="-220663">
              <a:lnSpc>
                <a:spcPct val="100000"/>
              </a:lnSpc>
            </a:pPr>
            <a:r>
              <a:rPr lang="en-US" dirty="0">
                <a:latin typeface="Times New Roman" panose="02020603050405020304" pitchFamily="18" charset="0"/>
                <a:cs typeface="Times New Roman" panose="02020603050405020304" pitchFamily="18" charset="0"/>
              </a:rPr>
              <a:t>If enabled, </a:t>
            </a:r>
            <a:r>
              <a:rPr lang="en-US" b="1" dirty="0">
                <a:solidFill>
                  <a:schemeClr val="accent5"/>
                </a:solidFill>
                <a:latin typeface="Times New Roman" panose="02020603050405020304" pitchFamily="18" charset="0"/>
                <a:cs typeface="Times New Roman" panose="02020603050405020304" pitchFamily="18" charset="0"/>
              </a:rPr>
              <a:t>multi-factor authentication (MFA)</a:t>
            </a:r>
            <a:r>
              <a:rPr lang="en-US" dirty="0">
                <a:latin typeface="Times New Roman" panose="02020603050405020304" pitchFamily="18" charset="0"/>
                <a:cs typeface="Times New Roman" panose="02020603050405020304" pitchFamily="18" charset="0"/>
              </a:rPr>
              <a:t> prompts for an authentication code.</a:t>
            </a:r>
            <a:endParaRPr lang="en-US" sz="2000" dirty="0">
              <a:latin typeface="Times New Roman" panose="02020603050405020304" pitchFamily="18" charset="0"/>
              <a:cs typeface="Times New Roman" panose="02020603050405020304" pitchFamily="18" charset="0"/>
            </a:endParaRPr>
          </a:p>
        </p:txBody>
      </p:sp>
      <p:grpSp>
        <p:nvGrpSpPr>
          <p:cNvPr id="5" name="Group 4">
            <a:extLst>
              <a:ext uri="{FF2B5EF4-FFF2-40B4-BE49-F238E27FC236}">
                <a16:creationId xmlns:a16="http://schemas.microsoft.com/office/drawing/2014/main" id="{A413962B-3866-F381-ADBA-54F93817898F}"/>
              </a:ext>
            </a:extLst>
          </p:cNvPr>
          <p:cNvGrpSpPr/>
          <p:nvPr/>
        </p:nvGrpSpPr>
        <p:grpSpPr>
          <a:xfrm>
            <a:off x="8652019" y="2106504"/>
            <a:ext cx="2831227" cy="3464983"/>
            <a:chOff x="9039805" y="2254614"/>
            <a:chExt cx="2135322" cy="3464983"/>
          </a:xfrm>
        </p:grpSpPr>
        <p:pic>
          <p:nvPicPr>
            <p:cNvPr id="6" name="Graphic 5">
              <a:extLst>
                <a:ext uri="{FF2B5EF4-FFF2-40B4-BE49-F238E27FC236}">
                  <a16:creationId xmlns:a16="http://schemas.microsoft.com/office/drawing/2014/main" id="{C0BE67A4-2F81-EB86-CB12-6A7E1CB87B35}"/>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039805" y="2254614"/>
              <a:ext cx="711200" cy="711200"/>
            </a:xfrm>
            <a:prstGeom prst="rect">
              <a:avLst/>
            </a:prstGeom>
          </p:spPr>
        </p:pic>
        <p:pic>
          <p:nvPicPr>
            <p:cNvPr id="8" name="Graphic 7">
              <a:extLst>
                <a:ext uri="{FF2B5EF4-FFF2-40B4-BE49-F238E27FC236}">
                  <a16:creationId xmlns:a16="http://schemas.microsoft.com/office/drawing/2014/main" id="{AC205C54-6801-F517-4195-7483CF19C963}"/>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463927" y="2254614"/>
              <a:ext cx="711200" cy="711200"/>
            </a:xfrm>
            <a:prstGeom prst="rect">
              <a:avLst/>
            </a:prstGeom>
          </p:spPr>
        </p:pic>
        <p:sp>
          <p:nvSpPr>
            <p:cNvPr id="10" name="TextBox 9">
              <a:extLst>
                <a:ext uri="{FF2B5EF4-FFF2-40B4-BE49-F238E27FC236}">
                  <a16:creationId xmlns:a16="http://schemas.microsoft.com/office/drawing/2014/main" id="{C3BF7743-EC47-EC8C-3049-0CE0428BC873}"/>
                </a:ext>
              </a:extLst>
            </p:cNvPr>
            <p:cNvSpPr txBox="1"/>
            <p:nvPr/>
          </p:nvSpPr>
          <p:spPr>
            <a:xfrm>
              <a:off x="9052493" y="5134822"/>
              <a:ext cx="2122634" cy="584775"/>
            </a:xfrm>
            <a:prstGeom prst="rect">
              <a:avLst/>
            </a:prstGeom>
            <a:noFill/>
          </p:spPr>
          <p:txBody>
            <a:bodyPr wrap="square" rtlCol="0">
              <a:spAutoFit/>
            </a:bodyPr>
            <a:lstStyle/>
            <a:p>
              <a:pPr algn="ctr"/>
              <a:r>
                <a:rPr lang="en-US" sz="1600" dirty="0"/>
                <a:t>AWS Management Console</a:t>
              </a:r>
            </a:p>
          </p:txBody>
        </p:sp>
        <p:pic>
          <p:nvPicPr>
            <p:cNvPr id="11" name="Graphic 10">
              <a:extLst>
                <a:ext uri="{FF2B5EF4-FFF2-40B4-BE49-F238E27FC236}">
                  <a16:creationId xmlns:a16="http://schemas.microsoft.com/office/drawing/2014/main" id="{7F5724C5-BEB9-2E96-1B4D-911050974C77}"/>
                </a:ext>
                <a:ext uri="{C183D7F6-B498-43B3-948B-1728B52AA6E4}">
                  <adec:decorative xmlns:adec="http://schemas.microsoft.com/office/drawing/2017/decorative" val="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9752727" y="4364575"/>
              <a:ext cx="711200" cy="711200"/>
            </a:xfrm>
            <a:prstGeom prst="rect">
              <a:avLst/>
            </a:prstGeom>
          </p:spPr>
        </p:pic>
      </p:grpSp>
      <p:sp>
        <p:nvSpPr>
          <p:cNvPr id="35" name="TextBox 34">
            <a:extLst>
              <a:ext uri="{FF2B5EF4-FFF2-40B4-BE49-F238E27FC236}">
                <a16:creationId xmlns:a16="http://schemas.microsoft.com/office/drawing/2014/main" id="{62A4AFF3-8097-7E5E-0877-78AA46D3526B}"/>
              </a:ext>
            </a:extLst>
          </p:cNvPr>
          <p:cNvSpPr txBox="1"/>
          <p:nvPr/>
        </p:nvSpPr>
        <p:spPr>
          <a:xfrm>
            <a:off x="8358630" y="2931637"/>
            <a:ext cx="1779722" cy="338554"/>
          </a:xfrm>
          <a:prstGeom prst="rect">
            <a:avLst/>
          </a:prstGeom>
          <a:noFill/>
        </p:spPr>
        <p:txBody>
          <a:bodyPr wrap="square" rtlCol="0">
            <a:spAutoFit/>
          </a:bodyPr>
          <a:lstStyle/>
          <a:p>
            <a:pPr algn="ctr"/>
            <a:r>
              <a:rPr lang="en-US" sz="1600" dirty="0"/>
              <a:t>AWS CLI</a:t>
            </a:r>
          </a:p>
        </p:txBody>
      </p:sp>
      <p:sp>
        <p:nvSpPr>
          <p:cNvPr id="36" name="TextBox 35">
            <a:extLst>
              <a:ext uri="{FF2B5EF4-FFF2-40B4-BE49-F238E27FC236}">
                <a16:creationId xmlns:a16="http://schemas.microsoft.com/office/drawing/2014/main" id="{163E465A-68D3-A541-32A3-1026775C947C}"/>
              </a:ext>
            </a:extLst>
          </p:cNvPr>
          <p:cNvSpPr txBox="1"/>
          <p:nvPr/>
        </p:nvSpPr>
        <p:spPr>
          <a:xfrm>
            <a:off x="10434452" y="2901262"/>
            <a:ext cx="1324407" cy="584775"/>
          </a:xfrm>
          <a:prstGeom prst="rect">
            <a:avLst/>
          </a:prstGeom>
          <a:noFill/>
        </p:spPr>
        <p:txBody>
          <a:bodyPr wrap="square" rtlCol="0">
            <a:spAutoFit/>
          </a:bodyPr>
          <a:lstStyle/>
          <a:p>
            <a:pPr algn="ctr"/>
            <a:r>
              <a:rPr lang="en-US" sz="1600" dirty="0"/>
              <a:t>AWS Tools and SDKs</a:t>
            </a:r>
          </a:p>
        </p:txBody>
      </p:sp>
    </p:spTree>
    <p:extLst>
      <p:ext uri="{BB962C8B-B14F-4D97-AF65-F5344CB8AC3E}">
        <p14:creationId xmlns:p14="http://schemas.microsoft.com/office/powerpoint/2010/main" val="8063477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7635176" y="631060"/>
            <a:ext cx="2042224"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37454" y="407518"/>
            <a:ext cx="6197722"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784658"/>
                </a:solidFill>
                <a:effectLst/>
                <a:uLnTx/>
                <a:uFillTx/>
                <a:latin typeface="Times New Roman" panose="02020603050405020304" pitchFamily="18" charset="0"/>
                <a:ea typeface="+mn-ea"/>
                <a:cs typeface="Times New Roman" panose="02020603050405020304" pitchFamily="18" charset="0"/>
              </a:rPr>
              <a:t>AWS Identity and Access Management (IAM)</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3" y="6262270"/>
            <a:ext cx="570872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2</a:t>
            </a:r>
          </a:p>
        </p:txBody>
      </p:sp>
      <p:sp>
        <p:nvSpPr>
          <p:cNvPr id="15" name="TextBox 14">
            <a:extLst>
              <a:ext uri="{FF2B5EF4-FFF2-40B4-BE49-F238E27FC236}">
                <a16:creationId xmlns:a16="http://schemas.microsoft.com/office/drawing/2014/main" id="{28514914-8D62-5DCB-B26F-A901F5183D64}"/>
              </a:ext>
            </a:extLst>
          </p:cNvPr>
          <p:cNvSpPr txBox="1"/>
          <p:nvPr/>
        </p:nvSpPr>
        <p:spPr>
          <a:xfrm>
            <a:off x="1535112" y="909277"/>
            <a:ext cx="7975393"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IAM MFA</a:t>
            </a:r>
          </a:p>
        </p:txBody>
      </p:sp>
      <p:sp>
        <p:nvSpPr>
          <p:cNvPr id="22" name="Content Placeholder 2">
            <a:extLst>
              <a:ext uri="{FF2B5EF4-FFF2-40B4-BE49-F238E27FC236}">
                <a16:creationId xmlns:a16="http://schemas.microsoft.com/office/drawing/2014/main" id="{D596E9CC-454C-A0DE-53A1-25C22B9D1799}"/>
              </a:ext>
            </a:extLst>
          </p:cNvPr>
          <p:cNvSpPr>
            <a:spLocks noGrp="1"/>
          </p:cNvSpPr>
          <p:nvPr>
            <p:ph idx="1"/>
          </p:nvPr>
        </p:nvSpPr>
        <p:spPr>
          <a:xfrm>
            <a:off x="458625" y="1502148"/>
            <a:ext cx="8753613" cy="4703229"/>
          </a:xfrm>
        </p:spPr>
        <p:txBody>
          <a:bodyPr>
            <a:normAutofit/>
          </a:bodyPr>
          <a:lstStyle/>
          <a:p>
            <a:pPr marL="228600" lvl="1">
              <a:lnSpc>
                <a:spcPct val="110000"/>
              </a:lnSpc>
              <a:spcBef>
                <a:spcPts val="1800"/>
              </a:spcBef>
              <a:spcAft>
                <a:spcPts val="800"/>
              </a:spcAft>
            </a:pPr>
            <a:r>
              <a:rPr lang="en-US" sz="2000" dirty="0">
                <a:latin typeface="Times New Roman" panose="02020603050405020304" pitchFamily="18" charset="0"/>
                <a:cs typeface="Times New Roman" panose="02020603050405020304" pitchFamily="18" charset="0"/>
              </a:rPr>
              <a:t>MFA provides increased security.</a:t>
            </a:r>
          </a:p>
          <a:p>
            <a:pPr marL="228600" lvl="1">
              <a:lnSpc>
                <a:spcPct val="110000"/>
              </a:lnSpc>
              <a:spcBef>
                <a:spcPts val="1800"/>
              </a:spcBef>
              <a:spcAft>
                <a:spcPts val="800"/>
              </a:spcAft>
            </a:pPr>
            <a:r>
              <a:rPr lang="en-US" sz="2000" dirty="0">
                <a:latin typeface="Times New Roman" panose="02020603050405020304" pitchFamily="18" charset="0"/>
                <a:cs typeface="Times New Roman" panose="02020603050405020304" pitchFamily="18" charset="0"/>
              </a:rPr>
              <a:t>In addition to </a:t>
            </a:r>
            <a:r>
              <a:rPr lang="en-US" sz="2000" b="1" dirty="0">
                <a:solidFill>
                  <a:schemeClr val="accent5"/>
                </a:solidFill>
                <a:latin typeface="Times New Roman" panose="02020603050405020304" pitchFamily="18" charset="0"/>
                <a:cs typeface="Times New Roman" panose="02020603050405020304" pitchFamily="18" charset="0"/>
              </a:rPr>
              <a:t>user name </a:t>
            </a:r>
            <a:r>
              <a:rPr lang="en-US" sz="2000" dirty="0">
                <a:latin typeface="Times New Roman" panose="02020603050405020304" pitchFamily="18" charset="0"/>
                <a:cs typeface="Times New Roman" panose="02020603050405020304" pitchFamily="18" charset="0"/>
              </a:rPr>
              <a:t>and </a:t>
            </a:r>
            <a:r>
              <a:rPr lang="en-US" sz="2000" b="1" dirty="0">
                <a:solidFill>
                  <a:schemeClr val="accent5"/>
                </a:solidFill>
                <a:latin typeface="Times New Roman" panose="02020603050405020304" pitchFamily="18" charset="0"/>
                <a:cs typeface="Times New Roman" panose="02020603050405020304" pitchFamily="18" charset="0"/>
              </a:rPr>
              <a:t>password</a:t>
            </a:r>
            <a:r>
              <a:rPr lang="en-US" sz="2000" dirty="0">
                <a:latin typeface="Times New Roman" panose="02020603050405020304" pitchFamily="18" charset="0"/>
                <a:cs typeface="Times New Roman" panose="02020603050405020304" pitchFamily="18" charset="0"/>
              </a:rPr>
              <a:t>, MFA requires a unique </a:t>
            </a:r>
            <a:r>
              <a:rPr lang="en-US" sz="2000" dirty="0">
                <a:solidFill>
                  <a:schemeClr val="accent6"/>
                </a:solidFill>
                <a:latin typeface="Times New Roman" panose="02020603050405020304" pitchFamily="18" charset="0"/>
                <a:cs typeface="Times New Roman" panose="02020603050405020304" pitchFamily="18" charset="0"/>
              </a:rPr>
              <a:t>authentication code</a:t>
            </a:r>
            <a:r>
              <a:rPr lang="en-US" sz="2000" dirty="0">
                <a:latin typeface="Times New Roman" panose="02020603050405020304" pitchFamily="18" charset="0"/>
                <a:cs typeface="Times New Roman" panose="02020603050405020304" pitchFamily="18" charset="0"/>
              </a:rPr>
              <a:t> to access AWS services.</a:t>
            </a:r>
          </a:p>
        </p:txBody>
      </p:sp>
      <p:grpSp>
        <p:nvGrpSpPr>
          <p:cNvPr id="23" name="Group 22" descr="diagram shows a sign in web page dialog on the left with an arrow pointing to a screenshot of the AWS Management Console. The arrow is accompanied by labels &quot;username and password&quot; and &quot;MFA token&quot;.">
            <a:extLst>
              <a:ext uri="{FF2B5EF4-FFF2-40B4-BE49-F238E27FC236}">
                <a16:creationId xmlns:a16="http://schemas.microsoft.com/office/drawing/2014/main" id="{F94BD8D6-9401-B3EB-C8E0-A7620AD4DA92}"/>
              </a:ext>
            </a:extLst>
          </p:cNvPr>
          <p:cNvGrpSpPr/>
          <p:nvPr/>
        </p:nvGrpSpPr>
        <p:grpSpPr>
          <a:xfrm>
            <a:off x="1857374" y="3032079"/>
            <a:ext cx="8643939" cy="2637299"/>
            <a:chOff x="1127266" y="3032079"/>
            <a:chExt cx="9849452" cy="3537610"/>
          </a:xfrm>
        </p:grpSpPr>
        <p:pic>
          <p:nvPicPr>
            <p:cNvPr id="24" name="Picture 23">
              <a:extLst>
                <a:ext uri="{FF2B5EF4-FFF2-40B4-BE49-F238E27FC236}">
                  <a16:creationId xmlns:a16="http://schemas.microsoft.com/office/drawing/2014/main" id="{34F482A8-896F-255B-CFC2-AF29BE694E6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27266" y="3548570"/>
              <a:ext cx="3110541" cy="1840758"/>
            </a:xfrm>
            <a:prstGeom prst="rect">
              <a:avLst/>
            </a:prstGeom>
            <a:ln>
              <a:solidFill>
                <a:srgbClr val="474746">
                  <a:lumMod val="50000"/>
                </a:srgbClr>
              </a:solidFill>
            </a:ln>
          </p:spPr>
        </p:pic>
        <p:sp>
          <p:nvSpPr>
            <p:cNvPr id="27" name="TextBox 26">
              <a:extLst>
                <a:ext uri="{FF2B5EF4-FFF2-40B4-BE49-F238E27FC236}">
                  <a16:creationId xmlns:a16="http://schemas.microsoft.com/office/drawing/2014/main" id="{58B29C96-2960-EC79-45C1-1E90AD75D588}"/>
                </a:ext>
              </a:extLst>
            </p:cNvPr>
            <p:cNvSpPr txBox="1"/>
            <p:nvPr/>
          </p:nvSpPr>
          <p:spPr>
            <a:xfrm>
              <a:off x="4302594" y="5177087"/>
              <a:ext cx="1571025" cy="338554"/>
            </a:xfrm>
            <a:prstGeom prst="rect">
              <a:avLst/>
            </a:prstGeom>
            <a:noFill/>
          </p:spPr>
          <p:txBody>
            <a:bodyPr wrap="square" rtlCol="0">
              <a:spAutoFit/>
            </a:bodyPr>
            <a:lstStyle/>
            <a:p>
              <a:pPr algn="ctr"/>
              <a:r>
                <a:rPr lang="en-US" sz="1600" dirty="0"/>
                <a:t>MFA token</a:t>
              </a:r>
            </a:p>
          </p:txBody>
        </p:sp>
        <p:pic>
          <p:nvPicPr>
            <p:cNvPr id="28" name="Graphic 27">
              <a:extLst>
                <a:ext uri="{FF2B5EF4-FFF2-40B4-BE49-F238E27FC236}">
                  <a16:creationId xmlns:a16="http://schemas.microsoft.com/office/drawing/2014/main" id="{B6EEC48B-196D-5D36-309D-84C2A1509C9E}"/>
                </a:ext>
                <a:ext uri="{C183D7F6-B498-43B3-948B-1728B52AA6E4}">
                  <adec:decorative xmlns:adec="http://schemas.microsoft.com/office/drawing/2017/decorative" val="1"/>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4768901" y="4627807"/>
              <a:ext cx="598176" cy="598176"/>
            </a:xfrm>
            <a:prstGeom prst="rect">
              <a:avLst/>
            </a:prstGeom>
          </p:spPr>
        </p:pic>
        <p:pic>
          <p:nvPicPr>
            <p:cNvPr id="29" name="Graphic 28">
              <a:extLst>
                <a:ext uri="{FF2B5EF4-FFF2-40B4-BE49-F238E27FC236}">
                  <a16:creationId xmlns:a16="http://schemas.microsoft.com/office/drawing/2014/main" id="{538A59C7-291D-D87D-A3F3-7354929EAA2E}"/>
                </a:ext>
                <a:ext uri="{C183D7F6-B498-43B3-948B-1728B52AA6E4}">
                  <adec:decorative xmlns:adec="http://schemas.microsoft.com/office/drawing/2017/decorative" val="1"/>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4722554" y="3183324"/>
              <a:ext cx="728778" cy="728778"/>
            </a:xfrm>
            <a:prstGeom prst="rect">
              <a:avLst/>
            </a:prstGeom>
          </p:spPr>
        </p:pic>
        <p:sp>
          <p:nvSpPr>
            <p:cNvPr id="30" name="TextBox 29">
              <a:extLst>
                <a:ext uri="{FF2B5EF4-FFF2-40B4-BE49-F238E27FC236}">
                  <a16:creationId xmlns:a16="http://schemas.microsoft.com/office/drawing/2014/main" id="{2FA69BB7-276C-5BBD-D787-E1D1B3542CE7}"/>
                </a:ext>
              </a:extLst>
            </p:cNvPr>
            <p:cNvSpPr txBox="1"/>
            <p:nvPr/>
          </p:nvSpPr>
          <p:spPr>
            <a:xfrm>
              <a:off x="4302594" y="3782914"/>
              <a:ext cx="1571025" cy="584775"/>
            </a:xfrm>
            <a:prstGeom prst="rect">
              <a:avLst/>
            </a:prstGeom>
            <a:noFill/>
          </p:spPr>
          <p:txBody>
            <a:bodyPr wrap="square" rtlCol="0">
              <a:spAutoFit/>
            </a:bodyPr>
            <a:lstStyle/>
            <a:p>
              <a:pPr algn="ctr"/>
              <a:r>
                <a:rPr lang="en-US" sz="1600" dirty="0"/>
                <a:t>User name and password</a:t>
              </a:r>
            </a:p>
          </p:txBody>
        </p:sp>
        <p:cxnSp>
          <p:nvCxnSpPr>
            <p:cNvPr id="31" name="Straight Arrow Connector 30">
              <a:extLst>
                <a:ext uri="{FF2B5EF4-FFF2-40B4-BE49-F238E27FC236}">
                  <a16:creationId xmlns:a16="http://schemas.microsoft.com/office/drawing/2014/main" id="{6916C227-6867-3CEC-6225-2A80A2A7ED86}"/>
                </a:ext>
              </a:extLst>
            </p:cNvPr>
            <p:cNvCxnSpPr>
              <a:cxnSpLocks/>
            </p:cNvCxnSpPr>
            <p:nvPr/>
          </p:nvCxnSpPr>
          <p:spPr>
            <a:xfrm flipV="1">
              <a:off x="4384482" y="4481959"/>
              <a:ext cx="1571025" cy="1"/>
            </a:xfrm>
            <a:prstGeom prst="straightConnector1">
              <a:avLst/>
            </a:prstGeom>
            <a:ln w="38100">
              <a:solidFill>
                <a:srgbClr val="545B64"/>
              </a:solidFill>
              <a:headEnd type="none" w="med" len="sm"/>
              <a:tailEnd type="arrow" w="med" len="sm"/>
            </a:ln>
          </p:spPr>
          <p:style>
            <a:lnRef idx="1">
              <a:schemeClr val="accent1"/>
            </a:lnRef>
            <a:fillRef idx="0">
              <a:schemeClr val="accent1"/>
            </a:fillRef>
            <a:effectRef idx="0">
              <a:schemeClr val="accent1"/>
            </a:effectRef>
            <a:fontRef idx="minor">
              <a:schemeClr val="tx1"/>
            </a:fontRef>
          </p:style>
        </p:cxnSp>
        <p:pic>
          <p:nvPicPr>
            <p:cNvPr id="32" name="Picture 31">
              <a:extLst>
                <a:ext uri="{FF2B5EF4-FFF2-40B4-BE49-F238E27FC236}">
                  <a16:creationId xmlns:a16="http://schemas.microsoft.com/office/drawing/2014/main" id="{DF16A364-7AB6-4439-164E-42D429022D3F}"/>
                </a:ext>
              </a:extLst>
            </p:cNvPr>
            <p:cNvPicPr>
              <a:picLocks noChangeAspect="1"/>
            </p:cNvPicPr>
            <p:nvPr/>
          </p:nvPicPr>
          <p:blipFill rotWithShape="1">
            <a:blip r:embed="rId10"/>
            <a:srcRect b="3581"/>
            <a:stretch/>
          </p:blipFill>
          <p:spPr>
            <a:xfrm>
              <a:off x="6096000" y="3032079"/>
              <a:ext cx="4880718" cy="3162282"/>
            </a:xfrm>
            <a:prstGeom prst="rect">
              <a:avLst/>
            </a:prstGeom>
            <a:ln>
              <a:solidFill>
                <a:schemeClr val="tx1"/>
              </a:solidFill>
            </a:ln>
          </p:spPr>
        </p:pic>
        <p:sp>
          <p:nvSpPr>
            <p:cNvPr id="33" name="TextBox 32">
              <a:extLst>
                <a:ext uri="{FF2B5EF4-FFF2-40B4-BE49-F238E27FC236}">
                  <a16:creationId xmlns:a16="http://schemas.microsoft.com/office/drawing/2014/main" id="{C33F93B2-6653-2255-449E-AC420021B5C5}"/>
                </a:ext>
              </a:extLst>
            </p:cNvPr>
            <p:cNvSpPr txBox="1"/>
            <p:nvPr/>
          </p:nvSpPr>
          <p:spPr>
            <a:xfrm>
              <a:off x="6933036" y="6231135"/>
              <a:ext cx="3206646" cy="338554"/>
            </a:xfrm>
            <a:prstGeom prst="rect">
              <a:avLst/>
            </a:prstGeom>
            <a:noFill/>
          </p:spPr>
          <p:txBody>
            <a:bodyPr wrap="square" rtlCol="0">
              <a:spAutoFit/>
            </a:bodyPr>
            <a:lstStyle/>
            <a:p>
              <a:pPr algn="ctr"/>
              <a:r>
                <a:rPr lang="en-US" sz="1600" b="1" i="1" dirty="0">
                  <a:solidFill>
                    <a:schemeClr val="accent5"/>
                  </a:solidFill>
                </a:rPr>
                <a:t>AWS Management Console</a:t>
              </a:r>
            </a:p>
          </p:txBody>
        </p:sp>
      </p:grpSp>
    </p:spTree>
    <p:extLst>
      <p:ext uri="{BB962C8B-B14F-4D97-AF65-F5344CB8AC3E}">
        <p14:creationId xmlns:p14="http://schemas.microsoft.com/office/powerpoint/2010/main" val="21929091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7635176" y="631060"/>
            <a:ext cx="2042224"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37454" y="407518"/>
            <a:ext cx="6197722"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784658"/>
                </a:solidFill>
                <a:effectLst/>
                <a:uLnTx/>
                <a:uFillTx/>
                <a:latin typeface="Times New Roman" panose="02020603050405020304" pitchFamily="18" charset="0"/>
                <a:ea typeface="+mn-ea"/>
                <a:cs typeface="Times New Roman" panose="02020603050405020304" pitchFamily="18" charset="0"/>
              </a:rPr>
              <a:t>AWS Identity and Access Management (IAM)</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3" y="6262270"/>
            <a:ext cx="570872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2</a:t>
            </a:r>
          </a:p>
        </p:txBody>
      </p:sp>
      <p:sp>
        <p:nvSpPr>
          <p:cNvPr id="15" name="TextBox 14">
            <a:extLst>
              <a:ext uri="{FF2B5EF4-FFF2-40B4-BE49-F238E27FC236}">
                <a16:creationId xmlns:a16="http://schemas.microsoft.com/office/drawing/2014/main" id="{28514914-8D62-5DCB-B26F-A901F5183D64}"/>
              </a:ext>
            </a:extLst>
          </p:cNvPr>
          <p:cNvSpPr txBox="1"/>
          <p:nvPr/>
        </p:nvSpPr>
        <p:spPr>
          <a:xfrm>
            <a:off x="1535112" y="909277"/>
            <a:ext cx="7975393"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Authorization: What actions are permitted</a:t>
            </a:r>
          </a:p>
        </p:txBody>
      </p:sp>
      <p:pic>
        <p:nvPicPr>
          <p:cNvPr id="6" name="Picture 5">
            <a:extLst>
              <a:ext uri="{FF2B5EF4-FFF2-40B4-BE49-F238E27FC236}">
                <a16:creationId xmlns:a16="http://schemas.microsoft.com/office/drawing/2014/main" id="{DB6A04BB-4FEA-9B51-7407-70005FD55445}"/>
              </a:ext>
            </a:extLst>
          </p:cNvPr>
          <p:cNvPicPr>
            <a:picLocks noChangeAspect="1"/>
          </p:cNvPicPr>
          <p:nvPr/>
        </p:nvPicPr>
        <p:blipFill>
          <a:blip r:embed="rId5"/>
          <a:stretch>
            <a:fillRect/>
          </a:stretch>
        </p:blipFill>
        <p:spPr>
          <a:xfrm>
            <a:off x="1407769" y="1588535"/>
            <a:ext cx="9376461" cy="3946815"/>
          </a:xfrm>
          <a:prstGeom prst="rect">
            <a:avLst/>
          </a:prstGeom>
        </p:spPr>
      </p:pic>
    </p:spTree>
    <p:extLst>
      <p:ext uri="{BB962C8B-B14F-4D97-AF65-F5344CB8AC3E}">
        <p14:creationId xmlns:p14="http://schemas.microsoft.com/office/powerpoint/2010/main" val="11583780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7635176" y="631060"/>
            <a:ext cx="2042224"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37454" y="407518"/>
            <a:ext cx="6197722"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784658"/>
                </a:solidFill>
                <a:effectLst/>
                <a:uLnTx/>
                <a:uFillTx/>
                <a:latin typeface="Times New Roman" panose="02020603050405020304" pitchFamily="18" charset="0"/>
                <a:ea typeface="+mn-ea"/>
                <a:cs typeface="Times New Roman" panose="02020603050405020304" pitchFamily="18" charset="0"/>
              </a:rPr>
              <a:t>AWS Identity and Access Management (IAM)</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3" y="6262270"/>
            <a:ext cx="570872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2</a:t>
            </a:r>
          </a:p>
        </p:txBody>
      </p:sp>
      <p:sp>
        <p:nvSpPr>
          <p:cNvPr id="15" name="TextBox 14">
            <a:extLst>
              <a:ext uri="{FF2B5EF4-FFF2-40B4-BE49-F238E27FC236}">
                <a16:creationId xmlns:a16="http://schemas.microsoft.com/office/drawing/2014/main" id="{28514914-8D62-5DCB-B26F-A901F5183D64}"/>
              </a:ext>
            </a:extLst>
          </p:cNvPr>
          <p:cNvSpPr txBox="1"/>
          <p:nvPr/>
        </p:nvSpPr>
        <p:spPr>
          <a:xfrm>
            <a:off x="1525111" y="1085818"/>
            <a:ext cx="7975393"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IAM: Authorization</a:t>
            </a:r>
          </a:p>
        </p:txBody>
      </p:sp>
      <p:sp>
        <p:nvSpPr>
          <p:cNvPr id="3" name="Content Placeholder 2">
            <a:extLst>
              <a:ext uri="{FF2B5EF4-FFF2-40B4-BE49-F238E27FC236}">
                <a16:creationId xmlns:a16="http://schemas.microsoft.com/office/drawing/2014/main" id="{D9922566-E5E0-DBD2-7084-89855ED115C0}"/>
              </a:ext>
            </a:extLst>
          </p:cNvPr>
          <p:cNvSpPr>
            <a:spLocks noGrp="1"/>
          </p:cNvSpPr>
          <p:nvPr>
            <p:ph idx="1"/>
          </p:nvPr>
        </p:nvSpPr>
        <p:spPr>
          <a:xfrm>
            <a:off x="439334" y="1740353"/>
            <a:ext cx="10191821" cy="4913308"/>
          </a:xfrm>
        </p:spPr>
        <p:txBody>
          <a:bodyPr>
            <a:normAutofit/>
          </a:bodyPr>
          <a:lstStyle/>
          <a:p>
            <a:pPr marL="228600" lvl="1">
              <a:lnSpc>
                <a:spcPct val="120000"/>
              </a:lnSpc>
              <a:spcBef>
                <a:spcPts val="1800"/>
              </a:spcBef>
              <a:spcAft>
                <a:spcPts val="800"/>
              </a:spcAft>
            </a:pPr>
            <a:r>
              <a:rPr lang="en-US" sz="2000" dirty="0">
                <a:latin typeface="Times New Roman" panose="02020603050405020304" pitchFamily="18" charset="0"/>
                <a:cs typeface="Times New Roman" panose="02020603050405020304" pitchFamily="18" charset="0"/>
              </a:rPr>
              <a:t>Assign permissions by creating an IAM policy.</a:t>
            </a:r>
          </a:p>
          <a:p>
            <a:pPr marL="228600" lvl="1">
              <a:lnSpc>
                <a:spcPct val="100000"/>
              </a:lnSpc>
              <a:spcBef>
                <a:spcPts val="1800"/>
              </a:spcBef>
              <a:spcAft>
                <a:spcPts val="800"/>
              </a:spcAft>
            </a:pPr>
            <a:r>
              <a:rPr lang="en-US" sz="2000" dirty="0">
                <a:latin typeface="Times New Roman" panose="02020603050405020304" pitchFamily="18" charset="0"/>
                <a:cs typeface="Times New Roman" panose="02020603050405020304" pitchFamily="18" charset="0"/>
              </a:rPr>
              <a:t>Permissions determine </a:t>
            </a:r>
            <a:r>
              <a:rPr lang="en-US" sz="2000" b="1" dirty="0">
                <a:solidFill>
                  <a:schemeClr val="accent5"/>
                </a:solidFill>
                <a:latin typeface="Times New Roman" panose="02020603050405020304" pitchFamily="18" charset="0"/>
                <a:ea typeface="Amazon Ember" panose="020B0603020204020204" pitchFamily="34" charset="0"/>
                <a:cs typeface="Times New Roman" panose="02020603050405020304" pitchFamily="18" charset="0"/>
              </a:rPr>
              <a:t>which resources and operations </a:t>
            </a:r>
            <a:r>
              <a:rPr lang="en-US" sz="2000" dirty="0">
                <a:latin typeface="Times New Roman" panose="02020603050405020304" pitchFamily="18" charset="0"/>
                <a:cs typeface="Times New Roman" panose="02020603050405020304" pitchFamily="18" charset="0"/>
              </a:rPr>
              <a:t>are allowed:</a:t>
            </a:r>
          </a:p>
          <a:p>
            <a:pPr marL="688975" lvl="1" indent="-282575">
              <a:lnSpc>
                <a:spcPct val="120000"/>
              </a:lnSpc>
              <a:spcBef>
                <a:spcPts val="600"/>
              </a:spcBef>
            </a:pPr>
            <a:r>
              <a:rPr lang="en-US" sz="2000" dirty="0">
                <a:latin typeface="Times New Roman" panose="02020603050405020304" pitchFamily="18" charset="0"/>
                <a:cs typeface="Times New Roman" panose="02020603050405020304" pitchFamily="18" charset="0"/>
              </a:rPr>
              <a:t>All permissions are implicitly denied by default.</a:t>
            </a:r>
          </a:p>
          <a:p>
            <a:pPr marL="688975" lvl="1" indent="-282575">
              <a:lnSpc>
                <a:spcPct val="120000"/>
              </a:lnSpc>
              <a:spcBef>
                <a:spcPts val="600"/>
              </a:spcBef>
              <a:spcAft>
                <a:spcPts val="1800"/>
              </a:spcAft>
            </a:pPr>
            <a:r>
              <a:rPr lang="en-US" sz="2000" dirty="0">
                <a:latin typeface="Times New Roman" panose="02020603050405020304" pitchFamily="18" charset="0"/>
                <a:cs typeface="Times New Roman" panose="02020603050405020304" pitchFamily="18" charset="0"/>
              </a:rPr>
              <a:t>If something is explicitly denied, it is never allowed.</a:t>
            </a:r>
          </a:p>
          <a:p>
            <a:pPr marL="0" indent="0">
              <a:lnSpc>
                <a:spcPct val="120000"/>
              </a:lnSpc>
              <a:spcBef>
                <a:spcPts val="600"/>
              </a:spcBef>
              <a:spcAft>
                <a:spcPts val="600"/>
              </a:spcAft>
              <a:buNone/>
            </a:pPr>
            <a:r>
              <a:rPr lang="en-US" sz="2000" dirty="0">
                <a:solidFill>
                  <a:schemeClr val="accent6"/>
                </a:solidFill>
                <a:latin typeface="Times New Roman" panose="02020603050405020304" pitchFamily="18" charset="0"/>
                <a:ea typeface="Amazon Ember" panose="020B0603020204020204" pitchFamily="34" charset="0"/>
                <a:cs typeface="Times New Roman" panose="02020603050405020304" pitchFamily="18" charset="0"/>
              </a:rPr>
              <a:t>Best practice</a:t>
            </a:r>
            <a:r>
              <a:rPr lang="en-US" sz="2000" b="1" dirty="0">
                <a:solidFill>
                  <a:srgbClr val="0070C0"/>
                </a:solidFill>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Follow the </a:t>
            </a:r>
            <a:r>
              <a:rPr lang="en-US" sz="2000" b="1" dirty="0">
                <a:solidFill>
                  <a:schemeClr val="accent5"/>
                </a:solidFill>
                <a:latin typeface="Times New Roman" panose="02020603050405020304" pitchFamily="18" charset="0"/>
                <a:cs typeface="Times New Roman" panose="02020603050405020304" pitchFamily="18" charset="0"/>
              </a:rPr>
              <a:t>principle of least privilege</a:t>
            </a:r>
            <a:r>
              <a:rPr lang="en-US" sz="2000" dirty="0">
                <a:latin typeface="Times New Roman" panose="02020603050405020304" pitchFamily="18" charset="0"/>
                <a:cs typeface="Times New Roman" panose="02020603050405020304" pitchFamily="18" charset="0"/>
              </a:rPr>
              <a:t>.</a:t>
            </a:r>
          </a:p>
          <a:p>
            <a:pPr marL="0" indent="0">
              <a:lnSpc>
                <a:spcPct val="120000"/>
              </a:lnSpc>
              <a:spcBef>
                <a:spcPts val="600"/>
              </a:spcBef>
              <a:spcAft>
                <a:spcPts val="600"/>
              </a:spcAft>
              <a:buNone/>
            </a:pPr>
            <a:endParaRPr lang="en-US" sz="2000" b="1" i="1" dirty="0">
              <a:latin typeface="Times New Roman" panose="02020603050405020304" pitchFamily="18" charset="0"/>
              <a:ea typeface="Amazon Ember" panose="020B0603020204020204" pitchFamily="34" charset="0"/>
              <a:cs typeface="Times New Roman" panose="02020603050405020304" pitchFamily="18" charset="0"/>
            </a:endParaRPr>
          </a:p>
          <a:p>
            <a:pPr marL="0" indent="0">
              <a:lnSpc>
                <a:spcPct val="120000"/>
              </a:lnSpc>
              <a:spcBef>
                <a:spcPts val="600"/>
              </a:spcBef>
              <a:buNone/>
            </a:pPr>
            <a:r>
              <a:rPr lang="en-US" sz="2000" dirty="0">
                <a:latin typeface="Times New Roman" panose="02020603050405020304" pitchFamily="18" charset="0"/>
                <a:ea typeface="Amazon Ember" panose="020B0603020204020204" pitchFamily="34" charset="0"/>
                <a:cs typeface="Times New Roman" panose="02020603050405020304" pitchFamily="18" charset="0"/>
              </a:rPr>
              <a:t>Note</a:t>
            </a:r>
            <a:r>
              <a:rPr lang="en-US" sz="2000" dirty="0">
                <a:latin typeface="Times New Roman" panose="02020603050405020304" pitchFamily="18" charset="0"/>
                <a:cs typeface="Times New Roman" panose="02020603050405020304" pitchFamily="18" charset="0"/>
              </a:rPr>
              <a:t>: The scope of IAM service configurations is </a:t>
            </a:r>
            <a:r>
              <a:rPr lang="en-US" sz="2000" b="1" dirty="0">
                <a:solidFill>
                  <a:schemeClr val="accent5"/>
                </a:solidFill>
                <a:latin typeface="Times New Roman" panose="02020603050405020304" pitchFamily="18" charset="0"/>
                <a:ea typeface="Amazon Ember" panose="020B0603020204020204" pitchFamily="34" charset="0"/>
                <a:cs typeface="Times New Roman" panose="02020603050405020304" pitchFamily="18" charset="0"/>
              </a:rPr>
              <a:t>global</a:t>
            </a:r>
            <a:r>
              <a:rPr lang="en-US" sz="2000" dirty="0">
                <a:latin typeface="Times New Roman" panose="02020603050405020304" pitchFamily="18" charset="0"/>
                <a:cs typeface="Times New Roman" panose="02020603050405020304" pitchFamily="18" charset="0"/>
              </a:rPr>
              <a:t>. Settings apply across all AWS Regions.</a:t>
            </a:r>
          </a:p>
        </p:txBody>
      </p:sp>
      <p:pic>
        <p:nvPicPr>
          <p:cNvPr id="5" name="Graphic 4">
            <a:extLst>
              <a:ext uri="{FF2B5EF4-FFF2-40B4-BE49-F238E27FC236}">
                <a16:creationId xmlns:a16="http://schemas.microsoft.com/office/drawing/2014/main" id="{59CE1F0A-C0B1-C31F-FDBF-B9666E698AD6}"/>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500504" y="2088087"/>
            <a:ext cx="1421425" cy="1421425"/>
          </a:xfrm>
          <a:prstGeom prst="rect">
            <a:avLst/>
          </a:prstGeom>
        </p:spPr>
      </p:pic>
      <p:sp>
        <p:nvSpPr>
          <p:cNvPr id="8" name="TextBox 7">
            <a:extLst>
              <a:ext uri="{FF2B5EF4-FFF2-40B4-BE49-F238E27FC236}">
                <a16:creationId xmlns:a16="http://schemas.microsoft.com/office/drawing/2014/main" id="{B767C25C-5C02-17E0-5365-F20B811D607B}"/>
              </a:ext>
            </a:extLst>
          </p:cNvPr>
          <p:cNvSpPr txBox="1"/>
          <p:nvPr/>
        </p:nvSpPr>
        <p:spPr>
          <a:xfrm>
            <a:off x="9425703" y="3509512"/>
            <a:ext cx="1571025" cy="584775"/>
          </a:xfrm>
          <a:prstGeom prst="rect">
            <a:avLst/>
          </a:prstGeom>
          <a:noFill/>
        </p:spPr>
        <p:txBody>
          <a:bodyPr wrap="square" rtlCol="0">
            <a:spAutoFit/>
          </a:bodyPr>
          <a:lstStyle/>
          <a:p>
            <a:pPr algn="ctr"/>
            <a:r>
              <a:rPr lang="en-US" sz="1600" b="1" dirty="0"/>
              <a:t>IAM permissions</a:t>
            </a:r>
          </a:p>
        </p:txBody>
      </p:sp>
    </p:spTree>
    <p:extLst>
      <p:ext uri="{BB962C8B-B14F-4D97-AF65-F5344CB8AC3E}">
        <p14:creationId xmlns:p14="http://schemas.microsoft.com/office/powerpoint/2010/main" val="266562262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7635176" y="631060"/>
            <a:ext cx="2042224"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37454" y="407518"/>
            <a:ext cx="6197722"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784658"/>
                </a:solidFill>
                <a:effectLst/>
                <a:uLnTx/>
                <a:uFillTx/>
                <a:latin typeface="Times New Roman" panose="02020603050405020304" pitchFamily="18" charset="0"/>
                <a:ea typeface="+mn-ea"/>
                <a:cs typeface="Times New Roman" panose="02020603050405020304" pitchFamily="18" charset="0"/>
              </a:rPr>
              <a:t>AWS Identity and Access Management (IAM)</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3" y="6262270"/>
            <a:ext cx="570872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2</a:t>
            </a:r>
          </a:p>
        </p:txBody>
      </p:sp>
      <p:sp>
        <p:nvSpPr>
          <p:cNvPr id="15" name="TextBox 14">
            <a:extLst>
              <a:ext uri="{FF2B5EF4-FFF2-40B4-BE49-F238E27FC236}">
                <a16:creationId xmlns:a16="http://schemas.microsoft.com/office/drawing/2014/main" id="{28514914-8D62-5DCB-B26F-A901F5183D64}"/>
              </a:ext>
            </a:extLst>
          </p:cNvPr>
          <p:cNvSpPr txBox="1"/>
          <p:nvPr/>
        </p:nvSpPr>
        <p:spPr>
          <a:xfrm>
            <a:off x="1525111" y="1085818"/>
            <a:ext cx="7975393"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IAM policies</a:t>
            </a:r>
          </a:p>
        </p:txBody>
      </p:sp>
      <p:sp>
        <p:nvSpPr>
          <p:cNvPr id="11" name="Content Placeholder 2">
            <a:extLst>
              <a:ext uri="{FF2B5EF4-FFF2-40B4-BE49-F238E27FC236}">
                <a16:creationId xmlns:a16="http://schemas.microsoft.com/office/drawing/2014/main" id="{49959591-14AB-9043-D711-8C5048493B66}"/>
              </a:ext>
            </a:extLst>
          </p:cNvPr>
          <p:cNvSpPr>
            <a:spLocks noGrp="1"/>
          </p:cNvSpPr>
          <p:nvPr>
            <p:ph idx="1"/>
          </p:nvPr>
        </p:nvSpPr>
        <p:spPr>
          <a:xfrm>
            <a:off x="419100" y="1651621"/>
            <a:ext cx="9734884" cy="4525342"/>
          </a:xfrm>
        </p:spPr>
        <p:txBody>
          <a:bodyPr>
            <a:normAutofit/>
          </a:bodyPr>
          <a:lstStyle/>
          <a:p>
            <a:r>
              <a:rPr lang="en-US" sz="1800" b="1" dirty="0">
                <a:solidFill>
                  <a:schemeClr val="accent5"/>
                </a:solidFill>
                <a:latin typeface="Times New Roman" panose="02020603050405020304" pitchFamily="18" charset="0"/>
                <a:cs typeface="Times New Roman" panose="02020603050405020304" pitchFamily="18" charset="0"/>
              </a:rPr>
              <a:t>An</a:t>
            </a:r>
            <a:r>
              <a:rPr lang="en-US" sz="1800" dirty="0">
                <a:latin typeface="Times New Roman" panose="02020603050405020304" pitchFamily="18" charset="0"/>
                <a:cs typeface="Times New Roman" panose="02020603050405020304" pitchFamily="18" charset="0"/>
              </a:rPr>
              <a:t> </a:t>
            </a:r>
            <a:r>
              <a:rPr lang="en-US" sz="1800" b="1" dirty="0">
                <a:solidFill>
                  <a:schemeClr val="accent5"/>
                </a:solidFill>
                <a:latin typeface="Times New Roman" panose="02020603050405020304" pitchFamily="18" charset="0"/>
                <a:cs typeface="Times New Roman" panose="02020603050405020304" pitchFamily="18" charset="0"/>
              </a:rPr>
              <a:t>IAM policy is a document that defines permissions</a:t>
            </a:r>
          </a:p>
          <a:p>
            <a:pPr lvl="1"/>
            <a:r>
              <a:rPr lang="en-US" sz="1800" dirty="0">
                <a:latin typeface="Times New Roman" panose="02020603050405020304" pitchFamily="18" charset="0"/>
                <a:cs typeface="Times New Roman" panose="02020603050405020304" pitchFamily="18" charset="0"/>
              </a:rPr>
              <a:t>Enables fine-grained access control</a:t>
            </a:r>
          </a:p>
          <a:p>
            <a:r>
              <a:rPr lang="en-US" sz="1800" dirty="0">
                <a:latin typeface="Times New Roman" panose="02020603050405020304" pitchFamily="18" charset="0"/>
                <a:cs typeface="Times New Roman" panose="02020603050405020304" pitchFamily="18" charset="0"/>
              </a:rPr>
              <a:t>Two types of policies – </a:t>
            </a:r>
            <a:r>
              <a:rPr lang="en-US" sz="1800" i="1" dirty="0">
                <a:latin typeface="Times New Roman" panose="02020603050405020304" pitchFamily="18" charset="0"/>
                <a:cs typeface="Times New Roman" panose="02020603050405020304" pitchFamily="18" charset="0"/>
              </a:rPr>
              <a:t>identity-based</a:t>
            </a:r>
            <a:r>
              <a:rPr lang="en-US" sz="1800" dirty="0">
                <a:latin typeface="Times New Roman" panose="02020603050405020304" pitchFamily="18" charset="0"/>
                <a:cs typeface="Times New Roman" panose="02020603050405020304" pitchFamily="18" charset="0"/>
              </a:rPr>
              <a:t> and </a:t>
            </a:r>
            <a:r>
              <a:rPr lang="en-US" sz="1800" i="1" dirty="0">
                <a:latin typeface="Times New Roman" panose="02020603050405020304" pitchFamily="18" charset="0"/>
                <a:cs typeface="Times New Roman" panose="02020603050405020304" pitchFamily="18" charset="0"/>
              </a:rPr>
              <a:t>resource-based</a:t>
            </a:r>
            <a:endParaRPr lang="en-US" sz="1800" dirty="0">
              <a:latin typeface="Times New Roman" panose="02020603050405020304" pitchFamily="18" charset="0"/>
              <a:cs typeface="Times New Roman" panose="02020603050405020304" pitchFamily="18" charset="0"/>
            </a:endParaRPr>
          </a:p>
          <a:p>
            <a:r>
              <a:rPr lang="en-US" sz="1800" b="1" dirty="0">
                <a:solidFill>
                  <a:schemeClr val="accent5"/>
                </a:solidFill>
                <a:latin typeface="Times New Roman" panose="02020603050405020304" pitchFamily="18" charset="0"/>
                <a:cs typeface="Times New Roman" panose="02020603050405020304" pitchFamily="18" charset="0"/>
              </a:rPr>
              <a:t>Identity-based </a:t>
            </a:r>
            <a:r>
              <a:rPr lang="en-US" sz="1800" dirty="0">
                <a:latin typeface="Times New Roman" panose="02020603050405020304" pitchFamily="18" charset="0"/>
                <a:cs typeface="Times New Roman" panose="02020603050405020304" pitchFamily="18" charset="0"/>
              </a:rPr>
              <a:t>policies – </a:t>
            </a:r>
          </a:p>
          <a:p>
            <a:pPr lvl="1"/>
            <a:r>
              <a:rPr lang="en-US" sz="1800" dirty="0">
                <a:latin typeface="Times New Roman" panose="02020603050405020304" pitchFamily="18" charset="0"/>
                <a:cs typeface="Times New Roman" panose="02020603050405020304" pitchFamily="18" charset="0"/>
              </a:rPr>
              <a:t>Attach a policy to any IAM entity</a:t>
            </a:r>
          </a:p>
          <a:p>
            <a:pPr lvl="2"/>
            <a:r>
              <a:rPr lang="en-US" sz="1800" dirty="0">
                <a:latin typeface="Times New Roman" panose="02020603050405020304" pitchFamily="18" charset="0"/>
                <a:cs typeface="Times New Roman" panose="02020603050405020304" pitchFamily="18" charset="0"/>
              </a:rPr>
              <a:t>An </a:t>
            </a:r>
            <a:r>
              <a:rPr lang="en-US" sz="1800" dirty="0">
                <a:solidFill>
                  <a:schemeClr val="accent6"/>
                </a:solidFill>
                <a:latin typeface="Times New Roman" panose="02020603050405020304" pitchFamily="18" charset="0"/>
                <a:cs typeface="Times New Roman" panose="02020603050405020304" pitchFamily="18" charset="0"/>
              </a:rPr>
              <a:t>IAM user</a:t>
            </a:r>
            <a:r>
              <a:rPr lang="en-US" sz="1800" dirty="0">
                <a:latin typeface="Times New Roman" panose="02020603050405020304" pitchFamily="18" charset="0"/>
                <a:cs typeface="Times New Roman" panose="02020603050405020304" pitchFamily="18" charset="0"/>
              </a:rPr>
              <a:t>, an </a:t>
            </a:r>
            <a:r>
              <a:rPr lang="en-US" sz="1800" dirty="0">
                <a:solidFill>
                  <a:schemeClr val="accent6"/>
                </a:solidFill>
                <a:latin typeface="Times New Roman" panose="02020603050405020304" pitchFamily="18" charset="0"/>
                <a:cs typeface="Times New Roman" panose="02020603050405020304" pitchFamily="18" charset="0"/>
              </a:rPr>
              <a:t>IAM group</a:t>
            </a:r>
            <a:r>
              <a:rPr lang="en-US" sz="1800" dirty="0">
                <a:latin typeface="Times New Roman" panose="02020603050405020304" pitchFamily="18" charset="0"/>
                <a:cs typeface="Times New Roman" panose="02020603050405020304" pitchFamily="18" charset="0"/>
              </a:rPr>
              <a:t>, or an </a:t>
            </a:r>
            <a:r>
              <a:rPr lang="en-US" sz="1800" dirty="0">
                <a:solidFill>
                  <a:schemeClr val="accent6"/>
                </a:solidFill>
                <a:latin typeface="Times New Roman" panose="02020603050405020304" pitchFamily="18" charset="0"/>
                <a:cs typeface="Times New Roman" panose="02020603050405020304" pitchFamily="18" charset="0"/>
              </a:rPr>
              <a:t>IAM role</a:t>
            </a:r>
          </a:p>
          <a:p>
            <a:pPr lvl="1"/>
            <a:r>
              <a:rPr lang="en-US" sz="1800" dirty="0">
                <a:latin typeface="Times New Roman" panose="02020603050405020304" pitchFamily="18" charset="0"/>
                <a:cs typeface="Times New Roman" panose="02020603050405020304" pitchFamily="18" charset="0"/>
              </a:rPr>
              <a:t>Policies specify:</a:t>
            </a:r>
          </a:p>
          <a:p>
            <a:pPr lvl="2"/>
            <a:r>
              <a:rPr lang="en-US" sz="1800" dirty="0">
                <a:latin typeface="Times New Roman" panose="02020603050405020304" pitchFamily="18" charset="0"/>
                <a:cs typeface="Times New Roman" panose="02020603050405020304" pitchFamily="18" charset="0"/>
              </a:rPr>
              <a:t>Actions that </a:t>
            </a:r>
            <a:r>
              <a:rPr lang="en-US" sz="1800" b="1" i="1" dirty="0">
                <a:latin typeface="Times New Roman" panose="02020603050405020304" pitchFamily="18" charset="0"/>
                <a:cs typeface="Times New Roman" panose="02020603050405020304" pitchFamily="18" charset="0"/>
              </a:rPr>
              <a:t>may</a:t>
            </a:r>
            <a:r>
              <a:rPr lang="en-US" sz="1800" dirty="0">
                <a:latin typeface="Times New Roman" panose="02020603050405020304" pitchFamily="18" charset="0"/>
                <a:cs typeface="Times New Roman" panose="02020603050405020304" pitchFamily="18" charset="0"/>
              </a:rPr>
              <a:t> be performed by the entity</a:t>
            </a:r>
          </a:p>
          <a:p>
            <a:pPr lvl="2"/>
            <a:r>
              <a:rPr lang="en-US" sz="1800" dirty="0">
                <a:latin typeface="Times New Roman" panose="02020603050405020304" pitchFamily="18" charset="0"/>
                <a:cs typeface="Times New Roman" panose="02020603050405020304" pitchFamily="18" charset="0"/>
              </a:rPr>
              <a:t>Actions that </a:t>
            </a:r>
            <a:r>
              <a:rPr lang="en-US" sz="1800" b="1" i="1" dirty="0">
                <a:latin typeface="Times New Roman" panose="02020603050405020304" pitchFamily="18" charset="0"/>
                <a:cs typeface="Times New Roman" panose="02020603050405020304" pitchFamily="18" charset="0"/>
              </a:rPr>
              <a:t>may not</a:t>
            </a:r>
            <a:r>
              <a:rPr lang="en-US" sz="1800" i="1" dirty="0">
                <a:latin typeface="Times New Roman" panose="02020603050405020304" pitchFamily="18" charset="0"/>
                <a:cs typeface="Times New Roman" panose="02020603050405020304" pitchFamily="18" charset="0"/>
              </a:rPr>
              <a:t> </a:t>
            </a:r>
            <a:r>
              <a:rPr lang="en-US" sz="1800" dirty="0">
                <a:latin typeface="Times New Roman" panose="02020603050405020304" pitchFamily="18" charset="0"/>
                <a:cs typeface="Times New Roman" panose="02020603050405020304" pitchFamily="18" charset="0"/>
              </a:rPr>
              <a:t>be performed by the entity</a:t>
            </a:r>
          </a:p>
          <a:p>
            <a:pPr lvl="1"/>
            <a:r>
              <a:rPr lang="en-US" sz="1800" dirty="0">
                <a:latin typeface="Times New Roman" panose="02020603050405020304" pitchFamily="18" charset="0"/>
                <a:cs typeface="Times New Roman" panose="02020603050405020304" pitchFamily="18" charset="0"/>
              </a:rPr>
              <a:t>A single </a:t>
            </a:r>
            <a:r>
              <a:rPr lang="en-US" sz="1800" i="1" dirty="0">
                <a:latin typeface="Times New Roman" panose="02020603050405020304" pitchFamily="18" charset="0"/>
                <a:cs typeface="Times New Roman" panose="02020603050405020304" pitchFamily="18" charset="0"/>
              </a:rPr>
              <a:t>policy</a:t>
            </a:r>
            <a:r>
              <a:rPr lang="en-US" sz="1800" dirty="0">
                <a:latin typeface="Times New Roman" panose="02020603050405020304" pitchFamily="18" charset="0"/>
                <a:cs typeface="Times New Roman" panose="02020603050405020304" pitchFamily="18" charset="0"/>
              </a:rPr>
              <a:t> can be attached to multiple </a:t>
            </a:r>
            <a:r>
              <a:rPr lang="en-US" sz="1800" i="1" dirty="0">
                <a:latin typeface="Times New Roman" panose="02020603050405020304" pitchFamily="18" charset="0"/>
                <a:cs typeface="Times New Roman" panose="02020603050405020304" pitchFamily="18" charset="0"/>
              </a:rPr>
              <a:t>entities</a:t>
            </a:r>
            <a:endParaRPr lang="en-US" sz="1800" dirty="0">
              <a:latin typeface="Times New Roman" panose="02020603050405020304" pitchFamily="18" charset="0"/>
              <a:cs typeface="Times New Roman" panose="02020603050405020304" pitchFamily="18" charset="0"/>
            </a:endParaRPr>
          </a:p>
          <a:p>
            <a:pPr lvl="1"/>
            <a:r>
              <a:rPr lang="en-US" sz="1800" dirty="0">
                <a:latin typeface="Times New Roman" panose="02020603050405020304" pitchFamily="18" charset="0"/>
                <a:cs typeface="Times New Roman" panose="02020603050405020304" pitchFamily="18" charset="0"/>
              </a:rPr>
              <a:t>A single </a:t>
            </a:r>
            <a:r>
              <a:rPr lang="en-US" sz="1800" i="1" dirty="0">
                <a:latin typeface="Times New Roman" panose="02020603050405020304" pitchFamily="18" charset="0"/>
                <a:cs typeface="Times New Roman" panose="02020603050405020304" pitchFamily="18" charset="0"/>
              </a:rPr>
              <a:t>entity</a:t>
            </a:r>
            <a:r>
              <a:rPr lang="en-US" sz="1800" dirty="0">
                <a:latin typeface="Times New Roman" panose="02020603050405020304" pitchFamily="18" charset="0"/>
                <a:cs typeface="Times New Roman" panose="02020603050405020304" pitchFamily="18" charset="0"/>
              </a:rPr>
              <a:t> can have multiple </a:t>
            </a:r>
            <a:r>
              <a:rPr lang="en-US" sz="1800" i="1" dirty="0">
                <a:latin typeface="Times New Roman" panose="02020603050405020304" pitchFamily="18" charset="0"/>
                <a:cs typeface="Times New Roman" panose="02020603050405020304" pitchFamily="18" charset="0"/>
              </a:rPr>
              <a:t>policies</a:t>
            </a:r>
            <a:r>
              <a:rPr lang="en-US" sz="1800" dirty="0">
                <a:latin typeface="Times New Roman" panose="02020603050405020304" pitchFamily="18" charset="0"/>
                <a:cs typeface="Times New Roman" panose="02020603050405020304" pitchFamily="18" charset="0"/>
              </a:rPr>
              <a:t> attached to it</a:t>
            </a:r>
          </a:p>
          <a:p>
            <a:r>
              <a:rPr lang="en-US" sz="1800" b="1" dirty="0">
                <a:solidFill>
                  <a:schemeClr val="accent5"/>
                </a:solidFill>
                <a:latin typeface="Times New Roman" panose="02020603050405020304" pitchFamily="18" charset="0"/>
                <a:cs typeface="Times New Roman" panose="02020603050405020304" pitchFamily="18" charset="0"/>
              </a:rPr>
              <a:t>Resource-based</a:t>
            </a:r>
            <a:r>
              <a:rPr lang="en-US" sz="1800" b="1" dirty="0">
                <a:latin typeface="Times New Roman" panose="02020603050405020304" pitchFamily="18" charset="0"/>
                <a:cs typeface="Times New Roman" panose="02020603050405020304" pitchFamily="18" charset="0"/>
              </a:rPr>
              <a:t> </a:t>
            </a:r>
            <a:r>
              <a:rPr lang="en-US" sz="1800" dirty="0">
                <a:latin typeface="Times New Roman" panose="02020603050405020304" pitchFamily="18" charset="0"/>
                <a:cs typeface="Times New Roman" panose="02020603050405020304" pitchFamily="18" charset="0"/>
              </a:rPr>
              <a:t>policies</a:t>
            </a:r>
          </a:p>
          <a:p>
            <a:pPr lvl="1"/>
            <a:r>
              <a:rPr lang="en-US" sz="1800" dirty="0">
                <a:latin typeface="Times New Roman" panose="02020603050405020304" pitchFamily="18" charset="0"/>
                <a:cs typeface="Times New Roman" panose="02020603050405020304" pitchFamily="18" charset="0"/>
              </a:rPr>
              <a:t>Attached to a resource (such as an S3 bucket)</a:t>
            </a:r>
          </a:p>
          <a:p>
            <a:pPr marL="0" indent="0">
              <a:buNone/>
            </a:pPr>
            <a:endParaRPr lang="en-US" sz="1800" dirty="0">
              <a:solidFill>
                <a:schemeClr val="accent6"/>
              </a:solidFill>
              <a:latin typeface="Times New Roman" panose="02020603050405020304" pitchFamily="18" charset="0"/>
              <a:cs typeface="Times New Roman" panose="02020603050405020304" pitchFamily="18" charset="0"/>
            </a:endParaRPr>
          </a:p>
        </p:txBody>
      </p:sp>
      <p:grpSp>
        <p:nvGrpSpPr>
          <p:cNvPr id="16" name="Group 15" descr="diagram shows an IAM policy document icon on the left with an arrow labeled &quot;attach to one of&quot; pointing to a grouping on the right that contains the following IAM Entities: IAM User, IAM Group, and IAM Role.">
            <a:extLst>
              <a:ext uri="{FF2B5EF4-FFF2-40B4-BE49-F238E27FC236}">
                <a16:creationId xmlns:a16="http://schemas.microsoft.com/office/drawing/2014/main" id="{181B572A-1D17-2348-CA61-580A260E5312}"/>
              </a:ext>
            </a:extLst>
          </p:cNvPr>
          <p:cNvGrpSpPr/>
          <p:nvPr/>
        </p:nvGrpSpPr>
        <p:grpSpPr>
          <a:xfrm>
            <a:off x="7825873" y="1825673"/>
            <a:ext cx="3703054" cy="3072523"/>
            <a:chOff x="8069846" y="1623045"/>
            <a:chExt cx="3703054" cy="3072523"/>
          </a:xfrm>
        </p:grpSpPr>
        <p:pic>
          <p:nvPicPr>
            <p:cNvPr id="21" name="Graphic 20">
              <a:extLst>
                <a:ext uri="{FF2B5EF4-FFF2-40B4-BE49-F238E27FC236}">
                  <a16:creationId xmlns:a16="http://schemas.microsoft.com/office/drawing/2014/main" id="{2789B44D-8021-20B6-D91F-87957AF0F90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202854" y="2578133"/>
              <a:ext cx="869659" cy="869659"/>
            </a:xfrm>
            <a:prstGeom prst="rect">
              <a:avLst/>
            </a:prstGeom>
          </p:spPr>
        </p:pic>
        <p:pic>
          <p:nvPicPr>
            <p:cNvPr id="22" name="Graphic 21">
              <a:extLst>
                <a:ext uri="{FF2B5EF4-FFF2-40B4-BE49-F238E27FC236}">
                  <a16:creationId xmlns:a16="http://schemas.microsoft.com/office/drawing/2014/main" id="{13C197BB-DFC2-72EA-78ED-3A0878CE078D}"/>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581429" y="3813833"/>
              <a:ext cx="597191" cy="597191"/>
            </a:xfrm>
            <a:prstGeom prst="rect">
              <a:avLst/>
            </a:prstGeom>
          </p:spPr>
        </p:pic>
        <p:sp>
          <p:nvSpPr>
            <p:cNvPr id="23" name="TextBox 22">
              <a:extLst>
                <a:ext uri="{FF2B5EF4-FFF2-40B4-BE49-F238E27FC236}">
                  <a16:creationId xmlns:a16="http://schemas.microsoft.com/office/drawing/2014/main" id="{A7FAAC5C-3CBE-F272-5EBB-674739676522}"/>
                </a:ext>
              </a:extLst>
            </p:cNvPr>
            <p:cNvSpPr txBox="1"/>
            <p:nvPr/>
          </p:nvSpPr>
          <p:spPr>
            <a:xfrm>
              <a:off x="8069846" y="3444095"/>
              <a:ext cx="1097653" cy="338554"/>
            </a:xfrm>
            <a:prstGeom prst="rect">
              <a:avLst/>
            </a:prstGeom>
            <a:noFill/>
          </p:spPr>
          <p:txBody>
            <a:bodyPr wrap="square" rtlCol="0">
              <a:spAutoFit/>
            </a:bodyPr>
            <a:lstStyle/>
            <a:p>
              <a:pPr algn="ctr"/>
              <a:r>
                <a:rPr lang="en-US" sz="1600" dirty="0"/>
                <a:t>IAM policy</a:t>
              </a:r>
            </a:p>
          </p:txBody>
        </p:sp>
        <p:pic>
          <p:nvPicPr>
            <p:cNvPr id="24" name="Graphic 23">
              <a:extLst>
                <a:ext uri="{FF2B5EF4-FFF2-40B4-BE49-F238E27FC236}">
                  <a16:creationId xmlns:a16="http://schemas.microsoft.com/office/drawing/2014/main" id="{18E72188-3287-BA52-F730-10A210E562F0}"/>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0648457" y="2104623"/>
              <a:ext cx="469900" cy="469900"/>
            </a:xfrm>
            <a:prstGeom prst="rect">
              <a:avLst/>
            </a:prstGeom>
          </p:spPr>
        </p:pic>
        <p:pic>
          <p:nvPicPr>
            <p:cNvPr id="27" name="Graphic 26">
              <a:extLst>
                <a:ext uri="{FF2B5EF4-FFF2-40B4-BE49-F238E27FC236}">
                  <a16:creationId xmlns:a16="http://schemas.microsoft.com/office/drawing/2014/main" id="{4CD9396D-C3C0-FA07-DE71-FDFDFAC90AA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flipH="1">
              <a:off x="10648457" y="2934182"/>
              <a:ext cx="483586" cy="469900"/>
            </a:xfrm>
            <a:prstGeom prst="rect">
              <a:avLst/>
            </a:prstGeom>
          </p:spPr>
        </p:pic>
        <p:sp>
          <p:nvSpPr>
            <p:cNvPr id="28" name="TextBox 27">
              <a:extLst>
                <a:ext uri="{FF2B5EF4-FFF2-40B4-BE49-F238E27FC236}">
                  <a16:creationId xmlns:a16="http://schemas.microsoft.com/office/drawing/2014/main" id="{59D68FCD-8AAC-FB73-5EEA-B87A07558607}"/>
                </a:ext>
              </a:extLst>
            </p:cNvPr>
            <p:cNvSpPr txBox="1"/>
            <p:nvPr/>
          </p:nvSpPr>
          <p:spPr>
            <a:xfrm>
              <a:off x="10267450" y="2569516"/>
              <a:ext cx="1255226" cy="338554"/>
            </a:xfrm>
            <a:prstGeom prst="rect">
              <a:avLst/>
            </a:prstGeom>
            <a:noFill/>
          </p:spPr>
          <p:txBody>
            <a:bodyPr wrap="square" rtlCol="0">
              <a:spAutoFit/>
            </a:bodyPr>
            <a:lstStyle/>
            <a:p>
              <a:pPr algn="ctr"/>
              <a:r>
                <a:rPr lang="en-US" sz="1600" dirty="0">
                  <a:solidFill>
                    <a:srgbClr val="232F3E"/>
                  </a:solidFill>
                </a:rPr>
                <a:t>IAM user</a:t>
              </a:r>
            </a:p>
          </p:txBody>
        </p:sp>
        <p:sp>
          <p:nvSpPr>
            <p:cNvPr id="29" name="TextBox 28">
              <a:extLst>
                <a:ext uri="{FF2B5EF4-FFF2-40B4-BE49-F238E27FC236}">
                  <a16:creationId xmlns:a16="http://schemas.microsoft.com/office/drawing/2014/main" id="{DFBFD1DE-5172-56F0-146B-4512FD478189}"/>
                </a:ext>
              </a:extLst>
            </p:cNvPr>
            <p:cNvSpPr txBox="1"/>
            <p:nvPr/>
          </p:nvSpPr>
          <p:spPr>
            <a:xfrm>
              <a:off x="10267450" y="3460971"/>
              <a:ext cx="1255226" cy="338554"/>
            </a:xfrm>
            <a:prstGeom prst="rect">
              <a:avLst/>
            </a:prstGeom>
            <a:noFill/>
          </p:spPr>
          <p:txBody>
            <a:bodyPr wrap="square" rtlCol="0">
              <a:spAutoFit/>
            </a:bodyPr>
            <a:lstStyle/>
            <a:p>
              <a:pPr algn="ctr"/>
              <a:r>
                <a:rPr lang="en-US" sz="1600" dirty="0">
                  <a:solidFill>
                    <a:srgbClr val="232F3E"/>
                  </a:solidFill>
                </a:rPr>
                <a:t>IAM group</a:t>
              </a:r>
            </a:p>
          </p:txBody>
        </p:sp>
        <p:sp>
          <p:nvSpPr>
            <p:cNvPr id="30" name="TextBox 29">
              <a:extLst>
                <a:ext uri="{FF2B5EF4-FFF2-40B4-BE49-F238E27FC236}">
                  <a16:creationId xmlns:a16="http://schemas.microsoft.com/office/drawing/2014/main" id="{B2A3BC6B-50EE-F00E-2C00-6C9666A1F9F3}"/>
                </a:ext>
              </a:extLst>
            </p:cNvPr>
            <p:cNvSpPr txBox="1"/>
            <p:nvPr/>
          </p:nvSpPr>
          <p:spPr>
            <a:xfrm>
              <a:off x="10277675" y="4275128"/>
              <a:ext cx="1255226" cy="338554"/>
            </a:xfrm>
            <a:prstGeom prst="rect">
              <a:avLst/>
            </a:prstGeom>
            <a:noFill/>
          </p:spPr>
          <p:txBody>
            <a:bodyPr wrap="square" rtlCol="0">
              <a:spAutoFit/>
            </a:bodyPr>
            <a:lstStyle/>
            <a:p>
              <a:pPr algn="ctr"/>
              <a:r>
                <a:rPr lang="en-US" sz="1600" dirty="0">
                  <a:solidFill>
                    <a:srgbClr val="232F3E"/>
                  </a:solidFill>
                </a:rPr>
                <a:t>IAM role</a:t>
              </a:r>
            </a:p>
          </p:txBody>
        </p:sp>
        <p:cxnSp>
          <p:nvCxnSpPr>
            <p:cNvPr id="31" name="Straight Arrow Connector 30">
              <a:extLst>
                <a:ext uri="{FF2B5EF4-FFF2-40B4-BE49-F238E27FC236}">
                  <a16:creationId xmlns:a16="http://schemas.microsoft.com/office/drawing/2014/main" id="{CA5E408F-52C8-8A16-CA03-EC175B75B3DF}"/>
                </a:ext>
              </a:extLst>
            </p:cNvPr>
            <p:cNvCxnSpPr>
              <a:cxnSpLocks/>
              <a:stCxn id="21" idx="3"/>
            </p:cNvCxnSpPr>
            <p:nvPr/>
          </p:nvCxnSpPr>
          <p:spPr>
            <a:xfrm>
              <a:off x="9072513" y="3012963"/>
              <a:ext cx="935087" cy="0"/>
            </a:xfrm>
            <a:prstGeom prst="straightConnector1">
              <a:avLst/>
            </a:prstGeom>
            <a:ln w="31750">
              <a:tailEnd type="triangle"/>
            </a:ln>
          </p:spPr>
          <p:style>
            <a:lnRef idx="1">
              <a:schemeClr val="accent1"/>
            </a:lnRef>
            <a:fillRef idx="0">
              <a:schemeClr val="accent1"/>
            </a:fillRef>
            <a:effectRef idx="0">
              <a:schemeClr val="accent1"/>
            </a:effectRef>
            <a:fontRef idx="minor">
              <a:schemeClr val="tx1"/>
            </a:fontRef>
          </p:style>
        </p:cxnSp>
        <p:sp>
          <p:nvSpPr>
            <p:cNvPr id="32" name="TextBox 31">
              <a:extLst>
                <a:ext uri="{FF2B5EF4-FFF2-40B4-BE49-F238E27FC236}">
                  <a16:creationId xmlns:a16="http://schemas.microsoft.com/office/drawing/2014/main" id="{955DDA4E-CB43-2C6B-AA99-893F3DDFB4F6}"/>
                </a:ext>
              </a:extLst>
            </p:cNvPr>
            <p:cNvSpPr txBox="1"/>
            <p:nvPr/>
          </p:nvSpPr>
          <p:spPr>
            <a:xfrm>
              <a:off x="8982360" y="2433879"/>
              <a:ext cx="1117632" cy="584775"/>
            </a:xfrm>
            <a:prstGeom prst="rect">
              <a:avLst/>
            </a:prstGeom>
            <a:noFill/>
          </p:spPr>
          <p:txBody>
            <a:bodyPr wrap="square" rtlCol="0">
              <a:spAutoFit/>
            </a:bodyPr>
            <a:lstStyle/>
            <a:p>
              <a:pPr algn="ctr"/>
              <a:r>
                <a:rPr lang="en-US" sz="1600" dirty="0"/>
                <a:t>Attach to one of</a:t>
              </a:r>
            </a:p>
          </p:txBody>
        </p:sp>
        <p:sp>
          <p:nvSpPr>
            <p:cNvPr id="33" name="Rectangle 32">
              <a:extLst>
                <a:ext uri="{FF2B5EF4-FFF2-40B4-BE49-F238E27FC236}">
                  <a16:creationId xmlns:a16="http://schemas.microsoft.com/office/drawing/2014/main" id="{EB8F6599-336C-F2A3-7AB1-7728A10EBAA2}"/>
                </a:ext>
              </a:extLst>
            </p:cNvPr>
            <p:cNvSpPr/>
            <p:nvPr/>
          </p:nvSpPr>
          <p:spPr>
            <a:xfrm>
              <a:off x="10007600" y="1623045"/>
              <a:ext cx="1765300" cy="3072523"/>
            </a:xfrm>
            <a:prstGeom prst="rect">
              <a:avLst/>
            </a:prstGeom>
            <a:noFill/>
            <a:ln w="12700">
              <a:solidFill>
                <a:srgbClr val="5A6B86"/>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91440" rIns="91440" bIns="45720" numCol="1" spcCol="0" rtlCol="0" fromWordArt="0" anchor="t" anchorCtr="0" forceAA="0" compatLnSpc="1">
              <a:prstTxWarp prst="textNoShape">
                <a:avLst/>
              </a:prstTxWarp>
              <a:noAutofit/>
            </a:bodyPr>
            <a:lstStyle/>
            <a:p>
              <a:pPr algn="ctr"/>
              <a:r>
                <a:rPr lang="en-US" b="1" dirty="0">
                  <a:solidFill>
                    <a:schemeClr val="accent5"/>
                  </a:solidFill>
                </a:rPr>
                <a:t>IAM entities</a:t>
              </a:r>
            </a:p>
          </p:txBody>
        </p:sp>
      </p:grpSp>
    </p:spTree>
    <p:extLst>
      <p:ext uri="{BB962C8B-B14F-4D97-AF65-F5344CB8AC3E}">
        <p14:creationId xmlns:p14="http://schemas.microsoft.com/office/powerpoint/2010/main" val="293423007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7635176" y="631060"/>
            <a:ext cx="2042224"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37454" y="407518"/>
            <a:ext cx="6197722"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784658"/>
                </a:solidFill>
                <a:effectLst/>
                <a:uLnTx/>
                <a:uFillTx/>
                <a:latin typeface="Times New Roman" panose="02020603050405020304" pitchFamily="18" charset="0"/>
                <a:ea typeface="+mn-ea"/>
                <a:cs typeface="Times New Roman" panose="02020603050405020304" pitchFamily="18" charset="0"/>
              </a:rPr>
              <a:t>AWS Identity and Access Management (IAM)</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3" y="6262270"/>
            <a:ext cx="570872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2</a:t>
            </a:r>
          </a:p>
        </p:txBody>
      </p:sp>
      <p:sp>
        <p:nvSpPr>
          <p:cNvPr id="15" name="TextBox 14">
            <a:extLst>
              <a:ext uri="{FF2B5EF4-FFF2-40B4-BE49-F238E27FC236}">
                <a16:creationId xmlns:a16="http://schemas.microsoft.com/office/drawing/2014/main" id="{28514914-8D62-5DCB-B26F-A901F5183D64}"/>
              </a:ext>
            </a:extLst>
          </p:cNvPr>
          <p:cNvSpPr txBox="1"/>
          <p:nvPr/>
        </p:nvSpPr>
        <p:spPr>
          <a:xfrm>
            <a:off x="1360937" y="965231"/>
            <a:ext cx="7975393"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IAM policy example</a:t>
            </a:r>
          </a:p>
        </p:txBody>
      </p:sp>
      <p:grpSp>
        <p:nvGrpSpPr>
          <p:cNvPr id="6" name="Group 5" descr="Entire slide shows a labeld JSON-formatted IAM policy document.  Arrows point to key lines in the policy, including the &quot;Allow&quot; and &quot;Deny&quot; statements.">
            <a:extLst>
              <a:ext uri="{FF2B5EF4-FFF2-40B4-BE49-F238E27FC236}">
                <a16:creationId xmlns:a16="http://schemas.microsoft.com/office/drawing/2014/main" id="{538C1F5A-20C6-70E9-86B5-390089E34FAB}"/>
              </a:ext>
            </a:extLst>
          </p:cNvPr>
          <p:cNvGrpSpPr/>
          <p:nvPr/>
        </p:nvGrpSpPr>
        <p:grpSpPr>
          <a:xfrm>
            <a:off x="608402" y="1336050"/>
            <a:ext cx="11194392" cy="4280467"/>
            <a:chOff x="265284" y="1497794"/>
            <a:chExt cx="11718533" cy="4947154"/>
          </a:xfrm>
        </p:grpSpPr>
        <p:sp>
          <p:nvSpPr>
            <p:cNvPr id="8" name="Content Placeholder 2">
              <a:extLst>
                <a:ext uri="{FF2B5EF4-FFF2-40B4-BE49-F238E27FC236}">
                  <a16:creationId xmlns:a16="http://schemas.microsoft.com/office/drawing/2014/main" id="{234B6271-D55B-AF1B-FE9E-EE7BD68DFCD7}"/>
                </a:ext>
              </a:extLst>
            </p:cNvPr>
            <p:cNvSpPr txBox="1">
              <a:spLocks/>
            </p:cNvSpPr>
            <p:nvPr/>
          </p:nvSpPr>
          <p:spPr>
            <a:xfrm>
              <a:off x="265284" y="1497794"/>
              <a:ext cx="10940405" cy="4918729"/>
            </a:xfrm>
            <a:prstGeom prst="rect">
              <a:avLst/>
            </a:prstGeom>
          </p:spPr>
          <p:txBody>
            <a:bodyPr>
              <a:noAutofit/>
            </a:bodyPr>
            <a:lstStyle>
              <a:lvl1pPr marL="342900" indent="-342900" algn="l" defTabSz="457200" rtl="0" eaLnBrk="1" latinLnBrk="0" hangingPunct="1">
                <a:spcBef>
                  <a:spcPct val="20000"/>
                </a:spcBef>
                <a:buFontTx/>
                <a:buBlip>
                  <a:blip r:embed="rId5"/>
                </a:buBlip>
                <a:defRPr sz="2400" b="0" i="0" kern="1200">
                  <a:solidFill>
                    <a:schemeClr val="tx1"/>
                  </a:solidFill>
                  <a:latin typeface="Arial"/>
                  <a:ea typeface="+mn-ea"/>
                  <a:cs typeface="Arial"/>
                </a:defRPr>
              </a:lvl1pPr>
              <a:lvl2pPr marL="742950" indent="-285750" algn="l" defTabSz="457200" rtl="0" eaLnBrk="1" latinLnBrk="0" hangingPunct="1">
                <a:spcBef>
                  <a:spcPct val="20000"/>
                </a:spcBef>
                <a:buClr>
                  <a:schemeClr val="accent1"/>
                </a:buClr>
                <a:buFont typeface="Wingdings" panose="05000000000000000000" pitchFamily="2" charset="2"/>
                <a:buChar char="Ø"/>
                <a:defRPr sz="2000" b="0" i="0" kern="1200">
                  <a:solidFill>
                    <a:schemeClr val="tx1"/>
                  </a:solidFill>
                  <a:latin typeface="Arial"/>
                  <a:ea typeface="+mn-ea"/>
                  <a:cs typeface="Arial"/>
                </a:defRPr>
              </a:lvl2pPr>
              <a:lvl3pPr marL="1143000" indent="-228600" algn="l" defTabSz="457200" rtl="0" eaLnBrk="1" latinLnBrk="0" hangingPunct="1">
                <a:spcBef>
                  <a:spcPct val="20000"/>
                </a:spcBef>
                <a:buClr>
                  <a:schemeClr val="accent1"/>
                </a:buClr>
                <a:buFont typeface="Arial"/>
                <a:buChar char="•"/>
                <a:defRPr sz="1800" b="0" i="0" kern="1200">
                  <a:solidFill>
                    <a:schemeClr val="tx1"/>
                  </a:solidFill>
                  <a:latin typeface="Arial"/>
                  <a:ea typeface="+mn-ea"/>
                  <a:cs typeface="Arial"/>
                </a:defRPr>
              </a:lvl3pPr>
              <a:lvl4pPr marL="1371600" indent="0" algn="l" defTabSz="457200" rtl="0" eaLnBrk="1" latinLnBrk="0" hangingPunct="1">
                <a:spcBef>
                  <a:spcPct val="20000"/>
                </a:spcBef>
                <a:buFont typeface="Arial"/>
                <a:buNone/>
                <a:defRPr sz="1600" b="0" i="0" kern="1200">
                  <a:solidFill>
                    <a:srgbClr val="595A5D"/>
                  </a:solidFill>
                  <a:latin typeface="Arial"/>
                  <a:ea typeface="+mn-ea"/>
                  <a:cs typeface="Arial"/>
                </a:defRPr>
              </a:lvl4pPr>
              <a:lvl5pPr marL="2057400" indent="-228600" algn="l" defTabSz="457200" rtl="0" eaLnBrk="1" latinLnBrk="0" hangingPunct="1">
                <a:spcBef>
                  <a:spcPct val="20000"/>
                </a:spcBef>
                <a:buFont typeface="Arial"/>
                <a:buChar char="»"/>
                <a:defRPr sz="1600" b="0" i="0" kern="1200">
                  <a:solidFill>
                    <a:srgbClr val="595A5D"/>
                  </a:solidFill>
                  <a:latin typeface="Arial"/>
                  <a:ea typeface="+mn-ea"/>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None/>
              </a:pPr>
              <a:r>
                <a:rPr lang="en-US" sz="1450" dirty="0">
                  <a:latin typeface="Lucida Console" panose="020B0609040504020204" pitchFamily="49" charset="0"/>
                  <a:cs typeface="Courier New" panose="02070309020205020404" pitchFamily="49" charset="0"/>
                </a:rPr>
                <a:t>{</a:t>
              </a:r>
            </a:p>
            <a:p>
              <a:pPr marL="0" indent="0">
                <a:buNone/>
              </a:pPr>
              <a:r>
                <a:rPr lang="en-US" sz="1450" dirty="0">
                  <a:latin typeface="Lucida Console" panose="020B0609040504020204" pitchFamily="49" charset="0"/>
                  <a:cs typeface="Courier New" panose="02070309020205020404" pitchFamily="49" charset="0"/>
                </a:rPr>
                <a:t>  "Version": "2012-10-17",</a:t>
              </a:r>
            </a:p>
            <a:p>
              <a:pPr marL="0" indent="0">
                <a:buNone/>
              </a:pPr>
              <a:r>
                <a:rPr lang="en-US" sz="1450" dirty="0">
                  <a:latin typeface="Lucida Console" panose="020B0609040504020204" pitchFamily="49" charset="0"/>
                  <a:cs typeface="Courier New" panose="02070309020205020404" pitchFamily="49" charset="0"/>
                </a:rPr>
                <a:t>  "Statement":[{</a:t>
              </a:r>
            </a:p>
            <a:p>
              <a:pPr marL="0" indent="0">
                <a:buNone/>
              </a:pPr>
              <a:r>
                <a:rPr lang="en-US" sz="1450" dirty="0">
                  <a:latin typeface="Lucida Console" panose="020B0609040504020204" pitchFamily="49" charset="0"/>
                  <a:cs typeface="Courier New" panose="02070309020205020404" pitchFamily="49" charset="0"/>
                </a:rPr>
                <a:t>    "Effect":"</a:t>
              </a:r>
              <a:r>
                <a:rPr lang="en-US" sz="1450" dirty="0">
                  <a:solidFill>
                    <a:srgbClr val="00B050"/>
                  </a:solidFill>
                  <a:latin typeface="Lucida Console" panose="020B0609040504020204" pitchFamily="49" charset="0"/>
                  <a:cs typeface="Courier New" panose="02070309020205020404" pitchFamily="49" charset="0"/>
                </a:rPr>
                <a:t>Allow</a:t>
              </a:r>
              <a:r>
                <a:rPr lang="en-US" sz="1450" dirty="0">
                  <a:latin typeface="Lucida Console" panose="020B0609040504020204" pitchFamily="49" charset="0"/>
                  <a:cs typeface="Courier New" panose="02070309020205020404" pitchFamily="49" charset="0"/>
                </a:rPr>
                <a:t>",</a:t>
              </a:r>
            </a:p>
            <a:p>
              <a:pPr marL="0" indent="0">
                <a:buNone/>
              </a:pPr>
              <a:r>
                <a:rPr lang="en-US" sz="1450" dirty="0">
                  <a:latin typeface="Lucida Console" panose="020B0609040504020204" pitchFamily="49" charset="0"/>
                  <a:cs typeface="Courier New" panose="02070309020205020404" pitchFamily="49" charset="0"/>
                </a:rPr>
                <a:t>    "Action":["</a:t>
              </a:r>
              <a:r>
                <a:rPr lang="en-US" sz="1450" b="1" dirty="0">
                  <a:solidFill>
                    <a:schemeClr val="accent5"/>
                  </a:solidFill>
                  <a:latin typeface="Lucida Console" panose="020B0609040504020204" pitchFamily="49" charset="0"/>
                  <a:cs typeface="Courier New" panose="02070309020205020404" pitchFamily="49" charset="0"/>
                </a:rPr>
                <a:t>DynamoDB:*</a:t>
              </a:r>
              <a:r>
                <a:rPr lang="en-US" sz="1450" dirty="0">
                  <a:latin typeface="Lucida Console" panose="020B0609040504020204" pitchFamily="49" charset="0"/>
                  <a:cs typeface="Courier New" panose="02070309020205020404" pitchFamily="49" charset="0"/>
                </a:rPr>
                <a:t>","</a:t>
              </a:r>
              <a:r>
                <a:rPr lang="en-US" sz="1450" b="1" dirty="0">
                  <a:solidFill>
                    <a:schemeClr val="accent5"/>
                  </a:solidFill>
                  <a:latin typeface="Lucida Console" panose="020B0609040504020204" pitchFamily="49" charset="0"/>
                  <a:cs typeface="Courier New" panose="02070309020205020404" pitchFamily="49" charset="0"/>
                </a:rPr>
                <a:t>s3:*</a:t>
              </a:r>
              <a:r>
                <a:rPr lang="en-US" sz="1450" dirty="0">
                  <a:latin typeface="Lucida Console" panose="020B0609040504020204" pitchFamily="49" charset="0"/>
                  <a:cs typeface="Courier New" panose="02070309020205020404" pitchFamily="49" charset="0"/>
                </a:rPr>
                <a:t>"],</a:t>
              </a:r>
            </a:p>
            <a:p>
              <a:pPr marL="0" indent="0">
                <a:buNone/>
              </a:pPr>
              <a:r>
                <a:rPr lang="en-US" sz="1450" dirty="0">
                  <a:latin typeface="Lucida Console" panose="020B0609040504020204" pitchFamily="49" charset="0"/>
                  <a:cs typeface="Courier New" panose="02070309020205020404" pitchFamily="49" charset="0"/>
                </a:rPr>
                <a:t>    "Resource":[</a:t>
              </a:r>
              <a:br>
                <a:rPr lang="en-US" sz="1450" dirty="0">
                  <a:latin typeface="Lucida Console" panose="020B0609040504020204" pitchFamily="49" charset="0"/>
                  <a:cs typeface="Courier New" panose="02070309020205020404" pitchFamily="49" charset="0"/>
                </a:rPr>
              </a:br>
              <a:r>
                <a:rPr lang="en-US" sz="1450" dirty="0">
                  <a:latin typeface="Lucida Console" panose="020B0609040504020204" pitchFamily="49" charset="0"/>
                  <a:cs typeface="Courier New" panose="02070309020205020404" pitchFamily="49" charset="0"/>
                </a:rPr>
                <a:t>	  "arn:aws:</a:t>
              </a:r>
              <a:r>
                <a:rPr lang="en-US" sz="1450" b="1" dirty="0">
                  <a:solidFill>
                    <a:schemeClr val="accent5"/>
                  </a:solidFill>
                  <a:latin typeface="Lucida Console" panose="020B0609040504020204" pitchFamily="49" charset="0"/>
                  <a:cs typeface="Courier New" panose="02070309020205020404" pitchFamily="49" charset="0"/>
                </a:rPr>
                <a:t>dynamodb</a:t>
              </a:r>
              <a:r>
                <a:rPr lang="en-US" sz="1450" dirty="0">
                  <a:latin typeface="Lucida Console" panose="020B0609040504020204" pitchFamily="49" charset="0"/>
                  <a:cs typeface="Courier New" panose="02070309020205020404" pitchFamily="49" charset="0"/>
                </a:rPr>
                <a:t>:region:account-number-without-hyphens:table</a:t>
              </a:r>
              <a:r>
                <a:rPr lang="en-US" sz="1450" dirty="0">
                  <a:solidFill>
                    <a:srgbClr val="0000CC"/>
                  </a:solidFill>
                  <a:latin typeface="Lucida Console" panose="020B0609040504020204" pitchFamily="49" charset="0"/>
                  <a:cs typeface="Courier New" panose="02070309020205020404" pitchFamily="49" charset="0"/>
                </a:rPr>
                <a:t>/table-name</a:t>
              </a:r>
              <a:r>
                <a:rPr lang="en-US" sz="1450" dirty="0">
                  <a:latin typeface="Lucida Console" panose="020B0609040504020204" pitchFamily="49" charset="0"/>
                  <a:cs typeface="Courier New" panose="02070309020205020404" pitchFamily="49" charset="0"/>
                </a:rPr>
                <a:t>",</a:t>
              </a:r>
            </a:p>
            <a:p>
              <a:pPr marL="0" indent="0">
                <a:buNone/>
              </a:pPr>
              <a:r>
                <a:rPr lang="en-US" sz="1450" dirty="0">
                  <a:latin typeface="Lucida Console" panose="020B0609040504020204" pitchFamily="49" charset="0"/>
                  <a:cs typeface="Courier New" panose="02070309020205020404" pitchFamily="49" charset="0"/>
                </a:rPr>
                <a:t>      "arn:aws:</a:t>
              </a:r>
              <a:r>
                <a:rPr lang="en-US" sz="1450" b="1" dirty="0">
                  <a:solidFill>
                    <a:schemeClr val="accent5"/>
                  </a:solidFill>
                  <a:latin typeface="Lucida Console" panose="020B0609040504020204" pitchFamily="49" charset="0"/>
                  <a:cs typeface="Courier New" panose="02070309020205020404" pitchFamily="49" charset="0"/>
                </a:rPr>
                <a:t>s3</a:t>
              </a:r>
              <a:r>
                <a:rPr lang="en-US" sz="1450" dirty="0">
                  <a:latin typeface="Lucida Console" panose="020B0609040504020204" pitchFamily="49" charset="0"/>
                  <a:cs typeface="Courier New" panose="02070309020205020404" pitchFamily="49" charset="0"/>
                </a:rPr>
                <a:t>:::</a:t>
              </a:r>
              <a:r>
                <a:rPr lang="en-US" sz="1450" dirty="0">
                  <a:solidFill>
                    <a:srgbClr val="0000CC"/>
                  </a:solidFill>
                  <a:latin typeface="Lucida Console" panose="020B0609040504020204" pitchFamily="49" charset="0"/>
                  <a:cs typeface="Courier New" panose="02070309020205020404" pitchFamily="49" charset="0"/>
                </a:rPr>
                <a:t>bucket-name</a:t>
              </a:r>
              <a:r>
                <a:rPr lang="en-US" sz="1450" dirty="0">
                  <a:latin typeface="Lucida Console" panose="020B0609040504020204" pitchFamily="49" charset="0"/>
                  <a:cs typeface="Courier New" panose="02070309020205020404" pitchFamily="49" charset="0"/>
                </a:rPr>
                <a:t>",</a:t>
              </a:r>
            </a:p>
            <a:p>
              <a:pPr marL="0" indent="0">
                <a:buNone/>
              </a:pPr>
              <a:r>
                <a:rPr lang="en-US" sz="1450" dirty="0">
                  <a:latin typeface="Lucida Console" panose="020B0609040504020204" pitchFamily="49" charset="0"/>
                  <a:cs typeface="Courier New" panose="02070309020205020404" pitchFamily="49" charset="0"/>
                </a:rPr>
                <a:t>      "arn:aws:</a:t>
              </a:r>
              <a:r>
                <a:rPr lang="en-US" sz="1450" b="1" dirty="0">
                  <a:solidFill>
                    <a:schemeClr val="accent5"/>
                  </a:solidFill>
                  <a:latin typeface="Lucida Console" panose="020B0609040504020204" pitchFamily="49" charset="0"/>
                  <a:cs typeface="Courier New" panose="02070309020205020404" pitchFamily="49" charset="0"/>
                </a:rPr>
                <a:t>s3</a:t>
              </a:r>
              <a:r>
                <a:rPr lang="en-US" sz="1450" dirty="0">
                  <a:latin typeface="Lucida Console" panose="020B0609040504020204" pitchFamily="49" charset="0"/>
                  <a:cs typeface="Courier New" panose="02070309020205020404" pitchFamily="49" charset="0"/>
                </a:rPr>
                <a:t>:::</a:t>
              </a:r>
              <a:r>
                <a:rPr lang="en-US" sz="1450" dirty="0">
                  <a:solidFill>
                    <a:srgbClr val="0000CC"/>
                  </a:solidFill>
                  <a:latin typeface="Lucida Console" panose="020B0609040504020204" pitchFamily="49" charset="0"/>
                  <a:cs typeface="Courier New" panose="02070309020205020404" pitchFamily="49" charset="0"/>
                </a:rPr>
                <a:t>bucket-name</a:t>
              </a:r>
              <a:r>
                <a:rPr lang="en-US" sz="1450" dirty="0">
                  <a:latin typeface="Lucida Console" panose="020B0609040504020204" pitchFamily="49" charset="0"/>
                  <a:cs typeface="Courier New" panose="02070309020205020404" pitchFamily="49" charset="0"/>
                </a:rPr>
                <a:t>/*"] </a:t>
              </a:r>
            </a:p>
            <a:p>
              <a:pPr marL="0" indent="0">
                <a:buNone/>
              </a:pPr>
              <a:r>
                <a:rPr lang="en-US" sz="1450" dirty="0">
                  <a:latin typeface="Lucida Console" panose="020B0609040504020204" pitchFamily="49" charset="0"/>
                  <a:cs typeface="Courier New" panose="02070309020205020404" pitchFamily="49" charset="0"/>
                </a:rPr>
                <a:t>    },</a:t>
              </a:r>
            </a:p>
            <a:p>
              <a:pPr marL="0" indent="0">
                <a:buNone/>
              </a:pPr>
              <a:r>
                <a:rPr lang="en-US" sz="1450" dirty="0">
                  <a:latin typeface="Lucida Console" panose="020B0609040504020204" pitchFamily="49" charset="0"/>
                  <a:cs typeface="Courier New" panose="02070309020205020404" pitchFamily="49" charset="0"/>
                </a:rPr>
                <a:t>    {</a:t>
              </a:r>
            </a:p>
            <a:p>
              <a:pPr marL="0" indent="0">
                <a:buNone/>
              </a:pPr>
              <a:r>
                <a:rPr lang="en-US" sz="1450" dirty="0">
                  <a:latin typeface="Lucida Console" panose="020B0609040504020204" pitchFamily="49" charset="0"/>
                  <a:cs typeface="Courier New" panose="02070309020205020404" pitchFamily="49" charset="0"/>
                </a:rPr>
                <a:t>    "Effect":"</a:t>
              </a:r>
              <a:r>
                <a:rPr lang="en-US" sz="1450" dirty="0">
                  <a:solidFill>
                    <a:srgbClr val="FF0000"/>
                  </a:solidFill>
                  <a:latin typeface="Lucida Console" panose="020B0609040504020204" pitchFamily="49" charset="0"/>
                  <a:cs typeface="Courier New" panose="02070309020205020404" pitchFamily="49" charset="0"/>
                </a:rPr>
                <a:t>Deny</a:t>
              </a:r>
              <a:r>
                <a:rPr lang="en-US" sz="1450" dirty="0">
                  <a:latin typeface="Lucida Console" panose="020B0609040504020204" pitchFamily="49" charset="0"/>
                  <a:cs typeface="Courier New" panose="02070309020205020404" pitchFamily="49" charset="0"/>
                </a:rPr>
                <a:t>",</a:t>
              </a:r>
            </a:p>
            <a:p>
              <a:pPr marL="0" indent="0">
                <a:buNone/>
              </a:pPr>
              <a:r>
                <a:rPr lang="en-US" sz="1450" dirty="0">
                  <a:latin typeface="Lucida Console" panose="020B0609040504020204" pitchFamily="49" charset="0"/>
                  <a:cs typeface="Courier New" panose="02070309020205020404" pitchFamily="49" charset="0"/>
                </a:rPr>
                <a:t>    "Action":["dynamodb:*","s3:*"],</a:t>
              </a:r>
            </a:p>
            <a:p>
              <a:pPr marL="0" indent="0">
                <a:buNone/>
              </a:pPr>
              <a:r>
                <a:rPr lang="en-US" sz="1450" dirty="0">
                  <a:latin typeface="Lucida Console" panose="020B0609040504020204" pitchFamily="49" charset="0"/>
                  <a:cs typeface="Courier New" panose="02070309020205020404" pitchFamily="49" charset="0"/>
                </a:rPr>
                <a:t>    "</a:t>
              </a:r>
              <a:r>
                <a:rPr lang="en-US" sz="1450" dirty="0">
                  <a:solidFill>
                    <a:srgbClr val="FF0000"/>
                  </a:solidFill>
                  <a:latin typeface="Lucida Console" panose="020B0609040504020204" pitchFamily="49" charset="0"/>
                  <a:cs typeface="Courier New" panose="02070309020205020404" pitchFamily="49" charset="0"/>
                </a:rPr>
                <a:t>NotResource</a:t>
              </a:r>
              <a:r>
                <a:rPr lang="en-US" sz="1450" dirty="0">
                  <a:latin typeface="Lucida Console" panose="020B0609040504020204" pitchFamily="49" charset="0"/>
                  <a:cs typeface="Courier New" panose="02070309020205020404" pitchFamily="49" charset="0"/>
                </a:rPr>
                <a:t>":["arn:aws:dynamodb:region:account-number-without-hyphens:table/table-name”,</a:t>
              </a:r>
            </a:p>
            <a:p>
              <a:pPr marL="0" indent="0">
                <a:buNone/>
              </a:pPr>
              <a:r>
                <a:rPr lang="en-US" sz="1450" dirty="0">
                  <a:latin typeface="Lucida Console" panose="020B0609040504020204" pitchFamily="49" charset="0"/>
                  <a:cs typeface="Courier New" panose="02070309020205020404" pitchFamily="49" charset="0"/>
                </a:rPr>
                <a:t>      "arn:aws:s3:::bucket-name",</a:t>
              </a:r>
            </a:p>
            <a:p>
              <a:pPr marL="0" indent="0">
                <a:buNone/>
              </a:pPr>
              <a:r>
                <a:rPr lang="en-US" sz="1450" dirty="0">
                  <a:latin typeface="Lucida Console" panose="020B0609040504020204" pitchFamily="49" charset="0"/>
                  <a:cs typeface="Courier New" panose="02070309020205020404" pitchFamily="49" charset="0"/>
                </a:rPr>
                <a:t>      "arn:aws:s3:::bucket-name/*"] </a:t>
              </a:r>
            </a:p>
            <a:p>
              <a:pPr marL="0" indent="0">
                <a:buNone/>
              </a:pPr>
              <a:r>
                <a:rPr lang="en-US" sz="1450" dirty="0">
                  <a:latin typeface="Lucida Console" panose="020B0609040504020204" pitchFamily="49" charset="0"/>
                  <a:cs typeface="Courier New" panose="02070309020205020404" pitchFamily="49" charset="0"/>
                </a:rPr>
                <a:t>    }</a:t>
              </a:r>
            </a:p>
            <a:p>
              <a:pPr marL="0" indent="0">
                <a:buNone/>
              </a:pPr>
              <a:r>
                <a:rPr lang="en-US" sz="1450" dirty="0">
                  <a:latin typeface="Lucida Console" panose="020B0609040504020204" pitchFamily="49" charset="0"/>
                  <a:cs typeface="Courier New" panose="02070309020205020404" pitchFamily="49" charset="0"/>
                </a:rPr>
                <a:t>  ]</a:t>
              </a:r>
            </a:p>
            <a:p>
              <a:pPr marL="0" indent="0">
                <a:buNone/>
              </a:pPr>
              <a:r>
                <a:rPr lang="en-US" sz="1450" dirty="0">
                  <a:latin typeface="Lucida Console" panose="020B0609040504020204" pitchFamily="49" charset="0"/>
                  <a:cs typeface="Courier New" panose="02070309020205020404" pitchFamily="49" charset="0"/>
                </a:rPr>
                <a:t>}</a:t>
              </a:r>
            </a:p>
          </p:txBody>
        </p:sp>
        <p:sp>
          <p:nvSpPr>
            <p:cNvPr id="10" name="TextBox 9">
              <a:extLst>
                <a:ext uri="{FF2B5EF4-FFF2-40B4-BE49-F238E27FC236}">
                  <a16:creationId xmlns:a16="http://schemas.microsoft.com/office/drawing/2014/main" id="{4CA0990E-F646-8977-4BF6-A6CFF320BA4A}"/>
                </a:ext>
              </a:extLst>
            </p:cNvPr>
            <p:cNvSpPr txBox="1"/>
            <p:nvPr/>
          </p:nvSpPr>
          <p:spPr>
            <a:xfrm>
              <a:off x="5556086" y="1632769"/>
              <a:ext cx="4904199" cy="625684"/>
            </a:xfrm>
            <a:prstGeom prst="rect">
              <a:avLst/>
            </a:prstGeom>
            <a:solidFill>
              <a:schemeClr val="accent3">
                <a:lumMod val="20000"/>
                <a:lumOff val="80000"/>
              </a:schemeClr>
            </a:solidFill>
            <a:ln>
              <a:solidFill>
                <a:schemeClr val="accent1"/>
              </a:solidFill>
            </a:ln>
          </p:spPr>
          <p:txBody>
            <a:bodyPr wrap="square" rtlCol="0">
              <a:spAutoFit/>
            </a:bodyPr>
            <a:lstStyle/>
            <a:p>
              <a:r>
                <a:rPr lang="en-US" sz="1733" b="1" dirty="0">
                  <a:latin typeface="Amazon Ember" panose="020B0603020204020204" pitchFamily="34" charset="0"/>
                  <a:ea typeface="Amazon Ember" panose="020B0603020204020204" pitchFamily="34" charset="0"/>
                  <a:cs typeface="Amazon Ember" panose="020B0603020204020204" pitchFamily="34" charset="0"/>
                </a:rPr>
                <a:t>Explicit</a:t>
              </a:r>
              <a:r>
                <a:rPr lang="en-US" sz="1733" dirty="0">
                  <a:latin typeface="Amazon Ember" panose="020B0603020204020204" pitchFamily="34" charset="0"/>
                  <a:ea typeface="Amazon Ember" panose="020B0603020204020204" pitchFamily="34" charset="0"/>
                  <a:cs typeface="Amazon Ember" panose="020B0603020204020204" pitchFamily="34" charset="0"/>
                </a:rPr>
                <a:t> </a:t>
              </a:r>
              <a:r>
                <a:rPr lang="en-US" sz="1733" b="1" dirty="0">
                  <a:latin typeface="Amazon Ember" panose="020B0603020204020204" pitchFamily="34" charset="0"/>
                  <a:ea typeface="Amazon Ember" panose="020B0603020204020204" pitchFamily="34" charset="0"/>
                  <a:cs typeface="Amazon Ember" panose="020B0603020204020204" pitchFamily="34" charset="0"/>
                </a:rPr>
                <a:t>allow</a:t>
              </a:r>
              <a:r>
                <a:rPr lang="en-US" sz="1733" dirty="0">
                  <a:latin typeface="Amazon Ember" panose="020B0603020204020204" pitchFamily="34" charset="0"/>
                  <a:ea typeface="Amazon Ember" panose="020B0603020204020204" pitchFamily="34" charset="0"/>
                  <a:cs typeface="Amazon Ember" panose="020B0603020204020204" pitchFamily="34" charset="0"/>
                </a:rPr>
                <a:t> gives users access to a specific DynamoDB table and…</a:t>
              </a:r>
            </a:p>
          </p:txBody>
        </p:sp>
        <p:cxnSp>
          <p:nvCxnSpPr>
            <p:cNvPr id="34" name="Curved Connector 6">
              <a:extLst>
                <a:ext uri="{FF2B5EF4-FFF2-40B4-BE49-F238E27FC236}">
                  <a16:creationId xmlns:a16="http://schemas.microsoft.com/office/drawing/2014/main" id="{F11B0506-A60D-7757-C64C-24DB36C02DBB}"/>
                </a:ext>
              </a:extLst>
            </p:cNvPr>
            <p:cNvCxnSpPr>
              <a:stCxn id="10" idx="1"/>
            </p:cNvCxnSpPr>
            <p:nvPr/>
          </p:nvCxnSpPr>
          <p:spPr>
            <a:xfrm rot="10800000" flipV="1">
              <a:off x="2705380" y="1945611"/>
              <a:ext cx="2850706" cy="534600"/>
            </a:xfrm>
            <a:prstGeom prst="curvedConnector3">
              <a:avLst/>
            </a:prstGeom>
            <a:ln w="28575">
              <a:solidFill>
                <a:srgbClr val="0070C0"/>
              </a:solidFill>
              <a:tailEnd type="triangle"/>
            </a:ln>
            <a:effectLst>
              <a:outerShdw blurRad="50800" dist="38100" dir="2700000" algn="tl" rotWithShape="0">
                <a:prstClr val="black">
                  <a:alpha val="40000"/>
                </a:prstClr>
              </a:outerShdw>
            </a:effectLst>
          </p:spPr>
          <p:style>
            <a:lnRef idx="2">
              <a:schemeClr val="accent1"/>
            </a:lnRef>
            <a:fillRef idx="0">
              <a:schemeClr val="accent1"/>
            </a:fillRef>
            <a:effectRef idx="1">
              <a:schemeClr val="accent1"/>
            </a:effectRef>
            <a:fontRef idx="minor">
              <a:schemeClr val="tx1"/>
            </a:fontRef>
          </p:style>
        </p:cxnSp>
        <p:cxnSp>
          <p:nvCxnSpPr>
            <p:cNvPr id="35" name="Straight Arrow Connector 34">
              <a:extLst>
                <a:ext uri="{FF2B5EF4-FFF2-40B4-BE49-F238E27FC236}">
                  <a16:creationId xmlns:a16="http://schemas.microsoft.com/office/drawing/2014/main" id="{8BF260AC-02F7-AA69-0336-0FC1B5F03B22}"/>
                </a:ext>
              </a:extLst>
            </p:cNvPr>
            <p:cNvCxnSpPr>
              <a:cxnSpLocks/>
              <a:stCxn id="10" idx="2"/>
            </p:cNvCxnSpPr>
            <p:nvPr/>
          </p:nvCxnSpPr>
          <p:spPr>
            <a:xfrm>
              <a:off x="8008186" y="2258453"/>
              <a:ext cx="0" cy="804087"/>
            </a:xfrm>
            <a:prstGeom prst="straightConnector1">
              <a:avLst/>
            </a:prstGeom>
            <a:ln w="28575">
              <a:solidFill>
                <a:srgbClr val="0070C0"/>
              </a:solidFill>
              <a:tailEnd type="triangle"/>
            </a:ln>
            <a:effectLst>
              <a:outerShdw blurRad="50800" dist="38100" dir="2700000" algn="tl" rotWithShape="0">
                <a:prstClr val="black">
                  <a:alpha val="40000"/>
                </a:prstClr>
              </a:outerShdw>
            </a:effectLst>
          </p:spPr>
          <p:style>
            <a:lnRef idx="2">
              <a:schemeClr val="accent1"/>
            </a:lnRef>
            <a:fillRef idx="0">
              <a:schemeClr val="accent1"/>
            </a:fillRef>
            <a:effectRef idx="1">
              <a:schemeClr val="accent1"/>
            </a:effectRef>
            <a:fontRef idx="minor">
              <a:schemeClr val="tx1"/>
            </a:fontRef>
          </p:style>
        </p:cxnSp>
        <p:cxnSp>
          <p:nvCxnSpPr>
            <p:cNvPr id="36" name="Straight Arrow Connector 35">
              <a:extLst>
                <a:ext uri="{FF2B5EF4-FFF2-40B4-BE49-F238E27FC236}">
                  <a16:creationId xmlns:a16="http://schemas.microsoft.com/office/drawing/2014/main" id="{7C222603-8FFF-44EC-2B89-E921256B293B}"/>
                </a:ext>
              </a:extLst>
            </p:cNvPr>
            <p:cNvCxnSpPr>
              <a:stCxn id="40" idx="1"/>
            </p:cNvCxnSpPr>
            <p:nvPr/>
          </p:nvCxnSpPr>
          <p:spPr>
            <a:xfrm flipH="1">
              <a:off x="4406740" y="3896055"/>
              <a:ext cx="575352" cy="25680"/>
            </a:xfrm>
            <a:prstGeom prst="straightConnector1">
              <a:avLst/>
            </a:prstGeom>
            <a:ln w="28575">
              <a:solidFill>
                <a:srgbClr val="0070C0"/>
              </a:solidFill>
              <a:tailEnd type="triangle"/>
            </a:ln>
            <a:effectLst>
              <a:outerShdw blurRad="50800" dist="38100" dir="2700000" algn="tl" rotWithShape="0">
                <a:prstClr val="black">
                  <a:alpha val="40000"/>
                </a:prstClr>
              </a:outerShdw>
            </a:effectLst>
          </p:spPr>
          <p:style>
            <a:lnRef idx="2">
              <a:schemeClr val="accent1"/>
            </a:lnRef>
            <a:fillRef idx="0">
              <a:schemeClr val="accent1"/>
            </a:fillRef>
            <a:effectRef idx="1">
              <a:schemeClr val="accent1"/>
            </a:effectRef>
            <a:fontRef idx="minor">
              <a:schemeClr val="tx1"/>
            </a:fontRef>
          </p:style>
        </p:cxnSp>
        <p:cxnSp>
          <p:nvCxnSpPr>
            <p:cNvPr id="37" name="Straight Arrow Connector 36">
              <a:extLst>
                <a:ext uri="{FF2B5EF4-FFF2-40B4-BE49-F238E27FC236}">
                  <a16:creationId xmlns:a16="http://schemas.microsoft.com/office/drawing/2014/main" id="{5B31DA9F-53FB-C338-8E98-C8EE013D6F5B}"/>
                </a:ext>
              </a:extLst>
            </p:cNvPr>
            <p:cNvCxnSpPr/>
            <p:nvPr/>
          </p:nvCxnSpPr>
          <p:spPr>
            <a:xfrm flipH="1">
              <a:off x="2549184" y="4824078"/>
              <a:ext cx="2287712" cy="140499"/>
            </a:xfrm>
            <a:prstGeom prst="straightConnector1">
              <a:avLst/>
            </a:prstGeom>
            <a:ln w="28575">
              <a:solidFill>
                <a:srgbClr val="0070C0"/>
              </a:solidFill>
              <a:tailEnd type="triangle"/>
            </a:ln>
            <a:effectLst>
              <a:outerShdw blurRad="50800" dist="38100" dir="2700000" algn="tl" rotWithShape="0">
                <a:prstClr val="black">
                  <a:alpha val="40000"/>
                </a:prstClr>
              </a:outerShdw>
            </a:effectLst>
          </p:spPr>
          <p:style>
            <a:lnRef idx="2">
              <a:schemeClr val="accent1"/>
            </a:lnRef>
            <a:fillRef idx="0">
              <a:schemeClr val="accent1"/>
            </a:fillRef>
            <a:effectRef idx="1">
              <a:schemeClr val="accent1"/>
            </a:effectRef>
            <a:fontRef idx="minor">
              <a:schemeClr val="tx1"/>
            </a:fontRef>
          </p:style>
        </p:cxnSp>
        <p:cxnSp>
          <p:nvCxnSpPr>
            <p:cNvPr id="38" name="Straight Arrow Connector 37">
              <a:extLst>
                <a:ext uri="{FF2B5EF4-FFF2-40B4-BE49-F238E27FC236}">
                  <a16:creationId xmlns:a16="http://schemas.microsoft.com/office/drawing/2014/main" id="{8BFE5356-C6FB-BD15-C132-6E8D359670CC}"/>
                </a:ext>
              </a:extLst>
            </p:cNvPr>
            <p:cNvCxnSpPr/>
            <p:nvPr/>
          </p:nvCxnSpPr>
          <p:spPr>
            <a:xfrm flipH="1">
              <a:off x="2373784" y="4818983"/>
              <a:ext cx="2397305" cy="644939"/>
            </a:xfrm>
            <a:prstGeom prst="straightConnector1">
              <a:avLst/>
            </a:prstGeom>
            <a:ln w="28575">
              <a:solidFill>
                <a:srgbClr val="0070C0"/>
              </a:solidFill>
              <a:tailEnd type="triangle"/>
            </a:ln>
            <a:effectLst>
              <a:outerShdw blurRad="50800" dist="38100" dir="2700000" algn="tl" rotWithShape="0">
                <a:prstClr val="black">
                  <a:alpha val="40000"/>
                </a:prstClr>
              </a:outerShdw>
            </a:effectLst>
          </p:spPr>
          <p:style>
            <a:lnRef idx="2">
              <a:schemeClr val="accent1"/>
            </a:lnRef>
            <a:fillRef idx="0">
              <a:schemeClr val="accent1"/>
            </a:fillRef>
            <a:effectRef idx="1">
              <a:schemeClr val="accent1"/>
            </a:effectRef>
            <a:fontRef idx="minor">
              <a:schemeClr val="tx1"/>
            </a:fontRef>
          </p:style>
        </p:cxnSp>
        <p:sp>
          <p:nvSpPr>
            <p:cNvPr id="39" name="TextBox 38">
              <a:extLst>
                <a:ext uri="{FF2B5EF4-FFF2-40B4-BE49-F238E27FC236}">
                  <a16:creationId xmlns:a16="http://schemas.microsoft.com/office/drawing/2014/main" id="{3DC45BF2-0575-9D0A-F4F7-A9C49760A4C0}"/>
                </a:ext>
              </a:extLst>
            </p:cNvPr>
            <p:cNvSpPr txBox="1"/>
            <p:nvPr/>
          </p:nvSpPr>
          <p:spPr>
            <a:xfrm>
              <a:off x="4540002" y="6006160"/>
              <a:ext cx="7443815" cy="438788"/>
            </a:xfrm>
            <a:prstGeom prst="rect">
              <a:avLst/>
            </a:prstGeom>
            <a:solidFill>
              <a:schemeClr val="accent2"/>
            </a:solidFill>
            <a:ln>
              <a:solidFill>
                <a:schemeClr val="accent1"/>
              </a:solidFill>
            </a:ln>
          </p:spPr>
          <p:txBody>
            <a:bodyPr wrap="square" rtlCol="0">
              <a:spAutoFit/>
            </a:bodyPr>
            <a:lstStyle/>
            <a:p>
              <a:pPr algn="ctr"/>
              <a:r>
                <a:rPr lang="en-US" sz="1867" dirty="0">
                  <a:latin typeface="Amazon Ember" panose="020B0603020204020204" pitchFamily="34" charset="0"/>
                  <a:ea typeface="Amazon Ember" panose="020B0603020204020204" pitchFamily="34" charset="0"/>
                  <a:cs typeface="Amazon Ember" panose="020B0603020204020204" pitchFamily="34" charset="0"/>
                </a:rPr>
                <a:t>An explicit deny statement </a:t>
              </a:r>
              <a:r>
                <a:rPr lang="en-US" sz="1867" b="1" dirty="0">
                  <a:latin typeface="Amazon Ember" panose="020B0603020204020204" pitchFamily="34" charset="0"/>
                  <a:ea typeface="Amazon Ember" panose="020B0603020204020204" pitchFamily="34" charset="0"/>
                  <a:cs typeface="Amazon Ember" panose="020B0603020204020204" pitchFamily="34" charset="0"/>
                </a:rPr>
                <a:t>takes</a:t>
              </a:r>
              <a:r>
                <a:rPr lang="en-US" sz="1867" dirty="0">
                  <a:latin typeface="Amazon Ember" panose="020B0603020204020204" pitchFamily="34" charset="0"/>
                  <a:ea typeface="Amazon Ember" panose="020B0603020204020204" pitchFamily="34" charset="0"/>
                  <a:cs typeface="Amazon Ember" panose="020B0603020204020204" pitchFamily="34" charset="0"/>
                </a:rPr>
                <a:t> </a:t>
              </a:r>
              <a:r>
                <a:rPr lang="en-US" sz="1867" b="1" dirty="0">
                  <a:latin typeface="Amazon Ember" panose="020B0603020204020204" pitchFamily="34" charset="0"/>
                  <a:ea typeface="Amazon Ember" panose="020B0603020204020204" pitchFamily="34" charset="0"/>
                  <a:cs typeface="Amazon Ember" panose="020B0603020204020204" pitchFamily="34" charset="0"/>
                </a:rPr>
                <a:t>precedence</a:t>
              </a:r>
              <a:r>
                <a:rPr lang="en-US" sz="1867" dirty="0">
                  <a:latin typeface="Amazon Ember" panose="020B0603020204020204" pitchFamily="34" charset="0"/>
                  <a:ea typeface="Amazon Ember" panose="020B0603020204020204" pitchFamily="34" charset="0"/>
                  <a:cs typeface="Amazon Ember" panose="020B0603020204020204" pitchFamily="34" charset="0"/>
                </a:rPr>
                <a:t> over an allow statement.</a:t>
              </a:r>
            </a:p>
          </p:txBody>
        </p:sp>
        <p:sp>
          <p:nvSpPr>
            <p:cNvPr id="40" name="TextBox 39">
              <a:extLst>
                <a:ext uri="{FF2B5EF4-FFF2-40B4-BE49-F238E27FC236}">
                  <a16:creationId xmlns:a16="http://schemas.microsoft.com/office/drawing/2014/main" id="{B55403D3-B73A-2A9D-D47D-26D99913CB8B}"/>
                </a:ext>
              </a:extLst>
            </p:cNvPr>
            <p:cNvSpPr txBox="1"/>
            <p:nvPr/>
          </p:nvSpPr>
          <p:spPr>
            <a:xfrm>
              <a:off x="4982092" y="3716549"/>
              <a:ext cx="2492990" cy="359009"/>
            </a:xfrm>
            <a:prstGeom prst="rect">
              <a:avLst/>
            </a:prstGeom>
            <a:solidFill>
              <a:schemeClr val="accent5">
                <a:lumMod val="20000"/>
                <a:lumOff val="80000"/>
              </a:schemeClr>
            </a:solidFill>
            <a:ln>
              <a:solidFill>
                <a:schemeClr val="accent1"/>
              </a:solidFill>
            </a:ln>
          </p:spPr>
          <p:txBody>
            <a:bodyPr wrap="none" rtlCol="0">
              <a:spAutoFit/>
            </a:bodyPr>
            <a:lstStyle/>
            <a:p>
              <a:r>
                <a:rPr lang="en-US" sz="1733" dirty="0">
                  <a:latin typeface="Amazon Ember" panose="020B0603020204020204" pitchFamily="34" charset="0"/>
                  <a:ea typeface="Amazon Ember" panose="020B0603020204020204" pitchFamily="34" charset="0"/>
                  <a:cs typeface="Amazon Ember" panose="020B0603020204020204" pitchFamily="34" charset="0"/>
                </a:rPr>
                <a:t> …Amazon S3 buckets.</a:t>
              </a:r>
            </a:p>
          </p:txBody>
        </p:sp>
        <p:sp>
          <p:nvSpPr>
            <p:cNvPr id="41" name="TextBox 40">
              <a:extLst>
                <a:ext uri="{FF2B5EF4-FFF2-40B4-BE49-F238E27FC236}">
                  <a16:creationId xmlns:a16="http://schemas.microsoft.com/office/drawing/2014/main" id="{97BBB5D4-ED74-1AD6-B2A7-94CF26EABC21}"/>
                </a:ext>
              </a:extLst>
            </p:cNvPr>
            <p:cNvSpPr txBox="1"/>
            <p:nvPr/>
          </p:nvSpPr>
          <p:spPr>
            <a:xfrm>
              <a:off x="5072242" y="4576390"/>
              <a:ext cx="6682116" cy="625684"/>
            </a:xfrm>
            <a:prstGeom prst="rect">
              <a:avLst/>
            </a:prstGeom>
            <a:solidFill>
              <a:schemeClr val="accent6">
                <a:lumMod val="20000"/>
                <a:lumOff val="80000"/>
              </a:schemeClr>
            </a:solidFill>
            <a:ln>
              <a:solidFill>
                <a:schemeClr val="accent1"/>
              </a:solidFill>
            </a:ln>
          </p:spPr>
          <p:txBody>
            <a:bodyPr wrap="square" rtlCol="0">
              <a:spAutoFit/>
            </a:bodyPr>
            <a:lstStyle/>
            <a:p>
              <a:r>
                <a:rPr lang="en-US" sz="1733" b="1" dirty="0">
                  <a:latin typeface="Amazon Ember" panose="020B0603020204020204" pitchFamily="34" charset="0"/>
                  <a:ea typeface="Amazon Ember" panose="020B0603020204020204" pitchFamily="34" charset="0"/>
                  <a:cs typeface="Amazon Ember" panose="020B0603020204020204" pitchFamily="34" charset="0"/>
                </a:rPr>
                <a:t>Explicit</a:t>
              </a:r>
              <a:r>
                <a:rPr lang="en-US" sz="1733" dirty="0">
                  <a:latin typeface="Amazon Ember" panose="020B0603020204020204" pitchFamily="34" charset="0"/>
                  <a:ea typeface="Amazon Ember" panose="020B0603020204020204" pitchFamily="34" charset="0"/>
                  <a:cs typeface="Amazon Ember" panose="020B0603020204020204" pitchFamily="34" charset="0"/>
                </a:rPr>
                <a:t> </a:t>
              </a:r>
              <a:r>
                <a:rPr lang="en-US" sz="1733" b="1" dirty="0">
                  <a:latin typeface="Amazon Ember" panose="020B0603020204020204" pitchFamily="34" charset="0"/>
                  <a:ea typeface="Amazon Ember" panose="020B0603020204020204" pitchFamily="34" charset="0"/>
                  <a:cs typeface="Amazon Ember" panose="020B0603020204020204" pitchFamily="34" charset="0"/>
                </a:rPr>
                <a:t>deny</a:t>
              </a:r>
              <a:r>
                <a:rPr lang="en-US" sz="1733" dirty="0">
                  <a:latin typeface="Amazon Ember" panose="020B0603020204020204" pitchFamily="34" charset="0"/>
                  <a:ea typeface="Amazon Ember" panose="020B0603020204020204" pitchFamily="34" charset="0"/>
                  <a:cs typeface="Amazon Ember" panose="020B0603020204020204" pitchFamily="34" charset="0"/>
                </a:rPr>
                <a:t> ensures that the users cannot use any other AWS actions or resources other than that table and those buckets.</a:t>
              </a:r>
            </a:p>
          </p:txBody>
        </p:sp>
      </p:grpSp>
    </p:spTree>
    <p:extLst>
      <p:ext uri="{BB962C8B-B14F-4D97-AF65-F5344CB8AC3E}">
        <p14:creationId xmlns:p14="http://schemas.microsoft.com/office/powerpoint/2010/main" val="360157488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7635176" y="631060"/>
            <a:ext cx="2042224"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37454" y="407518"/>
            <a:ext cx="6197722"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784658"/>
                </a:solidFill>
                <a:effectLst/>
                <a:uLnTx/>
                <a:uFillTx/>
                <a:latin typeface="Times New Roman" panose="02020603050405020304" pitchFamily="18" charset="0"/>
                <a:ea typeface="+mn-ea"/>
                <a:cs typeface="Times New Roman" panose="02020603050405020304" pitchFamily="18" charset="0"/>
              </a:rPr>
              <a:t>AWS Identity and Access Management (IAM)</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3" y="6262270"/>
            <a:ext cx="570872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2</a:t>
            </a:r>
          </a:p>
        </p:txBody>
      </p:sp>
      <p:sp>
        <p:nvSpPr>
          <p:cNvPr id="15" name="TextBox 14">
            <a:extLst>
              <a:ext uri="{FF2B5EF4-FFF2-40B4-BE49-F238E27FC236}">
                <a16:creationId xmlns:a16="http://schemas.microsoft.com/office/drawing/2014/main" id="{28514914-8D62-5DCB-B26F-A901F5183D64}"/>
              </a:ext>
            </a:extLst>
          </p:cNvPr>
          <p:cNvSpPr txBox="1"/>
          <p:nvPr/>
        </p:nvSpPr>
        <p:spPr>
          <a:xfrm>
            <a:off x="1427695" y="950755"/>
            <a:ext cx="7975393"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Resource-based policies</a:t>
            </a:r>
          </a:p>
        </p:txBody>
      </p:sp>
      <p:sp>
        <p:nvSpPr>
          <p:cNvPr id="3" name="Content Placeholder 2">
            <a:extLst>
              <a:ext uri="{FF2B5EF4-FFF2-40B4-BE49-F238E27FC236}">
                <a16:creationId xmlns:a16="http://schemas.microsoft.com/office/drawing/2014/main" id="{7597408D-392F-B1F5-934B-D3704EA5C4C0}"/>
              </a:ext>
            </a:extLst>
          </p:cNvPr>
          <p:cNvSpPr>
            <a:spLocks noGrp="1"/>
          </p:cNvSpPr>
          <p:nvPr>
            <p:ph idx="1"/>
          </p:nvPr>
        </p:nvSpPr>
        <p:spPr>
          <a:xfrm>
            <a:off x="419099" y="1528175"/>
            <a:ext cx="6086729" cy="4648788"/>
          </a:xfrm>
        </p:spPr>
        <p:txBody>
          <a:bodyPr/>
          <a:lstStyle/>
          <a:p>
            <a:r>
              <a:rPr lang="en-US" sz="2400" b="1" dirty="0">
                <a:solidFill>
                  <a:schemeClr val="accent5"/>
                </a:solidFill>
                <a:latin typeface="Times New Roman" panose="02020603050405020304" pitchFamily="18" charset="0"/>
                <a:cs typeface="Times New Roman" panose="02020603050405020304" pitchFamily="18" charset="0"/>
              </a:rPr>
              <a:t>Identity-based policies </a:t>
            </a:r>
            <a:r>
              <a:rPr lang="en-US" sz="2400" dirty="0">
                <a:latin typeface="Times New Roman" panose="02020603050405020304" pitchFamily="18" charset="0"/>
                <a:cs typeface="Times New Roman" panose="02020603050405020304" pitchFamily="18" charset="0"/>
              </a:rPr>
              <a:t>are attached to a user, group, or role</a:t>
            </a:r>
            <a:endParaRPr lang="en-US" sz="2000" dirty="0">
              <a:latin typeface="Times New Roman" panose="02020603050405020304" pitchFamily="18" charset="0"/>
              <a:cs typeface="Times New Roman" panose="02020603050405020304" pitchFamily="18" charset="0"/>
            </a:endParaRPr>
          </a:p>
          <a:p>
            <a:r>
              <a:rPr lang="en-US" sz="2400" b="1" dirty="0">
                <a:solidFill>
                  <a:schemeClr val="accent5"/>
                </a:solidFill>
                <a:latin typeface="Times New Roman" panose="02020603050405020304" pitchFamily="18" charset="0"/>
                <a:cs typeface="Times New Roman" panose="02020603050405020304" pitchFamily="18" charset="0"/>
              </a:rPr>
              <a:t>Resource-based policies</a:t>
            </a:r>
            <a:r>
              <a:rPr lang="en-US" sz="2400" dirty="0">
                <a:solidFill>
                  <a:schemeClr val="accent5"/>
                </a:solidFill>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are attached to a resource (</a:t>
            </a:r>
            <a:r>
              <a:rPr lang="en-US" sz="2400" i="1" dirty="0">
                <a:latin typeface="Times New Roman" panose="02020603050405020304" pitchFamily="18" charset="0"/>
                <a:cs typeface="Times New Roman" panose="02020603050405020304" pitchFamily="18" charset="0"/>
              </a:rPr>
              <a:t>not</a:t>
            </a:r>
            <a:r>
              <a:rPr lang="en-US" sz="2400" dirty="0">
                <a:latin typeface="Times New Roman" panose="02020603050405020304" pitchFamily="18" charset="0"/>
                <a:cs typeface="Times New Roman" panose="02020603050405020304" pitchFamily="18" charset="0"/>
              </a:rPr>
              <a:t> to a user, group or role)</a:t>
            </a:r>
          </a:p>
          <a:p>
            <a:r>
              <a:rPr lang="en-US" sz="2400" dirty="0">
                <a:latin typeface="Times New Roman" panose="02020603050405020304" pitchFamily="18" charset="0"/>
                <a:cs typeface="Times New Roman" panose="02020603050405020304" pitchFamily="18" charset="0"/>
              </a:rPr>
              <a:t>Characteristics of resource-based policies – </a:t>
            </a:r>
          </a:p>
          <a:p>
            <a:pPr lvl="1"/>
            <a:r>
              <a:rPr lang="en-US" sz="2000" dirty="0">
                <a:latin typeface="Times New Roman" panose="02020603050405020304" pitchFamily="18" charset="0"/>
                <a:cs typeface="Times New Roman" panose="02020603050405020304" pitchFamily="18" charset="0"/>
              </a:rPr>
              <a:t>Specifies who has access to the resource and what actions they can perform on it</a:t>
            </a:r>
          </a:p>
          <a:p>
            <a:pPr lvl="1"/>
            <a:r>
              <a:rPr lang="en-US" sz="2000" dirty="0">
                <a:latin typeface="Times New Roman" panose="02020603050405020304" pitchFamily="18" charset="0"/>
                <a:cs typeface="Times New Roman" panose="02020603050405020304" pitchFamily="18" charset="0"/>
              </a:rPr>
              <a:t>The policies are </a:t>
            </a:r>
            <a:r>
              <a:rPr lang="en-US" sz="2000" i="1" dirty="0">
                <a:latin typeface="Times New Roman" panose="02020603050405020304" pitchFamily="18" charset="0"/>
                <a:cs typeface="Times New Roman" panose="02020603050405020304" pitchFamily="18" charset="0"/>
              </a:rPr>
              <a:t>inline</a:t>
            </a:r>
            <a:r>
              <a:rPr lang="en-US" sz="2000" dirty="0">
                <a:latin typeface="Times New Roman" panose="02020603050405020304" pitchFamily="18" charset="0"/>
                <a:cs typeface="Times New Roman" panose="02020603050405020304" pitchFamily="18" charset="0"/>
              </a:rPr>
              <a:t> only, not managed</a:t>
            </a:r>
          </a:p>
          <a:p>
            <a:r>
              <a:rPr lang="en-US" sz="2400" dirty="0">
                <a:latin typeface="Times New Roman" panose="02020603050405020304" pitchFamily="18" charset="0"/>
                <a:cs typeface="Times New Roman" panose="02020603050405020304" pitchFamily="18" charset="0"/>
              </a:rPr>
              <a:t>Resource-based policies are supported only by some AWS services</a:t>
            </a:r>
          </a:p>
          <a:p>
            <a:endParaRPr lang="en-US" sz="2400" dirty="0">
              <a:latin typeface="Times New Roman" panose="02020603050405020304" pitchFamily="18" charset="0"/>
              <a:cs typeface="Times New Roman" panose="02020603050405020304" pitchFamily="18" charset="0"/>
            </a:endParaRPr>
          </a:p>
        </p:txBody>
      </p:sp>
      <p:grpSp>
        <p:nvGrpSpPr>
          <p:cNvPr id="5" name="Group 4" descr="Diagram shows an AWS account with an S3 bucket named photos in it. The bucket has a resource-based policy defined inline on the bucket. There is also a separate identity-based policy attached to an IAM user named MaryMajors.">
            <a:extLst>
              <a:ext uri="{FF2B5EF4-FFF2-40B4-BE49-F238E27FC236}">
                <a16:creationId xmlns:a16="http://schemas.microsoft.com/office/drawing/2014/main" id="{4376A079-BBD0-DF9A-99DE-14AC21235BC1}"/>
              </a:ext>
            </a:extLst>
          </p:cNvPr>
          <p:cNvGrpSpPr/>
          <p:nvPr/>
        </p:nvGrpSpPr>
        <p:grpSpPr>
          <a:xfrm>
            <a:off x="6316658" y="1170097"/>
            <a:ext cx="5675307" cy="4178809"/>
            <a:chOff x="6575323" y="1470010"/>
            <a:chExt cx="5675307" cy="4178809"/>
          </a:xfrm>
        </p:grpSpPr>
        <p:pic>
          <p:nvPicPr>
            <p:cNvPr id="11" name="Graphic 10">
              <a:extLst>
                <a:ext uri="{FF2B5EF4-FFF2-40B4-BE49-F238E27FC236}">
                  <a16:creationId xmlns:a16="http://schemas.microsoft.com/office/drawing/2014/main" id="{D2C6BDE6-720F-F220-EB5B-D6EB8E3B123D}"/>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074782" y="1470010"/>
              <a:ext cx="469900" cy="469900"/>
            </a:xfrm>
            <a:prstGeom prst="rect">
              <a:avLst/>
            </a:prstGeom>
          </p:spPr>
        </p:pic>
        <p:sp>
          <p:nvSpPr>
            <p:cNvPr id="16" name="TextBox 15">
              <a:extLst>
                <a:ext uri="{FF2B5EF4-FFF2-40B4-BE49-F238E27FC236}">
                  <a16:creationId xmlns:a16="http://schemas.microsoft.com/office/drawing/2014/main" id="{D4D699F2-F075-90B2-1A4C-BAB1287EA294}"/>
                </a:ext>
              </a:extLst>
            </p:cNvPr>
            <p:cNvSpPr txBox="1"/>
            <p:nvPr/>
          </p:nvSpPr>
          <p:spPr>
            <a:xfrm>
              <a:off x="8499544" y="1956913"/>
              <a:ext cx="1571025" cy="369332"/>
            </a:xfrm>
            <a:prstGeom prst="rect">
              <a:avLst/>
            </a:prstGeom>
            <a:noFill/>
          </p:spPr>
          <p:txBody>
            <a:bodyPr wrap="square" rtlCol="0">
              <a:spAutoFit/>
            </a:bodyPr>
            <a:lstStyle/>
            <a:p>
              <a:pPr algn="ctr"/>
              <a:r>
                <a:rPr lang="en-US" dirty="0"/>
                <a:t>AWS Account</a:t>
              </a:r>
            </a:p>
          </p:txBody>
        </p:sp>
        <p:sp>
          <p:nvSpPr>
            <p:cNvPr id="21" name="TextBox 20">
              <a:extLst>
                <a:ext uri="{FF2B5EF4-FFF2-40B4-BE49-F238E27FC236}">
                  <a16:creationId xmlns:a16="http://schemas.microsoft.com/office/drawing/2014/main" id="{2D36846B-049C-CBE0-DB6A-1B607C489419}"/>
                </a:ext>
              </a:extLst>
            </p:cNvPr>
            <p:cNvSpPr txBox="1"/>
            <p:nvPr/>
          </p:nvSpPr>
          <p:spPr>
            <a:xfrm>
              <a:off x="7304771" y="4213772"/>
              <a:ext cx="1571025" cy="584775"/>
            </a:xfrm>
            <a:prstGeom prst="rect">
              <a:avLst/>
            </a:prstGeom>
            <a:noFill/>
          </p:spPr>
          <p:txBody>
            <a:bodyPr wrap="square" rtlCol="0">
              <a:spAutoFit/>
            </a:bodyPr>
            <a:lstStyle/>
            <a:p>
              <a:pPr algn="ctr"/>
              <a:r>
                <a:rPr lang="en-US" sz="1600" b="1" dirty="0">
                  <a:solidFill>
                    <a:schemeClr val="accent5"/>
                  </a:solidFill>
                </a:rPr>
                <a:t>Identity-based </a:t>
              </a:r>
              <a:r>
                <a:rPr lang="en-US" sz="1600" b="1" dirty="0"/>
                <a:t>policy</a:t>
              </a:r>
            </a:p>
          </p:txBody>
        </p:sp>
        <p:pic>
          <p:nvPicPr>
            <p:cNvPr id="22" name="Graphic 21">
              <a:extLst>
                <a:ext uri="{FF2B5EF4-FFF2-40B4-BE49-F238E27FC236}">
                  <a16:creationId xmlns:a16="http://schemas.microsoft.com/office/drawing/2014/main" id="{5DCFB0C6-2C58-2D60-96A6-5FD10204F98C}"/>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7855333" y="3772882"/>
              <a:ext cx="469900" cy="469900"/>
            </a:xfrm>
            <a:prstGeom prst="rect">
              <a:avLst/>
            </a:prstGeom>
          </p:spPr>
        </p:pic>
        <p:sp>
          <p:nvSpPr>
            <p:cNvPr id="23" name="TextBox 22">
              <a:extLst>
                <a:ext uri="{FF2B5EF4-FFF2-40B4-BE49-F238E27FC236}">
                  <a16:creationId xmlns:a16="http://schemas.microsoft.com/office/drawing/2014/main" id="{6581D8C9-D31A-EABF-07DC-5053BC7BEC91}"/>
                </a:ext>
              </a:extLst>
            </p:cNvPr>
            <p:cNvSpPr txBox="1"/>
            <p:nvPr/>
          </p:nvSpPr>
          <p:spPr>
            <a:xfrm>
              <a:off x="9881030" y="4211160"/>
              <a:ext cx="1571025" cy="584775"/>
            </a:xfrm>
            <a:prstGeom prst="rect">
              <a:avLst/>
            </a:prstGeom>
            <a:noFill/>
          </p:spPr>
          <p:txBody>
            <a:bodyPr wrap="square" rtlCol="0">
              <a:spAutoFit/>
            </a:bodyPr>
            <a:lstStyle/>
            <a:p>
              <a:pPr algn="ctr"/>
              <a:r>
                <a:rPr lang="en-US" sz="1600" b="1" dirty="0">
                  <a:solidFill>
                    <a:schemeClr val="accent6"/>
                  </a:solidFill>
                </a:rPr>
                <a:t>Resource-based </a:t>
              </a:r>
              <a:r>
                <a:rPr lang="en-US" sz="1600" b="1" dirty="0"/>
                <a:t>policy</a:t>
              </a:r>
            </a:p>
          </p:txBody>
        </p:sp>
        <p:pic>
          <p:nvPicPr>
            <p:cNvPr id="24" name="Graphic 23">
              <a:extLst>
                <a:ext uri="{FF2B5EF4-FFF2-40B4-BE49-F238E27FC236}">
                  <a16:creationId xmlns:a16="http://schemas.microsoft.com/office/drawing/2014/main" id="{3A6BB4CC-2E38-3213-EBF2-F771E2279BD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431592" y="3770270"/>
              <a:ext cx="469900" cy="469900"/>
            </a:xfrm>
            <a:prstGeom prst="rect">
              <a:avLst/>
            </a:prstGeom>
          </p:spPr>
        </p:pic>
        <p:sp>
          <p:nvSpPr>
            <p:cNvPr id="27" name="Rectangle 26">
              <a:extLst>
                <a:ext uri="{FF2B5EF4-FFF2-40B4-BE49-F238E27FC236}">
                  <a16:creationId xmlns:a16="http://schemas.microsoft.com/office/drawing/2014/main" id="{8C3F4698-E38F-7996-1F0C-41A223F73F60}"/>
                </a:ext>
              </a:extLst>
            </p:cNvPr>
            <p:cNvSpPr/>
            <p:nvPr/>
          </p:nvSpPr>
          <p:spPr>
            <a:xfrm>
              <a:off x="9624083" y="4743466"/>
              <a:ext cx="2210383" cy="90535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US" i="1" dirty="0">
                  <a:solidFill>
                    <a:schemeClr val="tx1"/>
                  </a:solidFill>
                </a:rPr>
                <a:t>Policy grants user MaryMajor list, read objects  </a:t>
              </a:r>
            </a:p>
            <a:p>
              <a:pPr algn="ctr"/>
              <a:endParaRPr lang="en-US" i="1" dirty="0">
                <a:solidFill>
                  <a:schemeClr val="tx1"/>
                </a:solidFill>
              </a:endParaRPr>
            </a:p>
          </p:txBody>
        </p:sp>
        <p:sp>
          <p:nvSpPr>
            <p:cNvPr id="28" name="Rectangle 27">
              <a:extLst>
                <a:ext uri="{FF2B5EF4-FFF2-40B4-BE49-F238E27FC236}">
                  <a16:creationId xmlns:a16="http://schemas.microsoft.com/office/drawing/2014/main" id="{65429875-1B12-036D-AE46-427E66A4B085}"/>
                </a:ext>
              </a:extLst>
            </p:cNvPr>
            <p:cNvSpPr/>
            <p:nvPr/>
          </p:nvSpPr>
          <p:spPr>
            <a:xfrm>
              <a:off x="6963043" y="4743466"/>
              <a:ext cx="2210383" cy="90535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US" i="1" dirty="0">
                  <a:solidFill>
                    <a:schemeClr val="tx1"/>
                  </a:solidFill>
                </a:rPr>
                <a:t>Policy grants list, read objects to the photos bucket </a:t>
              </a:r>
            </a:p>
          </p:txBody>
        </p:sp>
        <p:pic>
          <p:nvPicPr>
            <p:cNvPr id="29" name="Graphic 28">
              <a:extLst>
                <a:ext uri="{FF2B5EF4-FFF2-40B4-BE49-F238E27FC236}">
                  <a16:creationId xmlns:a16="http://schemas.microsoft.com/office/drawing/2014/main" id="{F6A9A915-F8CC-0E48-5AE0-05825803B60B}"/>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0431592" y="2463814"/>
              <a:ext cx="469900" cy="469900"/>
            </a:xfrm>
            <a:prstGeom prst="rect">
              <a:avLst/>
            </a:prstGeom>
          </p:spPr>
        </p:pic>
        <p:sp>
          <p:nvSpPr>
            <p:cNvPr id="30" name="TextBox 29">
              <a:extLst>
                <a:ext uri="{FF2B5EF4-FFF2-40B4-BE49-F238E27FC236}">
                  <a16:creationId xmlns:a16="http://schemas.microsoft.com/office/drawing/2014/main" id="{DC3D79AE-6A41-A1D9-FC7C-6E5249809618}"/>
                </a:ext>
              </a:extLst>
            </p:cNvPr>
            <p:cNvSpPr txBox="1"/>
            <p:nvPr/>
          </p:nvSpPr>
          <p:spPr>
            <a:xfrm>
              <a:off x="10806801" y="2406377"/>
              <a:ext cx="1290508" cy="646331"/>
            </a:xfrm>
            <a:prstGeom prst="rect">
              <a:avLst/>
            </a:prstGeom>
            <a:noFill/>
          </p:spPr>
          <p:txBody>
            <a:bodyPr wrap="square" rtlCol="0">
              <a:spAutoFit/>
            </a:bodyPr>
            <a:lstStyle/>
            <a:p>
              <a:pPr algn="ctr"/>
              <a:r>
                <a:rPr lang="en-US" dirty="0"/>
                <a:t>S3 bucket </a:t>
              </a:r>
              <a:r>
                <a:rPr lang="en-US" i="1" dirty="0"/>
                <a:t>photos</a:t>
              </a:r>
            </a:p>
          </p:txBody>
        </p:sp>
        <p:pic>
          <p:nvPicPr>
            <p:cNvPr id="31" name="Graphic 30">
              <a:extLst>
                <a:ext uri="{FF2B5EF4-FFF2-40B4-BE49-F238E27FC236}">
                  <a16:creationId xmlns:a16="http://schemas.microsoft.com/office/drawing/2014/main" id="{DAEC6EB3-8AEE-6259-F160-7DEF8E2319B8}"/>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7835164" y="2463814"/>
              <a:ext cx="469900" cy="469900"/>
            </a:xfrm>
            <a:prstGeom prst="rect">
              <a:avLst/>
            </a:prstGeom>
          </p:spPr>
        </p:pic>
        <p:sp>
          <p:nvSpPr>
            <p:cNvPr id="32" name="TextBox 31">
              <a:extLst>
                <a:ext uri="{FF2B5EF4-FFF2-40B4-BE49-F238E27FC236}">
                  <a16:creationId xmlns:a16="http://schemas.microsoft.com/office/drawing/2014/main" id="{DC9D92C1-04A2-9D93-29A6-24BD7491D789}"/>
                </a:ext>
              </a:extLst>
            </p:cNvPr>
            <p:cNvSpPr txBox="1"/>
            <p:nvPr/>
          </p:nvSpPr>
          <p:spPr>
            <a:xfrm>
              <a:off x="6575323" y="2438267"/>
              <a:ext cx="1492911" cy="646331"/>
            </a:xfrm>
            <a:prstGeom prst="rect">
              <a:avLst/>
            </a:prstGeom>
            <a:noFill/>
          </p:spPr>
          <p:txBody>
            <a:bodyPr wrap="square" rtlCol="0">
              <a:spAutoFit/>
            </a:bodyPr>
            <a:lstStyle/>
            <a:p>
              <a:pPr algn="ctr"/>
              <a:r>
                <a:rPr lang="en-US" dirty="0"/>
                <a:t>IAM user </a:t>
              </a:r>
              <a:r>
                <a:rPr lang="en-US" i="1" dirty="0"/>
                <a:t>MaryMajor</a:t>
              </a:r>
            </a:p>
          </p:txBody>
        </p:sp>
        <p:cxnSp>
          <p:nvCxnSpPr>
            <p:cNvPr id="33" name="Straight Arrow Connector 32">
              <a:extLst>
                <a:ext uri="{FF2B5EF4-FFF2-40B4-BE49-F238E27FC236}">
                  <a16:creationId xmlns:a16="http://schemas.microsoft.com/office/drawing/2014/main" id="{5C4E84AE-4D69-1154-78C5-864615B3BED1}"/>
                </a:ext>
              </a:extLst>
            </p:cNvPr>
            <p:cNvCxnSpPr>
              <a:endCxn id="31" idx="2"/>
            </p:cNvCxnSpPr>
            <p:nvPr/>
          </p:nvCxnSpPr>
          <p:spPr>
            <a:xfrm flipV="1">
              <a:off x="8068235" y="2933714"/>
              <a:ext cx="1879" cy="71043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a:extLst>
                <a:ext uri="{FF2B5EF4-FFF2-40B4-BE49-F238E27FC236}">
                  <a16:creationId xmlns:a16="http://schemas.microsoft.com/office/drawing/2014/main" id="{E8AFDB77-B759-94B7-9079-F5C30A2CBE8A}"/>
                </a:ext>
              </a:extLst>
            </p:cNvPr>
            <p:cNvCxnSpPr/>
            <p:nvPr/>
          </p:nvCxnSpPr>
          <p:spPr>
            <a:xfrm flipV="1">
              <a:off x="10683532" y="2919086"/>
              <a:ext cx="1879" cy="71043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43" name="TextBox 42">
              <a:extLst>
                <a:ext uri="{FF2B5EF4-FFF2-40B4-BE49-F238E27FC236}">
                  <a16:creationId xmlns:a16="http://schemas.microsoft.com/office/drawing/2014/main" id="{CEDF4D0F-EBE8-335A-329E-ADB567C2B1CB}"/>
                </a:ext>
              </a:extLst>
            </p:cNvPr>
            <p:cNvSpPr txBox="1"/>
            <p:nvPr/>
          </p:nvSpPr>
          <p:spPr>
            <a:xfrm>
              <a:off x="7016620" y="3206079"/>
              <a:ext cx="1053494" cy="369332"/>
            </a:xfrm>
            <a:prstGeom prst="rect">
              <a:avLst/>
            </a:prstGeom>
            <a:noFill/>
          </p:spPr>
          <p:txBody>
            <a:bodyPr wrap="none" rtlCol="0">
              <a:spAutoFit/>
            </a:bodyPr>
            <a:lstStyle/>
            <a:p>
              <a:r>
                <a:rPr lang="en-US" i="1" dirty="0">
                  <a:latin typeface="Amazon Ember Light" panose="020B0403020204020204" pitchFamily="34" charset="0"/>
                  <a:ea typeface="Amazon Ember Light" panose="020B0403020204020204" pitchFamily="34" charset="0"/>
                  <a:cs typeface="Amazon Ember Light" panose="020B0403020204020204" pitchFamily="34" charset="0"/>
                </a:rPr>
                <a:t>attached</a:t>
              </a:r>
            </a:p>
          </p:txBody>
        </p:sp>
        <p:sp>
          <p:nvSpPr>
            <p:cNvPr id="44" name="TextBox 43">
              <a:extLst>
                <a:ext uri="{FF2B5EF4-FFF2-40B4-BE49-F238E27FC236}">
                  <a16:creationId xmlns:a16="http://schemas.microsoft.com/office/drawing/2014/main" id="{11F982A9-9C90-5377-7AB6-230A751F299B}"/>
                </a:ext>
              </a:extLst>
            </p:cNvPr>
            <p:cNvSpPr txBox="1"/>
            <p:nvPr/>
          </p:nvSpPr>
          <p:spPr>
            <a:xfrm>
              <a:off x="10666542" y="3106305"/>
              <a:ext cx="1584088" cy="646331"/>
            </a:xfrm>
            <a:prstGeom prst="rect">
              <a:avLst/>
            </a:prstGeom>
            <a:noFill/>
          </p:spPr>
          <p:txBody>
            <a:bodyPr wrap="none" rtlCol="0">
              <a:spAutoFit/>
            </a:bodyPr>
            <a:lstStyle/>
            <a:p>
              <a:r>
                <a:rPr lang="en-US" dirty="0">
                  <a:latin typeface="Amazon Ember Light" panose="020B0403020204020204" pitchFamily="34" charset="0"/>
                  <a:ea typeface="Amazon Ember Light" panose="020B0403020204020204" pitchFamily="34" charset="0"/>
                  <a:cs typeface="Amazon Ember Light" panose="020B0403020204020204" pitchFamily="34" charset="0"/>
                </a:rPr>
                <a:t>Defined </a:t>
              </a:r>
              <a:r>
                <a:rPr lang="en-US" i="1" dirty="0">
                  <a:latin typeface="Amazon Ember Light" panose="020B0403020204020204" pitchFamily="34" charset="0"/>
                  <a:ea typeface="Amazon Ember Light" panose="020B0403020204020204" pitchFamily="34" charset="0"/>
                  <a:cs typeface="Amazon Ember Light" panose="020B0403020204020204" pitchFamily="34" charset="0"/>
                </a:rPr>
                <a:t>inline</a:t>
              </a:r>
            </a:p>
            <a:p>
              <a:r>
                <a:rPr lang="en-US" dirty="0">
                  <a:latin typeface="Amazon Ember Light" panose="020B0403020204020204" pitchFamily="34" charset="0"/>
                  <a:ea typeface="Amazon Ember Light" panose="020B0403020204020204" pitchFamily="34" charset="0"/>
                  <a:cs typeface="Amazon Ember Light" panose="020B0403020204020204" pitchFamily="34" charset="0"/>
                </a:rPr>
                <a:t>on the bucket</a:t>
              </a:r>
            </a:p>
          </p:txBody>
        </p:sp>
      </p:grpSp>
    </p:spTree>
    <p:extLst>
      <p:ext uri="{BB962C8B-B14F-4D97-AF65-F5344CB8AC3E}">
        <p14:creationId xmlns:p14="http://schemas.microsoft.com/office/powerpoint/2010/main" val="290789964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7635176" y="631060"/>
            <a:ext cx="2042224"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37454" y="407518"/>
            <a:ext cx="6197722"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784658"/>
                </a:solidFill>
                <a:effectLst/>
                <a:uLnTx/>
                <a:uFillTx/>
                <a:latin typeface="Times New Roman" panose="02020603050405020304" pitchFamily="18" charset="0"/>
                <a:ea typeface="+mn-ea"/>
                <a:cs typeface="Times New Roman" panose="02020603050405020304" pitchFamily="18" charset="0"/>
              </a:rPr>
              <a:t>AWS Identity and Access Management (IAM)</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3" y="6262270"/>
            <a:ext cx="570872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2</a:t>
            </a:r>
          </a:p>
        </p:txBody>
      </p:sp>
      <p:sp>
        <p:nvSpPr>
          <p:cNvPr id="15" name="TextBox 14">
            <a:extLst>
              <a:ext uri="{FF2B5EF4-FFF2-40B4-BE49-F238E27FC236}">
                <a16:creationId xmlns:a16="http://schemas.microsoft.com/office/drawing/2014/main" id="{28514914-8D62-5DCB-B26F-A901F5183D64}"/>
              </a:ext>
            </a:extLst>
          </p:cNvPr>
          <p:cNvSpPr txBox="1"/>
          <p:nvPr/>
        </p:nvSpPr>
        <p:spPr>
          <a:xfrm>
            <a:off x="1427695" y="1085975"/>
            <a:ext cx="7975393"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IAM permissions</a:t>
            </a:r>
          </a:p>
        </p:txBody>
      </p:sp>
      <p:sp>
        <p:nvSpPr>
          <p:cNvPr id="10" name="Content Placeholder 2">
            <a:extLst>
              <a:ext uri="{FF2B5EF4-FFF2-40B4-BE49-F238E27FC236}">
                <a16:creationId xmlns:a16="http://schemas.microsoft.com/office/drawing/2014/main" id="{A67DBBDD-3611-EF95-57A2-11E18F005DB8}"/>
              </a:ext>
            </a:extLst>
          </p:cNvPr>
          <p:cNvSpPr>
            <a:spLocks noGrp="1"/>
          </p:cNvSpPr>
          <p:nvPr>
            <p:ph idx="1"/>
          </p:nvPr>
        </p:nvSpPr>
        <p:spPr>
          <a:xfrm>
            <a:off x="539951" y="1855529"/>
            <a:ext cx="6589644" cy="920569"/>
          </a:xfrm>
        </p:spPr>
        <p:txBody>
          <a:bodyPr>
            <a:normAutofit/>
          </a:bodyPr>
          <a:lstStyle/>
          <a:p>
            <a:pPr marL="0" indent="0">
              <a:buNone/>
            </a:pPr>
            <a:r>
              <a:rPr lang="en-US" dirty="0">
                <a:latin typeface="+mn-lt"/>
              </a:rPr>
              <a:t>How IAM determines permissions:</a:t>
            </a:r>
          </a:p>
        </p:txBody>
      </p:sp>
      <p:grpSp>
        <p:nvGrpSpPr>
          <p:cNvPr id="34" name="Group 33" descr="a flow chart that starts with the question &quot;is the permissions explictly denied?&quot; The question has yes and no paths out of it. If No, it goes to the question &quot;Is the permission explicitly allowed?&quot;. Ony of the permission is both not explicitly denied and is explicitly allowed is the permission allowed.">
            <a:extLst>
              <a:ext uri="{FF2B5EF4-FFF2-40B4-BE49-F238E27FC236}">
                <a16:creationId xmlns:a16="http://schemas.microsoft.com/office/drawing/2014/main" id="{39C2574A-22D8-4DE0-42BC-F766510DFF38}"/>
              </a:ext>
            </a:extLst>
          </p:cNvPr>
          <p:cNvGrpSpPr/>
          <p:nvPr/>
        </p:nvGrpSpPr>
        <p:grpSpPr>
          <a:xfrm>
            <a:off x="1334325" y="2628469"/>
            <a:ext cx="9523349" cy="2717468"/>
            <a:chOff x="1434191" y="2359577"/>
            <a:chExt cx="9523349" cy="2717468"/>
          </a:xfrm>
        </p:grpSpPr>
        <p:sp>
          <p:nvSpPr>
            <p:cNvPr id="35" name="Freeform 39">
              <a:extLst>
                <a:ext uri="{FF2B5EF4-FFF2-40B4-BE49-F238E27FC236}">
                  <a16:creationId xmlns:a16="http://schemas.microsoft.com/office/drawing/2014/main" id="{912BD3D2-44CB-4671-AFB6-210DC4163590}"/>
                </a:ext>
              </a:extLst>
            </p:cNvPr>
            <p:cNvSpPr/>
            <p:nvPr/>
          </p:nvSpPr>
          <p:spPr>
            <a:xfrm>
              <a:off x="1434192" y="2359577"/>
              <a:ext cx="2476856" cy="1383634"/>
            </a:xfrm>
            <a:custGeom>
              <a:avLst/>
              <a:gdLst>
                <a:gd name="connsiteX0" fmla="*/ 0 w 1601390"/>
                <a:gd name="connsiteY0" fmla="*/ 96083 h 960834"/>
                <a:gd name="connsiteX1" fmla="*/ 96083 w 1601390"/>
                <a:gd name="connsiteY1" fmla="*/ 0 h 960834"/>
                <a:gd name="connsiteX2" fmla="*/ 1505307 w 1601390"/>
                <a:gd name="connsiteY2" fmla="*/ 0 h 960834"/>
                <a:gd name="connsiteX3" fmla="*/ 1601390 w 1601390"/>
                <a:gd name="connsiteY3" fmla="*/ 96083 h 960834"/>
                <a:gd name="connsiteX4" fmla="*/ 1601390 w 1601390"/>
                <a:gd name="connsiteY4" fmla="*/ 864751 h 960834"/>
                <a:gd name="connsiteX5" fmla="*/ 1505307 w 1601390"/>
                <a:gd name="connsiteY5" fmla="*/ 960834 h 960834"/>
                <a:gd name="connsiteX6" fmla="*/ 96083 w 1601390"/>
                <a:gd name="connsiteY6" fmla="*/ 960834 h 960834"/>
                <a:gd name="connsiteX7" fmla="*/ 0 w 1601390"/>
                <a:gd name="connsiteY7" fmla="*/ 864751 h 960834"/>
                <a:gd name="connsiteX8" fmla="*/ 0 w 1601390"/>
                <a:gd name="connsiteY8" fmla="*/ 96083 h 9608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01390" h="960834">
                  <a:moveTo>
                    <a:pt x="0" y="96083"/>
                  </a:moveTo>
                  <a:cubicBezTo>
                    <a:pt x="0" y="43018"/>
                    <a:pt x="43018" y="0"/>
                    <a:pt x="96083" y="0"/>
                  </a:cubicBezTo>
                  <a:lnTo>
                    <a:pt x="1505307" y="0"/>
                  </a:lnTo>
                  <a:cubicBezTo>
                    <a:pt x="1558372" y="0"/>
                    <a:pt x="1601390" y="43018"/>
                    <a:pt x="1601390" y="96083"/>
                  </a:cubicBezTo>
                  <a:lnTo>
                    <a:pt x="1601390" y="864751"/>
                  </a:lnTo>
                  <a:cubicBezTo>
                    <a:pt x="1601390" y="917816"/>
                    <a:pt x="1558372" y="960834"/>
                    <a:pt x="1505307" y="960834"/>
                  </a:cubicBezTo>
                  <a:lnTo>
                    <a:pt x="96083" y="960834"/>
                  </a:lnTo>
                  <a:cubicBezTo>
                    <a:pt x="43018" y="960834"/>
                    <a:pt x="0" y="917816"/>
                    <a:pt x="0" y="864751"/>
                  </a:cubicBezTo>
                  <a:lnTo>
                    <a:pt x="0" y="96083"/>
                  </a:lnTo>
                  <a:close/>
                </a:path>
              </a:pathLst>
            </a:custGeom>
            <a:noFill/>
            <a:ln w="19050" cap="flat" cmpd="sng" algn="ctr">
              <a:solidFill>
                <a:srgbClr val="474746"/>
              </a:solidFill>
              <a:prstDash val="solid"/>
            </a:ln>
            <a:effectLst>
              <a:outerShdw blurRad="40000" dist="20000" dir="5400000" rotWithShape="0">
                <a:srgbClr val="000000">
                  <a:alpha val="38000"/>
                </a:srgbClr>
              </a:outerShdw>
            </a:effectLst>
          </p:spPr>
          <p:txBody>
            <a:bodyPr spcFirstLastPara="0" vert="horz" wrap="square" lIns="85292" tIns="85292" rIns="85292" bIns="85292" numCol="1" spcCol="1270" anchor="ctr" anchorCtr="0">
              <a:noAutofit/>
            </a:bodyPr>
            <a:lstStyle/>
            <a:p>
              <a:pPr lvl="0" algn="ctr" defTabSz="666750">
                <a:lnSpc>
                  <a:spcPct val="90000"/>
                </a:lnSpc>
                <a:spcBef>
                  <a:spcPct val="0"/>
                </a:spcBef>
                <a:spcAft>
                  <a:spcPct val="35000"/>
                </a:spcAft>
                <a:defRPr/>
              </a:pPr>
              <a:r>
                <a:rPr lang="en-US" kern="0" dirty="0">
                  <a:solidFill>
                    <a:srgbClr val="474746"/>
                  </a:solidFill>
                  <a:ea typeface="Amazon Ember" panose="020B0603020204020204" pitchFamily="34" charset="0"/>
                  <a:cs typeface="Amazon Ember" panose="020B0603020204020204" pitchFamily="34" charset="0"/>
                </a:rPr>
                <a:t>Is</a:t>
              </a:r>
              <a:r>
                <a:rPr kumimoji="0" lang="en-US" i="0" u="none" strike="noStrike" kern="0" cap="none" spc="0" normalizeH="0" baseline="0" noProof="0" dirty="0">
                  <a:ln>
                    <a:noFill/>
                  </a:ln>
                  <a:solidFill>
                    <a:srgbClr val="474746"/>
                  </a:solidFill>
                  <a:effectLst/>
                  <a:uLnTx/>
                  <a:uFillTx/>
                  <a:ea typeface="Amazon Ember" panose="020B0603020204020204" pitchFamily="34" charset="0"/>
                  <a:cs typeface="Amazon Ember" panose="020B0603020204020204" pitchFamily="34" charset="0"/>
                </a:rPr>
                <a:t> the </a:t>
              </a:r>
              <a:r>
                <a:rPr lang="en-US" kern="0" dirty="0">
                  <a:solidFill>
                    <a:srgbClr val="474746"/>
                  </a:solidFill>
                  <a:ea typeface="Amazon Ember" panose="020B0603020204020204" pitchFamily="34" charset="0"/>
                  <a:cs typeface="Amazon Ember" panose="020B0603020204020204" pitchFamily="34" charset="0"/>
                </a:rPr>
                <a:t>permission explicitly </a:t>
              </a:r>
              <a:r>
                <a:rPr kumimoji="0" lang="en-US" i="1" strike="noStrike" kern="0" cap="none" spc="0" normalizeH="0" baseline="0" noProof="0" dirty="0">
                  <a:ln>
                    <a:noFill/>
                  </a:ln>
                  <a:solidFill>
                    <a:srgbClr val="474746"/>
                  </a:solidFill>
                  <a:effectLst/>
                  <a:uLnTx/>
                  <a:uFillTx/>
                  <a:ea typeface="Amazon Ember" panose="020B0603020204020204" pitchFamily="34" charset="0"/>
                  <a:cs typeface="Amazon Ember" panose="020B0603020204020204" pitchFamily="34" charset="0"/>
                </a:rPr>
                <a:t>denied </a:t>
              </a:r>
              <a:r>
                <a:rPr kumimoji="0" lang="en-US" i="0" u="none" strike="noStrike" kern="0" cap="none" spc="0" normalizeH="0" baseline="0" noProof="0" dirty="0">
                  <a:ln>
                    <a:noFill/>
                  </a:ln>
                  <a:solidFill>
                    <a:srgbClr val="474746"/>
                  </a:solidFill>
                  <a:effectLst/>
                  <a:uLnTx/>
                  <a:uFillTx/>
                  <a:ea typeface="Amazon Ember" panose="020B0603020204020204" pitchFamily="34" charset="0"/>
                  <a:cs typeface="Amazon Ember" panose="020B0603020204020204" pitchFamily="34" charset="0"/>
                </a:rPr>
                <a:t>?</a:t>
              </a:r>
              <a:endParaRPr kumimoji="0" lang="en-US" sz="1600" i="0" u="none" strike="noStrike" kern="0" cap="none" spc="0" normalizeH="0" baseline="0" noProof="0" dirty="0">
                <a:ln>
                  <a:noFill/>
                </a:ln>
                <a:solidFill>
                  <a:srgbClr val="474746"/>
                </a:solidFill>
                <a:effectLst/>
                <a:uLnTx/>
                <a:uFillTx/>
                <a:ea typeface="Amazon Ember" panose="020B0603020204020204" pitchFamily="34" charset="0"/>
                <a:cs typeface="Amazon Ember" panose="020B0603020204020204" pitchFamily="34" charset="0"/>
              </a:endParaRPr>
            </a:p>
          </p:txBody>
        </p:sp>
        <p:sp>
          <p:nvSpPr>
            <p:cNvPr id="36" name="Freeform 40">
              <a:extLst>
                <a:ext uri="{FF2B5EF4-FFF2-40B4-BE49-F238E27FC236}">
                  <a16:creationId xmlns:a16="http://schemas.microsoft.com/office/drawing/2014/main" id="{AC91250F-3BCA-C3EB-04C6-207DAE9665E8}"/>
                </a:ext>
              </a:extLst>
            </p:cNvPr>
            <p:cNvSpPr/>
            <p:nvPr/>
          </p:nvSpPr>
          <p:spPr>
            <a:xfrm>
              <a:off x="3974378" y="2645543"/>
              <a:ext cx="919730" cy="1001716"/>
            </a:xfrm>
            <a:custGeom>
              <a:avLst/>
              <a:gdLst>
                <a:gd name="connsiteX0" fmla="*/ 0 w 339494"/>
                <a:gd name="connsiteY0" fmla="*/ 79429 h 397144"/>
                <a:gd name="connsiteX1" fmla="*/ 169747 w 339494"/>
                <a:gd name="connsiteY1" fmla="*/ 79429 h 397144"/>
                <a:gd name="connsiteX2" fmla="*/ 169747 w 339494"/>
                <a:gd name="connsiteY2" fmla="*/ 0 h 397144"/>
                <a:gd name="connsiteX3" fmla="*/ 339494 w 339494"/>
                <a:gd name="connsiteY3" fmla="*/ 198572 h 397144"/>
                <a:gd name="connsiteX4" fmla="*/ 169747 w 339494"/>
                <a:gd name="connsiteY4" fmla="*/ 397144 h 397144"/>
                <a:gd name="connsiteX5" fmla="*/ 169747 w 339494"/>
                <a:gd name="connsiteY5" fmla="*/ 317715 h 397144"/>
                <a:gd name="connsiteX6" fmla="*/ 0 w 339494"/>
                <a:gd name="connsiteY6" fmla="*/ 317715 h 397144"/>
                <a:gd name="connsiteX7" fmla="*/ 0 w 339494"/>
                <a:gd name="connsiteY7" fmla="*/ 79429 h 3971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9494" h="397144">
                  <a:moveTo>
                    <a:pt x="0" y="79429"/>
                  </a:moveTo>
                  <a:lnTo>
                    <a:pt x="169747" y="79429"/>
                  </a:lnTo>
                  <a:lnTo>
                    <a:pt x="169747" y="0"/>
                  </a:lnTo>
                  <a:lnTo>
                    <a:pt x="339494" y="198572"/>
                  </a:lnTo>
                  <a:lnTo>
                    <a:pt x="169747" y="397144"/>
                  </a:lnTo>
                  <a:lnTo>
                    <a:pt x="169747" y="317715"/>
                  </a:lnTo>
                  <a:lnTo>
                    <a:pt x="0" y="317715"/>
                  </a:lnTo>
                  <a:lnTo>
                    <a:pt x="0" y="79429"/>
                  </a:lnTo>
                  <a:close/>
                </a:path>
              </a:pathLst>
            </a:custGeom>
            <a:solidFill>
              <a:sysClr val="window" lastClr="FFFFFF"/>
            </a:solidFill>
            <a:ln w="25400" cap="flat" cmpd="sng" algn="ctr">
              <a:solidFill>
                <a:srgbClr val="474746"/>
              </a:solidFill>
              <a:prstDash val="solid"/>
            </a:ln>
            <a:effectLst/>
          </p:spPr>
          <p:txBody>
            <a:bodyPr spcFirstLastPara="0" vert="horz" wrap="square" lIns="0" tIns="79429" rIns="101848" bIns="79429" numCol="1" spcCol="1270" anchor="ctr" anchorCtr="0">
              <a:noAutofit/>
            </a:bodyPr>
            <a:lstStyle/>
            <a:p>
              <a:pPr marL="0" marR="0" lvl="0" indent="0" algn="ctr" defTabSz="533400" eaLnBrk="1" fontAlgn="auto" latinLnBrk="0" hangingPunct="1">
                <a:lnSpc>
                  <a:spcPct val="90000"/>
                </a:lnSpc>
                <a:spcBef>
                  <a:spcPct val="0"/>
                </a:spcBef>
                <a:spcAft>
                  <a:spcPct val="35000"/>
                </a:spcAft>
                <a:buClrTx/>
                <a:buSzTx/>
                <a:buFontTx/>
                <a:buNone/>
                <a:tabLst/>
                <a:defRPr/>
              </a:pPr>
              <a:r>
                <a:rPr kumimoji="0" lang="en-US" sz="1800" b="0" i="0" u="none" strike="noStrike" kern="0" cap="none" spc="0" normalizeH="0" baseline="0" noProof="0" dirty="0">
                  <a:ln>
                    <a:noFill/>
                  </a:ln>
                  <a:effectLst/>
                  <a:uLnTx/>
                  <a:uFillTx/>
                  <a:latin typeface="Amazon Ember" panose="020B0603020204020204" pitchFamily="34" charset="0"/>
                  <a:ea typeface="Amazon Ember" panose="020B0603020204020204" pitchFamily="34" charset="0"/>
                  <a:cs typeface="Amazon Ember" panose="020B0603020204020204" pitchFamily="34" charset="0"/>
                </a:rPr>
                <a:t>No</a:t>
              </a:r>
              <a:endParaRPr kumimoji="0" lang="en-US" sz="1200" b="0" i="0" u="none" strike="noStrike" kern="0" cap="none" spc="0" normalizeH="0" baseline="0" noProof="0" dirty="0">
                <a:ln>
                  <a:noFill/>
                </a:ln>
                <a:effectLst/>
                <a:uLnTx/>
                <a:uFillTx/>
                <a:latin typeface="Amazon Ember" panose="020B0603020204020204" pitchFamily="34" charset="0"/>
                <a:ea typeface="Amazon Ember" panose="020B0603020204020204" pitchFamily="34" charset="0"/>
                <a:cs typeface="Amazon Ember" panose="020B0603020204020204" pitchFamily="34" charset="0"/>
              </a:endParaRPr>
            </a:p>
          </p:txBody>
        </p:sp>
        <p:sp>
          <p:nvSpPr>
            <p:cNvPr id="37" name="Freeform 41">
              <a:extLst>
                <a:ext uri="{FF2B5EF4-FFF2-40B4-BE49-F238E27FC236}">
                  <a16:creationId xmlns:a16="http://schemas.microsoft.com/office/drawing/2014/main" id="{4E65A6E6-BFA0-9B07-93B5-FBEA9872BA3D}"/>
                </a:ext>
              </a:extLst>
            </p:cNvPr>
            <p:cNvSpPr/>
            <p:nvPr/>
          </p:nvSpPr>
          <p:spPr>
            <a:xfrm>
              <a:off x="1434191" y="4499657"/>
              <a:ext cx="2476856" cy="577388"/>
            </a:xfrm>
            <a:custGeom>
              <a:avLst/>
              <a:gdLst>
                <a:gd name="connsiteX0" fmla="*/ 0 w 1601390"/>
                <a:gd name="connsiteY0" fmla="*/ 96083 h 960834"/>
                <a:gd name="connsiteX1" fmla="*/ 96083 w 1601390"/>
                <a:gd name="connsiteY1" fmla="*/ 0 h 960834"/>
                <a:gd name="connsiteX2" fmla="*/ 1505307 w 1601390"/>
                <a:gd name="connsiteY2" fmla="*/ 0 h 960834"/>
                <a:gd name="connsiteX3" fmla="*/ 1601390 w 1601390"/>
                <a:gd name="connsiteY3" fmla="*/ 96083 h 960834"/>
                <a:gd name="connsiteX4" fmla="*/ 1601390 w 1601390"/>
                <a:gd name="connsiteY4" fmla="*/ 864751 h 960834"/>
                <a:gd name="connsiteX5" fmla="*/ 1505307 w 1601390"/>
                <a:gd name="connsiteY5" fmla="*/ 960834 h 960834"/>
                <a:gd name="connsiteX6" fmla="*/ 96083 w 1601390"/>
                <a:gd name="connsiteY6" fmla="*/ 960834 h 960834"/>
                <a:gd name="connsiteX7" fmla="*/ 0 w 1601390"/>
                <a:gd name="connsiteY7" fmla="*/ 864751 h 960834"/>
                <a:gd name="connsiteX8" fmla="*/ 0 w 1601390"/>
                <a:gd name="connsiteY8" fmla="*/ 96083 h 9608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01390" h="960834">
                  <a:moveTo>
                    <a:pt x="0" y="96083"/>
                  </a:moveTo>
                  <a:cubicBezTo>
                    <a:pt x="0" y="43018"/>
                    <a:pt x="43018" y="0"/>
                    <a:pt x="96083" y="0"/>
                  </a:cubicBezTo>
                  <a:lnTo>
                    <a:pt x="1505307" y="0"/>
                  </a:lnTo>
                  <a:cubicBezTo>
                    <a:pt x="1558372" y="0"/>
                    <a:pt x="1601390" y="43018"/>
                    <a:pt x="1601390" y="96083"/>
                  </a:cubicBezTo>
                  <a:lnTo>
                    <a:pt x="1601390" y="864751"/>
                  </a:lnTo>
                  <a:cubicBezTo>
                    <a:pt x="1601390" y="917816"/>
                    <a:pt x="1558372" y="960834"/>
                    <a:pt x="1505307" y="960834"/>
                  </a:cubicBezTo>
                  <a:lnTo>
                    <a:pt x="96083" y="960834"/>
                  </a:lnTo>
                  <a:cubicBezTo>
                    <a:pt x="43018" y="960834"/>
                    <a:pt x="0" y="917816"/>
                    <a:pt x="0" y="864751"/>
                  </a:cubicBezTo>
                  <a:lnTo>
                    <a:pt x="0" y="96083"/>
                  </a:lnTo>
                  <a:close/>
                </a:path>
              </a:pathLst>
            </a:custGeom>
            <a:noFill/>
            <a:ln w="25400" cap="flat" cmpd="sng" algn="ctr">
              <a:solidFill>
                <a:srgbClr val="474746"/>
              </a:solidFill>
              <a:prstDash val="solid"/>
            </a:ln>
            <a:effectLst/>
          </p:spPr>
          <p:txBody>
            <a:bodyPr spcFirstLastPara="0" vert="horz" wrap="square" lIns="85292" tIns="85292" rIns="85292" bIns="85292" numCol="1" spcCol="1270" anchor="ctr" anchorCtr="0">
              <a:noAutofit/>
            </a:bodyPr>
            <a:lstStyle/>
            <a:p>
              <a:pPr marL="0" marR="0" lvl="0" indent="0" algn="ctr" defTabSz="666750" eaLnBrk="1" fontAlgn="auto" latinLnBrk="0" hangingPunct="1">
                <a:lnSpc>
                  <a:spcPct val="90000"/>
                </a:lnSpc>
                <a:spcBef>
                  <a:spcPct val="0"/>
                </a:spcBef>
                <a:spcAft>
                  <a:spcPct val="35000"/>
                </a:spcAft>
                <a:buClrTx/>
                <a:buSzTx/>
                <a:buFontTx/>
                <a:buNone/>
                <a:tabLst/>
                <a:defRPr/>
              </a:pPr>
              <a:r>
                <a:rPr kumimoji="0" lang="en-US" i="0" u="none" strike="noStrike" kern="0" cap="none" spc="0" normalizeH="0" baseline="0" noProof="0" dirty="0">
                  <a:ln>
                    <a:noFill/>
                  </a:ln>
                  <a:solidFill>
                    <a:srgbClr val="FF0000"/>
                  </a:solidFill>
                  <a:effectLst/>
                  <a:uLnTx/>
                  <a:uFillTx/>
                  <a:latin typeface="Amazon Ember" panose="020B0603020204020204" pitchFamily="34" charset="0"/>
                  <a:ea typeface="Amazon Ember" panose="020B0603020204020204" pitchFamily="34" charset="0"/>
                  <a:cs typeface="Amazon Ember" panose="020B0603020204020204" pitchFamily="34" charset="0"/>
                </a:rPr>
                <a:t>Deny</a:t>
              </a:r>
            </a:p>
          </p:txBody>
        </p:sp>
        <p:sp>
          <p:nvSpPr>
            <p:cNvPr id="38" name="Freeform 42">
              <a:extLst>
                <a:ext uri="{FF2B5EF4-FFF2-40B4-BE49-F238E27FC236}">
                  <a16:creationId xmlns:a16="http://schemas.microsoft.com/office/drawing/2014/main" id="{E1074177-2C98-F6AA-BDF1-03B37A197097}"/>
                </a:ext>
              </a:extLst>
            </p:cNvPr>
            <p:cNvSpPr/>
            <p:nvPr/>
          </p:nvSpPr>
          <p:spPr>
            <a:xfrm>
              <a:off x="4957438" y="2377430"/>
              <a:ext cx="2476856" cy="1383634"/>
            </a:xfrm>
            <a:custGeom>
              <a:avLst/>
              <a:gdLst>
                <a:gd name="connsiteX0" fmla="*/ 0 w 1601390"/>
                <a:gd name="connsiteY0" fmla="*/ 96083 h 960834"/>
                <a:gd name="connsiteX1" fmla="*/ 96083 w 1601390"/>
                <a:gd name="connsiteY1" fmla="*/ 0 h 960834"/>
                <a:gd name="connsiteX2" fmla="*/ 1505307 w 1601390"/>
                <a:gd name="connsiteY2" fmla="*/ 0 h 960834"/>
                <a:gd name="connsiteX3" fmla="*/ 1601390 w 1601390"/>
                <a:gd name="connsiteY3" fmla="*/ 96083 h 960834"/>
                <a:gd name="connsiteX4" fmla="*/ 1601390 w 1601390"/>
                <a:gd name="connsiteY4" fmla="*/ 864751 h 960834"/>
                <a:gd name="connsiteX5" fmla="*/ 1505307 w 1601390"/>
                <a:gd name="connsiteY5" fmla="*/ 960834 h 960834"/>
                <a:gd name="connsiteX6" fmla="*/ 96083 w 1601390"/>
                <a:gd name="connsiteY6" fmla="*/ 960834 h 960834"/>
                <a:gd name="connsiteX7" fmla="*/ 0 w 1601390"/>
                <a:gd name="connsiteY7" fmla="*/ 864751 h 960834"/>
                <a:gd name="connsiteX8" fmla="*/ 0 w 1601390"/>
                <a:gd name="connsiteY8" fmla="*/ 96083 h 9608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01390" h="960834">
                  <a:moveTo>
                    <a:pt x="0" y="96083"/>
                  </a:moveTo>
                  <a:cubicBezTo>
                    <a:pt x="0" y="43018"/>
                    <a:pt x="43018" y="0"/>
                    <a:pt x="96083" y="0"/>
                  </a:cubicBezTo>
                  <a:lnTo>
                    <a:pt x="1505307" y="0"/>
                  </a:lnTo>
                  <a:cubicBezTo>
                    <a:pt x="1558372" y="0"/>
                    <a:pt x="1601390" y="43018"/>
                    <a:pt x="1601390" y="96083"/>
                  </a:cubicBezTo>
                  <a:lnTo>
                    <a:pt x="1601390" y="864751"/>
                  </a:lnTo>
                  <a:cubicBezTo>
                    <a:pt x="1601390" y="917816"/>
                    <a:pt x="1558372" y="960834"/>
                    <a:pt x="1505307" y="960834"/>
                  </a:cubicBezTo>
                  <a:lnTo>
                    <a:pt x="96083" y="960834"/>
                  </a:lnTo>
                  <a:cubicBezTo>
                    <a:pt x="43018" y="960834"/>
                    <a:pt x="0" y="917816"/>
                    <a:pt x="0" y="864751"/>
                  </a:cubicBezTo>
                  <a:lnTo>
                    <a:pt x="0" y="96083"/>
                  </a:lnTo>
                  <a:close/>
                </a:path>
              </a:pathLst>
            </a:custGeom>
            <a:noFill/>
            <a:ln w="19050" cap="flat" cmpd="sng" algn="ctr">
              <a:solidFill>
                <a:srgbClr val="474746"/>
              </a:solidFill>
              <a:prstDash val="solid"/>
            </a:ln>
            <a:effectLst>
              <a:outerShdw blurRad="40000" dist="20000" dir="5400000" rotWithShape="0">
                <a:srgbClr val="000000">
                  <a:alpha val="38000"/>
                </a:srgbClr>
              </a:outerShdw>
            </a:effectLst>
          </p:spPr>
          <p:txBody>
            <a:bodyPr spcFirstLastPara="0" vert="horz" wrap="square" lIns="85292" tIns="85292" rIns="85292" bIns="85292" numCol="1" spcCol="1270" anchor="ctr" anchorCtr="0">
              <a:noAutofit/>
            </a:bodyPr>
            <a:lstStyle/>
            <a:p>
              <a:pPr lvl="0" algn="ctr" defTabSz="666750">
                <a:lnSpc>
                  <a:spcPct val="90000"/>
                </a:lnSpc>
                <a:spcBef>
                  <a:spcPct val="0"/>
                </a:spcBef>
                <a:spcAft>
                  <a:spcPct val="35000"/>
                </a:spcAft>
                <a:defRPr/>
              </a:pPr>
              <a:r>
                <a:rPr kumimoji="0" lang="en-US" i="0" u="none" strike="noStrike" kern="0" cap="none" spc="0" normalizeH="0" baseline="0" noProof="0" dirty="0">
                  <a:ln>
                    <a:noFill/>
                  </a:ln>
                  <a:solidFill>
                    <a:srgbClr val="474746"/>
                  </a:solidFill>
                  <a:effectLst/>
                  <a:uLnTx/>
                  <a:uFillTx/>
                  <a:ea typeface="Amazon Ember" panose="020B0603020204020204" pitchFamily="34" charset="0"/>
                  <a:cs typeface="Amazon Ember" panose="020B0603020204020204" pitchFamily="34" charset="0"/>
                </a:rPr>
                <a:t>Is the </a:t>
              </a:r>
              <a:r>
                <a:rPr lang="en-US" kern="0" dirty="0">
                  <a:solidFill>
                    <a:srgbClr val="474746"/>
                  </a:solidFill>
                  <a:ea typeface="Amazon Ember" panose="020B0603020204020204" pitchFamily="34" charset="0"/>
                  <a:cs typeface="Amazon Ember" panose="020B0603020204020204" pitchFamily="34" charset="0"/>
                </a:rPr>
                <a:t>permission explicitly </a:t>
              </a:r>
              <a:r>
                <a:rPr kumimoji="0" lang="en-US" i="1" u="none" strike="noStrike" kern="0" cap="none" spc="0" normalizeH="0" baseline="0" noProof="0" dirty="0">
                  <a:ln>
                    <a:noFill/>
                  </a:ln>
                  <a:solidFill>
                    <a:srgbClr val="474746"/>
                  </a:solidFill>
                  <a:effectLst/>
                  <a:uLnTx/>
                  <a:uFillTx/>
                  <a:ea typeface="Amazon Ember" panose="020B0603020204020204" pitchFamily="34" charset="0"/>
                  <a:cs typeface="Amazon Ember" panose="020B0603020204020204" pitchFamily="34" charset="0"/>
                </a:rPr>
                <a:t>allowed </a:t>
              </a:r>
              <a:r>
                <a:rPr kumimoji="0" lang="en-US" sz="1600" i="0" u="none" strike="noStrike" kern="0" cap="none" spc="0" normalizeH="0" baseline="0" noProof="0" dirty="0">
                  <a:ln>
                    <a:noFill/>
                  </a:ln>
                  <a:solidFill>
                    <a:srgbClr val="474746"/>
                  </a:solidFill>
                  <a:effectLst/>
                  <a:uLnTx/>
                  <a:uFillTx/>
                  <a:ea typeface="Amazon Ember" panose="020B0603020204020204" pitchFamily="34" charset="0"/>
                  <a:cs typeface="Amazon Ember" panose="020B0603020204020204" pitchFamily="34" charset="0"/>
                </a:rPr>
                <a:t>?</a:t>
              </a:r>
            </a:p>
          </p:txBody>
        </p:sp>
        <p:sp>
          <p:nvSpPr>
            <p:cNvPr id="39" name="Freeform 43">
              <a:extLst>
                <a:ext uri="{FF2B5EF4-FFF2-40B4-BE49-F238E27FC236}">
                  <a16:creationId xmlns:a16="http://schemas.microsoft.com/office/drawing/2014/main" id="{9DB6A4AB-76FC-DDF1-25E5-9D0E83BE7AF0}"/>
                </a:ext>
              </a:extLst>
            </p:cNvPr>
            <p:cNvSpPr/>
            <p:nvPr/>
          </p:nvSpPr>
          <p:spPr>
            <a:xfrm>
              <a:off x="4922525" y="4499657"/>
              <a:ext cx="2511769" cy="577388"/>
            </a:xfrm>
            <a:custGeom>
              <a:avLst/>
              <a:gdLst>
                <a:gd name="connsiteX0" fmla="*/ 0 w 1601390"/>
                <a:gd name="connsiteY0" fmla="*/ 96083 h 960834"/>
                <a:gd name="connsiteX1" fmla="*/ 96083 w 1601390"/>
                <a:gd name="connsiteY1" fmla="*/ 0 h 960834"/>
                <a:gd name="connsiteX2" fmla="*/ 1505307 w 1601390"/>
                <a:gd name="connsiteY2" fmla="*/ 0 h 960834"/>
                <a:gd name="connsiteX3" fmla="*/ 1601390 w 1601390"/>
                <a:gd name="connsiteY3" fmla="*/ 96083 h 960834"/>
                <a:gd name="connsiteX4" fmla="*/ 1601390 w 1601390"/>
                <a:gd name="connsiteY4" fmla="*/ 864751 h 960834"/>
                <a:gd name="connsiteX5" fmla="*/ 1505307 w 1601390"/>
                <a:gd name="connsiteY5" fmla="*/ 960834 h 960834"/>
                <a:gd name="connsiteX6" fmla="*/ 96083 w 1601390"/>
                <a:gd name="connsiteY6" fmla="*/ 960834 h 960834"/>
                <a:gd name="connsiteX7" fmla="*/ 0 w 1601390"/>
                <a:gd name="connsiteY7" fmla="*/ 864751 h 960834"/>
                <a:gd name="connsiteX8" fmla="*/ 0 w 1601390"/>
                <a:gd name="connsiteY8" fmla="*/ 96083 h 9608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01390" h="960834">
                  <a:moveTo>
                    <a:pt x="0" y="96083"/>
                  </a:moveTo>
                  <a:cubicBezTo>
                    <a:pt x="0" y="43018"/>
                    <a:pt x="43018" y="0"/>
                    <a:pt x="96083" y="0"/>
                  </a:cubicBezTo>
                  <a:lnTo>
                    <a:pt x="1505307" y="0"/>
                  </a:lnTo>
                  <a:cubicBezTo>
                    <a:pt x="1558372" y="0"/>
                    <a:pt x="1601390" y="43018"/>
                    <a:pt x="1601390" y="96083"/>
                  </a:cubicBezTo>
                  <a:lnTo>
                    <a:pt x="1601390" y="864751"/>
                  </a:lnTo>
                  <a:cubicBezTo>
                    <a:pt x="1601390" y="917816"/>
                    <a:pt x="1558372" y="960834"/>
                    <a:pt x="1505307" y="960834"/>
                  </a:cubicBezTo>
                  <a:lnTo>
                    <a:pt x="96083" y="960834"/>
                  </a:lnTo>
                  <a:cubicBezTo>
                    <a:pt x="43018" y="960834"/>
                    <a:pt x="0" y="917816"/>
                    <a:pt x="0" y="864751"/>
                  </a:cubicBezTo>
                  <a:lnTo>
                    <a:pt x="0" y="96083"/>
                  </a:lnTo>
                  <a:close/>
                </a:path>
              </a:pathLst>
            </a:custGeom>
            <a:noFill/>
            <a:ln w="25400" cap="flat" cmpd="sng" algn="ctr">
              <a:solidFill>
                <a:srgbClr val="474746"/>
              </a:solidFill>
              <a:prstDash val="solid"/>
            </a:ln>
            <a:effectLst/>
          </p:spPr>
          <p:txBody>
            <a:bodyPr spcFirstLastPara="0" vert="horz" wrap="square" lIns="85292" tIns="85292" rIns="85292" bIns="85292" numCol="1" spcCol="1270" anchor="ctr" anchorCtr="0">
              <a:noAutofit/>
            </a:bodyPr>
            <a:lstStyle/>
            <a:p>
              <a:pPr marL="0" marR="0" lvl="0" indent="0" algn="ctr" defTabSz="666750" eaLnBrk="1" fontAlgn="auto" latinLnBrk="0" hangingPunct="1">
                <a:lnSpc>
                  <a:spcPct val="90000"/>
                </a:lnSpc>
                <a:spcBef>
                  <a:spcPct val="0"/>
                </a:spcBef>
                <a:spcAft>
                  <a:spcPct val="35000"/>
                </a:spcAft>
                <a:buClrTx/>
                <a:buSzTx/>
                <a:buFontTx/>
                <a:buNone/>
                <a:tabLst/>
                <a:defRPr/>
              </a:pPr>
              <a:r>
                <a:rPr kumimoji="0" lang="en-US" i="0" u="none" strike="noStrike" kern="0" cap="none" spc="0" normalizeH="0" baseline="0" noProof="0" dirty="0">
                  <a:ln>
                    <a:noFill/>
                  </a:ln>
                  <a:solidFill>
                    <a:schemeClr val="accent3"/>
                  </a:solidFill>
                  <a:effectLst/>
                  <a:uLnTx/>
                  <a:uFillTx/>
                  <a:latin typeface="Amazon Ember" panose="020B0603020204020204" pitchFamily="34" charset="0"/>
                  <a:ea typeface="Amazon Ember" panose="020B0603020204020204" pitchFamily="34" charset="0"/>
                  <a:cs typeface="Amazon Ember" panose="020B0603020204020204" pitchFamily="34" charset="0"/>
                </a:rPr>
                <a:t>Allow</a:t>
              </a:r>
            </a:p>
          </p:txBody>
        </p:sp>
        <p:sp>
          <p:nvSpPr>
            <p:cNvPr id="40" name="Freeform 44">
              <a:extLst>
                <a:ext uri="{FF2B5EF4-FFF2-40B4-BE49-F238E27FC236}">
                  <a16:creationId xmlns:a16="http://schemas.microsoft.com/office/drawing/2014/main" id="{413EB316-81CC-C1C4-52BF-A58E4018FB20}"/>
                </a:ext>
              </a:extLst>
            </p:cNvPr>
            <p:cNvSpPr/>
            <p:nvPr/>
          </p:nvSpPr>
          <p:spPr>
            <a:xfrm>
              <a:off x="8480684" y="2821315"/>
              <a:ext cx="2476856" cy="607685"/>
            </a:xfrm>
            <a:custGeom>
              <a:avLst/>
              <a:gdLst>
                <a:gd name="connsiteX0" fmla="*/ 0 w 1601390"/>
                <a:gd name="connsiteY0" fmla="*/ 96083 h 960834"/>
                <a:gd name="connsiteX1" fmla="*/ 96083 w 1601390"/>
                <a:gd name="connsiteY1" fmla="*/ 0 h 960834"/>
                <a:gd name="connsiteX2" fmla="*/ 1505307 w 1601390"/>
                <a:gd name="connsiteY2" fmla="*/ 0 h 960834"/>
                <a:gd name="connsiteX3" fmla="*/ 1601390 w 1601390"/>
                <a:gd name="connsiteY3" fmla="*/ 96083 h 960834"/>
                <a:gd name="connsiteX4" fmla="*/ 1601390 w 1601390"/>
                <a:gd name="connsiteY4" fmla="*/ 864751 h 960834"/>
                <a:gd name="connsiteX5" fmla="*/ 1505307 w 1601390"/>
                <a:gd name="connsiteY5" fmla="*/ 960834 h 960834"/>
                <a:gd name="connsiteX6" fmla="*/ 96083 w 1601390"/>
                <a:gd name="connsiteY6" fmla="*/ 960834 h 960834"/>
                <a:gd name="connsiteX7" fmla="*/ 0 w 1601390"/>
                <a:gd name="connsiteY7" fmla="*/ 864751 h 960834"/>
                <a:gd name="connsiteX8" fmla="*/ 0 w 1601390"/>
                <a:gd name="connsiteY8" fmla="*/ 96083 h 9608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01390" h="960834">
                  <a:moveTo>
                    <a:pt x="0" y="96083"/>
                  </a:moveTo>
                  <a:cubicBezTo>
                    <a:pt x="0" y="43018"/>
                    <a:pt x="43018" y="0"/>
                    <a:pt x="96083" y="0"/>
                  </a:cubicBezTo>
                  <a:lnTo>
                    <a:pt x="1505307" y="0"/>
                  </a:lnTo>
                  <a:cubicBezTo>
                    <a:pt x="1558372" y="0"/>
                    <a:pt x="1601390" y="43018"/>
                    <a:pt x="1601390" y="96083"/>
                  </a:cubicBezTo>
                  <a:lnTo>
                    <a:pt x="1601390" y="864751"/>
                  </a:lnTo>
                  <a:cubicBezTo>
                    <a:pt x="1601390" y="917816"/>
                    <a:pt x="1558372" y="960834"/>
                    <a:pt x="1505307" y="960834"/>
                  </a:cubicBezTo>
                  <a:lnTo>
                    <a:pt x="96083" y="960834"/>
                  </a:lnTo>
                  <a:cubicBezTo>
                    <a:pt x="43018" y="960834"/>
                    <a:pt x="0" y="917816"/>
                    <a:pt x="0" y="864751"/>
                  </a:cubicBezTo>
                  <a:lnTo>
                    <a:pt x="0" y="96083"/>
                  </a:lnTo>
                  <a:close/>
                </a:path>
              </a:pathLst>
            </a:custGeom>
            <a:noFill/>
            <a:ln w="25400" cap="flat" cmpd="sng" algn="ctr">
              <a:solidFill>
                <a:srgbClr val="474746"/>
              </a:solidFill>
              <a:prstDash val="solid"/>
            </a:ln>
            <a:effectLst/>
          </p:spPr>
          <p:txBody>
            <a:bodyPr spcFirstLastPara="0" vert="horz" wrap="square" lIns="85292" tIns="85292" rIns="85292" bIns="85292" numCol="1" spcCol="1270" anchor="ctr" anchorCtr="0">
              <a:noAutofit/>
            </a:bodyPr>
            <a:lstStyle/>
            <a:p>
              <a:pPr marL="0" marR="0" lvl="0" indent="0" algn="ctr" defTabSz="666750" eaLnBrk="1" fontAlgn="auto" latinLnBrk="0" hangingPunct="1">
                <a:lnSpc>
                  <a:spcPct val="90000"/>
                </a:lnSpc>
                <a:spcBef>
                  <a:spcPct val="0"/>
                </a:spcBef>
                <a:spcAft>
                  <a:spcPct val="35000"/>
                </a:spcAft>
                <a:buClrTx/>
                <a:buSzTx/>
                <a:buFontTx/>
                <a:buNone/>
                <a:tabLst/>
                <a:defRPr/>
              </a:pPr>
              <a:r>
                <a:rPr kumimoji="0" lang="en-US" i="0" u="none" strike="noStrike" kern="0" cap="none" spc="0" normalizeH="0" baseline="0" noProof="0" dirty="0">
                  <a:ln>
                    <a:noFill/>
                  </a:ln>
                  <a:solidFill>
                    <a:srgbClr val="FF0000"/>
                  </a:solidFill>
                  <a:effectLst/>
                  <a:uLnTx/>
                  <a:uFillTx/>
                  <a:latin typeface="Amazon Ember" panose="020B0603020204020204" pitchFamily="34" charset="0"/>
                  <a:ea typeface="Amazon Ember" panose="020B0603020204020204" pitchFamily="34" charset="0"/>
                  <a:cs typeface="Amazon Ember" panose="020B0603020204020204" pitchFamily="34" charset="0"/>
                </a:rPr>
                <a:t>Deny</a:t>
              </a:r>
            </a:p>
          </p:txBody>
        </p:sp>
        <p:sp>
          <p:nvSpPr>
            <p:cNvPr id="41" name="Down Arrow 45">
              <a:extLst>
                <a:ext uri="{FF2B5EF4-FFF2-40B4-BE49-F238E27FC236}">
                  <a16:creationId xmlns:a16="http://schemas.microsoft.com/office/drawing/2014/main" id="{E05B2B9E-6056-9933-98C2-D9D69D1AD8F9}"/>
                </a:ext>
              </a:extLst>
            </p:cNvPr>
            <p:cNvSpPr/>
            <p:nvPr/>
          </p:nvSpPr>
          <p:spPr>
            <a:xfrm>
              <a:off x="2075366" y="3807762"/>
              <a:ext cx="1194507" cy="636471"/>
            </a:xfrm>
            <a:prstGeom prst="downArrow">
              <a:avLst>
                <a:gd name="adj1" fmla="val 65625"/>
                <a:gd name="adj2" fmla="val 50000"/>
              </a:avLst>
            </a:prstGeom>
            <a:solidFill>
              <a:sysClr val="window" lastClr="FFFFFF"/>
            </a:solidFill>
            <a:ln w="25400" cap="flat" cmpd="sng" algn="ctr">
              <a:solidFill>
                <a:srgbClr val="474746"/>
              </a:solidFill>
              <a:prstDash val="solid"/>
            </a:ln>
            <a:effectLst/>
          </p:spPr>
          <p:txBody>
            <a:bodyPr spcFirstLastPara="0" vert="horz" wrap="square" lIns="0" tIns="91440" rIns="0" bIns="0" numCol="1" spcCol="1270" anchor="ctr" anchorCtr="0">
              <a:noAutofit/>
            </a:bodyPr>
            <a:lstStyle/>
            <a:p>
              <a:pPr marL="0" marR="0" lvl="0" indent="0" algn="ctr" defTabSz="533400" eaLnBrk="1" fontAlgn="auto" latinLnBrk="0" hangingPunct="1">
                <a:lnSpc>
                  <a:spcPct val="90000"/>
                </a:lnSpc>
                <a:spcBef>
                  <a:spcPct val="0"/>
                </a:spcBef>
                <a:spcAft>
                  <a:spcPct val="35000"/>
                </a:spcAft>
                <a:buClrTx/>
                <a:buSzTx/>
                <a:buFontTx/>
                <a:buNone/>
                <a:tabLst/>
                <a:defRPr/>
              </a:pPr>
              <a:r>
                <a:rPr kumimoji="0" lang="en-US" sz="1800" b="0" i="0" u="none" strike="noStrike" kern="0" cap="none" spc="0" normalizeH="0" baseline="0" noProof="0" dirty="0">
                  <a:ln>
                    <a:noFill/>
                  </a:ln>
                  <a:solidFill>
                    <a:srgbClr val="FF0000"/>
                  </a:solidFill>
                  <a:effectLst/>
                  <a:uLnTx/>
                  <a:uFillTx/>
                  <a:latin typeface="Amazon Ember" panose="020B0603020204020204" pitchFamily="34" charset="0"/>
                  <a:ea typeface="Amazon Ember" panose="020B0603020204020204" pitchFamily="34" charset="0"/>
                  <a:cs typeface="Amazon Ember" panose="020B0603020204020204" pitchFamily="34" charset="0"/>
                </a:rPr>
                <a:t>Yes</a:t>
              </a:r>
              <a:endParaRPr kumimoji="0" lang="en-US" sz="1200" b="0" i="0" u="none" strike="noStrike" kern="0" cap="none" spc="0" normalizeH="0" baseline="0" noProof="0" dirty="0">
                <a:ln>
                  <a:noFill/>
                </a:ln>
                <a:solidFill>
                  <a:srgbClr val="FF0000"/>
                </a:solidFill>
                <a:effectLst/>
                <a:uLnTx/>
                <a:uFillTx/>
                <a:latin typeface="Amazon Ember" panose="020B0603020204020204" pitchFamily="34" charset="0"/>
                <a:ea typeface="Amazon Ember" panose="020B0603020204020204" pitchFamily="34" charset="0"/>
                <a:cs typeface="Amazon Ember" panose="020B0603020204020204" pitchFamily="34" charset="0"/>
              </a:endParaRPr>
            </a:p>
          </p:txBody>
        </p:sp>
        <p:sp>
          <p:nvSpPr>
            <p:cNvPr id="45" name="Freeform 46">
              <a:extLst>
                <a:ext uri="{FF2B5EF4-FFF2-40B4-BE49-F238E27FC236}">
                  <a16:creationId xmlns:a16="http://schemas.microsoft.com/office/drawing/2014/main" id="{F3D1D8ED-8BB5-B40D-F6E7-189798D854BD}"/>
                </a:ext>
              </a:extLst>
            </p:cNvPr>
            <p:cNvSpPr/>
            <p:nvPr/>
          </p:nvSpPr>
          <p:spPr>
            <a:xfrm>
              <a:off x="7497624" y="2645543"/>
              <a:ext cx="919730" cy="1001716"/>
            </a:xfrm>
            <a:custGeom>
              <a:avLst/>
              <a:gdLst>
                <a:gd name="connsiteX0" fmla="*/ 0 w 339494"/>
                <a:gd name="connsiteY0" fmla="*/ 79429 h 397144"/>
                <a:gd name="connsiteX1" fmla="*/ 169747 w 339494"/>
                <a:gd name="connsiteY1" fmla="*/ 79429 h 397144"/>
                <a:gd name="connsiteX2" fmla="*/ 169747 w 339494"/>
                <a:gd name="connsiteY2" fmla="*/ 0 h 397144"/>
                <a:gd name="connsiteX3" fmla="*/ 339494 w 339494"/>
                <a:gd name="connsiteY3" fmla="*/ 198572 h 397144"/>
                <a:gd name="connsiteX4" fmla="*/ 169747 w 339494"/>
                <a:gd name="connsiteY4" fmla="*/ 397144 h 397144"/>
                <a:gd name="connsiteX5" fmla="*/ 169747 w 339494"/>
                <a:gd name="connsiteY5" fmla="*/ 317715 h 397144"/>
                <a:gd name="connsiteX6" fmla="*/ 0 w 339494"/>
                <a:gd name="connsiteY6" fmla="*/ 317715 h 397144"/>
                <a:gd name="connsiteX7" fmla="*/ 0 w 339494"/>
                <a:gd name="connsiteY7" fmla="*/ 79429 h 3971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9494" h="397144">
                  <a:moveTo>
                    <a:pt x="0" y="79429"/>
                  </a:moveTo>
                  <a:lnTo>
                    <a:pt x="169747" y="79429"/>
                  </a:lnTo>
                  <a:lnTo>
                    <a:pt x="169747" y="0"/>
                  </a:lnTo>
                  <a:lnTo>
                    <a:pt x="339494" y="198572"/>
                  </a:lnTo>
                  <a:lnTo>
                    <a:pt x="169747" y="397144"/>
                  </a:lnTo>
                  <a:lnTo>
                    <a:pt x="169747" y="317715"/>
                  </a:lnTo>
                  <a:lnTo>
                    <a:pt x="0" y="317715"/>
                  </a:lnTo>
                  <a:lnTo>
                    <a:pt x="0" y="79429"/>
                  </a:lnTo>
                  <a:close/>
                </a:path>
              </a:pathLst>
            </a:custGeom>
            <a:solidFill>
              <a:sysClr val="window" lastClr="FFFFFF"/>
            </a:solidFill>
            <a:ln w="25400" cap="flat" cmpd="sng" algn="ctr">
              <a:solidFill>
                <a:srgbClr val="474746"/>
              </a:solidFill>
              <a:prstDash val="solid"/>
            </a:ln>
            <a:effectLst/>
          </p:spPr>
          <p:txBody>
            <a:bodyPr spcFirstLastPara="0" vert="horz" wrap="square" lIns="0" tIns="79429" rIns="101848" bIns="79429" numCol="1" spcCol="1270" anchor="ctr" anchorCtr="0">
              <a:noAutofit/>
            </a:bodyPr>
            <a:lstStyle/>
            <a:p>
              <a:pPr marL="0" marR="0" lvl="0" indent="0" algn="ctr" defTabSz="533400" eaLnBrk="1" fontAlgn="auto" latinLnBrk="0" hangingPunct="1">
                <a:lnSpc>
                  <a:spcPct val="90000"/>
                </a:lnSpc>
                <a:spcBef>
                  <a:spcPct val="0"/>
                </a:spcBef>
                <a:spcAft>
                  <a:spcPct val="35000"/>
                </a:spcAft>
                <a:buClrTx/>
                <a:buSzTx/>
                <a:buFontTx/>
                <a:buNone/>
                <a:tabLst/>
                <a:defRPr/>
              </a:pPr>
              <a:r>
                <a:rPr kumimoji="0" lang="en-US" sz="1800" b="0" i="0" u="none" strike="noStrike" kern="0" cap="none" spc="0" normalizeH="0" baseline="0" noProof="0" dirty="0">
                  <a:ln>
                    <a:noFill/>
                  </a:ln>
                  <a:solidFill>
                    <a:srgbClr val="FF0000"/>
                  </a:solidFill>
                  <a:effectLst/>
                  <a:uLnTx/>
                  <a:uFillTx/>
                  <a:latin typeface="Amazon Ember" panose="020B0603020204020204" pitchFamily="34" charset="0"/>
                  <a:ea typeface="Amazon Ember" panose="020B0603020204020204" pitchFamily="34" charset="0"/>
                  <a:cs typeface="Amazon Ember" panose="020B0603020204020204" pitchFamily="34" charset="0"/>
                </a:rPr>
                <a:t>No</a:t>
              </a:r>
              <a:endParaRPr kumimoji="0" lang="en-US" sz="1200" b="0" i="0" u="none" strike="noStrike" kern="0" cap="none" spc="0" normalizeH="0" baseline="0" noProof="0" dirty="0">
                <a:ln>
                  <a:noFill/>
                </a:ln>
                <a:solidFill>
                  <a:srgbClr val="FF0000"/>
                </a:solidFill>
                <a:effectLst/>
                <a:uLnTx/>
                <a:uFillTx/>
                <a:latin typeface="Amazon Ember" panose="020B0603020204020204" pitchFamily="34" charset="0"/>
                <a:ea typeface="Amazon Ember" panose="020B0603020204020204" pitchFamily="34" charset="0"/>
                <a:cs typeface="Amazon Ember" panose="020B0603020204020204" pitchFamily="34" charset="0"/>
              </a:endParaRPr>
            </a:p>
          </p:txBody>
        </p:sp>
        <p:sp>
          <p:nvSpPr>
            <p:cNvPr id="46" name="Down Arrow 47">
              <a:extLst>
                <a:ext uri="{FF2B5EF4-FFF2-40B4-BE49-F238E27FC236}">
                  <a16:creationId xmlns:a16="http://schemas.microsoft.com/office/drawing/2014/main" id="{9B835750-CA2C-442A-56DC-F35619B59366}"/>
                </a:ext>
              </a:extLst>
            </p:cNvPr>
            <p:cNvSpPr/>
            <p:nvPr/>
          </p:nvSpPr>
          <p:spPr>
            <a:xfrm>
              <a:off x="5598612" y="3818452"/>
              <a:ext cx="1194507" cy="636471"/>
            </a:xfrm>
            <a:prstGeom prst="downArrow">
              <a:avLst>
                <a:gd name="adj1" fmla="val 65625"/>
                <a:gd name="adj2" fmla="val 50000"/>
              </a:avLst>
            </a:prstGeom>
            <a:solidFill>
              <a:sysClr val="window" lastClr="FFFFFF"/>
            </a:solidFill>
            <a:ln w="25400" cap="flat" cmpd="sng" algn="ctr">
              <a:solidFill>
                <a:srgbClr val="474746"/>
              </a:solidFill>
              <a:prstDash val="solid"/>
            </a:ln>
            <a:effectLst/>
          </p:spPr>
          <p:txBody>
            <a:bodyPr spcFirstLastPara="0" vert="horz" wrap="square" lIns="0" tIns="91440" rIns="0" bIns="0" numCol="1" spcCol="1270" anchor="ctr" anchorCtr="0">
              <a:noAutofit/>
            </a:bodyPr>
            <a:lstStyle/>
            <a:p>
              <a:pPr marL="0" marR="0" lvl="0" indent="0" algn="ctr" defTabSz="533400" eaLnBrk="1" fontAlgn="auto" latinLnBrk="0" hangingPunct="1">
                <a:lnSpc>
                  <a:spcPct val="90000"/>
                </a:lnSpc>
                <a:spcBef>
                  <a:spcPct val="0"/>
                </a:spcBef>
                <a:spcAft>
                  <a:spcPct val="35000"/>
                </a:spcAft>
                <a:buClrTx/>
                <a:buSzTx/>
                <a:buFontTx/>
                <a:buNone/>
                <a:tabLst/>
                <a:defRPr/>
              </a:pPr>
              <a:r>
                <a:rPr kumimoji="0" lang="en-US" sz="1800" b="0" i="0" u="none" strike="noStrike" kern="0" cap="none" spc="0" normalizeH="0" baseline="0" noProof="0" dirty="0">
                  <a:ln>
                    <a:noFill/>
                  </a:ln>
                  <a:effectLst/>
                  <a:uLnTx/>
                  <a:uFillTx/>
                  <a:latin typeface="Amazon Ember" panose="020B0603020204020204" pitchFamily="34" charset="0"/>
                  <a:ea typeface="Amazon Ember" panose="020B0603020204020204" pitchFamily="34" charset="0"/>
                  <a:cs typeface="Amazon Ember" panose="020B0603020204020204" pitchFamily="34" charset="0"/>
                </a:rPr>
                <a:t>Yes</a:t>
              </a:r>
              <a:endParaRPr kumimoji="0" lang="en-US" sz="1200" b="0" i="0" u="none" strike="noStrike" kern="0" cap="none" spc="0" normalizeH="0" baseline="0" noProof="0" dirty="0">
                <a:ln>
                  <a:noFill/>
                </a:ln>
                <a:effectLst/>
                <a:uLnTx/>
                <a:uFillTx/>
                <a:latin typeface="Amazon Ember" panose="020B0603020204020204" pitchFamily="34" charset="0"/>
                <a:ea typeface="Amazon Ember" panose="020B0603020204020204" pitchFamily="34" charset="0"/>
                <a:cs typeface="Amazon Ember" panose="020B0603020204020204" pitchFamily="34" charset="0"/>
              </a:endParaRPr>
            </a:p>
          </p:txBody>
        </p:sp>
        <p:sp>
          <p:nvSpPr>
            <p:cNvPr id="47" name="TextBox 46">
              <a:extLst>
                <a:ext uri="{FF2B5EF4-FFF2-40B4-BE49-F238E27FC236}">
                  <a16:creationId xmlns:a16="http://schemas.microsoft.com/office/drawing/2014/main" id="{0FAAEACC-1423-79DD-7179-75FB9E2FF6D6}"/>
                </a:ext>
              </a:extLst>
            </p:cNvPr>
            <p:cNvSpPr txBox="1"/>
            <p:nvPr/>
          </p:nvSpPr>
          <p:spPr>
            <a:xfrm>
              <a:off x="8865220" y="3429000"/>
              <a:ext cx="1706136" cy="338554"/>
            </a:xfrm>
            <a:prstGeom prst="rect">
              <a:avLst/>
            </a:prstGeom>
            <a:noFill/>
          </p:spPr>
          <p:txBody>
            <a:bodyPr wrap="square" rtlCol="0">
              <a:spAutoFit/>
            </a:bodyPr>
            <a:lstStyle/>
            <a:p>
              <a:pPr algn="ctr"/>
              <a:r>
                <a:rPr lang="en-US" sz="1600" b="1" dirty="0"/>
                <a:t>Implicit deny</a:t>
              </a:r>
              <a:endParaRPr lang="en-US" sz="1400" b="1" dirty="0"/>
            </a:p>
          </p:txBody>
        </p:sp>
      </p:grpSp>
    </p:spTree>
    <p:extLst>
      <p:ext uri="{BB962C8B-B14F-4D97-AF65-F5344CB8AC3E}">
        <p14:creationId xmlns:p14="http://schemas.microsoft.com/office/powerpoint/2010/main" val="344697818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7635176" y="631060"/>
            <a:ext cx="2042224"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37454" y="407518"/>
            <a:ext cx="6197722"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784658"/>
                </a:solidFill>
                <a:effectLst/>
                <a:uLnTx/>
                <a:uFillTx/>
                <a:latin typeface="Times New Roman" panose="02020603050405020304" pitchFamily="18" charset="0"/>
                <a:ea typeface="+mn-ea"/>
                <a:cs typeface="Times New Roman" panose="02020603050405020304" pitchFamily="18" charset="0"/>
              </a:rPr>
              <a:t>AWS Identity and Access Management (IAM)</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3" y="6262270"/>
            <a:ext cx="570872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2</a:t>
            </a:r>
          </a:p>
        </p:txBody>
      </p:sp>
      <p:sp>
        <p:nvSpPr>
          <p:cNvPr id="15" name="TextBox 14">
            <a:extLst>
              <a:ext uri="{FF2B5EF4-FFF2-40B4-BE49-F238E27FC236}">
                <a16:creationId xmlns:a16="http://schemas.microsoft.com/office/drawing/2014/main" id="{28514914-8D62-5DCB-B26F-A901F5183D64}"/>
              </a:ext>
            </a:extLst>
          </p:cNvPr>
          <p:cNvSpPr txBox="1"/>
          <p:nvPr/>
        </p:nvSpPr>
        <p:spPr>
          <a:xfrm>
            <a:off x="1427695" y="1169950"/>
            <a:ext cx="7975393"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IAM groups</a:t>
            </a:r>
          </a:p>
        </p:txBody>
      </p:sp>
      <p:sp>
        <p:nvSpPr>
          <p:cNvPr id="6" name="Content Placeholder 2">
            <a:extLst>
              <a:ext uri="{FF2B5EF4-FFF2-40B4-BE49-F238E27FC236}">
                <a16:creationId xmlns:a16="http://schemas.microsoft.com/office/drawing/2014/main" id="{48756DE0-6A25-1064-1EE7-9D391F5CBD4E}"/>
              </a:ext>
            </a:extLst>
          </p:cNvPr>
          <p:cNvSpPr>
            <a:spLocks noGrp="1"/>
          </p:cNvSpPr>
          <p:nvPr>
            <p:ph idx="1"/>
          </p:nvPr>
        </p:nvSpPr>
        <p:spPr>
          <a:xfrm>
            <a:off x="419099" y="1825987"/>
            <a:ext cx="6191563" cy="4350976"/>
          </a:xfrm>
        </p:spPr>
        <p:txBody>
          <a:bodyPr/>
          <a:lstStyle/>
          <a:p>
            <a:pPr marL="238125" lvl="1" indent="-225425">
              <a:lnSpc>
                <a:spcPct val="150000"/>
              </a:lnSpc>
            </a:pPr>
            <a:r>
              <a:rPr lang="en-US" dirty="0">
                <a:latin typeface="Times New Roman" panose="02020603050405020304" pitchFamily="18" charset="0"/>
                <a:cs typeface="Times New Roman" panose="02020603050405020304" pitchFamily="18" charset="0"/>
              </a:rPr>
              <a:t>An </a:t>
            </a:r>
            <a:r>
              <a:rPr lang="en-US" b="1" dirty="0">
                <a:solidFill>
                  <a:schemeClr val="accent5"/>
                </a:solidFill>
                <a:latin typeface="Times New Roman" panose="02020603050405020304" pitchFamily="18" charset="0"/>
                <a:cs typeface="Times New Roman" panose="02020603050405020304" pitchFamily="18" charset="0"/>
              </a:rPr>
              <a:t>IAM group</a:t>
            </a:r>
            <a:r>
              <a:rPr lang="en-US" dirty="0">
                <a:latin typeface="Times New Roman" panose="02020603050405020304" pitchFamily="18" charset="0"/>
                <a:cs typeface="Times New Roman" panose="02020603050405020304" pitchFamily="18" charset="0"/>
              </a:rPr>
              <a:t> is a collection of IAM users</a:t>
            </a:r>
          </a:p>
          <a:p>
            <a:pPr marL="238125" lvl="1" indent="-225425">
              <a:lnSpc>
                <a:spcPct val="100000"/>
              </a:lnSpc>
            </a:pPr>
            <a:r>
              <a:rPr lang="en-US" dirty="0">
                <a:latin typeface="Times New Roman" panose="02020603050405020304" pitchFamily="18" charset="0"/>
                <a:cs typeface="Times New Roman" panose="02020603050405020304" pitchFamily="18" charset="0"/>
              </a:rPr>
              <a:t>A group is used to grant the same permissions to multiple users</a:t>
            </a:r>
          </a:p>
          <a:p>
            <a:pPr marL="695325" lvl="2" indent="-225425">
              <a:lnSpc>
                <a:spcPct val="100000"/>
              </a:lnSpc>
            </a:pPr>
            <a:r>
              <a:rPr lang="en-US" dirty="0">
                <a:latin typeface="Times New Roman" panose="02020603050405020304" pitchFamily="18" charset="0"/>
                <a:cs typeface="Times New Roman" panose="02020603050405020304" pitchFamily="18" charset="0"/>
              </a:rPr>
              <a:t>Permissions granted by attaching IAM </a:t>
            </a:r>
            <a:r>
              <a:rPr lang="en-US" i="1" dirty="0">
                <a:latin typeface="Times New Roman" panose="02020603050405020304" pitchFamily="18" charset="0"/>
                <a:cs typeface="Times New Roman" panose="02020603050405020304" pitchFamily="18" charset="0"/>
              </a:rPr>
              <a:t>policy </a:t>
            </a:r>
            <a:r>
              <a:rPr lang="en-US" dirty="0">
                <a:latin typeface="Times New Roman" panose="02020603050405020304" pitchFamily="18" charset="0"/>
                <a:cs typeface="Times New Roman" panose="02020603050405020304" pitchFamily="18" charset="0"/>
              </a:rPr>
              <a:t>or policies to the group</a:t>
            </a:r>
          </a:p>
          <a:p>
            <a:pPr marL="238125" lvl="1" indent="-225425">
              <a:lnSpc>
                <a:spcPct val="150000"/>
              </a:lnSpc>
            </a:pPr>
            <a:r>
              <a:rPr lang="en-US" dirty="0">
                <a:latin typeface="Times New Roman" panose="02020603050405020304" pitchFamily="18" charset="0"/>
                <a:cs typeface="Times New Roman" panose="02020603050405020304" pitchFamily="18" charset="0"/>
              </a:rPr>
              <a:t>A user can belong to multiple groups</a:t>
            </a:r>
          </a:p>
          <a:p>
            <a:pPr marL="238125" lvl="1" indent="-225425">
              <a:lnSpc>
                <a:spcPct val="150000"/>
              </a:lnSpc>
            </a:pPr>
            <a:r>
              <a:rPr lang="en-US" dirty="0">
                <a:latin typeface="Times New Roman" panose="02020603050405020304" pitchFamily="18" charset="0"/>
                <a:cs typeface="Times New Roman" panose="02020603050405020304" pitchFamily="18" charset="0"/>
              </a:rPr>
              <a:t>There is no default group</a:t>
            </a:r>
          </a:p>
          <a:p>
            <a:pPr marL="238125" lvl="1" indent="-225425">
              <a:lnSpc>
                <a:spcPct val="150000"/>
              </a:lnSpc>
            </a:pPr>
            <a:r>
              <a:rPr lang="en-US" dirty="0">
                <a:latin typeface="Times New Roman" panose="02020603050405020304" pitchFamily="18" charset="0"/>
                <a:cs typeface="Times New Roman" panose="02020603050405020304" pitchFamily="18" charset="0"/>
              </a:rPr>
              <a:t>Groups cannot be nested</a:t>
            </a:r>
          </a:p>
        </p:txBody>
      </p:sp>
      <p:grpSp>
        <p:nvGrpSpPr>
          <p:cNvPr id="8" name="Group 7" descr="A diagram showing an AWS Account with three IAM groups defined (Admins, Developers, and Testers). Each group has two or three users as members.">
            <a:extLst>
              <a:ext uri="{FF2B5EF4-FFF2-40B4-BE49-F238E27FC236}">
                <a16:creationId xmlns:a16="http://schemas.microsoft.com/office/drawing/2014/main" id="{7155589F-426A-5D52-2F0D-60F571165779}"/>
              </a:ext>
            </a:extLst>
          </p:cNvPr>
          <p:cNvGrpSpPr/>
          <p:nvPr/>
        </p:nvGrpSpPr>
        <p:grpSpPr>
          <a:xfrm>
            <a:off x="6610662" y="1592523"/>
            <a:ext cx="5009791" cy="3493072"/>
            <a:chOff x="6551745" y="1599188"/>
            <a:chExt cx="5009791" cy="3493072"/>
          </a:xfrm>
        </p:grpSpPr>
        <p:pic>
          <p:nvPicPr>
            <p:cNvPr id="11" name="Graphic 10">
              <a:extLst>
                <a:ext uri="{FF2B5EF4-FFF2-40B4-BE49-F238E27FC236}">
                  <a16:creationId xmlns:a16="http://schemas.microsoft.com/office/drawing/2014/main" id="{5F45421B-8102-110C-0CC1-2ADDC435D30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994007" y="1599188"/>
              <a:ext cx="740597" cy="740597"/>
            </a:xfrm>
            <a:prstGeom prst="rect">
              <a:avLst/>
            </a:prstGeom>
          </p:spPr>
        </p:pic>
        <p:sp>
          <p:nvSpPr>
            <p:cNvPr id="16" name="TextBox 15">
              <a:extLst>
                <a:ext uri="{FF2B5EF4-FFF2-40B4-BE49-F238E27FC236}">
                  <a16:creationId xmlns:a16="http://schemas.microsoft.com/office/drawing/2014/main" id="{3E3EF57D-60CA-9ECD-6333-0352C8B778C3}"/>
                </a:ext>
              </a:extLst>
            </p:cNvPr>
            <p:cNvSpPr txBox="1"/>
            <p:nvPr/>
          </p:nvSpPr>
          <p:spPr>
            <a:xfrm>
              <a:off x="8634826" y="1851261"/>
              <a:ext cx="1364961" cy="584775"/>
            </a:xfrm>
            <a:prstGeom prst="rect">
              <a:avLst/>
            </a:prstGeom>
            <a:noFill/>
          </p:spPr>
          <p:txBody>
            <a:bodyPr wrap="square" rtlCol="0">
              <a:spAutoFit/>
            </a:bodyPr>
            <a:lstStyle/>
            <a:p>
              <a:pPr algn="ctr"/>
              <a:r>
                <a:rPr lang="en-US" sz="1600" b="1" dirty="0"/>
                <a:t>AWS account</a:t>
              </a:r>
            </a:p>
          </p:txBody>
        </p:sp>
        <p:sp>
          <p:nvSpPr>
            <p:cNvPr id="21" name="TextBox 20">
              <a:extLst>
                <a:ext uri="{FF2B5EF4-FFF2-40B4-BE49-F238E27FC236}">
                  <a16:creationId xmlns:a16="http://schemas.microsoft.com/office/drawing/2014/main" id="{FF0DAB95-5A01-4934-025D-BABBF89D20F0}"/>
                </a:ext>
              </a:extLst>
            </p:cNvPr>
            <p:cNvSpPr txBox="1"/>
            <p:nvPr/>
          </p:nvSpPr>
          <p:spPr>
            <a:xfrm>
              <a:off x="6679988" y="2750456"/>
              <a:ext cx="1396649" cy="584775"/>
            </a:xfrm>
            <a:prstGeom prst="rect">
              <a:avLst/>
            </a:prstGeom>
            <a:solidFill>
              <a:schemeClr val="accent5">
                <a:lumMod val="20000"/>
                <a:lumOff val="80000"/>
              </a:schemeClr>
            </a:solidFill>
            <a:ln>
              <a:solidFill>
                <a:schemeClr val="accent1">
                  <a:shade val="50000"/>
                </a:schemeClr>
              </a:solidFill>
            </a:ln>
          </p:spPr>
          <p:txBody>
            <a:bodyPr wrap="square" rtlCol="0">
              <a:spAutoFit/>
            </a:bodyPr>
            <a:lstStyle/>
            <a:p>
              <a:pPr algn="ct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IAM group:</a:t>
              </a:r>
            </a:p>
            <a:p>
              <a:pPr algn="ctr"/>
              <a:r>
                <a:rPr lang="en-US" sz="1600" b="1" dirty="0">
                  <a:latin typeface="Amazon Ember Light" panose="020B0403020204020204" pitchFamily="34" charset="0"/>
                  <a:ea typeface="Amazon Ember Light" panose="020B0403020204020204" pitchFamily="34" charset="0"/>
                  <a:cs typeface="Amazon Ember Light" panose="020B0403020204020204" pitchFamily="34" charset="0"/>
                </a:rPr>
                <a:t>Admins</a:t>
              </a:r>
            </a:p>
          </p:txBody>
        </p:sp>
        <p:sp>
          <p:nvSpPr>
            <p:cNvPr id="22" name="TextBox 21">
              <a:extLst>
                <a:ext uri="{FF2B5EF4-FFF2-40B4-BE49-F238E27FC236}">
                  <a16:creationId xmlns:a16="http://schemas.microsoft.com/office/drawing/2014/main" id="{648FC7B8-62D7-6497-39B4-FC07709E3DDA}"/>
                </a:ext>
              </a:extLst>
            </p:cNvPr>
            <p:cNvSpPr txBox="1"/>
            <p:nvPr/>
          </p:nvSpPr>
          <p:spPr>
            <a:xfrm>
              <a:off x="6551745" y="3549969"/>
              <a:ext cx="1653134" cy="338554"/>
            </a:xfrm>
            <a:prstGeom prst="rect">
              <a:avLst/>
            </a:prstGeom>
            <a:noFill/>
            <a:ln>
              <a:solidFill>
                <a:schemeClr val="accent1">
                  <a:shade val="50000"/>
                </a:schemeClr>
              </a:solidFill>
            </a:ln>
          </p:spPr>
          <p:txBody>
            <a:bodyPr wrap="none" rtlCol="0">
              <a:noAutofit/>
            </a:bodyPr>
            <a:lstStyle/>
            <a:p>
              <a:pPr algn="ctr"/>
              <a:r>
                <a:rPr lang="en-US" dirty="0">
                  <a:latin typeface="Amazon Ember Light" panose="020B0403020204020204" pitchFamily="34" charset="0"/>
                  <a:ea typeface="Amazon Ember Light" panose="020B0403020204020204" pitchFamily="34" charset="0"/>
                  <a:cs typeface="Amazon Ember Light" panose="020B0403020204020204" pitchFamily="34" charset="0"/>
                </a:rPr>
                <a:t>Carlos Salazar</a:t>
              </a:r>
            </a:p>
          </p:txBody>
        </p:sp>
        <p:sp>
          <p:nvSpPr>
            <p:cNvPr id="23" name="TextBox 22">
              <a:extLst>
                <a:ext uri="{FF2B5EF4-FFF2-40B4-BE49-F238E27FC236}">
                  <a16:creationId xmlns:a16="http://schemas.microsoft.com/office/drawing/2014/main" id="{FC4C8811-3995-68AF-25CC-5787A84073E3}"/>
                </a:ext>
              </a:extLst>
            </p:cNvPr>
            <p:cNvSpPr txBox="1"/>
            <p:nvPr/>
          </p:nvSpPr>
          <p:spPr>
            <a:xfrm>
              <a:off x="6551745" y="4150792"/>
              <a:ext cx="1653134" cy="338554"/>
            </a:xfrm>
            <a:prstGeom prst="rect">
              <a:avLst/>
            </a:prstGeom>
            <a:noFill/>
            <a:ln>
              <a:solidFill>
                <a:schemeClr val="accent1">
                  <a:shade val="50000"/>
                </a:schemeClr>
              </a:solidFill>
            </a:ln>
          </p:spPr>
          <p:txBody>
            <a:bodyPr wrap="none" rtlCol="0">
              <a:noAutofit/>
            </a:bodyPr>
            <a:lstStyle/>
            <a:p>
              <a:pPr algn="ctr"/>
              <a:r>
                <a:rPr lang="en-US" dirty="0"/>
                <a:t>Márcia Oliveira</a:t>
              </a:r>
              <a:endParaRPr lang="en-US" dirty="0">
                <a:latin typeface="Amazon Ember Light" panose="020B0403020204020204" pitchFamily="34" charset="0"/>
                <a:ea typeface="Amazon Ember Light" panose="020B0403020204020204" pitchFamily="34" charset="0"/>
                <a:cs typeface="Amazon Ember Light" panose="020B0403020204020204" pitchFamily="34" charset="0"/>
              </a:endParaRPr>
            </a:p>
          </p:txBody>
        </p:sp>
        <p:sp>
          <p:nvSpPr>
            <p:cNvPr id="24" name="TextBox 23">
              <a:extLst>
                <a:ext uri="{FF2B5EF4-FFF2-40B4-BE49-F238E27FC236}">
                  <a16:creationId xmlns:a16="http://schemas.microsoft.com/office/drawing/2014/main" id="{957E1F28-85FB-3C86-1550-62F787693114}"/>
                </a:ext>
              </a:extLst>
            </p:cNvPr>
            <p:cNvSpPr txBox="1"/>
            <p:nvPr/>
          </p:nvSpPr>
          <p:spPr>
            <a:xfrm>
              <a:off x="8430868" y="3549818"/>
              <a:ext cx="1371600" cy="338554"/>
            </a:xfrm>
            <a:prstGeom prst="rect">
              <a:avLst/>
            </a:prstGeom>
            <a:noFill/>
            <a:ln>
              <a:solidFill>
                <a:schemeClr val="accent1">
                  <a:shade val="50000"/>
                </a:schemeClr>
              </a:solidFill>
            </a:ln>
          </p:spPr>
          <p:txBody>
            <a:bodyPr wrap="none" rtlCol="0">
              <a:noAutofit/>
            </a:bodyPr>
            <a:lstStyle/>
            <a:p>
              <a:pPr algn="ctr"/>
              <a:r>
                <a:rPr lang="en-US" dirty="0"/>
                <a:t>Li Juan</a:t>
              </a:r>
              <a:endParaRPr lang="en-US" dirty="0">
                <a:latin typeface="Amazon Ember Light" panose="020B0403020204020204" pitchFamily="34" charset="0"/>
                <a:ea typeface="Amazon Ember Light" panose="020B0403020204020204" pitchFamily="34" charset="0"/>
                <a:cs typeface="Amazon Ember Light" panose="020B0403020204020204" pitchFamily="34" charset="0"/>
              </a:endParaRPr>
            </a:p>
          </p:txBody>
        </p:sp>
        <p:sp>
          <p:nvSpPr>
            <p:cNvPr id="27" name="TextBox 26">
              <a:extLst>
                <a:ext uri="{FF2B5EF4-FFF2-40B4-BE49-F238E27FC236}">
                  <a16:creationId xmlns:a16="http://schemas.microsoft.com/office/drawing/2014/main" id="{E89044F1-29F4-16BE-31FF-C45BD2396D2E}"/>
                </a:ext>
              </a:extLst>
            </p:cNvPr>
            <p:cNvSpPr txBox="1"/>
            <p:nvPr/>
          </p:nvSpPr>
          <p:spPr>
            <a:xfrm>
              <a:off x="8412077" y="4150792"/>
              <a:ext cx="1371600" cy="338554"/>
            </a:xfrm>
            <a:prstGeom prst="rect">
              <a:avLst/>
            </a:prstGeom>
            <a:noFill/>
            <a:ln>
              <a:solidFill>
                <a:schemeClr val="accent1">
                  <a:shade val="50000"/>
                </a:schemeClr>
              </a:solidFill>
            </a:ln>
          </p:spPr>
          <p:txBody>
            <a:bodyPr wrap="none" rtlCol="0">
              <a:noAutofit/>
            </a:bodyPr>
            <a:lstStyle/>
            <a:p>
              <a:pPr algn="ctr"/>
              <a:r>
                <a:rPr lang="en-US" dirty="0"/>
                <a:t>Mary Major</a:t>
              </a:r>
              <a:endParaRPr lang="en-US" dirty="0">
                <a:latin typeface="Amazon Ember Light" panose="020B0403020204020204" pitchFamily="34" charset="0"/>
                <a:ea typeface="Amazon Ember Light" panose="020B0403020204020204" pitchFamily="34" charset="0"/>
                <a:cs typeface="Amazon Ember Light" panose="020B0403020204020204" pitchFamily="34" charset="0"/>
              </a:endParaRPr>
            </a:p>
          </p:txBody>
        </p:sp>
        <p:sp>
          <p:nvSpPr>
            <p:cNvPr id="28" name="TextBox 27">
              <a:extLst>
                <a:ext uri="{FF2B5EF4-FFF2-40B4-BE49-F238E27FC236}">
                  <a16:creationId xmlns:a16="http://schemas.microsoft.com/office/drawing/2014/main" id="{A47B1F2B-B381-5614-5347-F010138D8014}"/>
                </a:ext>
              </a:extLst>
            </p:cNvPr>
            <p:cNvSpPr txBox="1"/>
            <p:nvPr/>
          </p:nvSpPr>
          <p:spPr>
            <a:xfrm>
              <a:off x="8430868" y="4753706"/>
              <a:ext cx="1371600" cy="338554"/>
            </a:xfrm>
            <a:prstGeom prst="rect">
              <a:avLst/>
            </a:prstGeom>
            <a:noFill/>
            <a:ln>
              <a:solidFill>
                <a:schemeClr val="accent1">
                  <a:shade val="50000"/>
                </a:schemeClr>
              </a:solidFill>
            </a:ln>
          </p:spPr>
          <p:txBody>
            <a:bodyPr wrap="none" rtlCol="0">
              <a:noAutofit/>
            </a:bodyPr>
            <a:lstStyle/>
            <a:p>
              <a:pPr algn="ctr"/>
              <a:r>
                <a:rPr lang="en-US" dirty="0"/>
                <a:t>Richard Roe</a:t>
              </a:r>
              <a:endParaRPr lang="en-US" dirty="0">
                <a:latin typeface="Amazon Ember Light" panose="020B0403020204020204" pitchFamily="34" charset="0"/>
                <a:ea typeface="Amazon Ember Light" panose="020B0403020204020204" pitchFamily="34" charset="0"/>
                <a:cs typeface="Amazon Ember Light" panose="020B0403020204020204" pitchFamily="34" charset="0"/>
              </a:endParaRPr>
            </a:p>
          </p:txBody>
        </p:sp>
        <p:sp>
          <p:nvSpPr>
            <p:cNvPr id="29" name="TextBox 28">
              <a:extLst>
                <a:ext uri="{FF2B5EF4-FFF2-40B4-BE49-F238E27FC236}">
                  <a16:creationId xmlns:a16="http://schemas.microsoft.com/office/drawing/2014/main" id="{BCD12B78-C038-4AC2-4B58-C00108DFBAAB}"/>
                </a:ext>
              </a:extLst>
            </p:cNvPr>
            <p:cNvSpPr txBox="1"/>
            <p:nvPr/>
          </p:nvSpPr>
          <p:spPr>
            <a:xfrm>
              <a:off x="10179881" y="3549818"/>
              <a:ext cx="1371600" cy="338554"/>
            </a:xfrm>
            <a:prstGeom prst="rect">
              <a:avLst/>
            </a:prstGeom>
            <a:noFill/>
            <a:ln>
              <a:solidFill>
                <a:schemeClr val="accent1">
                  <a:shade val="50000"/>
                </a:schemeClr>
              </a:solidFill>
            </a:ln>
          </p:spPr>
          <p:txBody>
            <a:bodyPr wrap="none" rtlCol="0">
              <a:noAutofit/>
            </a:bodyPr>
            <a:lstStyle/>
            <a:p>
              <a:pPr algn="ctr"/>
              <a:r>
                <a:rPr lang="en-US" dirty="0"/>
                <a:t>Zhang Wei</a:t>
              </a:r>
              <a:endParaRPr lang="en-US" dirty="0">
                <a:latin typeface="Amazon Ember Light" panose="020B0403020204020204" pitchFamily="34" charset="0"/>
                <a:ea typeface="Amazon Ember Light" panose="020B0403020204020204" pitchFamily="34" charset="0"/>
                <a:cs typeface="Amazon Ember Light" panose="020B0403020204020204" pitchFamily="34" charset="0"/>
              </a:endParaRPr>
            </a:p>
          </p:txBody>
        </p:sp>
        <p:sp>
          <p:nvSpPr>
            <p:cNvPr id="30" name="TextBox 29">
              <a:extLst>
                <a:ext uri="{FF2B5EF4-FFF2-40B4-BE49-F238E27FC236}">
                  <a16:creationId xmlns:a16="http://schemas.microsoft.com/office/drawing/2014/main" id="{4EEDF88A-2A96-5112-9187-0FDD34037239}"/>
                </a:ext>
              </a:extLst>
            </p:cNvPr>
            <p:cNvSpPr txBox="1"/>
            <p:nvPr/>
          </p:nvSpPr>
          <p:spPr>
            <a:xfrm>
              <a:off x="10179881" y="4131346"/>
              <a:ext cx="1371600" cy="338554"/>
            </a:xfrm>
            <a:prstGeom prst="rect">
              <a:avLst/>
            </a:prstGeom>
            <a:noFill/>
            <a:ln>
              <a:solidFill>
                <a:schemeClr val="accent1">
                  <a:shade val="50000"/>
                </a:schemeClr>
              </a:solidFill>
            </a:ln>
          </p:spPr>
          <p:txBody>
            <a:bodyPr wrap="none" rtlCol="0">
              <a:noAutofit/>
            </a:bodyPr>
            <a:lstStyle/>
            <a:p>
              <a:pPr algn="ctr"/>
              <a:r>
                <a:rPr lang="en-US" dirty="0"/>
                <a:t>John Stiles</a:t>
              </a:r>
              <a:endParaRPr lang="en-US" dirty="0">
                <a:latin typeface="Amazon Ember Light" panose="020B0403020204020204" pitchFamily="34" charset="0"/>
                <a:ea typeface="Amazon Ember Light" panose="020B0403020204020204" pitchFamily="34" charset="0"/>
                <a:cs typeface="Amazon Ember Light" panose="020B0403020204020204" pitchFamily="34" charset="0"/>
              </a:endParaRPr>
            </a:p>
          </p:txBody>
        </p:sp>
        <p:sp>
          <p:nvSpPr>
            <p:cNvPr id="31" name="TextBox 30">
              <a:extLst>
                <a:ext uri="{FF2B5EF4-FFF2-40B4-BE49-F238E27FC236}">
                  <a16:creationId xmlns:a16="http://schemas.microsoft.com/office/drawing/2014/main" id="{F5383E99-5AB0-664A-9CFC-AF4F6D5D0F5B}"/>
                </a:ext>
              </a:extLst>
            </p:cNvPr>
            <p:cNvSpPr txBox="1"/>
            <p:nvPr/>
          </p:nvSpPr>
          <p:spPr>
            <a:xfrm>
              <a:off x="10179881" y="4745333"/>
              <a:ext cx="1371600" cy="338554"/>
            </a:xfrm>
            <a:prstGeom prst="rect">
              <a:avLst/>
            </a:prstGeom>
            <a:noFill/>
            <a:ln>
              <a:solidFill>
                <a:schemeClr val="accent1">
                  <a:shade val="50000"/>
                </a:schemeClr>
              </a:solidFill>
            </a:ln>
          </p:spPr>
          <p:txBody>
            <a:bodyPr wrap="none" rtlCol="0">
              <a:noAutofit/>
            </a:bodyPr>
            <a:lstStyle/>
            <a:p>
              <a:pPr algn="ctr"/>
              <a:r>
                <a:rPr lang="en-US" dirty="0"/>
                <a:t>Li Juan</a:t>
              </a:r>
              <a:endParaRPr lang="en-US" dirty="0">
                <a:latin typeface="Amazon Ember Light" panose="020B0403020204020204" pitchFamily="34" charset="0"/>
                <a:ea typeface="Amazon Ember Light" panose="020B0403020204020204" pitchFamily="34" charset="0"/>
                <a:cs typeface="Amazon Ember Light" panose="020B0403020204020204" pitchFamily="34" charset="0"/>
              </a:endParaRPr>
            </a:p>
          </p:txBody>
        </p:sp>
        <p:sp>
          <p:nvSpPr>
            <p:cNvPr id="32" name="TextBox 31">
              <a:extLst>
                <a:ext uri="{FF2B5EF4-FFF2-40B4-BE49-F238E27FC236}">
                  <a16:creationId xmlns:a16="http://schemas.microsoft.com/office/drawing/2014/main" id="{4E766C41-6EFB-FB79-A236-3DFB7579DB29}"/>
                </a:ext>
              </a:extLst>
            </p:cNvPr>
            <p:cNvSpPr txBox="1"/>
            <p:nvPr/>
          </p:nvSpPr>
          <p:spPr>
            <a:xfrm>
              <a:off x="8415874" y="2750456"/>
              <a:ext cx="1396649" cy="584775"/>
            </a:xfrm>
            <a:prstGeom prst="rect">
              <a:avLst/>
            </a:prstGeom>
            <a:solidFill>
              <a:schemeClr val="accent5">
                <a:lumMod val="20000"/>
                <a:lumOff val="80000"/>
              </a:schemeClr>
            </a:solidFill>
            <a:ln>
              <a:solidFill>
                <a:schemeClr val="accent1">
                  <a:shade val="50000"/>
                </a:schemeClr>
              </a:solidFill>
            </a:ln>
          </p:spPr>
          <p:txBody>
            <a:bodyPr wrap="square" rtlCol="0">
              <a:spAutoFit/>
            </a:bodyPr>
            <a:lstStyle/>
            <a:p>
              <a:pPr algn="ct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IAM group:</a:t>
              </a:r>
            </a:p>
            <a:p>
              <a:pPr algn="ctr"/>
              <a:r>
                <a:rPr lang="en-US" sz="1600" b="1" dirty="0">
                  <a:latin typeface="Amazon Ember Light" panose="020B0403020204020204" pitchFamily="34" charset="0"/>
                  <a:ea typeface="Amazon Ember Light" panose="020B0403020204020204" pitchFamily="34" charset="0"/>
                  <a:cs typeface="Amazon Ember Light" panose="020B0403020204020204" pitchFamily="34" charset="0"/>
                </a:rPr>
                <a:t>Developers</a:t>
              </a:r>
            </a:p>
          </p:txBody>
        </p:sp>
        <p:sp>
          <p:nvSpPr>
            <p:cNvPr id="33" name="TextBox 32">
              <a:extLst>
                <a:ext uri="{FF2B5EF4-FFF2-40B4-BE49-F238E27FC236}">
                  <a16:creationId xmlns:a16="http://schemas.microsoft.com/office/drawing/2014/main" id="{AA633E01-9CC1-6368-B1B9-0731850E78AC}"/>
                </a:ext>
              </a:extLst>
            </p:cNvPr>
            <p:cNvSpPr txBox="1"/>
            <p:nvPr/>
          </p:nvSpPr>
          <p:spPr>
            <a:xfrm>
              <a:off x="10164887" y="2750456"/>
              <a:ext cx="1396649" cy="584775"/>
            </a:xfrm>
            <a:prstGeom prst="rect">
              <a:avLst/>
            </a:prstGeom>
            <a:solidFill>
              <a:schemeClr val="accent5">
                <a:lumMod val="20000"/>
                <a:lumOff val="80000"/>
              </a:schemeClr>
            </a:solidFill>
            <a:ln>
              <a:solidFill>
                <a:schemeClr val="accent1">
                  <a:shade val="50000"/>
                </a:schemeClr>
              </a:solidFill>
            </a:ln>
          </p:spPr>
          <p:txBody>
            <a:bodyPr wrap="square" rtlCol="0">
              <a:spAutoFit/>
            </a:bodyPr>
            <a:lstStyle/>
            <a:p>
              <a:pPr algn="ct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IAM group:</a:t>
              </a:r>
            </a:p>
            <a:p>
              <a:pPr algn="ctr"/>
              <a:r>
                <a:rPr lang="en-US" sz="1600" b="1" dirty="0">
                  <a:latin typeface="Amazon Ember Light" panose="020B0403020204020204" pitchFamily="34" charset="0"/>
                  <a:ea typeface="Amazon Ember Light" panose="020B0403020204020204" pitchFamily="34" charset="0"/>
                  <a:cs typeface="Amazon Ember Light" panose="020B0403020204020204" pitchFamily="34" charset="0"/>
                </a:rPr>
                <a:t>Testers</a:t>
              </a:r>
            </a:p>
          </p:txBody>
        </p:sp>
        <p:cxnSp>
          <p:nvCxnSpPr>
            <p:cNvPr id="42" name="Straight Connector 41">
              <a:extLst>
                <a:ext uri="{FF2B5EF4-FFF2-40B4-BE49-F238E27FC236}">
                  <a16:creationId xmlns:a16="http://schemas.microsoft.com/office/drawing/2014/main" id="{0059868D-0CE9-9F94-C1D1-9EA562B5DAB6}"/>
                </a:ext>
              </a:extLst>
            </p:cNvPr>
            <p:cNvCxnSpPr>
              <a:stCxn id="21" idx="2"/>
              <a:endCxn id="22" idx="0"/>
            </p:cNvCxnSpPr>
            <p:nvPr/>
          </p:nvCxnSpPr>
          <p:spPr>
            <a:xfrm flipH="1">
              <a:off x="7378312" y="3335231"/>
              <a:ext cx="1" cy="214738"/>
            </a:xfrm>
            <a:prstGeom prst="line">
              <a:avLst/>
            </a:prstGeom>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CB2D57D9-B374-3C21-8227-B6BFC3510803}"/>
                </a:ext>
              </a:extLst>
            </p:cNvPr>
            <p:cNvCxnSpPr>
              <a:stCxn id="32" idx="2"/>
              <a:endCxn id="24" idx="0"/>
            </p:cNvCxnSpPr>
            <p:nvPr/>
          </p:nvCxnSpPr>
          <p:spPr>
            <a:xfrm>
              <a:off x="9114199" y="3335231"/>
              <a:ext cx="2469" cy="214587"/>
            </a:xfrm>
            <a:prstGeom prst="line">
              <a:avLst/>
            </a:prstGeom>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418F48A-8F52-2503-22E5-5F5F54AD8DDC}"/>
                </a:ext>
              </a:extLst>
            </p:cNvPr>
            <p:cNvCxnSpPr>
              <a:stCxn id="33" idx="2"/>
              <a:endCxn id="29" idx="0"/>
            </p:cNvCxnSpPr>
            <p:nvPr/>
          </p:nvCxnSpPr>
          <p:spPr>
            <a:xfrm>
              <a:off x="10863212" y="3335231"/>
              <a:ext cx="2469" cy="214587"/>
            </a:xfrm>
            <a:prstGeom prst="line">
              <a:avLst/>
            </a:prstGeom>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83102158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7635176" y="631060"/>
            <a:ext cx="2042224"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37454" y="407518"/>
            <a:ext cx="6197722"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784658"/>
                </a:solidFill>
                <a:effectLst/>
                <a:uLnTx/>
                <a:uFillTx/>
                <a:latin typeface="Times New Roman" panose="02020603050405020304" pitchFamily="18" charset="0"/>
                <a:ea typeface="+mn-ea"/>
                <a:cs typeface="Times New Roman" panose="02020603050405020304" pitchFamily="18" charset="0"/>
              </a:rPr>
              <a:t>AWS Identity and Access Management (IAM)</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3" y="6262270"/>
            <a:ext cx="570872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2</a:t>
            </a:r>
          </a:p>
        </p:txBody>
      </p:sp>
      <p:sp>
        <p:nvSpPr>
          <p:cNvPr id="15" name="TextBox 14">
            <a:extLst>
              <a:ext uri="{FF2B5EF4-FFF2-40B4-BE49-F238E27FC236}">
                <a16:creationId xmlns:a16="http://schemas.microsoft.com/office/drawing/2014/main" id="{28514914-8D62-5DCB-B26F-A901F5183D64}"/>
              </a:ext>
            </a:extLst>
          </p:cNvPr>
          <p:cNvSpPr txBox="1"/>
          <p:nvPr/>
        </p:nvSpPr>
        <p:spPr>
          <a:xfrm>
            <a:off x="1427695" y="1169950"/>
            <a:ext cx="3743343"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IAM roles</a:t>
            </a:r>
          </a:p>
        </p:txBody>
      </p:sp>
      <p:sp>
        <p:nvSpPr>
          <p:cNvPr id="10" name="Content Placeholder 7">
            <a:extLst>
              <a:ext uri="{FF2B5EF4-FFF2-40B4-BE49-F238E27FC236}">
                <a16:creationId xmlns:a16="http://schemas.microsoft.com/office/drawing/2014/main" id="{3E7F4D88-427F-B1B6-9CBD-8919DF41E742}"/>
              </a:ext>
            </a:extLst>
          </p:cNvPr>
          <p:cNvSpPr>
            <a:spLocks noGrp="1"/>
          </p:cNvSpPr>
          <p:nvPr>
            <p:ph idx="1"/>
          </p:nvPr>
        </p:nvSpPr>
        <p:spPr>
          <a:xfrm>
            <a:off x="419100" y="1734295"/>
            <a:ext cx="11353800" cy="4442668"/>
          </a:xfrm>
        </p:spPr>
        <p:txBody>
          <a:bodyPr>
            <a:normAutofit/>
          </a:bodyPr>
          <a:lstStyle/>
          <a:p>
            <a:r>
              <a:rPr lang="en-US" sz="2000" dirty="0">
                <a:latin typeface="Times New Roman" panose="02020603050405020304" pitchFamily="18" charset="0"/>
                <a:cs typeface="Times New Roman" panose="02020603050405020304" pitchFamily="18" charset="0"/>
              </a:rPr>
              <a:t>An </a:t>
            </a:r>
            <a:r>
              <a:rPr lang="en-US" sz="2000" b="1" dirty="0">
                <a:solidFill>
                  <a:schemeClr val="accent5"/>
                </a:solidFill>
                <a:latin typeface="Times New Roman" panose="02020603050405020304" pitchFamily="18" charset="0"/>
                <a:cs typeface="Times New Roman" panose="02020603050405020304" pitchFamily="18" charset="0"/>
              </a:rPr>
              <a:t>IAM role </a:t>
            </a:r>
            <a:r>
              <a:rPr lang="en-US" sz="2000" dirty="0">
                <a:latin typeface="Times New Roman" panose="02020603050405020304" pitchFamily="18" charset="0"/>
                <a:cs typeface="Times New Roman" panose="02020603050405020304" pitchFamily="18" charset="0"/>
              </a:rPr>
              <a:t>is an IAM identity with specific permissions</a:t>
            </a:r>
          </a:p>
          <a:p>
            <a:r>
              <a:rPr lang="en-US" sz="2000" dirty="0">
                <a:latin typeface="Times New Roman" panose="02020603050405020304" pitchFamily="18" charset="0"/>
                <a:cs typeface="Times New Roman" panose="02020603050405020304" pitchFamily="18" charset="0"/>
              </a:rPr>
              <a:t>Similar to an IAM user</a:t>
            </a:r>
          </a:p>
          <a:p>
            <a:pPr lvl="1"/>
            <a:r>
              <a:rPr lang="en-US" sz="2000" dirty="0">
                <a:latin typeface="Times New Roman" panose="02020603050405020304" pitchFamily="18" charset="0"/>
                <a:cs typeface="Times New Roman" panose="02020603050405020304" pitchFamily="18" charset="0"/>
              </a:rPr>
              <a:t>Attach permissions policies to it</a:t>
            </a:r>
          </a:p>
          <a:p>
            <a:r>
              <a:rPr lang="en-US" sz="2000" dirty="0">
                <a:latin typeface="Times New Roman" panose="02020603050405020304" pitchFamily="18" charset="0"/>
                <a:cs typeface="Times New Roman" panose="02020603050405020304" pitchFamily="18" charset="0"/>
              </a:rPr>
              <a:t>Different from an IAM user </a:t>
            </a:r>
          </a:p>
          <a:p>
            <a:pPr lvl="1"/>
            <a:r>
              <a:rPr lang="en-US" sz="2000" dirty="0">
                <a:latin typeface="Times New Roman" panose="02020603050405020304" pitchFamily="18" charset="0"/>
                <a:cs typeface="Times New Roman" panose="02020603050405020304" pitchFamily="18" charset="0"/>
              </a:rPr>
              <a:t>Not uniquely associated with one person</a:t>
            </a:r>
          </a:p>
          <a:p>
            <a:pPr lvl="1"/>
            <a:r>
              <a:rPr lang="en-US" sz="2000" dirty="0">
                <a:latin typeface="Times New Roman" panose="02020603050405020304" pitchFamily="18" charset="0"/>
                <a:cs typeface="Times New Roman" panose="02020603050405020304" pitchFamily="18" charset="0"/>
              </a:rPr>
              <a:t>Intended to be </a:t>
            </a:r>
            <a:r>
              <a:rPr lang="en-US" sz="2000" i="1" dirty="0">
                <a:solidFill>
                  <a:schemeClr val="accent6"/>
                </a:solidFill>
                <a:latin typeface="Times New Roman" panose="02020603050405020304" pitchFamily="18" charset="0"/>
                <a:cs typeface="Times New Roman" panose="02020603050405020304" pitchFamily="18" charset="0"/>
              </a:rPr>
              <a:t>assumable</a:t>
            </a:r>
            <a:r>
              <a:rPr lang="en-US" sz="2000" dirty="0">
                <a:latin typeface="Times New Roman" panose="02020603050405020304" pitchFamily="18" charset="0"/>
                <a:cs typeface="Times New Roman" panose="02020603050405020304" pitchFamily="18" charset="0"/>
              </a:rPr>
              <a:t> by a </a:t>
            </a:r>
            <a:r>
              <a:rPr lang="en-US" sz="2000" b="1" dirty="0">
                <a:solidFill>
                  <a:schemeClr val="accent5"/>
                </a:solidFill>
                <a:latin typeface="Times New Roman" panose="02020603050405020304" pitchFamily="18" charset="0"/>
                <a:cs typeface="Times New Roman" panose="02020603050405020304" pitchFamily="18" charset="0"/>
              </a:rPr>
              <a:t>person</a:t>
            </a:r>
            <a:r>
              <a:rPr lang="en-US" sz="2000" dirty="0">
                <a:latin typeface="Times New Roman" panose="02020603050405020304" pitchFamily="18" charset="0"/>
                <a:cs typeface="Times New Roman" panose="02020603050405020304" pitchFamily="18" charset="0"/>
              </a:rPr>
              <a:t>, </a:t>
            </a:r>
            <a:r>
              <a:rPr lang="en-US" sz="2000" b="1" dirty="0">
                <a:solidFill>
                  <a:schemeClr val="accent5"/>
                </a:solidFill>
                <a:latin typeface="Times New Roman" panose="02020603050405020304" pitchFamily="18" charset="0"/>
                <a:cs typeface="Times New Roman" panose="02020603050405020304" pitchFamily="18" charset="0"/>
              </a:rPr>
              <a:t>application</a:t>
            </a:r>
            <a:r>
              <a:rPr lang="en-US" sz="2000" dirty="0">
                <a:latin typeface="Times New Roman" panose="02020603050405020304" pitchFamily="18" charset="0"/>
                <a:cs typeface="Times New Roman" panose="02020603050405020304" pitchFamily="18" charset="0"/>
              </a:rPr>
              <a:t>, or </a:t>
            </a:r>
            <a:r>
              <a:rPr lang="en-US" sz="2000" b="1" dirty="0">
                <a:solidFill>
                  <a:schemeClr val="accent5"/>
                </a:solidFill>
                <a:latin typeface="Times New Roman" panose="02020603050405020304" pitchFamily="18" charset="0"/>
                <a:cs typeface="Times New Roman" panose="02020603050405020304" pitchFamily="18" charset="0"/>
              </a:rPr>
              <a:t>service</a:t>
            </a:r>
            <a:endParaRPr lang="en-US"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Role provides </a:t>
            </a:r>
            <a:r>
              <a:rPr lang="en-US" sz="2000" i="1" dirty="0">
                <a:solidFill>
                  <a:schemeClr val="accent6"/>
                </a:solidFill>
                <a:latin typeface="Times New Roman" panose="02020603050405020304" pitchFamily="18" charset="0"/>
                <a:cs typeface="Times New Roman" panose="02020603050405020304" pitchFamily="18" charset="0"/>
              </a:rPr>
              <a:t>temporary</a:t>
            </a:r>
            <a:r>
              <a:rPr lang="en-US" sz="2000" dirty="0">
                <a:latin typeface="Times New Roman" panose="02020603050405020304" pitchFamily="18" charset="0"/>
                <a:cs typeface="Times New Roman" panose="02020603050405020304" pitchFamily="18" charset="0"/>
              </a:rPr>
              <a:t> security credentials </a:t>
            </a:r>
          </a:p>
          <a:p>
            <a:r>
              <a:rPr lang="en-US" sz="2000" dirty="0">
                <a:latin typeface="Times New Roman" panose="02020603050405020304" pitchFamily="18" charset="0"/>
                <a:cs typeface="Times New Roman" panose="02020603050405020304" pitchFamily="18" charset="0"/>
              </a:rPr>
              <a:t>Examples of how IAM roles are used to </a:t>
            </a:r>
            <a:r>
              <a:rPr lang="en-US" sz="2000" b="1" dirty="0">
                <a:solidFill>
                  <a:schemeClr val="accent5"/>
                </a:solidFill>
                <a:latin typeface="Times New Roman" panose="02020603050405020304" pitchFamily="18" charset="0"/>
                <a:cs typeface="Times New Roman" panose="02020603050405020304" pitchFamily="18" charset="0"/>
              </a:rPr>
              <a:t>delegate</a:t>
            </a:r>
            <a:r>
              <a:rPr lang="en-US" sz="2000" dirty="0">
                <a:latin typeface="Times New Roman" panose="02020603050405020304" pitchFamily="18" charset="0"/>
                <a:cs typeface="Times New Roman" panose="02020603050405020304" pitchFamily="18" charset="0"/>
              </a:rPr>
              <a:t> access – </a:t>
            </a:r>
          </a:p>
          <a:p>
            <a:pPr lvl="1"/>
            <a:r>
              <a:rPr lang="en-US" sz="2000" dirty="0">
                <a:latin typeface="Times New Roman" panose="02020603050405020304" pitchFamily="18" charset="0"/>
                <a:cs typeface="Times New Roman" panose="02020603050405020304" pitchFamily="18" charset="0"/>
              </a:rPr>
              <a:t>Used by an IAM user in the same AWS account as the role </a:t>
            </a:r>
          </a:p>
          <a:p>
            <a:pPr lvl="1"/>
            <a:r>
              <a:rPr lang="en-US" sz="2000" dirty="0">
                <a:latin typeface="Times New Roman" panose="02020603050405020304" pitchFamily="18" charset="0"/>
                <a:cs typeface="Times New Roman" panose="02020603050405020304" pitchFamily="18" charset="0"/>
              </a:rPr>
              <a:t>Used by an AWS service—such as Amazon EC2—in the same account as the role</a:t>
            </a:r>
          </a:p>
          <a:p>
            <a:pPr lvl="1"/>
            <a:r>
              <a:rPr lang="en-US" sz="2000" dirty="0">
                <a:latin typeface="Times New Roman" panose="02020603050405020304" pitchFamily="18" charset="0"/>
                <a:cs typeface="Times New Roman" panose="02020603050405020304" pitchFamily="18" charset="0"/>
              </a:rPr>
              <a:t>Used by an IAM user in a different AWS account than the role</a:t>
            </a:r>
          </a:p>
        </p:txBody>
      </p:sp>
      <p:pic>
        <p:nvPicPr>
          <p:cNvPr id="34" name="Graphic 33">
            <a:extLst>
              <a:ext uri="{FF2B5EF4-FFF2-40B4-BE49-F238E27FC236}">
                <a16:creationId xmlns:a16="http://schemas.microsoft.com/office/drawing/2014/main" id="{B56BE7CD-A0C5-F6A9-03C4-FD58078F27DE}"/>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472928" y="1821668"/>
            <a:ext cx="994748" cy="994748"/>
          </a:xfrm>
          <a:prstGeom prst="rect">
            <a:avLst/>
          </a:prstGeom>
        </p:spPr>
      </p:pic>
      <p:sp>
        <p:nvSpPr>
          <p:cNvPr id="35" name="TextBox 34">
            <a:extLst>
              <a:ext uri="{FF2B5EF4-FFF2-40B4-BE49-F238E27FC236}">
                <a16:creationId xmlns:a16="http://schemas.microsoft.com/office/drawing/2014/main" id="{3623543A-3A18-4EAB-95DC-3137B742AE84}"/>
              </a:ext>
            </a:extLst>
          </p:cNvPr>
          <p:cNvSpPr txBox="1"/>
          <p:nvPr/>
        </p:nvSpPr>
        <p:spPr>
          <a:xfrm>
            <a:off x="10201875" y="2688026"/>
            <a:ext cx="1571025" cy="338554"/>
          </a:xfrm>
          <a:prstGeom prst="rect">
            <a:avLst/>
          </a:prstGeom>
          <a:noFill/>
        </p:spPr>
        <p:txBody>
          <a:bodyPr wrap="square" rtlCol="0">
            <a:spAutoFit/>
          </a:bodyPr>
          <a:lstStyle/>
          <a:p>
            <a:pPr algn="ctr"/>
            <a:r>
              <a:rPr lang="en-US" sz="1600" b="1" dirty="0"/>
              <a:t>IAM role</a:t>
            </a:r>
          </a:p>
        </p:txBody>
      </p:sp>
    </p:spTree>
    <p:extLst>
      <p:ext uri="{BB962C8B-B14F-4D97-AF65-F5344CB8AC3E}">
        <p14:creationId xmlns:p14="http://schemas.microsoft.com/office/powerpoint/2010/main" val="350985626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7635176" y="631060"/>
            <a:ext cx="2042224"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37454" y="407518"/>
            <a:ext cx="6197722"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784658"/>
                </a:solidFill>
                <a:effectLst/>
                <a:uLnTx/>
                <a:uFillTx/>
                <a:latin typeface="Times New Roman" panose="02020603050405020304" pitchFamily="18" charset="0"/>
                <a:ea typeface="+mn-ea"/>
                <a:cs typeface="Times New Roman" panose="02020603050405020304" pitchFamily="18" charset="0"/>
              </a:rPr>
              <a:t>AWS Identity and Access Management (IAM)</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3" y="6262270"/>
            <a:ext cx="570872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2</a:t>
            </a:r>
          </a:p>
        </p:txBody>
      </p:sp>
      <p:sp>
        <p:nvSpPr>
          <p:cNvPr id="15" name="TextBox 14">
            <a:extLst>
              <a:ext uri="{FF2B5EF4-FFF2-40B4-BE49-F238E27FC236}">
                <a16:creationId xmlns:a16="http://schemas.microsoft.com/office/drawing/2014/main" id="{28514914-8D62-5DCB-B26F-A901F5183D64}"/>
              </a:ext>
            </a:extLst>
          </p:cNvPr>
          <p:cNvSpPr txBox="1"/>
          <p:nvPr/>
        </p:nvSpPr>
        <p:spPr>
          <a:xfrm>
            <a:off x="1079270" y="1184993"/>
            <a:ext cx="6197722"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Example use of an IAM role</a:t>
            </a:r>
          </a:p>
        </p:txBody>
      </p:sp>
      <p:sp>
        <p:nvSpPr>
          <p:cNvPr id="6" name="Content Placeholder 2">
            <a:extLst>
              <a:ext uri="{FF2B5EF4-FFF2-40B4-BE49-F238E27FC236}">
                <a16:creationId xmlns:a16="http://schemas.microsoft.com/office/drawing/2014/main" id="{806B9228-9299-2148-CDB1-F07276B39F5D}"/>
              </a:ext>
            </a:extLst>
          </p:cNvPr>
          <p:cNvSpPr>
            <a:spLocks noGrp="1"/>
          </p:cNvSpPr>
          <p:nvPr>
            <p:ph idx="1"/>
          </p:nvPr>
        </p:nvSpPr>
        <p:spPr>
          <a:xfrm>
            <a:off x="599324" y="1883525"/>
            <a:ext cx="5496676" cy="3554758"/>
          </a:xfrm>
        </p:spPr>
        <p:txBody>
          <a:bodyPr/>
          <a:lstStyle/>
          <a:p>
            <a:pPr marL="0" indent="0">
              <a:buNone/>
            </a:pPr>
            <a:r>
              <a:rPr lang="en-US" sz="2400" b="1" dirty="0">
                <a:solidFill>
                  <a:schemeClr val="accent5"/>
                </a:solidFill>
                <a:latin typeface="Times New Roman" panose="02020603050405020304" pitchFamily="18" charset="0"/>
                <a:cs typeface="Times New Roman" panose="02020603050405020304" pitchFamily="18" charset="0"/>
              </a:rPr>
              <a:t>Scenario</a:t>
            </a:r>
            <a:r>
              <a:rPr lang="en-US" sz="2400" dirty="0">
                <a:latin typeface="Times New Roman" panose="02020603050405020304" pitchFamily="18" charset="0"/>
                <a:cs typeface="Times New Roman" panose="02020603050405020304" pitchFamily="18" charset="0"/>
              </a:rPr>
              <a:t>: </a:t>
            </a:r>
          </a:p>
          <a:p>
            <a:r>
              <a:rPr lang="en-US" sz="1800" dirty="0">
                <a:latin typeface="Times New Roman" panose="02020603050405020304" pitchFamily="18" charset="0"/>
                <a:cs typeface="Times New Roman" panose="02020603050405020304" pitchFamily="18" charset="0"/>
              </a:rPr>
              <a:t>An application that runs on an EC2 instance needs access to an S3 bucket</a:t>
            </a:r>
          </a:p>
          <a:p>
            <a:pPr marL="0" indent="0">
              <a:buNone/>
            </a:pPr>
            <a:endParaRPr lang="en-US" sz="2400" dirty="0">
              <a:latin typeface="Times New Roman" panose="02020603050405020304" pitchFamily="18" charset="0"/>
              <a:cs typeface="Times New Roman" panose="02020603050405020304" pitchFamily="18" charset="0"/>
            </a:endParaRPr>
          </a:p>
          <a:p>
            <a:pPr marL="0" indent="0">
              <a:buNone/>
            </a:pPr>
            <a:r>
              <a:rPr lang="en-US" sz="2400" b="1" dirty="0">
                <a:solidFill>
                  <a:schemeClr val="accent6"/>
                </a:solidFill>
                <a:latin typeface="Times New Roman" panose="02020603050405020304" pitchFamily="18" charset="0"/>
                <a:cs typeface="Times New Roman" panose="02020603050405020304" pitchFamily="18" charset="0"/>
              </a:rPr>
              <a:t>Solution</a:t>
            </a:r>
            <a:r>
              <a:rPr lang="en-US" sz="2400" dirty="0">
                <a:latin typeface="Times New Roman" panose="02020603050405020304" pitchFamily="18" charset="0"/>
                <a:cs typeface="Times New Roman" panose="02020603050405020304" pitchFamily="18" charset="0"/>
              </a:rPr>
              <a:t>:</a:t>
            </a:r>
          </a:p>
          <a:p>
            <a:r>
              <a:rPr lang="en-US" sz="1800" dirty="0">
                <a:latin typeface="Times New Roman" panose="02020603050405020304" pitchFamily="18" charset="0"/>
                <a:cs typeface="Times New Roman" panose="02020603050405020304" pitchFamily="18" charset="0"/>
              </a:rPr>
              <a:t>Define an IAM policy that grants access to the S3 bucket. </a:t>
            </a:r>
          </a:p>
          <a:p>
            <a:r>
              <a:rPr lang="en-US" sz="1800" dirty="0">
                <a:latin typeface="Times New Roman" panose="02020603050405020304" pitchFamily="18" charset="0"/>
                <a:cs typeface="Times New Roman" panose="02020603050405020304" pitchFamily="18" charset="0"/>
              </a:rPr>
              <a:t>Attach the policy to a role</a:t>
            </a:r>
          </a:p>
          <a:p>
            <a:r>
              <a:rPr lang="en-US" sz="1800" dirty="0">
                <a:latin typeface="Times New Roman" panose="02020603050405020304" pitchFamily="18" charset="0"/>
                <a:cs typeface="Times New Roman" panose="02020603050405020304" pitchFamily="18" charset="0"/>
              </a:rPr>
              <a:t>Allow the EC2 instance to assume the role</a:t>
            </a:r>
          </a:p>
          <a:p>
            <a:endParaRPr lang="en-US" sz="1800" dirty="0">
              <a:latin typeface="Times New Roman" panose="02020603050405020304" pitchFamily="18" charset="0"/>
              <a:cs typeface="Times New Roman" panose="02020603050405020304" pitchFamily="18" charset="0"/>
            </a:endParaRPr>
          </a:p>
        </p:txBody>
      </p:sp>
      <p:grpSp>
        <p:nvGrpSpPr>
          <p:cNvPr id="8" name="Group 7" descr="diagram shows an IAM policy attached to an IAM role which is in turn attached to an EC2 instance running an application. The application must access an S3 bucket, and it can, because of the attached permissions.">
            <a:extLst>
              <a:ext uri="{FF2B5EF4-FFF2-40B4-BE49-F238E27FC236}">
                <a16:creationId xmlns:a16="http://schemas.microsoft.com/office/drawing/2014/main" id="{18C41FD5-D1F0-FF29-ADBF-30C1B8C31682}"/>
              </a:ext>
            </a:extLst>
          </p:cNvPr>
          <p:cNvGrpSpPr/>
          <p:nvPr/>
        </p:nvGrpSpPr>
        <p:grpSpPr>
          <a:xfrm>
            <a:off x="5803631" y="1498753"/>
            <a:ext cx="5999163" cy="4231171"/>
            <a:chOff x="4330699" y="1690841"/>
            <a:chExt cx="5999163" cy="4231171"/>
          </a:xfrm>
        </p:grpSpPr>
        <p:sp>
          <p:nvSpPr>
            <p:cNvPr id="11" name="Rectangle 10">
              <a:extLst>
                <a:ext uri="{FF2B5EF4-FFF2-40B4-BE49-F238E27FC236}">
                  <a16:creationId xmlns:a16="http://schemas.microsoft.com/office/drawing/2014/main" id="{F3F25CBB-9C69-EBFC-702C-882957F43300}"/>
                </a:ext>
              </a:extLst>
            </p:cNvPr>
            <p:cNvSpPr/>
            <p:nvPr/>
          </p:nvSpPr>
          <p:spPr>
            <a:xfrm>
              <a:off x="4330699" y="1690841"/>
              <a:ext cx="5999163" cy="4185522"/>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0" tIns="91440" rIns="91440" bIns="45720" numCol="1" spcCol="0" rtlCol="0" fromWordArt="0" anchor="t" anchorCtr="0" forceAA="0" compatLnSpc="1">
              <a:prstTxWarp prst="textNoShape">
                <a:avLst/>
              </a:prstTxWarp>
              <a:noAutofit/>
            </a:bodyPr>
            <a:lstStyle/>
            <a:p>
              <a:pPr algn="l"/>
              <a:r>
                <a:rPr lang="en-US" sz="1600" dirty="0">
                  <a:solidFill>
                    <a:sysClr val="windowText" lastClr="000000"/>
                  </a:solidFill>
                </a:rPr>
                <a:t> AWS Cloud</a:t>
              </a:r>
            </a:p>
          </p:txBody>
        </p:sp>
        <p:pic>
          <p:nvPicPr>
            <p:cNvPr id="16" name="Graphic 15">
              <a:extLst>
                <a:ext uri="{FF2B5EF4-FFF2-40B4-BE49-F238E27FC236}">
                  <a16:creationId xmlns:a16="http://schemas.microsoft.com/office/drawing/2014/main" id="{F870D1C5-F920-84C9-AB95-BF8FCAF4E706}"/>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4330699" y="1690842"/>
              <a:ext cx="384176" cy="384176"/>
            </a:xfrm>
            <a:prstGeom prst="rect">
              <a:avLst/>
            </a:prstGeom>
          </p:spPr>
        </p:pic>
        <p:pic>
          <p:nvPicPr>
            <p:cNvPr id="21" name="Graphic 20">
              <a:extLst>
                <a:ext uri="{FF2B5EF4-FFF2-40B4-BE49-F238E27FC236}">
                  <a16:creationId xmlns:a16="http://schemas.microsoft.com/office/drawing/2014/main" id="{1ABF67C1-552A-1D08-CE7F-6049F51B225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4690728" y="2450035"/>
              <a:ext cx="469900" cy="469900"/>
            </a:xfrm>
            <a:prstGeom prst="rect">
              <a:avLst/>
            </a:prstGeom>
          </p:spPr>
        </p:pic>
        <p:pic>
          <p:nvPicPr>
            <p:cNvPr id="22" name="Picture 21">
              <a:extLst>
                <a:ext uri="{FF2B5EF4-FFF2-40B4-BE49-F238E27FC236}">
                  <a16:creationId xmlns:a16="http://schemas.microsoft.com/office/drawing/2014/main" id="{3D8672F1-2B24-8082-E9A4-C92056CC5B6B}"/>
                </a:ext>
              </a:extLst>
            </p:cNvPr>
            <p:cNvPicPr>
              <a:picLocks noChangeAspect="1"/>
            </p:cNvPicPr>
            <p:nvPr/>
          </p:nvPicPr>
          <p:blipFill>
            <a:blip r:embed="rId9"/>
            <a:stretch>
              <a:fillRect/>
            </a:stretch>
          </p:blipFill>
          <p:spPr>
            <a:xfrm>
              <a:off x="5255878" y="3001595"/>
              <a:ext cx="496301" cy="469900"/>
            </a:xfrm>
            <a:prstGeom prst="rect">
              <a:avLst/>
            </a:prstGeom>
          </p:spPr>
        </p:pic>
        <p:sp>
          <p:nvSpPr>
            <p:cNvPr id="23" name="Rectangle 22">
              <a:extLst>
                <a:ext uri="{FF2B5EF4-FFF2-40B4-BE49-F238E27FC236}">
                  <a16:creationId xmlns:a16="http://schemas.microsoft.com/office/drawing/2014/main" id="{C6765DD2-2A6F-B7CD-69E5-F3D04DDEBD9C}"/>
                </a:ext>
              </a:extLst>
            </p:cNvPr>
            <p:cNvSpPr/>
            <p:nvPr/>
          </p:nvSpPr>
          <p:spPr>
            <a:xfrm>
              <a:off x="4662153" y="2454797"/>
              <a:ext cx="2677676" cy="1158434"/>
            </a:xfrm>
            <a:prstGeom prst="rect">
              <a:avLst/>
            </a:prstGeom>
            <a:noFill/>
            <a:ln w="12700">
              <a:solidFill>
                <a:srgbClr val="5A6B86"/>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91440" rIns="91440" bIns="45720" numCol="1" spcCol="0" rtlCol="0" fromWordArt="0" anchor="t" anchorCtr="0" forceAA="0" compatLnSpc="1">
              <a:prstTxWarp prst="textNoShape">
                <a:avLst/>
              </a:prstTxWarp>
              <a:noAutofit/>
            </a:bodyPr>
            <a:lstStyle/>
            <a:p>
              <a:pPr algn="r"/>
              <a:r>
                <a:rPr lang="en-US" sz="1600" dirty="0">
                  <a:solidFill>
                    <a:srgbClr val="5A6B86"/>
                  </a:solidFill>
                </a:rPr>
                <a:t>Amazon EC2 instance</a:t>
              </a:r>
            </a:p>
          </p:txBody>
        </p:sp>
        <p:sp>
          <p:nvSpPr>
            <p:cNvPr id="24" name="TextBox 23">
              <a:extLst>
                <a:ext uri="{FF2B5EF4-FFF2-40B4-BE49-F238E27FC236}">
                  <a16:creationId xmlns:a16="http://schemas.microsoft.com/office/drawing/2014/main" id="{CD8C53E3-043E-64BB-76C3-461F3518702A}"/>
                </a:ext>
              </a:extLst>
            </p:cNvPr>
            <p:cNvSpPr txBox="1"/>
            <p:nvPr/>
          </p:nvSpPr>
          <p:spPr>
            <a:xfrm>
              <a:off x="5706563" y="3062611"/>
              <a:ext cx="1192955" cy="338554"/>
            </a:xfrm>
            <a:prstGeom prst="rect">
              <a:avLst/>
            </a:prstGeom>
            <a:noFill/>
          </p:spPr>
          <p:txBody>
            <a:bodyPr wrap="none" rtlCol="0">
              <a:spAutoFit/>
            </a:bodyPr>
            <a:lstStyle/>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Application</a:t>
              </a:r>
            </a:p>
          </p:txBody>
        </p:sp>
        <p:pic>
          <p:nvPicPr>
            <p:cNvPr id="27" name="Graphic 26">
              <a:extLst>
                <a:ext uri="{FF2B5EF4-FFF2-40B4-BE49-F238E27FC236}">
                  <a16:creationId xmlns:a16="http://schemas.microsoft.com/office/drawing/2014/main" id="{48BD8619-455B-F2AB-3128-FFBE59170280}"/>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9251785" y="2765356"/>
              <a:ext cx="635809" cy="635809"/>
            </a:xfrm>
            <a:prstGeom prst="rect">
              <a:avLst/>
            </a:prstGeom>
          </p:spPr>
        </p:pic>
        <p:sp>
          <p:nvSpPr>
            <p:cNvPr id="28" name="TextBox 27">
              <a:extLst>
                <a:ext uri="{FF2B5EF4-FFF2-40B4-BE49-F238E27FC236}">
                  <a16:creationId xmlns:a16="http://schemas.microsoft.com/office/drawing/2014/main" id="{3B26748E-C655-588B-C234-53A0167D8432}"/>
                </a:ext>
              </a:extLst>
            </p:cNvPr>
            <p:cNvSpPr txBox="1"/>
            <p:nvPr/>
          </p:nvSpPr>
          <p:spPr>
            <a:xfrm>
              <a:off x="8930787" y="3411275"/>
              <a:ext cx="1253485" cy="830997"/>
            </a:xfrm>
            <a:prstGeom prst="rect">
              <a:avLst/>
            </a:prstGeom>
            <a:noFill/>
          </p:spPr>
          <p:txBody>
            <a:bodyPr wrap="square" rtlCol="0">
              <a:spAutoFit/>
            </a:bodyPr>
            <a:lstStyle/>
            <a:p>
              <a:pPr algn="ctr"/>
              <a:r>
                <a:rPr lang="en-US" sz="1600" dirty="0"/>
                <a:t>Amazon S3 bucket </a:t>
              </a:r>
              <a:r>
                <a:rPr lang="en-US" sz="1600" i="1" dirty="0"/>
                <a:t>photos</a:t>
              </a:r>
              <a:endParaRPr lang="en-US" sz="1600" dirty="0"/>
            </a:p>
          </p:txBody>
        </p:sp>
        <p:sp>
          <p:nvSpPr>
            <p:cNvPr id="29" name="TextBox 28">
              <a:extLst>
                <a:ext uri="{FF2B5EF4-FFF2-40B4-BE49-F238E27FC236}">
                  <a16:creationId xmlns:a16="http://schemas.microsoft.com/office/drawing/2014/main" id="{0295220F-31E1-3EAD-B6ED-2C3C7D95CB6E}"/>
                </a:ext>
              </a:extLst>
            </p:cNvPr>
            <p:cNvSpPr txBox="1"/>
            <p:nvPr/>
          </p:nvSpPr>
          <p:spPr>
            <a:xfrm>
              <a:off x="5516019" y="4798628"/>
              <a:ext cx="1037442" cy="338554"/>
            </a:xfrm>
            <a:prstGeom prst="rect">
              <a:avLst/>
            </a:prstGeom>
            <a:noFill/>
          </p:spPr>
          <p:txBody>
            <a:bodyPr wrap="square" rtlCol="0">
              <a:spAutoFit/>
            </a:bodyPr>
            <a:lstStyle/>
            <a:p>
              <a:pPr algn="ctr"/>
              <a:r>
                <a:rPr lang="en-US" sz="1600" dirty="0"/>
                <a:t>IAM role</a:t>
              </a:r>
            </a:p>
          </p:txBody>
        </p:sp>
        <p:pic>
          <p:nvPicPr>
            <p:cNvPr id="30" name="Graphic 29">
              <a:extLst>
                <a:ext uri="{FF2B5EF4-FFF2-40B4-BE49-F238E27FC236}">
                  <a16:creationId xmlns:a16="http://schemas.microsoft.com/office/drawing/2014/main" id="{944084FC-A56D-810E-C5E7-7E785EC82D0C}"/>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767949" y="4374529"/>
              <a:ext cx="469900" cy="469900"/>
            </a:xfrm>
            <a:prstGeom prst="rect">
              <a:avLst/>
            </a:prstGeom>
          </p:spPr>
        </p:pic>
        <p:sp>
          <p:nvSpPr>
            <p:cNvPr id="31" name="TextBox 30">
              <a:extLst>
                <a:ext uri="{FF2B5EF4-FFF2-40B4-BE49-F238E27FC236}">
                  <a16:creationId xmlns:a16="http://schemas.microsoft.com/office/drawing/2014/main" id="{6ACE8129-5C87-2A69-6CC3-1DA8DEA6EE00}"/>
                </a:ext>
              </a:extLst>
            </p:cNvPr>
            <p:cNvSpPr txBox="1"/>
            <p:nvPr/>
          </p:nvSpPr>
          <p:spPr>
            <a:xfrm>
              <a:off x="7926817" y="4844794"/>
              <a:ext cx="1541378" cy="1077218"/>
            </a:xfrm>
            <a:prstGeom prst="rect">
              <a:avLst/>
            </a:prstGeom>
            <a:noFill/>
          </p:spPr>
          <p:txBody>
            <a:bodyPr wrap="square" rtlCol="0">
              <a:spAutoFit/>
            </a:bodyPr>
            <a:lstStyle/>
            <a:p>
              <a:pPr algn="ctr"/>
              <a:r>
                <a:rPr lang="en-US" sz="1600" dirty="0"/>
                <a:t>IAM policy </a:t>
              </a:r>
              <a:r>
                <a:rPr lang="en-US" sz="1600" i="1" dirty="0"/>
                <a:t>grants access to photos bucket</a:t>
              </a:r>
            </a:p>
          </p:txBody>
        </p:sp>
        <p:pic>
          <p:nvPicPr>
            <p:cNvPr id="32" name="Graphic 31">
              <a:extLst>
                <a:ext uri="{FF2B5EF4-FFF2-40B4-BE49-F238E27FC236}">
                  <a16:creationId xmlns:a16="http://schemas.microsoft.com/office/drawing/2014/main" id="{79EBCA7E-9151-62FF-9A0B-DE6309EEBCFC}"/>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8439061" y="4367390"/>
              <a:ext cx="516890" cy="516890"/>
            </a:xfrm>
            <a:prstGeom prst="rect">
              <a:avLst/>
            </a:prstGeom>
          </p:spPr>
        </p:pic>
        <p:cxnSp>
          <p:nvCxnSpPr>
            <p:cNvPr id="33" name="Straight Arrow Connector 32">
              <a:extLst>
                <a:ext uri="{FF2B5EF4-FFF2-40B4-BE49-F238E27FC236}">
                  <a16:creationId xmlns:a16="http://schemas.microsoft.com/office/drawing/2014/main" id="{4A1777FC-E989-AB08-4AA5-09206B1423E9}"/>
                </a:ext>
              </a:extLst>
            </p:cNvPr>
            <p:cNvCxnSpPr>
              <a:cxnSpLocks/>
              <a:stCxn id="30" idx="0"/>
              <a:endCxn id="23" idx="2"/>
            </p:cNvCxnSpPr>
            <p:nvPr/>
          </p:nvCxnSpPr>
          <p:spPr>
            <a:xfrm flipH="1" flipV="1">
              <a:off x="6000991" y="3613231"/>
              <a:ext cx="1908" cy="76129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6" name="TextBox 35">
              <a:extLst>
                <a:ext uri="{FF2B5EF4-FFF2-40B4-BE49-F238E27FC236}">
                  <a16:creationId xmlns:a16="http://schemas.microsoft.com/office/drawing/2014/main" id="{5CBDB1B7-B1C1-4DC3-471A-6060439E4B1E}"/>
                </a:ext>
              </a:extLst>
            </p:cNvPr>
            <p:cNvSpPr txBox="1"/>
            <p:nvPr/>
          </p:nvSpPr>
          <p:spPr>
            <a:xfrm>
              <a:off x="6772591" y="4633946"/>
              <a:ext cx="973343" cy="338554"/>
            </a:xfrm>
            <a:prstGeom prst="rect">
              <a:avLst/>
            </a:prstGeom>
            <a:noFill/>
          </p:spPr>
          <p:txBody>
            <a:bodyPr wrap="none" rtlCol="0">
              <a:spAutoFit/>
            </a:bodyPr>
            <a:lstStyle/>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attached</a:t>
              </a:r>
            </a:p>
          </p:txBody>
        </p:sp>
        <p:cxnSp>
          <p:nvCxnSpPr>
            <p:cNvPr id="37" name="Straight Arrow Connector 36">
              <a:extLst>
                <a:ext uri="{FF2B5EF4-FFF2-40B4-BE49-F238E27FC236}">
                  <a16:creationId xmlns:a16="http://schemas.microsoft.com/office/drawing/2014/main" id="{811601DA-3CA6-799A-01FF-649D3EA51AA8}"/>
                </a:ext>
              </a:extLst>
            </p:cNvPr>
            <p:cNvCxnSpPr>
              <a:cxnSpLocks/>
              <a:stCxn id="32" idx="1"/>
              <a:endCxn id="30" idx="3"/>
            </p:cNvCxnSpPr>
            <p:nvPr/>
          </p:nvCxnSpPr>
          <p:spPr>
            <a:xfrm flipH="1" flipV="1">
              <a:off x="6237849" y="4609479"/>
              <a:ext cx="2201212" cy="1635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3DE1BC19-6739-389A-0BBC-8459FB41A47F}"/>
                </a:ext>
              </a:extLst>
            </p:cNvPr>
            <p:cNvSpPr txBox="1"/>
            <p:nvPr/>
          </p:nvSpPr>
          <p:spPr>
            <a:xfrm>
              <a:off x="5958492" y="3743770"/>
              <a:ext cx="1699504" cy="584775"/>
            </a:xfrm>
            <a:prstGeom prst="rect">
              <a:avLst/>
            </a:prstGeom>
            <a:noFill/>
          </p:spPr>
          <p:txBody>
            <a:bodyPr wrap="none" rtlCol="0">
              <a:spAutoFit/>
            </a:bodyPr>
            <a:lstStyle/>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Role </a:t>
              </a:r>
              <a:r>
                <a:rPr lang="en-US" sz="1600" i="1" dirty="0">
                  <a:latin typeface="Amazon Ember Light" panose="020B0403020204020204" pitchFamily="34" charset="0"/>
                  <a:ea typeface="Amazon Ember Light" panose="020B0403020204020204" pitchFamily="34" charset="0"/>
                  <a:cs typeface="Amazon Ember Light" panose="020B0403020204020204" pitchFamily="34" charset="0"/>
                </a:rPr>
                <a:t>assumed</a:t>
              </a: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 by</a:t>
              </a:r>
              <a:b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b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the EC2 instance</a:t>
              </a:r>
            </a:p>
          </p:txBody>
        </p:sp>
        <p:cxnSp>
          <p:nvCxnSpPr>
            <p:cNvPr id="39" name="Straight Arrow Connector 38">
              <a:extLst>
                <a:ext uri="{FF2B5EF4-FFF2-40B4-BE49-F238E27FC236}">
                  <a16:creationId xmlns:a16="http://schemas.microsoft.com/office/drawing/2014/main" id="{38228ED9-6D4C-EEA9-B887-73770E24229E}"/>
                </a:ext>
              </a:extLst>
            </p:cNvPr>
            <p:cNvCxnSpPr>
              <a:cxnSpLocks/>
            </p:cNvCxnSpPr>
            <p:nvPr/>
          </p:nvCxnSpPr>
          <p:spPr>
            <a:xfrm>
              <a:off x="7338455" y="3120152"/>
              <a:ext cx="1691245" cy="0"/>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sp>
          <p:nvSpPr>
            <p:cNvPr id="40" name="TextBox 39">
              <a:extLst>
                <a:ext uri="{FF2B5EF4-FFF2-40B4-BE49-F238E27FC236}">
                  <a16:creationId xmlns:a16="http://schemas.microsoft.com/office/drawing/2014/main" id="{E479E14A-592A-3560-0C10-44DA227D10AE}"/>
                </a:ext>
              </a:extLst>
            </p:cNvPr>
            <p:cNvSpPr txBox="1"/>
            <p:nvPr/>
          </p:nvSpPr>
          <p:spPr>
            <a:xfrm>
              <a:off x="7449367" y="1999834"/>
              <a:ext cx="1692879" cy="1077218"/>
            </a:xfrm>
            <a:prstGeom prst="rect">
              <a:avLst/>
            </a:prstGeom>
            <a:noFill/>
          </p:spPr>
          <p:txBody>
            <a:bodyPr wrap="square" rtlCol="0">
              <a:spAutoFit/>
            </a:bodyPr>
            <a:lstStyle/>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Application has permissions to access the S3 bucket</a:t>
              </a:r>
            </a:p>
          </p:txBody>
        </p:sp>
        <p:sp>
          <p:nvSpPr>
            <p:cNvPr id="41" name="Oval 40">
              <a:extLst>
                <a:ext uri="{FF2B5EF4-FFF2-40B4-BE49-F238E27FC236}">
                  <a16:creationId xmlns:a16="http://schemas.microsoft.com/office/drawing/2014/main" id="{412794DD-4C0F-B6BB-8E83-0A3F3F0875B4}"/>
                </a:ext>
              </a:extLst>
            </p:cNvPr>
            <p:cNvSpPr/>
            <p:nvPr/>
          </p:nvSpPr>
          <p:spPr>
            <a:xfrm>
              <a:off x="7120134" y="4932152"/>
              <a:ext cx="278255" cy="276564"/>
            </a:xfrm>
            <a:prstGeom prst="ellipse">
              <a:avLst/>
            </a:prstGeom>
            <a:solidFill>
              <a:schemeClr val="bg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1</a:t>
              </a:r>
            </a:p>
          </p:txBody>
        </p:sp>
        <p:sp>
          <p:nvSpPr>
            <p:cNvPr id="42" name="Oval 41">
              <a:extLst>
                <a:ext uri="{FF2B5EF4-FFF2-40B4-BE49-F238E27FC236}">
                  <a16:creationId xmlns:a16="http://schemas.microsoft.com/office/drawing/2014/main" id="{2D0E3093-809C-4C0E-119A-6B1A1778E773}"/>
                </a:ext>
              </a:extLst>
            </p:cNvPr>
            <p:cNvSpPr/>
            <p:nvPr/>
          </p:nvSpPr>
          <p:spPr>
            <a:xfrm>
              <a:off x="5680237" y="3885297"/>
              <a:ext cx="278255" cy="276564"/>
            </a:xfrm>
            <a:prstGeom prst="ellipse">
              <a:avLst/>
            </a:prstGeom>
            <a:solidFill>
              <a:schemeClr val="bg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2</a:t>
              </a:r>
            </a:p>
          </p:txBody>
        </p:sp>
        <p:sp>
          <p:nvSpPr>
            <p:cNvPr id="43" name="Oval 42">
              <a:extLst>
                <a:ext uri="{FF2B5EF4-FFF2-40B4-BE49-F238E27FC236}">
                  <a16:creationId xmlns:a16="http://schemas.microsoft.com/office/drawing/2014/main" id="{2B28BB7A-C383-0EB6-093B-382BE99432B3}"/>
                </a:ext>
              </a:extLst>
            </p:cNvPr>
            <p:cNvSpPr/>
            <p:nvPr/>
          </p:nvSpPr>
          <p:spPr>
            <a:xfrm>
              <a:off x="7911994" y="3216821"/>
              <a:ext cx="278255" cy="276564"/>
            </a:xfrm>
            <a:prstGeom prst="ellipse">
              <a:avLst/>
            </a:prstGeom>
            <a:solidFill>
              <a:schemeClr val="bg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3</a:t>
              </a:r>
            </a:p>
          </p:txBody>
        </p:sp>
      </p:grpSp>
    </p:spTree>
    <p:extLst>
      <p:ext uri="{BB962C8B-B14F-4D97-AF65-F5344CB8AC3E}">
        <p14:creationId xmlns:p14="http://schemas.microsoft.com/office/powerpoint/2010/main" val="195093062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4748740" y="631059"/>
            <a:ext cx="4928660"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93959" y="354858"/>
            <a:ext cx="300755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784658"/>
                </a:solidFill>
                <a:latin typeface="Times New Roman" panose="02020603050405020304" pitchFamily="18" charset="0"/>
                <a:cs typeface="Times New Roman" panose="02020603050405020304" pitchFamily="18" charset="0"/>
              </a:rPr>
              <a:t>Networking basics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3679"/>
            <a:ext cx="5761987"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2737950"/>
            <a:ext cx="9057510"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Networking basics</a:t>
            </a:r>
          </a:p>
          <a:p>
            <a:pPr marL="0" indent="0" algn="ctr">
              <a:buNone/>
            </a:pPr>
            <a:endParaRPr lang="en-US" sz="4800" b="1" dirty="0">
              <a:latin typeface="Times New Roman" panose="02020603050405020304" pitchFamily="18" charset="0"/>
              <a:cs typeface="Times New Roman" panose="02020603050405020304" pitchFamily="18" charset="0"/>
            </a:endParaRPr>
          </a:p>
          <a:p>
            <a:pPr marL="0" indent="0" algn="ctr">
              <a:buNone/>
            </a:pPr>
            <a:endParaRPr lang="en-US" sz="48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2</a:t>
            </a:r>
          </a:p>
        </p:txBody>
      </p:sp>
    </p:spTree>
    <p:extLst>
      <p:ext uri="{BB962C8B-B14F-4D97-AF65-F5344CB8AC3E}">
        <p14:creationId xmlns:p14="http://schemas.microsoft.com/office/powerpoint/2010/main" val="56100726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4748740" y="631059"/>
            <a:ext cx="4928660"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93959" y="354858"/>
            <a:ext cx="300755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784658"/>
                </a:solidFill>
                <a:latin typeface="Times New Roman" panose="02020603050405020304" pitchFamily="18" charset="0"/>
                <a:cs typeface="Times New Roman" panose="02020603050405020304" pitchFamily="18" charset="0"/>
              </a:rPr>
              <a:t>Networking basics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3679"/>
            <a:ext cx="5761987"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2</a:t>
            </a:r>
          </a:p>
        </p:txBody>
      </p:sp>
      <p:grpSp>
        <p:nvGrpSpPr>
          <p:cNvPr id="3" name="Group 2" descr="two subnets consisting of three computers each connected through a router.">
            <a:extLst>
              <a:ext uri="{FF2B5EF4-FFF2-40B4-BE49-F238E27FC236}">
                <a16:creationId xmlns:a16="http://schemas.microsoft.com/office/drawing/2014/main" id="{1DA40586-83C1-EF7F-6611-C0A9C39BB1B0}"/>
              </a:ext>
            </a:extLst>
          </p:cNvPr>
          <p:cNvGrpSpPr/>
          <p:nvPr/>
        </p:nvGrpSpPr>
        <p:grpSpPr>
          <a:xfrm>
            <a:off x="1291294" y="1450042"/>
            <a:ext cx="10395491" cy="4058650"/>
            <a:chOff x="891329" y="1803128"/>
            <a:chExt cx="10395491" cy="4058650"/>
          </a:xfrm>
        </p:grpSpPr>
        <p:pic>
          <p:nvPicPr>
            <p:cNvPr id="5" name="Graphic 4">
              <a:extLst>
                <a:ext uri="{FF2B5EF4-FFF2-40B4-BE49-F238E27FC236}">
                  <a16:creationId xmlns:a16="http://schemas.microsoft.com/office/drawing/2014/main" id="{BF8E14B6-02E5-7BEC-E79D-0E91AE263504}"/>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91329" y="1803128"/>
              <a:ext cx="914400" cy="914400"/>
            </a:xfrm>
            <a:prstGeom prst="rect">
              <a:avLst/>
            </a:prstGeom>
          </p:spPr>
        </p:pic>
        <p:cxnSp>
          <p:nvCxnSpPr>
            <p:cNvPr id="8" name="Straight Connector 7">
              <a:extLst>
                <a:ext uri="{FF2B5EF4-FFF2-40B4-BE49-F238E27FC236}">
                  <a16:creationId xmlns:a16="http://schemas.microsoft.com/office/drawing/2014/main" id="{5431F305-E757-C14F-EFF8-DDBEEF5F132A}"/>
                </a:ext>
              </a:extLst>
            </p:cNvPr>
            <p:cNvCxnSpPr>
              <a:cxnSpLocks/>
              <a:stCxn id="5" idx="3"/>
              <a:endCxn id="21" idx="1"/>
            </p:cNvCxnSpPr>
            <p:nvPr/>
          </p:nvCxnSpPr>
          <p:spPr>
            <a:xfrm>
              <a:off x="1805729" y="2260328"/>
              <a:ext cx="1309381" cy="1572124"/>
            </a:xfrm>
            <a:prstGeom prst="line">
              <a:avLst/>
            </a:prstGeom>
          </p:spPr>
          <p:style>
            <a:lnRef idx="1">
              <a:schemeClr val="accent1"/>
            </a:lnRef>
            <a:fillRef idx="0">
              <a:schemeClr val="accent1"/>
            </a:fillRef>
            <a:effectRef idx="0">
              <a:schemeClr val="accent1"/>
            </a:effectRef>
            <a:fontRef idx="minor">
              <a:schemeClr val="tx1"/>
            </a:fontRef>
          </p:style>
        </p:cxnSp>
        <p:pic>
          <p:nvPicPr>
            <p:cNvPr id="10" name="Graphic 9">
              <a:extLst>
                <a:ext uri="{FF2B5EF4-FFF2-40B4-BE49-F238E27FC236}">
                  <a16:creationId xmlns:a16="http://schemas.microsoft.com/office/drawing/2014/main" id="{0E5F0A39-1925-5115-0954-BD3B18F68124}"/>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91329" y="3375253"/>
              <a:ext cx="914400" cy="914400"/>
            </a:xfrm>
            <a:prstGeom prst="rect">
              <a:avLst/>
            </a:prstGeom>
          </p:spPr>
        </p:pic>
        <p:cxnSp>
          <p:nvCxnSpPr>
            <p:cNvPr id="11" name="Straight Connector 10">
              <a:extLst>
                <a:ext uri="{FF2B5EF4-FFF2-40B4-BE49-F238E27FC236}">
                  <a16:creationId xmlns:a16="http://schemas.microsoft.com/office/drawing/2014/main" id="{D292D976-C8E1-042D-E5A9-9A55DF33349E}"/>
                </a:ext>
              </a:extLst>
            </p:cNvPr>
            <p:cNvCxnSpPr>
              <a:cxnSpLocks/>
              <a:stCxn id="10" idx="3"/>
              <a:endCxn id="21" idx="1"/>
            </p:cNvCxnSpPr>
            <p:nvPr/>
          </p:nvCxnSpPr>
          <p:spPr>
            <a:xfrm flipV="1">
              <a:off x="1805729" y="3832452"/>
              <a:ext cx="1309381" cy="1"/>
            </a:xfrm>
            <a:prstGeom prst="line">
              <a:avLst/>
            </a:prstGeom>
          </p:spPr>
          <p:style>
            <a:lnRef idx="1">
              <a:schemeClr val="accent1"/>
            </a:lnRef>
            <a:fillRef idx="0">
              <a:schemeClr val="accent1"/>
            </a:fillRef>
            <a:effectRef idx="0">
              <a:schemeClr val="accent1"/>
            </a:effectRef>
            <a:fontRef idx="minor">
              <a:schemeClr val="tx1"/>
            </a:fontRef>
          </p:style>
        </p:cxnSp>
        <p:pic>
          <p:nvPicPr>
            <p:cNvPr id="15" name="Graphic 14">
              <a:extLst>
                <a:ext uri="{FF2B5EF4-FFF2-40B4-BE49-F238E27FC236}">
                  <a16:creationId xmlns:a16="http://schemas.microsoft.com/office/drawing/2014/main" id="{8AEC88C6-ABF9-4C22-C5C0-FC3FE1FA201B}"/>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91329" y="4947378"/>
              <a:ext cx="914400" cy="914400"/>
            </a:xfrm>
            <a:prstGeom prst="rect">
              <a:avLst/>
            </a:prstGeom>
          </p:spPr>
        </p:pic>
        <p:cxnSp>
          <p:nvCxnSpPr>
            <p:cNvPr id="16" name="Straight Connector 15">
              <a:extLst>
                <a:ext uri="{FF2B5EF4-FFF2-40B4-BE49-F238E27FC236}">
                  <a16:creationId xmlns:a16="http://schemas.microsoft.com/office/drawing/2014/main" id="{0EF285DE-BEF8-A069-945B-18B3A81768D3}"/>
                </a:ext>
              </a:extLst>
            </p:cNvPr>
            <p:cNvCxnSpPr>
              <a:cxnSpLocks/>
              <a:stCxn id="15" idx="3"/>
              <a:endCxn id="21" idx="1"/>
            </p:cNvCxnSpPr>
            <p:nvPr/>
          </p:nvCxnSpPr>
          <p:spPr>
            <a:xfrm flipV="1">
              <a:off x="1805729" y="3832452"/>
              <a:ext cx="1309381" cy="1572126"/>
            </a:xfrm>
            <a:prstGeom prst="line">
              <a:avLst/>
            </a:prstGeom>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id="{5F1D25B5-F886-F4B7-7834-6E4FD7115E31}"/>
                </a:ext>
              </a:extLst>
            </p:cNvPr>
            <p:cNvSpPr txBox="1"/>
            <p:nvPr/>
          </p:nvSpPr>
          <p:spPr>
            <a:xfrm>
              <a:off x="3115110" y="3632397"/>
              <a:ext cx="1207382" cy="400110"/>
            </a:xfrm>
            <a:prstGeom prst="rect">
              <a:avLst/>
            </a:prstGeom>
            <a:noFill/>
            <a:ln>
              <a:solidFill>
                <a:schemeClr val="tx1"/>
              </a:solidFill>
            </a:ln>
          </p:spPr>
          <p:txBody>
            <a:bodyPr wrap="none" rtlCol="0">
              <a:spAutoFit/>
            </a:bodyPr>
            <a:lstStyle/>
            <a:p>
              <a:r>
                <a:rPr lang="en-US" sz="2000" dirty="0">
                  <a:latin typeface="Amazon Ember Light" panose="020B0403020204020204" pitchFamily="34" charset="0"/>
                  <a:ea typeface="Amazon Ember Light" panose="020B0403020204020204" pitchFamily="34" charset="0"/>
                  <a:cs typeface="Amazon Ember Light" panose="020B0403020204020204" pitchFamily="34" charset="0"/>
                </a:rPr>
                <a:t>Subnet 1</a:t>
              </a:r>
            </a:p>
          </p:txBody>
        </p:sp>
        <p:cxnSp>
          <p:nvCxnSpPr>
            <p:cNvPr id="22" name="Straight Connector 21">
              <a:extLst>
                <a:ext uri="{FF2B5EF4-FFF2-40B4-BE49-F238E27FC236}">
                  <a16:creationId xmlns:a16="http://schemas.microsoft.com/office/drawing/2014/main" id="{4C021F9A-BACE-3A28-E2AC-D60680EE05D9}"/>
                </a:ext>
              </a:extLst>
            </p:cNvPr>
            <p:cNvCxnSpPr>
              <a:stCxn id="21" idx="3"/>
              <a:endCxn id="23" idx="1"/>
            </p:cNvCxnSpPr>
            <p:nvPr/>
          </p:nvCxnSpPr>
          <p:spPr>
            <a:xfrm>
              <a:off x="4322492" y="3832452"/>
              <a:ext cx="1309382" cy="1"/>
            </a:xfrm>
            <a:prstGeom prst="line">
              <a:avLst/>
            </a:prstGeom>
          </p:spPr>
          <p:style>
            <a:lnRef idx="1">
              <a:schemeClr val="accent1"/>
            </a:lnRef>
            <a:fillRef idx="0">
              <a:schemeClr val="accent1"/>
            </a:fillRef>
            <a:effectRef idx="0">
              <a:schemeClr val="accent1"/>
            </a:effectRef>
            <a:fontRef idx="minor">
              <a:schemeClr val="tx1"/>
            </a:fontRef>
          </p:style>
        </p:cxnSp>
        <p:pic>
          <p:nvPicPr>
            <p:cNvPr id="23" name="Graphic 22">
              <a:extLst>
                <a:ext uri="{FF2B5EF4-FFF2-40B4-BE49-F238E27FC236}">
                  <a16:creationId xmlns:a16="http://schemas.microsoft.com/office/drawing/2014/main" id="{5C803CFA-CF97-F206-5B28-8E02621701A5}"/>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5631874" y="3375253"/>
              <a:ext cx="914400" cy="914400"/>
            </a:xfrm>
            <a:prstGeom prst="rect">
              <a:avLst/>
            </a:prstGeom>
          </p:spPr>
        </p:pic>
        <p:sp>
          <p:nvSpPr>
            <p:cNvPr id="24" name="TextBox 23">
              <a:extLst>
                <a:ext uri="{FF2B5EF4-FFF2-40B4-BE49-F238E27FC236}">
                  <a16:creationId xmlns:a16="http://schemas.microsoft.com/office/drawing/2014/main" id="{46AD6FE0-3FB7-A18C-04C4-D02C52066FC1}"/>
                </a:ext>
              </a:extLst>
            </p:cNvPr>
            <p:cNvSpPr txBox="1"/>
            <p:nvPr/>
          </p:nvSpPr>
          <p:spPr>
            <a:xfrm>
              <a:off x="5626159" y="4449238"/>
              <a:ext cx="939681" cy="400110"/>
            </a:xfrm>
            <a:prstGeom prst="rect">
              <a:avLst/>
            </a:prstGeom>
            <a:noFill/>
          </p:spPr>
          <p:txBody>
            <a:bodyPr wrap="none" rtlCol="0">
              <a:spAutoFit/>
            </a:bodyPr>
            <a:lstStyle/>
            <a:p>
              <a:pPr algn="ctr"/>
              <a:r>
                <a:rPr lang="en-US" sz="2000" dirty="0">
                  <a:latin typeface="Amazon Ember Light" panose="020B0403020204020204" pitchFamily="34" charset="0"/>
                  <a:ea typeface="Amazon Ember Light" panose="020B0403020204020204" pitchFamily="34" charset="0"/>
                  <a:cs typeface="Amazon Ember Light" panose="020B0403020204020204" pitchFamily="34" charset="0"/>
                </a:rPr>
                <a:t>Router</a:t>
              </a:r>
            </a:p>
          </p:txBody>
        </p:sp>
        <p:cxnSp>
          <p:nvCxnSpPr>
            <p:cNvPr id="27" name="Straight Connector 26">
              <a:extLst>
                <a:ext uri="{FF2B5EF4-FFF2-40B4-BE49-F238E27FC236}">
                  <a16:creationId xmlns:a16="http://schemas.microsoft.com/office/drawing/2014/main" id="{1F41F09D-DAA1-2D21-485C-539E30A44D80}"/>
                </a:ext>
              </a:extLst>
            </p:cNvPr>
            <p:cNvCxnSpPr>
              <a:cxnSpLocks/>
              <a:stCxn id="28" idx="1"/>
              <a:endCxn id="23" idx="3"/>
            </p:cNvCxnSpPr>
            <p:nvPr/>
          </p:nvCxnSpPr>
          <p:spPr>
            <a:xfrm flipH="1">
              <a:off x="6546274" y="3832452"/>
              <a:ext cx="1418386" cy="1"/>
            </a:xfrm>
            <a:prstGeom prst="line">
              <a:avLst/>
            </a:prstGeom>
          </p:spPr>
          <p:style>
            <a:lnRef idx="1">
              <a:schemeClr val="accent1"/>
            </a:lnRef>
            <a:fillRef idx="0">
              <a:schemeClr val="accent1"/>
            </a:fillRef>
            <a:effectRef idx="0">
              <a:schemeClr val="accent1"/>
            </a:effectRef>
            <a:fontRef idx="minor">
              <a:schemeClr val="tx1"/>
            </a:fontRef>
          </p:style>
        </p:cxnSp>
        <p:sp>
          <p:nvSpPr>
            <p:cNvPr id="28" name="TextBox 27">
              <a:extLst>
                <a:ext uri="{FF2B5EF4-FFF2-40B4-BE49-F238E27FC236}">
                  <a16:creationId xmlns:a16="http://schemas.microsoft.com/office/drawing/2014/main" id="{3F13E6D7-0622-93E8-6C04-4E0DB6BD0E21}"/>
                </a:ext>
              </a:extLst>
            </p:cNvPr>
            <p:cNvSpPr txBox="1"/>
            <p:nvPr/>
          </p:nvSpPr>
          <p:spPr>
            <a:xfrm>
              <a:off x="7964660" y="3632397"/>
              <a:ext cx="1207382" cy="400110"/>
            </a:xfrm>
            <a:prstGeom prst="rect">
              <a:avLst/>
            </a:prstGeom>
            <a:noFill/>
            <a:ln>
              <a:solidFill>
                <a:schemeClr val="tx1"/>
              </a:solidFill>
            </a:ln>
          </p:spPr>
          <p:txBody>
            <a:bodyPr wrap="none" rtlCol="0">
              <a:spAutoFit/>
            </a:bodyPr>
            <a:lstStyle/>
            <a:p>
              <a:r>
                <a:rPr lang="en-US" sz="2000" dirty="0">
                  <a:latin typeface="Amazon Ember Light" panose="020B0403020204020204" pitchFamily="34" charset="0"/>
                  <a:ea typeface="Amazon Ember Light" panose="020B0403020204020204" pitchFamily="34" charset="0"/>
                  <a:cs typeface="Amazon Ember Light" panose="020B0403020204020204" pitchFamily="34" charset="0"/>
                </a:rPr>
                <a:t>Subnet 2</a:t>
              </a:r>
            </a:p>
          </p:txBody>
        </p:sp>
        <p:cxnSp>
          <p:nvCxnSpPr>
            <p:cNvPr id="29" name="Straight Connector 28">
              <a:extLst>
                <a:ext uri="{FF2B5EF4-FFF2-40B4-BE49-F238E27FC236}">
                  <a16:creationId xmlns:a16="http://schemas.microsoft.com/office/drawing/2014/main" id="{AE344A43-A7E5-67E4-5FBB-7DB8B2EC196E}"/>
                </a:ext>
              </a:extLst>
            </p:cNvPr>
            <p:cNvCxnSpPr>
              <a:cxnSpLocks/>
              <a:stCxn id="28" idx="3"/>
              <a:endCxn id="30" idx="1"/>
            </p:cNvCxnSpPr>
            <p:nvPr/>
          </p:nvCxnSpPr>
          <p:spPr>
            <a:xfrm flipV="1">
              <a:off x="9172042" y="2260328"/>
              <a:ext cx="1200378" cy="1572124"/>
            </a:xfrm>
            <a:prstGeom prst="line">
              <a:avLst/>
            </a:prstGeom>
          </p:spPr>
          <p:style>
            <a:lnRef idx="1">
              <a:schemeClr val="accent1"/>
            </a:lnRef>
            <a:fillRef idx="0">
              <a:schemeClr val="accent1"/>
            </a:fillRef>
            <a:effectRef idx="0">
              <a:schemeClr val="accent1"/>
            </a:effectRef>
            <a:fontRef idx="minor">
              <a:schemeClr val="tx1"/>
            </a:fontRef>
          </p:style>
        </p:cxnSp>
        <p:pic>
          <p:nvPicPr>
            <p:cNvPr id="30" name="Graphic 29">
              <a:extLst>
                <a:ext uri="{FF2B5EF4-FFF2-40B4-BE49-F238E27FC236}">
                  <a16:creationId xmlns:a16="http://schemas.microsoft.com/office/drawing/2014/main" id="{F59155E6-6347-15F5-4142-CC2B31EE47A0}"/>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372420" y="1803128"/>
              <a:ext cx="914400" cy="914400"/>
            </a:xfrm>
            <a:prstGeom prst="rect">
              <a:avLst/>
            </a:prstGeom>
          </p:spPr>
        </p:pic>
        <p:cxnSp>
          <p:nvCxnSpPr>
            <p:cNvPr id="31" name="Straight Connector 30">
              <a:extLst>
                <a:ext uri="{FF2B5EF4-FFF2-40B4-BE49-F238E27FC236}">
                  <a16:creationId xmlns:a16="http://schemas.microsoft.com/office/drawing/2014/main" id="{A4C0B6A3-B0E9-E6B6-FD94-68B52A4DC9FD}"/>
                </a:ext>
              </a:extLst>
            </p:cNvPr>
            <p:cNvCxnSpPr>
              <a:cxnSpLocks/>
              <a:stCxn id="28" idx="3"/>
              <a:endCxn id="32" idx="1"/>
            </p:cNvCxnSpPr>
            <p:nvPr/>
          </p:nvCxnSpPr>
          <p:spPr>
            <a:xfrm>
              <a:off x="9172042" y="3832452"/>
              <a:ext cx="1200378" cy="1"/>
            </a:xfrm>
            <a:prstGeom prst="line">
              <a:avLst/>
            </a:prstGeom>
          </p:spPr>
          <p:style>
            <a:lnRef idx="1">
              <a:schemeClr val="accent1"/>
            </a:lnRef>
            <a:fillRef idx="0">
              <a:schemeClr val="accent1"/>
            </a:fillRef>
            <a:effectRef idx="0">
              <a:schemeClr val="accent1"/>
            </a:effectRef>
            <a:fontRef idx="minor">
              <a:schemeClr val="tx1"/>
            </a:fontRef>
          </p:style>
        </p:cxnSp>
        <p:pic>
          <p:nvPicPr>
            <p:cNvPr id="32" name="Graphic 31">
              <a:extLst>
                <a:ext uri="{FF2B5EF4-FFF2-40B4-BE49-F238E27FC236}">
                  <a16:creationId xmlns:a16="http://schemas.microsoft.com/office/drawing/2014/main" id="{987D84E2-74E8-96A1-7587-0623C38D3423}"/>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372420" y="3375253"/>
              <a:ext cx="914400" cy="914400"/>
            </a:xfrm>
            <a:prstGeom prst="rect">
              <a:avLst/>
            </a:prstGeom>
          </p:spPr>
        </p:pic>
        <p:cxnSp>
          <p:nvCxnSpPr>
            <p:cNvPr id="33" name="Straight Connector 32">
              <a:extLst>
                <a:ext uri="{FF2B5EF4-FFF2-40B4-BE49-F238E27FC236}">
                  <a16:creationId xmlns:a16="http://schemas.microsoft.com/office/drawing/2014/main" id="{6A8B3FBA-EC2B-8665-792F-EAA8159F733F}"/>
                </a:ext>
              </a:extLst>
            </p:cNvPr>
            <p:cNvCxnSpPr>
              <a:cxnSpLocks/>
              <a:stCxn id="28" idx="3"/>
              <a:endCxn id="34" idx="1"/>
            </p:cNvCxnSpPr>
            <p:nvPr/>
          </p:nvCxnSpPr>
          <p:spPr>
            <a:xfrm>
              <a:off x="9172042" y="3832452"/>
              <a:ext cx="1200378" cy="1572126"/>
            </a:xfrm>
            <a:prstGeom prst="line">
              <a:avLst/>
            </a:prstGeom>
          </p:spPr>
          <p:style>
            <a:lnRef idx="1">
              <a:schemeClr val="accent1"/>
            </a:lnRef>
            <a:fillRef idx="0">
              <a:schemeClr val="accent1"/>
            </a:fillRef>
            <a:effectRef idx="0">
              <a:schemeClr val="accent1"/>
            </a:effectRef>
            <a:fontRef idx="minor">
              <a:schemeClr val="tx1"/>
            </a:fontRef>
          </p:style>
        </p:cxnSp>
        <p:pic>
          <p:nvPicPr>
            <p:cNvPr id="34" name="Graphic 33">
              <a:extLst>
                <a:ext uri="{FF2B5EF4-FFF2-40B4-BE49-F238E27FC236}">
                  <a16:creationId xmlns:a16="http://schemas.microsoft.com/office/drawing/2014/main" id="{C95474E5-B98A-92A7-FA03-80581B54C3A8}"/>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372420" y="4947378"/>
              <a:ext cx="914400" cy="914400"/>
            </a:xfrm>
            <a:prstGeom prst="rect">
              <a:avLst/>
            </a:prstGeom>
          </p:spPr>
        </p:pic>
      </p:grpSp>
      <p:sp>
        <p:nvSpPr>
          <p:cNvPr id="35" name="TextBox 34">
            <a:extLst>
              <a:ext uri="{FF2B5EF4-FFF2-40B4-BE49-F238E27FC236}">
                <a16:creationId xmlns:a16="http://schemas.microsoft.com/office/drawing/2014/main" id="{EABB5FC7-127F-DE36-3DBF-4AD884791936}"/>
              </a:ext>
            </a:extLst>
          </p:cNvPr>
          <p:cNvSpPr txBox="1"/>
          <p:nvPr/>
        </p:nvSpPr>
        <p:spPr>
          <a:xfrm>
            <a:off x="5231921" y="1025964"/>
            <a:ext cx="2146121"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Networks</a:t>
            </a:r>
          </a:p>
        </p:txBody>
      </p:sp>
    </p:spTree>
    <p:extLst>
      <p:ext uri="{BB962C8B-B14F-4D97-AF65-F5344CB8AC3E}">
        <p14:creationId xmlns:p14="http://schemas.microsoft.com/office/powerpoint/2010/main" val="195338719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4748740" y="631059"/>
            <a:ext cx="4928660"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93959" y="354858"/>
            <a:ext cx="300755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784658"/>
                </a:solidFill>
                <a:latin typeface="Times New Roman" panose="02020603050405020304" pitchFamily="18" charset="0"/>
                <a:cs typeface="Times New Roman" panose="02020603050405020304" pitchFamily="18" charset="0"/>
              </a:rPr>
              <a:t>Networking basics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3679"/>
            <a:ext cx="5761987"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2</a:t>
            </a:r>
          </a:p>
        </p:txBody>
      </p:sp>
      <p:sp>
        <p:nvSpPr>
          <p:cNvPr id="3" name="TextBox 2">
            <a:extLst>
              <a:ext uri="{FF2B5EF4-FFF2-40B4-BE49-F238E27FC236}">
                <a16:creationId xmlns:a16="http://schemas.microsoft.com/office/drawing/2014/main" id="{F618ECD4-4A11-25AF-9774-F299F58B7996}"/>
              </a:ext>
            </a:extLst>
          </p:cNvPr>
          <p:cNvSpPr txBox="1"/>
          <p:nvPr/>
        </p:nvSpPr>
        <p:spPr>
          <a:xfrm>
            <a:off x="4491270" y="1090046"/>
            <a:ext cx="3007554"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IP addresses</a:t>
            </a:r>
          </a:p>
        </p:txBody>
      </p:sp>
      <p:grpSp>
        <p:nvGrpSpPr>
          <p:cNvPr id="5" name="Group 4">
            <a:extLst>
              <a:ext uri="{FF2B5EF4-FFF2-40B4-BE49-F238E27FC236}">
                <a16:creationId xmlns:a16="http://schemas.microsoft.com/office/drawing/2014/main" id="{A9227101-99A5-F657-F467-CED736A1FB4A}"/>
              </a:ext>
              <a:ext uri="{C183D7F6-B498-43B3-948B-1728B52AA6E4}">
                <adec:decorative xmlns:adec="http://schemas.microsoft.com/office/drawing/2017/decorative" val="1"/>
              </a:ext>
            </a:extLst>
          </p:cNvPr>
          <p:cNvGrpSpPr/>
          <p:nvPr/>
        </p:nvGrpSpPr>
        <p:grpSpPr>
          <a:xfrm>
            <a:off x="1092335" y="2198539"/>
            <a:ext cx="9861730" cy="2676356"/>
            <a:chOff x="1165135" y="2533334"/>
            <a:chExt cx="9861730" cy="2676356"/>
          </a:xfrm>
        </p:grpSpPr>
        <p:grpSp>
          <p:nvGrpSpPr>
            <p:cNvPr id="6" name="Group 5">
              <a:extLst>
                <a:ext uri="{FF2B5EF4-FFF2-40B4-BE49-F238E27FC236}">
                  <a16:creationId xmlns:a16="http://schemas.microsoft.com/office/drawing/2014/main" id="{9D22A666-ABF5-C7DF-4EB4-170E18C6E9E5}"/>
                </a:ext>
              </a:extLst>
            </p:cNvPr>
            <p:cNvGrpSpPr/>
            <p:nvPr/>
          </p:nvGrpSpPr>
          <p:grpSpPr>
            <a:xfrm>
              <a:off x="1165135" y="2533334"/>
              <a:ext cx="1864613" cy="2676356"/>
              <a:chOff x="1165135" y="2533334"/>
              <a:chExt cx="1864613" cy="2676356"/>
            </a:xfrm>
          </p:grpSpPr>
          <p:sp>
            <p:nvSpPr>
              <p:cNvPr id="33" name="TextBox 32">
                <a:extLst>
                  <a:ext uri="{FF2B5EF4-FFF2-40B4-BE49-F238E27FC236}">
                    <a16:creationId xmlns:a16="http://schemas.microsoft.com/office/drawing/2014/main" id="{5AC65134-6762-43F1-00A0-AFFFD440549E}"/>
                  </a:ext>
                </a:extLst>
              </p:cNvPr>
              <p:cNvSpPr txBox="1"/>
              <p:nvPr/>
            </p:nvSpPr>
            <p:spPr>
              <a:xfrm>
                <a:off x="1690118" y="2533334"/>
                <a:ext cx="814647" cy="523220"/>
              </a:xfrm>
              <a:prstGeom prst="rect">
                <a:avLst/>
              </a:prstGeom>
              <a:noFill/>
            </p:spPr>
            <p:txBody>
              <a:bodyPr wrap="none" rtlCol="0">
                <a:spAutoFit/>
              </a:bodyPr>
              <a:lstStyle/>
              <a:p>
                <a:r>
                  <a:rPr lang="en-US" sz="2800" dirty="0">
                    <a:latin typeface="Amazon Ember" panose="020B0603020204020204" pitchFamily="34" charset="0"/>
                    <a:ea typeface="Amazon Ember" panose="020B0603020204020204" pitchFamily="34" charset="0"/>
                    <a:cs typeface="Amazon Ember" panose="020B0603020204020204" pitchFamily="34" charset="0"/>
                  </a:rPr>
                  <a:t>192</a:t>
                </a:r>
              </a:p>
            </p:txBody>
          </p:sp>
          <p:sp>
            <p:nvSpPr>
              <p:cNvPr id="34" name="Arrow: Down 33" descr="down arrow">
                <a:extLst>
                  <a:ext uri="{FF2B5EF4-FFF2-40B4-BE49-F238E27FC236}">
                    <a16:creationId xmlns:a16="http://schemas.microsoft.com/office/drawing/2014/main" id="{846D8997-47D7-F907-315A-AEA08F620D22}"/>
                  </a:ext>
                </a:extLst>
              </p:cNvPr>
              <p:cNvSpPr/>
              <p:nvPr/>
            </p:nvSpPr>
            <p:spPr>
              <a:xfrm>
                <a:off x="1954671" y="3435094"/>
                <a:ext cx="285541" cy="872836"/>
              </a:xfrm>
              <a:prstGeom prst="downArrow">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 name="TextBox 34">
                <a:extLst>
                  <a:ext uri="{FF2B5EF4-FFF2-40B4-BE49-F238E27FC236}">
                    <a16:creationId xmlns:a16="http://schemas.microsoft.com/office/drawing/2014/main" id="{E6FE775C-609A-34A9-D5FD-EA8A948C929D}"/>
                  </a:ext>
                </a:extLst>
              </p:cNvPr>
              <p:cNvSpPr txBox="1"/>
              <p:nvPr/>
            </p:nvSpPr>
            <p:spPr>
              <a:xfrm>
                <a:off x="1165135" y="4686470"/>
                <a:ext cx="1864613" cy="523220"/>
              </a:xfrm>
              <a:prstGeom prst="rect">
                <a:avLst/>
              </a:prstGeom>
              <a:noFill/>
            </p:spPr>
            <p:txBody>
              <a:bodyPr wrap="none" rtlCol="0">
                <a:spAutoFit/>
              </a:bodyPr>
              <a:lstStyle/>
              <a:p>
                <a:r>
                  <a:rPr lang="en-US" sz="2800" dirty="0">
                    <a:latin typeface="Amazon Ember" panose="020B0603020204020204" pitchFamily="34" charset="0"/>
                    <a:ea typeface="Amazon Ember" panose="020B0603020204020204" pitchFamily="34" charset="0"/>
                    <a:cs typeface="Amazon Ember" panose="020B0603020204020204" pitchFamily="34" charset="0"/>
                  </a:rPr>
                  <a:t>11000000</a:t>
                </a:r>
              </a:p>
            </p:txBody>
          </p:sp>
        </p:grpSp>
        <p:sp>
          <p:nvSpPr>
            <p:cNvPr id="8" name="TextBox 7">
              <a:extLst>
                <a:ext uri="{FF2B5EF4-FFF2-40B4-BE49-F238E27FC236}">
                  <a16:creationId xmlns:a16="http://schemas.microsoft.com/office/drawing/2014/main" id="{D311B29C-4AE6-1D19-FBA7-A17D679EF57E}"/>
                </a:ext>
              </a:extLst>
            </p:cNvPr>
            <p:cNvSpPr txBox="1"/>
            <p:nvPr/>
          </p:nvSpPr>
          <p:spPr>
            <a:xfrm>
              <a:off x="3022971" y="2533334"/>
              <a:ext cx="814647" cy="523220"/>
            </a:xfrm>
            <a:prstGeom prst="rect">
              <a:avLst/>
            </a:prstGeom>
            <a:noFill/>
            <a:ln>
              <a:noFill/>
            </a:ln>
          </p:spPr>
          <p:txBody>
            <a:bodyPr wrap="square" rtlCol="0">
              <a:spAutoFit/>
            </a:bodyPr>
            <a:lstStyle/>
            <a:p>
              <a:pPr algn="ctr"/>
              <a:r>
                <a:rPr lang="en-US" sz="2800" dirty="0">
                  <a:latin typeface="Amazon Ember" panose="020B0603020204020204" pitchFamily="34" charset="0"/>
                  <a:ea typeface="Amazon Ember" panose="020B0603020204020204" pitchFamily="34" charset="0"/>
                  <a:cs typeface="Amazon Ember" panose="020B0603020204020204" pitchFamily="34" charset="0"/>
                </a:rPr>
                <a:t>.</a:t>
              </a:r>
            </a:p>
          </p:txBody>
        </p:sp>
        <p:grpSp>
          <p:nvGrpSpPr>
            <p:cNvPr id="10" name="Group 9">
              <a:extLst>
                <a:ext uri="{FF2B5EF4-FFF2-40B4-BE49-F238E27FC236}">
                  <a16:creationId xmlns:a16="http://schemas.microsoft.com/office/drawing/2014/main" id="{8AA71B80-078E-6AA4-DD26-5F006E3F8404}"/>
                </a:ext>
              </a:extLst>
            </p:cNvPr>
            <p:cNvGrpSpPr/>
            <p:nvPr/>
          </p:nvGrpSpPr>
          <p:grpSpPr>
            <a:xfrm>
              <a:off x="3830841" y="2533334"/>
              <a:ext cx="1864613" cy="2676356"/>
              <a:chOff x="4005835" y="2533334"/>
              <a:chExt cx="1864613" cy="2676356"/>
            </a:xfrm>
          </p:grpSpPr>
          <p:sp>
            <p:nvSpPr>
              <p:cNvPr id="30" name="TextBox 29">
                <a:extLst>
                  <a:ext uri="{FF2B5EF4-FFF2-40B4-BE49-F238E27FC236}">
                    <a16:creationId xmlns:a16="http://schemas.microsoft.com/office/drawing/2014/main" id="{DFB432AA-C834-9F75-1991-D4E71A6838F8}"/>
                  </a:ext>
                </a:extLst>
              </p:cNvPr>
              <p:cNvSpPr txBox="1"/>
              <p:nvPr/>
            </p:nvSpPr>
            <p:spPr>
              <a:xfrm>
                <a:off x="4740811" y="2533334"/>
                <a:ext cx="394660" cy="523220"/>
              </a:xfrm>
              <a:prstGeom prst="rect">
                <a:avLst/>
              </a:prstGeom>
              <a:noFill/>
            </p:spPr>
            <p:txBody>
              <a:bodyPr wrap="none" rtlCol="0">
                <a:spAutoFit/>
              </a:bodyPr>
              <a:lstStyle/>
              <a:p>
                <a:r>
                  <a:rPr lang="en-US" sz="2800" dirty="0">
                    <a:latin typeface="Amazon Ember" panose="020B0603020204020204" pitchFamily="34" charset="0"/>
                    <a:ea typeface="Amazon Ember" panose="020B0603020204020204" pitchFamily="34" charset="0"/>
                    <a:cs typeface="Amazon Ember" panose="020B0603020204020204" pitchFamily="34" charset="0"/>
                  </a:rPr>
                  <a:t>0</a:t>
                </a:r>
              </a:p>
            </p:txBody>
          </p:sp>
          <p:sp>
            <p:nvSpPr>
              <p:cNvPr id="31" name="Arrow: Down 30" descr="down arrow">
                <a:extLst>
                  <a:ext uri="{FF2B5EF4-FFF2-40B4-BE49-F238E27FC236}">
                    <a16:creationId xmlns:a16="http://schemas.microsoft.com/office/drawing/2014/main" id="{463E9187-F016-4544-5207-DA41A63A541F}"/>
                  </a:ext>
                </a:extLst>
              </p:cNvPr>
              <p:cNvSpPr/>
              <p:nvPr/>
            </p:nvSpPr>
            <p:spPr>
              <a:xfrm>
                <a:off x="4795371" y="3435094"/>
                <a:ext cx="285541" cy="872836"/>
              </a:xfrm>
              <a:prstGeom prst="downArrow">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TextBox 31">
                <a:extLst>
                  <a:ext uri="{FF2B5EF4-FFF2-40B4-BE49-F238E27FC236}">
                    <a16:creationId xmlns:a16="http://schemas.microsoft.com/office/drawing/2014/main" id="{5691BB94-75B6-BC75-075C-323BB1D3E5F4}"/>
                  </a:ext>
                </a:extLst>
              </p:cNvPr>
              <p:cNvSpPr txBox="1"/>
              <p:nvPr/>
            </p:nvSpPr>
            <p:spPr>
              <a:xfrm>
                <a:off x="4005835" y="4686470"/>
                <a:ext cx="1864613" cy="523220"/>
              </a:xfrm>
              <a:prstGeom prst="rect">
                <a:avLst/>
              </a:prstGeom>
              <a:noFill/>
            </p:spPr>
            <p:txBody>
              <a:bodyPr wrap="none" rtlCol="0">
                <a:spAutoFit/>
              </a:bodyPr>
              <a:lstStyle/>
              <a:p>
                <a:r>
                  <a:rPr lang="en-US" sz="2800" dirty="0">
                    <a:latin typeface="Amazon Ember" panose="020B0603020204020204" pitchFamily="34" charset="0"/>
                    <a:ea typeface="Amazon Ember" panose="020B0603020204020204" pitchFamily="34" charset="0"/>
                    <a:cs typeface="Amazon Ember" panose="020B0603020204020204" pitchFamily="34" charset="0"/>
                  </a:rPr>
                  <a:t>00000000</a:t>
                </a:r>
              </a:p>
            </p:txBody>
          </p:sp>
        </p:grpSp>
        <p:sp>
          <p:nvSpPr>
            <p:cNvPr id="11" name="TextBox 10">
              <a:extLst>
                <a:ext uri="{FF2B5EF4-FFF2-40B4-BE49-F238E27FC236}">
                  <a16:creationId xmlns:a16="http://schemas.microsoft.com/office/drawing/2014/main" id="{087E9A28-D780-5A19-0794-14555E458ECF}"/>
                </a:ext>
              </a:extLst>
            </p:cNvPr>
            <p:cNvSpPr txBox="1"/>
            <p:nvPr/>
          </p:nvSpPr>
          <p:spPr>
            <a:xfrm>
              <a:off x="5688677" y="2533334"/>
              <a:ext cx="814647" cy="523220"/>
            </a:xfrm>
            <a:prstGeom prst="rect">
              <a:avLst/>
            </a:prstGeom>
            <a:noFill/>
            <a:ln>
              <a:noFill/>
            </a:ln>
          </p:spPr>
          <p:txBody>
            <a:bodyPr wrap="square" rtlCol="0">
              <a:spAutoFit/>
            </a:bodyPr>
            <a:lstStyle/>
            <a:p>
              <a:pPr algn="ctr"/>
              <a:r>
                <a:rPr lang="en-US" sz="2800" dirty="0">
                  <a:latin typeface="Amazon Ember" panose="020B0603020204020204" pitchFamily="34" charset="0"/>
                  <a:ea typeface="Amazon Ember" panose="020B0603020204020204" pitchFamily="34" charset="0"/>
                  <a:cs typeface="Amazon Ember" panose="020B0603020204020204" pitchFamily="34" charset="0"/>
                </a:rPr>
                <a:t>.</a:t>
              </a:r>
            </a:p>
          </p:txBody>
        </p:sp>
        <p:grpSp>
          <p:nvGrpSpPr>
            <p:cNvPr id="15" name="Group 14">
              <a:extLst>
                <a:ext uri="{FF2B5EF4-FFF2-40B4-BE49-F238E27FC236}">
                  <a16:creationId xmlns:a16="http://schemas.microsoft.com/office/drawing/2014/main" id="{1542ACC0-A791-8F85-5473-9667ACCDB7C1}"/>
                </a:ext>
              </a:extLst>
            </p:cNvPr>
            <p:cNvGrpSpPr/>
            <p:nvPr/>
          </p:nvGrpSpPr>
          <p:grpSpPr>
            <a:xfrm>
              <a:off x="6496547" y="2533334"/>
              <a:ext cx="1864613" cy="2676356"/>
              <a:chOff x="6636542" y="2533334"/>
              <a:chExt cx="1864613" cy="2676356"/>
            </a:xfrm>
          </p:grpSpPr>
          <p:sp>
            <p:nvSpPr>
              <p:cNvPr id="27" name="TextBox 26">
                <a:extLst>
                  <a:ext uri="{FF2B5EF4-FFF2-40B4-BE49-F238E27FC236}">
                    <a16:creationId xmlns:a16="http://schemas.microsoft.com/office/drawing/2014/main" id="{9D92BCE6-641B-4796-05D0-0FF8CC864BCC}"/>
                  </a:ext>
                </a:extLst>
              </p:cNvPr>
              <p:cNvSpPr txBox="1"/>
              <p:nvPr/>
            </p:nvSpPr>
            <p:spPr>
              <a:xfrm>
                <a:off x="7371518" y="2533334"/>
                <a:ext cx="394660" cy="523220"/>
              </a:xfrm>
              <a:prstGeom prst="rect">
                <a:avLst/>
              </a:prstGeom>
              <a:noFill/>
            </p:spPr>
            <p:txBody>
              <a:bodyPr wrap="none" rtlCol="0">
                <a:spAutoFit/>
              </a:bodyPr>
              <a:lstStyle/>
              <a:p>
                <a:r>
                  <a:rPr lang="en-US" sz="2800" dirty="0">
                    <a:latin typeface="Amazon Ember" panose="020B0603020204020204" pitchFamily="34" charset="0"/>
                    <a:ea typeface="Amazon Ember" panose="020B0603020204020204" pitchFamily="34" charset="0"/>
                    <a:cs typeface="Amazon Ember" panose="020B0603020204020204" pitchFamily="34" charset="0"/>
                  </a:rPr>
                  <a:t>2</a:t>
                </a:r>
              </a:p>
            </p:txBody>
          </p:sp>
          <p:sp>
            <p:nvSpPr>
              <p:cNvPr id="28" name="Arrow: Down 27" descr="down arrow">
                <a:extLst>
                  <a:ext uri="{FF2B5EF4-FFF2-40B4-BE49-F238E27FC236}">
                    <a16:creationId xmlns:a16="http://schemas.microsoft.com/office/drawing/2014/main" id="{AC5E80E1-EEAA-2826-538C-169F1AC5C078}"/>
                  </a:ext>
                </a:extLst>
              </p:cNvPr>
              <p:cNvSpPr/>
              <p:nvPr/>
            </p:nvSpPr>
            <p:spPr>
              <a:xfrm>
                <a:off x="7426078" y="3435094"/>
                <a:ext cx="285541" cy="872836"/>
              </a:xfrm>
              <a:prstGeom prst="downArrow">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TextBox 28">
                <a:extLst>
                  <a:ext uri="{FF2B5EF4-FFF2-40B4-BE49-F238E27FC236}">
                    <a16:creationId xmlns:a16="http://schemas.microsoft.com/office/drawing/2014/main" id="{01701563-F2A6-87D6-0D7B-FFF6E8DD0992}"/>
                  </a:ext>
                </a:extLst>
              </p:cNvPr>
              <p:cNvSpPr txBox="1"/>
              <p:nvPr/>
            </p:nvSpPr>
            <p:spPr>
              <a:xfrm>
                <a:off x="6636542" y="4686470"/>
                <a:ext cx="1864613" cy="523220"/>
              </a:xfrm>
              <a:prstGeom prst="rect">
                <a:avLst/>
              </a:prstGeom>
              <a:noFill/>
            </p:spPr>
            <p:txBody>
              <a:bodyPr wrap="none" rtlCol="0">
                <a:spAutoFit/>
              </a:bodyPr>
              <a:lstStyle/>
              <a:p>
                <a:r>
                  <a:rPr lang="en-US" sz="2800" dirty="0">
                    <a:latin typeface="Amazon Ember" panose="020B0603020204020204" pitchFamily="34" charset="0"/>
                    <a:ea typeface="Amazon Ember" panose="020B0603020204020204" pitchFamily="34" charset="0"/>
                    <a:cs typeface="Amazon Ember" panose="020B0603020204020204" pitchFamily="34" charset="0"/>
                  </a:rPr>
                  <a:t>00000010</a:t>
                </a:r>
              </a:p>
            </p:txBody>
          </p:sp>
        </p:grpSp>
        <p:sp>
          <p:nvSpPr>
            <p:cNvPr id="16" name="TextBox 15">
              <a:extLst>
                <a:ext uri="{FF2B5EF4-FFF2-40B4-BE49-F238E27FC236}">
                  <a16:creationId xmlns:a16="http://schemas.microsoft.com/office/drawing/2014/main" id="{63E8E630-61A2-5084-A8D4-822422467DDD}"/>
                </a:ext>
              </a:extLst>
            </p:cNvPr>
            <p:cNvSpPr txBox="1"/>
            <p:nvPr/>
          </p:nvSpPr>
          <p:spPr>
            <a:xfrm>
              <a:off x="8354383" y="2533334"/>
              <a:ext cx="814647" cy="523220"/>
            </a:xfrm>
            <a:prstGeom prst="rect">
              <a:avLst/>
            </a:prstGeom>
            <a:noFill/>
            <a:ln>
              <a:noFill/>
            </a:ln>
          </p:spPr>
          <p:txBody>
            <a:bodyPr wrap="square" rtlCol="0">
              <a:spAutoFit/>
            </a:bodyPr>
            <a:lstStyle/>
            <a:p>
              <a:pPr algn="ctr"/>
              <a:r>
                <a:rPr lang="en-US" sz="2800" dirty="0">
                  <a:latin typeface="Amazon Ember" panose="020B0603020204020204" pitchFamily="34" charset="0"/>
                  <a:ea typeface="Amazon Ember" panose="020B0603020204020204" pitchFamily="34" charset="0"/>
                  <a:cs typeface="Amazon Ember" panose="020B0603020204020204" pitchFamily="34" charset="0"/>
                </a:rPr>
                <a:t>.</a:t>
              </a:r>
            </a:p>
          </p:txBody>
        </p:sp>
        <p:grpSp>
          <p:nvGrpSpPr>
            <p:cNvPr id="21" name="Group 20">
              <a:extLst>
                <a:ext uri="{FF2B5EF4-FFF2-40B4-BE49-F238E27FC236}">
                  <a16:creationId xmlns:a16="http://schemas.microsoft.com/office/drawing/2014/main" id="{7BADD46D-C5F7-8942-54F8-ECCDAD802C88}"/>
                </a:ext>
              </a:extLst>
            </p:cNvPr>
            <p:cNvGrpSpPr/>
            <p:nvPr/>
          </p:nvGrpSpPr>
          <p:grpSpPr>
            <a:xfrm>
              <a:off x="9162252" y="2533334"/>
              <a:ext cx="1864613" cy="2676356"/>
              <a:chOff x="9162252" y="2533334"/>
              <a:chExt cx="1864613" cy="2676356"/>
            </a:xfrm>
          </p:grpSpPr>
          <p:sp>
            <p:nvSpPr>
              <p:cNvPr id="22" name="TextBox 21">
                <a:extLst>
                  <a:ext uri="{FF2B5EF4-FFF2-40B4-BE49-F238E27FC236}">
                    <a16:creationId xmlns:a16="http://schemas.microsoft.com/office/drawing/2014/main" id="{5A8FB260-0934-777D-B9AD-49D0A23739E4}"/>
                  </a:ext>
                </a:extLst>
              </p:cNvPr>
              <p:cNvSpPr txBox="1"/>
              <p:nvPr/>
            </p:nvSpPr>
            <p:spPr>
              <a:xfrm>
                <a:off x="9897228" y="2533334"/>
                <a:ext cx="394660" cy="523220"/>
              </a:xfrm>
              <a:prstGeom prst="rect">
                <a:avLst/>
              </a:prstGeom>
              <a:noFill/>
            </p:spPr>
            <p:txBody>
              <a:bodyPr wrap="none" rtlCol="0">
                <a:spAutoFit/>
              </a:bodyPr>
              <a:lstStyle/>
              <a:p>
                <a:r>
                  <a:rPr lang="en-US" sz="2800" dirty="0">
                    <a:latin typeface="Amazon Ember" panose="020B0603020204020204" pitchFamily="34" charset="0"/>
                    <a:ea typeface="Amazon Ember" panose="020B0603020204020204" pitchFamily="34" charset="0"/>
                    <a:cs typeface="Amazon Ember" panose="020B0603020204020204" pitchFamily="34" charset="0"/>
                  </a:rPr>
                  <a:t>0</a:t>
                </a:r>
              </a:p>
            </p:txBody>
          </p:sp>
          <p:sp>
            <p:nvSpPr>
              <p:cNvPr id="23" name="Arrow: Down 22" descr="down arrow">
                <a:extLst>
                  <a:ext uri="{FF2B5EF4-FFF2-40B4-BE49-F238E27FC236}">
                    <a16:creationId xmlns:a16="http://schemas.microsoft.com/office/drawing/2014/main" id="{ED2C2954-33FE-D151-0224-06E49BDDC9A1}"/>
                  </a:ext>
                </a:extLst>
              </p:cNvPr>
              <p:cNvSpPr/>
              <p:nvPr/>
            </p:nvSpPr>
            <p:spPr>
              <a:xfrm>
                <a:off x="9951788" y="3435094"/>
                <a:ext cx="285541" cy="872836"/>
              </a:xfrm>
              <a:prstGeom prst="downArrow">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79EBC173-5588-0DD0-E485-B71CF45F3647}"/>
                  </a:ext>
                </a:extLst>
              </p:cNvPr>
              <p:cNvSpPr txBox="1"/>
              <p:nvPr/>
            </p:nvSpPr>
            <p:spPr>
              <a:xfrm>
                <a:off x="9162252" y="4686470"/>
                <a:ext cx="1864613" cy="523220"/>
              </a:xfrm>
              <a:prstGeom prst="rect">
                <a:avLst/>
              </a:prstGeom>
              <a:noFill/>
            </p:spPr>
            <p:txBody>
              <a:bodyPr wrap="none" rtlCol="0">
                <a:spAutoFit/>
              </a:bodyPr>
              <a:lstStyle/>
              <a:p>
                <a:r>
                  <a:rPr lang="en-US" sz="2800" dirty="0">
                    <a:latin typeface="Amazon Ember" panose="020B0603020204020204" pitchFamily="34" charset="0"/>
                    <a:ea typeface="Amazon Ember" panose="020B0603020204020204" pitchFamily="34" charset="0"/>
                    <a:cs typeface="Amazon Ember" panose="020B0603020204020204" pitchFamily="34" charset="0"/>
                  </a:rPr>
                  <a:t>00000000</a:t>
                </a:r>
              </a:p>
            </p:txBody>
          </p:sp>
        </p:grpSp>
      </p:grpSp>
    </p:spTree>
    <p:extLst>
      <p:ext uri="{BB962C8B-B14F-4D97-AF65-F5344CB8AC3E}">
        <p14:creationId xmlns:p14="http://schemas.microsoft.com/office/powerpoint/2010/main" val="167370327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4748740" y="631059"/>
            <a:ext cx="4928660"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93959" y="354858"/>
            <a:ext cx="300755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784658"/>
                </a:solidFill>
                <a:latin typeface="Times New Roman" panose="02020603050405020304" pitchFamily="18" charset="0"/>
                <a:cs typeface="Times New Roman" panose="02020603050405020304" pitchFamily="18" charset="0"/>
              </a:rPr>
              <a:t>Networking basics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3679"/>
            <a:ext cx="5761987"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2</a:t>
            </a:r>
          </a:p>
        </p:txBody>
      </p:sp>
      <p:sp>
        <p:nvSpPr>
          <p:cNvPr id="3" name="TextBox 2">
            <a:extLst>
              <a:ext uri="{FF2B5EF4-FFF2-40B4-BE49-F238E27FC236}">
                <a16:creationId xmlns:a16="http://schemas.microsoft.com/office/drawing/2014/main" id="{F618ECD4-4A11-25AF-9774-F299F58B7996}"/>
              </a:ext>
            </a:extLst>
          </p:cNvPr>
          <p:cNvSpPr txBox="1"/>
          <p:nvPr/>
        </p:nvSpPr>
        <p:spPr>
          <a:xfrm>
            <a:off x="3557205" y="1333761"/>
            <a:ext cx="4479509"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IPv4 and IPv6 addresses</a:t>
            </a:r>
          </a:p>
        </p:txBody>
      </p:sp>
      <p:sp>
        <p:nvSpPr>
          <p:cNvPr id="36" name="TextBox 35">
            <a:extLst>
              <a:ext uri="{FF2B5EF4-FFF2-40B4-BE49-F238E27FC236}">
                <a16:creationId xmlns:a16="http://schemas.microsoft.com/office/drawing/2014/main" id="{BD460A57-5F48-A3D6-4CE7-A7316EDA7506}"/>
              </a:ext>
            </a:extLst>
          </p:cNvPr>
          <p:cNvSpPr txBox="1"/>
          <p:nvPr/>
        </p:nvSpPr>
        <p:spPr>
          <a:xfrm>
            <a:off x="746760" y="2694711"/>
            <a:ext cx="4927887" cy="523220"/>
          </a:xfrm>
          <a:prstGeom prst="rect">
            <a:avLst/>
          </a:prstGeom>
          <a:noFill/>
        </p:spPr>
        <p:txBody>
          <a:bodyPr wrap="none" rtlCol="0">
            <a:spAutoFit/>
          </a:bodyPr>
          <a:lstStyle/>
          <a:p>
            <a:r>
              <a:rPr lang="en-US" sz="2800" b="1" dirty="0">
                <a:solidFill>
                  <a:schemeClr val="accent5"/>
                </a:solidFill>
                <a:latin typeface="Times New Roman" panose="02020603050405020304" pitchFamily="18" charset="0"/>
                <a:ea typeface="Amazon Ember Light" panose="020B0403020204020204" pitchFamily="34" charset="0"/>
                <a:cs typeface="Times New Roman" panose="02020603050405020304" pitchFamily="18" charset="0"/>
              </a:rPr>
              <a:t>IPv4 (32-bit) address</a:t>
            </a:r>
            <a:r>
              <a:rPr lang="en-US" sz="2800" dirty="0">
                <a:latin typeface="Times New Roman" panose="02020603050405020304" pitchFamily="18" charset="0"/>
                <a:ea typeface="Amazon Ember Light" panose="020B0403020204020204" pitchFamily="34" charset="0"/>
                <a:cs typeface="Times New Roman" panose="02020603050405020304" pitchFamily="18" charset="0"/>
              </a:rPr>
              <a:t>: 192.0.2.0</a:t>
            </a:r>
          </a:p>
        </p:txBody>
      </p:sp>
      <p:sp>
        <p:nvSpPr>
          <p:cNvPr id="37" name="TextBox 36">
            <a:extLst>
              <a:ext uri="{FF2B5EF4-FFF2-40B4-BE49-F238E27FC236}">
                <a16:creationId xmlns:a16="http://schemas.microsoft.com/office/drawing/2014/main" id="{E2F5C486-61D5-095B-39EA-6DBB1EE5CB5F}"/>
              </a:ext>
            </a:extLst>
          </p:cNvPr>
          <p:cNvSpPr txBox="1"/>
          <p:nvPr/>
        </p:nvSpPr>
        <p:spPr>
          <a:xfrm>
            <a:off x="746760" y="3977663"/>
            <a:ext cx="10698480" cy="523220"/>
          </a:xfrm>
          <a:prstGeom prst="rect">
            <a:avLst/>
          </a:prstGeom>
          <a:noFill/>
        </p:spPr>
        <p:txBody>
          <a:bodyPr wrap="square" rtlCol="0">
            <a:spAutoFit/>
          </a:bodyPr>
          <a:lstStyle/>
          <a:p>
            <a:r>
              <a:rPr lang="en-US" sz="2800" b="1" dirty="0">
                <a:solidFill>
                  <a:schemeClr val="accent5"/>
                </a:solidFill>
                <a:latin typeface="Times New Roman" panose="02020603050405020304" pitchFamily="18" charset="0"/>
                <a:ea typeface="Amazon Ember Light" panose="020B0403020204020204" pitchFamily="34" charset="0"/>
                <a:cs typeface="Times New Roman" panose="02020603050405020304" pitchFamily="18" charset="0"/>
              </a:rPr>
              <a:t>IPv6 (128-bit) address</a:t>
            </a:r>
            <a:r>
              <a:rPr lang="en-US" sz="2800" dirty="0">
                <a:latin typeface="Times New Roman" panose="02020603050405020304" pitchFamily="18" charset="0"/>
                <a:ea typeface="Amazon Ember Light" panose="020B0403020204020204" pitchFamily="34" charset="0"/>
                <a:cs typeface="Times New Roman" panose="02020603050405020304" pitchFamily="18" charset="0"/>
              </a:rPr>
              <a:t>: </a:t>
            </a:r>
            <a:r>
              <a:rPr lang="en-US" sz="2800" dirty="0">
                <a:latin typeface="Times New Roman" panose="02020603050405020304" pitchFamily="18" charset="0"/>
                <a:ea typeface="Amazon Ember" panose="020B0603020204020204" pitchFamily="34" charset="0"/>
                <a:cs typeface="Times New Roman" panose="02020603050405020304" pitchFamily="18" charset="0"/>
              </a:rPr>
              <a:t>2600:1f18:22ba:8c00:ba86:a05e:a5ba:00FF</a:t>
            </a:r>
          </a:p>
        </p:txBody>
      </p:sp>
    </p:spTree>
    <p:extLst>
      <p:ext uri="{BB962C8B-B14F-4D97-AF65-F5344CB8AC3E}">
        <p14:creationId xmlns:p14="http://schemas.microsoft.com/office/powerpoint/2010/main" val="349732342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4748740" y="631059"/>
            <a:ext cx="4928660"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93959" y="354858"/>
            <a:ext cx="300755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784658"/>
                </a:solidFill>
                <a:latin typeface="Times New Roman" panose="02020603050405020304" pitchFamily="18" charset="0"/>
                <a:cs typeface="Times New Roman" panose="02020603050405020304" pitchFamily="18" charset="0"/>
              </a:rPr>
              <a:t>Networking basics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3679"/>
            <a:ext cx="5761987"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2</a:t>
            </a:r>
          </a:p>
        </p:txBody>
      </p:sp>
      <p:sp>
        <p:nvSpPr>
          <p:cNvPr id="3" name="TextBox 2">
            <a:extLst>
              <a:ext uri="{FF2B5EF4-FFF2-40B4-BE49-F238E27FC236}">
                <a16:creationId xmlns:a16="http://schemas.microsoft.com/office/drawing/2014/main" id="{F618ECD4-4A11-25AF-9774-F299F58B7996}"/>
              </a:ext>
            </a:extLst>
          </p:cNvPr>
          <p:cNvSpPr txBox="1"/>
          <p:nvPr/>
        </p:nvSpPr>
        <p:spPr>
          <a:xfrm>
            <a:off x="2670600" y="1165481"/>
            <a:ext cx="7006800"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Classless Inter-Domain Routing (CIDR)</a:t>
            </a:r>
          </a:p>
        </p:txBody>
      </p:sp>
      <p:grpSp>
        <p:nvGrpSpPr>
          <p:cNvPr id="5" name="Group 4" descr="binary conversion for IPv4 CIDR of 192.0.2.0/24.">
            <a:extLst>
              <a:ext uri="{FF2B5EF4-FFF2-40B4-BE49-F238E27FC236}">
                <a16:creationId xmlns:a16="http://schemas.microsoft.com/office/drawing/2014/main" id="{6B967932-EE59-3294-6C43-A718C87E97E0}"/>
              </a:ext>
            </a:extLst>
          </p:cNvPr>
          <p:cNvGrpSpPr/>
          <p:nvPr/>
        </p:nvGrpSpPr>
        <p:grpSpPr>
          <a:xfrm>
            <a:off x="705862" y="1977832"/>
            <a:ext cx="10780276" cy="3675319"/>
            <a:chOff x="18595" y="1467408"/>
            <a:chExt cx="12064955" cy="4174987"/>
          </a:xfrm>
        </p:grpSpPr>
        <p:sp>
          <p:nvSpPr>
            <p:cNvPr id="6" name="TextBox 5">
              <a:extLst>
                <a:ext uri="{FF2B5EF4-FFF2-40B4-BE49-F238E27FC236}">
                  <a16:creationId xmlns:a16="http://schemas.microsoft.com/office/drawing/2014/main" id="{1A3EFC65-DD75-4315-E08A-BEE7F9F74311}"/>
                </a:ext>
              </a:extLst>
            </p:cNvPr>
            <p:cNvSpPr txBox="1"/>
            <p:nvPr/>
          </p:nvSpPr>
          <p:spPr>
            <a:xfrm>
              <a:off x="895505" y="1467408"/>
              <a:ext cx="5429692" cy="523220"/>
            </a:xfrm>
            <a:prstGeom prst="rect">
              <a:avLst/>
            </a:prstGeom>
            <a:noFill/>
          </p:spPr>
          <p:txBody>
            <a:bodyPr wrap="none" rtlCol="0">
              <a:spAutoFit/>
            </a:bodyPr>
            <a:lstStyle/>
            <a:p>
              <a:pPr algn="ctr"/>
              <a:r>
                <a:rPr lang="en-US" sz="2800" dirty="0">
                  <a:latin typeface="Amazon Ember Light" panose="020B0403020204020204" pitchFamily="34" charset="0"/>
                  <a:ea typeface="Amazon Ember Light" panose="020B0403020204020204" pitchFamily="34" charset="0"/>
                  <a:cs typeface="Amazon Ember Light" panose="020B0403020204020204" pitchFamily="34" charset="0"/>
                </a:rPr>
                <a:t>Network identifier (routing prefix)</a:t>
              </a:r>
            </a:p>
          </p:txBody>
        </p:sp>
        <p:sp>
          <p:nvSpPr>
            <p:cNvPr id="8" name="Rectangle 7">
              <a:extLst>
                <a:ext uri="{FF2B5EF4-FFF2-40B4-BE49-F238E27FC236}">
                  <a16:creationId xmlns:a16="http://schemas.microsoft.com/office/drawing/2014/main" id="{AE2C6E3C-A379-A13C-F676-10B45C2C9201}"/>
                </a:ext>
                <a:ext uri="{C183D7F6-B498-43B3-948B-1728B52AA6E4}">
                  <adec:decorative xmlns:adec="http://schemas.microsoft.com/office/drawing/2017/decorative" val="1"/>
                </a:ext>
              </a:extLst>
            </p:cNvPr>
            <p:cNvSpPr/>
            <p:nvPr/>
          </p:nvSpPr>
          <p:spPr>
            <a:xfrm>
              <a:off x="289437" y="2229616"/>
              <a:ext cx="6475208" cy="1071247"/>
            </a:xfrm>
            <a:prstGeom prst="rect">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a:extLst>
                <a:ext uri="{FF2B5EF4-FFF2-40B4-BE49-F238E27FC236}">
                  <a16:creationId xmlns:a16="http://schemas.microsoft.com/office/drawing/2014/main" id="{B2956FC7-23C3-7732-79F8-6E839A3E42FE}"/>
                </a:ext>
              </a:extLst>
            </p:cNvPr>
            <p:cNvSpPr txBox="1"/>
            <p:nvPr/>
          </p:nvSpPr>
          <p:spPr>
            <a:xfrm>
              <a:off x="543579" y="2503629"/>
              <a:ext cx="814647" cy="523220"/>
            </a:xfrm>
            <a:prstGeom prst="rect">
              <a:avLst/>
            </a:prstGeom>
            <a:noFill/>
          </p:spPr>
          <p:txBody>
            <a:bodyPr wrap="none" rtlCol="0">
              <a:spAutoFit/>
            </a:bodyPr>
            <a:lstStyle/>
            <a:p>
              <a:r>
                <a:rPr lang="en-US" sz="2800" dirty="0">
                  <a:latin typeface="Amazon Ember" panose="020B0603020204020204" pitchFamily="34" charset="0"/>
                  <a:ea typeface="Amazon Ember" panose="020B0603020204020204" pitchFamily="34" charset="0"/>
                  <a:cs typeface="Amazon Ember" panose="020B0603020204020204" pitchFamily="34" charset="0"/>
                </a:rPr>
                <a:t>192</a:t>
              </a:r>
            </a:p>
          </p:txBody>
        </p:sp>
        <p:sp>
          <p:nvSpPr>
            <p:cNvPr id="11" name="Arrow: Down 10" descr="down arrow">
              <a:extLst>
                <a:ext uri="{FF2B5EF4-FFF2-40B4-BE49-F238E27FC236}">
                  <a16:creationId xmlns:a16="http://schemas.microsoft.com/office/drawing/2014/main" id="{5F0F284C-7C31-4CAC-AE88-E5B7BFD44910}"/>
                </a:ext>
              </a:extLst>
            </p:cNvPr>
            <p:cNvSpPr/>
            <p:nvPr/>
          </p:nvSpPr>
          <p:spPr>
            <a:xfrm>
              <a:off x="813742" y="3530481"/>
              <a:ext cx="274320" cy="457200"/>
            </a:xfrm>
            <a:prstGeom prst="downArrow">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a:extLst>
                <a:ext uri="{FF2B5EF4-FFF2-40B4-BE49-F238E27FC236}">
                  <a16:creationId xmlns:a16="http://schemas.microsoft.com/office/drawing/2014/main" id="{3CA274A8-508A-FDB9-9077-2A7F64ECBD05}"/>
                </a:ext>
              </a:extLst>
            </p:cNvPr>
            <p:cNvSpPr txBox="1"/>
            <p:nvPr/>
          </p:nvSpPr>
          <p:spPr>
            <a:xfrm>
              <a:off x="18595" y="4104142"/>
              <a:ext cx="1864613" cy="523220"/>
            </a:xfrm>
            <a:prstGeom prst="rect">
              <a:avLst/>
            </a:prstGeom>
            <a:noFill/>
          </p:spPr>
          <p:txBody>
            <a:bodyPr wrap="none" rtlCol="0">
              <a:spAutoFit/>
            </a:bodyPr>
            <a:lstStyle/>
            <a:p>
              <a:pPr algn="ctr"/>
              <a:r>
                <a:rPr lang="en-US" sz="2800" dirty="0">
                  <a:latin typeface="Amazon Ember" panose="020B0603020204020204" pitchFamily="34" charset="0"/>
                  <a:ea typeface="Amazon Ember" panose="020B0603020204020204" pitchFamily="34" charset="0"/>
                  <a:cs typeface="Amazon Ember" panose="020B0603020204020204" pitchFamily="34" charset="0"/>
                </a:rPr>
                <a:t>11000000</a:t>
              </a:r>
            </a:p>
          </p:txBody>
        </p:sp>
        <p:sp>
          <p:nvSpPr>
            <p:cNvPr id="16" name="TextBox 15">
              <a:extLst>
                <a:ext uri="{FF2B5EF4-FFF2-40B4-BE49-F238E27FC236}">
                  <a16:creationId xmlns:a16="http://schemas.microsoft.com/office/drawing/2014/main" id="{2BB5E58F-9102-2E12-911D-A17CB8010C1B}"/>
                </a:ext>
              </a:extLst>
            </p:cNvPr>
            <p:cNvSpPr txBox="1"/>
            <p:nvPr/>
          </p:nvSpPr>
          <p:spPr>
            <a:xfrm>
              <a:off x="449000" y="5119175"/>
              <a:ext cx="1003801" cy="523220"/>
            </a:xfrm>
            <a:prstGeom prst="rect">
              <a:avLst/>
            </a:prstGeom>
            <a:noFill/>
          </p:spPr>
          <p:txBody>
            <a:bodyPr wrap="none" rtlCol="0">
              <a:spAutoFit/>
            </a:bodyPr>
            <a:lstStyle/>
            <a:p>
              <a:r>
                <a:rPr lang="en-US" sz="2800" dirty="0">
                  <a:latin typeface="Amazon Ember Light" panose="020B0403020204020204" pitchFamily="34" charset="0"/>
                  <a:ea typeface="Amazon Ember Light" panose="020B0403020204020204" pitchFamily="34" charset="0"/>
                  <a:cs typeface="Amazon Ember Light" panose="020B0403020204020204" pitchFamily="34" charset="0"/>
                </a:rPr>
                <a:t>Fixed</a:t>
              </a:r>
            </a:p>
          </p:txBody>
        </p:sp>
        <p:sp>
          <p:nvSpPr>
            <p:cNvPr id="21" name="TextBox 20">
              <a:extLst>
                <a:ext uri="{FF2B5EF4-FFF2-40B4-BE49-F238E27FC236}">
                  <a16:creationId xmlns:a16="http://schemas.microsoft.com/office/drawing/2014/main" id="{FA9A8955-0096-AF94-F4E3-800EC9E9D556}"/>
                </a:ext>
              </a:extLst>
            </p:cNvPr>
            <p:cNvSpPr txBox="1"/>
            <p:nvPr/>
          </p:nvSpPr>
          <p:spPr>
            <a:xfrm>
              <a:off x="1936645" y="2485700"/>
              <a:ext cx="814647" cy="523220"/>
            </a:xfrm>
            <a:prstGeom prst="rect">
              <a:avLst/>
            </a:prstGeom>
            <a:noFill/>
          </p:spPr>
          <p:txBody>
            <a:bodyPr wrap="square" rtlCol="0">
              <a:spAutoFit/>
            </a:bodyPr>
            <a:lstStyle/>
            <a:p>
              <a:pPr algn="ctr"/>
              <a:r>
                <a:rPr lang="en-US" sz="2800" dirty="0">
                  <a:latin typeface="Amazon Ember" panose="020B0603020204020204" pitchFamily="34" charset="0"/>
                  <a:ea typeface="Amazon Ember" panose="020B0603020204020204" pitchFamily="34" charset="0"/>
                  <a:cs typeface="Amazon Ember" panose="020B0603020204020204" pitchFamily="34" charset="0"/>
                </a:rPr>
                <a:t>.</a:t>
              </a:r>
            </a:p>
          </p:txBody>
        </p:sp>
        <p:sp>
          <p:nvSpPr>
            <p:cNvPr id="22" name="TextBox 21">
              <a:extLst>
                <a:ext uri="{FF2B5EF4-FFF2-40B4-BE49-F238E27FC236}">
                  <a16:creationId xmlns:a16="http://schemas.microsoft.com/office/drawing/2014/main" id="{70BE5C7A-6B23-BB96-7633-32AFF498A886}"/>
                </a:ext>
              </a:extLst>
            </p:cNvPr>
            <p:cNvSpPr txBox="1"/>
            <p:nvPr/>
          </p:nvSpPr>
          <p:spPr>
            <a:xfrm>
              <a:off x="3543717" y="2503629"/>
              <a:ext cx="394660" cy="523220"/>
            </a:xfrm>
            <a:prstGeom prst="rect">
              <a:avLst/>
            </a:prstGeom>
            <a:noFill/>
          </p:spPr>
          <p:txBody>
            <a:bodyPr wrap="none" rtlCol="0">
              <a:spAutoFit/>
            </a:bodyPr>
            <a:lstStyle/>
            <a:p>
              <a:r>
                <a:rPr lang="en-US" sz="2800" dirty="0">
                  <a:latin typeface="Amazon Ember" panose="020B0603020204020204" pitchFamily="34" charset="0"/>
                  <a:ea typeface="Amazon Ember" panose="020B0603020204020204" pitchFamily="34" charset="0"/>
                  <a:cs typeface="Amazon Ember" panose="020B0603020204020204" pitchFamily="34" charset="0"/>
                </a:rPr>
                <a:t>0</a:t>
              </a:r>
            </a:p>
          </p:txBody>
        </p:sp>
        <p:sp>
          <p:nvSpPr>
            <p:cNvPr id="23" name="Arrow: Down 22">
              <a:extLst>
                <a:ext uri="{FF2B5EF4-FFF2-40B4-BE49-F238E27FC236}">
                  <a16:creationId xmlns:a16="http://schemas.microsoft.com/office/drawing/2014/main" id="{479F0162-5477-77CC-6174-AE2807F922A6}"/>
                </a:ext>
                <a:ext uri="{C183D7F6-B498-43B3-948B-1728B52AA6E4}">
                  <adec:decorative xmlns:adec="http://schemas.microsoft.com/office/drawing/2017/decorative" val="1"/>
                </a:ext>
              </a:extLst>
            </p:cNvPr>
            <p:cNvSpPr/>
            <p:nvPr/>
          </p:nvSpPr>
          <p:spPr>
            <a:xfrm>
              <a:off x="3610351" y="3530481"/>
              <a:ext cx="274320" cy="457200"/>
            </a:xfrm>
            <a:prstGeom prst="downArrow">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3D4C08BC-34AC-ECA1-2C59-840387B510EA}"/>
                </a:ext>
              </a:extLst>
            </p:cNvPr>
            <p:cNvSpPr txBox="1"/>
            <p:nvPr/>
          </p:nvSpPr>
          <p:spPr>
            <a:xfrm>
              <a:off x="2821876" y="4104142"/>
              <a:ext cx="1864613" cy="523220"/>
            </a:xfrm>
            <a:prstGeom prst="rect">
              <a:avLst/>
            </a:prstGeom>
            <a:noFill/>
          </p:spPr>
          <p:txBody>
            <a:bodyPr wrap="none" rtlCol="0">
              <a:spAutoFit/>
            </a:bodyPr>
            <a:lstStyle/>
            <a:p>
              <a:pPr algn="ctr"/>
              <a:r>
                <a:rPr lang="en-US" sz="2800" dirty="0">
                  <a:latin typeface="Amazon Ember" panose="020B0603020204020204" pitchFamily="34" charset="0"/>
                  <a:ea typeface="Amazon Ember" panose="020B0603020204020204" pitchFamily="34" charset="0"/>
                  <a:cs typeface="Amazon Ember" panose="020B0603020204020204" pitchFamily="34" charset="0"/>
                </a:rPr>
                <a:t>00000000</a:t>
              </a:r>
            </a:p>
          </p:txBody>
        </p:sp>
        <p:sp>
          <p:nvSpPr>
            <p:cNvPr id="27" name="TextBox 26">
              <a:extLst>
                <a:ext uri="{FF2B5EF4-FFF2-40B4-BE49-F238E27FC236}">
                  <a16:creationId xmlns:a16="http://schemas.microsoft.com/office/drawing/2014/main" id="{C6174662-2047-D15C-A2C9-2CBBCDDBD688}"/>
                </a:ext>
              </a:extLst>
            </p:cNvPr>
            <p:cNvSpPr txBox="1"/>
            <p:nvPr/>
          </p:nvSpPr>
          <p:spPr>
            <a:xfrm>
              <a:off x="3234323" y="5119175"/>
              <a:ext cx="1003801" cy="523220"/>
            </a:xfrm>
            <a:prstGeom prst="rect">
              <a:avLst/>
            </a:prstGeom>
            <a:noFill/>
          </p:spPr>
          <p:txBody>
            <a:bodyPr wrap="none" rtlCol="0">
              <a:spAutoFit/>
            </a:bodyPr>
            <a:lstStyle/>
            <a:p>
              <a:r>
                <a:rPr lang="en-US" sz="2800" dirty="0">
                  <a:latin typeface="Amazon Ember Light" panose="020B0403020204020204" pitchFamily="34" charset="0"/>
                  <a:ea typeface="Amazon Ember Light" panose="020B0403020204020204" pitchFamily="34" charset="0"/>
                  <a:cs typeface="Amazon Ember Light" panose="020B0403020204020204" pitchFamily="34" charset="0"/>
                </a:rPr>
                <a:t>Fixed</a:t>
              </a:r>
            </a:p>
          </p:txBody>
        </p:sp>
        <p:sp>
          <p:nvSpPr>
            <p:cNvPr id="28" name="TextBox 27">
              <a:extLst>
                <a:ext uri="{FF2B5EF4-FFF2-40B4-BE49-F238E27FC236}">
                  <a16:creationId xmlns:a16="http://schemas.microsoft.com/office/drawing/2014/main" id="{BF0B7C77-628A-ED6E-99B1-0A70EFBE4882}"/>
                </a:ext>
              </a:extLst>
            </p:cNvPr>
            <p:cNvSpPr txBox="1"/>
            <p:nvPr/>
          </p:nvSpPr>
          <p:spPr>
            <a:xfrm>
              <a:off x="4722777" y="2503629"/>
              <a:ext cx="814647" cy="523220"/>
            </a:xfrm>
            <a:prstGeom prst="rect">
              <a:avLst/>
            </a:prstGeom>
            <a:noFill/>
          </p:spPr>
          <p:txBody>
            <a:bodyPr wrap="square" rtlCol="0">
              <a:spAutoFit/>
            </a:bodyPr>
            <a:lstStyle/>
            <a:p>
              <a:pPr algn="ctr"/>
              <a:r>
                <a:rPr lang="en-US" sz="2800" dirty="0">
                  <a:latin typeface="Amazon Ember" panose="020B0603020204020204" pitchFamily="34" charset="0"/>
                  <a:ea typeface="Amazon Ember" panose="020B0603020204020204" pitchFamily="34" charset="0"/>
                  <a:cs typeface="Amazon Ember" panose="020B0603020204020204" pitchFamily="34" charset="0"/>
                </a:rPr>
                <a:t>.</a:t>
              </a:r>
            </a:p>
          </p:txBody>
        </p:sp>
        <p:sp>
          <p:nvSpPr>
            <p:cNvPr id="29" name="TextBox 28">
              <a:extLst>
                <a:ext uri="{FF2B5EF4-FFF2-40B4-BE49-F238E27FC236}">
                  <a16:creationId xmlns:a16="http://schemas.microsoft.com/office/drawing/2014/main" id="{29851A10-084E-D9C4-3C47-2C412C8F13C9}"/>
                </a:ext>
              </a:extLst>
            </p:cNvPr>
            <p:cNvSpPr txBox="1"/>
            <p:nvPr/>
          </p:nvSpPr>
          <p:spPr>
            <a:xfrm>
              <a:off x="6115843" y="2503629"/>
              <a:ext cx="394660" cy="523220"/>
            </a:xfrm>
            <a:prstGeom prst="rect">
              <a:avLst/>
            </a:prstGeom>
            <a:noFill/>
          </p:spPr>
          <p:txBody>
            <a:bodyPr wrap="none" rtlCol="0">
              <a:spAutoFit/>
            </a:bodyPr>
            <a:lstStyle/>
            <a:p>
              <a:r>
                <a:rPr lang="en-US" sz="2800" dirty="0">
                  <a:latin typeface="Amazon Ember" panose="020B0603020204020204" pitchFamily="34" charset="0"/>
                  <a:ea typeface="Amazon Ember" panose="020B0603020204020204" pitchFamily="34" charset="0"/>
                  <a:cs typeface="Amazon Ember" panose="020B0603020204020204" pitchFamily="34" charset="0"/>
                </a:rPr>
                <a:t>2</a:t>
              </a:r>
            </a:p>
          </p:txBody>
        </p:sp>
        <p:sp>
          <p:nvSpPr>
            <p:cNvPr id="30" name="Arrow: Down 29" descr="down arrow">
              <a:extLst>
                <a:ext uri="{FF2B5EF4-FFF2-40B4-BE49-F238E27FC236}">
                  <a16:creationId xmlns:a16="http://schemas.microsoft.com/office/drawing/2014/main" id="{368F42A5-2578-6513-6BD6-63ADAB20977D}"/>
                </a:ext>
              </a:extLst>
            </p:cNvPr>
            <p:cNvSpPr/>
            <p:nvPr/>
          </p:nvSpPr>
          <p:spPr>
            <a:xfrm>
              <a:off x="6176013" y="3530481"/>
              <a:ext cx="274320" cy="457200"/>
            </a:xfrm>
            <a:prstGeom prst="downArrow">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842D92F4-14ED-6D59-E1AC-616F73F6A8EE}"/>
                </a:ext>
              </a:extLst>
            </p:cNvPr>
            <p:cNvSpPr txBox="1"/>
            <p:nvPr/>
          </p:nvSpPr>
          <p:spPr>
            <a:xfrm>
              <a:off x="5382968" y="4104142"/>
              <a:ext cx="1864613" cy="523220"/>
            </a:xfrm>
            <a:prstGeom prst="rect">
              <a:avLst/>
            </a:prstGeom>
            <a:noFill/>
          </p:spPr>
          <p:txBody>
            <a:bodyPr wrap="none" rtlCol="0">
              <a:spAutoFit/>
            </a:bodyPr>
            <a:lstStyle/>
            <a:p>
              <a:pPr algn="ctr"/>
              <a:r>
                <a:rPr lang="en-US" sz="2800" dirty="0">
                  <a:latin typeface="Amazon Ember" panose="020B0603020204020204" pitchFamily="34" charset="0"/>
                  <a:ea typeface="Amazon Ember" panose="020B0603020204020204" pitchFamily="34" charset="0"/>
                  <a:cs typeface="Amazon Ember" panose="020B0603020204020204" pitchFamily="34" charset="0"/>
                </a:rPr>
                <a:t>00000010</a:t>
              </a:r>
            </a:p>
          </p:txBody>
        </p:sp>
        <p:sp>
          <p:nvSpPr>
            <p:cNvPr id="32" name="TextBox 31">
              <a:extLst>
                <a:ext uri="{FF2B5EF4-FFF2-40B4-BE49-F238E27FC236}">
                  <a16:creationId xmlns:a16="http://schemas.microsoft.com/office/drawing/2014/main" id="{6F32F543-AEA1-C525-6072-9D5BF666DA4A}"/>
                </a:ext>
              </a:extLst>
            </p:cNvPr>
            <p:cNvSpPr txBox="1"/>
            <p:nvPr/>
          </p:nvSpPr>
          <p:spPr>
            <a:xfrm>
              <a:off x="5806525" y="5119175"/>
              <a:ext cx="1003801" cy="523220"/>
            </a:xfrm>
            <a:prstGeom prst="rect">
              <a:avLst/>
            </a:prstGeom>
            <a:noFill/>
          </p:spPr>
          <p:txBody>
            <a:bodyPr wrap="none" rtlCol="0">
              <a:spAutoFit/>
            </a:bodyPr>
            <a:lstStyle/>
            <a:p>
              <a:r>
                <a:rPr lang="en-US" sz="2800" dirty="0">
                  <a:latin typeface="Amazon Ember Light" panose="020B0403020204020204" pitchFamily="34" charset="0"/>
                  <a:ea typeface="Amazon Ember Light" panose="020B0403020204020204" pitchFamily="34" charset="0"/>
                  <a:cs typeface="Amazon Ember Light" panose="020B0403020204020204" pitchFamily="34" charset="0"/>
                </a:rPr>
                <a:t>Fixed</a:t>
              </a:r>
            </a:p>
          </p:txBody>
        </p:sp>
        <p:sp>
          <p:nvSpPr>
            <p:cNvPr id="33" name="TextBox 32">
              <a:extLst>
                <a:ext uri="{FF2B5EF4-FFF2-40B4-BE49-F238E27FC236}">
                  <a16:creationId xmlns:a16="http://schemas.microsoft.com/office/drawing/2014/main" id="{6D1E7F1E-DCF0-372A-130D-D85404CD8968}"/>
                </a:ext>
              </a:extLst>
            </p:cNvPr>
            <p:cNvSpPr txBox="1"/>
            <p:nvPr/>
          </p:nvSpPr>
          <p:spPr>
            <a:xfrm>
              <a:off x="7196375" y="2503629"/>
              <a:ext cx="814647" cy="523220"/>
            </a:xfrm>
            <a:prstGeom prst="rect">
              <a:avLst/>
            </a:prstGeom>
            <a:noFill/>
          </p:spPr>
          <p:txBody>
            <a:bodyPr wrap="square" rtlCol="0">
              <a:spAutoFit/>
            </a:bodyPr>
            <a:lstStyle/>
            <a:p>
              <a:pPr algn="ctr"/>
              <a:r>
                <a:rPr lang="en-US" sz="2800" dirty="0">
                  <a:latin typeface="Amazon Ember" panose="020B0603020204020204" pitchFamily="34" charset="0"/>
                  <a:ea typeface="Amazon Ember" panose="020B0603020204020204" pitchFamily="34" charset="0"/>
                  <a:cs typeface="Amazon Ember" panose="020B0603020204020204" pitchFamily="34" charset="0"/>
                </a:rPr>
                <a:t>.</a:t>
              </a:r>
            </a:p>
          </p:txBody>
        </p:sp>
        <p:sp>
          <p:nvSpPr>
            <p:cNvPr id="34" name="TextBox 33">
              <a:extLst>
                <a:ext uri="{FF2B5EF4-FFF2-40B4-BE49-F238E27FC236}">
                  <a16:creationId xmlns:a16="http://schemas.microsoft.com/office/drawing/2014/main" id="{9696E1CB-3252-0AC1-53F2-7A786C6331E6}"/>
                </a:ext>
              </a:extLst>
            </p:cNvPr>
            <p:cNvSpPr txBox="1"/>
            <p:nvPr/>
          </p:nvSpPr>
          <p:spPr>
            <a:xfrm>
              <a:off x="7578748" y="1467408"/>
              <a:ext cx="2416046" cy="523220"/>
            </a:xfrm>
            <a:prstGeom prst="rect">
              <a:avLst/>
            </a:prstGeom>
            <a:noFill/>
          </p:spPr>
          <p:txBody>
            <a:bodyPr wrap="none" rtlCol="0">
              <a:spAutoFit/>
            </a:bodyPr>
            <a:lstStyle/>
            <a:p>
              <a:pPr algn="ctr"/>
              <a:r>
                <a:rPr lang="en-US" sz="2800" dirty="0">
                  <a:latin typeface="Amazon Ember Light" panose="020B0403020204020204" pitchFamily="34" charset="0"/>
                  <a:ea typeface="Amazon Ember Light" panose="020B0403020204020204" pitchFamily="34" charset="0"/>
                  <a:cs typeface="Amazon Ember Light" panose="020B0403020204020204" pitchFamily="34" charset="0"/>
                </a:rPr>
                <a:t>Host identifier</a:t>
              </a:r>
            </a:p>
          </p:txBody>
        </p:sp>
        <p:sp>
          <p:nvSpPr>
            <p:cNvPr id="35" name="Rectangle 34">
              <a:extLst>
                <a:ext uri="{FF2B5EF4-FFF2-40B4-BE49-F238E27FC236}">
                  <a16:creationId xmlns:a16="http://schemas.microsoft.com/office/drawing/2014/main" id="{1130C50B-0054-7410-2D24-6830B9D2BEEE}"/>
                </a:ext>
                <a:ext uri="{C183D7F6-B498-43B3-948B-1728B52AA6E4}">
                  <adec:decorative xmlns:adec="http://schemas.microsoft.com/office/drawing/2017/decorative" val="1"/>
                </a:ext>
              </a:extLst>
            </p:cNvPr>
            <p:cNvSpPr/>
            <p:nvPr/>
          </p:nvSpPr>
          <p:spPr>
            <a:xfrm>
              <a:off x="8279047" y="2171529"/>
              <a:ext cx="1015448" cy="1071247"/>
            </a:xfrm>
            <a:prstGeom prst="rect">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8" name="TextBox 37">
              <a:extLst>
                <a:ext uri="{FF2B5EF4-FFF2-40B4-BE49-F238E27FC236}">
                  <a16:creationId xmlns:a16="http://schemas.microsoft.com/office/drawing/2014/main" id="{57D14BE3-F959-F105-5969-F86967A63C52}"/>
                </a:ext>
              </a:extLst>
            </p:cNvPr>
            <p:cNvSpPr txBox="1"/>
            <p:nvPr/>
          </p:nvSpPr>
          <p:spPr>
            <a:xfrm>
              <a:off x="8589441" y="2503629"/>
              <a:ext cx="394660" cy="523220"/>
            </a:xfrm>
            <a:prstGeom prst="rect">
              <a:avLst/>
            </a:prstGeom>
            <a:noFill/>
          </p:spPr>
          <p:txBody>
            <a:bodyPr wrap="none" rtlCol="0">
              <a:spAutoFit/>
            </a:bodyPr>
            <a:lstStyle/>
            <a:p>
              <a:r>
                <a:rPr lang="en-US" sz="2800" dirty="0">
                  <a:latin typeface="Amazon Ember" panose="020B0603020204020204" pitchFamily="34" charset="0"/>
                  <a:ea typeface="Amazon Ember" panose="020B0603020204020204" pitchFamily="34" charset="0"/>
                  <a:cs typeface="Amazon Ember" panose="020B0603020204020204" pitchFamily="34" charset="0"/>
                </a:rPr>
                <a:t>0</a:t>
              </a:r>
            </a:p>
          </p:txBody>
        </p:sp>
        <p:sp>
          <p:nvSpPr>
            <p:cNvPr id="39" name="Arrow: Down 38" descr="down arrow">
              <a:extLst>
                <a:ext uri="{FF2B5EF4-FFF2-40B4-BE49-F238E27FC236}">
                  <a16:creationId xmlns:a16="http://schemas.microsoft.com/office/drawing/2014/main" id="{53C2C3E0-F8C0-7C07-4D56-8F85E4340A3D}"/>
                </a:ext>
              </a:extLst>
            </p:cNvPr>
            <p:cNvSpPr/>
            <p:nvPr/>
          </p:nvSpPr>
          <p:spPr>
            <a:xfrm>
              <a:off x="8650830" y="3530481"/>
              <a:ext cx="274320" cy="457200"/>
            </a:xfrm>
            <a:prstGeom prst="downArrow">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0" name="TextBox 39">
              <a:extLst>
                <a:ext uri="{FF2B5EF4-FFF2-40B4-BE49-F238E27FC236}">
                  <a16:creationId xmlns:a16="http://schemas.microsoft.com/office/drawing/2014/main" id="{05CDFA6B-47D5-8417-3C56-8F9C12F983BC}"/>
                </a:ext>
              </a:extLst>
            </p:cNvPr>
            <p:cNvSpPr txBox="1"/>
            <p:nvPr/>
          </p:nvSpPr>
          <p:spPr>
            <a:xfrm>
              <a:off x="7618786" y="4104142"/>
              <a:ext cx="2305439" cy="954107"/>
            </a:xfrm>
            <a:prstGeom prst="rect">
              <a:avLst/>
            </a:prstGeom>
            <a:noFill/>
          </p:spPr>
          <p:txBody>
            <a:bodyPr wrap="none" rtlCol="0">
              <a:spAutoFit/>
            </a:bodyPr>
            <a:lstStyle/>
            <a:p>
              <a:pPr algn="ctr"/>
              <a:r>
                <a:rPr lang="en-US" sz="2800" dirty="0">
                  <a:latin typeface="Amazon Ember" panose="020B0603020204020204" pitchFamily="34" charset="0"/>
                  <a:ea typeface="Amazon Ember" panose="020B0603020204020204" pitchFamily="34" charset="0"/>
                  <a:cs typeface="Amazon Ember" panose="020B0603020204020204" pitchFamily="34" charset="0"/>
                </a:rPr>
                <a:t>00000000 </a:t>
              </a:r>
              <a:br>
                <a:rPr lang="en-US" sz="2800" dirty="0">
                  <a:latin typeface="Amazon Ember" panose="020B0603020204020204" pitchFamily="34" charset="0"/>
                  <a:ea typeface="Amazon Ember" panose="020B0603020204020204" pitchFamily="34" charset="0"/>
                  <a:cs typeface="Amazon Ember" panose="020B0603020204020204" pitchFamily="34" charset="0"/>
                </a:rPr>
              </a:br>
              <a:r>
                <a:rPr lang="en-US" sz="2800" dirty="0">
                  <a:latin typeface="Amazon Ember" panose="020B0603020204020204" pitchFamily="34" charset="0"/>
                  <a:ea typeface="Amazon Ember" panose="020B0603020204020204" pitchFamily="34" charset="0"/>
                  <a:cs typeface="Amazon Ember" panose="020B0603020204020204" pitchFamily="34" charset="0"/>
                </a:rPr>
                <a:t>to 11111111</a:t>
              </a:r>
            </a:p>
          </p:txBody>
        </p:sp>
        <p:sp>
          <p:nvSpPr>
            <p:cNvPr id="41" name="TextBox 40">
              <a:extLst>
                <a:ext uri="{FF2B5EF4-FFF2-40B4-BE49-F238E27FC236}">
                  <a16:creationId xmlns:a16="http://schemas.microsoft.com/office/drawing/2014/main" id="{C6959F8A-EEE0-C966-5366-2CF663727756}"/>
                </a:ext>
              </a:extLst>
            </p:cNvPr>
            <p:cNvSpPr txBox="1"/>
            <p:nvPr/>
          </p:nvSpPr>
          <p:spPr>
            <a:xfrm>
              <a:off x="8102128" y="5119175"/>
              <a:ext cx="1369286" cy="523220"/>
            </a:xfrm>
            <a:prstGeom prst="rect">
              <a:avLst/>
            </a:prstGeom>
            <a:noFill/>
          </p:spPr>
          <p:txBody>
            <a:bodyPr wrap="none" rtlCol="0">
              <a:spAutoFit/>
            </a:bodyPr>
            <a:lstStyle/>
            <a:p>
              <a:r>
                <a:rPr lang="en-US" sz="2800" dirty="0">
                  <a:latin typeface="Amazon Ember Light" panose="020B0403020204020204" pitchFamily="34" charset="0"/>
                  <a:ea typeface="Amazon Ember Light" panose="020B0403020204020204" pitchFamily="34" charset="0"/>
                  <a:cs typeface="Amazon Ember Light" panose="020B0403020204020204" pitchFamily="34" charset="0"/>
                </a:rPr>
                <a:t>Flexible</a:t>
              </a:r>
            </a:p>
          </p:txBody>
        </p:sp>
        <p:sp>
          <p:nvSpPr>
            <p:cNvPr id="42" name="TextBox 41">
              <a:extLst>
                <a:ext uri="{FF2B5EF4-FFF2-40B4-BE49-F238E27FC236}">
                  <a16:creationId xmlns:a16="http://schemas.microsoft.com/office/drawing/2014/main" id="{7D10D9DA-0426-6BB4-7D8B-3FBBA22EFD92}"/>
                </a:ext>
              </a:extLst>
            </p:cNvPr>
            <p:cNvSpPr txBox="1"/>
            <p:nvPr/>
          </p:nvSpPr>
          <p:spPr>
            <a:xfrm>
              <a:off x="9562520" y="2503629"/>
              <a:ext cx="814647" cy="523220"/>
            </a:xfrm>
            <a:prstGeom prst="rect">
              <a:avLst/>
            </a:prstGeom>
            <a:noFill/>
          </p:spPr>
          <p:txBody>
            <a:bodyPr wrap="square" rtlCol="0">
              <a:spAutoFit/>
            </a:bodyPr>
            <a:lstStyle/>
            <a:p>
              <a:pPr algn="ctr"/>
              <a:r>
                <a:rPr lang="en-US" sz="2800" dirty="0">
                  <a:latin typeface="Amazon Ember" panose="020B0603020204020204" pitchFamily="34" charset="0"/>
                  <a:ea typeface="Amazon Ember" panose="020B0603020204020204" pitchFamily="34" charset="0"/>
                  <a:cs typeface="Amazon Ember" panose="020B0603020204020204" pitchFamily="34" charset="0"/>
                </a:rPr>
                <a:t>/</a:t>
              </a:r>
            </a:p>
          </p:txBody>
        </p:sp>
        <p:sp>
          <p:nvSpPr>
            <p:cNvPr id="43" name="Oval 42">
              <a:extLst>
                <a:ext uri="{FF2B5EF4-FFF2-40B4-BE49-F238E27FC236}">
                  <a16:creationId xmlns:a16="http://schemas.microsoft.com/office/drawing/2014/main" id="{D4D2D791-9600-0CC2-EE1C-7D9E5846E1C7}"/>
                </a:ext>
                <a:ext uri="{C183D7F6-B498-43B3-948B-1728B52AA6E4}">
                  <adec:decorative xmlns:adec="http://schemas.microsoft.com/office/drawing/2017/decorative" val="1"/>
                </a:ext>
              </a:extLst>
            </p:cNvPr>
            <p:cNvSpPr/>
            <p:nvPr/>
          </p:nvSpPr>
          <p:spPr>
            <a:xfrm>
              <a:off x="10780855" y="2288670"/>
              <a:ext cx="954107" cy="954107"/>
            </a:xfrm>
            <a:prstGeom prst="ellipse">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4" name="TextBox 43">
              <a:extLst>
                <a:ext uri="{FF2B5EF4-FFF2-40B4-BE49-F238E27FC236}">
                  <a16:creationId xmlns:a16="http://schemas.microsoft.com/office/drawing/2014/main" id="{3FA78658-4186-5822-4539-BF98A6288CEE}"/>
                </a:ext>
              </a:extLst>
            </p:cNvPr>
            <p:cNvSpPr txBox="1"/>
            <p:nvPr/>
          </p:nvSpPr>
          <p:spPr>
            <a:xfrm>
              <a:off x="10955583" y="2503629"/>
              <a:ext cx="604653" cy="523220"/>
            </a:xfrm>
            <a:prstGeom prst="rect">
              <a:avLst/>
            </a:prstGeom>
            <a:noFill/>
          </p:spPr>
          <p:txBody>
            <a:bodyPr wrap="none" rtlCol="0">
              <a:spAutoFit/>
            </a:bodyPr>
            <a:lstStyle/>
            <a:p>
              <a:r>
                <a:rPr lang="en-US" sz="2800" dirty="0">
                  <a:latin typeface="Amazon Ember" panose="020B0603020204020204" pitchFamily="34" charset="0"/>
                  <a:ea typeface="Amazon Ember" panose="020B0603020204020204" pitchFamily="34" charset="0"/>
                  <a:cs typeface="Amazon Ember" panose="020B0603020204020204" pitchFamily="34" charset="0"/>
                </a:rPr>
                <a:t>24</a:t>
              </a:r>
            </a:p>
          </p:txBody>
        </p:sp>
        <p:sp>
          <p:nvSpPr>
            <p:cNvPr id="45" name="TextBox 44">
              <a:extLst>
                <a:ext uri="{FF2B5EF4-FFF2-40B4-BE49-F238E27FC236}">
                  <a16:creationId xmlns:a16="http://schemas.microsoft.com/office/drawing/2014/main" id="{E172DA4A-C0B4-EB13-6C03-E765DC51996B}"/>
                </a:ext>
              </a:extLst>
            </p:cNvPr>
            <p:cNvSpPr txBox="1"/>
            <p:nvPr/>
          </p:nvSpPr>
          <p:spPr>
            <a:xfrm>
              <a:off x="10432264" y="3421368"/>
              <a:ext cx="1651286" cy="1015663"/>
            </a:xfrm>
            <a:prstGeom prst="rect">
              <a:avLst/>
            </a:prstGeom>
            <a:noFill/>
          </p:spPr>
          <p:txBody>
            <a:bodyPr wrap="none" rtlCol="0">
              <a:spAutoFit/>
            </a:bodyPr>
            <a:lstStyle/>
            <a:p>
              <a:pPr algn="ctr"/>
              <a:r>
                <a:rPr lang="en-US" sz="2000" dirty="0">
                  <a:latin typeface="Amazon Ember Light" panose="020B0403020204020204" pitchFamily="34" charset="0"/>
                  <a:ea typeface="Amazon Ember Light" panose="020B0403020204020204" pitchFamily="34" charset="0"/>
                  <a:cs typeface="Amazon Ember Light" panose="020B0403020204020204" pitchFamily="34" charset="0"/>
                </a:rPr>
                <a:t>Tells you how</a:t>
              </a:r>
              <a:br>
                <a:rPr lang="en-US" sz="2000" dirty="0">
                  <a:latin typeface="Amazon Ember Light" panose="020B0403020204020204" pitchFamily="34" charset="0"/>
                  <a:ea typeface="Amazon Ember Light" panose="020B0403020204020204" pitchFamily="34" charset="0"/>
                  <a:cs typeface="Amazon Ember Light" panose="020B0403020204020204" pitchFamily="34" charset="0"/>
                </a:rPr>
              </a:br>
              <a:r>
                <a:rPr lang="en-US" sz="2000" dirty="0">
                  <a:latin typeface="Amazon Ember Light" panose="020B0403020204020204" pitchFamily="34" charset="0"/>
                  <a:ea typeface="Amazon Ember Light" panose="020B0403020204020204" pitchFamily="34" charset="0"/>
                  <a:cs typeface="Amazon Ember Light" panose="020B0403020204020204" pitchFamily="34" charset="0"/>
                </a:rPr>
                <a:t>many bits are </a:t>
              </a:r>
              <a:br>
                <a:rPr lang="en-US" sz="2000" dirty="0">
                  <a:latin typeface="Amazon Ember Light" panose="020B0403020204020204" pitchFamily="34" charset="0"/>
                  <a:ea typeface="Amazon Ember Light" panose="020B0403020204020204" pitchFamily="34" charset="0"/>
                  <a:cs typeface="Amazon Ember Light" panose="020B0403020204020204" pitchFamily="34" charset="0"/>
                </a:rPr>
              </a:br>
              <a:r>
                <a:rPr lang="en-US" sz="2000" dirty="0">
                  <a:latin typeface="Amazon Ember Light" panose="020B0403020204020204" pitchFamily="34" charset="0"/>
                  <a:ea typeface="Amazon Ember Light" panose="020B0403020204020204" pitchFamily="34" charset="0"/>
                  <a:cs typeface="Amazon Ember Light" panose="020B0403020204020204" pitchFamily="34" charset="0"/>
                </a:rPr>
                <a:t>fixed</a:t>
              </a:r>
            </a:p>
          </p:txBody>
        </p:sp>
      </p:grpSp>
    </p:spTree>
    <p:extLst>
      <p:ext uri="{BB962C8B-B14F-4D97-AF65-F5344CB8AC3E}">
        <p14:creationId xmlns:p14="http://schemas.microsoft.com/office/powerpoint/2010/main" val="404810957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7789822" y="631060"/>
            <a:ext cx="1887578"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93959" y="354858"/>
            <a:ext cx="6195863" cy="95410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784658"/>
                </a:solidFill>
                <a:latin typeface="Times New Roman" panose="02020603050405020304" pitchFamily="18" charset="0"/>
                <a:cs typeface="Times New Roman" panose="02020603050405020304" pitchFamily="18" charset="0"/>
              </a:rPr>
              <a:t>Amazon VPC, networking and security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3679"/>
            <a:ext cx="5761987"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764498" y="2737950"/>
            <a:ext cx="10658007"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Amazon VPC, Networking and Security</a:t>
            </a:r>
          </a:p>
          <a:p>
            <a:pPr marL="0" indent="0" algn="ctr">
              <a:buNone/>
            </a:pPr>
            <a:endParaRPr lang="en-US" sz="4800" b="1" dirty="0">
              <a:latin typeface="Times New Roman" panose="02020603050405020304" pitchFamily="18" charset="0"/>
              <a:cs typeface="Times New Roman" panose="02020603050405020304" pitchFamily="18" charset="0"/>
            </a:endParaRPr>
          </a:p>
          <a:p>
            <a:pPr marL="0" indent="0" algn="ctr">
              <a:buNone/>
            </a:pPr>
            <a:endParaRPr lang="en-US" sz="4800" b="1" dirty="0">
              <a:latin typeface="Times New Roman" panose="02020603050405020304" pitchFamily="18" charset="0"/>
              <a:cs typeface="Times New Roman" panose="02020603050405020304" pitchFamily="18" charset="0"/>
            </a:endParaRPr>
          </a:p>
          <a:p>
            <a:pPr marL="0" indent="0" algn="ctr">
              <a:buNone/>
            </a:pPr>
            <a:endParaRPr lang="en-US" sz="48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2</a:t>
            </a:r>
          </a:p>
        </p:txBody>
      </p:sp>
    </p:spTree>
    <p:extLst>
      <p:ext uri="{BB962C8B-B14F-4D97-AF65-F5344CB8AC3E}">
        <p14:creationId xmlns:p14="http://schemas.microsoft.com/office/powerpoint/2010/main" val="221995798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7789822" y="631060"/>
            <a:ext cx="1887578"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93959" y="354858"/>
            <a:ext cx="6195863" cy="95410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784658"/>
                </a:solidFill>
                <a:latin typeface="Times New Roman" panose="02020603050405020304" pitchFamily="18" charset="0"/>
                <a:cs typeface="Times New Roman" panose="02020603050405020304" pitchFamily="18" charset="0"/>
              </a:rPr>
              <a:t>Amazon VPC, networking and security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3679"/>
            <a:ext cx="5761987"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2</a:t>
            </a:r>
          </a:p>
        </p:txBody>
      </p:sp>
      <p:sp>
        <p:nvSpPr>
          <p:cNvPr id="3" name="Content Placeholder 2">
            <a:extLst>
              <a:ext uri="{FF2B5EF4-FFF2-40B4-BE49-F238E27FC236}">
                <a16:creationId xmlns:a16="http://schemas.microsoft.com/office/drawing/2014/main" id="{B5202B19-5DBE-86D5-61F6-A56DC63D710B}"/>
              </a:ext>
            </a:extLst>
          </p:cNvPr>
          <p:cNvSpPr>
            <a:spLocks noGrp="1"/>
          </p:cNvSpPr>
          <p:nvPr>
            <p:ph idx="1"/>
          </p:nvPr>
        </p:nvSpPr>
        <p:spPr>
          <a:xfrm>
            <a:off x="629456" y="2168213"/>
            <a:ext cx="9611591" cy="3544478"/>
          </a:xfrm>
        </p:spPr>
        <p:txBody>
          <a:bodyPr>
            <a:normAutofit/>
          </a:bodyPr>
          <a:lstStyle/>
          <a:p>
            <a:r>
              <a:rPr lang="en-US" sz="2400" dirty="0">
                <a:latin typeface="Times New Roman" panose="02020603050405020304" pitchFamily="18" charset="0"/>
                <a:cs typeface="Times New Roman" panose="02020603050405020304" pitchFamily="18" charset="0"/>
              </a:rPr>
              <a:t>Enables you to provision a </a:t>
            </a:r>
            <a:r>
              <a:rPr lang="en-US" sz="2400" b="1" dirty="0">
                <a:solidFill>
                  <a:schemeClr val="accent5"/>
                </a:solidFill>
                <a:latin typeface="Times New Roman" panose="02020603050405020304" pitchFamily="18" charset="0"/>
                <a:cs typeface="Times New Roman" panose="02020603050405020304" pitchFamily="18" charset="0"/>
              </a:rPr>
              <a:t>logically isolated</a:t>
            </a:r>
            <a:r>
              <a:rPr lang="en-US" sz="2400" dirty="0">
                <a:solidFill>
                  <a:schemeClr val="accent5"/>
                </a:solidFill>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section of the AWS Cloud where you can launch AWS resources in a virtual network that you define</a:t>
            </a:r>
          </a:p>
          <a:p>
            <a:r>
              <a:rPr lang="en-US" sz="2400" dirty="0">
                <a:latin typeface="Times New Roman" panose="02020603050405020304" pitchFamily="18" charset="0"/>
                <a:cs typeface="Times New Roman" panose="02020603050405020304" pitchFamily="18" charset="0"/>
              </a:rPr>
              <a:t>Gives you </a:t>
            </a:r>
            <a:r>
              <a:rPr lang="en-US" sz="2400" b="1" dirty="0">
                <a:solidFill>
                  <a:schemeClr val="accent5"/>
                </a:solidFill>
                <a:latin typeface="Times New Roman" panose="02020603050405020304" pitchFamily="18" charset="0"/>
                <a:cs typeface="Times New Roman" panose="02020603050405020304" pitchFamily="18" charset="0"/>
              </a:rPr>
              <a:t>control over your virtual networking resources</a:t>
            </a:r>
            <a:r>
              <a:rPr lang="en-US" sz="2400" dirty="0">
                <a:latin typeface="Times New Roman" panose="02020603050405020304" pitchFamily="18" charset="0"/>
                <a:cs typeface="Times New Roman" panose="02020603050405020304" pitchFamily="18" charset="0"/>
              </a:rPr>
              <a:t>, including:</a:t>
            </a:r>
          </a:p>
          <a:p>
            <a:pPr lvl="1"/>
            <a:r>
              <a:rPr lang="en-US" dirty="0">
                <a:latin typeface="Times New Roman" panose="02020603050405020304" pitchFamily="18" charset="0"/>
                <a:cs typeface="Times New Roman" panose="02020603050405020304" pitchFamily="18" charset="0"/>
              </a:rPr>
              <a:t>Selection of IP address range</a:t>
            </a:r>
          </a:p>
          <a:p>
            <a:pPr lvl="1"/>
            <a:r>
              <a:rPr lang="en-US" dirty="0">
                <a:latin typeface="Times New Roman" panose="02020603050405020304" pitchFamily="18" charset="0"/>
                <a:cs typeface="Times New Roman" panose="02020603050405020304" pitchFamily="18" charset="0"/>
              </a:rPr>
              <a:t>Creation of subnets</a:t>
            </a:r>
          </a:p>
          <a:p>
            <a:pPr lvl="1"/>
            <a:r>
              <a:rPr lang="en-US" dirty="0">
                <a:latin typeface="Times New Roman" panose="02020603050405020304" pitchFamily="18" charset="0"/>
                <a:cs typeface="Times New Roman" panose="02020603050405020304" pitchFamily="18" charset="0"/>
              </a:rPr>
              <a:t>Configuration of route tables and network gateways</a:t>
            </a:r>
          </a:p>
          <a:p>
            <a:r>
              <a:rPr lang="en-US" sz="2400" dirty="0">
                <a:latin typeface="Times New Roman" panose="02020603050405020304" pitchFamily="18" charset="0"/>
                <a:cs typeface="Times New Roman" panose="02020603050405020304" pitchFamily="18" charset="0"/>
              </a:rPr>
              <a:t>Enables you to </a:t>
            </a:r>
            <a:r>
              <a:rPr lang="en-US" sz="2400" b="1" dirty="0">
                <a:solidFill>
                  <a:schemeClr val="accent5"/>
                </a:solidFill>
                <a:latin typeface="Times New Roman" panose="02020603050405020304" pitchFamily="18" charset="0"/>
                <a:cs typeface="Times New Roman" panose="02020603050405020304" pitchFamily="18" charset="0"/>
              </a:rPr>
              <a:t>customize the network configuration</a:t>
            </a:r>
            <a:r>
              <a:rPr lang="en-US" sz="2400" dirty="0">
                <a:latin typeface="Times New Roman" panose="02020603050405020304" pitchFamily="18" charset="0"/>
                <a:cs typeface="Times New Roman" panose="02020603050405020304" pitchFamily="18" charset="0"/>
              </a:rPr>
              <a:t> for your VPC</a:t>
            </a:r>
          </a:p>
          <a:p>
            <a:r>
              <a:rPr lang="en-US" sz="2400" dirty="0">
                <a:latin typeface="Times New Roman" panose="02020603050405020304" pitchFamily="18" charset="0"/>
                <a:cs typeface="Times New Roman" panose="02020603050405020304" pitchFamily="18" charset="0"/>
              </a:rPr>
              <a:t>Enables you to use </a:t>
            </a:r>
            <a:r>
              <a:rPr lang="en-US" sz="2400" b="1" dirty="0">
                <a:solidFill>
                  <a:schemeClr val="accent5"/>
                </a:solidFill>
                <a:latin typeface="Times New Roman" panose="02020603050405020304" pitchFamily="18" charset="0"/>
                <a:cs typeface="Times New Roman" panose="02020603050405020304" pitchFamily="18" charset="0"/>
              </a:rPr>
              <a:t>multiple layers of security</a:t>
            </a:r>
            <a:endParaRPr lang="en-US" sz="2400" dirty="0">
              <a:solidFill>
                <a:schemeClr val="accent5"/>
              </a:solidFill>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9526AE13-303F-5332-23EA-9A518E8168AB}"/>
              </a:ext>
            </a:extLst>
          </p:cNvPr>
          <p:cNvSpPr txBox="1"/>
          <p:nvPr/>
        </p:nvSpPr>
        <p:spPr>
          <a:xfrm>
            <a:off x="889628" y="1310682"/>
            <a:ext cx="6250898"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Amazon VPC</a:t>
            </a:r>
          </a:p>
        </p:txBody>
      </p:sp>
      <p:pic>
        <p:nvPicPr>
          <p:cNvPr id="10" name="Graphic 9">
            <a:extLst>
              <a:ext uri="{FF2B5EF4-FFF2-40B4-BE49-F238E27FC236}">
                <a16:creationId xmlns:a16="http://schemas.microsoft.com/office/drawing/2014/main" id="{C8BC637C-A31D-12C2-69A8-30D08AEFB2B9}"/>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431168" y="2949106"/>
            <a:ext cx="1211327" cy="1211327"/>
          </a:xfrm>
          <a:prstGeom prst="rect">
            <a:avLst/>
          </a:prstGeom>
        </p:spPr>
      </p:pic>
      <p:sp>
        <p:nvSpPr>
          <p:cNvPr id="11" name="TextBox 10">
            <a:extLst>
              <a:ext uri="{FF2B5EF4-FFF2-40B4-BE49-F238E27FC236}">
                <a16:creationId xmlns:a16="http://schemas.microsoft.com/office/drawing/2014/main" id="{06929378-8C66-F099-061D-98DFC7BC2189}"/>
              </a:ext>
            </a:extLst>
          </p:cNvPr>
          <p:cNvSpPr txBox="1"/>
          <p:nvPr/>
        </p:nvSpPr>
        <p:spPr>
          <a:xfrm>
            <a:off x="10435112" y="4400905"/>
            <a:ext cx="1214946" cy="830997"/>
          </a:xfrm>
          <a:prstGeom prst="rect">
            <a:avLst/>
          </a:prstGeom>
          <a:noFill/>
        </p:spPr>
        <p:txBody>
          <a:bodyPr wrap="square" rtlCol="0">
            <a:spAutoFit/>
          </a:bodyPr>
          <a:lstStyle/>
          <a:p>
            <a:pPr algn="ctr"/>
            <a:r>
              <a:rPr lang="en-US" sz="2400" dirty="0">
                <a:latin typeface="Amazon Ember Light" panose="020B0403020204020204" pitchFamily="34" charset="0"/>
                <a:ea typeface="Amazon Ember Light" panose="020B0403020204020204" pitchFamily="34" charset="0"/>
                <a:cs typeface="Amazon Ember Light" panose="020B0403020204020204" pitchFamily="34" charset="0"/>
              </a:rPr>
              <a:t>Amazon </a:t>
            </a:r>
            <a:br>
              <a:rPr lang="en-US" sz="2400" dirty="0">
                <a:latin typeface="Amazon Ember Light" panose="020B0403020204020204" pitchFamily="34" charset="0"/>
                <a:ea typeface="Amazon Ember Light" panose="020B0403020204020204" pitchFamily="34" charset="0"/>
                <a:cs typeface="Amazon Ember Light" panose="020B0403020204020204" pitchFamily="34" charset="0"/>
              </a:rPr>
            </a:br>
            <a:r>
              <a:rPr lang="en-US" sz="2400" dirty="0">
                <a:latin typeface="Amazon Ember Light" panose="020B0403020204020204" pitchFamily="34" charset="0"/>
                <a:ea typeface="Amazon Ember Light" panose="020B0403020204020204" pitchFamily="34" charset="0"/>
                <a:cs typeface="Amazon Ember Light" panose="020B0403020204020204" pitchFamily="34" charset="0"/>
              </a:rPr>
              <a:t>VPC</a:t>
            </a:r>
          </a:p>
        </p:txBody>
      </p:sp>
    </p:spTree>
    <p:extLst>
      <p:ext uri="{BB962C8B-B14F-4D97-AF65-F5344CB8AC3E}">
        <p14:creationId xmlns:p14="http://schemas.microsoft.com/office/powerpoint/2010/main" val="349324597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7789822" y="631060"/>
            <a:ext cx="1887578"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93959" y="354858"/>
            <a:ext cx="6195863" cy="95410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784658"/>
                </a:solidFill>
                <a:latin typeface="Times New Roman" panose="02020603050405020304" pitchFamily="18" charset="0"/>
                <a:cs typeface="Times New Roman" panose="02020603050405020304" pitchFamily="18" charset="0"/>
              </a:rPr>
              <a:t>Amazon VPC, networking and security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3679"/>
            <a:ext cx="5761987"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2</a:t>
            </a:r>
          </a:p>
        </p:txBody>
      </p:sp>
      <p:sp>
        <p:nvSpPr>
          <p:cNvPr id="8" name="TextBox 7">
            <a:extLst>
              <a:ext uri="{FF2B5EF4-FFF2-40B4-BE49-F238E27FC236}">
                <a16:creationId xmlns:a16="http://schemas.microsoft.com/office/drawing/2014/main" id="{9526AE13-303F-5332-23EA-9A518E8168AB}"/>
              </a:ext>
            </a:extLst>
          </p:cNvPr>
          <p:cNvSpPr txBox="1"/>
          <p:nvPr/>
        </p:nvSpPr>
        <p:spPr>
          <a:xfrm>
            <a:off x="889628" y="1310682"/>
            <a:ext cx="6250898"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VPCs and subnets</a:t>
            </a:r>
          </a:p>
        </p:txBody>
      </p:sp>
      <p:sp>
        <p:nvSpPr>
          <p:cNvPr id="15" name="Content Placeholder 7">
            <a:extLst>
              <a:ext uri="{FF2B5EF4-FFF2-40B4-BE49-F238E27FC236}">
                <a16:creationId xmlns:a16="http://schemas.microsoft.com/office/drawing/2014/main" id="{31D04102-18CE-0A6A-6FBB-BC1DDDA6EDE3}"/>
              </a:ext>
            </a:extLst>
          </p:cNvPr>
          <p:cNvSpPr>
            <a:spLocks noGrp="1"/>
          </p:cNvSpPr>
          <p:nvPr>
            <p:ph idx="1"/>
          </p:nvPr>
        </p:nvSpPr>
        <p:spPr>
          <a:xfrm>
            <a:off x="419099" y="1775593"/>
            <a:ext cx="7370723" cy="4401370"/>
          </a:xfrm>
        </p:spPr>
        <p:txBody>
          <a:bodyPr/>
          <a:lstStyle/>
          <a:p>
            <a:r>
              <a:rPr lang="en-US" dirty="0">
                <a:latin typeface="Times New Roman" panose="02020603050405020304" pitchFamily="18" charset="0"/>
                <a:cs typeface="Times New Roman" panose="02020603050405020304" pitchFamily="18" charset="0"/>
              </a:rPr>
              <a:t>VPCs:</a:t>
            </a:r>
          </a:p>
          <a:p>
            <a:pPr lvl="1">
              <a:buClr>
                <a:schemeClr val="tx1"/>
              </a:buClr>
            </a:pPr>
            <a:r>
              <a:rPr lang="en-US" b="1" dirty="0">
                <a:solidFill>
                  <a:schemeClr val="accent5"/>
                </a:solidFill>
                <a:latin typeface="Times New Roman" panose="02020603050405020304" pitchFamily="18" charset="0"/>
                <a:cs typeface="Times New Roman" panose="02020603050405020304" pitchFamily="18" charset="0"/>
              </a:rPr>
              <a:t>Logically isolated </a:t>
            </a:r>
            <a:r>
              <a:rPr lang="en-US" dirty="0">
                <a:latin typeface="Times New Roman" panose="02020603050405020304" pitchFamily="18" charset="0"/>
                <a:cs typeface="Times New Roman" panose="02020603050405020304" pitchFamily="18" charset="0"/>
              </a:rPr>
              <a:t>from other VPCs</a:t>
            </a:r>
          </a:p>
          <a:p>
            <a:pPr lvl="1">
              <a:buClr>
                <a:schemeClr val="tx1"/>
              </a:buClr>
            </a:pPr>
            <a:r>
              <a:rPr lang="en-US" b="1" dirty="0">
                <a:solidFill>
                  <a:schemeClr val="accent5"/>
                </a:solidFill>
                <a:latin typeface="Times New Roman" panose="02020603050405020304" pitchFamily="18" charset="0"/>
                <a:cs typeface="Times New Roman" panose="02020603050405020304" pitchFamily="18" charset="0"/>
              </a:rPr>
              <a:t>Dedicated</a:t>
            </a:r>
            <a:r>
              <a:rPr lang="en-US" dirty="0">
                <a:latin typeface="Times New Roman" panose="02020603050405020304" pitchFamily="18" charset="0"/>
                <a:cs typeface="Times New Roman" panose="02020603050405020304" pitchFamily="18" charset="0"/>
              </a:rPr>
              <a:t> to your AWS account</a:t>
            </a:r>
          </a:p>
          <a:p>
            <a:pPr lvl="1">
              <a:buClr>
                <a:schemeClr val="tx1"/>
              </a:buClr>
            </a:pPr>
            <a:r>
              <a:rPr lang="en-US" dirty="0">
                <a:latin typeface="Times New Roman" panose="02020603050405020304" pitchFamily="18" charset="0"/>
                <a:cs typeface="Times New Roman" panose="02020603050405020304" pitchFamily="18" charset="0"/>
              </a:rPr>
              <a:t>Belong to a single </a:t>
            </a:r>
            <a:r>
              <a:rPr lang="en-US" b="1" dirty="0">
                <a:solidFill>
                  <a:schemeClr val="accent5"/>
                </a:solidFill>
                <a:latin typeface="Times New Roman" panose="02020603050405020304" pitchFamily="18" charset="0"/>
                <a:cs typeface="Times New Roman" panose="02020603050405020304" pitchFamily="18" charset="0"/>
              </a:rPr>
              <a:t>AWS Region </a:t>
            </a:r>
            <a:r>
              <a:rPr lang="en-US" dirty="0">
                <a:latin typeface="Times New Roman" panose="02020603050405020304" pitchFamily="18" charset="0"/>
                <a:cs typeface="Times New Roman" panose="02020603050405020304" pitchFamily="18" charset="0"/>
              </a:rPr>
              <a:t>and </a:t>
            </a:r>
          </a:p>
          <a:p>
            <a:pPr marL="457200" lvl="1" indent="0">
              <a:buClr>
                <a:schemeClr val="tx1"/>
              </a:buClr>
              <a:buNone/>
            </a:pPr>
            <a:r>
              <a:rPr lang="en-US" dirty="0">
                <a:latin typeface="Times New Roman" panose="02020603050405020304" pitchFamily="18" charset="0"/>
                <a:cs typeface="Times New Roman" panose="02020603050405020304" pitchFamily="18" charset="0"/>
              </a:rPr>
              <a:t>can span multiple Availability Zones</a:t>
            </a:r>
          </a:p>
          <a:p>
            <a:pPr>
              <a:buClr>
                <a:schemeClr val="tx1"/>
              </a:buClr>
            </a:pPr>
            <a:r>
              <a:rPr lang="en-US" dirty="0">
                <a:latin typeface="Times New Roman" panose="02020603050405020304" pitchFamily="18" charset="0"/>
                <a:cs typeface="Times New Roman" panose="02020603050405020304" pitchFamily="18" charset="0"/>
              </a:rPr>
              <a:t>Subnets:</a:t>
            </a:r>
          </a:p>
          <a:p>
            <a:pPr lvl="1">
              <a:buClr>
                <a:schemeClr val="tx1"/>
              </a:buClr>
            </a:pPr>
            <a:r>
              <a:rPr lang="en-US" b="1" dirty="0">
                <a:solidFill>
                  <a:schemeClr val="accent5"/>
                </a:solidFill>
                <a:latin typeface="Times New Roman" panose="02020603050405020304" pitchFamily="18" charset="0"/>
                <a:cs typeface="Times New Roman" panose="02020603050405020304" pitchFamily="18" charset="0"/>
              </a:rPr>
              <a:t>Range of IP addresses</a:t>
            </a:r>
            <a:r>
              <a:rPr lang="en-US" b="1" dirty="0">
                <a:solidFill>
                  <a:schemeClr val="accent6"/>
                </a:solidFill>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that divide a VPC</a:t>
            </a:r>
          </a:p>
          <a:p>
            <a:pPr lvl="1">
              <a:buClr>
                <a:schemeClr val="tx1"/>
              </a:buClr>
            </a:pPr>
            <a:r>
              <a:rPr lang="en-US" dirty="0">
                <a:latin typeface="Times New Roman" panose="02020603050405020304" pitchFamily="18" charset="0"/>
                <a:cs typeface="Times New Roman" panose="02020603050405020304" pitchFamily="18" charset="0"/>
              </a:rPr>
              <a:t>Belong to a single </a:t>
            </a:r>
            <a:r>
              <a:rPr lang="en-US" b="1" dirty="0">
                <a:solidFill>
                  <a:schemeClr val="accent5"/>
                </a:solidFill>
                <a:latin typeface="Times New Roman" panose="02020603050405020304" pitchFamily="18" charset="0"/>
                <a:cs typeface="Times New Roman" panose="02020603050405020304" pitchFamily="18" charset="0"/>
              </a:rPr>
              <a:t>Availability Zone</a:t>
            </a:r>
          </a:p>
          <a:p>
            <a:pPr lvl="1">
              <a:buClr>
                <a:schemeClr val="tx1"/>
              </a:buClr>
            </a:pPr>
            <a:r>
              <a:rPr lang="en-US" dirty="0">
                <a:latin typeface="Times New Roman" panose="02020603050405020304" pitchFamily="18" charset="0"/>
                <a:cs typeface="Times New Roman" panose="02020603050405020304" pitchFamily="18" charset="0"/>
              </a:rPr>
              <a:t>Classified as </a:t>
            </a:r>
            <a:r>
              <a:rPr lang="en-US" b="1" dirty="0">
                <a:solidFill>
                  <a:schemeClr val="accent5"/>
                </a:solidFill>
                <a:latin typeface="Times New Roman" panose="02020603050405020304" pitchFamily="18" charset="0"/>
                <a:cs typeface="Times New Roman" panose="02020603050405020304" pitchFamily="18" charset="0"/>
              </a:rPr>
              <a:t>public</a:t>
            </a:r>
            <a:r>
              <a:rPr lang="en-US" b="1" dirty="0">
                <a:solidFill>
                  <a:schemeClr val="accent6"/>
                </a:solidFill>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or</a:t>
            </a:r>
            <a:r>
              <a:rPr lang="en-US" b="1" dirty="0">
                <a:solidFill>
                  <a:schemeClr val="accent6"/>
                </a:solidFill>
                <a:latin typeface="Times New Roman" panose="02020603050405020304" pitchFamily="18" charset="0"/>
                <a:cs typeface="Times New Roman" panose="02020603050405020304" pitchFamily="18" charset="0"/>
              </a:rPr>
              <a:t> </a:t>
            </a:r>
            <a:r>
              <a:rPr lang="en-US" b="1" dirty="0">
                <a:solidFill>
                  <a:schemeClr val="accent5"/>
                </a:solidFill>
                <a:latin typeface="Times New Roman" panose="02020603050405020304" pitchFamily="18" charset="0"/>
                <a:cs typeface="Times New Roman" panose="02020603050405020304" pitchFamily="18" charset="0"/>
              </a:rPr>
              <a:t>private</a:t>
            </a:r>
          </a:p>
        </p:txBody>
      </p:sp>
      <p:grpSp>
        <p:nvGrpSpPr>
          <p:cNvPr id="16" name="Group 15" descr="simple architecture diagram of the aws cloud with one region and one vpc spread across two availability zones. the vpc has one subnet inside each availability zone.">
            <a:extLst>
              <a:ext uri="{FF2B5EF4-FFF2-40B4-BE49-F238E27FC236}">
                <a16:creationId xmlns:a16="http://schemas.microsoft.com/office/drawing/2014/main" id="{C65E3C72-9AE8-0660-E4B6-8A6169690644}"/>
              </a:ext>
            </a:extLst>
          </p:cNvPr>
          <p:cNvGrpSpPr/>
          <p:nvPr/>
        </p:nvGrpSpPr>
        <p:grpSpPr>
          <a:xfrm>
            <a:off x="6390268" y="1299403"/>
            <a:ext cx="5605130" cy="4221461"/>
            <a:chOff x="6268215" y="1528175"/>
            <a:chExt cx="5605130" cy="4221461"/>
          </a:xfrm>
        </p:grpSpPr>
        <p:grpSp>
          <p:nvGrpSpPr>
            <p:cNvPr id="21" name="Group 20">
              <a:extLst>
                <a:ext uri="{FF2B5EF4-FFF2-40B4-BE49-F238E27FC236}">
                  <a16:creationId xmlns:a16="http://schemas.microsoft.com/office/drawing/2014/main" id="{FC8CA1D6-C8B7-1EEF-752B-659A5C684952}"/>
                </a:ext>
              </a:extLst>
            </p:cNvPr>
            <p:cNvGrpSpPr/>
            <p:nvPr/>
          </p:nvGrpSpPr>
          <p:grpSpPr>
            <a:xfrm>
              <a:off x="6268215" y="1528175"/>
              <a:ext cx="5605130" cy="4221461"/>
              <a:chOff x="6268215" y="1528175"/>
              <a:chExt cx="5605130" cy="4221461"/>
            </a:xfrm>
          </p:grpSpPr>
          <p:sp>
            <p:nvSpPr>
              <p:cNvPr id="38" name="Rectangle 37">
                <a:extLst>
                  <a:ext uri="{FF2B5EF4-FFF2-40B4-BE49-F238E27FC236}">
                    <a16:creationId xmlns:a16="http://schemas.microsoft.com/office/drawing/2014/main" id="{735A82BA-02C4-3F9A-6A51-E4248D2CCB46}"/>
                  </a:ext>
                </a:extLst>
              </p:cNvPr>
              <p:cNvSpPr/>
              <p:nvPr/>
            </p:nvSpPr>
            <p:spPr>
              <a:xfrm>
                <a:off x="6268215" y="1528175"/>
                <a:ext cx="5605130" cy="4221461"/>
              </a:xfrm>
              <a:prstGeom prst="rect">
                <a:avLst/>
              </a:prstGeom>
              <a:noFill/>
              <a:ln w="12700" cap="flat" cmpd="sng" algn="ctr">
                <a:solidFill>
                  <a:srgbClr val="232F3D"/>
                </a:solidFill>
                <a:prstDash val="solid"/>
                <a:miter lim="800000"/>
              </a:ln>
              <a:effectLst/>
            </p:spPr>
            <p:txBody>
              <a:bodyPr rot="0" spcFirstLastPara="0" vertOverflow="overflow" horzOverflow="overflow" vert="horz" wrap="square" lIns="457200" tIns="91440" rIns="91440" bIns="4572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ysClr val="windowText" lastClr="000000"/>
                    </a:solidFill>
                    <a:effectLst/>
                    <a:uLnTx/>
                    <a:uFillTx/>
                    <a:ea typeface="+mn-ea"/>
                    <a:cs typeface="+mn-cs"/>
                  </a:rPr>
                  <a:t>  AWS Cloud</a:t>
                </a:r>
              </a:p>
            </p:txBody>
          </p:sp>
          <p:pic>
            <p:nvPicPr>
              <p:cNvPr id="39" name="Graphic 38">
                <a:extLst>
                  <a:ext uri="{FF2B5EF4-FFF2-40B4-BE49-F238E27FC236}">
                    <a16:creationId xmlns:a16="http://schemas.microsoft.com/office/drawing/2014/main" id="{E92496DC-394A-4F67-B773-120C17658537}"/>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268215" y="1528175"/>
                <a:ext cx="457200" cy="457200"/>
              </a:xfrm>
              <a:prstGeom prst="rect">
                <a:avLst/>
              </a:prstGeom>
            </p:spPr>
          </p:pic>
        </p:grpSp>
        <p:grpSp>
          <p:nvGrpSpPr>
            <p:cNvPr id="22" name="Group 21">
              <a:extLst>
                <a:ext uri="{FF2B5EF4-FFF2-40B4-BE49-F238E27FC236}">
                  <a16:creationId xmlns:a16="http://schemas.microsoft.com/office/drawing/2014/main" id="{3A4D414D-9F2A-32B0-8BDD-449D2EF5E559}"/>
                </a:ext>
              </a:extLst>
            </p:cNvPr>
            <p:cNvGrpSpPr/>
            <p:nvPr/>
          </p:nvGrpSpPr>
          <p:grpSpPr>
            <a:xfrm>
              <a:off x="6492504" y="2147455"/>
              <a:ext cx="5131460" cy="3394363"/>
              <a:chOff x="6492504" y="2147455"/>
              <a:chExt cx="5131460" cy="3394363"/>
            </a:xfrm>
          </p:grpSpPr>
          <p:sp>
            <p:nvSpPr>
              <p:cNvPr id="36" name="Rectangle 35">
                <a:extLst>
                  <a:ext uri="{FF2B5EF4-FFF2-40B4-BE49-F238E27FC236}">
                    <a16:creationId xmlns:a16="http://schemas.microsoft.com/office/drawing/2014/main" id="{D20A6F0D-3101-7668-A461-0289815ADA42}"/>
                  </a:ext>
                </a:extLst>
              </p:cNvPr>
              <p:cNvSpPr/>
              <p:nvPr/>
            </p:nvSpPr>
            <p:spPr>
              <a:xfrm>
                <a:off x="6492504" y="2147455"/>
                <a:ext cx="5131460" cy="3394363"/>
              </a:xfrm>
              <a:prstGeom prst="rect">
                <a:avLst/>
              </a:prstGeom>
              <a:noFill/>
              <a:ln w="12700">
                <a:solidFill>
                  <a:schemeClr val="accent3"/>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0" tIns="91440" rIns="91440" bIns="45720" numCol="1" spcCol="0" rtlCol="0" fromWordArt="0" anchor="t" anchorCtr="0" forceAA="0" compatLnSpc="1">
                <a:prstTxWarp prst="textNoShape">
                  <a:avLst/>
                </a:prstTxWarp>
                <a:noAutofit/>
              </a:bodyPr>
              <a:lstStyle/>
              <a:p>
                <a:pPr algn="l"/>
                <a:r>
                  <a:rPr lang="en-US" sz="1600" dirty="0">
                    <a:solidFill>
                      <a:schemeClr val="accent3"/>
                    </a:solidFill>
                  </a:rPr>
                  <a:t>  Region</a:t>
                </a:r>
              </a:p>
            </p:txBody>
          </p:sp>
          <p:pic>
            <p:nvPicPr>
              <p:cNvPr id="37" name="Graphic 36">
                <a:extLst>
                  <a:ext uri="{FF2B5EF4-FFF2-40B4-BE49-F238E27FC236}">
                    <a16:creationId xmlns:a16="http://schemas.microsoft.com/office/drawing/2014/main" id="{6DFE6CFC-7B83-3947-12BA-0F80712F1B80}"/>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492504" y="2147455"/>
                <a:ext cx="457200" cy="457200"/>
              </a:xfrm>
              <a:prstGeom prst="rect">
                <a:avLst/>
              </a:prstGeom>
            </p:spPr>
          </p:pic>
        </p:grpSp>
        <p:sp>
          <p:nvSpPr>
            <p:cNvPr id="23" name="Rectangle 22">
              <a:extLst>
                <a:ext uri="{FF2B5EF4-FFF2-40B4-BE49-F238E27FC236}">
                  <a16:creationId xmlns:a16="http://schemas.microsoft.com/office/drawing/2014/main" id="{382AB54A-5BC2-0B7E-221E-0DD15981ED20}"/>
                </a:ext>
              </a:extLst>
            </p:cNvPr>
            <p:cNvSpPr/>
            <p:nvPr/>
          </p:nvSpPr>
          <p:spPr>
            <a:xfrm>
              <a:off x="7608801" y="2604655"/>
              <a:ext cx="1828800" cy="2725170"/>
            </a:xfrm>
            <a:prstGeom prst="rect">
              <a:avLst/>
            </a:prstGeom>
            <a:noFill/>
            <a:ln w="12700">
              <a:solidFill>
                <a:schemeClr val="accent3"/>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91440" rIns="91440" bIns="45720" numCol="1" spcCol="0" rtlCol="0" fromWordArt="0" anchor="t" anchorCtr="0" forceAA="0" compatLnSpc="1">
              <a:prstTxWarp prst="textNoShape">
                <a:avLst/>
              </a:prstTxWarp>
              <a:noAutofit/>
            </a:bodyPr>
            <a:lstStyle/>
            <a:p>
              <a:pPr algn="ctr"/>
              <a:r>
                <a:rPr lang="en-US" sz="1600" dirty="0">
                  <a:solidFill>
                    <a:schemeClr val="accent3"/>
                  </a:solidFill>
                </a:rPr>
                <a:t>Availability Zone 1</a:t>
              </a:r>
            </a:p>
          </p:txBody>
        </p:sp>
        <p:sp>
          <p:nvSpPr>
            <p:cNvPr id="24" name="Rectangle 23">
              <a:extLst>
                <a:ext uri="{FF2B5EF4-FFF2-40B4-BE49-F238E27FC236}">
                  <a16:creationId xmlns:a16="http://schemas.microsoft.com/office/drawing/2014/main" id="{B232DAEE-CD9B-3421-5887-EEDDED3B7C03}"/>
                </a:ext>
              </a:extLst>
            </p:cNvPr>
            <p:cNvSpPr/>
            <p:nvPr/>
          </p:nvSpPr>
          <p:spPr>
            <a:xfrm>
              <a:off x="9574605" y="2604655"/>
              <a:ext cx="1828800" cy="2725170"/>
            </a:xfrm>
            <a:prstGeom prst="rect">
              <a:avLst/>
            </a:prstGeom>
            <a:noFill/>
            <a:ln w="12700">
              <a:solidFill>
                <a:schemeClr val="accent3"/>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91440" rIns="91440" bIns="45720" numCol="1" spcCol="0" rtlCol="0" fromWordArt="0" anchor="t" anchorCtr="0" forceAA="0" compatLnSpc="1">
              <a:prstTxWarp prst="textNoShape">
                <a:avLst/>
              </a:prstTxWarp>
              <a:noAutofit/>
            </a:bodyPr>
            <a:lstStyle/>
            <a:p>
              <a:pPr algn="ctr"/>
              <a:r>
                <a:rPr lang="en-US" sz="1600" dirty="0">
                  <a:solidFill>
                    <a:schemeClr val="accent3"/>
                  </a:solidFill>
                </a:rPr>
                <a:t>Availability Zone 2</a:t>
              </a:r>
            </a:p>
          </p:txBody>
        </p:sp>
        <p:grpSp>
          <p:nvGrpSpPr>
            <p:cNvPr id="27" name="Group 26">
              <a:extLst>
                <a:ext uri="{FF2B5EF4-FFF2-40B4-BE49-F238E27FC236}">
                  <a16:creationId xmlns:a16="http://schemas.microsoft.com/office/drawing/2014/main" id="{E57E2F56-1026-FA3F-1564-D4B4DC0414AF}"/>
                </a:ext>
              </a:extLst>
            </p:cNvPr>
            <p:cNvGrpSpPr/>
            <p:nvPr/>
          </p:nvGrpSpPr>
          <p:grpSpPr>
            <a:xfrm>
              <a:off x="6611265" y="3049416"/>
              <a:ext cx="4901435" cy="2090620"/>
              <a:chOff x="6611265" y="3049416"/>
              <a:chExt cx="4901435" cy="2090620"/>
            </a:xfrm>
          </p:grpSpPr>
          <p:sp>
            <p:nvSpPr>
              <p:cNvPr id="34" name="Rectangle 33">
                <a:extLst>
                  <a:ext uri="{FF2B5EF4-FFF2-40B4-BE49-F238E27FC236}">
                    <a16:creationId xmlns:a16="http://schemas.microsoft.com/office/drawing/2014/main" id="{CD6BD31C-470F-BFC4-1975-09F3D07B48B2}"/>
                  </a:ext>
                </a:extLst>
              </p:cNvPr>
              <p:cNvSpPr/>
              <p:nvPr/>
            </p:nvSpPr>
            <p:spPr>
              <a:xfrm>
                <a:off x="6611265" y="3049416"/>
                <a:ext cx="4901435" cy="2090620"/>
              </a:xfrm>
              <a:prstGeom prst="rect">
                <a:avLst/>
              </a:prstGeom>
              <a:noFill/>
              <a:ln w="12700" cap="flat" cmpd="sng" algn="ctr">
                <a:solidFill>
                  <a:srgbClr val="1D8900"/>
                </a:solidFill>
                <a:prstDash val="solid"/>
                <a:miter lim="800000"/>
              </a:ln>
              <a:effectLst/>
            </p:spPr>
            <p:txBody>
              <a:bodyPr rot="0" spcFirstLastPara="0" vertOverflow="overflow" horzOverflow="overflow" vert="horz" wrap="square" lIns="457200" tIns="91440" rIns="91440" bIns="4572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w="0"/>
                    <a:solidFill>
                      <a:srgbClr val="1D8900"/>
                    </a:solidFill>
                    <a:effectLst/>
                    <a:uLnTx/>
                    <a:uFillTx/>
                    <a:ea typeface="+mn-ea"/>
                    <a:cs typeface="+mn-cs"/>
                  </a:rPr>
                  <a:t> VPC</a:t>
                </a:r>
                <a:endParaRPr kumimoji="0" lang="en-US" sz="1200" b="0" i="0" u="none" strike="noStrike" kern="0" cap="none" spc="0" normalizeH="0" baseline="0" noProof="0" dirty="0">
                  <a:ln w="0"/>
                  <a:solidFill>
                    <a:srgbClr val="1D8900"/>
                  </a:solidFill>
                  <a:effectLst/>
                  <a:uLnTx/>
                  <a:uFillTx/>
                  <a:ea typeface="+mn-ea"/>
                  <a:cs typeface="+mn-cs"/>
                </a:endParaRPr>
              </a:p>
            </p:txBody>
          </p:sp>
          <p:pic>
            <p:nvPicPr>
              <p:cNvPr id="35" name="Graphic 34">
                <a:extLst>
                  <a:ext uri="{FF2B5EF4-FFF2-40B4-BE49-F238E27FC236}">
                    <a16:creationId xmlns:a16="http://schemas.microsoft.com/office/drawing/2014/main" id="{137D3932-38F3-427E-F327-02E25C553AA8}"/>
                  </a:ext>
                  <a:ext uri="{C183D7F6-B498-43B3-948B-1728B52AA6E4}">
                    <adec:decorative xmlns:adec="http://schemas.microsoft.com/office/drawing/2017/decorative" val="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611266" y="3049416"/>
                <a:ext cx="457200" cy="457200"/>
              </a:xfrm>
              <a:prstGeom prst="rect">
                <a:avLst/>
              </a:prstGeom>
            </p:spPr>
          </p:pic>
        </p:grpSp>
        <p:grpSp>
          <p:nvGrpSpPr>
            <p:cNvPr id="28" name="Group 27">
              <a:extLst>
                <a:ext uri="{FF2B5EF4-FFF2-40B4-BE49-F238E27FC236}">
                  <a16:creationId xmlns:a16="http://schemas.microsoft.com/office/drawing/2014/main" id="{984C7A0A-C64F-7AC2-C5E9-92E04BAD8021}"/>
                </a:ext>
              </a:extLst>
            </p:cNvPr>
            <p:cNvGrpSpPr/>
            <p:nvPr/>
          </p:nvGrpSpPr>
          <p:grpSpPr>
            <a:xfrm>
              <a:off x="7749169" y="3549288"/>
              <a:ext cx="1554480" cy="1145359"/>
              <a:chOff x="7749169" y="3549288"/>
              <a:chExt cx="1554480" cy="1145359"/>
            </a:xfrm>
          </p:grpSpPr>
          <p:sp>
            <p:nvSpPr>
              <p:cNvPr id="32" name="Rectangle 31">
                <a:extLst>
                  <a:ext uri="{FF2B5EF4-FFF2-40B4-BE49-F238E27FC236}">
                    <a16:creationId xmlns:a16="http://schemas.microsoft.com/office/drawing/2014/main" id="{E73D2FDE-C12E-1A47-65A5-BEC7F63A3DDD}"/>
                  </a:ext>
                </a:extLst>
              </p:cNvPr>
              <p:cNvSpPr/>
              <p:nvPr/>
            </p:nvSpPr>
            <p:spPr>
              <a:xfrm>
                <a:off x="7749169" y="3551647"/>
                <a:ext cx="1554480" cy="1143000"/>
              </a:xfrm>
              <a:prstGeom prst="rect">
                <a:avLst/>
              </a:prstGeom>
              <a:solidFill>
                <a:srgbClr val="1D8900">
                  <a:alpha val="9804"/>
                </a:srgbClr>
              </a:solidFill>
              <a:ln w="12700" cap="flat" cmpd="sng" algn="ctr">
                <a:noFill/>
                <a:prstDash val="dash"/>
                <a:miter lim="800000"/>
              </a:ln>
              <a:effectLst/>
            </p:spPr>
            <p:txBody>
              <a:bodyPr rot="0" spcFirstLastPara="0" vertOverflow="overflow" horzOverflow="overflow" vert="horz" wrap="square" lIns="338328" tIns="45720" rIns="91440" bIns="4572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600" kern="0" dirty="0">
                    <a:solidFill>
                      <a:srgbClr val="1D8900"/>
                    </a:solidFill>
                  </a:rPr>
                  <a:t>   Su</a:t>
                </a:r>
                <a:r>
                  <a:rPr kumimoji="0" lang="en-US" sz="1600" b="0" i="0" u="none" strike="noStrike" kern="0" cap="none" spc="0" normalizeH="0" baseline="0" noProof="0" dirty="0">
                    <a:ln>
                      <a:noFill/>
                    </a:ln>
                    <a:solidFill>
                      <a:srgbClr val="1D8900"/>
                    </a:solidFill>
                    <a:effectLst/>
                    <a:uLnTx/>
                    <a:uFillTx/>
                  </a:rPr>
                  <a:t>bnet</a:t>
                </a:r>
              </a:p>
            </p:txBody>
          </p:sp>
          <p:pic>
            <p:nvPicPr>
              <p:cNvPr id="33" name="Graphic 32">
                <a:extLst>
                  <a:ext uri="{FF2B5EF4-FFF2-40B4-BE49-F238E27FC236}">
                    <a16:creationId xmlns:a16="http://schemas.microsoft.com/office/drawing/2014/main" id="{7A739FE7-234C-0DD2-8A24-EF07E2E208B1}"/>
                  </a:ext>
                  <a:ext uri="{C183D7F6-B498-43B3-948B-1728B52AA6E4}">
                    <adec:decorative xmlns:adec="http://schemas.microsoft.com/office/drawing/2017/decorative" val="1"/>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7749169" y="3549288"/>
                <a:ext cx="457200" cy="457200"/>
              </a:xfrm>
              <a:prstGeom prst="rect">
                <a:avLst/>
              </a:prstGeom>
            </p:spPr>
          </p:pic>
        </p:grpSp>
        <p:grpSp>
          <p:nvGrpSpPr>
            <p:cNvPr id="29" name="Group 28">
              <a:extLst>
                <a:ext uri="{FF2B5EF4-FFF2-40B4-BE49-F238E27FC236}">
                  <a16:creationId xmlns:a16="http://schemas.microsoft.com/office/drawing/2014/main" id="{AC488DE5-D603-1816-2C90-10BE445471F3}"/>
                </a:ext>
              </a:extLst>
            </p:cNvPr>
            <p:cNvGrpSpPr/>
            <p:nvPr/>
          </p:nvGrpSpPr>
          <p:grpSpPr>
            <a:xfrm>
              <a:off x="9661890" y="3549288"/>
              <a:ext cx="1554480" cy="1145359"/>
              <a:chOff x="9661890" y="3549288"/>
              <a:chExt cx="1554480" cy="1145359"/>
            </a:xfrm>
          </p:grpSpPr>
          <p:sp>
            <p:nvSpPr>
              <p:cNvPr id="30" name="Rectangle 29">
                <a:extLst>
                  <a:ext uri="{FF2B5EF4-FFF2-40B4-BE49-F238E27FC236}">
                    <a16:creationId xmlns:a16="http://schemas.microsoft.com/office/drawing/2014/main" id="{896DA265-2228-3B64-5953-588515653E83}"/>
                  </a:ext>
                </a:extLst>
              </p:cNvPr>
              <p:cNvSpPr/>
              <p:nvPr/>
            </p:nvSpPr>
            <p:spPr>
              <a:xfrm>
                <a:off x="9661890" y="3551647"/>
                <a:ext cx="1554480" cy="1143000"/>
              </a:xfrm>
              <a:prstGeom prst="rect">
                <a:avLst/>
              </a:prstGeom>
              <a:solidFill>
                <a:srgbClr val="1D8900">
                  <a:alpha val="9804"/>
                </a:srgbClr>
              </a:solidFill>
              <a:ln w="12700" cap="flat" cmpd="sng" algn="ctr">
                <a:noFill/>
                <a:prstDash val="dash"/>
                <a:miter lim="800000"/>
              </a:ln>
              <a:effectLst/>
            </p:spPr>
            <p:txBody>
              <a:bodyPr rot="0" spcFirstLastPara="0" vertOverflow="overflow" horzOverflow="overflow" vert="horz" wrap="square" lIns="338328" tIns="45720" rIns="91440" bIns="4572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600" kern="0" dirty="0">
                    <a:solidFill>
                      <a:srgbClr val="1D8900"/>
                    </a:solidFill>
                  </a:rPr>
                  <a:t>   S</a:t>
                </a:r>
                <a:r>
                  <a:rPr kumimoji="0" lang="en-US" sz="1600" b="0" i="0" u="none" strike="noStrike" kern="0" cap="none" spc="0" normalizeH="0" baseline="0" noProof="0" dirty="0">
                    <a:ln>
                      <a:noFill/>
                    </a:ln>
                    <a:solidFill>
                      <a:srgbClr val="1D8900"/>
                    </a:solidFill>
                    <a:effectLst/>
                    <a:uLnTx/>
                    <a:uFillTx/>
                  </a:rPr>
                  <a:t>ubnet</a:t>
                </a:r>
              </a:p>
            </p:txBody>
          </p:sp>
          <p:pic>
            <p:nvPicPr>
              <p:cNvPr id="31" name="Graphic 30">
                <a:extLst>
                  <a:ext uri="{FF2B5EF4-FFF2-40B4-BE49-F238E27FC236}">
                    <a16:creationId xmlns:a16="http://schemas.microsoft.com/office/drawing/2014/main" id="{276CD3D0-CB11-2059-1E75-8421E08E1A6D}"/>
                  </a:ext>
                  <a:ext uri="{C183D7F6-B498-43B3-948B-1728B52AA6E4}">
                    <adec:decorative xmlns:adec="http://schemas.microsoft.com/office/drawing/2017/decorative" val="1"/>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9661890" y="3549288"/>
                <a:ext cx="457200" cy="457200"/>
              </a:xfrm>
              <a:prstGeom prst="rect">
                <a:avLst/>
              </a:prstGeom>
            </p:spPr>
          </p:pic>
        </p:grpSp>
      </p:grpSp>
    </p:spTree>
    <p:extLst>
      <p:ext uri="{BB962C8B-B14F-4D97-AF65-F5344CB8AC3E}">
        <p14:creationId xmlns:p14="http://schemas.microsoft.com/office/powerpoint/2010/main" val="153259778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7789822" y="631060"/>
            <a:ext cx="1887578"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93959" y="354858"/>
            <a:ext cx="6195863" cy="95410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784658"/>
                </a:solidFill>
                <a:latin typeface="Times New Roman" panose="02020603050405020304" pitchFamily="18" charset="0"/>
                <a:cs typeface="Times New Roman" panose="02020603050405020304" pitchFamily="18" charset="0"/>
              </a:rPr>
              <a:t>Amazon VPC, networking and security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3679"/>
            <a:ext cx="5761987"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2</a:t>
            </a:r>
          </a:p>
        </p:txBody>
      </p:sp>
      <p:sp>
        <p:nvSpPr>
          <p:cNvPr id="8" name="TextBox 7">
            <a:extLst>
              <a:ext uri="{FF2B5EF4-FFF2-40B4-BE49-F238E27FC236}">
                <a16:creationId xmlns:a16="http://schemas.microsoft.com/office/drawing/2014/main" id="{9526AE13-303F-5332-23EA-9A518E8168AB}"/>
              </a:ext>
            </a:extLst>
          </p:cNvPr>
          <p:cNvSpPr txBox="1"/>
          <p:nvPr/>
        </p:nvSpPr>
        <p:spPr>
          <a:xfrm>
            <a:off x="889628" y="1310682"/>
            <a:ext cx="6250898"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IP addressing</a:t>
            </a:r>
          </a:p>
        </p:txBody>
      </p:sp>
      <p:sp>
        <p:nvSpPr>
          <p:cNvPr id="6" name="Content Placeholder 7">
            <a:extLst>
              <a:ext uri="{FF2B5EF4-FFF2-40B4-BE49-F238E27FC236}">
                <a16:creationId xmlns:a16="http://schemas.microsoft.com/office/drawing/2014/main" id="{8FA6F48C-47DB-771F-CCD0-22BD3A10B056}"/>
              </a:ext>
            </a:extLst>
          </p:cNvPr>
          <p:cNvSpPr>
            <a:spLocks noGrp="1"/>
          </p:cNvSpPr>
          <p:nvPr>
            <p:ph idx="1"/>
          </p:nvPr>
        </p:nvSpPr>
        <p:spPr>
          <a:xfrm>
            <a:off x="419099" y="2146499"/>
            <a:ext cx="6926081" cy="4030463"/>
          </a:xfrm>
        </p:spPr>
        <p:txBody>
          <a:bodyPr>
            <a:normAutofit/>
          </a:bodyPr>
          <a:lstStyle/>
          <a:p>
            <a:r>
              <a:rPr lang="en-US" sz="2000" dirty="0">
                <a:latin typeface="Times New Roman" panose="02020603050405020304" pitchFamily="18" charset="0"/>
                <a:cs typeface="Times New Roman" panose="02020603050405020304" pitchFamily="18" charset="0"/>
              </a:rPr>
              <a:t>When you create a VPC, you assign it to an IPv4 </a:t>
            </a:r>
            <a:r>
              <a:rPr lang="en-US" sz="2000" b="1" dirty="0">
                <a:solidFill>
                  <a:schemeClr val="accent5"/>
                </a:solidFill>
                <a:latin typeface="Times New Roman" panose="02020603050405020304" pitchFamily="18" charset="0"/>
                <a:cs typeface="Times New Roman" panose="02020603050405020304" pitchFamily="18" charset="0"/>
              </a:rPr>
              <a:t>CIDR block </a:t>
            </a:r>
            <a:r>
              <a:rPr lang="en-US" sz="2000" dirty="0">
                <a:latin typeface="Times New Roman" panose="02020603050405020304" pitchFamily="18" charset="0"/>
                <a:cs typeface="Times New Roman" panose="02020603050405020304" pitchFamily="18" charset="0"/>
              </a:rPr>
              <a:t>(range of </a:t>
            </a:r>
            <a:r>
              <a:rPr lang="en-US" sz="2000" b="1" dirty="0">
                <a:solidFill>
                  <a:schemeClr val="accent5"/>
                </a:solidFill>
                <a:latin typeface="Times New Roman" panose="02020603050405020304" pitchFamily="18" charset="0"/>
                <a:cs typeface="Times New Roman" panose="02020603050405020304" pitchFamily="18" charset="0"/>
              </a:rPr>
              <a:t>private</a:t>
            </a:r>
            <a:r>
              <a:rPr lang="en-US" sz="2000" dirty="0">
                <a:latin typeface="Times New Roman" panose="02020603050405020304" pitchFamily="18" charset="0"/>
                <a:cs typeface="Times New Roman" panose="02020603050405020304" pitchFamily="18" charset="0"/>
              </a:rPr>
              <a:t> IPv4 addresses).</a:t>
            </a:r>
          </a:p>
          <a:p>
            <a:r>
              <a:rPr lang="en-US" sz="2000" dirty="0">
                <a:latin typeface="Times New Roman" panose="02020603050405020304" pitchFamily="18" charset="0"/>
                <a:cs typeface="Times New Roman" panose="02020603050405020304" pitchFamily="18" charset="0"/>
              </a:rPr>
              <a:t>You </a:t>
            </a:r>
            <a:r>
              <a:rPr lang="en-US" sz="2000" b="1" dirty="0">
                <a:solidFill>
                  <a:schemeClr val="accent5"/>
                </a:solidFill>
                <a:latin typeface="Times New Roman" panose="02020603050405020304" pitchFamily="18" charset="0"/>
                <a:cs typeface="Times New Roman" panose="02020603050405020304" pitchFamily="18" charset="0"/>
              </a:rPr>
              <a:t>cannot change the address range </a:t>
            </a:r>
            <a:r>
              <a:rPr lang="en-US" sz="2000" dirty="0">
                <a:latin typeface="Times New Roman" panose="02020603050405020304" pitchFamily="18" charset="0"/>
                <a:cs typeface="Times New Roman" panose="02020603050405020304" pitchFamily="18" charset="0"/>
              </a:rPr>
              <a:t>after you </a:t>
            </a:r>
          </a:p>
          <a:p>
            <a:pPr marL="0" indent="0">
              <a:buNone/>
            </a:pPr>
            <a:r>
              <a:rPr lang="en-US" sz="2000" dirty="0">
                <a:latin typeface="Times New Roman" panose="02020603050405020304" pitchFamily="18" charset="0"/>
                <a:cs typeface="Times New Roman" panose="02020603050405020304" pitchFamily="18" charset="0"/>
              </a:rPr>
              <a:t>create the VPC.</a:t>
            </a:r>
          </a:p>
          <a:p>
            <a:r>
              <a:rPr lang="en-US" sz="2000" dirty="0">
                <a:latin typeface="Times New Roman" panose="02020603050405020304" pitchFamily="18" charset="0"/>
                <a:cs typeface="Times New Roman" panose="02020603050405020304" pitchFamily="18" charset="0"/>
              </a:rPr>
              <a:t>The </a:t>
            </a:r>
            <a:r>
              <a:rPr lang="en-US" sz="2000" b="1" dirty="0">
                <a:solidFill>
                  <a:schemeClr val="accent5"/>
                </a:solidFill>
                <a:latin typeface="Times New Roman" panose="02020603050405020304" pitchFamily="18" charset="0"/>
                <a:cs typeface="Times New Roman" panose="02020603050405020304" pitchFamily="18" charset="0"/>
              </a:rPr>
              <a:t>largest</a:t>
            </a:r>
            <a:r>
              <a:rPr lang="en-US" sz="2000" dirty="0">
                <a:latin typeface="Times New Roman" panose="02020603050405020304" pitchFamily="18" charset="0"/>
                <a:cs typeface="Times New Roman" panose="02020603050405020304" pitchFamily="18" charset="0"/>
              </a:rPr>
              <a:t> IPv4 CIDR block size is </a:t>
            </a:r>
            <a:r>
              <a:rPr lang="en-US" sz="2000" b="1" dirty="0">
                <a:solidFill>
                  <a:schemeClr val="accent5"/>
                </a:solidFill>
                <a:latin typeface="Times New Roman" panose="02020603050405020304" pitchFamily="18" charset="0"/>
                <a:cs typeface="Times New Roman" panose="02020603050405020304" pitchFamily="18" charset="0"/>
              </a:rPr>
              <a:t>/16</a:t>
            </a:r>
            <a:r>
              <a:rPr lang="en-US" sz="2000" dirty="0">
                <a:latin typeface="Times New Roman" panose="02020603050405020304" pitchFamily="18" charset="0"/>
                <a:cs typeface="Times New Roman" panose="02020603050405020304" pitchFamily="18" charset="0"/>
              </a:rPr>
              <a:t>.</a:t>
            </a:r>
          </a:p>
          <a:p>
            <a:r>
              <a:rPr lang="en-US" sz="2000" dirty="0">
                <a:latin typeface="Times New Roman" panose="02020603050405020304" pitchFamily="18" charset="0"/>
                <a:cs typeface="Times New Roman" panose="02020603050405020304" pitchFamily="18" charset="0"/>
              </a:rPr>
              <a:t>The </a:t>
            </a:r>
            <a:r>
              <a:rPr lang="en-US" sz="2000" b="1" dirty="0">
                <a:solidFill>
                  <a:schemeClr val="accent5"/>
                </a:solidFill>
                <a:latin typeface="Times New Roman" panose="02020603050405020304" pitchFamily="18" charset="0"/>
                <a:cs typeface="Times New Roman" panose="02020603050405020304" pitchFamily="18" charset="0"/>
              </a:rPr>
              <a:t>smallest</a:t>
            </a:r>
            <a:r>
              <a:rPr lang="en-US" sz="2000" dirty="0">
                <a:latin typeface="Times New Roman" panose="02020603050405020304" pitchFamily="18" charset="0"/>
                <a:cs typeface="Times New Roman" panose="02020603050405020304" pitchFamily="18" charset="0"/>
              </a:rPr>
              <a:t> IPv4 CIDR block size is </a:t>
            </a:r>
            <a:r>
              <a:rPr lang="en-US" sz="2000" b="1" dirty="0">
                <a:solidFill>
                  <a:schemeClr val="accent5"/>
                </a:solidFill>
                <a:latin typeface="Times New Roman" panose="02020603050405020304" pitchFamily="18" charset="0"/>
                <a:cs typeface="Times New Roman" panose="02020603050405020304" pitchFamily="18" charset="0"/>
              </a:rPr>
              <a:t>/28</a:t>
            </a:r>
            <a:r>
              <a:rPr lang="en-US" sz="2000" dirty="0">
                <a:latin typeface="Times New Roman" panose="02020603050405020304" pitchFamily="18" charset="0"/>
                <a:cs typeface="Times New Roman" panose="02020603050405020304" pitchFamily="18" charset="0"/>
              </a:rPr>
              <a:t>.</a:t>
            </a:r>
          </a:p>
          <a:p>
            <a:r>
              <a:rPr lang="en-US" sz="2000" dirty="0">
                <a:latin typeface="Times New Roman" panose="02020603050405020304" pitchFamily="18" charset="0"/>
                <a:cs typeface="Times New Roman" panose="02020603050405020304" pitchFamily="18" charset="0"/>
              </a:rPr>
              <a:t>IPv6 is also supported (with a different block size limit).</a:t>
            </a:r>
          </a:p>
          <a:p>
            <a:r>
              <a:rPr lang="en-US" sz="2000" dirty="0">
                <a:latin typeface="Times New Roman" panose="02020603050405020304" pitchFamily="18" charset="0"/>
                <a:cs typeface="Times New Roman" panose="02020603050405020304" pitchFamily="18" charset="0"/>
              </a:rPr>
              <a:t>CIDR blocks of subnets </a:t>
            </a:r>
            <a:r>
              <a:rPr lang="en-US" sz="2000" b="1" dirty="0">
                <a:solidFill>
                  <a:schemeClr val="accent5"/>
                </a:solidFill>
                <a:latin typeface="Times New Roman" panose="02020603050405020304" pitchFamily="18" charset="0"/>
                <a:cs typeface="Times New Roman" panose="02020603050405020304" pitchFamily="18" charset="0"/>
              </a:rPr>
              <a:t>cannot overlap</a:t>
            </a:r>
            <a:r>
              <a:rPr lang="en-US" sz="2000" dirty="0">
                <a:latin typeface="Times New Roman" panose="02020603050405020304" pitchFamily="18" charset="0"/>
                <a:cs typeface="Times New Roman" panose="02020603050405020304" pitchFamily="18" charset="0"/>
              </a:rPr>
              <a:t>.</a:t>
            </a:r>
          </a:p>
        </p:txBody>
      </p:sp>
      <p:grpSp>
        <p:nvGrpSpPr>
          <p:cNvPr id="10" name="Group 9">
            <a:extLst>
              <a:ext uri="{FF2B5EF4-FFF2-40B4-BE49-F238E27FC236}">
                <a16:creationId xmlns:a16="http://schemas.microsoft.com/office/drawing/2014/main" id="{408B2EAC-043C-01E9-8CB5-258F799AF2DB}"/>
              </a:ext>
              <a:ext uri="{C183D7F6-B498-43B3-948B-1728B52AA6E4}">
                <adec:decorative xmlns:adec="http://schemas.microsoft.com/office/drawing/2017/decorative" val="1"/>
              </a:ext>
            </a:extLst>
          </p:cNvPr>
          <p:cNvGrpSpPr/>
          <p:nvPr/>
        </p:nvGrpSpPr>
        <p:grpSpPr>
          <a:xfrm>
            <a:off x="6489040" y="2527642"/>
            <a:ext cx="5467918" cy="2194791"/>
            <a:chOff x="6268214" y="1587500"/>
            <a:chExt cx="5504686" cy="2194791"/>
          </a:xfrm>
        </p:grpSpPr>
        <p:sp>
          <p:nvSpPr>
            <p:cNvPr id="11" name="TextBox 10">
              <a:extLst>
                <a:ext uri="{FF2B5EF4-FFF2-40B4-BE49-F238E27FC236}">
                  <a16:creationId xmlns:a16="http://schemas.microsoft.com/office/drawing/2014/main" id="{D11E27A3-C6D6-A1C2-5C52-96506F7459BB}"/>
                </a:ext>
              </a:extLst>
            </p:cNvPr>
            <p:cNvSpPr txBox="1"/>
            <p:nvPr/>
          </p:nvSpPr>
          <p:spPr>
            <a:xfrm>
              <a:off x="6433314" y="2343457"/>
              <a:ext cx="5098473" cy="1200329"/>
            </a:xfrm>
            <a:prstGeom prst="rect">
              <a:avLst/>
            </a:prstGeom>
            <a:noFill/>
          </p:spPr>
          <p:txBody>
            <a:bodyPr wrap="square" rtlCol="0">
              <a:spAutoFit/>
            </a:bodyPr>
            <a:lstStyle/>
            <a:p>
              <a:pPr algn="ctr"/>
              <a:r>
                <a:rPr lang="en-US" sz="2400" dirty="0">
                  <a:solidFill>
                    <a:schemeClr val="accent5"/>
                  </a:solidFill>
                  <a:latin typeface="Amazon Ember Light" panose="020B0403020204020204" pitchFamily="34" charset="0"/>
                  <a:ea typeface="Amazon Ember Light" panose="020B0403020204020204" pitchFamily="34" charset="0"/>
                  <a:cs typeface="Amazon Ember Light" panose="020B0403020204020204" pitchFamily="34" charset="0"/>
                </a:rPr>
                <a:t>x.x.x.x/16</a:t>
              </a:r>
              <a:r>
                <a:rPr lang="en-US" sz="2400" dirty="0">
                  <a:solidFill>
                    <a:schemeClr val="accent6"/>
                  </a:solidFill>
                  <a:latin typeface="Amazon Ember Light" panose="020B0403020204020204" pitchFamily="34" charset="0"/>
                  <a:ea typeface="Amazon Ember Light" panose="020B0403020204020204" pitchFamily="34" charset="0"/>
                  <a:cs typeface="Amazon Ember Light" panose="020B0403020204020204" pitchFamily="34" charset="0"/>
                </a:rPr>
                <a:t> </a:t>
              </a:r>
              <a:r>
                <a:rPr lang="en-US" sz="2400" dirty="0">
                  <a:latin typeface="Amazon Ember Light" panose="020B0403020204020204" pitchFamily="34" charset="0"/>
                  <a:ea typeface="Amazon Ember Light" panose="020B0403020204020204" pitchFamily="34" charset="0"/>
                  <a:cs typeface="Amazon Ember Light" panose="020B0403020204020204" pitchFamily="34" charset="0"/>
                </a:rPr>
                <a:t>or 65,536 addresses (max)</a:t>
              </a:r>
            </a:p>
            <a:p>
              <a:pPr algn="ctr"/>
              <a:r>
                <a:rPr lang="en-US" sz="2400" dirty="0">
                  <a:latin typeface="Amazon Ember Light" panose="020B0403020204020204" pitchFamily="34" charset="0"/>
                  <a:ea typeface="Amazon Ember Light" panose="020B0403020204020204" pitchFamily="34" charset="0"/>
                  <a:cs typeface="Amazon Ember Light" panose="020B0403020204020204" pitchFamily="34" charset="0"/>
                </a:rPr>
                <a:t>to</a:t>
              </a:r>
              <a:br>
                <a:rPr lang="en-US" sz="2400" dirty="0">
                  <a:latin typeface="Amazon Ember Light" panose="020B0403020204020204" pitchFamily="34" charset="0"/>
                  <a:ea typeface="Amazon Ember Light" panose="020B0403020204020204" pitchFamily="34" charset="0"/>
                  <a:cs typeface="Amazon Ember Light" panose="020B0403020204020204" pitchFamily="34" charset="0"/>
                </a:rPr>
              </a:br>
              <a:r>
                <a:rPr lang="en-US" sz="2400" dirty="0">
                  <a:solidFill>
                    <a:schemeClr val="accent5"/>
                  </a:solidFill>
                  <a:latin typeface="Amazon Ember Light" panose="020B0403020204020204" pitchFamily="34" charset="0"/>
                  <a:ea typeface="Amazon Ember Light" panose="020B0403020204020204" pitchFamily="34" charset="0"/>
                  <a:cs typeface="Amazon Ember Light" panose="020B0403020204020204" pitchFamily="34" charset="0"/>
                </a:rPr>
                <a:t>x.x.x.x/28</a:t>
              </a:r>
              <a:r>
                <a:rPr lang="en-US" sz="2400" dirty="0">
                  <a:solidFill>
                    <a:schemeClr val="accent6"/>
                  </a:solidFill>
                  <a:latin typeface="Amazon Ember Light" panose="020B0403020204020204" pitchFamily="34" charset="0"/>
                  <a:ea typeface="Amazon Ember Light" panose="020B0403020204020204" pitchFamily="34" charset="0"/>
                  <a:cs typeface="Amazon Ember Light" panose="020B0403020204020204" pitchFamily="34" charset="0"/>
                </a:rPr>
                <a:t> </a:t>
              </a:r>
              <a:r>
                <a:rPr lang="en-US" sz="2400" dirty="0">
                  <a:latin typeface="Amazon Ember Light" panose="020B0403020204020204" pitchFamily="34" charset="0"/>
                  <a:ea typeface="Amazon Ember Light" panose="020B0403020204020204" pitchFamily="34" charset="0"/>
                  <a:cs typeface="Amazon Ember Light" panose="020B0403020204020204" pitchFamily="34" charset="0"/>
                </a:rPr>
                <a:t>or 16 addresses (min)</a:t>
              </a:r>
            </a:p>
          </p:txBody>
        </p:sp>
        <p:sp>
          <p:nvSpPr>
            <p:cNvPr id="40" name="Rectangle 39">
              <a:extLst>
                <a:ext uri="{FF2B5EF4-FFF2-40B4-BE49-F238E27FC236}">
                  <a16:creationId xmlns:a16="http://schemas.microsoft.com/office/drawing/2014/main" id="{C92890A4-7195-BEA3-A889-B88DEEB8CE16}"/>
                </a:ext>
              </a:extLst>
            </p:cNvPr>
            <p:cNvSpPr/>
            <p:nvPr/>
          </p:nvSpPr>
          <p:spPr>
            <a:xfrm>
              <a:off x="6268214" y="1587500"/>
              <a:ext cx="5504686" cy="2194791"/>
            </a:xfrm>
            <a:prstGeom prst="rect">
              <a:avLst/>
            </a:prstGeom>
            <a:noFill/>
            <a:ln w="12700" cap="flat" cmpd="sng" algn="ctr">
              <a:solidFill>
                <a:srgbClr val="1D8900"/>
              </a:solidFill>
              <a:prstDash val="solid"/>
              <a:miter lim="800000"/>
            </a:ln>
            <a:effectLst/>
          </p:spPr>
          <p:txBody>
            <a:bodyPr rot="0" spcFirstLastPara="0" vertOverflow="overflow" horzOverflow="overflow" vert="horz" wrap="square" lIns="457200" tIns="91440" rIns="91440" bIns="4572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w="0"/>
                  <a:solidFill>
                    <a:srgbClr val="1D8900"/>
                  </a:solidFill>
                  <a:effectLst/>
                  <a:uLnTx/>
                  <a:uFillTx/>
                  <a:ea typeface="+mn-ea"/>
                  <a:cs typeface="+mn-cs"/>
                </a:rPr>
                <a:t> VPC</a:t>
              </a:r>
              <a:endParaRPr kumimoji="0" lang="en-US" sz="1200" b="0" i="0" u="none" strike="noStrike" kern="0" cap="none" spc="0" normalizeH="0" baseline="0" noProof="0" dirty="0">
                <a:ln w="0"/>
                <a:solidFill>
                  <a:srgbClr val="1D8900"/>
                </a:solidFill>
                <a:effectLst/>
                <a:uLnTx/>
                <a:uFillTx/>
                <a:ea typeface="+mn-ea"/>
                <a:cs typeface="+mn-cs"/>
              </a:endParaRPr>
            </a:p>
          </p:txBody>
        </p:sp>
        <p:pic>
          <p:nvPicPr>
            <p:cNvPr id="41" name="Graphic 40">
              <a:extLst>
                <a:ext uri="{FF2B5EF4-FFF2-40B4-BE49-F238E27FC236}">
                  <a16:creationId xmlns:a16="http://schemas.microsoft.com/office/drawing/2014/main" id="{B9220303-494F-3082-06AE-55387AB0B8D3}"/>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268214" y="1587500"/>
              <a:ext cx="457200" cy="457200"/>
            </a:xfrm>
            <a:prstGeom prst="rect">
              <a:avLst/>
            </a:prstGeom>
          </p:spPr>
        </p:pic>
      </p:grpSp>
    </p:spTree>
    <p:extLst>
      <p:ext uri="{BB962C8B-B14F-4D97-AF65-F5344CB8AC3E}">
        <p14:creationId xmlns:p14="http://schemas.microsoft.com/office/powerpoint/2010/main" val="53664756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7789822" y="631060"/>
            <a:ext cx="1887578"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93959" y="354858"/>
            <a:ext cx="6195863" cy="95410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784658"/>
                </a:solidFill>
                <a:latin typeface="Times New Roman" panose="02020603050405020304" pitchFamily="18" charset="0"/>
                <a:cs typeface="Times New Roman" panose="02020603050405020304" pitchFamily="18" charset="0"/>
              </a:rPr>
              <a:t>Amazon VPC, networking and security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3679"/>
            <a:ext cx="5761987"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2</a:t>
            </a:r>
          </a:p>
        </p:txBody>
      </p:sp>
      <p:sp>
        <p:nvSpPr>
          <p:cNvPr id="8" name="TextBox 7">
            <a:extLst>
              <a:ext uri="{FF2B5EF4-FFF2-40B4-BE49-F238E27FC236}">
                <a16:creationId xmlns:a16="http://schemas.microsoft.com/office/drawing/2014/main" id="{9526AE13-303F-5332-23EA-9A518E8168AB}"/>
              </a:ext>
            </a:extLst>
          </p:cNvPr>
          <p:cNvSpPr txBox="1"/>
          <p:nvPr/>
        </p:nvSpPr>
        <p:spPr>
          <a:xfrm>
            <a:off x="2447778" y="1040724"/>
            <a:ext cx="6250898"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Reserved IP addresses</a:t>
            </a:r>
          </a:p>
        </p:txBody>
      </p:sp>
      <p:grpSp>
        <p:nvGrpSpPr>
          <p:cNvPr id="15" name="Group 14" descr="architecture diagram of a VPC with four equal-sized subnets.">
            <a:extLst>
              <a:ext uri="{FF2B5EF4-FFF2-40B4-BE49-F238E27FC236}">
                <a16:creationId xmlns:a16="http://schemas.microsoft.com/office/drawing/2014/main" id="{EBC4AB31-D62B-F0BE-2F2E-4387552CFC40}"/>
              </a:ext>
            </a:extLst>
          </p:cNvPr>
          <p:cNvGrpSpPr/>
          <p:nvPr/>
        </p:nvGrpSpPr>
        <p:grpSpPr>
          <a:xfrm>
            <a:off x="467932" y="2852731"/>
            <a:ext cx="5980994" cy="2517352"/>
            <a:chOff x="467932" y="2852730"/>
            <a:chExt cx="4644394" cy="3381883"/>
          </a:xfrm>
        </p:grpSpPr>
        <p:grpSp>
          <p:nvGrpSpPr>
            <p:cNvPr id="16" name="Group 15">
              <a:extLst>
                <a:ext uri="{FF2B5EF4-FFF2-40B4-BE49-F238E27FC236}">
                  <a16:creationId xmlns:a16="http://schemas.microsoft.com/office/drawing/2014/main" id="{B8DCC58A-487F-9580-B4DE-CA59F86C3DFA}"/>
                </a:ext>
              </a:extLst>
            </p:cNvPr>
            <p:cNvGrpSpPr/>
            <p:nvPr/>
          </p:nvGrpSpPr>
          <p:grpSpPr>
            <a:xfrm>
              <a:off x="467932" y="2852730"/>
              <a:ext cx="4644394" cy="3381883"/>
              <a:chOff x="467932" y="2603278"/>
              <a:chExt cx="4644394" cy="3381883"/>
            </a:xfrm>
          </p:grpSpPr>
          <p:grpSp>
            <p:nvGrpSpPr>
              <p:cNvPr id="27" name="Group 26">
                <a:extLst>
                  <a:ext uri="{FF2B5EF4-FFF2-40B4-BE49-F238E27FC236}">
                    <a16:creationId xmlns:a16="http://schemas.microsoft.com/office/drawing/2014/main" id="{8A907EF6-01CA-3F5D-74C1-063D271DE20F}"/>
                  </a:ext>
                </a:extLst>
              </p:cNvPr>
              <p:cNvGrpSpPr/>
              <p:nvPr/>
            </p:nvGrpSpPr>
            <p:grpSpPr>
              <a:xfrm>
                <a:off x="467932" y="3159746"/>
                <a:ext cx="4577481" cy="2429264"/>
                <a:chOff x="-61597" y="3394364"/>
                <a:chExt cx="4577481" cy="2429264"/>
              </a:xfrm>
            </p:grpSpPr>
            <p:grpSp>
              <p:nvGrpSpPr>
                <p:cNvPr id="31" name="Group 30">
                  <a:extLst>
                    <a:ext uri="{FF2B5EF4-FFF2-40B4-BE49-F238E27FC236}">
                      <a16:creationId xmlns:a16="http://schemas.microsoft.com/office/drawing/2014/main" id="{82F9C07E-BC92-014E-0EC3-6BAF67F90C9C}"/>
                    </a:ext>
                  </a:extLst>
                </p:cNvPr>
                <p:cNvGrpSpPr/>
                <p:nvPr/>
              </p:nvGrpSpPr>
              <p:grpSpPr>
                <a:xfrm>
                  <a:off x="-61597" y="3394364"/>
                  <a:ext cx="2215503" cy="1145359"/>
                  <a:chOff x="-61597" y="3394364"/>
                  <a:chExt cx="2215503" cy="1145359"/>
                </a:xfrm>
              </p:grpSpPr>
              <p:sp>
                <p:nvSpPr>
                  <p:cNvPr id="43" name="Rectangle 42">
                    <a:extLst>
                      <a:ext uri="{FF2B5EF4-FFF2-40B4-BE49-F238E27FC236}">
                        <a16:creationId xmlns:a16="http://schemas.microsoft.com/office/drawing/2014/main" id="{1A6827F4-C33B-12AD-96E0-2E7EE3E795FA}"/>
                      </a:ext>
                    </a:extLst>
                  </p:cNvPr>
                  <p:cNvSpPr/>
                  <p:nvPr/>
                </p:nvSpPr>
                <p:spPr>
                  <a:xfrm>
                    <a:off x="-61597" y="3396723"/>
                    <a:ext cx="2215503" cy="1143000"/>
                  </a:xfrm>
                  <a:prstGeom prst="rect">
                    <a:avLst/>
                  </a:prstGeom>
                  <a:solidFill>
                    <a:srgbClr val="1D8900">
                      <a:alpha val="9804"/>
                    </a:srgbClr>
                  </a:solidFill>
                  <a:ln w="12700" cap="flat" cmpd="sng" algn="ctr">
                    <a:noFill/>
                    <a:prstDash val="dash"/>
                    <a:miter lim="800000"/>
                  </a:ln>
                  <a:effectLst/>
                </p:spPr>
                <p:txBody>
                  <a:bodyPr rot="0" spcFirstLastPara="0" vertOverflow="overflow" horzOverflow="overflow" vert="horz" wrap="square" lIns="338328" tIns="45720" rIns="91440" bIns="4572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srgbClr val="1D8900"/>
                        </a:solidFill>
                        <a:effectLst/>
                        <a:uLnTx/>
                        <a:uFillTx/>
                        <a:ea typeface="+mn-ea"/>
                        <a:cs typeface="+mn-cs"/>
                      </a:rPr>
                      <a:t>        </a:t>
                    </a:r>
                    <a:r>
                      <a:rPr kumimoji="0" lang="en-US" sz="1600" b="0" i="0" u="none" strike="noStrike" kern="0" cap="none" spc="0" normalizeH="0" baseline="0" noProof="0" dirty="0">
                        <a:ln>
                          <a:noFill/>
                        </a:ln>
                        <a:solidFill>
                          <a:srgbClr val="1D8900"/>
                        </a:solidFill>
                        <a:effectLst/>
                        <a:uLnTx/>
                        <a:uFillTx/>
                        <a:ea typeface="+mn-ea"/>
                        <a:cs typeface="+mn-cs"/>
                      </a:rPr>
                      <a:t>Subnet 1 (10.0.0.0/24)</a:t>
                    </a:r>
                  </a:p>
                </p:txBody>
              </p:sp>
              <p:pic>
                <p:nvPicPr>
                  <p:cNvPr id="44" name="Graphic 43">
                    <a:extLst>
                      <a:ext uri="{FF2B5EF4-FFF2-40B4-BE49-F238E27FC236}">
                        <a16:creationId xmlns:a16="http://schemas.microsoft.com/office/drawing/2014/main" id="{9AD1F0DC-9B79-55B6-1761-D87805055CFF}"/>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48036" y="3394364"/>
                    <a:ext cx="457200" cy="457200"/>
                  </a:xfrm>
                  <a:prstGeom prst="rect">
                    <a:avLst/>
                  </a:prstGeom>
                </p:spPr>
              </p:pic>
            </p:grpSp>
            <p:grpSp>
              <p:nvGrpSpPr>
                <p:cNvPr id="32" name="Group 31">
                  <a:extLst>
                    <a:ext uri="{FF2B5EF4-FFF2-40B4-BE49-F238E27FC236}">
                      <a16:creationId xmlns:a16="http://schemas.microsoft.com/office/drawing/2014/main" id="{C5A0E6F6-D1AD-19E3-8C9B-23108DA020A1}"/>
                    </a:ext>
                  </a:extLst>
                </p:cNvPr>
                <p:cNvGrpSpPr/>
                <p:nvPr/>
              </p:nvGrpSpPr>
              <p:grpSpPr>
                <a:xfrm>
                  <a:off x="-48036" y="4678269"/>
                  <a:ext cx="2232436" cy="1145359"/>
                  <a:chOff x="-48036" y="3394364"/>
                  <a:chExt cx="2232436" cy="1145359"/>
                </a:xfrm>
              </p:grpSpPr>
              <p:sp>
                <p:nvSpPr>
                  <p:cNvPr id="39" name="Rectangle 38">
                    <a:extLst>
                      <a:ext uri="{FF2B5EF4-FFF2-40B4-BE49-F238E27FC236}">
                        <a16:creationId xmlns:a16="http://schemas.microsoft.com/office/drawing/2014/main" id="{64DAB8C7-3B9A-1431-8A1F-6AD54ED51D00}"/>
                      </a:ext>
                    </a:extLst>
                  </p:cNvPr>
                  <p:cNvSpPr/>
                  <p:nvPr/>
                </p:nvSpPr>
                <p:spPr>
                  <a:xfrm>
                    <a:off x="-48036" y="3396723"/>
                    <a:ext cx="2232436" cy="1143000"/>
                  </a:xfrm>
                  <a:prstGeom prst="rect">
                    <a:avLst/>
                  </a:prstGeom>
                  <a:solidFill>
                    <a:srgbClr val="1D8900">
                      <a:alpha val="9804"/>
                    </a:srgbClr>
                  </a:solidFill>
                  <a:ln w="12700" cap="flat" cmpd="sng" algn="ctr">
                    <a:noFill/>
                    <a:prstDash val="dash"/>
                    <a:miter lim="800000"/>
                  </a:ln>
                  <a:effectLst/>
                </p:spPr>
                <p:txBody>
                  <a:bodyPr rot="0" spcFirstLastPara="0" vertOverflow="overflow" horzOverflow="overflow" vert="horz" wrap="square" lIns="338328" tIns="45720" rIns="91440" bIns="4572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srgbClr val="1D8900"/>
                        </a:solidFill>
                        <a:effectLst/>
                        <a:uLnTx/>
                        <a:uFillTx/>
                        <a:ea typeface="+mn-ea"/>
                        <a:cs typeface="+mn-cs"/>
                      </a:rPr>
                      <a:t>        </a:t>
                    </a:r>
                    <a:r>
                      <a:rPr kumimoji="0" lang="en-US" sz="1600" b="0" i="0" u="none" strike="noStrike" kern="0" cap="none" spc="0" normalizeH="0" baseline="0" noProof="0" dirty="0">
                        <a:ln>
                          <a:noFill/>
                        </a:ln>
                        <a:solidFill>
                          <a:srgbClr val="1D8900"/>
                        </a:solidFill>
                        <a:effectLst/>
                        <a:uLnTx/>
                        <a:uFillTx/>
                        <a:ea typeface="+mn-ea"/>
                        <a:cs typeface="+mn-cs"/>
                      </a:rPr>
                      <a:t>Subnet 4 (10.0.1.0/24)</a:t>
                    </a:r>
                  </a:p>
                </p:txBody>
              </p:sp>
              <p:pic>
                <p:nvPicPr>
                  <p:cNvPr id="42" name="Graphic 41">
                    <a:extLst>
                      <a:ext uri="{FF2B5EF4-FFF2-40B4-BE49-F238E27FC236}">
                        <a16:creationId xmlns:a16="http://schemas.microsoft.com/office/drawing/2014/main" id="{6806D28F-51D5-F40A-4A58-AE71E0509984}"/>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9350" y="3394364"/>
                    <a:ext cx="457200" cy="457200"/>
                  </a:xfrm>
                  <a:prstGeom prst="rect">
                    <a:avLst/>
                  </a:prstGeom>
                </p:spPr>
              </p:pic>
            </p:grpSp>
            <p:grpSp>
              <p:nvGrpSpPr>
                <p:cNvPr id="33" name="Group 32">
                  <a:extLst>
                    <a:ext uri="{FF2B5EF4-FFF2-40B4-BE49-F238E27FC236}">
                      <a16:creationId xmlns:a16="http://schemas.microsoft.com/office/drawing/2014/main" id="{F758ACD8-D7E1-B499-6E60-894B4806253C}"/>
                    </a:ext>
                  </a:extLst>
                </p:cNvPr>
                <p:cNvGrpSpPr/>
                <p:nvPr/>
              </p:nvGrpSpPr>
              <p:grpSpPr>
                <a:xfrm>
                  <a:off x="2336800" y="3394364"/>
                  <a:ext cx="2179084" cy="1145359"/>
                  <a:chOff x="419100" y="3394364"/>
                  <a:chExt cx="2179084" cy="1145359"/>
                </a:xfrm>
              </p:grpSpPr>
              <p:sp>
                <p:nvSpPr>
                  <p:cNvPr id="37" name="Rectangle 36">
                    <a:extLst>
                      <a:ext uri="{FF2B5EF4-FFF2-40B4-BE49-F238E27FC236}">
                        <a16:creationId xmlns:a16="http://schemas.microsoft.com/office/drawing/2014/main" id="{DD807A4E-4E10-1722-E6E7-6EDA809A3CCC}"/>
                      </a:ext>
                    </a:extLst>
                  </p:cNvPr>
                  <p:cNvSpPr/>
                  <p:nvPr/>
                </p:nvSpPr>
                <p:spPr>
                  <a:xfrm>
                    <a:off x="442195" y="3396723"/>
                    <a:ext cx="2155989" cy="1143000"/>
                  </a:xfrm>
                  <a:prstGeom prst="rect">
                    <a:avLst/>
                  </a:prstGeom>
                  <a:solidFill>
                    <a:srgbClr val="1D8900">
                      <a:alpha val="9804"/>
                    </a:srgbClr>
                  </a:solidFill>
                  <a:ln w="12700" cap="flat" cmpd="sng" algn="ctr">
                    <a:noFill/>
                    <a:prstDash val="dash"/>
                    <a:miter lim="800000"/>
                  </a:ln>
                  <a:effectLst/>
                </p:spPr>
                <p:txBody>
                  <a:bodyPr rot="0" spcFirstLastPara="0" vertOverflow="overflow" horzOverflow="overflow" vert="horz" wrap="square" lIns="338328" tIns="45720" rIns="91440" bIns="4572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srgbClr val="1D8900"/>
                        </a:solidFill>
                        <a:effectLst/>
                        <a:uLnTx/>
                        <a:uFillTx/>
                      </a:rPr>
                      <a:t>    </a:t>
                    </a:r>
                    <a:r>
                      <a:rPr lang="en-US" sz="1200" kern="0" dirty="0">
                        <a:solidFill>
                          <a:srgbClr val="1D8900"/>
                        </a:solidFill>
                      </a:rPr>
                      <a:t>  </a:t>
                    </a:r>
                    <a:r>
                      <a:rPr kumimoji="0" lang="en-US" sz="1600" b="0" i="0" u="none" strike="noStrike" kern="0" cap="none" spc="0" normalizeH="0" baseline="0" noProof="0" dirty="0">
                        <a:ln>
                          <a:noFill/>
                        </a:ln>
                        <a:solidFill>
                          <a:srgbClr val="1D8900"/>
                        </a:solidFill>
                        <a:effectLst/>
                        <a:uLnTx/>
                        <a:uFillTx/>
                      </a:rPr>
                      <a:t>Subnet 2 (10.0.2.0/24)</a:t>
                    </a:r>
                  </a:p>
                </p:txBody>
              </p:sp>
              <p:pic>
                <p:nvPicPr>
                  <p:cNvPr id="38" name="Graphic 37">
                    <a:extLst>
                      <a:ext uri="{FF2B5EF4-FFF2-40B4-BE49-F238E27FC236}">
                        <a16:creationId xmlns:a16="http://schemas.microsoft.com/office/drawing/2014/main" id="{FA3A4A8C-94F9-2F71-A632-FA317060F013}"/>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419100" y="3394364"/>
                    <a:ext cx="457200" cy="457200"/>
                  </a:xfrm>
                  <a:prstGeom prst="rect">
                    <a:avLst/>
                  </a:prstGeom>
                </p:spPr>
              </p:pic>
            </p:grpSp>
            <p:grpSp>
              <p:nvGrpSpPr>
                <p:cNvPr id="34" name="Group 33">
                  <a:extLst>
                    <a:ext uri="{FF2B5EF4-FFF2-40B4-BE49-F238E27FC236}">
                      <a16:creationId xmlns:a16="http://schemas.microsoft.com/office/drawing/2014/main" id="{1B9C6FE5-AD08-C805-0240-B1B0F78CE067}"/>
                    </a:ext>
                  </a:extLst>
                </p:cNvPr>
                <p:cNvGrpSpPr/>
                <p:nvPr/>
              </p:nvGrpSpPr>
              <p:grpSpPr>
                <a:xfrm>
                  <a:off x="2336800" y="4678269"/>
                  <a:ext cx="2179083" cy="1145359"/>
                  <a:chOff x="419100" y="3394364"/>
                  <a:chExt cx="2179083" cy="1145359"/>
                </a:xfrm>
              </p:grpSpPr>
              <p:sp>
                <p:nvSpPr>
                  <p:cNvPr id="35" name="Rectangle 34">
                    <a:extLst>
                      <a:ext uri="{FF2B5EF4-FFF2-40B4-BE49-F238E27FC236}">
                        <a16:creationId xmlns:a16="http://schemas.microsoft.com/office/drawing/2014/main" id="{D1904F7D-7C2C-5774-F877-C57ABFD64161}"/>
                      </a:ext>
                    </a:extLst>
                  </p:cNvPr>
                  <p:cNvSpPr/>
                  <p:nvPr/>
                </p:nvSpPr>
                <p:spPr>
                  <a:xfrm>
                    <a:off x="442194" y="3396723"/>
                    <a:ext cx="2155989" cy="1143000"/>
                  </a:xfrm>
                  <a:prstGeom prst="rect">
                    <a:avLst/>
                  </a:prstGeom>
                  <a:solidFill>
                    <a:srgbClr val="1D8900">
                      <a:alpha val="9804"/>
                    </a:srgbClr>
                  </a:solidFill>
                  <a:ln w="12700" cap="flat" cmpd="sng" algn="ctr">
                    <a:noFill/>
                    <a:prstDash val="dash"/>
                    <a:miter lim="800000"/>
                  </a:ln>
                  <a:effectLst/>
                </p:spPr>
                <p:txBody>
                  <a:bodyPr rot="0" spcFirstLastPara="0" vertOverflow="overflow" horzOverflow="overflow" vert="horz" wrap="square" lIns="338328" tIns="45720" rIns="91440" bIns="4572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srgbClr val="1D8900"/>
                        </a:solidFill>
                        <a:effectLst/>
                        <a:uLnTx/>
                        <a:uFillTx/>
                        <a:ea typeface="+mn-ea"/>
                        <a:cs typeface="+mn-cs"/>
                      </a:rPr>
                      <a:t>      </a:t>
                    </a:r>
                    <a:r>
                      <a:rPr kumimoji="0" lang="en-US" sz="1600" b="0" i="0" u="none" strike="noStrike" kern="0" cap="none" spc="0" normalizeH="0" baseline="0" noProof="0" dirty="0">
                        <a:ln>
                          <a:noFill/>
                        </a:ln>
                        <a:solidFill>
                          <a:srgbClr val="1D8900"/>
                        </a:solidFill>
                        <a:effectLst/>
                        <a:uLnTx/>
                        <a:uFillTx/>
                        <a:ea typeface="+mn-ea"/>
                        <a:cs typeface="+mn-cs"/>
                      </a:rPr>
                      <a:t>Subnet 3 (10.0.3.0/24)</a:t>
                    </a:r>
                  </a:p>
                </p:txBody>
              </p:sp>
              <p:pic>
                <p:nvPicPr>
                  <p:cNvPr id="36" name="Graphic 35">
                    <a:extLst>
                      <a:ext uri="{FF2B5EF4-FFF2-40B4-BE49-F238E27FC236}">
                        <a16:creationId xmlns:a16="http://schemas.microsoft.com/office/drawing/2014/main" id="{5F2FAB8E-8744-232A-A3D6-FF68D8E05CC1}"/>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419100" y="3394364"/>
                    <a:ext cx="457200" cy="457200"/>
                  </a:xfrm>
                  <a:prstGeom prst="rect">
                    <a:avLst/>
                  </a:prstGeom>
                </p:spPr>
              </p:pic>
            </p:grpSp>
          </p:grpSp>
          <p:grpSp>
            <p:nvGrpSpPr>
              <p:cNvPr id="28" name="Group 27">
                <a:extLst>
                  <a:ext uri="{FF2B5EF4-FFF2-40B4-BE49-F238E27FC236}">
                    <a16:creationId xmlns:a16="http://schemas.microsoft.com/office/drawing/2014/main" id="{8F1BE668-3541-5120-7CB1-6447D2294A13}"/>
                  </a:ext>
                </a:extLst>
              </p:cNvPr>
              <p:cNvGrpSpPr/>
              <p:nvPr/>
            </p:nvGrpSpPr>
            <p:grpSpPr>
              <a:xfrm>
                <a:off x="467933" y="2603278"/>
                <a:ext cx="4644393" cy="3381883"/>
                <a:chOff x="467933" y="2603278"/>
                <a:chExt cx="4644393" cy="3381883"/>
              </a:xfrm>
            </p:grpSpPr>
            <p:sp>
              <p:nvSpPr>
                <p:cNvPr id="29" name="Rectangle 28">
                  <a:extLst>
                    <a:ext uri="{FF2B5EF4-FFF2-40B4-BE49-F238E27FC236}">
                      <a16:creationId xmlns:a16="http://schemas.microsoft.com/office/drawing/2014/main" id="{CEB09EE8-8FE1-4BCC-1DF5-1ED31BF648B7}"/>
                    </a:ext>
                  </a:extLst>
                </p:cNvPr>
                <p:cNvSpPr/>
                <p:nvPr/>
              </p:nvSpPr>
              <p:spPr>
                <a:xfrm>
                  <a:off x="467933" y="2603278"/>
                  <a:ext cx="4644393" cy="3381883"/>
                </a:xfrm>
                <a:prstGeom prst="rect">
                  <a:avLst/>
                </a:prstGeom>
                <a:noFill/>
                <a:ln w="12700" cap="flat" cmpd="sng" algn="ctr">
                  <a:solidFill>
                    <a:srgbClr val="1D8900"/>
                  </a:solidFill>
                  <a:prstDash val="solid"/>
                  <a:miter lim="800000"/>
                </a:ln>
                <a:effectLst/>
              </p:spPr>
              <p:txBody>
                <a:bodyPr rot="0" spcFirstLastPara="0" vertOverflow="overflow" horzOverflow="overflow" vert="horz" wrap="square" lIns="457200" tIns="91440" rIns="91440" bIns="4572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w="0"/>
                      <a:solidFill>
                        <a:srgbClr val="1D8900"/>
                      </a:solidFill>
                      <a:effectLst/>
                      <a:uLnTx/>
                      <a:uFillTx/>
                      <a:ea typeface="+mn-ea"/>
                      <a:cs typeface="+mn-cs"/>
                    </a:rPr>
                    <a:t>     VPC: 10.0.0.0/16</a:t>
                  </a:r>
                  <a:endParaRPr kumimoji="0" lang="en-US" sz="1200" b="0" i="0" u="none" strike="noStrike" kern="0" cap="none" spc="0" normalizeH="0" baseline="0" noProof="0" dirty="0">
                    <a:ln w="0"/>
                    <a:solidFill>
                      <a:srgbClr val="1D8900"/>
                    </a:solidFill>
                    <a:effectLst/>
                    <a:uLnTx/>
                    <a:uFillTx/>
                    <a:ea typeface="+mn-ea"/>
                    <a:cs typeface="+mn-cs"/>
                  </a:endParaRPr>
                </a:p>
              </p:txBody>
            </p:sp>
            <p:pic>
              <p:nvPicPr>
                <p:cNvPr id="30" name="Graphic 29">
                  <a:extLst>
                    <a:ext uri="{FF2B5EF4-FFF2-40B4-BE49-F238E27FC236}">
                      <a16:creationId xmlns:a16="http://schemas.microsoft.com/office/drawing/2014/main" id="{B52B6254-88B8-F954-F52D-179F36A787DF}"/>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467934" y="2603279"/>
                  <a:ext cx="457200" cy="457200"/>
                </a:xfrm>
                <a:prstGeom prst="rect">
                  <a:avLst/>
                </a:prstGeom>
              </p:spPr>
            </p:pic>
          </p:grpSp>
        </p:grpSp>
        <p:sp>
          <p:nvSpPr>
            <p:cNvPr id="21" name="TextBox 20">
              <a:extLst>
                <a:ext uri="{FF2B5EF4-FFF2-40B4-BE49-F238E27FC236}">
                  <a16:creationId xmlns:a16="http://schemas.microsoft.com/office/drawing/2014/main" id="{E8BE824A-B265-8D44-C937-938027A5D131}"/>
                </a:ext>
              </a:extLst>
            </p:cNvPr>
            <p:cNvSpPr txBox="1"/>
            <p:nvPr/>
          </p:nvSpPr>
          <p:spPr>
            <a:xfrm>
              <a:off x="979122" y="3957923"/>
              <a:ext cx="1323442" cy="338554"/>
            </a:xfrm>
            <a:prstGeom prst="rect">
              <a:avLst/>
            </a:prstGeom>
            <a:noFill/>
          </p:spPr>
          <p:txBody>
            <a:bodyPr wrap="none" rtlCol="0">
              <a:spAutoFit/>
            </a:bodyPr>
            <a:lstStyle/>
            <a:p>
              <a:r>
                <a:rPr lang="en-US" sz="1600" dirty="0">
                  <a:ea typeface="Amazon Ember Light" panose="020B0403020204020204" pitchFamily="34" charset="0"/>
                  <a:cs typeface="Amazon Ember Light" panose="020B0403020204020204" pitchFamily="34" charset="0"/>
                </a:rPr>
                <a:t>251 IP addresses</a:t>
              </a:r>
            </a:p>
          </p:txBody>
        </p:sp>
        <p:sp>
          <p:nvSpPr>
            <p:cNvPr id="22" name="TextBox 21">
              <a:extLst>
                <a:ext uri="{FF2B5EF4-FFF2-40B4-BE49-F238E27FC236}">
                  <a16:creationId xmlns:a16="http://schemas.microsoft.com/office/drawing/2014/main" id="{BA943BD3-FD3C-8291-8708-422981E1FEA6}"/>
                </a:ext>
              </a:extLst>
            </p:cNvPr>
            <p:cNvSpPr txBox="1"/>
            <p:nvPr/>
          </p:nvSpPr>
          <p:spPr>
            <a:xfrm>
              <a:off x="979122" y="5270536"/>
              <a:ext cx="1323442" cy="338554"/>
            </a:xfrm>
            <a:prstGeom prst="rect">
              <a:avLst/>
            </a:prstGeom>
            <a:noFill/>
          </p:spPr>
          <p:txBody>
            <a:bodyPr wrap="none" rtlCol="0">
              <a:spAutoFit/>
            </a:bodyPr>
            <a:lstStyle/>
            <a:p>
              <a:r>
                <a:rPr lang="en-US" sz="1600" dirty="0">
                  <a:ea typeface="Amazon Ember Light" panose="020B0403020204020204" pitchFamily="34" charset="0"/>
                  <a:cs typeface="Amazon Ember Light" panose="020B0403020204020204" pitchFamily="34" charset="0"/>
                </a:rPr>
                <a:t>251 IP addresses</a:t>
              </a:r>
            </a:p>
          </p:txBody>
        </p:sp>
        <p:sp>
          <p:nvSpPr>
            <p:cNvPr id="23" name="TextBox 22">
              <a:extLst>
                <a:ext uri="{FF2B5EF4-FFF2-40B4-BE49-F238E27FC236}">
                  <a16:creationId xmlns:a16="http://schemas.microsoft.com/office/drawing/2014/main" id="{D1EF46A4-5C54-58AD-F7AB-DCBCF70C6449}"/>
                </a:ext>
              </a:extLst>
            </p:cNvPr>
            <p:cNvSpPr txBox="1"/>
            <p:nvPr/>
          </p:nvSpPr>
          <p:spPr>
            <a:xfrm>
              <a:off x="3169708" y="3981986"/>
              <a:ext cx="1323442" cy="338554"/>
            </a:xfrm>
            <a:prstGeom prst="rect">
              <a:avLst/>
            </a:prstGeom>
            <a:noFill/>
          </p:spPr>
          <p:txBody>
            <a:bodyPr wrap="none" rtlCol="0">
              <a:spAutoFit/>
            </a:bodyPr>
            <a:lstStyle/>
            <a:p>
              <a:r>
                <a:rPr lang="en-US" sz="1600" dirty="0">
                  <a:ea typeface="Amazon Ember Light" panose="020B0403020204020204" pitchFamily="34" charset="0"/>
                  <a:cs typeface="Amazon Ember Light" panose="020B0403020204020204" pitchFamily="34" charset="0"/>
                </a:rPr>
                <a:t>251 IP addresses</a:t>
              </a:r>
            </a:p>
          </p:txBody>
        </p:sp>
        <p:sp>
          <p:nvSpPr>
            <p:cNvPr id="24" name="TextBox 23">
              <a:extLst>
                <a:ext uri="{FF2B5EF4-FFF2-40B4-BE49-F238E27FC236}">
                  <a16:creationId xmlns:a16="http://schemas.microsoft.com/office/drawing/2014/main" id="{C53A0886-1AD9-02AB-0C18-EACBA25FBAF4}"/>
                </a:ext>
              </a:extLst>
            </p:cNvPr>
            <p:cNvSpPr txBox="1"/>
            <p:nvPr/>
          </p:nvSpPr>
          <p:spPr>
            <a:xfrm>
              <a:off x="3207077" y="5246473"/>
              <a:ext cx="1323442" cy="338554"/>
            </a:xfrm>
            <a:prstGeom prst="rect">
              <a:avLst/>
            </a:prstGeom>
            <a:noFill/>
          </p:spPr>
          <p:txBody>
            <a:bodyPr wrap="none" rtlCol="0">
              <a:spAutoFit/>
            </a:bodyPr>
            <a:lstStyle/>
            <a:p>
              <a:r>
                <a:rPr lang="en-US" sz="1600" dirty="0">
                  <a:ea typeface="Amazon Ember Light" panose="020B0403020204020204" pitchFamily="34" charset="0"/>
                  <a:cs typeface="Amazon Ember Light" panose="020B0403020204020204" pitchFamily="34" charset="0"/>
                </a:rPr>
                <a:t>251 IP addresses</a:t>
              </a:r>
            </a:p>
          </p:txBody>
        </p:sp>
      </p:grpSp>
      <p:graphicFrame>
        <p:nvGraphicFramePr>
          <p:cNvPr id="45" name="Table Placeholder 3">
            <a:extLst>
              <a:ext uri="{FF2B5EF4-FFF2-40B4-BE49-F238E27FC236}">
                <a16:creationId xmlns:a16="http://schemas.microsoft.com/office/drawing/2014/main" id="{C6834066-BDCA-8EAE-7D93-FEC5D94DE6E6}"/>
              </a:ext>
            </a:extLst>
          </p:cNvPr>
          <p:cNvGraphicFramePr>
            <a:graphicFrameLocks/>
          </p:cNvGraphicFramePr>
          <p:nvPr>
            <p:extLst>
              <p:ext uri="{D42A27DB-BD31-4B8C-83A1-F6EECF244321}">
                <p14:modId xmlns:p14="http://schemas.microsoft.com/office/powerpoint/2010/main" val="3475393780"/>
              </p:ext>
            </p:extLst>
          </p:nvPr>
        </p:nvGraphicFramePr>
        <p:xfrm>
          <a:off x="6857998" y="2413239"/>
          <a:ext cx="4930328" cy="3364104"/>
        </p:xfrm>
        <a:graphic>
          <a:graphicData uri="http://schemas.openxmlformats.org/drawingml/2006/table">
            <a:tbl>
              <a:tblPr firstRow="1" bandRow="1"/>
              <a:tblGrid>
                <a:gridCol w="2465164">
                  <a:extLst>
                    <a:ext uri="{9D8B030D-6E8A-4147-A177-3AD203B41FA5}">
                      <a16:colId xmlns:a16="http://schemas.microsoft.com/office/drawing/2014/main" val="20000"/>
                    </a:ext>
                  </a:extLst>
                </a:gridCol>
                <a:gridCol w="2465164">
                  <a:extLst>
                    <a:ext uri="{9D8B030D-6E8A-4147-A177-3AD203B41FA5}">
                      <a16:colId xmlns:a16="http://schemas.microsoft.com/office/drawing/2014/main" val="20001"/>
                    </a:ext>
                  </a:extLst>
                </a:gridCol>
              </a:tblGrid>
              <a:tr h="639540">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r>
                        <a:rPr lang="en-US" sz="1800" b="1" i="0" dirty="0">
                          <a:solidFill>
                            <a:schemeClr val="tx1"/>
                          </a:solidFill>
                          <a:latin typeface="+mn-lt"/>
                          <a:ea typeface="Amazon Ember Light" panose="020B0403020204020204" pitchFamily="34" charset="0"/>
                          <a:cs typeface="Amazon Ember Light" panose="020B0403020204020204" pitchFamily="34" charset="0"/>
                        </a:rPr>
                        <a:t>IP Addresses for CIDR block 10.0.0.0/24</a:t>
                      </a:r>
                    </a:p>
                  </a:txBody>
                  <a:tcPr marL="137431" marR="137431" marT="68716" marB="68716" anchor="ctr">
                    <a:lnL w="12700" cmpd="sng">
                      <a:solidFill>
                        <a:srgbClr val="FFFFFF"/>
                      </a:solidFill>
                    </a:lnL>
                    <a:lnR w="12700" cap="flat" cmpd="sng" algn="ctr">
                      <a:solidFill>
                        <a:srgbClr val="FFFFFF"/>
                      </a:solidFill>
                      <a:prstDash val="solid"/>
                      <a:round/>
                      <a:headEnd type="none" w="med" len="med"/>
                      <a:tailEnd type="none" w="med" len="med"/>
                    </a:lnR>
                    <a:lnT w="12700" cmpd="sng">
                      <a:solidFill>
                        <a:srgbClr val="FFFFFF"/>
                      </a:solidFill>
                    </a:lnT>
                    <a:lnB w="38100" cmpd="sng">
                      <a:solidFill>
                        <a:srgbClr val="FFFFFF"/>
                      </a:solidFill>
                    </a:lnB>
                    <a:lnTlToBr w="12700" cmpd="sng">
                      <a:noFill/>
                      <a:prstDash val="solid"/>
                    </a:lnTlToBr>
                    <a:lnBlToTr w="12700" cmpd="sng">
                      <a:noFill/>
                      <a:prstDash val="solid"/>
                    </a:lnBlToTr>
                    <a:solidFill>
                      <a:srgbClr val="36C2B3"/>
                    </a:solidFill>
                  </a:tcPr>
                </a:tc>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r>
                        <a:rPr lang="en-US" sz="1800" b="1" i="0" dirty="0">
                          <a:solidFill>
                            <a:schemeClr val="tx1"/>
                          </a:solidFill>
                          <a:latin typeface="+mn-lt"/>
                          <a:ea typeface="Amazon Ember Light" panose="020B0403020204020204" pitchFamily="34" charset="0"/>
                          <a:cs typeface="Amazon Ember Light" panose="020B0403020204020204" pitchFamily="34" charset="0"/>
                        </a:rPr>
                        <a:t>Reserved for</a:t>
                      </a:r>
                    </a:p>
                  </a:txBody>
                  <a:tcPr marL="137431" marR="137431" marT="68716" marB="68716"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mpd="sng">
                      <a:solidFill>
                        <a:srgbClr val="FFFFFF"/>
                      </a:solidFill>
                    </a:lnT>
                    <a:lnB w="38100" cmpd="sng">
                      <a:solidFill>
                        <a:srgbClr val="FFFFFF"/>
                      </a:solidFill>
                    </a:lnB>
                    <a:lnTlToBr w="12700" cmpd="sng">
                      <a:noFill/>
                      <a:prstDash val="solid"/>
                    </a:lnTlToBr>
                    <a:lnBlToTr w="12700" cmpd="sng">
                      <a:noFill/>
                      <a:prstDash val="solid"/>
                    </a:lnBlToTr>
                    <a:solidFill>
                      <a:srgbClr val="36C2B3"/>
                    </a:solidFill>
                  </a:tcPr>
                </a:tc>
                <a:extLst>
                  <a:ext uri="{0D108BD9-81ED-4DB2-BD59-A6C34878D82A}">
                    <a16:rowId xmlns:a16="http://schemas.microsoft.com/office/drawing/2014/main" val="10000"/>
                  </a:ext>
                </a:extLst>
              </a:tr>
              <a:tr h="401348">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r>
                        <a:rPr lang="en-US" sz="1600" b="0" i="0" dirty="0">
                          <a:solidFill>
                            <a:srgbClr val="232F3E"/>
                          </a:solidFill>
                          <a:latin typeface="+mn-lt"/>
                          <a:ea typeface="Amazon Ember Light" panose="020B0403020204020204" pitchFamily="34" charset="0"/>
                          <a:cs typeface="Amazon Ember Light" panose="020B0403020204020204" pitchFamily="34" charset="0"/>
                        </a:rPr>
                        <a:t>10.0.0.0</a:t>
                      </a:r>
                    </a:p>
                  </a:txBody>
                  <a:tcPr marL="137431" marR="137431" marT="68716" marB="68716" anchor="ctr">
                    <a:lnL w="12700" cmpd="sng">
                      <a:solidFill>
                        <a:srgbClr val="FFFFFF"/>
                      </a:solidFill>
                    </a:lnL>
                    <a:lnR w="12700" cmpd="sng">
                      <a:solidFill>
                        <a:srgbClr val="FFFFFF"/>
                      </a:solidFill>
                    </a:lnR>
                    <a:lnT w="38100" cmpd="sng">
                      <a:solidFill>
                        <a:srgbClr val="FFFFFF"/>
                      </a:solidFill>
                    </a:lnT>
                    <a:lnB w="12700" cmpd="sng">
                      <a:solidFill>
                        <a:srgbClr val="FFFFFF"/>
                      </a:solidFill>
                    </a:lnB>
                    <a:lnTlToBr w="12700" cmpd="sng">
                      <a:noFill/>
                      <a:prstDash val="solid"/>
                    </a:lnTlToBr>
                    <a:lnBlToTr w="12700" cmpd="sng">
                      <a:noFill/>
                      <a:prstDash val="solid"/>
                    </a:lnBlToTr>
                    <a:solidFill>
                      <a:srgbClr val="FFFFFF">
                        <a:lumMod val="95000"/>
                      </a:srgbClr>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r>
                        <a:rPr lang="en-US" sz="1600" b="0" i="0" dirty="0">
                          <a:solidFill>
                            <a:srgbClr val="232F3E"/>
                          </a:solidFill>
                          <a:latin typeface="+mn-lt"/>
                          <a:ea typeface="Amazon Ember Light" panose="020B0403020204020204" pitchFamily="34" charset="0"/>
                          <a:cs typeface="Amazon Ember Light" panose="020B0403020204020204" pitchFamily="34" charset="0"/>
                        </a:rPr>
                        <a:t>Network address</a:t>
                      </a:r>
                    </a:p>
                  </a:txBody>
                  <a:tcPr marL="137431" marR="137431" marT="68716" marB="68716" anchor="ctr">
                    <a:lnL w="12700" cmpd="sng">
                      <a:solidFill>
                        <a:srgbClr val="FFFFFF"/>
                      </a:solidFill>
                    </a:lnL>
                    <a:lnR w="12700" cmpd="sng">
                      <a:solidFill>
                        <a:srgbClr val="FFFFFF"/>
                      </a:solidFill>
                    </a:lnR>
                    <a:lnT w="38100" cmpd="sng">
                      <a:solidFill>
                        <a:srgbClr val="FFFFFF"/>
                      </a:solidFill>
                    </a:lnT>
                    <a:lnB w="12700" cmpd="sng">
                      <a:solidFill>
                        <a:srgbClr val="FFFFFF"/>
                      </a:solidFill>
                    </a:lnB>
                    <a:lnTlToBr w="12700" cmpd="sng">
                      <a:noFill/>
                      <a:prstDash val="solid"/>
                    </a:lnTlToBr>
                    <a:lnBlToTr w="12700" cmpd="sng">
                      <a:noFill/>
                      <a:prstDash val="solid"/>
                    </a:lnBlToTr>
                    <a:solidFill>
                      <a:srgbClr val="FFFFFF">
                        <a:lumMod val="95000"/>
                      </a:srgbClr>
                    </a:solidFill>
                  </a:tcPr>
                </a:tc>
                <a:extLst>
                  <a:ext uri="{0D108BD9-81ED-4DB2-BD59-A6C34878D82A}">
                    <a16:rowId xmlns:a16="http://schemas.microsoft.com/office/drawing/2014/main" val="10001"/>
                  </a:ext>
                </a:extLst>
              </a:tr>
              <a:tr h="582715">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600" b="0" i="0" dirty="0">
                          <a:solidFill>
                            <a:srgbClr val="232F3E"/>
                          </a:solidFill>
                          <a:latin typeface="+mn-lt"/>
                          <a:ea typeface="Amazon Ember Light" panose="020B0403020204020204" pitchFamily="34" charset="0"/>
                          <a:cs typeface="Amazon Ember Light" panose="020B0403020204020204" pitchFamily="34" charset="0"/>
                        </a:rPr>
                        <a:t>10.0.0.1</a:t>
                      </a:r>
                    </a:p>
                  </a:txBody>
                  <a:tcPr marL="137431" marR="137431" marT="68716" marB="68716"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FFFFFF"/>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600" b="0" i="0" dirty="0">
                          <a:solidFill>
                            <a:srgbClr val="232F3E"/>
                          </a:solidFill>
                          <a:latin typeface="+mn-lt"/>
                          <a:ea typeface="Amazon Ember Light" panose="020B0403020204020204" pitchFamily="34" charset="0"/>
                          <a:cs typeface="Amazon Ember Light" panose="020B0403020204020204" pitchFamily="34" charset="0"/>
                        </a:rPr>
                        <a:t>Internal communication</a:t>
                      </a:r>
                    </a:p>
                    <a:p>
                      <a:pPr marL="0" marR="0" lvl="0" indent="0" algn="l" defTabSz="457200" rtl="0" eaLnBrk="1" fontAlgn="auto" latinLnBrk="0" hangingPunct="1">
                        <a:lnSpc>
                          <a:spcPct val="100000"/>
                        </a:lnSpc>
                        <a:spcBef>
                          <a:spcPts val="0"/>
                        </a:spcBef>
                        <a:spcAft>
                          <a:spcPts val="0"/>
                        </a:spcAft>
                        <a:buClrTx/>
                        <a:buSzTx/>
                        <a:buFontTx/>
                        <a:buNone/>
                        <a:tabLst/>
                        <a:defRPr/>
                      </a:pPr>
                      <a:r>
                        <a:rPr lang="en-US" sz="1600" b="0" i="0" dirty="0">
                          <a:solidFill>
                            <a:srgbClr val="232F3E"/>
                          </a:solidFill>
                          <a:latin typeface="+mn-lt"/>
                          <a:ea typeface="Amazon Ember Light" panose="020B0403020204020204" pitchFamily="34" charset="0"/>
                          <a:cs typeface="Amazon Ember Light" panose="020B0403020204020204" pitchFamily="34" charset="0"/>
                        </a:rPr>
                        <a:t>(VPC local router)</a:t>
                      </a:r>
                    </a:p>
                  </a:txBody>
                  <a:tcPr marL="137431" marR="137431" marT="68716" marB="68716"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10002"/>
                  </a:ext>
                </a:extLst>
              </a:tr>
              <a:tr h="582715">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600" b="0" i="0" dirty="0">
                          <a:solidFill>
                            <a:srgbClr val="232F3E"/>
                          </a:solidFill>
                          <a:latin typeface="+mn-lt"/>
                          <a:ea typeface="Amazon Ember Light" panose="020B0403020204020204" pitchFamily="34" charset="0"/>
                          <a:cs typeface="Amazon Ember Light" panose="020B0403020204020204" pitchFamily="34" charset="0"/>
                        </a:rPr>
                        <a:t>10.0.0.2</a:t>
                      </a:r>
                    </a:p>
                  </a:txBody>
                  <a:tcPr marL="137431" marR="137431" marT="68716" marB="68716"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FFFFFF">
                        <a:lumMod val="95000"/>
                      </a:srgbClr>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600" b="0" i="0" dirty="0">
                          <a:solidFill>
                            <a:srgbClr val="232F3E"/>
                          </a:solidFill>
                          <a:latin typeface="+mn-lt"/>
                          <a:ea typeface="Amazon Ember Light" panose="020B0403020204020204" pitchFamily="34" charset="0"/>
                          <a:cs typeface="Amazon Ember Light" panose="020B0403020204020204" pitchFamily="34" charset="0"/>
                        </a:rPr>
                        <a:t>Domain</a:t>
                      </a:r>
                      <a:r>
                        <a:rPr lang="en-US" sz="1600" b="0" i="0" baseline="0" dirty="0">
                          <a:solidFill>
                            <a:srgbClr val="232F3E"/>
                          </a:solidFill>
                          <a:latin typeface="+mn-lt"/>
                          <a:ea typeface="Amazon Ember Light" panose="020B0403020204020204" pitchFamily="34" charset="0"/>
                          <a:cs typeface="Amazon Ember Light" panose="020B0403020204020204" pitchFamily="34" charset="0"/>
                        </a:rPr>
                        <a:t> Name System (</a:t>
                      </a:r>
                      <a:r>
                        <a:rPr lang="en-US" sz="1600" b="0" i="0" dirty="0">
                          <a:solidFill>
                            <a:srgbClr val="232F3E"/>
                          </a:solidFill>
                          <a:latin typeface="+mn-lt"/>
                          <a:ea typeface="Amazon Ember Light" panose="020B0403020204020204" pitchFamily="34" charset="0"/>
                          <a:cs typeface="Amazon Ember Light" panose="020B0403020204020204" pitchFamily="34" charset="0"/>
                        </a:rPr>
                        <a:t>DNS) resolution</a:t>
                      </a:r>
                    </a:p>
                  </a:txBody>
                  <a:tcPr marL="137431" marR="137431" marT="68716" marB="68716"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FFFFFF">
                        <a:lumMod val="95000"/>
                      </a:srgbClr>
                    </a:solidFill>
                  </a:tcPr>
                </a:tc>
                <a:extLst>
                  <a:ext uri="{0D108BD9-81ED-4DB2-BD59-A6C34878D82A}">
                    <a16:rowId xmlns:a16="http://schemas.microsoft.com/office/drawing/2014/main" val="10003"/>
                  </a:ext>
                </a:extLst>
              </a:tr>
              <a:tr h="401348">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600" b="0" i="0" dirty="0">
                          <a:solidFill>
                            <a:srgbClr val="232F3E"/>
                          </a:solidFill>
                          <a:latin typeface="+mn-lt"/>
                          <a:ea typeface="Amazon Ember Light" panose="020B0403020204020204" pitchFamily="34" charset="0"/>
                          <a:cs typeface="Amazon Ember Light" panose="020B0403020204020204" pitchFamily="34" charset="0"/>
                        </a:rPr>
                        <a:t>10.0.0.3</a:t>
                      </a:r>
                    </a:p>
                  </a:txBody>
                  <a:tcPr marL="137431" marR="137431" marT="68716" marB="68716" anchor="ctr">
                    <a:lnL w="12700" cmpd="sng">
                      <a:solidFill>
                        <a:srgbClr val="FFFFFF"/>
                      </a:solidFill>
                    </a:lnL>
                    <a:lnR w="12700" cmpd="sng">
                      <a:solidFill>
                        <a:srgbClr val="FFFFFF"/>
                      </a:solidFill>
                    </a:lnR>
                    <a:lnT w="12700" cmpd="sng">
                      <a:solidFill>
                        <a:srgbClr val="FFFFFF"/>
                      </a:solidFill>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600" b="0" i="0" dirty="0">
                          <a:solidFill>
                            <a:srgbClr val="232F3E"/>
                          </a:solidFill>
                          <a:latin typeface="+mn-lt"/>
                          <a:ea typeface="Amazon Ember Light" panose="020B0403020204020204" pitchFamily="34" charset="0"/>
                          <a:cs typeface="Amazon Ember Light" panose="020B0403020204020204" pitchFamily="34" charset="0"/>
                        </a:rPr>
                        <a:t>Future use</a:t>
                      </a:r>
                    </a:p>
                  </a:txBody>
                  <a:tcPr marL="137431" marR="137431" marT="68716" marB="68716" anchor="ctr">
                    <a:lnL w="12700" cmpd="sng">
                      <a:solidFill>
                        <a:srgbClr val="FFFFFF"/>
                      </a:solidFill>
                    </a:lnL>
                    <a:lnR w="12700" cmpd="sng">
                      <a:solidFill>
                        <a:srgbClr val="FFFFFF"/>
                      </a:solidFill>
                    </a:lnR>
                    <a:lnT w="12700" cmpd="sng">
                      <a:solidFill>
                        <a:srgbClr val="FFFFFF"/>
                      </a:solidFill>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10004"/>
                  </a:ext>
                </a:extLst>
              </a:tr>
              <a:tr h="582715">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600" b="0" i="0" dirty="0">
                          <a:solidFill>
                            <a:srgbClr val="232F3E"/>
                          </a:solidFill>
                          <a:latin typeface="+mn-lt"/>
                          <a:ea typeface="Amazon Ember Light" panose="020B0403020204020204" pitchFamily="34" charset="0"/>
                          <a:cs typeface="Amazon Ember Light" panose="020B0403020204020204" pitchFamily="34" charset="0"/>
                        </a:rPr>
                        <a:t>10.0.0.255</a:t>
                      </a:r>
                    </a:p>
                  </a:txBody>
                  <a:tcPr marL="137431" marR="137431" marT="68716" marB="68716" anchor="ctr">
                    <a:lnL w="12700" cmpd="sng">
                      <a:solidFill>
                        <a:srgbClr val="FFFFFF"/>
                      </a:solidFill>
                    </a:lnL>
                    <a:lnR w="12700" cap="flat" cmpd="sng" algn="ctr">
                      <a:solidFill>
                        <a:srgbClr val="FFFFFF"/>
                      </a:solidFill>
                      <a:prstDash val="solid"/>
                      <a:round/>
                      <a:headEnd type="none" w="med" len="med"/>
                      <a:tailEnd type="none" w="med" len="med"/>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F2F2F2"/>
                    </a:solidFill>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600" b="0" i="0" dirty="0">
                          <a:solidFill>
                            <a:srgbClr val="232F3E"/>
                          </a:solidFill>
                          <a:latin typeface="+mn-lt"/>
                          <a:ea typeface="Amazon Ember Light" panose="020B0403020204020204" pitchFamily="34" charset="0"/>
                          <a:cs typeface="Amazon Ember Light" panose="020B0403020204020204" pitchFamily="34" charset="0"/>
                        </a:rPr>
                        <a:t>Network broadcast address</a:t>
                      </a:r>
                    </a:p>
                  </a:txBody>
                  <a:tcPr marL="137431" marR="137431" marT="68716" marB="68716" anchor="ctr">
                    <a:lnL w="12700" cap="flat" cmpd="sng" algn="ctr">
                      <a:solidFill>
                        <a:srgbClr val="FFFFFF"/>
                      </a:solidFill>
                      <a:prstDash val="solid"/>
                      <a:round/>
                      <a:headEnd type="none" w="med" len="med"/>
                      <a:tailEnd type="none" w="med" len="med"/>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F2F2F2"/>
                    </a:solidFill>
                  </a:tcPr>
                </a:tc>
                <a:extLst>
                  <a:ext uri="{0D108BD9-81ED-4DB2-BD59-A6C34878D82A}">
                    <a16:rowId xmlns:a16="http://schemas.microsoft.com/office/drawing/2014/main" val="3113478091"/>
                  </a:ext>
                </a:extLst>
              </a:tr>
            </a:tbl>
          </a:graphicData>
        </a:graphic>
      </p:graphicFrame>
      <p:sp>
        <p:nvSpPr>
          <p:cNvPr id="46" name="TextBox 45">
            <a:extLst>
              <a:ext uri="{FF2B5EF4-FFF2-40B4-BE49-F238E27FC236}">
                <a16:creationId xmlns:a16="http://schemas.microsoft.com/office/drawing/2014/main" id="{ACF74A82-F318-73E1-041A-C14D7C6B5EF1}"/>
              </a:ext>
            </a:extLst>
          </p:cNvPr>
          <p:cNvSpPr txBox="1"/>
          <p:nvPr/>
        </p:nvSpPr>
        <p:spPr>
          <a:xfrm>
            <a:off x="586058" y="1705352"/>
            <a:ext cx="11717540" cy="707886"/>
          </a:xfrm>
          <a:prstGeom prst="rect">
            <a:avLst/>
          </a:prstGeom>
          <a:noFill/>
        </p:spPr>
        <p:txBody>
          <a:bodyPr wrap="square" rtlCol="0">
            <a:spAutoFit/>
          </a:bodyPr>
          <a:lstStyle/>
          <a:p>
            <a:r>
              <a:rPr lang="en-US" sz="2000" b="1" dirty="0">
                <a:latin typeface="Times New Roman" panose="02020603050405020304" pitchFamily="18" charset="0"/>
                <a:ea typeface="Amazon Ember Light" panose="020B0403020204020204" pitchFamily="34" charset="0"/>
                <a:cs typeface="Times New Roman" panose="02020603050405020304" pitchFamily="18" charset="0"/>
              </a:rPr>
              <a:t>Example</a:t>
            </a:r>
            <a:r>
              <a:rPr lang="en-US" sz="2000" dirty="0">
                <a:latin typeface="Times New Roman" panose="02020603050405020304" pitchFamily="18" charset="0"/>
                <a:ea typeface="Amazon Ember Light" panose="020B0403020204020204" pitchFamily="34" charset="0"/>
                <a:cs typeface="Times New Roman" panose="02020603050405020304" pitchFamily="18" charset="0"/>
              </a:rPr>
              <a:t>: A VPC with an IPv4 CIDR block of 10.0.0.0/16 has 65,536 total IP addresses.</a:t>
            </a:r>
            <a:br>
              <a:rPr lang="en-US" sz="2000" dirty="0">
                <a:latin typeface="Times New Roman" panose="02020603050405020304" pitchFamily="18" charset="0"/>
                <a:ea typeface="Amazon Ember Light" panose="020B0403020204020204" pitchFamily="34" charset="0"/>
                <a:cs typeface="Times New Roman" panose="02020603050405020304" pitchFamily="18" charset="0"/>
              </a:rPr>
            </a:br>
            <a:r>
              <a:rPr lang="en-US" sz="2000" dirty="0">
                <a:latin typeface="Times New Roman" panose="02020603050405020304" pitchFamily="18" charset="0"/>
                <a:ea typeface="Amazon Ember Light" panose="020B0403020204020204" pitchFamily="34" charset="0"/>
                <a:cs typeface="Times New Roman" panose="02020603050405020304" pitchFamily="18" charset="0"/>
              </a:rPr>
              <a:t>The VPC has four equal-sized subnets. Only 251 IP addresses are available for use by each subnet.</a:t>
            </a:r>
          </a:p>
        </p:txBody>
      </p:sp>
    </p:spTree>
    <p:extLst>
      <p:ext uri="{BB962C8B-B14F-4D97-AF65-F5344CB8AC3E}">
        <p14:creationId xmlns:p14="http://schemas.microsoft.com/office/powerpoint/2010/main" val="397846819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7789822" y="631060"/>
            <a:ext cx="1887578"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93959" y="354858"/>
            <a:ext cx="6195863" cy="95410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784658"/>
                </a:solidFill>
                <a:latin typeface="Times New Roman" panose="02020603050405020304" pitchFamily="18" charset="0"/>
                <a:cs typeface="Times New Roman" panose="02020603050405020304" pitchFamily="18" charset="0"/>
              </a:rPr>
              <a:t>Amazon VPC, networking and security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3679"/>
            <a:ext cx="5761987"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2</a:t>
            </a:r>
          </a:p>
        </p:txBody>
      </p:sp>
      <p:sp>
        <p:nvSpPr>
          <p:cNvPr id="8" name="TextBox 7">
            <a:extLst>
              <a:ext uri="{FF2B5EF4-FFF2-40B4-BE49-F238E27FC236}">
                <a16:creationId xmlns:a16="http://schemas.microsoft.com/office/drawing/2014/main" id="{9526AE13-303F-5332-23EA-9A518E8168AB}"/>
              </a:ext>
            </a:extLst>
          </p:cNvPr>
          <p:cNvSpPr txBox="1"/>
          <p:nvPr/>
        </p:nvSpPr>
        <p:spPr>
          <a:xfrm>
            <a:off x="2447778" y="1040724"/>
            <a:ext cx="6250898"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Public IP address types</a:t>
            </a:r>
          </a:p>
        </p:txBody>
      </p:sp>
      <p:sp>
        <p:nvSpPr>
          <p:cNvPr id="3" name="Content Placeholder 6">
            <a:extLst>
              <a:ext uri="{FF2B5EF4-FFF2-40B4-BE49-F238E27FC236}">
                <a16:creationId xmlns:a16="http://schemas.microsoft.com/office/drawing/2014/main" id="{946DFEDA-1D96-E8FE-F81C-52C9A00FA4AD}"/>
              </a:ext>
            </a:extLst>
          </p:cNvPr>
          <p:cNvSpPr>
            <a:spLocks noGrp="1"/>
          </p:cNvSpPr>
          <p:nvPr>
            <p:ph idx="1"/>
          </p:nvPr>
        </p:nvSpPr>
        <p:spPr>
          <a:xfrm>
            <a:off x="419100" y="1775593"/>
            <a:ext cx="5644816" cy="4401370"/>
          </a:xfrm>
        </p:spPr>
        <p:txBody>
          <a:bodyPr>
            <a:normAutofit/>
          </a:bodyPr>
          <a:lstStyle/>
          <a:p>
            <a:pPr marL="0" indent="0">
              <a:buNone/>
            </a:pPr>
            <a:r>
              <a:rPr lang="en-US" sz="2400" b="1" dirty="0">
                <a:solidFill>
                  <a:schemeClr val="accent5"/>
                </a:solidFill>
                <a:latin typeface="Times New Roman" panose="02020603050405020304" pitchFamily="18" charset="0"/>
                <a:cs typeface="Times New Roman" panose="02020603050405020304" pitchFamily="18" charset="0"/>
              </a:rPr>
              <a:t>Public IPv4 address</a:t>
            </a:r>
          </a:p>
          <a:p>
            <a:r>
              <a:rPr lang="en-US" sz="2400" dirty="0">
                <a:latin typeface="Times New Roman" panose="02020603050405020304" pitchFamily="18" charset="0"/>
                <a:cs typeface="Times New Roman" panose="02020603050405020304" pitchFamily="18" charset="0"/>
              </a:rPr>
              <a:t>Manually assigned through an Elastic IP address</a:t>
            </a:r>
          </a:p>
          <a:p>
            <a:r>
              <a:rPr lang="en-US" sz="2400" dirty="0">
                <a:latin typeface="Times New Roman" panose="02020603050405020304" pitchFamily="18" charset="0"/>
                <a:cs typeface="Times New Roman" panose="02020603050405020304" pitchFamily="18" charset="0"/>
              </a:rPr>
              <a:t>Automatically assigned through the auto-assign public IP address settings at the subnet level</a:t>
            </a:r>
          </a:p>
        </p:txBody>
      </p:sp>
      <p:sp>
        <p:nvSpPr>
          <p:cNvPr id="5" name="Content Placeholder 7">
            <a:extLst>
              <a:ext uri="{FF2B5EF4-FFF2-40B4-BE49-F238E27FC236}">
                <a16:creationId xmlns:a16="http://schemas.microsoft.com/office/drawing/2014/main" id="{0FE60466-20F6-10F3-8F78-D6D9C75DD4EC}"/>
              </a:ext>
            </a:extLst>
          </p:cNvPr>
          <p:cNvSpPr txBox="1">
            <a:spLocks/>
          </p:cNvSpPr>
          <p:nvPr/>
        </p:nvSpPr>
        <p:spPr>
          <a:xfrm>
            <a:off x="6246312" y="1771644"/>
            <a:ext cx="5504688" cy="440137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400" b="1" dirty="0">
                <a:solidFill>
                  <a:schemeClr val="accent5"/>
                </a:solidFill>
                <a:latin typeface="Times New Roman" panose="02020603050405020304" pitchFamily="18" charset="0"/>
                <a:cs typeface="Times New Roman" panose="02020603050405020304" pitchFamily="18" charset="0"/>
              </a:rPr>
              <a:t>Elastic IP address</a:t>
            </a:r>
          </a:p>
          <a:p>
            <a:r>
              <a:rPr lang="en-US" sz="2400" dirty="0">
                <a:latin typeface="Times New Roman" panose="02020603050405020304" pitchFamily="18" charset="0"/>
                <a:cs typeface="Times New Roman" panose="02020603050405020304" pitchFamily="18" charset="0"/>
              </a:rPr>
              <a:t>a static and public IPv4 address </a:t>
            </a:r>
          </a:p>
          <a:p>
            <a:r>
              <a:rPr lang="en-US" sz="2400" dirty="0">
                <a:latin typeface="Times New Roman" panose="02020603050405020304" pitchFamily="18" charset="0"/>
                <a:cs typeface="Times New Roman" panose="02020603050405020304" pitchFamily="18" charset="0"/>
              </a:rPr>
              <a:t>Associated with an AWS account</a:t>
            </a:r>
          </a:p>
          <a:p>
            <a:r>
              <a:rPr lang="en-US" sz="2400" dirty="0">
                <a:latin typeface="Times New Roman" panose="02020603050405020304" pitchFamily="18" charset="0"/>
                <a:cs typeface="Times New Roman" panose="02020603050405020304" pitchFamily="18" charset="0"/>
              </a:rPr>
              <a:t>associate with any </a:t>
            </a:r>
            <a:r>
              <a:rPr lang="en-US" sz="2400" dirty="0">
                <a:solidFill>
                  <a:srgbClr val="0070C0"/>
                </a:solidFill>
                <a:latin typeface="Times New Roman" panose="02020603050405020304" pitchFamily="18" charset="0"/>
                <a:cs typeface="Times New Roman" panose="02020603050405020304" pitchFamily="18" charset="0"/>
              </a:rPr>
              <a:t>instance</a:t>
            </a:r>
            <a:r>
              <a:rPr lang="en-US" sz="2400" dirty="0">
                <a:latin typeface="Times New Roman" panose="02020603050405020304" pitchFamily="18" charset="0"/>
                <a:cs typeface="Times New Roman" panose="02020603050405020304" pitchFamily="18" charset="0"/>
              </a:rPr>
              <a:t> or </a:t>
            </a:r>
            <a:r>
              <a:rPr lang="en-US" sz="2400" dirty="0">
                <a:solidFill>
                  <a:srgbClr val="0070C0"/>
                </a:solidFill>
                <a:latin typeface="Times New Roman" panose="02020603050405020304" pitchFamily="18" charset="0"/>
                <a:cs typeface="Times New Roman" panose="02020603050405020304" pitchFamily="18" charset="0"/>
              </a:rPr>
              <a:t>network interface </a:t>
            </a:r>
            <a:r>
              <a:rPr lang="en-US" sz="2400" dirty="0">
                <a:latin typeface="Times New Roman" panose="02020603050405020304" pitchFamily="18" charset="0"/>
                <a:cs typeface="Times New Roman" panose="02020603050405020304" pitchFamily="18" charset="0"/>
              </a:rPr>
              <a:t>for any VPC in your account</a:t>
            </a:r>
          </a:p>
          <a:p>
            <a:r>
              <a:rPr lang="en-US" sz="2400" dirty="0">
                <a:latin typeface="Times New Roman" panose="02020603050405020304" pitchFamily="18" charset="0"/>
                <a:cs typeface="Times New Roman" panose="02020603050405020304" pitchFamily="18" charset="0"/>
              </a:rPr>
              <a:t>Can be allocated and remapped anytime</a:t>
            </a:r>
          </a:p>
          <a:p>
            <a:r>
              <a:rPr lang="en-US" sz="2400" dirty="0">
                <a:latin typeface="Times New Roman" panose="02020603050405020304" pitchFamily="18" charset="0"/>
                <a:cs typeface="Times New Roman" panose="02020603050405020304" pitchFamily="18" charset="0"/>
              </a:rPr>
              <a:t>Additional costs might apply</a:t>
            </a:r>
          </a:p>
        </p:txBody>
      </p:sp>
    </p:spTree>
    <p:extLst>
      <p:ext uri="{BB962C8B-B14F-4D97-AF65-F5344CB8AC3E}">
        <p14:creationId xmlns:p14="http://schemas.microsoft.com/office/powerpoint/2010/main" val="255517650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7789822" y="631060"/>
            <a:ext cx="1887578"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93959" y="354858"/>
            <a:ext cx="6195863" cy="95410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784658"/>
                </a:solidFill>
                <a:latin typeface="Times New Roman" panose="02020603050405020304" pitchFamily="18" charset="0"/>
                <a:cs typeface="Times New Roman" panose="02020603050405020304" pitchFamily="18" charset="0"/>
              </a:rPr>
              <a:t>Amazon VPC, networking and security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3679"/>
            <a:ext cx="5761987"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2</a:t>
            </a:r>
          </a:p>
        </p:txBody>
      </p:sp>
      <p:sp>
        <p:nvSpPr>
          <p:cNvPr id="8" name="TextBox 7">
            <a:extLst>
              <a:ext uri="{FF2B5EF4-FFF2-40B4-BE49-F238E27FC236}">
                <a16:creationId xmlns:a16="http://schemas.microsoft.com/office/drawing/2014/main" id="{9526AE13-303F-5332-23EA-9A518E8168AB}"/>
              </a:ext>
            </a:extLst>
          </p:cNvPr>
          <p:cNvSpPr txBox="1"/>
          <p:nvPr/>
        </p:nvSpPr>
        <p:spPr>
          <a:xfrm>
            <a:off x="2447778" y="1040724"/>
            <a:ext cx="6250898"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Elastic network interface</a:t>
            </a:r>
          </a:p>
        </p:txBody>
      </p:sp>
      <p:sp>
        <p:nvSpPr>
          <p:cNvPr id="11" name="Content Placeholder 6">
            <a:extLst>
              <a:ext uri="{FF2B5EF4-FFF2-40B4-BE49-F238E27FC236}">
                <a16:creationId xmlns:a16="http://schemas.microsoft.com/office/drawing/2014/main" id="{09E91E51-E4E4-41AF-5FA9-D6C35493099A}"/>
              </a:ext>
            </a:extLst>
          </p:cNvPr>
          <p:cNvSpPr>
            <a:spLocks noGrp="1"/>
          </p:cNvSpPr>
          <p:nvPr>
            <p:ph idx="1"/>
          </p:nvPr>
        </p:nvSpPr>
        <p:spPr>
          <a:xfrm>
            <a:off x="554635" y="1651621"/>
            <a:ext cx="11471109" cy="2657406"/>
          </a:xfrm>
        </p:spPr>
        <p:txBody>
          <a:bodyPr>
            <a:normAutofit lnSpcReduction="10000"/>
          </a:bodyPr>
          <a:lstStyle/>
          <a:p>
            <a:pPr>
              <a:buClr>
                <a:schemeClr val="tx1"/>
              </a:buClr>
            </a:pPr>
            <a:r>
              <a:rPr lang="en-US" dirty="0">
                <a:latin typeface="Times New Roman" panose="02020603050405020304" pitchFamily="18" charset="0"/>
                <a:cs typeface="Times New Roman" panose="02020603050405020304" pitchFamily="18" charset="0"/>
              </a:rPr>
              <a:t>An elastic network interface is a </a:t>
            </a:r>
            <a:r>
              <a:rPr lang="en-US" b="1" dirty="0">
                <a:solidFill>
                  <a:schemeClr val="accent5"/>
                </a:solidFill>
                <a:latin typeface="Times New Roman" panose="02020603050405020304" pitchFamily="18" charset="0"/>
                <a:cs typeface="Times New Roman" panose="02020603050405020304" pitchFamily="18" charset="0"/>
              </a:rPr>
              <a:t>virtual network interface </a:t>
            </a:r>
            <a:r>
              <a:rPr lang="en-US" dirty="0">
                <a:latin typeface="Times New Roman" panose="02020603050405020304" pitchFamily="18" charset="0"/>
                <a:cs typeface="Times New Roman" panose="02020603050405020304" pitchFamily="18" charset="0"/>
              </a:rPr>
              <a:t>that you can:</a:t>
            </a:r>
          </a:p>
          <a:p>
            <a:pPr lvl="1">
              <a:buClr>
                <a:schemeClr val="tx1"/>
              </a:buClr>
            </a:pPr>
            <a:r>
              <a:rPr lang="en-US" dirty="0">
                <a:latin typeface="Times New Roman" panose="02020603050405020304" pitchFamily="18" charset="0"/>
                <a:cs typeface="Times New Roman" panose="02020603050405020304" pitchFamily="18" charset="0"/>
              </a:rPr>
              <a:t>Attach to an instance.</a:t>
            </a:r>
          </a:p>
          <a:p>
            <a:pPr lvl="1">
              <a:buClr>
                <a:schemeClr val="tx1"/>
              </a:buClr>
            </a:pPr>
            <a:r>
              <a:rPr lang="en-US" dirty="0">
                <a:latin typeface="Times New Roman" panose="02020603050405020304" pitchFamily="18" charset="0"/>
                <a:cs typeface="Times New Roman" panose="02020603050405020304" pitchFamily="18" charset="0"/>
              </a:rPr>
              <a:t>Detach from the instance and attach to another instance to redirect network traffic.</a:t>
            </a:r>
          </a:p>
          <a:p>
            <a:pPr>
              <a:buClr>
                <a:schemeClr val="tx1"/>
              </a:buClr>
            </a:pPr>
            <a:r>
              <a:rPr lang="en-US" dirty="0">
                <a:latin typeface="Times New Roman" panose="02020603050405020304" pitchFamily="18" charset="0"/>
                <a:cs typeface="Times New Roman" panose="02020603050405020304" pitchFamily="18" charset="0"/>
              </a:rPr>
              <a:t>Its </a:t>
            </a:r>
            <a:r>
              <a:rPr lang="en-US" b="1" dirty="0">
                <a:solidFill>
                  <a:schemeClr val="accent5"/>
                </a:solidFill>
                <a:latin typeface="Times New Roman" panose="02020603050405020304" pitchFamily="18" charset="0"/>
                <a:cs typeface="Times New Roman" panose="02020603050405020304" pitchFamily="18" charset="0"/>
              </a:rPr>
              <a:t>attributes follow </a:t>
            </a:r>
            <a:r>
              <a:rPr lang="en-US" dirty="0">
                <a:latin typeface="Times New Roman" panose="02020603050405020304" pitchFamily="18" charset="0"/>
                <a:cs typeface="Times New Roman" panose="02020603050405020304" pitchFamily="18" charset="0"/>
              </a:rPr>
              <a:t>when it is reattached to a new instance.</a:t>
            </a:r>
          </a:p>
          <a:p>
            <a:pPr>
              <a:buClr>
                <a:schemeClr val="tx1"/>
              </a:buClr>
            </a:pPr>
            <a:r>
              <a:rPr lang="en-US" dirty="0">
                <a:latin typeface="Times New Roman" panose="02020603050405020304" pitchFamily="18" charset="0"/>
                <a:cs typeface="Times New Roman" panose="02020603050405020304" pitchFamily="18" charset="0"/>
              </a:rPr>
              <a:t>Each instance in your VPC has a </a:t>
            </a:r>
            <a:r>
              <a:rPr lang="en-US" b="1" dirty="0">
                <a:solidFill>
                  <a:schemeClr val="accent5"/>
                </a:solidFill>
                <a:latin typeface="Times New Roman" panose="02020603050405020304" pitchFamily="18" charset="0"/>
                <a:cs typeface="Times New Roman" panose="02020603050405020304" pitchFamily="18" charset="0"/>
              </a:rPr>
              <a:t>default network interface </a:t>
            </a:r>
            <a:r>
              <a:rPr lang="en-US" dirty="0">
                <a:latin typeface="Times New Roman" panose="02020603050405020304" pitchFamily="18" charset="0"/>
                <a:cs typeface="Times New Roman" panose="02020603050405020304" pitchFamily="18" charset="0"/>
              </a:rPr>
              <a:t>that is assigned a private IPv4 address from the IPv4 address range of your VPC.</a:t>
            </a:r>
          </a:p>
        </p:txBody>
      </p:sp>
      <p:grpSp>
        <p:nvGrpSpPr>
          <p:cNvPr id="15" name="Group 14" descr="subnet with an instance that has an elastic network interface attached.">
            <a:extLst>
              <a:ext uri="{FF2B5EF4-FFF2-40B4-BE49-F238E27FC236}">
                <a16:creationId xmlns:a16="http://schemas.microsoft.com/office/drawing/2014/main" id="{9F90105A-2321-DF6C-EF2D-63D67502954D}"/>
              </a:ext>
              <a:ext uri="{C183D7F6-B498-43B3-948B-1728B52AA6E4}">
                <adec:decorative xmlns:adec="http://schemas.microsoft.com/office/drawing/2017/decorative" val="0"/>
              </a:ext>
            </a:extLst>
          </p:cNvPr>
          <p:cNvGrpSpPr/>
          <p:nvPr/>
        </p:nvGrpSpPr>
        <p:grpSpPr>
          <a:xfrm>
            <a:off x="2245587" y="4253547"/>
            <a:ext cx="5544235" cy="1371600"/>
            <a:chOff x="2152887" y="4582750"/>
            <a:chExt cx="5544235" cy="1371600"/>
          </a:xfrm>
        </p:grpSpPr>
        <p:sp>
          <p:nvSpPr>
            <p:cNvPr id="16" name="Rectangle 15">
              <a:extLst>
                <a:ext uri="{FF2B5EF4-FFF2-40B4-BE49-F238E27FC236}">
                  <a16:creationId xmlns:a16="http://schemas.microsoft.com/office/drawing/2014/main" id="{F0405264-DDA5-427C-04E0-D2B609BC0E7D}"/>
                </a:ext>
              </a:extLst>
            </p:cNvPr>
            <p:cNvSpPr/>
            <p:nvPr/>
          </p:nvSpPr>
          <p:spPr>
            <a:xfrm>
              <a:off x="4494879" y="4582750"/>
              <a:ext cx="3202243" cy="1371600"/>
            </a:xfrm>
            <a:prstGeom prst="rect">
              <a:avLst/>
            </a:prstGeom>
            <a:solidFill>
              <a:srgbClr val="E9F3E6"/>
            </a:solidFill>
            <a:ln w="12700" cap="flat" cmpd="sng" algn="ctr">
              <a:noFill/>
              <a:prstDash val="dash"/>
              <a:miter lim="800000"/>
            </a:ln>
            <a:effectLst/>
          </p:spPr>
          <p:txBody>
            <a:bodyPr rot="0" spcFirstLastPara="0" vertOverflow="overflow" horzOverflow="overflow" vert="horz" wrap="square" lIns="338328" tIns="45720" rIns="91440" bIns="4572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600" kern="0" dirty="0">
                  <a:solidFill>
                    <a:srgbClr val="007CBC"/>
                  </a:solidFill>
                </a:rPr>
                <a:t>   </a:t>
              </a:r>
              <a:r>
                <a:rPr lang="en-US" sz="1600" b="1" kern="0" dirty="0">
                  <a:solidFill>
                    <a:srgbClr val="36961C"/>
                  </a:solidFill>
                </a:rPr>
                <a:t>S</a:t>
              </a:r>
              <a:r>
                <a:rPr kumimoji="0" lang="en-US" sz="1600" b="1" i="0" u="none" strike="noStrike" kern="0" cap="none" spc="0" normalizeH="0" baseline="0" noProof="0" dirty="0">
                  <a:ln>
                    <a:noFill/>
                  </a:ln>
                  <a:solidFill>
                    <a:srgbClr val="36961C"/>
                  </a:solidFill>
                  <a:effectLst/>
                  <a:uLnTx/>
                  <a:uFillTx/>
                </a:rPr>
                <a:t>ubnet: 10.0.1.0/24</a:t>
              </a:r>
            </a:p>
          </p:txBody>
        </p:sp>
        <p:pic>
          <p:nvPicPr>
            <p:cNvPr id="21" name="Graphic 20">
              <a:extLst>
                <a:ext uri="{FF2B5EF4-FFF2-40B4-BE49-F238E27FC236}">
                  <a16:creationId xmlns:a16="http://schemas.microsoft.com/office/drawing/2014/main" id="{B7B3D185-26C2-4D6A-A46C-B0E2E97CDD2E}"/>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5867400" y="5268550"/>
              <a:ext cx="457200" cy="457200"/>
            </a:xfrm>
            <a:prstGeom prst="rect">
              <a:avLst/>
            </a:prstGeom>
          </p:spPr>
        </p:pic>
        <p:pic>
          <p:nvPicPr>
            <p:cNvPr id="22" name="Graphic 21">
              <a:extLst>
                <a:ext uri="{FF2B5EF4-FFF2-40B4-BE49-F238E27FC236}">
                  <a16:creationId xmlns:a16="http://schemas.microsoft.com/office/drawing/2014/main" id="{AEFCF8DC-9260-8E2F-9BBC-5DDEF667C30E}"/>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5856376" y="4850074"/>
              <a:ext cx="469900" cy="469900"/>
            </a:xfrm>
            <a:prstGeom prst="rect">
              <a:avLst/>
            </a:prstGeom>
          </p:spPr>
        </p:pic>
        <p:sp>
          <p:nvSpPr>
            <p:cNvPr id="23" name="TextBox 22">
              <a:extLst>
                <a:ext uri="{FF2B5EF4-FFF2-40B4-BE49-F238E27FC236}">
                  <a16:creationId xmlns:a16="http://schemas.microsoft.com/office/drawing/2014/main" id="{BA702E74-6A0A-AA25-E138-0A0ACDEC8C2E}"/>
                </a:ext>
              </a:extLst>
            </p:cNvPr>
            <p:cNvSpPr txBox="1"/>
            <p:nvPr/>
          </p:nvSpPr>
          <p:spPr>
            <a:xfrm>
              <a:off x="2152887" y="5497150"/>
              <a:ext cx="2382383" cy="338554"/>
            </a:xfrm>
            <a:prstGeom prst="rect">
              <a:avLst/>
            </a:prstGeom>
            <a:noFill/>
          </p:spPr>
          <p:txBody>
            <a:bodyPr wrap="none" rtlCol="0">
              <a:spAutoFit/>
            </a:bodyPr>
            <a:lstStyle/>
            <a:p>
              <a:pPr algn="ctr"/>
              <a:r>
                <a:rPr lang="en-US" sz="1600" dirty="0">
                  <a:ea typeface="Amazon Ember Light" panose="020B0403020204020204" pitchFamily="34" charset="0"/>
                  <a:cs typeface="Arial" panose="020B0604020202020204" pitchFamily="34" charset="0"/>
                </a:rPr>
                <a:t>Elastic network interface</a:t>
              </a:r>
            </a:p>
          </p:txBody>
        </p:sp>
        <p:cxnSp>
          <p:nvCxnSpPr>
            <p:cNvPr id="24" name="Straight Connector 23">
              <a:extLst>
                <a:ext uri="{FF2B5EF4-FFF2-40B4-BE49-F238E27FC236}">
                  <a16:creationId xmlns:a16="http://schemas.microsoft.com/office/drawing/2014/main" id="{DF07DE94-5C50-A589-5E0B-4825A8D7BD07}"/>
                </a:ext>
              </a:extLst>
            </p:cNvPr>
            <p:cNvCxnSpPr>
              <a:cxnSpLocks/>
              <a:stCxn id="23" idx="0"/>
              <a:endCxn id="22" idx="1"/>
            </p:cNvCxnSpPr>
            <p:nvPr/>
          </p:nvCxnSpPr>
          <p:spPr>
            <a:xfrm flipV="1">
              <a:off x="3344079" y="5085024"/>
              <a:ext cx="2512297" cy="412126"/>
            </a:xfrm>
            <a:prstGeom prst="line">
              <a:avLst/>
            </a:prstGeom>
          </p:spPr>
          <p:style>
            <a:lnRef idx="1">
              <a:schemeClr val="accent1"/>
            </a:lnRef>
            <a:fillRef idx="0">
              <a:schemeClr val="accent1"/>
            </a:fillRef>
            <a:effectRef idx="0">
              <a:schemeClr val="accent1"/>
            </a:effectRef>
            <a:fontRef idx="minor">
              <a:schemeClr val="tx1"/>
            </a:fontRef>
          </p:style>
        </p:cxnSp>
        <p:pic>
          <p:nvPicPr>
            <p:cNvPr id="27" name="Graphic 26">
              <a:extLst>
                <a:ext uri="{FF2B5EF4-FFF2-40B4-BE49-F238E27FC236}">
                  <a16:creationId xmlns:a16="http://schemas.microsoft.com/office/drawing/2014/main" id="{57FE333A-0E2C-DE1A-C534-08010A9A3003}"/>
                </a:ext>
                <a:ext uri="{C183D7F6-B498-43B3-948B-1728B52AA6E4}">
                  <adec:decorative xmlns:adec="http://schemas.microsoft.com/office/drawing/2017/decorative" val="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494879" y="4582750"/>
              <a:ext cx="457200" cy="457200"/>
            </a:xfrm>
            <a:prstGeom prst="rect">
              <a:avLst/>
            </a:prstGeom>
          </p:spPr>
        </p:pic>
      </p:grpSp>
    </p:spTree>
    <p:extLst>
      <p:ext uri="{BB962C8B-B14F-4D97-AF65-F5344CB8AC3E}">
        <p14:creationId xmlns:p14="http://schemas.microsoft.com/office/powerpoint/2010/main" val="406930745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7789822" y="631060"/>
            <a:ext cx="1887578"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93959" y="354858"/>
            <a:ext cx="6195863" cy="95410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784658"/>
                </a:solidFill>
                <a:latin typeface="Times New Roman" panose="02020603050405020304" pitchFamily="18" charset="0"/>
                <a:cs typeface="Times New Roman" panose="02020603050405020304" pitchFamily="18" charset="0"/>
              </a:rPr>
              <a:t>Amazon VPC, networking and security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3679"/>
            <a:ext cx="5761987"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2</a:t>
            </a:r>
          </a:p>
        </p:txBody>
      </p:sp>
      <p:sp>
        <p:nvSpPr>
          <p:cNvPr id="8" name="TextBox 7">
            <a:extLst>
              <a:ext uri="{FF2B5EF4-FFF2-40B4-BE49-F238E27FC236}">
                <a16:creationId xmlns:a16="http://schemas.microsoft.com/office/drawing/2014/main" id="{9526AE13-303F-5332-23EA-9A518E8168AB}"/>
              </a:ext>
            </a:extLst>
          </p:cNvPr>
          <p:cNvSpPr txBox="1"/>
          <p:nvPr/>
        </p:nvSpPr>
        <p:spPr>
          <a:xfrm>
            <a:off x="2447778" y="1040724"/>
            <a:ext cx="6250898"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Route tables and routes</a:t>
            </a:r>
          </a:p>
        </p:txBody>
      </p:sp>
      <p:sp>
        <p:nvSpPr>
          <p:cNvPr id="6" name="Content Placeholder 2">
            <a:extLst>
              <a:ext uri="{FF2B5EF4-FFF2-40B4-BE49-F238E27FC236}">
                <a16:creationId xmlns:a16="http://schemas.microsoft.com/office/drawing/2014/main" id="{4D37C217-2360-2062-8742-B50F0479C0F8}"/>
              </a:ext>
            </a:extLst>
          </p:cNvPr>
          <p:cNvSpPr>
            <a:spLocks noGrp="1"/>
          </p:cNvSpPr>
          <p:nvPr>
            <p:ph idx="1"/>
          </p:nvPr>
        </p:nvSpPr>
        <p:spPr>
          <a:xfrm>
            <a:off x="419100" y="1793587"/>
            <a:ext cx="6069940" cy="4383375"/>
          </a:xfrm>
        </p:spPr>
        <p:txBody>
          <a:bodyPr/>
          <a:lstStyle/>
          <a:p>
            <a:r>
              <a:rPr lang="en-US" sz="2400" dirty="0">
                <a:latin typeface="Times New Roman" panose="02020603050405020304" pitchFamily="18" charset="0"/>
                <a:cs typeface="Times New Roman" panose="02020603050405020304" pitchFamily="18" charset="0"/>
              </a:rPr>
              <a:t>A </a:t>
            </a:r>
            <a:r>
              <a:rPr lang="en-US" sz="2400" b="1" dirty="0">
                <a:solidFill>
                  <a:schemeClr val="accent5"/>
                </a:solidFill>
                <a:latin typeface="Times New Roman" panose="02020603050405020304" pitchFamily="18" charset="0"/>
                <a:cs typeface="Times New Roman" panose="02020603050405020304" pitchFamily="18" charset="0"/>
              </a:rPr>
              <a:t>route table </a:t>
            </a:r>
            <a:r>
              <a:rPr lang="en-US" sz="2400" dirty="0">
                <a:latin typeface="Times New Roman" panose="02020603050405020304" pitchFamily="18" charset="0"/>
                <a:cs typeface="Times New Roman" panose="02020603050405020304" pitchFamily="18" charset="0"/>
              </a:rPr>
              <a:t>contains a set of rules (or routes) that </a:t>
            </a:r>
            <a:r>
              <a:rPr lang="en-US" sz="2400" b="1" dirty="0">
                <a:solidFill>
                  <a:schemeClr val="accent5"/>
                </a:solidFill>
                <a:latin typeface="Times New Roman" panose="02020603050405020304" pitchFamily="18" charset="0"/>
                <a:cs typeface="Times New Roman" panose="02020603050405020304" pitchFamily="18" charset="0"/>
              </a:rPr>
              <a:t>you can configure</a:t>
            </a:r>
            <a:r>
              <a:rPr lang="en-US" sz="2400" dirty="0">
                <a:solidFill>
                  <a:schemeClr val="accent5"/>
                </a:solidFill>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to direct network traffic from your subnet.</a:t>
            </a:r>
          </a:p>
          <a:p>
            <a:r>
              <a:rPr lang="en-US" sz="2400" dirty="0">
                <a:latin typeface="Times New Roman" panose="02020603050405020304" pitchFamily="18" charset="0"/>
                <a:cs typeface="Times New Roman" panose="02020603050405020304" pitchFamily="18" charset="0"/>
              </a:rPr>
              <a:t>Each </a:t>
            </a:r>
            <a:r>
              <a:rPr lang="en-US" sz="2400" b="1" dirty="0">
                <a:solidFill>
                  <a:schemeClr val="accent5"/>
                </a:solidFill>
                <a:latin typeface="Times New Roman" panose="02020603050405020304" pitchFamily="18" charset="0"/>
                <a:cs typeface="Times New Roman" panose="02020603050405020304" pitchFamily="18" charset="0"/>
              </a:rPr>
              <a:t>route</a:t>
            </a:r>
            <a:r>
              <a:rPr lang="en-US" sz="2400" dirty="0">
                <a:latin typeface="Times New Roman" panose="02020603050405020304" pitchFamily="18" charset="0"/>
                <a:cs typeface="Times New Roman" panose="02020603050405020304" pitchFamily="18" charset="0"/>
              </a:rPr>
              <a:t> specifies a destination and a target. </a:t>
            </a:r>
          </a:p>
          <a:p>
            <a:r>
              <a:rPr lang="en-US" sz="2400" dirty="0">
                <a:latin typeface="Times New Roman" panose="02020603050405020304" pitchFamily="18" charset="0"/>
                <a:cs typeface="Times New Roman" panose="02020603050405020304" pitchFamily="18" charset="0"/>
              </a:rPr>
              <a:t>By default, every route table contains a </a:t>
            </a:r>
            <a:r>
              <a:rPr lang="en-US" sz="2400" b="1" dirty="0">
                <a:solidFill>
                  <a:schemeClr val="accent5"/>
                </a:solidFill>
                <a:latin typeface="Times New Roman" panose="02020603050405020304" pitchFamily="18" charset="0"/>
                <a:cs typeface="Times New Roman" panose="02020603050405020304" pitchFamily="18" charset="0"/>
              </a:rPr>
              <a:t>local route </a:t>
            </a:r>
            <a:r>
              <a:rPr lang="en-US" sz="2400" dirty="0">
                <a:latin typeface="Times New Roman" panose="02020603050405020304" pitchFamily="18" charset="0"/>
                <a:cs typeface="Times New Roman" panose="02020603050405020304" pitchFamily="18" charset="0"/>
              </a:rPr>
              <a:t>for communication within the VPC.</a:t>
            </a:r>
          </a:p>
          <a:p>
            <a:r>
              <a:rPr lang="en-US" sz="2400" dirty="0">
                <a:latin typeface="Times New Roman" panose="02020603050405020304" pitchFamily="18" charset="0"/>
                <a:cs typeface="Times New Roman" panose="02020603050405020304" pitchFamily="18" charset="0"/>
              </a:rPr>
              <a:t>Each </a:t>
            </a:r>
            <a:r>
              <a:rPr lang="en-US" sz="2400" b="1" dirty="0">
                <a:solidFill>
                  <a:schemeClr val="accent5"/>
                </a:solidFill>
                <a:latin typeface="Times New Roman" panose="02020603050405020304" pitchFamily="18" charset="0"/>
                <a:cs typeface="Times New Roman" panose="02020603050405020304" pitchFamily="18" charset="0"/>
              </a:rPr>
              <a:t>subnet must be associated with a route table</a:t>
            </a:r>
            <a:r>
              <a:rPr lang="en-US" sz="2400" dirty="0">
                <a:latin typeface="Times New Roman" panose="02020603050405020304" pitchFamily="18" charset="0"/>
                <a:cs typeface="Times New Roman" panose="02020603050405020304" pitchFamily="18" charset="0"/>
              </a:rPr>
              <a:t> (at most one).</a:t>
            </a:r>
          </a:p>
        </p:txBody>
      </p:sp>
      <p:sp>
        <p:nvSpPr>
          <p:cNvPr id="10" name="TextBox 9">
            <a:extLst>
              <a:ext uri="{FF2B5EF4-FFF2-40B4-BE49-F238E27FC236}">
                <a16:creationId xmlns:a16="http://schemas.microsoft.com/office/drawing/2014/main" id="{8941988C-68E8-964D-62E2-E1B291C89A89}"/>
              </a:ext>
            </a:extLst>
          </p:cNvPr>
          <p:cNvSpPr txBox="1"/>
          <p:nvPr/>
        </p:nvSpPr>
        <p:spPr>
          <a:xfrm>
            <a:off x="6500637" y="1691086"/>
            <a:ext cx="3930884" cy="461665"/>
          </a:xfrm>
          <a:prstGeom prst="rect">
            <a:avLst/>
          </a:prstGeom>
          <a:noFill/>
        </p:spPr>
        <p:txBody>
          <a:bodyPr wrap="none" rtlCol="0">
            <a:spAutoFit/>
          </a:bodyPr>
          <a:lstStyle/>
          <a:p>
            <a:r>
              <a:rPr lang="en-US" sz="2400" dirty="0">
                <a:latin typeface="Amazon Ember" panose="020B0603020204020204" pitchFamily="34" charset="0"/>
                <a:ea typeface="Amazon Ember" panose="020B0603020204020204" pitchFamily="34" charset="0"/>
                <a:cs typeface="Amazon Ember" panose="020B0603020204020204" pitchFamily="34" charset="0"/>
              </a:rPr>
              <a:t>Main (Default) Route Table</a:t>
            </a:r>
          </a:p>
        </p:txBody>
      </p:sp>
      <p:graphicFrame>
        <p:nvGraphicFramePr>
          <p:cNvPr id="28" name="Table 27">
            <a:extLst>
              <a:ext uri="{FF2B5EF4-FFF2-40B4-BE49-F238E27FC236}">
                <a16:creationId xmlns:a16="http://schemas.microsoft.com/office/drawing/2014/main" id="{14E5114F-4D87-1746-A922-34CD3CFF9AA3}"/>
              </a:ext>
            </a:extLst>
          </p:cNvPr>
          <p:cNvGraphicFramePr>
            <a:graphicFrameLocks noGrp="1"/>
          </p:cNvGraphicFramePr>
          <p:nvPr>
            <p:extLst>
              <p:ext uri="{D42A27DB-BD31-4B8C-83A1-F6EECF244321}">
                <p14:modId xmlns:p14="http://schemas.microsoft.com/office/powerpoint/2010/main" val="1498744156"/>
              </p:ext>
            </p:extLst>
          </p:nvPr>
        </p:nvGraphicFramePr>
        <p:xfrm>
          <a:off x="7324348" y="2238321"/>
          <a:ext cx="2540087" cy="1112520"/>
        </p:xfrm>
        <a:graphic>
          <a:graphicData uri="http://schemas.openxmlformats.org/drawingml/2006/table">
            <a:tbl>
              <a:tblPr firstRow="1" bandRow="1">
                <a:tableStyleId>{2D5ABB26-0587-4C30-8999-92F81FD0307C}</a:tableStyleId>
              </a:tblPr>
              <a:tblGrid>
                <a:gridCol w="1541994">
                  <a:extLst>
                    <a:ext uri="{9D8B030D-6E8A-4147-A177-3AD203B41FA5}">
                      <a16:colId xmlns:a16="http://schemas.microsoft.com/office/drawing/2014/main" val="3829441895"/>
                    </a:ext>
                  </a:extLst>
                </a:gridCol>
                <a:gridCol w="998093">
                  <a:extLst>
                    <a:ext uri="{9D8B030D-6E8A-4147-A177-3AD203B41FA5}">
                      <a16:colId xmlns:a16="http://schemas.microsoft.com/office/drawing/2014/main" val="3130759443"/>
                    </a:ext>
                  </a:extLst>
                </a:gridCol>
              </a:tblGrid>
              <a:tr h="370840">
                <a:tc>
                  <a:txBody>
                    <a:bodyPr/>
                    <a:lstStyle/>
                    <a:p>
                      <a:r>
                        <a:rPr lang="en-US" b="1" dirty="0"/>
                        <a:t>Destination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b="1" dirty="0"/>
                        <a:t>Target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669712680"/>
                  </a:ext>
                </a:extLst>
              </a:tr>
              <a:tr h="370840">
                <a:tc>
                  <a:txBody>
                    <a:bodyPr/>
                    <a:lstStyle/>
                    <a:p>
                      <a:r>
                        <a:rPr lang="en-US" dirty="0"/>
                        <a:t>10.0.0.0/16</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dirty="0"/>
                        <a:t>local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650357514"/>
                  </a:ext>
                </a:extLst>
              </a:tr>
              <a:tr h="370840">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077068529"/>
                  </a:ext>
                </a:extLst>
              </a:tr>
            </a:tbl>
          </a:graphicData>
        </a:graphic>
      </p:graphicFrame>
      <p:cxnSp>
        <p:nvCxnSpPr>
          <p:cNvPr id="29" name="Straight Connector 28">
            <a:extLst>
              <a:ext uri="{FF2B5EF4-FFF2-40B4-BE49-F238E27FC236}">
                <a16:creationId xmlns:a16="http://schemas.microsoft.com/office/drawing/2014/main" id="{9BEB5B6F-81D1-C71E-7F9C-A1BFBE9BF7CB}"/>
              </a:ext>
              <a:ext uri="{C183D7F6-B498-43B3-948B-1728B52AA6E4}">
                <adec:decorative xmlns:adec="http://schemas.microsoft.com/office/drawing/2017/decorative" val="1"/>
              </a:ext>
            </a:extLst>
          </p:cNvPr>
          <p:cNvCxnSpPr>
            <a:cxnSpLocks/>
          </p:cNvCxnSpPr>
          <p:nvPr/>
        </p:nvCxnSpPr>
        <p:spPr>
          <a:xfrm>
            <a:off x="7883236" y="2937997"/>
            <a:ext cx="1468582" cy="152145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30" name="TextBox 29">
            <a:extLst>
              <a:ext uri="{FF2B5EF4-FFF2-40B4-BE49-F238E27FC236}">
                <a16:creationId xmlns:a16="http://schemas.microsoft.com/office/drawing/2014/main" id="{8E1DE5C1-CDB3-EDFA-E8E7-543EC4964DD8}"/>
              </a:ext>
            </a:extLst>
          </p:cNvPr>
          <p:cNvSpPr txBox="1"/>
          <p:nvPr/>
        </p:nvSpPr>
        <p:spPr>
          <a:xfrm>
            <a:off x="8612436" y="4501011"/>
            <a:ext cx="2610010" cy="523220"/>
          </a:xfrm>
          <a:prstGeom prst="rect">
            <a:avLst/>
          </a:prstGeom>
          <a:noFill/>
        </p:spPr>
        <p:txBody>
          <a:bodyPr wrap="none" rtlCol="0">
            <a:spAutoFit/>
          </a:bodyPr>
          <a:lstStyle/>
          <a:p>
            <a:r>
              <a:rPr lang="en-US" sz="2800" dirty="0">
                <a:latin typeface="Amazon Ember Light" panose="020B0403020204020204" pitchFamily="34" charset="0"/>
                <a:ea typeface="Amazon Ember Light" panose="020B0403020204020204" pitchFamily="34" charset="0"/>
                <a:cs typeface="Amazon Ember Light" panose="020B0403020204020204" pitchFamily="34" charset="0"/>
              </a:rPr>
              <a:t>VPC CIDR block</a:t>
            </a:r>
          </a:p>
        </p:txBody>
      </p:sp>
    </p:spTree>
    <p:extLst>
      <p:ext uri="{BB962C8B-B14F-4D97-AF65-F5344CB8AC3E}">
        <p14:creationId xmlns:p14="http://schemas.microsoft.com/office/powerpoint/2010/main" val="280154700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7789822" y="631060"/>
            <a:ext cx="1887578"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93959" y="354858"/>
            <a:ext cx="6195863" cy="95410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784658"/>
                </a:solidFill>
                <a:latin typeface="Times New Roman" panose="02020603050405020304" pitchFamily="18" charset="0"/>
                <a:cs typeface="Times New Roman" panose="02020603050405020304" pitchFamily="18" charset="0"/>
              </a:rPr>
              <a:t>Amazon VPC, networking and security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3679"/>
            <a:ext cx="5761987"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2</a:t>
            </a:r>
          </a:p>
        </p:txBody>
      </p:sp>
      <p:sp>
        <p:nvSpPr>
          <p:cNvPr id="8" name="TextBox 7">
            <a:extLst>
              <a:ext uri="{FF2B5EF4-FFF2-40B4-BE49-F238E27FC236}">
                <a16:creationId xmlns:a16="http://schemas.microsoft.com/office/drawing/2014/main" id="{9526AE13-303F-5332-23EA-9A518E8168AB}"/>
              </a:ext>
            </a:extLst>
          </p:cNvPr>
          <p:cNvSpPr txBox="1"/>
          <p:nvPr/>
        </p:nvSpPr>
        <p:spPr>
          <a:xfrm>
            <a:off x="2447778" y="1040724"/>
            <a:ext cx="6250898"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Internet gateway</a:t>
            </a:r>
          </a:p>
        </p:txBody>
      </p:sp>
      <p:sp>
        <p:nvSpPr>
          <p:cNvPr id="11" name="Rectangle 10">
            <a:extLst>
              <a:ext uri="{FF2B5EF4-FFF2-40B4-BE49-F238E27FC236}">
                <a16:creationId xmlns:a16="http://schemas.microsoft.com/office/drawing/2014/main" id="{615AE924-8C66-F107-AF25-0EF55432BDC3}"/>
              </a:ext>
            </a:extLst>
          </p:cNvPr>
          <p:cNvSpPr/>
          <p:nvPr/>
        </p:nvSpPr>
        <p:spPr>
          <a:xfrm>
            <a:off x="550997" y="1585167"/>
            <a:ext cx="11444401" cy="646331"/>
          </a:xfrm>
          <a:prstGeom prst="rect">
            <a:avLst/>
          </a:prstGeom>
        </p:spPr>
        <p:txBody>
          <a:bodyPr wrap="square">
            <a:spAutoFit/>
          </a:bodyPr>
          <a:lstStyle/>
          <a:p>
            <a:r>
              <a:rPr lang="en-US" b="1" dirty="0">
                <a:solidFill>
                  <a:srgbClr val="0070C0"/>
                </a:solidFill>
                <a:latin typeface="Times New Roman" panose="02020603050405020304" pitchFamily="18" charset="0"/>
                <a:cs typeface="Times New Roman" panose="02020603050405020304" pitchFamily="18" charset="0"/>
              </a:rPr>
              <a:t>An internet gateway </a:t>
            </a:r>
            <a:r>
              <a:rPr lang="en-US" dirty="0">
                <a:latin typeface="Times New Roman" panose="02020603050405020304" pitchFamily="18" charset="0"/>
                <a:cs typeface="Times New Roman" panose="02020603050405020304" pitchFamily="18" charset="0"/>
              </a:rPr>
              <a:t>is a scalable, redundant, and highly available VPC component that allows communication between instances in your VPC and the internet</a:t>
            </a:r>
          </a:p>
        </p:txBody>
      </p:sp>
      <p:grpSp>
        <p:nvGrpSpPr>
          <p:cNvPr id="15" name="Group 14" descr="architecture diagram of a vpc in aws cloud with two subnets. there is a two-way arrow between the instance in the public subnet and the route table, between the route table and the internet gateway, and between the internet gateway and the internet cloud.">
            <a:extLst>
              <a:ext uri="{FF2B5EF4-FFF2-40B4-BE49-F238E27FC236}">
                <a16:creationId xmlns:a16="http://schemas.microsoft.com/office/drawing/2014/main" id="{897F045F-77B4-F3BD-1EE5-D89DA3FC5717}"/>
              </a:ext>
            </a:extLst>
          </p:cNvPr>
          <p:cNvGrpSpPr/>
          <p:nvPr/>
        </p:nvGrpSpPr>
        <p:grpSpPr>
          <a:xfrm>
            <a:off x="869298" y="2344842"/>
            <a:ext cx="7904812" cy="3472434"/>
            <a:chOff x="152401" y="1273546"/>
            <a:chExt cx="8850013" cy="5191619"/>
          </a:xfrm>
        </p:grpSpPr>
        <p:sp>
          <p:nvSpPr>
            <p:cNvPr id="16" name="Rectangle 15">
              <a:extLst>
                <a:ext uri="{FF2B5EF4-FFF2-40B4-BE49-F238E27FC236}">
                  <a16:creationId xmlns:a16="http://schemas.microsoft.com/office/drawing/2014/main" id="{B7E7351F-893D-AA57-BAF4-D4895F703638}"/>
                </a:ext>
              </a:extLst>
            </p:cNvPr>
            <p:cNvSpPr/>
            <p:nvPr/>
          </p:nvSpPr>
          <p:spPr>
            <a:xfrm>
              <a:off x="1063615" y="2075801"/>
              <a:ext cx="3591473" cy="4131036"/>
            </a:xfrm>
            <a:prstGeom prst="rect">
              <a:avLst/>
            </a:prstGeom>
            <a:noFill/>
            <a:ln w="12700" cap="flat" cmpd="sng" algn="ctr">
              <a:solidFill>
                <a:srgbClr val="007CBC"/>
              </a:solidFill>
              <a:prstDash val="dash"/>
              <a:miter lim="800000"/>
            </a:ln>
            <a:effectLst/>
          </p:spPr>
          <p:txBody>
            <a:bodyPr rot="0" spcFirstLastPara="0" vertOverflow="overflow" horzOverflow="overflow" vert="horz" wrap="square" lIns="91440" tIns="91440" rIns="91440" bIns="45720" numCol="1" spcCol="0" rtlCol="0" fromWordArt="0" anchor="t"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7CBC"/>
                  </a:solidFill>
                  <a:effectLst/>
                  <a:uLnTx/>
                  <a:uFillTx/>
                  <a:ea typeface="+mn-ea"/>
                  <a:cs typeface="+mn-cs"/>
                </a:rPr>
                <a:t>Availability Zone</a:t>
              </a:r>
            </a:p>
          </p:txBody>
        </p:sp>
        <p:grpSp>
          <p:nvGrpSpPr>
            <p:cNvPr id="21" name="Group 20">
              <a:extLst>
                <a:ext uri="{FF2B5EF4-FFF2-40B4-BE49-F238E27FC236}">
                  <a16:creationId xmlns:a16="http://schemas.microsoft.com/office/drawing/2014/main" id="{9047F4E3-0AF2-8AD6-B4E2-048C892047E7}"/>
                </a:ext>
                <a:ext uri="{C183D7F6-B498-43B3-948B-1728B52AA6E4}">
                  <adec:decorative xmlns:adec="http://schemas.microsoft.com/office/drawing/2017/decorative" val="1"/>
                </a:ext>
              </a:extLst>
            </p:cNvPr>
            <p:cNvGrpSpPr/>
            <p:nvPr/>
          </p:nvGrpSpPr>
          <p:grpSpPr>
            <a:xfrm>
              <a:off x="1315653" y="2980513"/>
              <a:ext cx="3200400" cy="1373959"/>
              <a:chOff x="1952969" y="2883528"/>
              <a:chExt cx="3200400" cy="1373959"/>
            </a:xfrm>
          </p:grpSpPr>
          <p:sp>
            <p:nvSpPr>
              <p:cNvPr id="48" name="Rectangle 47">
                <a:extLst>
                  <a:ext uri="{FF2B5EF4-FFF2-40B4-BE49-F238E27FC236}">
                    <a16:creationId xmlns:a16="http://schemas.microsoft.com/office/drawing/2014/main" id="{38A08DF3-C8A5-D2D5-7980-A68C2EC4FC41}"/>
                  </a:ext>
                </a:extLst>
              </p:cNvPr>
              <p:cNvSpPr/>
              <p:nvPr/>
            </p:nvSpPr>
            <p:spPr>
              <a:xfrm>
                <a:off x="1952969" y="2885887"/>
                <a:ext cx="3200400" cy="1371600"/>
              </a:xfrm>
              <a:prstGeom prst="rect">
                <a:avLst/>
              </a:prstGeom>
              <a:solidFill>
                <a:srgbClr val="1D8900">
                  <a:alpha val="9804"/>
                </a:srgbClr>
              </a:solidFill>
              <a:ln w="12700" cap="flat" cmpd="sng" algn="ctr">
                <a:noFill/>
                <a:prstDash val="dash"/>
                <a:miter lim="800000"/>
              </a:ln>
              <a:effectLst/>
            </p:spPr>
            <p:txBody>
              <a:bodyPr rot="0" spcFirstLastPara="0" vertOverflow="overflow" horzOverflow="overflow" vert="horz" wrap="square" lIns="338328" tIns="45720" rIns="91440" bIns="4572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D8900"/>
                    </a:solidFill>
                    <a:effectLst/>
                    <a:uLnTx/>
                    <a:uFillTx/>
                    <a:ea typeface="+mn-ea"/>
                    <a:cs typeface="+mn-cs"/>
                  </a:rPr>
                  <a:t>   Public subnet:10.0.1.0/24</a:t>
                </a:r>
              </a:p>
            </p:txBody>
          </p:sp>
          <p:pic>
            <p:nvPicPr>
              <p:cNvPr id="49" name="Graphic 48">
                <a:extLst>
                  <a:ext uri="{FF2B5EF4-FFF2-40B4-BE49-F238E27FC236}">
                    <a16:creationId xmlns:a16="http://schemas.microsoft.com/office/drawing/2014/main" id="{C8FE991B-61C4-989E-22B5-47A82D93BDD7}"/>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952970" y="2883528"/>
                <a:ext cx="457200" cy="457200"/>
              </a:xfrm>
              <a:prstGeom prst="rect">
                <a:avLst/>
              </a:prstGeom>
            </p:spPr>
          </p:pic>
        </p:grpSp>
        <p:pic>
          <p:nvPicPr>
            <p:cNvPr id="22" name="Graphic 21">
              <a:extLst>
                <a:ext uri="{FF2B5EF4-FFF2-40B4-BE49-F238E27FC236}">
                  <a16:creationId xmlns:a16="http://schemas.microsoft.com/office/drawing/2014/main" id="{D6E5338C-ED65-35E6-340B-D1CD11F09F88}"/>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326292" y="4136549"/>
              <a:ext cx="469900" cy="469900"/>
            </a:xfrm>
            <a:prstGeom prst="rect">
              <a:avLst/>
            </a:prstGeom>
          </p:spPr>
        </p:pic>
        <p:pic>
          <p:nvPicPr>
            <p:cNvPr id="23" name="Graphic 22">
              <a:extLst>
                <a:ext uri="{FF2B5EF4-FFF2-40B4-BE49-F238E27FC236}">
                  <a16:creationId xmlns:a16="http://schemas.microsoft.com/office/drawing/2014/main" id="{B0973767-7E19-17B6-3A54-A3D0D59FE37A}"/>
                </a:ext>
                <a:ext uri="{C183D7F6-B498-43B3-948B-1728B52AA6E4}">
                  <adec:decorative xmlns:adec="http://schemas.microsoft.com/office/drawing/2017/decorative" val="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2799541" y="3519064"/>
              <a:ext cx="457200" cy="457200"/>
            </a:xfrm>
            <a:prstGeom prst="rect">
              <a:avLst/>
            </a:prstGeom>
          </p:spPr>
        </p:pic>
        <p:sp>
          <p:nvSpPr>
            <p:cNvPr id="24" name="TextBox 23">
              <a:extLst>
                <a:ext uri="{FF2B5EF4-FFF2-40B4-BE49-F238E27FC236}">
                  <a16:creationId xmlns:a16="http://schemas.microsoft.com/office/drawing/2014/main" id="{6867B863-78A0-5191-F3AE-8B76ECA3E6AB}"/>
                </a:ext>
              </a:extLst>
            </p:cNvPr>
            <p:cNvSpPr txBox="1"/>
            <p:nvPr/>
          </p:nvSpPr>
          <p:spPr>
            <a:xfrm>
              <a:off x="5015417" y="4558468"/>
              <a:ext cx="731290" cy="584775"/>
            </a:xfrm>
            <a:prstGeom prst="rect">
              <a:avLst/>
            </a:prstGeom>
            <a:noFill/>
          </p:spPr>
          <p:txBody>
            <a:bodyPr wrap="none" rtlCol="0">
              <a:spAutoFit/>
            </a:bodyPr>
            <a:lstStyle/>
            <a:p>
              <a:pPr algn="ctr"/>
              <a:r>
                <a:rPr lang="en-US" sz="1600" dirty="0">
                  <a:ea typeface="Amazon Ember Light" panose="020B0403020204020204" pitchFamily="34" charset="0"/>
                  <a:cs typeface="Arial" panose="020B0604020202020204" pitchFamily="34" charset="0"/>
                </a:rPr>
                <a:t>Route</a:t>
              </a:r>
              <a:br>
                <a:rPr lang="en-US" sz="1600" dirty="0">
                  <a:ea typeface="Amazon Ember Light" panose="020B0403020204020204" pitchFamily="34" charset="0"/>
                  <a:cs typeface="Arial" panose="020B0604020202020204" pitchFamily="34" charset="0"/>
                </a:rPr>
              </a:br>
              <a:r>
                <a:rPr lang="en-US" sz="1600" dirty="0">
                  <a:ea typeface="Amazon Ember Light" panose="020B0403020204020204" pitchFamily="34" charset="0"/>
                  <a:cs typeface="Arial" panose="020B0604020202020204" pitchFamily="34" charset="0"/>
                </a:rPr>
                <a:t>table</a:t>
              </a:r>
            </a:p>
          </p:txBody>
        </p:sp>
        <p:grpSp>
          <p:nvGrpSpPr>
            <p:cNvPr id="27" name="Group 26">
              <a:extLst>
                <a:ext uri="{FF2B5EF4-FFF2-40B4-BE49-F238E27FC236}">
                  <a16:creationId xmlns:a16="http://schemas.microsoft.com/office/drawing/2014/main" id="{DD106603-D0F5-CC54-8622-072C23524744}"/>
                </a:ext>
                <a:ext uri="{C183D7F6-B498-43B3-948B-1728B52AA6E4}">
                  <adec:decorative xmlns:adec="http://schemas.microsoft.com/office/drawing/2017/decorative" val="1"/>
                </a:ext>
              </a:extLst>
            </p:cNvPr>
            <p:cNvGrpSpPr/>
            <p:nvPr/>
          </p:nvGrpSpPr>
          <p:grpSpPr>
            <a:xfrm>
              <a:off x="1315652" y="4508371"/>
              <a:ext cx="3202243" cy="1373958"/>
              <a:chOff x="1952968" y="4411386"/>
              <a:chExt cx="3202243" cy="1373958"/>
            </a:xfrm>
          </p:grpSpPr>
          <p:sp>
            <p:nvSpPr>
              <p:cNvPr id="46" name="Rectangle 45">
                <a:extLst>
                  <a:ext uri="{FF2B5EF4-FFF2-40B4-BE49-F238E27FC236}">
                    <a16:creationId xmlns:a16="http://schemas.microsoft.com/office/drawing/2014/main" id="{54395C18-B2B7-8BF9-14BE-D47703335DD6}"/>
                  </a:ext>
                </a:extLst>
              </p:cNvPr>
              <p:cNvSpPr/>
              <p:nvPr/>
            </p:nvSpPr>
            <p:spPr>
              <a:xfrm>
                <a:off x="1952968" y="4413744"/>
                <a:ext cx="3202243" cy="1371600"/>
              </a:xfrm>
              <a:prstGeom prst="rect">
                <a:avLst/>
              </a:prstGeom>
              <a:solidFill>
                <a:srgbClr val="007CBC">
                  <a:alpha val="9804"/>
                </a:srgbClr>
              </a:solidFill>
              <a:ln w="12700" cap="flat" cmpd="sng" algn="ctr">
                <a:noFill/>
                <a:prstDash val="dash"/>
                <a:miter lim="800000"/>
              </a:ln>
              <a:effectLst/>
            </p:spPr>
            <p:txBody>
              <a:bodyPr rot="0" spcFirstLastPara="0" vertOverflow="overflow" horzOverflow="overflow" vert="horz" wrap="square" lIns="338328" tIns="45720" rIns="91440" bIns="4572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7CBC"/>
                    </a:solidFill>
                    <a:effectLst/>
                    <a:uLnTx/>
                    <a:uFillTx/>
                    <a:ea typeface="+mn-ea"/>
                    <a:cs typeface="+mn-cs"/>
                  </a:rPr>
                  <a:t>   Private subnet: 10.0.2.0/24</a:t>
                </a:r>
              </a:p>
            </p:txBody>
          </p:sp>
          <p:pic>
            <p:nvPicPr>
              <p:cNvPr id="47" name="Graphic 46">
                <a:extLst>
                  <a:ext uri="{FF2B5EF4-FFF2-40B4-BE49-F238E27FC236}">
                    <a16:creationId xmlns:a16="http://schemas.microsoft.com/office/drawing/2014/main" id="{6E3D5A41-A1FC-4499-4834-3A1C00554428}"/>
                  </a:ext>
                  <a:ext uri="{C183D7F6-B498-43B3-948B-1728B52AA6E4}">
                    <adec:decorative xmlns:adec="http://schemas.microsoft.com/office/drawing/2017/decorative" val="1"/>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52969" y="4411386"/>
                <a:ext cx="457200" cy="457200"/>
              </a:xfrm>
              <a:prstGeom prst="rect">
                <a:avLst/>
              </a:prstGeom>
            </p:spPr>
          </p:pic>
        </p:grpSp>
        <p:pic>
          <p:nvPicPr>
            <p:cNvPr id="31" name="Graphic 30">
              <a:extLst>
                <a:ext uri="{FF2B5EF4-FFF2-40B4-BE49-F238E27FC236}">
                  <a16:creationId xmlns:a16="http://schemas.microsoft.com/office/drawing/2014/main" id="{FD6C9EE3-90DA-90BF-7595-6C548CEB9BE6}"/>
                </a:ext>
                <a:ext uri="{C183D7F6-B498-43B3-948B-1728B52AA6E4}">
                  <adec:decorative xmlns:adec="http://schemas.microsoft.com/office/drawing/2017/decorative" val="1"/>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7722254" y="3976264"/>
              <a:ext cx="1280160" cy="1280160"/>
            </a:xfrm>
            <a:prstGeom prst="rect">
              <a:avLst/>
            </a:prstGeom>
          </p:spPr>
        </p:pic>
        <p:cxnSp>
          <p:nvCxnSpPr>
            <p:cNvPr id="32" name="Connector: Curved 31">
              <a:extLst>
                <a:ext uri="{FF2B5EF4-FFF2-40B4-BE49-F238E27FC236}">
                  <a16:creationId xmlns:a16="http://schemas.microsoft.com/office/drawing/2014/main" id="{C0DCC8C9-DD8A-B606-E9C9-64D33B9B7415}"/>
                </a:ext>
              </a:extLst>
            </p:cNvPr>
            <p:cNvCxnSpPr>
              <a:cxnSpLocks/>
              <a:stCxn id="23" idx="3"/>
            </p:cNvCxnSpPr>
            <p:nvPr/>
          </p:nvCxnSpPr>
          <p:spPr>
            <a:xfrm>
              <a:off x="3256741" y="3747664"/>
              <a:ext cx="1898754" cy="623692"/>
            </a:xfrm>
            <a:prstGeom prst="curvedConnector3">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3" name="Straight Arrow Connector 32">
              <a:extLst>
                <a:ext uri="{FF2B5EF4-FFF2-40B4-BE49-F238E27FC236}">
                  <a16:creationId xmlns:a16="http://schemas.microsoft.com/office/drawing/2014/main" id="{3BF3EB4D-DF4F-06DF-7DF0-301FAA5925A0}"/>
                </a:ext>
              </a:extLst>
            </p:cNvPr>
            <p:cNvCxnSpPr>
              <a:cxnSpLocks/>
              <a:endCxn id="22" idx="1"/>
            </p:cNvCxnSpPr>
            <p:nvPr/>
          </p:nvCxnSpPr>
          <p:spPr>
            <a:xfrm>
              <a:off x="5612695" y="4371356"/>
              <a:ext cx="713597" cy="143"/>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pic>
          <p:nvPicPr>
            <p:cNvPr id="34" name="Graphic 33">
              <a:extLst>
                <a:ext uri="{FF2B5EF4-FFF2-40B4-BE49-F238E27FC236}">
                  <a16:creationId xmlns:a16="http://schemas.microsoft.com/office/drawing/2014/main" id="{BFBC34DB-0A6F-1B26-FDC0-C7EC0E90645E}"/>
                </a:ext>
                <a:ext uri="{C183D7F6-B498-43B3-948B-1728B52AA6E4}">
                  <adec:decorative xmlns:adec="http://schemas.microsoft.com/office/drawing/2017/decorative" val="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2799541" y="5196529"/>
              <a:ext cx="457200" cy="457200"/>
            </a:xfrm>
            <a:prstGeom prst="rect">
              <a:avLst/>
            </a:prstGeom>
          </p:spPr>
        </p:pic>
        <p:sp>
          <p:nvSpPr>
            <p:cNvPr id="35" name="TextBox 34">
              <a:extLst>
                <a:ext uri="{FF2B5EF4-FFF2-40B4-BE49-F238E27FC236}">
                  <a16:creationId xmlns:a16="http://schemas.microsoft.com/office/drawing/2014/main" id="{15AF8943-0167-64C9-3A11-6FB890AC5437}"/>
                </a:ext>
              </a:extLst>
            </p:cNvPr>
            <p:cNvSpPr txBox="1"/>
            <p:nvPr/>
          </p:nvSpPr>
          <p:spPr>
            <a:xfrm>
              <a:off x="7913333" y="5315175"/>
              <a:ext cx="898003" cy="338554"/>
            </a:xfrm>
            <a:prstGeom prst="rect">
              <a:avLst/>
            </a:prstGeom>
            <a:noFill/>
          </p:spPr>
          <p:txBody>
            <a:bodyPr wrap="none" rtlCol="0">
              <a:spAutoFit/>
            </a:bodyPr>
            <a:lstStyle/>
            <a:p>
              <a:pPr algn="ctr"/>
              <a:r>
                <a:rPr lang="en-US" sz="1600" dirty="0">
                  <a:ea typeface="Amazon Ember Light" panose="020B0403020204020204" pitchFamily="34" charset="0"/>
                  <a:cs typeface="Arial" panose="020B0604020202020204" pitchFamily="34" charset="0"/>
                </a:rPr>
                <a:t>Internet</a:t>
              </a:r>
            </a:p>
          </p:txBody>
        </p:sp>
        <p:grpSp>
          <p:nvGrpSpPr>
            <p:cNvPr id="36" name="Group 35">
              <a:extLst>
                <a:ext uri="{FF2B5EF4-FFF2-40B4-BE49-F238E27FC236}">
                  <a16:creationId xmlns:a16="http://schemas.microsoft.com/office/drawing/2014/main" id="{2256B8C5-AB59-5E5E-CF27-86DE46DEEE4E}"/>
                </a:ext>
              </a:extLst>
            </p:cNvPr>
            <p:cNvGrpSpPr/>
            <p:nvPr/>
          </p:nvGrpSpPr>
          <p:grpSpPr>
            <a:xfrm>
              <a:off x="152401" y="1273546"/>
              <a:ext cx="7162799" cy="5191619"/>
              <a:chOff x="152401" y="1273546"/>
              <a:chExt cx="7162799" cy="5191619"/>
            </a:xfrm>
          </p:grpSpPr>
          <p:sp>
            <p:nvSpPr>
              <p:cNvPr id="44" name="Rectangle 43">
                <a:extLst>
                  <a:ext uri="{FF2B5EF4-FFF2-40B4-BE49-F238E27FC236}">
                    <a16:creationId xmlns:a16="http://schemas.microsoft.com/office/drawing/2014/main" id="{F5012482-1FD9-F9BD-A30B-A8FA72107712}"/>
                  </a:ext>
                </a:extLst>
              </p:cNvPr>
              <p:cNvSpPr/>
              <p:nvPr/>
            </p:nvSpPr>
            <p:spPr>
              <a:xfrm>
                <a:off x="152401" y="1273546"/>
                <a:ext cx="7162799" cy="5191619"/>
              </a:xfrm>
              <a:prstGeom prst="rect">
                <a:avLst/>
              </a:prstGeom>
              <a:noFill/>
              <a:ln w="12700" cap="flat" cmpd="sng" algn="ctr">
                <a:solidFill>
                  <a:srgbClr val="232F3D"/>
                </a:solidFill>
                <a:prstDash val="solid"/>
                <a:miter lim="800000"/>
              </a:ln>
              <a:effectLst/>
            </p:spPr>
            <p:txBody>
              <a:bodyPr rot="0" spcFirstLastPara="0" vertOverflow="overflow" horzOverflow="overflow" vert="horz" wrap="square" lIns="457200" tIns="91440" rIns="91440" bIns="4572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sysClr val="windowText" lastClr="000000"/>
                    </a:solidFill>
                    <a:effectLst/>
                    <a:uLnTx/>
                    <a:uFillTx/>
                    <a:ea typeface="+mn-ea"/>
                    <a:cs typeface="+mn-cs"/>
                  </a:rPr>
                  <a:t> </a:t>
                </a:r>
                <a:r>
                  <a:rPr kumimoji="0" lang="en-US" sz="1600" b="0" i="0" u="none" strike="noStrike" kern="0" cap="none" spc="0" normalizeH="0" baseline="0" noProof="0" dirty="0">
                    <a:ln>
                      <a:noFill/>
                    </a:ln>
                    <a:solidFill>
                      <a:sysClr val="windowText" lastClr="000000"/>
                    </a:solidFill>
                    <a:effectLst/>
                    <a:uLnTx/>
                    <a:uFillTx/>
                    <a:ea typeface="+mn-ea"/>
                    <a:cs typeface="+mn-cs"/>
                  </a:rPr>
                  <a:t>AWS Cloud</a:t>
                </a:r>
              </a:p>
            </p:txBody>
          </p:sp>
          <p:pic>
            <p:nvPicPr>
              <p:cNvPr id="45" name="Graphic 44">
                <a:extLst>
                  <a:ext uri="{FF2B5EF4-FFF2-40B4-BE49-F238E27FC236}">
                    <a16:creationId xmlns:a16="http://schemas.microsoft.com/office/drawing/2014/main" id="{326662DE-50B6-6752-BB10-E56813F442A4}"/>
                  </a:ext>
                  <a:ext uri="{C183D7F6-B498-43B3-948B-1728B52AA6E4}">
                    <adec:decorative xmlns:adec="http://schemas.microsoft.com/office/drawing/2017/decorative" val="1"/>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152401" y="1273546"/>
                <a:ext cx="457200" cy="457200"/>
              </a:xfrm>
              <a:prstGeom prst="rect">
                <a:avLst/>
              </a:prstGeom>
            </p:spPr>
          </p:pic>
        </p:grpSp>
        <p:sp>
          <p:nvSpPr>
            <p:cNvPr id="37" name="Rectangle 36">
              <a:extLst>
                <a:ext uri="{FF2B5EF4-FFF2-40B4-BE49-F238E27FC236}">
                  <a16:creationId xmlns:a16="http://schemas.microsoft.com/office/drawing/2014/main" id="{7A52DF57-1B28-54B6-40F9-0E69295DAB6E}"/>
                </a:ext>
              </a:extLst>
            </p:cNvPr>
            <p:cNvSpPr/>
            <p:nvPr/>
          </p:nvSpPr>
          <p:spPr>
            <a:xfrm>
              <a:off x="280551" y="1888174"/>
              <a:ext cx="6715994" cy="4460804"/>
            </a:xfrm>
            <a:prstGeom prst="rect">
              <a:avLst/>
            </a:prstGeom>
            <a:noFill/>
            <a:ln w="12700" cap="flat" cmpd="sng" algn="ctr">
              <a:solidFill>
                <a:srgbClr val="007CBC"/>
              </a:solidFill>
              <a:prstDash val="sysDash"/>
              <a:miter lim="800000"/>
            </a:ln>
            <a:effectLst/>
          </p:spPr>
          <p:txBody>
            <a:bodyPr rot="0" spcFirstLastPara="0" vertOverflow="overflow" horzOverflow="overflow" vert="horz" wrap="square" lIns="457200" tIns="91440" rIns="91440" bIns="4572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7CBC"/>
                  </a:solidFill>
                  <a:effectLst/>
                  <a:uLnTx/>
                  <a:uFillTx/>
                  <a:ea typeface="+mn-ea"/>
                  <a:cs typeface="+mn-cs"/>
                </a:rPr>
                <a:t> Region</a:t>
              </a:r>
            </a:p>
          </p:txBody>
        </p:sp>
        <p:pic>
          <p:nvPicPr>
            <p:cNvPr id="38" name="Graphic 37">
              <a:extLst>
                <a:ext uri="{FF2B5EF4-FFF2-40B4-BE49-F238E27FC236}">
                  <a16:creationId xmlns:a16="http://schemas.microsoft.com/office/drawing/2014/main" id="{6572A18E-FFCC-B125-183D-7B7BDB5CA602}"/>
                </a:ext>
                <a:ext uri="{C183D7F6-B498-43B3-948B-1728B52AA6E4}">
                  <adec:decorative xmlns:adec="http://schemas.microsoft.com/office/drawing/2017/decorative" val="1"/>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280551" y="1888174"/>
              <a:ext cx="457200" cy="457200"/>
            </a:xfrm>
            <a:prstGeom prst="rect">
              <a:avLst/>
            </a:prstGeom>
          </p:spPr>
        </p:pic>
        <p:sp>
          <p:nvSpPr>
            <p:cNvPr id="39" name="Rectangle 38">
              <a:extLst>
                <a:ext uri="{FF2B5EF4-FFF2-40B4-BE49-F238E27FC236}">
                  <a16:creationId xmlns:a16="http://schemas.microsoft.com/office/drawing/2014/main" id="{6C9A3E58-6250-25D6-F358-31C7AD077906}"/>
                </a:ext>
              </a:extLst>
            </p:cNvPr>
            <p:cNvSpPr/>
            <p:nvPr/>
          </p:nvSpPr>
          <p:spPr>
            <a:xfrm>
              <a:off x="581948" y="2502801"/>
              <a:ext cx="5971252" cy="3565255"/>
            </a:xfrm>
            <a:prstGeom prst="rect">
              <a:avLst/>
            </a:prstGeom>
            <a:noFill/>
            <a:ln w="12700" cap="flat" cmpd="sng" algn="ctr">
              <a:solidFill>
                <a:srgbClr val="1D8900"/>
              </a:solidFill>
              <a:prstDash val="solid"/>
              <a:miter lim="800000"/>
            </a:ln>
            <a:effectLst/>
          </p:spPr>
          <p:txBody>
            <a:bodyPr rot="0" spcFirstLastPara="0" vertOverflow="overflow" horzOverflow="overflow" vert="horz" wrap="square" lIns="457200" tIns="91440" rIns="91440" bIns="45720" numCol="1" spcCol="0" rtlCol="0" fromWordArt="0" anchor="t" anchorCtr="0" forceAA="0" compatLnSpc="1">
              <a:prstTxWarp prst="textNoShape">
                <a:avLst/>
              </a:prstTxWarp>
              <a:noAutofit/>
            </a:bodyPr>
            <a:lstStyle/>
            <a:p>
              <a:r>
                <a:rPr kumimoji="0" lang="en-US" sz="1600" b="0" i="0" u="none" strike="noStrike" kern="0" cap="none" spc="0" normalizeH="0" baseline="0" noProof="0" dirty="0">
                  <a:ln w="0"/>
                  <a:solidFill>
                    <a:srgbClr val="1D8900"/>
                  </a:solidFill>
                  <a:effectLst/>
                  <a:uLnTx/>
                  <a:uFillTx/>
                </a:rPr>
                <a:t> VPC: </a:t>
              </a:r>
              <a:r>
                <a:rPr lang="en-US" sz="1600" dirty="0">
                  <a:solidFill>
                    <a:srgbClr val="1D8900"/>
                  </a:solidFill>
                </a:rPr>
                <a:t>10.0.0.0/16</a:t>
              </a:r>
            </a:p>
          </p:txBody>
        </p:sp>
        <p:pic>
          <p:nvPicPr>
            <p:cNvPr id="40" name="Graphic 39">
              <a:extLst>
                <a:ext uri="{FF2B5EF4-FFF2-40B4-BE49-F238E27FC236}">
                  <a16:creationId xmlns:a16="http://schemas.microsoft.com/office/drawing/2014/main" id="{48E00315-E94B-AC16-86F2-14CD72C79169}"/>
                </a:ext>
                <a:ext uri="{C183D7F6-B498-43B3-948B-1728B52AA6E4}">
                  <adec:decorative xmlns:adec="http://schemas.microsoft.com/office/drawing/2017/decorative" val="1"/>
                </a:ext>
              </a:extLst>
            </p:cNvPr>
            <p:cNvPicPr>
              <a:picLocks noChangeAspect="1"/>
            </p:cNvPicPr>
            <p:nvPr/>
          </p:nvPicPr>
          <p:blipFill>
            <a:blip r:embed="rId19">
              <a:extLst>
                <a:ext uri="{96DAC541-7B7A-43D3-8B79-37D633B846F1}">
                  <asvg:svgBlip xmlns:asvg="http://schemas.microsoft.com/office/drawing/2016/SVG/main" r:embed="rId20"/>
                </a:ext>
              </a:extLst>
            </a:blip>
            <a:stretch>
              <a:fillRect/>
            </a:stretch>
          </p:blipFill>
          <p:spPr>
            <a:xfrm>
              <a:off x="581948" y="2624640"/>
              <a:ext cx="457200" cy="457200"/>
            </a:xfrm>
            <a:prstGeom prst="rect">
              <a:avLst/>
            </a:prstGeom>
          </p:spPr>
        </p:pic>
        <p:cxnSp>
          <p:nvCxnSpPr>
            <p:cNvPr id="41" name="Straight Arrow Connector 40">
              <a:extLst>
                <a:ext uri="{FF2B5EF4-FFF2-40B4-BE49-F238E27FC236}">
                  <a16:creationId xmlns:a16="http://schemas.microsoft.com/office/drawing/2014/main" id="{47C0B525-694B-A116-563B-69C4C6392E12}"/>
                </a:ext>
              </a:extLst>
            </p:cNvPr>
            <p:cNvCxnSpPr/>
            <p:nvPr/>
          </p:nvCxnSpPr>
          <p:spPr>
            <a:xfrm>
              <a:off x="6796192" y="4371499"/>
              <a:ext cx="926062" cy="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sp>
          <p:nvSpPr>
            <p:cNvPr id="42" name="TextBox 41">
              <a:extLst>
                <a:ext uri="{FF2B5EF4-FFF2-40B4-BE49-F238E27FC236}">
                  <a16:creationId xmlns:a16="http://schemas.microsoft.com/office/drawing/2014/main" id="{FF100C39-AB71-5A65-7B98-63AA6DA0FFBD}"/>
                </a:ext>
              </a:extLst>
            </p:cNvPr>
            <p:cNvSpPr txBox="1"/>
            <p:nvPr/>
          </p:nvSpPr>
          <p:spPr>
            <a:xfrm>
              <a:off x="6092968" y="4599957"/>
              <a:ext cx="941283" cy="830997"/>
            </a:xfrm>
            <a:prstGeom prst="rect">
              <a:avLst/>
            </a:prstGeom>
            <a:solidFill>
              <a:schemeClr val="bg1"/>
            </a:solidFill>
          </p:spPr>
          <p:txBody>
            <a:bodyPr wrap="none" rtlCol="0">
              <a:spAutoFit/>
            </a:bodyPr>
            <a:lstStyle/>
            <a:p>
              <a:pPr algn="ctr"/>
              <a:r>
                <a:rPr lang="en-US" sz="1600" dirty="0">
                  <a:ea typeface="Amazon Ember Light" panose="020B0403020204020204" pitchFamily="34" charset="0"/>
                  <a:cs typeface="Arial" panose="020B0604020202020204" pitchFamily="34" charset="0"/>
                </a:rPr>
                <a:t>Internet</a:t>
              </a:r>
              <a:br>
                <a:rPr lang="en-US" sz="1600" dirty="0">
                  <a:ea typeface="Amazon Ember Light" panose="020B0403020204020204" pitchFamily="34" charset="0"/>
                  <a:cs typeface="Arial" panose="020B0604020202020204" pitchFamily="34" charset="0"/>
                </a:rPr>
              </a:br>
              <a:r>
                <a:rPr lang="en-US" sz="1600" dirty="0">
                  <a:ea typeface="Amazon Ember Light" panose="020B0403020204020204" pitchFamily="34" charset="0"/>
                  <a:cs typeface="Arial" panose="020B0604020202020204" pitchFamily="34" charset="0"/>
                </a:rPr>
                <a:t>gateway</a:t>
              </a:r>
            </a:p>
            <a:p>
              <a:pPr algn="ctr"/>
              <a:r>
                <a:rPr lang="en-US" sz="1600" dirty="0">
                  <a:ea typeface="Amazon Ember Light" panose="020B0403020204020204" pitchFamily="34" charset="0"/>
                  <a:cs typeface="Arial" panose="020B0604020202020204" pitchFamily="34" charset="0"/>
                </a:rPr>
                <a:t>(</a:t>
              </a:r>
              <a:r>
                <a:rPr lang="en-US" sz="1600" b="1" dirty="0">
                  <a:solidFill>
                    <a:schemeClr val="accent6"/>
                  </a:solidFill>
                  <a:ea typeface="Amazon Ember Light" panose="020B0403020204020204" pitchFamily="34" charset="0"/>
                  <a:cs typeface="Arial" panose="020B0604020202020204" pitchFamily="34" charset="0"/>
                </a:rPr>
                <a:t>igw-id</a:t>
              </a:r>
              <a:r>
                <a:rPr lang="en-US" sz="1600" dirty="0">
                  <a:ea typeface="Amazon Ember Light" panose="020B0403020204020204" pitchFamily="34" charset="0"/>
                  <a:cs typeface="Arial" panose="020B0604020202020204" pitchFamily="34" charset="0"/>
                </a:rPr>
                <a:t>)</a:t>
              </a:r>
            </a:p>
          </p:txBody>
        </p:sp>
        <p:pic>
          <p:nvPicPr>
            <p:cNvPr id="43" name="Graphic 42">
              <a:extLst>
                <a:ext uri="{FF2B5EF4-FFF2-40B4-BE49-F238E27FC236}">
                  <a16:creationId xmlns:a16="http://schemas.microsoft.com/office/drawing/2014/main" id="{01B9EA77-7F6D-68FE-5418-2992EA13381E}"/>
                </a:ext>
                <a:ext uri="{C183D7F6-B498-43B3-948B-1728B52AA6E4}">
                  <adec:decorative xmlns:adec="http://schemas.microsoft.com/office/drawing/2017/decorative" val="1"/>
                </a:ext>
              </a:extLst>
            </p:cNvPr>
            <p:cNvPicPr>
              <a:picLocks noChangeAspect="1"/>
            </p:cNvPicPr>
            <p:nvPr/>
          </p:nvPicPr>
          <p:blipFill>
            <a:blip r:embed="rId21">
              <a:extLst>
                <a:ext uri="{96DAC541-7B7A-43D3-8B79-37D633B846F1}">
                  <asvg:svgBlip xmlns:asvg="http://schemas.microsoft.com/office/drawing/2016/SVG/main" r:embed="rId22"/>
                </a:ext>
              </a:extLst>
            </a:blip>
            <a:stretch>
              <a:fillRect/>
            </a:stretch>
          </p:blipFill>
          <p:spPr>
            <a:xfrm>
              <a:off x="5146112" y="4147856"/>
              <a:ext cx="469900" cy="469900"/>
            </a:xfrm>
            <a:prstGeom prst="rect">
              <a:avLst/>
            </a:prstGeom>
          </p:spPr>
        </p:pic>
      </p:grpSp>
      <p:sp>
        <p:nvSpPr>
          <p:cNvPr id="50" name="TextBox 49">
            <a:extLst>
              <a:ext uri="{FF2B5EF4-FFF2-40B4-BE49-F238E27FC236}">
                <a16:creationId xmlns:a16="http://schemas.microsoft.com/office/drawing/2014/main" id="{0078AE9A-AE92-E420-768B-EE5DE9AE84D7}"/>
              </a:ext>
            </a:extLst>
          </p:cNvPr>
          <p:cNvSpPr txBox="1"/>
          <p:nvPr/>
        </p:nvSpPr>
        <p:spPr>
          <a:xfrm>
            <a:off x="9006735" y="2881433"/>
            <a:ext cx="2553905" cy="338554"/>
          </a:xfrm>
          <a:prstGeom prst="rect">
            <a:avLst/>
          </a:prstGeom>
          <a:noFill/>
        </p:spPr>
        <p:txBody>
          <a:bodyPr wrap="none" rtlCol="0">
            <a:spAutoFit/>
          </a:bodyPr>
          <a:lstStyle/>
          <a:p>
            <a:pPr algn="ctr"/>
            <a:r>
              <a:rPr lang="en-US" sz="1600" dirty="0">
                <a:ea typeface="Amazon Ember" panose="020B0603020204020204" pitchFamily="34" charset="0"/>
                <a:cs typeface="Amazon Ember" panose="020B0603020204020204" pitchFamily="34" charset="0"/>
              </a:rPr>
              <a:t>Public Subnet Route Table</a:t>
            </a:r>
          </a:p>
        </p:txBody>
      </p:sp>
      <p:graphicFrame>
        <p:nvGraphicFramePr>
          <p:cNvPr id="51" name="Table 50">
            <a:extLst>
              <a:ext uri="{FF2B5EF4-FFF2-40B4-BE49-F238E27FC236}">
                <a16:creationId xmlns:a16="http://schemas.microsoft.com/office/drawing/2014/main" id="{597E8E60-B614-0F3E-6EE1-DC064BD543F2}"/>
              </a:ext>
            </a:extLst>
          </p:cNvPr>
          <p:cNvGraphicFramePr>
            <a:graphicFrameLocks noGrp="1"/>
          </p:cNvGraphicFramePr>
          <p:nvPr>
            <p:extLst>
              <p:ext uri="{D42A27DB-BD31-4B8C-83A1-F6EECF244321}">
                <p14:modId xmlns:p14="http://schemas.microsoft.com/office/powerpoint/2010/main" val="4092855182"/>
              </p:ext>
            </p:extLst>
          </p:nvPr>
        </p:nvGraphicFramePr>
        <p:xfrm>
          <a:off x="9085823" y="3233209"/>
          <a:ext cx="2395728" cy="1112520"/>
        </p:xfrm>
        <a:graphic>
          <a:graphicData uri="http://schemas.openxmlformats.org/drawingml/2006/table">
            <a:tbl>
              <a:tblPr firstRow="1" bandRow="1">
                <a:tableStyleId>{2D5ABB26-0587-4C30-8999-92F81FD0307C}</a:tableStyleId>
              </a:tblPr>
              <a:tblGrid>
                <a:gridCol w="1465583">
                  <a:extLst>
                    <a:ext uri="{9D8B030D-6E8A-4147-A177-3AD203B41FA5}">
                      <a16:colId xmlns:a16="http://schemas.microsoft.com/office/drawing/2014/main" val="3829441895"/>
                    </a:ext>
                  </a:extLst>
                </a:gridCol>
                <a:gridCol w="930145">
                  <a:extLst>
                    <a:ext uri="{9D8B030D-6E8A-4147-A177-3AD203B41FA5}">
                      <a16:colId xmlns:a16="http://schemas.microsoft.com/office/drawing/2014/main" val="3130759443"/>
                    </a:ext>
                  </a:extLst>
                </a:gridCol>
              </a:tblGrid>
              <a:tr h="370840">
                <a:tc>
                  <a:txBody>
                    <a:bodyPr/>
                    <a:lstStyle/>
                    <a:p>
                      <a:r>
                        <a:rPr lang="en-US" sz="1600" b="1" dirty="0"/>
                        <a:t>Destination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1600" b="1" dirty="0"/>
                        <a:t>Target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669712680"/>
                  </a:ext>
                </a:extLst>
              </a:tr>
              <a:tr h="370840">
                <a:tc>
                  <a:txBody>
                    <a:bodyPr/>
                    <a:lstStyle/>
                    <a:p>
                      <a:r>
                        <a:rPr lang="en-US" sz="1600" dirty="0"/>
                        <a:t>10.0.0.0/16</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1600" dirty="0"/>
                        <a:t>local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650357514"/>
                  </a:ext>
                </a:extLst>
              </a:tr>
              <a:tr h="370840">
                <a:tc>
                  <a:txBody>
                    <a:bodyPr/>
                    <a:lstStyle/>
                    <a:p>
                      <a:r>
                        <a:rPr lang="en-US" sz="1600" dirty="0">
                          <a:solidFill>
                            <a:schemeClr val="accent6"/>
                          </a:solidFill>
                        </a:rPr>
                        <a:t>0.0.0.0/0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1600" dirty="0">
                          <a:solidFill>
                            <a:schemeClr val="accent6"/>
                          </a:solidFill>
                        </a:rPr>
                        <a:t>igw-id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077068529"/>
                  </a:ext>
                </a:extLst>
              </a:tr>
            </a:tbl>
          </a:graphicData>
        </a:graphic>
      </p:graphicFrame>
    </p:spTree>
    <p:extLst>
      <p:ext uri="{BB962C8B-B14F-4D97-AF65-F5344CB8AC3E}">
        <p14:creationId xmlns:p14="http://schemas.microsoft.com/office/powerpoint/2010/main" val="57984651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7789822" y="631060"/>
            <a:ext cx="1887578"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93959" y="354858"/>
            <a:ext cx="6195863" cy="95410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784658"/>
                </a:solidFill>
                <a:latin typeface="Times New Roman" panose="02020603050405020304" pitchFamily="18" charset="0"/>
                <a:cs typeface="Times New Roman" panose="02020603050405020304" pitchFamily="18" charset="0"/>
              </a:rPr>
              <a:t>Amazon VPC, networking and security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3679"/>
            <a:ext cx="5761987"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2</a:t>
            </a:r>
          </a:p>
        </p:txBody>
      </p:sp>
      <p:sp>
        <p:nvSpPr>
          <p:cNvPr id="8" name="TextBox 7">
            <a:extLst>
              <a:ext uri="{FF2B5EF4-FFF2-40B4-BE49-F238E27FC236}">
                <a16:creationId xmlns:a16="http://schemas.microsoft.com/office/drawing/2014/main" id="{9526AE13-303F-5332-23EA-9A518E8168AB}"/>
              </a:ext>
            </a:extLst>
          </p:cNvPr>
          <p:cNvSpPr txBox="1"/>
          <p:nvPr/>
        </p:nvSpPr>
        <p:spPr>
          <a:xfrm>
            <a:off x="2447777" y="1040724"/>
            <a:ext cx="7880445"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Network address translation (NAT) gateway</a:t>
            </a:r>
          </a:p>
        </p:txBody>
      </p:sp>
      <p:sp>
        <p:nvSpPr>
          <p:cNvPr id="11" name="Rectangle 10">
            <a:extLst>
              <a:ext uri="{FF2B5EF4-FFF2-40B4-BE49-F238E27FC236}">
                <a16:creationId xmlns:a16="http://schemas.microsoft.com/office/drawing/2014/main" id="{615AE924-8C66-F107-AF25-0EF55432BDC3}"/>
              </a:ext>
            </a:extLst>
          </p:cNvPr>
          <p:cNvSpPr/>
          <p:nvPr/>
        </p:nvSpPr>
        <p:spPr>
          <a:xfrm>
            <a:off x="550997" y="1585167"/>
            <a:ext cx="11444401" cy="646331"/>
          </a:xfrm>
          <a:prstGeom prst="rect">
            <a:avLst/>
          </a:prstGeom>
        </p:spPr>
        <p:txBody>
          <a:bodyPr wrap="square">
            <a:spAutoFit/>
          </a:bodyPr>
          <a:lstStyle/>
          <a:p>
            <a:r>
              <a:rPr lang="en-US" b="1" dirty="0">
                <a:solidFill>
                  <a:srgbClr val="00B0F0"/>
                </a:solidFill>
                <a:latin typeface="Times New Roman" panose="02020603050405020304" pitchFamily="18" charset="0"/>
                <a:cs typeface="Times New Roman" panose="02020603050405020304" pitchFamily="18" charset="0"/>
              </a:rPr>
              <a:t>A network address translation (NAT) gateway </a:t>
            </a:r>
            <a:r>
              <a:rPr lang="en-US" b="1" dirty="0">
                <a:latin typeface="Times New Roman" panose="02020603050405020304" pitchFamily="18" charset="0"/>
                <a:cs typeface="Times New Roman" panose="02020603050405020304" pitchFamily="18" charset="0"/>
              </a:rPr>
              <a:t>enables instances in a private subnet to connect to the internet or other AWS services, but prevents the internet from initiating a connection with those instances. </a:t>
            </a:r>
          </a:p>
        </p:txBody>
      </p:sp>
      <p:grpSp>
        <p:nvGrpSpPr>
          <p:cNvPr id="3" name="Group 2" descr="architecture diagram of a vpc in aws cloud with two subnets. there is a two-way arrow between the nat gateway in the public subnet and the route table, between the route table and the internet gateway, and between the internet gateway and the internet cloud.">
            <a:extLst>
              <a:ext uri="{FF2B5EF4-FFF2-40B4-BE49-F238E27FC236}">
                <a16:creationId xmlns:a16="http://schemas.microsoft.com/office/drawing/2014/main" id="{1D6276F3-742D-D94D-E5BE-FF1BFC8E78E8}"/>
              </a:ext>
            </a:extLst>
          </p:cNvPr>
          <p:cNvGrpSpPr/>
          <p:nvPr/>
        </p:nvGrpSpPr>
        <p:grpSpPr>
          <a:xfrm>
            <a:off x="602101" y="2297249"/>
            <a:ext cx="8850013" cy="3520028"/>
            <a:chOff x="152401" y="1273546"/>
            <a:chExt cx="8850013" cy="5191619"/>
          </a:xfrm>
        </p:grpSpPr>
        <p:sp>
          <p:nvSpPr>
            <p:cNvPr id="5" name="Rectangle 4">
              <a:extLst>
                <a:ext uri="{FF2B5EF4-FFF2-40B4-BE49-F238E27FC236}">
                  <a16:creationId xmlns:a16="http://schemas.microsoft.com/office/drawing/2014/main" id="{B4956201-722F-4EB9-0CDF-7E72947E8D74}"/>
                </a:ext>
              </a:extLst>
            </p:cNvPr>
            <p:cNvSpPr/>
            <p:nvPr/>
          </p:nvSpPr>
          <p:spPr>
            <a:xfrm>
              <a:off x="1063615" y="2134445"/>
              <a:ext cx="3591473" cy="3980911"/>
            </a:xfrm>
            <a:prstGeom prst="rect">
              <a:avLst/>
            </a:prstGeom>
            <a:noFill/>
            <a:ln w="12700" cap="flat" cmpd="sng" algn="ctr">
              <a:solidFill>
                <a:srgbClr val="007CBC"/>
              </a:solidFill>
              <a:prstDash val="dash"/>
              <a:miter lim="800000"/>
            </a:ln>
            <a:effectLst/>
          </p:spPr>
          <p:txBody>
            <a:bodyPr rot="0" spcFirstLastPara="0" vertOverflow="overflow" horzOverflow="overflow" vert="horz" wrap="square" lIns="91440" tIns="91440" rIns="91440" bIns="45720" numCol="1" spcCol="0" rtlCol="0" fromWordArt="0" anchor="t"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7CBC"/>
                  </a:solidFill>
                  <a:effectLst/>
                  <a:uLnTx/>
                  <a:uFillTx/>
                  <a:latin typeface="Arial" panose="020B0604020202020204"/>
                  <a:ea typeface="+mn-ea"/>
                  <a:cs typeface="+mn-cs"/>
                </a:rPr>
                <a:t>Availability Zone</a:t>
              </a:r>
            </a:p>
          </p:txBody>
        </p:sp>
        <p:grpSp>
          <p:nvGrpSpPr>
            <p:cNvPr id="6" name="Group 5">
              <a:extLst>
                <a:ext uri="{FF2B5EF4-FFF2-40B4-BE49-F238E27FC236}">
                  <a16:creationId xmlns:a16="http://schemas.microsoft.com/office/drawing/2014/main" id="{487DC156-F076-F699-46B4-10B9A22050E9}"/>
                </a:ext>
                <a:ext uri="{C183D7F6-B498-43B3-948B-1728B52AA6E4}">
                  <adec:decorative xmlns:adec="http://schemas.microsoft.com/office/drawing/2017/decorative" val="1"/>
                </a:ext>
              </a:extLst>
            </p:cNvPr>
            <p:cNvGrpSpPr/>
            <p:nvPr/>
          </p:nvGrpSpPr>
          <p:grpSpPr>
            <a:xfrm>
              <a:off x="1315653" y="2980513"/>
              <a:ext cx="3200400" cy="1373959"/>
              <a:chOff x="1952969" y="2883528"/>
              <a:chExt cx="3200400" cy="1373959"/>
            </a:xfrm>
          </p:grpSpPr>
          <p:sp>
            <p:nvSpPr>
              <p:cNvPr id="75" name="Rectangle 74">
                <a:extLst>
                  <a:ext uri="{FF2B5EF4-FFF2-40B4-BE49-F238E27FC236}">
                    <a16:creationId xmlns:a16="http://schemas.microsoft.com/office/drawing/2014/main" id="{1BDDCBDC-81EB-DC69-9DD9-06321682B0EA}"/>
                  </a:ext>
                </a:extLst>
              </p:cNvPr>
              <p:cNvSpPr/>
              <p:nvPr/>
            </p:nvSpPr>
            <p:spPr>
              <a:xfrm>
                <a:off x="1952969" y="2885887"/>
                <a:ext cx="3200400" cy="1371600"/>
              </a:xfrm>
              <a:prstGeom prst="rect">
                <a:avLst/>
              </a:prstGeom>
              <a:solidFill>
                <a:srgbClr val="1D8900">
                  <a:alpha val="9804"/>
                </a:srgbClr>
              </a:solidFill>
              <a:ln w="12700" cap="flat" cmpd="sng" algn="ctr">
                <a:noFill/>
                <a:prstDash val="dash"/>
                <a:miter lim="800000"/>
              </a:ln>
              <a:effectLst/>
            </p:spPr>
            <p:txBody>
              <a:bodyPr rot="0" spcFirstLastPara="0" vertOverflow="overflow" horzOverflow="overflow" vert="horz" wrap="square" lIns="338328" tIns="45720" rIns="91440" bIns="4572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D8900"/>
                    </a:solidFill>
                    <a:effectLst/>
                    <a:uLnTx/>
                    <a:uFillTx/>
                    <a:latin typeface="Arial" panose="020B0604020202020204"/>
                    <a:ea typeface="+mn-ea"/>
                    <a:cs typeface="+mn-cs"/>
                  </a:rPr>
                  <a:t>   Public subnet:10.0.1.0/24</a:t>
                </a:r>
              </a:p>
            </p:txBody>
          </p:sp>
          <p:pic>
            <p:nvPicPr>
              <p:cNvPr id="76" name="Graphic 75">
                <a:extLst>
                  <a:ext uri="{FF2B5EF4-FFF2-40B4-BE49-F238E27FC236}">
                    <a16:creationId xmlns:a16="http://schemas.microsoft.com/office/drawing/2014/main" id="{192ECAE7-A475-00C5-D0DA-4164B1BCF02B}"/>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952970" y="2883528"/>
                <a:ext cx="457200" cy="457200"/>
              </a:xfrm>
              <a:prstGeom prst="rect">
                <a:avLst/>
              </a:prstGeom>
            </p:spPr>
          </p:pic>
        </p:grpSp>
        <p:grpSp>
          <p:nvGrpSpPr>
            <p:cNvPr id="10" name="Group 9">
              <a:extLst>
                <a:ext uri="{FF2B5EF4-FFF2-40B4-BE49-F238E27FC236}">
                  <a16:creationId xmlns:a16="http://schemas.microsoft.com/office/drawing/2014/main" id="{70D6DC45-7BEC-42EE-E9BB-5618D9CFDDE5}"/>
                </a:ext>
                <a:ext uri="{C183D7F6-B498-43B3-948B-1728B52AA6E4}">
                  <adec:decorative xmlns:adec="http://schemas.microsoft.com/office/drawing/2017/decorative" val="1"/>
                </a:ext>
              </a:extLst>
            </p:cNvPr>
            <p:cNvGrpSpPr/>
            <p:nvPr/>
          </p:nvGrpSpPr>
          <p:grpSpPr>
            <a:xfrm>
              <a:off x="1315652" y="4508371"/>
              <a:ext cx="3202243" cy="1373958"/>
              <a:chOff x="1952968" y="4411386"/>
              <a:chExt cx="3202243" cy="1373958"/>
            </a:xfrm>
          </p:grpSpPr>
          <p:sp>
            <p:nvSpPr>
              <p:cNvPr id="73" name="Rectangle 72">
                <a:extLst>
                  <a:ext uri="{FF2B5EF4-FFF2-40B4-BE49-F238E27FC236}">
                    <a16:creationId xmlns:a16="http://schemas.microsoft.com/office/drawing/2014/main" id="{8B3DE9E9-EE07-77BD-637A-9628E704ACF0}"/>
                  </a:ext>
                </a:extLst>
              </p:cNvPr>
              <p:cNvSpPr/>
              <p:nvPr/>
            </p:nvSpPr>
            <p:spPr>
              <a:xfrm>
                <a:off x="1952968" y="4413744"/>
                <a:ext cx="3202243" cy="1371600"/>
              </a:xfrm>
              <a:prstGeom prst="rect">
                <a:avLst/>
              </a:prstGeom>
              <a:solidFill>
                <a:srgbClr val="007CBC">
                  <a:alpha val="9804"/>
                </a:srgbClr>
              </a:solidFill>
              <a:ln w="12700" cap="flat" cmpd="sng" algn="ctr">
                <a:noFill/>
                <a:prstDash val="dash"/>
                <a:miter lim="800000"/>
              </a:ln>
              <a:effectLst/>
            </p:spPr>
            <p:txBody>
              <a:bodyPr rot="0" spcFirstLastPara="0" vertOverflow="overflow" horzOverflow="overflow" vert="horz" wrap="square" lIns="338328" tIns="45720" rIns="91440" bIns="4572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7CBC"/>
                    </a:solidFill>
                    <a:effectLst/>
                    <a:uLnTx/>
                    <a:uFillTx/>
                    <a:latin typeface="Arial" panose="020B0604020202020204"/>
                    <a:ea typeface="+mn-ea"/>
                    <a:cs typeface="+mn-cs"/>
                  </a:rPr>
                  <a:t>   Private subnet: 10.0.2.0/24</a:t>
                </a:r>
              </a:p>
            </p:txBody>
          </p:sp>
          <p:pic>
            <p:nvPicPr>
              <p:cNvPr id="74" name="Graphic 73">
                <a:extLst>
                  <a:ext uri="{FF2B5EF4-FFF2-40B4-BE49-F238E27FC236}">
                    <a16:creationId xmlns:a16="http://schemas.microsoft.com/office/drawing/2014/main" id="{595E3334-1BE7-4D48-58B6-EF6BBC53B07F}"/>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952969" y="4411386"/>
                <a:ext cx="457200" cy="457200"/>
              </a:xfrm>
              <a:prstGeom prst="rect">
                <a:avLst/>
              </a:prstGeom>
            </p:spPr>
          </p:pic>
        </p:grpSp>
        <p:pic>
          <p:nvPicPr>
            <p:cNvPr id="28" name="Graphic 27">
              <a:extLst>
                <a:ext uri="{FF2B5EF4-FFF2-40B4-BE49-F238E27FC236}">
                  <a16:creationId xmlns:a16="http://schemas.microsoft.com/office/drawing/2014/main" id="{2ABB1BD5-7EF6-3048-26F3-7AF0C55EA9AE}"/>
                </a:ext>
                <a:ext uri="{C183D7F6-B498-43B3-948B-1728B52AA6E4}">
                  <adec:decorative xmlns:adec="http://schemas.microsoft.com/office/drawing/2017/decorative" val="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722254" y="3976264"/>
              <a:ext cx="1280160" cy="1280160"/>
            </a:xfrm>
            <a:prstGeom prst="rect">
              <a:avLst/>
            </a:prstGeom>
          </p:spPr>
        </p:pic>
        <p:cxnSp>
          <p:nvCxnSpPr>
            <p:cNvPr id="29" name="Connector: Curved 28">
              <a:extLst>
                <a:ext uri="{FF2B5EF4-FFF2-40B4-BE49-F238E27FC236}">
                  <a16:creationId xmlns:a16="http://schemas.microsoft.com/office/drawing/2014/main" id="{F1ED1A66-8CE5-4C24-A1D7-B7A9062FA5F5}"/>
                </a:ext>
              </a:extLst>
            </p:cNvPr>
            <p:cNvCxnSpPr>
              <a:cxnSpLocks/>
              <a:stCxn id="58" idx="3"/>
            </p:cNvCxnSpPr>
            <p:nvPr/>
          </p:nvCxnSpPr>
          <p:spPr>
            <a:xfrm>
              <a:off x="3271251" y="3559287"/>
              <a:ext cx="1906946" cy="647006"/>
            </a:xfrm>
            <a:prstGeom prst="curvedConnector3">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62895CCE-3D81-59A8-F15D-7249B10A9A64}"/>
                </a:ext>
              </a:extLst>
            </p:cNvPr>
            <p:cNvCxnSpPr>
              <a:cxnSpLocks/>
              <a:endCxn id="62" idx="1"/>
            </p:cNvCxnSpPr>
            <p:nvPr/>
          </p:nvCxnSpPr>
          <p:spPr>
            <a:xfrm>
              <a:off x="5612695" y="4371356"/>
              <a:ext cx="713597" cy="143"/>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pic>
          <p:nvPicPr>
            <p:cNvPr id="52" name="Graphic 51">
              <a:extLst>
                <a:ext uri="{FF2B5EF4-FFF2-40B4-BE49-F238E27FC236}">
                  <a16:creationId xmlns:a16="http://schemas.microsoft.com/office/drawing/2014/main" id="{4DE05214-4D51-0CF1-A526-1BED59088FFE}"/>
                </a:ext>
                <a:ext uri="{C183D7F6-B498-43B3-948B-1728B52AA6E4}">
                  <adec:decorative xmlns:adec="http://schemas.microsoft.com/office/drawing/2017/decorative" val="1"/>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2799541" y="5196529"/>
              <a:ext cx="457200" cy="457200"/>
            </a:xfrm>
            <a:prstGeom prst="rect">
              <a:avLst/>
            </a:prstGeom>
          </p:spPr>
        </p:pic>
        <p:sp>
          <p:nvSpPr>
            <p:cNvPr id="53" name="TextBox 52">
              <a:extLst>
                <a:ext uri="{FF2B5EF4-FFF2-40B4-BE49-F238E27FC236}">
                  <a16:creationId xmlns:a16="http://schemas.microsoft.com/office/drawing/2014/main" id="{AC8C3572-5C5C-2F54-B252-D239A8C3B6E3}"/>
                </a:ext>
              </a:extLst>
            </p:cNvPr>
            <p:cNvSpPr txBox="1"/>
            <p:nvPr/>
          </p:nvSpPr>
          <p:spPr>
            <a:xfrm>
              <a:off x="7913333" y="5315175"/>
              <a:ext cx="898003" cy="338554"/>
            </a:xfrm>
            <a:prstGeom prst="rect">
              <a:avLst/>
            </a:prstGeom>
            <a:noFill/>
          </p:spPr>
          <p:txBody>
            <a:bodyPr wrap="none" rtlCol="0">
              <a:spAutoFit/>
            </a:bodyPr>
            <a:lstStyle/>
            <a:p>
              <a:pPr algn="ctr"/>
              <a:r>
                <a:rPr lang="en-US" sz="1600" dirty="0">
                  <a:latin typeface="Arial" panose="020B0604020202020204" pitchFamily="34" charset="0"/>
                  <a:ea typeface="Amazon Ember Light" panose="020B0403020204020204" pitchFamily="34" charset="0"/>
                  <a:cs typeface="Arial" panose="020B0604020202020204" pitchFamily="34" charset="0"/>
                </a:rPr>
                <a:t>Internet</a:t>
              </a:r>
            </a:p>
          </p:txBody>
        </p:sp>
        <p:grpSp>
          <p:nvGrpSpPr>
            <p:cNvPr id="54" name="Group 53">
              <a:extLst>
                <a:ext uri="{FF2B5EF4-FFF2-40B4-BE49-F238E27FC236}">
                  <a16:creationId xmlns:a16="http://schemas.microsoft.com/office/drawing/2014/main" id="{C2685FC3-F264-07DE-3692-34BA66399135}"/>
                </a:ext>
              </a:extLst>
            </p:cNvPr>
            <p:cNvGrpSpPr/>
            <p:nvPr/>
          </p:nvGrpSpPr>
          <p:grpSpPr>
            <a:xfrm>
              <a:off x="152401" y="1273546"/>
              <a:ext cx="7162799" cy="5191619"/>
              <a:chOff x="152401" y="1273546"/>
              <a:chExt cx="7162799" cy="5191619"/>
            </a:xfrm>
          </p:grpSpPr>
          <p:sp>
            <p:nvSpPr>
              <p:cNvPr id="71" name="Rectangle 70">
                <a:extLst>
                  <a:ext uri="{FF2B5EF4-FFF2-40B4-BE49-F238E27FC236}">
                    <a16:creationId xmlns:a16="http://schemas.microsoft.com/office/drawing/2014/main" id="{945D0D7B-4EBE-BAFF-829D-DEF5ABD4E038}"/>
                  </a:ext>
                </a:extLst>
              </p:cNvPr>
              <p:cNvSpPr/>
              <p:nvPr/>
            </p:nvSpPr>
            <p:spPr>
              <a:xfrm>
                <a:off x="152401" y="1273546"/>
                <a:ext cx="7162799" cy="5191619"/>
              </a:xfrm>
              <a:prstGeom prst="rect">
                <a:avLst/>
              </a:prstGeom>
              <a:noFill/>
              <a:ln w="12700" cap="flat" cmpd="sng" algn="ctr">
                <a:solidFill>
                  <a:srgbClr val="232F3D"/>
                </a:solidFill>
                <a:prstDash val="solid"/>
                <a:miter lim="800000"/>
              </a:ln>
              <a:effectLst/>
            </p:spPr>
            <p:txBody>
              <a:bodyPr rot="0" spcFirstLastPara="0" vertOverflow="overflow" horzOverflow="overflow" vert="horz" wrap="square" lIns="457200" tIns="91440" rIns="91440" bIns="4572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sysClr val="windowText" lastClr="000000"/>
                    </a:solidFill>
                    <a:effectLst/>
                    <a:uLnTx/>
                    <a:uFillTx/>
                    <a:latin typeface="Arial" panose="020B0604020202020204"/>
                    <a:ea typeface="+mn-ea"/>
                    <a:cs typeface="+mn-cs"/>
                  </a:rPr>
                  <a:t> </a:t>
                </a:r>
                <a:r>
                  <a:rPr kumimoji="0" lang="en-US" sz="1600" b="0" i="0" u="none" strike="noStrike" kern="0" cap="none" spc="0" normalizeH="0" baseline="0" noProof="0" dirty="0">
                    <a:ln>
                      <a:noFill/>
                    </a:ln>
                    <a:solidFill>
                      <a:sysClr val="windowText" lastClr="000000"/>
                    </a:solidFill>
                    <a:effectLst/>
                    <a:uLnTx/>
                    <a:uFillTx/>
                    <a:latin typeface="Arial" panose="020B0604020202020204"/>
                    <a:ea typeface="+mn-ea"/>
                    <a:cs typeface="+mn-cs"/>
                  </a:rPr>
                  <a:t>AWS Cloud</a:t>
                </a:r>
              </a:p>
            </p:txBody>
          </p:sp>
          <p:pic>
            <p:nvPicPr>
              <p:cNvPr id="72" name="Graphic 71">
                <a:extLst>
                  <a:ext uri="{FF2B5EF4-FFF2-40B4-BE49-F238E27FC236}">
                    <a16:creationId xmlns:a16="http://schemas.microsoft.com/office/drawing/2014/main" id="{36724000-543B-E77D-17B5-1AB24181E5B6}"/>
                  </a:ext>
                  <a:ext uri="{C183D7F6-B498-43B3-948B-1728B52AA6E4}">
                    <adec:decorative xmlns:adec="http://schemas.microsoft.com/office/drawing/2017/decorative" val="1"/>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152401" y="1273546"/>
                <a:ext cx="457200" cy="457200"/>
              </a:xfrm>
              <a:prstGeom prst="rect">
                <a:avLst/>
              </a:prstGeom>
            </p:spPr>
          </p:pic>
        </p:grpSp>
        <p:sp>
          <p:nvSpPr>
            <p:cNvPr id="55" name="Rectangle 54">
              <a:extLst>
                <a:ext uri="{FF2B5EF4-FFF2-40B4-BE49-F238E27FC236}">
                  <a16:creationId xmlns:a16="http://schemas.microsoft.com/office/drawing/2014/main" id="{884568F6-C628-C443-36A6-7B3C435C0905}"/>
                </a:ext>
              </a:extLst>
            </p:cNvPr>
            <p:cNvSpPr/>
            <p:nvPr/>
          </p:nvSpPr>
          <p:spPr>
            <a:xfrm>
              <a:off x="280551" y="1888174"/>
              <a:ext cx="6715994" cy="4460804"/>
            </a:xfrm>
            <a:prstGeom prst="rect">
              <a:avLst/>
            </a:prstGeom>
            <a:noFill/>
            <a:ln w="12700" cap="flat" cmpd="sng" algn="ctr">
              <a:solidFill>
                <a:srgbClr val="007CBC"/>
              </a:solidFill>
              <a:prstDash val="sysDash"/>
              <a:miter lim="800000"/>
            </a:ln>
            <a:effectLst/>
          </p:spPr>
          <p:txBody>
            <a:bodyPr rot="0" spcFirstLastPara="0" vertOverflow="overflow" horzOverflow="overflow" vert="horz" wrap="square" lIns="457200" tIns="91440" rIns="91440" bIns="4572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7CBC"/>
                  </a:solidFill>
                  <a:effectLst/>
                  <a:uLnTx/>
                  <a:uFillTx/>
                  <a:latin typeface="Arial" panose="020B0604020202020204"/>
                  <a:ea typeface="+mn-ea"/>
                  <a:cs typeface="+mn-cs"/>
                </a:rPr>
                <a:t> Region</a:t>
              </a:r>
            </a:p>
          </p:txBody>
        </p:sp>
        <p:pic>
          <p:nvPicPr>
            <p:cNvPr id="56" name="Graphic 55">
              <a:extLst>
                <a:ext uri="{FF2B5EF4-FFF2-40B4-BE49-F238E27FC236}">
                  <a16:creationId xmlns:a16="http://schemas.microsoft.com/office/drawing/2014/main" id="{FF628AED-9150-7408-9987-105C0F648F72}"/>
                </a:ext>
                <a:ext uri="{C183D7F6-B498-43B3-948B-1728B52AA6E4}">
                  <adec:decorative xmlns:adec="http://schemas.microsoft.com/office/drawing/2017/decorative" val="1"/>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280551" y="1888174"/>
              <a:ext cx="457200" cy="457200"/>
            </a:xfrm>
            <a:prstGeom prst="rect">
              <a:avLst/>
            </a:prstGeom>
          </p:spPr>
        </p:pic>
        <p:grpSp>
          <p:nvGrpSpPr>
            <p:cNvPr id="57" name="Group 56">
              <a:extLst>
                <a:ext uri="{FF2B5EF4-FFF2-40B4-BE49-F238E27FC236}">
                  <a16:creationId xmlns:a16="http://schemas.microsoft.com/office/drawing/2014/main" id="{A9497714-5099-151C-4563-8963FE540958}"/>
                </a:ext>
              </a:extLst>
            </p:cNvPr>
            <p:cNvGrpSpPr/>
            <p:nvPr/>
          </p:nvGrpSpPr>
          <p:grpSpPr>
            <a:xfrm>
              <a:off x="581948" y="2469884"/>
              <a:ext cx="5971252" cy="3443417"/>
              <a:chOff x="581948" y="2469884"/>
              <a:chExt cx="5971252" cy="3443417"/>
            </a:xfrm>
          </p:grpSpPr>
          <p:sp>
            <p:nvSpPr>
              <p:cNvPr id="69" name="Rectangle 68">
                <a:extLst>
                  <a:ext uri="{FF2B5EF4-FFF2-40B4-BE49-F238E27FC236}">
                    <a16:creationId xmlns:a16="http://schemas.microsoft.com/office/drawing/2014/main" id="{D01E0C98-D8A9-4DB7-E560-EFC8CD06AF1A}"/>
                  </a:ext>
                </a:extLst>
              </p:cNvPr>
              <p:cNvSpPr/>
              <p:nvPr/>
            </p:nvSpPr>
            <p:spPr>
              <a:xfrm>
                <a:off x="581948" y="2469884"/>
                <a:ext cx="5971252" cy="3443417"/>
              </a:xfrm>
              <a:prstGeom prst="rect">
                <a:avLst/>
              </a:prstGeom>
              <a:noFill/>
              <a:ln w="12700" cap="flat" cmpd="sng" algn="ctr">
                <a:solidFill>
                  <a:srgbClr val="1D8900"/>
                </a:solidFill>
                <a:prstDash val="solid"/>
                <a:miter lim="800000"/>
              </a:ln>
              <a:effectLst/>
            </p:spPr>
            <p:txBody>
              <a:bodyPr rot="0" spcFirstLastPara="0" vertOverflow="overflow" horzOverflow="overflow" vert="horz" wrap="square" lIns="457200" tIns="91440" rIns="91440" bIns="45720" numCol="1" spcCol="0" rtlCol="0" fromWordArt="0" anchor="t" anchorCtr="0" forceAA="0" compatLnSpc="1">
                <a:prstTxWarp prst="textNoShape">
                  <a:avLst/>
                </a:prstTxWarp>
                <a:noAutofit/>
              </a:bodyPr>
              <a:lstStyle/>
              <a:p>
                <a:r>
                  <a:rPr kumimoji="0" lang="en-US" sz="1600" b="0" i="0" u="none" strike="noStrike" kern="0" cap="none" spc="0" normalizeH="0" baseline="0" noProof="0" dirty="0">
                    <a:ln w="0"/>
                    <a:solidFill>
                      <a:srgbClr val="1D8900"/>
                    </a:solidFill>
                    <a:effectLst/>
                    <a:uLnTx/>
                    <a:uFillTx/>
                    <a:latin typeface="Arial" panose="020B0604020202020204"/>
                    <a:ea typeface="+mn-ea"/>
                    <a:cs typeface="+mn-cs"/>
                  </a:rPr>
                  <a:t> VPC: </a:t>
                </a:r>
                <a:r>
                  <a:rPr lang="en-US" sz="1600" dirty="0">
                    <a:solidFill>
                      <a:srgbClr val="1D8900"/>
                    </a:solidFill>
                    <a:latin typeface="Arial" panose="020B0604020202020204"/>
                  </a:rPr>
                  <a:t>10.0.0.0/16</a:t>
                </a:r>
              </a:p>
            </p:txBody>
          </p:sp>
          <p:pic>
            <p:nvPicPr>
              <p:cNvPr id="70" name="Graphic 69">
                <a:extLst>
                  <a:ext uri="{FF2B5EF4-FFF2-40B4-BE49-F238E27FC236}">
                    <a16:creationId xmlns:a16="http://schemas.microsoft.com/office/drawing/2014/main" id="{FFCFD587-F6A8-FFA9-DD30-837C7FDEEE88}"/>
                  </a:ext>
                  <a:ext uri="{C183D7F6-B498-43B3-948B-1728B52AA6E4}">
                    <adec:decorative xmlns:adec="http://schemas.microsoft.com/office/drawing/2017/decorative" val="1"/>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581948" y="2624640"/>
                <a:ext cx="457200" cy="457200"/>
              </a:xfrm>
              <a:prstGeom prst="rect">
                <a:avLst/>
              </a:prstGeom>
            </p:spPr>
          </p:pic>
        </p:grpSp>
        <p:pic>
          <p:nvPicPr>
            <p:cNvPr id="58" name="Graphic 57">
              <a:extLst>
                <a:ext uri="{FF2B5EF4-FFF2-40B4-BE49-F238E27FC236}">
                  <a16:creationId xmlns:a16="http://schemas.microsoft.com/office/drawing/2014/main" id="{D9E84FA3-CCC0-8BCC-BC77-9E7898E86D94}"/>
                </a:ext>
                <a:ext uri="{C183D7F6-B498-43B3-948B-1728B52AA6E4}">
                  <adec:decorative xmlns:adec="http://schemas.microsoft.com/office/drawing/2017/decorative" val="1"/>
                </a:ext>
              </a:extLst>
            </p:cNvPr>
            <p:cNvPicPr>
              <a:picLocks noChangeAspect="1"/>
            </p:cNvPicPr>
            <p:nvPr/>
          </p:nvPicPr>
          <p:blipFill>
            <a:blip r:embed="rId19">
              <a:extLst>
                <a:ext uri="{96DAC541-7B7A-43D3-8B79-37D633B846F1}">
                  <asvg:svgBlip xmlns:asvg="http://schemas.microsoft.com/office/drawing/2016/SVG/main" r:embed="rId20"/>
                </a:ext>
              </a:extLst>
            </a:blip>
            <a:stretch>
              <a:fillRect/>
            </a:stretch>
          </p:blipFill>
          <p:spPr>
            <a:xfrm>
              <a:off x="2801351" y="3324337"/>
              <a:ext cx="469900" cy="469900"/>
            </a:xfrm>
            <a:prstGeom prst="rect">
              <a:avLst/>
            </a:prstGeom>
          </p:spPr>
        </p:pic>
        <p:sp>
          <p:nvSpPr>
            <p:cNvPr id="59" name="TextBox 58">
              <a:extLst>
                <a:ext uri="{FF2B5EF4-FFF2-40B4-BE49-F238E27FC236}">
                  <a16:creationId xmlns:a16="http://schemas.microsoft.com/office/drawing/2014/main" id="{5BDC31E9-67CA-7D3E-236F-B3048832C876}"/>
                </a:ext>
              </a:extLst>
            </p:cNvPr>
            <p:cNvSpPr txBox="1"/>
            <p:nvPr/>
          </p:nvSpPr>
          <p:spPr>
            <a:xfrm>
              <a:off x="2315463" y="3805760"/>
              <a:ext cx="1395190" cy="584775"/>
            </a:xfrm>
            <a:prstGeom prst="rect">
              <a:avLst/>
            </a:prstGeom>
            <a:noFill/>
          </p:spPr>
          <p:txBody>
            <a:bodyPr wrap="none" rtlCol="0">
              <a:spAutoFit/>
            </a:bodyPr>
            <a:lstStyle/>
            <a:p>
              <a:pPr algn="ctr"/>
              <a:r>
                <a:rPr lang="en-US" sz="1600" dirty="0">
                  <a:latin typeface="Arial" panose="020B0604020202020204" pitchFamily="34" charset="0"/>
                  <a:ea typeface="Amazon Ember Light" panose="020B0403020204020204" pitchFamily="34" charset="0"/>
                  <a:cs typeface="Arial" panose="020B0604020202020204" pitchFamily="34" charset="0"/>
                </a:rPr>
                <a:t>NAT gateway</a:t>
              </a:r>
              <a:br>
                <a:rPr lang="en-US" sz="1600" dirty="0">
                  <a:latin typeface="Arial" panose="020B0604020202020204" pitchFamily="34" charset="0"/>
                  <a:ea typeface="Amazon Ember Light" panose="020B0403020204020204" pitchFamily="34" charset="0"/>
                  <a:cs typeface="Arial" panose="020B0604020202020204" pitchFamily="34" charset="0"/>
                </a:rPr>
              </a:br>
              <a:r>
                <a:rPr lang="en-US" sz="1600" dirty="0">
                  <a:latin typeface="Arial" panose="020B0604020202020204" pitchFamily="34" charset="0"/>
                  <a:ea typeface="Amazon Ember Light" panose="020B0403020204020204" pitchFamily="34" charset="0"/>
                  <a:cs typeface="Arial" panose="020B0604020202020204" pitchFamily="34" charset="0"/>
                </a:rPr>
                <a:t>(</a:t>
              </a:r>
              <a:r>
                <a:rPr lang="en-US" sz="1600" b="1" dirty="0">
                  <a:solidFill>
                    <a:schemeClr val="accent6"/>
                  </a:solidFill>
                  <a:latin typeface="Arial" panose="020B0604020202020204" pitchFamily="34" charset="0"/>
                  <a:ea typeface="Amazon Ember Light" panose="020B0403020204020204" pitchFamily="34" charset="0"/>
                  <a:cs typeface="Arial" panose="020B0604020202020204" pitchFamily="34" charset="0"/>
                </a:rPr>
                <a:t>nat-gw-id</a:t>
              </a:r>
              <a:r>
                <a:rPr lang="en-US" sz="1600" dirty="0">
                  <a:latin typeface="Arial" panose="020B0604020202020204" pitchFamily="34" charset="0"/>
                  <a:ea typeface="Amazon Ember Light" panose="020B0403020204020204" pitchFamily="34" charset="0"/>
                  <a:cs typeface="Arial" panose="020B0604020202020204" pitchFamily="34" charset="0"/>
                </a:rPr>
                <a:t>)</a:t>
              </a:r>
            </a:p>
          </p:txBody>
        </p:sp>
        <p:cxnSp>
          <p:nvCxnSpPr>
            <p:cNvPr id="60" name="Connector: Curved 59">
              <a:extLst>
                <a:ext uri="{FF2B5EF4-FFF2-40B4-BE49-F238E27FC236}">
                  <a16:creationId xmlns:a16="http://schemas.microsoft.com/office/drawing/2014/main" id="{63CEBA34-B072-CE9F-0305-D327D3501CDA}"/>
                </a:ext>
              </a:extLst>
            </p:cNvPr>
            <p:cNvCxnSpPr>
              <a:cxnSpLocks/>
              <a:stCxn id="52" idx="3"/>
              <a:endCxn id="65" idx="1"/>
            </p:cNvCxnSpPr>
            <p:nvPr/>
          </p:nvCxnSpPr>
          <p:spPr>
            <a:xfrm flipV="1">
              <a:off x="3256741" y="4647880"/>
              <a:ext cx="1934543" cy="777249"/>
            </a:xfrm>
            <a:prstGeom prst="curvedConnector3">
              <a:avLst>
                <a:gd name="adj1" fmla="val 50000"/>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61" name="Straight Arrow Connector 60">
              <a:extLst>
                <a:ext uri="{FF2B5EF4-FFF2-40B4-BE49-F238E27FC236}">
                  <a16:creationId xmlns:a16="http://schemas.microsoft.com/office/drawing/2014/main" id="{AE000858-9DB3-4F00-63F8-B714C644D1F5}"/>
                </a:ext>
              </a:extLst>
            </p:cNvPr>
            <p:cNvCxnSpPr>
              <a:stCxn id="62" idx="3"/>
            </p:cNvCxnSpPr>
            <p:nvPr/>
          </p:nvCxnSpPr>
          <p:spPr>
            <a:xfrm>
              <a:off x="6796192" y="4371499"/>
              <a:ext cx="926062" cy="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pic>
          <p:nvPicPr>
            <p:cNvPr id="62" name="Graphic 61">
              <a:extLst>
                <a:ext uri="{FF2B5EF4-FFF2-40B4-BE49-F238E27FC236}">
                  <a16:creationId xmlns:a16="http://schemas.microsoft.com/office/drawing/2014/main" id="{54155563-DF0A-3429-9C07-9E790A679976}"/>
                </a:ext>
                <a:ext uri="{C183D7F6-B498-43B3-948B-1728B52AA6E4}">
                  <adec:decorative xmlns:adec="http://schemas.microsoft.com/office/drawing/2017/decorative" val="1"/>
                </a:ext>
              </a:extLst>
            </p:cNvPr>
            <p:cNvPicPr>
              <a:picLocks noChangeAspect="1"/>
            </p:cNvPicPr>
            <p:nvPr/>
          </p:nvPicPr>
          <p:blipFill>
            <a:blip r:embed="rId21">
              <a:extLst>
                <a:ext uri="{96DAC541-7B7A-43D3-8B79-37D633B846F1}">
                  <asvg:svgBlip xmlns:asvg="http://schemas.microsoft.com/office/drawing/2016/SVG/main" r:embed="rId22"/>
                </a:ext>
              </a:extLst>
            </a:blip>
            <a:stretch>
              <a:fillRect/>
            </a:stretch>
          </p:blipFill>
          <p:spPr>
            <a:xfrm>
              <a:off x="6326292" y="4136549"/>
              <a:ext cx="469900" cy="469900"/>
            </a:xfrm>
            <a:prstGeom prst="rect">
              <a:avLst/>
            </a:prstGeom>
          </p:spPr>
        </p:pic>
        <p:sp>
          <p:nvSpPr>
            <p:cNvPr id="63" name="TextBox 62">
              <a:extLst>
                <a:ext uri="{FF2B5EF4-FFF2-40B4-BE49-F238E27FC236}">
                  <a16:creationId xmlns:a16="http://schemas.microsoft.com/office/drawing/2014/main" id="{A812B505-A41E-AFDB-D744-0F220A03391C}"/>
                </a:ext>
              </a:extLst>
            </p:cNvPr>
            <p:cNvSpPr txBox="1"/>
            <p:nvPr/>
          </p:nvSpPr>
          <p:spPr>
            <a:xfrm>
              <a:off x="6092968" y="4599957"/>
              <a:ext cx="941283" cy="830997"/>
            </a:xfrm>
            <a:prstGeom prst="rect">
              <a:avLst/>
            </a:prstGeom>
            <a:solidFill>
              <a:schemeClr val="bg1"/>
            </a:solidFill>
          </p:spPr>
          <p:txBody>
            <a:bodyPr wrap="none" rtlCol="0">
              <a:spAutoFit/>
            </a:bodyPr>
            <a:lstStyle/>
            <a:p>
              <a:pPr algn="ctr"/>
              <a:r>
                <a:rPr lang="en-US" sz="1600" dirty="0">
                  <a:latin typeface="Arial" panose="020B0604020202020204" pitchFamily="34" charset="0"/>
                  <a:ea typeface="Amazon Ember Light" panose="020B0403020204020204" pitchFamily="34" charset="0"/>
                  <a:cs typeface="Arial" panose="020B0604020202020204" pitchFamily="34" charset="0"/>
                </a:rPr>
                <a:t>Internet</a:t>
              </a:r>
              <a:br>
                <a:rPr lang="en-US" sz="1600" dirty="0">
                  <a:latin typeface="Arial" panose="020B0604020202020204" pitchFamily="34" charset="0"/>
                  <a:ea typeface="Amazon Ember Light" panose="020B0403020204020204" pitchFamily="34" charset="0"/>
                  <a:cs typeface="Arial" panose="020B0604020202020204" pitchFamily="34" charset="0"/>
                </a:rPr>
              </a:br>
              <a:r>
                <a:rPr lang="en-US" sz="1600" dirty="0">
                  <a:latin typeface="Arial" panose="020B0604020202020204" pitchFamily="34" charset="0"/>
                  <a:ea typeface="Amazon Ember Light" panose="020B0403020204020204" pitchFamily="34" charset="0"/>
                  <a:cs typeface="Arial" panose="020B0604020202020204" pitchFamily="34" charset="0"/>
                </a:rPr>
                <a:t>gateway</a:t>
              </a:r>
            </a:p>
            <a:p>
              <a:pPr algn="ctr"/>
              <a:r>
                <a:rPr lang="en-US" sz="1600" dirty="0">
                  <a:latin typeface="Arial" panose="020B0604020202020204" pitchFamily="34" charset="0"/>
                  <a:ea typeface="Amazon Ember Light" panose="020B0403020204020204" pitchFamily="34" charset="0"/>
                  <a:cs typeface="Arial" panose="020B0604020202020204" pitchFamily="34" charset="0"/>
                </a:rPr>
                <a:t>(</a:t>
              </a:r>
              <a:r>
                <a:rPr lang="en-US" sz="1600" b="1" dirty="0">
                  <a:solidFill>
                    <a:schemeClr val="accent6"/>
                  </a:solidFill>
                  <a:latin typeface="Arial" panose="020B0604020202020204" pitchFamily="34" charset="0"/>
                  <a:ea typeface="Amazon Ember Light" panose="020B0403020204020204" pitchFamily="34" charset="0"/>
                  <a:cs typeface="Arial" panose="020B0604020202020204" pitchFamily="34" charset="0"/>
                </a:rPr>
                <a:t>igw-id</a:t>
              </a:r>
              <a:r>
                <a:rPr lang="en-US" sz="1600" dirty="0">
                  <a:latin typeface="Arial" panose="020B0604020202020204" pitchFamily="34" charset="0"/>
                  <a:ea typeface="Amazon Ember Light" panose="020B0403020204020204" pitchFamily="34" charset="0"/>
                  <a:cs typeface="Arial" panose="020B0604020202020204" pitchFamily="34" charset="0"/>
                </a:rPr>
                <a:t>)</a:t>
              </a:r>
            </a:p>
          </p:txBody>
        </p:sp>
        <p:sp>
          <p:nvSpPr>
            <p:cNvPr id="64" name="TextBox 63">
              <a:extLst>
                <a:ext uri="{FF2B5EF4-FFF2-40B4-BE49-F238E27FC236}">
                  <a16:creationId xmlns:a16="http://schemas.microsoft.com/office/drawing/2014/main" id="{A85093BD-687E-277A-30F4-81FAF8B9C4DE}"/>
                </a:ext>
              </a:extLst>
            </p:cNvPr>
            <p:cNvSpPr txBox="1"/>
            <p:nvPr/>
          </p:nvSpPr>
          <p:spPr>
            <a:xfrm>
              <a:off x="4734367" y="3096793"/>
              <a:ext cx="1266693" cy="584775"/>
            </a:xfrm>
            <a:prstGeom prst="rect">
              <a:avLst/>
            </a:prstGeom>
            <a:noFill/>
          </p:spPr>
          <p:txBody>
            <a:bodyPr wrap="none" rtlCol="0">
              <a:spAutoFit/>
            </a:bodyPr>
            <a:lstStyle/>
            <a:p>
              <a:pPr algn="ctr"/>
              <a:r>
                <a:rPr lang="en-US" sz="1600" dirty="0">
                  <a:latin typeface="Arial" panose="020B0604020202020204" pitchFamily="34" charset="0"/>
                  <a:ea typeface="Amazon Ember Light" panose="020B0403020204020204" pitchFamily="34" charset="0"/>
                  <a:cs typeface="Arial" panose="020B0604020202020204" pitchFamily="34" charset="0"/>
                </a:rPr>
                <a:t>Public route</a:t>
              </a:r>
              <a:br>
                <a:rPr lang="en-US" sz="1600" dirty="0">
                  <a:latin typeface="Arial" panose="020B0604020202020204" pitchFamily="34" charset="0"/>
                  <a:ea typeface="Amazon Ember Light" panose="020B0403020204020204" pitchFamily="34" charset="0"/>
                  <a:cs typeface="Arial" panose="020B0604020202020204" pitchFamily="34" charset="0"/>
                </a:rPr>
              </a:br>
              <a:r>
                <a:rPr lang="en-US" sz="1600" dirty="0">
                  <a:latin typeface="Arial" panose="020B0604020202020204" pitchFamily="34" charset="0"/>
                  <a:ea typeface="Amazon Ember Light" panose="020B0403020204020204" pitchFamily="34" charset="0"/>
                  <a:cs typeface="Arial" panose="020B0604020202020204" pitchFamily="34" charset="0"/>
                </a:rPr>
                <a:t>table</a:t>
              </a:r>
            </a:p>
          </p:txBody>
        </p:sp>
        <p:pic>
          <p:nvPicPr>
            <p:cNvPr id="65" name="Graphic 64">
              <a:extLst>
                <a:ext uri="{FF2B5EF4-FFF2-40B4-BE49-F238E27FC236}">
                  <a16:creationId xmlns:a16="http://schemas.microsoft.com/office/drawing/2014/main" id="{5090E6CE-5D3B-5C6A-59D5-A5E5CB3B5752}"/>
                </a:ext>
                <a:ext uri="{C183D7F6-B498-43B3-948B-1728B52AA6E4}">
                  <adec:decorative xmlns:adec="http://schemas.microsoft.com/office/drawing/2017/decorative" val="1"/>
                </a:ext>
              </a:extLst>
            </p:cNvPr>
            <p:cNvPicPr>
              <a:picLocks noChangeAspect="1"/>
            </p:cNvPicPr>
            <p:nvPr/>
          </p:nvPicPr>
          <p:blipFill>
            <a:blip r:embed="rId23">
              <a:extLst>
                <a:ext uri="{96DAC541-7B7A-43D3-8B79-37D633B846F1}">
                  <asvg:svgBlip xmlns:asvg="http://schemas.microsoft.com/office/drawing/2016/SVG/main" r:embed="rId24"/>
                </a:ext>
              </a:extLst>
            </a:blip>
            <a:stretch>
              <a:fillRect/>
            </a:stretch>
          </p:blipFill>
          <p:spPr>
            <a:xfrm>
              <a:off x="5191284" y="4412930"/>
              <a:ext cx="469900" cy="469900"/>
            </a:xfrm>
            <a:prstGeom prst="rect">
              <a:avLst/>
            </a:prstGeom>
          </p:spPr>
        </p:pic>
        <p:pic>
          <p:nvPicPr>
            <p:cNvPr id="66" name="Graphic 65">
              <a:extLst>
                <a:ext uri="{FF2B5EF4-FFF2-40B4-BE49-F238E27FC236}">
                  <a16:creationId xmlns:a16="http://schemas.microsoft.com/office/drawing/2014/main" id="{249BCF9A-7731-E0B8-BA8D-EF1F3122B1A9}"/>
                </a:ext>
                <a:ext uri="{C183D7F6-B498-43B3-948B-1728B52AA6E4}">
                  <adec:decorative xmlns:adec="http://schemas.microsoft.com/office/drawing/2017/decorative" val="1"/>
                </a:ext>
              </a:extLst>
            </p:cNvPr>
            <p:cNvPicPr>
              <a:picLocks noChangeAspect="1"/>
            </p:cNvPicPr>
            <p:nvPr/>
          </p:nvPicPr>
          <p:blipFill>
            <a:blip r:embed="rId23">
              <a:extLst>
                <a:ext uri="{96DAC541-7B7A-43D3-8B79-37D633B846F1}">
                  <asvg:svgBlip xmlns:asvg="http://schemas.microsoft.com/office/drawing/2016/SVG/main" r:embed="rId24"/>
                </a:ext>
              </a:extLst>
            </a:blip>
            <a:stretch>
              <a:fillRect/>
            </a:stretch>
          </p:blipFill>
          <p:spPr>
            <a:xfrm>
              <a:off x="5178197" y="3867119"/>
              <a:ext cx="469900" cy="469900"/>
            </a:xfrm>
            <a:prstGeom prst="rect">
              <a:avLst/>
            </a:prstGeom>
          </p:spPr>
        </p:pic>
        <p:sp>
          <p:nvSpPr>
            <p:cNvPr id="67" name="TextBox 66">
              <a:extLst>
                <a:ext uri="{FF2B5EF4-FFF2-40B4-BE49-F238E27FC236}">
                  <a16:creationId xmlns:a16="http://schemas.microsoft.com/office/drawing/2014/main" id="{5A5A7B65-A7E2-7886-96AB-52CD0BF6638C}"/>
                </a:ext>
              </a:extLst>
            </p:cNvPr>
            <p:cNvSpPr txBox="1"/>
            <p:nvPr/>
          </p:nvSpPr>
          <p:spPr>
            <a:xfrm>
              <a:off x="4738925" y="4868046"/>
              <a:ext cx="1348446" cy="584775"/>
            </a:xfrm>
            <a:prstGeom prst="rect">
              <a:avLst/>
            </a:prstGeom>
            <a:noFill/>
          </p:spPr>
          <p:txBody>
            <a:bodyPr wrap="none" rtlCol="0">
              <a:spAutoFit/>
            </a:bodyPr>
            <a:lstStyle/>
            <a:p>
              <a:pPr algn="ctr"/>
              <a:r>
                <a:rPr lang="en-US" sz="1600" dirty="0">
                  <a:latin typeface="Arial" panose="020B0604020202020204" pitchFamily="34" charset="0"/>
                  <a:ea typeface="Amazon Ember Light" panose="020B0403020204020204" pitchFamily="34" charset="0"/>
                  <a:cs typeface="Arial" panose="020B0604020202020204" pitchFamily="34" charset="0"/>
                </a:rPr>
                <a:t>Private route</a:t>
              </a:r>
              <a:br>
                <a:rPr lang="en-US" sz="1600" dirty="0">
                  <a:latin typeface="Arial" panose="020B0604020202020204" pitchFamily="34" charset="0"/>
                  <a:ea typeface="Amazon Ember Light" panose="020B0403020204020204" pitchFamily="34" charset="0"/>
                  <a:cs typeface="Arial" panose="020B0604020202020204" pitchFamily="34" charset="0"/>
                </a:rPr>
              </a:br>
              <a:r>
                <a:rPr lang="en-US" sz="1600" dirty="0">
                  <a:latin typeface="Arial" panose="020B0604020202020204" pitchFamily="34" charset="0"/>
                  <a:ea typeface="Amazon Ember Light" panose="020B0403020204020204" pitchFamily="34" charset="0"/>
                  <a:cs typeface="Arial" panose="020B0604020202020204" pitchFamily="34" charset="0"/>
                </a:rPr>
                <a:t>table</a:t>
              </a:r>
            </a:p>
          </p:txBody>
        </p:sp>
        <p:cxnSp>
          <p:nvCxnSpPr>
            <p:cNvPr id="68" name="Connector: Curved 36">
              <a:extLst>
                <a:ext uri="{FF2B5EF4-FFF2-40B4-BE49-F238E27FC236}">
                  <a16:creationId xmlns:a16="http://schemas.microsoft.com/office/drawing/2014/main" id="{D60C8C8D-AB22-DDAE-1084-F2EE182FC642}"/>
                </a:ext>
              </a:extLst>
            </p:cNvPr>
            <p:cNvCxnSpPr>
              <a:cxnSpLocks/>
            </p:cNvCxnSpPr>
            <p:nvPr/>
          </p:nvCxnSpPr>
          <p:spPr>
            <a:xfrm>
              <a:off x="3256741" y="3559287"/>
              <a:ext cx="1934543" cy="1040670"/>
            </a:xfrm>
            <a:prstGeom prst="curvedConnector3">
              <a:avLst>
                <a:gd name="adj1" fmla="val 36495"/>
              </a:avLst>
            </a:prstGeom>
            <a:ln>
              <a:headEnd type="triangle"/>
              <a:tailEnd type="triangle"/>
            </a:ln>
          </p:spPr>
          <p:style>
            <a:lnRef idx="1">
              <a:schemeClr val="accent1"/>
            </a:lnRef>
            <a:fillRef idx="0">
              <a:schemeClr val="accent1"/>
            </a:fillRef>
            <a:effectRef idx="0">
              <a:schemeClr val="accent1"/>
            </a:effectRef>
            <a:fontRef idx="minor">
              <a:schemeClr val="tx1"/>
            </a:fontRef>
          </p:style>
        </p:cxnSp>
      </p:grpSp>
      <p:sp>
        <p:nvSpPr>
          <p:cNvPr id="77" name="TextBox 76">
            <a:extLst>
              <a:ext uri="{FF2B5EF4-FFF2-40B4-BE49-F238E27FC236}">
                <a16:creationId xmlns:a16="http://schemas.microsoft.com/office/drawing/2014/main" id="{2B046093-6DB5-47CE-F0EE-3D7769843268}"/>
              </a:ext>
            </a:extLst>
          </p:cNvPr>
          <p:cNvSpPr txBox="1"/>
          <p:nvPr/>
        </p:nvSpPr>
        <p:spPr>
          <a:xfrm>
            <a:off x="9596761" y="2256592"/>
            <a:ext cx="2383980" cy="338554"/>
          </a:xfrm>
          <a:prstGeom prst="rect">
            <a:avLst/>
          </a:prstGeom>
          <a:noFill/>
        </p:spPr>
        <p:txBody>
          <a:bodyPr wrap="square" rtlCol="0">
            <a:spAutoFit/>
          </a:bodyPr>
          <a:lstStyle/>
          <a:p>
            <a:pPr algn="ctr"/>
            <a:r>
              <a:rPr lang="en-US" sz="1600" dirty="0">
                <a:latin typeface="+mj-lt"/>
                <a:ea typeface="Amazon Ember" panose="020B0603020204020204" pitchFamily="34" charset="0"/>
                <a:cs typeface="Amazon Ember" panose="020B0603020204020204" pitchFamily="34" charset="0"/>
              </a:rPr>
              <a:t>Public Subnet Route Table</a:t>
            </a:r>
          </a:p>
        </p:txBody>
      </p:sp>
      <p:graphicFrame>
        <p:nvGraphicFramePr>
          <p:cNvPr id="78" name="Table 77">
            <a:extLst>
              <a:ext uri="{FF2B5EF4-FFF2-40B4-BE49-F238E27FC236}">
                <a16:creationId xmlns:a16="http://schemas.microsoft.com/office/drawing/2014/main" id="{F6E42C41-1778-CD23-E519-F5394C91C624}"/>
              </a:ext>
            </a:extLst>
          </p:cNvPr>
          <p:cNvGraphicFramePr>
            <a:graphicFrameLocks noGrp="1"/>
          </p:cNvGraphicFramePr>
          <p:nvPr>
            <p:extLst>
              <p:ext uri="{D42A27DB-BD31-4B8C-83A1-F6EECF244321}">
                <p14:modId xmlns:p14="http://schemas.microsoft.com/office/powerpoint/2010/main" val="4222858495"/>
              </p:ext>
            </p:extLst>
          </p:nvPr>
        </p:nvGraphicFramePr>
        <p:xfrm>
          <a:off x="9665324" y="2623877"/>
          <a:ext cx="2236328" cy="1090230"/>
        </p:xfrm>
        <a:graphic>
          <a:graphicData uri="http://schemas.openxmlformats.org/drawingml/2006/table">
            <a:tbl>
              <a:tblPr firstRow="1" bandRow="1">
                <a:tableStyleId>{2D5ABB26-0587-4C30-8999-92F81FD0307C}</a:tableStyleId>
              </a:tblPr>
              <a:tblGrid>
                <a:gridCol w="1368070">
                  <a:extLst>
                    <a:ext uri="{9D8B030D-6E8A-4147-A177-3AD203B41FA5}">
                      <a16:colId xmlns:a16="http://schemas.microsoft.com/office/drawing/2014/main" val="3829441895"/>
                    </a:ext>
                  </a:extLst>
                </a:gridCol>
                <a:gridCol w="868258">
                  <a:extLst>
                    <a:ext uri="{9D8B030D-6E8A-4147-A177-3AD203B41FA5}">
                      <a16:colId xmlns:a16="http://schemas.microsoft.com/office/drawing/2014/main" val="3130759443"/>
                    </a:ext>
                  </a:extLst>
                </a:gridCol>
              </a:tblGrid>
              <a:tr h="363410">
                <a:tc>
                  <a:txBody>
                    <a:bodyPr/>
                    <a:lstStyle/>
                    <a:p>
                      <a:r>
                        <a:rPr lang="en-US" sz="1600" b="1" dirty="0"/>
                        <a:t>Destination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1600" b="1" dirty="0"/>
                        <a:t>Target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669712680"/>
                  </a:ext>
                </a:extLst>
              </a:tr>
              <a:tr h="363410">
                <a:tc>
                  <a:txBody>
                    <a:bodyPr/>
                    <a:lstStyle/>
                    <a:p>
                      <a:r>
                        <a:rPr lang="en-US" sz="1600" dirty="0"/>
                        <a:t>10.0.0.0/16</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1600" dirty="0"/>
                        <a:t>local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650357514"/>
                  </a:ext>
                </a:extLst>
              </a:tr>
              <a:tr h="363410">
                <a:tc>
                  <a:txBody>
                    <a:bodyPr/>
                    <a:lstStyle/>
                    <a:p>
                      <a:r>
                        <a:rPr lang="en-US" sz="1600" dirty="0">
                          <a:solidFill>
                            <a:schemeClr val="accent6"/>
                          </a:solidFill>
                        </a:rPr>
                        <a:t>0.0.0.0/0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1600" dirty="0">
                          <a:solidFill>
                            <a:schemeClr val="accent6"/>
                          </a:solidFill>
                        </a:rPr>
                        <a:t>igw-id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077068529"/>
                  </a:ext>
                </a:extLst>
              </a:tr>
            </a:tbl>
          </a:graphicData>
        </a:graphic>
      </p:graphicFrame>
      <p:sp>
        <p:nvSpPr>
          <p:cNvPr id="79" name="TextBox 78">
            <a:extLst>
              <a:ext uri="{FF2B5EF4-FFF2-40B4-BE49-F238E27FC236}">
                <a16:creationId xmlns:a16="http://schemas.microsoft.com/office/drawing/2014/main" id="{0115A100-AEB5-C1A9-11ED-CC5531ECBCBF}"/>
              </a:ext>
            </a:extLst>
          </p:cNvPr>
          <p:cNvSpPr txBox="1"/>
          <p:nvPr/>
        </p:nvSpPr>
        <p:spPr>
          <a:xfrm>
            <a:off x="9562712" y="4140817"/>
            <a:ext cx="2457302" cy="338554"/>
          </a:xfrm>
          <a:prstGeom prst="rect">
            <a:avLst/>
          </a:prstGeom>
          <a:noFill/>
        </p:spPr>
        <p:txBody>
          <a:bodyPr wrap="square" rtlCol="0">
            <a:spAutoFit/>
          </a:bodyPr>
          <a:lstStyle/>
          <a:p>
            <a:pPr algn="ctr"/>
            <a:r>
              <a:rPr lang="en-US" sz="1600" dirty="0">
                <a:latin typeface="+mj-lt"/>
                <a:ea typeface="Amazon Ember" panose="020B0603020204020204" pitchFamily="34" charset="0"/>
                <a:cs typeface="Amazon Ember" panose="020B0603020204020204" pitchFamily="34" charset="0"/>
              </a:rPr>
              <a:t>Private Subnet Route Table</a:t>
            </a:r>
          </a:p>
        </p:txBody>
      </p:sp>
      <p:graphicFrame>
        <p:nvGraphicFramePr>
          <p:cNvPr id="80" name="Table 79">
            <a:extLst>
              <a:ext uri="{FF2B5EF4-FFF2-40B4-BE49-F238E27FC236}">
                <a16:creationId xmlns:a16="http://schemas.microsoft.com/office/drawing/2014/main" id="{1B350E01-1062-976C-D81A-B83A8A31F543}"/>
              </a:ext>
            </a:extLst>
          </p:cNvPr>
          <p:cNvGraphicFramePr>
            <a:graphicFrameLocks noGrp="1"/>
          </p:cNvGraphicFramePr>
          <p:nvPr>
            <p:extLst>
              <p:ext uri="{D42A27DB-BD31-4B8C-83A1-F6EECF244321}">
                <p14:modId xmlns:p14="http://schemas.microsoft.com/office/powerpoint/2010/main" val="1573825443"/>
              </p:ext>
            </p:extLst>
          </p:nvPr>
        </p:nvGraphicFramePr>
        <p:xfrm>
          <a:off x="9554905" y="4506127"/>
          <a:ext cx="2347764" cy="1090230"/>
        </p:xfrm>
        <a:graphic>
          <a:graphicData uri="http://schemas.openxmlformats.org/drawingml/2006/table">
            <a:tbl>
              <a:tblPr firstRow="1" bandRow="1">
                <a:tableStyleId>{2D5ABB26-0587-4C30-8999-92F81FD0307C}</a:tableStyleId>
              </a:tblPr>
              <a:tblGrid>
                <a:gridCol w="1259374">
                  <a:extLst>
                    <a:ext uri="{9D8B030D-6E8A-4147-A177-3AD203B41FA5}">
                      <a16:colId xmlns:a16="http://schemas.microsoft.com/office/drawing/2014/main" val="3829441895"/>
                    </a:ext>
                  </a:extLst>
                </a:gridCol>
                <a:gridCol w="1088390">
                  <a:extLst>
                    <a:ext uri="{9D8B030D-6E8A-4147-A177-3AD203B41FA5}">
                      <a16:colId xmlns:a16="http://schemas.microsoft.com/office/drawing/2014/main" val="3130759443"/>
                    </a:ext>
                  </a:extLst>
                </a:gridCol>
              </a:tblGrid>
              <a:tr h="363410">
                <a:tc>
                  <a:txBody>
                    <a:bodyPr/>
                    <a:lstStyle/>
                    <a:p>
                      <a:r>
                        <a:rPr lang="en-US" sz="1600" b="1" dirty="0"/>
                        <a:t>Destination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1600" b="1" dirty="0"/>
                        <a:t>Target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669712680"/>
                  </a:ext>
                </a:extLst>
              </a:tr>
              <a:tr h="363410">
                <a:tc>
                  <a:txBody>
                    <a:bodyPr/>
                    <a:lstStyle/>
                    <a:p>
                      <a:r>
                        <a:rPr lang="en-US" sz="1600" dirty="0"/>
                        <a:t>10.0.0.0/16</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1600" dirty="0"/>
                        <a:t>local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650357514"/>
                  </a:ext>
                </a:extLst>
              </a:tr>
              <a:tr h="363410">
                <a:tc>
                  <a:txBody>
                    <a:bodyPr/>
                    <a:lstStyle/>
                    <a:p>
                      <a:r>
                        <a:rPr lang="en-US" sz="1600" dirty="0">
                          <a:solidFill>
                            <a:schemeClr val="accent6"/>
                          </a:solidFill>
                        </a:rPr>
                        <a:t>0.0.0.0/0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1600" dirty="0">
                          <a:solidFill>
                            <a:schemeClr val="accent6"/>
                          </a:solidFill>
                        </a:rPr>
                        <a:t>nat-gw-id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077068529"/>
                  </a:ext>
                </a:extLst>
              </a:tr>
            </a:tbl>
          </a:graphicData>
        </a:graphic>
      </p:graphicFrame>
    </p:spTree>
    <p:extLst>
      <p:ext uri="{BB962C8B-B14F-4D97-AF65-F5344CB8AC3E}">
        <p14:creationId xmlns:p14="http://schemas.microsoft.com/office/powerpoint/2010/main" val="197689530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7789822" y="631060"/>
            <a:ext cx="1887578"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93959" y="354858"/>
            <a:ext cx="6195863" cy="95410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784658"/>
                </a:solidFill>
                <a:latin typeface="Times New Roman" panose="02020603050405020304" pitchFamily="18" charset="0"/>
                <a:cs typeface="Times New Roman" panose="02020603050405020304" pitchFamily="18" charset="0"/>
              </a:rPr>
              <a:t>Amazon VPC, networking and security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3679"/>
            <a:ext cx="5761987"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2</a:t>
            </a:r>
          </a:p>
        </p:txBody>
      </p:sp>
      <p:sp>
        <p:nvSpPr>
          <p:cNvPr id="8" name="TextBox 7">
            <a:extLst>
              <a:ext uri="{FF2B5EF4-FFF2-40B4-BE49-F238E27FC236}">
                <a16:creationId xmlns:a16="http://schemas.microsoft.com/office/drawing/2014/main" id="{9526AE13-303F-5332-23EA-9A518E8168AB}"/>
              </a:ext>
            </a:extLst>
          </p:cNvPr>
          <p:cNvSpPr txBox="1"/>
          <p:nvPr/>
        </p:nvSpPr>
        <p:spPr>
          <a:xfrm>
            <a:off x="2447778" y="756961"/>
            <a:ext cx="7880445"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Activity: Label this network diagram</a:t>
            </a:r>
          </a:p>
        </p:txBody>
      </p:sp>
      <p:grpSp>
        <p:nvGrpSpPr>
          <p:cNvPr id="15" name="Group 14" descr="architecture diagram with question marks over various components that need a label.">
            <a:extLst>
              <a:ext uri="{FF2B5EF4-FFF2-40B4-BE49-F238E27FC236}">
                <a16:creationId xmlns:a16="http://schemas.microsoft.com/office/drawing/2014/main" id="{FC36C419-7D6D-6DD2-0C84-8E4DEFC9260E}"/>
              </a:ext>
            </a:extLst>
          </p:cNvPr>
          <p:cNvGrpSpPr/>
          <p:nvPr/>
        </p:nvGrpSpPr>
        <p:grpSpPr>
          <a:xfrm>
            <a:off x="152400" y="1207045"/>
            <a:ext cx="11887200" cy="5149305"/>
            <a:chOff x="152400" y="1207045"/>
            <a:chExt cx="11887200" cy="5149305"/>
          </a:xfrm>
        </p:grpSpPr>
        <p:sp>
          <p:nvSpPr>
            <p:cNvPr id="16" name="Rectangle 15">
              <a:extLst>
                <a:ext uri="{FF2B5EF4-FFF2-40B4-BE49-F238E27FC236}">
                  <a16:creationId xmlns:a16="http://schemas.microsoft.com/office/drawing/2014/main" id="{48B1E2E3-8335-9923-3311-A75E4607D263}"/>
                </a:ext>
              </a:extLst>
            </p:cNvPr>
            <p:cNvSpPr/>
            <p:nvPr/>
          </p:nvSpPr>
          <p:spPr>
            <a:xfrm>
              <a:off x="152400" y="1213376"/>
              <a:ext cx="11887200" cy="5142974"/>
            </a:xfrm>
            <a:prstGeom prst="rect">
              <a:avLst/>
            </a:prstGeom>
            <a:noFill/>
            <a:ln w="12700" cap="flat" cmpd="sng" algn="ctr">
              <a:solidFill>
                <a:srgbClr val="232F3D"/>
              </a:solidFill>
              <a:prstDash val="solid"/>
              <a:miter lim="800000"/>
            </a:ln>
            <a:effectLst/>
          </p:spPr>
          <p:txBody>
            <a:bodyPr rot="0" spcFirstLastPara="0" vertOverflow="overflow" horzOverflow="overflow" vert="horz" wrap="square" lIns="457200" tIns="91440" rIns="91440" bIns="4572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sysClr val="windowText" lastClr="000000"/>
                  </a:solidFill>
                  <a:effectLst/>
                  <a:uLnTx/>
                  <a:uFillTx/>
                  <a:ea typeface="+mn-ea"/>
                  <a:cs typeface="+mn-cs"/>
                </a:rPr>
                <a:t> </a:t>
              </a:r>
              <a:r>
                <a:rPr kumimoji="0" lang="en-US" sz="1600" b="0" i="0" u="none" strike="noStrike" kern="0" cap="none" spc="0" normalizeH="0" baseline="0" noProof="0" dirty="0">
                  <a:ln>
                    <a:noFill/>
                  </a:ln>
                  <a:solidFill>
                    <a:sysClr val="windowText" lastClr="000000"/>
                  </a:solidFill>
                  <a:effectLst/>
                  <a:uLnTx/>
                  <a:uFillTx/>
                  <a:ea typeface="+mn-ea"/>
                  <a:cs typeface="+mn-cs"/>
                </a:rPr>
                <a:t>AWS Cloud</a:t>
              </a:r>
            </a:p>
          </p:txBody>
        </p:sp>
        <p:sp>
          <p:nvSpPr>
            <p:cNvPr id="21" name="Rectangle 20">
              <a:extLst>
                <a:ext uri="{FF2B5EF4-FFF2-40B4-BE49-F238E27FC236}">
                  <a16:creationId xmlns:a16="http://schemas.microsoft.com/office/drawing/2014/main" id="{2E924C0E-1B32-7D95-9AE7-1F7A2728F759}"/>
                </a:ext>
              </a:extLst>
            </p:cNvPr>
            <p:cNvSpPr/>
            <p:nvPr/>
          </p:nvSpPr>
          <p:spPr>
            <a:xfrm>
              <a:off x="2562575" y="4178210"/>
              <a:ext cx="3202243" cy="1645920"/>
            </a:xfrm>
            <a:prstGeom prst="rect">
              <a:avLst/>
            </a:prstGeom>
            <a:solidFill>
              <a:srgbClr val="007CBC">
                <a:alpha val="9804"/>
              </a:srgbClr>
            </a:solidFill>
            <a:ln w="12700" cap="flat" cmpd="sng" algn="ctr">
              <a:noFill/>
              <a:prstDash val="dash"/>
              <a:miter lim="800000"/>
            </a:ln>
            <a:effectLst/>
          </p:spPr>
          <p:txBody>
            <a:bodyPr rot="0" spcFirstLastPara="0" vertOverflow="overflow" horzOverflow="overflow" vert="horz" wrap="square" lIns="338328" tIns="45720" rIns="91440" bIns="4572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7CBC"/>
                  </a:solidFill>
                  <a:effectLst/>
                  <a:uLnTx/>
                  <a:uFillTx/>
                  <a:ea typeface="+mn-ea"/>
                  <a:cs typeface="+mn-cs"/>
                </a:rPr>
                <a:t>   </a:t>
              </a:r>
              <a:r>
                <a:rPr kumimoji="0" lang="en-US" sz="1600" b="0" i="0" u="none" strike="noStrike" kern="0" cap="none" spc="0" normalizeH="0" baseline="0" noProof="0" dirty="0">
                  <a:ln>
                    <a:noFill/>
                  </a:ln>
                  <a:solidFill>
                    <a:srgbClr val="E6F2F8"/>
                  </a:solidFill>
                  <a:effectLst/>
                  <a:uLnTx/>
                  <a:uFillTx/>
                  <a:ea typeface="+mn-ea"/>
                  <a:cs typeface="+mn-cs"/>
                </a:rPr>
                <a:t>Private subnet</a:t>
              </a:r>
              <a:r>
                <a:rPr kumimoji="0" lang="en-US" sz="1600" b="0" i="0" u="none" strike="noStrike" kern="0" cap="none" spc="0" normalizeH="0" baseline="0" noProof="0" dirty="0">
                  <a:ln>
                    <a:noFill/>
                  </a:ln>
                  <a:solidFill>
                    <a:srgbClr val="007CBC"/>
                  </a:solidFill>
                  <a:effectLst/>
                  <a:uLnTx/>
                  <a:uFillTx/>
                  <a:ea typeface="+mn-ea"/>
                  <a:cs typeface="+mn-cs"/>
                </a:rPr>
                <a:t>: 10.0.2.0/24</a:t>
              </a:r>
            </a:p>
          </p:txBody>
        </p:sp>
        <p:sp>
          <p:nvSpPr>
            <p:cNvPr id="22" name="Rectangle 21">
              <a:extLst>
                <a:ext uri="{FF2B5EF4-FFF2-40B4-BE49-F238E27FC236}">
                  <a16:creationId xmlns:a16="http://schemas.microsoft.com/office/drawing/2014/main" id="{23F7C566-00A8-4BB7-B2FD-915032AC46A7}"/>
                </a:ext>
              </a:extLst>
            </p:cNvPr>
            <p:cNvSpPr/>
            <p:nvPr/>
          </p:nvSpPr>
          <p:spPr>
            <a:xfrm>
              <a:off x="1330105" y="2319231"/>
              <a:ext cx="6428414" cy="3624131"/>
            </a:xfrm>
            <a:prstGeom prst="rect">
              <a:avLst/>
            </a:prstGeom>
            <a:noFill/>
            <a:ln w="12700" cap="flat" cmpd="sng" algn="ctr">
              <a:solidFill>
                <a:srgbClr val="1D8900"/>
              </a:solidFill>
              <a:prstDash val="solid"/>
              <a:miter lim="800000"/>
            </a:ln>
            <a:effectLst/>
          </p:spPr>
          <p:txBody>
            <a:bodyPr rot="0" spcFirstLastPara="0" vertOverflow="overflow" horzOverflow="overflow" vert="horz" wrap="square" lIns="457200" tIns="91440" rIns="91440" bIns="4572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w="0"/>
                  <a:solidFill>
                    <a:srgbClr val="1D8900"/>
                  </a:solidFill>
                  <a:effectLst/>
                  <a:uLnTx/>
                  <a:uFillTx/>
                  <a:ea typeface="+mn-ea"/>
                  <a:cs typeface="+mn-cs"/>
                </a:rPr>
                <a:t> </a:t>
              </a:r>
            </a:p>
          </p:txBody>
        </p:sp>
        <p:sp>
          <p:nvSpPr>
            <p:cNvPr id="23" name="Rectangle 22">
              <a:extLst>
                <a:ext uri="{FF2B5EF4-FFF2-40B4-BE49-F238E27FC236}">
                  <a16:creationId xmlns:a16="http://schemas.microsoft.com/office/drawing/2014/main" id="{BA216386-A176-7AB2-C44E-144D3BEF92B9}"/>
                </a:ext>
              </a:extLst>
            </p:cNvPr>
            <p:cNvSpPr/>
            <p:nvPr/>
          </p:nvSpPr>
          <p:spPr>
            <a:xfrm>
              <a:off x="2365951" y="1856508"/>
              <a:ext cx="3591473" cy="4239491"/>
            </a:xfrm>
            <a:prstGeom prst="rect">
              <a:avLst/>
            </a:prstGeom>
            <a:noFill/>
            <a:ln w="12700" cap="flat" cmpd="sng" algn="ctr">
              <a:solidFill>
                <a:srgbClr val="007CBC"/>
              </a:solidFill>
              <a:prstDash val="dash"/>
              <a:miter lim="800000"/>
            </a:ln>
            <a:effectLst/>
          </p:spPr>
          <p:txBody>
            <a:bodyPr rot="0" spcFirstLastPara="0" vertOverflow="overflow" horzOverflow="overflow" vert="horz" wrap="square" lIns="91440" tIns="91440" rIns="91440" bIns="45720" numCol="1" spcCol="0" rtlCol="0" fromWordArt="0" anchor="t"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dirty="0">
                <a:ln>
                  <a:noFill/>
                </a:ln>
                <a:solidFill>
                  <a:srgbClr val="007CBC"/>
                </a:solidFill>
                <a:effectLst/>
                <a:uLnTx/>
                <a:uFillTx/>
                <a:ea typeface="+mn-ea"/>
                <a:cs typeface="+mn-cs"/>
              </a:endParaRPr>
            </a:p>
          </p:txBody>
        </p:sp>
        <p:pic>
          <p:nvPicPr>
            <p:cNvPr id="24" name="Graphic 23">
              <a:extLst>
                <a:ext uri="{FF2B5EF4-FFF2-40B4-BE49-F238E27FC236}">
                  <a16:creationId xmlns:a16="http://schemas.microsoft.com/office/drawing/2014/main" id="{15B74D5C-065B-C14B-FC39-465EA390A49F}"/>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52400" y="1207045"/>
              <a:ext cx="457200" cy="457200"/>
            </a:xfrm>
            <a:prstGeom prst="rect">
              <a:avLst/>
            </a:prstGeom>
          </p:spPr>
        </p:pic>
        <p:pic>
          <p:nvPicPr>
            <p:cNvPr id="27" name="Graphic 26">
              <a:extLst>
                <a:ext uri="{FF2B5EF4-FFF2-40B4-BE49-F238E27FC236}">
                  <a16:creationId xmlns:a16="http://schemas.microsoft.com/office/drawing/2014/main" id="{A07CE519-1D3C-EFB0-C16B-D15012764DCA}"/>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330104" y="2319231"/>
              <a:ext cx="457200" cy="457200"/>
            </a:xfrm>
            <a:prstGeom prst="rect">
              <a:avLst/>
            </a:prstGeom>
          </p:spPr>
        </p:pic>
        <p:sp>
          <p:nvSpPr>
            <p:cNvPr id="31" name="TextBox 30">
              <a:extLst>
                <a:ext uri="{FF2B5EF4-FFF2-40B4-BE49-F238E27FC236}">
                  <a16:creationId xmlns:a16="http://schemas.microsoft.com/office/drawing/2014/main" id="{2099AF87-B9E5-B0A5-10C2-B885C22017BA}"/>
                </a:ext>
              </a:extLst>
            </p:cNvPr>
            <p:cNvSpPr txBox="1"/>
            <p:nvPr/>
          </p:nvSpPr>
          <p:spPr>
            <a:xfrm>
              <a:off x="5751918" y="5561494"/>
              <a:ext cx="2006600" cy="338554"/>
            </a:xfrm>
            <a:prstGeom prst="rect">
              <a:avLst/>
            </a:prstGeom>
            <a:noFill/>
          </p:spPr>
          <p:txBody>
            <a:bodyPr wrap="square" rtlCol="0">
              <a:spAutoFit/>
            </a:bodyPr>
            <a:lstStyle/>
            <a:p>
              <a:pPr algn="ctr"/>
              <a:r>
                <a:rPr lang="en-US" sz="1600" dirty="0">
                  <a:solidFill>
                    <a:srgbClr val="1D8900"/>
                  </a:solidFill>
                </a:rPr>
                <a:t>10.0.0.0/16</a:t>
              </a:r>
            </a:p>
          </p:txBody>
        </p:sp>
        <p:sp>
          <p:nvSpPr>
            <p:cNvPr id="32" name="Rectangle 31">
              <a:extLst>
                <a:ext uri="{FF2B5EF4-FFF2-40B4-BE49-F238E27FC236}">
                  <a16:creationId xmlns:a16="http://schemas.microsoft.com/office/drawing/2014/main" id="{F459244E-60B0-1482-9175-9F4070246DA9}"/>
                </a:ext>
              </a:extLst>
            </p:cNvPr>
            <p:cNvSpPr/>
            <p:nvPr/>
          </p:nvSpPr>
          <p:spPr>
            <a:xfrm>
              <a:off x="2562576" y="2442536"/>
              <a:ext cx="3202243" cy="1645920"/>
            </a:xfrm>
            <a:prstGeom prst="rect">
              <a:avLst/>
            </a:prstGeom>
            <a:solidFill>
              <a:srgbClr val="1D8900">
                <a:alpha val="9804"/>
              </a:srgbClr>
            </a:solidFill>
            <a:ln w="12700" cap="flat" cmpd="sng" algn="ctr">
              <a:noFill/>
              <a:prstDash val="dash"/>
              <a:miter lim="800000"/>
            </a:ln>
            <a:effectLst/>
          </p:spPr>
          <p:txBody>
            <a:bodyPr rot="0" spcFirstLastPara="0" vertOverflow="overflow" horzOverflow="overflow" vert="horz" wrap="square" lIns="338328" tIns="45720" rIns="91440" bIns="4572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D8900"/>
                  </a:solidFill>
                  <a:effectLst/>
                  <a:uLnTx/>
                  <a:uFillTx/>
                  <a:ea typeface="+mn-ea"/>
                  <a:cs typeface="+mn-cs"/>
                </a:rPr>
                <a:t>   </a:t>
              </a:r>
              <a:r>
                <a:rPr kumimoji="0" lang="en-US" sz="1600" b="0" i="0" u="none" strike="noStrike" kern="0" cap="none" spc="0" normalizeH="0" baseline="0" noProof="0" dirty="0">
                  <a:ln>
                    <a:noFill/>
                  </a:ln>
                  <a:solidFill>
                    <a:srgbClr val="E9F3E6"/>
                  </a:solidFill>
                  <a:effectLst/>
                  <a:uLnTx/>
                  <a:uFillTx/>
                  <a:ea typeface="+mn-ea"/>
                  <a:cs typeface="+mn-cs"/>
                </a:rPr>
                <a:t>Public subnet</a:t>
              </a:r>
              <a:r>
                <a:rPr kumimoji="0" lang="en-US" sz="1600" b="0" i="0" u="none" strike="noStrike" kern="0" cap="none" spc="0" normalizeH="0" baseline="0" noProof="0" dirty="0">
                  <a:ln>
                    <a:noFill/>
                  </a:ln>
                  <a:solidFill>
                    <a:srgbClr val="1D8900"/>
                  </a:solidFill>
                  <a:effectLst/>
                  <a:uLnTx/>
                  <a:uFillTx/>
                  <a:ea typeface="+mn-ea"/>
                  <a:cs typeface="+mn-cs"/>
                </a:rPr>
                <a:t>:10.0.1.0/24</a:t>
              </a:r>
            </a:p>
          </p:txBody>
        </p:sp>
        <p:pic>
          <p:nvPicPr>
            <p:cNvPr id="33" name="Graphic 32">
              <a:extLst>
                <a:ext uri="{FF2B5EF4-FFF2-40B4-BE49-F238E27FC236}">
                  <a16:creationId xmlns:a16="http://schemas.microsoft.com/office/drawing/2014/main" id="{5FF21FF3-0F5A-2D8D-E0EA-B0FDCF362FCB}"/>
                </a:ext>
                <a:ext uri="{C183D7F6-B498-43B3-948B-1728B52AA6E4}">
                  <adec:decorative xmlns:adec="http://schemas.microsoft.com/office/drawing/2017/decorative" val="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2562577" y="2440178"/>
              <a:ext cx="457200" cy="457200"/>
            </a:xfrm>
            <a:prstGeom prst="rect">
              <a:avLst/>
            </a:prstGeom>
          </p:spPr>
        </p:pic>
        <p:pic>
          <p:nvPicPr>
            <p:cNvPr id="34" name="Graphic 33">
              <a:extLst>
                <a:ext uri="{FF2B5EF4-FFF2-40B4-BE49-F238E27FC236}">
                  <a16:creationId xmlns:a16="http://schemas.microsoft.com/office/drawing/2014/main" id="{4366F794-C9A2-069A-6C38-63370E29E911}"/>
                </a:ext>
                <a:ext uri="{C183D7F6-B498-43B3-948B-1728B52AA6E4}">
                  <adec:decorative xmlns:adec="http://schemas.microsoft.com/office/drawing/2017/decorative" val="1"/>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6520269" y="2064878"/>
              <a:ext cx="469900" cy="469900"/>
            </a:xfrm>
            <a:prstGeom prst="rect">
              <a:avLst/>
            </a:prstGeom>
          </p:spPr>
        </p:pic>
        <p:pic>
          <p:nvPicPr>
            <p:cNvPr id="35" name="Graphic 34">
              <a:extLst>
                <a:ext uri="{FF2B5EF4-FFF2-40B4-BE49-F238E27FC236}">
                  <a16:creationId xmlns:a16="http://schemas.microsoft.com/office/drawing/2014/main" id="{0E89DA62-4A26-6170-1E51-67DF79796ABF}"/>
                </a:ext>
                <a:ext uri="{C183D7F6-B498-43B3-948B-1728B52AA6E4}">
                  <adec:decorative xmlns:adec="http://schemas.microsoft.com/office/drawing/2017/decorative" val="1"/>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3201869" y="3034149"/>
              <a:ext cx="457200" cy="457200"/>
            </a:xfrm>
            <a:prstGeom prst="rect">
              <a:avLst/>
            </a:prstGeom>
          </p:spPr>
        </p:pic>
        <p:pic>
          <p:nvPicPr>
            <p:cNvPr id="36" name="Graphic 35">
              <a:extLst>
                <a:ext uri="{FF2B5EF4-FFF2-40B4-BE49-F238E27FC236}">
                  <a16:creationId xmlns:a16="http://schemas.microsoft.com/office/drawing/2014/main" id="{9F7BF1B4-E2E9-54A6-670D-E9E3646CDA2A}"/>
                </a:ext>
                <a:ext uri="{C183D7F6-B498-43B3-948B-1728B52AA6E4}">
                  <adec:decorative xmlns:adec="http://schemas.microsoft.com/office/drawing/2017/decorative" val="1"/>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3935096" y="5099544"/>
              <a:ext cx="457200" cy="457200"/>
            </a:xfrm>
            <a:prstGeom prst="rect">
              <a:avLst/>
            </a:prstGeom>
          </p:spPr>
        </p:pic>
        <p:pic>
          <p:nvPicPr>
            <p:cNvPr id="37" name="Graphic 36">
              <a:extLst>
                <a:ext uri="{FF2B5EF4-FFF2-40B4-BE49-F238E27FC236}">
                  <a16:creationId xmlns:a16="http://schemas.microsoft.com/office/drawing/2014/main" id="{09281819-5D91-BF16-B7E2-2AD342609CCC}"/>
                </a:ext>
                <a:ext uri="{C183D7F6-B498-43B3-948B-1728B52AA6E4}">
                  <adec:decorative xmlns:adec="http://schemas.microsoft.com/office/drawing/2017/decorative" val="1"/>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2562576" y="4178210"/>
              <a:ext cx="457200" cy="457200"/>
            </a:xfrm>
            <a:prstGeom prst="rect">
              <a:avLst/>
            </a:prstGeom>
          </p:spPr>
        </p:pic>
        <p:pic>
          <p:nvPicPr>
            <p:cNvPr id="38" name="Graphic 37">
              <a:extLst>
                <a:ext uri="{FF2B5EF4-FFF2-40B4-BE49-F238E27FC236}">
                  <a16:creationId xmlns:a16="http://schemas.microsoft.com/office/drawing/2014/main" id="{EEF77E4E-90C2-FC2E-0C69-4A2C546D5226}"/>
                </a:ext>
                <a:ext uri="{C183D7F6-B498-43B3-948B-1728B52AA6E4}">
                  <adec:decorative xmlns:adec="http://schemas.microsoft.com/office/drawing/2017/decorative" val="1"/>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4706281" y="3053606"/>
              <a:ext cx="469900" cy="469900"/>
            </a:xfrm>
            <a:prstGeom prst="rect">
              <a:avLst/>
            </a:prstGeom>
          </p:spPr>
        </p:pic>
        <p:sp>
          <p:nvSpPr>
            <p:cNvPr id="39" name="TextBox 38">
              <a:extLst>
                <a:ext uri="{FF2B5EF4-FFF2-40B4-BE49-F238E27FC236}">
                  <a16:creationId xmlns:a16="http://schemas.microsoft.com/office/drawing/2014/main" id="{5300E72D-1F38-FA7C-1F64-A3184152425C}"/>
                </a:ext>
              </a:extLst>
            </p:cNvPr>
            <p:cNvSpPr txBox="1"/>
            <p:nvPr/>
          </p:nvSpPr>
          <p:spPr>
            <a:xfrm>
              <a:off x="4789018" y="3576445"/>
              <a:ext cx="463588" cy="338554"/>
            </a:xfrm>
            <a:prstGeom prst="rect">
              <a:avLst/>
            </a:prstGeom>
            <a:solidFill>
              <a:schemeClr val="bg1"/>
            </a:solidFill>
            <a:ln>
              <a:solidFill>
                <a:schemeClr val="tx1"/>
              </a:solidFill>
            </a:ln>
          </p:spPr>
          <p:txBody>
            <a:bodyPr wrap="none" rtlCol="0">
              <a:spAutoFit/>
            </a:bodyPr>
            <a:lstStyle/>
            <a:p>
              <a:r>
                <a:rPr lang="en-US" sz="1600" dirty="0">
                  <a:highlight>
                    <a:srgbClr val="FFFF00"/>
                  </a:highlight>
                  <a:ea typeface="Amazon Ember Light" panose="020B0403020204020204" pitchFamily="34" charset="0"/>
                  <a:cs typeface="Arial" panose="020B0604020202020204" pitchFamily="34" charset="0"/>
                </a:rPr>
                <a:t>Q6</a:t>
              </a:r>
            </a:p>
          </p:txBody>
        </p:sp>
        <p:sp>
          <p:nvSpPr>
            <p:cNvPr id="40" name="Rectangle 39">
              <a:extLst>
                <a:ext uri="{FF2B5EF4-FFF2-40B4-BE49-F238E27FC236}">
                  <a16:creationId xmlns:a16="http://schemas.microsoft.com/office/drawing/2014/main" id="{FDC18DD1-B3DE-C23F-B25B-BEDA9C077205}"/>
                </a:ext>
              </a:extLst>
            </p:cNvPr>
            <p:cNvSpPr/>
            <p:nvPr/>
          </p:nvSpPr>
          <p:spPr>
            <a:xfrm>
              <a:off x="419100" y="1733520"/>
              <a:ext cx="7630391" cy="4519622"/>
            </a:xfrm>
            <a:prstGeom prst="rect">
              <a:avLst/>
            </a:prstGeom>
            <a:noFill/>
            <a:ln w="12700" cap="flat" cmpd="sng" algn="ctr">
              <a:solidFill>
                <a:srgbClr val="007CBC"/>
              </a:solidFill>
              <a:prstDash val="sysDash"/>
              <a:miter lim="800000"/>
            </a:ln>
            <a:effectLst/>
          </p:spPr>
          <p:txBody>
            <a:bodyPr rot="0" spcFirstLastPara="0" vertOverflow="overflow" horzOverflow="overflow" vert="horz" wrap="square" lIns="457200" tIns="91440" rIns="91440" bIns="4572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7CBC"/>
                  </a:solidFill>
                  <a:effectLst/>
                  <a:uLnTx/>
                  <a:uFillTx/>
                  <a:ea typeface="+mn-ea"/>
                  <a:cs typeface="+mn-cs"/>
                </a:rPr>
                <a:t> </a:t>
              </a:r>
            </a:p>
          </p:txBody>
        </p:sp>
        <p:pic>
          <p:nvPicPr>
            <p:cNvPr id="41" name="Graphic 40">
              <a:extLst>
                <a:ext uri="{FF2B5EF4-FFF2-40B4-BE49-F238E27FC236}">
                  <a16:creationId xmlns:a16="http://schemas.microsoft.com/office/drawing/2014/main" id="{57C8DA63-161D-FF00-DB33-B57A1CD813B3}"/>
                </a:ext>
                <a:ext uri="{C183D7F6-B498-43B3-948B-1728B52AA6E4}">
                  <adec:decorative xmlns:adec="http://schemas.microsoft.com/office/drawing/2017/decorative" val="1"/>
                </a:ext>
              </a:extLst>
            </p:cNvPr>
            <p:cNvPicPr>
              <a:picLocks noChangeAspect="1"/>
            </p:cNvPicPr>
            <p:nvPr/>
          </p:nvPicPr>
          <p:blipFill>
            <a:blip r:embed="rId19">
              <a:extLst>
                <a:ext uri="{96DAC541-7B7A-43D3-8B79-37D633B846F1}">
                  <asvg:svgBlip xmlns:asvg="http://schemas.microsoft.com/office/drawing/2016/SVG/main" r:embed="rId20"/>
                </a:ext>
              </a:extLst>
            </a:blip>
            <a:stretch>
              <a:fillRect/>
            </a:stretch>
          </p:blipFill>
          <p:spPr>
            <a:xfrm>
              <a:off x="419100" y="1733520"/>
              <a:ext cx="457200" cy="457200"/>
            </a:xfrm>
            <a:prstGeom prst="rect">
              <a:avLst/>
            </a:prstGeom>
          </p:spPr>
        </p:pic>
        <p:pic>
          <p:nvPicPr>
            <p:cNvPr id="42" name="Graphic 41">
              <a:extLst>
                <a:ext uri="{FF2B5EF4-FFF2-40B4-BE49-F238E27FC236}">
                  <a16:creationId xmlns:a16="http://schemas.microsoft.com/office/drawing/2014/main" id="{44A53220-6C68-360D-2BF9-154C9B817668}"/>
                </a:ext>
                <a:ext uri="{C183D7F6-B498-43B3-948B-1728B52AA6E4}">
                  <adec:decorative xmlns:adec="http://schemas.microsoft.com/office/drawing/2017/decorative" val="1"/>
                </a:ext>
              </a:extLst>
            </p:cNvPr>
            <p:cNvPicPr>
              <a:picLocks noChangeAspect="1"/>
            </p:cNvPicPr>
            <p:nvPr/>
          </p:nvPicPr>
          <p:blipFill>
            <a:blip r:embed="rId21">
              <a:extLst>
                <a:ext uri="{96DAC541-7B7A-43D3-8B79-37D633B846F1}">
                  <asvg:svgBlip xmlns:asvg="http://schemas.microsoft.com/office/drawing/2016/SVG/main" r:embed="rId22"/>
                </a:ext>
              </a:extLst>
            </a:blip>
            <a:stretch>
              <a:fillRect/>
            </a:stretch>
          </p:blipFill>
          <p:spPr>
            <a:xfrm>
              <a:off x="3924072" y="4681068"/>
              <a:ext cx="469900" cy="469900"/>
            </a:xfrm>
            <a:prstGeom prst="rect">
              <a:avLst/>
            </a:prstGeom>
          </p:spPr>
        </p:pic>
        <p:sp>
          <p:nvSpPr>
            <p:cNvPr id="43" name="TextBox 42">
              <a:extLst>
                <a:ext uri="{FF2B5EF4-FFF2-40B4-BE49-F238E27FC236}">
                  <a16:creationId xmlns:a16="http://schemas.microsoft.com/office/drawing/2014/main" id="{3B9D601B-CBF7-D0F2-C158-4E111C413FE4}"/>
                </a:ext>
              </a:extLst>
            </p:cNvPr>
            <p:cNvSpPr txBox="1"/>
            <p:nvPr/>
          </p:nvSpPr>
          <p:spPr>
            <a:xfrm>
              <a:off x="3040479" y="5098133"/>
              <a:ext cx="269626" cy="338554"/>
            </a:xfrm>
            <a:prstGeom prst="rect">
              <a:avLst/>
            </a:prstGeom>
            <a:solidFill>
              <a:schemeClr val="bg1"/>
            </a:solidFill>
            <a:ln>
              <a:solidFill>
                <a:schemeClr val="tx1"/>
              </a:solidFill>
            </a:ln>
          </p:spPr>
          <p:txBody>
            <a:bodyPr wrap="none" rtlCol="0">
              <a:spAutoFit/>
            </a:bodyPr>
            <a:lstStyle/>
            <a:p>
              <a:r>
                <a:rPr lang="en-US" sz="1600" dirty="0">
                  <a:highlight>
                    <a:srgbClr val="FFFF00"/>
                  </a:highlight>
                  <a:ea typeface="Amazon Ember Light" panose="020B0403020204020204" pitchFamily="34" charset="0"/>
                  <a:cs typeface="Arial" panose="020B0604020202020204" pitchFamily="34" charset="0"/>
                </a:rPr>
                <a:t>?</a:t>
              </a:r>
            </a:p>
          </p:txBody>
        </p:sp>
        <p:sp>
          <p:nvSpPr>
            <p:cNvPr id="44" name="TextBox 43">
              <a:extLst>
                <a:ext uri="{FF2B5EF4-FFF2-40B4-BE49-F238E27FC236}">
                  <a16:creationId xmlns:a16="http://schemas.microsoft.com/office/drawing/2014/main" id="{150FBB4F-216C-F2AF-EA60-2F469E858949}"/>
                </a:ext>
              </a:extLst>
            </p:cNvPr>
            <p:cNvSpPr txBox="1"/>
            <p:nvPr/>
          </p:nvSpPr>
          <p:spPr>
            <a:xfrm>
              <a:off x="2736208" y="3589779"/>
              <a:ext cx="1495922" cy="338554"/>
            </a:xfrm>
            <a:prstGeom prst="rect">
              <a:avLst/>
            </a:prstGeom>
            <a:solidFill>
              <a:schemeClr val="bg1"/>
            </a:solidFill>
            <a:ln>
              <a:solidFill>
                <a:schemeClr val="tx1"/>
              </a:solidFill>
            </a:ln>
          </p:spPr>
          <p:txBody>
            <a:bodyPr wrap="none" rtlCol="0">
              <a:spAutoFit/>
            </a:bodyPr>
            <a:lstStyle/>
            <a:p>
              <a:pPr algn="ctr"/>
              <a:r>
                <a:rPr lang="en-US" sz="1600" dirty="0">
                  <a:highlight>
                    <a:srgbClr val="FFFF00"/>
                  </a:highlight>
                  <a:ea typeface="Amazon Ember Light" panose="020B0403020204020204" pitchFamily="34" charset="0"/>
                  <a:cs typeface="Arial" panose="020B0604020202020204" pitchFamily="34" charset="0"/>
                </a:rPr>
                <a:t> _?_ IP address</a:t>
              </a:r>
            </a:p>
          </p:txBody>
        </p:sp>
        <p:sp>
          <p:nvSpPr>
            <p:cNvPr id="45" name="Rectangle 44">
              <a:extLst>
                <a:ext uri="{FF2B5EF4-FFF2-40B4-BE49-F238E27FC236}">
                  <a16:creationId xmlns:a16="http://schemas.microsoft.com/office/drawing/2014/main" id="{6F9B9DC4-DF51-9AF6-70C9-FC82B02FA166}"/>
                </a:ext>
              </a:extLst>
            </p:cNvPr>
            <p:cNvSpPr/>
            <p:nvPr/>
          </p:nvSpPr>
          <p:spPr>
            <a:xfrm>
              <a:off x="955963" y="1773378"/>
              <a:ext cx="984594" cy="36576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tx1"/>
                  </a:solidFill>
                  <a:highlight>
                    <a:srgbClr val="FFFF00"/>
                  </a:highlight>
                  <a:cs typeface="Arial" panose="020B0604020202020204" pitchFamily="34" charset="0"/>
                </a:rPr>
                <a:t>?</a:t>
              </a:r>
            </a:p>
          </p:txBody>
        </p:sp>
        <p:sp>
          <p:nvSpPr>
            <p:cNvPr id="46" name="Rectangle 45">
              <a:extLst>
                <a:ext uri="{FF2B5EF4-FFF2-40B4-BE49-F238E27FC236}">
                  <a16:creationId xmlns:a16="http://schemas.microsoft.com/office/drawing/2014/main" id="{65DCC5FF-22C0-A33F-06D8-2E94A3692CED}"/>
                </a:ext>
              </a:extLst>
            </p:cNvPr>
            <p:cNvSpPr/>
            <p:nvPr/>
          </p:nvSpPr>
          <p:spPr>
            <a:xfrm>
              <a:off x="1826077" y="2338131"/>
              <a:ext cx="457200" cy="36576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tx1"/>
                  </a:solidFill>
                  <a:highlight>
                    <a:srgbClr val="FFFF00"/>
                  </a:highlight>
                  <a:cs typeface="Arial" panose="020B0604020202020204" pitchFamily="34" charset="0"/>
                </a:rPr>
                <a:t>?</a:t>
              </a:r>
            </a:p>
          </p:txBody>
        </p:sp>
        <p:sp>
          <p:nvSpPr>
            <p:cNvPr id="47" name="Rectangle 46">
              <a:extLst>
                <a:ext uri="{FF2B5EF4-FFF2-40B4-BE49-F238E27FC236}">
                  <a16:creationId xmlns:a16="http://schemas.microsoft.com/office/drawing/2014/main" id="{3C17E78C-CCEB-29DE-C7FF-22A63D69FD13}"/>
                </a:ext>
              </a:extLst>
            </p:cNvPr>
            <p:cNvSpPr/>
            <p:nvPr/>
          </p:nvSpPr>
          <p:spPr>
            <a:xfrm>
              <a:off x="3741998" y="1911555"/>
              <a:ext cx="984594" cy="36576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tx1"/>
                  </a:solidFill>
                  <a:highlight>
                    <a:srgbClr val="FFFF00"/>
                  </a:highlight>
                  <a:cs typeface="Arial" panose="020B0604020202020204" pitchFamily="34" charset="0"/>
                </a:rPr>
                <a:t>?</a:t>
              </a:r>
            </a:p>
          </p:txBody>
        </p:sp>
        <p:sp>
          <p:nvSpPr>
            <p:cNvPr id="48" name="TextBox 47">
              <a:extLst>
                <a:ext uri="{FF2B5EF4-FFF2-40B4-BE49-F238E27FC236}">
                  <a16:creationId xmlns:a16="http://schemas.microsoft.com/office/drawing/2014/main" id="{EA922359-458A-523F-180E-A293304B6591}"/>
                </a:ext>
              </a:extLst>
            </p:cNvPr>
            <p:cNvSpPr txBox="1"/>
            <p:nvPr/>
          </p:nvSpPr>
          <p:spPr>
            <a:xfrm>
              <a:off x="6600938" y="2625946"/>
              <a:ext cx="269626" cy="338554"/>
            </a:xfrm>
            <a:prstGeom prst="rect">
              <a:avLst/>
            </a:prstGeom>
            <a:noFill/>
            <a:ln>
              <a:solidFill>
                <a:schemeClr val="tx1"/>
              </a:solidFill>
            </a:ln>
          </p:spPr>
          <p:txBody>
            <a:bodyPr wrap="none" rtlCol="0">
              <a:spAutoFit/>
            </a:bodyPr>
            <a:lstStyle/>
            <a:p>
              <a:r>
                <a:rPr lang="en-US" sz="1600" dirty="0">
                  <a:highlight>
                    <a:srgbClr val="FFFF00"/>
                  </a:highlight>
                  <a:ea typeface="Amazon Ember Light" panose="020B0403020204020204" pitchFamily="34" charset="0"/>
                  <a:cs typeface="Arial" panose="020B0604020202020204" pitchFamily="34" charset="0"/>
                </a:rPr>
                <a:t>?</a:t>
              </a:r>
            </a:p>
          </p:txBody>
        </p:sp>
        <p:sp>
          <p:nvSpPr>
            <p:cNvPr id="49" name="TextBox 48">
              <a:extLst>
                <a:ext uri="{FF2B5EF4-FFF2-40B4-BE49-F238E27FC236}">
                  <a16:creationId xmlns:a16="http://schemas.microsoft.com/office/drawing/2014/main" id="{CA59B51E-7FA1-D3A8-FD60-410BEA17BA7A}"/>
                </a:ext>
              </a:extLst>
            </p:cNvPr>
            <p:cNvSpPr txBox="1"/>
            <p:nvPr/>
          </p:nvSpPr>
          <p:spPr>
            <a:xfrm>
              <a:off x="3430469" y="4284320"/>
              <a:ext cx="269626" cy="338554"/>
            </a:xfrm>
            <a:prstGeom prst="rect">
              <a:avLst/>
            </a:prstGeom>
            <a:solidFill>
              <a:schemeClr val="bg1"/>
            </a:solidFill>
            <a:ln>
              <a:solidFill>
                <a:schemeClr val="tx1"/>
              </a:solidFill>
            </a:ln>
          </p:spPr>
          <p:txBody>
            <a:bodyPr wrap="none" rtlCol="0">
              <a:spAutoFit/>
            </a:bodyPr>
            <a:lstStyle/>
            <a:p>
              <a:r>
                <a:rPr lang="en-US" sz="1600" dirty="0">
                  <a:highlight>
                    <a:srgbClr val="FFFF00"/>
                  </a:highlight>
                  <a:ea typeface="Amazon Ember Light" panose="020B0403020204020204" pitchFamily="34" charset="0"/>
                  <a:cs typeface="Arial" panose="020B0604020202020204" pitchFamily="34" charset="0"/>
                </a:rPr>
                <a:t>?</a:t>
              </a:r>
            </a:p>
          </p:txBody>
        </p:sp>
        <p:cxnSp>
          <p:nvCxnSpPr>
            <p:cNvPr id="50" name="Straight Connector 49">
              <a:extLst>
                <a:ext uri="{FF2B5EF4-FFF2-40B4-BE49-F238E27FC236}">
                  <a16:creationId xmlns:a16="http://schemas.microsoft.com/office/drawing/2014/main" id="{D2A090D3-9B33-05F9-C0E2-352ED948A138}"/>
                </a:ext>
              </a:extLst>
            </p:cNvPr>
            <p:cNvCxnSpPr>
              <a:cxnSpLocks/>
              <a:stCxn id="43" idx="3"/>
              <a:endCxn id="42" idx="1"/>
            </p:cNvCxnSpPr>
            <p:nvPr/>
          </p:nvCxnSpPr>
          <p:spPr>
            <a:xfrm flipV="1">
              <a:off x="3310105" y="4916018"/>
              <a:ext cx="613967" cy="351392"/>
            </a:xfrm>
            <a:prstGeom prst="line">
              <a:avLst/>
            </a:prstGeom>
          </p:spPr>
          <p:style>
            <a:lnRef idx="1">
              <a:schemeClr val="accent1"/>
            </a:lnRef>
            <a:fillRef idx="0">
              <a:schemeClr val="accent1"/>
            </a:fillRef>
            <a:effectRef idx="0">
              <a:schemeClr val="accent1"/>
            </a:effectRef>
            <a:fontRef idx="minor">
              <a:schemeClr val="tx1"/>
            </a:fontRef>
          </p:style>
        </p:cxnSp>
        <p:sp>
          <p:nvSpPr>
            <p:cNvPr id="51" name="TextBox 50">
              <a:extLst>
                <a:ext uri="{FF2B5EF4-FFF2-40B4-BE49-F238E27FC236}">
                  <a16:creationId xmlns:a16="http://schemas.microsoft.com/office/drawing/2014/main" id="{656DCA2D-9B6D-C047-7CA7-BEF99FCCEE1E}"/>
                </a:ext>
              </a:extLst>
            </p:cNvPr>
            <p:cNvSpPr txBox="1"/>
            <p:nvPr/>
          </p:nvSpPr>
          <p:spPr>
            <a:xfrm>
              <a:off x="6577065" y="4577464"/>
              <a:ext cx="269626" cy="338554"/>
            </a:xfrm>
            <a:prstGeom prst="rect">
              <a:avLst/>
            </a:prstGeom>
            <a:noFill/>
            <a:ln>
              <a:solidFill>
                <a:schemeClr val="tx1"/>
              </a:solidFill>
            </a:ln>
          </p:spPr>
          <p:txBody>
            <a:bodyPr wrap="none" rtlCol="0">
              <a:spAutoFit/>
            </a:bodyPr>
            <a:lstStyle/>
            <a:p>
              <a:r>
                <a:rPr lang="en-US" sz="1600" dirty="0">
                  <a:highlight>
                    <a:srgbClr val="FFFF00"/>
                  </a:highlight>
                  <a:ea typeface="Amazon Ember Light" panose="020B0403020204020204" pitchFamily="34" charset="0"/>
                  <a:cs typeface="Arial" panose="020B0604020202020204" pitchFamily="34" charset="0"/>
                </a:rPr>
                <a:t>?</a:t>
              </a:r>
            </a:p>
          </p:txBody>
        </p:sp>
        <p:sp>
          <p:nvSpPr>
            <p:cNvPr id="81" name="TextBox 80">
              <a:extLst>
                <a:ext uri="{FF2B5EF4-FFF2-40B4-BE49-F238E27FC236}">
                  <a16:creationId xmlns:a16="http://schemas.microsoft.com/office/drawing/2014/main" id="{8235D3A8-6ED3-58FA-1DCB-021271910FD1}"/>
                </a:ext>
              </a:extLst>
            </p:cNvPr>
            <p:cNvSpPr txBox="1"/>
            <p:nvPr/>
          </p:nvSpPr>
          <p:spPr>
            <a:xfrm>
              <a:off x="3444319" y="2497084"/>
              <a:ext cx="269626" cy="338554"/>
            </a:xfrm>
            <a:prstGeom prst="rect">
              <a:avLst/>
            </a:prstGeom>
            <a:solidFill>
              <a:schemeClr val="bg1"/>
            </a:solidFill>
            <a:ln>
              <a:solidFill>
                <a:schemeClr val="tx1"/>
              </a:solidFill>
            </a:ln>
          </p:spPr>
          <p:txBody>
            <a:bodyPr wrap="none" rtlCol="0">
              <a:spAutoFit/>
            </a:bodyPr>
            <a:lstStyle/>
            <a:p>
              <a:r>
                <a:rPr lang="en-US" sz="1600" dirty="0">
                  <a:highlight>
                    <a:srgbClr val="FFFF00"/>
                  </a:highlight>
                  <a:ea typeface="Amazon Ember Light" panose="020B0403020204020204" pitchFamily="34" charset="0"/>
                  <a:cs typeface="Arial" panose="020B0604020202020204" pitchFamily="34" charset="0"/>
                </a:rPr>
                <a:t>?</a:t>
              </a:r>
            </a:p>
          </p:txBody>
        </p:sp>
        <p:cxnSp>
          <p:nvCxnSpPr>
            <p:cNvPr id="82" name="Connector: Curved 81">
              <a:extLst>
                <a:ext uri="{FF2B5EF4-FFF2-40B4-BE49-F238E27FC236}">
                  <a16:creationId xmlns:a16="http://schemas.microsoft.com/office/drawing/2014/main" id="{E30C94FC-252F-B1F9-A067-240A57C3F13B}"/>
                </a:ext>
              </a:extLst>
            </p:cNvPr>
            <p:cNvCxnSpPr>
              <a:stCxn id="38" idx="3"/>
            </p:cNvCxnSpPr>
            <p:nvPr/>
          </p:nvCxnSpPr>
          <p:spPr>
            <a:xfrm>
              <a:off x="5176181" y="3288556"/>
              <a:ext cx="1224619" cy="995764"/>
            </a:xfrm>
            <a:prstGeom prst="curvedConnector3">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83" name="Connector: Curved 82">
              <a:extLst>
                <a:ext uri="{FF2B5EF4-FFF2-40B4-BE49-F238E27FC236}">
                  <a16:creationId xmlns:a16="http://schemas.microsoft.com/office/drawing/2014/main" id="{B2460182-DC9A-EDCE-7B52-D7BCBBB5FF6D}"/>
                </a:ext>
              </a:extLst>
            </p:cNvPr>
            <p:cNvCxnSpPr>
              <a:cxnSpLocks/>
              <a:stCxn id="42" idx="3"/>
            </p:cNvCxnSpPr>
            <p:nvPr/>
          </p:nvCxnSpPr>
          <p:spPr>
            <a:xfrm flipV="1">
              <a:off x="4393972" y="4268549"/>
              <a:ext cx="1974145" cy="647469"/>
            </a:xfrm>
            <a:prstGeom prst="curvedConnector3">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84" name="Straight Arrow Connector 83">
              <a:extLst>
                <a:ext uri="{FF2B5EF4-FFF2-40B4-BE49-F238E27FC236}">
                  <a16:creationId xmlns:a16="http://schemas.microsoft.com/office/drawing/2014/main" id="{A873EA71-E984-34AA-1F6E-1C86012A0A0F}"/>
                </a:ext>
              </a:extLst>
            </p:cNvPr>
            <p:cNvCxnSpPr>
              <a:cxnSpLocks/>
              <a:stCxn id="48" idx="2"/>
            </p:cNvCxnSpPr>
            <p:nvPr/>
          </p:nvCxnSpPr>
          <p:spPr>
            <a:xfrm>
              <a:off x="6735751" y="2964500"/>
              <a:ext cx="19954" cy="1053564"/>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85" name="Connector: Curved 84">
              <a:extLst>
                <a:ext uri="{FF2B5EF4-FFF2-40B4-BE49-F238E27FC236}">
                  <a16:creationId xmlns:a16="http://schemas.microsoft.com/office/drawing/2014/main" id="{15AC7163-17DE-62F0-057F-46D78900CAA1}"/>
                </a:ext>
              </a:extLst>
            </p:cNvPr>
            <p:cNvCxnSpPr>
              <a:cxnSpLocks/>
              <a:stCxn id="34" idx="0"/>
            </p:cNvCxnSpPr>
            <p:nvPr/>
          </p:nvCxnSpPr>
          <p:spPr>
            <a:xfrm rot="5400000" flipH="1" flipV="1">
              <a:off x="8241430" y="309967"/>
              <a:ext cx="268701" cy="3241123"/>
            </a:xfrm>
            <a:prstGeom prst="curvedConnector2">
              <a:avLst/>
            </a:prstGeom>
            <a:ln>
              <a:headEnd type="triangle"/>
              <a:tailEnd type="triangle"/>
            </a:ln>
          </p:spPr>
          <p:style>
            <a:lnRef idx="1">
              <a:schemeClr val="accent1"/>
            </a:lnRef>
            <a:fillRef idx="0">
              <a:schemeClr val="accent1"/>
            </a:fillRef>
            <a:effectRef idx="0">
              <a:schemeClr val="accent1"/>
            </a:effectRef>
            <a:fontRef idx="minor">
              <a:schemeClr val="tx1"/>
            </a:fontRef>
          </p:style>
        </p:cxnSp>
        <p:pic>
          <p:nvPicPr>
            <p:cNvPr id="86" name="Graphic 85">
              <a:extLst>
                <a:ext uri="{FF2B5EF4-FFF2-40B4-BE49-F238E27FC236}">
                  <a16:creationId xmlns:a16="http://schemas.microsoft.com/office/drawing/2014/main" id="{09E41391-CC1C-03FF-551C-32B09B4A8498}"/>
                </a:ext>
                <a:ext uri="{C183D7F6-B498-43B3-948B-1728B52AA6E4}">
                  <adec:decorative xmlns:adec="http://schemas.microsoft.com/office/drawing/2017/decorative" val="1"/>
                </a:ext>
              </a:extLst>
            </p:cNvPr>
            <p:cNvPicPr>
              <a:picLocks noChangeAspect="1"/>
            </p:cNvPicPr>
            <p:nvPr/>
          </p:nvPicPr>
          <p:blipFill>
            <a:blip r:embed="rId23">
              <a:extLst>
                <a:ext uri="{96DAC541-7B7A-43D3-8B79-37D633B846F1}">
                  <asvg:svgBlip xmlns:asvg="http://schemas.microsoft.com/office/drawing/2016/SVG/main" r:embed="rId24"/>
                </a:ext>
              </a:extLst>
            </a:blip>
            <a:stretch>
              <a:fillRect/>
            </a:stretch>
          </p:blipFill>
          <p:spPr>
            <a:xfrm>
              <a:off x="10119361" y="1271818"/>
              <a:ext cx="1280160" cy="1280160"/>
            </a:xfrm>
            <a:prstGeom prst="rect">
              <a:avLst/>
            </a:prstGeom>
          </p:spPr>
        </p:pic>
        <p:sp>
          <p:nvSpPr>
            <p:cNvPr id="87" name="TextBox 86">
              <a:extLst>
                <a:ext uri="{FF2B5EF4-FFF2-40B4-BE49-F238E27FC236}">
                  <a16:creationId xmlns:a16="http://schemas.microsoft.com/office/drawing/2014/main" id="{AB6DFE5A-0186-E942-A22A-1CF37D41A5E7}"/>
                </a:ext>
              </a:extLst>
            </p:cNvPr>
            <p:cNvSpPr txBox="1"/>
            <p:nvPr/>
          </p:nvSpPr>
          <p:spPr>
            <a:xfrm>
              <a:off x="10310440" y="2610729"/>
              <a:ext cx="898003" cy="338554"/>
            </a:xfrm>
            <a:prstGeom prst="rect">
              <a:avLst/>
            </a:prstGeom>
            <a:noFill/>
          </p:spPr>
          <p:txBody>
            <a:bodyPr wrap="none" rtlCol="0">
              <a:spAutoFit/>
            </a:bodyPr>
            <a:lstStyle/>
            <a:p>
              <a:pPr algn="ctr"/>
              <a:r>
                <a:rPr lang="en-US" sz="1600" dirty="0">
                  <a:ea typeface="Amazon Ember Light" panose="020B0403020204020204" pitchFamily="34" charset="0"/>
                  <a:cs typeface="Arial" panose="020B0604020202020204" pitchFamily="34" charset="0"/>
                </a:rPr>
                <a:t>Internet</a:t>
              </a:r>
            </a:p>
          </p:txBody>
        </p:sp>
        <p:sp>
          <p:nvSpPr>
            <p:cNvPr id="88" name="TextBox 87">
              <a:extLst>
                <a:ext uri="{FF2B5EF4-FFF2-40B4-BE49-F238E27FC236}">
                  <a16:creationId xmlns:a16="http://schemas.microsoft.com/office/drawing/2014/main" id="{B8268E0E-A52E-0128-4011-1AEFA2427195}"/>
                </a:ext>
              </a:extLst>
            </p:cNvPr>
            <p:cNvSpPr txBox="1"/>
            <p:nvPr/>
          </p:nvSpPr>
          <p:spPr>
            <a:xfrm>
              <a:off x="3440976" y="5570029"/>
              <a:ext cx="1441420" cy="338554"/>
            </a:xfrm>
            <a:prstGeom prst="rect">
              <a:avLst/>
            </a:prstGeom>
            <a:solidFill>
              <a:schemeClr val="bg1"/>
            </a:solidFill>
            <a:ln>
              <a:solidFill>
                <a:schemeClr val="tx1"/>
              </a:solidFill>
            </a:ln>
          </p:spPr>
          <p:txBody>
            <a:bodyPr wrap="none" rtlCol="0">
              <a:spAutoFit/>
            </a:bodyPr>
            <a:lstStyle/>
            <a:p>
              <a:pPr algn="ctr"/>
              <a:r>
                <a:rPr lang="en-US" sz="1600" dirty="0">
                  <a:highlight>
                    <a:srgbClr val="FFFF00"/>
                  </a:highlight>
                  <a:ea typeface="Amazon Ember Light" panose="020B0403020204020204" pitchFamily="34" charset="0"/>
                  <a:cs typeface="Arial" panose="020B0604020202020204" pitchFamily="34" charset="0"/>
                </a:rPr>
                <a:t>_?_ IP address</a:t>
              </a:r>
            </a:p>
          </p:txBody>
        </p:sp>
        <p:pic>
          <p:nvPicPr>
            <p:cNvPr id="89" name="Graphic 88">
              <a:extLst>
                <a:ext uri="{FF2B5EF4-FFF2-40B4-BE49-F238E27FC236}">
                  <a16:creationId xmlns:a16="http://schemas.microsoft.com/office/drawing/2014/main" id="{71256ACD-9D21-156E-8DFA-18572AB24716}"/>
                </a:ext>
                <a:ext uri="{C183D7F6-B498-43B3-948B-1728B52AA6E4}">
                  <adec:decorative xmlns:adec="http://schemas.microsoft.com/office/drawing/2017/decorative" val="1"/>
                </a:ext>
              </a:extLst>
            </p:cNvPr>
            <p:cNvPicPr>
              <a:picLocks noChangeAspect="1"/>
            </p:cNvPicPr>
            <p:nvPr/>
          </p:nvPicPr>
          <p:blipFill>
            <a:blip r:embed="rId25">
              <a:extLst>
                <a:ext uri="{96DAC541-7B7A-43D3-8B79-37D633B846F1}">
                  <asvg:svgBlip xmlns:asvg="http://schemas.microsoft.com/office/drawing/2016/SVG/main" r:embed="rId26"/>
                </a:ext>
              </a:extLst>
            </a:blip>
            <a:stretch>
              <a:fillRect/>
            </a:stretch>
          </p:blipFill>
          <p:spPr>
            <a:xfrm>
              <a:off x="6490005" y="4037021"/>
              <a:ext cx="469900" cy="469900"/>
            </a:xfrm>
            <a:prstGeom prst="rect">
              <a:avLst/>
            </a:prstGeom>
          </p:spPr>
        </p:pic>
      </p:grpSp>
      <p:grpSp>
        <p:nvGrpSpPr>
          <p:cNvPr id="90" name="Group 89" descr="question marks pointing to boxes around a 2 by 3 table and around a row in the table.  two cells of the table have a question mark.">
            <a:extLst>
              <a:ext uri="{FF2B5EF4-FFF2-40B4-BE49-F238E27FC236}">
                <a16:creationId xmlns:a16="http://schemas.microsoft.com/office/drawing/2014/main" id="{8CB2FDF5-C80A-13AD-8C6D-1B2E811B9D25}"/>
              </a:ext>
            </a:extLst>
          </p:cNvPr>
          <p:cNvGrpSpPr/>
          <p:nvPr/>
        </p:nvGrpSpPr>
        <p:grpSpPr>
          <a:xfrm>
            <a:off x="7908561" y="2676601"/>
            <a:ext cx="3635639" cy="2474367"/>
            <a:chOff x="7908561" y="2676601"/>
            <a:chExt cx="3635639" cy="2474367"/>
          </a:xfrm>
        </p:grpSpPr>
        <p:cxnSp>
          <p:nvCxnSpPr>
            <p:cNvPr id="91" name="Straight Connector 90">
              <a:extLst>
                <a:ext uri="{FF2B5EF4-FFF2-40B4-BE49-F238E27FC236}">
                  <a16:creationId xmlns:a16="http://schemas.microsoft.com/office/drawing/2014/main" id="{339E4021-3F57-C8B8-E91E-EDC711118061}"/>
                </a:ext>
              </a:extLst>
            </p:cNvPr>
            <p:cNvCxnSpPr>
              <a:cxnSpLocks/>
              <a:stCxn id="96" idx="0"/>
              <a:endCxn id="92" idx="2"/>
            </p:cNvCxnSpPr>
            <p:nvPr/>
          </p:nvCxnSpPr>
          <p:spPr>
            <a:xfrm flipH="1" flipV="1">
              <a:off x="9303279" y="3015155"/>
              <a:ext cx="813609" cy="875967"/>
            </a:xfrm>
            <a:prstGeom prst="line">
              <a:avLst/>
            </a:prstGeom>
          </p:spPr>
          <p:style>
            <a:lnRef idx="1">
              <a:schemeClr val="accent1"/>
            </a:lnRef>
            <a:fillRef idx="0">
              <a:schemeClr val="accent1"/>
            </a:fillRef>
            <a:effectRef idx="0">
              <a:schemeClr val="accent1"/>
            </a:effectRef>
            <a:fontRef idx="minor">
              <a:schemeClr val="tx1"/>
            </a:fontRef>
          </p:style>
        </p:cxnSp>
        <p:sp>
          <p:nvSpPr>
            <p:cNvPr id="92" name="TextBox 91">
              <a:extLst>
                <a:ext uri="{FF2B5EF4-FFF2-40B4-BE49-F238E27FC236}">
                  <a16:creationId xmlns:a16="http://schemas.microsoft.com/office/drawing/2014/main" id="{DBE565E5-F42A-E2AF-BF0F-BC71A4EB6EDA}"/>
                </a:ext>
              </a:extLst>
            </p:cNvPr>
            <p:cNvSpPr txBox="1"/>
            <p:nvPr/>
          </p:nvSpPr>
          <p:spPr>
            <a:xfrm>
              <a:off x="9154039" y="2676601"/>
              <a:ext cx="298480" cy="338554"/>
            </a:xfrm>
            <a:prstGeom prst="rect">
              <a:avLst/>
            </a:prstGeom>
            <a:noFill/>
            <a:ln>
              <a:solidFill>
                <a:schemeClr val="tx1"/>
              </a:solidFill>
            </a:ln>
          </p:spPr>
          <p:txBody>
            <a:bodyPr wrap="none" rtlCol="0">
              <a:spAutoFit/>
            </a:bodyPr>
            <a:lstStyle/>
            <a:p>
              <a:r>
                <a:rPr lang="en-US" sz="1600" dirty="0">
                  <a:highlight>
                    <a:srgbClr val="FFFF00"/>
                  </a:highlight>
                  <a:latin typeface="Arial" panose="020B0604020202020204" pitchFamily="34" charset="0"/>
                  <a:ea typeface="Amazon Ember Light" panose="020B0403020204020204" pitchFamily="34" charset="0"/>
                  <a:cs typeface="Arial" panose="020B0604020202020204" pitchFamily="34" charset="0"/>
                </a:rPr>
                <a:t>?</a:t>
              </a:r>
            </a:p>
          </p:txBody>
        </p:sp>
        <p:sp>
          <p:nvSpPr>
            <p:cNvPr id="93" name="Rectangle 92">
              <a:extLst>
                <a:ext uri="{FF2B5EF4-FFF2-40B4-BE49-F238E27FC236}">
                  <a16:creationId xmlns:a16="http://schemas.microsoft.com/office/drawing/2014/main" id="{4183F835-F03D-25C9-E662-3B0A9DCCDBD7}"/>
                </a:ext>
              </a:extLst>
            </p:cNvPr>
            <p:cNvSpPr/>
            <p:nvPr/>
          </p:nvSpPr>
          <p:spPr>
            <a:xfrm>
              <a:off x="8709560" y="4268549"/>
              <a:ext cx="2834640" cy="520964"/>
            </a:xfrm>
            <a:prstGeom prst="rect">
              <a:avLst/>
            </a:prstGeom>
            <a:no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94" name="Straight Connector 93">
              <a:extLst>
                <a:ext uri="{FF2B5EF4-FFF2-40B4-BE49-F238E27FC236}">
                  <a16:creationId xmlns:a16="http://schemas.microsoft.com/office/drawing/2014/main" id="{2EC4D1D5-94CD-F883-C83D-C455074FE7EC}"/>
                </a:ext>
              </a:extLst>
            </p:cNvPr>
            <p:cNvCxnSpPr>
              <a:cxnSpLocks/>
              <a:stCxn id="93" idx="1"/>
              <a:endCxn id="95" idx="3"/>
            </p:cNvCxnSpPr>
            <p:nvPr/>
          </p:nvCxnSpPr>
          <p:spPr>
            <a:xfrm flipH="1" flipV="1">
              <a:off x="8207041" y="3875733"/>
              <a:ext cx="502519" cy="653298"/>
            </a:xfrm>
            <a:prstGeom prst="line">
              <a:avLst/>
            </a:prstGeom>
          </p:spPr>
          <p:style>
            <a:lnRef idx="1">
              <a:schemeClr val="accent1"/>
            </a:lnRef>
            <a:fillRef idx="0">
              <a:schemeClr val="accent1"/>
            </a:fillRef>
            <a:effectRef idx="0">
              <a:schemeClr val="accent1"/>
            </a:effectRef>
            <a:fontRef idx="minor">
              <a:schemeClr val="tx1"/>
            </a:fontRef>
          </p:style>
        </p:cxnSp>
        <p:sp>
          <p:nvSpPr>
            <p:cNvPr id="95" name="TextBox 94">
              <a:extLst>
                <a:ext uri="{FF2B5EF4-FFF2-40B4-BE49-F238E27FC236}">
                  <a16:creationId xmlns:a16="http://schemas.microsoft.com/office/drawing/2014/main" id="{949746E9-6A90-8B3C-F6C7-19FB1FD71B83}"/>
                </a:ext>
              </a:extLst>
            </p:cNvPr>
            <p:cNvSpPr txBox="1"/>
            <p:nvPr/>
          </p:nvSpPr>
          <p:spPr>
            <a:xfrm>
              <a:off x="7908561" y="3706456"/>
              <a:ext cx="298480" cy="338554"/>
            </a:xfrm>
            <a:prstGeom prst="rect">
              <a:avLst/>
            </a:prstGeom>
            <a:noFill/>
            <a:ln>
              <a:solidFill>
                <a:schemeClr val="tx1"/>
              </a:solidFill>
            </a:ln>
          </p:spPr>
          <p:txBody>
            <a:bodyPr wrap="none" rtlCol="0">
              <a:spAutoFit/>
            </a:bodyPr>
            <a:lstStyle/>
            <a:p>
              <a:r>
                <a:rPr lang="en-US" sz="1600" dirty="0">
                  <a:highlight>
                    <a:srgbClr val="FFFF00"/>
                  </a:highlight>
                  <a:latin typeface="Arial" panose="020B0604020202020204" pitchFamily="34" charset="0"/>
                  <a:ea typeface="Amazon Ember Light" panose="020B0403020204020204" pitchFamily="34" charset="0"/>
                  <a:cs typeface="Arial" panose="020B0604020202020204" pitchFamily="34" charset="0"/>
                </a:rPr>
                <a:t>?</a:t>
              </a:r>
            </a:p>
          </p:txBody>
        </p:sp>
        <p:sp>
          <p:nvSpPr>
            <p:cNvPr id="96" name="Rectangle 95">
              <a:extLst>
                <a:ext uri="{FF2B5EF4-FFF2-40B4-BE49-F238E27FC236}">
                  <a16:creationId xmlns:a16="http://schemas.microsoft.com/office/drawing/2014/main" id="{D85F3038-196F-B9FD-FBE3-BE81507C7DFF}"/>
                </a:ext>
              </a:extLst>
            </p:cNvPr>
            <p:cNvSpPr/>
            <p:nvPr/>
          </p:nvSpPr>
          <p:spPr>
            <a:xfrm>
              <a:off x="8834255" y="3891122"/>
              <a:ext cx="2565266" cy="1259846"/>
            </a:xfrm>
            <a:prstGeom prst="rect">
              <a:avLst/>
            </a:prstGeom>
            <a:no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aphicFrame>
        <p:nvGraphicFramePr>
          <p:cNvPr id="104" name="Table 103">
            <a:extLst>
              <a:ext uri="{FF2B5EF4-FFF2-40B4-BE49-F238E27FC236}">
                <a16:creationId xmlns:a16="http://schemas.microsoft.com/office/drawing/2014/main" id="{51076E77-30FB-6838-58E3-7171105551AE}"/>
              </a:ext>
            </a:extLst>
          </p:cNvPr>
          <p:cNvGraphicFramePr>
            <a:graphicFrameLocks noGrp="1"/>
          </p:cNvGraphicFramePr>
          <p:nvPr>
            <p:extLst>
              <p:ext uri="{D42A27DB-BD31-4B8C-83A1-F6EECF244321}">
                <p14:modId xmlns:p14="http://schemas.microsoft.com/office/powerpoint/2010/main" val="2505106243"/>
              </p:ext>
            </p:extLst>
          </p:nvPr>
        </p:nvGraphicFramePr>
        <p:xfrm>
          <a:off x="8917385" y="3970965"/>
          <a:ext cx="2395728" cy="1112520"/>
        </p:xfrm>
        <a:graphic>
          <a:graphicData uri="http://schemas.openxmlformats.org/drawingml/2006/table">
            <a:tbl>
              <a:tblPr firstRow="1" bandRow="1">
                <a:tableStyleId>{2D5ABB26-0587-4C30-8999-92F81FD0307C}</a:tableStyleId>
              </a:tblPr>
              <a:tblGrid>
                <a:gridCol w="1465583">
                  <a:extLst>
                    <a:ext uri="{9D8B030D-6E8A-4147-A177-3AD203B41FA5}">
                      <a16:colId xmlns:a16="http://schemas.microsoft.com/office/drawing/2014/main" val="3829441895"/>
                    </a:ext>
                  </a:extLst>
                </a:gridCol>
                <a:gridCol w="930145">
                  <a:extLst>
                    <a:ext uri="{9D8B030D-6E8A-4147-A177-3AD203B41FA5}">
                      <a16:colId xmlns:a16="http://schemas.microsoft.com/office/drawing/2014/main" val="3130759443"/>
                    </a:ext>
                  </a:extLst>
                </a:gridCol>
              </a:tblGrid>
              <a:tr h="370840">
                <a:tc>
                  <a:txBody>
                    <a:bodyPr/>
                    <a:lstStyle/>
                    <a:p>
                      <a:r>
                        <a:rPr lang="en-US" sz="1600" b="1" dirty="0"/>
                        <a:t>Destination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1600" b="1" dirty="0"/>
                        <a:t>Target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669712680"/>
                  </a:ext>
                </a:extLst>
              </a:tr>
              <a:tr h="370840">
                <a:tc>
                  <a:txBody>
                    <a:bodyPr/>
                    <a:lstStyle/>
                    <a:p>
                      <a:pPr algn="ctr"/>
                      <a:r>
                        <a:rPr lang="en-US" sz="1600" dirty="0">
                          <a:highlight>
                            <a:srgbClr val="FFFF00"/>
                          </a:highlight>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1600" dirty="0"/>
                        <a:t>local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650357514"/>
                  </a:ext>
                </a:extLst>
              </a:tr>
              <a:tr h="370840">
                <a:tc>
                  <a:txBody>
                    <a:bodyPr/>
                    <a:lstStyle/>
                    <a:p>
                      <a:r>
                        <a:rPr lang="en-US" sz="1600" dirty="0">
                          <a:solidFill>
                            <a:schemeClr val="tx1"/>
                          </a:solidFill>
                        </a:rPr>
                        <a:t>0.0.0.0/0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600" dirty="0">
                          <a:solidFill>
                            <a:schemeClr val="tx1"/>
                          </a:solidFill>
                          <a:highlight>
                            <a:srgbClr val="FFFF00"/>
                          </a:highlight>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077068529"/>
                  </a:ext>
                </a:extLst>
              </a:tr>
            </a:tbl>
          </a:graphicData>
        </a:graphic>
      </p:graphicFrame>
    </p:spTree>
    <p:extLst>
      <p:ext uri="{BB962C8B-B14F-4D97-AF65-F5344CB8AC3E}">
        <p14:creationId xmlns:p14="http://schemas.microsoft.com/office/powerpoint/2010/main" val="196644536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7789822" y="631060"/>
            <a:ext cx="1887578"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93959" y="354858"/>
            <a:ext cx="6195863" cy="95410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784658"/>
                </a:solidFill>
                <a:latin typeface="Times New Roman" panose="02020603050405020304" pitchFamily="18" charset="0"/>
                <a:cs typeface="Times New Roman" panose="02020603050405020304" pitchFamily="18" charset="0"/>
              </a:rPr>
              <a:t>Amazon VPC, networking and security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3679"/>
            <a:ext cx="5761987"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2</a:t>
            </a:r>
          </a:p>
        </p:txBody>
      </p:sp>
      <p:sp>
        <p:nvSpPr>
          <p:cNvPr id="8" name="TextBox 7">
            <a:extLst>
              <a:ext uri="{FF2B5EF4-FFF2-40B4-BE49-F238E27FC236}">
                <a16:creationId xmlns:a16="http://schemas.microsoft.com/office/drawing/2014/main" id="{9526AE13-303F-5332-23EA-9A518E8168AB}"/>
              </a:ext>
            </a:extLst>
          </p:cNvPr>
          <p:cNvSpPr txBox="1"/>
          <p:nvPr/>
        </p:nvSpPr>
        <p:spPr>
          <a:xfrm>
            <a:off x="5248921" y="861134"/>
            <a:ext cx="2933691"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Security groups</a:t>
            </a:r>
          </a:p>
        </p:txBody>
      </p:sp>
      <p:grpSp>
        <p:nvGrpSpPr>
          <p:cNvPr id="3" name="Group 2" descr="architecture diagram of a vpc with two subnets. inside each subnet is an instance inside a security group.">
            <a:extLst>
              <a:ext uri="{FF2B5EF4-FFF2-40B4-BE49-F238E27FC236}">
                <a16:creationId xmlns:a16="http://schemas.microsoft.com/office/drawing/2014/main" id="{717A99C9-109F-7C9B-14E5-2864FD084303}"/>
              </a:ext>
            </a:extLst>
          </p:cNvPr>
          <p:cNvGrpSpPr/>
          <p:nvPr/>
        </p:nvGrpSpPr>
        <p:grpSpPr>
          <a:xfrm>
            <a:off x="554636" y="1502149"/>
            <a:ext cx="5001038" cy="4202884"/>
            <a:chOff x="152401" y="1273546"/>
            <a:chExt cx="5403273" cy="5191619"/>
          </a:xfrm>
        </p:grpSpPr>
        <p:sp>
          <p:nvSpPr>
            <p:cNvPr id="5" name="Rectangle 4">
              <a:extLst>
                <a:ext uri="{FF2B5EF4-FFF2-40B4-BE49-F238E27FC236}">
                  <a16:creationId xmlns:a16="http://schemas.microsoft.com/office/drawing/2014/main" id="{04F1DB7C-1A61-2110-0E2E-2A30C6A97CB8}"/>
                </a:ext>
              </a:extLst>
            </p:cNvPr>
            <p:cNvSpPr/>
            <p:nvPr/>
          </p:nvSpPr>
          <p:spPr>
            <a:xfrm>
              <a:off x="1063615" y="2244988"/>
              <a:ext cx="3591473" cy="4103990"/>
            </a:xfrm>
            <a:prstGeom prst="rect">
              <a:avLst/>
            </a:prstGeom>
            <a:noFill/>
            <a:ln w="12700" cap="flat" cmpd="sng" algn="ctr">
              <a:solidFill>
                <a:srgbClr val="007CBC"/>
              </a:solidFill>
              <a:prstDash val="dash"/>
              <a:miter lim="800000"/>
            </a:ln>
            <a:effectLst/>
          </p:spPr>
          <p:txBody>
            <a:bodyPr rot="0" spcFirstLastPara="0" vertOverflow="overflow" horzOverflow="overflow" vert="horz" wrap="square" lIns="91440" tIns="91440" rIns="91440" bIns="45720" numCol="1" spcCol="0" rtlCol="0" fromWordArt="0" anchor="t"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7CBC"/>
                  </a:solidFill>
                  <a:effectLst/>
                  <a:uLnTx/>
                  <a:uFillTx/>
                  <a:latin typeface="Times New Roman" panose="02020603050405020304" pitchFamily="18" charset="0"/>
                  <a:cs typeface="Times New Roman" panose="02020603050405020304" pitchFamily="18" charset="0"/>
                </a:rPr>
                <a:t>Availability Zone</a:t>
              </a:r>
            </a:p>
          </p:txBody>
        </p:sp>
        <p:sp>
          <p:nvSpPr>
            <p:cNvPr id="6" name="Rectangle 5">
              <a:extLst>
                <a:ext uri="{FF2B5EF4-FFF2-40B4-BE49-F238E27FC236}">
                  <a16:creationId xmlns:a16="http://schemas.microsoft.com/office/drawing/2014/main" id="{54FF1CE2-B8A0-94E8-1714-35D510325A72}"/>
                </a:ext>
              </a:extLst>
            </p:cNvPr>
            <p:cNvSpPr/>
            <p:nvPr/>
          </p:nvSpPr>
          <p:spPr>
            <a:xfrm>
              <a:off x="1315653" y="2982872"/>
              <a:ext cx="3108960" cy="1371600"/>
            </a:xfrm>
            <a:prstGeom prst="rect">
              <a:avLst/>
            </a:prstGeom>
            <a:solidFill>
              <a:srgbClr val="1D8900">
                <a:alpha val="9804"/>
              </a:srgbClr>
            </a:solidFill>
            <a:ln w="12700" cap="flat" cmpd="sng" algn="ctr">
              <a:noFill/>
              <a:prstDash val="dash"/>
              <a:miter lim="800000"/>
            </a:ln>
            <a:effectLst/>
          </p:spPr>
          <p:txBody>
            <a:bodyPr rot="0" spcFirstLastPara="0" vertOverflow="overflow" horzOverflow="overflow" vert="horz" wrap="square" lIns="338328" tIns="45720" rIns="91440" bIns="4572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D8900"/>
                  </a:solidFill>
                  <a:effectLst/>
                  <a:uLnTx/>
                  <a:uFillTx/>
                  <a:latin typeface="Times New Roman" panose="02020603050405020304" pitchFamily="18" charset="0"/>
                  <a:cs typeface="Times New Roman" panose="02020603050405020304" pitchFamily="18" charset="0"/>
                </a:rPr>
                <a:t>   Public subnet:10.0.1.0/24</a:t>
              </a:r>
            </a:p>
          </p:txBody>
        </p:sp>
        <p:pic>
          <p:nvPicPr>
            <p:cNvPr id="10" name="Graphic 9">
              <a:extLst>
                <a:ext uri="{FF2B5EF4-FFF2-40B4-BE49-F238E27FC236}">
                  <a16:creationId xmlns:a16="http://schemas.microsoft.com/office/drawing/2014/main" id="{A33A87D9-EF33-D4C6-3C0D-8293CC34C562}"/>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315654" y="2980513"/>
              <a:ext cx="457200" cy="457200"/>
            </a:xfrm>
            <a:prstGeom prst="rect">
              <a:avLst/>
            </a:prstGeom>
          </p:spPr>
        </p:pic>
        <p:sp>
          <p:nvSpPr>
            <p:cNvPr id="11" name="Rectangle 10">
              <a:extLst>
                <a:ext uri="{FF2B5EF4-FFF2-40B4-BE49-F238E27FC236}">
                  <a16:creationId xmlns:a16="http://schemas.microsoft.com/office/drawing/2014/main" id="{75F12F8D-6322-F9BB-2672-84096001791E}"/>
                </a:ext>
              </a:extLst>
            </p:cNvPr>
            <p:cNvSpPr/>
            <p:nvPr/>
          </p:nvSpPr>
          <p:spPr>
            <a:xfrm>
              <a:off x="1315652" y="4510729"/>
              <a:ext cx="3108960" cy="1371600"/>
            </a:xfrm>
            <a:prstGeom prst="rect">
              <a:avLst/>
            </a:prstGeom>
            <a:solidFill>
              <a:srgbClr val="007CBC">
                <a:alpha val="9804"/>
              </a:srgbClr>
            </a:solidFill>
            <a:ln w="12700" cap="flat" cmpd="sng" algn="ctr">
              <a:noFill/>
              <a:prstDash val="dash"/>
              <a:miter lim="800000"/>
            </a:ln>
            <a:effectLst/>
          </p:spPr>
          <p:txBody>
            <a:bodyPr rot="0" spcFirstLastPara="0" vertOverflow="overflow" horzOverflow="overflow" vert="horz" wrap="square" lIns="338328" tIns="45720" rIns="91440" bIns="4572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7CBC"/>
                  </a:solidFill>
                  <a:effectLst/>
                  <a:uLnTx/>
                  <a:uFillTx/>
                  <a:latin typeface="Times New Roman" panose="02020603050405020304" pitchFamily="18" charset="0"/>
                  <a:cs typeface="Times New Roman" panose="02020603050405020304" pitchFamily="18" charset="0"/>
                </a:rPr>
                <a:t>   Private subnet: 10.0.2.0/24</a:t>
              </a:r>
            </a:p>
          </p:txBody>
        </p:sp>
        <p:pic>
          <p:nvPicPr>
            <p:cNvPr id="28" name="Graphic 27">
              <a:extLst>
                <a:ext uri="{FF2B5EF4-FFF2-40B4-BE49-F238E27FC236}">
                  <a16:creationId xmlns:a16="http://schemas.microsoft.com/office/drawing/2014/main" id="{A064EA5D-2DDB-21FD-A6D6-1E57A2F9A9B9}"/>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315653" y="4508371"/>
              <a:ext cx="457200" cy="457200"/>
            </a:xfrm>
            <a:prstGeom prst="rect">
              <a:avLst/>
            </a:prstGeom>
          </p:spPr>
        </p:pic>
        <p:sp>
          <p:nvSpPr>
            <p:cNvPr id="29" name="Rectangle 28">
              <a:extLst>
                <a:ext uri="{FF2B5EF4-FFF2-40B4-BE49-F238E27FC236}">
                  <a16:creationId xmlns:a16="http://schemas.microsoft.com/office/drawing/2014/main" id="{2954BE65-3EB8-91DA-EC77-8C524EE3789F}"/>
                </a:ext>
              </a:extLst>
            </p:cNvPr>
            <p:cNvSpPr/>
            <p:nvPr/>
          </p:nvSpPr>
          <p:spPr>
            <a:xfrm>
              <a:off x="152402" y="1273546"/>
              <a:ext cx="5403272" cy="5191619"/>
            </a:xfrm>
            <a:prstGeom prst="rect">
              <a:avLst/>
            </a:prstGeom>
            <a:noFill/>
            <a:ln w="12700" cap="flat" cmpd="sng" algn="ctr">
              <a:solidFill>
                <a:srgbClr val="232F3D"/>
              </a:solidFill>
              <a:prstDash val="solid"/>
              <a:miter lim="800000"/>
            </a:ln>
            <a:effectLst/>
          </p:spPr>
          <p:txBody>
            <a:bodyPr rot="0" spcFirstLastPara="0" vertOverflow="overflow" horzOverflow="overflow" vert="horz" wrap="square" lIns="457200" tIns="91440" rIns="91440" bIns="4572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 </a:t>
              </a:r>
              <a:r>
                <a:rPr kumimoji="0" lang="en-US" sz="1600" b="0" i="0" u="none" strike="noStrike" kern="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AWS Cloud</a:t>
              </a:r>
            </a:p>
          </p:txBody>
        </p:sp>
        <p:pic>
          <p:nvPicPr>
            <p:cNvPr id="30" name="Graphic 29">
              <a:extLst>
                <a:ext uri="{FF2B5EF4-FFF2-40B4-BE49-F238E27FC236}">
                  <a16:creationId xmlns:a16="http://schemas.microsoft.com/office/drawing/2014/main" id="{8B36D117-B97B-29AC-FCF1-3293489D0628}"/>
                </a:ext>
                <a:ext uri="{C183D7F6-B498-43B3-948B-1728B52AA6E4}">
                  <adec:decorative xmlns:adec="http://schemas.microsoft.com/office/drawing/2017/decorative" val="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52401" y="1273546"/>
              <a:ext cx="457200" cy="457200"/>
            </a:xfrm>
            <a:prstGeom prst="rect">
              <a:avLst/>
            </a:prstGeom>
          </p:spPr>
        </p:pic>
        <p:sp>
          <p:nvSpPr>
            <p:cNvPr id="52" name="Rectangle 51">
              <a:extLst>
                <a:ext uri="{FF2B5EF4-FFF2-40B4-BE49-F238E27FC236}">
                  <a16:creationId xmlns:a16="http://schemas.microsoft.com/office/drawing/2014/main" id="{01229D25-45D3-3903-1C04-B3E73687C7B8}"/>
                </a:ext>
              </a:extLst>
            </p:cNvPr>
            <p:cNvSpPr/>
            <p:nvPr/>
          </p:nvSpPr>
          <p:spPr>
            <a:xfrm>
              <a:off x="280551" y="1888174"/>
              <a:ext cx="4984176" cy="4328548"/>
            </a:xfrm>
            <a:prstGeom prst="rect">
              <a:avLst/>
            </a:prstGeom>
            <a:noFill/>
            <a:ln w="12700" cap="flat" cmpd="sng" algn="ctr">
              <a:solidFill>
                <a:srgbClr val="007CBC"/>
              </a:solidFill>
              <a:prstDash val="sysDash"/>
              <a:miter lim="800000"/>
            </a:ln>
            <a:effectLst/>
          </p:spPr>
          <p:txBody>
            <a:bodyPr rot="0" spcFirstLastPara="0" vertOverflow="overflow" horzOverflow="overflow" vert="horz" wrap="square" lIns="457200" tIns="91440" rIns="91440" bIns="4572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7CBC"/>
                  </a:solidFill>
                  <a:effectLst/>
                  <a:uLnTx/>
                  <a:uFillTx/>
                  <a:latin typeface="Times New Roman" panose="02020603050405020304" pitchFamily="18" charset="0"/>
                  <a:cs typeface="Times New Roman" panose="02020603050405020304" pitchFamily="18" charset="0"/>
                </a:rPr>
                <a:t> Region</a:t>
              </a:r>
            </a:p>
          </p:txBody>
        </p:sp>
        <p:pic>
          <p:nvPicPr>
            <p:cNvPr id="53" name="Graphic 52">
              <a:extLst>
                <a:ext uri="{FF2B5EF4-FFF2-40B4-BE49-F238E27FC236}">
                  <a16:creationId xmlns:a16="http://schemas.microsoft.com/office/drawing/2014/main" id="{FED7D342-92FC-F94C-040B-2F1F27909634}"/>
                </a:ext>
                <a:ext uri="{C183D7F6-B498-43B3-948B-1728B52AA6E4}">
                  <adec:decorative xmlns:adec="http://schemas.microsoft.com/office/drawing/2017/decorative" val="1"/>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280551" y="1888174"/>
              <a:ext cx="457200" cy="457200"/>
            </a:xfrm>
            <a:prstGeom prst="rect">
              <a:avLst/>
            </a:prstGeom>
          </p:spPr>
        </p:pic>
        <p:sp>
          <p:nvSpPr>
            <p:cNvPr id="54" name="Rectangle 53">
              <a:extLst>
                <a:ext uri="{FF2B5EF4-FFF2-40B4-BE49-F238E27FC236}">
                  <a16:creationId xmlns:a16="http://schemas.microsoft.com/office/drawing/2014/main" id="{6E29C8B8-2D14-5967-21A9-81DB646B7BB2}"/>
                </a:ext>
              </a:extLst>
            </p:cNvPr>
            <p:cNvSpPr/>
            <p:nvPr/>
          </p:nvSpPr>
          <p:spPr>
            <a:xfrm>
              <a:off x="581948" y="2624640"/>
              <a:ext cx="4364125" cy="3443417"/>
            </a:xfrm>
            <a:prstGeom prst="rect">
              <a:avLst/>
            </a:prstGeom>
            <a:noFill/>
            <a:ln w="12700" cap="flat" cmpd="sng" algn="ctr">
              <a:solidFill>
                <a:srgbClr val="1D8900"/>
              </a:solidFill>
              <a:prstDash val="solid"/>
              <a:miter lim="800000"/>
            </a:ln>
            <a:effectLst/>
          </p:spPr>
          <p:txBody>
            <a:bodyPr rot="0" spcFirstLastPara="0" vertOverflow="overflow" horzOverflow="overflow" vert="horz" wrap="square" lIns="457200" tIns="91440" rIns="91440" bIns="45720" numCol="1" spcCol="0" rtlCol="0" fromWordArt="0" anchor="t" anchorCtr="0" forceAA="0" compatLnSpc="1">
              <a:prstTxWarp prst="textNoShape">
                <a:avLst/>
              </a:prstTxWarp>
              <a:noAutofit/>
            </a:bodyPr>
            <a:lstStyle/>
            <a:p>
              <a:r>
                <a:rPr kumimoji="0" lang="en-US" sz="1600" b="0" i="0" u="none" strike="noStrike" kern="0" cap="none" spc="0" normalizeH="0" baseline="0" noProof="0" dirty="0">
                  <a:ln w="0"/>
                  <a:solidFill>
                    <a:srgbClr val="1D8900"/>
                  </a:solidFill>
                  <a:effectLst/>
                  <a:uLnTx/>
                  <a:uFillTx/>
                  <a:latin typeface="Times New Roman" panose="02020603050405020304" pitchFamily="18" charset="0"/>
                  <a:cs typeface="Times New Roman" panose="02020603050405020304" pitchFamily="18" charset="0"/>
                </a:rPr>
                <a:t> VPC: </a:t>
              </a:r>
              <a:r>
                <a:rPr lang="en-US" sz="1600" dirty="0">
                  <a:solidFill>
                    <a:srgbClr val="1D8900"/>
                  </a:solidFill>
                  <a:latin typeface="Times New Roman" panose="02020603050405020304" pitchFamily="18" charset="0"/>
                  <a:cs typeface="Times New Roman" panose="02020603050405020304" pitchFamily="18" charset="0"/>
                </a:rPr>
                <a:t>10.0.0.0/16</a:t>
              </a:r>
            </a:p>
          </p:txBody>
        </p:sp>
        <p:pic>
          <p:nvPicPr>
            <p:cNvPr id="55" name="Graphic 54">
              <a:extLst>
                <a:ext uri="{FF2B5EF4-FFF2-40B4-BE49-F238E27FC236}">
                  <a16:creationId xmlns:a16="http://schemas.microsoft.com/office/drawing/2014/main" id="{A16B61D7-D80C-ADE6-D773-419A090DD3C1}"/>
                </a:ext>
                <a:ext uri="{C183D7F6-B498-43B3-948B-1728B52AA6E4}">
                  <adec:decorative xmlns:adec="http://schemas.microsoft.com/office/drawing/2017/decorative" val="1"/>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581948" y="2624640"/>
              <a:ext cx="457200" cy="457200"/>
            </a:xfrm>
            <a:prstGeom prst="rect">
              <a:avLst/>
            </a:prstGeom>
          </p:spPr>
        </p:pic>
        <p:pic>
          <p:nvPicPr>
            <p:cNvPr id="56" name="Graphic 55">
              <a:extLst>
                <a:ext uri="{FF2B5EF4-FFF2-40B4-BE49-F238E27FC236}">
                  <a16:creationId xmlns:a16="http://schemas.microsoft.com/office/drawing/2014/main" id="{CEF29033-C6FE-DE53-F9F4-1487297F7F54}"/>
                </a:ext>
                <a:ext uri="{C183D7F6-B498-43B3-948B-1728B52AA6E4}">
                  <adec:decorative xmlns:adec="http://schemas.microsoft.com/office/drawing/2017/decorative" val="1"/>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2799541" y="3711641"/>
              <a:ext cx="457200" cy="457200"/>
            </a:xfrm>
            <a:prstGeom prst="rect">
              <a:avLst/>
            </a:prstGeom>
          </p:spPr>
        </p:pic>
        <p:sp>
          <p:nvSpPr>
            <p:cNvPr id="57" name="Rectangle 56">
              <a:extLst>
                <a:ext uri="{FF2B5EF4-FFF2-40B4-BE49-F238E27FC236}">
                  <a16:creationId xmlns:a16="http://schemas.microsoft.com/office/drawing/2014/main" id="{288CD7B8-B120-CD8C-55AB-DE1E5C756878}"/>
                </a:ext>
              </a:extLst>
            </p:cNvPr>
            <p:cNvSpPr/>
            <p:nvPr/>
          </p:nvSpPr>
          <p:spPr>
            <a:xfrm>
              <a:off x="2145491" y="3372897"/>
              <a:ext cx="1765300" cy="872669"/>
            </a:xfrm>
            <a:prstGeom prst="rect">
              <a:avLst/>
            </a:prstGeom>
            <a:noFill/>
            <a:ln w="12700" cap="flat" cmpd="sng" algn="ctr">
              <a:solidFill>
                <a:srgbClr val="DF3312"/>
              </a:solidFill>
              <a:prstDash val="solid"/>
              <a:miter lim="800000"/>
            </a:ln>
            <a:effectLst/>
          </p:spPr>
          <p:txBody>
            <a:bodyPr rot="0" spcFirstLastPara="0" vertOverflow="overflow" horzOverflow="overflow" vert="horz" wrap="square" lIns="91440" tIns="91440" rIns="91440" bIns="45720" numCol="1" spcCol="0" rtlCol="0" fromWordArt="0" anchor="t" anchorCtr="1"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DF3312"/>
                  </a:solidFill>
                  <a:effectLst/>
                  <a:uLnTx/>
                  <a:uFillTx/>
                  <a:latin typeface="Times New Roman" panose="02020603050405020304" pitchFamily="18" charset="0"/>
                  <a:cs typeface="Times New Roman" panose="02020603050405020304" pitchFamily="18" charset="0"/>
                </a:rPr>
                <a:t>Security group</a:t>
              </a:r>
            </a:p>
          </p:txBody>
        </p:sp>
        <p:pic>
          <p:nvPicPr>
            <p:cNvPr id="58" name="Graphic 57">
              <a:extLst>
                <a:ext uri="{FF2B5EF4-FFF2-40B4-BE49-F238E27FC236}">
                  <a16:creationId xmlns:a16="http://schemas.microsoft.com/office/drawing/2014/main" id="{453730CE-3AC5-6D46-A5CD-05238F1848F2}"/>
                </a:ext>
                <a:ext uri="{C183D7F6-B498-43B3-948B-1728B52AA6E4}">
                  <adec:decorative xmlns:adec="http://schemas.microsoft.com/office/drawing/2017/decorative" val="1"/>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2813392" y="5249493"/>
              <a:ext cx="457200" cy="457200"/>
            </a:xfrm>
            <a:prstGeom prst="rect">
              <a:avLst/>
            </a:prstGeom>
          </p:spPr>
        </p:pic>
        <p:sp>
          <p:nvSpPr>
            <p:cNvPr id="59" name="Rectangle 58">
              <a:extLst>
                <a:ext uri="{FF2B5EF4-FFF2-40B4-BE49-F238E27FC236}">
                  <a16:creationId xmlns:a16="http://schemas.microsoft.com/office/drawing/2014/main" id="{BBAEB0C2-29B0-D7E5-0233-0C9D416A05F5}"/>
                </a:ext>
              </a:extLst>
            </p:cNvPr>
            <p:cNvSpPr/>
            <p:nvPr/>
          </p:nvSpPr>
          <p:spPr>
            <a:xfrm>
              <a:off x="2159342" y="4910749"/>
              <a:ext cx="1765300" cy="872669"/>
            </a:xfrm>
            <a:prstGeom prst="rect">
              <a:avLst/>
            </a:prstGeom>
            <a:noFill/>
            <a:ln w="12700" cap="flat" cmpd="sng" algn="ctr">
              <a:solidFill>
                <a:srgbClr val="DF3312"/>
              </a:solidFill>
              <a:prstDash val="solid"/>
              <a:miter lim="800000"/>
            </a:ln>
            <a:effectLst/>
          </p:spPr>
          <p:txBody>
            <a:bodyPr rot="0" spcFirstLastPara="0" vertOverflow="overflow" horzOverflow="overflow" vert="horz" wrap="square" lIns="91440" tIns="91440" rIns="91440" bIns="45720" numCol="1" spcCol="0" rtlCol="0" fromWordArt="0" anchor="t" anchorCtr="1"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DF3312"/>
                  </a:solidFill>
                  <a:effectLst/>
                  <a:uLnTx/>
                  <a:uFillTx/>
                  <a:latin typeface="Times New Roman" panose="02020603050405020304" pitchFamily="18" charset="0"/>
                  <a:cs typeface="Times New Roman" panose="02020603050405020304" pitchFamily="18" charset="0"/>
                </a:rPr>
                <a:t>Security group</a:t>
              </a:r>
            </a:p>
          </p:txBody>
        </p:sp>
      </p:grpSp>
      <p:cxnSp>
        <p:nvCxnSpPr>
          <p:cNvPr id="60" name="Straight Connector 59">
            <a:extLst>
              <a:ext uri="{FF2B5EF4-FFF2-40B4-BE49-F238E27FC236}">
                <a16:creationId xmlns:a16="http://schemas.microsoft.com/office/drawing/2014/main" id="{C31BD781-1F18-9267-D0C9-4142FB312DAE}"/>
              </a:ext>
              <a:ext uri="{C183D7F6-B498-43B3-948B-1728B52AA6E4}">
                <adec:decorative xmlns:adec="http://schemas.microsoft.com/office/drawing/2017/decorative" val="1"/>
              </a:ext>
            </a:extLst>
          </p:cNvPr>
          <p:cNvCxnSpPr>
            <a:cxnSpLocks/>
            <a:stCxn id="57" idx="3"/>
            <a:endCxn id="62" idx="1"/>
          </p:cNvCxnSpPr>
          <p:nvPr/>
        </p:nvCxnSpPr>
        <p:spPr>
          <a:xfrm>
            <a:off x="4033241" y="3554918"/>
            <a:ext cx="3454233" cy="877683"/>
          </a:xfrm>
          <a:prstGeom prst="line">
            <a:avLst/>
          </a:prstGeom>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id="{ACCBA462-6B0C-B09A-4FE8-89D86C7FF809}"/>
              </a:ext>
              <a:ext uri="{C183D7F6-B498-43B3-948B-1728B52AA6E4}">
                <adec:decorative xmlns:adec="http://schemas.microsoft.com/office/drawing/2017/decorative" val="1"/>
              </a:ext>
            </a:extLst>
          </p:cNvPr>
          <p:cNvCxnSpPr>
            <a:cxnSpLocks/>
            <a:stCxn id="59" idx="3"/>
            <a:endCxn id="62" idx="1"/>
          </p:cNvCxnSpPr>
          <p:nvPr/>
        </p:nvCxnSpPr>
        <p:spPr>
          <a:xfrm flipV="1">
            <a:off x="4046061" y="4432601"/>
            <a:ext cx="3441413" cy="367288"/>
          </a:xfrm>
          <a:prstGeom prst="line">
            <a:avLst/>
          </a:prstGeom>
        </p:spPr>
        <p:style>
          <a:lnRef idx="1">
            <a:schemeClr val="accent1"/>
          </a:lnRef>
          <a:fillRef idx="0">
            <a:schemeClr val="accent1"/>
          </a:fillRef>
          <a:effectRef idx="0">
            <a:schemeClr val="accent1"/>
          </a:effectRef>
          <a:fontRef idx="minor">
            <a:schemeClr val="tx1"/>
          </a:fontRef>
        </p:style>
      </p:cxnSp>
      <p:sp>
        <p:nvSpPr>
          <p:cNvPr id="62" name="TextBox 61">
            <a:extLst>
              <a:ext uri="{FF2B5EF4-FFF2-40B4-BE49-F238E27FC236}">
                <a16:creationId xmlns:a16="http://schemas.microsoft.com/office/drawing/2014/main" id="{BD477762-7D8B-8448-8461-AA20F5CC28E4}"/>
              </a:ext>
            </a:extLst>
          </p:cNvPr>
          <p:cNvSpPr txBox="1"/>
          <p:nvPr/>
        </p:nvSpPr>
        <p:spPr>
          <a:xfrm>
            <a:off x="7487474" y="3955547"/>
            <a:ext cx="3454266" cy="954107"/>
          </a:xfrm>
          <a:prstGeom prst="rect">
            <a:avLst/>
          </a:prstGeom>
          <a:noFill/>
        </p:spPr>
        <p:txBody>
          <a:bodyPr wrap="square" rtlCol="0">
            <a:spAutoFit/>
          </a:bodyPr>
          <a:lstStyle/>
          <a:p>
            <a:r>
              <a:rPr lang="en-US" sz="2800" dirty="0">
                <a:latin typeface="Times New Roman" panose="02020603050405020304" pitchFamily="18" charset="0"/>
                <a:ea typeface="Amazon Ember Light" panose="020B0403020204020204" pitchFamily="34" charset="0"/>
                <a:cs typeface="Times New Roman" panose="02020603050405020304" pitchFamily="18" charset="0"/>
              </a:rPr>
              <a:t>Security groups act at </a:t>
            </a:r>
            <a:br>
              <a:rPr lang="en-US" sz="2800" dirty="0">
                <a:latin typeface="Times New Roman" panose="02020603050405020304" pitchFamily="18" charset="0"/>
                <a:ea typeface="Amazon Ember Light" panose="020B0403020204020204" pitchFamily="34" charset="0"/>
                <a:cs typeface="Times New Roman" panose="02020603050405020304" pitchFamily="18" charset="0"/>
              </a:rPr>
            </a:br>
            <a:r>
              <a:rPr lang="en-US" sz="2800" dirty="0">
                <a:latin typeface="Times New Roman" panose="02020603050405020304" pitchFamily="18" charset="0"/>
                <a:ea typeface="Amazon Ember Light" panose="020B0403020204020204" pitchFamily="34" charset="0"/>
                <a:cs typeface="Times New Roman" panose="02020603050405020304" pitchFamily="18" charset="0"/>
              </a:rPr>
              <a:t>the </a:t>
            </a:r>
            <a:r>
              <a:rPr lang="en-US" sz="2800" b="1" dirty="0">
                <a:solidFill>
                  <a:schemeClr val="accent5"/>
                </a:solidFill>
                <a:latin typeface="Times New Roman" panose="02020603050405020304" pitchFamily="18" charset="0"/>
                <a:ea typeface="Amazon Ember Light" panose="020B0403020204020204" pitchFamily="34" charset="0"/>
                <a:cs typeface="Times New Roman" panose="02020603050405020304" pitchFamily="18" charset="0"/>
              </a:rPr>
              <a:t>instance level</a:t>
            </a:r>
            <a:r>
              <a:rPr lang="en-US" sz="2800" dirty="0">
                <a:latin typeface="Times New Roman" panose="02020603050405020304" pitchFamily="18" charset="0"/>
                <a:ea typeface="Amazon Ember Light" panose="020B0403020204020204" pitchFamily="34" charset="0"/>
                <a:cs typeface="Times New Roman" panose="02020603050405020304" pitchFamily="18" charset="0"/>
              </a:rPr>
              <a:t>.</a:t>
            </a:r>
          </a:p>
        </p:txBody>
      </p:sp>
      <p:sp>
        <p:nvSpPr>
          <p:cNvPr id="63" name="Rectangle 62">
            <a:extLst>
              <a:ext uri="{FF2B5EF4-FFF2-40B4-BE49-F238E27FC236}">
                <a16:creationId xmlns:a16="http://schemas.microsoft.com/office/drawing/2014/main" id="{4207BE63-2EB8-3FAB-EEC4-C55D01929C74}"/>
              </a:ext>
            </a:extLst>
          </p:cNvPr>
          <p:cNvSpPr/>
          <p:nvPr/>
        </p:nvSpPr>
        <p:spPr>
          <a:xfrm>
            <a:off x="5788949" y="1751903"/>
            <a:ext cx="5729805" cy="1477328"/>
          </a:xfrm>
          <a:prstGeom prst="rect">
            <a:avLst/>
          </a:prstGeom>
        </p:spPr>
        <p:txBody>
          <a:bodyPr wrap="square">
            <a:spAutoFit/>
          </a:bodyPr>
          <a:lstStyle/>
          <a:p>
            <a:r>
              <a:rPr lang="en-US" b="1" dirty="0">
                <a:solidFill>
                  <a:srgbClr val="0070C0"/>
                </a:solidFill>
                <a:latin typeface="Times New Roman" panose="02020603050405020304" pitchFamily="18" charset="0"/>
                <a:cs typeface="Times New Roman" panose="02020603050405020304" pitchFamily="18" charset="0"/>
              </a:rPr>
              <a:t>A security group </a:t>
            </a:r>
            <a:r>
              <a:rPr lang="en-US" dirty="0">
                <a:latin typeface="Times New Roman" panose="02020603050405020304" pitchFamily="18" charset="0"/>
                <a:cs typeface="Times New Roman" panose="02020603050405020304" pitchFamily="18" charset="0"/>
              </a:rPr>
              <a:t>acts as a </a:t>
            </a:r>
            <a:r>
              <a:rPr lang="en-US" dirty="0">
                <a:solidFill>
                  <a:srgbClr val="0070C0"/>
                </a:solidFill>
                <a:latin typeface="Times New Roman" panose="02020603050405020304" pitchFamily="18" charset="0"/>
                <a:cs typeface="Times New Roman" panose="02020603050405020304" pitchFamily="18" charset="0"/>
              </a:rPr>
              <a:t>virtual firewall </a:t>
            </a:r>
            <a:r>
              <a:rPr lang="en-US" dirty="0">
                <a:latin typeface="Times New Roman" panose="02020603050405020304" pitchFamily="18" charset="0"/>
                <a:cs typeface="Times New Roman" panose="02020603050405020304" pitchFamily="18" charset="0"/>
              </a:rPr>
              <a:t>for your </a:t>
            </a:r>
            <a:r>
              <a:rPr lang="en-US" dirty="0">
                <a:solidFill>
                  <a:srgbClr val="0070C0"/>
                </a:solidFill>
                <a:latin typeface="Times New Roman" panose="02020603050405020304" pitchFamily="18" charset="0"/>
                <a:cs typeface="Times New Roman" panose="02020603050405020304" pitchFamily="18" charset="0"/>
              </a:rPr>
              <a:t>instance</a:t>
            </a:r>
            <a:r>
              <a:rPr lang="en-US" dirty="0">
                <a:latin typeface="Times New Roman" panose="02020603050405020304" pitchFamily="18" charset="0"/>
                <a:cs typeface="Times New Roman" panose="02020603050405020304" pitchFamily="18" charset="0"/>
              </a:rPr>
              <a:t>, and it controls inbound and outbound traffic. Security groups act at the </a:t>
            </a:r>
            <a:r>
              <a:rPr lang="en-US" dirty="0">
                <a:solidFill>
                  <a:srgbClr val="0070C0"/>
                </a:solidFill>
                <a:latin typeface="Times New Roman" panose="02020603050405020304" pitchFamily="18" charset="0"/>
                <a:cs typeface="Times New Roman" panose="02020603050405020304" pitchFamily="18" charset="0"/>
              </a:rPr>
              <a:t>instance level</a:t>
            </a:r>
            <a:r>
              <a:rPr lang="en-US" dirty="0">
                <a:latin typeface="Times New Roman" panose="02020603050405020304" pitchFamily="18" charset="0"/>
                <a:cs typeface="Times New Roman" panose="02020603050405020304" pitchFamily="18" charset="0"/>
              </a:rPr>
              <a:t>, not the subnet level. Therefore, each instance in a subnet in your VPC can be assigned to a different set of security groups. </a:t>
            </a:r>
          </a:p>
        </p:txBody>
      </p:sp>
    </p:spTree>
    <p:extLst>
      <p:ext uri="{BB962C8B-B14F-4D97-AF65-F5344CB8AC3E}">
        <p14:creationId xmlns:p14="http://schemas.microsoft.com/office/powerpoint/2010/main" val="348962902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7789822" y="631060"/>
            <a:ext cx="1887578"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93959" y="354858"/>
            <a:ext cx="6195863" cy="95410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784658"/>
                </a:solidFill>
                <a:latin typeface="Times New Roman" panose="02020603050405020304" pitchFamily="18" charset="0"/>
                <a:cs typeface="Times New Roman" panose="02020603050405020304" pitchFamily="18" charset="0"/>
              </a:rPr>
              <a:t>Amazon VPC, networking and security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3679"/>
            <a:ext cx="5761987"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2</a:t>
            </a:r>
          </a:p>
        </p:txBody>
      </p:sp>
      <p:sp>
        <p:nvSpPr>
          <p:cNvPr id="8" name="TextBox 7">
            <a:extLst>
              <a:ext uri="{FF2B5EF4-FFF2-40B4-BE49-F238E27FC236}">
                <a16:creationId xmlns:a16="http://schemas.microsoft.com/office/drawing/2014/main" id="{9526AE13-303F-5332-23EA-9A518E8168AB}"/>
              </a:ext>
            </a:extLst>
          </p:cNvPr>
          <p:cNvSpPr txBox="1"/>
          <p:nvPr/>
        </p:nvSpPr>
        <p:spPr>
          <a:xfrm>
            <a:off x="4226572" y="981327"/>
            <a:ext cx="2933691"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Security groups</a:t>
            </a:r>
          </a:p>
        </p:txBody>
      </p:sp>
      <p:pic>
        <p:nvPicPr>
          <p:cNvPr id="15" name="Picture 14" descr="default security group table with permission for all traffic for all protocols in all ports in all port ranges for any resource using that security group.">
            <a:extLst>
              <a:ext uri="{FF2B5EF4-FFF2-40B4-BE49-F238E27FC236}">
                <a16:creationId xmlns:a16="http://schemas.microsoft.com/office/drawing/2014/main" id="{C949D80B-9D55-56B7-2993-C82BAB0DDF91}"/>
              </a:ext>
            </a:extLst>
          </p:cNvPr>
          <p:cNvPicPr>
            <a:picLocks noChangeAspect="1"/>
          </p:cNvPicPr>
          <p:nvPr/>
        </p:nvPicPr>
        <p:blipFill>
          <a:blip r:embed="rId5"/>
          <a:stretch>
            <a:fillRect/>
          </a:stretch>
        </p:blipFill>
        <p:spPr>
          <a:xfrm>
            <a:off x="1349852" y="1580200"/>
            <a:ext cx="9492295" cy="2334970"/>
          </a:xfrm>
          <a:prstGeom prst="rect">
            <a:avLst/>
          </a:prstGeom>
        </p:spPr>
      </p:pic>
      <p:sp>
        <p:nvSpPr>
          <p:cNvPr id="16" name="Rectangle 15">
            <a:extLst>
              <a:ext uri="{FF2B5EF4-FFF2-40B4-BE49-F238E27FC236}">
                <a16:creationId xmlns:a16="http://schemas.microsoft.com/office/drawing/2014/main" id="{25D8E252-810A-70AD-FE7B-A25DC92C62DC}"/>
              </a:ext>
            </a:extLst>
          </p:cNvPr>
          <p:cNvSpPr/>
          <p:nvPr/>
        </p:nvSpPr>
        <p:spPr>
          <a:xfrm>
            <a:off x="836818" y="4172482"/>
            <a:ext cx="11304443" cy="1405513"/>
          </a:xfrm>
          <a:prstGeom prst="rect">
            <a:avLst/>
          </a:prstGeom>
        </p:spPr>
        <p:txBody>
          <a:bodyPr wrap="square">
            <a:spAutoFit/>
          </a:bodyPr>
          <a:lstStyle/>
          <a:p>
            <a:pPr marL="457200" indent="-457200">
              <a:spcAft>
                <a:spcPts val="800"/>
              </a:spcAf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Security groups have </a:t>
            </a:r>
            <a:r>
              <a:rPr lang="en-US" sz="2400" b="1" dirty="0">
                <a:solidFill>
                  <a:schemeClr val="accent5"/>
                </a:solidFill>
                <a:latin typeface="Times New Roman" panose="02020603050405020304" pitchFamily="18" charset="0"/>
                <a:cs typeface="Times New Roman" panose="02020603050405020304" pitchFamily="18" charset="0"/>
              </a:rPr>
              <a:t>rules</a:t>
            </a:r>
            <a:r>
              <a:rPr lang="en-US" sz="2400" dirty="0">
                <a:solidFill>
                  <a:schemeClr val="accent6"/>
                </a:solidFill>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that control inbound and outbound instance traffic. </a:t>
            </a:r>
          </a:p>
          <a:p>
            <a:pPr marL="457200" indent="-457200">
              <a:spcAft>
                <a:spcPts val="800"/>
              </a:spcAf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Default security groups </a:t>
            </a:r>
            <a:r>
              <a:rPr lang="en-US" sz="2400" b="1" dirty="0">
                <a:solidFill>
                  <a:schemeClr val="accent5"/>
                </a:solidFill>
                <a:latin typeface="Times New Roman" panose="02020603050405020304" pitchFamily="18" charset="0"/>
                <a:cs typeface="Times New Roman" panose="02020603050405020304" pitchFamily="18" charset="0"/>
              </a:rPr>
              <a:t>deny all inbound </a:t>
            </a:r>
            <a:r>
              <a:rPr lang="en-US" sz="2400" dirty="0">
                <a:latin typeface="Times New Roman" panose="02020603050405020304" pitchFamily="18" charset="0"/>
                <a:cs typeface="Times New Roman" panose="02020603050405020304" pitchFamily="18" charset="0"/>
              </a:rPr>
              <a:t>traffic and </a:t>
            </a:r>
            <a:r>
              <a:rPr lang="en-US" sz="2400" b="1" dirty="0">
                <a:solidFill>
                  <a:schemeClr val="accent5"/>
                </a:solidFill>
                <a:latin typeface="Times New Roman" panose="02020603050405020304" pitchFamily="18" charset="0"/>
                <a:cs typeface="Times New Roman" panose="02020603050405020304" pitchFamily="18" charset="0"/>
              </a:rPr>
              <a:t>allow all outbound</a:t>
            </a:r>
            <a:r>
              <a:rPr lang="en-US" sz="2400" dirty="0">
                <a:solidFill>
                  <a:schemeClr val="accent5"/>
                </a:solidFill>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traffic.</a:t>
            </a:r>
          </a:p>
          <a:p>
            <a:pPr marL="457200" indent="-457200">
              <a:spcAft>
                <a:spcPts val="800"/>
              </a:spcAf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Security groups are </a:t>
            </a:r>
            <a:r>
              <a:rPr lang="en-US" sz="2400" b="1" dirty="0">
                <a:solidFill>
                  <a:schemeClr val="accent5"/>
                </a:solidFill>
                <a:latin typeface="Times New Roman" panose="02020603050405020304" pitchFamily="18" charset="0"/>
                <a:cs typeface="Times New Roman" panose="02020603050405020304" pitchFamily="18" charset="0"/>
              </a:rPr>
              <a:t>stateful</a:t>
            </a:r>
            <a:r>
              <a:rPr lang="en-US" sz="24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4652694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7789822" y="631060"/>
            <a:ext cx="1887578"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93959" y="354858"/>
            <a:ext cx="6195863" cy="95410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784658"/>
                </a:solidFill>
                <a:latin typeface="Times New Roman" panose="02020603050405020304" pitchFamily="18" charset="0"/>
                <a:cs typeface="Times New Roman" panose="02020603050405020304" pitchFamily="18" charset="0"/>
              </a:rPr>
              <a:t>Amazon VPC, networking and security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3679"/>
            <a:ext cx="5761987"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2</a:t>
            </a:r>
          </a:p>
        </p:txBody>
      </p:sp>
      <p:sp>
        <p:nvSpPr>
          <p:cNvPr id="8" name="TextBox 7">
            <a:extLst>
              <a:ext uri="{FF2B5EF4-FFF2-40B4-BE49-F238E27FC236}">
                <a16:creationId xmlns:a16="http://schemas.microsoft.com/office/drawing/2014/main" id="{9526AE13-303F-5332-23EA-9A518E8168AB}"/>
              </a:ext>
            </a:extLst>
          </p:cNvPr>
          <p:cNvSpPr txBox="1"/>
          <p:nvPr/>
        </p:nvSpPr>
        <p:spPr>
          <a:xfrm>
            <a:off x="3597014" y="981327"/>
            <a:ext cx="4647576"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Custom security groups</a:t>
            </a:r>
          </a:p>
        </p:txBody>
      </p:sp>
      <p:pic>
        <p:nvPicPr>
          <p:cNvPr id="3" name="Picture 2" descr="custom security group table.">
            <a:extLst>
              <a:ext uri="{FF2B5EF4-FFF2-40B4-BE49-F238E27FC236}">
                <a16:creationId xmlns:a16="http://schemas.microsoft.com/office/drawing/2014/main" id="{22D59956-1419-45AA-5668-BA16C15B8067}"/>
              </a:ext>
            </a:extLst>
          </p:cNvPr>
          <p:cNvPicPr>
            <a:picLocks noChangeAspect="1"/>
          </p:cNvPicPr>
          <p:nvPr/>
        </p:nvPicPr>
        <p:blipFill>
          <a:blip r:embed="rId5"/>
          <a:stretch>
            <a:fillRect/>
          </a:stretch>
        </p:blipFill>
        <p:spPr>
          <a:xfrm>
            <a:off x="1347577" y="1579474"/>
            <a:ext cx="9492295" cy="3450635"/>
          </a:xfrm>
          <a:prstGeom prst="rect">
            <a:avLst/>
          </a:prstGeom>
        </p:spPr>
      </p:pic>
      <p:sp>
        <p:nvSpPr>
          <p:cNvPr id="5" name="TextBox 4">
            <a:extLst>
              <a:ext uri="{FF2B5EF4-FFF2-40B4-BE49-F238E27FC236}">
                <a16:creationId xmlns:a16="http://schemas.microsoft.com/office/drawing/2014/main" id="{FC7C6434-0E1E-91DE-B1C3-F840110F9AE4}"/>
              </a:ext>
            </a:extLst>
          </p:cNvPr>
          <p:cNvSpPr txBox="1"/>
          <p:nvPr/>
        </p:nvSpPr>
        <p:spPr>
          <a:xfrm>
            <a:off x="2218854" y="5017691"/>
            <a:ext cx="6649962" cy="707886"/>
          </a:xfrm>
          <a:prstGeom prst="rect">
            <a:avLst/>
          </a:prstGeom>
          <a:noFill/>
        </p:spPr>
        <p:txBody>
          <a:bodyPr wrap="none" rtlCol="0">
            <a:spAutoFit/>
          </a:bodyPr>
          <a:lstStyle/>
          <a:p>
            <a:pPr marL="342900" indent="-342900">
              <a:buClr>
                <a:schemeClr val="tx1"/>
              </a:buClr>
              <a:buFont typeface="Arial" panose="020B0604020202020204" pitchFamily="34" charset="0"/>
              <a:buChar char="•"/>
            </a:pPr>
            <a:r>
              <a:rPr lang="en-US" sz="2000" dirty="0">
                <a:latin typeface="Times New Roman" panose="02020603050405020304" pitchFamily="18" charset="0"/>
                <a:ea typeface="Amazon Ember Light" panose="020B0403020204020204" pitchFamily="34" charset="0"/>
                <a:cs typeface="Times New Roman" panose="02020603050405020304" pitchFamily="18" charset="0"/>
              </a:rPr>
              <a:t>You can </a:t>
            </a:r>
            <a:r>
              <a:rPr lang="en-US" sz="2000" b="1" dirty="0">
                <a:solidFill>
                  <a:schemeClr val="accent5"/>
                </a:solidFill>
                <a:latin typeface="Times New Roman" panose="02020603050405020304" pitchFamily="18" charset="0"/>
                <a:ea typeface="Amazon Ember Light" panose="020B0403020204020204" pitchFamily="34" charset="0"/>
                <a:cs typeface="Times New Roman" panose="02020603050405020304" pitchFamily="18" charset="0"/>
              </a:rPr>
              <a:t>specify allow </a:t>
            </a:r>
            <a:r>
              <a:rPr lang="en-US" sz="2000" dirty="0">
                <a:latin typeface="Times New Roman" panose="02020603050405020304" pitchFamily="18" charset="0"/>
                <a:ea typeface="Amazon Ember Light" panose="020B0403020204020204" pitchFamily="34" charset="0"/>
                <a:cs typeface="Times New Roman" panose="02020603050405020304" pitchFamily="18" charset="0"/>
              </a:rPr>
              <a:t>rules, but not deny rules.</a:t>
            </a:r>
          </a:p>
          <a:p>
            <a:pPr marL="342900" indent="-342900">
              <a:buClr>
                <a:schemeClr val="tx1"/>
              </a:buClr>
              <a:buFont typeface="Arial" panose="020B0604020202020204" pitchFamily="34" charset="0"/>
              <a:buChar char="•"/>
            </a:pPr>
            <a:r>
              <a:rPr lang="en-US" sz="2000" b="1" dirty="0">
                <a:solidFill>
                  <a:schemeClr val="accent5"/>
                </a:solidFill>
                <a:latin typeface="Times New Roman" panose="02020603050405020304" pitchFamily="18" charset="0"/>
                <a:ea typeface="Amazon Ember Light" panose="020B0403020204020204" pitchFamily="34" charset="0"/>
                <a:cs typeface="Times New Roman" panose="02020603050405020304" pitchFamily="18" charset="0"/>
              </a:rPr>
              <a:t>All rules are evaluated </a:t>
            </a:r>
            <a:r>
              <a:rPr lang="en-US" sz="2000" dirty="0">
                <a:latin typeface="Times New Roman" panose="02020603050405020304" pitchFamily="18" charset="0"/>
                <a:ea typeface="Amazon Ember Light" panose="020B0403020204020204" pitchFamily="34" charset="0"/>
                <a:cs typeface="Times New Roman" panose="02020603050405020304" pitchFamily="18" charset="0"/>
              </a:rPr>
              <a:t>before the decision to allow traffic.</a:t>
            </a:r>
          </a:p>
        </p:txBody>
      </p:sp>
    </p:spTree>
    <p:extLst>
      <p:ext uri="{BB962C8B-B14F-4D97-AF65-F5344CB8AC3E}">
        <p14:creationId xmlns:p14="http://schemas.microsoft.com/office/powerpoint/2010/main" val="311656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7789822" y="631060"/>
            <a:ext cx="1887578"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93959" y="354858"/>
            <a:ext cx="6195863" cy="95410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784658"/>
                </a:solidFill>
                <a:latin typeface="Times New Roman" panose="02020603050405020304" pitchFamily="18" charset="0"/>
                <a:cs typeface="Times New Roman" panose="02020603050405020304" pitchFamily="18" charset="0"/>
              </a:rPr>
              <a:t>Amazon VPC, networking and security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3679"/>
            <a:ext cx="5761987"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2</a:t>
            </a:r>
          </a:p>
        </p:txBody>
      </p:sp>
      <p:sp>
        <p:nvSpPr>
          <p:cNvPr id="8" name="TextBox 7">
            <a:extLst>
              <a:ext uri="{FF2B5EF4-FFF2-40B4-BE49-F238E27FC236}">
                <a16:creationId xmlns:a16="http://schemas.microsoft.com/office/drawing/2014/main" id="{9526AE13-303F-5332-23EA-9A518E8168AB}"/>
              </a:ext>
            </a:extLst>
          </p:cNvPr>
          <p:cNvSpPr txBox="1"/>
          <p:nvPr/>
        </p:nvSpPr>
        <p:spPr>
          <a:xfrm>
            <a:off x="2048727" y="981327"/>
            <a:ext cx="8189555"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Network access control lists (network ACLs)</a:t>
            </a:r>
          </a:p>
        </p:txBody>
      </p:sp>
      <p:grpSp>
        <p:nvGrpSpPr>
          <p:cNvPr id="6" name="Group 5" descr="architecture diagram of a vpc with two subnets. each subnet has an instance and a network access control list attached to it.">
            <a:extLst>
              <a:ext uri="{FF2B5EF4-FFF2-40B4-BE49-F238E27FC236}">
                <a16:creationId xmlns:a16="http://schemas.microsoft.com/office/drawing/2014/main" id="{A2FA818B-DC82-E4B7-867F-B24A30700D0E}"/>
              </a:ext>
            </a:extLst>
          </p:cNvPr>
          <p:cNvGrpSpPr/>
          <p:nvPr/>
        </p:nvGrpSpPr>
        <p:grpSpPr>
          <a:xfrm>
            <a:off x="900973" y="1703393"/>
            <a:ext cx="4654701" cy="4216550"/>
            <a:chOff x="152401" y="1273546"/>
            <a:chExt cx="5403273" cy="5191619"/>
          </a:xfrm>
        </p:grpSpPr>
        <p:pic>
          <p:nvPicPr>
            <p:cNvPr id="10" name="Graphic 9">
              <a:extLst>
                <a:ext uri="{FF2B5EF4-FFF2-40B4-BE49-F238E27FC236}">
                  <a16:creationId xmlns:a16="http://schemas.microsoft.com/office/drawing/2014/main" id="{CB1DB4C0-160C-F36A-09DD-B815AC605D58}"/>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4142346" y="3433722"/>
              <a:ext cx="469900" cy="469900"/>
            </a:xfrm>
            <a:prstGeom prst="rect">
              <a:avLst/>
            </a:prstGeom>
          </p:spPr>
        </p:pic>
        <p:pic>
          <p:nvPicPr>
            <p:cNvPr id="11" name="Graphic 10">
              <a:extLst>
                <a:ext uri="{FF2B5EF4-FFF2-40B4-BE49-F238E27FC236}">
                  <a16:creationId xmlns:a16="http://schemas.microsoft.com/office/drawing/2014/main" id="{99221CED-063A-7B50-F22A-33C0EEEE46AA}"/>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4142346" y="4961579"/>
              <a:ext cx="469900" cy="469900"/>
            </a:xfrm>
            <a:prstGeom prst="rect">
              <a:avLst/>
            </a:prstGeom>
          </p:spPr>
        </p:pic>
        <p:grpSp>
          <p:nvGrpSpPr>
            <p:cNvPr id="15" name="Group 14">
              <a:extLst>
                <a:ext uri="{FF2B5EF4-FFF2-40B4-BE49-F238E27FC236}">
                  <a16:creationId xmlns:a16="http://schemas.microsoft.com/office/drawing/2014/main" id="{78DC050A-F947-F753-6155-8D57560089FA}"/>
                </a:ext>
              </a:extLst>
            </p:cNvPr>
            <p:cNvGrpSpPr/>
            <p:nvPr/>
          </p:nvGrpSpPr>
          <p:grpSpPr>
            <a:xfrm>
              <a:off x="152401" y="1273546"/>
              <a:ext cx="5403273" cy="5191619"/>
              <a:chOff x="152401" y="1273546"/>
              <a:chExt cx="5403273" cy="5191619"/>
            </a:xfrm>
          </p:grpSpPr>
          <p:sp>
            <p:nvSpPr>
              <p:cNvPr id="16" name="Rectangle 15">
                <a:extLst>
                  <a:ext uri="{FF2B5EF4-FFF2-40B4-BE49-F238E27FC236}">
                    <a16:creationId xmlns:a16="http://schemas.microsoft.com/office/drawing/2014/main" id="{F5A850A2-5D13-C1AC-E226-878CA134D009}"/>
                  </a:ext>
                </a:extLst>
              </p:cNvPr>
              <p:cNvSpPr/>
              <p:nvPr/>
            </p:nvSpPr>
            <p:spPr>
              <a:xfrm>
                <a:off x="152402" y="1273546"/>
                <a:ext cx="5403272" cy="5191619"/>
              </a:xfrm>
              <a:prstGeom prst="rect">
                <a:avLst/>
              </a:prstGeom>
              <a:noFill/>
              <a:ln w="12700" cap="flat" cmpd="sng" algn="ctr">
                <a:solidFill>
                  <a:srgbClr val="232F3D"/>
                </a:solidFill>
                <a:prstDash val="solid"/>
                <a:miter lim="800000"/>
              </a:ln>
              <a:effectLst/>
            </p:spPr>
            <p:txBody>
              <a:bodyPr rot="0" spcFirstLastPara="0" vertOverflow="overflow" horzOverflow="overflow" vert="horz" wrap="square" lIns="457200" tIns="91440" rIns="91440" bIns="4572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sysClr val="windowText" lastClr="000000"/>
                    </a:solidFill>
                    <a:effectLst/>
                    <a:uLnTx/>
                    <a:uFillTx/>
                    <a:ea typeface="+mn-ea"/>
                    <a:cs typeface="+mn-cs"/>
                  </a:rPr>
                  <a:t> </a:t>
                </a:r>
                <a:r>
                  <a:rPr kumimoji="0" lang="en-US" sz="1600" b="0" i="0" u="none" strike="noStrike" kern="0" cap="none" spc="0" normalizeH="0" baseline="0" noProof="0" dirty="0">
                    <a:ln>
                      <a:noFill/>
                    </a:ln>
                    <a:solidFill>
                      <a:sysClr val="windowText" lastClr="000000"/>
                    </a:solidFill>
                    <a:effectLst/>
                    <a:uLnTx/>
                    <a:uFillTx/>
                    <a:ea typeface="+mn-ea"/>
                    <a:cs typeface="+mn-cs"/>
                  </a:rPr>
                  <a:t>AWS Cloud</a:t>
                </a:r>
              </a:p>
            </p:txBody>
          </p:sp>
          <p:pic>
            <p:nvPicPr>
              <p:cNvPr id="21" name="Graphic 20">
                <a:extLst>
                  <a:ext uri="{FF2B5EF4-FFF2-40B4-BE49-F238E27FC236}">
                    <a16:creationId xmlns:a16="http://schemas.microsoft.com/office/drawing/2014/main" id="{38E20CCF-AD91-E3F9-4161-2ECF76B9781F}"/>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52401" y="1273546"/>
                <a:ext cx="457200" cy="457200"/>
              </a:xfrm>
              <a:prstGeom prst="rect">
                <a:avLst/>
              </a:prstGeom>
            </p:spPr>
          </p:pic>
          <p:grpSp>
            <p:nvGrpSpPr>
              <p:cNvPr id="22" name="Group 21">
                <a:extLst>
                  <a:ext uri="{FF2B5EF4-FFF2-40B4-BE49-F238E27FC236}">
                    <a16:creationId xmlns:a16="http://schemas.microsoft.com/office/drawing/2014/main" id="{AFBD699E-D102-037C-D44E-879A98FE1D7C}"/>
                  </a:ext>
                </a:extLst>
              </p:cNvPr>
              <p:cNvGrpSpPr/>
              <p:nvPr/>
            </p:nvGrpSpPr>
            <p:grpSpPr>
              <a:xfrm>
                <a:off x="280551" y="1888174"/>
                <a:ext cx="4984176" cy="4460804"/>
                <a:chOff x="280551" y="1888174"/>
                <a:chExt cx="4984176" cy="4460804"/>
              </a:xfrm>
            </p:grpSpPr>
            <p:sp>
              <p:nvSpPr>
                <p:cNvPr id="23" name="Rectangle 22">
                  <a:extLst>
                    <a:ext uri="{FF2B5EF4-FFF2-40B4-BE49-F238E27FC236}">
                      <a16:creationId xmlns:a16="http://schemas.microsoft.com/office/drawing/2014/main" id="{DCC84C2E-838F-0FD7-2638-9CD964560BC6}"/>
                    </a:ext>
                  </a:extLst>
                </p:cNvPr>
                <p:cNvSpPr/>
                <p:nvPr/>
              </p:nvSpPr>
              <p:spPr>
                <a:xfrm>
                  <a:off x="280551" y="1888174"/>
                  <a:ext cx="4984176" cy="4328548"/>
                </a:xfrm>
                <a:prstGeom prst="rect">
                  <a:avLst/>
                </a:prstGeom>
                <a:noFill/>
                <a:ln w="12700" cap="flat" cmpd="sng" algn="ctr">
                  <a:solidFill>
                    <a:srgbClr val="007CBC"/>
                  </a:solidFill>
                  <a:prstDash val="sysDash"/>
                  <a:miter lim="800000"/>
                </a:ln>
                <a:effectLst/>
              </p:spPr>
              <p:txBody>
                <a:bodyPr rot="0" spcFirstLastPara="0" vertOverflow="overflow" horzOverflow="overflow" vert="horz" wrap="square" lIns="457200" tIns="91440" rIns="91440" bIns="4572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7CBC"/>
                      </a:solidFill>
                      <a:effectLst/>
                      <a:uLnTx/>
                      <a:uFillTx/>
                      <a:ea typeface="+mn-ea"/>
                      <a:cs typeface="+mn-cs"/>
                    </a:rPr>
                    <a:t> Region</a:t>
                  </a:r>
                </a:p>
              </p:txBody>
            </p:sp>
            <p:pic>
              <p:nvPicPr>
                <p:cNvPr id="24" name="Graphic 23">
                  <a:extLst>
                    <a:ext uri="{FF2B5EF4-FFF2-40B4-BE49-F238E27FC236}">
                      <a16:creationId xmlns:a16="http://schemas.microsoft.com/office/drawing/2014/main" id="{50463CFC-546E-1CFE-4D67-71B314171A40}"/>
                    </a:ext>
                    <a:ext uri="{C183D7F6-B498-43B3-948B-1728B52AA6E4}">
                      <adec:decorative xmlns:adec="http://schemas.microsoft.com/office/drawing/2017/decorative" val="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280551" y="1888174"/>
                  <a:ext cx="457200" cy="457200"/>
                </a:xfrm>
                <a:prstGeom prst="rect">
                  <a:avLst/>
                </a:prstGeom>
              </p:spPr>
            </p:pic>
            <p:grpSp>
              <p:nvGrpSpPr>
                <p:cNvPr id="27" name="Group 26">
                  <a:extLst>
                    <a:ext uri="{FF2B5EF4-FFF2-40B4-BE49-F238E27FC236}">
                      <a16:creationId xmlns:a16="http://schemas.microsoft.com/office/drawing/2014/main" id="{159ADDEF-3E93-4BE5-562D-8FDAB570E1F1}"/>
                    </a:ext>
                  </a:extLst>
                </p:cNvPr>
                <p:cNvGrpSpPr/>
                <p:nvPr/>
              </p:nvGrpSpPr>
              <p:grpSpPr>
                <a:xfrm>
                  <a:off x="581948" y="2244988"/>
                  <a:ext cx="4364125" cy="4103990"/>
                  <a:chOff x="581948" y="2244988"/>
                  <a:chExt cx="4364125" cy="4103990"/>
                </a:xfrm>
              </p:grpSpPr>
              <p:sp>
                <p:nvSpPr>
                  <p:cNvPr id="28" name="Rectangle 27">
                    <a:extLst>
                      <a:ext uri="{FF2B5EF4-FFF2-40B4-BE49-F238E27FC236}">
                        <a16:creationId xmlns:a16="http://schemas.microsoft.com/office/drawing/2014/main" id="{F77C435C-FAED-58FD-524D-3ED842B48F7C}"/>
                      </a:ext>
                    </a:extLst>
                  </p:cNvPr>
                  <p:cNvSpPr/>
                  <p:nvPr/>
                </p:nvSpPr>
                <p:spPr>
                  <a:xfrm>
                    <a:off x="581948" y="2624640"/>
                    <a:ext cx="4364125" cy="3443417"/>
                  </a:xfrm>
                  <a:prstGeom prst="rect">
                    <a:avLst/>
                  </a:prstGeom>
                  <a:noFill/>
                  <a:ln w="12700" cap="flat" cmpd="sng" algn="ctr">
                    <a:solidFill>
                      <a:srgbClr val="1D8900"/>
                    </a:solidFill>
                    <a:prstDash val="solid"/>
                    <a:miter lim="800000"/>
                  </a:ln>
                  <a:effectLst/>
                </p:spPr>
                <p:txBody>
                  <a:bodyPr rot="0" spcFirstLastPara="0" vertOverflow="overflow" horzOverflow="overflow" vert="horz" wrap="square" lIns="457200" tIns="91440" rIns="91440" bIns="45720" numCol="1" spcCol="0" rtlCol="0" fromWordArt="0" anchor="t" anchorCtr="0" forceAA="0" compatLnSpc="1">
                    <a:prstTxWarp prst="textNoShape">
                      <a:avLst/>
                    </a:prstTxWarp>
                    <a:noAutofit/>
                  </a:bodyPr>
                  <a:lstStyle/>
                  <a:p>
                    <a:r>
                      <a:rPr kumimoji="0" lang="en-US" sz="1600" b="0" i="0" u="none" strike="noStrike" kern="0" cap="none" spc="0" normalizeH="0" baseline="0" noProof="0" dirty="0">
                        <a:ln w="0"/>
                        <a:solidFill>
                          <a:srgbClr val="1D8900"/>
                        </a:solidFill>
                        <a:effectLst/>
                        <a:uLnTx/>
                        <a:uFillTx/>
                      </a:rPr>
                      <a:t> VPC: </a:t>
                    </a:r>
                    <a:r>
                      <a:rPr lang="en-US" sz="1600" dirty="0">
                        <a:solidFill>
                          <a:srgbClr val="1D8900"/>
                        </a:solidFill>
                      </a:rPr>
                      <a:t>10.0.0.0/16</a:t>
                    </a:r>
                  </a:p>
                </p:txBody>
              </p:sp>
              <p:pic>
                <p:nvPicPr>
                  <p:cNvPr id="29" name="Graphic 28">
                    <a:extLst>
                      <a:ext uri="{FF2B5EF4-FFF2-40B4-BE49-F238E27FC236}">
                        <a16:creationId xmlns:a16="http://schemas.microsoft.com/office/drawing/2014/main" id="{871454D2-F2F1-C618-F37B-954223A39D5E}"/>
                      </a:ext>
                      <a:ext uri="{C183D7F6-B498-43B3-948B-1728B52AA6E4}">
                        <adec:decorative xmlns:adec="http://schemas.microsoft.com/office/drawing/2017/decorative" val="1"/>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581948" y="2624640"/>
                    <a:ext cx="457200" cy="457200"/>
                  </a:xfrm>
                  <a:prstGeom prst="rect">
                    <a:avLst/>
                  </a:prstGeom>
                </p:spPr>
              </p:pic>
              <p:grpSp>
                <p:nvGrpSpPr>
                  <p:cNvPr id="30" name="Group 29">
                    <a:extLst>
                      <a:ext uri="{FF2B5EF4-FFF2-40B4-BE49-F238E27FC236}">
                        <a16:creationId xmlns:a16="http://schemas.microsoft.com/office/drawing/2014/main" id="{B6513974-64BE-38C3-8AB3-72B85479E3A5}"/>
                      </a:ext>
                    </a:extLst>
                  </p:cNvPr>
                  <p:cNvGrpSpPr/>
                  <p:nvPr/>
                </p:nvGrpSpPr>
                <p:grpSpPr>
                  <a:xfrm>
                    <a:off x="1063615" y="2244988"/>
                    <a:ext cx="3591473" cy="4103990"/>
                    <a:chOff x="1063615" y="2244988"/>
                    <a:chExt cx="3591473" cy="4103990"/>
                  </a:xfrm>
                </p:grpSpPr>
                <p:sp>
                  <p:nvSpPr>
                    <p:cNvPr id="31" name="Rectangle 30">
                      <a:extLst>
                        <a:ext uri="{FF2B5EF4-FFF2-40B4-BE49-F238E27FC236}">
                          <a16:creationId xmlns:a16="http://schemas.microsoft.com/office/drawing/2014/main" id="{D719933D-AE9E-5A89-A166-380953B71884}"/>
                        </a:ext>
                      </a:extLst>
                    </p:cNvPr>
                    <p:cNvSpPr/>
                    <p:nvPr/>
                  </p:nvSpPr>
                  <p:spPr>
                    <a:xfrm>
                      <a:off x="1063615" y="2244988"/>
                      <a:ext cx="3591473" cy="4103990"/>
                    </a:xfrm>
                    <a:prstGeom prst="rect">
                      <a:avLst/>
                    </a:prstGeom>
                    <a:noFill/>
                    <a:ln w="12700" cap="flat" cmpd="sng" algn="ctr">
                      <a:solidFill>
                        <a:srgbClr val="007CBC"/>
                      </a:solidFill>
                      <a:prstDash val="dash"/>
                      <a:miter lim="800000"/>
                    </a:ln>
                    <a:effectLst/>
                  </p:spPr>
                  <p:txBody>
                    <a:bodyPr rot="0" spcFirstLastPara="0" vertOverflow="overflow" horzOverflow="overflow" vert="horz" wrap="square" lIns="91440" tIns="91440" rIns="91440" bIns="45720" numCol="1" spcCol="0" rtlCol="0" fromWordArt="0" anchor="t"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7CBC"/>
                          </a:solidFill>
                          <a:effectLst/>
                          <a:uLnTx/>
                          <a:uFillTx/>
                          <a:ea typeface="+mn-ea"/>
                          <a:cs typeface="+mn-cs"/>
                        </a:rPr>
                        <a:t>Availability Zone</a:t>
                      </a:r>
                    </a:p>
                  </p:txBody>
                </p:sp>
                <p:grpSp>
                  <p:nvGrpSpPr>
                    <p:cNvPr id="32" name="Group 31">
                      <a:extLst>
                        <a:ext uri="{FF2B5EF4-FFF2-40B4-BE49-F238E27FC236}">
                          <a16:creationId xmlns:a16="http://schemas.microsoft.com/office/drawing/2014/main" id="{7EDBED78-2794-F925-B5DA-EF73182CFA0B}"/>
                        </a:ext>
                      </a:extLst>
                    </p:cNvPr>
                    <p:cNvGrpSpPr/>
                    <p:nvPr/>
                  </p:nvGrpSpPr>
                  <p:grpSpPr>
                    <a:xfrm>
                      <a:off x="1315652" y="2980513"/>
                      <a:ext cx="3108961" cy="2901816"/>
                      <a:chOff x="1315652" y="2980513"/>
                      <a:chExt cx="3108961" cy="2901816"/>
                    </a:xfrm>
                  </p:grpSpPr>
                  <p:grpSp>
                    <p:nvGrpSpPr>
                      <p:cNvPr id="33" name="Group 32">
                        <a:extLst>
                          <a:ext uri="{FF2B5EF4-FFF2-40B4-BE49-F238E27FC236}">
                            <a16:creationId xmlns:a16="http://schemas.microsoft.com/office/drawing/2014/main" id="{9D3ABCF7-D1AE-CDC6-C325-5F4623EA0D10}"/>
                          </a:ext>
                        </a:extLst>
                      </p:cNvPr>
                      <p:cNvGrpSpPr/>
                      <p:nvPr/>
                    </p:nvGrpSpPr>
                    <p:grpSpPr>
                      <a:xfrm>
                        <a:off x="1315652" y="2980513"/>
                        <a:ext cx="3108961" cy="2901816"/>
                        <a:chOff x="1315652" y="2980513"/>
                        <a:chExt cx="3108961" cy="2901816"/>
                      </a:xfrm>
                    </p:grpSpPr>
                    <p:grpSp>
                      <p:nvGrpSpPr>
                        <p:cNvPr id="36" name="Group 35">
                          <a:extLst>
                            <a:ext uri="{FF2B5EF4-FFF2-40B4-BE49-F238E27FC236}">
                              <a16:creationId xmlns:a16="http://schemas.microsoft.com/office/drawing/2014/main" id="{B5257C92-8895-A944-08BA-77F884180F64}"/>
                            </a:ext>
                          </a:extLst>
                        </p:cNvPr>
                        <p:cNvGrpSpPr/>
                        <p:nvPr/>
                      </p:nvGrpSpPr>
                      <p:grpSpPr>
                        <a:xfrm>
                          <a:off x="1315653" y="2980513"/>
                          <a:ext cx="3108960" cy="1488413"/>
                          <a:chOff x="1315653" y="2980513"/>
                          <a:chExt cx="3108960" cy="1488413"/>
                        </a:xfrm>
                      </p:grpSpPr>
                      <p:sp>
                        <p:nvSpPr>
                          <p:cNvPr id="40" name="Rectangle 39">
                            <a:extLst>
                              <a:ext uri="{FF2B5EF4-FFF2-40B4-BE49-F238E27FC236}">
                                <a16:creationId xmlns:a16="http://schemas.microsoft.com/office/drawing/2014/main" id="{A2186C1D-2E13-5EE3-9DD4-9B6D68B10C52}"/>
                              </a:ext>
                            </a:extLst>
                          </p:cNvPr>
                          <p:cNvSpPr/>
                          <p:nvPr/>
                        </p:nvSpPr>
                        <p:spPr>
                          <a:xfrm>
                            <a:off x="1315653" y="2990705"/>
                            <a:ext cx="3108960" cy="1478221"/>
                          </a:xfrm>
                          <a:prstGeom prst="rect">
                            <a:avLst/>
                          </a:prstGeom>
                          <a:solidFill>
                            <a:srgbClr val="1D8900">
                              <a:alpha val="9804"/>
                            </a:srgbClr>
                          </a:solidFill>
                          <a:ln w="12700" cap="flat" cmpd="sng" algn="ctr">
                            <a:noFill/>
                            <a:prstDash val="dash"/>
                            <a:miter lim="800000"/>
                          </a:ln>
                          <a:effectLst/>
                        </p:spPr>
                        <p:txBody>
                          <a:bodyPr rot="0" spcFirstLastPara="0" vertOverflow="overflow" horzOverflow="overflow" vert="horz" wrap="square" lIns="338328" tIns="45720" rIns="91440" bIns="4572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D8900"/>
                                </a:solidFill>
                                <a:effectLst/>
                                <a:uLnTx/>
                                <a:uFillTx/>
                                <a:ea typeface="+mn-ea"/>
                                <a:cs typeface="+mn-cs"/>
                              </a:rPr>
                              <a:t>   Public subnet:10.0.0.0/24</a:t>
                            </a:r>
                          </a:p>
                        </p:txBody>
                      </p:sp>
                      <p:pic>
                        <p:nvPicPr>
                          <p:cNvPr id="41" name="Graphic 40">
                            <a:extLst>
                              <a:ext uri="{FF2B5EF4-FFF2-40B4-BE49-F238E27FC236}">
                                <a16:creationId xmlns:a16="http://schemas.microsoft.com/office/drawing/2014/main" id="{414D1817-9EFA-9769-179F-41907A182412}"/>
                              </a:ext>
                              <a:ext uri="{C183D7F6-B498-43B3-948B-1728B52AA6E4}">
                                <adec:decorative xmlns:adec="http://schemas.microsoft.com/office/drawing/2017/decorative" val="1"/>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1315654" y="2980513"/>
                            <a:ext cx="457200" cy="457200"/>
                          </a:xfrm>
                          <a:prstGeom prst="rect">
                            <a:avLst/>
                          </a:prstGeom>
                        </p:spPr>
                      </p:pic>
                    </p:grpSp>
                    <p:grpSp>
                      <p:nvGrpSpPr>
                        <p:cNvPr id="37" name="Group 36">
                          <a:extLst>
                            <a:ext uri="{FF2B5EF4-FFF2-40B4-BE49-F238E27FC236}">
                              <a16:creationId xmlns:a16="http://schemas.microsoft.com/office/drawing/2014/main" id="{3F1CDC2F-7D60-4374-452E-BB8FD53A6823}"/>
                            </a:ext>
                          </a:extLst>
                        </p:cNvPr>
                        <p:cNvGrpSpPr/>
                        <p:nvPr/>
                      </p:nvGrpSpPr>
                      <p:grpSpPr>
                        <a:xfrm>
                          <a:off x="1315652" y="4508371"/>
                          <a:ext cx="3108960" cy="1373958"/>
                          <a:chOff x="1315652" y="4508371"/>
                          <a:chExt cx="3108960" cy="1373958"/>
                        </a:xfrm>
                      </p:grpSpPr>
                      <p:sp>
                        <p:nvSpPr>
                          <p:cNvPr id="38" name="Rectangle 37">
                            <a:extLst>
                              <a:ext uri="{FF2B5EF4-FFF2-40B4-BE49-F238E27FC236}">
                                <a16:creationId xmlns:a16="http://schemas.microsoft.com/office/drawing/2014/main" id="{0C665450-B720-D055-2DFA-5D9CEECE0393}"/>
                              </a:ext>
                            </a:extLst>
                          </p:cNvPr>
                          <p:cNvSpPr/>
                          <p:nvPr/>
                        </p:nvSpPr>
                        <p:spPr>
                          <a:xfrm>
                            <a:off x="1315652" y="4510729"/>
                            <a:ext cx="3108960" cy="1371600"/>
                          </a:xfrm>
                          <a:prstGeom prst="rect">
                            <a:avLst/>
                          </a:prstGeom>
                          <a:solidFill>
                            <a:srgbClr val="007CBC">
                              <a:alpha val="9804"/>
                            </a:srgbClr>
                          </a:solidFill>
                          <a:ln w="12700" cap="flat" cmpd="sng" algn="ctr">
                            <a:noFill/>
                            <a:prstDash val="dash"/>
                            <a:miter lim="800000"/>
                          </a:ln>
                          <a:effectLst/>
                        </p:spPr>
                        <p:txBody>
                          <a:bodyPr rot="0" spcFirstLastPara="0" vertOverflow="overflow" horzOverflow="overflow" vert="horz" wrap="square" lIns="338328" tIns="45720" rIns="91440" bIns="4572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7CBC"/>
                                </a:solidFill>
                                <a:effectLst/>
                                <a:uLnTx/>
                                <a:uFillTx/>
                                <a:ea typeface="+mn-ea"/>
                                <a:cs typeface="+mn-cs"/>
                              </a:rPr>
                              <a:t>   Private subnet: 10.0.4.0/22</a:t>
                            </a:r>
                          </a:p>
                        </p:txBody>
                      </p:sp>
                      <p:pic>
                        <p:nvPicPr>
                          <p:cNvPr id="39" name="Graphic 38">
                            <a:extLst>
                              <a:ext uri="{FF2B5EF4-FFF2-40B4-BE49-F238E27FC236}">
                                <a16:creationId xmlns:a16="http://schemas.microsoft.com/office/drawing/2014/main" id="{F51F42F3-7E20-75E3-0E14-CE4171FD6685}"/>
                              </a:ext>
                              <a:ext uri="{C183D7F6-B498-43B3-948B-1728B52AA6E4}">
                                <adec:decorative xmlns:adec="http://schemas.microsoft.com/office/drawing/2017/decorative" val="1"/>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1315653" y="4508371"/>
                            <a:ext cx="457200" cy="457200"/>
                          </a:xfrm>
                          <a:prstGeom prst="rect">
                            <a:avLst/>
                          </a:prstGeom>
                        </p:spPr>
                      </p:pic>
                    </p:grpSp>
                  </p:grpSp>
                  <p:pic>
                    <p:nvPicPr>
                      <p:cNvPr id="34" name="Graphic 33">
                        <a:extLst>
                          <a:ext uri="{FF2B5EF4-FFF2-40B4-BE49-F238E27FC236}">
                            <a16:creationId xmlns:a16="http://schemas.microsoft.com/office/drawing/2014/main" id="{A6ADCE56-5931-5A05-DDDD-2DF0D11FE91F}"/>
                          </a:ext>
                          <a:ext uri="{C183D7F6-B498-43B3-948B-1728B52AA6E4}">
                            <adec:decorative xmlns:adec="http://schemas.microsoft.com/office/drawing/2017/decorative" val="1"/>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2799541" y="3519064"/>
                        <a:ext cx="457200" cy="457200"/>
                      </a:xfrm>
                      <a:prstGeom prst="rect">
                        <a:avLst/>
                      </a:prstGeom>
                    </p:spPr>
                  </p:pic>
                  <p:pic>
                    <p:nvPicPr>
                      <p:cNvPr id="35" name="Graphic 34">
                        <a:extLst>
                          <a:ext uri="{FF2B5EF4-FFF2-40B4-BE49-F238E27FC236}">
                            <a16:creationId xmlns:a16="http://schemas.microsoft.com/office/drawing/2014/main" id="{107D1319-149D-D35F-50F6-3B5D19696DC0}"/>
                          </a:ext>
                          <a:ext uri="{C183D7F6-B498-43B3-948B-1728B52AA6E4}">
                            <adec:decorative xmlns:adec="http://schemas.microsoft.com/office/drawing/2017/decorative" val="1"/>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2799541" y="5196529"/>
                        <a:ext cx="457200" cy="457200"/>
                      </a:xfrm>
                      <a:prstGeom prst="rect">
                        <a:avLst/>
                      </a:prstGeom>
                    </p:spPr>
                  </p:pic>
                </p:grpSp>
              </p:grpSp>
            </p:grpSp>
          </p:grpSp>
        </p:grpSp>
      </p:grpSp>
      <p:cxnSp>
        <p:nvCxnSpPr>
          <p:cNvPr id="42" name="Straight Connector 41">
            <a:extLst>
              <a:ext uri="{FF2B5EF4-FFF2-40B4-BE49-F238E27FC236}">
                <a16:creationId xmlns:a16="http://schemas.microsoft.com/office/drawing/2014/main" id="{B3E59D24-4156-E0F8-34B1-2748A795A96D}"/>
              </a:ext>
              <a:ext uri="{C183D7F6-B498-43B3-948B-1728B52AA6E4}">
                <adec:decorative xmlns:adec="http://schemas.microsoft.com/office/drawing/2017/decorative" val="1"/>
              </a:ext>
            </a:extLst>
          </p:cNvPr>
          <p:cNvCxnSpPr>
            <a:cxnSpLocks/>
            <a:stCxn id="10" idx="3"/>
            <a:endCxn id="44" idx="1"/>
          </p:cNvCxnSpPr>
          <p:nvPr/>
        </p:nvCxnSpPr>
        <p:spPr>
          <a:xfrm>
            <a:off x="4742949" y="3648676"/>
            <a:ext cx="2891270" cy="787842"/>
          </a:xfrm>
          <a:prstGeom prst="line">
            <a:avLst/>
          </a:prstGeom>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ACC35F5D-4646-8DCC-23EF-05CB65B9100E}"/>
              </a:ext>
              <a:ext uri="{C183D7F6-B498-43B3-948B-1728B52AA6E4}">
                <adec:decorative xmlns:adec="http://schemas.microsoft.com/office/drawing/2017/decorative" val="1"/>
              </a:ext>
            </a:extLst>
          </p:cNvPr>
          <p:cNvCxnSpPr>
            <a:cxnSpLocks/>
            <a:stCxn id="11" idx="3"/>
            <a:endCxn id="44" idx="1"/>
          </p:cNvCxnSpPr>
          <p:nvPr/>
        </p:nvCxnSpPr>
        <p:spPr>
          <a:xfrm flipV="1">
            <a:off x="4742949" y="4436518"/>
            <a:ext cx="2891270" cy="453059"/>
          </a:xfrm>
          <a:prstGeom prst="line">
            <a:avLst/>
          </a:prstGeom>
        </p:spPr>
        <p:style>
          <a:lnRef idx="1">
            <a:schemeClr val="accent1"/>
          </a:lnRef>
          <a:fillRef idx="0">
            <a:schemeClr val="accent1"/>
          </a:fillRef>
          <a:effectRef idx="0">
            <a:schemeClr val="accent1"/>
          </a:effectRef>
          <a:fontRef idx="minor">
            <a:schemeClr val="tx1"/>
          </a:fontRef>
        </p:style>
      </p:cxnSp>
      <p:sp>
        <p:nvSpPr>
          <p:cNvPr id="44" name="TextBox 43">
            <a:extLst>
              <a:ext uri="{FF2B5EF4-FFF2-40B4-BE49-F238E27FC236}">
                <a16:creationId xmlns:a16="http://schemas.microsoft.com/office/drawing/2014/main" id="{54CE69F9-77A5-9EEF-A6B6-19CB9FBAF958}"/>
              </a:ext>
            </a:extLst>
          </p:cNvPr>
          <p:cNvSpPr txBox="1"/>
          <p:nvPr/>
        </p:nvSpPr>
        <p:spPr>
          <a:xfrm>
            <a:off x="7634219" y="3959464"/>
            <a:ext cx="3189143" cy="954107"/>
          </a:xfrm>
          <a:prstGeom prst="rect">
            <a:avLst/>
          </a:prstGeom>
          <a:noFill/>
        </p:spPr>
        <p:txBody>
          <a:bodyPr wrap="none" rtlCol="0">
            <a:spAutoFit/>
          </a:bodyPr>
          <a:lstStyle/>
          <a:p>
            <a:r>
              <a:rPr lang="en-US" sz="2800" dirty="0">
                <a:latin typeface="Times New Roman" panose="02020603050405020304" pitchFamily="18" charset="0"/>
                <a:ea typeface="Amazon Ember Light" panose="020B0403020204020204" pitchFamily="34" charset="0"/>
                <a:cs typeface="Times New Roman" panose="02020603050405020304" pitchFamily="18" charset="0"/>
              </a:rPr>
              <a:t>Network</a:t>
            </a:r>
            <a:r>
              <a:rPr lang="en-US" sz="2800" dirty="0">
                <a:ea typeface="Amazon Ember Light" panose="020B0403020204020204" pitchFamily="34" charset="0"/>
                <a:cs typeface="Amazon Ember Light" panose="020B0403020204020204" pitchFamily="34" charset="0"/>
              </a:rPr>
              <a:t> ACLs act at </a:t>
            </a:r>
            <a:br>
              <a:rPr lang="en-US" sz="2800" dirty="0">
                <a:ea typeface="Amazon Ember Light" panose="020B0403020204020204" pitchFamily="34" charset="0"/>
                <a:cs typeface="Amazon Ember Light" panose="020B0403020204020204" pitchFamily="34" charset="0"/>
              </a:rPr>
            </a:br>
            <a:r>
              <a:rPr lang="en-US" sz="2800" dirty="0">
                <a:ea typeface="Amazon Ember Light" panose="020B0403020204020204" pitchFamily="34" charset="0"/>
                <a:cs typeface="Amazon Ember Light" panose="020B0403020204020204" pitchFamily="34" charset="0"/>
              </a:rPr>
              <a:t>the </a:t>
            </a:r>
            <a:r>
              <a:rPr lang="en-US" sz="2800" b="1" dirty="0">
                <a:solidFill>
                  <a:schemeClr val="accent5"/>
                </a:solidFill>
                <a:ea typeface="Amazon Ember Light" panose="020B0403020204020204" pitchFamily="34" charset="0"/>
                <a:cs typeface="Amazon Ember Light" panose="020B0403020204020204" pitchFamily="34" charset="0"/>
              </a:rPr>
              <a:t>subnet level</a:t>
            </a:r>
            <a:r>
              <a:rPr lang="en-US" sz="2800" dirty="0">
                <a:ea typeface="Amazon Ember Light" panose="020B0403020204020204" pitchFamily="34" charset="0"/>
                <a:cs typeface="Amazon Ember Light" panose="020B0403020204020204" pitchFamily="34" charset="0"/>
              </a:rPr>
              <a:t>.</a:t>
            </a:r>
          </a:p>
        </p:txBody>
      </p:sp>
      <p:sp>
        <p:nvSpPr>
          <p:cNvPr id="45" name="Rectangle 44">
            <a:extLst>
              <a:ext uri="{FF2B5EF4-FFF2-40B4-BE49-F238E27FC236}">
                <a16:creationId xmlns:a16="http://schemas.microsoft.com/office/drawing/2014/main" id="{EDC2513A-5335-F22F-4046-B9BC89EBADF5}"/>
              </a:ext>
            </a:extLst>
          </p:cNvPr>
          <p:cNvSpPr/>
          <p:nvPr/>
        </p:nvSpPr>
        <p:spPr>
          <a:xfrm>
            <a:off x="5809069" y="1961995"/>
            <a:ext cx="6096000" cy="1754326"/>
          </a:xfrm>
          <a:prstGeom prst="rect">
            <a:avLst/>
          </a:prstGeom>
        </p:spPr>
        <p:txBody>
          <a:bodyPr>
            <a:spAutoFit/>
          </a:bodyPr>
          <a:lstStyle/>
          <a:p>
            <a:r>
              <a:rPr lang="en-US" b="1" dirty="0">
                <a:solidFill>
                  <a:srgbClr val="0070C0"/>
                </a:solidFill>
                <a:latin typeface="Times New Roman" panose="02020603050405020304" pitchFamily="18" charset="0"/>
                <a:cs typeface="Times New Roman" panose="02020603050405020304" pitchFamily="18" charset="0"/>
              </a:rPr>
              <a:t>A network access control list (network ACL) </a:t>
            </a:r>
            <a:r>
              <a:rPr lang="en-US" dirty="0">
                <a:latin typeface="Times New Roman" panose="02020603050405020304" pitchFamily="18" charset="0"/>
                <a:cs typeface="Times New Roman" panose="02020603050405020304" pitchFamily="18" charset="0"/>
              </a:rPr>
              <a:t>is an optional layer of security for your Amazon VPC. It acts as a firewall for controlling traffic in and out of one or more subnets. To add another layer of security to your VPC, you can set up network ACLs with rules that are similar to your security groups.</a:t>
            </a:r>
          </a:p>
          <a:p>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2540038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7789822" y="631060"/>
            <a:ext cx="1887578"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93959" y="354858"/>
            <a:ext cx="6195863" cy="95410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784658"/>
                </a:solidFill>
                <a:latin typeface="Times New Roman" panose="02020603050405020304" pitchFamily="18" charset="0"/>
                <a:cs typeface="Times New Roman" panose="02020603050405020304" pitchFamily="18" charset="0"/>
              </a:rPr>
              <a:t>Amazon VPC, networking and security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3679"/>
            <a:ext cx="5761987"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2</a:t>
            </a:r>
          </a:p>
        </p:txBody>
      </p:sp>
      <p:sp>
        <p:nvSpPr>
          <p:cNvPr id="8" name="TextBox 7">
            <a:extLst>
              <a:ext uri="{FF2B5EF4-FFF2-40B4-BE49-F238E27FC236}">
                <a16:creationId xmlns:a16="http://schemas.microsoft.com/office/drawing/2014/main" id="{9526AE13-303F-5332-23EA-9A518E8168AB}"/>
              </a:ext>
            </a:extLst>
          </p:cNvPr>
          <p:cNvSpPr txBox="1"/>
          <p:nvPr/>
        </p:nvSpPr>
        <p:spPr>
          <a:xfrm>
            <a:off x="2048727" y="981327"/>
            <a:ext cx="8189555"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Network access control lists (network ACLs)</a:t>
            </a:r>
          </a:p>
        </p:txBody>
      </p:sp>
      <p:pic>
        <p:nvPicPr>
          <p:cNvPr id="3" name="Picture 2" descr="default network access control list table.">
            <a:extLst>
              <a:ext uri="{FF2B5EF4-FFF2-40B4-BE49-F238E27FC236}">
                <a16:creationId xmlns:a16="http://schemas.microsoft.com/office/drawing/2014/main" id="{C06113F2-F896-BDF7-E3BD-7621E87BA1BD}"/>
              </a:ext>
            </a:extLst>
          </p:cNvPr>
          <p:cNvPicPr>
            <a:picLocks noChangeAspect="1"/>
          </p:cNvPicPr>
          <p:nvPr/>
        </p:nvPicPr>
        <p:blipFill>
          <a:blip r:embed="rId5"/>
          <a:stretch>
            <a:fillRect/>
          </a:stretch>
        </p:blipFill>
        <p:spPr>
          <a:xfrm>
            <a:off x="613873" y="1639980"/>
            <a:ext cx="11382218" cy="3078747"/>
          </a:xfrm>
          <a:prstGeom prst="rect">
            <a:avLst/>
          </a:prstGeom>
        </p:spPr>
      </p:pic>
      <p:sp>
        <p:nvSpPr>
          <p:cNvPr id="5" name="TextBox 4">
            <a:extLst>
              <a:ext uri="{FF2B5EF4-FFF2-40B4-BE49-F238E27FC236}">
                <a16:creationId xmlns:a16="http://schemas.microsoft.com/office/drawing/2014/main" id="{B91E74DF-2205-99D0-F6B6-9285504004B2}"/>
              </a:ext>
            </a:extLst>
          </p:cNvPr>
          <p:cNvSpPr txBox="1"/>
          <p:nvPr/>
        </p:nvSpPr>
        <p:spPr>
          <a:xfrm>
            <a:off x="419100" y="4782513"/>
            <a:ext cx="11382218" cy="923330"/>
          </a:xfrm>
          <a:prstGeom prst="rect">
            <a:avLst/>
          </a:prstGeom>
          <a:noFill/>
        </p:spPr>
        <p:txBody>
          <a:bodyPr wrap="square" rtlCol="0">
            <a:spAutoFit/>
          </a:bodyPr>
          <a:lstStyle/>
          <a:p>
            <a:pPr marL="342900" indent="-342900">
              <a:buClr>
                <a:schemeClr val="tx1"/>
              </a:buClr>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 network ACL has </a:t>
            </a:r>
            <a:r>
              <a:rPr lang="en-US" b="1" dirty="0">
                <a:solidFill>
                  <a:schemeClr val="accent5"/>
                </a:solidFill>
                <a:latin typeface="Times New Roman" panose="02020603050405020304" pitchFamily="18" charset="0"/>
                <a:cs typeface="Times New Roman" panose="02020603050405020304" pitchFamily="18" charset="0"/>
              </a:rPr>
              <a:t>separate inbound and outbound rules</a:t>
            </a:r>
            <a:r>
              <a:rPr lang="en-US" dirty="0">
                <a:latin typeface="Times New Roman" panose="02020603050405020304" pitchFamily="18" charset="0"/>
                <a:cs typeface="Times New Roman" panose="02020603050405020304" pitchFamily="18" charset="0"/>
              </a:rPr>
              <a:t>, and each rule can  either </a:t>
            </a:r>
            <a:r>
              <a:rPr lang="en-US" b="1" dirty="0">
                <a:solidFill>
                  <a:schemeClr val="accent5"/>
                </a:solidFill>
                <a:latin typeface="Times New Roman" panose="02020603050405020304" pitchFamily="18" charset="0"/>
                <a:cs typeface="Times New Roman" panose="02020603050405020304" pitchFamily="18" charset="0"/>
              </a:rPr>
              <a:t>allow or deny traffic</a:t>
            </a:r>
            <a:r>
              <a:rPr lang="en-US" dirty="0">
                <a:latin typeface="Times New Roman" panose="02020603050405020304" pitchFamily="18" charset="0"/>
                <a:cs typeface="Times New Roman" panose="02020603050405020304" pitchFamily="18" charset="0"/>
              </a:rPr>
              <a:t>.</a:t>
            </a:r>
          </a:p>
          <a:p>
            <a:pPr marL="342900" indent="-342900">
              <a:buClr>
                <a:schemeClr val="tx1"/>
              </a:buClr>
              <a:buFont typeface="Arial" panose="020B0604020202020204" pitchFamily="34" charset="0"/>
              <a:buChar char="•"/>
            </a:pPr>
            <a:r>
              <a:rPr lang="en-US" b="1" dirty="0">
                <a:solidFill>
                  <a:schemeClr val="accent5"/>
                </a:solidFill>
                <a:latin typeface="Times New Roman" panose="02020603050405020304" pitchFamily="18" charset="0"/>
                <a:ea typeface="Amazon Ember Light" panose="020B0403020204020204" pitchFamily="34" charset="0"/>
                <a:cs typeface="Times New Roman" panose="02020603050405020304" pitchFamily="18" charset="0"/>
              </a:rPr>
              <a:t>Default</a:t>
            </a:r>
            <a:r>
              <a:rPr lang="en-US" dirty="0">
                <a:latin typeface="Times New Roman" panose="02020603050405020304" pitchFamily="18" charset="0"/>
                <a:ea typeface="Amazon Ember Light" panose="020B0403020204020204" pitchFamily="34" charset="0"/>
                <a:cs typeface="Times New Roman" panose="02020603050405020304" pitchFamily="18" charset="0"/>
              </a:rPr>
              <a:t> network ACLs </a:t>
            </a:r>
            <a:r>
              <a:rPr lang="en-US" b="1" dirty="0">
                <a:solidFill>
                  <a:schemeClr val="accent5"/>
                </a:solidFill>
                <a:latin typeface="Times New Roman" panose="02020603050405020304" pitchFamily="18" charset="0"/>
                <a:ea typeface="Amazon Ember Light" panose="020B0403020204020204" pitchFamily="34" charset="0"/>
                <a:cs typeface="Times New Roman" panose="02020603050405020304" pitchFamily="18" charset="0"/>
              </a:rPr>
              <a:t>allow</a:t>
            </a:r>
            <a:r>
              <a:rPr lang="en-US" dirty="0">
                <a:latin typeface="Times New Roman" panose="02020603050405020304" pitchFamily="18" charset="0"/>
                <a:ea typeface="Amazon Ember Light" panose="020B0403020204020204" pitchFamily="34" charset="0"/>
                <a:cs typeface="Times New Roman" panose="02020603050405020304" pitchFamily="18" charset="0"/>
              </a:rPr>
              <a:t> all inbound and outbound IPv4 traffic.</a:t>
            </a:r>
          </a:p>
          <a:p>
            <a:pPr marL="342900" indent="-342900">
              <a:buClr>
                <a:schemeClr val="tx1"/>
              </a:buClr>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Network ACLs are </a:t>
            </a:r>
            <a:r>
              <a:rPr lang="en-US" b="1" dirty="0">
                <a:solidFill>
                  <a:schemeClr val="accent5"/>
                </a:solidFill>
                <a:latin typeface="Times New Roman" panose="02020603050405020304" pitchFamily="18" charset="0"/>
                <a:cs typeface="Times New Roman" panose="02020603050405020304" pitchFamily="18" charset="0"/>
              </a:rPr>
              <a:t>stateless</a:t>
            </a:r>
            <a:r>
              <a:rPr lang="en-US" dirty="0">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ea typeface="Amazon Ember Light" panose="020B0403020204020204" pitchFamily="34" charset="0"/>
              <a:cs typeface="Times New Roman" panose="02020603050405020304" pitchFamily="18" charset="0"/>
            </a:endParaRPr>
          </a:p>
        </p:txBody>
      </p:sp>
    </p:spTree>
    <p:extLst>
      <p:ext uri="{BB962C8B-B14F-4D97-AF65-F5344CB8AC3E}">
        <p14:creationId xmlns:p14="http://schemas.microsoft.com/office/powerpoint/2010/main" val="57676553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7789822" y="631060"/>
            <a:ext cx="1887578"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93959" y="354858"/>
            <a:ext cx="6195863" cy="95410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784658"/>
                </a:solidFill>
                <a:latin typeface="Times New Roman" panose="02020603050405020304" pitchFamily="18" charset="0"/>
                <a:cs typeface="Times New Roman" panose="02020603050405020304" pitchFamily="18" charset="0"/>
              </a:rPr>
              <a:t>Amazon VPC, networking and security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3679"/>
            <a:ext cx="5761987"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2</a:t>
            </a:r>
          </a:p>
        </p:txBody>
      </p:sp>
      <p:sp>
        <p:nvSpPr>
          <p:cNvPr id="8" name="TextBox 7">
            <a:extLst>
              <a:ext uri="{FF2B5EF4-FFF2-40B4-BE49-F238E27FC236}">
                <a16:creationId xmlns:a16="http://schemas.microsoft.com/office/drawing/2014/main" id="{9526AE13-303F-5332-23EA-9A518E8168AB}"/>
              </a:ext>
            </a:extLst>
          </p:cNvPr>
          <p:cNvSpPr txBox="1"/>
          <p:nvPr/>
        </p:nvSpPr>
        <p:spPr>
          <a:xfrm>
            <a:off x="2048727" y="981327"/>
            <a:ext cx="8189555"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Security groups versus network ACLs</a:t>
            </a:r>
          </a:p>
        </p:txBody>
      </p:sp>
      <p:graphicFrame>
        <p:nvGraphicFramePr>
          <p:cNvPr id="6" name="Table Placeholder 3">
            <a:extLst>
              <a:ext uri="{FF2B5EF4-FFF2-40B4-BE49-F238E27FC236}">
                <a16:creationId xmlns:a16="http://schemas.microsoft.com/office/drawing/2014/main" id="{FDA218A4-F17D-A143-E600-B2F8F2064A61}"/>
              </a:ext>
            </a:extLst>
          </p:cNvPr>
          <p:cNvGraphicFramePr>
            <a:graphicFrameLocks/>
          </p:cNvGraphicFramePr>
          <p:nvPr>
            <p:extLst>
              <p:ext uri="{D42A27DB-BD31-4B8C-83A1-F6EECF244321}">
                <p14:modId xmlns:p14="http://schemas.microsoft.com/office/powerpoint/2010/main" val="3882695337"/>
              </p:ext>
            </p:extLst>
          </p:nvPr>
        </p:nvGraphicFramePr>
        <p:xfrm>
          <a:off x="869298" y="1793167"/>
          <a:ext cx="11006047" cy="3449491"/>
        </p:xfrm>
        <a:graphic>
          <a:graphicData uri="http://schemas.openxmlformats.org/drawingml/2006/table">
            <a:tbl>
              <a:tblPr firstRow="1" bandRow="1"/>
              <a:tblGrid>
                <a:gridCol w="2228983">
                  <a:extLst>
                    <a:ext uri="{9D8B030D-6E8A-4147-A177-3AD203B41FA5}">
                      <a16:colId xmlns:a16="http://schemas.microsoft.com/office/drawing/2014/main" val="20000"/>
                    </a:ext>
                  </a:extLst>
                </a:gridCol>
                <a:gridCol w="4191133">
                  <a:extLst>
                    <a:ext uri="{9D8B030D-6E8A-4147-A177-3AD203B41FA5}">
                      <a16:colId xmlns:a16="http://schemas.microsoft.com/office/drawing/2014/main" val="20001"/>
                    </a:ext>
                  </a:extLst>
                </a:gridCol>
                <a:gridCol w="4585931">
                  <a:extLst>
                    <a:ext uri="{9D8B030D-6E8A-4147-A177-3AD203B41FA5}">
                      <a16:colId xmlns:a16="http://schemas.microsoft.com/office/drawing/2014/main" val="20002"/>
                    </a:ext>
                  </a:extLst>
                </a:gridCol>
              </a:tblGrid>
              <a:tr h="651809">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r>
                        <a:rPr lang="en-US" sz="2000" b="1" i="0" dirty="0">
                          <a:solidFill>
                            <a:schemeClr val="tx1"/>
                          </a:solidFill>
                          <a:latin typeface="Times New Roman" panose="02020603050405020304" pitchFamily="18" charset="0"/>
                          <a:ea typeface="Amazon Ember Light" panose="020B0403020204020204" pitchFamily="34" charset="0"/>
                          <a:cs typeface="Times New Roman" panose="02020603050405020304" pitchFamily="18" charset="0"/>
                        </a:rPr>
                        <a:t>Attribute</a:t>
                      </a:r>
                    </a:p>
                  </a:txBody>
                  <a:tcPr marL="137431" marR="137431" marT="68716" marB="68716" anchor="ctr">
                    <a:lnL w="12700" cmpd="sng">
                      <a:solidFill>
                        <a:srgbClr val="FFFFFF"/>
                      </a:solidFill>
                    </a:lnL>
                    <a:lnR w="12700" cap="flat" cmpd="sng" algn="ctr">
                      <a:solidFill>
                        <a:srgbClr val="FFFFFF"/>
                      </a:solidFill>
                      <a:prstDash val="solid"/>
                      <a:round/>
                      <a:headEnd type="none" w="med" len="med"/>
                      <a:tailEnd type="none" w="med" len="med"/>
                    </a:lnR>
                    <a:lnT w="12700" cmpd="sng">
                      <a:solidFill>
                        <a:srgbClr val="FFFFFF"/>
                      </a:solidFill>
                    </a:lnT>
                    <a:lnB w="38100" cmpd="sng">
                      <a:solidFill>
                        <a:srgbClr val="FFFFFF"/>
                      </a:solidFill>
                    </a:lnB>
                    <a:lnTlToBr w="12700" cmpd="sng">
                      <a:noFill/>
                      <a:prstDash val="solid"/>
                    </a:lnTlToBr>
                    <a:lnBlToTr w="12700" cmpd="sng">
                      <a:noFill/>
                      <a:prstDash val="solid"/>
                    </a:lnBlToTr>
                    <a:solidFill>
                      <a:srgbClr val="36C2B3"/>
                    </a:solidFill>
                  </a:tcPr>
                </a:tc>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r>
                        <a:rPr lang="en-US" sz="2000" b="1" i="0" dirty="0">
                          <a:solidFill>
                            <a:schemeClr val="tx1"/>
                          </a:solidFill>
                          <a:latin typeface="Times New Roman" panose="02020603050405020304" pitchFamily="18" charset="0"/>
                          <a:ea typeface="Amazon Ember Light" panose="020B0403020204020204" pitchFamily="34" charset="0"/>
                          <a:cs typeface="Times New Roman" panose="02020603050405020304" pitchFamily="18" charset="0"/>
                        </a:rPr>
                        <a:t>Security Groups</a:t>
                      </a:r>
                    </a:p>
                  </a:txBody>
                  <a:tcPr marL="137431" marR="137431" marT="68716" marB="68716"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mpd="sng">
                      <a:solidFill>
                        <a:srgbClr val="FFFFFF"/>
                      </a:solidFill>
                    </a:lnT>
                    <a:lnB w="38100" cmpd="sng">
                      <a:solidFill>
                        <a:srgbClr val="FFFFFF"/>
                      </a:solidFill>
                    </a:lnB>
                    <a:lnTlToBr w="12700" cmpd="sng">
                      <a:noFill/>
                      <a:prstDash val="solid"/>
                    </a:lnTlToBr>
                    <a:lnBlToTr w="12700" cmpd="sng">
                      <a:noFill/>
                      <a:prstDash val="solid"/>
                    </a:lnBlToTr>
                    <a:solidFill>
                      <a:srgbClr val="36C2B3"/>
                    </a:solidFill>
                  </a:tcPr>
                </a:tc>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r>
                        <a:rPr lang="en-US" sz="2000" b="1" i="0" dirty="0">
                          <a:solidFill>
                            <a:schemeClr val="tx1"/>
                          </a:solidFill>
                          <a:latin typeface="Times New Roman" panose="02020603050405020304" pitchFamily="18" charset="0"/>
                          <a:ea typeface="Amazon Ember Light" panose="020B0403020204020204" pitchFamily="34" charset="0"/>
                          <a:cs typeface="Times New Roman" panose="02020603050405020304" pitchFamily="18" charset="0"/>
                        </a:rPr>
                        <a:t>Network ACLs</a:t>
                      </a:r>
                    </a:p>
                  </a:txBody>
                  <a:tcPr marL="137431" marR="137431" marT="68716" marB="68716"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mpd="sng">
                      <a:solidFill>
                        <a:srgbClr val="FFFFFF"/>
                      </a:solidFill>
                    </a:lnT>
                    <a:lnB w="38100" cmpd="sng">
                      <a:solidFill>
                        <a:srgbClr val="FFFFFF"/>
                      </a:solidFill>
                    </a:lnB>
                    <a:lnTlToBr w="12700" cmpd="sng">
                      <a:noFill/>
                      <a:prstDash val="solid"/>
                    </a:lnTlToBr>
                    <a:lnBlToTr w="12700" cmpd="sng">
                      <a:noFill/>
                      <a:prstDash val="solid"/>
                    </a:lnBlToTr>
                    <a:solidFill>
                      <a:srgbClr val="36C2B3"/>
                    </a:solidFill>
                  </a:tcPr>
                </a:tc>
                <a:extLst>
                  <a:ext uri="{0D108BD9-81ED-4DB2-BD59-A6C34878D82A}">
                    <a16:rowId xmlns:a16="http://schemas.microsoft.com/office/drawing/2014/main" val="10000"/>
                  </a:ext>
                </a:extLst>
              </a:tr>
              <a:tr h="651809">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r>
                        <a:rPr lang="en-US" sz="2000" b="0" i="0" dirty="0">
                          <a:solidFill>
                            <a:srgbClr val="232F3E"/>
                          </a:solidFill>
                          <a:latin typeface="Times New Roman" panose="02020603050405020304" pitchFamily="18" charset="0"/>
                          <a:ea typeface="Amazon Ember Light" panose="020B0403020204020204" pitchFamily="34" charset="0"/>
                          <a:cs typeface="Times New Roman" panose="02020603050405020304" pitchFamily="18" charset="0"/>
                        </a:rPr>
                        <a:t>Scope</a:t>
                      </a:r>
                    </a:p>
                  </a:txBody>
                  <a:tcPr marL="137431" marR="137431" marT="68716" marB="68716" anchor="ctr">
                    <a:lnL w="12700" cmpd="sng">
                      <a:solidFill>
                        <a:srgbClr val="FFFFFF"/>
                      </a:solidFill>
                    </a:lnL>
                    <a:lnR w="12700" cmpd="sng">
                      <a:solidFill>
                        <a:srgbClr val="FFFFFF"/>
                      </a:solidFill>
                    </a:lnR>
                    <a:lnT w="38100" cmpd="sng">
                      <a:solidFill>
                        <a:srgbClr val="FFFFFF"/>
                      </a:solidFill>
                    </a:lnT>
                    <a:lnB w="12700" cmpd="sng">
                      <a:solidFill>
                        <a:srgbClr val="FFFFFF"/>
                      </a:solidFill>
                    </a:lnB>
                    <a:lnTlToBr w="12700" cmpd="sng">
                      <a:noFill/>
                      <a:prstDash val="solid"/>
                    </a:lnTlToBr>
                    <a:lnBlToTr w="12700" cmpd="sng">
                      <a:noFill/>
                      <a:prstDash val="solid"/>
                    </a:lnBlToTr>
                    <a:solidFill>
                      <a:srgbClr val="FFFFFF">
                        <a:lumMod val="95000"/>
                      </a:srgbClr>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r>
                        <a:rPr lang="en-US" sz="2000" b="0" i="0" dirty="0">
                          <a:solidFill>
                            <a:srgbClr val="232F3E"/>
                          </a:solidFill>
                          <a:latin typeface="Times New Roman" panose="02020603050405020304" pitchFamily="18" charset="0"/>
                          <a:ea typeface="Amazon Ember Light" panose="020B0403020204020204" pitchFamily="34" charset="0"/>
                          <a:cs typeface="Times New Roman" panose="02020603050405020304" pitchFamily="18" charset="0"/>
                        </a:rPr>
                        <a:t>Instance level</a:t>
                      </a:r>
                    </a:p>
                  </a:txBody>
                  <a:tcPr marL="137431" marR="137431" marT="68716" marB="68716" anchor="ctr">
                    <a:lnL w="12700" cmpd="sng">
                      <a:solidFill>
                        <a:srgbClr val="FFFFFF"/>
                      </a:solidFill>
                    </a:lnL>
                    <a:lnR w="12700" cmpd="sng">
                      <a:solidFill>
                        <a:srgbClr val="FFFFFF"/>
                      </a:solidFill>
                    </a:lnR>
                    <a:lnT w="38100" cmpd="sng">
                      <a:solidFill>
                        <a:srgbClr val="FFFFFF"/>
                      </a:solidFill>
                    </a:lnT>
                    <a:lnB w="12700" cmpd="sng">
                      <a:solidFill>
                        <a:srgbClr val="FFFFFF"/>
                      </a:solidFill>
                    </a:lnB>
                    <a:lnTlToBr w="12700" cmpd="sng">
                      <a:noFill/>
                      <a:prstDash val="solid"/>
                    </a:lnTlToBr>
                    <a:lnBlToTr w="12700" cmpd="sng">
                      <a:noFill/>
                      <a:prstDash val="solid"/>
                    </a:lnBlToTr>
                    <a:solidFill>
                      <a:srgbClr val="FFFFFF">
                        <a:lumMod val="95000"/>
                      </a:srgbClr>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r>
                        <a:rPr lang="en-US" sz="2000" b="0" i="0" dirty="0">
                          <a:solidFill>
                            <a:srgbClr val="232F3E"/>
                          </a:solidFill>
                          <a:latin typeface="Times New Roman" panose="02020603050405020304" pitchFamily="18" charset="0"/>
                          <a:ea typeface="Amazon Ember Light" panose="020B0403020204020204" pitchFamily="34" charset="0"/>
                          <a:cs typeface="Times New Roman" panose="02020603050405020304" pitchFamily="18" charset="0"/>
                        </a:rPr>
                        <a:t>Subnet level</a:t>
                      </a:r>
                    </a:p>
                  </a:txBody>
                  <a:tcPr marL="137431" marR="137431" marT="68716" marB="68716" anchor="ctr">
                    <a:lnL w="12700" cmpd="sng">
                      <a:solidFill>
                        <a:srgbClr val="FFFFFF"/>
                      </a:solidFill>
                    </a:lnL>
                    <a:lnR w="12700" cmpd="sng">
                      <a:solidFill>
                        <a:srgbClr val="FFFFFF"/>
                      </a:solidFill>
                    </a:lnR>
                    <a:lnT w="38100" cmpd="sng">
                      <a:solidFill>
                        <a:srgbClr val="FFFFFF"/>
                      </a:solidFill>
                    </a:lnT>
                    <a:lnB w="12700" cmpd="sng">
                      <a:solidFill>
                        <a:srgbClr val="FFFFFF"/>
                      </a:solidFill>
                    </a:lnB>
                    <a:lnTlToBr w="12700" cmpd="sng">
                      <a:noFill/>
                      <a:prstDash val="solid"/>
                    </a:lnTlToBr>
                    <a:lnBlToTr w="12700" cmpd="sng">
                      <a:noFill/>
                      <a:prstDash val="solid"/>
                    </a:lnBlToTr>
                    <a:solidFill>
                      <a:srgbClr val="FFFFFF">
                        <a:lumMod val="95000"/>
                      </a:srgbClr>
                    </a:solidFill>
                  </a:tcPr>
                </a:tc>
                <a:extLst>
                  <a:ext uri="{0D108BD9-81ED-4DB2-BD59-A6C34878D82A}">
                    <a16:rowId xmlns:a16="http://schemas.microsoft.com/office/drawing/2014/main" val="10001"/>
                  </a:ext>
                </a:extLst>
              </a:tr>
              <a:tr h="651809">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2000" b="0" i="0" dirty="0">
                          <a:solidFill>
                            <a:srgbClr val="232F3E"/>
                          </a:solidFill>
                          <a:latin typeface="Times New Roman" panose="02020603050405020304" pitchFamily="18" charset="0"/>
                          <a:ea typeface="Amazon Ember Light" panose="020B0403020204020204" pitchFamily="34" charset="0"/>
                          <a:cs typeface="Times New Roman" panose="02020603050405020304" pitchFamily="18" charset="0"/>
                        </a:rPr>
                        <a:t>Supported Rules</a:t>
                      </a:r>
                    </a:p>
                  </a:txBody>
                  <a:tcPr marL="137431" marR="137431" marT="68716" marB="68716"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FFFFFF"/>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2000" b="0" i="0" dirty="0">
                          <a:solidFill>
                            <a:srgbClr val="232F3E"/>
                          </a:solidFill>
                          <a:latin typeface="Times New Roman" panose="02020603050405020304" pitchFamily="18" charset="0"/>
                          <a:ea typeface="Amazon Ember Light" panose="020B0403020204020204" pitchFamily="34" charset="0"/>
                          <a:cs typeface="Times New Roman" panose="02020603050405020304" pitchFamily="18" charset="0"/>
                        </a:rPr>
                        <a:t>Allow rules only</a:t>
                      </a:r>
                    </a:p>
                  </a:txBody>
                  <a:tcPr marL="137431" marR="137431" marT="68716" marB="68716"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FFFFFF"/>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2000" b="0" i="0" dirty="0">
                          <a:solidFill>
                            <a:srgbClr val="232F3E"/>
                          </a:solidFill>
                          <a:latin typeface="Times New Roman" panose="02020603050405020304" pitchFamily="18" charset="0"/>
                          <a:ea typeface="Amazon Ember Light" panose="020B0403020204020204" pitchFamily="34" charset="0"/>
                          <a:cs typeface="Times New Roman" panose="02020603050405020304" pitchFamily="18" charset="0"/>
                        </a:rPr>
                        <a:t>Allow and deny rules</a:t>
                      </a:r>
                    </a:p>
                  </a:txBody>
                  <a:tcPr marL="137431" marR="137431" marT="68716" marB="68716"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10002"/>
                  </a:ext>
                </a:extLst>
              </a:tr>
              <a:tr h="651809">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2000" b="0" i="0" dirty="0">
                          <a:solidFill>
                            <a:srgbClr val="232F3E"/>
                          </a:solidFill>
                          <a:latin typeface="Times New Roman" panose="02020603050405020304" pitchFamily="18" charset="0"/>
                          <a:ea typeface="Amazon Ember Light" panose="020B0403020204020204" pitchFamily="34" charset="0"/>
                          <a:cs typeface="Times New Roman" panose="02020603050405020304" pitchFamily="18" charset="0"/>
                        </a:rPr>
                        <a:t>State</a:t>
                      </a:r>
                    </a:p>
                  </a:txBody>
                  <a:tcPr marL="137431" marR="137431" marT="68716" marB="68716"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FFFFFF">
                        <a:lumMod val="95000"/>
                      </a:srgbClr>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2000" b="0" i="0" dirty="0">
                          <a:solidFill>
                            <a:srgbClr val="232F3E"/>
                          </a:solidFill>
                          <a:latin typeface="Times New Roman" panose="02020603050405020304" pitchFamily="18" charset="0"/>
                          <a:ea typeface="Amazon Ember Light" panose="020B0403020204020204" pitchFamily="34" charset="0"/>
                          <a:cs typeface="Times New Roman" panose="02020603050405020304" pitchFamily="18" charset="0"/>
                        </a:rPr>
                        <a:t>Stateful (return traffic is automatically allowed, regardless of rules)</a:t>
                      </a:r>
                    </a:p>
                  </a:txBody>
                  <a:tcPr marL="137431" marR="137431" marT="68716" marB="68716"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FFFFFF">
                        <a:lumMod val="95000"/>
                      </a:srgbClr>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2000" b="0" i="0" dirty="0">
                          <a:solidFill>
                            <a:srgbClr val="232F3E"/>
                          </a:solidFill>
                          <a:latin typeface="Times New Roman" panose="02020603050405020304" pitchFamily="18" charset="0"/>
                          <a:ea typeface="Amazon Ember Light" panose="020B0403020204020204" pitchFamily="34" charset="0"/>
                          <a:cs typeface="Times New Roman" panose="02020603050405020304" pitchFamily="18" charset="0"/>
                        </a:rPr>
                        <a:t>Stateless (return traffic must be explicitly allowed by rules)</a:t>
                      </a:r>
                    </a:p>
                  </a:txBody>
                  <a:tcPr marL="137431" marR="137431" marT="68716" marB="68716"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FFFFFF">
                        <a:lumMod val="95000"/>
                      </a:srgbClr>
                    </a:solidFill>
                  </a:tcPr>
                </a:tc>
                <a:extLst>
                  <a:ext uri="{0D108BD9-81ED-4DB2-BD59-A6C34878D82A}">
                    <a16:rowId xmlns:a16="http://schemas.microsoft.com/office/drawing/2014/main" val="10003"/>
                  </a:ext>
                </a:extLst>
              </a:tr>
              <a:tr h="651809">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2000" b="0" i="0" dirty="0">
                          <a:solidFill>
                            <a:srgbClr val="232F3E"/>
                          </a:solidFill>
                          <a:latin typeface="Times New Roman" panose="02020603050405020304" pitchFamily="18" charset="0"/>
                          <a:ea typeface="Amazon Ember Light" panose="020B0403020204020204" pitchFamily="34" charset="0"/>
                          <a:cs typeface="Times New Roman" panose="02020603050405020304" pitchFamily="18" charset="0"/>
                        </a:rPr>
                        <a:t>Order of Rules</a:t>
                      </a:r>
                    </a:p>
                  </a:txBody>
                  <a:tcPr marL="137431" marR="137431" marT="68716" marB="68716"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FFFFFF"/>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2000" b="0" i="0" dirty="0">
                          <a:solidFill>
                            <a:srgbClr val="232F3E"/>
                          </a:solidFill>
                          <a:latin typeface="Times New Roman" panose="02020603050405020304" pitchFamily="18" charset="0"/>
                          <a:ea typeface="Amazon Ember Light" panose="020B0403020204020204" pitchFamily="34" charset="0"/>
                          <a:cs typeface="Times New Roman" panose="02020603050405020304" pitchFamily="18" charset="0"/>
                        </a:rPr>
                        <a:t>All rules are evaluated before decision to allow traffic</a:t>
                      </a:r>
                    </a:p>
                  </a:txBody>
                  <a:tcPr marL="137431" marR="137431" marT="68716" marB="68716"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FFFFFF"/>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2000" b="0" i="0" dirty="0">
                          <a:solidFill>
                            <a:srgbClr val="232F3E"/>
                          </a:solidFill>
                          <a:latin typeface="Times New Roman" panose="02020603050405020304" pitchFamily="18" charset="0"/>
                          <a:ea typeface="Amazon Ember Light" panose="020B0403020204020204" pitchFamily="34" charset="0"/>
                          <a:cs typeface="Times New Roman" panose="02020603050405020304" pitchFamily="18" charset="0"/>
                        </a:rPr>
                        <a:t>Rules are evaluated in number order </a:t>
                      </a:r>
                      <a:r>
                        <a:rPr lang="en-US" sz="2000" b="0" i="0" kern="1200" dirty="0">
                          <a:solidFill>
                            <a:srgbClr val="232F3E"/>
                          </a:solidFill>
                          <a:latin typeface="Times New Roman" panose="02020603050405020304" pitchFamily="18" charset="0"/>
                          <a:ea typeface="Amazon Ember Light" panose="020B0403020204020204" pitchFamily="34" charset="0"/>
                          <a:cs typeface="Times New Roman" panose="02020603050405020304" pitchFamily="18" charset="0"/>
                        </a:rPr>
                        <a:t>before decision to allow traffic</a:t>
                      </a:r>
                      <a:endParaRPr lang="en-US" sz="2000" b="0" i="0" dirty="0">
                        <a:solidFill>
                          <a:srgbClr val="232F3E"/>
                        </a:solidFill>
                        <a:latin typeface="Times New Roman" panose="02020603050405020304" pitchFamily="18" charset="0"/>
                        <a:ea typeface="Amazon Ember Light" panose="020B0403020204020204" pitchFamily="34" charset="0"/>
                        <a:cs typeface="Times New Roman" panose="02020603050405020304" pitchFamily="18" charset="0"/>
                      </a:endParaRPr>
                    </a:p>
                  </a:txBody>
                  <a:tcPr marL="137431" marR="137431" marT="68716" marB="68716"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139566961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4769380" y="631060"/>
            <a:ext cx="4908020"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93959" y="354858"/>
            <a:ext cx="3009157" cy="95410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784658"/>
                </a:solidFill>
                <a:latin typeface="Times New Roman" panose="02020603050405020304" pitchFamily="18" charset="0"/>
                <a:cs typeface="Times New Roman" panose="02020603050405020304" pitchFamily="18" charset="0"/>
              </a:rPr>
              <a:t>Amazon Route 53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3679"/>
            <a:ext cx="5761987"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764498" y="2737950"/>
            <a:ext cx="10658007"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Amazon Route 53 </a:t>
            </a:r>
          </a:p>
          <a:p>
            <a:pPr marL="0" indent="0" algn="ctr">
              <a:buNone/>
            </a:pPr>
            <a:endParaRPr lang="en-US" sz="4800" b="1" dirty="0">
              <a:latin typeface="Times New Roman" panose="02020603050405020304" pitchFamily="18" charset="0"/>
              <a:cs typeface="Times New Roman" panose="02020603050405020304" pitchFamily="18" charset="0"/>
            </a:endParaRPr>
          </a:p>
          <a:p>
            <a:pPr marL="0" indent="0" algn="ctr">
              <a:buNone/>
            </a:pPr>
            <a:endParaRPr lang="en-US" sz="4800" b="1" dirty="0">
              <a:latin typeface="Times New Roman" panose="02020603050405020304" pitchFamily="18" charset="0"/>
              <a:cs typeface="Times New Roman" panose="02020603050405020304" pitchFamily="18" charset="0"/>
            </a:endParaRPr>
          </a:p>
          <a:p>
            <a:pPr marL="0" indent="0" algn="ctr">
              <a:buNone/>
            </a:pPr>
            <a:endParaRPr lang="en-US" sz="4800" b="1" dirty="0">
              <a:latin typeface="Times New Roman" panose="02020603050405020304" pitchFamily="18" charset="0"/>
              <a:cs typeface="Times New Roman" panose="02020603050405020304" pitchFamily="18" charset="0"/>
            </a:endParaRPr>
          </a:p>
          <a:p>
            <a:pPr marL="0" indent="0" algn="ctr">
              <a:buNone/>
            </a:pPr>
            <a:endParaRPr lang="en-US" sz="48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2</a:t>
            </a:r>
          </a:p>
        </p:txBody>
      </p:sp>
    </p:spTree>
    <p:extLst>
      <p:ext uri="{BB962C8B-B14F-4D97-AF65-F5344CB8AC3E}">
        <p14:creationId xmlns:p14="http://schemas.microsoft.com/office/powerpoint/2010/main" val="124569962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4769380" y="631060"/>
            <a:ext cx="4908020"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93959" y="354858"/>
            <a:ext cx="3009157" cy="95410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784658"/>
                </a:solidFill>
                <a:latin typeface="Times New Roman" panose="02020603050405020304" pitchFamily="18" charset="0"/>
                <a:cs typeface="Times New Roman" panose="02020603050405020304" pitchFamily="18" charset="0"/>
              </a:rPr>
              <a:t>Amazon Route 53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3679"/>
            <a:ext cx="5761987"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2</a:t>
            </a:r>
          </a:p>
        </p:txBody>
      </p:sp>
      <p:sp>
        <p:nvSpPr>
          <p:cNvPr id="3" name="Content Placeholder 2">
            <a:extLst>
              <a:ext uri="{FF2B5EF4-FFF2-40B4-BE49-F238E27FC236}">
                <a16:creationId xmlns:a16="http://schemas.microsoft.com/office/drawing/2014/main" id="{1D19FF27-D0D5-C215-9711-A3BD18B005A0}"/>
              </a:ext>
            </a:extLst>
          </p:cNvPr>
          <p:cNvSpPr>
            <a:spLocks noGrp="1"/>
          </p:cNvSpPr>
          <p:nvPr>
            <p:ph idx="1"/>
          </p:nvPr>
        </p:nvSpPr>
        <p:spPr>
          <a:xfrm>
            <a:off x="721074" y="1317855"/>
            <a:ext cx="9982200" cy="4648788"/>
          </a:xfrm>
        </p:spPr>
        <p:txBody>
          <a:bodyPr>
            <a:normAutofit/>
          </a:bodyPr>
          <a:lstStyle/>
          <a:p>
            <a:r>
              <a:rPr lang="en-US" sz="2200" dirty="0">
                <a:latin typeface="Times New Roman" panose="02020603050405020304" pitchFamily="18" charset="0"/>
                <a:cs typeface="Times New Roman" panose="02020603050405020304" pitchFamily="18" charset="0"/>
              </a:rPr>
              <a:t>Is a highly available and scalable Domain Name System (DNS) web service</a:t>
            </a:r>
          </a:p>
          <a:p>
            <a:r>
              <a:rPr lang="en-US" sz="2200" dirty="0">
                <a:latin typeface="Times New Roman" panose="02020603050405020304" pitchFamily="18" charset="0"/>
                <a:cs typeface="Times New Roman" panose="02020603050405020304" pitchFamily="18" charset="0"/>
              </a:rPr>
              <a:t>Is used to route end users to internet applications by translating names (like </a:t>
            </a:r>
            <a:r>
              <a:rPr lang="en-US" sz="2200" i="1" dirty="0">
                <a:latin typeface="Times New Roman" panose="02020603050405020304" pitchFamily="18" charset="0"/>
                <a:cs typeface="Times New Roman" panose="02020603050405020304" pitchFamily="18" charset="0"/>
                <a:hlinkClick r:id="rId5"/>
              </a:rPr>
              <a:t>www.example.com</a:t>
            </a:r>
            <a:r>
              <a:rPr lang="en-US" sz="2200" dirty="0">
                <a:latin typeface="Times New Roman" panose="02020603050405020304" pitchFamily="18" charset="0"/>
                <a:cs typeface="Times New Roman" panose="02020603050405020304" pitchFamily="18" charset="0"/>
              </a:rPr>
              <a:t>) into numeric IP addresses (like </a:t>
            </a:r>
            <a:r>
              <a:rPr lang="en-US" sz="2200" i="1" dirty="0">
                <a:latin typeface="Times New Roman" panose="02020603050405020304" pitchFamily="18" charset="0"/>
                <a:cs typeface="Times New Roman" panose="02020603050405020304" pitchFamily="18" charset="0"/>
              </a:rPr>
              <a:t>192.0.2.1</a:t>
            </a:r>
            <a:r>
              <a:rPr lang="en-US" sz="2200" dirty="0">
                <a:latin typeface="Times New Roman" panose="02020603050405020304" pitchFamily="18" charset="0"/>
                <a:cs typeface="Times New Roman" panose="02020603050405020304" pitchFamily="18" charset="0"/>
              </a:rPr>
              <a:t>) that computers use to connect to each other</a:t>
            </a:r>
          </a:p>
          <a:p>
            <a:r>
              <a:rPr lang="en-US" sz="2200" dirty="0">
                <a:latin typeface="Times New Roman" panose="02020603050405020304" pitchFamily="18" charset="0"/>
                <a:cs typeface="Times New Roman" panose="02020603050405020304" pitchFamily="18" charset="0"/>
              </a:rPr>
              <a:t>Is fully compliant with IPv4 and IPv6</a:t>
            </a:r>
          </a:p>
          <a:p>
            <a:r>
              <a:rPr lang="en-US" sz="2200" dirty="0">
                <a:latin typeface="Times New Roman" panose="02020603050405020304" pitchFamily="18" charset="0"/>
                <a:cs typeface="Times New Roman" panose="02020603050405020304" pitchFamily="18" charset="0"/>
              </a:rPr>
              <a:t>Connects user requests to infrastructure running in AWS and also outside of AWS</a:t>
            </a:r>
          </a:p>
          <a:p>
            <a:r>
              <a:rPr lang="en-US" sz="2200" dirty="0">
                <a:latin typeface="Times New Roman" panose="02020603050405020304" pitchFamily="18" charset="0"/>
                <a:cs typeface="Times New Roman" panose="02020603050405020304" pitchFamily="18" charset="0"/>
              </a:rPr>
              <a:t>Is used to check the health of your resources</a:t>
            </a:r>
          </a:p>
          <a:p>
            <a:r>
              <a:rPr lang="en-US" sz="2200" dirty="0">
                <a:latin typeface="Times New Roman" panose="02020603050405020304" pitchFamily="18" charset="0"/>
                <a:cs typeface="Times New Roman" panose="02020603050405020304" pitchFamily="18" charset="0"/>
              </a:rPr>
              <a:t>Features traffic flow</a:t>
            </a:r>
          </a:p>
          <a:p>
            <a:r>
              <a:rPr lang="en-US" sz="2200" dirty="0">
                <a:latin typeface="Times New Roman" panose="02020603050405020304" pitchFamily="18" charset="0"/>
                <a:cs typeface="Times New Roman" panose="02020603050405020304" pitchFamily="18" charset="0"/>
              </a:rPr>
              <a:t>Enables you to register domain names</a:t>
            </a:r>
          </a:p>
        </p:txBody>
      </p:sp>
      <p:pic>
        <p:nvPicPr>
          <p:cNvPr id="5" name="Graphic 4">
            <a:extLst>
              <a:ext uri="{FF2B5EF4-FFF2-40B4-BE49-F238E27FC236}">
                <a16:creationId xmlns:a16="http://schemas.microsoft.com/office/drawing/2014/main" id="{00EE5A6D-F615-5CA6-88B8-D4575BDB9513}"/>
              </a:ext>
              <a:ext uri="{C183D7F6-B498-43B3-948B-1728B52AA6E4}">
                <adec:decorative xmlns:adec="http://schemas.microsoft.com/office/drawing/2017/decorative" val="1"/>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59140" y="3796789"/>
            <a:ext cx="914400" cy="914400"/>
          </a:xfrm>
          <a:prstGeom prst="rect">
            <a:avLst/>
          </a:prstGeom>
        </p:spPr>
      </p:pic>
      <p:sp>
        <p:nvSpPr>
          <p:cNvPr id="8" name="TextBox 7">
            <a:extLst>
              <a:ext uri="{FF2B5EF4-FFF2-40B4-BE49-F238E27FC236}">
                <a16:creationId xmlns:a16="http://schemas.microsoft.com/office/drawing/2014/main" id="{E3E22DF9-E2F9-EE66-0C94-5B19B297CBB7}"/>
              </a:ext>
            </a:extLst>
          </p:cNvPr>
          <p:cNvSpPr txBox="1"/>
          <p:nvPr/>
        </p:nvSpPr>
        <p:spPr>
          <a:xfrm>
            <a:off x="9767984" y="4771054"/>
            <a:ext cx="1296712" cy="562772"/>
          </a:xfrm>
          <a:prstGeom prst="rect">
            <a:avLst/>
          </a:prstGeom>
          <a:noFill/>
        </p:spPr>
        <p:txBody>
          <a:bodyPr wrap="square" lIns="0" tIns="0" rIns="0" bIns="0" rtlCol="0" anchor="t">
            <a:noAutofit/>
          </a:bodyPr>
          <a:lstStyle/>
          <a:p>
            <a:pPr algn="ctr"/>
            <a:r>
              <a:rPr lang="en-US" dirty="0">
                <a:latin typeface="+mj-lt"/>
              </a:rPr>
              <a:t>Amazon</a:t>
            </a:r>
            <a:br>
              <a:rPr lang="en-US" dirty="0">
                <a:latin typeface="+mj-lt"/>
              </a:rPr>
            </a:br>
            <a:r>
              <a:rPr lang="en-US" dirty="0">
                <a:latin typeface="+mj-lt"/>
              </a:rPr>
              <a:t>Route 53</a:t>
            </a:r>
          </a:p>
        </p:txBody>
      </p:sp>
    </p:spTree>
    <p:extLst>
      <p:ext uri="{BB962C8B-B14F-4D97-AF65-F5344CB8AC3E}">
        <p14:creationId xmlns:p14="http://schemas.microsoft.com/office/powerpoint/2010/main" val="154376388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4769380" y="631060"/>
            <a:ext cx="4908020"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93959" y="354858"/>
            <a:ext cx="3009157" cy="95410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784658"/>
                </a:solidFill>
                <a:latin typeface="Times New Roman" panose="02020603050405020304" pitchFamily="18" charset="0"/>
                <a:cs typeface="Times New Roman" panose="02020603050405020304" pitchFamily="18" charset="0"/>
              </a:rPr>
              <a:t>Amazon Route 53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3679"/>
            <a:ext cx="5761987"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2</a:t>
            </a:r>
          </a:p>
        </p:txBody>
      </p:sp>
      <p:sp>
        <p:nvSpPr>
          <p:cNvPr id="15" name="TextBox 14">
            <a:extLst>
              <a:ext uri="{FF2B5EF4-FFF2-40B4-BE49-F238E27FC236}">
                <a16:creationId xmlns:a16="http://schemas.microsoft.com/office/drawing/2014/main" id="{D77C5851-E0BE-E069-8445-63CA9073464D}"/>
              </a:ext>
            </a:extLst>
          </p:cNvPr>
          <p:cNvSpPr txBox="1"/>
          <p:nvPr/>
        </p:nvSpPr>
        <p:spPr>
          <a:xfrm>
            <a:off x="2258410" y="834984"/>
            <a:ext cx="6250898"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Amazon Route 53 supported routing</a:t>
            </a:r>
          </a:p>
        </p:txBody>
      </p:sp>
      <p:sp>
        <p:nvSpPr>
          <p:cNvPr id="16" name="Content Placeholder 4">
            <a:extLst>
              <a:ext uri="{FF2B5EF4-FFF2-40B4-BE49-F238E27FC236}">
                <a16:creationId xmlns:a16="http://schemas.microsoft.com/office/drawing/2014/main" id="{625FFDB6-94B9-E143-6606-C524CF081C81}"/>
              </a:ext>
            </a:extLst>
          </p:cNvPr>
          <p:cNvSpPr>
            <a:spLocks noGrp="1"/>
          </p:cNvSpPr>
          <p:nvPr>
            <p:ph idx="1"/>
          </p:nvPr>
        </p:nvSpPr>
        <p:spPr>
          <a:xfrm>
            <a:off x="448994" y="2125137"/>
            <a:ext cx="11353800" cy="4221282"/>
          </a:xfrm>
        </p:spPr>
        <p:txBody>
          <a:bodyPr>
            <a:normAutofit/>
          </a:bodyPr>
          <a:lstStyle/>
          <a:p>
            <a:pPr>
              <a:buClr>
                <a:schemeClr val="tx1"/>
              </a:buClr>
            </a:pPr>
            <a:r>
              <a:rPr lang="en-US" sz="2300" b="1" dirty="0">
                <a:solidFill>
                  <a:schemeClr val="accent5"/>
                </a:solidFill>
                <a:latin typeface="Times New Roman" panose="02020603050405020304" pitchFamily="18" charset="0"/>
                <a:cs typeface="Times New Roman" panose="02020603050405020304" pitchFamily="18" charset="0"/>
              </a:rPr>
              <a:t>Simple routing (round robin)</a:t>
            </a:r>
            <a:r>
              <a:rPr lang="en-US" sz="2300" b="1" dirty="0">
                <a:latin typeface="Times New Roman" panose="02020603050405020304" pitchFamily="18" charset="0"/>
                <a:cs typeface="Times New Roman" panose="02020603050405020304" pitchFamily="18" charset="0"/>
              </a:rPr>
              <a:t> </a:t>
            </a:r>
            <a:r>
              <a:rPr lang="en-US" sz="2300" dirty="0">
                <a:latin typeface="Times New Roman" panose="02020603050405020304" pitchFamily="18" charset="0"/>
                <a:cs typeface="Times New Roman" panose="02020603050405020304" pitchFamily="18" charset="0"/>
              </a:rPr>
              <a:t>– Use in single-server environments</a:t>
            </a:r>
          </a:p>
          <a:p>
            <a:pPr>
              <a:buClr>
                <a:schemeClr val="tx1"/>
              </a:buClr>
            </a:pPr>
            <a:r>
              <a:rPr lang="en-US" sz="2300" b="1" dirty="0">
                <a:solidFill>
                  <a:schemeClr val="accent5"/>
                </a:solidFill>
                <a:latin typeface="Times New Roman" panose="02020603050405020304" pitchFamily="18" charset="0"/>
                <a:cs typeface="Times New Roman" panose="02020603050405020304" pitchFamily="18" charset="0"/>
              </a:rPr>
              <a:t>Weighted round robin routing</a:t>
            </a:r>
            <a:r>
              <a:rPr lang="en-US" sz="2300" b="1" dirty="0">
                <a:latin typeface="Times New Roman" panose="02020603050405020304" pitchFamily="18" charset="0"/>
                <a:cs typeface="Times New Roman" panose="02020603050405020304" pitchFamily="18" charset="0"/>
              </a:rPr>
              <a:t> </a:t>
            </a:r>
            <a:r>
              <a:rPr lang="en-US" sz="2300" dirty="0">
                <a:latin typeface="Times New Roman" panose="02020603050405020304" pitchFamily="18" charset="0"/>
                <a:cs typeface="Times New Roman" panose="02020603050405020304" pitchFamily="18" charset="0"/>
              </a:rPr>
              <a:t>– Assign weights to resource record sets to specify the frequency</a:t>
            </a:r>
          </a:p>
          <a:p>
            <a:pPr>
              <a:buClr>
                <a:schemeClr val="tx1"/>
              </a:buClr>
            </a:pPr>
            <a:r>
              <a:rPr lang="en-US" sz="2300" b="1" dirty="0">
                <a:solidFill>
                  <a:schemeClr val="accent5"/>
                </a:solidFill>
                <a:latin typeface="Times New Roman" panose="02020603050405020304" pitchFamily="18" charset="0"/>
                <a:cs typeface="Times New Roman" panose="02020603050405020304" pitchFamily="18" charset="0"/>
              </a:rPr>
              <a:t>Latency routing</a:t>
            </a:r>
            <a:r>
              <a:rPr lang="en-US" sz="2300" b="1" dirty="0">
                <a:latin typeface="Times New Roman" panose="02020603050405020304" pitchFamily="18" charset="0"/>
                <a:cs typeface="Times New Roman" panose="02020603050405020304" pitchFamily="18" charset="0"/>
              </a:rPr>
              <a:t> </a:t>
            </a:r>
            <a:r>
              <a:rPr lang="en-US" sz="2300" dirty="0">
                <a:latin typeface="Times New Roman" panose="02020603050405020304" pitchFamily="18" charset="0"/>
                <a:cs typeface="Times New Roman" panose="02020603050405020304" pitchFamily="18" charset="0"/>
              </a:rPr>
              <a:t>– Help improve your global applications</a:t>
            </a:r>
          </a:p>
          <a:p>
            <a:pPr>
              <a:buClr>
                <a:schemeClr val="tx1"/>
              </a:buClr>
            </a:pPr>
            <a:r>
              <a:rPr lang="en-US" sz="2300" b="1" dirty="0">
                <a:solidFill>
                  <a:schemeClr val="accent5"/>
                </a:solidFill>
                <a:latin typeface="Times New Roman" panose="02020603050405020304" pitchFamily="18" charset="0"/>
                <a:cs typeface="Times New Roman" panose="02020603050405020304" pitchFamily="18" charset="0"/>
              </a:rPr>
              <a:t>Geolocation routing</a:t>
            </a:r>
            <a:r>
              <a:rPr lang="en-US" sz="2300" b="1" dirty="0">
                <a:latin typeface="Times New Roman" panose="02020603050405020304" pitchFamily="18" charset="0"/>
                <a:cs typeface="Times New Roman" panose="02020603050405020304" pitchFamily="18" charset="0"/>
              </a:rPr>
              <a:t> </a:t>
            </a:r>
            <a:r>
              <a:rPr lang="en-US" sz="2300" dirty="0">
                <a:latin typeface="Times New Roman" panose="02020603050405020304" pitchFamily="18" charset="0"/>
                <a:cs typeface="Times New Roman" panose="02020603050405020304" pitchFamily="18" charset="0"/>
              </a:rPr>
              <a:t>– Route traffic based on location of your users</a:t>
            </a:r>
          </a:p>
          <a:p>
            <a:pPr>
              <a:buClr>
                <a:schemeClr val="tx1"/>
              </a:buClr>
            </a:pPr>
            <a:r>
              <a:rPr lang="en-US" sz="2300" b="1" dirty="0">
                <a:solidFill>
                  <a:schemeClr val="accent5"/>
                </a:solidFill>
                <a:latin typeface="Times New Roman" panose="02020603050405020304" pitchFamily="18" charset="0"/>
                <a:cs typeface="Times New Roman" panose="02020603050405020304" pitchFamily="18" charset="0"/>
              </a:rPr>
              <a:t>Geoproximity routing</a:t>
            </a:r>
            <a:r>
              <a:rPr lang="en-US" sz="2300" b="1" dirty="0">
                <a:latin typeface="Times New Roman" panose="02020603050405020304" pitchFamily="18" charset="0"/>
                <a:cs typeface="Times New Roman" panose="02020603050405020304" pitchFamily="18" charset="0"/>
              </a:rPr>
              <a:t> </a:t>
            </a:r>
            <a:r>
              <a:rPr lang="en-US" sz="2300" dirty="0">
                <a:latin typeface="Times New Roman" panose="02020603050405020304" pitchFamily="18" charset="0"/>
                <a:cs typeface="Times New Roman" panose="02020603050405020304" pitchFamily="18" charset="0"/>
              </a:rPr>
              <a:t>– Route traffic based on location of your resources</a:t>
            </a:r>
          </a:p>
          <a:p>
            <a:pPr>
              <a:buClr>
                <a:schemeClr val="tx1"/>
              </a:buClr>
            </a:pPr>
            <a:r>
              <a:rPr lang="en-US" sz="2300" b="1" dirty="0">
                <a:solidFill>
                  <a:schemeClr val="accent5"/>
                </a:solidFill>
                <a:latin typeface="Times New Roman" panose="02020603050405020304" pitchFamily="18" charset="0"/>
                <a:cs typeface="Times New Roman" panose="02020603050405020304" pitchFamily="18" charset="0"/>
              </a:rPr>
              <a:t>Failover routing</a:t>
            </a:r>
            <a:r>
              <a:rPr lang="en-US" sz="2300" b="1" dirty="0">
                <a:latin typeface="Times New Roman" panose="02020603050405020304" pitchFamily="18" charset="0"/>
                <a:cs typeface="Times New Roman" panose="02020603050405020304" pitchFamily="18" charset="0"/>
              </a:rPr>
              <a:t> </a:t>
            </a:r>
            <a:r>
              <a:rPr lang="en-US" sz="2300" dirty="0">
                <a:latin typeface="Times New Roman" panose="02020603050405020304" pitchFamily="18" charset="0"/>
                <a:cs typeface="Times New Roman" panose="02020603050405020304" pitchFamily="18" charset="0"/>
              </a:rPr>
              <a:t>– Fail over to a backup site if your primary site becomes unreachable</a:t>
            </a:r>
          </a:p>
          <a:p>
            <a:pPr>
              <a:buClr>
                <a:schemeClr val="tx1"/>
              </a:buClr>
            </a:pPr>
            <a:r>
              <a:rPr lang="en-US" sz="2300" b="1" dirty="0">
                <a:solidFill>
                  <a:schemeClr val="accent5"/>
                </a:solidFill>
                <a:latin typeface="Times New Roman" panose="02020603050405020304" pitchFamily="18" charset="0"/>
                <a:cs typeface="Times New Roman" panose="02020603050405020304" pitchFamily="18" charset="0"/>
              </a:rPr>
              <a:t>Multivalue answer routing</a:t>
            </a:r>
            <a:r>
              <a:rPr lang="en-US" sz="2300" b="1" dirty="0">
                <a:latin typeface="Times New Roman" panose="02020603050405020304" pitchFamily="18" charset="0"/>
                <a:cs typeface="Times New Roman" panose="02020603050405020304" pitchFamily="18" charset="0"/>
              </a:rPr>
              <a:t> </a:t>
            </a:r>
            <a:r>
              <a:rPr lang="en-US" sz="2300" dirty="0">
                <a:latin typeface="Times New Roman" panose="02020603050405020304" pitchFamily="18" charset="0"/>
                <a:cs typeface="Times New Roman" panose="02020603050405020304" pitchFamily="18" charset="0"/>
              </a:rPr>
              <a:t>– Respond to DNS queries with up to eight healthy records selected at random</a:t>
            </a:r>
          </a:p>
          <a:p>
            <a:endParaRPr lang="en-US" sz="2300" dirty="0">
              <a:latin typeface="Times New Roman" panose="02020603050405020304" pitchFamily="18" charset="0"/>
              <a:cs typeface="Times New Roman" panose="02020603050405020304" pitchFamily="18" charset="0"/>
            </a:endParaRPr>
          </a:p>
        </p:txBody>
      </p:sp>
      <p:sp>
        <p:nvSpPr>
          <p:cNvPr id="21" name="Rectangle 20">
            <a:extLst>
              <a:ext uri="{FF2B5EF4-FFF2-40B4-BE49-F238E27FC236}">
                <a16:creationId xmlns:a16="http://schemas.microsoft.com/office/drawing/2014/main" id="{574CF367-8AEA-6E7A-AD79-3050AFE11A46}"/>
              </a:ext>
            </a:extLst>
          </p:cNvPr>
          <p:cNvSpPr/>
          <p:nvPr/>
        </p:nvSpPr>
        <p:spPr>
          <a:xfrm>
            <a:off x="922185" y="1443492"/>
            <a:ext cx="11587163" cy="584775"/>
          </a:xfrm>
          <a:prstGeom prst="rect">
            <a:avLst/>
          </a:prstGeom>
        </p:spPr>
        <p:txBody>
          <a:bodyPr wrap="square">
            <a:spAutoFit/>
          </a:bodyPr>
          <a:lstStyle/>
          <a:p>
            <a:r>
              <a:rPr lang="en-US" sz="1600" b="1" dirty="0"/>
              <a:t>Amazon Route 53 </a:t>
            </a:r>
            <a:r>
              <a:rPr lang="en-US" sz="1600" dirty="0"/>
              <a:t>supports several types of </a:t>
            </a:r>
            <a:r>
              <a:rPr lang="en-US" sz="1600" b="1" dirty="0"/>
              <a:t>routing policies</a:t>
            </a:r>
            <a:r>
              <a:rPr lang="en-US" sz="1600" dirty="0"/>
              <a:t>, which determine how Amazon Route 53 </a:t>
            </a:r>
          </a:p>
          <a:p>
            <a:r>
              <a:rPr lang="en-US" sz="1600" dirty="0"/>
              <a:t>responds to queries:</a:t>
            </a:r>
          </a:p>
        </p:txBody>
      </p:sp>
    </p:spTree>
    <p:extLst>
      <p:ext uri="{BB962C8B-B14F-4D97-AF65-F5344CB8AC3E}">
        <p14:creationId xmlns:p14="http://schemas.microsoft.com/office/powerpoint/2010/main" val="237592418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4769380" y="631060"/>
            <a:ext cx="4908020"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93959" y="354858"/>
            <a:ext cx="3009157" cy="95410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784658"/>
                </a:solidFill>
                <a:latin typeface="Times New Roman" panose="02020603050405020304" pitchFamily="18" charset="0"/>
                <a:cs typeface="Times New Roman" panose="02020603050405020304" pitchFamily="18" charset="0"/>
              </a:rPr>
              <a:t>Amazon Route 53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3679"/>
            <a:ext cx="5761987"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2</a:t>
            </a:r>
          </a:p>
        </p:txBody>
      </p:sp>
      <p:sp>
        <p:nvSpPr>
          <p:cNvPr id="15" name="TextBox 14">
            <a:extLst>
              <a:ext uri="{FF2B5EF4-FFF2-40B4-BE49-F238E27FC236}">
                <a16:creationId xmlns:a16="http://schemas.microsoft.com/office/drawing/2014/main" id="{D77C5851-E0BE-E069-8445-63CA9073464D}"/>
              </a:ext>
            </a:extLst>
          </p:cNvPr>
          <p:cNvSpPr txBox="1"/>
          <p:nvPr/>
        </p:nvSpPr>
        <p:spPr>
          <a:xfrm>
            <a:off x="2258410" y="834984"/>
            <a:ext cx="8894272"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DNS failover for a multi-tiered web application</a:t>
            </a:r>
          </a:p>
        </p:txBody>
      </p:sp>
      <p:grpSp>
        <p:nvGrpSpPr>
          <p:cNvPr id="6" name="Group 5">
            <a:extLst>
              <a:ext uri="{FF2B5EF4-FFF2-40B4-BE49-F238E27FC236}">
                <a16:creationId xmlns:a16="http://schemas.microsoft.com/office/drawing/2014/main" id="{D250E41C-5FC2-B489-EFBC-9AD901580071}"/>
              </a:ext>
              <a:ext uri="{C183D7F6-B498-43B3-948B-1728B52AA6E4}">
                <adec:decorative xmlns:adec="http://schemas.microsoft.com/office/drawing/2017/decorative" val="1"/>
              </a:ext>
            </a:extLst>
          </p:cNvPr>
          <p:cNvGrpSpPr/>
          <p:nvPr/>
        </p:nvGrpSpPr>
        <p:grpSpPr>
          <a:xfrm>
            <a:off x="623392" y="1402323"/>
            <a:ext cx="11179402" cy="4352021"/>
            <a:chOff x="244198" y="824247"/>
            <a:chExt cx="10385733" cy="5904637"/>
          </a:xfrm>
        </p:grpSpPr>
        <p:sp>
          <p:nvSpPr>
            <p:cNvPr id="8" name="TextBox 8">
              <a:extLst>
                <a:ext uri="{FF2B5EF4-FFF2-40B4-BE49-F238E27FC236}">
                  <a16:creationId xmlns:a16="http://schemas.microsoft.com/office/drawing/2014/main" id="{47797718-3AAC-D2A4-0640-DC8459911C62}"/>
                </a:ext>
              </a:extLst>
            </p:cNvPr>
            <p:cNvSpPr txBox="1">
              <a:spLocks noChangeArrowheads="1"/>
            </p:cNvSpPr>
            <p:nvPr/>
          </p:nvSpPr>
          <p:spPr bwMode="auto">
            <a:xfrm>
              <a:off x="3257373" y="5596922"/>
              <a:ext cx="1394704" cy="338554"/>
            </a:xfrm>
            <a:prstGeom prst="rect">
              <a:avLst/>
            </a:prstGeom>
            <a:noFill/>
            <a:ln w="9525">
              <a:noFill/>
              <a:miter lim="800000"/>
              <a:headEnd/>
              <a:tailEnd/>
            </a:ln>
          </p:spPr>
          <p:txBody>
            <a:bodyPr wrap="square">
              <a:spAutoFit/>
            </a:bodyPr>
            <a:lstStyle/>
            <a:p>
              <a:pPr algn="ctr"/>
              <a:r>
                <a:rPr lang="en-US" sz="1600" dirty="0">
                  <a:ea typeface="Verdana" pitchFamily="34" charset="0"/>
                  <a:cs typeface="Arial"/>
                </a:rPr>
                <a:t>Secondary</a:t>
              </a:r>
            </a:p>
          </p:txBody>
        </p:sp>
        <p:sp>
          <p:nvSpPr>
            <p:cNvPr id="10" name="Rectangle 9">
              <a:extLst>
                <a:ext uri="{FF2B5EF4-FFF2-40B4-BE49-F238E27FC236}">
                  <a16:creationId xmlns:a16="http://schemas.microsoft.com/office/drawing/2014/main" id="{A90A4B4D-6910-7E61-50B6-39961030F497}"/>
                </a:ext>
              </a:extLst>
            </p:cNvPr>
            <p:cNvSpPr/>
            <p:nvPr/>
          </p:nvSpPr>
          <p:spPr>
            <a:xfrm>
              <a:off x="8422418" y="2032032"/>
              <a:ext cx="2060978" cy="3892134"/>
            </a:xfrm>
            <a:prstGeom prst="rect">
              <a:avLst/>
            </a:prstGeom>
            <a:noFill/>
            <a:ln w="12700" cap="flat" cmpd="sng" algn="ctr">
              <a:solidFill>
                <a:srgbClr val="007CBC"/>
              </a:solidFill>
              <a:prstDash val="dash"/>
              <a:miter lim="800000"/>
            </a:ln>
            <a:effectLst/>
          </p:spPr>
          <p:txBody>
            <a:bodyPr rot="0" spcFirstLastPara="0" vertOverflow="overflow" horzOverflow="overflow" vert="horz" wrap="square" lIns="91440" tIns="91440" rIns="91440" bIns="45720" numCol="1" spcCol="0" rtlCol="0" fromWordArt="0" anchor="t"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7CBC"/>
                  </a:solidFill>
                  <a:effectLst/>
                  <a:uLnTx/>
                  <a:uFillTx/>
                  <a:ea typeface="+mn-ea"/>
                  <a:cs typeface="+mn-cs"/>
                </a:rPr>
                <a:t>Availability Zone B</a:t>
              </a:r>
            </a:p>
          </p:txBody>
        </p:sp>
        <p:sp>
          <p:nvSpPr>
            <p:cNvPr id="11" name="Rectangle 10">
              <a:extLst>
                <a:ext uri="{FF2B5EF4-FFF2-40B4-BE49-F238E27FC236}">
                  <a16:creationId xmlns:a16="http://schemas.microsoft.com/office/drawing/2014/main" id="{67428A24-E711-BEA5-3F1A-AD3FE2AE84B2}"/>
                </a:ext>
              </a:extLst>
            </p:cNvPr>
            <p:cNvSpPr/>
            <p:nvPr/>
          </p:nvSpPr>
          <p:spPr>
            <a:xfrm>
              <a:off x="6261099" y="2032032"/>
              <a:ext cx="2057400" cy="3892134"/>
            </a:xfrm>
            <a:prstGeom prst="rect">
              <a:avLst/>
            </a:prstGeom>
            <a:noFill/>
            <a:ln w="12700" cap="flat" cmpd="sng" algn="ctr">
              <a:solidFill>
                <a:srgbClr val="007CBC"/>
              </a:solidFill>
              <a:prstDash val="dash"/>
              <a:miter lim="800000"/>
            </a:ln>
            <a:effectLst/>
          </p:spPr>
          <p:txBody>
            <a:bodyPr rot="0" spcFirstLastPara="0" vertOverflow="overflow" horzOverflow="overflow" vert="horz" wrap="square" lIns="91440" tIns="91440" rIns="91440" bIns="45720" numCol="1" spcCol="0" rtlCol="0" fromWordArt="0" anchor="t"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7CBC"/>
                  </a:solidFill>
                  <a:effectLst/>
                  <a:uLnTx/>
                  <a:uFillTx/>
                  <a:ea typeface="+mn-ea"/>
                  <a:cs typeface="+mn-cs"/>
                </a:rPr>
                <a:t>Availability Zone A</a:t>
              </a:r>
            </a:p>
          </p:txBody>
        </p:sp>
        <p:sp>
          <p:nvSpPr>
            <p:cNvPr id="22" name="TextBox 23">
              <a:extLst>
                <a:ext uri="{FF2B5EF4-FFF2-40B4-BE49-F238E27FC236}">
                  <a16:creationId xmlns:a16="http://schemas.microsoft.com/office/drawing/2014/main" id="{B6990CEF-0D54-4872-98FE-93FC5C2F1839}"/>
                </a:ext>
              </a:extLst>
            </p:cNvPr>
            <p:cNvSpPr txBox="1">
              <a:spLocks noChangeArrowheads="1"/>
            </p:cNvSpPr>
            <p:nvPr/>
          </p:nvSpPr>
          <p:spPr bwMode="auto">
            <a:xfrm>
              <a:off x="6320261" y="4846948"/>
              <a:ext cx="2060979" cy="1077218"/>
            </a:xfrm>
            <a:prstGeom prst="rect">
              <a:avLst/>
            </a:prstGeom>
            <a:noFill/>
            <a:ln w="9525">
              <a:noFill/>
              <a:miter lim="800000"/>
              <a:headEnd/>
              <a:tailEnd/>
            </a:ln>
          </p:spPr>
          <p:txBody>
            <a:bodyPr wrap="square">
              <a:spAutoFit/>
            </a:bodyPr>
            <a:lstStyle/>
            <a:p>
              <a:pPr algn="ctr"/>
              <a:r>
                <a:rPr lang="en-US" sz="1600" dirty="0">
                  <a:ea typeface="Verdana" pitchFamily="34" charset="0"/>
                  <a:cs typeface="Arial"/>
                </a:rPr>
                <a:t>Amazon Relational Database Service (Amazon RDS)</a:t>
              </a:r>
            </a:p>
            <a:p>
              <a:pPr algn="ctr"/>
              <a:r>
                <a:rPr lang="en-US" sz="1600" dirty="0">
                  <a:ea typeface="Verdana" pitchFamily="34" charset="0"/>
                  <a:cs typeface="Arial"/>
                </a:rPr>
                <a:t>instance</a:t>
              </a:r>
            </a:p>
          </p:txBody>
        </p:sp>
        <p:sp>
          <p:nvSpPr>
            <p:cNvPr id="23" name="TextBox 23">
              <a:extLst>
                <a:ext uri="{FF2B5EF4-FFF2-40B4-BE49-F238E27FC236}">
                  <a16:creationId xmlns:a16="http://schemas.microsoft.com/office/drawing/2014/main" id="{88C2E929-F48C-8691-AF5D-713B96DC400C}"/>
                </a:ext>
              </a:extLst>
            </p:cNvPr>
            <p:cNvSpPr txBox="1">
              <a:spLocks noChangeArrowheads="1"/>
            </p:cNvSpPr>
            <p:nvPr/>
          </p:nvSpPr>
          <p:spPr bwMode="auto">
            <a:xfrm>
              <a:off x="8421351" y="4842444"/>
              <a:ext cx="1904287" cy="1077218"/>
            </a:xfrm>
            <a:prstGeom prst="rect">
              <a:avLst/>
            </a:prstGeom>
            <a:noFill/>
            <a:ln w="9525">
              <a:noFill/>
              <a:miter lim="800000"/>
              <a:headEnd/>
              <a:tailEnd/>
            </a:ln>
          </p:spPr>
          <p:txBody>
            <a:bodyPr wrap="square">
              <a:spAutoFit/>
            </a:bodyPr>
            <a:lstStyle/>
            <a:p>
              <a:pPr algn="ctr"/>
              <a:r>
                <a:rPr lang="en-US" sz="1600" dirty="0">
                  <a:ea typeface="Verdana" pitchFamily="34" charset="0"/>
                  <a:cs typeface="Arial"/>
                </a:rPr>
                <a:t>Amazon Relational Database Service (Amazon RDS)</a:t>
              </a:r>
            </a:p>
            <a:p>
              <a:pPr algn="ctr"/>
              <a:r>
                <a:rPr lang="en-US" sz="1600" dirty="0">
                  <a:ea typeface="Verdana" pitchFamily="34" charset="0"/>
                  <a:cs typeface="Arial"/>
                </a:rPr>
                <a:t>instance</a:t>
              </a:r>
            </a:p>
          </p:txBody>
        </p:sp>
        <p:cxnSp>
          <p:nvCxnSpPr>
            <p:cNvPr id="24" name="Straight Arrow Connector 23">
              <a:extLst>
                <a:ext uri="{FF2B5EF4-FFF2-40B4-BE49-F238E27FC236}">
                  <a16:creationId xmlns:a16="http://schemas.microsoft.com/office/drawing/2014/main" id="{9EA71C19-3355-ABF6-FA34-8541CC374E25}"/>
                </a:ext>
              </a:extLst>
            </p:cNvPr>
            <p:cNvCxnSpPr>
              <a:cxnSpLocks/>
            </p:cNvCxnSpPr>
            <p:nvPr/>
          </p:nvCxnSpPr>
          <p:spPr>
            <a:xfrm flipV="1">
              <a:off x="7732927" y="4440416"/>
              <a:ext cx="1343419" cy="4019"/>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sp>
          <p:nvSpPr>
            <p:cNvPr id="27" name="TextBox 4">
              <a:extLst>
                <a:ext uri="{FF2B5EF4-FFF2-40B4-BE49-F238E27FC236}">
                  <a16:creationId xmlns:a16="http://schemas.microsoft.com/office/drawing/2014/main" id="{8CA2AD5D-CBBB-6AD5-683A-E88FF0BE17BA}"/>
                </a:ext>
              </a:extLst>
            </p:cNvPr>
            <p:cNvSpPr txBox="1">
              <a:spLocks noChangeArrowheads="1"/>
            </p:cNvSpPr>
            <p:nvPr/>
          </p:nvSpPr>
          <p:spPr bwMode="auto">
            <a:xfrm>
              <a:off x="711160" y="4893766"/>
              <a:ext cx="984251" cy="338554"/>
            </a:xfrm>
            <a:prstGeom prst="rect">
              <a:avLst/>
            </a:prstGeom>
            <a:noFill/>
            <a:ln w="9525">
              <a:noFill/>
              <a:miter lim="800000"/>
              <a:headEnd/>
              <a:tailEnd/>
            </a:ln>
          </p:spPr>
          <p:txBody>
            <a:bodyPr>
              <a:spAutoFit/>
            </a:bodyPr>
            <a:lstStyle/>
            <a:p>
              <a:pPr algn="ctr"/>
              <a:r>
                <a:rPr lang="en-US" sz="1600" dirty="0">
                  <a:ea typeface="Verdana" pitchFamily="34" charset="0"/>
                  <a:cs typeface="Arial"/>
                </a:rPr>
                <a:t>User</a:t>
              </a:r>
            </a:p>
          </p:txBody>
        </p:sp>
        <p:cxnSp>
          <p:nvCxnSpPr>
            <p:cNvPr id="28" name="Straight Arrow Connector 27">
              <a:extLst>
                <a:ext uri="{FF2B5EF4-FFF2-40B4-BE49-F238E27FC236}">
                  <a16:creationId xmlns:a16="http://schemas.microsoft.com/office/drawing/2014/main" id="{07E520A0-FEDE-3B40-41A7-935B2B0E291D}"/>
                </a:ext>
              </a:extLst>
            </p:cNvPr>
            <p:cNvCxnSpPr>
              <a:cxnSpLocks/>
              <a:stCxn id="42" idx="1"/>
              <a:endCxn id="43" idx="3"/>
            </p:cNvCxnSpPr>
            <p:nvPr/>
          </p:nvCxnSpPr>
          <p:spPr>
            <a:xfrm flipH="1">
              <a:off x="1431885" y="4640732"/>
              <a:ext cx="1454455" cy="0"/>
            </a:xfrm>
            <a:prstGeom prst="straightConnector1">
              <a:avLst/>
            </a:prstGeom>
            <a:ln>
              <a:solidFill>
                <a:schemeClr val="tx1"/>
              </a:solidFill>
              <a:tailEnd type="none"/>
            </a:ln>
          </p:spPr>
          <p:style>
            <a:lnRef idx="2">
              <a:schemeClr val="accent1"/>
            </a:lnRef>
            <a:fillRef idx="0">
              <a:schemeClr val="accent1"/>
            </a:fillRef>
            <a:effectRef idx="1">
              <a:schemeClr val="accent1"/>
            </a:effectRef>
            <a:fontRef idx="minor">
              <a:schemeClr val="tx1"/>
            </a:fontRef>
          </p:style>
        </p:cxnSp>
        <p:cxnSp>
          <p:nvCxnSpPr>
            <p:cNvPr id="29" name="Straight Arrow Connector 28">
              <a:extLst>
                <a:ext uri="{FF2B5EF4-FFF2-40B4-BE49-F238E27FC236}">
                  <a16:creationId xmlns:a16="http://schemas.microsoft.com/office/drawing/2014/main" id="{BDE43799-2E61-4751-584C-A1DF098DE264}"/>
                </a:ext>
              </a:extLst>
            </p:cNvPr>
            <p:cNvCxnSpPr>
              <a:cxnSpLocks/>
              <a:stCxn id="41" idx="2"/>
              <a:endCxn id="47" idx="0"/>
            </p:cNvCxnSpPr>
            <p:nvPr/>
          </p:nvCxnSpPr>
          <p:spPr>
            <a:xfrm flipH="1">
              <a:off x="7157411" y="2082916"/>
              <a:ext cx="1220670" cy="887258"/>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cxnSp>
          <p:nvCxnSpPr>
            <p:cNvPr id="30" name="Straight Arrow Connector 29">
              <a:extLst>
                <a:ext uri="{FF2B5EF4-FFF2-40B4-BE49-F238E27FC236}">
                  <a16:creationId xmlns:a16="http://schemas.microsoft.com/office/drawing/2014/main" id="{64802E5D-B93B-EA80-C788-19806A78A279}"/>
                </a:ext>
              </a:extLst>
            </p:cNvPr>
            <p:cNvCxnSpPr>
              <a:cxnSpLocks/>
              <a:stCxn id="41" idx="2"/>
              <a:endCxn id="48" idx="0"/>
            </p:cNvCxnSpPr>
            <p:nvPr/>
          </p:nvCxnSpPr>
          <p:spPr>
            <a:xfrm>
              <a:off x="8378081" y="2082916"/>
              <a:ext cx="1273781" cy="887256"/>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cxnSp>
          <p:nvCxnSpPr>
            <p:cNvPr id="31" name="Straight Arrow Connector 30">
              <a:extLst>
                <a:ext uri="{FF2B5EF4-FFF2-40B4-BE49-F238E27FC236}">
                  <a16:creationId xmlns:a16="http://schemas.microsoft.com/office/drawing/2014/main" id="{905ABEC5-E536-D068-878C-44D642FFFF28}"/>
                </a:ext>
              </a:extLst>
            </p:cNvPr>
            <p:cNvCxnSpPr>
              <a:cxnSpLocks/>
              <a:stCxn id="47" idx="2"/>
              <a:endCxn id="49" idx="0"/>
            </p:cNvCxnSpPr>
            <p:nvPr/>
          </p:nvCxnSpPr>
          <p:spPr>
            <a:xfrm>
              <a:off x="7157411" y="3518814"/>
              <a:ext cx="0" cy="699039"/>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cxnSp>
          <p:nvCxnSpPr>
            <p:cNvPr id="32" name="Straight Arrow Connector 31">
              <a:extLst>
                <a:ext uri="{FF2B5EF4-FFF2-40B4-BE49-F238E27FC236}">
                  <a16:creationId xmlns:a16="http://schemas.microsoft.com/office/drawing/2014/main" id="{ED9DBB3A-FB67-D633-6A1D-1C839260D989}"/>
                </a:ext>
              </a:extLst>
            </p:cNvPr>
            <p:cNvCxnSpPr>
              <a:cxnSpLocks/>
              <a:stCxn id="48" idx="2"/>
              <a:endCxn id="49" idx="3"/>
            </p:cNvCxnSpPr>
            <p:nvPr/>
          </p:nvCxnSpPr>
          <p:spPr>
            <a:xfrm flipH="1">
              <a:off x="7431731" y="3518812"/>
              <a:ext cx="2220131" cy="973361"/>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cxnSp>
          <p:nvCxnSpPr>
            <p:cNvPr id="33" name="Elbow Connector 58">
              <a:extLst>
                <a:ext uri="{FF2B5EF4-FFF2-40B4-BE49-F238E27FC236}">
                  <a16:creationId xmlns:a16="http://schemas.microsoft.com/office/drawing/2014/main" id="{69525003-1C51-CF6C-0275-0375744785A7}"/>
                </a:ext>
              </a:extLst>
            </p:cNvPr>
            <p:cNvCxnSpPr>
              <a:cxnSpLocks/>
              <a:stCxn id="42" idx="3"/>
              <a:endCxn id="41" idx="1"/>
            </p:cNvCxnSpPr>
            <p:nvPr/>
          </p:nvCxnSpPr>
          <p:spPr>
            <a:xfrm flipV="1">
              <a:off x="3597540" y="1808596"/>
              <a:ext cx="4506221" cy="2832136"/>
            </a:xfrm>
            <a:prstGeom prst="bentConnector3">
              <a:avLst>
                <a:gd name="adj1" fmla="val 50000"/>
              </a:avLst>
            </a:prstGeom>
            <a:ln>
              <a:solidFill>
                <a:srgbClr val="474746"/>
              </a:solidFill>
              <a:prstDash val="solid"/>
              <a:tailEnd type="triangle"/>
            </a:ln>
          </p:spPr>
          <p:style>
            <a:lnRef idx="2">
              <a:schemeClr val="accent1"/>
            </a:lnRef>
            <a:fillRef idx="0">
              <a:schemeClr val="accent1"/>
            </a:fillRef>
            <a:effectRef idx="1">
              <a:schemeClr val="accent1"/>
            </a:effectRef>
            <a:fontRef idx="minor">
              <a:schemeClr val="tx1"/>
            </a:fontRef>
          </p:style>
        </p:cxnSp>
        <p:sp>
          <p:nvSpPr>
            <p:cNvPr id="34" name="TextBox 111">
              <a:extLst>
                <a:ext uri="{FF2B5EF4-FFF2-40B4-BE49-F238E27FC236}">
                  <a16:creationId xmlns:a16="http://schemas.microsoft.com/office/drawing/2014/main" id="{3CB049CA-CB4C-F3F5-319F-22F5F3229A67}"/>
                </a:ext>
              </a:extLst>
            </p:cNvPr>
            <p:cNvSpPr txBox="1">
              <a:spLocks noChangeArrowheads="1"/>
            </p:cNvSpPr>
            <p:nvPr/>
          </p:nvSpPr>
          <p:spPr bwMode="auto">
            <a:xfrm>
              <a:off x="4381174" y="6144109"/>
              <a:ext cx="1442732" cy="584775"/>
            </a:xfrm>
            <a:prstGeom prst="rect">
              <a:avLst/>
            </a:prstGeom>
            <a:noFill/>
            <a:ln w="9525">
              <a:noFill/>
              <a:miter lim="800000"/>
              <a:headEnd/>
              <a:tailEnd/>
            </a:ln>
          </p:spPr>
          <p:txBody>
            <a:bodyPr wrap="square">
              <a:spAutoFit/>
            </a:bodyPr>
            <a:lstStyle/>
            <a:p>
              <a:pPr algn="ctr"/>
              <a:r>
                <a:rPr lang="en-US" sz="1600" dirty="0">
                  <a:ea typeface="Verdana" pitchFamily="34" charset="0"/>
                  <a:cs typeface="Arial"/>
                </a:rPr>
                <a:t>Amazon S3 static website</a:t>
              </a:r>
            </a:p>
          </p:txBody>
        </p:sp>
        <p:cxnSp>
          <p:nvCxnSpPr>
            <p:cNvPr id="35" name="Elbow Connector 62">
              <a:extLst>
                <a:ext uri="{FF2B5EF4-FFF2-40B4-BE49-F238E27FC236}">
                  <a16:creationId xmlns:a16="http://schemas.microsoft.com/office/drawing/2014/main" id="{F4423C7F-4A4B-16D2-D078-C5974BBDAEED}"/>
                </a:ext>
              </a:extLst>
            </p:cNvPr>
            <p:cNvCxnSpPr>
              <a:cxnSpLocks/>
              <a:stCxn id="52" idx="2"/>
            </p:cNvCxnSpPr>
            <p:nvPr/>
          </p:nvCxnSpPr>
          <p:spPr>
            <a:xfrm rot="16200000" flipH="1">
              <a:off x="3744255" y="5010242"/>
              <a:ext cx="472298" cy="1365455"/>
            </a:xfrm>
            <a:prstGeom prst="bentConnector2">
              <a:avLst/>
            </a:prstGeom>
            <a:ln>
              <a:solidFill>
                <a:srgbClr val="474746"/>
              </a:solidFill>
              <a:prstDash val="dash"/>
              <a:tailEnd type="triangle"/>
            </a:ln>
          </p:spPr>
          <p:style>
            <a:lnRef idx="2">
              <a:schemeClr val="accent1"/>
            </a:lnRef>
            <a:fillRef idx="0">
              <a:schemeClr val="accent1"/>
            </a:fillRef>
            <a:effectRef idx="1">
              <a:schemeClr val="accent1"/>
            </a:effectRef>
            <a:fontRef idx="minor">
              <a:schemeClr val="tx1"/>
            </a:fontRef>
          </p:style>
        </p:cxnSp>
        <p:sp>
          <p:nvSpPr>
            <p:cNvPr id="36" name="TextBox 8">
              <a:extLst>
                <a:ext uri="{FF2B5EF4-FFF2-40B4-BE49-F238E27FC236}">
                  <a16:creationId xmlns:a16="http://schemas.microsoft.com/office/drawing/2014/main" id="{56FABCE7-0C7D-DB4A-BC05-ED4ED63ABB2F}"/>
                </a:ext>
              </a:extLst>
            </p:cNvPr>
            <p:cNvSpPr txBox="1">
              <a:spLocks noChangeArrowheads="1"/>
            </p:cNvSpPr>
            <p:nvPr/>
          </p:nvSpPr>
          <p:spPr bwMode="auto">
            <a:xfrm>
              <a:off x="3957760" y="4301095"/>
              <a:ext cx="1394704" cy="338554"/>
            </a:xfrm>
            <a:prstGeom prst="rect">
              <a:avLst/>
            </a:prstGeom>
            <a:noFill/>
            <a:ln w="9525">
              <a:noFill/>
              <a:miter lim="800000"/>
              <a:headEnd/>
              <a:tailEnd/>
            </a:ln>
          </p:spPr>
          <p:txBody>
            <a:bodyPr wrap="square">
              <a:spAutoFit/>
            </a:bodyPr>
            <a:lstStyle/>
            <a:p>
              <a:pPr algn="ctr"/>
              <a:r>
                <a:rPr lang="en-US" sz="1600" dirty="0">
                  <a:ea typeface="Verdana" pitchFamily="34" charset="0"/>
                  <a:cs typeface="Arial"/>
                </a:rPr>
                <a:t>Primary</a:t>
              </a:r>
            </a:p>
          </p:txBody>
        </p:sp>
        <p:sp>
          <p:nvSpPr>
            <p:cNvPr id="37" name="TextBox 23">
              <a:extLst>
                <a:ext uri="{FF2B5EF4-FFF2-40B4-BE49-F238E27FC236}">
                  <a16:creationId xmlns:a16="http://schemas.microsoft.com/office/drawing/2014/main" id="{699CBE08-DE4F-1341-D3E9-2EF94C119EFB}"/>
                </a:ext>
              </a:extLst>
            </p:cNvPr>
            <p:cNvSpPr txBox="1">
              <a:spLocks noChangeArrowheads="1"/>
            </p:cNvSpPr>
            <p:nvPr/>
          </p:nvSpPr>
          <p:spPr bwMode="auto">
            <a:xfrm>
              <a:off x="6407500" y="3516874"/>
              <a:ext cx="1484864" cy="338554"/>
            </a:xfrm>
            <a:prstGeom prst="rect">
              <a:avLst/>
            </a:prstGeom>
            <a:noFill/>
            <a:ln w="9525">
              <a:noFill/>
              <a:miter lim="800000"/>
              <a:headEnd/>
              <a:tailEnd/>
            </a:ln>
          </p:spPr>
          <p:txBody>
            <a:bodyPr wrap="square">
              <a:spAutoFit/>
            </a:bodyPr>
            <a:lstStyle/>
            <a:p>
              <a:pPr algn="ctr"/>
              <a:r>
                <a:rPr lang="en-US" sz="1600" dirty="0">
                  <a:ea typeface="Verdana" pitchFamily="34" charset="0"/>
                  <a:cs typeface="Arial"/>
                </a:rPr>
                <a:t>Amazon EC2</a:t>
              </a:r>
            </a:p>
          </p:txBody>
        </p:sp>
        <p:sp>
          <p:nvSpPr>
            <p:cNvPr id="38" name="Rectangular Callout 35">
              <a:extLst>
                <a:ext uri="{FF2B5EF4-FFF2-40B4-BE49-F238E27FC236}">
                  <a16:creationId xmlns:a16="http://schemas.microsoft.com/office/drawing/2014/main" id="{6EA259A1-9027-B3BB-BE23-DF77EABEC906}"/>
                </a:ext>
              </a:extLst>
            </p:cNvPr>
            <p:cNvSpPr/>
            <p:nvPr/>
          </p:nvSpPr>
          <p:spPr bwMode="auto">
            <a:xfrm>
              <a:off x="244198" y="824247"/>
              <a:ext cx="3195584" cy="3114024"/>
            </a:xfrm>
            <a:prstGeom prst="wedgeRectCallout">
              <a:avLst>
                <a:gd name="adj1" fmla="val 42103"/>
                <a:gd name="adj2" fmla="val 67901"/>
              </a:avLst>
            </a:prstGeom>
            <a:solidFill>
              <a:schemeClr val="bg1"/>
            </a:solidFill>
            <a:ln w="28575">
              <a:solidFill>
                <a:schemeClr val="accent5"/>
              </a:solidFill>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vert="horz" wrap="square" lIns="91436" tIns="45719" rIns="91436" bIns="45719" numCol="1" rtlCol="0" anchor="ctr" anchorCtr="0" compatLnSpc="1">
              <a:prstTxWarp prst="textNoShape">
                <a:avLst/>
              </a:prstTxWarp>
            </a:bodyPr>
            <a:lstStyle/>
            <a:p>
              <a:pPr defTabSz="914076"/>
              <a:r>
                <a:rPr lang="en-GB" sz="2000" b="1" dirty="0">
                  <a:solidFill>
                    <a:srgbClr val="474746">
                      <a:alpha val="99000"/>
                    </a:srgbClr>
                  </a:solidFill>
                </a:rPr>
                <a:t>Record Sets</a:t>
              </a:r>
            </a:p>
            <a:p>
              <a:pPr defTabSz="914076"/>
              <a:r>
                <a:rPr lang="en-GB" b="1" dirty="0">
                  <a:solidFill>
                    <a:srgbClr val="474746">
                      <a:alpha val="99000"/>
                    </a:srgbClr>
                  </a:solidFill>
                </a:rPr>
                <a:t>CNAME www</a:t>
              </a:r>
            </a:p>
            <a:p>
              <a:pPr defTabSz="914076"/>
              <a:r>
                <a:rPr lang="en-GB" sz="1600" dirty="0" err="1">
                  <a:solidFill>
                    <a:srgbClr val="474746">
                      <a:alpha val="99000"/>
                    </a:srgbClr>
                  </a:solidFill>
                </a:rPr>
                <a:t>lastic_load_balancer</a:t>
              </a:r>
              <a:br>
                <a:rPr lang="en-US" sz="1600" dirty="0">
                  <a:solidFill>
                    <a:srgbClr val="474746">
                      <a:alpha val="99000"/>
                    </a:srgbClr>
                  </a:solidFill>
                </a:rPr>
              </a:br>
              <a:r>
                <a:rPr lang="en-US" sz="1600" dirty="0">
                  <a:solidFill>
                    <a:srgbClr val="474746">
                      <a:alpha val="99000"/>
                    </a:srgbClr>
                  </a:solidFill>
                </a:rPr>
                <a:t>Routing Policy = Failover</a:t>
              </a:r>
            </a:p>
            <a:p>
              <a:pPr defTabSz="914076"/>
              <a:r>
                <a:rPr lang="en-US" sz="1600" dirty="0">
                  <a:solidFill>
                    <a:srgbClr val="474746">
                      <a:alpha val="99000"/>
                    </a:srgbClr>
                  </a:solidFill>
                </a:rPr>
                <a:t>Record Type = Primary</a:t>
              </a:r>
            </a:p>
            <a:p>
              <a:pPr defTabSz="914076"/>
              <a:endParaRPr lang="en-US" sz="1600" b="1" dirty="0">
                <a:solidFill>
                  <a:srgbClr val="474746">
                    <a:alpha val="99000"/>
                  </a:srgbClr>
                </a:solidFill>
              </a:endParaRPr>
            </a:p>
            <a:p>
              <a:pPr defTabSz="914076"/>
              <a:r>
                <a:rPr lang="en-GB" sz="1600" dirty="0">
                  <a:solidFill>
                    <a:srgbClr val="474746">
                      <a:alpha val="99000"/>
                    </a:srgbClr>
                  </a:solidFill>
                </a:rPr>
                <a:t>Amazon S3 website</a:t>
              </a:r>
              <a:br>
                <a:rPr lang="en-US" sz="1600" dirty="0">
                  <a:solidFill>
                    <a:srgbClr val="474746">
                      <a:alpha val="99000"/>
                    </a:srgbClr>
                  </a:solidFill>
                </a:rPr>
              </a:br>
              <a:r>
                <a:rPr lang="en-US" sz="1600" dirty="0">
                  <a:solidFill>
                    <a:srgbClr val="474746">
                      <a:alpha val="99000"/>
                    </a:srgbClr>
                  </a:solidFill>
                </a:rPr>
                <a:t>Routing Policy = Failover</a:t>
              </a:r>
            </a:p>
            <a:p>
              <a:pPr defTabSz="914076"/>
              <a:r>
                <a:rPr lang="en-US" sz="1600" dirty="0">
                  <a:solidFill>
                    <a:srgbClr val="474746">
                      <a:alpha val="99000"/>
                    </a:srgbClr>
                  </a:solidFill>
                </a:rPr>
                <a:t>Record Type = Secondary</a:t>
              </a:r>
            </a:p>
          </p:txBody>
        </p:sp>
        <p:sp>
          <p:nvSpPr>
            <p:cNvPr id="39" name="Rectangle 38">
              <a:extLst>
                <a:ext uri="{FF2B5EF4-FFF2-40B4-BE49-F238E27FC236}">
                  <a16:creationId xmlns:a16="http://schemas.microsoft.com/office/drawing/2014/main" id="{DDF3E0E3-1D57-C736-CC1D-EE13D89C24FF}"/>
                </a:ext>
              </a:extLst>
            </p:cNvPr>
            <p:cNvSpPr/>
            <p:nvPr/>
          </p:nvSpPr>
          <p:spPr>
            <a:xfrm>
              <a:off x="6123710" y="1199772"/>
              <a:ext cx="4506221" cy="499251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0" tIns="91440" rIns="91440" bIns="45720" numCol="1" spcCol="0" rtlCol="0" fromWordArt="0" anchor="t" anchorCtr="0" forceAA="0" compatLnSpc="1">
              <a:prstTxWarp prst="textNoShape">
                <a:avLst/>
              </a:prstTxWarp>
              <a:noAutofit/>
            </a:bodyPr>
            <a:lstStyle/>
            <a:p>
              <a:pPr algn="l"/>
              <a:r>
                <a:rPr lang="en-US" sz="1600" dirty="0">
                  <a:solidFill>
                    <a:sysClr val="windowText" lastClr="000000"/>
                  </a:solidFill>
                </a:rPr>
                <a:t> AWS Cloud</a:t>
              </a:r>
            </a:p>
          </p:txBody>
        </p:sp>
        <p:pic>
          <p:nvPicPr>
            <p:cNvPr id="40" name="Graphic 39">
              <a:extLst>
                <a:ext uri="{FF2B5EF4-FFF2-40B4-BE49-F238E27FC236}">
                  <a16:creationId xmlns:a16="http://schemas.microsoft.com/office/drawing/2014/main" id="{F9BD27B4-1517-C8D9-141E-68C674AC5D89}"/>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123710" y="1199773"/>
              <a:ext cx="457200" cy="457200"/>
            </a:xfrm>
            <a:prstGeom prst="rect">
              <a:avLst/>
            </a:prstGeom>
          </p:spPr>
        </p:pic>
        <p:pic>
          <p:nvPicPr>
            <p:cNvPr id="41" name="Graphic 40">
              <a:extLst>
                <a:ext uri="{FF2B5EF4-FFF2-40B4-BE49-F238E27FC236}">
                  <a16:creationId xmlns:a16="http://schemas.microsoft.com/office/drawing/2014/main" id="{F926E595-6C0B-A60C-D232-F032B82FD61C}"/>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103761" y="1534276"/>
              <a:ext cx="548640" cy="548640"/>
            </a:xfrm>
            <a:prstGeom prst="rect">
              <a:avLst/>
            </a:prstGeom>
          </p:spPr>
        </p:pic>
        <p:pic>
          <p:nvPicPr>
            <p:cNvPr id="42" name="Graphic 41">
              <a:extLst>
                <a:ext uri="{FF2B5EF4-FFF2-40B4-BE49-F238E27FC236}">
                  <a16:creationId xmlns:a16="http://schemas.microsoft.com/office/drawing/2014/main" id="{5FEBDECE-632C-C0D9-9A40-100C24F9637C}"/>
                </a:ext>
                <a:ext uri="{C183D7F6-B498-43B3-948B-1728B52AA6E4}">
                  <adec:decorative xmlns:adec="http://schemas.microsoft.com/office/drawing/2017/decorative" val="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2886340" y="4285132"/>
              <a:ext cx="711200" cy="711200"/>
            </a:xfrm>
            <a:prstGeom prst="rect">
              <a:avLst/>
            </a:prstGeom>
          </p:spPr>
        </p:pic>
        <p:pic>
          <p:nvPicPr>
            <p:cNvPr id="43" name="Graphic 42">
              <a:extLst>
                <a:ext uri="{FF2B5EF4-FFF2-40B4-BE49-F238E27FC236}">
                  <a16:creationId xmlns:a16="http://schemas.microsoft.com/office/drawing/2014/main" id="{5714C2EE-3FA4-AA02-BD19-253964998ED2}"/>
                </a:ext>
                <a:ext uri="{C183D7F6-B498-43B3-948B-1728B52AA6E4}">
                  <adec:decorative xmlns:adec="http://schemas.microsoft.com/office/drawing/2017/decorative" val="1"/>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974685" y="4412132"/>
              <a:ext cx="457200" cy="457200"/>
            </a:xfrm>
            <a:prstGeom prst="rect">
              <a:avLst/>
            </a:prstGeom>
          </p:spPr>
        </p:pic>
        <p:pic>
          <p:nvPicPr>
            <p:cNvPr id="44" name="Graphic 43">
              <a:extLst>
                <a:ext uri="{FF2B5EF4-FFF2-40B4-BE49-F238E27FC236}">
                  <a16:creationId xmlns:a16="http://schemas.microsoft.com/office/drawing/2014/main" id="{070CE865-BA96-AC0F-5F34-E08CDB62370D}"/>
                </a:ext>
                <a:ext uri="{C183D7F6-B498-43B3-948B-1728B52AA6E4}">
                  <adec:decorative xmlns:adec="http://schemas.microsoft.com/office/drawing/2017/decorative" val="1"/>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782500" y="5552202"/>
              <a:ext cx="640080" cy="640080"/>
            </a:xfrm>
            <a:prstGeom prst="rect">
              <a:avLst/>
            </a:prstGeom>
          </p:spPr>
        </p:pic>
        <p:sp>
          <p:nvSpPr>
            <p:cNvPr id="45" name="Rectangle 44">
              <a:extLst>
                <a:ext uri="{FF2B5EF4-FFF2-40B4-BE49-F238E27FC236}">
                  <a16:creationId xmlns:a16="http://schemas.microsoft.com/office/drawing/2014/main" id="{0E397A78-2AE8-51D6-DEDA-1FBB2F4FB31F}"/>
                </a:ext>
              </a:extLst>
            </p:cNvPr>
            <p:cNvSpPr/>
            <p:nvPr/>
          </p:nvSpPr>
          <p:spPr>
            <a:xfrm>
              <a:off x="6413504" y="2633624"/>
              <a:ext cx="3912134" cy="1321816"/>
            </a:xfrm>
            <a:prstGeom prst="rect">
              <a:avLst/>
            </a:prstGeom>
            <a:noFill/>
            <a:ln w="12700" cap="flat" cmpd="sng" algn="ctr">
              <a:solidFill>
                <a:srgbClr val="D86613"/>
              </a:solidFill>
              <a:prstDash val="dash"/>
              <a:miter lim="800000"/>
            </a:ln>
            <a:effectLst/>
          </p:spPr>
          <p:txBody>
            <a:bodyPr rot="0" spcFirstLastPara="0" vertOverflow="overflow" horzOverflow="overflow" vert="horz" wrap="square" lIns="91440" tIns="91440" rIns="91440" bIns="45720" numCol="1" spcCol="0" rtlCol="0" fromWordArt="0" anchor="t"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200" b="0" i="0" u="none" strike="noStrike" kern="0" cap="none" spc="0" normalizeH="0" baseline="0" noProof="0" dirty="0">
                <a:ln>
                  <a:noFill/>
                </a:ln>
                <a:solidFill>
                  <a:srgbClr val="D86613"/>
                </a:solidFill>
                <a:effectLst/>
                <a:uLnTx/>
                <a:uFillTx/>
                <a:ea typeface="+mn-ea"/>
                <a:cs typeface="+mn-cs"/>
              </a:endParaRPr>
            </a:p>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200" b="0" i="0" u="none" strike="noStrike" kern="0" cap="none" spc="0" normalizeH="0" baseline="0" noProof="0" dirty="0">
                <a:ln>
                  <a:noFill/>
                </a:ln>
                <a:solidFill>
                  <a:srgbClr val="D86613"/>
                </a:solidFill>
                <a:effectLst/>
                <a:uLnTx/>
                <a:uFillTx/>
                <a:ea typeface="+mn-ea"/>
                <a:cs typeface="+mn-cs"/>
              </a:endParaRP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D86613"/>
                  </a:solidFill>
                  <a:effectLst/>
                  <a:uLnTx/>
                  <a:uFillTx/>
                  <a:ea typeface="+mn-ea"/>
                  <a:cs typeface="+mn-cs"/>
                </a:rPr>
                <a:t>Auto Scaling group</a:t>
              </a:r>
            </a:p>
          </p:txBody>
        </p:sp>
        <p:pic>
          <p:nvPicPr>
            <p:cNvPr id="46" name="Graphic 45">
              <a:extLst>
                <a:ext uri="{FF2B5EF4-FFF2-40B4-BE49-F238E27FC236}">
                  <a16:creationId xmlns:a16="http://schemas.microsoft.com/office/drawing/2014/main" id="{CEDE5168-DEFF-D9DE-E3C0-4E53208A6E49}"/>
                </a:ext>
                <a:ext uri="{C183D7F6-B498-43B3-948B-1728B52AA6E4}">
                  <adec:decorative xmlns:adec="http://schemas.microsoft.com/office/drawing/2017/decorative" val="1"/>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8206311" y="2633624"/>
              <a:ext cx="330200" cy="330200"/>
            </a:xfrm>
            <a:prstGeom prst="rect">
              <a:avLst/>
            </a:prstGeom>
          </p:spPr>
        </p:pic>
        <p:pic>
          <p:nvPicPr>
            <p:cNvPr id="47" name="Graphic 46">
              <a:extLst>
                <a:ext uri="{FF2B5EF4-FFF2-40B4-BE49-F238E27FC236}">
                  <a16:creationId xmlns:a16="http://schemas.microsoft.com/office/drawing/2014/main" id="{BD95A778-C5C9-458E-4BDE-68943A60FB27}"/>
                </a:ext>
                <a:ext uri="{C183D7F6-B498-43B3-948B-1728B52AA6E4}">
                  <adec:decorative xmlns:adec="http://schemas.microsoft.com/office/drawing/2017/decorative" val="1"/>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6883091" y="2970174"/>
              <a:ext cx="548640" cy="548640"/>
            </a:xfrm>
            <a:prstGeom prst="rect">
              <a:avLst/>
            </a:prstGeom>
          </p:spPr>
        </p:pic>
        <p:pic>
          <p:nvPicPr>
            <p:cNvPr id="48" name="Graphic 47">
              <a:extLst>
                <a:ext uri="{FF2B5EF4-FFF2-40B4-BE49-F238E27FC236}">
                  <a16:creationId xmlns:a16="http://schemas.microsoft.com/office/drawing/2014/main" id="{B44F202B-2807-DD45-EF91-528BACA4C81F}"/>
                </a:ext>
                <a:ext uri="{C183D7F6-B498-43B3-948B-1728B52AA6E4}">
                  <adec:decorative xmlns:adec="http://schemas.microsoft.com/office/drawing/2017/decorative" val="1"/>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9377542" y="2970172"/>
              <a:ext cx="548640" cy="548640"/>
            </a:xfrm>
            <a:prstGeom prst="rect">
              <a:avLst/>
            </a:prstGeom>
          </p:spPr>
        </p:pic>
        <p:pic>
          <p:nvPicPr>
            <p:cNvPr id="49" name="Graphic 48">
              <a:extLst>
                <a:ext uri="{FF2B5EF4-FFF2-40B4-BE49-F238E27FC236}">
                  <a16:creationId xmlns:a16="http://schemas.microsoft.com/office/drawing/2014/main" id="{F6120FC5-22DD-86C1-E162-361680E1ACA3}"/>
                </a:ext>
                <a:ext uri="{C183D7F6-B498-43B3-948B-1728B52AA6E4}">
                  <adec:decorative xmlns:adec="http://schemas.microsoft.com/office/drawing/2017/decorative" val="1"/>
                </a:ext>
              </a:extLst>
            </p:cNvPr>
            <p:cNvPicPr>
              <a:picLocks noChangeAspect="1"/>
            </p:cNvPicPr>
            <p:nvPr/>
          </p:nvPicPr>
          <p:blipFill>
            <a:blip r:embed="rId19">
              <a:extLst>
                <a:ext uri="{96DAC541-7B7A-43D3-8B79-37D633B846F1}">
                  <asvg:svgBlip xmlns:asvg="http://schemas.microsoft.com/office/drawing/2016/SVG/main" r:embed="rId20"/>
                </a:ext>
              </a:extLst>
            </a:blip>
            <a:stretch>
              <a:fillRect/>
            </a:stretch>
          </p:blipFill>
          <p:spPr>
            <a:xfrm>
              <a:off x="6883091" y="4217853"/>
              <a:ext cx="548640" cy="548640"/>
            </a:xfrm>
            <a:prstGeom prst="rect">
              <a:avLst/>
            </a:prstGeom>
          </p:spPr>
        </p:pic>
        <p:pic>
          <p:nvPicPr>
            <p:cNvPr id="50" name="Graphic 49">
              <a:extLst>
                <a:ext uri="{FF2B5EF4-FFF2-40B4-BE49-F238E27FC236}">
                  <a16:creationId xmlns:a16="http://schemas.microsoft.com/office/drawing/2014/main" id="{EFA3DD32-65BB-169F-E9F0-E9380A9A6DC0}"/>
                </a:ext>
                <a:ext uri="{C183D7F6-B498-43B3-948B-1728B52AA6E4}">
                  <adec:decorative xmlns:adec="http://schemas.microsoft.com/office/drawing/2017/decorative" val="1"/>
                </a:ext>
              </a:extLst>
            </p:cNvPr>
            <p:cNvPicPr>
              <a:picLocks noChangeAspect="1"/>
            </p:cNvPicPr>
            <p:nvPr/>
          </p:nvPicPr>
          <p:blipFill>
            <a:blip r:embed="rId19">
              <a:extLst>
                <a:ext uri="{96DAC541-7B7A-43D3-8B79-37D633B846F1}">
                  <asvg:svgBlip xmlns:asvg="http://schemas.microsoft.com/office/drawing/2016/SVG/main" r:embed="rId20"/>
                </a:ext>
              </a:extLst>
            </a:blip>
            <a:stretch>
              <a:fillRect/>
            </a:stretch>
          </p:blipFill>
          <p:spPr>
            <a:xfrm>
              <a:off x="9377541" y="4217853"/>
              <a:ext cx="548640" cy="548640"/>
            </a:xfrm>
            <a:prstGeom prst="rect">
              <a:avLst/>
            </a:prstGeom>
          </p:spPr>
        </p:pic>
        <p:sp>
          <p:nvSpPr>
            <p:cNvPr id="51" name="TextBox 23">
              <a:extLst>
                <a:ext uri="{FF2B5EF4-FFF2-40B4-BE49-F238E27FC236}">
                  <a16:creationId xmlns:a16="http://schemas.microsoft.com/office/drawing/2014/main" id="{6BAFADC5-0DCD-46AF-D277-37EB02688A58}"/>
                </a:ext>
              </a:extLst>
            </p:cNvPr>
            <p:cNvSpPr txBox="1">
              <a:spLocks noChangeArrowheads="1"/>
            </p:cNvSpPr>
            <p:nvPr/>
          </p:nvSpPr>
          <p:spPr bwMode="auto">
            <a:xfrm>
              <a:off x="8898972" y="3476046"/>
              <a:ext cx="1484864" cy="338554"/>
            </a:xfrm>
            <a:prstGeom prst="rect">
              <a:avLst/>
            </a:prstGeom>
            <a:noFill/>
            <a:ln w="9525">
              <a:noFill/>
              <a:miter lim="800000"/>
              <a:headEnd/>
              <a:tailEnd/>
            </a:ln>
          </p:spPr>
          <p:txBody>
            <a:bodyPr wrap="square">
              <a:spAutoFit/>
            </a:bodyPr>
            <a:lstStyle/>
            <a:p>
              <a:pPr algn="ctr"/>
              <a:r>
                <a:rPr lang="en-US" sz="1600" dirty="0">
                  <a:ea typeface="Verdana" pitchFamily="34" charset="0"/>
                  <a:cs typeface="Arial"/>
                </a:rPr>
                <a:t>Amazon EC2</a:t>
              </a:r>
            </a:p>
          </p:txBody>
        </p:sp>
        <p:sp>
          <p:nvSpPr>
            <p:cNvPr id="52" name="TextBox 23">
              <a:extLst>
                <a:ext uri="{FF2B5EF4-FFF2-40B4-BE49-F238E27FC236}">
                  <a16:creationId xmlns:a16="http://schemas.microsoft.com/office/drawing/2014/main" id="{111D2CB2-3EF6-A4C9-F646-CC754EEBFD49}"/>
                </a:ext>
              </a:extLst>
            </p:cNvPr>
            <p:cNvSpPr txBox="1">
              <a:spLocks noChangeArrowheads="1"/>
            </p:cNvSpPr>
            <p:nvPr/>
          </p:nvSpPr>
          <p:spPr bwMode="auto">
            <a:xfrm>
              <a:off x="2499507" y="4997485"/>
              <a:ext cx="1596339" cy="459336"/>
            </a:xfrm>
            <a:prstGeom prst="rect">
              <a:avLst/>
            </a:prstGeom>
            <a:noFill/>
            <a:ln w="9525">
              <a:noFill/>
              <a:miter lim="800000"/>
              <a:headEnd/>
              <a:tailEnd/>
            </a:ln>
          </p:spPr>
          <p:txBody>
            <a:bodyPr wrap="square">
              <a:spAutoFit/>
            </a:bodyPr>
            <a:lstStyle/>
            <a:p>
              <a:pPr algn="ctr"/>
              <a:r>
                <a:rPr lang="en-US" sz="1600" dirty="0">
                  <a:ea typeface="Verdana" pitchFamily="34" charset="0"/>
                  <a:cs typeface="Arial"/>
                </a:rPr>
                <a:t>Amazon Route 53</a:t>
              </a:r>
            </a:p>
          </p:txBody>
        </p:sp>
      </p:grpSp>
    </p:spTree>
    <p:extLst>
      <p:ext uri="{BB962C8B-B14F-4D97-AF65-F5344CB8AC3E}">
        <p14:creationId xmlns:p14="http://schemas.microsoft.com/office/powerpoint/2010/main" val="394818799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123580" y="631060"/>
            <a:ext cx="4553820"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93959" y="354858"/>
            <a:ext cx="3363357" cy="95410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784658"/>
                </a:solidFill>
                <a:latin typeface="Times New Roman" panose="02020603050405020304" pitchFamily="18" charset="0"/>
                <a:cs typeface="Times New Roman" panose="02020603050405020304" pitchFamily="18" charset="0"/>
              </a:rPr>
              <a:t>Amazon CloudFront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3679"/>
            <a:ext cx="5761987"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764498" y="2737950"/>
            <a:ext cx="10658007"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Amazon CloudFront</a:t>
            </a:r>
          </a:p>
          <a:p>
            <a:pPr marL="0" indent="0" algn="ctr">
              <a:buNone/>
            </a:pPr>
            <a:endParaRPr lang="en-US" sz="4800" b="1" dirty="0">
              <a:latin typeface="Times New Roman" panose="02020603050405020304" pitchFamily="18" charset="0"/>
              <a:cs typeface="Times New Roman" panose="02020603050405020304" pitchFamily="18" charset="0"/>
            </a:endParaRPr>
          </a:p>
          <a:p>
            <a:pPr marL="0" indent="0" algn="ctr">
              <a:buNone/>
            </a:pPr>
            <a:endParaRPr lang="en-US" sz="4800" b="1" dirty="0">
              <a:latin typeface="Times New Roman" panose="02020603050405020304" pitchFamily="18" charset="0"/>
              <a:cs typeface="Times New Roman" panose="02020603050405020304" pitchFamily="18" charset="0"/>
            </a:endParaRPr>
          </a:p>
          <a:p>
            <a:pPr marL="0" indent="0" algn="ctr">
              <a:buNone/>
            </a:pPr>
            <a:endParaRPr lang="en-US" sz="4800" b="1" dirty="0">
              <a:latin typeface="Times New Roman" panose="02020603050405020304" pitchFamily="18" charset="0"/>
              <a:cs typeface="Times New Roman" panose="02020603050405020304" pitchFamily="18" charset="0"/>
            </a:endParaRPr>
          </a:p>
          <a:p>
            <a:pPr marL="0" indent="0" algn="ctr">
              <a:buNone/>
            </a:pPr>
            <a:endParaRPr lang="en-US" sz="48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2</a:t>
            </a:r>
          </a:p>
        </p:txBody>
      </p:sp>
    </p:spTree>
    <p:extLst>
      <p:ext uri="{BB962C8B-B14F-4D97-AF65-F5344CB8AC3E}">
        <p14:creationId xmlns:p14="http://schemas.microsoft.com/office/powerpoint/2010/main" val="302025308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123580" y="631060"/>
            <a:ext cx="4553820"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93959" y="354858"/>
            <a:ext cx="3363357" cy="95410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784658"/>
                </a:solidFill>
                <a:latin typeface="Times New Roman" panose="02020603050405020304" pitchFamily="18" charset="0"/>
                <a:cs typeface="Times New Roman" panose="02020603050405020304" pitchFamily="18" charset="0"/>
              </a:rPr>
              <a:t>Amazon CloudFront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3679"/>
            <a:ext cx="5761987"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2</a:t>
            </a:r>
          </a:p>
        </p:txBody>
      </p:sp>
      <p:sp>
        <p:nvSpPr>
          <p:cNvPr id="5" name="TextBox 4">
            <a:extLst>
              <a:ext uri="{FF2B5EF4-FFF2-40B4-BE49-F238E27FC236}">
                <a16:creationId xmlns:a16="http://schemas.microsoft.com/office/drawing/2014/main" id="{AEC937FF-767D-4EF9-2BB4-ECA26570382B}"/>
              </a:ext>
            </a:extLst>
          </p:cNvPr>
          <p:cNvSpPr txBox="1"/>
          <p:nvPr/>
        </p:nvSpPr>
        <p:spPr>
          <a:xfrm>
            <a:off x="1593959" y="1334546"/>
            <a:ext cx="6250898"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Content delivery and network latency</a:t>
            </a:r>
          </a:p>
        </p:txBody>
      </p:sp>
      <p:grpSp>
        <p:nvGrpSpPr>
          <p:cNvPr id="8" name="Group 7">
            <a:extLst>
              <a:ext uri="{FF2B5EF4-FFF2-40B4-BE49-F238E27FC236}">
                <a16:creationId xmlns:a16="http://schemas.microsoft.com/office/drawing/2014/main" id="{AEBE04AC-2CF2-A66D-012E-0A3FE2F1ACE4}"/>
              </a:ext>
              <a:ext uri="{C183D7F6-B498-43B3-948B-1728B52AA6E4}">
                <adec:decorative xmlns:adec="http://schemas.microsoft.com/office/drawing/2017/decorative" val="1"/>
              </a:ext>
            </a:extLst>
          </p:cNvPr>
          <p:cNvGrpSpPr/>
          <p:nvPr/>
        </p:nvGrpSpPr>
        <p:grpSpPr>
          <a:xfrm>
            <a:off x="805668" y="1762800"/>
            <a:ext cx="10826450" cy="3737120"/>
            <a:chOff x="805668" y="1762800"/>
            <a:chExt cx="10826450" cy="4162116"/>
          </a:xfrm>
        </p:grpSpPr>
        <p:grpSp>
          <p:nvGrpSpPr>
            <p:cNvPr id="10" name="Group 9">
              <a:extLst>
                <a:ext uri="{FF2B5EF4-FFF2-40B4-BE49-F238E27FC236}">
                  <a16:creationId xmlns:a16="http://schemas.microsoft.com/office/drawing/2014/main" id="{467D89AA-2834-77A4-CA3D-962286904DBA}"/>
                </a:ext>
              </a:extLst>
            </p:cNvPr>
            <p:cNvGrpSpPr/>
            <p:nvPr/>
          </p:nvGrpSpPr>
          <p:grpSpPr>
            <a:xfrm>
              <a:off x="805668" y="4268357"/>
              <a:ext cx="1005840" cy="1375172"/>
              <a:chOff x="805668" y="4268357"/>
              <a:chExt cx="1005840" cy="1375172"/>
            </a:xfrm>
          </p:grpSpPr>
          <p:pic>
            <p:nvPicPr>
              <p:cNvPr id="45" name="Graphic 39">
                <a:extLst>
                  <a:ext uri="{FF2B5EF4-FFF2-40B4-BE49-F238E27FC236}">
                    <a16:creationId xmlns:a16="http://schemas.microsoft.com/office/drawing/2014/main" id="{683317A5-6516-70F8-4EC9-89A108EAFE3E}"/>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05668" y="4268357"/>
                <a:ext cx="1005840" cy="1005840"/>
              </a:xfrm>
              <a:prstGeom prst="rect">
                <a:avLst/>
              </a:prstGeom>
            </p:spPr>
          </p:pic>
          <p:sp>
            <p:nvSpPr>
              <p:cNvPr id="46" name="TextBox 45">
                <a:extLst>
                  <a:ext uri="{FF2B5EF4-FFF2-40B4-BE49-F238E27FC236}">
                    <a16:creationId xmlns:a16="http://schemas.microsoft.com/office/drawing/2014/main" id="{36227824-9F37-CD2D-36E9-2B0D96004A76}"/>
                  </a:ext>
                </a:extLst>
              </p:cNvPr>
              <p:cNvSpPr txBox="1"/>
              <p:nvPr/>
            </p:nvSpPr>
            <p:spPr>
              <a:xfrm>
                <a:off x="987827" y="5274197"/>
                <a:ext cx="641522" cy="369332"/>
              </a:xfrm>
              <a:prstGeom prst="rect">
                <a:avLst/>
              </a:prstGeom>
              <a:noFill/>
            </p:spPr>
            <p:txBody>
              <a:bodyPr wrap="none" rtlCol="0">
                <a:spAutoFit/>
              </a:bodyPr>
              <a:lstStyle/>
              <a:p>
                <a:pPr algn="ctr"/>
                <a:r>
                  <a:rPr lang="en-US" dirty="0">
                    <a:latin typeface="Amazon Ember Light" panose="020B0403020204020204" pitchFamily="34" charset="0"/>
                    <a:ea typeface="Amazon Ember Light" panose="020B0403020204020204" pitchFamily="34" charset="0"/>
                    <a:cs typeface="Amazon Ember Light" panose="020B0403020204020204" pitchFamily="34" charset="0"/>
                  </a:rPr>
                  <a:t>User</a:t>
                </a:r>
              </a:p>
            </p:txBody>
          </p:sp>
        </p:grpSp>
        <p:grpSp>
          <p:nvGrpSpPr>
            <p:cNvPr id="11" name="Group 10">
              <a:extLst>
                <a:ext uri="{FF2B5EF4-FFF2-40B4-BE49-F238E27FC236}">
                  <a16:creationId xmlns:a16="http://schemas.microsoft.com/office/drawing/2014/main" id="{62B96F53-FDAA-4FF1-C7FD-FAC896F0F151}"/>
                </a:ext>
              </a:extLst>
            </p:cNvPr>
            <p:cNvGrpSpPr/>
            <p:nvPr/>
          </p:nvGrpSpPr>
          <p:grpSpPr>
            <a:xfrm>
              <a:off x="10152226" y="1762800"/>
              <a:ext cx="1479892" cy="1466612"/>
              <a:chOff x="10152226" y="1762800"/>
              <a:chExt cx="1479892" cy="1466612"/>
            </a:xfrm>
          </p:grpSpPr>
          <p:pic>
            <p:nvPicPr>
              <p:cNvPr id="43" name="Graphic 37">
                <a:extLst>
                  <a:ext uri="{FF2B5EF4-FFF2-40B4-BE49-F238E27FC236}">
                    <a16:creationId xmlns:a16="http://schemas.microsoft.com/office/drawing/2014/main" id="{684BA6D3-0D34-0EBA-6479-DCA46E182CDA}"/>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343527" y="1762800"/>
                <a:ext cx="1097280" cy="1097280"/>
              </a:xfrm>
              <a:prstGeom prst="rect">
                <a:avLst/>
              </a:prstGeom>
            </p:spPr>
          </p:pic>
          <p:sp>
            <p:nvSpPr>
              <p:cNvPr id="44" name="TextBox 43">
                <a:extLst>
                  <a:ext uri="{FF2B5EF4-FFF2-40B4-BE49-F238E27FC236}">
                    <a16:creationId xmlns:a16="http://schemas.microsoft.com/office/drawing/2014/main" id="{0178E813-7D59-9489-95F7-93716C2F408D}"/>
                  </a:ext>
                </a:extLst>
              </p:cNvPr>
              <p:cNvSpPr txBox="1"/>
              <p:nvPr/>
            </p:nvSpPr>
            <p:spPr>
              <a:xfrm>
                <a:off x="10152226" y="2860080"/>
                <a:ext cx="1479892" cy="369332"/>
              </a:xfrm>
              <a:prstGeom prst="rect">
                <a:avLst/>
              </a:prstGeom>
              <a:noFill/>
            </p:spPr>
            <p:txBody>
              <a:bodyPr wrap="none" rtlCol="0">
                <a:spAutoFit/>
              </a:bodyPr>
              <a:lstStyle/>
              <a:p>
                <a:pPr algn="ctr"/>
                <a:r>
                  <a:rPr lang="en-US" dirty="0">
                    <a:latin typeface="Amazon Ember Light" panose="020B0403020204020204" pitchFamily="34" charset="0"/>
                    <a:ea typeface="Amazon Ember Light" panose="020B0403020204020204" pitchFamily="34" charset="0"/>
                    <a:cs typeface="Amazon Ember Light" panose="020B0403020204020204" pitchFamily="34" charset="0"/>
                  </a:rPr>
                  <a:t>Origin server</a:t>
                </a:r>
              </a:p>
            </p:txBody>
          </p:sp>
        </p:grpSp>
        <p:sp>
          <p:nvSpPr>
            <p:cNvPr id="15" name="Rectangle 14">
              <a:extLst>
                <a:ext uri="{FF2B5EF4-FFF2-40B4-BE49-F238E27FC236}">
                  <a16:creationId xmlns:a16="http://schemas.microsoft.com/office/drawing/2014/main" id="{E1DCEACE-EF1A-1F9E-5490-0FABB8700C20}"/>
                </a:ext>
              </a:extLst>
            </p:cNvPr>
            <p:cNvSpPr/>
            <p:nvPr/>
          </p:nvSpPr>
          <p:spPr>
            <a:xfrm>
              <a:off x="3930396" y="3502940"/>
              <a:ext cx="1005840" cy="548640"/>
            </a:xfrm>
            <a:prstGeom prst="rect">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Amazon Ember" panose="020B0603020204020204" pitchFamily="34" charset="0"/>
                  <a:ea typeface="Amazon Ember" panose="020B0603020204020204" pitchFamily="34" charset="0"/>
                  <a:cs typeface="Amazon Ember" panose="020B0603020204020204" pitchFamily="34" charset="0"/>
                </a:rPr>
                <a:t>Router</a:t>
              </a:r>
            </a:p>
          </p:txBody>
        </p:sp>
        <p:sp>
          <p:nvSpPr>
            <p:cNvPr id="16" name="Rectangle 15">
              <a:extLst>
                <a:ext uri="{FF2B5EF4-FFF2-40B4-BE49-F238E27FC236}">
                  <a16:creationId xmlns:a16="http://schemas.microsoft.com/office/drawing/2014/main" id="{CBA00E9B-CB50-CA2B-B716-29BC0910A487}"/>
                </a:ext>
              </a:extLst>
            </p:cNvPr>
            <p:cNvSpPr/>
            <p:nvPr/>
          </p:nvSpPr>
          <p:spPr>
            <a:xfrm>
              <a:off x="6638623" y="3066711"/>
              <a:ext cx="1005840" cy="548640"/>
            </a:xfrm>
            <a:prstGeom prst="rect">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Amazon Ember" panose="020B0603020204020204" pitchFamily="34" charset="0"/>
                  <a:ea typeface="Amazon Ember" panose="020B0603020204020204" pitchFamily="34" charset="0"/>
                  <a:cs typeface="Amazon Ember" panose="020B0603020204020204" pitchFamily="34" charset="0"/>
                </a:rPr>
                <a:t>Router</a:t>
              </a:r>
            </a:p>
          </p:txBody>
        </p:sp>
        <p:sp>
          <p:nvSpPr>
            <p:cNvPr id="21" name="Rectangle 20">
              <a:extLst>
                <a:ext uri="{FF2B5EF4-FFF2-40B4-BE49-F238E27FC236}">
                  <a16:creationId xmlns:a16="http://schemas.microsoft.com/office/drawing/2014/main" id="{FF55B685-BC6C-F3F8-8F93-0C87C4C69191}"/>
                </a:ext>
              </a:extLst>
            </p:cNvPr>
            <p:cNvSpPr/>
            <p:nvPr/>
          </p:nvSpPr>
          <p:spPr>
            <a:xfrm>
              <a:off x="5800423" y="4910223"/>
              <a:ext cx="1005840" cy="548640"/>
            </a:xfrm>
            <a:prstGeom prst="rect">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Amazon Ember" panose="020B0603020204020204" pitchFamily="34" charset="0"/>
                  <a:ea typeface="Amazon Ember" panose="020B0603020204020204" pitchFamily="34" charset="0"/>
                  <a:cs typeface="Amazon Ember" panose="020B0603020204020204" pitchFamily="34" charset="0"/>
                </a:rPr>
                <a:t>Router</a:t>
              </a:r>
            </a:p>
          </p:txBody>
        </p:sp>
        <p:cxnSp>
          <p:nvCxnSpPr>
            <p:cNvPr id="22" name="Straight Connector 21">
              <a:extLst>
                <a:ext uri="{FF2B5EF4-FFF2-40B4-BE49-F238E27FC236}">
                  <a16:creationId xmlns:a16="http://schemas.microsoft.com/office/drawing/2014/main" id="{52812F34-13AE-1E70-A319-B3B37320608B}"/>
                </a:ext>
              </a:extLst>
            </p:cNvPr>
            <p:cNvCxnSpPr>
              <a:endCxn id="15" idx="1"/>
            </p:cNvCxnSpPr>
            <p:nvPr/>
          </p:nvCxnSpPr>
          <p:spPr>
            <a:xfrm flipV="1">
              <a:off x="2777619" y="3777260"/>
              <a:ext cx="1152777" cy="36576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BE3A0E6D-9F00-0358-ABEE-4CC5D650D695}"/>
                </a:ext>
              </a:extLst>
            </p:cNvPr>
            <p:cNvCxnSpPr>
              <a:endCxn id="16" idx="1"/>
            </p:cNvCxnSpPr>
            <p:nvPr/>
          </p:nvCxnSpPr>
          <p:spPr>
            <a:xfrm flipV="1">
              <a:off x="4936236" y="3341031"/>
              <a:ext cx="1702387" cy="27432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67420A66-DD93-DC1F-DAAB-F0C99B720B31}"/>
                </a:ext>
              </a:extLst>
            </p:cNvPr>
            <p:cNvCxnSpPr/>
            <p:nvPr/>
          </p:nvCxnSpPr>
          <p:spPr>
            <a:xfrm flipH="1" flipV="1">
              <a:off x="6028366" y="2040890"/>
              <a:ext cx="860148" cy="1025821"/>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CE83FC00-CCD1-444C-5311-513397326C2D}"/>
                </a:ext>
              </a:extLst>
            </p:cNvPr>
            <p:cNvCxnSpPr/>
            <p:nvPr/>
          </p:nvCxnSpPr>
          <p:spPr>
            <a:xfrm flipV="1">
              <a:off x="7359666" y="2454797"/>
              <a:ext cx="1037574" cy="611914"/>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28" name="Rectangle 27">
              <a:extLst>
                <a:ext uri="{FF2B5EF4-FFF2-40B4-BE49-F238E27FC236}">
                  <a16:creationId xmlns:a16="http://schemas.microsoft.com/office/drawing/2014/main" id="{C90F16C5-DD69-DE30-8AF5-56C489872CC1}"/>
                </a:ext>
              </a:extLst>
            </p:cNvPr>
            <p:cNvSpPr/>
            <p:nvPr/>
          </p:nvSpPr>
          <p:spPr>
            <a:xfrm>
              <a:off x="8406424" y="2172179"/>
              <a:ext cx="1005840" cy="548640"/>
            </a:xfrm>
            <a:prstGeom prst="rect">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Amazon Ember" panose="020B0603020204020204" pitchFamily="34" charset="0"/>
                  <a:ea typeface="Amazon Ember" panose="020B0603020204020204" pitchFamily="34" charset="0"/>
                  <a:cs typeface="Amazon Ember" panose="020B0603020204020204" pitchFamily="34" charset="0"/>
                </a:rPr>
                <a:t>Router</a:t>
              </a:r>
            </a:p>
          </p:txBody>
        </p:sp>
        <p:cxnSp>
          <p:nvCxnSpPr>
            <p:cNvPr id="29" name="Straight Connector 28">
              <a:extLst>
                <a:ext uri="{FF2B5EF4-FFF2-40B4-BE49-F238E27FC236}">
                  <a16:creationId xmlns:a16="http://schemas.microsoft.com/office/drawing/2014/main" id="{5252CE4B-A6D4-0550-873E-7D80C2B330C4}"/>
                </a:ext>
              </a:extLst>
            </p:cNvPr>
            <p:cNvCxnSpPr/>
            <p:nvPr/>
          </p:nvCxnSpPr>
          <p:spPr>
            <a:xfrm flipV="1">
              <a:off x="9453372" y="2446499"/>
              <a:ext cx="1123188" cy="1"/>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C18A1EDB-3A0C-36A1-0DBC-05CAFEBFB19E}"/>
                </a:ext>
              </a:extLst>
            </p:cNvPr>
            <p:cNvCxnSpPr/>
            <p:nvPr/>
          </p:nvCxnSpPr>
          <p:spPr>
            <a:xfrm>
              <a:off x="4910248" y="3914420"/>
              <a:ext cx="1140032" cy="995803"/>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11592425-5410-5733-C86A-E4361CC819D9}"/>
                </a:ext>
              </a:extLst>
            </p:cNvPr>
            <p:cNvCxnSpPr/>
            <p:nvPr/>
          </p:nvCxnSpPr>
          <p:spPr>
            <a:xfrm flipV="1">
              <a:off x="6806263" y="4268357"/>
              <a:ext cx="1240457" cy="746915"/>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1289DA21-0F8A-69FA-E517-30EA09033972}"/>
                </a:ext>
              </a:extLst>
            </p:cNvPr>
            <p:cNvCxnSpPr/>
            <p:nvPr/>
          </p:nvCxnSpPr>
          <p:spPr>
            <a:xfrm>
              <a:off x="6806263" y="5303019"/>
              <a:ext cx="1019357" cy="621897"/>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33" name="TextBox 32">
              <a:extLst>
                <a:ext uri="{FF2B5EF4-FFF2-40B4-BE49-F238E27FC236}">
                  <a16:creationId xmlns:a16="http://schemas.microsoft.com/office/drawing/2014/main" id="{5C7335EB-8BB9-29A0-1919-26F0240D9D02}"/>
                </a:ext>
              </a:extLst>
            </p:cNvPr>
            <p:cNvSpPr txBox="1"/>
            <p:nvPr/>
          </p:nvSpPr>
          <p:spPr>
            <a:xfrm>
              <a:off x="5407388" y="3031191"/>
              <a:ext cx="628396" cy="369332"/>
            </a:xfrm>
            <a:prstGeom prst="rect">
              <a:avLst/>
            </a:prstGeom>
            <a:noFill/>
          </p:spPr>
          <p:txBody>
            <a:bodyPr wrap="square" rtlCol="0">
              <a:spAutoFit/>
            </a:bodyPr>
            <a:lstStyle/>
            <a:p>
              <a:r>
                <a:rPr lang="en-US" dirty="0">
                  <a:latin typeface="Amazon Ember Light" panose="020B0403020204020204" pitchFamily="34" charset="0"/>
                  <a:ea typeface="Amazon Ember Light" panose="020B0403020204020204" pitchFamily="34" charset="0"/>
                  <a:cs typeface="Amazon Ember Light" panose="020B0403020204020204" pitchFamily="34" charset="0"/>
                </a:rPr>
                <a:t>Hop</a:t>
              </a:r>
            </a:p>
          </p:txBody>
        </p:sp>
        <p:sp>
          <p:nvSpPr>
            <p:cNvPr id="34" name="TextBox 33">
              <a:extLst>
                <a:ext uri="{FF2B5EF4-FFF2-40B4-BE49-F238E27FC236}">
                  <a16:creationId xmlns:a16="http://schemas.microsoft.com/office/drawing/2014/main" id="{740EF53C-85B1-2D3A-E4D7-35A82007FDCA}"/>
                </a:ext>
              </a:extLst>
            </p:cNvPr>
            <p:cNvSpPr txBox="1"/>
            <p:nvPr/>
          </p:nvSpPr>
          <p:spPr>
            <a:xfrm>
              <a:off x="5921983" y="2492118"/>
              <a:ext cx="611065" cy="369332"/>
            </a:xfrm>
            <a:prstGeom prst="rect">
              <a:avLst/>
            </a:prstGeom>
            <a:noFill/>
          </p:spPr>
          <p:txBody>
            <a:bodyPr wrap="none" rtlCol="0">
              <a:spAutoFit/>
            </a:bodyPr>
            <a:lstStyle/>
            <a:p>
              <a:r>
                <a:rPr lang="en-US" dirty="0">
                  <a:latin typeface="Amazon Ember Light" panose="020B0403020204020204" pitchFamily="34" charset="0"/>
                  <a:ea typeface="Amazon Ember Light" panose="020B0403020204020204" pitchFamily="34" charset="0"/>
                  <a:cs typeface="Amazon Ember Light" panose="020B0403020204020204" pitchFamily="34" charset="0"/>
                </a:rPr>
                <a:t>Hop</a:t>
              </a:r>
            </a:p>
          </p:txBody>
        </p:sp>
        <p:sp>
          <p:nvSpPr>
            <p:cNvPr id="35" name="TextBox 34">
              <a:extLst>
                <a:ext uri="{FF2B5EF4-FFF2-40B4-BE49-F238E27FC236}">
                  <a16:creationId xmlns:a16="http://schemas.microsoft.com/office/drawing/2014/main" id="{F62D7EEB-14DC-7A58-8698-DCCD033F0A97}"/>
                </a:ext>
              </a:extLst>
            </p:cNvPr>
            <p:cNvSpPr txBox="1"/>
            <p:nvPr/>
          </p:nvSpPr>
          <p:spPr>
            <a:xfrm>
              <a:off x="7325382" y="2409632"/>
              <a:ext cx="611065" cy="369332"/>
            </a:xfrm>
            <a:prstGeom prst="rect">
              <a:avLst/>
            </a:prstGeom>
            <a:noFill/>
          </p:spPr>
          <p:txBody>
            <a:bodyPr wrap="none" rtlCol="0">
              <a:spAutoFit/>
            </a:bodyPr>
            <a:lstStyle/>
            <a:p>
              <a:r>
                <a:rPr lang="en-US" dirty="0">
                  <a:latin typeface="Amazon Ember Light" panose="020B0403020204020204" pitchFamily="34" charset="0"/>
                  <a:ea typeface="Amazon Ember Light" panose="020B0403020204020204" pitchFamily="34" charset="0"/>
                  <a:cs typeface="Amazon Ember Light" panose="020B0403020204020204" pitchFamily="34" charset="0"/>
                </a:rPr>
                <a:t>Hop</a:t>
              </a:r>
            </a:p>
          </p:txBody>
        </p:sp>
        <p:sp>
          <p:nvSpPr>
            <p:cNvPr id="36" name="TextBox 35">
              <a:extLst>
                <a:ext uri="{FF2B5EF4-FFF2-40B4-BE49-F238E27FC236}">
                  <a16:creationId xmlns:a16="http://schemas.microsoft.com/office/drawing/2014/main" id="{25C61BA4-DC37-AC38-D300-38ED5DE5501E}"/>
                </a:ext>
              </a:extLst>
            </p:cNvPr>
            <p:cNvSpPr txBox="1"/>
            <p:nvPr/>
          </p:nvSpPr>
          <p:spPr>
            <a:xfrm>
              <a:off x="9724662" y="1987513"/>
              <a:ext cx="611065" cy="369332"/>
            </a:xfrm>
            <a:prstGeom prst="rect">
              <a:avLst/>
            </a:prstGeom>
            <a:noFill/>
          </p:spPr>
          <p:txBody>
            <a:bodyPr wrap="none" rtlCol="0">
              <a:spAutoFit/>
            </a:bodyPr>
            <a:lstStyle/>
            <a:p>
              <a:r>
                <a:rPr lang="en-US" dirty="0">
                  <a:latin typeface="Amazon Ember Light" panose="020B0403020204020204" pitchFamily="34" charset="0"/>
                  <a:ea typeface="Amazon Ember Light" panose="020B0403020204020204" pitchFamily="34" charset="0"/>
                  <a:cs typeface="Amazon Ember Light" panose="020B0403020204020204" pitchFamily="34" charset="0"/>
                </a:rPr>
                <a:t>Hop</a:t>
              </a:r>
            </a:p>
          </p:txBody>
        </p:sp>
        <p:sp>
          <p:nvSpPr>
            <p:cNvPr id="37" name="TextBox 36">
              <a:extLst>
                <a:ext uri="{FF2B5EF4-FFF2-40B4-BE49-F238E27FC236}">
                  <a16:creationId xmlns:a16="http://schemas.microsoft.com/office/drawing/2014/main" id="{3AA04954-78B1-C551-7945-634C3E3E34EC}"/>
                </a:ext>
              </a:extLst>
            </p:cNvPr>
            <p:cNvSpPr txBox="1"/>
            <p:nvPr/>
          </p:nvSpPr>
          <p:spPr>
            <a:xfrm>
              <a:off x="5537604" y="4035292"/>
              <a:ext cx="729996" cy="369332"/>
            </a:xfrm>
            <a:prstGeom prst="rect">
              <a:avLst/>
            </a:prstGeom>
            <a:noFill/>
          </p:spPr>
          <p:txBody>
            <a:bodyPr wrap="square" rtlCol="0">
              <a:spAutoFit/>
            </a:bodyPr>
            <a:lstStyle/>
            <a:p>
              <a:r>
                <a:rPr lang="en-US" dirty="0">
                  <a:latin typeface="Amazon Ember Light" panose="020B0403020204020204" pitchFamily="34" charset="0"/>
                  <a:ea typeface="Amazon Ember Light" panose="020B0403020204020204" pitchFamily="34" charset="0"/>
                  <a:cs typeface="Amazon Ember Light" panose="020B0403020204020204" pitchFamily="34" charset="0"/>
                </a:rPr>
                <a:t>Hop</a:t>
              </a:r>
            </a:p>
          </p:txBody>
        </p:sp>
        <p:sp>
          <p:nvSpPr>
            <p:cNvPr id="38" name="TextBox 37">
              <a:extLst>
                <a:ext uri="{FF2B5EF4-FFF2-40B4-BE49-F238E27FC236}">
                  <a16:creationId xmlns:a16="http://schemas.microsoft.com/office/drawing/2014/main" id="{CAB18626-84FC-E30F-A9F3-AD2E49BDB198}"/>
                </a:ext>
              </a:extLst>
            </p:cNvPr>
            <p:cNvSpPr txBox="1"/>
            <p:nvPr/>
          </p:nvSpPr>
          <p:spPr>
            <a:xfrm>
              <a:off x="6896992" y="4209851"/>
              <a:ext cx="611065" cy="369332"/>
            </a:xfrm>
            <a:prstGeom prst="rect">
              <a:avLst/>
            </a:prstGeom>
            <a:noFill/>
          </p:spPr>
          <p:txBody>
            <a:bodyPr wrap="none" rtlCol="0">
              <a:spAutoFit/>
            </a:bodyPr>
            <a:lstStyle/>
            <a:p>
              <a:r>
                <a:rPr lang="en-US" dirty="0">
                  <a:latin typeface="Amazon Ember Light" panose="020B0403020204020204" pitchFamily="34" charset="0"/>
                  <a:ea typeface="Amazon Ember Light" panose="020B0403020204020204" pitchFamily="34" charset="0"/>
                  <a:cs typeface="Amazon Ember Light" panose="020B0403020204020204" pitchFamily="34" charset="0"/>
                </a:rPr>
                <a:t>Hop</a:t>
              </a:r>
            </a:p>
          </p:txBody>
        </p:sp>
        <p:sp>
          <p:nvSpPr>
            <p:cNvPr id="39" name="TextBox 38">
              <a:extLst>
                <a:ext uri="{FF2B5EF4-FFF2-40B4-BE49-F238E27FC236}">
                  <a16:creationId xmlns:a16="http://schemas.microsoft.com/office/drawing/2014/main" id="{BBB4DB96-0FB5-B8E0-0078-B1260B786C42}"/>
                </a:ext>
              </a:extLst>
            </p:cNvPr>
            <p:cNvSpPr txBox="1"/>
            <p:nvPr/>
          </p:nvSpPr>
          <p:spPr>
            <a:xfrm>
              <a:off x="7419730" y="5073778"/>
              <a:ext cx="611065" cy="369332"/>
            </a:xfrm>
            <a:prstGeom prst="rect">
              <a:avLst/>
            </a:prstGeom>
            <a:noFill/>
          </p:spPr>
          <p:txBody>
            <a:bodyPr wrap="none" rtlCol="0">
              <a:spAutoFit/>
            </a:bodyPr>
            <a:lstStyle/>
            <a:p>
              <a:r>
                <a:rPr lang="en-US" dirty="0">
                  <a:latin typeface="Amazon Ember Light" panose="020B0403020204020204" pitchFamily="34" charset="0"/>
                  <a:ea typeface="Amazon Ember Light" panose="020B0403020204020204" pitchFamily="34" charset="0"/>
                  <a:cs typeface="Amazon Ember Light" panose="020B0403020204020204" pitchFamily="34" charset="0"/>
                </a:rPr>
                <a:t>Hop</a:t>
              </a:r>
            </a:p>
          </p:txBody>
        </p:sp>
        <p:grpSp>
          <p:nvGrpSpPr>
            <p:cNvPr id="40" name="Group 39">
              <a:extLst>
                <a:ext uri="{FF2B5EF4-FFF2-40B4-BE49-F238E27FC236}">
                  <a16:creationId xmlns:a16="http://schemas.microsoft.com/office/drawing/2014/main" id="{9102F146-5648-8E71-93BE-2F0519B1087A}"/>
                </a:ext>
              </a:extLst>
            </p:cNvPr>
            <p:cNvGrpSpPr/>
            <p:nvPr/>
          </p:nvGrpSpPr>
          <p:grpSpPr>
            <a:xfrm>
              <a:off x="1591176" y="3640100"/>
              <a:ext cx="1097280" cy="1408537"/>
              <a:chOff x="1591176" y="3640100"/>
              <a:chExt cx="1097280" cy="1408537"/>
            </a:xfrm>
          </p:grpSpPr>
          <p:pic>
            <p:nvPicPr>
              <p:cNvPr id="41" name="Graphic 49">
                <a:extLst>
                  <a:ext uri="{FF2B5EF4-FFF2-40B4-BE49-F238E27FC236}">
                    <a16:creationId xmlns:a16="http://schemas.microsoft.com/office/drawing/2014/main" id="{4C7B9FC0-913B-5655-4679-A628D554BEF9}"/>
                  </a:ext>
                  <a:ext uri="{C183D7F6-B498-43B3-948B-1728B52AA6E4}">
                    <adec:decorative xmlns:adec="http://schemas.microsoft.com/office/drawing/2017/decorative" val="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591176" y="3640100"/>
                <a:ext cx="1097280" cy="1097280"/>
              </a:xfrm>
              <a:prstGeom prst="rect">
                <a:avLst/>
              </a:prstGeom>
            </p:spPr>
          </p:pic>
          <p:sp>
            <p:nvSpPr>
              <p:cNvPr id="42" name="TextBox 41">
                <a:extLst>
                  <a:ext uri="{FF2B5EF4-FFF2-40B4-BE49-F238E27FC236}">
                    <a16:creationId xmlns:a16="http://schemas.microsoft.com/office/drawing/2014/main" id="{0D4FC1D9-B694-797A-4413-3FE2362C8463}"/>
                  </a:ext>
                </a:extLst>
              </p:cNvPr>
              <p:cNvSpPr txBox="1"/>
              <p:nvPr/>
            </p:nvSpPr>
            <p:spPr>
              <a:xfrm>
                <a:off x="1756537" y="4679305"/>
                <a:ext cx="766557" cy="369332"/>
              </a:xfrm>
              <a:prstGeom prst="rect">
                <a:avLst/>
              </a:prstGeom>
              <a:noFill/>
            </p:spPr>
            <p:txBody>
              <a:bodyPr wrap="none" rtlCol="0">
                <a:spAutoFit/>
              </a:bodyPr>
              <a:lstStyle/>
              <a:p>
                <a:pPr algn="ctr"/>
                <a:r>
                  <a:rPr lang="en-US" dirty="0">
                    <a:latin typeface="Amazon Ember Light" panose="020B0403020204020204" pitchFamily="34" charset="0"/>
                    <a:ea typeface="Amazon Ember Light" panose="020B0403020204020204" pitchFamily="34" charset="0"/>
                    <a:cs typeface="Amazon Ember Light" panose="020B0403020204020204" pitchFamily="34" charset="0"/>
                  </a:rPr>
                  <a:t>Client</a:t>
                </a:r>
              </a:p>
            </p:txBody>
          </p:sp>
        </p:grpSp>
      </p:grpSp>
    </p:spTree>
    <p:extLst>
      <p:ext uri="{BB962C8B-B14F-4D97-AF65-F5344CB8AC3E}">
        <p14:creationId xmlns:p14="http://schemas.microsoft.com/office/powerpoint/2010/main" val="217216826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123580" y="631060"/>
            <a:ext cx="4553820"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93959" y="354858"/>
            <a:ext cx="3363357" cy="95410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784658"/>
                </a:solidFill>
                <a:latin typeface="Times New Roman" panose="02020603050405020304" pitchFamily="18" charset="0"/>
                <a:cs typeface="Times New Roman" panose="02020603050405020304" pitchFamily="18" charset="0"/>
              </a:rPr>
              <a:t>Amazon CloudFront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3679"/>
            <a:ext cx="5761987"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2</a:t>
            </a:r>
          </a:p>
        </p:txBody>
      </p:sp>
      <p:sp>
        <p:nvSpPr>
          <p:cNvPr id="5" name="TextBox 4">
            <a:extLst>
              <a:ext uri="{FF2B5EF4-FFF2-40B4-BE49-F238E27FC236}">
                <a16:creationId xmlns:a16="http://schemas.microsoft.com/office/drawing/2014/main" id="{AEC937FF-767D-4EF9-2BB4-ECA26570382B}"/>
              </a:ext>
            </a:extLst>
          </p:cNvPr>
          <p:cNvSpPr txBox="1"/>
          <p:nvPr/>
        </p:nvSpPr>
        <p:spPr>
          <a:xfrm>
            <a:off x="1593959" y="1334546"/>
            <a:ext cx="6250898"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Content delivery network (CDN)</a:t>
            </a:r>
          </a:p>
        </p:txBody>
      </p:sp>
      <p:sp>
        <p:nvSpPr>
          <p:cNvPr id="3" name="Content Placeholder 5">
            <a:extLst>
              <a:ext uri="{FF2B5EF4-FFF2-40B4-BE49-F238E27FC236}">
                <a16:creationId xmlns:a16="http://schemas.microsoft.com/office/drawing/2014/main" id="{B5E26684-C064-485C-A4ED-B4689B8FD526}"/>
              </a:ext>
            </a:extLst>
          </p:cNvPr>
          <p:cNvSpPr>
            <a:spLocks noGrp="1"/>
          </p:cNvSpPr>
          <p:nvPr>
            <p:ph idx="1"/>
          </p:nvPr>
        </p:nvSpPr>
        <p:spPr>
          <a:xfrm>
            <a:off x="419100" y="2029581"/>
            <a:ext cx="11353800" cy="4147382"/>
          </a:xfrm>
        </p:spPr>
        <p:txBody>
          <a:bodyPr/>
          <a:lstStyle/>
          <a:p>
            <a:r>
              <a:rPr lang="en-US" dirty="0">
                <a:latin typeface="Times New Roman" panose="02020603050405020304" pitchFamily="18" charset="0"/>
                <a:cs typeface="Times New Roman" panose="02020603050405020304" pitchFamily="18" charset="0"/>
              </a:rPr>
              <a:t>Is a globally distributed system of caching servers</a:t>
            </a:r>
          </a:p>
          <a:p>
            <a:r>
              <a:rPr lang="en-US" dirty="0">
                <a:latin typeface="Times New Roman" panose="02020603050405020304" pitchFamily="18" charset="0"/>
                <a:cs typeface="Times New Roman" panose="02020603050405020304" pitchFamily="18" charset="0"/>
              </a:rPr>
              <a:t>Caches copies of commonly requested files (static content)</a:t>
            </a:r>
          </a:p>
          <a:p>
            <a:r>
              <a:rPr lang="en-US" dirty="0">
                <a:latin typeface="Times New Roman" panose="02020603050405020304" pitchFamily="18" charset="0"/>
                <a:cs typeface="Times New Roman" panose="02020603050405020304" pitchFamily="18" charset="0"/>
              </a:rPr>
              <a:t>Delivers a local copy of the requested content from a nearby cache edge or Point of Presence </a:t>
            </a:r>
          </a:p>
          <a:p>
            <a:r>
              <a:rPr lang="en-US" dirty="0">
                <a:latin typeface="Times New Roman" panose="02020603050405020304" pitchFamily="18" charset="0"/>
                <a:cs typeface="Times New Roman" panose="02020603050405020304" pitchFamily="18" charset="0"/>
              </a:rPr>
              <a:t>Accelerates delivery of dynamic content</a:t>
            </a:r>
          </a:p>
          <a:p>
            <a:r>
              <a:rPr lang="en-US" dirty="0">
                <a:latin typeface="Times New Roman" panose="02020603050405020304" pitchFamily="18" charset="0"/>
                <a:cs typeface="Times New Roman" panose="02020603050405020304" pitchFamily="18" charset="0"/>
              </a:rPr>
              <a:t>Improves application performance and scaling</a:t>
            </a:r>
          </a:p>
        </p:txBody>
      </p:sp>
    </p:spTree>
    <p:extLst>
      <p:ext uri="{BB962C8B-B14F-4D97-AF65-F5344CB8AC3E}">
        <p14:creationId xmlns:p14="http://schemas.microsoft.com/office/powerpoint/2010/main" val="346649504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123580" y="631060"/>
            <a:ext cx="4553820"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93959" y="354858"/>
            <a:ext cx="3363357" cy="95410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784658"/>
                </a:solidFill>
                <a:latin typeface="Times New Roman" panose="02020603050405020304" pitchFamily="18" charset="0"/>
                <a:cs typeface="Times New Roman" panose="02020603050405020304" pitchFamily="18" charset="0"/>
              </a:rPr>
              <a:t>Amazon CloudFront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3679"/>
            <a:ext cx="5761987"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2</a:t>
            </a:r>
          </a:p>
        </p:txBody>
      </p:sp>
      <p:sp>
        <p:nvSpPr>
          <p:cNvPr id="5" name="TextBox 4">
            <a:extLst>
              <a:ext uri="{FF2B5EF4-FFF2-40B4-BE49-F238E27FC236}">
                <a16:creationId xmlns:a16="http://schemas.microsoft.com/office/drawing/2014/main" id="{AEC937FF-767D-4EF9-2BB4-ECA26570382B}"/>
              </a:ext>
            </a:extLst>
          </p:cNvPr>
          <p:cNvSpPr txBox="1"/>
          <p:nvPr/>
        </p:nvSpPr>
        <p:spPr>
          <a:xfrm>
            <a:off x="1593959" y="1334546"/>
            <a:ext cx="6250898"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Amazon CloudFront</a:t>
            </a:r>
          </a:p>
        </p:txBody>
      </p:sp>
      <p:sp>
        <p:nvSpPr>
          <p:cNvPr id="10" name="Content Placeholder 7">
            <a:extLst>
              <a:ext uri="{FF2B5EF4-FFF2-40B4-BE49-F238E27FC236}">
                <a16:creationId xmlns:a16="http://schemas.microsoft.com/office/drawing/2014/main" id="{305E4A58-68CB-6ABE-67A5-303A8B4D9D24}"/>
              </a:ext>
            </a:extLst>
          </p:cNvPr>
          <p:cNvSpPr txBox="1">
            <a:spLocks/>
          </p:cNvSpPr>
          <p:nvPr/>
        </p:nvSpPr>
        <p:spPr>
          <a:xfrm>
            <a:off x="783238" y="2008662"/>
            <a:ext cx="7026600" cy="386059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atin typeface="Times New Roman" panose="02020603050405020304" pitchFamily="18" charset="0"/>
                <a:cs typeface="Times New Roman" panose="02020603050405020304" pitchFamily="18" charset="0"/>
              </a:rPr>
              <a:t>Fast, global, and secure CDN service</a:t>
            </a:r>
          </a:p>
          <a:p>
            <a:r>
              <a:rPr lang="en-US">
                <a:latin typeface="Times New Roman" panose="02020603050405020304" pitchFamily="18" charset="0"/>
                <a:cs typeface="Times New Roman" panose="02020603050405020304" pitchFamily="18" charset="0"/>
              </a:rPr>
              <a:t>Global network of edge locations and Regional edge caches</a:t>
            </a:r>
          </a:p>
          <a:p>
            <a:r>
              <a:rPr lang="en-US">
                <a:latin typeface="Times New Roman" panose="02020603050405020304" pitchFamily="18" charset="0"/>
                <a:cs typeface="Times New Roman" panose="02020603050405020304" pitchFamily="18" charset="0"/>
              </a:rPr>
              <a:t>Self-service model </a:t>
            </a:r>
          </a:p>
          <a:p>
            <a:r>
              <a:rPr lang="en-US">
                <a:latin typeface="Times New Roman" panose="02020603050405020304" pitchFamily="18" charset="0"/>
                <a:cs typeface="Times New Roman" panose="02020603050405020304" pitchFamily="18" charset="0"/>
              </a:rPr>
              <a:t>Pay-as-you-go pricing</a:t>
            </a:r>
          </a:p>
          <a:p>
            <a:endParaRPr lang="en-US" dirty="0">
              <a:latin typeface="Times New Roman" panose="02020603050405020304" pitchFamily="18" charset="0"/>
              <a:cs typeface="Times New Roman" panose="02020603050405020304" pitchFamily="18" charset="0"/>
            </a:endParaRPr>
          </a:p>
        </p:txBody>
      </p:sp>
      <p:pic>
        <p:nvPicPr>
          <p:cNvPr id="11" name="Graphic 33">
            <a:extLst>
              <a:ext uri="{FF2B5EF4-FFF2-40B4-BE49-F238E27FC236}">
                <a16:creationId xmlns:a16="http://schemas.microsoft.com/office/drawing/2014/main" id="{72948473-E923-3428-EF2B-B1EFCB959743}"/>
              </a:ext>
              <a:ext uri="{C183D7F6-B498-43B3-948B-1728B52AA6E4}">
                <adec:decorative xmlns:adec="http://schemas.microsoft.com/office/drawing/2017/decorative" val="1"/>
              </a:ext>
            </a:extLst>
          </p:cNvPr>
          <p:cNvPicPr>
            <a:picLocks noGrp="1" noChangeAspect="1"/>
          </p:cNvPicPr>
          <p:nvPr>
            <p:ph idx="1"/>
          </p:nvPr>
        </p:nvPicPr>
        <p:blipFill>
          <a:blip r:embed="rId5">
            <a:extLst>
              <a:ext uri="{96DAC541-7B7A-43D3-8B79-37D633B846F1}">
                <asvg:svgBlip xmlns:asvg="http://schemas.microsoft.com/office/drawing/2016/SVG/main" r:embed="rId6"/>
              </a:ext>
            </a:extLst>
          </a:blip>
          <a:stretch>
            <a:fillRect/>
          </a:stretch>
        </p:blipFill>
        <p:spPr>
          <a:xfrm>
            <a:off x="8910961" y="2057400"/>
            <a:ext cx="1371600" cy="1371600"/>
          </a:xfrm>
          <a:prstGeom prst="rect">
            <a:avLst/>
          </a:prstGeom>
        </p:spPr>
      </p:pic>
      <p:sp>
        <p:nvSpPr>
          <p:cNvPr id="15" name="TextBox 14">
            <a:extLst>
              <a:ext uri="{FF2B5EF4-FFF2-40B4-BE49-F238E27FC236}">
                <a16:creationId xmlns:a16="http://schemas.microsoft.com/office/drawing/2014/main" id="{BE69144E-230E-77D8-712B-CDD9F9C191DC}"/>
              </a:ext>
            </a:extLst>
          </p:cNvPr>
          <p:cNvSpPr txBox="1"/>
          <p:nvPr/>
        </p:nvSpPr>
        <p:spPr>
          <a:xfrm>
            <a:off x="8939369" y="3429000"/>
            <a:ext cx="1314784" cy="646331"/>
          </a:xfrm>
          <a:prstGeom prst="rect">
            <a:avLst/>
          </a:prstGeom>
          <a:noFill/>
        </p:spPr>
        <p:txBody>
          <a:bodyPr wrap="none" rtlCol="0">
            <a:spAutoFit/>
          </a:bodyPr>
          <a:lstStyle/>
          <a:p>
            <a:pPr algn="ctr"/>
            <a:r>
              <a:rPr lang="en-US" dirty="0">
                <a:latin typeface="Amazon Ember Light" panose="020B0403020204020204" pitchFamily="34" charset="0"/>
                <a:ea typeface="Amazon Ember Light" panose="020B0403020204020204" pitchFamily="34" charset="0"/>
                <a:cs typeface="Amazon Ember Light" panose="020B0403020204020204" pitchFamily="34" charset="0"/>
              </a:rPr>
              <a:t>Amazon </a:t>
            </a:r>
            <a:br>
              <a:rPr lang="en-US" dirty="0">
                <a:latin typeface="Amazon Ember Light" panose="020B0403020204020204" pitchFamily="34" charset="0"/>
                <a:ea typeface="Amazon Ember Light" panose="020B0403020204020204" pitchFamily="34" charset="0"/>
                <a:cs typeface="Amazon Ember Light" panose="020B0403020204020204" pitchFamily="34" charset="0"/>
              </a:rPr>
            </a:br>
            <a:r>
              <a:rPr lang="en-US" dirty="0">
                <a:latin typeface="Amazon Ember Light" panose="020B0403020204020204" pitchFamily="34" charset="0"/>
                <a:ea typeface="Amazon Ember Light" panose="020B0403020204020204" pitchFamily="34" charset="0"/>
                <a:cs typeface="Amazon Ember Light" panose="020B0403020204020204" pitchFamily="34" charset="0"/>
              </a:rPr>
              <a:t>CloudFront</a:t>
            </a:r>
          </a:p>
        </p:txBody>
      </p:sp>
    </p:spTree>
    <p:extLst>
      <p:ext uri="{BB962C8B-B14F-4D97-AF65-F5344CB8AC3E}">
        <p14:creationId xmlns:p14="http://schemas.microsoft.com/office/powerpoint/2010/main" val="135905882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123580" y="631060"/>
            <a:ext cx="4553820"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93959" y="354858"/>
            <a:ext cx="3363357" cy="95410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784658"/>
                </a:solidFill>
                <a:latin typeface="Times New Roman" panose="02020603050405020304" pitchFamily="18" charset="0"/>
                <a:cs typeface="Times New Roman" panose="02020603050405020304" pitchFamily="18" charset="0"/>
              </a:rPr>
              <a:t>Amazon CloudFront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3679"/>
            <a:ext cx="5761987"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2</a:t>
            </a:r>
          </a:p>
        </p:txBody>
      </p:sp>
      <p:sp>
        <p:nvSpPr>
          <p:cNvPr id="5" name="TextBox 4">
            <a:extLst>
              <a:ext uri="{FF2B5EF4-FFF2-40B4-BE49-F238E27FC236}">
                <a16:creationId xmlns:a16="http://schemas.microsoft.com/office/drawing/2014/main" id="{AEC937FF-767D-4EF9-2BB4-ECA26570382B}"/>
              </a:ext>
            </a:extLst>
          </p:cNvPr>
          <p:cNvSpPr txBox="1"/>
          <p:nvPr/>
        </p:nvSpPr>
        <p:spPr>
          <a:xfrm>
            <a:off x="1535112" y="1037019"/>
            <a:ext cx="6250898"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Amazon CloudFront infrastructure</a:t>
            </a:r>
          </a:p>
        </p:txBody>
      </p:sp>
      <p:grpSp>
        <p:nvGrpSpPr>
          <p:cNvPr id="8" name="Group 7">
            <a:extLst>
              <a:ext uri="{FF2B5EF4-FFF2-40B4-BE49-F238E27FC236}">
                <a16:creationId xmlns:a16="http://schemas.microsoft.com/office/drawing/2014/main" id="{35E59F4C-169A-DC36-78F6-52DF28B63AFC}"/>
              </a:ext>
              <a:ext uri="{C183D7F6-B498-43B3-948B-1728B52AA6E4}">
                <adec:decorative xmlns:adec="http://schemas.microsoft.com/office/drawing/2017/decorative" val="1"/>
              </a:ext>
            </a:extLst>
          </p:cNvPr>
          <p:cNvGrpSpPr/>
          <p:nvPr/>
        </p:nvGrpSpPr>
        <p:grpSpPr>
          <a:xfrm>
            <a:off x="5366478" y="1516965"/>
            <a:ext cx="6669901" cy="3852365"/>
            <a:chOff x="3739005" y="1468532"/>
            <a:chExt cx="8297375" cy="4700423"/>
          </a:xfrm>
        </p:grpSpPr>
        <p:pic>
          <p:nvPicPr>
            <p:cNvPr id="16" name="Picture 15">
              <a:extLst>
                <a:ext uri="{FF2B5EF4-FFF2-40B4-BE49-F238E27FC236}">
                  <a16:creationId xmlns:a16="http://schemas.microsoft.com/office/drawing/2014/main" id="{12B39F72-8088-277C-B93F-56B381AC4D81}"/>
                </a:ext>
                <a:ext uri="{C183D7F6-B498-43B3-948B-1728B52AA6E4}">
                  <adec:decorative xmlns:adec="http://schemas.microsoft.com/office/drawing/2017/decorative" val="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739005" y="1468532"/>
              <a:ext cx="8297375" cy="4700423"/>
            </a:xfrm>
            <a:prstGeom prst="rect">
              <a:avLst/>
            </a:prstGeom>
          </p:spPr>
        </p:pic>
        <p:sp>
          <p:nvSpPr>
            <p:cNvPr id="21" name="Rectangle 20">
              <a:extLst>
                <a:ext uri="{FF2B5EF4-FFF2-40B4-BE49-F238E27FC236}">
                  <a16:creationId xmlns:a16="http://schemas.microsoft.com/office/drawing/2014/main" id="{B4063D94-C84A-CBB2-D188-AE77AB69A7B2}"/>
                </a:ext>
              </a:extLst>
            </p:cNvPr>
            <p:cNvSpPr/>
            <p:nvPr/>
          </p:nvSpPr>
          <p:spPr>
            <a:xfrm>
              <a:off x="4154557" y="4751614"/>
              <a:ext cx="1250200" cy="1417341"/>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2" name="Group 21">
            <a:extLst>
              <a:ext uri="{FF2B5EF4-FFF2-40B4-BE49-F238E27FC236}">
                <a16:creationId xmlns:a16="http://schemas.microsoft.com/office/drawing/2014/main" id="{DFD47DE3-4F3F-F3D8-83E7-30C3AE226B9D}"/>
              </a:ext>
              <a:ext uri="{C183D7F6-B498-43B3-948B-1728B52AA6E4}">
                <adec:decorative xmlns:adec="http://schemas.microsoft.com/office/drawing/2017/decorative" val="1"/>
              </a:ext>
            </a:extLst>
          </p:cNvPr>
          <p:cNvGrpSpPr/>
          <p:nvPr/>
        </p:nvGrpSpPr>
        <p:grpSpPr>
          <a:xfrm>
            <a:off x="802092" y="1661525"/>
            <a:ext cx="3468608" cy="1551985"/>
            <a:chOff x="1169233" y="4616970"/>
            <a:chExt cx="2863121" cy="1551985"/>
          </a:xfrm>
        </p:grpSpPr>
        <p:sp>
          <p:nvSpPr>
            <p:cNvPr id="23" name="Rectangle 22">
              <a:extLst>
                <a:ext uri="{FF2B5EF4-FFF2-40B4-BE49-F238E27FC236}">
                  <a16:creationId xmlns:a16="http://schemas.microsoft.com/office/drawing/2014/main" id="{D3924386-8EB1-9DA4-1A49-BF3E93DD9A0C}"/>
                </a:ext>
              </a:extLst>
            </p:cNvPr>
            <p:cNvSpPr/>
            <p:nvPr/>
          </p:nvSpPr>
          <p:spPr>
            <a:xfrm>
              <a:off x="1169233" y="4616970"/>
              <a:ext cx="2863121" cy="155198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grpSp>
          <p:nvGrpSpPr>
            <p:cNvPr id="24" name="Group 23">
              <a:extLst>
                <a:ext uri="{FF2B5EF4-FFF2-40B4-BE49-F238E27FC236}">
                  <a16:creationId xmlns:a16="http://schemas.microsoft.com/office/drawing/2014/main" id="{FF1D258D-C085-2B68-274D-B17D790D8EEC}"/>
                </a:ext>
              </a:extLst>
            </p:cNvPr>
            <p:cNvGrpSpPr/>
            <p:nvPr/>
          </p:nvGrpSpPr>
          <p:grpSpPr>
            <a:xfrm>
              <a:off x="1310295" y="4802087"/>
              <a:ext cx="2068270" cy="1181750"/>
              <a:chOff x="167703" y="3784065"/>
              <a:chExt cx="2068270" cy="1181750"/>
            </a:xfrm>
          </p:grpSpPr>
          <p:sp>
            <p:nvSpPr>
              <p:cNvPr id="27" name="Oval 26">
                <a:extLst>
                  <a:ext uri="{FF2B5EF4-FFF2-40B4-BE49-F238E27FC236}">
                    <a16:creationId xmlns:a16="http://schemas.microsoft.com/office/drawing/2014/main" id="{E213050C-8AE7-D0CF-4E54-9039335A9BF3}"/>
                  </a:ext>
                </a:extLst>
              </p:cNvPr>
              <p:cNvSpPr/>
              <p:nvPr/>
            </p:nvSpPr>
            <p:spPr>
              <a:xfrm>
                <a:off x="167703" y="3818743"/>
                <a:ext cx="269198" cy="269198"/>
              </a:xfrm>
              <a:prstGeom prst="ellipse">
                <a:avLst/>
              </a:prstGeom>
              <a:solidFill>
                <a:srgbClr val="5BB1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28" name="TextBox 27">
                <a:extLst>
                  <a:ext uri="{FF2B5EF4-FFF2-40B4-BE49-F238E27FC236}">
                    <a16:creationId xmlns:a16="http://schemas.microsoft.com/office/drawing/2014/main" id="{6306C00C-2F03-3BB6-1A45-B75B96047772}"/>
                  </a:ext>
                </a:extLst>
              </p:cNvPr>
              <p:cNvSpPr txBox="1"/>
              <p:nvPr/>
            </p:nvSpPr>
            <p:spPr>
              <a:xfrm>
                <a:off x="478526" y="3784065"/>
                <a:ext cx="1156724" cy="338554"/>
              </a:xfrm>
              <a:prstGeom prst="rect">
                <a:avLst/>
              </a:prstGeom>
              <a:noFill/>
              <a:ln>
                <a:noFill/>
              </a:ln>
            </p:spPr>
            <p:txBody>
              <a:bodyPr wrap="none" rtlCol="0">
                <a:spAutoFit/>
              </a:bodyPr>
              <a:lstStyle/>
              <a:p>
                <a:r>
                  <a:rPr lang="en-US" sz="1600" dirty="0">
                    <a:latin typeface="Times New Roman" panose="02020603050405020304" pitchFamily="18" charset="0"/>
                    <a:ea typeface="Amazon Ember Light" panose="020B0403020204020204" pitchFamily="34" charset="0"/>
                    <a:cs typeface="Times New Roman" panose="02020603050405020304" pitchFamily="18" charset="0"/>
                  </a:rPr>
                  <a:t>Edge locations</a:t>
                </a:r>
              </a:p>
            </p:txBody>
          </p:sp>
          <p:sp>
            <p:nvSpPr>
              <p:cNvPr id="29" name="Oval 28">
                <a:extLst>
                  <a:ext uri="{FF2B5EF4-FFF2-40B4-BE49-F238E27FC236}">
                    <a16:creationId xmlns:a16="http://schemas.microsoft.com/office/drawing/2014/main" id="{EB6451F6-EC1E-2D2D-113A-339D9F6D3ED0}"/>
                  </a:ext>
                </a:extLst>
              </p:cNvPr>
              <p:cNvSpPr/>
              <p:nvPr/>
            </p:nvSpPr>
            <p:spPr>
              <a:xfrm>
                <a:off x="167703" y="4240341"/>
                <a:ext cx="269198" cy="269198"/>
              </a:xfrm>
              <a:prstGeom prst="ellipse">
                <a:avLst/>
              </a:prstGeom>
              <a:solidFill>
                <a:srgbClr val="B18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30" name="TextBox 29">
                <a:extLst>
                  <a:ext uri="{FF2B5EF4-FFF2-40B4-BE49-F238E27FC236}">
                    <a16:creationId xmlns:a16="http://schemas.microsoft.com/office/drawing/2014/main" id="{BA889134-C5E9-59CB-AB6A-F25683C2E6E1}"/>
                  </a:ext>
                </a:extLst>
              </p:cNvPr>
              <p:cNvSpPr txBox="1"/>
              <p:nvPr/>
            </p:nvSpPr>
            <p:spPr>
              <a:xfrm>
                <a:off x="478526" y="4205663"/>
                <a:ext cx="1757447" cy="338554"/>
              </a:xfrm>
              <a:prstGeom prst="rect">
                <a:avLst/>
              </a:prstGeom>
              <a:noFill/>
              <a:ln>
                <a:noFill/>
              </a:ln>
            </p:spPr>
            <p:txBody>
              <a:bodyPr wrap="none" rtlCol="0">
                <a:spAutoFit/>
              </a:bodyPr>
              <a:lstStyle/>
              <a:p>
                <a:r>
                  <a:rPr lang="en-US" sz="1600" dirty="0">
                    <a:latin typeface="Times New Roman" panose="02020603050405020304" pitchFamily="18" charset="0"/>
                    <a:ea typeface="Amazon Ember Light" panose="020B0403020204020204" pitchFamily="34" charset="0"/>
                    <a:cs typeface="Times New Roman" panose="02020603050405020304" pitchFamily="18" charset="0"/>
                  </a:rPr>
                  <a:t>Multiple edge locations</a:t>
                </a:r>
              </a:p>
            </p:txBody>
          </p:sp>
          <p:sp>
            <p:nvSpPr>
              <p:cNvPr id="31" name="Oval 30">
                <a:extLst>
                  <a:ext uri="{FF2B5EF4-FFF2-40B4-BE49-F238E27FC236}">
                    <a16:creationId xmlns:a16="http://schemas.microsoft.com/office/drawing/2014/main" id="{0E5E9F5D-8F78-6497-5BFC-FB62A6F0324E}"/>
                  </a:ext>
                </a:extLst>
              </p:cNvPr>
              <p:cNvSpPr/>
              <p:nvPr/>
            </p:nvSpPr>
            <p:spPr>
              <a:xfrm>
                <a:off x="167703" y="4661939"/>
                <a:ext cx="269198" cy="269198"/>
              </a:xfrm>
              <a:prstGeom prst="ellipse">
                <a:avLst/>
              </a:prstGeom>
              <a:solidFill>
                <a:srgbClr val="FFE8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32" name="TextBox 31">
                <a:extLst>
                  <a:ext uri="{FF2B5EF4-FFF2-40B4-BE49-F238E27FC236}">
                    <a16:creationId xmlns:a16="http://schemas.microsoft.com/office/drawing/2014/main" id="{783C1948-9BCD-EC92-55BC-D0645D528155}"/>
                  </a:ext>
                </a:extLst>
              </p:cNvPr>
              <p:cNvSpPr txBox="1"/>
              <p:nvPr/>
            </p:nvSpPr>
            <p:spPr>
              <a:xfrm>
                <a:off x="478526" y="4627261"/>
                <a:ext cx="1622483" cy="338554"/>
              </a:xfrm>
              <a:prstGeom prst="rect">
                <a:avLst/>
              </a:prstGeom>
              <a:noFill/>
              <a:ln>
                <a:noFill/>
              </a:ln>
            </p:spPr>
            <p:txBody>
              <a:bodyPr wrap="none" rtlCol="0">
                <a:spAutoFit/>
              </a:bodyPr>
              <a:lstStyle/>
              <a:p>
                <a:r>
                  <a:rPr lang="en-US" sz="1600" dirty="0">
                    <a:latin typeface="Times New Roman" panose="02020603050405020304" pitchFamily="18" charset="0"/>
                    <a:ea typeface="Amazon Ember Light" panose="020B0403020204020204" pitchFamily="34" charset="0"/>
                    <a:cs typeface="Times New Roman" panose="02020603050405020304" pitchFamily="18" charset="0"/>
                  </a:rPr>
                  <a:t>Regional edge caches</a:t>
                </a:r>
              </a:p>
            </p:txBody>
          </p:sp>
        </p:grpSp>
      </p:grpSp>
      <p:sp>
        <p:nvSpPr>
          <p:cNvPr id="33" name="TextBox 32">
            <a:extLst>
              <a:ext uri="{FF2B5EF4-FFF2-40B4-BE49-F238E27FC236}">
                <a16:creationId xmlns:a16="http://schemas.microsoft.com/office/drawing/2014/main" id="{046A9FC5-0557-AC72-EEF2-4C5A56BAA998}"/>
              </a:ext>
            </a:extLst>
          </p:cNvPr>
          <p:cNvSpPr txBox="1"/>
          <p:nvPr/>
        </p:nvSpPr>
        <p:spPr>
          <a:xfrm>
            <a:off x="504315" y="3303477"/>
            <a:ext cx="6669900" cy="2308324"/>
          </a:xfrm>
          <a:prstGeom prst="rect">
            <a:avLst/>
          </a:prstGeom>
          <a:noFill/>
        </p:spPr>
        <p:txBody>
          <a:bodyPr wrap="square" rtlCol="0">
            <a:spAutoFit/>
          </a:bodyPr>
          <a:lstStyle/>
          <a:p>
            <a:pPr marL="179388" indent="-179388">
              <a:buFont typeface="Arial" panose="020B0604020202020204" pitchFamily="34" charset="0"/>
              <a:buChar char="•"/>
            </a:pPr>
            <a:r>
              <a:rPr lang="en-US" b="1" dirty="0">
                <a:latin typeface="Times New Roman" panose="02020603050405020304" pitchFamily="18" charset="0"/>
                <a:ea typeface="Amazon Ember Light" panose="020B0403020204020204" pitchFamily="34" charset="0"/>
                <a:cs typeface="Times New Roman" panose="02020603050405020304" pitchFamily="18" charset="0"/>
              </a:rPr>
              <a:t>Edge locations – </a:t>
            </a:r>
            <a:r>
              <a:rPr lang="en-US" dirty="0">
                <a:latin typeface="Times New Roman" panose="02020603050405020304" pitchFamily="18" charset="0"/>
                <a:ea typeface="Amazon Ember Light" panose="020B0403020204020204" pitchFamily="34" charset="0"/>
                <a:cs typeface="Times New Roman" panose="02020603050405020304" pitchFamily="18" charset="0"/>
              </a:rPr>
              <a:t>Network of data centers </a:t>
            </a:r>
            <a:br>
              <a:rPr lang="en-US" dirty="0">
                <a:latin typeface="Times New Roman" panose="02020603050405020304" pitchFamily="18" charset="0"/>
                <a:ea typeface="Amazon Ember Light" panose="020B0403020204020204" pitchFamily="34" charset="0"/>
                <a:cs typeface="Times New Roman" panose="02020603050405020304" pitchFamily="18" charset="0"/>
              </a:rPr>
            </a:br>
            <a:r>
              <a:rPr lang="en-US" dirty="0">
                <a:latin typeface="Times New Roman" panose="02020603050405020304" pitchFamily="18" charset="0"/>
                <a:ea typeface="Amazon Ember Light" panose="020B0403020204020204" pitchFamily="34" charset="0"/>
                <a:cs typeface="Times New Roman" panose="02020603050405020304" pitchFamily="18" charset="0"/>
              </a:rPr>
              <a:t>that CloudFront uses to serve popular content quickly to customers.</a:t>
            </a:r>
            <a:br>
              <a:rPr lang="en-US" dirty="0">
                <a:latin typeface="Times New Roman" panose="02020603050405020304" pitchFamily="18" charset="0"/>
                <a:ea typeface="Amazon Ember Light" panose="020B0403020204020204" pitchFamily="34" charset="0"/>
                <a:cs typeface="Times New Roman" panose="02020603050405020304" pitchFamily="18" charset="0"/>
              </a:rPr>
            </a:br>
            <a:endParaRPr lang="en-US" dirty="0">
              <a:latin typeface="Times New Roman" panose="02020603050405020304" pitchFamily="18" charset="0"/>
              <a:ea typeface="Amazon Ember Light" panose="020B0403020204020204" pitchFamily="34" charset="0"/>
              <a:cs typeface="Times New Roman" panose="02020603050405020304" pitchFamily="18" charset="0"/>
            </a:endParaRPr>
          </a:p>
          <a:p>
            <a:pPr marL="179388" indent="-179388">
              <a:buFont typeface="Arial" panose="020B0604020202020204" pitchFamily="34" charset="0"/>
              <a:buChar char="•"/>
            </a:pPr>
            <a:r>
              <a:rPr lang="en-US" b="1" dirty="0">
                <a:latin typeface="Times New Roman" panose="02020603050405020304" pitchFamily="18" charset="0"/>
                <a:ea typeface="Amazon Ember Light" panose="020B0403020204020204" pitchFamily="34" charset="0"/>
                <a:cs typeface="Times New Roman" panose="02020603050405020304" pitchFamily="18" charset="0"/>
              </a:rPr>
              <a:t>Regional edge cache – </a:t>
            </a:r>
            <a:r>
              <a:rPr lang="en-US" dirty="0">
                <a:latin typeface="Times New Roman" panose="02020603050405020304" pitchFamily="18" charset="0"/>
                <a:ea typeface="Amazon Ember Light" panose="020B0403020204020204" pitchFamily="34" charset="0"/>
                <a:cs typeface="Times New Roman" panose="02020603050405020304" pitchFamily="18" charset="0"/>
              </a:rPr>
              <a:t>CloudFront </a:t>
            </a:r>
            <a:br>
              <a:rPr lang="en-US" dirty="0">
                <a:latin typeface="Times New Roman" panose="02020603050405020304" pitchFamily="18" charset="0"/>
                <a:ea typeface="Amazon Ember Light" panose="020B0403020204020204" pitchFamily="34" charset="0"/>
                <a:cs typeface="Times New Roman" panose="02020603050405020304" pitchFamily="18" charset="0"/>
              </a:rPr>
            </a:br>
            <a:r>
              <a:rPr lang="en-US" dirty="0">
                <a:latin typeface="Times New Roman" panose="02020603050405020304" pitchFamily="18" charset="0"/>
                <a:ea typeface="Amazon Ember Light" panose="020B0403020204020204" pitchFamily="34" charset="0"/>
                <a:cs typeface="Times New Roman" panose="02020603050405020304" pitchFamily="18" charset="0"/>
              </a:rPr>
              <a:t>location that caches content that is not </a:t>
            </a:r>
            <a:br>
              <a:rPr lang="en-US" dirty="0">
                <a:latin typeface="Times New Roman" panose="02020603050405020304" pitchFamily="18" charset="0"/>
                <a:ea typeface="Amazon Ember Light" panose="020B0403020204020204" pitchFamily="34" charset="0"/>
                <a:cs typeface="Times New Roman" panose="02020603050405020304" pitchFamily="18" charset="0"/>
              </a:rPr>
            </a:br>
            <a:r>
              <a:rPr lang="en-US" dirty="0">
                <a:latin typeface="Times New Roman" panose="02020603050405020304" pitchFamily="18" charset="0"/>
                <a:ea typeface="Amazon Ember Light" panose="020B0403020204020204" pitchFamily="34" charset="0"/>
                <a:cs typeface="Times New Roman" panose="02020603050405020304" pitchFamily="18" charset="0"/>
              </a:rPr>
              <a:t>popular enough to stay at an edge location. </a:t>
            </a:r>
            <a:br>
              <a:rPr lang="en-US" dirty="0">
                <a:latin typeface="Times New Roman" panose="02020603050405020304" pitchFamily="18" charset="0"/>
                <a:ea typeface="Amazon Ember Light" panose="020B0403020204020204" pitchFamily="34" charset="0"/>
                <a:cs typeface="Times New Roman" panose="02020603050405020304" pitchFamily="18" charset="0"/>
              </a:rPr>
            </a:br>
            <a:r>
              <a:rPr lang="en-US" dirty="0">
                <a:latin typeface="Times New Roman" panose="02020603050405020304" pitchFamily="18" charset="0"/>
                <a:ea typeface="Amazon Ember Light" panose="020B0403020204020204" pitchFamily="34" charset="0"/>
                <a:cs typeface="Times New Roman" panose="02020603050405020304" pitchFamily="18" charset="0"/>
              </a:rPr>
              <a:t>It is located between the origin server and </a:t>
            </a:r>
            <a:br>
              <a:rPr lang="en-US" dirty="0">
                <a:latin typeface="Times New Roman" panose="02020603050405020304" pitchFamily="18" charset="0"/>
                <a:ea typeface="Amazon Ember Light" panose="020B0403020204020204" pitchFamily="34" charset="0"/>
                <a:cs typeface="Times New Roman" panose="02020603050405020304" pitchFamily="18" charset="0"/>
              </a:rPr>
            </a:br>
            <a:r>
              <a:rPr lang="en-US" dirty="0">
                <a:latin typeface="Times New Roman" panose="02020603050405020304" pitchFamily="18" charset="0"/>
                <a:ea typeface="Amazon Ember Light" panose="020B0403020204020204" pitchFamily="34" charset="0"/>
                <a:cs typeface="Times New Roman" panose="02020603050405020304" pitchFamily="18" charset="0"/>
              </a:rPr>
              <a:t>the global edge location. </a:t>
            </a:r>
          </a:p>
        </p:txBody>
      </p:sp>
    </p:spTree>
    <p:extLst>
      <p:ext uri="{BB962C8B-B14F-4D97-AF65-F5344CB8AC3E}">
        <p14:creationId xmlns:p14="http://schemas.microsoft.com/office/powerpoint/2010/main" val="70225923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123580" y="631060"/>
            <a:ext cx="4553820"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93959" y="354858"/>
            <a:ext cx="3363357" cy="95410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784658"/>
                </a:solidFill>
                <a:latin typeface="Times New Roman" panose="02020603050405020304" pitchFamily="18" charset="0"/>
                <a:cs typeface="Times New Roman" panose="02020603050405020304" pitchFamily="18" charset="0"/>
              </a:rPr>
              <a:t>Amazon CloudFront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3679"/>
            <a:ext cx="5761987"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2</a:t>
            </a:r>
          </a:p>
        </p:txBody>
      </p:sp>
      <p:sp>
        <p:nvSpPr>
          <p:cNvPr id="5" name="TextBox 4">
            <a:extLst>
              <a:ext uri="{FF2B5EF4-FFF2-40B4-BE49-F238E27FC236}">
                <a16:creationId xmlns:a16="http://schemas.microsoft.com/office/drawing/2014/main" id="{AEC937FF-767D-4EF9-2BB4-ECA26570382B}"/>
              </a:ext>
            </a:extLst>
          </p:cNvPr>
          <p:cNvSpPr txBox="1"/>
          <p:nvPr/>
        </p:nvSpPr>
        <p:spPr>
          <a:xfrm>
            <a:off x="2315709" y="1127991"/>
            <a:ext cx="6250898"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Amazon CloudFront benefits</a:t>
            </a:r>
          </a:p>
        </p:txBody>
      </p:sp>
      <p:sp>
        <p:nvSpPr>
          <p:cNvPr id="3" name="Content Placeholder 2">
            <a:extLst>
              <a:ext uri="{FF2B5EF4-FFF2-40B4-BE49-F238E27FC236}">
                <a16:creationId xmlns:a16="http://schemas.microsoft.com/office/drawing/2014/main" id="{69E4BFFF-4B30-BCB1-E48B-E2FD7BEBD429}"/>
              </a:ext>
            </a:extLst>
          </p:cNvPr>
          <p:cNvSpPr>
            <a:spLocks noGrp="1"/>
          </p:cNvSpPr>
          <p:nvPr>
            <p:ph idx="1"/>
          </p:nvPr>
        </p:nvSpPr>
        <p:spPr>
          <a:xfrm>
            <a:off x="628082" y="1785689"/>
            <a:ext cx="11353800" cy="3447143"/>
          </a:xfrm>
        </p:spPr>
        <p:txBody>
          <a:bodyPr/>
          <a:lstStyle/>
          <a:p>
            <a:pPr marL="460375" indent="-460375"/>
            <a:r>
              <a:rPr lang="en-US" dirty="0">
                <a:latin typeface="Times New Roman" panose="02020603050405020304" pitchFamily="18" charset="0"/>
                <a:cs typeface="Times New Roman" panose="02020603050405020304" pitchFamily="18" charset="0"/>
              </a:rPr>
              <a:t>Fast and global</a:t>
            </a:r>
          </a:p>
          <a:p>
            <a:pPr marL="460375" indent="-460375"/>
            <a:r>
              <a:rPr lang="en-US" dirty="0">
                <a:latin typeface="Times New Roman" panose="02020603050405020304" pitchFamily="18" charset="0"/>
                <a:cs typeface="Times New Roman" panose="02020603050405020304" pitchFamily="18" charset="0"/>
              </a:rPr>
              <a:t>Security at the edge</a:t>
            </a:r>
          </a:p>
          <a:p>
            <a:pPr marL="460375" indent="-460375"/>
            <a:r>
              <a:rPr lang="en-US" dirty="0">
                <a:latin typeface="Times New Roman" panose="02020603050405020304" pitchFamily="18" charset="0"/>
                <a:cs typeface="Times New Roman" panose="02020603050405020304" pitchFamily="18" charset="0"/>
              </a:rPr>
              <a:t>Highly programmable</a:t>
            </a:r>
          </a:p>
          <a:p>
            <a:pPr marL="460375" indent="-460375"/>
            <a:r>
              <a:rPr lang="en-US" dirty="0">
                <a:latin typeface="Times New Roman" panose="02020603050405020304" pitchFamily="18" charset="0"/>
                <a:cs typeface="Times New Roman" panose="02020603050405020304" pitchFamily="18" charset="0"/>
              </a:rPr>
              <a:t>Deeply integrated with AWS</a:t>
            </a:r>
          </a:p>
          <a:p>
            <a:pPr marL="460375" indent="-460375"/>
            <a:r>
              <a:rPr lang="en-US" dirty="0">
                <a:latin typeface="Times New Roman" panose="02020603050405020304" pitchFamily="18" charset="0"/>
                <a:cs typeface="Times New Roman" panose="02020603050405020304" pitchFamily="18" charset="0"/>
              </a:rPr>
              <a:t>Cost-effective</a:t>
            </a:r>
          </a:p>
        </p:txBody>
      </p:sp>
    </p:spTree>
    <p:extLst>
      <p:ext uri="{BB962C8B-B14F-4D97-AF65-F5344CB8AC3E}">
        <p14:creationId xmlns:p14="http://schemas.microsoft.com/office/powerpoint/2010/main" val="207148564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123580" y="631060"/>
            <a:ext cx="4553820"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93959" y="354858"/>
            <a:ext cx="3363357" cy="95410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784658"/>
                </a:solidFill>
                <a:latin typeface="Times New Roman" panose="02020603050405020304" pitchFamily="18" charset="0"/>
                <a:cs typeface="Times New Roman" panose="02020603050405020304" pitchFamily="18" charset="0"/>
              </a:rPr>
              <a:t>Amazon CloudFront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3679"/>
            <a:ext cx="5761987"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2</a:t>
            </a:r>
          </a:p>
        </p:txBody>
      </p:sp>
      <p:sp>
        <p:nvSpPr>
          <p:cNvPr id="5" name="TextBox 4">
            <a:extLst>
              <a:ext uri="{FF2B5EF4-FFF2-40B4-BE49-F238E27FC236}">
                <a16:creationId xmlns:a16="http://schemas.microsoft.com/office/drawing/2014/main" id="{AEC937FF-767D-4EF9-2BB4-ECA26570382B}"/>
              </a:ext>
            </a:extLst>
          </p:cNvPr>
          <p:cNvSpPr txBox="1"/>
          <p:nvPr/>
        </p:nvSpPr>
        <p:spPr>
          <a:xfrm>
            <a:off x="2315709" y="1127991"/>
            <a:ext cx="6250898"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Amazon CloudFront pricing</a:t>
            </a:r>
          </a:p>
        </p:txBody>
      </p:sp>
      <p:sp>
        <p:nvSpPr>
          <p:cNvPr id="10" name="Content Placeholder 2">
            <a:extLst>
              <a:ext uri="{FF2B5EF4-FFF2-40B4-BE49-F238E27FC236}">
                <a16:creationId xmlns:a16="http://schemas.microsoft.com/office/drawing/2014/main" id="{17D3BA35-F0D6-8AD7-1AB3-23457401692A}"/>
              </a:ext>
            </a:extLst>
          </p:cNvPr>
          <p:cNvSpPr>
            <a:spLocks noGrp="1"/>
          </p:cNvSpPr>
          <p:nvPr>
            <p:ph idx="1"/>
          </p:nvPr>
        </p:nvSpPr>
        <p:spPr>
          <a:xfrm>
            <a:off x="623392" y="1755931"/>
            <a:ext cx="11149508" cy="4421032"/>
          </a:xfrm>
        </p:spPr>
        <p:txBody>
          <a:bodyPr>
            <a:normAutofit/>
          </a:bodyPr>
          <a:lstStyle/>
          <a:p>
            <a:pPr marL="0" indent="0">
              <a:buNone/>
            </a:pPr>
            <a:r>
              <a:rPr lang="en-US" sz="2000" b="1" dirty="0">
                <a:solidFill>
                  <a:schemeClr val="accent5"/>
                </a:solidFill>
                <a:latin typeface="Times New Roman" panose="02020603050405020304" pitchFamily="18" charset="0"/>
                <a:cs typeface="Times New Roman" panose="02020603050405020304" pitchFamily="18" charset="0"/>
              </a:rPr>
              <a:t>Data transfer out</a:t>
            </a:r>
          </a:p>
          <a:p>
            <a:r>
              <a:rPr lang="en-US" sz="2000" dirty="0">
                <a:latin typeface="Times New Roman" panose="02020603050405020304" pitchFamily="18" charset="0"/>
                <a:cs typeface="Times New Roman" panose="02020603050405020304" pitchFamily="18" charset="0"/>
              </a:rPr>
              <a:t>Charged for the volume of data transferred out from Amazon CloudFront edge location to the internet or to your origin.</a:t>
            </a:r>
          </a:p>
          <a:p>
            <a:pPr marL="0" indent="0">
              <a:buNone/>
            </a:pPr>
            <a:r>
              <a:rPr lang="en-US" sz="2000" b="1" dirty="0">
                <a:solidFill>
                  <a:schemeClr val="accent5"/>
                </a:solidFill>
                <a:latin typeface="Times New Roman" panose="02020603050405020304" pitchFamily="18" charset="0"/>
                <a:cs typeface="Times New Roman" panose="02020603050405020304" pitchFamily="18" charset="0"/>
              </a:rPr>
              <a:t>HTTP(S) requests</a:t>
            </a:r>
          </a:p>
          <a:p>
            <a:r>
              <a:rPr lang="en-US" sz="2000" dirty="0">
                <a:latin typeface="Times New Roman" panose="02020603050405020304" pitchFamily="18" charset="0"/>
                <a:cs typeface="Times New Roman" panose="02020603050405020304" pitchFamily="18" charset="0"/>
              </a:rPr>
              <a:t>Charged for number of HTTP(S) requests.</a:t>
            </a:r>
          </a:p>
          <a:p>
            <a:pPr marL="0" indent="0">
              <a:buNone/>
            </a:pPr>
            <a:r>
              <a:rPr lang="en-US" sz="2000" b="1" dirty="0">
                <a:solidFill>
                  <a:schemeClr val="accent5"/>
                </a:solidFill>
                <a:latin typeface="Times New Roman" panose="02020603050405020304" pitchFamily="18" charset="0"/>
                <a:cs typeface="Times New Roman" panose="02020603050405020304" pitchFamily="18" charset="0"/>
              </a:rPr>
              <a:t>Invalidation requests</a:t>
            </a:r>
          </a:p>
          <a:p>
            <a:r>
              <a:rPr lang="en-US" sz="2000" dirty="0">
                <a:latin typeface="Times New Roman" panose="02020603050405020304" pitchFamily="18" charset="0"/>
                <a:cs typeface="Times New Roman" panose="02020603050405020304" pitchFamily="18" charset="0"/>
              </a:rPr>
              <a:t>No additional charge for the first 1,000 paths that are requested for invalidation each month. Thereafter, $0.005 per path that is requested for invalidation.</a:t>
            </a:r>
          </a:p>
          <a:p>
            <a:pPr marL="0" indent="0">
              <a:buNone/>
            </a:pPr>
            <a:r>
              <a:rPr lang="en-US" sz="2000" b="1" dirty="0">
                <a:solidFill>
                  <a:schemeClr val="accent5"/>
                </a:solidFill>
                <a:latin typeface="Times New Roman" panose="02020603050405020304" pitchFamily="18" charset="0"/>
                <a:cs typeface="Times New Roman" panose="02020603050405020304" pitchFamily="18" charset="0"/>
              </a:rPr>
              <a:t>Dedicated IP custom SSL</a:t>
            </a:r>
          </a:p>
          <a:p>
            <a:r>
              <a:rPr lang="en-US" sz="2000" dirty="0">
                <a:latin typeface="Times New Roman" panose="02020603050405020304" pitchFamily="18" charset="0"/>
                <a:cs typeface="Times New Roman" panose="02020603050405020304" pitchFamily="18" charset="0"/>
              </a:rPr>
              <a:t>$600 per month for each custom SSL certificate that is associated with one or more CloudFront distributions that use the Dedicated IP version of custom SSL certificate support.</a:t>
            </a:r>
          </a:p>
          <a:p>
            <a:endParaRPr lang="en-US" sz="2000" dirty="0">
              <a:latin typeface="Times New Roman" panose="02020603050405020304" pitchFamily="18" charset="0"/>
              <a:cs typeface="Times New Roman" panose="02020603050405020304" pitchFamily="18" charset="0"/>
            </a:endParaRPr>
          </a:p>
          <a:p>
            <a:pPr marL="0" indent="0">
              <a:buNone/>
            </a:pP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0216397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C944E65-1BF2-B075-4ABF-A33EC7E22EF5}"/>
              </a:ext>
            </a:extLst>
          </p:cNvPr>
          <p:cNvSpPr/>
          <p:nvPr/>
        </p:nvSpPr>
        <p:spPr>
          <a:xfrm>
            <a:off x="8060924" y="631060"/>
            <a:ext cx="1838426"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1981642C-E4DD-4091-7AE1-D505A8E19C4F}"/>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7B9BD4EF-B61B-84D0-69A1-3F651AEB3667}"/>
              </a:ext>
            </a:extLst>
          </p:cNvPr>
          <p:cNvSpPr txBox="1"/>
          <p:nvPr/>
        </p:nvSpPr>
        <p:spPr>
          <a:xfrm>
            <a:off x="3719744" y="6263679"/>
            <a:ext cx="5729406"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2 – </a:t>
            </a:r>
            <a:r>
              <a:rPr lang="en-US" sz="1600" b="1" dirty="0">
                <a:solidFill>
                  <a:prstClr val="white"/>
                </a:solidFill>
                <a:latin typeface="Times New Roman" panose="02020603050405020304" pitchFamily="18" charset="0"/>
                <a:cs typeface="Times New Roman" panose="02020603050405020304" pitchFamily="18" charset="0"/>
              </a:rPr>
              <a:t>AWS Identity, Networking and Content Delivery</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152FDB4-783F-7C16-7C6B-266FC9AD4FFA}"/>
              </a:ext>
            </a:extLst>
          </p:cNvPr>
          <p:cNvSpPr txBox="1"/>
          <p:nvPr/>
        </p:nvSpPr>
        <p:spPr>
          <a:xfrm>
            <a:off x="10043959" y="6226940"/>
            <a:ext cx="214804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14" name="Rectangle 13">
            <a:extLst>
              <a:ext uri="{FF2B5EF4-FFF2-40B4-BE49-F238E27FC236}">
                <a16:creationId xmlns:a16="http://schemas.microsoft.com/office/drawing/2014/main" id="{376ED870-C6F5-0F77-963B-6B716DDEBB44}"/>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3" name="TextBox 12">
            <a:extLst>
              <a:ext uri="{FF2B5EF4-FFF2-40B4-BE49-F238E27FC236}">
                <a16:creationId xmlns:a16="http://schemas.microsoft.com/office/drawing/2014/main" id="{38A2E19B-7369-DE98-F670-DA0099530C67}"/>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18" name="Rectangle: Rounded Corners 17">
            <a:extLst>
              <a:ext uri="{FF2B5EF4-FFF2-40B4-BE49-F238E27FC236}">
                <a16:creationId xmlns:a16="http://schemas.microsoft.com/office/drawing/2014/main" id="{C4E714E0-C495-C33D-DE6C-E17C4C8E43BE}"/>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600" b="1" dirty="0">
                <a:solidFill>
                  <a:schemeClr val="tx1"/>
                </a:solidFill>
                <a:latin typeface="Times New Roman" panose="02020603050405020304" pitchFamily="18" charset="0"/>
                <a:cs typeface="Times New Roman" panose="02020603050405020304" pitchFamily="18" charset="0"/>
              </a:rPr>
              <a:t>Thanks</a:t>
            </a:r>
          </a:p>
        </p:txBody>
      </p:sp>
      <p:sp>
        <p:nvSpPr>
          <p:cNvPr id="12" name="TextBox 11">
            <a:extLst>
              <a:ext uri="{FF2B5EF4-FFF2-40B4-BE49-F238E27FC236}">
                <a16:creationId xmlns:a16="http://schemas.microsoft.com/office/drawing/2014/main" id="{D08F74A3-BA8E-2D8E-D550-0785D936BA1B}"/>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2</a:t>
            </a:r>
          </a:p>
        </p:txBody>
      </p:sp>
      <p:sp>
        <p:nvSpPr>
          <p:cNvPr id="15" name="TextBox 14">
            <a:extLst>
              <a:ext uri="{FF2B5EF4-FFF2-40B4-BE49-F238E27FC236}">
                <a16:creationId xmlns:a16="http://schemas.microsoft.com/office/drawing/2014/main" id="{B42315FF-6311-2CAC-C96D-50B275D23F2F}"/>
              </a:ext>
            </a:extLst>
          </p:cNvPr>
          <p:cNvSpPr txBox="1"/>
          <p:nvPr/>
        </p:nvSpPr>
        <p:spPr>
          <a:xfrm>
            <a:off x="1622397" y="318557"/>
            <a:ext cx="6564810"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AWS Identity, Networking and Content Delivery</a:t>
            </a:r>
          </a:p>
        </p:txBody>
      </p:sp>
    </p:spTree>
    <p:extLst>
      <p:ext uri="{BB962C8B-B14F-4D97-AF65-F5344CB8AC3E}">
        <p14:creationId xmlns:p14="http://schemas.microsoft.com/office/powerpoint/2010/main" val="2416373995"/>
      </p:ext>
    </p:extLst>
  </p:cSld>
  <p:clrMapOvr>
    <a:masterClrMapping/>
  </p:clrMapOvr>
  <mc:AlternateContent xmlns:mc="http://schemas.openxmlformats.org/markup-compatibility/2006" xmlns:p14="http://schemas.microsoft.com/office/powerpoint/2010/main">
    <mc:Choice Requires="p14">
      <p:transition spd="slow" p14:dur="2000" advTm="19804"/>
    </mc:Choice>
    <mc:Fallback xmlns="">
      <p:transition spd="slow" advTm="19804"/>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1101</TotalTime>
  <Words>4908</Words>
  <Application>Microsoft Office PowerPoint</Application>
  <PresentationFormat>Widescreen</PresentationFormat>
  <Paragraphs>971</Paragraphs>
  <Slides>56</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56</vt:i4>
      </vt:variant>
    </vt:vector>
  </HeadingPairs>
  <TitlesOfParts>
    <vt:vector size="64" baseType="lpstr">
      <vt:lpstr>Amazon Ember</vt:lpstr>
      <vt:lpstr>Amazon Ember Light</vt:lpstr>
      <vt:lpstr>Arial</vt:lpstr>
      <vt:lpstr>Calibri</vt:lpstr>
      <vt:lpstr>Calibri Light</vt:lpstr>
      <vt:lpstr>Lucida Console</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Ibrahim Gomaa</cp:lastModifiedBy>
  <cp:revision>39</cp:revision>
  <dcterms:created xsi:type="dcterms:W3CDTF">2023-05-27T09:20:30Z</dcterms:created>
  <dcterms:modified xsi:type="dcterms:W3CDTF">2023-06-11T15:56:57Z</dcterms:modified>
</cp:coreProperties>
</file>