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</p:sldMasterIdLst>
  <p:notesMasterIdLst>
    <p:notesMasterId r:id="rId56"/>
  </p:notesMasterIdLst>
  <p:handoutMasterIdLst>
    <p:handoutMasterId r:id="rId57"/>
  </p:handoutMasterIdLst>
  <p:sldIdLst>
    <p:sldId id="303" r:id="rId5"/>
    <p:sldId id="313" r:id="rId6"/>
    <p:sldId id="630" r:id="rId7"/>
    <p:sldId id="637" r:id="rId8"/>
    <p:sldId id="638" r:id="rId9"/>
    <p:sldId id="639" r:id="rId10"/>
    <p:sldId id="640" r:id="rId11"/>
    <p:sldId id="641" r:id="rId12"/>
    <p:sldId id="642" r:id="rId13"/>
    <p:sldId id="643" r:id="rId14"/>
    <p:sldId id="644" r:id="rId15"/>
    <p:sldId id="645" r:id="rId16"/>
    <p:sldId id="646" r:id="rId17"/>
    <p:sldId id="647" r:id="rId18"/>
    <p:sldId id="648" r:id="rId19"/>
    <p:sldId id="649" r:id="rId20"/>
    <p:sldId id="650" r:id="rId21"/>
    <p:sldId id="651" r:id="rId22"/>
    <p:sldId id="652" r:id="rId23"/>
    <p:sldId id="653" r:id="rId24"/>
    <p:sldId id="654" r:id="rId25"/>
    <p:sldId id="655" r:id="rId26"/>
    <p:sldId id="656" r:id="rId27"/>
    <p:sldId id="661" r:id="rId28"/>
    <p:sldId id="662" r:id="rId29"/>
    <p:sldId id="663" r:id="rId30"/>
    <p:sldId id="664" r:id="rId31"/>
    <p:sldId id="665" r:id="rId32"/>
    <p:sldId id="666" r:id="rId33"/>
    <p:sldId id="667" r:id="rId34"/>
    <p:sldId id="668" r:id="rId35"/>
    <p:sldId id="669" r:id="rId36"/>
    <p:sldId id="670" r:id="rId37"/>
    <p:sldId id="678" r:id="rId38"/>
    <p:sldId id="672" r:id="rId39"/>
    <p:sldId id="673" r:id="rId40"/>
    <p:sldId id="674" r:id="rId41"/>
    <p:sldId id="675" r:id="rId42"/>
    <p:sldId id="676" r:id="rId43"/>
    <p:sldId id="677" r:id="rId44"/>
    <p:sldId id="679" r:id="rId45"/>
    <p:sldId id="680" r:id="rId46"/>
    <p:sldId id="681" r:id="rId47"/>
    <p:sldId id="682" r:id="rId48"/>
    <p:sldId id="683" r:id="rId49"/>
    <p:sldId id="684" r:id="rId50"/>
    <p:sldId id="685" r:id="rId51"/>
    <p:sldId id="686" r:id="rId52"/>
    <p:sldId id="687" r:id="rId53"/>
    <p:sldId id="541" r:id="rId54"/>
    <p:sldId id="349" r:id="rId5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303"/>
            <p14:sldId id="313"/>
            <p14:sldId id="630"/>
            <p14:sldId id="637"/>
            <p14:sldId id="638"/>
            <p14:sldId id="639"/>
            <p14:sldId id="640"/>
            <p14:sldId id="641"/>
            <p14:sldId id="642"/>
            <p14:sldId id="643"/>
            <p14:sldId id="644"/>
            <p14:sldId id="645"/>
            <p14:sldId id="646"/>
            <p14:sldId id="647"/>
            <p14:sldId id="648"/>
            <p14:sldId id="649"/>
            <p14:sldId id="650"/>
            <p14:sldId id="651"/>
            <p14:sldId id="652"/>
            <p14:sldId id="653"/>
            <p14:sldId id="654"/>
            <p14:sldId id="655"/>
            <p14:sldId id="656"/>
            <p14:sldId id="661"/>
            <p14:sldId id="662"/>
            <p14:sldId id="663"/>
            <p14:sldId id="664"/>
            <p14:sldId id="665"/>
            <p14:sldId id="666"/>
            <p14:sldId id="667"/>
            <p14:sldId id="668"/>
            <p14:sldId id="669"/>
            <p14:sldId id="670"/>
            <p14:sldId id="678"/>
            <p14:sldId id="672"/>
            <p14:sldId id="673"/>
            <p14:sldId id="674"/>
            <p14:sldId id="675"/>
            <p14:sldId id="676"/>
            <p14:sldId id="677"/>
            <p14:sldId id="679"/>
            <p14:sldId id="680"/>
            <p14:sldId id="681"/>
            <p14:sldId id="682"/>
            <p14:sldId id="683"/>
            <p14:sldId id="684"/>
            <p14:sldId id="685"/>
            <p14:sldId id="686"/>
            <p14:sldId id="687"/>
            <p14:sldId id="541"/>
            <p14:sldId id="349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58221"/>
    <a:srgbClr val="00AEEF"/>
    <a:srgbClr val="2D3956"/>
    <a:srgbClr val="203E5F"/>
    <a:srgbClr val="FFD200"/>
    <a:srgbClr val="000000"/>
    <a:srgbClr val="669BBC"/>
    <a:srgbClr val="8E5A6D"/>
    <a:srgbClr val="FAC748"/>
    <a:srgbClr val="852F4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127FA44-2268-4444-AC3C-60D3F97CF2D3}" v="1" dt="2024-11-15T00:01:09.579"/>
    <p1510:client id="{446F18AF-5AC6-4D29-95FE-902A408BFC45}" v="53" dt="2024-11-14T20:17:30.317"/>
    <p1510:client id="{89A0477A-D930-4482-8846-56241CA704F2}" v="7" dt="2024-11-14T16:04:44.5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904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1320" y="10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63" Type="http://schemas.microsoft.com/office/2015/10/relationships/revisionInfo" Target="revisionInfo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presProps" Target="presProps.xml"/><Relationship Id="rId5" Type="http://schemas.openxmlformats.org/officeDocument/2006/relationships/slide" Target="slides/slide1.xml"/><Relationship Id="rId61" Type="http://schemas.openxmlformats.org/officeDocument/2006/relationships/tableStyles" Target="tableStyles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notesMaster" Target="notesMasters/notesMaster1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viewProps" Target="viewProp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bdullahHalawany" userId="93acd4f6-3999-43c0-a02f-17f31116eace" providerId="ADAL" clId="{4127FA44-2268-4444-AC3C-60D3F97CF2D3}"/>
    <pc:docChg chg="modSld">
      <pc:chgData name="AbdullahHalawany" userId="93acd4f6-3999-43c0-a02f-17f31116eace" providerId="ADAL" clId="{4127FA44-2268-4444-AC3C-60D3F97CF2D3}" dt="2024-11-15T00:01:09.579" v="0"/>
      <pc:docMkLst>
        <pc:docMk/>
      </pc:docMkLst>
      <pc:sldChg chg="delSp modTransition modAnim">
        <pc:chgData name="AbdullahHalawany" userId="93acd4f6-3999-43c0-a02f-17f31116eace" providerId="ADAL" clId="{4127FA44-2268-4444-AC3C-60D3F97CF2D3}" dt="2024-11-15T00:01:09.579" v="0"/>
        <pc:sldMkLst>
          <pc:docMk/>
          <pc:sldMk cId="0" sldId="303"/>
        </pc:sldMkLst>
        <pc:picChg chg="del">
          <ac:chgData name="AbdullahHalawany" userId="93acd4f6-3999-43c0-a02f-17f31116eace" providerId="ADAL" clId="{4127FA44-2268-4444-AC3C-60D3F97CF2D3}" dt="2024-11-15T00:01:09.579" v="0"/>
          <ac:picMkLst>
            <pc:docMk/>
            <pc:sldMk cId="0" sldId="303"/>
            <ac:picMk id="8" creationId="{82A46EF4-E1D8-BCDC-887C-04F99623E152}"/>
          </ac:picMkLst>
        </pc:picChg>
      </pc:sldChg>
      <pc:sldChg chg="delSp modTransition modAnim">
        <pc:chgData name="AbdullahHalawany" userId="93acd4f6-3999-43c0-a02f-17f31116eace" providerId="ADAL" clId="{4127FA44-2268-4444-AC3C-60D3F97CF2D3}" dt="2024-11-15T00:01:09.579" v="0"/>
        <pc:sldMkLst>
          <pc:docMk/>
          <pc:sldMk cId="0" sldId="313"/>
        </pc:sldMkLst>
        <pc:picChg chg="del">
          <ac:chgData name="AbdullahHalawany" userId="93acd4f6-3999-43c0-a02f-17f31116eace" providerId="ADAL" clId="{4127FA44-2268-4444-AC3C-60D3F97CF2D3}" dt="2024-11-15T00:01:09.579" v="0"/>
          <ac:picMkLst>
            <pc:docMk/>
            <pc:sldMk cId="0" sldId="313"/>
            <ac:picMk id="17" creationId="{33A23CC1-3B27-5B31-A1EF-9A0F14A37421}"/>
          </ac:picMkLst>
        </pc:picChg>
      </pc:sldChg>
      <pc:sldChg chg="delSp modTransition modAnim">
        <pc:chgData name="AbdullahHalawany" userId="93acd4f6-3999-43c0-a02f-17f31116eace" providerId="ADAL" clId="{4127FA44-2268-4444-AC3C-60D3F97CF2D3}" dt="2024-11-15T00:01:09.579" v="0"/>
        <pc:sldMkLst>
          <pc:docMk/>
          <pc:sldMk cId="0" sldId="349"/>
        </pc:sldMkLst>
        <pc:picChg chg="del">
          <ac:chgData name="AbdullahHalawany" userId="93acd4f6-3999-43c0-a02f-17f31116eace" providerId="ADAL" clId="{4127FA44-2268-4444-AC3C-60D3F97CF2D3}" dt="2024-11-15T00:01:09.579" v="0"/>
          <ac:picMkLst>
            <pc:docMk/>
            <pc:sldMk cId="0" sldId="349"/>
            <ac:picMk id="6" creationId="{37E73E39-AD3C-394D-0FFB-22E37F9ED129}"/>
          </ac:picMkLst>
        </pc:picChg>
      </pc:sldChg>
      <pc:sldChg chg="delSp modTransition modAnim">
        <pc:chgData name="AbdullahHalawany" userId="93acd4f6-3999-43c0-a02f-17f31116eace" providerId="ADAL" clId="{4127FA44-2268-4444-AC3C-60D3F97CF2D3}" dt="2024-11-15T00:01:09.579" v="0"/>
        <pc:sldMkLst>
          <pc:docMk/>
          <pc:sldMk cId="3023639722" sldId="541"/>
        </pc:sldMkLst>
        <pc:picChg chg="del">
          <ac:chgData name="AbdullahHalawany" userId="93acd4f6-3999-43c0-a02f-17f31116eace" providerId="ADAL" clId="{4127FA44-2268-4444-AC3C-60D3F97CF2D3}" dt="2024-11-15T00:01:09.579" v="0"/>
          <ac:picMkLst>
            <pc:docMk/>
            <pc:sldMk cId="3023639722" sldId="541"/>
            <ac:picMk id="14" creationId="{E93D5A0C-22F7-DDC4-E90C-0A6DCEFDFD81}"/>
          </ac:picMkLst>
        </pc:picChg>
      </pc:sldChg>
      <pc:sldChg chg="delSp modTransition modAnim">
        <pc:chgData name="AbdullahHalawany" userId="93acd4f6-3999-43c0-a02f-17f31116eace" providerId="ADAL" clId="{4127FA44-2268-4444-AC3C-60D3F97CF2D3}" dt="2024-11-15T00:01:09.579" v="0"/>
        <pc:sldMkLst>
          <pc:docMk/>
          <pc:sldMk cId="2400596205" sldId="630"/>
        </pc:sldMkLst>
        <pc:picChg chg="del">
          <ac:chgData name="AbdullahHalawany" userId="93acd4f6-3999-43c0-a02f-17f31116eace" providerId="ADAL" clId="{4127FA44-2268-4444-AC3C-60D3F97CF2D3}" dt="2024-11-15T00:01:09.579" v="0"/>
          <ac:picMkLst>
            <pc:docMk/>
            <pc:sldMk cId="2400596205" sldId="630"/>
            <ac:picMk id="11" creationId="{44400F16-61C7-5D19-A02D-E24DAF5FE92E}"/>
          </ac:picMkLst>
        </pc:picChg>
      </pc:sldChg>
      <pc:sldChg chg="delSp modTransition modAnim">
        <pc:chgData name="AbdullahHalawany" userId="93acd4f6-3999-43c0-a02f-17f31116eace" providerId="ADAL" clId="{4127FA44-2268-4444-AC3C-60D3F97CF2D3}" dt="2024-11-15T00:01:09.579" v="0"/>
        <pc:sldMkLst>
          <pc:docMk/>
          <pc:sldMk cId="2248372235" sldId="637"/>
        </pc:sldMkLst>
        <pc:picChg chg="del">
          <ac:chgData name="AbdullahHalawany" userId="93acd4f6-3999-43c0-a02f-17f31116eace" providerId="ADAL" clId="{4127FA44-2268-4444-AC3C-60D3F97CF2D3}" dt="2024-11-15T00:01:09.579" v="0"/>
          <ac:picMkLst>
            <pc:docMk/>
            <pc:sldMk cId="2248372235" sldId="637"/>
            <ac:picMk id="33" creationId="{49196335-535C-D2D9-125E-057C32081BC0}"/>
          </ac:picMkLst>
        </pc:picChg>
      </pc:sldChg>
      <pc:sldChg chg="delSp modTransition modAnim">
        <pc:chgData name="AbdullahHalawany" userId="93acd4f6-3999-43c0-a02f-17f31116eace" providerId="ADAL" clId="{4127FA44-2268-4444-AC3C-60D3F97CF2D3}" dt="2024-11-15T00:01:09.579" v="0"/>
        <pc:sldMkLst>
          <pc:docMk/>
          <pc:sldMk cId="4138946137" sldId="638"/>
        </pc:sldMkLst>
        <pc:picChg chg="del">
          <ac:chgData name="AbdullahHalawany" userId="93acd4f6-3999-43c0-a02f-17f31116eace" providerId="ADAL" clId="{4127FA44-2268-4444-AC3C-60D3F97CF2D3}" dt="2024-11-15T00:01:09.579" v="0"/>
          <ac:picMkLst>
            <pc:docMk/>
            <pc:sldMk cId="4138946137" sldId="638"/>
            <ac:picMk id="36" creationId="{5510D662-A158-4A39-5C24-694C86E17A3F}"/>
          </ac:picMkLst>
        </pc:picChg>
      </pc:sldChg>
      <pc:sldChg chg="delSp modTransition modAnim">
        <pc:chgData name="AbdullahHalawany" userId="93acd4f6-3999-43c0-a02f-17f31116eace" providerId="ADAL" clId="{4127FA44-2268-4444-AC3C-60D3F97CF2D3}" dt="2024-11-15T00:01:09.579" v="0"/>
        <pc:sldMkLst>
          <pc:docMk/>
          <pc:sldMk cId="1327427545" sldId="639"/>
        </pc:sldMkLst>
        <pc:picChg chg="del">
          <ac:chgData name="AbdullahHalawany" userId="93acd4f6-3999-43c0-a02f-17f31116eace" providerId="ADAL" clId="{4127FA44-2268-4444-AC3C-60D3F97CF2D3}" dt="2024-11-15T00:01:09.579" v="0"/>
          <ac:picMkLst>
            <pc:docMk/>
            <pc:sldMk cId="1327427545" sldId="639"/>
            <ac:picMk id="26" creationId="{3C2C9C28-B63C-B6B1-386C-66E142526BA9}"/>
          </ac:picMkLst>
        </pc:picChg>
      </pc:sldChg>
      <pc:sldChg chg="delSp modTransition modAnim">
        <pc:chgData name="AbdullahHalawany" userId="93acd4f6-3999-43c0-a02f-17f31116eace" providerId="ADAL" clId="{4127FA44-2268-4444-AC3C-60D3F97CF2D3}" dt="2024-11-15T00:01:09.579" v="0"/>
        <pc:sldMkLst>
          <pc:docMk/>
          <pc:sldMk cId="1518762751" sldId="640"/>
        </pc:sldMkLst>
        <pc:picChg chg="del">
          <ac:chgData name="AbdullahHalawany" userId="93acd4f6-3999-43c0-a02f-17f31116eace" providerId="ADAL" clId="{4127FA44-2268-4444-AC3C-60D3F97CF2D3}" dt="2024-11-15T00:01:09.579" v="0"/>
          <ac:picMkLst>
            <pc:docMk/>
            <pc:sldMk cId="1518762751" sldId="640"/>
            <ac:picMk id="23" creationId="{B3F4B744-BB6C-85AA-49E3-A549C10D0DC6}"/>
          </ac:picMkLst>
        </pc:picChg>
      </pc:sldChg>
      <pc:sldChg chg="delSp modTransition modAnim">
        <pc:chgData name="AbdullahHalawany" userId="93acd4f6-3999-43c0-a02f-17f31116eace" providerId="ADAL" clId="{4127FA44-2268-4444-AC3C-60D3F97CF2D3}" dt="2024-11-15T00:01:09.579" v="0"/>
        <pc:sldMkLst>
          <pc:docMk/>
          <pc:sldMk cId="3265798577" sldId="641"/>
        </pc:sldMkLst>
        <pc:picChg chg="del">
          <ac:chgData name="AbdullahHalawany" userId="93acd4f6-3999-43c0-a02f-17f31116eace" providerId="ADAL" clId="{4127FA44-2268-4444-AC3C-60D3F97CF2D3}" dt="2024-11-15T00:01:09.579" v="0"/>
          <ac:picMkLst>
            <pc:docMk/>
            <pc:sldMk cId="3265798577" sldId="641"/>
            <ac:picMk id="9" creationId="{A825C8CB-7CB7-4379-B086-60F0D6788FE9}"/>
          </ac:picMkLst>
        </pc:picChg>
      </pc:sldChg>
      <pc:sldChg chg="delSp modTransition modAnim">
        <pc:chgData name="AbdullahHalawany" userId="93acd4f6-3999-43c0-a02f-17f31116eace" providerId="ADAL" clId="{4127FA44-2268-4444-AC3C-60D3F97CF2D3}" dt="2024-11-15T00:01:09.579" v="0"/>
        <pc:sldMkLst>
          <pc:docMk/>
          <pc:sldMk cId="1471810289" sldId="642"/>
        </pc:sldMkLst>
        <pc:picChg chg="del">
          <ac:chgData name="AbdullahHalawany" userId="93acd4f6-3999-43c0-a02f-17f31116eace" providerId="ADAL" clId="{4127FA44-2268-4444-AC3C-60D3F97CF2D3}" dt="2024-11-15T00:01:09.579" v="0"/>
          <ac:picMkLst>
            <pc:docMk/>
            <pc:sldMk cId="1471810289" sldId="642"/>
            <ac:picMk id="26" creationId="{C1CC9C4C-7ACC-0D3B-C9FF-9B16A836CA37}"/>
          </ac:picMkLst>
        </pc:picChg>
      </pc:sldChg>
      <pc:sldChg chg="delSp modTransition modAnim">
        <pc:chgData name="AbdullahHalawany" userId="93acd4f6-3999-43c0-a02f-17f31116eace" providerId="ADAL" clId="{4127FA44-2268-4444-AC3C-60D3F97CF2D3}" dt="2024-11-15T00:01:09.579" v="0"/>
        <pc:sldMkLst>
          <pc:docMk/>
          <pc:sldMk cId="1288963105" sldId="643"/>
        </pc:sldMkLst>
        <pc:picChg chg="del">
          <ac:chgData name="AbdullahHalawany" userId="93acd4f6-3999-43c0-a02f-17f31116eace" providerId="ADAL" clId="{4127FA44-2268-4444-AC3C-60D3F97CF2D3}" dt="2024-11-15T00:01:09.579" v="0"/>
          <ac:picMkLst>
            <pc:docMk/>
            <pc:sldMk cId="1288963105" sldId="643"/>
            <ac:picMk id="18" creationId="{E10F4774-B36E-5D87-B7FF-0301E1ACF5F8}"/>
          </ac:picMkLst>
        </pc:picChg>
      </pc:sldChg>
      <pc:sldChg chg="delSp modTransition modAnim">
        <pc:chgData name="AbdullahHalawany" userId="93acd4f6-3999-43c0-a02f-17f31116eace" providerId="ADAL" clId="{4127FA44-2268-4444-AC3C-60D3F97CF2D3}" dt="2024-11-15T00:01:09.579" v="0"/>
        <pc:sldMkLst>
          <pc:docMk/>
          <pc:sldMk cId="2733670703" sldId="644"/>
        </pc:sldMkLst>
        <pc:picChg chg="del">
          <ac:chgData name="AbdullahHalawany" userId="93acd4f6-3999-43c0-a02f-17f31116eace" providerId="ADAL" clId="{4127FA44-2268-4444-AC3C-60D3F97CF2D3}" dt="2024-11-15T00:01:09.579" v="0"/>
          <ac:picMkLst>
            <pc:docMk/>
            <pc:sldMk cId="2733670703" sldId="644"/>
            <ac:picMk id="4" creationId="{2BB9FB86-93D7-57BA-111E-860042FBE1B0}"/>
          </ac:picMkLst>
        </pc:picChg>
      </pc:sldChg>
      <pc:sldChg chg="delSp modTransition modAnim">
        <pc:chgData name="AbdullahHalawany" userId="93acd4f6-3999-43c0-a02f-17f31116eace" providerId="ADAL" clId="{4127FA44-2268-4444-AC3C-60D3F97CF2D3}" dt="2024-11-15T00:01:09.579" v="0"/>
        <pc:sldMkLst>
          <pc:docMk/>
          <pc:sldMk cId="2123709504" sldId="645"/>
        </pc:sldMkLst>
        <pc:picChg chg="del">
          <ac:chgData name="AbdullahHalawany" userId="93acd4f6-3999-43c0-a02f-17f31116eace" providerId="ADAL" clId="{4127FA44-2268-4444-AC3C-60D3F97CF2D3}" dt="2024-11-15T00:01:09.579" v="0"/>
          <ac:picMkLst>
            <pc:docMk/>
            <pc:sldMk cId="2123709504" sldId="645"/>
            <ac:picMk id="5" creationId="{443D25D9-CE4B-238E-45BD-F7C5FD813C3A}"/>
          </ac:picMkLst>
        </pc:picChg>
      </pc:sldChg>
      <pc:sldChg chg="delSp modTransition modAnim">
        <pc:chgData name="AbdullahHalawany" userId="93acd4f6-3999-43c0-a02f-17f31116eace" providerId="ADAL" clId="{4127FA44-2268-4444-AC3C-60D3F97CF2D3}" dt="2024-11-15T00:01:09.579" v="0"/>
        <pc:sldMkLst>
          <pc:docMk/>
          <pc:sldMk cId="1071868346" sldId="646"/>
        </pc:sldMkLst>
        <pc:picChg chg="del">
          <ac:chgData name="AbdullahHalawany" userId="93acd4f6-3999-43c0-a02f-17f31116eace" providerId="ADAL" clId="{4127FA44-2268-4444-AC3C-60D3F97CF2D3}" dt="2024-11-15T00:01:09.579" v="0"/>
          <ac:picMkLst>
            <pc:docMk/>
            <pc:sldMk cId="1071868346" sldId="646"/>
            <ac:picMk id="4" creationId="{FD628625-FF01-83C0-DBB6-BAE13CA56C70}"/>
          </ac:picMkLst>
        </pc:picChg>
      </pc:sldChg>
      <pc:sldChg chg="delSp modTransition modAnim">
        <pc:chgData name="AbdullahHalawany" userId="93acd4f6-3999-43c0-a02f-17f31116eace" providerId="ADAL" clId="{4127FA44-2268-4444-AC3C-60D3F97CF2D3}" dt="2024-11-15T00:01:09.579" v="0"/>
        <pc:sldMkLst>
          <pc:docMk/>
          <pc:sldMk cId="2179977701" sldId="647"/>
        </pc:sldMkLst>
        <pc:picChg chg="del">
          <ac:chgData name="AbdullahHalawany" userId="93acd4f6-3999-43c0-a02f-17f31116eace" providerId="ADAL" clId="{4127FA44-2268-4444-AC3C-60D3F97CF2D3}" dt="2024-11-15T00:01:09.579" v="0"/>
          <ac:picMkLst>
            <pc:docMk/>
            <pc:sldMk cId="2179977701" sldId="647"/>
            <ac:picMk id="4" creationId="{011B4D70-FF5B-DD80-E36F-6C63C2FFCD2F}"/>
          </ac:picMkLst>
        </pc:picChg>
      </pc:sldChg>
      <pc:sldChg chg="delSp modTransition modAnim">
        <pc:chgData name="AbdullahHalawany" userId="93acd4f6-3999-43c0-a02f-17f31116eace" providerId="ADAL" clId="{4127FA44-2268-4444-AC3C-60D3F97CF2D3}" dt="2024-11-15T00:01:09.579" v="0"/>
        <pc:sldMkLst>
          <pc:docMk/>
          <pc:sldMk cId="1579655435" sldId="648"/>
        </pc:sldMkLst>
        <pc:picChg chg="del">
          <ac:chgData name="AbdullahHalawany" userId="93acd4f6-3999-43c0-a02f-17f31116eace" providerId="ADAL" clId="{4127FA44-2268-4444-AC3C-60D3F97CF2D3}" dt="2024-11-15T00:01:09.579" v="0"/>
          <ac:picMkLst>
            <pc:docMk/>
            <pc:sldMk cId="1579655435" sldId="648"/>
            <ac:picMk id="4" creationId="{DDEBF878-1A61-F641-1C0C-ABA25AA1F01D}"/>
          </ac:picMkLst>
        </pc:picChg>
      </pc:sldChg>
      <pc:sldChg chg="delSp modTransition modAnim">
        <pc:chgData name="AbdullahHalawany" userId="93acd4f6-3999-43c0-a02f-17f31116eace" providerId="ADAL" clId="{4127FA44-2268-4444-AC3C-60D3F97CF2D3}" dt="2024-11-15T00:01:09.579" v="0"/>
        <pc:sldMkLst>
          <pc:docMk/>
          <pc:sldMk cId="3686471134" sldId="649"/>
        </pc:sldMkLst>
        <pc:picChg chg="del">
          <ac:chgData name="AbdullahHalawany" userId="93acd4f6-3999-43c0-a02f-17f31116eace" providerId="ADAL" clId="{4127FA44-2268-4444-AC3C-60D3F97CF2D3}" dt="2024-11-15T00:01:09.579" v="0"/>
          <ac:picMkLst>
            <pc:docMk/>
            <pc:sldMk cId="3686471134" sldId="649"/>
            <ac:picMk id="4" creationId="{09FDBB32-8E47-DC49-13AD-84A91D3CAC2D}"/>
          </ac:picMkLst>
        </pc:picChg>
      </pc:sldChg>
      <pc:sldChg chg="delSp modTransition modAnim">
        <pc:chgData name="AbdullahHalawany" userId="93acd4f6-3999-43c0-a02f-17f31116eace" providerId="ADAL" clId="{4127FA44-2268-4444-AC3C-60D3F97CF2D3}" dt="2024-11-15T00:01:09.579" v="0"/>
        <pc:sldMkLst>
          <pc:docMk/>
          <pc:sldMk cId="553483457" sldId="650"/>
        </pc:sldMkLst>
        <pc:picChg chg="del">
          <ac:chgData name="AbdullahHalawany" userId="93acd4f6-3999-43c0-a02f-17f31116eace" providerId="ADAL" clId="{4127FA44-2268-4444-AC3C-60D3F97CF2D3}" dt="2024-11-15T00:01:09.579" v="0"/>
          <ac:picMkLst>
            <pc:docMk/>
            <pc:sldMk cId="553483457" sldId="650"/>
            <ac:picMk id="17" creationId="{2F7435C5-944E-6DA3-F9D8-588502AF3FFC}"/>
          </ac:picMkLst>
        </pc:picChg>
      </pc:sldChg>
      <pc:sldChg chg="delSp modTransition modAnim">
        <pc:chgData name="AbdullahHalawany" userId="93acd4f6-3999-43c0-a02f-17f31116eace" providerId="ADAL" clId="{4127FA44-2268-4444-AC3C-60D3F97CF2D3}" dt="2024-11-15T00:01:09.579" v="0"/>
        <pc:sldMkLst>
          <pc:docMk/>
          <pc:sldMk cId="4243602245" sldId="651"/>
        </pc:sldMkLst>
        <pc:picChg chg="del">
          <ac:chgData name="AbdullahHalawany" userId="93acd4f6-3999-43c0-a02f-17f31116eace" providerId="ADAL" clId="{4127FA44-2268-4444-AC3C-60D3F97CF2D3}" dt="2024-11-15T00:01:09.579" v="0"/>
          <ac:picMkLst>
            <pc:docMk/>
            <pc:sldMk cId="4243602245" sldId="651"/>
            <ac:picMk id="26" creationId="{EC659478-C843-B225-2F85-DDAD85030554}"/>
          </ac:picMkLst>
        </pc:picChg>
      </pc:sldChg>
      <pc:sldChg chg="delSp modTransition modAnim">
        <pc:chgData name="AbdullahHalawany" userId="93acd4f6-3999-43c0-a02f-17f31116eace" providerId="ADAL" clId="{4127FA44-2268-4444-AC3C-60D3F97CF2D3}" dt="2024-11-15T00:01:09.579" v="0"/>
        <pc:sldMkLst>
          <pc:docMk/>
          <pc:sldMk cId="3708658615" sldId="652"/>
        </pc:sldMkLst>
        <pc:picChg chg="del">
          <ac:chgData name="AbdullahHalawany" userId="93acd4f6-3999-43c0-a02f-17f31116eace" providerId="ADAL" clId="{4127FA44-2268-4444-AC3C-60D3F97CF2D3}" dt="2024-11-15T00:01:09.579" v="0"/>
          <ac:picMkLst>
            <pc:docMk/>
            <pc:sldMk cId="3708658615" sldId="652"/>
            <ac:picMk id="23" creationId="{433D59D4-AC07-876D-5D08-639499D4E792}"/>
          </ac:picMkLst>
        </pc:picChg>
      </pc:sldChg>
      <pc:sldChg chg="delSp modTransition modAnim">
        <pc:chgData name="AbdullahHalawany" userId="93acd4f6-3999-43c0-a02f-17f31116eace" providerId="ADAL" clId="{4127FA44-2268-4444-AC3C-60D3F97CF2D3}" dt="2024-11-15T00:01:09.579" v="0"/>
        <pc:sldMkLst>
          <pc:docMk/>
          <pc:sldMk cId="369150222" sldId="653"/>
        </pc:sldMkLst>
        <pc:picChg chg="del">
          <ac:chgData name="AbdullahHalawany" userId="93acd4f6-3999-43c0-a02f-17f31116eace" providerId="ADAL" clId="{4127FA44-2268-4444-AC3C-60D3F97CF2D3}" dt="2024-11-15T00:01:09.579" v="0"/>
          <ac:picMkLst>
            <pc:docMk/>
            <pc:sldMk cId="369150222" sldId="653"/>
            <ac:picMk id="5" creationId="{37B32549-DC95-4B5C-F46D-914184C119D8}"/>
          </ac:picMkLst>
        </pc:picChg>
      </pc:sldChg>
      <pc:sldChg chg="delSp modTransition modAnim">
        <pc:chgData name="AbdullahHalawany" userId="93acd4f6-3999-43c0-a02f-17f31116eace" providerId="ADAL" clId="{4127FA44-2268-4444-AC3C-60D3F97CF2D3}" dt="2024-11-15T00:01:09.579" v="0"/>
        <pc:sldMkLst>
          <pc:docMk/>
          <pc:sldMk cId="757627009" sldId="654"/>
        </pc:sldMkLst>
        <pc:picChg chg="del">
          <ac:chgData name="AbdullahHalawany" userId="93acd4f6-3999-43c0-a02f-17f31116eace" providerId="ADAL" clId="{4127FA44-2268-4444-AC3C-60D3F97CF2D3}" dt="2024-11-15T00:01:09.579" v="0"/>
          <ac:picMkLst>
            <pc:docMk/>
            <pc:sldMk cId="757627009" sldId="654"/>
            <ac:picMk id="8" creationId="{EED2C75C-7B48-EF5A-C1C9-218647CAC5D5}"/>
          </ac:picMkLst>
        </pc:picChg>
      </pc:sldChg>
      <pc:sldChg chg="delSp modTransition modAnim">
        <pc:chgData name="AbdullahHalawany" userId="93acd4f6-3999-43c0-a02f-17f31116eace" providerId="ADAL" clId="{4127FA44-2268-4444-AC3C-60D3F97CF2D3}" dt="2024-11-15T00:01:09.579" v="0"/>
        <pc:sldMkLst>
          <pc:docMk/>
          <pc:sldMk cId="2447195469" sldId="655"/>
        </pc:sldMkLst>
        <pc:picChg chg="del">
          <ac:chgData name="AbdullahHalawany" userId="93acd4f6-3999-43c0-a02f-17f31116eace" providerId="ADAL" clId="{4127FA44-2268-4444-AC3C-60D3F97CF2D3}" dt="2024-11-15T00:01:09.579" v="0"/>
          <ac:picMkLst>
            <pc:docMk/>
            <pc:sldMk cId="2447195469" sldId="655"/>
            <ac:picMk id="17" creationId="{457AC7FD-3F95-02E2-542B-A3CA39AFC457}"/>
          </ac:picMkLst>
        </pc:picChg>
      </pc:sldChg>
      <pc:sldChg chg="delSp modTransition modAnim">
        <pc:chgData name="AbdullahHalawany" userId="93acd4f6-3999-43c0-a02f-17f31116eace" providerId="ADAL" clId="{4127FA44-2268-4444-AC3C-60D3F97CF2D3}" dt="2024-11-15T00:01:09.579" v="0"/>
        <pc:sldMkLst>
          <pc:docMk/>
          <pc:sldMk cId="2656868326" sldId="656"/>
        </pc:sldMkLst>
        <pc:picChg chg="del">
          <ac:chgData name="AbdullahHalawany" userId="93acd4f6-3999-43c0-a02f-17f31116eace" providerId="ADAL" clId="{4127FA44-2268-4444-AC3C-60D3F97CF2D3}" dt="2024-11-15T00:01:09.579" v="0"/>
          <ac:picMkLst>
            <pc:docMk/>
            <pc:sldMk cId="2656868326" sldId="656"/>
            <ac:picMk id="5" creationId="{667F8CBA-0CCA-D0ED-6D24-F087868F0F96}"/>
          </ac:picMkLst>
        </pc:picChg>
      </pc:sldChg>
      <pc:sldChg chg="delSp modTransition modAnim">
        <pc:chgData name="AbdullahHalawany" userId="93acd4f6-3999-43c0-a02f-17f31116eace" providerId="ADAL" clId="{4127FA44-2268-4444-AC3C-60D3F97CF2D3}" dt="2024-11-15T00:01:09.579" v="0"/>
        <pc:sldMkLst>
          <pc:docMk/>
          <pc:sldMk cId="271280938" sldId="661"/>
        </pc:sldMkLst>
        <pc:picChg chg="del">
          <ac:chgData name="AbdullahHalawany" userId="93acd4f6-3999-43c0-a02f-17f31116eace" providerId="ADAL" clId="{4127FA44-2268-4444-AC3C-60D3F97CF2D3}" dt="2024-11-15T00:01:09.579" v="0"/>
          <ac:picMkLst>
            <pc:docMk/>
            <pc:sldMk cId="271280938" sldId="661"/>
            <ac:picMk id="17" creationId="{FACE0266-5F1A-11AF-0E3F-C8AD8EB102A9}"/>
          </ac:picMkLst>
        </pc:picChg>
      </pc:sldChg>
      <pc:sldChg chg="delSp modTransition modAnim">
        <pc:chgData name="AbdullahHalawany" userId="93acd4f6-3999-43c0-a02f-17f31116eace" providerId="ADAL" clId="{4127FA44-2268-4444-AC3C-60D3F97CF2D3}" dt="2024-11-15T00:01:09.579" v="0"/>
        <pc:sldMkLst>
          <pc:docMk/>
          <pc:sldMk cId="3730833209" sldId="662"/>
        </pc:sldMkLst>
        <pc:picChg chg="del">
          <ac:chgData name="AbdullahHalawany" userId="93acd4f6-3999-43c0-a02f-17f31116eace" providerId="ADAL" clId="{4127FA44-2268-4444-AC3C-60D3F97CF2D3}" dt="2024-11-15T00:01:09.579" v="0"/>
          <ac:picMkLst>
            <pc:docMk/>
            <pc:sldMk cId="3730833209" sldId="662"/>
            <ac:picMk id="25" creationId="{7940BD2F-E6D6-DD1D-DC7B-B73346240A28}"/>
          </ac:picMkLst>
        </pc:picChg>
      </pc:sldChg>
      <pc:sldChg chg="delSp modTransition modAnim">
        <pc:chgData name="AbdullahHalawany" userId="93acd4f6-3999-43c0-a02f-17f31116eace" providerId="ADAL" clId="{4127FA44-2268-4444-AC3C-60D3F97CF2D3}" dt="2024-11-15T00:01:09.579" v="0"/>
        <pc:sldMkLst>
          <pc:docMk/>
          <pc:sldMk cId="579199455" sldId="663"/>
        </pc:sldMkLst>
        <pc:picChg chg="del">
          <ac:chgData name="AbdullahHalawany" userId="93acd4f6-3999-43c0-a02f-17f31116eace" providerId="ADAL" clId="{4127FA44-2268-4444-AC3C-60D3F97CF2D3}" dt="2024-11-15T00:01:09.579" v="0"/>
          <ac:picMkLst>
            <pc:docMk/>
            <pc:sldMk cId="579199455" sldId="663"/>
            <ac:picMk id="5" creationId="{3CCC88E0-6D7D-B951-B851-ECE3B6751732}"/>
          </ac:picMkLst>
        </pc:picChg>
      </pc:sldChg>
      <pc:sldChg chg="delSp modTransition modAnim">
        <pc:chgData name="AbdullahHalawany" userId="93acd4f6-3999-43c0-a02f-17f31116eace" providerId="ADAL" clId="{4127FA44-2268-4444-AC3C-60D3F97CF2D3}" dt="2024-11-15T00:01:09.579" v="0"/>
        <pc:sldMkLst>
          <pc:docMk/>
          <pc:sldMk cId="239387286" sldId="664"/>
        </pc:sldMkLst>
        <pc:picChg chg="del">
          <ac:chgData name="AbdullahHalawany" userId="93acd4f6-3999-43c0-a02f-17f31116eace" providerId="ADAL" clId="{4127FA44-2268-4444-AC3C-60D3F97CF2D3}" dt="2024-11-15T00:01:09.579" v="0"/>
          <ac:picMkLst>
            <pc:docMk/>
            <pc:sldMk cId="239387286" sldId="664"/>
            <ac:picMk id="8" creationId="{08F5AF63-ACE1-35DC-759C-D1A61B5E4FDF}"/>
          </ac:picMkLst>
        </pc:picChg>
      </pc:sldChg>
      <pc:sldChg chg="delSp modTransition modAnim">
        <pc:chgData name="AbdullahHalawany" userId="93acd4f6-3999-43c0-a02f-17f31116eace" providerId="ADAL" clId="{4127FA44-2268-4444-AC3C-60D3F97CF2D3}" dt="2024-11-15T00:01:09.579" v="0"/>
        <pc:sldMkLst>
          <pc:docMk/>
          <pc:sldMk cId="1861004173" sldId="665"/>
        </pc:sldMkLst>
        <pc:picChg chg="del">
          <ac:chgData name="AbdullahHalawany" userId="93acd4f6-3999-43c0-a02f-17f31116eace" providerId="ADAL" clId="{4127FA44-2268-4444-AC3C-60D3F97CF2D3}" dt="2024-11-15T00:01:09.579" v="0"/>
          <ac:picMkLst>
            <pc:docMk/>
            <pc:sldMk cId="1861004173" sldId="665"/>
            <ac:picMk id="9" creationId="{2849E690-AF96-1B67-D782-A1DA97584B7A}"/>
          </ac:picMkLst>
        </pc:picChg>
      </pc:sldChg>
      <pc:sldChg chg="delSp modTransition modAnim">
        <pc:chgData name="AbdullahHalawany" userId="93acd4f6-3999-43c0-a02f-17f31116eace" providerId="ADAL" clId="{4127FA44-2268-4444-AC3C-60D3F97CF2D3}" dt="2024-11-15T00:01:09.579" v="0"/>
        <pc:sldMkLst>
          <pc:docMk/>
          <pc:sldMk cId="3439898057" sldId="666"/>
        </pc:sldMkLst>
        <pc:picChg chg="del">
          <ac:chgData name="AbdullahHalawany" userId="93acd4f6-3999-43c0-a02f-17f31116eace" providerId="ADAL" clId="{4127FA44-2268-4444-AC3C-60D3F97CF2D3}" dt="2024-11-15T00:01:09.579" v="0"/>
          <ac:picMkLst>
            <pc:docMk/>
            <pc:sldMk cId="3439898057" sldId="666"/>
            <ac:picMk id="11" creationId="{80B61D80-3756-5239-D47C-DA0B460DD59A}"/>
          </ac:picMkLst>
        </pc:picChg>
      </pc:sldChg>
      <pc:sldChg chg="delSp modTransition modAnim">
        <pc:chgData name="AbdullahHalawany" userId="93acd4f6-3999-43c0-a02f-17f31116eace" providerId="ADAL" clId="{4127FA44-2268-4444-AC3C-60D3F97CF2D3}" dt="2024-11-15T00:01:09.579" v="0"/>
        <pc:sldMkLst>
          <pc:docMk/>
          <pc:sldMk cId="1791934617" sldId="667"/>
        </pc:sldMkLst>
        <pc:picChg chg="del">
          <ac:chgData name="AbdullahHalawany" userId="93acd4f6-3999-43c0-a02f-17f31116eace" providerId="ADAL" clId="{4127FA44-2268-4444-AC3C-60D3F97CF2D3}" dt="2024-11-15T00:01:09.579" v="0"/>
          <ac:picMkLst>
            <pc:docMk/>
            <pc:sldMk cId="1791934617" sldId="667"/>
            <ac:picMk id="17" creationId="{741A0CA7-4723-2A2B-BC2C-6FCA2B70A1C9}"/>
          </ac:picMkLst>
        </pc:picChg>
      </pc:sldChg>
      <pc:sldChg chg="delSp modTransition modAnim">
        <pc:chgData name="AbdullahHalawany" userId="93acd4f6-3999-43c0-a02f-17f31116eace" providerId="ADAL" clId="{4127FA44-2268-4444-AC3C-60D3F97CF2D3}" dt="2024-11-15T00:01:09.579" v="0"/>
        <pc:sldMkLst>
          <pc:docMk/>
          <pc:sldMk cId="373337566" sldId="668"/>
        </pc:sldMkLst>
        <pc:picChg chg="del">
          <ac:chgData name="AbdullahHalawany" userId="93acd4f6-3999-43c0-a02f-17f31116eace" providerId="ADAL" clId="{4127FA44-2268-4444-AC3C-60D3F97CF2D3}" dt="2024-11-15T00:01:09.579" v="0"/>
          <ac:picMkLst>
            <pc:docMk/>
            <pc:sldMk cId="373337566" sldId="668"/>
            <ac:picMk id="17" creationId="{886912E0-1736-A246-50C7-AF7CB648B218}"/>
          </ac:picMkLst>
        </pc:picChg>
      </pc:sldChg>
      <pc:sldChg chg="delSp modTransition modAnim">
        <pc:chgData name="AbdullahHalawany" userId="93acd4f6-3999-43c0-a02f-17f31116eace" providerId="ADAL" clId="{4127FA44-2268-4444-AC3C-60D3F97CF2D3}" dt="2024-11-15T00:01:09.579" v="0"/>
        <pc:sldMkLst>
          <pc:docMk/>
          <pc:sldMk cId="1731527094" sldId="669"/>
        </pc:sldMkLst>
        <pc:picChg chg="del">
          <ac:chgData name="AbdullahHalawany" userId="93acd4f6-3999-43c0-a02f-17f31116eace" providerId="ADAL" clId="{4127FA44-2268-4444-AC3C-60D3F97CF2D3}" dt="2024-11-15T00:01:09.579" v="0"/>
          <ac:picMkLst>
            <pc:docMk/>
            <pc:sldMk cId="1731527094" sldId="669"/>
            <ac:picMk id="9" creationId="{F4BEBDBB-01A8-7F9E-5933-B872E6C916EF}"/>
          </ac:picMkLst>
        </pc:picChg>
      </pc:sldChg>
      <pc:sldChg chg="delSp modTransition modAnim">
        <pc:chgData name="AbdullahHalawany" userId="93acd4f6-3999-43c0-a02f-17f31116eace" providerId="ADAL" clId="{4127FA44-2268-4444-AC3C-60D3F97CF2D3}" dt="2024-11-15T00:01:09.579" v="0"/>
        <pc:sldMkLst>
          <pc:docMk/>
          <pc:sldMk cId="285599928" sldId="670"/>
        </pc:sldMkLst>
        <pc:picChg chg="del">
          <ac:chgData name="AbdullahHalawany" userId="93acd4f6-3999-43c0-a02f-17f31116eace" providerId="ADAL" clId="{4127FA44-2268-4444-AC3C-60D3F97CF2D3}" dt="2024-11-15T00:01:09.579" v="0"/>
          <ac:picMkLst>
            <pc:docMk/>
            <pc:sldMk cId="285599928" sldId="670"/>
            <ac:picMk id="9" creationId="{EBBBC994-285D-4ADE-DEC3-192CD6172DFA}"/>
          </ac:picMkLst>
        </pc:picChg>
      </pc:sldChg>
      <pc:sldChg chg="delSp modTransition modAnim">
        <pc:chgData name="AbdullahHalawany" userId="93acd4f6-3999-43c0-a02f-17f31116eace" providerId="ADAL" clId="{4127FA44-2268-4444-AC3C-60D3F97CF2D3}" dt="2024-11-15T00:01:09.579" v="0"/>
        <pc:sldMkLst>
          <pc:docMk/>
          <pc:sldMk cId="3519831591" sldId="672"/>
        </pc:sldMkLst>
        <pc:picChg chg="del">
          <ac:chgData name="AbdullahHalawany" userId="93acd4f6-3999-43c0-a02f-17f31116eace" providerId="ADAL" clId="{4127FA44-2268-4444-AC3C-60D3F97CF2D3}" dt="2024-11-15T00:01:09.579" v="0"/>
          <ac:picMkLst>
            <pc:docMk/>
            <pc:sldMk cId="3519831591" sldId="672"/>
            <ac:picMk id="17" creationId="{947653F9-6409-7D17-3200-2DAED3D52522}"/>
          </ac:picMkLst>
        </pc:picChg>
        <pc:inkChg chg="del">
          <ac:chgData name="AbdullahHalawany" userId="93acd4f6-3999-43c0-a02f-17f31116eace" providerId="ADAL" clId="{4127FA44-2268-4444-AC3C-60D3F97CF2D3}" dt="2024-11-15T00:01:09.579" v="0"/>
          <ac:inkMkLst>
            <pc:docMk/>
            <pc:sldMk cId="3519831591" sldId="672"/>
            <ac:inkMk id="16" creationId="{C827D607-321D-039B-2C1A-4618C2B05E90}"/>
          </ac:inkMkLst>
        </pc:inkChg>
      </pc:sldChg>
      <pc:sldChg chg="delSp modTransition modAnim">
        <pc:chgData name="AbdullahHalawany" userId="93acd4f6-3999-43c0-a02f-17f31116eace" providerId="ADAL" clId="{4127FA44-2268-4444-AC3C-60D3F97CF2D3}" dt="2024-11-15T00:01:09.579" v="0"/>
        <pc:sldMkLst>
          <pc:docMk/>
          <pc:sldMk cId="2289179656" sldId="673"/>
        </pc:sldMkLst>
        <pc:picChg chg="del">
          <ac:chgData name="AbdullahHalawany" userId="93acd4f6-3999-43c0-a02f-17f31116eace" providerId="ADAL" clId="{4127FA44-2268-4444-AC3C-60D3F97CF2D3}" dt="2024-11-15T00:01:09.579" v="0"/>
          <ac:picMkLst>
            <pc:docMk/>
            <pc:sldMk cId="2289179656" sldId="673"/>
            <ac:picMk id="19" creationId="{97E6C01E-B3BD-50EF-BCFE-635F10B2C7AC}"/>
          </ac:picMkLst>
        </pc:picChg>
        <pc:inkChg chg="del">
          <ac:chgData name="AbdullahHalawany" userId="93acd4f6-3999-43c0-a02f-17f31116eace" providerId="ADAL" clId="{4127FA44-2268-4444-AC3C-60D3F97CF2D3}" dt="2024-11-15T00:01:09.579" v="0"/>
          <ac:inkMkLst>
            <pc:docMk/>
            <pc:sldMk cId="2289179656" sldId="673"/>
            <ac:inkMk id="18" creationId="{C2599772-1074-599F-712F-DBB6B97092C6}"/>
          </ac:inkMkLst>
        </pc:inkChg>
      </pc:sldChg>
      <pc:sldChg chg="delSp modTransition modAnim">
        <pc:chgData name="AbdullahHalawany" userId="93acd4f6-3999-43c0-a02f-17f31116eace" providerId="ADAL" clId="{4127FA44-2268-4444-AC3C-60D3F97CF2D3}" dt="2024-11-15T00:01:09.579" v="0"/>
        <pc:sldMkLst>
          <pc:docMk/>
          <pc:sldMk cId="316303440" sldId="674"/>
        </pc:sldMkLst>
        <pc:picChg chg="del">
          <ac:chgData name="AbdullahHalawany" userId="93acd4f6-3999-43c0-a02f-17f31116eace" providerId="ADAL" clId="{4127FA44-2268-4444-AC3C-60D3F97CF2D3}" dt="2024-11-15T00:01:09.579" v="0"/>
          <ac:picMkLst>
            <pc:docMk/>
            <pc:sldMk cId="316303440" sldId="674"/>
            <ac:picMk id="12" creationId="{76205EBB-4D9B-6583-BA81-BA6397772FA9}"/>
          </ac:picMkLst>
        </pc:picChg>
        <pc:inkChg chg="del">
          <ac:chgData name="AbdullahHalawany" userId="93acd4f6-3999-43c0-a02f-17f31116eace" providerId="ADAL" clId="{4127FA44-2268-4444-AC3C-60D3F97CF2D3}" dt="2024-11-15T00:01:09.579" v="0"/>
          <ac:inkMkLst>
            <pc:docMk/>
            <pc:sldMk cId="316303440" sldId="674"/>
            <ac:inkMk id="11" creationId="{02F6627D-EE1E-43E4-5C6B-E4F93219B7CE}"/>
          </ac:inkMkLst>
        </pc:inkChg>
      </pc:sldChg>
      <pc:sldChg chg="delSp modTransition modAnim">
        <pc:chgData name="AbdullahHalawany" userId="93acd4f6-3999-43c0-a02f-17f31116eace" providerId="ADAL" clId="{4127FA44-2268-4444-AC3C-60D3F97CF2D3}" dt="2024-11-15T00:01:09.579" v="0"/>
        <pc:sldMkLst>
          <pc:docMk/>
          <pc:sldMk cId="4277788790" sldId="675"/>
        </pc:sldMkLst>
        <pc:picChg chg="del">
          <ac:chgData name="AbdullahHalawany" userId="93acd4f6-3999-43c0-a02f-17f31116eace" providerId="ADAL" clId="{4127FA44-2268-4444-AC3C-60D3F97CF2D3}" dt="2024-11-15T00:01:09.579" v="0"/>
          <ac:picMkLst>
            <pc:docMk/>
            <pc:sldMk cId="4277788790" sldId="675"/>
            <ac:picMk id="11" creationId="{168A812A-ABA5-FC1B-CB5F-CC59BB5E6B2B}"/>
          </ac:picMkLst>
        </pc:picChg>
        <pc:inkChg chg="del">
          <ac:chgData name="AbdullahHalawany" userId="93acd4f6-3999-43c0-a02f-17f31116eace" providerId="ADAL" clId="{4127FA44-2268-4444-AC3C-60D3F97CF2D3}" dt="2024-11-15T00:01:09.579" v="0"/>
          <ac:inkMkLst>
            <pc:docMk/>
            <pc:sldMk cId="4277788790" sldId="675"/>
            <ac:inkMk id="10" creationId="{F778EAF8-46A1-6A0A-B4E8-4638EBB4DEC3}"/>
          </ac:inkMkLst>
        </pc:inkChg>
      </pc:sldChg>
      <pc:sldChg chg="delSp modTransition modAnim">
        <pc:chgData name="AbdullahHalawany" userId="93acd4f6-3999-43c0-a02f-17f31116eace" providerId="ADAL" clId="{4127FA44-2268-4444-AC3C-60D3F97CF2D3}" dt="2024-11-15T00:01:09.579" v="0"/>
        <pc:sldMkLst>
          <pc:docMk/>
          <pc:sldMk cId="3217128459" sldId="676"/>
        </pc:sldMkLst>
        <pc:picChg chg="del">
          <ac:chgData name="AbdullahHalawany" userId="93acd4f6-3999-43c0-a02f-17f31116eace" providerId="ADAL" clId="{4127FA44-2268-4444-AC3C-60D3F97CF2D3}" dt="2024-11-15T00:01:09.579" v="0"/>
          <ac:picMkLst>
            <pc:docMk/>
            <pc:sldMk cId="3217128459" sldId="676"/>
            <ac:picMk id="11" creationId="{36BDEBE8-6EC3-7DE1-9D7E-73CFB48CB52A}"/>
          </ac:picMkLst>
        </pc:picChg>
        <pc:inkChg chg="del">
          <ac:chgData name="AbdullahHalawany" userId="93acd4f6-3999-43c0-a02f-17f31116eace" providerId="ADAL" clId="{4127FA44-2268-4444-AC3C-60D3F97CF2D3}" dt="2024-11-15T00:01:09.579" v="0"/>
          <ac:inkMkLst>
            <pc:docMk/>
            <pc:sldMk cId="3217128459" sldId="676"/>
            <ac:inkMk id="10" creationId="{507D1CFC-7975-BB04-CF02-1F99FAF7CE83}"/>
          </ac:inkMkLst>
        </pc:inkChg>
      </pc:sldChg>
      <pc:sldChg chg="delSp modTransition modAnim">
        <pc:chgData name="AbdullahHalawany" userId="93acd4f6-3999-43c0-a02f-17f31116eace" providerId="ADAL" clId="{4127FA44-2268-4444-AC3C-60D3F97CF2D3}" dt="2024-11-15T00:01:09.579" v="0"/>
        <pc:sldMkLst>
          <pc:docMk/>
          <pc:sldMk cId="796537694" sldId="677"/>
        </pc:sldMkLst>
        <pc:picChg chg="del">
          <ac:chgData name="AbdullahHalawany" userId="93acd4f6-3999-43c0-a02f-17f31116eace" providerId="ADAL" clId="{4127FA44-2268-4444-AC3C-60D3F97CF2D3}" dt="2024-11-15T00:01:09.579" v="0"/>
          <ac:picMkLst>
            <pc:docMk/>
            <pc:sldMk cId="796537694" sldId="677"/>
            <ac:picMk id="7" creationId="{C66E5A50-4EDB-19B5-C881-2B4F922A38B3}"/>
          </ac:picMkLst>
        </pc:picChg>
        <pc:inkChg chg="del">
          <ac:chgData name="AbdullahHalawany" userId="93acd4f6-3999-43c0-a02f-17f31116eace" providerId="ADAL" clId="{4127FA44-2268-4444-AC3C-60D3F97CF2D3}" dt="2024-11-15T00:01:09.579" v="0"/>
          <ac:inkMkLst>
            <pc:docMk/>
            <pc:sldMk cId="796537694" sldId="677"/>
            <ac:inkMk id="6" creationId="{9301DFF0-D391-1C0C-9920-5516BF322074}"/>
          </ac:inkMkLst>
        </pc:inkChg>
      </pc:sldChg>
      <pc:sldChg chg="delSp modTransition modAnim">
        <pc:chgData name="AbdullahHalawany" userId="93acd4f6-3999-43c0-a02f-17f31116eace" providerId="ADAL" clId="{4127FA44-2268-4444-AC3C-60D3F97CF2D3}" dt="2024-11-15T00:01:09.579" v="0"/>
        <pc:sldMkLst>
          <pc:docMk/>
          <pc:sldMk cId="1662690419" sldId="678"/>
        </pc:sldMkLst>
        <pc:picChg chg="del">
          <ac:chgData name="AbdullahHalawany" userId="93acd4f6-3999-43c0-a02f-17f31116eace" providerId="ADAL" clId="{4127FA44-2268-4444-AC3C-60D3F97CF2D3}" dt="2024-11-15T00:01:09.579" v="0"/>
          <ac:picMkLst>
            <pc:docMk/>
            <pc:sldMk cId="1662690419" sldId="678"/>
            <ac:picMk id="10" creationId="{08BA8D17-1368-B364-6B3C-43431A313552}"/>
          </ac:picMkLst>
        </pc:picChg>
        <pc:inkChg chg="del">
          <ac:chgData name="AbdullahHalawany" userId="93acd4f6-3999-43c0-a02f-17f31116eace" providerId="ADAL" clId="{4127FA44-2268-4444-AC3C-60D3F97CF2D3}" dt="2024-11-15T00:01:09.579" v="0"/>
          <ac:inkMkLst>
            <pc:docMk/>
            <pc:sldMk cId="1662690419" sldId="678"/>
            <ac:inkMk id="9" creationId="{98297EAB-6351-A69C-8F8D-77ABC51C78B4}"/>
          </ac:inkMkLst>
        </pc:inkChg>
      </pc:sldChg>
      <pc:sldChg chg="delSp modTransition modAnim">
        <pc:chgData name="AbdullahHalawany" userId="93acd4f6-3999-43c0-a02f-17f31116eace" providerId="ADAL" clId="{4127FA44-2268-4444-AC3C-60D3F97CF2D3}" dt="2024-11-15T00:01:09.579" v="0"/>
        <pc:sldMkLst>
          <pc:docMk/>
          <pc:sldMk cId="4029246661" sldId="679"/>
        </pc:sldMkLst>
        <pc:picChg chg="del">
          <ac:chgData name="AbdullahHalawany" userId="93acd4f6-3999-43c0-a02f-17f31116eace" providerId="ADAL" clId="{4127FA44-2268-4444-AC3C-60D3F97CF2D3}" dt="2024-11-15T00:01:09.579" v="0"/>
          <ac:picMkLst>
            <pc:docMk/>
            <pc:sldMk cId="4029246661" sldId="679"/>
            <ac:picMk id="5" creationId="{E440C864-7F5C-FFC0-25F1-F0079F6F5C16}"/>
          </ac:picMkLst>
        </pc:picChg>
      </pc:sldChg>
      <pc:sldChg chg="delSp modTransition modAnim">
        <pc:chgData name="AbdullahHalawany" userId="93acd4f6-3999-43c0-a02f-17f31116eace" providerId="ADAL" clId="{4127FA44-2268-4444-AC3C-60D3F97CF2D3}" dt="2024-11-15T00:01:09.579" v="0"/>
        <pc:sldMkLst>
          <pc:docMk/>
          <pc:sldMk cId="480708097" sldId="680"/>
        </pc:sldMkLst>
        <pc:picChg chg="del">
          <ac:chgData name="AbdullahHalawany" userId="93acd4f6-3999-43c0-a02f-17f31116eace" providerId="ADAL" clId="{4127FA44-2268-4444-AC3C-60D3F97CF2D3}" dt="2024-11-15T00:01:09.579" v="0"/>
          <ac:picMkLst>
            <pc:docMk/>
            <pc:sldMk cId="480708097" sldId="680"/>
            <ac:picMk id="8" creationId="{1E418815-F16A-9355-290D-CCBA1920B317}"/>
          </ac:picMkLst>
        </pc:picChg>
      </pc:sldChg>
      <pc:sldChg chg="delSp modTransition modAnim">
        <pc:chgData name="AbdullahHalawany" userId="93acd4f6-3999-43c0-a02f-17f31116eace" providerId="ADAL" clId="{4127FA44-2268-4444-AC3C-60D3F97CF2D3}" dt="2024-11-15T00:01:09.579" v="0"/>
        <pc:sldMkLst>
          <pc:docMk/>
          <pc:sldMk cId="1302430993" sldId="681"/>
        </pc:sldMkLst>
        <pc:picChg chg="del">
          <ac:chgData name="AbdullahHalawany" userId="93acd4f6-3999-43c0-a02f-17f31116eace" providerId="ADAL" clId="{4127FA44-2268-4444-AC3C-60D3F97CF2D3}" dt="2024-11-15T00:01:09.579" v="0"/>
          <ac:picMkLst>
            <pc:docMk/>
            <pc:sldMk cId="1302430993" sldId="681"/>
            <ac:picMk id="16" creationId="{A618995B-9A70-1459-C461-9EC989C6C130}"/>
          </ac:picMkLst>
        </pc:picChg>
      </pc:sldChg>
      <pc:sldChg chg="delSp modTransition modAnim">
        <pc:chgData name="AbdullahHalawany" userId="93acd4f6-3999-43c0-a02f-17f31116eace" providerId="ADAL" clId="{4127FA44-2268-4444-AC3C-60D3F97CF2D3}" dt="2024-11-15T00:01:09.579" v="0"/>
        <pc:sldMkLst>
          <pc:docMk/>
          <pc:sldMk cId="543464402" sldId="682"/>
        </pc:sldMkLst>
        <pc:picChg chg="del">
          <ac:chgData name="AbdullahHalawany" userId="93acd4f6-3999-43c0-a02f-17f31116eace" providerId="ADAL" clId="{4127FA44-2268-4444-AC3C-60D3F97CF2D3}" dt="2024-11-15T00:01:09.579" v="0"/>
          <ac:picMkLst>
            <pc:docMk/>
            <pc:sldMk cId="543464402" sldId="682"/>
            <ac:picMk id="5" creationId="{DFC42DD7-3A27-B4B4-5398-F687AD129D5F}"/>
          </ac:picMkLst>
        </pc:picChg>
      </pc:sldChg>
      <pc:sldChg chg="delSp modTransition modAnim">
        <pc:chgData name="AbdullahHalawany" userId="93acd4f6-3999-43c0-a02f-17f31116eace" providerId="ADAL" clId="{4127FA44-2268-4444-AC3C-60D3F97CF2D3}" dt="2024-11-15T00:01:09.579" v="0"/>
        <pc:sldMkLst>
          <pc:docMk/>
          <pc:sldMk cId="2257783215" sldId="683"/>
        </pc:sldMkLst>
        <pc:picChg chg="del">
          <ac:chgData name="AbdullahHalawany" userId="93acd4f6-3999-43c0-a02f-17f31116eace" providerId="ADAL" clId="{4127FA44-2268-4444-AC3C-60D3F97CF2D3}" dt="2024-11-15T00:01:09.579" v="0"/>
          <ac:picMkLst>
            <pc:docMk/>
            <pc:sldMk cId="2257783215" sldId="683"/>
            <ac:picMk id="6" creationId="{B558B697-2183-4166-EE91-456343C59CB1}"/>
          </ac:picMkLst>
        </pc:picChg>
      </pc:sldChg>
      <pc:sldChg chg="delSp modTransition modAnim">
        <pc:chgData name="AbdullahHalawany" userId="93acd4f6-3999-43c0-a02f-17f31116eace" providerId="ADAL" clId="{4127FA44-2268-4444-AC3C-60D3F97CF2D3}" dt="2024-11-15T00:01:09.579" v="0"/>
        <pc:sldMkLst>
          <pc:docMk/>
          <pc:sldMk cId="2242706333" sldId="684"/>
        </pc:sldMkLst>
        <pc:picChg chg="del">
          <ac:chgData name="AbdullahHalawany" userId="93acd4f6-3999-43c0-a02f-17f31116eace" providerId="ADAL" clId="{4127FA44-2268-4444-AC3C-60D3F97CF2D3}" dt="2024-11-15T00:01:09.579" v="0"/>
          <ac:picMkLst>
            <pc:docMk/>
            <pc:sldMk cId="2242706333" sldId="684"/>
            <ac:picMk id="6" creationId="{4519C968-DD1A-5294-9568-0C53891D35F2}"/>
          </ac:picMkLst>
        </pc:picChg>
      </pc:sldChg>
      <pc:sldChg chg="delSp modTransition modAnim">
        <pc:chgData name="AbdullahHalawany" userId="93acd4f6-3999-43c0-a02f-17f31116eace" providerId="ADAL" clId="{4127FA44-2268-4444-AC3C-60D3F97CF2D3}" dt="2024-11-15T00:01:09.579" v="0"/>
        <pc:sldMkLst>
          <pc:docMk/>
          <pc:sldMk cId="1757521769" sldId="685"/>
        </pc:sldMkLst>
        <pc:picChg chg="del">
          <ac:chgData name="AbdullahHalawany" userId="93acd4f6-3999-43c0-a02f-17f31116eace" providerId="ADAL" clId="{4127FA44-2268-4444-AC3C-60D3F97CF2D3}" dt="2024-11-15T00:01:09.579" v="0"/>
          <ac:picMkLst>
            <pc:docMk/>
            <pc:sldMk cId="1757521769" sldId="685"/>
            <ac:picMk id="6" creationId="{224029F8-BC9E-84E0-40C3-F3FFF2C5589D}"/>
          </ac:picMkLst>
        </pc:picChg>
      </pc:sldChg>
      <pc:sldChg chg="delSp modTransition modAnim">
        <pc:chgData name="AbdullahHalawany" userId="93acd4f6-3999-43c0-a02f-17f31116eace" providerId="ADAL" clId="{4127FA44-2268-4444-AC3C-60D3F97CF2D3}" dt="2024-11-15T00:01:09.579" v="0"/>
        <pc:sldMkLst>
          <pc:docMk/>
          <pc:sldMk cId="2982490375" sldId="686"/>
        </pc:sldMkLst>
        <pc:picChg chg="del">
          <ac:chgData name="AbdullahHalawany" userId="93acd4f6-3999-43c0-a02f-17f31116eace" providerId="ADAL" clId="{4127FA44-2268-4444-AC3C-60D3F97CF2D3}" dt="2024-11-15T00:01:09.579" v="0"/>
          <ac:picMkLst>
            <pc:docMk/>
            <pc:sldMk cId="2982490375" sldId="686"/>
            <ac:picMk id="5" creationId="{9A184532-E8EC-CC8E-233C-53A0164214FF}"/>
          </ac:picMkLst>
        </pc:picChg>
      </pc:sldChg>
      <pc:sldChg chg="delSp modTransition modAnim">
        <pc:chgData name="AbdullahHalawany" userId="93acd4f6-3999-43c0-a02f-17f31116eace" providerId="ADAL" clId="{4127FA44-2268-4444-AC3C-60D3F97CF2D3}" dt="2024-11-15T00:01:09.579" v="0"/>
        <pc:sldMkLst>
          <pc:docMk/>
          <pc:sldMk cId="2658683588" sldId="687"/>
        </pc:sldMkLst>
        <pc:picChg chg="del">
          <ac:chgData name="AbdullahHalawany" userId="93acd4f6-3999-43c0-a02f-17f31116eace" providerId="ADAL" clId="{4127FA44-2268-4444-AC3C-60D3F97CF2D3}" dt="2024-11-15T00:01:09.579" v="0"/>
          <ac:picMkLst>
            <pc:docMk/>
            <pc:sldMk cId="2658683588" sldId="687"/>
            <ac:picMk id="10" creationId="{4131434F-3DE3-905F-3DA6-5D31D90F48A0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B71BC6C-1DC7-4D16-A3CC-8F6A927E9A64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8CC7B93-9F82-4042-A1CD-FD418701A725}">
      <dgm:prSet custT="1"/>
      <dgm:spPr/>
      <dgm:t>
        <a:bodyPr/>
        <a:lstStyle/>
        <a:p>
          <a:r>
            <a:rPr lang="en-US" altLang="en-US" sz="2800" b="1" dirty="0"/>
            <a:t>Reducing Project Duration</a:t>
          </a:r>
          <a:endParaRPr lang="ar-EG" altLang="en-US" sz="2800" b="1" dirty="0"/>
        </a:p>
      </dgm:t>
    </dgm:pt>
    <dgm:pt modelId="{236776CA-0BCB-423D-922E-906E1564C4D7}" type="parTrans" cxnId="{D9BF79C3-3101-45EA-B7EA-E56F3F562678}">
      <dgm:prSet/>
      <dgm:spPr/>
      <dgm:t>
        <a:bodyPr/>
        <a:lstStyle/>
        <a:p>
          <a:pPr>
            <a:lnSpc>
              <a:spcPct val="120000"/>
            </a:lnSpc>
          </a:pPr>
          <a:endParaRPr lang="en-US" sz="2400"/>
        </a:p>
      </dgm:t>
    </dgm:pt>
    <dgm:pt modelId="{834D3694-29DE-42DE-BFEC-8DB79937CD0C}" type="sibTrans" cxnId="{D9BF79C3-3101-45EA-B7EA-E56F3F562678}">
      <dgm:prSet/>
      <dgm:spPr/>
      <dgm:t>
        <a:bodyPr/>
        <a:lstStyle/>
        <a:p>
          <a:pPr>
            <a:lnSpc>
              <a:spcPct val="120000"/>
            </a:lnSpc>
          </a:pPr>
          <a:endParaRPr lang="en-US" sz="2400"/>
        </a:p>
      </dgm:t>
    </dgm:pt>
    <dgm:pt modelId="{369CF301-F8D8-451A-8A2B-048857B536D1}">
      <dgm:prSet custT="1"/>
      <dgm:spPr/>
      <dgm:t>
        <a:bodyPr/>
        <a:lstStyle/>
        <a:p>
          <a:pPr rtl="0">
            <a:lnSpc>
              <a:spcPct val="150000"/>
            </a:lnSpc>
            <a:spcAft>
              <a:spcPts val="600"/>
            </a:spcAft>
          </a:pPr>
          <a:r>
            <a:rPr lang="en-US" sz="24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Calibri" panose="020F0502020204030204"/>
              <a:ea typeface="+mn-ea"/>
              <a:cs typeface="+mn-cs"/>
            </a:rPr>
            <a:t>Rationale for Reducing Project Duration</a:t>
          </a:r>
          <a:endParaRPr lang="en-US" sz="2400" b="0" dirty="0">
            <a:latin typeface="+mn-lt"/>
          </a:endParaRPr>
        </a:p>
      </dgm:t>
    </dgm:pt>
    <dgm:pt modelId="{DCA72BCD-BAD7-4BE7-A543-23593EA93C82}" type="parTrans" cxnId="{724C0310-3239-494F-BBBC-EEAC2142521E}">
      <dgm:prSet/>
      <dgm:spPr/>
      <dgm:t>
        <a:bodyPr/>
        <a:lstStyle/>
        <a:p>
          <a:endParaRPr lang="en-US"/>
        </a:p>
      </dgm:t>
    </dgm:pt>
    <dgm:pt modelId="{56FA8B9A-073D-4B0A-9C2B-4048E438613F}" type="sibTrans" cxnId="{724C0310-3239-494F-BBBC-EEAC2142521E}">
      <dgm:prSet/>
      <dgm:spPr/>
      <dgm:t>
        <a:bodyPr/>
        <a:lstStyle/>
        <a:p>
          <a:endParaRPr lang="en-US"/>
        </a:p>
      </dgm:t>
    </dgm:pt>
    <dgm:pt modelId="{268D3528-3939-4523-AE09-A51C9EC678A2}">
      <dgm:prSet custT="1"/>
      <dgm:spPr/>
      <dgm:t>
        <a:bodyPr/>
        <a:lstStyle/>
        <a:p>
          <a:pPr rtl="0">
            <a:lnSpc>
              <a:spcPct val="150000"/>
            </a:lnSpc>
          </a:pPr>
          <a:r>
            <a:rPr lang="en-US" sz="24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Calibri" panose="020F0502020204030204"/>
              <a:ea typeface="+mn-ea"/>
              <a:cs typeface="+mn-cs"/>
            </a:rPr>
            <a:t>Options for Accelerating Project Completion</a:t>
          </a:r>
          <a:endParaRPr lang="ar-EG" sz="2400" dirty="0">
            <a:solidFill>
              <a:prstClr val="black">
                <a:hueOff val="0"/>
                <a:satOff val="0"/>
                <a:lumOff val="0"/>
                <a:alphaOff val="0"/>
              </a:prstClr>
            </a:solidFill>
            <a:latin typeface="Calibri" panose="020F0502020204030204"/>
            <a:ea typeface="+mn-ea"/>
            <a:cs typeface="+mn-cs"/>
          </a:endParaRPr>
        </a:p>
      </dgm:t>
    </dgm:pt>
    <dgm:pt modelId="{AE6AD74A-2BDE-41FE-B534-042980F418D5}" type="parTrans" cxnId="{8ABEE986-592C-4F88-AF0B-8AB3E01C701E}">
      <dgm:prSet/>
      <dgm:spPr/>
      <dgm:t>
        <a:bodyPr/>
        <a:lstStyle/>
        <a:p>
          <a:pPr rtl="1"/>
          <a:endParaRPr lang="ar-EG"/>
        </a:p>
      </dgm:t>
    </dgm:pt>
    <dgm:pt modelId="{4226D522-7ACF-4094-B427-BE015DA3D4F3}" type="sibTrans" cxnId="{8ABEE986-592C-4F88-AF0B-8AB3E01C701E}">
      <dgm:prSet/>
      <dgm:spPr/>
      <dgm:t>
        <a:bodyPr/>
        <a:lstStyle/>
        <a:p>
          <a:pPr rtl="1"/>
          <a:endParaRPr lang="ar-EG"/>
        </a:p>
      </dgm:t>
    </dgm:pt>
    <dgm:pt modelId="{5034226D-54F8-4BA5-9774-33B57AB01214}">
      <dgm:prSet custT="1"/>
      <dgm:spPr/>
      <dgm:t>
        <a:bodyPr/>
        <a:lstStyle/>
        <a:p>
          <a:pPr rtl="0">
            <a:lnSpc>
              <a:spcPct val="150000"/>
            </a:lnSpc>
          </a:pPr>
          <a:r>
            <a:rPr lang="en-US" sz="24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Calibri" panose="020F0502020204030204"/>
              <a:ea typeface="+mn-ea"/>
              <a:cs typeface="+mn-cs"/>
            </a:rPr>
            <a:t>When Resources Are Not Constrained</a:t>
          </a:r>
          <a:endParaRPr lang="ar-EG" sz="2400" dirty="0">
            <a:solidFill>
              <a:prstClr val="black">
                <a:hueOff val="0"/>
                <a:satOff val="0"/>
                <a:lumOff val="0"/>
                <a:alphaOff val="0"/>
              </a:prstClr>
            </a:solidFill>
            <a:latin typeface="Calibri" panose="020F0502020204030204"/>
            <a:ea typeface="+mn-ea"/>
            <a:cs typeface="+mn-cs"/>
          </a:endParaRPr>
        </a:p>
      </dgm:t>
    </dgm:pt>
    <dgm:pt modelId="{4A717290-0DDD-4F14-A5F4-AF33FDCBE1E4}" type="parTrans" cxnId="{5A22599A-00B9-4575-84B3-FD40225F9FEE}">
      <dgm:prSet/>
      <dgm:spPr/>
      <dgm:t>
        <a:bodyPr/>
        <a:lstStyle/>
        <a:p>
          <a:pPr rtl="1"/>
          <a:endParaRPr lang="ar-EG"/>
        </a:p>
      </dgm:t>
    </dgm:pt>
    <dgm:pt modelId="{A80EC6D1-0881-4B9C-8D61-AC723600F290}" type="sibTrans" cxnId="{5A22599A-00B9-4575-84B3-FD40225F9FEE}">
      <dgm:prSet/>
      <dgm:spPr/>
      <dgm:t>
        <a:bodyPr/>
        <a:lstStyle/>
        <a:p>
          <a:pPr rtl="1"/>
          <a:endParaRPr lang="ar-EG"/>
        </a:p>
      </dgm:t>
    </dgm:pt>
    <dgm:pt modelId="{24AEE334-2969-42FD-8975-10E53A9C7542}">
      <dgm:prSet custT="1"/>
      <dgm:spPr/>
      <dgm:t>
        <a:bodyPr/>
        <a:lstStyle/>
        <a:p>
          <a:pPr rtl="0">
            <a:lnSpc>
              <a:spcPct val="150000"/>
            </a:lnSpc>
          </a:pPr>
          <a:r>
            <a:rPr lang="en-US" sz="24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Calibri" panose="020F0502020204030204"/>
              <a:ea typeface="+mn-ea"/>
              <a:cs typeface="+mn-cs"/>
            </a:rPr>
            <a:t>When Resources Are Constrained</a:t>
          </a:r>
          <a:endParaRPr lang="ar-EG" sz="2400" dirty="0">
            <a:solidFill>
              <a:prstClr val="black">
                <a:hueOff val="0"/>
                <a:satOff val="0"/>
                <a:lumOff val="0"/>
                <a:alphaOff val="0"/>
              </a:prstClr>
            </a:solidFill>
            <a:latin typeface="Calibri" panose="020F0502020204030204"/>
            <a:ea typeface="+mn-ea"/>
            <a:cs typeface="+mn-cs"/>
          </a:endParaRPr>
        </a:p>
      </dgm:t>
    </dgm:pt>
    <dgm:pt modelId="{9FC82C2C-3DEC-46D9-8B70-09177F34B459}" type="parTrans" cxnId="{D2405DBC-7F6D-4015-9871-B05C57CDF86F}">
      <dgm:prSet/>
      <dgm:spPr/>
      <dgm:t>
        <a:bodyPr/>
        <a:lstStyle/>
        <a:p>
          <a:pPr rtl="1"/>
          <a:endParaRPr lang="ar-EG"/>
        </a:p>
      </dgm:t>
    </dgm:pt>
    <dgm:pt modelId="{604E0E7E-28F0-43A0-8161-34297B02F1BF}" type="sibTrans" cxnId="{D2405DBC-7F6D-4015-9871-B05C57CDF86F}">
      <dgm:prSet/>
      <dgm:spPr/>
      <dgm:t>
        <a:bodyPr/>
        <a:lstStyle/>
        <a:p>
          <a:pPr rtl="1"/>
          <a:endParaRPr lang="ar-EG"/>
        </a:p>
      </dgm:t>
    </dgm:pt>
    <dgm:pt modelId="{363A8BC5-79AB-44F6-88B8-F83F2E5CD7A5}">
      <dgm:prSet custT="1"/>
      <dgm:spPr/>
      <dgm:t>
        <a:bodyPr/>
        <a:lstStyle/>
        <a:p>
          <a:pPr rtl="0">
            <a:lnSpc>
              <a:spcPct val="150000"/>
            </a:lnSpc>
          </a:pPr>
          <a:r>
            <a:rPr lang="en-US" sz="24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Calibri" panose="020F0502020204030204"/>
              <a:ea typeface="+mn-ea"/>
              <a:cs typeface="+mn-cs"/>
            </a:rPr>
            <a:t>Project Cost–Duration Graph</a:t>
          </a:r>
          <a:endParaRPr lang="ar-EG" sz="2400" dirty="0">
            <a:solidFill>
              <a:prstClr val="black">
                <a:hueOff val="0"/>
                <a:satOff val="0"/>
                <a:lumOff val="0"/>
                <a:alphaOff val="0"/>
              </a:prstClr>
            </a:solidFill>
            <a:latin typeface="Calibri" panose="020F0502020204030204"/>
            <a:ea typeface="+mn-ea"/>
            <a:cs typeface="+mn-cs"/>
          </a:endParaRPr>
        </a:p>
      </dgm:t>
    </dgm:pt>
    <dgm:pt modelId="{C40F2153-50E9-40D7-B4C6-83CC95E4CC94}" type="parTrans" cxnId="{AF028974-1A7F-4F40-B85A-8969096264A9}">
      <dgm:prSet/>
      <dgm:spPr/>
      <dgm:t>
        <a:bodyPr/>
        <a:lstStyle/>
        <a:p>
          <a:pPr rtl="1"/>
          <a:endParaRPr lang="ar-EG"/>
        </a:p>
      </dgm:t>
    </dgm:pt>
    <dgm:pt modelId="{CEA04F00-C340-4A56-8845-01933135E7C7}" type="sibTrans" cxnId="{AF028974-1A7F-4F40-B85A-8969096264A9}">
      <dgm:prSet/>
      <dgm:spPr/>
      <dgm:t>
        <a:bodyPr/>
        <a:lstStyle/>
        <a:p>
          <a:pPr rtl="1"/>
          <a:endParaRPr lang="ar-EG"/>
        </a:p>
      </dgm:t>
    </dgm:pt>
    <dgm:pt modelId="{AE3033FA-566A-42CC-9AA7-94CFE3F160C2}">
      <dgm:prSet custT="1"/>
      <dgm:spPr/>
      <dgm:t>
        <a:bodyPr/>
        <a:lstStyle/>
        <a:p>
          <a:pPr rtl="0">
            <a:lnSpc>
              <a:spcPct val="150000"/>
            </a:lnSpc>
          </a:pPr>
          <a:r>
            <a:rPr lang="en-US" sz="24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Calibri" panose="020F0502020204030204"/>
              <a:ea typeface="+mn-ea"/>
              <a:cs typeface="+mn-cs"/>
            </a:rPr>
            <a:t>Constructing a Project Cost–Duration Graph</a:t>
          </a:r>
          <a:endParaRPr lang="ar-EG" sz="2400" dirty="0">
            <a:solidFill>
              <a:prstClr val="black">
                <a:hueOff val="0"/>
                <a:satOff val="0"/>
                <a:lumOff val="0"/>
                <a:alphaOff val="0"/>
              </a:prstClr>
            </a:solidFill>
            <a:latin typeface="Calibri" panose="020F0502020204030204"/>
            <a:ea typeface="+mn-ea"/>
            <a:cs typeface="+mn-cs"/>
          </a:endParaRPr>
        </a:p>
      </dgm:t>
    </dgm:pt>
    <dgm:pt modelId="{7F736FCC-6812-4716-AB28-7EDD16A405C4}" type="parTrans" cxnId="{C921E97F-B5C0-413F-B8E9-0AC908B0A952}">
      <dgm:prSet/>
      <dgm:spPr/>
      <dgm:t>
        <a:bodyPr/>
        <a:lstStyle/>
        <a:p>
          <a:pPr rtl="1"/>
          <a:endParaRPr lang="ar-EG"/>
        </a:p>
      </dgm:t>
    </dgm:pt>
    <dgm:pt modelId="{0F9BC746-A70E-4DBC-BD6D-AAC61853D26B}" type="sibTrans" cxnId="{C921E97F-B5C0-413F-B8E9-0AC908B0A952}">
      <dgm:prSet/>
      <dgm:spPr/>
      <dgm:t>
        <a:bodyPr/>
        <a:lstStyle/>
        <a:p>
          <a:pPr rtl="1"/>
          <a:endParaRPr lang="ar-EG"/>
        </a:p>
      </dgm:t>
    </dgm:pt>
    <dgm:pt modelId="{B1FCF92D-D174-4AFD-96E4-88D1EFA3B54E}">
      <dgm:prSet custT="1"/>
      <dgm:spPr/>
      <dgm:t>
        <a:bodyPr/>
        <a:lstStyle/>
        <a:p>
          <a:pPr rtl="0">
            <a:lnSpc>
              <a:spcPct val="150000"/>
            </a:lnSpc>
          </a:pPr>
          <a:r>
            <a:rPr lang="en-US" sz="24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Calibri" panose="020F0502020204030204"/>
              <a:ea typeface="+mn-ea"/>
              <a:cs typeface="+mn-cs"/>
            </a:rPr>
            <a:t>Practical Considerations</a:t>
          </a:r>
          <a:endParaRPr lang="ar-EG" sz="2400" dirty="0">
            <a:solidFill>
              <a:prstClr val="black">
                <a:hueOff val="0"/>
                <a:satOff val="0"/>
                <a:lumOff val="0"/>
                <a:alphaOff val="0"/>
              </a:prstClr>
            </a:solidFill>
            <a:latin typeface="Calibri" panose="020F0502020204030204"/>
            <a:ea typeface="+mn-ea"/>
            <a:cs typeface="+mn-cs"/>
          </a:endParaRPr>
        </a:p>
      </dgm:t>
    </dgm:pt>
    <dgm:pt modelId="{95AC153B-680E-4D0A-A644-E39A82B6504C}" type="parTrans" cxnId="{E11C49E5-91FB-4531-8DA2-6F895200B153}">
      <dgm:prSet/>
      <dgm:spPr/>
      <dgm:t>
        <a:bodyPr/>
        <a:lstStyle/>
        <a:p>
          <a:pPr rtl="1"/>
          <a:endParaRPr lang="ar-EG"/>
        </a:p>
      </dgm:t>
    </dgm:pt>
    <dgm:pt modelId="{CB3090AD-515D-4937-ADA4-8CF201949AF9}" type="sibTrans" cxnId="{E11C49E5-91FB-4531-8DA2-6F895200B153}">
      <dgm:prSet/>
      <dgm:spPr/>
      <dgm:t>
        <a:bodyPr/>
        <a:lstStyle/>
        <a:p>
          <a:pPr rtl="1"/>
          <a:endParaRPr lang="ar-EG"/>
        </a:p>
      </dgm:t>
    </dgm:pt>
    <dgm:pt modelId="{09E8FE90-B015-4B8D-8DA9-FA66FFA6C6D6}" type="pres">
      <dgm:prSet presAssocID="{DB71BC6C-1DC7-4D16-A3CC-8F6A927E9A64}" presName="linear" presStyleCnt="0">
        <dgm:presLayoutVars>
          <dgm:animLvl val="lvl"/>
          <dgm:resizeHandles val="exact"/>
        </dgm:presLayoutVars>
      </dgm:prSet>
      <dgm:spPr/>
    </dgm:pt>
    <dgm:pt modelId="{A3AA10BE-60E7-4B26-B05A-3CB6405B4F49}" type="pres">
      <dgm:prSet presAssocID="{58CC7B93-9F82-4042-A1CD-FD418701A725}" presName="parentText" presStyleLbl="node1" presStyleIdx="0" presStyleCnt="1" custScaleY="112654" custLinFactNeighborY="-8070">
        <dgm:presLayoutVars>
          <dgm:chMax val="0"/>
          <dgm:bulletEnabled val="1"/>
        </dgm:presLayoutVars>
      </dgm:prSet>
      <dgm:spPr/>
    </dgm:pt>
    <dgm:pt modelId="{897CB477-63AF-4C54-A6C6-26EFE54EB411}" type="pres">
      <dgm:prSet presAssocID="{58CC7B93-9F82-4042-A1CD-FD418701A725}" presName="childText" presStyleLbl="revTx" presStyleIdx="0" presStyleCnt="1" custScaleY="111080">
        <dgm:presLayoutVars>
          <dgm:bulletEnabled val="1"/>
        </dgm:presLayoutVars>
      </dgm:prSet>
      <dgm:spPr/>
    </dgm:pt>
  </dgm:ptLst>
  <dgm:cxnLst>
    <dgm:cxn modelId="{8EA23806-1FCC-453C-B3D0-4F119B2771BB}" type="presOf" srcId="{58CC7B93-9F82-4042-A1CD-FD418701A725}" destId="{A3AA10BE-60E7-4B26-B05A-3CB6405B4F49}" srcOrd="0" destOrd="0" presId="urn:microsoft.com/office/officeart/2005/8/layout/vList2"/>
    <dgm:cxn modelId="{724C0310-3239-494F-BBBC-EEAC2142521E}" srcId="{58CC7B93-9F82-4042-A1CD-FD418701A725}" destId="{369CF301-F8D8-451A-8A2B-048857B536D1}" srcOrd="0" destOrd="0" parTransId="{DCA72BCD-BAD7-4BE7-A543-23593EA93C82}" sibTransId="{56FA8B9A-073D-4B0A-9C2B-4048E438613F}"/>
    <dgm:cxn modelId="{5ED6AE35-273D-4E85-B29C-40CAFD665510}" type="presOf" srcId="{5034226D-54F8-4BA5-9774-33B57AB01214}" destId="{897CB477-63AF-4C54-A6C6-26EFE54EB411}" srcOrd="0" destOrd="2" presId="urn:microsoft.com/office/officeart/2005/8/layout/vList2"/>
    <dgm:cxn modelId="{22C7FA60-C7A8-4BFC-B5F5-475C21CBDE20}" type="presOf" srcId="{B1FCF92D-D174-4AFD-96E4-88D1EFA3B54E}" destId="{897CB477-63AF-4C54-A6C6-26EFE54EB411}" srcOrd="0" destOrd="6" presId="urn:microsoft.com/office/officeart/2005/8/layout/vList2"/>
    <dgm:cxn modelId="{0A519662-5D01-4F9D-B468-0475CDEBE080}" type="presOf" srcId="{363A8BC5-79AB-44F6-88B8-F83F2E5CD7A5}" destId="{897CB477-63AF-4C54-A6C6-26EFE54EB411}" srcOrd="0" destOrd="4" presId="urn:microsoft.com/office/officeart/2005/8/layout/vList2"/>
    <dgm:cxn modelId="{4D56B06C-E5B3-4B56-B387-65AD8DDD3AA4}" type="presOf" srcId="{DB71BC6C-1DC7-4D16-A3CC-8F6A927E9A64}" destId="{09E8FE90-B015-4B8D-8DA9-FA66FFA6C6D6}" srcOrd="0" destOrd="0" presId="urn:microsoft.com/office/officeart/2005/8/layout/vList2"/>
    <dgm:cxn modelId="{AF028974-1A7F-4F40-B85A-8969096264A9}" srcId="{58CC7B93-9F82-4042-A1CD-FD418701A725}" destId="{363A8BC5-79AB-44F6-88B8-F83F2E5CD7A5}" srcOrd="2" destOrd="0" parTransId="{C40F2153-50E9-40D7-B4C6-83CC95E4CC94}" sibTransId="{CEA04F00-C340-4A56-8845-01933135E7C7}"/>
    <dgm:cxn modelId="{C921E97F-B5C0-413F-B8E9-0AC908B0A952}" srcId="{58CC7B93-9F82-4042-A1CD-FD418701A725}" destId="{AE3033FA-566A-42CC-9AA7-94CFE3F160C2}" srcOrd="3" destOrd="0" parTransId="{7F736FCC-6812-4716-AB28-7EDD16A405C4}" sibTransId="{0F9BC746-A70E-4DBC-BD6D-AAC61853D26B}"/>
    <dgm:cxn modelId="{8ABEE986-592C-4F88-AF0B-8AB3E01C701E}" srcId="{58CC7B93-9F82-4042-A1CD-FD418701A725}" destId="{268D3528-3939-4523-AE09-A51C9EC678A2}" srcOrd="1" destOrd="0" parTransId="{AE6AD74A-2BDE-41FE-B534-042980F418D5}" sibTransId="{4226D522-7ACF-4094-B427-BE015DA3D4F3}"/>
    <dgm:cxn modelId="{5A22599A-00B9-4575-84B3-FD40225F9FEE}" srcId="{268D3528-3939-4523-AE09-A51C9EC678A2}" destId="{5034226D-54F8-4BA5-9774-33B57AB01214}" srcOrd="0" destOrd="0" parTransId="{4A717290-0DDD-4F14-A5F4-AF33FDCBE1E4}" sibTransId="{A80EC6D1-0881-4B9C-8D61-AC723600F290}"/>
    <dgm:cxn modelId="{D2405DBC-7F6D-4015-9871-B05C57CDF86F}" srcId="{268D3528-3939-4523-AE09-A51C9EC678A2}" destId="{24AEE334-2969-42FD-8975-10E53A9C7542}" srcOrd="1" destOrd="0" parTransId="{9FC82C2C-3DEC-46D9-8B70-09177F34B459}" sibTransId="{604E0E7E-28F0-43A0-8161-34297B02F1BF}"/>
    <dgm:cxn modelId="{D9BF79C3-3101-45EA-B7EA-E56F3F562678}" srcId="{DB71BC6C-1DC7-4D16-A3CC-8F6A927E9A64}" destId="{58CC7B93-9F82-4042-A1CD-FD418701A725}" srcOrd="0" destOrd="0" parTransId="{236776CA-0BCB-423D-922E-906E1564C4D7}" sibTransId="{834D3694-29DE-42DE-BFEC-8DB79937CD0C}"/>
    <dgm:cxn modelId="{5FC225C6-6DF3-422B-AE6B-34F9D27DA293}" type="presOf" srcId="{369CF301-F8D8-451A-8A2B-048857B536D1}" destId="{897CB477-63AF-4C54-A6C6-26EFE54EB411}" srcOrd="0" destOrd="0" presId="urn:microsoft.com/office/officeart/2005/8/layout/vList2"/>
    <dgm:cxn modelId="{D6003CD0-889F-4455-A9CE-C205B071940C}" type="presOf" srcId="{24AEE334-2969-42FD-8975-10E53A9C7542}" destId="{897CB477-63AF-4C54-A6C6-26EFE54EB411}" srcOrd="0" destOrd="3" presId="urn:microsoft.com/office/officeart/2005/8/layout/vList2"/>
    <dgm:cxn modelId="{0A65CFDF-0E29-4A10-A892-E72F38E2F188}" type="presOf" srcId="{AE3033FA-566A-42CC-9AA7-94CFE3F160C2}" destId="{897CB477-63AF-4C54-A6C6-26EFE54EB411}" srcOrd="0" destOrd="5" presId="urn:microsoft.com/office/officeart/2005/8/layout/vList2"/>
    <dgm:cxn modelId="{E11C49E5-91FB-4531-8DA2-6F895200B153}" srcId="{58CC7B93-9F82-4042-A1CD-FD418701A725}" destId="{B1FCF92D-D174-4AFD-96E4-88D1EFA3B54E}" srcOrd="4" destOrd="0" parTransId="{95AC153B-680E-4D0A-A644-E39A82B6504C}" sibTransId="{CB3090AD-515D-4937-ADA4-8CF201949AF9}"/>
    <dgm:cxn modelId="{59447AF9-BE00-4E2F-A472-F5C581EFEA28}" type="presOf" srcId="{268D3528-3939-4523-AE09-A51C9EC678A2}" destId="{897CB477-63AF-4C54-A6C6-26EFE54EB411}" srcOrd="0" destOrd="1" presId="urn:microsoft.com/office/officeart/2005/8/layout/vList2"/>
    <dgm:cxn modelId="{3681A7F7-4D1C-405E-B0CC-F94DFF22E549}" type="presParOf" srcId="{09E8FE90-B015-4B8D-8DA9-FA66FFA6C6D6}" destId="{A3AA10BE-60E7-4B26-B05A-3CB6405B4F49}" srcOrd="0" destOrd="0" presId="urn:microsoft.com/office/officeart/2005/8/layout/vList2"/>
    <dgm:cxn modelId="{60FD64C6-747D-4D5E-9764-E4312F016A9D}" type="presParOf" srcId="{09E8FE90-B015-4B8D-8DA9-FA66FFA6C6D6}" destId="{897CB477-63AF-4C54-A6C6-26EFE54EB411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AA10BE-60E7-4B26-B05A-3CB6405B4F49}">
      <dsp:nvSpPr>
        <dsp:cNvPr id="0" name=""/>
        <dsp:cNvSpPr/>
      </dsp:nvSpPr>
      <dsp:spPr>
        <a:xfrm>
          <a:off x="0" y="0"/>
          <a:ext cx="8288037" cy="65856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en-US" sz="2800" b="1" kern="1200" dirty="0"/>
            <a:t>Reducing Project Duration</a:t>
          </a:r>
          <a:endParaRPr lang="ar-EG" altLang="en-US" sz="2800" b="1" kern="1200" dirty="0"/>
        </a:p>
      </dsp:txBody>
      <dsp:txXfrm>
        <a:off x="32148" y="32148"/>
        <a:ext cx="8223741" cy="594266"/>
      </dsp:txXfrm>
    </dsp:sp>
    <dsp:sp modelId="{897CB477-63AF-4C54-A6C6-26EFE54EB411}">
      <dsp:nvSpPr>
        <dsp:cNvPr id="0" name=""/>
        <dsp:cNvSpPr/>
      </dsp:nvSpPr>
      <dsp:spPr>
        <a:xfrm>
          <a:off x="0" y="661294"/>
          <a:ext cx="8288037" cy="41290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3145" tIns="30480" rIns="170688" bIns="30480" numCol="1" spcCol="1270" anchor="t" anchorCtr="0">
          <a:noAutofit/>
        </a:bodyPr>
        <a:lstStyle/>
        <a:p>
          <a:pPr marL="228600" lvl="1" indent="-228600" algn="l" defTabSz="1066800" rtl="0">
            <a:lnSpc>
              <a:spcPct val="150000"/>
            </a:lnSpc>
            <a:spcBef>
              <a:spcPct val="0"/>
            </a:spcBef>
            <a:spcAft>
              <a:spcPts val="600"/>
            </a:spcAft>
            <a:buChar char="•"/>
          </a:pPr>
          <a:r>
            <a:rPr lang="en-US" sz="24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Calibri" panose="020F0502020204030204"/>
              <a:ea typeface="+mn-ea"/>
              <a:cs typeface="+mn-cs"/>
            </a:rPr>
            <a:t>Rationale for Reducing Project Duration</a:t>
          </a:r>
          <a:endParaRPr lang="en-US" sz="2400" b="0" kern="1200" dirty="0">
            <a:latin typeface="+mn-lt"/>
          </a:endParaRPr>
        </a:p>
        <a:p>
          <a:pPr marL="228600" lvl="1" indent="-228600" algn="l" defTabSz="1066800" rtl="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4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Calibri" panose="020F0502020204030204"/>
              <a:ea typeface="+mn-ea"/>
              <a:cs typeface="+mn-cs"/>
            </a:rPr>
            <a:t>Options for Accelerating Project Completion</a:t>
          </a:r>
          <a:endParaRPr lang="ar-EG" sz="2400" kern="1200" dirty="0">
            <a:solidFill>
              <a:prstClr val="black">
                <a:hueOff val="0"/>
                <a:satOff val="0"/>
                <a:lumOff val="0"/>
                <a:alphaOff val="0"/>
              </a:prstClr>
            </a:solidFill>
            <a:latin typeface="Calibri" panose="020F0502020204030204"/>
            <a:ea typeface="+mn-ea"/>
            <a:cs typeface="+mn-cs"/>
          </a:endParaRPr>
        </a:p>
        <a:p>
          <a:pPr marL="457200" lvl="2" indent="-228600" algn="l" defTabSz="1066800" rtl="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4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Calibri" panose="020F0502020204030204"/>
              <a:ea typeface="+mn-ea"/>
              <a:cs typeface="+mn-cs"/>
            </a:rPr>
            <a:t>When Resources Are Not Constrained</a:t>
          </a:r>
          <a:endParaRPr lang="ar-EG" sz="2400" kern="1200" dirty="0">
            <a:solidFill>
              <a:prstClr val="black">
                <a:hueOff val="0"/>
                <a:satOff val="0"/>
                <a:lumOff val="0"/>
                <a:alphaOff val="0"/>
              </a:prstClr>
            </a:solidFill>
            <a:latin typeface="Calibri" panose="020F0502020204030204"/>
            <a:ea typeface="+mn-ea"/>
            <a:cs typeface="+mn-cs"/>
          </a:endParaRPr>
        </a:p>
        <a:p>
          <a:pPr marL="457200" lvl="2" indent="-228600" algn="l" defTabSz="1066800" rtl="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4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Calibri" panose="020F0502020204030204"/>
              <a:ea typeface="+mn-ea"/>
              <a:cs typeface="+mn-cs"/>
            </a:rPr>
            <a:t>When Resources Are Constrained</a:t>
          </a:r>
          <a:endParaRPr lang="ar-EG" sz="2400" kern="1200" dirty="0">
            <a:solidFill>
              <a:prstClr val="black">
                <a:hueOff val="0"/>
                <a:satOff val="0"/>
                <a:lumOff val="0"/>
                <a:alphaOff val="0"/>
              </a:prstClr>
            </a:solidFill>
            <a:latin typeface="Calibri" panose="020F0502020204030204"/>
            <a:ea typeface="+mn-ea"/>
            <a:cs typeface="+mn-cs"/>
          </a:endParaRPr>
        </a:p>
        <a:p>
          <a:pPr marL="228600" lvl="1" indent="-228600" algn="l" defTabSz="1066800" rtl="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4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Calibri" panose="020F0502020204030204"/>
              <a:ea typeface="+mn-ea"/>
              <a:cs typeface="+mn-cs"/>
            </a:rPr>
            <a:t>Project Cost–Duration Graph</a:t>
          </a:r>
          <a:endParaRPr lang="ar-EG" sz="2400" kern="1200" dirty="0">
            <a:solidFill>
              <a:prstClr val="black">
                <a:hueOff val="0"/>
                <a:satOff val="0"/>
                <a:lumOff val="0"/>
                <a:alphaOff val="0"/>
              </a:prstClr>
            </a:solidFill>
            <a:latin typeface="Calibri" panose="020F0502020204030204"/>
            <a:ea typeface="+mn-ea"/>
            <a:cs typeface="+mn-cs"/>
          </a:endParaRPr>
        </a:p>
        <a:p>
          <a:pPr marL="228600" lvl="1" indent="-228600" algn="l" defTabSz="1066800" rtl="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4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Calibri" panose="020F0502020204030204"/>
              <a:ea typeface="+mn-ea"/>
              <a:cs typeface="+mn-cs"/>
            </a:rPr>
            <a:t>Constructing a Project Cost–Duration Graph</a:t>
          </a:r>
          <a:endParaRPr lang="ar-EG" sz="2400" kern="1200" dirty="0">
            <a:solidFill>
              <a:prstClr val="black">
                <a:hueOff val="0"/>
                <a:satOff val="0"/>
                <a:lumOff val="0"/>
                <a:alphaOff val="0"/>
              </a:prstClr>
            </a:solidFill>
            <a:latin typeface="Calibri" panose="020F0502020204030204"/>
            <a:ea typeface="+mn-ea"/>
            <a:cs typeface="+mn-cs"/>
          </a:endParaRPr>
        </a:p>
        <a:p>
          <a:pPr marL="228600" lvl="1" indent="-228600" algn="l" defTabSz="1066800" rtl="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4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Calibri" panose="020F0502020204030204"/>
              <a:ea typeface="+mn-ea"/>
              <a:cs typeface="+mn-cs"/>
            </a:rPr>
            <a:t>Practical Considerations</a:t>
          </a:r>
          <a:endParaRPr lang="ar-EG" sz="2400" kern="1200" dirty="0">
            <a:solidFill>
              <a:prstClr val="black">
                <a:hueOff val="0"/>
                <a:satOff val="0"/>
                <a:lumOff val="0"/>
                <a:alphaOff val="0"/>
              </a:prstClr>
            </a:solidFill>
            <a:latin typeface="Calibri" panose="020F0502020204030204"/>
            <a:ea typeface="+mn-ea"/>
            <a:cs typeface="+mn-cs"/>
          </a:endParaRPr>
        </a:p>
      </dsp:txBody>
      <dsp:txXfrm>
        <a:off x="0" y="661294"/>
        <a:ext cx="8288037" cy="412909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endParaRPr lang="ar-EG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fld id="{5B6FC706-E8EF-458A-8580-A9C177A4B0CB}" type="datetimeFigureOut">
              <a:rPr lang="ar-EG" smtClean="0"/>
              <a:t>14/05/1446</a:t>
            </a:fld>
            <a:endParaRPr lang="ar-EG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endParaRPr lang="ar-EG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fld id="{F22E6FC6-1576-4886-A804-1176FBA857A5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744626224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11/15/2024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4868393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11/15/2024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11/15/2024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11/15/2024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11/15/2024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11/15/2024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11/15/2024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11/15/2024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11/15/2024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11/15/2024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11/15/2024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11/15/2024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/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6096000" y="933450"/>
            <a:ext cx="4962146" cy="2495550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</p:spPr>
        <p:txBody>
          <a:bodyPr/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7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11/15/2024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1" r:id="rId12"/>
    <p:sldLayoutId id="2147483663" r:id="rId13"/>
    <p:sldLayoutId id="2147483665" r:id="rId14"/>
    <p:sldLayoutId id="2147483666" r:id="rId1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5.jpeg"/><Relationship Id="rId7" Type="http://schemas.openxmlformats.org/officeDocument/2006/relationships/diagramQuickStyle" Target="../diagrams/quickStyle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4.png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m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m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9.png"/><Relationship Id="rId4" Type="http://schemas.openxmlformats.org/officeDocument/2006/relationships/image" Target="../media/image8.tmp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tmp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tmp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tmp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tmp"/><Relationship Id="rId2" Type="http://schemas.openxmlformats.org/officeDocument/2006/relationships/image" Target="../media/image10.tmp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tmp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tmp"/><Relationship Id="rId2" Type="http://schemas.openxmlformats.org/officeDocument/2006/relationships/image" Target="../media/image10.tmp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tmp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mp"/><Relationship Id="rId2" Type="http://schemas.openxmlformats.org/officeDocument/2006/relationships/image" Target="../media/image10.tmp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tmp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tmp"/><Relationship Id="rId2" Type="http://schemas.openxmlformats.org/officeDocument/2006/relationships/image" Target="../media/image10.tmp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tmp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tmp"/><Relationship Id="rId2" Type="http://schemas.openxmlformats.org/officeDocument/2006/relationships/image" Target="../media/image17.tmp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tm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tmp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tmp"/><Relationship Id="rId2" Type="http://schemas.openxmlformats.org/officeDocument/2006/relationships/image" Target="../media/image21.tmp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tmp"/><Relationship Id="rId2" Type="http://schemas.openxmlformats.org/officeDocument/2006/relationships/image" Target="../media/image23.tmp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32.png"/><Relationship Id="rId4" Type="http://schemas.openxmlformats.org/officeDocument/2006/relationships/image" Target="../media/image31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992" y="-58058"/>
            <a:ext cx="12663752" cy="7053944"/>
          </a:xfrm>
          <a:prstGeom prst="rect">
            <a:avLst/>
          </a:prstGeom>
        </p:spPr>
      </p:pic>
      <p:sp>
        <p:nvSpPr>
          <p:cNvPr id="2" name="Rectangle: Single Corner Rounded 1"/>
          <p:cNvSpPr/>
          <p:nvPr/>
        </p:nvSpPr>
        <p:spPr>
          <a:xfrm flipV="1">
            <a:off x="48777" y="-43542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>
            <a:fillRect/>
          </a:stretch>
        </p:blipFill>
        <p:spPr>
          <a:xfrm>
            <a:off x="0" y="-43542"/>
            <a:ext cx="8659664" cy="5300798"/>
          </a:xfrm>
        </p:spPr>
      </p:pic>
      <p:sp>
        <p:nvSpPr>
          <p:cNvPr id="9" name="TextBox 8"/>
          <p:cNvSpPr txBox="1"/>
          <p:nvPr/>
        </p:nvSpPr>
        <p:spPr>
          <a:xfrm>
            <a:off x="6307898" y="2785710"/>
            <a:ext cx="533641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Project Resources and Time Management</a:t>
            </a:r>
          </a:p>
        </p:txBody>
      </p:sp>
      <p:sp>
        <p:nvSpPr>
          <p:cNvPr id="10" name="Rectangle: Rounded Corners 9"/>
          <p:cNvSpPr/>
          <p:nvPr/>
        </p:nvSpPr>
        <p:spPr>
          <a:xfrm>
            <a:off x="6384738" y="4273825"/>
            <a:ext cx="3516608" cy="529167"/>
          </a:xfrm>
          <a:prstGeom prst="roundRect">
            <a:avLst/>
          </a:prstGeom>
          <a:solidFill>
            <a:srgbClr val="00AEEF"/>
          </a:solidFill>
          <a:ln>
            <a:solidFill>
              <a:srgbClr val="00AEE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 7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384738" y="3803633"/>
            <a:ext cx="35311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lexandria" charset="0"/>
                <a:cs typeface="Alexandria" charset="0"/>
              </a:rPr>
              <a:t>PMG 605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59184" y="6187539"/>
            <a:ext cx="66655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Dr. Eng. Abdullah Jameel Halawany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59185" y="5830966"/>
            <a:ext cx="4886463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Prepared by</a:t>
            </a: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39C65316-BFB1-4A3F-B8B9-F9622013BFC3}"/>
              </a:ext>
            </a:extLst>
          </p:cNvPr>
          <p:cNvSpPr txBox="1">
            <a:spLocks/>
          </p:cNvSpPr>
          <p:nvPr/>
        </p:nvSpPr>
        <p:spPr>
          <a:xfrm>
            <a:off x="6109251" y="4833682"/>
            <a:ext cx="5535062" cy="653691"/>
          </a:xfrm>
          <a:prstGeom prst="rect">
            <a:avLst/>
          </a:prstGeom>
        </p:spPr>
        <p:txBody>
          <a:bodyPr lIns="274320" tIns="91440" rIns="182880" bIns="9144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dirty="0">
                <a:latin typeface="+mn-lt"/>
              </a:rPr>
              <a:t>Reducing Project Duration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5547685" cy="5573488"/>
          </a:xfrm>
        </p:spPr>
      </p:pic>
      <p:sp>
        <p:nvSpPr>
          <p:cNvPr id="2" name="Right Triangle 1"/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/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4692399" y="761292"/>
            <a:ext cx="52721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Session Outline</a:t>
            </a:r>
          </a:p>
        </p:txBody>
      </p:sp>
      <p:sp>
        <p:nvSpPr>
          <p:cNvPr id="28" name="Rectangle 27"/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/>
          <p:cNvSpPr/>
          <p:nvPr/>
        </p:nvSpPr>
        <p:spPr>
          <a:xfrm>
            <a:off x="3386537" y="668324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ea typeface="Roboto Light" panose="02000000000000000000" pitchFamily="2" charset="0"/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3437433" y="662867"/>
            <a:ext cx="1091009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3571580" y="933196"/>
            <a:ext cx="8191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548872" y="6323076"/>
            <a:ext cx="640080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7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</a:t>
            </a:r>
          </a:p>
        </p:txBody>
      </p:sp>
      <p:graphicFrame>
        <p:nvGraphicFramePr>
          <p:cNvPr id="29" name="Content Placeholder 4">
            <a:extLst>
              <a:ext uri="{FF2B5EF4-FFF2-40B4-BE49-F238E27FC236}">
                <a16:creationId xmlns:a16="http://schemas.microsoft.com/office/drawing/2014/main" id="{6C25496F-2985-4181-9F4C-F2994AC5600B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52674620"/>
              </p:ext>
            </p:extLst>
          </p:nvPr>
        </p:nvGraphicFramePr>
        <p:xfrm>
          <a:off x="3522728" y="1704770"/>
          <a:ext cx="8288037" cy="47931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133854" y="1397680"/>
            <a:ext cx="4955591" cy="4414561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6" name="Rectangle 5"/>
          <p:cNvSpPr/>
          <p:nvPr/>
        </p:nvSpPr>
        <p:spPr>
          <a:xfrm>
            <a:off x="1279993" y="2543603"/>
            <a:ext cx="4222539" cy="10789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20000"/>
              </a:lnSpc>
            </a:pPr>
            <a:r>
              <a:rPr lang="en-US" sz="2800" dirty="0">
                <a:solidFill>
                  <a:schemeClr val="bg1"/>
                </a:solidFill>
                <a:latin typeface="Alexandria" charset="0"/>
                <a:cs typeface="Alexandria" charset="0"/>
              </a:rPr>
              <a:t>Rationale for Reducing Project Duration</a:t>
            </a:r>
          </a:p>
        </p:txBody>
      </p:sp>
      <p:grpSp>
        <p:nvGrpSpPr>
          <p:cNvPr id="10" name="Group 9"/>
          <p:cNvGrpSpPr/>
          <p:nvPr/>
        </p:nvGrpSpPr>
        <p:grpSpPr>
          <a:xfrm>
            <a:off x="5641526" y="2612881"/>
            <a:ext cx="5416620" cy="2206498"/>
            <a:chOff x="5641526" y="3499567"/>
            <a:chExt cx="5416620" cy="2206498"/>
          </a:xfrm>
        </p:grpSpPr>
        <p:sp>
          <p:nvSpPr>
            <p:cNvPr id="7" name="Rectangle 6"/>
            <p:cNvSpPr/>
            <p:nvPr/>
          </p:nvSpPr>
          <p:spPr>
            <a:xfrm>
              <a:off x="6310823" y="4998179"/>
              <a:ext cx="4747323" cy="70788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sz="2000" dirty="0">
                  <a:solidFill>
                    <a:srgbClr val="203E5F"/>
                  </a:solidFill>
                </a:rPr>
                <a:t>PMG 605</a:t>
              </a:r>
            </a:p>
            <a:p>
              <a:pPr algn="ctr"/>
              <a:r>
                <a:rPr lang="en-US" sz="2000" dirty="0">
                  <a:solidFill>
                    <a:srgbClr val="203E5F"/>
                  </a:solidFill>
                </a:rPr>
                <a:t>Project Resources and Time Management</a:t>
              </a:r>
              <a:r>
                <a:rPr lang="en-US" sz="2000" dirty="0">
                  <a:solidFill>
                    <a:srgbClr val="203E5F"/>
                  </a:solidFill>
                  <a:latin typeface="Alexandria" charset="0"/>
                  <a:cs typeface="Alexandria" charset="0"/>
                </a:rPr>
                <a:t> </a:t>
              </a:r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6847263" y="3955186"/>
              <a:ext cx="421088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b="1" dirty="0">
                  <a:solidFill>
                    <a:srgbClr val="00B0F0"/>
                  </a:solidFill>
                  <a:latin typeface="Alexandria" charset="0"/>
                  <a:cs typeface="Alexandria" charset="0"/>
                </a:rPr>
                <a:t>Reducing Project Duration</a:t>
              </a: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641526" y="3499567"/>
              <a:ext cx="1190600" cy="993910"/>
              <a:chOff x="5641526" y="3499567"/>
              <a:chExt cx="1190600" cy="993910"/>
            </a:xfrm>
          </p:grpSpPr>
          <p:sp>
            <p:nvSpPr>
              <p:cNvPr id="18" name="Rectangle 17"/>
              <p:cNvSpPr/>
              <p:nvPr/>
            </p:nvSpPr>
            <p:spPr>
              <a:xfrm>
                <a:off x="5641526" y="3505024"/>
                <a:ext cx="1190600" cy="988453"/>
              </a:xfrm>
              <a:prstGeom prst="rect">
                <a:avLst/>
              </a:prstGeom>
              <a:solidFill>
                <a:srgbClr val="00B0F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400">
                  <a:ea typeface="Roboto Light" panose="02000000000000000000" pitchFamily="2" charset="0"/>
                </a:endParaRPr>
              </a:p>
            </p:txBody>
          </p:sp>
          <p:sp>
            <p:nvSpPr>
              <p:cNvPr id="19" name="TextBox 18"/>
              <p:cNvSpPr txBox="1"/>
              <p:nvPr/>
            </p:nvSpPr>
            <p:spPr>
              <a:xfrm>
                <a:off x="5692422" y="3499567"/>
                <a:ext cx="1091009" cy="33718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1600" dirty="0">
                    <a:solidFill>
                      <a:schemeClr val="bg1"/>
                    </a:solidFill>
                    <a:latin typeface="Alexandria" charset="0"/>
                    <a:cs typeface="Alexandria" charset="0"/>
                  </a:rPr>
                  <a:t>Lecture</a:t>
                </a:r>
              </a:p>
            </p:txBody>
          </p:sp>
          <p:sp>
            <p:nvSpPr>
              <p:cNvPr id="23" name="TextBox 22"/>
              <p:cNvSpPr txBox="1"/>
              <p:nvPr/>
            </p:nvSpPr>
            <p:spPr>
              <a:xfrm>
                <a:off x="5826569" y="3769896"/>
                <a:ext cx="819100" cy="64516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3600" b="1" dirty="0">
                    <a:solidFill>
                      <a:schemeClr val="bg1"/>
                    </a:solidFill>
                    <a:latin typeface="Alexandria" charset="0"/>
                    <a:cs typeface="Alexandria" charset="0"/>
                  </a:rPr>
                  <a:t>07</a:t>
                </a:r>
              </a:p>
            </p:txBody>
          </p:sp>
        </p:grpSp>
      </p:grpSp>
      <p:sp>
        <p:nvSpPr>
          <p:cNvPr id="29" name="Rectangle 28"/>
          <p:cNvSpPr/>
          <p:nvPr/>
        </p:nvSpPr>
        <p:spPr>
          <a:xfrm>
            <a:off x="2626179" y="500900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13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548872" y="6323076"/>
            <a:ext cx="640080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1600" dirty="0">
                <a:solidFill>
                  <a:srgbClr val="44546A"/>
                </a:solidFill>
              </a:rPr>
              <a:t>7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</a:t>
            </a:r>
            <a:fld id="{AA1528E9-8C64-44A4-BC02-5222E70D7F27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00596205"/>
      </p:ext>
    </p:extLst>
  </p:cSld>
  <p:clrMapOvr>
    <a:masterClrMapping/>
  </p:clrMapOvr>
  <p:transition spd="slow">
    <p:comb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548872" y="6323076"/>
            <a:ext cx="640080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7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</a:t>
            </a:r>
            <a:fld id="{AA1528E9-8C64-44A4-BC02-5222E70D7F27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8" y="1019069"/>
            <a:ext cx="67278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Imagine the Following Scenarios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0" name="Content Placeholder 4">
            <a:extLst>
              <a:ext uri="{FF2B5EF4-FFF2-40B4-BE49-F238E27FC236}">
                <a16:creationId xmlns:a16="http://schemas.microsoft.com/office/drawing/2014/main" id="{990169C1-5DF2-45B9-864B-8E2661F2032F}"/>
              </a:ext>
            </a:extLst>
          </p:cNvPr>
          <p:cNvSpPr txBox="1">
            <a:spLocks/>
          </p:cNvSpPr>
          <p:nvPr/>
        </p:nvSpPr>
        <p:spPr>
          <a:xfrm>
            <a:off x="915803" y="2159867"/>
            <a:ext cx="10255779" cy="420296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2400" dirty="0"/>
              <a:t>After finalizing your project schedule, you realize the estimated completion date is two months beyond what your boss publicly promised an important customer.</a:t>
            </a:r>
          </a:p>
          <a:p>
            <a:pPr algn="just">
              <a:lnSpc>
                <a:spcPct val="150000"/>
              </a:lnSpc>
            </a:pPr>
            <a:r>
              <a:rPr lang="en-US" sz="2400" dirty="0"/>
              <a:t>Five months into the project, you realize that you are already three weeks behind the drop-dead date for the project.</a:t>
            </a:r>
          </a:p>
          <a:p>
            <a:pPr algn="just">
              <a:lnSpc>
                <a:spcPct val="150000"/>
              </a:lnSpc>
            </a:pPr>
            <a:r>
              <a:rPr lang="en-US" sz="2400" dirty="0"/>
              <a:t>Four months into a project top management changes its priorities and now tells you that money is not an issue. Complete the project ASAP!</a:t>
            </a:r>
          </a:p>
        </p:txBody>
      </p:sp>
    </p:spTree>
    <p:extLst>
      <p:ext uri="{BB962C8B-B14F-4D97-AF65-F5344CB8AC3E}">
        <p14:creationId xmlns:p14="http://schemas.microsoft.com/office/powerpoint/2010/main" val="2248372235"/>
      </p:ext>
    </p:extLst>
  </p:cSld>
  <p:clrMapOvr>
    <a:masterClrMapping/>
  </p:clrMapOvr>
  <p:transition spd="slow">
    <p:comb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548872" y="6323076"/>
            <a:ext cx="640080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7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</a:t>
            </a:r>
            <a:fld id="{AA1528E9-8C64-44A4-BC02-5222E70D7F27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407795" y="1097168"/>
            <a:ext cx="881207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Rationale for Reducing Project Duration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0" name="Content Placeholder 4">
            <a:extLst>
              <a:ext uri="{FF2B5EF4-FFF2-40B4-BE49-F238E27FC236}">
                <a16:creationId xmlns:a16="http://schemas.microsoft.com/office/drawing/2014/main" id="{990169C1-5DF2-45B9-864B-8E2661F2032F}"/>
              </a:ext>
            </a:extLst>
          </p:cNvPr>
          <p:cNvSpPr txBox="1">
            <a:spLocks/>
          </p:cNvSpPr>
          <p:nvPr/>
        </p:nvSpPr>
        <p:spPr>
          <a:xfrm>
            <a:off x="895750" y="1876203"/>
            <a:ext cx="10255779" cy="420296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50000"/>
              </a:lnSpc>
            </a:pPr>
            <a:r>
              <a:rPr lang="en-US" sz="2400" b="1" dirty="0">
                <a:solidFill>
                  <a:srgbClr val="C00000"/>
                </a:solidFill>
              </a:rPr>
              <a:t>Time Is Money</a:t>
            </a:r>
            <a:r>
              <a:rPr lang="en-US" sz="2400" dirty="0"/>
              <a:t>: Cost-Time Tradeoffs</a:t>
            </a:r>
          </a:p>
          <a:p>
            <a:pPr>
              <a:lnSpc>
                <a:spcPct val="250000"/>
              </a:lnSpc>
            </a:pPr>
            <a:r>
              <a:rPr lang="en-US" sz="2400" dirty="0"/>
              <a:t>Reducing the time of a critical activity usually incurs additional direct costs.</a:t>
            </a:r>
          </a:p>
          <a:p>
            <a:pPr>
              <a:lnSpc>
                <a:spcPct val="250000"/>
              </a:lnSpc>
            </a:pPr>
            <a:r>
              <a:rPr lang="en-US" sz="2400" dirty="0"/>
              <a:t>Cost-time solutions focus on reducing (crashing) activities on the critical path to shorten overall duration of the project.</a:t>
            </a:r>
          </a:p>
        </p:txBody>
      </p:sp>
    </p:spTree>
    <p:extLst>
      <p:ext uri="{BB962C8B-B14F-4D97-AF65-F5344CB8AC3E}">
        <p14:creationId xmlns:p14="http://schemas.microsoft.com/office/powerpoint/2010/main" val="4138946137"/>
      </p:ext>
    </p:extLst>
  </p:cSld>
  <p:clrMapOvr>
    <a:masterClrMapping/>
  </p:clrMapOvr>
  <p:transition spd="slow">
    <p:comb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548872" y="6323076"/>
            <a:ext cx="640080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7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</a:t>
            </a:r>
            <a:fld id="{AA1528E9-8C64-44A4-BC02-5222E70D7F27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407795" y="1083696"/>
            <a:ext cx="846467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Reasons For Imposed Project Duration Dates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0" name="Content Placeholder 4">
            <a:extLst>
              <a:ext uri="{FF2B5EF4-FFF2-40B4-BE49-F238E27FC236}">
                <a16:creationId xmlns:a16="http://schemas.microsoft.com/office/drawing/2014/main" id="{990169C1-5DF2-45B9-864B-8E2661F2032F}"/>
              </a:ext>
            </a:extLst>
          </p:cNvPr>
          <p:cNvSpPr txBox="1">
            <a:spLocks/>
          </p:cNvSpPr>
          <p:nvPr/>
        </p:nvSpPr>
        <p:spPr>
          <a:xfrm>
            <a:off x="915803" y="2159867"/>
            <a:ext cx="10255779" cy="420296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400" b="1" i="1" dirty="0">
                <a:solidFill>
                  <a:srgbClr val="0070C0"/>
                </a:solidFill>
              </a:rPr>
              <a:t>Time-to-market pressures</a:t>
            </a:r>
          </a:p>
          <a:p>
            <a:pPr>
              <a:lnSpc>
                <a:spcPct val="150000"/>
              </a:lnSpc>
            </a:pPr>
            <a:r>
              <a:rPr lang="en-US" sz="2400" b="1" i="1" dirty="0">
                <a:solidFill>
                  <a:srgbClr val="0070C0"/>
                </a:solidFill>
              </a:rPr>
              <a:t>Unforeseen delays</a:t>
            </a:r>
          </a:p>
          <a:p>
            <a:pPr>
              <a:lnSpc>
                <a:spcPct val="150000"/>
              </a:lnSpc>
            </a:pPr>
            <a:r>
              <a:rPr lang="en-US" sz="2400" b="1" i="1" dirty="0">
                <a:solidFill>
                  <a:srgbClr val="0070C0"/>
                </a:solidFill>
              </a:rPr>
              <a:t>Incentive contracts (bonuses for early completion)</a:t>
            </a:r>
          </a:p>
          <a:p>
            <a:pPr>
              <a:lnSpc>
                <a:spcPct val="150000"/>
              </a:lnSpc>
            </a:pPr>
            <a:r>
              <a:rPr lang="en-US" sz="2400" b="1" i="1" dirty="0">
                <a:solidFill>
                  <a:srgbClr val="0070C0"/>
                </a:solidFill>
              </a:rPr>
              <a:t>Imposed deadlines and contract commitments</a:t>
            </a:r>
          </a:p>
          <a:p>
            <a:pPr>
              <a:lnSpc>
                <a:spcPct val="150000"/>
              </a:lnSpc>
            </a:pPr>
            <a:r>
              <a:rPr lang="en-US" sz="2400" b="1" i="1" dirty="0">
                <a:solidFill>
                  <a:srgbClr val="0070C0"/>
                </a:solidFill>
              </a:rPr>
              <a:t>Overhead and public goodwill costs</a:t>
            </a:r>
          </a:p>
          <a:p>
            <a:pPr>
              <a:lnSpc>
                <a:spcPct val="150000"/>
              </a:lnSpc>
            </a:pPr>
            <a:r>
              <a:rPr lang="en-US" sz="2400" b="1" i="1" dirty="0">
                <a:solidFill>
                  <a:srgbClr val="0070C0"/>
                </a:solidFill>
              </a:rPr>
              <a:t>Pressure to move resources to other projects</a:t>
            </a:r>
          </a:p>
        </p:txBody>
      </p:sp>
    </p:spTree>
    <p:extLst>
      <p:ext uri="{BB962C8B-B14F-4D97-AF65-F5344CB8AC3E}">
        <p14:creationId xmlns:p14="http://schemas.microsoft.com/office/powerpoint/2010/main" val="1327427545"/>
      </p:ext>
    </p:extLst>
  </p:cSld>
  <p:clrMapOvr>
    <a:masterClrMapping/>
  </p:clrMapOvr>
  <p:transition spd="slow">
    <p:comb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548872" y="6323076"/>
            <a:ext cx="640080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7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</a:t>
            </a:r>
            <a:fld id="{AA1528E9-8C64-44A4-BC02-5222E70D7F27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8" y="1019069"/>
            <a:ext cx="72669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Reasons For Imposed Project Duration Dates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0" name="Content Placeholder 4">
            <a:extLst>
              <a:ext uri="{FF2B5EF4-FFF2-40B4-BE49-F238E27FC236}">
                <a16:creationId xmlns:a16="http://schemas.microsoft.com/office/drawing/2014/main" id="{990169C1-5DF2-45B9-864B-8E2661F2032F}"/>
              </a:ext>
            </a:extLst>
          </p:cNvPr>
          <p:cNvSpPr txBox="1">
            <a:spLocks/>
          </p:cNvSpPr>
          <p:nvPr/>
        </p:nvSpPr>
        <p:spPr>
          <a:xfrm>
            <a:off x="846669" y="1964850"/>
            <a:ext cx="10353942" cy="426742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en-US" sz="2400" b="1" i="1" dirty="0">
                <a:solidFill>
                  <a:schemeClr val="accent1">
                    <a:lumMod val="75000"/>
                  </a:schemeClr>
                </a:solidFill>
              </a:rPr>
              <a:t>Time-to-market pressures</a:t>
            </a:r>
          </a:p>
          <a:p>
            <a:pPr algn="just">
              <a:lnSpc>
                <a:spcPct val="200000"/>
              </a:lnSpc>
            </a:pPr>
            <a:r>
              <a:rPr lang="en-US" sz="2400" dirty="0"/>
              <a:t>Intense global competition and rapid technological advances have made speed a competitive advantage. </a:t>
            </a:r>
          </a:p>
          <a:p>
            <a:pPr algn="just">
              <a:lnSpc>
                <a:spcPct val="200000"/>
              </a:lnSpc>
            </a:pPr>
            <a:r>
              <a:rPr lang="en-US" sz="2400" dirty="0"/>
              <a:t>To succeed, companies have to spot new opportunities, launch project teams, and bring new products or services to the marketplace in a flash. </a:t>
            </a:r>
          </a:p>
          <a:p>
            <a:pPr algn="just">
              <a:lnSpc>
                <a:spcPct val="200000"/>
              </a:lnSpc>
            </a:pPr>
            <a:r>
              <a:rPr lang="en-US" sz="2400" dirty="0"/>
              <a:t>Perhaps in no industry does speed matter as much as in the electronics industry.</a:t>
            </a:r>
          </a:p>
        </p:txBody>
      </p:sp>
    </p:spTree>
    <p:extLst>
      <p:ext uri="{BB962C8B-B14F-4D97-AF65-F5344CB8AC3E}">
        <p14:creationId xmlns:p14="http://schemas.microsoft.com/office/powerpoint/2010/main" val="1518762751"/>
      </p:ext>
    </p:extLst>
  </p:cSld>
  <p:clrMapOvr>
    <a:masterClrMapping/>
  </p:clrMapOvr>
  <p:transition spd="slow">
    <p:comb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548872" y="6323076"/>
            <a:ext cx="640080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7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</a:t>
            </a:r>
            <a:fld id="{AA1528E9-8C64-44A4-BC02-5222E70D7F27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8" y="1019069"/>
            <a:ext cx="72669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Reasons For Imposed Project Duration Dates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0" name="Content Placeholder 4">
            <a:extLst>
              <a:ext uri="{FF2B5EF4-FFF2-40B4-BE49-F238E27FC236}">
                <a16:creationId xmlns:a16="http://schemas.microsoft.com/office/drawing/2014/main" id="{990169C1-5DF2-45B9-864B-8E2661F2032F}"/>
              </a:ext>
            </a:extLst>
          </p:cNvPr>
          <p:cNvSpPr txBox="1">
            <a:spLocks/>
          </p:cNvSpPr>
          <p:nvPr/>
        </p:nvSpPr>
        <p:spPr>
          <a:xfrm>
            <a:off x="895750" y="1982736"/>
            <a:ext cx="10255779" cy="4579974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en-US" sz="2400" b="1" i="1" dirty="0">
                <a:solidFill>
                  <a:schemeClr val="accent1">
                    <a:lumMod val="75000"/>
                  </a:schemeClr>
                </a:solidFill>
              </a:rPr>
              <a:t>Unforeseen delays</a:t>
            </a:r>
          </a:p>
          <a:p>
            <a:pPr algn="just">
              <a:lnSpc>
                <a:spcPct val="150000"/>
              </a:lnSpc>
            </a:pPr>
            <a:r>
              <a:rPr lang="en-US" sz="2400" dirty="0"/>
              <a:t>Adverse weather, design flaws, and equipment breakdown—cause substantial delays midway in the project. </a:t>
            </a:r>
          </a:p>
          <a:p>
            <a:pPr algn="just">
              <a:lnSpc>
                <a:spcPct val="150000"/>
              </a:lnSpc>
            </a:pPr>
            <a:r>
              <a:rPr lang="en-US" sz="2400" dirty="0"/>
              <a:t>Getting back on schedule usually requires compressing the time on some of the remaining critical activities. </a:t>
            </a:r>
          </a:p>
          <a:p>
            <a:pPr algn="just">
              <a:lnSpc>
                <a:spcPct val="150000"/>
              </a:lnSpc>
            </a:pPr>
            <a:r>
              <a:rPr lang="en-US" sz="2400" dirty="0"/>
              <a:t>The additional costs of getting back on schedule need to be compared with the consequences of being late. This is especially true when time is a top priority.</a:t>
            </a:r>
          </a:p>
        </p:txBody>
      </p:sp>
    </p:spTree>
    <p:extLst>
      <p:ext uri="{BB962C8B-B14F-4D97-AF65-F5344CB8AC3E}">
        <p14:creationId xmlns:p14="http://schemas.microsoft.com/office/powerpoint/2010/main" val="3265798577"/>
      </p:ext>
    </p:extLst>
  </p:cSld>
  <p:clrMapOvr>
    <a:masterClrMapping/>
  </p:clrMapOvr>
  <p:transition spd="slow">
    <p:comb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548872" y="6323076"/>
            <a:ext cx="640080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7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</a:t>
            </a:r>
            <a:fld id="{AA1528E9-8C64-44A4-BC02-5222E70D7F27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8" y="1019069"/>
            <a:ext cx="72669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Reasons For Imposed Project Duration Dates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0" name="Content Placeholder 4">
            <a:extLst>
              <a:ext uri="{FF2B5EF4-FFF2-40B4-BE49-F238E27FC236}">
                <a16:creationId xmlns:a16="http://schemas.microsoft.com/office/drawing/2014/main" id="{990169C1-5DF2-45B9-864B-8E2661F2032F}"/>
              </a:ext>
            </a:extLst>
          </p:cNvPr>
          <p:cNvSpPr txBox="1">
            <a:spLocks/>
          </p:cNvSpPr>
          <p:nvPr/>
        </p:nvSpPr>
        <p:spPr>
          <a:xfrm>
            <a:off x="1214896" y="1820922"/>
            <a:ext cx="9762925" cy="420296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200000"/>
              </a:lnSpc>
              <a:buNone/>
            </a:pPr>
            <a:r>
              <a:rPr lang="en-US" sz="2400" b="1" i="1" dirty="0">
                <a:solidFill>
                  <a:schemeClr val="accent1">
                    <a:lumMod val="75000"/>
                  </a:schemeClr>
                </a:solidFill>
              </a:rPr>
              <a:t>Incentive contracts (bonuses for early completion)</a:t>
            </a:r>
          </a:p>
          <a:p>
            <a:pPr algn="just">
              <a:lnSpc>
                <a:spcPct val="200000"/>
              </a:lnSpc>
            </a:pPr>
            <a:r>
              <a:rPr lang="en-US" sz="2400" dirty="0"/>
              <a:t>For example, a contractor finished a bridge across a lake 18 months early and received more than $6 million for the early completion. </a:t>
            </a:r>
          </a:p>
          <a:p>
            <a:pPr algn="just">
              <a:lnSpc>
                <a:spcPct val="200000"/>
              </a:lnSpc>
            </a:pPr>
            <a:r>
              <a:rPr lang="en-US" sz="2400" dirty="0"/>
              <a:t>The availability of the bridge to the surrounding community 18 months early to reduce traffic gridlock made the incentive cost to the community seem small to users.</a:t>
            </a:r>
          </a:p>
        </p:txBody>
      </p:sp>
    </p:spTree>
    <p:extLst>
      <p:ext uri="{BB962C8B-B14F-4D97-AF65-F5344CB8AC3E}">
        <p14:creationId xmlns:p14="http://schemas.microsoft.com/office/powerpoint/2010/main" val="1471810289"/>
      </p:ext>
    </p:extLst>
  </p:cSld>
  <p:clrMapOvr>
    <a:masterClrMapping/>
  </p:clrMapOvr>
  <p:transition spd="slow">
    <p:comb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548872" y="6323076"/>
            <a:ext cx="640080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7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</a:t>
            </a:r>
            <a:fld id="{AA1528E9-8C64-44A4-BC02-5222E70D7F27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8" y="1019069"/>
            <a:ext cx="72669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Reasons For Imposed Project Duration Dates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0" name="Content Placeholder 4">
            <a:extLst>
              <a:ext uri="{FF2B5EF4-FFF2-40B4-BE49-F238E27FC236}">
                <a16:creationId xmlns:a16="http://schemas.microsoft.com/office/drawing/2014/main" id="{990169C1-5DF2-45B9-864B-8E2661F2032F}"/>
              </a:ext>
            </a:extLst>
          </p:cNvPr>
          <p:cNvSpPr txBox="1">
            <a:spLocks/>
          </p:cNvSpPr>
          <p:nvPr/>
        </p:nvSpPr>
        <p:spPr>
          <a:xfrm>
            <a:off x="942308" y="1958410"/>
            <a:ext cx="10255779" cy="447096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en-US" sz="2400" b="1" i="1" dirty="0">
                <a:solidFill>
                  <a:schemeClr val="accent1">
                    <a:lumMod val="75000"/>
                  </a:schemeClr>
                </a:solidFill>
              </a:rPr>
              <a:t>Imposed deadlines and contract commitments</a:t>
            </a:r>
          </a:p>
          <a:p>
            <a:pPr algn="just">
              <a:lnSpc>
                <a:spcPct val="150000"/>
              </a:lnSpc>
            </a:pPr>
            <a:r>
              <a:rPr lang="en-US" sz="2400" dirty="0"/>
              <a:t>For example, the president of a software company remarks in a speech that new advanced software will be available in one year. </a:t>
            </a:r>
          </a:p>
          <a:p>
            <a:pPr algn="just">
              <a:lnSpc>
                <a:spcPct val="150000"/>
              </a:lnSpc>
            </a:pPr>
            <a:r>
              <a:rPr lang="en-US" sz="2400" dirty="0"/>
              <a:t>Such statements too often become imposed project duration dates—without any consideration of the problems or cost of meeting such a date. </a:t>
            </a:r>
          </a:p>
          <a:p>
            <a:pPr algn="just">
              <a:lnSpc>
                <a:spcPct val="150000"/>
              </a:lnSpc>
            </a:pPr>
            <a:r>
              <a:rPr lang="en-US" sz="2400" dirty="0"/>
              <a:t>The project duration time is set while the project is in its “concept” phase before or without any detailed scheduling of all the activities in the project.</a:t>
            </a:r>
          </a:p>
        </p:txBody>
      </p:sp>
    </p:spTree>
    <p:extLst>
      <p:ext uri="{BB962C8B-B14F-4D97-AF65-F5344CB8AC3E}">
        <p14:creationId xmlns:p14="http://schemas.microsoft.com/office/powerpoint/2010/main" val="1288963105"/>
      </p:ext>
    </p:extLst>
  </p:cSld>
  <p:clrMapOvr>
    <a:masterClrMapping/>
  </p:clrMapOvr>
  <p:transition spd="slow">
    <p:comb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548872" y="6323076"/>
            <a:ext cx="640080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7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</a:t>
            </a:r>
            <a:fld id="{AA1528E9-8C64-44A4-BC02-5222E70D7F27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8" y="1019069"/>
            <a:ext cx="72669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Reasons For Imposed Project Duration Dates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0" name="Content Placeholder 4">
            <a:extLst>
              <a:ext uri="{FF2B5EF4-FFF2-40B4-BE49-F238E27FC236}">
                <a16:creationId xmlns:a16="http://schemas.microsoft.com/office/drawing/2014/main" id="{990169C1-5DF2-45B9-864B-8E2661F2032F}"/>
              </a:ext>
            </a:extLst>
          </p:cNvPr>
          <p:cNvSpPr txBox="1">
            <a:spLocks/>
          </p:cNvSpPr>
          <p:nvPr/>
        </p:nvSpPr>
        <p:spPr>
          <a:xfrm>
            <a:off x="915803" y="2159867"/>
            <a:ext cx="10255779" cy="420296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en-US" sz="2400" b="1" i="1" dirty="0">
                <a:solidFill>
                  <a:schemeClr val="accent1">
                    <a:lumMod val="75000"/>
                  </a:schemeClr>
                </a:solidFill>
              </a:rPr>
              <a:t>Overhead and public goodwill costs</a:t>
            </a:r>
          </a:p>
          <a:p>
            <a:pPr algn="just">
              <a:lnSpc>
                <a:spcPct val="150000"/>
              </a:lnSpc>
            </a:pPr>
            <a:r>
              <a:rPr lang="en-US" sz="2400" dirty="0"/>
              <a:t>For example, it may cost $80,000 per day to simply house and feed a construction crew. 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2400" b="1" i="1" dirty="0">
                <a:solidFill>
                  <a:schemeClr val="accent1">
                    <a:lumMod val="75000"/>
                  </a:schemeClr>
                </a:solidFill>
              </a:rPr>
              <a:t>Pressure to move resources to other projects</a:t>
            </a:r>
          </a:p>
          <a:p>
            <a:pPr algn="just">
              <a:lnSpc>
                <a:spcPct val="150000"/>
              </a:lnSpc>
            </a:pPr>
            <a:r>
              <a:rPr lang="en-US" sz="2400" dirty="0"/>
              <a:t>Under these circumstances, the cost of compressing the project can be compared with the opportunity costs of not releasing key equipment or people.</a:t>
            </a:r>
          </a:p>
        </p:txBody>
      </p:sp>
    </p:spTree>
    <p:extLst>
      <p:ext uri="{BB962C8B-B14F-4D97-AF65-F5344CB8AC3E}">
        <p14:creationId xmlns:p14="http://schemas.microsoft.com/office/powerpoint/2010/main" val="2733670703"/>
      </p:ext>
    </p:extLst>
  </p:cSld>
  <p:clrMapOvr>
    <a:masterClrMapping/>
  </p:clrMapOvr>
  <p:transition spd="slow">
    <p:comb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133854" y="1397680"/>
            <a:ext cx="4955591" cy="4414561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6" name="Rectangle 5"/>
          <p:cNvSpPr/>
          <p:nvPr/>
        </p:nvSpPr>
        <p:spPr>
          <a:xfrm>
            <a:off x="1279993" y="2543603"/>
            <a:ext cx="4222539" cy="10789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20000"/>
              </a:lnSpc>
            </a:pPr>
            <a:r>
              <a:rPr lang="en-US" sz="2800" dirty="0">
                <a:solidFill>
                  <a:schemeClr val="bg1"/>
                </a:solidFill>
                <a:latin typeface="Alexandria" charset="0"/>
                <a:cs typeface="Alexandria" charset="0"/>
              </a:rPr>
              <a:t>Options for Accelerating Project Completion</a:t>
            </a:r>
          </a:p>
        </p:txBody>
      </p:sp>
      <p:grpSp>
        <p:nvGrpSpPr>
          <p:cNvPr id="10" name="Group 9"/>
          <p:cNvGrpSpPr/>
          <p:nvPr/>
        </p:nvGrpSpPr>
        <p:grpSpPr>
          <a:xfrm>
            <a:off x="5641526" y="2612881"/>
            <a:ext cx="5416620" cy="2206498"/>
            <a:chOff x="5641526" y="3499567"/>
            <a:chExt cx="5416620" cy="2206498"/>
          </a:xfrm>
        </p:grpSpPr>
        <p:sp>
          <p:nvSpPr>
            <p:cNvPr id="7" name="Rectangle 6"/>
            <p:cNvSpPr/>
            <p:nvPr/>
          </p:nvSpPr>
          <p:spPr>
            <a:xfrm>
              <a:off x="6310823" y="4998179"/>
              <a:ext cx="4747323" cy="70788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sz="2000" dirty="0">
                  <a:solidFill>
                    <a:srgbClr val="203E5F"/>
                  </a:solidFill>
                </a:rPr>
                <a:t>PMG 605</a:t>
              </a:r>
            </a:p>
            <a:p>
              <a:pPr algn="ctr"/>
              <a:r>
                <a:rPr lang="en-US" sz="2000" dirty="0">
                  <a:solidFill>
                    <a:srgbClr val="203E5F"/>
                  </a:solidFill>
                </a:rPr>
                <a:t>Project Resources and Time Management</a:t>
              </a:r>
              <a:r>
                <a:rPr lang="en-US" sz="2000" dirty="0">
                  <a:solidFill>
                    <a:srgbClr val="203E5F"/>
                  </a:solidFill>
                  <a:latin typeface="Alexandria" charset="0"/>
                  <a:cs typeface="Alexandria" charset="0"/>
                </a:rPr>
                <a:t> </a:t>
              </a:r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6847263" y="3955186"/>
              <a:ext cx="421088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b="1" dirty="0">
                  <a:solidFill>
                    <a:srgbClr val="00B0F0"/>
                  </a:solidFill>
                  <a:latin typeface="Alexandria" charset="0"/>
                  <a:cs typeface="Alexandria" charset="0"/>
                </a:rPr>
                <a:t>Reducing Project Duration</a:t>
              </a: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641526" y="3499567"/>
              <a:ext cx="1190600" cy="993910"/>
              <a:chOff x="5641526" y="3499567"/>
              <a:chExt cx="1190600" cy="993910"/>
            </a:xfrm>
          </p:grpSpPr>
          <p:sp>
            <p:nvSpPr>
              <p:cNvPr id="18" name="Rectangle 17"/>
              <p:cNvSpPr/>
              <p:nvPr/>
            </p:nvSpPr>
            <p:spPr>
              <a:xfrm>
                <a:off x="5641526" y="3505024"/>
                <a:ext cx="1190600" cy="988453"/>
              </a:xfrm>
              <a:prstGeom prst="rect">
                <a:avLst/>
              </a:prstGeom>
              <a:solidFill>
                <a:srgbClr val="00B0F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400">
                  <a:ea typeface="Roboto Light" panose="02000000000000000000" pitchFamily="2" charset="0"/>
                </a:endParaRPr>
              </a:p>
            </p:txBody>
          </p:sp>
          <p:sp>
            <p:nvSpPr>
              <p:cNvPr id="19" name="TextBox 18"/>
              <p:cNvSpPr txBox="1"/>
              <p:nvPr/>
            </p:nvSpPr>
            <p:spPr>
              <a:xfrm>
                <a:off x="5692422" y="3499567"/>
                <a:ext cx="1091009" cy="33718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1600" dirty="0">
                    <a:solidFill>
                      <a:schemeClr val="bg1"/>
                    </a:solidFill>
                    <a:latin typeface="Alexandria" charset="0"/>
                    <a:cs typeface="Alexandria" charset="0"/>
                  </a:rPr>
                  <a:t>Lecture</a:t>
                </a:r>
              </a:p>
            </p:txBody>
          </p:sp>
          <p:sp>
            <p:nvSpPr>
              <p:cNvPr id="23" name="TextBox 22"/>
              <p:cNvSpPr txBox="1"/>
              <p:nvPr/>
            </p:nvSpPr>
            <p:spPr>
              <a:xfrm>
                <a:off x="5826569" y="3769896"/>
                <a:ext cx="819100" cy="64516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3600" b="1" dirty="0">
                    <a:solidFill>
                      <a:schemeClr val="bg1"/>
                    </a:solidFill>
                    <a:latin typeface="Alexandria" charset="0"/>
                    <a:cs typeface="Alexandria" charset="0"/>
                  </a:rPr>
                  <a:t>07</a:t>
                </a:r>
              </a:p>
            </p:txBody>
          </p:sp>
        </p:grpSp>
      </p:grpSp>
      <p:sp>
        <p:nvSpPr>
          <p:cNvPr id="29" name="Rectangle 28"/>
          <p:cNvSpPr/>
          <p:nvPr/>
        </p:nvSpPr>
        <p:spPr>
          <a:xfrm>
            <a:off x="2626179" y="500900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13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548872" y="6323076"/>
            <a:ext cx="640080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1600" dirty="0">
                <a:solidFill>
                  <a:srgbClr val="44546A"/>
                </a:solidFill>
              </a:rPr>
              <a:t>7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</a:t>
            </a:r>
            <a:fld id="{AA1528E9-8C64-44A4-BC02-5222E70D7F27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23709504"/>
      </p:ext>
    </p:extLst>
  </p:cSld>
  <p:clrMapOvr>
    <a:masterClrMapping/>
  </p:clrMapOvr>
  <p:transition spd="slow">
    <p:comb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548872" y="6323076"/>
            <a:ext cx="640080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7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</a:t>
            </a:r>
            <a:fld id="{AA1528E9-8C64-44A4-BC02-5222E70D7F27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8" y="1019069"/>
            <a:ext cx="72669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Options for Accelerating Project Completion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1" name="Rectangle 4">
            <a:extLst>
              <a:ext uri="{FF2B5EF4-FFF2-40B4-BE49-F238E27FC236}">
                <a16:creationId xmlns:a16="http://schemas.microsoft.com/office/drawing/2014/main" id="{35318FF1-F499-4554-8B08-6D623BF47DA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0761" y="2204899"/>
            <a:ext cx="5032885" cy="41961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222250" indent="-22225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rgbClr val="336699"/>
                </a:solidFill>
                <a:latin typeface="+mn-lt"/>
                <a:ea typeface="+mn-ea"/>
                <a:cs typeface="+mn-cs"/>
              </a:defRPr>
            </a:lvl1pPr>
            <a:lvl2pPr marL="633413" indent="-296863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rgbClr val="990033"/>
                </a:solidFill>
                <a:latin typeface="+mn-lt"/>
                <a:ea typeface="+mn-ea"/>
                <a:cs typeface="+mn-cs"/>
              </a:defRPr>
            </a:lvl2pPr>
            <a:lvl3pPr marL="971550" indent="-174625" algn="l" rtl="0" eaLnBrk="0" fontAlgn="base" hangingPunct="0">
              <a:spcBef>
                <a:spcPct val="20000"/>
              </a:spcBef>
              <a:spcAft>
                <a:spcPct val="0"/>
              </a:spcAft>
              <a:buSzPct val="90000"/>
              <a:buChar char="•"/>
              <a:defRPr sz="2000" kern="1200">
                <a:solidFill>
                  <a:srgbClr val="006666"/>
                </a:solidFill>
                <a:latin typeface="Tahoma" panose="020B0604030504040204" pitchFamily="34" charset="0"/>
                <a:ea typeface="+mn-ea"/>
                <a:cs typeface="+mn-cs"/>
              </a:defRPr>
            </a:lvl3pPr>
            <a:lvl4pPr marL="1258888" indent="-173038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595438" indent="-160338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2250" marR="0" lvl="0" indent="-222250" algn="l" defTabSz="914400" rtl="0" eaLnBrk="1" fontAlgn="base" latinLnBrk="0" hangingPunct="1">
              <a:lnSpc>
                <a:spcPct val="150000"/>
              </a:lnSpc>
              <a:spcBef>
                <a:spcPct val="35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336699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Resources </a:t>
            </a:r>
            <a:r>
              <a:rPr kumimoji="0" lang="en-US" altLang="en-US" sz="2400" b="0" i="1" u="none" strike="noStrike" kern="1200" cap="none" spc="0" normalizeH="0" baseline="0" noProof="0" dirty="0">
                <a:ln>
                  <a:noFill/>
                </a:ln>
                <a:solidFill>
                  <a:srgbClr val="336699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Not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336699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Constrained</a:t>
            </a:r>
          </a:p>
          <a:p>
            <a:pPr marL="633413" marR="0" lvl="1" indent="-296863" algn="l" defTabSz="914400" rtl="0" eaLnBrk="1" fontAlgn="base" latinLnBrk="0" hangingPunct="1">
              <a:lnSpc>
                <a:spcPct val="150000"/>
              </a:lnSpc>
              <a:spcBef>
                <a:spcPct val="35000"/>
              </a:spcBef>
              <a:spcAft>
                <a:spcPct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990033"/>
                </a:solidFill>
                <a:effectLst/>
                <a:uLnTx/>
                <a:uFillTx/>
                <a:latin typeface="Arial"/>
                <a:ea typeface="+mn-ea"/>
              </a:rPr>
              <a:t>Adding resources</a:t>
            </a:r>
          </a:p>
          <a:p>
            <a:pPr marL="633413" marR="0" lvl="1" indent="-296863" algn="l" defTabSz="914400" rtl="0" eaLnBrk="1" fontAlgn="base" latinLnBrk="0" hangingPunct="1">
              <a:lnSpc>
                <a:spcPct val="150000"/>
              </a:lnSpc>
              <a:spcBef>
                <a:spcPct val="35000"/>
              </a:spcBef>
              <a:spcAft>
                <a:spcPct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990033"/>
                </a:solidFill>
                <a:effectLst/>
                <a:uLnTx/>
                <a:uFillTx/>
                <a:latin typeface="Arial"/>
                <a:ea typeface="+mn-ea"/>
              </a:rPr>
              <a:t>Outsourcing project work</a:t>
            </a:r>
          </a:p>
          <a:p>
            <a:pPr marL="633413" marR="0" lvl="1" indent="-296863" algn="l" defTabSz="914400" rtl="0" eaLnBrk="1" fontAlgn="base" latinLnBrk="0" hangingPunct="1">
              <a:lnSpc>
                <a:spcPct val="150000"/>
              </a:lnSpc>
              <a:spcBef>
                <a:spcPct val="35000"/>
              </a:spcBef>
              <a:spcAft>
                <a:spcPct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990033"/>
                </a:solidFill>
                <a:effectLst/>
                <a:uLnTx/>
                <a:uFillTx/>
                <a:latin typeface="Arial"/>
                <a:ea typeface="+mn-ea"/>
              </a:rPr>
              <a:t>Scheduling overtime</a:t>
            </a:r>
          </a:p>
          <a:p>
            <a:pPr marL="633413" marR="0" lvl="1" indent="-296863" algn="l" defTabSz="914400" rtl="0" eaLnBrk="1" fontAlgn="base" latinLnBrk="0" hangingPunct="1">
              <a:lnSpc>
                <a:spcPct val="150000"/>
              </a:lnSpc>
              <a:spcBef>
                <a:spcPct val="35000"/>
              </a:spcBef>
              <a:spcAft>
                <a:spcPct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990033"/>
                </a:solidFill>
                <a:effectLst/>
                <a:uLnTx/>
                <a:uFillTx/>
                <a:latin typeface="Arial"/>
                <a:ea typeface="+mn-ea"/>
              </a:rPr>
              <a:t>Establishing a core project team</a:t>
            </a:r>
          </a:p>
          <a:p>
            <a:pPr marL="633413" marR="0" lvl="1" indent="-296863" algn="l" defTabSz="914400" rtl="0" eaLnBrk="1" fontAlgn="base" latinLnBrk="0" hangingPunct="1">
              <a:lnSpc>
                <a:spcPct val="150000"/>
              </a:lnSpc>
              <a:spcBef>
                <a:spcPct val="35000"/>
              </a:spcBef>
              <a:spcAft>
                <a:spcPct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990033"/>
                </a:solidFill>
                <a:effectLst/>
                <a:uLnTx/>
                <a:uFillTx/>
                <a:latin typeface="Arial"/>
                <a:ea typeface="+mn-ea"/>
              </a:rPr>
              <a:t>Do it twice </a:t>
            </a: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990033"/>
                </a:solidFill>
                <a:effectLst/>
                <a:uLnTx/>
                <a:uFillTx/>
                <a:latin typeface="Arial"/>
                <a:ea typeface="+mn-ea"/>
                <a:cs typeface="Arial" panose="020B0604020202020204" pitchFamily="34" charset="0"/>
              </a:rPr>
              <a:t>— fast and then correctly</a:t>
            </a:r>
          </a:p>
        </p:txBody>
      </p:sp>
      <p:sp>
        <p:nvSpPr>
          <p:cNvPr id="12" name="Rectangle 5">
            <a:extLst>
              <a:ext uri="{FF2B5EF4-FFF2-40B4-BE49-F238E27FC236}">
                <a16:creationId xmlns:a16="http://schemas.microsoft.com/office/drawing/2014/main" id="{2D309186-CE70-4289-8815-9D9BAA161D6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78220" y="2278431"/>
            <a:ext cx="4551779" cy="41961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222250" indent="-22225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rgbClr val="336699"/>
                </a:solidFill>
                <a:latin typeface="+mn-lt"/>
                <a:ea typeface="+mn-ea"/>
                <a:cs typeface="+mn-cs"/>
              </a:defRPr>
            </a:lvl1pPr>
            <a:lvl2pPr marL="633413" indent="-296863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rgbClr val="990033"/>
                </a:solidFill>
                <a:latin typeface="+mn-lt"/>
                <a:ea typeface="+mn-ea"/>
                <a:cs typeface="+mn-cs"/>
              </a:defRPr>
            </a:lvl2pPr>
            <a:lvl3pPr marL="971550" indent="-174625" algn="l" rtl="0" eaLnBrk="0" fontAlgn="base" hangingPunct="0">
              <a:spcBef>
                <a:spcPct val="20000"/>
              </a:spcBef>
              <a:spcAft>
                <a:spcPct val="0"/>
              </a:spcAft>
              <a:buSzPct val="90000"/>
              <a:buChar char="•"/>
              <a:defRPr sz="2000" kern="1200">
                <a:solidFill>
                  <a:srgbClr val="006666"/>
                </a:solidFill>
                <a:latin typeface="Tahoma" panose="020B0604030504040204" pitchFamily="34" charset="0"/>
                <a:ea typeface="+mn-ea"/>
                <a:cs typeface="+mn-cs"/>
              </a:defRPr>
            </a:lvl3pPr>
            <a:lvl4pPr marL="1258888" indent="-173038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595438" indent="-160338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2250" marR="0" lvl="0" indent="-222250" algn="l" defTabSz="914400" rtl="0" eaLnBrk="1" fontAlgn="base" latinLnBrk="0" hangingPunct="1">
              <a:lnSpc>
                <a:spcPct val="15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336699"/>
                </a:solidFill>
                <a:effectLst/>
                <a:uLnTx/>
                <a:uFillTx/>
                <a:latin typeface="Arial"/>
                <a:ea typeface="+mn-ea"/>
                <a:cs typeface="Arial" panose="020B0604020202020204" pitchFamily="34" charset="0"/>
              </a:rPr>
              <a:t>Resources Constrained</a:t>
            </a:r>
          </a:p>
          <a:p>
            <a:pPr marL="633413" marR="0" lvl="1" indent="-296863" algn="l" defTabSz="914400" rtl="0" eaLnBrk="1" fontAlgn="base" latinLnBrk="0" hangingPunct="1">
              <a:lnSpc>
                <a:spcPct val="15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990033"/>
                </a:solidFill>
                <a:effectLst/>
                <a:uLnTx/>
                <a:uFillTx/>
                <a:latin typeface="Arial"/>
                <a:ea typeface="+mn-ea"/>
                <a:cs typeface="Arial" panose="020B0604020202020204" pitchFamily="34" charset="0"/>
              </a:rPr>
              <a:t>Improve the Efficiency of the Project Team</a:t>
            </a:r>
          </a:p>
          <a:p>
            <a:pPr marL="633413" marR="0" lvl="1" indent="-296863" algn="l" defTabSz="914400" rtl="0" eaLnBrk="1" fontAlgn="base" latinLnBrk="0" hangingPunct="1">
              <a:lnSpc>
                <a:spcPct val="15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990033"/>
                </a:solidFill>
                <a:effectLst/>
                <a:uLnTx/>
                <a:uFillTx/>
                <a:latin typeface="Arial"/>
                <a:ea typeface="+mn-ea"/>
                <a:cs typeface="Arial" panose="020B0604020202020204" pitchFamily="34" charset="0"/>
              </a:rPr>
              <a:t>Fast-tracking</a:t>
            </a:r>
          </a:p>
          <a:p>
            <a:pPr marL="633413" marR="0" lvl="1" indent="-296863" algn="l" defTabSz="914400" rtl="0" eaLnBrk="1" fontAlgn="base" latinLnBrk="0" hangingPunct="1">
              <a:lnSpc>
                <a:spcPct val="15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990033"/>
                </a:solidFill>
                <a:effectLst/>
                <a:uLnTx/>
                <a:uFillTx/>
                <a:latin typeface="Arial"/>
                <a:ea typeface="+mn-ea"/>
                <a:cs typeface="Arial" panose="020B0604020202020204" pitchFamily="34" charset="0"/>
              </a:rPr>
              <a:t>Reducing project scope</a:t>
            </a:r>
          </a:p>
          <a:p>
            <a:pPr marL="633413" marR="0" lvl="1" indent="-296863" algn="l" defTabSz="914400" rtl="0" eaLnBrk="1" fontAlgn="base" latinLnBrk="0" hangingPunct="1">
              <a:lnSpc>
                <a:spcPct val="15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990033"/>
                </a:solidFill>
                <a:effectLst/>
                <a:uLnTx/>
                <a:uFillTx/>
                <a:latin typeface="Arial"/>
                <a:ea typeface="+mn-ea"/>
                <a:cs typeface="Arial" panose="020B0604020202020204" pitchFamily="34" charset="0"/>
              </a:rPr>
              <a:t>Compromise quality</a:t>
            </a:r>
            <a:endParaRPr kumimoji="0" lang="en-US" altLang="en-US" sz="2000" b="0" i="0" u="none" strike="noStrike" kern="1200" cap="none" spc="0" normalizeH="0" baseline="0" noProof="0" dirty="0">
              <a:ln>
                <a:noFill/>
              </a:ln>
              <a:solidFill>
                <a:srgbClr val="990033"/>
              </a:solidFill>
              <a:effectLst/>
              <a:uLnTx/>
              <a:uFillTx/>
              <a:latin typeface="Arial"/>
              <a:ea typeface="+mn-ea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CFFC871-2B98-4F1F-8490-DD2D42FB4FAD}"/>
              </a:ext>
            </a:extLst>
          </p:cNvPr>
          <p:cNvSpPr/>
          <p:nvPr/>
        </p:nvSpPr>
        <p:spPr>
          <a:xfrm>
            <a:off x="6042797" y="2321114"/>
            <a:ext cx="117122" cy="40019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1071868346"/>
      </p:ext>
    </p:extLst>
  </p:cSld>
  <p:clrMapOvr>
    <a:masterClrMapping/>
  </p:clrMapOvr>
  <p:transition spd="slow">
    <p:comb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548872" y="6323076"/>
            <a:ext cx="640080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7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</a:t>
            </a:r>
            <a:fld id="{AA1528E9-8C64-44A4-BC02-5222E70D7F27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407132" y="846793"/>
            <a:ext cx="72669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Options for Accelerating Project Completion</a:t>
            </a:r>
            <a:br>
              <a:rPr lang="en-US" sz="24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</a:br>
            <a:r>
              <a:rPr lang="en-US" sz="2400" b="1" dirty="0">
                <a:solidFill>
                  <a:srgbClr val="C00000"/>
                </a:solidFill>
                <a:latin typeface="Alexandria" charset="0"/>
                <a:cs typeface="Alexandria" charset="0"/>
              </a:rPr>
              <a:t>When Resources Not Constrained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0" name="Content Placeholder 4">
            <a:extLst>
              <a:ext uri="{FF2B5EF4-FFF2-40B4-BE49-F238E27FC236}">
                <a16:creationId xmlns:a16="http://schemas.microsoft.com/office/drawing/2014/main" id="{990169C1-5DF2-45B9-864B-8E2661F2032F}"/>
              </a:ext>
            </a:extLst>
          </p:cNvPr>
          <p:cNvSpPr txBox="1">
            <a:spLocks/>
          </p:cNvSpPr>
          <p:nvPr/>
        </p:nvSpPr>
        <p:spPr>
          <a:xfrm>
            <a:off x="912720" y="2063200"/>
            <a:ext cx="10255779" cy="420296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en-US" sz="2300" b="1" i="1" dirty="0">
                <a:solidFill>
                  <a:schemeClr val="accent1">
                    <a:lumMod val="75000"/>
                  </a:schemeClr>
                </a:solidFill>
              </a:rPr>
              <a:t>Adding resources</a:t>
            </a:r>
          </a:p>
          <a:p>
            <a:pPr algn="just">
              <a:lnSpc>
                <a:spcPct val="150000"/>
              </a:lnSpc>
            </a:pPr>
            <a:r>
              <a:rPr lang="en-US" sz="2300" dirty="0"/>
              <a:t>The common method for shortening project time</a:t>
            </a:r>
          </a:p>
          <a:p>
            <a:pPr algn="just">
              <a:lnSpc>
                <a:spcPct val="150000"/>
              </a:lnSpc>
            </a:pPr>
            <a:r>
              <a:rPr lang="en-US" sz="2300" dirty="0"/>
              <a:t>There are limits as to how much speed can be gained by adding staff. </a:t>
            </a:r>
          </a:p>
          <a:p>
            <a:pPr algn="just">
              <a:lnSpc>
                <a:spcPct val="150000"/>
              </a:lnSpc>
            </a:pPr>
            <a:r>
              <a:rPr lang="en-US" sz="2300" dirty="0"/>
              <a:t>Doubling the size of the workforce will not necessarily reduce most completion time by half</a:t>
            </a:r>
          </a:p>
          <a:p>
            <a:pPr algn="just">
              <a:lnSpc>
                <a:spcPct val="150000"/>
              </a:lnSpc>
            </a:pPr>
            <a:r>
              <a:rPr lang="en-US" sz="2300" dirty="0"/>
              <a:t>Additional workers increase the communication requirements to coordinate their efforts</a:t>
            </a:r>
          </a:p>
        </p:txBody>
      </p:sp>
    </p:spTree>
    <p:extLst>
      <p:ext uri="{BB962C8B-B14F-4D97-AF65-F5344CB8AC3E}">
        <p14:creationId xmlns:p14="http://schemas.microsoft.com/office/powerpoint/2010/main" val="2179977701"/>
      </p:ext>
    </p:extLst>
  </p:cSld>
  <p:clrMapOvr>
    <a:masterClrMapping/>
  </p:clrMapOvr>
  <p:transition spd="slow">
    <p:comb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548872" y="6323076"/>
            <a:ext cx="640080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7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</a:t>
            </a:r>
            <a:fld id="{AA1528E9-8C64-44A4-BC02-5222E70D7F27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407132" y="846793"/>
            <a:ext cx="72669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Options for Accelerating Project Completion</a:t>
            </a:r>
            <a:br>
              <a:rPr lang="en-US" sz="24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</a:br>
            <a:r>
              <a:rPr lang="en-US" sz="2400" b="1" dirty="0">
                <a:solidFill>
                  <a:srgbClr val="C00000"/>
                </a:solidFill>
                <a:latin typeface="Alexandria" charset="0"/>
                <a:cs typeface="Alexandria" charset="0"/>
              </a:rPr>
              <a:t>When Resources Not Constrained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0" name="Content Placeholder 4">
            <a:extLst>
              <a:ext uri="{FF2B5EF4-FFF2-40B4-BE49-F238E27FC236}">
                <a16:creationId xmlns:a16="http://schemas.microsoft.com/office/drawing/2014/main" id="{990169C1-5DF2-45B9-864B-8E2661F2032F}"/>
              </a:ext>
            </a:extLst>
          </p:cNvPr>
          <p:cNvSpPr txBox="1">
            <a:spLocks/>
          </p:cNvSpPr>
          <p:nvPr/>
        </p:nvSpPr>
        <p:spPr>
          <a:xfrm>
            <a:off x="912720" y="2007843"/>
            <a:ext cx="10255779" cy="420296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None/>
            </a:pPr>
            <a:r>
              <a:rPr lang="en-US" sz="2400" b="1" i="1" dirty="0">
                <a:solidFill>
                  <a:schemeClr val="accent1">
                    <a:lumMod val="75000"/>
                  </a:schemeClr>
                </a:solidFill>
              </a:rPr>
              <a:t>Outsourcing project work</a:t>
            </a:r>
          </a:p>
          <a:p>
            <a:pPr>
              <a:lnSpc>
                <a:spcPct val="150000"/>
              </a:lnSpc>
            </a:pPr>
            <a:r>
              <a:rPr lang="en-US" sz="2400" dirty="0"/>
              <a:t>The subcontractor may have access to superior technology or expertise that will accelerate the completion of the activity</a:t>
            </a:r>
          </a:p>
          <a:p>
            <a:pPr>
              <a:lnSpc>
                <a:spcPct val="150000"/>
              </a:lnSpc>
            </a:pPr>
            <a:r>
              <a:rPr lang="en-US" sz="2400" dirty="0"/>
              <a:t>For example, contracting for a backhoe can accomplish in two hours what it can take a team of laborers two days to do</a:t>
            </a:r>
          </a:p>
          <a:p>
            <a:pPr>
              <a:lnSpc>
                <a:spcPct val="150000"/>
              </a:lnSpc>
            </a:pPr>
            <a:r>
              <a:rPr lang="en-US" sz="2400" dirty="0"/>
              <a:t>Subcontracting also frees up resources that can be assigned to a critical activity and will ideally result in a shorter project duration</a:t>
            </a:r>
          </a:p>
        </p:txBody>
      </p:sp>
    </p:spTree>
    <p:extLst>
      <p:ext uri="{BB962C8B-B14F-4D97-AF65-F5344CB8AC3E}">
        <p14:creationId xmlns:p14="http://schemas.microsoft.com/office/powerpoint/2010/main" val="1579655435"/>
      </p:ext>
    </p:extLst>
  </p:cSld>
  <p:clrMapOvr>
    <a:masterClrMapping/>
  </p:clrMapOvr>
  <p:transition spd="slow">
    <p:comb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548872" y="6323076"/>
            <a:ext cx="640080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7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</a:t>
            </a:r>
            <a:fld id="{AA1528E9-8C64-44A4-BC02-5222E70D7F27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407132" y="846793"/>
            <a:ext cx="72669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Options for Accelerating Project Completion</a:t>
            </a:r>
            <a:br>
              <a:rPr lang="en-US" sz="24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</a:br>
            <a:r>
              <a:rPr lang="en-US" sz="2400" b="1" dirty="0">
                <a:solidFill>
                  <a:srgbClr val="C00000"/>
                </a:solidFill>
                <a:latin typeface="Alexandria" charset="0"/>
                <a:cs typeface="Alexandria" charset="0"/>
              </a:rPr>
              <a:t>When Resources Not Constrained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0" name="Content Placeholder 4">
            <a:extLst>
              <a:ext uri="{FF2B5EF4-FFF2-40B4-BE49-F238E27FC236}">
                <a16:creationId xmlns:a16="http://schemas.microsoft.com/office/drawing/2014/main" id="{990169C1-5DF2-45B9-864B-8E2661F2032F}"/>
              </a:ext>
            </a:extLst>
          </p:cNvPr>
          <p:cNvSpPr txBox="1">
            <a:spLocks/>
          </p:cNvSpPr>
          <p:nvPr/>
        </p:nvSpPr>
        <p:spPr>
          <a:xfrm>
            <a:off x="915803" y="2159867"/>
            <a:ext cx="10255779" cy="420296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00000"/>
              </a:lnSpc>
              <a:buNone/>
            </a:pPr>
            <a:r>
              <a:rPr lang="en-US" sz="2400" b="1" i="1" dirty="0">
                <a:solidFill>
                  <a:schemeClr val="accent1">
                    <a:lumMod val="75000"/>
                  </a:schemeClr>
                </a:solidFill>
              </a:rPr>
              <a:t>Scheduling overtime</a:t>
            </a:r>
          </a:p>
          <a:p>
            <a:pPr algn="just">
              <a:lnSpc>
                <a:spcPct val="100000"/>
              </a:lnSpc>
            </a:pPr>
            <a:r>
              <a:rPr lang="en-US" sz="2200" dirty="0"/>
              <a:t>The easiest way to add more labor to a project is not to add more people, but to schedule overtime</a:t>
            </a:r>
          </a:p>
          <a:p>
            <a:pPr algn="just">
              <a:lnSpc>
                <a:spcPct val="100000"/>
              </a:lnSpc>
            </a:pPr>
            <a:r>
              <a:rPr lang="en-US" sz="2200" dirty="0"/>
              <a:t>If a team works 50 hours a week instead of 40, it might accomplish 20 percent more</a:t>
            </a:r>
          </a:p>
          <a:p>
            <a:pPr algn="just">
              <a:lnSpc>
                <a:spcPct val="100000"/>
              </a:lnSpc>
            </a:pPr>
            <a:r>
              <a:rPr lang="en-US" sz="2200" dirty="0"/>
              <a:t>By scheduling overtime, you avoid the additional costs of coordination and communication encountered when new people are added</a:t>
            </a:r>
          </a:p>
          <a:p>
            <a:pPr algn="just">
              <a:lnSpc>
                <a:spcPct val="100000"/>
              </a:lnSpc>
            </a:pPr>
            <a:r>
              <a:rPr lang="en-US" sz="2200" dirty="0"/>
              <a:t>Overtime and working longer hours is the preferred choice for accelerating project completion, especially when the project team is salaried. </a:t>
            </a:r>
          </a:p>
          <a:p>
            <a:pPr algn="just">
              <a:lnSpc>
                <a:spcPct val="100000"/>
              </a:lnSpc>
            </a:pPr>
            <a:r>
              <a:rPr lang="en-US" sz="2200" dirty="0"/>
              <a:t>The key is to use overtime judiciously. Remember a project is a marathon not a sprint! You do not want to run out of energy before the finish line.</a:t>
            </a:r>
          </a:p>
        </p:txBody>
      </p:sp>
    </p:spTree>
    <p:extLst>
      <p:ext uri="{BB962C8B-B14F-4D97-AF65-F5344CB8AC3E}">
        <p14:creationId xmlns:p14="http://schemas.microsoft.com/office/powerpoint/2010/main" val="3686471134"/>
      </p:ext>
    </p:extLst>
  </p:cSld>
  <p:clrMapOvr>
    <a:masterClrMapping/>
  </p:clrMapOvr>
  <p:transition spd="slow">
    <p:comb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548872" y="6323076"/>
            <a:ext cx="640080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7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</a:t>
            </a:r>
            <a:fld id="{AA1528E9-8C64-44A4-BC02-5222E70D7F27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407132" y="846793"/>
            <a:ext cx="72669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Options for Accelerating Project Completion</a:t>
            </a:r>
            <a:br>
              <a:rPr lang="en-US" sz="24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</a:br>
            <a:r>
              <a:rPr lang="en-US" sz="2400" b="1" dirty="0">
                <a:solidFill>
                  <a:srgbClr val="C00000"/>
                </a:solidFill>
                <a:latin typeface="Alexandria" charset="0"/>
                <a:cs typeface="Alexandria" charset="0"/>
              </a:rPr>
              <a:t>When Resources Not Constrained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0" name="Content Placeholder 4">
            <a:extLst>
              <a:ext uri="{FF2B5EF4-FFF2-40B4-BE49-F238E27FC236}">
                <a16:creationId xmlns:a16="http://schemas.microsoft.com/office/drawing/2014/main" id="{990169C1-5DF2-45B9-864B-8E2661F2032F}"/>
              </a:ext>
            </a:extLst>
          </p:cNvPr>
          <p:cNvSpPr txBox="1">
            <a:spLocks/>
          </p:cNvSpPr>
          <p:nvPr/>
        </p:nvSpPr>
        <p:spPr>
          <a:xfrm>
            <a:off x="915803" y="2159867"/>
            <a:ext cx="10255779" cy="420296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en-US" sz="2400" b="1" i="1" dirty="0">
                <a:solidFill>
                  <a:schemeClr val="accent1">
                    <a:lumMod val="75000"/>
                  </a:schemeClr>
                </a:solidFill>
              </a:rPr>
              <a:t>Establishing a core project team</a:t>
            </a:r>
          </a:p>
          <a:p>
            <a:pPr algn="just"/>
            <a:r>
              <a:rPr lang="en-US" sz="2400" dirty="0"/>
              <a:t>One of the advantages of creating a dedicated core team to complete a project is speed</a:t>
            </a:r>
          </a:p>
          <a:p>
            <a:pPr algn="just"/>
            <a:r>
              <a:rPr lang="en-US" sz="2400" dirty="0"/>
              <a:t> Assigning professionals full time to a project avoids the hidden cost of multitasking in which people are forced to juggle the demands of multiple projects</a:t>
            </a:r>
          </a:p>
          <a:p>
            <a:pPr algn="just"/>
            <a:r>
              <a:rPr lang="en-US" sz="2400" dirty="0"/>
              <a:t>Professionals are allowed to devote their undivided attention to a specific project. </a:t>
            </a:r>
          </a:p>
          <a:p>
            <a:pPr algn="just"/>
            <a:r>
              <a:rPr lang="en-US" sz="2400" dirty="0"/>
              <a:t>This singular focus creates a shared goal that can bind a diverse set of professionals into a highly cohesive team capable of accelerating project completion</a:t>
            </a:r>
          </a:p>
        </p:txBody>
      </p:sp>
    </p:spTree>
    <p:extLst>
      <p:ext uri="{BB962C8B-B14F-4D97-AF65-F5344CB8AC3E}">
        <p14:creationId xmlns:p14="http://schemas.microsoft.com/office/powerpoint/2010/main" val="553483457"/>
      </p:ext>
    </p:extLst>
  </p:cSld>
  <p:clrMapOvr>
    <a:masterClrMapping/>
  </p:clrMapOvr>
  <p:transition spd="slow">
    <p:comb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548872" y="6323076"/>
            <a:ext cx="640080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7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</a:t>
            </a:r>
            <a:fld id="{AA1528E9-8C64-44A4-BC02-5222E70D7F27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407132" y="846793"/>
            <a:ext cx="72669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Options for Accelerating Project Completion</a:t>
            </a:r>
            <a:br>
              <a:rPr lang="en-US" sz="24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</a:br>
            <a:r>
              <a:rPr lang="en-US" sz="2400" b="1" dirty="0">
                <a:solidFill>
                  <a:srgbClr val="C00000"/>
                </a:solidFill>
                <a:latin typeface="Alexandria" charset="0"/>
                <a:cs typeface="Alexandria" charset="0"/>
              </a:rPr>
              <a:t>When Resources Not Constrained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0" name="Content Placeholder 4">
            <a:extLst>
              <a:ext uri="{FF2B5EF4-FFF2-40B4-BE49-F238E27FC236}">
                <a16:creationId xmlns:a16="http://schemas.microsoft.com/office/drawing/2014/main" id="{990169C1-5DF2-45B9-864B-8E2661F2032F}"/>
              </a:ext>
            </a:extLst>
          </p:cNvPr>
          <p:cNvSpPr txBox="1">
            <a:spLocks/>
          </p:cNvSpPr>
          <p:nvPr/>
        </p:nvSpPr>
        <p:spPr>
          <a:xfrm>
            <a:off x="912720" y="2017978"/>
            <a:ext cx="10255779" cy="420296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2400" b="1" i="1" dirty="0">
                <a:solidFill>
                  <a:schemeClr val="accent1">
                    <a:lumMod val="75000"/>
                  </a:schemeClr>
                </a:solidFill>
              </a:rPr>
              <a:t>Do it twice—fast and then correctly</a:t>
            </a:r>
          </a:p>
          <a:p>
            <a:pPr algn="just">
              <a:lnSpc>
                <a:spcPct val="150000"/>
              </a:lnSpc>
            </a:pPr>
            <a:r>
              <a:rPr lang="en-US" sz="2000" dirty="0"/>
              <a:t>If you are in a hurry, try building a “quick and dirty” short-term solution, then go back and do it the right way.</a:t>
            </a:r>
          </a:p>
          <a:p>
            <a:pPr algn="just">
              <a:lnSpc>
                <a:spcPct val="150000"/>
              </a:lnSpc>
            </a:pPr>
            <a:r>
              <a:rPr lang="en-US" sz="2000" dirty="0"/>
              <a:t>For example, software companies are notorious for releasing version 1.0 of products that are not finished and tested.</a:t>
            </a:r>
          </a:p>
          <a:p>
            <a:pPr algn="just">
              <a:lnSpc>
                <a:spcPct val="150000"/>
              </a:lnSpc>
            </a:pPr>
            <a:r>
              <a:rPr lang="en-US" sz="2000" dirty="0"/>
              <a:t>Subsequent versions 1.1 . . . x correct bugs and add intended functionality to the product.</a:t>
            </a:r>
          </a:p>
          <a:p>
            <a:pPr algn="just">
              <a:lnSpc>
                <a:spcPct val="150000"/>
              </a:lnSpc>
            </a:pPr>
            <a:r>
              <a:rPr lang="en-US" sz="2000" dirty="0"/>
              <a:t>The additional costs of doing it twice are often more than compensated for by the benefits of satisfying the deadline.</a:t>
            </a:r>
          </a:p>
        </p:txBody>
      </p:sp>
    </p:spTree>
    <p:extLst>
      <p:ext uri="{BB962C8B-B14F-4D97-AF65-F5344CB8AC3E}">
        <p14:creationId xmlns:p14="http://schemas.microsoft.com/office/powerpoint/2010/main" val="4243602245"/>
      </p:ext>
    </p:extLst>
  </p:cSld>
  <p:clrMapOvr>
    <a:masterClrMapping/>
  </p:clrMapOvr>
  <p:transition spd="slow">
    <p:comb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548872" y="6323076"/>
            <a:ext cx="640080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7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</a:t>
            </a:r>
            <a:fld id="{AA1528E9-8C64-44A4-BC02-5222E70D7F27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8" y="1019069"/>
            <a:ext cx="72669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Options for Accelerating Project Completion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1" name="Rectangle 4">
            <a:extLst>
              <a:ext uri="{FF2B5EF4-FFF2-40B4-BE49-F238E27FC236}">
                <a16:creationId xmlns:a16="http://schemas.microsoft.com/office/drawing/2014/main" id="{35318FF1-F499-4554-8B08-6D623BF47DA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4886" y="2278431"/>
            <a:ext cx="4696407" cy="41961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222250" indent="-22225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rgbClr val="336699"/>
                </a:solidFill>
                <a:latin typeface="+mn-lt"/>
                <a:ea typeface="+mn-ea"/>
                <a:cs typeface="+mn-cs"/>
              </a:defRPr>
            </a:lvl1pPr>
            <a:lvl2pPr marL="633413" indent="-296863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rgbClr val="990033"/>
                </a:solidFill>
                <a:latin typeface="+mn-lt"/>
                <a:ea typeface="+mn-ea"/>
                <a:cs typeface="+mn-cs"/>
              </a:defRPr>
            </a:lvl2pPr>
            <a:lvl3pPr marL="971550" indent="-174625" algn="l" rtl="0" eaLnBrk="0" fontAlgn="base" hangingPunct="0">
              <a:spcBef>
                <a:spcPct val="20000"/>
              </a:spcBef>
              <a:spcAft>
                <a:spcPct val="0"/>
              </a:spcAft>
              <a:buSzPct val="90000"/>
              <a:buChar char="•"/>
              <a:defRPr sz="2000" kern="1200">
                <a:solidFill>
                  <a:srgbClr val="006666"/>
                </a:solidFill>
                <a:latin typeface="Tahoma" panose="020B0604030504040204" pitchFamily="34" charset="0"/>
                <a:ea typeface="+mn-ea"/>
                <a:cs typeface="+mn-cs"/>
              </a:defRPr>
            </a:lvl3pPr>
            <a:lvl4pPr marL="1258888" indent="-173038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595438" indent="-160338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2250" marR="0" lvl="0" indent="-222250" algn="l" defTabSz="914400" rtl="0" eaLnBrk="1" fontAlgn="base" latinLnBrk="0" hangingPunct="1">
              <a:lnSpc>
                <a:spcPct val="150000"/>
              </a:lnSpc>
              <a:spcBef>
                <a:spcPct val="35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95000"/>
                  </a:schemeClr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Resources </a:t>
            </a:r>
            <a:r>
              <a:rPr kumimoji="0" lang="en-US" altLang="en-US" sz="2400" b="0" i="1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95000"/>
                  </a:schemeClr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Not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95000"/>
                  </a:schemeClr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Constrained</a:t>
            </a:r>
          </a:p>
          <a:p>
            <a:pPr marL="633413" marR="0" lvl="1" indent="-296863" algn="l" defTabSz="914400" rtl="0" eaLnBrk="1" fontAlgn="base" latinLnBrk="0" hangingPunct="1">
              <a:lnSpc>
                <a:spcPct val="150000"/>
              </a:lnSpc>
              <a:spcBef>
                <a:spcPct val="35000"/>
              </a:spcBef>
              <a:spcAft>
                <a:spcPct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95000"/>
                  </a:schemeClr>
                </a:solidFill>
                <a:effectLst/>
                <a:uLnTx/>
                <a:uFillTx/>
                <a:latin typeface="Arial"/>
                <a:ea typeface="+mn-ea"/>
              </a:rPr>
              <a:t>Adding resources</a:t>
            </a:r>
          </a:p>
          <a:p>
            <a:pPr marL="633413" marR="0" lvl="1" indent="-296863" algn="l" defTabSz="914400" rtl="0" eaLnBrk="1" fontAlgn="base" latinLnBrk="0" hangingPunct="1">
              <a:lnSpc>
                <a:spcPct val="150000"/>
              </a:lnSpc>
              <a:spcBef>
                <a:spcPct val="35000"/>
              </a:spcBef>
              <a:spcAft>
                <a:spcPct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95000"/>
                  </a:schemeClr>
                </a:solidFill>
                <a:effectLst/>
                <a:uLnTx/>
                <a:uFillTx/>
                <a:latin typeface="Arial"/>
                <a:ea typeface="+mn-ea"/>
              </a:rPr>
              <a:t>Outsourcing project work</a:t>
            </a:r>
          </a:p>
          <a:p>
            <a:pPr marL="633413" marR="0" lvl="1" indent="-296863" algn="l" defTabSz="914400" rtl="0" eaLnBrk="1" fontAlgn="base" latinLnBrk="0" hangingPunct="1">
              <a:lnSpc>
                <a:spcPct val="150000"/>
              </a:lnSpc>
              <a:spcBef>
                <a:spcPct val="35000"/>
              </a:spcBef>
              <a:spcAft>
                <a:spcPct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95000"/>
                  </a:schemeClr>
                </a:solidFill>
                <a:effectLst/>
                <a:uLnTx/>
                <a:uFillTx/>
                <a:latin typeface="Arial"/>
                <a:ea typeface="+mn-ea"/>
              </a:rPr>
              <a:t>Scheduling overtime</a:t>
            </a:r>
          </a:p>
          <a:p>
            <a:pPr marL="633413" marR="0" lvl="1" indent="-296863" algn="l" defTabSz="914400" rtl="0" eaLnBrk="1" fontAlgn="base" latinLnBrk="0" hangingPunct="1">
              <a:lnSpc>
                <a:spcPct val="150000"/>
              </a:lnSpc>
              <a:spcBef>
                <a:spcPct val="35000"/>
              </a:spcBef>
              <a:spcAft>
                <a:spcPct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95000"/>
                  </a:schemeClr>
                </a:solidFill>
                <a:effectLst/>
                <a:uLnTx/>
                <a:uFillTx/>
                <a:latin typeface="Arial"/>
                <a:ea typeface="+mn-ea"/>
              </a:rPr>
              <a:t>Establishing a core project team</a:t>
            </a:r>
          </a:p>
          <a:p>
            <a:pPr marL="633413" marR="0" lvl="1" indent="-296863" algn="l" defTabSz="914400" rtl="0" eaLnBrk="1" fontAlgn="base" latinLnBrk="0" hangingPunct="1">
              <a:lnSpc>
                <a:spcPct val="150000"/>
              </a:lnSpc>
              <a:spcBef>
                <a:spcPct val="35000"/>
              </a:spcBef>
              <a:spcAft>
                <a:spcPct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95000"/>
                  </a:schemeClr>
                </a:solidFill>
                <a:effectLst/>
                <a:uLnTx/>
                <a:uFillTx/>
                <a:latin typeface="Arial"/>
                <a:ea typeface="+mn-ea"/>
              </a:rPr>
              <a:t>Do it twice </a:t>
            </a: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95000"/>
                  </a:schemeClr>
                </a:solidFill>
                <a:effectLst/>
                <a:uLnTx/>
                <a:uFillTx/>
                <a:latin typeface="Arial"/>
                <a:ea typeface="+mn-ea"/>
                <a:cs typeface="Arial" panose="020B0604020202020204" pitchFamily="34" charset="0"/>
              </a:rPr>
              <a:t>— fast and then correctly</a:t>
            </a:r>
          </a:p>
        </p:txBody>
      </p:sp>
      <p:sp>
        <p:nvSpPr>
          <p:cNvPr id="12" name="Rectangle 5">
            <a:extLst>
              <a:ext uri="{FF2B5EF4-FFF2-40B4-BE49-F238E27FC236}">
                <a16:creationId xmlns:a16="http://schemas.microsoft.com/office/drawing/2014/main" id="{2D309186-CE70-4289-8815-9D9BAA161D6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78220" y="2278431"/>
            <a:ext cx="4551779" cy="41961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222250" indent="-22225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rgbClr val="336699"/>
                </a:solidFill>
                <a:latin typeface="+mn-lt"/>
                <a:ea typeface="+mn-ea"/>
                <a:cs typeface="+mn-cs"/>
              </a:defRPr>
            </a:lvl1pPr>
            <a:lvl2pPr marL="633413" indent="-296863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rgbClr val="990033"/>
                </a:solidFill>
                <a:latin typeface="+mn-lt"/>
                <a:ea typeface="+mn-ea"/>
                <a:cs typeface="+mn-cs"/>
              </a:defRPr>
            </a:lvl2pPr>
            <a:lvl3pPr marL="971550" indent="-174625" algn="l" rtl="0" eaLnBrk="0" fontAlgn="base" hangingPunct="0">
              <a:spcBef>
                <a:spcPct val="20000"/>
              </a:spcBef>
              <a:spcAft>
                <a:spcPct val="0"/>
              </a:spcAft>
              <a:buSzPct val="90000"/>
              <a:buChar char="•"/>
              <a:defRPr sz="2000" kern="1200">
                <a:solidFill>
                  <a:srgbClr val="006666"/>
                </a:solidFill>
                <a:latin typeface="Tahoma" panose="020B0604030504040204" pitchFamily="34" charset="0"/>
                <a:ea typeface="+mn-ea"/>
                <a:cs typeface="+mn-cs"/>
              </a:defRPr>
            </a:lvl3pPr>
            <a:lvl4pPr marL="1258888" indent="-173038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595438" indent="-160338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2250" marR="0" lvl="0" indent="-222250" algn="l" defTabSz="914400" rtl="0" eaLnBrk="1" fontAlgn="base" latinLnBrk="0" hangingPunct="1">
              <a:lnSpc>
                <a:spcPct val="15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336699"/>
                </a:solidFill>
                <a:effectLst/>
                <a:uLnTx/>
                <a:uFillTx/>
                <a:latin typeface="Arial"/>
                <a:ea typeface="+mn-ea"/>
                <a:cs typeface="Arial" panose="020B0604020202020204" pitchFamily="34" charset="0"/>
              </a:rPr>
              <a:t>Resources Constrained</a:t>
            </a:r>
          </a:p>
          <a:p>
            <a:pPr marL="633413" marR="0" lvl="1" indent="-296863" algn="l" defTabSz="914400" rtl="0" eaLnBrk="1" fontAlgn="base" latinLnBrk="0" hangingPunct="1">
              <a:lnSpc>
                <a:spcPct val="15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990033"/>
                </a:solidFill>
                <a:effectLst/>
                <a:uLnTx/>
                <a:uFillTx/>
                <a:latin typeface="Arial"/>
                <a:ea typeface="+mn-ea"/>
                <a:cs typeface="Arial" panose="020B0604020202020204" pitchFamily="34" charset="0"/>
              </a:rPr>
              <a:t>Improve the Efficiency of the Project Team</a:t>
            </a:r>
          </a:p>
          <a:p>
            <a:pPr marL="633413" marR="0" lvl="1" indent="-296863" algn="l" defTabSz="914400" rtl="0" eaLnBrk="1" fontAlgn="base" latinLnBrk="0" hangingPunct="1">
              <a:lnSpc>
                <a:spcPct val="15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990033"/>
                </a:solidFill>
                <a:effectLst/>
                <a:uLnTx/>
                <a:uFillTx/>
                <a:latin typeface="Arial"/>
                <a:ea typeface="+mn-ea"/>
                <a:cs typeface="Arial" panose="020B0604020202020204" pitchFamily="34" charset="0"/>
              </a:rPr>
              <a:t>Fast-tracking</a:t>
            </a:r>
          </a:p>
          <a:p>
            <a:pPr marL="633413" marR="0" lvl="1" indent="-296863" algn="l" defTabSz="914400" rtl="0" eaLnBrk="1" fontAlgn="base" latinLnBrk="0" hangingPunct="1">
              <a:lnSpc>
                <a:spcPct val="15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990033"/>
                </a:solidFill>
                <a:effectLst/>
                <a:uLnTx/>
                <a:uFillTx/>
                <a:latin typeface="Arial"/>
                <a:ea typeface="+mn-ea"/>
                <a:cs typeface="Arial" panose="020B0604020202020204" pitchFamily="34" charset="0"/>
              </a:rPr>
              <a:t>Reducing project scope</a:t>
            </a:r>
          </a:p>
          <a:p>
            <a:pPr marL="633413" marR="0" lvl="1" indent="-296863" algn="l" defTabSz="914400" rtl="0" eaLnBrk="1" fontAlgn="base" latinLnBrk="0" hangingPunct="1">
              <a:lnSpc>
                <a:spcPct val="15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990033"/>
                </a:solidFill>
                <a:effectLst/>
                <a:uLnTx/>
                <a:uFillTx/>
                <a:latin typeface="Arial"/>
                <a:ea typeface="+mn-ea"/>
                <a:cs typeface="Arial" panose="020B0604020202020204" pitchFamily="34" charset="0"/>
              </a:rPr>
              <a:t>Compromise quality</a:t>
            </a:r>
            <a:endParaRPr kumimoji="0" lang="en-US" altLang="en-US" sz="2000" b="0" i="0" u="none" strike="noStrike" kern="1200" cap="none" spc="0" normalizeH="0" baseline="0" noProof="0" dirty="0">
              <a:ln>
                <a:noFill/>
              </a:ln>
              <a:solidFill>
                <a:srgbClr val="990033"/>
              </a:solidFill>
              <a:effectLst/>
              <a:uLnTx/>
              <a:uFillTx/>
              <a:latin typeface="Arial"/>
              <a:ea typeface="+mn-ea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CFFC871-2B98-4F1F-8490-DD2D42FB4FAD}"/>
              </a:ext>
            </a:extLst>
          </p:cNvPr>
          <p:cNvSpPr/>
          <p:nvPr/>
        </p:nvSpPr>
        <p:spPr>
          <a:xfrm>
            <a:off x="6042797" y="2321114"/>
            <a:ext cx="117122" cy="40019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3708658615"/>
      </p:ext>
    </p:extLst>
  </p:cSld>
  <p:clrMapOvr>
    <a:masterClrMapping/>
  </p:clrMapOvr>
  <p:transition spd="slow">
    <p:comb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548872" y="6323076"/>
            <a:ext cx="640080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7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</a:t>
            </a:r>
            <a:fld id="{AA1528E9-8C64-44A4-BC02-5222E70D7F27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407132" y="846793"/>
            <a:ext cx="72669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Options for Accelerating Project Completion</a:t>
            </a:r>
            <a:br>
              <a:rPr lang="en-US" sz="24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</a:br>
            <a:r>
              <a:rPr lang="en-US" sz="2400" b="1" dirty="0">
                <a:solidFill>
                  <a:srgbClr val="C00000"/>
                </a:solidFill>
                <a:latin typeface="Alexandria" charset="0"/>
                <a:cs typeface="Alexandria" charset="0"/>
              </a:rPr>
              <a:t>When Resources Are Constrained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0" name="Content Placeholder 4">
            <a:extLst>
              <a:ext uri="{FF2B5EF4-FFF2-40B4-BE49-F238E27FC236}">
                <a16:creationId xmlns:a16="http://schemas.microsoft.com/office/drawing/2014/main" id="{990169C1-5DF2-45B9-864B-8E2661F2032F}"/>
              </a:ext>
            </a:extLst>
          </p:cNvPr>
          <p:cNvSpPr txBox="1">
            <a:spLocks/>
          </p:cNvSpPr>
          <p:nvPr/>
        </p:nvSpPr>
        <p:spPr>
          <a:xfrm>
            <a:off x="912720" y="1766513"/>
            <a:ext cx="10255779" cy="420296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200000"/>
              </a:lnSpc>
              <a:buNone/>
            </a:pPr>
            <a:r>
              <a:rPr lang="en-US" sz="2600" b="1" i="1" dirty="0">
                <a:solidFill>
                  <a:schemeClr val="accent1">
                    <a:lumMod val="75000"/>
                  </a:schemeClr>
                </a:solidFill>
              </a:rPr>
              <a:t>Improve the Efficiency of the Project Team</a:t>
            </a:r>
          </a:p>
          <a:p>
            <a:pPr algn="just">
              <a:lnSpc>
                <a:spcPct val="200000"/>
              </a:lnSpc>
            </a:pPr>
            <a:r>
              <a:rPr lang="en-US" sz="2400" dirty="0"/>
              <a:t>The project team may be able to improve productivity by implementing more efficient ways to do their work. </a:t>
            </a:r>
          </a:p>
          <a:p>
            <a:pPr algn="just">
              <a:lnSpc>
                <a:spcPct val="200000"/>
              </a:lnSpc>
            </a:pPr>
            <a:r>
              <a:rPr lang="en-US" sz="2400" dirty="0"/>
              <a:t>This can be achieved by improving the planning and organization of the project or eliminating barriers to productivity such as excessive bureaucratic interference and red tape</a:t>
            </a:r>
          </a:p>
        </p:txBody>
      </p:sp>
    </p:spTree>
    <p:extLst>
      <p:ext uri="{BB962C8B-B14F-4D97-AF65-F5344CB8AC3E}">
        <p14:creationId xmlns:p14="http://schemas.microsoft.com/office/powerpoint/2010/main" val="369150222"/>
      </p:ext>
    </p:extLst>
  </p:cSld>
  <p:clrMapOvr>
    <a:masterClrMapping/>
  </p:clrMapOvr>
  <p:transition spd="slow">
    <p:comb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548872" y="6323076"/>
            <a:ext cx="640080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7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</a:t>
            </a:r>
            <a:fld id="{AA1528E9-8C64-44A4-BC02-5222E70D7F27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407132" y="846793"/>
            <a:ext cx="72669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Options for Accelerating Project Completion</a:t>
            </a:r>
            <a:br>
              <a:rPr lang="en-US" sz="24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</a:br>
            <a:r>
              <a:rPr lang="en-US" sz="2400" b="1" dirty="0">
                <a:solidFill>
                  <a:srgbClr val="C00000"/>
                </a:solidFill>
                <a:latin typeface="Alexandria" charset="0"/>
                <a:cs typeface="Alexandria" charset="0"/>
              </a:rPr>
              <a:t>When Resources Are Constrained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0" name="Content Placeholder 4">
            <a:extLst>
              <a:ext uri="{FF2B5EF4-FFF2-40B4-BE49-F238E27FC236}">
                <a16:creationId xmlns:a16="http://schemas.microsoft.com/office/drawing/2014/main" id="{990169C1-5DF2-45B9-864B-8E2661F2032F}"/>
              </a:ext>
            </a:extLst>
          </p:cNvPr>
          <p:cNvSpPr txBox="1">
            <a:spLocks/>
          </p:cNvSpPr>
          <p:nvPr/>
        </p:nvSpPr>
        <p:spPr>
          <a:xfrm>
            <a:off x="915803" y="2095405"/>
            <a:ext cx="10255779" cy="426742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b="1" i="1" dirty="0">
                <a:solidFill>
                  <a:schemeClr val="accent1">
                    <a:lumMod val="75000"/>
                  </a:schemeClr>
                </a:solidFill>
              </a:rPr>
              <a:t>Fast-Tracking</a:t>
            </a:r>
          </a:p>
          <a:p>
            <a:pPr algn="just"/>
            <a:r>
              <a:rPr lang="en-US" sz="2300" dirty="0"/>
              <a:t>Sometimes it is possible to rearrange the logic of the project network so that critical activities are done in parallel (concurrently) rather than sequentially</a:t>
            </a:r>
          </a:p>
          <a:p>
            <a:pPr algn="just"/>
            <a:r>
              <a:rPr lang="en-US" sz="2300" dirty="0"/>
              <a:t>One of the most common methods for restructuring activities is to change a finish-to-start relationship to a start-to-start relationship. </a:t>
            </a:r>
          </a:p>
          <a:p>
            <a:pPr algn="just"/>
            <a:r>
              <a:rPr lang="en-US" sz="2300" dirty="0"/>
              <a:t>For example, instead of waiting for the final design to be approved, manufacturing engineers can begin building the production line as soon as key specifications have been established</a:t>
            </a:r>
          </a:p>
          <a:p>
            <a:pPr algn="just"/>
            <a:r>
              <a:rPr lang="en-US" sz="2300" dirty="0"/>
              <a:t>Changing activities from sequential to parallel is not without risk. </a:t>
            </a:r>
          </a:p>
          <a:p>
            <a:pPr algn="just"/>
            <a:r>
              <a:rPr lang="en-US" sz="2300" dirty="0"/>
              <a:t>Late design changes can produce wasted effort and rework. </a:t>
            </a:r>
          </a:p>
          <a:p>
            <a:pPr algn="just"/>
            <a:r>
              <a:rPr lang="en-US" sz="2300" dirty="0"/>
              <a:t>Fast tracking requires close coordination</a:t>
            </a:r>
          </a:p>
        </p:txBody>
      </p:sp>
    </p:spTree>
    <p:extLst>
      <p:ext uri="{BB962C8B-B14F-4D97-AF65-F5344CB8AC3E}">
        <p14:creationId xmlns:p14="http://schemas.microsoft.com/office/powerpoint/2010/main" val="757627009"/>
      </p:ext>
    </p:extLst>
  </p:cSld>
  <p:clrMapOvr>
    <a:masterClrMapping/>
  </p:clrMapOvr>
  <p:transition spd="slow">
    <p:comb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548872" y="6323076"/>
            <a:ext cx="640080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7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</a:t>
            </a:r>
            <a:fld id="{AA1528E9-8C64-44A4-BC02-5222E70D7F27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407132" y="846793"/>
            <a:ext cx="72669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Options for Accelerating Project Completion</a:t>
            </a:r>
            <a:br>
              <a:rPr lang="en-US" sz="24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</a:br>
            <a:r>
              <a:rPr lang="en-US" sz="2400" b="1" dirty="0">
                <a:solidFill>
                  <a:srgbClr val="C00000"/>
                </a:solidFill>
                <a:latin typeface="Alexandria" charset="0"/>
                <a:cs typeface="Alexandria" charset="0"/>
              </a:rPr>
              <a:t>When Resources Are Constrained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0" name="Content Placeholder 4">
            <a:extLst>
              <a:ext uri="{FF2B5EF4-FFF2-40B4-BE49-F238E27FC236}">
                <a16:creationId xmlns:a16="http://schemas.microsoft.com/office/drawing/2014/main" id="{990169C1-5DF2-45B9-864B-8E2661F2032F}"/>
              </a:ext>
            </a:extLst>
          </p:cNvPr>
          <p:cNvSpPr txBox="1">
            <a:spLocks/>
          </p:cNvSpPr>
          <p:nvPr/>
        </p:nvSpPr>
        <p:spPr>
          <a:xfrm>
            <a:off x="915803" y="2159867"/>
            <a:ext cx="10255779" cy="420296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en-US" b="1" i="1" dirty="0">
                <a:solidFill>
                  <a:schemeClr val="accent1">
                    <a:lumMod val="75000"/>
                  </a:schemeClr>
                </a:solidFill>
              </a:rPr>
              <a:t>Reducing Project Scope</a:t>
            </a:r>
          </a:p>
          <a:p>
            <a:pPr algn="just">
              <a:lnSpc>
                <a:spcPct val="100000"/>
              </a:lnSpc>
            </a:pPr>
            <a:r>
              <a:rPr lang="en-US" sz="2400" dirty="0"/>
              <a:t>For example, the new car will average only 25 mpg instead of 30, or the software product will have fewer features than originally planned</a:t>
            </a:r>
          </a:p>
          <a:p>
            <a:pPr algn="just">
              <a:lnSpc>
                <a:spcPct val="100000"/>
              </a:lnSpc>
            </a:pPr>
            <a:r>
              <a:rPr lang="en-US" sz="2400" dirty="0"/>
              <a:t>The key to reducing a project scope without reducing value is to reassess the true specifications of the project</a:t>
            </a:r>
          </a:p>
          <a:p>
            <a:pPr algn="just">
              <a:lnSpc>
                <a:spcPct val="100000"/>
              </a:lnSpc>
            </a:pPr>
            <a:r>
              <a:rPr lang="en-US" sz="2400" dirty="0"/>
              <a:t>It is important to talk to the customer and/or project sponsors and explain the situation</a:t>
            </a:r>
          </a:p>
          <a:p>
            <a:pPr algn="just">
              <a:lnSpc>
                <a:spcPct val="100000"/>
              </a:lnSpc>
            </a:pPr>
            <a:r>
              <a:rPr lang="en-US" sz="2400" dirty="0"/>
              <a:t>Calculating the savings of reduced project scope begins with the work breakdown structure</a:t>
            </a:r>
          </a:p>
        </p:txBody>
      </p:sp>
    </p:spTree>
    <p:extLst>
      <p:ext uri="{BB962C8B-B14F-4D97-AF65-F5344CB8AC3E}">
        <p14:creationId xmlns:p14="http://schemas.microsoft.com/office/powerpoint/2010/main" val="2447195469"/>
      </p:ext>
    </p:extLst>
  </p:cSld>
  <p:clrMapOvr>
    <a:masterClrMapping/>
  </p:clrMapOvr>
  <p:transition spd="slow">
    <p:comb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548872" y="6323076"/>
            <a:ext cx="640080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7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</a:t>
            </a:r>
            <a:fld id="{AA1528E9-8C64-44A4-BC02-5222E70D7F27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407132" y="846793"/>
            <a:ext cx="72669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Options for Accelerating Project Completion</a:t>
            </a:r>
            <a:br>
              <a:rPr lang="en-US" sz="24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</a:br>
            <a:r>
              <a:rPr lang="en-US" sz="2400" b="1" dirty="0">
                <a:solidFill>
                  <a:srgbClr val="C00000"/>
                </a:solidFill>
                <a:latin typeface="Alexandria" charset="0"/>
                <a:cs typeface="Alexandria" charset="0"/>
              </a:rPr>
              <a:t>When Resources Are Constrained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0" name="Content Placeholder 4">
            <a:extLst>
              <a:ext uri="{FF2B5EF4-FFF2-40B4-BE49-F238E27FC236}">
                <a16:creationId xmlns:a16="http://schemas.microsoft.com/office/drawing/2014/main" id="{990169C1-5DF2-45B9-864B-8E2661F2032F}"/>
              </a:ext>
            </a:extLst>
          </p:cNvPr>
          <p:cNvSpPr txBox="1">
            <a:spLocks/>
          </p:cNvSpPr>
          <p:nvPr/>
        </p:nvSpPr>
        <p:spPr>
          <a:xfrm>
            <a:off x="915803" y="2159867"/>
            <a:ext cx="10255779" cy="420296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None/>
            </a:pPr>
            <a:r>
              <a:rPr lang="en-US" sz="3200" b="1" i="1" dirty="0">
                <a:solidFill>
                  <a:schemeClr val="accent1">
                    <a:lumMod val="75000"/>
                  </a:schemeClr>
                </a:solidFill>
              </a:rPr>
              <a:t>Compromise Quality</a:t>
            </a:r>
          </a:p>
          <a:p>
            <a:pPr>
              <a:lnSpc>
                <a:spcPct val="150000"/>
              </a:lnSpc>
            </a:pPr>
            <a:r>
              <a:rPr lang="en-US" dirty="0"/>
              <a:t>Reducing quality is always an option, but it is rarely acceptable or used</a:t>
            </a:r>
          </a:p>
          <a:p>
            <a:pPr>
              <a:lnSpc>
                <a:spcPct val="150000"/>
              </a:lnSpc>
            </a:pPr>
            <a:r>
              <a:rPr lang="en-US" dirty="0"/>
              <a:t>If quality is sacrificed, it may be possible to reduce the time of an activity on the critical path</a:t>
            </a:r>
          </a:p>
        </p:txBody>
      </p:sp>
    </p:spTree>
    <p:extLst>
      <p:ext uri="{BB962C8B-B14F-4D97-AF65-F5344CB8AC3E}">
        <p14:creationId xmlns:p14="http://schemas.microsoft.com/office/powerpoint/2010/main" val="2656868326"/>
      </p:ext>
    </p:extLst>
  </p:cSld>
  <p:clrMapOvr>
    <a:masterClrMapping/>
  </p:clrMapOvr>
  <p:transition spd="slow">
    <p:comb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548872" y="6323076"/>
            <a:ext cx="640080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7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</a:t>
            </a:r>
            <a:fld id="{AA1528E9-8C64-44A4-BC02-5222E70D7F27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8" y="1019069"/>
            <a:ext cx="73729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Options for Accelerating Project Completion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0" name="Content Placeholder 4">
            <a:extLst>
              <a:ext uri="{FF2B5EF4-FFF2-40B4-BE49-F238E27FC236}">
                <a16:creationId xmlns:a16="http://schemas.microsoft.com/office/drawing/2014/main" id="{990169C1-5DF2-45B9-864B-8E2661F2032F}"/>
              </a:ext>
            </a:extLst>
          </p:cNvPr>
          <p:cNvSpPr txBox="1">
            <a:spLocks/>
          </p:cNvSpPr>
          <p:nvPr/>
        </p:nvSpPr>
        <p:spPr>
          <a:xfrm>
            <a:off x="762000" y="2000139"/>
            <a:ext cx="10461889" cy="446735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en-US" sz="2600" b="1" i="1" dirty="0">
                <a:solidFill>
                  <a:schemeClr val="accent1">
                    <a:lumMod val="75000"/>
                  </a:schemeClr>
                </a:solidFill>
              </a:rPr>
              <a:t>In practice</a:t>
            </a:r>
          </a:p>
          <a:p>
            <a:pPr algn="just">
              <a:lnSpc>
                <a:spcPct val="200000"/>
              </a:lnSpc>
            </a:pPr>
            <a:r>
              <a:rPr lang="en-US" sz="2400" dirty="0"/>
              <a:t>The methods most used to crash projects are scheduling overtime, outsourcing, and adding resources. </a:t>
            </a:r>
            <a:r>
              <a:rPr lang="en-US" sz="2400" b="1" dirty="0"/>
              <a:t>Each of these maintains the essence of the original plan</a:t>
            </a:r>
            <a:r>
              <a:rPr lang="en-US" sz="2400" dirty="0"/>
              <a:t>. </a:t>
            </a:r>
          </a:p>
          <a:p>
            <a:pPr algn="just">
              <a:lnSpc>
                <a:spcPct val="200000"/>
              </a:lnSpc>
            </a:pPr>
            <a:r>
              <a:rPr lang="en-US" sz="2400" b="1" dirty="0"/>
              <a:t>Options that depart from the original project plan </a:t>
            </a:r>
            <a:r>
              <a:rPr lang="en-US" sz="2400" dirty="0"/>
              <a:t>include do it twice and fast-tracking. Rethinking of project scope, customer needs, and timing become major considerations for these techniques.</a:t>
            </a:r>
          </a:p>
        </p:txBody>
      </p:sp>
    </p:spTree>
    <p:extLst>
      <p:ext uri="{BB962C8B-B14F-4D97-AF65-F5344CB8AC3E}">
        <p14:creationId xmlns:p14="http://schemas.microsoft.com/office/powerpoint/2010/main" val="271280938"/>
      </p:ext>
    </p:extLst>
  </p:cSld>
  <p:clrMapOvr>
    <a:masterClrMapping/>
  </p:clrMapOvr>
  <p:transition spd="slow">
    <p:comb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133854" y="1397680"/>
            <a:ext cx="4955591" cy="4414561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6" name="Rectangle 5"/>
          <p:cNvSpPr/>
          <p:nvPr/>
        </p:nvSpPr>
        <p:spPr>
          <a:xfrm>
            <a:off x="1279993" y="2543603"/>
            <a:ext cx="4222539" cy="1219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20000"/>
              </a:lnSpc>
            </a:pPr>
            <a:r>
              <a:rPr lang="en-US" sz="3200" dirty="0">
                <a:solidFill>
                  <a:schemeClr val="bg1"/>
                </a:solidFill>
                <a:latin typeface="Alexandria" charset="0"/>
                <a:cs typeface="Alexandria" charset="0"/>
              </a:rPr>
              <a:t>Project Cost–Duration Graph</a:t>
            </a:r>
          </a:p>
        </p:txBody>
      </p:sp>
      <p:grpSp>
        <p:nvGrpSpPr>
          <p:cNvPr id="10" name="Group 9"/>
          <p:cNvGrpSpPr/>
          <p:nvPr/>
        </p:nvGrpSpPr>
        <p:grpSpPr>
          <a:xfrm>
            <a:off x="5641526" y="2612881"/>
            <a:ext cx="5416620" cy="2206498"/>
            <a:chOff x="5641526" y="3499567"/>
            <a:chExt cx="5416620" cy="2206498"/>
          </a:xfrm>
        </p:grpSpPr>
        <p:sp>
          <p:nvSpPr>
            <p:cNvPr id="7" name="Rectangle 6"/>
            <p:cNvSpPr/>
            <p:nvPr/>
          </p:nvSpPr>
          <p:spPr>
            <a:xfrm>
              <a:off x="6310823" y="4998179"/>
              <a:ext cx="4747323" cy="70788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sz="2000" dirty="0">
                  <a:solidFill>
                    <a:srgbClr val="203E5F"/>
                  </a:solidFill>
                </a:rPr>
                <a:t>PMG 605</a:t>
              </a:r>
            </a:p>
            <a:p>
              <a:pPr algn="ctr"/>
              <a:r>
                <a:rPr lang="en-US" sz="2000" dirty="0">
                  <a:solidFill>
                    <a:srgbClr val="203E5F"/>
                  </a:solidFill>
                </a:rPr>
                <a:t>Project Resources and Time Management</a:t>
              </a:r>
              <a:r>
                <a:rPr lang="en-US" sz="2000" dirty="0">
                  <a:solidFill>
                    <a:srgbClr val="203E5F"/>
                  </a:solidFill>
                  <a:latin typeface="Alexandria" charset="0"/>
                  <a:cs typeface="Alexandria" charset="0"/>
                </a:rPr>
                <a:t> </a:t>
              </a:r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6847263" y="3955186"/>
              <a:ext cx="421088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b="1" dirty="0">
                  <a:solidFill>
                    <a:srgbClr val="00B0F0"/>
                  </a:solidFill>
                  <a:latin typeface="Alexandria" charset="0"/>
                  <a:cs typeface="Alexandria" charset="0"/>
                </a:rPr>
                <a:t>Reducing Project Duration</a:t>
              </a: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641526" y="3499567"/>
              <a:ext cx="1190600" cy="993910"/>
              <a:chOff x="5641526" y="3499567"/>
              <a:chExt cx="1190600" cy="993910"/>
            </a:xfrm>
          </p:grpSpPr>
          <p:sp>
            <p:nvSpPr>
              <p:cNvPr id="18" name="Rectangle 17"/>
              <p:cNvSpPr/>
              <p:nvPr/>
            </p:nvSpPr>
            <p:spPr>
              <a:xfrm>
                <a:off x="5641526" y="3505024"/>
                <a:ext cx="1190600" cy="988453"/>
              </a:xfrm>
              <a:prstGeom prst="rect">
                <a:avLst/>
              </a:prstGeom>
              <a:solidFill>
                <a:srgbClr val="00B0F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400">
                  <a:ea typeface="Roboto Light" panose="02000000000000000000" pitchFamily="2" charset="0"/>
                </a:endParaRPr>
              </a:p>
            </p:txBody>
          </p:sp>
          <p:sp>
            <p:nvSpPr>
              <p:cNvPr id="19" name="TextBox 18"/>
              <p:cNvSpPr txBox="1"/>
              <p:nvPr/>
            </p:nvSpPr>
            <p:spPr>
              <a:xfrm>
                <a:off x="5692422" y="3499567"/>
                <a:ext cx="1091009" cy="33718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1600" dirty="0">
                    <a:solidFill>
                      <a:schemeClr val="bg1"/>
                    </a:solidFill>
                    <a:latin typeface="Alexandria" charset="0"/>
                    <a:cs typeface="Alexandria" charset="0"/>
                  </a:rPr>
                  <a:t>Lecture</a:t>
                </a:r>
              </a:p>
            </p:txBody>
          </p:sp>
          <p:sp>
            <p:nvSpPr>
              <p:cNvPr id="23" name="TextBox 22"/>
              <p:cNvSpPr txBox="1"/>
              <p:nvPr/>
            </p:nvSpPr>
            <p:spPr>
              <a:xfrm>
                <a:off x="5826569" y="3769896"/>
                <a:ext cx="819100" cy="64516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3600" b="1" dirty="0">
                    <a:solidFill>
                      <a:schemeClr val="bg1"/>
                    </a:solidFill>
                    <a:latin typeface="Alexandria" charset="0"/>
                    <a:cs typeface="Alexandria" charset="0"/>
                  </a:rPr>
                  <a:t>07</a:t>
                </a:r>
              </a:p>
            </p:txBody>
          </p:sp>
        </p:grpSp>
      </p:grpSp>
      <p:sp>
        <p:nvSpPr>
          <p:cNvPr id="29" name="Rectangle 28"/>
          <p:cNvSpPr/>
          <p:nvPr/>
        </p:nvSpPr>
        <p:spPr>
          <a:xfrm>
            <a:off x="2626179" y="500900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13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548872" y="6323076"/>
            <a:ext cx="640080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1600" dirty="0">
                <a:solidFill>
                  <a:srgbClr val="44546A"/>
                </a:solidFill>
              </a:rPr>
              <a:t>7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</a:t>
            </a:r>
            <a:fld id="{AA1528E9-8C64-44A4-BC02-5222E70D7F27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30833209"/>
      </p:ext>
    </p:extLst>
  </p:cSld>
  <p:clrMapOvr>
    <a:masterClrMapping/>
  </p:clrMapOvr>
  <p:transition spd="slow">
    <p:comb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548872" y="6323076"/>
            <a:ext cx="640080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7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</a:t>
            </a:r>
            <a:fld id="{AA1528E9-8C64-44A4-BC02-5222E70D7F27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8" y="1019069"/>
            <a:ext cx="73729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Project Costs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0" name="Content Placeholder 4">
            <a:extLst>
              <a:ext uri="{FF2B5EF4-FFF2-40B4-BE49-F238E27FC236}">
                <a16:creationId xmlns:a16="http://schemas.microsoft.com/office/drawing/2014/main" id="{990169C1-5DF2-45B9-864B-8E2661F2032F}"/>
              </a:ext>
            </a:extLst>
          </p:cNvPr>
          <p:cNvSpPr txBox="1">
            <a:spLocks/>
          </p:cNvSpPr>
          <p:nvPr/>
        </p:nvSpPr>
        <p:spPr>
          <a:xfrm>
            <a:off x="895750" y="2034625"/>
            <a:ext cx="10255779" cy="420296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en-US" sz="2400" b="1" i="1" dirty="0">
                <a:solidFill>
                  <a:schemeClr val="accent1">
                    <a:lumMod val="75000"/>
                  </a:schemeClr>
                </a:solidFill>
              </a:rPr>
              <a:t>Indirect Costs</a:t>
            </a:r>
            <a:endParaRPr lang="ar-SA" sz="2400" b="1" i="1" dirty="0">
              <a:solidFill>
                <a:schemeClr val="accent1">
                  <a:lumMod val="75000"/>
                </a:schemeClr>
              </a:solidFill>
            </a:endParaRPr>
          </a:p>
          <a:p>
            <a:pPr algn="just">
              <a:lnSpc>
                <a:spcPct val="150000"/>
              </a:lnSpc>
            </a:pPr>
            <a:r>
              <a:rPr lang="en-US" sz="2200" dirty="0"/>
              <a:t>Generally, represent overhead costs such as supervision, administration, consultants, and interest. </a:t>
            </a:r>
          </a:p>
          <a:p>
            <a:pPr algn="just">
              <a:lnSpc>
                <a:spcPct val="150000"/>
              </a:lnSpc>
            </a:pPr>
            <a:r>
              <a:rPr lang="en-US" sz="2200" dirty="0"/>
              <a:t>Indirect costs cannot be associated with any work package or activity</a:t>
            </a:r>
          </a:p>
          <a:p>
            <a:pPr algn="just">
              <a:lnSpc>
                <a:spcPct val="150000"/>
              </a:lnSpc>
            </a:pPr>
            <a:r>
              <a:rPr lang="en-US" sz="2200" dirty="0"/>
              <a:t>That is, any reduction in time should result in a reduction of indirect costs. </a:t>
            </a:r>
          </a:p>
          <a:p>
            <a:pPr algn="just">
              <a:lnSpc>
                <a:spcPct val="150000"/>
              </a:lnSpc>
            </a:pPr>
            <a:r>
              <a:rPr lang="en-US" sz="2200" dirty="0"/>
              <a:t>For example, if the daily costs of supervision, administration, and consultants are $2,000, any reduction in project duration would represent a savings of $2,000 per day</a:t>
            </a:r>
          </a:p>
        </p:txBody>
      </p:sp>
    </p:spTree>
    <p:extLst>
      <p:ext uri="{BB962C8B-B14F-4D97-AF65-F5344CB8AC3E}">
        <p14:creationId xmlns:p14="http://schemas.microsoft.com/office/powerpoint/2010/main" val="579199455"/>
      </p:ext>
    </p:extLst>
  </p:cSld>
  <p:clrMapOvr>
    <a:masterClrMapping/>
  </p:clrMapOvr>
  <p:transition spd="slow">
    <p:comb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548872" y="6323076"/>
            <a:ext cx="640080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7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</a:t>
            </a:r>
            <a:fld id="{AA1528E9-8C64-44A4-BC02-5222E70D7F27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8" y="1019069"/>
            <a:ext cx="73729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Project Costs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0" name="Content Placeholder 4">
            <a:extLst>
              <a:ext uri="{FF2B5EF4-FFF2-40B4-BE49-F238E27FC236}">
                <a16:creationId xmlns:a16="http://schemas.microsoft.com/office/drawing/2014/main" id="{990169C1-5DF2-45B9-864B-8E2661F2032F}"/>
              </a:ext>
            </a:extLst>
          </p:cNvPr>
          <p:cNvSpPr txBox="1">
            <a:spLocks/>
          </p:cNvSpPr>
          <p:nvPr/>
        </p:nvSpPr>
        <p:spPr>
          <a:xfrm>
            <a:off x="915803" y="2159867"/>
            <a:ext cx="10255779" cy="420296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en-US" sz="2400" b="1" i="1" dirty="0">
                <a:solidFill>
                  <a:schemeClr val="accent1">
                    <a:lumMod val="75000"/>
                  </a:schemeClr>
                </a:solidFill>
              </a:rPr>
              <a:t>Direct Costs </a:t>
            </a:r>
            <a:endParaRPr lang="ar-SA" sz="2400" b="1" i="1" dirty="0">
              <a:solidFill>
                <a:schemeClr val="accent1">
                  <a:lumMod val="75000"/>
                </a:schemeClr>
              </a:solidFill>
            </a:endParaRPr>
          </a:p>
          <a:p>
            <a:pPr algn="just"/>
            <a:r>
              <a:rPr lang="en-US" sz="2000" dirty="0"/>
              <a:t>Commonly represent labor, materials, equipment, and sometimes subcontractors</a:t>
            </a:r>
          </a:p>
          <a:p>
            <a:pPr algn="just"/>
            <a:r>
              <a:rPr lang="en-US" sz="2000" dirty="0"/>
              <a:t>Direct costs are assigned directly to a work package and activity</a:t>
            </a:r>
          </a:p>
          <a:p>
            <a:pPr algn="just"/>
            <a:r>
              <a:rPr lang="en-US" sz="2000" dirty="0"/>
              <a:t>Direct costs for an activity time represent normal costs, which typically mean low-cost, efficient methods for a normal time. </a:t>
            </a:r>
          </a:p>
          <a:p>
            <a:pPr algn="just"/>
            <a:r>
              <a:rPr lang="en-US" sz="2000" dirty="0"/>
              <a:t>When project durations are imposed, direct costs may no longer represent low-cost, efficient methods. </a:t>
            </a:r>
          </a:p>
          <a:p>
            <a:pPr algn="just"/>
            <a:r>
              <a:rPr lang="en-US" sz="2000" dirty="0"/>
              <a:t>Costs for the imposed duration date will be higher than for a project duration developed from ideal normal times for activities. </a:t>
            </a:r>
          </a:p>
          <a:p>
            <a:pPr algn="just"/>
            <a:r>
              <a:rPr lang="en-US" sz="2000" dirty="0"/>
              <a:t>The sum of the costs of all the work packages or activities represents the total direct costs for the project.</a:t>
            </a:r>
          </a:p>
        </p:txBody>
      </p:sp>
    </p:spTree>
    <p:extLst>
      <p:ext uri="{BB962C8B-B14F-4D97-AF65-F5344CB8AC3E}">
        <p14:creationId xmlns:p14="http://schemas.microsoft.com/office/powerpoint/2010/main" val="239387286"/>
      </p:ext>
    </p:extLst>
  </p:cSld>
  <p:clrMapOvr>
    <a:masterClrMapping/>
  </p:clrMapOvr>
  <p:transition spd="slow">
    <p:comb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548872" y="6323076"/>
            <a:ext cx="640080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7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</a:t>
            </a:r>
            <a:fld id="{AA1528E9-8C64-44A4-BC02-5222E70D7F27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8" y="1019069"/>
            <a:ext cx="73729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Project Costs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1026" name="Picture 2" descr="C:\Users\ALFAGR\Desktop\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0006" y="2195354"/>
            <a:ext cx="8686801" cy="4038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1004173"/>
      </p:ext>
    </p:extLst>
  </p:cSld>
  <p:clrMapOvr>
    <a:masterClrMapping/>
  </p:clrMapOvr>
  <p:transition spd="slow">
    <p:comb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133854" y="1397680"/>
            <a:ext cx="4955591" cy="4414561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6" name="Rectangle 5"/>
          <p:cNvSpPr/>
          <p:nvPr/>
        </p:nvSpPr>
        <p:spPr>
          <a:xfrm>
            <a:off x="1279993" y="2543603"/>
            <a:ext cx="4222539" cy="10789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20000"/>
              </a:lnSpc>
            </a:pPr>
            <a:r>
              <a:rPr lang="en-US" sz="2800" dirty="0">
                <a:solidFill>
                  <a:schemeClr val="bg1"/>
                </a:solidFill>
                <a:latin typeface="Alexandria" charset="0"/>
                <a:cs typeface="Alexandria" charset="0"/>
              </a:rPr>
              <a:t>Constructing a Project Cost–Duration Graph</a:t>
            </a:r>
          </a:p>
        </p:txBody>
      </p:sp>
      <p:grpSp>
        <p:nvGrpSpPr>
          <p:cNvPr id="10" name="Group 9"/>
          <p:cNvGrpSpPr/>
          <p:nvPr/>
        </p:nvGrpSpPr>
        <p:grpSpPr>
          <a:xfrm>
            <a:off x="5641526" y="2612881"/>
            <a:ext cx="5416620" cy="2206498"/>
            <a:chOff x="5641526" y="3499567"/>
            <a:chExt cx="5416620" cy="2206498"/>
          </a:xfrm>
        </p:grpSpPr>
        <p:sp>
          <p:nvSpPr>
            <p:cNvPr id="7" name="Rectangle 6"/>
            <p:cNvSpPr/>
            <p:nvPr/>
          </p:nvSpPr>
          <p:spPr>
            <a:xfrm>
              <a:off x="6310823" y="4998179"/>
              <a:ext cx="4747323" cy="70788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sz="2000" dirty="0">
                  <a:solidFill>
                    <a:srgbClr val="203E5F"/>
                  </a:solidFill>
                </a:rPr>
                <a:t>PMG 605</a:t>
              </a:r>
            </a:p>
            <a:p>
              <a:pPr algn="ctr"/>
              <a:r>
                <a:rPr lang="en-US" sz="2000" dirty="0">
                  <a:solidFill>
                    <a:srgbClr val="203E5F"/>
                  </a:solidFill>
                </a:rPr>
                <a:t>Project Resources and Time Management</a:t>
              </a:r>
              <a:r>
                <a:rPr lang="en-US" sz="2000" dirty="0">
                  <a:solidFill>
                    <a:srgbClr val="203E5F"/>
                  </a:solidFill>
                  <a:latin typeface="Alexandria" charset="0"/>
                  <a:cs typeface="Alexandria" charset="0"/>
                </a:rPr>
                <a:t> </a:t>
              </a:r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6847263" y="3955186"/>
              <a:ext cx="421088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b="1" dirty="0">
                  <a:solidFill>
                    <a:srgbClr val="00B0F0"/>
                  </a:solidFill>
                  <a:latin typeface="Alexandria" charset="0"/>
                  <a:cs typeface="Alexandria" charset="0"/>
                </a:rPr>
                <a:t>Reducing Project Duration</a:t>
              </a: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641526" y="3499567"/>
              <a:ext cx="1190600" cy="993910"/>
              <a:chOff x="5641526" y="3499567"/>
              <a:chExt cx="1190600" cy="993910"/>
            </a:xfrm>
          </p:grpSpPr>
          <p:sp>
            <p:nvSpPr>
              <p:cNvPr id="18" name="Rectangle 17"/>
              <p:cNvSpPr/>
              <p:nvPr/>
            </p:nvSpPr>
            <p:spPr>
              <a:xfrm>
                <a:off x="5641526" y="3505024"/>
                <a:ext cx="1190600" cy="988453"/>
              </a:xfrm>
              <a:prstGeom prst="rect">
                <a:avLst/>
              </a:prstGeom>
              <a:solidFill>
                <a:srgbClr val="00B0F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400">
                  <a:ea typeface="Roboto Light" panose="02000000000000000000" pitchFamily="2" charset="0"/>
                </a:endParaRPr>
              </a:p>
            </p:txBody>
          </p:sp>
          <p:sp>
            <p:nvSpPr>
              <p:cNvPr id="19" name="TextBox 18"/>
              <p:cNvSpPr txBox="1"/>
              <p:nvPr/>
            </p:nvSpPr>
            <p:spPr>
              <a:xfrm>
                <a:off x="5692422" y="3499567"/>
                <a:ext cx="1091009" cy="33718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1600" dirty="0">
                    <a:solidFill>
                      <a:schemeClr val="bg1"/>
                    </a:solidFill>
                    <a:latin typeface="Alexandria" charset="0"/>
                    <a:cs typeface="Alexandria" charset="0"/>
                  </a:rPr>
                  <a:t>Lecture</a:t>
                </a:r>
              </a:p>
            </p:txBody>
          </p:sp>
          <p:sp>
            <p:nvSpPr>
              <p:cNvPr id="23" name="TextBox 22"/>
              <p:cNvSpPr txBox="1"/>
              <p:nvPr/>
            </p:nvSpPr>
            <p:spPr>
              <a:xfrm>
                <a:off x="5826569" y="3769896"/>
                <a:ext cx="819100" cy="64516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3600" b="1" dirty="0">
                    <a:solidFill>
                      <a:schemeClr val="bg1"/>
                    </a:solidFill>
                    <a:latin typeface="Alexandria" charset="0"/>
                    <a:cs typeface="Alexandria" charset="0"/>
                  </a:rPr>
                  <a:t>07</a:t>
                </a:r>
              </a:p>
            </p:txBody>
          </p:sp>
        </p:grpSp>
      </p:grpSp>
      <p:sp>
        <p:nvSpPr>
          <p:cNvPr id="29" name="Rectangle 28"/>
          <p:cNvSpPr/>
          <p:nvPr/>
        </p:nvSpPr>
        <p:spPr>
          <a:xfrm>
            <a:off x="2626179" y="500900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13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548872" y="6323076"/>
            <a:ext cx="640080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1600" dirty="0">
                <a:solidFill>
                  <a:srgbClr val="44546A"/>
                </a:solidFill>
              </a:rPr>
              <a:t>7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</a:t>
            </a:r>
            <a:fld id="{AA1528E9-8C64-44A4-BC02-5222E70D7F27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29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39898057"/>
      </p:ext>
    </p:extLst>
  </p:cSld>
  <p:clrMapOvr>
    <a:masterClrMapping/>
  </p:clrMapOvr>
  <p:transition spd="slow">
    <p:comb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548872" y="6323076"/>
            <a:ext cx="640080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7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</a:t>
            </a:r>
            <a:fld id="{AA1528E9-8C64-44A4-BC02-5222E70D7F27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8" y="1019069"/>
            <a:ext cx="73729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Constructing a Project Cost–Duration Graph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0" name="Content Placeholder 4">
            <a:extLst>
              <a:ext uri="{FF2B5EF4-FFF2-40B4-BE49-F238E27FC236}">
                <a16:creationId xmlns:a16="http://schemas.microsoft.com/office/drawing/2014/main" id="{990169C1-5DF2-45B9-864B-8E2661F2032F}"/>
              </a:ext>
            </a:extLst>
          </p:cNvPr>
          <p:cNvSpPr txBox="1">
            <a:spLocks/>
          </p:cNvSpPr>
          <p:nvPr/>
        </p:nvSpPr>
        <p:spPr>
          <a:xfrm>
            <a:off x="915803" y="2159867"/>
            <a:ext cx="10255779" cy="420296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400" dirty="0"/>
              <a:t>There are three major steps required to construct a project cost–duration graph: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US" sz="2400" dirty="0"/>
              <a:t>Find total direct costs for selected project durations.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US" sz="2400" dirty="0"/>
              <a:t>Find total indirect costs for selected project durations.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US" sz="2400" dirty="0"/>
              <a:t>Sum direct and indirect costs for these selected durations.</a:t>
            </a:r>
          </a:p>
          <a:p>
            <a:pPr>
              <a:lnSpc>
                <a:spcPct val="150000"/>
              </a:lnSpc>
            </a:pPr>
            <a:r>
              <a:rPr lang="en-US" sz="2400" dirty="0"/>
              <a:t>The graph is then used to compare additional cost alternatives for benefits. </a:t>
            </a:r>
          </a:p>
        </p:txBody>
      </p:sp>
    </p:spTree>
    <p:extLst>
      <p:ext uri="{BB962C8B-B14F-4D97-AF65-F5344CB8AC3E}">
        <p14:creationId xmlns:p14="http://schemas.microsoft.com/office/powerpoint/2010/main" val="1791934617"/>
      </p:ext>
    </p:extLst>
  </p:cSld>
  <p:clrMapOvr>
    <a:masterClrMapping/>
  </p:clrMapOvr>
  <p:transition spd="slow">
    <p:comb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548872" y="6323076"/>
            <a:ext cx="640080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7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</a:t>
            </a:r>
            <a:fld id="{AA1528E9-8C64-44A4-BC02-5222E70D7F27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31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8" y="1019069"/>
            <a:ext cx="73729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Determining the Activities to Shorten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0" name="Content Placeholder 4">
            <a:extLst>
              <a:ext uri="{FF2B5EF4-FFF2-40B4-BE49-F238E27FC236}">
                <a16:creationId xmlns:a16="http://schemas.microsoft.com/office/drawing/2014/main" id="{990169C1-5DF2-45B9-864B-8E2661F2032F}"/>
              </a:ext>
            </a:extLst>
          </p:cNvPr>
          <p:cNvSpPr txBox="1">
            <a:spLocks/>
          </p:cNvSpPr>
          <p:nvPr/>
        </p:nvSpPr>
        <p:spPr>
          <a:xfrm>
            <a:off x="915803" y="2159867"/>
            <a:ext cx="10255779" cy="420296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00" dirty="0"/>
              <a:t>The central concern is to decide which activities to shorten and how far to carry the shortening process. </a:t>
            </a:r>
          </a:p>
          <a:p>
            <a:pPr>
              <a:lnSpc>
                <a:spcPct val="150000"/>
              </a:lnSpc>
            </a:pPr>
            <a:r>
              <a:rPr lang="en-US" sz="2300" dirty="0"/>
              <a:t>Basically, managers need to look for critical activities that can be shortened with the smallest increase in cost per unit of time.</a:t>
            </a:r>
          </a:p>
          <a:p>
            <a:pPr>
              <a:lnSpc>
                <a:spcPct val="150000"/>
              </a:lnSpc>
            </a:pPr>
            <a:r>
              <a:rPr lang="en-US" sz="2300" dirty="0"/>
              <a:t>Shortening an activity is called </a:t>
            </a:r>
            <a:r>
              <a:rPr lang="en-US" sz="2300" b="1" i="1" dirty="0"/>
              <a:t>crashing</a:t>
            </a:r>
            <a:r>
              <a:rPr lang="en-US" sz="2300" dirty="0"/>
              <a:t>.</a:t>
            </a:r>
          </a:p>
          <a:p>
            <a:pPr>
              <a:lnSpc>
                <a:spcPct val="150000"/>
              </a:lnSpc>
            </a:pPr>
            <a:r>
              <a:rPr lang="en-US" sz="2300" dirty="0"/>
              <a:t>The direct cost for completing an activity in its crash time is called </a:t>
            </a:r>
            <a:r>
              <a:rPr lang="en-US" sz="2300" b="1" i="1" dirty="0"/>
              <a:t>crash cost</a:t>
            </a:r>
            <a:r>
              <a:rPr lang="en-US" sz="2300" dirty="0"/>
              <a:t>.</a:t>
            </a:r>
          </a:p>
          <a:p>
            <a:pPr>
              <a:lnSpc>
                <a:spcPct val="150000"/>
              </a:lnSpc>
            </a:pPr>
            <a:r>
              <a:rPr lang="en-US" sz="2300" dirty="0"/>
              <a:t>The </a:t>
            </a:r>
            <a:r>
              <a:rPr lang="en-US" sz="2300" b="1" i="1" dirty="0"/>
              <a:t>crash point </a:t>
            </a:r>
            <a:r>
              <a:rPr lang="en-US" sz="2300" dirty="0"/>
              <a:t>represents the maximum time an activity can be compressed.</a:t>
            </a:r>
          </a:p>
        </p:txBody>
      </p:sp>
    </p:spTree>
    <p:extLst>
      <p:ext uri="{BB962C8B-B14F-4D97-AF65-F5344CB8AC3E}">
        <p14:creationId xmlns:p14="http://schemas.microsoft.com/office/powerpoint/2010/main" val="373337566"/>
      </p:ext>
    </p:extLst>
  </p:cSld>
  <p:clrMapOvr>
    <a:masterClrMapping/>
  </p:clrMapOvr>
  <p:transition spd="slow">
    <p:comb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548872" y="6323076"/>
            <a:ext cx="640080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7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</a:t>
            </a:r>
            <a:fld id="{AA1528E9-8C64-44A4-BC02-5222E70D7F27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8" y="1019069"/>
            <a:ext cx="73729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Activity Graph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0" name="Content Placeholder 4">
            <a:extLst>
              <a:ext uri="{FF2B5EF4-FFF2-40B4-BE49-F238E27FC236}">
                <a16:creationId xmlns:a16="http://schemas.microsoft.com/office/drawing/2014/main" id="{990169C1-5DF2-45B9-864B-8E2661F2032F}"/>
              </a:ext>
            </a:extLst>
          </p:cNvPr>
          <p:cNvSpPr txBox="1">
            <a:spLocks/>
          </p:cNvSpPr>
          <p:nvPr/>
        </p:nvSpPr>
        <p:spPr>
          <a:xfrm>
            <a:off x="915803" y="2159867"/>
            <a:ext cx="4888649" cy="420296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2400" dirty="0"/>
              <a:t>The assumptions underlying the use of this graph are:</a:t>
            </a:r>
          </a:p>
          <a:p>
            <a:pPr marL="347663" lvl="1" indent="-347663">
              <a:lnSpc>
                <a:spcPct val="100000"/>
              </a:lnSpc>
              <a:buFont typeface="+mj-lt"/>
              <a:buAutoNum type="arabicPeriod"/>
            </a:pPr>
            <a:r>
              <a:rPr lang="en-US" sz="2000" dirty="0"/>
              <a:t>The cost-time relationship is linear.</a:t>
            </a:r>
          </a:p>
          <a:p>
            <a:pPr marL="347663" lvl="1" indent="-347663">
              <a:lnSpc>
                <a:spcPct val="100000"/>
              </a:lnSpc>
              <a:buFont typeface="+mj-lt"/>
              <a:buAutoNum type="arabicPeriod"/>
            </a:pPr>
            <a:r>
              <a:rPr lang="en-US" sz="2000" dirty="0"/>
              <a:t>Normal time assumes low-cost, efficient methods to complete the activity.</a:t>
            </a:r>
          </a:p>
          <a:p>
            <a:pPr marL="347663" lvl="1" indent="-347663">
              <a:lnSpc>
                <a:spcPct val="100000"/>
              </a:lnSpc>
              <a:buFont typeface="+mj-lt"/>
              <a:buAutoNum type="arabicPeriod"/>
            </a:pPr>
            <a:r>
              <a:rPr lang="en-US" sz="2000" dirty="0"/>
              <a:t>Crash time represents a limit—the greatest time reduction possible under realistic conditions.</a:t>
            </a:r>
          </a:p>
          <a:p>
            <a:pPr marL="347663" lvl="1" indent="-347663">
              <a:lnSpc>
                <a:spcPct val="100000"/>
              </a:lnSpc>
              <a:buFont typeface="+mj-lt"/>
              <a:buAutoNum type="arabicPeriod"/>
            </a:pPr>
            <a:r>
              <a:rPr lang="en-US" sz="2000" dirty="0"/>
              <a:t>Slope represents cost per unit of time.</a:t>
            </a:r>
          </a:p>
          <a:p>
            <a:pPr marL="347663" lvl="1" indent="-347663">
              <a:lnSpc>
                <a:spcPct val="100000"/>
              </a:lnSpc>
              <a:buFont typeface="+mj-lt"/>
              <a:buAutoNum type="arabicPeriod"/>
            </a:pPr>
            <a:r>
              <a:rPr lang="en-US" sz="2000" dirty="0"/>
              <a:t>All accelerations must occur within the normal and crash times.</a:t>
            </a:r>
          </a:p>
        </p:txBody>
      </p:sp>
      <p:pic>
        <p:nvPicPr>
          <p:cNvPr id="11" name="Picture 10" descr="Chart&#10;&#10;Description automatically generated">
            <a:extLst>
              <a:ext uri="{FF2B5EF4-FFF2-40B4-BE49-F238E27FC236}">
                <a16:creationId xmlns:a16="http://schemas.microsoft.com/office/drawing/2014/main" id="{8B96A9B9-29F4-4452-946F-B1C4FC6FCBE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5863" y="1910222"/>
            <a:ext cx="5123248" cy="4376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1527094"/>
      </p:ext>
    </p:extLst>
  </p:cSld>
  <p:clrMapOvr>
    <a:masterClrMapping/>
  </p:clrMapOvr>
  <p:transition spd="slow">
    <p:comb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548872" y="6323076"/>
            <a:ext cx="640080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7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</a:t>
            </a:r>
            <a:fld id="{AA1528E9-8C64-44A4-BC02-5222E70D7F27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33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8" y="1019069"/>
            <a:ext cx="73729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Activity Graph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0" name="Content Placeholder 4">
            <a:extLst>
              <a:ext uri="{FF2B5EF4-FFF2-40B4-BE49-F238E27FC236}">
                <a16:creationId xmlns:a16="http://schemas.microsoft.com/office/drawing/2014/main" id="{990169C1-5DF2-45B9-864B-8E2661F2032F}"/>
              </a:ext>
            </a:extLst>
          </p:cNvPr>
          <p:cNvSpPr txBox="1">
            <a:spLocks/>
          </p:cNvSpPr>
          <p:nvPr/>
        </p:nvSpPr>
        <p:spPr>
          <a:xfrm>
            <a:off x="915803" y="2159867"/>
            <a:ext cx="4888649" cy="420296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2400" dirty="0"/>
              <a:t>Knowing the slope of activities allows managers to compare which critical activities to shorten</a:t>
            </a:r>
          </a:p>
        </p:txBody>
      </p:sp>
      <p:pic>
        <p:nvPicPr>
          <p:cNvPr id="11" name="Picture 10" descr="Chart&#10;&#10;Description automatically generated">
            <a:extLst>
              <a:ext uri="{FF2B5EF4-FFF2-40B4-BE49-F238E27FC236}">
                <a16:creationId xmlns:a16="http://schemas.microsoft.com/office/drawing/2014/main" id="{8B96A9B9-29F4-4452-946F-B1C4FC6FCBE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5863" y="1910222"/>
            <a:ext cx="5123248" cy="4376684"/>
          </a:xfrm>
          <a:prstGeom prst="rect">
            <a:avLst/>
          </a:pr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1E1ED7FB-CA27-4ABD-AE42-02C6774377A5}"/>
              </a:ext>
            </a:extLst>
          </p:cNvPr>
          <p:cNvGrpSpPr/>
          <p:nvPr/>
        </p:nvGrpSpPr>
        <p:grpSpPr>
          <a:xfrm>
            <a:off x="1188001" y="4016791"/>
            <a:ext cx="4769379" cy="2270115"/>
            <a:chOff x="895863" y="2651912"/>
            <a:chExt cx="5757793" cy="2332789"/>
          </a:xfrm>
        </p:grpSpPr>
        <p:pic>
          <p:nvPicPr>
            <p:cNvPr id="17" name="Picture 16" descr="Text, table&#10;&#10;Description automatically generated">
              <a:extLst>
                <a:ext uri="{FF2B5EF4-FFF2-40B4-BE49-F238E27FC236}">
                  <a16:creationId xmlns:a16="http://schemas.microsoft.com/office/drawing/2014/main" id="{2F054E65-313E-420F-83CA-9507F43C99B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5413"/>
            <a:stretch/>
          </p:blipFill>
          <p:spPr>
            <a:xfrm>
              <a:off x="895863" y="3541885"/>
              <a:ext cx="5757793" cy="1442816"/>
            </a:xfrm>
            <a:prstGeom prst="rect">
              <a:avLst/>
            </a:prstGeom>
          </p:spPr>
        </p:pic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92DCCD8B-2B5B-48C4-8885-E6073C88701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43645"/>
            <a:stretch/>
          </p:blipFill>
          <p:spPr>
            <a:xfrm>
              <a:off x="2041211" y="2651912"/>
              <a:ext cx="3243321" cy="786452"/>
            </a:xfrm>
            <a:prstGeom prst="rect">
              <a:avLst/>
            </a:prstGeom>
          </p:spPr>
        </p:pic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A3B39919-3DA2-46A3-ABA8-C8CC3F9B999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r="75951"/>
            <a:stretch/>
          </p:blipFill>
          <p:spPr>
            <a:xfrm>
              <a:off x="895863" y="2651912"/>
              <a:ext cx="1384042" cy="78645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85599928"/>
      </p:ext>
    </p:extLst>
  </p:cSld>
  <p:clrMapOvr>
    <a:masterClrMapping/>
  </p:clrMapOvr>
  <p:transition spd="slow">
    <p:comb/>
  </p:transition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5D55EA-8DB3-41DC-A98A-28E6C02472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400" y="127984"/>
            <a:ext cx="10515600" cy="1004158"/>
          </a:xfrm>
        </p:spPr>
        <p:txBody>
          <a:bodyPr>
            <a:normAutofit/>
          </a:bodyPr>
          <a:lstStyle/>
          <a:p>
            <a:r>
              <a:rPr lang="en-US" dirty="0"/>
              <a:t>Example 1</a:t>
            </a:r>
          </a:p>
        </p:txBody>
      </p:sp>
      <p:pic>
        <p:nvPicPr>
          <p:cNvPr id="7" name="Content Placeholder 6" descr="Table&#10;&#10;Description automatically generated">
            <a:extLst>
              <a:ext uri="{FF2B5EF4-FFF2-40B4-BE49-F238E27FC236}">
                <a16:creationId xmlns:a16="http://schemas.microsoft.com/office/drawing/2014/main" id="{EEA98336-E39A-4A4D-9DE8-39ABBA0323A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6740" y="1469330"/>
            <a:ext cx="7034784" cy="4443790"/>
          </a:xfrm>
        </p:spPr>
      </p:pic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7BADB93B-802F-4618-9AF0-A6FA69E6F4EC}"/>
              </a:ext>
            </a:extLst>
          </p:cNvPr>
          <p:cNvSpPr txBox="1">
            <a:spLocks/>
          </p:cNvSpPr>
          <p:nvPr/>
        </p:nvSpPr>
        <p:spPr>
          <a:xfrm>
            <a:off x="11551920" y="6459601"/>
            <a:ext cx="640080" cy="3983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7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</a:t>
            </a:r>
            <a:fld id="{AA1528E9-8C64-44A4-BC02-5222E70D7F27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34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AB7CCF2-BF3C-433E-BBA7-700C5A66843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26273" b="67217"/>
          <a:stretch/>
        </p:blipFill>
        <p:spPr>
          <a:xfrm>
            <a:off x="5729991" y="199200"/>
            <a:ext cx="4243066" cy="76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269041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5D55EA-8DB3-41DC-A98A-28E6C02472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400" y="127984"/>
            <a:ext cx="10515600" cy="1004158"/>
          </a:xfrm>
        </p:spPr>
        <p:txBody>
          <a:bodyPr>
            <a:normAutofit/>
          </a:bodyPr>
          <a:lstStyle/>
          <a:p>
            <a:r>
              <a:rPr lang="en-US" dirty="0"/>
              <a:t>Example 1</a:t>
            </a:r>
          </a:p>
        </p:txBody>
      </p:sp>
      <p:pic>
        <p:nvPicPr>
          <p:cNvPr id="7" name="Content Placeholder 6" descr="Table&#10;&#10;Description automatically generated">
            <a:extLst>
              <a:ext uri="{FF2B5EF4-FFF2-40B4-BE49-F238E27FC236}">
                <a16:creationId xmlns:a16="http://schemas.microsoft.com/office/drawing/2014/main" id="{EEA98336-E39A-4A4D-9DE8-39ABBA0323A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8440" y="1035880"/>
            <a:ext cx="4573016" cy="2888720"/>
          </a:xfrm>
        </p:spPr>
      </p:pic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7BADB93B-802F-4618-9AF0-A6FA69E6F4EC}"/>
              </a:ext>
            </a:extLst>
          </p:cNvPr>
          <p:cNvSpPr txBox="1">
            <a:spLocks/>
          </p:cNvSpPr>
          <p:nvPr/>
        </p:nvSpPr>
        <p:spPr>
          <a:xfrm>
            <a:off x="11551920" y="6459601"/>
            <a:ext cx="640080" cy="3983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7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</a:t>
            </a:r>
            <a:fld id="{AA1528E9-8C64-44A4-BC02-5222E70D7F27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35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AB7CCF2-BF3C-433E-BBA7-700C5A66843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26273" b="67217"/>
          <a:stretch/>
        </p:blipFill>
        <p:spPr>
          <a:xfrm>
            <a:off x="5729991" y="199200"/>
            <a:ext cx="4243066" cy="765464"/>
          </a:xfrm>
          <a:prstGeom prst="rect">
            <a:avLst/>
          </a:prstGeom>
        </p:spPr>
      </p:pic>
      <p:pic>
        <p:nvPicPr>
          <p:cNvPr id="6" name="Picture 5" descr="Diagram&#10;&#10;Description automatically generated">
            <a:extLst>
              <a:ext uri="{FF2B5EF4-FFF2-40B4-BE49-F238E27FC236}">
                <a16:creationId xmlns:a16="http://schemas.microsoft.com/office/drawing/2014/main" id="{E3CE1448-2447-4A66-B241-0F274EE9117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34" t="4579" r="2820" b="9053"/>
          <a:stretch/>
        </p:blipFill>
        <p:spPr>
          <a:xfrm>
            <a:off x="4836160" y="3429000"/>
            <a:ext cx="7035800" cy="2801112"/>
          </a:xfrm>
          <a:prstGeom prst="rect">
            <a:avLst/>
          </a:prstGeom>
        </p:spPr>
      </p:pic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813860F9-EBDF-411D-B252-CF1CAB380DE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8668645"/>
              </p:ext>
            </p:extLst>
          </p:nvPr>
        </p:nvGraphicFramePr>
        <p:xfrm>
          <a:off x="6436360" y="1506848"/>
          <a:ext cx="4500880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98610">
                  <a:extLst>
                    <a:ext uri="{9D8B030D-6E8A-4147-A177-3AD203B41FA5}">
                      <a16:colId xmlns:a16="http://schemas.microsoft.com/office/drawing/2014/main" val="2733867489"/>
                    </a:ext>
                  </a:extLst>
                </a:gridCol>
                <a:gridCol w="2802270">
                  <a:extLst>
                    <a:ext uri="{9D8B030D-6E8A-4147-A177-3AD203B41FA5}">
                      <a16:colId xmlns:a16="http://schemas.microsoft.com/office/drawing/2014/main" val="221186093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Path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Duration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662529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A-B-E-G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3+6+8+6 = 23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962613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A-C-F-G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3+10+5+6 = 24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0305906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A-D-F-G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3+11+5+6 = </a:t>
                      </a:r>
                      <a:r>
                        <a:rPr lang="en-US" dirty="0">
                          <a:solidFill>
                            <a:srgbClr val="FF0000"/>
                          </a:solidFill>
                        </a:rPr>
                        <a:t>25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919697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1983159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5D55EA-8DB3-41DC-A98A-28E6C02472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400" y="127984"/>
            <a:ext cx="10515600" cy="1004158"/>
          </a:xfrm>
        </p:spPr>
        <p:txBody>
          <a:bodyPr>
            <a:normAutofit/>
          </a:bodyPr>
          <a:lstStyle/>
          <a:p>
            <a:r>
              <a:rPr lang="en-US" dirty="0"/>
              <a:t>Example 1</a:t>
            </a:r>
          </a:p>
        </p:txBody>
      </p:sp>
      <p:pic>
        <p:nvPicPr>
          <p:cNvPr id="7" name="Content Placeholder 6" descr="Table&#10;&#10;Description automatically generated">
            <a:extLst>
              <a:ext uri="{FF2B5EF4-FFF2-40B4-BE49-F238E27FC236}">
                <a16:creationId xmlns:a16="http://schemas.microsoft.com/office/drawing/2014/main" id="{EEA98336-E39A-4A4D-9DE8-39ABBA0323A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1166" y="253890"/>
            <a:ext cx="4168942" cy="2633472"/>
          </a:xfrm>
        </p:spPr>
      </p:pic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7BADB93B-802F-4618-9AF0-A6FA69E6F4EC}"/>
              </a:ext>
            </a:extLst>
          </p:cNvPr>
          <p:cNvSpPr txBox="1">
            <a:spLocks/>
          </p:cNvSpPr>
          <p:nvPr/>
        </p:nvSpPr>
        <p:spPr>
          <a:xfrm>
            <a:off x="11551920" y="6459601"/>
            <a:ext cx="640080" cy="3983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7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</a:t>
            </a:r>
            <a:fld id="{AA1528E9-8C64-44A4-BC02-5222E70D7F27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36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pic>
        <p:nvPicPr>
          <p:cNvPr id="6" name="Picture 5" descr="Diagram&#10;&#10;Description automatically generated">
            <a:extLst>
              <a:ext uri="{FF2B5EF4-FFF2-40B4-BE49-F238E27FC236}">
                <a16:creationId xmlns:a16="http://schemas.microsoft.com/office/drawing/2014/main" id="{E3CE1448-2447-4A66-B241-0F274EE9117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34" t="4578" r="2820" b="8042"/>
          <a:stretch/>
        </p:blipFill>
        <p:spPr>
          <a:xfrm>
            <a:off x="279400" y="1132143"/>
            <a:ext cx="4998719" cy="2013394"/>
          </a:xfrm>
          <a:prstGeom prst="rect">
            <a:avLst/>
          </a:prstGeom>
        </p:spPr>
      </p:pic>
      <p:pic>
        <p:nvPicPr>
          <p:cNvPr id="8" name="Picture 7" descr="Diagram&#10;&#10;Description automatically generated">
            <a:extLst>
              <a:ext uri="{FF2B5EF4-FFF2-40B4-BE49-F238E27FC236}">
                <a16:creationId xmlns:a16="http://schemas.microsoft.com/office/drawing/2014/main" id="{39F7273A-F864-40B0-A30D-069611145EC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602"/>
          <a:stretch/>
        </p:blipFill>
        <p:spPr>
          <a:xfrm>
            <a:off x="5085328" y="3584021"/>
            <a:ext cx="6400618" cy="2719243"/>
          </a:xfrm>
          <a:prstGeom prst="rect">
            <a:avLst/>
          </a:prstGeom>
        </p:spPr>
      </p:pic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24E47E03-0546-43EB-814C-B2870D55C87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58634416"/>
              </p:ext>
            </p:extLst>
          </p:nvPr>
        </p:nvGraphicFramePr>
        <p:xfrm>
          <a:off x="279400" y="4334979"/>
          <a:ext cx="4500880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98610">
                  <a:extLst>
                    <a:ext uri="{9D8B030D-6E8A-4147-A177-3AD203B41FA5}">
                      <a16:colId xmlns:a16="http://schemas.microsoft.com/office/drawing/2014/main" val="2733867489"/>
                    </a:ext>
                  </a:extLst>
                </a:gridCol>
                <a:gridCol w="2802270">
                  <a:extLst>
                    <a:ext uri="{9D8B030D-6E8A-4147-A177-3AD203B41FA5}">
                      <a16:colId xmlns:a16="http://schemas.microsoft.com/office/drawing/2014/main" val="221186093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Path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Duration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662529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A-B-E-G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2+6+8+6 = 22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962613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A-C-F-G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2+10+5+6 = 23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0305906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A-D-F-G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2+11+5+6 = </a:t>
                      </a:r>
                      <a:r>
                        <a:rPr lang="en-US" dirty="0">
                          <a:solidFill>
                            <a:srgbClr val="FF0000"/>
                          </a:solidFill>
                        </a:rPr>
                        <a:t>24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919697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8917965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5D55EA-8DB3-41DC-A98A-28E6C02472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400" y="127984"/>
            <a:ext cx="10515600" cy="1004158"/>
          </a:xfrm>
        </p:spPr>
        <p:txBody>
          <a:bodyPr>
            <a:normAutofit/>
          </a:bodyPr>
          <a:lstStyle/>
          <a:p>
            <a:r>
              <a:rPr lang="en-US" dirty="0"/>
              <a:t>Example 1</a:t>
            </a:r>
          </a:p>
        </p:txBody>
      </p:sp>
      <p:pic>
        <p:nvPicPr>
          <p:cNvPr id="7" name="Content Placeholder 6" descr="Table&#10;&#10;Description automatically generated">
            <a:extLst>
              <a:ext uri="{FF2B5EF4-FFF2-40B4-BE49-F238E27FC236}">
                <a16:creationId xmlns:a16="http://schemas.microsoft.com/office/drawing/2014/main" id="{EEA98336-E39A-4A4D-9DE8-39ABBA0323A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50098" y="304800"/>
            <a:ext cx="3956942" cy="2499554"/>
          </a:xfrm>
        </p:spPr>
      </p:pic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7BADB93B-802F-4618-9AF0-A6FA69E6F4EC}"/>
              </a:ext>
            </a:extLst>
          </p:cNvPr>
          <p:cNvSpPr txBox="1">
            <a:spLocks/>
          </p:cNvSpPr>
          <p:nvPr/>
        </p:nvSpPr>
        <p:spPr>
          <a:xfrm>
            <a:off x="11551920" y="6459601"/>
            <a:ext cx="640080" cy="3983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7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</a:t>
            </a:r>
            <a:fld id="{AA1528E9-8C64-44A4-BC02-5222E70D7F27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37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pic>
        <p:nvPicPr>
          <p:cNvPr id="8" name="Picture 7" descr="Diagram&#10;&#10;Description automatically generated">
            <a:extLst>
              <a:ext uri="{FF2B5EF4-FFF2-40B4-BE49-F238E27FC236}">
                <a16:creationId xmlns:a16="http://schemas.microsoft.com/office/drawing/2014/main" id="{39F7273A-F864-40B0-A30D-069611145EC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187"/>
          <a:stretch/>
        </p:blipFill>
        <p:spPr>
          <a:xfrm>
            <a:off x="279400" y="1035441"/>
            <a:ext cx="5670296" cy="2393560"/>
          </a:xfrm>
          <a:prstGeom prst="rect">
            <a:avLst/>
          </a:prstGeom>
        </p:spPr>
      </p:pic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24E47E03-0546-43EB-814C-B2870D55C87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48784481"/>
              </p:ext>
            </p:extLst>
          </p:nvPr>
        </p:nvGraphicFramePr>
        <p:xfrm>
          <a:off x="279400" y="4334979"/>
          <a:ext cx="4500880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98610">
                  <a:extLst>
                    <a:ext uri="{9D8B030D-6E8A-4147-A177-3AD203B41FA5}">
                      <a16:colId xmlns:a16="http://schemas.microsoft.com/office/drawing/2014/main" val="2733867489"/>
                    </a:ext>
                  </a:extLst>
                </a:gridCol>
                <a:gridCol w="2802270">
                  <a:extLst>
                    <a:ext uri="{9D8B030D-6E8A-4147-A177-3AD203B41FA5}">
                      <a16:colId xmlns:a16="http://schemas.microsoft.com/office/drawing/2014/main" val="221186093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Path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Duration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662529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A-B-E-G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2+6+8+6 = 22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962613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A-C-F-G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2+10+5+6 = </a:t>
                      </a:r>
                      <a:r>
                        <a:rPr lang="en-US" dirty="0">
                          <a:solidFill>
                            <a:srgbClr val="FF0000"/>
                          </a:solidFill>
                        </a:rPr>
                        <a:t>23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0305906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A-D-F-G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2+10+5+6 = </a:t>
                      </a:r>
                      <a:r>
                        <a:rPr lang="en-US" dirty="0">
                          <a:solidFill>
                            <a:srgbClr val="FF0000"/>
                          </a:solidFill>
                        </a:rPr>
                        <a:t>23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91969704"/>
                  </a:ext>
                </a:extLst>
              </a:tr>
            </a:tbl>
          </a:graphicData>
        </a:graphic>
      </p:graphicFrame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2947B3C5-726A-460F-A5F6-F683420B4D2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837"/>
          <a:stretch/>
        </p:blipFill>
        <p:spPr>
          <a:xfrm>
            <a:off x="6222158" y="3462335"/>
            <a:ext cx="5649802" cy="24995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30344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5D55EA-8DB3-41DC-A98A-28E6C02472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400" y="127984"/>
            <a:ext cx="10515600" cy="1004158"/>
          </a:xfrm>
        </p:spPr>
        <p:txBody>
          <a:bodyPr>
            <a:normAutofit/>
          </a:bodyPr>
          <a:lstStyle/>
          <a:p>
            <a:r>
              <a:rPr lang="en-US" dirty="0"/>
              <a:t>Example 1</a:t>
            </a:r>
          </a:p>
        </p:txBody>
      </p:sp>
      <p:pic>
        <p:nvPicPr>
          <p:cNvPr id="7" name="Content Placeholder 6" descr="Table&#10;&#10;Description automatically generated">
            <a:extLst>
              <a:ext uri="{FF2B5EF4-FFF2-40B4-BE49-F238E27FC236}">
                <a16:creationId xmlns:a16="http://schemas.microsoft.com/office/drawing/2014/main" id="{EEA98336-E39A-4A4D-9DE8-39ABBA0323A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04528" y="630063"/>
            <a:ext cx="4290472" cy="2710241"/>
          </a:xfrm>
        </p:spPr>
      </p:pic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7BADB93B-802F-4618-9AF0-A6FA69E6F4EC}"/>
              </a:ext>
            </a:extLst>
          </p:cNvPr>
          <p:cNvSpPr txBox="1">
            <a:spLocks/>
          </p:cNvSpPr>
          <p:nvPr/>
        </p:nvSpPr>
        <p:spPr>
          <a:xfrm>
            <a:off x="11551920" y="6459601"/>
            <a:ext cx="640080" cy="3983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7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</a:t>
            </a:r>
            <a:fld id="{AA1528E9-8C64-44A4-BC02-5222E70D7F27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38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24E47E03-0546-43EB-814C-B2870D55C87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4838000"/>
              </p:ext>
            </p:extLst>
          </p:nvPr>
        </p:nvGraphicFramePr>
        <p:xfrm>
          <a:off x="279400" y="4334979"/>
          <a:ext cx="4500880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98610">
                  <a:extLst>
                    <a:ext uri="{9D8B030D-6E8A-4147-A177-3AD203B41FA5}">
                      <a16:colId xmlns:a16="http://schemas.microsoft.com/office/drawing/2014/main" val="2733867489"/>
                    </a:ext>
                  </a:extLst>
                </a:gridCol>
                <a:gridCol w="2802270">
                  <a:extLst>
                    <a:ext uri="{9D8B030D-6E8A-4147-A177-3AD203B41FA5}">
                      <a16:colId xmlns:a16="http://schemas.microsoft.com/office/drawing/2014/main" val="221186093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Path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Duration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662529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A-B-E-G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2+6+8+6 = </a:t>
                      </a:r>
                      <a:r>
                        <a:rPr lang="en-US" dirty="0">
                          <a:solidFill>
                            <a:srgbClr val="FF0000"/>
                          </a:solidFill>
                        </a:rPr>
                        <a:t>22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962613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A-C-F-G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2+10+4+6 = </a:t>
                      </a:r>
                      <a:r>
                        <a:rPr lang="en-US" dirty="0">
                          <a:solidFill>
                            <a:srgbClr val="FF0000"/>
                          </a:solidFill>
                        </a:rPr>
                        <a:t>22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0305906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A-D-F-G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2+10+4+6 = </a:t>
                      </a:r>
                      <a:r>
                        <a:rPr lang="en-US" dirty="0">
                          <a:solidFill>
                            <a:srgbClr val="FF0000"/>
                          </a:solidFill>
                        </a:rPr>
                        <a:t>22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91969704"/>
                  </a:ext>
                </a:extLst>
              </a:tr>
            </a:tbl>
          </a:graphicData>
        </a:graphic>
      </p:graphicFrame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2947B3C5-726A-460F-A5F6-F683420B4D2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837"/>
          <a:stretch/>
        </p:blipFill>
        <p:spPr>
          <a:xfrm>
            <a:off x="446198" y="1132142"/>
            <a:ext cx="5649802" cy="2499554"/>
          </a:xfrm>
          <a:prstGeom prst="rect">
            <a:avLst/>
          </a:prstGeom>
        </p:spPr>
      </p:pic>
      <p:pic>
        <p:nvPicPr>
          <p:cNvPr id="6" name="Picture 5" descr="Diagram&#10;&#10;Description automatically generated">
            <a:extLst>
              <a:ext uri="{FF2B5EF4-FFF2-40B4-BE49-F238E27FC236}">
                <a16:creationId xmlns:a16="http://schemas.microsoft.com/office/drawing/2014/main" id="{63289511-97D8-46E9-8DAE-D2D871AF4AC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76077" y="3742871"/>
            <a:ext cx="5895883" cy="2746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778879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5D55EA-8DB3-41DC-A98A-28E6C02472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400" y="127984"/>
            <a:ext cx="10515600" cy="1004158"/>
          </a:xfrm>
        </p:spPr>
        <p:txBody>
          <a:bodyPr>
            <a:normAutofit/>
          </a:bodyPr>
          <a:lstStyle/>
          <a:p>
            <a:r>
              <a:rPr lang="en-US" dirty="0"/>
              <a:t>Example 1</a:t>
            </a:r>
          </a:p>
        </p:txBody>
      </p:sp>
      <p:pic>
        <p:nvPicPr>
          <p:cNvPr id="7" name="Content Placeholder 6" descr="Table&#10;&#10;Description automatically generated">
            <a:extLst>
              <a:ext uri="{FF2B5EF4-FFF2-40B4-BE49-F238E27FC236}">
                <a16:creationId xmlns:a16="http://schemas.microsoft.com/office/drawing/2014/main" id="{EEA98336-E39A-4A4D-9DE8-39ABBA0323A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88965" y="404887"/>
            <a:ext cx="4047837" cy="2556971"/>
          </a:xfrm>
        </p:spPr>
      </p:pic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7BADB93B-802F-4618-9AF0-A6FA69E6F4EC}"/>
              </a:ext>
            </a:extLst>
          </p:cNvPr>
          <p:cNvSpPr txBox="1">
            <a:spLocks/>
          </p:cNvSpPr>
          <p:nvPr/>
        </p:nvSpPr>
        <p:spPr>
          <a:xfrm>
            <a:off x="11551920" y="6459601"/>
            <a:ext cx="640080" cy="3983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7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</a:t>
            </a:r>
            <a:fld id="{AA1528E9-8C64-44A4-BC02-5222E70D7F27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39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24E47E03-0546-43EB-814C-B2870D55C87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1212304"/>
              </p:ext>
            </p:extLst>
          </p:nvPr>
        </p:nvGraphicFramePr>
        <p:xfrm>
          <a:off x="279400" y="4334979"/>
          <a:ext cx="4500880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98610">
                  <a:extLst>
                    <a:ext uri="{9D8B030D-6E8A-4147-A177-3AD203B41FA5}">
                      <a16:colId xmlns:a16="http://schemas.microsoft.com/office/drawing/2014/main" val="2733867489"/>
                    </a:ext>
                  </a:extLst>
                </a:gridCol>
                <a:gridCol w="2802270">
                  <a:extLst>
                    <a:ext uri="{9D8B030D-6E8A-4147-A177-3AD203B41FA5}">
                      <a16:colId xmlns:a16="http://schemas.microsoft.com/office/drawing/2014/main" val="221186093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Path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Duration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662529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A-B-E-G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2+6+7+6 = </a:t>
                      </a:r>
                      <a:r>
                        <a:rPr lang="en-US" dirty="0">
                          <a:solidFill>
                            <a:srgbClr val="FF0000"/>
                          </a:solidFill>
                        </a:rPr>
                        <a:t>21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962613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A-C-F-G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2+9+4+6 = </a:t>
                      </a:r>
                      <a:r>
                        <a:rPr lang="en-US" dirty="0">
                          <a:solidFill>
                            <a:srgbClr val="FF0000"/>
                          </a:solidFill>
                        </a:rPr>
                        <a:t>21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0305906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A-D-F-G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2+9+4+6 = </a:t>
                      </a:r>
                      <a:r>
                        <a:rPr lang="en-US" dirty="0">
                          <a:solidFill>
                            <a:srgbClr val="FF0000"/>
                          </a:solidFill>
                        </a:rPr>
                        <a:t>21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91969704"/>
                  </a:ext>
                </a:extLst>
              </a:tr>
            </a:tbl>
          </a:graphicData>
        </a:graphic>
      </p:graphicFrame>
      <p:pic>
        <p:nvPicPr>
          <p:cNvPr id="6" name="Picture 5" descr="Diagram&#10;&#10;Description automatically generated">
            <a:extLst>
              <a:ext uri="{FF2B5EF4-FFF2-40B4-BE49-F238E27FC236}">
                <a16:creationId xmlns:a16="http://schemas.microsoft.com/office/drawing/2014/main" id="{63289511-97D8-46E9-8DAE-D2D871AF4AC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400" y="1149901"/>
            <a:ext cx="5895883" cy="2746240"/>
          </a:xfrm>
          <a:prstGeom prst="rect">
            <a:avLst/>
          </a:prstGeom>
        </p:spPr>
      </p:pic>
      <p:pic>
        <p:nvPicPr>
          <p:cNvPr id="8" name="Picture 7" descr="A picture containing text, clock&#10;&#10;Description automatically generated">
            <a:extLst>
              <a:ext uri="{FF2B5EF4-FFF2-40B4-BE49-F238E27FC236}">
                <a16:creationId xmlns:a16="http://schemas.microsoft.com/office/drawing/2014/main" id="{DEF3FA59-9767-4619-AA41-43CD2A0E449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73449" y="3896141"/>
            <a:ext cx="5598511" cy="24484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712845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5D55EA-8DB3-41DC-A98A-28E6C02472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400" y="127984"/>
            <a:ext cx="10515600" cy="1004158"/>
          </a:xfrm>
        </p:spPr>
        <p:txBody>
          <a:bodyPr>
            <a:normAutofit/>
          </a:bodyPr>
          <a:lstStyle/>
          <a:p>
            <a:r>
              <a:rPr lang="en-US" dirty="0"/>
              <a:t>Example 1</a:t>
            </a:r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7BADB93B-802F-4618-9AF0-A6FA69E6F4EC}"/>
              </a:ext>
            </a:extLst>
          </p:cNvPr>
          <p:cNvSpPr txBox="1">
            <a:spLocks/>
          </p:cNvSpPr>
          <p:nvPr/>
        </p:nvSpPr>
        <p:spPr>
          <a:xfrm>
            <a:off x="11551920" y="6459601"/>
            <a:ext cx="640080" cy="3983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7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</a:t>
            </a:r>
            <a:fld id="{AA1528E9-8C64-44A4-BC02-5222E70D7F27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40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pic>
        <p:nvPicPr>
          <p:cNvPr id="11" name="Picture 10" descr="Table&#10;&#10;Description automatically generated">
            <a:extLst>
              <a:ext uri="{FF2B5EF4-FFF2-40B4-BE49-F238E27FC236}">
                <a16:creationId xmlns:a16="http://schemas.microsoft.com/office/drawing/2014/main" id="{C7985EC1-DC71-4E77-A3B7-33B86B933F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400" y="2457703"/>
            <a:ext cx="4539432" cy="2453747"/>
          </a:xfrm>
          <a:prstGeom prst="rect">
            <a:avLst/>
          </a:prstGeom>
        </p:spPr>
      </p:pic>
      <p:pic>
        <p:nvPicPr>
          <p:cNvPr id="13" name="Picture 12" descr="Chart, line chart&#10;&#10;Description automatically generated">
            <a:extLst>
              <a:ext uri="{FF2B5EF4-FFF2-40B4-BE49-F238E27FC236}">
                <a16:creationId xmlns:a16="http://schemas.microsoft.com/office/drawing/2014/main" id="{CFB294D0-1BDA-4F56-8E32-14ED1EE6DC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80383" y="946614"/>
            <a:ext cx="6308034" cy="54844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653769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133854" y="1397680"/>
            <a:ext cx="4955591" cy="4414561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6" name="Rectangle 5"/>
          <p:cNvSpPr/>
          <p:nvPr/>
        </p:nvSpPr>
        <p:spPr>
          <a:xfrm>
            <a:off x="1279993" y="2543603"/>
            <a:ext cx="4222539" cy="1219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20000"/>
              </a:lnSpc>
            </a:pPr>
            <a:r>
              <a:rPr lang="en-US" sz="3200" dirty="0">
                <a:solidFill>
                  <a:schemeClr val="bg1"/>
                </a:solidFill>
                <a:latin typeface="Alexandria" charset="0"/>
                <a:cs typeface="Alexandria" charset="0"/>
              </a:rPr>
              <a:t>Practical Considerations</a:t>
            </a:r>
          </a:p>
        </p:txBody>
      </p:sp>
      <p:grpSp>
        <p:nvGrpSpPr>
          <p:cNvPr id="10" name="Group 9"/>
          <p:cNvGrpSpPr/>
          <p:nvPr/>
        </p:nvGrpSpPr>
        <p:grpSpPr>
          <a:xfrm>
            <a:off x="5641526" y="2612881"/>
            <a:ext cx="5416620" cy="2206498"/>
            <a:chOff x="5641526" y="3499567"/>
            <a:chExt cx="5416620" cy="2206498"/>
          </a:xfrm>
        </p:grpSpPr>
        <p:sp>
          <p:nvSpPr>
            <p:cNvPr id="7" name="Rectangle 6"/>
            <p:cNvSpPr/>
            <p:nvPr/>
          </p:nvSpPr>
          <p:spPr>
            <a:xfrm>
              <a:off x="6310823" y="4998179"/>
              <a:ext cx="4747323" cy="70788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sz="2000" dirty="0">
                  <a:solidFill>
                    <a:srgbClr val="203E5F"/>
                  </a:solidFill>
                </a:rPr>
                <a:t>PMG 605</a:t>
              </a:r>
            </a:p>
            <a:p>
              <a:pPr algn="ctr"/>
              <a:r>
                <a:rPr lang="en-US" sz="2000" dirty="0">
                  <a:solidFill>
                    <a:srgbClr val="203E5F"/>
                  </a:solidFill>
                </a:rPr>
                <a:t>Project Resources and Time Management</a:t>
              </a:r>
              <a:r>
                <a:rPr lang="en-US" sz="2000" dirty="0">
                  <a:solidFill>
                    <a:srgbClr val="203E5F"/>
                  </a:solidFill>
                  <a:latin typeface="Alexandria" charset="0"/>
                  <a:cs typeface="Alexandria" charset="0"/>
                </a:rPr>
                <a:t> </a:t>
              </a:r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6847263" y="3955186"/>
              <a:ext cx="421088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b="1" dirty="0">
                  <a:solidFill>
                    <a:srgbClr val="00B0F0"/>
                  </a:solidFill>
                  <a:latin typeface="Alexandria" charset="0"/>
                  <a:cs typeface="Alexandria" charset="0"/>
                </a:rPr>
                <a:t>Reducing Project Duration</a:t>
              </a: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641526" y="3499567"/>
              <a:ext cx="1190600" cy="993910"/>
              <a:chOff x="5641526" y="3499567"/>
              <a:chExt cx="1190600" cy="993910"/>
            </a:xfrm>
          </p:grpSpPr>
          <p:sp>
            <p:nvSpPr>
              <p:cNvPr id="18" name="Rectangle 17"/>
              <p:cNvSpPr/>
              <p:nvPr/>
            </p:nvSpPr>
            <p:spPr>
              <a:xfrm>
                <a:off x="5641526" y="3505024"/>
                <a:ext cx="1190600" cy="988453"/>
              </a:xfrm>
              <a:prstGeom prst="rect">
                <a:avLst/>
              </a:prstGeom>
              <a:solidFill>
                <a:srgbClr val="00B0F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400">
                  <a:ea typeface="Roboto Light" panose="02000000000000000000" pitchFamily="2" charset="0"/>
                </a:endParaRPr>
              </a:p>
            </p:txBody>
          </p:sp>
          <p:sp>
            <p:nvSpPr>
              <p:cNvPr id="19" name="TextBox 18"/>
              <p:cNvSpPr txBox="1"/>
              <p:nvPr/>
            </p:nvSpPr>
            <p:spPr>
              <a:xfrm>
                <a:off x="5692422" y="3499567"/>
                <a:ext cx="1091009" cy="33718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1600" dirty="0">
                    <a:solidFill>
                      <a:schemeClr val="bg1"/>
                    </a:solidFill>
                    <a:latin typeface="Alexandria" charset="0"/>
                    <a:cs typeface="Alexandria" charset="0"/>
                  </a:rPr>
                  <a:t>Lecture</a:t>
                </a:r>
              </a:p>
            </p:txBody>
          </p:sp>
          <p:sp>
            <p:nvSpPr>
              <p:cNvPr id="23" name="TextBox 22"/>
              <p:cNvSpPr txBox="1"/>
              <p:nvPr/>
            </p:nvSpPr>
            <p:spPr>
              <a:xfrm>
                <a:off x="5826569" y="3769896"/>
                <a:ext cx="819100" cy="64516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3600" b="1" dirty="0">
                    <a:solidFill>
                      <a:schemeClr val="bg1"/>
                    </a:solidFill>
                    <a:latin typeface="Alexandria" charset="0"/>
                    <a:cs typeface="Alexandria" charset="0"/>
                  </a:rPr>
                  <a:t>07</a:t>
                </a:r>
              </a:p>
            </p:txBody>
          </p:sp>
        </p:grpSp>
      </p:grpSp>
      <p:sp>
        <p:nvSpPr>
          <p:cNvPr id="29" name="Rectangle 28"/>
          <p:cNvSpPr/>
          <p:nvPr/>
        </p:nvSpPr>
        <p:spPr>
          <a:xfrm>
            <a:off x="2626179" y="500900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13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548872" y="6323076"/>
            <a:ext cx="640080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1600" dirty="0">
                <a:solidFill>
                  <a:srgbClr val="44546A"/>
                </a:solidFill>
              </a:rPr>
              <a:t>7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</a:t>
            </a:r>
            <a:fld id="{AA1528E9-8C64-44A4-BC02-5222E70D7F27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41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29246661"/>
      </p:ext>
    </p:extLst>
  </p:cSld>
  <p:clrMapOvr>
    <a:masterClrMapping/>
  </p:clrMapOvr>
  <p:transition spd="slow">
    <p:comb/>
  </p:transition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548872" y="6323076"/>
            <a:ext cx="640080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7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</a:t>
            </a:r>
            <a:fld id="{AA1528E9-8C64-44A4-BC02-5222E70D7F27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42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8" y="1019069"/>
            <a:ext cx="73729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Practical Considerations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0" name="Content Placeholder 4">
            <a:extLst>
              <a:ext uri="{FF2B5EF4-FFF2-40B4-BE49-F238E27FC236}">
                <a16:creationId xmlns:a16="http://schemas.microsoft.com/office/drawing/2014/main" id="{990169C1-5DF2-45B9-864B-8E2661F2032F}"/>
              </a:ext>
            </a:extLst>
          </p:cNvPr>
          <p:cNvSpPr txBox="1">
            <a:spLocks/>
          </p:cNvSpPr>
          <p:nvPr/>
        </p:nvSpPr>
        <p:spPr>
          <a:xfrm>
            <a:off x="915803" y="2159867"/>
            <a:ext cx="10255779" cy="420296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200000"/>
              </a:lnSpc>
            </a:pPr>
            <a:r>
              <a:rPr lang="en-US" sz="2400" dirty="0"/>
              <a:t>The inherent risks involved in crashing particular activities need to be considered.</a:t>
            </a:r>
          </a:p>
          <a:p>
            <a:pPr algn="just">
              <a:lnSpc>
                <a:spcPct val="200000"/>
              </a:lnSpc>
            </a:pPr>
            <a:r>
              <a:rPr lang="en-US" sz="2400" dirty="0"/>
              <a:t>There are rare situations in which activities cannot be crashed by single time units. Instead, crashing is “all or nothing.”</a:t>
            </a:r>
          </a:p>
          <a:p>
            <a:pPr algn="just">
              <a:lnSpc>
                <a:spcPct val="200000"/>
              </a:lnSpc>
            </a:pPr>
            <a:r>
              <a:rPr lang="en-US" sz="2400" dirty="0"/>
              <a:t>Resource availability, not cost, may dictate which activities are crashed</a:t>
            </a:r>
          </a:p>
        </p:txBody>
      </p:sp>
    </p:spTree>
    <p:extLst>
      <p:ext uri="{BB962C8B-B14F-4D97-AF65-F5344CB8AC3E}">
        <p14:creationId xmlns:p14="http://schemas.microsoft.com/office/powerpoint/2010/main" val="480708097"/>
      </p:ext>
    </p:extLst>
  </p:cSld>
  <p:clrMapOvr>
    <a:masterClrMapping/>
  </p:clrMapOvr>
  <p:transition spd="slow">
    <p:comb/>
  </p:transition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133854" y="1397680"/>
            <a:ext cx="4955591" cy="4414561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6" name="Rectangle 5"/>
          <p:cNvSpPr/>
          <p:nvPr/>
        </p:nvSpPr>
        <p:spPr>
          <a:xfrm>
            <a:off x="1279993" y="2543603"/>
            <a:ext cx="4222539" cy="6289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20000"/>
              </a:lnSpc>
            </a:pPr>
            <a:r>
              <a:rPr lang="en-US" sz="3200" dirty="0">
                <a:solidFill>
                  <a:schemeClr val="bg1"/>
                </a:solidFill>
                <a:latin typeface="Alexandria" charset="0"/>
                <a:cs typeface="Alexandria" charset="0"/>
              </a:rPr>
              <a:t>Crashing Example 2</a:t>
            </a:r>
          </a:p>
        </p:txBody>
      </p:sp>
      <p:grpSp>
        <p:nvGrpSpPr>
          <p:cNvPr id="10" name="Group 9"/>
          <p:cNvGrpSpPr/>
          <p:nvPr/>
        </p:nvGrpSpPr>
        <p:grpSpPr>
          <a:xfrm>
            <a:off x="5641526" y="2612881"/>
            <a:ext cx="5416620" cy="2206498"/>
            <a:chOff x="5641526" y="3499567"/>
            <a:chExt cx="5416620" cy="2206498"/>
          </a:xfrm>
        </p:grpSpPr>
        <p:sp>
          <p:nvSpPr>
            <p:cNvPr id="7" name="Rectangle 6"/>
            <p:cNvSpPr/>
            <p:nvPr/>
          </p:nvSpPr>
          <p:spPr>
            <a:xfrm>
              <a:off x="6310823" y="4998179"/>
              <a:ext cx="4747323" cy="70788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sz="2000" dirty="0">
                  <a:solidFill>
                    <a:srgbClr val="203E5F"/>
                  </a:solidFill>
                </a:rPr>
                <a:t>PMG 605</a:t>
              </a:r>
            </a:p>
            <a:p>
              <a:pPr algn="ctr"/>
              <a:r>
                <a:rPr lang="en-US" sz="2000" dirty="0">
                  <a:solidFill>
                    <a:srgbClr val="203E5F"/>
                  </a:solidFill>
                </a:rPr>
                <a:t>Project Resources and Time Management</a:t>
              </a:r>
              <a:r>
                <a:rPr lang="en-US" sz="2000" dirty="0">
                  <a:solidFill>
                    <a:srgbClr val="203E5F"/>
                  </a:solidFill>
                  <a:latin typeface="Alexandria" charset="0"/>
                  <a:cs typeface="Alexandria" charset="0"/>
                </a:rPr>
                <a:t> </a:t>
              </a:r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6847263" y="3955186"/>
              <a:ext cx="421088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b="1" dirty="0">
                  <a:solidFill>
                    <a:srgbClr val="00B0F0"/>
                  </a:solidFill>
                  <a:latin typeface="Alexandria" charset="0"/>
                  <a:cs typeface="Alexandria" charset="0"/>
                </a:rPr>
                <a:t>Reducing Project Duration</a:t>
              </a: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641526" y="3499567"/>
              <a:ext cx="1190600" cy="993910"/>
              <a:chOff x="5641526" y="3499567"/>
              <a:chExt cx="1190600" cy="993910"/>
            </a:xfrm>
          </p:grpSpPr>
          <p:sp>
            <p:nvSpPr>
              <p:cNvPr id="18" name="Rectangle 17"/>
              <p:cNvSpPr/>
              <p:nvPr/>
            </p:nvSpPr>
            <p:spPr>
              <a:xfrm>
                <a:off x="5641526" y="3505024"/>
                <a:ext cx="1190600" cy="988453"/>
              </a:xfrm>
              <a:prstGeom prst="rect">
                <a:avLst/>
              </a:prstGeom>
              <a:solidFill>
                <a:srgbClr val="00B0F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400">
                  <a:ea typeface="Roboto Light" panose="02000000000000000000" pitchFamily="2" charset="0"/>
                </a:endParaRPr>
              </a:p>
            </p:txBody>
          </p:sp>
          <p:sp>
            <p:nvSpPr>
              <p:cNvPr id="19" name="TextBox 18"/>
              <p:cNvSpPr txBox="1"/>
              <p:nvPr/>
            </p:nvSpPr>
            <p:spPr>
              <a:xfrm>
                <a:off x="5692422" y="3499567"/>
                <a:ext cx="1091009" cy="33718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1600" dirty="0">
                    <a:solidFill>
                      <a:schemeClr val="bg1"/>
                    </a:solidFill>
                    <a:latin typeface="Alexandria" charset="0"/>
                    <a:cs typeface="Alexandria" charset="0"/>
                  </a:rPr>
                  <a:t>Lecture</a:t>
                </a:r>
              </a:p>
            </p:txBody>
          </p:sp>
          <p:sp>
            <p:nvSpPr>
              <p:cNvPr id="23" name="TextBox 22"/>
              <p:cNvSpPr txBox="1"/>
              <p:nvPr/>
            </p:nvSpPr>
            <p:spPr>
              <a:xfrm>
                <a:off x="5826569" y="3769896"/>
                <a:ext cx="819100" cy="64516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3600" b="1" dirty="0">
                    <a:solidFill>
                      <a:schemeClr val="bg1"/>
                    </a:solidFill>
                    <a:latin typeface="Alexandria" charset="0"/>
                    <a:cs typeface="Alexandria" charset="0"/>
                  </a:rPr>
                  <a:t>07</a:t>
                </a:r>
              </a:p>
            </p:txBody>
          </p:sp>
        </p:grpSp>
      </p:grpSp>
      <p:sp>
        <p:nvSpPr>
          <p:cNvPr id="29" name="Rectangle 28"/>
          <p:cNvSpPr/>
          <p:nvPr/>
        </p:nvSpPr>
        <p:spPr>
          <a:xfrm>
            <a:off x="2626179" y="500900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13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548872" y="6323076"/>
            <a:ext cx="640080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1600" dirty="0">
                <a:solidFill>
                  <a:srgbClr val="44546A"/>
                </a:solidFill>
              </a:rPr>
              <a:t>7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</a:t>
            </a:r>
            <a:fld id="{AA1528E9-8C64-44A4-BC02-5222E70D7F27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43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02430993"/>
      </p:ext>
    </p:extLst>
  </p:cSld>
  <p:clrMapOvr>
    <a:masterClrMapping/>
  </p:clrMapOvr>
  <p:transition spd="slow">
    <p:comb/>
  </p:transition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548872" y="6323076"/>
            <a:ext cx="640080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7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</a:t>
            </a:r>
            <a:fld id="{AA1528E9-8C64-44A4-BC02-5222E70D7F27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44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8" y="1019069"/>
            <a:ext cx="73729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Example 2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07</a:t>
            </a: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11" name="Content Placeholder 15" descr="Text&#10;&#10;Description automatically generated">
            <a:extLst>
              <a:ext uri="{FF2B5EF4-FFF2-40B4-BE49-F238E27FC236}">
                <a16:creationId xmlns:a16="http://schemas.microsoft.com/office/drawing/2014/main" id="{5585D155-A98F-47E5-BB4D-FFF13DCD382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9153" y="2428790"/>
            <a:ext cx="10508974" cy="33395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3464402"/>
      </p:ext>
    </p:extLst>
  </p:cSld>
  <p:clrMapOvr>
    <a:masterClrMapping/>
  </p:clrMapOvr>
  <p:transition spd="slow">
    <p:comb/>
  </p:transition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5D55EA-8DB3-41DC-A98A-28E6C02472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400" y="127984"/>
            <a:ext cx="10515600" cy="1004158"/>
          </a:xfrm>
        </p:spPr>
        <p:txBody>
          <a:bodyPr>
            <a:normAutofit/>
          </a:bodyPr>
          <a:lstStyle/>
          <a:p>
            <a:r>
              <a:rPr lang="en-US" dirty="0"/>
              <a:t>Example 2</a:t>
            </a:r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7BADB93B-802F-4618-9AF0-A6FA69E6F4EC}"/>
              </a:ext>
            </a:extLst>
          </p:cNvPr>
          <p:cNvSpPr txBox="1">
            <a:spLocks/>
          </p:cNvSpPr>
          <p:nvPr/>
        </p:nvSpPr>
        <p:spPr>
          <a:xfrm>
            <a:off x="11551920" y="6459601"/>
            <a:ext cx="640080" cy="3983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7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</a:t>
            </a:r>
            <a:fld id="{AA1528E9-8C64-44A4-BC02-5222E70D7F27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45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pic>
        <p:nvPicPr>
          <p:cNvPr id="7" name="Content Placeholder 6" descr="Diagram&#10;&#10;Description automatically generated">
            <a:extLst>
              <a:ext uri="{FF2B5EF4-FFF2-40B4-BE49-F238E27FC236}">
                <a16:creationId xmlns:a16="http://schemas.microsoft.com/office/drawing/2014/main" id="{5E2B5DEF-22AB-460D-A631-5428FFCCD96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04280" y="1113183"/>
            <a:ext cx="8238433" cy="5545617"/>
          </a:xfrm>
        </p:spPr>
      </p:pic>
    </p:spTree>
    <p:extLst>
      <p:ext uri="{BB962C8B-B14F-4D97-AF65-F5344CB8AC3E}">
        <p14:creationId xmlns:p14="http://schemas.microsoft.com/office/powerpoint/2010/main" val="2257783215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5D55EA-8DB3-41DC-A98A-28E6C02472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400" y="127984"/>
            <a:ext cx="10515600" cy="1004158"/>
          </a:xfrm>
        </p:spPr>
        <p:txBody>
          <a:bodyPr>
            <a:normAutofit/>
          </a:bodyPr>
          <a:lstStyle/>
          <a:p>
            <a:r>
              <a:rPr lang="en-US" dirty="0"/>
              <a:t>Example 2 Solution</a:t>
            </a:r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7BADB93B-802F-4618-9AF0-A6FA69E6F4EC}"/>
              </a:ext>
            </a:extLst>
          </p:cNvPr>
          <p:cNvSpPr txBox="1">
            <a:spLocks/>
          </p:cNvSpPr>
          <p:nvPr/>
        </p:nvSpPr>
        <p:spPr>
          <a:xfrm>
            <a:off x="11551920" y="6459601"/>
            <a:ext cx="640080" cy="3983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7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</a:t>
            </a:r>
            <a:fld id="{AA1528E9-8C64-44A4-BC02-5222E70D7F27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46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pic>
        <p:nvPicPr>
          <p:cNvPr id="8" name="Content Placeholder 7" descr="Diagram&#10;&#10;Description automatically generated">
            <a:extLst>
              <a:ext uri="{FF2B5EF4-FFF2-40B4-BE49-F238E27FC236}">
                <a16:creationId xmlns:a16="http://schemas.microsoft.com/office/drawing/2014/main" id="{9D7A22AF-32DA-4841-AD28-4F3C52D2008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400" y="1123495"/>
            <a:ext cx="5172797" cy="4933759"/>
          </a:xfrm>
        </p:spPr>
      </p:pic>
      <p:pic>
        <p:nvPicPr>
          <p:cNvPr id="10" name="Picture 9" descr="Diagram&#10;&#10;Description automatically generated">
            <a:extLst>
              <a:ext uri="{FF2B5EF4-FFF2-40B4-BE49-F238E27FC236}">
                <a16:creationId xmlns:a16="http://schemas.microsoft.com/office/drawing/2014/main" id="{F38D1E6C-3A53-407D-A36D-060E400BC52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132142"/>
            <a:ext cx="5172797" cy="4925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2706333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5D55EA-8DB3-41DC-A98A-28E6C02472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400" y="127984"/>
            <a:ext cx="10515600" cy="1004158"/>
          </a:xfrm>
        </p:spPr>
        <p:txBody>
          <a:bodyPr>
            <a:normAutofit/>
          </a:bodyPr>
          <a:lstStyle/>
          <a:p>
            <a:r>
              <a:rPr lang="en-US" dirty="0"/>
              <a:t>Example 2 Solution</a:t>
            </a:r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7BADB93B-802F-4618-9AF0-A6FA69E6F4EC}"/>
              </a:ext>
            </a:extLst>
          </p:cNvPr>
          <p:cNvSpPr txBox="1">
            <a:spLocks/>
          </p:cNvSpPr>
          <p:nvPr/>
        </p:nvSpPr>
        <p:spPr>
          <a:xfrm>
            <a:off x="11551920" y="6459601"/>
            <a:ext cx="640080" cy="3983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7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</a:t>
            </a:r>
            <a:fld id="{AA1528E9-8C64-44A4-BC02-5222E70D7F27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47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pic>
        <p:nvPicPr>
          <p:cNvPr id="7" name="Content Placeholder 6" descr="Diagram&#10;&#10;Description automatically generated">
            <a:extLst>
              <a:ext uri="{FF2B5EF4-FFF2-40B4-BE49-F238E27FC236}">
                <a16:creationId xmlns:a16="http://schemas.microsoft.com/office/drawing/2014/main" id="{5FC8E934-0730-475D-B1F4-8068065663A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400" y="1132142"/>
            <a:ext cx="5079004" cy="4871698"/>
          </a:xfrm>
        </p:spPr>
      </p:pic>
      <p:pic>
        <p:nvPicPr>
          <p:cNvPr id="11" name="Picture 10" descr="Table&#10;&#10;Description automatically generated">
            <a:extLst>
              <a:ext uri="{FF2B5EF4-FFF2-40B4-BE49-F238E27FC236}">
                <a16:creationId xmlns:a16="http://schemas.microsoft.com/office/drawing/2014/main" id="{8F02817A-A5AA-400C-9CAE-6A0D27FF459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65834" y="2238209"/>
            <a:ext cx="6001588" cy="23815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7521769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133854" y="1397680"/>
            <a:ext cx="4955591" cy="4414561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6" name="Rectangle 5"/>
          <p:cNvSpPr/>
          <p:nvPr/>
        </p:nvSpPr>
        <p:spPr>
          <a:xfrm>
            <a:off x="1279993" y="2543603"/>
            <a:ext cx="4222539" cy="1219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20000"/>
              </a:lnSpc>
            </a:pPr>
            <a:r>
              <a:rPr lang="en-US" sz="3200" dirty="0">
                <a:solidFill>
                  <a:schemeClr val="bg1"/>
                </a:solidFill>
                <a:latin typeface="Alexandria" charset="0"/>
                <a:cs typeface="Alexandria" charset="0"/>
              </a:rPr>
              <a:t>Summary of Today Session</a:t>
            </a:r>
          </a:p>
        </p:txBody>
      </p:sp>
      <p:grpSp>
        <p:nvGrpSpPr>
          <p:cNvPr id="10" name="Group 9"/>
          <p:cNvGrpSpPr/>
          <p:nvPr/>
        </p:nvGrpSpPr>
        <p:grpSpPr>
          <a:xfrm>
            <a:off x="5641526" y="2612881"/>
            <a:ext cx="5416620" cy="2206498"/>
            <a:chOff x="5641526" y="3499567"/>
            <a:chExt cx="5416620" cy="2206498"/>
          </a:xfrm>
        </p:grpSpPr>
        <p:sp>
          <p:nvSpPr>
            <p:cNvPr id="7" name="Rectangle 6"/>
            <p:cNvSpPr/>
            <p:nvPr/>
          </p:nvSpPr>
          <p:spPr>
            <a:xfrm>
              <a:off x="6310823" y="4998179"/>
              <a:ext cx="4747323" cy="70788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sz="2000" dirty="0">
                  <a:solidFill>
                    <a:srgbClr val="203E5F"/>
                  </a:solidFill>
                </a:rPr>
                <a:t>PMG 605</a:t>
              </a:r>
            </a:p>
            <a:p>
              <a:pPr algn="ctr"/>
              <a:r>
                <a:rPr lang="en-US" sz="2000" dirty="0">
                  <a:solidFill>
                    <a:srgbClr val="203E5F"/>
                  </a:solidFill>
                </a:rPr>
                <a:t>Project Resources and Time Management</a:t>
              </a:r>
              <a:r>
                <a:rPr lang="en-US" sz="2000" dirty="0">
                  <a:solidFill>
                    <a:srgbClr val="203E5F"/>
                  </a:solidFill>
                  <a:latin typeface="Alexandria" charset="0"/>
                  <a:cs typeface="Alexandria" charset="0"/>
                </a:rPr>
                <a:t> </a:t>
              </a:r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6847263" y="3955186"/>
              <a:ext cx="421088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b="1" dirty="0">
                  <a:solidFill>
                    <a:srgbClr val="00B0F0"/>
                  </a:solidFill>
                  <a:latin typeface="Alexandria" charset="0"/>
                  <a:cs typeface="Alexandria" charset="0"/>
                </a:rPr>
                <a:t>Reducing Project Duration</a:t>
              </a: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641526" y="3499567"/>
              <a:ext cx="1190600" cy="993910"/>
              <a:chOff x="5641526" y="3499567"/>
              <a:chExt cx="1190600" cy="993910"/>
            </a:xfrm>
          </p:grpSpPr>
          <p:sp>
            <p:nvSpPr>
              <p:cNvPr id="18" name="Rectangle 17"/>
              <p:cNvSpPr/>
              <p:nvPr/>
            </p:nvSpPr>
            <p:spPr>
              <a:xfrm>
                <a:off x="5641526" y="3505024"/>
                <a:ext cx="1190600" cy="988453"/>
              </a:xfrm>
              <a:prstGeom prst="rect">
                <a:avLst/>
              </a:prstGeom>
              <a:solidFill>
                <a:srgbClr val="00B0F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400">
                  <a:ea typeface="Roboto Light" panose="02000000000000000000" pitchFamily="2" charset="0"/>
                </a:endParaRPr>
              </a:p>
            </p:txBody>
          </p:sp>
          <p:sp>
            <p:nvSpPr>
              <p:cNvPr id="19" name="TextBox 18"/>
              <p:cNvSpPr txBox="1"/>
              <p:nvPr/>
            </p:nvSpPr>
            <p:spPr>
              <a:xfrm>
                <a:off x="5692422" y="3499567"/>
                <a:ext cx="1091009" cy="33718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1600" dirty="0">
                    <a:solidFill>
                      <a:schemeClr val="bg1"/>
                    </a:solidFill>
                    <a:latin typeface="Alexandria" charset="0"/>
                    <a:cs typeface="Alexandria" charset="0"/>
                  </a:rPr>
                  <a:t>Lecture</a:t>
                </a:r>
              </a:p>
            </p:txBody>
          </p:sp>
          <p:sp>
            <p:nvSpPr>
              <p:cNvPr id="23" name="TextBox 22"/>
              <p:cNvSpPr txBox="1"/>
              <p:nvPr/>
            </p:nvSpPr>
            <p:spPr>
              <a:xfrm>
                <a:off x="5826569" y="3769896"/>
                <a:ext cx="819100" cy="64516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3600" b="1" dirty="0">
                    <a:solidFill>
                      <a:schemeClr val="bg1"/>
                    </a:solidFill>
                    <a:latin typeface="Alexandria" charset="0"/>
                    <a:cs typeface="Alexandria" charset="0"/>
                  </a:rPr>
                  <a:t>07</a:t>
                </a:r>
              </a:p>
            </p:txBody>
          </p:sp>
        </p:grpSp>
      </p:grpSp>
      <p:sp>
        <p:nvSpPr>
          <p:cNvPr id="29" name="Rectangle 28"/>
          <p:cNvSpPr/>
          <p:nvPr/>
        </p:nvSpPr>
        <p:spPr>
          <a:xfrm>
            <a:off x="2626179" y="500900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13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548872" y="6323076"/>
            <a:ext cx="640080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1600" dirty="0">
                <a:solidFill>
                  <a:srgbClr val="44546A"/>
                </a:solidFill>
              </a:rPr>
              <a:t>7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</a:t>
            </a:r>
            <a:fld id="{AA1528E9-8C64-44A4-BC02-5222E70D7F27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48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82490375"/>
      </p:ext>
    </p:extLst>
  </p:cSld>
  <p:clrMapOvr>
    <a:masterClrMapping/>
  </p:clrMapOvr>
  <p:transition spd="slow">
    <p:comb/>
  </p:transition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7BADB93B-802F-4618-9AF0-A6FA69E6F4EC}"/>
              </a:ext>
            </a:extLst>
          </p:cNvPr>
          <p:cNvSpPr txBox="1">
            <a:spLocks/>
          </p:cNvSpPr>
          <p:nvPr/>
        </p:nvSpPr>
        <p:spPr>
          <a:xfrm>
            <a:off x="11551920" y="6459601"/>
            <a:ext cx="640080" cy="3983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7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</a:t>
            </a:r>
            <a:fld id="{AA1528E9-8C64-44A4-BC02-5222E70D7F27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49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402" y="53011"/>
            <a:ext cx="5859841" cy="31110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402" y="3472071"/>
            <a:ext cx="5859841" cy="29875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3989" y="3472071"/>
            <a:ext cx="5791993" cy="29875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8EF420B2-0871-1256-5825-93BD11546F6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90123" y="53011"/>
            <a:ext cx="5725731" cy="32207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8683588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15201" y="1316179"/>
            <a:ext cx="7331272" cy="790511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6" name="Rectangle 5"/>
          <p:cNvSpPr/>
          <p:nvPr/>
        </p:nvSpPr>
        <p:spPr>
          <a:xfrm>
            <a:off x="1736526" y="1349559"/>
            <a:ext cx="4906728" cy="6960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20000"/>
              </a:lnSpc>
            </a:pPr>
            <a:r>
              <a:rPr lang="en-US" sz="36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Resources</a:t>
            </a:r>
          </a:p>
        </p:txBody>
      </p:sp>
      <p:sp>
        <p:nvSpPr>
          <p:cNvPr id="29" name="Rectangle 28"/>
          <p:cNvSpPr/>
          <p:nvPr/>
        </p:nvSpPr>
        <p:spPr>
          <a:xfrm>
            <a:off x="2626179" y="500900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13" name="Content Placeholder 2"/>
          <p:cNvSpPr txBox="1">
            <a:spLocks/>
          </p:cNvSpPr>
          <p:nvPr/>
        </p:nvSpPr>
        <p:spPr>
          <a:xfrm>
            <a:off x="815202" y="2183868"/>
            <a:ext cx="7331272" cy="4646422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US" dirty="0"/>
              <a:t>Project Management</a:t>
            </a:r>
          </a:p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US" dirty="0"/>
              <a:t>The Managerial Process</a:t>
            </a:r>
          </a:p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US" dirty="0"/>
              <a:t>Fifth Edition</a:t>
            </a:r>
          </a:p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US" dirty="0"/>
              <a:t>By: Erik W. Larson</a:t>
            </a:r>
          </a:p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US" dirty="0"/>
              <a:t>Oregon State University</a:t>
            </a:r>
          </a:p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US" dirty="0"/>
              <a:t>Clifford F. Gray</a:t>
            </a:r>
          </a:p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US" dirty="0"/>
              <a:t>Oregon State University</a:t>
            </a:r>
          </a:p>
        </p:txBody>
      </p:sp>
      <p:sp>
        <p:nvSpPr>
          <p:cNvPr id="7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548872" y="6323076"/>
            <a:ext cx="640080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1600" dirty="0">
                <a:solidFill>
                  <a:srgbClr val="44546A"/>
                </a:solidFill>
              </a:rPr>
              <a:t>7-54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23639722"/>
      </p:ext>
    </p:extLst>
  </p:cSld>
  <p:clrMapOvr>
    <a:masterClrMapping/>
  </p:clrMapOvr>
  <p:transition spd="slow">
    <p:comb/>
  </p:transition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 cstate="print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/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/>
          <p:cNvSpPr txBox="1"/>
          <p:nvPr/>
        </p:nvSpPr>
        <p:spPr>
          <a:xfrm>
            <a:off x="705831" y="5707075"/>
            <a:ext cx="452456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>
                <a:solidFill>
                  <a:schemeClr val="bg1"/>
                </a:solidFill>
                <a:latin typeface="Alexandria" charset="0"/>
                <a:cs typeface="Alexandria" charset="0"/>
              </a:rPr>
              <a:t>Thank You</a:t>
            </a:r>
          </a:p>
        </p:txBody>
      </p:sp>
      <p:pic>
        <p:nvPicPr>
          <p:cNvPr id="13" name="Graphic 12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/>
          <p:cNvSpPr/>
          <p:nvPr/>
        </p:nvSpPr>
        <p:spPr>
          <a:xfrm rot="16200000" flipV="1">
            <a:off x="-2058944" y="4401414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-1" fmla="*/ 0 w 3801492"/>
              <a:gd name="connsiteY0-2" fmla="*/ 1097456 h 1097456"/>
              <a:gd name="connsiteX1-3" fmla="*/ 1102581 w 3801492"/>
              <a:gd name="connsiteY1-4" fmla="*/ 0 h 1097456"/>
              <a:gd name="connsiteX2-5" fmla="*/ 3801492 w 3801492"/>
              <a:gd name="connsiteY2-6" fmla="*/ 12700 h 1097456"/>
              <a:gd name="connsiteX3-7" fmla="*/ 2724311 w 3801492"/>
              <a:gd name="connsiteY3-8" fmla="*/ 1097456 h 1097456"/>
              <a:gd name="connsiteX4-9" fmla="*/ 0 w 3801492"/>
              <a:gd name="connsiteY4-10" fmla="*/ 1097456 h 1097456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4" ma:contentTypeDescription="Create a new document." ma:contentTypeScope="" ma:versionID="7e97f5759b239d09901a6c3e6d044424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ff6c873fd4150f862f394d9ad33a2f1b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b5d792bc-7973-4ea0-b250-91ea47055511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d13aca44-ef33-4cf4-9980-7f0b00e6eeb9">
      <Terms xmlns="http://schemas.microsoft.com/office/infopath/2007/PartnerControls"/>
    </lcf76f155ced4ddcb4097134ff3c332f>
    <TaxCatchAll xmlns="49100919-8a76-4266-be0c-7dc583902cb4" xsi:nil="true"/>
  </documentManagement>
</p:properties>
</file>

<file path=customXml/itemProps1.xml><?xml version="1.0" encoding="utf-8"?>
<ds:datastoreItem xmlns:ds="http://schemas.openxmlformats.org/officeDocument/2006/customXml" ds:itemID="{C42D9962-DE7B-4B04-88F5-574041A97D3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3aca44-ef33-4cf4-9980-7f0b00e6eeb9"/>
    <ds:schemaRef ds:uri="49100919-8a76-4266-be0c-7dc583902cb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6922925-B650-4EA1-A7DB-D7297A7637D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CC9A911-23AF-4D6B-960B-1A780C58D828}">
  <ds:schemaRefs>
    <ds:schemaRef ds:uri="http://schemas.openxmlformats.org/package/2006/metadata/core-properties"/>
    <ds:schemaRef ds:uri="http://purl.org/dc/dcmitype/"/>
    <ds:schemaRef ds:uri="http://schemas.microsoft.com/office/2006/metadata/properties"/>
    <ds:schemaRef ds:uri="http://schemas.microsoft.com/office/2006/documentManagement/types"/>
    <ds:schemaRef ds:uri="http://purl.org/dc/elements/1.1/"/>
    <ds:schemaRef ds:uri="http://www.w3.org/XML/1998/namespace"/>
    <ds:schemaRef ds:uri="http://schemas.microsoft.com/office/infopath/2007/PartnerControls"/>
    <ds:schemaRef ds:uri="49100919-8a76-4266-be0c-7dc583902cb4"/>
    <ds:schemaRef ds:uri="d13aca44-ef33-4cf4-9980-7f0b00e6eeb9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1155</TotalTime>
  <Words>2306</Words>
  <Application>Microsoft Office PowerPoint</Application>
  <PresentationFormat>Widescreen</PresentationFormat>
  <Paragraphs>387</Paragraphs>
  <Slides>51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51</vt:i4>
      </vt:variant>
    </vt:vector>
  </HeadingPairs>
  <TitlesOfParts>
    <vt:vector size="57" baseType="lpstr">
      <vt:lpstr>Alexandria</vt:lpstr>
      <vt:lpstr>Arial</vt:lpstr>
      <vt:lpstr>Calibri</vt:lpstr>
      <vt:lpstr>Calibri Light</vt:lpstr>
      <vt:lpstr>Roboto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Example 1</vt:lpstr>
      <vt:lpstr>Example 1</vt:lpstr>
      <vt:lpstr>Example 1</vt:lpstr>
      <vt:lpstr>Example 1</vt:lpstr>
      <vt:lpstr>Example 1</vt:lpstr>
      <vt:lpstr>Example 1</vt:lpstr>
      <vt:lpstr>Example 1</vt:lpstr>
      <vt:lpstr>PowerPoint Presentation</vt:lpstr>
      <vt:lpstr>PowerPoint Presentation</vt:lpstr>
      <vt:lpstr>PowerPoint Presentation</vt:lpstr>
      <vt:lpstr>PowerPoint Presentation</vt:lpstr>
      <vt:lpstr>Example 2</vt:lpstr>
      <vt:lpstr>Example 2 Solution</vt:lpstr>
      <vt:lpstr>Example 2 Solution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AbdullahHalawany</cp:lastModifiedBy>
  <cp:revision>227</cp:revision>
  <dcterms:created xsi:type="dcterms:W3CDTF">2023-04-29T09:08:00Z</dcterms:created>
  <dcterms:modified xsi:type="dcterms:W3CDTF">2024-11-15T00:01:18Z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17AA779C58B4485E9875EC7763513157_12</vt:lpwstr>
  </property>
  <property fmtid="{D5CDD505-2E9C-101B-9397-08002B2CF9AE}" pid="3" name="KSOProductBuildVer">
    <vt:lpwstr>1033-12.2.0.13359</vt:lpwstr>
  </property>
  <property fmtid="{D5CDD505-2E9C-101B-9397-08002B2CF9AE}" pid="4" name="ContentTypeId">
    <vt:lpwstr>0x0101006A254F5D6A14094B8840E79896A2F150</vt:lpwstr>
  </property>
  <property fmtid="{D5CDD505-2E9C-101B-9397-08002B2CF9AE}" pid="5" name="MediaServiceImageTags">
    <vt:lpwstr/>
  </property>
</Properties>
</file>