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78" r:id="rId4"/>
    <p:sldId id="356" r:id="rId5"/>
    <p:sldId id="359" r:id="rId6"/>
    <p:sldId id="379" r:id="rId7"/>
    <p:sldId id="357" r:id="rId8"/>
    <p:sldId id="380" r:id="rId9"/>
    <p:sldId id="358" r:id="rId10"/>
    <p:sldId id="381" r:id="rId11"/>
    <p:sldId id="360" r:id="rId12"/>
    <p:sldId id="361" r:id="rId13"/>
    <p:sldId id="363" r:id="rId14"/>
    <p:sldId id="362" r:id="rId15"/>
    <p:sldId id="364" r:id="rId16"/>
    <p:sldId id="382" r:id="rId17"/>
    <p:sldId id="365" r:id="rId18"/>
    <p:sldId id="383" r:id="rId19"/>
    <p:sldId id="366" r:id="rId20"/>
    <p:sldId id="367" r:id="rId21"/>
    <p:sldId id="368" r:id="rId22"/>
    <p:sldId id="384" r:id="rId23"/>
    <p:sldId id="369" r:id="rId24"/>
    <p:sldId id="370" r:id="rId25"/>
    <p:sldId id="371" r:id="rId26"/>
    <p:sldId id="372" r:id="rId27"/>
    <p:sldId id="373" r:id="rId28"/>
    <p:sldId id="385" r:id="rId29"/>
    <p:sldId id="374" r:id="rId30"/>
    <p:sldId id="375" r:id="rId31"/>
    <p:sldId id="376" r:id="rId32"/>
    <p:sldId id="377" r:id="rId33"/>
    <p:sldId id="355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8405" y="3125529"/>
            <a:ext cx="7067774" cy="140837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7695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Time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Nael Zabel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12285" y="3159395"/>
            <a:ext cx="55641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653"/>
    </mc:Choice>
    <mc:Fallback xmlns="">
      <p:transition spd="slow" advTm="15365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Attributes of Planner/Scheduler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Importance of the Schedule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 Tools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Critical Path Method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 </a:t>
            </a:r>
            <a:r>
              <a:rPr lang="en-US" sz="2400" dirty="0" smtClean="0">
                <a:solidFill>
                  <a:prstClr val="black"/>
                </a:solidFill>
              </a:rPr>
              <a:t>Terminology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Relationships  (Logic) – 4 </a:t>
            </a:r>
            <a:r>
              <a:rPr lang="en-US" sz="2400" dirty="0" smtClean="0">
                <a:solidFill>
                  <a:prstClr val="black"/>
                </a:solidFill>
              </a:rPr>
              <a:t>Types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760"/>
    </mc:Choice>
    <mc:Fallback xmlns=""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874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9"/>
    </mc:Choice>
    <mc:Fallback xmlns="">
      <p:transition spd="slow" advTm="699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0257" y="2061462"/>
            <a:ext cx="7481252" cy="3104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lnSpc>
                <a:spcPct val="140000"/>
              </a:lnSpc>
              <a:buClrTx/>
              <a:buFontTx/>
              <a:buNone/>
            </a:pP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If </a:t>
            </a:r>
            <a:r>
              <a:rPr lang="en-US" altLang="en-US" sz="3600" i="0" dirty="0">
                <a:solidFill>
                  <a:srgbClr val="DF0126"/>
                </a:solidFill>
                <a:latin typeface="Trebuchet MS" panose="020B0603020202020204" pitchFamily="34" charset="0"/>
              </a:rPr>
              <a:t>PLANNING</a:t>
            </a: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 is an Art form based on Experience and Knowledge, then </a:t>
            </a:r>
            <a:r>
              <a:rPr lang="en-US" altLang="en-US" sz="3600" i="0" dirty="0">
                <a:solidFill>
                  <a:srgbClr val="DF0126"/>
                </a:solidFill>
                <a:latin typeface="Trebuchet MS" panose="020B0603020202020204" pitchFamily="34" charset="0"/>
              </a:rPr>
              <a:t>SCHEDULING</a:t>
            </a: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 is a Systematic exercise in using applied Logic</a:t>
            </a:r>
            <a:r>
              <a:rPr lang="en-US" alt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.</a:t>
            </a:r>
            <a:r>
              <a:rPr lang="en-US" alt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8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108"/>
    </mc:Choice>
    <mc:Fallback xmlns="">
      <p:transition spd="slow" advTm="34610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1507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642" y="1827958"/>
            <a:ext cx="7087957" cy="420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646"/>
    </mc:Choice>
    <mc:Fallback xmlns="">
      <p:transition spd="slow" advTm="94664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42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6"/>
    </mc:Choice>
    <mc:Fallback xmlns="">
      <p:transition spd="slow" advTm="206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3284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Who is the Scheduler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9372" y="1753108"/>
            <a:ext cx="8137236" cy="429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09"/>
    </mc:Choice>
    <mc:Fallback xmlns="">
      <p:transition spd="slow" advTm="2510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89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8"/>
    </mc:Choice>
    <mc:Fallback xmlns="">
      <p:transition spd="slow" advTm="875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7642"/>
            <a:ext cx="8623386" cy="13744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216" y="554577"/>
            <a:ext cx="4808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Attributes of Planner/Scheduler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446692"/>
            <a:ext cx="5929732" cy="455817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defTabSz="895350">
              <a:lnSpc>
                <a:spcPct val="95000"/>
              </a:lnSpc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Possess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skills!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humility and salesmanship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care when recommending various approaches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alienate the managing parties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Ease off when needed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 his/her role is to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ideas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a coherent project schedule.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4985135" y="1472096"/>
            <a:ext cx="6844893" cy="33397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امتلاك المهارات الشخصية (عدم الاعتماد على البرامج الحاسوبية)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التحلي بمهارات التواصل بين أقسام المشروع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العناية الشديدة عند التوصية بإستخدام أساليب مختلفة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العمل على عدم نفور الأطراف ذات الصلة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الحد من المشكلات عند الحاجة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تنسيق ودمج الأفكار والخطط في جدول زمني متماسك</a:t>
            </a: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330"/>
    </mc:Choice>
    <mc:Fallback xmlns="">
      <p:transition spd="slow" advTm="52733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501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7"/>
    </mc:Choice>
    <mc:Fallback xmlns="">
      <p:transition spd="slow" advTm="600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24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Importance of the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6B45780-A997-4371-95B2-1C1D44374CF0}"/>
              </a:ext>
            </a:extLst>
          </p:cNvPr>
          <p:cNvSpPr txBox="1">
            <a:spLocks noChangeArrowheads="1"/>
          </p:cNvSpPr>
          <p:nvPr/>
        </p:nvSpPr>
        <p:spPr>
          <a:xfrm>
            <a:off x="1340945" y="2014743"/>
            <a:ext cx="9865883" cy="34741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Depicts </a:t>
            </a:r>
            <a:r>
              <a:rPr lang="ar-SA" altLang="en-US" dirty="0">
                <a:solidFill>
                  <a:prstClr val="black"/>
                </a:solidFill>
              </a:rPr>
              <a:t>يصور</a:t>
            </a:r>
            <a:r>
              <a:rPr kumimoji="0" lang="en-US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of work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Improves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probability for the project team to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its goals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Establishes overall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parameters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Aids in determining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staffing 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requirements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971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951"/>
    </mc:Choice>
    <mc:Fallback xmlns="">
      <p:transition spd="slow" advTm="80295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24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6B45780-A997-4371-95B2-1C1D44374CF0}"/>
              </a:ext>
            </a:extLst>
          </p:cNvPr>
          <p:cNvSpPr txBox="1">
            <a:spLocks noChangeArrowheads="1"/>
          </p:cNvSpPr>
          <p:nvPr/>
        </p:nvSpPr>
        <p:spPr>
          <a:xfrm>
            <a:off x="1168703" y="2411414"/>
            <a:ext cx="9865883" cy="24043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basis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long lead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items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the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phases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 the project</a:t>
            </a:r>
          </a:p>
        </p:txBody>
      </p:sp>
    </p:spTree>
    <p:extLst>
      <p:ext uri="{BB962C8B-B14F-4D97-AF65-F5344CB8AC3E}">
        <p14:creationId xmlns:p14="http://schemas.microsoft.com/office/powerpoint/2010/main" val="54081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07"/>
    </mc:Choice>
    <mc:Fallback xmlns="">
      <p:transition spd="slow" advTm="4570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24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447675" y="2358094"/>
            <a:ext cx="9578546" cy="29168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5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 through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entire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 realistic project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Recognize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impacts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unexpected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events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38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38"/>
    </mc:Choice>
    <mc:Fallback xmlns="">
      <p:transition spd="slow" advTm="9043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24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613930" y="1900540"/>
            <a:ext cx="9578546" cy="371516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SzPct val="75000"/>
              <a:buFont typeface="Arial" panose="020B0604020202020204" pitchFamily="34" charset="0"/>
              <a:buNone/>
              <a:defRPr/>
            </a:pPr>
            <a:r>
              <a:rPr lang="en-US" alt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lvl="1">
              <a:lnSpc>
                <a:spcPct val="150000"/>
              </a:lnSpc>
              <a:buSzPct val="69000"/>
              <a:buFont typeface="Wingdings" panose="05000000000000000000" pitchFamily="2" charset="2"/>
              <a:buChar char="§"/>
              <a:defRPr/>
            </a:pPr>
            <a:r>
              <a:rPr lang="en-US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time extensions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requirements 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cash flow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Serve as a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project’s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Tool</a:t>
            </a:r>
          </a:p>
        </p:txBody>
      </p:sp>
    </p:spTree>
    <p:extLst>
      <p:ext uri="{BB962C8B-B14F-4D97-AF65-F5344CB8AC3E}">
        <p14:creationId xmlns:p14="http://schemas.microsoft.com/office/powerpoint/2010/main" val="35179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946"/>
    </mc:Choice>
    <mc:Fallback xmlns="">
      <p:transition spd="slow" advTm="38694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24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3FE9BD8B-758C-4FE3-B801-B3B47A5A857E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1900540"/>
            <a:ext cx="9702114" cy="22573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38100" cap="flat" cmpd="dbl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you’ve been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 are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most importantly, it 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are you going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7C25D686-0A4E-46C6-B591-5CC560934849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4298081"/>
            <a:ext cx="9627973" cy="1316865"/>
          </a:xfrm>
          <a:prstGeom prst="rect">
            <a:avLst/>
          </a:prstGeom>
          <a:ln w="12700">
            <a:solidFill>
              <a:sysClr val="windowText" lastClr="000000"/>
            </a:solidFill>
            <a:miter lim="800000"/>
            <a:headEnd/>
            <a:tailEnd/>
          </a:ln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771525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Must have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sufficient detail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control the project 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much detail is cumbersome to maintain.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 enough detail and the analysis of the schedule is difficult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7144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28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07"/>
    </mc:Choice>
    <mc:Fallback xmlns="">
      <p:transition spd="slow" advTm="18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596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8"/>
    </mc:Choice>
    <mc:Fallback xmlns="">
      <p:transition spd="slow" advTm="437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2594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Scheduling Tools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CED585D3-903A-4B28-9F49-EF02F67DB8F7}"/>
              </a:ext>
            </a:extLst>
          </p:cNvPr>
          <p:cNvSpPr txBox="1">
            <a:spLocks noChangeArrowheads="1"/>
          </p:cNvSpPr>
          <p:nvPr/>
        </p:nvSpPr>
        <p:spPr>
          <a:xfrm>
            <a:off x="1080668" y="2507564"/>
            <a:ext cx="9012107" cy="276741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P6 (Primavera)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 Project Planner (MSP)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Suretrak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(Primavera) 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Milestones, etc.. - Bar Chart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TILOS- Linear Scheduling</a:t>
            </a:r>
          </a:p>
        </p:txBody>
      </p:sp>
    </p:spTree>
    <p:extLst>
      <p:ext uri="{BB962C8B-B14F-4D97-AF65-F5344CB8AC3E}">
        <p14:creationId xmlns:p14="http://schemas.microsoft.com/office/powerpoint/2010/main" val="21356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97"/>
    </mc:Choice>
    <mc:Fallback xmlns="">
      <p:transition spd="slow" advTm="32797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65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2"/>
    </mc:Choice>
    <mc:Fallback xmlns="">
      <p:transition spd="slow" advTm="334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3811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Scheduling Methodology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9372" y="1817905"/>
            <a:ext cx="7934037" cy="385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7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9"/>
    </mc:Choice>
    <mc:Fallback xmlns="">
      <p:transition spd="slow" advTm="832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06451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3177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Critical Path Method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001F10-C2E2-4074-A678-AC1ADB701963}"/>
              </a:ext>
            </a:extLst>
          </p:cNvPr>
          <p:cNvSpPr/>
          <p:nvPr/>
        </p:nvSpPr>
        <p:spPr>
          <a:xfrm>
            <a:off x="651740" y="2204822"/>
            <a:ext cx="86497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calculation of the earliest and latest start and finish dates of activities based on their duration's and relationships to other activities</a:t>
            </a:r>
          </a:p>
          <a:p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resource-utilization algorithm for scheduling a set of project activities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832665"/>
              </p:ext>
            </p:extLst>
          </p:nvPr>
        </p:nvGraphicFramePr>
        <p:xfrm>
          <a:off x="9461271" y="1546426"/>
          <a:ext cx="23058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384">
                  <a:extLst>
                    <a:ext uri="{9D8B030D-6E8A-4147-A177-3AD203B41FA5}">
                      <a16:colId xmlns:a16="http://schemas.microsoft.com/office/drawing/2014/main" val="2660696725"/>
                    </a:ext>
                  </a:extLst>
                </a:gridCol>
                <a:gridCol w="1542472">
                  <a:extLst>
                    <a:ext uri="{9D8B030D-6E8A-4147-A177-3AD203B41FA5}">
                      <a16:colId xmlns:a16="http://schemas.microsoft.com/office/drawing/2014/main" val="38569277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Price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91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144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3363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376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1249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149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1413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Sum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600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0516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39"/>
    </mc:Choice>
    <mc:Fallback xmlns="">
      <p:transition spd="slow" advTm="10983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white"/>
                </a:solidFill>
              </a:rPr>
              <a:t>Activities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F17D246D-8E16-47F8-8E9D-F4C9EEA91F96}"/>
              </a:ext>
            </a:extLst>
          </p:cNvPr>
          <p:cNvSpPr txBox="1">
            <a:spLocks noChangeArrowheads="1"/>
          </p:cNvSpPr>
          <p:nvPr/>
        </p:nvSpPr>
        <p:spPr>
          <a:xfrm>
            <a:off x="1675277" y="1806111"/>
            <a:ext cx="9750105" cy="411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element into which a project is subdivided for scheduling a network (CPM)</a:t>
            </a:r>
          </a:p>
          <a:p>
            <a:pPr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definable start and finish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Consumes resources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assignable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measurable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defined by a </a:t>
            </a:r>
            <a:r>
              <a:rPr lang="en-US" altLang="en-US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Package</a:t>
            </a:r>
            <a:endParaRPr lang="en-US" alt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Physical Task for Construction</a:t>
            </a:r>
          </a:p>
        </p:txBody>
      </p:sp>
    </p:spTree>
    <p:extLst>
      <p:ext uri="{BB962C8B-B14F-4D97-AF65-F5344CB8AC3E}">
        <p14:creationId xmlns:p14="http://schemas.microsoft.com/office/powerpoint/2010/main" val="235938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10"/>
    </mc:Choice>
    <mc:Fallback xmlns="">
      <p:transition spd="slow" advTm="6711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73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9"/>
    </mc:Choice>
    <mc:Fallback xmlns="">
      <p:transition spd="slow" advTm="7139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58596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Scheduling Terminology</a:t>
            </a:r>
            <a:r>
              <a:rPr lang="en-US" sz="2800" dirty="0" smtClean="0">
                <a:solidFill>
                  <a:prstClr val="white"/>
                </a:solidFill>
              </a:rPr>
              <a:t>: Work </a:t>
            </a:r>
            <a:r>
              <a:rPr lang="en-US" sz="2800" dirty="0">
                <a:solidFill>
                  <a:prstClr val="white"/>
                </a:solidFill>
              </a:rPr>
              <a:t>Package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white"/>
                </a:solidFill>
              </a:rPr>
              <a:t> 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7194966-685A-4533-9C19-D3467B3B523F}"/>
              </a:ext>
            </a:extLst>
          </p:cNvPr>
          <p:cNvSpPr txBox="1">
            <a:spLocks noChangeArrowheads="1"/>
          </p:cNvSpPr>
          <p:nvPr/>
        </p:nvSpPr>
        <p:spPr>
          <a:xfrm>
            <a:off x="1262952" y="1916582"/>
            <a:ext cx="10303476" cy="364053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group or number of Engineering/Construction Deliverables that will enable Procurement or Construction to accomplish a meaningful task. WP is the lowest level of a WBS.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 Sheets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Specifications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required for a Purchase Order.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Drawings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necessary to Locate, Excavate, Form and Pour a 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Earthwork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Cabling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568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60"/>
    </mc:Choice>
    <mc:Fallback xmlns="">
      <p:transition spd="slow" advTm="6856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37919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312054"/>
            <a:ext cx="38220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Terminology</a:t>
            </a:r>
            <a:r>
              <a:rPr lang="en-US" sz="2800" dirty="0">
                <a:solidFill>
                  <a:prstClr val="white"/>
                </a:solidFill>
              </a:rPr>
              <a:t>: </a:t>
            </a:r>
            <a:endParaRPr lang="en-US" sz="2800" dirty="0" smtClean="0">
              <a:solidFill>
                <a:prstClr val="white"/>
              </a:solidFill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white"/>
                </a:solidFill>
              </a:rPr>
              <a:t>Work </a:t>
            </a:r>
            <a:r>
              <a:rPr lang="en-US" sz="2800" dirty="0">
                <a:solidFill>
                  <a:prstClr val="white"/>
                </a:solidFill>
              </a:rPr>
              <a:t>Package </a:t>
            </a:r>
            <a:r>
              <a:rPr lang="en-US" sz="2800" dirty="0" smtClean="0">
                <a:solidFill>
                  <a:prstClr val="white"/>
                </a:solidFill>
              </a:rPr>
              <a:t>Template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8838" y="1258394"/>
            <a:ext cx="5464246" cy="509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6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2"/>
    </mc:Choice>
    <mc:Fallback xmlns="">
      <p:transition spd="slow" advTm="790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52811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Terminology</a:t>
            </a:r>
            <a:r>
              <a:rPr lang="en-US" sz="2800" dirty="0">
                <a:solidFill>
                  <a:prstClr val="white"/>
                </a:solidFill>
              </a:rPr>
              <a:t>: Milestone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8868884-A415-4DE7-BDB1-4B286D281FF8}"/>
              </a:ext>
            </a:extLst>
          </p:cNvPr>
          <p:cNvSpPr txBox="1">
            <a:spLocks noChangeArrowheads="1"/>
          </p:cNvSpPr>
          <p:nvPr/>
        </p:nvSpPr>
        <p:spPr>
          <a:xfrm>
            <a:off x="1573298" y="1899890"/>
            <a:ext cx="7050088" cy="3505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71525"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be achieved.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either a Start or Finish Achievement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single point in Time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duration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resources 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specific and unique Definition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either YES or NO </a:t>
            </a:r>
          </a:p>
        </p:txBody>
      </p:sp>
    </p:spTree>
    <p:extLst>
      <p:ext uri="{BB962C8B-B14F-4D97-AF65-F5344CB8AC3E}">
        <p14:creationId xmlns:p14="http://schemas.microsoft.com/office/powerpoint/2010/main" val="292895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45"/>
    </mc:Choice>
    <mc:Fallback xmlns="">
      <p:transition spd="slow" advTm="44245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37402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DA8EA95-111E-4D86-8919-8DB980E59078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1676652"/>
            <a:ext cx="10775232" cy="36509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before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predecessor activity controls the start or finish date of its successor(s).  An activity can have multiple </a:t>
            </a:r>
            <a:r>
              <a:rPr lang="en-US" altLang="en-US" sz="2400" b="1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predecessors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each with a different relationship to it.</a:t>
            </a:r>
          </a:p>
          <a:p>
            <a:pPr marL="0" indent="0">
              <a:buClr>
                <a:srgbClr val="C00000"/>
              </a:buClr>
              <a:buSzPct val="100000"/>
              <a:buFont typeface="Arial" panose="020B0604020202020204" pitchFamily="34" charset="0"/>
              <a:buNone/>
              <a:defRPr/>
            </a:pPr>
            <a:endParaRPr lang="en-US" altLang="en-US" sz="2400" dirty="0">
              <a:solidFill>
                <a:prstClr val="white">
                  <a:lumMod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Successor</a:t>
            </a:r>
            <a:r>
              <a:rPr lang="en-US" altLang="en-US" sz="2400" dirty="0">
                <a:solidFill>
                  <a:srgbClr val="FAF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after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activity can have multiple successors, each with a different relationship to it.</a:t>
            </a:r>
          </a:p>
        </p:txBody>
      </p:sp>
    </p:spTree>
    <p:extLst>
      <p:ext uri="{BB962C8B-B14F-4D97-AF65-F5344CB8AC3E}">
        <p14:creationId xmlns:p14="http://schemas.microsoft.com/office/powerpoint/2010/main" val="330325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56"/>
    </mc:Choice>
    <mc:Fallback xmlns="">
      <p:transition spd="slow" advTm="3425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12717"/>
            <a:ext cx="9208655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7408" y="555060"/>
            <a:ext cx="669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Predecessor and Successor </a:t>
            </a:r>
            <a:r>
              <a:rPr lang="en-US" sz="2800" dirty="0" smtClean="0">
                <a:solidFill>
                  <a:prstClr val="white"/>
                </a:solidFill>
              </a:rPr>
              <a:t>Synonyms</a:t>
            </a:r>
            <a:r>
              <a:rPr lang="ar-SA" sz="2800" dirty="0">
                <a:solidFill>
                  <a:prstClr val="white"/>
                </a:solidFill>
              </a:rPr>
              <a:t>مرادفات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447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Dependencies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Prerequisites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 requirements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Logic relationships “To” and “From”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1996" y="1878594"/>
            <a:ext cx="5078408" cy="1377815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1386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التابعين (الاعتماديين)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المتطلبات المسبقة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متطلبات الواجهة/الربط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الروابط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العلاقات المنطقية "إلى" و "من"</a:t>
            </a:r>
            <a:endParaRPr lang="en-US" altLang="en-US" sz="2400" b="0" i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24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13"/>
    </mc:Choice>
    <mc:Fallback xmlns="">
      <p:transition spd="slow" advTm="34113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is the 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Attributes of Planner/Scheduler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the 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Tools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Critical Path Method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Scheduling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Terminology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05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1"/>
    </mc:Choice>
    <mc:Fallback xmlns="">
      <p:transition spd="slow" advTm="842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4682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Relationships  (Logic) – 4 Types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743EA5A-3E60-49C3-B8CD-786A78E19B38}"/>
              </a:ext>
            </a:extLst>
          </p:cNvPr>
          <p:cNvSpPr txBox="1">
            <a:spLocks noChangeArrowheads="1"/>
          </p:cNvSpPr>
          <p:nvPr/>
        </p:nvSpPr>
        <p:spPr>
          <a:xfrm>
            <a:off x="529391" y="2764860"/>
            <a:ext cx="4883118" cy="24794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Start - FS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predecessor activity must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before its successor activity can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3000"/>
              </a:lnSpc>
              <a:buFontTx/>
              <a:buChar char="—"/>
              <a:defRPr/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0488" y="2946191"/>
            <a:ext cx="3517697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7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28"/>
    </mc:Choice>
    <mc:Fallback xmlns="">
      <p:transition spd="slow" advTm="12212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4682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Types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1F8E8CAE-3422-4E71-A69D-2241B3D2C5C2}"/>
              </a:ext>
            </a:extLst>
          </p:cNvPr>
          <p:cNvSpPr txBox="1">
            <a:spLocks noChangeArrowheads="1"/>
          </p:cNvSpPr>
          <p:nvPr/>
        </p:nvSpPr>
        <p:spPr>
          <a:xfrm>
            <a:off x="786339" y="2599962"/>
            <a:ext cx="4979773" cy="1524000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Finish - FF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depends on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its predecessor activity.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5836" y="2457373"/>
            <a:ext cx="3822523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3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76"/>
    </mc:Choice>
    <mc:Fallback xmlns="">
      <p:transition spd="slow" advTm="30876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4682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Types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F0521FD1-CC41-41FD-9006-2CFB2686A576}"/>
              </a:ext>
            </a:extLst>
          </p:cNvPr>
          <p:cNvSpPr txBox="1">
            <a:spLocks noChangeArrowheads="1"/>
          </p:cNvSpPr>
          <p:nvPr/>
        </p:nvSpPr>
        <p:spPr>
          <a:xfrm>
            <a:off x="173628" y="2457373"/>
            <a:ext cx="5039801" cy="2085994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Finish - SF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srgbClr val="E3012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activity. </a:t>
            </a:r>
            <a:r>
              <a:rPr lang="en-US" altLang="en-US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used </a:t>
            </a:r>
          </a:p>
          <a:p>
            <a:pPr lvl="1">
              <a:lnSpc>
                <a:spcPct val="113000"/>
              </a:lnSpc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5653" y="2457373"/>
            <a:ext cx="3298222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59"/>
    </mc:Choice>
    <mc:Fallback xmlns="">
      <p:transition spd="slow" advTm="23859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17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4682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Relationships  (Logic) – 4 Types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3F145CB3-882A-4617-B6FF-51FE0149C05A}"/>
              </a:ext>
            </a:extLst>
          </p:cNvPr>
          <p:cNvSpPr txBox="1">
            <a:spLocks noChangeArrowheads="1"/>
          </p:cNvSpPr>
          <p:nvPr/>
        </p:nvSpPr>
        <p:spPr>
          <a:xfrm>
            <a:off x="869965" y="2548392"/>
            <a:ext cx="4675531" cy="1990075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Start - SS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F38F614-7E7A-4688-8091-376B503690E5}"/>
              </a:ext>
            </a:extLst>
          </p:cNvPr>
          <p:cNvGrpSpPr/>
          <p:nvPr/>
        </p:nvGrpSpPr>
        <p:grpSpPr>
          <a:xfrm>
            <a:off x="7557752" y="2777132"/>
            <a:ext cx="3594100" cy="1381438"/>
            <a:chOff x="4870450" y="4413250"/>
            <a:chExt cx="3594100" cy="1381438"/>
          </a:xfrm>
        </p:grpSpPr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0070C3F1-E998-453A-9CF9-60E620870F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7589" y="5335588"/>
              <a:ext cx="1063625" cy="45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1pPr>
              <a:lvl2pPr marL="742950" indent="-28575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2pPr>
              <a:lvl3pPr marL="11430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3pPr>
              <a:lvl4pPr marL="16002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4pPr>
              <a:lvl5pPr marL="20574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SS 0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E267CC0-DEC8-4123-8A85-CC04DAFEC65F}"/>
                </a:ext>
              </a:extLst>
            </p:cNvPr>
            <p:cNvGrpSpPr/>
            <p:nvPr/>
          </p:nvGrpSpPr>
          <p:grpSpPr>
            <a:xfrm>
              <a:off x="4870450" y="4413250"/>
              <a:ext cx="3594100" cy="1349375"/>
              <a:chOff x="4870450" y="4413250"/>
              <a:chExt cx="3594100" cy="1349375"/>
            </a:xfrm>
          </p:grpSpPr>
          <p:sp>
            <p:nvSpPr>
              <p:cNvPr id="16" name="Rectangle 6">
                <a:extLst>
                  <a:ext uri="{FF2B5EF4-FFF2-40B4-BE49-F238E27FC236}">
                    <a16:creationId xmlns:a16="http://schemas.microsoft.com/office/drawing/2014/main" id="{EEB0164C-1943-4074-95D2-65603EFDB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04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Rectangle 7">
                <a:extLst>
                  <a:ext uri="{FF2B5EF4-FFF2-40B4-BE49-F238E27FC236}">
                    <a16:creationId xmlns:a16="http://schemas.microsoft.com/office/drawing/2014/main" id="{5C95A393-47F4-4498-B310-DCBDCBA8D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50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8" name="Line 8">
                <a:extLst>
                  <a:ext uri="{FF2B5EF4-FFF2-40B4-BE49-F238E27FC236}">
                    <a16:creationId xmlns:a16="http://schemas.microsoft.com/office/drawing/2014/main" id="{5729CD7B-2554-4FE9-9683-3385D4DB3F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800" y="5238750"/>
                <a:ext cx="0" cy="4254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Line 9">
                <a:extLst>
                  <a:ext uri="{FF2B5EF4-FFF2-40B4-BE49-F238E27FC236}">
                    <a16:creationId xmlns:a16="http://schemas.microsoft.com/office/drawing/2014/main" id="{67534218-FD6F-413F-BC70-5D1CE53B0D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33950" y="5715000"/>
                <a:ext cx="2406650" cy="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Line 10">
                <a:extLst>
                  <a:ext uri="{FF2B5EF4-FFF2-40B4-BE49-F238E27FC236}">
                    <a16:creationId xmlns:a16="http://schemas.microsoft.com/office/drawing/2014/main" id="{5E6D466F-EF10-4F62-BEF4-7AF038D820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391400" y="5133975"/>
                <a:ext cx="0" cy="6286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id="{6FB7F786-2A64-4BC8-939F-75CCF5E2FF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8389" y="44973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A</a:t>
                </a:r>
              </a:p>
            </p:txBody>
          </p:sp>
          <p:sp>
            <p:nvSpPr>
              <p:cNvPr id="22" name="Rectangle 13">
                <a:extLst>
                  <a:ext uri="{FF2B5EF4-FFF2-40B4-BE49-F238E27FC236}">
                    <a16:creationId xmlns:a16="http://schemas.microsoft.com/office/drawing/2014/main" id="{311CC896-E432-4DA4-AD5E-6051C6ADA7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92989" y="45735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B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22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50"/>
    </mc:Choice>
    <mc:Fallback xmlns="">
      <p:transition spd="slow" advTm="5425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43"/>
    </mc:Choice>
    <mc:Fallback xmlns="">
      <p:transition spd="slow" advTm="17143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3569</TotalTime>
  <Words>1088</Words>
  <Application>Microsoft Office PowerPoint</Application>
  <PresentationFormat>Widescreen</PresentationFormat>
  <Paragraphs>253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Calibri</vt:lpstr>
      <vt:lpstr>Calibri Light</vt:lpstr>
      <vt:lpstr>Courier New</vt:lpstr>
      <vt:lpstr>Impact</vt:lpstr>
      <vt:lpstr>Tajawal Medium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Nael Y Zabel</cp:lastModifiedBy>
  <cp:revision>437</cp:revision>
  <dcterms:created xsi:type="dcterms:W3CDTF">2021-08-03T13:03:26Z</dcterms:created>
  <dcterms:modified xsi:type="dcterms:W3CDTF">2022-07-15T00:22:35Z</dcterms:modified>
</cp:coreProperties>
</file>