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303" r:id="rId5"/>
    <p:sldId id="313" r:id="rId6"/>
    <p:sldId id="450" r:id="rId7"/>
    <p:sldId id="451" r:id="rId8"/>
    <p:sldId id="452" r:id="rId9"/>
    <p:sldId id="454" r:id="rId10"/>
    <p:sldId id="455" r:id="rId11"/>
    <p:sldId id="456" r:id="rId12"/>
    <p:sldId id="457" r:id="rId13"/>
    <p:sldId id="458" r:id="rId14"/>
    <p:sldId id="459" r:id="rId15"/>
    <p:sldId id="460" r:id="rId16"/>
    <p:sldId id="461" r:id="rId17"/>
    <p:sldId id="462" r:id="rId18"/>
    <p:sldId id="463" r:id="rId19"/>
    <p:sldId id="464" r:id="rId20"/>
    <p:sldId id="465" r:id="rId21"/>
    <p:sldId id="502" r:id="rId22"/>
    <p:sldId id="466" r:id="rId23"/>
    <p:sldId id="467" r:id="rId24"/>
    <p:sldId id="468" r:id="rId25"/>
    <p:sldId id="469" r:id="rId26"/>
    <p:sldId id="470" r:id="rId27"/>
    <p:sldId id="471" r:id="rId28"/>
    <p:sldId id="472" r:id="rId29"/>
    <p:sldId id="473" r:id="rId30"/>
    <p:sldId id="474" r:id="rId31"/>
    <p:sldId id="475" r:id="rId32"/>
    <p:sldId id="503" r:id="rId33"/>
    <p:sldId id="477" r:id="rId34"/>
    <p:sldId id="478" r:id="rId35"/>
    <p:sldId id="479" r:id="rId36"/>
    <p:sldId id="480" r:id="rId37"/>
    <p:sldId id="481" r:id="rId38"/>
    <p:sldId id="482" r:id="rId39"/>
    <p:sldId id="483" r:id="rId40"/>
    <p:sldId id="484" r:id="rId41"/>
    <p:sldId id="485" r:id="rId42"/>
    <p:sldId id="486" r:id="rId43"/>
    <p:sldId id="487" r:id="rId44"/>
    <p:sldId id="488" r:id="rId45"/>
    <p:sldId id="489" r:id="rId46"/>
    <p:sldId id="490" r:id="rId47"/>
    <p:sldId id="491" r:id="rId48"/>
    <p:sldId id="492" r:id="rId49"/>
    <p:sldId id="493" r:id="rId50"/>
    <p:sldId id="494" r:id="rId51"/>
    <p:sldId id="496" r:id="rId52"/>
    <p:sldId id="495" r:id="rId53"/>
    <p:sldId id="497" r:id="rId54"/>
    <p:sldId id="498" r:id="rId55"/>
    <p:sldId id="500" r:id="rId56"/>
    <p:sldId id="501"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51"/>
            <p14:sldId id="452"/>
            <p14:sldId id="454"/>
            <p14:sldId id="455"/>
            <p14:sldId id="456"/>
            <p14:sldId id="457"/>
            <p14:sldId id="458"/>
            <p14:sldId id="459"/>
            <p14:sldId id="460"/>
            <p14:sldId id="461"/>
            <p14:sldId id="462"/>
            <p14:sldId id="463"/>
            <p14:sldId id="464"/>
            <p14:sldId id="465"/>
            <p14:sldId id="502"/>
            <p14:sldId id="466"/>
            <p14:sldId id="467"/>
            <p14:sldId id="468"/>
            <p14:sldId id="469"/>
            <p14:sldId id="470"/>
            <p14:sldId id="471"/>
            <p14:sldId id="472"/>
            <p14:sldId id="473"/>
            <p14:sldId id="474"/>
            <p14:sldId id="475"/>
            <p14:sldId id="503"/>
            <p14:sldId id="477"/>
            <p14:sldId id="478"/>
            <p14:sldId id="479"/>
            <p14:sldId id="480"/>
            <p14:sldId id="481"/>
            <p14:sldId id="482"/>
            <p14:sldId id="483"/>
            <p14:sldId id="484"/>
            <p14:sldId id="485"/>
            <p14:sldId id="486"/>
            <p14:sldId id="487"/>
            <p14:sldId id="488"/>
            <p14:sldId id="489"/>
            <p14:sldId id="490"/>
            <p14:sldId id="491"/>
            <p14:sldId id="492"/>
            <p14:sldId id="493"/>
            <p14:sldId id="494"/>
            <p14:sldId id="496"/>
            <p14:sldId id="495"/>
            <p14:sldId id="497"/>
            <p14:sldId id="498"/>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9" autoAdjust="0"/>
    <p:restoredTop sz="94660"/>
  </p:normalViewPr>
  <p:slideViewPr>
    <p:cSldViewPr snapToGrid="0">
      <p:cViewPr varScale="1">
        <p:scale>
          <a:sx n="68" d="100"/>
          <a:sy n="68" d="100"/>
        </p:scale>
        <p:origin x="78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1113D9-5F73-4C1C-A7A1-203AED96826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25563EB-08D8-4EB6-B842-70E65B54D61B}">
      <dgm:prSet phldrT="[Text]"/>
      <dgm:spPr/>
      <dgm:t>
        <a:bodyPr/>
        <a:lstStyle/>
        <a:p>
          <a:r>
            <a:rPr lang="ar-EG" dirty="0"/>
            <a:t>العمليات</a:t>
          </a:r>
          <a:endParaRPr lang="en-US" dirty="0"/>
        </a:p>
      </dgm:t>
    </dgm:pt>
    <dgm:pt modelId="{B1FE1EEA-7EEE-4D5B-BEAA-C3CACEFB38D3}" type="parTrans" cxnId="{4F8E2259-885C-41D5-AFEC-DC84C1F46A34}">
      <dgm:prSet/>
      <dgm:spPr/>
      <dgm:t>
        <a:bodyPr/>
        <a:lstStyle/>
        <a:p>
          <a:endParaRPr lang="en-US"/>
        </a:p>
      </dgm:t>
    </dgm:pt>
    <dgm:pt modelId="{1B739F9F-9818-4BBD-AB01-9C23027AB242}" type="sibTrans" cxnId="{4F8E2259-885C-41D5-AFEC-DC84C1F46A34}">
      <dgm:prSet/>
      <dgm:spPr/>
      <dgm:t>
        <a:bodyPr/>
        <a:lstStyle/>
        <a:p>
          <a:endParaRPr lang="en-US"/>
        </a:p>
      </dgm:t>
    </dgm:pt>
    <dgm:pt modelId="{A477431E-CD0A-4E8B-8572-117D235020AC}">
      <dgm:prSet phldrT="[Text]"/>
      <dgm:spPr/>
      <dgm:t>
        <a:bodyPr/>
        <a:lstStyle/>
        <a:p>
          <a:r>
            <a:rPr lang="ar-EG" dirty="0"/>
            <a:t>التعليمي</a:t>
          </a:r>
          <a:endParaRPr lang="en-US" dirty="0"/>
        </a:p>
      </dgm:t>
    </dgm:pt>
    <dgm:pt modelId="{BC9ED5C5-451D-43AB-9B37-0DE85C1E95A7}" type="parTrans" cxnId="{EE465E4E-E94F-4C3C-94B9-755535854530}">
      <dgm:prSet/>
      <dgm:spPr/>
      <dgm:t>
        <a:bodyPr/>
        <a:lstStyle/>
        <a:p>
          <a:endParaRPr lang="en-US"/>
        </a:p>
      </dgm:t>
    </dgm:pt>
    <dgm:pt modelId="{903DF691-120B-4565-9CAB-E96EA08CCC31}" type="sibTrans" cxnId="{EE465E4E-E94F-4C3C-94B9-755535854530}">
      <dgm:prSet/>
      <dgm:spPr/>
      <dgm:t>
        <a:bodyPr/>
        <a:lstStyle/>
        <a:p>
          <a:endParaRPr lang="en-US"/>
        </a:p>
      </dgm:t>
    </dgm:pt>
    <dgm:pt modelId="{3D095AAE-FE56-431B-B6C6-CF4BE33770B1}">
      <dgm:prSet phldrT="[Text]"/>
      <dgm:spPr/>
      <dgm:t>
        <a:bodyPr/>
        <a:lstStyle/>
        <a:p>
          <a:r>
            <a:rPr lang="ar-EG" dirty="0"/>
            <a:t>الإحصائي</a:t>
          </a:r>
          <a:endParaRPr lang="en-US" dirty="0"/>
        </a:p>
      </dgm:t>
    </dgm:pt>
    <dgm:pt modelId="{9CC98749-5B62-4226-826B-5B08EDE3FA6B}" type="parTrans" cxnId="{8FF5A58C-AD3C-4490-B341-A2E332BAE9BD}">
      <dgm:prSet/>
      <dgm:spPr/>
      <dgm:t>
        <a:bodyPr/>
        <a:lstStyle/>
        <a:p>
          <a:endParaRPr lang="en-US"/>
        </a:p>
      </dgm:t>
    </dgm:pt>
    <dgm:pt modelId="{73B26EA9-2C76-49E1-8CBF-B75C6DFEF320}" type="sibTrans" cxnId="{8FF5A58C-AD3C-4490-B341-A2E332BAE9BD}">
      <dgm:prSet/>
      <dgm:spPr/>
      <dgm:t>
        <a:bodyPr/>
        <a:lstStyle/>
        <a:p>
          <a:endParaRPr lang="en-US"/>
        </a:p>
      </dgm:t>
    </dgm:pt>
    <dgm:pt modelId="{66100A8E-6FA0-46FD-A6D5-F93BBABDAB04}">
      <dgm:prSet phldrT="[Text]"/>
      <dgm:spPr/>
      <dgm:t>
        <a:bodyPr/>
        <a:lstStyle/>
        <a:p>
          <a:r>
            <a:rPr lang="ar-EG" dirty="0"/>
            <a:t>القوائم</a:t>
          </a:r>
          <a:endParaRPr lang="en-US" dirty="0"/>
        </a:p>
      </dgm:t>
    </dgm:pt>
    <dgm:pt modelId="{959CFD76-304B-431B-8403-D0539C2E8F73}" type="parTrans" cxnId="{E5011A11-C702-4AAA-99ED-F4E7CA3A616F}">
      <dgm:prSet/>
      <dgm:spPr/>
      <dgm:t>
        <a:bodyPr/>
        <a:lstStyle/>
        <a:p>
          <a:endParaRPr lang="en-US"/>
        </a:p>
      </dgm:t>
    </dgm:pt>
    <dgm:pt modelId="{172361D8-E192-408A-A08C-F5A06AAEEF21}" type="sibTrans" cxnId="{E5011A11-C702-4AAA-99ED-F4E7CA3A616F}">
      <dgm:prSet/>
      <dgm:spPr/>
      <dgm:t>
        <a:bodyPr/>
        <a:lstStyle/>
        <a:p>
          <a:endParaRPr lang="en-US"/>
        </a:p>
      </dgm:t>
    </dgm:pt>
    <dgm:pt modelId="{E7D91D35-548F-4661-85EA-232D33AF147B}">
      <dgm:prSet phldrT="[Text]"/>
      <dgm:spPr/>
      <dgm:t>
        <a:bodyPr/>
        <a:lstStyle/>
        <a:p>
          <a:r>
            <a:rPr lang="ar-EG" dirty="0"/>
            <a:t>المقارنات</a:t>
          </a:r>
          <a:endParaRPr lang="en-US" dirty="0"/>
        </a:p>
      </dgm:t>
    </dgm:pt>
    <dgm:pt modelId="{E4541F7B-049F-4A5C-ACFC-1E597AA784F8}" type="parTrans" cxnId="{D036F84F-4483-40A9-906C-A48E74DB442F}">
      <dgm:prSet/>
      <dgm:spPr/>
      <dgm:t>
        <a:bodyPr/>
        <a:lstStyle/>
        <a:p>
          <a:endParaRPr lang="en-US"/>
        </a:p>
      </dgm:t>
    </dgm:pt>
    <dgm:pt modelId="{D98BE8BF-D2F5-4812-9D05-2E60B30538AE}" type="sibTrans" cxnId="{D036F84F-4483-40A9-906C-A48E74DB442F}">
      <dgm:prSet/>
      <dgm:spPr/>
      <dgm:t>
        <a:bodyPr/>
        <a:lstStyle/>
        <a:p>
          <a:endParaRPr lang="en-US"/>
        </a:p>
      </dgm:t>
    </dgm:pt>
    <dgm:pt modelId="{D3BAE49B-F4AD-4236-B265-CFDFC2AFD9C6}" type="pres">
      <dgm:prSet presAssocID="{501113D9-5F73-4C1C-A7A1-203AED968269}" presName="diagram" presStyleCnt="0">
        <dgm:presLayoutVars>
          <dgm:dir/>
          <dgm:resizeHandles val="exact"/>
        </dgm:presLayoutVars>
      </dgm:prSet>
      <dgm:spPr/>
    </dgm:pt>
    <dgm:pt modelId="{88F9B162-6C49-47DA-B745-3E050BFF4BDD}" type="pres">
      <dgm:prSet presAssocID="{725563EB-08D8-4EB6-B842-70E65B54D61B}" presName="node" presStyleLbl="node1" presStyleIdx="0" presStyleCnt="5">
        <dgm:presLayoutVars>
          <dgm:bulletEnabled val="1"/>
        </dgm:presLayoutVars>
      </dgm:prSet>
      <dgm:spPr/>
    </dgm:pt>
    <dgm:pt modelId="{97B436E5-47A3-484C-931C-4E2794B6B0D1}" type="pres">
      <dgm:prSet presAssocID="{1B739F9F-9818-4BBD-AB01-9C23027AB242}" presName="sibTrans" presStyleCnt="0"/>
      <dgm:spPr/>
    </dgm:pt>
    <dgm:pt modelId="{C704DBEA-890A-4458-A52D-2954D34E599A}" type="pres">
      <dgm:prSet presAssocID="{A477431E-CD0A-4E8B-8572-117D235020AC}" presName="node" presStyleLbl="node1" presStyleIdx="1" presStyleCnt="5">
        <dgm:presLayoutVars>
          <dgm:bulletEnabled val="1"/>
        </dgm:presLayoutVars>
      </dgm:prSet>
      <dgm:spPr/>
    </dgm:pt>
    <dgm:pt modelId="{408D0D50-C4FB-4BF0-A046-A70EC99BC2B2}" type="pres">
      <dgm:prSet presAssocID="{903DF691-120B-4565-9CAB-E96EA08CCC31}" presName="sibTrans" presStyleCnt="0"/>
      <dgm:spPr/>
    </dgm:pt>
    <dgm:pt modelId="{071841CC-D7CB-4701-B6A1-ADC1A4FBA885}" type="pres">
      <dgm:prSet presAssocID="{3D095AAE-FE56-431B-B6C6-CF4BE33770B1}" presName="node" presStyleLbl="node1" presStyleIdx="2" presStyleCnt="5">
        <dgm:presLayoutVars>
          <dgm:bulletEnabled val="1"/>
        </dgm:presLayoutVars>
      </dgm:prSet>
      <dgm:spPr/>
    </dgm:pt>
    <dgm:pt modelId="{06957C14-18FC-4447-837A-717A137D5598}" type="pres">
      <dgm:prSet presAssocID="{73B26EA9-2C76-49E1-8CBF-B75C6DFEF320}" presName="sibTrans" presStyleCnt="0"/>
      <dgm:spPr/>
    </dgm:pt>
    <dgm:pt modelId="{260C64FA-EE2F-4909-8078-E896A69996D1}" type="pres">
      <dgm:prSet presAssocID="{66100A8E-6FA0-46FD-A6D5-F93BBABDAB04}" presName="node" presStyleLbl="node1" presStyleIdx="3" presStyleCnt="5">
        <dgm:presLayoutVars>
          <dgm:bulletEnabled val="1"/>
        </dgm:presLayoutVars>
      </dgm:prSet>
      <dgm:spPr/>
    </dgm:pt>
    <dgm:pt modelId="{A517866F-9359-4482-9C8A-DBE139B1D456}" type="pres">
      <dgm:prSet presAssocID="{172361D8-E192-408A-A08C-F5A06AAEEF21}" presName="sibTrans" presStyleCnt="0"/>
      <dgm:spPr/>
    </dgm:pt>
    <dgm:pt modelId="{3983A862-2BFA-4D61-9364-D4749D8BAF0F}" type="pres">
      <dgm:prSet presAssocID="{E7D91D35-548F-4661-85EA-232D33AF147B}" presName="node" presStyleLbl="node1" presStyleIdx="4" presStyleCnt="5">
        <dgm:presLayoutVars>
          <dgm:bulletEnabled val="1"/>
        </dgm:presLayoutVars>
      </dgm:prSet>
      <dgm:spPr/>
    </dgm:pt>
  </dgm:ptLst>
  <dgm:cxnLst>
    <dgm:cxn modelId="{E5011A11-C702-4AAA-99ED-F4E7CA3A616F}" srcId="{501113D9-5F73-4C1C-A7A1-203AED968269}" destId="{66100A8E-6FA0-46FD-A6D5-F93BBABDAB04}" srcOrd="3" destOrd="0" parTransId="{959CFD76-304B-431B-8403-D0539C2E8F73}" sibTransId="{172361D8-E192-408A-A08C-F5A06AAEEF21}"/>
    <dgm:cxn modelId="{59028F1F-EA50-419D-A34B-04E197436FB1}" type="presOf" srcId="{725563EB-08D8-4EB6-B842-70E65B54D61B}" destId="{88F9B162-6C49-47DA-B745-3E050BFF4BDD}" srcOrd="0" destOrd="0" presId="urn:microsoft.com/office/officeart/2005/8/layout/default"/>
    <dgm:cxn modelId="{EE465E4E-E94F-4C3C-94B9-755535854530}" srcId="{501113D9-5F73-4C1C-A7A1-203AED968269}" destId="{A477431E-CD0A-4E8B-8572-117D235020AC}" srcOrd="1" destOrd="0" parTransId="{BC9ED5C5-451D-43AB-9B37-0DE85C1E95A7}" sibTransId="{903DF691-120B-4565-9CAB-E96EA08CCC31}"/>
    <dgm:cxn modelId="{D036F84F-4483-40A9-906C-A48E74DB442F}" srcId="{501113D9-5F73-4C1C-A7A1-203AED968269}" destId="{E7D91D35-548F-4661-85EA-232D33AF147B}" srcOrd="4" destOrd="0" parTransId="{E4541F7B-049F-4A5C-ACFC-1E597AA784F8}" sibTransId="{D98BE8BF-D2F5-4812-9D05-2E60B30538AE}"/>
    <dgm:cxn modelId="{ADDA9B70-FA7C-4409-BE10-86549217E023}" type="presOf" srcId="{66100A8E-6FA0-46FD-A6D5-F93BBABDAB04}" destId="{260C64FA-EE2F-4909-8078-E896A69996D1}" srcOrd="0" destOrd="0" presId="urn:microsoft.com/office/officeart/2005/8/layout/default"/>
    <dgm:cxn modelId="{4F8E2259-885C-41D5-AFEC-DC84C1F46A34}" srcId="{501113D9-5F73-4C1C-A7A1-203AED968269}" destId="{725563EB-08D8-4EB6-B842-70E65B54D61B}" srcOrd="0" destOrd="0" parTransId="{B1FE1EEA-7EEE-4D5B-BEAA-C3CACEFB38D3}" sibTransId="{1B739F9F-9818-4BBD-AB01-9C23027AB242}"/>
    <dgm:cxn modelId="{7C7FD559-AECD-4BE4-B46D-EFC7B985BD84}" type="presOf" srcId="{3D095AAE-FE56-431B-B6C6-CF4BE33770B1}" destId="{071841CC-D7CB-4701-B6A1-ADC1A4FBA885}" srcOrd="0" destOrd="0" presId="urn:microsoft.com/office/officeart/2005/8/layout/default"/>
    <dgm:cxn modelId="{8FF5A58C-AD3C-4490-B341-A2E332BAE9BD}" srcId="{501113D9-5F73-4C1C-A7A1-203AED968269}" destId="{3D095AAE-FE56-431B-B6C6-CF4BE33770B1}" srcOrd="2" destOrd="0" parTransId="{9CC98749-5B62-4226-826B-5B08EDE3FA6B}" sibTransId="{73B26EA9-2C76-49E1-8CBF-B75C6DFEF320}"/>
    <dgm:cxn modelId="{B019AFB8-D39F-4FD6-8B38-F9796B8D6647}" type="presOf" srcId="{A477431E-CD0A-4E8B-8572-117D235020AC}" destId="{C704DBEA-890A-4458-A52D-2954D34E599A}" srcOrd="0" destOrd="0" presId="urn:microsoft.com/office/officeart/2005/8/layout/default"/>
    <dgm:cxn modelId="{E4AE76F4-A455-43BC-A146-30920135D57F}" type="presOf" srcId="{501113D9-5F73-4C1C-A7A1-203AED968269}" destId="{D3BAE49B-F4AD-4236-B265-CFDFC2AFD9C6}" srcOrd="0" destOrd="0" presId="urn:microsoft.com/office/officeart/2005/8/layout/default"/>
    <dgm:cxn modelId="{C0556FF9-C1B2-4764-AF51-374EBAB86ABF}" type="presOf" srcId="{E7D91D35-548F-4661-85EA-232D33AF147B}" destId="{3983A862-2BFA-4D61-9364-D4749D8BAF0F}" srcOrd="0" destOrd="0" presId="urn:microsoft.com/office/officeart/2005/8/layout/default"/>
    <dgm:cxn modelId="{22B923F1-AC57-45EE-B690-BB6C34EF5880}" type="presParOf" srcId="{D3BAE49B-F4AD-4236-B265-CFDFC2AFD9C6}" destId="{88F9B162-6C49-47DA-B745-3E050BFF4BDD}" srcOrd="0" destOrd="0" presId="urn:microsoft.com/office/officeart/2005/8/layout/default"/>
    <dgm:cxn modelId="{DA945923-0DAC-4CD0-A223-2755BC6F14C7}" type="presParOf" srcId="{D3BAE49B-F4AD-4236-B265-CFDFC2AFD9C6}" destId="{97B436E5-47A3-484C-931C-4E2794B6B0D1}" srcOrd="1" destOrd="0" presId="urn:microsoft.com/office/officeart/2005/8/layout/default"/>
    <dgm:cxn modelId="{B416125C-0216-4535-AD01-F64D49674A16}" type="presParOf" srcId="{D3BAE49B-F4AD-4236-B265-CFDFC2AFD9C6}" destId="{C704DBEA-890A-4458-A52D-2954D34E599A}" srcOrd="2" destOrd="0" presId="urn:microsoft.com/office/officeart/2005/8/layout/default"/>
    <dgm:cxn modelId="{5DD84884-1039-412A-8B6E-9190554952C4}" type="presParOf" srcId="{D3BAE49B-F4AD-4236-B265-CFDFC2AFD9C6}" destId="{408D0D50-C4FB-4BF0-A046-A70EC99BC2B2}" srcOrd="3" destOrd="0" presId="urn:microsoft.com/office/officeart/2005/8/layout/default"/>
    <dgm:cxn modelId="{9A6C22AA-2A7E-4A44-8DB1-D54105DE26C7}" type="presParOf" srcId="{D3BAE49B-F4AD-4236-B265-CFDFC2AFD9C6}" destId="{071841CC-D7CB-4701-B6A1-ADC1A4FBA885}" srcOrd="4" destOrd="0" presId="urn:microsoft.com/office/officeart/2005/8/layout/default"/>
    <dgm:cxn modelId="{9956669D-336A-4165-B211-71F439E28E7D}" type="presParOf" srcId="{D3BAE49B-F4AD-4236-B265-CFDFC2AFD9C6}" destId="{06957C14-18FC-4447-837A-717A137D5598}" srcOrd="5" destOrd="0" presId="urn:microsoft.com/office/officeart/2005/8/layout/default"/>
    <dgm:cxn modelId="{7C1190BD-83B1-4A23-9B1B-DD8968478147}" type="presParOf" srcId="{D3BAE49B-F4AD-4236-B265-CFDFC2AFD9C6}" destId="{260C64FA-EE2F-4909-8078-E896A69996D1}" srcOrd="6" destOrd="0" presId="urn:microsoft.com/office/officeart/2005/8/layout/default"/>
    <dgm:cxn modelId="{EE36E101-2484-46FB-8698-37C90784DAE4}" type="presParOf" srcId="{D3BAE49B-F4AD-4236-B265-CFDFC2AFD9C6}" destId="{A517866F-9359-4482-9C8A-DBE139B1D456}" srcOrd="7" destOrd="0" presId="urn:microsoft.com/office/officeart/2005/8/layout/default"/>
    <dgm:cxn modelId="{441397FD-4410-49CC-8E4E-7734101D6D7F}" type="presParOf" srcId="{D3BAE49B-F4AD-4236-B265-CFDFC2AFD9C6}" destId="{3983A862-2BFA-4D61-9364-D4749D8BAF0F}"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32BE52-90D1-4935-81D7-E0454697D44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F7BB667-F200-4165-947B-AD203DDFF5D4}">
      <dgm:prSet phldrT="[Text]"/>
      <dgm:spPr/>
      <dgm:t>
        <a:bodyPr/>
        <a:lstStyle/>
        <a:p>
          <a:r>
            <a:rPr lang="ar-EG" b="0" i="0" u="none" strike="noStrike" cap="none" dirty="0">
              <a:solidFill>
                <a:schemeClr val="bg1"/>
              </a:solidFill>
              <a:latin typeface="Simplified Arabic"/>
              <a:ea typeface="Simplified Arabic"/>
              <a:cs typeface="Simplified Arabic"/>
              <a:sym typeface="Simplified Arabic"/>
            </a:rPr>
            <a:t>المفاجأة والصدمة</a:t>
          </a:r>
          <a:endParaRPr lang="en-US" b="0" dirty="0">
            <a:solidFill>
              <a:schemeClr val="bg1"/>
            </a:solidFill>
          </a:endParaRPr>
        </a:p>
      </dgm:t>
    </dgm:pt>
    <dgm:pt modelId="{6AF7704B-9536-4032-8DD7-0D4BB6F3C199}" type="parTrans" cxnId="{BE2AB0A6-EAAF-40C7-8623-4F482F418308}">
      <dgm:prSet/>
      <dgm:spPr/>
      <dgm:t>
        <a:bodyPr/>
        <a:lstStyle/>
        <a:p>
          <a:endParaRPr lang="en-US"/>
        </a:p>
      </dgm:t>
    </dgm:pt>
    <dgm:pt modelId="{0A6AFE98-F03F-4128-AE3B-EDB64F1437BA}" type="sibTrans" cxnId="{BE2AB0A6-EAAF-40C7-8623-4F482F418308}">
      <dgm:prSet/>
      <dgm:spPr/>
      <dgm:t>
        <a:bodyPr/>
        <a:lstStyle/>
        <a:p>
          <a:endParaRPr lang="en-US"/>
        </a:p>
      </dgm:t>
    </dgm:pt>
    <dgm:pt modelId="{8B290983-4262-4FAE-B0C2-FB035F1AAA77}">
      <dgm:prSet phldrT="[Text]"/>
      <dgm:spPr/>
      <dgm:t>
        <a:bodyPr/>
        <a:lstStyle/>
        <a:p>
          <a:r>
            <a:rPr lang="ar-EG" dirty="0"/>
            <a:t>اكتب قليل</a:t>
          </a:r>
          <a:endParaRPr lang="en-US" dirty="0"/>
        </a:p>
      </dgm:t>
    </dgm:pt>
    <dgm:pt modelId="{885702A5-1999-449B-98FE-07E1D9876AF3}" type="parTrans" cxnId="{59D692E9-85AB-4A61-9F51-670673B6C880}">
      <dgm:prSet/>
      <dgm:spPr/>
      <dgm:t>
        <a:bodyPr/>
        <a:lstStyle/>
        <a:p>
          <a:endParaRPr lang="en-US"/>
        </a:p>
      </dgm:t>
    </dgm:pt>
    <dgm:pt modelId="{69147123-A9C1-4C62-87B6-343BB03275C7}" type="sibTrans" cxnId="{59D692E9-85AB-4A61-9F51-670673B6C880}">
      <dgm:prSet/>
      <dgm:spPr/>
      <dgm:t>
        <a:bodyPr/>
        <a:lstStyle/>
        <a:p>
          <a:endParaRPr lang="en-US"/>
        </a:p>
      </dgm:t>
    </dgm:pt>
    <dgm:pt modelId="{D33DA6B4-EBF5-4A0E-8DA4-2098B56CDB0C}">
      <dgm:prSet phldrT="[Text]"/>
      <dgm:spPr/>
      <dgm:t>
        <a:bodyPr/>
        <a:lstStyle/>
        <a:p>
          <a:r>
            <a:rPr lang="ar-EG" dirty="0"/>
            <a:t>تجنب السرد الخبري</a:t>
          </a:r>
          <a:endParaRPr lang="en-US" dirty="0"/>
        </a:p>
      </dgm:t>
    </dgm:pt>
    <dgm:pt modelId="{6A2F2976-0588-4A83-9D2F-F6673508F858}" type="parTrans" cxnId="{4A058D8D-8A8F-44DA-9BF9-0C859187F736}">
      <dgm:prSet/>
      <dgm:spPr/>
      <dgm:t>
        <a:bodyPr/>
        <a:lstStyle/>
        <a:p>
          <a:endParaRPr lang="en-US"/>
        </a:p>
      </dgm:t>
    </dgm:pt>
    <dgm:pt modelId="{B422B162-3871-472C-8D7A-9A6335534839}" type="sibTrans" cxnId="{4A058D8D-8A8F-44DA-9BF9-0C859187F736}">
      <dgm:prSet/>
      <dgm:spPr/>
      <dgm:t>
        <a:bodyPr/>
        <a:lstStyle/>
        <a:p>
          <a:endParaRPr lang="en-US"/>
        </a:p>
      </dgm:t>
    </dgm:pt>
    <dgm:pt modelId="{4C1960A8-21B5-4256-A2E2-B7B0AAC6B149}">
      <dgm:prSet phldrT="[Text]"/>
      <dgm:spPr/>
      <dgm:t>
        <a:bodyPr/>
        <a:lstStyle/>
        <a:p>
          <a:r>
            <a:rPr lang="ar-EG" dirty="0"/>
            <a:t>مصادر متعددة</a:t>
          </a:r>
          <a:endParaRPr lang="en-US" dirty="0"/>
        </a:p>
      </dgm:t>
    </dgm:pt>
    <dgm:pt modelId="{ABE9AD07-FAFA-4292-9EBB-0679DCBB2BC7}" type="parTrans" cxnId="{921806D2-138B-4AFB-8DDD-B54D38219400}">
      <dgm:prSet/>
      <dgm:spPr/>
      <dgm:t>
        <a:bodyPr/>
        <a:lstStyle/>
        <a:p>
          <a:endParaRPr lang="en-US"/>
        </a:p>
      </dgm:t>
    </dgm:pt>
    <dgm:pt modelId="{A7BC2DFC-B30B-4C4F-BD8F-E9AEAFE02D54}" type="sibTrans" cxnId="{921806D2-138B-4AFB-8DDD-B54D38219400}">
      <dgm:prSet/>
      <dgm:spPr/>
      <dgm:t>
        <a:bodyPr/>
        <a:lstStyle/>
        <a:p>
          <a:endParaRPr lang="en-US"/>
        </a:p>
      </dgm:t>
    </dgm:pt>
    <dgm:pt modelId="{9D59A076-FD3B-4E09-99DF-3E1C43202EED}">
      <dgm:prSet phldrT="[Text]"/>
      <dgm:spPr/>
      <dgm:t>
        <a:bodyPr/>
        <a:lstStyle/>
        <a:p>
          <a:r>
            <a:rPr lang="ar-EG" dirty="0"/>
            <a:t>البساطة</a:t>
          </a:r>
          <a:endParaRPr lang="en-US" dirty="0"/>
        </a:p>
      </dgm:t>
    </dgm:pt>
    <dgm:pt modelId="{1A444E76-17E7-4E08-ADFF-91375CBE04A8}" type="parTrans" cxnId="{54A4937E-A704-41C3-8954-E0180BE3F5F2}">
      <dgm:prSet/>
      <dgm:spPr/>
      <dgm:t>
        <a:bodyPr/>
        <a:lstStyle/>
        <a:p>
          <a:endParaRPr lang="en-US"/>
        </a:p>
      </dgm:t>
    </dgm:pt>
    <dgm:pt modelId="{7E501417-0DAA-4A50-8BBB-C24DE9CC2952}" type="sibTrans" cxnId="{54A4937E-A704-41C3-8954-E0180BE3F5F2}">
      <dgm:prSet/>
      <dgm:spPr/>
      <dgm:t>
        <a:bodyPr/>
        <a:lstStyle/>
        <a:p>
          <a:endParaRPr lang="en-US"/>
        </a:p>
      </dgm:t>
    </dgm:pt>
    <dgm:pt modelId="{98133494-D243-4F90-8B9E-3EDB5A85D810}" type="pres">
      <dgm:prSet presAssocID="{BC32BE52-90D1-4935-81D7-E0454697D442}" presName="diagram" presStyleCnt="0">
        <dgm:presLayoutVars>
          <dgm:dir/>
          <dgm:resizeHandles val="exact"/>
        </dgm:presLayoutVars>
      </dgm:prSet>
      <dgm:spPr/>
    </dgm:pt>
    <dgm:pt modelId="{37B41626-ECC2-4B71-9E2B-C29C546538FC}" type="pres">
      <dgm:prSet presAssocID="{2F7BB667-F200-4165-947B-AD203DDFF5D4}" presName="node" presStyleLbl="node1" presStyleIdx="0" presStyleCnt="5">
        <dgm:presLayoutVars>
          <dgm:bulletEnabled val="1"/>
        </dgm:presLayoutVars>
      </dgm:prSet>
      <dgm:spPr/>
    </dgm:pt>
    <dgm:pt modelId="{7A5FAF5A-5A10-4C32-A5AE-85D69CA7C58C}" type="pres">
      <dgm:prSet presAssocID="{0A6AFE98-F03F-4128-AE3B-EDB64F1437BA}" presName="sibTrans" presStyleCnt="0"/>
      <dgm:spPr/>
    </dgm:pt>
    <dgm:pt modelId="{1F2E570E-3A12-4FD5-86EB-72B22BB59461}" type="pres">
      <dgm:prSet presAssocID="{8B290983-4262-4FAE-B0C2-FB035F1AAA77}" presName="node" presStyleLbl="node1" presStyleIdx="1" presStyleCnt="5">
        <dgm:presLayoutVars>
          <dgm:bulletEnabled val="1"/>
        </dgm:presLayoutVars>
      </dgm:prSet>
      <dgm:spPr/>
    </dgm:pt>
    <dgm:pt modelId="{9C0AC5FF-AC66-4BFB-A5FE-C1599F2A9547}" type="pres">
      <dgm:prSet presAssocID="{69147123-A9C1-4C62-87B6-343BB03275C7}" presName="sibTrans" presStyleCnt="0"/>
      <dgm:spPr/>
    </dgm:pt>
    <dgm:pt modelId="{406414C0-4AB1-4844-8138-46B32AA1422D}" type="pres">
      <dgm:prSet presAssocID="{D33DA6B4-EBF5-4A0E-8DA4-2098B56CDB0C}" presName="node" presStyleLbl="node1" presStyleIdx="2" presStyleCnt="5">
        <dgm:presLayoutVars>
          <dgm:bulletEnabled val="1"/>
        </dgm:presLayoutVars>
      </dgm:prSet>
      <dgm:spPr/>
    </dgm:pt>
    <dgm:pt modelId="{B54A960A-3661-4B5E-BA45-6305662B16E7}" type="pres">
      <dgm:prSet presAssocID="{B422B162-3871-472C-8D7A-9A6335534839}" presName="sibTrans" presStyleCnt="0"/>
      <dgm:spPr/>
    </dgm:pt>
    <dgm:pt modelId="{0FCD8CD9-DD68-42E0-A0AD-D6F0F8B1869F}" type="pres">
      <dgm:prSet presAssocID="{4C1960A8-21B5-4256-A2E2-B7B0AAC6B149}" presName="node" presStyleLbl="node1" presStyleIdx="3" presStyleCnt="5">
        <dgm:presLayoutVars>
          <dgm:bulletEnabled val="1"/>
        </dgm:presLayoutVars>
      </dgm:prSet>
      <dgm:spPr/>
    </dgm:pt>
    <dgm:pt modelId="{E25233B2-ED91-4E22-A5A2-C83E19192C01}" type="pres">
      <dgm:prSet presAssocID="{A7BC2DFC-B30B-4C4F-BD8F-E9AEAFE02D54}" presName="sibTrans" presStyleCnt="0"/>
      <dgm:spPr/>
    </dgm:pt>
    <dgm:pt modelId="{673E67A7-4363-493E-ABDC-6D309914B716}" type="pres">
      <dgm:prSet presAssocID="{9D59A076-FD3B-4E09-99DF-3E1C43202EED}" presName="node" presStyleLbl="node1" presStyleIdx="4" presStyleCnt="5">
        <dgm:presLayoutVars>
          <dgm:bulletEnabled val="1"/>
        </dgm:presLayoutVars>
      </dgm:prSet>
      <dgm:spPr/>
    </dgm:pt>
  </dgm:ptLst>
  <dgm:cxnLst>
    <dgm:cxn modelId="{A6CBB133-DB25-4304-A38B-51F5C87D2A0A}" type="presOf" srcId="{4C1960A8-21B5-4256-A2E2-B7B0AAC6B149}" destId="{0FCD8CD9-DD68-42E0-A0AD-D6F0F8B1869F}" srcOrd="0" destOrd="0" presId="urn:microsoft.com/office/officeart/2005/8/layout/default"/>
    <dgm:cxn modelId="{C736B367-DB74-4F8F-B371-BF558540BB42}" type="presOf" srcId="{2F7BB667-F200-4165-947B-AD203DDFF5D4}" destId="{37B41626-ECC2-4B71-9E2B-C29C546538FC}" srcOrd="0" destOrd="0" presId="urn:microsoft.com/office/officeart/2005/8/layout/default"/>
    <dgm:cxn modelId="{CF43FF69-40F0-4B37-B12F-9452AA3ADE38}" type="presOf" srcId="{BC32BE52-90D1-4935-81D7-E0454697D442}" destId="{98133494-D243-4F90-8B9E-3EDB5A85D810}" srcOrd="0" destOrd="0" presId="urn:microsoft.com/office/officeart/2005/8/layout/default"/>
    <dgm:cxn modelId="{5D6E894E-1298-4B96-87B3-0821CA2D1AB0}" type="presOf" srcId="{8B290983-4262-4FAE-B0C2-FB035F1AAA77}" destId="{1F2E570E-3A12-4FD5-86EB-72B22BB59461}" srcOrd="0" destOrd="0" presId="urn:microsoft.com/office/officeart/2005/8/layout/default"/>
    <dgm:cxn modelId="{54A4937E-A704-41C3-8954-E0180BE3F5F2}" srcId="{BC32BE52-90D1-4935-81D7-E0454697D442}" destId="{9D59A076-FD3B-4E09-99DF-3E1C43202EED}" srcOrd="4" destOrd="0" parTransId="{1A444E76-17E7-4E08-ADFF-91375CBE04A8}" sibTransId="{7E501417-0DAA-4A50-8BBB-C24DE9CC2952}"/>
    <dgm:cxn modelId="{4A058D8D-8A8F-44DA-9BF9-0C859187F736}" srcId="{BC32BE52-90D1-4935-81D7-E0454697D442}" destId="{D33DA6B4-EBF5-4A0E-8DA4-2098B56CDB0C}" srcOrd="2" destOrd="0" parTransId="{6A2F2976-0588-4A83-9D2F-F6673508F858}" sibTransId="{B422B162-3871-472C-8D7A-9A6335534839}"/>
    <dgm:cxn modelId="{BE2AB0A6-EAAF-40C7-8623-4F482F418308}" srcId="{BC32BE52-90D1-4935-81D7-E0454697D442}" destId="{2F7BB667-F200-4165-947B-AD203DDFF5D4}" srcOrd="0" destOrd="0" parTransId="{6AF7704B-9536-4032-8DD7-0D4BB6F3C199}" sibTransId="{0A6AFE98-F03F-4128-AE3B-EDB64F1437BA}"/>
    <dgm:cxn modelId="{9242FBB9-6ABA-474D-BB53-72F11977891A}" type="presOf" srcId="{9D59A076-FD3B-4E09-99DF-3E1C43202EED}" destId="{673E67A7-4363-493E-ABDC-6D309914B716}" srcOrd="0" destOrd="0" presId="urn:microsoft.com/office/officeart/2005/8/layout/default"/>
    <dgm:cxn modelId="{921806D2-138B-4AFB-8DDD-B54D38219400}" srcId="{BC32BE52-90D1-4935-81D7-E0454697D442}" destId="{4C1960A8-21B5-4256-A2E2-B7B0AAC6B149}" srcOrd="3" destOrd="0" parTransId="{ABE9AD07-FAFA-4292-9EBB-0679DCBB2BC7}" sibTransId="{A7BC2DFC-B30B-4C4F-BD8F-E9AEAFE02D54}"/>
    <dgm:cxn modelId="{59D692E9-85AB-4A61-9F51-670673B6C880}" srcId="{BC32BE52-90D1-4935-81D7-E0454697D442}" destId="{8B290983-4262-4FAE-B0C2-FB035F1AAA77}" srcOrd="1" destOrd="0" parTransId="{885702A5-1999-449B-98FE-07E1D9876AF3}" sibTransId="{69147123-A9C1-4C62-87B6-343BB03275C7}"/>
    <dgm:cxn modelId="{4AE2CDF7-5532-4D76-B66E-B256E4AD63F2}" type="presOf" srcId="{D33DA6B4-EBF5-4A0E-8DA4-2098B56CDB0C}" destId="{406414C0-4AB1-4844-8138-46B32AA1422D}" srcOrd="0" destOrd="0" presId="urn:microsoft.com/office/officeart/2005/8/layout/default"/>
    <dgm:cxn modelId="{20B53F41-7D36-4BBB-83B0-1738E153907E}" type="presParOf" srcId="{98133494-D243-4F90-8B9E-3EDB5A85D810}" destId="{37B41626-ECC2-4B71-9E2B-C29C546538FC}" srcOrd="0" destOrd="0" presId="urn:microsoft.com/office/officeart/2005/8/layout/default"/>
    <dgm:cxn modelId="{0C9576B4-017B-4B00-9E92-92E447797B68}" type="presParOf" srcId="{98133494-D243-4F90-8B9E-3EDB5A85D810}" destId="{7A5FAF5A-5A10-4C32-A5AE-85D69CA7C58C}" srcOrd="1" destOrd="0" presId="urn:microsoft.com/office/officeart/2005/8/layout/default"/>
    <dgm:cxn modelId="{9A6687EF-2EDF-4131-9CB5-D76A90C07747}" type="presParOf" srcId="{98133494-D243-4F90-8B9E-3EDB5A85D810}" destId="{1F2E570E-3A12-4FD5-86EB-72B22BB59461}" srcOrd="2" destOrd="0" presId="urn:microsoft.com/office/officeart/2005/8/layout/default"/>
    <dgm:cxn modelId="{BAA644FA-C9F0-4138-BEA5-DE687197D113}" type="presParOf" srcId="{98133494-D243-4F90-8B9E-3EDB5A85D810}" destId="{9C0AC5FF-AC66-4BFB-A5FE-C1599F2A9547}" srcOrd="3" destOrd="0" presId="urn:microsoft.com/office/officeart/2005/8/layout/default"/>
    <dgm:cxn modelId="{02D047D3-49C1-4E42-91F8-BAF0E7F2969A}" type="presParOf" srcId="{98133494-D243-4F90-8B9E-3EDB5A85D810}" destId="{406414C0-4AB1-4844-8138-46B32AA1422D}" srcOrd="4" destOrd="0" presId="urn:microsoft.com/office/officeart/2005/8/layout/default"/>
    <dgm:cxn modelId="{0BD1FB8F-5F72-4486-8AF3-FBC29FC1330C}" type="presParOf" srcId="{98133494-D243-4F90-8B9E-3EDB5A85D810}" destId="{B54A960A-3661-4B5E-BA45-6305662B16E7}" srcOrd="5" destOrd="0" presId="urn:microsoft.com/office/officeart/2005/8/layout/default"/>
    <dgm:cxn modelId="{9EA3F866-65E8-47CA-B69F-B2D7CEC1EEA2}" type="presParOf" srcId="{98133494-D243-4F90-8B9E-3EDB5A85D810}" destId="{0FCD8CD9-DD68-42E0-A0AD-D6F0F8B1869F}" srcOrd="6" destOrd="0" presId="urn:microsoft.com/office/officeart/2005/8/layout/default"/>
    <dgm:cxn modelId="{FBAB3079-B35A-495E-870B-890C3F840CC7}" type="presParOf" srcId="{98133494-D243-4F90-8B9E-3EDB5A85D810}" destId="{E25233B2-ED91-4E22-A5A2-C83E19192C01}" srcOrd="7" destOrd="0" presId="urn:microsoft.com/office/officeart/2005/8/layout/default"/>
    <dgm:cxn modelId="{BD9276A8-2701-41AE-B0E5-995096AF8F7C}" type="presParOf" srcId="{98133494-D243-4F90-8B9E-3EDB5A85D810}" destId="{673E67A7-4363-493E-ABDC-6D309914B716}"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9B162-6C49-47DA-B745-3E050BFF4BDD}">
      <dsp:nvSpPr>
        <dsp:cNvPr id="0" name=""/>
        <dsp:cNvSpPr/>
      </dsp:nvSpPr>
      <dsp:spPr>
        <a:xfrm>
          <a:off x="0" y="480261"/>
          <a:ext cx="2306026" cy="1383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ar-EG" sz="4700" kern="1200" dirty="0"/>
            <a:t>العمليات</a:t>
          </a:r>
          <a:endParaRPr lang="en-US" sz="4700" kern="1200" dirty="0"/>
        </a:p>
      </dsp:txBody>
      <dsp:txXfrm>
        <a:off x="0" y="480261"/>
        <a:ext cx="2306026" cy="1383616"/>
      </dsp:txXfrm>
    </dsp:sp>
    <dsp:sp modelId="{C704DBEA-890A-4458-A52D-2954D34E599A}">
      <dsp:nvSpPr>
        <dsp:cNvPr id="0" name=""/>
        <dsp:cNvSpPr/>
      </dsp:nvSpPr>
      <dsp:spPr>
        <a:xfrm>
          <a:off x="2536629" y="480261"/>
          <a:ext cx="2306026" cy="1383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ar-EG" sz="4700" kern="1200" dirty="0"/>
            <a:t>التعليمي</a:t>
          </a:r>
          <a:endParaRPr lang="en-US" sz="4700" kern="1200" dirty="0"/>
        </a:p>
      </dsp:txBody>
      <dsp:txXfrm>
        <a:off x="2536629" y="480261"/>
        <a:ext cx="2306026" cy="1383616"/>
      </dsp:txXfrm>
    </dsp:sp>
    <dsp:sp modelId="{071841CC-D7CB-4701-B6A1-ADC1A4FBA885}">
      <dsp:nvSpPr>
        <dsp:cNvPr id="0" name=""/>
        <dsp:cNvSpPr/>
      </dsp:nvSpPr>
      <dsp:spPr>
        <a:xfrm>
          <a:off x="5073259" y="480261"/>
          <a:ext cx="2306026" cy="1383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ar-EG" sz="4700" kern="1200" dirty="0"/>
            <a:t>الإحصائي</a:t>
          </a:r>
          <a:endParaRPr lang="en-US" sz="4700" kern="1200" dirty="0"/>
        </a:p>
      </dsp:txBody>
      <dsp:txXfrm>
        <a:off x="5073259" y="480261"/>
        <a:ext cx="2306026" cy="1383616"/>
      </dsp:txXfrm>
    </dsp:sp>
    <dsp:sp modelId="{260C64FA-EE2F-4909-8078-E896A69996D1}">
      <dsp:nvSpPr>
        <dsp:cNvPr id="0" name=""/>
        <dsp:cNvSpPr/>
      </dsp:nvSpPr>
      <dsp:spPr>
        <a:xfrm>
          <a:off x="1268314" y="2094480"/>
          <a:ext cx="2306026" cy="1383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ar-EG" sz="4700" kern="1200" dirty="0"/>
            <a:t>القوائم</a:t>
          </a:r>
          <a:endParaRPr lang="en-US" sz="4700" kern="1200" dirty="0"/>
        </a:p>
      </dsp:txBody>
      <dsp:txXfrm>
        <a:off x="1268314" y="2094480"/>
        <a:ext cx="2306026" cy="1383616"/>
      </dsp:txXfrm>
    </dsp:sp>
    <dsp:sp modelId="{3983A862-2BFA-4D61-9364-D4749D8BAF0F}">
      <dsp:nvSpPr>
        <dsp:cNvPr id="0" name=""/>
        <dsp:cNvSpPr/>
      </dsp:nvSpPr>
      <dsp:spPr>
        <a:xfrm>
          <a:off x="3804944" y="2094480"/>
          <a:ext cx="2306026" cy="1383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ar-EG" sz="4700" kern="1200" dirty="0"/>
            <a:t>المقارنات</a:t>
          </a:r>
          <a:endParaRPr lang="en-US" sz="4700" kern="1200" dirty="0"/>
        </a:p>
      </dsp:txBody>
      <dsp:txXfrm>
        <a:off x="3804944" y="2094480"/>
        <a:ext cx="2306026" cy="13836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B41626-ECC2-4B71-9E2B-C29C546538FC}">
      <dsp:nvSpPr>
        <dsp:cNvPr id="0" name=""/>
        <dsp:cNvSpPr/>
      </dsp:nvSpPr>
      <dsp:spPr>
        <a:xfrm>
          <a:off x="0" y="577029"/>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0" i="0" u="none" strike="noStrike" kern="1200" cap="none" dirty="0">
              <a:solidFill>
                <a:schemeClr val="bg1"/>
              </a:solidFill>
              <a:latin typeface="Simplified Arabic"/>
              <a:ea typeface="Simplified Arabic"/>
              <a:cs typeface="Simplified Arabic"/>
              <a:sym typeface="Simplified Arabic"/>
            </a:rPr>
            <a:t>المفاجأة والصدمة</a:t>
          </a:r>
          <a:endParaRPr lang="en-US" sz="3100" b="0" kern="1200" dirty="0">
            <a:solidFill>
              <a:schemeClr val="bg1"/>
            </a:solidFill>
          </a:endParaRPr>
        </a:p>
      </dsp:txBody>
      <dsp:txXfrm>
        <a:off x="0" y="577029"/>
        <a:ext cx="2389640" cy="1433784"/>
      </dsp:txXfrm>
    </dsp:sp>
    <dsp:sp modelId="{1F2E570E-3A12-4FD5-86EB-72B22BB59461}">
      <dsp:nvSpPr>
        <dsp:cNvPr id="0" name=""/>
        <dsp:cNvSpPr/>
      </dsp:nvSpPr>
      <dsp:spPr>
        <a:xfrm>
          <a:off x="2628604" y="577029"/>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اكتب قليل</a:t>
          </a:r>
          <a:endParaRPr lang="en-US" sz="3100" kern="1200" dirty="0"/>
        </a:p>
      </dsp:txBody>
      <dsp:txXfrm>
        <a:off x="2628604" y="577029"/>
        <a:ext cx="2389640" cy="1433784"/>
      </dsp:txXfrm>
    </dsp:sp>
    <dsp:sp modelId="{406414C0-4AB1-4844-8138-46B32AA1422D}">
      <dsp:nvSpPr>
        <dsp:cNvPr id="0" name=""/>
        <dsp:cNvSpPr/>
      </dsp:nvSpPr>
      <dsp:spPr>
        <a:xfrm>
          <a:off x="5257209" y="577029"/>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تجنب السرد الخبري</a:t>
          </a:r>
          <a:endParaRPr lang="en-US" sz="3100" kern="1200" dirty="0"/>
        </a:p>
      </dsp:txBody>
      <dsp:txXfrm>
        <a:off x="5257209" y="577029"/>
        <a:ext cx="2389640" cy="1433784"/>
      </dsp:txXfrm>
    </dsp:sp>
    <dsp:sp modelId="{0FCD8CD9-DD68-42E0-A0AD-D6F0F8B1869F}">
      <dsp:nvSpPr>
        <dsp:cNvPr id="0" name=""/>
        <dsp:cNvSpPr/>
      </dsp:nvSpPr>
      <dsp:spPr>
        <a:xfrm>
          <a:off x="1314302" y="2249778"/>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مصادر متعددة</a:t>
          </a:r>
          <a:endParaRPr lang="en-US" sz="3100" kern="1200" dirty="0"/>
        </a:p>
      </dsp:txBody>
      <dsp:txXfrm>
        <a:off x="1314302" y="2249778"/>
        <a:ext cx="2389640" cy="1433784"/>
      </dsp:txXfrm>
    </dsp:sp>
    <dsp:sp modelId="{673E67A7-4363-493E-ABDC-6D309914B716}">
      <dsp:nvSpPr>
        <dsp:cNvPr id="0" name=""/>
        <dsp:cNvSpPr/>
      </dsp:nvSpPr>
      <dsp:spPr>
        <a:xfrm>
          <a:off x="3942907" y="2249778"/>
          <a:ext cx="2389640" cy="14337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البساطة</a:t>
          </a:r>
          <a:endParaRPr lang="en-US" sz="3100" kern="1200" dirty="0"/>
        </a:p>
      </dsp:txBody>
      <dsp:txXfrm>
        <a:off x="3942907" y="2249778"/>
        <a:ext cx="2389640" cy="143378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hyperlink" Target="https://www.masrawy.com/CrossMedia/homelands-in-cairo/index.html"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masrawy.com/crossmedia/saad/index.htm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hyperlink" Target="https://venngage.com/" TargetMode="External"/><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hyperlink" Target="https://www.canva.com/ar_eg/create/infographics/?fbclid=IwAR1Lab3ZEXw1fOPTLiThq092Exwdt08y3yR5e6FZIGngwcNDnD83WEi_CKw"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almasryalyoum.com/news/details/2053988" TargetMode="Externa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hyperlink" Target="https://www.skynewsarabia.com/infographic" TargetMode="External"/><Relationship Id="rId4" Type="http://schemas.openxmlformats.org/officeDocument/2006/relationships/hyperlink" Target="https://www.masrawy.com/sports/tag/16209/%D8%A7%D9%86%D9%81%D9%88%D8%AC%D8%B1%D8%A7%D9%81"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motionarray.com/browse/motion-graphics-templates/?sort_by=most-popular&amp;utm_source=google&amp;utm_medium=cpc&amp;utm_campaign=13626333283&amp;utm_content=121323651782&amp;utm_term=motion%20graphics%20templates&amp;keyword=motion%20graphics%20templates&amp;ad=583878906936&amp;matchtype=e&amp;device=c&amp;gad_source=1&amp;gclid=CjwKCAiA0syqBhBxEiwAeNx9NwloqLc0pyLzF_LRtaYcH74epiFRrf_37wtEF6HIViO4lHu9bo20LhoCTfUQAvD_BwE"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ijpFTtwHnyY"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6.webp"/></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ZKyKhcE63-U" TargetMode="Externa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hyperlink" Target="https://www.youtube.com/watch?v=3ABjvhPuqoM" TargetMode="External"/><Relationship Id="rId4" Type="http://schemas.openxmlformats.org/officeDocument/2006/relationships/hyperlink" Target="https://www.youtube.com/watch?v=1z9FJRy__dY" TargetMode="Externa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العاشرة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1</a:t>
              </a:r>
              <a:endParaRPr lang="en-US" altLang="ko-KR" sz="3200" b="1" dirty="0">
                <a:solidFill>
                  <a:srgbClr val="00AEEF"/>
                </a:solidFill>
                <a:latin typeface="Arial"/>
                <a:ea typeface="Arial Unicode MS"/>
                <a:cs typeface="Arial" pitchFamily="34" charset="0"/>
              </a:endParaRP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227462" y="2437743"/>
            <a:ext cx="6663611" cy="487506"/>
          </a:xfrm>
          <a:prstGeom prst="rect">
            <a:avLst/>
          </a:prstGeom>
          <a:noFill/>
        </p:spPr>
        <p:txBody>
          <a:bodyPr wrap="square">
            <a:spAutoFit/>
          </a:bodyPr>
          <a:lstStyle/>
          <a:p>
            <a:pPr marL="0" marR="0" lvl="0" indent="0" algn="r" rtl="1">
              <a:lnSpc>
                <a:spcPct val="107000"/>
              </a:lnSpc>
              <a:spcBef>
                <a:spcPts val="0"/>
              </a:spcBef>
              <a:spcAft>
                <a:spcPts val="0"/>
              </a:spcAft>
              <a:buClr>
                <a:srgbClr val="FFFFFF"/>
              </a:buClr>
              <a:buSzPts val="2800"/>
              <a:buFont typeface="Simplified Arabic"/>
              <a:buNone/>
            </a:pPr>
            <a:r>
              <a:rPr lang="en-US" sz="2400" b="1" i="0" u="none" strike="noStrike" cap="none" dirty="0">
                <a:solidFill>
                  <a:srgbClr val="FFFFFF"/>
                </a:solidFill>
                <a:latin typeface="Simplified Arabic"/>
                <a:ea typeface="Simplified Arabic"/>
                <a:cs typeface="Simplified Arabic"/>
                <a:sym typeface="Simplified Arabic"/>
              </a:rPr>
              <a:t>  </a:t>
            </a:r>
            <a:r>
              <a:rPr lang="ar-EG" sz="2400" b="1" i="0" u="none" strike="noStrike" cap="none" dirty="0">
                <a:solidFill>
                  <a:srgbClr val="FFFFFF"/>
                </a:solidFill>
                <a:latin typeface="Simplified Arabic"/>
                <a:ea typeface="Simplified Arabic"/>
                <a:cs typeface="Simplified Arabic"/>
                <a:sym typeface="Simplified Arabic"/>
              </a:rPr>
              <a:t> </a:t>
            </a:r>
            <a:r>
              <a:rPr lang="en-US" sz="2400" b="1" i="0" u="none" strike="noStrike" cap="none" dirty="0">
                <a:solidFill>
                  <a:srgbClr val="FFFFFF"/>
                </a:solidFill>
                <a:latin typeface="Simplified Arabic"/>
                <a:ea typeface="Simplified Arabic"/>
                <a:cs typeface="Simplified Arabic"/>
                <a:sym typeface="Simplified Arabic"/>
              </a:rPr>
              <a:t>(cross media)</a:t>
            </a:r>
            <a:r>
              <a:rPr lang="ar-EG" sz="2400" b="1" i="0" u="none" strike="noStrike" cap="none" dirty="0">
                <a:solidFill>
                  <a:srgbClr val="FFFFFF"/>
                </a:solidFill>
                <a:latin typeface="Simplified Arabic"/>
                <a:ea typeface="Simplified Arabic"/>
                <a:cs typeface="Simplified Arabic"/>
                <a:sym typeface="Simplified Arabic"/>
              </a:rPr>
              <a:t> و </a:t>
            </a:r>
            <a:r>
              <a:rPr lang="ar-EG" sz="2400" b="1" dirty="0">
                <a:solidFill>
                  <a:srgbClr val="FFFFFF"/>
                </a:solidFill>
                <a:latin typeface="Simplified Arabic"/>
                <a:ea typeface="Simplified Arabic"/>
                <a:cs typeface="Simplified Arabic"/>
                <a:sym typeface="Simplified Arabic"/>
              </a:rPr>
              <a:t>(</a:t>
            </a:r>
            <a:r>
              <a:rPr lang="en-US" sz="2400" b="1" dirty="0">
                <a:solidFill>
                  <a:srgbClr val="FFFFFF"/>
                </a:solidFill>
                <a:latin typeface="Simplified Arabic"/>
                <a:ea typeface="Simplified Arabic"/>
                <a:cs typeface="Simplified Arabic"/>
                <a:sym typeface="Simplified Arabic"/>
              </a:rPr>
              <a:t>infographic</a:t>
            </a:r>
            <a:r>
              <a:rPr lang="ar-EG" sz="2400" b="1" dirty="0">
                <a:solidFill>
                  <a:srgbClr val="FFFFFF"/>
                </a:solidFill>
                <a:latin typeface="Simplified Arabic"/>
                <a:ea typeface="Simplified Arabic"/>
                <a:cs typeface="Simplified Arabic"/>
                <a:sym typeface="Simplified Arabic"/>
              </a:rPr>
              <a:t>)</a:t>
            </a:r>
            <a:endParaRPr lang="ar-EG" sz="2400" b="0" i="0" u="none" strike="noStrike" cap="none" dirty="0">
              <a:solidFill>
                <a:srgbClr val="FFFFFF"/>
              </a:solidFill>
              <a:latin typeface="Simplified Arabic"/>
              <a:ea typeface="Simplified Arabic"/>
              <a:cs typeface="Simplified Arabic"/>
              <a:sym typeface="Simplified Arabic"/>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1094"/>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en-US" sz="2400" b="1" dirty="0">
                <a:solidFill>
                  <a:srgbClr val="FFFFFF"/>
                </a:solidFill>
                <a:latin typeface="Simplified Arabic"/>
                <a:cs typeface="Simplified Arabic"/>
                <a:sym typeface="Simplified Arabic"/>
              </a:rPr>
              <a:t>Video story </a:t>
            </a:r>
            <a:endParaRPr lang="ar-EG" sz="1800" dirty="0"/>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rtl="1"/>
            <a:r>
              <a:rPr lang="ar-EG" b="1" dirty="0">
                <a:solidFill>
                  <a:schemeClr val="bg1"/>
                </a:solidFill>
                <a:latin typeface="Alexandria" charset="0"/>
                <a:cs typeface="+mj-cs"/>
              </a:rPr>
              <a:t>العاشرة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271958" y="3475000"/>
            <a:ext cx="6663611" cy="487506"/>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400" b="1" i="0" u="none" strike="noStrike" cap="none" dirty="0">
                <a:solidFill>
                  <a:srgbClr val="FFFFFF"/>
                </a:solidFill>
                <a:latin typeface="Simplified Arabic"/>
                <a:ea typeface="Simplified Arabic"/>
                <a:cs typeface="Simplified Arabic"/>
                <a:sym typeface="Simplified Arabic"/>
              </a:rPr>
              <a:t>  </a:t>
            </a:r>
            <a:r>
              <a:rPr lang="en-US" sz="2400" b="1" i="0" u="none" strike="noStrike" cap="none" dirty="0">
                <a:solidFill>
                  <a:srgbClr val="FFFFFF"/>
                </a:solidFill>
                <a:latin typeface="Simplified Arabic"/>
                <a:ea typeface="Simplified Arabic"/>
                <a:cs typeface="Simplified Arabic"/>
                <a:sym typeface="Simplified Arabic"/>
              </a:rPr>
              <a:t>video graph </a:t>
            </a:r>
            <a:r>
              <a:rPr lang="ar-EG" sz="2400" b="1" i="0" u="none" strike="noStrike" cap="none" dirty="0">
                <a:solidFill>
                  <a:srgbClr val="FFFFFF"/>
                </a:solidFill>
                <a:latin typeface="Simplified Arabic"/>
                <a:ea typeface="Simplified Arabic"/>
                <a:cs typeface="Simplified Arabic"/>
                <a:sym typeface="Simplified Arabic"/>
              </a:rPr>
              <a:t> - </a:t>
            </a:r>
            <a:r>
              <a:rPr lang="en-US" sz="2400" b="1" i="0" u="none" strike="noStrike" cap="none" dirty="0">
                <a:solidFill>
                  <a:srgbClr val="FFFFFF"/>
                </a:solidFill>
                <a:latin typeface="Simplified Arabic"/>
                <a:ea typeface="Simplified Arabic"/>
                <a:cs typeface="Simplified Arabic"/>
                <a:sym typeface="Simplified Arabic"/>
              </a:rPr>
              <a:t>motion graphic</a:t>
            </a:r>
            <a:endParaRPr lang="ar-EG" sz="1800" dirty="0"/>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4</a:t>
              </a:r>
              <a:endParaRPr lang="en-US" altLang="ko-KR" sz="3200" b="1" dirty="0">
                <a:solidFill>
                  <a:srgbClr val="00AEEF"/>
                </a:solidFill>
                <a:latin typeface="Arial"/>
                <a:ea typeface="Arial Unicode MS"/>
                <a:cs typeface="Arial" pitchFamily="34" charset="0"/>
              </a:endParaRP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3878841" y="5697032"/>
            <a:ext cx="6752682" cy="487506"/>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400" b="1" i="0" u="none" strike="noStrike" cap="none" dirty="0">
                <a:solidFill>
                  <a:srgbClr val="FFFFFF"/>
                </a:solidFill>
                <a:latin typeface="Simplified Arabic"/>
                <a:ea typeface="Simplified Arabic"/>
                <a:cs typeface="Simplified Arabic"/>
                <a:sym typeface="Simplified Arabic"/>
              </a:rPr>
              <a:t>مزايا الإنترنت</a:t>
            </a:r>
            <a:endParaRPr lang="ar-EG" sz="1800" dirty="0"/>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1021074" y="2244602"/>
            <a:ext cx="10149851" cy="2858539"/>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2400" b="0" i="0" u="none" strike="noStrike" cap="none" dirty="0">
                <a:solidFill>
                  <a:schemeClr val="dk1"/>
                </a:solidFill>
                <a:latin typeface="Simplified Arabic"/>
                <a:ea typeface="Simplified Arabic"/>
                <a:cs typeface="Simplified Arabic"/>
                <a:sym typeface="Simplified Arabic"/>
              </a:rPr>
              <a:t>مع التطور الكبير في عالم الإعلام الرقمي ظهرت العديد من الطرق الحديثة لإنتاج وعرض المحتوى الرقمي.</a:t>
            </a:r>
          </a:p>
          <a:p>
            <a:pPr marL="0" marR="0" lvl="0" indent="0" algn="just" rtl="1">
              <a:lnSpc>
                <a:spcPct val="107000"/>
              </a:lnSpc>
              <a:spcBef>
                <a:spcPts val="0"/>
              </a:spcBef>
              <a:spcAft>
                <a:spcPts val="0"/>
              </a:spcAft>
              <a:buClr>
                <a:srgbClr val="000000"/>
              </a:buClr>
              <a:buSzPts val="3200"/>
              <a:buFont typeface="Arial"/>
              <a:buNone/>
            </a:pPr>
            <a:endParaRPr lang="ar-EG" sz="2400"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2400" b="0" i="0" u="none" strike="noStrike" cap="none" dirty="0">
                <a:solidFill>
                  <a:schemeClr val="dk1"/>
                </a:solidFill>
                <a:latin typeface="Simplified Arabic"/>
                <a:ea typeface="Simplified Arabic"/>
                <a:cs typeface="Simplified Arabic"/>
                <a:sym typeface="Simplified Arabic"/>
              </a:rPr>
              <a:t>وهدفت هذه الطرق إلى جذب الجمهور وتحقيق مشاهدات بشكل أكبر مقارنة بالمحتوى النصي الذي قد يصيب بعض القراء بالملل.</a:t>
            </a:r>
          </a:p>
          <a:p>
            <a:pPr marL="0" marR="0" lvl="0" indent="0" algn="just" rtl="1">
              <a:lnSpc>
                <a:spcPct val="107000"/>
              </a:lnSpc>
              <a:spcBef>
                <a:spcPts val="0"/>
              </a:spcBef>
              <a:spcAft>
                <a:spcPts val="0"/>
              </a:spcAft>
              <a:buClr>
                <a:srgbClr val="000000"/>
              </a:buClr>
              <a:buSzPts val="3200"/>
              <a:buFont typeface="Arial"/>
              <a:buNone/>
            </a:pPr>
            <a:endParaRPr lang="ar-EG" sz="2400"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2400" b="0" i="0" u="none" strike="noStrike" cap="none" dirty="0">
                <a:solidFill>
                  <a:schemeClr val="dk1"/>
                </a:solidFill>
                <a:latin typeface="Simplified Arabic"/>
                <a:ea typeface="Simplified Arabic"/>
                <a:cs typeface="Simplified Arabic"/>
                <a:sym typeface="Simplified Arabic"/>
              </a:rPr>
              <a:t>اعتمدت هذه الطرق على استخدام التكنولوجيا الحديثة في إنتاج محتوى رقمي جذاب.</a:t>
            </a:r>
            <a:endParaRPr lang="ar-EG" sz="2400" b="0" i="0" u="none" strike="noStrike" cap="none" dirty="0">
              <a:solidFill>
                <a:srgbClr val="24A9E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C8064-7C2E-2523-AA85-53FA5F7DED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DDA061-0AE5-D3E7-B61F-D27E4CB23E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C9A76-E67A-CBEA-94B6-E6BDD7D7C6F4}"/>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إنتاج المحتوى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42FB170-CC55-7F29-F078-2B0FCC922B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FF105-A733-29FF-4E14-055287E445F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202CAF1-2383-5FF3-75FA-9D4C7DA77A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154;p56">
            <a:extLst>
              <a:ext uri="{FF2B5EF4-FFF2-40B4-BE49-F238E27FC236}">
                <a16:creationId xmlns:a16="http://schemas.microsoft.com/office/drawing/2014/main" id="{B024CC97-FA39-DB4B-8024-70C1DA9E99E1}"/>
              </a:ext>
            </a:extLst>
          </p:cNvPr>
          <p:cNvGrpSpPr/>
          <p:nvPr/>
        </p:nvGrpSpPr>
        <p:grpSpPr>
          <a:xfrm>
            <a:off x="2494433" y="2819371"/>
            <a:ext cx="1704123" cy="2509812"/>
            <a:chOff x="6580878" y="4553760"/>
            <a:chExt cx="2540427" cy="3741512"/>
          </a:xfrm>
        </p:grpSpPr>
        <p:sp>
          <p:nvSpPr>
            <p:cNvPr id="9" name="Google Shape;155;p56">
              <a:extLst>
                <a:ext uri="{FF2B5EF4-FFF2-40B4-BE49-F238E27FC236}">
                  <a16:creationId xmlns:a16="http://schemas.microsoft.com/office/drawing/2014/main" id="{E47DD3FB-8EB9-5027-7449-0C1EE5393B31}"/>
                </a:ext>
              </a:extLst>
            </p:cNvPr>
            <p:cNvSpPr/>
            <p:nvPr/>
          </p:nvSpPr>
          <p:spPr>
            <a:xfrm>
              <a:off x="6580878" y="4553760"/>
              <a:ext cx="2540427" cy="3433320"/>
            </a:xfrm>
            <a:custGeom>
              <a:avLst/>
              <a:gdLst/>
              <a:ahLst/>
              <a:cxnLst/>
              <a:rect l="l" t="t" r="r" b="b"/>
              <a:pathLst>
                <a:path w="3890" h="5258" extrusionOk="0">
                  <a:moveTo>
                    <a:pt x="3889" y="1965"/>
                  </a:moveTo>
                  <a:lnTo>
                    <a:pt x="3889" y="1965"/>
                  </a:lnTo>
                  <a:cubicBezTo>
                    <a:pt x="3889" y="880"/>
                    <a:pt x="3019" y="0"/>
                    <a:pt x="1944" y="0"/>
                  </a:cubicBezTo>
                  <a:lnTo>
                    <a:pt x="1944" y="0"/>
                  </a:lnTo>
                  <a:cubicBezTo>
                    <a:pt x="871" y="0"/>
                    <a:pt x="0" y="880"/>
                    <a:pt x="0" y="1965"/>
                  </a:cubicBezTo>
                  <a:lnTo>
                    <a:pt x="0" y="1965"/>
                  </a:lnTo>
                  <a:cubicBezTo>
                    <a:pt x="0" y="2815"/>
                    <a:pt x="535" y="3537"/>
                    <a:pt x="1283" y="3810"/>
                  </a:cubicBezTo>
                  <a:lnTo>
                    <a:pt x="1944" y="5257"/>
                  </a:lnTo>
                  <a:lnTo>
                    <a:pt x="2606" y="3810"/>
                  </a:lnTo>
                  <a:lnTo>
                    <a:pt x="2606" y="3810"/>
                  </a:lnTo>
                  <a:cubicBezTo>
                    <a:pt x="3354" y="3537"/>
                    <a:pt x="3889" y="2815"/>
                    <a:pt x="3889" y="1965"/>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dirty="0">
                <a:solidFill>
                  <a:srgbClr val="AAAAAA"/>
                </a:solidFill>
                <a:latin typeface="Lato Light"/>
                <a:ea typeface="Lato Light"/>
                <a:cs typeface="Lato Light"/>
                <a:sym typeface="Lato Light"/>
              </a:endParaRPr>
            </a:p>
          </p:txBody>
        </p:sp>
        <p:sp>
          <p:nvSpPr>
            <p:cNvPr id="10" name="Google Shape;156;p56">
              <a:extLst>
                <a:ext uri="{FF2B5EF4-FFF2-40B4-BE49-F238E27FC236}">
                  <a16:creationId xmlns:a16="http://schemas.microsoft.com/office/drawing/2014/main" id="{FF794D88-CF8E-228E-B416-FE428D25F155}"/>
                </a:ext>
              </a:extLst>
            </p:cNvPr>
            <p:cNvSpPr/>
            <p:nvPr/>
          </p:nvSpPr>
          <p:spPr>
            <a:xfrm>
              <a:off x="6873229"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1" name="Google Shape;157;p56">
              <a:extLst>
                <a:ext uri="{FF2B5EF4-FFF2-40B4-BE49-F238E27FC236}">
                  <a16:creationId xmlns:a16="http://schemas.microsoft.com/office/drawing/2014/main" id="{907F4A0B-0BAB-490E-D343-5DCB18757C63}"/>
                </a:ext>
              </a:extLst>
            </p:cNvPr>
            <p:cNvSpPr/>
            <p:nvPr/>
          </p:nvSpPr>
          <p:spPr>
            <a:xfrm>
              <a:off x="7541459"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E75B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2" name="Google Shape;158;p56">
            <a:extLst>
              <a:ext uri="{FF2B5EF4-FFF2-40B4-BE49-F238E27FC236}">
                <a16:creationId xmlns:a16="http://schemas.microsoft.com/office/drawing/2014/main" id="{06B003B2-E89F-F384-46ED-B0066A40649B}"/>
              </a:ext>
            </a:extLst>
          </p:cNvPr>
          <p:cNvGrpSpPr/>
          <p:nvPr/>
        </p:nvGrpSpPr>
        <p:grpSpPr>
          <a:xfrm>
            <a:off x="4368707" y="2803496"/>
            <a:ext cx="1704123" cy="2509812"/>
            <a:chOff x="9544710" y="4553760"/>
            <a:chExt cx="2540427" cy="3741512"/>
          </a:xfrm>
        </p:grpSpPr>
        <p:sp>
          <p:nvSpPr>
            <p:cNvPr id="13" name="Google Shape;159;p56">
              <a:extLst>
                <a:ext uri="{FF2B5EF4-FFF2-40B4-BE49-F238E27FC236}">
                  <a16:creationId xmlns:a16="http://schemas.microsoft.com/office/drawing/2014/main" id="{6FC3E265-69D4-45A3-14D9-96960A53251C}"/>
                </a:ext>
              </a:extLst>
            </p:cNvPr>
            <p:cNvSpPr/>
            <p:nvPr/>
          </p:nvSpPr>
          <p:spPr>
            <a:xfrm>
              <a:off x="9544710"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5" y="3537"/>
                    <a:pt x="3889" y="2815"/>
                    <a:pt x="3889" y="1965"/>
                  </a:cubicBez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dirty="0">
                <a:solidFill>
                  <a:srgbClr val="AAAAAA"/>
                </a:solidFill>
                <a:latin typeface="Lato Light"/>
                <a:ea typeface="Lato Light"/>
                <a:cs typeface="Lato Light"/>
                <a:sym typeface="Lato Light"/>
              </a:endParaRPr>
            </a:p>
          </p:txBody>
        </p:sp>
        <p:sp>
          <p:nvSpPr>
            <p:cNvPr id="14" name="Google Shape;160;p56">
              <a:extLst>
                <a:ext uri="{FF2B5EF4-FFF2-40B4-BE49-F238E27FC236}">
                  <a16:creationId xmlns:a16="http://schemas.microsoft.com/office/drawing/2014/main" id="{8AC0EBDB-9E69-0DCE-CC55-E9BB7B8CAE65}"/>
                </a:ext>
              </a:extLst>
            </p:cNvPr>
            <p:cNvSpPr/>
            <p:nvPr/>
          </p:nvSpPr>
          <p:spPr>
            <a:xfrm>
              <a:off x="9837061"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5" name="Google Shape;161;p56">
              <a:extLst>
                <a:ext uri="{FF2B5EF4-FFF2-40B4-BE49-F238E27FC236}">
                  <a16:creationId xmlns:a16="http://schemas.microsoft.com/office/drawing/2014/main" id="{5B0A6789-1D61-E8A9-5026-4C701FE254A0}"/>
                </a:ext>
              </a:extLst>
            </p:cNvPr>
            <p:cNvSpPr/>
            <p:nvPr/>
          </p:nvSpPr>
          <p:spPr>
            <a:xfrm>
              <a:off x="10505291" y="7676008"/>
              <a:ext cx="619264" cy="619264"/>
            </a:xfrm>
            <a:custGeom>
              <a:avLst/>
              <a:gdLst/>
              <a:ahLst/>
              <a:cxnLst/>
              <a:rect l="l" t="t" r="r" b="b"/>
              <a:pathLst>
                <a:path w="947" h="947" extrusionOk="0">
                  <a:moveTo>
                    <a:pt x="946" y="473"/>
                  </a:moveTo>
                  <a:lnTo>
                    <a:pt x="946" y="473"/>
                  </a:lnTo>
                  <a:cubicBezTo>
                    <a:pt x="946" y="212"/>
                    <a:pt x="734" y="0"/>
                    <a:pt x="473" y="0"/>
                  </a:cubicBezTo>
                  <a:lnTo>
                    <a:pt x="473" y="0"/>
                  </a:lnTo>
                  <a:cubicBezTo>
                    <a:pt x="212" y="0"/>
                    <a:pt x="0" y="212"/>
                    <a:pt x="0" y="473"/>
                  </a:cubicBezTo>
                  <a:lnTo>
                    <a:pt x="0" y="473"/>
                  </a:lnTo>
                  <a:cubicBezTo>
                    <a:pt x="0" y="734"/>
                    <a:pt x="212" y="946"/>
                    <a:pt x="473" y="946"/>
                  </a:cubicBezTo>
                  <a:lnTo>
                    <a:pt x="473" y="946"/>
                  </a:lnTo>
                  <a:cubicBezTo>
                    <a:pt x="734" y="946"/>
                    <a:pt x="946" y="734"/>
                    <a:pt x="946" y="473"/>
                  </a:cubicBezTo>
                </a:path>
              </a:pathLst>
            </a:custGeom>
            <a:solidFill>
              <a:srgbClr val="C55A1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6" name="Google Shape;162;p56">
            <a:extLst>
              <a:ext uri="{FF2B5EF4-FFF2-40B4-BE49-F238E27FC236}">
                <a16:creationId xmlns:a16="http://schemas.microsoft.com/office/drawing/2014/main" id="{5D342ECF-37E7-5C90-FE95-C9DEE953CAC6}"/>
              </a:ext>
            </a:extLst>
          </p:cNvPr>
          <p:cNvGrpSpPr/>
          <p:nvPr/>
        </p:nvGrpSpPr>
        <p:grpSpPr>
          <a:xfrm>
            <a:off x="6270282" y="2785138"/>
            <a:ext cx="1553287" cy="2509812"/>
            <a:chOff x="12511421" y="4553760"/>
            <a:chExt cx="2540427" cy="3741512"/>
          </a:xfrm>
        </p:grpSpPr>
        <p:sp>
          <p:nvSpPr>
            <p:cNvPr id="17" name="Google Shape;163;p56">
              <a:extLst>
                <a:ext uri="{FF2B5EF4-FFF2-40B4-BE49-F238E27FC236}">
                  <a16:creationId xmlns:a16="http://schemas.microsoft.com/office/drawing/2014/main" id="{4C1B4D97-4ED1-7439-6F57-BCAB4A657AA4}"/>
                </a:ext>
              </a:extLst>
            </p:cNvPr>
            <p:cNvSpPr/>
            <p:nvPr/>
          </p:nvSpPr>
          <p:spPr>
            <a:xfrm>
              <a:off x="12511421"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3" y="3810"/>
                  </a:cubicBezTo>
                  <a:lnTo>
                    <a:pt x="1945" y="5257"/>
                  </a:lnTo>
                  <a:lnTo>
                    <a:pt x="2606" y="3810"/>
                  </a:lnTo>
                  <a:lnTo>
                    <a:pt x="2606" y="3810"/>
                  </a:lnTo>
                  <a:cubicBezTo>
                    <a:pt x="3354" y="3537"/>
                    <a:pt x="3889" y="2815"/>
                    <a:pt x="3889" y="1965"/>
                  </a:cubicBez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8" name="Google Shape;164;p56">
              <a:extLst>
                <a:ext uri="{FF2B5EF4-FFF2-40B4-BE49-F238E27FC236}">
                  <a16:creationId xmlns:a16="http://schemas.microsoft.com/office/drawing/2014/main" id="{A1E042BE-FA2F-3B1B-93B0-CD2F337CD0E3}"/>
                </a:ext>
              </a:extLst>
            </p:cNvPr>
            <p:cNvSpPr/>
            <p:nvPr/>
          </p:nvSpPr>
          <p:spPr>
            <a:xfrm>
              <a:off x="12803772"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9" name="Google Shape;165;p56">
              <a:extLst>
                <a:ext uri="{FF2B5EF4-FFF2-40B4-BE49-F238E27FC236}">
                  <a16:creationId xmlns:a16="http://schemas.microsoft.com/office/drawing/2014/main" id="{428F3B14-0C2D-BFD4-DE08-799EAE1F61A6}"/>
                </a:ext>
              </a:extLst>
            </p:cNvPr>
            <p:cNvSpPr/>
            <p:nvPr/>
          </p:nvSpPr>
          <p:spPr>
            <a:xfrm>
              <a:off x="13472002" y="7676008"/>
              <a:ext cx="619264" cy="619264"/>
            </a:xfrm>
            <a:custGeom>
              <a:avLst/>
              <a:gdLst/>
              <a:ahLst/>
              <a:cxnLst/>
              <a:rect l="l" t="t" r="r" b="b"/>
              <a:pathLst>
                <a:path w="949" h="947" extrusionOk="0">
                  <a:moveTo>
                    <a:pt x="948" y="473"/>
                  </a:moveTo>
                  <a:lnTo>
                    <a:pt x="948" y="473"/>
                  </a:lnTo>
                  <a:cubicBezTo>
                    <a:pt x="948" y="212"/>
                    <a:pt x="736" y="0"/>
                    <a:pt x="474" y="0"/>
                  </a:cubicBezTo>
                  <a:lnTo>
                    <a:pt x="474" y="0"/>
                  </a:lnTo>
                  <a:cubicBezTo>
                    <a:pt x="212" y="0"/>
                    <a:pt x="0" y="212"/>
                    <a:pt x="0" y="473"/>
                  </a:cubicBezTo>
                  <a:lnTo>
                    <a:pt x="0" y="473"/>
                  </a:lnTo>
                  <a:cubicBezTo>
                    <a:pt x="0" y="734"/>
                    <a:pt x="212" y="946"/>
                    <a:pt x="474" y="946"/>
                  </a:cubicBezTo>
                  <a:lnTo>
                    <a:pt x="474" y="946"/>
                  </a:lnTo>
                  <a:cubicBezTo>
                    <a:pt x="736" y="946"/>
                    <a:pt x="948" y="734"/>
                    <a:pt x="948" y="473"/>
                  </a:cubicBezTo>
                </a:path>
              </a:pathLst>
            </a:custGeom>
            <a:solidFill>
              <a:srgbClr val="7B7B7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20" name="Google Shape;166;p56">
            <a:extLst>
              <a:ext uri="{FF2B5EF4-FFF2-40B4-BE49-F238E27FC236}">
                <a16:creationId xmlns:a16="http://schemas.microsoft.com/office/drawing/2014/main" id="{F98E20A6-EBE2-C398-6716-9AC04D4CE6A3}"/>
              </a:ext>
            </a:extLst>
          </p:cNvPr>
          <p:cNvGrpSpPr/>
          <p:nvPr/>
        </p:nvGrpSpPr>
        <p:grpSpPr>
          <a:xfrm>
            <a:off x="8044478" y="2785138"/>
            <a:ext cx="1620608" cy="2509812"/>
            <a:chOff x="15434927" y="4553760"/>
            <a:chExt cx="2540427" cy="3741512"/>
          </a:xfrm>
        </p:grpSpPr>
        <p:sp>
          <p:nvSpPr>
            <p:cNvPr id="21" name="Google Shape;167;p56">
              <a:extLst>
                <a:ext uri="{FF2B5EF4-FFF2-40B4-BE49-F238E27FC236}">
                  <a16:creationId xmlns:a16="http://schemas.microsoft.com/office/drawing/2014/main" id="{2BD0F8F4-0258-CCBE-78C2-C87D7AF17BC2}"/>
                </a:ext>
              </a:extLst>
            </p:cNvPr>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22" name="Google Shape;168;p56">
              <a:extLst>
                <a:ext uri="{FF2B5EF4-FFF2-40B4-BE49-F238E27FC236}">
                  <a16:creationId xmlns:a16="http://schemas.microsoft.com/office/drawing/2014/main" id="{F5173377-B58C-6E14-0E2E-548026154CB6}"/>
                </a:ext>
              </a:extLst>
            </p:cNvPr>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dirty="0">
                <a:solidFill>
                  <a:srgbClr val="AAAAAA"/>
                </a:solidFill>
                <a:latin typeface="Lato Light"/>
                <a:ea typeface="Lato Light"/>
                <a:cs typeface="Lato Light"/>
                <a:sym typeface="Lato Light"/>
              </a:endParaRPr>
            </a:p>
          </p:txBody>
        </p:sp>
        <p:sp>
          <p:nvSpPr>
            <p:cNvPr id="23" name="Google Shape;169;p56">
              <a:extLst>
                <a:ext uri="{FF2B5EF4-FFF2-40B4-BE49-F238E27FC236}">
                  <a16:creationId xmlns:a16="http://schemas.microsoft.com/office/drawing/2014/main" id="{5C837D1D-A1EF-FE7D-0760-9C26899F70B8}"/>
                </a:ext>
              </a:extLst>
            </p:cNvPr>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BF9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24" name="Google Shape;170;p56">
            <a:extLst>
              <a:ext uri="{FF2B5EF4-FFF2-40B4-BE49-F238E27FC236}">
                <a16:creationId xmlns:a16="http://schemas.microsoft.com/office/drawing/2014/main" id="{9A48A70C-8532-3FD4-1577-10B48D9943A5}"/>
              </a:ext>
            </a:extLst>
          </p:cNvPr>
          <p:cNvGrpSpPr/>
          <p:nvPr/>
        </p:nvGrpSpPr>
        <p:grpSpPr>
          <a:xfrm>
            <a:off x="9761049" y="2702262"/>
            <a:ext cx="1620608" cy="2509812"/>
            <a:chOff x="15434927" y="4553760"/>
            <a:chExt cx="2540427" cy="3741512"/>
          </a:xfrm>
        </p:grpSpPr>
        <p:sp>
          <p:nvSpPr>
            <p:cNvPr id="26" name="Google Shape;171;p56">
              <a:extLst>
                <a:ext uri="{FF2B5EF4-FFF2-40B4-BE49-F238E27FC236}">
                  <a16:creationId xmlns:a16="http://schemas.microsoft.com/office/drawing/2014/main" id="{CD872166-D9B8-175B-DE99-475656F0EB63}"/>
                </a:ext>
              </a:extLst>
            </p:cNvPr>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27" name="Google Shape;172;p56">
              <a:extLst>
                <a:ext uri="{FF2B5EF4-FFF2-40B4-BE49-F238E27FC236}">
                  <a16:creationId xmlns:a16="http://schemas.microsoft.com/office/drawing/2014/main" id="{FFFD17AD-A282-81B4-B97D-FB17112B050E}"/>
                </a:ext>
              </a:extLst>
            </p:cNvPr>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28" name="Google Shape;173;p56">
              <a:extLst>
                <a:ext uri="{FF2B5EF4-FFF2-40B4-BE49-F238E27FC236}">
                  <a16:creationId xmlns:a16="http://schemas.microsoft.com/office/drawing/2014/main" id="{4AB52430-FF42-3652-1711-43C5D46743C9}"/>
                </a:ext>
              </a:extLst>
            </p:cNvPr>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F549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sp>
        <p:nvSpPr>
          <p:cNvPr id="29" name="Google Shape;174;p56">
            <a:extLst>
              <a:ext uri="{FF2B5EF4-FFF2-40B4-BE49-F238E27FC236}">
                <a16:creationId xmlns:a16="http://schemas.microsoft.com/office/drawing/2014/main" id="{9CC3E7A1-79E4-999A-C8BB-7528E0D9562B}"/>
              </a:ext>
            </a:extLst>
          </p:cNvPr>
          <p:cNvSpPr txBox="1"/>
          <p:nvPr/>
        </p:nvSpPr>
        <p:spPr>
          <a:xfrm>
            <a:off x="4626248" y="3248700"/>
            <a:ext cx="1178528" cy="707846"/>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en-US" sz="2000" b="1" i="0" u="none" strike="noStrike" cap="none" dirty="0">
                <a:solidFill>
                  <a:srgbClr val="00B0F0"/>
                </a:solidFill>
                <a:latin typeface="Arial"/>
                <a:ea typeface="Arial"/>
                <a:cs typeface="Arial"/>
                <a:sym typeface="Arial"/>
              </a:rPr>
              <a:t>Video story</a:t>
            </a:r>
            <a:endParaRPr sz="2000" b="1" i="0" u="none" strike="noStrike" cap="none" dirty="0">
              <a:solidFill>
                <a:srgbClr val="00B0F0"/>
              </a:solidFill>
              <a:latin typeface="Arial"/>
              <a:ea typeface="Arial"/>
              <a:cs typeface="Arial"/>
              <a:sym typeface="Arial"/>
            </a:endParaRPr>
          </a:p>
        </p:txBody>
      </p:sp>
      <p:sp>
        <p:nvSpPr>
          <p:cNvPr id="30" name="Google Shape;175;p56">
            <a:extLst>
              <a:ext uri="{FF2B5EF4-FFF2-40B4-BE49-F238E27FC236}">
                <a16:creationId xmlns:a16="http://schemas.microsoft.com/office/drawing/2014/main" id="{0DDA61C9-7E5F-CFB9-9424-9A992CFC1E9A}"/>
              </a:ext>
            </a:extLst>
          </p:cNvPr>
          <p:cNvSpPr txBox="1"/>
          <p:nvPr/>
        </p:nvSpPr>
        <p:spPr>
          <a:xfrm>
            <a:off x="2713413" y="3319893"/>
            <a:ext cx="1322798" cy="707846"/>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en-US" sz="2000" b="1" i="0" u="none" strike="noStrike" cap="none" dirty="0">
                <a:solidFill>
                  <a:srgbClr val="00B0F0"/>
                </a:solidFill>
                <a:latin typeface="Arial"/>
                <a:ea typeface="Arial"/>
                <a:cs typeface="Arial"/>
                <a:sym typeface="Arial"/>
              </a:rPr>
              <a:t>Motion graph</a:t>
            </a:r>
            <a:endParaRPr sz="2000" b="1" i="0" u="none" strike="noStrike" cap="none" dirty="0">
              <a:solidFill>
                <a:srgbClr val="00B0F0"/>
              </a:solidFill>
              <a:latin typeface="Arial"/>
              <a:ea typeface="Arial"/>
              <a:cs typeface="Arial"/>
              <a:sym typeface="Arial"/>
            </a:endParaRPr>
          </a:p>
        </p:txBody>
      </p:sp>
      <p:sp>
        <p:nvSpPr>
          <p:cNvPr id="31" name="Google Shape;176;p56">
            <a:extLst>
              <a:ext uri="{FF2B5EF4-FFF2-40B4-BE49-F238E27FC236}">
                <a16:creationId xmlns:a16="http://schemas.microsoft.com/office/drawing/2014/main" id="{9093DB21-E860-61E6-8C60-A905CC82A6AE}"/>
              </a:ext>
            </a:extLst>
          </p:cNvPr>
          <p:cNvSpPr txBox="1"/>
          <p:nvPr/>
        </p:nvSpPr>
        <p:spPr>
          <a:xfrm>
            <a:off x="5952469" y="3301477"/>
            <a:ext cx="1521044" cy="923289"/>
          </a:xfrm>
          <a:prstGeom prst="rect">
            <a:avLst/>
          </a:prstGeom>
          <a:noFill/>
          <a:ln>
            <a:noFill/>
          </a:ln>
        </p:spPr>
        <p:txBody>
          <a:bodyPr spcFirstLastPara="1" wrap="square" lIns="91425" tIns="45700" rIns="91425" bIns="45700" anchor="b" anchorCtr="0">
            <a:spAutoFit/>
          </a:bodyPr>
          <a:lstStyle/>
          <a:p>
            <a:pPr marL="0" marR="0" lvl="0" indent="0" algn="r" rtl="0">
              <a:lnSpc>
                <a:spcPct val="100000"/>
              </a:lnSpc>
              <a:spcBef>
                <a:spcPts val="0"/>
              </a:spcBef>
              <a:spcAft>
                <a:spcPts val="0"/>
              </a:spcAft>
              <a:buNone/>
            </a:pPr>
            <a:r>
              <a:rPr lang="en-US" b="1" i="0" u="none" strike="noStrike" cap="none" dirty="0">
                <a:solidFill>
                  <a:srgbClr val="00B0F0"/>
                </a:solidFill>
                <a:latin typeface="Arial"/>
                <a:ea typeface="Arial"/>
                <a:cs typeface="Arial"/>
                <a:sym typeface="Arial"/>
              </a:rPr>
              <a:t>Video</a:t>
            </a:r>
          </a:p>
          <a:p>
            <a:pPr marL="0" marR="0" lvl="0" indent="0" algn="r" rtl="0">
              <a:lnSpc>
                <a:spcPct val="100000"/>
              </a:lnSpc>
              <a:spcBef>
                <a:spcPts val="0"/>
              </a:spcBef>
              <a:spcAft>
                <a:spcPts val="0"/>
              </a:spcAft>
              <a:buNone/>
            </a:pPr>
            <a:r>
              <a:rPr lang="en-US" b="1" i="0" u="none" strike="noStrike" cap="none" dirty="0">
                <a:solidFill>
                  <a:srgbClr val="00B0F0"/>
                </a:solidFill>
                <a:latin typeface="Arial"/>
                <a:ea typeface="Arial"/>
                <a:cs typeface="Arial"/>
                <a:sym typeface="Arial"/>
              </a:rPr>
              <a:t>graph</a:t>
            </a:r>
            <a:endParaRPr dirty="0"/>
          </a:p>
          <a:p>
            <a:pPr marL="0" marR="0" lvl="0" indent="0" algn="ctr" rtl="0">
              <a:lnSpc>
                <a:spcPct val="100000"/>
              </a:lnSpc>
              <a:spcBef>
                <a:spcPts val="0"/>
              </a:spcBef>
              <a:spcAft>
                <a:spcPts val="0"/>
              </a:spcAft>
              <a:buNone/>
            </a:pPr>
            <a:r>
              <a:rPr lang="ar-EG" b="1" i="0" u="none" strike="noStrike" cap="none" dirty="0">
                <a:solidFill>
                  <a:srgbClr val="00B0F0"/>
                </a:solidFill>
                <a:latin typeface="Arial"/>
                <a:ea typeface="Arial"/>
                <a:cs typeface="Arial"/>
                <a:sym typeface="Arial"/>
              </a:rPr>
              <a:t> </a:t>
            </a:r>
            <a:endParaRPr b="1" i="0" u="none" strike="noStrike" cap="none" dirty="0">
              <a:solidFill>
                <a:srgbClr val="00B0F0"/>
              </a:solidFill>
              <a:latin typeface="Arial"/>
              <a:ea typeface="Arial"/>
              <a:cs typeface="Arial"/>
              <a:sym typeface="Arial"/>
            </a:endParaRPr>
          </a:p>
        </p:txBody>
      </p:sp>
      <p:sp>
        <p:nvSpPr>
          <p:cNvPr id="32" name="Google Shape;177;p56">
            <a:extLst>
              <a:ext uri="{FF2B5EF4-FFF2-40B4-BE49-F238E27FC236}">
                <a16:creationId xmlns:a16="http://schemas.microsoft.com/office/drawing/2014/main" id="{1C98AFEC-531B-7578-58CA-2D569C3810D8}"/>
              </a:ext>
            </a:extLst>
          </p:cNvPr>
          <p:cNvSpPr txBox="1"/>
          <p:nvPr/>
        </p:nvSpPr>
        <p:spPr>
          <a:xfrm>
            <a:off x="8141902" y="3350671"/>
            <a:ext cx="1440394" cy="64629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en-US" b="1" i="0" u="none" strike="noStrike" cap="none" dirty="0">
                <a:solidFill>
                  <a:srgbClr val="00B0F0"/>
                </a:solidFill>
                <a:latin typeface="Arial"/>
                <a:ea typeface="Arial"/>
                <a:cs typeface="Arial"/>
                <a:sym typeface="Arial"/>
              </a:rPr>
              <a:t>Infographic</a:t>
            </a:r>
            <a:endParaRPr lang="ar-EG" b="1" i="0" u="none" strike="noStrike" cap="none" dirty="0">
              <a:solidFill>
                <a:srgbClr val="00B0F0"/>
              </a:solidFill>
              <a:latin typeface="Arial"/>
              <a:ea typeface="Arial"/>
              <a:cs typeface="Arial"/>
              <a:sym typeface="Arial"/>
            </a:endParaRPr>
          </a:p>
          <a:p>
            <a:pPr marL="0" marR="0" lvl="0" indent="0" algn="ctr" rtl="0">
              <a:lnSpc>
                <a:spcPct val="100000"/>
              </a:lnSpc>
              <a:spcBef>
                <a:spcPts val="0"/>
              </a:spcBef>
              <a:spcAft>
                <a:spcPts val="0"/>
              </a:spcAft>
              <a:buNone/>
            </a:pPr>
            <a:endParaRPr lang="en-US" b="1" i="0" u="none" strike="noStrike" cap="none" dirty="0">
              <a:solidFill>
                <a:srgbClr val="00B0F0"/>
              </a:solidFill>
              <a:latin typeface="Arial"/>
              <a:ea typeface="Arial"/>
              <a:cs typeface="Arial"/>
              <a:sym typeface="Arial"/>
            </a:endParaRPr>
          </a:p>
        </p:txBody>
      </p:sp>
      <p:sp>
        <p:nvSpPr>
          <p:cNvPr id="33" name="Google Shape;178;p56">
            <a:extLst>
              <a:ext uri="{FF2B5EF4-FFF2-40B4-BE49-F238E27FC236}">
                <a16:creationId xmlns:a16="http://schemas.microsoft.com/office/drawing/2014/main" id="{E68F397A-C95F-3ADE-1A44-85F1C866166F}"/>
              </a:ext>
            </a:extLst>
          </p:cNvPr>
          <p:cNvSpPr txBox="1"/>
          <p:nvPr/>
        </p:nvSpPr>
        <p:spPr>
          <a:xfrm>
            <a:off x="10050843" y="3145113"/>
            <a:ext cx="1041018" cy="707846"/>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en-US" sz="2000" b="1" i="0" u="none" strike="noStrike" cap="none" dirty="0">
                <a:solidFill>
                  <a:srgbClr val="00B0F0"/>
                </a:solidFill>
                <a:latin typeface="Arial"/>
                <a:ea typeface="Arial"/>
                <a:cs typeface="Arial"/>
                <a:sym typeface="Arial"/>
              </a:rPr>
              <a:t>Cross media </a:t>
            </a:r>
            <a:endParaRPr sz="2000" b="1" i="0" u="none" strike="noStrike" cap="none" dirty="0">
              <a:solidFill>
                <a:srgbClr val="00B0F0"/>
              </a:solidFill>
              <a:latin typeface="Arial"/>
              <a:ea typeface="Arial"/>
              <a:cs typeface="Arial"/>
              <a:sym typeface="Arial"/>
            </a:endParaRPr>
          </a:p>
        </p:txBody>
      </p:sp>
      <p:grpSp>
        <p:nvGrpSpPr>
          <p:cNvPr id="37" name="Google Shape;166;p56">
            <a:extLst>
              <a:ext uri="{FF2B5EF4-FFF2-40B4-BE49-F238E27FC236}">
                <a16:creationId xmlns:a16="http://schemas.microsoft.com/office/drawing/2014/main" id="{A4B9BF03-4853-004B-A043-5BC066C5CE3C}"/>
              </a:ext>
            </a:extLst>
          </p:cNvPr>
          <p:cNvGrpSpPr/>
          <p:nvPr/>
        </p:nvGrpSpPr>
        <p:grpSpPr>
          <a:xfrm>
            <a:off x="803522" y="2814026"/>
            <a:ext cx="1620608" cy="2509812"/>
            <a:chOff x="15434927" y="4553760"/>
            <a:chExt cx="2540427" cy="3741512"/>
          </a:xfrm>
        </p:grpSpPr>
        <p:sp>
          <p:nvSpPr>
            <p:cNvPr id="38" name="Google Shape;167;p56">
              <a:extLst>
                <a:ext uri="{FF2B5EF4-FFF2-40B4-BE49-F238E27FC236}">
                  <a16:creationId xmlns:a16="http://schemas.microsoft.com/office/drawing/2014/main" id="{90CEB353-A1AF-0D55-6AC5-DEB2AA919A6E}"/>
                </a:ext>
              </a:extLst>
            </p:cNvPr>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39" name="Google Shape;168;p56">
              <a:extLst>
                <a:ext uri="{FF2B5EF4-FFF2-40B4-BE49-F238E27FC236}">
                  <a16:creationId xmlns:a16="http://schemas.microsoft.com/office/drawing/2014/main" id="{5A9AD2D0-1003-01B5-EC7C-3426F71F1AEB}"/>
                </a:ext>
              </a:extLst>
            </p:cNvPr>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dirty="0">
                <a:solidFill>
                  <a:srgbClr val="AAAAAA"/>
                </a:solidFill>
                <a:latin typeface="Lato Light"/>
                <a:ea typeface="Lato Light"/>
                <a:cs typeface="Lato Light"/>
                <a:sym typeface="Lato Light"/>
              </a:endParaRPr>
            </a:p>
          </p:txBody>
        </p:sp>
        <p:sp>
          <p:nvSpPr>
            <p:cNvPr id="40" name="Google Shape;169;p56">
              <a:extLst>
                <a:ext uri="{FF2B5EF4-FFF2-40B4-BE49-F238E27FC236}">
                  <a16:creationId xmlns:a16="http://schemas.microsoft.com/office/drawing/2014/main" id="{7E7045BE-C864-6122-527E-26578C216893}"/>
                </a:ext>
              </a:extLst>
            </p:cNvPr>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BF9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sp>
        <p:nvSpPr>
          <p:cNvPr id="41" name="Google Shape;175;p56">
            <a:extLst>
              <a:ext uri="{FF2B5EF4-FFF2-40B4-BE49-F238E27FC236}">
                <a16:creationId xmlns:a16="http://schemas.microsoft.com/office/drawing/2014/main" id="{B5152F10-F7AE-4917-E536-F44EDE36CB96}"/>
              </a:ext>
            </a:extLst>
          </p:cNvPr>
          <p:cNvSpPr txBox="1"/>
          <p:nvPr/>
        </p:nvSpPr>
        <p:spPr>
          <a:xfrm>
            <a:off x="981840" y="3499036"/>
            <a:ext cx="1322798"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dirty="0">
                <a:solidFill>
                  <a:srgbClr val="00B0F0"/>
                </a:solidFill>
                <a:latin typeface="Arial"/>
                <a:ea typeface="Arial"/>
                <a:cs typeface="Arial"/>
                <a:sym typeface="Arial"/>
              </a:rPr>
              <a:t>مزايا الإنترنت</a:t>
            </a:r>
            <a:endParaRPr sz="2000" b="1" i="0" u="none" strike="noStrike" cap="none" dirty="0">
              <a:solidFill>
                <a:srgbClr val="00B0F0"/>
              </a:solidFill>
              <a:latin typeface="Arial"/>
              <a:ea typeface="Arial"/>
              <a:cs typeface="Arial"/>
              <a:sym typeface="Arial"/>
            </a:endParaRPr>
          </a:p>
        </p:txBody>
      </p:sp>
    </p:spTree>
    <p:extLst>
      <p:ext uri="{BB962C8B-B14F-4D97-AF65-F5344CB8AC3E}">
        <p14:creationId xmlns:p14="http://schemas.microsoft.com/office/powerpoint/2010/main" val="10156194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FFF90-F4D2-9F97-1EF0-7C23B057A1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B2CE35-BFF7-0513-162E-9DF76B0E9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A09457-2C72-2C7A-8559-36A2420F18C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إنتاج المحتوى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8DFAA8A-9F04-BCFF-B999-255121BE0C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A4785B-B7D3-7E35-E4E3-9513E2E0294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C425404-E1D0-7A6E-11C2-63A6550535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4507E719-9B77-C938-7A38-A18DF691873B}"/>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5FD2C3B6-9AFB-CCF3-95C5-6502841236B0}"/>
              </a:ext>
            </a:extLst>
          </p:cNvPr>
          <p:cNvSpPr txBox="1"/>
          <p:nvPr/>
        </p:nvSpPr>
        <p:spPr>
          <a:xfrm>
            <a:off x="617280" y="2098214"/>
            <a:ext cx="10719893" cy="4462760"/>
          </a:xfrm>
          <a:prstGeom prst="rect">
            <a:avLst/>
          </a:prstGeom>
          <a:noFill/>
        </p:spPr>
        <p:txBody>
          <a:bodyPr wrap="square" rtlCol="0">
            <a:spAutoFit/>
          </a:bodyPr>
          <a:lstStyle/>
          <a:p>
            <a:pPr algn="r" rtl="1"/>
            <a:r>
              <a:rPr lang="ar-EG" sz="3200" b="1" dirty="0">
                <a:latin typeface="Alexandria" charset="0"/>
                <a:cs typeface="+mj-cs"/>
              </a:rPr>
              <a:t>1- </a:t>
            </a:r>
            <a:r>
              <a:rPr lang="en-US" sz="3200" b="1" i="0" u="none" strike="noStrike" cap="none" dirty="0">
                <a:solidFill>
                  <a:schemeClr val="dk1"/>
                </a:solidFill>
                <a:latin typeface="Simplified Arabic"/>
                <a:ea typeface="Simplified Arabic"/>
                <a:cs typeface="Simplified Arabic"/>
                <a:sym typeface="Simplified Arabic"/>
              </a:rPr>
              <a:t>Cross Media</a:t>
            </a:r>
            <a:r>
              <a:rPr lang="en-US" sz="3200" b="1" dirty="0">
                <a:solidFill>
                  <a:schemeClr val="dk1"/>
                </a:solidFill>
                <a:latin typeface="Simplified Arabic"/>
                <a:ea typeface="Simplified Arabic"/>
                <a:cs typeface="Simplified Arabic"/>
                <a:sym typeface="Simplified Arabic"/>
              </a:rPr>
              <a:t>)</a:t>
            </a:r>
            <a:r>
              <a:rPr lang="ar-EG" sz="3200" b="1" dirty="0">
                <a:solidFill>
                  <a:schemeClr val="dk1"/>
                </a:solidFill>
                <a:latin typeface="Simplified Arabic"/>
                <a:ea typeface="Simplified Arabic"/>
                <a:cs typeface="Simplified Arabic"/>
                <a:sym typeface="Simplified Arabic"/>
              </a:rPr>
              <a:t> - ك</a:t>
            </a:r>
            <a:r>
              <a:rPr lang="ar-EG" sz="3200" b="1" i="0" u="none" strike="noStrike" cap="none" dirty="0">
                <a:solidFill>
                  <a:schemeClr val="dk1"/>
                </a:solidFill>
                <a:latin typeface="Simplified Arabic"/>
                <a:ea typeface="Simplified Arabic"/>
                <a:cs typeface="Simplified Arabic"/>
                <a:sym typeface="Simplified Arabic"/>
              </a:rPr>
              <a:t>روس ميديا) : </a:t>
            </a:r>
            <a:endParaRPr lang="ar-EG" sz="3200" b="1" dirty="0">
              <a:latin typeface="Alexandria" charset="0"/>
              <a:cs typeface="+mj-cs"/>
            </a:endParaRPr>
          </a:p>
          <a:p>
            <a:pPr algn="r" rtl="1"/>
            <a:endParaRPr lang="ar-EG" sz="3200" b="1" dirty="0">
              <a:latin typeface="Alexandria" charset="0"/>
              <a:cs typeface="+mj-cs"/>
            </a:endParaRPr>
          </a:p>
          <a:p>
            <a:pPr algn="r" rtl="1"/>
            <a:r>
              <a:rPr lang="ar-EG" sz="3200" b="0" i="0" u="none" strike="noStrike" cap="none" dirty="0">
                <a:solidFill>
                  <a:schemeClr val="dk1"/>
                </a:solidFill>
                <a:latin typeface="Simplified Arabic"/>
                <a:ea typeface="Simplified Arabic"/>
                <a:cs typeface="Simplified Arabic"/>
                <a:sym typeface="Simplified Arabic"/>
              </a:rPr>
              <a:t>يقصد بالمصطلح  </a:t>
            </a:r>
            <a:r>
              <a:rPr lang="en-US" sz="3200" b="0" i="0" u="none" strike="noStrike" cap="none" dirty="0">
                <a:solidFill>
                  <a:schemeClr val="dk1"/>
                </a:solidFill>
                <a:latin typeface="Simplified Arabic"/>
                <a:ea typeface="Simplified Arabic"/>
                <a:cs typeface="Simplified Arabic"/>
                <a:sym typeface="Simplified Arabic"/>
              </a:rPr>
              <a:t>- Cross Media</a:t>
            </a:r>
            <a:r>
              <a:rPr lang="en-US" sz="3200" dirty="0">
                <a:solidFill>
                  <a:schemeClr val="dk1"/>
                </a:solidFill>
                <a:latin typeface="Simplified Arabic"/>
                <a:ea typeface="Simplified Arabic"/>
                <a:cs typeface="Simplified Arabic"/>
                <a:sym typeface="Simplified Arabic"/>
              </a:rPr>
              <a:t>)</a:t>
            </a:r>
            <a:r>
              <a:rPr lang="ar-EG" sz="3200" b="0" i="0" u="none" strike="noStrike" cap="none" dirty="0">
                <a:solidFill>
                  <a:schemeClr val="dk1"/>
                </a:solidFill>
                <a:latin typeface="Simplified Arabic"/>
                <a:ea typeface="Simplified Arabic"/>
                <a:cs typeface="Simplified Arabic"/>
                <a:sym typeface="Simplified Arabic"/>
              </a:rPr>
              <a:t>كروس ميديا) تداخل الوسائط المتعددة لإنتاج محتوى جذاب ومميز، ويعتبر نمطًا حديثًا لسرد القصص الصحفية.</a:t>
            </a:r>
            <a:br>
              <a:rPr lang="en-US" sz="3200" b="0" i="0" u="none" strike="noStrike" cap="none" dirty="0">
                <a:solidFill>
                  <a:schemeClr val="dk1"/>
                </a:solidFill>
                <a:latin typeface="Simplified Arabic"/>
                <a:ea typeface="Simplified Arabic"/>
                <a:cs typeface="Simplified Arabic"/>
                <a:sym typeface="Simplified Arabic"/>
              </a:rPr>
            </a:br>
            <a:endParaRPr lang="ar-EG" sz="3200" b="0" i="0" u="none" strike="noStrike" cap="none" dirty="0">
              <a:solidFill>
                <a:schemeClr val="dk1"/>
              </a:solidFill>
              <a:latin typeface="Simplified Arabic"/>
              <a:ea typeface="Simplified Arabic"/>
              <a:cs typeface="Simplified Arabic"/>
              <a:sym typeface="Simplified Arabic"/>
            </a:endParaRPr>
          </a:p>
          <a:p>
            <a:pPr algn="r" rtl="1"/>
            <a:r>
              <a:rPr lang="ar-EG" sz="3200" b="0" i="0" u="none" strike="noStrike" cap="none" dirty="0">
                <a:solidFill>
                  <a:schemeClr val="dk1"/>
                </a:solidFill>
                <a:latin typeface="Simplified Arabic"/>
                <a:ea typeface="Simplified Arabic"/>
                <a:cs typeface="Simplified Arabic"/>
                <a:sym typeface="Simplified Arabic"/>
              </a:rPr>
              <a:t>ويتميز عدد من المواقع المصرية والعربية في إنتاج هذا النمط بشكل فعال ومميز، ويوجد العديد من المواقع لإنتاج القصص ب</a:t>
            </a:r>
            <a:r>
              <a:rPr lang="ar-EG" sz="3200" dirty="0">
                <a:solidFill>
                  <a:schemeClr val="dk1"/>
                </a:solidFill>
                <a:latin typeface="Simplified Arabic"/>
                <a:ea typeface="Simplified Arabic"/>
                <a:cs typeface="Simplified Arabic"/>
                <a:sym typeface="Simplified Arabic"/>
              </a:rPr>
              <a:t>هذه ال</a:t>
            </a:r>
            <a:r>
              <a:rPr lang="ar-EG" sz="3200" b="0" i="0" u="none" strike="noStrike" cap="none" dirty="0">
                <a:solidFill>
                  <a:schemeClr val="dk1"/>
                </a:solidFill>
                <a:latin typeface="Simplified Arabic"/>
                <a:ea typeface="Simplified Arabic"/>
                <a:cs typeface="Simplified Arabic"/>
                <a:sym typeface="Simplified Arabic"/>
              </a:rPr>
              <a:t>تقنية منها (</a:t>
            </a:r>
            <a:r>
              <a:rPr lang="en-US" sz="3200" b="0" i="0" u="none" strike="noStrike" cap="none" dirty="0" err="1">
                <a:solidFill>
                  <a:schemeClr val="dk1"/>
                </a:solidFill>
                <a:latin typeface="Simplified Arabic"/>
                <a:ea typeface="Simplified Arabic"/>
                <a:cs typeface="Simplified Arabic"/>
                <a:sym typeface="Simplified Arabic"/>
              </a:rPr>
              <a:t>adope</a:t>
            </a:r>
            <a:r>
              <a:rPr lang="en-US" sz="3200" b="0" i="0" u="none" strike="noStrike" cap="none" dirty="0">
                <a:solidFill>
                  <a:schemeClr val="dk1"/>
                </a:solidFill>
                <a:latin typeface="Simplified Arabic"/>
                <a:ea typeface="Simplified Arabic"/>
                <a:cs typeface="Simplified Arabic"/>
                <a:sym typeface="Simplified Arabic"/>
              </a:rPr>
              <a:t> spark</a:t>
            </a:r>
            <a:r>
              <a:rPr lang="ar-EG" sz="3200" b="0" i="0" u="none" strike="noStrike" cap="none" dirty="0">
                <a:solidFill>
                  <a:schemeClr val="dk1"/>
                </a:solidFill>
                <a:latin typeface="Simplified Arabic"/>
                <a:ea typeface="Simplified Arabic"/>
                <a:cs typeface="Simplified Arabic"/>
                <a:sym typeface="Simplified Arabic"/>
              </a:rPr>
              <a:t>)</a:t>
            </a:r>
            <a:r>
              <a:rPr lang="en-US" sz="3200" b="0" i="0" u="none" strike="noStrike" cap="none" dirty="0">
                <a:solidFill>
                  <a:schemeClr val="dk1"/>
                </a:solidFill>
                <a:latin typeface="Simplified Arabic"/>
                <a:ea typeface="Simplified Arabic"/>
                <a:cs typeface="Simplified Arabic"/>
                <a:sym typeface="Simplified Arabic"/>
              </a:rPr>
              <a:t>.</a:t>
            </a:r>
          </a:p>
          <a:p>
            <a:pPr algn="r" rtl="1"/>
            <a:endParaRPr lang="ar-EG" sz="3200" b="1" dirty="0">
              <a:latin typeface="Alexandria" charset="0"/>
              <a:cs typeface="+mj-cs"/>
            </a:endParaRPr>
          </a:p>
          <a:p>
            <a:pPr algn="r" rtl="1"/>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152744239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6908F-4ABF-6F5D-C46A-94A199325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A2C93-1EB6-DABD-5EEB-EEB90ED356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657E4E-A895-F04B-4271-515A345F1007}"/>
              </a:ext>
            </a:extLst>
          </p:cNvPr>
          <p:cNvSpPr txBox="1"/>
          <p:nvPr/>
        </p:nvSpPr>
        <p:spPr>
          <a:xfrm>
            <a:off x="2513150" y="1019069"/>
            <a:ext cx="6884596"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طرق تنفيذ قصة صحفية بتقنية </a:t>
            </a:r>
            <a:r>
              <a:rPr lang="en-US" sz="2800" b="1" dirty="0">
                <a:solidFill>
                  <a:srgbClr val="00AEEF"/>
                </a:solidFill>
                <a:latin typeface="Alexandria" charset="0"/>
                <a:cs typeface="+mj-cs"/>
              </a:rPr>
              <a:t>cross media</a:t>
            </a:r>
            <a:r>
              <a:rPr lang="ar-EG" sz="2800" b="1" dirty="0">
                <a:solidFill>
                  <a:srgbClr val="00AEEF"/>
                </a:solidFill>
                <a:latin typeface="Alexandria" charset="0"/>
                <a:cs typeface="+mj-cs"/>
              </a:rPr>
              <a:t> </a:t>
            </a:r>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15B7AA7-FD9B-A488-90C2-DB5457651A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A45EA4-70CE-AD47-B488-7F7F8AB3AC4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42312A9-A3E5-D11D-1789-08C95769C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E29BB88A-C736-4A27-1779-EB8125F99F43}"/>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82D1643D-0F24-2D88-B745-4AFCDA66FA7B}"/>
              </a:ext>
            </a:extLst>
          </p:cNvPr>
          <p:cNvSpPr txBox="1"/>
          <p:nvPr/>
        </p:nvSpPr>
        <p:spPr>
          <a:xfrm>
            <a:off x="2346765" y="2089911"/>
            <a:ext cx="8897581" cy="2858475"/>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en-US" sz="2800" b="0" i="0" u="none" strike="noStrike" cap="none" dirty="0">
                <a:solidFill>
                  <a:schemeClr val="dk1"/>
                </a:solidFill>
                <a:latin typeface="Simplified Arabic"/>
                <a:ea typeface="Simplified Arabic"/>
                <a:cs typeface="Simplified Arabic"/>
                <a:sym typeface="Simplified Arabic"/>
              </a:rPr>
              <a:t>1</a:t>
            </a:r>
            <a:r>
              <a:rPr lang="ar-EG" sz="2800" dirty="0">
                <a:solidFill>
                  <a:schemeClr val="dk1"/>
                </a:solidFill>
                <a:latin typeface="Simplified Arabic"/>
                <a:ea typeface="Simplified Arabic"/>
                <a:cs typeface="Simplified Arabic"/>
                <a:sym typeface="Simplified Arabic"/>
              </a:rPr>
              <a:t>- </a:t>
            </a:r>
            <a:r>
              <a:rPr lang="ar-EG" sz="2800" b="0" i="0" u="none" strike="noStrike" cap="none" dirty="0">
                <a:solidFill>
                  <a:schemeClr val="dk1"/>
                </a:solidFill>
                <a:latin typeface="Simplified Arabic"/>
                <a:ea typeface="Simplified Arabic"/>
                <a:cs typeface="Simplified Arabic"/>
                <a:sym typeface="Simplified Arabic"/>
              </a:rPr>
              <a:t>تقسيم المهام والمسؤوليات بين أعضاء فريق العمل وذلك على النحو التالي: (باحث، صحفي ميداني، مصور فيديو، مصور فوتوغرافي، رسام كاريكاتير، مونتير(محرر فيديو)، ومصمم إنفوجرافيك، وفرد متخصص في اختيار الموسيقى المصاحبة للموضوع).</a:t>
            </a:r>
            <a:endParaRPr lang="ar-EG" sz="2000" dirty="0"/>
          </a:p>
          <a:p>
            <a:pPr marL="0" marR="0" lvl="0" indent="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p:txBody>
      </p:sp>
      <p:grpSp>
        <p:nvGrpSpPr>
          <p:cNvPr id="2" name="Google Shape;195;p57">
            <a:extLst>
              <a:ext uri="{FF2B5EF4-FFF2-40B4-BE49-F238E27FC236}">
                <a16:creationId xmlns:a16="http://schemas.microsoft.com/office/drawing/2014/main" id="{C5B1F70C-5BC8-2303-3274-30E3A721D44A}"/>
              </a:ext>
            </a:extLst>
          </p:cNvPr>
          <p:cNvGrpSpPr/>
          <p:nvPr/>
        </p:nvGrpSpPr>
        <p:grpSpPr>
          <a:xfrm>
            <a:off x="854827" y="4370775"/>
            <a:ext cx="1584765" cy="1721487"/>
            <a:chOff x="4303768" y="2367861"/>
            <a:chExt cx="3525573" cy="3366222"/>
          </a:xfrm>
        </p:grpSpPr>
        <p:grpSp>
          <p:nvGrpSpPr>
            <p:cNvPr id="8" name="Google Shape;196;p57">
              <a:extLst>
                <a:ext uri="{FF2B5EF4-FFF2-40B4-BE49-F238E27FC236}">
                  <a16:creationId xmlns:a16="http://schemas.microsoft.com/office/drawing/2014/main" id="{B5A79F11-672D-8188-26DC-ECD667597745}"/>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8C79814D-5FAF-4B93-E350-FADCFD59064C}"/>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DA28E150-7BC0-D612-CA04-31037BFC4146}"/>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397D95D6-4069-F88A-2890-28FBFCFB6626}"/>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D1EABEA2-1789-DB8D-DA8F-018DF7CD2882}"/>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E3E0E01E-1F9E-EFB3-67D0-5E74D7671A5A}"/>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056EBAA4-77C8-618C-9895-D6867FAC36C0}"/>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BC902EA5-E6DE-D641-4FEC-D928C51805F0}"/>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6CD6F0CC-F737-4EB9-DD1E-7B5ADE47A037}"/>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96FA77B9-7C58-0968-8CAB-21CA1137C078}"/>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7BA271CC-5AF2-553E-A85C-C166B163F31D}"/>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2DE61E2E-8830-B768-4A36-10E273B29C1A}"/>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Tree>
    <p:extLst>
      <p:ext uri="{BB962C8B-B14F-4D97-AF65-F5344CB8AC3E}">
        <p14:creationId xmlns:p14="http://schemas.microsoft.com/office/powerpoint/2010/main" val="138939250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3583A-06B2-80F2-6C92-336A8547B3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B96157-2E48-54C2-B507-53581E2BC0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FB5735-7A10-CE9E-7517-CC95D586B83A}"/>
              </a:ext>
            </a:extLst>
          </p:cNvPr>
          <p:cNvSpPr txBox="1"/>
          <p:nvPr/>
        </p:nvSpPr>
        <p:spPr>
          <a:xfrm>
            <a:off x="2513149" y="1019069"/>
            <a:ext cx="6771527"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طرق تنفيذ قصة صحفية بتقنية </a:t>
            </a:r>
            <a:r>
              <a:rPr lang="en-US" sz="2800" b="1" dirty="0">
                <a:solidFill>
                  <a:srgbClr val="00AEEF"/>
                </a:solidFill>
                <a:latin typeface="Alexandria" charset="0"/>
                <a:cs typeface="+mj-cs"/>
              </a:rPr>
              <a:t>cross media</a:t>
            </a:r>
            <a:r>
              <a:rPr lang="ar-EG" sz="2800" b="1" dirty="0">
                <a:solidFill>
                  <a:srgbClr val="00AEEF"/>
                </a:solidFill>
                <a:latin typeface="Alexandria" charset="0"/>
                <a:cs typeface="+mj-cs"/>
              </a:rPr>
              <a:t> </a:t>
            </a:r>
            <a:endParaRPr lang="en-US"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1A27726-D631-CAC9-ABC6-C8AE8ABAA9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810FD1-46B9-8514-F757-82FF6F423F8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091DA73-EC74-2C16-9EE7-CBE4DDC74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A0496B49-7E77-1D6B-4FD1-288A11585D95}"/>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3CE25C1A-696A-4BF0-3E7A-4BF1E3A1DD1D}"/>
              </a:ext>
            </a:extLst>
          </p:cNvPr>
          <p:cNvSpPr txBox="1"/>
          <p:nvPr/>
        </p:nvSpPr>
        <p:spPr>
          <a:xfrm>
            <a:off x="1141277" y="2095405"/>
            <a:ext cx="10108415" cy="2858475"/>
          </a:xfrm>
          <a:prstGeom prst="rect">
            <a:avLst/>
          </a:prstGeom>
          <a:noFill/>
        </p:spPr>
        <p:txBody>
          <a:bodyPr wrap="square" rtlCol="0">
            <a:spAutoFit/>
          </a:bodyPr>
          <a:lstStyle/>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2 - لا يشترط توظيف جميع أشكال الوسائط المتعددة في ملف صحفي واحد، ولكن يختار الصحفي ما يتلاءم من باقة الوسائط المتعددة أثناء تنفيذ موضوعه.</a:t>
            </a:r>
            <a:endParaRPr lang="ar-EG" sz="2000" dirty="0"/>
          </a:p>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3 - تحديد المحاور الرئيسية والثانوية في القصة الصحفية التي يعدها فريق العمل وذلك حتى يتم إبرازها جيداً.</a:t>
            </a:r>
            <a:endParaRPr lang="ar-EG" sz="2000" dirty="0"/>
          </a:p>
        </p:txBody>
      </p:sp>
      <p:grpSp>
        <p:nvGrpSpPr>
          <p:cNvPr id="2" name="Google Shape;195;p57">
            <a:extLst>
              <a:ext uri="{FF2B5EF4-FFF2-40B4-BE49-F238E27FC236}">
                <a16:creationId xmlns:a16="http://schemas.microsoft.com/office/drawing/2014/main" id="{F52D5AF0-FC33-077E-6DD4-7292D96BBD7B}"/>
              </a:ext>
            </a:extLst>
          </p:cNvPr>
          <p:cNvGrpSpPr/>
          <p:nvPr/>
        </p:nvGrpSpPr>
        <p:grpSpPr>
          <a:xfrm>
            <a:off x="854827" y="4370775"/>
            <a:ext cx="1584765" cy="1721487"/>
            <a:chOff x="4303768" y="2367861"/>
            <a:chExt cx="3525573" cy="3366222"/>
          </a:xfrm>
        </p:grpSpPr>
        <p:grpSp>
          <p:nvGrpSpPr>
            <p:cNvPr id="8" name="Google Shape;196;p57">
              <a:extLst>
                <a:ext uri="{FF2B5EF4-FFF2-40B4-BE49-F238E27FC236}">
                  <a16:creationId xmlns:a16="http://schemas.microsoft.com/office/drawing/2014/main" id="{76B9F1A3-C3C6-1251-9600-6831DE710AA9}"/>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B41A4988-CA0E-E9BE-F57E-794FEF3545DA}"/>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B9E8F24B-C399-EC46-FE96-7218F14D490F}"/>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B12BA831-163B-86A6-DB51-531B77B03225}"/>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9D378CD4-6949-181E-9E3B-65EC23935977}"/>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9D264820-1F1E-FBDC-E5CE-25E263C1E9DD}"/>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2DD383B4-30C4-F19A-D62B-BB789A35F0DF}"/>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13A41CBA-A953-CCF2-4F69-B8EC7204422F}"/>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B0A4805D-3745-7B13-33AA-DDFA68017708}"/>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B87FB032-A301-0E60-DFDF-87B355338F34}"/>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FF788964-182D-90CD-8040-32884C6BB4A7}"/>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D08DBE7C-088A-1CEC-561E-F60A9B8B7007}"/>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Tree>
    <p:extLst>
      <p:ext uri="{BB962C8B-B14F-4D97-AF65-F5344CB8AC3E}">
        <p14:creationId xmlns:p14="http://schemas.microsoft.com/office/powerpoint/2010/main" val="337954714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13D00-48F1-E96B-5884-E98040B399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0E7D05-BD5B-74B5-EABF-BB24BF4739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F957B7-709C-C759-4FA0-6CCB6E45B431}"/>
              </a:ext>
            </a:extLst>
          </p:cNvPr>
          <p:cNvSpPr txBox="1"/>
          <p:nvPr/>
        </p:nvSpPr>
        <p:spPr>
          <a:xfrm>
            <a:off x="2513150" y="1019069"/>
            <a:ext cx="608221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طرق تنفيذ قصة صحفية بتقنية </a:t>
            </a:r>
            <a:r>
              <a:rPr lang="en-US" sz="2800" b="1" dirty="0">
                <a:solidFill>
                  <a:srgbClr val="00AEEF"/>
                </a:solidFill>
                <a:latin typeface="Alexandria" charset="0"/>
                <a:cs typeface="+mj-cs"/>
              </a:rPr>
              <a:t>cross media</a:t>
            </a:r>
            <a:r>
              <a:rPr lang="ar-EG" sz="2800" b="1" dirty="0">
                <a:solidFill>
                  <a:srgbClr val="00AEEF"/>
                </a:solidFill>
                <a:latin typeface="Alexandria" charset="0"/>
                <a:cs typeface="+mj-cs"/>
              </a:rPr>
              <a:t> </a:t>
            </a:r>
            <a:endParaRPr lang="en-US"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72B65B8-18BF-D531-3BFE-24644841E7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784B5F-15CD-3FC4-8B4C-3C92BCAEA80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746FCDA-031B-6CDD-88DE-8E0A5625E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41F27ADB-BDCD-6CB8-6DED-67F08FA574B7}"/>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5954D3E9-A46C-200D-FA58-C904D5188637}"/>
              </a:ext>
            </a:extLst>
          </p:cNvPr>
          <p:cNvSpPr txBox="1"/>
          <p:nvPr/>
        </p:nvSpPr>
        <p:spPr>
          <a:xfrm>
            <a:off x="2217206" y="2095405"/>
            <a:ext cx="9032486" cy="3311997"/>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4 - ترتيب الوسائط المتعددة بشكل منطقي يعكس محاور الموضوع الصحفي التي قام فريق العمل بتحديدها.</a:t>
            </a:r>
            <a:endParaRPr lang="ar-EG" sz="2000" dirty="0"/>
          </a:p>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5 - أن يقسم الصحفي المواد الصحفية إلى فقرات تحتوي على معلومات مركزة.</a:t>
            </a:r>
            <a:endParaRPr lang="ar-EG" sz="2000" dirty="0"/>
          </a:p>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6 - تفادي تكرار المعلومات الصحفية المذكورة في النصوص أو الوسائط المتعددة.</a:t>
            </a:r>
            <a:endParaRPr lang="ar-EG" sz="2000" dirty="0"/>
          </a:p>
        </p:txBody>
      </p:sp>
      <p:grpSp>
        <p:nvGrpSpPr>
          <p:cNvPr id="2" name="Google Shape;195;p57">
            <a:extLst>
              <a:ext uri="{FF2B5EF4-FFF2-40B4-BE49-F238E27FC236}">
                <a16:creationId xmlns:a16="http://schemas.microsoft.com/office/drawing/2014/main" id="{9B412740-6502-AAC6-923A-1C0ABAB54789}"/>
              </a:ext>
            </a:extLst>
          </p:cNvPr>
          <p:cNvGrpSpPr/>
          <p:nvPr/>
        </p:nvGrpSpPr>
        <p:grpSpPr>
          <a:xfrm>
            <a:off x="762000" y="4334420"/>
            <a:ext cx="1584765" cy="1721487"/>
            <a:chOff x="4303768" y="2367861"/>
            <a:chExt cx="3525573" cy="3366222"/>
          </a:xfrm>
        </p:grpSpPr>
        <p:grpSp>
          <p:nvGrpSpPr>
            <p:cNvPr id="8" name="Google Shape;196;p57">
              <a:extLst>
                <a:ext uri="{FF2B5EF4-FFF2-40B4-BE49-F238E27FC236}">
                  <a16:creationId xmlns:a16="http://schemas.microsoft.com/office/drawing/2014/main" id="{FF43FBA1-D048-2495-432F-AEF98D27C635}"/>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0FC1E969-110E-BE35-6725-68D335D09DFF}"/>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F263626E-BFF3-38A9-4C98-B28C3B13B2BF}"/>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5A449F4D-DF69-FA1F-7C3F-F2ECC8C16161}"/>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5F56240E-825A-27E3-F469-580D95035DD4}"/>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6765438F-D56D-19BF-1039-22DC8B76C01D}"/>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517FC0C1-CEB0-A199-FD37-5B3D00CC1F73}"/>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3DD3B6EC-4CCF-F6EA-212F-4A7E55888777}"/>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DBC097B5-CDEC-2FEA-3EFA-7817561563A3}"/>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142FD31F-2A26-0C4F-E221-BB98FE3EDCDC}"/>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EDC1418B-1797-F837-6BED-58BEDC6202B7}"/>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990832AD-D981-8D94-30BC-A9A43B0BC733}"/>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Tree>
    <p:extLst>
      <p:ext uri="{BB962C8B-B14F-4D97-AF65-F5344CB8AC3E}">
        <p14:creationId xmlns:p14="http://schemas.microsoft.com/office/powerpoint/2010/main" val="165747905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9489C-BA30-CD63-A36D-5052095771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10801C-1CBA-5FAD-EDC0-DC08F2B3B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442CC5D-399C-4BF3-EE29-36ADEDD747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290D8-812D-7084-E4AB-90959D1C913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415C1B3-2002-F69D-56FF-6796DBE73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4A1FBA66-8019-4A19-D0DA-888733FFB4F9}"/>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1777B7FB-3244-9BDE-9FF7-2EBFE09C3B9D}"/>
              </a:ext>
            </a:extLst>
          </p:cNvPr>
          <p:cNvSpPr txBox="1"/>
          <p:nvPr/>
        </p:nvSpPr>
        <p:spPr>
          <a:xfrm>
            <a:off x="1228758" y="2335874"/>
            <a:ext cx="9919065" cy="2389950"/>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2800" dirty="0">
                <a:solidFill>
                  <a:schemeClr val="dk1"/>
                </a:solidFill>
                <a:latin typeface="Simplified Arabic"/>
                <a:ea typeface="Simplified Arabic"/>
                <a:cs typeface="Simplified Arabic"/>
                <a:sym typeface="Simplified Arabic"/>
              </a:rPr>
              <a:t>7 - </a:t>
            </a:r>
            <a:r>
              <a:rPr lang="ar-EG" sz="2800" b="0" i="0" u="none" strike="noStrike" cap="none" dirty="0">
                <a:solidFill>
                  <a:schemeClr val="dk1"/>
                </a:solidFill>
                <a:latin typeface="Simplified Arabic"/>
                <a:ea typeface="Simplified Arabic"/>
                <a:cs typeface="Simplified Arabic"/>
                <a:sym typeface="Simplified Arabic"/>
              </a:rPr>
              <a:t>يجب أن تكون اللغة سهلة وبسيطة ومباشرة، وتختلف حسب طبيعة الوسيلة.</a:t>
            </a:r>
            <a:endParaRPr lang="ar-EG" sz="2000" dirty="0"/>
          </a:p>
          <a:p>
            <a:pPr marR="0" lvl="0" algn="just" rtl="1">
              <a:lnSpc>
                <a:spcPct val="107000"/>
              </a:lnSpc>
              <a:spcBef>
                <a:spcPts val="0"/>
              </a:spcBef>
              <a:spcAft>
                <a:spcPts val="0"/>
              </a:spcAft>
              <a:buClr>
                <a:srgbClr val="000000"/>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8 - كتابة عناوين جذابة.</a:t>
            </a:r>
            <a:endParaRPr lang="ar-EG" sz="2000" dirty="0"/>
          </a:p>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9 - تحديد الصورة الرئيسية في القصة، والأطراف الفاعلة في القصة.</a:t>
            </a:r>
            <a:endParaRPr lang="ar-EG" sz="2000" dirty="0"/>
          </a:p>
        </p:txBody>
      </p:sp>
      <p:grpSp>
        <p:nvGrpSpPr>
          <p:cNvPr id="2" name="Google Shape;195;p57">
            <a:extLst>
              <a:ext uri="{FF2B5EF4-FFF2-40B4-BE49-F238E27FC236}">
                <a16:creationId xmlns:a16="http://schemas.microsoft.com/office/drawing/2014/main" id="{FF8E16B4-AD5B-9616-AC44-874CA0D48972}"/>
              </a:ext>
            </a:extLst>
          </p:cNvPr>
          <p:cNvGrpSpPr/>
          <p:nvPr/>
        </p:nvGrpSpPr>
        <p:grpSpPr>
          <a:xfrm>
            <a:off x="762000" y="4334420"/>
            <a:ext cx="1584765" cy="1721487"/>
            <a:chOff x="4303768" y="2367861"/>
            <a:chExt cx="3525573" cy="3366222"/>
          </a:xfrm>
        </p:grpSpPr>
        <p:grpSp>
          <p:nvGrpSpPr>
            <p:cNvPr id="8" name="Google Shape;196;p57">
              <a:extLst>
                <a:ext uri="{FF2B5EF4-FFF2-40B4-BE49-F238E27FC236}">
                  <a16:creationId xmlns:a16="http://schemas.microsoft.com/office/drawing/2014/main" id="{FC487A77-81FF-C014-7F72-D4C3A68BCFFA}"/>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4EC2D228-B28F-F7E6-BB5D-4F5BBBD3F7CA}"/>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985F00C8-9DBE-24F7-B826-B677420E5517}"/>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507A198F-BEE7-3323-855E-0F2858A7C997}"/>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6833F031-5B55-C350-CA93-C310B34CFD51}"/>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0F9B1419-FD53-AE8B-577A-CF4B0E66C1D6}"/>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490B34C8-8E47-476E-2654-B00324FE9513}"/>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256FE413-33B6-2C84-BF5F-E23E70EF7436}"/>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3C16090A-FB58-886A-1176-AAFD41DA8365}"/>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95F947B7-F945-7248-9707-D2D74E267364}"/>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BC611898-7746-EB17-2126-BBB18BC4EE98}"/>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D8989AD7-EF49-DBC3-FA33-884C5B9442C3}"/>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21" name="TextBox 20">
            <a:extLst>
              <a:ext uri="{FF2B5EF4-FFF2-40B4-BE49-F238E27FC236}">
                <a16:creationId xmlns:a16="http://schemas.microsoft.com/office/drawing/2014/main" id="{947DCC9F-5C58-AD8F-836B-7613B77C8A00}"/>
              </a:ext>
            </a:extLst>
          </p:cNvPr>
          <p:cNvSpPr txBox="1"/>
          <p:nvPr/>
        </p:nvSpPr>
        <p:spPr>
          <a:xfrm>
            <a:off x="2513150" y="1019069"/>
            <a:ext cx="608221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طرق تنفيذ قصة صحفية بتقنية </a:t>
            </a:r>
            <a:r>
              <a:rPr lang="en-US" sz="2800" b="1" dirty="0">
                <a:solidFill>
                  <a:srgbClr val="00AEEF"/>
                </a:solidFill>
                <a:latin typeface="Alexandria" charset="0"/>
                <a:cs typeface="+mj-cs"/>
              </a:rPr>
              <a:t>cross media</a:t>
            </a:r>
            <a:r>
              <a:rPr lang="ar-EG" sz="2800" b="1" dirty="0">
                <a:solidFill>
                  <a:srgbClr val="00AEEF"/>
                </a:solidFill>
                <a:latin typeface="Alexandria" charset="0"/>
                <a:cs typeface="+mj-cs"/>
              </a:rPr>
              <a:t> </a:t>
            </a:r>
            <a:endParaRPr lang="en-US" sz="2800" b="1" dirty="0">
              <a:solidFill>
                <a:srgbClr val="00AEEF"/>
              </a:solidFill>
              <a:latin typeface="Alexandria" charset="0"/>
              <a:cs typeface="+mj-cs"/>
            </a:endParaRPr>
          </a:p>
          <a:p>
            <a:pPr algn="ctr"/>
            <a:endParaRPr lang="ar-EG" sz="2800" dirty="0">
              <a:solidFill>
                <a:srgbClr val="00AEEF"/>
              </a:solidFill>
              <a:latin typeface="Alexandria" charset="0"/>
              <a:cs typeface="+mj-cs"/>
            </a:endParaRPr>
          </a:p>
        </p:txBody>
      </p:sp>
    </p:spTree>
    <p:extLst>
      <p:ext uri="{BB962C8B-B14F-4D97-AF65-F5344CB8AC3E}">
        <p14:creationId xmlns:p14="http://schemas.microsoft.com/office/powerpoint/2010/main" val="125840749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93644-FBAC-048D-E608-E62E585214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FC3F57-1B02-94B3-B8C9-5CB788CC62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1E38CA-3593-6561-A192-6B22D87B35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36B80E-01B9-3775-DE22-7902C028786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68A84ED-3BEF-6E72-0565-8BA3AD29E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C17F08DA-8010-E070-CC3D-3C8466149158}"/>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6" name="TextBox 35">
            <a:extLst>
              <a:ext uri="{FF2B5EF4-FFF2-40B4-BE49-F238E27FC236}">
                <a16:creationId xmlns:a16="http://schemas.microsoft.com/office/drawing/2014/main" id="{03C17B51-5D6A-C438-B765-6F155E42BABF}"/>
              </a:ext>
            </a:extLst>
          </p:cNvPr>
          <p:cNvSpPr txBox="1"/>
          <p:nvPr/>
        </p:nvSpPr>
        <p:spPr>
          <a:xfrm>
            <a:off x="1228758" y="2335874"/>
            <a:ext cx="9919065" cy="1928926"/>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10 - القصص الإنسانية يكون محورها الأشخاص، وبالتالي يجب العمل على توثيق مشاعرهم وذلك من خلال: الصور، والصوت، والفيديوهات، ورسوم الكاريكاتير.</a:t>
            </a:r>
            <a:endParaRPr lang="ar-EG" sz="2000" dirty="0"/>
          </a:p>
          <a:p>
            <a:pPr marL="457200" marR="0" lvl="0" indent="-25400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2800" b="0" i="0" u="none" strike="noStrike" cap="none" dirty="0">
                <a:solidFill>
                  <a:schemeClr val="dk1"/>
                </a:solidFill>
                <a:latin typeface="Simplified Arabic"/>
                <a:ea typeface="Simplified Arabic"/>
                <a:cs typeface="Simplified Arabic"/>
                <a:sym typeface="Simplified Arabic"/>
              </a:rPr>
              <a:t>11 - يفضل أن تكون الجمل قصيرة، ومعبرة عن الموضوع الذي يعده فريق العمل.</a:t>
            </a:r>
            <a:endParaRPr lang="ar-EG" sz="2000" dirty="0"/>
          </a:p>
        </p:txBody>
      </p:sp>
      <p:grpSp>
        <p:nvGrpSpPr>
          <p:cNvPr id="2" name="Google Shape;195;p57">
            <a:extLst>
              <a:ext uri="{FF2B5EF4-FFF2-40B4-BE49-F238E27FC236}">
                <a16:creationId xmlns:a16="http://schemas.microsoft.com/office/drawing/2014/main" id="{217C2F81-C8C6-3AC8-274F-95BCA9D2D5C4}"/>
              </a:ext>
            </a:extLst>
          </p:cNvPr>
          <p:cNvGrpSpPr/>
          <p:nvPr/>
        </p:nvGrpSpPr>
        <p:grpSpPr>
          <a:xfrm>
            <a:off x="762000" y="4334420"/>
            <a:ext cx="1584765" cy="1721487"/>
            <a:chOff x="4303768" y="2367861"/>
            <a:chExt cx="3525573" cy="3366222"/>
          </a:xfrm>
        </p:grpSpPr>
        <p:grpSp>
          <p:nvGrpSpPr>
            <p:cNvPr id="8" name="Google Shape;196;p57">
              <a:extLst>
                <a:ext uri="{FF2B5EF4-FFF2-40B4-BE49-F238E27FC236}">
                  <a16:creationId xmlns:a16="http://schemas.microsoft.com/office/drawing/2014/main" id="{D4AC817F-E87D-4913-A20C-0BA5D82E34E4}"/>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0C4C7F47-7C10-AD54-5D31-90D30C9C2166}"/>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D8F878DF-08FD-5F3B-175C-F60EEDDC5DF5}"/>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92C941EB-1B4B-2961-7761-6C2228132CE6}"/>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6EF7D311-7B11-224A-3944-F59D82975455}"/>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1C3DCFEE-9B96-718B-2170-8C8D1B752B50}"/>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8EAD0BC9-8DF7-297E-F4D5-2AFEC107B616}"/>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8AFDC9F8-55E3-0F34-2D19-70B138551087}"/>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F41FD86B-C0B1-ED50-81CE-B83F154DD0E2}"/>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1EC44C9C-3304-67C2-BC82-E67703BCAC18}"/>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9736D454-F818-0035-E19B-7FC889C718EB}"/>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5F121637-4D17-E81D-83E7-B2DEBBBDEF0B}"/>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20" name="TextBox 19">
            <a:extLst>
              <a:ext uri="{FF2B5EF4-FFF2-40B4-BE49-F238E27FC236}">
                <a16:creationId xmlns:a16="http://schemas.microsoft.com/office/drawing/2014/main" id="{FA92FF8F-A996-20DF-1D9A-6E4E321FFCA2}"/>
              </a:ext>
            </a:extLst>
          </p:cNvPr>
          <p:cNvSpPr txBox="1"/>
          <p:nvPr/>
        </p:nvSpPr>
        <p:spPr>
          <a:xfrm>
            <a:off x="2513150" y="1019069"/>
            <a:ext cx="608221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طرق تنفيذ قصة صحفية بتقنية </a:t>
            </a:r>
            <a:r>
              <a:rPr lang="en-US" sz="2800" b="1" dirty="0">
                <a:solidFill>
                  <a:srgbClr val="00AEEF"/>
                </a:solidFill>
                <a:latin typeface="Alexandria" charset="0"/>
                <a:cs typeface="+mj-cs"/>
              </a:rPr>
              <a:t>cross media</a:t>
            </a:r>
            <a:r>
              <a:rPr lang="ar-EG" sz="2800" b="1" dirty="0">
                <a:solidFill>
                  <a:srgbClr val="00AEEF"/>
                </a:solidFill>
                <a:latin typeface="Alexandria" charset="0"/>
                <a:cs typeface="+mj-cs"/>
              </a:rPr>
              <a:t> </a:t>
            </a:r>
            <a:endParaRPr lang="en-US"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88864068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7426D-64DE-CA35-E8E0-91E801061D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21DE1-2957-630E-48DE-923FC6BDD9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0B28C8-1996-536E-CE0D-A69149A18F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3036D-1C21-16D8-3D7D-061F61BD7F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FEA8245-A4E8-90B1-9F12-7FD56BC61C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152;p56">
            <a:extLst>
              <a:ext uri="{FF2B5EF4-FFF2-40B4-BE49-F238E27FC236}">
                <a16:creationId xmlns:a16="http://schemas.microsoft.com/office/drawing/2014/main" id="{08156D6B-027B-3502-CDAF-6FF7B543FC16}"/>
              </a:ext>
            </a:extLst>
          </p:cNvPr>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grpSp>
        <p:nvGrpSpPr>
          <p:cNvPr id="2" name="Google Shape;195;p57">
            <a:extLst>
              <a:ext uri="{FF2B5EF4-FFF2-40B4-BE49-F238E27FC236}">
                <a16:creationId xmlns:a16="http://schemas.microsoft.com/office/drawing/2014/main" id="{36190BCD-9D88-8A1F-7637-FFFC9C038732}"/>
              </a:ext>
            </a:extLst>
          </p:cNvPr>
          <p:cNvGrpSpPr/>
          <p:nvPr/>
        </p:nvGrpSpPr>
        <p:grpSpPr>
          <a:xfrm>
            <a:off x="1360580" y="2227176"/>
            <a:ext cx="3852203" cy="3448144"/>
            <a:chOff x="4303768" y="2367861"/>
            <a:chExt cx="3525573" cy="3366222"/>
          </a:xfrm>
        </p:grpSpPr>
        <p:grpSp>
          <p:nvGrpSpPr>
            <p:cNvPr id="8" name="Google Shape;196;p57">
              <a:extLst>
                <a:ext uri="{FF2B5EF4-FFF2-40B4-BE49-F238E27FC236}">
                  <a16:creationId xmlns:a16="http://schemas.microsoft.com/office/drawing/2014/main" id="{502E12E5-E012-80AD-7164-F13CE89A7892}"/>
                </a:ext>
              </a:extLst>
            </p:cNvPr>
            <p:cNvGrpSpPr/>
            <p:nvPr/>
          </p:nvGrpSpPr>
          <p:grpSpPr>
            <a:xfrm>
              <a:off x="4303768" y="2367861"/>
              <a:ext cx="3525573" cy="3366222"/>
              <a:chOff x="2937022" y="1407071"/>
              <a:chExt cx="3240360" cy="3093900"/>
            </a:xfrm>
          </p:grpSpPr>
          <p:sp>
            <p:nvSpPr>
              <p:cNvPr id="17" name="Google Shape;197;p57">
                <a:extLst>
                  <a:ext uri="{FF2B5EF4-FFF2-40B4-BE49-F238E27FC236}">
                    <a16:creationId xmlns:a16="http://schemas.microsoft.com/office/drawing/2014/main" id="{146F32EE-DC97-68F3-315D-76CE94898E08}"/>
                  </a:ext>
                </a:extLst>
              </p:cNvPr>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8" name="Google Shape;198;p57">
                <a:extLst>
                  <a:ext uri="{FF2B5EF4-FFF2-40B4-BE49-F238E27FC236}">
                    <a16:creationId xmlns:a16="http://schemas.microsoft.com/office/drawing/2014/main" id="{7E8C44D2-B8B9-1426-2DB5-F83AC61A14B6}"/>
                  </a:ext>
                </a:extLst>
              </p:cNvPr>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 name="Google Shape;199;p57">
                <a:extLst>
                  <a:ext uri="{FF2B5EF4-FFF2-40B4-BE49-F238E27FC236}">
                    <a16:creationId xmlns:a16="http://schemas.microsoft.com/office/drawing/2014/main" id="{88B62A74-C7CC-C6AE-86DB-D62D41E7A701}"/>
                  </a:ext>
                </a:extLst>
              </p:cNvPr>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9" name="Google Shape;200;p57">
              <a:extLst>
                <a:ext uri="{FF2B5EF4-FFF2-40B4-BE49-F238E27FC236}">
                  <a16:creationId xmlns:a16="http://schemas.microsoft.com/office/drawing/2014/main" id="{544A3898-94B8-8C37-58CE-1083F2ADFA0A}"/>
                </a:ext>
              </a:extLst>
            </p:cNvPr>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0" name="Google Shape;201;p57">
              <a:extLst>
                <a:ext uri="{FF2B5EF4-FFF2-40B4-BE49-F238E27FC236}">
                  <a16:creationId xmlns:a16="http://schemas.microsoft.com/office/drawing/2014/main" id="{3E91BF82-C246-F3E5-1760-9CBD8B89E15F}"/>
                </a:ext>
              </a:extLst>
            </p:cNvPr>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1" name="Google Shape;202;p57">
              <a:extLst>
                <a:ext uri="{FF2B5EF4-FFF2-40B4-BE49-F238E27FC236}">
                  <a16:creationId xmlns:a16="http://schemas.microsoft.com/office/drawing/2014/main" id="{154B0769-B164-69AF-166C-018BAE3D1783}"/>
                </a:ext>
              </a:extLst>
            </p:cNvPr>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2" name="Google Shape;203;p57">
              <a:extLst>
                <a:ext uri="{FF2B5EF4-FFF2-40B4-BE49-F238E27FC236}">
                  <a16:creationId xmlns:a16="http://schemas.microsoft.com/office/drawing/2014/main" id="{AEAD62EF-B7EE-0AEA-5BB4-41E113A7FE96}"/>
                </a:ext>
              </a:extLst>
            </p:cNvPr>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3" name="Google Shape;204;p57">
              <a:extLst>
                <a:ext uri="{FF2B5EF4-FFF2-40B4-BE49-F238E27FC236}">
                  <a16:creationId xmlns:a16="http://schemas.microsoft.com/office/drawing/2014/main" id="{FE5D3FD0-90AD-45DA-2950-5C9BDF90DD6A}"/>
                </a:ext>
              </a:extLst>
            </p:cNvPr>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4" name="Google Shape;205;p57">
              <a:extLst>
                <a:ext uri="{FF2B5EF4-FFF2-40B4-BE49-F238E27FC236}">
                  <a16:creationId xmlns:a16="http://schemas.microsoft.com/office/drawing/2014/main" id="{1D7871AD-D3B0-A18A-9361-58981FF53204}"/>
                </a:ext>
              </a:extLst>
            </p:cNvPr>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5" name="Google Shape;206;p57">
              <a:extLst>
                <a:ext uri="{FF2B5EF4-FFF2-40B4-BE49-F238E27FC236}">
                  <a16:creationId xmlns:a16="http://schemas.microsoft.com/office/drawing/2014/main" id="{CB436766-661D-9F4D-03E3-CD2871F8BF56}"/>
                </a:ext>
              </a:extLst>
            </p:cNvPr>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6" name="Google Shape;207;p57">
              <a:extLst>
                <a:ext uri="{FF2B5EF4-FFF2-40B4-BE49-F238E27FC236}">
                  <a16:creationId xmlns:a16="http://schemas.microsoft.com/office/drawing/2014/main" id="{B343871E-585D-859F-64A0-A705E5176A96}"/>
                </a:ext>
              </a:extLst>
            </p:cNvPr>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20" name="TextBox 19">
            <a:extLst>
              <a:ext uri="{FF2B5EF4-FFF2-40B4-BE49-F238E27FC236}">
                <a16:creationId xmlns:a16="http://schemas.microsoft.com/office/drawing/2014/main" id="{0CBA2C50-CFB8-ABDB-C1F3-CD7FE489A4CD}"/>
              </a:ext>
            </a:extLst>
          </p:cNvPr>
          <p:cNvSpPr txBox="1"/>
          <p:nvPr/>
        </p:nvSpPr>
        <p:spPr>
          <a:xfrm>
            <a:off x="3831044" y="2532462"/>
            <a:ext cx="6140390" cy="2894190"/>
          </a:xfrm>
          <a:prstGeom prst="rect">
            <a:avLst/>
          </a:prstGeom>
          <a:noFill/>
        </p:spPr>
        <p:txBody>
          <a:bodyPr wrap="square" rtlCol="0">
            <a:spAutoFit/>
          </a:bodyPr>
          <a:lstStyle/>
          <a:p>
            <a:pPr marL="0" marR="0" lvl="0" indent="0" algn="r" rtl="1">
              <a:lnSpc>
                <a:spcPct val="200000"/>
              </a:lnSpc>
              <a:spcBef>
                <a:spcPts val="0"/>
              </a:spcBef>
              <a:spcAft>
                <a:spcPts val="0"/>
              </a:spcAft>
              <a:buNone/>
            </a:pPr>
            <a:r>
              <a:rPr lang="ar-EG" sz="3200" b="0" i="0" u="sng" strike="noStrike" cap="none" dirty="0">
                <a:solidFill>
                  <a:srgbClr val="3A3838"/>
                </a:solidFill>
                <a:latin typeface="Arial"/>
                <a:ea typeface="Arial"/>
                <a:cs typeface="Arial"/>
                <a:sym typeface="Arial"/>
                <a:hlinkClick r:id="rId3">
                  <a:extLst>
                    <a:ext uri="{A12FA001-AC4F-418D-AE19-62706E023703}">
                      <ahyp:hlinkClr xmlns:ahyp="http://schemas.microsoft.com/office/drawing/2018/hyperlinkcolor" val="tx"/>
                    </a:ext>
                  </a:extLst>
                </a:hlinkClick>
              </a:rPr>
              <a:t>أوطان في القاهرة</a:t>
            </a:r>
            <a:endParaRPr lang="ar-EG" sz="3200" b="0" i="0" u="none" strike="noStrike" cap="none" dirty="0">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r>
              <a:rPr lang="ar-EG" sz="3200" b="0" i="0" u="sng" strike="noStrike" cap="none" dirty="0">
                <a:solidFill>
                  <a:srgbClr val="3A3838"/>
                </a:solidFill>
                <a:latin typeface="Arial"/>
                <a:ea typeface="Arial"/>
                <a:cs typeface="Arial"/>
                <a:sym typeface="Arial"/>
                <a:hlinkClick r:id="rId4">
                  <a:extLst>
                    <a:ext uri="{A12FA001-AC4F-418D-AE19-62706E023703}">
                      <ahyp:hlinkClr xmlns:ahyp="http://schemas.microsoft.com/office/drawing/2018/hyperlinkcolor" val="tx"/>
                    </a:ext>
                  </a:extLst>
                </a:hlinkClick>
              </a:rPr>
              <a:t>منفى الزعيم</a:t>
            </a:r>
            <a:endParaRPr lang="ar-EG" sz="3200" b="0" i="0" u="none" strike="noStrike" cap="none" dirty="0">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endParaRPr lang="ar-EG" sz="3200" b="0" i="0" u="none" strike="noStrike" cap="none" dirty="0">
              <a:solidFill>
                <a:srgbClr val="3A3838"/>
              </a:solidFill>
              <a:latin typeface="Arial"/>
              <a:ea typeface="Arial"/>
              <a:cs typeface="Arial"/>
              <a:sym typeface="Arial"/>
            </a:endParaRPr>
          </a:p>
        </p:txBody>
      </p:sp>
      <p:sp>
        <p:nvSpPr>
          <p:cNvPr id="21" name="TextBox 20">
            <a:extLst>
              <a:ext uri="{FF2B5EF4-FFF2-40B4-BE49-F238E27FC236}">
                <a16:creationId xmlns:a16="http://schemas.microsoft.com/office/drawing/2014/main" id="{0343201A-6602-D108-F236-A9BF088ED383}"/>
              </a:ext>
            </a:extLst>
          </p:cNvPr>
          <p:cNvSpPr txBox="1"/>
          <p:nvPr/>
        </p:nvSpPr>
        <p:spPr>
          <a:xfrm>
            <a:off x="2564248" y="968272"/>
            <a:ext cx="6615277"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أمثلة على قصص كروس ميديا (</a:t>
            </a:r>
            <a:r>
              <a:rPr lang="en-US" sz="2800" b="1" dirty="0">
                <a:solidFill>
                  <a:srgbClr val="00AEEF"/>
                </a:solidFill>
                <a:latin typeface="Alexandria" charset="0"/>
                <a:cs typeface="+mj-cs"/>
              </a:rPr>
              <a:t>(Cross Media</a:t>
            </a: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40637040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9A827-A3F8-9574-1FFF-9EB8CF613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69A2A-0989-F332-B067-1DAB57D21C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FE5BCD-8780-F792-DC57-6D117031D25F}"/>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إنفوجرافيك </a:t>
            </a:r>
          </a:p>
        </p:txBody>
      </p:sp>
      <p:sp>
        <p:nvSpPr>
          <p:cNvPr id="5" name="Rectangle 4">
            <a:extLst>
              <a:ext uri="{FF2B5EF4-FFF2-40B4-BE49-F238E27FC236}">
                <a16:creationId xmlns:a16="http://schemas.microsoft.com/office/drawing/2014/main" id="{F442F25C-F27F-AF8F-20FA-A1490DF185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993122-68A2-D081-08D2-BF36A6A8E49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BEBE23B-21AA-DBAB-49F9-5D85357AB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08C09F79-43F1-13CE-73FF-88986863CEFC}"/>
              </a:ext>
            </a:extLst>
          </p:cNvPr>
          <p:cNvSpPr txBox="1"/>
          <p:nvPr/>
        </p:nvSpPr>
        <p:spPr>
          <a:xfrm>
            <a:off x="2346765" y="2029576"/>
            <a:ext cx="8902927" cy="3253968"/>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dirty="0">
                <a:solidFill>
                  <a:schemeClr val="dk1"/>
                </a:solidFill>
                <a:latin typeface="Simplified Arabic"/>
                <a:ea typeface="Simplified Arabic"/>
                <a:cs typeface="Simplified Arabic"/>
                <a:sym typeface="Simplified Arabic"/>
              </a:rPr>
              <a:t>2 - </a:t>
            </a:r>
            <a:r>
              <a:rPr lang="ar-EG" sz="3200" b="1" i="0" u="none" strike="noStrike" cap="none" dirty="0" err="1">
                <a:solidFill>
                  <a:schemeClr val="dk1"/>
                </a:solidFill>
                <a:latin typeface="Simplified Arabic"/>
                <a:ea typeface="Simplified Arabic"/>
                <a:cs typeface="Simplified Arabic"/>
                <a:sym typeface="Simplified Arabic"/>
              </a:rPr>
              <a:t>الإنفوجرافيك</a:t>
            </a:r>
            <a:r>
              <a:rPr lang="ar-EG" sz="3200" b="1" i="0" u="none" strike="noStrike" cap="none" dirty="0">
                <a:solidFill>
                  <a:schemeClr val="dk1"/>
                </a:solidFill>
                <a:latin typeface="Simplified Arabic"/>
                <a:ea typeface="Simplified Arabic"/>
                <a:cs typeface="Simplified Arabic"/>
                <a:sym typeface="Simplified Arabic"/>
              </a:rPr>
              <a:t> </a:t>
            </a:r>
            <a:r>
              <a:rPr lang="en-US" sz="3200" b="1" i="0" u="none" strike="noStrike" cap="none" dirty="0">
                <a:solidFill>
                  <a:schemeClr val="dk1"/>
                </a:solidFill>
                <a:latin typeface="Simplified Arabic"/>
                <a:ea typeface="Simplified Arabic"/>
                <a:cs typeface="Simplified Arabic"/>
                <a:sym typeface="Simplified Arabic"/>
              </a:rPr>
              <a:t>infographic</a:t>
            </a:r>
            <a:r>
              <a:rPr lang="ar-EG" sz="3200" b="1" dirty="0">
                <a:solidFill>
                  <a:schemeClr val="dk1"/>
                </a:solidFill>
                <a:latin typeface="Simplified Arabic"/>
                <a:ea typeface="Simplified Arabic"/>
                <a:cs typeface="Simplified Arabic"/>
                <a:sym typeface="Simplified Arabic"/>
              </a:rPr>
              <a:t>: </a:t>
            </a:r>
          </a:p>
          <a:p>
            <a:pPr marL="0" marR="0" lvl="0" indent="0" algn="just" rtl="1">
              <a:lnSpc>
                <a:spcPct val="107000"/>
              </a:lnSpc>
              <a:spcBef>
                <a:spcPts val="0"/>
              </a:spcBef>
              <a:spcAft>
                <a:spcPts val="0"/>
              </a:spcAft>
              <a:buClr>
                <a:srgbClr val="000000"/>
              </a:buClr>
              <a:buSzPts val="3200"/>
              <a:buFont typeface="Arial"/>
              <a:buNone/>
            </a:pPr>
            <a:endParaRPr lang="en-US"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يعتبر الإنفوجرافيك </a:t>
            </a:r>
            <a:r>
              <a:rPr lang="en-US" sz="3200" b="0" i="0" u="none" strike="noStrike" cap="none" dirty="0">
                <a:solidFill>
                  <a:schemeClr val="dk1"/>
                </a:solidFill>
                <a:latin typeface="Simplified Arabic"/>
                <a:ea typeface="Simplified Arabic"/>
                <a:cs typeface="Simplified Arabic"/>
                <a:sym typeface="Simplified Arabic"/>
              </a:rPr>
              <a:t>infographic</a:t>
            </a:r>
            <a:r>
              <a:rPr lang="ar-EG" sz="3200" b="0" i="0" u="none" strike="noStrike" cap="none" dirty="0">
                <a:solidFill>
                  <a:schemeClr val="dk1"/>
                </a:solidFill>
                <a:latin typeface="Simplified Arabic"/>
                <a:ea typeface="Simplified Arabic"/>
                <a:cs typeface="Simplified Arabic"/>
                <a:sym typeface="Simplified Arabic"/>
              </a:rPr>
              <a:t> رسومات ونصوص مختصرة تشكل تصويراً إعلامياً واحداً حول موضوع معين، ويعتبر من أكثر الرسومات تأثيراً على إدراك المُتلقي في استقبال المعلومة وتعطي تصوُراً واضحاً للموضوع بشكل جذاب.</a:t>
            </a:r>
            <a:endParaRPr lang="ar-EG" sz="3200" b="0" i="0" u="none" strike="noStrike" cap="none" dirty="0">
              <a:solidFill>
                <a:srgbClr val="24A9E1"/>
              </a:solidFill>
              <a:latin typeface="Simplified Arabic"/>
              <a:ea typeface="Simplified Arabic"/>
              <a:cs typeface="Simplified Arabic"/>
              <a:sym typeface="Simplified Arabic"/>
            </a:endParaRPr>
          </a:p>
        </p:txBody>
      </p:sp>
      <p:pic>
        <p:nvPicPr>
          <p:cNvPr id="28" name="Picture 27">
            <a:extLst>
              <a:ext uri="{FF2B5EF4-FFF2-40B4-BE49-F238E27FC236}">
                <a16:creationId xmlns:a16="http://schemas.microsoft.com/office/drawing/2014/main" id="{36BCFDEE-AC4B-2BDB-8F36-AFFE01DE8D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758" y="4287520"/>
            <a:ext cx="1805628" cy="1805628"/>
          </a:xfrm>
          <a:prstGeom prst="rect">
            <a:avLst/>
          </a:prstGeom>
        </p:spPr>
      </p:pic>
    </p:spTree>
    <p:extLst>
      <p:ext uri="{BB962C8B-B14F-4D97-AF65-F5344CB8AC3E}">
        <p14:creationId xmlns:p14="http://schemas.microsoft.com/office/powerpoint/2010/main" val="117196941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399D2-96E0-15DB-40C9-9F067BC7FA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392F68-D00F-188E-7D8A-A506FDC8CE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705282C-5A7F-267E-E41C-AC7D6BAD3C85}"/>
              </a:ext>
            </a:extLst>
          </p:cNvPr>
          <p:cNvSpPr txBox="1"/>
          <p:nvPr/>
        </p:nvSpPr>
        <p:spPr>
          <a:xfrm>
            <a:off x="2882846" y="1083696"/>
            <a:ext cx="5621074"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أهمية  </a:t>
            </a:r>
            <a:r>
              <a:rPr lang="ar-EG" sz="2800" b="1" dirty="0" err="1">
                <a:solidFill>
                  <a:srgbClr val="00AEEF"/>
                </a:solidFill>
                <a:latin typeface="Alexandria" charset="0"/>
                <a:cs typeface="+mj-cs"/>
              </a:rPr>
              <a:t>الإنفوجرافيك</a:t>
            </a:r>
            <a:r>
              <a:rPr lang="ar-EG" sz="2800" b="1" dirty="0">
                <a:solidFill>
                  <a:srgbClr val="00AEEF"/>
                </a:solidFill>
                <a:latin typeface="Alexandria" charset="0"/>
                <a:cs typeface="+mj-cs"/>
              </a:rPr>
              <a:t> </a:t>
            </a:r>
          </a:p>
        </p:txBody>
      </p:sp>
      <p:sp>
        <p:nvSpPr>
          <p:cNvPr id="5" name="Rectangle 4">
            <a:extLst>
              <a:ext uri="{FF2B5EF4-FFF2-40B4-BE49-F238E27FC236}">
                <a16:creationId xmlns:a16="http://schemas.microsoft.com/office/drawing/2014/main" id="{A802CB79-BE46-596C-53C0-153F6052BC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856B93-7577-A399-74B2-F59E1B806C3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130AB49-0B0D-160A-AA9E-DE5C5318C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5AE752A3-0B0D-5140-0039-DB2C3D8524B3}"/>
              </a:ext>
            </a:extLst>
          </p:cNvPr>
          <p:cNvSpPr txBox="1"/>
          <p:nvPr/>
        </p:nvSpPr>
        <p:spPr>
          <a:xfrm>
            <a:off x="2346765" y="1947105"/>
            <a:ext cx="8902927" cy="324537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3200" dirty="0">
                <a:solidFill>
                  <a:schemeClr val="dk1"/>
                </a:solidFill>
                <a:latin typeface="Simplified Arabic"/>
                <a:ea typeface="Simplified Arabic"/>
                <a:cs typeface="Simplified Arabic"/>
                <a:sym typeface="Simplified Arabic"/>
              </a:rPr>
              <a:t>1 - </a:t>
            </a:r>
            <a:r>
              <a:rPr lang="ar-EG" sz="3200" b="0" i="0" u="none" strike="noStrike" cap="none" dirty="0">
                <a:solidFill>
                  <a:schemeClr val="dk1"/>
                </a:solidFill>
                <a:latin typeface="Simplified Arabic"/>
                <a:ea typeface="Simplified Arabic"/>
                <a:cs typeface="Simplified Arabic"/>
                <a:sym typeface="Simplified Arabic"/>
              </a:rPr>
              <a:t>تشير الدراسات إلى أن هناك 90% من قراء الإعلام الرقمي يفضّلون المحتوى المرئي بدلًا من المكتوب والتقليدي، ويستخدمه المسوّقون على مواقع التواصل الاجتماعي لتقديم نصائح طبية على الإنترنت والموظفين والمدراء في الشركات الذين يعتمدون على البيانات، والمعلمين والطلاب</a:t>
            </a:r>
            <a:endParaRPr lang="ar-EG" sz="2400" dirty="0"/>
          </a:p>
        </p:txBody>
      </p:sp>
      <p:pic>
        <p:nvPicPr>
          <p:cNvPr id="28" name="Picture 27">
            <a:extLst>
              <a:ext uri="{FF2B5EF4-FFF2-40B4-BE49-F238E27FC236}">
                <a16:creationId xmlns:a16="http://schemas.microsoft.com/office/drawing/2014/main" id="{8B90F11F-C6EB-EC72-090C-A15DB5C183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757" y="4248443"/>
            <a:ext cx="1844705" cy="1844705"/>
          </a:xfrm>
          <a:prstGeom prst="rect">
            <a:avLst/>
          </a:prstGeom>
        </p:spPr>
      </p:pic>
    </p:spTree>
    <p:extLst>
      <p:ext uri="{BB962C8B-B14F-4D97-AF65-F5344CB8AC3E}">
        <p14:creationId xmlns:p14="http://schemas.microsoft.com/office/powerpoint/2010/main" val="362522154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2B172-4797-6570-6F07-78F1DF0705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8E854-5268-DA9A-0ED9-C03218C94B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0FA9BE-B558-4F5D-48AB-AEC9E4AE5973}"/>
              </a:ext>
            </a:extLst>
          </p:cNvPr>
          <p:cNvSpPr txBox="1"/>
          <p:nvPr/>
        </p:nvSpPr>
        <p:spPr>
          <a:xfrm>
            <a:off x="2882846" y="1083696"/>
            <a:ext cx="5580434"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أهمية  </a:t>
            </a:r>
            <a:r>
              <a:rPr lang="ar-EG" sz="2800" b="1" dirty="0" err="1">
                <a:solidFill>
                  <a:srgbClr val="00AEEF"/>
                </a:solidFill>
                <a:latin typeface="Alexandria" charset="0"/>
                <a:cs typeface="+mj-cs"/>
              </a:rPr>
              <a:t>الإنفوجرافيك</a:t>
            </a:r>
            <a:r>
              <a:rPr lang="ar-EG" sz="2800" b="1" dirty="0">
                <a:solidFill>
                  <a:srgbClr val="00AEEF"/>
                </a:solidFill>
                <a:latin typeface="Alexandria" charset="0"/>
                <a:cs typeface="+mj-cs"/>
              </a:rPr>
              <a:t> </a:t>
            </a:r>
          </a:p>
        </p:txBody>
      </p:sp>
      <p:sp>
        <p:nvSpPr>
          <p:cNvPr id="5" name="Rectangle 4">
            <a:extLst>
              <a:ext uri="{FF2B5EF4-FFF2-40B4-BE49-F238E27FC236}">
                <a16:creationId xmlns:a16="http://schemas.microsoft.com/office/drawing/2014/main" id="{65486B5D-FCB5-F950-CF9D-8B1A4FF569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23FF4F-1AF1-8F24-28F0-680AE57A962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6896A09-1F84-CE29-40D9-315668E531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01E3B9D4-83D1-C7CB-B4C0-CD86DA6DDED4}"/>
              </a:ext>
            </a:extLst>
          </p:cNvPr>
          <p:cNvSpPr txBox="1"/>
          <p:nvPr/>
        </p:nvSpPr>
        <p:spPr>
          <a:xfrm>
            <a:off x="2217206" y="2609557"/>
            <a:ext cx="8902927" cy="2200089"/>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Simplified Arabic"/>
                <a:sym typeface="Simplified Arabic"/>
              </a:rPr>
              <a:t>2 - كما يستخدم الإنفوجرافيك الأشخاص الذين يمتلكون الكثير من المعلومات والإحصاءات ويريدون إيصالها إلى الآخرين وتبسيطها بأسهل طريقة ممكنة وبأسلوب جذّاب من خلال إنشاء الرسوم المصورة.</a:t>
            </a:r>
            <a:endParaRPr lang="ar-EG" sz="3200" b="0" i="0" u="none" strike="noStrike" cap="none" dirty="0">
              <a:solidFill>
                <a:srgbClr val="24A9E1"/>
              </a:solidFill>
              <a:latin typeface="Simplified Arabic"/>
              <a:ea typeface="Simplified Arabic"/>
              <a:cs typeface="Simplified Arabic"/>
              <a:sym typeface="Simplified Arabic"/>
            </a:endParaRPr>
          </a:p>
        </p:txBody>
      </p:sp>
      <p:pic>
        <p:nvPicPr>
          <p:cNvPr id="28" name="Picture 27">
            <a:extLst>
              <a:ext uri="{FF2B5EF4-FFF2-40B4-BE49-F238E27FC236}">
                <a16:creationId xmlns:a16="http://schemas.microsoft.com/office/drawing/2014/main" id="{9F86CD44-1258-E6B8-1385-7E1DEEE0F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757" y="4248443"/>
            <a:ext cx="1844705" cy="1844705"/>
          </a:xfrm>
          <a:prstGeom prst="rect">
            <a:avLst/>
          </a:prstGeom>
        </p:spPr>
      </p:pic>
    </p:spTree>
    <p:extLst>
      <p:ext uri="{BB962C8B-B14F-4D97-AF65-F5344CB8AC3E}">
        <p14:creationId xmlns:p14="http://schemas.microsoft.com/office/powerpoint/2010/main" val="143898759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F3D6A-6F3E-FCD6-332E-6AACEAB1D2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25E561-8E82-C00E-17C3-265324CDA1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EB7A20-79BD-91A7-ECDD-F3A0710A3F75}"/>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أهمية الإنفوجرافيك </a:t>
            </a:r>
          </a:p>
        </p:txBody>
      </p:sp>
      <p:sp>
        <p:nvSpPr>
          <p:cNvPr id="5" name="Rectangle 4">
            <a:extLst>
              <a:ext uri="{FF2B5EF4-FFF2-40B4-BE49-F238E27FC236}">
                <a16:creationId xmlns:a16="http://schemas.microsoft.com/office/drawing/2014/main" id="{985C4A2D-5674-F990-CF14-119A99889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D7F4E1-60B4-5C79-0BE2-C23A04570DD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F680B8A-4EAF-0D22-C915-0745B081CA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6A366F4C-7E8A-6C41-7936-7042F1C397EA}"/>
              </a:ext>
            </a:extLst>
          </p:cNvPr>
          <p:cNvSpPr txBox="1"/>
          <p:nvPr/>
        </p:nvSpPr>
        <p:spPr>
          <a:xfrm>
            <a:off x="2346765" y="2095405"/>
            <a:ext cx="8902927" cy="3245376"/>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Simplified Arabic"/>
                <a:sym typeface="Simplified Arabic"/>
              </a:rPr>
              <a:t>3 - تسهيل وتبسيط المعلومات وتعزيز تذكرها من قِبل القراء فالذاكرة الصوريّة أفضل من الذاكرة النصيّة.</a:t>
            </a:r>
            <a:endParaRPr lang="ar-EG" sz="2400" dirty="0"/>
          </a:p>
          <a:p>
            <a:pPr marR="0" lvl="0" algn="just" rtl="1">
              <a:lnSpc>
                <a:spcPct val="107000"/>
              </a:lnSpc>
              <a:spcBef>
                <a:spcPts val="0"/>
              </a:spcBef>
              <a:spcAft>
                <a:spcPts val="0"/>
              </a:spcAft>
              <a:buClr>
                <a:srgbClr val="000000"/>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Simplified Arabic"/>
                <a:sym typeface="Simplified Arabic"/>
              </a:rPr>
              <a:t>4 - تقديم لمحة عامة عن موضوع معين حيث يُستخدم الإنفوجرافيك بشكل أساسي </a:t>
            </a:r>
            <a:r>
              <a:rPr lang="ar-EG" sz="3200" dirty="0">
                <a:solidFill>
                  <a:schemeClr val="dk1"/>
                </a:solidFill>
                <a:latin typeface="Simplified Arabic"/>
                <a:ea typeface="Simplified Arabic"/>
                <a:cs typeface="Simplified Arabic"/>
                <a:sym typeface="Simplified Arabic"/>
              </a:rPr>
              <a:t>ل</a:t>
            </a:r>
            <a:r>
              <a:rPr lang="ar-EG" sz="3200" b="0" i="0" u="none" strike="noStrike" cap="none" dirty="0">
                <a:solidFill>
                  <a:schemeClr val="dk1"/>
                </a:solidFill>
                <a:latin typeface="Simplified Arabic"/>
                <a:ea typeface="Simplified Arabic"/>
                <a:cs typeface="Simplified Arabic"/>
                <a:sym typeface="Simplified Arabic"/>
              </a:rPr>
              <a:t>تفصيل جوانب الموضوع المعقدة وتقسيمها إلى عناصر أبسط تُعرض على شكل صور ورموز ضمن الإنفوجرافيك.</a:t>
            </a:r>
            <a:endParaRPr lang="ar-EG" sz="2400" dirty="0"/>
          </a:p>
        </p:txBody>
      </p:sp>
      <p:pic>
        <p:nvPicPr>
          <p:cNvPr id="28" name="Picture 27">
            <a:extLst>
              <a:ext uri="{FF2B5EF4-FFF2-40B4-BE49-F238E27FC236}">
                <a16:creationId xmlns:a16="http://schemas.microsoft.com/office/drawing/2014/main" id="{D9F0CD20-0E26-727D-44DE-F528D027AC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757" y="4248443"/>
            <a:ext cx="1844705" cy="1844705"/>
          </a:xfrm>
          <a:prstGeom prst="rect">
            <a:avLst/>
          </a:prstGeom>
        </p:spPr>
      </p:pic>
    </p:spTree>
    <p:extLst>
      <p:ext uri="{BB962C8B-B14F-4D97-AF65-F5344CB8AC3E}">
        <p14:creationId xmlns:p14="http://schemas.microsoft.com/office/powerpoint/2010/main" val="213760881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64EBF-5FFB-33F4-7993-E7D42E836F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459E6B-D852-AE6F-DECE-A03A7A082F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863619-1D16-1843-A254-1D20DB82BEB0}"/>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أهمية الإنفوجرافيك </a:t>
            </a:r>
          </a:p>
        </p:txBody>
      </p:sp>
      <p:sp>
        <p:nvSpPr>
          <p:cNvPr id="5" name="Rectangle 4">
            <a:extLst>
              <a:ext uri="{FF2B5EF4-FFF2-40B4-BE49-F238E27FC236}">
                <a16:creationId xmlns:a16="http://schemas.microsoft.com/office/drawing/2014/main" id="{68DC04AA-D6C8-8B30-418B-CA7904303C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23FBEE-8243-38A0-87F7-8D2161A13A9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14E1A6C-C2F5-CA41-3180-875DBADD2E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7782FAA3-12F7-7FF4-D396-8CBAB0E03C2E}"/>
              </a:ext>
            </a:extLst>
          </p:cNvPr>
          <p:cNvSpPr txBox="1"/>
          <p:nvPr/>
        </p:nvSpPr>
        <p:spPr>
          <a:xfrm>
            <a:off x="2346765" y="2095405"/>
            <a:ext cx="8902927" cy="3253968"/>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Simplified Arabic"/>
                <a:sym typeface="Simplified Arabic"/>
              </a:rPr>
              <a:t>5 - تلخيص المقالات والدراسات الطويلة ومقارنة عدّة خيارات مُتاحة أمام العميل أو القارئ في موضوع معيّن. </a:t>
            </a:r>
            <a:endParaRPr lang="ar-EG" sz="2400" dirty="0"/>
          </a:p>
          <a:p>
            <a:pPr marL="457200" marR="0" lvl="0" indent="-25400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3200" dirty="0">
                <a:solidFill>
                  <a:schemeClr val="dk1"/>
                </a:solidFill>
                <a:latin typeface="Simplified Arabic"/>
                <a:ea typeface="Simplified Arabic"/>
                <a:cs typeface="Simplified Arabic"/>
                <a:sym typeface="Simplified Arabic"/>
              </a:rPr>
              <a:t>6 - </a:t>
            </a:r>
            <a:r>
              <a:rPr lang="ar-EG" sz="3200" b="0" i="0" u="none" strike="noStrike" cap="none" dirty="0">
                <a:solidFill>
                  <a:schemeClr val="dk1"/>
                </a:solidFill>
                <a:latin typeface="Simplified Arabic"/>
                <a:ea typeface="Simplified Arabic"/>
                <a:cs typeface="Simplified Arabic"/>
                <a:sym typeface="Simplified Arabic"/>
              </a:rPr>
              <a:t>زيادة الوعي حول أمر ما، حيث تستخدمها المنظمات الدولية كثيرًا في هذا المجال مثل </a:t>
            </a:r>
            <a:r>
              <a:rPr lang="ar-EG" sz="3200" dirty="0">
                <a:solidFill>
                  <a:schemeClr val="dk1"/>
                </a:solidFill>
                <a:latin typeface="Simplified Arabic"/>
                <a:ea typeface="Simplified Arabic"/>
                <a:cs typeface="Simplified Arabic"/>
                <a:sym typeface="Simplified Arabic"/>
              </a:rPr>
              <a:t>المنشورات </a:t>
            </a:r>
            <a:r>
              <a:rPr lang="ar-EG" sz="3200" b="0" i="0" u="none" strike="noStrike" cap="none" dirty="0">
                <a:solidFill>
                  <a:schemeClr val="dk1"/>
                </a:solidFill>
                <a:latin typeface="Simplified Arabic"/>
                <a:ea typeface="Simplified Arabic"/>
                <a:cs typeface="Simplified Arabic"/>
                <a:sym typeface="Simplified Arabic"/>
              </a:rPr>
              <a:t>الصحيّة والوقائية التي نشرتها منظمة الصحة العالمية خلال فترة انتشار وباء كورونا عام 2019 .</a:t>
            </a:r>
          </a:p>
        </p:txBody>
      </p:sp>
      <p:pic>
        <p:nvPicPr>
          <p:cNvPr id="28" name="Picture 27">
            <a:extLst>
              <a:ext uri="{FF2B5EF4-FFF2-40B4-BE49-F238E27FC236}">
                <a16:creationId xmlns:a16="http://schemas.microsoft.com/office/drawing/2014/main" id="{B3830B2D-BC42-3368-F49B-FD523B1FB8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757" y="4248443"/>
            <a:ext cx="1844705" cy="1844705"/>
          </a:xfrm>
          <a:prstGeom prst="rect">
            <a:avLst/>
          </a:prstGeom>
        </p:spPr>
      </p:pic>
    </p:spTree>
    <p:extLst>
      <p:ext uri="{BB962C8B-B14F-4D97-AF65-F5344CB8AC3E}">
        <p14:creationId xmlns:p14="http://schemas.microsoft.com/office/powerpoint/2010/main" val="4635758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1349-7003-2705-A9AB-E25E30047E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7FDFA2-1655-9ABC-A64D-734BEDDE0C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67FB0D-B62E-4A46-4E29-C171900BF7C1}"/>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2C4584A4-E968-FE63-10E6-71BBA7C2E0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45E4F0-04D5-C88A-659F-33349C4A2D7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FA3C9CE-36B2-D062-3FE8-19149CE642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8CD44270-1D96-4A88-E57E-4BF49BCDB6FF}"/>
              </a:ext>
            </a:extLst>
          </p:cNvPr>
          <p:cNvGraphicFramePr/>
          <p:nvPr>
            <p:extLst>
              <p:ext uri="{D42A27DB-BD31-4B8C-83A1-F6EECF244321}">
                <p14:modId xmlns:p14="http://schemas.microsoft.com/office/powerpoint/2010/main" val="1438836209"/>
              </p:ext>
            </p:extLst>
          </p:nvPr>
        </p:nvGraphicFramePr>
        <p:xfrm>
          <a:off x="2671793" y="2094888"/>
          <a:ext cx="7379286" cy="3958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17639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3A241-A390-93DB-C81F-AD8620974E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C6E2DF-349D-515D-EA83-89E1BF5324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5B21DE-075A-0A40-60F3-6ECEF40623ED}"/>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479117E5-2282-E382-7B36-E1A70A3827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4E0F6-4925-9242-AEAA-5D822D0BA29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95F2CA5-D200-3A83-6144-805D108C47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6802B391-EC51-F84D-994D-C87A2E0054C4}"/>
              </a:ext>
            </a:extLst>
          </p:cNvPr>
          <p:cNvSpPr txBox="1"/>
          <p:nvPr/>
        </p:nvSpPr>
        <p:spPr>
          <a:xfrm>
            <a:off x="762001" y="2095405"/>
            <a:ext cx="10487692" cy="4834785"/>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1 - الإنفوجرافيك الإحصائي:</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يعتبر النوع الأفضل في عرض إحصائيات المنتجات أو الخدمات التجارية بشكل مرئي مع تقديم بيانات، ويركز على الأرقام التي تعكس جودة المنتجات ونجاحه في سوق العمل، والتصميمات والصور والمخططات البيانية التي يمكن أن تجمعها مع الأرقام بأسلوب مميز، ما يساعدك على تحويل الأرقام المملة إلى مادة مرئية جميلة وملفتة تعزز ثقتهم بالعلامة التجارية. </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lang="ar-EG" sz="3200" b="1" i="0" u="none" strike="noStrike" cap="none" dirty="0">
              <a:solidFill>
                <a:srgbClr val="24A9E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11437082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32B10-0C94-BA42-8C54-0D692E1827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7496C0-9E7C-1D8B-DB96-0D26620EC9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138970-FAD1-E8CF-369A-E78C63763A1A}"/>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A6329587-D77F-DFA1-97D1-2412D93B7A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FE5788-15A2-9B12-EFDE-5ACF77ECB2C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E9D64FA-5383-6EDA-4C2A-F8E5F1A707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D2819F6E-E3A0-5B95-B56C-BD0682B5CCB5}"/>
              </a:ext>
            </a:extLst>
          </p:cNvPr>
          <p:cNvSpPr txBox="1"/>
          <p:nvPr/>
        </p:nvSpPr>
        <p:spPr>
          <a:xfrm>
            <a:off x="617280" y="1855826"/>
            <a:ext cx="10487692" cy="61927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latin typeface="Simplified Arabic"/>
                <a:ea typeface="Simplified Arabic"/>
                <a:cs typeface="Simplified Arabic"/>
                <a:sym typeface="Simplified Arabic"/>
              </a:rPr>
              <a:t>مثال:</a:t>
            </a:r>
          </a:p>
        </p:txBody>
      </p:sp>
      <p:pic>
        <p:nvPicPr>
          <p:cNvPr id="4" name="Picture 3">
            <a:extLst>
              <a:ext uri="{FF2B5EF4-FFF2-40B4-BE49-F238E27FC236}">
                <a16:creationId xmlns:a16="http://schemas.microsoft.com/office/drawing/2014/main" id="{6724F6E0-F48E-1774-0904-D9E743D2EF8E}"/>
              </a:ext>
            </a:extLst>
          </p:cNvPr>
          <p:cNvPicPr>
            <a:picLocks noChangeAspect="1"/>
          </p:cNvPicPr>
          <p:nvPr/>
        </p:nvPicPr>
        <p:blipFill>
          <a:blip r:embed="rId3"/>
          <a:stretch>
            <a:fillRect/>
          </a:stretch>
        </p:blipFill>
        <p:spPr>
          <a:xfrm>
            <a:off x="2772529" y="2471581"/>
            <a:ext cx="6646941" cy="3567273"/>
          </a:xfrm>
          <a:prstGeom prst="rect">
            <a:avLst/>
          </a:prstGeom>
        </p:spPr>
      </p:pic>
    </p:spTree>
    <p:extLst>
      <p:ext uri="{BB962C8B-B14F-4D97-AF65-F5344CB8AC3E}">
        <p14:creationId xmlns:p14="http://schemas.microsoft.com/office/powerpoint/2010/main" val="15271692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E9431-82B2-F618-9327-CF5DE646BA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5FBC04-147B-B3F1-8A84-555197221D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E2A7C1-5DDF-D1F3-DCC2-228010A25293}"/>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FD59C723-8028-E98B-A040-A32E667F27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EE09D8-BDC9-F784-3288-2F6914AC3D3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16D473A-C881-D657-2C09-85CDEDA6F7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DA5C5FB1-755B-1E90-3A75-47886F620A5D}"/>
              </a:ext>
            </a:extLst>
          </p:cNvPr>
          <p:cNvSpPr txBox="1"/>
          <p:nvPr/>
        </p:nvSpPr>
        <p:spPr>
          <a:xfrm>
            <a:off x="762001" y="2095405"/>
            <a:ext cx="10487692" cy="324537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2 - الإنفوجرافيك التعليمي:</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يعتمد هذا النوع على تأكيد مفهوم أو فكرة معيّنة، وهو النوع المفضل في شرح أو تبسيط مفهوم جديد تتبناه في منتجات أو خدمات الشركات، ويُستخدم في الأوساط التعليمية من قبل المدرّسين أو الطلاب لتوضيح  معلومة معيّنة أو كوسيلة تدريسية تعتمد الصور والرسومات كطريقة لإيصال المعلومات للطلاب</a:t>
            </a:r>
            <a:r>
              <a:rPr lang="en-US" sz="3200" b="0" i="0" u="none" strike="noStrike" cap="none" dirty="0">
                <a:solidFill>
                  <a:schemeClr val="dk1"/>
                </a:solidFill>
                <a:latin typeface="Simplified Arabic"/>
                <a:ea typeface="Simplified Arabic"/>
                <a:cs typeface="Simplified Arabic"/>
                <a:sym typeface="Simplified Arabic"/>
              </a:rPr>
              <a:t>.</a:t>
            </a:r>
            <a:r>
              <a:rPr lang="ar-EG" sz="3200" b="0" i="0" u="none" strike="noStrike" cap="none" dirty="0">
                <a:solidFill>
                  <a:schemeClr val="dk1"/>
                </a:solidFill>
                <a:latin typeface="Simplified Arabic"/>
                <a:ea typeface="Simplified Arabic"/>
                <a:cs typeface="Simplified Arabic"/>
                <a:sym typeface="Simplified Arabic"/>
              </a:rPr>
              <a:t> </a:t>
            </a:r>
            <a:endParaRPr lang="ar-EG" sz="2400" dirty="0"/>
          </a:p>
        </p:txBody>
      </p:sp>
    </p:spTree>
    <p:extLst>
      <p:ext uri="{BB962C8B-B14F-4D97-AF65-F5344CB8AC3E}">
        <p14:creationId xmlns:p14="http://schemas.microsoft.com/office/powerpoint/2010/main" val="237198822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15F78-A2A0-E095-1F52-B329550DD2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E75736-289B-48DF-C7C5-10B6F2B601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0D33C5-29DF-8DBF-CDBD-ED27BC517FE5}"/>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803A16F5-AA68-4DFC-74CD-DE2DABAAA6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FF08A8-5CD8-A907-3B76-F0F5BC7B6F1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A9841E7-9186-3141-71EC-BDF3BD37CB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D83D70FF-B2F5-46CD-7ACC-7523AC0EF5BA}"/>
              </a:ext>
            </a:extLst>
          </p:cNvPr>
          <p:cNvSpPr txBox="1"/>
          <p:nvPr/>
        </p:nvSpPr>
        <p:spPr>
          <a:xfrm>
            <a:off x="617280" y="1855826"/>
            <a:ext cx="10487692" cy="61927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latin typeface="Simplified Arabic"/>
                <a:ea typeface="Simplified Arabic"/>
                <a:cs typeface="Simplified Arabic"/>
                <a:sym typeface="Simplified Arabic"/>
              </a:rPr>
              <a:t>مثال:</a:t>
            </a:r>
          </a:p>
        </p:txBody>
      </p:sp>
      <p:pic>
        <p:nvPicPr>
          <p:cNvPr id="2" name="Picture 1">
            <a:extLst>
              <a:ext uri="{FF2B5EF4-FFF2-40B4-BE49-F238E27FC236}">
                <a16:creationId xmlns:a16="http://schemas.microsoft.com/office/drawing/2014/main" id="{2E71F30F-13F1-1C54-5DC3-38CD0B290A65}"/>
              </a:ext>
            </a:extLst>
          </p:cNvPr>
          <p:cNvPicPr>
            <a:picLocks noChangeAspect="1"/>
          </p:cNvPicPr>
          <p:nvPr/>
        </p:nvPicPr>
        <p:blipFill>
          <a:blip r:embed="rId3"/>
          <a:stretch>
            <a:fillRect/>
          </a:stretch>
        </p:blipFill>
        <p:spPr>
          <a:xfrm>
            <a:off x="2518036" y="1983559"/>
            <a:ext cx="7385619" cy="3908502"/>
          </a:xfrm>
          <a:prstGeom prst="rect">
            <a:avLst/>
          </a:prstGeom>
        </p:spPr>
      </p:pic>
    </p:spTree>
    <p:extLst>
      <p:ext uri="{BB962C8B-B14F-4D97-AF65-F5344CB8AC3E}">
        <p14:creationId xmlns:p14="http://schemas.microsoft.com/office/powerpoint/2010/main" val="245773699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631F4-3809-A1EB-BE7C-F4F0BF85AD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686777-9A82-7C1C-26E2-C39A05E0CB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8F25FA-59C8-4C24-1EDF-6936947364EB}"/>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F3E20DDF-D36A-F3F9-8976-BEECB0D43A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34F3D8-145B-DEF3-87EE-BB2EFC07FF1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33B59C4-385E-CF02-122D-C4C32DA9D0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AA3F7A85-952D-9415-1440-FD45C8CFA1D0}"/>
              </a:ext>
            </a:extLst>
          </p:cNvPr>
          <p:cNvSpPr txBox="1"/>
          <p:nvPr/>
        </p:nvSpPr>
        <p:spPr>
          <a:xfrm>
            <a:off x="762001" y="2095405"/>
            <a:ext cx="10487692" cy="324537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3 - إنفوجرافيك العمليات: </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هذا النوع متخصص في شرح خطوات أو مراحل استخدام منتج أو خدمة لحلّ مشكلة معينة، كما يمكنك استثماره في تبسيط مراحل تصنيع المنتجات في محاولة كسب ثقة العملاء من خلال التأكيد على جودة وإتقان مراحل التصنيع. </a:t>
            </a:r>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rgbClr val="24A9E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155061292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78C10-ED3F-DED9-8EB7-19F951CF5B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984151-4429-7674-593E-BE808D6262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D2EEB5-831E-8AC9-956A-72DC783D0B50}"/>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853F7A34-EDCE-7C35-61B2-C5A7B19460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C3BFC8-1B07-ACFD-2C68-9C401F7246C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BE2D816-4C22-5E07-DABB-D8912E203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E96E012F-4D5C-CDFB-99A1-95B9E0D9CF64}"/>
              </a:ext>
            </a:extLst>
          </p:cNvPr>
          <p:cNvSpPr txBox="1"/>
          <p:nvPr/>
        </p:nvSpPr>
        <p:spPr>
          <a:xfrm>
            <a:off x="617280" y="1855826"/>
            <a:ext cx="10487692" cy="61927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latin typeface="Simplified Arabic"/>
                <a:ea typeface="Simplified Arabic"/>
                <a:cs typeface="Simplified Arabic"/>
                <a:sym typeface="Simplified Arabic"/>
              </a:rPr>
              <a:t>مثال:</a:t>
            </a:r>
          </a:p>
        </p:txBody>
      </p:sp>
      <p:pic>
        <p:nvPicPr>
          <p:cNvPr id="4" name="Picture 3">
            <a:extLst>
              <a:ext uri="{FF2B5EF4-FFF2-40B4-BE49-F238E27FC236}">
                <a16:creationId xmlns:a16="http://schemas.microsoft.com/office/drawing/2014/main" id="{90B77819-F963-06EA-4054-EE21E8E08689}"/>
              </a:ext>
            </a:extLst>
          </p:cNvPr>
          <p:cNvPicPr>
            <a:picLocks noChangeAspect="1"/>
          </p:cNvPicPr>
          <p:nvPr/>
        </p:nvPicPr>
        <p:blipFill>
          <a:blip r:embed="rId3"/>
          <a:stretch>
            <a:fillRect/>
          </a:stretch>
        </p:blipFill>
        <p:spPr>
          <a:xfrm>
            <a:off x="2458324" y="1900142"/>
            <a:ext cx="7528572" cy="3941118"/>
          </a:xfrm>
          <a:prstGeom prst="rect">
            <a:avLst/>
          </a:prstGeom>
        </p:spPr>
      </p:pic>
    </p:spTree>
    <p:extLst>
      <p:ext uri="{BB962C8B-B14F-4D97-AF65-F5344CB8AC3E}">
        <p14:creationId xmlns:p14="http://schemas.microsoft.com/office/powerpoint/2010/main" val="33711089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C8349-9632-28E9-FC16-E7D815F05F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1AAD48-CFCB-CD45-E17B-6F20F9404B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1B7257-079D-ACD6-9E21-ECD5212E10AB}"/>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5206EA77-BECB-5601-C032-1A388E1B06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86B16B-3525-21A1-F481-6C081C977FF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EC722C6-AD60-2201-F2DF-B29A5238E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954B6243-7FEA-FCDF-8CD7-AD704FFE81F0}"/>
              </a:ext>
            </a:extLst>
          </p:cNvPr>
          <p:cNvSpPr txBox="1"/>
          <p:nvPr/>
        </p:nvSpPr>
        <p:spPr>
          <a:xfrm>
            <a:off x="762001" y="2095405"/>
            <a:ext cx="10487692" cy="324537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4 - إنفوجرافيك المقارنات: </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يستخدم إذا أردت أن تُجري مقارنة تستعرض فيها ميزات منتجاتك عن المنتجات التقليدية الأخرى</a:t>
            </a:r>
            <a:r>
              <a:rPr lang="ar-EG" sz="3200" dirty="0">
                <a:solidFill>
                  <a:schemeClr val="dk1"/>
                </a:solidFill>
                <a:latin typeface="Simplified Arabic"/>
                <a:ea typeface="Simplified Arabic"/>
                <a:cs typeface="Simplified Arabic"/>
                <a:sym typeface="Simplified Arabic"/>
              </a:rPr>
              <a:t>، </a:t>
            </a:r>
            <a:r>
              <a:rPr lang="ar-EG" sz="3200" b="0" i="0" u="none" strike="noStrike" cap="none" dirty="0">
                <a:solidFill>
                  <a:schemeClr val="dk1"/>
                </a:solidFill>
                <a:latin typeface="Simplified Arabic"/>
                <a:ea typeface="Simplified Arabic"/>
                <a:cs typeface="Simplified Arabic"/>
                <a:sym typeface="Simplified Arabic"/>
              </a:rPr>
              <a:t>أو إن كنت تقدم مجموعة متنوعة من المنتجات المتشابهة وترغب في شرح الفروق الأساسية بينها للعميل ليسهل عليه الاختيار، أو مقارنة بين شخصين أو أكثر</a:t>
            </a:r>
            <a:r>
              <a:rPr lang="en-US" sz="3200" b="0" i="0" u="none" strike="noStrike" cap="none" dirty="0">
                <a:solidFill>
                  <a:schemeClr val="dk1"/>
                </a:solidFill>
                <a:latin typeface="Simplified Arabic"/>
                <a:ea typeface="Simplified Arabic"/>
                <a:cs typeface="Simplified Arabic"/>
                <a:sym typeface="Simplified Arabic"/>
              </a:rPr>
              <a:t>.</a:t>
            </a:r>
            <a:endParaRPr lang="ar-EG" sz="2400" dirty="0"/>
          </a:p>
        </p:txBody>
      </p:sp>
    </p:spTree>
    <p:extLst>
      <p:ext uri="{BB962C8B-B14F-4D97-AF65-F5344CB8AC3E}">
        <p14:creationId xmlns:p14="http://schemas.microsoft.com/office/powerpoint/2010/main" val="7447620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D57E-B17A-F4B8-BAED-5A99B6B256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E449F-4E9F-5609-FD6A-A6ED2EA1D2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8E949A-A1DE-7703-9F82-04272C465780}"/>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C5719C99-ADC8-7B55-A8CA-ABABAEBAD2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6720BA-08A7-7C3C-FAFD-5473C06A7AD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C664C5E-3C08-9F37-7CEF-91711D3B3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74C0AFE6-3292-B5FA-21C8-B03BE075DCF6}"/>
              </a:ext>
            </a:extLst>
          </p:cNvPr>
          <p:cNvSpPr txBox="1"/>
          <p:nvPr/>
        </p:nvSpPr>
        <p:spPr>
          <a:xfrm>
            <a:off x="617280" y="1855826"/>
            <a:ext cx="10487692" cy="61927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latin typeface="Simplified Arabic"/>
                <a:ea typeface="Simplified Arabic"/>
                <a:cs typeface="Simplified Arabic"/>
                <a:sym typeface="Simplified Arabic"/>
              </a:rPr>
              <a:t>مثال:</a:t>
            </a:r>
          </a:p>
        </p:txBody>
      </p:sp>
      <p:pic>
        <p:nvPicPr>
          <p:cNvPr id="2" name="Picture 1">
            <a:extLst>
              <a:ext uri="{FF2B5EF4-FFF2-40B4-BE49-F238E27FC236}">
                <a16:creationId xmlns:a16="http://schemas.microsoft.com/office/drawing/2014/main" id="{7AF502E6-8313-ED65-6D36-9EBED1048EAF}"/>
              </a:ext>
            </a:extLst>
          </p:cNvPr>
          <p:cNvPicPr>
            <a:picLocks noChangeAspect="1"/>
          </p:cNvPicPr>
          <p:nvPr/>
        </p:nvPicPr>
        <p:blipFill>
          <a:blip r:embed="rId3"/>
          <a:stretch>
            <a:fillRect/>
          </a:stretch>
        </p:blipFill>
        <p:spPr>
          <a:xfrm>
            <a:off x="2882846" y="1935221"/>
            <a:ext cx="6500342" cy="4011105"/>
          </a:xfrm>
          <a:prstGeom prst="rect">
            <a:avLst/>
          </a:prstGeom>
        </p:spPr>
      </p:pic>
    </p:spTree>
    <p:extLst>
      <p:ext uri="{BB962C8B-B14F-4D97-AF65-F5344CB8AC3E}">
        <p14:creationId xmlns:p14="http://schemas.microsoft.com/office/powerpoint/2010/main" val="31404835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A8FF8-1A76-2F33-5D7A-72EA594F20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E62DC-8830-FE8B-47D6-396D746A43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FE3D83-E39F-5F2E-4DC2-92970D9AF930}"/>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67ED3D24-30A1-7CD6-45F2-20DA0CCD50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A9D2D6-7A0E-98FC-B518-3BE66FC06B7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5E68BB2-CA7A-CCAC-5784-903EC86C9C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8595113D-AFC1-D0DF-0BC8-B27F0D625FF6}"/>
              </a:ext>
            </a:extLst>
          </p:cNvPr>
          <p:cNvSpPr txBox="1"/>
          <p:nvPr/>
        </p:nvSpPr>
        <p:spPr>
          <a:xfrm>
            <a:off x="762001" y="2095405"/>
            <a:ext cx="10487692" cy="271843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5 - إنفوجرافيك القوائم: </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يتميز بأن محتواه مباشر، بمعنى أن العميل أو القارئ لا يحتاج إلى إجراء مقارنة أو فهم العناصر أو الخطوات السابقة ضمن الإنفوجرافيك نفسه، فكل تعداد ضمن القائمة مستقل بذاته.</a:t>
            </a:r>
            <a:endParaRPr lang="ar-EG" sz="2400" dirty="0"/>
          </a:p>
        </p:txBody>
      </p:sp>
    </p:spTree>
    <p:extLst>
      <p:ext uri="{BB962C8B-B14F-4D97-AF65-F5344CB8AC3E}">
        <p14:creationId xmlns:p14="http://schemas.microsoft.com/office/powerpoint/2010/main" val="158530916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B6934-1FA9-7972-938C-EF01A0C84F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F210F3-EA0C-DF9B-81B3-FFF78D27AF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F6E0DA-22C5-42FB-9397-9CCD0AB9FFBD}"/>
              </a:ext>
            </a:extLst>
          </p:cNvPr>
          <p:cNvSpPr txBox="1"/>
          <p:nvPr/>
        </p:nvSpPr>
        <p:spPr>
          <a:xfrm>
            <a:off x="2882846" y="1083696"/>
            <a:ext cx="4944290" cy="523220"/>
          </a:xfrm>
          <a:prstGeom prst="rect">
            <a:avLst/>
          </a:prstGeom>
          <a:noFill/>
        </p:spPr>
        <p:txBody>
          <a:bodyPr wrap="square" rtlCol="0">
            <a:spAutoFit/>
          </a:bodyPr>
          <a:lstStyle/>
          <a:p>
            <a:pPr algn="l"/>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أنواع الإنفوجرافيك </a:t>
            </a:r>
          </a:p>
        </p:txBody>
      </p:sp>
      <p:sp>
        <p:nvSpPr>
          <p:cNvPr id="5" name="Rectangle 4">
            <a:extLst>
              <a:ext uri="{FF2B5EF4-FFF2-40B4-BE49-F238E27FC236}">
                <a16:creationId xmlns:a16="http://schemas.microsoft.com/office/drawing/2014/main" id="{77DD16D3-D3BB-C895-B201-137CFFD2B6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7885F7-AD68-B144-F724-58D9B93B167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0BC28C9-296F-27F2-758D-A0198A1D4A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1FCA51E1-E32D-79E2-1555-60BB5545EB1D}"/>
              </a:ext>
            </a:extLst>
          </p:cNvPr>
          <p:cNvSpPr txBox="1"/>
          <p:nvPr/>
        </p:nvSpPr>
        <p:spPr>
          <a:xfrm>
            <a:off x="617280" y="1855826"/>
            <a:ext cx="10487692" cy="61927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latin typeface="Simplified Arabic"/>
                <a:ea typeface="Simplified Arabic"/>
                <a:cs typeface="Simplified Arabic"/>
                <a:sym typeface="Simplified Arabic"/>
              </a:rPr>
              <a:t>مثال:</a:t>
            </a:r>
          </a:p>
        </p:txBody>
      </p:sp>
      <p:pic>
        <p:nvPicPr>
          <p:cNvPr id="4" name="Picture 3">
            <a:extLst>
              <a:ext uri="{FF2B5EF4-FFF2-40B4-BE49-F238E27FC236}">
                <a16:creationId xmlns:a16="http://schemas.microsoft.com/office/drawing/2014/main" id="{EE2B60C4-80CE-1109-7B2F-32AE9D644BB4}"/>
              </a:ext>
            </a:extLst>
          </p:cNvPr>
          <p:cNvPicPr>
            <a:picLocks noChangeAspect="1"/>
          </p:cNvPicPr>
          <p:nvPr/>
        </p:nvPicPr>
        <p:blipFill>
          <a:blip r:embed="rId3"/>
          <a:stretch>
            <a:fillRect/>
          </a:stretch>
        </p:blipFill>
        <p:spPr>
          <a:xfrm>
            <a:off x="3541095" y="1855826"/>
            <a:ext cx="4943425" cy="4065491"/>
          </a:xfrm>
          <a:prstGeom prst="rect">
            <a:avLst/>
          </a:prstGeom>
        </p:spPr>
      </p:pic>
    </p:spTree>
    <p:extLst>
      <p:ext uri="{BB962C8B-B14F-4D97-AF65-F5344CB8AC3E}">
        <p14:creationId xmlns:p14="http://schemas.microsoft.com/office/powerpoint/2010/main" val="162291989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77C05-0781-F600-0E6D-9C50F648A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586642-7212-0210-9CB0-0DE3A77088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1F8F41-9505-59B3-75CE-C109A6F1F130}"/>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BA861CEA-5694-B558-C4F2-6E25D9B9E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48D131-1398-C3D0-0640-F322A6A5E82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1189B41-8228-8047-5846-6B645B6DD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B994DF0D-85A5-95C8-9E6C-0AFDFF33E984}"/>
              </a:ext>
            </a:extLst>
          </p:cNvPr>
          <p:cNvGraphicFramePr/>
          <p:nvPr>
            <p:extLst>
              <p:ext uri="{D42A27DB-BD31-4B8C-83A1-F6EECF244321}">
                <p14:modId xmlns:p14="http://schemas.microsoft.com/office/powerpoint/2010/main" val="2358703118"/>
              </p:ext>
            </p:extLst>
          </p:nvPr>
        </p:nvGraphicFramePr>
        <p:xfrm>
          <a:off x="2671793" y="1953843"/>
          <a:ext cx="7646850" cy="4260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894984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AF663-1378-EA15-2AA1-890B508D46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C82C41-E9BE-43A7-8CCB-5BCA53ABB0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0F4EEA-91EE-1DA4-1FA5-559A69C77D41}"/>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D3700500-FB04-016F-4898-F2B156135D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9BDBD2-B838-8353-8AA3-D0A6F70438D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91458C9-EB46-AEB6-9687-C466DD916F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30B6F8F0-C8CB-3836-9471-BEB0B3B71BFA}"/>
              </a:ext>
            </a:extLst>
          </p:cNvPr>
          <p:cNvSpPr txBox="1"/>
          <p:nvPr/>
        </p:nvSpPr>
        <p:spPr>
          <a:xfrm>
            <a:off x="762001" y="2095405"/>
            <a:ext cx="10487692" cy="2718436"/>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1 - تجنّب السرد الخبري</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يفضل عدم استخدام مصطلحات خبرية من قبيل "أعلن هذا الطرف" و "وصف الطرف الآخر" أو "إحصاء عدد القتلى والجرحى" احرص دائمًا على الاختصار وكتابة الكلمات والمعلومات المهمّة فقط.</a:t>
            </a:r>
            <a:endParaRPr lang="ar-EG" sz="2400" dirty="0"/>
          </a:p>
        </p:txBody>
      </p:sp>
    </p:spTree>
    <p:extLst>
      <p:ext uri="{BB962C8B-B14F-4D97-AF65-F5344CB8AC3E}">
        <p14:creationId xmlns:p14="http://schemas.microsoft.com/office/powerpoint/2010/main" val="285734608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A6FCC-D6D7-DED9-581F-5BA230A054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324771-F2CA-A17D-F6C8-EFE8C545ED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D043E5-C0B9-C7E8-77B8-47E5872509BE}"/>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9B225D13-7D47-EA08-02B2-1719E4CD1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D4B10E-B0CF-B0D4-3780-4B28A26F805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262F51E-E7A4-2824-04EB-831297F40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16DE501A-006C-DE9D-0DD6-8EC0BA99FF3C}"/>
              </a:ext>
            </a:extLst>
          </p:cNvPr>
          <p:cNvSpPr txBox="1"/>
          <p:nvPr/>
        </p:nvSpPr>
        <p:spPr>
          <a:xfrm>
            <a:off x="762001" y="2095405"/>
            <a:ext cx="10487692" cy="3780907"/>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2 - استفد من عنصر المفاجأة والصدمة</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 الطريقةُ الأمثل لشدّ اهتمام جمهورك من خلال تقديم معلومات صادمة تستفزّهم وتُدهشهم، وبالتالي تحثّهم على مواصلة القراءة.</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احرص على تضمين عنصر المفاجأة في الإنفوجرافيك الخاص بك كما يلي: </a:t>
            </a:r>
          </a:p>
          <a:p>
            <a:pPr marL="0" marR="0" lvl="0" indent="0" algn="just" rtl="1">
              <a:lnSpc>
                <a:spcPct val="107000"/>
              </a:lnSpc>
              <a:spcBef>
                <a:spcPts val="0"/>
              </a:spcBef>
              <a:spcAft>
                <a:spcPts val="0"/>
              </a:spcAft>
              <a:buClr>
                <a:srgbClr val="000000"/>
              </a:buClr>
              <a:buSzPts val="3200"/>
              <a:buFont typeface="Arial"/>
              <a:buNone/>
            </a:pPr>
            <a:endParaRPr lang="ar-EG" sz="3200"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341811836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656A1-1185-C676-5FE0-1AE1CE3D56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F16B15-F27B-FD28-D658-59EF0FC0E8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918C28-153C-52D2-6E9E-63659ECBD4E0}"/>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E9675809-3E8A-A698-6022-6483C79662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5665E3-4FEE-D7F4-D8E7-78C6092004A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2C16AB4-63EF-EC3C-8B26-35DDE2B1AD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4042F7A9-6BA3-963C-209A-BAADF566C4F5}"/>
              </a:ext>
            </a:extLst>
          </p:cNvPr>
          <p:cNvSpPr txBox="1"/>
          <p:nvPr/>
        </p:nvSpPr>
        <p:spPr>
          <a:xfrm>
            <a:off x="762001" y="2095405"/>
            <a:ext cx="10487692" cy="3253968"/>
          </a:xfrm>
          <a:prstGeom prst="rect">
            <a:avLst/>
          </a:prstGeom>
          <a:noFill/>
        </p:spPr>
        <p:txBody>
          <a:bodyPr wrap="square" rtlCol="0">
            <a:spAutoFit/>
          </a:bodyPr>
          <a:lstStyle/>
          <a:p>
            <a:pPr marL="514350" marR="0" lvl="0" indent="-514350" algn="just" rtl="1">
              <a:lnSpc>
                <a:spcPct val="107000"/>
              </a:lnSpc>
              <a:spcBef>
                <a:spcPts val="0"/>
              </a:spcBef>
              <a:spcAft>
                <a:spcPts val="0"/>
              </a:spcAft>
              <a:buClr>
                <a:srgbClr val="000000"/>
              </a:buClr>
              <a:buSzPts val="3200"/>
              <a:buFont typeface="+mj-lt"/>
              <a:buAutoNum type="arabicParenR"/>
            </a:pPr>
            <a:r>
              <a:rPr lang="ar-EG" sz="3200" b="0" i="0" u="none" strike="noStrike" cap="none" dirty="0">
                <a:solidFill>
                  <a:schemeClr val="dk1"/>
                </a:solidFill>
                <a:latin typeface="Simplified Arabic"/>
                <a:ea typeface="Simplified Arabic"/>
                <a:cs typeface="Simplified Arabic"/>
                <a:sym typeface="Simplified Arabic"/>
              </a:rPr>
              <a:t>أرقام وإحصائيات صادمة. </a:t>
            </a:r>
            <a:endParaRPr lang="ar-EG" sz="2400" dirty="0"/>
          </a:p>
          <a:p>
            <a:pPr marL="514350" marR="0" lvl="0" indent="-514350" algn="just" rtl="1">
              <a:lnSpc>
                <a:spcPct val="107000"/>
              </a:lnSpc>
              <a:spcBef>
                <a:spcPts val="0"/>
              </a:spcBef>
              <a:spcAft>
                <a:spcPts val="0"/>
              </a:spcAft>
              <a:buFont typeface="+mj-lt"/>
              <a:buAutoNum type="arabicParenR"/>
            </a:pPr>
            <a:endParaRPr lang="ar-EG" sz="3200" b="0" i="0" u="none" strike="noStrike" cap="none" dirty="0">
              <a:solidFill>
                <a:schemeClr val="dk1"/>
              </a:solidFill>
              <a:latin typeface="Simplified Arabic"/>
              <a:ea typeface="Simplified Arabic"/>
              <a:cs typeface="Simplified Arabic"/>
              <a:sym typeface="Simplified Arabic"/>
            </a:endParaRPr>
          </a:p>
          <a:p>
            <a:pPr marL="514350" marR="0" lvl="0" indent="-514350" algn="just" rtl="1">
              <a:lnSpc>
                <a:spcPct val="107000"/>
              </a:lnSpc>
              <a:spcBef>
                <a:spcPts val="0"/>
              </a:spcBef>
              <a:spcAft>
                <a:spcPts val="0"/>
              </a:spcAft>
              <a:buClr>
                <a:srgbClr val="000000"/>
              </a:buClr>
              <a:buSzPts val="3200"/>
              <a:buFont typeface="+mj-lt"/>
              <a:buAutoNum type="arabicParenR"/>
            </a:pPr>
            <a:r>
              <a:rPr lang="ar-EG" sz="3200" b="0" i="0" u="none" strike="noStrike" cap="none" dirty="0">
                <a:solidFill>
                  <a:schemeClr val="dk1"/>
                </a:solidFill>
                <a:latin typeface="Simplified Arabic"/>
                <a:ea typeface="Simplified Arabic"/>
                <a:cs typeface="Simplified Arabic"/>
                <a:sym typeface="Simplified Arabic"/>
              </a:rPr>
              <a:t>حقائق ومعلومات لا يعرفها الكثيرون، وتخالف التوقّعات والمعتقدات السائدة. </a:t>
            </a:r>
            <a:endParaRPr lang="ar-EG" sz="2400" dirty="0"/>
          </a:p>
          <a:p>
            <a:pPr marL="717550" marR="0" lvl="0" indent="-514350" algn="just" rtl="1">
              <a:lnSpc>
                <a:spcPct val="107000"/>
              </a:lnSpc>
              <a:spcBef>
                <a:spcPts val="0"/>
              </a:spcBef>
              <a:spcAft>
                <a:spcPts val="0"/>
              </a:spcAft>
              <a:buClr>
                <a:srgbClr val="000000"/>
              </a:buClr>
              <a:buSzPts val="3200"/>
              <a:buFont typeface="+mj-lt"/>
              <a:buAutoNum type="arabicParenR"/>
            </a:pPr>
            <a:endParaRPr lang="ar-EG" sz="3200" b="0" i="0" u="none" strike="noStrike" cap="none" dirty="0">
              <a:solidFill>
                <a:schemeClr val="dk1"/>
              </a:solidFill>
              <a:latin typeface="Simplified Arabic"/>
              <a:ea typeface="Simplified Arabic"/>
              <a:cs typeface="Simplified Arabic"/>
              <a:sym typeface="Simplified Arabic"/>
            </a:endParaRPr>
          </a:p>
          <a:p>
            <a:pPr marL="514350" marR="0" lvl="0" indent="-514350" algn="just" rtl="1">
              <a:lnSpc>
                <a:spcPct val="107000"/>
              </a:lnSpc>
              <a:spcBef>
                <a:spcPts val="0"/>
              </a:spcBef>
              <a:spcAft>
                <a:spcPts val="0"/>
              </a:spcAft>
              <a:buClr>
                <a:srgbClr val="000000"/>
              </a:buClr>
              <a:buSzPts val="3200"/>
              <a:buFont typeface="+mj-lt"/>
              <a:buAutoNum type="arabicParenR"/>
            </a:pPr>
            <a:r>
              <a:rPr lang="ar-EG" sz="3200" b="0" i="0" u="none" strike="noStrike" cap="none" dirty="0">
                <a:solidFill>
                  <a:schemeClr val="dk1"/>
                </a:solidFill>
                <a:latin typeface="Simplified Arabic"/>
                <a:ea typeface="Simplified Arabic"/>
                <a:cs typeface="Simplified Arabic"/>
                <a:sym typeface="Simplified Arabic"/>
              </a:rPr>
              <a:t>مقارنات ومفارقات بين أمرين (قد تكون بين منتجين بعيدين كلّ البعد عن بعضهما البعض لكن هنالك رابط غريب يجمعهما).</a:t>
            </a:r>
          </a:p>
        </p:txBody>
      </p:sp>
    </p:spTree>
    <p:extLst>
      <p:ext uri="{BB962C8B-B14F-4D97-AF65-F5344CB8AC3E}">
        <p14:creationId xmlns:p14="http://schemas.microsoft.com/office/powerpoint/2010/main" val="345753927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6EC55-64CA-ADEF-9CD2-BEB35FF172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1DD024-2F9B-B59D-5439-05818CD2D2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C717A6-B696-BCD7-BEEF-82381ACD0744}"/>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A7A93ACB-2901-623B-259A-8850C9B86A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7D06BD-7E0E-70D6-58CD-540C705D5B0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B7F8007-D2BA-82A5-905A-FE432D0F15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5CA71010-046D-B20F-2514-139BF63B83F9}"/>
              </a:ext>
            </a:extLst>
          </p:cNvPr>
          <p:cNvSpPr txBox="1"/>
          <p:nvPr/>
        </p:nvSpPr>
        <p:spPr>
          <a:xfrm>
            <a:off x="762001" y="2095405"/>
            <a:ext cx="10487692" cy="4307846"/>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3200" b="1" dirty="0">
                <a:solidFill>
                  <a:schemeClr val="dk1"/>
                </a:solidFill>
                <a:latin typeface="Simplified Arabic"/>
                <a:ea typeface="Simplified Arabic"/>
                <a:cs typeface="Simplified Arabic"/>
                <a:sym typeface="Simplified Arabic"/>
              </a:rPr>
              <a:t>3 – ل</a:t>
            </a:r>
            <a:r>
              <a:rPr lang="ar-EG" sz="3200" b="1" i="0" u="none" strike="noStrike" cap="none" dirty="0">
                <a:solidFill>
                  <a:schemeClr val="dk1"/>
                </a:solidFill>
                <a:latin typeface="Simplified Arabic"/>
                <a:ea typeface="Simplified Arabic"/>
                <a:cs typeface="Simplified Arabic"/>
                <a:sym typeface="Simplified Arabic"/>
              </a:rPr>
              <a:t>ا تجعل نفسك محاضرًا في ندوة</a:t>
            </a:r>
            <a:endParaRPr lang="ar-EG" sz="2400" dirty="0"/>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استخ</a:t>
            </a:r>
            <a:r>
              <a:rPr lang="ar-EG" sz="3200" dirty="0">
                <a:solidFill>
                  <a:schemeClr val="dk1"/>
                </a:solidFill>
                <a:latin typeface="Simplified Arabic"/>
                <a:ea typeface="Simplified Arabic"/>
                <a:cs typeface="Simplified Arabic"/>
                <a:sym typeface="Simplified Arabic"/>
              </a:rPr>
              <a:t>دم</a:t>
            </a:r>
            <a:r>
              <a:rPr lang="ar-EG" sz="3200" b="0" i="0" u="none" strike="noStrike" cap="none" dirty="0">
                <a:solidFill>
                  <a:schemeClr val="dk1"/>
                </a:solidFill>
                <a:latin typeface="Simplified Arabic"/>
                <a:ea typeface="Simplified Arabic"/>
                <a:cs typeface="Simplified Arabic"/>
                <a:sym typeface="Simplified Arabic"/>
              </a:rPr>
              <a:t> المعلومات المكثّفة، ولا تستخدم أسلوب الأمر، فهو منفّر في الكثير من الأحيان، فيجب الاعتماد على البساطة والاختصار، وصيغة خطاب قريبة من القارئ.</a:t>
            </a:r>
            <a:endParaRPr lang="ar-EG" sz="2400" dirty="0"/>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28833803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FF73E-CF9D-FBDE-4BAF-07CE322B9D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F14FF8-3296-9DC5-4150-49226859A4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179885-D7CA-84FB-9805-6B0B26337DC8}"/>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DA825393-7302-2BB5-064C-375D7D275C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D4FAAC-115A-0787-C891-7433DE61CFF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685DD90-B89A-A8B5-A702-68CC67A60A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5C7070DA-FDD7-ADFD-CA67-9FAADE8874E8}"/>
              </a:ext>
            </a:extLst>
          </p:cNvPr>
          <p:cNvSpPr txBox="1"/>
          <p:nvPr/>
        </p:nvSpPr>
        <p:spPr>
          <a:xfrm>
            <a:off x="762001" y="2095405"/>
            <a:ext cx="10487692" cy="4307846"/>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a:ea typeface="Simplified Arabic"/>
                <a:cs typeface="Simplified Arabic"/>
                <a:sym typeface="Simplified Arabic"/>
              </a:rPr>
              <a:t>4 - استخدم مصادر متعددة للوصول للحقيقة</a:t>
            </a:r>
            <a:endParaRPr lang="ar-EG" sz="2400" dirty="0"/>
          </a:p>
          <a:p>
            <a:pPr marL="457200" marR="0" lvl="0" indent="-25400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اعتمد على مصادر متنوعة للوصول للحقيقة، وقارن بينهم، ثم جهّز محتوى الإنفوجرافيك بناءً على المصادر الأصحّ والأكثر ثقة. </a:t>
            </a:r>
            <a:endParaRPr lang="ar-EG" sz="2400" dirty="0"/>
          </a:p>
          <a:p>
            <a:pPr marL="0" marR="0" lvl="0" indent="0" algn="just" rtl="1">
              <a:lnSpc>
                <a:spcPct val="107000"/>
              </a:lnSpc>
              <a:spcBef>
                <a:spcPts val="0"/>
              </a:spcBef>
              <a:spcAft>
                <a:spcPts val="0"/>
              </a:spcAft>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	</a:t>
            </a:r>
            <a:endParaRPr lang="ar-EG" sz="2400" dirty="0"/>
          </a:p>
          <a:p>
            <a:pPr marL="0" marR="0" lvl="0" indent="0" algn="just" rtl="1">
              <a:lnSpc>
                <a:spcPct val="107000"/>
              </a:lnSpc>
              <a:spcBef>
                <a:spcPts val="0"/>
              </a:spcBef>
              <a:spcAft>
                <a:spcPts val="0"/>
              </a:spcAft>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lang="ar-EG" sz="32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393484076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A73C4-A6BF-0BA3-EB9E-C21DE70B1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D9B4C-3578-5286-A471-29E8D8DC9E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DDF1C5-2E39-C023-7082-A7D5177C6883}"/>
              </a:ext>
            </a:extLst>
          </p:cNvPr>
          <p:cNvSpPr txBox="1"/>
          <p:nvPr/>
        </p:nvSpPr>
        <p:spPr>
          <a:xfrm>
            <a:off x="2882846" y="1083696"/>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نصائح لتصميم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مميز </a:t>
            </a:r>
          </a:p>
        </p:txBody>
      </p:sp>
      <p:sp>
        <p:nvSpPr>
          <p:cNvPr id="5" name="Rectangle 4">
            <a:extLst>
              <a:ext uri="{FF2B5EF4-FFF2-40B4-BE49-F238E27FC236}">
                <a16:creationId xmlns:a16="http://schemas.microsoft.com/office/drawing/2014/main" id="{F3479C6B-9DE2-A91C-89E3-AD4F3FC8D5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68DEF-C0B3-A341-D65E-7ABD3632C00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AECD9FE-E829-F866-A02D-7360CC0DB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04FEE2D6-231C-64EA-7995-FA8CA53B571E}"/>
              </a:ext>
            </a:extLst>
          </p:cNvPr>
          <p:cNvSpPr txBox="1"/>
          <p:nvPr/>
        </p:nvSpPr>
        <p:spPr>
          <a:xfrm>
            <a:off x="762001" y="2095405"/>
            <a:ext cx="10487692" cy="3772315"/>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3200" b="1" dirty="0">
                <a:solidFill>
                  <a:schemeClr val="dk1"/>
                </a:solidFill>
                <a:latin typeface="Simplified Arabic"/>
                <a:ea typeface="Simplified Arabic"/>
                <a:cs typeface="Simplified Arabic"/>
                <a:sym typeface="Simplified Arabic"/>
              </a:rPr>
              <a:t>5-</a:t>
            </a:r>
            <a:r>
              <a:rPr lang="ar-EG" sz="3200" b="1" i="0" u="none" strike="noStrike" cap="none" dirty="0">
                <a:solidFill>
                  <a:schemeClr val="dk1"/>
                </a:solidFill>
                <a:latin typeface="Simplified Arabic"/>
                <a:ea typeface="Simplified Arabic"/>
                <a:cs typeface="Simplified Arabic"/>
                <a:sym typeface="Simplified Arabic"/>
              </a:rPr>
              <a:t> التزم بالبساطة </a:t>
            </a:r>
            <a:endParaRPr lang="ar-EG" sz="2400" dirty="0"/>
          </a:p>
          <a:p>
            <a:pPr marL="0" marR="0" lvl="0" indent="0" algn="just" rtl="1">
              <a:lnSpc>
                <a:spcPct val="107000"/>
              </a:lnSpc>
              <a:spcBef>
                <a:spcPts val="0"/>
              </a:spcBef>
              <a:spcAft>
                <a:spcPts val="0"/>
              </a:spcAft>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يجب الالتزام بالبساطة في تصميم الإنفوجرافيك وإيصال المعلومة إلى الجهة المستهدفة بوضوح وبشكل بسيط وسهل.</a:t>
            </a:r>
            <a:endParaRPr lang="ar-EG" sz="2400" dirty="0"/>
          </a:p>
          <a:p>
            <a:pPr marL="0" marR="0" lvl="0" indent="0" algn="just" rtl="1">
              <a:lnSpc>
                <a:spcPct val="107000"/>
              </a:lnSpc>
              <a:spcBef>
                <a:spcPts val="0"/>
              </a:spcBef>
              <a:spcAft>
                <a:spcPts val="0"/>
              </a:spcAft>
              <a:buNone/>
            </a:pPr>
            <a:endParaRPr lang="ar-EG"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استخدم تصميمات بسيطة بألوان مناسبة لا تشتّت الانتباه، واحرص على تناسق النصّ وإظهار المعلومات المهمّة بلون وحجم مختلف.</a:t>
            </a:r>
            <a:endParaRPr lang="ar-EG" sz="2400" dirty="0"/>
          </a:p>
        </p:txBody>
      </p:sp>
    </p:spTree>
    <p:extLst>
      <p:ext uri="{BB962C8B-B14F-4D97-AF65-F5344CB8AC3E}">
        <p14:creationId xmlns:p14="http://schemas.microsoft.com/office/powerpoint/2010/main" val="310626964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E3B19-9195-E476-029D-03F5BF08BD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36026E-01D8-A8F4-01F2-4E1A349EAD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FDD4CD-812A-5922-A6CA-4DB3158196DC}"/>
              </a:ext>
            </a:extLst>
          </p:cNvPr>
          <p:cNvSpPr txBox="1"/>
          <p:nvPr/>
        </p:nvSpPr>
        <p:spPr>
          <a:xfrm>
            <a:off x="1853939" y="1091078"/>
            <a:ext cx="494429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مواقع لتصميم </a:t>
            </a:r>
            <a:r>
              <a:rPr lang="en-US" sz="2800" b="1" dirty="0">
                <a:solidFill>
                  <a:srgbClr val="00AEEF"/>
                </a:solidFill>
                <a:latin typeface="Alexandria" charset="0"/>
                <a:cs typeface="+mj-cs"/>
              </a:rPr>
              <a:t>infographic</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15B428A-7A40-1FE9-2809-F9E1701E15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07D493-2320-D407-D3C0-58C46502A01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40B508B-1FD9-EE21-B879-910B69C8B3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0411CDBD-97C2-3A64-B31E-ACF1569B6B1E}"/>
              </a:ext>
            </a:extLst>
          </p:cNvPr>
          <p:cNvSpPr txBox="1"/>
          <p:nvPr/>
        </p:nvSpPr>
        <p:spPr>
          <a:xfrm>
            <a:off x="3991497" y="830596"/>
            <a:ext cx="3407915" cy="2585260"/>
          </a:xfrm>
          <a:prstGeom prst="rect">
            <a:avLst/>
          </a:prstGeom>
          <a:noFill/>
        </p:spPr>
        <p:txBody>
          <a:bodyPr wrap="square" rtlCol="0">
            <a:spAutoFit/>
          </a:bodyPr>
          <a:lstStyle/>
          <a:p>
            <a:pPr algn="ctr"/>
            <a:endParaRPr lang="ar-EG" sz="3200" b="1" dirty="0">
              <a:solidFill>
                <a:srgbClr val="26858C"/>
              </a:solidFill>
              <a:hlinkClick r:id="rId3"/>
            </a:endParaRPr>
          </a:p>
          <a:p>
            <a:pPr algn="ctr"/>
            <a:endParaRPr lang="ar-EG" sz="3200" b="1" dirty="0">
              <a:solidFill>
                <a:srgbClr val="26858C"/>
              </a:solidFill>
              <a:hlinkClick r:id="rId3"/>
            </a:endParaRPr>
          </a:p>
          <a:p>
            <a:pPr algn="ctr"/>
            <a:r>
              <a:rPr lang="en-US" sz="3200" b="1" dirty="0">
                <a:solidFill>
                  <a:srgbClr val="26858C"/>
                </a:solidFill>
                <a:hlinkClick r:id="rId4"/>
              </a:rPr>
              <a:t>Canva</a:t>
            </a:r>
            <a:r>
              <a:rPr lang="en-US" sz="3200" b="1" dirty="0">
                <a:solidFill>
                  <a:srgbClr val="26858C"/>
                </a:solidFill>
              </a:rPr>
              <a:t>.com  </a:t>
            </a:r>
          </a:p>
          <a:p>
            <a:pPr marL="0" marR="0" lvl="0" indent="0" algn="ctr" rtl="1">
              <a:lnSpc>
                <a:spcPct val="107000"/>
              </a:lnSpc>
              <a:spcBef>
                <a:spcPts val="0"/>
              </a:spcBef>
              <a:spcAft>
                <a:spcPts val="0"/>
              </a:spcAft>
              <a:buClr>
                <a:srgbClr val="000000"/>
              </a:buClr>
              <a:buSzPts val="3200"/>
              <a:buFont typeface="Arial"/>
              <a:buNone/>
            </a:pPr>
            <a:r>
              <a:rPr lang="en-US" sz="3200" b="1" i="0" u="none" strike="noStrike" cap="none" dirty="0">
                <a:solidFill>
                  <a:schemeClr val="dk1"/>
                </a:solidFill>
                <a:latin typeface="Simplified Arabic"/>
                <a:ea typeface="Simplified Arabic"/>
                <a:cs typeface="Simplified Arabic"/>
                <a:sym typeface="Simplified Arabic"/>
              </a:rPr>
              <a:t> </a:t>
            </a:r>
            <a:endParaRPr lang="en-US" sz="3200" b="1" i="0" u="none" strike="noStrike" cap="none" dirty="0">
              <a:solidFill>
                <a:srgbClr val="24A9E1"/>
              </a:solidFill>
              <a:latin typeface="Simplified Arabic"/>
              <a:ea typeface="Simplified Arabic"/>
              <a:cs typeface="Simplified Arabic"/>
              <a:sym typeface="Simplified Arabic"/>
            </a:endParaRPr>
          </a:p>
          <a:p>
            <a:pPr marL="0" marR="0" lvl="0" indent="0" algn="ctr" rtl="1">
              <a:lnSpc>
                <a:spcPct val="107000"/>
              </a:lnSpc>
              <a:spcBef>
                <a:spcPts val="0"/>
              </a:spcBef>
              <a:spcAft>
                <a:spcPts val="0"/>
              </a:spcAft>
              <a:buNone/>
            </a:pPr>
            <a:endParaRPr lang="ar-EG" sz="3200" dirty="0"/>
          </a:p>
        </p:txBody>
      </p:sp>
      <p:pic>
        <p:nvPicPr>
          <p:cNvPr id="4" name="Picture 3">
            <a:extLst>
              <a:ext uri="{FF2B5EF4-FFF2-40B4-BE49-F238E27FC236}">
                <a16:creationId xmlns:a16="http://schemas.microsoft.com/office/drawing/2014/main" id="{F065384A-A02F-4A03-C7B9-F8A92AA18636}"/>
              </a:ext>
            </a:extLst>
          </p:cNvPr>
          <p:cNvPicPr>
            <a:picLocks noChangeAspect="1"/>
          </p:cNvPicPr>
          <p:nvPr/>
        </p:nvPicPr>
        <p:blipFill>
          <a:blip r:embed="rId5"/>
          <a:stretch>
            <a:fillRect/>
          </a:stretch>
        </p:blipFill>
        <p:spPr>
          <a:xfrm>
            <a:off x="2498994" y="2469197"/>
            <a:ext cx="7418730" cy="3353497"/>
          </a:xfrm>
          <a:prstGeom prst="rect">
            <a:avLst/>
          </a:prstGeom>
        </p:spPr>
      </p:pic>
    </p:spTree>
    <p:extLst>
      <p:ext uri="{BB962C8B-B14F-4D97-AF65-F5344CB8AC3E}">
        <p14:creationId xmlns:p14="http://schemas.microsoft.com/office/powerpoint/2010/main" val="207112110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E7C76-6FC9-D353-E13A-28F82DC3E4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B98274-8FFC-DB88-5EF0-0EA5293AAE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423F6A-FFC5-BB38-A4F3-2653B3428DC3}"/>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أقسام </a:t>
            </a:r>
            <a:r>
              <a:rPr lang="en-US" sz="2800" b="1" dirty="0">
                <a:solidFill>
                  <a:srgbClr val="00AEEF"/>
                </a:solidFill>
                <a:latin typeface="Alexandria" charset="0"/>
                <a:cs typeface="+mj-cs"/>
              </a:rPr>
              <a:t>infographic </a:t>
            </a:r>
            <a:r>
              <a:rPr lang="ar-EG" sz="2800" b="1" dirty="0">
                <a:solidFill>
                  <a:srgbClr val="00AEEF"/>
                </a:solidFill>
                <a:latin typeface="Alexandria" charset="0"/>
                <a:cs typeface="+mj-cs"/>
              </a:rPr>
              <a:t> في مواقع إخبارية </a:t>
            </a:r>
          </a:p>
        </p:txBody>
      </p:sp>
      <p:sp>
        <p:nvSpPr>
          <p:cNvPr id="5" name="Rectangle 4">
            <a:extLst>
              <a:ext uri="{FF2B5EF4-FFF2-40B4-BE49-F238E27FC236}">
                <a16:creationId xmlns:a16="http://schemas.microsoft.com/office/drawing/2014/main" id="{1681DF0A-FA45-016C-0639-2D85E6120F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58F486-2FA8-2FA5-A904-E1E866F71F3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37C5679-E916-33CC-B1E5-73BA4B3619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D555F6F4-F508-2305-7C7B-B757914350B6}"/>
              </a:ext>
            </a:extLst>
          </p:cNvPr>
          <p:cNvSpPr txBox="1"/>
          <p:nvPr/>
        </p:nvSpPr>
        <p:spPr>
          <a:xfrm>
            <a:off x="7455877" y="2095405"/>
            <a:ext cx="3793816" cy="4401205"/>
          </a:xfrm>
          <a:prstGeom prst="rect">
            <a:avLst/>
          </a:prstGeom>
          <a:noFill/>
        </p:spPr>
        <p:txBody>
          <a:bodyPr wrap="square" rtlCol="0">
            <a:spAutoFit/>
          </a:bodyPr>
          <a:lstStyle/>
          <a:p>
            <a:pPr marL="0" indent="0" algn="r">
              <a:buNone/>
            </a:pPr>
            <a:r>
              <a:rPr lang="ar-EG" sz="3200" dirty="0">
                <a:hlinkClick r:id="rId3"/>
              </a:rPr>
              <a:t>المصري اليوم </a:t>
            </a:r>
            <a:br>
              <a:rPr lang="ar-EG" sz="3200" dirty="0"/>
            </a:br>
            <a:endParaRPr lang="ar-EG" sz="3200" dirty="0"/>
          </a:p>
          <a:p>
            <a:pPr marL="0" indent="0" algn="r">
              <a:buNone/>
            </a:pPr>
            <a:r>
              <a:rPr lang="ar-EG" sz="3200" dirty="0">
                <a:hlinkClick r:id="rId4"/>
              </a:rPr>
              <a:t>مصراوي</a:t>
            </a:r>
            <a:endParaRPr lang="en-US" sz="3200" dirty="0"/>
          </a:p>
          <a:p>
            <a:pPr marL="0" indent="0" algn="r">
              <a:buNone/>
            </a:pPr>
            <a:endParaRPr lang="en-US" sz="3200" dirty="0"/>
          </a:p>
          <a:p>
            <a:pPr marL="0" indent="0" algn="r">
              <a:buNone/>
            </a:pPr>
            <a:endParaRPr lang="en-US" sz="3200" dirty="0"/>
          </a:p>
          <a:p>
            <a:pPr algn="r"/>
            <a:r>
              <a:rPr lang="ar-EG" sz="3200" dirty="0">
                <a:hlinkClick r:id="rId5"/>
              </a:rPr>
              <a:t>سكاي نيوز عربية </a:t>
            </a:r>
            <a:br>
              <a:rPr lang="ar-EG" sz="3200" dirty="0"/>
            </a:br>
            <a:endParaRPr lang="ar-EG" sz="3200" dirty="0"/>
          </a:p>
          <a:p>
            <a:pPr marL="0" indent="0" algn="r">
              <a:buNone/>
            </a:pPr>
            <a:endParaRPr lang="ar-EG" sz="3200" dirty="0"/>
          </a:p>
          <a:p>
            <a:pPr algn="r"/>
            <a:endParaRPr lang="ar-EG" sz="2400" b="1" i="0" u="none" strike="noStrike" cap="none" dirty="0">
              <a:solidFill>
                <a:srgbClr val="24A9E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685A6259-51F8-4373-1ACA-58DFA1A07AD9}"/>
              </a:ext>
            </a:extLst>
          </p:cNvPr>
          <p:cNvPicPr>
            <a:picLocks noChangeAspect="1"/>
          </p:cNvPicPr>
          <p:nvPr/>
        </p:nvPicPr>
        <p:blipFill>
          <a:blip r:embed="rId6"/>
          <a:stretch>
            <a:fillRect/>
          </a:stretch>
        </p:blipFill>
        <p:spPr>
          <a:xfrm>
            <a:off x="762000" y="2216390"/>
            <a:ext cx="4563938" cy="3806551"/>
          </a:xfrm>
          <a:prstGeom prst="rect">
            <a:avLst/>
          </a:prstGeom>
        </p:spPr>
      </p:pic>
      <p:sp>
        <p:nvSpPr>
          <p:cNvPr id="8" name="Arrow: Left 7">
            <a:extLst>
              <a:ext uri="{FF2B5EF4-FFF2-40B4-BE49-F238E27FC236}">
                <a16:creationId xmlns:a16="http://schemas.microsoft.com/office/drawing/2014/main" id="{40DF34F9-192A-4082-D008-601036BD005E}"/>
              </a:ext>
            </a:extLst>
          </p:cNvPr>
          <p:cNvSpPr/>
          <p:nvPr/>
        </p:nvSpPr>
        <p:spPr>
          <a:xfrm>
            <a:off x="5809957" y="4119665"/>
            <a:ext cx="2630658" cy="1647257"/>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298327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C81D9-C2AD-DC6C-043B-5170AE5F8E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489C05-6C1F-3303-0847-9071A1DD35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DBD426-97A5-6EB9-96B2-B8ABF8CEC901}"/>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موشن جرافيك </a:t>
            </a:r>
            <a:r>
              <a:rPr lang="en-US" sz="2800" b="1" dirty="0">
                <a:solidFill>
                  <a:srgbClr val="00AEEF"/>
                </a:solidFill>
                <a:latin typeface="Alexandria" charset="0"/>
                <a:cs typeface="+mj-cs"/>
              </a:rPr>
              <a:t>Motion Graphic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EF11732-8C33-3D6F-AC66-D96BD57B1F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13BB27-9E75-5005-832F-E7071800E0C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EFCB259-7D75-7000-427B-12CDEA2E0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5BCC8A7B-9AFF-29C1-FE20-E5B8D3EF1875}"/>
              </a:ext>
            </a:extLst>
          </p:cNvPr>
          <p:cNvSpPr txBox="1"/>
          <p:nvPr/>
        </p:nvSpPr>
        <p:spPr>
          <a:xfrm>
            <a:off x="762001" y="2095405"/>
            <a:ext cx="10487692" cy="3188052"/>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3600" b="1" i="0" u="none" strike="noStrike" cap="none" dirty="0">
                <a:solidFill>
                  <a:schemeClr val="dk1"/>
                </a:solidFill>
                <a:latin typeface="Simplified Arabic"/>
                <a:ea typeface="Simplified Arabic"/>
                <a:cs typeface="Simplified Arabic"/>
                <a:sym typeface="Simplified Arabic"/>
              </a:rPr>
              <a:t>3 -</a:t>
            </a:r>
            <a:r>
              <a:rPr lang="en-US" sz="3600" b="1" i="0" u="none" strike="noStrike" cap="none" dirty="0">
                <a:solidFill>
                  <a:schemeClr val="dk1"/>
                </a:solidFill>
                <a:latin typeface="Simplified Arabic"/>
                <a:ea typeface="Simplified Arabic"/>
                <a:cs typeface="Simplified Arabic"/>
                <a:sym typeface="Simplified Arabic"/>
              </a:rPr>
              <a:t> - motion graphic </a:t>
            </a:r>
            <a:r>
              <a:rPr lang="ar-EG" sz="3600" b="1" i="0" u="none" strike="noStrike" cap="none" dirty="0">
                <a:solidFill>
                  <a:schemeClr val="dk1"/>
                </a:solidFill>
                <a:latin typeface="Simplified Arabic"/>
                <a:ea typeface="Simplified Arabic"/>
                <a:cs typeface="Simplified Arabic"/>
                <a:sym typeface="Simplified Arabic"/>
              </a:rPr>
              <a:t>موشن جرافيك:</a:t>
            </a:r>
            <a:endParaRPr lang="ar-EG" sz="3600" dirty="0"/>
          </a:p>
          <a:p>
            <a:pPr marL="0" marR="0" lvl="0" indent="0" algn="just" rtl="1">
              <a:lnSpc>
                <a:spcPct val="107000"/>
              </a:lnSpc>
              <a:spcBef>
                <a:spcPts val="0"/>
              </a:spcBef>
              <a:spcAft>
                <a:spcPts val="0"/>
              </a:spcAft>
              <a:buClr>
                <a:srgbClr val="000000"/>
              </a:buClr>
              <a:buSzPts val="3200"/>
              <a:buFont typeface="Arial"/>
              <a:buNone/>
            </a:pPr>
            <a:endParaRPr lang="ar-EG" sz="24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dirty="0">
                <a:solidFill>
                  <a:schemeClr val="dk1"/>
                </a:solidFill>
                <a:latin typeface="Simplified Arabic"/>
                <a:ea typeface="Simplified Arabic"/>
                <a:cs typeface="Simplified Arabic"/>
                <a:sym typeface="Simplified Arabic"/>
              </a:rPr>
              <a:t>يعتبر موشن جرافيك </a:t>
            </a:r>
            <a:r>
              <a:rPr lang="en-US" sz="3200" dirty="0">
                <a:solidFill>
                  <a:schemeClr val="dk1"/>
                </a:solidFill>
                <a:latin typeface="Simplified Arabic"/>
                <a:ea typeface="Simplified Arabic"/>
                <a:cs typeface="Simplified Arabic"/>
                <a:sym typeface="Simplified Arabic"/>
              </a:rPr>
              <a:t>motion graphic</a:t>
            </a:r>
            <a:r>
              <a:rPr lang="ar-EG" sz="3200" dirty="0">
                <a:solidFill>
                  <a:schemeClr val="dk1"/>
                </a:solidFill>
                <a:latin typeface="Simplified Arabic"/>
                <a:ea typeface="Simplified Arabic"/>
                <a:cs typeface="Simplified Arabic"/>
                <a:sym typeface="Simplified Arabic"/>
              </a:rPr>
              <a:t> </a:t>
            </a:r>
            <a:r>
              <a:rPr lang="ar-EG" sz="3200" b="0" i="0" u="none" strike="noStrike" cap="none" dirty="0">
                <a:solidFill>
                  <a:schemeClr val="dk1"/>
                </a:solidFill>
                <a:latin typeface="Simplified Arabic"/>
                <a:ea typeface="Simplified Arabic"/>
                <a:cs typeface="Simplified Arabic"/>
                <a:sym typeface="Simplified Arabic"/>
              </a:rPr>
              <a:t>صور ونصوص ورسومات مختلفة من رسومات بيانية وشخصيات كرتون وأيقونات وشعارات، ويُميزه الحركة السلسة أو ما يسمى بـ"الموشن" لهذه الأشكال والرسومات مع تأثيرات سينمائية وصوتية بطريقة تجذب المُشاهد أكثر من أي تقنية أخرى.</a:t>
            </a:r>
          </a:p>
        </p:txBody>
      </p:sp>
    </p:spTree>
    <p:extLst>
      <p:ext uri="{BB962C8B-B14F-4D97-AF65-F5344CB8AC3E}">
        <p14:creationId xmlns:p14="http://schemas.microsoft.com/office/powerpoint/2010/main" val="144843811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ACB2E-B91C-3C3D-9F5C-37F9C90F4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AC8A30-AE32-F3EA-A2DE-79C36457B5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616806-1D36-7A4E-7DD2-F7850C504AA7}"/>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موشن جرافيك </a:t>
            </a:r>
            <a:r>
              <a:rPr lang="en-US" sz="2800" b="1" dirty="0">
                <a:solidFill>
                  <a:srgbClr val="00AEEF"/>
                </a:solidFill>
                <a:latin typeface="Alexandria" charset="0"/>
                <a:cs typeface="+mj-cs"/>
              </a:rPr>
              <a:t>Motion Graphic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2C8AFD8-2E59-1B70-FC6D-3CE240388E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6CE765-BEBF-411A-D75D-BB904AC811F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5F10035-D356-5B3B-EF7D-9CCB84313A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673FEBAC-6E7B-6BA3-4CB4-F7EBA392E250}"/>
              </a:ext>
            </a:extLst>
          </p:cNvPr>
          <p:cNvSpPr txBox="1"/>
          <p:nvPr/>
        </p:nvSpPr>
        <p:spPr>
          <a:xfrm>
            <a:off x="762000" y="2639017"/>
            <a:ext cx="10487692" cy="3319498"/>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2800" b="0" i="0" u="none" strike="noStrike" cap="none" dirty="0">
                <a:solidFill>
                  <a:schemeClr val="dk1"/>
                </a:solidFill>
                <a:latin typeface="Simplified Arabic"/>
                <a:ea typeface="Simplified Arabic"/>
                <a:cs typeface="Simplified Arabic"/>
                <a:sym typeface="Simplified Arabic"/>
              </a:rPr>
              <a:t>ويكمن الفرق بين (الإنفوجرافيك </a:t>
            </a:r>
            <a:r>
              <a:rPr lang="en-US" sz="2800" b="0" i="0" u="none" strike="noStrike" cap="none" dirty="0">
                <a:solidFill>
                  <a:schemeClr val="dk1"/>
                </a:solidFill>
                <a:latin typeface="Simplified Arabic"/>
                <a:ea typeface="Simplified Arabic"/>
                <a:cs typeface="Simplified Arabic"/>
                <a:sym typeface="Simplified Arabic"/>
              </a:rPr>
              <a:t>infographic</a:t>
            </a:r>
            <a:r>
              <a:rPr lang="ar-EG" sz="2800" dirty="0">
                <a:solidFill>
                  <a:schemeClr val="dk1"/>
                </a:solidFill>
                <a:latin typeface="Simplified Arabic"/>
                <a:ea typeface="Simplified Arabic"/>
                <a:cs typeface="Simplified Arabic"/>
                <a:sym typeface="Simplified Arabic"/>
              </a:rPr>
              <a:t> </a:t>
            </a:r>
            <a:r>
              <a:rPr lang="ar-EG" sz="2800" b="0" i="0" u="none" strike="noStrike" cap="none" dirty="0">
                <a:solidFill>
                  <a:schemeClr val="dk1"/>
                </a:solidFill>
                <a:latin typeface="Simplified Arabic"/>
                <a:ea typeface="Simplified Arabic"/>
                <a:cs typeface="Simplified Arabic"/>
                <a:sym typeface="Simplified Arabic"/>
              </a:rPr>
              <a:t>وموشن جرافيك </a:t>
            </a:r>
            <a:r>
              <a:rPr lang="en-US" sz="2800" b="0" i="0" u="none" strike="noStrike" cap="none" dirty="0">
                <a:solidFill>
                  <a:schemeClr val="dk1"/>
                </a:solidFill>
                <a:latin typeface="Simplified Arabic"/>
                <a:ea typeface="Simplified Arabic"/>
                <a:cs typeface="Simplified Arabic"/>
                <a:sym typeface="Simplified Arabic"/>
              </a:rPr>
              <a:t>motion graphic</a:t>
            </a:r>
            <a:r>
              <a:rPr lang="ar-EG" sz="2800" b="0" i="0" u="none" strike="noStrike" cap="none" dirty="0">
                <a:solidFill>
                  <a:schemeClr val="dk1"/>
                </a:solidFill>
                <a:latin typeface="Simplified Arabic"/>
                <a:ea typeface="Simplified Arabic"/>
                <a:cs typeface="Simplified Arabic"/>
                <a:sym typeface="Simplified Arabic"/>
              </a:rPr>
              <a:t>) أن كلاهما واحد من حيث المبدأ ولكن (الإنفوجرافيك) عبارة عن رسم تخطيطي يتم إخراجه في صورة ذات أبعاد معينة.</a:t>
            </a:r>
            <a:endParaRPr lang="ar-EG" sz="2800" dirty="0"/>
          </a:p>
          <a:p>
            <a:pPr marL="0" marR="0" lvl="0" indent="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2800" b="0" i="0" u="none" strike="noStrike" cap="none" dirty="0">
                <a:solidFill>
                  <a:schemeClr val="dk1"/>
                </a:solidFill>
                <a:latin typeface="Simplified Arabic"/>
                <a:ea typeface="Simplified Arabic"/>
                <a:cs typeface="Simplified Arabic"/>
                <a:sym typeface="Simplified Arabic"/>
              </a:rPr>
              <a:t>أمّا (</a:t>
            </a:r>
            <a:r>
              <a:rPr lang="en-US" sz="2800" b="0" i="0" u="none" strike="noStrike" cap="none" dirty="0">
                <a:solidFill>
                  <a:schemeClr val="dk1"/>
                </a:solidFill>
                <a:latin typeface="Simplified Arabic"/>
                <a:ea typeface="Simplified Arabic"/>
                <a:cs typeface="Simplified Arabic"/>
                <a:sym typeface="Simplified Arabic"/>
              </a:rPr>
              <a:t>motion graphic</a:t>
            </a:r>
            <a:r>
              <a:rPr lang="ar-EG" sz="2800" b="0" i="0" u="none" strike="noStrike" cap="none" dirty="0">
                <a:solidFill>
                  <a:schemeClr val="dk1"/>
                </a:solidFill>
                <a:latin typeface="Simplified Arabic"/>
                <a:ea typeface="Simplified Arabic"/>
                <a:cs typeface="Simplified Arabic"/>
                <a:sym typeface="Simplified Arabic"/>
              </a:rPr>
              <a:t>) عبارة عن رسم تخطيطي يتم تحويله إلى عرض حي؛ فيتم إخراجه على شكل فيديو تفاعلي يُستخدم لأغراض عديدة، منها التسويقية، التجارية، والتعليمية.</a:t>
            </a:r>
          </a:p>
          <a:p>
            <a:pPr marL="0" marR="0" lvl="0" indent="0" algn="just" rtl="1">
              <a:lnSpc>
                <a:spcPct val="107000"/>
              </a:lnSpc>
              <a:spcBef>
                <a:spcPts val="0"/>
              </a:spcBef>
              <a:spcAft>
                <a:spcPts val="0"/>
              </a:spcAft>
              <a:buClr>
                <a:srgbClr val="000000"/>
              </a:buClr>
              <a:buSzPts val="3200"/>
              <a:buFont typeface="Arial"/>
              <a:buNone/>
            </a:pPr>
            <a:endParaRPr lang="ar-EG" sz="28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27649867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33400-32D5-0D0E-BC70-B3990CB6D0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CDF278-E9DB-6420-730E-F0AB17FDCC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1D5151-D1D2-F582-A4A4-BE00C67D678D}"/>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موشن جرافيك </a:t>
            </a:r>
            <a:r>
              <a:rPr lang="en-US" sz="2800" b="1" dirty="0">
                <a:solidFill>
                  <a:srgbClr val="00AEEF"/>
                </a:solidFill>
                <a:latin typeface="Alexandria" charset="0"/>
                <a:cs typeface="+mj-cs"/>
              </a:rPr>
              <a:t>Motion Graphic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B35F18C-618E-90E7-5530-7795D11F22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4408B1-FD99-72AF-CCEE-CE0E7D7F1DB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4867AB8-BFBC-E352-4385-551D0D97A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5B9D36DE-F092-6E2D-06E7-33AB694611F5}"/>
              </a:ext>
            </a:extLst>
          </p:cNvPr>
          <p:cNvSpPr txBox="1"/>
          <p:nvPr/>
        </p:nvSpPr>
        <p:spPr>
          <a:xfrm>
            <a:off x="-2897081" y="2172593"/>
            <a:ext cx="10487692" cy="461665"/>
          </a:xfrm>
          <a:prstGeom prst="rect">
            <a:avLst/>
          </a:prstGeom>
          <a:noFill/>
        </p:spPr>
        <p:txBody>
          <a:bodyPr wrap="square" rtlCol="0">
            <a:spAutoFit/>
          </a:bodyPr>
          <a:lstStyle/>
          <a:p>
            <a:pPr marL="0" indent="0" algn="r">
              <a:buNone/>
            </a:pPr>
            <a:r>
              <a:rPr lang="ar-EG" sz="2400" dirty="0">
                <a:solidFill>
                  <a:srgbClr val="26858C"/>
                </a:solidFill>
                <a:hlinkClick r:id="rId3"/>
              </a:rPr>
              <a:t>أمثلة عملية على الموشن جرافيك </a:t>
            </a:r>
            <a:endParaRPr lang="en-US" sz="2400" dirty="0">
              <a:solidFill>
                <a:schemeClr val="tx1"/>
              </a:solidFill>
            </a:endParaRPr>
          </a:p>
        </p:txBody>
      </p:sp>
      <p:pic>
        <p:nvPicPr>
          <p:cNvPr id="4" name="Picture 3">
            <a:extLst>
              <a:ext uri="{FF2B5EF4-FFF2-40B4-BE49-F238E27FC236}">
                <a16:creationId xmlns:a16="http://schemas.microsoft.com/office/drawing/2014/main" id="{9FE446E5-BA06-E623-5B7C-5752FD6427E1}"/>
              </a:ext>
            </a:extLst>
          </p:cNvPr>
          <p:cNvPicPr>
            <a:picLocks noChangeAspect="1"/>
          </p:cNvPicPr>
          <p:nvPr/>
        </p:nvPicPr>
        <p:blipFill>
          <a:blip r:embed="rId4"/>
          <a:stretch>
            <a:fillRect/>
          </a:stretch>
        </p:blipFill>
        <p:spPr>
          <a:xfrm>
            <a:off x="2217206" y="2810723"/>
            <a:ext cx="7821637" cy="3068719"/>
          </a:xfrm>
          <a:prstGeom prst="rect">
            <a:avLst/>
          </a:prstGeom>
        </p:spPr>
      </p:pic>
    </p:spTree>
    <p:extLst>
      <p:ext uri="{BB962C8B-B14F-4D97-AF65-F5344CB8AC3E}">
        <p14:creationId xmlns:p14="http://schemas.microsoft.com/office/powerpoint/2010/main" val="21072159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2B461-6EC7-C228-2473-BA7FB9B588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66CCC1-A710-448C-C1BA-F84118D939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8CDDAA-2DB4-22CD-98E4-F5BC65A6B28A}"/>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err="1">
                <a:solidFill>
                  <a:srgbClr val="00AEEF"/>
                </a:solidFill>
                <a:latin typeface="Alexandria" charset="0"/>
                <a:cs typeface="+mj-cs"/>
              </a:rPr>
              <a:t>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7F5EF52-E9A3-D737-3CE6-CDABE0094B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F29770-E74A-DDEC-CA46-3DF6B976202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A6BEC57-94EE-1645-D385-4B9DE64D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2554D280-225D-8390-D182-9F8220BE6AC4}"/>
              </a:ext>
            </a:extLst>
          </p:cNvPr>
          <p:cNvSpPr txBox="1"/>
          <p:nvPr/>
        </p:nvSpPr>
        <p:spPr>
          <a:xfrm>
            <a:off x="942308" y="2109071"/>
            <a:ext cx="10307384" cy="2727029"/>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3200" b="1" dirty="0">
                <a:solidFill>
                  <a:schemeClr val="dk1"/>
                </a:solidFill>
                <a:latin typeface="Simplified Arabic"/>
                <a:ea typeface="Simplified Arabic"/>
                <a:cs typeface="Simplified Arabic"/>
                <a:sym typeface="Simplified Arabic"/>
              </a:rPr>
              <a:t>4 - </a:t>
            </a:r>
            <a:r>
              <a:rPr lang="en-US" sz="3200" b="1" dirty="0">
                <a:solidFill>
                  <a:schemeClr val="dk1"/>
                </a:solidFill>
                <a:latin typeface="Simplified Arabic"/>
                <a:ea typeface="Simplified Arabic"/>
                <a:cs typeface="Simplified Arabic"/>
                <a:sym typeface="Simplified Arabic"/>
              </a:rPr>
              <a:t> video graph </a:t>
            </a:r>
            <a:r>
              <a:rPr lang="ar-EG" sz="3200" b="1" dirty="0">
                <a:solidFill>
                  <a:schemeClr val="dk1"/>
                </a:solidFill>
                <a:latin typeface="Simplified Arabic"/>
                <a:ea typeface="Simplified Arabic"/>
                <a:cs typeface="Simplified Arabic"/>
                <a:sym typeface="Simplified Arabic"/>
              </a:rPr>
              <a:t>– فيديو جراف: </a:t>
            </a:r>
          </a:p>
          <a:p>
            <a:pPr marL="0" marR="0" lvl="0" indent="0" algn="just" rtl="1">
              <a:lnSpc>
                <a:spcPct val="107000"/>
              </a:lnSpc>
              <a:spcBef>
                <a:spcPts val="0"/>
              </a:spcBef>
              <a:spcAft>
                <a:spcPts val="0"/>
              </a:spcAft>
              <a:buNone/>
            </a:pPr>
            <a:endParaRPr lang="ar-EG" sz="3200"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dirty="0">
                <a:solidFill>
                  <a:schemeClr val="dk1"/>
                </a:solidFill>
                <a:latin typeface="Simplified Arabic"/>
                <a:ea typeface="Simplified Arabic"/>
                <a:cs typeface="Simplified Arabic"/>
                <a:sym typeface="Simplified Arabic"/>
              </a:rPr>
              <a:t>يعتبر (الفيديو جراف– </a:t>
            </a:r>
            <a:r>
              <a:rPr lang="en-US" sz="3200" dirty="0">
                <a:solidFill>
                  <a:schemeClr val="dk1"/>
                </a:solidFill>
                <a:latin typeface="Simplified Arabic"/>
                <a:ea typeface="Simplified Arabic"/>
                <a:cs typeface="Simplified Arabic"/>
                <a:sym typeface="Simplified Arabic"/>
              </a:rPr>
              <a:t>video graph</a:t>
            </a:r>
            <a:r>
              <a:rPr lang="ar-EG" sz="3200" dirty="0">
                <a:solidFill>
                  <a:schemeClr val="dk1"/>
                </a:solidFill>
                <a:latin typeface="Simplified Arabic"/>
                <a:ea typeface="Simplified Arabic"/>
                <a:cs typeface="Simplified Arabic"/>
                <a:sym typeface="Simplified Arabic"/>
              </a:rPr>
              <a:t>) </a:t>
            </a:r>
            <a:r>
              <a:rPr lang="ar-EG" sz="3200" b="0" i="0" u="none" strike="noStrike" cap="none" dirty="0">
                <a:solidFill>
                  <a:schemeClr val="dk1"/>
                </a:solidFill>
                <a:latin typeface="Simplified Arabic"/>
                <a:ea typeface="Simplified Arabic"/>
                <a:cs typeface="Simplified Arabic"/>
                <a:sym typeface="Simplified Arabic"/>
              </a:rPr>
              <a:t>نوع جديد من أنواع الفيديوهات، حيث يعتمد في طريقته على عرض الصور والفيديو مع احتوائه نصوص توضّح للمشاهد بعض الأمور.</a:t>
            </a:r>
          </a:p>
        </p:txBody>
      </p:sp>
    </p:spTree>
    <p:extLst>
      <p:ext uri="{BB962C8B-B14F-4D97-AF65-F5344CB8AC3E}">
        <p14:creationId xmlns:p14="http://schemas.microsoft.com/office/powerpoint/2010/main" val="203007314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4DF82-EAF1-BA7F-8F7E-3366D7B9D4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BAA3B2-EF89-1B38-893C-855D81D5BD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A1F37A-478C-9032-0477-D3F6FDE9824C}"/>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2586F01-98E3-582B-AA8D-0A2AB30E39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43AADE-0E32-3037-4BED-5B62B559860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7C4A6B6-730E-54F8-25AF-5E08779147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2285C9B4-94A5-ADDB-5431-414E8FB12C26}"/>
              </a:ext>
            </a:extLst>
          </p:cNvPr>
          <p:cNvSpPr txBox="1"/>
          <p:nvPr/>
        </p:nvSpPr>
        <p:spPr>
          <a:xfrm>
            <a:off x="942308" y="2172593"/>
            <a:ext cx="10307384" cy="3745384"/>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mj-cs"/>
                <a:sym typeface="Simplified Arabic"/>
              </a:rPr>
              <a:t>1 - يمكن مشاهدته ضعيف البصر وضعيف السمع من خلال الصوت والصور داخله.</a:t>
            </a:r>
            <a:endParaRPr lang="ar-EG" sz="3200" dirty="0">
              <a:cs typeface="+mj-cs"/>
            </a:endParaRPr>
          </a:p>
          <a:p>
            <a:pPr marR="0" lvl="0" algn="just" rtl="1">
              <a:lnSpc>
                <a:spcPct val="107000"/>
              </a:lnSpc>
              <a:spcBef>
                <a:spcPts val="0"/>
              </a:spcBef>
              <a:spcAft>
                <a:spcPts val="0"/>
              </a:spcAft>
              <a:buClr>
                <a:srgbClr val="000000"/>
              </a:buClr>
              <a:buSzPts val="3200"/>
            </a:pPr>
            <a:endParaRPr lang="ar-EG" sz="3200" dirty="0">
              <a:solidFill>
                <a:schemeClr val="dk1"/>
              </a:solidFill>
              <a:latin typeface="Simplified Arabic"/>
              <a:ea typeface="Simplified Arabic"/>
              <a:cs typeface="+mj-cs"/>
              <a:sym typeface="Simplified Arabic"/>
            </a:endParaRPr>
          </a:p>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mj-cs"/>
                <a:sym typeface="Simplified Arabic"/>
              </a:rPr>
              <a:t>2 - يلجأ الجميع إليه كوسيلةٍ ممتازة للانتشار وعرض المعلومات.</a:t>
            </a:r>
          </a:p>
          <a:p>
            <a:pPr marL="457200" marR="0" lvl="0" indent="-254000" algn="just"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mj-cs"/>
              <a:sym typeface="Simplified Arabic"/>
            </a:endParaRPr>
          </a:p>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mj-cs"/>
                <a:sym typeface="Simplified Arabic"/>
              </a:rPr>
              <a:t>3 - هناك العديد من المنصّات الرقمية التي تشتهر بصناعته أكثر من بقية الفيديوهات. </a:t>
            </a:r>
          </a:p>
        </p:txBody>
      </p:sp>
    </p:spTree>
    <p:extLst>
      <p:ext uri="{BB962C8B-B14F-4D97-AF65-F5344CB8AC3E}">
        <p14:creationId xmlns:p14="http://schemas.microsoft.com/office/powerpoint/2010/main" val="345473780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90C3E-D600-1185-0965-0EB31CCDE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E1DA72-BB5D-AC43-048F-81AF6EC239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89C850-C8DF-B5E5-102C-A92A767425EC}"/>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EB21D99-C7F3-5872-A5FE-380320454D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A36311-6E86-28D9-C5DB-34F2B112D15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19BE221-AEA0-FD14-0290-0DD3E303AD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F34577D6-7A43-708A-9FF1-14CC840B0BA0}"/>
              </a:ext>
            </a:extLst>
          </p:cNvPr>
          <p:cNvSpPr txBox="1"/>
          <p:nvPr/>
        </p:nvSpPr>
        <p:spPr>
          <a:xfrm>
            <a:off x="942308" y="2445476"/>
            <a:ext cx="10307384" cy="2727029"/>
          </a:xfrm>
          <a:prstGeom prst="rect">
            <a:avLst/>
          </a:prstGeom>
          <a:noFill/>
        </p:spPr>
        <p:txBody>
          <a:bodyPr wrap="square" rtlCol="0">
            <a:spAutoFit/>
          </a:bodyPr>
          <a:lstStyle/>
          <a:p>
            <a:pPr marR="0" lvl="0" algn="just" rtl="1">
              <a:lnSpc>
                <a:spcPct val="107000"/>
              </a:lnSpc>
              <a:spcBef>
                <a:spcPts val="0"/>
              </a:spcBef>
              <a:spcAft>
                <a:spcPts val="0"/>
              </a:spcAft>
              <a:buClr>
                <a:srgbClr val="000000"/>
              </a:buClr>
              <a:buSzPts val="3200"/>
            </a:pPr>
            <a:r>
              <a:rPr lang="ar-EG" sz="3200" dirty="0">
                <a:solidFill>
                  <a:schemeClr val="dk1"/>
                </a:solidFill>
                <a:latin typeface="Simplified Arabic"/>
                <a:ea typeface="Simplified Arabic"/>
                <a:cs typeface="Simplified Arabic"/>
                <a:sym typeface="Simplified Arabic"/>
              </a:rPr>
              <a:t>4 - </a:t>
            </a:r>
            <a:r>
              <a:rPr lang="ar-EG" sz="3200" b="0" i="0" u="none" strike="noStrike" cap="none" dirty="0">
                <a:solidFill>
                  <a:schemeClr val="dk1"/>
                </a:solidFill>
                <a:latin typeface="Simplified Arabic"/>
                <a:ea typeface="Simplified Arabic"/>
                <a:cs typeface="Simplified Arabic"/>
                <a:sym typeface="Simplified Arabic"/>
              </a:rPr>
              <a:t>أغلب المؤسّسات الإعلامية تستخدم هذا النوع على منصاتها الرقمية للخروج من القالب التقليدي للفيديو. </a:t>
            </a:r>
            <a:endParaRPr lang="ar-EG" sz="3200" dirty="0"/>
          </a:p>
          <a:p>
            <a:pPr marR="0" lvl="0" algn="just" rtl="1">
              <a:lnSpc>
                <a:spcPct val="107000"/>
              </a:lnSpc>
              <a:spcBef>
                <a:spcPts val="0"/>
              </a:spcBef>
              <a:spcAft>
                <a:spcPts val="0"/>
              </a:spcAft>
              <a:buClr>
                <a:srgbClr val="000000"/>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rgbClr val="000000"/>
              </a:buClr>
              <a:buSzPts val="3200"/>
            </a:pPr>
            <a:r>
              <a:rPr lang="ar-EG" sz="3200" b="0" i="0" u="none" strike="noStrike" cap="none" dirty="0">
                <a:solidFill>
                  <a:schemeClr val="dk1"/>
                </a:solidFill>
                <a:latin typeface="Simplified Arabic"/>
                <a:ea typeface="Simplified Arabic"/>
                <a:cs typeface="Simplified Arabic"/>
                <a:sym typeface="Simplified Arabic"/>
              </a:rPr>
              <a:t>5 - يُستخدم في العديد من الاغراض، للترويج لمنتجات شركة ما إن رغبت في ذلك، أو عرض بعض المعلومات عن شيء ما، أو سرد قصة نجاح شخص ما.</a:t>
            </a:r>
          </a:p>
        </p:txBody>
      </p:sp>
    </p:spTree>
    <p:extLst>
      <p:ext uri="{BB962C8B-B14F-4D97-AF65-F5344CB8AC3E}">
        <p14:creationId xmlns:p14="http://schemas.microsoft.com/office/powerpoint/2010/main" val="201440965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48102-788D-D849-44C9-B1493C3E01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E30ED1-B23C-86F3-BDE7-F58009C0C5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A8F514-AF1A-8BD8-D4CB-ECBA27967FDE}"/>
              </a:ext>
            </a:extLst>
          </p:cNvPr>
          <p:cNvSpPr txBox="1"/>
          <p:nvPr/>
        </p:nvSpPr>
        <p:spPr>
          <a:xfrm>
            <a:off x="1853939" y="1091078"/>
            <a:ext cx="5601938"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طرق تنفيذ </a:t>
            </a:r>
            <a:r>
              <a:rPr lang="ar-EG" sz="2800" b="1" dirty="0" err="1">
                <a:solidFill>
                  <a:srgbClr val="00AEEF"/>
                </a:solidFill>
                <a:latin typeface="Alexandria" charset="0"/>
                <a:cs typeface="+mj-cs"/>
              </a:rPr>
              <a:t>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BBE61FF-8421-B3D1-1ED5-6E15C64BDB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269C35-3760-A9A4-8CE3-545CC2DF240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F6B6BAA-49BF-A66D-8585-7B66665C03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D9940206-9B2A-B35A-A19B-15C21273B4BB}"/>
              </a:ext>
            </a:extLst>
          </p:cNvPr>
          <p:cNvSpPr txBox="1"/>
          <p:nvPr/>
        </p:nvSpPr>
        <p:spPr>
          <a:xfrm>
            <a:off x="942308" y="2172593"/>
            <a:ext cx="10307384" cy="3319498"/>
          </a:xfrm>
          <a:prstGeom prst="rect">
            <a:avLst/>
          </a:prstGeom>
          <a:noFill/>
        </p:spPr>
        <p:txBody>
          <a:bodyPr wrap="square" rtlCol="0">
            <a:spAutoFit/>
          </a:bodyPr>
          <a:lstStyle/>
          <a:p>
            <a:pPr marL="457200" marR="0" lvl="0" indent="-457200" algn="just" rtl="1">
              <a:lnSpc>
                <a:spcPct val="107000"/>
              </a:lnSpc>
              <a:spcBef>
                <a:spcPts val="0"/>
              </a:spcBef>
              <a:spcAft>
                <a:spcPts val="0"/>
              </a:spcAft>
              <a:buClr>
                <a:srgbClr val="000000"/>
              </a:buClr>
              <a:buSzPts val="3200"/>
              <a:buFont typeface="+mj-lt"/>
              <a:buAutoNum type="arabicPeriod"/>
            </a:pPr>
            <a:r>
              <a:rPr lang="ar-EG" sz="2800" b="0" i="0" u="none" strike="noStrike" cap="none" dirty="0">
                <a:solidFill>
                  <a:schemeClr val="dk1"/>
                </a:solidFill>
                <a:latin typeface="Simplified Arabic"/>
                <a:ea typeface="Simplified Arabic"/>
                <a:cs typeface="Simplified Arabic"/>
                <a:sym typeface="Simplified Arabic"/>
              </a:rPr>
              <a:t>أن يكون سردُ الأحداث فيه قَصَصيا بطريقة جذابة</a:t>
            </a:r>
            <a:r>
              <a:rPr lang="en-US" sz="2800" b="0" i="0" u="none" strike="noStrike" cap="none" dirty="0">
                <a:solidFill>
                  <a:schemeClr val="dk1"/>
                </a:solidFill>
                <a:latin typeface="Simplified Arabic"/>
                <a:ea typeface="Simplified Arabic"/>
                <a:cs typeface="Simplified Arabic"/>
                <a:sym typeface="Simplified Arabic"/>
              </a:rPr>
              <a:t>.</a:t>
            </a:r>
            <a:endParaRPr lang="ar-EG" sz="2800" dirty="0"/>
          </a:p>
          <a:p>
            <a:pPr marL="660400" marR="0" lvl="0" indent="-457200" algn="just" rtl="1">
              <a:lnSpc>
                <a:spcPct val="107000"/>
              </a:lnSpc>
              <a:spcBef>
                <a:spcPts val="0"/>
              </a:spcBef>
              <a:spcAft>
                <a:spcPts val="0"/>
              </a:spcAft>
              <a:buClr>
                <a:srgbClr val="000000"/>
              </a:buClr>
              <a:buSzPts val="3200"/>
              <a:buFont typeface="+mj-lt"/>
              <a:buAutoNum type="arabicPeriod"/>
            </a:pPr>
            <a:endParaRPr lang="ar-EG" sz="2800" b="0" i="0" u="none" strike="noStrike" cap="none"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mj-lt"/>
              <a:buAutoNum type="arabicPeriod"/>
            </a:pPr>
            <a:r>
              <a:rPr lang="ar-EG" sz="2800" b="0" i="0" u="none" strike="noStrike" cap="none" dirty="0">
                <a:solidFill>
                  <a:schemeClr val="dk1"/>
                </a:solidFill>
                <a:latin typeface="Simplified Arabic"/>
                <a:ea typeface="Simplified Arabic"/>
                <a:cs typeface="Simplified Arabic"/>
                <a:sym typeface="Simplified Arabic"/>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endParaRPr lang="ar-EG" sz="2800" dirty="0"/>
          </a:p>
          <a:p>
            <a:pPr marL="660400" marR="0" lvl="0" indent="-457200" algn="just" rtl="1">
              <a:lnSpc>
                <a:spcPct val="107000"/>
              </a:lnSpc>
              <a:spcBef>
                <a:spcPts val="0"/>
              </a:spcBef>
              <a:spcAft>
                <a:spcPts val="0"/>
              </a:spcAft>
              <a:buClr>
                <a:srgbClr val="000000"/>
              </a:buClr>
              <a:buSzPts val="3200"/>
              <a:buFont typeface="+mj-lt"/>
              <a:buAutoNum type="arabicPeriod"/>
            </a:pPr>
            <a:endParaRPr lang="ar-EG" sz="2800" b="0" i="0" u="none" strike="noStrike" cap="none"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mj-lt"/>
              <a:buAutoNum type="arabicPeriod"/>
            </a:pPr>
            <a:r>
              <a:rPr lang="ar-EG" sz="2800" b="0" i="0" u="none" strike="noStrike" cap="none" dirty="0">
                <a:solidFill>
                  <a:schemeClr val="dk1"/>
                </a:solidFill>
                <a:latin typeface="Simplified Arabic"/>
                <a:ea typeface="Simplified Arabic"/>
                <a:cs typeface="Simplified Arabic"/>
                <a:sym typeface="Simplified Arabic"/>
              </a:rPr>
              <a:t>أن يحتوي الفيديو الخاص بك على بعض العاطفة (التعاطف)</a:t>
            </a:r>
          </a:p>
        </p:txBody>
      </p:sp>
    </p:spTree>
    <p:extLst>
      <p:ext uri="{BB962C8B-B14F-4D97-AF65-F5344CB8AC3E}">
        <p14:creationId xmlns:p14="http://schemas.microsoft.com/office/powerpoint/2010/main" val="376665714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206E0-1972-168B-3D25-361436CE2E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4CC3C4-CD7F-F89F-671E-3A900CDA76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926275-60D3-0C29-8EC4-65396B7324C2}"/>
              </a:ext>
            </a:extLst>
          </p:cNvPr>
          <p:cNvSpPr txBox="1"/>
          <p:nvPr/>
        </p:nvSpPr>
        <p:spPr>
          <a:xfrm>
            <a:off x="2298488" y="1106079"/>
            <a:ext cx="668515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برامج وتطبيقات لتنفيذ </a:t>
            </a:r>
            <a:r>
              <a:rPr lang="ar-EG" sz="2800" b="1" dirty="0" err="1">
                <a:solidFill>
                  <a:srgbClr val="00AEEF"/>
                </a:solidFill>
                <a:latin typeface="Alexandria" charset="0"/>
                <a:cs typeface="+mj-cs"/>
              </a:rPr>
              <a:t>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80C0EF5-B581-69BA-CA86-E8DCF3CB38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0B5340-AE08-FCB9-D324-508ABC7D0FC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A164C37-0409-B396-46DD-7FD0A119A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9662728F-1405-8DB5-76D2-D645FEF89B7A}"/>
              </a:ext>
            </a:extLst>
          </p:cNvPr>
          <p:cNvSpPr txBox="1"/>
          <p:nvPr/>
        </p:nvSpPr>
        <p:spPr>
          <a:xfrm>
            <a:off x="942308" y="2639017"/>
            <a:ext cx="10307384"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بإمكانك عمل الفيديوجراف عن طريق بعض تطبيقات الهاتف المحمول، منها تطبيق</a:t>
            </a:r>
            <a:r>
              <a:rPr lang="en-US" sz="3200" b="0" i="0" u="none" strike="noStrike" cap="none" dirty="0">
                <a:solidFill>
                  <a:schemeClr val="dk1"/>
                </a:solidFill>
                <a:latin typeface="Simplified Arabic"/>
                <a:ea typeface="Simplified Arabic"/>
                <a:cs typeface="Simplified Arabic"/>
                <a:sym typeface="Simplified Arabic"/>
              </a:rPr>
              <a:t> </a:t>
            </a:r>
            <a:r>
              <a:rPr lang="en-US" sz="3200" b="0" i="0" u="none" strike="noStrike" cap="none" dirty="0" err="1">
                <a:solidFill>
                  <a:schemeClr val="dk1"/>
                </a:solidFill>
                <a:latin typeface="Simplified Arabic"/>
                <a:ea typeface="Simplified Arabic"/>
                <a:cs typeface="Simplified Arabic"/>
                <a:sym typeface="Simplified Arabic"/>
              </a:rPr>
              <a:t>KineMaster</a:t>
            </a:r>
            <a:r>
              <a:rPr lang="en-US" sz="3200" b="0" i="0" u="none" strike="noStrike" cap="none" dirty="0">
                <a:solidFill>
                  <a:schemeClr val="dk1"/>
                </a:solidFill>
                <a:latin typeface="Simplified Arabic"/>
                <a:ea typeface="Simplified Arabic"/>
                <a:cs typeface="Simplified Arabic"/>
                <a:sym typeface="Simplified Arabic"/>
              </a:rPr>
              <a:t>  </a:t>
            </a:r>
            <a:r>
              <a:rPr lang="ar-EG" sz="3200" b="0" i="0" u="none" strike="noStrike" cap="none" dirty="0">
                <a:solidFill>
                  <a:schemeClr val="dk1"/>
                </a:solidFill>
                <a:latin typeface="Simplified Arabic"/>
                <a:ea typeface="Simplified Arabic"/>
                <a:cs typeface="Simplified Arabic"/>
                <a:sym typeface="Simplified Arabic"/>
              </a:rPr>
              <a:t>المتوفر على نظامي تشغيل:  </a:t>
            </a:r>
            <a:r>
              <a:rPr lang="en-US" sz="3200" b="0" i="0" u="none" strike="noStrike" cap="none" dirty="0">
                <a:solidFill>
                  <a:schemeClr val="dk1"/>
                </a:solidFill>
                <a:latin typeface="Simplified Arabic"/>
                <a:ea typeface="Simplified Arabic"/>
                <a:cs typeface="Simplified Arabic"/>
                <a:sym typeface="Simplified Arabic"/>
              </a:rPr>
              <a:t>android  &amp; iOS </a:t>
            </a:r>
            <a:endParaRPr lang="en-US" sz="3200" dirty="0"/>
          </a:p>
          <a:p>
            <a:pPr marL="457200" marR="0" lvl="0" indent="-254000" algn="just" rtl="1">
              <a:lnSpc>
                <a:spcPct val="107000"/>
              </a:lnSpc>
              <a:spcBef>
                <a:spcPts val="0"/>
              </a:spcBef>
              <a:spcAft>
                <a:spcPts val="0"/>
              </a:spcAft>
              <a:buClr>
                <a:srgbClr val="000000"/>
              </a:buClr>
              <a:buSzPts val="3200"/>
              <a:buFont typeface="Arial"/>
              <a:buNone/>
            </a:pPr>
            <a:endParaRPr lang="en-US" sz="3200" b="0" i="0" u="none" strike="noStrike" cap="none"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كما تستطيع صناعة الفيديوجراف، بطريقة أكثر احترافية، باستخدام برامج الحاسوب </a:t>
            </a:r>
            <a:r>
              <a:rPr lang="en-US" sz="3200" b="0" i="0" u="none" strike="noStrike" cap="none" dirty="0">
                <a:solidFill>
                  <a:schemeClr val="dk1"/>
                </a:solidFill>
                <a:latin typeface="Simplified Arabic"/>
                <a:ea typeface="Simplified Arabic"/>
                <a:cs typeface="Simplified Arabic"/>
                <a:sym typeface="Simplified Arabic"/>
              </a:rPr>
              <a:t>Premiere Pro  &amp; After Effect</a:t>
            </a:r>
          </a:p>
        </p:txBody>
      </p:sp>
    </p:spTree>
    <p:extLst>
      <p:ext uri="{BB962C8B-B14F-4D97-AF65-F5344CB8AC3E}">
        <p14:creationId xmlns:p14="http://schemas.microsoft.com/office/powerpoint/2010/main" val="427294647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D1BE5-9DA3-9D0F-9BFD-0BB754A083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42D51-6CF3-8188-13BD-DDC8EA07B9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60A3C6-6C2E-655C-FE3F-92A9FF7C4FE8}"/>
              </a:ext>
            </a:extLst>
          </p:cNvPr>
          <p:cNvSpPr txBox="1"/>
          <p:nvPr/>
        </p:nvSpPr>
        <p:spPr>
          <a:xfrm>
            <a:off x="942308" y="1083696"/>
            <a:ext cx="6685150"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أمثلة على فيديوجراف</a:t>
            </a:r>
            <a:r>
              <a:rPr lang="en-US" sz="2800" b="1" dirty="0">
                <a:solidFill>
                  <a:srgbClr val="00AEEF"/>
                </a:solidFill>
                <a:latin typeface="Alexandria" charset="0"/>
                <a:cs typeface="+mj-cs"/>
              </a:rPr>
              <a:t> video graph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49952A3-CB47-016B-2882-25DC5D451F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452697-ED23-4232-A47F-B0C04BA3774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A7A4C21-670D-ECBC-BA23-0BA7023D98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792CDE96-3712-565E-426C-F19AA6FD4306}"/>
              </a:ext>
            </a:extLst>
          </p:cNvPr>
          <p:cNvSpPr txBox="1"/>
          <p:nvPr/>
        </p:nvSpPr>
        <p:spPr>
          <a:xfrm>
            <a:off x="2757268" y="2137834"/>
            <a:ext cx="6921582" cy="1404359"/>
          </a:xfrm>
          <a:prstGeom prst="rect">
            <a:avLst/>
          </a:prstGeom>
          <a:noFill/>
        </p:spPr>
        <p:txBody>
          <a:bodyPr wrap="square" rtlCol="0">
            <a:spAutoFit/>
          </a:bodyPr>
          <a:lstStyle/>
          <a:p>
            <a:pPr algn="r"/>
            <a:r>
              <a:rPr lang="ar-SY" sz="2400" b="1" i="0" dirty="0">
                <a:solidFill>
                  <a:srgbClr val="0F0F0F"/>
                </a:solidFill>
                <a:effectLst/>
                <a:latin typeface="YouTube Sans"/>
                <a:hlinkClick r:id="rId3"/>
              </a:rPr>
              <a:t>فيديو جراف..تعرف على أهم "10 نصائح" تجنبك الوقف عن العمل</a:t>
            </a:r>
            <a:endParaRPr lang="ar-SY" sz="2400" b="1" i="0" dirty="0">
              <a:solidFill>
                <a:srgbClr val="0F0F0F"/>
              </a:solidFill>
              <a:effectLst/>
              <a:latin typeface="YouTube Sans"/>
            </a:endParaRPr>
          </a:p>
          <a:p>
            <a:pPr algn="r"/>
            <a:br>
              <a:rPr lang="ar-SY" sz="2400" dirty="0"/>
            </a:br>
            <a:endParaRPr lang="en-US" sz="1800" dirty="0">
              <a:solidFill>
                <a:srgbClr val="26858C"/>
              </a:solidFill>
              <a:latin typeface="DIN Next LT Arabic" pitchFamily="34" charset="-78"/>
              <a:cs typeface="DIN Next LT Arabic" pitchFamily="34" charset="-78"/>
            </a:endParaRPr>
          </a:p>
          <a:p>
            <a:pPr marR="0" lvl="0" algn="r" rtl="1">
              <a:lnSpc>
                <a:spcPct val="107000"/>
              </a:lnSpc>
              <a:spcBef>
                <a:spcPts val="0"/>
              </a:spcBef>
              <a:spcAft>
                <a:spcPts val="0"/>
              </a:spcAft>
              <a:buClr>
                <a:srgbClr val="000000"/>
              </a:buClr>
              <a:buSzPts val="3200"/>
            </a:pPr>
            <a:endParaRPr lang="en-US" sz="1800" b="0" i="0" u="none" strike="noStrike" cap="none"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B1CB17C2-37DF-96CE-6933-EB5625D056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4500" y="2696586"/>
            <a:ext cx="4787118" cy="3191412"/>
          </a:xfrm>
          <a:prstGeom prst="rect">
            <a:avLst/>
          </a:prstGeom>
        </p:spPr>
      </p:pic>
    </p:spTree>
    <p:extLst>
      <p:ext uri="{BB962C8B-B14F-4D97-AF65-F5344CB8AC3E}">
        <p14:creationId xmlns:p14="http://schemas.microsoft.com/office/powerpoint/2010/main" val="131579753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85832-6356-CC42-691A-F6642CDDB6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5B5C0F-418B-E66C-364E-1134B93AD6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74F570-7F4D-65D7-E626-674EA94751E2}"/>
              </a:ext>
            </a:extLst>
          </p:cNvPr>
          <p:cNvSpPr txBox="1"/>
          <p:nvPr/>
        </p:nvSpPr>
        <p:spPr>
          <a:xfrm>
            <a:off x="2785402" y="1122839"/>
            <a:ext cx="3801045"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قصة الفيديو </a:t>
            </a:r>
            <a:r>
              <a:rPr lang="en-US" sz="2800" b="1" dirty="0">
                <a:solidFill>
                  <a:srgbClr val="00AEEF"/>
                </a:solidFill>
                <a:latin typeface="Alexandria" charset="0"/>
                <a:cs typeface="+mj-cs"/>
              </a:rPr>
              <a:t>video story</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39B71A1-AC3C-A460-C956-F5C522E3E7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CF2BF2-C838-DEF1-C9F0-D1A478C283B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DE6CA76-8921-BA99-A3DE-35D7EC1016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E2AA3291-712D-EBC7-A518-F0AD34A8A65D}"/>
              </a:ext>
            </a:extLst>
          </p:cNvPr>
          <p:cNvSpPr txBox="1"/>
          <p:nvPr/>
        </p:nvSpPr>
        <p:spPr>
          <a:xfrm>
            <a:off x="942308" y="1986248"/>
            <a:ext cx="10307384" cy="3780522"/>
          </a:xfrm>
          <a:prstGeom prst="rect">
            <a:avLst/>
          </a:prstGeom>
          <a:noFill/>
        </p:spPr>
        <p:txBody>
          <a:bodyPr wrap="square" rtlCol="0">
            <a:spAutoFit/>
          </a:bodyPr>
          <a:lstStyle/>
          <a:p>
            <a:pPr marR="0" lvl="0" algn="r" rtl="1">
              <a:lnSpc>
                <a:spcPct val="107000"/>
              </a:lnSpc>
              <a:spcBef>
                <a:spcPts val="0"/>
              </a:spcBef>
              <a:spcAft>
                <a:spcPts val="0"/>
              </a:spcAft>
              <a:buClr>
                <a:srgbClr val="000000"/>
              </a:buClr>
              <a:buSzPts val="3200"/>
            </a:pPr>
            <a:r>
              <a:rPr lang="ar-EG" sz="2800" b="1" i="0" u="none" strike="noStrike" cap="none" dirty="0">
                <a:solidFill>
                  <a:schemeClr val="dk1"/>
                </a:solidFill>
                <a:latin typeface="Simplified Arabic"/>
                <a:ea typeface="Simplified Arabic"/>
                <a:cs typeface="Simplified Arabic"/>
                <a:sym typeface="Simplified Arabic"/>
              </a:rPr>
              <a:t>5- </a:t>
            </a:r>
            <a:r>
              <a:rPr lang="en-US" sz="2800" b="1" i="0" u="none" strike="noStrike" cap="none" dirty="0">
                <a:solidFill>
                  <a:schemeClr val="dk1"/>
                </a:solidFill>
                <a:latin typeface="Simplified Arabic"/>
                <a:ea typeface="Simplified Arabic"/>
                <a:cs typeface="Simplified Arabic"/>
                <a:sym typeface="Simplified Arabic"/>
              </a:rPr>
              <a:t>video story</a:t>
            </a:r>
            <a:r>
              <a:rPr lang="ar-EG" sz="2800" b="1" i="0" u="none" strike="noStrike" cap="none" dirty="0">
                <a:solidFill>
                  <a:schemeClr val="dk1"/>
                </a:solidFill>
                <a:latin typeface="Simplified Arabic"/>
                <a:ea typeface="Simplified Arabic"/>
                <a:cs typeface="Simplified Arabic"/>
                <a:sym typeface="Simplified Arabic"/>
              </a:rPr>
              <a:t> – قصة الفيديو: </a:t>
            </a:r>
          </a:p>
          <a:p>
            <a:pPr marR="0" lvl="0" algn="r" rtl="1">
              <a:lnSpc>
                <a:spcPct val="107000"/>
              </a:lnSpc>
              <a:spcBef>
                <a:spcPts val="0"/>
              </a:spcBef>
              <a:spcAft>
                <a:spcPts val="0"/>
              </a:spcAft>
              <a:buClr>
                <a:srgbClr val="000000"/>
              </a:buClr>
              <a:buSzPts val="3200"/>
            </a:pPr>
            <a:endParaRPr lang="ar-EG" sz="2800" dirty="0">
              <a:solidFill>
                <a:schemeClr val="dk1"/>
              </a:solidFill>
              <a:latin typeface="Simplified Arabic"/>
              <a:ea typeface="Simplified Arabic"/>
              <a:cs typeface="Simplified Arabic"/>
              <a:sym typeface="Simplified Arabic"/>
            </a:endParaRPr>
          </a:p>
          <a:p>
            <a:pPr marR="0" lvl="0" algn="r" rtl="1">
              <a:lnSpc>
                <a:spcPct val="107000"/>
              </a:lnSpc>
              <a:spcBef>
                <a:spcPts val="0"/>
              </a:spcBef>
              <a:spcAft>
                <a:spcPts val="0"/>
              </a:spcAft>
              <a:buClr>
                <a:srgbClr val="000000"/>
              </a:buClr>
              <a:buSzPts val="3200"/>
            </a:pPr>
            <a:r>
              <a:rPr lang="ar-EG" sz="2800" i="0" u="none" strike="noStrike" cap="none" dirty="0">
                <a:solidFill>
                  <a:schemeClr val="dk1"/>
                </a:solidFill>
                <a:latin typeface="Simplified Arabic"/>
                <a:ea typeface="Simplified Arabic"/>
                <a:cs typeface="Simplified Arabic"/>
                <a:sym typeface="Simplified Arabic"/>
              </a:rPr>
              <a:t>تعتبر قصة الفيديو – </a:t>
            </a:r>
            <a:r>
              <a:rPr lang="en-US" sz="2800" i="0" u="none" strike="noStrike" cap="none" dirty="0">
                <a:solidFill>
                  <a:schemeClr val="dk1"/>
                </a:solidFill>
                <a:latin typeface="Simplified Arabic"/>
                <a:ea typeface="Simplified Arabic"/>
                <a:cs typeface="Simplified Arabic"/>
                <a:sym typeface="Simplified Arabic"/>
              </a:rPr>
              <a:t>video story</a:t>
            </a:r>
            <a:r>
              <a:rPr lang="ar-EG" sz="2800" i="0" u="none" strike="noStrike" cap="none" dirty="0">
                <a:solidFill>
                  <a:schemeClr val="dk1"/>
                </a:solidFill>
                <a:latin typeface="Simplified Arabic"/>
                <a:ea typeface="Simplified Arabic"/>
                <a:cs typeface="Simplified Arabic"/>
                <a:sym typeface="Simplified Arabic"/>
              </a:rPr>
              <a:t> هي إنتاج قصة صحفية مميزة وفريدة ولكن باستخدام الفيديو لما له من مميزات وتأثيرات أفضل من النص.</a:t>
            </a:r>
          </a:p>
          <a:p>
            <a:pPr marR="0" lvl="0" algn="r" rtl="1">
              <a:lnSpc>
                <a:spcPct val="107000"/>
              </a:lnSpc>
              <a:spcBef>
                <a:spcPts val="0"/>
              </a:spcBef>
              <a:spcAft>
                <a:spcPts val="0"/>
              </a:spcAft>
              <a:buClr>
                <a:srgbClr val="000000"/>
              </a:buClr>
              <a:buSzPts val="3200"/>
            </a:pPr>
            <a:endParaRPr lang="ar-EG" sz="2800" b="0" i="0" u="none" strike="noStrike" cap="none" dirty="0">
              <a:solidFill>
                <a:schemeClr val="dk1"/>
              </a:solidFill>
              <a:latin typeface="Simplified Arabic"/>
              <a:ea typeface="Simplified Arabic"/>
              <a:cs typeface="Simplified Arabic"/>
              <a:sym typeface="Simplified Arabic"/>
            </a:endParaRPr>
          </a:p>
          <a:p>
            <a:pPr marR="0" lvl="0" algn="r" rtl="1">
              <a:lnSpc>
                <a:spcPct val="107000"/>
              </a:lnSpc>
              <a:spcBef>
                <a:spcPts val="0"/>
              </a:spcBef>
              <a:spcAft>
                <a:spcPts val="0"/>
              </a:spcAft>
              <a:buClr>
                <a:srgbClr val="000000"/>
              </a:buClr>
              <a:buSzPts val="3200"/>
            </a:pPr>
            <a:endParaRPr lang="ar-EG" sz="2800" dirty="0">
              <a:solidFill>
                <a:schemeClr val="dk1"/>
              </a:solidFill>
              <a:latin typeface="Simplified Arabic"/>
              <a:ea typeface="Simplified Arabic"/>
              <a:cs typeface="Simplified Arabic"/>
              <a:sym typeface="Simplified Arabic"/>
            </a:endParaRPr>
          </a:p>
          <a:p>
            <a:pPr marL="0" marR="0" lvl="0" indent="0" algn="just" defTabSz="914400" rtl="1" eaLnBrk="1" fontAlgn="auto" latinLnBrk="0" hangingPunct="1">
              <a:lnSpc>
                <a:spcPct val="107000"/>
              </a:lnSpc>
              <a:spcBef>
                <a:spcPts val="0"/>
              </a:spcBef>
              <a:spcAft>
                <a:spcPts val="0"/>
              </a:spcAft>
              <a:buClr>
                <a:srgbClr val="000000"/>
              </a:buClr>
              <a:buSzPts val="3200"/>
              <a:buFont typeface="Arial"/>
              <a:buNone/>
              <a:tabLst/>
              <a:defRPr/>
            </a:pPr>
            <a:r>
              <a:rPr kumimoji="0" lang="ar-EG" sz="2800" b="0" i="0" u="none" strike="noStrike" kern="0" cap="none" spc="0" normalizeH="0" baseline="0" noProof="0" dirty="0">
                <a:ln>
                  <a:noFill/>
                </a:ln>
                <a:solidFill>
                  <a:srgbClr val="000000"/>
                </a:solidFill>
                <a:effectLst/>
                <a:uLnTx/>
                <a:uFillTx/>
                <a:latin typeface="Simplified Arabic"/>
                <a:cs typeface="Simplified Arabic"/>
                <a:sym typeface="Simplified Arabic"/>
              </a:rPr>
              <a:t>ويقوم صحفي الفيديو بابتكارها وتصويرها وعمل تحرير للفيديو لتصبح في أفضل شكل </a:t>
            </a:r>
            <a:r>
              <a:rPr lang="ar-EG" sz="2800" kern="0" dirty="0">
                <a:solidFill>
                  <a:srgbClr val="000000"/>
                </a:solidFill>
                <a:latin typeface="Simplified Arabic"/>
                <a:cs typeface="Simplified Arabic"/>
                <a:sym typeface="Simplified Arabic"/>
              </a:rPr>
              <a:t>لجذب الجمهور</a:t>
            </a:r>
            <a:r>
              <a:rPr kumimoji="0" lang="en-US" sz="2800" b="0" i="0" u="none" strike="noStrike" kern="0" cap="none" spc="0" normalizeH="0" baseline="0" noProof="0" dirty="0">
                <a:ln>
                  <a:noFill/>
                </a:ln>
                <a:solidFill>
                  <a:srgbClr val="000000"/>
                </a:solidFill>
                <a:effectLst/>
                <a:uLnTx/>
                <a:uFillTx/>
                <a:latin typeface="Simplified Arabic"/>
                <a:cs typeface="Simplified Arabic"/>
                <a:sym typeface="Simplified Arabic"/>
              </a:rPr>
              <a:t>.</a:t>
            </a:r>
            <a:endParaRPr lang="en-US" sz="28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221235247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3B849-DB44-9004-343D-E37F35DC5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93E4A1-0F4D-AA67-E86B-7952D67960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2DD641-3436-D2E6-249C-73885965AFA4}"/>
              </a:ext>
            </a:extLst>
          </p:cNvPr>
          <p:cNvSpPr txBox="1"/>
          <p:nvPr/>
        </p:nvSpPr>
        <p:spPr>
          <a:xfrm>
            <a:off x="2217206" y="1122839"/>
            <a:ext cx="5168332"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أمثلة على قصة الفيديو </a:t>
            </a:r>
            <a:r>
              <a:rPr lang="en-US" sz="2800" b="1" dirty="0">
                <a:solidFill>
                  <a:srgbClr val="00AEEF"/>
                </a:solidFill>
                <a:latin typeface="Alexandria" charset="0"/>
                <a:cs typeface="+mj-cs"/>
              </a:rPr>
              <a:t>video story</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FCACA1B-D78C-A224-CE57-4C6C6954F0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3ACFC8-738E-7482-2C25-4A4642833DF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F219762-606F-ADD7-7AE7-B1F56F879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9AFD388B-172F-AB56-B17D-FD1EBFDD367A}"/>
              </a:ext>
            </a:extLst>
          </p:cNvPr>
          <p:cNvSpPr txBox="1"/>
          <p:nvPr/>
        </p:nvSpPr>
        <p:spPr>
          <a:xfrm>
            <a:off x="6541476" y="2441585"/>
            <a:ext cx="4708215" cy="2235356"/>
          </a:xfrm>
          <a:prstGeom prst="rect">
            <a:avLst/>
          </a:prstGeom>
          <a:noFill/>
        </p:spPr>
        <p:txBody>
          <a:bodyPr wrap="square" rtlCol="0">
            <a:spAutoFit/>
          </a:bodyPr>
          <a:lstStyle/>
          <a:p>
            <a:pPr marL="0" indent="0" algn="r">
              <a:buNone/>
            </a:pPr>
            <a:r>
              <a:rPr lang="ar-EG" sz="2400" dirty="0">
                <a:solidFill>
                  <a:srgbClr val="26858C"/>
                </a:solidFill>
                <a:hlinkClick r:id="rId3"/>
              </a:rPr>
              <a:t>بر أمان «روحية».. 4 أجساد في روح واحدة</a:t>
            </a:r>
            <a:br>
              <a:rPr lang="ar-EG" sz="2400" dirty="0">
                <a:solidFill>
                  <a:srgbClr val="26858C"/>
                </a:solidFill>
              </a:rPr>
            </a:br>
            <a:endParaRPr lang="ar-EG" sz="2400" dirty="0">
              <a:solidFill>
                <a:srgbClr val="26858C"/>
              </a:solidFill>
            </a:endParaRPr>
          </a:p>
          <a:p>
            <a:pPr marL="0" indent="0" algn="r">
              <a:buNone/>
            </a:pPr>
            <a:r>
              <a:rPr lang="ar-EG" sz="2400" dirty="0">
                <a:hlinkClick r:id="rId4"/>
              </a:rPr>
              <a:t>الأسطى زلطة</a:t>
            </a:r>
            <a:br>
              <a:rPr lang="ar-EG" sz="2400" dirty="0"/>
            </a:br>
            <a:endParaRPr lang="ar-EG" sz="2400" dirty="0"/>
          </a:p>
          <a:p>
            <a:pPr marL="0" indent="0" algn="r">
              <a:buNone/>
            </a:pPr>
            <a:r>
              <a:rPr lang="ar-EG" sz="2400" dirty="0">
                <a:hlinkClick r:id="rId5"/>
              </a:rPr>
              <a:t>عجلة أم مريم</a:t>
            </a:r>
            <a:endParaRPr lang="ar-EG" sz="2400" dirty="0"/>
          </a:p>
          <a:p>
            <a:pPr marL="0" marR="0" lvl="0" indent="0" algn="r" rtl="1">
              <a:lnSpc>
                <a:spcPct val="107000"/>
              </a:lnSpc>
              <a:spcBef>
                <a:spcPts val="0"/>
              </a:spcBef>
              <a:spcAft>
                <a:spcPts val="0"/>
              </a:spcAft>
              <a:buClr>
                <a:srgbClr val="000000"/>
              </a:buClr>
              <a:buSzPts val="3200"/>
              <a:buFont typeface="Arial"/>
              <a:buNone/>
            </a:pPr>
            <a:endParaRPr lang="ar-EG" sz="1800" b="0" i="0" u="none" strike="noStrike" cap="none"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FD7B7253-966B-3D42-4FBB-F0C088F10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48971" y="2154150"/>
            <a:ext cx="3751388" cy="3751388"/>
          </a:xfrm>
          <a:prstGeom prst="rect">
            <a:avLst/>
          </a:prstGeom>
        </p:spPr>
      </p:pic>
    </p:spTree>
    <p:extLst>
      <p:ext uri="{BB962C8B-B14F-4D97-AF65-F5344CB8AC3E}">
        <p14:creationId xmlns:p14="http://schemas.microsoft.com/office/powerpoint/2010/main" val="199502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214A5-E200-F330-4D40-88CA56819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B07024-291D-D2F1-0143-9A9CF5E23D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131E31-5887-73BB-1D33-849ECD48686B}"/>
              </a:ext>
            </a:extLst>
          </p:cNvPr>
          <p:cNvSpPr txBox="1"/>
          <p:nvPr/>
        </p:nvSpPr>
        <p:spPr>
          <a:xfrm>
            <a:off x="2671793" y="1144958"/>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مزايا الإنترنت</a:t>
            </a:r>
          </a:p>
        </p:txBody>
      </p:sp>
      <p:sp>
        <p:nvSpPr>
          <p:cNvPr id="5" name="Rectangle 4">
            <a:extLst>
              <a:ext uri="{FF2B5EF4-FFF2-40B4-BE49-F238E27FC236}">
                <a16:creationId xmlns:a16="http://schemas.microsoft.com/office/drawing/2014/main" id="{04A4BC85-C810-9D58-8C76-06DC4E3226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6C11C7-F0FB-2D7E-3E75-C3B53F71FD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2C4BCF2-A05E-23A5-965A-78242989C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138C212F-303D-ABAE-1B4B-FCE802D465CB}"/>
              </a:ext>
            </a:extLst>
          </p:cNvPr>
          <p:cNvSpPr txBox="1"/>
          <p:nvPr/>
        </p:nvSpPr>
        <p:spPr>
          <a:xfrm>
            <a:off x="942308" y="2095405"/>
            <a:ext cx="10307384" cy="3780907"/>
          </a:xfrm>
          <a:prstGeom prst="rect">
            <a:avLst/>
          </a:prstGeom>
          <a:noFill/>
        </p:spPr>
        <p:txBody>
          <a:bodyPr wrap="square" rtlCol="0">
            <a:spAutoFit/>
          </a:bodyPr>
          <a:lstStyle/>
          <a:p>
            <a:pPr marL="0" marR="0" lvl="0" indent="0" algn="r"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6 – مزايا الإنترنت: </a:t>
            </a:r>
          </a:p>
          <a:p>
            <a:pPr marL="0" marR="0" lvl="0" indent="0" algn="r" rtl="1">
              <a:lnSpc>
                <a:spcPct val="107000"/>
              </a:lnSpc>
              <a:spcBef>
                <a:spcPts val="0"/>
              </a:spcBef>
              <a:spcAft>
                <a:spcPts val="0"/>
              </a:spcAft>
              <a:buClr>
                <a:srgbClr val="000000"/>
              </a:buClr>
              <a:buSzPts val="3200"/>
              <a:buFont typeface="Arial"/>
              <a:buNone/>
            </a:pPr>
            <a:endParaRPr lang="ar-EG" sz="3200" dirty="0">
              <a:solidFill>
                <a:schemeClr val="dk1"/>
              </a:solidFill>
              <a:latin typeface="Simplified Arabic"/>
              <a:ea typeface="Simplified Arabic"/>
              <a:cs typeface="Simplified Arabic"/>
              <a:sym typeface="Simplified Arabic"/>
            </a:endParaRPr>
          </a:p>
          <a:p>
            <a:pPr marL="0" marR="0" lvl="0" indent="0" algn="r"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تتمتع شبكة الإنترنت بمميزات عديدة منها السرعة في نقل البيانات والمعلومات، القدرة على نقل عدد كبير من البيانات في صورة رقمية، نقل الملفات الصوتية أو المرئية أو المكتوبة، واستخدامها في النواحي الاقتصادية والعلمية والأمنية والعملية وغيرها</a:t>
            </a:r>
          </a:p>
          <a:p>
            <a:pPr marL="0" marR="0" lvl="0" indent="0" algn="r" rtl="1">
              <a:lnSpc>
                <a:spcPct val="107000"/>
              </a:lnSpc>
              <a:spcBef>
                <a:spcPts val="0"/>
              </a:spcBef>
              <a:spcAft>
                <a:spcPts val="0"/>
              </a:spcAft>
              <a:buClr>
                <a:srgbClr val="000000"/>
              </a:buClr>
              <a:buSzPts val="3200"/>
              <a:buFont typeface="Arial"/>
              <a:buNone/>
            </a:pPr>
            <a:endParaRPr lang="ar-EG" sz="32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18079113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F8B20-294F-7226-74DE-6C958CD9D9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A45935-68DE-659C-3429-04E9BFEBF4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D7F202-CA3C-313B-8DED-15C751FA6B7F}"/>
              </a:ext>
            </a:extLst>
          </p:cNvPr>
          <p:cNvSpPr txBox="1"/>
          <p:nvPr/>
        </p:nvSpPr>
        <p:spPr>
          <a:xfrm>
            <a:off x="2671793" y="1144958"/>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مزايا الإنترنت</a:t>
            </a:r>
          </a:p>
        </p:txBody>
      </p:sp>
      <p:sp>
        <p:nvSpPr>
          <p:cNvPr id="5" name="Rectangle 4">
            <a:extLst>
              <a:ext uri="{FF2B5EF4-FFF2-40B4-BE49-F238E27FC236}">
                <a16:creationId xmlns:a16="http://schemas.microsoft.com/office/drawing/2014/main" id="{90F6D920-6C2A-B6E3-1506-4A911923AC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FD961D-8B76-1AC8-F5D2-0D31C472FBA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8F0EF3F-5716-199E-B6D8-10EDFC859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4BCB0AFE-0AC5-CF50-FC22-E9417A52C355}"/>
              </a:ext>
            </a:extLst>
          </p:cNvPr>
          <p:cNvSpPr txBox="1"/>
          <p:nvPr/>
        </p:nvSpPr>
        <p:spPr>
          <a:xfrm>
            <a:off x="9648030" y="2441585"/>
            <a:ext cx="1601662" cy="2990434"/>
          </a:xfrm>
          <a:prstGeom prst="rect">
            <a:avLst/>
          </a:prstGeom>
          <a:noFill/>
        </p:spPr>
        <p:txBody>
          <a:bodyPr wrap="square" rtlCol="0">
            <a:spAutoFit/>
          </a:bodyPr>
          <a:lstStyle/>
          <a:p>
            <a:pPr marL="0" marR="0" lvl="0" indent="0" algn="r" rtl="1">
              <a:lnSpc>
                <a:spcPct val="107000"/>
              </a:lnSpc>
              <a:spcBef>
                <a:spcPts val="0"/>
              </a:spcBef>
              <a:spcAft>
                <a:spcPts val="0"/>
              </a:spcAft>
              <a:buClr>
                <a:srgbClr val="000000"/>
              </a:buClr>
              <a:buSzPts val="3200"/>
              <a:buFont typeface="Arial"/>
              <a:buNone/>
            </a:pPr>
            <a:r>
              <a:rPr lang="ar-EG" sz="3200" b="1" i="0" u="none" strike="noStrike" cap="none" dirty="0">
                <a:solidFill>
                  <a:srgbClr val="00AEEF"/>
                </a:solidFill>
                <a:latin typeface="Simplified Arabic"/>
                <a:ea typeface="Simplified Arabic"/>
                <a:cs typeface="Simplified Arabic"/>
                <a:sym typeface="Simplified Arabic"/>
              </a:rPr>
              <a:t>موقع العربية</a:t>
            </a:r>
          </a:p>
          <a:p>
            <a:pPr marL="0" marR="0" lvl="0" indent="0" algn="r" rtl="1">
              <a:lnSpc>
                <a:spcPct val="107000"/>
              </a:lnSpc>
              <a:spcBef>
                <a:spcPts val="0"/>
              </a:spcBef>
              <a:spcAft>
                <a:spcPts val="0"/>
              </a:spcAft>
              <a:buClr>
                <a:srgbClr val="000000"/>
              </a:buClr>
              <a:buSzPts val="3200"/>
              <a:buFont typeface="Arial"/>
              <a:buNone/>
            </a:pPr>
            <a:endParaRPr lang="ar-EG" sz="3200" b="1" dirty="0">
              <a:solidFill>
                <a:srgbClr val="00AEEF"/>
              </a:solidFill>
              <a:latin typeface="Simplified Arabic"/>
              <a:ea typeface="Simplified Arabic"/>
              <a:cs typeface="Simplified Arabic"/>
              <a:sym typeface="Simplified Arabic"/>
            </a:endParaRPr>
          </a:p>
          <a:p>
            <a:pPr marL="0" marR="0" lvl="0" indent="0" algn="r" rtl="1">
              <a:lnSpc>
                <a:spcPct val="107000"/>
              </a:lnSpc>
              <a:spcBef>
                <a:spcPts val="0"/>
              </a:spcBef>
              <a:spcAft>
                <a:spcPts val="0"/>
              </a:spcAft>
              <a:buClr>
                <a:srgbClr val="000000"/>
              </a:buClr>
              <a:buSzPts val="3200"/>
              <a:buFont typeface="Arial"/>
              <a:buNone/>
            </a:pPr>
            <a:r>
              <a:rPr lang="ar-EG" sz="2000" b="1" i="0" u="none" strike="noStrike" cap="none" dirty="0">
                <a:latin typeface="Simplified Arabic"/>
                <a:ea typeface="Simplified Arabic"/>
                <a:cs typeface="Simplified Arabic"/>
                <a:sym typeface="Simplified Arabic"/>
              </a:rPr>
              <a:t>شكل الموقع خلال الانتخابات الرئاسية الأمريكية 2020</a:t>
            </a:r>
          </a:p>
        </p:txBody>
      </p:sp>
      <p:pic>
        <p:nvPicPr>
          <p:cNvPr id="2" name="Google Shape;773;p95">
            <a:extLst>
              <a:ext uri="{FF2B5EF4-FFF2-40B4-BE49-F238E27FC236}">
                <a16:creationId xmlns:a16="http://schemas.microsoft.com/office/drawing/2014/main" id="{91FB1EBC-9BBE-9C68-AC40-7ADD523C1346}"/>
              </a:ext>
            </a:extLst>
          </p:cNvPr>
          <p:cNvPicPr preferRelativeResize="0"/>
          <p:nvPr/>
        </p:nvPicPr>
        <p:blipFill rotWithShape="1">
          <a:blip r:embed="rId3">
            <a:alphaModFix/>
          </a:blip>
          <a:srcRect/>
          <a:stretch/>
        </p:blipFill>
        <p:spPr>
          <a:xfrm>
            <a:off x="2399251" y="1933910"/>
            <a:ext cx="7248778" cy="4070163"/>
          </a:xfrm>
          <a:prstGeom prst="rect">
            <a:avLst/>
          </a:prstGeom>
          <a:noFill/>
          <a:ln>
            <a:noFill/>
          </a:ln>
        </p:spPr>
      </p:pic>
    </p:spTree>
    <p:extLst>
      <p:ext uri="{BB962C8B-B14F-4D97-AF65-F5344CB8AC3E}">
        <p14:creationId xmlns:p14="http://schemas.microsoft.com/office/powerpoint/2010/main" val="33773677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4A7CD-C5B7-63D9-34C2-507BDA4829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2D485C-48E6-8021-8790-7BA0D89F6D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E057E1-34BC-1F1C-48AE-F5265823BDBE}"/>
              </a:ext>
            </a:extLst>
          </p:cNvPr>
          <p:cNvSpPr txBox="1"/>
          <p:nvPr/>
        </p:nvSpPr>
        <p:spPr>
          <a:xfrm>
            <a:off x="2671793" y="1144958"/>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مزايا الإنترنت</a:t>
            </a:r>
          </a:p>
        </p:txBody>
      </p:sp>
      <p:sp>
        <p:nvSpPr>
          <p:cNvPr id="5" name="Rectangle 4">
            <a:extLst>
              <a:ext uri="{FF2B5EF4-FFF2-40B4-BE49-F238E27FC236}">
                <a16:creationId xmlns:a16="http://schemas.microsoft.com/office/drawing/2014/main" id="{C09C294C-DDC8-C8B4-A7E7-2DD2CB1E01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6D0026-E319-F0B1-8C01-C786BD4732B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F60FDBA-1713-62DB-B6ED-4D2127D94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8AED7BCC-B7EB-6AD2-F7E1-D53493912055}"/>
              </a:ext>
            </a:extLst>
          </p:cNvPr>
          <p:cNvSpPr txBox="1"/>
          <p:nvPr/>
        </p:nvSpPr>
        <p:spPr>
          <a:xfrm>
            <a:off x="9648030" y="2441585"/>
            <a:ext cx="1601662" cy="3517373"/>
          </a:xfrm>
          <a:prstGeom prst="rect">
            <a:avLst/>
          </a:prstGeom>
          <a:noFill/>
        </p:spPr>
        <p:txBody>
          <a:bodyPr wrap="square" rtlCol="0">
            <a:spAutoFit/>
          </a:bodyPr>
          <a:lstStyle/>
          <a:p>
            <a:pPr marL="0" marR="0" lvl="0" indent="0" algn="r" rtl="1">
              <a:lnSpc>
                <a:spcPct val="107000"/>
              </a:lnSpc>
              <a:spcBef>
                <a:spcPts val="0"/>
              </a:spcBef>
              <a:spcAft>
                <a:spcPts val="0"/>
              </a:spcAft>
              <a:buClr>
                <a:srgbClr val="000000"/>
              </a:buClr>
              <a:buSzPts val="3200"/>
              <a:buFont typeface="Arial"/>
              <a:buNone/>
            </a:pPr>
            <a:r>
              <a:rPr lang="en-US" sz="3200" b="1" i="0" u="none" strike="noStrike" cap="none" dirty="0">
                <a:solidFill>
                  <a:srgbClr val="00AEEF"/>
                </a:solidFill>
                <a:latin typeface="Simplified Arabic"/>
                <a:ea typeface="Simplified Arabic"/>
                <a:cs typeface="Simplified Arabic"/>
                <a:sym typeface="Simplified Arabic"/>
              </a:rPr>
              <a:t>BBC Arabic </a:t>
            </a:r>
            <a:endParaRPr lang="ar-EG" sz="3200" b="1" i="0" u="none" strike="noStrike" cap="none" dirty="0">
              <a:solidFill>
                <a:srgbClr val="00AEEF"/>
              </a:solidFill>
              <a:latin typeface="Simplified Arabic"/>
              <a:ea typeface="Simplified Arabic"/>
              <a:cs typeface="Simplified Arabic"/>
              <a:sym typeface="Simplified Arabic"/>
            </a:endParaRPr>
          </a:p>
          <a:p>
            <a:pPr marL="0" marR="0" lvl="0" indent="0" algn="r" rtl="1">
              <a:lnSpc>
                <a:spcPct val="107000"/>
              </a:lnSpc>
              <a:spcBef>
                <a:spcPts val="0"/>
              </a:spcBef>
              <a:spcAft>
                <a:spcPts val="0"/>
              </a:spcAft>
              <a:buClr>
                <a:srgbClr val="000000"/>
              </a:buClr>
              <a:buSzPts val="3200"/>
              <a:buFont typeface="Arial"/>
              <a:buNone/>
            </a:pPr>
            <a:endParaRPr lang="ar-EG" sz="3200" b="1" dirty="0">
              <a:solidFill>
                <a:srgbClr val="00AEEF"/>
              </a:solidFill>
              <a:latin typeface="Simplified Arabic"/>
              <a:ea typeface="Simplified Arabic"/>
              <a:cs typeface="Simplified Arabic"/>
              <a:sym typeface="Simplified Arabic"/>
            </a:endParaRPr>
          </a:p>
          <a:p>
            <a:pPr algn="r" rtl="1">
              <a:lnSpc>
                <a:spcPct val="107000"/>
              </a:lnSpc>
              <a:buClr>
                <a:srgbClr val="000000"/>
              </a:buClr>
              <a:buSzPts val="3200"/>
            </a:pPr>
            <a:r>
              <a:rPr lang="ar-EG" sz="2000" b="1" i="0" u="none" strike="noStrike" cap="none" dirty="0">
                <a:latin typeface="Simplified Arabic"/>
                <a:ea typeface="Simplified Arabic"/>
                <a:cs typeface="Simplified Arabic"/>
                <a:sym typeface="Simplified Arabic"/>
              </a:rPr>
              <a:t>شكل الموقع خلال الانتخابات الرئاسية الأمريكية 2020</a:t>
            </a:r>
          </a:p>
          <a:p>
            <a:pPr marL="0" marR="0" lvl="0" indent="0" algn="r" rtl="1">
              <a:lnSpc>
                <a:spcPct val="107000"/>
              </a:lnSpc>
              <a:spcBef>
                <a:spcPts val="0"/>
              </a:spcBef>
              <a:spcAft>
                <a:spcPts val="0"/>
              </a:spcAft>
              <a:buClr>
                <a:srgbClr val="000000"/>
              </a:buClr>
              <a:buSzPts val="3200"/>
              <a:buFont typeface="Arial"/>
              <a:buNone/>
            </a:pPr>
            <a:endParaRPr lang="ar-EG" sz="3200" b="1" i="0" u="none" strike="noStrike" cap="none" dirty="0">
              <a:solidFill>
                <a:srgbClr val="00AEEF"/>
              </a:solidFill>
              <a:latin typeface="Simplified Arabic"/>
              <a:ea typeface="Simplified Arabic"/>
              <a:cs typeface="Simplified Arabic"/>
              <a:sym typeface="Simplified Arabic"/>
            </a:endParaRPr>
          </a:p>
        </p:txBody>
      </p:sp>
      <p:pic>
        <p:nvPicPr>
          <p:cNvPr id="4" name="Google Shape;790;p96">
            <a:extLst>
              <a:ext uri="{FF2B5EF4-FFF2-40B4-BE49-F238E27FC236}">
                <a16:creationId xmlns:a16="http://schemas.microsoft.com/office/drawing/2014/main" id="{57DD8B92-A613-59D8-7089-08A931BE36A3}"/>
              </a:ext>
            </a:extLst>
          </p:cNvPr>
          <p:cNvPicPr preferRelativeResize="0"/>
          <p:nvPr/>
        </p:nvPicPr>
        <p:blipFill rotWithShape="1">
          <a:blip r:embed="rId3">
            <a:alphaModFix/>
          </a:blip>
          <a:srcRect/>
          <a:stretch/>
        </p:blipFill>
        <p:spPr>
          <a:xfrm>
            <a:off x="2671793" y="1873063"/>
            <a:ext cx="6655087" cy="3910852"/>
          </a:xfrm>
          <a:prstGeom prst="rect">
            <a:avLst/>
          </a:prstGeom>
          <a:noFill/>
          <a:ln>
            <a:noFill/>
          </a:ln>
        </p:spPr>
      </p:pic>
    </p:spTree>
    <p:extLst>
      <p:ext uri="{BB962C8B-B14F-4D97-AF65-F5344CB8AC3E}">
        <p14:creationId xmlns:p14="http://schemas.microsoft.com/office/powerpoint/2010/main" val="40374177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BCB22-C84B-3EE4-3A72-5A3E12E7EB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F253A6-FAE5-8C03-951A-F14D2C22E7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4B5403-F5D6-B377-73E1-4F616BBD21D0}"/>
              </a:ext>
            </a:extLst>
          </p:cNvPr>
          <p:cNvSpPr txBox="1"/>
          <p:nvPr/>
        </p:nvSpPr>
        <p:spPr>
          <a:xfrm>
            <a:off x="2671793" y="1144958"/>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مزايا الإنترنت</a:t>
            </a:r>
          </a:p>
        </p:txBody>
      </p:sp>
      <p:sp>
        <p:nvSpPr>
          <p:cNvPr id="5" name="Rectangle 4">
            <a:extLst>
              <a:ext uri="{FF2B5EF4-FFF2-40B4-BE49-F238E27FC236}">
                <a16:creationId xmlns:a16="http://schemas.microsoft.com/office/drawing/2014/main" id="{397F3D51-5996-E087-4D70-5D3A688659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5F7F8B-D4B2-628C-8B6F-D3ABA759CC3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47C04F7-D6F7-48C6-933A-6FE18CF97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CF0D8873-41D9-CF53-5122-7F865954161C}"/>
              </a:ext>
            </a:extLst>
          </p:cNvPr>
          <p:cNvSpPr txBox="1"/>
          <p:nvPr/>
        </p:nvSpPr>
        <p:spPr>
          <a:xfrm>
            <a:off x="9648030" y="2441585"/>
            <a:ext cx="1601662" cy="2990434"/>
          </a:xfrm>
          <a:prstGeom prst="rect">
            <a:avLst/>
          </a:prstGeom>
          <a:noFill/>
        </p:spPr>
        <p:txBody>
          <a:bodyPr wrap="square" rtlCol="0">
            <a:spAutoFit/>
          </a:bodyPr>
          <a:lstStyle/>
          <a:p>
            <a:pPr marL="0" marR="0" lvl="0" indent="0" algn="r" rtl="1">
              <a:lnSpc>
                <a:spcPct val="107000"/>
              </a:lnSpc>
              <a:spcBef>
                <a:spcPts val="0"/>
              </a:spcBef>
              <a:spcAft>
                <a:spcPts val="0"/>
              </a:spcAft>
              <a:buClr>
                <a:srgbClr val="000000"/>
              </a:buClr>
              <a:buSzPts val="3200"/>
              <a:buFont typeface="Arial"/>
              <a:buNone/>
            </a:pPr>
            <a:r>
              <a:rPr lang="ar-EG" sz="3200" b="1" i="0" u="none" strike="noStrike" cap="none" dirty="0">
                <a:solidFill>
                  <a:srgbClr val="00AEEF"/>
                </a:solidFill>
                <a:latin typeface="Simplified Arabic"/>
                <a:ea typeface="Simplified Arabic"/>
                <a:cs typeface="Simplified Arabic"/>
                <a:sym typeface="Simplified Arabic"/>
              </a:rPr>
              <a:t>الجارديان</a:t>
            </a:r>
          </a:p>
          <a:p>
            <a:pPr marL="0" marR="0" lvl="0" indent="0" algn="r" rtl="1">
              <a:lnSpc>
                <a:spcPct val="107000"/>
              </a:lnSpc>
              <a:spcBef>
                <a:spcPts val="0"/>
              </a:spcBef>
              <a:spcAft>
                <a:spcPts val="0"/>
              </a:spcAft>
              <a:buClr>
                <a:srgbClr val="000000"/>
              </a:buClr>
              <a:buSzPts val="3200"/>
              <a:buFont typeface="Arial"/>
              <a:buNone/>
            </a:pPr>
            <a:endParaRPr lang="ar-EG" sz="3200" b="1" dirty="0">
              <a:solidFill>
                <a:srgbClr val="00AEEF"/>
              </a:solidFill>
              <a:latin typeface="Simplified Arabic"/>
              <a:ea typeface="Simplified Arabic"/>
              <a:cs typeface="Simplified Arabic"/>
              <a:sym typeface="Simplified Arabic"/>
            </a:endParaRPr>
          </a:p>
          <a:p>
            <a:pPr marL="0" marR="0" lvl="0" indent="0" algn="r" defTabSz="914400" rtl="1" eaLnBrk="1" fontAlgn="auto" latinLnBrk="0" hangingPunct="1">
              <a:lnSpc>
                <a:spcPct val="107000"/>
              </a:lnSpc>
              <a:spcBef>
                <a:spcPts val="0"/>
              </a:spcBef>
              <a:spcAft>
                <a:spcPts val="0"/>
              </a:spcAft>
              <a:buClr>
                <a:srgbClr val="000000"/>
              </a:buClr>
              <a:buSzPts val="3200"/>
              <a:buFont typeface="Arial"/>
              <a:buNone/>
              <a:tabLst/>
              <a:defRPr/>
            </a:pPr>
            <a:r>
              <a:rPr kumimoji="0" lang="ar-EG" sz="2000" b="1" i="0" u="none" strike="noStrike" kern="1200" cap="none" spc="0" normalizeH="0" baseline="0" noProof="0" dirty="0">
                <a:ln>
                  <a:noFill/>
                </a:ln>
                <a:solidFill>
                  <a:prstClr val="black"/>
                </a:solidFill>
                <a:effectLst/>
                <a:uLnTx/>
                <a:uFillTx/>
                <a:latin typeface="Simplified Arabic"/>
                <a:ea typeface="Simplified Arabic"/>
                <a:cs typeface="Simplified Arabic"/>
                <a:sym typeface="Simplified Arabic"/>
              </a:rPr>
              <a:t>شكل الموقع خلال الانتخابات الرئاسية الأمريكية 2020</a:t>
            </a:r>
          </a:p>
          <a:p>
            <a:pPr marL="0" marR="0" lvl="0" indent="0" algn="r" rtl="1">
              <a:lnSpc>
                <a:spcPct val="107000"/>
              </a:lnSpc>
              <a:spcBef>
                <a:spcPts val="0"/>
              </a:spcBef>
              <a:spcAft>
                <a:spcPts val="0"/>
              </a:spcAft>
              <a:buClr>
                <a:srgbClr val="000000"/>
              </a:buClr>
              <a:buSzPts val="3200"/>
              <a:buFont typeface="Arial"/>
              <a:buNone/>
            </a:pPr>
            <a:endParaRPr lang="ar-EG" sz="3200" b="1" i="0" u="none" strike="noStrike" cap="none" dirty="0">
              <a:solidFill>
                <a:srgbClr val="00AEEF"/>
              </a:solidFill>
              <a:latin typeface="Simplified Arabic"/>
              <a:ea typeface="Simplified Arabic"/>
              <a:cs typeface="Simplified Arabic"/>
              <a:sym typeface="Simplified Arabic"/>
            </a:endParaRPr>
          </a:p>
        </p:txBody>
      </p:sp>
      <p:pic>
        <p:nvPicPr>
          <p:cNvPr id="2" name="Google Shape;806;p97">
            <a:extLst>
              <a:ext uri="{FF2B5EF4-FFF2-40B4-BE49-F238E27FC236}">
                <a16:creationId xmlns:a16="http://schemas.microsoft.com/office/drawing/2014/main" id="{9F0784FF-7BF3-443C-40AF-21477EEE1F6B}"/>
              </a:ext>
            </a:extLst>
          </p:cNvPr>
          <p:cNvPicPr preferRelativeResize="0"/>
          <p:nvPr/>
        </p:nvPicPr>
        <p:blipFill rotWithShape="1">
          <a:blip r:embed="rId3">
            <a:alphaModFix/>
          </a:blip>
          <a:srcRect/>
          <a:stretch/>
        </p:blipFill>
        <p:spPr>
          <a:xfrm>
            <a:off x="2570425" y="2008367"/>
            <a:ext cx="6884765" cy="3726105"/>
          </a:xfrm>
          <a:prstGeom prst="rect">
            <a:avLst/>
          </a:prstGeom>
          <a:noFill/>
          <a:ln>
            <a:noFill/>
          </a:ln>
        </p:spPr>
      </p:pic>
    </p:spTree>
    <p:extLst>
      <p:ext uri="{BB962C8B-B14F-4D97-AF65-F5344CB8AC3E}">
        <p14:creationId xmlns:p14="http://schemas.microsoft.com/office/powerpoint/2010/main" val="203046164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AF211-9AE4-4474-F48A-DEAABF0A73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2EE3FC-7086-5A12-C5AB-407F3DA96F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CFB730-68B7-3CA4-D3F2-9BDE6C7057B8}"/>
              </a:ext>
            </a:extLst>
          </p:cNvPr>
          <p:cNvSpPr txBox="1"/>
          <p:nvPr/>
        </p:nvSpPr>
        <p:spPr>
          <a:xfrm>
            <a:off x="2671793" y="1144958"/>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مزايا الإنترنت</a:t>
            </a:r>
          </a:p>
        </p:txBody>
      </p:sp>
      <p:sp>
        <p:nvSpPr>
          <p:cNvPr id="5" name="Rectangle 4">
            <a:extLst>
              <a:ext uri="{FF2B5EF4-FFF2-40B4-BE49-F238E27FC236}">
                <a16:creationId xmlns:a16="http://schemas.microsoft.com/office/drawing/2014/main" id="{4C7D07C5-0EA1-ED04-3E52-84A6D353CE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010F50-B6BE-A724-3B20-2A591AB5855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301A84C-6D08-0BD4-17B8-76A543F3E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E39F5220-F671-031E-A2E1-6638D7479AC5}"/>
              </a:ext>
            </a:extLst>
          </p:cNvPr>
          <p:cNvSpPr txBox="1"/>
          <p:nvPr/>
        </p:nvSpPr>
        <p:spPr>
          <a:xfrm>
            <a:off x="9648030" y="2441585"/>
            <a:ext cx="1601662" cy="3517373"/>
          </a:xfrm>
          <a:prstGeom prst="rect">
            <a:avLst/>
          </a:prstGeom>
          <a:noFill/>
        </p:spPr>
        <p:txBody>
          <a:bodyPr wrap="square" rtlCol="0">
            <a:spAutoFit/>
          </a:bodyPr>
          <a:lstStyle/>
          <a:p>
            <a:pPr marL="0" marR="0" lvl="0" indent="0" algn="r" rtl="1">
              <a:lnSpc>
                <a:spcPct val="107000"/>
              </a:lnSpc>
              <a:spcBef>
                <a:spcPts val="0"/>
              </a:spcBef>
              <a:spcAft>
                <a:spcPts val="0"/>
              </a:spcAft>
              <a:buClr>
                <a:srgbClr val="000000"/>
              </a:buClr>
              <a:buSzPts val="3200"/>
              <a:buFont typeface="Arial"/>
              <a:buNone/>
            </a:pPr>
            <a:r>
              <a:rPr lang="ar-EG" sz="3200" b="1" i="0" u="none" strike="noStrike" cap="none" dirty="0">
                <a:solidFill>
                  <a:srgbClr val="00AEEF"/>
                </a:solidFill>
                <a:latin typeface="Simplified Arabic"/>
                <a:ea typeface="Simplified Arabic"/>
                <a:cs typeface="Simplified Arabic"/>
                <a:sym typeface="Simplified Arabic"/>
              </a:rPr>
              <a:t>واشنطن بوست</a:t>
            </a:r>
          </a:p>
          <a:p>
            <a:pPr marL="0" marR="0" lvl="0" indent="0" algn="r" rtl="1">
              <a:lnSpc>
                <a:spcPct val="107000"/>
              </a:lnSpc>
              <a:spcBef>
                <a:spcPts val="0"/>
              </a:spcBef>
              <a:spcAft>
                <a:spcPts val="0"/>
              </a:spcAft>
              <a:buClr>
                <a:srgbClr val="000000"/>
              </a:buClr>
              <a:buSzPts val="3200"/>
              <a:buFont typeface="Arial"/>
              <a:buNone/>
            </a:pPr>
            <a:endParaRPr lang="ar-EG" sz="3200" b="1" dirty="0">
              <a:solidFill>
                <a:srgbClr val="00AEEF"/>
              </a:solidFill>
              <a:latin typeface="Simplified Arabic"/>
              <a:ea typeface="Simplified Arabic"/>
              <a:cs typeface="Simplified Arabic"/>
              <a:sym typeface="Simplified Arabic"/>
            </a:endParaRPr>
          </a:p>
          <a:p>
            <a:pPr marL="0" marR="0" lvl="0" indent="0" algn="r" defTabSz="914400" rtl="1" eaLnBrk="1" fontAlgn="auto" latinLnBrk="0" hangingPunct="1">
              <a:lnSpc>
                <a:spcPct val="107000"/>
              </a:lnSpc>
              <a:spcBef>
                <a:spcPts val="0"/>
              </a:spcBef>
              <a:spcAft>
                <a:spcPts val="0"/>
              </a:spcAft>
              <a:buClr>
                <a:srgbClr val="000000"/>
              </a:buClr>
              <a:buSzPts val="3200"/>
              <a:buFont typeface="Arial"/>
              <a:buNone/>
              <a:tabLst/>
              <a:defRPr/>
            </a:pPr>
            <a:r>
              <a:rPr kumimoji="0" lang="ar-EG" sz="2000" b="1" i="0" u="none" strike="noStrike" kern="1200" cap="none" spc="0" normalizeH="0" baseline="0" noProof="0" dirty="0">
                <a:ln>
                  <a:noFill/>
                </a:ln>
                <a:solidFill>
                  <a:prstClr val="black"/>
                </a:solidFill>
                <a:effectLst/>
                <a:uLnTx/>
                <a:uFillTx/>
                <a:latin typeface="Simplified Arabic"/>
                <a:ea typeface="Simplified Arabic"/>
                <a:cs typeface="Simplified Arabic"/>
                <a:sym typeface="Simplified Arabic"/>
              </a:rPr>
              <a:t>شكل الموقع خلال الانتخابات الرئاسية الأمريكية 2020</a:t>
            </a:r>
          </a:p>
          <a:p>
            <a:pPr marL="0" marR="0" lvl="0" indent="0" algn="r" rtl="1">
              <a:lnSpc>
                <a:spcPct val="107000"/>
              </a:lnSpc>
              <a:spcBef>
                <a:spcPts val="0"/>
              </a:spcBef>
              <a:spcAft>
                <a:spcPts val="0"/>
              </a:spcAft>
              <a:buClr>
                <a:srgbClr val="000000"/>
              </a:buClr>
              <a:buSzPts val="3200"/>
              <a:buFont typeface="Arial"/>
              <a:buNone/>
            </a:pPr>
            <a:r>
              <a:rPr lang="ar-EG" sz="3200" b="1" i="0" u="none" strike="noStrike" cap="none" dirty="0">
                <a:solidFill>
                  <a:srgbClr val="00AEEF"/>
                </a:solidFill>
                <a:latin typeface="Simplified Arabic"/>
                <a:ea typeface="Simplified Arabic"/>
                <a:cs typeface="Simplified Arabic"/>
                <a:sym typeface="Simplified Arabic"/>
              </a:rPr>
              <a:t> </a:t>
            </a:r>
          </a:p>
        </p:txBody>
      </p:sp>
      <p:pic>
        <p:nvPicPr>
          <p:cNvPr id="2" name="Google Shape;838;p99">
            <a:extLst>
              <a:ext uri="{FF2B5EF4-FFF2-40B4-BE49-F238E27FC236}">
                <a16:creationId xmlns:a16="http://schemas.microsoft.com/office/drawing/2014/main" id="{B20027BC-5896-E2E4-5590-67EBEE0C5292}"/>
              </a:ext>
            </a:extLst>
          </p:cNvPr>
          <p:cNvPicPr preferRelativeResize="0"/>
          <p:nvPr/>
        </p:nvPicPr>
        <p:blipFill rotWithShape="1">
          <a:blip r:embed="rId3">
            <a:alphaModFix/>
          </a:blip>
          <a:srcRect/>
          <a:stretch/>
        </p:blipFill>
        <p:spPr>
          <a:xfrm>
            <a:off x="2510380" y="1880171"/>
            <a:ext cx="7171240" cy="3981059"/>
          </a:xfrm>
          <a:prstGeom prst="rect">
            <a:avLst/>
          </a:prstGeom>
          <a:noFill/>
          <a:ln>
            <a:noFill/>
          </a:ln>
        </p:spPr>
      </p:pic>
    </p:spTree>
    <p:extLst>
      <p:ext uri="{BB962C8B-B14F-4D97-AF65-F5344CB8AC3E}">
        <p14:creationId xmlns:p14="http://schemas.microsoft.com/office/powerpoint/2010/main" val="364417053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CE398-4769-6068-5D95-E44971E12A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52725B-618B-9F86-4FAB-71489E58EE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1">
              <a:lnSpc>
                <a:spcPct val="107000"/>
              </a:lnSpc>
              <a:spcBef>
                <a:spcPts val="0"/>
              </a:spcBef>
              <a:spcAft>
                <a:spcPts val="0"/>
              </a:spcAft>
              <a:buClr>
                <a:srgbClr val="000000"/>
              </a:buClr>
              <a:buSzPts val="3200"/>
              <a:buFont typeface="Arial"/>
              <a:buNone/>
            </a:pPr>
            <a:endParaRPr lang="ar-EG" sz="1800" b="0" i="0" u="none" strike="noStrike" cap="none" dirty="0">
              <a:solidFill>
                <a:srgbClr val="24A9E1"/>
              </a:solidFill>
              <a:latin typeface="Simplified Arabic"/>
              <a:ea typeface="Simplified Arabic"/>
              <a:cs typeface="Simplified Arabic"/>
              <a:sym typeface="Simplified Arabic"/>
            </a:endParaRPr>
          </a:p>
        </p:txBody>
      </p:sp>
      <p:sp>
        <p:nvSpPr>
          <p:cNvPr id="3" name="TextBox 2">
            <a:extLst>
              <a:ext uri="{FF2B5EF4-FFF2-40B4-BE49-F238E27FC236}">
                <a16:creationId xmlns:a16="http://schemas.microsoft.com/office/drawing/2014/main" id="{ED90F3B3-2321-2885-46F3-89D68F0341BA}"/>
              </a:ext>
            </a:extLst>
          </p:cNvPr>
          <p:cNvSpPr txBox="1"/>
          <p:nvPr/>
        </p:nvSpPr>
        <p:spPr>
          <a:xfrm>
            <a:off x="2038747" y="1178569"/>
            <a:ext cx="2095859" cy="523220"/>
          </a:xfrm>
          <a:prstGeom prst="rect">
            <a:avLst/>
          </a:prstGeom>
          <a:noFill/>
        </p:spPr>
        <p:txBody>
          <a:bodyPr wrap="square" rtlCol="0">
            <a:spAutoFit/>
          </a:bodyPr>
          <a:lstStyle/>
          <a:p>
            <a:pPr algn="r" rtl="1"/>
            <a:r>
              <a:rPr lang="ar-EG" sz="2800" b="1" dirty="0">
                <a:solidFill>
                  <a:srgbClr val="00AEEF"/>
                </a:solidFill>
                <a:latin typeface="Alexandria" charset="0"/>
                <a:cs typeface="+mj-cs"/>
              </a:rPr>
              <a:t>ملخص</a:t>
            </a:r>
          </a:p>
        </p:txBody>
      </p:sp>
      <p:sp>
        <p:nvSpPr>
          <p:cNvPr id="5" name="Rectangle 4">
            <a:extLst>
              <a:ext uri="{FF2B5EF4-FFF2-40B4-BE49-F238E27FC236}">
                <a16:creationId xmlns:a16="http://schemas.microsoft.com/office/drawing/2014/main" id="{FF8F027E-008A-26D2-1FEB-6958037CB4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6EC0F6-6E9A-E749-A7E6-EB229FD206A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العاشرة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6080318-C028-8C88-7644-2ECEF56DB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652260-6E1E-EA7D-7973-99C916C2CBD0}"/>
              </a:ext>
            </a:extLst>
          </p:cNvPr>
          <p:cNvSpPr txBox="1"/>
          <p:nvPr/>
        </p:nvSpPr>
        <p:spPr>
          <a:xfrm>
            <a:off x="1099841" y="2050279"/>
            <a:ext cx="10149851" cy="4731039"/>
          </a:xfrm>
          <a:prstGeom prst="rect">
            <a:avLst/>
          </a:prstGeom>
          <a:noFill/>
        </p:spPr>
        <p:txBody>
          <a:bodyPr wrap="square" rtlCol="0">
            <a:spAutoFit/>
          </a:bodyPr>
          <a:lstStyle/>
          <a:p>
            <a:pPr marL="0" marR="0" lvl="0" indent="0" algn="just" rtl="1">
              <a:lnSpc>
                <a:spcPct val="107000"/>
              </a:lnSpc>
              <a:spcBef>
                <a:spcPts val="0"/>
              </a:spcBef>
              <a:spcAft>
                <a:spcPts val="0"/>
              </a:spcAft>
              <a:buClr>
                <a:srgbClr val="000000"/>
              </a:buClr>
              <a:buSzPts val="3200"/>
              <a:buFont typeface="Arial"/>
              <a:buNone/>
            </a:pPr>
            <a:r>
              <a:rPr lang="ar-EG" sz="2400" b="0" i="0" u="none" strike="noStrike" cap="none" dirty="0">
                <a:solidFill>
                  <a:schemeClr val="dk1"/>
                </a:solidFill>
                <a:latin typeface="Simplified Arabic"/>
                <a:ea typeface="Simplified Arabic"/>
                <a:cs typeface="Simplified Arabic"/>
                <a:sym typeface="Simplified Arabic"/>
              </a:rPr>
              <a:t>من الطرق الحديثة لإنتاج وعرض المحتوى الرقمي (</a:t>
            </a:r>
            <a:r>
              <a:rPr lang="en-US" sz="2400" b="0" i="0" u="none" strike="noStrike" cap="none" dirty="0">
                <a:solidFill>
                  <a:schemeClr val="dk1"/>
                </a:solidFill>
                <a:latin typeface="Simplified Arabic"/>
                <a:ea typeface="Simplified Arabic"/>
                <a:cs typeface="Simplified Arabic"/>
                <a:sym typeface="Simplified Arabic"/>
              </a:rPr>
              <a:t>cross media – infographic – video story</a:t>
            </a:r>
            <a:r>
              <a:rPr lang="ar-EG" sz="2400" b="0" i="0" u="none" strike="noStrike" cap="none" dirty="0">
                <a:solidFill>
                  <a:schemeClr val="dk1"/>
                </a:solidFill>
                <a:latin typeface="Simplified Arabic"/>
                <a:ea typeface="Simplified Arabic"/>
                <a:cs typeface="Simplified Arabic"/>
                <a:sym typeface="Simplified Arabic"/>
              </a:rPr>
              <a:t>)</a:t>
            </a:r>
          </a:p>
          <a:p>
            <a:pPr marL="0" marR="0" lvl="0" indent="0" algn="just" rtl="1">
              <a:lnSpc>
                <a:spcPct val="107000"/>
              </a:lnSpc>
              <a:spcBef>
                <a:spcPts val="0"/>
              </a:spcBef>
              <a:spcAft>
                <a:spcPts val="0"/>
              </a:spcAft>
              <a:buClr>
                <a:srgbClr val="000000"/>
              </a:buClr>
              <a:buSzPts val="3200"/>
              <a:buFont typeface="Arial"/>
              <a:buNone/>
            </a:pPr>
            <a:endParaRPr lang="ar-EG" sz="2400" dirty="0">
              <a:solidFill>
                <a:schemeClr val="dk1"/>
              </a:solidFill>
              <a:latin typeface="Simplified Arabic"/>
              <a:ea typeface="Simplified Arabic"/>
              <a:cs typeface="Simplified Arabic"/>
              <a:sym typeface="Simplified Arabic"/>
            </a:endParaRPr>
          </a:p>
          <a:p>
            <a:pPr marL="0" marR="0" lvl="0" indent="0" algn="r" rtl="1">
              <a:lnSpc>
                <a:spcPct val="200000"/>
              </a:lnSpc>
              <a:spcBef>
                <a:spcPts val="0"/>
              </a:spcBef>
              <a:spcAft>
                <a:spcPts val="0"/>
              </a:spcAft>
              <a:buNone/>
            </a:pPr>
            <a:r>
              <a:rPr lang="ar-EG" sz="2400" b="0" i="0" u="none" strike="noStrike" cap="none" dirty="0">
                <a:solidFill>
                  <a:srgbClr val="11151A"/>
                </a:solidFill>
                <a:latin typeface="Arial"/>
                <a:ea typeface="Arial"/>
                <a:cs typeface="Arial"/>
                <a:sym typeface="Arial"/>
              </a:rPr>
              <a:t>يقصد بمصطلح </a:t>
            </a:r>
            <a:r>
              <a:rPr lang="en-US" sz="2400" b="0" i="0" u="none" strike="noStrike" cap="none" dirty="0">
                <a:solidFill>
                  <a:srgbClr val="11151A"/>
                </a:solidFill>
                <a:latin typeface="Arial"/>
                <a:ea typeface="Arial"/>
                <a:cs typeface="Arial"/>
                <a:sym typeface="Arial"/>
              </a:rPr>
              <a:t>cross media</a:t>
            </a:r>
            <a:r>
              <a:rPr lang="ar-EG" sz="2400" b="0" i="0" u="none" strike="noStrike" cap="none" dirty="0">
                <a:solidFill>
                  <a:srgbClr val="11151A"/>
                </a:solidFill>
                <a:latin typeface="Arial"/>
                <a:ea typeface="Arial"/>
                <a:cs typeface="Arial"/>
                <a:sym typeface="Arial"/>
              </a:rPr>
              <a:t> تداخل الوسائط المتعددة لإنتاج محتوى جذاب ومميز، ويعتبر نمطًا حديثًا لسرد القصص الصحفية.</a:t>
            </a:r>
            <a:endParaRPr lang="ar-EG" sz="2400" dirty="0"/>
          </a:p>
          <a:p>
            <a:pPr marL="0" marR="0" lvl="0" indent="0" algn="just" rtl="1">
              <a:lnSpc>
                <a:spcPct val="107000"/>
              </a:lnSpc>
              <a:spcBef>
                <a:spcPts val="0"/>
              </a:spcBef>
              <a:spcAft>
                <a:spcPts val="0"/>
              </a:spcAft>
              <a:buClr>
                <a:srgbClr val="000000"/>
              </a:buClr>
              <a:buSzPts val="3200"/>
              <a:buFont typeface="Arial"/>
              <a:buNone/>
            </a:pPr>
            <a:endParaRPr lang="ar-EG" sz="2400"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2400" b="0" i="0" u="none" strike="noStrike" cap="none" dirty="0">
                <a:solidFill>
                  <a:schemeClr val="dk1"/>
                </a:solidFill>
                <a:latin typeface="Simplified Arabic"/>
                <a:ea typeface="Simplified Arabic"/>
                <a:cs typeface="Simplified Arabic"/>
                <a:sym typeface="Simplified Arabic"/>
              </a:rPr>
              <a:t>يعتبر الـ </a:t>
            </a:r>
            <a:r>
              <a:rPr lang="en-US" sz="2400" b="0" i="0" u="none" strike="noStrike" cap="none" dirty="0">
                <a:solidFill>
                  <a:schemeClr val="dk1"/>
                </a:solidFill>
                <a:latin typeface="Simplified Arabic"/>
                <a:ea typeface="Simplified Arabic"/>
                <a:cs typeface="Simplified Arabic"/>
                <a:sym typeface="Simplified Arabic"/>
              </a:rPr>
              <a:t>infographic</a:t>
            </a:r>
            <a:r>
              <a:rPr lang="ar-EG" sz="2400" b="0" i="0" u="none" strike="noStrike" cap="none" dirty="0">
                <a:solidFill>
                  <a:schemeClr val="dk1"/>
                </a:solidFill>
                <a:latin typeface="Simplified Arabic"/>
                <a:ea typeface="Simplified Arabic"/>
                <a:cs typeface="Simplified Arabic"/>
                <a:sym typeface="Simplified Arabic"/>
              </a:rPr>
              <a:t> رسومات ونصوص مختصرة تشكل تصويراً إعلامياً واحداً حول موضوع معين</a:t>
            </a:r>
            <a:r>
              <a:rPr lang="en-US" sz="2400" b="0" i="0" u="none" strike="noStrike" cap="none" dirty="0">
                <a:solidFill>
                  <a:schemeClr val="dk1"/>
                </a:solidFill>
                <a:latin typeface="Simplified Arabic"/>
                <a:ea typeface="Simplified Arabic"/>
                <a:cs typeface="Simplified Arabic"/>
                <a:sym typeface="Simplified Arabic"/>
              </a:rPr>
              <a:t>.</a:t>
            </a:r>
          </a:p>
          <a:p>
            <a:pPr marL="0" marR="0" lvl="0" indent="0" algn="just" rtl="1">
              <a:lnSpc>
                <a:spcPct val="107000"/>
              </a:lnSpc>
              <a:spcBef>
                <a:spcPts val="0"/>
              </a:spcBef>
              <a:spcAft>
                <a:spcPts val="0"/>
              </a:spcAft>
              <a:buClr>
                <a:srgbClr val="000000"/>
              </a:buClr>
              <a:buSzPts val="3200"/>
              <a:buFont typeface="Arial"/>
              <a:buNone/>
            </a:pPr>
            <a:endParaRPr lang="en-US" sz="2400" dirty="0">
              <a:solidFill>
                <a:schemeClr val="dk1"/>
              </a:solidFill>
              <a:latin typeface="Simplified Arabic"/>
              <a:ea typeface="Simplified Arabic"/>
              <a:cs typeface="Simplified Arabic"/>
              <a:sym typeface="Simplified Arabic"/>
            </a:endParaRPr>
          </a:p>
          <a:p>
            <a:pPr algn="just" rtl="1">
              <a:lnSpc>
                <a:spcPct val="107000"/>
              </a:lnSpc>
              <a:buClr>
                <a:srgbClr val="000000"/>
              </a:buClr>
              <a:buSzPts val="3200"/>
            </a:pPr>
            <a:r>
              <a:rPr lang="ar-EG" sz="2400" i="0" u="none" strike="noStrike" cap="none" dirty="0">
                <a:solidFill>
                  <a:schemeClr val="dk1"/>
                </a:solidFill>
                <a:latin typeface="Simplified Arabic"/>
                <a:ea typeface="Simplified Arabic"/>
                <a:cs typeface="Simplified Arabic"/>
                <a:sym typeface="Simplified Arabic"/>
              </a:rPr>
              <a:t>تعتبر </a:t>
            </a:r>
            <a:r>
              <a:rPr lang="en-US" sz="2400" i="0" u="none" strike="noStrike" cap="none" dirty="0">
                <a:solidFill>
                  <a:schemeClr val="dk1"/>
                </a:solidFill>
                <a:latin typeface="Simplified Arabic"/>
                <a:ea typeface="Simplified Arabic"/>
                <a:cs typeface="Simplified Arabic"/>
                <a:sym typeface="Simplified Arabic"/>
              </a:rPr>
              <a:t>video story</a:t>
            </a:r>
            <a:r>
              <a:rPr lang="ar-EG" sz="2400" i="0" u="none" strike="noStrike" cap="none" dirty="0">
                <a:solidFill>
                  <a:schemeClr val="dk1"/>
                </a:solidFill>
                <a:latin typeface="Simplified Arabic"/>
                <a:ea typeface="Simplified Arabic"/>
                <a:cs typeface="Simplified Arabic"/>
                <a:sym typeface="Simplified Arabic"/>
              </a:rPr>
              <a:t> إنتاج قصة صحفية ولكن باستخدام الفيديو لما له من تأثيرات أفضل من النص.</a:t>
            </a:r>
          </a:p>
          <a:p>
            <a:pPr marL="0" marR="0" lvl="0" indent="0" algn="just" rtl="1">
              <a:lnSpc>
                <a:spcPct val="107000"/>
              </a:lnSpc>
              <a:spcBef>
                <a:spcPts val="0"/>
              </a:spcBef>
              <a:spcAft>
                <a:spcPts val="0"/>
              </a:spcAft>
              <a:buClr>
                <a:srgbClr val="000000"/>
              </a:buClr>
              <a:buSzPts val="3200"/>
              <a:buFont typeface="Arial"/>
              <a:buNone/>
            </a:pPr>
            <a:endParaRPr lang="en-US" sz="24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lang="ar-EG" sz="2400" b="0" i="0" u="none" strike="noStrike" cap="none" dirty="0">
              <a:solidFill>
                <a:srgbClr val="24A9E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27655192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E9333901-16FC-43CA-BBDC-61D1BB2403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2604</TotalTime>
  <Words>1981</Words>
  <Application>Microsoft Office PowerPoint</Application>
  <PresentationFormat>Widescreen</PresentationFormat>
  <Paragraphs>303</Paragraphs>
  <Slides>54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Alexandria</vt:lpstr>
      <vt:lpstr>Arial</vt:lpstr>
      <vt:lpstr>Calibri</vt:lpstr>
      <vt:lpstr>Calibri Light</vt:lpstr>
      <vt:lpstr>DIN Next LT Arabic</vt:lpstr>
      <vt:lpstr>Lato Light</vt:lpstr>
      <vt:lpstr>Roboto Light</vt:lpstr>
      <vt:lpstr>Simplified Arabic</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248</cp:revision>
  <dcterms:created xsi:type="dcterms:W3CDTF">2023-04-29T09:08:00Z</dcterms:created>
  <dcterms:modified xsi:type="dcterms:W3CDTF">2025-04-16T16:40:54Z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