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4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28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9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3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4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4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860" r:id="rId5"/>
    <p:sldId id="566" r:id="rId6"/>
    <p:sldId id="889" r:id="rId7"/>
    <p:sldId id="863" r:id="rId8"/>
    <p:sldId id="890" r:id="rId9"/>
    <p:sldId id="510" r:id="rId10"/>
    <p:sldId id="861" r:id="rId11"/>
    <p:sldId id="864" r:id="rId12"/>
    <p:sldId id="862" r:id="rId13"/>
    <p:sldId id="845" r:id="rId14"/>
    <p:sldId id="891" r:id="rId15"/>
    <p:sldId id="822" r:id="rId16"/>
    <p:sldId id="800" r:id="rId17"/>
    <p:sldId id="848" r:id="rId18"/>
    <p:sldId id="825" r:id="rId19"/>
    <p:sldId id="866" r:id="rId20"/>
    <p:sldId id="867" r:id="rId21"/>
    <p:sldId id="823" r:id="rId22"/>
    <p:sldId id="892" r:id="rId23"/>
    <p:sldId id="821" r:id="rId24"/>
    <p:sldId id="893" r:id="rId25"/>
    <p:sldId id="894" r:id="rId26"/>
    <p:sldId id="895" r:id="rId27"/>
    <p:sldId id="896" r:id="rId28"/>
    <p:sldId id="897" r:id="rId29"/>
    <p:sldId id="872" r:id="rId30"/>
    <p:sldId id="898" r:id="rId31"/>
    <p:sldId id="899" r:id="rId32"/>
    <p:sldId id="900" r:id="rId33"/>
    <p:sldId id="796" r:id="rId34"/>
    <p:sldId id="846" r:id="rId35"/>
    <p:sldId id="877" r:id="rId36"/>
    <p:sldId id="901" r:id="rId37"/>
    <p:sldId id="874" r:id="rId38"/>
    <p:sldId id="875" r:id="rId39"/>
    <p:sldId id="876" r:id="rId40"/>
    <p:sldId id="847" r:id="rId41"/>
    <p:sldId id="878" r:id="rId42"/>
    <p:sldId id="799" r:id="rId43"/>
    <p:sldId id="902" r:id="rId44"/>
    <p:sldId id="888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60"/>
            <p14:sldId id="566"/>
            <p14:sldId id="889"/>
            <p14:sldId id="863"/>
            <p14:sldId id="890"/>
            <p14:sldId id="510"/>
            <p14:sldId id="861"/>
            <p14:sldId id="864"/>
            <p14:sldId id="862"/>
            <p14:sldId id="845"/>
            <p14:sldId id="891"/>
            <p14:sldId id="822"/>
            <p14:sldId id="800"/>
            <p14:sldId id="848"/>
            <p14:sldId id="825"/>
            <p14:sldId id="866"/>
            <p14:sldId id="867"/>
            <p14:sldId id="823"/>
            <p14:sldId id="892"/>
            <p14:sldId id="821"/>
            <p14:sldId id="893"/>
            <p14:sldId id="894"/>
            <p14:sldId id="895"/>
            <p14:sldId id="896"/>
            <p14:sldId id="897"/>
            <p14:sldId id="872"/>
            <p14:sldId id="898"/>
            <p14:sldId id="899"/>
            <p14:sldId id="900"/>
            <p14:sldId id="796"/>
            <p14:sldId id="846"/>
            <p14:sldId id="877"/>
            <p14:sldId id="901"/>
            <p14:sldId id="874"/>
            <p14:sldId id="875"/>
            <p14:sldId id="876"/>
            <p14:sldId id="847"/>
            <p14:sldId id="878"/>
            <p14:sldId id="799"/>
            <p14:sldId id="902"/>
            <p14:sldId id="88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268"/>
    <p:restoredTop sz="79326"/>
  </p:normalViewPr>
  <p:slideViewPr>
    <p:cSldViewPr snapToGrid="0">
      <p:cViewPr varScale="1">
        <p:scale>
          <a:sx n="99" d="100"/>
          <a:sy n="99" d="100"/>
        </p:scale>
        <p:origin x="184" y="6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process4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تمنح المؤسسة فرصة للتحكم الاستباقي بدلًا من الاقتصار على ردود الفعل</a:t>
          </a:r>
          <a:r>
            <a:rPr lang="en-GB" sz="2400" b="1" dirty="0"/>
            <a:t>.</a:t>
          </a: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تُقلل من احتمالية تفاقم الأزمات عبر رصد المؤشرات المبكرة والتدخل المسبق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تُمكّن القادة </a:t>
          </a:r>
          <a:r>
            <a:rPr lang="ar-SA" sz="2400" b="1" dirty="0" err="1"/>
            <a:t>الاتصاليين</a:t>
          </a:r>
          <a:r>
            <a:rPr lang="ar-SA" sz="2400" b="1" dirty="0"/>
            <a:t> من بناء رسائل متسقة ومستندة إلى القيم المؤسسية قبل تصاعد الضغط</a:t>
          </a:r>
          <a:r>
            <a:rPr lang="en-GB" sz="2400" b="1" dirty="0"/>
            <a:t>.</a:t>
          </a: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تُعزّز ثقة الجمهور وأصحاب المصلحة عند ظهور الأزمة بفضل الشفافية والتحضير المسبق</a:t>
          </a:r>
          <a:r>
            <a:rPr lang="en-GB" sz="2400" b="1" dirty="0"/>
            <a:t>.</a:t>
          </a: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تُهيئ الفرق المؤسسية نفسيًا ومهنيًا للتعامل بفعالية تحت الضغط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7CD440F-92D0-8045-8502-E27FADD55877}">
      <dgm:prSet phldrT="[Text]" custT="1"/>
      <dgm:spPr/>
      <dgm:t>
        <a:bodyPr/>
        <a:lstStyle/>
        <a:p>
          <a:pPr rtl="1">
            <a:buNone/>
          </a:pPr>
          <a:r>
            <a:rPr lang="ar-SA" sz="2400" b="1" dirty="0"/>
            <a:t>تؤسّس ثقافة تنظيمية مرنة تجعل التعلم والتحسين المستمر جزءًا من عملية الاتصال</a:t>
          </a:r>
          <a:endParaRPr lang="en-GB" sz="2400" b="1" dirty="0"/>
        </a:p>
      </dgm:t>
    </dgm:pt>
    <dgm:pt modelId="{82398AF2-FC4F-9544-A176-0D3C233F0AED}" type="parTrans" cxnId="{A50A07DF-2F84-CB41-B1BB-8CB7AEDE0E81}">
      <dgm:prSet/>
      <dgm:spPr/>
      <dgm:t>
        <a:bodyPr/>
        <a:lstStyle/>
        <a:p>
          <a:pPr rtl="1"/>
          <a:endParaRPr lang="en-GB" sz="2400" b="1"/>
        </a:p>
      </dgm:t>
    </dgm:pt>
    <dgm:pt modelId="{E0E433B0-3AFD-204E-A8D1-A358C3CC6356}" type="sibTrans" cxnId="{A50A07DF-2F84-CB41-B1BB-8CB7AEDE0E81}">
      <dgm:prSet/>
      <dgm:spPr/>
      <dgm:t>
        <a:bodyPr/>
        <a:lstStyle/>
        <a:p>
          <a:pPr rtl="1"/>
          <a:endParaRPr lang="en-GB" sz="2400" b="1"/>
        </a:p>
      </dgm:t>
    </dgm:pt>
    <dgm:pt modelId="{D1E6A2E2-DDD0-8449-98C3-3F5A9732EF58}" type="pres">
      <dgm:prSet presAssocID="{FC59F2C5-80E2-AD4A-AD85-54DDF7E1F903}" presName="Name0" presStyleCnt="0">
        <dgm:presLayoutVars>
          <dgm:dir/>
          <dgm:animLvl val="lvl"/>
          <dgm:resizeHandles val="exact"/>
        </dgm:presLayoutVars>
      </dgm:prSet>
      <dgm:spPr/>
    </dgm:pt>
    <dgm:pt modelId="{A405544B-1D4E-7D47-91F3-E23BDA0E289C}" type="pres">
      <dgm:prSet presAssocID="{A7CD440F-92D0-8045-8502-E27FADD55877}" presName="boxAndChildren" presStyleCnt="0"/>
      <dgm:spPr/>
    </dgm:pt>
    <dgm:pt modelId="{0DF94B33-6DE2-E642-B8D6-FDBB255EC5CC}" type="pres">
      <dgm:prSet presAssocID="{A7CD440F-92D0-8045-8502-E27FADD55877}" presName="parentTextBox" presStyleLbl="node1" presStyleIdx="0" presStyleCnt="6"/>
      <dgm:spPr/>
    </dgm:pt>
    <dgm:pt modelId="{C3E584E0-EE01-A14A-AAC0-C32D189A8BE9}" type="pres">
      <dgm:prSet presAssocID="{A37B8039-CCB3-744C-851E-726A583848BE}" presName="sp" presStyleCnt="0"/>
      <dgm:spPr/>
    </dgm:pt>
    <dgm:pt modelId="{2C463B75-B0C2-114E-A473-0943E3BB50CD}" type="pres">
      <dgm:prSet presAssocID="{36AC7B47-431C-4443-B05F-58F4320D7AD9}" presName="arrowAndChildren" presStyleCnt="0"/>
      <dgm:spPr/>
    </dgm:pt>
    <dgm:pt modelId="{AB09D502-9349-0B46-AB1F-4568E06989BE}" type="pres">
      <dgm:prSet presAssocID="{36AC7B47-431C-4443-B05F-58F4320D7AD9}" presName="parentTextArrow" presStyleLbl="node1" presStyleIdx="1" presStyleCnt="6"/>
      <dgm:spPr/>
    </dgm:pt>
    <dgm:pt modelId="{361BEB2E-6D10-764B-8486-5F6CCCA96021}" type="pres">
      <dgm:prSet presAssocID="{DDC85EB8-52A8-0D44-9177-0D5A08776754}" presName="sp" presStyleCnt="0"/>
      <dgm:spPr/>
    </dgm:pt>
    <dgm:pt modelId="{341AAD51-7A4E-444B-9AD1-3B98C0D6E329}" type="pres">
      <dgm:prSet presAssocID="{47CFD6F0-AEAA-B940-819E-5A0859090BCF}" presName="arrowAndChildren" presStyleCnt="0"/>
      <dgm:spPr/>
    </dgm:pt>
    <dgm:pt modelId="{4BE1448D-51C1-F943-A171-2DDF4FF04E01}" type="pres">
      <dgm:prSet presAssocID="{47CFD6F0-AEAA-B940-819E-5A0859090BCF}" presName="parentTextArrow" presStyleLbl="node1" presStyleIdx="2" presStyleCnt="6"/>
      <dgm:spPr/>
    </dgm:pt>
    <dgm:pt modelId="{640D2B8E-4D29-5741-A138-5A3AF3C76D15}" type="pres">
      <dgm:prSet presAssocID="{976B52BE-E96B-5346-8477-5F12C31331FF}" presName="sp" presStyleCnt="0"/>
      <dgm:spPr/>
    </dgm:pt>
    <dgm:pt modelId="{70DDF1A5-7F2F-F941-8731-179E47F6F50E}" type="pres">
      <dgm:prSet presAssocID="{F7EA539D-FC05-1540-AD9A-EE773CE2F5DE}" presName="arrowAndChildren" presStyleCnt="0"/>
      <dgm:spPr/>
    </dgm:pt>
    <dgm:pt modelId="{3415FA82-4068-9648-8839-893D1C95529C}" type="pres">
      <dgm:prSet presAssocID="{F7EA539D-FC05-1540-AD9A-EE773CE2F5DE}" presName="parentTextArrow" presStyleLbl="node1" presStyleIdx="3" presStyleCnt="6"/>
      <dgm:spPr/>
    </dgm:pt>
    <dgm:pt modelId="{743FEF81-5542-E94E-B635-6B6C19081B79}" type="pres">
      <dgm:prSet presAssocID="{9BF74076-8E0B-C04A-807E-DEEC74D4C8C6}" presName="sp" presStyleCnt="0"/>
      <dgm:spPr/>
    </dgm:pt>
    <dgm:pt modelId="{C1441775-C892-7B45-B722-DFDCD04097B1}" type="pres">
      <dgm:prSet presAssocID="{64964D88-FD86-174D-914C-CE8F8A1F66C9}" presName="arrowAndChildren" presStyleCnt="0"/>
      <dgm:spPr/>
    </dgm:pt>
    <dgm:pt modelId="{408AC1E1-4E91-D54F-BE2F-562E8482A52B}" type="pres">
      <dgm:prSet presAssocID="{64964D88-FD86-174D-914C-CE8F8A1F66C9}" presName="parentTextArrow" presStyleLbl="node1" presStyleIdx="4" presStyleCnt="6"/>
      <dgm:spPr/>
    </dgm:pt>
    <dgm:pt modelId="{09B5E369-B115-D249-BD0F-0E4A74EBD913}" type="pres">
      <dgm:prSet presAssocID="{129EF210-9901-FB4E-91C7-7108A5A2834A}" presName="sp" presStyleCnt="0"/>
      <dgm:spPr/>
    </dgm:pt>
    <dgm:pt modelId="{91CE6614-2D52-3F46-BA0C-A2EADC7AB6E6}" type="pres">
      <dgm:prSet presAssocID="{CE204DBC-4615-A74D-91B7-BCE007B1DB25}" presName="arrowAndChildren" presStyleCnt="0"/>
      <dgm:spPr/>
    </dgm:pt>
    <dgm:pt modelId="{5B14D283-99F3-DC4F-93DC-710EC5C381BB}" type="pres">
      <dgm:prSet presAssocID="{CE204DBC-4615-A74D-91B7-BCE007B1DB25}" presName="parentTextArrow" presStyleLbl="node1" presStyleIdx="5" presStyleCnt="6"/>
      <dgm:spPr/>
    </dgm:pt>
  </dgm:ptLst>
  <dgm:cxnLst>
    <dgm:cxn modelId="{D22E2932-58F8-CA41-9462-BC88F3CD418A}" type="presOf" srcId="{A7CD440F-92D0-8045-8502-E27FADD55877}" destId="{0DF94B33-6DE2-E642-B8D6-FDBB255EC5CC}" srcOrd="0" destOrd="0" presId="urn:microsoft.com/office/officeart/2005/8/layout/process4"/>
    <dgm:cxn modelId="{F8C84148-D1FB-894B-AA66-8DCC41E75F37}" type="presOf" srcId="{36AC7B47-431C-4443-B05F-58F4320D7AD9}" destId="{AB09D502-9349-0B46-AB1F-4568E06989BE}" srcOrd="0" destOrd="0" presId="urn:microsoft.com/office/officeart/2005/8/layout/process4"/>
    <dgm:cxn modelId="{9B787C4C-7D36-5246-AB9B-A4AACCD52EC0}" type="presOf" srcId="{FC59F2C5-80E2-AD4A-AD85-54DDF7E1F903}" destId="{D1E6A2E2-DDD0-8449-98C3-3F5A9732EF58}" srcOrd="0" destOrd="0" presId="urn:microsoft.com/office/officeart/2005/8/layout/process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F91A661-1C6B-8B4B-93FB-D39C7A03612A}" type="presOf" srcId="{47CFD6F0-AEAA-B940-819E-5A0859090BCF}" destId="{4BE1448D-51C1-F943-A171-2DDF4FF04E01}" srcOrd="0" destOrd="0" presId="urn:microsoft.com/office/officeart/2005/8/layout/process4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CE70AD7A-7537-784B-9E0E-5479E2013AE4}" type="presOf" srcId="{64964D88-FD86-174D-914C-CE8F8A1F66C9}" destId="{408AC1E1-4E91-D54F-BE2F-562E8482A52B}" srcOrd="0" destOrd="0" presId="urn:microsoft.com/office/officeart/2005/8/layout/process4"/>
    <dgm:cxn modelId="{FF2695A2-AAAA-6F46-8E09-0FAD9F2D793E}" type="presOf" srcId="{F7EA539D-FC05-1540-AD9A-EE773CE2F5DE}" destId="{3415FA82-4068-9648-8839-893D1C95529C}" srcOrd="0" destOrd="0" presId="urn:microsoft.com/office/officeart/2005/8/layout/process4"/>
    <dgm:cxn modelId="{F3C969B6-16F7-3847-8946-7ACD9BA696E3}" type="presOf" srcId="{CE204DBC-4615-A74D-91B7-BCE007B1DB25}" destId="{5B14D283-99F3-DC4F-93DC-710EC5C381BB}" srcOrd="0" destOrd="0" presId="urn:microsoft.com/office/officeart/2005/8/layout/process4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A50A07DF-2F84-CB41-B1BB-8CB7AEDE0E81}" srcId="{FC59F2C5-80E2-AD4A-AD85-54DDF7E1F903}" destId="{A7CD440F-92D0-8045-8502-E27FADD55877}" srcOrd="5" destOrd="0" parTransId="{82398AF2-FC4F-9544-A176-0D3C233F0AED}" sibTransId="{E0E433B0-3AFD-204E-A8D1-A358C3CC6356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82743E31-9C64-D441-B31A-C37AA00252FD}" type="presParOf" srcId="{D1E6A2E2-DDD0-8449-98C3-3F5A9732EF58}" destId="{A405544B-1D4E-7D47-91F3-E23BDA0E289C}" srcOrd="0" destOrd="0" presId="urn:microsoft.com/office/officeart/2005/8/layout/process4"/>
    <dgm:cxn modelId="{437EE1FB-EC09-2944-9FFA-A9E010B55127}" type="presParOf" srcId="{A405544B-1D4E-7D47-91F3-E23BDA0E289C}" destId="{0DF94B33-6DE2-E642-B8D6-FDBB255EC5CC}" srcOrd="0" destOrd="0" presId="urn:microsoft.com/office/officeart/2005/8/layout/process4"/>
    <dgm:cxn modelId="{AE8A1594-094A-2641-AA19-50E54CF57C8C}" type="presParOf" srcId="{D1E6A2E2-DDD0-8449-98C3-3F5A9732EF58}" destId="{C3E584E0-EE01-A14A-AAC0-C32D189A8BE9}" srcOrd="1" destOrd="0" presId="urn:microsoft.com/office/officeart/2005/8/layout/process4"/>
    <dgm:cxn modelId="{E20013C0-F83D-4E4A-88FA-556D579397A9}" type="presParOf" srcId="{D1E6A2E2-DDD0-8449-98C3-3F5A9732EF58}" destId="{2C463B75-B0C2-114E-A473-0943E3BB50CD}" srcOrd="2" destOrd="0" presId="urn:microsoft.com/office/officeart/2005/8/layout/process4"/>
    <dgm:cxn modelId="{3A3D5762-C9C3-534B-B644-52DD613EAF33}" type="presParOf" srcId="{2C463B75-B0C2-114E-A473-0943E3BB50CD}" destId="{AB09D502-9349-0B46-AB1F-4568E06989BE}" srcOrd="0" destOrd="0" presId="urn:microsoft.com/office/officeart/2005/8/layout/process4"/>
    <dgm:cxn modelId="{83AFB30C-74A9-EB4B-ABBF-733596239DC8}" type="presParOf" srcId="{D1E6A2E2-DDD0-8449-98C3-3F5A9732EF58}" destId="{361BEB2E-6D10-764B-8486-5F6CCCA96021}" srcOrd="3" destOrd="0" presId="urn:microsoft.com/office/officeart/2005/8/layout/process4"/>
    <dgm:cxn modelId="{AA3DFFE9-A22C-B84F-A6C3-07A4EEC3775A}" type="presParOf" srcId="{D1E6A2E2-DDD0-8449-98C3-3F5A9732EF58}" destId="{341AAD51-7A4E-444B-9AD1-3B98C0D6E329}" srcOrd="4" destOrd="0" presId="urn:microsoft.com/office/officeart/2005/8/layout/process4"/>
    <dgm:cxn modelId="{B42E3C02-0875-C64B-BBD4-81A61521D31B}" type="presParOf" srcId="{341AAD51-7A4E-444B-9AD1-3B98C0D6E329}" destId="{4BE1448D-51C1-F943-A171-2DDF4FF04E01}" srcOrd="0" destOrd="0" presId="urn:microsoft.com/office/officeart/2005/8/layout/process4"/>
    <dgm:cxn modelId="{0F8C15AF-5862-7F40-B06B-39669CA8627B}" type="presParOf" srcId="{D1E6A2E2-DDD0-8449-98C3-3F5A9732EF58}" destId="{640D2B8E-4D29-5741-A138-5A3AF3C76D15}" srcOrd="5" destOrd="0" presId="urn:microsoft.com/office/officeart/2005/8/layout/process4"/>
    <dgm:cxn modelId="{59F43F6C-9CAD-5A4B-B0A9-A7B19BE81E88}" type="presParOf" srcId="{D1E6A2E2-DDD0-8449-98C3-3F5A9732EF58}" destId="{70DDF1A5-7F2F-F941-8731-179E47F6F50E}" srcOrd="6" destOrd="0" presId="urn:microsoft.com/office/officeart/2005/8/layout/process4"/>
    <dgm:cxn modelId="{4CF5F542-EDBE-854E-A555-84BA0E720588}" type="presParOf" srcId="{70DDF1A5-7F2F-F941-8731-179E47F6F50E}" destId="{3415FA82-4068-9648-8839-893D1C95529C}" srcOrd="0" destOrd="0" presId="urn:microsoft.com/office/officeart/2005/8/layout/process4"/>
    <dgm:cxn modelId="{23186896-1CE2-3146-829D-CA2C48D49363}" type="presParOf" srcId="{D1E6A2E2-DDD0-8449-98C3-3F5A9732EF58}" destId="{743FEF81-5542-E94E-B635-6B6C19081B79}" srcOrd="7" destOrd="0" presId="urn:microsoft.com/office/officeart/2005/8/layout/process4"/>
    <dgm:cxn modelId="{BAA27C2D-D054-4E41-BFFA-57D6CD952C4B}" type="presParOf" srcId="{D1E6A2E2-DDD0-8449-98C3-3F5A9732EF58}" destId="{C1441775-C892-7B45-B722-DFDCD04097B1}" srcOrd="8" destOrd="0" presId="urn:microsoft.com/office/officeart/2005/8/layout/process4"/>
    <dgm:cxn modelId="{885B65FE-3760-5243-ADF0-477C845271BA}" type="presParOf" srcId="{C1441775-C892-7B45-B722-DFDCD04097B1}" destId="{408AC1E1-4E91-D54F-BE2F-562E8482A52B}" srcOrd="0" destOrd="0" presId="urn:microsoft.com/office/officeart/2005/8/layout/process4"/>
    <dgm:cxn modelId="{896DCE53-895C-E443-85FC-3CD2FF9DC25C}" type="presParOf" srcId="{D1E6A2E2-DDD0-8449-98C3-3F5A9732EF58}" destId="{09B5E369-B115-D249-BD0F-0E4A74EBD913}" srcOrd="9" destOrd="0" presId="urn:microsoft.com/office/officeart/2005/8/layout/process4"/>
    <dgm:cxn modelId="{3FC07A1D-2755-EF45-8AD6-CC77EF2BF01D}" type="presParOf" srcId="{D1E6A2E2-DDD0-8449-98C3-3F5A9732EF58}" destId="{91CE6614-2D52-3F46-BA0C-A2EADC7AB6E6}" srcOrd="10" destOrd="0" presId="urn:microsoft.com/office/officeart/2005/8/layout/process4"/>
    <dgm:cxn modelId="{7EADB038-CB18-664C-8647-143F28A577F9}" type="presParOf" srcId="{91CE6614-2D52-3F46-BA0C-A2EADC7AB6E6}" destId="{5B14D283-99F3-DC4F-93DC-710EC5C381B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ierarchy4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إعداد خطط نظرية دون اختبارها فعليًا والاعتماد على فرق غير مُدرّبة تدريبًا عمليًا كافيًا</a:t>
          </a:r>
          <a:r>
            <a:rPr lang="en-GB" sz="2400" dirty="0"/>
            <a:t>.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rtl="1"/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ضعف التكامل بين إدارات المؤسسة عند وقوع الأزمة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rtl="1"/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نقص تحديث الخطط بما يواكب تغير البيئة الرقمية ووسائل الإعلام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rtl="1"/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تجاهل البُعد الأخلاقي في رسائل الوقاية مما يؤدي إلى فقدان الثقة</a:t>
          </a:r>
          <a:endParaRPr lang="en-GB" sz="24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rtl="1"/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الإفراط في التركيز على حماية السمعة بدلًا من الاستجابة الحقيقية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rtl="1"/>
          <a:endParaRPr lang="en-GB" sz="2400" b="1"/>
        </a:p>
      </dgm:t>
    </dgm:pt>
    <dgm:pt modelId="{A7CD440F-92D0-8045-8502-E27FADD55877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عدم بناء علاقات استباقية مع الإعلاميين وأصحاب التأثير المجتمعي</a:t>
          </a:r>
          <a:endParaRPr lang="en-GB" sz="2400" b="1" dirty="0"/>
        </a:p>
      </dgm:t>
    </dgm:pt>
    <dgm:pt modelId="{82398AF2-FC4F-9544-A176-0D3C233F0AED}" type="parTrans" cxnId="{A50A07DF-2F84-CB41-B1BB-8CB7AEDE0E81}">
      <dgm:prSet/>
      <dgm:spPr/>
      <dgm:t>
        <a:bodyPr/>
        <a:lstStyle/>
        <a:p>
          <a:pPr rtl="1"/>
          <a:endParaRPr lang="en-GB" sz="2400" b="1"/>
        </a:p>
      </dgm:t>
    </dgm:pt>
    <dgm:pt modelId="{E0E433B0-3AFD-204E-A8D1-A358C3CC6356}" type="sibTrans" cxnId="{A50A07DF-2F84-CB41-B1BB-8CB7AEDE0E81}">
      <dgm:prSet/>
      <dgm:spPr/>
      <dgm:t>
        <a:bodyPr/>
        <a:lstStyle/>
        <a:p>
          <a:pPr rtl="1"/>
          <a:endParaRPr lang="en-GB" sz="2400" b="1"/>
        </a:p>
      </dgm:t>
    </dgm:pt>
    <dgm:pt modelId="{84334EF5-D6A1-A442-B6C9-B22321C1B622}" type="pres">
      <dgm:prSet presAssocID="{FC59F2C5-80E2-AD4A-AD85-54DDF7E1F903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D8F38356-23C8-F94D-A8DC-41D5F4621223}" type="pres">
      <dgm:prSet presAssocID="{CE204DBC-4615-A74D-91B7-BCE007B1DB25}" presName="vertOne" presStyleCnt="0"/>
      <dgm:spPr/>
    </dgm:pt>
    <dgm:pt modelId="{88716C24-7D39-464E-A53C-2CB9B0077275}" type="pres">
      <dgm:prSet presAssocID="{CE204DBC-4615-A74D-91B7-BCE007B1DB25}" presName="txOne" presStyleLbl="node0" presStyleIdx="0" presStyleCnt="6">
        <dgm:presLayoutVars>
          <dgm:chPref val="3"/>
        </dgm:presLayoutVars>
      </dgm:prSet>
      <dgm:spPr/>
    </dgm:pt>
    <dgm:pt modelId="{1520B176-D589-9142-A081-3763BBD96B08}" type="pres">
      <dgm:prSet presAssocID="{CE204DBC-4615-A74D-91B7-BCE007B1DB25}" presName="horzOne" presStyleCnt="0"/>
      <dgm:spPr/>
    </dgm:pt>
    <dgm:pt modelId="{D89AD393-BF3B-0E44-96E7-426E9ADAE5EE}" type="pres">
      <dgm:prSet presAssocID="{129EF210-9901-FB4E-91C7-7108A5A2834A}" presName="sibSpaceOne" presStyleCnt="0"/>
      <dgm:spPr/>
    </dgm:pt>
    <dgm:pt modelId="{2617A0A3-3558-774A-A6FF-5A230C40717A}" type="pres">
      <dgm:prSet presAssocID="{64964D88-FD86-174D-914C-CE8F8A1F66C9}" presName="vertOne" presStyleCnt="0"/>
      <dgm:spPr/>
    </dgm:pt>
    <dgm:pt modelId="{D72658D4-1D9E-8D44-B452-0D74D90B1A16}" type="pres">
      <dgm:prSet presAssocID="{64964D88-FD86-174D-914C-CE8F8A1F66C9}" presName="txOne" presStyleLbl="node0" presStyleIdx="1" presStyleCnt="6">
        <dgm:presLayoutVars>
          <dgm:chPref val="3"/>
        </dgm:presLayoutVars>
      </dgm:prSet>
      <dgm:spPr/>
    </dgm:pt>
    <dgm:pt modelId="{E3642A18-7E96-7140-91D7-B8A6435C0CE5}" type="pres">
      <dgm:prSet presAssocID="{64964D88-FD86-174D-914C-CE8F8A1F66C9}" presName="horzOne" presStyleCnt="0"/>
      <dgm:spPr/>
    </dgm:pt>
    <dgm:pt modelId="{0A1D2E7F-BEBE-6B4B-A931-3D52B0465A69}" type="pres">
      <dgm:prSet presAssocID="{9BF74076-8E0B-C04A-807E-DEEC74D4C8C6}" presName="sibSpaceOne" presStyleCnt="0"/>
      <dgm:spPr/>
    </dgm:pt>
    <dgm:pt modelId="{0F68FFD5-3FA6-0243-8E32-E1C51AC1C893}" type="pres">
      <dgm:prSet presAssocID="{F7EA539D-FC05-1540-AD9A-EE773CE2F5DE}" presName="vertOne" presStyleCnt="0"/>
      <dgm:spPr/>
    </dgm:pt>
    <dgm:pt modelId="{BEF5BD8F-A242-924F-B3D0-4AB765B3FED1}" type="pres">
      <dgm:prSet presAssocID="{F7EA539D-FC05-1540-AD9A-EE773CE2F5DE}" presName="txOne" presStyleLbl="node0" presStyleIdx="2" presStyleCnt="6">
        <dgm:presLayoutVars>
          <dgm:chPref val="3"/>
        </dgm:presLayoutVars>
      </dgm:prSet>
      <dgm:spPr/>
    </dgm:pt>
    <dgm:pt modelId="{FB99AC82-3607-0546-A01B-BF7AC074B0E4}" type="pres">
      <dgm:prSet presAssocID="{F7EA539D-FC05-1540-AD9A-EE773CE2F5DE}" presName="horzOne" presStyleCnt="0"/>
      <dgm:spPr/>
    </dgm:pt>
    <dgm:pt modelId="{A2DC3458-99DE-684F-92A9-3ED8B3334B6A}" type="pres">
      <dgm:prSet presAssocID="{976B52BE-E96B-5346-8477-5F12C31331FF}" presName="sibSpaceOne" presStyleCnt="0"/>
      <dgm:spPr/>
    </dgm:pt>
    <dgm:pt modelId="{197CF8DF-BEA5-884C-836E-EE24971FDE42}" type="pres">
      <dgm:prSet presAssocID="{47CFD6F0-AEAA-B940-819E-5A0859090BCF}" presName="vertOne" presStyleCnt="0"/>
      <dgm:spPr/>
    </dgm:pt>
    <dgm:pt modelId="{2DAB9BC3-80B0-7A48-AC12-EAE6017414CD}" type="pres">
      <dgm:prSet presAssocID="{47CFD6F0-AEAA-B940-819E-5A0859090BCF}" presName="txOne" presStyleLbl="node0" presStyleIdx="3" presStyleCnt="6">
        <dgm:presLayoutVars>
          <dgm:chPref val="3"/>
        </dgm:presLayoutVars>
      </dgm:prSet>
      <dgm:spPr/>
    </dgm:pt>
    <dgm:pt modelId="{863A37DC-E434-8F4B-9618-93FC3F25D1F0}" type="pres">
      <dgm:prSet presAssocID="{47CFD6F0-AEAA-B940-819E-5A0859090BCF}" presName="horzOne" presStyleCnt="0"/>
      <dgm:spPr/>
    </dgm:pt>
    <dgm:pt modelId="{D5B4EAE8-DFA6-6D4A-A8A1-088BB17C1D73}" type="pres">
      <dgm:prSet presAssocID="{DDC85EB8-52A8-0D44-9177-0D5A08776754}" presName="sibSpaceOne" presStyleCnt="0"/>
      <dgm:spPr/>
    </dgm:pt>
    <dgm:pt modelId="{345B4E49-FC4F-DF47-BE7B-DB266AD4E0F2}" type="pres">
      <dgm:prSet presAssocID="{36AC7B47-431C-4443-B05F-58F4320D7AD9}" presName="vertOne" presStyleCnt="0"/>
      <dgm:spPr/>
    </dgm:pt>
    <dgm:pt modelId="{0001DD54-90FD-1945-B09D-075EC2D38CB4}" type="pres">
      <dgm:prSet presAssocID="{36AC7B47-431C-4443-B05F-58F4320D7AD9}" presName="txOne" presStyleLbl="node0" presStyleIdx="4" presStyleCnt="6">
        <dgm:presLayoutVars>
          <dgm:chPref val="3"/>
        </dgm:presLayoutVars>
      </dgm:prSet>
      <dgm:spPr/>
    </dgm:pt>
    <dgm:pt modelId="{CE11FD00-EF3B-D04B-9ACC-7865C979CEE0}" type="pres">
      <dgm:prSet presAssocID="{36AC7B47-431C-4443-B05F-58F4320D7AD9}" presName="horzOne" presStyleCnt="0"/>
      <dgm:spPr/>
    </dgm:pt>
    <dgm:pt modelId="{08178E78-0D89-AA43-8EA3-3E5BCC13D453}" type="pres">
      <dgm:prSet presAssocID="{A37B8039-CCB3-744C-851E-726A583848BE}" presName="sibSpaceOne" presStyleCnt="0"/>
      <dgm:spPr/>
    </dgm:pt>
    <dgm:pt modelId="{B26980C8-F0B1-BD47-905E-2E2CCB559220}" type="pres">
      <dgm:prSet presAssocID="{A7CD440F-92D0-8045-8502-E27FADD55877}" presName="vertOne" presStyleCnt="0"/>
      <dgm:spPr/>
    </dgm:pt>
    <dgm:pt modelId="{F5BDAC33-C285-AE41-8468-4A395D780FC0}" type="pres">
      <dgm:prSet presAssocID="{A7CD440F-92D0-8045-8502-E27FADD55877}" presName="txOne" presStyleLbl="node0" presStyleIdx="5" presStyleCnt="6">
        <dgm:presLayoutVars>
          <dgm:chPref val="3"/>
        </dgm:presLayoutVars>
      </dgm:prSet>
      <dgm:spPr/>
    </dgm:pt>
    <dgm:pt modelId="{B7B03451-F015-6444-8430-A60F1FD7D411}" type="pres">
      <dgm:prSet presAssocID="{A7CD440F-92D0-8045-8502-E27FADD55877}" presName="horzOne" presStyleCnt="0"/>
      <dgm:spPr/>
    </dgm:pt>
  </dgm:ptLst>
  <dgm:cxnLst>
    <dgm:cxn modelId="{AE754515-F136-A747-81AF-6CF0E5D041D2}" type="presOf" srcId="{F7EA539D-FC05-1540-AD9A-EE773CE2F5DE}" destId="{BEF5BD8F-A242-924F-B3D0-4AB765B3FED1}" srcOrd="0" destOrd="0" presId="urn:microsoft.com/office/officeart/2005/8/layout/hierarchy4"/>
    <dgm:cxn modelId="{A8BD7020-224B-B146-AC88-BDE0232C96DF}" type="presOf" srcId="{64964D88-FD86-174D-914C-CE8F8A1F66C9}" destId="{D72658D4-1D9E-8D44-B452-0D74D90B1A16}" srcOrd="0" destOrd="0" presId="urn:microsoft.com/office/officeart/2005/8/layout/hierarchy4"/>
    <dgm:cxn modelId="{ED6B8D27-3D99-E540-A577-46FD9F059B91}" type="presOf" srcId="{CE204DBC-4615-A74D-91B7-BCE007B1DB25}" destId="{88716C24-7D39-464E-A53C-2CB9B0077275}" srcOrd="0" destOrd="0" presId="urn:microsoft.com/office/officeart/2005/8/layout/hierarchy4"/>
    <dgm:cxn modelId="{531CF02E-4FDB-D945-AC4D-AE06AFBA3076}" type="presOf" srcId="{36AC7B47-431C-4443-B05F-58F4320D7AD9}" destId="{0001DD54-90FD-1945-B09D-075EC2D38CB4}" srcOrd="0" destOrd="0" presId="urn:microsoft.com/office/officeart/2005/8/layout/hierarchy4"/>
    <dgm:cxn modelId="{BB71D234-F066-314A-9345-8E940BED6D78}" type="presOf" srcId="{47CFD6F0-AEAA-B940-819E-5A0859090BCF}" destId="{2DAB9BC3-80B0-7A48-AC12-EAE6017414CD}" srcOrd="0" destOrd="0" presId="urn:microsoft.com/office/officeart/2005/8/layout/hierarchy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06A5B476-4C88-A249-92D0-E1FA0E5B0395}" type="presOf" srcId="{A7CD440F-92D0-8045-8502-E27FADD55877}" destId="{F5BDAC33-C285-AE41-8468-4A395D780FC0}" srcOrd="0" destOrd="0" presId="urn:microsoft.com/office/officeart/2005/8/layout/hierarchy4"/>
    <dgm:cxn modelId="{A0ACD477-90B2-5E40-B39B-F6C71A124682}" type="presOf" srcId="{FC59F2C5-80E2-AD4A-AD85-54DDF7E1F903}" destId="{84334EF5-D6A1-A442-B6C9-B22321C1B622}" srcOrd="0" destOrd="0" presId="urn:microsoft.com/office/officeart/2005/8/layout/hierarchy4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A50A07DF-2F84-CB41-B1BB-8CB7AEDE0E81}" srcId="{FC59F2C5-80E2-AD4A-AD85-54DDF7E1F903}" destId="{A7CD440F-92D0-8045-8502-E27FADD55877}" srcOrd="5" destOrd="0" parTransId="{82398AF2-FC4F-9544-A176-0D3C233F0AED}" sibTransId="{E0E433B0-3AFD-204E-A8D1-A358C3CC6356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83C84827-0AFC-D44A-8811-E05DD9A94119}" type="presParOf" srcId="{84334EF5-D6A1-A442-B6C9-B22321C1B622}" destId="{D8F38356-23C8-F94D-A8DC-41D5F4621223}" srcOrd="0" destOrd="0" presId="urn:microsoft.com/office/officeart/2005/8/layout/hierarchy4"/>
    <dgm:cxn modelId="{CD99ADE9-ED69-9C44-9F4D-7307759FAE15}" type="presParOf" srcId="{D8F38356-23C8-F94D-A8DC-41D5F4621223}" destId="{88716C24-7D39-464E-A53C-2CB9B0077275}" srcOrd="0" destOrd="0" presId="urn:microsoft.com/office/officeart/2005/8/layout/hierarchy4"/>
    <dgm:cxn modelId="{3B49A78B-BFAA-8D4A-B87A-E06E60940A72}" type="presParOf" srcId="{D8F38356-23C8-F94D-A8DC-41D5F4621223}" destId="{1520B176-D589-9142-A081-3763BBD96B08}" srcOrd="1" destOrd="0" presId="urn:microsoft.com/office/officeart/2005/8/layout/hierarchy4"/>
    <dgm:cxn modelId="{6F648A32-A0FA-5A48-943A-81338CC5AD56}" type="presParOf" srcId="{84334EF5-D6A1-A442-B6C9-B22321C1B622}" destId="{D89AD393-BF3B-0E44-96E7-426E9ADAE5EE}" srcOrd="1" destOrd="0" presId="urn:microsoft.com/office/officeart/2005/8/layout/hierarchy4"/>
    <dgm:cxn modelId="{165E2ED2-06E1-D64A-B3A2-9BCA7FA8E256}" type="presParOf" srcId="{84334EF5-D6A1-A442-B6C9-B22321C1B622}" destId="{2617A0A3-3558-774A-A6FF-5A230C40717A}" srcOrd="2" destOrd="0" presId="urn:microsoft.com/office/officeart/2005/8/layout/hierarchy4"/>
    <dgm:cxn modelId="{1E43F78B-FBA2-634A-9F1D-F5560BF8B592}" type="presParOf" srcId="{2617A0A3-3558-774A-A6FF-5A230C40717A}" destId="{D72658D4-1D9E-8D44-B452-0D74D90B1A16}" srcOrd="0" destOrd="0" presId="urn:microsoft.com/office/officeart/2005/8/layout/hierarchy4"/>
    <dgm:cxn modelId="{ECA6F108-0C7B-1B43-8BFD-7D3BED48816E}" type="presParOf" srcId="{2617A0A3-3558-774A-A6FF-5A230C40717A}" destId="{E3642A18-7E96-7140-91D7-B8A6435C0CE5}" srcOrd="1" destOrd="0" presId="urn:microsoft.com/office/officeart/2005/8/layout/hierarchy4"/>
    <dgm:cxn modelId="{846C7909-4FCC-4244-A694-B98342282955}" type="presParOf" srcId="{84334EF5-D6A1-A442-B6C9-B22321C1B622}" destId="{0A1D2E7F-BEBE-6B4B-A931-3D52B0465A69}" srcOrd="3" destOrd="0" presId="urn:microsoft.com/office/officeart/2005/8/layout/hierarchy4"/>
    <dgm:cxn modelId="{D6EA6156-6335-9344-8F50-DB0EDA737C76}" type="presParOf" srcId="{84334EF5-D6A1-A442-B6C9-B22321C1B622}" destId="{0F68FFD5-3FA6-0243-8E32-E1C51AC1C893}" srcOrd="4" destOrd="0" presId="urn:microsoft.com/office/officeart/2005/8/layout/hierarchy4"/>
    <dgm:cxn modelId="{C0B2203C-23D9-B349-8F95-61BDDF57D713}" type="presParOf" srcId="{0F68FFD5-3FA6-0243-8E32-E1C51AC1C893}" destId="{BEF5BD8F-A242-924F-B3D0-4AB765B3FED1}" srcOrd="0" destOrd="0" presId="urn:microsoft.com/office/officeart/2005/8/layout/hierarchy4"/>
    <dgm:cxn modelId="{F281CB92-0D83-0E47-BEEB-792926B6089B}" type="presParOf" srcId="{0F68FFD5-3FA6-0243-8E32-E1C51AC1C893}" destId="{FB99AC82-3607-0546-A01B-BF7AC074B0E4}" srcOrd="1" destOrd="0" presId="urn:microsoft.com/office/officeart/2005/8/layout/hierarchy4"/>
    <dgm:cxn modelId="{D0C50046-9517-8B40-BB48-3012D12970D7}" type="presParOf" srcId="{84334EF5-D6A1-A442-B6C9-B22321C1B622}" destId="{A2DC3458-99DE-684F-92A9-3ED8B3334B6A}" srcOrd="5" destOrd="0" presId="urn:microsoft.com/office/officeart/2005/8/layout/hierarchy4"/>
    <dgm:cxn modelId="{1590745D-540B-5D43-B4A4-E98581F8050D}" type="presParOf" srcId="{84334EF5-D6A1-A442-B6C9-B22321C1B622}" destId="{197CF8DF-BEA5-884C-836E-EE24971FDE42}" srcOrd="6" destOrd="0" presId="urn:microsoft.com/office/officeart/2005/8/layout/hierarchy4"/>
    <dgm:cxn modelId="{047F1FDE-D300-C846-BC16-8A9D010E7C32}" type="presParOf" srcId="{197CF8DF-BEA5-884C-836E-EE24971FDE42}" destId="{2DAB9BC3-80B0-7A48-AC12-EAE6017414CD}" srcOrd="0" destOrd="0" presId="urn:microsoft.com/office/officeart/2005/8/layout/hierarchy4"/>
    <dgm:cxn modelId="{F6EAE452-8F05-FA40-8A69-D8AE4105E58C}" type="presParOf" srcId="{197CF8DF-BEA5-884C-836E-EE24971FDE42}" destId="{863A37DC-E434-8F4B-9618-93FC3F25D1F0}" srcOrd="1" destOrd="0" presId="urn:microsoft.com/office/officeart/2005/8/layout/hierarchy4"/>
    <dgm:cxn modelId="{0CFE3F94-A780-F347-A8B6-EAF59C41065E}" type="presParOf" srcId="{84334EF5-D6A1-A442-B6C9-B22321C1B622}" destId="{D5B4EAE8-DFA6-6D4A-A8A1-088BB17C1D73}" srcOrd="7" destOrd="0" presId="urn:microsoft.com/office/officeart/2005/8/layout/hierarchy4"/>
    <dgm:cxn modelId="{8EB59534-8338-4541-8699-87A85EC3F731}" type="presParOf" srcId="{84334EF5-D6A1-A442-B6C9-B22321C1B622}" destId="{345B4E49-FC4F-DF47-BE7B-DB266AD4E0F2}" srcOrd="8" destOrd="0" presId="urn:microsoft.com/office/officeart/2005/8/layout/hierarchy4"/>
    <dgm:cxn modelId="{CBBE0BC5-2E34-744F-9C68-00F303B4EC49}" type="presParOf" srcId="{345B4E49-FC4F-DF47-BE7B-DB266AD4E0F2}" destId="{0001DD54-90FD-1945-B09D-075EC2D38CB4}" srcOrd="0" destOrd="0" presId="urn:microsoft.com/office/officeart/2005/8/layout/hierarchy4"/>
    <dgm:cxn modelId="{2540342A-39C0-1D41-BC56-A3CD65672DC0}" type="presParOf" srcId="{345B4E49-FC4F-DF47-BE7B-DB266AD4E0F2}" destId="{CE11FD00-EF3B-D04B-9ACC-7865C979CEE0}" srcOrd="1" destOrd="0" presId="urn:microsoft.com/office/officeart/2005/8/layout/hierarchy4"/>
    <dgm:cxn modelId="{5AB74526-F38E-B342-AF7E-5BEE2CD5299C}" type="presParOf" srcId="{84334EF5-D6A1-A442-B6C9-B22321C1B622}" destId="{08178E78-0D89-AA43-8EA3-3E5BCC13D453}" srcOrd="9" destOrd="0" presId="urn:microsoft.com/office/officeart/2005/8/layout/hierarchy4"/>
    <dgm:cxn modelId="{03901A21-B6EF-1645-A128-A1F901F607E4}" type="presParOf" srcId="{84334EF5-D6A1-A442-B6C9-B22321C1B622}" destId="{B26980C8-F0B1-BD47-905E-2E2CCB559220}" srcOrd="10" destOrd="0" presId="urn:microsoft.com/office/officeart/2005/8/layout/hierarchy4"/>
    <dgm:cxn modelId="{633B079D-D06F-E746-8CBC-B45A44E5F3B3}" type="presParOf" srcId="{B26980C8-F0B1-BD47-905E-2E2CCB559220}" destId="{F5BDAC33-C285-AE41-8468-4A395D780FC0}" srcOrd="0" destOrd="0" presId="urn:microsoft.com/office/officeart/2005/8/layout/hierarchy4"/>
    <dgm:cxn modelId="{AFFBAB16-565D-804B-9A25-948704B9658D}" type="presParOf" srcId="{B26980C8-F0B1-BD47-905E-2E2CCB559220}" destId="{B7B03451-F015-6444-8430-A60F1FD7D41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r" rtl="1">
            <a:buNone/>
          </a:pPr>
          <a:r>
            <a:rPr lang="ar-SA" sz="2800" b="1" dirty="0"/>
            <a:t>تحليل مخاطر الاتصال</a:t>
          </a:r>
          <a:endParaRPr lang="en-GB" sz="28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r" rtl="1"/>
          <a:endParaRPr lang="en-GB" sz="2800" b="1"/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r" rtl="1"/>
          <a:endParaRPr lang="en-GB" sz="2800" b="1"/>
        </a:p>
      </dgm:t>
    </dgm:pt>
    <dgm:pt modelId="{64964D88-FD86-174D-914C-CE8F8A1F66C9}">
      <dgm:prSet phldrT="[Text]" custT="1"/>
      <dgm:spPr/>
      <dgm:t>
        <a:bodyPr/>
        <a:lstStyle/>
        <a:p>
          <a:pPr algn="r" rtl="1">
            <a:buNone/>
          </a:pPr>
          <a:r>
            <a:rPr lang="ar-SA" sz="2800" b="1" dirty="0"/>
            <a:t>تطوير الرسائل الوقائية</a:t>
          </a:r>
          <a:endParaRPr lang="en-GB" sz="28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r" rtl="1"/>
          <a:endParaRPr lang="en-GB" sz="2800" b="1"/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r" rtl="1"/>
          <a:endParaRPr lang="en-GB" sz="2800" b="1"/>
        </a:p>
      </dgm:t>
    </dgm:pt>
    <dgm:pt modelId="{F7EA539D-FC05-1540-AD9A-EE773CE2F5DE}">
      <dgm:prSet phldrT="[Text]" custT="1"/>
      <dgm:spPr/>
      <dgm:t>
        <a:bodyPr/>
        <a:lstStyle/>
        <a:p>
          <a:pPr algn="r" rtl="1">
            <a:buNone/>
          </a:pPr>
          <a:r>
            <a:rPr lang="ar-SA" sz="2800" b="1" dirty="0"/>
            <a:t>بناء قدرات الفرق</a:t>
          </a:r>
          <a:endParaRPr lang="en-GB" sz="28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r" rtl="1"/>
          <a:endParaRPr lang="en-GB" sz="2800" b="1"/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r" rtl="1"/>
          <a:endParaRPr lang="en-GB" sz="2800" b="1"/>
        </a:p>
      </dgm:t>
    </dgm:pt>
    <dgm:pt modelId="{47CFD6F0-AEAA-B940-819E-5A0859090BCF}">
      <dgm:prSet phldrT="[Text]" custT="1"/>
      <dgm:spPr/>
      <dgm:t>
        <a:bodyPr/>
        <a:lstStyle/>
        <a:p>
          <a:pPr algn="r" rtl="1">
            <a:buNone/>
          </a:pPr>
          <a:r>
            <a:rPr lang="ar-SA" sz="2800" b="1" dirty="0"/>
            <a:t>تصميم أنظمة الرصد المبكر</a:t>
          </a:r>
          <a:endParaRPr lang="en-GB" sz="28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r" rtl="1"/>
          <a:endParaRPr lang="en-GB" sz="2800" b="1"/>
        </a:p>
      </dgm:t>
    </dgm:pt>
    <dgm:pt modelId="{DDC85EB8-52A8-0D44-9177-0D5A08776754}" type="sibTrans" cxnId="{190F19D5-01CA-8A4D-A10A-E003D59653F3}">
      <dgm:prSet custT="1"/>
      <dgm:spPr/>
      <dgm:t>
        <a:bodyPr/>
        <a:lstStyle/>
        <a:p>
          <a:pPr algn="r" rtl="1"/>
          <a:endParaRPr lang="en-GB" sz="2800" b="1"/>
        </a:p>
      </dgm:t>
    </dgm:pt>
    <dgm:pt modelId="{36AC7B47-431C-4443-B05F-58F4320D7AD9}">
      <dgm:prSet phldrT="[Text]" custT="1"/>
      <dgm:spPr/>
      <dgm:t>
        <a:bodyPr/>
        <a:lstStyle/>
        <a:p>
          <a:pPr algn="r" rtl="1">
            <a:buNone/>
          </a:pPr>
          <a:r>
            <a:rPr lang="ar-SA" sz="2800" b="1" dirty="0"/>
            <a:t>بناء العلاقات المجتمعية والداعمة</a:t>
          </a:r>
          <a:endParaRPr lang="en-GB" sz="28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algn="r" rtl="1"/>
          <a:endParaRPr lang="en-GB" sz="28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algn="r" rtl="1"/>
          <a:endParaRPr lang="en-GB" sz="2800" b="1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C1CC2635-B6BC-D143-B494-2EFD69E3E71E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38E3EBFC-B8B7-7F4C-B220-AAE8A6FF19F5}" type="pres">
      <dgm:prSet presAssocID="{FC59F2C5-80E2-AD4A-AD85-54DDF7E1F903}" presName="FiveNodes_2" presStyleLbl="node1" presStyleIdx="1" presStyleCnt="5">
        <dgm:presLayoutVars>
          <dgm:bulletEnabled val="1"/>
        </dgm:presLayoutVars>
      </dgm:prSet>
      <dgm:spPr/>
    </dgm:pt>
    <dgm:pt modelId="{1F38A071-96F3-1B4D-AA61-90784F2A94D6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49AD5029-7F10-A246-BDC3-EF8B86B47EF8}" type="pres">
      <dgm:prSet presAssocID="{FC59F2C5-80E2-AD4A-AD85-54DDF7E1F903}" presName="FiveNodes_4" presStyleLbl="node1" presStyleIdx="3" presStyleCnt="5">
        <dgm:presLayoutVars>
          <dgm:bulletEnabled val="1"/>
        </dgm:presLayoutVars>
      </dgm:prSet>
      <dgm:spPr/>
    </dgm:pt>
    <dgm:pt modelId="{BCC02349-777F-6743-9E7D-392E45AAB526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8B098F94-F266-9044-A90E-BEBF4D64C7CF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AFFD239D-391A-7549-88FD-3CADB58D91BF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9D77E1DA-59E8-DD49-970D-8BD732059CA3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5DB8A139-FFE5-EF43-8BC7-14C7B7DA9DEC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6F0AC899-A853-2A41-95DB-0631AE71D54F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2BDDC29F-15F0-9643-B2F7-FCA3E61B29C4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5EB70429-707E-1246-9BBB-599FFF04F07C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1C7DAD52-5044-8540-A334-50CEB50989E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5437D914-E767-3E40-B505-917014CCB50C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DF0EB31E-F8E9-9341-89CC-5E215F42B2B5}" type="presOf" srcId="{47CFD6F0-AEAA-B940-819E-5A0859090BCF}" destId="{1C7DAD52-5044-8540-A334-50CEB50989E1}" srcOrd="1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1C00433-53C3-C443-AC43-737AE24D685B}" type="presOf" srcId="{976B52BE-E96B-5346-8477-5F12C31331FF}" destId="{9D77E1DA-59E8-DD49-970D-8BD732059CA3}" srcOrd="0" destOrd="0" presId="urn:microsoft.com/office/officeart/2005/8/layout/vProcess5"/>
    <dgm:cxn modelId="{C7762338-D5D7-EF4D-98C7-0C964D337E8B}" type="presOf" srcId="{9BF74076-8E0B-C04A-807E-DEEC74D4C8C6}" destId="{AFFD239D-391A-7549-88FD-3CADB58D91BF}" srcOrd="0" destOrd="0" presId="urn:microsoft.com/office/officeart/2005/8/layout/vProcess5"/>
    <dgm:cxn modelId="{90EFB73F-640F-DE4A-B196-D390624CB211}" type="presOf" srcId="{64964D88-FD86-174D-914C-CE8F8A1F66C9}" destId="{38E3EBFC-B8B7-7F4C-B220-AAE8A6FF19F5}" srcOrd="0" destOrd="0" presId="urn:microsoft.com/office/officeart/2005/8/layout/vProcess5"/>
    <dgm:cxn modelId="{DA9D5B52-2404-F243-A330-EF7124955785}" type="presOf" srcId="{36AC7B47-431C-4443-B05F-58F4320D7AD9}" destId="{5437D914-E767-3E40-B505-917014CCB50C}" srcOrd="1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46E1F574-0C3C-F247-887F-915F7CC27A88}" type="presOf" srcId="{36AC7B47-431C-4443-B05F-58F4320D7AD9}" destId="{BCC02349-777F-6743-9E7D-392E45AAB526}" srcOrd="0" destOrd="0" presId="urn:microsoft.com/office/officeart/2005/8/layout/vProcess5"/>
    <dgm:cxn modelId="{FC31218C-0580-3C4D-9DF2-C91D3985A01A}" type="presOf" srcId="{F7EA539D-FC05-1540-AD9A-EE773CE2F5DE}" destId="{5EB70429-707E-1246-9BBB-599FFF04F07C}" srcOrd="1" destOrd="0" presId="urn:microsoft.com/office/officeart/2005/8/layout/vProcess5"/>
    <dgm:cxn modelId="{9483DB9F-CDC9-544E-A942-DD6102BCF7FA}" type="presOf" srcId="{F7EA539D-FC05-1540-AD9A-EE773CE2F5DE}" destId="{1F38A071-96F3-1B4D-AA61-90784F2A94D6}" srcOrd="0" destOrd="0" presId="urn:microsoft.com/office/officeart/2005/8/layout/vProcess5"/>
    <dgm:cxn modelId="{D226F79F-4B4C-8C49-84C8-157B676BB88C}" type="presOf" srcId="{47CFD6F0-AEAA-B940-819E-5A0859090BCF}" destId="{49AD5029-7F10-A246-BDC3-EF8B86B47EF8}" srcOrd="0" destOrd="0" presId="urn:microsoft.com/office/officeart/2005/8/layout/vProcess5"/>
    <dgm:cxn modelId="{BD77B9A9-6C2D-E245-BE46-7C002AB67D11}" type="presOf" srcId="{DDC85EB8-52A8-0D44-9177-0D5A08776754}" destId="{5DB8A139-FFE5-EF43-8BC7-14C7B7DA9DEC}" srcOrd="0" destOrd="0" presId="urn:microsoft.com/office/officeart/2005/8/layout/vProcess5"/>
    <dgm:cxn modelId="{E8B0A4AE-FD7A-C34C-A53D-BC17F160558F}" type="presOf" srcId="{64964D88-FD86-174D-914C-CE8F8A1F66C9}" destId="{2BDDC29F-15F0-9643-B2F7-FCA3E61B29C4}" srcOrd="1" destOrd="0" presId="urn:microsoft.com/office/officeart/2005/8/layout/vProcess5"/>
    <dgm:cxn modelId="{2A0480D1-3FB7-FA47-884B-B32235E2BBC6}" type="presOf" srcId="{CE204DBC-4615-A74D-91B7-BCE007B1DB25}" destId="{6F0AC899-A853-2A41-95DB-0631AE71D54F}" srcOrd="1" destOrd="0" presId="urn:microsoft.com/office/officeart/2005/8/layout/vProcess5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C3CBCBF5-1FCF-6549-B555-99F8CBCDED51}" type="presOf" srcId="{129EF210-9901-FB4E-91C7-7108A5A2834A}" destId="{8B098F94-F266-9044-A90E-BEBF4D64C7CF}" srcOrd="0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D0BEB5FE-F001-E640-88D9-0680BF12FED7}" type="presOf" srcId="{CE204DBC-4615-A74D-91B7-BCE007B1DB25}" destId="{C1CC2635-B6BC-D143-B494-2EFD69E3E71E}" srcOrd="0" destOrd="0" presId="urn:microsoft.com/office/officeart/2005/8/layout/vProcess5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C9239A24-63CC-E749-A29B-6D4319F8E090}" type="presParOf" srcId="{CB96FF00-8DFE-2342-BEBB-C9E68C011977}" destId="{C1CC2635-B6BC-D143-B494-2EFD69E3E71E}" srcOrd="1" destOrd="0" presId="urn:microsoft.com/office/officeart/2005/8/layout/vProcess5"/>
    <dgm:cxn modelId="{8214BD11-0E67-7A43-BF29-9B9350F5B599}" type="presParOf" srcId="{CB96FF00-8DFE-2342-BEBB-C9E68C011977}" destId="{38E3EBFC-B8B7-7F4C-B220-AAE8A6FF19F5}" srcOrd="2" destOrd="0" presId="urn:microsoft.com/office/officeart/2005/8/layout/vProcess5"/>
    <dgm:cxn modelId="{3244CD08-FF94-FE4F-A729-05A52746F971}" type="presParOf" srcId="{CB96FF00-8DFE-2342-BEBB-C9E68C011977}" destId="{1F38A071-96F3-1B4D-AA61-90784F2A94D6}" srcOrd="3" destOrd="0" presId="urn:microsoft.com/office/officeart/2005/8/layout/vProcess5"/>
    <dgm:cxn modelId="{937B000C-8163-BF48-9B42-E2913EB21556}" type="presParOf" srcId="{CB96FF00-8DFE-2342-BEBB-C9E68C011977}" destId="{49AD5029-7F10-A246-BDC3-EF8B86B47EF8}" srcOrd="4" destOrd="0" presId="urn:microsoft.com/office/officeart/2005/8/layout/vProcess5"/>
    <dgm:cxn modelId="{1C017769-9D0A-2840-B065-81800AE9C9F8}" type="presParOf" srcId="{CB96FF00-8DFE-2342-BEBB-C9E68C011977}" destId="{BCC02349-777F-6743-9E7D-392E45AAB526}" srcOrd="5" destOrd="0" presId="urn:microsoft.com/office/officeart/2005/8/layout/vProcess5"/>
    <dgm:cxn modelId="{14246B77-CEF3-2249-B698-437913BFABE0}" type="presParOf" srcId="{CB96FF00-8DFE-2342-BEBB-C9E68C011977}" destId="{8B098F94-F266-9044-A90E-BEBF4D64C7CF}" srcOrd="6" destOrd="0" presId="urn:microsoft.com/office/officeart/2005/8/layout/vProcess5"/>
    <dgm:cxn modelId="{B200821B-A628-7E47-A04B-DC50605043F7}" type="presParOf" srcId="{CB96FF00-8DFE-2342-BEBB-C9E68C011977}" destId="{AFFD239D-391A-7549-88FD-3CADB58D91BF}" srcOrd="7" destOrd="0" presId="urn:microsoft.com/office/officeart/2005/8/layout/vProcess5"/>
    <dgm:cxn modelId="{06B658FD-0A03-A04E-8B84-2F4F5F81339B}" type="presParOf" srcId="{CB96FF00-8DFE-2342-BEBB-C9E68C011977}" destId="{9D77E1DA-59E8-DD49-970D-8BD732059CA3}" srcOrd="8" destOrd="0" presId="urn:microsoft.com/office/officeart/2005/8/layout/vProcess5"/>
    <dgm:cxn modelId="{90E8837E-01E9-0B41-A741-62A36B462E5A}" type="presParOf" srcId="{CB96FF00-8DFE-2342-BEBB-C9E68C011977}" destId="{5DB8A139-FFE5-EF43-8BC7-14C7B7DA9DEC}" srcOrd="9" destOrd="0" presId="urn:microsoft.com/office/officeart/2005/8/layout/vProcess5"/>
    <dgm:cxn modelId="{6FACB95E-6A81-F142-9D22-1DA8BE936AED}" type="presParOf" srcId="{CB96FF00-8DFE-2342-BEBB-C9E68C011977}" destId="{6F0AC899-A853-2A41-95DB-0631AE71D54F}" srcOrd="10" destOrd="0" presId="urn:microsoft.com/office/officeart/2005/8/layout/vProcess5"/>
    <dgm:cxn modelId="{CF60B8FE-A11E-C248-A4B0-AE35939052F0}" type="presParOf" srcId="{CB96FF00-8DFE-2342-BEBB-C9E68C011977}" destId="{2BDDC29F-15F0-9643-B2F7-FCA3E61B29C4}" srcOrd="11" destOrd="0" presId="urn:microsoft.com/office/officeart/2005/8/layout/vProcess5"/>
    <dgm:cxn modelId="{00D828AE-6B34-D34C-BDD7-A64BFF691D64}" type="presParOf" srcId="{CB96FF00-8DFE-2342-BEBB-C9E68C011977}" destId="{5EB70429-707E-1246-9BBB-599FFF04F07C}" srcOrd="12" destOrd="0" presId="urn:microsoft.com/office/officeart/2005/8/layout/vProcess5"/>
    <dgm:cxn modelId="{FC68840E-BC7D-E24E-A04E-080946429320}" type="presParOf" srcId="{CB96FF00-8DFE-2342-BEBB-C9E68C011977}" destId="{1C7DAD52-5044-8540-A334-50CEB50989E1}" srcOrd="13" destOrd="0" presId="urn:microsoft.com/office/officeart/2005/8/layout/vProcess5"/>
    <dgm:cxn modelId="{4F3DF77B-72A9-0F48-92D3-A10D7A6CAD5E}" type="presParOf" srcId="{CB96FF00-8DFE-2342-BEBB-C9E68C011977}" destId="{5437D914-E767-3E40-B505-917014CCB50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تحليل السيناريوهات المحتملة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تحديد أنواع الأزمات الأكثر احتمالًا وبناء سيناريوهات اتصال متوقعة لها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صياغة رسائل أساسية مرجعية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تطوير رسائل محورية تعكس قيم المؤسسة وتُستخدم كأساس عند تخصيص الردود أثناء الأزمة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تحديد نبرة الاتصال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تيار النبرة المناسبة (رسمية، ودودة، حازمة...) لكل فئة من الجمهور، لتفادي سوء الفهم</a:t>
          </a:r>
          <a:r>
            <a:rPr lang="en-GB" sz="2000" dirty="0"/>
            <a:t>.</a:t>
          </a: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إعداد قوالب للمنصات المختلفة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صياغة رسائل قابلة للتخصيص لوسائل الإعلام، البريد الإلكتروني، وسائل التواصل الاجتماعي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آلية مراجعة دورية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التأكد من أن بنك الرسائل يتم تحديثه بشكل دوري لمواكبة التغيرات في البيئة الخارجية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منصات الرصد الاجتماعي 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استخدام أدوات رقمية لرصد المحادثات حول العلامة التجارية عبر الشبكات الاجتماعية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تحليل النبرة والمشاعر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 err="1"/>
            <a:t>ج</a:t>
          </a:r>
          <a:r>
            <a:rPr lang="ar-SA" sz="2000" dirty="0"/>
            <a:t> تقنيات الذكاء الاصطناعي لتحليل اتجاه المشاعر (سلبي/إيجابي/محايد) في المحادثات الرقمية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مراقبة وسائل الإعلام التقليدية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b="1" dirty="0"/>
            <a:t>متابعة الصحف، القنوات الإخبارية، المواقع المتخصصة لرصد أي تغطية مرتبطة بالمؤسسة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رصد مؤشرات الإنذار المبكر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1800" b="1" dirty="0"/>
            <a:t>تصميم لوحات تحكم</a:t>
          </a:r>
          <a:r>
            <a:rPr lang="en-GB" sz="1800" b="1" dirty="0"/>
            <a:t> Dashboard </a:t>
          </a:r>
          <a:r>
            <a:rPr lang="ar-SA" sz="1800" b="1" dirty="0"/>
            <a:t>تُظهر المؤشرات التحذيرية المبكرة لتسارع محتمل في الحديث عن المؤسسة</a:t>
          </a:r>
          <a:endParaRPr lang="en-GB" sz="18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دمج المصادر الداخلية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b="1" dirty="0"/>
            <a:t>الاستفادة من بيانات مراكز الاتصال، خدمة العملاء، تقارير الأداء الداخلي كمصادر إنذار إضافية</a:t>
          </a:r>
          <a:endParaRPr lang="en-GB" sz="20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تحليل سلاسل الزمن</a:t>
          </a:r>
          <a:r>
            <a:rPr lang="en-GB" sz="2000" b="1" dirty="0"/>
            <a:t> (Time Series Analysis):</a:t>
          </a:r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الكشف عن الاتجاهات غير الطبيعية في حجم المحادثات أو معدلات النقر أو الشكاوى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رصد الأنماط السلوكية غير المألوفة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استخدام نماذج الذكاء الاصطناعي لتحديد سلوكيات رقمية غير معتادة قد تُنذر بأزمة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تحليل مصادر الحركة</a:t>
          </a:r>
          <a:r>
            <a:rPr lang="en-GB" sz="2000" b="1" dirty="0"/>
            <a:t> (Traffic Sources):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تتبع مصادر الزوار التي تُوجّه الجمهور إلى مواقع المؤسسة أثناء تصاعد الحديث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تتبع العبارات المفتاحية الصاعدة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مراقبة الكلمات المفتاحية الجديدة أو غير المتوقعة التي تظهر فجأة مرتبطة بالمؤسسة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0F95C492-231D-EE4C-92B0-449148F6B581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تحليل شبكة المؤثرين</a:t>
          </a:r>
          <a:endParaRPr lang="en-GB" sz="2000" dirty="0"/>
        </a:p>
      </dgm:t>
    </dgm:pt>
    <dgm:pt modelId="{3EEB3158-5978-B34D-8426-612A5C5843DA}" type="parTrans" cxnId="{C5FFDB04-09F2-DE45-A83C-5BAC9DC05150}">
      <dgm:prSet/>
      <dgm:spPr/>
      <dgm:t>
        <a:bodyPr/>
        <a:lstStyle/>
        <a:p>
          <a:pPr algn="r"/>
          <a:endParaRPr lang="en-GB" sz="2000"/>
        </a:p>
      </dgm:t>
    </dgm:pt>
    <dgm:pt modelId="{A715C2B9-FF92-BA45-80D5-61F02312003A}" type="sibTrans" cxnId="{C5FFDB04-09F2-DE45-A83C-5BAC9DC05150}">
      <dgm:prSet/>
      <dgm:spPr/>
      <dgm:t>
        <a:bodyPr/>
        <a:lstStyle/>
        <a:p>
          <a:pPr algn="r"/>
          <a:endParaRPr lang="en-GB" sz="2000"/>
        </a:p>
      </dgm:t>
    </dgm:pt>
    <dgm:pt modelId="{8608A208-5BB6-0F4D-B1C0-6AF17D058C2F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رسم خريطة تفاعل المؤثرين لرصد من يقود الحديث حول المؤسسة، ومن يمكن أن يُضخّم الأزمة</a:t>
          </a:r>
          <a:endParaRPr lang="en-GB" sz="2000" dirty="0"/>
        </a:p>
      </dgm:t>
    </dgm:pt>
    <dgm:pt modelId="{F589CA80-4F31-184A-A38F-5881F4212CFA}" type="parTrans" cxnId="{B07C6CAD-09C6-3449-B7DE-ED8D7C362015}">
      <dgm:prSet/>
      <dgm:spPr/>
      <dgm:t>
        <a:bodyPr/>
        <a:lstStyle/>
        <a:p>
          <a:pPr algn="r"/>
          <a:endParaRPr lang="en-GB" sz="2000"/>
        </a:p>
      </dgm:t>
    </dgm:pt>
    <dgm:pt modelId="{2766C822-0403-8541-ABFE-901BD8A224AD}" type="sibTrans" cxnId="{B07C6CAD-09C6-3449-B7DE-ED8D7C362015}">
      <dgm:prSet/>
      <dgm:spPr/>
      <dgm:t>
        <a:bodyPr/>
        <a:lstStyle/>
        <a:p>
          <a:pPr algn="r"/>
          <a:endParaRPr lang="en-GB" sz="2000"/>
        </a:p>
      </dgm:t>
    </dgm:pt>
    <dgm:pt modelId="{EF408C48-AD81-5B4A-93CA-4BA10CE7B85D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8C486FD7-78BA-6244-9F23-D236741A5A80}" type="pres">
      <dgm:prSet presAssocID="{1752099A-5FA7-5B42-9954-CCC2DC540A73}" presName="circle1" presStyleLbl="node1" presStyleIdx="0" presStyleCnt="5"/>
      <dgm:spPr/>
    </dgm:pt>
    <dgm:pt modelId="{87C8BA79-3FF0-2640-A92A-65862AB233CB}" type="pres">
      <dgm:prSet presAssocID="{1752099A-5FA7-5B42-9954-CCC2DC540A73}" presName="space" presStyleCnt="0"/>
      <dgm:spPr/>
    </dgm:pt>
    <dgm:pt modelId="{098C1ED5-05DC-5B46-AE22-711AF95AF93E}" type="pres">
      <dgm:prSet presAssocID="{1752099A-5FA7-5B42-9954-CCC2DC540A73}" presName="rect1" presStyleLbl="alignAcc1" presStyleIdx="0" presStyleCnt="5"/>
      <dgm:spPr/>
    </dgm:pt>
    <dgm:pt modelId="{C8F61478-D6B5-CA49-AF67-04987BB072D6}" type="pres">
      <dgm:prSet presAssocID="{33175CCB-1C8B-1C44-8A2A-276D69ED11D2}" presName="vertSpace2" presStyleLbl="node1" presStyleIdx="0" presStyleCnt="5"/>
      <dgm:spPr/>
    </dgm:pt>
    <dgm:pt modelId="{7E05C4F8-7504-4F45-BB65-747A5F24396E}" type="pres">
      <dgm:prSet presAssocID="{33175CCB-1C8B-1C44-8A2A-276D69ED11D2}" presName="circle2" presStyleLbl="node1" presStyleIdx="1" presStyleCnt="5"/>
      <dgm:spPr/>
    </dgm:pt>
    <dgm:pt modelId="{4C59025E-E1CB-C443-B432-AEB2BF51EFD9}" type="pres">
      <dgm:prSet presAssocID="{33175CCB-1C8B-1C44-8A2A-276D69ED11D2}" presName="rect2" presStyleLbl="alignAcc1" presStyleIdx="1" presStyleCnt="5"/>
      <dgm:spPr/>
    </dgm:pt>
    <dgm:pt modelId="{1F40B86E-6094-DA45-AB8E-05C1CE72BC8D}" type="pres">
      <dgm:prSet presAssocID="{00BA3E18-A5E2-9140-B854-8729D59638C7}" presName="vertSpace3" presStyleLbl="node1" presStyleIdx="1" presStyleCnt="5"/>
      <dgm:spPr/>
    </dgm:pt>
    <dgm:pt modelId="{81F8F1B1-EB25-C64F-A63E-C779C2B8BCC2}" type="pres">
      <dgm:prSet presAssocID="{00BA3E18-A5E2-9140-B854-8729D59638C7}" presName="circle3" presStyleLbl="node1" presStyleIdx="2" presStyleCnt="5"/>
      <dgm:spPr/>
    </dgm:pt>
    <dgm:pt modelId="{D33C6F92-A7C6-E647-A284-E90B3A91ECA0}" type="pres">
      <dgm:prSet presAssocID="{00BA3E18-A5E2-9140-B854-8729D59638C7}" presName="rect3" presStyleLbl="alignAcc1" presStyleIdx="2" presStyleCnt="5"/>
      <dgm:spPr/>
    </dgm:pt>
    <dgm:pt modelId="{7EE41C31-83B5-2745-BFE1-75AAFD78F1B2}" type="pres">
      <dgm:prSet presAssocID="{E8E95C23-E752-394B-B9B6-2A78136193D2}" presName="vertSpace4" presStyleLbl="node1" presStyleIdx="2" presStyleCnt="5"/>
      <dgm:spPr/>
    </dgm:pt>
    <dgm:pt modelId="{6CBD1598-6F31-F549-8062-A4694C0CCA3A}" type="pres">
      <dgm:prSet presAssocID="{E8E95C23-E752-394B-B9B6-2A78136193D2}" presName="circle4" presStyleLbl="node1" presStyleIdx="3" presStyleCnt="5"/>
      <dgm:spPr/>
    </dgm:pt>
    <dgm:pt modelId="{2C112383-C01A-B84F-A777-86C9823900DB}" type="pres">
      <dgm:prSet presAssocID="{E8E95C23-E752-394B-B9B6-2A78136193D2}" presName="rect4" presStyleLbl="alignAcc1" presStyleIdx="3" presStyleCnt="5"/>
      <dgm:spPr/>
    </dgm:pt>
    <dgm:pt modelId="{951E767F-F5B5-9745-A66C-3624749575BD}" type="pres">
      <dgm:prSet presAssocID="{0F95C492-231D-EE4C-92B0-449148F6B581}" presName="vertSpace5" presStyleLbl="node1" presStyleIdx="3" presStyleCnt="5"/>
      <dgm:spPr/>
    </dgm:pt>
    <dgm:pt modelId="{D6CCF990-2F5D-E04A-A324-5C56D2799EC4}" type="pres">
      <dgm:prSet presAssocID="{0F95C492-231D-EE4C-92B0-449148F6B581}" presName="circle5" presStyleLbl="node1" presStyleIdx="4" presStyleCnt="5"/>
      <dgm:spPr/>
    </dgm:pt>
    <dgm:pt modelId="{CA4FFAC4-FA1A-C143-82F4-A72D7F7CF08D}" type="pres">
      <dgm:prSet presAssocID="{0F95C492-231D-EE4C-92B0-449148F6B581}" presName="rect5" presStyleLbl="alignAcc1" presStyleIdx="4" presStyleCnt="5"/>
      <dgm:spPr/>
    </dgm:pt>
    <dgm:pt modelId="{EC3496A2-B30B-4142-B080-7266277B7AF8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67A4AC73-804B-EF4A-A239-8C03F111919D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A60B92CD-2829-3644-AC5E-C6D03ACD05D0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CBD58962-BF1F-1A47-A84A-A822D818DA30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BD8D9CE8-46F7-EC4E-94E7-B58AC21A6553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AAD410C5-14AF-1B4A-A166-EADAA9C9FBD0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7D63675A-3D6A-6C4B-86A3-15C9E2034525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67AFF617-057B-044F-A4A0-07AF5EBD9FF5}" type="pres">
      <dgm:prSet presAssocID="{E8E95C23-E752-394B-B9B6-2A78136193D2}" presName="rect4ChTx" presStyleLbl="alignAcc1" presStyleIdx="4" presStyleCnt="5" custScaleX="108494">
        <dgm:presLayoutVars>
          <dgm:bulletEnabled val="1"/>
        </dgm:presLayoutVars>
      </dgm:prSet>
      <dgm:spPr/>
    </dgm:pt>
    <dgm:pt modelId="{1EBE4F9E-25BF-A544-AE22-AF9CDC6B5F63}" type="pres">
      <dgm:prSet presAssocID="{0F95C492-231D-EE4C-92B0-449148F6B581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4E2AA032-8E51-D341-BC4B-A9962DCF7246}" type="pres">
      <dgm:prSet presAssocID="{0F95C492-231D-EE4C-92B0-449148F6B581}" presName="rect5ChTx" presStyleLbl="alignAcc1" presStyleIdx="4" presStyleCnt="5" custScaleX="113558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C5FFDB04-09F2-DE45-A83C-5BAC9DC05150}" srcId="{5B0BFAD2-A999-3B41-82A1-CDF4A6E3F1DA}" destId="{0F95C492-231D-EE4C-92B0-449148F6B581}" srcOrd="4" destOrd="0" parTransId="{3EEB3158-5978-B34D-8426-612A5C5843DA}" sibTransId="{A715C2B9-FF92-BA45-80D5-61F02312003A}"/>
    <dgm:cxn modelId="{2ED5B012-68E9-7A49-8D1C-30A8B2C1EF23}" type="presOf" srcId="{1752099A-5FA7-5B42-9954-CCC2DC540A73}" destId="{098C1ED5-05DC-5B46-AE22-711AF95AF93E}" srcOrd="0" destOrd="0" presId="urn:microsoft.com/office/officeart/2005/8/layout/target3"/>
    <dgm:cxn modelId="{46455016-5796-E347-A4AD-174654E7CA22}" type="presOf" srcId="{33175CCB-1C8B-1C44-8A2A-276D69ED11D2}" destId="{A60B92CD-2829-3644-AC5E-C6D03ACD05D0}" srcOrd="1" destOrd="0" presId="urn:microsoft.com/office/officeart/2005/8/layout/target3"/>
    <dgm:cxn modelId="{47807929-4593-4345-9E86-9E384B7CB4DE}" type="presOf" srcId="{1752099A-5FA7-5B42-9954-CCC2DC540A73}" destId="{EC3496A2-B30B-4142-B080-7266277B7AF8}" srcOrd="1" destOrd="0" presId="urn:microsoft.com/office/officeart/2005/8/layout/target3"/>
    <dgm:cxn modelId="{CE9D853E-2C3E-904F-A4BC-E66DA9895CF2}" type="presOf" srcId="{8608A208-5BB6-0F4D-B1C0-6AF17D058C2F}" destId="{4E2AA032-8E51-D341-BC4B-A9962DCF7246}" srcOrd="0" destOrd="0" presId="urn:microsoft.com/office/officeart/2005/8/layout/target3"/>
    <dgm:cxn modelId="{886B8147-325A-894D-BD94-4605CEF810F7}" type="presOf" srcId="{8196662A-287F-234F-A077-9224702B5B77}" destId="{CBD58962-BF1F-1A47-A84A-A822D818DA30}" srcOrd="0" destOrd="0" presId="urn:microsoft.com/office/officeart/2005/8/layout/target3"/>
    <dgm:cxn modelId="{CF68D14A-D9A9-D748-921D-2F9322C45846}" type="presOf" srcId="{00BA3E18-A5E2-9140-B854-8729D59638C7}" destId="{BD8D9CE8-46F7-EC4E-94E7-B58AC21A6553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CD9B763-A77C-7343-A7AE-7972CE1F75A9}" type="presOf" srcId="{2E7B7787-BF7C-304D-9F38-1C0AB771DD8B}" destId="{AAD410C5-14AF-1B4A-A166-EADAA9C9FBD0}" srcOrd="0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2EE3788A-1977-AD4D-B7A4-F6293C68CB08}" type="presOf" srcId="{F0B52F86-83AF-D945-9E33-5773BE9861C5}" destId="{67A4AC73-804B-EF4A-A239-8C03F111919D}" srcOrd="0" destOrd="0" presId="urn:microsoft.com/office/officeart/2005/8/layout/target3"/>
    <dgm:cxn modelId="{87A2D28E-80FD-F043-9918-AAFDDDC9F965}" type="presOf" srcId="{E8E95C23-E752-394B-B9B6-2A78136193D2}" destId="{7D63675A-3D6A-6C4B-86A3-15C9E2034525}" srcOrd="1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5299295-85EB-B043-A028-11949F2191D0}" type="presOf" srcId="{0F95C492-231D-EE4C-92B0-449148F6B581}" destId="{CA4FFAC4-FA1A-C143-82F4-A72D7F7CF08D}" srcOrd="0" destOrd="0" presId="urn:microsoft.com/office/officeart/2005/8/layout/target3"/>
    <dgm:cxn modelId="{503D0296-3AB9-F042-B5A3-97C293070819}" type="presOf" srcId="{00BA3E18-A5E2-9140-B854-8729D59638C7}" destId="{D33C6F92-A7C6-E647-A284-E90B3A91ECA0}" srcOrd="0" destOrd="0" presId="urn:microsoft.com/office/officeart/2005/8/layout/target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8A10FA3-447D-5A4C-8FC5-7D97C3106120}" type="presOf" srcId="{2EE28272-E03F-FE41-917F-9CFA55EACE13}" destId="{67AFF617-057B-044F-A4A0-07AF5EBD9FF5}" srcOrd="0" destOrd="0" presId="urn:microsoft.com/office/officeart/2005/8/layout/target3"/>
    <dgm:cxn modelId="{B07C6CAD-09C6-3449-B7DE-ED8D7C362015}" srcId="{0F95C492-231D-EE4C-92B0-449148F6B581}" destId="{8608A208-5BB6-0F4D-B1C0-6AF17D058C2F}" srcOrd="0" destOrd="0" parTransId="{F589CA80-4F31-184A-A38F-5881F4212CFA}" sibTransId="{2766C822-0403-8541-ABFE-901BD8A224AD}"/>
    <dgm:cxn modelId="{15FE9DBD-3901-2A4C-8DE7-14D7F4C17E45}" type="presOf" srcId="{33175CCB-1C8B-1C44-8A2A-276D69ED11D2}" destId="{4C59025E-E1CB-C443-B432-AEB2BF51EFD9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288775DD-7CAA-D74C-BB66-182C27EAC129}" type="presOf" srcId="{0F95C492-231D-EE4C-92B0-449148F6B581}" destId="{1EBE4F9E-25BF-A544-AE22-AF9CDC6B5F63}" srcOrd="1" destOrd="0" presId="urn:microsoft.com/office/officeart/2005/8/layout/target3"/>
    <dgm:cxn modelId="{41AFC9E2-D239-104F-A539-844A772B3FE1}" type="presOf" srcId="{5B0BFAD2-A999-3B41-82A1-CDF4A6E3F1DA}" destId="{EF408C48-AD81-5B4A-93CA-4BA10CE7B85D}" srcOrd="0" destOrd="0" presId="urn:microsoft.com/office/officeart/2005/8/layout/target3"/>
    <dgm:cxn modelId="{C4BEA6ED-879F-A84B-981E-FC376C7CBE6D}" type="presOf" srcId="{E8E95C23-E752-394B-B9B6-2A78136193D2}" destId="{2C112383-C01A-B84F-A777-86C9823900DB}" srcOrd="0" destOrd="0" presId="urn:microsoft.com/office/officeart/2005/8/layout/target3"/>
    <dgm:cxn modelId="{12733322-A3BD-A84B-A54C-14B312EA5337}" type="presParOf" srcId="{EF408C48-AD81-5B4A-93CA-4BA10CE7B85D}" destId="{8C486FD7-78BA-6244-9F23-D236741A5A80}" srcOrd="0" destOrd="0" presId="urn:microsoft.com/office/officeart/2005/8/layout/target3"/>
    <dgm:cxn modelId="{F6F48124-F09A-A64C-9E7F-818D412ACEF9}" type="presParOf" srcId="{EF408C48-AD81-5B4A-93CA-4BA10CE7B85D}" destId="{87C8BA79-3FF0-2640-A92A-65862AB233CB}" srcOrd="1" destOrd="0" presId="urn:microsoft.com/office/officeart/2005/8/layout/target3"/>
    <dgm:cxn modelId="{32CEA14A-62AF-6B47-AAEB-064BB0DB6688}" type="presParOf" srcId="{EF408C48-AD81-5B4A-93CA-4BA10CE7B85D}" destId="{098C1ED5-05DC-5B46-AE22-711AF95AF93E}" srcOrd="2" destOrd="0" presId="urn:microsoft.com/office/officeart/2005/8/layout/target3"/>
    <dgm:cxn modelId="{ABDC27E8-7F80-7542-BB44-88FE5880D9C8}" type="presParOf" srcId="{EF408C48-AD81-5B4A-93CA-4BA10CE7B85D}" destId="{C8F61478-D6B5-CA49-AF67-04987BB072D6}" srcOrd="3" destOrd="0" presId="urn:microsoft.com/office/officeart/2005/8/layout/target3"/>
    <dgm:cxn modelId="{90A1BFF2-9B29-F54D-B757-99E81A592D4F}" type="presParOf" srcId="{EF408C48-AD81-5B4A-93CA-4BA10CE7B85D}" destId="{7E05C4F8-7504-4F45-BB65-747A5F24396E}" srcOrd="4" destOrd="0" presId="urn:microsoft.com/office/officeart/2005/8/layout/target3"/>
    <dgm:cxn modelId="{D00785D6-8C48-4041-90EF-0FB786DDCA37}" type="presParOf" srcId="{EF408C48-AD81-5B4A-93CA-4BA10CE7B85D}" destId="{4C59025E-E1CB-C443-B432-AEB2BF51EFD9}" srcOrd="5" destOrd="0" presId="urn:microsoft.com/office/officeart/2005/8/layout/target3"/>
    <dgm:cxn modelId="{70A11617-1C29-8B4A-A959-0AAFB7993D91}" type="presParOf" srcId="{EF408C48-AD81-5B4A-93CA-4BA10CE7B85D}" destId="{1F40B86E-6094-DA45-AB8E-05C1CE72BC8D}" srcOrd="6" destOrd="0" presId="urn:microsoft.com/office/officeart/2005/8/layout/target3"/>
    <dgm:cxn modelId="{C26F9D4C-742B-BD41-B4DE-74C93D2E2746}" type="presParOf" srcId="{EF408C48-AD81-5B4A-93CA-4BA10CE7B85D}" destId="{81F8F1B1-EB25-C64F-A63E-C779C2B8BCC2}" srcOrd="7" destOrd="0" presId="urn:microsoft.com/office/officeart/2005/8/layout/target3"/>
    <dgm:cxn modelId="{62240355-2EC3-A747-B549-D83BA1A35E8A}" type="presParOf" srcId="{EF408C48-AD81-5B4A-93CA-4BA10CE7B85D}" destId="{D33C6F92-A7C6-E647-A284-E90B3A91ECA0}" srcOrd="8" destOrd="0" presId="urn:microsoft.com/office/officeart/2005/8/layout/target3"/>
    <dgm:cxn modelId="{8CA72413-6BE2-384F-A4A7-688E1139F214}" type="presParOf" srcId="{EF408C48-AD81-5B4A-93CA-4BA10CE7B85D}" destId="{7EE41C31-83B5-2745-BFE1-75AAFD78F1B2}" srcOrd="9" destOrd="0" presId="urn:microsoft.com/office/officeart/2005/8/layout/target3"/>
    <dgm:cxn modelId="{441A4E18-655D-9547-91C0-64C7D80FEF95}" type="presParOf" srcId="{EF408C48-AD81-5B4A-93CA-4BA10CE7B85D}" destId="{6CBD1598-6F31-F549-8062-A4694C0CCA3A}" srcOrd="10" destOrd="0" presId="urn:microsoft.com/office/officeart/2005/8/layout/target3"/>
    <dgm:cxn modelId="{38E18D39-6FE9-824B-AAA2-853956E55EF0}" type="presParOf" srcId="{EF408C48-AD81-5B4A-93CA-4BA10CE7B85D}" destId="{2C112383-C01A-B84F-A777-86C9823900DB}" srcOrd="11" destOrd="0" presId="urn:microsoft.com/office/officeart/2005/8/layout/target3"/>
    <dgm:cxn modelId="{EAF6342B-4FC3-4844-AC2A-6352869361E3}" type="presParOf" srcId="{EF408C48-AD81-5B4A-93CA-4BA10CE7B85D}" destId="{951E767F-F5B5-9745-A66C-3624749575BD}" srcOrd="12" destOrd="0" presId="urn:microsoft.com/office/officeart/2005/8/layout/target3"/>
    <dgm:cxn modelId="{F3C04DC3-9435-E647-91C5-B3097A525FA7}" type="presParOf" srcId="{EF408C48-AD81-5B4A-93CA-4BA10CE7B85D}" destId="{D6CCF990-2F5D-E04A-A324-5C56D2799EC4}" srcOrd="13" destOrd="0" presId="urn:microsoft.com/office/officeart/2005/8/layout/target3"/>
    <dgm:cxn modelId="{E098D3FD-D3B3-FD46-81E0-536BC008BB4C}" type="presParOf" srcId="{EF408C48-AD81-5B4A-93CA-4BA10CE7B85D}" destId="{CA4FFAC4-FA1A-C143-82F4-A72D7F7CF08D}" srcOrd="14" destOrd="0" presId="urn:microsoft.com/office/officeart/2005/8/layout/target3"/>
    <dgm:cxn modelId="{C6E3C6FC-3AE0-D34E-A13B-621EA89264B6}" type="presParOf" srcId="{EF408C48-AD81-5B4A-93CA-4BA10CE7B85D}" destId="{EC3496A2-B30B-4142-B080-7266277B7AF8}" srcOrd="15" destOrd="0" presId="urn:microsoft.com/office/officeart/2005/8/layout/target3"/>
    <dgm:cxn modelId="{F015F51F-E3A7-304A-A040-17B78553C1A3}" type="presParOf" srcId="{EF408C48-AD81-5B4A-93CA-4BA10CE7B85D}" destId="{67A4AC73-804B-EF4A-A239-8C03F111919D}" srcOrd="16" destOrd="0" presId="urn:microsoft.com/office/officeart/2005/8/layout/target3"/>
    <dgm:cxn modelId="{D5BFC88D-25CB-5440-8313-43F207C0ED82}" type="presParOf" srcId="{EF408C48-AD81-5B4A-93CA-4BA10CE7B85D}" destId="{A60B92CD-2829-3644-AC5E-C6D03ACD05D0}" srcOrd="17" destOrd="0" presId="urn:microsoft.com/office/officeart/2005/8/layout/target3"/>
    <dgm:cxn modelId="{073F14C4-952D-704A-BBC2-FF3A7E230D21}" type="presParOf" srcId="{EF408C48-AD81-5B4A-93CA-4BA10CE7B85D}" destId="{CBD58962-BF1F-1A47-A84A-A822D818DA30}" srcOrd="18" destOrd="0" presId="urn:microsoft.com/office/officeart/2005/8/layout/target3"/>
    <dgm:cxn modelId="{1D4C7E71-1864-5844-9FF4-1AE3F8E80BE8}" type="presParOf" srcId="{EF408C48-AD81-5B4A-93CA-4BA10CE7B85D}" destId="{BD8D9CE8-46F7-EC4E-94E7-B58AC21A6553}" srcOrd="19" destOrd="0" presId="urn:microsoft.com/office/officeart/2005/8/layout/target3"/>
    <dgm:cxn modelId="{C89BCDD8-37FE-4A41-A8C2-999856967E49}" type="presParOf" srcId="{EF408C48-AD81-5B4A-93CA-4BA10CE7B85D}" destId="{AAD410C5-14AF-1B4A-A166-EADAA9C9FBD0}" srcOrd="20" destOrd="0" presId="urn:microsoft.com/office/officeart/2005/8/layout/target3"/>
    <dgm:cxn modelId="{029348BF-ABBA-BE4C-B987-F57B68E1AD40}" type="presParOf" srcId="{EF408C48-AD81-5B4A-93CA-4BA10CE7B85D}" destId="{7D63675A-3D6A-6C4B-86A3-15C9E2034525}" srcOrd="21" destOrd="0" presId="urn:microsoft.com/office/officeart/2005/8/layout/target3"/>
    <dgm:cxn modelId="{6FCE9C9D-58CB-E949-A60B-F5BD3EF1F7BB}" type="presParOf" srcId="{EF408C48-AD81-5B4A-93CA-4BA10CE7B85D}" destId="{67AFF617-057B-044F-A4A0-07AF5EBD9FF5}" srcOrd="22" destOrd="0" presId="urn:microsoft.com/office/officeart/2005/8/layout/target3"/>
    <dgm:cxn modelId="{3E73E4B0-4125-0040-874A-EDF7306DC1A7}" type="presParOf" srcId="{EF408C48-AD81-5B4A-93CA-4BA10CE7B85D}" destId="{1EBE4F9E-25BF-A544-AE22-AF9CDC6B5F63}" srcOrd="23" destOrd="0" presId="urn:microsoft.com/office/officeart/2005/8/layout/target3"/>
    <dgm:cxn modelId="{C7EDE884-488C-8F4D-9CD0-726BA2A82A61}" type="presParOf" srcId="{EF408C48-AD81-5B4A-93CA-4BA10CE7B85D}" destId="{4E2AA032-8E51-D341-BC4B-A9962DCF7246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hList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ar-SA" sz="2400" b="1" dirty="0"/>
            <a:t>رصد التغيرات في بيئة العمل</a:t>
          </a:r>
          <a:endParaRPr lang="en-GB" sz="24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4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400"/>
        </a:p>
      </dgm:t>
    </dgm:pt>
    <dgm:pt modelId="{B5292BB0-F023-9C43-BDF8-F755E102B789}">
      <dgm:prSet custT="1"/>
      <dgm:spPr/>
      <dgm:t>
        <a:bodyPr/>
        <a:lstStyle/>
        <a:p>
          <a:pPr algn="r" rtl="1"/>
          <a:r>
            <a:rPr lang="ar-SA" sz="2400" b="1" dirty="0"/>
            <a:t>تحليل السيناريوهات "ماذا لو؟</a:t>
          </a:r>
          <a:r>
            <a:rPr lang="en-GB" sz="2400" b="1" dirty="0"/>
            <a:t>"</a:t>
          </a:r>
          <a:endParaRPr lang="en-GB" sz="2400" dirty="0"/>
        </a:p>
      </dgm:t>
    </dgm:pt>
    <dgm:pt modelId="{82C2E4D5-C655-DD4C-B18F-8DA753EEDEB7}" type="parTrans" cxnId="{AFCAB68D-6184-D94D-AB4F-963912540411}">
      <dgm:prSet/>
      <dgm:spPr/>
      <dgm:t>
        <a:bodyPr/>
        <a:lstStyle/>
        <a:p>
          <a:pPr algn="r" rtl="1"/>
          <a:endParaRPr lang="en-GB" sz="2400"/>
        </a:p>
      </dgm:t>
    </dgm:pt>
    <dgm:pt modelId="{88CA8B33-D9EF-5F4E-AF29-58DBD2E4CB4B}" type="sibTrans" cxnId="{AFCAB68D-6184-D94D-AB4F-963912540411}">
      <dgm:prSet/>
      <dgm:spPr/>
      <dgm:t>
        <a:bodyPr/>
        <a:lstStyle/>
        <a:p>
          <a:pPr algn="r" rtl="1"/>
          <a:endParaRPr lang="en-GB" sz="24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ar-SA" sz="2400" b="1" dirty="0"/>
            <a:t>إعداد خطط استجابة أولية</a:t>
          </a:r>
          <a:endParaRPr lang="en-GB" sz="24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4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4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تطوير استجابات أولية مرنة يمكن تخصيصها حسب نوع الأزمة</a:t>
          </a:r>
          <a:endParaRPr lang="en-GB" sz="24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4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400"/>
        </a:p>
      </dgm:t>
    </dgm:pt>
    <dgm:pt modelId="{A62F11E2-3908-CE4F-8A66-856DBC2A72B2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طرح أسئلة استباقية على الفريق: "ماذا لو حدث كذا؟ كيف نتصرف؟</a:t>
          </a:r>
          <a:r>
            <a:rPr lang="en-GB" sz="2400" dirty="0"/>
            <a:t>"</a:t>
          </a:r>
        </a:p>
      </dgm:t>
    </dgm:pt>
    <dgm:pt modelId="{A68E132D-4DE3-6C46-AE2E-75D0F021B8F2}" type="parTrans" cxnId="{5A3713F5-6598-2C4C-88C4-931E5140FA36}">
      <dgm:prSet/>
      <dgm:spPr/>
      <dgm:t>
        <a:bodyPr/>
        <a:lstStyle/>
        <a:p>
          <a:pPr algn="r" rtl="1"/>
          <a:endParaRPr lang="en-GB" sz="2400"/>
        </a:p>
      </dgm:t>
    </dgm:pt>
    <dgm:pt modelId="{EDE27A86-6AD4-9B44-A450-2FB14F00D625}" type="sibTrans" cxnId="{5A3713F5-6598-2C4C-88C4-931E5140FA36}">
      <dgm:prSet/>
      <dgm:spPr/>
      <dgm:t>
        <a:bodyPr/>
        <a:lstStyle/>
        <a:p>
          <a:pPr algn="r" rtl="1"/>
          <a:endParaRPr lang="en-GB" sz="24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400" dirty="0"/>
            <a:t>حظة الإشارات الأولية للتغيرات المجتمعية، الرقمية، أو التنافسية</a:t>
          </a:r>
          <a:endParaRPr lang="en-GB" sz="24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4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4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ar-SA" sz="2400" b="1" dirty="0"/>
            <a:t>تدريب الفرق على سرعة اتخاذ القرار</a:t>
          </a:r>
          <a:endParaRPr lang="en-GB" sz="24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4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4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400" dirty="0"/>
            <a:t>تمارين عملية لتطوير قدرة القادة </a:t>
          </a:r>
          <a:r>
            <a:rPr lang="ar-SA" sz="2400" dirty="0" err="1"/>
            <a:t>الاتصاليين</a:t>
          </a:r>
          <a:r>
            <a:rPr lang="ar-SA" sz="2400" dirty="0"/>
            <a:t> على اتخاذ قرارات فعّالة تحت الضغط</a:t>
          </a:r>
          <a:endParaRPr lang="en-GB" sz="24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4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400"/>
        </a:p>
      </dgm:t>
    </dgm:pt>
    <dgm:pt modelId="{7F1E4380-4188-F64A-B8B2-6B0EC8842313}">
      <dgm:prSet custT="1"/>
      <dgm:spPr/>
      <dgm:t>
        <a:bodyPr/>
        <a:lstStyle/>
        <a:p>
          <a:pPr rtl="1"/>
          <a:r>
            <a:rPr lang="ar-SA" sz="2400" b="1" dirty="0"/>
            <a:t>بناء ثقافة التعلم المستمر</a:t>
          </a:r>
          <a:endParaRPr lang="en-GB" sz="2400" dirty="0"/>
        </a:p>
      </dgm:t>
    </dgm:pt>
    <dgm:pt modelId="{993E7242-9562-224E-AB90-E2A6DEB19BDA}" type="parTrans" cxnId="{03E92284-6C1F-A14B-B109-E3C32D2D2B3B}">
      <dgm:prSet/>
      <dgm:spPr/>
      <dgm:t>
        <a:bodyPr/>
        <a:lstStyle/>
        <a:p>
          <a:endParaRPr lang="en-GB" sz="2400"/>
        </a:p>
      </dgm:t>
    </dgm:pt>
    <dgm:pt modelId="{72979971-F346-A44C-BD0D-8EDF8C21F2BB}" type="sibTrans" cxnId="{03E92284-6C1F-A14B-B109-E3C32D2D2B3B}">
      <dgm:prSet/>
      <dgm:spPr/>
      <dgm:t>
        <a:bodyPr/>
        <a:lstStyle/>
        <a:p>
          <a:endParaRPr lang="en-GB" sz="2400"/>
        </a:p>
      </dgm:t>
    </dgm:pt>
    <dgm:pt modelId="{39FA7B6E-4EB8-AD4D-BF3A-1AF6F73EA705}">
      <dgm:prSet custT="1"/>
      <dgm:spPr/>
      <dgm:t>
        <a:bodyPr/>
        <a:lstStyle/>
        <a:p>
          <a:pPr rtl="1">
            <a:buNone/>
          </a:pPr>
          <a:r>
            <a:rPr lang="ar-SA" sz="2400" dirty="0"/>
            <a:t>مراجعة الأداء بعد كل تمرين أو أزمة فعلية واستخلاص الدروس</a:t>
          </a:r>
          <a:endParaRPr lang="en-GB" sz="2400" dirty="0"/>
        </a:p>
      </dgm:t>
    </dgm:pt>
    <dgm:pt modelId="{4D7998B9-8696-1A4A-BBB2-671758410096}" type="parTrans" cxnId="{336699EA-06EA-B84A-B320-26E6DE7CC6C2}">
      <dgm:prSet/>
      <dgm:spPr/>
      <dgm:t>
        <a:bodyPr/>
        <a:lstStyle/>
        <a:p>
          <a:endParaRPr lang="en-GB" sz="2400"/>
        </a:p>
      </dgm:t>
    </dgm:pt>
    <dgm:pt modelId="{1E5C760E-66E4-B84C-B945-29ECD9DC2953}" type="sibTrans" cxnId="{336699EA-06EA-B84A-B320-26E6DE7CC6C2}">
      <dgm:prSet/>
      <dgm:spPr/>
      <dgm:t>
        <a:bodyPr/>
        <a:lstStyle/>
        <a:p>
          <a:endParaRPr lang="en-GB" sz="2400"/>
        </a:p>
      </dgm:t>
    </dgm:pt>
    <dgm:pt modelId="{590916F4-DA9D-6C4E-AB3C-56A22A9A01A1}" type="pres">
      <dgm:prSet presAssocID="{26FA3F63-3248-1941-86CB-FF9143BE3797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EC9F446-41F5-E04C-A4A1-7BEF556CF74A}" type="pres">
      <dgm:prSet presAssocID="{3A1AB5D0-9503-E34E-A437-5D8BB0A8DE81}" presName="composite" presStyleCnt="0"/>
      <dgm:spPr/>
    </dgm:pt>
    <dgm:pt modelId="{E8DB8185-8DE1-0343-A51E-E5F37CECF3B8}" type="pres">
      <dgm:prSet presAssocID="{3A1AB5D0-9503-E34E-A437-5D8BB0A8DE81}" presName="parTx" presStyleLbl="alignNode1" presStyleIdx="0" presStyleCnt="5" custScaleY="139851">
        <dgm:presLayoutVars>
          <dgm:chMax val="0"/>
          <dgm:chPref val="0"/>
          <dgm:bulletEnabled val="1"/>
        </dgm:presLayoutVars>
      </dgm:prSet>
      <dgm:spPr/>
    </dgm:pt>
    <dgm:pt modelId="{045651F5-5816-1948-A4FF-40DCA81680F2}" type="pres">
      <dgm:prSet presAssocID="{3A1AB5D0-9503-E34E-A437-5D8BB0A8DE81}" presName="desTx" presStyleLbl="alignAccFollowNode1" presStyleIdx="0" presStyleCnt="5">
        <dgm:presLayoutVars>
          <dgm:bulletEnabled val="1"/>
        </dgm:presLayoutVars>
      </dgm:prSet>
      <dgm:spPr/>
    </dgm:pt>
    <dgm:pt modelId="{B969AA94-D6D7-FA4E-AF18-8B5E1E528225}" type="pres">
      <dgm:prSet presAssocID="{A06AC6AF-AB6C-834D-A26C-67023D96B683}" presName="space" presStyleCnt="0"/>
      <dgm:spPr/>
    </dgm:pt>
    <dgm:pt modelId="{B9D06B53-0E61-D645-9C30-7F02EC751A55}" type="pres">
      <dgm:prSet presAssocID="{B5292BB0-F023-9C43-BDF8-F755E102B789}" presName="composite" presStyleCnt="0"/>
      <dgm:spPr/>
    </dgm:pt>
    <dgm:pt modelId="{EC177CF8-B5F5-414F-A53E-2F438E96288D}" type="pres">
      <dgm:prSet presAssocID="{B5292BB0-F023-9C43-BDF8-F755E102B789}" presName="parTx" presStyleLbl="alignNode1" presStyleIdx="1" presStyleCnt="5" custScaleY="139851">
        <dgm:presLayoutVars>
          <dgm:chMax val="0"/>
          <dgm:chPref val="0"/>
          <dgm:bulletEnabled val="1"/>
        </dgm:presLayoutVars>
      </dgm:prSet>
      <dgm:spPr/>
    </dgm:pt>
    <dgm:pt modelId="{C4E50838-661D-0A4F-9230-A17B5BBA0433}" type="pres">
      <dgm:prSet presAssocID="{B5292BB0-F023-9C43-BDF8-F755E102B789}" presName="desTx" presStyleLbl="alignAccFollowNode1" presStyleIdx="1" presStyleCnt="5">
        <dgm:presLayoutVars>
          <dgm:bulletEnabled val="1"/>
        </dgm:presLayoutVars>
      </dgm:prSet>
      <dgm:spPr/>
    </dgm:pt>
    <dgm:pt modelId="{F9D47BEE-5C3C-1B4F-9BA5-E7574089AE00}" type="pres">
      <dgm:prSet presAssocID="{88CA8B33-D9EF-5F4E-AF29-58DBD2E4CB4B}" presName="space" presStyleCnt="0"/>
      <dgm:spPr/>
    </dgm:pt>
    <dgm:pt modelId="{2306BA8E-B918-444A-8B08-772CCB58B331}" type="pres">
      <dgm:prSet presAssocID="{15AE242A-A208-ED48-81C5-B3A8D9A9B3D6}" presName="composite" presStyleCnt="0"/>
      <dgm:spPr/>
    </dgm:pt>
    <dgm:pt modelId="{B8684A02-3572-0945-B847-82A166B416B9}" type="pres">
      <dgm:prSet presAssocID="{15AE242A-A208-ED48-81C5-B3A8D9A9B3D6}" presName="parTx" presStyleLbl="alignNode1" presStyleIdx="2" presStyleCnt="5" custScaleY="139851">
        <dgm:presLayoutVars>
          <dgm:chMax val="0"/>
          <dgm:chPref val="0"/>
          <dgm:bulletEnabled val="1"/>
        </dgm:presLayoutVars>
      </dgm:prSet>
      <dgm:spPr/>
    </dgm:pt>
    <dgm:pt modelId="{FA2079E0-83A9-DA44-BA47-022EAE095881}" type="pres">
      <dgm:prSet presAssocID="{15AE242A-A208-ED48-81C5-B3A8D9A9B3D6}" presName="desTx" presStyleLbl="alignAccFollowNode1" presStyleIdx="2" presStyleCnt="5">
        <dgm:presLayoutVars>
          <dgm:bulletEnabled val="1"/>
        </dgm:presLayoutVars>
      </dgm:prSet>
      <dgm:spPr/>
    </dgm:pt>
    <dgm:pt modelId="{FE265833-5ED4-EC45-9AEC-1F0CB3A350F4}" type="pres">
      <dgm:prSet presAssocID="{88486D9C-C807-A542-8F6C-282AD3AB521B}" presName="space" presStyleCnt="0"/>
      <dgm:spPr/>
    </dgm:pt>
    <dgm:pt modelId="{882B7932-9AF9-734C-BC84-BDF3F297FBC3}" type="pres">
      <dgm:prSet presAssocID="{801EEF4E-7751-4E43-8577-B06455337076}" presName="composite" presStyleCnt="0"/>
      <dgm:spPr/>
    </dgm:pt>
    <dgm:pt modelId="{65574064-AB9C-7C44-ACBC-5DDDEBEF091D}" type="pres">
      <dgm:prSet presAssocID="{801EEF4E-7751-4E43-8577-B06455337076}" presName="parTx" presStyleLbl="alignNode1" presStyleIdx="3" presStyleCnt="5" custScaleY="139851">
        <dgm:presLayoutVars>
          <dgm:chMax val="0"/>
          <dgm:chPref val="0"/>
          <dgm:bulletEnabled val="1"/>
        </dgm:presLayoutVars>
      </dgm:prSet>
      <dgm:spPr/>
    </dgm:pt>
    <dgm:pt modelId="{9B6BE2D0-AC21-C94C-8288-314757E981D2}" type="pres">
      <dgm:prSet presAssocID="{801EEF4E-7751-4E43-8577-B06455337076}" presName="desTx" presStyleLbl="alignAccFollowNode1" presStyleIdx="3" presStyleCnt="5">
        <dgm:presLayoutVars>
          <dgm:bulletEnabled val="1"/>
        </dgm:presLayoutVars>
      </dgm:prSet>
      <dgm:spPr/>
    </dgm:pt>
    <dgm:pt modelId="{F49ECD00-1E6C-2248-817F-4483432599CF}" type="pres">
      <dgm:prSet presAssocID="{EF2F503E-D5C3-CB4F-A5E2-BE1A0D4FC76B}" presName="space" presStyleCnt="0"/>
      <dgm:spPr/>
    </dgm:pt>
    <dgm:pt modelId="{07B9B4F9-EDBF-2E4A-93C7-4B448F5874E0}" type="pres">
      <dgm:prSet presAssocID="{7F1E4380-4188-F64A-B8B2-6B0EC8842313}" presName="composite" presStyleCnt="0"/>
      <dgm:spPr/>
    </dgm:pt>
    <dgm:pt modelId="{B8DF8877-AC4C-2A40-A5D9-6BBA0C616898}" type="pres">
      <dgm:prSet presAssocID="{7F1E4380-4188-F64A-B8B2-6B0EC8842313}" presName="parTx" presStyleLbl="alignNode1" presStyleIdx="4" presStyleCnt="5" custScaleY="139851">
        <dgm:presLayoutVars>
          <dgm:chMax val="0"/>
          <dgm:chPref val="0"/>
          <dgm:bulletEnabled val="1"/>
        </dgm:presLayoutVars>
      </dgm:prSet>
      <dgm:spPr/>
    </dgm:pt>
    <dgm:pt modelId="{7C43C71A-E0C2-BF45-8F0C-C02F50A0B12D}" type="pres">
      <dgm:prSet presAssocID="{7F1E4380-4188-F64A-B8B2-6B0EC8842313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49D0FD2E-F87C-7344-9D83-42D1905F1113}" type="presOf" srcId="{C9021A69-95D1-2648-90BB-5179FCE63CB4}" destId="{FA2079E0-83A9-DA44-BA47-022EAE095881}" srcOrd="0" destOrd="0" presId="urn:microsoft.com/office/officeart/2005/8/layout/hList1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97DB5F-D766-1E4C-80D6-63AA409B9AE8}" type="presOf" srcId="{801EEF4E-7751-4E43-8577-B06455337076}" destId="{65574064-AB9C-7C44-ACBC-5DDDEBEF091D}" srcOrd="0" destOrd="0" presId="urn:microsoft.com/office/officeart/2005/8/layout/hList1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B5DEE73-802D-D549-BC42-171C6171FED7}" type="presOf" srcId="{7F1E4380-4188-F64A-B8B2-6B0EC8842313}" destId="{B8DF8877-AC4C-2A40-A5D9-6BBA0C616898}" srcOrd="0" destOrd="0" presId="urn:microsoft.com/office/officeart/2005/8/layout/hList1"/>
    <dgm:cxn modelId="{3D1C7F7B-20C8-C845-99C8-9CC683BF33E1}" type="presOf" srcId="{A4DBA61F-9431-704F-AEC7-A701C7F726E7}" destId="{045651F5-5816-1948-A4FF-40DCA81680F2}" srcOrd="0" destOrd="0" presId="urn:microsoft.com/office/officeart/2005/8/layout/hList1"/>
    <dgm:cxn modelId="{03E92284-6C1F-A14B-B109-E3C32D2D2B3B}" srcId="{26FA3F63-3248-1941-86CB-FF9143BE3797}" destId="{7F1E4380-4188-F64A-B8B2-6B0EC8842313}" srcOrd="4" destOrd="0" parTransId="{993E7242-9562-224E-AB90-E2A6DEB19BDA}" sibTransId="{72979971-F346-A44C-BD0D-8EDF8C21F2BB}"/>
    <dgm:cxn modelId="{B69D6E85-B67A-B440-95D7-7CE8497017CC}" type="presOf" srcId="{26FA3F63-3248-1941-86CB-FF9143BE3797}" destId="{590916F4-DA9D-6C4E-AB3C-56A22A9A01A1}" srcOrd="0" destOrd="0" presId="urn:microsoft.com/office/officeart/2005/8/layout/hList1"/>
    <dgm:cxn modelId="{6F9C8C8B-E941-4B4A-AF39-8966AA0F0CC8}" srcId="{26FA3F63-3248-1941-86CB-FF9143BE3797}" destId="{15AE242A-A208-ED48-81C5-B3A8D9A9B3D6}" srcOrd="2" destOrd="0" parTransId="{3BFA54A2-F392-5B4E-88ED-52E850C6E001}" sibTransId="{88486D9C-C807-A542-8F6C-282AD3AB521B}"/>
    <dgm:cxn modelId="{AFCAB68D-6184-D94D-AB4F-963912540411}" srcId="{26FA3F63-3248-1941-86CB-FF9143BE3797}" destId="{B5292BB0-F023-9C43-BDF8-F755E102B789}" srcOrd="1" destOrd="0" parTransId="{82C2E4D5-C655-DD4C-B18F-8DA753EEDEB7}" sibTransId="{88CA8B33-D9EF-5F4E-AF29-58DBD2E4CB4B}"/>
    <dgm:cxn modelId="{96DD948E-592E-EC44-8A10-096BB4EDDFC1}" type="presOf" srcId="{39FA7B6E-4EB8-AD4D-BF3A-1AF6F73EA705}" destId="{7C43C71A-E0C2-BF45-8F0C-C02F50A0B12D}" srcOrd="0" destOrd="0" presId="urn:microsoft.com/office/officeart/2005/8/layout/hList1"/>
    <dgm:cxn modelId="{7575CF93-8550-EF43-B5FC-C7D0EABA920E}" type="presOf" srcId="{D10D69FB-EB86-7B40-AD4F-24887965D1DA}" destId="{9B6BE2D0-AC21-C94C-8288-314757E981D2}" srcOrd="0" destOrd="0" presId="urn:microsoft.com/office/officeart/2005/8/layout/hList1"/>
    <dgm:cxn modelId="{92744A97-38A6-DA4F-824D-18282074731B}" type="presOf" srcId="{B5292BB0-F023-9C43-BDF8-F755E102B789}" destId="{EC177CF8-B5F5-414F-A53E-2F438E96288D}" srcOrd="0" destOrd="0" presId="urn:microsoft.com/office/officeart/2005/8/layout/hList1"/>
    <dgm:cxn modelId="{FF849599-F11F-6F41-9A04-5112F3FB95A1}" type="presOf" srcId="{A62F11E2-3908-CE4F-8A66-856DBC2A72B2}" destId="{C4E50838-661D-0A4F-9230-A17B5BBA0433}" srcOrd="0" destOrd="0" presId="urn:microsoft.com/office/officeart/2005/8/layout/hList1"/>
    <dgm:cxn modelId="{A34BB99B-7A6A-5B4F-B18D-B1A53231B9DD}" type="presOf" srcId="{3A1AB5D0-9503-E34E-A437-5D8BB0A8DE81}" destId="{E8DB8185-8DE1-0343-A51E-E5F37CECF3B8}" srcOrd="0" destOrd="0" presId="urn:microsoft.com/office/officeart/2005/8/layout/hList1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379000BA-0202-B34A-AC7F-BB041DA72F2D}" type="presOf" srcId="{15AE242A-A208-ED48-81C5-B3A8D9A9B3D6}" destId="{B8684A02-3572-0945-B847-82A166B416B9}" srcOrd="0" destOrd="0" presId="urn:microsoft.com/office/officeart/2005/8/layout/hList1"/>
    <dgm:cxn modelId="{336699EA-06EA-B84A-B320-26E6DE7CC6C2}" srcId="{7F1E4380-4188-F64A-B8B2-6B0EC8842313}" destId="{39FA7B6E-4EB8-AD4D-BF3A-1AF6F73EA705}" srcOrd="0" destOrd="0" parTransId="{4D7998B9-8696-1A4A-BBB2-671758410096}" sibTransId="{1E5C760E-66E4-B84C-B945-29ECD9DC2953}"/>
    <dgm:cxn modelId="{7A1F2BF1-51B4-174D-98D7-EA63BE8AF8D6}" srcId="{26FA3F63-3248-1941-86CB-FF9143BE3797}" destId="{801EEF4E-7751-4E43-8577-B06455337076}" srcOrd="3" destOrd="0" parTransId="{985A383E-AD83-CB4C-8745-F57747C15CF5}" sibTransId="{EF2F503E-D5C3-CB4F-A5E2-BE1A0D4FC76B}"/>
    <dgm:cxn modelId="{5A3713F5-6598-2C4C-88C4-931E5140FA36}" srcId="{B5292BB0-F023-9C43-BDF8-F755E102B789}" destId="{A62F11E2-3908-CE4F-8A66-856DBC2A72B2}" srcOrd="0" destOrd="0" parTransId="{A68E132D-4DE3-6C46-AE2E-75D0F021B8F2}" sibTransId="{EDE27A86-6AD4-9B44-A450-2FB14F00D625}"/>
    <dgm:cxn modelId="{1E3A2285-3994-1C4B-92DE-55F2499C1FCC}" type="presParOf" srcId="{590916F4-DA9D-6C4E-AB3C-56A22A9A01A1}" destId="{BEC9F446-41F5-E04C-A4A1-7BEF556CF74A}" srcOrd="0" destOrd="0" presId="urn:microsoft.com/office/officeart/2005/8/layout/hList1"/>
    <dgm:cxn modelId="{D6516B37-DDE5-8A49-9CB7-50A8068E9CAB}" type="presParOf" srcId="{BEC9F446-41F5-E04C-A4A1-7BEF556CF74A}" destId="{E8DB8185-8DE1-0343-A51E-E5F37CECF3B8}" srcOrd="0" destOrd="0" presId="urn:microsoft.com/office/officeart/2005/8/layout/hList1"/>
    <dgm:cxn modelId="{A775ACA0-D8FD-0F4E-BEB7-2B11098FAA69}" type="presParOf" srcId="{BEC9F446-41F5-E04C-A4A1-7BEF556CF74A}" destId="{045651F5-5816-1948-A4FF-40DCA81680F2}" srcOrd="1" destOrd="0" presId="urn:microsoft.com/office/officeart/2005/8/layout/hList1"/>
    <dgm:cxn modelId="{21D38471-0750-A64D-ABF0-50B4A11A0B31}" type="presParOf" srcId="{590916F4-DA9D-6C4E-AB3C-56A22A9A01A1}" destId="{B969AA94-D6D7-FA4E-AF18-8B5E1E528225}" srcOrd="1" destOrd="0" presId="urn:microsoft.com/office/officeart/2005/8/layout/hList1"/>
    <dgm:cxn modelId="{252478ED-7C20-AE4B-8865-4D3A7C9A7D9E}" type="presParOf" srcId="{590916F4-DA9D-6C4E-AB3C-56A22A9A01A1}" destId="{B9D06B53-0E61-D645-9C30-7F02EC751A55}" srcOrd="2" destOrd="0" presId="urn:microsoft.com/office/officeart/2005/8/layout/hList1"/>
    <dgm:cxn modelId="{49718246-D39F-034B-BEBF-CCBE73E28637}" type="presParOf" srcId="{B9D06B53-0E61-D645-9C30-7F02EC751A55}" destId="{EC177CF8-B5F5-414F-A53E-2F438E96288D}" srcOrd="0" destOrd="0" presId="urn:microsoft.com/office/officeart/2005/8/layout/hList1"/>
    <dgm:cxn modelId="{5DB0427F-6FB3-EA46-AC52-1E3E71C6DFDF}" type="presParOf" srcId="{B9D06B53-0E61-D645-9C30-7F02EC751A55}" destId="{C4E50838-661D-0A4F-9230-A17B5BBA0433}" srcOrd="1" destOrd="0" presId="urn:microsoft.com/office/officeart/2005/8/layout/hList1"/>
    <dgm:cxn modelId="{AEE874A0-8DFC-AE4E-AE41-4C95A08B3354}" type="presParOf" srcId="{590916F4-DA9D-6C4E-AB3C-56A22A9A01A1}" destId="{F9D47BEE-5C3C-1B4F-9BA5-E7574089AE00}" srcOrd="3" destOrd="0" presId="urn:microsoft.com/office/officeart/2005/8/layout/hList1"/>
    <dgm:cxn modelId="{49E74E0F-ED22-8F4D-A4CE-EE8DBA014BC3}" type="presParOf" srcId="{590916F4-DA9D-6C4E-AB3C-56A22A9A01A1}" destId="{2306BA8E-B918-444A-8B08-772CCB58B331}" srcOrd="4" destOrd="0" presId="urn:microsoft.com/office/officeart/2005/8/layout/hList1"/>
    <dgm:cxn modelId="{CCA38436-BF10-7C4F-AA76-DCBA43AD4F77}" type="presParOf" srcId="{2306BA8E-B918-444A-8B08-772CCB58B331}" destId="{B8684A02-3572-0945-B847-82A166B416B9}" srcOrd="0" destOrd="0" presId="urn:microsoft.com/office/officeart/2005/8/layout/hList1"/>
    <dgm:cxn modelId="{008532D6-5E46-B644-BA8B-75FBA7CA61BE}" type="presParOf" srcId="{2306BA8E-B918-444A-8B08-772CCB58B331}" destId="{FA2079E0-83A9-DA44-BA47-022EAE095881}" srcOrd="1" destOrd="0" presId="urn:microsoft.com/office/officeart/2005/8/layout/hList1"/>
    <dgm:cxn modelId="{9F87644B-15DC-904B-96F8-F7D72A5706A3}" type="presParOf" srcId="{590916F4-DA9D-6C4E-AB3C-56A22A9A01A1}" destId="{FE265833-5ED4-EC45-9AEC-1F0CB3A350F4}" srcOrd="5" destOrd="0" presId="urn:microsoft.com/office/officeart/2005/8/layout/hList1"/>
    <dgm:cxn modelId="{20F8EFA9-0760-044C-9B0B-4CE4091A1E26}" type="presParOf" srcId="{590916F4-DA9D-6C4E-AB3C-56A22A9A01A1}" destId="{882B7932-9AF9-734C-BC84-BDF3F297FBC3}" srcOrd="6" destOrd="0" presId="urn:microsoft.com/office/officeart/2005/8/layout/hList1"/>
    <dgm:cxn modelId="{0B801A8E-A196-E140-9204-BB22EAF669E0}" type="presParOf" srcId="{882B7932-9AF9-734C-BC84-BDF3F297FBC3}" destId="{65574064-AB9C-7C44-ACBC-5DDDEBEF091D}" srcOrd="0" destOrd="0" presId="urn:microsoft.com/office/officeart/2005/8/layout/hList1"/>
    <dgm:cxn modelId="{F405A588-8250-2A48-88F7-F4E3DB4B7E57}" type="presParOf" srcId="{882B7932-9AF9-734C-BC84-BDF3F297FBC3}" destId="{9B6BE2D0-AC21-C94C-8288-314757E981D2}" srcOrd="1" destOrd="0" presId="urn:microsoft.com/office/officeart/2005/8/layout/hList1"/>
    <dgm:cxn modelId="{E56DC5D3-C4B9-A742-B06A-559C733CCA01}" type="presParOf" srcId="{590916F4-DA9D-6C4E-AB3C-56A22A9A01A1}" destId="{F49ECD00-1E6C-2248-817F-4483432599CF}" srcOrd="7" destOrd="0" presId="urn:microsoft.com/office/officeart/2005/8/layout/hList1"/>
    <dgm:cxn modelId="{26582186-225E-F341-ADB4-D24B132580C5}" type="presParOf" srcId="{590916F4-DA9D-6C4E-AB3C-56A22A9A01A1}" destId="{07B9B4F9-EDBF-2E4A-93C7-4B448F5874E0}" srcOrd="8" destOrd="0" presId="urn:microsoft.com/office/officeart/2005/8/layout/hList1"/>
    <dgm:cxn modelId="{FA8D5975-49E5-0045-9237-841E9E57A4B3}" type="presParOf" srcId="{07B9B4F9-EDBF-2E4A-93C7-4B448F5874E0}" destId="{B8DF8877-AC4C-2A40-A5D9-6BBA0C616898}" srcOrd="0" destOrd="0" presId="urn:microsoft.com/office/officeart/2005/8/layout/hList1"/>
    <dgm:cxn modelId="{7C0328D8-8156-0C44-AB18-138DC4DA4E6A}" type="presParOf" srcId="{07B9B4F9-EDBF-2E4A-93C7-4B448F5874E0}" destId="{7C43C71A-E0C2-BF45-8F0C-C02F50A0B12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رصد أهم الشخصيات المؤثرة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تحديد الصحفيين، المؤثرين الرقميين، وقادة الرأي في القطاعات ذات الصلة بالمؤسسة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التواصل المنتظم قبل الأزمات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بناء علاقة مهنية قائمة على الثقة مع هؤلاء الأطراف وليس فقط وقت الحاجة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تقديم محتوى ذي قيمة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تزويد شبكة العلاقات بمحتوى مهني وموثوق حول القطاع الذي تنشط فيه المؤسسة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احترام استقلالية الأطراف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إدراك أن المؤثرين والصحفيين ليسوا أدوات للدعاية بل شركاء في نقل الحقيقة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مراجعة وتحديث قائمة العلاقات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تقييم الشبكة بشكل دوري مع التغير في البيئة الإعلامية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 custScaleX="108822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AC4FE034-BE16-5741-870B-F20C6280B2C6}" type="presOf" srcId="{8196662A-287F-234F-A077-9224702B5B77}" destId="{13D75C33-BE60-824B-8A05-AD643078CE0E}" srcOrd="0" destOrd="1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96206447-DF3B-5D4F-831D-F15ECA33FF31}" type="presOf" srcId="{4B2E657B-369F-0340-A4FA-DB0A9B7475D3}" destId="{D6CA41D6-D8F6-2742-9B37-8B2518214906}" srcOrd="0" destOrd="1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4137B958-2ED4-4046-ABF4-CE56170C70B4}" type="presOf" srcId="{2E7B7787-BF7C-304D-9F38-1C0AB771DD8B}" destId="{D13297D6-26A5-4C42-8B11-B6DC6C12910D}" srcOrd="0" destOrd="1" presId="urn:microsoft.com/office/officeart/2005/8/layout/default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4F7DF0A9-4728-7F4B-B278-466998A1510F}" type="presOf" srcId="{F0B52F86-83AF-D945-9E33-5773BE9861C5}" destId="{B5174F6B-7FC6-DA41-947B-277DBE715C1C}" srcOrd="0" destOrd="1" presId="urn:microsoft.com/office/officeart/2005/8/layout/default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C4E563E3-D189-3D44-BCB0-84A6A9A4B410}" type="presOf" srcId="{2EE28272-E03F-FE41-917F-9CFA55EACE13}" destId="{934C7D22-6A71-4445-AFA9-9B2B736F4B8D}" srcOrd="0" destOrd="1" presId="urn:microsoft.com/office/officeart/2005/8/layout/default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مصفوفة تقييم الجاهزية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أداة بسيطة تُقيّم مدى استعداد المؤسسة من حيث الخطط، الرسائل، التدريب، وأنظمة الرصد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مؤشرات الأداء الرئيسية</a:t>
          </a:r>
          <a:r>
            <a:rPr lang="en-GB" sz="2400" b="1" dirty="0"/>
            <a:t> (KPIs):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وضع مؤشرات كمية مثل سرعة إصدار البيانات، رضا الجمهور، تجاوب فرق الاتصال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محاكاة الأزمات واختبارات الضغط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تنظيم محاكاة دورية للأزمات لاختبار فعالية الفرق والخطط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مراجعات الأداء بعد الأزمات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تحليل الأداء الاتصالي بعد الأزمات الفعلية واستخلاص الدروس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ثقافة التقييم والتحسين المستمر</a:t>
          </a:r>
          <a:endParaRPr lang="en-GB" sz="24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غرس ثقافة تجعل التقييم والتحسين جزءًا من العمل اليومي في الاتصال المؤسسي</a:t>
          </a:r>
          <a:endParaRPr lang="en-GB" sz="24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نشر الوعي العام حول طبيعة الأزمات المحتملة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قد جلسات تعريفية للموظفين حول أنواع الأزمات التي قد تواجهها المؤسسة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شرح أدوار كل فئة وظيفية أثناء الأزمات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تحديد ما يُتوقّع من كل فئة وظيفية أثناء الأزمة لضمان وضوح المسؤوليات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بناء قنوات تواصل سريعة وشفافة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إعداد آليات تواصل داخلية فعّالة تُمكّن الموظفين من تلقي المعلومات المحدثة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إدارة الجانب النفسي للموظفين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دعم الموظفين نفسيًا بتوضيح أهمية دورهم وإعطائهم الثقة في قدرات المؤسسة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2B09C30-5F1C-B54C-B208-DB089CFA43C8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٥- </a:t>
          </a:r>
          <a:r>
            <a:rPr lang="ar-SA" b="1" dirty="0"/>
            <a:t>تحفيز ثقافة المشاركة والمسؤولية الجماعية</a:t>
          </a:r>
          <a:endParaRPr lang="en-GB" dirty="0"/>
        </a:p>
      </dgm:t>
    </dgm:pt>
    <dgm:pt modelId="{66C780F1-BC82-7941-B97A-DBADCD0CBD6F}" type="parTrans" cxnId="{613A9638-BDB7-EF4F-9FF1-98FA08CF182A}">
      <dgm:prSet/>
      <dgm:spPr/>
      <dgm:t>
        <a:bodyPr/>
        <a:lstStyle/>
        <a:p>
          <a:endParaRPr lang="en-GB"/>
        </a:p>
      </dgm:t>
    </dgm:pt>
    <dgm:pt modelId="{5AF51B64-647B-BD49-8BBD-1D8E555F4FC3}" type="sibTrans" cxnId="{613A9638-BDB7-EF4F-9FF1-98FA08CF182A}">
      <dgm:prSet/>
      <dgm:spPr/>
      <dgm:t>
        <a:bodyPr/>
        <a:lstStyle/>
        <a:p>
          <a:endParaRPr lang="en-GB"/>
        </a:p>
      </dgm:t>
    </dgm:pt>
    <dgm:pt modelId="{2BB9A1EE-BAC2-3E4B-B464-119BE8817A46}">
      <dgm:prSet phldrT="[Text]"/>
      <dgm:spPr/>
      <dgm:t>
        <a:bodyPr/>
        <a:lstStyle/>
        <a:p>
          <a:pPr rtl="1">
            <a:buNone/>
          </a:pPr>
          <a:r>
            <a:rPr lang="ar-SA" dirty="0"/>
            <a:t>تشجيع الموظفين على الإبلاغ المبكر عن المشكلات والتعاون في احتواء الأزمة</a:t>
          </a:r>
          <a:endParaRPr lang="en-GB" dirty="0"/>
        </a:p>
      </dgm:t>
    </dgm:pt>
    <dgm:pt modelId="{5F36F596-33AC-8444-BFC3-BFF7FE4C18D3}" type="parTrans" cxnId="{170E4D0D-D671-174D-9123-F60AC662B3D4}">
      <dgm:prSet/>
      <dgm:spPr/>
      <dgm:t>
        <a:bodyPr/>
        <a:lstStyle/>
        <a:p>
          <a:pPr rtl="1"/>
          <a:endParaRPr lang="en-GB"/>
        </a:p>
      </dgm:t>
    </dgm:pt>
    <dgm:pt modelId="{8AADB7A2-C542-0140-817B-9BD2E6DE56F4}" type="sibTrans" cxnId="{170E4D0D-D671-174D-9123-F60AC662B3D4}">
      <dgm:prSet/>
      <dgm:spPr/>
      <dgm:t>
        <a:bodyPr/>
        <a:lstStyle/>
        <a:p>
          <a:endParaRPr lang="en-GB"/>
        </a:p>
      </dgm:t>
    </dgm:pt>
    <dgm:pt modelId="{FDB546C5-0FED-1747-818C-0B1D34696E2A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C6192A9D-BF74-F44A-BBD0-E5B94BF8DC32}" type="pres">
      <dgm:prSet presAssocID="{1752099A-5FA7-5B42-9954-CCC2DC540A73}" presName="circle1" presStyleLbl="node1" presStyleIdx="0" presStyleCnt="5"/>
      <dgm:spPr/>
    </dgm:pt>
    <dgm:pt modelId="{8BDBC743-EB21-8843-8F8D-2B93F5106B2C}" type="pres">
      <dgm:prSet presAssocID="{1752099A-5FA7-5B42-9954-CCC2DC540A73}" presName="space" presStyleCnt="0"/>
      <dgm:spPr/>
    </dgm:pt>
    <dgm:pt modelId="{FCE4C1DC-FC8A-8B47-A35B-0B4F669CA735}" type="pres">
      <dgm:prSet presAssocID="{1752099A-5FA7-5B42-9954-CCC2DC540A73}" presName="rect1" presStyleLbl="alignAcc1" presStyleIdx="0" presStyleCnt="5"/>
      <dgm:spPr/>
    </dgm:pt>
    <dgm:pt modelId="{CF7A5E9F-F074-6342-8514-8C6D96D8914E}" type="pres">
      <dgm:prSet presAssocID="{33175CCB-1C8B-1C44-8A2A-276D69ED11D2}" presName="vertSpace2" presStyleLbl="node1" presStyleIdx="0" presStyleCnt="5"/>
      <dgm:spPr/>
    </dgm:pt>
    <dgm:pt modelId="{5AC33960-1C99-0843-B4F0-264EE0C105A3}" type="pres">
      <dgm:prSet presAssocID="{33175CCB-1C8B-1C44-8A2A-276D69ED11D2}" presName="circle2" presStyleLbl="node1" presStyleIdx="1" presStyleCnt="5"/>
      <dgm:spPr/>
    </dgm:pt>
    <dgm:pt modelId="{835AD61F-8D1F-534D-A76F-B1262F3A12A3}" type="pres">
      <dgm:prSet presAssocID="{33175CCB-1C8B-1C44-8A2A-276D69ED11D2}" presName="rect2" presStyleLbl="alignAcc1" presStyleIdx="1" presStyleCnt="5"/>
      <dgm:spPr/>
    </dgm:pt>
    <dgm:pt modelId="{49B0535E-077A-D748-B4A9-B69ADB3AF17D}" type="pres">
      <dgm:prSet presAssocID="{00BA3E18-A5E2-9140-B854-8729D59638C7}" presName="vertSpace3" presStyleLbl="node1" presStyleIdx="1" presStyleCnt="5"/>
      <dgm:spPr/>
    </dgm:pt>
    <dgm:pt modelId="{9E193141-C8D7-134D-9959-DB7CA5D7CBE1}" type="pres">
      <dgm:prSet presAssocID="{00BA3E18-A5E2-9140-B854-8729D59638C7}" presName="circle3" presStyleLbl="node1" presStyleIdx="2" presStyleCnt="5"/>
      <dgm:spPr/>
    </dgm:pt>
    <dgm:pt modelId="{DEF917A0-BF37-6D42-B6AC-FC895CFB811A}" type="pres">
      <dgm:prSet presAssocID="{00BA3E18-A5E2-9140-B854-8729D59638C7}" presName="rect3" presStyleLbl="alignAcc1" presStyleIdx="2" presStyleCnt="5"/>
      <dgm:spPr/>
    </dgm:pt>
    <dgm:pt modelId="{BF2F9767-80C5-4840-9858-B6F2CC28603C}" type="pres">
      <dgm:prSet presAssocID="{E8E95C23-E752-394B-B9B6-2A78136193D2}" presName="vertSpace4" presStyleLbl="node1" presStyleIdx="2" presStyleCnt="5"/>
      <dgm:spPr/>
    </dgm:pt>
    <dgm:pt modelId="{CE854209-EE5E-774B-BEFD-2E4365CEB3F6}" type="pres">
      <dgm:prSet presAssocID="{E8E95C23-E752-394B-B9B6-2A78136193D2}" presName="circle4" presStyleLbl="node1" presStyleIdx="3" presStyleCnt="5"/>
      <dgm:spPr/>
    </dgm:pt>
    <dgm:pt modelId="{79E9942C-7272-CC4B-BFAA-2DEA4256470A}" type="pres">
      <dgm:prSet presAssocID="{E8E95C23-E752-394B-B9B6-2A78136193D2}" presName="rect4" presStyleLbl="alignAcc1" presStyleIdx="3" presStyleCnt="5"/>
      <dgm:spPr/>
    </dgm:pt>
    <dgm:pt modelId="{E72585DA-E9B6-9F4C-9B47-059277ACD3C1}" type="pres">
      <dgm:prSet presAssocID="{22B09C30-5F1C-B54C-B208-DB089CFA43C8}" presName="vertSpace5" presStyleLbl="node1" presStyleIdx="3" presStyleCnt="5"/>
      <dgm:spPr/>
    </dgm:pt>
    <dgm:pt modelId="{D1B1FA02-C714-E846-AB96-425449A4F874}" type="pres">
      <dgm:prSet presAssocID="{22B09C30-5F1C-B54C-B208-DB089CFA43C8}" presName="circle5" presStyleLbl="node1" presStyleIdx="4" presStyleCnt="5"/>
      <dgm:spPr/>
    </dgm:pt>
    <dgm:pt modelId="{19E02CF9-D7C6-3247-BE9D-7EAE7C4C4FD8}" type="pres">
      <dgm:prSet presAssocID="{22B09C30-5F1C-B54C-B208-DB089CFA43C8}" presName="rect5" presStyleLbl="alignAcc1" presStyleIdx="4" presStyleCnt="5"/>
      <dgm:spPr/>
    </dgm:pt>
    <dgm:pt modelId="{1A1F69BD-8112-8B4F-B3E4-6F1ED0EAE94F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32888025-034B-7D43-A587-4174977FAAD9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31A17EB8-F2F8-FD4D-B54C-3A4C6A4AF618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499C6B59-29B8-AB4B-94B4-4D9DA9561D1C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64FAF7B3-7736-E546-844B-5541343A1C6D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FFCDBB3B-2811-C748-B574-27AA8ABBFD4E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2FFA548B-28CF-054F-A915-42BC2BB6709F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A784E9F4-2804-024B-81C2-35174C6E1E3D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0EBAB87F-5F1F-4A49-8E0A-17FEF7B81915}" type="pres">
      <dgm:prSet presAssocID="{22B09C30-5F1C-B54C-B208-DB089CFA43C8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A826CCCC-2D93-E049-84E1-99E663DC32D0}" type="pres">
      <dgm:prSet presAssocID="{22B09C30-5F1C-B54C-B208-DB089CFA43C8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CB0530B-B977-5544-B5A9-3B119AC1F166}" type="presOf" srcId="{2BB9A1EE-BAC2-3E4B-B464-119BE8817A46}" destId="{A826CCCC-2D93-E049-84E1-99E663DC32D0}" srcOrd="0" destOrd="0" presId="urn:microsoft.com/office/officeart/2005/8/layout/target3"/>
    <dgm:cxn modelId="{170E4D0D-D671-174D-9123-F60AC662B3D4}" srcId="{22B09C30-5F1C-B54C-B208-DB089CFA43C8}" destId="{2BB9A1EE-BAC2-3E4B-B464-119BE8817A46}" srcOrd="0" destOrd="0" parTransId="{5F36F596-33AC-8444-BFC3-BFF7FE4C18D3}" sibTransId="{8AADB7A2-C542-0140-817B-9BD2E6DE56F4}"/>
    <dgm:cxn modelId="{D8F6BB18-7CAC-CC45-BDB1-F114F039F76B}" type="presOf" srcId="{8196662A-287F-234F-A077-9224702B5B77}" destId="{499C6B59-29B8-AB4B-94B4-4D9DA9561D1C}" srcOrd="0" destOrd="0" presId="urn:microsoft.com/office/officeart/2005/8/layout/target3"/>
    <dgm:cxn modelId="{613A9638-BDB7-EF4F-9FF1-98FA08CF182A}" srcId="{5B0BFAD2-A999-3B41-82A1-CDF4A6E3F1DA}" destId="{22B09C30-5F1C-B54C-B208-DB089CFA43C8}" srcOrd="4" destOrd="0" parTransId="{66C780F1-BC82-7941-B97A-DBADCD0CBD6F}" sibTransId="{5AF51B64-647B-BD49-8BBD-1D8E555F4FC3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9EEC457-151F-3F4F-AC7C-0B9274C53894}" type="presOf" srcId="{22B09C30-5F1C-B54C-B208-DB089CFA43C8}" destId="{0EBAB87F-5F1F-4A49-8E0A-17FEF7B81915}" srcOrd="1" destOrd="0" presId="urn:microsoft.com/office/officeart/2005/8/layout/target3"/>
    <dgm:cxn modelId="{7E17ED5A-F24A-1944-A2D3-78A1C3D2FF84}" type="presOf" srcId="{33175CCB-1C8B-1C44-8A2A-276D69ED11D2}" destId="{31A17EB8-F2F8-FD4D-B54C-3A4C6A4AF618}" srcOrd="1" destOrd="0" presId="urn:microsoft.com/office/officeart/2005/8/layout/target3"/>
    <dgm:cxn modelId="{C6CB1D5B-C703-D746-B9B9-DC9371960710}" type="presOf" srcId="{2EE28272-E03F-FE41-917F-9CFA55EACE13}" destId="{A784E9F4-2804-024B-81C2-35174C6E1E3D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0A91B279-B76F-164C-A0C6-11984B8C0925}" type="presOf" srcId="{E8E95C23-E752-394B-B9B6-2A78136193D2}" destId="{2FFA548B-28CF-054F-A915-42BC2BB6709F}" srcOrd="1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FACFD390-A95D-A14E-B35F-F432B234E681}" type="presOf" srcId="{22B09C30-5F1C-B54C-B208-DB089CFA43C8}" destId="{19E02CF9-D7C6-3247-BE9D-7EAE7C4C4FD8}" srcOrd="0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51C297A9-F246-7848-A9B2-7F6ACF307137}" type="presOf" srcId="{1752099A-5FA7-5B42-9954-CCC2DC540A73}" destId="{1A1F69BD-8112-8B4F-B3E4-6F1ED0EAE94F}" srcOrd="1" destOrd="0" presId="urn:microsoft.com/office/officeart/2005/8/layout/target3"/>
    <dgm:cxn modelId="{4F31A6C1-47D0-C548-8567-8BE5AA9C9068}" type="presOf" srcId="{00BA3E18-A5E2-9140-B854-8729D59638C7}" destId="{DEF917A0-BF37-6D42-B6AC-FC895CFB811A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7FC87C4-4C59-5841-AF29-202A650902DE}" type="presOf" srcId="{2E7B7787-BF7C-304D-9F38-1C0AB771DD8B}" destId="{FFCDBB3B-2811-C748-B574-27AA8ABBFD4E}" srcOrd="0" destOrd="0" presId="urn:microsoft.com/office/officeart/2005/8/layout/target3"/>
    <dgm:cxn modelId="{35E9C8D5-D0C0-E543-85BE-7F51167A7FD4}" type="presOf" srcId="{F0B52F86-83AF-D945-9E33-5773BE9861C5}" destId="{32888025-034B-7D43-A587-4174977FAAD9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6240EE0-8E79-454D-8EA9-837C028A53C1}" type="presOf" srcId="{5B0BFAD2-A999-3B41-82A1-CDF4A6E3F1DA}" destId="{FDB546C5-0FED-1747-818C-0B1D34696E2A}" srcOrd="0" destOrd="0" presId="urn:microsoft.com/office/officeart/2005/8/layout/target3"/>
    <dgm:cxn modelId="{AA2266E3-E1AD-BA4C-93E1-EA408260AE6A}" type="presOf" srcId="{E8E95C23-E752-394B-B9B6-2A78136193D2}" destId="{79E9942C-7272-CC4B-BFAA-2DEA4256470A}" srcOrd="0" destOrd="0" presId="urn:microsoft.com/office/officeart/2005/8/layout/target3"/>
    <dgm:cxn modelId="{634DADE5-4E7F-824E-8D0C-831123DB4A42}" type="presOf" srcId="{33175CCB-1C8B-1C44-8A2A-276D69ED11D2}" destId="{835AD61F-8D1F-534D-A76F-B1262F3A12A3}" srcOrd="0" destOrd="0" presId="urn:microsoft.com/office/officeart/2005/8/layout/target3"/>
    <dgm:cxn modelId="{C515C8E8-17CD-9E44-BF77-78FCC29B18F5}" type="presOf" srcId="{1752099A-5FA7-5B42-9954-CCC2DC540A73}" destId="{FCE4C1DC-FC8A-8B47-A35B-0B4F669CA735}" srcOrd="0" destOrd="0" presId="urn:microsoft.com/office/officeart/2005/8/layout/target3"/>
    <dgm:cxn modelId="{7F8ED9E9-A395-6E41-94F4-1EA8BDA059D5}" type="presOf" srcId="{00BA3E18-A5E2-9140-B854-8729D59638C7}" destId="{64FAF7B3-7736-E546-844B-5541343A1C6D}" srcOrd="1" destOrd="0" presId="urn:microsoft.com/office/officeart/2005/8/layout/target3"/>
    <dgm:cxn modelId="{BE984167-48E4-3E46-984E-C01312F9B0AE}" type="presParOf" srcId="{FDB546C5-0FED-1747-818C-0B1D34696E2A}" destId="{C6192A9D-BF74-F44A-BBD0-E5B94BF8DC32}" srcOrd="0" destOrd="0" presId="urn:microsoft.com/office/officeart/2005/8/layout/target3"/>
    <dgm:cxn modelId="{2BB1D21B-02DF-6A49-BB39-C380F2D84E21}" type="presParOf" srcId="{FDB546C5-0FED-1747-818C-0B1D34696E2A}" destId="{8BDBC743-EB21-8843-8F8D-2B93F5106B2C}" srcOrd="1" destOrd="0" presId="urn:microsoft.com/office/officeart/2005/8/layout/target3"/>
    <dgm:cxn modelId="{3E4C95A2-675D-A348-93CF-65FBB32D4B69}" type="presParOf" srcId="{FDB546C5-0FED-1747-818C-0B1D34696E2A}" destId="{FCE4C1DC-FC8A-8B47-A35B-0B4F669CA735}" srcOrd="2" destOrd="0" presId="urn:microsoft.com/office/officeart/2005/8/layout/target3"/>
    <dgm:cxn modelId="{A15F0D1F-0C71-C040-A521-DE44509FBDD2}" type="presParOf" srcId="{FDB546C5-0FED-1747-818C-0B1D34696E2A}" destId="{CF7A5E9F-F074-6342-8514-8C6D96D8914E}" srcOrd="3" destOrd="0" presId="urn:microsoft.com/office/officeart/2005/8/layout/target3"/>
    <dgm:cxn modelId="{32554507-8C47-6D47-AC88-65C3412C5428}" type="presParOf" srcId="{FDB546C5-0FED-1747-818C-0B1D34696E2A}" destId="{5AC33960-1C99-0843-B4F0-264EE0C105A3}" srcOrd="4" destOrd="0" presId="urn:microsoft.com/office/officeart/2005/8/layout/target3"/>
    <dgm:cxn modelId="{E049BDB8-986F-EE4E-BFAB-D0358C1782DF}" type="presParOf" srcId="{FDB546C5-0FED-1747-818C-0B1D34696E2A}" destId="{835AD61F-8D1F-534D-A76F-B1262F3A12A3}" srcOrd="5" destOrd="0" presId="urn:microsoft.com/office/officeart/2005/8/layout/target3"/>
    <dgm:cxn modelId="{DAC87084-256D-2F4B-A61D-E032841A6360}" type="presParOf" srcId="{FDB546C5-0FED-1747-818C-0B1D34696E2A}" destId="{49B0535E-077A-D748-B4A9-B69ADB3AF17D}" srcOrd="6" destOrd="0" presId="urn:microsoft.com/office/officeart/2005/8/layout/target3"/>
    <dgm:cxn modelId="{A9B22472-C4AB-9142-B39E-73B99F1B5BB5}" type="presParOf" srcId="{FDB546C5-0FED-1747-818C-0B1D34696E2A}" destId="{9E193141-C8D7-134D-9959-DB7CA5D7CBE1}" srcOrd="7" destOrd="0" presId="urn:microsoft.com/office/officeart/2005/8/layout/target3"/>
    <dgm:cxn modelId="{EC25A12C-E80B-C647-9741-398A39EEA142}" type="presParOf" srcId="{FDB546C5-0FED-1747-818C-0B1D34696E2A}" destId="{DEF917A0-BF37-6D42-B6AC-FC895CFB811A}" srcOrd="8" destOrd="0" presId="urn:microsoft.com/office/officeart/2005/8/layout/target3"/>
    <dgm:cxn modelId="{CEF5E526-E92C-F247-8923-C47046EB10B4}" type="presParOf" srcId="{FDB546C5-0FED-1747-818C-0B1D34696E2A}" destId="{BF2F9767-80C5-4840-9858-B6F2CC28603C}" srcOrd="9" destOrd="0" presId="urn:microsoft.com/office/officeart/2005/8/layout/target3"/>
    <dgm:cxn modelId="{F8457621-9AE0-AF45-81D4-D8678615D0F1}" type="presParOf" srcId="{FDB546C5-0FED-1747-818C-0B1D34696E2A}" destId="{CE854209-EE5E-774B-BEFD-2E4365CEB3F6}" srcOrd="10" destOrd="0" presId="urn:microsoft.com/office/officeart/2005/8/layout/target3"/>
    <dgm:cxn modelId="{9975CA52-8B8F-5A49-A7E3-BA3486DF58AA}" type="presParOf" srcId="{FDB546C5-0FED-1747-818C-0B1D34696E2A}" destId="{79E9942C-7272-CC4B-BFAA-2DEA4256470A}" srcOrd="11" destOrd="0" presId="urn:microsoft.com/office/officeart/2005/8/layout/target3"/>
    <dgm:cxn modelId="{7B39EF74-6AC0-8744-ABAD-9C1F297A7B5B}" type="presParOf" srcId="{FDB546C5-0FED-1747-818C-0B1D34696E2A}" destId="{E72585DA-E9B6-9F4C-9B47-059277ACD3C1}" srcOrd="12" destOrd="0" presId="urn:microsoft.com/office/officeart/2005/8/layout/target3"/>
    <dgm:cxn modelId="{D9CCDCDD-DFFA-A343-B914-3BA483C1B562}" type="presParOf" srcId="{FDB546C5-0FED-1747-818C-0B1D34696E2A}" destId="{D1B1FA02-C714-E846-AB96-425449A4F874}" srcOrd="13" destOrd="0" presId="urn:microsoft.com/office/officeart/2005/8/layout/target3"/>
    <dgm:cxn modelId="{E9196D5A-2DFE-A54F-BE74-E9F1CAD64556}" type="presParOf" srcId="{FDB546C5-0FED-1747-818C-0B1D34696E2A}" destId="{19E02CF9-D7C6-3247-BE9D-7EAE7C4C4FD8}" srcOrd="14" destOrd="0" presId="urn:microsoft.com/office/officeart/2005/8/layout/target3"/>
    <dgm:cxn modelId="{293CD02B-E428-EC46-8623-A460A0F0C0BA}" type="presParOf" srcId="{FDB546C5-0FED-1747-818C-0B1D34696E2A}" destId="{1A1F69BD-8112-8B4F-B3E4-6F1ED0EAE94F}" srcOrd="15" destOrd="0" presId="urn:microsoft.com/office/officeart/2005/8/layout/target3"/>
    <dgm:cxn modelId="{BD6F6A2A-15DA-F848-8764-B82394262100}" type="presParOf" srcId="{FDB546C5-0FED-1747-818C-0B1D34696E2A}" destId="{32888025-034B-7D43-A587-4174977FAAD9}" srcOrd="16" destOrd="0" presId="urn:microsoft.com/office/officeart/2005/8/layout/target3"/>
    <dgm:cxn modelId="{4022DC9F-C7C0-7A47-B5DD-D7953AB772E3}" type="presParOf" srcId="{FDB546C5-0FED-1747-818C-0B1D34696E2A}" destId="{31A17EB8-F2F8-FD4D-B54C-3A4C6A4AF618}" srcOrd="17" destOrd="0" presId="urn:microsoft.com/office/officeart/2005/8/layout/target3"/>
    <dgm:cxn modelId="{897DC198-C14F-754D-98B2-B0184628076A}" type="presParOf" srcId="{FDB546C5-0FED-1747-818C-0B1D34696E2A}" destId="{499C6B59-29B8-AB4B-94B4-4D9DA9561D1C}" srcOrd="18" destOrd="0" presId="urn:microsoft.com/office/officeart/2005/8/layout/target3"/>
    <dgm:cxn modelId="{641914A5-531F-2046-B9DC-352916EB128F}" type="presParOf" srcId="{FDB546C5-0FED-1747-818C-0B1D34696E2A}" destId="{64FAF7B3-7736-E546-844B-5541343A1C6D}" srcOrd="19" destOrd="0" presId="urn:microsoft.com/office/officeart/2005/8/layout/target3"/>
    <dgm:cxn modelId="{5BA20DD8-E9E2-2944-9160-1935BC534326}" type="presParOf" srcId="{FDB546C5-0FED-1747-818C-0B1D34696E2A}" destId="{FFCDBB3B-2811-C748-B574-27AA8ABBFD4E}" srcOrd="20" destOrd="0" presId="urn:microsoft.com/office/officeart/2005/8/layout/target3"/>
    <dgm:cxn modelId="{BE452CCC-2BDC-DC4E-8997-C8E1921113BC}" type="presParOf" srcId="{FDB546C5-0FED-1747-818C-0B1D34696E2A}" destId="{2FFA548B-28CF-054F-A915-42BC2BB6709F}" srcOrd="21" destOrd="0" presId="urn:microsoft.com/office/officeart/2005/8/layout/target3"/>
    <dgm:cxn modelId="{2724CE38-A66D-F249-97C9-0FB435818C0C}" type="presParOf" srcId="{FDB546C5-0FED-1747-818C-0B1D34696E2A}" destId="{A784E9F4-2804-024B-81C2-35174C6E1E3D}" srcOrd="22" destOrd="0" presId="urn:microsoft.com/office/officeart/2005/8/layout/target3"/>
    <dgm:cxn modelId="{6D23F623-1C35-8740-8327-A50E21EF25DB}" type="presParOf" srcId="{FDB546C5-0FED-1747-818C-0B1D34696E2A}" destId="{0EBAB87F-5F1F-4A49-8E0A-17FEF7B81915}" srcOrd="23" destOrd="0" presId="urn:microsoft.com/office/officeart/2005/8/layout/target3"/>
    <dgm:cxn modelId="{0E9396D6-6DA2-1F44-8FC0-5E5545C4D6D9}" type="presParOf" srcId="{FDB546C5-0FED-1747-818C-0B1D34696E2A}" destId="{A826CCCC-2D93-E049-84E1-99E663DC32D0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تحديد ما يمكن الإفصاح عنه مسبقًا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تحليل المعلومات التي يُمكن مشاركتها علنًا دون الإضرار بموقف المؤسسة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تجنّب </a:t>
          </a:r>
          <a:r>
            <a:rPr lang="ar-SA" sz="2400" b="1" dirty="0" err="1"/>
            <a:t>الطمأنة</a:t>
          </a:r>
          <a:r>
            <a:rPr lang="ar-SA" sz="2400" b="1" dirty="0"/>
            <a:t> الزائفة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الامتناع عن إطلاق رسائل طمأنة مبالغ فيها أو وعود غير واقعية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الاعتراف بالمخاطر الحقيقية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التصريح بوجود مخاطر محتملة عند الضرورة دون إثارة الهلع</a:t>
          </a:r>
          <a:endParaRPr lang="en-GB" sz="24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المراجعة القانونية لكل رسالة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إخضاع رسائل الوقاية لمراجعة قانونية دقيقة قبل إصدارها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التنسيق الداخلي الصارم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ضمان أن الرسائل الصادرة من جميع الإدارات تتّسم بالاتساق في مستوى الشفافية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list1" loCatId="process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تحديد مستويات شدة السيناريوهات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300" dirty="0"/>
            <a:t>اعداد سيناريوهات خفيفة، متوسطة، وحادة لاختبار قدرة الفريق في درجات مختلفة من الضغط</a:t>
          </a:r>
          <a:endParaRPr lang="en-GB" sz="23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دمج عناصر المفاجأة والتصعيد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000" dirty="0"/>
            <a:t>إدخال تطورات غير متوقعة أثناء التمرين لمحاكاة واقع الأزمات الحقيقية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تمكين الفرق من اتخاذ قرارات مستقلة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ترك مساحة للفرق لتطوير استجاباتهم دون الاعتماد على "نص مُعدّ مسبقًا</a:t>
          </a:r>
          <a:r>
            <a:rPr lang="en-GB" sz="2400" dirty="0"/>
            <a:t>".</a:t>
          </a:r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إدارة التمرين كعملية تعليمية وليس اختبارًا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التأكيد على بيئة تعليمية داعمة تسمح بالتجربة والخطأ</a:t>
          </a:r>
          <a:endParaRPr lang="en-GB" sz="2000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/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تحليل الأداء في جلسة تقييم موسعة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pPr algn="r"/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تنظيم جلسة بعد التمرين لتحليل الأداء وتوثيق الدروس المستفادة</a:t>
          </a:r>
          <a:endParaRPr lang="en-GB" sz="2400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pPr algn="r"/>
          <a:endParaRPr lang="en-GB" sz="2400"/>
        </a:p>
      </dgm:t>
    </dgm:pt>
    <dgm:pt modelId="{5D42BC0A-16F4-B346-87EE-05316F490547}" type="pres">
      <dgm:prSet presAssocID="{BD09AEF8-F502-8F47-BA6A-B0FFAEB3008F}" presName="linear" presStyleCnt="0">
        <dgm:presLayoutVars>
          <dgm:dir val="rev"/>
          <dgm:animLvl val="lvl"/>
          <dgm:resizeHandles val="exact"/>
        </dgm:presLayoutVars>
      </dgm:prSet>
      <dgm:spPr/>
    </dgm:pt>
    <dgm:pt modelId="{7FE27407-463A-D54E-A318-EA2D8D025121}" type="pres">
      <dgm:prSet presAssocID="{4A11EF4C-C086-E642-9BB3-7F06E5C1290B}" presName="parentLin" presStyleCnt="0"/>
      <dgm:spPr/>
    </dgm:pt>
    <dgm:pt modelId="{A7DC9BDF-2CCE-8641-932C-046F6CE8DF0D}" type="pres">
      <dgm:prSet presAssocID="{4A11EF4C-C086-E642-9BB3-7F06E5C1290B}" presName="parentLeftMargin" presStyleLbl="node1" presStyleIdx="0" presStyleCnt="5"/>
      <dgm:spPr/>
    </dgm:pt>
    <dgm:pt modelId="{819D6468-412D-8942-817E-65796B87AD62}" type="pres">
      <dgm:prSet presAssocID="{4A11EF4C-C086-E642-9BB3-7F06E5C1290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8DC6FDC-8FD3-6645-83FE-E6EB1DF73746}" type="pres">
      <dgm:prSet presAssocID="{4A11EF4C-C086-E642-9BB3-7F06E5C1290B}" presName="negativeSpace" presStyleCnt="0"/>
      <dgm:spPr/>
    </dgm:pt>
    <dgm:pt modelId="{143D735E-E13D-374E-9BBD-58B594D5F68D}" type="pres">
      <dgm:prSet presAssocID="{4A11EF4C-C086-E642-9BB3-7F06E5C1290B}" presName="childText" presStyleLbl="conFgAcc1" presStyleIdx="0" presStyleCnt="5">
        <dgm:presLayoutVars>
          <dgm:bulletEnabled val="1"/>
        </dgm:presLayoutVars>
      </dgm:prSet>
      <dgm:spPr/>
    </dgm:pt>
    <dgm:pt modelId="{509F6DC5-70C7-8244-990E-52723C1AAA16}" type="pres">
      <dgm:prSet presAssocID="{41E91CD4-8D46-734A-9F81-98BE45E9A506}" presName="spaceBetweenRectangles" presStyleCnt="0"/>
      <dgm:spPr/>
    </dgm:pt>
    <dgm:pt modelId="{71F1524A-B04C-784A-92FF-C7D722F98BB0}" type="pres">
      <dgm:prSet presAssocID="{102A7D41-83D4-E04C-90C4-580B0FF7BC74}" presName="parentLin" presStyleCnt="0"/>
      <dgm:spPr/>
    </dgm:pt>
    <dgm:pt modelId="{968A29D7-2332-3846-B844-010D2291B203}" type="pres">
      <dgm:prSet presAssocID="{102A7D41-83D4-E04C-90C4-580B0FF7BC74}" presName="parentLeftMargin" presStyleLbl="node1" presStyleIdx="0" presStyleCnt="5"/>
      <dgm:spPr/>
    </dgm:pt>
    <dgm:pt modelId="{0DBB8007-6B1A-474A-ADBD-11D4C70F8A38}" type="pres">
      <dgm:prSet presAssocID="{102A7D41-83D4-E04C-90C4-580B0FF7BC7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975A0509-365B-4545-99DC-2696560E5C4C}" type="pres">
      <dgm:prSet presAssocID="{102A7D41-83D4-E04C-90C4-580B0FF7BC74}" presName="negativeSpace" presStyleCnt="0"/>
      <dgm:spPr/>
    </dgm:pt>
    <dgm:pt modelId="{489691B6-D670-474A-B917-0202BE46DD98}" type="pres">
      <dgm:prSet presAssocID="{102A7D41-83D4-E04C-90C4-580B0FF7BC74}" presName="childText" presStyleLbl="conFgAcc1" presStyleIdx="1" presStyleCnt="5">
        <dgm:presLayoutVars>
          <dgm:bulletEnabled val="1"/>
        </dgm:presLayoutVars>
      </dgm:prSet>
      <dgm:spPr/>
    </dgm:pt>
    <dgm:pt modelId="{9EBE1B86-D50C-F148-8B94-E8D083F52F2D}" type="pres">
      <dgm:prSet presAssocID="{6652ED82-6B71-6543-A7FC-4590E5EB8DAC}" presName="spaceBetweenRectangles" presStyleCnt="0"/>
      <dgm:spPr/>
    </dgm:pt>
    <dgm:pt modelId="{8BD242E5-D6C7-9143-803A-1F2BFB70BF9E}" type="pres">
      <dgm:prSet presAssocID="{ADD6F1E2-4AED-DA41-AAFA-764AE518E54B}" presName="parentLin" presStyleCnt="0"/>
      <dgm:spPr/>
    </dgm:pt>
    <dgm:pt modelId="{0F0C21BF-5320-E04E-AF35-9DBBA23C7562}" type="pres">
      <dgm:prSet presAssocID="{ADD6F1E2-4AED-DA41-AAFA-764AE518E54B}" presName="parentLeftMargin" presStyleLbl="node1" presStyleIdx="1" presStyleCnt="5"/>
      <dgm:spPr/>
    </dgm:pt>
    <dgm:pt modelId="{C101D9E8-BE40-154F-9C52-5578A5AFAA83}" type="pres">
      <dgm:prSet presAssocID="{ADD6F1E2-4AED-DA41-AAFA-764AE518E54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1978896-46F4-914F-B394-ED148E7E8677}" type="pres">
      <dgm:prSet presAssocID="{ADD6F1E2-4AED-DA41-AAFA-764AE518E54B}" presName="negativeSpace" presStyleCnt="0"/>
      <dgm:spPr/>
    </dgm:pt>
    <dgm:pt modelId="{685FEC5A-5CDA-124B-AD31-D4DC5D14ED05}" type="pres">
      <dgm:prSet presAssocID="{ADD6F1E2-4AED-DA41-AAFA-764AE518E54B}" presName="childText" presStyleLbl="conFgAcc1" presStyleIdx="2" presStyleCnt="5">
        <dgm:presLayoutVars>
          <dgm:bulletEnabled val="1"/>
        </dgm:presLayoutVars>
      </dgm:prSet>
      <dgm:spPr/>
    </dgm:pt>
    <dgm:pt modelId="{01062C42-F220-AE47-98DC-40BC456F7437}" type="pres">
      <dgm:prSet presAssocID="{0EBECCBF-32B3-7540-945E-6EAB29D7B1DA}" presName="spaceBetweenRectangles" presStyleCnt="0"/>
      <dgm:spPr/>
    </dgm:pt>
    <dgm:pt modelId="{FC419445-BB49-B042-95F7-AFCA1C4F618E}" type="pres">
      <dgm:prSet presAssocID="{62E37409-2A2A-FA47-83CE-3CEDEC3BC08D}" presName="parentLin" presStyleCnt="0"/>
      <dgm:spPr/>
    </dgm:pt>
    <dgm:pt modelId="{46B921F3-81BB-B544-9170-88CF0781F5CC}" type="pres">
      <dgm:prSet presAssocID="{62E37409-2A2A-FA47-83CE-3CEDEC3BC08D}" presName="parentLeftMargin" presStyleLbl="node1" presStyleIdx="2" presStyleCnt="5"/>
      <dgm:spPr/>
    </dgm:pt>
    <dgm:pt modelId="{D2E35010-E453-204B-B528-36DEB2F6C530}" type="pres">
      <dgm:prSet presAssocID="{62E37409-2A2A-FA47-83CE-3CEDEC3BC08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7896447-1DA4-D84C-9824-C060930FB9F0}" type="pres">
      <dgm:prSet presAssocID="{62E37409-2A2A-FA47-83CE-3CEDEC3BC08D}" presName="negativeSpace" presStyleCnt="0"/>
      <dgm:spPr/>
    </dgm:pt>
    <dgm:pt modelId="{F2A3B442-698F-7F4D-9AEE-2D732DCD4D88}" type="pres">
      <dgm:prSet presAssocID="{62E37409-2A2A-FA47-83CE-3CEDEC3BC08D}" presName="childText" presStyleLbl="conFgAcc1" presStyleIdx="3" presStyleCnt="5">
        <dgm:presLayoutVars>
          <dgm:bulletEnabled val="1"/>
        </dgm:presLayoutVars>
      </dgm:prSet>
      <dgm:spPr/>
    </dgm:pt>
    <dgm:pt modelId="{2B28D28B-51EB-B643-99C6-088F17C6E5F1}" type="pres">
      <dgm:prSet presAssocID="{54F14A74-F921-E644-A257-E979929ACF14}" presName="spaceBetweenRectangles" presStyleCnt="0"/>
      <dgm:spPr/>
    </dgm:pt>
    <dgm:pt modelId="{F5DA14D6-669C-2143-B47A-CF113C52973C}" type="pres">
      <dgm:prSet presAssocID="{EB93C60F-79C9-9349-89CF-6ABA334F3BEC}" presName="parentLin" presStyleCnt="0"/>
      <dgm:spPr/>
    </dgm:pt>
    <dgm:pt modelId="{2B806F22-4AD5-2E41-8964-1390C8373C58}" type="pres">
      <dgm:prSet presAssocID="{EB93C60F-79C9-9349-89CF-6ABA334F3BEC}" presName="parentLeftMargin" presStyleLbl="node1" presStyleIdx="3" presStyleCnt="5"/>
      <dgm:spPr/>
    </dgm:pt>
    <dgm:pt modelId="{636CF506-9709-454E-83BE-21CC4B8D6E83}" type="pres">
      <dgm:prSet presAssocID="{EB93C60F-79C9-9349-89CF-6ABA334F3BE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77F2533F-2DA8-C645-8582-C536C690D973}" type="pres">
      <dgm:prSet presAssocID="{EB93C60F-79C9-9349-89CF-6ABA334F3BEC}" presName="negativeSpace" presStyleCnt="0"/>
      <dgm:spPr/>
    </dgm:pt>
    <dgm:pt modelId="{64DF7C43-0846-8742-9B0A-1CE5A643D73D}" type="pres">
      <dgm:prSet presAssocID="{EB93C60F-79C9-9349-89CF-6ABA334F3BE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129D903-8D7F-E747-A20D-FB29BD363A41}" type="presOf" srcId="{4A11EF4C-C086-E642-9BB3-7F06E5C1290B}" destId="{A7DC9BDF-2CCE-8641-932C-046F6CE8DF0D}" srcOrd="0" destOrd="0" presId="urn:microsoft.com/office/officeart/2005/8/layout/list1"/>
    <dgm:cxn modelId="{20B0CD09-2FFF-B740-B229-DBA8291818C8}" type="presOf" srcId="{83C71CD6-57CD-1345-AA65-E4449339D441}" destId="{F2A3B442-698F-7F4D-9AEE-2D732DCD4D88}" srcOrd="0" destOrd="0" presId="urn:microsoft.com/office/officeart/2005/8/layout/list1"/>
    <dgm:cxn modelId="{0460AA0C-D027-F14E-BB00-D211D192EFE8}" type="presOf" srcId="{102A7D41-83D4-E04C-90C4-580B0FF7BC74}" destId="{0DBB8007-6B1A-474A-ADBD-11D4C70F8A38}" srcOrd="1" destOrd="0" presId="urn:microsoft.com/office/officeart/2005/8/layout/list1"/>
    <dgm:cxn modelId="{698B3513-B529-6B4A-A429-2D46E2FC340D}" type="presOf" srcId="{62E37409-2A2A-FA47-83CE-3CEDEC3BC08D}" destId="{D2E35010-E453-204B-B528-36DEB2F6C530}" srcOrd="1" destOrd="0" presId="urn:microsoft.com/office/officeart/2005/8/layout/list1"/>
    <dgm:cxn modelId="{98701C14-02A3-C94A-860B-5FB246E1DBFC}" type="presOf" srcId="{BD09AEF8-F502-8F47-BA6A-B0FFAEB3008F}" destId="{5D42BC0A-16F4-B346-87EE-05316F490547}" srcOrd="0" destOrd="0" presId="urn:microsoft.com/office/officeart/2005/8/layout/list1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D5C72D26-5190-FF4C-93F5-DDF067943AD9}" type="presOf" srcId="{EB93C60F-79C9-9349-89CF-6ABA334F3BEC}" destId="{2B806F22-4AD5-2E41-8964-1390C8373C58}" srcOrd="0" destOrd="0" presId="urn:microsoft.com/office/officeart/2005/8/layout/list1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180D4245-497C-E34E-974A-BC9FD2DF80E5}" type="presOf" srcId="{65387183-454B-F14D-A6F6-7DA8C5BFAE05}" destId="{489691B6-D670-474A-B917-0202BE46DD98}" srcOrd="0" destOrd="0" presId="urn:microsoft.com/office/officeart/2005/8/layout/list1"/>
    <dgm:cxn modelId="{0B34E04C-09BD-DC41-B01F-C58208592B3A}" type="presOf" srcId="{C88ED262-17EB-A64F-8186-B36DDD55690A}" destId="{143D735E-E13D-374E-9BBD-58B594D5F68D}" srcOrd="0" destOrd="0" presId="urn:microsoft.com/office/officeart/2005/8/layout/list1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A3BC05C-9D45-8741-B74D-F5D78C55F3AD}" type="presOf" srcId="{EB93C60F-79C9-9349-89CF-6ABA334F3BEC}" destId="{636CF506-9709-454E-83BE-21CC4B8D6E83}" srcOrd="1" destOrd="0" presId="urn:microsoft.com/office/officeart/2005/8/layout/list1"/>
    <dgm:cxn modelId="{EECF5D5F-7F4B-E346-AFA2-DD9C8F6D8511}" type="presOf" srcId="{4A11EF4C-C086-E642-9BB3-7F06E5C1290B}" destId="{819D6468-412D-8942-817E-65796B87AD62}" srcOrd="1" destOrd="0" presId="urn:microsoft.com/office/officeart/2005/8/layout/list1"/>
    <dgm:cxn modelId="{75D33D68-1E77-F94C-847E-D74F368E6FA1}" type="presOf" srcId="{B1994776-BB7E-AD4E-900E-8296E2C69C4F}" destId="{685FEC5A-5CDA-124B-AD31-D4DC5D14ED05}" srcOrd="0" destOrd="0" presId="urn:microsoft.com/office/officeart/2005/8/layout/list1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2B1BBAA5-4771-F44F-8145-A5B1ECB82D13}" type="presOf" srcId="{102A7D41-83D4-E04C-90C4-580B0FF7BC74}" destId="{968A29D7-2332-3846-B844-010D2291B203}" srcOrd="0" destOrd="0" presId="urn:microsoft.com/office/officeart/2005/8/layout/list1"/>
    <dgm:cxn modelId="{054D63AD-8278-8849-9EED-EA3608F72A2A}" type="presOf" srcId="{82920FBD-2102-0047-97E2-7857CA93701D}" destId="{64DF7C43-0846-8742-9B0A-1CE5A643D73D}" srcOrd="0" destOrd="0" presId="urn:microsoft.com/office/officeart/2005/8/layout/list1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9117FDE8-CC73-B64D-B9DD-B08CDB07E9D7}" type="presOf" srcId="{ADD6F1E2-4AED-DA41-AAFA-764AE518E54B}" destId="{C101D9E8-BE40-154F-9C52-5578A5AFAA83}" srcOrd="1" destOrd="0" presId="urn:microsoft.com/office/officeart/2005/8/layout/list1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EE631F2-98E3-8A41-A100-54F53B6D9F45}" type="presOf" srcId="{62E37409-2A2A-FA47-83CE-3CEDEC3BC08D}" destId="{46B921F3-81BB-B544-9170-88CF0781F5CC}" srcOrd="0" destOrd="0" presId="urn:microsoft.com/office/officeart/2005/8/layout/list1"/>
    <dgm:cxn modelId="{442EB4FE-9D85-9E4F-A2D1-7C6EBF1C5E86}" type="presOf" srcId="{ADD6F1E2-4AED-DA41-AAFA-764AE518E54B}" destId="{0F0C21BF-5320-E04E-AF35-9DBBA23C7562}" srcOrd="0" destOrd="0" presId="urn:microsoft.com/office/officeart/2005/8/layout/list1"/>
    <dgm:cxn modelId="{426DE294-6A8E-1644-8208-8428579DB867}" type="presParOf" srcId="{5D42BC0A-16F4-B346-87EE-05316F490547}" destId="{7FE27407-463A-D54E-A318-EA2D8D025121}" srcOrd="0" destOrd="0" presId="urn:microsoft.com/office/officeart/2005/8/layout/list1"/>
    <dgm:cxn modelId="{9C86F267-11DE-AC4E-9A5C-3456B0BD700A}" type="presParOf" srcId="{7FE27407-463A-D54E-A318-EA2D8D025121}" destId="{A7DC9BDF-2CCE-8641-932C-046F6CE8DF0D}" srcOrd="0" destOrd="0" presId="urn:microsoft.com/office/officeart/2005/8/layout/list1"/>
    <dgm:cxn modelId="{291B35F5-4A21-0743-AF1A-6450213F08B8}" type="presParOf" srcId="{7FE27407-463A-D54E-A318-EA2D8D025121}" destId="{819D6468-412D-8942-817E-65796B87AD62}" srcOrd="1" destOrd="0" presId="urn:microsoft.com/office/officeart/2005/8/layout/list1"/>
    <dgm:cxn modelId="{74324CEE-3FA4-1D42-9668-45BBACBD9373}" type="presParOf" srcId="{5D42BC0A-16F4-B346-87EE-05316F490547}" destId="{88DC6FDC-8FD3-6645-83FE-E6EB1DF73746}" srcOrd="1" destOrd="0" presId="urn:microsoft.com/office/officeart/2005/8/layout/list1"/>
    <dgm:cxn modelId="{22BDA241-95E6-4442-B559-387A94316882}" type="presParOf" srcId="{5D42BC0A-16F4-B346-87EE-05316F490547}" destId="{143D735E-E13D-374E-9BBD-58B594D5F68D}" srcOrd="2" destOrd="0" presId="urn:microsoft.com/office/officeart/2005/8/layout/list1"/>
    <dgm:cxn modelId="{468C8ECE-3C6F-144E-8BBA-036AB17AD0A5}" type="presParOf" srcId="{5D42BC0A-16F4-B346-87EE-05316F490547}" destId="{509F6DC5-70C7-8244-990E-52723C1AAA16}" srcOrd="3" destOrd="0" presId="urn:microsoft.com/office/officeart/2005/8/layout/list1"/>
    <dgm:cxn modelId="{935AF98B-E351-5340-8A1C-C9638DE951DC}" type="presParOf" srcId="{5D42BC0A-16F4-B346-87EE-05316F490547}" destId="{71F1524A-B04C-784A-92FF-C7D722F98BB0}" srcOrd="4" destOrd="0" presId="urn:microsoft.com/office/officeart/2005/8/layout/list1"/>
    <dgm:cxn modelId="{CAD6A9A5-5FD0-C346-B466-17A4893823CA}" type="presParOf" srcId="{71F1524A-B04C-784A-92FF-C7D722F98BB0}" destId="{968A29D7-2332-3846-B844-010D2291B203}" srcOrd="0" destOrd="0" presId="urn:microsoft.com/office/officeart/2005/8/layout/list1"/>
    <dgm:cxn modelId="{95556EA2-1C3E-4245-A223-9AF7EC8D9075}" type="presParOf" srcId="{71F1524A-B04C-784A-92FF-C7D722F98BB0}" destId="{0DBB8007-6B1A-474A-ADBD-11D4C70F8A38}" srcOrd="1" destOrd="0" presId="urn:microsoft.com/office/officeart/2005/8/layout/list1"/>
    <dgm:cxn modelId="{0B598390-FF68-D045-8528-3443F5DC0B72}" type="presParOf" srcId="{5D42BC0A-16F4-B346-87EE-05316F490547}" destId="{975A0509-365B-4545-99DC-2696560E5C4C}" srcOrd="5" destOrd="0" presId="urn:microsoft.com/office/officeart/2005/8/layout/list1"/>
    <dgm:cxn modelId="{A517C8A9-93E1-CA45-B24D-760E332CF85F}" type="presParOf" srcId="{5D42BC0A-16F4-B346-87EE-05316F490547}" destId="{489691B6-D670-474A-B917-0202BE46DD98}" srcOrd="6" destOrd="0" presId="urn:microsoft.com/office/officeart/2005/8/layout/list1"/>
    <dgm:cxn modelId="{295010DF-0A6A-C142-A4B4-EAB7DC7367EC}" type="presParOf" srcId="{5D42BC0A-16F4-B346-87EE-05316F490547}" destId="{9EBE1B86-D50C-F148-8B94-E8D083F52F2D}" srcOrd="7" destOrd="0" presId="urn:microsoft.com/office/officeart/2005/8/layout/list1"/>
    <dgm:cxn modelId="{355FBC57-D5C9-2640-976A-4E4127BDC2D1}" type="presParOf" srcId="{5D42BC0A-16F4-B346-87EE-05316F490547}" destId="{8BD242E5-D6C7-9143-803A-1F2BFB70BF9E}" srcOrd="8" destOrd="0" presId="urn:microsoft.com/office/officeart/2005/8/layout/list1"/>
    <dgm:cxn modelId="{97FB6D09-6CFC-E941-B3EC-DB0C1C37D78F}" type="presParOf" srcId="{8BD242E5-D6C7-9143-803A-1F2BFB70BF9E}" destId="{0F0C21BF-5320-E04E-AF35-9DBBA23C7562}" srcOrd="0" destOrd="0" presId="urn:microsoft.com/office/officeart/2005/8/layout/list1"/>
    <dgm:cxn modelId="{BFD25BC1-16BE-4E46-9E20-55A032AE76C4}" type="presParOf" srcId="{8BD242E5-D6C7-9143-803A-1F2BFB70BF9E}" destId="{C101D9E8-BE40-154F-9C52-5578A5AFAA83}" srcOrd="1" destOrd="0" presId="urn:microsoft.com/office/officeart/2005/8/layout/list1"/>
    <dgm:cxn modelId="{EFF7E84E-3E1E-7F4D-A88C-4B4D4831C1FB}" type="presParOf" srcId="{5D42BC0A-16F4-B346-87EE-05316F490547}" destId="{91978896-46F4-914F-B394-ED148E7E8677}" srcOrd="9" destOrd="0" presId="urn:microsoft.com/office/officeart/2005/8/layout/list1"/>
    <dgm:cxn modelId="{B44A1A9C-2C47-8748-83C7-EA2019244E05}" type="presParOf" srcId="{5D42BC0A-16F4-B346-87EE-05316F490547}" destId="{685FEC5A-5CDA-124B-AD31-D4DC5D14ED05}" srcOrd="10" destOrd="0" presId="urn:microsoft.com/office/officeart/2005/8/layout/list1"/>
    <dgm:cxn modelId="{A13D2EA1-E0E9-CA47-9179-0230E977223D}" type="presParOf" srcId="{5D42BC0A-16F4-B346-87EE-05316F490547}" destId="{01062C42-F220-AE47-98DC-40BC456F7437}" srcOrd="11" destOrd="0" presId="urn:microsoft.com/office/officeart/2005/8/layout/list1"/>
    <dgm:cxn modelId="{883C9582-2FDC-B649-B824-8865A505BC97}" type="presParOf" srcId="{5D42BC0A-16F4-B346-87EE-05316F490547}" destId="{FC419445-BB49-B042-95F7-AFCA1C4F618E}" srcOrd="12" destOrd="0" presId="urn:microsoft.com/office/officeart/2005/8/layout/list1"/>
    <dgm:cxn modelId="{CD1ED764-0733-D64B-B8A5-D2155FB31D5A}" type="presParOf" srcId="{FC419445-BB49-B042-95F7-AFCA1C4F618E}" destId="{46B921F3-81BB-B544-9170-88CF0781F5CC}" srcOrd="0" destOrd="0" presId="urn:microsoft.com/office/officeart/2005/8/layout/list1"/>
    <dgm:cxn modelId="{53850526-45ED-424C-8F28-82107E821C73}" type="presParOf" srcId="{FC419445-BB49-B042-95F7-AFCA1C4F618E}" destId="{D2E35010-E453-204B-B528-36DEB2F6C530}" srcOrd="1" destOrd="0" presId="urn:microsoft.com/office/officeart/2005/8/layout/list1"/>
    <dgm:cxn modelId="{93C24C44-6A5C-F144-94E9-19AB17D48483}" type="presParOf" srcId="{5D42BC0A-16F4-B346-87EE-05316F490547}" destId="{A7896447-1DA4-D84C-9824-C060930FB9F0}" srcOrd="13" destOrd="0" presId="urn:microsoft.com/office/officeart/2005/8/layout/list1"/>
    <dgm:cxn modelId="{3C9FD6E3-0D61-EA4E-BF36-2BD1BD3C10DA}" type="presParOf" srcId="{5D42BC0A-16F4-B346-87EE-05316F490547}" destId="{F2A3B442-698F-7F4D-9AEE-2D732DCD4D88}" srcOrd="14" destOrd="0" presId="urn:microsoft.com/office/officeart/2005/8/layout/list1"/>
    <dgm:cxn modelId="{63EEC048-C3E1-CD48-A446-790C80508C11}" type="presParOf" srcId="{5D42BC0A-16F4-B346-87EE-05316F490547}" destId="{2B28D28B-51EB-B643-99C6-088F17C6E5F1}" srcOrd="15" destOrd="0" presId="urn:microsoft.com/office/officeart/2005/8/layout/list1"/>
    <dgm:cxn modelId="{2D94BCB9-8F45-7D47-AE1E-0B80B5E4F96E}" type="presParOf" srcId="{5D42BC0A-16F4-B346-87EE-05316F490547}" destId="{F5DA14D6-669C-2143-B47A-CF113C52973C}" srcOrd="16" destOrd="0" presId="urn:microsoft.com/office/officeart/2005/8/layout/list1"/>
    <dgm:cxn modelId="{A9BF2E84-BB42-8743-8EB5-37F4F667581C}" type="presParOf" srcId="{F5DA14D6-669C-2143-B47A-CF113C52973C}" destId="{2B806F22-4AD5-2E41-8964-1390C8373C58}" srcOrd="0" destOrd="0" presId="urn:microsoft.com/office/officeart/2005/8/layout/list1"/>
    <dgm:cxn modelId="{B4191DD2-374B-3F4B-A1A8-2C147FE93245}" type="presParOf" srcId="{F5DA14D6-669C-2143-B47A-CF113C52973C}" destId="{636CF506-9709-454E-83BE-21CC4B8D6E83}" srcOrd="1" destOrd="0" presId="urn:microsoft.com/office/officeart/2005/8/layout/list1"/>
    <dgm:cxn modelId="{41BE51E5-308B-584D-8E80-7EF80F44B6E0}" type="presParOf" srcId="{5D42BC0A-16F4-B346-87EE-05316F490547}" destId="{77F2533F-2DA8-C645-8582-C536C690D973}" srcOrd="17" destOrd="0" presId="urn:microsoft.com/office/officeart/2005/8/layout/list1"/>
    <dgm:cxn modelId="{3571AC1D-AD5E-2B45-B8A2-81E3815E0BC1}" type="presParOf" srcId="{5D42BC0A-16F4-B346-87EE-05316F490547}" destId="{64DF7C43-0846-8742-9B0A-1CE5A643D73D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الصدق كقيمة محورية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الالتزام بالصدق في نقل المعلومات حتى في الأوقات الحرجة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احترام خصوصية الأفراد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تجنّب نشر معلومات شخصية عن العملاء أو الموظفين أثناء إدارة الأزمة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الامتناع عن استغلال الأزمة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رفض محاولات تحويل الأزمة إلى فرصة دعائية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معاملة وسائل الإعلام باحترام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التعامل مع الصحفيين بشفافية واحترام متبادل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2B09C30-5F1C-B54C-B208-DB089CFA43C8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٥- </a:t>
          </a:r>
          <a:r>
            <a:rPr lang="ar-SA" b="1" dirty="0"/>
            <a:t>تحمّل المسؤولية عند الخطأ</a:t>
          </a:r>
          <a:endParaRPr lang="en-GB" dirty="0"/>
        </a:p>
      </dgm:t>
    </dgm:pt>
    <dgm:pt modelId="{66C780F1-BC82-7941-B97A-DBADCD0CBD6F}" type="parTrans" cxnId="{613A9638-BDB7-EF4F-9FF1-98FA08CF182A}">
      <dgm:prSet/>
      <dgm:spPr/>
      <dgm:t>
        <a:bodyPr/>
        <a:lstStyle/>
        <a:p>
          <a:endParaRPr lang="en-GB"/>
        </a:p>
      </dgm:t>
    </dgm:pt>
    <dgm:pt modelId="{5AF51B64-647B-BD49-8BBD-1D8E555F4FC3}" type="sibTrans" cxnId="{613A9638-BDB7-EF4F-9FF1-98FA08CF182A}">
      <dgm:prSet/>
      <dgm:spPr/>
      <dgm:t>
        <a:bodyPr/>
        <a:lstStyle/>
        <a:p>
          <a:endParaRPr lang="en-GB"/>
        </a:p>
      </dgm:t>
    </dgm:pt>
    <dgm:pt modelId="{2BB9A1EE-BAC2-3E4B-B464-119BE8817A46}">
      <dgm:prSet phldrT="[Text]"/>
      <dgm:spPr/>
      <dgm:t>
        <a:bodyPr/>
        <a:lstStyle/>
        <a:p>
          <a:pPr rtl="1">
            <a:buNone/>
          </a:pPr>
          <a:r>
            <a:rPr lang="ar-SA" dirty="0"/>
            <a:t>الاعتراف العلني بالأخطاء حين تكون المؤسسة مسؤولة</a:t>
          </a:r>
          <a:endParaRPr lang="en-GB" dirty="0"/>
        </a:p>
      </dgm:t>
    </dgm:pt>
    <dgm:pt modelId="{5F36F596-33AC-8444-BFC3-BFF7FE4C18D3}" type="parTrans" cxnId="{170E4D0D-D671-174D-9123-F60AC662B3D4}">
      <dgm:prSet/>
      <dgm:spPr/>
      <dgm:t>
        <a:bodyPr/>
        <a:lstStyle/>
        <a:p>
          <a:pPr rtl="1"/>
          <a:endParaRPr lang="en-GB"/>
        </a:p>
      </dgm:t>
    </dgm:pt>
    <dgm:pt modelId="{8AADB7A2-C542-0140-817B-9BD2E6DE56F4}" type="sibTrans" cxnId="{170E4D0D-D671-174D-9123-F60AC662B3D4}">
      <dgm:prSet/>
      <dgm:spPr/>
      <dgm:t>
        <a:bodyPr/>
        <a:lstStyle/>
        <a:p>
          <a:endParaRPr lang="en-GB"/>
        </a:p>
      </dgm:t>
    </dgm:pt>
    <dgm:pt modelId="{FDB546C5-0FED-1747-818C-0B1D34696E2A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C6192A9D-BF74-F44A-BBD0-E5B94BF8DC32}" type="pres">
      <dgm:prSet presAssocID="{1752099A-5FA7-5B42-9954-CCC2DC540A73}" presName="circle1" presStyleLbl="node1" presStyleIdx="0" presStyleCnt="5"/>
      <dgm:spPr/>
    </dgm:pt>
    <dgm:pt modelId="{8BDBC743-EB21-8843-8F8D-2B93F5106B2C}" type="pres">
      <dgm:prSet presAssocID="{1752099A-5FA7-5B42-9954-CCC2DC540A73}" presName="space" presStyleCnt="0"/>
      <dgm:spPr/>
    </dgm:pt>
    <dgm:pt modelId="{FCE4C1DC-FC8A-8B47-A35B-0B4F669CA735}" type="pres">
      <dgm:prSet presAssocID="{1752099A-5FA7-5B42-9954-CCC2DC540A73}" presName="rect1" presStyleLbl="alignAcc1" presStyleIdx="0" presStyleCnt="5"/>
      <dgm:spPr/>
    </dgm:pt>
    <dgm:pt modelId="{CF7A5E9F-F074-6342-8514-8C6D96D8914E}" type="pres">
      <dgm:prSet presAssocID="{33175CCB-1C8B-1C44-8A2A-276D69ED11D2}" presName="vertSpace2" presStyleLbl="node1" presStyleIdx="0" presStyleCnt="5"/>
      <dgm:spPr/>
    </dgm:pt>
    <dgm:pt modelId="{5AC33960-1C99-0843-B4F0-264EE0C105A3}" type="pres">
      <dgm:prSet presAssocID="{33175CCB-1C8B-1C44-8A2A-276D69ED11D2}" presName="circle2" presStyleLbl="node1" presStyleIdx="1" presStyleCnt="5"/>
      <dgm:spPr/>
    </dgm:pt>
    <dgm:pt modelId="{835AD61F-8D1F-534D-A76F-B1262F3A12A3}" type="pres">
      <dgm:prSet presAssocID="{33175CCB-1C8B-1C44-8A2A-276D69ED11D2}" presName="rect2" presStyleLbl="alignAcc1" presStyleIdx="1" presStyleCnt="5"/>
      <dgm:spPr/>
    </dgm:pt>
    <dgm:pt modelId="{49B0535E-077A-D748-B4A9-B69ADB3AF17D}" type="pres">
      <dgm:prSet presAssocID="{00BA3E18-A5E2-9140-B854-8729D59638C7}" presName="vertSpace3" presStyleLbl="node1" presStyleIdx="1" presStyleCnt="5"/>
      <dgm:spPr/>
    </dgm:pt>
    <dgm:pt modelId="{9E193141-C8D7-134D-9959-DB7CA5D7CBE1}" type="pres">
      <dgm:prSet presAssocID="{00BA3E18-A5E2-9140-B854-8729D59638C7}" presName="circle3" presStyleLbl="node1" presStyleIdx="2" presStyleCnt="5"/>
      <dgm:spPr/>
    </dgm:pt>
    <dgm:pt modelId="{DEF917A0-BF37-6D42-B6AC-FC895CFB811A}" type="pres">
      <dgm:prSet presAssocID="{00BA3E18-A5E2-9140-B854-8729D59638C7}" presName="rect3" presStyleLbl="alignAcc1" presStyleIdx="2" presStyleCnt="5"/>
      <dgm:spPr/>
    </dgm:pt>
    <dgm:pt modelId="{BF2F9767-80C5-4840-9858-B6F2CC28603C}" type="pres">
      <dgm:prSet presAssocID="{E8E95C23-E752-394B-B9B6-2A78136193D2}" presName="vertSpace4" presStyleLbl="node1" presStyleIdx="2" presStyleCnt="5"/>
      <dgm:spPr/>
    </dgm:pt>
    <dgm:pt modelId="{CE854209-EE5E-774B-BEFD-2E4365CEB3F6}" type="pres">
      <dgm:prSet presAssocID="{E8E95C23-E752-394B-B9B6-2A78136193D2}" presName="circle4" presStyleLbl="node1" presStyleIdx="3" presStyleCnt="5"/>
      <dgm:spPr/>
    </dgm:pt>
    <dgm:pt modelId="{79E9942C-7272-CC4B-BFAA-2DEA4256470A}" type="pres">
      <dgm:prSet presAssocID="{E8E95C23-E752-394B-B9B6-2A78136193D2}" presName="rect4" presStyleLbl="alignAcc1" presStyleIdx="3" presStyleCnt="5"/>
      <dgm:spPr/>
    </dgm:pt>
    <dgm:pt modelId="{E72585DA-E9B6-9F4C-9B47-059277ACD3C1}" type="pres">
      <dgm:prSet presAssocID="{22B09C30-5F1C-B54C-B208-DB089CFA43C8}" presName="vertSpace5" presStyleLbl="node1" presStyleIdx="3" presStyleCnt="5"/>
      <dgm:spPr/>
    </dgm:pt>
    <dgm:pt modelId="{D1B1FA02-C714-E846-AB96-425449A4F874}" type="pres">
      <dgm:prSet presAssocID="{22B09C30-5F1C-B54C-B208-DB089CFA43C8}" presName="circle5" presStyleLbl="node1" presStyleIdx="4" presStyleCnt="5"/>
      <dgm:spPr/>
    </dgm:pt>
    <dgm:pt modelId="{19E02CF9-D7C6-3247-BE9D-7EAE7C4C4FD8}" type="pres">
      <dgm:prSet presAssocID="{22B09C30-5F1C-B54C-B208-DB089CFA43C8}" presName="rect5" presStyleLbl="alignAcc1" presStyleIdx="4" presStyleCnt="5"/>
      <dgm:spPr/>
    </dgm:pt>
    <dgm:pt modelId="{1A1F69BD-8112-8B4F-B3E4-6F1ED0EAE94F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32888025-034B-7D43-A587-4174977FAAD9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31A17EB8-F2F8-FD4D-B54C-3A4C6A4AF618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499C6B59-29B8-AB4B-94B4-4D9DA9561D1C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64FAF7B3-7736-E546-844B-5541343A1C6D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FFCDBB3B-2811-C748-B574-27AA8ABBFD4E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2FFA548B-28CF-054F-A915-42BC2BB6709F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A784E9F4-2804-024B-81C2-35174C6E1E3D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0EBAB87F-5F1F-4A49-8E0A-17FEF7B81915}" type="pres">
      <dgm:prSet presAssocID="{22B09C30-5F1C-B54C-B208-DB089CFA43C8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A826CCCC-2D93-E049-84E1-99E663DC32D0}" type="pres">
      <dgm:prSet presAssocID="{22B09C30-5F1C-B54C-B208-DB089CFA43C8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CB0530B-B977-5544-B5A9-3B119AC1F166}" type="presOf" srcId="{2BB9A1EE-BAC2-3E4B-B464-119BE8817A46}" destId="{A826CCCC-2D93-E049-84E1-99E663DC32D0}" srcOrd="0" destOrd="0" presId="urn:microsoft.com/office/officeart/2005/8/layout/target3"/>
    <dgm:cxn modelId="{170E4D0D-D671-174D-9123-F60AC662B3D4}" srcId="{22B09C30-5F1C-B54C-B208-DB089CFA43C8}" destId="{2BB9A1EE-BAC2-3E4B-B464-119BE8817A46}" srcOrd="0" destOrd="0" parTransId="{5F36F596-33AC-8444-BFC3-BFF7FE4C18D3}" sibTransId="{8AADB7A2-C542-0140-817B-9BD2E6DE56F4}"/>
    <dgm:cxn modelId="{D8F6BB18-7CAC-CC45-BDB1-F114F039F76B}" type="presOf" srcId="{8196662A-287F-234F-A077-9224702B5B77}" destId="{499C6B59-29B8-AB4B-94B4-4D9DA9561D1C}" srcOrd="0" destOrd="0" presId="urn:microsoft.com/office/officeart/2005/8/layout/target3"/>
    <dgm:cxn modelId="{613A9638-BDB7-EF4F-9FF1-98FA08CF182A}" srcId="{5B0BFAD2-A999-3B41-82A1-CDF4A6E3F1DA}" destId="{22B09C30-5F1C-B54C-B208-DB089CFA43C8}" srcOrd="4" destOrd="0" parTransId="{66C780F1-BC82-7941-B97A-DBADCD0CBD6F}" sibTransId="{5AF51B64-647B-BD49-8BBD-1D8E555F4FC3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9EEC457-151F-3F4F-AC7C-0B9274C53894}" type="presOf" srcId="{22B09C30-5F1C-B54C-B208-DB089CFA43C8}" destId="{0EBAB87F-5F1F-4A49-8E0A-17FEF7B81915}" srcOrd="1" destOrd="0" presId="urn:microsoft.com/office/officeart/2005/8/layout/target3"/>
    <dgm:cxn modelId="{7E17ED5A-F24A-1944-A2D3-78A1C3D2FF84}" type="presOf" srcId="{33175CCB-1C8B-1C44-8A2A-276D69ED11D2}" destId="{31A17EB8-F2F8-FD4D-B54C-3A4C6A4AF618}" srcOrd="1" destOrd="0" presId="urn:microsoft.com/office/officeart/2005/8/layout/target3"/>
    <dgm:cxn modelId="{C6CB1D5B-C703-D746-B9B9-DC9371960710}" type="presOf" srcId="{2EE28272-E03F-FE41-917F-9CFA55EACE13}" destId="{A784E9F4-2804-024B-81C2-35174C6E1E3D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0A91B279-B76F-164C-A0C6-11984B8C0925}" type="presOf" srcId="{E8E95C23-E752-394B-B9B6-2A78136193D2}" destId="{2FFA548B-28CF-054F-A915-42BC2BB6709F}" srcOrd="1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FACFD390-A95D-A14E-B35F-F432B234E681}" type="presOf" srcId="{22B09C30-5F1C-B54C-B208-DB089CFA43C8}" destId="{19E02CF9-D7C6-3247-BE9D-7EAE7C4C4FD8}" srcOrd="0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51C297A9-F246-7848-A9B2-7F6ACF307137}" type="presOf" srcId="{1752099A-5FA7-5B42-9954-CCC2DC540A73}" destId="{1A1F69BD-8112-8B4F-B3E4-6F1ED0EAE94F}" srcOrd="1" destOrd="0" presId="urn:microsoft.com/office/officeart/2005/8/layout/target3"/>
    <dgm:cxn modelId="{4F31A6C1-47D0-C548-8567-8BE5AA9C9068}" type="presOf" srcId="{00BA3E18-A5E2-9140-B854-8729D59638C7}" destId="{DEF917A0-BF37-6D42-B6AC-FC895CFB811A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7FC87C4-4C59-5841-AF29-202A650902DE}" type="presOf" srcId="{2E7B7787-BF7C-304D-9F38-1C0AB771DD8B}" destId="{FFCDBB3B-2811-C748-B574-27AA8ABBFD4E}" srcOrd="0" destOrd="0" presId="urn:microsoft.com/office/officeart/2005/8/layout/target3"/>
    <dgm:cxn modelId="{35E9C8D5-D0C0-E543-85BE-7F51167A7FD4}" type="presOf" srcId="{F0B52F86-83AF-D945-9E33-5773BE9861C5}" destId="{32888025-034B-7D43-A587-4174977FAAD9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6240EE0-8E79-454D-8EA9-837C028A53C1}" type="presOf" srcId="{5B0BFAD2-A999-3B41-82A1-CDF4A6E3F1DA}" destId="{FDB546C5-0FED-1747-818C-0B1D34696E2A}" srcOrd="0" destOrd="0" presId="urn:microsoft.com/office/officeart/2005/8/layout/target3"/>
    <dgm:cxn modelId="{AA2266E3-E1AD-BA4C-93E1-EA408260AE6A}" type="presOf" srcId="{E8E95C23-E752-394B-B9B6-2A78136193D2}" destId="{79E9942C-7272-CC4B-BFAA-2DEA4256470A}" srcOrd="0" destOrd="0" presId="urn:microsoft.com/office/officeart/2005/8/layout/target3"/>
    <dgm:cxn modelId="{634DADE5-4E7F-824E-8D0C-831123DB4A42}" type="presOf" srcId="{33175CCB-1C8B-1C44-8A2A-276D69ED11D2}" destId="{835AD61F-8D1F-534D-A76F-B1262F3A12A3}" srcOrd="0" destOrd="0" presId="urn:microsoft.com/office/officeart/2005/8/layout/target3"/>
    <dgm:cxn modelId="{C515C8E8-17CD-9E44-BF77-78FCC29B18F5}" type="presOf" srcId="{1752099A-5FA7-5B42-9954-CCC2DC540A73}" destId="{FCE4C1DC-FC8A-8B47-A35B-0B4F669CA735}" srcOrd="0" destOrd="0" presId="urn:microsoft.com/office/officeart/2005/8/layout/target3"/>
    <dgm:cxn modelId="{7F8ED9E9-A395-6E41-94F4-1EA8BDA059D5}" type="presOf" srcId="{00BA3E18-A5E2-9140-B854-8729D59638C7}" destId="{64FAF7B3-7736-E546-844B-5541343A1C6D}" srcOrd="1" destOrd="0" presId="urn:microsoft.com/office/officeart/2005/8/layout/target3"/>
    <dgm:cxn modelId="{BE984167-48E4-3E46-984E-C01312F9B0AE}" type="presParOf" srcId="{FDB546C5-0FED-1747-818C-0B1D34696E2A}" destId="{C6192A9D-BF74-F44A-BBD0-E5B94BF8DC32}" srcOrd="0" destOrd="0" presId="urn:microsoft.com/office/officeart/2005/8/layout/target3"/>
    <dgm:cxn modelId="{2BB1D21B-02DF-6A49-BB39-C380F2D84E21}" type="presParOf" srcId="{FDB546C5-0FED-1747-818C-0B1D34696E2A}" destId="{8BDBC743-EB21-8843-8F8D-2B93F5106B2C}" srcOrd="1" destOrd="0" presId="urn:microsoft.com/office/officeart/2005/8/layout/target3"/>
    <dgm:cxn modelId="{3E4C95A2-675D-A348-93CF-65FBB32D4B69}" type="presParOf" srcId="{FDB546C5-0FED-1747-818C-0B1D34696E2A}" destId="{FCE4C1DC-FC8A-8B47-A35B-0B4F669CA735}" srcOrd="2" destOrd="0" presId="urn:microsoft.com/office/officeart/2005/8/layout/target3"/>
    <dgm:cxn modelId="{A15F0D1F-0C71-C040-A521-DE44509FBDD2}" type="presParOf" srcId="{FDB546C5-0FED-1747-818C-0B1D34696E2A}" destId="{CF7A5E9F-F074-6342-8514-8C6D96D8914E}" srcOrd="3" destOrd="0" presId="urn:microsoft.com/office/officeart/2005/8/layout/target3"/>
    <dgm:cxn modelId="{32554507-8C47-6D47-AC88-65C3412C5428}" type="presParOf" srcId="{FDB546C5-0FED-1747-818C-0B1D34696E2A}" destId="{5AC33960-1C99-0843-B4F0-264EE0C105A3}" srcOrd="4" destOrd="0" presId="urn:microsoft.com/office/officeart/2005/8/layout/target3"/>
    <dgm:cxn modelId="{E049BDB8-986F-EE4E-BFAB-D0358C1782DF}" type="presParOf" srcId="{FDB546C5-0FED-1747-818C-0B1D34696E2A}" destId="{835AD61F-8D1F-534D-A76F-B1262F3A12A3}" srcOrd="5" destOrd="0" presId="urn:microsoft.com/office/officeart/2005/8/layout/target3"/>
    <dgm:cxn modelId="{DAC87084-256D-2F4B-A61D-E032841A6360}" type="presParOf" srcId="{FDB546C5-0FED-1747-818C-0B1D34696E2A}" destId="{49B0535E-077A-D748-B4A9-B69ADB3AF17D}" srcOrd="6" destOrd="0" presId="urn:microsoft.com/office/officeart/2005/8/layout/target3"/>
    <dgm:cxn modelId="{A9B22472-C4AB-9142-B39E-73B99F1B5BB5}" type="presParOf" srcId="{FDB546C5-0FED-1747-818C-0B1D34696E2A}" destId="{9E193141-C8D7-134D-9959-DB7CA5D7CBE1}" srcOrd="7" destOrd="0" presId="urn:microsoft.com/office/officeart/2005/8/layout/target3"/>
    <dgm:cxn modelId="{EC25A12C-E80B-C647-9741-398A39EEA142}" type="presParOf" srcId="{FDB546C5-0FED-1747-818C-0B1D34696E2A}" destId="{DEF917A0-BF37-6D42-B6AC-FC895CFB811A}" srcOrd="8" destOrd="0" presId="urn:microsoft.com/office/officeart/2005/8/layout/target3"/>
    <dgm:cxn modelId="{CEF5E526-E92C-F247-8923-C47046EB10B4}" type="presParOf" srcId="{FDB546C5-0FED-1747-818C-0B1D34696E2A}" destId="{BF2F9767-80C5-4840-9858-B6F2CC28603C}" srcOrd="9" destOrd="0" presId="urn:microsoft.com/office/officeart/2005/8/layout/target3"/>
    <dgm:cxn modelId="{F8457621-9AE0-AF45-81D4-D8678615D0F1}" type="presParOf" srcId="{FDB546C5-0FED-1747-818C-0B1D34696E2A}" destId="{CE854209-EE5E-774B-BEFD-2E4365CEB3F6}" srcOrd="10" destOrd="0" presId="urn:microsoft.com/office/officeart/2005/8/layout/target3"/>
    <dgm:cxn modelId="{9975CA52-8B8F-5A49-A7E3-BA3486DF58AA}" type="presParOf" srcId="{FDB546C5-0FED-1747-818C-0B1D34696E2A}" destId="{79E9942C-7272-CC4B-BFAA-2DEA4256470A}" srcOrd="11" destOrd="0" presId="urn:microsoft.com/office/officeart/2005/8/layout/target3"/>
    <dgm:cxn modelId="{7B39EF74-6AC0-8744-ABAD-9C1F297A7B5B}" type="presParOf" srcId="{FDB546C5-0FED-1747-818C-0B1D34696E2A}" destId="{E72585DA-E9B6-9F4C-9B47-059277ACD3C1}" srcOrd="12" destOrd="0" presId="urn:microsoft.com/office/officeart/2005/8/layout/target3"/>
    <dgm:cxn modelId="{D9CCDCDD-DFFA-A343-B914-3BA483C1B562}" type="presParOf" srcId="{FDB546C5-0FED-1747-818C-0B1D34696E2A}" destId="{D1B1FA02-C714-E846-AB96-425449A4F874}" srcOrd="13" destOrd="0" presId="urn:microsoft.com/office/officeart/2005/8/layout/target3"/>
    <dgm:cxn modelId="{E9196D5A-2DFE-A54F-BE74-E9F1CAD64556}" type="presParOf" srcId="{FDB546C5-0FED-1747-818C-0B1D34696E2A}" destId="{19E02CF9-D7C6-3247-BE9D-7EAE7C4C4FD8}" srcOrd="14" destOrd="0" presId="urn:microsoft.com/office/officeart/2005/8/layout/target3"/>
    <dgm:cxn modelId="{293CD02B-E428-EC46-8623-A460A0F0C0BA}" type="presParOf" srcId="{FDB546C5-0FED-1747-818C-0B1D34696E2A}" destId="{1A1F69BD-8112-8B4F-B3E4-6F1ED0EAE94F}" srcOrd="15" destOrd="0" presId="urn:microsoft.com/office/officeart/2005/8/layout/target3"/>
    <dgm:cxn modelId="{BD6F6A2A-15DA-F848-8764-B82394262100}" type="presParOf" srcId="{FDB546C5-0FED-1747-818C-0B1D34696E2A}" destId="{32888025-034B-7D43-A587-4174977FAAD9}" srcOrd="16" destOrd="0" presId="urn:microsoft.com/office/officeart/2005/8/layout/target3"/>
    <dgm:cxn modelId="{4022DC9F-C7C0-7A47-B5DD-D7953AB772E3}" type="presParOf" srcId="{FDB546C5-0FED-1747-818C-0B1D34696E2A}" destId="{31A17EB8-F2F8-FD4D-B54C-3A4C6A4AF618}" srcOrd="17" destOrd="0" presId="urn:microsoft.com/office/officeart/2005/8/layout/target3"/>
    <dgm:cxn modelId="{897DC198-C14F-754D-98B2-B0184628076A}" type="presParOf" srcId="{FDB546C5-0FED-1747-818C-0B1D34696E2A}" destId="{499C6B59-29B8-AB4B-94B4-4D9DA9561D1C}" srcOrd="18" destOrd="0" presId="urn:microsoft.com/office/officeart/2005/8/layout/target3"/>
    <dgm:cxn modelId="{641914A5-531F-2046-B9DC-352916EB128F}" type="presParOf" srcId="{FDB546C5-0FED-1747-818C-0B1D34696E2A}" destId="{64FAF7B3-7736-E546-844B-5541343A1C6D}" srcOrd="19" destOrd="0" presId="urn:microsoft.com/office/officeart/2005/8/layout/target3"/>
    <dgm:cxn modelId="{5BA20DD8-E9E2-2944-9160-1935BC534326}" type="presParOf" srcId="{FDB546C5-0FED-1747-818C-0B1D34696E2A}" destId="{FFCDBB3B-2811-C748-B574-27AA8ABBFD4E}" srcOrd="20" destOrd="0" presId="urn:microsoft.com/office/officeart/2005/8/layout/target3"/>
    <dgm:cxn modelId="{BE452CCC-2BDC-DC4E-8997-C8E1921113BC}" type="presParOf" srcId="{FDB546C5-0FED-1747-818C-0B1D34696E2A}" destId="{2FFA548B-28CF-054F-A915-42BC2BB6709F}" srcOrd="21" destOrd="0" presId="urn:microsoft.com/office/officeart/2005/8/layout/target3"/>
    <dgm:cxn modelId="{2724CE38-A66D-F249-97C9-0FB435818C0C}" type="presParOf" srcId="{FDB546C5-0FED-1747-818C-0B1D34696E2A}" destId="{A784E9F4-2804-024B-81C2-35174C6E1E3D}" srcOrd="22" destOrd="0" presId="urn:microsoft.com/office/officeart/2005/8/layout/target3"/>
    <dgm:cxn modelId="{6D23F623-1C35-8740-8327-A50E21EF25DB}" type="presParOf" srcId="{FDB546C5-0FED-1747-818C-0B1D34696E2A}" destId="{0EBAB87F-5F1F-4A49-8E0A-17FEF7B81915}" srcOrd="23" destOrd="0" presId="urn:microsoft.com/office/officeart/2005/8/layout/target3"/>
    <dgm:cxn modelId="{0E9396D6-6DA2-1F44-8FC0-5E5545C4D6D9}" type="presParOf" srcId="{FDB546C5-0FED-1747-818C-0B1D34696E2A}" destId="{A826CCCC-2D93-E049-84E1-99E663DC32D0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تحديد أدوار واضحة لكل فريق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وضيح من يقود رسائل الوقاية، ومن يدعمها، ومن يضبط محتوى القنوات المختلفة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التخطيط المشترك للسيناريوهات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إعداد ورش عمل تجمع فرق التسويق والاتصال المؤسسي لرسم سيناريوهات الأزمات سويًا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مشاركة بنك الرسائل والمواد البصرية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تمكين فرق التسويق من استخدام الرسائل الرسمية والصور المناسبة بشكل متسق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التدريب المشترك على الاستجابة للأزمات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إجراء تدريبات ومحاكاة بمشاركة الفريقين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تقييم الأداء التكاملـي بعد كل أزمة</a:t>
          </a:r>
          <a:endParaRPr lang="en-GB" sz="2000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0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مراجعة كيفية تعاون الفريقين وتحديد مجالات التحسين</a:t>
          </a:r>
          <a:endParaRPr lang="en-GB" sz="2000" dirty="0"/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5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5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5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5">
        <dgm:presLayoutVars>
          <dgm:bulletEnabled val="1"/>
        </dgm:presLayoutVars>
      </dgm:prSet>
      <dgm:spPr/>
    </dgm:pt>
    <dgm:pt modelId="{100C88EE-B77A-6747-890F-DC850E5E29F5}" type="pres">
      <dgm:prSet presAssocID="{942B23F3-0336-EF48-855C-CED43D6F351D}" presName="sp" presStyleCnt="0"/>
      <dgm:spPr/>
    </dgm:pt>
    <dgm:pt modelId="{F3774EF1-64E2-B644-BA3F-813F19239434}" type="pres">
      <dgm:prSet presAssocID="{62AA7A32-4FF0-F140-8295-9C0D8BC2E055}" presName="linNode" presStyleCnt="0"/>
      <dgm:spPr/>
    </dgm:pt>
    <dgm:pt modelId="{1B0A1D01-A26E-5047-82F5-B24761436584}" type="pres">
      <dgm:prSet presAssocID="{62AA7A32-4FF0-F140-8295-9C0D8BC2E055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0F9837B-3AEF-2A41-A9A0-641CA11022F8}" type="pres">
      <dgm:prSet presAssocID="{62AA7A32-4FF0-F140-8295-9C0D8BC2E055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31B50A32-EC4F-8844-BA3B-BC73A1619398}" type="presOf" srcId="{4B2E657B-369F-0340-A4FA-DB0A9B7475D3}" destId="{70F9837B-3AEF-2A41-A9A0-641CA11022F8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F00B6473-3D4B-0148-8EBC-371D156858D6}" type="presOf" srcId="{62AA7A32-4FF0-F140-8295-9C0D8BC2E055}" destId="{1B0A1D01-A26E-5047-82F5-B24761436584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  <dgm:cxn modelId="{8FD88E05-14E5-754D-BEE7-8B0F6E65FEED}" type="presParOf" srcId="{A0E176CC-9FE7-744B-A753-6F99DA03FD93}" destId="{100C88EE-B77A-6747-890F-DC850E5E29F5}" srcOrd="7" destOrd="0" presId="urn:microsoft.com/office/officeart/2005/8/layout/vList5"/>
    <dgm:cxn modelId="{3A91A676-E307-EA4B-AB4C-BC3FF2504872}" type="presParOf" srcId="{A0E176CC-9FE7-744B-A753-6F99DA03FD93}" destId="{F3774EF1-64E2-B644-BA3F-813F19239434}" srcOrd="8" destOrd="0" presId="urn:microsoft.com/office/officeart/2005/8/layout/vList5"/>
    <dgm:cxn modelId="{324E91C9-328F-004A-85C2-9FD70C84A77E}" type="presParOf" srcId="{F3774EF1-64E2-B644-BA3F-813F19239434}" destId="{1B0A1D01-A26E-5047-82F5-B24761436584}" srcOrd="0" destOrd="0" presId="urn:microsoft.com/office/officeart/2005/8/layout/vList5"/>
    <dgm:cxn modelId="{3EFD3B6D-0E99-EF46-B070-AB50A58074C9}" type="presParOf" srcId="{F3774EF1-64E2-B644-BA3F-813F19239434}" destId="{70F9837B-3AEF-2A41-A9A0-641CA11022F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ابدأ من القيم المؤسسية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b="0" dirty="0"/>
            <a:t>دع القيم الأساسية للمؤسسة تُرشدك في صياغة استراتيجية الوقاية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احرص على البساطة والوضوح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b="0" dirty="0"/>
            <a:t>لا تُعقّد خططك — الرسائل البسيطة تُفهم وتُطبّق بسهولة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درّب القادة في جميع المستويات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b="0" dirty="0"/>
            <a:t>كل مدير هو حلقة اتصال أثناء الأزمة، وليس فريق الاتصال وحده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ا</a:t>
          </a:r>
          <a:r>
            <a:rPr lang="ar-SA" sz="2000" b="1" dirty="0"/>
            <a:t>بنِ علاقات استراتيجية باستمرار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b="0" dirty="0"/>
            <a:t>لا تنتظر الأزمة كي تُفعّل شبكة الدعم والعلاقات العامة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تعامل مع كل أزمة كفرصة للتعلم</a:t>
          </a:r>
          <a:endParaRPr lang="en-GB" sz="20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rtl="1">
            <a:buNone/>
          </a:pPr>
          <a:r>
            <a:rPr lang="ar-SA" sz="2000" b="0" dirty="0"/>
            <a:t>وثّق الدروس واستثمرها في بناء منظومة أقوى للمستقبل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endParaRPr lang="en-GB" sz="2000"/>
        </a:p>
      </dgm:t>
    </dgm:pt>
    <dgm:pt modelId="{F5B9A0AA-7382-6D43-9EA2-72662EB36C19}" type="pres">
      <dgm:prSet presAssocID="{5B0BFAD2-A999-3B41-82A1-CDF4A6E3F1DA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924B8BD-0430-0D47-8420-9E720ED37F88}" type="pres">
      <dgm:prSet presAssocID="{1752099A-5FA7-5B42-9954-CCC2DC540A73}" presName="root" presStyleCnt="0"/>
      <dgm:spPr/>
    </dgm:pt>
    <dgm:pt modelId="{1C766FA0-7C06-0847-9E27-8991DC0CB94D}" type="pres">
      <dgm:prSet presAssocID="{1752099A-5FA7-5B42-9954-CCC2DC540A73}" presName="rootComposite" presStyleCnt="0"/>
      <dgm:spPr/>
    </dgm:pt>
    <dgm:pt modelId="{876B9F1C-0164-9040-8700-AA4D49ECF442}" type="pres">
      <dgm:prSet presAssocID="{1752099A-5FA7-5B42-9954-CCC2DC540A73}" presName="rootText" presStyleLbl="node1" presStyleIdx="0" presStyleCnt="5" custScaleX="98069" custScaleY="155506"/>
      <dgm:spPr/>
    </dgm:pt>
    <dgm:pt modelId="{7D7B7BBF-0E9F-5249-8049-4EB2F6DE4476}" type="pres">
      <dgm:prSet presAssocID="{1752099A-5FA7-5B42-9954-CCC2DC540A73}" presName="rootConnector" presStyleLbl="node1" presStyleIdx="0" presStyleCnt="5"/>
      <dgm:spPr/>
    </dgm:pt>
    <dgm:pt modelId="{6A8FC0F2-AC6D-1A4E-99A0-02FD1F854843}" type="pres">
      <dgm:prSet presAssocID="{1752099A-5FA7-5B42-9954-CCC2DC540A73}" presName="childShape" presStyleCnt="0"/>
      <dgm:spPr/>
    </dgm:pt>
    <dgm:pt modelId="{893AC041-7198-8F46-96B3-4ED5A4E1C69A}" type="pres">
      <dgm:prSet presAssocID="{AF3F40A8-F199-A743-B561-4B35277591F2}" presName="Name13" presStyleLbl="parChTrans1D2" presStyleIdx="0" presStyleCnt="5"/>
      <dgm:spPr/>
    </dgm:pt>
    <dgm:pt modelId="{C550F36B-520E-F346-8B5A-FE3CB53C6E85}" type="pres">
      <dgm:prSet presAssocID="{F0B52F86-83AF-D945-9E33-5773BE9861C5}" presName="childText" presStyleLbl="bgAcc1" presStyleIdx="0" presStyleCnt="5" custScaleX="119594" custScaleY="258294">
        <dgm:presLayoutVars>
          <dgm:bulletEnabled val="1"/>
        </dgm:presLayoutVars>
      </dgm:prSet>
      <dgm:spPr/>
    </dgm:pt>
    <dgm:pt modelId="{0C34BB4D-95E9-3A40-AE68-E2D3FAAC473D}" type="pres">
      <dgm:prSet presAssocID="{33175CCB-1C8B-1C44-8A2A-276D69ED11D2}" presName="root" presStyleCnt="0"/>
      <dgm:spPr/>
    </dgm:pt>
    <dgm:pt modelId="{D95DD0CB-B523-3740-83FF-24CA52763185}" type="pres">
      <dgm:prSet presAssocID="{33175CCB-1C8B-1C44-8A2A-276D69ED11D2}" presName="rootComposite" presStyleCnt="0"/>
      <dgm:spPr/>
    </dgm:pt>
    <dgm:pt modelId="{E4D8A7AF-100F-8441-AA80-C0A824ACE8AF}" type="pres">
      <dgm:prSet presAssocID="{33175CCB-1C8B-1C44-8A2A-276D69ED11D2}" presName="rootText" presStyleLbl="node1" presStyleIdx="1" presStyleCnt="5" custScaleX="98069" custScaleY="155506"/>
      <dgm:spPr/>
    </dgm:pt>
    <dgm:pt modelId="{5FEF3909-1575-264D-8A50-A756097849FA}" type="pres">
      <dgm:prSet presAssocID="{33175CCB-1C8B-1C44-8A2A-276D69ED11D2}" presName="rootConnector" presStyleLbl="node1" presStyleIdx="1" presStyleCnt="5"/>
      <dgm:spPr/>
    </dgm:pt>
    <dgm:pt modelId="{79CCD680-7076-1943-8BD8-F17E20D642B1}" type="pres">
      <dgm:prSet presAssocID="{33175CCB-1C8B-1C44-8A2A-276D69ED11D2}" presName="childShape" presStyleCnt="0"/>
      <dgm:spPr/>
    </dgm:pt>
    <dgm:pt modelId="{0518D68C-2B4D-614A-9FBC-387719E4EE60}" type="pres">
      <dgm:prSet presAssocID="{FD4FE526-268F-0640-B0A0-18A1ACB0B79D}" presName="Name13" presStyleLbl="parChTrans1D2" presStyleIdx="1" presStyleCnt="5"/>
      <dgm:spPr/>
    </dgm:pt>
    <dgm:pt modelId="{823195EB-EF21-B442-80C8-EAB4EFE37C02}" type="pres">
      <dgm:prSet presAssocID="{8196662A-287F-234F-A077-9224702B5B77}" presName="childText" presStyleLbl="bgAcc1" presStyleIdx="1" presStyleCnt="5" custScaleX="119594" custScaleY="258294">
        <dgm:presLayoutVars>
          <dgm:bulletEnabled val="1"/>
        </dgm:presLayoutVars>
      </dgm:prSet>
      <dgm:spPr/>
    </dgm:pt>
    <dgm:pt modelId="{BB69D167-15D0-7942-B2FD-0A53CE5EF691}" type="pres">
      <dgm:prSet presAssocID="{00BA3E18-A5E2-9140-B854-8729D59638C7}" presName="root" presStyleCnt="0"/>
      <dgm:spPr/>
    </dgm:pt>
    <dgm:pt modelId="{4D4D74BF-110D-6A40-9AFB-03E2F98321F0}" type="pres">
      <dgm:prSet presAssocID="{00BA3E18-A5E2-9140-B854-8729D59638C7}" presName="rootComposite" presStyleCnt="0"/>
      <dgm:spPr/>
    </dgm:pt>
    <dgm:pt modelId="{A6012BC1-2028-9541-A9D0-424FD4750BAA}" type="pres">
      <dgm:prSet presAssocID="{00BA3E18-A5E2-9140-B854-8729D59638C7}" presName="rootText" presStyleLbl="node1" presStyleIdx="2" presStyleCnt="5" custScaleX="98069" custScaleY="155506"/>
      <dgm:spPr/>
    </dgm:pt>
    <dgm:pt modelId="{AA81CACD-1DEF-C249-9335-9C24C8628A3D}" type="pres">
      <dgm:prSet presAssocID="{00BA3E18-A5E2-9140-B854-8729D59638C7}" presName="rootConnector" presStyleLbl="node1" presStyleIdx="2" presStyleCnt="5"/>
      <dgm:spPr/>
    </dgm:pt>
    <dgm:pt modelId="{153BCB35-41D2-7843-844E-7B7152AEFAC7}" type="pres">
      <dgm:prSet presAssocID="{00BA3E18-A5E2-9140-B854-8729D59638C7}" presName="childShape" presStyleCnt="0"/>
      <dgm:spPr/>
    </dgm:pt>
    <dgm:pt modelId="{408B18B1-C5CF-F24E-B9AC-214EA56D9AAD}" type="pres">
      <dgm:prSet presAssocID="{A334A644-A3B5-3D4E-B13B-652835867506}" presName="Name13" presStyleLbl="parChTrans1D2" presStyleIdx="2" presStyleCnt="5"/>
      <dgm:spPr/>
    </dgm:pt>
    <dgm:pt modelId="{58C6EFF3-35E3-BA4B-8462-405277C24937}" type="pres">
      <dgm:prSet presAssocID="{2E7B7787-BF7C-304D-9F38-1C0AB771DD8B}" presName="childText" presStyleLbl="bgAcc1" presStyleIdx="2" presStyleCnt="5" custScaleX="119594" custScaleY="258294">
        <dgm:presLayoutVars>
          <dgm:bulletEnabled val="1"/>
        </dgm:presLayoutVars>
      </dgm:prSet>
      <dgm:spPr/>
    </dgm:pt>
    <dgm:pt modelId="{14BADDE2-ED67-C24B-9185-2528C464FE03}" type="pres">
      <dgm:prSet presAssocID="{E8E95C23-E752-394B-B9B6-2A78136193D2}" presName="root" presStyleCnt="0"/>
      <dgm:spPr/>
    </dgm:pt>
    <dgm:pt modelId="{5BA320BE-82DB-7E43-B448-B2695D988208}" type="pres">
      <dgm:prSet presAssocID="{E8E95C23-E752-394B-B9B6-2A78136193D2}" presName="rootComposite" presStyleCnt="0"/>
      <dgm:spPr/>
    </dgm:pt>
    <dgm:pt modelId="{BD6AB10F-265E-E74A-827C-FFAF9A40F271}" type="pres">
      <dgm:prSet presAssocID="{E8E95C23-E752-394B-B9B6-2A78136193D2}" presName="rootText" presStyleLbl="node1" presStyleIdx="3" presStyleCnt="5" custScaleX="98069" custScaleY="155506"/>
      <dgm:spPr/>
    </dgm:pt>
    <dgm:pt modelId="{48669B98-69C5-9B4C-A082-D771D53BB6D7}" type="pres">
      <dgm:prSet presAssocID="{E8E95C23-E752-394B-B9B6-2A78136193D2}" presName="rootConnector" presStyleLbl="node1" presStyleIdx="3" presStyleCnt="5"/>
      <dgm:spPr/>
    </dgm:pt>
    <dgm:pt modelId="{11DC4640-983D-7145-BE31-BDE057392480}" type="pres">
      <dgm:prSet presAssocID="{E8E95C23-E752-394B-B9B6-2A78136193D2}" presName="childShape" presStyleCnt="0"/>
      <dgm:spPr/>
    </dgm:pt>
    <dgm:pt modelId="{84FB9713-67D9-0D4E-A250-4BF5D5132739}" type="pres">
      <dgm:prSet presAssocID="{740DBB5B-4558-1D49-BF1C-A80AF8347FFC}" presName="Name13" presStyleLbl="parChTrans1D2" presStyleIdx="3" presStyleCnt="5"/>
      <dgm:spPr/>
    </dgm:pt>
    <dgm:pt modelId="{C282D457-ECEA-CD49-B69A-3DD6E4D9868D}" type="pres">
      <dgm:prSet presAssocID="{2EE28272-E03F-FE41-917F-9CFA55EACE13}" presName="childText" presStyleLbl="bgAcc1" presStyleIdx="3" presStyleCnt="5" custScaleX="119594" custScaleY="258294">
        <dgm:presLayoutVars>
          <dgm:bulletEnabled val="1"/>
        </dgm:presLayoutVars>
      </dgm:prSet>
      <dgm:spPr/>
    </dgm:pt>
    <dgm:pt modelId="{065B3F2D-37DB-2C45-AAEB-F7DBDC5E660F}" type="pres">
      <dgm:prSet presAssocID="{7D760E27-280D-2A4B-B959-CFD7BC6CC1CD}" presName="root" presStyleCnt="0"/>
      <dgm:spPr/>
    </dgm:pt>
    <dgm:pt modelId="{F91A936A-A5FD-3E40-AAF5-5EBC84E9B938}" type="pres">
      <dgm:prSet presAssocID="{7D760E27-280D-2A4B-B959-CFD7BC6CC1CD}" presName="rootComposite" presStyleCnt="0"/>
      <dgm:spPr/>
    </dgm:pt>
    <dgm:pt modelId="{F02D7D9B-4981-224A-AF78-BD1C27987B64}" type="pres">
      <dgm:prSet presAssocID="{7D760E27-280D-2A4B-B959-CFD7BC6CC1CD}" presName="rootText" presStyleLbl="node1" presStyleIdx="4" presStyleCnt="5" custScaleX="98069" custScaleY="155506"/>
      <dgm:spPr/>
    </dgm:pt>
    <dgm:pt modelId="{3DA8D917-D1BE-4147-870D-5AE124072C99}" type="pres">
      <dgm:prSet presAssocID="{7D760E27-280D-2A4B-B959-CFD7BC6CC1CD}" presName="rootConnector" presStyleLbl="node1" presStyleIdx="4" presStyleCnt="5"/>
      <dgm:spPr/>
    </dgm:pt>
    <dgm:pt modelId="{0D12967C-CB65-6B44-BDDB-1B69E568A385}" type="pres">
      <dgm:prSet presAssocID="{7D760E27-280D-2A4B-B959-CFD7BC6CC1CD}" presName="childShape" presStyleCnt="0"/>
      <dgm:spPr/>
    </dgm:pt>
    <dgm:pt modelId="{999F58C3-DAE0-8D41-B1F5-3EED33DDC7F6}" type="pres">
      <dgm:prSet presAssocID="{B06EF9A7-A81C-5E4B-BFED-68A4D818EC01}" presName="Name13" presStyleLbl="parChTrans1D2" presStyleIdx="4" presStyleCnt="5"/>
      <dgm:spPr/>
    </dgm:pt>
    <dgm:pt modelId="{11743DC5-35CD-CA4A-9CA8-540753B8CC99}" type="pres">
      <dgm:prSet presAssocID="{3F593408-F3FD-0546-A54D-46490D77181F}" presName="childText" presStyleLbl="bgAcc1" presStyleIdx="4" presStyleCnt="5" custScaleX="119594" custScaleY="258294">
        <dgm:presLayoutVars>
          <dgm:bulletEnabled val="1"/>
        </dgm:presLayoutVars>
      </dgm:prSet>
      <dgm:spPr/>
    </dgm:pt>
  </dgm:ptLst>
  <dgm:cxnLst>
    <dgm:cxn modelId="{22E03801-759D-4947-8D40-9B9A40A68A32}" type="presOf" srcId="{00BA3E18-A5E2-9140-B854-8729D59638C7}" destId="{A6012BC1-2028-9541-A9D0-424FD4750BAA}" srcOrd="0" destOrd="0" presId="urn:microsoft.com/office/officeart/2005/8/layout/hierarchy3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5770A51C-9B56-C141-AAF0-20E8B984FAB1}" type="presOf" srcId="{7D760E27-280D-2A4B-B959-CFD7BC6CC1CD}" destId="{3DA8D917-D1BE-4147-870D-5AE124072C99}" srcOrd="1" destOrd="0" presId="urn:microsoft.com/office/officeart/2005/8/layout/hierarchy3"/>
    <dgm:cxn modelId="{8DEC5B22-0CB7-B146-B1F3-7FCEFA5097AE}" type="presOf" srcId="{1752099A-5FA7-5B42-9954-CCC2DC540A73}" destId="{7D7B7BBF-0E9F-5249-8049-4EB2F6DE4476}" srcOrd="1" destOrd="0" presId="urn:microsoft.com/office/officeart/2005/8/layout/hierarchy3"/>
    <dgm:cxn modelId="{E853D023-1256-9A41-8CA4-AD0ED65FC29D}" type="presOf" srcId="{F0B52F86-83AF-D945-9E33-5773BE9861C5}" destId="{C550F36B-520E-F346-8B5A-FE3CB53C6E85}" srcOrd="0" destOrd="0" presId="urn:microsoft.com/office/officeart/2005/8/layout/hierarchy3"/>
    <dgm:cxn modelId="{45A0992B-CFA4-964A-9481-2D6E886D00FC}" type="presOf" srcId="{B06EF9A7-A81C-5E4B-BFED-68A4D818EC01}" destId="{999F58C3-DAE0-8D41-B1F5-3EED33DDC7F6}" srcOrd="0" destOrd="0" presId="urn:microsoft.com/office/officeart/2005/8/layout/hierarchy3"/>
    <dgm:cxn modelId="{41637F34-6E08-EB4A-ABD1-B5A1A32395E6}" type="presOf" srcId="{A334A644-A3B5-3D4E-B13B-652835867506}" destId="{408B18B1-C5CF-F24E-B9AC-214EA56D9AAD}" srcOrd="0" destOrd="0" presId="urn:microsoft.com/office/officeart/2005/8/layout/hierarchy3"/>
    <dgm:cxn modelId="{64FDE13F-96F5-AB4D-B5D5-946D03564C14}" type="presOf" srcId="{1752099A-5FA7-5B42-9954-CCC2DC540A73}" destId="{876B9F1C-0164-9040-8700-AA4D49ECF442}" srcOrd="0" destOrd="0" presId="urn:microsoft.com/office/officeart/2005/8/layout/hierarchy3"/>
    <dgm:cxn modelId="{20CA1D50-9B0E-2246-8EC1-32B82B38CAEF}" type="presOf" srcId="{3F593408-F3FD-0546-A54D-46490D77181F}" destId="{11743DC5-35CD-CA4A-9CA8-540753B8CC99}" srcOrd="0" destOrd="0" presId="urn:microsoft.com/office/officeart/2005/8/layout/hierarchy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A3B2069-2AA3-0448-BBBD-BC04A7E6F462}" type="presOf" srcId="{2E7B7787-BF7C-304D-9F38-1C0AB771DD8B}" destId="{58C6EFF3-35E3-BA4B-8462-405277C24937}" srcOrd="0" destOrd="0" presId="urn:microsoft.com/office/officeart/2005/8/layout/hierarchy3"/>
    <dgm:cxn modelId="{4BD80676-044F-C645-825A-271DBAC9635D}" type="presOf" srcId="{00BA3E18-A5E2-9140-B854-8729D59638C7}" destId="{AA81CACD-1DEF-C249-9335-9C24C8628A3D}" srcOrd="1" destOrd="0" presId="urn:microsoft.com/office/officeart/2005/8/layout/hierarchy3"/>
    <dgm:cxn modelId="{E525A278-EE93-E148-9408-9BE7481485BC}" type="presOf" srcId="{2EE28272-E03F-FE41-917F-9CFA55EACE13}" destId="{C282D457-ECEA-CD49-B69A-3DD6E4D9868D}" srcOrd="0" destOrd="0" presId="urn:microsoft.com/office/officeart/2005/8/layout/hierarchy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1EC3A7A6-0943-BD46-923F-7A435145734D}" type="presOf" srcId="{5B0BFAD2-A999-3B41-82A1-CDF4A6E3F1DA}" destId="{F5B9A0AA-7382-6D43-9EA2-72662EB36C19}" srcOrd="0" destOrd="0" presId="urn:microsoft.com/office/officeart/2005/8/layout/hierarchy3"/>
    <dgm:cxn modelId="{919B63BA-B65A-A14A-84DE-1384C07D327C}" type="presOf" srcId="{740DBB5B-4558-1D49-BF1C-A80AF8347FFC}" destId="{84FB9713-67D9-0D4E-A250-4BF5D5132739}" srcOrd="0" destOrd="0" presId="urn:microsoft.com/office/officeart/2005/8/layout/hierarchy3"/>
    <dgm:cxn modelId="{A9AE4ABB-DFFD-A94B-8C87-CCDCE0769E16}" type="presOf" srcId="{7D760E27-280D-2A4B-B959-CFD7BC6CC1CD}" destId="{F02D7D9B-4981-224A-AF78-BD1C27987B64}" srcOrd="0" destOrd="0" presId="urn:microsoft.com/office/officeart/2005/8/layout/hierarchy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D549E0D0-7EBE-AE42-87D2-5C04E2503937}" type="presOf" srcId="{E8E95C23-E752-394B-B9B6-2A78136193D2}" destId="{BD6AB10F-265E-E74A-827C-FFAF9A40F271}" srcOrd="0" destOrd="0" presId="urn:microsoft.com/office/officeart/2005/8/layout/hierarchy3"/>
    <dgm:cxn modelId="{B9D393D3-D2CB-0241-B2CD-B2D56633496E}" type="presOf" srcId="{33175CCB-1C8B-1C44-8A2A-276D69ED11D2}" destId="{E4D8A7AF-100F-8441-AA80-C0A824ACE8AF}" srcOrd="0" destOrd="0" presId="urn:microsoft.com/office/officeart/2005/8/layout/hierarchy3"/>
    <dgm:cxn modelId="{68C929DB-2A0B-C146-94A4-1B2946EAD5F8}" type="presOf" srcId="{AF3F40A8-F199-A743-B561-4B35277591F2}" destId="{893AC041-7198-8F46-96B3-4ED5A4E1C69A}" srcOrd="0" destOrd="0" presId="urn:microsoft.com/office/officeart/2005/8/layout/hierarchy3"/>
    <dgm:cxn modelId="{692549DC-7165-2E47-BE55-D3813B496AAF}" type="presOf" srcId="{8196662A-287F-234F-A077-9224702B5B77}" destId="{823195EB-EF21-B442-80C8-EAB4EFE37C02}" srcOrd="0" destOrd="0" presId="urn:microsoft.com/office/officeart/2005/8/layout/hierarchy3"/>
    <dgm:cxn modelId="{8981A3DC-D964-BE46-986D-23125CF34D49}" type="presOf" srcId="{E8E95C23-E752-394B-B9B6-2A78136193D2}" destId="{48669B98-69C5-9B4C-A082-D771D53BB6D7}" srcOrd="1" destOrd="0" presId="urn:microsoft.com/office/officeart/2005/8/layout/hierarchy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00055E5-C56F-BA49-89FB-DDCFB039CEE1}" type="presOf" srcId="{33175CCB-1C8B-1C44-8A2A-276D69ED11D2}" destId="{5FEF3909-1575-264D-8A50-A756097849FA}" srcOrd="1" destOrd="0" presId="urn:microsoft.com/office/officeart/2005/8/layout/hierarchy3"/>
    <dgm:cxn modelId="{7243CBEF-926D-7E42-B881-062CBA33562E}" type="presOf" srcId="{FD4FE526-268F-0640-B0A0-18A1ACB0B79D}" destId="{0518D68C-2B4D-614A-9FBC-387719E4EE60}" srcOrd="0" destOrd="0" presId="urn:microsoft.com/office/officeart/2005/8/layout/hierarchy3"/>
    <dgm:cxn modelId="{AA383351-FBC1-1D4A-88BF-0205D910576D}" type="presParOf" srcId="{F5B9A0AA-7382-6D43-9EA2-72662EB36C19}" destId="{1924B8BD-0430-0D47-8420-9E720ED37F88}" srcOrd="0" destOrd="0" presId="urn:microsoft.com/office/officeart/2005/8/layout/hierarchy3"/>
    <dgm:cxn modelId="{7299E118-7A61-684B-AD7D-269BF1CBA177}" type="presParOf" srcId="{1924B8BD-0430-0D47-8420-9E720ED37F88}" destId="{1C766FA0-7C06-0847-9E27-8991DC0CB94D}" srcOrd="0" destOrd="0" presId="urn:microsoft.com/office/officeart/2005/8/layout/hierarchy3"/>
    <dgm:cxn modelId="{800E5EA3-7980-244A-8437-A4CFCCDFD09F}" type="presParOf" srcId="{1C766FA0-7C06-0847-9E27-8991DC0CB94D}" destId="{876B9F1C-0164-9040-8700-AA4D49ECF442}" srcOrd="0" destOrd="0" presId="urn:microsoft.com/office/officeart/2005/8/layout/hierarchy3"/>
    <dgm:cxn modelId="{80F8E70C-1FDD-474B-B4D0-2F75B297458A}" type="presParOf" srcId="{1C766FA0-7C06-0847-9E27-8991DC0CB94D}" destId="{7D7B7BBF-0E9F-5249-8049-4EB2F6DE4476}" srcOrd="1" destOrd="0" presId="urn:microsoft.com/office/officeart/2005/8/layout/hierarchy3"/>
    <dgm:cxn modelId="{DC53029A-EF6A-2B42-BA84-98DA8AAAED6B}" type="presParOf" srcId="{1924B8BD-0430-0D47-8420-9E720ED37F88}" destId="{6A8FC0F2-AC6D-1A4E-99A0-02FD1F854843}" srcOrd="1" destOrd="0" presId="urn:microsoft.com/office/officeart/2005/8/layout/hierarchy3"/>
    <dgm:cxn modelId="{605B0BD5-1367-9346-8701-D69AADA28DC5}" type="presParOf" srcId="{6A8FC0F2-AC6D-1A4E-99A0-02FD1F854843}" destId="{893AC041-7198-8F46-96B3-4ED5A4E1C69A}" srcOrd="0" destOrd="0" presId="urn:microsoft.com/office/officeart/2005/8/layout/hierarchy3"/>
    <dgm:cxn modelId="{D11F917F-D22E-5546-8922-0BBBCCAA7F20}" type="presParOf" srcId="{6A8FC0F2-AC6D-1A4E-99A0-02FD1F854843}" destId="{C550F36B-520E-F346-8B5A-FE3CB53C6E85}" srcOrd="1" destOrd="0" presId="urn:microsoft.com/office/officeart/2005/8/layout/hierarchy3"/>
    <dgm:cxn modelId="{EC7FC465-6353-3041-B2B2-C1E75850C7C9}" type="presParOf" srcId="{F5B9A0AA-7382-6D43-9EA2-72662EB36C19}" destId="{0C34BB4D-95E9-3A40-AE68-E2D3FAAC473D}" srcOrd="1" destOrd="0" presId="urn:microsoft.com/office/officeart/2005/8/layout/hierarchy3"/>
    <dgm:cxn modelId="{0ACED4DC-53FF-A64E-B73B-DF423A60D81B}" type="presParOf" srcId="{0C34BB4D-95E9-3A40-AE68-E2D3FAAC473D}" destId="{D95DD0CB-B523-3740-83FF-24CA52763185}" srcOrd="0" destOrd="0" presId="urn:microsoft.com/office/officeart/2005/8/layout/hierarchy3"/>
    <dgm:cxn modelId="{BD7452D3-D700-834F-9069-5A64A2AF0E5A}" type="presParOf" srcId="{D95DD0CB-B523-3740-83FF-24CA52763185}" destId="{E4D8A7AF-100F-8441-AA80-C0A824ACE8AF}" srcOrd="0" destOrd="0" presId="urn:microsoft.com/office/officeart/2005/8/layout/hierarchy3"/>
    <dgm:cxn modelId="{0C5703B4-6B03-574F-8C8B-8CB11CAB4F9A}" type="presParOf" srcId="{D95DD0CB-B523-3740-83FF-24CA52763185}" destId="{5FEF3909-1575-264D-8A50-A756097849FA}" srcOrd="1" destOrd="0" presId="urn:microsoft.com/office/officeart/2005/8/layout/hierarchy3"/>
    <dgm:cxn modelId="{366C499C-742B-3841-A83F-479DE684795A}" type="presParOf" srcId="{0C34BB4D-95E9-3A40-AE68-E2D3FAAC473D}" destId="{79CCD680-7076-1943-8BD8-F17E20D642B1}" srcOrd="1" destOrd="0" presId="urn:microsoft.com/office/officeart/2005/8/layout/hierarchy3"/>
    <dgm:cxn modelId="{0185EBC2-B544-C94F-82C5-73B13738F4B8}" type="presParOf" srcId="{79CCD680-7076-1943-8BD8-F17E20D642B1}" destId="{0518D68C-2B4D-614A-9FBC-387719E4EE60}" srcOrd="0" destOrd="0" presId="urn:microsoft.com/office/officeart/2005/8/layout/hierarchy3"/>
    <dgm:cxn modelId="{548E9EE8-DBFC-C54B-916A-7E9894F08F2D}" type="presParOf" srcId="{79CCD680-7076-1943-8BD8-F17E20D642B1}" destId="{823195EB-EF21-B442-80C8-EAB4EFE37C02}" srcOrd="1" destOrd="0" presId="urn:microsoft.com/office/officeart/2005/8/layout/hierarchy3"/>
    <dgm:cxn modelId="{79467026-62E9-6943-A229-2B36DEB2B8D7}" type="presParOf" srcId="{F5B9A0AA-7382-6D43-9EA2-72662EB36C19}" destId="{BB69D167-15D0-7942-B2FD-0A53CE5EF691}" srcOrd="2" destOrd="0" presId="urn:microsoft.com/office/officeart/2005/8/layout/hierarchy3"/>
    <dgm:cxn modelId="{10C2AE3A-88A8-7D49-83F1-5330289AA498}" type="presParOf" srcId="{BB69D167-15D0-7942-B2FD-0A53CE5EF691}" destId="{4D4D74BF-110D-6A40-9AFB-03E2F98321F0}" srcOrd="0" destOrd="0" presId="urn:microsoft.com/office/officeart/2005/8/layout/hierarchy3"/>
    <dgm:cxn modelId="{ADD1614D-1531-2E41-A7AD-1C91F71C9815}" type="presParOf" srcId="{4D4D74BF-110D-6A40-9AFB-03E2F98321F0}" destId="{A6012BC1-2028-9541-A9D0-424FD4750BAA}" srcOrd="0" destOrd="0" presId="urn:microsoft.com/office/officeart/2005/8/layout/hierarchy3"/>
    <dgm:cxn modelId="{C7B7B543-F124-F64C-B67F-1622CC941F24}" type="presParOf" srcId="{4D4D74BF-110D-6A40-9AFB-03E2F98321F0}" destId="{AA81CACD-1DEF-C249-9335-9C24C8628A3D}" srcOrd="1" destOrd="0" presId="urn:microsoft.com/office/officeart/2005/8/layout/hierarchy3"/>
    <dgm:cxn modelId="{ACC29A0B-CADC-844C-9AB2-ABB05FF9BFF3}" type="presParOf" srcId="{BB69D167-15D0-7942-B2FD-0A53CE5EF691}" destId="{153BCB35-41D2-7843-844E-7B7152AEFAC7}" srcOrd="1" destOrd="0" presId="urn:microsoft.com/office/officeart/2005/8/layout/hierarchy3"/>
    <dgm:cxn modelId="{0443C4C6-05B8-6345-B1E1-3F618FBF034B}" type="presParOf" srcId="{153BCB35-41D2-7843-844E-7B7152AEFAC7}" destId="{408B18B1-C5CF-F24E-B9AC-214EA56D9AAD}" srcOrd="0" destOrd="0" presId="urn:microsoft.com/office/officeart/2005/8/layout/hierarchy3"/>
    <dgm:cxn modelId="{F84DF2FD-4D36-A64F-830F-28DD0328246B}" type="presParOf" srcId="{153BCB35-41D2-7843-844E-7B7152AEFAC7}" destId="{58C6EFF3-35E3-BA4B-8462-405277C24937}" srcOrd="1" destOrd="0" presId="urn:microsoft.com/office/officeart/2005/8/layout/hierarchy3"/>
    <dgm:cxn modelId="{F0DC3411-3DE2-6547-8432-06A74D1B0FCF}" type="presParOf" srcId="{F5B9A0AA-7382-6D43-9EA2-72662EB36C19}" destId="{14BADDE2-ED67-C24B-9185-2528C464FE03}" srcOrd="3" destOrd="0" presId="urn:microsoft.com/office/officeart/2005/8/layout/hierarchy3"/>
    <dgm:cxn modelId="{D1AB2AFC-3C8D-CB49-A587-55ECE695C64B}" type="presParOf" srcId="{14BADDE2-ED67-C24B-9185-2528C464FE03}" destId="{5BA320BE-82DB-7E43-B448-B2695D988208}" srcOrd="0" destOrd="0" presId="urn:microsoft.com/office/officeart/2005/8/layout/hierarchy3"/>
    <dgm:cxn modelId="{24E5341E-5E83-F043-8202-1EE572B6B29E}" type="presParOf" srcId="{5BA320BE-82DB-7E43-B448-B2695D988208}" destId="{BD6AB10F-265E-E74A-827C-FFAF9A40F271}" srcOrd="0" destOrd="0" presId="urn:microsoft.com/office/officeart/2005/8/layout/hierarchy3"/>
    <dgm:cxn modelId="{68AC0E69-B62F-E944-BF5C-1F45B05167EE}" type="presParOf" srcId="{5BA320BE-82DB-7E43-B448-B2695D988208}" destId="{48669B98-69C5-9B4C-A082-D771D53BB6D7}" srcOrd="1" destOrd="0" presId="urn:microsoft.com/office/officeart/2005/8/layout/hierarchy3"/>
    <dgm:cxn modelId="{CC50AEEF-F6D5-644D-8223-7F9459024CEC}" type="presParOf" srcId="{14BADDE2-ED67-C24B-9185-2528C464FE03}" destId="{11DC4640-983D-7145-BE31-BDE057392480}" srcOrd="1" destOrd="0" presId="urn:microsoft.com/office/officeart/2005/8/layout/hierarchy3"/>
    <dgm:cxn modelId="{9027FAC5-079A-5744-AB82-E24394660B9C}" type="presParOf" srcId="{11DC4640-983D-7145-BE31-BDE057392480}" destId="{84FB9713-67D9-0D4E-A250-4BF5D5132739}" srcOrd="0" destOrd="0" presId="urn:microsoft.com/office/officeart/2005/8/layout/hierarchy3"/>
    <dgm:cxn modelId="{5D62B9CC-277A-664E-94BA-EF99AC88A975}" type="presParOf" srcId="{11DC4640-983D-7145-BE31-BDE057392480}" destId="{C282D457-ECEA-CD49-B69A-3DD6E4D9868D}" srcOrd="1" destOrd="0" presId="urn:microsoft.com/office/officeart/2005/8/layout/hierarchy3"/>
    <dgm:cxn modelId="{AAAE9A17-847A-F749-906D-9DF725F4849E}" type="presParOf" srcId="{F5B9A0AA-7382-6D43-9EA2-72662EB36C19}" destId="{065B3F2D-37DB-2C45-AAEB-F7DBDC5E660F}" srcOrd="4" destOrd="0" presId="urn:microsoft.com/office/officeart/2005/8/layout/hierarchy3"/>
    <dgm:cxn modelId="{5A2F42FB-BA9E-0840-8F9D-6258FEF57A6D}" type="presParOf" srcId="{065B3F2D-37DB-2C45-AAEB-F7DBDC5E660F}" destId="{F91A936A-A5FD-3E40-AAF5-5EBC84E9B938}" srcOrd="0" destOrd="0" presId="urn:microsoft.com/office/officeart/2005/8/layout/hierarchy3"/>
    <dgm:cxn modelId="{9D043926-09F4-A048-B064-1E62B1AA5072}" type="presParOf" srcId="{F91A936A-A5FD-3E40-AAF5-5EBC84E9B938}" destId="{F02D7D9B-4981-224A-AF78-BD1C27987B64}" srcOrd="0" destOrd="0" presId="urn:microsoft.com/office/officeart/2005/8/layout/hierarchy3"/>
    <dgm:cxn modelId="{F044E361-A0C9-7441-A7FF-C3B83723A5B7}" type="presParOf" srcId="{F91A936A-A5FD-3E40-AAF5-5EBC84E9B938}" destId="{3DA8D917-D1BE-4147-870D-5AE124072C99}" srcOrd="1" destOrd="0" presId="urn:microsoft.com/office/officeart/2005/8/layout/hierarchy3"/>
    <dgm:cxn modelId="{75E8A810-83A2-F94E-AB2D-E630A56C8C1B}" type="presParOf" srcId="{065B3F2D-37DB-2C45-AAEB-F7DBDC5E660F}" destId="{0D12967C-CB65-6B44-BDDB-1B69E568A385}" srcOrd="1" destOrd="0" presId="urn:microsoft.com/office/officeart/2005/8/layout/hierarchy3"/>
    <dgm:cxn modelId="{8970DD30-4538-D548-99AE-FA7C3D505249}" type="presParOf" srcId="{0D12967C-CB65-6B44-BDDB-1B69E568A385}" destId="{999F58C3-DAE0-8D41-B1F5-3EED33DDC7F6}" srcOrd="0" destOrd="0" presId="urn:microsoft.com/office/officeart/2005/8/layout/hierarchy3"/>
    <dgm:cxn modelId="{3B52CE85-F258-D947-9D81-C314BA13FA05}" type="presParOf" srcId="{0D12967C-CB65-6B44-BDDB-1B69E568A385}" destId="{11743DC5-35CD-CA4A-9CA8-540753B8CC99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chevron1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توثيق الأزمات السابقة بالكامل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حفظ تفاصيل كل أزمة مرت بها المؤسسة — أحداثها، مساراتها، استجاباتها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تحليل ما نجح وما فشل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خلاص العوامل التي ساهمت في النجاح أو تعثرت أثناء إدارة الأزمة</a:t>
          </a:r>
          <a:r>
            <a:rPr lang="en-GB" sz="2000" dirty="0"/>
            <a:t>.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استخلاص المبادئ الدائمة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بناء مجموعة مبادئ توجيهية تعكس الدروس التي ينبغي تطبيقها مستقبلًا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دمج الدروس في تدريبات الفرق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استخدام أمثلة الأزمات السابقة كمادة تدريبية واقعية للفرق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7D760E27-280D-2A4B-B959-CFD7BC6CC1C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1800" dirty="0"/>
            <a:t>٥- </a:t>
          </a:r>
          <a:r>
            <a:rPr lang="ar-SA" sz="1800" b="1" dirty="0"/>
            <a:t>مراجعة وتحديث الذاكرة المؤسسية دوريًا</a:t>
          </a:r>
          <a:endParaRPr lang="en-GB" sz="18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endParaRPr lang="en-GB" sz="2000"/>
        </a:p>
      </dgm:t>
    </dgm:pt>
    <dgm:pt modelId="{BF5A7DF4-0CF2-E14A-872B-69D71F8DE03C}" type="sibTrans" cxnId="{1B42AA15-D0F3-9B48-B2DC-0C9027E0CC3B}">
      <dgm:prSet/>
      <dgm:spPr/>
      <dgm:t>
        <a:bodyPr/>
        <a:lstStyle/>
        <a:p>
          <a:endParaRPr lang="en-GB" sz="2000"/>
        </a:p>
      </dgm:t>
    </dgm:pt>
    <dgm:pt modelId="{3F593408-F3FD-0546-A54D-46490D77181F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تحديث الوثائق مع كل أزمة جديدة لضمان بقاء المعرفة المؤسسية حيّة</a:t>
          </a:r>
          <a:endParaRPr lang="en-GB" sz="20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endParaRPr lang="en-GB" sz="20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endParaRPr lang="en-GB" sz="2000"/>
        </a:p>
      </dgm:t>
    </dgm:pt>
    <dgm:pt modelId="{2183C015-2F01-1D4E-9FEF-1A0C582E901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054FE57F-5E1C-0A4D-A417-2F919000E119}" type="pres">
      <dgm:prSet presAssocID="{1752099A-5FA7-5B42-9954-CCC2DC540A73}" presName="composite" presStyleCnt="0"/>
      <dgm:spPr/>
    </dgm:pt>
    <dgm:pt modelId="{A8A51BE2-BF78-B747-ADED-D8F45BFABD44}" type="pres">
      <dgm:prSet presAssocID="{1752099A-5FA7-5B42-9954-CCC2DC540A73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7B03C379-8265-3541-9D62-CAB8EF5AB48D}" type="pres">
      <dgm:prSet presAssocID="{1752099A-5FA7-5B42-9954-CCC2DC540A73}" presName="desTx" presStyleLbl="revTx" presStyleIdx="0" presStyleCnt="5">
        <dgm:presLayoutVars>
          <dgm:bulletEnabled val="1"/>
        </dgm:presLayoutVars>
      </dgm:prSet>
      <dgm:spPr/>
    </dgm:pt>
    <dgm:pt modelId="{E387E1DC-8DBE-9846-955E-A2BFF08BF1ED}" type="pres">
      <dgm:prSet presAssocID="{D82E5EC9-D48F-7543-B907-FBA1F99EA9C6}" presName="space" presStyleCnt="0"/>
      <dgm:spPr/>
    </dgm:pt>
    <dgm:pt modelId="{19C40071-570E-CC48-AA0E-960ECA68CC87}" type="pres">
      <dgm:prSet presAssocID="{33175CCB-1C8B-1C44-8A2A-276D69ED11D2}" presName="composite" presStyleCnt="0"/>
      <dgm:spPr/>
    </dgm:pt>
    <dgm:pt modelId="{2C183539-95ED-844D-86E5-8817D387BFA6}" type="pres">
      <dgm:prSet presAssocID="{33175CCB-1C8B-1C44-8A2A-276D69ED11D2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2AA6EC6E-741E-6B49-9F5F-2EE94515712F}" type="pres">
      <dgm:prSet presAssocID="{33175CCB-1C8B-1C44-8A2A-276D69ED11D2}" presName="desTx" presStyleLbl="revTx" presStyleIdx="1" presStyleCnt="5">
        <dgm:presLayoutVars>
          <dgm:bulletEnabled val="1"/>
        </dgm:presLayoutVars>
      </dgm:prSet>
      <dgm:spPr/>
    </dgm:pt>
    <dgm:pt modelId="{03563285-29B0-014A-A3CE-19ADA7C119D5}" type="pres">
      <dgm:prSet presAssocID="{46CD5F3F-16F8-1443-AC0A-CECBDA2B0AE3}" presName="space" presStyleCnt="0"/>
      <dgm:spPr/>
    </dgm:pt>
    <dgm:pt modelId="{C526D88F-D609-8E4D-9F29-290561D8C8F0}" type="pres">
      <dgm:prSet presAssocID="{00BA3E18-A5E2-9140-B854-8729D59638C7}" presName="composite" presStyleCnt="0"/>
      <dgm:spPr/>
    </dgm:pt>
    <dgm:pt modelId="{74A009E9-0543-5D4E-A0D8-59DDB95EEA3F}" type="pres">
      <dgm:prSet presAssocID="{00BA3E18-A5E2-9140-B854-8729D59638C7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4D4EB352-CBB5-9C4E-8167-61569D1176CB}" type="pres">
      <dgm:prSet presAssocID="{00BA3E18-A5E2-9140-B854-8729D59638C7}" presName="desTx" presStyleLbl="revTx" presStyleIdx="2" presStyleCnt="5">
        <dgm:presLayoutVars>
          <dgm:bulletEnabled val="1"/>
        </dgm:presLayoutVars>
      </dgm:prSet>
      <dgm:spPr/>
    </dgm:pt>
    <dgm:pt modelId="{34123D1D-EA41-944B-9985-4C4E093F4144}" type="pres">
      <dgm:prSet presAssocID="{B1A7360D-8795-2F4E-ABEF-D0EA3753B07E}" presName="space" presStyleCnt="0"/>
      <dgm:spPr/>
    </dgm:pt>
    <dgm:pt modelId="{6982969F-7E8B-E24C-A3FD-E1DDC989ACE2}" type="pres">
      <dgm:prSet presAssocID="{E8E95C23-E752-394B-B9B6-2A78136193D2}" presName="composite" presStyleCnt="0"/>
      <dgm:spPr/>
    </dgm:pt>
    <dgm:pt modelId="{22C4A73D-42DC-ED41-885E-BCD2493B4FE2}" type="pres">
      <dgm:prSet presAssocID="{E8E95C23-E752-394B-B9B6-2A78136193D2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ABEB1AFD-653F-1940-A8E6-F630A3B9DB5E}" type="pres">
      <dgm:prSet presAssocID="{E8E95C23-E752-394B-B9B6-2A78136193D2}" presName="desTx" presStyleLbl="revTx" presStyleIdx="3" presStyleCnt="5">
        <dgm:presLayoutVars>
          <dgm:bulletEnabled val="1"/>
        </dgm:presLayoutVars>
      </dgm:prSet>
      <dgm:spPr/>
    </dgm:pt>
    <dgm:pt modelId="{16EB86AA-8D69-274D-8A25-1B07C145A447}" type="pres">
      <dgm:prSet presAssocID="{942B23F3-0336-EF48-855C-CED43D6F351D}" presName="space" presStyleCnt="0"/>
      <dgm:spPr/>
    </dgm:pt>
    <dgm:pt modelId="{5963B416-D28D-6B41-92C2-F22279A0770B}" type="pres">
      <dgm:prSet presAssocID="{7D760E27-280D-2A4B-B959-CFD7BC6CC1CD}" presName="composite" presStyleCnt="0"/>
      <dgm:spPr/>
    </dgm:pt>
    <dgm:pt modelId="{177B357B-30AA-AB48-8B19-35F20E63EA1F}" type="pres">
      <dgm:prSet presAssocID="{7D760E27-280D-2A4B-B959-CFD7BC6CC1CD}" presName="par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AC65120B-2D9A-0148-B1CE-DDA795D5C357}" type="pres">
      <dgm:prSet presAssocID="{7D760E27-280D-2A4B-B959-CFD7BC6CC1CD}" presName="desTx" presStyleLbl="revTx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E1395D1C-617D-F64D-BDB5-0CFD7B5C1D34}" type="presOf" srcId="{5B0BFAD2-A999-3B41-82A1-CDF4A6E3F1DA}" destId="{2183C015-2F01-1D4E-9FEF-1A0C582E9013}" srcOrd="0" destOrd="0" presId="urn:microsoft.com/office/officeart/2005/8/layout/chevron1"/>
    <dgm:cxn modelId="{5E5A2A1E-4F22-5049-86D1-B6060144BDCE}" type="presOf" srcId="{2EE28272-E03F-FE41-917F-9CFA55EACE13}" destId="{ABEB1AFD-653F-1940-A8E6-F630A3B9DB5E}" srcOrd="0" destOrd="0" presId="urn:microsoft.com/office/officeart/2005/8/layout/chevron1"/>
    <dgm:cxn modelId="{D2408142-A035-334B-9E53-4C918A928482}" type="presOf" srcId="{F0B52F86-83AF-D945-9E33-5773BE9861C5}" destId="{7B03C379-8265-3541-9D62-CAB8EF5AB48D}" srcOrd="0" destOrd="0" presId="urn:microsoft.com/office/officeart/2005/8/layout/chevron1"/>
    <dgm:cxn modelId="{FC056E49-124A-F141-921A-31D96799FDE9}" type="presOf" srcId="{8196662A-287F-234F-A077-9224702B5B77}" destId="{2AA6EC6E-741E-6B49-9F5F-2EE94515712F}" srcOrd="0" destOrd="0" presId="urn:microsoft.com/office/officeart/2005/8/layout/chevron1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36E3E72-A3F8-3745-BECA-D8B9189CC052}" type="presOf" srcId="{00BA3E18-A5E2-9140-B854-8729D59638C7}" destId="{74A009E9-0543-5D4E-A0D8-59DDB95EEA3F}" srcOrd="0" destOrd="0" presId="urn:microsoft.com/office/officeart/2005/8/layout/chevron1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0F04E87E-A0FA-8A45-B883-25E32F5BC511}" type="presOf" srcId="{1752099A-5FA7-5B42-9954-CCC2DC540A73}" destId="{A8A51BE2-BF78-B747-ADED-D8F45BFABD44}" srcOrd="0" destOrd="0" presId="urn:microsoft.com/office/officeart/2005/8/layout/chevron1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EEDFD5A0-A5DC-AA4E-BEB7-2303CFA03E9D}" type="presOf" srcId="{7D760E27-280D-2A4B-B959-CFD7BC6CC1CD}" destId="{177B357B-30AA-AB48-8B19-35F20E63EA1F}" srcOrd="0" destOrd="0" presId="urn:microsoft.com/office/officeart/2005/8/layout/chevron1"/>
    <dgm:cxn modelId="{2E5016A2-8DF2-0B42-8FB5-05CC2D380313}" type="presOf" srcId="{E8E95C23-E752-394B-B9B6-2A78136193D2}" destId="{22C4A73D-42DC-ED41-885E-BCD2493B4FE2}" srcOrd="0" destOrd="0" presId="urn:microsoft.com/office/officeart/2005/8/layout/chevron1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955455CF-9064-474F-AA4E-756162AD7BBA}" type="presOf" srcId="{3F593408-F3FD-0546-A54D-46490D77181F}" destId="{AC65120B-2D9A-0148-B1CE-DDA795D5C357}" srcOrd="0" destOrd="0" presId="urn:microsoft.com/office/officeart/2005/8/layout/chevron1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AA4A26E1-14A5-614A-A343-91379C0D6A16}" type="presOf" srcId="{2E7B7787-BF7C-304D-9F38-1C0AB771DD8B}" destId="{4D4EB352-CBB5-9C4E-8167-61569D1176CB}" srcOrd="0" destOrd="0" presId="urn:microsoft.com/office/officeart/2005/8/layout/chevron1"/>
    <dgm:cxn modelId="{A00318EB-061A-B944-A1F4-AEAC49700B12}" type="presOf" srcId="{33175CCB-1C8B-1C44-8A2A-276D69ED11D2}" destId="{2C183539-95ED-844D-86E5-8817D387BFA6}" srcOrd="0" destOrd="0" presId="urn:microsoft.com/office/officeart/2005/8/layout/chevron1"/>
    <dgm:cxn modelId="{7897652F-F4B8-D74B-A554-5ECA2DAA2A0C}" type="presParOf" srcId="{2183C015-2F01-1D4E-9FEF-1A0C582E9013}" destId="{054FE57F-5E1C-0A4D-A417-2F919000E119}" srcOrd="0" destOrd="0" presId="urn:microsoft.com/office/officeart/2005/8/layout/chevron1"/>
    <dgm:cxn modelId="{4DAE1A00-912B-3F48-B7F0-6F98AC76A102}" type="presParOf" srcId="{054FE57F-5E1C-0A4D-A417-2F919000E119}" destId="{A8A51BE2-BF78-B747-ADED-D8F45BFABD44}" srcOrd="0" destOrd="0" presId="urn:microsoft.com/office/officeart/2005/8/layout/chevron1"/>
    <dgm:cxn modelId="{4FDF1562-9D48-0841-80D3-3AE2F79BCF25}" type="presParOf" srcId="{054FE57F-5E1C-0A4D-A417-2F919000E119}" destId="{7B03C379-8265-3541-9D62-CAB8EF5AB48D}" srcOrd="1" destOrd="0" presId="urn:microsoft.com/office/officeart/2005/8/layout/chevron1"/>
    <dgm:cxn modelId="{DD8BBBEB-2B4C-0243-81EE-B36C744A6CAD}" type="presParOf" srcId="{2183C015-2F01-1D4E-9FEF-1A0C582E9013}" destId="{E387E1DC-8DBE-9846-955E-A2BFF08BF1ED}" srcOrd="1" destOrd="0" presId="urn:microsoft.com/office/officeart/2005/8/layout/chevron1"/>
    <dgm:cxn modelId="{562B3C88-BA03-4A4B-8893-C92EA7D2FDAB}" type="presParOf" srcId="{2183C015-2F01-1D4E-9FEF-1A0C582E9013}" destId="{19C40071-570E-CC48-AA0E-960ECA68CC87}" srcOrd="2" destOrd="0" presId="urn:microsoft.com/office/officeart/2005/8/layout/chevron1"/>
    <dgm:cxn modelId="{ECB9FC97-AF14-7449-AAB8-E00907E436C8}" type="presParOf" srcId="{19C40071-570E-CC48-AA0E-960ECA68CC87}" destId="{2C183539-95ED-844D-86E5-8817D387BFA6}" srcOrd="0" destOrd="0" presId="urn:microsoft.com/office/officeart/2005/8/layout/chevron1"/>
    <dgm:cxn modelId="{8F238DBB-19BB-1F41-A4D8-D6B277CD2755}" type="presParOf" srcId="{19C40071-570E-CC48-AA0E-960ECA68CC87}" destId="{2AA6EC6E-741E-6B49-9F5F-2EE94515712F}" srcOrd="1" destOrd="0" presId="urn:microsoft.com/office/officeart/2005/8/layout/chevron1"/>
    <dgm:cxn modelId="{77A783B3-E635-FA40-A15A-A8BCA0E88B2D}" type="presParOf" srcId="{2183C015-2F01-1D4E-9FEF-1A0C582E9013}" destId="{03563285-29B0-014A-A3CE-19ADA7C119D5}" srcOrd="3" destOrd="0" presId="urn:microsoft.com/office/officeart/2005/8/layout/chevron1"/>
    <dgm:cxn modelId="{6E809E77-7CF4-7944-A42A-D335E8C71599}" type="presParOf" srcId="{2183C015-2F01-1D4E-9FEF-1A0C582E9013}" destId="{C526D88F-D609-8E4D-9F29-290561D8C8F0}" srcOrd="4" destOrd="0" presId="urn:microsoft.com/office/officeart/2005/8/layout/chevron1"/>
    <dgm:cxn modelId="{F18088B3-7E4A-574C-8F55-7B86B77E3D0E}" type="presParOf" srcId="{C526D88F-D609-8E4D-9F29-290561D8C8F0}" destId="{74A009E9-0543-5D4E-A0D8-59DDB95EEA3F}" srcOrd="0" destOrd="0" presId="urn:microsoft.com/office/officeart/2005/8/layout/chevron1"/>
    <dgm:cxn modelId="{469E1828-37AC-4D4C-9693-9DCCBCFE425A}" type="presParOf" srcId="{C526D88F-D609-8E4D-9F29-290561D8C8F0}" destId="{4D4EB352-CBB5-9C4E-8167-61569D1176CB}" srcOrd="1" destOrd="0" presId="urn:microsoft.com/office/officeart/2005/8/layout/chevron1"/>
    <dgm:cxn modelId="{220B5330-0CB4-A44D-BD92-D50608357CD7}" type="presParOf" srcId="{2183C015-2F01-1D4E-9FEF-1A0C582E9013}" destId="{34123D1D-EA41-944B-9985-4C4E093F4144}" srcOrd="5" destOrd="0" presId="urn:microsoft.com/office/officeart/2005/8/layout/chevron1"/>
    <dgm:cxn modelId="{CEFE6CB7-EC3B-4044-8924-922339DBBB91}" type="presParOf" srcId="{2183C015-2F01-1D4E-9FEF-1A0C582E9013}" destId="{6982969F-7E8B-E24C-A3FD-E1DDC989ACE2}" srcOrd="6" destOrd="0" presId="urn:microsoft.com/office/officeart/2005/8/layout/chevron1"/>
    <dgm:cxn modelId="{7F2FEDC4-ED88-A240-B7D0-0EA4E4CD64A3}" type="presParOf" srcId="{6982969F-7E8B-E24C-A3FD-E1DDC989ACE2}" destId="{22C4A73D-42DC-ED41-885E-BCD2493B4FE2}" srcOrd="0" destOrd="0" presId="urn:microsoft.com/office/officeart/2005/8/layout/chevron1"/>
    <dgm:cxn modelId="{FDBF249B-BE61-5344-9238-7E10520C25B8}" type="presParOf" srcId="{6982969F-7E8B-E24C-A3FD-E1DDC989ACE2}" destId="{ABEB1AFD-653F-1940-A8E6-F630A3B9DB5E}" srcOrd="1" destOrd="0" presId="urn:microsoft.com/office/officeart/2005/8/layout/chevron1"/>
    <dgm:cxn modelId="{4FA9898B-67F2-9544-A401-62C39C78CE2B}" type="presParOf" srcId="{2183C015-2F01-1D4E-9FEF-1A0C582E9013}" destId="{16EB86AA-8D69-274D-8A25-1B07C145A447}" srcOrd="7" destOrd="0" presId="urn:microsoft.com/office/officeart/2005/8/layout/chevron1"/>
    <dgm:cxn modelId="{8BC6E98E-68E4-0743-BA35-E1BDA74770AD}" type="presParOf" srcId="{2183C015-2F01-1D4E-9FEF-1A0C582E9013}" destId="{5963B416-D28D-6B41-92C2-F22279A0770B}" srcOrd="8" destOrd="0" presId="urn:microsoft.com/office/officeart/2005/8/layout/chevron1"/>
    <dgm:cxn modelId="{2751FEA2-B9AA-124C-A4E3-DB77F7AF8662}" type="presParOf" srcId="{5963B416-D28D-6B41-92C2-F22279A0770B}" destId="{177B357B-30AA-AB48-8B19-35F20E63EA1F}" srcOrd="0" destOrd="0" presId="urn:microsoft.com/office/officeart/2005/8/layout/chevron1"/>
    <dgm:cxn modelId="{C772F43D-8039-D543-81A5-DDCEA18D3CEF}" type="presParOf" srcId="{5963B416-D28D-6B41-92C2-F22279A0770B}" destId="{AC65120B-2D9A-0148-B1CE-DDA795D5C357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المرحلة ١: مراجعة مكتبية شاملة</a:t>
          </a:r>
          <a:br>
            <a:rPr lang="en-GB" sz="2400" dirty="0"/>
          </a:br>
          <a:r>
            <a:rPr lang="ar-SA" sz="2400" dirty="0"/>
            <a:t>مراجعة الخطة على الورق للتأكد من شمولها وتحديثها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المرحلة ٢: تمرين محاكاة بسيط</a:t>
          </a:r>
          <a:br>
            <a:rPr lang="en-GB" sz="2400" dirty="0"/>
          </a:br>
          <a:r>
            <a:rPr lang="ar-SA" sz="2400" dirty="0"/>
            <a:t>إجراء تمرين محاكاة على نطاق صغير لاختبار فهم الفريق للخطة</a:t>
          </a:r>
          <a:r>
            <a:rPr lang="en-GB" sz="2400" dirty="0"/>
            <a:t>.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المرحلة ٣: تمرين شامل عالي الضغط</a:t>
          </a:r>
          <a:br>
            <a:rPr lang="en-GB" sz="2400" dirty="0"/>
          </a:br>
          <a:r>
            <a:rPr lang="ar-SA" sz="2400" dirty="0"/>
            <a:t>تنفيذ تمرين كامل مع سيناريو تصعيدي تحت ضغط زمني</a:t>
          </a:r>
          <a:r>
            <a:rPr lang="en-GB" sz="2400" dirty="0"/>
            <a:t>.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المرحلة ٤: تقييم أداء الفرق والإدارة</a:t>
          </a:r>
          <a:br>
            <a:rPr lang="en-GB" sz="2400" dirty="0"/>
          </a:br>
          <a:r>
            <a:rPr lang="ar-SA" sz="2400" dirty="0"/>
            <a:t>تحليل الأداء أثناء التمرين وتحديد الفجوات</a:t>
          </a:r>
          <a:r>
            <a:rPr lang="en-GB" sz="2400" dirty="0"/>
            <a:t>.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المرحلة ٥: تعديل الخطة بناءً على النتائج</a:t>
          </a:r>
          <a:br>
            <a:rPr lang="en-GB" sz="2400" dirty="0"/>
          </a:br>
          <a:r>
            <a:rPr lang="ar-SA" sz="2400" dirty="0"/>
            <a:t>تحديث الخطة لتعكس الدروس المستخلصة من التمرين</a:t>
          </a:r>
          <a:r>
            <a:rPr lang="en-GB" sz="2400" dirty="0"/>
            <a:t>.</a:t>
          </a:r>
          <a:endParaRPr lang="en-GB" sz="24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EFB9376-E3AE-DD48-AAB3-8CF5E841431B}" type="pres">
      <dgm:prSet presAssocID="{942B23F3-0336-EF48-855C-CED43D6F351D}" presName="sibTrans" presStyleCnt="0"/>
      <dgm:spPr/>
    </dgm:pt>
    <dgm:pt modelId="{4662F6D4-96F9-5445-83D3-0D02B53BAB07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CF50473E-5DF2-7C4D-B965-EA40AF78992F}" type="presOf" srcId="{62AA7A32-4FF0-F140-8295-9C0D8BC2E055}" destId="{4662F6D4-96F9-5445-83D3-0D02B53BAB07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  <dgm:cxn modelId="{E74ACFC2-1600-B849-9625-970D0E89F6C6}" type="presParOf" srcId="{36636429-6B91-8D4B-B3C0-2871CBA09AC5}" destId="{CEFB9376-E3AE-DD48-AAB3-8CF5E841431B}" srcOrd="7" destOrd="0" presId="urn:microsoft.com/office/officeart/2005/8/layout/hList6"/>
    <dgm:cxn modelId="{2BB1A0C8-ACA9-0242-A01F-0DED857056C8}" type="presParOf" srcId="{36636429-6B91-8D4B-B3C0-2871CBA09AC5}" destId="{4662F6D4-96F9-5445-83D3-0D02B53BAB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بعد كل أزمة فعلية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الأزمات الحقيقية تكشف دائمًا فجوات غير متوقعة في الاستراتيجية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بعد كل تمرين محاكاة كبير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التمارين تكشف نقاط ضعف تشغيلية أو تنسيقية يجب معالجتها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عند تغيّر بيئة العمل أو السوق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التغيرات القانونية، التكنولوجية، أو المجتمعية قد تتطلب تعديل الاستراتيجية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مع تغيّر القيادة أو هيكل المؤسسة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تغيّر القيادة قد يؤثر على فلسفة الاتصال المؤسسي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2B09C30-5F1C-B54C-B208-DB089CFA43C8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على أساس دوري (مرة سنويًا على الأقل)</a:t>
          </a:r>
          <a:endParaRPr lang="en-GB" sz="2400" dirty="0"/>
        </a:p>
      </dgm:t>
    </dgm:pt>
    <dgm:pt modelId="{66C780F1-BC82-7941-B97A-DBADCD0CBD6F}" type="parTrans" cxnId="{613A9638-BDB7-EF4F-9FF1-98FA08CF182A}">
      <dgm:prSet/>
      <dgm:spPr/>
      <dgm:t>
        <a:bodyPr/>
        <a:lstStyle/>
        <a:p>
          <a:endParaRPr lang="en-GB"/>
        </a:p>
      </dgm:t>
    </dgm:pt>
    <dgm:pt modelId="{5AF51B64-647B-BD49-8BBD-1D8E555F4FC3}" type="sibTrans" cxnId="{613A9638-BDB7-EF4F-9FF1-98FA08CF182A}">
      <dgm:prSet/>
      <dgm:spPr/>
      <dgm:t>
        <a:bodyPr/>
        <a:lstStyle/>
        <a:p>
          <a:endParaRPr lang="en-GB"/>
        </a:p>
      </dgm:t>
    </dgm:pt>
    <dgm:pt modelId="{2BB9A1EE-BAC2-3E4B-B464-119BE8817A46}">
      <dgm:prSet phldrT="[Text]"/>
      <dgm:spPr/>
      <dgm:t>
        <a:bodyPr/>
        <a:lstStyle/>
        <a:p>
          <a:pPr rtl="1">
            <a:buNone/>
          </a:pPr>
          <a:r>
            <a:rPr lang="ar-SA" dirty="0"/>
            <a:t>حتى في غياب الأزمات، المراجعة الدورية تضمن بقاء الخطة حيّة وفعّالة</a:t>
          </a:r>
          <a:endParaRPr lang="en-GB" dirty="0"/>
        </a:p>
      </dgm:t>
    </dgm:pt>
    <dgm:pt modelId="{5F36F596-33AC-8444-BFC3-BFF7FE4C18D3}" type="parTrans" cxnId="{170E4D0D-D671-174D-9123-F60AC662B3D4}">
      <dgm:prSet/>
      <dgm:spPr/>
      <dgm:t>
        <a:bodyPr/>
        <a:lstStyle/>
        <a:p>
          <a:pPr rtl="1"/>
          <a:endParaRPr lang="en-GB"/>
        </a:p>
      </dgm:t>
    </dgm:pt>
    <dgm:pt modelId="{8AADB7A2-C542-0140-817B-9BD2E6DE56F4}" type="sibTrans" cxnId="{170E4D0D-D671-174D-9123-F60AC662B3D4}">
      <dgm:prSet/>
      <dgm:spPr/>
      <dgm:t>
        <a:bodyPr/>
        <a:lstStyle/>
        <a:p>
          <a:endParaRPr lang="en-GB"/>
        </a:p>
      </dgm:t>
    </dgm:pt>
    <dgm:pt modelId="{FDB546C5-0FED-1747-818C-0B1D34696E2A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C6192A9D-BF74-F44A-BBD0-E5B94BF8DC32}" type="pres">
      <dgm:prSet presAssocID="{1752099A-5FA7-5B42-9954-CCC2DC540A73}" presName="circle1" presStyleLbl="node1" presStyleIdx="0" presStyleCnt="5"/>
      <dgm:spPr/>
    </dgm:pt>
    <dgm:pt modelId="{8BDBC743-EB21-8843-8F8D-2B93F5106B2C}" type="pres">
      <dgm:prSet presAssocID="{1752099A-5FA7-5B42-9954-CCC2DC540A73}" presName="space" presStyleCnt="0"/>
      <dgm:spPr/>
    </dgm:pt>
    <dgm:pt modelId="{FCE4C1DC-FC8A-8B47-A35B-0B4F669CA735}" type="pres">
      <dgm:prSet presAssocID="{1752099A-5FA7-5B42-9954-CCC2DC540A73}" presName="rect1" presStyleLbl="alignAcc1" presStyleIdx="0" presStyleCnt="5"/>
      <dgm:spPr/>
    </dgm:pt>
    <dgm:pt modelId="{CF7A5E9F-F074-6342-8514-8C6D96D8914E}" type="pres">
      <dgm:prSet presAssocID="{33175CCB-1C8B-1C44-8A2A-276D69ED11D2}" presName="vertSpace2" presStyleLbl="node1" presStyleIdx="0" presStyleCnt="5"/>
      <dgm:spPr/>
    </dgm:pt>
    <dgm:pt modelId="{5AC33960-1C99-0843-B4F0-264EE0C105A3}" type="pres">
      <dgm:prSet presAssocID="{33175CCB-1C8B-1C44-8A2A-276D69ED11D2}" presName="circle2" presStyleLbl="node1" presStyleIdx="1" presStyleCnt="5"/>
      <dgm:spPr/>
    </dgm:pt>
    <dgm:pt modelId="{835AD61F-8D1F-534D-A76F-B1262F3A12A3}" type="pres">
      <dgm:prSet presAssocID="{33175CCB-1C8B-1C44-8A2A-276D69ED11D2}" presName="rect2" presStyleLbl="alignAcc1" presStyleIdx="1" presStyleCnt="5"/>
      <dgm:spPr/>
    </dgm:pt>
    <dgm:pt modelId="{49B0535E-077A-D748-B4A9-B69ADB3AF17D}" type="pres">
      <dgm:prSet presAssocID="{00BA3E18-A5E2-9140-B854-8729D59638C7}" presName="vertSpace3" presStyleLbl="node1" presStyleIdx="1" presStyleCnt="5"/>
      <dgm:spPr/>
    </dgm:pt>
    <dgm:pt modelId="{9E193141-C8D7-134D-9959-DB7CA5D7CBE1}" type="pres">
      <dgm:prSet presAssocID="{00BA3E18-A5E2-9140-B854-8729D59638C7}" presName="circle3" presStyleLbl="node1" presStyleIdx="2" presStyleCnt="5"/>
      <dgm:spPr/>
    </dgm:pt>
    <dgm:pt modelId="{DEF917A0-BF37-6D42-B6AC-FC895CFB811A}" type="pres">
      <dgm:prSet presAssocID="{00BA3E18-A5E2-9140-B854-8729D59638C7}" presName="rect3" presStyleLbl="alignAcc1" presStyleIdx="2" presStyleCnt="5"/>
      <dgm:spPr/>
    </dgm:pt>
    <dgm:pt modelId="{BF2F9767-80C5-4840-9858-B6F2CC28603C}" type="pres">
      <dgm:prSet presAssocID="{E8E95C23-E752-394B-B9B6-2A78136193D2}" presName="vertSpace4" presStyleLbl="node1" presStyleIdx="2" presStyleCnt="5"/>
      <dgm:spPr/>
    </dgm:pt>
    <dgm:pt modelId="{CE854209-EE5E-774B-BEFD-2E4365CEB3F6}" type="pres">
      <dgm:prSet presAssocID="{E8E95C23-E752-394B-B9B6-2A78136193D2}" presName="circle4" presStyleLbl="node1" presStyleIdx="3" presStyleCnt="5"/>
      <dgm:spPr/>
    </dgm:pt>
    <dgm:pt modelId="{79E9942C-7272-CC4B-BFAA-2DEA4256470A}" type="pres">
      <dgm:prSet presAssocID="{E8E95C23-E752-394B-B9B6-2A78136193D2}" presName="rect4" presStyleLbl="alignAcc1" presStyleIdx="3" presStyleCnt="5"/>
      <dgm:spPr/>
    </dgm:pt>
    <dgm:pt modelId="{E72585DA-E9B6-9F4C-9B47-059277ACD3C1}" type="pres">
      <dgm:prSet presAssocID="{22B09C30-5F1C-B54C-B208-DB089CFA43C8}" presName="vertSpace5" presStyleLbl="node1" presStyleIdx="3" presStyleCnt="5"/>
      <dgm:spPr/>
    </dgm:pt>
    <dgm:pt modelId="{D1B1FA02-C714-E846-AB96-425449A4F874}" type="pres">
      <dgm:prSet presAssocID="{22B09C30-5F1C-B54C-B208-DB089CFA43C8}" presName="circle5" presStyleLbl="node1" presStyleIdx="4" presStyleCnt="5"/>
      <dgm:spPr/>
    </dgm:pt>
    <dgm:pt modelId="{19E02CF9-D7C6-3247-BE9D-7EAE7C4C4FD8}" type="pres">
      <dgm:prSet presAssocID="{22B09C30-5F1C-B54C-B208-DB089CFA43C8}" presName="rect5" presStyleLbl="alignAcc1" presStyleIdx="4" presStyleCnt="5"/>
      <dgm:spPr/>
    </dgm:pt>
    <dgm:pt modelId="{1A1F69BD-8112-8B4F-B3E4-6F1ED0EAE94F}" type="pres">
      <dgm:prSet presAssocID="{1752099A-5FA7-5B42-9954-CCC2DC540A73}" presName="rect1ParTx" presStyleLbl="alignAcc1" presStyleIdx="4" presStyleCnt="5">
        <dgm:presLayoutVars>
          <dgm:chMax val="1"/>
          <dgm:bulletEnabled val="1"/>
        </dgm:presLayoutVars>
      </dgm:prSet>
      <dgm:spPr/>
    </dgm:pt>
    <dgm:pt modelId="{32888025-034B-7D43-A587-4174977FAAD9}" type="pres">
      <dgm:prSet presAssocID="{1752099A-5FA7-5B42-9954-CCC2DC540A73}" presName="rect1ChTx" presStyleLbl="alignAcc1" presStyleIdx="4" presStyleCnt="5">
        <dgm:presLayoutVars>
          <dgm:bulletEnabled val="1"/>
        </dgm:presLayoutVars>
      </dgm:prSet>
      <dgm:spPr/>
    </dgm:pt>
    <dgm:pt modelId="{31A17EB8-F2F8-FD4D-B54C-3A4C6A4AF618}" type="pres">
      <dgm:prSet presAssocID="{33175CCB-1C8B-1C44-8A2A-276D69ED11D2}" presName="rect2ParTx" presStyleLbl="alignAcc1" presStyleIdx="4" presStyleCnt="5">
        <dgm:presLayoutVars>
          <dgm:chMax val="1"/>
          <dgm:bulletEnabled val="1"/>
        </dgm:presLayoutVars>
      </dgm:prSet>
      <dgm:spPr/>
    </dgm:pt>
    <dgm:pt modelId="{499C6B59-29B8-AB4B-94B4-4D9DA9561D1C}" type="pres">
      <dgm:prSet presAssocID="{33175CCB-1C8B-1C44-8A2A-276D69ED11D2}" presName="rect2ChTx" presStyleLbl="alignAcc1" presStyleIdx="4" presStyleCnt="5">
        <dgm:presLayoutVars>
          <dgm:bulletEnabled val="1"/>
        </dgm:presLayoutVars>
      </dgm:prSet>
      <dgm:spPr/>
    </dgm:pt>
    <dgm:pt modelId="{64FAF7B3-7736-E546-844B-5541343A1C6D}" type="pres">
      <dgm:prSet presAssocID="{00BA3E18-A5E2-9140-B854-8729D59638C7}" presName="rect3ParTx" presStyleLbl="alignAcc1" presStyleIdx="4" presStyleCnt="5">
        <dgm:presLayoutVars>
          <dgm:chMax val="1"/>
          <dgm:bulletEnabled val="1"/>
        </dgm:presLayoutVars>
      </dgm:prSet>
      <dgm:spPr/>
    </dgm:pt>
    <dgm:pt modelId="{FFCDBB3B-2811-C748-B574-27AA8ABBFD4E}" type="pres">
      <dgm:prSet presAssocID="{00BA3E18-A5E2-9140-B854-8729D59638C7}" presName="rect3ChTx" presStyleLbl="alignAcc1" presStyleIdx="4" presStyleCnt="5">
        <dgm:presLayoutVars>
          <dgm:bulletEnabled val="1"/>
        </dgm:presLayoutVars>
      </dgm:prSet>
      <dgm:spPr/>
    </dgm:pt>
    <dgm:pt modelId="{2FFA548B-28CF-054F-A915-42BC2BB6709F}" type="pres">
      <dgm:prSet presAssocID="{E8E95C23-E752-394B-B9B6-2A78136193D2}" presName="rect4ParTx" presStyleLbl="alignAcc1" presStyleIdx="4" presStyleCnt="5">
        <dgm:presLayoutVars>
          <dgm:chMax val="1"/>
          <dgm:bulletEnabled val="1"/>
        </dgm:presLayoutVars>
      </dgm:prSet>
      <dgm:spPr/>
    </dgm:pt>
    <dgm:pt modelId="{A784E9F4-2804-024B-81C2-35174C6E1E3D}" type="pres">
      <dgm:prSet presAssocID="{E8E95C23-E752-394B-B9B6-2A78136193D2}" presName="rect4ChTx" presStyleLbl="alignAcc1" presStyleIdx="4" presStyleCnt="5">
        <dgm:presLayoutVars>
          <dgm:bulletEnabled val="1"/>
        </dgm:presLayoutVars>
      </dgm:prSet>
      <dgm:spPr/>
    </dgm:pt>
    <dgm:pt modelId="{0EBAB87F-5F1F-4A49-8E0A-17FEF7B81915}" type="pres">
      <dgm:prSet presAssocID="{22B09C30-5F1C-B54C-B208-DB089CFA43C8}" presName="rect5ParTx" presStyleLbl="alignAcc1" presStyleIdx="4" presStyleCnt="5">
        <dgm:presLayoutVars>
          <dgm:chMax val="1"/>
          <dgm:bulletEnabled val="1"/>
        </dgm:presLayoutVars>
      </dgm:prSet>
      <dgm:spPr/>
    </dgm:pt>
    <dgm:pt modelId="{A826CCCC-2D93-E049-84E1-99E663DC32D0}" type="pres">
      <dgm:prSet presAssocID="{22B09C30-5F1C-B54C-B208-DB089CFA43C8}" presName="rect5ChTx" presStyleLbl="alignAcc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CB0530B-B977-5544-B5A9-3B119AC1F166}" type="presOf" srcId="{2BB9A1EE-BAC2-3E4B-B464-119BE8817A46}" destId="{A826CCCC-2D93-E049-84E1-99E663DC32D0}" srcOrd="0" destOrd="0" presId="urn:microsoft.com/office/officeart/2005/8/layout/target3"/>
    <dgm:cxn modelId="{170E4D0D-D671-174D-9123-F60AC662B3D4}" srcId="{22B09C30-5F1C-B54C-B208-DB089CFA43C8}" destId="{2BB9A1EE-BAC2-3E4B-B464-119BE8817A46}" srcOrd="0" destOrd="0" parTransId="{5F36F596-33AC-8444-BFC3-BFF7FE4C18D3}" sibTransId="{8AADB7A2-C542-0140-817B-9BD2E6DE56F4}"/>
    <dgm:cxn modelId="{D8F6BB18-7CAC-CC45-BDB1-F114F039F76B}" type="presOf" srcId="{8196662A-287F-234F-A077-9224702B5B77}" destId="{499C6B59-29B8-AB4B-94B4-4D9DA9561D1C}" srcOrd="0" destOrd="0" presId="urn:microsoft.com/office/officeart/2005/8/layout/target3"/>
    <dgm:cxn modelId="{613A9638-BDB7-EF4F-9FF1-98FA08CF182A}" srcId="{5B0BFAD2-A999-3B41-82A1-CDF4A6E3F1DA}" destId="{22B09C30-5F1C-B54C-B208-DB089CFA43C8}" srcOrd="4" destOrd="0" parTransId="{66C780F1-BC82-7941-B97A-DBADCD0CBD6F}" sibTransId="{5AF51B64-647B-BD49-8BBD-1D8E555F4FC3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B9EEC457-151F-3F4F-AC7C-0B9274C53894}" type="presOf" srcId="{22B09C30-5F1C-B54C-B208-DB089CFA43C8}" destId="{0EBAB87F-5F1F-4A49-8E0A-17FEF7B81915}" srcOrd="1" destOrd="0" presId="urn:microsoft.com/office/officeart/2005/8/layout/target3"/>
    <dgm:cxn modelId="{7E17ED5A-F24A-1944-A2D3-78A1C3D2FF84}" type="presOf" srcId="{33175CCB-1C8B-1C44-8A2A-276D69ED11D2}" destId="{31A17EB8-F2F8-FD4D-B54C-3A4C6A4AF618}" srcOrd="1" destOrd="0" presId="urn:microsoft.com/office/officeart/2005/8/layout/target3"/>
    <dgm:cxn modelId="{C6CB1D5B-C703-D746-B9B9-DC9371960710}" type="presOf" srcId="{2EE28272-E03F-FE41-917F-9CFA55EACE13}" destId="{A784E9F4-2804-024B-81C2-35174C6E1E3D}" srcOrd="0" destOrd="0" presId="urn:microsoft.com/office/officeart/2005/8/layout/target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0A91B279-B76F-164C-A0C6-11984B8C0925}" type="presOf" srcId="{E8E95C23-E752-394B-B9B6-2A78136193D2}" destId="{2FFA548B-28CF-054F-A915-42BC2BB6709F}" srcOrd="1" destOrd="0" presId="urn:microsoft.com/office/officeart/2005/8/layout/target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FACFD390-A95D-A14E-B35F-F432B234E681}" type="presOf" srcId="{22B09C30-5F1C-B54C-B208-DB089CFA43C8}" destId="{19E02CF9-D7C6-3247-BE9D-7EAE7C4C4FD8}" srcOrd="0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51C297A9-F246-7848-A9B2-7F6ACF307137}" type="presOf" srcId="{1752099A-5FA7-5B42-9954-CCC2DC540A73}" destId="{1A1F69BD-8112-8B4F-B3E4-6F1ED0EAE94F}" srcOrd="1" destOrd="0" presId="urn:microsoft.com/office/officeart/2005/8/layout/target3"/>
    <dgm:cxn modelId="{4F31A6C1-47D0-C548-8567-8BE5AA9C9068}" type="presOf" srcId="{00BA3E18-A5E2-9140-B854-8729D59638C7}" destId="{DEF917A0-BF37-6D42-B6AC-FC895CFB811A}" srcOrd="0" destOrd="0" presId="urn:microsoft.com/office/officeart/2005/8/layout/target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27FC87C4-4C59-5841-AF29-202A650902DE}" type="presOf" srcId="{2E7B7787-BF7C-304D-9F38-1C0AB771DD8B}" destId="{FFCDBB3B-2811-C748-B574-27AA8ABBFD4E}" srcOrd="0" destOrd="0" presId="urn:microsoft.com/office/officeart/2005/8/layout/target3"/>
    <dgm:cxn modelId="{35E9C8D5-D0C0-E543-85BE-7F51167A7FD4}" type="presOf" srcId="{F0B52F86-83AF-D945-9E33-5773BE9861C5}" destId="{32888025-034B-7D43-A587-4174977FAAD9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6240EE0-8E79-454D-8EA9-837C028A53C1}" type="presOf" srcId="{5B0BFAD2-A999-3B41-82A1-CDF4A6E3F1DA}" destId="{FDB546C5-0FED-1747-818C-0B1D34696E2A}" srcOrd="0" destOrd="0" presId="urn:microsoft.com/office/officeart/2005/8/layout/target3"/>
    <dgm:cxn modelId="{AA2266E3-E1AD-BA4C-93E1-EA408260AE6A}" type="presOf" srcId="{E8E95C23-E752-394B-B9B6-2A78136193D2}" destId="{79E9942C-7272-CC4B-BFAA-2DEA4256470A}" srcOrd="0" destOrd="0" presId="urn:microsoft.com/office/officeart/2005/8/layout/target3"/>
    <dgm:cxn modelId="{634DADE5-4E7F-824E-8D0C-831123DB4A42}" type="presOf" srcId="{33175CCB-1C8B-1C44-8A2A-276D69ED11D2}" destId="{835AD61F-8D1F-534D-A76F-B1262F3A12A3}" srcOrd="0" destOrd="0" presId="urn:microsoft.com/office/officeart/2005/8/layout/target3"/>
    <dgm:cxn modelId="{C515C8E8-17CD-9E44-BF77-78FCC29B18F5}" type="presOf" srcId="{1752099A-5FA7-5B42-9954-CCC2DC540A73}" destId="{FCE4C1DC-FC8A-8B47-A35B-0B4F669CA735}" srcOrd="0" destOrd="0" presId="urn:microsoft.com/office/officeart/2005/8/layout/target3"/>
    <dgm:cxn modelId="{7F8ED9E9-A395-6E41-94F4-1EA8BDA059D5}" type="presOf" srcId="{00BA3E18-A5E2-9140-B854-8729D59638C7}" destId="{64FAF7B3-7736-E546-844B-5541343A1C6D}" srcOrd="1" destOrd="0" presId="urn:microsoft.com/office/officeart/2005/8/layout/target3"/>
    <dgm:cxn modelId="{BE984167-48E4-3E46-984E-C01312F9B0AE}" type="presParOf" srcId="{FDB546C5-0FED-1747-818C-0B1D34696E2A}" destId="{C6192A9D-BF74-F44A-BBD0-E5B94BF8DC32}" srcOrd="0" destOrd="0" presId="urn:microsoft.com/office/officeart/2005/8/layout/target3"/>
    <dgm:cxn modelId="{2BB1D21B-02DF-6A49-BB39-C380F2D84E21}" type="presParOf" srcId="{FDB546C5-0FED-1747-818C-0B1D34696E2A}" destId="{8BDBC743-EB21-8843-8F8D-2B93F5106B2C}" srcOrd="1" destOrd="0" presId="urn:microsoft.com/office/officeart/2005/8/layout/target3"/>
    <dgm:cxn modelId="{3E4C95A2-675D-A348-93CF-65FBB32D4B69}" type="presParOf" srcId="{FDB546C5-0FED-1747-818C-0B1D34696E2A}" destId="{FCE4C1DC-FC8A-8B47-A35B-0B4F669CA735}" srcOrd="2" destOrd="0" presId="urn:microsoft.com/office/officeart/2005/8/layout/target3"/>
    <dgm:cxn modelId="{A15F0D1F-0C71-C040-A521-DE44509FBDD2}" type="presParOf" srcId="{FDB546C5-0FED-1747-818C-0B1D34696E2A}" destId="{CF7A5E9F-F074-6342-8514-8C6D96D8914E}" srcOrd="3" destOrd="0" presId="urn:microsoft.com/office/officeart/2005/8/layout/target3"/>
    <dgm:cxn modelId="{32554507-8C47-6D47-AC88-65C3412C5428}" type="presParOf" srcId="{FDB546C5-0FED-1747-818C-0B1D34696E2A}" destId="{5AC33960-1C99-0843-B4F0-264EE0C105A3}" srcOrd="4" destOrd="0" presId="urn:microsoft.com/office/officeart/2005/8/layout/target3"/>
    <dgm:cxn modelId="{E049BDB8-986F-EE4E-BFAB-D0358C1782DF}" type="presParOf" srcId="{FDB546C5-0FED-1747-818C-0B1D34696E2A}" destId="{835AD61F-8D1F-534D-A76F-B1262F3A12A3}" srcOrd="5" destOrd="0" presId="urn:microsoft.com/office/officeart/2005/8/layout/target3"/>
    <dgm:cxn modelId="{DAC87084-256D-2F4B-A61D-E032841A6360}" type="presParOf" srcId="{FDB546C5-0FED-1747-818C-0B1D34696E2A}" destId="{49B0535E-077A-D748-B4A9-B69ADB3AF17D}" srcOrd="6" destOrd="0" presId="urn:microsoft.com/office/officeart/2005/8/layout/target3"/>
    <dgm:cxn modelId="{A9B22472-C4AB-9142-B39E-73B99F1B5BB5}" type="presParOf" srcId="{FDB546C5-0FED-1747-818C-0B1D34696E2A}" destId="{9E193141-C8D7-134D-9959-DB7CA5D7CBE1}" srcOrd="7" destOrd="0" presId="urn:microsoft.com/office/officeart/2005/8/layout/target3"/>
    <dgm:cxn modelId="{EC25A12C-E80B-C647-9741-398A39EEA142}" type="presParOf" srcId="{FDB546C5-0FED-1747-818C-0B1D34696E2A}" destId="{DEF917A0-BF37-6D42-B6AC-FC895CFB811A}" srcOrd="8" destOrd="0" presId="urn:microsoft.com/office/officeart/2005/8/layout/target3"/>
    <dgm:cxn modelId="{CEF5E526-E92C-F247-8923-C47046EB10B4}" type="presParOf" srcId="{FDB546C5-0FED-1747-818C-0B1D34696E2A}" destId="{BF2F9767-80C5-4840-9858-B6F2CC28603C}" srcOrd="9" destOrd="0" presId="urn:microsoft.com/office/officeart/2005/8/layout/target3"/>
    <dgm:cxn modelId="{F8457621-9AE0-AF45-81D4-D8678615D0F1}" type="presParOf" srcId="{FDB546C5-0FED-1747-818C-0B1D34696E2A}" destId="{CE854209-EE5E-774B-BEFD-2E4365CEB3F6}" srcOrd="10" destOrd="0" presId="urn:microsoft.com/office/officeart/2005/8/layout/target3"/>
    <dgm:cxn modelId="{9975CA52-8B8F-5A49-A7E3-BA3486DF58AA}" type="presParOf" srcId="{FDB546C5-0FED-1747-818C-0B1D34696E2A}" destId="{79E9942C-7272-CC4B-BFAA-2DEA4256470A}" srcOrd="11" destOrd="0" presId="urn:microsoft.com/office/officeart/2005/8/layout/target3"/>
    <dgm:cxn modelId="{7B39EF74-6AC0-8744-ABAD-9C1F297A7B5B}" type="presParOf" srcId="{FDB546C5-0FED-1747-818C-0B1D34696E2A}" destId="{E72585DA-E9B6-9F4C-9B47-059277ACD3C1}" srcOrd="12" destOrd="0" presId="urn:microsoft.com/office/officeart/2005/8/layout/target3"/>
    <dgm:cxn modelId="{D9CCDCDD-DFFA-A343-B914-3BA483C1B562}" type="presParOf" srcId="{FDB546C5-0FED-1747-818C-0B1D34696E2A}" destId="{D1B1FA02-C714-E846-AB96-425449A4F874}" srcOrd="13" destOrd="0" presId="urn:microsoft.com/office/officeart/2005/8/layout/target3"/>
    <dgm:cxn modelId="{E9196D5A-2DFE-A54F-BE74-E9F1CAD64556}" type="presParOf" srcId="{FDB546C5-0FED-1747-818C-0B1D34696E2A}" destId="{19E02CF9-D7C6-3247-BE9D-7EAE7C4C4FD8}" srcOrd="14" destOrd="0" presId="urn:microsoft.com/office/officeart/2005/8/layout/target3"/>
    <dgm:cxn modelId="{293CD02B-E428-EC46-8623-A460A0F0C0BA}" type="presParOf" srcId="{FDB546C5-0FED-1747-818C-0B1D34696E2A}" destId="{1A1F69BD-8112-8B4F-B3E4-6F1ED0EAE94F}" srcOrd="15" destOrd="0" presId="urn:microsoft.com/office/officeart/2005/8/layout/target3"/>
    <dgm:cxn modelId="{BD6F6A2A-15DA-F848-8764-B82394262100}" type="presParOf" srcId="{FDB546C5-0FED-1747-818C-0B1D34696E2A}" destId="{32888025-034B-7D43-A587-4174977FAAD9}" srcOrd="16" destOrd="0" presId="urn:microsoft.com/office/officeart/2005/8/layout/target3"/>
    <dgm:cxn modelId="{4022DC9F-C7C0-7A47-B5DD-D7953AB772E3}" type="presParOf" srcId="{FDB546C5-0FED-1747-818C-0B1D34696E2A}" destId="{31A17EB8-F2F8-FD4D-B54C-3A4C6A4AF618}" srcOrd="17" destOrd="0" presId="urn:microsoft.com/office/officeart/2005/8/layout/target3"/>
    <dgm:cxn modelId="{897DC198-C14F-754D-98B2-B0184628076A}" type="presParOf" srcId="{FDB546C5-0FED-1747-818C-0B1D34696E2A}" destId="{499C6B59-29B8-AB4B-94B4-4D9DA9561D1C}" srcOrd="18" destOrd="0" presId="urn:microsoft.com/office/officeart/2005/8/layout/target3"/>
    <dgm:cxn modelId="{641914A5-531F-2046-B9DC-352916EB128F}" type="presParOf" srcId="{FDB546C5-0FED-1747-818C-0B1D34696E2A}" destId="{64FAF7B3-7736-E546-844B-5541343A1C6D}" srcOrd="19" destOrd="0" presId="urn:microsoft.com/office/officeart/2005/8/layout/target3"/>
    <dgm:cxn modelId="{5BA20DD8-E9E2-2944-9160-1935BC534326}" type="presParOf" srcId="{FDB546C5-0FED-1747-818C-0B1D34696E2A}" destId="{FFCDBB3B-2811-C748-B574-27AA8ABBFD4E}" srcOrd="20" destOrd="0" presId="urn:microsoft.com/office/officeart/2005/8/layout/target3"/>
    <dgm:cxn modelId="{BE452CCC-2BDC-DC4E-8997-C8E1921113BC}" type="presParOf" srcId="{FDB546C5-0FED-1747-818C-0B1D34696E2A}" destId="{2FFA548B-28CF-054F-A915-42BC2BB6709F}" srcOrd="21" destOrd="0" presId="urn:microsoft.com/office/officeart/2005/8/layout/target3"/>
    <dgm:cxn modelId="{2724CE38-A66D-F249-97C9-0FB435818C0C}" type="presParOf" srcId="{FDB546C5-0FED-1747-818C-0B1D34696E2A}" destId="{A784E9F4-2804-024B-81C2-35174C6E1E3D}" srcOrd="22" destOrd="0" presId="urn:microsoft.com/office/officeart/2005/8/layout/target3"/>
    <dgm:cxn modelId="{6D23F623-1C35-8740-8327-A50E21EF25DB}" type="presParOf" srcId="{FDB546C5-0FED-1747-818C-0B1D34696E2A}" destId="{0EBAB87F-5F1F-4A49-8E0A-17FEF7B81915}" srcOrd="23" destOrd="0" presId="urn:microsoft.com/office/officeart/2005/8/layout/target3"/>
    <dgm:cxn modelId="{0E9396D6-6DA2-1F44-8FC0-5E5545C4D6D9}" type="presParOf" srcId="{FDB546C5-0FED-1747-818C-0B1D34696E2A}" destId="{A826CCCC-2D93-E049-84E1-99E663DC32D0}" srcOrd="2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List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١- هل تُتابع مؤسستك الأزمات الكبرى التي تمر بها المنافسين؟</a:t>
          </a:r>
          <a:endParaRPr lang="en-GB" sz="28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٢- هل يتم تحليل نقاط القوة والضعف في استجاباتهم الاتصالية؟</a:t>
          </a:r>
          <a:endParaRPr lang="en-GB" sz="28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٣- هل يتم استخلاص دروس عملية قابلة للتطبيق في مؤسستك؟</a:t>
          </a:r>
          <a:endParaRPr lang="en-GB" sz="28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٤- هل تُحدّث فرق الاتصال بنك الرسائل بناءً على ما تعلّمه من أزمات الآخرين؟</a:t>
          </a:r>
          <a:endParaRPr lang="en-GB" sz="28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36AC7B47-431C-4443-B05F-58F4320D7AD9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٥- هل تُدمج الدروس المستخلصة في تدريبات المحاكاة الداخلية؟</a:t>
          </a:r>
          <a:endParaRPr lang="en-GB" sz="2800" b="1" dirty="0">
            <a:cs typeface="+mj-cs"/>
          </a:endParaRPr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0BC6B5F9-07A1-BA41-9A8A-AAD36593E543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٦- هل لدى مؤسستك آلية منظمة لرصد أزمات السوق وتحليلها؟</a:t>
          </a:r>
          <a:endParaRPr lang="en-GB" sz="2800" b="1" dirty="0">
            <a:cs typeface="+mj-cs"/>
          </a:endParaRPr>
        </a:p>
      </dgm:t>
    </dgm:pt>
    <dgm:pt modelId="{D3BEB467-9697-E44E-94FF-D9162363B6C3}" type="parTrans" cxnId="{898EF051-B81A-814A-A5B2-85A26CE9B9DD}">
      <dgm:prSet/>
      <dgm:spPr/>
      <dgm:t>
        <a:bodyPr/>
        <a:lstStyle/>
        <a:p>
          <a:pPr algn="ctr"/>
          <a:endParaRPr lang="en-GB" sz="2800"/>
        </a:p>
      </dgm:t>
    </dgm:pt>
    <dgm:pt modelId="{B1142E45-7132-8F48-B131-272CC0EA6DBB}" type="sibTrans" cxnId="{898EF051-B81A-814A-A5B2-85A26CE9B9DD}">
      <dgm:prSet/>
      <dgm:spPr/>
      <dgm:t>
        <a:bodyPr/>
        <a:lstStyle/>
        <a:p>
          <a:pPr algn="ctr"/>
          <a:endParaRPr lang="en-GB" sz="2800"/>
        </a:p>
      </dgm:t>
    </dgm:pt>
    <dgm:pt modelId="{2F28435C-FE64-A644-828A-8C2DDBA6C400}" type="pres">
      <dgm:prSet presAssocID="{FC59F2C5-80E2-AD4A-AD85-54DDF7E1F903}" presName="linear" presStyleCnt="0">
        <dgm:presLayoutVars>
          <dgm:animLvl val="lvl"/>
          <dgm:resizeHandles val="exact"/>
        </dgm:presLayoutVars>
      </dgm:prSet>
      <dgm:spPr/>
    </dgm:pt>
    <dgm:pt modelId="{D33AC6F8-3316-594B-B185-17A9E071E166}" type="pres">
      <dgm:prSet presAssocID="{CE204DBC-4615-A74D-91B7-BCE007B1DB25}" presName="parentText" presStyleLbl="node1" presStyleIdx="0" presStyleCnt="6" custLinFactY="-24437" custLinFactNeighborY="-100000">
        <dgm:presLayoutVars>
          <dgm:chMax val="0"/>
          <dgm:bulletEnabled val="1"/>
        </dgm:presLayoutVars>
      </dgm:prSet>
      <dgm:spPr/>
    </dgm:pt>
    <dgm:pt modelId="{18D01ACC-36E0-EB4F-97C9-FE9BD71206AB}" type="pres">
      <dgm:prSet presAssocID="{129EF210-9901-FB4E-91C7-7108A5A2834A}" presName="spacer" presStyleCnt="0"/>
      <dgm:spPr/>
    </dgm:pt>
    <dgm:pt modelId="{1E61B398-051E-9942-9D8B-CD65B13F588D}" type="pres">
      <dgm:prSet presAssocID="{64964D88-FD86-174D-914C-CE8F8A1F66C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B0DC5C6-1194-204C-B62E-9BE895EA9B8F}" type="pres">
      <dgm:prSet presAssocID="{9BF74076-8E0B-C04A-807E-DEEC74D4C8C6}" presName="spacer" presStyleCnt="0"/>
      <dgm:spPr/>
    </dgm:pt>
    <dgm:pt modelId="{9905F740-1B4F-B948-93D3-CCE3E53892E5}" type="pres">
      <dgm:prSet presAssocID="{F7EA539D-FC05-1540-AD9A-EE773CE2F5D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742DCFD9-C558-1741-91E8-7712E9EC5847}" type="pres">
      <dgm:prSet presAssocID="{976B52BE-E96B-5346-8477-5F12C31331FF}" presName="spacer" presStyleCnt="0"/>
      <dgm:spPr/>
    </dgm:pt>
    <dgm:pt modelId="{1A879C46-2BA8-6D45-A4F6-0844B9BD55C6}" type="pres">
      <dgm:prSet presAssocID="{47CFD6F0-AEAA-B940-819E-5A0859090BC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76E7A10-6C51-C048-BB84-673CF8BA389D}" type="pres">
      <dgm:prSet presAssocID="{DDC85EB8-52A8-0D44-9177-0D5A08776754}" presName="spacer" presStyleCnt="0"/>
      <dgm:spPr/>
    </dgm:pt>
    <dgm:pt modelId="{E98BC8D8-F017-9E45-B95C-A02B19CA197C}" type="pres">
      <dgm:prSet presAssocID="{36AC7B47-431C-4443-B05F-58F4320D7AD9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D7C6D519-D778-084E-BB5E-09AAE1FFF38F}" type="pres">
      <dgm:prSet presAssocID="{A37B8039-CCB3-744C-851E-726A583848BE}" presName="spacer" presStyleCnt="0"/>
      <dgm:spPr/>
    </dgm:pt>
    <dgm:pt modelId="{5516A34E-BBD8-E244-999D-9ED3B757F7CF}" type="pres">
      <dgm:prSet presAssocID="{0BC6B5F9-07A1-BA41-9A8A-AAD36593E54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AA9A8F0A-2965-FB4B-8A04-B030C9F8897E}" type="presOf" srcId="{47CFD6F0-AEAA-B940-819E-5A0859090BCF}" destId="{1A879C46-2BA8-6D45-A4F6-0844B9BD55C6}" srcOrd="0" destOrd="0" presId="urn:microsoft.com/office/officeart/2005/8/layout/vList2"/>
    <dgm:cxn modelId="{02C3D722-1B76-8D4E-A856-2D1E4BDF3E62}" type="presOf" srcId="{CE204DBC-4615-A74D-91B7-BCE007B1DB25}" destId="{D33AC6F8-3316-594B-B185-17A9E071E166}" srcOrd="0" destOrd="0" presId="urn:microsoft.com/office/officeart/2005/8/layout/vList2"/>
    <dgm:cxn modelId="{950FEF22-D013-1540-B911-E0908F964B06}" type="presOf" srcId="{36AC7B47-431C-4443-B05F-58F4320D7AD9}" destId="{E98BC8D8-F017-9E45-B95C-A02B19CA197C}" srcOrd="0" destOrd="0" presId="urn:microsoft.com/office/officeart/2005/8/layout/vList2"/>
    <dgm:cxn modelId="{04FD644D-40A1-2246-816F-195AE3FFE92D}" type="presOf" srcId="{FC59F2C5-80E2-AD4A-AD85-54DDF7E1F903}" destId="{2F28435C-FE64-A644-828A-8C2DDBA6C400}" srcOrd="0" destOrd="0" presId="urn:microsoft.com/office/officeart/2005/8/layout/vList2"/>
    <dgm:cxn modelId="{898EF051-B81A-814A-A5B2-85A26CE9B9DD}" srcId="{FC59F2C5-80E2-AD4A-AD85-54DDF7E1F903}" destId="{0BC6B5F9-07A1-BA41-9A8A-AAD36593E543}" srcOrd="5" destOrd="0" parTransId="{D3BEB467-9697-E44E-94FF-D9162363B6C3}" sibTransId="{B1142E45-7132-8F48-B131-272CC0EA6DBB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05AD5D64-FA9B-8C42-9BF3-06E3E3C6803B}" type="presOf" srcId="{64964D88-FD86-174D-914C-CE8F8A1F66C9}" destId="{1E61B398-051E-9942-9D8B-CD65B13F588D}" srcOrd="0" destOrd="0" presId="urn:microsoft.com/office/officeart/2005/8/layout/vList2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9A71B074-1E1F-FF40-920D-FD6E564BDED5}" type="presOf" srcId="{F7EA539D-FC05-1540-AD9A-EE773CE2F5DE}" destId="{9905F740-1B4F-B948-93D3-CCE3E53892E5}" srcOrd="0" destOrd="0" presId="urn:microsoft.com/office/officeart/2005/8/layout/vList2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B02A47FC-B1DA-134E-9759-0175CD689D3B}" type="presOf" srcId="{0BC6B5F9-07A1-BA41-9A8A-AAD36593E543}" destId="{5516A34E-BBD8-E244-999D-9ED3B757F7CF}" srcOrd="0" destOrd="0" presId="urn:microsoft.com/office/officeart/2005/8/layout/vList2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F80A64AE-3E74-A442-A11E-90950A20C8F6}" type="presParOf" srcId="{2F28435C-FE64-A644-828A-8C2DDBA6C400}" destId="{D33AC6F8-3316-594B-B185-17A9E071E166}" srcOrd="0" destOrd="0" presId="urn:microsoft.com/office/officeart/2005/8/layout/vList2"/>
    <dgm:cxn modelId="{B8DB7FDD-3187-8548-AA4E-112BAA414742}" type="presParOf" srcId="{2F28435C-FE64-A644-828A-8C2DDBA6C400}" destId="{18D01ACC-36E0-EB4F-97C9-FE9BD71206AB}" srcOrd="1" destOrd="0" presId="urn:microsoft.com/office/officeart/2005/8/layout/vList2"/>
    <dgm:cxn modelId="{333B0BFF-B382-7049-8359-02B44ECC34D7}" type="presParOf" srcId="{2F28435C-FE64-A644-828A-8C2DDBA6C400}" destId="{1E61B398-051E-9942-9D8B-CD65B13F588D}" srcOrd="2" destOrd="0" presId="urn:microsoft.com/office/officeart/2005/8/layout/vList2"/>
    <dgm:cxn modelId="{493A5FF7-0DBF-5745-8FE4-FB9D67459808}" type="presParOf" srcId="{2F28435C-FE64-A644-828A-8C2DDBA6C400}" destId="{7B0DC5C6-1194-204C-B62E-9BE895EA9B8F}" srcOrd="3" destOrd="0" presId="urn:microsoft.com/office/officeart/2005/8/layout/vList2"/>
    <dgm:cxn modelId="{389B508E-D62F-3548-9438-E49FE94E289D}" type="presParOf" srcId="{2F28435C-FE64-A644-828A-8C2DDBA6C400}" destId="{9905F740-1B4F-B948-93D3-CCE3E53892E5}" srcOrd="4" destOrd="0" presId="urn:microsoft.com/office/officeart/2005/8/layout/vList2"/>
    <dgm:cxn modelId="{112BE242-1752-604F-83D6-098FE91D737A}" type="presParOf" srcId="{2F28435C-FE64-A644-828A-8C2DDBA6C400}" destId="{742DCFD9-C558-1741-91E8-7712E9EC5847}" srcOrd="5" destOrd="0" presId="urn:microsoft.com/office/officeart/2005/8/layout/vList2"/>
    <dgm:cxn modelId="{1B6A04CB-A624-1345-934A-97973FE4DBC3}" type="presParOf" srcId="{2F28435C-FE64-A644-828A-8C2DDBA6C400}" destId="{1A879C46-2BA8-6D45-A4F6-0844B9BD55C6}" srcOrd="6" destOrd="0" presId="urn:microsoft.com/office/officeart/2005/8/layout/vList2"/>
    <dgm:cxn modelId="{662905E8-81EA-C34B-A750-BE14A206824E}" type="presParOf" srcId="{2F28435C-FE64-A644-828A-8C2DDBA6C400}" destId="{576E7A10-6C51-C048-BB84-673CF8BA389D}" srcOrd="7" destOrd="0" presId="urn:microsoft.com/office/officeart/2005/8/layout/vList2"/>
    <dgm:cxn modelId="{224703B4-830F-EC48-B823-E03593D7EF23}" type="presParOf" srcId="{2F28435C-FE64-A644-828A-8C2DDBA6C400}" destId="{E98BC8D8-F017-9E45-B95C-A02B19CA197C}" srcOrd="8" destOrd="0" presId="urn:microsoft.com/office/officeart/2005/8/layout/vList2"/>
    <dgm:cxn modelId="{A623A4A8-9265-5942-8712-8D05D10F1081}" type="presParOf" srcId="{2F28435C-FE64-A644-828A-8C2DDBA6C400}" destId="{D7C6D519-D778-084E-BB5E-09AAE1FFF38F}" srcOrd="9" destOrd="0" presId="urn:microsoft.com/office/officeart/2005/8/layout/vList2"/>
    <dgm:cxn modelId="{C935A42E-8DBB-694F-BCB7-77D6D8E2A8EA}" type="presParOf" srcId="{2F28435C-FE64-A644-828A-8C2DDBA6C400}" destId="{5516A34E-BBD8-E244-999D-9ED3B757F7CF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الاستثمار في الوقاية أقل كلفة من تكلفة إدارة الأزمات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أمثلة واقعية تظهر كيف خسرت شركات ملايين بسبب غياب الوقاية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جاهزية الاتصال تعزز قيمة العلامة التجارية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إحصائيات توضح كيف تُعزز الاستجابة الفعالة ثقة المستهلكين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خطط الوقاية تُعزز الاستقرار الداخلي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التقليل من الإرباك والهلع داخل المؤسسة أثناء الأزمات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القادة الفاعلون يُديرون الأزمات بذكاء وليس بارتجال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ربط نجاح القيادة برؤية استراتيجية واضحة لإدارة الأزمات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4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4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4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enn3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١- </a:t>
          </a:r>
          <a:r>
            <a:rPr lang="ar-SA" sz="2400" dirty="0" err="1"/>
            <a:t>إبنِ</a:t>
          </a:r>
          <a:r>
            <a:rPr lang="ar-SA" sz="2400" dirty="0"/>
            <a:t> خطة قابلة للتنفيذ، لا مجرد وثيقة للاجتماعات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٢- درّب فرقك بشكل مستمر — لا تنتظر وقوع الأزمة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٣- اجعل قيادتك قدوة في الشفافية والجاهزية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٤- طوّر أنظمة رصد ذكية، ولا تعتمد فقط على الرصد اليدوي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0BC6B5F9-07A1-BA41-9A8A-AAD36593E543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٥- استثمر في بناء العلاقات قبل أن تحتاج إليها</a:t>
          </a:r>
          <a:endParaRPr lang="en-GB" sz="2400" b="1" dirty="0">
            <a:cs typeface="+mj-cs"/>
          </a:endParaRPr>
        </a:p>
      </dgm:t>
    </dgm:pt>
    <dgm:pt modelId="{D3BEB467-9697-E44E-94FF-D9162363B6C3}" type="par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B1142E45-7132-8F48-B131-272CC0EA6DBB}" type="sib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DF6693EB-D68E-8E43-AA94-EF8D08FCA3ED}" type="pres">
      <dgm:prSet presAssocID="{FC59F2C5-80E2-AD4A-AD85-54DDF7E1F903}" presName="Name0" presStyleCnt="0">
        <dgm:presLayoutVars>
          <dgm:dir val="rev"/>
          <dgm:resizeHandles val="exact"/>
        </dgm:presLayoutVars>
      </dgm:prSet>
      <dgm:spPr/>
    </dgm:pt>
    <dgm:pt modelId="{6DE9AC12-B294-1448-BB15-2DD8D75160CE}" type="pres">
      <dgm:prSet presAssocID="{CE204DBC-4615-A74D-91B7-BCE007B1DB25}" presName="Name5" presStyleLbl="vennNode1" presStyleIdx="0" presStyleCnt="5">
        <dgm:presLayoutVars>
          <dgm:bulletEnabled val="1"/>
        </dgm:presLayoutVars>
      </dgm:prSet>
      <dgm:spPr/>
    </dgm:pt>
    <dgm:pt modelId="{09E5B2D7-4DD9-CA4D-9E5C-8EB5CCD171DB}" type="pres">
      <dgm:prSet presAssocID="{129EF210-9901-FB4E-91C7-7108A5A2834A}" presName="space" presStyleCnt="0"/>
      <dgm:spPr/>
    </dgm:pt>
    <dgm:pt modelId="{FBCD9227-AFA1-AD47-AFF8-C332A41AFAF4}" type="pres">
      <dgm:prSet presAssocID="{64964D88-FD86-174D-914C-CE8F8A1F66C9}" presName="Name5" presStyleLbl="vennNode1" presStyleIdx="1" presStyleCnt="5">
        <dgm:presLayoutVars>
          <dgm:bulletEnabled val="1"/>
        </dgm:presLayoutVars>
      </dgm:prSet>
      <dgm:spPr/>
    </dgm:pt>
    <dgm:pt modelId="{D7933B20-44F0-F24A-BFBB-0A8A591A0B9B}" type="pres">
      <dgm:prSet presAssocID="{9BF74076-8E0B-C04A-807E-DEEC74D4C8C6}" presName="space" presStyleCnt="0"/>
      <dgm:spPr/>
    </dgm:pt>
    <dgm:pt modelId="{BC9B9A96-21B0-7B45-8657-083ECC1EBC71}" type="pres">
      <dgm:prSet presAssocID="{F7EA539D-FC05-1540-AD9A-EE773CE2F5DE}" presName="Name5" presStyleLbl="vennNode1" presStyleIdx="2" presStyleCnt="5">
        <dgm:presLayoutVars>
          <dgm:bulletEnabled val="1"/>
        </dgm:presLayoutVars>
      </dgm:prSet>
      <dgm:spPr/>
    </dgm:pt>
    <dgm:pt modelId="{B86F2CDD-1C40-0B4B-88EA-709450FC146E}" type="pres">
      <dgm:prSet presAssocID="{976B52BE-E96B-5346-8477-5F12C31331FF}" presName="space" presStyleCnt="0"/>
      <dgm:spPr/>
    </dgm:pt>
    <dgm:pt modelId="{9A5DC129-EFED-7643-BCCB-6B2E6D1E0176}" type="pres">
      <dgm:prSet presAssocID="{47CFD6F0-AEAA-B940-819E-5A0859090BCF}" presName="Name5" presStyleLbl="vennNode1" presStyleIdx="3" presStyleCnt="5">
        <dgm:presLayoutVars>
          <dgm:bulletEnabled val="1"/>
        </dgm:presLayoutVars>
      </dgm:prSet>
      <dgm:spPr/>
    </dgm:pt>
    <dgm:pt modelId="{84A1C0A9-B33B-C241-B728-C4E5055DB77D}" type="pres">
      <dgm:prSet presAssocID="{DDC85EB8-52A8-0D44-9177-0D5A08776754}" presName="space" presStyleCnt="0"/>
      <dgm:spPr/>
    </dgm:pt>
    <dgm:pt modelId="{4DA48E72-6971-1A40-B923-4A28166385EC}" type="pres">
      <dgm:prSet presAssocID="{0BC6B5F9-07A1-BA41-9A8A-AAD36593E543}" presName="Name5" presStyleLbl="vennNode1" presStyleIdx="4" presStyleCnt="5">
        <dgm:presLayoutVars>
          <dgm:bulletEnabled val="1"/>
        </dgm:presLayoutVars>
      </dgm:prSet>
      <dgm:spPr/>
    </dgm:pt>
  </dgm:ptLst>
  <dgm:cxnLst>
    <dgm:cxn modelId="{782A2209-CF62-E647-972D-090A76F58F7A}" type="presOf" srcId="{0BC6B5F9-07A1-BA41-9A8A-AAD36593E543}" destId="{4DA48E72-6971-1A40-B923-4A28166385EC}" srcOrd="0" destOrd="0" presId="urn:microsoft.com/office/officeart/2005/8/layout/venn3"/>
    <dgm:cxn modelId="{DE41940E-8A6F-8D4F-848A-1859E272D436}" type="presOf" srcId="{F7EA539D-FC05-1540-AD9A-EE773CE2F5DE}" destId="{BC9B9A96-21B0-7B45-8657-083ECC1EBC71}" srcOrd="0" destOrd="0" presId="urn:microsoft.com/office/officeart/2005/8/layout/venn3"/>
    <dgm:cxn modelId="{ACB9B72B-A60A-B145-88D7-C6B9D5B03972}" type="presOf" srcId="{64964D88-FD86-174D-914C-CE8F8A1F66C9}" destId="{FBCD9227-AFA1-AD47-AFF8-C332A41AFAF4}" srcOrd="0" destOrd="0" presId="urn:microsoft.com/office/officeart/2005/8/layout/venn3"/>
    <dgm:cxn modelId="{41D01E37-606C-D343-BAAF-D48FDE1A914F}" type="presOf" srcId="{47CFD6F0-AEAA-B940-819E-5A0859090BCF}" destId="{9A5DC129-EFED-7643-BCCB-6B2E6D1E0176}" srcOrd="0" destOrd="0" presId="urn:microsoft.com/office/officeart/2005/8/layout/venn3"/>
    <dgm:cxn modelId="{898EF051-B81A-814A-A5B2-85A26CE9B9DD}" srcId="{FC59F2C5-80E2-AD4A-AD85-54DDF7E1F903}" destId="{0BC6B5F9-07A1-BA41-9A8A-AAD36593E543}" srcOrd="4" destOrd="0" parTransId="{D3BEB467-9697-E44E-94FF-D9162363B6C3}" sibTransId="{B1142E45-7132-8F48-B131-272CC0EA6DBB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2E9E2B81-0629-2840-893D-2E93D6C3232F}" type="presOf" srcId="{FC59F2C5-80E2-AD4A-AD85-54DDF7E1F903}" destId="{DF6693EB-D68E-8E43-AA94-EF8D08FCA3ED}" srcOrd="0" destOrd="0" presId="urn:microsoft.com/office/officeart/2005/8/layout/venn3"/>
    <dgm:cxn modelId="{679B67A7-6A32-654C-A450-C7C6170DC02B}" type="presOf" srcId="{CE204DBC-4615-A74D-91B7-BCE007B1DB25}" destId="{6DE9AC12-B294-1448-BB15-2DD8D75160CE}" srcOrd="0" destOrd="0" presId="urn:microsoft.com/office/officeart/2005/8/layout/venn3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66FA680E-0CF3-4441-9A6D-56D1D8D7A493}" type="presParOf" srcId="{DF6693EB-D68E-8E43-AA94-EF8D08FCA3ED}" destId="{6DE9AC12-B294-1448-BB15-2DD8D75160CE}" srcOrd="0" destOrd="0" presId="urn:microsoft.com/office/officeart/2005/8/layout/venn3"/>
    <dgm:cxn modelId="{BB12944B-834B-2649-99F2-388A74FE07A1}" type="presParOf" srcId="{DF6693EB-D68E-8E43-AA94-EF8D08FCA3ED}" destId="{09E5B2D7-4DD9-CA4D-9E5C-8EB5CCD171DB}" srcOrd="1" destOrd="0" presId="urn:microsoft.com/office/officeart/2005/8/layout/venn3"/>
    <dgm:cxn modelId="{DE973BEC-7FB2-E849-803A-409F7D781160}" type="presParOf" srcId="{DF6693EB-D68E-8E43-AA94-EF8D08FCA3ED}" destId="{FBCD9227-AFA1-AD47-AFF8-C332A41AFAF4}" srcOrd="2" destOrd="0" presId="urn:microsoft.com/office/officeart/2005/8/layout/venn3"/>
    <dgm:cxn modelId="{BED3CD03-CFE3-C24C-AFEB-F6DC822ECC10}" type="presParOf" srcId="{DF6693EB-D68E-8E43-AA94-EF8D08FCA3ED}" destId="{D7933B20-44F0-F24A-BFBB-0A8A591A0B9B}" srcOrd="3" destOrd="0" presId="urn:microsoft.com/office/officeart/2005/8/layout/venn3"/>
    <dgm:cxn modelId="{31139024-B348-A944-8534-0BB737315E04}" type="presParOf" srcId="{DF6693EB-D68E-8E43-AA94-EF8D08FCA3ED}" destId="{BC9B9A96-21B0-7B45-8657-083ECC1EBC71}" srcOrd="4" destOrd="0" presId="urn:microsoft.com/office/officeart/2005/8/layout/venn3"/>
    <dgm:cxn modelId="{82120DC3-078E-BE4A-A7DB-18EC9DFCB718}" type="presParOf" srcId="{DF6693EB-D68E-8E43-AA94-EF8D08FCA3ED}" destId="{B86F2CDD-1C40-0B4B-88EA-709450FC146E}" srcOrd="5" destOrd="0" presId="urn:microsoft.com/office/officeart/2005/8/layout/venn3"/>
    <dgm:cxn modelId="{92B43EBE-57A4-F04A-BEF7-3DD17B25D740}" type="presParOf" srcId="{DF6693EB-D68E-8E43-AA94-EF8D08FCA3ED}" destId="{9A5DC129-EFED-7643-BCCB-6B2E6D1E0176}" srcOrd="6" destOrd="0" presId="urn:microsoft.com/office/officeart/2005/8/layout/venn3"/>
    <dgm:cxn modelId="{958D0830-BFF6-354A-A47C-0B8DFEBAAC2B}" type="presParOf" srcId="{DF6693EB-D68E-8E43-AA94-EF8D08FCA3ED}" destId="{84A1C0A9-B33B-C241-B728-C4E5055DB77D}" srcOrd="7" destOrd="0" presId="urn:microsoft.com/office/officeart/2005/8/layout/venn3"/>
    <dgm:cxn modelId="{71A7B989-FD00-0345-9E12-284C043B1FEF}" type="presParOf" srcId="{DF6693EB-D68E-8E43-AA94-EF8D08FCA3ED}" destId="{4DA48E72-6971-1A40-B923-4A28166385EC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F94B33-6DE2-E642-B8D6-FDBB255EC5CC}">
      <dsp:nvSpPr>
        <dsp:cNvPr id="0" name=""/>
        <dsp:cNvSpPr/>
      </dsp:nvSpPr>
      <dsp:spPr>
        <a:xfrm>
          <a:off x="0" y="3240068"/>
          <a:ext cx="10133737" cy="42525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تؤسّس ثقافة تنظيمية مرنة تجعل التعلم والتحسين المستمر جزءًا من عملية الاتصال</a:t>
          </a:r>
          <a:endParaRPr lang="en-GB" sz="2400" b="1" kern="1200" dirty="0"/>
        </a:p>
      </dsp:txBody>
      <dsp:txXfrm>
        <a:off x="0" y="3240068"/>
        <a:ext cx="10133737" cy="425257"/>
      </dsp:txXfrm>
    </dsp:sp>
    <dsp:sp modelId="{AB09D502-9349-0B46-AB1F-4568E06989BE}">
      <dsp:nvSpPr>
        <dsp:cNvPr id="0" name=""/>
        <dsp:cNvSpPr/>
      </dsp:nvSpPr>
      <dsp:spPr>
        <a:xfrm rot="10800000">
          <a:off x="0" y="2592401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تُهيئ الفرق المؤسسية نفسيًا ومهنيًا للتعامل بفعالية تحت الضغط</a:t>
          </a:r>
          <a:endParaRPr lang="en-GB" sz="2400" b="1" kern="1200" dirty="0"/>
        </a:p>
      </dsp:txBody>
      <dsp:txXfrm rot="10800000">
        <a:off x="0" y="2592401"/>
        <a:ext cx="10133737" cy="424979"/>
      </dsp:txXfrm>
    </dsp:sp>
    <dsp:sp modelId="{4BE1448D-51C1-F943-A171-2DDF4FF04E01}">
      <dsp:nvSpPr>
        <dsp:cNvPr id="0" name=""/>
        <dsp:cNvSpPr/>
      </dsp:nvSpPr>
      <dsp:spPr>
        <a:xfrm rot="10800000">
          <a:off x="0" y="1944734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تُعزّز ثقة الجمهور وأصحاب المصلحة عند ظهور الأزمة بفضل الشفافية والتحضير المسبق</a:t>
          </a:r>
          <a:r>
            <a:rPr lang="en-GB" sz="2400" b="1" kern="1200" dirty="0"/>
            <a:t>.</a:t>
          </a:r>
        </a:p>
      </dsp:txBody>
      <dsp:txXfrm rot="10800000">
        <a:off x="0" y="1944734"/>
        <a:ext cx="10133737" cy="424979"/>
      </dsp:txXfrm>
    </dsp:sp>
    <dsp:sp modelId="{3415FA82-4068-9648-8839-893D1C95529C}">
      <dsp:nvSpPr>
        <dsp:cNvPr id="0" name=""/>
        <dsp:cNvSpPr/>
      </dsp:nvSpPr>
      <dsp:spPr>
        <a:xfrm rot="10800000">
          <a:off x="0" y="1297068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تُمكّن القادة </a:t>
          </a:r>
          <a:r>
            <a:rPr lang="ar-SA" sz="2400" b="1" kern="1200" dirty="0" err="1"/>
            <a:t>الاتصاليين</a:t>
          </a:r>
          <a:r>
            <a:rPr lang="ar-SA" sz="2400" b="1" kern="1200" dirty="0"/>
            <a:t> من بناء رسائل متسقة ومستندة إلى القيم المؤسسية قبل تصاعد الضغط</a:t>
          </a:r>
          <a:r>
            <a:rPr lang="en-GB" sz="2400" b="1" kern="1200" dirty="0"/>
            <a:t>.</a:t>
          </a:r>
        </a:p>
      </dsp:txBody>
      <dsp:txXfrm rot="10800000">
        <a:off x="0" y="1297068"/>
        <a:ext cx="10133737" cy="424979"/>
      </dsp:txXfrm>
    </dsp:sp>
    <dsp:sp modelId="{408AC1E1-4E91-D54F-BE2F-562E8482A52B}">
      <dsp:nvSpPr>
        <dsp:cNvPr id="0" name=""/>
        <dsp:cNvSpPr/>
      </dsp:nvSpPr>
      <dsp:spPr>
        <a:xfrm rot="10800000">
          <a:off x="0" y="649401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تُقلل من احتمالية تفاقم الأزمات عبر رصد المؤشرات المبكرة والتدخل المسبق</a:t>
          </a:r>
          <a:endParaRPr lang="en-GB" sz="2400" b="1" kern="1200" dirty="0"/>
        </a:p>
      </dsp:txBody>
      <dsp:txXfrm rot="10800000">
        <a:off x="0" y="649401"/>
        <a:ext cx="10133737" cy="424979"/>
      </dsp:txXfrm>
    </dsp:sp>
    <dsp:sp modelId="{5B14D283-99F3-DC4F-93DC-710EC5C381BB}">
      <dsp:nvSpPr>
        <dsp:cNvPr id="0" name=""/>
        <dsp:cNvSpPr/>
      </dsp:nvSpPr>
      <dsp:spPr>
        <a:xfrm rot="10800000">
          <a:off x="0" y="1734"/>
          <a:ext cx="10133737" cy="654045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تمنح المؤسسة فرصة للتحكم الاستباقي بدلًا من الاقتصار على ردود الفعل</a:t>
          </a:r>
          <a:r>
            <a:rPr lang="en-GB" sz="2400" b="1" kern="1200" dirty="0"/>
            <a:t>.</a:t>
          </a:r>
        </a:p>
      </dsp:txBody>
      <dsp:txXfrm rot="10800000">
        <a:off x="0" y="1734"/>
        <a:ext cx="10133737" cy="4249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716C24-7D39-464E-A53C-2CB9B0077275}">
      <dsp:nvSpPr>
        <dsp:cNvPr id="0" name=""/>
        <dsp:cNvSpPr/>
      </dsp:nvSpPr>
      <dsp:spPr>
        <a:xfrm>
          <a:off x="8647225" y="0"/>
          <a:ext cx="1479486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إعداد خطط نظرية دون اختبارها فعليًا والاعتماد على فرق غير مُدرّبة تدريبًا عمليًا كافيًا</a:t>
          </a:r>
          <a:r>
            <a:rPr lang="en-GB" sz="2400" kern="1200" dirty="0"/>
            <a:t>.</a:t>
          </a:r>
          <a:endParaRPr lang="en-GB" sz="2400" b="1" kern="1200" dirty="0"/>
        </a:p>
      </dsp:txBody>
      <dsp:txXfrm>
        <a:off x="8690558" y="43333"/>
        <a:ext cx="1392820" cy="3580394"/>
      </dsp:txXfrm>
    </dsp:sp>
    <dsp:sp modelId="{D72658D4-1D9E-8D44-B452-0D74D90B1A16}">
      <dsp:nvSpPr>
        <dsp:cNvPr id="0" name=""/>
        <dsp:cNvSpPr/>
      </dsp:nvSpPr>
      <dsp:spPr>
        <a:xfrm>
          <a:off x="6919185" y="0"/>
          <a:ext cx="1479486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ضعف التكامل بين إدارات المؤسسة عند وقوع الأزمة</a:t>
          </a:r>
          <a:endParaRPr lang="en-GB" sz="2400" b="1" kern="1200" dirty="0"/>
        </a:p>
      </dsp:txBody>
      <dsp:txXfrm>
        <a:off x="6962518" y="43333"/>
        <a:ext cx="1392820" cy="3580394"/>
      </dsp:txXfrm>
    </dsp:sp>
    <dsp:sp modelId="{BEF5BD8F-A242-924F-B3D0-4AB765B3FED1}">
      <dsp:nvSpPr>
        <dsp:cNvPr id="0" name=""/>
        <dsp:cNvSpPr/>
      </dsp:nvSpPr>
      <dsp:spPr>
        <a:xfrm>
          <a:off x="5191145" y="0"/>
          <a:ext cx="1479486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نقص تحديث الخطط بما يواكب تغير البيئة الرقمية ووسائل الإعلام</a:t>
          </a:r>
          <a:endParaRPr lang="en-GB" sz="2400" b="1" kern="1200" dirty="0"/>
        </a:p>
      </dsp:txBody>
      <dsp:txXfrm>
        <a:off x="5234478" y="43333"/>
        <a:ext cx="1392820" cy="3580394"/>
      </dsp:txXfrm>
    </dsp:sp>
    <dsp:sp modelId="{2DAB9BC3-80B0-7A48-AC12-EAE6017414CD}">
      <dsp:nvSpPr>
        <dsp:cNvPr id="0" name=""/>
        <dsp:cNvSpPr/>
      </dsp:nvSpPr>
      <dsp:spPr>
        <a:xfrm>
          <a:off x="3463105" y="0"/>
          <a:ext cx="1479486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تجاهل البُعد الأخلاقي في رسائل الوقاية مما يؤدي إلى فقدان الثقة</a:t>
          </a:r>
          <a:endParaRPr lang="en-GB" sz="2400" b="1" kern="1200" dirty="0"/>
        </a:p>
      </dsp:txBody>
      <dsp:txXfrm>
        <a:off x="3506438" y="43333"/>
        <a:ext cx="1392820" cy="3580394"/>
      </dsp:txXfrm>
    </dsp:sp>
    <dsp:sp modelId="{0001DD54-90FD-1945-B09D-075EC2D38CB4}">
      <dsp:nvSpPr>
        <dsp:cNvPr id="0" name=""/>
        <dsp:cNvSpPr/>
      </dsp:nvSpPr>
      <dsp:spPr>
        <a:xfrm>
          <a:off x="1735066" y="0"/>
          <a:ext cx="1479486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الإفراط في التركيز على حماية السمعة بدلًا من الاستجابة الحقيقية</a:t>
          </a:r>
          <a:endParaRPr lang="en-GB" sz="2400" b="1" kern="1200" dirty="0"/>
        </a:p>
      </dsp:txBody>
      <dsp:txXfrm>
        <a:off x="1778399" y="43333"/>
        <a:ext cx="1392820" cy="3580394"/>
      </dsp:txXfrm>
    </dsp:sp>
    <dsp:sp modelId="{F5BDAC33-C285-AE41-8468-4A395D780FC0}">
      <dsp:nvSpPr>
        <dsp:cNvPr id="0" name=""/>
        <dsp:cNvSpPr/>
      </dsp:nvSpPr>
      <dsp:spPr>
        <a:xfrm>
          <a:off x="7026" y="0"/>
          <a:ext cx="1479486" cy="36670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عدم بناء علاقات استباقية مع الإعلاميين وأصحاب التأثير المجتمعي</a:t>
          </a:r>
          <a:endParaRPr lang="en-GB" sz="2400" b="1" kern="1200" dirty="0"/>
        </a:p>
      </dsp:txBody>
      <dsp:txXfrm>
        <a:off x="50359" y="43333"/>
        <a:ext cx="1392820" cy="35803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C2635-B6BC-D143-B494-2EFD69E3E71E}">
      <dsp:nvSpPr>
        <dsp:cNvPr id="0" name=""/>
        <dsp:cNvSpPr/>
      </dsp:nvSpPr>
      <dsp:spPr>
        <a:xfrm>
          <a:off x="2330759" y="0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تحليل مخاطر الاتصال</a:t>
          </a:r>
          <a:endParaRPr lang="en-GB" sz="2800" b="1" kern="1200" dirty="0"/>
        </a:p>
      </dsp:txBody>
      <dsp:txXfrm>
        <a:off x="2962502" y="16037"/>
        <a:ext cx="7155198" cy="515463"/>
      </dsp:txXfrm>
    </dsp:sp>
    <dsp:sp modelId="{38E3EBFC-B8B7-7F4C-B220-AAE8A6FF19F5}">
      <dsp:nvSpPr>
        <dsp:cNvPr id="0" name=""/>
        <dsp:cNvSpPr/>
      </dsp:nvSpPr>
      <dsp:spPr>
        <a:xfrm>
          <a:off x="1748069" y="623583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تطوير الرسائل الوقائية</a:t>
          </a:r>
          <a:endParaRPr lang="en-GB" sz="2800" b="1" kern="1200" dirty="0"/>
        </a:p>
      </dsp:txBody>
      <dsp:txXfrm>
        <a:off x="2702695" y="639620"/>
        <a:ext cx="6832315" cy="515463"/>
      </dsp:txXfrm>
    </dsp:sp>
    <dsp:sp modelId="{1F38A071-96F3-1B4D-AA61-90784F2A94D6}">
      <dsp:nvSpPr>
        <dsp:cNvPr id="0" name=""/>
        <dsp:cNvSpPr/>
      </dsp:nvSpPr>
      <dsp:spPr>
        <a:xfrm>
          <a:off x="1165379" y="1247167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بناء قدرات الفرق</a:t>
          </a:r>
          <a:endParaRPr lang="en-GB" sz="2800" b="1" kern="1200" dirty="0"/>
        </a:p>
      </dsp:txBody>
      <dsp:txXfrm>
        <a:off x="2120005" y="1263204"/>
        <a:ext cx="6832315" cy="515463"/>
      </dsp:txXfrm>
    </dsp:sp>
    <dsp:sp modelId="{49AD5029-7F10-A246-BDC3-EF8B86B47EF8}">
      <dsp:nvSpPr>
        <dsp:cNvPr id="0" name=""/>
        <dsp:cNvSpPr/>
      </dsp:nvSpPr>
      <dsp:spPr>
        <a:xfrm>
          <a:off x="582689" y="1870751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تصميم أنظمة الرصد المبكر</a:t>
          </a:r>
          <a:endParaRPr lang="en-GB" sz="2800" b="1" kern="1200" dirty="0"/>
        </a:p>
      </dsp:txBody>
      <dsp:txXfrm>
        <a:off x="1537316" y="1886788"/>
        <a:ext cx="6832315" cy="515463"/>
      </dsp:txXfrm>
    </dsp:sp>
    <dsp:sp modelId="{BCC02349-777F-6743-9E7D-392E45AAB526}">
      <dsp:nvSpPr>
        <dsp:cNvPr id="0" name=""/>
        <dsp:cNvSpPr/>
      </dsp:nvSpPr>
      <dsp:spPr>
        <a:xfrm>
          <a:off x="0" y="2494335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بناء العلاقات المجتمعية والداعمة</a:t>
          </a:r>
          <a:endParaRPr lang="en-GB" sz="2800" b="1" kern="1200" dirty="0"/>
        </a:p>
      </dsp:txBody>
      <dsp:txXfrm>
        <a:off x="954626" y="2510372"/>
        <a:ext cx="6832315" cy="515463"/>
      </dsp:txXfrm>
    </dsp:sp>
    <dsp:sp modelId="{8B098F94-F266-9044-A90E-BEBF4D64C7CF}">
      <dsp:nvSpPr>
        <dsp:cNvPr id="0" name=""/>
        <dsp:cNvSpPr/>
      </dsp:nvSpPr>
      <dsp:spPr>
        <a:xfrm>
          <a:off x="2330759" y="400006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2410836" y="400006"/>
        <a:ext cx="195745" cy="267814"/>
      </dsp:txXfrm>
    </dsp:sp>
    <dsp:sp modelId="{AFFD239D-391A-7549-88FD-3CADB58D91BF}">
      <dsp:nvSpPr>
        <dsp:cNvPr id="0" name=""/>
        <dsp:cNvSpPr/>
      </dsp:nvSpPr>
      <dsp:spPr>
        <a:xfrm>
          <a:off x="1748069" y="1023590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1828146" y="1023590"/>
        <a:ext cx="195745" cy="267814"/>
      </dsp:txXfrm>
    </dsp:sp>
    <dsp:sp modelId="{9D77E1DA-59E8-DD49-970D-8BD732059CA3}">
      <dsp:nvSpPr>
        <dsp:cNvPr id="0" name=""/>
        <dsp:cNvSpPr/>
      </dsp:nvSpPr>
      <dsp:spPr>
        <a:xfrm>
          <a:off x="1165379" y="1638048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1245456" y="1638048"/>
        <a:ext cx="195745" cy="267814"/>
      </dsp:txXfrm>
    </dsp:sp>
    <dsp:sp modelId="{5DB8A139-FFE5-EF43-8BC7-14C7B7DA9DEC}">
      <dsp:nvSpPr>
        <dsp:cNvPr id="0" name=""/>
        <dsp:cNvSpPr/>
      </dsp:nvSpPr>
      <dsp:spPr>
        <a:xfrm>
          <a:off x="582689" y="2267716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800" b="1" kern="1200"/>
        </a:p>
      </dsp:txBody>
      <dsp:txXfrm>
        <a:off x="662766" y="2267716"/>
        <a:ext cx="195745" cy="26781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تحديد أنواع الأزمات الأكثر احتمالًا وبناء سيناريوهات اتصال متوقعة لها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تحليل السيناريوهات المحتملة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تطوير رسائل محورية تعكس قيم المؤسسة وتُستخدم كأساس عند تخصيص الردود أثناء الأزمة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صياغة رسائل أساسية مرجعية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تيار النبرة المناسبة (رسمية، ودودة، حازمة...) لكل فئة من الجمهور، لتفادي سوء الفهم</a:t>
          </a:r>
          <a:r>
            <a:rPr lang="en-GB" sz="2000" kern="1200" dirty="0"/>
            <a:t>.</a:t>
          </a:r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تحديد نبرة الاتصال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صياغة رسائل قابلة للتخصيص لوسائل الإعلام، البريد الإلكتروني، وسائل التواصل الاجتماعي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إعداد قوالب للمنصات المختلفة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التأكد من أن بنك الرسائل يتم تحديثه بشكل دوري لمواكبة التغيرات في البيئة الخارجية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آلية مراجعة دورية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دمج المصادر الداخلية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b="1" kern="1200" dirty="0"/>
            <a:t>الاستفادة من بيانات مراكز الاتصال، خدمة العملاء، تقارير الأداء الداخلي كمصادر إنذار إضافية</a:t>
          </a:r>
          <a:endParaRPr lang="en-GB" sz="2000" b="1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رصد مؤشرات الإنذار المبكر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b="1" kern="1200" dirty="0"/>
            <a:t>تصميم لوحات تحكم</a:t>
          </a:r>
          <a:r>
            <a:rPr lang="en-GB" sz="1800" b="1" kern="1200" dirty="0"/>
            <a:t> Dashboard </a:t>
          </a:r>
          <a:r>
            <a:rPr lang="ar-SA" sz="1800" b="1" kern="1200" dirty="0"/>
            <a:t>تُظهر المؤشرات التحذيرية المبكرة لتسارع محتمل في الحديث عن المؤسسة</a:t>
          </a:r>
          <a:endParaRPr lang="en-GB" sz="1800" b="1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مراقبة وسائل الإعلام التقليدية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b="1" kern="1200" dirty="0"/>
            <a:t>متابعة الصحف، القنوات الإخبارية، المواقع المتخصصة لرصد أي تغطية مرتبطة بالمؤسسة</a:t>
          </a:r>
          <a:endParaRPr lang="en-GB" sz="2000" b="1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تحليل النبرة والمشاعر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 err="1"/>
            <a:t>ج</a:t>
          </a:r>
          <a:r>
            <a:rPr lang="ar-SA" sz="2000" kern="1200" dirty="0"/>
            <a:t> تقنيات الذكاء الاصطناعي لتحليل اتجاه المشاعر (سلبي/إيجابي/محايد) في المحادثات الرقمية</a:t>
          </a:r>
          <a:endParaRPr lang="en-GB" sz="20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منصات الرصد الاجتماعي 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استخدام أدوات رقمية لرصد المحادثات حول العلامة التجارية عبر الشبكات الاجتماعية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486FD7-78BA-6244-9F23-D236741A5A80}">
      <dsp:nvSpPr>
        <dsp:cNvPr id="0" name=""/>
        <dsp:cNvSpPr/>
      </dsp:nvSpPr>
      <dsp:spPr>
        <a:xfrm>
          <a:off x="6205361" y="0"/>
          <a:ext cx="4269613" cy="42696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8C1ED5-05DC-5B46-AE22-711AF95AF93E}">
      <dsp:nvSpPr>
        <dsp:cNvPr id="0" name=""/>
        <dsp:cNvSpPr/>
      </dsp:nvSpPr>
      <dsp:spPr>
        <a:xfrm>
          <a:off x="138989" y="0"/>
          <a:ext cx="8201179" cy="42696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تحليل سلاسل الزمن</a:t>
          </a:r>
          <a:r>
            <a:rPr lang="en-GB" sz="2000" b="1" kern="1200" dirty="0"/>
            <a:t> (Time Series Analysis):</a:t>
          </a:r>
        </a:p>
      </dsp:txBody>
      <dsp:txXfrm>
        <a:off x="4239578" y="0"/>
        <a:ext cx="4100589" cy="683138"/>
      </dsp:txXfrm>
    </dsp:sp>
    <dsp:sp modelId="{7E05C4F8-7504-4F45-BB65-747A5F24396E}">
      <dsp:nvSpPr>
        <dsp:cNvPr id="0" name=""/>
        <dsp:cNvSpPr/>
      </dsp:nvSpPr>
      <dsp:spPr>
        <a:xfrm>
          <a:off x="6653670" y="683138"/>
          <a:ext cx="3372995" cy="33729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C59025E-E1CB-C443-B432-AEB2BF51EFD9}">
      <dsp:nvSpPr>
        <dsp:cNvPr id="0" name=""/>
        <dsp:cNvSpPr/>
      </dsp:nvSpPr>
      <dsp:spPr>
        <a:xfrm>
          <a:off x="138989" y="683138"/>
          <a:ext cx="8201179" cy="33729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رصد الأنماط السلوكية غير المألوفة</a:t>
          </a:r>
          <a:endParaRPr lang="en-GB" sz="2000" kern="1200" dirty="0"/>
        </a:p>
      </dsp:txBody>
      <dsp:txXfrm>
        <a:off x="4239578" y="683138"/>
        <a:ext cx="4100589" cy="683138"/>
      </dsp:txXfrm>
    </dsp:sp>
    <dsp:sp modelId="{81F8F1B1-EB25-C64F-A63E-C779C2B8BCC2}">
      <dsp:nvSpPr>
        <dsp:cNvPr id="0" name=""/>
        <dsp:cNvSpPr/>
      </dsp:nvSpPr>
      <dsp:spPr>
        <a:xfrm>
          <a:off x="7101980" y="1366276"/>
          <a:ext cx="2476376" cy="2476376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33C6F92-A7C6-E647-A284-E90B3A91ECA0}">
      <dsp:nvSpPr>
        <dsp:cNvPr id="0" name=""/>
        <dsp:cNvSpPr/>
      </dsp:nvSpPr>
      <dsp:spPr>
        <a:xfrm>
          <a:off x="138989" y="1366276"/>
          <a:ext cx="8201179" cy="24763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تحليل مصادر الحركة</a:t>
          </a:r>
          <a:r>
            <a:rPr lang="en-GB" sz="2000" b="1" kern="1200" dirty="0"/>
            <a:t> (Traffic Sources):</a:t>
          </a:r>
          <a:endParaRPr lang="en-GB" sz="2000" kern="1200" dirty="0"/>
        </a:p>
      </dsp:txBody>
      <dsp:txXfrm>
        <a:off x="4239578" y="1366276"/>
        <a:ext cx="4100589" cy="683138"/>
      </dsp:txXfrm>
    </dsp:sp>
    <dsp:sp modelId="{6CBD1598-6F31-F549-8062-A4694C0CCA3A}">
      <dsp:nvSpPr>
        <dsp:cNvPr id="0" name=""/>
        <dsp:cNvSpPr/>
      </dsp:nvSpPr>
      <dsp:spPr>
        <a:xfrm>
          <a:off x="7550289" y="2049414"/>
          <a:ext cx="1579757" cy="1579757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C112383-C01A-B84F-A777-86C9823900DB}">
      <dsp:nvSpPr>
        <dsp:cNvPr id="0" name=""/>
        <dsp:cNvSpPr/>
      </dsp:nvSpPr>
      <dsp:spPr>
        <a:xfrm>
          <a:off x="138989" y="2049414"/>
          <a:ext cx="8201179" cy="1579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تتبع العبارات المفتاحية الصاعدة</a:t>
          </a:r>
          <a:endParaRPr lang="en-GB" sz="2000" kern="1200" dirty="0"/>
        </a:p>
      </dsp:txBody>
      <dsp:txXfrm>
        <a:off x="4239578" y="2049414"/>
        <a:ext cx="4100589" cy="683138"/>
      </dsp:txXfrm>
    </dsp:sp>
    <dsp:sp modelId="{D6CCF990-2F5D-E04A-A324-5C56D2799EC4}">
      <dsp:nvSpPr>
        <dsp:cNvPr id="0" name=""/>
        <dsp:cNvSpPr/>
      </dsp:nvSpPr>
      <dsp:spPr>
        <a:xfrm>
          <a:off x="7998599" y="2732552"/>
          <a:ext cx="683138" cy="683138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A4FFAC4-FA1A-C143-82F4-A72D7F7CF08D}">
      <dsp:nvSpPr>
        <dsp:cNvPr id="0" name=""/>
        <dsp:cNvSpPr/>
      </dsp:nvSpPr>
      <dsp:spPr>
        <a:xfrm>
          <a:off x="138989" y="2732552"/>
          <a:ext cx="8201179" cy="6831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تحليل شبكة المؤثرين</a:t>
          </a:r>
          <a:endParaRPr lang="en-GB" sz="2000" kern="1200" dirty="0"/>
        </a:p>
      </dsp:txBody>
      <dsp:txXfrm>
        <a:off x="4239578" y="2732552"/>
        <a:ext cx="4100589" cy="683138"/>
      </dsp:txXfrm>
    </dsp:sp>
    <dsp:sp modelId="{67A4AC73-804B-EF4A-A239-8C03F111919D}">
      <dsp:nvSpPr>
        <dsp:cNvPr id="0" name=""/>
        <dsp:cNvSpPr/>
      </dsp:nvSpPr>
      <dsp:spPr>
        <a:xfrm>
          <a:off x="138989" y="0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الكشف عن الاتجاهات غير الطبيعية في حجم المحادثات أو معدلات النقر أو الشكاوى</a:t>
          </a:r>
          <a:endParaRPr lang="en-GB" sz="2000" kern="1200" dirty="0"/>
        </a:p>
      </dsp:txBody>
      <dsp:txXfrm>
        <a:off x="138989" y="0"/>
        <a:ext cx="4100589" cy="683138"/>
      </dsp:txXfrm>
    </dsp:sp>
    <dsp:sp modelId="{CBD58962-BF1F-1A47-A84A-A822D818DA30}">
      <dsp:nvSpPr>
        <dsp:cNvPr id="0" name=""/>
        <dsp:cNvSpPr/>
      </dsp:nvSpPr>
      <dsp:spPr>
        <a:xfrm>
          <a:off x="138989" y="683138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استخدام نماذج الذكاء الاصطناعي لتحديد سلوكيات رقمية غير معتادة قد تُنذر بأزمة</a:t>
          </a:r>
          <a:endParaRPr lang="en-GB" sz="2000" kern="1200" dirty="0"/>
        </a:p>
      </dsp:txBody>
      <dsp:txXfrm>
        <a:off x="138989" y="683138"/>
        <a:ext cx="4100589" cy="683138"/>
      </dsp:txXfrm>
    </dsp:sp>
    <dsp:sp modelId="{AAD410C5-14AF-1B4A-A166-EADAA9C9FBD0}">
      <dsp:nvSpPr>
        <dsp:cNvPr id="0" name=""/>
        <dsp:cNvSpPr/>
      </dsp:nvSpPr>
      <dsp:spPr>
        <a:xfrm>
          <a:off x="138989" y="1366276"/>
          <a:ext cx="4100589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تتبع مصادر الزوار التي تُوجّه الجمهور إلى مواقع المؤسسة أثناء تصاعد الحديث</a:t>
          </a:r>
          <a:endParaRPr lang="en-GB" sz="2000" kern="1200" dirty="0"/>
        </a:p>
      </dsp:txBody>
      <dsp:txXfrm>
        <a:off x="138989" y="1366276"/>
        <a:ext cx="4100589" cy="683138"/>
      </dsp:txXfrm>
    </dsp:sp>
    <dsp:sp modelId="{67AFF617-057B-044F-A4A0-07AF5EBD9FF5}">
      <dsp:nvSpPr>
        <dsp:cNvPr id="0" name=""/>
        <dsp:cNvSpPr/>
      </dsp:nvSpPr>
      <dsp:spPr>
        <a:xfrm>
          <a:off x="-35162" y="2049414"/>
          <a:ext cx="4448893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مراقبة الكلمات المفتاحية الجديدة أو غير المتوقعة التي تظهر فجأة مرتبطة بالمؤسسة</a:t>
          </a:r>
          <a:endParaRPr lang="en-GB" sz="2000" kern="1200" dirty="0"/>
        </a:p>
      </dsp:txBody>
      <dsp:txXfrm>
        <a:off x="-35162" y="2049414"/>
        <a:ext cx="4448893" cy="683138"/>
      </dsp:txXfrm>
    </dsp:sp>
    <dsp:sp modelId="{4E2AA032-8E51-D341-BC4B-A9962DCF7246}">
      <dsp:nvSpPr>
        <dsp:cNvPr id="0" name=""/>
        <dsp:cNvSpPr/>
      </dsp:nvSpPr>
      <dsp:spPr>
        <a:xfrm>
          <a:off x="-138989" y="2732552"/>
          <a:ext cx="4656547" cy="68313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رسم خريطة تفاعل المؤثرين لرصد من يقود الحديث حول المؤسسة، ومن يمكن أن يُضخّم الأزمة</a:t>
          </a:r>
          <a:endParaRPr lang="en-GB" sz="2000" kern="1200" dirty="0"/>
        </a:p>
      </dsp:txBody>
      <dsp:txXfrm>
        <a:off x="-138989" y="2732552"/>
        <a:ext cx="4656547" cy="68313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DB8185-8DE1-0343-A51E-E5F37CECF3B8}">
      <dsp:nvSpPr>
        <dsp:cNvPr id="0" name=""/>
        <dsp:cNvSpPr/>
      </dsp:nvSpPr>
      <dsp:spPr>
        <a:xfrm>
          <a:off x="8598837" y="14572"/>
          <a:ext cx="1884631" cy="10069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رصد التغيرات في بيئة العمل</a:t>
          </a:r>
          <a:endParaRPr lang="en-GB" sz="2400" kern="1200" dirty="0"/>
        </a:p>
      </dsp:txBody>
      <dsp:txXfrm>
        <a:off x="8598837" y="14572"/>
        <a:ext cx="1884631" cy="1006927"/>
      </dsp:txXfrm>
    </dsp:sp>
    <dsp:sp modelId="{045651F5-5816-1948-A4FF-40DCA81680F2}">
      <dsp:nvSpPr>
        <dsp:cNvPr id="0" name=""/>
        <dsp:cNvSpPr/>
      </dsp:nvSpPr>
      <dsp:spPr>
        <a:xfrm>
          <a:off x="8598837" y="878036"/>
          <a:ext cx="1884631" cy="25528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حظة الإشارات الأولية للتغيرات المجتمعية، الرقمية، أو التنافسية</a:t>
          </a:r>
          <a:endParaRPr lang="en-GB" sz="2400" kern="1200" dirty="0"/>
        </a:p>
      </dsp:txBody>
      <dsp:txXfrm>
        <a:off x="8598837" y="878036"/>
        <a:ext cx="1884631" cy="2552849"/>
      </dsp:txXfrm>
    </dsp:sp>
    <dsp:sp modelId="{EC177CF8-B5F5-414F-A53E-2F438E96288D}">
      <dsp:nvSpPr>
        <dsp:cNvPr id="0" name=""/>
        <dsp:cNvSpPr/>
      </dsp:nvSpPr>
      <dsp:spPr>
        <a:xfrm>
          <a:off x="6450357" y="14572"/>
          <a:ext cx="1884631" cy="10069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تحليل السيناريوهات "ماذا لو؟</a:t>
          </a:r>
          <a:r>
            <a:rPr lang="en-GB" sz="2400" b="1" kern="1200" dirty="0"/>
            <a:t>"</a:t>
          </a:r>
          <a:endParaRPr lang="en-GB" sz="2400" kern="1200" dirty="0"/>
        </a:p>
      </dsp:txBody>
      <dsp:txXfrm>
        <a:off x="6450357" y="14572"/>
        <a:ext cx="1884631" cy="1006927"/>
      </dsp:txXfrm>
    </dsp:sp>
    <dsp:sp modelId="{C4E50838-661D-0A4F-9230-A17B5BBA0433}">
      <dsp:nvSpPr>
        <dsp:cNvPr id="0" name=""/>
        <dsp:cNvSpPr/>
      </dsp:nvSpPr>
      <dsp:spPr>
        <a:xfrm>
          <a:off x="6450357" y="878036"/>
          <a:ext cx="1884631" cy="25528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طرح أسئلة استباقية على الفريق: "ماذا لو حدث كذا؟ كيف نتصرف؟</a:t>
          </a:r>
          <a:r>
            <a:rPr lang="en-GB" sz="2400" kern="1200" dirty="0"/>
            <a:t>"</a:t>
          </a:r>
        </a:p>
      </dsp:txBody>
      <dsp:txXfrm>
        <a:off x="6450357" y="878036"/>
        <a:ext cx="1884631" cy="2552849"/>
      </dsp:txXfrm>
    </dsp:sp>
    <dsp:sp modelId="{B8684A02-3572-0945-B847-82A166B416B9}">
      <dsp:nvSpPr>
        <dsp:cNvPr id="0" name=""/>
        <dsp:cNvSpPr/>
      </dsp:nvSpPr>
      <dsp:spPr>
        <a:xfrm>
          <a:off x="4301877" y="14572"/>
          <a:ext cx="1884631" cy="10069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إعداد خطط استجابة أولية</a:t>
          </a:r>
          <a:endParaRPr lang="en-GB" sz="2400" kern="1200" dirty="0"/>
        </a:p>
      </dsp:txBody>
      <dsp:txXfrm>
        <a:off x="4301877" y="14572"/>
        <a:ext cx="1884631" cy="1006927"/>
      </dsp:txXfrm>
    </dsp:sp>
    <dsp:sp modelId="{FA2079E0-83A9-DA44-BA47-022EAE095881}">
      <dsp:nvSpPr>
        <dsp:cNvPr id="0" name=""/>
        <dsp:cNvSpPr/>
      </dsp:nvSpPr>
      <dsp:spPr>
        <a:xfrm>
          <a:off x="4301877" y="878036"/>
          <a:ext cx="1884631" cy="25528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تطوير استجابات أولية مرنة يمكن تخصيصها حسب نوع الأزمة</a:t>
          </a:r>
          <a:endParaRPr lang="en-GB" sz="2400" kern="1200" dirty="0"/>
        </a:p>
      </dsp:txBody>
      <dsp:txXfrm>
        <a:off x="4301877" y="878036"/>
        <a:ext cx="1884631" cy="2552849"/>
      </dsp:txXfrm>
    </dsp:sp>
    <dsp:sp modelId="{65574064-AB9C-7C44-ACBC-5DDDEBEF091D}">
      <dsp:nvSpPr>
        <dsp:cNvPr id="0" name=""/>
        <dsp:cNvSpPr/>
      </dsp:nvSpPr>
      <dsp:spPr>
        <a:xfrm>
          <a:off x="2153396" y="14572"/>
          <a:ext cx="1884631" cy="10069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تدريب الفرق على سرعة اتخاذ القرار</a:t>
          </a:r>
          <a:endParaRPr lang="en-GB" sz="2400" kern="1200" dirty="0"/>
        </a:p>
      </dsp:txBody>
      <dsp:txXfrm>
        <a:off x="2153396" y="14572"/>
        <a:ext cx="1884631" cy="1006927"/>
      </dsp:txXfrm>
    </dsp:sp>
    <dsp:sp modelId="{9B6BE2D0-AC21-C94C-8288-314757E981D2}">
      <dsp:nvSpPr>
        <dsp:cNvPr id="0" name=""/>
        <dsp:cNvSpPr/>
      </dsp:nvSpPr>
      <dsp:spPr>
        <a:xfrm>
          <a:off x="2153396" y="878036"/>
          <a:ext cx="1884631" cy="25528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تمارين عملية لتطوير قدرة القادة </a:t>
          </a:r>
          <a:r>
            <a:rPr lang="ar-SA" sz="2400" kern="1200" dirty="0" err="1"/>
            <a:t>الاتصاليين</a:t>
          </a:r>
          <a:r>
            <a:rPr lang="ar-SA" sz="2400" kern="1200" dirty="0"/>
            <a:t> على اتخاذ قرارات فعّالة تحت الضغط</a:t>
          </a:r>
          <a:endParaRPr lang="en-GB" sz="2400" kern="1200" dirty="0"/>
        </a:p>
      </dsp:txBody>
      <dsp:txXfrm>
        <a:off x="2153396" y="878036"/>
        <a:ext cx="1884631" cy="2552849"/>
      </dsp:txXfrm>
    </dsp:sp>
    <dsp:sp modelId="{B8DF8877-AC4C-2A40-A5D9-6BBA0C616898}">
      <dsp:nvSpPr>
        <dsp:cNvPr id="0" name=""/>
        <dsp:cNvSpPr/>
      </dsp:nvSpPr>
      <dsp:spPr>
        <a:xfrm>
          <a:off x="4916" y="14572"/>
          <a:ext cx="1884631" cy="10069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بناء ثقافة التعلم المستمر</a:t>
          </a:r>
          <a:endParaRPr lang="en-GB" sz="2400" kern="1200" dirty="0"/>
        </a:p>
      </dsp:txBody>
      <dsp:txXfrm>
        <a:off x="4916" y="14572"/>
        <a:ext cx="1884631" cy="1006927"/>
      </dsp:txXfrm>
    </dsp:sp>
    <dsp:sp modelId="{7C43C71A-E0C2-BF45-8F0C-C02F50A0B12D}">
      <dsp:nvSpPr>
        <dsp:cNvPr id="0" name=""/>
        <dsp:cNvSpPr/>
      </dsp:nvSpPr>
      <dsp:spPr>
        <a:xfrm>
          <a:off x="4916" y="878036"/>
          <a:ext cx="1884631" cy="255284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مراجعة الأداء بعد كل تمرين أو أزمة فعلية واستخلاص الدروس</a:t>
          </a:r>
          <a:endParaRPr lang="en-GB" sz="2400" kern="1200" dirty="0"/>
        </a:p>
      </dsp:txBody>
      <dsp:txXfrm>
        <a:off x="4916" y="878036"/>
        <a:ext cx="1884631" cy="255284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5187017" y="35309"/>
          <a:ext cx="351494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رصد أهم الشخصيات المؤثرة</a:t>
          </a:r>
          <a:endParaRPr lang="en-GB" sz="2400" b="1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تحديد الصحفيين، المؤثرين الرقميين، وقادة الرأي في القطاعات ذات الصلة بالمؤسسة</a:t>
          </a:r>
          <a:endParaRPr lang="en-GB" sz="2400" kern="1200" dirty="0"/>
        </a:p>
      </dsp:txBody>
      <dsp:txXfrm>
        <a:off x="5187017" y="35309"/>
        <a:ext cx="3514945" cy="1937997"/>
      </dsp:txXfrm>
    </dsp:sp>
    <dsp:sp modelId="{13D75C33-BE60-824B-8A05-AD643078CE0E}">
      <dsp:nvSpPr>
        <dsp:cNvPr id="0" name=""/>
        <dsp:cNvSpPr/>
      </dsp:nvSpPr>
      <dsp:spPr>
        <a:xfrm>
          <a:off x="1634022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التواصل المنتظم قبل الأزمات</a:t>
          </a:r>
          <a:endParaRPr lang="en-GB" sz="2400" kern="1200" dirty="0"/>
        </a:p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بناء علاقة مهنية قائمة على الثقة مع هؤلاء الأطراف وليس فقط وقت الحاجة</a:t>
          </a:r>
          <a:endParaRPr lang="en-GB" sz="2400" kern="1200" dirty="0"/>
        </a:p>
      </dsp:txBody>
      <dsp:txXfrm>
        <a:off x="1634022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710599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تقديم محتوى ذي قيمة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تزويد شبكة العلاقات بمحتوى مهني وموثوق حول القطاع الذي تنشط فيه المؤسسة</a:t>
          </a:r>
          <a:endParaRPr lang="en-GB" sz="2400" kern="1200" dirty="0"/>
        </a:p>
      </dsp:txBody>
      <dsp:txXfrm>
        <a:off x="7105990" y="2296306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3552995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احترام استقلالية الأطراف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إدراك أن المؤثرين والصحفيين ليسوا أدوات للدعاية بل شركاء في نقل الحقيقة</a:t>
          </a:r>
          <a:endParaRPr lang="en-GB" sz="2400" kern="1200" dirty="0"/>
        </a:p>
      </dsp:txBody>
      <dsp:txXfrm>
        <a:off x="3552995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مراجعة وتحديث قائمة العلاقات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تقييم الشبكة بشكل دوري مع التغير في البيئة الإعلامية</a:t>
          </a:r>
          <a:endParaRPr lang="en-GB" sz="2400" kern="1200" dirty="0"/>
        </a:p>
      </dsp:txBody>
      <dsp:txXfrm>
        <a:off x="0" y="2296306"/>
        <a:ext cx="3229995" cy="193799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أداة بسيطة تُقيّم مدى استعداد المؤسسة من حيث الخطط، الرسائل، التدريب، وأنظمة الرصد</a:t>
          </a:r>
          <a:endParaRPr lang="en-GB" sz="20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مصفوفة تقييم الجاهزية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وضع مؤشرات كمية مثل سرعة إصدار البيانات، رضا الجمهور، تجاوب فرق الاتصال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مؤشرات الأداء الرئيسية</a:t>
          </a:r>
          <a:r>
            <a:rPr lang="en-GB" sz="2400" b="1" kern="1200" dirty="0"/>
            <a:t> (KPIs):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تنظيم محاكاة دورية للأزمات لاختبار فعالية الفرق والخطط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محاكاة الأزمات واختبارات الضغط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تحليل الأداء الاتصالي بعد الأزمات الفعلية واستخلاص الدروس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مراجعات الأداء بعد الأزمات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غرس ثقافة تجعل التقييم والتحسين جزءًا من العمل اليومي في الاتصال المؤسسي</a:t>
          </a:r>
          <a:endParaRPr lang="en-GB" sz="2400" kern="1200" dirty="0"/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ثقافة التقييم والتحسين المستمر</a:t>
          </a:r>
          <a:endParaRPr lang="en-GB" sz="2400" kern="1200" dirty="0"/>
        </a:p>
      </dsp:txBody>
      <dsp:txXfrm>
        <a:off x="6240162" y="3516596"/>
        <a:ext cx="4057252" cy="71298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92A9D-BF74-F44A-BBD0-E5B94BF8DC32}">
      <dsp:nvSpPr>
        <dsp:cNvPr id="0" name=""/>
        <dsp:cNvSpPr/>
      </dsp:nvSpPr>
      <dsp:spPr>
        <a:xfrm>
          <a:off x="6183516" y="0"/>
          <a:ext cx="4152470" cy="415247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E4C1DC-FC8A-8B47-A35B-0B4F669CA735}">
      <dsp:nvSpPr>
        <dsp:cNvPr id="0" name=""/>
        <dsp:cNvSpPr/>
      </dsp:nvSpPr>
      <dsp:spPr>
        <a:xfrm>
          <a:off x="0" y="0"/>
          <a:ext cx="8259751" cy="4152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نشر الوعي العام حول طبيعة الأزمات المحتملة</a:t>
          </a:r>
          <a:endParaRPr lang="en-GB" sz="2000" b="1" kern="1200" dirty="0"/>
        </a:p>
      </dsp:txBody>
      <dsp:txXfrm>
        <a:off x="4129875" y="0"/>
        <a:ext cx="4129875" cy="664395"/>
      </dsp:txXfrm>
    </dsp:sp>
    <dsp:sp modelId="{5AC33960-1C99-0843-B4F0-264EE0C105A3}">
      <dsp:nvSpPr>
        <dsp:cNvPr id="0" name=""/>
        <dsp:cNvSpPr/>
      </dsp:nvSpPr>
      <dsp:spPr>
        <a:xfrm>
          <a:off x="6619525" y="664395"/>
          <a:ext cx="3280451" cy="328045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5AD61F-8D1F-534D-A76F-B1262F3A12A3}">
      <dsp:nvSpPr>
        <dsp:cNvPr id="0" name=""/>
        <dsp:cNvSpPr/>
      </dsp:nvSpPr>
      <dsp:spPr>
        <a:xfrm>
          <a:off x="0" y="664395"/>
          <a:ext cx="8259751" cy="32804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شرح أدوار كل فئة وظيفية أثناء الأزمات</a:t>
          </a:r>
          <a:endParaRPr lang="en-GB" sz="2000" kern="1200" dirty="0"/>
        </a:p>
      </dsp:txBody>
      <dsp:txXfrm>
        <a:off x="4129875" y="664395"/>
        <a:ext cx="4129875" cy="664395"/>
      </dsp:txXfrm>
    </dsp:sp>
    <dsp:sp modelId="{9E193141-C8D7-134D-9959-DB7CA5D7CBE1}">
      <dsp:nvSpPr>
        <dsp:cNvPr id="0" name=""/>
        <dsp:cNvSpPr/>
      </dsp:nvSpPr>
      <dsp:spPr>
        <a:xfrm>
          <a:off x="7055534" y="1328790"/>
          <a:ext cx="2408432" cy="2408432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F917A0-BF37-6D42-B6AC-FC895CFB811A}">
      <dsp:nvSpPr>
        <dsp:cNvPr id="0" name=""/>
        <dsp:cNvSpPr/>
      </dsp:nvSpPr>
      <dsp:spPr>
        <a:xfrm>
          <a:off x="0" y="1328790"/>
          <a:ext cx="8259751" cy="24084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بناء قنوات تواصل سريعة وشفافة</a:t>
          </a:r>
          <a:endParaRPr lang="en-GB" sz="2000" kern="1200" dirty="0"/>
        </a:p>
      </dsp:txBody>
      <dsp:txXfrm>
        <a:off x="4129875" y="1328790"/>
        <a:ext cx="4129875" cy="664395"/>
      </dsp:txXfrm>
    </dsp:sp>
    <dsp:sp modelId="{CE854209-EE5E-774B-BEFD-2E4365CEB3F6}">
      <dsp:nvSpPr>
        <dsp:cNvPr id="0" name=""/>
        <dsp:cNvSpPr/>
      </dsp:nvSpPr>
      <dsp:spPr>
        <a:xfrm>
          <a:off x="7491544" y="1993185"/>
          <a:ext cx="1536413" cy="15364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E9942C-7272-CC4B-BFAA-2DEA4256470A}">
      <dsp:nvSpPr>
        <dsp:cNvPr id="0" name=""/>
        <dsp:cNvSpPr/>
      </dsp:nvSpPr>
      <dsp:spPr>
        <a:xfrm>
          <a:off x="0" y="1993185"/>
          <a:ext cx="8259751" cy="1536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إدارة الجانب النفسي للموظفين</a:t>
          </a:r>
          <a:endParaRPr lang="en-GB" sz="2000" kern="1200" dirty="0"/>
        </a:p>
      </dsp:txBody>
      <dsp:txXfrm>
        <a:off x="4129875" y="1993185"/>
        <a:ext cx="4129875" cy="664395"/>
      </dsp:txXfrm>
    </dsp:sp>
    <dsp:sp modelId="{D1B1FA02-C714-E846-AB96-425449A4F874}">
      <dsp:nvSpPr>
        <dsp:cNvPr id="0" name=""/>
        <dsp:cNvSpPr/>
      </dsp:nvSpPr>
      <dsp:spPr>
        <a:xfrm>
          <a:off x="7927553" y="2657580"/>
          <a:ext cx="664395" cy="6643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E02CF9-D7C6-3247-BE9D-7EAE7C4C4FD8}">
      <dsp:nvSpPr>
        <dsp:cNvPr id="0" name=""/>
        <dsp:cNvSpPr/>
      </dsp:nvSpPr>
      <dsp:spPr>
        <a:xfrm>
          <a:off x="0" y="2657580"/>
          <a:ext cx="8259751" cy="6643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تحفيز ثقافة المشاركة والمسؤولية الجماعية</a:t>
          </a:r>
          <a:endParaRPr lang="en-GB" sz="2000" kern="1200" dirty="0"/>
        </a:p>
      </dsp:txBody>
      <dsp:txXfrm>
        <a:off x="4129875" y="2657580"/>
        <a:ext cx="4129875" cy="664395"/>
      </dsp:txXfrm>
    </dsp:sp>
    <dsp:sp modelId="{32888025-034B-7D43-A587-4174977FAAD9}">
      <dsp:nvSpPr>
        <dsp:cNvPr id="0" name=""/>
        <dsp:cNvSpPr/>
      </dsp:nvSpPr>
      <dsp:spPr>
        <a:xfrm>
          <a:off x="0" y="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قد جلسات تعريفية للموظفين حول أنواع الأزمات التي قد تواجهها المؤسسة</a:t>
          </a:r>
          <a:endParaRPr lang="en-GB" sz="2000" kern="1200" dirty="0"/>
        </a:p>
      </dsp:txBody>
      <dsp:txXfrm>
        <a:off x="0" y="0"/>
        <a:ext cx="4129875" cy="664395"/>
      </dsp:txXfrm>
    </dsp:sp>
    <dsp:sp modelId="{499C6B59-29B8-AB4B-94B4-4D9DA9561D1C}">
      <dsp:nvSpPr>
        <dsp:cNvPr id="0" name=""/>
        <dsp:cNvSpPr/>
      </dsp:nvSpPr>
      <dsp:spPr>
        <a:xfrm>
          <a:off x="0" y="664395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تحديد ما يُتوقّع من كل فئة وظيفية أثناء الأزمة لضمان وضوح المسؤوليات</a:t>
          </a:r>
          <a:endParaRPr lang="en-GB" sz="2000" kern="1200" dirty="0"/>
        </a:p>
      </dsp:txBody>
      <dsp:txXfrm>
        <a:off x="0" y="664395"/>
        <a:ext cx="4129875" cy="664395"/>
      </dsp:txXfrm>
    </dsp:sp>
    <dsp:sp modelId="{FFCDBB3B-2811-C748-B574-27AA8ABBFD4E}">
      <dsp:nvSpPr>
        <dsp:cNvPr id="0" name=""/>
        <dsp:cNvSpPr/>
      </dsp:nvSpPr>
      <dsp:spPr>
        <a:xfrm>
          <a:off x="0" y="132879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إعداد آليات تواصل داخلية فعّالة تُمكّن الموظفين من تلقي المعلومات المحدثة</a:t>
          </a:r>
          <a:endParaRPr lang="en-GB" sz="2000" kern="1200" dirty="0"/>
        </a:p>
      </dsp:txBody>
      <dsp:txXfrm>
        <a:off x="0" y="1328790"/>
        <a:ext cx="4129875" cy="664395"/>
      </dsp:txXfrm>
    </dsp:sp>
    <dsp:sp modelId="{A784E9F4-2804-024B-81C2-35174C6E1E3D}">
      <dsp:nvSpPr>
        <dsp:cNvPr id="0" name=""/>
        <dsp:cNvSpPr/>
      </dsp:nvSpPr>
      <dsp:spPr>
        <a:xfrm>
          <a:off x="0" y="1993185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دعم الموظفين نفسيًا بتوضيح أهمية دورهم وإعطائهم الثقة في قدرات المؤسسة</a:t>
          </a:r>
          <a:endParaRPr lang="en-GB" sz="2000" kern="1200" dirty="0"/>
        </a:p>
      </dsp:txBody>
      <dsp:txXfrm>
        <a:off x="0" y="1993185"/>
        <a:ext cx="4129875" cy="664395"/>
      </dsp:txXfrm>
    </dsp:sp>
    <dsp:sp modelId="{A826CCCC-2D93-E049-84E1-99E663DC32D0}">
      <dsp:nvSpPr>
        <dsp:cNvPr id="0" name=""/>
        <dsp:cNvSpPr/>
      </dsp:nvSpPr>
      <dsp:spPr>
        <a:xfrm>
          <a:off x="0" y="265758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1900" kern="1200" dirty="0"/>
            <a:t>تشجيع الموظفين على الإبلاغ المبكر عن المشكلات والتعاون في احتواء الأزمة</a:t>
          </a:r>
          <a:endParaRPr lang="en-GB" sz="1900" kern="1200" dirty="0"/>
        </a:p>
      </dsp:txBody>
      <dsp:txXfrm>
        <a:off x="0" y="2657580"/>
        <a:ext cx="4129875" cy="66439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التنسيق الداخلي الصارم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ضمان أن الرسائل الصادرة من جميع الإدارات تتّسم بالاتساق في مستوى الشفافية</a:t>
          </a:r>
          <a:endParaRPr lang="en-GB" sz="2400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المراجعة القانونية لكل رسالة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إخضاع رسائل الوقاية لمراجعة قانونية دقيقة قبل إصدارها</a:t>
          </a:r>
          <a:endParaRPr lang="en-GB" sz="2000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الاعتراف بالمخاطر الحقيقية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التصريح بوجود مخاطر محتملة عند الضرورة دون إثارة الهلع</a:t>
          </a:r>
          <a:endParaRPr lang="en-GB" sz="2400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تجنّب </a:t>
          </a:r>
          <a:r>
            <a:rPr lang="ar-SA" sz="2400" b="1" kern="1200" dirty="0" err="1"/>
            <a:t>الطمأنة</a:t>
          </a:r>
          <a:r>
            <a:rPr lang="ar-SA" sz="2400" b="1" kern="1200" dirty="0"/>
            <a:t> الزائفة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الامتناع عن إطلاق رسائل طمأنة مبالغ فيها أو وعود غير واقعية</a:t>
          </a:r>
          <a:endParaRPr lang="en-GB" sz="20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تحديد ما يمكن الإفصاح عنه مسبقًا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تحليل المعلومات التي يُمكن مشاركتها علنًا دون الإضرار بموقف المؤسسة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3D735E-E13D-374E-9BBD-58B594D5F68D}">
      <dsp:nvSpPr>
        <dsp:cNvPr id="0" name=""/>
        <dsp:cNvSpPr/>
      </dsp:nvSpPr>
      <dsp:spPr>
        <a:xfrm>
          <a:off x="0" y="238190"/>
          <a:ext cx="8730582" cy="100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08280" rIns="677590" bIns="163576" numCol="1" spcCol="1270" anchor="t" anchorCtr="0">
          <a:noAutofit/>
        </a:bodyPr>
        <a:lstStyle/>
        <a:p>
          <a:pPr marL="228600" lvl="1" indent="-228600" algn="r" defTabSz="10223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300" kern="1200" dirty="0"/>
            <a:t>اعداد سيناريوهات خفيفة، متوسطة، وحادة لاختبار قدرة الفريق في درجات مختلفة من الضغط</a:t>
          </a:r>
          <a:endParaRPr lang="en-GB" sz="2300" kern="1200" dirty="0"/>
        </a:p>
      </dsp:txBody>
      <dsp:txXfrm>
        <a:off x="0" y="238190"/>
        <a:ext cx="8730582" cy="1008000"/>
      </dsp:txXfrm>
    </dsp:sp>
    <dsp:sp modelId="{819D6468-412D-8942-817E-65796B87AD62}">
      <dsp:nvSpPr>
        <dsp:cNvPr id="0" name=""/>
        <dsp:cNvSpPr/>
      </dsp:nvSpPr>
      <dsp:spPr>
        <a:xfrm>
          <a:off x="2182645" y="90590"/>
          <a:ext cx="6111407" cy="29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تحديد مستويات شدة السيناريوهات</a:t>
          </a:r>
          <a:endParaRPr lang="en-GB" sz="2400" kern="1200" dirty="0"/>
        </a:p>
      </dsp:txBody>
      <dsp:txXfrm>
        <a:off x="2197055" y="105000"/>
        <a:ext cx="6082587" cy="266379"/>
      </dsp:txXfrm>
    </dsp:sp>
    <dsp:sp modelId="{489691B6-D670-474A-B917-0202BE46DD98}">
      <dsp:nvSpPr>
        <dsp:cNvPr id="0" name=""/>
        <dsp:cNvSpPr/>
      </dsp:nvSpPr>
      <dsp:spPr>
        <a:xfrm>
          <a:off x="0" y="1447790"/>
          <a:ext cx="8730582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08280" rIns="67759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إدخال تطورات غير متوقعة أثناء التمرين لمحاكاة واقع الأزمات الحقيقية</a:t>
          </a:r>
          <a:endParaRPr lang="en-GB" sz="2000" kern="1200" dirty="0"/>
        </a:p>
      </dsp:txBody>
      <dsp:txXfrm>
        <a:off x="0" y="1447790"/>
        <a:ext cx="8730582" cy="630000"/>
      </dsp:txXfrm>
    </dsp:sp>
    <dsp:sp modelId="{0DBB8007-6B1A-474A-ADBD-11D4C70F8A38}">
      <dsp:nvSpPr>
        <dsp:cNvPr id="0" name=""/>
        <dsp:cNvSpPr/>
      </dsp:nvSpPr>
      <dsp:spPr>
        <a:xfrm>
          <a:off x="2182645" y="1300190"/>
          <a:ext cx="6111407" cy="29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دمج عناصر المفاجأة والتصعيد</a:t>
          </a:r>
          <a:endParaRPr lang="en-GB" sz="2400" kern="1200" dirty="0"/>
        </a:p>
      </dsp:txBody>
      <dsp:txXfrm>
        <a:off x="2197055" y="1314600"/>
        <a:ext cx="6082587" cy="266379"/>
      </dsp:txXfrm>
    </dsp:sp>
    <dsp:sp modelId="{685FEC5A-5CDA-124B-AD31-D4DC5D14ED05}">
      <dsp:nvSpPr>
        <dsp:cNvPr id="0" name=""/>
        <dsp:cNvSpPr/>
      </dsp:nvSpPr>
      <dsp:spPr>
        <a:xfrm>
          <a:off x="0" y="2279390"/>
          <a:ext cx="8730582" cy="724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08280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ترك مساحة للفرق لتطوير استجاباتهم دون الاعتماد على "نص مُعدّ مسبقًا</a:t>
          </a:r>
          <a:r>
            <a:rPr lang="en-GB" sz="2400" kern="1200" dirty="0"/>
            <a:t>".</a:t>
          </a:r>
        </a:p>
      </dsp:txBody>
      <dsp:txXfrm>
        <a:off x="0" y="2279390"/>
        <a:ext cx="8730582" cy="724500"/>
      </dsp:txXfrm>
    </dsp:sp>
    <dsp:sp modelId="{C101D9E8-BE40-154F-9C52-5578A5AFAA83}">
      <dsp:nvSpPr>
        <dsp:cNvPr id="0" name=""/>
        <dsp:cNvSpPr/>
      </dsp:nvSpPr>
      <dsp:spPr>
        <a:xfrm>
          <a:off x="2182645" y="2131790"/>
          <a:ext cx="6111407" cy="29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تمكين الفرق من اتخاذ قرارات مستقلة</a:t>
          </a:r>
          <a:endParaRPr lang="en-GB" sz="2400" kern="1200" dirty="0"/>
        </a:p>
      </dsp:txBody>
      <dsp:txXfrm>
        <a:off x="2197055" y="2146200"/>
        <a:ext cx="6082587" cy="266379"/>
      </dsp:txXfrm>
    </dsp:sp>
    <dsp:sp modelId="{F2A3B442-698F-7F4D-9AEE-2D732DCD4D88}">
      <dsp:nvSpPr>
        <dsp:cNvPr id="0" name=""/>
        <dsp:cNvSpPr/>
      </dsp:nvSpPr>
      <dsp:spPr>
        <a:xfrm>
          <a:off x="0" y="3205490"/>
          <a:ext cx="8730582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08280" rIns="677590" bIns="14224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التأكيد على بيئة تعليمية داعمة تسمح بالتجربة والخطأ</a:t>
          </a:r>
          <a:endParaRPr lang="en-GB" sz="2000" kern="1200" dirty="0"/>
        </a:p>
      </dsp:txBody>
      <dsp:txXfrm>
        <a:off x="0" y="3205490"/>
        <a:ext cx="8730582" cy="630000"/>
      </dsp:txXfrm>
    </dsp:sp>
    <dsp:sp modelId="{D2E35010-E453-204B-B528-36DEB2F6C530}">
      <dsp:nvSpPr>
        <dsp:cNvPr id="0" name=""/>
        <dsp:cNvSpPr/>
      </dsp:nvSpPr>
      <dsp:spPr>
        <a:xfrm>
          <a:off x="2182645" y="3057890"/>
          <a:ext cx="6111407" cy="29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إدارة التمرين كعملية تعليمية وليس اختبارًا</a:t>
          </a:r>
          <a:endParaRPr lang="en-GB" sz="2400" kern="1200" dirty="0"/>
        </a:p>
      </dsp:txBody>
      <dsp:txXfrm>
        <a:off x="2197055" y="3072300"/>
        <a:ext cx="6082587" cy="266379"/>
      </dsp:txXfrm>
    </dsp:sp>
    <dsp:sp modelId="{64DF7C43-0846-8742-9B0A-1CE5A643D73D}">
      <dsp:nvSpPr>
        <dsp:cNvPr id="0" name=""/>
        <dsp:cNvSpPr/>
      </dsp:nvSpPr>
      <dsp:spPr>
        <a:xfrm>
          <a:off x="0" y="4037090"/>
          <a:ext cx="8730582" cy="724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7590" tIns="208280" rIns="677590" bIns="170688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تنظيم جلسة بعد التمرين لتحليل الأداء وتوثيق الدروس المستفادة</a:t>
          </a:r>
          <a:endParaRPr lang="en-GB" sz="2400" kern="1200" dirty="0"/>
        </a:p>
      </dsp:txBody>
      <dsp:txXfrm>
        <a:off x="0" y="4037090"/>
        <a:ext cx="8730582" cy="724500"/>
      </dsp:txXfrm>
    </dsp:sp>
    <dsp:sp modelId="{636CF506-9709-454E-83BE-21CC4B8D6E83}">
      <dsp:nvSpPr>
        <dsp:cNvPr id="0" name=""/>
        <dsp:cNvSpPr/>
      </dsp:nvSpPr>
      <dsp:spPr>
        <a:xfrm>
          <a:off x="2182645" y="3889490"/>
          <a:ext cx="6111407" cy="2951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997" tIns="0" rIns="230997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تحليل الأداء في جلسة تقييم موسعة</a:t>
          </a:r>
          <a:endParaRPr lang="en-GB" sz="2400" kern="1200" dirty="0"/>
        </a:p>
      </dsp:txBody>
      <dsp:txXfrm>
        <a:off x="2197055" y="3903900"/>
        <a:ext cx="6082587" cy="26637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92A9D-BF74-F44A-BBD0-E5B94BF8DC32}">
      <dsp:nvSpPr>
        <dsp:cNvPr id="0" name=""/>
        <dsp:cNvSpPr/>
      </dsp:nvSpPr>
      <dsp:spPr>
        <a:xfrm>
          <a:off x="6183516" y="0"/>
          <a:ext cx="4152470" cy="415247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E4C1DC-FC8A-8B47-A35B-0B4F669CA735}">
      <dsp:nvSpPr>
        <dsp:cNvPr id="0" name=""/>
        <dsp:cNvSpPr/>
      </dsp:nvSpPr>
      <dsp:spPr>
        <a:xfrm>
          <a:off x="0" y="0"/>
          <a:ext cx="8259751" cy="4152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الصدق كقيمة محورية</a:t>
          </a:r>
          <a:endParaRPr lang="en-GB" sz="2000" b="1" kern="1200" dirty="0"/>
        </a:p>
      </dsp:txBody>
      <dsp:txXfrm>
        <a:off x="4129875" y="0"/>
        <a:ext cx="4129875" cy="664395"/>
      </dsp:txXfrm>
    </dsp:sp>
    <dsp:sp modelId="{5AC33960-1C99-0843-B4F0-264EE0C105A3}">
      <dsp:nvSpPr>
        <dsp:cNvPr id="0" name=""/>
        <dsp:cNvSpPr/>
      </dsp:nvSpPr>
      <dsp:spPr>
        <a:xfrm>
          <a:off x="6619525" y="664395"/>
          <a:ext cx="3280451" cy="328045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5AD61F-8D1F-534D-A76F-B1262F3A12A3}">
      <dsp:nvSpPr>
        <dsp:cNvPr id="0" name=""/>
        <dsp:cNvSpPr/>
      </dsp:nvSpPr>
      <dsp:spPr>
        <a:xfrm>
          <a:off x="0" y="664395"/>
          <a:ext cx="8259751" cy="32804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احترام خصوصية الأفراد</a:t>
          </a:r>
          <a:endParaRPr lang="en-GB" sz="2000" kern="1200" dirty="0"/>
        </a:p>
      </dsp:txBody>
      <dsp:txXfrm>
        <a:off x="4129875" y="664395"/>
        <a:ext cx="4129875" cy="664395"/>
      </dsp:txXfrm>
    </dsp:sp>
    <dsp:sp modelId="{9E193141-C8D7-134D-9959-DB7CA5D7CBE1}">
      <dsp:nvSpPr>
        <dsp:cNvPr id="0" name=""/>
        <dsp:cNvSpPr/>
      </dsp:nvSpPr>
      <dsp:spPr>
        <a:xfrm>
          <a:off x="7055534" y="1328790"/>
          <a:ext cx="2408432" cy="2408432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F917A0-BF37-6D42-B6AC-FC895CFB811A}">
      <dsp:nvSpPr>
        <dsp:cNvPr id="0" name=""/>
        <dsp:cNvSpPr/>
      </dsp:nvSpPr>
      <dsp:spPr>
        <a:xfrm>
          <a:off x="0" y="1328790"/>
          <a:ext cx="8259751" cy="24084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الامتناع عن استغلال الأزمة</a:t>
          </a:r>
          <a:endParaRPr lang="en-GB" sz="2000" kern="1200" dirty="0"/>
        </a:p>
      </dsp:txBody>
      <dsp:txXfrm>
        <a:off x="4129875" y="1328790"/>
        <a:ext cx="4129875" cy="664395"/>
      </dsp:txXfrm>
    </dsp:sp>
    <dsp:sp modelId="{CE854209-EE5E-774B-BEFD-2E4365CEB3F6}">
      <dsp:nvSpPr>
        <dsp:cNvPr id="0" name=""/>
        <dsp:cNvSpPr/>
      </dsp:nvSpPr>
      <dsp:spPr>
        <a:xfrm>
          <a:off x="7491544" y="1993185"/>
          <a:ext cx="1536413" cy="15364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E9942C-7272-CC4B-BFAA-2DEA4256470A}">
      <dsp:nvSpPr>
        <dsp:cNvPr id="0" name=""/>
        <dsp:cNvSpPr/>
      </dsp:nvSpPr>
      <dsp:spPr>
        <a:xfrm>
          <a:off x="0" y="1993185"/>
          <a:ext cx="8259751" cy="1536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معاملة وسائل الإعلام باحترام</a:t>
          </a:r>
          <a:endParaRPr lang="en-GB" sz="2000" kern="1200" dirty="0"/>
        </a:p>
      </dsp:txBody>
      <dsp:txXfrm>
        <a:off x="4129875" y="1993185"/>
        <a:ext cx="4129875" cy="664395"/>
      </dsp:txXfrm>
    </dsp:sp>
    <dsp:sp modelId="{D1B1FA02-C714-E846-AB96-425449A4F874}">
      <dsp:nvSpPr>
        <dsp:cNvPr id="0" name=""/>
        <dsp:cNvSpPr/>
      </dsp:nvSpPr>
      <dsp:spPr>
        <a:xfrm>
          <a:off x="7927553" y="2657580"/>
          <a:ext cx="664395" cy="6643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E02CF9-D7C6-3247-BE9D-7EAE7C4C4FD8}">
      <dsp:nvSpPr>
        <dsp:cNvPr id="0" name=""/>
        <dsp:cNvSpPr/>
      </dsp:nvSpPr>
      <dsp:spPr>
        <a:xfrm>
          <a:off x="0" y="2657580"/>
          <a:ext cx="8259751" cy="6643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٥- </a:t>
          </a:r>
          <a:r>
            <a:rPr lang="ar-SA" sz="2800" b="1" kern="1200" dirty="0"/>
            <a:t>تحمّل المسؤولية عند الخطأ</a:t>
          </a:r>
          <a:endParaRPr lang="en-GB" sz="2800" kern="1200" dirty="0"/>
        </a:p>
      </dsp:txBody>
      <dsp:txXfrm>
        <a:off x="4129875" y="2657580"/>
        <a:ext cx="4129875" cy="664395"/>
      </dsp:txXfrm>
    </dsp:sp>
    <dsp:sp modelId="{32888025-034B-7D43-A587-4174977FAAD9}">
      <dsp:nvSpPr>
        <dsp:cNvPr id="0" name=""/>
        <dsp:cNvSpPr/>
      </dsp:nvSpPr>
      <dsp:spPr>
        <a:xfrm>
          <a:off x="0" y="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الالتزام بالصدق في نقل المعلومات حتى في الأوقات الحرجة</a:t>
          </a:r>
          <a:endParaRPr lang="en-GB" sz="2000" kern="1200" dirty="0"/>
        </a:p>
      </dsp:txBody>
      <dsp:txXfrm>
        <a:off x="0" y="0"/>
        <a:ext cx="4129875" cy="664395"/>
      </dsp:txXfrm>
    </dsp:sp>
    <dsp:sp modelId="{499C6B59-29B8-AB4B-94B4-4D9DA9561D1C}">
      <dsp:nvSpPr>
        <dsp:cNvPr id="0" name=""/>
        <dsp:cNvSpPr/>
      </dsp:nvSpPr>
      <dsp:spPr>
        <a:xfrm>
          <a:off x="0" y="664395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تجنّب نشر معلومات شخصية عن العملاء أو الموظفين أثناء إدارة الأزمة</a:t>
          </a:r>
          <a:endParaRPr lang="en-GB" sz="2000" kern="1200" dirty="0"/>
        </a:p>
      </dsp:txBody>
      <dsp:txXfrm>
        <a:off x="0" y="664395"/>
        <a:ext cx="4129875" cy="664395"/>
      </dsp:txXfrm>
    </dsp:sp>
    <dsp:sp modelId="{FFCDBB3B-2811-C748-B574-27AA8ABBFD4E}">
      <dsp:nvSpPr>
        <dsp:cNvPr id="0" name=""/>
        <dsp:cNvSpPr/>
      </dsp:nvSpPr>
      <dsp:spPr>
        <a:xfrm>
          <a:off x="0" y="132879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رفض محاولات تحويل الأزمة إلى فرصة دعائية</a:t>
          </a:r>
          <a:endParaRPr lang="en-GB" sz="2000" kern="1200" dirty="0"/>
        </a:p>
      </dsp:txBody>
      <dsp:txXfrm>
        <a:off x="0" y="1328790"/>
        <a:ext cx="4129875" cy="664395"/>
      </dsp:txXfrm>
    </dsp:sp>
    <dsp:sp modelId="{A784E9F4-2804-024B-81C2-35174C6E1E3D}">
      <dsp:nvSpPr>
        <dsp:cNvPr id="0" name=""/>
        <dsp:cNvSpPr/>
      </dsp:nvSpPr>
      <dsp:spPr>
        <a:xfrm>
          <a:off x="0" y="1993185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التعامل مع الصحفيين بشفافية واحترام متبادل</a:t>
          </a:r>
          <a:endParaRPr lang="en-GB" sz="2000" kern="1200" dirty="0"/>
        </a:p>
      </dsp:txBody>
      <dsp:txXfrm>
        <a:off x="0" y="1993185"/>
        <a:ext cx="4129875" cy="664395"/>
      </dsp:txXfrm>
    </dsp:sp>
    <dsp:sp modelId="{A826CCCC-2D93-E049-84E1-99E663DC32D0}">
      <dsp:nvSpPr>
        <dsp:cNvPr id="0" name=""/>
        <dsp:cNvSpPr/>
      </dsp:nvSpPr>
      <dsp:spPr>
        <a:xfrm>
          <a:off x="0" y="265758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1900" kern="1200" dirty="0"/>
            <a:t>الاعتراف العلني بالأخطاء حين تكون المؤسسة مسؤولة</a:t>
          </a:r>
          <a:endParaRPr lang="en-GB" sz="1900" kern="1200" dirty="0"/>
        </a:p>
      </dsp:txBody>
      <dsp:txXfrm>
        <a:off x="0" y="2657580"/>
        <a:ext cx="4129875" cy="66439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979372" y="-2895460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وضيح من يقود رسائل الوقاية، ومن يدعمها، ومن يضبط محتوى القنوات المختلفة</a:t>
          </a:r>
          <a:endParaRPr lang="en-GB" sz="2000" kern="1200" dirty="0"/>
        </a:p>
      </dsp:txBody>
      <dsp:txXfrm rot="5400000">
        <a:off x="32037" y="115949"/>
        <a:ext cx="6582994" cy="592212"/>
      </dsp:txXfrm>
    </dsp:sp>
    <dsp:sp modelId="{2D644AA8-B101-AB42-81EB-2D42B53CA4E5}">
      <dsp:nvSpPr>
        <dsp:cNvPr id="0" name=""/>
        <dsp:cNvSpPr/>
      </dsp:nvSpPr>
      <dsp:spPr>
        <a:xfrm>
          <a:off x="6615031" y="1876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تحديد أدوار واضحة لكل فريق</a:t>
          </a:r>
          <a:endParaRPr lang="en-GB" sz="2000" b="1" kern="1200" dirty="0"/>
        </a:p>
      </dsp:txBody>
      <dsp:txXfrm>
        <a:off x="6655078" y="41923"/>
        <a:ext cx="3640860" cy="740263"/>
      </dsp:txXfrm>
    </dsp:sp>
    <dsp:sp modelId="{C6EE18F5-D4BB-2847-9241-8FA85CBCDC58}">
      <dsp:nvSpPr>
        <dsp:cNvPr id="0" name=""/>
        <dsp:cNvSpPr/>
      </dsp:nvSpPr>
      <dsp:spPr>
        <a:xfrm rot="16200000">
          <a:off x="2979372" y="-2034084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إعداد ورش عمل تجمع فرق التسويق والاتصال المؤسسي لرسم سيناريوهات الأزمات سويًا</a:t>
          </a:r>
          <a:endParaRPr lang="en-GB" sz="2000" kern="1200" dirty="0"/>
        </a:p>
      </dsp:txBody>
      <dsp:txXfrm rot="5400000">
        <a:off x="32037" y="977325"/>
        <a:ext cx="6582994" cy="592212"/>
      </dsp:txXfrm>
    </dsp:sp>
    <dsp:sp modelId="{FB23362C-8FBC-FB44-B9DA-C9CF74B8C6EF}">
      <dsp:nvSpPr>
        <dsp:cNvPr id="0" name=""/>
        <dsp:cNvSpPr/>
      </dsp:nvSpPr>
      <dsp:spPr>
        <a:xfrm>
          <a:off x="6615031" y="863252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التخطيط المشترك للسيناريوهات</a:t>
          </a:r>
          <a:endParaRPr lang="en-GB" sz="2000" kern="1200" dirty="0"/>
        </a:p>
      </dsp:txBody>
      <dsp:txXfrm>
        <a:off x="6655078" y="903299"/>
        <a:ext cx="3640860" cy="740263"/>
      </dsp:txXfrm>
    </dsp:sp>
    <dsp:sp modelId="{3B9D189F-3DD9-F441-9D64-222893C28A99}">
      <dsp:nvSpPr>
        <dsp:cNvPr id="0" name=""/>
        <dsp:cNvSpPr/>
      </dsp:nvSpPr>
      <dsp:spPr>
        <a:xfrm rot="16200000">
          <a:off x="2979372" y="-1172708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تمكين فرق التسويق من استخدام الرسائل الرسمية والصور المناسبة بشكل متسق</a:t>
          </a:r>
          <a:endParaRPr lang="en-GB" sz="2000" kern="1200" dirty="0"/>
        </a:p>
      </dsp:txBody>
      <dsp:txXfrm rot="5400000">
        <a:off x="32037" y="1838701"/>
        <a:ext cx="6582994" cy="592212"/>
      </dsp:txXfrm>
    </dsp:sp>
    <dsp:sp modelId="{9959D325-8390-B94E-B5E8-7D41491FFA18}">
      <dsp:nvSpPr>
        <dsp:cNvPr id="0" name=""/>
        <dsp:cNvSpPr/>
      </dsp:nvSpPr>
      <dsp:spPr>
        <a:xfrm>
          <a:off x="6615031" y="1724628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مشاركة بنك الرسائل والمواد البصرية</a:t>
          </a:r>
          <a:endParaRPr lang="en-GB" sz="2000" kern="1200" dirty="0"/>
        </a:p>
      </dsp:txBody>
      <dsp:txXfrm>
        <a:off x="6655078" y="1764675"/>
        <a:ext cx="3640860" cy="740263"/>
      </dsp:txXfrm>
    </dsp:sp>
    <dsp:sp modelId="{9CAF9328-8181-094B-BCE0-6AEE18A35D2B}">
      <dsp:nvSpPr>
        <dsp:cNvPr id="0" name=""/>
        <dsp:cNvSpPr/>
      </dsp:nvSpPr>
      <dsp:spPr>
        <a:xfrm rot="16200000">
          <a:off x="2979372" y="-311332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إجراء تدريبات ومحاكاة بمشاركة الفريقين</a:t>
          </a:r>
          <a:endParaRPr lang="en-GB" sz="2000" kern="1200" dirty="0"/>
        </a:p>
      </dsp:txBody>
      <dsp:txXfrm rot="5400000">
        <a:off x="32037" y="2700077"/>
        <a:ext cx="6582994" cy="592212"/>
      </dsp:txXfrm>
    </dsp:sp>
    <dsp:sp modelId="{281E2A25-90C3-B34C-A297-12C5A844A3B5}">
      <dsp:nvSpPr>
        <dsp:cNvPr id="0" name=""/>
        <dsp:cNvSpPr/>
      </dsp:nvSpPr>
      <dsp:spPr>
        <a:xfrm>
          <a:off x="6615031" y="2586003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التدريب المشترك على الاستجابة للأزمات</a:t>
          </a:r>
          <a:endParaRPr lang="en-GB" sz="2000" kern="1200" dirty="0"/>
        </a:p>
      </dsp:txBody>
      <dsp:txXfrm>
        <a:off x="6655078" y="2626050"/>
        <a:ext cx="3640860" cy="740263"/>
      </dsp:txXfrm>
    </dsp:sp>
    <dsp:sp modelId="{70F9837B-3AEF-2A41-A9A0-641CA11022F8}">
      <dsp:nvSpPr>
        <dsp:cNvPr id="0" name=""/>
        <dsp:cNvSpPr/>
      </dsp:nvSpPr>
      <dsp:spPr>
        <a:xfrm rot="16200000">
          <a:off x="2979372" y="550043"/>
          <a:ext cx="656286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مراجعة كيفية تعاون الفريقين وتحديد مجالات التحسين</a:t>
          </a:r>
          <a:endParaRPr lang="en-GB" sz="2000" kern="1200" dirty="0"/>
        </a:p>
      </dsp:txBody>
      <dsp:txXfrm rot="5400000">
        <a:off x="32037" y="3561453"/>
        <a:ext cx="6582994" cy="592212"/>
      </dsp:txXfrm>
    </dsp:sp>
    <dsp:sp modelId="{1B0A1D01-A26E-5047-82F5-B24761436584}">
      <dsp:nvSpPr>
        <dsp:cNvPr id="0" name=""/>
        <dsp:cNvSpPr/>
      </dsp:nvSpPr>
      <dsp:spPr>
        <a:xfrm>
          <a:off x="6615031" y="3447379"/>
          <a:ext cx="3720954" cy="8203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تقييم الأداء التكاملـي بعد كل أزمة</a:t>
          </a:r>
          <a:endParaRPr lang="en-GB" sz="2000" kern="1200" dirty="0"/>
        </a:p>
      </dsp:txBody>
      <dsp:txXfrm>
        <a:off x="6655078" y="3487426"/>
        <a:ext cx="3640860" cy="74026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6B9F1C-0164-9040-8700-AA4D49ECF442}">
      <dsp:nvSpPr>
        <dsp:cNvPr id="0" name=""/>
        <dsp:cNvSpPr/>
      </dsp:nvSpPr>
      <dsp:spPr>
        <a:xfrm>
          <a:off x="8666757" y="269035"/>
          <a:ext cx="1667952" cy="13224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ابدأ من القيم المؤسسية</a:t>
          </a:r>
          <a:endParaRPr lang="en-GB" sz="2000" b="1" kern="1200" dirty="0"/>
        </a:p>
      </dsp:txBody>
      <dsp:txXfrm>
        <a:off x="8705489" y="307767"/>
        <a:ext cx="1590488" cy="1244954"/>
      </dsp:txXfrm>
    </dsp:sp>
    <dsp:sp modelId="{893AC041-7198-8F46-96B3-4ED5A4E1C69A}">
      <dsp:nvSpPr>
        <dsp:cNvPr id="0" name=""/>
        <dsp:cNvSpPr/>
      </dsp:nvSpPr>
      <dsp:spPr>
        <a:xfrm>
          <a:off x="10001118" y="1591454"/>
          <a:ext cx="166795" cy="1310861"/>
        </a:xfrm>
        <a:custGeom>
          <a:avLst/>
          <a:gdLst/>
          <a:ahLst/>
          <a:cxnLst/>
          <a:rect l="0" t="0" r="0" b="0"/>
          <a:pathLst>
            <a:path>
              <a:moveTo>
                <a:pt x="166795" y="0"/>
              </a:moveTo>
              <a:lnTo>
                <a:pt x="166795" y="1310861"/>
              </a:lnTo>
              <a:lnTo>
                <a:pt x="0" y="13108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50F36B-520E-F346-8B5A-FE3CB53C6E85}">
      <dsp:nvSpPr>
        <dsp:cNvPr id="0" name=""/>
        <dsp:cNvSpPr/>
      </dsp:nvSpPr>
      <dsp:spPr>
        <a:xfrm>
          <a:off x="8373880" y="1804053"/>
          <a:ext cx="1627238" cy="21965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0" kern="1200" dirty="0"/>
            <a:t>دع القيم الأساسية للمؤسسة تُرشدك في صياغة استراتيجية الوقاية</a:t>
          </a:r>
          <a:endParaRPr lang="en-GB" sz="2000" b="0" kern="1200" dirty="0"/>
        </a:p>
      </dsp:txBody>
      <dsp:txXfrm>
        <a:off x="8421540" y="1851713"/>
        <a:ext cx="1531918" cy="2101205"/>
      </dsp:txXfrm>
    </dsp:sp>
    <dsp:sp modelId="{E4D8A7AF-100F-8441-AA80-C0A824ACE8AF}">
      <dsp:nvSpPr>
        <dsp:cNvPr id="0" name=""/>
        <dsp:cNvSpPr/>
      </dsp:nvSpPr>
      <dsp:spPr>
        <a:xfrm>
          <a:off x="6573606" y="269035"/>
          <a:ext cx="1667952" cy="13224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احرص على البساطة والوضوح</a:t>
          </a:r>
          <a:endParaRPr lang="en-GB" sz="2000" kern="1200" dirty="0"/>
        </a:p>
      </dsp:txBody>
      <dsp:txXfrm>
        <a:off x="6612338" y="307767"/>
        <a:ext cx="1590488" cy="1244954"/>
      </dsp:txXfrm>
    </dsp:sp>
    <dsp:sp modelId="{0518D68C-2B4D-614A-9FBC-387719E4EE60}">
      <dsp:nvSpPr>
        <dsp:cNvPr id="0" name=""/>
        <dsp:cNvSpPr/>
      </dsp:nvSpPr>
      <dsp:spPr>
        <a:xfrm>
          <a:off x="7907967" y="1591454"/>
          <a:ext cx="166795" cy="1310861"/>
        </a:xfrm>
        <a:custGeom>
          <a:avLst/>
          <a:gdLst/>
          <a:ahLst/>
          <a:cxnLst/>
          <a:rect l="0" t="0" r="0" b="0"/>
          <a:pathLst>
            <a:path>
              <a:moveTo>
                <a:pt x="166795" y="0"/>
              </a:moveTo>
              <a:lnTo>
                <a:pt x="166795" y="1310861"/>
              </a:lnTo>
              <a:lnTo>
                <a:pt x="0" y="13108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3195EB-EF21-B442-80C8-EAB4EFE37C02}">
      <dsp:nvSpPr>
        <dsp:cNvPr id="0" name=""/>
        <dsp:cNvSpPr/>
      </dsp:nvSpPr>
      <dsp:spPr>
        <a:xfrm>
          <a:off x="6280729" y="1804053"/>
          <a:ext cx="1627238" cy="21965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0" kern="1200" dirty="0"/>
            <a:t>لا تُعقّد خططك — الرسائل البسيطة تُفهم وتُطبّق بسهولة</a:t>
          </a:r>
          <a:endParaRPr lang="en-GB" sz="2000" b="0" kern="1200" dirty="0"/>
        </a:p>
      </dsp:txBody>
      <dsp:txXfrm>
        <a:off x="6328389" y="1851713"/>
        <a:ext cx="1531918" cy="2101205"/>
      </dsp:txXfrm>
    </dsp:sp>
    <dsp:sp modelId="{A6012BC1-2028-9541-A9D0-424FD4750BAA}">
      <dsp:nvSpPr>
        <dsp:cNvPr id="0" name=""/>
        <dsp:cNvSpPr/>
      </dsp:nvSpPr>
      <dsp:spPr>
        <a:xfrm>
          <a:off x="4480455" y="269035"/>
          <a:ext cx="1667952" cy="13224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درّب القادة في جميع المستويات</a:t>
          </a:r>
          <a:endParaRPr lang="en-GB" sz="2000" kern="1200" dirty="0"/>
        </a:p>
      </dsp:txBody>
      <dsp:txXfrm>
        <a:off x="4519187" y="307767"/>
        <a:ext cx="1590488" cy="1244954"/>
      </dsp:txXfrm>
    </dsp:sp>
    <dsp:sp modelId="{408B18B1-C5CF-F24E-B9AC-214EA56D9AAD}">
      <dsp:nvSpPr>
        <dsp:cNvPr id="0" name=""/>
        <dsp:cNvSpPr/>
      </dsp:nvSpPr>
      <dsp:spPr>
        <a:xfrm>
          <a:off x="5814817" y="1591454"/>
          <a:ext cx="166795" cy="1310861"/>
        </a:xfrm>
        <a:custGeom>
          <a:avLst/>
          <a:gdLst/>
          <a:ahLst/>
          <a:cxnLst/>
          <a:rect l="0" t="0" r="0" b="0"/>
          <a:pathLst>
            <a:path>
              <a:moveTo>
                <a:pt x="166795" y="0"/>
              </a:moveTo>
              <a:lnTo>
                <a:pt x="166795" y="1310861"/>
              </a:lnTo>
              <a:lnTo>
                <a:pt x="0" y="13108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C6EFF3-35E3-BA4B-8462-405277C24937}">
      <dsp:nvSpPr>
        <dsp:cNvPr id="0" name=""/>
        <dsp:cNvSpPr/>
      </dsp:nvSpPr>
      <dsp:spPr>
        <a:xfrm>
          <a:off x="4187578" y="1804053"/>
          <a:ext cx="1627238" cy="21965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0" kern="1200" dirty="0"/>
            <a:t>كل مدير هو حلقة اتصال أثناء الأزمة، وليس فريق الاتصال وحده</a:t>
          </a:r>
          <a:endParaRPr lang="en-GB" sz="2000" b="0" kern="1200" dirty="0"/>
        </a:p>
      </dsp:txBody>
      <dsp:txXfrm>
        <a:off x="4235238" y="1851713"/>
        <a:ext cx="1531918" cy="2101205"/>
      </dsp:txXfrm>
    </dsp:sp>
    <dsp:sp modelId="{BD6AB10F-265E-E74A-827C-FFAF9A40F271}">
      <dsp:nvSpPr>
        <dsp:cNvPr id="0" name=""/>
        <dsp:cNvSpPr/>
      </dsp:nvSpPr>
      <dsp:spPr>
        <a:xfrm>
          <a:off x="2387304" y="269035"/>
          <a:ext cx="1667952" cy="13224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ا</a:t>
          </a:r>
          <a:r>
            <a:rPr lang="ar-SA" sz="2000" b="1" kern="1200" dirty="0"/>
            <a:t>بنِ علاقات استراتيجية باستمرار</a:t>
          </a:r>
          <a:endParaRPr lang="en-GB" sz="2000" kern="1200" dirty="0"/>
        </a:p>
      </dsp:txBody>
      <dsp:txXfrm>
        <a:off x="2426036" y="307767"/>
        <a:ext cx="1590488" cy="1244954"/>
      </dsp:txXfrm>
    </dsp:sp>
    <dsp:sp modelId="{84FB9713-67D9-0D4E-A250-4BF5D5132739}">
      <dsp:nvSpPr>
        <dsp:cNvPr id="0" name=""/>
        <dsp:cNvSpPr/>
      </dsp:nvSpPr>
      <dsp:spPr>
        <a:xfrm>
          <a:off x="3721666" y="1591454"/>
          <a:ext cx="166795" cy="1310861"/>
        </a:xfrm>
        <a:custGeom>
          <a:avLst/>
          <a:gdLst/>
          <a:ahLst/>
          <a:cxnLst/>
          <a:rect l="0" t="0" r="0" b="0"/>
          <a:pathLst>
            <a:path>
              <a:moveTo>
                <a:pt x="166795" y="0"/>
              </a:moveTo>
              <a:lnTo>
                <a:pt x="166795" y="1310861"/>
              </a:lnTo>
              <a:lnTo>
                <a:pt x="0" y="13108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82D457-ECEA-CD49-B69A-3DD6E4D9868D}">
      <dsp:nvSpPr>
        <dsp:cNvPr id="0" name=""/>
        <dsp:cNvSpPr/>
      </dsp:nvSpPr>
      <dsp:spPr>
        <a:xfrm>
          <a:off x="2094427" y="1804053"/>
          <a:ext cx="1627238" cy="21965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0" kern="1200" dirty="0"/>
            <a:t>لا تنتظر الأزمة كي تُفعّل شبكة الدعم والعلاقات العامة</a:t>
          </a:r>
          <a:endParaRPr lang="en-GB" sz="2000" b="0" kern="1200" dirty="0"/>
        </a:p>
      </dsp:txBody>
      <dsp:txXfrm>
        <a:off x="2142087" y="1851713"/>
        <a:ext cx="1531918" cy="2101205"/>
      </dsp:txXfrm>
    </dsp:sp>
    <dsp:sp modelId="{F02D7D9B-4981-224A-AF78-BD1C27987B64}">
      <dsp:nvSpPr>
        <dsp:cNvPr id="0" name=""/>
        <dsp:cNvSpPr/>
      </dsp:nvSpPr>
      <dsp:spPr>
        <a:xfrm>
          <a:off x="294153" y="269035"/>
          <a:ext cx="1667952" cy="132241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تعامل مع كل أزمة كفرصة للتعلم</a:t>
          </a:r>
          <a:endParaRPr lang="en-GB" sz="2000" kern="1200" dirty="0"/>
        </a:p>
      </dsp:txBody>
      <dsp:txXfrm>
        <a:off x="332885" y="307767"/>
        <a:ext cx="1590488" cy="1244954"/>
      </dsp:txXfrm>
    </dsp:sp>
    <dsp:sp modelId="{999F58C3-DAE0-8D41-B1F5-3EED33DDC7F6}">
      <dsp:nvSpPr>
        <dsp:cNvPr id="0" name=""/>
        <dsp:cNvSpPr/>
      </dsp:nvSpPr>
      <dsp:spPr>
        <a:xfrm>
          <a:off x="1628515" y="1591454"/>
          <a:ext cx="166795" cy="1310861"/>
        </a:xfrm>
        <a:custGeom>
          <a:avLst/>
          <a:gdLst/>
          <a:ahLst/>
          <a:cxnLst/>
          <a:rect l="0" t="0" r="0" b="0"/>
          <a:pathLst>
            <a:path>
              <a:moveTo>
                <a:pt x="166795" y="0"/>
              </a:moveTo>
              <a:lnTo>
                <a:pt x="166795" y="1310861"/>
              </a:lnTo>
              <a:lnTo>
                <a:pt x="0" y="131086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743DC5-35CD-CA4A-9CA8-540753B8CC99}">
      <dsp:nvSpPr>
        <dsp:cNvPr id="0" name=""/>
        <dsp:cNvSpPr/>
      </dsp:nvSpPr>
      <dsp:spPr>
        <a:xfrm>
          <a:off x="1276" y="1804053"/>
          <a:ext cx="1627238" cy="21965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0" kern="1200" dirty="0"/>
            <a:t>وثّق الدروس واستثمرها في بناء منظومة أقوى للمستقبل</a:t>
          </a:r>
          <a:endParaRPr lang="en-GB" sz="2000" b="0" kern="1200" dirty="0"/>
        </a:p>
      </dsp:txBody>
      <dsp:txXfrm>
        <a:off x="48936" y="1851713"/>
        <a:ext cx="1531918" cy="210120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A51BE2-BF78-B747-ADED-D8F45BFABD44}">
      <dsp:nvSpPr>
        <dsp:cNvPr id="0" name=""/>
        <dsp:cNvSpPr/>
      </dsp:nvSpPr>
      <dsp:spPr>
        <a:xfrm rot="10800000">
          <a:off x="8093422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توثيق الأزمات السابقة بالكامل</a:t>
          </a:r>
          <a:endParaRPr lang="en-GB" sz="2000" b="1" kern="1200" dirty="0"/>
        </a:p>
      </dsp:txBody>
      <dsp:txXfrm rot="10800000">
        <a:off x="8541079" y="954786"/>
        <a:ext cx="1342972" cy="895314"/>
      </dsp:txXfrm>
    </dsp:sp>
    <dsp:sp modelId="{7B03C379-8265-3541-9D62-CAB8EF5AB48D}">
      <dsp:nvSpPr>
        <dsp:cNvPr id="0" name=""/>
        <dsp:cNvSpPr/>
      </dsp:nvSpPr>
      <dsp:spPr>
        <a:xfrm>
          <a:off x="8541079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حفظ تفاصيل كل أزمة مرت بها المؤسسة — أحداثها، مساراتها، استجاباتها</a:t>
          </a:r>
          <a:endParaRPr lang="en-GB" sz="2000" b="0" kern="1200" dirty="0"/>
        </a:p>
      </dsp:txBody>
      <dsp:txXfrm>
        <a:off x="8541079" y="1962015"/>
        <a:ext cx="1790628" cy="1352812"/>
      </dsp:txXfrm>
    </dsp:sp>
    <dsp:sp modelId="{2C183539-95ED-844D-86E5-8817D387BFA6}">
      <dsp:nvSpPr>
        <dsp:cNvPr id="0" name=""/>
        <dsp:cNvSpPr/>
      </dsp:nvSpPr>
      <dsp:spPr>
        <a:xfrm rot="10800000">
          <a:off x="6071136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تحليل ما نجح وما فشل</a:t>
          </a:r>
          <a:endParaRPr lang="en-GB" sz="2000" kern="1200" dirty="0"/>
        </a:p>
      </dsp:txBody>
      <dsp:txXfrm rot="10800000">
        <a:off x="6518793" y="954786"/>
        <a:ext cx="1342972" cy="895314"/>
      </dsp:txXfrm>
    </dsp:sp>
    <dsp:sp modelId="{2AA6EC6E-741E-6B49-9F5F-2EE94515712F}">
      <dsp:nvSpPr>
        <dsp:cNvPr id="0" name=""/>
        <dsp:cNvSpPr/>
      </dsp:nvSpPr>
      <dsp:spPr>
        <a:xfrm>
          <a:off x="6518793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خلاص العوامل التي ساهمت في النجاح أو تعثرت أثناء إدارة الأزمة</a:t>
          </a:r>
          <a:r>
            <a:rPr lang="en-GB" sz="2000" kern="1200" dirty="0"/>
            <a:t>.</a:t>
          </a:r>
          <a:endParaRPr lang="en-GB" sz="2000" b="0" kern="1200" dirty="0"/>
        </a:p>
      </dsp:txBody>
      <dsp:txXfrm>
        <a:off x="6518793" y="1962015"/>
        <a:ext cx="1790628" cy="1352812"/>
      </dsp:txXfrm>
    </dsp:sp>
    <dsp:sp modelId="{74A009E9-0543-5D4E-A0D8-59DDB95EEA3F}">
      <dsp:nvSpPr>
        <dsp:cNvPr id="0" name=""/>
        <dsp:cNvSpPr/>
      </dsp:nvSpPr>
      <dsp:spPr>
        <a:xfrm rot="10800000">
          <a:off x="4048849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استخلاص المبادئ الدائمة</a:t>
          </a:r>
          <a:endParaRPr lang="en-GB" sz="2000" kern="1200" dirty="0"/>
        </a:p>
      </dsp:txBody>
      <dsp:txXfrm rot="10800000">
        <a:off x="4496506" y="954786"/>
        <a:ext cx="1342972" cy="895314"/>
      </dsp:txXfrm>
    </dsp:sp>
    <dsp:sp modelId="{4D4EB352-CBB5-9C4E-8167-61569D1176CB}">
      <dsp:nvSpPr>
        <dsp:cNvPr id="0" name=""/>
        <dsp:cNvSpPr/>
      </dsp:nvSpPr>
      <dsp:spPr>
        <a:xfrm>
          <a:off x="4496507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بناء مجموعة مبادئ توجيهية تعكس الدروس التي ينبغي تطبيقها مستقبلًا</a:t>
          </a:r>
          <a:endParaRPr lang="en-GB" sz="2000" b="0" kern="1200" dirty="0"/>
        </a:p>
      </dsp:txBody>
      <dsp:txXfrm>
        <a:off x="4496507" y="1962015"/>
        <a:ext cx="1790628" cy="1352812"/>
      </dsp:txXfrm>
    </dsp:sp>
    <dsp:sp modelId="{22C4A73D-42DC-ED41-885E-BCD2493B4FE2}">
      <dsp:nvSpPr>
        <dsp:cNvPr id="0" name=""/>
        <dsp:cNvSpPr/>
      </dsp:nvSpPr>
      <dsp:spPr>
        <a:xfrm rot="10800000">
          <a:off x="2026563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80010" bIns="2667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دمج الدروس في تدريبات الفرق</a:t>
          </a:r>
          <a:endParaRPr lang="en-GB" sz="2000" kern="1200" dirty="0"/>
        </a:p>
      </dsp:txBody>
      <dsp:txXfrm rot="10800000">
        <a:off x="2474220" y="954786"/>
        <a:ext cx="1342972" cy="895314"/>
      </dsp:txXfrm>
    </dsp:sp>
    <dsp:sp modelId="{ABEB1AFD-653F-1940-A8E6-F630A3B9DB5E}">
      <dsp:nvSpPr>
        <dsp:cNvPr id="0" name=""/>
        <dsp:cNvSpPr/>
      </dsp:nvSpPr>
      <dsp:spPr>
        <a:xfrm>
          <a:off x="2474221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استخدام أمثلة الأزمات السابقة كمادة تدريبية واقعية للفرق</a:t>
          </a:r>
          <a:endParaRPr lang="en-GB" sz="2000" b="0" kern="1200" dirty="0"/>
        </a:p>
      </dsp:txBody>
      <dsp:txXfrm>
        <a:off x="2474221" y="1962015"/>
        <a:ext cx="1790628" cy="1352812"/>
      </dsp:txXfrm>
    </dsp:sp>
    <dsp:sp modelId="{177B357B-30AA-AB48-8B19-35F20E63EA1F}">
      <dsp:nvSpPr>
        <dsp:cNvPr id="0" name=""/>
        <dsp:cNvSpPr/>
      </dsp:nvSpPr>
      <dsp:spPr>
        <a:xfrm rot="10800000">
          <a:off x="4277" y="954786"/>
          <a:ext cx="2238286" cy="8953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003" tIns="24003" rIns="72009" bIns="24003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1800" kern="1200" dirty="0"/>
            <a:t>٥- </a:t>
          </a:r>
          <a:r>
            <a:rPr lang="ar-SA" sz="1800" b="1" kern="1200" dirty="0"/>
            <a:t>مراجعة وتحديث الذاكرة المؤسسية دوريًا</a:t>
          </a:r>
          <a:endParaRPr lang="en-GB" sz="1800" kern="1200" dirty="0"/>
        </a:p>
      </dsp:txBody>
      <dsp:txXfrm rot="10800000">
        <a:off x="451934" y="954786"/>
        <a:ext cx="1342972" cy="895314"/>
      </dsp:txXfrm>
    </dsp:sp>
    <dsp:sp modelId="{AC65120B-2D9A-0148-B1CE-DDA795D5C357}">
      <dsp:nvSpPr>
        <dsp:cNvPr id="0" name=""/>
        <dsp:cNvSpPr/>
      </dsp:nvSpPr>
      <dsp:spPr>
        <a:xfrm>
          <a:off x="451935" y="1962015"/>
          <a:ext cx="1790628" cy="135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تحديث الوثائق مع كل أزمة جديدة لضمان بقاء المعرفة المؤسسية حيّة</a:t>
          </a:r>
          <a:endParaRPr lang="en-GB" sz="2000" b="0" kern="1200" dirty="0"/>
        </a:p>
      </dsp:txBody>
      <dsp:txXfrm>
        <a:off x="451935" y="1962015"/>
        <a:ext cx="1790628" cy="1352812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580471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المرحلة ١: مراجعة مكتبية شاملة</a:t>
          </a:r>
          <a:br>
            <a:rPr lang="en-GB" sz="2400" kern="1200" dirty="0"/>
          </a:br>
          <a:r>
            <a:rPr lang="ar-SA" sz="2400" kern="1200" dirty="0"/>
            <a:t>مراجعة الخطة على الورق للتأكد من شمولها وتحديثها</a:t>
          </a:r>
          <a:endParaRPr lang="en-GB" sz="2400" b="1" kern="1200" dirty="0"/>
        </a:p>
      </dsp:txBody>
      <dsp:txXfrm rot="-5400000">
        <a:off x="8505938" y="765549"/>
        <a:ext cx="1976814" cy="2296648"/>
      </dsp:txXfrm>
    </dsp:sp>
    <dsp:sp modelId="{DC0786CE-B56F-1E40-9ECA-A54F8183CAB5}">
      <dsp:nvSpPr>
        <dsp:cNvPr id="0" name=""/>
        <dsp:cNvSpPr/>
      </dsp:nvSpPr>
      <dsp:spPr>
        <a:xfrm rot="5400000">
          <a:off x="5455395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المرحلة ٢: تمرين محاكاة بسيط</a:t>
          </a:r>
          <a:br>
            <a:rPr lang="en-GB" sz="2400" kern="1200" dirty="0"/>
          </a:br>
          <a:r>
            <a:rPr lang="ar-SA" sz="2400" kern="1200" dirty="0"/>
            <a:t>إجراء تمرين محاكاة على نطاق صغير لاختبار فهم الفريق للخطة</a:t>
          </a:r>
          <a:r>
            <a:rPr lang="en-GB" sz="2400" kern="1200" dirty="0"/>
            <a:t>.</a:t>
          </a:r>
          <a:endParaRPr lang="en-GB" sz="2400" b="1" kern="1200" dirty="0"/>
        </a:p>
      </dsp:txBody>
      <dsp:txXfrm rot="-5400000">
        <a:off x="6380862" y="765549"/>
        <a:ext cx="1976814" cy="2296648"/>
      </dsp:txXfrm>
    </dsp:sp>
    <dsp:sp modelId="{D229AB5C-ED82-CE46-81B8-AE6662733BF7}">
      <dsp:nvSpPr>
        <dsp:cNvPr id="0" name=""/>
        <dsp:cNvSpPr/>
      </dsp:nvSpPr>
      <dsp:spPr>
        <a:xfrm rot="5400000">
          <a:off x="3330318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المرحلة ٣: تمرين شامل عالي الضغط</a:t>
          </a:r>
          <a:br>
            <a:rPr lang="en-GB" sz="2400" kern="1200" dirty="0"/>
          </a:br>
          <a:r>
            <a:rPr lang="ar-SA" sz="2400" kern="1200" dirty="0"/>
            <a:t>تنفيذ تمرين كامل مع سيناريو تصعيدي تحت ضغط زمني</a:t>
          </a:r>
          <a:r>
            <a:rPr lang="en-GB" sz="2400" kern="1200" dirty="0"/>
            <a:t>.</a:t>
          </a:r>
          <a:endParaRPr lang="en-GB" sz="2400" b="1" kern="1200" dirty="0"/>
        </a:p>
      </dsp:txBody>
      <dsp:txXfrm rot="-5400000">
        <a:off x="4255785" y="765549"/>
        <a:ext cx="1976814" cy="2296648"/>
      </dsp:txXfrm>
    </dsp:sp>
    <dsp:sp modelId="{131A6150-00E6-9A45-9F0E-CA2480B52E92}">
      <dsp:nvSpPr>
        <dsp:cNvPr id="0" name=""/>
        <dsp:cNvSpPr/>
      </dsp:nvSpPr>
      <dsp:spPr>
        <a:xfrm rot="5400000">
          <a:off x="1205242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المرحلة ٤: تقييم أداء الفرق والإدارة</a:t>
          </a:r>
          <a:br>
            <a:rPr lang="en-GB" sz="2400" kern="1200" dirty="0"/>
          </a:br>
          <a:r>
            <a:rPr lang="ar-SA" sz="2400" kern="1200" dirty="0"/>
            <a:t>تحليل الأداء أثناء التمرين وتحديد الفجوات</a:t>
          </a:r>
          <a:r>
            <a:rPr lang="en-GB" sz="2400" kern="1200" dirty="0"/>
            <a:t>.</a:t>
          </a:r>
          <a:endParaRPr lang="en-GB" sz="2400" b="1" kern="1200" dirty="0"/>
        </a:p>
      </dsp:txBody>
      <dsp:txXfrm rot="-5400000">
        <a:off x="2130709" y="765549"/>
        <a:ext cx="1976814" cy="2296648"/>
      </dsp:txXfrm>
    </dsp:sp>
    <dsp:sp modelId="{4662F6D4-96F9-5445-83D3-0D02B53BAB07}">
      <dsp:nvSpPr>
        <dsp:cNvPr id="0" name=""/>
        <dsp:cNvSpPr/>
      </dsp:nvSpPr>
      <dsp:spPr>
        <a:xfrm rot="5400000">
          <a:off x="-919833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المرحلة ٥: تعديل الخطة بناءً على النتائج</a:t>
          </a:r>
          <a:br>
            <a:rPr lang="en-GB" sz="2400" kern="1200" dirty="0"/>
          </a:br>
          <a:r>
            <a:rPr lang="ar-SA" sz="2400" kern="1200" dirty="0"/>
            <a:t>تحديث الخطة لتعكس الدروس المستخلصة من التمرين</a:t>
          </a:r>
          <a:r>
            <a:rPr lang="en-GB" sz="2400" kern="1200" dirty="0"/>
            <a:t>.</a:t>
          </a:r>
          <a:endParaRPr lang="en-GB" sz="2400" b="1" kern="1200" dirty="0"/>
        </a:p>
      </dsp:txBody>
      <dsp:txXfrm rot="-5400000">
        <a:off x="5634" y="765549"/>
        <a:ext cx="1976814" cy="229664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192A9D-BF74-F44A-BBD0-E5B94BF8DC32}">
      <dsp:nvSpPr>
        <dsp:cNvPr id="0" name=""/>
        <dsp:cNvSpPr/>
      </dsp:nvSpPr>
      <dsp:spPr>
        <a:xfrm>
          <a:off x="6183516" y="0"/>
          <a:ext cx="4152470" cy="415247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CE4C1DC-FC8A-8B47-A35B-0B4F669CA735}">
      <dsp:nvSpPr>
        <dsp:cNvPr id="0" name=""/>
        <dsp:cNvSpPr/>
      </dsp:nvSpPr>
      <dsp:spPr>
        <a:xfrm>
          <a:off x="0" y="0"/>
          <a:ext cx="8259751" cy="4152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بعد كل أزمة فعلية</a:t>
          </a:r>
          <a:endParaRPr lang="en-GB" sz="2000" b="1" kern="1200" dirty="0"/>
        </a:p>
      </dsp:txBody>
      <dsp:txXfrm>
        <a:off x="4129875" y="0"/>
        <a:ext cx="4129875" cy="664395"/>
      </dsp:txXfrm>
    </dsp:sp>
    <dsp:sp modelId="{5AC33960-1C99-0843-B4F0-264EE0C105A3}">
      <dsp:nvSpPr>
        <dsp:cNvPr id="0" name=""/>
        <dsp:cNvSpPr/>
      </dsp:nvSpPr>
      <dsp:spPr>
        <a:xfrm>
          <a:off x="6619525" y="664395"/>
          <a:ext cx="3280451" cy="328045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35AD61F-8D1F-534D-A76F-B1262F3A12A3}">
      <dsp:nvSpPr>
        <dsp:cNvPr id="0" name=""/>
        <dsp:cNvSpPr/>
      </dsp:nvSpPr>
      <dsp:spPr>
        <a:xfrm>
          <a:off x="0" y="664395"/>
          <a:ext cx="8259751" cy="328045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بعد كل تمرين محاكاة كبير</a:t>
          </a:r>
          <a:endParaRPr lang="en-GB" sz="2000" kern="1200" dirty="0"/>
        </a:p>
      </dsp:txBody>
      <dsp:txXfrm>
        <a:off x="4129875" y="664395"/>
        <a:ext cx="4129875" cy="664395"/>
      </dsp:txXfrm>
    </dsp:sp>
    <dsp:sp modelId="{9E193141-C8D7-134D-9959-DB7CA5D7CBE1}">
      <dsp:nvSpPr>
        <dsp:cNvPr id="0" name=""/>
        <dsp:cNvSpPr/>
      </dsp:nvSpPr>
      <dsp:spPr>
        <a:xfrm>
          <a:off x="7055534" y="1328790"/>
          <a:ext cx="2408432" cy="2408432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F917A0-BF37-6D42-B6AC-FC895CFB811A}">
      <dsp:nvSpPr>
        <dsp:cNvPr id="0" name=""/>
        <dsp:cNvSpPr/>
      </dsp:nvSpPr>
      <dsp:spPr>
        <a:xfrm>
          <a:off x="0" y="1328790"/>
          <a:ext cx="8259751" cy="24084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عند تغيّر بيئة العمل أو السوق</a:t>
          </a:r>
          <a:endParaRPr lang="en-GB" sz="2000" kern="1200" dirty="0"/>
        </a:p>
      </dsp:txBody>
      <dsp:txXfrm>
        <a:off x="4129875" y="1328790"/>
        <a:ext cx="4129875" cy="664395"/>
      </dsp:txXfrm>
    </dsp:sp>
    <dsp:sp modelId="{CE854209-EE5E-774B-BEFD-2E4365CEB3F6}">
      <dsp:nvSpPr>
        <dsp:cNvPr id="0" name=""/>
        <dsp:cNvSpPr/>
      </dsp:nvSpPr>
      <dsp:spPr>
        <a:xfrm>
          <a:off x="7491544" y="1993185"/>
          <a:ext cx="1536413" cy="1536413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E9942C-7272-CC4B-BFAA-2DEA4256470A}">
      <dsp:nvSpPr>
        <dsp:cNvPr id="0" name=""/>
        <dsp:cNvSpPr/>
      </dsp:nvSpPr>
      <dsp:spPr>
        <a:xfrm>
          <a:off x="0" y="1993185"/>
          <a:ext cx="8259751" cy="15364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مع تغيّر القيادة أو هيكل المؤسسة</a:t>
          </a:r>
          <a:endParaRPr lang="en-GB" sz="2000" kern="1200" dirty="0"/>
        </a:p>
      </dsp:txBody>
      <dsp:txXfrm>
        <a:off x="4129875" y="1993185"/>
        <a:ext cx="4129875" cy="664395"/>
      </dsp:txXfrm>
    </dsp:sp>
    <dsp:sp modelId="{D1B1FA02-C714-E846-AB96-425449A4F874}">
      <dsp:nvSpPr>
        <dsp:cNvPr id="0" name=""/>
        <dsp:cNvSpPr/>
      </dsp:nvSpPr>
      <dsp:spPr>
        <a:xfrm>
          <a:off x="7927553" y="2657580"/>
          <a:ext cx="664395" cy="664395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E02CF9-D7C6-3247-BE9D-7EAE7C4C4FD8}">
      <dsp:nvSpPr>
        <dsp:cNvPr id="0" name=""/>
        <dsp:cNvSpPr/>
      </dsp:nvSpPr>
      <dsp:spPr>
        <a:xfrm>
          <a:off x="0" y="2657580"/>
          <a:ext cx="8259751" cy="66439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على أساس دوري (مرة سنويًا على الأقل)</a:t>
          </a:r>
          <a:endParaRPr lang="en-GB" sz="2400" kern="1200" dirty="0"/>
        </a:p>
      </dsp:txBody>
      <dsp:txXfrm>
        <a:off x="4129875" y="2657580"/>
        <a:ext cx="4129875" cy="664395"/>
      </dsp:txXfrm>
    </dsp:sp>
    <dsp:sp modelId="{32888025-034B-7D43-A587-4174977FAAD9}">
      <dsp:nvSpPr>
        <dsp:cNvPr id="0" name=""/>
        <dsp:cNvSpPr/>
      </dsp:nvSpPr>
      <dsp:spPr>
        <a:xfrm>
          <a:off x="0" y="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الأزمات الحقيقية تكشف دائمًا فجوات غير متوقعة في الاستراتيجية</a:t>
          </a:r>
          <a:endParaRPr lang="en-GB" sz="2000" kern="1200" dirty="0"/>
        </a:p>
      </dsp:txBody>
      <dsp:txXfrm>
        <a:off x="0" y="0"/>
        <a:ext cx="4129875" cy="664395"/>
      </dsp:txXfrm>
    </dsp:sp>
    <dsp:sp modelId="{499C6B59-29B8-AB4B-94B4-4D9DA9561D1C}">
      <dsp:nvSpPr>
        <dsp:cNvPr id="0" name=""/>
        <dsp:cNvSpPr/>
      </dsp:nvSpPr>
      <dsp:spPr>
        <a:xfrm>
          <a:off x="0" y="664395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التمارين تكشف نقاط ضعف تشغيلية أو تنسيقية يجب معالجتها</a:t>
          </a:r>
          <a:endParaRPr lang="en-GB" sz="2000" kern="1200" dirty="0"/>
        </a:p>
      </dsp:txBody>
      <dsp:txXfrm>
        <a:off x="0" y="664395"/>
        <a:ext cx="4129875" cy="664395"/>
      </dsp:txXfrm>
    </dsp:sp>
    <dsp:sp modelId="{FFCDBB3B-2811-C748-B574-27AA8ABBFD4E}">
      <dsp:nvSpPr>
        <dsp:cNvPr id="0" name=""/>
        <dsp:cNvSpPr/>
      </dsp:nvSpPr>
      <dsp:spPr>
        <a:xfrm>
          <a:off x="0" y="132879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التغيرات القانونية، التكنولوجية، أو المجتمعية قد تتطلب تعديل الاستراتيجية</a:t>
          </a:r>
          <a:endParaRPr lang="en-GB" sz="2000" kern="1200" dirty="0"/>
        </a:p>
      </dsp:txBody>
      <dsp:txXfrm>
        <a:off x="0" y="1328790"/>
        <a:ext cx="4129875" cy="664395"/>
      </dsp:txXfrm>
    </dsp:sp>
    <dsp:sp modelId="{A784E9F4-2804-024B-81C2-35174C6E1E3D}">
      <dsp:nvSpPr>
        <dsp:cNvPr id="0" name=""/>
        <dsp:cNvSpPr/>
      </dsp:nvSpPr>
      <dsp:spPr>
        <a:xfrm>
          <a:off x="0" y="1993185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تغيّر القيادة قد يؤثر على فلسفة الاتصال المؤسسي</a:t>
          </a:r>
          <a:endParaRPr lang="en-GB" sz="2000" kern="1200" dirty="0"/>
        </a:p>
      </dsp:txBody>
      <dsp:txXfrm>
        <a:off x="0" y="1993185"/>
        <a:ext cx="4129875" cy="664395"/>
      </dsp:txXfrm>
    </dsp:sp>
    <dsp:sp modelId="{A826CCCC-2D93-E049-84E1-99E663DC32D0}">
      <dsp:nvSpPr>
        <dsp:cNvPr id="0" name=""/>
        <dsp:cNvSpPr/>
      </dsp:nvSpPr>
      <dsp:spPr>
        <a:xfrm>
          <a:off x="0" y="2657580"/>
          <a:ext cx="4129875" cy="664395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71450" lvl="1" indent="-171450" algn="r" defTabSz="84455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1900" kern="1200" dirty="0"/>
            <a:t>حتى في غياب الأزمات، المراجعة الدورية تضمن بقاء الخطة حيّة وفعّالة</a:t>
          </a:r>
          <a:endParaRPr lang="en-GB" sz="1900" kern="1200" dirty="0"/>
        </a:p>
      </dsp:txBody>
      <dsp:txXfrm>
        <a:off x="0" y="2657580"/>
        <a:ext cx="4129875" cy="66439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AC6F8-3316-594B-B185-17A9E071E166}">
      <dsp:nvSpPr>
        <dsp:cNvPr id="0" name=""/>
        <dsp:cNvSpPr/>
      </dsp:nvSpPr>
      <dsp:spPr>
        <a:xfrm>
          <a:off x="0" y="0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١- هل تُتابع مؤسستك الأزمات الكبرى التي تمر بها المنافسين؟</a:t>
          </a:r>
          <a:endParaRPr lang="en-GB" sz="2800" b="1" kern="1200" dirty="0">
            <a:cs typeface="+mj-cs"/>
          </a:endParaRPr>
        </a:p>
      </dsp:txBody>
      <dsp:txXfrm>
        <a:off x="26430" y="26430"/>
        <a:ext cx="9896932" cy="488562"/>
      </dsp:txXfrm>
    </dsp:sp>
    <dsp:sp modelId="{1E61B398-051E-9942-9D8B-CD65B13F588D}">
      <dsp:nvSpPr>
        <dsp:cNvPr id="0" name=""/>
        <dsp:cNvSpPr/>
      </dsp:nvSpPr>
      <dsp:spPr>
        <a:xfrm>
          <a:off x="0" y="552986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٢- هل يتم تحليل نقاط القوة والضعف في استجاباتهم الاتصالية؟</a:t>
          </a:r>
          <a:endParaRPr lang="en-GB" sz="2800" b="1" kern="1200" dirty="0">
            <a:cs typeface="+mj-cs"/>
          </a:endParaRPr>
        </a:p>
      </dsp:txBody>
      <dsp:txXfrm>
        <a:off x="26430" y="579416"/>
        <a:ext cx="9896932" cy="488562"/>
      </dsp:txXfrm>
    </dsp:sp>
    <dsp:sp modelId="{9905F740-1B4F-B948-93D3-CCE3E53892E5}">
      <dsp:nvSpPr>
        <dsp:cNvPr id="0" name=""/>
        <dsp:cNvSpPr/>
      </dsp:nvSpPr>
      <dsp:spPr>
        <a:xfrm>
          <a:off x="0" y="1105897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٣- هل يتم استخلاص دروس عملية قابلة للتطبيق في مؤسستك؟</a:t>
          </a:r>
          <a:endParaRPr lang="en-GB" sz="2800" b="1" kern="1200" dirty="0">
            <a:cs typeface="+mj-cs"/>
          </a:endParaRPr>
        </a:p>
      </dsp:txBody>
      <dsp:txXfrm>
        <a:off x="26430" y="1132327"/>
        <a:ext cx="9896932" cy="488562"/>
      </dsp:txXfrm>
    </dsp:sp>
    <dsp:sp modelId="{1A879C46-2BA8-6D45-A4F6-0844B9BD55C6}">
      <dsp:nvSpPr>
        <dsp:cNvPr id="0" name=""/>
        <dsp:cNvSpPr/>
      </dsp:nvSpPr>
      <dsp:spPr>
        <a:xfrm>
          <a:off x="0" y="1658808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٤- هل تُحدّث فرق الاتصال بنك الرسائل بناءً على ما تعلّمه من أزمات الآخرين؟</a:t>
          </a:r>
          <a:endParaRPr lang="en-GB" sz="2800" b="1" kern="1200" dirty="0">
            <a:cs typeface="+mj-cs"/>
          </a:endParaRPr>
        </a:p>
      </dsp:txBody>
      <dsp:txXfrm>
        <a:off x="26430" y="1685238"/>
        <a:ext cx="9896932" cy="488562"/>
      </dsp:txXfrm>
    </dsp:sp>
    <dsp:sp modelId="{E98BC8D8-F017-9E45-B95C-A02B19CA197C}">
      <dsp:nvSpPr>
        <dsp:cNvPr id="0" name=""/>
        <dsp:cNvSpPr/>
      </dsp:nvSpPr>
      <dsp:spPr>
        <a:xfrm>
          <a:off x="0" y="2211719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٥- هل تُدمج الدروس المستخلصة في تدريبات المحاكاة الداخلية؟</a:t>
          </a:r>
          <a:endParaRPr lang="en-GB" sz="2800" b="1" kern="1200" dirty="0">
            <a:cs typeface="+mj-cs"/>
          </a:endParaRPr>
        </a:p>
      </dsp:txBody>
      <dsp:txXfrm>
        <a:off x="26430" y="2238149"/>
        <a:ext cx="9896932" cy="488562"/>
      </dsp:txXfrm>
    </dsp:sp>
    <dsp:sp modelId="{5516A34E-BBD8-E244-999D-9ED3B757F7CF}">
      <dsp:nvSpPr>
        <dsp:cNvPr id="0" name=""/>
        <dsp:cNvSpPr/>
      </dsp:nvSpPr>
      <dsp:spPr>
        <a:xfrm>
          <a:off x="0" y="2764630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٦- هل لدى مؤسستك آلية منظمة لرصد أزمات السوق وتحليلها؟</a:t>
          </a:r>
          <a:endParaRPr lang="en-GB" sz="2800" b="1" kern="1200" dirty="0">
            <a:cs typeface="+mj-cs"/>
          </a:endParaRPr>
        </a:p>
      </dsp:txBody>
      <dsp:txXfrm>
        <a:off x="26430" y="2791060"/>
        <a:ext cx="9896932" cy="48856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896398" y="-2791482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أمثلة واقعية تظهر كيف خسرت شركات ملايين بسبب غياب الوقاية</a:t>
          </a:r>
          <a:endParaRPr lang="en-GB" sz="2000" kern="1200" dirty="0"/>
        </a:p>
      </dsp:txBody>
      <dsp:txXfrm rot="5400000">
        <a:off x="40138" y="145054"/>
        <a:ext cx="6574893" cy="741958"/>
      </dsp:txXfrm>
    </dsp:sp>
    <dsp:sp modelId="{2D644AA8-B101-AB42-81EB-2D42B53CA4E5}">
      <dsp:nvSpPr>
        <dsp:cNvPr id="0" name=""/>
        <dsp:cNvSpPr/>
      </dsp:nvSpPr>
      <dsp:spPr>
        <a:xfrm>
          <a:off x="6615031" y="2136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الاستثمار في الوقاية أقل كلفة من تكلفة إدارة الأزمات</a:t>
          </a:r>
          <a:endParaRPr lang="en-GB" sz="2000" b="1" kern="1200" dirty="0"/>
        </a:p>
      </dsp:txBody>
      <dsp:txXfrm>
        <a:off x="6665204" y="52309"/>
        <a:ext cx="3620608" cy="927446"/>
      </dsp:txXfrm>
    </dsp:sp>
    <dsp:sp modelId="{C6EE18F5-D4BB-2847-9241-8FA85CBCDC58}">
      <dsp:nvSpPr>
        <dsp:cNvPr id="0" name=""/>
        <dsp:cNvSpPr/>
      </dsp:nvSpPr>
      <dsp:spPr>
        <a:xfrm rot="16200000">
          <a:off x="2896398" y="-1712299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إحصائيات توضح كيف تُعزز الاستجابة الفعالة ثقة المستهلكين</a:t>
          </a:r>
          <a:endParaRPr lang="en-GB" sz="2000" kern="1200" dirty="0"/>
        </a:p>
      </dsp:txBody>
      <dsp:txXfrm rot="5400000">
        <a:off x="40138" y="1224237"/>
        <a:ext cx="6574893" cy="741958"/>
      </dsp:txXfrm>
    </dsp:sp>
    <dsp:sp modelId="{FB23362C-8FBC-FB44-B9DA-C9CF74B8C6EF}">
      <dsp:nvSpPr>
        <dsp:cNvPr id="0" name=""/>
        <dsp:cNvSpPr/>
      </dsp:nvSpPr>
      <dsp:spPr>
        <a:xfrm>
          <a:off x="6615031" y="1081319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جاهزية الاتصال تعزز قيمة العلامة التجارية</a:t>
          </a:r>
          <a:endParaRPr lang="en-GB" sz="2000" kern="1200" dirty="0"/>
        </a:p>
      </dsp:txBody>
      <dsp:txXfrm>
        <a:off x="6665204" y="1131492"/>
        <a:ext cx="3620608" cy="927446"/>
      </dsp:txXfrm>
    </dsp:sp>
    <dsp:sp modelId="{3B9D189F-3DD9-F441-9D64-222893C28A99}">
      <dsp:nvSpPr>
        <dsp:cNvPr id="0" name=""/>
        <dsp:cNvSpPr/>
      </dsp:nvSpPr>
      <dsp:spPr>
        <a:xfrm rot="16200000">
          <a:off x="2896398" y="-633117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التقليل من الإرباك والهلع داخل المؤسسة أثناء الأزمات</a:t>
          </a:r>
          <a:endParaRPr lang="en-GB" sz="2000" kern="1200" dirty="0"/>
        </a:p>
      </dsp:txBody>
      <dsp:txXfrm rot="5400000">
        <a:off x="40138" y="2303419"/>
        <a:ext cx="6574893" cy="741958"/>
      </dsp:txXfrm>
    </dsp:sp>
    <dsp:sp modelId="{9959D325-8390-B94E-B5E8-7D41491FFA18}">
      <dsp:nvSpPr>
        <dsp:cNvPr id="0" name=""/>
        <dsp:cNvSpPr/>
      </dsp:nvSpPr>
      <dsp:spPr>
        <a:xfrm>
          <a:off x="6615031" y="2160501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خطط الوقاية تُعزز الاستقرار الداخلي</a:t>
          </a:r>
          <a:endParaRPr lang="en-GB" sz="2000" kern="1200" dirty="0"/>
        </a:p>
      </dsp:txBody>
      <dsp:txXfrm>
        <a:off x="6665204" y="2210674"/>
        <a:ext cx="3620608" cy="927446"/>
      </dsp:txXfrm>
    </dsp:sp>
    <dsp:sp modelId="{9CAF9328-8181-094B-BCE0-6AEE18A35D2B}">
      <dsp:nvSpPr>
        <dsp:cNvPr id="0" name=""/>
        <dsp:cNvSpPr/>
      </dsp:nvSpPr>
      <dsp:spPr>
        <a:xfrm rot="16200000">
          <a:off x="2896398" y="446065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ربط نجاح القيادة برؤية استراتيجية واضحة لإدارة الأزمات</a:t>
          </a:r>
          <a:endParaRPr lang="en-GB" sz="2000" kern="1200" dirty="0"/>
        </a:p>
      </dsp:txBody>
      <dsp:txXfrm rot="5400000">
        <a:off x="40138" y="3382601"/>
        <a:ext cx="6574893" cy="741958"/>
      </dsp:txXfrm>
    </dsp:sp>
    <dsp:sp modelId="{281E2A25-90C3-B34C-A297-12C5A844A3B5}">
      <dsp:nvSpPr>
        <dsp:cNvPr id="0" name=""/>
        <dsp:cNvSpPr/>
      </dsp:nvSpPr>
      <dsp:spPr>
        <a:xfrm>
          <a:off x="6615031" y="3239684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القادة الفاعلون يُديرون الأزمات بذكاء وليس بارتجال</a:t>
          </a:r>
          <a:endParaRPr lang="en-GB" sz="2000" kern="1200" dirty="0"/>
        </a:p>
      </dsp:txBody>
      <dsp:txXfrm>
        <a:off x="6665204" y="3289857"/>
        <a:ext cx="3620608" cy="927446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E9AC12-B294-1448-BB15-2DD8D75160CE}">
      <dsp:nvSpPr>
        <dsp:cNvPr id="0" name=""/>
        <dsp:cNvSpPr/>
      </dsp:nvSpPr>
      <dsp:spPr>
        <a:xfrm>
          <a:off x="7580157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١- </a:t>
          </a:r>
          <a:r>
            <a:rPr lang="ar-SA" sz="2400" kern="1200" dirty="0" err="1"/>
            <a:t>إبنِ</a:t>
          </a:r>
          <a:r>
            <a:rPr lang="ar-SA" sz="2400" kern="1200" dirty="0"/>
            <a:t> خطة قابلة للتنفيذ، لا مجرد وثيقة للاجتماعات</a:t>
          </a:r>
          <a:endParaRPr lang="en-GB" sz="2400" b="1" kern="1200" dirty="0">
            <a:cs typeface="+mj-cs"/>
          </a:endParaRPr>
        </a:p>
      </dsp:txBody>
      <dsp:txXfrm>
        <a:off x="7927004" y="815701"/>
        <a:ext cx="1674725" cy="1674725"/>
      </dsp:txXfrm>
    </dsp:sp>
    <dsp:sp modelId="{FBCD9227-AFA1-AD47-AFF8-C332A41AFAF4}">
      <dsp:nvSpPr>
        <dsp:cNvPr id="0" name=""/>
        <dsp:cNvSpPr/>
      </dsp:nvSpPr>
      <dsp:spPr>
        <a:xfrm>
          <a:off x="5685421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٢- درّب فرقك بشكل مستمر — لا تنتظر وقوع الأزمة</a:t>
          </a:r>
          <a:endParaRPr lang="en-GB" sz="2400" b="1" kern="1200" dirty="0">
            <a:cs typeface="+mj-cs"/>
          </a:endParaRPr>
        </a:p>
      </dsp:txBody>
      <dsp:txXfrm>
        <a:off x="6032268" y="815701"/>
        <a:ext cx="1674725" cy="1674725"/>
      </dsp:txXfrm>
    </dsp:sp>
    <dsp:sp modelId="{BC9B9A96-21B0-7B45-8657-083ECC1EBC71}">
      <dsp:nvSpPr>
        <dsp:cNvPr id="0" name=""/>
        <dsp:cNvSpPr/>
      </dsp:nvSpPr>
      <dsp:spPr>
        <a:xfrm>
          <a:off x="3790686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٣- اجعل قيادتك قدوة في الشفافية والجاهزية</a:t>
          </a:r>
          <a:endParaRPr lang="en-GB" sz="2400" b="1" kern="1200" dirty="0">
            <a:cs typeface="+mj-cs"/>
          </a:endParaRPr>
        </a:p>
      </dsp:txBody>
      <dsp:txXfrm>
        <a:off x="4137533" y="815701"/>
        <a:ext cx="1674725" cy="1674725"/>
      </dsp:txXfrm>
    </dsp:sp>
    <dsp:sp modelId="{9A5DC129-EFED-7643-BCCB-6B2E6D1E0176}">
      <dsp:nvSpPr>
        <dsp:cNvPr id="0" name=""/>
        <dsp:cNvSpPr/>
      </dsp:nvSpPr>
      <dsp:spPr>
        <a:xfrm>
          <a:off x="1895950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٤- طوّر أنظمة رصد ذكية، ولا تعتمد فقط على الرصد اليدوي</a:t>
          </a:r>
          <a:endParaRPr lang="en-GB" sz="2400" b="1" kern="1200" dirty="0">
            <a:cs typeface="+mj-cs"/>
          </a:endParaRPr>
        </a:p>
      </dsp:txBody>
      <dsp:txXfrm>
        <a:off x="2242797" y="815701"/>
        <a:ext cx="1674725" cy="1674725"/>
      </dsp:txXfrm>
    </dsp:sp>
    <dsp:sp modelId="{4DA48E72-6971-1A40-B923-4A28166385EC}">
      <dsp:nvSpPr>
        <dsp:cNvPr id="0" name=""/>
        <dsp:cNvSpPr/>
      </dsp:nvSpPr>
      <dsp:spPr>
        <a:xfrm>
          <a:off x="1214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٥- استثمر في بناء العلاقات قبل أن تحتاج إليها</a:t>
          </a:r>
          <a:endParaRPr lang="en-GB" sz="2400" b="1" kern="1200" dirty="0">
            <a:cs typeface="+mj-cs"/>
          </a:endParaRPr>
        </a:p>
      </dsp:txBody>
      <dsp:txXfrm>
        <a:off x="348061" y="815701"/>
        <a:ext cx="1674725" cy="16747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4CC5F-01B9-023B-B1EE-E545E809B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8687F-03A0-EE3D-597E-5E5F39199E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3F6710-DF55-C709-D4AD-C03675ED6B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78FA2D-6ABC-345B-26FA-C6FC8C9F87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766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468E-F230-F645-1632-0C8BAD75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ED48B4-5772-E756-E133-BF196BD363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9BB20-0E1D-E864-355F-771FE346B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EFFCE-D1F6-D258-5B06-B2B401C17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39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F2EFB6-57BC-FFFA-E695-39203C41C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58E16B-8355-59D4-765D-1FD5044523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787C1-B5DA-98F9-BAF1-792C465C26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46DDDF-D71C-4323-808B-B9B646B3F4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3618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8088C-CAA9-57AE-75D5-EF4A7135F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F85166-D1BD-7ADB-4A4D-4D057EC648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11EC34-74EF-B047-2DEA-101AF60955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65B36C-6F43-1E29-DAD4-1E50FC12ED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184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C0D43-9631-71DC-C838-74499C423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DC8BA7-EFE8-2257-D25A-ECBC037359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1C0A52-1A84-3426-7636-539F142409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E8BCBE-F6B5-7275-9A98-4365977C7A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7706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A655F0-F654-6A8E-69E6-FA416E10F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BF909-9D8E-DE46-8B4B-59F1B44AB1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43EBB9-EDB0-17B6-3AB1-13C810C1C1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5F1A-0A8D-DE59-3306-86CD0DF39F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1568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2CFE7-28BD-6315-B066-4FCAC933C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60A3E2-9B61-AC41-569A-D4323A0ED4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A8CFDB-34DF-2389-6934-4A1D5CEF1E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5CF38C-A2D5-8F7E-AD00-7C27750BE5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2361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ADD3D-D5DB-FE78-011D-7AB0BE622B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ECFB16-1AA1-AFBB-82E0-B350588CA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2DD39A-30BF-59F7-6C93-139A608E4C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1B9E05-D9B3-8447-4593-823E0098B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290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326FC-A930-067D-4C1B-9EBBF11C1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AB2CCE-BCFD-61AA-FFAB-6D9F672402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78514C-0D5A-325E-C010-2961CF3929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2C362-49DA-3603-CAA3-5614285CFD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525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10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26219-A5CC-037E-34DD-6C0BD7558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EA0DDA-3F50-EC9C-DB5F-8D63FF3604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39D1D7-D2C3-B117-D0BE-FCFD97216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28045-8DAE-1B34-FC68-C87A3527C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031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4CA82-5D79-022A-6C0F-41F19D801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D6AF9-A1C6-481D-5E9D-1D64257215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76A82B-D637-B8F9-BD51-43C12C5FB7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2EB54-E21D-36D3-C6CD-CAC366CE51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2145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C3FB1-DF7F-9B1F-6C2A-32CA592E58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9880C-22BC-AC1F-8B0B-58E344D245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DA6DA1-79A0-9DE9-D7A5-D33F47B3B1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ED3A8-B777-2455-2D9B-590899C527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4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FADC55-5470-0B1E-58C3-FC25B53A0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0FF1008-C0FC-FCBF-A84F-8699978AC7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F08C25-B065-4DAB-240A-377ED66282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0F6C2-C5BD-C4D7-EC64-B9CC78E189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2104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63A8D-3230-55F7-2D51-9A78F5781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BC1F24-2A94-BE48-9435-B709DA1688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C91E98-18F3-5CAF-570A-E2657ECFAE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BC5AF3-2C78-DFD6-66F2-605176322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6115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423039-2E9A-3B8C-D2E3-23A053D125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FBDF8A-7944-4CFE-DCCA-68C331D812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DB0EF4-8427-EE69-33A3-1C91FD068C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C099BF-673F-30DE-75D3-2C85B27EAB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331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4645AD-B5E5-60D5-C938-3DDDA7D40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6D62C6-3026-D876-81BF-835D85018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694028-A1F5-3674-B4BD-1BC22FBCB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D4FBD1-9C30-0B56-2851-1916E9FC56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6410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34ED4-BE5C-2253-BA5A-F15FD1E71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D6ADD7-655E-8747-D0F2-1C0A2F7EDE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FDE614-6D4B-C06F-9D0D-3CEDBC8AE6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DD0B17-FFB7-A7AE-3EE6-4D64B34EE8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1202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4484C2-9FC1-11F7-3083-E97EF406B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751C1C-7112-E85F-7727-CD4C50C18B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23823B-FF96-C7BC-4D9D-36A8C1A2D2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870937-303F-5D10-CAC6-2940F69760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1556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150FC1-E3B9-E2D4-5C72-5F41045504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7EAF0B-2A8E-13E9-291E-484E6BE39D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053538-51BF-D178-C48C-B144F42928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33B5D8-C4E3-617E-62F0-82CA026EFF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435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7030F-B525-C1FE-474D-EE82AA82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070BE1-C0EB-72E8-0F8E-3E5B1E94A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3B7754-12CE-6EF6-3C47-13DE1428D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31BC-A2D7-AC52-6137-6AB2EE6442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848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CC0944-6CC4-D1D4-349F-18E7ED1DC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571633-D8B1-D4F2-1BBB-CC5CEB955A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BB5448-F989-1331-A346-65BF987757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D96737-CDEC-6E1C-851B-509F5D585D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01016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200C4-CC8D-531B-A934-A508024BB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60030F-5A77-0F90-37B1-2A16C6F79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16D707-A9CC-E1E2-65F1-A2DFCBD180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807ED-1464-0E7F-68D0-41B1E113A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6142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BE080-6323-5E22-C9F2-E52C8AE8B6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6D699D-DA5F-C183-22C4-315087AFCB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1B30BA-2D38-B35D-C59A-359617D71B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93ADEB-3A03-77A4-B29D-2989CF9896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309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61D4B-76E1-B5F6-9FD1-F4D25666A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61856C-AB7F-7A87-7ABB-87F8380774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049AAC-744E-7DE2-FC21-78D623E20A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672208-56AC-C23D-9FD3-6A5D65D841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52755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A0AB09-2636-C3D3-0FD7-6EF8CD8C9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4C34AE-F7CD-DC96-05CF-9CA2D7BE21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BB5353-4146-886B-E7ED-A5CF5546A9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92671D-769D-95C0-05FF-A403E88B62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08529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95E1B5-A53B-94F3-79B5-46413BDE5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3CA0F4-A8DD-3EF4-0068-EACF3F4A4B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C568B3-05F1-3B52-4375-0944F86CCA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45E7E-98C1-2FAA-CEEB-02B2E8D99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6025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7FA1B-43BE-C293-CF12-FED9ED027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E32EF8-DCDA-EB9F-B3CA-8F9CA56518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2C2C38-A6B2-7F56-BF5F-DFDF96067F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A21B3-21A0-12BC-99C9-20270C26E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885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B155D-C4A1-8698-903C-CFCA6C77B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99B839-69CB-79EC-5A2B-697EFF3F1F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6623D7-27EE-E10D-FA8C-541C959D79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D683A8-36F1-D7B1-6E8A-22D359E690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6194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A3DBB-FD49-05FC-F90A-AC576887E0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6A10A8-47AB-8D0E-E412-D9093D341A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78778E-DC33-E387-A334-B40D370ED9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C92E8C-AA60-9746-4420-75166102F6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2698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6579C8-ECD8-C9D0-371B-366050E8A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834757-B942-C293-C001-02F077F855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D928F6-AFEE-E4C0-D51E-A3C5D0219C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848F63-0F97-81F1-D813-F7A94417F7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62083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58D024-BBC9-5DBD-85C7-4541271AF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7443C8-D46C-9AF5-9C73-3C27BC2433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8D84B7-2DD3-6B13-768F-2A04E4EBEC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F38818-DD97-90CE-1FAE-8F4CAE7D2A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23270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640559" y="3528247"/>
            <a:ext cx="6894302" cy="165649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الثالث</a:t>
            </a:r>
            <a:endParaRPr lang="en-GB" sz="2400" b="1" dirty="0">
              <a:solidFill>
                <a:schemeClr val="accent1"/>
              </a:solidFill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 استراتيجيات التسويق الاتصالي قبل الأزمة: التوقع، الوقاية، وبناء المرونة </a:t>
            </a:r>
            <a:endParaRPr lang="en-US" sz="32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3124" y="2746845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Placeholder 7" descr="A group of hands holding wooden blocks&#10;&#10;AI-generated content may be incorrect.">
            <a:extLst>
              <a:ext uri="{FF2B5EF4-FFF2-40B4-BE49-F238E27FC236}">
                <a16:creationId xmlns:a16="http://schemas.microsoft.com/office/drawing/2014/main" id="{675DCC8E-4E56-9176-8221-4A9B654370C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2" r="11062"/>
          <a:stretch>
            <a:fillRect/>
          </a:stretch>
        </p:blipFill>
        <p:spPr>
          <a:xfrm>
            <a:off x="1" y="0"/>
            <a:ext cx="8104627" cy="4961047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1934308" y="1816299"/>
            <a:ext cx="10049683" cy="4640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  <a:endParaRPr lang="en-GB" sz="4400" b="1" dirty="0">
              <a:solidFill>
                <a:srgbClr val="FF0000"/>
              </a:solidFill>
            </a:endParaRP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 </a:t>
            </a:r>
            <a:r>
              <a:rPr lang="ar-SA" sz="2400" dirty="0"/>
              <a:t>يُحلل مفهوم الاستعداد الاتصالي الاستراتيجي ويميزه عن الاستجابة الاتصالية التقليدية.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يُصمّم مكونات استراتيجية متكاملة للاتصال في مرحلة ما قبل الأزمة.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يُوظف أدوات تحليل المخاطر الاتصالية والنماذج الرقمية المتقدمة في رصد المؤشرات المبكرة.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يُقيّم مدى جاهزية مؤسسته للاتصال الوقائي استنادًا إلى معايير مهنية حديثة.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يضع تصورًا عمليًا لتدريب فرق الاتصال على مهارات القيادة الاتصالية الاستباقية.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يُدمج مبادئ الأخلاقيات المهنية والذكاء الاصطناعي في استراتيجيات وقاية الاتصال المؤسسي.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يُطوّر خطة واقعية لبناء ذاكرة مؤسسية للأزمات وتوظيفها في تحسين الاستعداد المستقبلي.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E4B8C-A7DD-9205-FDEC-A5121EA58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A4E24-10DB-596D-D1B2-96503BEA67D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ED6F09-8AA5-CD21-35F6-3F94AE93D64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لماذا تُعد هذه المرحلة أهم مراحل دورة الاتصال بالأزمة؟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B700EE-65DC-CCA0-5E2F-B908AE2C403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C51BF1-AA65-E590-0551-98001E3273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5D335E-73E9-1366-8F5B-BDE0737F944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C51A56-F716-B105-D941-44C9A115DD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C3FF566E-796D-BAE2-1379-FAB52DDE37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2544502"/>
              </p:ext>
            </p:extLst>
          </p:nvPr>
        </p:nvGraphicFramePr>
        <p:xfrm>
          <a:off x="949570" y="2096378"/>
          <a:ext cx="10133738" cy="366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83759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AB969-604D-BA35-4477-367FF0CB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B035B-51DD-20FD-554A-E809E99CDF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1B7C90-1A3A-2EBC-23A5-F26B885799FA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الفرق بين "الاستعداد الاتصالي" و"الرد الاتصالي"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55E4E-31B7-3D1C-7772-8291656876E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649F5E-4246-590C-61FC-AFBE876BA3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C1817-41A3-43EF-D23B-E145816DC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D7B65-81F4-021A-798B-3C2F21406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22B66B-352F-C1D8-7F3C-A8617B441A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873405"/>
              </p:ext>
            </p:extLst>
          </p:nvPr>
        </p:nvGraphicFramePr>
        <p:xfrm>
          <a:off x="762000" y="2325643"/>
          <a:ext cx="10668000" cy="402240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688123">
                  <a:extLst>
                    <a:ext uri="{9D8B030D-6E8A-4147-A177-3AD203B41FA5}">
                      <a16:colId xmlns:a16="http://schemas.microsoft.com/office/drawing/2014/main" val="3596113773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1519162042"/>
                    </a:ext>
                  </a:extLst>
                </a:gridCol>
                <a:gridCol w="4179277">
                  <a:extLst>
                    <a:ext uri="{9D8B030D-6E8A-4147-A177-3AD203B41FA5}">
                      <a16:colId xmlns:a16="http://schemas.microsoft.com/office/drawing/2014/main" val="528372735"/>
                    </a:ext>
                  </a:extLst>
                </a:gridCol>
              </a:tblGrid>
              <a:tr h="57448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الاستعداد الاتصالي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الرد الاتصالي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12296755"/>
                  </a:ext>
                </a:extLst>
              </a:tr>
              <a:tr h="574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التوقيت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قبل وقوع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أثناء وقوع الأزمة وما بعدها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53243864"/>
                  </a:ext>
                </a:extLst>
              </a:tr>
              <a:tr h="574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النهج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استباقي، تحليلي، طويل الأمد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تفاعلي، سريع، قصير الأمد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80993908"/>
                  </a:ext>
                </a:extLst>
              </a:tr>
              <a:tr h="574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الأدوات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تدريب، خطط اتصال، رصد المؤشرات، بناء العلاقات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بيانات صحفية، ردود رسمية، إدارة وسائل الإعلام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2336073"/>
                  </a:ext>
                </a:extLst>
              </a:tr>
              <a:tr h="574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الأهداف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تقليل احتمالات الأزمة، تعزيز الجاهزية، بناء الثقة المسبقة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احتواء الأضرار، استعادة الصورة المؤسسية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24047220"/>
                  </a:ext>
                </a:extLst>
              </a:tr>
              <a:tr h="574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حالة الضغط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في بيئة هادئة تسمح بالتخطيط المتأني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في بيئة مضغوطة تتطلب قرارات فورية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52384190"/>
                  </a:ext>
                </a:extLst>
              </a:tr>
              <a:tr h="57465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القيم المؤثرة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الشفافية، بناء رأس مال معنوي، الحوكمة الأخلاقية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السرعة، الحفاظ على السمعة، إدارة الانفعالات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51183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92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90F51-8F39-B531-B86A-6A4395DF9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3EEFB3-2876-D45E-AA64-84CA8B9D0CA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421C84-2BC2-CC0A-79AB-170DA6618EC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لماذا تفشل بعض المؤسسات رغم الاستعداد المسبق؟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9AB432-849D-3CBA-A0CD-8550CC7E286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0AF4BB-2CD0-CFF2-3B68-45AC95EC29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FBF5E6-F286-841D-42AA-25E8515A474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34356D-DDB4-4168-0F89-F1BA9D2FD0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2C1D918F-4091-588A-1A7A-6B1F99E0E24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8833798"/>
              </p:ext>
            </p:extLst>
          </p:nvPr>
        </p:nvGraphicFramePr>
        <p:xfrm>
          <a:off x="949570" y="2096378"/>
          <a:ext cx="10133738" cy="366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5209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التعامل مع الأزمات غير المتوقعة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762000" y="2393902"/>
            <a:ext cx="10461421" cy="3900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FF0000"/>
                </a:solidFill>
              </a:rPr>
              <a:t>الأزمات غير المتوقعة </a:t>
            </a:r>
            <a:r>
              <a:rPr lang="ar-SA" sz="2800" dirty="0"/>
              <a:t>— تلك التي لا تظهر في جداول تقييم المخاطر التقليدية — هي اختبار حقيقي لقدرة المؤسسة على التفكير الاستباقي والقيادة الاتصالية الرشيقة</a:t>
            </a:r>
            <a:r>
              <a:rPr lang="en-GB" sz="2800" dirty="0"/>
              <a:t>.</a:t>
            </a:r>
            <a:br>
              <a:rPr lang="en-GB" sz="2800" dirty="0"/>
            </a:br>
            <a:r>
              <a:rPr lang="ar-SA" sz="2800" dirty="0"/>
              <a:t>في عالم اليوم، يكفي خبر كاذب ينتشر بسرعة عبر منصات التواصل لإطلاق شرارة أزمة كبرى لم تكن في الحسبان</a:t>
            </a:r>
            <a:r>
              <a:rPr lang="en-GB" sz="2800" dirty="0"/>
              <a:t>.</a:t>
            </a:r>
          </a:p>
          <a:p>
            <a:pPr algn="r" rtl="1">
              <a:lnSpc>
                <a:spcPct val="150000"/>
              </a:lnSpc>
            </a:pPr>
            <a:r>
              <a:rPr lang="en-GB" sz="2800" dirty="0"/>
              <a:t>"</a:t>
            </a:r>
            <a:r>
              <a:rPr lang="ar-SA" sz="2800" dirty="0"/>
              <a:t>كلما درّبت فريقك على التفكير في ما لا يُتوقع، أصبح جاهزًا لما لا يُتصوَّر</a:t>
            </a:r>
            <a:r>
              <a:rPr lang="en-GB" sz="2800" dirty="0"/>
              <a:t>."</a:t>
            </a:r>
            <a:br>
              <a:rPr lang="en-GB" sz="2800" dirty="0"/>
            </a:br>
            <a:endParaRPr lang="en-GB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4CBD7E-7FEC-4667-B0FC-EBF91AB82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240AD6-6CE4-3C43-9E66-6D51E42BDA89}"/>
              </a:ext>
            </a:extLst>
          </p:cNvPr>
          <p:cNvSpPr/>
          <p:nvPr/>
        </p:nvSpPr>
        <p:spPr>
          <a:xfrm>
            <a:off x="617280" y="1685495"/>
            <a:ext cx="11094074" cy="528990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69EE29-03C1-72C6-855E-A15D9C00F333}"/>
              </a:ext>
            </a:extLst>
          </p:cNvPr>
          <p:cNvSpPr txBox="1"/>
          <p:nvPr/>
        </p:nvSpPr>
        <p:spPr>
          <a:xfrm>
            <a:off x="1870942" y="634985"/>
            <a:ext cx="75887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مثال تطبيقي: كيف نجحت شركة </a:t>
            </a:r>
            <a:r>
              <a:rPr lang="en-GB" sz="3200" b="1" dirty="0">
                <a:latin typeface="Alexandria" charset="0"/>
                <a:cs typeface="Alexandria" charset="0"/>
              </a:rPr>
              <a:t>Monzo Bank</a:t>
            </a:r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في احتواء أزمة غير متوقعة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F6A03-CA55-215F-F19A-7AD7F30B281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43923A-FAB8-CBE7-56C8-47220691F6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35E607-1A52-2B1E-6478-FF6A7E52F9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78AC04-D030-2CF7-06F8-33AFAB923E8F}"/>
              </a:ext>
            </a:extLst>
          </p:cNvPr>
          <p:cNvSpPr txBox="1"/>
          <p:nvPr/>
        </p:nvSpPr>
        <p:spPr>
          <a:xfrm>
            <a:off x="689640" y="2081756"/>
            <a:ext cx="10668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dirty="0"/>
              <a:t>في </a:t>
            </a:r>
            <a:r>
              <a:rPr lang="ar-SA" sz="2400"/>
              <a:t>عام ٢٠٢١، </a:t>
            </a:r>
            <a:r>
              <a:rPr lang="ar-SA" sz="2400" dirty="0"/>
              <a:t>تعرضت </a:t>
            </a:r>
            <a:r>
              <a:rPr lang="en-GB" sz="2400" dirty="0"/>
              <a:t>Monzo Bank</a:t>
            </a:r>
            <a:r>
              <a:rPr lang="ar-SA" sz="2400" dirty="0"/>
              <a:t> </a:t>
            </a:r>
            <a:r>
              <a:rPr lang="en-GB" sz="2400" dirty="0"/>
              <a:t> — </a:t>
            </a:r>
            <a:r>
              <a:rPr lang="ar-SA" sz="2400" dirty="0"/>
              <a:t>أحد أبرز البنوك الرقمية في المملكة المتحدة — لهجوم مفاجئ من بعض الصحف التي اتهمتها بتجميد حسابات آلاف العملاء دون مبرر</a:t>
            </a:r>
            <a:r>
              <a:rPr lang="en-GB" sz="2400" dirty="0"/>
              <a:t>.</a:t>
            </a:r>
            <a:br>
              <a:rPr lang="en-GB" sz="2400" dirty="0"/>
            </a:br>
            <a:r>
              <a:rPr lang="ar-SA" sz="2400" dirty="0"/>
              <a:t>لم تكن هذه النوعية من الأزمة واردة في خططها، خاصة وأن المشكلة بدأت بانتشار مقاطع فيديو غاضبة من عملاء على </a:t>
            </a:r>
            <a:r>
              <a:rPr lang="en-GB" sz="2400" dirty="0"/>
              <a:t>TikTok.</a:t>
            </a:r>
          </a:p>
          <a:p>
            <a:pPr algn="r" rtl="1"/>
            <a:r>
              <a:rPr lang="ar-SA" sz="2400" dirty="0"/>
              <a:t>لكن بفضل جاهزية فريق الاتصال الوقائي، تحرك البنك بسرعة</a:t>
            </a:r>
            <a:r>
              <a:rPr lang="en-GB" sz="2400" dirty="0"/>
              <a:t>:</a:t>
            </a:r>
          </a:p>
          <a:p>
            <a:pPr lvl="0" algn="r" rtl="1"/>
            <a:r>
              <a:rPr lang="ar-SA" sz="2400" dirty="0"/>
              <a:t>فعّل فورًا غرفة عمليات رقمية لمراقبة انتشار المحتوى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أطلق رسائل طمأنة عبر البريد الإلكتروني وقنواته الرسمية موضحًا موقفه القانوني، مع الاعتراف بوجود بعض الحالات الفردية التي استدعت التحقيق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نشر مقابلة مباشرة مع رئيس قسم الامتثال لتوضيح الإجراءات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فعّل شبكة علاقاته مع الصحفيين المتخصصين في التكنولوجيا ليحصل على تغطية أكثر توازنًا في الإعلام التقليدي</a:t>
            </a:r>
            <a:r>
              <a:rPr lang="en-GB" sz="2400" dirty="0"/>
              <a:t>.</a:t>
            </a:r>
          </a:p>
          <a:p>
            <a:pPr algn="r" rtl="1"/>
            <a:r>
              <a:rPr lang="ar-SA" sz="2400" b="1" i="1" u="sng" dirty="0"/>
              <a:t>النتيجة: تراجع الاهتمام الإعلامي بالقضية خلال ٧٢ ساعة، واستعادت</a:t>
            </a:r>
            <a:r>
              <a:rPr lang="en-GB" sz="2400" b="1" i="1" u="sng" dirty="0"/>
              <a:t> Monzo </a:t>
            </a:r>
            <a:r>
              <a:rPr lang="ar-SA" sz="2400" b="1" i="1" u="sng" dirty="0"/>
              <a:t>ثقة جمهورها الرقمي رغم عدم توقعها لهذه الأزمة</a:t>
            </a:r>
            <a:r>
              <a:rPr lang="en-GB" sz="2400" b="1" i="1" u="sng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9239AE-4BD7-B68B-F0B0-3B3D4FA191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37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D7510-2B1C-6A43-832E-2F1B41BDB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EA46AE-F641-E86D-D051-0236919E09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94A70-39D0-7521-52FD-A628EE9CB448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مكونات استراتيجية اتصال ما قبل الأزمة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E6D55D-AFCB-22B0-10BE-BD3FB020409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91DBBC-CAA1-9B86-0B87-6602E5FB4E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C72851-87A5-323C-5613-367FC915BB7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0EACB8-192C-43B5-AFBA-A37DA038C2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CDC3C0F-A7F5-F58F-8FCB-F6FC65B9A3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7368059"/>
              </p:ext>
            </p:extLst>
          </p:nvPr>
        </p:nvGraphicFramePr>
        <p:xfrm>
          <a:off x="1111584" y="2260563"/>
          <a:ext cx="10133738" cy="3041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484B8806-6A4D-63C8-BD75-6F9FE4B9B0DB}"/>
              </a:ext>
            </a:extLst>
          </p:cNvPr>
          <p:cNvSpPr txBox="1"/>
          <p:nvPr/>
        </p:nvSpPr>
        <p:spPr>
          <a:xfrm>
            <a:off x="2305200" y="5497978"/>
            <a:ext cx="8778107" cy="493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استراتيجية ناجحة = توازن ديناميكي بين الوقاية، الرصد، وبناء الثقة المجتمعية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."</a:t>
            </a:r>
            <a:endParaRPr lang="en-GB" sz="24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6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63C39F-E149-E49B-F8CB-2F3EDCEC2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787797-C64F-141A-6106-DB64BA7B6F2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EFD77-4D78-5E1A-B687-8092D884BC6B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تحديد أنواع الأزمات الأكثر احتمالًا لكل صناعة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4BA248-615C-D58F-D494-2FF73AD6D3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F5A351-3550-1F51-A2B8-8023FDC453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0726BA-76D5-F924-A3EB-1F86626F9B5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24A96-30FE-347A-7F25-449BE76189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0294F26-6AB0-8A52-6E29-5E737BCC62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924578"/>
              </p:ext>
            </p:extLst>
          </p:nvPr>
        </p:nvGraphicFramePr>
        <p:xfrm>
          <a:off x="603738" y="2494028"/>
          <a:ext cx="10668000" cy="324381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052682">
                  <a:extLst>
                    <a:ext uri="{9D8B030D-6E8A-4147-A177-3AD203B41FA5}">
                      <a16:colId xmlns:a16="http://schemas.microsoft.com/office/drawing/2014/main" val="1472288897"/>
                    </a:ext>
                  </a:extLst>
                </a:gridCol>
                <a:gridCol w="8615318">
                  <a:extLst>
                    <a:ext uri="{9D8B030D-6E8A-4147-A177-3AD203B41FA5}">
                      <a16:colId xmlns:a16="http://schemas.microsoft.com/office/drawing/2014/main" val="1256890211"/>
                    </a:ext>
                  </a:extLst>
                </a:gridCol>
              </a:tblGrid>
              <a:tr h="54050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القطاع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أنواع الأزمات الأكثر احتمالًا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38360208"/>
                  </a:ext>
                </a:extLst>
              </a:tr>
              <a:tr h="54066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الطيران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أعطال فنية، حوادث سلامة، أزمات علاقات عامة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96944684"/>
                  </a:ext>
                </a:extLst>
              </a:tr>
              <a:tr h="54066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التجزئة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سلاسل التوريد، شكاوى العملاء، قضايا بيئية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64129383"/>
                  </a:ext>
                </a:extLst>
              </a:tr>
              <a:tr h="54066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المصارف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اختراقات البيانات، أخطاء تشغيلية، أزمات سمعة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83209536"/>
                  </a:ext>
                </a:extLst>
              </a:tr>
              <a:tr h="54066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الأزياء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اتهامات بالاستغلال العمالي، قضايا الاستدامة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5575034"/>
                  </a:ext>
                </a:extLst>
              </a:tr>
              <a:tr h="54066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الصحة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أخطاء طبية، فضائح جودة، هجمات سيبرانية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8962216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55536E3A-731E-4D65-EE28-79404EC8B2F2}"/>
              </a:ext>
            </a:extLst>
          </p:cNvPr>
          <p:cNvSpPr txBox="1"/>
          <p:nvPr/>
        </p:nvSpPr>
        <p:spPr>
          <a:xfrm>
            <a:off x="1441938" y="5882026"/>
            <a:ext cx="9389482" cy="493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كل صناعة لها بصمة أزمات خاصة بها — يجب فهمها وتحليلها بعمق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."</a:t>
            </a:r>
            <a:endParaRPr lang="en-GB" sz="24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346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CA692-B9FC-0AB8-D039-7BBC9BB81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AA11A3-37AB-3E45-A30C-00A0706C6BF7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263501-69F3-560B-3AC5-4B11014DA2FD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جمع وتحليل المؤشرات الداخلية والخارجية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00EF4B-0CD4-4CD8-B64B-B18DF869ED0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C932EC-17A3-C9E6-0188-B14EEF10FB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EE4A1F-BC6A-43FC-D637-9996078B44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2BE5C8-CC2C-5D83-F36D-42C58CB164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6140383-FF16-B7E1-ED19-55421203CB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614183"/>
              </p:ext>
            </p:extLst>
          </p:nvPr>
        </p:nvGraphicFramePr>
        <p:xfrm>
          <a:off x="761999" y="2494028"/>
          <a:ext cx="10321308" cy="303594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818538">
                  <a:extLst>
                    <a:ext uri="{9D8B030D-6E8A-4147-A177-3AD203B41FA5}">
                      <a16:colId xmlns:a16="http://schemas.microsoft.com/office/drawing/2014/main" val="403394321"/>
                    </a:ext>
                  </a:extLst>
                </a:gridCol>
                <a:gridCol w="4062334">
                  <a:extLst>
                    <a:ext uri="{9D8B030D-6E8A-4147-A177-3AD203B41FA5}">
                      <a16:colId xmlns:a16="http://schemas.microsoft.com/office/drawing/2014/main" val="3771132076"/>
                    </a:ext>
                  </a:extLst>
                </a:gridCol>
                <a:gridCol w="3440436">
                  <a:extLst>
                    <a:ext uri="{9D8B030D-6E8A-4147-A177-3AD203B41FA5}">
                      <a16:colId xmlns:a16="http://schemas.microsoft.com/office/drawing/2014/main" val="668984521"/>
                    </a:ext>
                  </a:extLst>
                </a:gridCol>
              </a:tblGrid>
              <a:tr h="1016895">
                <a:tc>
                  <a:txBody>
                    <a:bodyPr/>
                    <a:lstStyle/>
                    <a:p>
                      <a:pPr rtl="1">
                        <a:lnSpc>
                          <a:spcPct val="115000"/>
                        </a:lnSpc>
                      </a:pPr>
                      <a:endParaRPr lang="en-GB" sz="2400" kern="10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اهتمام مرتفع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اهتمام منخفض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98286595"/>
                  </a:ext>
                </a:extLst>
              </a:tr>
              <a:tr h="100952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تأثير مرتفع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إعلاميون، الجهات الرقابية، كبار العملاء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محللون، خبراء الصناعة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70312236"/>
                  </a:ext>
                </a:extLst>
              </a:tr>
              <a:tr h="100952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تأثير منخفض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الجمهور العام، المتابعون غير المباشرين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الجمهور العابر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76461753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8E8D6CBD-1748-C1C8-FA27-878894BBF529}"/>
              </a:ext>
            </a:extLst>
          </p:cNvPr>
          <p:cNvSpPr txBox="1"/>
          <p:nvPr/>
        </p:nvSpPr>
        <p:spPr>
          <a:xfrm>
            <a:off x="2090057" y="5694475"/>
            <a:ext cx="8993250" cy="493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</a:t>
            </a: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فهم الجمهور يعني تصميم الرسالة الصحيحة لكل فئة أثناء الأزمة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."</a:t>
            </a:r>
            <a:endParaRPr lang="en-GB" sz="2400" b="1" kern="100" dirty="0">
              <a:solidFill>
                <a:srgbClr val="FF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65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بناء بنك رسائل طوارئ قابل للتخصيص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050119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6109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تطوير نظام مراقبة متكامل (ذكاء اصطناعي + أدوات رصد تقليدية)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140753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6928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BF792-E410-95FF-8E03-E00CBBB7C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D41C0F-20BF-D073-189B-B00666EEC16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82617-1970-BFA8-0C49-99F2A925637C}"/>
              </a:ext>
            </a:extLst>
          </p:cNvPr>
          <p:cNvSpPr txBox="1"/>
          <p:nvPr/>
        </p:nvSpPr>
        <p:spPr>
          <a:xfrm>
            <a:off x="1000500" y="949529"/>
            <a:ext cx="8678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نماذج متقدمة لتحليل المؤشرات الرقمية المبكرة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C79A49-09C4-C3C8-4B54-3D0EB0BDD60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FC97FC-E9F4-2D35-D133-E1E4E3A3E95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DD151F-B18C-B665-D5C1-85D4360BB76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4EFCB-DBAE-14A7-96CD-6C697C7F5F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F40F45E-CB85-A176-F0EA-EE97C64136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9393708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29794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74930-8D63-5130-49AB-1F0B184D7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676DFA-52C3-FE98-3DA9-FEA83021596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6F7F4-348D-DDE2-217E-5D897D31C6F1}"/>
              </a:ext>
            </a:extLst>
          </p:cNvPr>
          <p:cNvSpPr txBox="1"/>
          <p:nvPr/>
        </p:nvSpPr>
        <p:spPr>
          <a:xfrm>
            <a:off x="642159" y="1163525"/>
            <a:ext cx="90366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تدريب فرق الاتصال على مبدأ التفكير الاستباقي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24E9CA-5440-E4F3-57DB-ED60F1107A0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E3327E-12E2-5107-DD75-77CD3DB29D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9036E7-7175-7E1C-68CC-516C64DEC1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30288A-EABA-42ED-AD7C-8F2E289145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497C9A0-8418-B09E-6B61-42888E4509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88638015"/>
              </p:ext>
            </p:extLst>
          </p:nvPr>
        </p:nvGraphicFramePr>
        <p:xfrm>
          <a:off x="779447" y="2436567"/>
          <a:ext cx="10488386" cy="3445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491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بناء شبكة علاقات استباقية مع الإعلاميين والمفاتيح المجتمعية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C4E4022-8189-F40D-BCC5-564A6F4C69D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24327217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08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621E-A931-4AC8-CBAA-CB424D667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353AEF-B9D7-F07F-4FBB-0BA70EE587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7C1C4C-717A-1D41-68C4-9581B3E3D596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إعداد وثائق "خطاب المؤسسة" المتسقة في كل الأزمات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CD744-23F1-F8C9-1B17-2649BB5EB4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A0546A-C125-7A97-E032-D8B1E1F934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8099E-2A59-A5A5-2A78-CAD6E0A8DE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9E3FE70-5F0B-A4BD-ECE6-E849C8E031E6}"/>
              </a:ext>
            </a:extLst>
          </p:cNvPr>
          <p:cNvSpPr txBox="1"/>
          <p:nvPr/>
        </p:nvSpPr>
        <p:spPr>
          <a:xfrm>
            <a:off x="865289" y="2239868"/>
            <a:ext cx="104614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dirty="0"/>
              <a:t>📝 </a:t>
            </a:r>
            <a:r>
              <a:rPr lang="ar-SA" sz="2800" b="1" dirty="0">
                <a:solidFill>
                  <a:srgbClr val="0070C0"/>
                </a:solidFill>
              </a:rPr>
              <a:t>تجنّب التضارب بين الرسائل</a:t>
            </a:r>
            <a:r>
              <a:rPr lang="en-GB" sz="2800" b="1" dirty="0"/>
              <a:t>:</a:t>
            </a:r>
            <a:br>
              <a:rPr lang="en-GB" sz="2800" dirty="0"/>
            </a:br>
            <a:r>
              <a:rPr lang="ar-SA" sz="2800" dirty="0"/>
              <a:t>يجب أن تعكس كل رسالة من المؤسسة موقفًا موحّدًا دون تناقض بين القنوات المختلفة</a:t>
            </a:r>
            <a:r>
              <a:rPr lang="en-GB" sz="2800" dirty="0"/>
              <a:t>.</a:t>
            </a:r>
          </a:p>
          <a:p>
            <a:pPr algn="r" rtl="1"/>
            <a:r>
              <a:rPr lang="en-GB" sz="2800" dirty="0"/>
              <a:t>🎙️ </a:t>
            </a:r>
            <a:r>
              <a:rPr lang="ar-SA" sz="2800" b="1" dirty="0">
                <a:solidFill>
                  <a:srgbClr val="0070C0"/>
                </a:solidFill>
              </a:rPr>
              <a:t>تحديد المتحدثين الرسميين</a:t>
            </a:r>
            <a:r>
              <a:rPr lang="en-GB" sz="2800" b="1" dirty="0"/>
              <a:t>:</a:t>
            </a:r>
            <a:br>
              <a:rPr lang="en-GB" sz="2800" dirty="0"/>
            </a:br>
            <a:r>
              <a:rPr lang="ar-SA" sz="2800" dirty="0"/>
              <a:t>حصر التصريحات العلنية في عدد محدود من المتحدثين المعتمدين فقط</a:t>
            </a:r>
            <a:r>
              <a:rPr lang="en-GB" sz="2800" dirty="0"/>
              <a:t>.</a:t>
            </a:r>
          </a:p>
          <a:p>
            <a:pPr algn="r" rtl="1"/>
            <a:r>
              <a:rPr lang="en-GB" sz="2800" dirty="0"/>
              <a:t>📜 </a:t>
            </a:r>
            <a:r>
              <a:rPr lang="ar-SA" sz="2800" b="1" dirty="0">
                <a:solidFill>
                  <a:srgbClr val="0070C0"/>
                </a:solidFill>
              </a:rPr>
              <a:t>صياغة بيانات مرجعية واضحة</a:t>
            </a:r>
            <a:r>
              <a:rPr lang="en-GB" sz="2800" b="1" dirty="0"/>
              <a:t>:</a:t>
            </a:r>
            <a:br>
              <a:rPr lang="en-GB" sz="2800" dirty="0"/>
            </a:br>
            <a:r>
              <a:rPr lang="ar-SA" sz="2800" dirty="0"/>
              <a:t>إعداد بيانات رسمية قابلة للاستخدام السريع عند الحاجة</a:t>
            </a:r>
            <a:r>
              <a:rPr lang="en-GB" sz="2800" dirty="0"/>
              <a:t>.</a:t>
            </a:r>
          </a:p>
          <a:p>
            <a:pPr algn="r" rtl="1"/>
            <a:r>
              <a:rPr lang="en-GB" sz="2800" dirty="0"/>
              <a:t>🔄 </a:t>
            </a:r>
            <a:r>
              <a:rPr lang="ar-SA" sz="2800" b="1" dirty="0">
                <a:solidFill>
                  <a:srgbClr val="0070C0"/>
                </a:solidFill>
              </a:rPr>
              <a:t>تنسيق داخلي دائم</a:t>
            </a:r>
            <a:r>
              <a:rPr lang="en-GB" sz="2800" b="1" dirty="0"/>
              <a:t>:</a:t>
            </a:r>
            <a:br>
              <a:rPr lang="en-GB" sz="2800" dirty="0"/>
            </a:br>
            <a:r>
              <a:rPr lang="ar-SA" sz="2800" dirty="0"/>
              <a:t>ضمان التنسيق بين فرق التسويق، العلاقات العامة، الإدارة العليا</a:t>
            </a:r>
            <a:r>
              <a:rPr lang="en-GB" sz="2800" dirty="0"/>
              <a:t>.</a:t>
            </a:r>
          </a:p>
          <a:p>
            <a:pPr algn="r" rtl="1"/>
            <a:r>
              <a:rPr lang="en-GB" sz="2800" dirty="0"/>
              <a:t>🔍 </a:t>
            </a:r>
            <a:r>
              <a:rPr lang="ar-SA" sz="2800" b="1" dirty="0">
                <a:solidFill>
                  <a:srgbClr val="0070C0"/>
                </a:solidFill>
              </a:rPr>
              <a:t>مراجعة لغوية وقانونية</a:t>
            </a:r>
            <a:r>
              <a:rPr lang="en-GB" sz="2800" b="1" dirty="0"/>
              <a:t>:</a:t>
            </a:r>
            <a:br>
              <a:rPr lang="en-GB" sz="2800" dirty="0"/>
            </a:br>
            <a:r>
              <a:rPr lang="ar-SA" sz="2800" dirty="0"/>
              <a:t>تدقيق الرسائل من النواحي القانونية واللغوية قبل اعتمادها</a:t>
            </a:r>
            <a:r>
              <a:rPr lang="en-GB" sz="28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C6072-9C51-36B3-1281-46C15DB93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81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5177D-8B37-92DD-5FEA-B143349EE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A3C7DD-AA58-3EA4-32C5-A9DC40A899C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D78047-E3B6-5666-BA28-EB400ACA562A}"/>
              </a:ext>
            </a:extLst>
          </p:cNvPr>
          <p:cNvSpPr txBox="1"/>
          <p:nvPr/>
        </p:nvSpPr>
        <p:spPr>
          <a:xfrm>
            <a:off x="448887" y="1163525"/>
            <a:ext cx="9229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استراتيجية بناء تحالفات دعم من المؤثرين قبل الأزمات</a:t>
            </a:r>
          </a:p>
          <a:p>
            <a:pPr algn="r" rtl="1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182C24-B82F-01C4-B18F-FB0F67A70ED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0A1A1B-DC5F-2E99-8D8B-01BF4AAC38F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A234B8-8361-D6CF-C9B8-3ACF96F8047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E75853-2B14-5B7D-21F8-F5042BFE65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118404-9889-B68F-379C-926C351A91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840404"/>
              </p:ext>
            </p:extLst>
          </p:nvPr>
        </p:nvGraphicFramePr>
        <p:xfrm>
          <a:off x="761999" y="2436567"/>
          <a:ext cx="10527324" cy="376323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26657">
                  <a:extLst>
                    <a:ext uri="{9D8B030D-6E8A-4147-A177-3AD203B41FA5}">
                      <a16:colId xmlns:a16="http://schemas.microsoft.com/office/drawing/2014/main" val="2315336819"/>
                    </a:ext>
                  </a:extLst>
                </a:gridCol>
                <a:gridCol w="4591559">
                  <a:extLst>
                    <a:ext uri="{9D8B030D-6E8A-4147-A177-3AD203B41FA5}">
                      <a16:colId xmlns:a16="http://schemas.microsoft.com/office/drawing/2014/main" val="741498089"/>
                    </a:ext>
                  </a:extLst>
                </a:gridCol>
                <a:gridCol w="3509108">
                  <a:extLst>
                    <a:ext uri="{9D8B030D-6E8A-4147-A177-3AD203B41FA5}">
                      <a16:colId xmlns:a16="http://schemas.microsoft.com/office/drawing/2014/main" val="3003431675"/>
                    </a:ext>
                  </a:extLst>
                </a:gridCol>
              </a:tblGrid>
              <a:tr h="55434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في استراتيجية ناجحة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في استراتيجية ضعيفة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18219724"/>
                  </a:ext>
                </a:extLst>
              </a:tr>
              <a:tr h="55450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اختيار المؤثرين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اختيار مؤثرين ذوي مصداقية وقيم متوافقة مع المؤسسة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اختيار مؤثرين فقط بناءً على الشعبية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37359831"/>
                  </a:ext>
                </a:extLst>
              </a:tr>
              <a:tr h="55450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العلاقة قبل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تواصل مستمر وتعاون طويل الأمد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تواصل مصلحي يظهر فقط وقت الأزمات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95102327"/>
                  </a:ext>
                </a:extLst>
              </a:tr>
              <a:tr h="55450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فهم 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المؤثرون يخاطبون جمهورًا فعّالًا وذو صلة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المؤثرون يخاطبون جمهورًا عامًّا غير معني بالقضية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52992165"/>
                  </a:ext>
                </a:extLst>
              </a:tr>
              <a:tr h="55450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مستوى الشفافية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المؤسسة تشارك المؤثرين في الرسائل الأساسية بشفافية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المؤثرون يُعطون رسائل مُعلّبة تفتقر للصدق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69199629"/>
                  </a:ext>
                </a:extLst>
              </a:tr>
              <a:tr h="55450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الموثوقية أثناء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المؤثرون مستعدون للدفاع عن المؤسسة بشكل أصيل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المؤثرون يُسببون ارتدادًا سلبيًا نتيجة فقدان المصداقية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239349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625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4A3312-7227-7498-8AEB-F247903A7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AC7E79-8B37-010F-D1C1-DDAFF0E14023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69C42FB-ECE0-04BD-49A1-190BD2D1BC6B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بناء أدوات التقييم الداخلي لمتانة الاتصال المؤسسي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6AA68C-3AAA-895D-353E-4F0642BE805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788EDD-4F3E-3968-F536-FFD0D332D82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9DF78B-71E5-4A4D-DDF8-09D08326FB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9D8E18-3CA9-B54E-D0F3-DCEB031885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C75D7FE-3784-51E9-47DF-253D865B3D8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1666775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337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726E3-0799-5CAC-BABB-4C2E3896AE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FCD67C-7246-2205-4DBC-1363989481B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9A1889-C799-D021-6278-B7A240DDF6FD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دمج الاتصال الداخلي في استراتيجية ما قبل الأزمة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424581-0554-1E5B-4BAF-B71B4339290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22C002-AD33-CD21-891F-07892DDD357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B91EB3-5087-3087-383B-8AF7BAF256F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ED494EF-B29F-1AA2-1B36-50EADA8747AA}"/>
              </a:ext>
            </a:extLst>
          </p:cNvPr>
          <p:cNvSpPr txBox="1"/>
          <p:nvPr/>
        </p:nvSpPr>
        <p:spPr>
          <a:xfrm>
            <a:off x="865289" y="2239868"/>
            <a:ext cx="1046142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dirty="0"/>
              <a:t>💬 </a:t>
            </a:r>
            <a:r>
              <a:rPr lang="ar-SA" sz="2800" b="1" dirty="0"/>
              <a:t>أشرك الموظفين في بناء الخطط</a:t>
            </a:r>
            <a:br>
              <a:rPr lang="en-GB" sz="2800" dirty="0"/>
            </a:br>
            <a:r>
              <a:rPr lang="ar-SA" sz="2800" dirty="0"/>
              <a:t>شاركهم التوقعات واطلب مدخلاتهم — هم عيون وآذان المؤسسة</a:t>
            </a:r>
            <a:r>
              <a:rPr lang="en-GB" sz="2800" dirty="0"/>
              <a:t>.</a:t>
            </a:r>
          </a:p>
          <a:p>
            <a:pPr algn="r" rtl="1"/>
            <a:r>
              <a:rPr lang="en-GB" sz="2800" dirty="0"/>
              <a:t>📢 </a:t>
            </a:r>
            <a:r>
              <a:rPr lang="ar-SA" sz="2800" b="1" dirty="0"/>
              <a:t>صمّم رسائل داخلية واضحة</a:t>
            </a:r>
            <a:br>
              <a:rPr lang="en-GB" sz="2800" dirty="0"/>
            </a:br>
            <a:r>
              <a:rPr lang="ar-SA" sz="2800" dirty="0"/>
              <a:t>أعد رسائل طوارئ خاصة بالموظفين — ماذا سيُقال لهم أثناء الأزمة؟</a:t>
            </a:r>
            <a:endParaRPr lang="en-GB" sz="2800" dirty="0"/>
          </a:p>
          <a:p>
            <a:pPr algn="r" rtl="1"/>
            <a:r>
              <a:rPr lang="en-GB" sz="2800" dirty="0"/>
              <a:t>🤝 </a:t>
            </a:r>
            <a:r>
              <a:rPr lang="ar-SA" sz="2800" b="1" dirty="0"/>
              <a:t>عزّز قنوات الاتصال الداخلية</a:t>
            </a:r>
            <a:br>
              <a:rPr lang="en-GB" sz="2800" dirty="0"/>
            </a:br>
            <a:r>
              <a:rPr lang="ar-SA" sz="2800" dirty="0"/>
              <a:t>تأكد أن لدى الموظفين قنوات مفتوحة لطرح الأسئلة والإبلاغ عن المشكلات</a:t>
            </a:r>
            <a:r>
              <a:rPr lang="en-GB" sz="2800" dirty="0"/>
              <a:t>.</a:t>
            </a:r>
          </a:p>
          <a:p>
            <a:pPr algn="r" rtl="1"/>
            <a:r>
              <a:rPr lang="en-GB" sz="2800" dirty="0"/>
              <a:t>🎓 </a:t>
            </a:r>
            <a:r>
              <a:rPr lang="ar-SA" sz="2800" b="1" dirty="0"/>
              <a:t>درّب القادة الداخليين</a:t>
            </a:r>
            <a:br>
              <a:rPr lang="en-GB" sz="2800" dirty="0"/>
            </a:br>
            <a:r>
              <a:rPr lang="ar-SA" sz="2800" dirty="0"/>
              <a:t>القادة في المستويات الوسطى يجب أن يكونوا سفراء للاتصال أثناء الأزمات</a:t>
            </a:r>
            <a:r>
              <a:rPr lang="en-GB" sz="2800" dirty="0"/>
              <a:t>.</a:t>
            </a:r>
          </a:p>
          <a:p>
            <a:pPr algn="r" rtl="1"/>
            <a:r>
              <a:rPr lang="en-GB" sz="2800" dirty="0"/>
              <a:t>🧭 </a:t>
            </a:r>
            <a:r>
              <a:rPr lang="ar-SA" sz="2800" b="1" dirty="0"/>
              <a:t>ابنِ ثقافة الشفافية الداخلية</a:t>
            </a:r>
            <a:br>
              <a:rPr lang="en-GB" sz="2800" dirty="0"/>
            </a:br>
            <a:r>
              <a:rPr lang="ar-SA" sz="2800" dirty="0"/>
              <a:t>حين يشعر الموظفون أنهم في الصورة، يُصبحون حلفاء أقوياء في إدارة الأزمة</a:t>
            </a:r>
            <a:r>
              <a:rPr lang="en-GB" sz="28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62537C9-1CE3-4804-630B-F6C5548EB8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7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C264F-5318-2130-4004-1B14080773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70C62B1-DD6D-DC4C-195C-F907CDB03D7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ACA8F3-8A1F-529A-AF2E-6733406831E1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ادارة التوقعات الداخلية قبل الأزمة (كيف نُعد الموظفين؟</a:t>
            </a:r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9B7124-71E9-3D92-AC75-F1C666B021E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B60621-F774-4664-1579-93EE275378A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C38A48-8D4C-A5C3-DEF4-A13C0F4267F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E93939-038D-296F-39B2-1715045799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69581A7-7667-C05F-02D5-888E5E1877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63877004"/>
              </p:ext>
            </p:extLst>
          </p:nvPr>
        </p:nvGraphicFramePr>
        <p:xfrm>
          <a:off x="914400" y="2436566"/>
          <a:ext cx="10335986" cy="4152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968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نُوازن بين الشفافية والحذر في رسائل الوقاية؟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0747874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3277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B41639-6978-DFDB-D1E3-47C930749A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19071B-B8A2-ECC4-66B4-65E6279CF536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D4CD76-48D7-DDAE-28C7-1BD6AB3FC237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 تُبنى تدريبات المحاكاة المتقدمة؟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8E2A1EC-5262-5E27-106F-205E6CF399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E9A678-ED49-D6ED-11C8-031CCA14C1C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54BB611-D3A6-59B8-E8A9-F59811A7FDF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BDA7A7C-DE6D-DB5B-412B-A45F3566AE6F}"/>
              </a:ext>
            </a:extLst>
          </p:cNvPr>
          <p:cNvSpPr txBox="1"/>
          <p:nvPr/>
        </p:nvSpPr>
        <p:spPr>
          <a:xfrm>
            <a:off x="914631" y="2600752"/>
            <a:ext cx="102180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400" dirty="0"/>
              <a:t>⚠️ </a:t>
            </a:r>
            <a:r>
              <a:rPr lang="ar-SA" sz="2400" b="1" dirty="0"/>
              <a:t>تجنّب سيناريوهات مفرطة في البساطة</a:t>
            </a:r>
            <a:br>
              <a:rPr lang="en-GB" sz="2400" dirty="0"/>
            </a:br>
            <a:r>
              <a:rPr lang="ar-SA" sz="2400" dirty="0"/>
              <a:t>السيناريوهات الواقعية المعقدة تُدرّب الفرق على التفكير العميق</a:t>
            </a:r>
            <a:r>
              <a:rPr lang="en-GB" sz="2400" dirty="0"/>
              <a:t>.</a:t>
            </a:r>
          </a:p>
          <a:p>
            <a:pPr algn="r" rtl="1"/>
            <a:r>
              <a:rPr lang="en-GB" sz="2400" dirty="0"/>
              <a:t>⚠️ </a:t>
            </a:r>
            <a:r>
              <a:rPr lang="ar-SA" sz="2400" b="1" dirty="0"/>
              <a:t>احذر من التركيز المفرط على الجانب الإجرائي فقط</a:t>
            </a:r>
            <a:br>
              <a:rPr lang="en-GB" sz="2400" dirty="0"/>
            </a:br>
            <a:r>
              <a:rPr lang="ar-SA" sz="2400" dirty="0"/>
              <a:t>درّب الفرق أيضًا على مهارات القيادة، التواصل، واتخاذ القرار تحت الضغط</a:t>
            </a:r>
            <a:r>
              <a:rPr lang="en-GB" sz="2400" dirty="0"/>
              <a:t>.</a:t>
            </a:r>
          </a:p>
          <a:p>
            <a:pPr algn="r" rtl="1"/>
            <a:r>
              <a:rPr lang="en-GB" sz="2400" dirty="0"/>
              <a:t>⚠️ </a:t>
            </a:r>
            <a:r>
              <a:rPr lang="ar-SA" sz="2400" b="1" dirty="0"/>
              <a:t>لا تُهمل تقييم الأداء بعد المحاكاة</a:t>
            </a:r>
            <a:br>
              <a:rPr lang="en-GB" sz="2400" dirty="0"/>
            </a:br>
            <a:r>
              <a:rPr lang="ar-SA" sz="2400" dirty="0"/>
              <a:t>بدون تقييم مُفصّل، تفقد المحاكاة قيمتها التعليمية</a:t>
            </a:r>
            <a:r>
              <a:rPr lang="en-GB" sz="2400" dirty="0"/>
              <a:t>.</a:t>
            </a:r>
          </a:p>
          <a:p>
            <a:pPr algn="r" rtl="1"/>
            <a:r>
              <a:rPr lang="en-GB" sz="2400" dirty="0"/>
              <a:t>⚠️ </a:t>
            </a:r>
            <a:r>
              <a:rPr lang="ar-SA" sz="2400" b="1" dirty="0"/>
              <a:t>تجنّب إقصاء الإدارة العليا من التدريب</a:t>
            </a:r>
            <a:br>
              <a:rPr lang="en-GB" sz="2400" dirty="0"/>
            </a:br>
            <a:r>
              <a:rPr lang="ar-SA" sz="2400" dirty="0"/>
              <a:t>مشاركة الإدارة العليا ضرورية لنجاح الاتصال في الأزمات الحقيقية</a:t>
            </a:r>
            <a:r>
              <a:rPr lang="en-GB" sz="2400" dirty="0"/>
              <a:t>.</a:t>
            </a:r>
          </a:p>
          <a:p>
            <a:pPr algn="r" rtl="1"/>
            <a:r>
              <a:rPr lang="en-GB" sz="2400" dirty="0"/>
              <a:t>⚠️ </a:t>
            </a:r>
            <a:r>
              <a:rPr lang="ar-SA" sz="2400" b="1" dirty="0"/>
              <a:t>لا تكتفِ بمحاكاة واحدة في العام</a:t>
            </a:r>
            <a:br>
              <a:rPr lang="en-GB" sz="2400" dirty="0"/>
            </a:br>
            <a:r>
              <a:rPr lang="ar-SA" sz="2400" dirty="0"/>
              <a:t>تدريب متكرر يُبني خبرات تراكمية حقيقية لدى الفريق</a:t>
            </a:r>
            <a:r>
              <a:rPr lang="en-GB" sz="24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7FD61C-A793-8860-4D38-4AA5645802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218" name="Picture 2" descr="كيف تساعد التكنولوجيا التقدم في العمل Global Studies">
            <a:extLst>
              <a:ext uri="{FF2B5EF4-FFF2-40B4-BE49-F238E27FC236}">
                <a16:creationId xmlns:a16="http://schemas.microsoft.com/office/drawing/2014/main" id="{B86B1B65-32BB-1C93-27A4-77FDCFFFA8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89948"/>
            <a:ext cx="3423836" cy="2282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42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971CE-549B-4474-8811-F4202168AA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FD73A-168E-9D6B-5FDC-73C24C9FAF97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E1034C-1E37-5B32-4716-E1264FBEFBD5}"/>
              </a:ext>
            </a:extLst>
          </p:cNvPr>
          <p:cNvSpPr txBox="1"/>
          <p:nvPr/>
        </p:nvSpPr>
        <p:spPr>
          <a:xfrm>
            <a:off x="617279" y="1037548"/>
            <a:ext cx="906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تصميم سيناريوهات أزمة متدرجة للتمرين العملي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8E5585-57D6-48AB-766F-ECD5FDA42E5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44A1F2-2F4A-8725-409D-8E6E0FB8EE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716003-F6CB-6DE6-7915-F4F570A34D9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AE4528-E250-0D88-88C1-390437E52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80E754A-0ECD-418D-7077-0243B0932F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7556575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78230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7B223B-3C0B-5F43-E65E-4B8D533D1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B372BB-EC9F-ED11-02D9-79CF7633D53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2D7313-3670-267B-3187-7155F73BD936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تطوير قواعد أخلاقية للاتصال في الأزمات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D9B1C1-CC67-1C54-E21A-F15D751D45B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1D1EC2-CBCE-1B0D-30EA-84AE6D7F938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6F64D5-F280-E2ED-382E-A10562FEE91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715E7E-FD49-12E7-B0CE-1A2CABD306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D26624B-034F-8084-B5FD-DDE15153A5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5079565"/>
              </p:ext>
            </p:extLst>
          </p:nvPr>
        </p:nvGraphicFramePr>
        <p:xfrm>
          <a:off x="914400" y="2436566"/>
          <a:ext cx="10335986" cy="4152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51467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F6735-6861-DA9B-1AC3-EB93FD286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CFEB1F-2FA8-C1EB-E57D-F4EEBC882E3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5AC0E2-3F3C-5EA2-681E-DDFB1C1CCEA3}"/>
              </a:ext>
            </a:extLst>
          </p:cNvPr>
          <p:cNvSpPr txBox="1"/>
          <p:nvPr/>
        </p:nvSpPr>
        <p:spPr>
          <a:xfrm>
            <a:off x="1108693" y="1163525"/>
            <a:ext cx="85701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استخدام الذكاء الاصطناعي في توليد الردود السريعة المدروسة</a:t>
            </a:r>
          </a:p>
          <a:p>
            <a:pPr algn="r" rtl="1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45BF37-40B0-C2A9-874E-82DC568D661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92FBD7-2840-CFCA-0589-4DC3E57A8AF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F174F8-5303-53E3-BC93-1A921A2D735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0B7CAF6-B68F-2C80-4E22-31AF405E4851}"/>
              </a:ext>
            </a:extLst>
          </p:cNvPr>
          <p:cNvSpPr txBox="1"/>
          <p:nvPr/>
        </p:nvSpPr>
        <p:spPr>
          <a:xfrm>
            <a:off x="-429611" y="1857079"/>
            <a:ext cx="10218018" cy="4659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GB" sz="2000" dirty="0"/>
              <a:t>💡 </a:t>
            </a:r>
            <a:r>
              <a:rPr lang="ar-SA" sz="2000" b="1" dirty="0"/>
              <a:t>دمج أدوات</a:t>
            </a:r>
            <a:r>
              <a:rPr lang="en-GB" sz="2000" b="1" dirty="0"/>
              <a:t> GPT/BERT </a:t>
            </a:r>
            <a:r>
              <a:rPr lang="ar-SA" sz="2000" b="1" dirty="0"/>
              <a:t>في توليد مسودات أولية للرسائل</a:t>
            </a:r>
            <a:r>
              <a:rPr lang="en-GB" sz="2000" b="1" dirty="0"/>
              <a:t>.</a:t>
            </a:r>
            <a:br>
              <a:rPr lang="en-GB" sz="2000" dirty="0"/>
            </a:br>
            <a:r>
              <a:rPr lang="ar-SA" sz="2000" dirty="0"/>
              <a:t>تُسرّع هذه الأدوات صياغة النصوص في اللحظات الحرجة</a:t>
            </a:r>
            <a:r>
              <a:rPr lang="en-GB" sz="2000" dirty="0"/>
              <a:t>.</a:t>
            </a:r>
          </a:p>
          <a:p>
            <a:pPr algn="r" rtl="1">
              <a:lnSpc>
                <a:spcPct val="150000"/>
              </a:lnSpc>
            </a:pPr>
            <a:r>
              <a:rPr lang="en-GB" sz="2000" dirty="0"/>
              <a:t>🕵️ </a:t>
            </a:r>
            <a:r>
              <a:rPr lang="ar-SA" sz="2000" b="1" dirty="0"/>
              <a:t>توظيف تحليل النبرة الآلية لرصد التغير في مزاج الجمهور</a:t>
            </a:r>
            <a:r>
              <a:rPr lang="en-GB" sz="2000" b="1" dirty="0"/>
              <a:t>.</a:t>
            </a:r>
            <a:br>
              <a:rPr lang="en-GB" sz="2000" dirty="0"/>
            </a:br>
            <a:r>
              <a:rPr lang="ar-SA" sz="2000" dirty="0"/>
              <a:t>يُساعد ذلك في ضبط الرسائل لتناسب الحالة النفسية السائدة</a:t>
            </a:r>
            <a:r>
              <a:rPr lang="en-GB" sz="2000" dirty="0"/>
              <a:t>.</a:t>
            </a:r>
          </a:p>
          <a:p>
            <a:pPr algn="r" rtl="1">
              <a:lnSpc>
                <a:spcPct val="150000"/>
              </a:lnSpc>
            </a:pPr>
            <a:r>
              <a:rPr lang="en-GB" sz="2000" dirty="0"/>
              <a:t>📊 </a:t>
            </a:r>
            <a:r>
              <a:rPr lang="ar-SA" sz="2000" b="1" dirty="0"/>
              <a:t>استخدام الذكاء الاصطناعي في التنبؤ باتجاهات الحديث</a:t>
            </a:r>
            <a:r>
              <a:rPr lang="en-GB" sz="2000" b="1" dirty="0"/>
              <a:t>.</a:t>
            </a:r>
            <a:br>
              <a:rPr lang="en-GB" sz="2000" dirty="0"/>
            </a:br>
            <a:r>
              <a:rPr lang="ar-SA" sz="2000" dirty="0"/>
              <a:t>يُعطي رؤية استباقية حول كيفية تطور الحوار العام حول الأزمة</a:t>
            </a:r>
            <a:r>
              <a:rPr lang="en-GB" sz="2000" dirty="0"/>
              <a:t>.</a:t>
            </a:r>
          </a:p>
          <a:p>
            <a:pPr algn="r" rtl="1">
              <a:lnSpc>
                <a:spcPct val="150000"/>
              </a:lnSpc>
            </a:pPr>
            <a:r>
              <a:rPr lang="en-GB" sz="2000" dirty="0"/>
              <a:t>✍️ </a:t>
            </a:r>
            <a:r>
              <a:rPr lang="ar-SA" sz="2000" b="1" dirty="0"/>
              <a:t>مراجعة بشرية دقيقة لكل رسالة مولدة</a:t>
            </a:r>
            <a:r>
              <a:rPr lang="en-GB" sz="2000" b="1" dirty="0"/>
              <a:t>.</a:t>
            </a:r>
            <a:br>
              <a:rPr lang="en-GB" sz="2000" dirty="0"/>
            </a:br>
            <a:r>
              <a:rPr lang="ar-SA" sz="2000" dirty="0"/>
              <a:t>لا يجوز نشر أي نص مولد آليًا دون تدقيق بشري صارم</a:t>
            </a:r>
            <a:r>
              <a:rPr lang="en-GB" sz="2000" dirty="0"/>
              <a:t>.</a:t>
            </a:r>
          </a:p>
          <a:p>
            <a:pPr algn="r" rtl="1">
              <a:lnSpc>
                <a:spcPct val="150000"/>
              </a:lnSpc>
            </a:pPr>
            <a:r>
              <a:rPr lang="en-GB" sz="2000" dirty="0"/>
              <a:t>🛠️ </a:t>
            </a:r>
            <a:r>
              <a:rPr lang="ar-SA" sz="2000" b="1" dirty="0"/>
              <a:t>اختيار الأدوات بعناية لتناسب طبيعة القطاع والمخاطر</a:t>
            </a:r>
            <a:r>
              <a:rPr lang="en-GB" sz="2000" b="1" dirty="0"/>
              <a:t>.</a:t>
            </a:r>
            <a:br>
              <a:rPr lang="en-GB" sz="2000" dirty="0"/>
            </a:br>
            <a:r>
              <a:rPr lang="ar-SA" sz="2000" dirty="0"/>
              <a:t>ليس كل أداة</a:t>
            </a:r>
            <a:r>
              <a:rPr lang="en-GB" sz="2000" dirty="0"/>
              <a:t> AI </a:t>
            </a:r>
            <a:r>
              <a:rPr lang="ar-SA" sz="2000" dirty="0"/>
              <a:t>مناسبة لكل سياق — التخصيص أمر بالغ الأهمية</a:t>
            </a:r>
            <a:r>
              <a:rPr lang="en-GB" sz="20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B318E1-8859-DFCD-462E-A7987CCDAC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42" name="Picture 2" descr="أفضل حل في مجال الذكاء الاصطناعي للشركات">
            <a:extLst>
              <a:ext uri="{FF2B5EF4-FFF2-40B4-BE49-F238E27FC236}">
                <a16:creationId xmlns:a16="http://schemas.microsoft.com/office/drawing/2014/main" id="{06AC3A37-01A8-D969-DAC1-E04ABFFD0D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4368"/>
            <a:ext cx="3719405" cy="2124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016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0A06A-7821-35D0-771E-D5744907DD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F1769E-3486-D9B4-76B6-DD69F2DC7DC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9C9AEE-CC32-AB2A-E0DD-19D110D71A55}"/>
              </a:ext>
            </a:extLst>
          </p:cNvPr>
          <p:cNvSpPr txBox="1"/>
          <p:nvPr/>
        </p:nvSpPr>
        <p:spPr>
          <a:xfrm>
            <a:off x="448887" y="1163525"/>
            <a:ext cx="9229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تحليل نقاط الضعف في منظومة الاتصال المؤسسي</a:t>
            </a:r>
          </a:p>
          <a:p>
            <a:pPr algn="r" rtl="1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668090-42E6-7276-59B3-2EDADEF6CF6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B3BBC0-B650-628D-A65B-C50E797C95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B5EAA0-21B7-FE74-3F1C-540D8C5AFE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0DB2C3-E5A0-4159-3A70-11425CEDCE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3C1521A-D56B-E849-6E97-93FEFC4320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186601"/>
              </p:ext>
            </p:extLst>
          </p:nvPr>
        </p:nvGraphicFramePr>
        <p:xfrm>
          <a:off x="617280" y="2351098"/>
          <a:ext cx="10645080" cy="279133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48360">
                  <a:extLst>
                    <a:ext uri="{9D8B030D-6E8A-4147-A177-3AD203B41FA5}">
                      <a16:colId xmlns:a16="http://schemas.microsoft.com/office/drawing/2014/main" val="3420588644"/>
                    </a:ext>
                  </a:extLst>
                </a:gridCol>
                <a:gridCol w="3548360">
                  <a:extLst>
                    <a:ext uri="{9D8B030D-6E8A-4147-A177-3AD203B41FA5}">
                      <a16:colId xmlns:a16="http://schemas.microsoft.com/office/drawing/2014/main" val="2239836973"/>
                    </a:ext>
                  </a:extLst>
                </a:gridCol>
                <a:gridCol w="3548360">
                  <a:extLst>
                    <a:ext uri="{9D8B030D-6E8A-4147-A177-3AD203B41FA5}">
                      <a16:colId xmlns:a16="http://schemas.microsoft.com/office/drawing/2014/main" val="1220729530"/>
                    </a:ext>
                  </a:extLst>
                </a:gridCol>
              </a:tblGrid>
              <a:tr h="4604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جاهزية عالية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جاهزية منخفضة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34073678"/>
                  </a:ext>
                </a:extLst>
              </a:tr>
              <a:tr h="4661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وضوح الأدوار والمسؤوليات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⚠️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98267397"/>
                  </a:ext>
                </a:extLst>
              </a:tr>
              <a:tr h="4661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سرعة اتخاذ القرار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⚠️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13263395"/>
                  </a:ext>
                </a:extLst>
              </a:tr>
              <a:tr h="4661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تكامل أنظمة الرصد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⚠️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21228716"/>
                  </a:ext>
                </a:extLst>
              </a:tr>
              <a:tr h="4661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وجود بنك رسائل طوارئ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⚠️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74587313"/>
                  </a:ext>
                </a:extLst>
              </a:tr>
              <a:tr h="46618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ثقافة الشفافية المؤسسية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 dirty="0">
                          <a:effectLst/>
                        </a:rPr>
                        <a:t>⚠️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2227437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C85435AF-553F-46B8-1241-8F96E6A0B723}"/>
              </a:ext>
            </a:extLst>
          </p:cNvPr>
          <p:cNvSpPr txBox="1"/>
          <p:nvPr/>
        </p:nvSpPr>
        <p:spPr>
          <a:xfrm>
            <a:off x="762000" y="5285360"/>
            <a:ext cx="10584180" cy="4263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0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ملاحظة: "تحليل نقاط الضعف بصدق هو البداية الحقيقية لتحسين قدرة المؤسسة على الصمود في الأزمات</a:t>
            </a:r>
            <a:r>
              <a:rPr lang="en-GB" sz="20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."</a:t>
            </a:r>
            <a:endParaRPr lang="en-GB" sz="20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5341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التكامل بين فرق التسويق والاتصال المؤسسي في مرحلة الوقاية</a:t>
            </a:r>
          </a:p>
          <a:p>
            <a:pPr algn="r" rtl="1"/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1275682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3197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8195-498C-1BE5-6E02-86BE0F1C1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C6E170-8430-8343-6846-12F414BE9A9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0BEB1B-BE2D-A903-E90F-6A0D82E01EE3}"/>
              </a:ext>
            </a:extLst>
          </p:cNvPr>
          <p:cNvSpPr txBox="1"/>
          <p:nvPr/>
        </p:nvSpPr>
        <p:spPr>
          <a:xfrm>
            <a:off x="1108692" y="1120157"/>
            <a:ext cx="86783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نصائح في إدارة الاتصال الوقائي</a:t>
            </a:r>
          </a:p>
          <a:p>
            <a:pPr algn="r" rtl="1"/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BF495F-EED4-2448-FC95-1D9561779F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89F85E-7656-E553-365A-5211A2B891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B9C1D2-FB3B-E463-A8E7-5F83FBEE5A4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350A1-AC54-FE50-597D-397722C7FA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6FEFE4A-D9B8-E3BB-BB60-A775D20855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93170064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22503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E856A-945D-DC71-FC72-AE55139D97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F3F1FF-A4EB-FF93-FFEB-E2B0E36AEE51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C9B047-3177-4D7B-38CF-5BE04299D2B1}"/>
              </a:ext>
            </a:extLst>
          </p:cNvPr>
          <p:cNvSpPr txBox="1"/>
          <p:nvPr/>
        </p:nvSpPr>
        <p:spPr>
          <a:xfrm>
            <a:off x="1108692" y="1120157"/>
            <a:ext cx="86783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بناء "ذاكرة مؤسسية" للأزمات السابقة ودروسها </a:t>
            </a:r>
          </a:p>
          <a:p>
            <a:pPr algn="r" rtl="1"/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A47101-BBD9-6B55-48EB-D68E8669927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092921-03EF-FB55-9410-E15CE57A412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259E85-AD3A-D612-DFDD-4C894A63C04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46DB6E-7C01-379B-3B9C-CBE946876A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6568026-07E3-0FBD-3B8D-BEB970F04B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5133951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2094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F368A-1E86-7D82-2C93-C45C2D205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450EB5-E373-EFC6-9FA6-6C48688D6B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E183A7-2EED-2374-8F9C-57B0F047FB65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صياغة دليل اتصال أزمات فعّال ومُحدّث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11DA7F-A435-E673-B569-B13D8C0AA64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C7B6BF-6B47-51EE-A433-1E71B1D328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D752F-2ECB-80F3-890C-B19173B0B6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69B695-D427-D729-EB3E-72BAA9AEFE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35C183-D50C-05E9-D545-D4C0C456EDAE}"/>
              </a:ext>
            </a:extLst>
          </p:cNvPr>
          <p:cNvSpPr txBox="1"/>
          <p:nvPr/>
        </p:nvSpPr>
        <p:spPr>
          <a:xfrm>
            <a:off x="617280" y="2288848"/>
            <a:ext cx="108127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400" dirty="0"/>
              <a:t>🗨️ "</a:t>
            </a:r>
            <a:r>
              <a:rPr lang="ar-SA" sz="2400" b="1" dirty="0">
                <a:solidFill>
                  <a:schemeClr val="accent1"/>
                </a:solidFill>
              </a:rPr>
              <a:t>الخطة التي لا تُراجع بانتظام تتحوّل إلى خطر بحد ذاتها</a:t>
            </a:r>
            <a:r>
              <a:rPr lang="en-GB" sz="2400" b="1" dirty="0">
                <a:solidFill>
                  <a:schemeClr val="accent1"/>
                </a:solidFill>
              </a:rPr>
              <a:t>."</a:t>
            </a:r>
            <a:br>
              <a:rPr lang="en-GB" sz="2400" dirty="0"/>
            </a:br>
            <a:r>
              <a:rPr lang="en-GB" sz="2400" dirty="0"/>
              <a:t>🔎 </a:t>
            </a:r>
            <a:r>
              <a:rPr lang="ar-SA" sz="2400" dirty="0"/>
              <a:t>التعليق: تحديث دليل الأزمات يجب أن يكون جزءًا من دورة التحسين المستمر، وليس فعالية سنوية روتينية</a:t>
            </a:r>
            <a:r>
              <a:rPr lang="en-GB" sz="2400" dirty="0"/>
              <a:t>.</a:t>
            </a:r>
          </a:p>
          <a:p>
            <a:pPr algn="r" rtl="1"/>
            <a:r>
              <a:rPr lang="en-GB" sz="2400" dirty="0"/>
              <a:t>🗨️ "</a:t>
            </a:r>
            <a:r>
              <a:rPr lang="ar-SA" sz="2400" b="1" dirty="0">
                <a:solidFill>
                  <a:schemeClr val="accent1"/>
                </a:solidFill>
              </a:rPr>
              <a:t>المحتوى البشري الصادق أقوى من أي بيان مُعقّد</a:t>
            </a:r>
            <a:r>
              <a:rPr lang="en-GB" sz="2400" dirty="0"/>
              <a:t>."</a:t>
            </a:r>
            <a:br>
              <a:rPr lang="en-GB" sz="2400" dirty="0"/>
            </a:br>
            <a:r>
              <a:rPr lang="en-GB" sz="2400" dirty="0"/>
              <a:t>🔎 </a:t>
            </a:r>
            <a:r>
              <a:rPr lang="ar-SA" sz="2400" dirty="0"/>
              <a:t>التعليق: دليل الأزمات يجب أن يُشجّع على الشفافية والتواصل الإنساني وليس فقط الاكتفاء بنصوص رسمية جامدة</a:t>
            </a:r>
            <a:r>
              <a:rPr lang="en-GB" sz="2400" dirty="0"/>
              <a:t>.</a:t>
            </a:r>
          </a:p>
          <a:p>
            <a:pPr algn="r" rtl="1"/>
            <a:r>
              <a:rPr lang="en-GB" sz="2400" dirty="0"/>
              <a:t>🗨️ "</a:t>
            </a:r>
            <a:r>
              <a:rPr lang="ar-SA" sz="2400" dirty="0">
                <a:solidFill>
                  <a:schemeClr val="accent1"/>
                </a:solidFill>
              </a:rPr>
              <a:t>أول ٣٠ دقيقة تحدد مسار أزمة الاتصال</a:t>
            </a:r>
            <a:r>
              <a:rPr lang="en-GB" sz="2400" dirty="0"/>
              <a:t>."</a:t>
            </a:r>
            <a:br>
              <a:rPr lang="en-GB" sz="2400" dirty="0"/>
            </a:br>
            <a:r>
              <a:rPr lang="en-GB" sz="2400" dirty="0"/>
              <a:t>🔎 </a:t>
            </a:r>
            <a:r>
              <a:rPr lang="ar-SA" sz="2400" dirty="0"/>
              <a:t>التعليق: دليل الأزمات يجب أن يركّز على استجابات الساعات الأولى، مع إرشادات واضحة حول سرعة وتنسيق الرسائل</a:t>
            </a:r>
            <a:r>
              <a:rPr lang="en-GB" sz="2400" dirty="0"/>
              <a:t>.</a:t>
            </a:r>
          </a:p>
          <a:p>
            <a:pPr algn="r" rtl="1"/>
            <a:r>
              <a:rPr lang="en-GB" sz="2400" dirty="0"/>
              <a:t>🗨️ "</a:t>
            </a:r>
            <a:r>
              <a:rPr lang="ar-SA" sz="2400" b="1" dirty="0">
                <a:solidFill>
                  <a:schemeClr val="accent1"/>
                </a:solidFill>
              </a:rPr>
              <a:t>كل شخص في المؤسسة له دور في الاتصال بالأزمات</a:t>
            </a:r>
            <a:r>
              <a:rPr lang="en-GB" sz="2400" dirty="0"/>
              <a:t>."</a:t>
            </a:r>
            <a:br>
              <a:rPr lang="en-GB" sz="2400" dirty="0"/>
            </a:br>
            <a:r>
              <a:rPr lang="en-GB" sz="2400" dirty="0"/>
              <a:t>🔎 </a:t>
            </a:r>
            <a:r>
              <a:rPr lang="ar-SA" sz="2400" dirty="0"/>
              <a:t>التعليق: يجب أن يُبرز الدليل أدوار جميع المستويات — من القيادة العليا إلى الموظفين في الخط الأمامي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2382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CB74F-B542-DA8D-307D-E945F8A4E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5271A5-6B6C-25BA-E1B8-1E363C6A9F1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CB2BD5-E425-AA10-BF47-491381C6BD2C}"/>
              </a:ext>
            </a:extLst>
          </p:cNvPr>
          <p:cNvSpPr txBox="1"/>
          <p:nvPr/>
        </p:nvSpPr>
        <p:spPr>
          <a:xfrm>
            <a:off x="426720" y="1120157"/>
            <a:ext cx="93603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>
                <a:latin typeface="Alexandria" charset="0"/>
                <a:cs typeface="Alexandria" charset="0"/>
              </a:rPr>
              <a:t> </a:t>
            </a:r>
            <a:r>
              <a:rPr lang="ar-SA" sz="2400" b="1" dirty="0"/>
              <a:t>مقارنة بين مؤسسات تملك خطط وقاية واتصالية متقدمة ومؤسسات تعتمد على ردود فعل</a:t>
            </a:r>
            <a:r>
              <a:rPr lang="en-GB" sz="3600" dirty="0"/>
              <a:t>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EE20D1-8440-8268-19D6-CF846D67879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2C4E9B-6E2D-8B26-F878-0E43408C277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2629C0-C4D8-1501-BEC5-7A6A11814E5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C77CD4-C136-15BC-3D5C-E7DD6E802E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80D6922-5834-0D48-305F-CEA279DC1E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391780"/>
              </p:ext>
            </p:extLst>
          </p:nvPr>
        </p:nvGraphicFramePr>
        <p:xfrm>
          <a:off x="762000" y="2494028"/>
          <a:ext cx="10500360" cy="387629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0120">
                  <a:extLst>
                    <a:ext uri="{9D8B030D-6E8A-4147-A177-3AD203B41FA5}">
                      <a16:colId xmlns:a16="http://schemas.microsoft.com/office/drawing/2014/main" val="2933290343"/>
                    </a:ext>
                  </a:extLst>
                </a:gridCol>
                <a:gridCol w="3500120">
                  <a:extLst>
                    <a:ext uri="{9D8B030D-6E8A-4147-A177-3AD203B41FA5}">
                      <a16:colId xmlns:a16="http://schemas.microsoft.com/office/drawing/2014/main" val="110231431"/>
                    </a:ext>
                  </a:extLst>
                </a:gridCol>
                <a:gridCol w="3500120">
                  <a:extLst>
                    <a:ext uri="{9D8B030D-6E8A-4147-A177-3AD203B41FA5}">
                      <a16:colId xmlns:a16="http://schemas.microsoft.com/office/drawing/2014/main" val="428198414"/>
                    </a:ext>
                  </a:extLst>
                </a:gridCol>
              </a:tblGrid>
              <a:tr h="64354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العنصر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مؤسسة ذات خطة متقدمة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مؤسسة تعتمد على ردود فعل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81219686"/>
                  </a:ext>
                </a:extLst>
              </a:tr>
              <a:tr h="6465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رصد المؤشرات المبكر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✅ </a:t>
                      </a:r>
                      <a:r>
                        <a:rPr lang="ar-SA" sz="2000" kern="0">
                          <a:effectLst/>
                        </a:rPr>
                        <a:t>أنظمة رصد متكاملة وذكاء اصطناعي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⚠️ </a:t>
                      </a:r>
                      <a:r>
                        <a:rPr lang="ar-SA" sz="2000" kern="0">
                          <a:effectLst/>
                        </a:rPr>
                        <a:t>لا يوجد إلا رصد يدوي متأخر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94036614"/>
                  </a:ext>
                </a:extLst>
              </a:tr>
              <a:tr h="6465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وجود بنك رسائل طوارئ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✅ </a:t>
                      </a:r>
                      <a:r>
                        <a:rPr lang="ar-SA" sz="2000" kern="0">
                          <a:effectLst/>
                        </a:rPr>
                        <a:t>نعم، محدث ومُدرّب عليه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⚠️ </a:t>
                      </a:r>
                      <a:r>
                        <a:rPr lang="ar-SA" sz="2000" kern="0">
                          <a:effectLst/>
                        </a:rPr>
                        <a:t>لا، يتم إعداد الرسائل أثناء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10982338"/>
                  </a:ext>
                </a:extLst>
              </a:tr>
              <a:tr h="6465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تنسيق فرق الاتصال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✅ </a:t>
                      </a:r>
                      <a:r>
                        <a:rPr lang="ar-SA" sz="2000" kern="0">
                          <a:effectLst/>
                        </a:rPr>
                        <a:t>تدريبات تكامل مستمرة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⚠️ </a:t>
                      </a:r>
                      <a:r>
                        <a:rPr lang="ar-SA" sz="2000" kern="0">
                          <a:effectLst/>
                        </a:rPr>
                        <a:t>فرق تعمل بشكل منفصل وغير منسق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31628188"/>
                  </a:ext>
                </a:extLst>
              </a:tr>
              <a:tr h="6465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جاهزية القيادة العليا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✅ </a:t>
                      </a:r>
                      <a:r>
                        <a:rPr lang="ar-SA" sz="2000" kern="0">
                          <a:effectLst/>
                        </a:rPr>
                        <a:t>قادة مدرَّبون على الاتصال في الأزمات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⚠️ </a:t>
                      </a:r>
                      <a:r>
                        <a:rPr lang="ar-SA" sz="2000" kern="0">
                          <a:effectLst/>
                        </a:rPr>
                        <a:t>لا يوجد إعداد خاص للقيادة العليا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49566030"/>
                  </a:ext>
                </a:extLst>
              </a:tr>
              <a:tr h="6465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ثقافة الشفافية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✅ </a:t>
                      </a:r>
                      <a:r>
                        <a:rPr lang="ar-SA" sz="2000" kern="0">
                          <a:effectLst/>
                        </a:rPr>
                        <a:t>راسخة ومُدمجة في الثقافة المؤسسية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 dirty="0">
                          <a:effectLst/>
                        </a:rPr>
                        <a:t>⚠️ </a:t>
                      </a:r>
                      <a:r>
                        <a:rPr lang="ar-SA" sz="2000" kern="0" dirty="0">
                          <a:effectLst/>
                        </a:rPr>
                        <a:t>تعتمد على تقدير الموقف أثناء الأزمة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70745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084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F1CBD-775A-2DA6-E9B6-36401042F0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9BD2487-0D78-0889-1BF5-951D891F1F7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92F63-7ACE-8959-3F67-8CA25C44C9DA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نختبر جاهزية خطة الاتصال عمليًا؟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B0683A-6490-7ACD-D2EC-BDF03177B7D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87A9AC-41D2-FAB6-134C-0DF6FE6F55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D131A0-C78D-CF21-95CD-DE4493F17AB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767D0B-BD87-27AE-BFB7-CFE8088670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2E75D21-9E09-2179-7568-02B3EE6CF7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7428052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7995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A7DDD-EAE4-D80E-0C0E-BC5BD4217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94FA54-4DCF-345B-ED26-AE534F80C1F4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BB7F56-D1AF-28DD-3507-E0F5FE5B87F9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متى يجب مراجعة وتحديث استراتيجية الوقاية الاتصالية؟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96CCED-EECC-0868-BA26-A43A6DC4ABC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01AD4C-9AB2-4C53-0447-31EAE3731A1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F9A465-03D3-C4A0-754B-7FEC70042A1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4583405-5C51-0C88-CDC2-4B87CD270B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089C2F6-CCBA-736C-2DF2-5A3185B167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4374891"/>
              </p:ext>
            </p:extLst>
          </p:nvPr>
        </p:nvGraphicFramePr>
        <p:xfrm>
          <a:off x="914400" y="2436566"/>
          <a:ext cx="10335986" cy="4152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9362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D75C26-FD6C-70F0-B5B5-DB0641E26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B3EC35-B1DB-3F29-DCF4-BA0EBE82D9A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47B2C5-1E8F-5C4E-06D9-C1FF228FB609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تتعلم المؤسسة من أزمات المنافسين؟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F667B8-4E3E-9015-DC1E-1D05C4E89F6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3CC933-147A-C868-A1DC-4FA4C6617F3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00D2C5-E15F-1770-CCBF-D8D349C883E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DB7B11-DE7A-A470-CA72-0A919189E5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535E37A-0D5B-08F9-7291-E888E39FD7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0134934"/>
              </p:ext>
            </p:extLst>
          </p:nvPr>
        </p:nvGraphicFramePr>
        <p:xfrm>
          <a:off x="1133515" y="2388347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7937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6CBCC-BD79-7181-2B3C-2263D097B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A48BD3-6C88-89F6-5E40-3A9E0CE5C50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FB52DD-31E3-AE52-7861-E235F1726F2E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دراسة حالة: استراتيجية الاتصال الوقائي في قطاع الطيران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2DFB1C-9CBD-8594-7314-EFB9A9910DD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3C7F8C-42D9-9F34-591D-D3FB499EF2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D0A730-2FF1-A31E-D6A8-A0F4B218B51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7ADA0B-45FE-D376-EC44-89780AD740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AC8946-5155-BF14-AF41-2ACEF5729A47}"/>
              </a:ext>
            </a:extLst>
          </p:cNvPr>
          <p:cNvSpPr txBox="1"/>
          <p:nvPr/>
        </p:nvSpPr>
        <p:spPr>
          <a:xfrm>
            <a:off x="1356361" y="2448114"/>
            <a:ext cx="9726946" cy="34168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✈️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حالة شركة 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Singapore Airlines: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عام ٢٠٢٠، واجهت الشركة أزمة إغلاق المطارات بسبب الجائحة، وتحوّلت مواقع التواصل إلى ساحة انتقادات بسبب إلغاء الرحلات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عناصر النجاح في استجابتها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الشفافية التامة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في تحديث الركاب أولًا بأول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رسائل إنسانية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تعترف بمشاعر الإحباط لدى الركاب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تحالفات سابقة مع الإعلام المتخصص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في قطاع السفر، ساعدت في نشر رواية متوازنة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342900" lvl="0" indent="-342900" algn="r" rtl="1">
              <a:lnSpc>
                <a:spcPct val="115000"/>
              </a:lnSpc>
              <a:spcAft>
                <a:spcPts val="800"/>
              </a:spcAft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ar-SA" sz="20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جاهزية فرق الرد السريع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على وسائل التواصل، ما منع تصاعد الموجة السلبية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24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4E49C-8FCE-6274-CE3D-0BCD2D0EA5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8308C-45D7-EB96-8DEE-68DB521F60D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779A77-80A3-9C1A-D51A-628973C133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دراسة حالة: قطاع التجزئة  </a:t>
            </a:r>
            <a:r>
              <a:rPr lang="en-GB" sz="2800" b="1" dirty="0"/>
              <a:t> (Amazon &amp;IKEA...)</a:t>
            </a:r>
            <a:endParaRPr lang="en-GB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37EB25-AB06-E743-2F02-E6AEFE8520C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6969D9-3B72-2242-C6A3-D4A8B4E1E1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13EB4D-125C-9C1E-B361-FE070EBA28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AF5720-E53A-0E55-3C92-C829A6EE09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4C6C22-52E4-2A73-FE82-3567A5280558}"/>
              </a:ext>
            </a:extLst>
          </p:cNvPr>
          <p:cNvSpPr txBox="1"/>
          <p:nvPr/>
        </p:nvSpPr>
        <p:spPr>
          <a:xfrm>
            <a:off x="1280160" y="2329525"/>
            <a:ext cx="1014983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000" dirty="0"/>
              <a:t>🛍️ Amazon:</a:t>
            </a:r>
            <a:br>
              <a:rPr lang="en-GB" sz="2000" dirty="0"/>
            </a:br>
            <a:r>
              <a:rPr lang="ar-SA" sz="2000" dirty="0"/>
              <a:t>في أزمة سلاسل الإمداد ٢٠٢١، واجهت تأخيرًا واسعًا في الشحنات خلال موسم الأعياد</a:t>
            </a:r>
            <a:r>
              <a:rPr lang="en-GB" sz="2000" dirty="0"/>
              <a:t>.</a:t>
            </a:r>
          </a:p>
          <a:p>
            <a:pPr algn="r" rtl="1"/>
            <a:r>
              <a:rPr lang="en-GB" sz="2000" dirty="0"/>
              <a:t>✅ </a:t>
            </a:r>
            <a:r>
              <a:rPr lang="ar-SA" sz="2000" dirty="0"/>
              <a:t>الدروس</a:t>
            </a:r>
            <a:r>
              <a:rPr lang="en-GB" sz="2000" dirty="0"/>
              <a:t>:</a:t>
            </a:r>
          </a:p>
          <a:p>
            <a:pPr lvl="0" algn="r" rtl="1"/>
            <a:r>
              <a:rPr lang="ar-SA" sz="2000" dirty="0"/>
              <a:t>استخدام </a:t>
            </a:r>
            <a:r>
              <a:rPr lang="ar-SA" sz="2000" b="1" dirty="0"/>
              <a:t>قنوات اتصال متعددة</a:t>
            </a:r>
            <a:r>
              <a:rPr lang="ar-SA" sz="2000" dirty="0"/>
              <a:t> لإدارة توقعات العملاء</a:t>
            </a:r>
            <a:r>
              <a:rPr lang="en-GB" sz="2000" dirty="0"/>
              <a:t>.</a:t>
            </a:r>
          </a:p>
          <a:p>
            <a:pPr lvl="0" algn="r" rtl="1"/>
            <a:r>
              <a:rPr lang="ar-SA" sz="2000" dirty="0"/>
              <a:t>الاعتراف بالواقع بدلاً من تزييفه</a:t>
            </a:r>
            <a:r>
              <a:rPr lang="en-GB" sz="2000" dirty="0"/>
              <a:t>.</a:t>
            </a:r>
          </a:p>
          <a:p>
            <a:pPr lvl="0" algn="r" rtl="1"/>
            <a:r>
              <a:rPr lang="ar-SA" sz="2000" dirty="0"/>
              <a:t>منح تعويضات استباقية للعملاء المتأثرين</a:t>
            </a:r>
            <a:r>
              <a:rPr lang="en-GB" sz="2000" dirty="0"/>
              <a:t>.</a:t>
            </a:r>
          </a:p>
          <a:p>
            <a:pPr algn="r" rtl="1"/>
            <a:r>
              <a:rPr lang="en-GB" sz="2000" dirty="0"/>
              <a:t>🛋️ IKEA:</a:t>
            </a:r>
            <a:br>
              <a:rPr lang="en-GB" sz="2000" dirty="0"/>
            </a:br>
            <a:r>
              <a:rPr lang="ar-SA" sz="2000" dirty="0"/>
              <a:t>في أزمة اتهامات بيئية ٢٠٢٢، اتُّهمت الشركة بشراء خشب من مصادر غير قانونية</a:t>
            </a:r>
            <a:r>
              <a:rPr lang="en-GB" sz="2000" dirty="0"/>
              <a:t>.</a:t>
            </a:r>
          </a:p>
          <a:p>
            <a:pPr algn="r" rtl="1"/>
            <a:r>
              <a:rPr lang="en-GB" sz="2000" dirty="0"/>
              <a:t>✅ </a:t>
            </a:r>
            <a:r>
              <a:rPr lang="ar-SA" sz="2000" dirty="0"/>
              <a:t>الدروس</a:t>
            </a:r>
            <a:r>
              <a:rPr lang="en-GB" sz="2000" dirty="0"/>
              <a:t>:</a:t>
            </a:r>
          </a:p>
          <a:p>
            <a:pPr lvl="0" algn="r" rtl="1"/>
            <a:r>
              <a:rPr lang="ar-SA" sz="2000" b="1" dirty="0"/>
              <a:t>رسائل وقائية قوية</a:t>
            </a:r>
            <a:r>
              <a:rPr lang="ar-SA" sz="2000" dirty="0"/>
              <a:t> حول التزام الشركة بالاستدامة</a:t>
            </a:r>
            <a:r>
              <a:rPr lang="en-GB" sz="2000" dirty="0"/>
              <a:t>.</a:t>
            </a:r>
          </a:p>
          <a:p>
            <a:pPr lvl="0" algn="r" rtl="1"/>
            <a:r>
              <a:rPr lang="ar-SA" sz="2000" dirty="0"/>
              <a:t>تعاون مع منظمات بيئية مستقلة لتعزيز المصداقية</a:t>
            </a:r>
            <a:r>
              <a:rPr lang="en-GB" sz="2000" dirty="0"/>
              <a:t>.</a:t>
            </a:r>
          </a:p>
          <a:p>
            <a:pPr lvl="0" algn="r" rtl="1"/>
            <a:r>
              <a:rPr lang="ar-SA" sz="2000" dirty="0"/>
              <a:t>تعديل فوري لسلاسل التوريد، مع نشر التقارير للعامة</a:t>
            </a:r>
            <a:r>
              <a:rPr lang="en-GB" sz="2000" dirty="0"/>
              <a:t>.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B43CA3C9-30FC-48F7-2BBE-828D43564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216" y="2406253"/>
            <a:ext cx="3721216" cy="1123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IKEA Greece - Apps on Google Play">
            <a:extLst>
              <a:ext uri="{FF2B5EF4-FFF2-40B4-BE49-F238E27FC236}">
                <a16:creationId xmlns:a16="http://schemas.microsoft.com/office/drawing/2014/main" id="{2559C943-28DC-6112-DE01-1BEA1AF06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60" y="3650652"/>
            <a:ext cx="2284488" cy="2284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39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4E665-83EB-021B-FA80-25FE16A74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0F9CAA-DD53-F96E-E178-52F31CCFC2B4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210D73-DB1D-27C4-781F-D36C87D89C67}"/>
              </a:ext>
            </a:extLst>
          </p:cNvPr>
          <p:cNvSpPr txBox="1"/>
          <p:nvPr/>
        </p:nvSpPr>
        <p:spPr>
          <a:xfrm>
            <a:off x="1000500" y="986360"/>
            <a:ext cx="8678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/>
              <a:t>دراسة حالة: قطاع الأزياء (كيف تُعد</a:t>
            </a:r>
            <a:r>
              <a:rPr lang="en-GB" sz="2400" b="1" dirty="0"/>
              <a:t> Zara </a:t>
            </a:r>
            <a:r>
              <a:rPr lang="ar-SA" sz="2400" b="1" dirty="0"/>
              <a:t>نفسها للأزمات؟)</a:t>
            </a:r>
            <a:r>
              <a:rPr lang="en-GB" sz="4000" dirty="0"/>
              <a:t> </a:t>
            </a:r>
            <a:endParaRPr lang="en-US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3DA3E4-615A-FDAD-D1A3-BDB69942ED0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55CCF0-92A5-02AB-18DC-EFCCD87F4A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8F6A6D-9FC2-881D-2D96-0CC7656A3C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BAFFBE-266B-CD7A-657D-DA20BA80F4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10C327-0B33-261A-A757-50904320A572}"/>
              </a:ext>
            </a:extLst>
          </p:cNvPr>
          <p:cNvSpPr txBox="1"/>
          <p:nvPr/>
        </p:nvSpPr>
        <p:spPr>
          <a:xfrm>
            <a:off x="3050931" y="2329842"/>
            <a:ext cx="823839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en-GB" sz="2400" dirty="0"/>
              <a:t>👗 Zara:</a:t>
            </a:r>
            <a:br>
              <a:rPr lang="en-GB" sz="2400" dirty="0"/>
            </a:br>
            <a:r>
              <a:rPr lang="ar-SA" sz="2400" dirty="0"/>
              <a:t>في عالم الأزياء سريع الحركة، تتعرّض</a:t>
            </a:r>
            <a:r>
              <a:rPr lang="en-GB" sz="2400" dirty="0"/>
              <a:t> Zara </a:t>
            </a:r>
            <a:r>
              <a:rPr lang="ar-SA" sz="2400" dirty="0"/>
              <a:t>لمخاطر دائمة: فضائح عمالية، قضايا تنوّع وشمول، استدامة</a:t>
            </a:r>
            <a:r>
              <a:rPr lang="en-GB" sz="2400" dirty="0"/>
              <a:t>.</a:t>
            </a:r>
          </a:p>
          <a:p>
            <a:pPr algn="r" rtl="1"/>
            <a:r>
              <a:rPr lang="ar-SA" sz="2400" dirty="0"/>
              <a:t>استراتيجية</a:t>
            </a:r>
            <a:r>
              <a:rPr lang="en-GB" sz="2400" dirty="0"/>
              <a:t> Zara:</a:t>
            </a:r>
          </a:p>
          <a:p>
            <a:pPr lvl="0" algn="r" rtl="1"/>
            <a:r>
              <a:rPr lang="ar-SA" sz="2400" b="1" dirty="0"/>
              <a:t>فريق رصد استباقي مخصص</a:t>
            </a:r>
            <a:r>
              <a:rPr lang="ar-SA" sz="2400" dirty="0"/>
              <a:t> لتحليل الحملات الرقمية ومؤشرات السلوك الاستهلاكي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تعاون دائم مع </a:t>
            </a:r>
            <a:r>
              <a:rPr lang="ar-SA" sz="2400" b="1" dirty="0"/>
              <a:t>مؤثرين مختارين بعناية</a:t>
            </a:r>
            <a:r>
              <a:rPr lang="ar-SA" sz="2400" dirty="0"/>
              <a:t> يدافعون عن شفافية العلامة التجارية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تحديث سريع </a:t>
            </a:r>
            <a:r>
              <a:rPr lang="ar-SA" sz="2400" b="1" dirty="0"/>
              <a:t>لخطاب المسؤولية الاجتماعية</a:t>
            </a:r>
            <a:r>
              <a:rPr lang="ar-SA" sz="2400" dirty="0"/>
              <a:t> استجابة لكل تطور</a:t>
            </a:r>
            <a:r>
              <a:rPr lang="en-GB" sz="2400" dirty="0"/>
              <a:t>.</a:t>
            </a:r>
          </a:p>
          <a:p>
            <a:pPr lvl="0" algn="r" rtl="1"/>
            <a:r>
              <a:rPr lang="ar-SA" sz="2400" dirty="0"/>
              <a:t>توفير </a:t>
            </a:r>
            <a:r>
              <a:rPr lang="ar-SA" sz="2400" b="1" dirty="0"/>
              <a:t>مسارات اتصال مباشرة</a:t>
            </a:r>
            <a:r>
              <a:rPr lang="ar-SA" sz="2400" dirty="0"/>
              <a:t> مع الفئات المعنية (موظفين، عملاء، نشطاء)</a:t>
            </a:r>
            <a:endParaRPr lang="en-GB" sz="2400" dirty="0"/>
          </a:p>
        </p:txBody>
      </p:sp>
      <p:pic>
        <p:nvPicPr>
          <p:cNvPr id="12290" name="Picture 2" descr="زارا (ملابس) - ويكيبيديا">
            <a:extLst>
              <a:ext uri="{FF2B5EF4-FFF2-40B4-BE49-F238E27FC236}">
                <a16:creationId xmlns:a16="http://schemas.microsoft.com/office/drawing/2014/main" id="{93C986ED-E797-9936-0947-A5E693172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" y="3429000"/>
            <a:ext cx="3669671" cy="154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20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74F62-A5DC-A73C-EB05-B667EB79B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FFC7CE-B1AB-3073-6C2D-461E2793AF3F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74C75E-DD37-C364-8FE7-A3EBB180ED65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ما الذي يجعل استراتيجية اتصال ما قبل الأزمة قابلة للتنفيذ فعليًا؟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C4557B-EA47-81EC-6855-812230FB1D7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DEAB29-4BC3-D5CA-519B-192033ADAA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1630B4-FC1A-59A6-9201-A63EA29925B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0FCEF3-413A-63B7-C9CC-66C75F6590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BDA90B4-BE24-ACB2-CA88-B1C9244760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417787"/>
              </p:ext>
            </p:extLst>
          </p:nvPr>
        </p:nvGraphicFramePr>
        <p:xfrm>
          <a:off x="762000" y="2404746"/>
          <a:ext cx="10530840" cy="395033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10280">
                  <a:extLst>
                    <a:ext uri="{9D8B030D-6E8A-4147-A177-3AD203B41FA5}">
                      <a16:colId xmlns:a16="http://schemas.microsoft.com/office/drawing/2014/main" val="2704715692"/>
                    </a:ext>
                  </a:extLst>
                </a:gridCol>
                <a:gridCol w="3510280">
                  <a:extLst>
                    <a:ext uri="{9D8B030D-6E8A-4147-A177-3AD203B41FA5}">
                      <a16:colId xmlns:a16="http://schemas.microsoft.com/office/drawing/2014/main" val="4216125188"/>
                    </a:ext>
                  </a:extLst>
                </a:gridCol>
                <a:gridCol w="3510280">
                  <a:extLst>
                    <a:ext uri="{9D8B030D-6E8A-4147-A177-3AD203B41FA5}">
                      <a16:colId xmlns:a16="http://schemas.microsoft.com/office/drawing/2014/main" val="3940410437"/>
                    </a:ext>
                  </a:extLst>
                </a:gridCol>
              </a:tblGrid>
              <a:tr h="65583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الممارسة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أفضل ممارسة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ممارسة ضعيفة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33455644"/>
                  </a:ext>
                </a:extLst>
              </a:tr>
              <a:tr h="65890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إشراك القيادة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✅ </a:t>
                      </a:r>
                      <a:r>
                        <a:rPr lang="ar-SA" sz="1800" kern="0">
                          <a:effectLst/>
                        </a:rPr>
                        <a:t>القيادة العليا منخرطة بالكامل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⚠️ </a:t>
                      </a:r>
                      <a:r>
                        <a:rPr lang="ar-SA" sz="1800" kern="0">
                          <a:effectLst/>
                        </a:rPr>
                        <a:t>تُوكَل المهمة فقط لفريق الاتصال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8783045"/>
                  </a:ext>
                </a:extLst>
              </a:tr>
              <a:tr h="65890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تحديث الخطة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✅ </a:t>
                      </a:r>
                      <a:r>
                        <a:rPr lang="ar-SA" sz="1800" kern="0">
                          <a:effectLst/>
                        </a:rPr>
                        <a:t>مراجعة دورية مع كل تغير بيئي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⚠️ </a:t>
                      </a:r>
                      <a:r>
                        <a:rPr lang="ar-SA" sz="1800" kern="0">
                          <a:effectLst/>
                        </a:rPr>
                        <a:t>تحديث صوري سنوي دون تحليل جاد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03551891"/>
                  </a:ext>
                </a:extLst>
              </a:tr>
              <a:tr h="65890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ربط الخطة بالتدريب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✅ </a:t>
                      </a:r>
                      <a:r>
                        <a:rPr lang="ar-SA" sz="1800" kern="0">
                          <a:effectLst/>
                        </a:rPr>
                        <a:t>ربط مباشر بين الخطة وبرامج تدريب الفرق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⚠️ </a:t>
                      </a:r>
                      <a:r>
                        <a:rPr lang="ar-SA" sz="1800" kern="0">
                          <a:effectLst/>
                        </a:rPr>
                        <a:t>خطة مكتوبة لكن الفرق غير مدرَّبة عليها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43862883"/>
                  </a:ext>
                </a:extLst>
              </a:tr>
              <a:tr h="65890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التكامل بين الإدارات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✅ </a:t>
                      </a:r>
                      <a:r>
                        <a:rPr lang="ar-SA" sz="1800" kern="0">
                          <a:effectLst/>
                        </a:rPr>
                        <a:t>خطة مشتركة بين جميع الإدارات الرئيسية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⚠️ </a:t>
                      </a:r>
                      <a:r>
                        <a:rPr lang="ar-SA" sz="1800" kern="0">
                          <a:effectLst/>
                        </a:rPr>
                        <a:t>خطة معزولة بيد إدارة الاتصال وحدها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254448490"/>
                  </a:ext>
                </a:extLst>
              </a:tr>
              <a:tr h="65890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1800" kern="0">
                          <a:effectLst/>
                        </a:rPr>
                        <a:t>اختبار الخطة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>
                          <a:effectLst/>
                        </a:rPr>
                        <a:t>✅ </a:t>
                      </a:r>
                      <a:r>
                        <a:rPr lang="ar-SA" sz="1800" kern="0">
                          <a:effectLst/>
                        </a:rPr>
                        <a:t>اختبارات عملية دورية + تغذية راجعة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0" dirty="0">
                          <a:effectLst/>
                        </a:rPr>
                        <a:t>⚠️ </a:t>
                      </a:r>
                      <a:r>
                        <a:rPr lang="ar-SA" sz="1800" kern="0" dirty="0">
                          <a:effectLst/>
                        </a:rPr>
                        <a:t>لا اختبارات فعلية، أو اختبار رمزي فقط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53626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669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نُقنع الإدارة العليا بأهمية الاستثمار في هذه الاستراتيجية؟</a:t>
            </a:r>
          </a:p>
          <a:p>
            <a:pPr algn="r" rtl="1"/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6391877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0625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الأسئلة الشائعة للمديرين عند بناء استراتيجية وقاية اتصالية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D4A335-2406-A0B5-D4FD-3640F5C28EB3}"/>
              </a:ext>
            </a:extLst>
          </p:cNvPr>
          <p:cNvSpPr txBox="1"/>
          <p:nvPr/>
        </p:nvSpPr>
        <p:spPr>
          <a:xfrm>
            <a:off x="1539241" y="2436567"/>
            <a:ext cx="9544066" cy="40239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❓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نحتاج لاستثمار موارد كبيرة لبناء خطة وقاية؟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ليس بالضرورة — بناء الأساس الصحيح يمكن أن يتم بميزانية معقولة، الأهم هو التزام الإدارة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❓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نُقنع الفرق المختلفة بالتعاون؟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 خلال إشراكهم في بناء الخطة منذ البداية، وإظهار كيف تخدم مصالحهم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❓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نحتاج إلى أدوات تقنية معقدة؟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ليس دائمًا — البدء بأدوات بسيطة ثم تطوير النظام تدريجيًا هو منهج ذكي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❓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هل يجب تدريب جميع الموظفين؟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نعم — لكن بدرجات متفاوتة حسب الأدوار. كل موظف يجب أن يعرف ما يُتوقّع منه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❓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نقيس فعالية الاستراتيجية؟</a:t>
            </a:r>
            <a:b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0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من خلال اختبارات دورية، مؤشرات أداء، ومراجعات بعد الأزمات</a:t>
            </a:r>
            <a:r>
              <a:rPr lang="en-GB" sz="20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 descr="مجموعة أسئلة اجتماعات فردية للمديرين المشغولين - مقالات ريادة أعمال عامة -  أكاديمية حسوب">
            <a:extLst>
              <a:ext uri="{FF2B5EF4-FFF2-40B4-BE49-F238E27FC236}">
                <a16:creationId xmlns:a16="http://schemas.microsoft.com/office/drawing/2014/main" id="{49C6CB28-1180-619E-F10A-473E8C917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76" y="3351572"/>
            <a:ext cx="3950208" cy="246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01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9E6B43-7728-6187-12BF-364F69E30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B551B2-E5FF-27BB-C15E-FFE1CCEA84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CB1B8-D676-6D5E-D64F-2F872D8FDF0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أهم النصائح التطبيقية لبناء استراتيجية وقاية فعّالة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09798A-913A-3B5C-75F8-F27275F9D79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CD6EF3-1E7B-A2F9-FAB9-D71CA339E5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9B8993-1CA0-58B0-62B0-198BB8CFA6A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6F40F2-0437-55C7-AD84-E0B40DA141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2167A16-426C-B104-35C6-BBE4374AC3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5015565"/>
              </p:ext>
            </p:extLst>
          </p:nvPr>
        </p:nvGraphicFramePr>
        <p:xfrm>
          <a:off x="914400" y="2457310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2916C41-8805-C6FF-041B-C4990BE1592A}"/>
              </a:ext>
            </a:extLst>
          </p:cNvPr>
          <p:cNvSpPr txBox="1"/>
          <p:nvPr/>
        </p:nvSpPr>
        <p:spPr>
          <a:xfrm>
            <a:off x="1539347" y="1962109"/>
            <a:ext cx="8139502" cy="483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10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+mj-cs"/>
              </a:rPr>
              <a:t>ما الذي تعلّمناه في هذه المحاضرة؟ </a:t>
            </a:r>
          </a:p>
        </p:txBody>
      </p:sp>
    </p:spTree>
    <p:extLst>
      <p:ext uri="{BB962C8B-B14F-4D97-AF65-F5344CB8AC3E}">
        <p14:creationId xmlns:p14="http://schemas.microsoft.com/office/powerpoint/2010/main" val="172308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812DE5-9F25-45CD-98E4-461085DA5433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9069</TotalTime>
  <Words>3847</Words>
  <Application>Microsoft Macintosh PowerPoint</Application>
  <PresentationFormat>Widescreen</PresentationFormat>
  <Paragraphs>578</Paragraphs>
  <Slides>42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Alexandria</vt:lpstr>
      <vt:lpstr>Apple Color Emoji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58</cp:revision>
  <dcterms:created xsi:type="dcterms:W3CDTF">2023-04-29T09:08:00Z</dcterms:created>
  <dcterms:modified xsi:type="dcterms:W3CDTF">2025-06-18T00:00:47Z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