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1.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41.xml" ContentType="application/vnd.openxmlformats-officedocument.presentationml.slide+xml"/>
  <Override PartName="/ppt/slides/slide40.xml" ContentType="application/vnd.openxmlformats-officedocument.presentationml.slide+xml"/>
  <Override PartName="/ppt/slides/slide39.xml" ContentType="application/vnd.openxmlformats-officedocument.presentationml.slide+xml"/>
  <Override PartName="/ppt/slides/slide19.xml" ContentType="application/vnd.openxmlformats-officedocument.presentationml.slide+xml"/>
  <Override PartName="/ppt/slides/slide18.xml" ContentType="application/vnd.openxmlformats-officedocument.presentationml.slide+xml"/>
  <Override PartName="/ppt/slides/slide17.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22.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33.xml" ContentType="application/vnd.openxmlformats-officedocument.presentationml.slide+xml"/>
  <Override PartName="/ppt/slides/slide32.xml" ContentType="application/vnd.openxmlformats-officedocument.presentationml.slide+xml"/>
  <Override PartName="/ppt/slides/slide31.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s/slide8.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20.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notesSlides/notesSlide3.xml" ContentType="application/vnd.openxmlformats-officedocument.presentationml.notesSlide+xml"/>
  <Override PartName="/ppt/notesSlides/notesSlide2.xml" ContentType="application/vnd.openxmlformats-officedocument.presentationml.notesSlide+xml"/>
  <Override PartName="/ppt/notesSlides/notesSlide4.xml" ContentType="application/vnd.openxmlformats-officedocument.presentationml.notesSlide+xml"/>
  <Override PartName="/ppt/notesSlides/notesSlide1.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ableStyles.xml" ContentType="application/vnd.openxmlformats-officedocument.presentationml.tableStyles+xml"/>
  <Override PartName="/ppt/presProps.xml" ContentType="application/vnd.openxmlformats-officedocument.presentationml.presProp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8" r:id="rId1"/>
  </p:sldMasterIdLst>
  <p:notesMasterIdLst>
    <p:notesMasterId r:id="rId46"/>
  </p:notesMasterIdLst>
  <p:sldIdLst>
    <p:sldId id="480" r:id="rId2"/>
    <p:sldId id="303" r:id="rId3"/>
    <p:sldId id="271" r:id="rId4"/>
    <p:sldId id="481" r:id="rId5"/>
    <p:sldId id="484" r:id="rId6"/>
    <p:sldId id="482" r:id="rId7"/>
    <p:sldId id="483" r:id="rId8"/>
    <p:sldId id="485" r:id="rId9"/>
    <p:sldId id="488" r:id="rId10"/>
    <p:sldId id="486" r:id="rId11"/>
    <p:sldId id="487" r:id="rId12"/>
    <p:sldId id="489" r:id="rId13"/>
    <p:sldId id="490" r:id="rId14"/>
    <p:sldId id="491" r:id="rId15"/>
    <p:sldId id="492" r:id="rId16"/>
    <p:sldId id="493" r:id="rId17"/>
    <p:sldId id="495" r:id="rId18"/>
    <p:sldId id="494" r:id="rId19"/>
    <p:sldId id="496" r:id="rId20"/>
    <p:sldId id="497" r:id="rId21"/>
    <p:sldId id="498" r:id="rId22"/>
    <p:sldId id="499" r:id="rId23"/>
    <p:sldId id="500" r:id="rId24"/>
    <p:sldId id="501" r:id="rId25"/>
    <p:sldId id="502" r:id="rId26"/>
    <p:sldId id="503" r:id="rId27"/>
    <p:sldId id="504" r:id="rId28"/>
    <p:sldId id="505" r:id="rId29"/>
    <p:sldId id="506" r:id="rId30"/>
    <p:sldId id="507" r:id="rId31"/>
    <p:sldId id="522" r:id="rId32"/>
    <p:sldId id="508" r:id="rId33"/>
    <p:sldId id="509" r:id="rId34"/>
    <p:sldId id="523" r:id="rId35"/>
    <p:sldId id="521" r:id="rId36"/>
    <p:sldId id="510" r:id="rId37"/>
    <p:sldId id="511" r:id="rId38"/>
    <p:sldId id="512" r:id="rId39"/>
    <p:sldId id="513" r:id="rId40"/>
    <p:sldId id="520" r:id="rId41"/>
    <p:sldId id="515" r:id="rId42"/>
    <p:sldId id="516" r:id="rId43"/>
    <p:sldId id="517"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481"/>
            <p14:sldId id="484"/>
            <p14:sldId id="482"/>
            <p14:sldId id="483"/>
            <p14:sldId id="485"/>
            <p14:sldId id="488"/>
            <p14:sldId id="486"/>
            <p14:sldId id="487"/>
            <p14:sldId id="489"/>
            <p14:sldId id="490"/>
            <p14:sldId id="491"/>
            <p14:sldId id="492"/>
            <p14:sldId id="493"/>
            <p14:sldId id="495"/>
            <p14:sldId id="494"/>
            <p14:sldId id="496"/>
            <p14:sldId id="497"/>
            <p14:sldId id="498"/>
            <p14:sldId id="499"/>
            <p14:sldId id="500"/>
            <p14:sldId id="501"/>
            <p14:sldId id="502"/>
            <p14:sldId id="503"/>
            <p14:sldId id="504"/>
            <p14:sldId id="505"/>
            <p14:sldId id="506"/>
            <p14:sldId id="507"/>
            <p14:sldId id="522"/>
            <p14:sldId id="508"/>
            <p14:sldId id="509"/>
            <p14:sldId id="523"/>
            <p14:sldId id="521"/>
            <p14:sldId id="510"/>
            <p14:sldId id="511"/>
            <p14:sldId id="512"/>
            <p14:sldId id="513"/>
            <p14:sldId id="520"/>
            <p14:sldId id="515"/>
            <p14:sldId id="516"/>
            <p14:sldId id="517"/>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5" d="100"/>
          <a:sy n="65" d="100"/>
        </p:scale>
        <p:origin x="672" y="32"/>
      </p:cViewPr>
      <p:guideLst>
        <p:guide orient="horz" pos="2160"/>
        <p:guide pos="3840"/>
      </p:guideLst>
    </p:cSldViewPr>
  </p:slideViewPr>
  <p:notesTextViewPr>
    <p:cViewPr>
      <p:scale>
        <a:sx n="1" d="1"/>
        <a:sy n="1" d="1"/>
      </p:scale>
      <p:origin x="0" y="0"/>
    </p:cViewPr>
  </p:notesTextViewPr>
  <p:sorterViewPr>
    <p:cViewPr>
      <p:scale>
        <a:sx n="100" d="100"/>
        <a:sy n="100" d="100"/>
      </p:scale>
      <p:origin x="0" y="1128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en-US" dirty="0"/>
          </a:p>
        </p:txBody>
      </p:sp>
      <p:sp>
        <p:nvSpPr>
          <p:cNvPr id="4" name="عنصر نائب لرقم الشريحة 3"/>
          <p:cNvSpPr>
            <a:spLocks noGrp="1"/>
          </p:cNvSpPr>
          <p:nvPr>
            <p:ph type="sldNum" sz="quarter" idx="10"/>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3246506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44</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713404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68966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98676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05525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983849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62793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032688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15756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35334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75293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61616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smtClean="0"/>
              <a:t>Click icon to add picture</a:t>
            </a:r>
            <a:endParaRPr lang="en-US"/>
          </a:p>
        </p:txBody>
      </p:sp>
    </p:spTree>
    <p:extLst>
      <p:ext uri="{BB962C8B-B14F-4D97-AF65-F5344CB8AC3E}">
        <p14:creationId xmlns:p14="http://schemas.microsoft.com/office/powerpoint/2010/main" val="60925240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4216804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5514870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847867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hf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17523844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smtClean="0"/>
              <a:t>Click icon to add picture</a:t>
            </a:r>
            <a:endParaRPr lang="id-ID"/>
          </a:p>
        </p:txBody>
      </p:sp>
    </p:spTree>
    <p:extLst>
      <p:ext uri="{BB962C8B-B14F-4D97-AF65-F5344CB8AC3E}">
        <p14:creationId xmlns:p14="http://schemas.microsoft.com/office/powerpoint/2010/main" val="2220561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smtClean="0"/>
              <a:t>Click icon to add picture</a:t>
            </a:r>
            <a:endParaRPr lang="id-ID"/>
          </a:p>
        </p:txBody>
      </p:sp>
    </p:spTree>
    <p:extLst>
      <p:ext uri="{BB962C8B-B14F-4D97-AF65-F5344CB8AC3E}">
        <p14:creationId xmlns:p14="http://schemas.microsoft.com/office/powerpoint/2010/main" val="8407799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hf hdr="0" ftr="0" dt="0"/>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6170388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 id="2147483660" r:id="rId19"/>
    <p:sldLayoutId id="2147483662" r:id="rId20"/>
    <p:sldLayoutId id="2147483664" r:id="rId21"/>
    <p:sldLayoutId id="2147483667" r:id="rId22"/>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7.png"/><Relationship Id="rId7"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30" y="312516"/>
            <a:ext cx="5774898" cy="654548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601884" y="3794396"/>
            <a:ext cx="5389775" cy="1261884"/>
          </a:xfrm>
          <a:prstGeom prst="rect">
            <a:avLst/>
          </a:prstGeom>
          <a:noFill/>
        </p:spPr>
        <p:txBody>
          <a:bodyPr wrap="square" rtlCol="0">
            <a:spAutoFit/>
          </a:bodyPr>
          <a:lstStyle/>
          <a:p>
            <a:pPr algn="ctr"/>
            <a:r>
              <a:rPr lang="ar-EG" sz="2800" b="1" dirty="0" smtClean="0">
                <a:solidFill>
                  <a:srgbClr val="FF0000"/>
                </a:solidFill>
                <a:latin typeface="Alexandria" pitchFamily="2" charset="-78"/>
                <a:cs typeface="Alexandria" pitchFamily="2" charset="-78"/>
              </a:rPr>
              <a:t>مقرر الحكومة الرقمية </a:t>
            </a:r>
          </a:p>
          <a:p>
            <a:pPr algn="ctr"/>
            <a:r>
              <a:rPr lang="en-US" sz="2400" dirty="0" smtClean="0">
                <a:latin typeface="Alexandria" pitchFamily="2" charset="-78"/>
                <a:cs typeface="Alexandria" pitchFamily="2" charset="-78"/>
              </a:rPr>
              <a:t>LAW625</a:t>
            </a:r>
          </a:p>
          <a:p>
            <a:pPr algn="ctr"/>
            <a:endParaRPr lang="en-US" sz="2400" dirty="0">
              <a:solidFill>
                <a:schemeClr val="bg1"/>
              </a:solidFill>
              <a:latin typeface="Alexandria" pitchFamily="2" charset="-78"/>
              <a:cs typeface="Alexandria" pitchFamily="2" charset="-78"/>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108643" y="1937901"/>
            <a:ext cx="4759721" cy="1200329"/>
          </a:xfrm>
          <a:prstGeom prst="rect">
            <a:avLst/>
          </a:prstGeom>
          <a:noFill/>
        </p:spPr>
        <p:txBody>
          <a:bodyPr wrap="square" rtlCol="0">
            <a:spAutoFit/>
          </a:bodyPr>
          <a:lstStyle/>
          <a:p>
            <a:r>
              <a:rPr lang="ar-EG" sz="2800" b="1" dirty="0" smtClean="0">
                <a:solidFill>
                  <a:srgbClr val="00B0F0"/>
                </a:solidFill>
                <a:latin typeface="Alexandria" pitchFamily="2" charset="-78"/>
                <a:cs typeface="Alexandria" pitchFamily="2" charset="-78"/>
              </a:rPr>
              <a:t>ماجستير القانون الرقمي </a:t>
            </a:r>
            <a:endParaRPr lang="ar-EG" sz="2800" b="1" dirty="0">
              <a:solidFill>
                <a:srgbClr val="00B0F0"/>
              </a:solidFill>
              <a:latin typeface="Alexandria" pitchFamily="2" charset="-78"/>
              <a:cs typeface="Alexandria" pitchFamily="2" charset="-78"/>
            </a:endParaRPr>
          </a:p>
          <a:p>
            <a:r>
              <a:rPr lang="ar-EG" sz="4400" b="1" dirty="0" smtClean="0">
                <a:solidFill>
                  <a:srgbClr val="00B0F0"/>
                </a:solidFill>
                <a:latin typeface="Alexandria" pitchFamily="2" charset="-78"/>
                <a:cs typeface="Alexandria" pitchFamily="2" charset="-78"/>
              </a:rPr>
              <a:t> </a:t>
            </a:r>
            <a:endParaRPr lang="en-US" sz="4400" b="1" dirty="0">
              <a:solidFill>
                <a:srgbClr val="00B0F0"/>
              </a:solidFill>
              <a:latin typeface="Alexandria" pitchFamily="2" charset="-78"/>
              <a:cs typeface="Alexandria" pitchFamily="2" charset="-78"/>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648181"/>
            <a:ext cx="5628985" cy="5787343"/>
          </a:xfrm>
          <a:prstGeom prst="ellipse">
            <a:avLst/>
          </a:prstGeom>
          <a:blipFill>
            <a:blip r:embed="rId3"/>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p:cNvPicPr>
            <a:picLocks noChangeAspect="1"/>
          </p:cNvPicPr>
          <p:nvPr/>
        </p:nvPicPr>
        <p:blipFill>
          <a:blip r:embed="rId4"/>
          <a:stretch>
            <a:fillRect/>
          </a:stretch>
        </p:blipFill>
        <p:spPr>
          <a:xfrm>
            <a:off x="339955" y="144044"/>
            <a:ext cx="2956816" cy="1383912"/>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17606"/>
    </mc:Choice>
    <mc:Fallback xmlns="">
      <p:transition spd="slow" advTm="17606"/>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1"/>
            <a:ext cx="12284596" cy="5654407"/>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8283797" y="1849285"/>
            <a:ext cx="3483646" cy="1261884"/>
          </a:xfrm>
          <a:prstGeom prst="rect">
            <a:avLst/>
          </a:prstGeom>
          <a:noFill/>
        </p:spPr>
        <p:txBody>
          <a:bodyPr wrap="none" rtlCol="0">
            <a:spAutoFit/>
          </a:bodyPr>
          <a:lstStyle/>
          <a:p>
            <a:r>
              <a:rPr lang="ar-EG" sz="3200" b="1" dirty="0" smtClean="0">
                <a:solidFill>
                  <a:srgbClr val="00B0F0"/>
                </a:solidFill>
                <a:latin typeface="Alexandria" pitchFamily="2" charset="-78"/>
                <a:cs typeface="Alexandria" pitchFamily="2" charset="-78"/>
              </a:rPr>
              <a:t>الحكومة الرقمية</a:t>
            </a:r>
          </a:p>
          <a:p>
            <a:endParaRPr lang="ar-EG" sz="4400" b="1" dirty="0" smtClean="0">
              <a:solidFill>
                <a:srgbClr val="00B0F0"/>
              </a:solidFill>
              <a:latin typeface="Alexandria" pitchFamily="2" charset="-78"/>
              <a:cs typeface="Alexandria" pitchFamily="2" charset="-78"/>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5856791" y="3148315"/>
            <a:ext cx="5104434" cy="1654238"/>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chemeClr val="tx1"/>
                </a:solidFill>
                <a:latin typeface="Alexandria" pitchFamily="2" charset="-78"/>
                <a:cs typeface="Alexandria" pitchFamily="2" charset="-78"/>
              </a:rPr>
              <a:t>المحاضرة العاشرة</a:t>
            </a:r>
          </a:p>
          <a:p>
            <a:pPr algn="ctr"/>
            <a:r>
              <a:rPr lang="ar-EG" sz="2400" b="1" dirty="0" smtClean="0">
                <a:solidFill>
                  <a:schemeClr val="tx1"/>
                </a:solidFill>
                <a:latin typeface="Alexandria" pitchFamily="2" charset="-78"/>
                <a:cs typeface="Alexandria" pitchFamily="2" charset="-78"/>
              </a:rPr>
              <a:t>العقد الإداري الالكتروني</a:t>
            </a:r>
          </a:p>
          <a:p>
            <a:pPr algn="ctr"/>
            <a:r>
              <a:rPr lang="ar-EG" sz="2400" b="1" dirty="0" smtClean="0">
                <a:solidFill>
                  <a:schemeClr val="tx1"/>
                </a:solidFill>
                <a:latin typeface="Alexandria" pitchFamily="2" charset="-78"/>
                <a:cs typeface="Alexandria" pitchFamily="2" charset="-78"/>
              </a:rPr>
              <a:t>أساليب إبرام العقد الإداري الالكتروني</a:t>
            </a: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2870522" y="4802552"/>
            <a:ext cx="4502551" cy="707886"/>
          </a:xfrm>
          <a:prstGeom prst="rect">
            <a:avLst/>
          </a:prstGeom>
          <a:noFill/>
        </p:spPr>
        <p:txBody>
          <a:bodyPr wrap="square" rtlCol="0">
            <a:spAutoFit/>
          </a:bodyPr>
          <a:lstStyle/>
          <a:p>
            <a:r>
              <a:rPr lang="en-US" sz="2000" dirty="0">
                <a:solidFill>
                  <a:schemeClr val="accent1">
                    <a:lumMod val="50000"/>
                  </a:schemeClr>
                </a:solidFill>
                <a:latin typeface="Alexandria" pitchFamily="2" charset="-78"/>
                <a:cs typeface="Alexandria" pitchFamily="2" charset="-78"/>
              </a:rPr>
              <a:t>Prepared by Dr</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Haytham</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Eissa</a:t>
            </a:r>
            <a:r>
              <a:rPr lang="en-US" sz="2000" dirty="0" smtClean="0">
                <a:solidFill>
                  <a:schemeClr val="accent1">
                    <a:lumMod val="50000"/>
                  </a:schemeClr>
                </a:solidFill>
                <a:latin typeface="Alexandria" pitchFamily="2" charset="-78"/>
                <a:cs typeface="Alexandria" pitchFamily="2" charset="-78"/>
              </a:rPr>
              <a:t> </a:t>
            </a:r>
            <a:r>
              <a:rPr lang="en-US" sz="2000" dirty="0" err="1" smtClean="0">
                <a:solidFill>
                  <a:schemeClr val="accent1">
                    <a:lumMod val="50000"/>
                  </a:schemeClr>
                </a:solidFill>
                <a:latin typeface="Alexandria" pitchFamily="2" charset="-78"/>
                <a:cs typeface="Alexandria" pitchFamily="2" charset="-78"/>
              </a:rPr>
              <a:t>Manaa</a:t>
            </a:r>
            <a:r>
              <a:rPr lang="en-US" sz="2000" dirty="0">
                <a:solidFill>
                  <a:schemeClr val="accent1">
                    <a:lumMod val="50000"/>
                  </a:schemeClr>
                </a:solidFill>
                <a:latin typeface="Alexandria" pitchFamily="2" charset="-78"/>
                <a:cs typeface="Alexandria" pitchFamily="2" charset="-78"/>
              </a:rPr>
              <a:t>	</a:t>
            </a:r>
          </a:p>
        </p:txBody>
      </p:sp>
      <p:sp>
        <p:nvSpPr>
          <p:cNvPr id="3" name="TextBox 2">
            <a:extLst>
              <a:ext uri="{FF2B5EF4-FFF2-40B4-BE49-F238E27FC236}">
                <a16:creationId xmlns="" xmlns:a16="http://schemas.microsoft.com/office/drawing/2014/main" id="{75DD345E-3E3C-C8BD-7DE1-6E42EB52FC9F}"/>
              </a:ext>
            </a:extLst>
          </p:cNvPr>
          <p:cNvSpPr txBox="1"/>
          <p:nvPr/>
        </p:nvSpPr>
        <p:spPr>
          <a:xfrm>
            <a:off x="7472441" y="6218138"/>
            <a:ext cx="2616200" cy="307777"/>
          </a:xfrm>
          <a:prstGeom prst="rect">
            <a:avLst/>
          </a:prstGeom>
          <a:noFill/>
        </p:spPr>
        <p:txBody>
          <a:bodyPr wrap="square" rtlCol="0">
            <a:spAutoFit/>
          </a:bodyPr>
          <a:lstStyle/>
          <a:p>
            <a:pPr algn="ctr"/>
            <a:r>
              <a:rPr lang="en-US" sz="1400" b="1" dirty="0" smtClean="0"/>
              <a:t>www.midocean.edu.km</a:t>
            </a:r>
            <a:endParaRPr lang="en-US" sz="1400" b="1" dirty="0"/>
          </a:p>
        </p:txBody>
      </p:sp>
      <p:pic>
        <p:nvPicPr>
          <p:cNvPr id="6" name="Picture 5"/>
          <p:cNvPicPr>
            <a:picLocks noChangeAspect="1"/>
          </p:cNvPicPr>
          <p:nvPr/>
        </p:nvPicPr>
        <p:blipFill>
          <a:blip r:embed="rId4"/>
          <a:stretch>
            <a:fillRect/>
          </a:stretch>
        </p:blipFill>
        <p:spPr>
          <a:xfrm>
            <a:off x="8780541" y="87279"/>
            <a:ext cx="2956816" cy="1383912"/>
          </a:xfrm>
          <a:prstGeom prst="rect">
            <a:avLst/>
          </a:prstGeom>
        </p:spPr>
      </p:pic>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76066"/>
    </mc:Choice>
    <mc:Fallback xmlns="">
      <p:transition spd="slow" advTm="76066"/>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388962" y="1123950"/>
            <a:ext cx="9675278" cy="4488913"/>
          </a:xfrm>
        </p:spPr>
      </p:pic>
      <p:sp>
        <p:nvSpPr>
          <p:cNvPr id="6" name="Rectangle 5">
            <a:extLst>
              <a:ext uri="{FF2B5EF4-FFF2-40B4-BE49-F238E27FC236}">
                <a16:creationId xmlns=""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 xmlns:a16="http://schemas.microsoft.com/office/drawing/2014/main" id="{FFBC9732-D32E-DCF9-3982-D4B68F971747}"/>
              </a:ext>
            </a:extLst>
          </p:cNvPr>
          <p:cNvSpPr/>
          <p:nvPr/>
        </p:nvSpPr>
        <p:spPr>
          <a:xfrm>
            <a:off x="196769" y="4884389"/>
            <a:ext cx="5925425" cy="2115451"/>
          </a:xfrm>
          <a:prstGeom prst="rect">
            <a:avLst/>
          </a:prstGeom>
          <a:noFill/>
        </p:spPr>
        <p:txBody>
          <a:bodyPr wrap="square">
            <a:spAutoFit/>
          </a:bodyPr>
          <a:lstStyle/>
          <a:p>
            <a:pPr algn="r">
              <a:lnSpc>
                <a:spcPct val="120000"/>
              </a:lnSpc>
            </a:pPr>
            <a:r>
              <a:rPr lang="ar-EG" sz="2800" b="1" dirty="0" smtClean="0">
                <a:latin typeface="Alexandria" pitchFamily="2" charset="-78"/>
                <a:cs typeface="Alexandria" pitchFamily="2" charset="-78"/>
              </a:rPr>
              <a:t>أساليب إبرام العقد الإداري الالكتروني</a:t>
            </a:r>
          </a:p>
          <a:p>
            <a:pPr algn="r">
              <a:lnSpc>
                <a:spcPct val="120000"/>
              </a:lnSpc>
            </a:pPr>
            <a:endParaRPr lang="ar-EG" sz="2800" b="1" dirty="0" smtClean="0">
              <a:solidFill>
                <a:schemeClr val="bg1"/>
              </a:solidFill>
              <a:latin typeface="Alexandria" pitchFamily="2" charset="-78"/>
              <a:cs typeface="Alexandria" pitchFamily="2" charset="-78"/>
            </a:endParaRPr>
          </a:p>
          <a:p>
            <a:pPr algn="r">
              <a:lnSpc>
                <a:spcPct val="120000"/>
              </a:lnSpc>
            </a:pPr>
            <a:r>
              <a:rPr lang="ar-EG" sz="2800" b="1" dirty="0" smtClean="0">
                <a:solidFill>
                  <a:schemeClr val="bg1"/>
                </a:solidFill>
                <a:latin typeface="Alexandria" pitchFamily="2" charset="-78"/>
                <a:cs typeface="Alexandria" pitchFamily="2" charset="-78"/>
              </a:rPr>
              <a:t> </a:t>
            </a: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301339" y="1259391"/>
            <a:ext cx="3748142" cy="584775"/>
          </a:xfrm>
          <a:prstGeom prst="rect">
            <a:avLst/>
          </a:prstGeom>
          <a:noFill/>
        </p:spPr>
        <p:txBody>
          <a:bodyPr wrap="none" rtlCol="0">
            <a:spAutoFit/>
          </a:bodyPr>
          <a:lstStyle/>
          <a:p>
            <a:r>
              <a:rPr lang="ar-EG" sz="3200" b="1" dirty="0" smtClean="0">
                <a:solidFill>
                  <a:srgbClr val="FF0000"/>
                </a:solidFill>
                <a:latin typeface="Alexandria" pitchFamily="2" charset="-78"/>
                <a:cs typeface="Alexandria" pitchFamily="2" charset="-78"/>
              </a:rPr>
              <a:t>موضوع المحاضرة</a:t>
            </a:r>
            <a:endParaRPr lang="en-US" sz="3200" b="1" dirty="0">
              <a:solidFill>
                <a:srgbClr val="FF0000"/>
              </a:solidFill>
              <a:latin typeface="Alexandria" pitchFamily="2" charset="-78"/>
              <a:cs typeface="Alexandria" pitchFamily="2" charset="-78"/>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6301339" y="6177405"/>
            <a:ext cx="2616200" cy="338554"/>
          </a:xfrm>
          <a:prstGeom prst="rect">
            <a:avLst/>
          </a:prstGeom>
          <a:noFill/>
        </p:spPr>
        <p:txBody>
          <a:bodyPr wrap="square" rtlCol="0">
            <a:spAutoFit/>
          </a:bodyPr>
          <a:lstStyle/>
          <a:p>
            <a:pPr algn="ctr"/>
            <a:r>
              <a:rPr lang="en-US" sz="1600" b="1" dirty="0"/>
              <a:t>www.midocean.edu.km</a:t>
            </a:r>
          </a:p>
        </p:txBody>
      </p:sp>
      <p:pic>
        <p:nvPicPr>
          <p:cNvPr id="3" name="Picture 2"/>
          <p:cNvPicPr>
            <a:picLocks noChangeAspect="1"/>
          </p:cNvPicPr>
          <p:nvPr/>
        </p:nvPicPr>
        <p:blipFill>
          <a:blip r:embed="rId3"/>
          <a:stretch>
            <a:fillRect/>
          </a:stretch>
        </p:blipFill>
        <p:spPr>
          <a:xfrm>
            <a:off x="9235184" y="0"/>
            <a:ext cx="2956816" cy="138391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14542"/>
    </mc:Choice>
    <mc:Fallback xmlns="">
      <p:transition spd="slow" advTm="145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592729" y="1805650"/>
            <a:ext cx="7436793" cy="2766349"/>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يخضع العقد الإداري للأحكام التي تنطبق على العقود بوجه عام، مع وجود بعض الخصوصيات التي يتميز بها؛ ويترتب على ذلك أنه يجب أن يتوافر فيه ذات الأركان الواجب توافرها في سائر العقود.</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a:t>
            </a:fld>
            <a:endParaRPr lang="en-US"/>
          </a:p>
        </p:txBody>
      </p:sp>
      <p:pic>
        <p:nvPicPr>
          <p:cNvPr id="7" name="Picture 6"/>
          <p:cNvPicPr>
            <a:picLocks noChangeAspect="1"/>
          </p:cNvPicPr>
          <p:nvPr/>
        </p:nvPicPr>
        <p:blipFill>
          <a:blip r:embed="rId3"/>
          <a:stretch>
            <a:fillRect/>
          </a:stretch>
        </p:blipFill>
        <p:spPr>
          <a:xfrm>
            <a:off x="8503792" y="221519"/>
            <a:ext cx="2956816" cy="1383912"/>
          </a:xfrm>
          <a:prstGeom prst="rect">
            <a:avLst/>
          </a:prstGeom>
        </p:spPr>
      </p:pic>
    </p:spTree>
    <p:extLst>
      <p:ext uri="{BB962C8B-B14F-4D97-AF65-F5344CB8AC3E}">
        <p14:creationId xmlns:p14="http://schemas.microsoft.com/office/powerpoint/2010/main" val="3886263778"/>
      </p:ext>
    </p:extLst>
  </p:cSld>
  <p:clrMapOvr>
    <a:masterClrMapping/>
  </p:clrMapOvr>
  <mc:AlternateContent xmlns:mc="http://schemas.openxmlformats.org/markup-compatibility/2006" xmlns:p14="http://schemas.microsoft.com/office/powerpoint/2010/main">
    <mc:Choice Requires="p14">
      <p:transition spd="slow" p14:dur="2000" advTm="65509"/>
    </mc:Choice>
    <mc:Fallback xmlns="">
      <p:transition spd="slow" advTm="65509"/>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38652" y="1851576"/>
            <a:ext cx="8287473" cy="3750197"/>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وهذه الأركان هي الرضا والمحل والسبب؛ فيجب أن يحدث تطابق لإرادة الطرفين على إحداث أثر قانوني معين، وهو ما يعني وجود تراضي على العقد، وبالإضافة إلى ذلك ينبغي أن يكون هذا التراضي صحيحا، أي صادر من شخص لديه الأهلية لممارسة للقيام بالعقد، وفي إطار النشاط الإداري، يعني ذلك وجوب أن يكون مختصا وفقا لمعنى الاختصاص الذي ذكرناه من قبل.</a:t>
            </a:r>
          </a:p>
          <a:p>
            <a:pPr marL="0" indent="0" algn="r">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5</a:t>
            </a:fld>
            <a:endParaRPr lang="en-US"/>
          </a:p>
        </p:txBody>
      </p:sp>
      <p:pic>
        <p:nvPicPr>
          <p:cNvPr id="7" name="Picture 6"/>
          <p:cNvPicPr>
            <a:picLocks noChangeAspect="1"/>
          </p:cNvPicPr>
          <p:nvPr/>
        </p:nvPicPr>
        <p:blipFill>
          <a:blip r:embed="rId2"/>
          <a:stretch>
            <a:fillRect/>
          </a:stretch>
        </p:blipFill>
        <p:spPr>
          <a:xfrm>
            <a:off x="9019284" y="88411"/>
            <a:ext cx="2956816" cy="1383912"/>
          </a:xfrm>
          <a:prstGeom prst="rect">
            <a:avLst/>
          </a:prstGeom>
        </p:spPr>
      </p:pic>
    </p:spTree>
    <p:extLst>
      <p:ext uri="{BB962C8B-B14F-4D97-AF65-F5344CB8AC3E}">
        <p14:creationId xmlns:p14="http://schemas.microsoft.com/office/powerpoint/2010/main" val="126646033"/>
      </p:ext>
    </p:extLst>
  </p:cSld>
  <p:clrMapOvr>
    <a:masterClrMapping/>
  </p:clrMapOvr>
  <mc:AlternateContent xmlns:mc="http://schemas.openxmlformats.org/markup-compatibility/2006" xmlns:p14="http://schemas.microsoft.com/office/powerpoint/2010/main">
    <mc:Choice Requires="p14">
      <p:transition spd="slow" p14:dur="2000" advTm="290948"/>
    </mc:Choice>
    <mc:Fallback xmlns="">
      <p:transition spd="slow" advTm="290948"/>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95017" y="1921397"/>
            <a:ext cx="8026779" cy="3472406"/>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كما ينبغي خلو الإرادة من العيوب المعروفة، وهي الغلط والتدليس والإكراه والاستغلال.</a:t>
            </a:r>
          </a:p>
          <a:p>
            <a:pPr marL="0" indent="0" algn="just" rtl="1">
              <a:lnSpc>
                <a:spcPct val="150000"/>
              </a:lnSpc>
              <a:buNone/>
            </a:pPr>
            <a:r>
              <a:rPr lang="ar-EG" dirty="0" smtClean="0">
                <a:latin typeface="Alexandria" pitchFamily="2" charset="-78"/>
                <a:cs typeface="Alexandria" pitchFamily="2" charset="-78"/>
              </a:rPr>
              <a:t>وفضلا عن الرضا وصحته على النحو المذكور، ينبغي أن يكون موضوع العقد داخلا في دائرة التعامل، من حيث طبيعته أو القانون، أي أن يكون مشروعا جائز التعامل فيه.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6</a:t>
            </a:fld>
            <a:endParaRPr lang="en-US"/>
          </a:p>
        </p:txBody>
      </p:sp>
      <p:pic>
        <p:nvPicPr>
          <p:cNvPr id="7" name="Picture 6"/>
          <p:cNvPicPr>
            <a:picLocks noChangeAspect="1"/>
          </p:cNvPicPr>
          <p:nvPr/>
        </p:nvPicPr>
        <p:blipFill>
          <a:blip r:embed="rId2"/>
          <a:stretch>
            <a:fillRect/>
          </a:stretch>
        </p:blipFill>
        <p:spPr>
          <a:xfrm>
            <a:off x="8714484" y="0"/>
            <a:ext cx="2956816" cy="1383912"/>
          </a:xfrm>
          <a:prstGeom prst="rect">
            <a:avLst/>
          </a:prstGeom>
        </p:spPr>
      </p:pic>
    </p:spTree>
    <p:extLst>
      <p:ext uri="{BB962C8B-B14F-4D97-AF65-F5344CB8AC3E}">
        <p14:creationId xmlns:p14="http://schemas.microsoft.com/office/powerpoint/2010/main" val="2475422790"/>
      </p:ext>
    </p:extLst>
  </p:cSld>
  <p:clrMapOvr>
    <a:masterClrMapping/>
  </p:clrMapOvr>
  <mc:AlternateContent xmlns:mc="http://schemas.openxmlformats.org/markup-compatibility/2006" xmlns:p14="http://schemas.microsoft.com/office/powerpoint/2010/main">
    <mc:Choice Requires="p14">
      <p:transition spd="slow" p14:dur="2000" advTm="304912"/>
    </mc:Choice>
    <mc:Fallback xmlns="">
      <p:transition spd="slow" advTm="30491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22338" y="1805651"/>
            <a:ext cx="7697166" cy="3206187"/>
          </a:xfrm>
        </p:spPr>
        <p:txBody>
          <a:bodyPr>
            <a:normAutofit lnSpcReduction="10000"/>
          </a:bodyPr>
          <a:lstStyle/>
          <a:p>
            <a:pPr marL="0" indent="0" algn="just" rtl="1">
              <a:lnSpc>
                <a:spcPct val="150000"/>
              </a:lnSpc>
              <a:buNone/>
            </a:pPr>
            <a:r>
              <a:rPr lang="ar-EG" dirty="0" smtClean="0">
                <a:latin typeface="Alexandria" pitchFamily="2" charset="-78"/>
                <a:cs typeface="Alexandria" pitchFamily="2" charset="-78"/>
              </a:rPr>
              <a:t>كما يجب أن يكون للعقد سبب مشروع أيضا؛ أما بالنسبة للشكل، سواء كان الكتابة أو اتباع إجراءات معينة لإبرام العقد، فإنه ليس من حيث الأصل ركنا في العقد، ولا يعد كذلك إلا إذا نص المشرع عليه واستلزم وجوده.</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7</a:t>
            </a:fld>
            <a:endParaRPr lang="en-US"/>
          </a:p>
        </p:txBody>
      </p:sp>
      <p:pic>
        <p:nvPicPr>
          <p:cNvPr id="7" name="Picture 6"/>
          <p:cNvPicPr>
            <a:picLocks noChangeAspect="1"/>
          </p:cNvPicPr>
          <p:nvPr/>
        </p:nvPicPr>
        <p:blipFill>
          <a:blip r:embed="rId2"/>
          <a:stretch>
            <a:fillRect/>
          </a:stretch>
        </p:blipFill>
        <p:spPr>
          <a:xfrm>
            <a:off x="8917218" y="130031"/>
            <a:ext cx="2956816" cy="1383912"/>
          </a:xfrm>
          <a:prstGeom prst="rect">
            <a:avLst/>
          </a:prstGeom>
        </p:spPr>
      </p:pic>
    </p:spTree>
    <p:extLst>
      <p:ext uri="{BB962C8B-B14F-4D97-AF65-F5344CB8AC3E}">
        <p14:creationId xmlns:p14="http://schemas.microsoft.com/office/powerpoint/2010/main" val="2732254774"/>
      </p:ext>
    </p:extLst>
  </p:cSld>
  <p:clrMapOvr>
    <a:masterClrMapping/>
  </p:clrMapOvr>
  <mc:AlternateContent xmlns:mc="http://schemas.openxmlformats.org/markup-compatibility/2006" xmlns:p14="http://schemas.microsoft.com/office/powerpoint/2010/main">
    <mc:Choice Requires="p14">
      <p:transition spd="slow" p14:dur="2000" advTm="176006"/>
    </mc:Choice>
    <mc:Fallback xmlns="">
      <p:transition spd="slow" advTm="17600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79271" y="1898247"/>
            <a:ext cx="7517817" cy="3009419"/>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ومع ذلك يتمتع العقد الإداري ببعض الخصوصيات التي تميزه عن العقود بوجه عام؛ فالهدف من العقد الإداري هو تحقيق الصالح العام وليس الصالح الخاص، ويعطي ذلك الإدارة مركزا أقوى من المتعاقد معها.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8</a:t>
            </a:fld>
            <a:endParaRPr lang="en-US"/>
          </a:p>
        </p:txBody>
      </p:sp>
      <p:pic>
        <p:nvPicPr>
          <p:cNvPr id="7" name="Picture 6"/>
          <p:cNvPicPr>
            <a:picLocks noChangeAspect="1"/>
          </p:cNvPicPr>
          <p:nvPr/>
        </p:nvPicPr>
        <p:blipFill>
          <a:blip r:embed="rId2"/>
          <a:stretch>
            <a:fillRect/>
          </a:stretch>
        </p:blipFill>
        <p:spPr>
          <a:xfrm>
            <a:off x="8829669" y="159214"/>
            <a:ext cx="2956816" cy="1383912"/>
          </a:xfrm>
          <a:prstGeom prst="rect">
            <a:avLst/>
          </a:prstGeom>
        </p:spPr>
      </p:pic>
    </p:spTree>
    <p:extLst>
      <p:ext uri="{BB962C8B-B14F-4D97-AF65-F5344CB8AC3E}">
        <p14:creationId xmlns:p14="http://schemas.microsoft.com/office/powerpoint/2010/main" val="1023902879"/>
      </p:ext>
    </p:extLst>
  </p:cSld>
  <p:clrMapOvr>
    <a:masterClrMapping/>
  </p:clrMapOvr>
  <mc:AlternateContent xmlns:mc="http://schemas.openxmlformats.org/markup-compatibility/2006" xmlns:p14="http://schemas.microsoft.com/office/powerpoint/2010/main">
    <mc:Choice Requires="p14">
      <p:transition spd="slow" p14:dur="2000" advTm="111098"/>
    </mc:Choice>
    <mc:Fallback xmlns="">
      <p:transition spd="slow" advTm="11109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388963" y="2025569"/>
            <a:ext cx="8299048" cy="3576577"/>
          </a:xfrm>
        </p:spPr>
        <p:txBody>
          <a:bodyPr>
            <a:normAutofit fontScale="92500" lnSpcReduction="10000"/>
          </a:bodyPr>
          <a:lstStyle/>
          <a:p>
            <a:pPr marL="0" lvl="0" indent="0" algn="just" rtl="1">
              <a:lnSpc>
                <a:spcPct val="150000"/>
              </a:lnSpc>
              <a:buNone/>
            </a:pPr>
            <a:r>
              <a:rPr lang="ar-EG" dirty="0" smtClean="0">
                <a:cs typeface="Alexandria" pitchFamily="2" charset="-78"/>
              </a:rPr>
              <a:t>وعلى الرغم من تمتع الإدارة بامتيازات السلطة العامة في هذا السياق والتي تعطيها مركزا أقوى من المتعاقد معها، تبرره المصلحة العامة الواجب تحقيقها من العقد، إلا أن المشرع يحدد للإدارة في الغالب الطريق الذي يجب أن تسلكه في تعاقدها، نظرا لأنه أفضل الطرق لتحقيق الصالح العام.</a:t>
            </a:r>
          </a:p>
          <a:p>
            <a:pPr marL="0" lvl="0" indent="0" algn="just" rtl="1">
              <a:lnSpc>
                <a:spcPct val="150000"/>
              </a:lnSpc>
              <a:buNone/>
            </a:pPr>
            <a:endParaRPr lang="ar-EG" dirty="0" smtClean="0">
              <a:solidFill>
                <a:schemeClr val="bg1"/>
              </a:solidFill>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9</a:t>
            </a:fld>
            <a:endParaRPr lang="en-US"/>
          </a:p>
        </p:txBody>
      </p:sp>
      <p:pic>
        <p:nvPicPr>
          <p:cNvPr id="7" name="Picture 6"/>
          <p:cNvPicPr>
            <a:picLocks noChangeAspect="1"/>
          </p:cNvPicPr>
          <p:nvPr/>
        </p:nvPicPr>
        <p:blipFill>
          <a:blip r:embed="rId2"/>
          <a:stretch>
            <a:fillRect/>
          </a:stretch>
        </p:blipFill>
        <p:spPr>
          <a:xfrm>
            <a:off x="8714484" y="264555"/>
            <a:ext cx="2956816" cy="1383912"/>
          </a:xfrm>
          <a:prstGeom prst="rect">
            <a:avLst/>
          </a:prstGeom>
        </p:spPr>
      </p:pic>
    </p:spTree>
    <p:extLst>
      <p:ext uri="{BB962C8B-B14F-4D97-AF65-F5344CB8AC3E}">
        <p14:creationId xmlns:p14="http://schemas.microsoft.com/office/powerpoint/2010/main" val="2213295364"/>
      </p:ext>
    </p:extLst>
  </p:cSld>
  <p:clrMapOvr>
    <a:masterClrMapping/>
  </p:clrMapOvr>
  <mc:AlternateContent xmlns:mc="http://schemas.openxmlformats.org/markup-compatibility/2006" xmlns:p14="http://schemas.microsoft.com/office/powerpoint/2010/main">
    <mc:Choice Requires="p14">
      <p:transition spd="slow" p14:dur="2000" advTm="58529"/>
    </mc:Choice>
    <mc:Fallback xmlns="">
      <p:transition spd="slow" advTm="58529"/>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2" y="1875100"/>
            <a:ext cx="7627716" cy="3553427"/>
          </a:xfrm>
        </p:spPr>
        <p:txBody>
          <a:bodyPr>
            <a:normAutofit/>
          </a:bodyPr>
          <a:lstStyle/>
          <a:p>
            <a:pPr marL="0" indent="0" algn="just" rtl="1">
              <a:lnSpc>
                <a:spcPct val="150000"/>
              </a:lnSpc>
              <a:buNone/>
            </a:pPr>
            <a:r>
              <a:rPr lang="ar-EG" dirty="0" smtClean="0">
                <a:cs typeface="Alexandria" pitchFamily="2" charset="-78"/>
              </a:rPr>
              <a:t>ومن أشهر طرق التعاقد الإداري بوجه عام المناقصات والمزايدات والممارسات؛ وسنتناول هذه الطرق عندما تقوم بها الإدارة في سياق أنشطة الحكومة الرقمية، أي عندما تتخذ الشكل الرقمي، وذلك على النحو التالي: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10</a:t>
            </a:fld>
            <a:endParaRPr lang="en-US"/>
          </a:p>
        </p:txBody>
      </p:sp>
      <p:pic>
        <p:nvPicPr>
          <p:cNvPr id="7" name="Picture 6"/>
          <p:cNvPicPr>
            <a:picLocks noChangeAspect="1"/>
          </p:cNvPicPr>
          <p:nvPr/>
        </p:nvPicPr>
        <p:blipFill>
          <a:blip r:embed="rId2"/>
          <a:stretch>
            <a:fillRect/>
          </a:stretch>
        </p:blipFill>
        <p:spPr>
          <a:xfrm>
            <a:off x="8907490" y="255321"/>
            <a:ext cx="2956816" cy="1383912"/>
          </a:xfrm>
          <a:prstGeom prst="rect">
            <a:avLst/>
          </a:prstGeom>
        </p:spPr>
      </p:pic>
    </p:spTree>
    <p:extLst>
      <p:ext uri="{BB962C8B-B14F-4D97-AF65-F5344CB8AC3E}">
        <p14:creationId xmlns:p14="http://schemas.microsoft.com/office/powerpoint/2010/main" val="284141663"/>
      </p:ext>
    </p:extLst>
  </p:cSld>
  <p:clrMapOvr>
    <a:masterClrMapping/>
  </p:clrMapOvr>
  <mc:AlternateContent xmlns:mc="http://schemas.openxmlformats.org/markup-compatibility/2006" xmlns:p14="http://schemas.microsoft.com/office/powerpoint/2010/main">
    <mc:Choice Requires="p14">
      <p:transition spd="slow" p14:dur="2000" advTm="43360"/>
    </mc:Choice>
    <mc:Fallback xmlns="">
      <p:transition spd="slow" advTm="4336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478277" y="1182249"/>
            <a:ext cx="10515600" cy="1325563"/>
          </a:xfrm>
        </p:spPr>
        <p:txBody>
          <a:bodyPr/>
          <a:lstStyle/>
          <a:p>
            <a:pPr algn="ctr"/>
            <a:r>
              <a:rPr lang="ar-EG" dirty="0" smtClean="0">
                <a:cs typeface="Alexandria" pitchFamily="2" charset="-78"/>
              </a:rPr>
              <a:t>أولا: المناقصة الالكترونية</a:t>
            </a:r>
            <a:endParaRPr lang="ar-EG" dirty="0">
              <a:cs typeface="Alexandria" pitchFamily="2" charset="-78"/>
            </a:endParaRPr>
          </a:p>
        </p:txBody>
      </p:sp>
      <p:sp>
        <p:nvSpPr>
          <p:cNvPr id="3" name="عنصر نائب للمحتوى 2"/>
          <p:cNvSpPr>
            <a:spLocks noGrp="1"/>
          </p:cNvSpPr>
          <p:nvPr>
            <p:ph idx="1"/>
          </p:nvPr>
        </p:nvSpPr>
        <p:spPr>
          <a:xfrm>
            <a:off x="1720072" y="3011506"/>
            <a:ext cx="7836059" cy="3020994"/>
          </a:xfrm>
        </p:spPr>
        <p:txBody>
          <a:bodyPr>
            <a:normAutofit/>
          </a:bodyPr>
          <a:lstStyle/>
          <a:p>
            <a:pPr marL="0" indent="0" algn="just" rtl="1">
              <a:lnSpc>
                <a:spcPct val="150000"/>
              </a:lnSpc>
              <a:buNone/>
            </a:pPr>
            <a:r>
              <a:rPr lang="ar-EG" dirty="0" smtClean="0">
                <a:latin typeface="Alexandria" pitchFamily="2" charset="-78"/>
                <a:cs typeface="Alexandria" pitchFamily="2" charset="-78"/>
              </a:rPr>
              <a:t>المناقصة هي الطريقة التي يتم من خلالها اختيار المتعاقد الذي يتقدم بأقل الأسعار وأفضل الشروط للقيام بعمل معين، مثل تنفيذ مشروع، أو تقديم خدمة معينة أو توريد شيء معين.</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11</a:t>
            </a:fld>
            <a:endParaRPr lang="en-US"/>
          </a:p>
        </p:txBody>
      </p:sp>
      <p:pic>
        <p:nvPicPr>
          <p:cNvPr id="7" name="Picture 6"/>
          <p:cNvPicPr>
            <a:picLocks noChangeAspect="1"/>
          </p:cNvPicPr>
          <p:nvPr/>
        </p:nvPicPr>
        <p:blipFill>
          <a:blip r:embed="rId2"/>
          <a:stretch>
            <a:fillRect/>
          </a:stretch>
        </p:blipFill>
        <p:spPr>
          <a:xfrm>
            <a:off x="8946400" y="166443"/>
            <a:ext cx="2956816" cy="1383912"/>
          </a:xfrm>
          <a:prstGeom prst="rect">
            <a:avLst/>
          </a:prstGeom>
        </p:spPr>
      </p:pic>
    </p:spTree>
    <p:extLst>
      <p:ext uri="{BB962C8B-B14F-4D97-AF65-F5344CB8AC3E}">
        <p14:creationId xmlns:p14="http://schemas.microsoft.com/office/powerpoint/2010/main" val="1923790213"/>
      </p:ext>
    </p:extLst>
  </p:cSld>
  <p:clrMapOvr>
    <a:masterClrMapping/>
  </p:clrMapOvr>
  <mc:AlternateContent xmlns:mc="http://schemas.openxmlformats.org/markup-compatibility/2006" xmlns:p14="http://schemas.microsoft.com/office/powerpoint/2010/main">
    <mc:Choice Requires="p14">
      <p:transition spd="slow" p14:dur="2000" advTm="139197"/>
    </mc:Choice>
    <mc:Fallback xmlns="">
      <p:transition spd="slow" advTm="139197"/>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44548" y="1851950"/>
            <a:ext cx="8356920" cy="4120587"/>
          </a:xfrm>
        </p:spPr>
        <p:txBody>
          <a:bodyPr>
            <a:normAutofit fontScale="85000" lnSpcReduction="20000"/>
          </a:bodyPr>
          <a:lstStyle/>
          <a:p>
            <a:pPr marL="0" indent="0" algn="just" rtl="1">
              <a:lnSpc>
                <a:spcPct val="150000"/>
              </a:lnSpc>
              <a:buNone/>
            </a:pPr>
            <a:r>
              <a:rPr lang="ar-EG" dirty="0" smtClean="0">
                <a:latin typeface="Alexandria" pitchFamily="2" charset="-78"/>
                <a:cs typeface="Alexandria" pitchFamily="2" charset="-78"/>
              </a:rPr>
              <a:t>ويمكن اتخاذ المناقصة الشكل الرقمي عندما تقوم تعتمد الإدارة في </a:t>
            </a:r>
            <a:r>
              <a:rPr lang="ar-EG" dirty="0">
                <a:latin typeface="Alexandria" pitchFamily="2" charset="-78"/>
                <a:cs typeface="Alexandria" pitchFamily="2" charset="-78"/>
              </a:rPr>
              <a:t>إ</a:t>
            </a:r>
            <a:r>
              <a:rPr lang="ar-EG" dirty="0" smtClean="0">
                <a:latin typeface="Alexandria" pitchFamily="2" charset="-78"/>
                <a:cs typeface="Alexandria" pitchFamily="2" charset="-78"/>
              </a:rPr>
              <a:t>جراءاتها على وسائل تكنولوجيا المعلومات والاتصالات، وتتميز المناقصة الالكترونية بأنها تساهم في توسيع قاعدة الشفافية وتعزيز مبدأ المساواة، فهي تسمح لعدد كبير من الأشخاص بالعلم بها، مهما كانت أماكن إقامتهم، وبالتالي سيكون هناك فرصة كبيرة للمنافسة المشروعة بين المتقدمين، بما ينعكس إيجابيا على جودة العروض المقدمة في النهاية.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12</a:t>
            </a:fld>
            <a:endParaRPr lang="en-US"/>
          </a:p>
        </p:txBody>
      </p:sp>
      <p:pic>
        <p:nvPicPr>
          <p:cNvPr id="7" name="Picture 6"/>
          <p:cNvPicPr>
            <a:picLocks noChangeAspect="1"/>
          </p:cNvPicPr>
          <p:nvPr/>
        </p:nvPicPr>
        <p:blipFill>
          <a:blip r:embed="rId2"/>
          <a:stretch>
            <a:fillRect/>
          </a:stretch>
        </p:blipFill>
        <p:spPr>
          <a:xfrm>
            <a:off x="9019284" y="84225"/>
            <a:ext cx="2956816" cy="1383912"/>
          </a:xfrm>
          <a:prstGeom prst="rect">
            <a:avLst/>
          </a:prstGeom>
        </p:spPr>
      </p:pic>
    </p:spTree>
    <p:extLst>
      <p:ext uri="{BB962C8B-B14F-4D97-AF65-F5344CB8AC3E}">
        <p14:creationId xmlns:p14="http://schemas.microsoft.com/office/powerpoint/2010/main" val="259768672"/>
      </p:ext>
    </p:extLst>
  </p:cSld>
  <p:clrMapOvr>
    <a:masterClrMapping/>
  </p:clrMapOvr>
  <mc:AlternateContent xmlns:mc="http://schemas.openxmlformats.org/markup-compatibility/2006" xmlns:p14="http://schemas.microsoft.com/office/powerpoint/2010/main">
    <mc:Choice Requires="p14">
      <p:transition spd="slow" p14:dur="2000" advTm="83328"/>
    </mc:Choice>
    <mc:Fallback xmlns="">
      <p:transition spd="slow" advTm="8332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24628" y="1979271"/>
            <a:ext cx="8368496" cy="3310359"/>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ويمكن تصور الإجراءات المختلفة للمناقصة الالكترونية، على النحو التالي:</a:t>
            </a:r>
          </a:p>
          <a:p>
            <a:pPr marL="0" indent="0" algn="just" rtl="1">
              <a:lnSpc>
                <a:spcPct val="150000"/>
              </a:lnSpc>
              <a:buNone/>
            </a:pPr>
            <a:r>
              <a:rPr lang="ar-EG" b="1" u="sng" dirty="0" smtClean="0">
                <a:latin typeface="Alexandria" pitchFamily="2" charset="-78"/>
                <a:cs typeface="Alexandria" pitchFamily="2" charset="-78"/>
              </a:rPr>
              <a:t>1-الإعلان عن المناقصة: </a:t>
            </a:r>
            <a:r>
              <a:rPr lang="ar-EG" dirty="0">
                <a:latin typeface="Alexandria" pitchFamily="2" charset="-78"/>
                <a:cs typeface="Alexandria" pitchFamily="2" charset="-78"/>
              </a:rPr>
              <a:t> </a:t>
            </a:r>
            <a:r>
              <a:rPr lang="ar-EG" dirty="0" smtClean="0">
                <a:latin typeface="Alexandria" pitchFamily="2" charset="-78"/>
                <a:cs typeface="Alexandria" pitchFamily="2" charset="-78"/>
              </a:rPr>
              <a:t> بعد أن تقوم الإدارة بإعداد كراسة الشروط الخاصة بالتعاقد عن طريق اللجان الفنية والقانونية، تعلن عنها من خلال الوسائل التقنية المناسبة، ويحدد ذلك نوع المناقصة المطروحة.</a:t>
            </a:r>
            <a:endParaRPr lang="ar-EG" b="1" u="sng" dirty="0" smtClean="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13</a:t>
            </a:fld>
            <a:endParaRPr lang="en-US"/>
          </a:p>
        </p:txBody>
      </p:sp>
      <p:pic>
        <p:nvPicPr>
          <p:cNvPr id="7" name="Picture 6"/>
          <p:cNvPicPr>
            <a:picLocks noChangeAspect="1"/>
          </p:cNvPicPr>
          <p:nvPr/>
        </p:nvPicPr>
        <p:blipFill>
          <a:blip r:embed="rId2"/>
          <a:stretch>
            <a:fillRect/>
          </a:stretch>
        </p:blipFill>
        <p:spPr>
          <a:xfrm>
            <a:off x="9019284" y="149487"/>
            <a:ext cx="2956816" cy="1383912"/>
          </a:xfrm>
          <a:prstGeom prst="rect">
            <a:avLst/>
          </a:prstGeom>
        </p:spPr>
      </p:pic>
    </p:spTree>
    <p:extLst>
      <p:ext uri="{BB962C8B-B14F-4D97-AF65-F5344CB8AC3E}">
        <p14:creationId xmlns:p14="http://schemas.microsoft.com/office/powerpoint/2010/main" val="3605201899"/>
      </p:ext>
    </p:extLst>
  </p:cSld>
  <p:clrMapOvr>
    <a:masterClrMapping/>
  </p:clrMapOvr>
  <mc:AlternateContent xmlns:mc="http://schemas.openxmlformats.org/markup-compatibility/2006" xmlns:p14="http://schemas.microsoft.com/office/powerpoint/2010/main">
    <mc:Choice Requires="p14">
      <p:transition spd="slow" p14:dur="2000" advTm="108175"/>
    </mc:Choice>
    <mc:Fallback xmlns="">
      <p:transition spd="slow" advTm="108175"/>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9072" y="1944548"/>
            <a:ext cx="8920264" cy="3808070"/>
          </a:xfrm>
        </p:spPr>
        <p:txBody>
          <a:bodyPr>
            <a:normAutofit fontScale="85000" lnSpcReduction="10000"/>
          </a:bodyPr>
          <a:lstStyle/>
          <a:p>
            <a:pPr marL="0" indent="0" algn="just" rtl="1">
              <a:lnSpc>
                <a:spcPct val="150000"/>
              </a:lnSpc>
              <a:buNone/>
            </a:pPr>
            <a:r>
              <a:rPr lang="ar-EG" dirty="0" smtClean="0">
                <a:latin typeface="Alexandria" pitchFamily="2" charset="-78"/>
                <a:cs typeface="Alexandria" pitchFamily="2" charset="-78"/>
              </a:rPr>
              <a:t>فقد تكون المنافصة عامة محلية، وهنا يكون النشر الالكتروني عن طريق المواقع الحكومية أو التطبيقات هو الأسلوب الملائم، حتى يعلم بأمر المناقصة كافة المواطنين المعنيين بالموضوع.</a:t>
            </a:r>
          </a:p>
          <a:p>
            <a:pPr marL="0" indent="0" algn="just" rtl="1">
              <a:lnSpc>
                <a:spcPct val="150000"/>
              </a:lnSpc>
              <a:buNone/>
            </a:pPr>
            <a:r>
              <a:rPr lang="ar-EG" dirty="0" smtClean="0">
                <a:latin typeface="Alexandria" pitchFamily="2" charset="-78"/>
                <a:cs typeface="Alexandria" pitchFamily="2" charset="-78"/>
              </a:rPr>
              <a:t>وقد تكون المنافصة عالمية لا تقتصر فقط على المواطنين بل يسمح بدخول الأجانب فيها، وهنا ينبغي أن تتخذ الإدارة وسيلة النشر الالكترونية التي تصل إلى كافة مناطق العالم</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14</a:t>
            </a:fld>
            <a:endParaRPr lang="en-US"/>
          </a:p>
        </p:txBody>
      </p:sp>
      <p:pic>
        <p:nvPicPr>
          <p:cNvPr id="7" name="Picture 6"/>
          <p:cNvPicPr>
            <a:picLocks noChangeAspect="1"/>
          </p:cNvPicPr>
          <p:nvPr/>
        </p:nvPicPr>
        <p:blipFill>
          <a:blip r:embed="rId2"/>
          <a:stretch>
            <a:fillRect/>
          </a:stretch>
        </p:blipFill>
        <p:spPr>
          <a:xfrm>
            <a:off x="8888034" y="168941"/>
            <a:ext cx="2956816" cy="1383912"/>
          </a:xfrm>
          <a:prstGeom prst="rect">
            <a:avLst/>
          </a:prstGeom>
        </p:spPr>
      </p:pic>
    </p:spTree>
    <p:extLst>
      <p:ext uri="{BB962C8B-B14F-4D97-AF65-F5344CB8AC3E}">
        <p14:creationId xmlns:p14="http://schemas.microsoft.com/office/powerpoint/2010/main" val="3185910944"/>
      </p:ext>
    </p:extLst>
  </p:cSld>
  <p:clrMapOvr>
    <a:masterClrMapping/>
  </p:clrMapOvr>
  <mc:AlternateContent xmlns:mc="http://schemas.openxmlformats.org/markup-compatibility/2006" xmlns:p14="http://schemas.microsoft.com/office/powerpoint/2010/main">
    <mc:Choice Requires="p14">
      <p:transition spd="slow" p14:dur="2000" advTm="87657"/>
    </mc:Choice>
    <mc:Fallback xmlns="">
      <p:transition spd="slow" advTm="8765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4" y="1898247"/>
            <a:ext cx="8218025" cy="3842796"/>
          </a:xfrm>
        </p:spPr>
        <p:txBody>
          <a:bodyPr>
            <a:normAutofit fontScale="92500"/>
          </a:bodyPr>
          <a:lstStyle/>
          <a:p>
            <a:pPr marL="0" indent="0" algn="just" rtl="1">
              <a:lnSpc>
                <a:spcPct val="150000"/>
              </a:lnSpc>
              <a:buNone/>
            </a:pPr>
            <a:r>
              <a:rPr lang="ar-EG" dirty="0" smtClean="0">
                <a:latin typeface="Alexandria" pitchFamily="2" charset="-78"/>
                <a:cs typeface="Alexandria" pitchFamily="2" charset="-78"/>
              </a:rPr>
              <a:t>ومنها الجرائد الالكترونية أو المواقع الالكترونية ذات الانتشار العالمي.</a:t>
            </a:r>
          </a:p>
          <a:p>
            <a:pPr marL="0" indent="0" algn="just" rtl="1">
              <a:lnSpc>
                <a:spcPct val="150000"/>
              </a:lnSpc>
              <a:buNone/>
            </a:pPr>
            <a:r>
              <a:rPr lang="ar-EG" dirty="0" smtClean="0">
                <a:latin typeface="Alexandria" pitchFamily="2" charset="-78"/>
                <a:cs typeface="Alexandria" pitchFamily="2" charset="-78"/>
              </a:rPr>
              <a:t>كما قد تكون المناقصة محدودة، تقتصر على عدد محدود من المقاولين او الشركات، وهنا يكون الأسلوب الأمثل للعلم بالمناقصة هو الإعلان، عن طريق الوسائل الالكترونية المناسبة وأهمها البريد الالكتروني.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15</a:t>
            </a:fld>
            <a:endParaRPr lang="en-US"/>
          </a:p>
        </p:txBody>
      </p:sp>
      <p:pic>
        <p:nvPicPr>
          <p:cNvPr id="7" name="Picture 6"/>
          <p:cNvPicPr>
            <a:picLocks noChangeAspect="1"/>
          </p:cNvPicPr>
          <p:nvPr/>
        </p:nvPicPr>
        <p:blipFill>
          <a:blip r:embed="rId2"/>
          <a:stretch>
            <a:fillRect/>
          </a:stretch>
        </p:blipFill>
        <p:spPr>
          <a:xfrm>
            <a:off x="9121499" y="206682"/>
            <a:ext cx="2956816" cy="1383912"/>
          </a:xfrm>
          <a:prstGeom prst="rect">
            <a:avLst/>
          </a:prstGeom>
        </p:spPr>
      </p:pic>
    </p:spTree>
    <p:extLst>
      <p:ext uri="{BB962C8B-B14F-4D97-AF65-F5344CB8AC3E}">
        <p14:creationId xmlns:p14="http://schemas.microsoft.com/office/powerpoint/2010/main" val="2443977928"/>
      </p:ext>
    </p:extLst>
  </p:cSld>
  <p:clrMapOvr>
    <a:masterClrMapping/>
  </p:clrMapOvr>
  <mc:AlternateContent xmlns:mc="http://schemas.openxmlformats.org/markup-compatibility/2006" xmlns:p14="http://schemas.microsoft.com/office/powerpoint/2010/main">
    <mc:Choice Requires="p14">
      <p:transition spd="slow" p14:dur="2000" advTm="68838"/>
    </mc:Choice>
    <mc:Fallback xmlns="">
      <p:transition spd="slow" advTm="68838"/>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430684" y="2384385"/>
            <a:ext cx="7326774" cy="2696901"/>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مع ضرورة مراعاة ما ذكرناه سابقا فيما يتعلق الضوابط والشروط الواجب في توافرها في النشر الالكتروني أو التبليغ الالكتروني، والتي تتعلق بالكتابة الالكترونية، التوقيع الالكتروني والبريد الالكتروني,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16</a:t>
            </a:fld>
            <a:endParaRPr lang="en-US"/>
          </a:p>
        </p:txBody>
      </p:sp>
      <p:pic>
        <p:nvPicPr>
          <p:cNvPr id="7" name="Picture 6"/>
          <p:cNvPicPr>
            <a:picLocks noChangeAspect="1"/>
          </p:cNvPicPr>
          <p:nvPr/>
        </p:nvPicPr>
        <p:blipFill>
          <a:blip r:embed="rId2"/>
          <a:stretch>
            <a:fillRect/>
          </a:stretch>
        </p:blipFill>
        <p:spPr>
          <a:xfrm>
            <a:off x="9019284" y="198125"/>
            <a:ext cx="2956816" cy="1383912"/>
          </a:xfrm>
          <a:prstGeom prst="rect">
            <a:avLst/>
          </a:prstGeom>
        </p:spPr>
      </p:pic>
    </p:spTree>
    <p:extLst>
      <p:ext uri="{BB962C8B-B14F-4D97-AF65-F5344CB8AC3E}">
        <p14:creationId xmlns:p14="http://schemas.microsoft.com/office/powerpoint/2010/main" val="4103845114"/>
      </p:ext>
    </p:extLst>
  </p:cSld>
  <p:clrMapOvr>
    <a:masterClrMapping/>
  </p:clrMapOvr>
  <mc:AlternateContent xmlns:mc="http://schemas.openxmlformats.org/markup-compatibility/2006" xmlns:p14="http://schemas.microsoft.com/office/powerpoint/2010/main">
    <mc:Choice Requires="p14">
      <p:transition spd="slow" p14:dur="2000" advTm="58888"/>
    </mc:Choice>
    <mc:Fallback xmlns="">
      <p:transition spd="slow" advTm="58888"/>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893670" y="1990846"/>
            <a:ext cx="6748041" cy="2789498"/>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  وجدير بالذكر أن الإعلان عن المناقصة من قبل الإدارة يعد دعوة إلى التعاقد من جانبها إلى كل شخص لديه القدرة على تنفيذ شروط التعاقد أو إلى الأشخاص المعينين إذا كانت المناقصة محدودة.</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17</a:t>
            </a:fld>
            <a:endParaRPr lang="en-US"/>
          </a:p>
        </p:txBody>
      </p:sp>
      <p:pic>
        <p:nvPicPr>
          <p:cNvPr id="7" name="Picture 6"/>
          <p:cNvPicPr>
            <a:picLocks noChangeAspect="1"/>
          </p:cNvPicPr>
          <p:nvPr/>
        </p:nvPicPr>
        <p:blipFill>
          <a:blip r:embed="rId2"/>
          <a:stretch>
            <a:fillRect/>
          </a:stretch>
        </p:blipFill>
        <p:spPr>
          <a:xfrm>
            <a:off x="8737017" y="237035"/>
            <a:ext cx="2956816" cy="1383912"/>
          </a:xfrm>
          <a:prstGeom prst="rect">
            <a:avLst/>
          </a:prstGeom>
        </p:spPr>
      </p:pic>
    </p:spTree>
    <p:extLst>
      <p:ext uri="{BB962C8B-B14F-4D97-AF65-F5344CB8AC3E}">
        <p14:creationId xmlns:p14="http://schemas.microsoft.com/office/powerpoint/2010/main" val="658053460"/>
      </p:ext>
    </p:extLst>
  </p:cSld>
  <p:clrMapOvr>
    <a:masterClrMapping/>
  </p:clrMapOvr>
  <mc:AlternateContent xmlns:mc="http://schemas.openxmlformats.org/markup-compatibility/2006" xmlns:p14="http://schemas.microsoft.com/office/powerpoint/2010/main">
    <mc:Choice Requires="p14">
      <p:transition spd="slow" p14:dur="2000" advTm="76316"/>
    </mc:Choice>
    <mc:Fallback xmlns="">
      <p:transition spd="slow" advTm="76316"/>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51949" y="2430684"/>
            <a:ext cx="8206451" cy="3553427"/>
          </a:xfrm>
        </p:spPr>
        <p:txBody>
          <a:bodyPr>
            <a:normAutofit fontScale="92500" lnSpcReduction="20000"/>
          </a:bodyPr>
          <a:lstStyle/>
          <a:p>
            <a:pPr marL="0" indent="0" algn="just" rtl="1">
              <a:lnSpc>
                <a:spcPct val="150000"/>
              </a:lnSpc>
              <a:buNone/>
            </a:pPr>
            <a:r>
              <a:rPr lang="ar-EG" b="1" u="sng" dirty="0" smtClean="0">
                <a:latin typeface="Alexandria" pitchFamily="2" charset="-78"/>
                <a:cs typeface="Alexandria" pitchFamily="2" charset="-78"/>
              </a:rPr>
              <a:t>2-تقديم العروض إلكترونيا: </a:t>
            </a:r>
          </a:p>
          <a:p>
            <a:pPr marL="0" indent="0" algn="just" rtl="1">
              <a:lnSpc>
                <a:spcPct val="150000"/>
              </a:lnSpc>
              <a:buNone/>
            </a:pPr>
            <a:r>
              <a:rPr lang="ar-EG" dirty="0" smtClean="0">
                <a:latin typeface="Alexandria" pitchFamily="2" charset="-78"/>
                <a:cs typeface="Alexandria" pitchFamily="2" charset="-78"/>
              </a:rPr>
              <a:t>يقوم كل منافس بتقديم العرض الخاص به لتنفيذ العمل المطلوب (العرض الفني-العرض المالي).</a:t>
            </a:r>
          </a:p>
          <a:p>
            <a:pPr marL="0" indent="0" algn="just" rtl="1">
              <a:lnSpc>
                <a:spcPct val="150000"/>
              </a:lnSpc>
              <a:buNone/>
            </a:pPr>
            <a:r>
              <a:rPr lang="ar-EG" dirty="0" smtClean="0">
                <a:latin typeface="Alexandria" pitchFamily="2" charset="-78"/>
                <a:cs typeface="Alexandria" pitchFamily="2" charset="-78"/>
              </a:rPr>
              <a:t>ويكون ذلك من خلال البريد الالكتروني الذي تخصصه الإدارة لذلك أو النماذج الالكترونية الموجودة على المواقع الحكومية أو التطبيقات.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18</a:t>
            </a:fld>
            <a:endParaRPr lang="en-US"/>
          </a:p>
        </p:txBody>
      </p:sp>
      <p:pic>
        <p:nvPicPr>
          <p:cNvPr id="7" name="Picture 6"/>
          <p:cNvPicPr>
            <a:picLocks noChangeAspect="1"/>
          </p:cNvPicPr>
          <p:nvPr/>
        </p:nvPicPr>
        <p:blipFill>
          <a:blip r:embed="rId2"/>
          <a:stretch>
            <a:fillRect/>
          </a:stretch>
        </p:blipFill>
        <p:spPr>
          <a:xfrm>
            <a:off x="9019284" y="266218"/>
            <a:ext cx="2956816" cy="1383912"/>
          </a:xfrm>
          <a:prstGeom prst="rect">
            <a:avLst/>
          </a:prstGeom>
        </p:spPr>
      </p:pic>
    </p:spTree>
    <p:extLst>
      <p:ext uri="{BB962C8B-B14F-4D97-AF65-F5344CB8AC3E}">
        <p14:creationId xmlns:p14="http://schemas.microsoft.com/office/powerpoint/2010/main" val="2882136120"/>
      </p:ext>
    </p:extLst>
  </p:cSld>
  <p:clrMapOvr>
    <a:masterClrMapping/>
  </p:clrMapOvr>
  <mc:AlternateContent xmlns:mc="http://schemas.openxmlformats.org/markup-compatibility/2006" xmlns:p14="http://schemas.microsoft.com/office/powerpoint/2010/main">
    <mc:Choice Requires="p14">
      <p:transition spd="slow" p14:dur="2000" advTm="95465"/>
    </mc:Choice>
    <mc:Fallback xmlns="">
      <p:transition spd="slow" advTm="9546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446835" y="1701478"/>
            <a:ext cx="9502816" cy="4583575"/>
          </a:xfrm>
        </p:spPr>
        <p:txBody>
          <a:bodyPr>
            <a:normAutofit fontScale="85000" lnSpcReduction="10000"/>
          </a:bodyPr>
          <a:lstStyle/>
          <a:p>
            <a:pPr marL="0" indent="0" algn="just" rtl="1">
              <a:lnSpc>
                <a:spcPct val="150000"/>
              </a:lnSpc>
              <a:buNone/>
            </a:pPr>
            <a:r>
              <a:rPr lang="ar-EG" dirty="0" smtClean="0">
                <a:latin typeface="Alexandria" pitchFamily="2" charset="-78"/>
                <a:cs typeface="Alexandria" pitchFamily="2" charset="-78"/>
              </a:rPr>
              <a:t>مع ضرورة كفالة النظام الالكتروني لسرية البيانات المقدمة وعدم تغييرها وضمان هوية الشخص المرسل عن طريق التوقيع الالكتروني المعتمد الذي يستند إلى منظومة الكترونية تضمن الآتي:</a:t>
            </a:r>
          </a:p>
          <a:p>
            <a:pPr marL="0" indent="0" algn="just" rtl="1">
              <a:lnSpc>
                <a:spcPct val="150000"/>
              </a:lnSpc>
              <a:buNone/>
            </a:pPr>
            <a:r>
              <a:rPr lang="ar-EG" dirty="0" smtClean="0">
                <a:latin typeface="Alexandria" pitchFamily="2" charset="-78"/>
                <a:cs typeface="Alexandria" pitchFamily="2" charset="-78"/>
              </a:rPr>
              <a:t>(أ)-ارتباط التوقيع الالكتروني بالموقع وحده دون غيره </a:t>
            </a:r>
          </a:p>
          <a:p>
            <a:pPr marL="0" indent="0" algn="just" rtl="1">
              <a:lnSpc>
                <a:spcPct val="150000"/>
              </a:lnSpc>
              <a:buNone/>
            </a:pPr>
            <a:r>
              <a:rPr lang="ar-EG" dirty="0" smtClean="0">
                <a:latin typeface="Alexandria" pitchFamily="2" charset="-78"/>
                <a:cs typeface="Alexandria" pitchFamily="2" charset="-78"/>
              </a:rPr>
              <a:t>(ب)-سيطرة الموقع وحده دون غيره على الوسيط الالكتروني(أنظمة إنشاء التوقيع )</a:t>
            </a:r>
          </a:p>
          <a:p>
            <a:pPr marL="0" indent="0" algn="just" rtl="1">
              <a:lnSpc>
                <a:spcPct val="150000"/>
              </a:lnSpc>
              <a:buNone/>
            </a:pPr>
            <a:r>
              <a:rPr lang="ar-EG" dirty="0" smtClean="0">
                <a:latin typeface="Alexandria" pitchFamily="2" charset="-78"/>
                <a:cs typeface="Alexandria" pitchFamily="2" charset="-78"/>
              </a:rPr>
              <a:t>(ج)- امكانية كشف أي تعديل أو تبديل في بيانات المحرر الالكتروني أو التوقيع الالكتروني.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19</a:t>
            </a:fld>
            <a:endParaRPr lang="en-US"/>
          </a:p>
        </p:txBody>
      </p:sp>
      <p:pic>
        <p:nvPicPr>
          <p:cNvPr id="7" name="Picture 6"/>
          <p:cNvPicPr>
            <a:picLocks noChangeAspect="1"/>
          </p:cNvPicPr>
          <p:nvPr/>
        </p:nvPicPr>
        <p:blipFill>
          <a:blip r:embed="rId2"/>
          <a:stretch>
            <a:fillRect/>
          </a:stretch>
        </p:blipFill>
        <p:spPr>
          <a:xfrm>
            <a:off x="9150682" y="159214"/>
            <a:ext cx="2956816" cy="1383912"/>
          </a:xfrm>
          <a:prstGeom prst="rect">
            <a:avLst/>
          </a:prstGeom>
        </p:spPr>
      </p:pic>
    </p:spTree>
    <p:extLst>
      <p:ext uri="{BB962C8B-B14F-4D97-AF65-F5344CB8AC3E}">
        <p14:creationId xmlns:p14="http://schemas.microsoft.com/office/powerpoint/2010/main" val="3495611741"/>
      </p:ext>
    </p:extLst>
  </p:cSld>
  <p:clrMapOvr>
    <a:masterClrMapping/>
  </p:clrMapOvr>
  <mc:AlternateContent xmlns:mc="http://schemas.openxmlformats.org/markup-compatibility/2006" xmlns:p14="http://schemas.microsoft.com/office/powerpoint/2010/main">
    <mc:Choice Requires="p14">
      <p:transition spd="slow" p14:dur="2000" advTm="152566"/>
    </mc:Choice>
    <mc:Fallback xmlns="">
      <p:transition spd="slow" advTm="15256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13995" y="1863525"/>
            <a:ext cx="7326775" cy="3761772"/>
          </a:xfrm>
        </p:spPr>
        <p:txBody>
          <a:bodyPr/>
          <a:lstStyle/>
          <a:p>
            <a:pPr marL="0" indent="0" algn="just" rtl="1">
              <a:lnSpc>
                <a:spcPct val="150000"/>
              </a:lnSpc>
              <a:buNone/>
            </a:pPr>
            <a:r>
              <a:rPr lang="ar-EG" dirty="0" smtClean="0">
                <a:latin typeface="Alexandria" pitchFamily="2" charset="-78"/>
                <a:cs typeface="Alexandria" pitchFamily="2" charset="-78"/>
              </a:rPr>
              <a:t>وتجدر الإشارة إلى أن تقديم العطاء يعد إيجابا من جانب المنافس بحيث لا يتم العقد إلا </a:t>
            </a:r>
            <a:r>
              <a:rPr lang="ar-EG" dirty="0" err="1" smtClean="0">
                <a:latin typeface="Alexandria" pitchFamily="2" charset="-78"/>
                <a:cs typeface="Alexandria" pitchFamily="2" charset="-78"/>
              </a:rPr>
              <a:t>بترسية</a:t>
            </a:r>
            <a:r>
              <a:rPr lang="ar-EG" dirty="0" smtClean="0">
                <a:latin typeface="Alexandria" pitchFamily="2" charset="-78"/>
                <a:cs typeface="Alexandria" pitchFamily="2" charset="-78"/>
              </a:rPr>
              <a:t> العطاء بعد الفحص والبت في الأمر من الجهات المختصة.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20</a:t>
            </a:fld>
            <a:endParaRPr lang="en-US"/>
          </a:p>
        </p:txBody>
      </p:sp>
      <p:pic>
        <p:nvPicPr>
          <p:cNvPr id="7" name="Picture 6"/>
          <p:cNvPicPr>
            <a:picLocks noChangeAspect="1"/>
          </p:cNvPicPr>
          <p:nvPr/>
        </p:nvPicPr>
        <p:blipFill>
          <a:blip r:embed="rId2"/>
          <a:stretch>
            <a:fillRect/>
          </a:stretch>
        </p:blipFill>
        <p:spPr>
          <a:xfrm>
            <a:off x="8790758" y="188397"/>
            <a:ext cx="2956816" cy="1383912"/>
          </a:xfrm>
          <a:prstGeom prst="rect">
            <a:avLst/>
          </a:prstGeom>
        </p:spPr>
      </p:pic>
    </p:spTree>
    <p:extLst>
      <p:ext uri="{BB962C8B-B14F-4D97-AF65-F5344CB8AC3E}">
        <p14:creationId xmlns:p14="http://schemas.microsoft.com/office/powerpoint/2010/main" val="3970582274"/>
      </p:ext>
    </p:extLst>
  </p:cSld>
  <p:clrMapOvr>
    <a:masterClrMapping/>
  </p:clrMapOvr>
  <mc:AlternateContent xmlns:mc="http://schemas.openxmlformats.org/markup-compatibility/2006" xmlns:p14="http://schemas.microsoft.com/office/powerpoint/2010/main">
    <mc:Choice Requires="p14">
      <p:transition spd="slow" p14:dur="2000" advTm="30071"/>
    </mc:Choice>
    <mc:Fallback xmlns="">
      <p:transition spd="slow" advTm="3007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83443" y="1705130"/>
            <a:ext cx="7511970" cy="4128512"/>
          </a:xfrm>
        </p:spPr>
        <p:txBody>
          <a:bodyPr>
            <a:normAutofit fontScale="92500"/>
          </a:bodyPr>
          <a:lstStyle/>
          <a:p>
            <a:pPr marL="0" indent="0" algn="just" rtl="1">
              <a:lnSpc>
                <a:spcPct val="150000"/>
              </a:lnSpc>
              <a:buNone/>
            </a:pPr>
            <a:r>
              <a:rPr lang="ar-EG" b="1" u="sng" dirty="0" smtClean="0">
                <a:latin typeface="Alexandria" pitchFamily="2" charset="-78"/>
                <a:cs typeface="Alexandria" pitchFamily="2" charset="-78"/>
              </a:rPr>
              <a:t>3-فتح العروض الالكترونية: </a:t>
            </a:r>
          </a:p>
          <a:p>
            <a:pPr marL="0" indent="0" algn="just" rtl="1">
              <a:lnSpc>
                <a:spcPct val="150000"/>
              </a:lnSpc>
              <a:buNone/>
            </a:pPr>
            <a:r>
              <a:rPr lang="ar-EG" dirty="0" smtClean="0">
                <a:latin typeface="Alexandria" pitchFamily="2" charset="-78"/>
                <a:cs typeface="Alexandria" pitchFamily="2" charset="-78"/>
              </a:rPr>
              <a:t>تقوم لجنة تشكلها الإدارة بفض العروض المقدمة من المنافسين بعد انتهاء موعد التقدم للمناقصة؛ وتختص هذه اللجنة بفحص العروض ومن ثم استبعاد العروض غير المستوفية للشروط وترتيب العروض الأخرى تنازليا أو تصاعديا.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21</a:t>
            </a:fld>
            <a:endParaRPr lang="en-US"/>
          </a:p>
        </p:txBody>
      </p:sp>
      <p:pic>
        <p:nvPicPr>
          <p:cNvPr id="7" name="Picture 6"/>
          <p:cNvPicPr>
            <a:picLocks noChangeAspect="1"/>
          </p:cNvPicPr>
          <p:nvPr/>
        </p:nvPicPr>
        <p:blipFill>
          <a:blip r:embed="rId2"/>
          <a:stretch>
            <a:fillRect/>
          </a:stretch>
        </p:blipFill>
        <p:spPr>
          <a:xfrm>
            <a:off x="8917218" y="321218"/>
            <a:ext cx="2956816" cy="1383912"/>
          </a:xfrm>
          <a:prstGeom prst="rect">
            <a:avLst/>
          </a:prstGeom>
        </p:spPr>
      </p:pic>
    </p:spTree>
    <p:extLst>
      <p:ext uri="{BB962C8B-B14F-4D97-AF65-F5344CB8AC3E}">
        <p14:creationId xmlns:p14="http://schemas.microsoft.com/office/powerpoint/2010/main" val="1524933799"/>
      </p:ext>
    </p:extLst>
  </p:cSld>
  <p:clrMapOvr>
    <a:masterClrMapping/>
  </p:clrMapOvr>
  <mc:AlternateContent xmlns:mc="http://schemas.openxmlformats.org/markup-compatibility/2006" xmlns:p14="http://schemas.microsoft.com/office/powerpoint/2010/main">
    <mc:Choice Requires="p14">
      <p:transition spd="slow" p14:dur="2000" advTm="59742"/>
    </mc:Choice>
    <mc:Fallback xmlns="">
      <p:transition spd="slow" advTm="59742"/>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817226" y="2268638"/>
            <a:ext cx="7870784" cy="3414531"/>
          </a:xfrm>
        </p:spPr>
        <p:txBody>
          <a:bodyPr>
            <a:normAutofit fontScale="85000" lnSpcReduction="20000"/>
          </a:bodyPr>
          <a:lstStyle/>
          <a:p>
            <a:pPr marL="0" indent="0" algn="just" rtl="1">
              <a:lnSpc>
                <a:spcPct val="150000"/>
              </a:lnSpc>
              <a:buNone/>
            </a:pPr>
            <a:r>
              <a:rPr lang="ar-EG" dirty="0" smtClean="0">
                <a:latin typeface="Alexandria" pitchFamily="2" charset="-78"/>
                <a:cs typeface="Alexandria" pitchFamily="2" charset="-78"/>
              </a:rPr>
              <a:t>وليس هناك مشكلة أن تقوم هذه اللجنة بأعمالها عن بعد بصورة الكترونية مع شريطة وجود نظام الكتروني يضمن هوية أعضاء اللجنة، كما يمكن أن تقوم اللجنة بتحرير تقريرها بصورة الكترونية. </a:t>
            </a:r>
          </a:p>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r>
              <a:rPr lang="ar-EG" dirty="0" smtClean="0">
                <a:solidFill>
                  <a:schemeClr val="bg1"/>
                </a:solidFill>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22</a:t>
            </a:fld>
            <a:endParaRPr lang="en-US"/>
          </a:p>
        </p:txBody>
      </p:sp>
      <p:pic>
        <p:nvPicPr>
          <p:cNvPr id="7" name="Picture 6"/>
          <p:cNvPicPr>
            <a:picLocks noChangeAspect="1"/>
          </p:cNvPicPr>
          <p:nvPr/>
        </p:nvPicPr>
        <p:blipFill>
          <a:blip r:embed="rId2"/>
          <a:stretch>
            <a:fillRect/>
          </a:stretch>
        </p:blipFill>
        <p:spPr>
          <a:xfrm>
            <a:off x="8714484" y="211545"/>
            <a:ext cx="2956816" cy="1383912"/>
          </a:xfrm>
          <a:prstGeom prst="rect">
            <a:avLst/>
          </a:prstGeom>
        </p:spPr>
      </p:pic>
    </p:spTree>
    <p:extLst>
      <p:ext uri="{BB962C8B-B14F-4D97-AF65-F5344CB8AC3E}">
        <p14:creationId xmlns:p14="http://schemas.microsoft.com/office/powerpoint/2010/main" val="242021655"/>
      </p:ext>
    </p:extLst>
  </p:cSld>
  <p:clrMapOvr>
    <a:masterClrMapping/>
  </p:clrMapOvr>
  <mc:AlternateContent xmlns:mc="http://schemas.openxmlformats.org/markup-compatibility/2006" xmlns:p14="http://schemas.microsoft.com/office/powerpoint/2010/main">
    <mc:Choice Requires="p14">
      <p:transition spd="slow" p14:dur="2000" advTm="100916"/>
    </mc:Choice>
    <mc:Fallback xmlns="">
      <p:transition spd="slow" advTm="10091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122744" y="1944548"/>
            <a:ext cx="9653286" cy="4213184"/>
          </a:xfrm>
        </p:spPr>
        <p:txBody>
          <a:bodyPr/>
          <a:lstStyle/>
          <a:p>
            <a:pPr marL="0" indent="0" algn="just" rtl="1">
              <a:lnSpc>
                <a:spcPct val="150000"/>
              </a:lnSpc>
              <a:buNone/>
            </a:pPr>
            <a:r>
              <a:rPr lang="ar-EG" dirty="0" smtClean="0">
                <a:latin typeface="Alexandria" pitchFamily="2" charset="-78"/>
                <a:cs typeface="Alexandria" pitchFamily="2" charset="-78"/>
              </a:rPr>
              <a:t>مع ضرورة توافر الضوابط الفنية في النظام المستخدم والذي يضمن عدم تغيير التقرير، وحفظه بشكل يسمح بالرجوع إليه مع احتفاظه بصورته الأصلية.</a:t>
            </a:r>
          </a:p>
          <a:p>
            <a:pPr marL="0" indent="0" algn="just" rtl="1">
              <a:lnSpc>
                <a:spcPct val="150000"/>
              </a:lnSpc>
              <a:buNone/>
            </a:pPr>
            <a:r>
              <a:rPr lang="ar-EG" dirty="0" smtClean="0">
                <a:latin typeface="Alexandria" pitchFamily="2" charset="-78"/>
                <a:cs typeface="Alexandria" pitchFamily="2" charset="-78"/>
              </a:rPr>
              <a:t>كما أنه إذا جرى استخدم منظومة للتوقيع الالكتروني فإنه يجب أن يتوافر فيها الضوابط التي تضمن تحقق الشروط التي وضحناها سابقا فيما يتعلق بهذا الشأن.</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23</a:t>
            </a:fld>
            <a:endParaRPr lang="en-US"/>
          </a:p>
        </p:txBody>
      </p:sp>
      <p:pic>
        <p:nvPicPr>
          <p:cNvPr id="7" name="Picture 6"/>
          <p:cNvPicPr>
            <a:picLocks noChangeAspect="1"/>
          </p:cNvPicPr>
          <p:nvPr/>
        </p:nvPicPr>
        <p:blipFill>
          <a:blip r:embed="rId2"/>
          <a:stretch>
            <a:fillRect/>
          </a:stretch>
        </p:blipFill>
        <p:spPr>
          <a:xfrm>
            <a:off x="8946400" y="362018"/>
            <a:ext cx="2956816" cy="1383912"/>
          </a:xfrm>
          <a:prstGeom prst="rect">
            <a:avLst/>
          </a:prstGeom>
        </p:spPr>
      </p:pic>
    </p:spTree>
    <p:extLst>
      <p:ext uri="{BB962C8B-B14F-4D97-AF65-F5344CB8AC3E}">
        <p14:creationId xmlns:p14="http://schemas.microsoft.com/office/powerpoint/2010/main" val="1443019762"/>
      </p:ext>
    </p:extLst>
  </p:cSld>
  <p:clrMapOvr>
    <a:masterClrMapping/>
  </p:clrMapOvr>
  <mc:AlternateContent xmlns:mc="http://schemas.openxmlformats.org/markup-compatibility/2006" xmlns:p14="http://schemas.microsoft.com/office/powerpoint/2010/main">
    <mc:Choice Requires="p14">
      <p:transition spd="slow" p14:dur="2000" advTm="35296"/>
    </mc:Choice>
    <mc:Fallback xmlns="">
      <p:transition spd="slow" advTm="35296"/>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3" y="2164466"/>
            <a:ext cx="7720314" cy="3345084"/>
          </a:xfrm>
        </p:spPr>
        <p:txBody>
          <a:bodyPr>
            <a:normAutofit fontScale="92500" lnSpcReduction="20000"/>
          </a:bodyPr>
          <a:lstStyle/>
          <a:p>
            <a:pPr marL="0" indent="0" algn="just" rtl="1">
              <a:lnSpc>
                <a:spcPct val="150000"/>
              </a:lnSpc>
              <a:buNone/>
            </a:pPr>
            <a:r>
              <a:rPr lang="ar-EG" b="1" u="sng" dirty="0" smtClean="0">
                <a:latin typeface="Alexandria" pitchFamily="2" charset="-78"/>
                <a:cs typeface="Alexandria" pitchFamily="2" charset="-78"/>
              </a:rPr>
              <a:t>4-البت في المناقصة:</a:t>
            </a:r>
          </a:p>
          <a:p>
            <a:pPr marL="0" indent="0" algn="just" rtl="1">
              <a:lnSpc>
                <a:spcPct val="150000"/>
              </a:lnSpc>
              <a:buNone/>
            </a:pPr>
            <a:r>
              <a:rPr lang="ar-EG" dirty="0" smtClean="0">
                <a:latin typeface="Alexandria" pitchFamily="2" charset="-78"/>
                <a:cs typeface="Alexandria" pitchFamily="2" charset="-78"/>
              </a:rPr>
              <a:t>تنظر لجنة البت في العروض المقدمة من المنافسين والمحالة إليها من لجنة فض العروض وفقا للخطوة السابقة، وتقترح التعاقد مع صاحب العرض الأفضل، الأقل سعرا والأعلى في المواصفات.</a:t>
            </a:r>
            <a:r>
              <a:rPr lang="ar-EG" b="1" u="sng" dirty="0" smtClean="0">
                <a:latin typeface="Alexandria" pitchFamily="2" charset="-78"/>
                <a:cs typeface="Alexandria" pitchFamily="2" charset="-78"/>
              </a:rPr>
              <a:t>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24</a:t>
            </a:fld>
            <a:endParaRPr lang="en-US"/>
          </a:p>
        </p:txBody>
      </p:sp>
      <p:pic>
        <p:nvPicPr>
          <p:cNvPr id="7" name="Picture 6"/>
          <p:cNvPicPr>
            <a:picLocks noChangeAspect="1"/>
          </p:cNvPicPr>
          <p:nvPr/>
        </p:nvPicPr>
        <p:blipFill>
          <a:blip r:embed="rId2"/>
          <a:stretch>
            <a:fillRect/>
          </a:stretch>
        </p:blipFill>
        <p:spPr>
          <a:xfrm>
            <a:off x="8858851" y="275946"/>
            <a:ext cx="2956816" cy="1383912"/>
          </a:xfrm>
          <a:prstGeom prst="rect">
            <a:avLst/>
          </a:prstGeom>
        </p:spPr>
      </p:pic>
    </p:spTree>
    <p:extLst>
      <p:ext uri="{BB962C8B-B14F-4D97-AF65-F5344CB8AC3E}">
        <p14:creationId xmlns:p14="http://schemas.microsoft.com/office/powerpoint/2010/main" val="2652798462"/>
      </p:ext>
    </p:extLst>
  </p:cSld>
  <p:clrMapOvr>
    <a:masterClrMapping/>
  </p:clrMapOvr>
  <mc:AlternateContent xmlns:mc="http://schemas.openxmlformats.org/markup-compatibility/2006" xmlns:p14="http://schemas.microsoft.com/office/powerpoint/2010/main">
    <mc:Choice Requires="p14">
      <p:transition spd="slow" p14:dur="2000" advTm="65912"/>
    </mc:Choice>
    <mc:Fallback xmlns="">
      <p:transition spd="slow" advTm="6591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endParaRPr lang="en-US" dirty="0">
              <a:solidFill>
                <a:schemeClr val="bg1"/>
              </a:solidFill>
            </a:endParaRPr>
          </a:p>
        </p:txBody>
      </p:sp>
      <p:sp>
        <p:nvSpPr>
          <p:cNvPr id="3" name="عنصر نائب للمحتوى 2"/>
          <p:cNvSpPr>
            <a:spLocks noGrp="1"/>
          </p:cNvSpPr>
          <p:nvPr>
            <p:ph idx="1"/>
          </p:nvPr>
        </p:nvSpPr>
        <p:spPr>
          <a:xfrm>
            <a:off x="2002420" y="1898248"/>
            <a:ext cx="8102279" cy="3460830"/>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وينطبق على هذه اللجنة ما ينطبق على لجنة فض العروض فيما يتعلق باستخدام الاساليب التقنية، من اجتماعات عن بعد أو محررات الكترونية أو توقيع الكتروني.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25</a:t>
            </a:fld>
            <a:endParaRPr lang="en-US"/>
          </a:p>
        </p:txBody>
      </p:sp>
      <p:pic>
        <p:nvPicPr>
          <p:cNvPr id="7" name="Picture 6"/>
          <p:cNvPicPr>
            <a:picLocks noChangeAspect="1"/>
          </p:cNvPicPr>
          <p:nvPr/>
        </p:nvPicPr>
        <p:blipFill>
          <a:blip r:embed="rId2"/>
          <a:stretch>
            <a:fillRect/>
          </a:stretch>
        </p:blipFill>
        <p:spPr>
          <a:xfrm>
            <a:off x="8829669" y="410556"/>
            <a:ext cx="2956816" cy="1383912"/>
          </a:xfrm>
          <a:prstGeom prst="rect">
            <a:avLst/>
          </a:prstGeom>
        </p:spPr>
      </p:pic>
    </p:spTree>
    <p:extLst>
      <p:ext uri="{BB962C8B-B14F-4D97-AF65-F5344CB8AC3E}">
        <p14:creationId xmlns:p14="http://schemas.microsoft.com/office/powerpoint/2010/main" val="3284554821"/>
      </p:ext>
    </p:extLst>
  </p:cSld>
  <p:clrMapOvr>
    <a:masterClrMapping/>
  </p:clrMapOvr>
  <mc:AlternateContent xmlns:mc="http://schemas.openxmlformats.org/markup-compatibility/2006" xmlns:p14="http://schemas.microsoft.com/office/powerpoint/2010/main">
    <mc:Choice Requires="p14">
      <p:transition spd="slow" p14:dur="2000" advTm="78778"/>
    </mc:Choice>
    <mc:Fallback xmlns="">
      <p:transition spd="slow" advTm="7877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67696" y="2002421"/>
            <a:ext cx="8339296" cy="3379808"/>
          </a:xfrm>
        </p:spPr>
        <p:txBody>
          <a:bodyPr>
            <a:normAutofit lnSpcReduction="10000"/>
          </a:bodyPr>
          <a:lstStyle/>
          <a:p>
            <a:pPr marL="0" indent="0" algn="just" rtl="1">
              <a:lnSpc>
                <a:spcPct val="150000"/>
              </a:lnSpc>
              <a:buNone/>
            </a:pPr>
            <a:r>
              <a:rPr lang="ar-EG" b="1" u="sng" dirty="0" smtClean="0">
                <a:latin typeface="Alexandria" pitchFamily="2" charset="-78"/>
                <a:cs typeface="Alexandria" pitchFamily="2" charset="-78"/>
              </a:rPr>
              <a:t>5-ترسية العطاء:</a:t>
            </a:r>
          </a:p>
          <a:p>
            <a:pPr marL="0" indent="0" algn="just" rtl="1">
              <a:lnSpc>
                <a:spcPct val="150000"/>
              </a:lnSpc>
              <a:buNone/>
            </a:pPr>
            <a:r>
              <a:rPr lang="ar-EG" dirty="0" smtClean="0">
                <a:latin typeface="Alexandria" pitchFamily="2" charset="-78"/>
                <a:cs typeface="Alexandria" pitchFamily="2" charset="-78"/>
              </a:rPr>
              <a:t>لا يتم العقد بمجرد اقتراح لجنة البت للعض الأفضل بعد دراستها للعروض المقدمة على نحو ما أشرنا، بل لا بد من التصديق على اقتراح لجنة البت من صاحب الصلاحية المختص الذي يملك ذلك وفقا للقانون.</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26</a:t>
            </a:fld>
            <a:endParaRPr lang="en-US"/>
          </a:p>
        </p:txBody>
      </p:sp>
      <p:pic>
        <p:nvPicPr>
          <p:cNvPr id="7" name="Picture 6"/>
          <p:cNvPicPr>
            <a:picLocks noChangeAspect="1"/>
          </p:cNvPicPr>
          <p:nvPr/>
        </p:nvPicPr>
        <p:blipFill>
          <a:blip r:embed="rId2"/>
          <a:stretch>
            <a:fillRect/>
          </a:stretch>
        </p:blipFill>
        <p:spPr>
          <a:xfrm>
            <a:off x="8946401" y="336344"/>
            <a:ext cx="2956816" cy="1383912"/>
          </a:xfrm>
          <a:prstGeom prst="rect">
            <a:avLst/>
          </a:prstGeom>
        </p:spPr>
      </p:pic>
    </p:spTree>
    <p:extLst>
      <p:ext uri="{BB962C8B-B14F-4D97-AF65-F5344CB8AC3E}">
        <p14:creationId xmlns:p14="http://schemas.microsoft.com/office/powerpoint/2010/main" val="2596560528"/>
      </p:ext>
    </p:extLst>
  </p:cSld>
  <p:clrMapOvr>
    <a:masterClrMapping/>
  </p:clrMapOvr>
  <mc:AlternateContent xmlns:mc="http://schemas.openxmlformats.org/markup-compatibility/2006" xmlns:p14="http://schemas.microsoft.com/office/powerpoint/2010/main">
    <mc:Choice Requires="p14">
      <p:transition spd="slow" p14:dur="2000" advTm="86534"/>
    </mc:Choice>
    <mc:Fallback xmlns="">
      <p:transition spd="slow" advTm="8653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1863524"/>
            <a:ext cx="7824487" cy="3565003"/>
          </a:xfrm>
        </p:spPr>
        <p:txBody>
          <a:bodyPr>
            <a:normAutofit fontScale="92500" lnSpcReduction="10000"/>
          </a:bodyPr>
          <a:lstStyle/>
          <a:p>
            <a:pPr marL="0" indent="0" algn="just" rtl="1">
              <a:lnSpc>
                <a:spcPct val="150000"/>
              </a:lnSpc>
              <a:buNone/>
            </a:pPr>
            <a:r>
              <a:rPr lang="ar-EG" dirty="0" smtClean="0">
                <a:latin typeface="Alexandria" pitchFamily="2" charset="-78"/>
                <a:cs typeface="Alexandria" pitchFamily="2" charset="-78"/>
              </a:rPr>
              <a:t>وبالتالي تعد الادارة ملزمة بالعقد من هذا الوقت وهو وقت </a:t>
            </a:r>
            <a:r>
              <a:rPr lang="ar-EG" dirty="0" err="1" smtClean="0">
                <a:latin typeface="Alexandria" pitchFamily="2" charset="-78"/>
                <a:cs typeface="Alexandria" pitchFamily="2" charset="-78"/>
              </a:rPr>
              <a:t>ترسية</a:t>
            </a:r>
            <a:r>
              <a:rPr lang="ar-EG" dirty="0" smtClean="0">
                <a:latin typeface="Alexandria" pitchFamily="2" charset="-78"/>
                <a:cs typeface="Alexandria" pitchFamily="2" charset="-78"/>
              </a:rPr>
              <a:t> العطاء على أفضل العروض المقدمة في المناقصة.</a:t>
            </a:r>
          </a:p>
          <a:p>
            <a:pPr marL="0" indent="0" algn="just" rtl="1">
              <a:lnSpc>
                <a:spcPct val="150000"/>
              </a:lnSpc>
              <a:buNone/>
            </a:pPr>
            <a:r>
              <a:rPr lang="ar-EG" dirty="0" smtClean="0">
                <a:latin typeface="Alexandria" pitchFamily="2" charset="-78"/>
                <a:cs typeface="Alexandria" pitchFamily="2" charset="-78"/>
              </a:rPr>
              <a:t>وينطبق على هذه الخطوة ما ينطبق أيضا على الخطوات السابقة من حيث الشروط الواجب توافرها في النظام الالكتروني المستخدم.</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27</a:t>
            </a:fld>
            <a:endParaRPr lang="en-US"/>
          </a:p>
        </p:txBody>
      </p:sp>
      <p:pic>
        <p:nvPicPr>
          <p:cNvPr id="7" name="Picture 6"/>
          <p:cNvPicPr>
            <a:picLocks noChangeAspect="1"/>
          </p:cNvPicPr>
          <p:nvPr/>
        </p:nvPicPr>
        <p:blipFill>
          <a:blip r:embed="rId2"/>
          <a:stretch>
            <a:fillRect/>
          </a:stretch>
        </p:blipFill>
        <p:spPr>
          <a:xfrm>
            <a:off x="8858851" y="392678"/>
            <a:ext cx="2956816" cy="1383912"/>
          </a:xfrm>
          <a:prstGeom prst="rect">
            <a:avLst/>
          </a:prstGeom>
        </p:spPr>
      </p:pic>
    </p:spTree>
    <p:extLst>
      <p:ext uri="{BB962C8B-B14F-4D97-AF65-F5344CB8AC3E}">
        <p14:creationId xmlns:p14="http://schemas.microsoft.com/office/powerpoint/2010/main" val="52439381"/>
      </p:ext>
    </p:extLst>
  </p:cSld>
  <p:clrMapOvr>
    <a:masterClrMapping/>
  </p:clrMapOvr>
  <mc:AlternateContent xmlns:mc="http://schemas.openxmlformats.org/markup-compatibility/2006" xmlns:p14="http://schemas.microsoft.com/office/powerpoint/2010/main">
    <mc:Choice Requires="p14">
      <p:transition spd="slow" p14:dur="2000" advTm="64547"/>
    </mc:Choice>
    <mc:Fallback xmlns="">
      <p:transition spd="slow" advTm="6454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52890" y="1817226"/>
            <a:ext cx="7344198" cy="2801073"/>
          </a:xfrm>
        </p:spPr>
        <p:txBody>
          <a:bodyPr>
            <a:normAutofit/>
          </a:bodyPr>
          <a:lstStyle/>
          <a:p>
            <a:pPr marL="0" indent="0" algn="just" rtl="1">
              <a:lnSpc>
                <a:spcPct val="150000"/>
              </a:lnSpc>
              <a:buNone/>
            </a:pPr>
            <a:r>
              <a:rPr lang="ar-EG" b="1" u="sng" dirty="0" smtClean="0">
                <a:latin typeface="Alexandria" pitchFamily="2" charset="-78"/>
                <a:cs typeface="Alexandria" pitchFamily="2" charset="-78"/>
              </a:rPr>
              <a:t>6-إخطار المتنافس:</a:t>
            </a:r>
          </a:p>
          <a:p>
            <a:pPr marL="0" indent="0" algn="just" rtl="1">
              <a:lnSpc>
                <a:spcPct val="150000"/>
              </a:lnSpc>
              <a:buNone/>
            </a:pPr>
            <a:r>
              <a:rPr lang="ar-EG" dirty="0" smtClean="0">
                <a:latin typeface="Alexandria" pitchFamily="2" charset="-78"/>
                <a:cs typeface="Alexandria" pitchFamily="2" charset="-78"/>
              </a:rPr>
              <a:t>تقوم جهة الإدارة بإخطار الشخص الذي وقع عليه الاختيار، لكي يحضر ويوقع على وثيقة العقد ويسدد مبلغ الضمان النهائي.</a:t>
            </a: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28</a:t>
            </a:fld>
            <a:endParaRPr lang="en-US"/>
          </a:p>
        </p:txBody>
      </p:sp>
      <p:pic>
        <p:nvPicPr>
          <p:cNvPr id="7" name="Picture 6"/>
          <p:cNvPicPr>
            <a:picLocks noChangeAspect="1"/>
          </p:cNvPicPr>
          <p:nvPr/>
        </p:nvPicPr>
        <p:blipFill>
          <a:blip r:embed="rId2"/>
          <a:stretch>
            <a:fillRect/>
          </a:stretch>
        </p:blipFill>
        <p:spPr>
          <a:xfrm>
            <a:off x="8858851" y="256245"/>
            <a:ext cx="2956816" cy="1383912"/>
          </a:xfrm>
          <a:prstGeom prst="rect">
            <a:avLst/>
          </a:prstGeom>
        </p:spPr>
      </p:pic>
    </p:spTree>
    <p:extLst>
      <p:ext uri="{BB962C8B-B14F-4D97-AF65-F5344CB8AC3E}">
        <p14:creationId xmlns:p14="http://schemas.microsoft.com/office/powerpoint/2010/main" val="3025075219"/>
      </p:ext>
    </p:extLst>
  </p:cSld>
  <p:clrMapOvr>
    <a:masterClrMapping/>
  </p:clrMapOvr>
  <mc:AlternateContent xmlns:mc="http://schemas.openxmlformats.org/markup-compatibility/2006" xmlns:p14="http://schemas.microsoft.com/office/powerpoint/2010/main">
    <mc:Choice Requires="p14">
      <p:transition spd="slow" p14:dur="2000" advTm="92595"/>
    </mc:Choice>
    <mc:Fallback xmlns="">
      <p:transition spd="slow" advTm="92595"/>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782499" y="1805651"/>
            <a:ext cx="7928660" cy="3923817"/>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وينطبق على الإخطار الالكتروني هنا في هذه الخطوة ما ينطبق على التبليغ الشخصي على النحو الذي وضحناه من قبل، حول مدى جواز التبليغ الشخصي عن طريق البريد الالكتروني.</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29</a:t>
            </a:fld>
            <a:endParaRPr lang="en-US"/>
          </a:p>
        </p:txBody>
      </p:sp>
      <p:pic>
        <p:nvPicPr>
          <p:cNvPr id="7" name="Picture 6"/>
          <p:cNvPicPr>
            <a:picLocks noChangeAspect="1"/>
          </p:cNvPicPr>
          <p:nvPr/>
        </p:nvPicPr>
        <p:blipFill>
          <a:blip r:embed="rId2"/>
          <a:stretch>
            <a:fillRect/>
          </a:stretch>
        </p:blipFill>
        <p:spPr>
          <a:xfrm>
            <a:off x="9019284" y="2955"/>
            <a:ext cx="2956816" cy="1383912"/>
          </a:xfrm>
          <a:prstGeom prst="rect">
            <a:avLst/>
          </a:prstGeom>
        </p:spPr>
      </p:pic>
    </p:spTree>
    <p:extLst>
      <p:ext uri="{BB962C8B-B14F-4D97-AF65-F5344CB8AC3E}">
        <p14:creationId xmlns:p14="http://schemas.microsoft.com/office/powerpoint/2010/main" val="2630652691"/>
      </p:ext>
    </p:extLst>
  </p:cSld>
  <p:clrMapOvr>
    <a:masterClrMapping/>
  </p:clrMapOvr>
  <mc:AlternateContent xmlns:mc="http://schemas.openxmlformats.org/markup-compatibility/2006" xmlns:p14="http://schemas.microsoft.com/office/powerpoint/2010/main">
    <mc:Choice Requires="p14">
      <p:transition spd="slow" p14:dur="2000" advTm="82664"/>
    </mc:Choice>
    <mc:Fallback xmlns="">
      <p:transition spd="slow" advTm="82664"/>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18167" y="1794077"/>
            <a:ext cx="7176304" cy="3588151"/>
          </a:xfrm>
        </p:spPr>
        <p:txBody>
          <a:bodyPr>
            <a:normAutofit fontScale="92500"/>
          </a:bodyPr>
          <a:lstStyle/>
          <a:p>
            <a:pPr marL="0" indent="0" algn="just" rtl="1">
              <a:lnSpc>
                <a:spcPct val="150000"/>
              </a:lnSpc>
              <a:buNone/>
            </a:pPr>
            <a:r>
              <a:rPr lang="ar-EG" b="1" u="sng" dirty="0" smtClean="0">
                <a:latin typeface="Alexandria" pitchFamily="2" charset="-78"/>
                <a:cs typeface="Alexandria" pitchFamily="2" charset="-78"/>
              </a:rPr>
              <a:t>7-تحرير العقد: </a:t>
            </a:r>
          </a:p>
          <a:p>
            <a:pPr marL="0" indent="0" algn="just" rtl="1">
              <a:lnSpc>
                <a:spcPct val="150000"/>
              </a:lnSpc>
              <a:buNone/>
            </a:pPr>
            <a:r>
              <a:rPr lang="ar-EG" dirty="0" smtClean="0">
                <a:latin typeface="Alexandria" pitchFamily="2" charset="-78"/>
                <a:cs typeface="Alexandria" pitchFamily="2" charset="-78"/>
              </a:rPr>
              <a:t>يتم تحرير العقد بين الإدارة والمتعاقد الذي جرى اختياره من بين المتنافسين في المناقصة، ويمكن أن ذلك في محرر الكتروني يتضمن الشروط التعاقدية المتفق عليها بين الطرفين.</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30</a:t>
            </a:fld>
            <a:endParaRPr lang="en-US"/>
          </a:p>
        </p:txBody>
      </p:sp>
      <p:pic>
        <p:nvPicPr>
          <p:cNvPr id="7" name="Picture 6"/>
          <p:cNvPicPr>
            <a:picLocks noChangeAspect="1"/>
          </p:cNvPicPr>
          <p:nvPr/>
        </p:nvPicPr>
        <p:blipFill>
          <a:blip r:embed="rId2"/>
          <a:stretch>
            <a:fillRect/>
          </a:stretch>
        </p:blipFill>
        <p:spPr>
          <a:xfrm>
            <a:off x="8936673" y="127999"/>
            <a:ext cx="2956816" cy="1383912"/>
          </a:xfrm>
          <a:prstGeom prst="rect">
            <a:avLst/>
          </a:prstGeom>
        </p:spPr>
      </p:pic>
    </p:spTree>
    <p:extLst>
      <p:ext uri="{BB962C8B-B14F-4D97-AF65-F5344CB8AC3E}">
        <p14:creationId xmlns:p14="http://schemas.microsoft.com/office/powerpoint/2010/main" val="3466894437"/>
      </p:ext>
    </p:extLst>
  </p:cSld>
  <p:clrMapOvr>
    <a:masterClrMapping/>
  </p:clrMapOvr>
  <mc:AlternateContent xmlns:mc="http://schemas.openxmlformats.org/markup-compatibility/2006" xmlns:p14="http://schemas.microsoft.com/office/powerpoint/2010/main">
    <mc:Choice Requires="p14">
      <p:transition spd="slow" p14:dur="2000" advTm="217781"/>
    </mc:Choice>
    <mc:Fallback xmlns="">
      <p:transition spd="slow" advTm="217781"/>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29741" y="2696900"/>
            <a:ext cx="6910087" cy="2951545"/>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ويجب أن يتوافر في المحرر الالكتروني والتوقيعات الالكترونية للطرفين ما تحدثنا عنه في هذا الشأن من ضوابط وشروط، حتى تكتسب الحجية القانونية.</a:t>
            </a:r>
            <a:endParaRPr lang="en-US" dirty="0">
              <a:latin typeface="Alexandria" pitchFamily="2" charset="-78"/>
              <a:cs typeface="Alexandria" pitchFamily="2"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31</a:t>
            </a:fld>
            <a:endParaRPr lang="en-US"/>
          </a:p>
        </p:txBody>
      </p:sp>
      <p:pic>
        <p:nvPicPr>
          <p:cNvPr id="7" name="Picture 6"/>
          <p:cNvPicPr>
            <a:picLocks noChangeAspect="1"/>
          </p:cNvPicPr>
          <p:nvPr/>
        </p:nvPicPr>
        <p:blipFill>
          <a:blip r:embed="rId2"/>
          <a:stretch>
            <a:fillRect/>
          </a:stretch>
        </p:blipFill>
        <p:spPr>
          <a:xfrm>
            <a:off x="9039828" y="267080"/>
            <a:ext cx="2956816" cy="1383912"/>
          </a:xfrm>
          <a:prstGeom prst="rect">
            <a:avLst/>
          </a:prstGeom>
        </p:spPr>
      </p:pic>
    </p:spTree>
    <p:extLst>
      <p:ext uri="{BB962C8B-B14F-4D97-AF65-F5344CB8AC3E}">
        <p14:creationId xmlns:p14="http://schemas.microsoft.com/office/powerpoint/2010/main" val="1893572373"/>
      </p:ext>
    </p:extLst>
  </p:cSld>
  <p:clrMapOvr>
    <a:masterClrMapping/>
  </p:clrMapOvr>
  <mc:AlternateContent xmlns:mc="http://schemas.openxmlformats.org/markup-compatibility/2006" xmlns:p14="http://schemas.microsoft.com/office/powerpoint/2010/main">
    <mc:Choice Requires="p14">
      <p:transition spd="slow" p14:dur="2000" advTm="64769"/>
    </mc:Choice>
    <mc:Fallback xmlns="">
      <p:transition spd="slow" advTm="6476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p:txBody>
          <a:bodyPr>
            <a:normAutofit fontScale="90000"/>
          </a:bodyPr>
          <a:lstStyle/>
          <a:p>
            <a:pPr algn="ctr"/>
            <a:r>
              <a:rPr lang="ar-EG" dirty="0" smtClean="0">
                <a:solidFill>
                  <a:schemeClr val="bg1"/>
                </a:solidFill>
                <a:cs typeface="Alexandria" pitchFamily="2" charset="-78"/>
              </a:rPr>
              <a:t/>
            </a:r>
            <a:br>
              <a:rPr lang="ar-EG" dirty="0" smtClean="0">
                <a:solidFill>
                  <a:schemeClr val="bg1"/>
                </a:solidFill>
                <a:cs typeface="Alexandria" pitchFamily="2" charset="-78"/>
              </a:rPr>
            </a:br>
            <a:r>
              <a:rPr lang="ar-EG" dirty="0">
                <a:solidFill>
                  <a:schemeClr val="bg1"/>
                </a:solidFill>
                <a:cs typeface="Alexandria" pitchFamily="2" charset="-78"/>
              </a:rPr>
              <a:t/>
            </a:r>
            <a:br>
              <a:rPr lang="ar-EG" dirty="0">
                <a:solidFill>
                  <a:schemeClr val="bg1"/>
                </a:solidFill>
                <a:cs typeface="Alexandria" pitchFamily="2" charset="-78"/>
              </a:rPr>
            </a:br>
            <a:r>
              <a:rPr lang="ar-EG" dirty="0" smtClean="0">
                <a:solidFill>
                  <a:schemeClr val="bg1"/>
                </a:solidFill>
                <a:cs typeface="Alexandria" pitchFamily="2" charset="-78"/>
              </a:rPr>
              <a:t> </a:t>
            </a:r>
            <a:br>
              <a:rPr lang="ar-EG" dirty="0" smtClean="0">
                <a:solidFill>
                  <a:schemeClr val="bg1"/>
                </a:solidFill>
                <a:cs typeface="Alexandria" pitchFamily="2" charset="-78"/>
              </a:rPr>
            </a:br>
            <a:r>
              <a:rPr lang="ar-EG" dirty="0" smtClean="0">
                <a:cs typeface="Alexandria" pitchFamily="2" charset="-78"/>
              </a:rPr>
              <a:t>ثانيا: المزايدات الالكترونية</a:t>
            </a:r>
            <a:endParaRPr lang="en-US" dirty="0"/>
          </a:p>
        </p:txBody>
      </p:sp>
      <p:sp>
        <p:nvSpPr>
          <p:cNvPr id="3" name="عنصر نائب للمحتوى 2"/>
          <p:cNvSpPr>
            <a:spLocks noGrp="1"/>
          </p:cNvSpPr>
          <p:nvPr>
            <p:ph idx="1"/>
          </p:nvPr>
        </p:nvSpPr>
        <p:spPr>
          <a:xfrm>
            <a:off x="2037144" y="2233914"/>
            <a:ext cx="7720314" cy="2743200"/>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إذا كانت المناقصة تعني التعاقد مع من يتقدم بأقل الأسعار لتنفيذ عملية معينة أو القيام بعمل معين، فإن المزايدة تعني التعاقد مع من يتقدم بأعلى عطاء، عندما ترغب الإدارة في بيع بعض أموالها أو تأجيرها.</a:t>
            </a:r>
          </a:p>
          <a:p>
            <a:pPr marL="0" indent="0" algn="just" rtl="1">
              <a:lnSpc>
                <a:spcPct val="150000"/>
              </a:lnSpc>
              <a:buNone/>
            </a:pPr>
            <a:endParaRPr lang="ar-EG" dirty="0" smtClean="0">
              <a:solidFill>
                <a:schemeClr val="bg1"/>
              </a:solidFill>
              <a:latin typeface="Alexandria" pitchFamily="2" charset="-78"/>
              <a:cs typeface="Alexandria" pitchFamily="2" charset="-78"/>
            </a:endParaRPr>
          </a:p>
          <a:p>
            <a:pPr marL="0" indent="0" algn="just" rtl="1">
              <a:lnSpc>
                <a:spcPct val="150000"/>
              </a:lnSpc>
              <a:buNone/>
            </a:pPr>
            <a:endParaRPr lang="ar-EG" dirty="0" smtClean="0">
              <a:solidFill>
                <a:schemeClr val="bg1"/>
              </a:solidFill>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32</a:t>
            </a:fld>
            <a:endParaRPr lang="en-US"/>
          </a:p>
        </p:txBody>
      </p:sp>
      <p:pic>
        <p:nvPicPr>
          <p:cNvPr id="7" name="Picture 6"/>
          <p:cNvPicPr>
            <a:picLocks noChangeAspect="1"/>
          </p:cNvPicPr>
          <p:nvPr/>
        </p:nvPicPr>
        <p:blipFill>
          <a:blip r:embed="rId2"/>
          <a:stretch>
            <a:fillRect/>
          </a:stretch>
        </p:blipFill>
        <p:spPr>
          <a:xfrm>
            <a:off x="8714484" y="160384"/>
            <a:ext cx="2956816" cy="1383912"/>
          </a:xfrm>
          <a:prstGeom prst="rect">
            <a:avLst/>
          </a:prstGeom>
        </p:spPr>
      </p:pic>
    </p:spTree>
    <p:extLst>
      <p:ext uri="{BB962C8B-B14F-4D97-AF65-F5344CB8AC3E}">
        <p14:creationId xmlns:p14="http://schemas.microsoft.com/office/powerpoint/2010/main" val="928695839"/>
      </p:ext>
    </p:extLst>
  </p:cSld>
  <p:clrMapOvr>
    <a:masterClrMapping/>
  </p:clrMapOvr>
  <mc:AlternateContent xmlns:mc="http://schemas.openxmlformats.org/markup-compatibility/2006" xmlns:p14="http://schemas.microsoft.com/office/powerpoint/2010/main">
    <mc:Choice Requires="p14">
      <p:transition spd="slow" p14:dur="2000" advTm="200963"/>
    </mc:Choice>
    <mc:Fallback xmlns="">
      <p:transition spd="slow" advTm="200963"/>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060294" y="1794076"/>
            <a:ext cx="8275898" cy="3970116"/>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وتجرى المزايدات الالكترونية عن طريق وسائل تكنولوجيا المعلومات والاتصالات.</a:t>
            </a:r>
          </a:p>
          <a:p>
            <a:pPr marL="0" indent="0" algn="just" rtl="1">
              <a:lnSpc>
                <a:spcPct val="150000"/>
              </a:lnSpc>
              <a:buNone/>
            </a:pPr>
            <a:r>
              <a:rPr lang="ar-EG" dirty="0" smtClean="0">
                <a:latin typeface="Alexandria" pitchFamily="2" charset="-78"/>
                <a:cs typeface="Alexandria" pitchFamily="2" charset="-78"/>
              </a:rPr>
              <a:t>وتنطبق عليها القواعد المتعلقة بالمزايدات عموما، وبالتالي يتعين على الإدارة الإعلان عن المزايدة من خلال بيان موضوعها والشروط الفنية والقانونية المتعلقة بذلك، فضلا عن موعد بدء المزايدة والمدة التي تجرى خلالها وغير ذلك من التفاصيل الضرورية.</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33</a:t>
            </a:fld>
            <a:endParaRPr lang="en-US"/>
          </a:p>
        </p:txBody>
      </p:sp>
      <p:pic>
        <p:nvPicPr>
          <p:cNvPr id="7" name="Picture 6"/>
          <p:cNvPicPr>
            <a:picLocks noChangeAspect="1"/>
          </p:cNvPicPr>
          <p:nvPr/>
        </p:nvPicPr>
        <p:blipFill>
          <a:blip r:embed="rId2"/>
          <a:stretch>
            <a:fillRect/>
          </a:stretch>
        </p:blipFill>
        <p:spPr>
          <a:xfrm>
            <a:off x="8857784" y="188397"/>
            <a:ext cx="2956816" cy="1383912"/>
          </a:xfrm>
          <a:prstGeom prst="rect">
            <a:avLst/>
          </a:prstGeom>
        </p:spPr>
      </p:pic>
    </p:spTree>
    <p:extLst>
      <p:ext uri="{BB962C8B-B14F-4D97-AF65-F5344CB8AC3E}">
        <p14:creationId xmlns:p14="http://schemas.microsoft.com/office/powerpoint/2010/main" val="2871193901"/>
      </p:ext>
    </p:extLst>
  </p:cSld>
  <p:clrMapOvr>
    <a:masterClrMapping/>
  </p:clrMapOvr>
  <mc:AlternateContent xmlns:mc="http://schemas.openxmlformats.org/markup-compatibility/2006" xmlns:p14="http://schemas.microsoft.com/office/powerpoint/2010/main">
    <mc:Choice Requires="p14">
      <p:transition spd="slow" p14:dur="2000" advTm="161349"/>
    </mc:Choice>
    <mc:Fallback xmlns="">
      <p:transition spd="slow" advTm="161349"/>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388962" y="1825625"/>
            <a:ext cx="9456516" cy="3683924"/>
          </a:xfrm>
        </p:spPr>
        <p:txBody>
          <a:bodyPr>
            <a:normAutofit/>
          </a:bodyPr>
          <a:lstStyle/>
          <a:p>
            <a:pPr marL="0" indent="0" algn="just" rtl="1">
              <a:lnSpc>
                <a:spcPct val="160000"/>
              </a:lnSpc>
              <a:buNone/>
            </a:pPr>
            <a:r>
              <a:rPr lang="ar-EG" dirty="0" smtClean="0">
                <a:latin typeface="Alexandria" pitchFamily="2" charset="-78"/>
                <a:cs typeface="Alexandria" pitchFamily="2" charset="-78"/>
              </a:rPr>
              <a:t>ويكون هذا الإعلان من خلال النشر عبر المواقع الالكترونية، وإذا كانت المزايدة محدودة، فيتم نشر قائمة المرشحين أو إبلاغهم عن طريق البريد الالكتروني، ويجب توافر الشروط التي تحدثنا عنها من قبل فيما يتعلق بالنشر أو البريد الالكتروني.</a:t>
            </a:r>
            <a:endParaRPr lang="ar-EG" dirty="0">
              <a:latin typeface="Alexandria" pitchFamily="2" charset="-78"/>
              <a:cs typeface="Alexandria" pitchFamily="2" charset="-78"/>
            </a:endParaRPr>
          </a:p>
        </p:txBody>
      </p:sp>
      <p:sp>
        <p:nvSpPr>
          <p:cNvPr id="4" name="عنصر نائب لرقم الشريحة 3"/>
          <p:cNvSpPr>
            <a:spLocks noGrp="1"/>
          </p:cNvSpPr>
          <p:nvPr>
            <p:ph type="sldNum" sz="quarter" idx="12"/>
          </p:nvPr>
        </p:nvSpPr>
        <p:spPr/>
        <p:txBody>
          <a:bodyPr/>
          <a:lstStyle/>
          <a:p>
            <a:fld id="{F7542ADD-394E-41F3-B704-951748884AEE}" type="slidenum">
              <a:rPr lang="en-US" smtClean="0"/>
              <a:t>34</a:t>
            </a:fld>
            <a:endParaRPr lang="en-US"/>
          </a:p>
        </p:txBody>
      </p:sp>
      <p:pic>
        <p:nvPicPr>
          <p:cNvPr id="7" name="Picture 6"/>
          <p:cNvPicPr>
            <a:picLocks noChangeAspect="1"/>
          </p:cNvPicPr>
          <p:nvPr/>
        </p:nvPicPr>
        <p:blipFill>
          <a:blip r:embed="rId2"/>
          <a:stretch>
            <a:fillRect/>
          </a:stretch>
        </p:blipFill>
        <p:spPr>
          <a:xfrm>
            <a:off x="8714484" y="286868"/>
            <a:ext cx="2956816" cy="1383912"/>
          </a:xfrm>
          <a:prstGeom prst="rect">
            <a:avLst/>
          </a:prstGeom>
        </p:spPr>
      </p:pic>
    </p:spTree>
    <p:extLst>
      <p:ext uri="{BB962C8B-B14F-4D97-AF65-F5344CB8AC3E}">
        <p14:creationId xmlns:p14="http://schemas.microsoft.com/office/powerpoint/2010/main" val="1818094649"/>
      </p:ext>
    </p:extLst>
  </p:cSld>
  <p:clrMapOvr>
    <a:masterClrMapping/>
  </p:clrMapOvr>
  <mc:AlternateContent xmlns:mc="http://schemas.openxmlformats.org/markup-compatibility/2006" xmlns:p14="http://schemas.microsoft.com/office/powerpoint/2010/main">
    <mc:Choice Requires="p14">
      <p:transition spd="slow" p14:dur="2000" advTm="80164"/>
    </mc:Choice>
    <mc:Fallback xmlns="">
      <p:transition spd="slow" advTm="8016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8" y="2060293"/>
            <a:ext cx="7118431" cy="3287211"/>
          </a:xfrm>
        </p:spPr>
        <p:txBody>
          <a:bodyPr>
            <a:normAutofit lnSpcReduction="10000"/>
          </a:bodyPr>
          <a:lstStyle/>
          <a:p>
            <a:pPr marL="0" lvl="0" indent="0" algn="just" rtl="1">
              <a:lnSpc>
                <a:spcPct val="150000"/>
              </a:lnSpc>
              <a:buNone/>
            </a:pPr>
            <a:r>
              <a:rPr lang="ar-EG" dirty="0" smtClean="0">
                <a:cs typeface="Alexandria" pitchFamily="2" charset="-78"/>
              </a:rPr>
              <a:t>ويقدم المتنافسون عطاءاتهم من خلال الوسيط أو النظام الالكتروني المستخدم من جانب الإدارة للمزايدة الالكترونية، وذلك باستخدام توقيعاتهم الالكترونية للتأكد من هويتهم وضمان عدم تغيير بيانات العطاء.</a:t>
            </a:r>
            <a:endParaRPr lang="en-US" dirty="0"/>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35</a:t>
            </a:fld>
            <a:endParaRPr lang="en-US"/>
          </a:p>
        </p:txBody>
      </p:sp>
      <p:pic>
        <p:nvPicPr>
          <p:cNvPr id="7" name="Picture 6"/>
          <p:cNvPicPr>
            <a:picLocks noChangeAspect="1"/>
          </p:cNvPicPr>
          <p:nvPr/>
        </p:nvPicPr>
        <p:blipFill>
          <a:blip r:embed="rId2"/>
          <a:stretch>
            <a:fillRect/>
          </a:stretch>
        </p:blipFill>
        <p:spPr>
          <a:xfrm>
            <a:off x="8790758" y="480227"/>
            <a:ext cx="2956816" cy="1383912"/>
          </a:xfrm>
          <a:prstGeom prst="rect">
            <a:avLst/>
          </a:prstGeom>
        </p:spPr>
      </p:pic>
    </p:spTree>
    <p:extLst>
      <p:ext uri="{BB962C8B-B14F-4D97-AF65-F5344CB8AC3E}">
        <p14:creationId xmlns:p14="http://schemas.microsoft.com/office/powerpoint/2010/main" val="1607483704"/>
      </p:ext>
    </p:extLst>
  </p:cSld>
  <p:clrMapOvr>
    <a:masterClrMapping/>
  </p:clrMapOvr>
  <mc:AlternateContent xmlns:mc="http://schemas.openxmlformats.org/markup-compatibility/2006" xmlns:p14="http://schemas.microsoft.com/office/powerpoint/2010/main">
    <mc:Choice Requires="p14">
      <p:transition spd="slow" p14:dur="2000" advTm="184841"/>
    </mc:Choice>
    <mc:Fallback xmlns="">
      <p:transition spd="slow" advTm="184841"/>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627453" y="1875099"/>
            <a:ext cx="6400800" cy="3345083"/>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وينبغي أن تعلم الإدارة المتنافسين بأثمان العروض المقدمة في كل مرحلة، ويجرى ترتيبهم من الثمن الأعلى إلى الثمن الأقل.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36</a:t>
            </a:fld>
            <a:endParaRPr lang="en-US"/>
          </a:p>
        </p:txBody>
      </p:sp>
      <p:pic>
        <p:nvPicPr>
          <p:cNvPr id="7" name="Picture 6"/>
          <p:cNvPicPr>
            <a:picLocks noChangeAspect="1"/>
          </p:cNvPicPr>
          <p:nvPr/>
        </p:nvPicPr>
        <p:blipFill>
          <a:blip r:embed="rId2"/>
          <a:stretch>
            <a:fillRect/>
          </a:stretch>
        </p:blipFill>
        <p:spPr>
          <a:xfrm>
            <a:off x="9028253" y="0"/>
            <a:ext cx="2956816" cy="1383912"/>
          </a:xfrm>
          <a:prstGeom prst="rect">
            <a:avLst/>
          </a:prstGeom>
        </p:spPr>
      </p:pic>
    </p:spTree>
    <p:extLst>
      <p:ext uri="{BB962C8B-B14F-4D97-AF65-F5344CB8AC3E}">
        <p14:creationId xmlns:p14="http://schemas.microsoft.com/office/powerpoint/2010/main" val="1322081625"/>
      </p:ext>
    </p:extLst>
  </p:cSld>
  <p:clrMapOvr>
    <a:masterClrMapping/>
  </p:clrMapOvr>
  <mc:AlternateContent xmlns:mc="http://schemas.openxmlformats.org/markup-compatibility/2006" xmlns:p14="http://schemas.microsoft.com/office/powerpoint/2010/main">
    <mc:Choice Requires="p14">
      <p:transition spd="slow" p14:dur="2000" advTm="53224"/>
    </mc:Choice>
    <mc:Fallback xmlns="">
      <p:transition spd="slow" advTm="53224"/>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1909822" y="2060294"/>
            <a:ext cx="8171727" cy="3102015"/>
          </a:xfrm>
        </p:spPr>
        <p:txBody>
          <a:bodyPr>
            <a:normAutofit fontScale="92500" lnSpcReduction="20000"/>
          </a:bodyPr>
          <a:lstStyle/>
          <a:p>
            <a:pPr marL="0" indent="0" algn="just" rtl="1">
              <a:lnSpc>
                <a:spcPct val="150000"/>
              </a:lnSpc>
              <a:buNone/>
            </a:pPr>
            <a:r>
              <a:rPr lang="ar-EG" dirty="0" smtClean="0">
                <a:latin typeface="Alexandria" pitchFamily="2" charset="-78"/>
                <a:cs typeface="Alexandria" pitchFamily="2" charset="-78"/>
              </a:rPr>
              <a:t>وتغلق الإدارة باب المزاد عند تحقق أحد هذه الأسباب:</a:t>
            </a:r>
          </a:p>
          <a:p>
            <a:pPr marL="0" indent="0" algn="just" rtl="1">
              <a:lnSpc>
                <a:spcPct val="150000"/>
              </a:lnSpc>
              <a:buNone/>
            </a:pPr>
            <a:r>
              <a:rPr lang="ar-EG" dirty="0" smtClean="0">
                <a:latin typeface="Alexandria" pitchFamily="2" charset="-78"/>
                <a:cs typeface="Alexandria" pitchFamily="2" charset="-78"/>
              </a:rPr>
              <a:t>1-انتهاء المدة المحددة للمزاد والمحددة عند الإعلان عنه</a:t>
            </a:r>
          </a:p>
          <a:p>
            <a:pPr marL="0" indent="0" algn="just" rtl="1">
              <a:lnSpc>
                <a:spcPct val="150000"/>
              </a:lnSpc>
              <a:buNone/>
            </a:pPr>
            <a:r>
              <a:rPr lang="ar-EG" dirty="0" smtClean="0">
                <a:latin typeface="Alexandria" pitchFamily="2" charset="-78"/>
                <a:cs typeface="Alexandria" pitchFamily="2" charset="-78"/>
              </a:rPr>
              <a:t>2-عدم وجود عطاءات جديدة </a:t>
            </a:r>
          </a:p>
          <a:p>
            <a:pPr marL="0" indent="0" algn="just" rtl="1">
              <a:lnSpc>
                <a:spcPct val="150000"/>
              </a:lnSpc>
              <a:buNone/>
            </a:pPr>
            <a:r>
              <a:rPr lang="ar-EG" dirty="0" smtClean="0">
                <a:latin typeface="Alexandria" pitchFamily="2" charset="-78"/>
                <a:cs typeface="Alexandria" pitchFamily="2" charset="-78"/>
              </a:rPr>
              <a:t>3-التوصل إلى العطاء الأفضل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37</a:t>
            </a:fld>
            <a:endParaRPr lang="en-US"/>
          </a:p>
        </p:txBody>
      </p:sp>
      <p:pic>
        <p:nvPicPr>
          <p:cNvPr id="7" name="Picture 6"/>
          <p:cNvPicPr>
            <a:picLocks noChangeAspect="1"/>
          </p:cNvPicPr>
          <p:nvPr/>
        </p:nvPicPr>
        <p:blipFill>
          <a:blip r:embed="rId2"/>
          <a:stretch>
            <a:fillRect/>
          </a:stretch>
        </p:blipFill>
        <p:spPr>
          <a:xfrm>
            <a:off x="9235184" y="174297"/>
            <a:ext cx="2956816" cy="1383912"/>
          </a:xfrm>
          <a:prstGeom prst="rect">
            <a:avLst/>
          </a:prstGeom>
        </p:spPr>
      </p:pic>
    </p:spTree>
    <p:extLst>
      <p:ext uri="{BB962C8B-B14F-4D97-AF65-F5344CB8AC3E}">
        <p14:creationId xmlns:p14="http://schemas.microsoft.com/office/powerpoint/2010/main" val="3540725073"/>
      </p:ext>
    </p:extLst>
  </p:cSld>
  <p:clrMapOvr>
    <a:masterClrMapping/>
  </p:clrMapOvr>
  <mc:AlternateContent xmlns:mc="http://schemas.openxmlformats.org/markup-compatibility/2006" xmlns:p14="http://schemas.microsoft.com/office/powerpoint/2010/main">
    <mc:Choice Requires="p14">
      <p:transition spd="slow" p14:dur="2000" advTm="43446"/>
    </mc:Choice>
    <mc:Fallback xmlns="">
      <p:transition spd="slow" advTm="43446"/>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176042" y="1851949"/>
            <a:ext cx="7998106" cy="3321935"/>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ومن الجدير بالذكر أن طرح الصفقة من الإدارة يعد دعوة إلى التعاقد من جانبها، أما الإيجاب فيصدر من مقدم العطاء أثناء إجراء المزاد، ولا ينشأ القبول إلا مع رسو المزاد على العطاء الأفضل.</a:t>
            </a:r>
            <a:endParaRPr lang="en-US" dirty="0">
              <a:latin typeface="Alexandria" pitchFamily="2" charset="-78"/>
              <a:cs typeface="Alexandria" pitchFamily="2" charset="-78"/>
            </a:endParaRP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38</a:t>
            </a:fld>
            <a:endParaRPr lang="en-US"/>
          </a:p>
        </p:txBody>
      </p:sp>
      <p:pic>
        <p:nvPicPr>
          <p:cNvPr id="7" name="Picture 6"/>
          <p:cNvPicPr>
            <a:picLocks noChangeAspect="1"/>
          </p:cNvPicPr>
          <p:nvPr/>
        </p:nvPicPr>
        <p:blipFill>
          <a:blip r:embed="rId2"/>
          <a:stretch>
            <a:fillRect/>
          </a:stretch>
        </p:blipFill>
        <p:spPr>
          <a:xfrm>
            <a:off x="8800486" y="198125"/>
            <a:ext cx="2956816" cy="1383912"/>
          </a:xfrm>
          <a:prstGeom prst="rect">
            <a:avLst/>
          </a:prstGeom>
        </p:spPr>
      </p:pic>
    </p:spTree>
    <p:extLst>
      <p:ext uri="{BB962C8B-B14F-4D97-AF65-F5344CB8AC3E}">
        <p14:creationId xmlns:p14="http://schemas.microsoft.com/office/powerpoint/2010/main" val="2200230455"/>
      </p:ext>
    </p:extLst>
  </p:cSld>
  <p:clrMapOvr>
    <a:masterClrMapping/>
  </p:clrMapOvr>
  <mc:AlternateContent xmlns:mc="http://schemas.openxmlformats.org/markup-compatibility/2006" xmlns:p14="http://schemas.microsoft.com/office/powerpoint/2010/main">
    <mc:Choice Requires="p14">
      <p:transition spd="slow" p14:dur="2000" advTm="82403"/>
    </mc:Choice>
    <mc:Fallback xmlns="">
      <p:transition spd="slow" advTm="82403"/>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963119" y="2395959"/>
            <a:ext cx="6180882" cy="2974694"/>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ونؤكد على ضرورة توافر الضوابط التي تحدثنا عنها من قبل بخصوص المحررات الالكترونية أو التوقيع الالكتروني.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39</a:t>
            </a:fld>
            <a:endParaRPr lang="en-US"/>
          </a:p>
        </p:txBody>
      </p:sp>
      <p:pic>
        <p:nvPicPr>
          <p:cNvPr id="7" name="Picture 6"/>
          <p:cNvPicPr>
            <a:picLocks noChangeAspect="1"/>
          </p:cNvPicPr>
          <p:nvPr/>
        </p:nvPicPr>
        <p:blipFill>
          <a:blip r:embed="rId2"/>
          <a:stretch>
            <a:fillRect/>
          </a:stretch>
        </p:blipFill>
        <p:spPr>
          <a:xfrm>
            <a:off x="9170046" y="207853"/>
            <a:ext cx="2956816" cy="1383912"/>
          </a:xfrm>
          <a:prstGeom prst="rect">
            <a:avLst/>
          </a:prstGeom>
        </p:spPr>
      </p:pic>
    </p:spTree>
    <p:extLst>
      <p:ext uri="{BB962C8B-B14F-4D97-AF65-F5344CB8AC3E}">
        <p14:creationId xmlns:p14="http://schemas.microsoft.com/office/powerpoint/2010/main" val="2574295778"/>
      </p:ext>
    </p:extLst>
  </p:cSld>
  <p:clrMapOvr>
    <a:masterClrMapping/>
  </p:clrMapOvr>
  <mc:AlternateContent xmlns:mc="http://schemas.openxmlformats.org/markup-compatibility/2006" xmlns:p14="http://schemas.microsoft.com/office/powerpoint/2010/main">
    <mc:Choice Requires="p14">
      <p:transition spd="slow" p14:dur="2000" advTm="34456"/>
    </mc:Choice>
    <mc:Fallback xmlns="">
      <p:transition spd="slow" advTm="34456"/>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وان 1"/>
          <p:cNvSpPr>
            <a:spLocks noGrp="1"/>
          </p:cNvSpPr>
          <p:nvPr>
            <p:ph type="title"/>
          </p:nvPr>
        </p:nvSpPr>
        <p:spPr>
          <a:xfrm>
            <a:off x="721468" y="1211624"/>
            <a:ext cx="10515600" cy="1325563"/>
          </a:xfrm>
        </p:spPr>
        <p:txBody>
          <a:bodyPr>
            <a:normAutofit fontScale="90000"/>
          </a:bodyPr>
          <a:lstStyle/>
          <a:p>
            <a:pPr algn="ctr" rtl="1"/>
            <a:r>
              <a:rPr lang="ar-EG" dirty="0" smtClean="0">
                <a:cs typeface="Alexandria" pitchFamily="2" charset="-78"/>
              </a:rPr>
              <a:t/>
            </a:r>
            <a:br>
              <a:rPr lang="ar-EG" dirty="0" smtClean="0">
                <a:cs typeface="Alexandria" pitchFamily="2" charset="-78"/>
              </a:rPr>
            </a:br>
            <a:r>
              <a:rPr lang="ar-EG" dirty="0" smtClean="0">
                <a:cs typeface="Alexandria" pitchFamily="2" charset="-78"/>
              </a:rPr>
              <a:t/>
            </a:r>
            <a:br>
              <a:rPr lang="ar-EG" dirty="0" smtClean="0">
                <a:cs typeface="Alexandria" pitchFamily="2" charset="-78"/>
              </a:rPr>
            </a:br>
            <a:r>
              <a:rPr lang="ar-EG" dirty="0" smtClean="0">
                <a:cs typeface="Alexandria" pitchFamily="2" charset="-78"/>
              </a:rPr>
              <a:t>ثالثا: الممارسة الالكترونية                                         </a:t>
            </a:r>
            <a:endParaRPr lang="en-US" dirty="0"/>
          </a:p>
        </p:txBody>
      </p:sp>
      <p:sp>
        <p:nvSpPr>
          <p:cNvPr id="3" name="عنصر نائب للمحتوى 2"/>
          <p:cNvSpPr>
            <a:spLocks noGrp="1"/>
          </p:cNvSpPr>
          <p:nvPr>
            <p:ph idx="1"/>
          </p:nvPr>
        </p:nvSpPr>
        <p:spPr>
          <a:xfrm>
            <a:off x="1851210" y="2861037"/>
            <a:ext cx="7048983" cy="3171463"/>
          </a:xfrm>
        </p:spPr>
        <p:txBody>
          <a:bodyPr>
            <a:normAutofit/>
          </a:bodyPr>
          <a:lstStyle/>
          <a:p>
            <a:pPr marL="0" indent="0" algn="just" rtl="1">
              <a:lnSpc>
                <a:spcPct val="150000"/>
              </a:lnSpc>
              <a:buNone/>
            </a:pPr>
            <a:r>
              <a:rPr lang="ar-EG" dirty="0" smtClean="0">
                <a:latin typeface="Alexandria" pitchFamily="2" charset="-78"/>
                <a:cs typeface="Alexandria" pitchFamily="2" charset="-78"/>
              </a:rPr>
              <a:t>أسلوب الممارسة يعني حرية الإدارة في اختيار المتعاقد معها دون التقيد بالإجراءات التي نص عليها القانون في حالة المناقصات والمزايدات.</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40</a:t>
            </a:fld>
            <a:endParaRPr lang="en-US"/>
          </a:p>
        </p:txBody>
      </p:sp>
      <p:pic>
        <p:nvPicPr>
          <p:cNvPr id="7" name="Picture 6"/>
          <p:cNvPicPr>
            <a:picLocks noChangeAspect="1"/>
          </p:cNvPicPr>
          <p:nvPr/>
        </p:nvPicPr>
        <p:blipFill>
          <a:blip r:embed="rId2"/>
          <a:stretch>
            <a:fillRect/>
          </a:stretch>
        </p:blipFill>
        <p:spPr>
          <a:xfrm>
            <a:off x="8409684" y="259500"/>
            <a:ext cx="2956816" cy="1383912"/>
          </a:xfrm>
          <a:prstGeom prst="rect">
            <a:avLst/>
          </a:prstGeom>
        </p:spPr>
      </p:pic>
    </p:spTree>
    <p:extLst>
      <p:ext uri="{BB962C8B-B14F-4D97-AF65-F5344CB8AC3E}">
        <p14:creationId xmlns:p14="http://schemas.microsoft.com/office/powerpoint/2010/main" val="314602440"/>
      </p:ext>
    </p:extLst>
  </p:cSld>
  <p:clrMapOvr>
    <a:masterClrMapping/>
  </p:clrMapOvr>
  <mc:AlternateContent xmlns:mc="http://schemas.openxmlformats.org/markup-compatibility/2006" xmlns:p14="http://schemas.microsoft.com/office/powerpoint/2010/main">
    <mc:Choice Requires="p14">
      <p:transition spd="slow" p14:dur="2000" advTm="75328"/>
    </mc:Choice>
    <mc:Fallback xmlns="">
      <p:transition spd="slow" advTm="75328"/>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245489" y="2037143"/>
            <a:ext cx="7048982" cy="2858947"/>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ويمكن أن تتقدم الإدارة إلى المتعاقد الذي وقع عليه الاختيار أو يتقدم هو من جانبه إليها بعرض يتضمن الشروط اللازمة، وينتظر قبول الإدارة أو رفضها.</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41</a:t>
            </a:fld>
            <a:endParaRPr lang="en-US"/>
          </a:p>
        </p:txBody>
      </p:sp>
      <p:pic>
        <p:nvPicPr>
          <p:cNvPr id="7" name="Picture 6"/>
          <p:cNvPicPr>
            <a:picLocks noChangeAspect="1"/>
          </p:cNvPicPr>
          <p:nvPr/>
        </p:nvPicPr>
        <p:blipFill>
          <a:blip r:embed="rId2"/>
          <a:stretch>
            <a:fillRect/>
          </a:stretch>
        </p:blipFill>
        <p:spPr>
          <a:xfrm>
            <a:off x="8714484" y="198125"/>
            <a:ext cx="2956816" cy="1383912"/>
          </a:xfrm>
          <a:prstGeom prst="rect">
            <a:avLst/>
          </a:prstGeom>
        </p:spPr>
      </p:pic>
    </p:spTree>
    <p:extLst>
      <p:ext uri="{BB962C8B-B14F-4D97-AF65-F5344CB8AC3E}">
        <p14:creationId xmlns:p14="http://schemas.microsoft.com/office/powerpoint/2010/main" val="2666372089"/>
      </p:ext>
    </p:extLst>
  </p:cSld>
  <p:clrMapOvr>
    <a:masterClrMapping/>
  </p:clrMapOvr>
  <mc:AlternateContent xmlns:mc="http://schemas.openxmlformats.org/markup-compatibility/2006" xmlns:p14="http://schemas.microsoft.com/office/powerpoint/2010/main">
    <mc:Choice Requires="p14">
      <p:transition spd="slow" p14:dur="2000" advTm="41997"/>
    </mc:Choice>
    <mc:Fallback xmlns="">
      <p:transition spd="slow" advTm="4199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581153" y="2048719"/>
            <a:ext cx="6915935" cy="2858947"/>
          </a:xfrm>
        </p:spPr>
        <p:txBody>
          <a:bodyPr>
            <a:normAutofit/>
          </a:bodyPr>
          <a:lstStyle/>
          <a:p>
            <a:pPr marL="0" indent="0" algn="just" rtl="1">
              <a:lnSpc>
                <a:spcPct val="150000"/>
              </a:lnSpc>
              <a:buNone/>
            </a:pPr>
            <a:r>
              <a:rPr lang="ar-EG" dirty="0" smtClean="0">
                <a:latin typeface="Alexandria" pitchFamily="2" charset="-78"/>
                <a:cs typeface="Alexandria" pitchFamily="2" charset="-78"/>
              </a:rPr>
              <a:t>ويغلب على هذه الطريقة الطابع التفاوضي؛ لأن الإدارة تدخل في مفاوضات مع شخص أو عدد من الأشخاص للوصول إلى العرض المناسب.</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42</a:t>
            </a:fld>
            <a:endParaRPr lang="en-US"/>
          </a:p>
        </p:txBody>
      </p:sp>
      <p:pic>
        <p:nvPicPr>
          <p:cNvPr id="7" name="Picture 6"/>
          <p:cNvPicPr>
            <a:picLocks noChangeAspect="1"/>
          </p:cNvPicPr>
          <p:nvPr/>
        </p:nvPicPr>
        <p:blipFill>
          <a:blip r:embed="rId2"/>
          <a:stretch>
            <a:fillRect/>
          </a:stretch>
        </p:blipFill>
        <p:spPr>
          <a:xfrm>
            <a:off x="9019284" y="110576"/>
            <a:ext cx="2956816" cy="1383912"/>
          </a:xfrm>
          <a:prstGeom prst="rect">
            <a:avLst/>
          </a:prstGeom>
        </p:spPr>
      </p:pic>
    </p:spTree>
    <p:extLst>
      <p:ext uri="{BB962C8B-B14F-4D97-AF65-F5344CB8AC3E}">
        <p14:creationId xmlns:p14="http://schemas.microsoft.com/office/powerpoint/2010/main" val="135148755"/>
      </p:ext>
    </p:extLst>
  </p:cSld>
  <p:clrMapOvr>
    <a:masterClrMapping/>
  </p:clrMapOvr>
  <mc:AlternateContent xmlns:mc="http://schemas.openxmlformats.org/markup-compatibility/2006" xmlns:p14="http://schemas.microsoft.com/office/powerpoint/2010/main">
    <mc:Choice Requires="p14">
      <p:transition spd="slow" p14:dur="2000" advTm="69145"/>
    </mc:Choice>
    <mc:Fallback xmlns="">
      <p:transition spd="slow" advTm="69145"/>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عنصر نائب للمحتوى 2"/>
          <p:cNvSpPr>
            <a:spLocks noGrp="1"/>
          </p:cNvSpPr>
          <p:nvPr>
            <p:ph idx="1"/>
          </p:nvPr>
        </p:nvSpPr>
        <p:spPr>
          <a:xfrm>
            <a:off x="2338086" y="2419108"/>
            <a:ext cx="7581418" cy="3171463"/>
          </a:xfrm>
        </p:spPr>
        <p:txBody>
          <a:bodyPr>
            <a:normAutofit lnSpcReduction="10000"/>
          </a:bodyPr>
          <a:lstStyle/>
          <a:p>
            <a:pPr marL="0" indent="0" algn="just" rtl="1">
              <a:lnSpc>
                <a:spcPct val="150000"/>
              </a:lnSpc>
              <a:buNone/>
            </a:pPr>
            <a:r>
              <a:rPr lang="ar-EG" dirty="0" smtClean="0">
                <a:latin typeface="Alexandria" pitchFamily="2" charset="-78"/>
                <a:cs typeface="Alexandria" pitchFamily="2" charset="-78"/>
              </a:rPr>
              <a:t>وتجرى الممارسة عن طريق الأنظمة الالكترونية التي تضمن عدم تغيير محتوى الرسائل المتبادلة بين الطرفين وحفظ السجلات بحيث يجوز الرجوع إليها، مع بقائها على صورتها الأصلية بدون تغيير، على نحو المذكور سابقا.  </a:t>
            </a:r>
          </a:p>
        </p:txBody>
      </p:sp>
      <p:sp>
        <p:nvSpPr>
          <p:cNvPr id="5" name="عنصر نائب لرقم الشريحة 4"/>
          <p:cNvSpPr>
            <a:spLocks noGrp="1"/>
          </p:cNvSpPr>
          <p:nvPr>
            <p:ph type="sldNum" sz="quarter" idx="12"/>
          </p:nvPr>
        </p:nvSpPr>
        <p:spPr/>
        <p:txBody>
          <a:bodyPr/>
          <a:lstStyle/>
          <a:p>
            <a:fld id="{F7542ADD-394E-41F3-B704-951748884AEE}" type="slidenum">
              <a:rPr lang="en-US" smtClean="0"/>
              <a:t>43</a:t>
            </a:fld>
            <a:endParaRPr lang="en-US"/>
          </a:p>
        </p:txBody>
      </p:sp>
      <p:pic>
        <p:nvPicPr>
          <p:cNvPr id="7" name="Picture 6"/>
          <p:cNvPicPr>
            <a:picLocks noChangeAspect="1"/>
          </p:cNvPicPr>
          <p:nvPr/>
        </p:nvPicPr>
        <p:blipFill>
          <a:blip r:embed="rId2"/>
          <a:stretch>
            <a:fillRect/>
          </a:stretch>
        </p:blipFill>
        <p:spPr>
          <a:xfrm>
            <a:off x="8907490" y="353767"/>
            <a:ext cx="2956816" cy="1383912"/>
          </a:xfrm>
          <a:prstGeom prst="rect">
            <a:avLst/>
          </a:prstGeom>
        </p:spPr>
      </p:pic>
    </p:spTree>
    <p:extLst>
      <p:ext uri="{BB962C8B-B14F-4D97-AF65-F5344CB8AC3E}">
        <p14:creationId xmlns:p14="http://schemas.microsoft.com/office/powerpoint/2010/main" val="2520766814"/>
      </p:ext>
    </p:extLst>
  </p:cSld>
  <p:clrMapOvr>
    <a:masterClrMapping/>
  </p:clrMapOvr>
  <mc:AlternateContent xmlns:mc="http://schemas.openxmlformats.org/markup-compatibility/2006" xmlns:p14="http://schemas.microsoft.com/office/powerpoint/2010/main">
    <mc:Choice Requires="p14">
      <p:transition spd="slow" p14:dur="2000" advTm="814461"/>
    </mc:Choice>
    <mc:Fallback xmlns="">
      <p:transition spd="slow" advTm="814461"/>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050" name="Picture 2"/>
          <p:cNvPicPr>
            <a:picLocks noChangeAspect="1" noChangeArrowheads="1"/>
          </p:cNvPicPr>
          <p:nvPr/>
        </p:nvPicPr>
        <p:blipFill>
          <a:blip r:embed="rId7">
            <a:duotone>
              <a:prstClr val="black"/>
              <a:schemeClr val="accent5">
                <a:tint val="45000"/>
                <a:satMod val="400000"/>
              </a:schemeClr>
            </a:duotone>
            <a:extLst>
              <a:ext uri="{28A0092B-C50C-407E-A947-70E740481C1C}">
                <a14:useLocalDpi xmlns:a14="http://schemas.microsoft.com/office/drawing/2010/main" val="0"/>
              </a:ext>
            </a:extLst>
          </a:blip>
          <a:srcRect/>
          <a:stretch>
            <a:fillRect/>
          </a:stretch>
        </p:blipFill>
        <p:spPr bwMode="auto">
          <a:xfrm>
            <a:off x="3722688" y="2974694"/>
            <a:ext cx="4743450" cy="13877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p:cNvPicPr>
            <a:picLocks noChangeAspect="1"/>
          </p:cNvPicPr>
          <p:nvPr/>
        </p:nvPicPr>
        <p:blipFill>
          <a:blip r:embed="rId8"/>
          <a:stretch>
            <a:fillRect/>
          </a:stretch>
        </p:blipFill>
        <p:spPr>
          <a:xfrm>
            <a:off x="9092315" y="26176"/>
            <a:ext cx="2956816" cy="1383912"/>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5287"/>
    </mc:Choice>
    <mc:Fallback xmlns="">
      <p:transition spd="slow" advTm="5287"/>
    </mc:Fallback>
  </mc:AlternateContent>
  <p:timing>
    <p:tnLst>
      <p:par>
        <p:cTn id="1" dur="indefinite" restart="never" nodeType="tmRoot"/>
      </p:par>
    </p:tnLst>
  </p:timing>
</p:sld>
</file>

<file path=ppt/theme/theme1.xml><?xml version="1.0" encoding="utf-8"?>
<a:theme xmlns:a="http://schemas.openxmlformats.org/drawingml/2006/main" name="2024">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2024" id="{F4E9B020-F857-4984-87D4-CDC2032A1507}" vid="{518D7A3B-2651-42B0-99AB-B4EF026B5083}"/>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4BB2DE3-5A2D-4488-A489-1AB0B37A5918}"/>
</file>

<file path=customXml/itemProps2.xml><?xml version="1.0" encoding="utf-8"?>
<ds:datastoreItem xmlns:ds="http://schemas.openxmlformats.org/officeDocument/2006/customXml" ds:itemID="{48727B81-D880-4046-8198-547F8818E6EB}"/>
</file>

<file path=customXml/itemProps3.xml><?xml version="1.0" encoding="utf-8"?>
<ds:datastoreItem xmlns:ds="http://schemas.openxmlformats.org/officeDocument/2006/customXml" ds:itemID="{D884213A-0F9D-4600-B308-D4812846AA30}"/>
</file>

<file path=docProps/app.xml><?xml version="1.0" encoding="utf-8"?>
<Properties xmlns="http://schemas.openxmlformats.org/officeDocument/2006/extended-properties" xmlns:vt="http://schemas.openxmlformats.org/officeDocument/2006/docPropsVTypes">
  <Template>2024</Template>
  <TotalTime>9981</TotalTime>
  <Words>1569</Words>
  <Application>Microsoft Office PowerPoint</Application>
  <PresentationFormat>Widescreen</PresentationFormat>
  <Paragraphs>125</Paragraphs>
  <Slides>44</Slides>
  <Notes>4</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44</vt:i4>
      </vt:variant>
    </vt:vector>
  </HeadingPairs>
  <TitlesOfParts>
    <vt:vector size="50" baseType="lpstr">
      <vt:lpstr>Alexandria</vt:lpstr>
      <vt:lpstr>Arial</vt:lpstr>
      <vt:lpstr>Calibri</vt:lpstr>
      <vt:lpstr>Calibri Light</vt:lpstr>
      <vt:lpstr>Roboto Light</vt:lpstr>
      <vt:lpstr>2024</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أولا: المناقصة الالكترونية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vt:lpstr>
      <vt:lpstr>PowerPoint Presentation</vt:lpstr>
      <vt:lpstr>PowerPoint Presentation</vt:lpstr>
      <vt:lpstr>PowerPoint Presentation</vt:lpstr>
      <vt:lpstr>PowerPoint Presentation</vt:lpstr>
      <vt:lpstr>PowerPoint Presentation</vt:lpstr>
      <vt:lpstr>PowerPoint Presentation</vt:lpstr>
      <vt:lpstr>    ثانيا: المزايدات الالكترونية</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ثالثا: الممارسة الالكترونية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1289</cp:revision>
  <dcterms:created xsi:type="dcterms:W3CDTF">2023-04-29T09:08:23Z</dcterms:created>
  <dcterms:modified xsi:type="dcterms:W3CDTF">2024-08-14T10:26:12Z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