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96" r:id="rId3"/>
    <p:sldId id="297" r:id="rId4"/>
    <p:sldId id="298" r:id="rId5"/>
    <p:sldId id="299" r:id="rId6"/>
    <p:sldId id="300" r:id="rId7"/>
    <p:sldId id="301" r:id="rId8"/>
    <p:sldId id="302" r:id="rId9"/>
    <p:sldId id="303" r:id="rId10"/>
    <p:sldId id="304" r:id="rId11"/>
    <p:sldId id="305" r:id="rId12"/>
    <p:sldId id="306" r:id="rId13"/>
    <p:sldId id="307" r:id="rId14"/>
    <p:sldId id="308" r:id="rId15"/>
    <p:sldId id="309" r:id="rId16"/>
    <p:sldId id="310" r:id="rId17"/>
    <p:sldId id="311" r:id="rId18"/>
    <p:sldId id="312" r:id="rId19"/>
    <p:sldId id="313" r:id="rId20"/>
    <p:sldId id="314" r:id="rId21"/>
    <p:sldId id="315" r:id="rId22"/>
    <p:sldId id="316" r:id="rId23"/>
    <p:sldId id="317" r:id="rId24"/>
    <p:sldId id="318" r:id="rId25"/>
    <p:sldId id="319" r:id="rId26"/>
    <p:sldId id="320" r:id="rId27"/>
    <p:sldId id="321" r:id="rId28"/>
    <p:sldId id="322" r:id="rId29"/>
    <p:sldId id="323" r:id="rId30"/>
    <p:sldId id="324" r:id="rId31"/>
    <p:sldId id="325" r:id="rId32"/>
    <p:sldId id="261" r:id="rId33"/>
    <p:sldId id="262" r:id="rId34"/>
    <p:sldId id="263" r:id="rId35"/>
    <p:sldId id="264" r:id="rId36"/>
    <p:sldId id="265" r:id="rId37"/>
    <p:sldId id="266" r:id="rId38"/>
    <p:sldId id="267" r:id="rId39"/>
    <p:sldId id="295" r:id="rId40"/>
    <p:sldId id="32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28A"/>
    <a:srgbClr val="24A9E1"/>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42" autoAdjust="0"/>
    <p:restoredTop sz="94660"/>
  </p:normalViewPr>
  <p:slideViewPr>
    <p:cSldViewPr snapToGrid="0">
      <p:cViewPr varScale="1">
        <p:scale>
          <a:sx n="90" d="100"/>
          <a:sy n="90" d="100"/>
        </p:scale>
        <p:origin x="208" y="3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30405-F39C-4230-8348-16548BC0550A}"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8761E4F4-4AF8-4D93-B5FA-099C504FBADF}">
      <dgm:prSet/>
      <dgm:spPr/>
      <dgm:t>
        <a:bodyPr/>
        <a:lstStyle/>
        <a:p>
          <a:pPr rtl="0"/>
          <a:r>
            <a:rPr lang="en-US" b="1"/>
            <a:t>1- Analysis of the Natural and Living Environments </a:t>
          </a:r>
          <a:endParaRPr lang="ar-SA"/>
        </a:p>
      </dgm:t>
    </dgm:pt>
    <dgm:pt modelId="{0CBA97B9-8E71-49B9-8FFF-6530A0D23745}" type="parTrans" cxnId="{56F3FB89-60FB-4AEF-AD56-C816D1B1A8EC}">
      <dgm:prSet/>
      <dgm:spPr/>
      <dgm:t>
        <a:bodyPr/>
        <a:lstStyle/>
        <a:p>
          <a:endParaRPr lang="en-US"/>
        </a:p>
      </dgm:t>
    </dgm:pt>
    <dgm:pt modelId="{A01919FE-20CD-4004-A1C6-E576FE41D3AC}" type="sibTrans" cxnId="{56F3FB89-60FB-4AEF-AD56-C816D1B1A8EC}">
      <dgm:prSet/>
      <dgm:spPr/>
      <dgm:t>
        <a:bodyPr/>
        <a:lstStyle/>
        <a:p>
          <a:endParaRPr lang="en-US"/>
        </a:p>
      </dgm:t>
    </dgm:pt>
    <dgm:pt modelId="{B971D4B3-1691-44DF-B4E8-624BCF1449B3}">
      <dgm:prSet/>
      <dgm:spPr/>
      <dgm:t>
        <a:bodyPr/>
        <a:lstStyle/>
        <a:p>
          <a:pPr rtl="0"/>
          <a:r>
            <a:rPr lang="en-US" b="1"/>
            <a:t>2. Analysis of the Social and Economic Environments</a:t>
          </a:r>
          <a:endParaRPr lang="ar-SA"/>
        </a:p>
      </dgm:t>
    </dgm:pt>
    <dgm:pt modelId="{5E3DB77A-27CD-4279-8C28-32A847411E59}" type="parTrans" cxnId="{E7B516CE-65C6-4F6E-88B5-41F06D35BD37}">
      <dgm:prSet/>
      <dgm:spPr/>
      <dgm:t>
        <a:bodyPr/>
        <a:lstStyle/>
        <a:p>
          <a:endParaRPr lang="en-US"/>
        </a:p>
      </dgm:t>
    </dgm:pt>
    <dgm:pt modelId="{A30481BD-11EB-469E-826E-E0906E151E60}" type="sibTrans" cxnId="{E7B516CE-65C6-4F6E-88B5-41F06D35BD37}">
      <dgm:prSet/>
      <dgm:spPr/>
      <dgm:t>
        <a:bodyPr/>
        <a:lstStyle/>
        <a:p>
          <a:endParaRPr lang="en-US"/>
        </a:p>
      </dgm:t>
    </dgm:pt>
    <dgm:pt modelId="{733A49E4-809A-42EB-A8FC-8C19595E4F72}" type="pres">
      <dgm:prSet presAssocID="{E1930405-F39C-4230-8348-16548BC0550A}" presName="linear" presStyleCnt="0">
        <dgm:presLayoutVars>
          <dgm:animLvl val="lvl"/>
          <dgm:resizeHandles val="exact"/>
        </dgm:presLayoutVars>
      </dgm:prSet>
      <dgm:spPr/>
    </dgm:pt>
    <dgm:pt modelId="{70F3711D-F25A-470A-980A-43661FF06037}" type="pres">
      <dgm:prSet presAssocID="{8761E4F4-4AF8-4D93-B5FA-099C504FBADF}" presName="parentText" presStyleLbl="node1" presStyleIdx="0" presStyleCnt="2">
        <dgm:presLayoutVars>
          <dgm:chMax val="0"/>
          <dgm:bulletEnabled val="1"/>
        </dgm:presLayoutVars>
      </dgm:prSet>
      <dgm:spPr/>
    </dgm:pt>
    <dgm:pt modelId="{26C43809-ACBD-4A0A-9EF3-2E5C9194EC20}" type="pres">
      <dgm:prSet presAssocID="{A01919FE-20CD-4004-A1C6-E576FE41D3AC}" presName="spacer" presStyleCnt="0"/>
      <dgm:spPr/>
    </dgm:pt>
    <dgm:pt modelId="{9153AD1C-2668-4146-86FB-3F7E664F1C66}" type="pres">
      <dgm:prSet presAssocID="{B971D4B3-1691-44DF-B4E8-624BCF1449B3}" presName="parentText" presStyleLbl="node1" presStyleIdx="1" presStyleCnt="2">
        <dgm:presLayoutVars>
          <dgm:chMax val="0"/>
          <dgm:bulletEnabled val="1"/>
        </dgm:presLayoutVars>
      </dgm:prSet>
      <dgm:spPr/>
    </dgm:pt>
  </dgm:ptLst>
  <dgm:cxnLst>
    <dgm:cxn modelId="{DF6C5117-E659-4F0F-9171-B3F41518091D}" type="presOf" srcId="{E1930405-F39C-4230-8348-16548BC0550A}" destId="{733A49E4-809A-42EB-A8FC-8C19595E4F72}" srcOrd="0" destOrd="0" presId="urn:microsoft.com/office/officeart/2005/8/layout/vList2"/>
    <dgm:cxn modelId="{6210C069-56AF-4C0B-867A-5C275369426D}" type="presOf" srcId="{B971D4B3-1691-44DF-B4E8-624BCF1449B3}" destId="{9153AD1C-2668-4146-86FB-3F7E664F1C66}" srcOrd="0" destOrd="0" presId="urn:microsoft.com/office/officeart/2005/8/layout/vList2"/>
    <dgm:cxn modelId="{56F3FB89-60FB-4AEF-AD56-C816D1B1A8EC}" srcId="{E1930405-F39C-4230-8348-16548BC0550A}" destId="{8761E4F4-4AF8-4D93-B5FA-099C504FBADF}" srcOrd="0" destOrd="0" parTransId="{0CBA97B9-8E71-49B9-8FFF-6530A0D23745}" sibTransId="{A01919FE-20CD-4004-A1C6-E576FE41D3AC}"/>
    <dgm:cxn modelId="{532E32AF-EF7D-41D1-8C6E-AE3AC5A53863}" type="presOf" srcId="{8761E4F4-4AF8-4D93-B5FA-099C504FBADF}" destId="{70F3711D-F25A-470A-980A-43661FF06037}" srcOrd="0" destOrd="0" presId="urn:microsoft.com/office/officeart/2005/8/layout/vList2"/>
    <dgm:cxn modelId="{E7B516CE-65C6-4F6E-88B5-41F06D35BD37}" srcId="{E1930405-F39C-4230-8348-16548BC0550A}" destId="{B971D4B3-1691-44DF-B4E8-624BCF1449B3}" srcOrd="1" destOrd="0" parTransId="{5E3DB77A-27CD-4279-8C28-32A847411E59}" sibTransId="{A30481BD-11EB-469E-826E-E0906E151E60}"/>
    <dgm:cxn modelId="{A8BCEB60-51EE-40EC-B2EF-31CFE9BE55BD}" type="presParOf" srcId="{733A49E4-809A-42EB-A8FC-8C19595E4F72}" destId="{70F3711D-F25A-470A-980A-43661FF06037}" srcOrd="0" destOrd="0" presId="urn:microsoft.com/office/officeart/2005/8/layout/vList2"/>
    <dgm:cxn modelId="{1CB81284-AB93-4B3B-8619-16AF179B2D0B}" type="presParOf" srcId="{733A49E4-809A-42EB-A8FC-8C19595E4F72}" destId="{26C43809-ACBD-4A0A-9EF3-2E5C9194EC20}" srcOrd="1" destOrd="0" presId="urn:microsoft.com/office/officeart/2005/8/layout/vList2"/>
    <dgm:cxn modelId="{DC07AFAA-7529-4F49-8C24-15B2A284347A}" type="presParOf" srcId="{733A49E4-809A-42EB-A8FC-8C19595E4F72}" destId="{9153AD1C-2668-4146-86FB-3F7E664F1C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F3711D-F25A-470A-980A-43661FF06037}">
      <dsp:nvSpPr>
        <dsp:cNvPr id="0" name=""/>
        <dsp:cNvSpPr/>
      </dsp:nvSpPr>
      <dsp:spPr>
        <a:xfrm>
          <a:off x="0" y="32228"/>
          <a:ext cx="10515600" cy="20685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rtl="0">
            <a:lnSpc>
              <a:spcPct val="90000"/>
            </a:lnSpc>
            <a:spcBef>
              <a:spcPct val="0"/>
            </a:spcBef>
            <a:spcAft>
              <a:spcPct val="35000"/>
            </a:spcAft>
            <a:buNone/>
          </a:pPr>
          <a:r>
            <a:rPr lang="en-US" sz="5200" b="1" kern="1200"/>
            <a:t>1- Analysis of the Natural and Living Environments </a:t>
          </a:r>
          <a:endParaRPr lang="ar-SA" sz="5200" kern="1200"/>
        </a:p>
      </dsp:txBody>
      <dsp:txXfrm>
        <a:off x="100979" y="133207"/>
        <a:ext cx="10313642" cy="1866602"/>
      </dsp:txXfrm>
    </dsp:sp>
    <dsp:sp modelId="{9153AD1C-2668-4146-86FB-3F7E664F1C66}">
      <dsp:nvSpPr>
        <dsp:cNvPr id="0" name=""/>
        <dsp:cNvSpPr/>
      </dsp:nvSpPr>
      <dsp:spPr>
        <a:xfrm>
          <a:off x="0" y="2250549"/>
          <a:ext cx="10515600" cy="20685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rtl="0">
            <a:lnSpc>
              <a:spcPct val="90000"/>
            </a:lnSpc>
            <a:spcBef>
              <a:spcPct val="0"/>
            </a:spcBef>
            <a:spcAft>
              <a:spcPct val="35000"/>
            </a:spcAft>
            <a:buNone/>
          </a:pPr>
          <a:r>
            <a:rPr lang="en-US" sz="5200" b="1" kern="1200"/>
            <a:t>2. Analysis of the Social and Economic Environments</a:t>
          </a:r>
          <a:endParaRPr lang="ar-SA" sz="5200" kern="1200"/>
        </a:p>
      </dsp:txBody>
      <dsp:txXfrm>
        <a:off x="100979" y="2351528"/>
        <a:ext cx="10313642" cy="18666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S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l">
              <a:defRPr sz="1200"/>
            </a:lvl1pPr>
          </a:lstStyle>
          <a:p>
            <a:fld id="{E66F4B36-F664-49D0-9255-3373C2D16C5A}" type="datetimeFigureOut">
              <a:rPr lang="ar-SA" smtClean="0"/>
              <a:t>29 محرم، 1443</a:t>
            </a:fld>
            <a:endParaRPr lang="ar-S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ar-S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r">
              <a:defRPr sz="1200"/>
            </a:lvl1pPr>
          </a:lstStyle>
          <a:p>
            <a:endParaRPr lang="ar-S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l">
              <a:defRPr sz="1200"/>
            </a:lvl1pPr>
          </a:lstStyle>
          <a:p>
            <a:fld id="{FC42682C-B773-4B6A-A9FB-CF1D66EA34E7}" type="slidenum">
              <a:rPr lang="ar-SA" smtClean="0"/>
              <a:t>‹#›</a:t>
            </a:fld>
            <a:endParaRPr lang="ar-SA"/>
          </a:p>
        </p:txBody>
      </p:sp>
    </p:spTree>
    <p:extLst>
      <p:ext uri="{BB962C8B-B14F-4D97-AF65-F5344CB8AC3E}">
        <p14:creationId xmlns:p14="http://schemas.microsoft.com/office/powerpoint/2010/main" val="2649126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8356627-EC56-4500-BE5C-629794FB5300}" type="slidenum">
              <a:rPr lang="en-US" altLang="ar-SA"/>
              <a:pPr/>
              <a:t>32</a:t>
            </a:fld>
            <a:endParaRPr lang="en-US" altLang="ar-SA"/>
          </a:p>
        </p:txBody>
      </p:sp>
      <p:sp>
        <p:nvSpPr>
          <p:cNvPr id="121858" name="Rectangle 2"/>
          <p:cNvSpPr>
            <a:spLocks noGrp="1" noRot="1" noChangeAspect="1" noChangeArrowheads="1" noTextEdit="1"/>
          </p:cNvSpPr>
          <p:nvPr>
            <p:ph type="sldImg"/>
          </p:nvPr>
        </p:nvSpPr>
        <p:spPr>
          <a:ln/>
        </p:spPr>
      </p:sp>
      <p:sp>
        <p:nvSpPr>
          <p:cNvPr id="121859" name="Rectangle 3"/>
          <p:cNvSpPr>
            <a:spLocks noGrp="1" noChangeArrowheads="1"/>
          </p:cNvSpPr>
          <p:nvPr>
            <p:ph type="body" idx="1"/>
          </p:nvPr>
        </p:nvSpPr>
        <p:spPr/>
        <p:txBody>
          <a:bodyPr/>
          <a:lstStyle/>
          <a:p>
            <a:endParaRPr lang="ar-SA" altLang="ar-SA"/>
          </a:p>
        </p:txBody>
      </p:sp>
    </p:spTree>
    <p:extLst>
      <p:ext uri="{BB962C8B-B14F-4D97-AF65-F5344CB8AC3E}">
        <p14:creationId xmlns:p14="http://schemas.microsoft.com/office/powerpoint/2010/main" val="908879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E93EF1-EADF-4D60-AC99-8ECB5A9918A9}" type="slidenum">
              <a:rPr lang="en-US" altLang="ar-SA"/>
              <a:pPr/>
              <a:t>33</a:t>
            </a:fld>
            <a:endParaRPr lang="en-US" altLang="ar-SA"/>
          </a:p>
        </p:txBody>
      </p:sp>
      <p:sp>
        <p:nvSpPr>
          <p:cNvPr id="148482" name="Rectangle 2"/>
          <p:cNvSpPr>
            <a:spLocks noGrp="1" noRot="1" noChangeAspect="1" noChangeArrowheads="1" noTextEdit="1"/>
          </p:cNvSpPr>
          <p:nvPr>
            <p:ph type="sldImg"/>
          </p:nvPr>
        </p:nvSpPr>
        <p:spPr>
          <a:xfrm>
            <a:off x="344488" y="703263"/>
            <a:ext cx="6173787" cy="3473450"/>
          </a:xfrm>
          <a:ln/>
        </p:spPr>
      </p:sp>
      <p:sp>
        <p:nvSpPr>
          <p:cNvPr id="148483" name="Rectangle 3"/>
          <p:cNvSpPr>
            <a:spLocks noGrp="1" noChangeArrowheads="1"/>
          </p:cNvSpPr>
          <p:nvPr>
            <p:ph type="body" idx="1"/>
          </p:nvPr>
        </p:nvSpPr>
        <p:spPr>
          <a:xfrm>
            <a:off x="912813" y="4416425"/>
            <a:ext cx="5030787" cy="4184650"/>
          </a:xfrm>
        </p:spPr>
        <p:txBody>
          <a:bodyPr/>
          <a:lstStyle/>
          <a:p>
            <a:endParaRPr lang="ar-SA" altLang="ar-SA"/>
          </a:p>
        </p:txBody>
      </p:sp>
    </p:spTree>
    <p:extLst>
      <p:ext uri="{BB962C8B-B14F-4D97-AF65-F5344CB8AC3E}">
        <p14:creationId xmlns:p14="http://schemas.microsoft.com/office/powerpoint/2010/main" val="783450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18F3FD-BDD7-4A97-9566-69B88AB3AA59}" type="slidenum">
              <a:rPr lang="en-US" altLang="ar-SA"/>
              <a:pPr/>
              <a:t>34</a:t>
            </a:fld>
            <a:endParaRPr lang="en-US" altLang="ar-SA"/>
          </a:p>
        </p:txBody>
      </p:sp>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ar-SA" altLang="ar-SA"/>
          </a:p>
        </p:txBody>
      </p:sp>
    </p:spTree>
    <p:extLst>
      <p:ext uri="{BB962C8B-B14F-4D97-AF65-F5344CB8AC3E}">
        <p14:creationId xmlns:p14="http://schemas.microsoft.com/office/powerpoint/2010/main" val="2887226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C10CB6B-B5F6-4AF4-9F3D-1AC355DFADDD}" type="slidenum">
              <a:rPr lang="en-US" altLang="ar-SA"/>
              <a:pPr/>
              <a:t>35</a:t>
            </a:fld>
            <a:endParaRPr lang="en-US" altLang="ar-SA"/>
          </a:p>
        </p:txBody>
      </p:sp>
      <p:sp>
        <p:nvSpPr>
          <p:cNvPr id="144386" name="Rectangle 2"/>
          <p:cNvSpPr>
            <a:spLocks noGrp="1" noRot="1" noChangeAspect="1" noChangeArrowheads="1" noTextEdit="1"/>
          </p:cNvSpPr>
          <p:nvPr>
            <p:ph type="sldImg"/>
          </p:nvPr>
        </p:nvSpPr>
        <p:spPr>
          <a:ln/>
        </p:spPr>
      </p:sp>
      <p:sp>
        <p:nvSpPr>
          <p:cNvPr id="144387" name="Rectangle 3"/>
          <p:cNvSpPr>
            <a:spLocks noGrp="1" noChangeArrowheads="1"/>
          </p:cNvSpPr>
          <p:nvPr>
            <p:ph type="body" idx="1"/>
          </p:nvPr>
        </p:nvSpPr>
        <p:spPr/>
        <p:txBody>
          <a:bodyPr/>
          <a:lstStyle/>
          <a:p>
            <a:endParaRPr lang="ar-SA" altLang="ar-SA"/>
          </a:p>
        </p:txBody>
      </p:sp>
    </p:spTree>
    <p:extLst>
      <p:ext uri="{BB962C8B-B14F-4D97-AF65-F5344CB8AC3E}">
        <p14:creationId xmlns:p14="http://schemas.microsoft.com/office/powerpoint/2010/main" val="3939194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7834A04-25E3-48D9-A1C3-6EA101734F17}" type="slidenum">
              <a:rPr lang="en-US" altLang="ar-SA"/>
              <a:pPr/>
              <a:t>36</a:t>
            </a:fld>
            <a:endParaRPr lang="en-US" altLang="ar-SA"/>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ar-SA" altLang="ar-SA"/>
          </a:p>
        </p:txBody>
      </p:sp>
    </p:spTree>
    <p:extLst>
      <p:ext uri="{BB962C8B-B14F-4D97-AF65-F5344CB8AC3E}">
        <p14:creationId xmlns:p14="http://schemas.microsoft.com/office/powerpoint/2010/main" val="1683892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6113C59-0F1B-4545-91E1-BD91FD4205ED}" type="slidenum">
              <a:rPr lang="en-US" altLang="ar-SA"/>
              <a:pPr/>
              <a:t>37</a:t>
            </a:fld>
            <a:endParaRPr lang="en-US" altLang="ar-SA"/>
          </a:p>
        </p:txBody>
      </p:sp>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ar-SA" altLang="ar-SA"/>
          </a:p>
        </p:txBody>
      </p:sp>
    </p:spTree>
    <p:extLst>
      <p:ext uri="{BB962C8B-B14F-4D97-AF65-F5344CB8AC3E}">
        <p14:creationId xmlns:p14="http://schemas.microsoft.com/office/powerpoint/2010/main" val="26412801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38D22F-8E86-44E9-8D81-42719CA6227B}" type="slidenum">
              <a:rPr lang="en-US" altLang="ar-SA"/>
              <a:pPr/>
              <a:t>38</a:t>
            </a:fld>
            <a:endParaRPr lang="en-US" altLang="ar-SA"/>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ar-SA" altLang="ar-SA"/>
          </a:p>
        </p:txBody>
      </p:sp>
    </p:spTree>
    <p:extLst>
      <p:ext uri="{BB962C8B-B14F-4D97-AF65-F5344CB8AC3E}">
        <p14:creationId xmlns:p14="http://schemas.microsoft.com/office/powerpoint/2010/main" val="3672181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350E40-FB2C-42A4-A9CB-B04ABF864E2A}" type="slidenum">
              <a:rPr lang="en-US" altLang="ar-SA"/>
              <a:pPr/>
              <a:t>39</a:t>
            </a:fld>
            <a:endParaRPr lang="en-US" altLang="ar-SA"/>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ar-SA" altLang="ar-SA"/>
          </a:p>
        </p:txBody>
      </p:sp>
    </p:spTree>
    <p:extLst>
      <p:ext uri="{BB962C8B-B14F-4D97-AF65-F5344CB8AC3E}">
        <p14:creationId xmlns:p14="http://schemas.microsoft.com/office/powerpoint/2010/main" val="939561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281546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03077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8"/>
            <a:ext cx="10515600" cy="2852737"/>
          </a:xfrm>
        </p:spPr>
        <p:txBody>
          <a:bodyPr anchor="b"/>
          <a:lstStyle>
            <a:lvl1pPr>
              <a:defRPr sz="6000"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792286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881906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8" y="365125"/>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92875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6891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91746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2054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8" y="457200"/>
            <a:ext cx="3932237" cy="1600200"/>
          </a:xfrm>
        </p:spPr>
        <p:txBody>
          <a:bodyPr anchor="b"/>
          <a:lstStyle>
            <a:lvl1pPr>
              <a:defRPr sz="32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5449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1393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0"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9/5/21</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602755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032000" y="190500"/>
            <a:ext cx="9347200" cy="1527175"/>
          </a:xfrm>
        </p:spPr>
        <p:txBody>
          <a:bodyPr/>
          <a:lstStyle/>
          <a:p>
            <a:r>
              <a:rPr lang="en-US"/>
              <a:t>Click to edit Master title style</a:t>
            </a:r>
            <a:endParaRPr lang="ar-SA"/>
          </a:p>
        </p:txBody>
      </p:sp>
      <p:sp>
        <p:nvSpPr>
          <p:cNvPr id="3" name="Text Placeholder 2"/>
          <p:cNvSpPr>
            <a:spLocks noGrp="1"/>
          </p:cNvSpPr>
          <p:nvPr>
            <p:ph type="body" sz="half" idx="1"/>
          </p:nvPr>
        </p:nvSpPr>
        <p:spPr>
          <a:xfrm>
            <a:off x="2032000" y="1905000"/>
            <a:ext cx="4572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Content Placeholder 3"/>
          <p:cNvSpPr>
            <a:spLocks noGrp="1"/>
          </p:cNvSpPr>
          <p:nvPr>
            <p:ph sz="half" idx="2"/>
          </p:nvPr>
        </p:nvSpPr>
        <p:spPr>
          <a:xfrm>
            <a:off x="6807200" y="1905000"/>
            <a:ext cx="4572000" cy="4114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Date Placeholder 4"/>
          <p:cNvSpPr>
            <a:spLocks noGrp="1"/>
          </p:cNvSpPr>
          <p:nvPr>
            <p:ph type="dt" sz="half" idx="10"/>
          </p:nvPr>
        </p:nvSpPr>
        <p:spPr>
          <a:xfrm>
            <a:off x="8839200" y="6248400"/>
            <a:ext cx="2540000" cy="457200"/>
          </a:xfrm>
        </p:spPr>
        <p:txBody>
          <a:bodyPr/>
          <a:lstStyle>
            <a:lvl1pPr>
              <a:defRPr/>
            </a:lvl1pPr>
          </a:lstStyle>
          <a:p>
            <a:endParaRPr lang="en-US" altLang="ar-SA"/>
          </a:p>
        </p:txBody>
      </p:sp>
      <p:sp>
        <p:nvSpPr>
          <p:cNvPr id="6" name="Footer Placeholder 5"/>
          <p:cNvSpPr>
            <a:spLocks noGrp="1"/>
          </p:cNvSpPr>
          <p:nvPr>
            <p:ph type="ftr" sz="quarter" idx="11"/>
          </p:nvPr>
        </p:nvSpPr>
        <p:spPr>
          <a:xfrm>
            <a:off x="4368800" y="6248400"/>
            <a:ext cx="3860800" cy="457200"/>
          </a:xfrm>
        </p:spPr>
        <p:txBody>
          <a:bodyPr/>
          <a:lstStyle>
            <a:lvl1pPr>
              <a:defRPr/>
            </a:lvl1pPr>
          </a:lstStyle>
          <a:p>
            <a:endParaRPr lang="en-US" altLang="ar-SA"/>
          </a:p>
        </p:txBody>
      </p:sp>
      <p:sp>
        <p:nvSpPr>
          <p:cNvPr id="7" name="Slide Number Placeholder 6"/>
          <p:cNvSpPr>
            <a:spLocks noGrp="1"/>
          </p:cNvSpPr>
          <p:nvPr>
            <p:ph type="sldNum" sz="quarter" idx="12"/>
          </p:nvPr>
        </p:nvSpPr>
        <p:spPr>
          <a:xfrm>
            <a:off x="2032000" y="6248400"/>
            <a:ext cx="1727200" cy="457200"/>
          </a:xfrm>
        </p:spPr>
        <p:txBody>
          <a:bodyPr/>
          <a:lstStyle>
            <a:lvl1pPr>
              <a:defRPr/>
            </a:lvl1pPr>
          </a:lstStyle>
          <a:p>
            <a:fld id="{668B58E9-18D5-48B6-9E96-AB4D5FB428FF}" type="slidenum">
              <a:rPr lang="en-US" altLang="ar-SA"/>
              <a:pPr/>
              <a:t>‹#›</a:t>
            </a:fld>
            <a:endParaRPr lang="en-US" altLang="ar-SA"/>
          </a:p>
        </p:txBody>
      </p:sp>
    </p:spTree>
    <p:extLst>
      <p:ext uri="{BB962C8B-B14F-4D97-AF65-F5344CB8AC3E}">
        <p14:creationId xmlns:p14="http://schemas.microsoft.com/office/powerpoint/2010/main" val="361350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9D6827-F213-428B-B64D-882A557603DE}" type="datetimeFigureOut">
              <a:rPr lang="en-US" smtClean="0"/>
              <a:t>9/5/21</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4106743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b="1" kern="1200">
          <a:solidFill>
            <a:srgbClr val="53728A"/>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624263" y="878540"/>
            <a:ext cx="8567738" cy="3442447"/>
          </a:xfrm>
          <a:solidFill>
            <a:srgbClr val="53728A"/>
          </a:solidFill>
        </p:spPr>
        <p:txBody>
          <a:bodyPr lIns="274320" tIns="91440" rIns="182880" bIns="91440"/>
          <a:lstStyle/>
          <a:p>
            <a:pPr algn="l"/>
            <a:r>
              <a:rPr lang="en-US" sz="5400" dirty="0">
                <a:solidFill>
                  <a:schemeClr val="bg1"/>
                </a:solidFill>
                <a:latin typeface="+mn-lt"/>
              </a:rPr>
              <a:t>Project</a:t>
            </a:r>
            <a:r>
              <a:rPr lang="en-US" b="0" dirty="0"/>
              <a:t> </a:t>
            </a:r>
            <a:r>
              <a:rPr lang="en-US" sz="5400" dirty="0">
                <a:solidFill>
                  <a:schemeClr val="bg1"/>
                </a:solidFill>
                <a:latin typeface="+mn-lt"/>
              </a:rPr>
              <a:t>Feasibility Study</a:t>
            </a:r>
            <a:br>
              <a:rPr lang="en-US" b="1" u="sng" dirty="0">
                <a:solidFill>
                  <a:schemeClr val="bg1"/>
                </a:solidFill>
                <a:latin typeface="+mn-lt"/>
              </a:rPr>
            </a:br>
            <a:r>
              <a:rPr lang="en-US" sz="2800" b="1" u="sng" dirty="0">
                <a:solidFill>
                  <a:schemeClr val="bg1"/>
                </a:solidFill>
                <a:latin typeface="+mn-lt"/>
              </a:rPr>
              <a:t>Lecture </a:t>
            </a:r>
            <a:r>
              <a:rPr lang="en-US" sz="2800" b="1" dirty="0">
                <a:solidFill>
                  <a:schemeClr val="bg1"/>
                </a:solidFill>
                <a:latin typeface="+mn-lt"/>
              </a:rPr>
              <a:t>1</a:t>
            </a:r>
            <a:endParaRPr lang="en-US" b="1" dirty="0">
              <a:solidFill>
                <a:schemeClr val="bg1"/>
              </a:solidFill>
              <a:latin typeface="+mn-lt"/>
            </a:endParaRP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3624263" y="4418013"/>
            <a:ext cx="8567738" cy="1561446"/>
          </a:xfrm>
          <a:solidFill>
            <a:schemeClr val="tx1">
              <a:lumMod val="65000"/>
              <a:lumOff val="35000"/>
            </a:schemeClr>
          </a:solidFill>
        </p:spPr>
        <p:txBody>
          <a:bodyPr lIns="274320" tIns="91440" rIns="182880" bIns="91440">
            <a:normAutofit/>
          </a:bodyPr>
          <a:lstStyle/>
          <a:p>
            <a:pPr algn="l">
              <a:spcBef>
                <a:spcPct val="0"/>
              </a:spcBef>
            </a:pPr>
            <a:r>
              <a:rPr lang="en-US" sz="2800" b="1" dirty="0">
                <a:solidFill>
                  <a:schemeClr val="bg1"/>
                </a:solidFill>
                <a:ea typeface="+mj-ea"/>
                <a:cs typeface="+mj-cs"/>
              </a:rPr>
              <a:t>PMG201</a:t>
            </a:r>
            <a:r>
              <a:rPr lang="en-US" dirty="0"/>
              <a:t> </a:t>
            </a:r>
            <a:r>
              <a:rPr lang="en-US" sz="2800" b="1" dirty="0">
                <a:solidFill>
                  <a:schemeClr val="bg1"/>
                </a:solidFill>
                <a:ea typeface="+mj-ea"/>
                <a:cs typeface="+mj-cs"/>
              </a:rPr>
              <a:t>Project Overview and Basic Data Analysis </a:t>
            </a:r>
            <a:r>
              <a:rPr lang="en-US" dirty="0"/>
              <a:t>	</a:t>
            </a:r>
          </a:p>
        </p:txBody>
      </p:sp>
      <p:sp>
        <p:nvSpPr>
          <p:cNvPr id="6" name="Rectangle 5">
            <a:extLst>
              <a:ext uri="{FF2B5EF4-FFF2-40B4-BE49-F238E27FC236}">
                <a16:creationId xmlns:a16="http://schemas.microsoft.com/office/drawing/2014/main" id="{6EFE6120-9984-43F1-A9C9-F16007E15EEB}"/>
              </a:ext>
            </a:extLst>
          </p:cNvPr>
          <p:cNvSpPr/>
          <p:nvPr/>
        </p:nvSpPr>
        <p:spPr>
          <a:xfrm>
            <a:off x="0" y="878540"/>
            <a:ext cx="3514951" cy="510091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3200" b="1" dirty="0"/>
          </a:p>
          <a:p>
            <a:endParaRPr lang="en-US" sz="3200" b="1" dirty="0"/>
          </a:p>
          <a:p>
            <a:r>
              <a:rPr lang="en-US" sz="3000" b="1" dirty="0">
                <a:solidFill>
                  <a:schemeClr val="bg1"/>
                </a:solidFill>
              </a:rPr>
              <a:t>Everyone’s Smart</a:t>
            </a:r>
            <a:br>
              <a:rPr lang="en-US" sz="3000" b="1" dirty="0">
                <a:solidFill>
                  <a:schemeClr val="bg1"/>
                </a:solidFill>
              </a:rPr>
            </a:br>
            <a:r>
              <a:rPr lang="en-US" sz="3000" b="1" dirty="0">
                <a:solidFill>
                  <a:schemeClr val="bg1"/>
                </a:solidFill>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79657" y="1748118"/>
            <a:ext cx="2694542" cy="1479172"/>
          </a:xfrm>
          <a:prstGeom prst="rect">
            <a:avLst/>
          </a:prstGeom>
        </p:spPr>
      </p:pic>
    </p:spTree>
    <p:extLst>
      <p:ext uri="{BB962C8B-B14F-4D97-AF65-F5344CB8AC3E}">
        <p14:creationId xmlns:p14="http://schemas.microsoft.com/office/powerpoint/2010/main" val="3027542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7057" y="365125"/>
            <a:ext cx="9579430" cy="1147989"/>
          </a:xfrm>
          <a:solidFill>
            <a:schemeClr val="bg1"/>
          </a:solidFill>
          <a:ln>
            <a:solidFill>
              <a:schemeClr val="tx1"/>
            </a:solidFill>
          </a:ln>
        </p:spPr>
        <p:txBody>
          <a:bodyPr vert="horz" lIns="91440" tIns="45720" rIns="91440" bIns="45720" rtlCol="0" anchor="ctr">
            <a:noAutofit/>
          </a:bodyPr>
          <a:lstStyle/>
          <a:p>
            <a:pPr algn="ctr"/>
            <a:r>
              <a:rPr lang="en-US" sz="6600" dirty="0">
                <a:solidFill>
                  <a:schemeClr val="tx1"/>
                </a:solidFill>
                <a:latin typeface="Aharoni" panose="02010803020104030203" pitchFamily="2" charset="-79"/>
                <a:cs typeface="Aharoni" panose="02010803020104030203" pitchFamily="2" charset="-79"/>
              </a:rPr>
              <a:t>Learning Outcomes</a:t>
            </a:r>
            <a:endParaRPr lang="ar-SA" sz="6600" dirty="0">
              <a:solidFill>
                <a:schemeClr val="tx1"/>
              </a:solidFill>
              <a:latin typeface="Arial Black" panose="020B0A04020102020204" pitchFamily="34" charset="0"/>
            </a:endParaRPr>
          </a:p>
        </p:txBody>
      </p:sp>
      <p:sp>
        <p:nvSpPr>
          <p:cNvPr id="3" name="Content Placeholder 2"/>
          <p:cNvSpPr>
            <a:spLocks noGrp="1"/>
          </p:cNvSpPr>
          <p:nvPr>
            <p:ph idx="1"/>
          </p:nvPr>
        </p:nvSpPr>
        <p:spPr>
          <a:xfrm>
            <a:off x="805543" y="1839685"/>
            <a:ext cx="10548257" cy="4337277"/>
          </a:xfrm>
          <a:ln>
            <a:solidFill>
              <a:schemeClr val="bg1"/>
            </a:solidFill>
          </a:ln>
        </p:spPr>
        <p:txBody>
          <a:bodyPr>
            <a:noAutofit/>
          </a:bodyPr>
          <a:lstStyle/>
          <a:p>
            <a:pPr>
              <a:buFont typeface="Wingdings" panose="05000000000000000000" pitchFamily="2" charset="2"/>
              <a:buChar char="q"/>
            </a:pPr>
            <a:r>
              <a:rPr lang="en-US" sz="2400" dirty="0">
                <a:latin typeface="Arial Black" panose="020B0A04020102020204" pitchFamily="34" charset="0"/>
              </a:rPr>
              <a:t>Project Overview </a:t>
            </a:r>
          </a:p>
          <a:p>
            <a:pPr marL="0" indent="0">
              <a:buNone/>
            </a:pPr>
            <a:r>
              <a:rPr lang="en-US" sz="2400" dirty="0"/>
              <a:t>1. Background and Purpose of a Project</a:t>
            </a:r>
          </a:p>
          <a:p>
            <a:pPr marL="0" indent="0">
              <a:buNone/>
            </a:pPr>
            <a:r>
              <a:rPr lang="en-US" sz="2400" dirty="0"/>
              <a:t>2. Project Selection Process and Implementation Agency </a:t>
            </a:r>
          </a:p>
          <a:p>
            <a:pPr marL="0" indent="0">
              <a:buNone/>
            </a:pPr>
            <a:r>
              <a:rPr lang="en-US" sz="2400" dirty="0"/>
              <a:t>3. Contents of a Project </a:t>
            </a:r>
          </a:p>
          <a:p>
            <a:pPr marL="0" indent="0">
              <a:buNone/>
            </a:pPr>
            <a:r>
              <a:rPr lang="en-US" sz="2400" dirty="0"/>
              <a:t>4. Guidelines for Writing Project Plans for Candidate Projects </a:t>
            </a:r>
          </a:p>
          <a:p>
            <a:pPr marL="0" indent="0">
              <a:buNone/>
            </a:pPr>
            <a:r>
              <a:rPr lang="en-US" sz="2400" b="1" dirty="0"/>
              <a:t>Ⅱ. Basic Data Analysis </a:t>
            </a:r>
          </a:p>
          <a:p>
            <a:pPr marL="514350" indent="-514350">
              <a:buAutoNum type="arabicPeriod"/>
            </a:pPr>
            <a:r>
              <a:rPr lang="en-US" sz="2400" dirty="0"/>
              <a:t>Analysis of the Natural and Living Environments </a:t>
            </a:r>
          </a:p>
          <a:p>
            <a:pPr marL="514350" indent="-514350">
              <a:buAutoNum type="arabicPeriod"/>
            </a:pPr>
            <a:r>
              <a:rPr lang="en-US" sz="2400" dirty="0"/>
              <a:t>2. Analysis of the Social and Economic Environments</a:t>
            </a:r>
          </a:p>
          <a:p>
            <a:pPr marL="0" indent="0">
              <a:buNone/>
            </a:pPr>
            <a:r>
              <a:rPr lang="en-US" sz="2400" dirty="0"/>
              <a:t> </a:t>
            </a:r>
            <a:r>
              <a:rPr lang="en-US" sz="2400" b="1" dirty="0"/>
              <a:t>Ⅲ. Identification of Issues</a:t>
            </a:r>
          </a:p>
          <a:p>
            <a:pPr>
              <a:buFont typeface="Wingdings" panose="05000000000000000000" pitchFamily="2" charset="2"/>
              <a:buChar char="q"/>
            </a:pPr>
            <a:r>
              <a:rPr lang="en-US" altLang="ar-SA" sz="2400" dirty="0">
                <a:latin typeface="Arial Black" panose="020B0A04020102020204" pitchFamily="34" charset="0"/>
              </a:rPr>
              <a:t>Project Scope</a:t>
            </a:r>
            <a:endParaRPr lang="ar-SA" sz="2400" b="1" dirty="0"/>
          </a:p>
        </p:txBody>
      </p:sp>
      <p:pic>
        <p:nvPicPr>
          <p:cNvPr id="4" name="Picture 3"/>
          <p:cNvPicPr>
            <a:picLocks noChangeAspect="1"/>
          </p:cNvPicPr>
          <p:nvPr/>
        </p:nvPicPr>
        <p:blipFill>
          <a:blip r:embed="rId2"/>
          <a:stretch>
            <a:fillRect/>
          </a:stretch>
        </p:blipFill>
        <p:spPr>
          <a:xfrm>
            <a:off x="10907485" y="517381"/>
            <a:ext cx="1124348" cy="995733"/>
          </a:xfrm>
          <a:prstGeom prst="rect">
            <a:avLst/>
          </a:prstGeom>
          <a:ln>
            <a:solidFill>
              <a:schemeClr val="tx1"/>
            </a:solidFill>
          </a:ln>
        </p:spPr>
      </p:pic>
    </p:spTree>
    <p:extLst>
      <p:ext uri="{BB962C8B-B14F-4D97-AF65-F5344CB8AC3E}">
        <p14:creationId xmlns:p14="http://schemas.microsoft.com/office/powerpoint/2010/main" val="1831184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873343" cy="1325563"/>
          </a:xfrm>
          <a:solidFill>
            <a:schemeClr val="bg1"/>
          </a:solidFill>
          <a:ln>
            <a:solidFill>
              <a:schemeClr val="tx1"/>
            </a:solidFill>
          </a:ln>
        </p:spPr>
        <p:txBody>
          <a:bodyPr vert="horz" lIns="91440" tIns="45720" rIns="91440" bIns="45720" rtlCol="0" anchor="ctr">
            <a:noAutofit/>
          </a:bodyPr>
          <a:lstStyle/>
          <a:p>
            <a:pPr algn="ctr"/>
            <a:r>
              <a:rPr lang="en-US" sz="4800" dirty="0">
                <a:solidFill>
                  <a:schemeClr val="tx1"/>
                </a:solidFill>
                <a:latin typeface="Arial Black" panose="020B0A04020102020204" pitchFamily="34" charset="0"/>
              </a:rPr>
              <a:t>Project Overview</a:t>
            </a:r>
            <a:endParaRPr lang="ar-SA" sz="4800" dirty="0">
              <a:solidFill>
                <a:schemeClr val="tx1"/>
              </a:solidFill>
              <a:latin typeface="Arial Black" panose="020B0A04020102020204" pitchFamily="34" charset="0"/>
            </a:endParaRPr>
          </a:p>
        </p:txBody>
      </p:sp>
      <p:sp>
        <p:nvSpPr>
          <p:cNvPr id="3" name="Content Placeholder 2"/>
          <p:cNvSpPr>
            <a:spLocks noGrp="1"/>
          </p:cNvSpPr>
          <p:nvPr>
            <p:ph idx="1"/>
          </p:nvPr>
        </p:nvSpPr>
        <p:spPr>
          <a:xfrm>
            <a:off x="838200" y="1825625"/>
            <a:ext cx="9873343" cy="4351338"/>
          </a:xfrm>
          <a:ln>
            <a:solidFill>
              <a:schemeClr val="tx1"/>
            </a:solidFill>
          </a:ln>
        </p:spPr>
        <p:txBody>
          <a:bodyPr>
            <a:normAutofit/>
          </a:bodyPr>
          <a:lstStyle/>
          <a:p>
            <a:pPr>
              <a:buFont typeface="Wingdings" panose="05000000000000000000" pitchFamily="2" charset="2"/>
              <a:buChar char="q"/>
            </a:pPr>
            <a:r>
              <a:rPr lang="en-US" dirty="0"/>
              <a:t>A Preliminary Feasibility Study is based on a project plan submitted to the budget authority by the competent authority requesting execution of such study. The level of detail of a project plan depends on its nature. For standardized projects like a national highway network project, only basic information is included like the origin and destination, route length, and number of lanes. For some projects, the competent authority has a completed preliminary project plan as detailed as feasibility study. </a:t>
            </a:r>
            <a:endParaRPr lang="ar-SA" dirty="0"/>
          </a:p>
        </p:txBody>
      </p:sp>
      <p:pic>
        <p:nvPicPr>
          <p:cNvPr id="4" name="Picture 3"/>
          <p:cNvPicPr>
            <a:picLocks noChangeAspect="1"/>
          </p:cNvPicPr>
          <p:nvPr/>
        </p:nvPicPr>
        <p:blipFill>
          <a:blip r:embed="rId2"/>
          <a:stretch>
            <a:fillRect/>
          </a:stretch>
        </p:blipFill>
        <p:spPr>
          <a:xfrm>
            <a:off x="10791626" y="5415952"/>
            <a:ext cx="1124348" cy="995733"/>
          </a:xfrm>
          <a:prstGeom prst="rect">
            <a:avLst/>
          </a:prstGeom>
          <a:ln>
            <a:solidFill>
              <a:schemeClr val="tx1"/>
            </a:solidFill>
          </a:ln>
        </p:spPr>
      </p:pic>
    </p:spTree>
    <p:extLst>
      <p:ext uri="{BB962C8B-B14F-4D97-AF65-F5344CB8AC3E}">
        <p14:creationId xmlns:p14="http://schemas.microsoft.com/office/powerpoint/2010/main" val="1164296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sz="3600" dirty="0">
                <a:solidFill>
                  <a:schemeClr val="tx1"/>
                </a:solidFill>
                <a:latin typeface="Arial Black" panose="020B0A04020102020204" pitchFamily="34" charset="0"/>
              </a:rPr>
              <a:t>1. Background and Purpose of a Project</a:t>
            </a:r>
          </a:p>
        </p:txBody>
      </p:sp>
      <p:sp>
        <p:nvSpPr>
          <p:cNvPr id="3" name="Content Placeholder 2"/>
          <p:cNvSpPr>
            <a:spLocks noGrp="1"/>
          </p:cNvSpPr>
          <p:nvPr>
            <p:ph idx="1"/>
          </p:nvPr>
        </p:nvSpPr>
        <p:spPr>
          <a:ln>
            <a:solidFill>
              <a:schemeClr val="tx1"/>
            </a:solidFill>
          </a:ln>
        </p:spPr>
        <p:txBody>
          <a:bodyPr>
            <a:normAutofit/>
          </a:bodyPr>
          <a:lstStyle/>
          <a:p>
            <a:pPr marL="0" indent="0">
              <a:buNone/>
            </a:pPr>
            <a:r>
              <a:rPr lang="en-US" dirty="0"/>
              <a:t>Projects targeted for preliminary feasibility studies have different backgrounds and purposes. For example, in the case of road or railroad construction projects, the need can be raised in accordance with the Master Plan for Nationwide Transport Network or with the purpose of ensuring balanced regional development, balanced development between the nation’s eastern and western parts, or facilitating South-</a:t>
            </a:r>
          </a:p>
          <a:p>
            <a:pPr marL="0" indent="0">
              <a:buNone/>
            </a:pPr>
            <a:r>
              <a:rPr lang="en-US" dirty="0"/>
              <a:t>North Korean exchange. The need for a project can be raised by a civil petition to improve local</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673866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sz="3200" dirty="0">
                <a:solidFill>
                  <a:schemeClr val="tx1"/>
                </a:solidFill>
                <a:latin typeface="Arial Black" panose="020B0A04020102020204" pitchFamily="34" charset="0"/>
              </a:rPr>
              <a:t>Background and Purpose of a Project cont..</a:t>
            </a:r>
            <a:endParaRPr lang="ar-SA" sz="3200" dirty="0">
              <a:solidFill>
                <a:schemeClr val="tx1"/>
              </a:solidFill>
              <a:latin typeface="Arial Black" panose="020B0A04020102020204" pitchFamily="34" charset="0"/>
            </a:endParaRPr>
          </a:p>
        </p:txBody>
      </p:sp>
      <p:sp>
        <p:nvSpPr>
          <p:cNvPr id="3" name="Content Placeholder 2"/>
          <p:cNvSpPr>
            <a:spLocks noGrp="1"/>
          </p:cNvSpPr>
          <p:nvPr>
            <p:ph idx="1"/>
          </p:nvPr>
        </p:nvSpPr>
        <p:spPr/>
        <p:txBody>
          <a:bodyPr>
            <a:normAutofit/>
          </a:bodyPr>
          <a:lstStyle/>
          <a:p>
            <a:pPr marL="0" indent="0">
              <a:buNone/>
            </a:pPr>
            <a:r>
              <a:rPr lang="en-US" dirty="0"/>
              <a:t>The purpose of a project is similar to its need in some respects, but it can still be defined as an objective. The purpose of a project should be explicitly defined in its plan. In the case of a project to build a highway, national highway network, or local road, the transportation problem to be solved by the project, its ripple effects, the spatial scope of the effects, etc. shall be roughly indicated. </a:t>
            </a:r>
          </a:p>
          <a:p>
            <a:pPr marL="0" indent="0">
              <a:buNone/>
            </a:pPr>
            <a:r>
              <a:rPr lang="en-US" dirty="0"/>
              <a:t>The study team considers all the information from a project plan submitted by the competent authority, relevant literature, and field visits; identifies the background and purpose of the project; and states them in a report.</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010152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sz="2800" dirty="0">
                <a:solidFill>
                  <a:schemeClr val="tx1"/>
                </a:solidFill>
                <a:latin typeface="Arial Black" panose="020B0A04020102020204" pitchFamily="34" charset="0"/>
              </a:rPr>
              <a:t>2. Project Selection Process and Implementation Agency</a:t>
            </a:r>
            <a:br>
              <a:rPr lang="en-US" sz="2800" dirty="0">
                <a:solidFill>
                  <a:schemeClr val="tx1"/>
                </a:solidFill>
                <a:latin typeface="Arial Black" panose="020B0A04020102020204" pitchFamily="34" charset="0"/>
              </a:rPr>
            </a:br>
            <a:endParaRPr lang="ar-SA" sz="2800"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ormAutofit/>
          </a:bodyPr>
          <a:lstStyle/>
          <a:p>
            <a:pPr marL="0" indent="0">
              <a:buNone/>
            </a:pPr>
            <a:r>
              <a:rPr lang="en-US" dirty="0"/>
              <a:t>Even when a project subject to a preliminary feasibility study has a background and a purpose, the process by which the project has been chosen as the subject of a study should be clarified. Investigating the process of a project selected as the subject of a preliminary feasibility study and the party or agency that played a leading role in requesting a budget can hint at issues that should be dealt with in the analysis of the project.</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421019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sz="2800" dirty="0">
                <a:solidFill>
                  <a:schemeClr val="tx1"/>
                </a:solidFill>
                <a:latin typeface="Arial Black" panose="020B0A04020102020204" pitchFamily="34" charset="0"/>
              </a:rPr>
              <a:t>Project Selection Process and Implementation Agency </a:t>
            </a:r>
            <a:r>
              <a:rPr lang="en-US" sz="2800" dirty="0" err="1">
                <a:solidFill>
                  <a:schemeClr val="tx1"/>
                </a:solidFill>
                <a:latin typeface="Arial Black" panose="020B0A04020102020204" pitchFamily="34" charset="0"/>
              </a:rPr>
              <a:t>cont</a:t>
            </a:r>
            <a:r>
              <a:rPr lang="en-US" sz="2800" dirty="0">
                <a:solidFill>
                  <a:schemeClr val="tx1"/>
                </a:solidFill>
                <a:latin typeface="Arial Black" panose="020B0A04020102020204" pitchFamily="34" charset="0"/>
              </a:rPr>
              <a:t>…</a:t>
            </a:r>
            <a:br>
              <a:rPr lang="en-US" sz="2800" dirty="0">
                <a:solidFill>
                  <a:schemeClr val="tx1"/>
                </a:solidFill>
                <a:latin typeface="Arial Black" panose="020B0A04020102020204" pitchFamily="34" charset="0"/>
              </a:rPr>
            </a:br>
            <a:endParaRPr lang="ar-SA" sz="2800"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ormAutofit/>
          </a:bodyPr>
          <a:lstStyle/>
          <a:p>
            <a:r>
              <a:rPr lang="en-US" dirty="0"/>
              <a:t>Interests can differ between projects led by the central government and those by local government organizations. Though it is not always the case, </a:t>
            </a:r>
          </a:p>
          <a:p>
            <a:pPr marL="0" indent="0">
              <a:buNone/>
            </a:pPr>
            <a:r>
              <a:rPr lang="en-US" dirty="0"/>
              <a:t>1- projects by the central government often have ripple effects that spread to varying degrees throughout different regions, not only in a specific region.</a:t>
            </a:r>
          </a:p>
          <a:p>
            <a:pPr marL="0" indent="0">
              <a:buNone/>
            </a:pPr>
            <a:r>
              <a:rPr lang="en-US" dirty="0"/>
              <a:t>2- Projects by local government organizations tend to have ripple effects that do not spread much beyond their jurisdictions, if at all.</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4066109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sz="2800" dirty="0">
                <a:solidFill>
                  <a:schemeClr val="tx1"/>
                </a:solidFill>
                <a:latin typeface="Arial Black" panose="020B0A04020102020204" pitchFamily="34" charset="0"/>
              </a:rPr>
              <a:t>3. Contents of a Project</a:t>
            </a:r>
            <a:br>
              <a:rPr lang="en-US" sz="2800" dirty="0">
                <a:solidFill>
                  <a:schemeClr val="tx1"/>
                </a:solidFill>
                <a:latin typeface="Arial Black" panose="020B0A04020102020204" pitchFamily="34" charset="0"/>
              </a:rPr>
            </a:br>
            <a:endParaRPr lang="ar-SA" sz="2800"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chor="ctr">
            <a:normAutofit/>
          </a:bodyPr>
          <a:lstStyle/>
          <a:p>
            <a:r>
              <a:rPr lang="en-US" dirty="0"/>
              <a:t>Among the details that go into a project plan to be written by the competent authority, the most important is contents of the project other than its background and purpose, selection process, and the implementation agency. Knowing in advance the location of a project, its construction scale, and costs are important clues in roughly determining its economic feasibility. A project plan needs to state the spatial location, construction details, and total project costs based on data and past experience. </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268021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br>
              <a:rPr lang="en-US" dirty="0">
                <a:solidFill>
                  <a:schemeClr val="tx1"/>
                </a:solidFill>
                <a:latin typeface="Arial Black" panose="020B0A04020102020204" pitchFamily="34" charset="0"/>
              </a:rPr>
            </a:br>
            <a:r>
              <a:rPr lang="en-US" dirty="0">
                <a:solidFill>
                  <a:schemeClr val="tx1"/>
                </a:solidFill>
                <a:latin typeface="Arial Black" panose="020B0A04020102020204" pitchFamily="34" charset="0"/>
              </a:rPr>
              <a:t>Contents of a Project </a:t>
            </a:r>
            <a:r>
              <a:rPr lang="en-US" dirty="0" err="1">
                <a:solidFill>
                  <a:schemeClr val="tx1"/>
                </a:solidFill>
                <a:latin typeface="Arial Black" panose="020B0A04020102020204" pitchFamily="34" charset="0"/>
              </a:rPr>
              <a:t>cont</a:t>
            </a:r>
            <a:r>
              <a:rPr lang="en-US" dirty="0">
                <a:solidFill>
                  <a:schemeClr val="tx1"/>
                </a:solidFill>
                <a:latin typeface="Arial Black" panose="020B0A04020102020204" pitchFamily="34" charset="0"/>
              </a:rPr>
              <a:t> …</a:t>
            </a:r>
            <a:br>
              <a:rPr lang="en-US" dirty="0">
                <a:solidFill>
                  <a:schemeClr val="tx1"/>
                </a:solidFill>
                <a:latin typeface="Arial Black" panose="020B0A04020102020204" pitchFamily="34" charset="0"/>
              </a:rPr>
            </a:br>
            <a:endParaRPr lang="ar-SA"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chor="ctr">
            <a:normAutofit lnSpcReduction="10000"/>
          </a:bodyPr>
          <a:lstStyle/>
          <a:p>
            <a:pPr algn="just"/>
            <a:r>
              <a:rPr lang="en-US" dirty="0"/>
              <a:t>Although the spatial location of a project is the element first considered when considering whether to pursue it, it requires extensive investigation to determine a specific location and detailed routes. Also, a bit of preliminary investigation is required to estimate construction details and total project costs. Arguably, a preliminary investigation should be conducted to select a specific location and route, and to estimate construction details and total project costs. Nevertheless, there should be no request for a preliminary feasibility study without an estimated spatial location, rough route, or total project costs. To this end, it should be mandatory to include a rough spatial location, construction details, and total project costs in a project plan submitted to the budget authorities.</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446618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dirty="0">
                <a:solidFill>
                  <a:schemeClr val="tx1"/>
                </a:solidFill>
                <a:latin typeface="Arial Black" panose="020B0A04020102020204" pitchFamily="34" charset="0"/>
              </a:rPr>
              <a:t>4. Guidelines for Writing Project Plans for Candidate Projects</a:t>
            </a:r>
            <a:endParaRPr lang="ar-SA"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chor="ctr"/>
          <a:lstStyle/>
          <a:p>
            <a:pPr>
              <a:buFont typeface="Wingdings" panose="05000000000000000000" pitchFamily="2" charset="2"/>
              <a:buChar char="q"/>
            </a:pPr>
            <a:r>
              <a:rPr lang="en-US" dirty="0"/>
              <a:t> Based on the above discussion, the competent authorities of projects should write a project plan about candidate projects applying for preliminary feasibility studies as follows and submit it to the budget authorities:</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2517439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dirty="0">
                <a:solidFill>
                  <a:schemeClr val="tx1"/>
                </a:solidFill>
                <a:latin typeface="Arial Black" panose="020B0A04020102020204" pitchFamily="34" charset="0"/>
              </a:rPr>
              <a:t>First</a:t>
            </a:r>
            <a:endParaRPr lang="ar-SA"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ormAutofit/>
          </a:bodyPr>
          <a:lstStyle/>
          <a:p>
            <a:r>
              <a:rPr lang="en-US" dirty="0"/>
              <a:t>First, the project plan (draft) of a candidate project should explicitly mention its background and purpose. A vague description of the background or purpose like ‘promotion of regional development’ or ‘resolution of regional transportation problems’ is inadequate and unacceptable. The industry or sector that stands to benefit from the project, the specific transportation problem, the region(s) affected, and the way in which the problem will be solved should all be clearly stated.</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513218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dirty="0">
                <a:solidFill>
                  <a:schemeClr val="tx1"/>
                </a:solidFill>
                <a:latin typeface="Arial Black" panose="020B0A04020102020204" pitchFamily="34" charset="0"/>
              </a:rPr>
              <a:t>Second</a:t>
            </a:r>
            <a:endParaRPr lang="ar-SA"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ormAutofit/>
          </a:bodyPr>
          <a:lstStyle/>
          <a:p>
            <a:pPr marL="0" indent="0">
              <a:buNone/>
            </a:pPr>
            <a:r>
              <a:rPr lang="en-US" dirty="0"/>
              <a:t>Second, the project plan (draft) should state the specific location of the project, namely the region where it will be conducted or the route it will cover to the possible maximum extent. Merely mentioning the jurisdiction names of the origin and destination or listing candidate cities is inappropriate. For a building construction project, a site where the building will be built should be properly selected in the plan.</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922881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dirty="0">
                <a:solidFill>
                  <a:schemeClr val="tx1"/>
                </a:solidFill>
                <a:latin typeface="Arial Black" panose="020B0A04020102020204" pitchFamily="34" charset="0"/>
              </a:rPr>
              <a:t>Third</a:t>
            </a:r>
            <a:endParaRPr lang="ar-SA"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lstStyle/>
          <a:p>
            <a:r>
              <a:rPr lang="en-US" dirty="0"/>
              <a:t>Third, the implementation agency should be specified. Even for a project where it will likely be determined automatically according to standard procedures, the plan should explicitly state the implementation agency. In this regard, well-defined role sharing between the central government and local government organizations should be clarified as well.</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435442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dirty="0">
                <a:solidFill>
                  <a:schemeClr val="tx1"/>
                </a:solidFill>
                <a:latin typeface="Arial Black" panose="020B0A04020102020204" pitchFamily="34" charset="0"/>
              </a:rPr>
              <a:t>Fourth</a:t>
            </a:r>
            <a:endParaRPr lang="ar-SA"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ormAutofit/>
          </a:bodyPr>
          <a:lstStyle/>
          <a:p>
            <a:r>
              <a:rPr lang="en-US" dirty="0"/>
              <a:t>Fourth, the contents of a project should be rendered explicitly and the total project costs should be estimated and offered. As the project costs depend on the details of a project, only when the project plan can settle which facilities or structures will be included can total project costs be properly estimated. Estimation of total project costs can only be derived at first from the cost data of similar projects, but such estimation is critical to determining the need for investigation into the project.</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2957852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r>
              <a:rPr lang="en-US" dirty="0">
                <a:solidFill>
                  <a:schemeClr val="tx1"/>
                </a:solidFill>
                <a:latin typeface="Arial Black" panose="020B0A04020102020204" pitchFamily="34" charset="0"/>
              </a:rPr>
              <a:t>Fifth</a:t>
            </a:r>
            <a:endParaRPr lang="ar-SA"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ormAutofit/>
          </a:bodyPr>
          <a:lstStyle/>
          <a:p>
            <a:r>
              <a:rPr lang="en-US" dirty="0"/>
              <a:t>Fifth, the plan should also stipulate the expected effects of a project. Such effects as increased production, employment, added value, and the like once it is completed may not be definitely known at this step, but other expected effects need to be roughly presented like, in the case of a transport project, how much travel time can be reduced, how many commuters or travelers can be accommodated, and how much congestion costs can be reduced.</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29613156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2690441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a:spLocks noGrp="1"/>
          </p:cNvSpPr>
          <p:nvPr>
            <p:ph type="title"/>
          </p:nvPr>
        </p:nvSpPr>
        <p:spPr>
          <a:xfrm>
            <a:off x="838200" y="365125"/>
            <a:ext cx="10515600" cy="1325563"/>
          </a:xfrm>
          <a:solidFill>
            <a:schemeClr val="bg1"/>
          </a:solidFill>
          <a:ln>
            <a:solidFill>
              <a:schemeClr val="tx1"/>
            </a:solidFill>
          </a:ln>
        </p:spPr>
        <p:txBody>
          <a:bodyPr vert="horz" lIns="91440" tIns="45720" rIns="91440" bIns="45720" rtlCol="0" anchor="ctr">
            <a:noAutofit/>
          </a:bodyPr>
          <a:lstStyle/>
          <a:p>
            <a:pPr algn="ctr"/>
            <a:br>
              <a:rPr lang="en-US" dirty="0">
                <a:solidFill>
                  <a:schemeClr val="tx1"/>
                </a:solidFill>
                <a:latin typeface="Arial Black" panose="020B0A04020102020204" pitchFamily="34" charset="0"/>
              </a:rPr>
            </a:br>
            <a:r>
              <a:rPr lang="en-US" dirty="0">
                <a:solidFill>
                  <a:schemeClr val="tx1"/>
                </a:solidFill>
                <a:latin typeface="Arial Black" panose="020B0A04020102020204" pitchFamily="34" charset="0"/>
              </a:rPr>
              <a:t>Ⅱ. Basic Data Analysis</a:t>
            </a:r>
            <a:br>
              <a:rPr lang="ar-SA" dirty="0">
                <a:solidFill>
                  <a:schemeClr val="tx1"/>
                </a:solidFill>
                <a:latin typeface="Arial Black" panose="020B0A04020102020204" pitchFamily="34" charset="0"/>
              </a:rPr>
            </a:br>
            <a:endParaRPr lang="ar-SA" dirty="0">
              <a:solidFill>
                <a:schemeClr val="tx1"/>
              </a:solidFill>
              <a:latin typeface="Arial Black" panose="020B0A04020102020204" pitchFamily="34" charset="0"/>
            </a:endParaRPr>
          </a:p>
        </p:txBody>
      </p:sp>
      <p:pic>
        <p:nvPicPr>
          <p:cNvPr id="6" name="Picture 5"/>
          <p:cNvPicPr>
            <a:picLocks noChangeAspect="1"/>
          </p:cNvPicPr>
          <p:nvPr/>
        </p:nvPicPr>
        <p:blipFill>
          <a:blip r:embed="rId7"/>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4434126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solidFill>
          <a:ln>
            <a:solidFill>
              <a:schemeClr val="tx1"/>
            </a:solidFill>
          </a:ln>
        </p:spPr>
        <p:txBody>
          <a:bodyPr vert="horz" lIns="91440" tIns="45720" rIns="91440" bIns="45720" rtlCol="0" anchor="ctr">
            <a:noAutofit/>
          </a:bodyPr>
          <a:lstStyle/>
          <a:p>
            <a:pPr algn="ctr"/>
            <a:br>
              <a:rPr lang="en-US" dirty="0">
                <a:solidFill>
                  <a:schemeClr val="tx1"/>
                </a:solidFill>
                <a:latin typeface="Arial Black" panose="020B0A04020102020204" pitchFamily="34" charset="0"/>
              </a:rPr>
            </a:br>
            <a:r>
              <a:rPr lang="en-US" dirty="0">
                <a:solidFill>
                  <a:schemeClr val="tx1"/>
                </a:solidFill>
                <a:latin typeface="Arial Black" panose="020B0A04020102020204" pitchFamily="34" charset="0"/>
              </a:rPr>
              <a:t>Basic Data Analysis</a:t>
            </a:r>
            <a:br>
              <a:rPr lang="en-US" dirty="0">
                <a:solidFill>
                  <a:schemeClr val="tx1"/>
                </a:solidFill>
                <a:latin typeface="Arial Black" panose="020B0A04020102020204" pitchFamily="34" charset="0"/>
              </a:rPr>
            </a:br>
            <a:endParaRPr lang="ar-SA"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chor="ctr">
            <a:normAutofit/>
          </a:bodyPr>
          <a:lstStyle/>
          <a:p>
            <a:pPr marL="0" indent="0">
              <a:buNone/>
            </a:pPr>
            <a:r>
              <a:rPr lang="en-US" dirty="0"/>
              <a:t>The first thing to do when pursuing a public investment project or evaluating feasibility is to fully analyze basic data about the region subject to the project. For a preliminary feasibility study, therefore, the study team starts by visiting the target region and gathering basic data about it. The basic data of a region can be largely divided into data on the natural environment and that on the social and economic environment.</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00956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rmAutofit fontScale="90000"/>
          </a:bodyPr>
          <a:lstStyle/>
          <a:p>
            <a:pPr algn="ctr"/>
            <a:br>
              <a:rPr lang="en-US" dirty="0">
                <a:solidFill>
                  <a:schemeClr val="tx1"/>
                </a:solidFill>
                <a:latin typeface="Arial Black" panose="020B0A04020102020204" pitchFamily="34" charset="0"/>
              </a:rPr>
            </a:br>
            <a:r>
              <a:rPr lang="en-US" dirty="0">
                <a:solidFill>
                  <a:schemeClr val="tx1"/>
                </a:solidFill>
                <a:latin typeface="Arial Black" panose="020B0A04020102020204" pitchFamily="34" charset="0"/>
              </a:rPr>
              <a:t>Basic Data Analysis cont. ….</a:t>
            </a:r>
            <a:br>
              <a:rPr lang="en-US" dirty="0">
                <a:solidFill>
                  <a:schemeClr val="tx1"/>
                </a:solidFill>
                <a:latin typeface="Arial Black" panose="020B0A04020102020204" pitchFamily="34" charset="0"/>
              </a:rPr>
            </a:br>
            <a:endParaRPr lang="ar-SA" dirty="0"/>
          </a:p>
        </p:txBody>
      </p:sp>
      <p:sp>
        <p:nvSpPr>
          <p:cNvPr id="3" name="Content Placeholder 2"/>
          <p:cNvSpPr>
            <a:spLocks noGrp="1"/>
          </p:cNvSpPr>
          <p:nvPr>
            <p:ph idx="1"/>
          </p:nvPr>
        </p:nvSpPr>
        <p:spPr>
          <a:ln>
            <a:solidFill>
              <a:schemeClr val="tx1"/>
            </a:solidFill>
          </a:ln>
        </p:spPr>
        <p:txBody>
          <a:bodyPr>
            <a:normAutofit fontScale="85000" lnSpcReduction="20000"/>
          </a:bodyPr>
          <a:lstStyle/>
          <a:p>
            <a:pPr marL="0" indent="0">
              <a:buNone/>
            </a:pPr>
            <a:r>
              <a:rPr lang="en-US" dirty="0"/>
              <a:t>Data on the natural environment refers to that about climate, geological features, altitudes, slopes, etc.</a:t>
            </a:r>
          </a:p>
          <a:p>
            <a:pPr marL="0" indent="0">
              <a:buNone/>
            </a:pPr>
            <a:r>
              <a:rPr lang="en-US" dirty="0"/>
              <a:t> A more full-blown investigation like a geological survey and local due diligence is for regular feasibility studies rather than for preliminary feasibility studies.</a:t>
            </a:r>
          </a:p>
          <a:p>
            <a:pPr marL="0" indent="0">
              <a:buNone/>
            </a:pPr>
            <a:r>
              <a:rPr lang="en-US" dirty="0"/>
              <a:t> Preliminary feasibility studies entail basic investigation through existing literature like the statistics and higher-level plans about the region in question. Data on the social and economic environment includes demographics, each industry’s employment structure, gross regional domestic product (GRDP), land use, and so on.</a:t>
            </a:r>
          </a:p>
          <a:p>
            <a:pPr marL="0" indent="0">
              <a:buNone/>
            </a:pPr>
            <a:r>
              <a:rPr lang="en-US" dirty="0"/>
              <a:t> In the case of transport projects, particularly, the status of main roads in the target region should be delineated. For access roads into industrial complexes, and roads or railroads into ports, the status of traffic-generating facilities like industrial complexes, ports, and such in relation to the target project should be analyzed intensively. </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4161710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rmAutofit fontScale="90000"/>
          </a:bodyPr>
          <a:lstStyle/>
          <a:p>
            <a:pPr algn="ctr"/>
            <a:br>
              <a:rPr lang="en-US" dirty="0">
                <a:solidFill>
                  <a:schemeClr val="tx1"/>
                </a:solidFill>
                <a:latin typeface="Arial Black" panose="020B0A04020102020204" pitchFamily="34" charset="0"/>
              </a:rPr>
            </a:br>
            <a:r>
              <a:rPr lang="en-US" dirty="0">
                <a:solidFill>
                  <a:schemeClr val="tx1"/>
                </a:solidFill>
                <a:latin typeface="Arial Black" panose="020B0A04020102020204" pitchFamily="34" charset="0"/>
              </a:rPr>
              <a:t>Basic Data Analysis cont. ….</a:t>
            </a:r>
            <a:br>
              <a:rPr lang="en-US" dirty="0">
                <a:solidFill>
                  <a:schemeClr val="tx1"/>
                </a:solidFill>
                <a:latin typeface="Arial Black" panose="020B0A04020102020204" pitchFamily="34" charset="0"/>
              </a:rPr>
            </a:br>
            <a:endParaRPr lang="ar-SA" dirty="0"/>
          </a:p>
        </p:txBody>
      </p:sp>
      <p:sp>
        <p:nvSpPr>
          <p:cNvPr id="3" name="Content Placeholder 2"/>
          <p:cNvSpPr>
            <a:spLocks noGrp="1"/>
          </p:cNvSpPr>
          <p:nvPr>
            <p:ph idx="1"/>
          </p:nvPr>
        </p:nvSpPr>
        <p:spPr>
          <a:ln>
            <a:solidFill>
              <a:schemeClr val="tx1"/>
            </a:solidFill>
          </a:ln>
        </p:spPr>
        <p:txBody>
          <a:bodyPr>
            <a:normAutofit/>
          </a:bodyPr>
          <a:lstStyle/>
          <a:p>
            <a:r>
              <a:rPr lang="en-US" dirty="0"/>
              <a:t>Rather than simply enumerating standardized data about the target region, basic data analysis should state the conditions of the region in relation to the project subject to a preliminary feasibility study. Analysis of the transportation situation should be done to ascertain what the project can do for the transportation system of the target region so that the need for the project can be determined before transportation analysis is conducted in full swing.</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148067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vert="horz" lIns="91440" tIns="45720" rIns="91440" bIns="45720" rtlCol="0" anchor="ctr">
            <a:noAutofit/>
          </a:bodyPr>
          <a:lstStyle/>
          <a:p>
            <a:pPr algn="ctr"/>
            <a:r>
              <a:rPr lang="en-US" sz="2800" dirty="0">
                <a:solidFill>
                  <a:schemeClr val="tx1"/>
                </a:solidFill>
                <a:latin typeface="Arial Black" panose="020B0A04020102020204" pitchFamily="34" charset="0"/>
              </a:rPr>
              <a:t>1. Analysis of the Natural and Living Environments</a:t>
            </a:r>
            <a:br>
              <a:rPr lang="en-US" sz="2800" dirty="0">
                <a:solidFill>
                  <a:schemeClr val="tx1"/>
                </a:solidFill>
                <a:latin typeface="Arial Black" panose="020B0A04020102020204" pitchFamily="34" charset="0"/>
              </a:rPr>
            </a:br>
            <a:endParaRPr lang="ar-SA" sz="2800" dirty="0">
              <a:solidFill>
                <a:schemeClr val="tx1"/>
              </a:solidFill>
              <a:latin typeface="Arial Black" panose="020B0A04020102020204" pitchFamily="34" charset="0"/>
            </a:endParaRPr>
          </a:p>
        </p:txBody>
      </p:sp>
      <p:sp>
        <p:nvSpPr>
          <p:cNvPr id="3" name="Content Placeholder 2"/>
          <p:cNvSpPr>
            <a:spLocks noGrp="1"/>
          </p:cNvSpPr>
          <p:nvPr>
            <p:ph idx="1"/>
          </p:nvPr>
        </p:nvSpPr>
        <p:spPr/>
        <p:txBody>
          <a:bodyPr>
            <a:normAutofit/>
          </a:bodyPr>
          <a:lstStyle/>
          <a:p>
            <a:pPr marL="0" indent="0">
              <a:buNone/>
            </a:pPr>
            <a:r>
              <a:rPr lang="en-US" b="1" u="sng" dirty="0"/>
              <a:t>1. Analysis of the Natural and Living Environments</a:t>
            </a:r>
          </a:p>
          <a:p>
            <a:pPr>
              <a:buFont typeface="Wingdings" panose="05000000000000000000" pitchFamily="2" charset="2"/>
              <a:buChar char="q"/>
            </a:pPr>
            <a:r>
              <a:rPr lang="en-US" dirty="0"/>
              <a:t>Depending on their characteristics, some projects are more strongly impacted by the natural environments than others. Projects to build expressways or railroads can be very different in nature and vary greatly in cost depending on topography.</a:t>
            </a:r>
          </a:p>
          <a:p>
            <a:pPr>
              <a:buFont typeface="Wingdings" panose="05000000000000000000" pitchFamily="2" charset="2"/>
              <a:buChar char="q"/>
            </a:pPr>
            <a:r>
              <a:rPr lang="en-US" dirty="0"/>
              <a:t> On the other hand, projects to build industrial complexes are influenced more by the social and economic environment than the natural one. Their success or failure depends on the population, industrial structure, regional income level, and such.</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7511038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Autofit/>
          </a:bodyPr>
          <a:lstStyle/>
          <a:p>
            <a:pPr algn="ctr"/>
            <a:r>
              <a:rPr lang="en-US" sz="2400" dirty="0">
                <a:solidFill>
                  <a:schemeClr val="tx1"/>
                </a:solidFill>
                <a:latin typeface="Arial Black" panose="020B0A04020102020204" pitchFamily="34" charset="0"/>
              </a:rPr>
              <a:t>Analysis of the Natural and Living Environments cont.…..</a:t>
            </a:r>
            <a:br>
              <a:rPr lang="en-US" sz="2400" dirty="0">
                <a:solidFill>
                  <a:schemeClr val="tx1"/>
                </a:solidFill>
                <a:latin typeface="Arial Black" panose="020B0A04020102020204" pitchFamily="34" charset="0"/>
              </a:rPr>
            </a:br>
            <a:endParaRPr lang="ar-SA" sz="2400" dirty="0"/>
          </a:p>
        </p:txBody>
      </p:sp>
      <p:sp>
        <p:nvSpPr>
          <p:cNvPr id="3" name="Content Placeholder 2"/>
          <p:cNvSpPr>
            <a:spLocks noGrp="1"/>
          </p:cNvSpPr>
          <p:nvPr>
            <p:ph idx="1"/>
          </p:nvPr>
        </p:nvSpPr>
        <p:spPr>
          <a:ln>
            <a:solidFill>
              <a:schemeClr val="tx1"/>
            </a:solidFill>
          </a:ln>
        </p:spPr>
        <p:txBody>
          <a:bodyPr>
            <a:normAutofit/>
          </a:bodyPr>
          <a:lstStyle/>
          <a:p>
            <a:pPr>
              <a:buFont typeface="Wingdings" panose="05000000000000000000" pitchFamily="2" charset="2"/>
              <a:buChar char="q"/>
            </a:pPr>
            <a:r>
              <a:rPr lang="en-US" dirty="0"/>
              <a:t>It is also important to look into living environment conditions like water and/or soil pollution, sanitation, and construction noise that have direct impact on daily life. Preliminary feasibility studies should conduct a rough investigation in any form about daily life pollution, etc. that can happen when the concerned project goes ahead.</a:t>
            </a:r>
          </a:p>
          <a:p>
            <a:pPr>
              <a:buFont typeface="Wingdings" panose="05000000000000000000" pitchFamily="2" charset="2"/>
              <a:buChar char="q"/>
            </a:pPr>
            <a:r>
              <a:rPr lang="en-US" dirty="0"/>
              <a:t> For example, for water resource development and other such projects that greatly impact the environment, the environmental impact should be checked when the decision is made as to whether to push ahead with the projects.</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42219292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vert="horz" lIns="91440" tIns="45720" rIns="91440" bIns="45720" rtlCol="0" anchor="ctr">
            <a:noAutofit/>
          </a:bodyPr>
          <a:lstStyle/>
          <a:p>
            <a:pPr algn="ctr"/>
            <a:r>
              <a:rPr lang="en-US" sz="2400" dirty="0">
                <a:solidFill>
                  <a:schemeClr val="tx1"/>
                </a:solidFill>
                <a:latin typeface="Arial Black" panose="020B0A04020102020204" pitchFamily="34" charset="0"/>
              </a:rPr>
              <a:t>2. Analysis of the Social and Economic Environments</a:t>
            </a:r>
            <a:br>
              <a:rPr lang="en-US" sz="2400" dirty="0">
                <a:solidFill>
                  <a:schemeClr val="tx1"/>
                </a:solidFill>
                <a:latin typeface="Arial Black" panose="020B0A04020102020204" pitchFamily="34" charset="0"/>
              </a:rPr>
            </a:br>
            <a:endParaRPr lang="ar-SA" sz="2400"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ormAutofit fontScale="92500"/>
          </a:bodyPr>
          <a:lstStyle/>
          <a:p>
            <a:pPr>
              <a:buFont typeface="Wingdings" panose="05000000000000000000" pitchFamily="2" charset="2"/>
              <a:buChar char="q"/>
            </a:pPr>
            <a:r>
              <a:rPr lang="en-US" dirty="0"/>
              <a:t>Already pointed out was the need to check the population demographics and industrial structure, GRDP, use of land, transportation conditions, etc., namely the socio-economic environment of the target region.</a:t>
            </a:r>
          </a:p>
          <a:p>
            <a:pPr>
              <a:buFont typeface="Wingdings" panose="05000000000000000000" pitchFamily="2" charset="2"/>
              <a:buChar char="q"/>
            </a:pPr>
            <a:r>
              <a:rPr lang="en-US" dirty="0"/>
              <a:t> The most basic data is that on demographics, industrial structure, and GRDP. This is true regardless of the type of project at issue, and these are important determinants of the project’s ripple effects.</a:t>
            </a:r>
          </a:p>
          <a:p>
            <a:pPr>
              <a:buFont typeface="Wingdings" panose="05000000000000000000" pitchFamily="2" charset="2"/>
              <a:buChar char="q"/>
            </a:pPr>
            <a:r>
              <a:rPr lang="en-US" dirty="0"/>
              <a:t> Demand is higher in densely populated regions, so the project is likely to be more economically feasible. The industrial structure serves as a definite clue as to whether the project is appropriate for the region. GRDP data are important in determining economic feasibility and balanced regional development.</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551970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Autofit/>
          </a:bodyPr>
          <a:lstStyle/>
          <a:p>
            <a:pPr algn="ctr"/>
            <a:r>
              <a:rPr lang="en-US" sz="2800" dirty="0">
                <a:solidFill>
                  <a:schemeClr val="tx1"/>
                </a:solidFill>
                <a:latin typeface="Arial Black" panose="020B0A04020102020204" pitchFamily="34" charset="0"/>
              </a:rPr>
              <a:t> Analysis of the Social and Economic Environments cont. ….</a:t>
            </a:r>
            <a:br>
              <a:rPr lang="en-US" sz="2800" dirty="0">
                <a:solidFill>
                  <a:schemeClr val="tx1"/>
                </a:solidFill>
                <a:latin typeface="Arial Black" panose="020B0A04020102020204" pitchFamily="34" charset="0"/>
              </a:rPr>
            </a:br>
            <a:endParaRPr lang="ar-SA" sz="2800" dirty="0"/>
          </a:p>
        </p:txBody>
      </p:sp>
      <p:sp>
        <p:nvSpPr>
          <p:cNvPr id="3" name="Content Placeholder 2"/>
          <p:cNvSpPr>
            <a:spLocks noGrp="1"/>
          </p:cNvSpPr>
          <p:nvPr>
            <p:ph idx="1"/>
          </p:nvPr>
        </p:nvSpPr>
        <p:spPr>
          <a:ln>
            <a:solidFill>
              <a:schemeClr val="tx1"/>
            </a:solidFill>
          </a:ln>
        </p:spPr>
        <p:txBody>
          <a:bodyPr>
            <a:normAutofit fontScale="85000" lnSpcReduction="10000"/>
          </a:bodyPr>
          <a:lstStyle/>
          <a:p>
            <a:pPr>
              <a:buFont typeface="Wingdings" panose="05000000000000000000" pitchFamily="2" charset="2"/>
              <a:buChar char="q"/>
            </a:pPr>
            <a:r>
              <a:rPr lang="en-US" dirty="0"/>
              <a:t>To conduct more refined preliminary feasibility studies, the aforementioned data</a:t>
            </a:r>
          </a:p>
          <a:p>
            <a:pPr marL="0" indent="0">
              <a:buNone/>
            </a:pPr>
            <a:r>
              <a:rPr lang="en-US" dirty="0"/>
              <a:t>and prospects should be developed in a way that they are readily accessible and</a:t>
            </a:r>
          </a:p>
          <a:p>
            <a:pPr marL="0" indent="0">
              <a:buNone/>
            </a:pPr>
            <a:r>
              <a:rPr lang="en-US" dirty="0"/>
              <a:t>usable by both provincial and metropolitan city government, and lower-level local</a:t>
            </a:r>
          </a:p>
          <a:p>
            <a:pPr marL="0" indent="0">
              <a:buNone/>
            </a:pPr>
            <a:r>
              <a:rPr lang="en-US" dirty="0"/>
              <a:t>government organizations.</a:t>
            </a:r>
          </a:p>
          <a:p>
            <a:pPr>
              <a:buFont typeface="Wingdings" panose="05000000000000000000" pitchFamily="2" charset="2"/>
              <a:buChar char="q"/>
            </a:pPr>
            <a:r>
              <a:rPr lang="en-US" dirty="0"/>
              <a:t>In the case of transport projects like those for roads and railroads, the most important part of basic investigations for preliminary feasibility studies is to know the transportation conditions of the target region. For example, the number of roads of different types, their lengths, traffic volume, etc. in the target region are to be presented. Detailed description of transportation facilities closely related to the concerned project can shed light on its importance and/or necessity for the region.</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8787915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Autofit/>
          </a:bodyPr>
          <a:lstStyle/>
          <a:p>
            <a:pPr algn="ctr"/>
            <a:r>
              <a:rPr lang="en-US" sz="2800" dirty="0">
                <a:solidFill>
                  <a:schemeClr val="tx1"/>
                </a:solidFill>
                <a:latin typeface="Arial Black" panose="020B0A04020102020204" pitchFamily="34" charset="0"/>
              </a:rPr>
              <a:t> Analysis of the Social and Economic Environments cont. ….</a:t>
            </a:r>
            <a:br>
              <a:rPr lang="en-US" sz="2800" dirty="0">
                <a:solidFill>
                  <a:schemeClr val="tx1"/>
                </a:solidFill>
                <a:latin typeface="Arial Black" panose="020B0A04020102020204" pitchFamily="34" charset="0"/>
              </a:rPr>
            </a:br>
            <a:endParaRPr lang="ar-SA" sz="2800" dirty="0"/>
          </a:p>
        </p:txBody>
      </p:sp>
      <p:sp>
        <p:nvSpPr>
          <p:cNvPr id="3" name="Content Placeholder 2"/>
          <p:cNvSpPr>
            <a:spLocks noGrp="1"/>
          </p:cNvSpPr>
          <p:nvPr>
            <p:ph idx="1"/>
          </p:nvPr>
        </p:nvSpPr>
        <p:spPr>
          <a:ln>
            <a:solidFill>
              <a:schemeClr val="tx1"/>
            </a:solidFill>
          </a:ln>
        </p:spPr>
        <p:txBody>
          <a:bodyPr>
            <a:normAutofit/>
          </a:bodyPr>
          <a:lstStyle/>
          <a:p>
            <a:pPr>
              <a:buFont typeface="Wingdings" panose="05000000000000000000" pitchFamily="2" charset="2"/>
              <a:buChar char="q"/>
            </a:pPr>
            <a:r>
              <a:rPr lang="en-US" dirty="0"/>
              <a:t>Preliminary feasibility studies on access roads into industrial complexes, access roads and railroads into ports, and such should include details on the facilities of industrial complexes and ports to ascertain not only the status of transportation facilities but also that of industrial complex and port facilities and generated traffic volume so that the importance of the concerned project can be understood.</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5065397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Autofit/>
          </a:bodyPr>
          <a:lstStyle/>
          <a:p>
            <a:pPr algn="ctr"/>
            <a:r>
              <a:rPr lang="en-US" sz="2800" dirty="0">
                <a:solidFill>
                  <a:schemeClr val="tx1"/>
                </a:solidFill>
                <a:latin typeface="Arial Black" panose="020B0A04020102020204" pitchFamily="34" charset="0"/>
              </a:rPr>
              <a:t> Analysis of the Social and Economic Environments cont. ….</a:t>
            </a:r>
            <a:br>
              <a:rPr lang="en-US" sz="2800" dirty="0">
                <a:solidFill>
                  <a:schemeClr val="tx1"/>
                </a:solidFill>
                <a:latin typeface="Arial Black" panose="020B0A04020102020204" pitchFamily="34" charset="0"/>
              </a:rPr>
            </a:br>
            <a:endParaRPr lang="ar-SA" sz="2800" dirty="0"/>
          </a:p>
        </p:txBody>
      </p:sp>
      <p:sp>
        <p:nvSpPr>
          <p:cNvPr id="3" name="Content Placeholder 2"/>
          <p:cNvSpPr>
            <a:spLocks noGrp="1"/>
          </p:cNvSpPr>
          <p:nvPr>
            <p:ph idx="1"/>
          </p:nvPr>
        </p:nvSpPr>
        <p:spPr>
          <a:ln>
            <a:solidFill>
              <a:schemeClr val="tx1"/>
            </a:solidFill>
          </a:ln>
        </p:spPr>
        <p:txBody>
          <a:bodyPr>
            <a:normAutofit/>
          </a:bodyPr>
          <a:lstStyle/>
          <a:p>
            <a:pPr>
              <a:buFont typeface="Wingdings" panose="05000000000000000000" pitchFamily="2" charset="2"/>
              <a:buChar char="q"/>
            </a:pPr>
            <a:r>
              <a:rPr lang="en-US" dirty="0"/>
              <a:t>It is also important to review upper-level and relevant plans of the concerned project as a sort of socio-economic environment analysis. Few SOC projects are handled by a single implementation agency alone. Instead, a project is more likely to impact other plans by the central or local government, in turn involving more than one party. Review of higher-level plans can indicate whether the concerned project has been well coordinated and check the order of priority for investment determined in higher-level plans.</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8650677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Autofit/>
          </a:bodyPr>
          <a:lstStyle/>
          <a:p>
            <a:r>
              <a:rPr lang="en-US" sz="2400" dirty="0">
                <a:solidFill>
                  <a:schemeClr val="tx1"/>
                </a:solidFill>
                <a:latin typeface="Arial Black" panose="020B0A04020102020204" pitchFamily="34" charset="0"/>
              </a:rPr>
              <a:t> Analysis of the Social and Economic Environments cont. ….</a:t>
            </a:r>
            <a:br>
              <a:rPr lang="en-US" sz="2400" dirty="0">
                <a:solidFill>
                  <a:schemeClr val="tx1"/>
                </a:solidFill>
                <a:latin typeface="Arial Black" panose="020B0A04020102020204" pitchFamily="34" charset="0"/>
              </a:rPr>
            </a:br>
            <a:endParaRPr lang="ar-SA" sz="2400" dirty="0"/>
          </a:p>
        </p:txBody>
      </p:sp>
      <p:sp>
        <p:nvSpPr>
          <p:cNvPr id="3" name="Content Placeholder 2"/>
          <p:cNvSpPr>
            <a:spLocks noGrp="1"/>
          </p:cNvSpPr>
          <p:nvPr>
            <p:ph idx="1"/>
          </p:nvPr>
        </p:nvSpPr>
        <p:spPr>
          <a:ln>
            <a:solidFill>
              <a:schemeClr val="tx1"/>
            </a:solidFill>
          </a:ln>
        </p:spPr>
        <p:txBody>
          <a:bodyPr>
            <a:normAutofit/>
          </a:bodyPr>
          <a:lstStyle/>
          <a:p>
            <a:pPr>
              <a:buFont typeface="Wingdings" panose="05000000000000000000" pitchFamily="2" charset="2"/>
              <a:buChar char="q"/>
            </a:pPr>
            <a:r>
              <a:rPr lang="en-US" dirty="0"/>
              <a:t>Each type of project has higher-level sectoral plans that have to be first checked, and there are various relevant plans that need to be reviewed depending on the nature of the concerned project. Under Korea’s planning system, national land plans, plans under individual laws, plans by local governments, and such are often intertwined in a morass of complexity. Therefore, whether higher-level and relevant plans have actual impact on the concerned project and the project is in alignment with the overall direction of national development, etc. should be determined.</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2907693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ln>
            <a:solidFill>
              <a:schemeClr val="tx1"/>
            </a:solidFill>
          </a:ln>
        </p:spPr>
        <p:txBody>
          <a:bodyPr vert="horz" lIns="91440" tIns="45720" rIns="91440" bIns="45720" rtlCol="0" anchor="ctr">
            <a:noAutofit/>
          </a:bodyPr>
          <a:lstStyle/>
          <a:p>
            <a:pPr algn="ctr">
              <a:spcBef>
                <a:spcPct val="0"/>
              </a:spcBef>
              <a:buNone/>
            </a:pPr>
            <a:r>
              <a:rPr lang="en-US" sz="4800" b="1" dirty="0">
                <a:latin typeface="Arial Black" panose="020B0A04020102020204" pitchFamily="34" charset="0"/>
                <a:ea typeface="+mj-ea"/>
                <a:cs typeface="+mj-cs"/>
              </a:rPr>
              <a:t>Ⅲ. Identification of Issues</a:t>
            </a:r>
            <a:endParaRPr lang="ar-SA" sz="4800" b="1" dirty="0">
              <a:latin typeface="Arial Black" panose="020B0A04020102020204" pitchFamily="34" charset="0"/>
              <a:ea typeface="+mj-ea"/>
              <a:cs typeface="+mj-cs"/>
            </a:endParaRPr>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6128654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vert="horz" lIns="91440" tIns="45720" rIns="91440" bIns="45720" rtlCol="0" anchor="ctr">
            <a:noAutofit/>
          </a:bodyPr>
          <a:lstStyle/>
          <a:p>
            <a:pPr marL="228600" indent="-228600" algn="ctr">
              <a:buFont typeface="Arial" panose="020B0604020202020204" pitchFamily="34" charset="0"/>
            </a:pPr>
            <a:br>
              <a:rPr lang="en-US" sz="4000" dirty="0">
                <a:solidFill>
                  <a:schemeClr val="tx1"/>
                </a:solidFill>
                <a:latin typeface="Arial Black" panose="020B0A04020102020204" pitchFamily="34" charset="0"/>
              </a:rPr>
            </a:br>
            <a:r>
              <a:rPr lang="en-US" sz="4000" dirty="0">
                <a:solidFill>
                  <a:schemeClr val="tx1"/>
                </a:solidFill>
                <a:latin typeface="Arial Black" panose="020B0A04020102020204" pitchFamily="34" charset="0"/>
              </a:rPr>
              <a:t>Identification of Issues</a:t>
            </a:r>
            <a:r>
              <a:rPr lang="ar-SA" sz="4000" dirty="0">
                <a:solidFill>
                  <a:schemeClr val="tx1"/>
                </a:solidFill>
                <a:latin typeface="Arial Black" panose="020B0A04020102020204" pitchFamily="34" charset="0"/>
              </a:rPr>
              <a:t> </a:t>
            </a:r>
            <a:r>
              <a:rPr lang="en-US" sz="4000" dirty="0">
                <a:solidFill>
                  <a:schemeClr val="tx1"/>
                </a:solidFill>
                <a:latin typeface="Arial Black" panose="020B0A04020102020204" pitchFamily="34" charset="0"/>
              </a:rPr>
              <a:t>cont. ….</a:t>
            </a:r>
            <a:br>
              <a:rPr lang="ar-SA" sz="4000" dirty="0">
                <a:solidFill>
                  <a:schemeClr val="tx1"/>
                </a:solidFill>
                <a:latin typeface="Arial Black" panose="020B0A04020102020204" pitchFamily="34" charset="0"/>
              </a:rPr>
            </a:br>
            <a:endParaRPr lang="ar-SA" sz="4000" dirty="0">
              <a:solidFill>
                <a:schemeClr val="tx1"/>
              </a:solidFill>
              <a:latin typeface="Arial Black" panose="020B0A04020102020204" pitchFamily="34" charset="0"/>
            </a:endParaRPr>
          </a:p>
        </p:txBody>
      </p:sp>
      <p:sp>
        <p:nvSpPr>
          <p:cNvPr id="3" name="Content Placeholder 2"/>
          <p:cNvSpPr>
            <a:spLocks noGrp="1"/>
          </p:cNvSpPr>
          <p:nvPr>
            <p:ph idx="1"/>
          </p:nvPr>
        </p:nvSpPr>
        <p:spPr>
          <a:ln>
            <a:solidFill>
              <a:schemeClr val="tx1"/>
            </a:solidFill>
          </a:ln>
        </p:spPr>
        <p:txBody>
          <a:bodyPr anchor="ctr"/>
          <a:lstStyle/>
          <a:p>
            <a:pPr marL="0" indent="0">
              <a:buNone/>
            </a:pPr>
            <a:r>
              <a:rPr lang="en-US" dirty="0"/>
              <a:t>Once the outline and basic data on the natural, living, and social and economic environments of a project are analyzed in detail, the main issues to be dealt with in its preliminary feasibility study are identified. Such issues depend not only on the nature and background of the project but also on the natural and socio-economic environments of the concerned region.</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3770845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rmAutofit fontScale="90000"/>
          </a:bodyPr>
          <a:lstStyle/>
          <a:p>
            <a:br>
              <a:rPr lang="en-US" dirty="0">
                <a:solidFill>
                  <a:schemeClr val="tx1"/>
                </a:solidFill>
                <a:latin typeface="Arial Black" panose="020B0A04020102020204" pitchFamily="34" charset="0"/>
              </a:rPr>
            </a:br>
            <a:r>
              <a:rPr lang="en-US" dirty="0">
                <a:solidFill>
                  <a:schemeClr val="tx1"/>
                </a:solidFill>
                <a:latin typeface="Arial Black" panose="020B0A04020102020204" pitchFamily="34" charset="0"/>
              </a:rPr>
              <a:t>Identification of Issues</a:t>
            </a:r>
            <a:r>
              <a:rPr lang="ar-SA" dirty="0">
                <a:solidFill>
                  <a:schemeClr val="tx1"/>
                </a:solidFill>
                <a:latin typeface="Arial Black" panose="020B0A04020102020204" pitchFamily="34" charset="0"/>
              </a:rPr>
              <a:t> </a:t>
            </a:r>
            <a:r>
              <a:rPr lang="en-US" dirty="0">
                <a:solidFill>
                  <a:schemeClr val="tx1"/>
                </a:solidFill>
                <a:latin typeface="Arial Black" panose="020B0A04020102020204" pitchFamily="34" charset="0"/>
              </a:rPr>
              <a:t>cont. ….</a:t>
            </a:r>
            <a:br>
              <a:rPr lang="ar-SA" dirty="0">
                <a:solidFill>
                  <a:schemeClr val="tx1"/>
                </a:solidFill>
                <a:latin typeface="Arial Black" panose="020B0A04020102020204" pitchFamily="34" charset="0"/>
              </a:rPr>
            </a:br>
            <a:endParaRPr lang="ar-SA" dirty="0"/>
          </a:p>
        </p:txBody>
      </p:sp>
      <p:sp>
        <p:nvSpPr>
          <p:cNvPr id="3" name="Content Placeholder 2"/>
          <p:cNvSpPr>
            <a:spLocks noGrp="1"/>
          </p:cNvSpPr>
          <p:nvPr>
            <p:ph idx="1"/>
          </p:nvPr>
        </p:nvSpPr>
        <p:spPr>
          <a:ln>
            <a:solidFill>
              <a:schemeClr val="tx1"/>
            </a:solidFill>
          </a:ln>
        </p:spPr>
        <p:txBody>
          <a:bodyPr>
            <a:normAutofit fontScale="92500" lnSpcReduction="20000"/>
          </a:bodyPr>
          <a:lstStyle/>
          <a:p>
            <a:pPr>
              <a:buFont typeface="Wingdings" panose="05000000000000000000" pitchFamily="2" charset="2"/>
              <a:buChar char="Ø"/>
            </a:pPr>
            <a:r>
              <a:rPr lang="en-US" dirty="0"/>
              <a:t>The most important issue in any preliminary feasibility study is the review of alternatives. Looking into alternatives is as important as estimating the costs and benefits of a suggested project plan. In the case of highway construction projects, </a:t>
            </a:r>
          </a:p>
          <a:p>
            <a:pPr>
              <a:buFont typeface="Wingdings" panose="05000000000000000000" pitchFamily="2" charset="2"/>
              <a:buChar char="Ø"/>
            </a:pPr>
            <a:r>
              <a:rPr lang="en-US" dirty="0"/>
              <a:t>the question of whether alternatives like expanding other national and/or local roads or building a railroad instead of building the planned highway are more desirable should be addressed. </a:t>
            </a:r>
          </a:p>
          <a:p>
            <a:pPr>
              <a:buFont typeface="Wingdings" panose="05000000000000000000" pitchFamily="2" charset="2"/>
              <a:buChar char="Ø"/>
            </a:pPr>
            <a:r>
              <a:rPr lang="en-US" dirty="0"/>
              <a:t>There is one restriction in reviewing alternatives: considerable time and effort are required to compare alternatives at a level playing field as doing so entails at the very least roughly calculating the costs and benefits of as many alternatives as possible. Consequently, a detailed and accurate cost-benefit analysis should be conducted for a project plan while the costs and benefits of alternatives are estimated using the existing data and such.</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2639108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rmAutofit fontScale="90000"/>
          </a:bodyPr>
          <a:lstStyle/>
          <a:p>
            <a:pPr algn="ctr"/>
            <a:br>
              <a:rPr lang="en-US" dirty="0">
                <a:solidFill>
                  <a:schemeClr val="tx1"/>
                </a:solidFill>
                <a:latin typeface="Arial Black" panose="020B0A04020102020204" pitchFamily="34" charset="0"/>
              </a:rPr>
            </a:br>
            <a:r>
              <a:rPr lang="en-US" dirty="0">
                <a:solidFill>
                  <a:schemeClr val="tx1"/>
                </a:solidFill>
                <a:latin typeface="Arial Black" panose="020B0A04020102020204" pitchFamily="34" charset="0"/>
              </a:rPr>
              <a:t>Identification of Issues</a:t>
            </a:r>
            <a:r>
              <a:rPr lang="ar-SA" dirty="0">
                <a:solidFill>
                  <a:schemeClr val="tx1"/>
                </a:solidFill>
                <a:latin typeface="Arial Black" panose="020B0A04020102020204" pitchFamily="34" charset="0"/>
              </a:rPr>
              <a:t> </a:t>
            </a:r>
            <a:r>
              <a:rPr lang="en-US" dirty="0">
                <a:solidFill>
                  <a:schemeClr val="tx1"/>
                </a:solidFill>
                <a:latin typeface="Arial Black" panose="020B0A04020102020204" pitchFamily="34" charset="0"/>
              </a:rPr>
              <a:t>cont. ….</a:t>
            </a:r>
            <a:br>
              <a:rPr lang="ar-SA" dirty="0">
                <a:solidFill>
                  <a:schemeClr val="tx1"/>
                </a:solidFill>
                <a:latin typeface="Arial Black" panose="020B0A04020102020204" pitchFamily="34" charset="0"/>
              </a:rPr>
            </a:br>
            <a:endParaRPr lang="ar-SA" dirty="0"/>
          </a:p>
        </p:txBody>
      </p:sp>
      <p:sp>
        <p:nvSpPr>
          <p:cNvPr id="3" name="Content Placeholder 2"/>
          <p:cNvSpPr>
            <a:spLocks noGrp="1"/>
          </p:cNvSpPr>
          <p:nvPr>
            <p:ph idx="1"/>
          </p:nvPr>
        </p:nvSpPr>
        <p:spPr>
          <a:ln>
            <a:solidFill>
              <a:schemeClr val="tx1"/>
            </a:solidFill>
          </a:ln>
        </p:spPr>
        <p:txBody>
          <a:bodyPr>
            <a:normAutofit/>
          </a:bodyPr>
          <a:lstStyle/>
          <a:p>
            <a:pPr>
              <a:buFont typeface="Wingdings" panose="05000000000000000000" pitchFamily="2" charset="2"/>
              <a:buChar char="Ø"/>
            </a:pPr>
            <a:r>
              <a:rPr lang="en-US" dirty="0"/>
              <a:t>One point to bear in mind is that ‘doing something’ is not the only alternative:</a:t>
            </a:r>
          </a:p>
          <a:p>
            <a:r>
              <a:rPr lang="en-US" dirty="0"/>
              <a:t> ‘doing nothing’ is also in many cases an entirely legitimate alternative and should, therefore, be carefully considered. For example, in addition to considering expansion of a national highway network or laying a railroad instead of laying an expressway, ‘doing nothing’ should be seriously considered as well. </a:t>
            </a:r>
          </a:p>
          <a:p>
            <a:pPr>
              <a:buFont typeface="Wingdings" panose="05000000000000000000" pitchFamily="2" charset="2"/>
              <a:buChar char="Ø"/>
            </a:pPr>
            <a:r>
              <a:rPr lang="en-US" dirty="0"/>
              <a:t>The opportunity costs should be considered in all cases to determine a project’s feasibility, and doing nothing may be found to be in fact the best alternative.</a:t>
            </a:r>
            <a:endParaRPr lang="ar-SA" dirty="0"/>
          </a:p>
        </p:txBody>
      </p:sp>
      <p:pic>
        <p:nvPicPr>
          <p:cNvPr id="4" name="Picture 3"/>
          <p:cNvPicPr>
            <a:picLocks noChangeAspect="1"/>
          </p:cNvPicPr>
          <p:nvPr/>
        </p:nvPicPr>
        <p:blipFill>
          <a:blip r:embed="rId2"/>
          <a:stretch>
            <a:fillRect/>
          </a:stretch>
        </p:blipFill>
        <p:spPr>
          <a:xfrm>
            <a:off x="11353800" y="6067448"/>
            <a:ext cx="838200" cy="742318"/>
          </a:xfrm>
          <a:prstGeom prst="rect">
            <a:avLst/>
          </a:prstGeom>
          <a:ln>
            <a:solidFill>
              <a:schemeClr val="tx1"/>
            </a:solidFill>
          </a:ln>
        </p:spPr>
      </p:pic>
    </p:spTree>
    <p:extLst>
      <p:ext uri="{BB962C8B-B14F-4D97-AF65-F5344CB8AC3E}">
        <p14:creationId xmlns:p14="http://schemas.microsoft.com/office/powerpoint/2010/main" val="14584294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chemeClr val="tx1"/>
            </a:solidFill>
          </a:ln>
        </p:spPr>
        <p:txBody>
          <a:bodyPr>
            <a:normAutofit fontScale="90000"/>
          </a:bodyPr>
          <a:lstStyle/>
          <a:p>
            <a:pPr algn="ctr"/>
            <a:br>
              <a:rPr lang="en-US" dirty="0">
                <a:solidFill>
                  <a:schemeClr val="tx1"/>
                </a:solidFill>
                <a:latin typeface="Arial Black" panose="020B0A04020102020204" pitchFamily="34" charset="0"/>
              </a:rPr>
            </a:br>
            <a:r>
              <a:rPr lang="en-US" dirty="0">
                <a:solidFill>
                  <a:schemeClr val="tx1"/>
                </a:solidFill>
                <a:latin typeface="Arial Black" panose="020B0A04020102020204" pitchFamily="34" charset="0"/>
              </a:rPr>
              <a:t>Identification of Issues</a:t>
            </a:r>
            <a:r>
              <a:rPr lang="ar-SA" dirty="0">
                <a:solidFill>
                  <a:schemeClr val="tx1"/>
                </a:solidFill>
                <a:latin typeface="Arial Black" panose="020B0A04020102020204" pitchFamily="34" charset="0"/>
              </a:rPr>
              <a:t> </a:t>
            </a:r>
            <a:r>
              <a:rPr lang="en-US" dirty="0">
                <a:solidFill>
                  <a:schemeClr val="tx1"/>
                </a:solidFill>
                <a:latin typeface="Arial Black" panose="020B0A04020102020204" pitchFamily="34" charset="0"/>
              </a:rPr>
              <a:t>cont. ….</a:t>
            </a:r>
            <a:br>
              <a:rPr lang="ar-SA" dirty="0">
                <a:solidFill>
                  <a:schemeClr val="tx1"/>
                </a:solidFill>
                <a:latin typeface="Arial Black" panose="020B0A04020102020204" pitchFamily="34" charset="0"/>
              </a:rPr>
            </a:br>
            <a:endParaRPr lang="ar-SA" dirty="0"/>
          </a:p>
        </p:txBody>
      </p:sp>
      <p:sp>
        <p:nvSpPr>
          <p:cNvPr id="3" name="Content Placeholder 2"/>
          <p:cNvSpPr>
            <a:spLocks noGrp="1"/>
          </p:cNvSpPr>
          <p:nvPr>
            <p:ph idx="1"/>
          </p:nvPr>
        </p:nvSpPr>
        <p:spPr>
          <a:ln>
            <a:solidFill>
              <a:schemeClr val="tx1"/>
            </a:solidFill>
          </a:ln>
        </p:spPr>
        <p:txBody>
          <a:bodyPr anchor="ctr"/>
          <a:lstStyle/>
          <a:p>
            <a:pPr marL="0" indent="0">
              <a:buNone/>
            </a:pPr>
            <a:r>
              <a:rPr lang="en-US" dirty="0"/>
              <a:t>Moreover, preliminary feasibility studies can identify other issues like technical feasibility, possibility of financing, inter-regional conflicts, national defense consideration, and possibility of attracting private investment. Whatever they are, the final report of a preliminary feasibility study must highlight important issues in analysis and suggest their solutions.</a:t>
            </a:r>
            <a:endParaRPr lang="ar-SA" dirty="0"/>
          </a:p>
        </p:txBody>
      </p:sp>
      <p:pic>
        <p:nvPicPr>
          <p:cNvPr id="4" name="Picture 3"/>
          <p:cNvPicPr>
            <a:picLocks noChangeAspect="1"/>
          </p:cNvPicPr>
          <p:nvPr/>
        </p:nvPicPr>
        <p:blipFill>
          <a:blip r:embed="rId2"/>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3614920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055915" y="538844"/>
            <a:ext cx="10559142" cy="1527175"/>
          </a:xfrm>
          <a:ln>
            <a:solidFill>
              <a:schemeClr val="tx1"/>
            </a:solidFill>
          </a:ln>
        </p:spPr>
        <p:txBody>
          <a:bodyPr vert="horz" lIns="91440" tIns="45720" rIns="91440" bIns="45720" rtlCol="0" anchor="ctr">
            <a:normAutofit/>
          </a:bodyPr>
          <a:lstStyle/>
          <a:p>
            <a:pPr algn="ctr"/>
            <a:r>
              <a:rPr lang="en-US" altLang="ar-SA" dirty="0">
                <a:solidFill>
                  <a:schemeClr val="tx1"/>
                </a:solidFill>
                <a:latin typeface="Arial Black" panose="020B0A04020102020204" pitchFamily="34" charset="0"/>
              </a:rPr>
              <a:t>Project Scope</a:t>
            </a:r>
          </a:p>
        </p:txBody>
      </p:sp>
      <p:sp>
        <p:nvSpPr>
          <p:cNvPr id="74755" name="Rectangle 3"/>
          <p:cNvSpPr>
            <a:spLocks noGrp="1" noChangeArrowheads="1"/>
          </p:cNvSpPr>
          <p:nvPr>
            <p:ph type="body" idx="1"/>
          </p:nvPr>
        </p:nvSpPr>
        <p:spPr>
          <a:xfrm>
            <a:off x="1055915" y="2280104"/>
            <a:ext cx="10019848" cy="3960813"/>
          </a:xfrm>
          <a:ln>
            <a:solidFill>
              <a:schemeClr val="tx1"/>
            </a:solidFill>
          </a:ln>
        </p:spPr>
        <p:txBody>
          <a:bodyPr/>
          <a:lstStyle/>
          <a:p>
            <a:pPr>
              <a:buFont typeface="Wingdings" panose="05000000000000000000" pitchFamily="2" charset="2"/>
              <a:buNone/>
            </a:pPr>
            <a:r>
              <a:rPr lang="en-US" altLang="ar-SA" sz="3200" b="1" dirty="0">
                <a:latin typeface="Times New Roman" panose="02020603050405020304" pitchFamily="18" charset="0"/>
                <a:cs typeface="Times New Roman" panose="02020603050405020304" pitchFamily="18" charset="0"/>
              </a:rPr>
              <a:t>	</a:t>
            </a:r>
            <a:r>
              <a:rPr lang="en-US" altLang="ar-SA" sz="3200" b="1" u="sng" dirty="0">
                <a:latin typeface="Times New Roman" panose="02020603050405020304" pitchFamily="18" charset="0"/>
                <a:cs typeface="Times New Roman" panose="02020603050405020304" pitchFamily="18" charset="0"/>
              </a:rPr>
              <a:t>Scope</a:t>
            </a:r>
            <a:r>
              <a:rPr lang="en-US" altLang="ar-SA" sz="3200" b="1" dirty="0">
                <a:latin typeface="Times New Roman" panose="02020603050405020304" pitchFamily="18" charset="0"/>
                <a:cs typeface="Times New Roman" panose="02020603050405020304" pitchFamily="18" charset="0"/>
              </a:rPr>
              <a:t> </a:t>
            </a:r>
            <a:r>
              <a:rPr lang="en-US" altLang="ar-SA" sz="3200" dirty="0">
                <a:latin typeface="Times New Roman" panose="02020603050405020304" pitchFamily="18" charset="0"/>
                <a:cs typeface="Times New Roman" panose="02020603050405020304" pitchFamily="18" charset="0"/>
              </a:rPr>
              <a:t>refers to all the work involved in creating the products of the project and the processes used to create them.</a:t>
            </a:r>
          </a:p>
          <a:p>
            <a:pPr lvl="1">
              <a:spcBef>
                <a:spcPct val="45000"/>
              </a:spcBef>
            </a:pPr>
            <a:r>
              <a:rPr lang="en-US" altLang="ar-SA" b="1" dirty="0"/>
              <a:t>Product scope </a:t>
            </a:r>
            <a:r>
              <a:rPr lang="en-US" altLang="ar-SA" dirty="0"/>
              <a:t>– </a:t>
            </a:r>
            <a:r>
              <a:rPr lang="en-US" altLang="ar-SA" u="sng" dirty="0"/>
              <a:t>the features and functions</a:t>
            </a:r>
            <a:r>
              <a:rPr lang="en-US" altLang="ar-SA" dirty="0"/>
              <a:t> that characterize a product or service.</a:t>
            </a:r>
          </a:p>
          <a:p>
            <a:pPr lvl="1">
              <a:spcBef>
                <a:spcPct val="45000"/>
              </a:spcBef>
            </a:pPr>
            <a:r>
              <a:rPr lang="en-US" altLang="ar-SA" b="1" dirty="0"/>
              <a:t>Project Scope </a:t>
            </a:r>
            <a:r>
              <a:rPr lang="en-US" altLang="ar-SA" dirty="0"/>
              <a:t>– </a:t>
            </a:r>
            <a:r>
              <a:rPr lang="en-US" altLang="ar-SA" u="sng" dirty="0"/>
              <a:t>the work</a:t>
            </a:r>
            <a:r>
              <a:rPr lang="en-US" altLang="ar-SA" dirty="0"/>
              <a:t> must be done to deliver a result/product with the specified features and functions</a:t>
            </a:r>
            <a:r>
              <a:rPr lang="en-US" altLang="ar-SA" sz="1900" dirty="0"/>
              <a:t>.</a:t>
            </a:r>
            <a:endParaRPr lang="en-US" altLang="ar-SA" sz="1900" b="1" dirty="0"/>
          </a:p>
        </p:txBody>
      </p:sp>
      <p:pic>
        <p:nvPicPr>
          <p:cNvPr id="4" name="Picture 3"/>
          <p:cNvPicPr>
            <a:picLocks noChangeAspect="1"/>
          </p:cNvPicPr>
          <p:nvPr/>
        </p:nvPicPr>
        <p:blipFill>
          <a:blip r:embed="rId3"/>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6919283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9" name="Rectangle 3"/>
          <p:cNvSpPr>
            <a:spLocks noGrp="1" noChangeArrowheads="1"/>
          </p:cNvSpPr>
          <p:nvPr>
            <p:ph type="title"/>
          </p:nvPr>
        </p:nvSpPr>
        <p:spPr>
          <a:ln>
            <a:solidFill>
              <a:schemeClr val="tx1"/>
            </a:solidFill>
          </a:ln>
        </p:spPr>
        <p:txBody>
          <a:bodyPr vert="horz" lIns="91440" tIns="45720" rIns="91440" bIns="45720" rtlCol="0" anchor="ctr">
            <a:normAutofit/>
          </a:bodyPr>
          <a:lstStyle/>
          <a:p>
            <a:pPr algn="ctr"/>
            <a:r>
              <a:rPr lang="en-US" altLang="ar-SA">
                <a:solidFill>
                  <a:schemeClr val="tx1"/>
                </a:solidFill>
                <a:latin typeface="Arial Black" panose="020B0A04020102020204" pitchFamily="34" charset="0"/>
              </a:rPr>
              <a:t>Scope Management</a:t>
            </a:r>
          </a:p>
        </p:txBody>
      </p:sp>
      <p:sp>
        <p:nvSpPr>
          <p:cNvPr id="147460" name="Rectangle 4"/>
          <p:cNvSpPr>
            <a:spLocks noGrp="1" noChangeArrowheads="1"/>
          </p:cNvSpPr>
          <p:nvPr>
            <p:ph type="body" idx="1"/>
          </p:nvPr>
        </p:nvSpPr>
        <p:spPr>
          <a:xfrm>
            <a:off x="1001486" y="1905000"/>
            <a:ext cx="10352313" cy="4114800"/>
          </a:xfrm>
          <a:ln>
            <a:solidFill>
              <a:schemeClr val="tx1"/>
            </a:solidFill>
          </a:ln>
        </p:spPr>
        <p:txBody>
          <a:bodyPr/>
          <a:lstStyle/>
          <a:p>
            <a:pPr>
              <a:buFont typeface="Wingdings" panose="05000000000000000000" pitchFamily="2" charset="2"/>
              <a:buNone/>
            </a:pPr>
            <a:r>
              <a:rPr lang="en-US" altLang="ar-SA" dirty="0"/>
              <a:t>	</a:t>
            </a:r>
            <a:r>
              <a:rPr lang="en-US" altLang="ar-SA" sz="3400" dirty="0">
                <a:latin typeface="Times New Roman" panose="02020603050405020304" pitchFamily="18" charset="0"/>
                <a:cs typeface="Times New Roman" panose="02020603050405020304" pitchFamily="18" charset="0"/>
              </a:rPr>
              <a:t>The processes required to ensure that the project includes all the work required, and only the work required, to complete the project successfully. </a:t>
            </a:r>
          </a:p>
          <a:p>
            <a:pPr>
              <a:spcBef>
                <a:spcPct val="40000"/>
              </a:spcBef>
              <a:buFont typeface="Wingdings" panose="05000000000000000000" pitchFamily="2" charset="2"/>
              <a:buNone/>
            </a:pPr>
            <a:r>
              <a:rPr lang="en-US" altLang="ar-SA" sz="3400" dirty="0">
                <a:latin typeface="Times New Roman" panose="02020603050405020304" pitchFamily="18" charset="0"/>
                <a:cs typeface="Times New Roman" panose="02020603050405020304" pitchFamily="18" charset="0"/>
              </a:rPr>
              <a:t>	It is primarily concerned with defining and controlling what is or is not included in the project.</a:t>
            </a:r>
          </a:p>
        </p:txBody>
      </p:sp>
      <p:pic>
        <p:nvPicPr>
          <p:cNvPr id="4" name="Picture 3"/>
          <p:cNvPicPr>
            <a:picLocks noChangeAspect="1"/>
          </p:cNvPicPr>
          <p:nvPr/>
        </p:nvPicPr>
        <p:blipFill>
          <a:blip r:embed="rId3"/>
          <a:stretch>
            <a:fillRect/>
          </a:stretch>
        </p:blipFill>
        <p:spPr>
          <a:xfrm>
            <a:off x="11299996" y="6019800"/>
            <a:ext cx="892003" cy="789966"/>
          </a:xfrm>
          <a:prstGeom prst="rect">
            <a:avLst/>
          </a:prstGeom>
          <a:ln>
            <a:solidFill>
              <a:schemeClr val="tx1"/>
            </a:solidFill>
          </a:ln>
        </p:spPr>
      </p:pic>
    </p:spTree>
    <p:extLst>
      <p:ext uri="{BB962C8B-B14F-4D97-AF65-F5344CB8AC3E}">
        <p14:creationId xmlns:p14="http://schemas.microsoft.com/office/powerpoint/2010/main" val="140629037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78971" y="406401"/>
            <a:ext cx="9851572" cy="862013"/>
          </a:xfrm>
          <a:ln>
            <a:solidFill>
              <a:schemeClr val="tx1"/>
            </a:solidFill>
          </a:ln>
        </p:spPr>
        <p:txBody>
          <a:bodyPr vert="horz" lIns="91440" tIns="45720" rIns="91440" bIns="45720" rtlCol="0" anchor="ctr">
            <a:normAutofit/>
          </a:bodyPr>
          <a:lstStyle/>
          <a:p>
            <a:pPr algn="ctr"/>
            <a:r>
              <a:rPr lang="en-US" altLang="ar-SA" dirty="0">
                <a:solidFill>
                  <a:schemeClr val="tx1"/>
                </a:solidFill>
                <a:latin typeface="Arial Black" panose="020B0A04020102020204" pitchFamily="34" charset="0"/>
              </a:rPr>
              <a:t>Scope Management</a:t>
            </a:r>
          </a:p>
        </p:txBody>
      </p:sp>
      <p:sp>
        <p:nvSpPr>
          <p:cNvPr id="70659" name="Rectangle 3"/>
          <p:cNvSpPr>
            <a:spLocks noGrp="1" noChangeArrowheads="1"/>
          </p:cNvSpPr>
          <p:nvPr>
            <p:ph type="body" sz="half" idx="1"/>
          </p:nvPr>
        </p:nvSpPr>
        <p:spPr>
          <a:xfrm>
            <a:off x="1077686" y="1628774"/>
            <a:ext cx="8763227" cy="4456339"/>
          </a:xfrm>
          <a:solidFill>
            <a:schemeClr val="bg1"/>
          </a:solidFill>
          <a:ln>
            <a:solidFill>
              <a:schemeClr val="tx1"/>
            </a:solidFill>
          </a:ln>
        </p:spPr>
        <p:txBody>
          <a:bodyPr>
            <a:normAutofit/>
          </a:bodyPr>
          <a:lstStyle/>
          <a:p>
            <a:pPr lvl="1"/>
            <a:r>
              <a:rPr lang="en-US" altLang="ar-SA" b="1" dirty="0"/>
              <a:t>Scope Planning </a:t>
            </a:r>
            <a:r>
              <a:rPr lang="en-US" altLang="ar-SA" dirty="0"/>
              <a:t>– developing a written scope statement as the basis for future projects.</a:t>
            </a:r>
          </a:p>
          <a:p>
            <a:pPr lvl="1">
              <a:spcBef>
                <a:spcPct val="40000"/>
              </a:spcBef>
            </a:pPr>
            <a:r>
              <a:rPr lang="en-US" altLang="ar-SA" b="1" dirty="0"/>
              <a:t>Scope Definition </a:t>
            </a:r>
            <a:r>
              <a:rPr lang="en-US" altLang="ar-SA" dirty="0"/>
              <a:t>– subdividing the major project deliverables into smaller, more manageable components.</a:t>
            </a:r>
          </a:p>
          <a:p>
            <a:pPr lvl="1">
              <a:spcBef>
                <a:spcPct val="40000"/>
              </a:spcBef>
            </a:pPr>
            <a:r>
              <a:rPr lang="en-US" altLang="ar-SA" b="1" dirty="0"/>
              <a:t>Create WBS</a:t>
            </a:r>
            <a:r>
              <a:rPr lang="en-US" altLang="ar-SA" dirty="0"/>
              <a:t> – creating a structure for work division for a project to show elements.</a:t>
            </a:r>
          </a:p>
          <a:p>
            <a:pPr lvl="1">
              <a:spcBef>
                <a:spcPct val="40000"/>
              </a:spcBef>
            </a:pPr>
            <a:r>
              <a:rPr lang="en-US" altLang="ar-SA" b="1" dirty="0"/>
              <a:t>Scope Verification </a:t>
            </a:r>
            <a:r>
              <a:rPr lang="en-US" altLang="ar-SA" dirty="0"/>
              <a:t>– formalizing acceptance of the project scope.</a:t>
            </a:r>
          </a:p>
          <a:p>
            <a:pPr lvl="1">
              <a:spcBef>
                <a:spcPct val="40000"/>
              </a:spcBef>
            </a:pPr>
            <a:r>
              <a:rPr lang="en-US" altLang="ar-SA" b="1" dirty="0"/>
              <a:t>Scope Change Control </a:t>
            </a:r>
            <a:r>
              <a:rPr lang="en-US" altLang="ar-SA" dirty="0"/>
              <a:t>– controlling changes to project scope.</a:t>
            </a:r>
          </a:p>
        </p:txBody>
      </p:sp>
      <p:pic>
        <p:nvPicPr>
          <p:cNvPr id="4" name="Picture 3"/>
          <p:cNvPicPr>
            <a:picLocks noChangeAspect="1"/>
          </p:cNvPicPr>
          <p:nvPr/>
        </p:nvPicPr>
        <p:blipFill>
          <a:blip r:embed="rId3"/>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0160552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40" name="Rectangle 4"/>
          <p:cNvSpPr>
            <a:spLocks noGrp="1" noChangeArrowheads="1"/>
          </p:cNvSpPr>
          <p:nvPr>
            <p:ph type="title"/>
          </p:nvPr>
        </p:nvSpPr>
        <p:spPr>
          <a:ln>
            <a:solidFill>
              <a:schemeClr val="tx1"/>
            </a:solidFill>
          </a:ln>
        </p:spPr>
        <p:txBody>
          <a:bodyPr vert="horz" lIns="91440" tIns="45720" rIns="91440" bIns="45720" rtlCol="0" anchor="ctr">
            <a:normAutofit/>
          </a:bodyPr>
          <a:lstStyle/>
          <a:p>
            <a:pPr algn="ctr"/>
            <a:r>
              <a:rPr lang="en-US" altLang="ar-SA">
                <a:solidFill>
                  <a:schemeClr val="tx1"/>
                </a:solidFill>
                <a:latin typeface="Arial Black" panose="020B0A04020102020204" pitchFamily="34" charset="0"/>
              </a:rPr>
              <a:t>Scope Planning</a:t>
            </a:r>
          </a:p>
        </p:txBody>
      </p:sp>
      <p:pic>
        <p:nvPicPr>
          <p:cNvPr id="14234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3014664"/>
            <a:ext cx="9144000" cy="3798887"/>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2342" name="Text Box 6"/>
          <p:cNvSpPr txBox="1">
            <a:spLocks noChangeArrowheads="1"/>
          </p:cNvSpPr>
          <p:nvPr/>
        </p:nvSpPr>
        <p:spPr bwMode="auto">
          <a:xfrm>
            <a:off x="729343" y="1844676"/>
            <a:ext cx="1062445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ar-SA" sz="2400" b="1" dirty="0"/>
              <a:t>Scope planning is the process of progressively elaborating </a:t>
            </a:r>
            <a:br>
              <a:rPr lang="en-US" altLang="ar-SA" sz="2400" b="1" dirty="0"/>
            </a:br>
            <a:r>
              <a:rPr lang="en-US" altLang="ar-SA" sz="2400" b="1" dirty="0"/>
              <a:t>and documenting the project work (scope) that produces </a:t>
            </a:r>
          </a:p>
          <a:p>
            <a:r>
              <a:rPr lang="en-US" altLang="ar-SA" sz="2400" b="1" dirty="0"/>
              <a:t>the product.</a:t>
            </a:r>
          </a:p>
        </p:txBody>
      </p:sp>
      <p:pic>
        <p:nvPicPr>
          <p:cNvPr id="5" name="Picture 4"/>
          <p:cNvPicPr>
            <a:picLocks noChangeAspect="1"/>
          </p:cNvPicPr>
          <p:nvPr/>
        </p:nvPicPr>
        <p:blipFill>
          <a:blip r:embed="rId4"/>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6947005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1066800" y="190500"/>
            <a:ext cx="9459686" cy="1150938"/>
          </a:xfrm>
          <a:ln>
            <a:solidFill>
              <a:schemeClr val="tx1"/>
            </a:solidFill>
          </a:ln>
        </p:spPr>
        <p:txBody>
          <a:bodyPr vert="horz" lIns="91440" tIns="45720" rIns="91440" bIns="45720" rtlCol="0" anchor="ctr">
            <a:normAutofit/>
          </a:bodyPr>
          <a:lstStyle/>
          <a:p>
            <a:pPr algn="ctr"/>
            <a:r>
              <a:rPr lang="en-US" altLang="ar-SA">
                <a:solidFill>
                  <a:schemeClr val="tx1"/>
                </a:solidFill>
                <a:latin typeface="Arial Black" panose="020B0A04020102020204" pitchFamily="34" charset="0"/>
              </a:rPr>
              <a:t>Scope Statement</a:t>
            </a:r>
          </a:p>
        </p:txBody>
      </p:sp>
      <p:sp>
        <p:nvSpPr>
          <p:cNvPr id="73731" name="Rectangle 3"/>
          <p:cNvSpPr>
            <a:spLocks noGrp="1" noChangeArrowheads="1"/>
          </p:cNvSpPr>
          <p:nvPr>
            <p:ph type="body" idx="1"/>
          </p:nvPr>
        </p:nvSpPr>
        <p:spPr>
          <a:xfrm>
            <a:off x="1084829" y="1743756"/>
            <a:ext cx="9423628" cy="4114800"/>
          </a:xfrm>
          <a:ln>
            <a:solidFill>
              <a:schemeClr val="tx1"/>
            </a:solidFill>
          </a:ln>
        </p:spPr>
        <p:txBody>
          <a:bodyPr>
            <a:normAutofit lnSpcReduction="10000"/>
          </a:bodyPr>
          <a:lstStyle/>
          <a:p>
            <a:pPr>
              <a:lnSpc>
                <a:spcPct val="80000"/>
              </a:lnSpc>
              <a:spcBef>
                <a:spcPct val="35000"/>
              </a:spcBef>
              <a:buFont typeface="Wingdings" panose="05000000000000000000" pitchFamily="2" charset="2"/>
              <a:buNone/>
            </a:pPr>
            <a:r>
              <a:rPr lang="en-US" altLang="ar-SA" sz="2000" b="1" dirty="0"/>
              <a:t>     It</a:t>
            </a:r>
            <a:r>
              <a:rPr lang="en-US" altLang="ar-SA" sz="1800" dirty="0"/>
              <a:t> </a:t>
            </a:r>
            <a:r>
              <a:rPr lang="en-US" altLang="ar-SA" sz="2000" b="1" dirty="0"/>
              <a:t>provides a documented basis for making future project decisions and for confirming or developing common understanding of project scope among the stakeholders. </a:t>
            </a:r>
          </a:p>
          <a:p>
            <a:pPr>
              <a:lnSpc>
                <a:spcPct val="80000"/>
              </a:lnSpc>
              <a:spcBef>
                <a:spcPct val="35000"/>
              </a:spcBef>
              <a:buFont typeface="Wingdings" panose="05000000000000000000" pitchFamily="2" charset="2"/>
              <a:buNone/>
            </a:pPr>
            <a:r>
              <a:rPr lang="en-US" altLang="ar-SA" sz="2000" b="1" dirty="0"/>
              <a:t>	As the project progresses, the scope statement may need to be revised or refined to reflect approved changes to the scope of the project. The scope statement includes, either directly or by reference to other documents :</a:t>
            </a:r>
          </a:p>
          <a:p>
            <a:pPr lvl="1">
              <a:lnSpc>
                <a:spcPct val="80000"/>
              </a:lnSpc>
              <a:spcBef>
                <a:spcPct val="35000"/>
              </a:spcBef>
            </a:pPr>
            <a:r>
              <a:rPr lang="en-US" altLang="ar-SA" sz="2000" b="1" dirty="0"/>
              <a:t>Project justification (business need)</a:t>
            </a:r>
          </a:p>
          <a:p>
            <a:pPr lvl="1">
              <a:lnSpc>
                <a:spcPct val="80000"/>
              </a:lnSpc>
              <a:spcBef>
                <a:spcPct val="35000"/>
              </a:spcBef>
            </a:pPr>
            <a:r>
              <a:rPr lang="en-US" altLang="ar-SA" sz="2000" b="1" dirty="0"/>
              <a:t>Project’s product</a:t>
            </a:r>
          </a:p>
          <a:p>
            <a:pPr lvl="1">
              <a:lnSpc>
                <a:spcPct val="80000"/>
              </a:lnSpc>
              <a:spcBef>
                <a:spcPct val="35000"/>
              </a:spcBef>
            </a:pPr>
            <a:r>
              <a:rPr lang="en-US" altLang="ar-SA" sz="2000" b="1" dirty="0"/>
              <a:t>Requirements or specifications </a:t>
            </a:r>
          </a:p>
          <a:p>
            <a:pPr lvl="1">
              <a:lnSpc>
                <a:spcPct val="80000"/>
              </a:lnSpc>
              <a:spcBef>
                <a:spcPct val="35000"/>
              </a:spcBef>
            </a:pPr>
            <a:r>
              <a:rPr lang="en-US" altLang="ar-SA" sz="2000" b="1" dirty="0"/>
              <a:t>Project deliverables</a:t>
            </a:r>
          </a:p>
          <a:p>
            <a:pPr lvl="1">
              <a:lnSpc>
                <a:spcPct val="80000"/>
              </a:lnSpc>
              <a:spcBef>
                <a:spcPct val="35000"/>
              </a:spcBef>
            </a:pPr>
            <a:r>
              <a:rPr lang="en-US" altLang="ar-SA" sz="2000" b="1" dirty="0"/>
              <a:t>Project objectives </a:t>
            </a:r>
          </a:p>
          <a:p>
            <a:pPr lvl="1">
              <a:lnSpc>
                <a:spcPct val="80000"/>
              </a:lnSpc>
              <a:spcBef>
                <a:spcPct val="35000"/>
              </a:spcBef>
            </a:pPr>
            <a:r>
              <a:rPr lang="en-US" altLang="ar-SA" sz="2000" b="1" dirty="0"/>
              <a:t>Assumptions</a:t>
            </a:r>
          </a:p>
          <a:p>
            <a:pPr lvl="1">
              <a:lnSpc>
                <a:spcPct val="80000"/>
              </a:lnSpc>
              <a:spcBef>
                <a:spcPct val="35000"/>
              </a:spcBef>
            </a:pPr>
            <a:r>
              <a:rPr lang="en-US" altLang="ar-SA" sz="2000" b="1" dirty="0"/>
              <a:t>Cost and time estimates</a:t>
            </a:r>
          </a:p>
          <a:p>
            <a:pPr lvl="1">
              <a:lnSpc>
                <a:spcPct val="80000"/>
              </a:lnSpc>
              <a:spcBef>
                <a:spcPct val="35000"/>
              </a:spcBef>
            </a:pPr>
            <a:r>
              <a:rPr lang="en-US" altLang="ar-SA" sz="2000" b="1" dirty="0"/>
              <a:t>Constraints</a:t>
            </a:r>
          </a:p>
        </p:txBody>
      </p:sp>
      <p:pic>
        <p:nvPicPr>
          <p:cNvPr id="4" name="Picture 3"/>
          <p:cNvPicPr>
            <a:picLocks noChangeAspect="1"/>
          </p:cNvPicPr>
          <p:nvPr/>
        </p:nvPicPr>
        <p:blipFill>
          <a:blip r:embed="rId3"/>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8185612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ln>
            <a:solidFill>
              <a:schemeClr val="tx1"/>
            </a:solidFill>
          </a:ln>
        </p:spPr>
        <p:txBody>
          <a:bodyPr vert="horz" lIns="91440" tIns="45720" rIns="91440" bIns="45720" rtlCol="0" anchor="ctr">
            <a:normAutofit/>
          </a:bodyPr>
          <a:lstStyle/>
          <a:p>
            <a:pPr algn="ctr"/>
            <a:r>
              <a:rPr lang="en-US" altLang="ar-SA">
                <a:solidFill>
                  <a:schemeClr val="tx1"/>
                </a:solidFill>
                <a:latin typeface="Arial Black" panose="020B0A04020102020204" pitchFamily="34" charset="0"/>
              </a:rPr>
              <a:t>Scope Definition</a:t>
            </a:r>
          </a:p>
        </p:txBody>
      </p:sp>
      <p:sp>
        <p:nvSpPr>
          <p:cNvPr id="69635" name="Rectangle 3"/>
          <p:cNvSpPr>
            <a:spLocks noGrp="1" noChangeArrowheads="1"/>
          </p:cNvSpPr>
          <p:nvPr>
            <p:ph type="body" idx="1"/>
          </p:nvPr>
        </p:nvSpPr>
        <p:spPr>
          <a:xfrm>
            <a:off x="751115" y="1773238"/>
            <a:ext cx="10700656" cy="4114800"/>
          </a:xfrm>
          <a:ln>
            <a:solidFill>
              <a:schemeClr val="tx1"/>
            </a:solidFill>
          </a:ln>
        </p:spPr>
        <p:txBody>
          <a:bodyPr/>
          <a:lstStyle/>
          <a:p>
            <a:pPr>
              <a:lnSpc>
                <a:spcPct val="90000"/>
              </a:lnSpc>
              <a:buFont typeface="Wingdings" panose="05000000000000000000" pitchFamily="2" charset="2"/>
              <a:buNone/>
            </a:pPr>
            <a:r>
              <a:rPr lang="en-US" altLang="ar-SA" sz="2400" dirty="0"/>
              <a:t>    </a:t>
            </a:r>
            <a:r>
              <a:rPr lang="en-US" altLang="ar-SA" dirty="0">
                <a:latin typeface="Times New Roman" panose="02020603050405020304" pitchFamily="18" charset="0"/>
                <a:cs typeface="Times New Roman" panose="02020603050405020304" pitchFamily="18" charset="0"/>
              </a:rPr>
              <a:t>Scope definition involves subdividing the major project deliverables (as identified in scope statement) into smaller, more manageable components to:</a:t>
            </a:r>
          </a:p>
          <a:p>
            <a:pPr lvl="1">
              <a:lnSpc>
                <a:spcPct val="90000"/>
              </a:lnSpc>
            </a:pPr>
            <a:r>
              <a:rPr lang="en-US" altLang="ar-SA" b="1" dirty="0">
                <a:latin typeface="Times New Roman" panose="02020603050405020304" pitchFamily="18" charset="0"/>
                <a:cs typeface="Times New Roman" panose="02020603050405020304" pitchFamily="18" charset="0"/>
              </a:rPr>
              <a:t>Improve the accuracy of cost, duration, and resource estimates.</a:t>
            </a:r>
          </a:p>
          <a:p>
            <a:pPr lvl="1">
              <a:lnSpc>
                <a:spcPct val="80000"/>
              </a:lnSpc>
              <a:spcBef>
                <a:spcPct val="45000"/>
              </a:spcBef>
            </a:pPr>
            <a:r>
              <a:rPr lang="en-US" altLang="ar-SA" b="1" dirty="0">
                <a:latin typeface="Times New Roman" panose="02020603050405020304" pitchFamily="18" charset="0"/>
                <a:cs typeface="Times New Roman" panose="02020603050405020304" pitchFamily="18" charset="0"/>
              </a:rPr>
              <a:t>Define baseline for performance measurement/control.</a:t>
            </a:r>
          </a:p>
          <a:p>
            <a:pPr lvl="1">
              <a:lnSpc>
                <a:spcPct val="80000"/>
              </a:lnSpc>
              <a:spcBef>
                <a:spcPct val="45000"/>
              </a:spcBef>
            </a:pPr>
            <a:r>
              <a:rPr lang="en-US" altLang="ar-SA" b="1" dirty="0">
                <a:latin typeface="Times New Roman" panose="02020603050405020304" pitchFamily="18" charset="0"/>
                <a:cs typeface="Times New Roman" panose="02020603050405020304" pitchFamily="18" charset="0"/>
              </a:rPr>
              <a:t>Facilitate clear responsibility assignment.</a:t>
            </a:r>
          </a:p>
          <a:p>
            <a:pPr lvl="1">
              <a:lnSpc>
                <a:spcPct val="80000"/>
              </a:lnSpc>
              <a:spcBef>
                <a:spcPct val="45000"/>
              </a:spcBef>
            </a:pPr>
            <a:r>
              <a:rPr lang="en-US" altLang="ar-SA" b="1" dirty="0">
                <a:latin typeface="Times New Roman" panose="02020603050405020304" pitchFamily="18" charset="0"/>
                <a:cs typeface="Times New Roman" panose="02020603050405020304" pitchFamily="18" charset="0"/>
              </a:rPr>
              <a:t>Proper scope definition is critical to project success. </a:t>
            </a:r>
          </a:p>
          <a:p>
            <a:pPr lvl="1">
              <a:lnSpc>
                <a:spcPct val="80000"/>
              </a:lnSpc>
              <a:spcBef>
                <a:spcPct val="45000"/>
              </a:spcBef>
            </a:pPr>
            <a:r>
              <a:rPr lang="en-US" altLang="ar-SA" b="1" dirty="0">
                <a:latin typeface="Times New Roman" panose="02020603050405020304" pitchFamily="18" charset="0"/>
                <a:cs typeface="Times New Roman" panose="02020603050405020304" pitchFamily="18" charset="0"/>
              </a:rPr>
              <a:t>When there is poor scope definition, final project costs will be higher</a:t>
            </a:r>
          </a:p>
        </p:txBody>
      </p:sp>
      <p:pic>
        <p:nvPicPr>
          <p:cNvPr id="4" name="Picture 3"/>
          <p:cNvPicPr>
            <a:picLocks noChangeAspect="1"/>
          </p:cNvPicPr>
          <p:nvPr/>
        </p:nvPicPr>
        <p:blipFill>
          <a:blip r:embed="rId3"/>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38962820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6" name="Rectangle 6"/>
          <p:cNvSpPr>
            <a:spLocks noGrp="1" noChangeArrowheads="1"/>
          </p:cNvSpPr>
          <p:nvPr>
            <p:ph type="title"/>
          </p:nvPr>
        </p:nvSpPr>
        <p:spPr>
          <a:ln>
            <a:solidFill>
              <a:schemeClr val="tx1"/>
            </a:solidFill>
          </a:ln>
        </p:spPr>
        <p:txBody>
          <a:bodyPr vert="horz" lIns="91440" tIns="45720" rIns="91440" bIns="45720" rtlCol="0" anchor="ctr">
            <a:normAutofit/>
          </a:bodyPr>
          <a:lstStyle/>
          <a:p>
            <a:pPr algn="ctr"/>
            <a:r>
              <a:rPr lang="en-US" altLang="ar-SA">
                <a:solidFill>
                  <a:schemeClr val="tx1"/>
                </a:solidFill>
                <a:latin typeface="Arial Black" panose="020B0A04020102020204" pitchFamily="34" charset="0"/>
              </a:rPr>
              <a:t>Scope Definition</a:t>
            </a:r>
          </a:p>
        </p:txBody>
      </p:sp>
      <p:pic>
        <p:nvPicPr>
          <p:cNvPr id="66565" name="Picture 5"/>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24000" y="2349501"/>
            <a:ext cx="9144000" cy="3832225"/>
          </a:xfrm>
          <a:noFill/>
          <a:ln>
            <a:solidFill>
              <a:schemeClr val="tx1"/>
            </a:solidFill>
          </a:ln>
        </p:spPr>
      </p:pic>
      <p:pic>
        <p:nvPicPr>
          <p:cNvPr id="4" name="Picture 3"/>
          <p:cNvPicPr>
            <a:picLocks noChangeAspect="1"/>
          </p:cNvPicPr>
          <p:nvPr/>
        </p:nvPicPr>
        <p:blipFill>
          <a:blip r:embed="rId4"/>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7746803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ln>
            <a:solidFill>
              <a:schemeClr val="tx1"/>
            </a:solidFill>
          </a:ln>
        </p:spPr>
        <p:txBody>
          <a:bodyPr vert="horz" lIns="91440" tIns="45720" rIns="91440" bIns="45720" rtlCol="0" anchor="ctr">
            <a:normAutofit/>
          </a:bodyPr>
          <a:lstStyle/>
          <a:p>
            <a:pPr algn="ctr"/>
            <a:r>
              <a:rPr lang="en-US" altLang="ar-SA" dirty="0">
                <a:solidFill>
                  <a:schemeClr val="tx1"/>
                </a:solidFill>
                <a:latin typeface="Arial Black" panose="020B0A04020102020204" pitchFamily="34" charset="0"/>
              </a:rPr>
              <a:t>Scope Change Control</a:t>
            </a:r>
          </a:p>
        </p:txBody>
      </p:sp>
      <p:sp>
        <p:nvSpPr>
          <p:cNvPr id="63491" name="Rectangle 3"/>
          <p:cNvSpPr>
            <a:spLocks noGrp="1" noChangeArrowheads="1"/>
          </p:cNvSpPr>
          <p:nvPr>
            <p:ph type="body" sz="half" idx="1"/>
          </p:nvPr>
        </p:nvSpPr>
        <p:spPr>
          <a:xfrm>
            <a:off x="1992313" y="1948543"/>
            <a:ext cx="9024030" cy="1204232"/>
          </a:xfrm>
          <a:solidFill>
            <a:schemeClr val="bg1"/>
          </a:solidFill>
        </p:spPr>
        <p:txBody>
          <a:bodyPr>
            <a:normAutofit/>
          </a:bodyPr>
          <a:lstStyle/>
          <a:p>
            <a:pPr>
              <a:lnSpc>
                <a:spcPct val="80000"/>
              </a:lnSpc>
              <a:buFont typeface="Wingdings" panose="05000000000000000000" pitchFamily="2" charset="2"/>
              <a:buNone/>
            </a:pPr>
            <a:r>
              <a:rPr lang="en-US" altLang="ar-SA" sz="1800" b="1" dirty="0"/>
              <a:t>     </a:t>
            </a:r>
            <a:r>
              <a:rPr lang="en-US" altLang="ar-SA" b="1" dirty="0">
                <a:latin typeface="Times New Roman" panose="02020603050405020304" pitchFamily="18" charset="0"/>
                <a:cs typeface="Times New Roman" panose="02020603050405020304" pitchFamily="18" charset="0"/>
              </a:rPr>
              <a:t>Scope change control </a:t>
            </a:r>
            <a:r>
              <a:rPr lang="en-US" altLang="ar-SA" dirty="0">
                <a:latin typeface="Times New Roman" panose="02020603050405020304" pitchFamily="18" charset="0"/>
                <a:cs typeface="Times New Roman" panose="02020603050405020304" pitchFamily="18" charset="0"/>
              </a:rPr>
              <a:t>involves controlling changes to the project scope. In order to minimize scope change control, it is crucial to do a good job of verifying project scope.</a:t>
            </a:r>
          </a:p>
        </p:txBody>
      </p:sp>
      <p:pic>
        <p:nvPicPr>
          <p:cNvPr id="63492"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2279651" y="3222626"/>
            <a:ext cx="8137525" cy="3446463"/>
          </a:xfrm>
          <a:noFill/>
          <a:ln/>
        </p:spPr>
      </p:pic>
      <p:pic>
        <p:nvPicPr>
          <p:cNvPr id="5" name="Picture 4"/>
          <p:cNvPicPr>
            <a:picLocks noChangeAspect="1"/>
          </p:cNvPicPr>
          <p:nvPr/>
        </p:nvPicPr>
        <p:blipFill>
          <a:blip r:embed="rId4"/>
          <a:stretch>
            <a:fillRect/>
          </a:stretch>
        </p:blipFill>
        <p:spPr>
          <a:xfrm>
            <a:off x="11067652" y="5814033"/>
            <a:ext cx="1124348" cy="995733"/>
          </a:xfrm>
          <a:prstGeom prst="rect">
            <a:avLst/>
          </a:prstGeom>
          <a:ln>
            <a:solidFill>
              <a:schemeClr val="tx1"/>
            </a:solidFill>
          </a:ln>
        </p:spPr>
      </p:pic>
    </p:spTree>
    <p:extLst>
      <p:ext uri="{BB962C8B-B14F-4D97-AF65-F5344CB8AC3E}">
        <p14:creationId xmlns:p14="http://schemas.microsoft.com/office/powerpoint/2010/main" val="16186876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1154E-50EE-2848-A237-C48F87339827}"/>
              </a:ext>
            </a:extLst>
          </p:cNvPr>
          <p:cNvSpPr>
            <a:spLocks noGrp="1"/>
          </p:cNvSpPr>
          <p:nvPr>
            <p:ph type="title"/>
          </p:nvPr>
        </p:nvSpPr>
        <p:spPr/>
        <p:txBody>
          <a:bodyPr/>
          <a:lstStyle/>
          <a:p>
            <a:r>
              <a:rPr lang="en-US" dirty="0"/>
              <a:t>Question for discussion </a:t>
            </a:r>
            <a:br>
              <a:rPr lang="en-US" dirty="0"/>
            </a:br>
            <a:endParaRPr lang="en-US" dirty="0"/>
          </a:p>
        </p:txBody>
      </p:sp>
      <p:sp>
        <p:nvSpPr>
          <p:cNvPr id="3" name="Text Placeholder 2">
            <a:extLst>
              <a:ext uri="{FF2B5EF4-FFF2-40B4-BE49-F238E27FC236}">
                <a16:creationId xmlns:a16="http://schemas.microsoft.com/office/drawing/2014/main" id="{7EE57837-9FAD-DE4F-8357-8EA1CB7F40E6}"/>
              </a:ext>
            </a:extLst>
          </p:cNvPr>
          <p:cNvSpPr>
            <a:spLocks noGrp="1"/>
          </p:cNvSpPr>
          <p:nvPr>
            <p:ph type="body" sz="half" idx="1"/>
          </p:nvPr>
        </p:nvSpPr>
        <p:spPr>
          <a:xfrm>
            <a:off x="2031999" y="1905000"/>
            <a:ext cx="8683625" cy="4114800"/>
          </a:xfrm>
        </p:spPr>
        <p:txBody>
          <a:bodyPr/>
          <a:lstStyle/>
          <a:p>
            <a:r>
              <a:rPr lang="en-US" dirty="0"/>
              <a:t>What is the most important part of feasibility study? Give example please.. </a:t>
            </a:r>
          </a:p>
          <a:p>
            <a:endParaRPr lang="en-US" dirty="0"/>
          </a:p>
          <a:p>
            <a:pPr marL="0" indent="0">
              <a:buNone/>
            </a:pPr>
            <a:r>
              <a:rPr lang="en-US"/>
              <a:t>Good luck..</a:t>
            </a:r>
            <a:endParaRPr lang="en-US" dirty="0"/>
          </a:p>
        </p:txBody>
      </p:sp>
    </p:spTree>
    <p:extLst>
      <p:ext uri="{BB962C8B-B14F-4D97-AF65-F5344CB8AC3E}">
        <p14:creationId xmlns:p14="http://schemas.microsoft.com/office/powerpoint/2010/main" val="503273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573</TotalTime>
  <Words>2947</Words>
  <Application>Microsoft Macintosh PowerPoint</Application>
  <PresentationFormat>Widescreen</PresentationFormat>
  <Paragraphs>143</Paragraphs>
  <Slides>40</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Aharoni</vt:lpstr>
      <vt:lpstr>Arial</vt:lpstr>
      <vt:lpstr>Arial Black</vt:lpstr>
      <vt:lpstr>Calibri</vt:lpstr>
      <vt:lpstr>Calibri Light</vt:lpstr>
      <vt:lpstr>Times New Roman</vt:lpstr>
      <vt:lpstr>Wingdings</vt:lpstr>
      <vt:lpstr>Office Theme</vt:lpstr>
      <vt:lpstr>Project Feasibility Study Lecture 1</vt:lpstr>
      <vt:lpstr>Learning Outcomes</vt:lpstr>
      <vt:lpstr>Project Overview</vt:lpstr>
      <vt:lpstr>1. Background and Purpose of a Project</vt:lpstr>
      <vt:lpstr>Background and Purpose of a Project cont..</vt:lpstr>
      <vt:lpstr>2. Project Selection Process and Implementation Agency </vt:lpstr>
      <vt:lpstr>Project Selection Process and Implementation Agency cont… </vt:lpstr>
      <vt:lpstr>3. Contents of a Project </vt:lpstr>
      <vt:lpstr> Contents of a Project cont … </vt:lpstr>
      <vt:lpstr>4. Guidelines for Writing Project Plans for Candidate Projects</vt:lpstr>
      <vt:lpstr>First</vt:lpstr>
      <vt:lpstr>Second</vt:lpstr>
      <vt:lpstr>Third</vt:lpstr>
      <vt:lpstr>Fourth</vt:lpstr>
      <vt:lpstr>Fifth</vt:lpstr>
      <vt:lpstr> Ⅱ. Basic Data Analysis </vt:lpstr>
      <vt:lpstr> Basic Data Analysis </vt:lpstr>
      <vt:lpstr> Basic Data Analysis cont. …. </vt:lpstr>
      <vt:lpstr> Basic Data Analysis cont. …. </vt:lpstr>
      <vt:lpstr>1. Analysis of the Natural and Living Environments </vt:lpstr>
      <vt:lpstr>Analysis of the Natural and Living Environments cont.….. </vt:lpstr>
      <vt:lpstr>2. Analysis of the Social and Economic Environments </vt:lpstr>
      <vt:lpstr> Analysis of the Social and Economic Environments cont. …. </vt:lpstr>
      <vt:lpstr> Analysis of the Social and Economic Environments cont. …. </vt:lpstr>
      <vt:lpstr> Analysis of the Social and Economic Environments cont. …. </vt:lpstr>
      <vt:lpstr> Analysis of the Social and Economic Environments cont. …. </vt:lpstr>
      <vt:lpstr>PowerPoint Presentation</vt:lpstr>
      <vt:lpstr> Identification of Issues cont. …. </vt:lpstr>
      <vt:lpstr> Identification of Issues cont. …. </vt:lpstr>
      <vt:lpstr> Identification of Issues cont. …. </vt:lpstr>
      <vt:lpstr> Identification of Issues cont. …. </vt:lpstr>
      <vt:lpstr>Project Scope</vt:lpstr>
      <vt:lpstr>Scope Management</vt:lpstr>
      <vt:lpstr>Scope Management</vt:lpstr>
      <vt:lpstr>Scope Planning</vt:lpstr>
      <vt:lpstr>Scope Statement</vt:lpstr>
      <vt:lpstr>Scope Definition</vt:lpstr>
      <vt:lpstr>Scope Definition</vt:lpstr>
      <vt:lpstr>Scope Change Control</vt:lpstr>
      <vt:lpstr>Question for discussion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Microsoft Office User</cp:lastModifiedBy>
  <cp:revision>82</cp:revision>
  <dcterms:created xsi:type="dcterms:W3CDTF">2020-10-15T07:04:09Z</dcterms:created>
  <dcterms:modified xsi:type="dcterms:W3CDTF">2021-09-05T15:24:40Z</dcterms:modified>
</cp:coreProperties>
</file>