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7" r:id="rId2"/>
    <p:sldId id="259" r:id="rId3"/>
    <p:sldId id="260" r:id="rId4"/>
    <p:sldId id="342" r:id="rId5"/>
    <p:sldId id="350" r:id="rId6"/>
    <p:sldId id="352" r:id="rId7"/>
    <p:sldId id="353" r:id="rId8"/>
    <p:sldId id="354" r:id="rId9"/>
    <p:sldId id="355" r:id="rId10"/>
    <p:sldId id="343" r:id="rId11"/>
    <p:sldId id="344" r:id="rId12"/>
    <p:sldId id="345" r:id="rId13"/>
    <p:sldId id="346" r:id="rId14"/>
    <p:sldId id="347" r:id="rId15"/>
    <p:sldId id="348" r:id="rId16"/>
    <p:sldId id="349" r:id="rId17"/>
    <p:sldId id="357" r:id="rId18"/>
    <p:sldId id="358" r:id="rId19"/>
    <p:sldId id="359" r:id="rId20"/>
    <p:sldId id="360" r:id="rId21"/>
    <p:sldId id="361" r:id="rId22"/>
    <p:sldId id="362" r:id="rId23"/>
    <p:sldId id="363" r:id="rId24"/>
    <p:sldId id="364" r:id="rId25"/>
    <p:sldId id="365"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79" r:id="rId39"/>
    <p:sldId id="383" r:id="rId40"/>
    <p:sldId id="380" r:id="rId41"/>
    <p:sldId id="381" r:id="rId42"/>
    <p:sldId id="384" r:id="rId43"/>
    <p:sldId id="382" r:id="rId44"/>
    <p:sldId id="385" r:id="rId45"/>
    <p:sldId id="386" r:id="rId46"/>
    <p:sldId id="340" r:id="rId47"/>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4" d="100"/>
          <a:sy n="64" d="100"/>
        </p:scale>
        <p:origin x="9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10/08/43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11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4915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7333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1321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406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2780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9139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2725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5952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5142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8121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6397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8944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2846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53102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40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96360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2954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65906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09965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47965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1924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19486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51936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62259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56805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0077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863686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8134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75442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79674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27408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55698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15767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0215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87702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52557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36729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56095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79007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42682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813281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10/08/43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6.pn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6.png"/><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7</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2440788" y="912752"/>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	Categorical and Propositional Logics</a:t>
            </a:r>
            <a:endParaRPr lang="en-US" sz="38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3972" y="1876614"/>
            <a:ext cx="9666288" cy="289305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CATEGORICAL STATEMENTS</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PROPOSITIONAL LOGIC</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Lecture7</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2DF2EC0B-7C7E-4569-A76A-8B326326486A}"/>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	Categorical and Propositional Logics</a:t>
            </a:r>
            <a:endParaRPr lang="en-US" sz="38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970318"/>
          </a:xfrm>
          <a:prstGeom prst="rect">
            <a:avLst/>
          </a:prstGeom>
          <a:noFill/>
        </p:spPr>
        <p:txBody>
          <a:bodyPr wrap="square">
            <a:spAutoFit/>
          </a:bodyPr>
          <a:lstStyle/>
          <a:p>
            <a:pPr algn="l"/>
            <a:r>
              <a:rPr lang="en-US" sz="2800" b="1" i="0" u="none" strike="noStrike" baseline="0" dirty="0"/>
              <a:t>A categorical statement makes a claim about the relationship between two or more categories or classes of things. In this lecture we look at what are called standard-form categorical statements, which have one of the following</a:t>
            </a:r>
          </a:p>
          <a:p>
            <a:pPr algn="l"/>
            <a:r>
              <a:rPr lang="en-US" sz="2800" b="1" i="0" u="none" strike="noStrike" baseline="0" dirty="0"/>
              <a:t>four forms:</a:t>
            </a:r>
          </a:p>
          <a:p>
            <a:pPr algn="l"/>
            <a:r>
              <a:rPr lang="en-US" sz="2800" b="1" i="0" u="none" strike="noStrike" baseline="0" dirty="0"/>
              <a:t>All S are P. ( Example: All Democrats are liberals.)</a:t>
            </a:r>
          </a:p>
          <a:p>
            <a:pPr algn="l"/>
            <a:r>
              <a:rPr lang="en-US" sz="2800" b="1" i="0" u="none" strike="noStrike" baseline="0" dirty="0"/>
              <a:t>No S are P. ( Example: No Democrats are liberals.)</a:t>
            </a:r>
          </a:p>
          <a:p>
            <a:pPr algn="l"/>
            <a:r>
              <a:rPr lang="en-US" sz="2800" b="1" i="0" u="none" strike="noStrike" baseline="0" dirty="0"/>
              <a:t>Some S are P. ( Example: Some Democrats are liberals.)</a:t>
            </a:r>
          </a:p>
          <a:p>
            <a:pPr algn="l"/>
            <a:r>
              <a:rPr lang="en-US" sz="2800" b="1" i="0" u="none" strike="noStrike" baseline="0" dirty="0"/>
              <a:t>Some S are not P. ( Example: Some Democrats are not liberals.)</a:t>
            </a:r>
            <a:endParaRPr lang="ar-SA" sz="2800" b="1" dirty="0"/>
          </a:p>
        </p:txBody>
      </p:sp>
    </p:spTree>
    <p:extLst>
      <p:ext uri="{BB962C8B-B14F-4D97-AF65-F5344CB8AC3E}">
        <p14:creationId xmlns:p14="http://schemas.microsoft.com/office/powerpoint/2010/main" val="4100785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643383"/>
            <a:ext cx="11452518" cy="3970318"/>
          </a:xfrm>
          <a:prstGeom prst="rect">
            <a:avLst/>
          </a:prstGeom>
          <a:noFill/>
        </p:spPr>
        <p:txBody>
          <a:bodyPr wrap="square">
            <a:spAutoFit/>
          </a:bodyPr>
          <a:lstStyle/>
          <a:p>
            <a:pPr algn="l"/>
            <a:r>
              <a:rPr lang="en-US" sz="2800" b="1" i="0" u="none" strike="noStrike" baseline="0" dirty="0"/>
              <a:t>Logicians have discovered a number of techniques to test the validity of simple categorical arguments. The easiest method involves drawing a series of overlapping circles and associated markings called Venn diagrams.</a:t>
            </a:r>
          </a:p>
          <a:p>
            <a:pPr algn="l"/>
            <a:endParaRPr lang="en-US" sz="2800" b="1" dirty="0"/>
          </a:p>
          <a:p>
            <a:pPr algn="l"/>
            <a:r>
              <a:rPr lang="en-US" sz="2800" b="1" dirty="0"/>
              <a:t>Suppose we wish to draw a Venn diagram of the statement “All Democrats are liberals.” We start by drawing a circle to stand for the class of Democrats:</a:t>
            </a:r>
          </a:p>
          <a:p>
            <a:pPr algn="l"/>
            <a:endParaRPr lang="en-US" sz="2800" b="1" dirty="0"/>
          </a:p>
          <a:p>
            <a:pPr algn="l"/>
            <a:endParaRPr lang="ar-SA" sz="2800" b="1" dirty="0"/>
          </a:p>
        </p:txBody>
      </p:sp>
    </p:spTree>
    <p:extLst>
      <p:ext uri="{BB962C8B-B14F-4D97-AF65-F5344CB8AC3E}">
        <p14:creationId xmlns:p14="http://schemas.microsoft.com/office/powerpoint/2010/main" val="1322883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199" y="5982949"/>
            <a:ext cx="793169" cy="875051"/>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4" name="TextBox 13">
            <a:extLst>
              <a:ext uri="{FF2B5EF4-FFF2-40B4-BE49-F238E27FC236}">
                <a16:creationId xmlns:a16="http://schemas.microsoft.com/office/drawing/2014/main" id="{B2EF3145-4CDE-4028-81A8-E1DCDD73E5B5}"/>
              </a:ext>
            </a:extLst>
          </p:cNvPr>
          <p:cNvSpPr txBox="1"/>
          <p:nvPr/>
        </p:nvSpPr>
        <p:spPr>
          <a:xfrm>
            <a:off x="1093368" y="1372636"/>
            <a:ext cx="4833048" cy="4832092"/>
          </a:xfrm>
          <a:prstGeom prst="rect">
            <a:avLst/>
          </a:prstGeom>
          <a:noFill/>
        </p:spPr>
        <p:txBody>
          <a:bodyPr wrap="square">
            <a:spAutoFit/>
          </a:bodyPr>
          <a:lstStyle/>
          <a:p>
            <a:r>
              <a:rPr lang="en-US" sz="2800" b="1" dirty="0"/>
              <a:t>The first circle includes anyone who is a Democrat; the second circle includes anyone who is a liberal.</a:t>
            </a:r>
          </a:p>
          <a:p>
            <a:r>
              <a:rPr lang="en-US" sz="2800" b="1" dirty="0"/>
              <a:t>Next we need to connect the two circles to indicate that the two classes are being related to each other in the statement. We do this by drawing the circles so that they partially overlap:</a:t>
            </a:r>
            <a:endParaRPr lang="ar-SA" sz="2800" b="1" dirty="0"/>
          </a:p>
        </p:txBody>
      </p:sp>
      <p:pic>
        <p:nvPicPr>
          <p:cNvPr id="12" name="Picture 11">
            <a:extLst>
              <a:ext uri="{FF2B5EF4-FFF2-40B4-BE49-F238E27FC236}">
                <a16:creationId xmlns:a16="http://schemas.microsoft.com/office/drawing/2014/main" id="{19DF3535-35FC-4B7A-AAAB-0270AA7A3220}"/>
              </a:ext>
            </a:extLst>
          </p:cNvPr>
          <p:cNvPicPr>
            <a:picLocks noChangeAspect="1"/>
          </p:cNvPicPr>
          <p:nvPr/>
        </p:nvPicPr>
        <p:blipFill rotWithShape="1">
          <a:blip r:embed="rId6"/>
          <a:srcRect l="22768" t="37031" r="32708" b="7323"/>
          <a:stretch/>
        </p:blipFill>
        <p:spPr>
          <a:xfrm>
            <a:off x="5785137" y="1223930"/>
            <a:ext cx="6713058" cy="5196544"/>
          </a:xfrm>
          <a:prstGeom prst="rect">
            <a:avLst/>
          </a:prstGeom>
        </p:spPr>
      </p:pic>
    </p:spTree>
    <p:extLst>
      <p:ext uri="{BB962C8B-B14F-4D97-AF65-F5344CB8AC3E}">
        <p14:creationId xmlns:p14="http://schemas.microsoft.com/office/powerpoint/2010/main" val="38534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4" name="TextBox 13">
            <a:extLst>
              <a:ext uri="{FF2B5EF4-FFF2-40B4-BE49-F238E27FC236}">
                <a16:creationId xmlns:a16="http://schemas.microsoft.com/office/drawing/2014/main" id="{B2EF3145-4CDE-4028-81A8-E1DCDD73E5B5}"/>
              </a:ext>
            </a:extLst>
          </p:cNvPr>
          <p:cNvSpPr txBox="1"/>
          <p:nvPr/>
        </p:nvSpPr>
        <p:spPr>
          <a:xfrm>
            <a:off x="1262952" y="1393878"/>
            <a:ext cx="9716304" cy="2246769"/>
          </a:xfrm>
          <a:prstGeom prst="rect">
            <a:avLst/>
          </a:prstGeom>
          <a:noFill/>
        </p:spPr>
        <p:txBody>
          <a:bodyPr wrap="square">
            <a:spAutoFit/>
          </a:bodyPr>
          <a:lstStyle/>
          <a:p>
            <a:r>
              <a:rPr lang="en-US" sz="2800" b="1" dirty="0"/>
              <a:t>Anything in area 1 is a Democrat but not a liberal. Anything in area 2 is both a Democrat and a liberal. Anything in area 3 is a liberal but not a Democrat.</a:t>
            </a:r>
          </a:p>
          <a:p>
            <a:r>
              <a:rPr lang="en-US" sz="2800" b="1" dirty="0"/>
              <a:t>And anything in area 4, the area outside the two circles, is neither a Democrat nor a liberal.</a:t>
            </a:r>
            <a:endParaRPr lang="ar-SA" sz="2800" b="1" dirty="0"/>
          </a:p>
        </p:txBody>
      </p:sp>
      <p:pic>
        <p:nvPicPr>
          <p:cNvPr id="3" name="Picture 2">
            <a:extLst>
              <a:ext uri="{FF2B5EF4-FFF2-40B4-BE49-F238E27FC236}">
                <a16:creationId xmlns:a16="http://schemas.microsoft.com/office/drawing/2014/main" id="{8534B1CE-36C0-4F87-84D2-BF5FC193AA71}"/>
              </a:ext>
            </a:extLst>
          </p:cNvPr>
          <p:cNvPicPr>
            <a:picLocks noChangeAspect="1"/>
          </p:cNvPicPr>
          <p:nvPr/>
        </p:nvPicPr>
        <p:blipFill rotWithShape="1">
          <a:blip r:embed="rId6"/>
          <a:srcRect l="31471" t="53352" r="30278" b="19609"/>
          <a:stretch/>
        </p:blipFill>
        <p:spPr>
          <a:xfrm>
            <a:off x="2587395" y="3979593"/>
            <a:ext cx="6075087" cy="2414406"/>
          </a:xfrm>
          <a:prstGeom prst="rect">
            <a:avLst/>
          </a:prstGeom>
        </p:spPr>
      </p:pic>
    </p:spTree>
    <p:extLst>
      <p:ext uri="{BB962C8B-B14F-4D97-AF65-F5344CB8AC3E}">
        <p14:creationId xmlns:p14="http://schemas.microsoft.com/office/powerpoint/2010/main" val="2661871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4" name="TextBox 13">
            <a:extLst>
              <a:ext uri="{FF2B5EF4-FFF2-40B4-BE49-F238E27FC236}">
                <a16:creationId xmlns:a16="http://schemas.microsoft.com/office/drawing/2014/main" id="{B2EF3145-4CDE-4028-81A8-E1DCDD73E5B5}"/>
              </a:ext>
            </a:extLst>
          </p:cNvPr>
          <p:cNvSpPr txBox="1"/>
          <p:nvPr/>
        </p:nvSpPr>
        <p:spPr>
          <a:xfrm>
            <a:off x="651740" y="1393878"/>
            <a:ext cx="10327516" cy="2246769"/>
          </a:xfrm>
          <a:prstGeom prst="rect">
            <a:avLst/>
          </a:prstGeom>
          <a:noFill/>
        </p:spPr>
        <p:txBody>
          <a:bodyPr wrap="square">
            <a:spAutoFit/>
          </a:bodyPr>
          <a:lstStyle/>
          <a:p>
            <a:r>
              <a:rPr lang="en-US" sz="2800" b="1" dirty="0"/>
              <a:t>Finally, we need some way to represent the asserted relationship between these two classes, namely, that all members of the class of Democrats are also members of the class of liberals. To do this we shade that part of the Democrats circle that does not overlap with the Liberals circle:</a:t>
            </a:r>
            <a:endParaRPr lang="ar-SA" sz="2800" b="1" dirty="0"/>
          </a:p>
        </p:txBody>
      </p:sp>
      <p:pic>
        <p:nvPicPr>
          <p:cNvPr id="4" name="Picture 3">
            <a:extLst>
              <a:ext uri="{FF2B5EF4-FFF2-40B4-BE49-F238E27FC236}">
                <a16:creationId xmlns:a16="http://schemas.microsoft.com/office/drawing/2014/main" id="{46184733-C407-4320-B109-ECDBF4C5175D}"/>
              </a:ext>
            </a:extLst>
          </p:cNvPr>
          <p:cNvPicPr>
            <a:picLocks noChangeAspect="1"/>
          </p:cNvPicPr>
          <p:nvPr/>
        </p:nvPicPr>
        <p:blipFill rotWithShape="1">
          <a:blip r:embed="rId6"/>
          <a:srcRect l="25291" t="38892" r="35000" b="28331"/>
          <a:stretch/>
        </p:blipFill>
        <p:spPr>
          <a:xfrm>
            <a:off x="3394823" y="3939966"/>
            <a:ext cx="4841350" cy="2246769"/>
          </a:xfrm>
          <a:prstGeom prst="rect">
            <a:avLst/>
          </a:prstGeom>
        </p:spPr>
      </p:pic>
    </p:spTree>
    <p:extLst>
      <p:ext uri="{BB962C8B-B14F-4D97-AF65-F5344CB8AC3E}">
        <p14:creationId xmlns:p14="http://schemas.microsoft.com/office/powerpoint/2010/main" val="2591536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sp>
        <p:nvSpPr>
          <p:cNvPr id="14" name="TextBox 13">
            <a:extLst>
              <a:ext uri="{FF2B5EF4-FFF2-40B4-BE49-F238E27FC236}">
                <a16:creationId xmlns:a16="http://schemas.microsoft.com/office/drawing/2014/main" id="{B2EF3145-4CDE-4028-81A8-E1DCDD73E5B5}"/>
              </a:ext>
            </a:extLst>
          </p:cNvPr>
          <p:cNvSpPr txBox="1"/>
          <p:nvPr/>
        </p:nvSpPr>
        <p:spPr>
          <a:xfrm>
            <a:off x="651740" y="1515240"/>
            <a:ext cx="10327516" cy="2246769"/>
          </a:xfrm>
          <a:prstGeom prst="rect">
            <a:avLst/>
          </a:prstGeom>
          <a:noFill/>
        </p:spPr>
        <p:txBody>
          <a:bodyPr wrap="square">
            <a:spAutoFit/>
          </a:bodyPr>
          <a:lstStyle/>
          <a:p>
            <a:r>
              <a:rPr lang="en-US" sz="2800" b="1" dirty="0"/>
              <a:t>The shading means that that part of the Democrats circle that does not overlap with the liberals circle is empty; that is, it contains no members. The diagram thus asserts that there are no Democrats who are not liberals. This is what we mean when we say that all Democrats are liberals.</a:t>
            </a:r>
            <a:endParaRPr lang="ar-SA" sz="2800" b="1" dirty="0"/>
          </a:p>
        </p:txBody>
      </p:sp>
      <p:pic>
        <p:nvPicPr>
          <p:cNvPr id="4" name="Picture 3">
            <a:extLst>
              <a:ext uri="{FF2B5EF4-FFF2-40B4-BE49-F238E27FC236}">
                <a16:creationId xmlns:a16="http://schemas.microsoft.com/office/drawing/2014/main" id="{46184733-C407-4320-B109-ECDBF4C5175D}"/>
              </a:ext>
            </a:extLst>
          </p:cNvPr>
          <p:cNvPicPr>
            <a:picLocks noChangeAspect="1"/>
          </p:cNvPicPr>
          <p:nvPr/>
        </p:nvPicPr>
        <p:blipFill rotWithShape="1">
          <a:blip r:embed="rId6"/>
          <a:srcRect l="25291" t="38892" r="35000" b="28331"/>
          <a:stretch/>
        </p:blipFill>
        <p:spPr>
          <a:xfrm>
            <a:off x="3394823" y="3939966"/>
            <a:ext cx="4841350" cy="2246769"/>
          </a:xfrm>
          <a:prstGeom prst="rect">
            <a:avLst/>
          </a:prstGeom>
        </p:spPr>
      </p:pic>
    </p:spTree>
    <p:extLst>
      <p:ext uri="{BB962C8B-B14F-4D97-AF65-F5344CB8AC3E}">
        <p14:creationId xmlns:p14="http://schemas.microsoft.com/office/powerpoint/2010/main" val="3494405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pic>
        <p:nvPicPr>
          <p:cNvPr id="5" name="Picture 4">
            <a:extLst>
              <a:ext uri="{FF2B5EF4-FFF2-40B4-BE49-F238E27FC236}">
                <a16:creationId xmlns:a16="http://schemas.microsoft.com/office/drawing/2014/main" id="{ABE8361B-70F3-48FC-8BBA-1FB916AFF7C0}"/>
              </a:ext>
            </a:extLst>
          </p:cNvPr>
          <p:cNvPicPr>
            <a:picLocks noChangeAspect="1"/>
          </p:cNvPicPr>
          <p:nvPr/>
        </p:nvPicPr>
        <p:blipFill rotWithShape="1">
          <a:blip r:embed="rId6"/>
          <a:srcRect l="13125" t="18905" r="37461" b="10311"/>
          <a:stretch/>
        </p:blipFill>
        <p:spPr>
          <a:xfrm>
            <a:off x="2438571" y="1896198"/>
            <a:ext cx="7624773" cy="4961802"/>
          </a:xfrm>
          <a:prstGeom prst="rect">
            <a:avLst/>
          </a:prstGeom>
        </p:spPr>
      </p:pic>
      <p:sp>
        <p:nvSpPr>
          <p:cNvPr id="12" name="TextBox 11">
            <a:extLst>
              <a:ext uri="{FF2B5EF4-FFF2-40B4-BE49-F238E27FC236}">
                <a16:creationId xmlns:a16="http://schemas.microsoft.com/office/drawing/2014/main" id="{BD905E51-526A-4790-B31B-408ACC46A707}"/>
              </a:ext>
            </a:extLst>
          </p:cNvPr>
          <p:cNvSpPr txBox="1"/>
          <p:nvPr/>
        </p:nvSpPr>
        <p:spPr>
          <a:xfrm>
            <a:off x="651740" y="1444657"/>
            <a:ext cx="11265440" cy="430887"/>
          </a:xfrm>
          <a:prstGeom prst="rect">
            <a:avLst/>
          </a:prstGeom>
          <a:noFill/>
        </p:spPr>
        <p:txBody>
          <a:bodyPr wrap="square">
            <a:spAutoFit/>
          </a:bodyPr>
          <a:lstStyle/>
          <a:p>
            <a:r>
              <a:rPr lang="en-US" sz="2200" b="1" dirty="0"/>
              <a:t>In summary, the four kinds of standard-form categorical statements are diagrammed as follows:</a:t>
            </a:r>
            <a:endParaRPr lang="ar-SA" sz="2200" b="1" dirty="0"/>
          </a:p>
        </p:txBody>
      </p:sp>
    </p:spTree>
    <p:extLst>
      <p:ext uri="{BB962C8B-B14F-4D97-AF65-F5344CB8AC3E}">
        <p14:creationId xmlns:p14="http://schemas.microsoft.com/office/powerpoint/2010/main" val="1675655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STATEMENTS</a:t>
            </a:r>
          </a:p>
        </p:txBody>
      </p:sp>
      <p:grpSp>
        <p:nvGrpSpPr>
          <p:cNvPr id="6" name="Group 5">
            <a:extLst>
              <a:ext uri="{FF2B5EF4-FFF2-40B4-BE49-F238E27FC236}">
                <a16:creationId xmlns:a16="http://schemas.microsoft.com/office/drawing/2014/main" id="{D7622AFC-EE53-4C96-B776-64226EB0D07D}"/>
              </a:ext>
            </a:extLst>
          </p:cNvPr>
          <p:cNvGrpSpPr/>
          <p:nvPr/>
        </p:nvGrpSpPr>
        <p:grpSpPr>
          <a:xfrm>
            <a:off x="2068845" y="1392570"/>
            <a:ext cx="7830446" cy="4961802"/>
            <a:chOff x="2171682" y="1643383"/>
            <a:chExt cx="7830446" cy="4961802"/>
          </a:xfrm>
        </p:grpSpPr>
        <p:pic>
          <p:nvPicPr>
            <p:cNvPr id="3" name="Picture 2">
              <a:extLst>
                <a:ext uri="{FF2B5EF4-FFF2-40B4-BE49-F238E27FC236}">
                  <a16:creationId xmlns:a16="http://schemas.microsoft.com/office/drawing/2014/main" id="{71FB0BBF-9E92-408E-BBE7-32C6FD04421C}"/>
                </a:ext>
              </a:extLst>
            </p:cNvPr>
            <p:cNvPicPr>
              <a:picLocks noChangeAspect="1"/>
            </p:cNvPicPr>
            <p:nvPr/>
          </p:nvPicPr>
          <p:blipFill rotWithShape="1">
            <a:blip r:embed="rId6"/>
            <a:srcRect l="25384" t="23950" r="39885" b="10750"/>
            <a:stretch/>
          </p:blipFill>
          <p:spPr>
            <a:xfrm>
              <a:off x="2171682" y="1643383"/>
              <a:ext cx="7830446" cy="4961802"/>
            </a:xfrm>
            <a:prstGeom prst="rect">
              <a:avLst/>
            </a:prstGeom>
          </p:spPr>
        </p:pic>
        <p:sp>
          <p:nvSpPr>
            <p:cNvPr id="4" name="Oval 3">
              <a:extLst>
                <a:ext uri="{FF2B5EF4-FFF2-40B4-BE49-F238E27FC236}">
                  <a16:creationId xmlns:a16="http://schemas.microsoft.com/office/drawing/2014/main" id="{624C7690-2794-47F4-BBA0-C90D35479CB4}"/>
                </a:ext>
              </a:extLst>
            </p:cNvPr>
            <p:cNvSpPr/>
            <p:nvPr/>
          </p:nvSpPr>
          <p:spPr>
            <a:xfrm>
              <a:off x="2171682" y="4417255"/>
              <a:ext cx="4032170" cy="36576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SA"/>
            </a:p>
          </p:txBody>
        </p:sp>
      </p:grpSp>
    </p:spTree>
    <p:extLst>
      <p:ext uri="{BB962C8B-B14F-4D97-AF65-F5344CB8AC3E}">
        <p14:creationId xmlns:p14="http://schemas.microsoft.com/office/powerpoint/2010/main" val="1756568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TRANSLATING INTO STANDARD CATEGORICAL FORM</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2138293"/>
            <a:ext cx="11452518" cy="2677656"/>
          </a:xfrm>
          <a:prstGeom prst="rect">
            <a:avLst/>
          </a:prstGeom>
          <a:noFill/>
        </p:spPr>
        <p:txBody>
          <a:bodyPr wrap="square">
            <a:spAutoFit/>
          </a:bodyPr>
          <a:lstStyle/>
          <a:p>
            <a:pPr algn="l"/>
            <a:r>
              <a:rPr lang="en-US" sz="2800" b="1" i="0" u="none" strike="noStrike" baseline="0" dirty="0"/>
              <a:t>Standard-form categorical statements have a very simple logical structure. Here, once again, are the four standard categorical forms:</a:t>
            </a:r>
          </a:p>
          <a:p>
            <a:pPr algn="l"/>
            <a:r>
              <a:rPr lang="en-US" sz="2800" b="1" i="0" u="none" strike="noStrike" baseline="0" dirty="0"/>
              <a:t>All S are P.</a:t>
            </a:r>
          </a:p>
          <a:p>
            <a:pPr algn="l"/>
            <a:r>
              <a:rPr lang="en-US" sz="2800" b="1" i="0" u="none" strike="noStrike" baseline="0" dirty="0"/>
              <a:t>No S are P.</a:t>
            </a:r>
          </a:p>
          <a:p>
            <a:pPr algn="l"/>
            <a:r>
              <a:rPr lang="en-US" sz="2800" b="1" i="0" u="none" strike="noStrike" baseline="0" dirty="0"/>
              <a:t>Some S are P.</a:t>
            </a:r>
          </a:p>
          <a:p>
            <a:pPr algn="l"/>
            <a:r>
              <a:rPr lang="en-US" sz="2800" b="1" i="0" u="none" strike="noStrike" baseline="0" dirty="0"/>
              <a:t>Some S are not P.</a:t>
            </a:r>
            <a:endParaRPr lang="ar-SA" sz="2800" b="1" dirty="0"/>
          </a:p>
        </p:txBody>
      </p:sp>
    </p:spTree>
    <p:extLst>
      <p:ext uri="{BB962C8B-B14F-4D97-AF65-F5344CB8AC3E}">
        <p14:creationId xmlns:p14="http://schemas.microsoft.com/office/powerpoint/2010/main" val="1780342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TRANSLATING INTO STANDARD CATEGORICAL FORM</a:t>
            </a:r>
          </a:p>
        </p:txBody>
      </p:sp>
      <p:sp>
        <p:nvSpPr>
          <p:cNvPr id="12" name="TextBox 11">
            <a:extLst>
              <a:ext uri="{FF2B5EF4-FFF2-40B4-BE49-F238E27FC236}">
                <a16:creationId xmlns:a16="http://schemas.microsoft.com/office/drawing/2014/main" id="{581D6F3B-D419-4327-BD29-EF8553506330}"/>
              </a:ext>
            </a:extLst>
          </p:cNvPr>
          <p:cNvSpPr txBox="1"/>
          <p:nvPr/>
        </p:nvSpPr>
        <p:spPr>
          <a:xfrm>
            <a:off x="620157" y="1869279"/>
            <a:ext cx="11452518" cy="3539430"/>
          </a:xfrm>
          <a:prstGeom prst="rect">
            <a:avLst/>
          </a:prstGeom>
          <a:noFill/>
        </p:spPr>
        <p:txBody>
          <a:bodyPr wrap="square">
            <a:spAutoFit/>
          </a:bodyPr>
          <a:lstStyle/>
          <a:p>
            <a:pPr algn="l"/>
            <a:r>
              <a:rPr lang="en-US" sz="2800" b="1" i="0" u="none" strike="noStrike" baseline="0" dirty="0"/>
              <a:t>Notice that each of these statement forms has four basic parts: </a:t>
            </a:r>
          </a:p>
          <a:p>
            <a:pPr algn="l"/>
            <a:endParaRPr lang="en-US" sz="2800" b="1" i="0" u="none" strike="noStrike" baseline="0" dirty="0"/>
          </a:p>
          <a:p>
            <a:pPr marL="514350" indent="-514350" algn="l">
              <a:buAutoNum type="arabicPeriod"/>
            </a:pPr>
            <a:r>
              <a:rPr lang="en-US" sz="2800" b="1" i="0" u="none" strike="noStrike" baseline="0" dirty="0"/>
              <a:t>They all begin with the word all, no, or some. These words are called quantifiers because they are used to express a quantity or a number.</a:t>
            </a:r>
          </a:p>
          <a:p>
            <a:pPr algn="l"/>
            <a:endParaRPr lang="en-US" sz="2800" b="1" i="0" u="none" strike="noStrike" baseline="0" dirty="0"/>
          </a:p>
          <a:p>
            <a:pPr algn="l"/>
            <a:r>
              <a:rPr lang="en-US" sz="2800" b="1" i="0" u="none" strike="noStrike" baseline="0" dirty="0"/>
              <a:t>2. They all have a subject term —a word or phrase that names a class and that serves as the grammatical subject of the sentence. In these statement forms, the subject term is represented by S. </a:t>
            </a:r>
          </a:p>
        </p:txBody>
      </p:sp>
    </p:spTree>
    <p:extLst>
      <p:ext uri="{BB962C8B-B14F-4D97-AF65-F5344CB8AC3E}">
        <p14:creationId xmlns:p14="http://schemas.microsoft.com/office/powerpoint/2010/main" val="743861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TRANSLATING INTO STANDARD CATEGORICAL FORM</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950064"/>
            <a:ext cx="11452518" cy="3108543"/>
          </a:xfrm>
          <a:prstGeom prst="rect">
            <a:avLst/>
          </a:prstGeom>
          <a:noFill/>
        </p:spPr>
        <p:txBody>
          <a:bodyPr wrap="square">
            <a:spAutoFit/>
          </a:bodyPr>
          <a:lstStyle/>
          <a:p>
            <a:pPr algn="l"/>
            <a:r>
              <a:rPr lang="en-US" sz="2800" b="1" i="0" u="none" strike="noStrike" baseline="0" dirty="0"/>
              <a:t>3. They all have a predicate term —a word or phrase that names a class and that serves as the subject complement of the sentence. In these statement forms, the predicate term is represented by P.</a:t>
            </a:r>
          </a:p>
          <a:p>
            <a:pPr algn="l"/>
            <a:endParaRPr lang="en-US" sz="2800" b="1" i="0" u="none" strike="noStrike" baseline="0" dirty="0"/>
          </a:p>
          <a:p>
            <a:pPr algn="l"/>
            <a:r>
              <a:rPr lang="en-US" sz="2800" b="1" i="0" u="none" strike="noStrike" baseline="0" dirty="0"/>
              <a:t>4. They all have a copula, or linking verb, which is some form of the verb to be. The copula serves to link, or join, the subject term with the predicate term.</a:t>
            </a:r>
            <a:endParaRPr lang="ar-SA" sz="2800" b="1" dirty="0"/>
          </a:p>
        </p:txBody>
      </p:sp>
    </p:spTree>
    <p:extLst>
      <p:ext uri="{BB962C8B-B14F-4D97-AF65-F5344CB8AC3E}">
        <p14:creationId xmlns:p14="http://schemas.microsoft.com/office/powerpoint/2010/main" val="6632168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950064"/>
            <a:ext cx="11452518" cy="3539430"/>
          </a:xfrm>
          <a:prstGeom prst="rect">
            <a:avLst/>
          </a:prstGeom>
          <a:noFill/>
        </p:spPr>
        <p:txBody>
          <a:bodyPr wrap="square">
            <a:spAutoFit/>
          </a:bodyPr>
          <a:lstStyle/>
          <a:p>
            <a:pPr algn="l"/>
            <a:r>
              <a:rPr lang="en-US" sz="2800" b="1" i="0" u="none" strike="noStrike" baseline="0" dirty="0"/>
              <a:t>A syllogism is a three-line deductive argument—that is, a deductive argument that consists of two premises and a conclusion. In a categorical syllogism, all the statements in the argument are categorical statements. Here are several examples of categorical syllogisms:</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spTree>
    <p:extLst>
      <p:ext uri="{BB962C8B-B14F-4D97-AF65-F5344CB8AC3E}">
        <p14:creationId xmlns:p14="http://schemas.microsoft.com/office/powerpoint/2010/main" val="33507712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42410" y="2141255"/>
            <a:ext cx="11452518" cy="2677656"/>
          </a:xfrm>
          <a:prstGeom prst="rect">
            <a:avLst/>
          </a:prstGeom>
          <a:noFill/>
        </p:spPr>
        <p:txBody>
          <a:bodyPr wrap="square">
            <a:spAutoFit/>
          </a:bodyPr>
          <a:lstStyle/>
          <a:p>
            <a:pPr algn="l"/>
            <a:r>
              <a:rPr lang="en-US" sz="2800" b="1" i="0" u="none" strike="noStrike" baseline="0" dirty="0"/>
              <a:t>All snakes are reptiles.</a:t>
            </a:r>
          </a:p>
          <a:p>
            <a:pPr algn="l"/>
            <a:r>
              <a:rPr lang="en-US" sz="2800" b="1" i="0" u="none" strike="noStrike" baseline="0" dirty="0"/>
              <a:t>All reptiles are cold-blooded animals.</a:t>
            </a:r>
          </a:p>
          <a:p>
            <a:pPr algn="l"/>
            <a:r>
              <a:rPr lang="en-US" sz="2800" b="1" i="0" u="none" strike="noStrike" baseline="0" dirty="0"/>
              <a:t>So, all snakes are cold-blooded animals.</a:t>
            </a:r>
          </a:p>
          <a:p>
            <a:pPr algn="l"/>
            <a:endParaRPr lang="en-US" sz="2800" b="1" dirty="0"/>
          </a:p>
          <a:p>
            <a:pPr algn="l"/>
            <a:endParaRPr lang="en-US" sz="2800" b="1" i="0" u="none" strike="noStrike" baseline="0" dirty="0"/>
          </a:p>
          <a:p>
            <a:pPr algn="l"/>
            <a:endParaRPr lang="ar-SA" sz="2800" b="1" dirty="0"/>
          </a:p>
        </p:txBody>
      </p:sp>
    </p:spTree>
    <p:extLst>
      <p:ext uri="{BB962C8B-B14F-4D97-AF65-F5344CB8AC3E}">
        <p14:creationId xmlns:p14="http://schemas.microsoft.com/office/powerpoint/2010/main" val="2986382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464662" y="1961870"/>
            <a:ext cx="11452518" cy="2677656"/>
          </a:xfrm>
          <a:prstGeom prst="rect">
            <a:avLst/>
          </a:prstGeom>
          <a:noFill/>
        </p:spPr>
        <p:txBody>
          <a:bodyPr wrap="square">
            <a:spAutoFit/>
          </a:bodyPr>
          <a:lstStyle/>
          <a:p>
            <a:pPr algn="l"/>
            <a:r>
              <a:rPr lang="en-US" sz="2800" b="1" i="0" u="none" strike="noStrike" baseline="0" dirty="0"/>
              <a:t>We see how Venn diagrams can be used to test the validity of categorical syllogisms. Let’s take this example:</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spTree>
    <p:extLst>
      <p:ext uri="{BB962C8B-B14F-4D97-AF65-F5344CB8AC3E}">
        <p14:creationId xmlns:p14="http://schemas.microsoft.com/office/powerpoint/2010/main" val="1265608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69741" y="1646293"/>
            <a:ext cx="6856508" cy="3970318"/>
          </a:xfrm>
          <a:prstGeom prst="rect">
            <a:avLst/>
          </a:prstGeom>
          <a:noFill/>
        </p:spPr>
        <p:txBody>
          <a:bodyPr wrap="square">
            <a:spAutoFit/>
          </a:bodyPr>
          <a:lstStyle/>
          <a:p>
            <a:pPr algn="l"/>
            <a:r>
              <a:rPr lang="en-US" sz="2800" b="1" i="0" u="none" strike="noStrike" baseline="0" dirty="0"/>
              <a:t>Because this argument, like all standard-form categorical syllogisms, has three category terms (in this case, “cardiologists,” “professional wrestlers,” and “doctors”), we need three interlocking circles rather than two to represent the three categories. By convention the two circles for the conclusion are placed at the bottom. Thus, the diagram for our example is as follows:.</a:t>
            </a:r>
            <a:endParaRPr lang="ar-SA" sz="2800" b="1" dirty="0"/>
          </a:p>
        </p:txBody>
      </p:sp>
      <p:pic>
        <p:nvPicPr>
          <p:cNvPr id="3" name="Picture 2">
            <a:extLst>
              <a:ext uri="{FF2B5EF4-FFF2-40B4-BE49-F238E27FC236}">
                <a16:creationId xmlns:a16="http://schemas.microsoft.com/office/drawing/2014/main" id="{7264767A-89CB-4A38-A787-089697E344AE}"/>
              </a:ext>
            </a:extLst>
          </p:cNvPr>
          <p:cNvPicPr>
            <a:picLocks noChangeAspect="1"/>
          </p:cNvPicPr>
          <p:nvPr/>
        </p:nvPicPr>
        <p:blipFill rotWithShape="1">
          <a:blip r:embed="rId6"/>
          <a:srcRect l="32917" t="42959" r="33415" b="9646"/>
          <a:stretch/>
        </p:blipFill>
        <p:spPr>
          <a:xfrm>
            <a:off x="6987599" y="1804635"/>
            <a:ext cx="4512378" cy="4466224"/>
          </a:xfrm>
          <a:prstGeom prst="rect">
            <a:avLst/>
          </a:prstGeom>
        </p:spPr>
      </p:pic>
    </p:spTree>
    <p:extLst>
      <p:ext uri="{BB962C8B-B14F-4D97-AF65-F5344CB8AC3E}">
        <p14:creationId xmlns:p14="http://schemas.microsoft.com/office/powerpoint/2010/main" val="1193037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436204"/>
            <a:ext cx="6239619" cy="2246769"/>
          </a:xfrm>
          <a:prstGeom prst="rect">
            <a:avLst/>
          </a:prstGeom>
          <a:noFill/>
        </p:spPr>
        <p:txBody>
          <a:bodyPr wrap="square">
            <a:spAutoFit/>
          </a:bodyPr>
          <a:lstStyle/>
          <a:p>
            <a:pPr algn="l"/>
            <a:r>
              <a:rPr lang="en-US" sz="2800" b="1" i="0" u="none" strike="noStrike" baseline="0" dirty="0"/>
              <a:t>The first premise states that no doctors are professional wrestlers. To represent this claim, we shade that part of the Doctors circle that overlaps with the Professional wrestlers circle:</a:t>
            </a:r>
            <a:endParaRPr lang="ar-SA" sz="2800" b="1" dirty="0"/>
          </a:p>
        </p:txBody>
      </p:sp>
      <p:pic>
        <p:nvPicPr>
          <p:cNvPr id="4" name="Picture 3">
            <a:extLst>
              <a:ext uri="{FF2B5EF4-FFF2-40B4-BE49-F238E27FC236}">
                <a16:creationId xmlns:a16="http://schemas.microsoft.com/office/drawing/2014/main" id="{355FB71F-6513-4681-92FF-4603690D99E9}"/>
              </a:ext>
            </a:extLst>
          </p:cNvPr>
          <p:cNvPicPr>
            <a:picLocks noChangeAspect="1"/>
          </p:cNvPicPr>
          <p:nvPr/>
        </p:nvPicPr>
        <p:blipFill rotWithShape="1">
          <a:blip r:embed="rId6"/>
          <a:srcRect l="27884" t="26799" r="39805" b="26799"/>
          <a:stretch/>
        </p:blipFill>
        <p:spPr>
          <a:xfrm>
            <a:off x="6779136" y="1381339"/>
            <a:ext cx="5111997" cy="4127640"/>
          </a:xfrm>
          <a:prstGeom prst="rect">
            <a:avLst/>
          </a:prstGeom>
        </p:spPr>
      </p:pic>
    </p:spTree>
    <p:extLst>
      <p:ext uri="{BB962C8B-B14F-4D97-AF65-F5344CB8AC3E}">
        <p14:creationId xmlns:p14="http://schemas.microsoft.com/office/powerpoint/2010/main" val="2297964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436204"/>
            <a:ext cx="6239619" cy="2246769"/>
          </a:xfrm>
          <a:prstGeom prst="rect">
            <a:avLst/>
          </a:prstGeom>
          <a:noFill/>
        </p:spPr>
        <p:txBody>
          <a:bodyPr wrap="square">
            <a:spAutoFit/>
          </a:bodyPr>
          <a:lstStyle/>
          <a:p>
            <a:pPr algn="l"/>
            <a:r>
              <a:rPr lang="en-US" sz="2800" b="1" i="0" u="none" strike="noStrike" baseline="0" dirty="0"/>
              <a:t>The second premise states that all cardiologists are doctors. To represent this claim, we shade that part of the Cardiologists circle that does not overlap</a:t>
            </a:r>
          </a:p>
          <a:p>
            <a:pPr algn="l"/>
            <a:r>
              <a:rPr lang="en-US" sz="2800" b="1" i="0" u="none" strike="noStrike" baseline="0" dirty="0"/>
              <a:t>with the Doctors circle:</a:t>
            </a:r>
            <a:endParaRPr lang="ar-SA" sz="2800" b="1" dirty="0"/>
          </a:p>
        </p:txBody>
      </p:sp>
      <p:pic>
        <p:nvPicPr>
          <p:cNvPr id="3" name="Picture 2">
            <a:extLst>
              <a:ext uri="{FF2B5EF4-FFF2-40B4-BE49-F238E27FC236}">
                <a16:creationId xmlns:a16="http://schemas.microsoft.com/office/drawing/2014/main" id="{770E3280-3D52-40CC-834E-05D5D341532A}"/>
              </a:ext>
            </a:extLst>
          </p:cNvPr>
          <p:cNvPicPr>
            <a:picLocks noChangeAspect="1"/>
          </p:cNvPicPr>
          <p:nvPr/>
        </p:nvPicPr>
        <p:blipFill rotWithShape="1">
          <a:blip r:embed="rId6"/>
          <a:srcRect l="29166" t="41107" r="42115" b="12945"/>
          <a:stretch/>
        </p:blipFill>
        <p:spPr>
          <a:xfrm>
            <a:off x="6521799" y="1777542"/>
            <a:ext cx="4687889" cy="4216858"/>
          </a:xfrm>
          <a:prstGeom prst="rect">
            <a:avLst/>
          </a:prstGeom>
        </p:spPr>
      </p:pic>
    </p:spTree>
    <p:extLst>
      <p:ext uri="{BB962C8B-B14F-4D97-AF65-F5344CB8AC3E}">
        <p14:creationId xmlns:p14="http://schemas.microsoft.com/office/powerpoint/2010/main" val="22348178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838632"/>
            <a:ext cx="7488978" cy="4832092"/>
          </a:xfrm>
          <a:prstGeom prst="rect">
            <a:avLst/>
          </a:prstGeom>
          <a:noFill/>
        </p:spPr>
        <p:txBody>
          <a:bodyPr wrap="square">
            <a:spAutoFit/>
          </a:bodyPr>
          <a:lstStyle/>
          <a:p>
            <a:pPr algn="l"/>
            <a:r>
              <a:rPr lang="en-US" sz="2800" b="1" i="0" u="none" strike="noStrike" baseline="0" dirty="0"/>
              <a:t>We now have all the information we need to see whether the argument is valid. The conclusion tells us that no cardiologists are professional wrestlers. This means that the area where the Cardiologists and Professional wrestlers circles overlap is shaded, that is, empty. We look at the diagram to see if this area is shaded, and we see that it is indeed shaded. That means that the conclusion is implicitly “contained in” (i.e., follows logically from) the premises. Thus, the argument is shown to be valid.</a:t>
            </a:r>
            <a:endParaRPr lang="ar-SA" sz="2800" b="1" dirty="0"/>
          </a:p>
        </p:txBody>
      </p:sp>
      <p:pic>
        <p:nvPicPr>
          <p:cNvPr id="3" name="Picture 2">
            <a:extLst>
              <a:ext uri="{FF2B5EF4-FFF2-40B4-BE49-F238E27FC236}">
                <a16:creationId xmlns:a16="http://schemas.microsoft.com/office/drawing/2014/main" id="{770E3280-3D52-40CC-834E-05D5D341532A}"/>
              </a:ext>
            </a:extLst>
          </p:cNvPr>
          <p:cNvPicPr>
            <a:picLocks noChangeAspect="1"/>
          </p:cNvPicPr>
          <p:nvPr/>
        </p:nvPicPr>
        <p:blipFill rotWithShape="1">
          <a:blip r:embed="rId5"/>
          <a:srcRect l="29166" t="41107" r="42115" b="12945"/>
          <a:stretch/>
        </p:blipFill>
        <p:spPr>
          <a:xfrm>
            <a:off x="7577006" y="1691122"/>
            <a:ext cx="4687889" cy="4216858"/>
          </a:xfrm>
          <a:prstGeom prst="rect">
            <a:avLst/>
          </a:prstGeom>
        </p:spPr>
      </p:pic>
    </p:spTree>
    <p:extLst>
      <p:ext uri="{BB962C8B-B14F-4D97-AF65-F5344CB8AC3E}">
        <p14:creationId xmlns:p14="http://schemas.microsoft.com/office/powerpoint/2010/main" val="1645478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838632"/>
            <a:ext cx="6174345" cy="3108543"/>
          </a:xfrm>
          <a:prstGeom prst="rect">
            <a:avLst/>
          </a:prstGeom>
          <a:noFill/>
        </p:spPr>
        <p:txBody>
          <a:bodyPr wrap="square">
            <a:spAutoFit/>
          </a:bodyPr>
          <a:lstStyle/>
          <a:p>
            <a:pPr algn="l"/>
            <a:r>
              <a:rPr lang="en-US" sz="2800" b="1" i="0" u="none" strike="noStrike" baseline="0" dirty="0"/>
              <a:t>Another example:</a:t>
            </a:r>
          </a:p>
          <a:p>
            <a:pPr algn="l"/>
            <a:r>
              <a:rPr lang="en-US" sz="2800" b="1" dirty="0"/>
              <a:t> </a:t>
            </a:r>
            <a:endParaRPr lang="en-US" sz="2800" b="1" i="0" u="none" strike="noStrike" baseline="0" dirty="0"/>
          </a:p>
          <a:p>
            <a:pPr algn="l"/>
            <a:r>
              <a:rPr lang="en-US" sz="2800" b="1" i="0" u="none" strike="noStrike" baseline="0" dirty="0"/>
              <a:t>No Democrats are Republicans.</a:t>
            </a:r>
          </a:p>
          <a:p>
            <a:pPr algn="l"/>
            <a:r>
              <a:rPr lang="en-US" sz="2800" b="1" i="0" u="none" strike="noStrike" baseline="0" dirty="0"/>
              <a:t>Some lifeguards are Republicans.</a:t>
            </a:r>
          </a:p>
          <a:p>
            <a:pPr algn="l"/>
            <a:r>
              <a:rPr lang="en-US" sz="2800" b="1" i="0" u="none" strike="noStrike" baseline="0" dirty="0"/>
              <a:t>So, some lifeguards are not Democrats.</a:t>
            </a:r>
          </a:p>
          <a:p>
            <a:pPr algn="l"/>
            <a:endParaRPr lang="en-US" sz="2800" b="1" i="0" u="none" strike="noStrike" baseline="0" dirty="0"/>
          </a:p>
          <a:p>
            <a:pPr algn="l"/>
            <a:r>
              <a:rPr lang="en-US" sz="2800" b="1" i="0" u="none" strike="noStrike" baseline="0" dirty="0"/>
              <a:t>First we draw and label the three circles:</a:t>
            </a:r>
            <a:endParaRPr lang="ar-SA" sz="2800" b="1" dirty="0"/>
          </a:p>
        </p:txBody>
      </p:sp>
      <p:pic>
        <p:nvPicPr>
          <p:cNvPr id="4" name="Picture 3">
            <a:extLst>
              <a:ext uri="{FF2B5EF4-FFF2-40B4-BE49-F238E27FC236}">
                <a16:creationId xmlns:a16="http://schemas.microsoft.com/office/drawing/2014/main" id="{761DC59C-AD82-4368-BE2A-5C99300BFF2C}"/>
              </a:ext>
            </a:extLst>
          </p:cNvPr>
          <p:cNvPicPr>
            <a:picLocks noChangeAspect="1"/>
          </p:cNvPicPr>
          <p:nvPr/>
        </p:nvPicPr>
        <p:blipFill rotWithShape="1">
          <a:blip r:embed="rId5"/>
          <a:srcRect l="23624" t="42699" r="36107" b="9646"/>
          <a:stretch/>
        </p:blipFill>
        <p:spPr>
          <a:xfrm>
            <a:off x="6475212" y="1408079"/>
            <a:ext cx="5932851" cy="4041841"/>
          </a:xfrm>
          <a:prstGeom prst="rect">
            <a:avLst/>
          </a:prstGeom>
        </p:spPr>
      </p:pic>
    </p:spTree>
    <p:extLst>
      <p:ext uri="{BB962C8B-B14F-4D97-AF65-F5344CB8AC3E}">
        <p14:creationId xmlns:p14="http://schemas.microsoft.com/office/powerpoint/2010/main" val="4244099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838632"/>
            <a:ext cx="6174345" cy="3539430"/>
          </a:xfrm>
          <a:prstGeom prst="rect">
            <a:avLst/>
          </a:prstGeom>
          <a:noFill/>
        </p:spPr>
        <p:txBody>
          <a:bodyPr wrap="square">
            <a:spAutoFit/>
          </a:bodyPr>
          <a:lstStyle/>
          <a:p>
            <a:pPr algn="l"/>
            <a:r>
              <a:rPr lang="en-US" sz="2800" b="1" i="0" u="none" strike="noStrike" baseline="0" dirty="0"/>
              <a:t>Because one premise begins with no and one begins with some, we start by diagramming the premise that begins with no. That premise states that no Democrats are Republicans. To represent this information, we shade that part of the Democrats circle that overlaps with the Republicans circle:</a:t>
            </a:r>
            <a:endParaRPr lang="ar-SA" sz="2800" b="1" dirty="0"/>
          </a:p>
        </p:txBody>
      </p:sp>
      <p:pic>
        <p:nvPicPr>
          <p:cNvPr id="3" name="Picture 2">
            <a:extLst>
              <a:ext uri="{FF2B5EF4-FFF2-40B4-BE49-F238E27FC236}">
                <a16:creationId xmlns:a16="http://schemas.microsoft.com/office/drawing/2014/main" id="{A58BC8B7-A4F1-4D2F-8382-D332F7596FCF}"/>
              </a:ext>
            </a:extLst>
          </p:cNvPr>
          <p:cNvPicPr>
            <a:picLocks noChangeAspect="1"/>
          </p:cNvPicPr>
          <p:nvPr/>
        </p:nvPicPr>
        <p:blipFill rotWithShape="1">
          <a:blip r:embed="rId5"/>
          <a:srcRect l="38334" t="26799" r="31540" b="26799"/>
          <a:stretch/>
        </p:blipFill>
        <p:spPr>
          <a:xfrm>
            <a:off x="6488835" y="1691122"/>
            <a:ext cx="5037189" cy="4362154"/>
          </a:xfrm>
          <a:prstGeom prst="rect">
            <a:avLst/>
          </a:prstGeom>
        </p:spPr>
      </p:pic>
    </p:spTree>
    <p:extLst>
      <p:ext uri="{BB962C8B-B14F-4D97-AF65-F5344CB8AC3E}">
        <p14:creationId xmlns:p14="http://schemas.microsoft.com/office/powerpoint/2010/main" val="31198217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838632"/>
            <a:ext cx="6174345" cy="3108543"/>
          </a:xfrm>
          <a:prstGeom prst="rect">
            <a:avLst/>
          </a:prstGeom>
          <a:noFill/>
        </p:spPr>
        <p:txBody>
          <a:bodyPr wrap="square">
            <a:spAutoFit/>
          </a:bodyPr>
          <a:lstStyle/>
          <a:p>
            <a:pPr algn="l"/>
            <a:r>
              <a:rPr lang="en-US" sz="2800" b="1" i="0" u="none" strike="noStrike" baseline="0" dirty="0"/>
              <a:t>The second premise states that some lifeguards are Republicans. To diagram this claim, we place an X in the area of the Lifeguards circle that overlaps with the Republicans circle. Because part of this area is shaded, we place the X in that part of the area that is not shaded:</a:t>
            </a:r>
            <a:endParaRPr lang="ar-SA" sz="2800" b="1" dirty="0"/>
          </a:p>
        </p:txBody>
      </p:sp>
      <p:pic>
        <p:nvPicPr>
          <p:cNvPr id="4" name="Picture 3">
            <a:extLst>
              <a:ext uri="{FF2B5EF4-FFF2-40B4-BE49-F238E27FC236}">
                <a16:creationId xmlns:a16="http://schemas.microsoft.com/office/drawing/2014/main" id="{27FF59D7-3144-4B01-A030-1952377290D3}"/>
              </a:ext>
            </a:extLst>
          </p:cNvPr>
          <p:cNvPicPr>
            <a:picLocks noChangeAspect="1"/>
          </p:cNvPicPr>
          <p:nvPr/>
        </p:nvPicPr>
        <p:blipFill rotWithShape="1">
          <a:blip r:embed="rId5"/>
          <a:srcRect l="37791" t="18267" r="34378" b="34617"/>
          <a:stretch/>
        </p:blipFill>
        <p:spPr>
          <a:xfrm>
            <a:off x="7182066" y="1677878"/>
            <a:ext cx="4640765" cy="4417062"/>
          </a:xfrm>
          <a:prstGeom prst="rect">
            <a:avLst/>
          </a:prstGeom>
        </p:spPr>
      </p:pic>
    </p:spTree>
    <p:extLst>
      <p:ext uri="{BB962C8B-B14F-4D97-AF65-F5344CB8AC3E}">
        <p14:creationId xmlns:p14="http://schemas.microsoft.com/office/powerpoint/2010/main" val="5574067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CATEGORICAL SYLLOGISMS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838632"/>
            <a:ext cx="6174345" cy="4832092"/>
          </a:xfrm>
          <a:prstGeom prst="rect">
            <a:avLst/>
          </a:prstGeom>
          <a:noFill/>
        </p:spPr>
        <p:txBody>
          <a:bodyPr wrap="square">
            <a:spAutoFit/>
          </a:bodyPr>
          <a:lstStyle/>
          <a:p>
            <a:pPr algn="l"/>
            <a:r>
              <a:rPr lang="en-US" sz="2800" b="1" i="0" u="none" strike="noStrike" baseline="0" dirty="0"/>
              <a:t>Finally, we look at the completed diagram to see if the claim made in the conclusion is represented in the diagram. The conclusion states that some lifeguards are not Democrats. This means that there should be an X in that</a:t>
            </a:r>
          </a:p>
          <a:p>
            <a:pPr algn="l"/>
            <a:r>
              <a:rPr lang="en-US" sz="2800" b="1" i="0" u="none" strike="noStrike" baseline="0" dirty="0"/>
              <a:t>part of the Lifeguards circle that does not intersect with the Democrats circle.</a:t>
            </a:r>
          </a:p>
          <a:p>
            <a:pPr algn="l"/>
            <a:r>
              <a:rPr lang="en-US" sz="2800" b="1" i="0" u="none" strike="noStrike" baseline="0" dirty="0"/>
              <a:t>Inspection of the diagram shows that there is an X in this area. Thus, the argument is shown to be valid.</a:t>
            </a:r>
            <a:endParaRPr lang="ar-SA" sz="2800" b="1" dirty="0"/>
          </a:p>
        </p:txBody>
      </p:sp>
      <p:pic>
        <p:nvPicPr>
          <p:cNvPr id="4" name="Picture 3">
            <a:extLst>
              <a:ext uri="{FF2B5EF4-FFF2-40B4-BE49-F238E27FC236}">
                <a16:creationId xmlns:a16="http://schemas.microsoft.com/office/drawing/2014/main" id="{27FF59D7-3144-4B01-A030-1952377290D3}"/>
              </a:ext>
            </a:extLst>
          </p:cNvPr>
          <p:cNvPicPr>
            <a:picLocks noChangeAspect="1"/>
          </p:cNvPicPr>
          <p:nvPr/>
        </p:nvPicPr>
        <p:blipFill rotWithShape="1">
          <a:blip r:embed="rId5"/>
          <a:srcRect l="37791" t="18267" r="34378" b="34617"/>
          <a:stretch/>
        </p:blipFill>
        <p:spPr>
          <a:xfrm>
            <a:off x="7182066" y="1677878"/>
            <a:ext cx="4640765" cy="4417062"/>
          </a:xfrm>
          <a:prstGeom prst="rect">
            <a:avLst/>
          </a:prstGeom>
        </p:spPr>
      </p:pic>
    </p:spTree>
    <p:extLst>
      <p:ext uri="{BB962C8B-B14F-4D97-AF65-F5344CB8AC3E}">
        <p14:creationId xmlns:p14="http://schemas.microsoft.com/office/powerpoint/2010/main" val="782340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826343" y="66287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PROPOSITIONAL LOGIC</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2109380"/>
            <a:ext cx="11590266" cy="1384995"/>
          </a:xfrm>
          <a:prstGeom prst="rect">
            <a:avLst/>
          </a:prstGeom>
          <a:noFill/>
        </p:spPr>
        <p:txBody>
          <a:bodyPr wrap="square">
            <a:spAutoFit/>
          </a:bodyPr>
          <a:lstStyle/>
          <a:p>
            <a:pPr algn="l"/>
            <a:r>
              <a:rPr lang="en-US" sz="2800" b="1" i="0" u="none" strike="noStrike" baseline="0" dirty="0"/>
              <a:t>In </a:t>
            </a:r>
            <a:r>
              <a:rPr lang="en-US" sz="2800" b="1" dirty="0"/>
              <a:t>coming slides, </a:t>
            </a:r>
            <a:r>
              <a:rPr lang="en-US" sz="2800" b="1" i="0" u="none" strike="noStrike" baseline="0" dirty="0"/>
              <a:t>we learn the basics of propositional logic, a way to symbolize the parts of arguments so that we can analyze whole arguments for validity.</a:t>
            </a:r>
            <a:endParaRPr lang="ar-SA" sz="2800" b="1" dirty="0"/>
          </a:p>
        </p:txBody>
      </p:sp>
    </p:spTree>
    <p:extLst>
      <p:ext uri="{BB962C8B-B14F-4D97-AF65-F5344CB8AC3E}">
        <p14:creationId xmlns:p14="http://schemas.microsoft.com/office/powerpoint/2010/main" val="33743467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17797" y="3157910"/>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236274" y="48714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6179" y="1645642"/>
            <a:ext cx="11771808" cy="4832092"/>
          </a:xfrm>
          <a:prstGeom prst="rect">
            <a:avLst/>
          </a:prstGeom>
          <a:noFill/>
        </p:spPr>
        <p:txBody>
          <a:bodyPr wrap="square">
            <a:spAutoFit/>
          </a:bodyPr>
          <a:lstStyle/>
          <a:p>
            <a:pPr algn="l"/>
            <a:r>
              <a:rPr lang="en-US" sz="2800" b="1" dirty="0"/>
              <a:t>A statement is a sentence that can sensibly be regarded as either true or false. A simple statement consists of just one sentence that sensibly can be regarded as either true or false—for example, “Tina is tall.” A compound statement consists of two or more statements, each of which can separately be considered either true or false—for example, “Tina is tall, and Sarah is tall.”</a:t>
            </a:r>
          </a:p>
          <a:p>
            <a:pPr algn="l"/>
            <a:r>
              <a:rPr lang="en-US" sz="2800" b="1" dirty="0"/>
              <a:t>Sometimes the premise or the conclusion of an argument is a simple statement, such as “Tina is tall.” We can easily symbolize a simple statement</a:t>
            </a:r>
          </a:p>
          <a:p>
            <a:pPr algn="l"/>
            <a:r>
              <a:rPr lang="en-US" sz="2800" b="1" dirty="0"/>
              <a:t>by assigning it a variable. Let’s assign “Tina is tall” the variable p. If the argument contains a second simple statement—for example, “Sarah is tall”—we can symbolize it by assigning it a different variable. Let’s assign “Sarah is tall” the variable q.</a:t>
            </a:r>
            <a:endParaRPr lang="ar-SA" sz="2800" b="1" dirty="0"/>
          </a:p>
        </p:txBody>
      </p:sp>
    </p:spTree>
    <p:extLst>
      <p:ext uri="{BB962C8B-B14F-4D97-AF65-F5344CB8AC3E}">
        <p14:creationId xmlns:p14="http://schemas.microsoft.com/office/powerpoint/2010/main" val="1928192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950064"/>
            <a:ext cx="11452518" cy="2246769"/>
          </a:xfrm>
          <a:prstGeom prst="rect">
            <a:avLst/>
          </a:prstGeom>
          <a:noFill/>
        </p:spPr>
        <p:txBody>
          <a:bodyPr wrap="square">
            <a:spAutoFit/>
          </a:bodyPr>
          <a:lstStyle/>
          <a:p>
            <a:pPr algn="l"/>
            <a:r>
              <a:rPr lang="en-US" sz="2800" b="1" i="0" u="none" strike="noStrike" baseline="0" dirty="0"/>
              <a:t>Let’s assume that we do not know whether our premises are true or false. In that case, each of the variables has two possible truth values; that is, each variable could be true or it could be false. With that in mind, we can now set up a </a:t>
            </a:r>
            <a:r>
              <a:rPr lang="en-US" sz="2800" b="1" i="0" u="none" strike="noStrike" baseline="0" dirty="0">
                <a:solidFill>
                  <a:srgbClr val="FF0000"/>
                </a:solidFill>
              </a:rPr>
              <a:t>truth table </a:t>
            </a:r>
            <a:r>
              <a:rPr lang="en-US" sz="2800" b="1" i="0" u="none" strike="noStrike" baseline="0" dirty="0"/>
              <a:t>for each variable. A truth table is just a list of all possible truth values.</a:t>
            </a:r>
          </a:p>
        </p:txBody>
      </p:sp>
    </p:spTree>
    <p:extLst>
      <p:ext uri="{BB962C8B-B14F-4D97-AF65-F5344CB8AC3E}">
        <p14:creationId xmlns:p14="http://schemas.microsoft.com/office/powerpoint/2010/main" val="125872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816104" y="1908779"/>
            <a:ext cx="11452518" cy="3970318"/>
          </a:xfrm>
          <a:prstGeom prst="rect">
            <a:avLst/>
          </a:prstGeom>
          <a:noFill/>
        </p:spPr>
        <p:txBody>
          <a:bodyPr wrap="square">
            <a:spAutoFit/>
          </a:bodyPr>
          <a:lstStyle/>
          <a:p>
            <a:pPr algn="l"/>
            <a:r>
              <a:rPr lang="en-US" sz="2800" b="1" i="0" u="none" strike="noStrike" baseline="0" dirty="0"/>
              <a:t>The truth table for p is</a:t>
            </a:r>
          </a:p>
          <a:p>
            <a:pPr algn="l"/>
            <a:r>
              <a:rPr lang="en-US" sz="2800" b="1" i="0" u="none" strike="noStrike" baseline="0" dirty="0"/>
              <a:t>p</a:t>
            </a:r>
          </a:p>
          <a:p>
            <a:pPr algn="l"/>
            <a:r>
              <a:rPr lang="en-US" sz="2800" b="1" i="0" u="none" strike="noStrike" baseline="0" dirty="0"/>
              <a:t>T</a:t>
            </a:r>
          </a:p>
          <a:p>
            <a:pPr algn="l"/>
            <a:r>
              <a:rPr lang="en-US" sz="2800" b="1" i="0" u="none" strike="noStrike" baseline="0" dirty="0"/>
              <a:t>F</a:t>
            </a:r>
          </a:p>
          <a:p>
            <a:pPr algn="l"/>
            <a:r>
              <a:rPr lang="en-US" sz="2800" b="1" i="0" u="none" strike="noStrike" baseline="0" dirty="0"/>
              <a:t>The truth table displays the information that p is either true or false.</a:t>
            </a:r>
          </a:p>
          <a:p>
            <a:pPr algn="l"/>
            <a:r>
              <a:rPr lang="en-US" sz="2800" b="1" i="0" u="none" strike="noStrike" baseline="0" dirty="0"/>
              <a:t>We can do the same now for our second variable, q:</a:t>
            </a:r>
          </a:p>
          <a:p>
            <a:pPr algn="l"/>
            <a:r>
              <a:rPr lang="en-US" sz="2800" b="1" i="0" u="none" strike="noStrike" baseline="0" dirty="0"/>
              <a:t>q</a:t>
            </a:r>
          </a:p>
          <a:p>
            <a:pPr algn="l"/>
            <a:r>
              <a:rPr lang="en-US" sz="2800" b="1" i="0" u="none" strike="noStrike" baseline="0" dirty="0"/>
              <a:t>T</a:t>
            </a:r>
          </a:p>
          <a:p>
            <a:pPr algn="l"/>
            <a:r>
              <a:rPr lang="en-US" sz="2800" b="1" i="0" u="none" strike="noStrike" baseline="0" dirty="0"/>
              <a:t>F</a:t>
            </a:r>
            <a:endParaRPr lang="ar-SA" sz="2800" b="1" dirty="0"/>
          </a:p>
        </p:txBody>
      </p:sp>
    </p:spTree>
    <p:extLst>
      <p:ext uri="{BB962C8B-B14F-4D97-AF65-F5344CB8AC3E}">
        <p14:creationId xmlns:p14="http://schemas.microsoft.com/office/powerpoint/2010/main" val="13551347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816104" y="1908779"/>
            <a:ext cx="5041246" cy="2677656"/>
          </a:xfrm>
          <a:prstGeom prst="rect">
            <a:avLst/>
          </a:prstGeom>
          <a:noFill/>
        </p:spPr>
        <p:txBody>
          <a:bodyPr wrap="square">
            <a:spAutoFit/>
          </a:bodyPr>
          <a:lstStyle/>
          <a:p>
            <a:pPr algn="l"/>
            <a:r>
              <a:rPr lang="en-US" sz="2800" b="1" i="0" u="none" strike="noStrike" baseline="0" dirty="0"/>
              <a:t>Now we are ready to determine the truth values for p &amp; q. The compound statement p &amp; q is true only when both of its variables stand for true simple statements.</a:t>
            </a:r>
            <a:endParaRPr lang="ar-SA" sz="2800" b="1" dirty="0"/>
          </a:p>
        </p:txBody>
      </p:sp>
      <p:pic>
        <p:nvPicPr>
          <p:cNvPr id="3" name="Picture 2">
            <a:extLst>
              <a:ext uri="{FF2B5EF4-FFF2-40B4-BE49-F238E27FC236}">
                <a16:creationId xmlns:a16="http://schemas.microsoft.com/office/drawing/2014/main" id="{2822EBFC-9C2D-4FA0-AB26-2C8BEF3CDF33}"/>
              </a:ext>
            </a:extLst>
          </p:cNvPr>
          <p:cNvPicPr>
            <a:picLocks noChangeAspect="1"/>
          </p:cNvPicPr>
          <p:nvPr/>
        </p:nvPicPr>
        <p:blipFill rotWithShape="1">
          <a:blip r:embed="rId7"/>
          <a:srcRect l="40833" t="54092" r="37083" b="25061"/>
          <a:stretch/>
        </p:blipFill>
        <p:spPr>
          <a:xfrm>
            <a:off x="6782179" y="2135319"/>
            <a:ext cx="4562303" cy="2421401"/>
          </a:xfrm>
          <a:prstGeom prst="rect">
            <a:avLst/>
          </a:prstGeom>
        </p:spPr>
      </p:pic>
    </p:spTree>
    <p:extLst>
      <p:ext uri="{BB962C8B-B14F-4D97-AF65-F5344CB8AC3E}">
        <p14:creationId xmlns:p14="http://schemas.microsoft.com/office/powerpoint/2010/main" val="751177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7" y="1838632"/>
            <a:ext cx="6345004" cy="3539430"/>
          </a:xfrm>
          <a:prstGeom prst="rect">
            <a:avLst/>
          </a:prstGeom>
          <a:noFill/>
        </p:spPr>
        <p:txBody>
          <a:bodyPr wrap="square">
            <a:spAutoFit/>
          </a:bodyPr>
          <a:lstStyle/>
          <a:p>
            <a:pPr algn="l"/>
            <a:r>
              <a:rPr lang="en-US" sz="2800" b="1" i="0" u="none" strike="noStrike" baseline="0" dirty="0"/>
              <a:t>In propositional logic any word that conjoins two simple statements is symbolized by the ampersand, &amp;. For the purposes of propositional logic, then, all these words are equivalent and can be symbolized by the ampersand: and, but, yet, while, whereas, although, though, and however. </a:t>
            </a:r>
          </a:p>
        </p:txBody>
      </p:sp>
      <p:pic>
        <p:nvPicPr>
          <p:cNvPr id="16" name="Picture 15">
            <a:extLst>
              <a:ext uri="{FF2B5EF4-FFF2-40B4-BE49-F238E27FC236}">
                <a16:creationId xmlns:a16="http://schemas.microsoft.com/office/drawing/2014/main" id="{9F1A627D-4690-4B83-B39F-8420F73FF69E}"/>
              </a:ext>
            </a:extLst>
          </p:cNvPr>
          <p:cNvPicPr>
            <a:picLocks noChangeAspect="1"/>
          </p:cNvPicPr>
          <p:nvPr/>
        </p:nvPicPr>
        <p:blipFill rotWithShape="1">
          <a:blip r:embed="rId7"/>
          <a:srcRect l="40833" t="54092" r="37083" b="25061"/>
          <a:stretch/>
        </p:blipFill>
        <p:spPr>
          <a:xfrm>
            <a:off x="6782179" y="2135319"/>
            <a:ext cx="4562303" cy="2421401"/>
          </a:xfrm>
          <a:prstGeom prst="rect">
            <a:avLst/>
          </a:prstGeom>
        </p:spPr>
      </p:pic>
    </p:spTree>
    <p:extLst>
      <p:ext uri="{BB962C8B-B14F-4D97-AF65-F5344CB8AC3E}">
        <p14:creationId xmlns:p14="http://schemas.microsoft.com/office/powerpoint/2010/main" val="6845818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49365" y="6239836"/>
            <a:ext cx="1089887" cy="735877"/>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6" y="1838632"/>
            <a:ext cx="7096955" cy="4401205"/>
          </a:xfrm>
          <a:prstGeom prst="rect">
            <a:avLst/>
          </a:prstGeom>
          <a:noFill/>
        </p:spPr>
        <p:txBody>
          <a:bodyPr wrap="square">
            <a:spAutoFit/>
          </a:bodyPr>
          <a:lstStyle/>
          <a:p>
            <a:pPr algn="l"/>
            <a:r>
              <a:rPr lang="en-US" sz="2800" b="1" i="0" u="none" strike="noStrike" baseline="0" dirty="0"/>
              <a:t>The following compound statements are all correctly symbolized as p &amp; q:</a:t>
            </a:r>
          </a:p>
          <a:p>
            <a:pPr algn="l"/>
            <a:r>
              <a:rPr lang="en-US" sz="2800" b="1" i="0" u="none" strike="noStrike" baseline="0" dirty="0"/>
              <a:t>Tony had steak, and Theresa had chicken.</a:t>
            </a:r>
          </a:p>
          <a:p>
            <a:pPr algn="l"/>
            <a:r>
              <a:rPr lang="en-US" sz="2800" b="1" i="0" u="none" strike="noStrike" baseline="0" dirty="0"/>
              <a:t>Tony had steak, but Theresa had chicken.</a:t>
            </a:r>
          </a:p>
          <a:p>
            <a:pPr algn="l"/>
            <a:r>
              <a:rPr lang="en-US" sz="2800" b="1" i="0" u="none" strike="noStrike" baseline="0" dirty="0"/>
              <a:t>Tony had steak, yet Theresa had chicken.</a:t>
            </a:r>
          </a:p>
          <a:p>
            <a:pPr algn="l"/>
            <a:r>
              <a:rPr lang="en-US" sz="2800" b="1" i="0" u="none" strike="noStrike" baseline="0" dirty="0"/>
              <a:t>Tony had steak, while Theresa had chicken.</a:t>
            </a:r>
          </a:p>
          <a:p>
            <a:pPr algn="l"/>
            <a:r>
              <a:rPr lang="en-US" sz="2800" b="1" i="0" u="none" strike="noStrike" baseline="0" dirty="0"/>
              <a:t>Tony had steak, whereas Theresa had chicken.</a:t>
            </a:r>
          </a:p>
          <a:p>
            <a:pPr algn="l"/>
            <a:r>
              <a:rPr lang="en-US" sz="2800" b="1" i="0" u="none" strike="noStrike" baseline="0" dirty="0"/>
              <a:t>Tony had steak, although Theresa had chicken.</a:t>
            </a:r>
          </a:p>
          <a:p>
            <a:pPr algn="l"/>
            <a:r>
              <a:rPr lang="en-US" sz="2800" b="1" i="0" u="none" strike="noStrike" baseline="0" dirty="0"/>
              <a:t>Tony had steak, though Theresa had chicken.</a:t>
            </a:r>
          </a:p>
          <a:p>
            <a:pPr algn="l"/>
            <a:r>
              <a:rPr lang="en-US" sz="2800" b="1" i="0" u="none" strike="noStrike" baseline="0" dirty="0"/>
              <a:t>Tony had steak; however Theresa had chicken.</a:t>
            </a:r>
            <a:endParaRPr lang="ar-SA" sz="2800" b="1" dirty="0"/>
          </a:p>
        </p:txBody>
      </p:sp>
      <p:pic>
        <p:nvPicPr>
          <p:cNvPr id="14" name="Picture 13">
            <a:extLst>
              <a:ext uri="{FF2B5EF4-FFF2-40B4-BE49-F238E27FC236}">
                <a16:creationId xmlns:a16="http://schemas.microsoft.com/office/drawing/2014/main" id="{A351C6F9-D94A-41CD-BD9E-2BA8BC510FF1}"/>
              </a:ext>
            </a:extLst>
          </p:cNvPr>
          <p:cNvPicPr>
            <a:picLocks noChangeAspect="1"/>
          </p:cNvPicPr>
          <p:nvPr/>
        </p:nvPicPr>
        <p:blipFill rotWithShape="1">
          <a:blip r:embed="rId7"/>
          <a:srcRect l="40833" t="54092" r="37083" b="25061"/>
          <a:stretch/>
        </p:blipFill>
        <p:spPr>
          <a:xfrm>
            <a:off x="7354877" y="2204822"/>
            <a:ext cx="4562303" cy="2421401"/>
          </a:xfrm>
          <a:prstGeom prst="rect">
            <a:avLst/>
          </a:prstGeom>
        </p:spPr>
      </p:pic>
    </p:spTree>
    <p:extLst>
      <p:ext uri="{BB962C8B-B14F-4D97-AF65-F5344CB8AC3E}">
        <p14:creationId xmlns:p14="http://schemas.microsoft.com/office/powerpoint/2010/main" val="37930805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CONJUNCTION AND VALIDITY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6" y="1838632"/>
            <a:ext cx="7096955" cy="3323987"/>
          </a:xfrm>
          <a:prstGeom prst="rect">
            <a:avLst/>
          </a:prstGeom>
          <a:noFill/>
        </p:spPr>
        <p:txBody>
          <a:bodyPr wrap="square">
            <a:spAutoFit/>
          </a:bodyPr>
          <a:lstStyle/>
          <a:p>
            <a:pPr algn="l"/>
            <a:r>
              <a:rPr lang="en-US" sz="2800" b="1" i="0" u="none" strike="noStrike" baseline="0" dirty="0"/>
              <a:t>We can symbolize the argument as follows (in propositional logic the symbol </a:t>
            </a:r>
            <a:r>
              <a:rPr lang="ar-SA" sz="2800" b="1" i="0" u="none" strike="noStrike" baseline="0" dirty="0"/>
              <a:t> </a:t>
            </a:r>
            <a:r>
              <a:rPr lang="ar-SA" sz="4800" b="1" i="0" u="none" strike="noStrike" baseline="0" dirty="0">
                <a:latin typeface="Anton" panose="020B0604020202020204" pitchFamily="2" charset="0"/>
              </a:rPr>
              <a:t>؞</a:t>
            </a:r>
            <a:r>
              <a:rPr lang="en-US" sz="2800" b="1" i="0" u="none" strike="noStrike" baseline="0" dirty="0"/>
              <a:t>simply indicates that the conclusion follows):</a:t>
            </a:r>
          </a:p>
          <a:p>
            <a:pPr algn="l"/>
            <a:r>
              <a:rPr lang="en-US" sz="2800" b="1" i="0" u="none" strike="noStrike" baseline="0" dirty="0"/>
              <a:t>p</a:t>
            </a:r>
          </a:p>
          <a:p>
            <a:pPr algn="l"/>
            <a:r>
              <a:rPr lang="en-US" sz="2800" b="1" i="0" u="none" strike="noStrike" baseline="0" dirty="0"/>
              <a:t>q</a:t>
            </a:r>
          </a:p>
          <a:p>
            <a:pPr algn="l"/>
            <a:r>
              <a:rPr lang="en-US" sz="2800" b="1" i="0" u="none" strike="noStrike" baseline="0" dirty="0"/>
              <a:t> </a:t>
            </a:r>
            <a:r>
              <a:rPr lang="ar-SA" sz="5000" b="1" i="0" u="none" strike="noStrike" baseline="0" dirty="0">
                <a:latin typeface="Anton" panose="020B0604020202020204" pitchFamily="2" charset="0"/>
              </a:rPr>
              <a:t>؞</a:t>
            </a:r>
            <a:r>
              <a:rPr lang="en-US" sz="2800" b="1" i="0" u="none" strike="noStrike" baseline="0" dirty="0">
                <a:latin typeface="Anton" panose="020B0604020202020204" pitchFamily="2" charset="0"/>
              </a:rPr>
              <a:t> </a:t>
            </a:r>
            <a:r>
              <a:rPr lang="en-US" sz="2800" b="1" i="0" u="none" strike="noStrike" baseline="0" dirty="0"/>
              <a:t>p &amp; q</a:t>
            </a:r>
            <a:endParaRPr lang="ar-SA" sz="2800" b="1" dirty="0"/>
          </a:p>
        </p:txBody>
      </p:sp>
      <p:pic>
        <p:nvPicPr>
          <p:cNvPr id="14" name="Picture 13">
            <a:extLst>
              <a:ext uri="{FF2B5EF4-FFF2-40B4-BE49-F238E27FC236}">
                <a16:creationId xmlns:a16="http://schemas.microsoft.com/office/drawing/2014/main" id="{A351C6F9-D94A-41CD-BD9E-2BA8BC510FF1}"/>
              </a:ext>
            </a:extLst>
          </p:cNvPr>
          <p:cNvPicPr>
            <a:picLocks noChangeAspect="1"/>
          </p:cNvPicPr>
          <p:nvPr/>
        </p:nvPicPr>
        <p:blipFill rotWithShape="1">
          <a:blip r:embed="rId7"/>
          <a:srcRect l="40833" t="54092" r="37083" b="25061"/>
          <a:stretch/>
        </p:blipFill>
        <p:spPr>
          <a:xfrm>
            <a:off x="7354877" y="2204822"/>
            <a:ext cx="4562303" cy="2421401"/>
          </a:xfrm>
          <a:prstGeom prst="rect">
            <a:avLst/>
          </a:prstGeom>
        </p:spPr>
      </p:pic>
    </p:spTree>
    <p:extLst>
      <p:ext uri="{BB962C8B-B14F-4D97-AF65-F5344CB8AC3E}">
        <p14:creationId xmlns:p14="http://schemas.microsoft.com/office/powerpoint/2010/main" val="3729532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427611"/>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NEGATION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6" y="1838632"/>
            <a:ext cx="10806086" cy="3108543"/>
          </a:xfrm>
          <a:prstGeom prst="rect">
            <a:avLst/>
          </a:prstGeom>
          <a:noFill/>
        </p:spPr>
        <p:txBody>
          <a:bodyPr wrap="square">
            <a:spAutoFit/>
          </a:bodyPr>
          <a:lstStyle/>
          <a:p>
            <a:pPr algn="l"/>
            <a:r>
              <a:rPr lang="en-US" sz="2800" b="1" i="0" u="none" strike="noStrike" baseline="0" dirty="0"/>
              <a:t>Negation is simply the use of the word not (or an equivalent word or phrase) to deny a statement. Let’s return to the simple statement “Tina is tall.” The negation of this simple statement would be “Tina is not tall.” If we symbolize “Tina is tall” by assigning it the variable p , we need a convenient way of symbolizing the negation of p , “not p. ” The conventional symbol for negation is the tilde, ˜. So, we can symbolize “Tina is not tall” with ˜ p.</a:t>
            </a:r>
            <a:endParaRPr lang="ar-SA" sz="2800" b="1" dirty="0"/>
          </a:p>
        </p:txBody>
      </p:sp>
      <p:pic>
        <p:nvPicPr>
          <p:cNvPr id="3" name="Picture 2">
            <a:extLst>
              <a:ext uri="{FF2B5EF4-FFF2-40B4-BE49-F238E27FC236}">
                <a16:creationId xmlns:a16="http://schemas.microsoft.com/office/drawing/2014/main" id="{083B72E9-91F3-4188-8C7A-C5AE1F87A26C}"/>
              </a:ext>
            </a:extLst>
          </p:cNvPr>
          <p:cNvPicPr>
            <a:picLocks noChangeAspect="1"/>
          </p:cNvPicPr>
          <p:nvPr/>
        </p:nvPicPr>
        <p:blipFill rotWithShape="1">
          <a:blip r:embed="rId7"/>
          <a:srcRect l="36042" t="35120" r="50000" b="45908"/>
          <a:stretch/>
        </p:blipFill>
        <p:spPr>
          <a:xfrm>
            <a:off x="4631561" y="4394259"/>
            <a:ext cx="2928877" cy="2238190"/>
          </a:xfrm>
          <a:prstGeom prst="rect">
            <a:avLst/>
          </a:prstGeom>
        </p:spPr>
      </p:pic>
    </p:spTree>
    <p:extLst>
      <p:ext uri="{BB962C8B-B14F-4D97-AF65-F5344CB8AC3E}">
        <p14:creationId xmlns:p14="http://schemas.microsoft.com/office/powerpoint/2010/main" val="20229629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NEGATION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6" y="1838632"/>
            <a:ext cx="10806086" cy="1384995"/>
          </a:xfrm>
          <a:prstGeom prst="rect">
            <a:avLst/>
          </a:prstGeom>
          <a:noFill/>
        </p:spPr>
        <p:txBody>
          <a:bodyPr wrap="square">
            <a:spAutoFit/>
          </a:bodyPr>
          <a:lstStyle/>
          <a:p>
            <a:pPr algn="l"/>
            <a:r>
              <a:rPr lang="en-US" sz="2800" b="1" i="0" u="none" strike="noStrike" baseline="0" dirty="0"/>
              <a:t>Now we are ready to examine an argument that involves both negation</a:t>
            </a:r>
          </a:p>
          <a:p>
            <a:pPr algn="l"/>
            <a:r>
              <a:rPr lang="en-US" sz="2800" b="1" i="0" u="none" strike="noStrike" baseline="0" dirty="0"/>
              <a:t>and conjunction: “Tina is not tall, but Sarah is tall. So, Tina is not tall.” The symbolic form for the argument is</a:t>
            </a:r>
            <a:endParaRPr lang="ar-SA" sz="2800" b="1" dirty="0"/>
          </a:p>
        </p:txBody>
      </p:sp>
      <p:pic>
        <p:nvPicPr>
          <p:cNvPr id="4" name="Picture 3">
            <a:extLst>
              <a:ext uri="{FF2B5EF4-FFF2-40B4-BE49-F238E27FC236}">
                <a16:creationId xmlns:a16="http://schemas.microsoft.com/office/drawing/2014/main" id="{6EF90635-805C-4965-9908-BA0280B7AB91}"/>
              </a:ext>
            </a:extLst>
          </p:cNvPr>
          <p:cNvPicPr>
            <a:picLocks noChangeAspect="1"/>
          </p:cNvPicPr>
          <p:nvPr/>
        </p:nvPicPr>
        <p:blipFill rotWithShape="1">
          <a:blip r:embed="rId6"/>
          <a:srcRect l="25625" t="45936" r="33958" b="14535"/>
          <a:stretch/>
        </p:blipFill>
        <p:spPr>
          <a:xfrm>
            <a:off x="2522907" y="3223627"/>
            <a:ext cx="7146185" cy="3634373"/>
          </a:xfrm>
          <a:prstGeom prst="rect">
            <a:avLst/>
          </a:prstGeom>
        </p:spPr>
      </p:pic>
    </p:spTree>
    <p:extLst>
      <p:ext uri="{BB962C8B-B14F-4D97-AF65-F5344CB8AC3E}">
        <p14:creationId xmlns:p14="http://schemas.microsoft.com/office/powerpoint/2010/main" val="1924550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NEGATION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538396" y="1838632"/>
            <a:ext cx="10806086" cy="1384995"/>
          </a:xfrm>
          <a:prstGeom prst="rect">
            <a:avLst/>
          </a:prstGeom>
          <a:noFill/>
        </p:spPr>
        <p:txBody>
          <a:bodyPr wrap="square">
            <a:spAutoFit/>
          </a:bodyPr>
          <a:lstStyle/>
          <a:p>
            <a:pPr algn="l"/>
            <a:r>
              <a:rPr lang="en-US" sz="2800" b="1" i="0" u="none" strike="noStrike" baseline="0" dirty="0"/>
              <a:t>if p &amp; q is true, we know that ˜( p &amp; q ) is false. Thus, in forming the  truth table for ˜( p &amp; q ), we first list the truth values for p &amp; q , then we assign the opposite truth values to ˜( p &amp; q ).</a:t>
            </a:r>
            <a:endParaRPr lang="ar-SA" sz="2800" b="1" dirty="0"/>
          </a:p>
        </p:txBody>
      </p:sp>
      <p:pic>
        <p:nvPicPr>
          <p:cNvPr id="3" name="Picture 2">
            <a:extLst>
              <a:ext uri="{FF2B5EF4-FFF2-40B4-BE49-F238E27FC236}">
                <a16:creationId xmlns:a16="http://schemas.microsoft.com/office/drawing/2014/main" id="{2FFD5533-0D3B-45B0-B6F7-6ADA65F8C234}"/>
              </a:ext>
            </a:extLst>
          </p:cNvPr>
          <p:cNvPicPr>
            <a:picLocks noChangeAspect="1"/>
          </p:cNvPicPr>
          <p:nvPr/>
        </p:nvPicPr>
        <p:blipFill rotWithShape="1">
          <a:blip r:embed="rId6"/>
          <a:srcRect l="36250" t="54734" r="33542" b="19848"/>
          <a:stretch/>
        </p:blipFill>
        <p:spPr>
          <a:xfrm>
            <a:off x="3124200" y="3140681"/>
            <a:ext cx="6747638" cy="3192107"/>
          </a:xfrm>
          <a:prstGeom prst="rect">
            <a:avLst/>
          </a:prstGeom>
        </p:spPr>
      </p:pic>
    </p:spTree>
    <p:extLst>
      <p:ext uri="{BB962C8B-B14F-4D97-AF65-F5344CB8AC3E}">
        <p14:creationId xmlns:p14="http://schemas.microsoft.com/office/powerpoint/2010/main" val="1446153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54795" y="5860979"/>
            <a:ext cx="1222425" cy="109620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NEGATION</a:t>
            </a:r>
          </a:p>
        </p:txBody>
      </p:sp>
      <p:pic>
        <p:nvPicPr>
          <p:cNvPr id="4" name="Picture 3">
            <a:extLst>
              <a:ext uri="{FF2B5EF4-FFF2-40B4-BE49-F238E27FC236}">
                <a16:creationId xmlns:a16="http://schemas.microsoft.com/office/drawing/2014/main" id="{E8CDFE99-743E-4A66-BD36-27C37C5A1F96}"/>
              </a:ext>
            </a:extLst>
          </p:cNvPr>
          <p:cNvPicPr>
            <a:picLocks noChangeAspect="1"/>
          </p:cNvPicPr>
          <p:nvPr/>
        </p:nvPicPr>
        <p:blipFill rotWithShape="1">
          <a:blip r:embed="rId6"/>
          <a:srcRect l="22083" t="20630" r="18791" b="14521"/>
          <a:stretch/>
        </p:blipFill>
        <p:spPr>
          <a:xfrm>
            <a:off x="1441334" y="1415802"/>
            <a:ext cx="9900992" cy="5501665"/>
          </a:xfrm>
          <a:prstGeom prst="rect">
            <a:avLst/>
          </a:prstGeom>
        </p:spPr>
      </p:pic>
    </p:spTree>
    <p:extLst>
      <p:ext uri="{BB962C8B-B14F-4D97-AF65-F5344CB8AC3E}">
        <p14:creationId xmlns:p14="http://schemas.microsoft.com/office/powerpoint/2010/main" val="4553607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DEEPER ANALYSIS OF NEGATION AND CONJUNCTION</a:t>
            </a:r>
          </a:p>
        </p:txBody>
      </p:sp>
      <p:pic>
        <p:nvPicPr>
          <p:cNvPr id="4" name="Picture 3">
            <a:extLst>
              <a:ext uri="{FF2B5EF4-FFF2-40B4-BE49-F238E27FC236}">
                <a16:creationId xmlns:a16="http://schemas.microsoft.com/office/drawing/2014/main" id="{0288099A-E5EE-4860-99FA-A91F0067FA41}"/>
              </a:ext>
            </a:extLst>
          </p:cNvPr>
          <p:cNvPicPr>
            <a:picLocks noChangeAspect="1"/>
          </p:cNvPicPr>
          <p:nvPr/>
        </p:nvPicPr>
        <p:blipFill rotWithShape="1">
          <a:blip r:embed="rId5"/>
          <a:srcRect l="19770" t="23532" r="17812" b="33658"/>
          <a:stretch/>
        </p:blipFill>
        <p:spPr>
          <a:xfrm>
            <a:off x="54795" y="1914402"/>
            <a:ext cx="12235439" cy="4718047"/>
          </a:xfrm>
          <a:prstGeom prst="rect">
            <a:avLst/>
          </a:prstGeom>
        </p:spPr>
      </p:pic>
      <p:pic>
        <p:nvPicPr>
          <p:cNvPr id="121" name="Google Shape;121;p4"/>
          <p:cNvPicPr preferRelativeResize="0"/>
          <p:nvPr/>
        </p:nvPicPr>
        <p:blipFill rotWithShape="1">
          <a:blip r:embed="rId6">
            <a:alphaModFix/>
          </a:blip>
          <a:srcRect/>
          <a:stretch/>
        </p:blipFill>
        <p:spPr>
          <a:xfrm>
            <a:off x="54795" y="5858415"/>
            <a:ext cx="1222425" cy="1096206"/>
          </a:xfrm>
          <a:prstGeom prst="rect">
            <a:avLst/>
          </a:prstGeom>
          <a:noFill/>
          <a:ln>
            <a:noFill/>
          </a:ln>
        </p:spPr>
      </p:pic>
    </p:spTree>
    <p:extLst>
      <p:ext uri="{BB962C8B-B14F-4D97-AF65-F5344CB8AC3E}">
        <p14:creationId xmlns:p14="http://schemas.microsoft.com/office/powerpoint/2010/main" val="2792183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DEEPER ANALYSIS OF NEGATION AND CONJUNCTION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sp>
        <p:nvSpPr>
          <p:cNvPr id="14" name="TextBox 13">
            <a:extLst>
              <a:ext uri="{FF2B5EF4-FFF2-40B4-BE49-F238E27FC236}">
                <a16:creationId xmlns:a16="http://schemas.microsoft.com/office/drawing/2014/main" id="{CA4C8592-85B3-45A7-9B20-36763BA83AF5}"/>
              </a:ext>
            </a:extLst>
          </p:cNvPr>
          <p:cNvSpPr txBox="1"/>
          <p:nvPr/>
        </p:nvSpPr>
        <p:spPr>
          <a:xfrm>
            <a:off x="1277220" y="2136338"/>
            <a:ext cx="10067262" cy="2677656"/>
          </a:xfrm>
          <a:prstGeom prst="rect">
            <a:avLst/>
          </a:prstGeom>
          <a:noFill/>
        </p:spPr>
        <p:txBody>
          <a:bodyPr wrap="square">
            <a:spAutoFit/>
          </a:bodyPr>
          <a:lstStyle/>
          <a:p>
            <a:r>
              <a:rPr lang="en-US" sz="2800" b="1" dirty="0"/>
              <a:t>The validity of an argument with three variables is determined in the same way as the validity of an argument with two variables. There simply are eight lines to check instead of four. If there is any line in which all the premises are true and the conclusion is false, we know the argument is invalid. If there is no such line, we know the argument is valid.</a:t>
            </a:r>
            <a:endParaRPr lang="ar-SA" sz="2800" b="1" dirty="0"/>
          </a:p>
        </p:txBody>
      </p:sp>
    </p:spTree>
    <p:extLst>
      <p:ext uri="{BB962C8B-B14F-4D97-AF65-F5344CB8AC3E}">
        <p14:creationId xmlns:p14="http://schemas.microsoft.com/office/powerpoint/2010/main" val="34243654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DEEPER ANALYSIS OF NEGATION AND CONJUNCTION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pic>
        <p:nvPicPr>
          <p:cNvPr id="3" name="Picture 2">
            <a:extLst>
              <a:ext uri="{FF2B5EF4-FFF2-40B4-BE49-F238E27FC236}">
                <a16:creationId xmlns:a16="http://schemas.microsoft.com/office/drawing/2014/main" id="{95F1C2A2-CCDA-414B-B6F9-20CDACC66245}"/>
              </a:ext>
            </a:extLst>
          </p:cNvPr>
          <p:cNvPicPr>
            <a:picLocks noChangeAspect="1"/>
          </p:cNvPicPr>
          <p:nvPr/>
        </p:nvPicPr>
        <p:blipFill rotWithShape="1">
          <a:blip r:embed="rId6"/>
          <a:srcRect l="35208" t="29998" r="33208" b="33658"/>
          <a:stretch/>
        </p:blipFill>
        <p:spPr>
          <a:xfrm>
            <a:off x="3157116" y="1838632"/>
            <a:ext cx="7608343" cy="4922200"/>
          </a:xfrm>
          <a:prstGeom prst="rect">
            <a:avLst/>
          </a:prstGeom>
        </p:spPr>
      </p:pic>
      <p:sp>
        <p:nvSpPr>
          <p:cNvPr id="12" name="TextBox 11">
            <a:extLst>
              <a:ext uri="{FF2B5EF4-FFF2-40B4-BE49-F238E27FC236}">
                <a16:creationId xmlns:a16="http://schemas.microsoft.com/office/drawing/2014/main" id="{9550A2F3-DE6A-433F-B521-82197627829D}"/>
              </a:ext>
            </a:extLst>
          </p:cNvPr>
          <p:cNvSpPr txBox="1"/>
          <p:nvPr/>
        </p:nvSpPr>
        <p:spPr>
          <a:xfrm>
            <a:off x="710923" y="1855195"/>
            <a:ext cx="2763508" cy="523220"/>
          </a:xfrm>
          <a:prstGeom prst="rect">
            <a:avLst/>
          </a:prstGeom>
          <a:noFill/>
        </p:spPr>
        <p:txBody>
          <a:bodyPr wrap="square">
            <a:spAutoFit/>
          </a:bodyPr>
          <a:lstStyle/>
          <a:p>
            <a:pPr algn="l"/>
            <a:r>
              <a:rPr lang="en-US" sz="2800" b="1" dirty="0"/>
              <a:t>First step: </a:t>
            </a:r>
            <a:endParaRPr lang="ar-SA" sz="2800" b="1" dirty="0"/>
          </a:p>
        </p:txBody>
      </p:sp>
    </p:spTree>
    <p:extLst>
      <p:ext uri="{BB962C8B-B14F-4D97-AF65-F5344CB8AC3E}">
        <p14:creationId xmlns:p14="http://schemas.microsoft.com/office/powerpoint/2010/main" val="336324319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DEEPER ANALYSIS OF NEGATION AND CONJUNCTION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pic>
        <p:nvPicPr>
          <p:cNvPr id="5" name="Picture 4">
            <a:extLst>
              <a:ext uri="{FF2B5EF4-FFF2-40B4-BE49-F238E27FC236}">
                <a16:creationId xmlns:a16="http://schemas.microsoft.com/office/drawing/2014/main" id="{4A31340E-9032-4EE0-8BE8-EFECFE3F972C}"/>
              </a:ext>
            </a:extLst>
          </p:cNvPr>
          <p:cNvPicPr>
            <a:picLocks noChangeAspect="1"/>
          </p:cNvPicPr>
          <p:nvPr/>
        </p:nvPicPr>
        <p:blipFill rotWithShape="1">
          <a:blip r:embed="rId6"/>
          <a:srcRect l="13770" t="35120" r="27582" b="12987"/>
          <a:stretch/>
        </p:blipFill>
        <p:spPr>
          <a:xfrm>
            <a:off x="1663908" y="1990095"/>
            <a:ext cx="8529403" cy="4243098"/>
          </a:xfrm>
          <a:prstGeom prst="rect">
            <a:avLst/>
          </a:prstGeom>
        </p:spPr>
      </p:pic>
    </p:spTree>
    <p:extLst>
      <p:ext uri="{BB962C8B-B14F-4D97-AF65-F5344CB8AC3E}">
        <p14:creationId xmlns:p14="http://schemas.microsoft.com/office/powerpoint/2010/main" val="24737796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7"/>
            <a:ext cx="11452518" cy="1883829"/>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25212"/>
            <a:ext cx="990099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DEEPER ANALYSIS OF NEGATION AND CONJUNCTION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pic>
        <p:nvPicPr>
          <p:cNvPr id="3" name="Picture 2">
            <a:extLst>
              <a:ext uri="{FF2B5EF4-FFF2-40B4-BE49-F238E27FC236}">
                <a16:creationId xmlns:a16="http://schemas.microsoft.com/office/drawing/2014/main" id="{568066E2-D5F9-4EE3-84B8-481FE5C444A0}"/>
              </a:ext>
            </a:extLst>
          </p:cNvPr>
          <p:cNvPicPr>
            <a:picLocks noChangeAspect="1"/>
          </p:cNvPicPr>
          <p:nvPr/>
        </p:nvPicPr>
        <p:blipFill rotWithShape="1">
          <a:blip r:embed="rId6"/>
          <a:srcRect l="14754" t="51805" r="27582" b="18235"/>
          <a:stretch/>
        </p:blipFill>
        <p:spPr>
          <a:xfrm>
            <a:off x="130614" y="1838632"/>
            <a:ext cx="11591693" cy="3180737"/>
          </a:xfrm>
          <a:prstGeom prst="rect">
            <a:avLst/>
          </a:prstGeom>
        </p:spPr>
      </p:pic>
    </p:spTree>
    <p:extLst>
      <p:ext uri="{BB962C8B-B14F-4D97-AF65-F5344CB8AC3E}">
        <p14:creationId xmlns:p14="http://schemas.microsoft.com/office/powerpoint/2010/main" val="20614928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6"/>
            <a:ext cx="11452518" cy="130596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solidFill>
                  <a:schemeClr val="bg1"/>
                </a:solidFill>
              </a:rPr>
              <a:t>DEEPER ANALYSIS OF NEGATION AND CONJUNCTION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pic>
        <p:nvPicPr>
          <p:cNvPr id="6" name="Picture 5">
            <a:extLst>
              <a:ext uri="{FF2B5EF4-FFF2-40B4-BE49-F238E27FC236}">
                <a16:creationId xmlns:a16="http://schemas.microsoft.com/office/drawing/2014/main" id="{AE96BA4E-D4E3-4969-8777-D38C46C1617F}"/>
              </a:ext>
            </a:extLst>
          </p:cNvPr>
          <p:cNvPicPr>
            <a:picLocks noChangeAspect="1"/>
          </p:cNvPicPr>
          <p:nvPr/>
        </p:nvPicPr>
        <p:blipFill rotWithShape="1">
          <a:blip r:embed="rId6"/>
          <a:srcRect l="22374" t="31170" r="18416" b="28331"/>
          <a:stretch/>
        </p:blipFill>
        <p:spPr>
          <a:xfrm>
            <a:off x="428405" y="748731"/>
            <a:ext cx="11071572" cy="4257627"/>
          </a:xfrm>
          <a:prstGeom prst="rect">
            <a:avLst/>
          </a:prstGeom>
        </p:spPr>
      </p:pic>
      <p:sp>
        <p:nvSpPr>
          <p:cNvPr id="14" name="TextBox 13">
            <a:extLst>
              <a:ext uri="{FF2B5EF4-FFF2-40B4-BE49-F238E27FC236}">
                <a16:creationId xmlns:a16="http://schemas.microsoft.com/office/drawing/2014/main" id="{4FD77E87-502C-40B7-94D7-E0C5E1FEF289}"/>
              </a:ext>
            </a:extLst>
          </p:cNvPr>
          <p:cNvSpPr txBox="1"/>
          <p:nvPr/>
        </p:nvSpPr>
        <p:spPr>
          <a:xfrm>
            <a:off x="1694423" y="4774284"/>
            <a:ext cx="10222757" cy="2015936"/>
          </a:xfrm>
          <a:prstGeom prst="rect">
            <a:avLst/>
          </a:prstGeom>
          <a:noFill/>
        </p:spPr>
        <p:txBody>
          <a:bodyPr wrap="square">
            <a:spAutoFit/>
          </a:bodyPr>
          <a:lstStyle/>
          <a:p>
            <a:r>
              <a:rPr lang="en-US" sz="2500" b="1" dirty="0"/>
              <a:t>To determine the validity of the argument, we look for any cases in which both of the premises are true and the conclusion is false. In line 3 both of the premises are true and the conclusion is false. From this line alone we know that the argument is invalid. It does not matter that in line 7 both of the premises are true and the conclusion is true.</a:t>
            </a:r>
            <a:endParaRPr lang="ar-SA" sz="2500" b="1" dirty="0"/>
          </a:p>
        </p:txBody>
      </p:sp>
    </p:spTree>
    <p:extLst>
      <p:ext uri="{BB962C8B-B14F-4D97-AF65-F5344CB8AC3E}">
        <p14:creationId xmlns:p14="http://schemas.microsoft.com/office/powerpoint/2010/main" val="4012291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6"/>
            <a:ext cx="11452518" cy="130596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solidFill>
                  <a:schemeClr val="bg1"/>
                </a:solidFill>
              </a:rPr>
              <a:t>DISJUNCTION</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sp>
        <p:nvSpPr>
          <p:cNvPr id="14" name="TextBox 13">
            <a:extLst>
              <a:ext uri="{FF2B5EF4-FFF2-40B4-BE49-F238E27FC236}">
                <a16:creationId xmlns:a16="http://schemas.microsoft.com/office/drawing/2014/main" id="{4FD77E87-502C-40B7-94D7-E0C5E1FEF289}"/>
              </a:ext>
            </a:extLst>
          </p:cNvPr>
          <p:cNvSpPr txBox="1"/>
          <p:nvPr/>
        </p:nvSpPr>
        <p:spPr>
          <a:xfrm>
            <a:off x="506844" y="1413064"/>
            <a:ext cx="10222757" cy="1246495"/>
          </a:xfrm>
          <a:prstGeom prst="rect">
            <a:avLst/>
          </a:prstGeom>
          <a:noFill/>
        </p:spPr>
        <p:txBody>
          <a:bodyPr wrap="square">
            <a:spAutoFit/>
          </a:bodyPr>
          <a:lstStyle/>
          <a:p>
            <a:r>
              <a:rPr lang="en-US" sz="2500" b="1" dirty="0"/>
              <a:t>A disjunction, such as “Frank is angry or Hank is tired,” is true if either Frank is angry or Hank is tired, or both. We can symbolize the disjunction as p v q , and the truth table for the disjunction is as follows:</a:t>
            </a:r>
            <a:endParaRPr lang="ar-SA" sz="2500" b="1" dirty="0"/>
          </a:p>
        </p:txBody>
      </p:sp>
      <p:sp>
        <p:nvSpPr>
          <p:cNvPr id="15" name="TextBox 14">
            <a:extLst>
              <a:ext uri="{FF2B5EF4-FFF2-40B4-BE49-F238E27FC236}">
                <a16:creationId xmlns:a16="http://schemas.microsoft.com/office/drawing/2014/main" id="{B6DE4897-1E30-4892-831D-0AC93A41EC94}"/>
              </a:ext>
            </a:extLst>
          </p:cNvPr>
          <p:cNvSpPr txBox="1"/>
          <p:nvPr/>
        </p:nvSpPr>
        <p:spPr>
          <a:xfrm>
            <a:off x="893033" y="4682371"/>
            <a:ext cx="10508105" cy="861774"/>
          </a:xfrm>
          <a:prstGeom prst="rect">
            <a:avLst/>
          </a:prstGeom>
          <a:noFill/>
        </p:spPr>
        <p:txBody>
          <a:bodyPr wrap="square">
            <a:spAutoFit/>
          </a:bodyPr>
          <a:lstStyle/>
          <a:p>
            <a:r>
              <a:rPr lang="en-US" sz="2500" b="1" dirty="0"/>
              <a:t>The truth table shows that the only case in which p v q is false is the final line, in which both p is false and q is false.</a:t>
            </a:r>
            <a:endParaRPr lang="ar-SA" sz="2500" b="1" dirty="0"/>
          </a:p>
        </p:txBody>
      </p:sp>
      <p:pic>
        <p:nvPicPr>
          <p:cNvPr id="5" name="Picture 4">
            <a:extLst>
              <a:ext uri="{FF2B5EF4-FFF2-40B4-BE49-F238E27FC236}">
                <a16:creationId xmlns:a16="http://schemas.microsoft.com/office/drawing/2014/main" id="{E27E7182-3944-4C01-9FCF-CC21128EB851}"/>
              </a:ext>
            </a:extLst>
          </p:cNvPr>
          <p:cNvPicPr>
            <a:picLocks noChangeAspect="1"/>
          </p:cNvPicPr>
          <p:nvPr/>
        </p:nvPicPr>
        <p:blipFill rotWithShape="1">
          <a:blip r:embed="rId6"/>
          <a:srcRect l="41803" t="50000" r="37910" b="28331"/>
          <a:stretch/>
        </p:blipFill>
        <p:spPr>
          <a:xfrm>
            <a:off x="4422098" y="2646794"/>
            <a:ext cx="3387777" cy="2034488"/>
          </a:xfrm>
          <a:prstGeom prst="rect">
            <a:avLst/>
          </a:prstGeom>
        </p:spPr>
      </p:pic>
    </p:spTree>
    <p:extLst>
      <p:ext uri="{BB962C8B-B14F-4D97-AF65-F5344CB8AC3E}">
        <p14:creationId xmlns:p14="http://schemas.microsoft.com/office/powerpoint/2010/main" val="13031378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45196"/>
            <a:ext cx="11452518" cy="130596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2362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solidFill>
                  <a:schemeClr val="bg1"/>
                </a:solidFill>
              </a:rPr>
              <a:t>CONDITIONAL STATEMENTS</a:t>
            </a:r>
          </a:p>
        </p:txBody>
      </p:sp>
      <p:pic>
        <p:nvPicPr>
          <p:cNvPr id="121" name="Google Shape;121;p4"/>
          <p:cNvPicPr preferRelativeResize="0"/>
          <p:nvPr/>
        </p:nvPicPr>
        <p:blipFill rotWithShape="1">
          <a:blip r:embed="rId5">
            <a:alphaModFix/>
          </a:blip>
          <a:srcRect/>
          <a:stretch/>
        </p:blipFill>
        <p:spPr>
          <a:xfrm>
            <a:off x="54795" y="5858415"/>
            <a:ext cx="1222425" cy="1096206"/>
          </a:xfrm>
          <a:prstGeom prst="rect">
            <a:avLst/>
          </a:prstGeom>
          <a:noFill/>
          <a:ln>
            <a:noFill/>
          </a:ln>
        </p:spPr>
      </p:pic>
      <p:pic>
        <p:nvPicPr>
          <p:cNvPr id="3" name="Picture 2">
            <a:extLst>
              <a:ext uri="{FF2B5EF4-FFF2-40B4-BE49-F238E27FC236}">
                <a16:creationId xmlns:a16="http://schemas.microsoft.com/office/drawing/2014/main" id="{8190E131-38F8-4B29-B35A-D38B5DFF3E5C}"/>
              </a:ext>
            </a:extLst>
          </p:cNvPr>
          <p:cNvPicPr>
            <a:picLocks noChangeAspect="1"/>
          </p:cNvPicPr>
          <p:nvPr/>
        </p:nvPicPr>
        <p:blipFill rotWithShape="1">
          <a:blip r:embed="rId6"/>
          <a:srcRect l="22992" t="31982" r="19098" b="30701"/>
          <a:stretch/>
        </p:blipFill>
        <p:spPr>
          <a:xfrm>
            <a:off x="688349" y="2177849"/>
            <a:ext cx="10879719" cy="3941655"/>
          </a:xfrm>
          <a:prstGeom prst="rect">
            <a:avLst/>
          </a:prstGeom>
        </p:spPr>
      </p:pic>
      <p:sp>
        <p:nvSpPr>
          <p:cNvPr id="17" name="TextBox 16">
            <a:extLst>
              <a:ext uri="{FF2B5EF4-FFF2-40B4-BE49-F238E27FC236}">
                <a16:creationId xmlns:a16="http://schemas.microsoft.com/office/drawing/2014/main" id="{3CD5CD94-E701-4D09-B84C-F2180314BE6C}"/>
              </a:ext>
            </a:extLst>
          </p:cNvPr>
          <p:cNvSpPr txBox="1"/>
          <p:nvPr/>
        </p:nvSpPr>
        <p:spPr>
          <a:xfrm>
            <a:off x="1990140" y="1277510"/>
            <a:ext cx="7850275" cy="523220"/>
          </a:xfrm>
          <a:prstGeom prst="rect">
            <a:avLst/>
          </a:prstGeom>
          <a:noFill/>
        </p:spPr>
        <p:txBody>
          <a:bodyPr wrap="square">
            <a:spAutoFit/>
          </a:bodyPr>
          <a:lstStyle/>
          <a:p>
            <a:r>
              <a:rPr lang="en-US" sz="2800" dirty="0"/>
              <a:t>“If it rained, then the ground is wet” as p → q.</a:t>
            </a:r>
            <a:endParaRPr lang="ar-SA" sz="2800" dirty="0"/>
          </a:p>
        </p:txBody>
      </p:sp>
    </p:spTree>
    <p:extLst>
      <p:ext uri="{BB962C8B-B14F-4D97-AF65-F5344CB8AC3E}">
        <p14:creationId xmlns:p14="http://schemas.microsoft.com/office/powerpoint/2010/main" val="6453246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7</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2169</TotalTime>
  <Words>2381</Words>
  <Application>Microsoft Office PowerPoint</Application>
  <PresentationFormat>Widescreen</PresentationFormat>
  <Paragraphs>200</Paragraphs>
  <Slides>46</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Anton</vt: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28</cp:revision>
  <dcterms:created xsi:type="dcterms:W3CDTF">2022-02-19T09:56:15Z</dcterms:created>
  <dcterms:modified xsi:type="dcterms:W3CDTF">2022-03-13T13:25:09Z</dcterms:modified>
</cp:coreProperties>
</file>