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480" r:id="rId2"/>
    <p:sldId id="303" r:id="rId3"/>
    <p:sldId id="271" r:id="rId4"/>
    <p:sldId id="276" r:id="rId5"/>
    <p:sldId id="258" r:id="rId6"/>
    <p:sldId id="259" r:id="rId7"/>
    <p:sldId id="288" r:id="rId8"/>
    <p:sldId id="266" r:id="rId9"/>
    <p:sldId id="269" r:id="rId10"/>
    <p:sldId id="270" r:id="rId11"/>
    <p:sldId id="264" r:id="rId12"/>
    <p:sldId id="273" r:id="rId13"/>
    <p:sldId id="278" r:id="rId14"/>
    <p:sldId id="277" r:id="rId15"/>
    <p:sldId id="284" r:id="rId16"/>
    <p:sldId id="287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258"/>
            <p14:sldId id="259"/>
            <p14:sldId id="288"/>
            <p14:sldId id="266"/>
            <p14:sldId id="269"/>
            <p14:sldId id="270"/>
            <p14:sldId id="264"/>
            <p14:sldId id="273"/>
            <p14:sldId id="278"/>
            <p14:sldId id="277"/>
            <p14:sldId id="284"/>
            <p14:sldId id="2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7"/>
    <p:restoredTop sz="93740" autoAdjust="0"/>
  </p:normalViewPr>
  <p:slideViewPr>
    <p:cSldViewPr snapToGrid="0">
      <p:cViewPr varScale="1">
        <p:scale>
          <a:sx n="106" d="100"/>
          <a:sy n="106" d="100"/>
        </p:scale>
        <p:origin x="10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SA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B3-49C7-9BDE-9D85CEE9D9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B3-49C7-9BDE-9D85CEE9D9CD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D-4629-8BE2-F221BA3FB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1488431614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S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thana@esu.ac.a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e/entrepreneur.html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Thana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5416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23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303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096000" y="2254865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428626" y="1123950"/>
            <a:ext cx="5888294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719565" y="1117694"/>
            <a:ext cx="1348324" cy="5230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743687" y="2372598"/>
            <a:ext cx="4747323" cy="2947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Course name: </a:t>
            </a:r>
            <a:r>
              <a:rPr lang="en-US" sz="2400" dirty="0">
                <a:solidFill>
                  <a:schemeClr val="bg1"/>
                </a:solidFill>
              </a:rPr>
              <a:t>Entrepreneurship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Course instructor: </a:t>
            </a:r>
            <a:r>
              <a:rPr lang="en-US" sz="2400" dirty="0">
                <a:solidFill>
                  <a:schemeClr val="bg1"/>
                </a:solidFill>
              </a:rPr>
              <a:t>Thana Ahmed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Email: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thana@midocean.ae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Contact hour</a:t>
            </a:r>
            <a:r>
              <a:rPr lang="en-US" sz="2400" dirty="0">
                <a:solidFill>
                  <a:schemeClr val="bg1"/>
                </a:solidFill>
              </a:rPr>
              <a:t>: Tuesday 5-6 pm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741963" y="1518863"/>
            <a:ext cx="4377289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GENERAL INFORMATION</a:t>
            </a:r>
            <a:endParaRPr lang="en-US" sz="3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719564" y="1139330"/>
            <a:ext cx="1268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71793" y="102618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معلومات عامة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C581EE-6FAB-9474-F7C7-6DE4830A987B}"/>
              </a:ext>
            </a:extLst>
          </p:cNvPr>
          <p:cNvSpPr txBox="1"/>
          <p:nvPr/>
        </p:nvSpPr>
        <p:spPr>
          <a:xfrm>
            <a:off x="762000" y="2292388"/>
            <a:ext cx="103439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ال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ثلاثاء من الساعة 5-6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book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4" y="428626"/>
            <a:ext cx="5686086" cy="62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/>
                </a:solidFill>
              </a:rPr>
              <a:t>Assessment Grades: 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9022156"/>
              </p:ext>
            </p:extLst>
          </p:nvPr>
        </p:nvGraphicFramePr>
        <p:xfrm>
          <a:off x="2032000" y="1508125"/>
          <a:ext cx="7204765" cy="463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E689-2013-84C0-4709-B84FC7C9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7" name="Content Placeholder 6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C229B2EB-B1DE-856F-4F78-D0C9DE286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466" y="0"/>
            <a:ext cx="7052472" cy="6778625"/>
          </a:xfrm>
        </p:spPr>
      </p:pic>
    </p:spTree>
    <p:extLst>
      <p:ext uri="{BB962C8B-B14F-4D97-AF65-F5344CB8AC3E}">
        <p14:creationId xmlns:p14="http://schemas.microsoft.com/office/powerpoint/2010/main" val="1581460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D786D7-B6F9-F0DA-0779-891FAB1E07EC}"/>
              </a:ext>
            </a:extLst>
          </p:cNvPr>
          <p:cNvSpPr txBox="1"/>
          <p:nvPr/>
        </p:nvSpPr>
        <p:spPr>
          <a:xfrm>
            <a:off x="5262692" y="2260473"/>
            <a:ext cx="6096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يفتح الاختبار القصير الأسبوعي يوم السبت في تمام الساعة العاشرة مساء وهو متاح لمدة أسبوع ثم يقفل يوم السبت الذي يليه في تمام الساعة التاسعة مساء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يشمل أسئلة كتابية وصوتية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تعد الإجابة على الاختبار القصير بمثابة الحضور للطلاب والطالبات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القصير من ٨ درجات ( بمجموع ٨٠ درجة)</a:t>
            </a:r>
            <a:endParaRPr lang="en-US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فترة السماحية للاختبار القصير٢٤ دقيقة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</a:rPr>
              <a:t>الاختبار النهائي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73B4A-8B3F-4A3E-C906-1DAE472EE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النهائي سيكون من خلال </a:t>
            </a:r>
            <a:r>
              <a:rPr lang="ar-SA" b="1" dirty="0" err="1">
                <a:solidFill>
                  <a:schemeClr val="bg1"/>
                </a:solidFill>
              </a:rPr>
              <a:t>المودل</a:t>
            </a:r>
            <a:r>
              <a:rPr lang="ar-SA" b="1" dirty="0">
                <a:solidFill>
                  <a:schemeClr val="bg1"/>
                </a:solidFill>
              </a:rPr>
              <a:t> ويتضمن الاختبار اسئلة كتابية وصوتية</a:t>
            </a:r>
            <a:endParaRPr lang="en-US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من ٢٠ درجة</a:t>
            </a: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فترة الاختبارات النهائية تكون في الاسابيع ١٢ و١٣ بمشيئة الله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06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B166AA-6DF4-2871-483D-AE67746E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2050" name="Picture 2" descr="What is Entrepreneurship? definition, characteristics and entrepreneurial  process - YouTube">
            <a:extLst>
              <a:ext uri="{FF2B5EF4-FFF2-40B4-BE49-F238E27FC236}">
                <a16:creationId xmlns:a16="http://schemas.microsoft.com/office/drawing/2014/main" id="{E4FFF19E-53E3-3907-14BD-153B826C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0F67E9-9515-94A7-C860-A4E4ADBBEC84}"/>
              </a:ext>
            </a:extLst>
          </p:cNvPr>
          <p:cNvSpPr txBox="1"/>
          <p:nvPr/>
        </p:nvSpPr>
        <p:spPr>
          <a:xfrm>
            <a:off x="294968" y="6250703"/>
            <a:ext cx="2654709" cy="447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2327C365-8B4B-74BC-D834-ED6872C1F3B8}"/>
              </a:ext>
            </a:extLst>
          </p:cNvPr>
          <p:cNvSpPr/>
          <p:nvPr/>
        </p:nvSpPr>
        <p:spPr>
          <a:xfrm>
            <a:off x="130614" y="191774"/>
            <a:ext cx="2444420" cy="1587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E4DC59C-1508-8F76-E38C-F21FD255072E}"/>
              </a:ext>
            </a:extLst>
          </p:cNvPr>
          <p:cNvSpPr txBox="1">
            <a:spLocks/>
          </p:cNvSpPr>
          <p:nvPr/>
        </p:nvSpPr>
        <p:spPr>
          <a:xfrm>
            <a:off x="1577601" y="860173"/>
            <a:ext cx="8785599" cy="1059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chemeClr val="bg1"/>
                </a:solidFill>
              </a:rPr>
              <a:t>ريادة الأعمال ما هي؟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A0F28B8-594B-62CB-B9FA-E49C0D631BD4}"/>
              </a:ext>
            </a:extLst>
          </p:cNvPr>
          <p:cNvSpPr txBox="1">
            <a:spLocks/>
          </p:cNvSpPr>
          <p:nvPr/>
        </p:nvSpPr>
        <p:spPr>
          <a:xfrm>
            <a:off x="484001" y="2060620"/>
            <a:ext cx="10972800" cy="401094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en-US" b="1" dirty="0"/>
          </a:p>
        </p:txBody>
      </p:sp>
      <p:pic>
        <p:nvPicPr>
          <p:cNvPr id="3074" name="Picture 2" descr="The 7 Harsh Truths Of Entrepreneurship | by Antonio Martina | Medium">
            <a:extLst>
              <a:ext uri="{FF2B5EF4-FFF2-40B4-BE49-F238E27FC236}">
                <a16:creationId xmlns:a16="http://schemas.microsoft.com/office/drawing/2014/main" id="{A6239199-C50D-08CB-43A3-F00705D3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91774"/>
            <a:ext cx="2444419" cy="15875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254D6-5812-DCC3-53D5-4BA4DA2DD4D6}"/>
              </a:ext>
            </a:extLst>
          </p:cNvPr>
          <p:cNvSpPr txBox="1"/>
          <p:nvPr/>
        </p:nvSpPr>
        <p:spPr>
          <a:xfrm>
            <a:off x="662195" y="1997839"/>
            <a:ext cx="107946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عرف مصطلح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Burch 1986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ريادة الأعمال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Entrepreneurship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على أنها: "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مجموعة أنشطة تقدم على الاهتمام، وتوفير الفرص، وتلبية الحاجات، والرغبات من خلال الإبداع وإنشاء المنشآت"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Dolling 1995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فقد عرفها بأنها:" عملية خلق منظمة اقتصادية مبدعة من اجل تحقيق الربح </a:t>
            </a:r>
            <a:r>
              <a:rPr lang="ar-SA" sz="3600" dirty="0" err="1">
                <a:solidFill>
                  <a:schemeClr val="bg1"/>
                </a:solidFill>
                <a:effectLst/>
                <a:latin typeface="onaizahothimeen"/>
              </a:rPr>
              <a:t>أو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النمو تحت ظروف المخاطرة وعدم التأكد. 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وقد عرف </a:t>
            </a:r>
            <a:r>
              <a:rPr lang="en-US" sz="3600" dirty="0" err="1">
                <a:solidFill>
                  <a:schemeClr val="bg1"/>
                </a:solidFill>
                <a:effectLst/>
                <a:latin typeface="onaizahothimeen"/>
              </a:rPr>
              <a:t>Carbonar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1998 </a:t>
            </a:r>
            <a:r>
              <a:rPr lang="ar-SA" sz="3600" dirty="0">
                <a:solidFill>
                  <a:schemeClr val="bg1"/>
                </a:solidFill>
                <a:latin typeface="onaizahothimeen"/>
              </a:rPr>
              <a:t> أن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ها مرتبطة بالتخطيط المحدد لمواجهة مخاطر محسوبة بناء على معرفة السوق والموارد المتاحة وذلك لتحقيق النجاح المأمول. </a:t>
            </a:r>
            <a:endParaRPr lang="ar-S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Description</a:t>
            </a:r>
          </a:p>
        </p:txBody>
      </p:sp>
      <p:pic>
        <p:nvPicPr>
          <p:cNvPr id="1028" name="Picture 4" descr="Course Descriptions | Studio | Saint Mary's University">
            <a:extLst>
              <a:ext uri="{FF2B5EF4-FFF2-40B4-BE49-F238E27FC236}">
                <a16:creationId xmlns:a16="http://schemas.microsoft.com/office/drawing/2014/main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143790"/>
            <a:ext cx="3657600" cy="4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CEB5E9-8C13-8774-0EE0-3515E29543D0}"/>
              </a:ext>
            </a:extLst>
          </p:cNvPr>
          <p:cNvSpPr txBox="1"/>
          <p:nvPr/>
        </p:nvSpPr>
        <p:spPr>
          <a:xfrm>
            <a:off x="500231" y="2416944"/>
            <a:ext cx="6099586" cy="3236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videos of entrepreneurs.</a:t>
            </a:r>
            <a:endParaRPr lang="en-SA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49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Outlines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645" y="2473779"/>
            <a:ext cx="2974898" cy="3069126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3C16A60-2BC4-5979-2308-81026AC90D7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4050"/>
          <a:ext cx="7232238" cy="453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1254">
                  <a:extLst>
                    <a:ext uri="{9D8B030D-6E8A-4147-A177-3AD203B41FA5}">
                      <a16:colId xmlns:a16="http://schemas.microsoft.com/office/drawing/2014/main" val="1097341341"/>
                    </a:ext>
                  </a:extLst>
                </a:gridCol>
                <a:gridCol w="6240984">
                  <a:extLst>
                    <a:ext uri="{9D8B030D-6E8A-4147-A177-3AD203B41FA5}">
                      <a16:colId xmlns:a16="http://schemas.microsoft.com/office/drawing/2014/main" val="4095136869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Topics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78724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0999497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03321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17002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Crafting a Business Plan and Building a Solid Strategic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911629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820052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63151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409015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1803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30300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0516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58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2093479" y="95499"/>
            <a:ext cx="7657494" cy="1077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COURSE LEARNING OUTCOMES</a:t>
            </a:r>
            <a:endParaRPr lang="en-US" sz="44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085" y="1702676"/>
            <a:ext cx="6611006" cy="4521144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800" dirty="0">
                <a:effectLst/>
                <a:latin typeface="Helvetica Neue" panose="02000503000000020004" pitchFamily="2" charset="0"/>
              </a:rPr>
              <a:t>By the end of this course students will be able to:</a:t>
            </a: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latin typeface="Helvetica Neue" panose="02000503000000020004" pitchFamily="2" charset="0"/>
            </a:endParaRPr>
          </a:p>
          <a:p>
            <a:pPr marL="342900" lvl="0" indent="-342900" algn="just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Examine the steps required, the support available, and the tactics commonly employed by entrepreneurs starting a business.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Critically evaluate business plans in terms of feasibility, investment potential, risk, and completeness.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Turn market opportunities into a business plan. 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effectLst/>
              <a:latin typeface="Helvetica Neue" panose="02000503000000020004" pitchFamily="2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pic>
        <p:nvPicPr>
          <p:cNvPr id="2050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593725" y="1702676"/>
            <a:ext cx="4461641" cy="452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D5B775A-F58E-9E3A-D4EB-F780785A2565}"/>
              </a:ext>
            </a:extLst>
          </p:cNvPr>
          <p:cNvCxnSpPr/>
          <p:nvPr/>
        </p:nvCxnSpPr>
        <p:spPr>
          <a:xfrm>
            <a:off x="2217683" y="1166648"/>
            <a:ext cx="894430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79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1E39B6-FD21-FAC6-403B-59E2E6B33BE6}"/>
              </a:ext>
            </a:extLst>
          </p:cNvPr>
          <p:cNvSpPr txBox="1"/>
          <p:nvPr/>
        </p:nvSpPr>
        <p:spPr>
          <a:xfrm>
            <a:off x="3049793" y="3247023"/>
            <a:ext cx="6099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A" dirty="0"/>
              <a:t>https://study.com/learn/lesson/what-is-an-entrepreneur.html</a:t>
            </a:r>
          </a:p>
        </p:txBody>
      </p:sp>
      <p:pic>
        <p:nvPicPr>
          <p:cNvPr id="8" name="Picture 7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1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488</Words>
  <Application>Microsoft Macintosh PowerPoint</Application>
  <PresentationFormat>Widescreen</PresentationFormat>
  <Paragraphs>83</Paragraphs>
  <Slides>17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Helvetica Neue</vt:lpstr>
      <vt:lpstr>Noto Sans Symbols</vt:lpstr>
      <vt:lpstr>onaizahothimeen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Reference book</vt:lpstr>
      <vt:lpstr>Assessment Grades: </vt:lpstr>
      <vt:lpstr>PowerPoint Presentation</vt:lpstr>
      <vt:lpstr>الاختبارات القصيرة</vt:lpstr>
      <vt:lpstr>الاختبار النهائي</vt:lpstr>
      <vt:lpstr>PowerPoint Presentation</vt:lpstr>
      <vt:lpstr>PowerPoint Presentation</vt:lpstr>
      <vt:lpstr>Course Description</vt:lpstr>
      <vt:lpstr>Course Outlines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B1418</cp:lastModifiedBy>
  <cp:revision>18</cp:revision>
  <dcterms:created xsi:type="dcterms:W3CDTF">2023-04-29T09:08:23Z</dcterms:created>
  <dcterms:modified xsi:type="dcterms:W3CDTF">2024-01-26T11:14:07Z</dcterms:modified>
</cp:coreProperties>
</file>