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480" r:id="rId2"/>
    <p:sldId id="303" r:id="rId3"/>
    <p:sldId id="313" r:id="rId4"/>
    <p:sldId id="481" r:id="rId5"/>
    <p:sldId id="485" r:id="rId6"/>
    <p:sldId id="484" r:id="rId7"/>
    <p:sldId id="483" r:id="rId8"/>
    <p:sldId id="482" r:id="rId9"/>
    <p:sldId id="487" r:id="rId10"/>
    <p:sldId id="486" r:id="rId11"/>
    <p:sldId id="488" r:id="rId12"/>
    <p:sldId id="489" r:id="rId13"/>
    <p:sldId id="494" r:id="rId14"/>
    <p:sldId id="493" r:id="rId15"/>
    <p:sldId id="492" r:id="rId16"/>
    <p:sldId id="491" r:id="rId17"/>
    <p:sldId id="490" r:id="rId18"/>
    <p:sldId id="497" r:id="rId19"/>
    <p:sldId id="496" r:id="rId20"/>
    <p:sldId id="495" r:id="rId21"/>
    <p:sldId id="498" r:id="rId22"/>
    <p:sldId id="506" r:id="rId23"/>
    <p:sldId id="505" r:id="rId24"/>
    <p:sldId id="504" r:id="rId25"/>
    <p:sldId id="503" r:id="rId26"/>
    <p:sldId id="502" r:id="rId27"/>
    <p:sldId id="501" r:id="rId28"/>
    <p:sldId id="499" r:id="rId29"/>
    <p:sldId id="500" r:id="rId30"/>
    <p:sldId id="507" r:id="rId31"/>
    <p:sldId id="508" r:id="rId32"/>
    <p:sldId id="518" r:id="rId33"/>
    <p:sldId id="517" r:id="rId34"/>
    <p:sldId id="516" r:id="rId35"/>
    <p:sldId id="515" r:id="rId36"/>
    <p:sldId id="514" r:id="rId37"/>
    <p:sldId id="513" r:id="rId38"/>
    <p:sldId id="512" r:id="rId39"/>
    <p:sldId id="511" r:id="rId40"/>
    <p:sldId id="510" r:id="rId41"/>
    <p:sldId id="509" r:id="rId42"/>
    <p:sldId id="522" r:id="rId43"/>
    <p:sldId id="521" r:id="rId44"/>
    <p:sldId id="520" r:id="rId45"/>
    <p:sldId id="523" r:id="rId46"/>
    <p:sldId id="519" r:id="rId47"/>
    <p:sldId id="524"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6474F"/>
    <a:srgbClr val="FDE300"/>
    <a:srgbClr val="0065B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40" autoAdjust="0"/>
    <p:restoredTop sz="94604" autoAdjust="0"/>
  </p:normalViewPr>
  <p:slideViewPr>
    <p:cSldViewPr snapToGrid="0">
      <p:cViewPr varScale="1">
        <p:scale>
          <a:sx n="103" d="100"/>
          <a:sy n="103" d="100"/>
        </p:scale>
        <p:origin x="75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6D11EDF-787B-472D-A6C8-42601B225FA7}" type="datetimeFigureOut">
              <a:rPr lang="en-GB" smtClean="0"/>
              <a:t>29/06/2026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2C3BF1-ED60-4D10-BF29-E5162CB20AD3}" type="slidenum">
              <a:rPr lang="en-GB" smtClean="0"/>
              <a:t>‹#›</a:t>
            </a:fld>
            <a:endParaRPr lang="en-GB"/>
          </a:p>
        </p:txBody>
      </p:sp>
    </p:spTree>
    <p:extLst>
      <p:ext uri="{BB962C8B-B14F-4D97-AF65-F5344CB8AC3E}">
        <p14:creationId xmlns:p14="http://schemas.microsoft.com/office/powerpoint/2010/main" val="8610296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B1B4B6-DFF7-1058-42F2-D007FB6389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13786A-A9AA-5174-FF49-FDFD4C3A8CE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27C5736-2DE8-2816-1B9D-D648E0A45D2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393CEE3-1A8A-7104-15F4-DC32627C167C}"/>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7914828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16949A-0051-E1DD-E9E1-1AB1C9F72F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D6B0BC-090D-7C2B-91EF-B0B23872D65F}"/>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62B0573-C128-C938-90AF-B6F238C8B4D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EAF9CA6-0F8A-4F8B-D70C-CC6B037A6F18}"/>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4336274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FBBD94-2451-AC66-80DC-128478C571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9620659-2DD5-542F-0E4B-BBADF99C3333}"/>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1B67F9B-4198-2C36-D8EE-17DF08DFFD8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D4BC203-2046-B1B4-617C-B982B5E7C7AB}"/>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1017938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F34DBC-B9D6-C2D5-2F74-FEC6F21B29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DF855E-E2DF-FF1D-221C-7CA8B4896FD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AA331CE-99A9-2C05-2D48-44B03EAB575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448CFFB-C607-4131-34C2-DDF3B31E1A17}"/>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0862598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502D28-3422-945E-C74B-2D0F1881B5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694F0F-1246-E77B-F897-947DD8FDA64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E28345B-70AE-C1FE-C45F-535501C5942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995EF4A-C154-376E-504D-96EA0085C100}"/>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3839964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882B9D-AA14-6BB4-EC06-8EC8144F29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6DA364B-D65D-4A1D-20C1-AD678204CB4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E63DE85-B0E3-D1B9-F6A4-70197C0A679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73CC7B-2267-300A-FACF-E776D55473D8}"/>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0049003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F3779F-1FFF-5EE3-7F05-0C9FCACB31B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F856C7-2794-74DD-96B7-B0B56760EC0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C225938-7157-7FE5-015A-56DEECE7BA5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6B26AA4-8D33-C70B-610B-0902819D39A4}"/>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5984329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CD588D-0346-7BDB-62C2-D6CE6F50C5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4E8A58-3E88-8D91-2C05-BF0DFA6D57F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991BE05-3252-C6C4-5359-0C228FAA466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7E51B68-6681-0214-BE67-36B99B998C3F}"/>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2298428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AF2313-A892-5F82-E97E-BA832D2E111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B924A8-A100-1246-2720-D543A294F28F}"/>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E94A3238-B40B-3876-A8E9-329DE7B10A2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7C1BF60-87B9-8EDC-0FD5-517A25E0C998}"/>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5513255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E3B6F0-8FF0-A435-45AE-DB3479555C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ED4D83E-7450-B93F-BA9A-74968B09890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0683831-5AD1-F3EB-0F6A-1F49AFDE841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2A6C62B-47D5-ADF2-E6EF-E8543B319671}"/>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0248517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419BBC-12CF-D90C-2EA7-9C0306B387A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48F191-A926-58B8-D125-D7E8E6F1CEA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A005682-3688-49E8-37C1-05EC1EEC64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331143-D096-655C-30E8-BBB5D1D095A4}"/>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5941353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0A9B1F-779B-3B4F-FF5C-7F74B64E0C8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EECE2B2-5A5F-5B40-2454-1D1D8A33922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7DF1E1E-FF94-9A38-3013-72C123C7008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E1886CA-3D1B-144A-8E6B-449C4442281C}"/>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7456252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E1FCD6-CB74-AF26-20EF-C97C85E3B0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B9A454E-1ABD-B3A6-AF3B-961BB9C3CBE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79D513D-0316-668D-F273-6C46EE24216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D8D0CFE-0FF7-2055-E8AE-7DC0C171B202}"/>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7563786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29AF45-B42C-5256-48FF-3BFD8D3C3B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D75DA6-D7BA-DEEC-C356-C745586F9E7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C76EFE3-05B4-9710-1070-500D9372315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38F962A-F928-150F-355C-9B76A5A6F8EC}"/>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42755554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D4C69E-2A54-A91F-96DB-9064CE5F6B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5CAADC-F494-9772-FD58-B4CE2C9A826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3FB5F62-2964-C882-1088-8ACADDAB18F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DACB732-C4B8-A3E4-997F-45474E6F5C5A}"/>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2648075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B793BE-BADE-AB8D-F115-39E91EACAE6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CE2809-A2AC-9A04-04AB-3DB9B175430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D2D797C-DD78-3014-681C-6A75AF52112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239B625-49DE-7041-11FC-46035A5DC46D}"/>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8258783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AA40E9-CED3-D7E1-197F-BE8A729451B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89D804-FD27-46DD-4A49-52DB6326ED3F}"/>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2D012AC-CC2B-D556-E6FB-041C6D2F054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AA007D5-E32D-E6F7-FD9C-BBF5B65DF887}"/>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425790799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7DE9C-49DA-AAF2-81DC-F10A9B891F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ACD1B85-2D38-EFE2-06C0-ADB9E9A95F5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AF68FF6-129B-F876-D9AA-E8BED46AD0B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601D38-DC25-F9A4-92E5-00164E487036}"/>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88783915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64A6D0-02CF-926E-219B-89960B830E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28462ED-1279-FCCA-53B6-6EBC50CB14A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5287814-3A64-F962-352E-18CC1218FA6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D931232-1614-743A-FB09-6BDAC21E2E90}"/>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57343263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007125-B91A-9A1E-3762-88D625F0F4D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2C0B1AA-1ABC-5DE3-C60C-4B855CFA2F9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99BAD8D-48F2-1E00-416D-2012C2FA764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8DF55C4-FEF2-2CA7-D667-A1A3D98A0297}"/>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70238530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BDE399-1EB0-B556-6660-C514AA12EB7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FC901F0-CFAA-8405-7BBF-6B76D9DD7CBF}"/>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C88555C-30A6-F055-E7C3-D199F964C49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A38C676-39EB-BBA2-1DB1-0372CF7E1F2D}"/>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03229756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2B4E1A-0784-9199-9CDC-FF8F26F2A1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A76437-33C3-E126-76EB-EFB3D8CBF377}"/>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17D4D36-0008-E1E6-3E6F-847B00B7F47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FE28E75-DE9E-915D-1B40-9772D7A380DE}"/>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62253041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194FB3-EBA0-2CD5-DEAC-D810A4945C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F17F827-DF69-56EE-E3CD-0D31BFF117D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96689B7-A058-B602-3100-654023443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D050354-BCF3-F096-D9F1-E5F04475F5A5}"/>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407687299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39474E-6555-665E-D2A4-A8546DFD73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FA47EE-06F3-706C-8BEA-86E0BC8EBCD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486F4B6-AE0E-6689-6ACB-1E92DF98AE8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CB8CDDE-70A6-2485-D433-20EB1150F62A}"/>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48118588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DEABA-ABA5-7A2D-2C9E-3032078141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1DFB04-A78A-D0A8-C09A-36B5F06B427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693E7BE5-487D-B4EC-96AA-8DF2EAEEC41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1B6305B-FFED-F6CE-9F1D-2942A179E870}"/>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59874441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D66E46-F1EE-197C-1211-74ED29B274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1C8A8C-0C7E-252B-EB32-4BBAAB9AEFF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C8ED277-B2A1-ACCC-47AD-4E73E9A6564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C64317A-844F-765D-484F-833C72C0D21D}"/>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43234442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49CA60-3672-8803-1355-87BC189B5E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31DC58-4901-831E-FEDB-9FF38AB681B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34C085D-01AA-E39D-5B98-9386154D00D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D6C0D22-4E2A-1672-33FC-C03D04FA34EA}"/>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98262221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60BF0E-7E6B-B0D6-C757-D0CA0D9B1DB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9EEE8AA-14C6-FAFB-2355-90A676F65257}"/>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FFE2ABE-4657-660E-2D9C-78117EA564A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3B72335-B7ED-D298-860E-4A116F9D01D6}"/>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65086499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911F4A-854A-4B90-FA5E-3F5BF8442B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864B87-BFF8-B822-8AC2-C488F910E6E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E564CEAE-D99E-0113-34E2-3206FE8F7BF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62D9E1A-12D5-A855-B826-3E5825E17A19}"/>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88552425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0EC15D-9A8E-3383-5E1D-CCB6594EF9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9B50A0B-CD6E-EC3E-2269-5C216814BB2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CC0C5DBC-3130-7067-3BD5-5CD123046B4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1A4BF46-00DB-DC32-4A76-B8F83F6BC609}"/>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78992605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96A4A6-A0F8-E9FF-8DE1-4DF88192D5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BF03B7E-F54E-9E8E-0091-F0AAF5593C0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1BA2E64-3612-C193-5B9F-3BBE7039EEE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E653A9D-FDDF-C981-D78F-0C9C7C0D6B45}"/>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63426398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CE5364-83CD-6337-EB87-0B9DB86E80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DCA655B-34A2-D205-AE5A-8D9B68C7F51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1297E74-3DF9-BBAE-6B53-C8CEEC2C658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4113422-94F4-3F18-05B3-91D7E1B73FEC}"/>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75544727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8EB6EC-03E4-AD89-B6A5-CF2B3A5689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AED5E4-D40D-6B4E-8F2D-960A41EC746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5126BF7-F613-6296-DFA3-17654B9B93D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26F58DE-BA2A-8AEE-EBC6-E29ECFD7864D}"/>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84449426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64F0F5-6065-CA3C-1D41-1A7155ED361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453836-757C-DA43-DF77-21F07492A937}"/>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8D7D06B-8051-2B07-A493-9A1DC1FDF8A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25300A7-BC29-4BFF-8D14-8FCDC0DB82BF}"/>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50315729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A01A0E-B6F5-42E9-9520-96EE67C9AA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2839594-E416-0A19-FD1B-4D582C8B2B5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9AE2D58-6FC6-0BCB-6299-EBF33171DD2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8E58167-72F0-CA14-BA9C-126213F77D56}"/>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82524421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61DC91-A07F-C8BC-0091-98E1CEF91C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321F41D-367E-07FC-CB5B-C28CE65CF25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7C54F64-9734-AE7A-234F-309BBBF1026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A280C28-E061-15A9-5B23-9802513E0599}"/>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30922218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738EC4-3E6B-7F00-1CE4-8E3F979D7B7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C947F8F-E24A-CDFC-2444-3898B4D8671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E144F3A6-B4F4-DDE2-4257-B53942F81D2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D17B2F3-7627-53F1-C699-4FF730385569}"/>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75097631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50AF46-4682-C966-7904-8AADB04C62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2F5802A-28CE-7D1B-8D77-FDE6675039E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446C67A-10F8-0531-6571-40DA1D5F779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2BB95AE-1F6C-BAF4-0DD6-2335C57EB58C}"/>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59936370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B5F8B5-DE8C-043B-6729-467EB87055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75FBA63-6C23-98A9-EBFF-D0A7A030463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FF5CFC0-29E8-0F08-24F9-A7815D9761C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1AE7782-8107-F82C-81FD-F39738022310}"/>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405809185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C6F6A3-040D-855A-7694-E17F5EC0BA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F2DD33-DAC9-312D-2A86-AF8D63B85CA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1F47A86-8311-42A4-FA91-F4F8EA41F48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96AF41E-4F8B-B3E8-7968-7BA136BF4492}"/>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12462963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4979CB-8D57-DE03-9959-45F63D47AF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60B454-6180-4BCF-B6CE-FEC0D27987A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6BBD332-3DE3-51B6-D8A8-E840A7444F7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60B5D33-8533-2B90-E9B3-7E0E3AD03893}"/>
              </a:ext>
            </a:extLst>
          </p:cNvPr>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90467353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0300E8-2DC8-DA82-1E5E-45F7D18562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D1EFA4B-43E9-25D5-945F-35E52F76433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C8019070-8421-DB32-F3ED-DFE9AB4C108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F8CABB7-6ADF-8E45-1653-8AC743A3F0FF}"/>
              </a:ext>
            </a:extLst>
          </p:cNvPr>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9640250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40CE46-0028-F64D-F7AA-5B8FDD5E3C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AD44E9-1E6B-EFD5-5ACA-9CFF8123745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07686AA-BA0F-2DCD-2001-0104F82C71A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DD1B97B-7B4F-ECA3-DAE4-23FEC3EB95E6}"/>
              </a:ext>
            </a:extLst>
          </p:cNvPr>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0261936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060D97-7399-8239-2409-6A829101249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A0C37D-9230-B953-7D58-4881799A6D8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44C0995-B629-2C98-70F0-E6B351DF4D4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879AC52-A110-9234-8F55-50ACECA4A3F0}"/>
              </a:ext>
            </a:extLst>
          </p:cNvPr>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17974058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0F313-211E-5305-770C-F3FA454C739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D907B00-2C59-DFD0-0E40-A3BE4BFFE3E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E434527-1502-6387-F5EE-80303461B576}"/>
              </a:ext>
            </a:extLst>
          </p:cNvPr>
          <p:cNvSpPr>
            <a:spLocks noGrp="1"/>
          </p:cNvSpPr>
          <p:nvPr>
            <p:ph type="dt" sz="half" idx="10"/>
          </p:nvPr>
        </p:nvSpPr>
        <p:spPr/>
        <p:txBody>
          <a:bodyPr/>
          <a:lstStyle/>
          <a:p>
            <a:fld id="{12DE913A-AD9C-4BC6-8A3F-BCF96A92E80F}" type="datetimeFigureOut">
              <a:rPr lang="en-GB" smtClean="0"/>
              <a:t>29/06/2026</a:t>
            </a:fld>
            <a:endParaRPr lang="en-GB"/>
          </a:p>
        </p:txBody>
      </p:sp>
      <p:sp>
        <p:nvSpPr>
          <p:cNvPr id="5" name="Footer Placeholder 4">
            <a:extLst>
              <a:ext uri="{FF2B5EF4-FFF2-40B4-BE49-F238E27FC236}">
                <a16:creationId xmlns:a16="http://schemas.microsoft.com/office/drawing/2014/main" id="{57A10B1C-F7F0-EE5D-0810-AF9F3C87116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07FFAA3-1941-255F-DAAC-CB2FB246F996}"/>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18356838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7DF06C-2633-2651-8C82-CAACAB5999F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E6D95FB-1C71-5986-6605-7E3A20F3805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A70D073-5B63-D27E-EDE6-0C96E3F84EFF}"/>
              </a:ext>
            </a:extLst>
          </p:cNvPr>
          <p:cNvSpPr>
            <a:spLocks noGrp="1"/>
          </p:cNvSpPr>
          <p:nvPr>
            <p:ph type="dt" sz="half" idx="10"/>
          </p:nvPr>
        </p:nvSpPr>
        <p:spPr/>
        <p:txBody>
          <a:bodyPr/>
          <a:lstStyle/>
          <a:p>
            <a:fld id="{12DE913A-AD9C-4BC6-8A3F-BCF96A92E80F}" type="datetimeFigureOut">
              <a:rPr lang="en-GB" smtClean="0"/>
              <a:t>29/06/2026</a:t>
            </a:fld>
            <a:endParaRPr lang="en-GB"/>
          </a:p>
        </p:txBody>
      </p:sp>
      <p:sp>
        <p:nvSpPr>
          <p:cNvPr id="5" name="Footer Placeholder 4">
            <a:extLst>
              <a:ext uri="{FF2B5EF4-FFF2-40B4-BE49-F238E27FC236}">
                <a16:creationId xmlns:a16="http://schemas.microsoft.com/office/drawing/2014/main" id="{3AA2333B-B745-2FE7-520D-5CC3A8E743D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FE154B-2853-2D88-B761-12D236A43727}"/>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4001002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BBB285-A8EA-0F9E-ECD0-349B64C917B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FB78FBA-863E-954A-A901-ED5C7B4CC8A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00E6820-5D2E-CB93-7C60-76FFEB677B8B}"/>
              </a:ext>
            </a:extLst>
          </p:cNvPr>
          <p:cNvSpPr>
            <a:spLocks noGrp="1"/>
          </p:cNvSpPr>
          <p:nvPr>
            <p:ph type="dt" sz="half" idx="10"/>
          </p:nvPr>
        </p:nvSpPr>
        <p:spPr/>
        <p:txBody>
          <a:bodyPr/>
          <a:lstStyle/>
          <a:p>
            <a:fld id="{12DE913A-AD9C-4BC6-8A3F-BCF96A92E80F}" type="datetimeFigureOut">
              <a:rPr lang="en-GB" smtClean="0"/>
              <a:t>29/06/2026</a:t>
            </a:fld>
            <a:endParaRPr lang="en-GB"/>
          </a:p>
        </p:txBody>
      </p:sp>
      <p:sp>
        <p:nvSpPr>
          <p:cNvPr id="5" name="Footer Placeholder 4">
            <a:extLst>
              <a:ext uri="{FF2B5EF4-FFF2-40B4-BE49-F238E27FC236}">
                <a16:creationId xmlns:a16="http://schemas.microsoft.com/office/drawing/2014/main" id="{B8BCD184-04A8-6110-A33F-64A41CD95B3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C900C9D-2E18-5C5E-4437-254533437071}"/>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35796615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CF3A33-5623-E4D1-914C-C07D6A41B2F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8FA3CE8-9D72-C853-9A93-DE7D16DAE16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1C8CF2E-7B2F-C762-980E-749EF14A59B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86EFEAA-CD5F-2139-40EA-A31E543454D1}"/>
              </a:ext>
            </a:extLst>
          </p:cNvPr>
          <p:cNvSpPr>
            <a:spLocks noGrp="1"/>
          </p:cNvSpPr>
          <p:nvPr>
            <p:ph type="dt" sz="half" idx="10"/>
          </p:nvPr>
        </p:nvSpPr>
        <p:spPr/>
        <p:txBody>
          <a:bodyPr/>
          <a:lstStyle/>
          <a:p>
            <a:fld id="{12DE913A-AD9C-4BC6-8A3F-BCF96A92E80F}" type="datetimeFigureOut">
              <a:rPr lang="en-GB" smtClean="0"/>
              <a:t>29/06/2026</a:t>
            </a:fld>
            <a:endParaRPr lang="en-GB"/>
          </a:p>
        </p:txBody>
      </p:sp>
      <p:sp>
        <p:nvSpPr>
          <p:cNvPr id="6" name="Footer Placeholder 5">
            <a:extLst>
              <a:ext uri="{FF2B5EF4-FFF2-40B4-BE49-F238E27FC236}">
                <a16:creationId xmlns:a16="http://schemas.microsoft.com/office/drawing/2014/main" id="{BCEED94C-5D59-FF76-5549-5EFDF1DFE53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EA96ECF-8A87-B83F-2DB6-5C23832C424A}"/>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4510349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584C96-79BC-7D8F-D427-FCAB04566F2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EF01B7D-1D5F-12DC-A597-153ADDB0A8B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69BD84B-5256-9362-5BD5-8CBC73E7C56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510E53B-1C32-0798-C35E-A2F510005C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E53CD99-F666-D491-9689-0ED02B679DE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E115039-82A4-83A3-12D2-3426DDF68C0B}"/>
              </a:ext>
            </a:extLst>
          </p:cNvPr>
          <p:cNvSpPr>
            <a:spLocks noGrp="1"/>
          </p:cNvSpPr>
          <p:nvPr>
            <p:ph type="dt" sz="half" idx="10"/>
          </p:nvPr>
        </p:nvSpPr>
        <p:spPr/>
        <p:txBody>
          <a:bodyPr/>
          <a:lstStyle/>
          <a:p>
            <a:fld id="{12DE913A-AD9C-4BC6-8A3F-BCF96A92E80F}" type="datetimeFigureOut">
              <a:rPr lang="en-GB" smtClean="0"/>
              <a:t>29/06/2026</a:t>
            </a:fld>
            <a:endParaRPr lang="en-GB"/>
          </a:p>
        </p:txBody>
      </p:sp>
      <p:sp>
        <p:nvSpPr>
          <p:cNvPr id="8" name="Footer Placeholder 7">
            <a:extLst>
              <a:ext uri="{FF2B5EF4-FFF2-40B4-BE49-F238E27FC236}">
                <a16:creationId xmlns:a16="http://schemas.microsoft.com/office/drawing/2014/main" id="{99CC7C13-51D5-D45F-E85B-B29C74485E7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130C0A9-F540-0E18-F18E-2A4535A6545D}"/>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41984129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D8671B-ED70-454C-7203-5BE83180048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F4D225E-A0F2-4CFB-43EA-D0CB06ADE851}"/>
              </a:ext>
            </a:extLst>
          </p:cNvPr>
          <p:cNvSpPr>
            <a:spLocks noGrp="1"/>
          </p:cNvSpPr>
          <p:nvPr>
            <p:ph type="dt" sz="half" idx="10"/>
          </p:nvPr>
        </p:nvSpPr>
        <p:spPr/>
        <p:txBody>
          <a:bodyPr/>
          <a:lstStyle/>
          <a:p>
            <a:fld id="{12DE913A-AD9C-4BC6-8A3F-BCF96A92E80F}" type="datetimeFigureOut">
              <a:rPr lang="en-GB" smtClean="0"/>
              <a:t>29/06/2026</a:t>
            </a:fld>
            <a:endParaRPr lang="en-GB"/>
          </a:p>
        </p:txBody>
      </p:sp>
      <p:sp>
        <p:nvSpPr>
          <p:cNvPr id="4" name="Footer Placeholder 3">
            <a:extLst>
              <a:ext uri="{FF2B5EF4-FFF2-40B4-BE49-F238E27FC236}">
                <a16:creationId xmlns:a16="http://schemas.microsoft.com/office/drawing/2014/main" id="{EAD49351-E8EC-4220-9BEC-EBFA3065418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C457711-FCB6-D689-9670-50E9D92377DA}"/>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32676219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811D7B2-0768-961F-F080-FFCDAFA5940C}"/>
              </a:ext>
            </a:extLst>
          </p:cNvPr>
          <p:cNvSpPr>
            <a:spLocks noGrp="1"/>
          </p:cNvSpPr>
          <p:nvPr>
            <p:ph type="dt" sz="half" idx="10"/>
          </p:nvPr>
        </p:nvSpPr>
        <p:spPr/>
        <p:txBody>
          <a:bodyPr/>
          <a:lstStyle/>
          <a:p>
            <a:fld id="{12DE913A-AD9C-4BC6-8A3F-BCF96A92E80F}" type="datetimeFigureOut">
              <a:rPr lang="en-GB" smtClean="0"/>
              <a:t>29/06/2026</a:t>
            </a:fld>
            <a:endParaRPr lang="en-GB"/>
          </a:p>
        </p:txBody>
      </p:sp>
      <p:sp>
        <p:nvSpPr>
          <p:cNvPr id="3" name="Footer Placeholder 2">
            <a:extLst>
              <a:ext uri="{FF2B5EF4-FFF2-40B4-BE49-F238E27FC236}">
                <a16:creationId xmlns:a16="http://schemas.microsoft.com/office/drawing/2014/main" id="{13D81EFE-DD9F-3169-A374-438BB7A6815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4916F96-6890-0EC8-A889-2D89A671504A}"/>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28964090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F2F2A7-4DE8-EAEC-DB54-732B20E042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2C86A95-4C86-76D2-B2CC-56FD0BBB10C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96C2F10-D215-1507-7459-FC864F3A5FD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DF45E67-59F3-6511-24AF-42A85253E700}"/>
              </a:ext>
            </a:extLst>
          </p:cNvPr>
          <p:cNvSpPr>
            <a:spLocks noGrp="1"/>
          </p:cNvSpPr>
          <p:nvPr>
            <p:ph type="dt" sz="half" idx="10"/>
          </p:nvPr>
        </p:nvSpPr>
        <p:spPr/>
        <p:txBody>
          <a:bodyPr/>
          <a:lstStyle/>
          <a:p>
            <a:fld id="{12DE913A-AD9C-4BC6-8A3F-BCF96A92E80F}" type="datetimeFigureOut">
              <a:rPr lang="en-GB" smtClean="0"/>
              <a:t>29/06/2026</a:t>
            </a:fld>
            <a:endParaRPr lang="en-GB"/>
          </a:p>
        </p:txBody>
      </p:sp>
      <p:sp>
        <p:nvSpPr>
          <p:cNvPr id="6" name="Footer Placeholder 5">
            <a:extLst>
              <a:ext uri="{FF2B5EF4-FFF2-40B4-BE49-F238E27FC236}">
                <a16:creationId xmlns:a16="http://schemas.microsoft.com/office/drawing/2014/main" id="{A0BDB2CF-C063-AE11-0119-6A7C9DFDB83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AB1BB05-9246-96FC-AE14-0E0AB0EE55C7}"/>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19586290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90BFD-D39D-0645-BAB6-DB6631D1666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569A9FF-8F89-C2BD-02C3-40654B15CB5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48E0A51-A3FC-352D-2B82-CF9104DD10D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84077A2-F5FC-F79D-A291-8BA7CB6E8E66}"/>
              </a:ext>
            </a:extLst>
          </p:cNvPr>
          <p:cNvSpPr>
            <a:spLocks noGrp="1"/>
          </p:cNvSpPr>
          <p:nvPr>
            <p:ph type="dt" sz="half" idx="10"/>
          </p:nvPr>
        </p:nvSpPr>
        <p:spPr/>
        <p:txBody>
          <a:bodyPr/>
          <a:lstStyle/>
          <a:p>
            <a:fld id="{12DE913A-AD9C-4BC6-8A3F-BCF96A92E80F}" type="datetimeFigureOut">
              <a:rPr lang="en-GB" smtClean="0"/>
              <a:t>29/06/2026</a:t>
            </a:fld>
            <a:endParaRPr lang="en-GB"/>
          </a:p>
        </p:txBody>
      </p:sp>
      <p:sp>
        <p:nvSpPr>
          <p:cNvPr id="6" name="Footer Placeholder 5">
            <a:extLst>
              <a:ext uri="{FF2B5EF4-FFF2-40B4-BE49-F238E27FC236}">
                <a16:creationId xmlns:a16="http://schemas.microsoft.com/office/drawing/2014/main" id="{19ED1547-4027-56B7-4B40-85C99727218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CF46F7B-982E-2EC3-CA39-BBC48984DBB2}"/>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37278009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A2ECD8-A26F-BED6-4675-763956A8C43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4C81875-06B3-FC51-576B-2A5A497D5A1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979B28D-688C-3826-CCFC-34D1033D28C4}"/>
              </a:ext>
            </a:extLst>
          </p:cNvPr>
          <p:cNvSpPr>
            <a:spLocks noGrp="1"/>
          </p:cNvSpPr>
          <p:nvPr>
            <p:ph type="dt" sz="half" idx="10"/>
          </p:nvPr>
        </p:nvSpPr>
        <p:spPr/>
        <p:txBody>
          <a:bodyPr/>
          <a:lstStyle/>
          <a:p>
            <a:fld id="{12DE913A-AD9C-4BC6-8A3F-BCF96A92E80F}" type="datetimeFigureOut">
              <a:rPr lang="en-GB" smtClean="0"/>
              <a:t>29/06/2026</a:t>
            </a:fld>
            <a:endParaRPr lang="en-GB"/>
          </a:p>
        </p:txBody>
      </p:sp>
      <p:sp>
        <p:nvSpPr>
          <p:cNvPr id="5" name="Footer Placeholder 4">
            <a:extLst>
              <a:ext uri="{FF2B5EF4-FFF2-40B4-BE49-F238E27FC236}">
                <a16:creationId xmlns:a16="http://schemas.microsoft.com/office/drawing/2014/main" id="{934795AB-2888-99EF-3D64-36900E5203A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643B660-5037-DB8F-22A7-5D8382469396}"/>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21132128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6892923-9A3E-7733-689A-958582A306B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942AA82-4281-E908-C4CE-A2C3D2A4AAE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CB72EF7-CF72-271B-1405-C35B40AF0C6E}"/>
              </a:ext>
            </a:extLst>
          </p:cNvPr>
          <p:cNvSpPr>
            <a:spLocks noGrp="1"/>
          </p:cNvSpPr>
          <p:nvPr>
            <p:ph type="dt" sz="half" idx="10"/>
          </p:nvPr>
        </p:nvSpPr>
        <p:spPr/>
        <p:txBody>
          <a:bodyPr/>
          <a:lstStyle/>
          <a:p>
            <a:fld id="{12DE913A-AD9C-4BC6-8A3F-BCF96A92E80F}" type="datetimeFigureOut">
              <a:rPr lang="en-GB" smtClean="0"/>
              <a:t>29/06/2026</a:t>
            </a:fld>
            <a:endParaRPr lang="en-GB"/>
          </a:p>
        </p:txBody>
      </p:sp>
      <p:sp>
        <p:nvSpPr>
          <p:cNvPr id="5" name="Footer Placeholder 4">
            <a:extLst>
              <a:ext uri="{FF2B5EF4-FFF2-40B4-BE49-F238E27FC236}">
                <a16:creationId xmlns:a16="http://schemas.microsoft.com/office/drawing/2014/main" id="{9109C79B-7429-C216-D4FB-94FB84453AC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D5539AB-02F2-77B3-5812-75623E8262DA}"/>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20376725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76541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988054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09692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32744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2F9B0D9-8CD7-E5B2-6566-913155589C6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C456A85-BF39-4C84-C87F-53ACBD4258C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C5661D3-4B39-8933-D889-9F063AF0B4C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DE913A-AD9C-4BC6-8A3F-BCF96A92E80F}" type="datetimeFigureOut">
              <a:rPr lang="en-GB" smtClean="0"/>
              <a:t>29/06/2026</a:t>
            </a:fld>
            <a:endParaRPr lang="en-GB"/>
          </a:p>
        </p:txBody>
      </p:sp>
      <p:sp>
        <p:nvSpPr>
          <p:cNvPr id="5" name="Footer Placeholder 4">
            <a:extLst>
              <a:ext uri="{FF2B5EF4-FFF2-40B4-BE49-F238E27FC236}">
                <a16:creationId xmlns:a16="http://schemas.microsoft.com/office/drawing/2014/main" id="{5C0AE640-EADA-BEFC-7384-C43C4708F5B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A612AC-E84F-4BD5-6EDF-28257E03DF7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1DE61E5-5DDE-4CAB-9FA3-E2B572E3D55D}" type="slidenum">
              <a:rPr lang="en-GB" smtClean="0"/>
              <a:t>‹#›</a:t>
            </a:fld>
            <a:endParaRPr lang="en-GB"/>
          </a:p>
        </p:txBody>
      </p:sp>
    </p:spTree>
    <p:extLst>
      <p:ext uri="{BB962C8B-B14F-4D97-AF65-F5344CB8AC3E}">
        <p14:creationId xmlns:p14="http://schemas.microsoft.com/office/powerpoint/2010/main" val="15496599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3" r:id="rId13"/>
    <p:sldLayoutId id="2147483664"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openxmlformats.org/officeDocument/2006/relationships/image" Target="../media/image8.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5.xml"/><Relationship Id="rId5" Type="http://schemas.openxmlformats.org/officeDocument/2006/relationships/image" Target="../media/image10.jpe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 Id="rId5" Type="http://schemas.openxmlformats.org/officeDocument/2006/relationships/image" Target="../media/image11.jpe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5.xml"/><Relationship Id="rId5" Type="http://schemas.openxmlformats.org/officeDocument/2006/relationships/image" Target="../media/image11.jpe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15.xml"/><Relationship Id="rId5" Type="http://schemas.openxmlformats.org/officeDocument/2006/relationships/image" Target="../media/image13.jpe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15.xml"/><Relationship Id="rId5" Type="http://schemas.openxmlformats.org/officeDocument/2006/relationships/image" Target="../media/image14.jpe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15.xml"/><Relationship Id="rId5" Type="http://schemas.openxmlformats.org/officeDocument/2006/relationships/image" Target="../media/image8.png"/><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15.xml"/><Relationship Id="rId5" Type="http://schemas.openxmlformats.org/officeDocument/2006/relationships/image" Target="../media/image16.gif"/><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15.xml"/><Relationship Id="rId5" Type="http://schemas.openxmlformats.org/officeDocument/2006/relationships/image" Target="../media/image17.gif"/><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5.xml"/><Relationship Id="rId5" Type="http://schemas.openxmlformats.org/officeDocument/2006/relationships/image" Target="../media/image18.jpe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5.xml"/><Relationship Id="rId5" Type="http://schemas.openxmlformats.org/officeDocument/2006/relationships/image" Target="../media/image19.jpe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5.xml"/><Relationship Id="rId5" Type="http://schemas.openxmlformats.org/officeDocument/2006/relationships/image" Target="../media/image20.pn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15.xml"/><Relationship Id="rId5" Type="http://schemas.openxmlformats.org/officeDocument/2006/relationships/image" Target="../media/image8.png"/><Relationship Id="rId4" Type="http://schemas.openxmlformats.org/officeDocument/2006/relationships/image" Target="../media/image21.jpeg"/></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15.xml"/><Relationship Id="rId5" Type="http://schemas.openxmlformats.org/officeDocument/2006/relationships/image" Target="../media/image8.png"/><Relationship Id="rId4" Type="http://schemas.openxmlformats.org/officeDocument/2006/relationships/image" Target="../media/image22.jpeg"/></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15.xml"/><Relationship Id="rId5" Type="http://schemas.openxmlformats.org/officeDocument/2006/relationships/image" Target="../media/image23.jpe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8.xml"/><Relationship Id="rId1" Type="http://schemas.openxmlformats.org/officeDocument/2006/relationships/slideLayout" Target="../slideLayouts/slideLayout15.xml"/><Relationship Id="rId5" Type="http://schemas.openxmlformats.org/officeDocument/2006/relationships/image" Target="../media/image24.jpe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15.xml"/><Relationship Id="rId5" Type="http://schemas.openxmlformats.org/officeDocument/2006/relationships/image" Target="../media/image8.png"/><Relationship Id="rId4" Type="http://schemas.openxmlformats.org/officeDocument/2006/relationships/image" Target="../media/image25.jpeg"/></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0.xml"/><Relationship Id="rId1" Type="http://schemas.openxmlformats.org/officeDocument/2006/relationships/slideLayout" Target="../slideLayouts/slideLayout15.xml"/><Relationship Id="rId5" Type="http://schemas.openxmlformats.org/officeDocument/2006/relationships/image" Target="../media/image26.jpeg"/><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1.xml"/><Relationship Id="rId1" Type="http://schemas.openxmlformats.org/officeDocument/2006/relationships/slideLayout" Target="../slideLayouts/slideLayout15.xml"/><Relationship Id="rId5" Type="http://schemas.openxmlformats.org/officeDocument/2006/relationships/image" Target="../media/image27.jpeg"/><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15.xml"/><Relationship Id="rId5" Type="http://schemas.openxmlformats.org/officeDocument/2006/relationships/image" Target="../media/image8.png"/><Relationship Id="rId4" Type="http://schemas.openxmlformats.org/officeDocument/2006/relationships/image" Target="../media/image28.jpeg"/></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3.xml"/><Relationship Id="rId1" Type="http://schemas.openxmlformats.org/officeDocument/2006/relationships/slideLayout" Target="../slideLayouts/slideLayout15.xml"/><Relationship Id="rId5" Type="http://schemas.openxmlformats.org/officeDocument/2006/relationships/image" Target="../media/image8.png"/><Relationship Id="rId4" Type="http://schemas.openxmlformats.org/officeDocument/2006/relationships/image" Target="../media/image29.jpeg"/></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4.xml"/><Relationship Id="rId1" Type="http://schemas.openxmlformats.org/officeDocument/2006/relationships/slideLayout" Target="../slideLayouts/slideLayout15.xml"/><Relationship Id="rId5" Type="http://schemas.openxmlformats.org/officeDocument/2006/relationships/image" Target="../media/image8.png"/><Relationship Id="rId4" Type="http://schemas.openxmlformats.org/officeDocument/2006/relationships/image" Target="../media/image30.jpeg"/></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5.xml"/><Relationship Id="rId1" Type="http://schemas.openxmlformats.org/officeDocument/2006/relationships/slideLayout" Target="../slideLayouts/slideLayout15.xml"/><Relationship Id="rId5" Type="http://schemas.openxmlformats.org/officeDocument/2006/relationships/image" Target="../media/image31.jpeg"/><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6.xml"/><Relationship Id="rId1" Type="http://schemas.openxmlformats.org/officeDocument/2006/relationships/slideLayout" Target="../slideLayouts/slideLayout15.xml"/><Relationship Id="rId5" Type="http://schemas.openxmlformats.org/officeDocument/2006/relationships/image" Target="../media/image32.jpeg"/><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7.xml"/><Relationship Id="rId1" Type="http://schemas.openxmlformats.org/officeDocument/2006/relationships/slideLayout" Target="../slideLayouts/slideLayout15.xml"/><Relationship Id="rId5" Type="http://schemas.openxmlformats.org/officeDocument/2006/relationships/image" Target="../media/image33.jpeg"/><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8.xml"/><Relationship Id="rId1" Type="http://schemas.openxmlformats.org/officeDocument/2006/relationships/slideLayout" Target="../slideLayouts/slideLayout15.xml"/><Relationship Id="rId5" Type="http://schemas.openxmlformats.org/officeDocument/2006/relationships/image" Target="../media/image34.png"/><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9.xml"/><Relationship Id="rId1" Type="http://schemas.openxmlformats.org/officeDocument/2006/relationships/slideLayout" Target="../slideLayouts/slideLayout15.xml"/><Relationship Id="rId5" Type="http://schemas.openxmlformats.org/officeDocument/2006/relationships/image" Target="../media/image35.png"/><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0.xml"/><Relationship Id="rId1" Type="http://schemas.openxmlformats.org/officeDocument/2006/relationships/slideLayout" Target="../slideLayouts/slideLayout15.xml"/><Relationship Id="rId5" Type="http://schemas.openxmlformats.org/officeDocument/2006/relationships/image" Target="../media/image36.jpeg"/><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1.xml"/><Relationship Id="rId1" Type="http://schemas.openxmlformats.org/officeDocument/2006/relationships/slideLayout" Target="../slideLayouts/slideLayout15.xml"/><Relationship Id="rId4" Type="http://schemas.openxmlformats.org/officeDocument/2006/relationships/image" Target="../media/image37.jpeg"/></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2.xml"/><Relationship Id="rId1" Type="http://schemas.openxmlformats.org/officeDocument/2006/relationships/slideLayout" Target="../slideLayouts/slideLayout15.xml"/><Relationship Id="rId5" Type="http://schemas.openxmlformats.org/officeDocument/2006/relationships/image" Target="../media/image38.jpeg"/><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3.xml"/><Relationship Id="rId1" Type="http://schemas.openxmlformats.org/officeDocument/2006/relationships/slideLayout" Target="../slideLayouts/slideLayout15.xml"/><Relationship Id="rId5" Type="http://schemas.openxmlformats.org/officeDocument/2006/relationships/image" Target="../media/image8.png"/><Relationship Id="rId4" Type="http://schemas.openxmlformats.org/officeDocument/2006/relationships/image" Target="../media/image39.jpeg"/></Relationships>
</file>

<file path=ppt/slides/_rels/slide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5.xml"/><Relationship Id="rId1" Type="http://schemas.openxmlformats.org/officeDocument/2006/relationships/slideLayout" Target="../slideLayouts/slideLayout15.xml"/><Relationship Id="rId5" Type="http://schemas.openxmlformats.org/officeDocument/2006/relationships/image" Target="../media/image40.jpeg"/><Relationship Id="rId4" Type="http://schemas.openxmlformats.org/officeDocument/2006/relationships/image" Target="../media/image8.png"/></Relationships>
</file>

<file path=ppt/slides/_rels/slide3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6.xml"/><Relationship Id="rId1" Type="http://schemas.openxmlformats.org/officeDocument/2006/relationships/slideLayout" Target="../slideLayouts/slideLayout15.xml"/><Relationship Id="rId5" Type="http://schemas.openxmlformats.org/officeDocument/2006/relationships/image" Target="../media/image41.jpeg"/><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7.xml"/><Relationship Id="rId1" Type="http://schemas.openxmlformats.org/officeDocument/2006/relationships/slideLayout" Target="../slideLayouts/slideLayout15.xml"/><Relationship Id="rId5" Type="http://schemas.openxmlformats.org/officeDocument/2006/relationships/image" Target="../media/image42.jpeg"/><Relationship Id="rId4" Type="http://schemas.openxmlformats.org/officeDocument/2006/relationships/image" Target="../media/image8.png"/></Relationships>
</file>

<file path=ppt/slides/_rels/slide3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8.xml"/><Relationship Id="rId1" Type="http://schemas.openxmlformats.org/officeDocument/2006/relationships/slideLayout" Target="../slideLayouts/slideLayout15.xml"/><Relationship Id="rId5" Type="http://schemas.openxmlformats.org/officeDocument/2006/relationships/image" Target="../media/image8.png"/><Relationship Id="rId4" Type="http://schemas.openxmlformats.org/officeDocument/2006/relationships/image" Target="../media/image43.jpeg"/></Relationships>
</file>

<file path=ppt/slides/_rels/slide3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9.xml"/><Relationship Id="rId1" Type="http://schemas.openxmlformats.org/officeDocument/2006/relationships/slideLayout" Target="../slideLayouts/slideLayout15.xml"/><Relationship Id="rId5" Type="http://schemas.openxmlformats.org/officeDocument/2006/relationships/image" Target="../media/image44.jpeg"/><Relationship Id="rId4" Type="http://schemas.openxmlformats.org/officeDocument/2006/relationships/image" Target="../media/image8.png"/></Relationships>
</file>

<file path=ppt/slides/_rels/slide4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0.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4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1.xml"/><Relationship Id="rId1" Type="http://schemas.openxmlformats.org/officeDocument/2006/relationships/slideLayout" Target="../slideLayouts/slideLayout15.xml"/><Relationship Id="rId5" Type="http://schemas.openxmlformats.org/officeDocument/2006/relationships/image" Target="../media/image8.png"/><Relationship Id="rId4" Type="http://schemas.openxmlformats.org/officeDocument/2006/relationships/image" Target="../media/image45.jpeg"/></Relationships>
</file>

<file path=ppt/slides/_rels/slide4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2.xml"/><Relationship Id="rId1" Type="http://schemas.openxmlformats.org/officeDocument/2006/relationships/slideLayout" Target="../slideLayouts/slideLayout15.xml"/><Relationship Id="rId5" Type="http://schemas.openxmlformats.org/officeDocument/2006/relationships/image" Target="../media/image46.jpeg"/><Relationship Id="rId4" Type="http://schemas.openxmlformats.org/officeDocument/2006/relationships/image" Target="../media/image8.png"/></Relationships>
</file>

<file path=ppt/slides/_rels/slide4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3.xml"/><Relationship Id="rId1" Type="http://schemas.openxmlformats.org/officeDocument/2006/relationships/slideLayout" Target="../slideLayouts/slideLayout15.xml"/><Relationship Id="rId5" Type="http://schemas.openxmlformats.org/officeDocument/2006/relationships/image" Target="../media/image8.png"/><Relationship Id="rId4" Type="http://schemas.openxmlformats.org/officeDocument/2006/relationships/image" Target="../media/image47.jpeg"/></Relationships>
</file>

<file path=ppt/slides/_rels/slide4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4.xml"/><Relationship Id="rId1" Type="http://schemas.openxmlformats.org/officeDocument/2006/relationships/slideLayout" Target="../slideLayouts/slideLayout15.xml"/><Relationship Id="rId5" Type="http://schemas.openxmlformats.org/officeDocument/2006/relationships/image" Target="../media/image48.jpeg"/><Relationship Id="rId4" Type="http://schemas.openxmlformats.org/officeDocument/2006/relationships/image" Target="../media/image8.png"/></Relationships>
</file>

<file path=ppt/slides/_rels/slide4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5.xml"/><Relationship Id="rId1" Type="http://schemas.openxmlformats.org/officeDocument/2006/relationships/slideLayout" Target="../slideLayouts/slideLayout15.xml"/><Relationship Id="rId5" Type="http://schemas.openxmlformats.org/officeDocument/2006/relationships/image" Target="../media/image49.jpeg"/><Relationship Id="rId4" Type="http://schemas.openxmlformats.org/officeDocument/2006/relationships/image" Target="../media/image8.png"/></Relationships>
</file>

<file path=ppt/slides/_rels/slide4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6.xml"/><Relationship Id="rId1" Type="http://schemas.openxmlformats.org/officeDocument/2006/relationships/slideLayout" Target="../slideLayouts/slideLayout15.xml"/><Relationship Id="rId5" Type="http://schemas.openxmlformats.org/officeDocument/2006/relationships/image" Target="../media/image50.jpeg"/><Relationship Id="rId4" Type="http://schemas.openxmlformats.org/officeDocument/2006/relationships/image" Target="../media/image8.png"/></Relationships>
</file>

<file path=ppt/slides/_rels/slide4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7.xml"/><Relationship Id="rId1" Type="http://schemas.openxmlformats.org/officeDocument/2006/relationships/slideLayout" Target="../slideLayouts/slideLayout15.xml"/><Relationship Id="rId5" Type="http://schemas.openxmlformats.org/officeDocument/2006/relationships/image" Target="../media/image51.png"/><Relationship Id="rId4" Type="http://schemas.openxmlformats.org/officeDocument/2006/relationships/image" Target="../media/image8.png"/></Relationships>
</file>

<file path=ppt/slides/_rels/slide48.xml.rels><?xml version="1.0" encoding="UTF-8" standalone="yes"?>
<Relationships xmlns="http://schemas.openxmlformats.org/package/2006/relationships"><Relationship Id="rId3" Type="http://schemas.openxmlformats.org/officeDocument/2006/relationships/image" Target="../media/image53.svg"/><Relationship Id="rId2" Type="http://schemas.openxmlformats.org/officeDocument/2006/relationships/image" Target="../media/image52.jpeg"/><Relationship Id="rId1" Type="http://schemas.openxmlformats.org/officeDocument/2006/relationships/slideLayout" Target="../slideLayouts/slideLayout12.xml"/><Relationship Id="rId4" Type="http://schemas.openxmlformats.org/officeDocument/2006/relationships/image" Target="../media/image5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73668" y="3265743"/>
            <a:ext cx="5216525" cy="398780"/>
          </a:xfrm>
          <a:prstGeom prst="rect">
            <a:avLst/>
          </a:prstGeom>
          <a:noFill/>
        </p:spPr>
        <p:txBody>
          <a:bodyPr wrap="square" rtlCol="0">
            <a:spAutoFit/>
          </a:bodyPr>
          <a:lstStyle/>
          <a:p>
            <a:r>
              <a:rPr lang="ar-SA" sz="2000" dirty="0">
                <a:latin typeface="Alexandria" charset="0"/>
                <a:cs typeface="Alexandria" charset="0"/>
              </a:rPr>
              <a:t>د. سارا الودعاني</a:t>
            </a:r>
            <a:endParaRPr lang="en-US" sz="2000" dirty="0">
              <a:latin typeface="Alexandria" charset="0"/>
              <a:cs typeface="Alexandria" charset="0"/>
            </a:endParaRPr>
          </a:p>
        </p:txBody>
      </p:sp>
      <p:sp>
        <p:nvSpPr>
          <p:cNvPr id="31" name="TextBox 30"/>
          <p:cNvSpPr txBox="1"/>
          <p:nvPr/>
        </p:nvSpPr>
        <p:spPr>
          <a:xfrm>
            <a:off x="673668" y="2424037"/>
            <a:ext cx="4626119" cy="769441"/>
          </a:xfrm>
          <a:prstGeom prst="rect">
            <a:avLst/>
          </a:prstGeom>
          <a:noFill/>
        </p:spPr>
        <p:txBody>
          <a:bodyPr wrap="square" rtlCol="0">
            <a:spAutoFit/>
          </a:bodyPr>
          <a:lstStyle/>
          <a:p>
            <a:r>
              <a:rPr lang="ar-SA" sz="4400" b="1" dirty="0">
                <a:solidFill>
                  <a:srgbClr val="00B0F0"/>
                </a:solidFill>
                <a:latin typeface="Alexandria" charset="0"/>
                <a:cs typeface="Alexandria" charset="0"/>
              </a:rPr>
              <a:t>مبادئ التسويق</a:t>
            </a:r>
          </a:p>
        </p:txBody>
      </p:sp>
      <p:sp>
        <p:nvSpPr>
          <p:cNvPr id="34" name="Rectangle: Rounded Corners 33"/>
          <p:cNvSpPr/>
          <p:nvPr/>
        </p:nvSpPr>
        <p:spPr>
          <a:xfrm>
            <a:off x="402196" y="479665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bg1"/>
                </a:solidFill>
                <a:latin typeface="Alexandria" charset="0"/>
                <a:cs typeface="Alexandria" charset="0"/>
              </a:rPr>
              <a:t>05</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2">
            <a:extLst>
              <a:ext uri="{FF2B5EF4-FFF2-40B4-BE49-F238E27FC236}">
                <a16:creationId xmlns:a16="http://schemas.microsoft.com/office/drawing/2014/main" id="{1E0280F2-244B-0137-E707-153B34CD1F1A}"/>
              </a:ext>
            </a:extLst>
          </p:cNvPr>
          <p:cNvSpPr txBox="1"/>
          <p:nvPr/>
        </p:nvSpPr>
        <p:spPr>
          <a:xfrm>
            <a:off x="673668" y="3695241"/>
            <a:ext cx="7189236" cy="369332"/>
          </a:xfrm>
          <a:prstGeom prst="rect">
            <a:avLst/>
          </a:prstGeom>
          <a:noFill/>
        </p:spPr>
        <p:txBody>
          <a:bodyPr wrap="square">
            <a:spAutoFit/>
          </a:bodyPr>
          <a:lstStyle/>
          <a:p>
            <a:r>
              <a:rPr lang="en-US" dirty="0"/>
              <a:t>MGM204</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4110273" y="-58058"/>
            <a:ext cx="8048065" cy="4926423"/>
          </a:xfrm>
        </p:spPr>
      </p:pic>
      <p:sp>
        <p:nvSpPr>
          <p:cNvPr id="9" name="TextBox 8"/>
          <p:cNvSpPr txBox="1"/>
          <p:nvPr/>
        </p:nvSpPr>
        <p:spPr>
          <a:xfrm>
            <a:off x="670669" y="2801712"/>
            <a:ext cx="3041217" cy="769441"/>
          </a:xfrm>
          <a:prstGeom prst="rect">
            <a:avLst/>
          </a:prstGeom>
          <a:noFill/>
        </p:spPr>
        <p:txBody>
          <a:bodyPr wrap="none" rtlCol="0">
            <a:spAutoFit/>
          </a:bodyPr>
          <a:lstStyle/>
          <a:p>
            <a:r>
              <a:rPr lang="ar-SA" sz="4400" b="1" dirty="0">
                <a:solidFill>
                  <a:srgbClr val="00B0F0"/>
                </a:solidFill>
                <a:latin typeface="Alexandria" charset="0"/>
                <a:cs typeface="Alexandria" charset="0"/>
              </a:rPr>
              <a:t>مبادئ التسويق</a:t>
            </a:r>
          </a:p>
        </p:txBody>
      </p:sp>
      <p:sp>
        <p:nvSpPr>
          <p:cNvPr id="10" name="Rectangle: Rounded Corners 9"/>
          <p:cNvSpPr/>
          <p:nvPr/>
        </p:nvSpPr>
        <p:spPr>
          <a:xfrm>
            <a:off x="33663" y="3599113"/>
            <a:ext cx="5316936" cy="878099"/>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400" b="1" dirty="0">
                <a:solidFill>
                  <a:schemeClr val="tx1"/>
                </a:solidFill>
                <a:latin typeface="Alexandria" charset="0"/>
                <a:cs typeface="Alexandria" charset="0"/>
              </a:rPr>
              <a:t>الفصل الخامس: المنتجات والخدمات والعلامات التجارية </a:t>
            </a:r>
            <a:endParaRPr lang="en-US" sz="2400" b="1" dirty="0">
              <a:solidFill>
                <a:schemeClr val="tx1"/>
              </a:solidFill>
              <a:latin typeface="Alexandria" charset="0"/>
              <a:cs typeface="Alexandria" charset="0"/>
            </a:endParaRPr>
          </a:p>
        </p:txBody>
      </p:sp>
      <p:sp>
        <p:nvSpPr>
          <p:cNvPr id="11" name="TextBox 10"/>
          <p:cNvSpPr txBox="1"/>
          <p:nvPr/>
        </p:nvSpPr>
        <p:spPr>
          <a:xfrm>
            <a:off x="1710762" y="4667300"/>
            <a:ext cx="1175322" cy="400110"/>
          </a:xfrm>
          <a:prstGeom prst="rect">
            <a:avLst/>
          </a:prstGeom>
          <a:noFill/>
        </p:spPr>
        <p:txBody>
          <a:bodyPr wrap="none" rtlCol="0">
            <a:spAutoFit/>
          </a:bodyPr>
          <a:lstStyle/>
          <a:p>
            <a:r>
              <a:rPr lang="en-US" sz="2000" dirty="0">
                <a:latin typeface="Alexandria" charset="0"/>
                <a:cs typeface="Alexandria" charset="0"/>
              </a:rPr>
              <a:t>MGM204</a:t>
            </a:r>
          </a:p>
        </p:txBody>
      </p:sp>
      <p:sp>
        <p:nvSpPr>
          <p:cNvPr id="12" name="TextBox 11"/>
          <p:cNvSpPr txBox="1"/>
          <p:nvPr/>
        </p:nvSpPr>
        <p:spPr>
          <a:xfrm>
            <a:off x="1268654" y="6196628"/>
            <a:ext cx="4886463" cy="521970"/>
          </a:xfrm>
          <a:prstGeom prst="rect">
            <a:avLst/>
          </a:prstGeom>
          <a:noFill/>
        </p:spPr>
        <p:txBody>
          <a:bodyPr wrap="square" rtlCol="0">
            <a:spAutoFit/>
          </a:bodyPr>
          <a:lstStyle/>
          <a:p>
            <a:r>
              <a:rPr lang="ar-SA" sz="2800" b="1" dirty="0">
                <a:solidFill>
                  <a:srgbClr val="00B0F0"/>
                </a:solidFill>
                <a:latin typeface="Alexandria" charset="0"/>
                <a:cs typeface="Alexandria" charset="0"/>
              </a:rPr>
              <a:t>د. سارا الودعاني</a:t>
            </a:r>
            <a:endParaRPr lang="en-US" sz="2800" b="1" dirty="0">
              <a:solidFill>
                <a:srgbClr val="00B0F0"/>
              </a:solidFill>
              <a:latin typeface="Alexandria" charset="0"/>
              <a:cs typeface="Alexandria" charset="0"/>
            </a:endParaRPr>
          </a:p>
        </p:txBody>
      </p:sp>
      <p:pic>
        <p:nvPicPr>
          <p:cNvPr id="7" name="Picture 6">
            <a:extLst>
              <a:ext uri="{FF2B5EF4-FFF2-40B4-BE49-F238E27FC236}">
                <a16:creationId xmlns:a16="http://schemas.microsoft.com/office/drawing/2014/main" id="{AFF851C8-F351-B20A-390D-08FD64C69326}"/>
              </a:ext>
            </a:extLst>
          </p:cNvPr>
          <p:cNvPicPr>
            <a:picLocks noChangeAspect="1"/>
          </p:cNvPicPr>
          <p:nvPr/>
        </p:nvPicPr>
        <p:blipFill>
          <a:blip r:embed="rId5"/>
          <a:stretch>
            <a:fillRect/>
          </a:stretch>
        </p:blipFill>
        <p:spPr>
          <a:xfrm>
            <a:off x="240933" y="-58058"/>
            <a:ext cx="2956816" cy="1383912"/>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201FA45-8E03-7923-59C2-6198AD93605A}"/>
              </a:ext>
            </a:extLst>
          </p:cNvPr>
          <p:cNvPicPr>
            <a:picLocks noChangeAspect="1"/>
          </p:cNvPicPr>
          <p:nvPr/>
        </p:nvPicPr>
        <p:blipFill>
          <a:blip r:embed="rId3"/>
          <a:stretch>
            <a:fillRect/>
          </a:stretch>
        </p:blipFill>
        <p:spPr>
          <a:xfrm>
            <a:off x="-1" y="0"/>
            <a:ext cx="12192001" cy="6858000"/>
          </a:xfrm>
          <a:prstGeom prst="rect">
            <a:avLst/>
          </a:prstGeom>
        </p:spPr>
      </p:pic>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351548" y="1238863"/>
            <a:ext cx="4526385" cy="454743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874473" y="46025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8209722" y="1376678"/>
            <a:ext cx="3630730" cy="523220"/>
          </a:xfrm>
          <a:prstGeom prst="rect">
            <a:avLst/>
          </a:prstGeom>
          <a:noFill/>
        </p:spPr>
        <p:txBody>
          <a:bodyPr wrap="square" rtlCol="0">
            <a:spAutoFit/>
          </a:bodyPr>
          <a:lstStyle/>
          <a:p>
            <a:r>
              <a:rPr lang="ar-SA" sz="2800" b="1" dirty="0">
                <a:latin typeface="Alexandria" charset="0"/>
                <a:cs typeface="Alexandria" charset="0"/>
              </a:rPr>
              <a:t>محاور المحاضرة الخامسة :</a:t>
            </a:r>
            <a:endParaRPr lang="en-US" sz="2800" b="1" dirty="0">
              <a:latin typeface="Alexandria" charset="0"/>
              <a:cs typeface="Alexandria" charset="0"/>
            </a:endParaRPr>
          </a:p>
        </p:txBody>
      </p:sp>
      <p:sp>
        <p:nvSpPr>
          <p:cNvPr id="28" name="Rectangle 27"/>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72991" y="2037712"/>
            <a:ext cx="7945293" cy="4653646"/>
          </a:xfrm>
          <a:prstGeom prst="rect">
            <a:avLst/>
          </a:prstGeom>
          <a:noFill/>
        </p:spPr>
        <p:txBody>
          <a:bodyPr wrap="square" rtlCol="0">
            <a:spAutoFit/>
          </a:bodyPr>
          <a:lstStyle/>
          <a:p>
            <a:pPr marL="457200" indent="-457200" algn="just" rtl="1">
              <a:lnSpc>
                <a:spcPct val="150000"/>
              </a:lnSpc>
              <a:buFont typeface="Wingdings" panose="05000000000000000000" pitchFamily="2" charset="2"/>
              <a:buChar char="v"/>
            </a:pPr>
            <a:r>
              <a:rPr lang="en-US" sz="2000" b="1" dirty="0" err="1"/>
              <a:t>يتناول</a:t>
            </a:r>
            <a:r>
              <a:rPr lang="en-US" sz="2000" b="1" dirty="0"/>
              <a:t> </a:t>
            </a:r>
            <a:r>
              <a:rPr lang="en-US" sz="2000" b="1" dirty="0" err="1"/>
              <a:t>هذا</a:t>
            </a:r>
            <a:r>
              <a:rPr lang="en-US" sz="2000" b="1" dirty="0"/>
              <a:t> </a:t>
            </a:r>
            <a:r>
              <a:rPr lang="en-US" sz="2000" b="1" dirty="0" err="1"/>
              <a:t>الفصل</a:t>
            </a:r>
            <a:r>
              <a:rPr lang="en-US" sz="2000" b="1" dirty="0"/>
              <a:t> </a:t>
            </a:r>
            <a:r>
              <a:rPr lang="en-US" sz="2000" b="1" dirty="0" err="1"/>
              <a:t>الموضوعات</a:t>
            </a:r>
            <a:r>
              <a:rPr lang="en-US" sz="2000" b="1" dirty="0"/>
              <a:t> </a:t>
            </a:r>
            <a:r>
              <a:rPr lang="en-US" sz="2000" b="1" dirty="0" err="1"/>
              <a:t>الرئيسة</a:t>
            </a:r>
            <a:r>
              <a:rPr lang="en-US" sz="2000" b="1" dirty="0"/>
              <a:t> </a:t>
            </a:r>
            <a:r>
              <a:rPr lang="en-US" sz="2000" b="1" dirty="0" err="1"/>
              <a:t>الآتية</a:t>
            </a:r>
            <a:r>
              <a:rPr lang="en-US" sz="2000" b="1" dirty="0"/>
              <a:t>:</a:t>
            </a:r>
          </a:p>
          <a:p>
            <a:pPr marL="457200" indent="-457200" algn="just" rtl="1">
              <a:lnSpc>
                <a:spcPct val="150000"/>
              </a:lnSpc>
              <a:buFont typeface="+mj-lt"/>
              <a:buAutoNum type="arabicPeriod"/>
            </a:pPr>
            <a:r>
              <a:rPr lang="ar-SA" sz="2000" b="1" dirty="0">
                <a:cs typeface="+mj-cs"/>
              </a:rPr>
              <a:t>تعريف المنتجات والخدمات.</a:t>
            </a:r>
          </a:p>
          <a:p>
            <a:pPr marL="457200" indent="-457200" algn="just" rtl="1">
              <a:lnSpc>
                <a:spcPct val="150000"/>
              </a:lnSpc>
              <a:buFont typeface="+mj-lt"/>
              <a:buAutoNum type="arabicPeriod"/>
            </a:pPr>
            <a:r>
              <a:rPr lang="ar-SA" sz="2000" b="1" dirty="0">
                <a:cs typeface="+mj-cs"/>
              </a:rPr>
              <a:t>تصنيفات المنتجات والخدمات.</a:t>
            </a:r>
          </a:p>
          <a:p>
            <a:pPr marL="457200" indent="-457200" algn="just" rtl="1">
              <a:lnSpc>
                <a:spcPct val="150000"/>
              </a:lnSpc>
              <a:buFont typeface="+mj-lt"/>
              <a:buAutoNum type="arabicPeriod"/>
            </a:pPr>
            <a:r>
              <a:rPr lang="ar-SA" sz="2000" b="1" dirty="0">
                <a:cs typeface="+mj-cs"/>
              </a:rPr>
              <a:t>قرارات المنتج والخدمة.</a:t>
            </a:r>
          </a:p>
          <a:p>
            <a:pPr marL="457200" indent="-457200" algn="just" rtl="1">
              <a:lnSpc>
                <a:spcPct val="150000"/>
              </a:lnSpc>
              <a:buFont typeface="+mj-lt"/>
              <a:buAutoNum type="arabicPeriod"/>
            </a:pPr>
            <a:r>
              <a:rPr lang="ar-SA" sz="2000" b="1" dirty="0">
                <a:cs typeface="+mj-cs"/>
              </a:rPr>
              <a:t>طبيعة الخدمات وخصائصها.</a:t>
            </a:r>
          </a:p>
          <a:p>
            <a:pPr marL="457200" indent="-457200" algn="just" rtl="1">
              <a:lnSpc>
                <a:spcPct val="150000"/>
              </a:lnSpc>
              <a:buFont typeface="+mj-lt"/>
              <a:buAutoNum type="arabicPeriod"/>
            </a:pPr>
            <a:r>
              <a:rPr lang="ar-SA" sz="2000" b="1" dirty="0">
                <a:cs typeface="+mj-cs"/>
              </a:rPr>
              <a:t>دورة حياة المنتج.</a:t>
            </a:r>
          </a:p>
          <a:p>
            <a:pPr algn="just" rtl="1">
              <a:lnSpc>
                <a:spcPct val="150000"/>
              </a:lnSpc>
            </a:pPr>
            <a:endParaRPr lang="ar-SA" sz="2000" b="1" dirty="0">
              <a:cs typeface="+mj-cs"/>
            </a:endParaRPr>
          </a:p>
          <a:p>
            <a:pPr algn="just" rtl="1">
              <a:lnSpc>
                <a:spcPct val="150000"/>
              </a:lnSpc>
            </a:pPr>
            <a:r>
              <a:rPr lang="ar-SA" sz="2000" b="1" dirty="0">
                <a:cs typeface="+mj-cs"/>
              </a:rPr>
              <a:t>هدف الفصل:</a:t>
            </a:r>
          </a:p>
          <a:p>
            <a:pPr algn="just" rtl="1">
              <a:lnSpc>
                <a:spcPct val="150000"/>
              </a:lnSpc>
            </a:pPr>
            <a:r>
              <a:rPr lang="ar-SA" sz="2000" b="1" dirty="0">
                <a:cs typeface="+mj-cs"/>
              </a:rPr>
              <a:t>التعرف على مفهوم المنتجات والخدمات، وتصنيفاتها، والقرارات التسويقية المرتبطة بها، وفهم خصائص الخدمات، ودراسة مراحل دورة حياة المنتج وأثرها في نجاح الاستراتيجية التسويقية.</a:t>
            </a:r>
          </a:p>
        </p:txBody>
      </p:sp>
      <p:sp>
        <p:nvSpPr>
          <p:cNvPr id="32" name="Rectangle 31"/>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05</a:t>
            </a:r>
            <a:endParaRPr lang="en-US" sz="2000" b="1" dirty="0">
              <a:solidFill>
                <a:schemeClr val="bg1"/>
              </a:solidFill>
              <a:cs typeface="Times New Roman" panose="02020603050405020304" pitchFamily="18"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0F6D6B-C3E3-B402-A228-846A99901F35}"/>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BF138A15-52C0-ECA9-2CC2-20634F6F8335}"/>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811F4194-1DDF-3FFF-A95F-589B382E934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7A59ADA7-BC1C-168E-4082-D3622A5EE0DB}"/>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01C975F5-8299-ACA1-64C8-B17E2E3E4173}"/>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4D5EA96E-2F65-6123-65C9-7314E18F2D40}"/>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05</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2D158872-3CC4-59AC-8197-AF8EE936263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9" name="TextBox 8">
            <a:extLst>
              <a:ext uri="{FF2B5EF4-FFF2-40B4-BE49-F238E27FC236}">
                <a16:creationId xmlns:a16="http://schemas.microsoft.com/office/drawing/2014/main" id="{BD00CAED-FDD8-C2F0-6FE1-7D6B88F416CA}"/>
              </a:ext>
            </a:extLst>
          </p:cNvPr>
          <p:cNvSpPr txBox="1"/>
          <p:nvPr/>
        </p:nvSpPr>
        <p:spPr>
          <a:xfrm>
            <a:off x="-452673" y="905464"/>
            <a:ext cx="11870957" cy="6003054"/>
          </a:xfrm>
          <a:prstGeom prst="rect">
            <a:avLst/>
          </a:prstGeom>
          <a:noFill/>
        </p:spPr>
        <p:txBody>
          <a:bodyPr wrap="square">
            <a:spAutoFit/>
          </a:bodyPr>
          <a:lstStyle/>
          <a:p>
            <a:pPr algn="r" rtl="1">
              <a:lnSpc>
                <a:spcPct val="150000"/>
              </a:lnSpc>
            </a:pPr>
            <a:r>
              <a:rPr lang="en-US" b="1" dirty="0">
                <a:solidFill>
                  <a:srgbClr val="00B0F0"/>
                </a:solidFill>
              </a:rPr>
              <a:t>ما </a:t>
            </a:r>
            <a:r>
              <a:rPr lang="en-US" b="1" dirty="0" err="1">
                <a:solidFill>
                  <a:srgbClr val="00B0F0"/>
                </a:solidFill>
              </a:rPr>
              <a:t>هو</a:t>
            </a:r>
            <a:r>
              <a:rPr lang="en-US" b="1" dirty="0">
                <a:solidFill>
                  <a:srgbClr val="00B0F0"/>
                </a:solidFill>
              </a:rPr>
              <a:t> المنتج؟</a:t>
            </a:r>
            <a:endParaRPr lang="ar-SA" b="1" dirty="0">
              <a:solidFill>
                <a:srgbClr val="00B0F0"/>
              </a:solidFill>
            </a:endParaRPr>
          </a:p>
          <a:p>
            <a:pPr algn="r" rtl="1">
              <a:lnSpc>
                <a:spcPct val="150000"/>
              </a:lnSpc>
            </a:pPr>
            <a:r>
              <a:rPr lang="en-US" b="1" dirty="0"/>
              <a:t> </a:t>
            </a:r>
            <a:r>
              <a:rPr lang="ar-SA" b="1" dirty="0"/>
              <a:t>المنتج هو أي شيء يمكن تقديمه إلى السوق لجذب الانتباه أو الاقتناء أو الاستخدام أو الاستهلاك بهدف إشباع حاجة أو رغبة لدى المستهلك.</a:t>
            </a:r>
          </a:p>
          <a:p>
            <a:pPr marL="285750" indent="-285750" algn="r" rtl="1">
              <a:lnSpc>
                <a:spcPct val="150000"/>
              </a:lnSpc>
              <a:buFont typeface="Wingdings" panose="05000000000000000000" pitchFamily="2" charset="2"/>
              <a:buChar char="v"/>
            </a:pPr>
            <a:r>
              <a:rPr lang="ar-SA" b="1" dirty="0" err="1">
                <a:solidFill>
                  <a:srgbClr val="00B0F0"/>
                </a:solidFill>
              </a:rPr>
              <a:t>مثال:</a:t>
            </a:r>
            <a:r>
              <a:rPr lang="ar-SA" b="1" dirty="0" err="1"/>
              <a:t>الهاتف</a:t>
            </a:r>
            <a:r>
              <a:rPr lang="ar-SA" b="1" dirty="0"/>
              <a:t> الذكي يُعد منتجًا لأنه يلبّي حاجة التواصل والعمل والترفيه.</a:t>
            </a:r>
          </a:p>
          <a:p>
            <a:pPr algn="r" rtl="1">
              <a:lnSpc>
                <a:spcPct val="150000"/>
              </a:lnSpc>
            </a:pPr>
            <a:endParaRPr lang="ar-SA" b="1" dirty="0"/>
          </a:p>
          <a:p>
            <a:pPr algn="r" rtl="1">
              <a:lnSpc>
                <a:spcPct val="150000"/>
              </a:lnSpc>
            </a:pPr>
            <a:r>
              <a:rPr lang="ar-SA" b="1" dirty="0">
                <a:solidFill>
                  <a:srgbClr val="00B0F0"/>
                </a:solidFill>
              </a:rPr>
              <a:t>الخدمة </a:t>
            </a:r>
          </a:p>
          <a:p>
            <a:pPr algn="r" rtl="1">
              <a:lnSpc>
                <a:spcPct val="150000"/>
              </a:lnSpc>
            </a:pPr>
            <a:r>
              <a:rPr lang="ar-SA" b="1" dirty="0"/>
              <a:t>الخدمة هي نشاط أو منفعة أو إشباع يُعرض للبيع، ويتميز بأنه غير ملموس بطبيعته، ولا يؤدي إلى انتقال ملكية شيء مادي.</a:t>
            </a:r>
          </a:p>
          <a:p>
            <a:pPr marL="285750" indent="-285750" algn="r" rtl="1">
              <a:lnSpc>
                <a:spcPct val="150000"/>
              </a:lnSpc>
              <a:buFont typeface="Wingdings" panose="05000000000000000000" pitchFamily="2" charset="2"/>
              <a:buChar char="v"/>
            </a:pPr>
            <a:r>
              <a:rPr lang="ar-SA" b="1" dirty="0" err="1">
                <a:solidFill>
                  <a:srgbClr val="00B0F0"/>
                </a:solidFill>
              </a:rPr>
              <a:t>مثال:</a:t>
            </a:r>
            <a:r>
              <a:rPr lang="ar-SA" b="1" dirty="0" err="1"/>
              <a:t>الحصول</a:t>
            </a:r>
            <a:r>
              <a:rPr lang="ar-SA" b="1" dirty="0"/>
              <a:t> على استشارة طبية أو تعليم جامعي؛ فالعميل يستفيد من الخدمة دون امتلاك شيء مادي.</a:t>
            </a:r>
          </a:p>
          <a:p>
            <a:pPr marL="285750" indent="-285750" algn="r" rtl="1">
              <a:lnSpc>
                <a:spcPct val="150000"/>
              </a:lnSpc>
              <a:buFont typeface="Wingdings" panose="05000000000000000000" pitchFamily="2" charset="2"/>
              <a:buChar char="ü"/>
            </a:pPr>
            <a:r>
              <a:rPr lang="ar-SA" b="1" dirty="0">
                <a:solidFill>
                  <a:srgbClr val="00B0F0"/>
                </a:solidFill>
              </a:rPr>
              <a:t>المفهوم الواسع للمنتج وفقًا لكوتلر، لا يقتصر المنتج على السلع المادية، بل يشمل أيضًا:</a:t>
            </a:r>
          </a:p>
          <a:p>
            <a:pPr marL="285750" indent="-285750" algn="r" rtl="1">
              <a:buFont typeface="Arial" panose="020B0604020202020204" pitchFamily="34" charset="0"/>
              <a:buChar char="•"/>
            </a:pPr>
            <a:r>
              <a:rPr lang="ar-SA" b="1" dirty="0"/>
              <a:t>السلع </a:t>
            </a:r>
          </a:p>
          <a:p>
            <a:pPr marL="285750" indent="-285750" algn="r" rtl="1">
              <a:buFont typeface="Arial" panose="020B0604020202020204" pitchFamily="34" charset="0"/>
              <a:buChar char="•"/>
            </a:pPr>
            <a:r>
              <a:rPr lang="ar-SA" b="1" dirty="0"/>
              <a:t>الخدمات</a:t>
            </a:r>
          </a:p>
          <a:p>
            <a:pPr marL="285750" indent="-285750" algn="r" rtl="1">
              <a:buFont typeface="Arial" panose="020B0604020202020204" pitchFamily="34" charset="0"/>
              <a:buChar char="•"/>
            </a:pPr>
            <a:r>
              <a:rPr lang="ar-SA" b="1" dirty="0"/>
              <a:t>الأحداث </a:t>
            </a:r>
          </a:p>
          <a:p>
            <a:pPr marL="285750" indent="-285750" algn="r" rtl="1">
              <a:buFont typeface="Arial" panose="020B0604020202020204" pitchFamily="34" charset="0"/>
              <a:buChar char="•"/>
            </a:pPr>
            <a:r>
              <a:rPr lang="ar-SA" b="1" dirty="0"/>
              <a:t>الأشخاص </a:t>
            </a:r>
          </a:p>
          <a:p>
            <a:pPr marL="285750" indent="-285750" algn="r" rtl="1">
              <a:buFont typeface="Arial" panose="020B0604020202020204" pitchFamily="34" charset="0"/>
              <a:buChar char="•"/>
            </a:pPr>
            <a:r>
              <a:rPr lang="ar-SA" b="1" dirty="0"/>
              <a:t>الأماكن </a:t>
            </a:r>
          </a:p>
          <a:p>
            <a:pPr marL="285750" indent="-285750" algn="r" rtl="1">
              <a:buFont typeface="Arial" panose="020B0604020202020204" pitchFamily="34" charset="0"/>
              <a:buChar char="•"/>
            </a:pPr>
            <a:r>
              <a:rPr lang="ar-SA" b="1" dirty="0"/>
              <a:t>المنظمات</a:t>
            </a:r>
          </a:p>
          <a:p>
            <a:pPr marL="285750" indent="-285750" algn="r" rtl="1">
              <a:buFont typeface="Arial" panose="020B0604020202020204" pitchFamily="34" charset="0"/>
              <a:buChar char="•"/>
            </a:pPr>
            <a:r>
              <a:rPr lang="ar-SA" b="1" dirty="0"/>
              <a:t>الأفكار </a:t>
            </a:r>
          </a:p>
          <a:p>
            <a:pPr marL="285750" indent="-285750" algn="r" rtl="1">
              <a:buFont typeface="Arial" panose="020B0604020202020204" pitchFamily="34" charset="0"/>
              <a:buChar char="•"/>
            </a:pPr>
            <a:r>
              <a:rPr lang="ar-SA" b="1" dirty="0"/>
              <a:t>أو مزيجًا من هذه العناصر.</a:t>
            </a:r>
          </a:p>
          <a:p>
            <a:pPr marL="285750" indent="-285750" algn="r" rtl="1">
              <a:lnSpc>
                <a:spcPct val="150000"/>
              </a:lnSpc>
              <a:buFont typeface="Wingdings" panose="05000000000000000000" pitchFamily="2" charset="2"/>
              <a:buChar char="v"/>
            </a:pPr>
            <a:r>
              <a:rPr lang="ar-SA" b="1" dirty="0" err="1">
                <a:solidFill>
                  <a:srgbClr val="00B0F0"/>
                </a:solidFill>
              </a:rPr>
              <a:t>مثال:</a:t>
            </a:r>
            <a:r>
              <a:rPr lang="ar-SA" b="1" dirty="0" err="1"/>
              <a:t>موسم</a:t>
            </a:r>
            <a:r>
              <a:rPr lang="ar-SA" b="1" dirty="0"/>
              <a:t> الرياض يُعد منتجًا تسويقيًا لأنه يجمع بين حدث وترفيه وخدمات وتجارب متنوعة.</a:t>
            </a:r>
            <a:endParaRPr lang="en-US" b="1" dirty="0"/>
          </a:p>
        </p:txBody>
      </p:sp>
      <p:pic>
        <p:nvPicPr>
          <p:cNvPr id="10" name="Picture 9" descr="صورة منشور القصة">
            <a:extLst>
              <a:ext uri="{FF2B5EF4-FFF2-40B4-BE49-F238E27FC236}">
                <a16:creationId xmlns:a16="http://schemas.microsoft.com/office/drawing/2014/main" id="{95108681-61E1-BF05-6CF9-878048AACB96}"/>
              </a:ext>
            </a:extLst>
          </p:cNvPr>
          <p:cNvPicPr>
            <a:picLocks noChangeAspect="1"/>
          </p:cNvPicPr>
          <p:nvPr/>
        </p:nvPicPr>
        <p:blipFill>
          <a:blip r:embed="rId5"/>
          <a:stretch>
            <a:fillRect/>
          </a:stretch>
        </p:blipFill>
        <p:spPr>
          <a:xfrm>
            <a:off x="219182" y="3576574"/>
            <a:ext cx="3143540" cy="3143540"/>
          </a:xfrm>
          <a:prstGeom prst="rect">
            <a:avLst/>
          </a:prstGeom>
        </p:spPr>
      </p:pic>
    </p:spTree>
    <p:extLst>
      <p:ext uri="{BB962C8B-B14F-4D97-AF65-F5344CB8AC3E}">
        <p14:creationId xmlns:p14="http://schemas.microsoft.com/office/powerpoint/2010/main" val="39953379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C1CE9D-11F7-E876-16B5-D773B04CFB6A}"/>
            </a:ext>
          </a:extLst>
        </p:cNvPr>
        <p:cNvGrpSpPr/>
        <p:nvPr/>
      </p:nvGrpSpPr>
      <p:grpSpPr>
        <a:xfrm>
          <a:off x="0" y="0"/>
          <a:ext cx="0" cy="0"/>
          <a:chOff x="0" y="0"/>
          <a:chExt cx="0" cy="0"/>
        </a:xfrm>
      </p:grpSpPr>
      <p:pic>
        <p:nvPicPr>
          <p:cNvPr id="13" name="Picture 12">
            <a:extLst>
              <a:ext uri="{FF2B5EF4-FFF2-40B4-BE49-F238E27FC236}">
                <a16:creationId xmlns:a16="http://schemas.microsoft.com/office/drawing/2014/main" id="{D65EC92E-D301-0FFF-DFC6-07428C456FCF}"/>
              </a:ext>
            </a:extLst>
          </p:cNvPr>
          <p:cNvPicPr>
            <a:picLocks noChangeAspect="1"/>
          </p:cNvPicPr>
          <p:nvPr/>
        </p:nvPicPr>
        <p:blipFill>
          <a:blip r:embed="rId3"/>
          <a:stretch>
            <a:fillRect/>
          </a:stretch>
        </p:blipFill>
        <p:spPr>
          <a:xfrm>
            <a:off x="1" y="0"/>
            <a:ext cx="12192000" cy="7027428"/>
          </a:xfrm>
          <a:prstGeom prst="rect">
            <a:avLst/>
          </a:prstGeom>
        </p:spPr>
      </p:pic>
      <p:sp>
        <p:nvSpPr>
          <p:cNvPr id="2" name="Right Triangle 1">
            <a:extLst>
              <a:ext uri="{FF2B5EF4-FFF2-40B4-BE49-F238E27FC236}">
                <a16:creationId xmlns:a16="http://schemas.microsoft.com/office/drawing/2014/main" id="{9D631D6B-3EB8-458C-8FFD-B2E362ED4DC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35071ED4-EC75-6A7B-50C4-C43CA92380BE}"/>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01B0CCE3-7592-088F-0287-9529BBEF6EBD}"/>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F661A1C2-E870-0AFB-D585-DB3ED3FD5E10}"/>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05</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DC0742C4-C82D-41AE-B16C-22D9B35C0B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5" name="TextBox 4">
            <a:extLst>
              <a:ext uri="{FF2B5EF4-FFF2-40B4-BE49-F238E27FC236}">
                <a16:creationId xmlns:a16="http://schemas.microsoft.com/office/drawing/2014/main" id="{A18BC097-620E-2F1E-5D1F-10500D5324FD}"/>
              </a:ext>
            </a:extLst>
          </p:cNvPr>
          <p:cNvSpPr txBox="1"/>
          <p:nvPr/>
        </p:nvSpPr>
        <p:spPr>
          <a:xfrm>
            <a:off x="4860093" y="1079854"/>
            <a:ext cx="3164186" cy="369332"/>
          </a:xfrm>
          <a:prstGeom prst="rect">
            <a:avLst/>
          </a:prstGeom>
          <a:noFill/>
        </p:spPr>
        <p:txBody>
          <a:bodyPr wrap="square">
            <a:spAutoFit/>
          </a:bodyPr>
          <a:lstStyle/>
          <a:p>
            <a:pPr algn="r" rtl="1"/>
            <a:r>
              <a:rPr lang="ar-SA" b="1" dirty="0">
                <a:solidFill>
                  <a:srgbClr val="00B0F0"/>
                </a:solidFill>
              </a:rPr>
              <a:t>درجة ملموسية المنتجات والخدمات</a:t>
            </a:r>
            <a:endParaRPr lang="en-US" b="1" dirty="0">
              <a:solidFill>
                <a:srgbClr val="00B0F0"/>
              </a:solidFill>
            </a:endParaRPr>
          </a:p>
        </p:txBody>
      </p:sp>
      <p:sp>
        <p:nvSpPr>
          <p:cNvPr id="8" name="TextBox 7">
            <a:extLst>
              <a:ext uri="{FF2B5EF4-FFF2-40B4-BE49-F238E27FC236}">
                <a16:creationId xmlns:a16="http://schemas.microsoft.com/office/drawing/2014/main" id="{97EF43CD-44DB-AC53-1AB4-66C1982645F1}"/>
              </a:ext>
            </a:extLst>
          </p:cNvPr>
          <p:cNvSpPr txBox="1"/>
          <p:nvPr/>
        </p:nvSpPr>
        <p:spPr>
          <a:xfrm>
            <a:off x="1790953" y="1551862"/>
            <a:ext cx="9627332" cy="5033557"/>
          </a:xfrm>
          <a:prstGeom prst="rect">
            <a:avLst/>
          </a:prstGeom>
          <a:noFill/>
        </p:spPr>
        <p:txBody>
          <a:bodyPr wrap="square">
            <a:spAutoFit/>
          </a:bodyPr>
          <a:lstStyle/>
          <a:p>
            <a:pPr algn="just" rtl="1">
              <a:lnSpc>
                <a:spcPct val="150000"/>
              </a:lnSpc>
            </a:pPr>
            <a:r>
              <a:rPr lang="ar-SA" dirty="0"/>
              <a:t>يوضح كوتلر أن المنتجات والخدمات تختلف في درجة ملموسيتها، حيث تبدأ بالعروض التي يغلب عليها العنصر المادي، وتنتهي بالعروض التي يغلب عليها العنصر غير الملموس، مع وجود عروض تجمع بين المنتج والخدمة بنسب متفاوتة.</a:t>
            </a:r>
          </a:p>
          <a:p>
            <a:pPr marL="285750" indent="-285750" algn="just" rtl="1">
              <a:lnSpc>
                <a:spcPct val="150000"/>
              </a:lnSpc>
              <a:buFont typeface="Wingdings" panose="05000000000000000000" pitchFamily="2" charset="2"/>
              <a:buChar char="ü"/>
            </a:pPr>
            <a:r>
              <a:rPr lang="ar-SA" dirty="0"/>
              <a:t>أي أنه  لا يوجد فصل حاد بين المنتجات والخدمات، بل توجد درجة من الملموسية.</a:t>
            </a:r>
          </a:p>
          <a:p>
            <a:pPr algn="just" rtl="1">
              <a:lnSpc>
                <a:spcPct val="150000"/>
              </a:lnSpc>
            </a:pPr>
            <a:endParaRPr lang="ar-SA" b="1" dirty="0"/>
          </a:p>
          <a:p>
            <a:pPr algn="just" rtl="1">
              <a:lnSpc>
                <a:spcPct val="150000"/>
              </a:lnSpc>
            </a:pPr>
            <a:r>
              <a:rPr lang="ar-SA" b="1" dirty="0">
                <a:solidFill>
                  <a:srgbClr val="00B0F0"/>
                </a:solidFill>
              </a:rPr>
              <a:t>أولًا: المنتجات الملموسة: </a:t>
            </a:r>
            <a:r>
              <a:rPr lang="ar-SA" dirty="0"/>
              <a:t>يكون العنصر الأساسي في هذه العروض منتجًا ماديًا، بينما تكون الخدمات المصاحبة محدودة، لذلك يدرك العميل القيمة من خلال الخصائص المادية للمنتج.</a:t>
            </a:r>
          </a:p>
          <a:p>
            <a:pPr algn="just" rtl="1">
              <a:lnSpc>
                <a:spcPct val="150000"/>
              </a:lnSpc>
            </a:pPr>
            <a:r>
              <a:rPr lang="ar-SA" dirty="0"/>
              <a:t>أمثلة من الشكل:</a:t>
            </a:r>
          </a:p>
          <a:p>
            <a:pPr marL="285750" indent="-285750" algn="just" rtl="1">
              <a:lnSpc>
                <a:spcPct val="150000"/>
              </a:lnSpc>
              <a:buFont typeface="Arial" panose="020B0604020202020204" pitchFamily="34" charset="0"/>
              <a:buChar char="•"/>
            </a:pPr>
            <a:r>
              <a:rPr lang="ar-SA" b="1" dirty="0">
                <a:solidFill>
                  <a:srgbClr val="00B0F0"/>
                </a:solidFill>
              </a:rPr>
              <a:t>الملح</a:t>
            </a:r>
          </a:p>
          <a:p>
            <a:pPr marL="285750" indent="-285750" algn="just" rtl="1">
              <a:lnSpc>
                <a:spcPct val="150000"/>
              </a:lnSpc>
              <a:buFont typeface="Arial" panose="020B0604020202020204" pitchFamily="34" charset="0"/>
              <a:buChar char="•"/>
            </a:pPr>
            <a:r>
              <a:rPr lang="ar-SA" b="1" dirty="0">
                <a:solidFill>
                  <a:srgbClr val="00B0F0"/>
                </a:solidFill>
              </a:rPr>
              <a:t>المشروبات الغازية</a:t>
            </a:r>
            <a:endParaRPr lang="ar-SA" dirty="0"/>
          </a:p>
          <a:p>
            <a:pPr marL="285750" indent="-285750" algn="just" rtl="1">
              <a:lnSpc>
                <a:spcPct val="150000"/>
              </a:lnSpc>
              <a:buFont typeface="Arial" panose="020B0604020202020204" pitchFamily="34" charset="0"/>
              <a:buChar char="•"/>
            </a:pPr>
            <a:r>
              <a:rPr lang="ar-SA" b="1" dirty="0">
                <a:solidFill>
                  <a:srgbClr val="00B0F0"/>
                </a:solidFill>
              </a:rPr>
              <a:t>المنظفات</a:t>
            </a:r>
          </a:p>
          <a:p>
            <a:pPr marL="285750" indent="-285750" algn="just" rtl="1">
              <a:lnSpc>
                <a:spcPct val="150000"/>
              </a:lnSpc>
              <a:buFont typeface="Arial" panose="020B0604020202020204" pitchFamily="34" charset="0"/>
              <a:buChar char="•"/>
            </a:pPr>
            <a:r>
              <a:rPr lang="ar-SA" b="1" dirty="0">
                <a:solidFill>
                  <a:srgbClr val="00B0F0"/>
                </a:solidFill>
              </a:rPr>
              <a:t>السيارات</a:t>
            </a:r>
          </a:p>
          <a:p>
            <a:pPr marL="285750" indent="-285750" algn="just" rtl="1">
              <a:lnSpc>
                <a:spcPct val="150000"/>
              </a:lnSpc>
              <a:buFont typeface="Arial" panose="020B0604020202020204" pitchFamily="34" charset="0"/>
              <a:buChar char="•"/>
            </a:pPr>
            <a:r>
              <a:rPr lang="ar-SA" b="1" dirty="0">
                <a:solidFill>
                  <a:srgbClr val="00B0F0"/>
                </a:solidFill>
              </a:rPr>
              <a:t>مستحضرات التجميل</a:t>
            </a:r>
            <a:endParaRPr lang="en-US" dirty="0"/>
          </a:p>
        </p:txBody>
      </p:sp>
      <p:pic>
        <p:nvPicPr>
          <p:cNvPr id="9" name="Picture 8">
            <a:extLst>
              <a:ext uri="{FF2B5EF4-FFF2-40B4-BE49-F238E27FC236}">
                <a16:creationId xmlns:a16="http://schemas.microsoft.com/office/drawing/2014/main" id="{4B115D84-A7BF-8CB0-30F8-B4CAD517FC34}"/>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0" y="3584847"/>
            <a:ext cx="2458017" cy="3442581"/>
          </a:xfrm>
          <a:prstGeom prst="rect">
            <a:avLst/>
          </a:prstGeom>
        </p:spPr>
      </p:pic>
    </p:spTree>
    <p:extLst>
      <p:ext uri="{BB962C8B-B14F-4D97-AF65-F5344CB8AC3E}">
        <p14:creationId xmlns:p14="http://schemas.microsoft.com/office/powerpoint/2010/main" val="12758660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34D871-94FB-CB4C-8702-B95B02533E30}"/>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089FF8CA-D7E7-314C-0C06-C4630AD29BF3}"/>
              </a:ext>
            </a:extLst>
          </p:cNvPr>
          <p:cNvPicPr>
            <a:picLocks noChangeAspect="1"/>
          </p:cNvPicPr>
          <p:nvPr/>
        </p:nvPicPr>
        <p:blipFill>
          <a:blip r:embed="rId3"/>
          <a:stretch>
            <a:fillRect/>
          </a:stretch>
        </p:blipFill>
        <p:spPr>
          <a:xfrm>
            <a:off x="-1" y="0"/>
            <a:ext cx="12192001" cy="6858000"/>
          </a:xfrm>
          <a:prstGeom prst="rect">
            <a:avLst/>
          </a:prstGeom>
        </p:spPr>
      </p:pic>
      <p:sp>
        <p:nvSpPr>
          <p:cNvPr id="2" name="Right Triangle 1">
            <a:extLst>
              <a:ext uri="{FF2B5EF4-FFF2-40B4-BE49-F238E27FC236}">
                <a16:creationId xmlns:a16="http://schemas.microsoft.com/office/drawing/2014/main" id="{15CF6D63-D99C-100C-9D41-1E167E73115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1937962-8306-1231-AA3D-58A7B7F0C41B}"/>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BD92662B-D787-DEE4-D290-399570EEAD00}"/>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9AD27F86-C62E-EBD4-0EAE-189655AB4ABE}"/>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05</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97036F5F-6FB6-6E87-B076-B8DFDF10DE2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5" name="TextBox 4">
            <a:extLst>
              <a:ext uri="{FF2B5EF4-FFF2-40B4-BE49-F238E27FC236}">
                <a16:creationId xmlns:a16="http://schemas.microsoft.com/office/drawing/2014/main" id="{11AF5B60-4D87-8432-F6C5-BC0570B1F83D}"/>
              </a:ext>
            </a:extLst>
          </p:cNvPr>
          <p:cNvSpPr txBox="1"/>
          <p:nvPr/>
        </p:nvSpPr>
        <p:spPr>
          <a:xfrm>
            <a:off x="2656688" y="1110314"/>
            <a:ext cx="8806045" cy="5587555"/>
          </a:xfrm>
          <a:prstGeom prst="rect">
            <a:avLst/>
          </a:prstGeom>
          <a:noFill/>
        </p:spPr>
        <p:txBody>
          <a:bodyPr wrap="square">
            <a:spAutoFit/>
          </a:bodyPr>
          <a:lstStyle/>
          <a:p>
            <a:pPr algn="just" rtl="1">
              <a:lnSpc>
                <a:spcPct val="150000"/>
              </a:lnSpc>
            </a:pPr>
            <a:r>
              <a:rPr lang="ar-SA" b="1" dirty="0">
                <a:solidFill>
                  <a:srgbClr val="00B0F0"/>
                </a:solidFill>
              </a:rPr>
              <a:t>ثانيًا: العروض المختلطة: </a:t>
            </a:r>
            <a:r>
              <a:rPr lang="ar-SA" dirty="0"/>
              <a:t>تجمع هذه العروض بين المنتج المادي والخدمة، بحيث يسهم كل منهما في تقديم القيمة للعميل، ويعتمد رضا المستهلك على جودة المنتج وكفاءة الخدمة معًا.</a:t>
            </a:r>
          </a:p>
          <a:p>
            <a:pPr marL="285750" indent="-285750" algn="just" rtl="1">
              <a:lnSpc>
                <a:spcPct val="150000"/>
              </a:lnSpc>
              <a:buFont typeface="Wingdings" panose="05000000000000000000" pitchFamily="2" charset="2"/>
              <a:buChar char="v"/>
            </a:pPr>
            <a:r>
              <a:rPr lang="ar-SA" dirty="0">
                <a:solidFill>
                  <a:srgbClr val="00B0F0"/>
                </a:solidFill>
              </a:rPr>
              <a:t>مثال: </a:t>
            </a:r>
            <a:r>
              <a:rPr lang="ar-SA" dirty="0"/>
              <a:t>مطاعم الوجبات السريعة؛ إذ يحصل العميل على الطعام (المنتج)، إلى جانب سرعة تقديم الخدمة، والنظافة، وحسن التعامل، مما يجعل القيمة ناتجة عن تكامل المنتج والخدمة.</a:t>
            </a:r>
          </a:p>
          <a:p>
            <a:pPr marL="285750" indent="-285750" algn="just" rtl="1">
              <a:lnSpc>
                <a:spcPct val="150000"/>
              </a:lnSpc>
              <a:buFont typeface="Wingdings" panose="05000000000000000000" pitchFamily="2" charset="2"/>
              <a:buChar char="v"/>
            </a:pPr>
            <a:endParaRPr lang="ar-SA" dirty="0"/>
          </a:p>
          <a:p>
            <a:pPr marL="285750" indent="-285750" algn="just" rtl="1">
              <a:lnSpc>
                <a:spcPct val="150000"/>
              </a:lnSpc>
              <a:buFont typeface="Wingdings" panose="05000000000000000000" pitchFamily="2" charset="2"/>
              <a:buChar char="v"/>
            </a:pPr>
            <a:r>
              <a:rPr lang="ar-SA" b="1" dirty="0">
                <a:solidFill>
                  <a:srgbClr val="00B0F0"/>
                </a:solidFill>
              </a:rPr>
              <a:t>ثالثًا: الخدمات غير الملموسة:</a:t>
            </a:r>
          </a:p>
          <a:p>
            <a:pPr algn="just" rtl="1">
              <a:lnSpc>
                <a:spcPct val="150000"/>
              </a:lnSpc>
            </a:pPr>
            <a:r>
              <a:rPr lang="ar-SA" dirty="0"/>
              <a:t>يغلب على هذه العروض العنصر الخدمي، بينما يكون العنصر المادي إن وجد وسيلة مساندة لتقديم الخدمة، لذلك يركز العميل على المنفعة أو الخبرة التي يحصل عليها أكثر من تركيزه على شيء مادي. أمثلة:</a:t>
            </a:r>
          </a:p>
          <a:p>
            <a:pPr marL="285750" indent="-285750" algn="just" rtl="1">
              <a:buFont typeface="Arial" panose="020B0604020202020204" pitchFamily="34" charset="0"/>
              <a:buChar char="•"/>
            </a:pPr>
            <a:r>
              <a:rPr lang="ar-SA" dirty="0"/>
              <a:t>شركات الطيران.</a:t>
            </a:r>
          </a:p>
          <a:p>
            <a:pPr marL="285750" indent="-285750" algn="just" rtl="1">
              <a:buFont typeface="Arial" panose="020B0604020202020204" pitchFamily="34" charset="0"/>
              <a:buChar char="•"/>
            </a:pPr>
            <a:r>
              <a:rPr lang="ar-SA" dirty="0"/>
              <a:t>الوكالات الإعلانية.</a:t>
            </a:r>
          </a:p>
          <a:p>
            <a:pPr marL="285750" indent="-285750" algn="just" rtl="1">
              <a:buFont typeface="Arial" panose="020B0604020202020204" pitchFamily="34" charset="0"/>
              <a:buChar char="•"/>
            </a:pPr>
            <a:r>
              <a:rPr lang="ar-SA" dirty="0"/>
              <a:t>شركات الاستثمار.</a:t>
            </a:r>
          </a:p>
          <a:p>
            <a:pPr marL="285750" indent="-285750" algn="just" rtl="1">
              <a:buFont typeface="Arial" panose="020B0604020202020204" pitchFamily="34" charset="0"/>
              <a:buChar char="•"/>
            </a:pPr>
            <a:r>
              <a:rPr lang="ar-SA" dirty="0"/>
              <a:t>الاستشارات.</a:t>
            </a:r>
          </a:p>
          <a:p>
            <a:pPr marL="285750" indent="-285750" algn="just" rtl="1">
              <a:buFont typeface="Arial" panose="020B0604020202020204" pitchFamily="34" charset="0"/>
              <a:buChar char="•"/>
            </a:pPr>
            <a:r>
              <a:rPr lang="ar-SA" dirty="0"/>
              <a:t>التعليم.</a:t>
            </a:r>
          </a:p>
          <a:p>
            <a:pPr algn="just" rtl="1">
              <a:lnSpc>
                <a:spcPct val="150000"/>
              </a:lnSpc>
            </a:pPr>
            <a:r>
              <a:rPr lang="ar-SA" dirty="0"/>
              <a:t>الخلاصة: تختلف العروض التسويقية في درجة اعتمادها على المنتج المادي أو الخدمة، ويؤثر ذلك في الطريقة التي يدرك بها العميل القيمة، وفي الاستراتيجيات التي تتبعها المنظمة لتسويق عروضها.</a:t>
            </a:r>
            <a:endParaRPr lang="en-US" dirty="0"/>
          </a:p>
        </p:txBody>
      </p:sp>
      <p:pic>
        <p:nvPicPr>
          <p:cNvPr id="7" name="Picture 6">
            <a:extLst>
              <a:ext uri="{FF2B5EF4-FFF2-40B4-BE49-F238E27FC236}">
                <a16:creationId xmlns:a16="http://schemas.microsoft.com/office/drawing/2014/main" id="{12D04380-C9C9-CA9A-7E66-89AA2B7035BA}"/>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1" y="3119934"/>
            <a:ext cx="2489703" cy="3734555"/>
          </a:xfrm>
          <a:prstGeom prst="rect">
            <a:avLst/>
          </a:prstGeom>
        </p:spPr>
      </p:pic>
    </p:spTree>
    <p:extLst>
      <p:ext uri="{BB962C8B-B14F-4D97-AF65-F5344CB8AC3E}">
        <p14:creationId xmlns:p14="http://schemas.microsoft.com/office/powerpoint/2010/main" val="26753502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0698F6-3EC4-7050-7D19-5923B6F16D29}"/>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98649A4A-C12F-207C-D40B-679D6D1C3829}"/>
              </a:ext>
            </a:extLst>
          </p:cNvPr>
          <p:cNvPicPr>
            <a:picLocks noChangeAspect="1"/>
          </p:cNvPicPr>
          <p:nvPr/>
        </p:nvPicPr>
        <p:blipFill>
          <a:blip r:embed="rId3"/>
          <a:stretch>
            <a:fillRect/>
          </a:stretch>
        </p:blipFill>
        <p:spPr>
          <a:xfrm>
            <a:off x="0" y="0"/>
            <a:ext cx="12192000" cy="6857999"/>
          </a:xfrm>
          <a:prstGeom prst="rect">
            <a:avLst/>
          </a:prstGeom>
        </p:spPr>
      </p:pic>
      <p:sp>
        <p:nvSpPr>
          <p:cNvPr id="2" name="Right Triangle 1">
            <a:extLst>
              <a:ext uri="{FF2B5EF4-FFF2-40B4-BE49-F238E27FC236}">
                <a16:creationId xmlns:a16="http://schemas.microsoft.com/office/drawing/2014/main" id="{3E101DEC-EE8B-0886-5372-33E35BB2616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EBF9C55-34D3-038A-853E-1AC04C24425D}"/>
              </a:ext>
            </a:extLst>
          </p:cNvPr>
          <p:cNvSpPr/>
          <p:nvPr/>
        </p:nvSpPr>
        <p:spPr>
          <a:xfrm>
            <a:off x="3367640" y="511021"/>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5B5D5B66-2E17-C9DA-E70B-77200CD2752F}"/>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EDF06041-DE37-E103-2824-03133DF87647}"/>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05</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BCE477A9-D288-EE6A-7B6E-9862D0CDD0F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5" name="TextBox 4">
            <a:extLst>
              <a:ext uri="{FF2B5EF4-FFF2-40B4-BE49-F238E27FC236}">
                <a16:creationId xmlns:a16="http://schemas.microsoft.com/office/drawing/2014/main" id="{36B302BC-34EC-3520-D642-1093E70DAEF8}"/>
              </a:ext>
            </a:extLst>
          </p:cNvPr>
          <p:cNvSpPr txBox="1"/>
          <p:nvPr/>
        </p:nvSpPr>
        <p:spPr>
          <a:xfrm>
            <a:off x="1787223" y="455980"/>
            <a:ext cx="9677748" cy="6418552"/>
          </a:xfrm>
          <a:prstGeom prst="rect">
            <a:avLst/>
          </a:prstGeom>
          <a:noFill/>
        </p:spPr>
        <p:txBody>
          <a:bodyPr wrap="square">
            <a:spAutoFit/>
          </a:bodyPr>
          <a:lstStyle/>
          <a:p>
            <a:pPr algn="r" rtl="1">
              <a:lnSpc>
                <a:spcPct val="150000"/>
              </a:lnSpc>
            </a:pPr>
            <a:r>
              <a:rPr lang="ar-SA" sz="2000" b="1" dirty="0">
                <a:solidFill>
                  <a:srgbClr val="00B0F0"/>
                </a:solidFill>
              </a:rPr>
              <a:t>                                                    مستويات المنتج والخدمة</a:t>
            </a:r>
          </a:p>
          <a:p>
            <a:pPr algn="just" rtl="1">
              <a:lnSpc>
                <a:spcPct val="150000"/>
              </a:lnSpc>
            </a:pPr>
            <a:r>
              <a:rPr lang="ar-SA" dirty="0"/>
              <a:t>يرى كوتلر أن المنتج لا يقتصر على كونه سلعة مادية أو خدمة، بل يمثل مجموعة من المنافع والقيم التي يحصل عليها العميل. ولذلك ينبغي على المسوق عند تطوير المنتج أن ينظر إليه من خلال ثلاثة مستويات مترابطة، يضيف كل منها قيمة أكبر للعميل.</a:t>
            </a:r>
          </a:p>
          <a:p>
            <a:pPr algn="just" rtl="1">
              <a:lnSpc>
                <a:spcPct val="150000"/>
              </a:lnSpc>
            </a:pPr>
            <a:r>
              <a:rPr lang="ar-SA" b="1" dirty="0">
                <a:solidFill>
                  <a:srgbClr val="00B0F0"/>
                </a:solidFill>
              </a:rPr>
              <a:t>أولًا: القيمة الأساسية للعميل </a:t>
            </a:r>
          </a:p>
          <a:p>
            <a:pPr algn="just" rtl="1">
              <a:lnSpc>
                <a:spcPct val="150000"/>
              </a:lnSpc>
            </a:pPr>
            <a:r>
              <a:rPr lang="ar-SA" dirty="0"/>
              <a:t>تمثل المنفعة الأساسية أو الحاجة الرئيسة التي يسعى العميل إلى إشباعها عند شراء المنتج أو الخدمة، وهي السبب الحقيقي الذي يدفعه لاتخاذ قرار الشراء.</a:t>
            </a:r>
          </a:p>
          <a:p>
            <a:pPr marL="285750" indent="-285750" algn="just" rtl="1">
              <a:lnSpc>
                <a:spcPct val="150000"/>
              </a:lnSpc>
              <a:buFont typeface="Wingdings" panose="05000000000000000000" pitchFamily="2" charset="2"/>
              <a:buChar char="v"/>
            </a:pPr>
            <a:r>
              <a:rPr lang="ar-SA" dirty="0" err="1">
                <a:solidFill>
                  <a:srgbClr val="00B0F0"/>
                </a:solidFill>
              </a:rPr>
              <a:t>مثال:</a:t>
            </a:r>
            <a:r>
              <a:rPr lang="ar-SA" dirty="0" err="1"/>
              <a:t>عند</a:t>
            </a:r>
            <a:r>
              <a:rPr lang="ar-SA" dirty="0"/>
              <a:t> شراء هاتف ذكي، فإن القيمة الأساسية ليست امتلاك الهاتف نفسه، وإنما التواصل مع الآخرين، والوصول إلى المعلومات، وإنجاز المهام، والترفيه.</a:t>
            </a:r>
          </a:p>
          <a:p>
            <a:pPr algn="just" rtl="1">
              <a:lnSpc>
                <a:spcPct val="150000"/>
              </a:lnSpc>
            </a:pPr>
            <a:endParaRPr lang="ar-SA" dirty="0"/>
          </a:p>
          <a:p>
            <a:pPr marL="285750" indent="-285750" algn="just" rtl="1">
              <a:lnSpc>
                <a:spcPct val="150000"/>
              </a:lnSpc>
              <a:buFont typeface="Wingdings" panose="05000000000000000000" pitchFamily="2" charset="2"/>
              <a:buChar char="v"/>
            </a:pPr>
            <a:r>
              <a:rPr lang="ar-SA" b="1" dirty="0">
                <a:solidFill>
                  <a:srgbClr val="00B0F0"/>
                </a:solidFill>
              </a:rPr>
              <a:t>ثانيًا: المنتج الفعلي </a:t>
            </a:r>
          </a:p>
          <a:p>
            <a:pPr algn="just" rtl="1">
              <a:lnSpc>
                <a:spcPct val="150000"/>
              </a:lnSpc>
            </a:pPr>
            <a:r>
              <a:rPr lang="ar-SA" dirty="0"/>
              <a:t>هو المنتج الذي يقدمه المسوق للعميل، ويضم مجموعة من الخصائص التي تميزه، مثل:</a:t>
            </a:r>
          </a:p>
          <a:p>
            <a:pPr marL="285750" indent="-285750" algn="just" rtl="1">
              <a:buFont typeface="Arial" panose="020B0604020202020204" pitchFamily="34" charset="0"/>
              <a:buChar char="•"/>
            </a:pPr>
            <a:r>
              <a:rPr lang="ar-SA" dirty="0"/>
              <a:t>الجودة.</a:t>
            </a:r>
          </a:p>
          <a:p>
            <a:pPr marL="285750" indent="-285750" algn="just" rtl="1">
              <a:buFont typeface="Arial" panose="020B0604020202020204" pitchFamily="34" charset="0"/>
              <a:buChar char="•"/>
            </a:pPr>
            <a:r>
              <a:rPr lang="ar-SA" dirty="0"/>
              <a:t>التصميم.</a:t>
            </a:r>
          </a:p>
          <a:p>
            <a:pPr marL="285750" indent="-285750" algn="just" rtl="1">
              <a:buFont typeface="Arial" panose="020B0604020202020204" pitchFamily="34" charset="0"/>
              <a:buChar char="•"/>
            </a:pPr>
            <a:r>
              <a:rPr lang="ar-SA" dirty="0"/>
              <a:t>العلامة التجارية.</a:t>
            </a:r>
          </a:p>
          <a:p>
            <a:pPr marL="285750" indent="-285750" algn="just" rtl="1">
              <a:buFont typeface="Arial" panose="020B0604020202020204" pitchFamily="34" charset="0"/>
              <a:buChar char="•"/>
            </a:pPr>
            <a:r>
              <a:rPr lang="ar-SA" dirty="0"/>
              <a:t>التغليف.</a:t>
            </a:r>
          </a:p>
          <a:p>
            <a:pPr marL="285750" indent="-285750" algn="just" rtl="1">
              <a:buFont typeface="Arial" panose="020B0604020202020204" pitchFamily="34" charset="0"/>
              <a:buChar char="•"/>
            </a:pPr>
            <a:r>
              <a:rPr lang="ar-SA" dirty="0"/>
              <a:t>الخصائص والمواصفات.</a:t>
            </a:r>
          </a:p>
          <a:p>
            <a:pPr marL="285750" indent="-285750" algn="just" rtl="1">
              <a:lnSpc>
                <a:spcPct val="150000"/>
              </a:lnSpc>
              <a:buFont typeface="Wingdings" panose="05000000000000000000" pitchFamily="2" charset="2"/>
              <a:buChar char="v"/>
            </a:pPr>
            <a:r>
              <a:rPr lang="ar-SA" dirty="0"/>
              <a:t>مثال : يتميز هاتف </a:t>
            </a:r>
            <a:r>
              <a:rPr lang="en-US" dirty="0"/>
              <a:t>iPhone </a:t>
            </a:r>
            <a:r>
              <a:rPr lang="ar-SA" dirty="0"/>
              <a:t>بتصميمه، وجودة تصنيعه، ونظام التشغيل، والعلامة التجارية، وهي عناصر تكوّن المنتج الفعلي.</a:t>
            </a:r>
            <a:endParaRPr lang="en-US" dirty="0"/>
          </a:p>
        </p:txBody>
      </p:sp>
      <p:pic>
        <p:nvPicPr>
          <p:cNvPr id="7" name="Picture 6">
            <a:extLst>
              <a:ext uri="{FF2B5EF4-FFF2-40B4-BE49-F238E27FC236}">
                <a16:creationId xmlns:a16="http://schemas.microsoft.com/office/drawing/2014/main" id="{9A0C405A-167F-68C0-B8B5-24F74A5FF527}"/>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0" y="3654801"/>
            <a:ext cx="2807794" cy="2807794"/>
          </a:xfrm>
          <a:prstGeom prst="rect">
            <a:avLst/>
          </a:prstGeom>
        </p:spPr>
      </p:pic>
    </p:spTree>
    <p:extLst>
      <p:ext uri="{BB962C8B-B14F-4D97-AF65-F5344CB8AC3E}">
        <p14:creationId xmlns:p14="http://schemas.microsoft.com/office/powerpoint/2010/main" val="6474590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3DF1C0-D75A-B323-6F49-6AE9253A2E82}"/>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3CE9BC51-801F-FDC5-0094-A0DCFFD25742}"/>
              </a:ext>
            </a:extLst>
          </p:cNvPr>
          <p:cNvPicPr>
            <a:picLocks noChangeAspect="1"/>
          </p:cNvPicPr>
          <p:nvPr/>
        </p:nvPicPr>
        <p:blipFill>
          <a:blip r:embed="rId3"/>
          <a:stretch>
            <a:fillRect/>
          </a:stretch>
        </p:blipFill>
        <p:spPr>
          <a:xfrm>
            <a:off x="0" y="0"/>
            <a:ext cx="12192000" cy="6857999"/>
          </a:xfrm>
          <a:prstGeom prst="rect">
            <a:avLst/>
          </a:prstGeom>
        </p:spPr>
      </p:pic>
      <p:sp>
        <p:nvSpPr>
          <p:cNvPr id="2" name="Right Triangle 1">
            <a:extLst>
              <a:ext uri="{FF2B5EF4-FFF2-40B4-BE49-F238E27FC236}">
                <a16:creationId xmlns:a16="http://schemas.microsoft.com/office/drawing/2014/main" id="{AC09B810-493A-2ECB-71FB-3A7B144AE36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99FC5BF0-E818-E2F8-66FF-BB9057BF9F80}"/>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89F70134-BA2C-DB42-2AF7-362128413A75}"/>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9934F8E3-5FD9-8566-1CDB-59D5663EDB63}"/>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05</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A161BBBA-1D8D-65C3-12A3-F591AAE6916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5" name="TextBox 4">
            <a:extLst>
              <a:ext uri="{FF2B5EF4-FFF2-40B4-BE49-F238E27FC236}">
                <a16:creationId xmlns:a16="http://schemas.microsoft.com/office/drawing/2014/main" id="{385F2A22-C2D1-F26C-B3A0-A778671851EA}"/>
              </a:ext>
            </a:extLst>
          </p:cNvPr>
          <p:cNvSpPr txBox="1"/>
          <p:nvPr/>
        </p:nvSpPr>
        <p:spPr>
          <a:xfrm>
            <a:off x="3926289" y="1260555"/>
            <a:ext cx="7491995" cy="4618059"/>
          </a:xfrm>
          <a:prstGeom prst="rect">
            <a:avLst/>
          </a:prstGeom>
          <a:noFill/>
        </p:spPr>
        <p:txBody>
          <a:bodyPr wrap="square">
            <a:spAutoFit/>
          </a:bodyPr>
          <a:lstStyle/>
          <a:p>
            <a:pPr algn="just" rtl="1">
              <a:lnSpc>
                <a:spcPct val="150000"/>
              </a:lnSpc>
            </a:pPr>
            <a:r>
              <a:rPr lang="ar-SA" b="1" dirty="0">
                <a:solidFill>
                  <a:srgbClr val="00B0F0"/>
                </a:solidFill>
              </a:rPr>
              <a:t>ثالثًا: المنتج المعزز </a:t>
            </a:r>
          </a:p>
          <a:p>
            <a:pPr algn="just" rtl="1">
              <a:lnSpc>
                <a:spcPct val="150000"/>
              </a:lnSpc>
            </a:pPr>
            <a:r>
              <a:rPr lang="ar-SA" dirty="0"/>
              <a:t>يتضمن الخدمات والمزايا الإضافية التي تزيد من قيمة المنتج وتمنح العميل تجربة أفضل، مثل:</a:t>
            </a:r>
          </a:p>
          <a:p>
            <a:pPr marL="285750" indent="-285750" algn="just" rtl="1">
              <a:lnSpc>
                <a:spcPct val="150000"/>
              </a:lnSpc>
              <a:buFont typeface="Arial" panose="020B0604020202020204" pitchFamily="34" charset="0"/>
              <a:buChar char="•"/>
            </a:pPr>
            <a:r>
              <a:rPr lang="ar-SA" dirty="0"/>
              <a:t>الضمان.</a:t>
            </a:r>
          </a:p>
          <a:p>
            <a:pPr marL="285750" indent="-285750" algn="just" rtl="1">
              <a:lnSpc>
                <a:spcPct val="150000"/>
              </a:lnSpc>
              <a:buFont typeface="Arial" panose="020B0604020202020204" pitchFamily="34" charset="0"/>
              <a:buChar char="•"/>
            </a:pPr>
            <a:r>
              <a:rPr lang="ar-SA" dirty="0"/>
              <a:t>خدمات ما بعد البيع.</a:t>
            </a:r>
          </a:p>
          <a:p>
            <a:pPr marL="285750" indent="-285750" algn="just" rtl="1">
              <a:lnSpc>
                <a:spcPct val="150000"/>
              </a:lnSpc>
              <a:buFont typeface="Arial" panose="020B0604020202020204" pitchFamily="34" charset="0"/>
              <a:buChar char="•"/>
            </a:pPr>
            <a:r>
              <a:rPr lang="ar-SA" dirty="0"/>
              <a:t>الصيانة.</a:t>
            </a:r>
          </a:p>
          <a:p>
            <a:pPr marL="285750" indent="-285750" algn="just" rtl="1">
              <a:lnSpc>
                <a:spcPct val="150000"/>
              </a:lnSpc>
              <a:buFont typeface="Arial" panose="020B0604020202020204" pitchFamily="34" charset="0"/>
              <a:buChar char="•"/>
            </a:pPr>
            <a:r>
              <a:rPr lang="ar-SA" dirty="0"/>
              <a:t>التوصيل.</a:t>
            </a:r>
          </a:p>
          <a:p>
            <a:pPr marL="285750" indent="-285750" algn="just" rtl="1">
              <a:lnSpc>
                <a:spcPct val="150000"/>
              </a:lnSpc>
              <a:buFont typeface="Arial" panose="020B0604020202020204" pitchFamily="34" charset="0"/>
              <a:buChar char="•"/>
            </a:pPr>
            <a:r>
              <a:rPr lang="ar-SA" dirty="0"/>
              <a:t>الدعم الفني.</a:t>
            </a:r>
          </a:p>
          <a:p>
            <a:pPr algn="just" rtl="1">
              <a:lnSpc>
                <a:spcPct val="150000"/>
              </a:lnSpc>
            </a:pPr>
            <a:r>
              <a:rPr lang="ar-SA" dirty="0" err="1">
                <a:solidFill>
                  <a:srgbClr val="00B0F0"/>
                </a:solidFill>
              </a:rPr>
              <a:t>مثال:</a:t>
            </a:r>
            <a:r>
              <a:rPr lang="ar-SA" dirty="0" err="1"/>
              <a:t>عند</a:t>
            </a:r>
            <a:r>
              <a:rPr lang="ar-SA" dirty="0"/>
              <a:t> شراء جهاز إلكتروني مع ضمان لمدة سنتين، وخدمة صيانة مجانية، وتوصيل للمنزل، فإن هذه المزايا تمثل المنتج المعزز.</a:t>
            </a:r>
          </a:p>
          <a:p>
            <a:pPr marL="285750" indent="-285750" algn="just" rtl="1">
              <a:lnSpc>
                <a:spcPct val="150000"/>
              </a:lnSpc>
              <a:buFont typeface="Wingdings" panose="05000000000000000000" pitchFamily="2" charset="2"/>
              <a:buChar char="ü"/>
            </a:pPr>
            <a:r>
              <a:rPr lang="ar-SA" dirty="0"/>
              <a:t>يركز كوتلر على أن العميل لا يشتري المنتج لذاته، بل يشتري القيمة الكاملة التي يحصل عليها من خلال هذه المستويات الثلاثة.</a:t>
            </a:r>
            <a:endParaRPr lang="en-US" dirty="0"/>
          </a:p>
        </p:txBody>
      </p:sp>
      <p:pic>
        <p:nvPicPr>
          <p:cNvPr id="7" name="Picture 6">
            <a:extLst>
              <a:ext uri="{FF2B5EF4-FFF2-40B4-BE49-F238E27FC236}">
                <a16:creationId xmlns:a16="http://schemas.microsoft.com/office/drawing/2014/main" id="{D8FA600A-10DC-8F37-2ABA-5138A070281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135802" y="3212732"/>
            <a:ext cx="3641757" cy="3641757"/>
          </a:xfrm>
          <a:prstGeom prst="rect">
            <a:avLst/>
          </a:prstGeom>
        </p:spPr>
      </p:pic>
    </p:spTree>
    <p:extLst>
      <p:ext uri="{BB962C8B-B14F-4D97-AF65-F5344CB8AC3E}">
        <p14:creationId xmlns:p14="http://schemas.microsoft.com/office/powerpoint/2010/main" val="33044318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262E87-5A51-3FC4-7CF5-CD03B9F3DDFF}"/>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E3F47839-8F9F-37A5-87B2-D37DAD3B608F}"/>
              </a:ext>
            </a:extLst>
          </p:cNvPr>
          <p:cNvPicPr>
            <a:picLocks noChangeAspect="1"/>
          </p:cNvPicPr>
          <p:nvPr/>
        </p:nvPicPr>
        <p:blipFill>
          <a:blip r:embed="rId3"/>
          <a:stretch>
            <a:fillRect/>
          </a:stretch>
        </p:blipFill>
        <p:spPr>
          <a:xfrm>
            <a:off x="0" y="0"/>
            <a:ext cx="12192000" cy="6857999"/>
          </a:xfrm>
          <a:prstGeom prst="rect">
            <a:avLst/>
          </a:prstGeom>
        </p:spPr>
      </p:pic>
      <p:pic>
        <p:nvPicPr>
          <p:cNvPr id="7" name="Picture 6">
            <a:extLst>
              <a:ext uri="{FF2B5EF4-FFF2-40B4-BE49-F238E27FC236}">
                <a16:creationId xmlns:a16="http://schemas.microsoft.com/office/drawing/2014/main" id="{5AF7D5EE-A375-8A3E-A9C9-A09ABA9D86D8}"/>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938998" y="3777388"/>
            <a:ext cx="4435193" cy="3324886"/>
          </a:xfrm>
          <a:prstGeom prst="rect">
            <a:avLst/>
          </a:prstGeom>
        </p:spPr>
      </p:pic>
      <p:sp>
        <p:nvSpPr>
          <p:cNvPr id="2" name="Right Triangle 1">
            <a:extLst>
              <a:ext uri="{FF2B5EF4-FFF2-40B4-BE49-F238E27FC236}">
                <a16:creationId xmlns:a16="http://schemas.microsoft.com/office/drawing/2014/main" id="{162BDFA5-28AE-C503-AEBC-E110BEC5CBB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F121429-EA6C-767C-FB86-EC08B55AA629}"/>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53A57DB-13D0-1421-3FA8-05E10DEE71DD}"/>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8F6D4E0E-354C-3EC2-D6D4-B4F02A4D63ED}"/>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05</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5951E2B4-12F4-E0DC-0EB6-99934EDD907F}"/>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5" name="TextBox 4">
            <a:extLst>
              <a:ext uri="{FF2B5EF4-FFF2-40B4-BE49-F238E27FC236}">
                <a16:creationId xmlns:a16="http://schemas.microsoft.com/office/drawing/2014/main" id="{C41D67D0-A120-EEFB-1F03-8658F7AD75EB}"/>
              </a:ext>
            </a:extLst>
          </p:cNvPr>
          <p:cNvSpPr txBox="1"/>
          <p:nvPr/>
        </p:nvSpPr>
        <p:spPr>
          <a:xfrm>
            <a:off x="1983933" y="1141192"/>
            <a:ext cx="9284327" cy="5864554"/>
          </a:xfrm>
          <a:prstGeom prst="rect">
            <a:avLst/>
          </a:prstGeom>
          <a:noFill/>
        </p:spPr>
        <p:txBody>
          <a:bodyPr wrap="square">
            <a:spAutoFit/>
          </a:bodyPr>
          <a:lstStyle/>
          <a:p>
            <a:pPr algn="r" rtl="1">
              <a:lnSpc>
                <a:spcPct val="150000"/>
              </a:lnSpc>
            </a:pPr>
            <a:r>
              <a:rPr lang="ar-SA" b="1" dirty="0">
                <a:solidFill>
                  <a:srgbClr val="00B0F0"/>
                </a:solidFill>
              </a:rPr>
              <a:t>القيمة الأساسية للعميل</a:t>
            </a:r>
          </a:p>
          <a:p>
            <a:pPr algn="r" rtl="1">
              <a:lnSpc>
                <a:spcPct val="150000"/>
              </a:lnSpc>
            </a:pPr>
            <a:r>
              <a:rPr lang="ar-SA" dirty="0"/>
              <a:t>تُعد القيمة الأساسية للعميل الأساس الذي يبدأ منه تطوير أي منتج أو خدمة. لذلك، يجب على المسوق أولًا تحديد الحاجة أو المنفعة الأساسية التي يسعى العميل إلى الحصول عليها، ثم تصميم المنتج وإضافة الخدمات التي تساعد على تحقيق هذه المنفعة بأفضل صورة.</a:t>
            </a:r>
          </a:p>
          <a:p>
            <a:pPr algn="r" rtl="1">
              <a:lnSpc>
                <a:spcPct val="150000"/>
              </a:lnSpc>
            </a:pPr>
            <a:r>
              <a:rPr lang="ar-SA" dirty="0"/>
              <a:t>فالمستهلك لا يشتري المنتج لذاته، وإنما يشتري الفائدة التي يوفرها له أو الحل الذي يقدمه لمشكلة </a:t>
            </a:r>
            <a:r>
              <a:rPr lang="ar-SA" dirty="0" err="1"/>
              <a:t>يواجهها</a:t>
            </a:r>
            <a:r>
              <a:rPr lang="ar-SA" dirty="0"/>
              <a:t> أو الحاجة التي يرغب في إشباعها.</a:t>
            </a:r>
          </a:p>
          <a:p>
            <a:pPr marL="285750" indent="-285750" algn="r" rtl="1">
              <a:lnSpc>
                <a:spcPct val="150000"/>
              </a:lnSpc>
              <a:buFont typeface="Wingdings" panose="05000000000000000000" pitchFamily="2" charset="2"/>
              <a:buChar char="v"/>
            </a:pPr>
            <a:r>
              <a:rPr lang="ar-SA" b="1" dirty="0" err="1">
                <a:solidFill>
                  <a:srgbClr val="00B0F0"/>
                </a:solidFill>
              </a:rPr>
              <a:t>مثال:</a:t>
            </a:r>
            <a:r>
              <a:rPr lang="ar-SA" dirty="0" err="1"/>
              <a:t>عند</a:t>
            </a:r>
            <a:r>
              <a:rPr lang="ar-SA" dirty="0"/>
              <a:t> شراء مثقاب كهربائي (آلة ثقب كهربائية)، فإن العميل لا يشتري المثقاب لأنه يريد امتلاك الأداة نفسها، وإنما لأنه يريد إحداث ثقب في الجدار لتعليق لوحة أو رف أو أي غرض آخر. وبالتالي فإن القيمة الأساسية هي إنجاز المهمة وليس امتلاك المثقاب.</a:t>
            </a:r>
          </a:p>
          <a:p>
            <a:pPr marL="285750" indent="-285750" algn="r" rtl="1">
              <a:lnSpc>
                <a:spcPct val="150000"/>
              </a:lnSpc>
              <a:buFont typeface="Wingdings" panose="05000000000000000000" pitchFamily="2" charset="2"/>
              <a:buChar char="v"/>
            </a:pPr>
            <a:r>
              <a:rPr lang="ar-SA" b="1" dirty="0" err="1">
                <a:solidFill>
                  <a:srgbClr val="00B0F0"/>
                </a:solidFill>
              </a:rPr>
              <a:t>مثال:</a:t>
            </a:r>
            <a:r>
              <a:rPr lang="ar-SA" dirty="0" err="1"/>
              <a:t>عند</a:t>
            </a:r>
            <a:r>
              <a:rPr lang="ar-SA" dirty="0"/>
              <a:t> حجز غرفة في فندق، فإن العميل لا يشتري الغرفة بحد ذاتها، وإنما يسعى إلى الراحة، والأمان، والاسترخاء، والحصول على خدمة مميزة أثناء إقامته.</a:t>
            </a:r>
          </a:p>
          <a:p>
            <a:pPr algn="r" rtl="1">
              <a:lnSpc>
                <a:spcPct val="150000"/>
              </a:lnSpc>
            </a:pPr>
            <a:endParaRPr lang="ar-SA" dirty="0"/>
          </a:p>
          <a:p>
            <a:pPr marL="285750" indent="-285750" algn="r" rtl="1">
              <a:lnSpc>
                <a:spcPct val="150000"/>
              </a:lnSpc>
              <a:buFont typeface="Wingdings" panose="05000000000000000000" pitchFamily="2" charset="2"/>
              <a:buChar char="ü"/>
            </a:pPr>
            <a:r>
              <a:rPr lang="ar-SA" dirty="0"/>
              <a:t>يعتمد نجاح أي منتج أو خدمة على فهم القيمة الأساسية التي يبحث عنها العميل، ثم تصميم المنتج وتزويده بالخصائص والخدمات التي تساعد على تلبية تلك القيمة وتحقيق تجربة مرضية للعميل.</a:t>
            </a:r>
            <a:endParaRPr lang="en-US" dirty="0"/>
          </a:p>
        </p:txBody>
      </p:sp>
    </p:spTree>
    <p:extLst>
      <p:ext uri="{BB962C8B-B14F-4D97-AF65-F5344CB8AC3E}">
        <p14:creationId xmlns:p14="http://schemas.microsoft.com/office/powerpoint/2010/main" val="15286121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95A8DD-1A14-F8FC-FB30-66786AADF91A}"/>
            </a:ext>
          </a:extLst>
        </p:cNvPr>
        <p:cNvGrpSpPr/>
        <p:nvPr/>
      </p:nvGrpSpPr>
      <p:grpSpPr>
        <a:xfrm>
          <a:off x="0" y="0"/>
          <a:ext cx="0" cy="0"/>
          <a:chOff x="0" y="0"/>
          <a:chExt cx="0" cy="0"/>
        </a:xfrm>
      </p:grpSpPr>
      <p:pic>
        <p:nvPicPr>
          <p:cNvPr id="10" name="Picture 9">
            <a:extLst>
              <a:ext uri="{FF2B5EF4-FFF2-40B4-BE49-F238E27FC236}">
                <a16:creationId xmlns:a16="http://schemas.microsoft.com/office/drawing/2014/main" id="{EB5C0F2E-2981-F7AF-167D-496B87CB103A}"/>
              </a:ext>
            </a:extLst>
          </p:cNvPr>
          <p:cNvPicPr>
            <a:picLocks noChangeAspect="1"/>
          </p:cNvPicPr>
          <p:nvPr/>
        </p:nvPicPr>
        <p:blipFill>
          <a:blip r:embed="rId3"/>
          <a:stretch>
            <a:fillRect/>
          </a:stretch>
        </p:blipFill>
        <p:spPr>
          <a:xfrm>
            <a:off x="0" y="0"/>
            <a:ext cx="12192000" cy="6857999"/>
          </a:xfrm>
          <a:prstGeom prst="rect">
            <a:avLst/>
          </a:prstGeom>
        </p:spPr>
      </p:pic>
      <p:sp>
        <p:nvSpPr>
          <p:cNvPr id="2" name="Right Triangle 1">
            <a:extLst>
              <a:ext uri="{FF2B5EF4-FFF2-40B4-BE49-F238E27FC236}">
                <a16:creationId xmlns:a16="http://schemas.microsoft.com/office/drawing/2014/main" id="{912BF6B0-F0A7-7E19-4DA0-2E8A43C2BA7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2693F59-1D91-C6C5-63FD-D6384CDFB4AF}"/>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CAECAB4D-3211-73A3-E3D8-AF2A65363D90}"/>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B6BC5020-4C46-B90D-C3C9-7F3FA0DF928B}"/>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05</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7052FC68-3D95-823B-AEF8-1DDD8EAB8E2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5" name="TextBox 4">
            <a:extLst>
              <a:ext uri="{FF2B5EF4-FFF2-40B4-BE49-F238E27FC236}">
                <a16:creationId xmlns:a16="http://schemas.microsoft.com/office/drawing/2014/main" id="{000771D1-7282-0BA8-8727-016E4270131D}"/>
              </a:ext>
            </a:extLst>
          </p:cNvPr>
          <p:cNvSpPr txBox="1"/>
          <p:nvPr/>
        </p:nvSpPr>
        <p:spPr>
          <a:xfrm>
            <a:off x="3032449" y="1443748"/>
            <a:ext cx="8217173" cy="5172057"/>
          </a:xfrm>
          <a:prstGeom prst="rect">
            <a:avLst/>
          </a:prstGeom>
          <a:noFill/>
        </p:spPr>
        <p:txBody>
          <a:bodyPr wrap="square">
            <a:spAutoFit/>
          </a:bodyPr>
          <a:lstStyle/>
          <a:p>
            <a:pPr algn="just" rtl="1">
              <a:lnSpc>
                <a:spcPct val="150000"/>
              </a:lnSpc>
            </a:pPr>
            <a:r>
              <a:rPr lang="ar-SA" sz="2400" b="1" dirty="0">
                <a:solidFill>
                  <a:srgbClr val="00B0F0"/>
                </a:solidFill>
              </a:rPr>
              <a:t>                                ماذا يشتري العملاء حقًا؟</a:t>
            </a:r>
          </a:p>
          <a:p>
            <a:pPr algn="just" rtl="1">
              <a:lnSpc>
                <a:spcPct val="150000"/>
              </a:lnSpc>
            </a:pPr>
            <a:r>
              <a:rPr lang="ar-SA" dirty="0"/>
              <a:t>يوضح كوتلر أن العملاء لا يشترون المنتجات لذاتها، وإنما يشترون المنافع والقيم التي تحققها لهم. لذلك ينبغي على المسوق أن يركز عند تطوير المنتج على القيمة التي يتوقع العميل الحصول عليها، وليس على الخصائص المادية للمنتج فقط.</a:t>
            </a:r>
          </a:p>
          <a:p>
            <a:pPr algn="just" rtl="1">
              <a:lnSpc>
                <a:spcPct val="150000"/>
              </a:lnSpc>
            </a:pPr>
            <a:r>
              <a:rPr lang="ar-SA" dirty="0"/>
              <a:t>فالمنتج يُعد وسيلة لإشباع حاجة، أو تحقيق منفعة، أو حل مشكلة </a:t>
            </a:r>
            <a:r>
              <a:rPr lang="ar-SA" dirty="0" err="1"/>
              <a:t>يواجهها</a:t>
            </a:r>
            <a:r>
              <a:rPr lang="ar-SA" dirty="0"/>
              <a:t> العميل، ولذلك تختلف القيمة التي يدركها كل عميل باختلاف احتياجاته ورغباته وتوقعاته.</a:t>
            </a:r>
          </a:p>
          <a:p>
            <a:pPr algn="just" rtl="1">
              <a:lnSpc>
                <a:spcPct val="150000"/>
              </a:lnSpc>
            </a:pPr>
            <a:endParaRPr lang="ar-SA" dirty="0"/>
          </a:p>
          <a:p>
            <a:pPr marL="285750" indent="-285750" algn="just" rtl="1">
              <a:lnSpc>
                <a:spcPct val="150000"/>
              </a:lnSpc>
              <a:buFont typeface="Wingdings" panose="05000000000000000000" pitchFamily="2" charset="2"/>
              <a:buChar char="v"/>
            </a:pPr>
            <a:r>
              <a:rPr lang="ar-SA" b="1" dirty="0">
                <a:solidFill>
                  <a:srgbClr val="00B0F0"/>
                </a:solidFill>
              </a:rPr>
              <a:t>مثال: </a:t>
            </a:r>
            <a:r>
              <a:rPr lang="ar-SA" dirty="0"/>
              <a:t>عند </a:t>
            </a:r>
            <a:r>
              <a:rPr lang="ar-SA"/>
              <a:t>شراء هاتف ذكي، </a:t>
            </a:r>
            <a:r>
              <a:rPr lang="ar-SA" dirty="0"/>
              <a:t>فإن العميل لا يشتري الجهاز بحد ذاته، وإنما يشتري وسيلة للترفيه، والتواصل مع الآخرين، وإنجاز الأعمال، والوصول إلى المعلومات بسهولة.</a:t>
            </a:r>
          </a:p>
          <a:p>
            <a:pPr marL="285750" indent="-285750" algn="just" rtl="1">
              <a:lnSpc>
                <a:spcPct val="150000"/>
              </a:lnSpc>
              <a:buFont typeface="Wingdings" panose="05000000000000000000" pitchFamily="2" charset="2"/>
              <a:buChar char="v"/>
            </a:pPr>
            <a:endParaRPr lang="ar-SA" dirty="0"/>
          </a:p>
          <a:p>
            <a:pPr marL="285750" indent="-285750" algn="just" rtl="1">
              <a:lnSpc>
                <a:spcPct val="150000"/>
              </a:lnSpc>
              <a:buFont typeface="Wingdings" panose="05000000000000000000" pitchFamily="2" charset="2"/>
              <a:buChar char="ü"/>
            </a:pPr>
            <a:r>
              <a:rPr lang="ar-SA" dirty="0"/>
              <a:t>يرى كوتلر أن نجاح المنتج يعتمد على قدرته على تقديم القيمة التي يبحث عنها العميل؛ فالمستهلك يهتم بالمنفعة التي يحققها المنتج أكثر من اهتمامه بالخصائص المادية للمنتج نفسه.</a:t>
            </a:r>
            <a:endParaRPr lang="en-US" dirty="0"/>
          </a:p>
        </p:txBody>
      </p:sp>
      <p:pic>
        <p:nvPicPr>
          <p:cNvPr id="8" name="Picture 7">
            <a:extLst>
              <a:ext uri="{FF2B5EF4-FFF2-40B4-BE49-F238E27FC236}">
                <a16:creationId xmlns:a16="http://schemas.microsoft.com/office/drawing/2014/main" id="{B3624E3B-BE70-EB26-2D96-D41588C7C445}"/>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rot="20192151">
            <a:off x="-640060" y="2753366"/>
            <a:ext cx="3973693" cy="4464824"/>
          </a:xfrm>
          <a:prstGeom prst="rect">
            <a:avLst/>
          </a:prstGeom>
        </p:spPr>
      </p:pic>
    </p:spTree>
    <p:extLst>
      <p:ext uri="{BB962C8B-B14F-4D97-AF65-F5344CB8AC3E}">
        <p14:creationId xmlns:p14="http://schemas.microsoft.com/office/powerpoint/2010/main" val="33243963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3D26E2-9E99-6AF2-F2B5-92B263475E1E}"/>
            </a:ext>
          </a:extLst>
        </p:cNvPr>
        <p:cNvGrpSpPr/>
        <p:nvPr/>
      </p:nvGrpSpPr>
      <p:grpSpPr>
        <a:xfrm>
          <a:off x="0" y="0"/>
          <a:ext cx="0" cy="0"/>
          <a:chOff x="0" y="0"/>
          <a:chExt cx="0" cy="0"/>
        </a:xfrm>
      </p:grpSpPr>
      <p:pic>
        <p:nvPicPr>
          <p:cNvPr id="10" name="Picture 9">
            <a:extLst>
              <a:ext uri="{FF2B5EF4-FFF2-40B4-BE49-F238E27FC236}">
                <a16:creationId xmlns:a16="http://schemas.microsoft.com/office/drawing/2014/main" id="{047A3D75-9A01-AB65-8751-E8819CEC66B9}"/>
              </a:ext>
            </a:extLst>
          </p:cNvPr>
          <p:cNvPicPr>
            <a:picLocks noChangeAspect="1"/>
          </p:cNvPicPr>
          <p:nvPr/>
        </p:nvPicPr>
        <p:blipFill>
          <a:blip r:embed="rId3"/>
          <a:stretch>
            <a:fillRect/>
          </a:stretch>
        </p:blipFill>
        <p:spPr>
          <a:xfrm>
            <a:off x="0" y="0"/>
            <a:ext cx="12192000" cy="6857999"/>
          </a:xfrm>
          <a:prstGeom prst="rect">
            <a:avLst/>
          </a:prstGeom>
        </p:spPr>
      </p:pic>
      <p:sp>
        <p:nvSpPr>
          <p:cNvPr id="2" name="Right Triangle 1">
            <a:extLst>
              <a:ext uri="{FF2B5EF4-FFF2-40B4-BE49-F238E27FC236}">
                <a16:creationId xmlns:a16="http://schemas.microsoft.com/office/drawing/2014/main" id="{2870AC51-6EA9-A28D-3831-639437428E8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8114ED20-29F0-CEE6-0DFB-DD9F4A98FA1D}"/>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F9D50DBB-C40A-4703-47EB-13A5BCD9B559}"/>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A73CD3AA-6E87-F016-493F-CB2826E31C08}"/>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05</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EBD322E3-499F-2D43-9D3D-D037176881C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162C4427-2993-FC9C-6C6D-AD083F427309}"/>
              </a:ext>
            </a:extLst>
          </p:cNvPr>
          <p:cNvSpPr txBox="1"/>
          <p:nvPr/>
        </p:nvSpPr>
        <p:spPr>
          <a:xfrm>
            <a:off x="2052735" y="1079854"/>
            <a:ext cx="9365549" cy="5770811"/>
          </a:xfrm>
          <a:prstGeom prst="rect">
            <a:avLst/>
          </a:prstGeom>
          <a:noFill/>
        </p:spPr>
        <p:txBody>
          <a:bodyPr wrap="square">
            <a:spAutoFit/>
          </a:bodyPr>
          <a:lstStyle/>
          <a:p>
            <a:pPr algn="just" rtl="1">
              <a:lnSpc>
                <a:spcPct val="150000"/>
              </a:lnSpc>
            </a:pPr>
            <a:r>
              <a:rPr lang="ar-SA" b="1" dirty="0">
                <a:solidFill>
                  <a:srgbClr val="00B0F0"/>
                </a:solidFill>
              </a:rPr>
              <a:t>تصنيفات المنتجات والخدمات </a:t>
            </a:r>
          </a:p>
          <a:p>
            <a:pPr algn="just" rtl="1">
              <a:lnSpc>
                <a:spcPct val="150000"/>
              </a:lnSpc>
            </a:pPr>
            <a:r>
              <a:rPr lang="ar-SA" dirty="0"/>
              <a:t>يصنف كوتلر المنتجات والخدمات إلى فئتين رئيسيتين وفقًا لغرض الشراء وطبيعة الاستخدام:</a:t>
            </a:r>
          </a:p>
          <a:p>
            <a:pPr algn="just" rtl="1">
              <a:lnSpc>
                <a:spcPct val="150000"/>
              </a:lnSpc>
            </a:pPr>
            <a:r>
              <a:rPr lang="ar-SA" b="1" dirty="0">
                <a:solidFill>
                  <a:srgbClr val="00B0F0"/>
                </a:solidFill>
              </a:rPr>
              <a:t>أولًا: المنتجات الاستهلاكية </a:t>
            </a:r>
          </a:p>
          <a:p>
            <a:pPr algn="just" rtl="1">
              <a:lnSpc>
                <a:spcPct val="150000"/>
              </a:lnSpc>
            </a:pPr>
            <a:r>
              <a:rPr lang="ar-SA" dirty="0"/>
              <a:t>هي المنتجات والخدمات التي يشتريها المستهلك النهائي لاستخدامها أو استهلاكها لأغراض شخصية. </a:t>
            </a:r>
          </a:p>
          <a:p>
            <a:pPr marL="285750" indent="-285750" algn="just" rtl="1">
              <a:buFont typeface="Arial" panose="020B0604020202020204" pitchFamily="34" charset="0"/>
              <a:buChar char="•"/>
            </a:pPr>
            <a:r>
              <a:rPr lang="ar-SA" dirty="0"/>
              <a:t>وتنقسم إلى أربعة أنواع:</a:t>
            </a:r>
          </a:p>
          <a:p>
            <a:pPr marL="285750" indent="-285750" algn="just" rtl="1">
              <a:buFont typeface="Arial" panose="020B0604020202020204" pitchFamily="34" charset="0"/>
              <a:buChar char="•"/>
            </a:pPr>
            <a:r>
              <a:rPr lang="ar-SA" dirty="0"/>
              <a:t>المنتجات سهلة الشراء.</a:t>
            </a:r>
          </a:p>
          <a:p>
            <a:pPr marL="285750" indent="-285750" algn="just" rtl="1">
              <a:buFont typeface="Arial" panose="020B0604020202020204" pitchFamily="34" charset="0"/>
              <a:buChar char="•"/>
            </a:pPr>
            <a:r>
              <a:rPr lang="ar-SA" dirty="0"/>
              <a:t>منتجات التسوق.</a:t>
            </a:r>
          </a:p>
          <a:p>
            <a:pPr marL="285750" indent="-285750" algn="just" rtl="1">
              <a:buFont typeface="Arial" panose="020B0604020202020204" pitchFamily="34" charset="0"/>
              <a:buChar char="•"/>
            </a:pPr>
            <a:r>
              <a:rPr lang="ar-SA" dirty="0"/>
              <a:t>المنتجات المتخصصة.</a:t>
            </a:r>
          </a:p>
          <a:p>
            <a:pPr marL="285750" indent="-285750" algn="just" rtl="1">
              <a:lnSpc>
                <a:spcPct val="150000"/>
              </a:lnSpc>
              <a:buFont typeface="Arial" panose="020B0604020202020204" pitchFamily="34" charset="0"/>
              <a:buChar char="•"/>
            </a:pPr>
            <a:endParaRPr lang="ar-SA" b="1" dirty="0">
              <a:solidFill>
                <a:srgbClr val="00B0F0"/>
              </a:solidFill>
            </a:endParaRPr>
          </a:p>
          <a:p>
            <a:pPr algn="just" rtl="1">
              <a:lnSpc>
                <a:spcPct val="150000"/>
              </a:lnSpc>
            </a:pPr>
            <a:r>
              <a:rPr lang="ar-SA" b="1" dirty="0">
                <a:solidFill>
                  <a:srgbClr val="00B0F0"/>
                </a:solidFill>
              </a:rPr>
              <a:t>ثانيًا: المنتجات الصناعية</a:t>
            </a:r>
          </a:p>
          <a:p>
            <a:pPr algn="just" rtl="1">
              <a:lnSpc>
                <a:spcPct val="150000"/>
              </a:lnSpc>
            </a:pPr>
            <a:r>
              <a:rPr lang="ar-SA" dirty="0"/>
              <a:t>هي المنتجات التي تشتريها المنظمات أو الأفراد بهدف استخدامها في إنتاج سلع أو خدمات أخرى، أو في تشغيل وإدارة الأعمال، وليس للاستهلاك الشخصي.</a:t>
            </a:r>
          </a:p>
          <a:p>
            <a:pPr algn="just" rtl="1">
              <a:lnSpc>
                <a:spcPct val="150000"/>
              </a:lnSpc>
            </a:pPr>
            <a:r>
              <a:rPr lang="ar-SA" dirty="0"/>
              <a:t>وتشمل:</a:t>
            </a:r>
          </a:p>
          <a:p>
            <a:pPr marL="285750" indent="-285750" algn="just" rtl="1">
              <a:buFont typeface="Arial" panose="020B0604020202020204" pitchFamily="34" charset="0"/>
              <a:buChar char="•"/>
            </a:pPr>
            <a:r>
              <a:rPr lang="ar-SA" dirty="0"/>
              <a:t>المواد والأجزاء.</a:t>
            </a:r>
          </a:p>
          <a:p>
            <a:pPr marL="285750" indent="-285750" algn="just" rtl="1">
              <a:buFont typeface="Arial" panose="020B0604020202020204" pitchFamily="34" charset="0"/>
              <a:buChar char="•"/>
            </a:pPr>
            <a:r>
              <a:rPr lang="ar-SA" dirty="0"/>
              <a:t>البنود الرأسمالية.</a:t>
            </a:r>
          </a:p>
          <a:p>
            <a:pPr marL="285750" indent="-285750" algn="just" rtl="1">
              <a:buFont typeface="Arial" panose="020B0604020202020204" pitchFamily="34" charset="0"/>
              <a:buChar char="•"/>
            </a:pPr>
            <a:r>
              <a:rPr lang="ar-SA" dirty="0"/>
              <a:t>المستلزمات والخدمات.</a:t>
            </a:r>
            <a:endParaRPr lang="en-US" dirty="0"/>
          </a:p>
        </p:txBody>
      </p:sp>
      <p:pic>
        <p:nvPicPr>
          <p:cNvPr id="7" name="Picture 6">
            <a:extLst>
              <a:ext uri="{FF2B5EF4-FFF2-40B4-BE49-F238E27FC236}">
                <a16:creationId xmlns:a16="http://schemas.microsoft.com/office/drawing/2014/main" id="{75B38DC1-F155-0C8F-A050-A4524DCF07B3}"/>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0033" y="5159829"/>
            <a:ext cx="2660632" cy="2446004"/>
          </a:xfrm>
          <a:prstGeom prst="rect">
            <a:avLst/>
          </a:prstGeom>
        </p:spPr>
      </p:pic>
    </p:spTree>
    <p:extLst>
      <p:ext uri="{BB962C8B-B14F-4D97-AF65-F5344CB8AC3E}">
        <p14:creationId xmlns:p14="http://schemas.microsoft.com/office/powerpoint/2010/main" val="36990520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832AAC-4413-F6B6-B35A-3E40C7B4687C}"/>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223CCB36-8B5C-228B-4B65-BC342B1E3C49}"/>
              </a:ext>
            </a:extLst>
          </p:cNvPr>
          <p:cNvPicPr>
            <a:picLocks noChangeAspect="1"/>
          </p:cNvPicPr>
          <p:nvPr/>
        </p:nvPicPr>
        <p:blipFill>
          <a:blip r:embed="rId3"/>
          <a:stretch>
            <a:fillRect/>
          </a:stretch>
        </p:blipFill>
        <p:spPr>
          <a:xfrm>
            <a:off x="0" y="0"/>
            <a:ext cx="12192000" cy="6857999"/>
          </a:xfrm>
          <a:prstGeom prst="rect">
            <a:avLst/>
          </a:prstGeom>
        </p:spPr>
      </p:pic>
      <p:sp>
        <p:nvSpPr>
          <p:cNvPr id="2" name="Right Triangle 1">
            <a:extLst>
              <a:ext uri="{FF2B5EF4-FFF2-40B4-BE49-F238E27FC236}">
                <a16:creationId xmlns:a16="http://schemas.microsoft.com/office/drawing/2014/main" id="{E52CD442-146E-DDB3-0844-7190FD33893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31966356-5A3E-973D-5182-C7E698A72407}"/>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70718FBA-83EC-7A09-EE4A-C38EFD80D17F}"/>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CDC9AFD1-4D7E-992A-A090-61F8FAA4D081}"/>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05</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22B04739-17D9-7833-ACB0-442240A803F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EE5405E6-40A9-47C2-7EB4-DEF83D19424C}"/>
              </a:ext>
            </a:extLst>
          </p:cNvPr>
          <p:cNvSpPr txBox="1"/>
          <p:nvPr/>
        </p:nvSpPr>
        <p:spPr>
          <a:xfrm>
            <a:off x="144854" y="1079854"/>
            <a:ext cx="11273429" cy="5493812"/>
          </a:xfrm>
          <a:prstGeom prst="rect">
            <a:avLst/>
          </a:prstGeom>
          <a:noFill/>
        </p:spPr>
        <p:txBody>
          <a:bodyPr wrap="square">
            <a:spAutoFit/>
          </a:bodyPr>
          <a:lstStyle/>
          <a:p>
            <a:pPr algn="just" rtl="1">
              <a:lnSpc>
                <a:spcPct val="150000"/>
              </a:lnSpc>
              <a:buNone/>
            </a:pPr>
            <a:r>
              <a:rPr lang="ar-SA" b="1" dirty="0">
                <a:solidFill>
                  <a:srgbClr val="00B0F0"/>
                </a:solidFill>
              </a:rPr>
              <a:t>تصنيف المنتجات الاستهلاكية </a:t>
            </a:r>
          </a:p>
          <a:p>
            <a:pPr algn="just" rtl="1">
              <a:lnSpc>
                <a:spcPct val="150000"/>
              </a:lnSpc>
              <a:buNone/>
            </a:pPr>
            <a:r>
              <a:rPr lang="ar-SA" dirty="0"/>
              <a:t>يقسم كوتلر المنتجات الاستهلاكية إلى أربع فئات، وذلك وفقًا لسلوك المستهلك أثناء الشراء، وتكرار الشراء، والجهد الذي يبذله في المقارنة واتخاذ القرار.</a:t>
            </a:r>
          </a:p>
          <a:p>
            <a:pPr algn="just" rtl="1">
              <a:lnSpc>
                <a:spcPct val="150000"/>
              </a:lnSpc>
              <a:buNone/>
            </a:pPr>
            <a:endParaRPr lang="ar-SA" dirty="0"/>
          </a:p>
          <a:p>
            <a:pPr marL="285750" indent="-285750" algn="just" rtl="1">
              <a:buFont typeface="Arial" panose="020B0604020202020204" pitchFamily="34" charset="0"/>
              <a:buChar char="•"/>
            </a:pPr>
            <a:r>
              <a:rPr lang="ar-SA" b="1" dirty="0">
                <a:solidFill>
                  <a:srgbClr val="00B0F0"/>
                </a:solidFill>
              </a:rPr>
              <a:t>المنتجات سهلة الشراء </a:t>
            </a:r>
            <a:r>
              <a:rPr lang="ar-SA" dirty="0"/>
              <a:t>هي</a:t>
            </a:r>
            <a:r>
              <a:rPr lang="ar-SA" b="1" dirty="0">
                <a:solidFill>
                  <a:srgbClr val="00B0F0"/>
                </a:solidFill>
              </a:rPr>
              <a:t> </a:t>
            </a:r>
            <a:r>
              <a:rPr lang="ar-SA" dirty="0"/>
              <a:t>المنتجات التي يشتريها المستهلك بشكل متكرر وسريع، مع بذل جهد محدود في المقارنة واتخاذ قرار الشراء. </a:t>
            </a:r>
          </a:p>
          <a:p>
            <a:pPr marL="285750" indent="-285750" algn="just" rtl="1">
              <a:buFont typeface="Wingdings" panose="05000000000000000000" pitchFamily="2" charset="2"/>
              <a:buChar char="v"/>
            </a:pPr>
            <a:r>
              <a:rPr lang="ar-SA" dirty="0">
                <a:solidFill>
                  <a:srgbClr val="00B0F0"/>
                </a:solidFill>
              </a:rPr>
              <a:t>أمثلة:</a:t>
            </a:r>
          </a:p>
          <a:p>
            <a:pPr algn="just" rtl="1"/>
            <a:r>
              <a:rPr lang="ar-SA" dirty="0"/>
              <a:t>الخبز، الحليب، المياه، المنظفات، الوجبات السريعة.</a:t>
            </a:r>
          </a:p>
          <a:p>
            <a:pPr algn="just" rtl="1"/>
            <a:endParaRPr lang="ar-SA" dirty="0"/>
          </a:p>
          <a:p>
            <a:pPr marL="285750" indent="-285750" algn="just" rtl="1">
              <a:buFont typeface="Arial" panose="020B0604020202020204" pitchFamily="34" charset="0"/>
              <a:buChar char="•"/>
            </a:pPr>
            <a:r>
              <a:rPr lang="ar-SA" b="1" dirty="0">
                <a:solidFill>
                  <a:srgbClr val="00B0F0"/>
                </a:solidFill>
              </a:rPr>
              <a:t>منتجات التسوق: </a:t>
            </a:r>
            <a:r>
              <a:rPr lang="ar-SA" dirty="0"/>
              <a:t>هي المنتجات التي يقارن المستهلك بينها قبل الشراء من حيث الجودة، والسعر، والتصميم، والملاءمة.</a:t>
            </a:r>
          </a:p>
          <a:p>
            <a:pPr marL="285750" indent="-285750" algn="just" rtl="1">
              <a:buFont typeface="Wingdings" panose="05000000000000000000" pitchFamily="2" charset="2"/>
              <a:buChar char="v"/>
            </a:pPr>
            <a:r>
              <a:rPr lang="ar-SA" b="1" dirty="0">
                <a:solidFill>
                  <a:srgbClr val="00B0F0"/>
                </a:solidFill>
              </a:rPr>
              <a:t>أمثلة:</a:t>
            </a:r>
          </a:p>
          <a:p>
            <a:pPr marL="285750" indent="-285750" algn="just" rtl="1">
              <a:buFont typeface="Arial" panose="020B0604020202020204" pitchFamily="34" charset="0"/>
              <a:buChar char="•"/>
            </a:pPr>
            <a:r>
              <a:rPr lang="ar-SA" dirty="0"/>
              <a:t>الملابس، الأثاث، الأجهزة المنزلية، الفنادق.</a:t>
            </a:r>
          </a:p>
          <a:p>
            <a:pPr marL="285750" indent="-285750" algn="just" rtl="1">
              <a:buFont typeface="Arial" panose="020B0604020202020204" pitchFamily="34" charset="0"/>
              <a:buChar char="•"/>
            </a:pPr>
            <a:endParaRPr lang="ar-SA" b="1" dirty="0">
              <a:solidFill>
                <a:srgbClr val="00B0F0"/>
              </a:solidFill>
            </a:endParaRPr>
          </a:p>
          <a:p>
            <a:pPr marL="285750" indent="-285750" algn="just" rtl="1">
              <a:buFont typeface="Arial" panose="020B0604020202020204" pitchFamily="34" charset="0"/>
              <a:buChar char="•"/>
            </a:pPr>
            <a:r>
              <a:rPr lang="ar-SA" b="1" dirty="0">
                <a:solidFill>
                  <a:srgbClr val="00B0F0"/>
                </a:solidFill>
              </a:rPr>
              <a:t>المنتجات المتخصصة: </a:t>
            </a:r>
            <a:r>
              <a:rPr lang="ar-SA" dirty="0"/>
              <a:t>هي منتجات تتميز بخصائص فريدة أو علامة تجارية مميزة، ويكون المستهلك مستعدًا لبذل جهد ووقت أكبر للحصول عليها.</a:t>
            </a:r>
          </a:p>
          <a:p>
            <a:pPr marL="285750" indent="-285750" algn="just" rtl="1">
              <a:buFont typeface="Wingdings" panose="05000000000000000000" pitchFamily="2" charset="2"/>
              <a:buChar char="v"/>
            </a:pPr>
            <a:r>
              <a:rPr lang="ar-SA" b="1" dirty="0">
                <a:solidFill>
                  <a:srgbClr val="00B0F0"/>
                </a:solidFill>
              </a:rPr>
              <a:t>أمثلة: </a:t>
            </a:r>
          </a:p>
          <a:p>
            <a:pPr marL="285750" indent="-285750" algn="just" rtl="1">
              <a:buFont typeface="Arial" panose="020B0604020202020204" pitchFamily="34" charset="0"/>
              <a:buChar char="•"/>
            </a:pPr>
            <a:r>
              <a:rPr lang="ar-SA" dirty="0"/>
              <a:t>السيارات الفاخرة، الساعات الفاخرة، الكاميرات الاحترافية، الملابس ذات العلامات التجارية العالمية.</a:t>
            </a:r>
          </a:p>
          <a:p>
            <a:pPr marL="285750" indent="-285750" algn="just" rtl="1">
              <a:buFont typeface="Arial" panose="020B0604020202020204" pitchFamily="34" charset="0"/>
              <a:buChar char="•"/>
            </a:pPr>
            <a:endParaRPr lang="ar-SA" dirty="0"/>
          </a:p>
          <a:p>
            <a:pPr marL="285750" indent="-285750" algn="just" rtl="1">
              <a:buFont typeface="Arial" panose="020B0604020202020204" pitchFamily="34" charset="0"/>
              <a:buChar char="•"/>
            </a:pPr>
            <a:r>
              <a:rPr lang="ar-SA" b="1" dirty="0">
                <a:solidFill>
                  <a:srgbClr val="00B0F0"/>
                </a:solidFill>
              </a:rPr>
              <a:t>المنتجات غير المطلوبة: </a:t>
            </a:r>
            <a:r>
              <a:rPr lang="ar-SA" dirty="0"/>
              <a:t>هي المنتجات التي لا يكون المستهلك على علم بها، أو يعلم بوجودها لكنه لا يفكر عادةً في شرائها إلا عند ظهور حاجة محددة.</a:t>
            </a:r>
          </a:p>
          <a:p>
            <a:pPr marL="285750" indent="-285750" algn="just" rtl="1">
              <a:buFont typeface="Wingdings" panose="05000000000000000000" pitchFamily="2" charset="2"/>
              <a:buChar char="v"/>
            </a:pPr>
            <a:r>
              <a:rPr lang="ar-SA" dirty="0">
                <a:solidFill>
                  <a:srgbClr val="00B0F0"/>
                </a:solidFill>
              </a:rPr>
              <a:t>أمثلة: </a:t>
            </a:r>
          </a:p>
          <a:p>
            <a:pPr marL="285750" indent="-285750" algn="just" rtl="1">
              <a:buFont typeface="Arial" panose="020B0604020202020204" pitchFamily="34" charset="0"/>
              <a:buChar char="•"/>
            </a:pPr>
            <a:r>
              <a:rPr lang="ar-SA" dirty="0"/>
              <a:t>التأمين على الحياة، التبرع بالدم، خدمات تنظيم الجنازات، بعض الابتكارات الجديدة.</a:t>
            </a:r>
            <a:endParaRPr lang="en-US" dirty="0"/>
          </a:p>
        </p:txBody>
      </p:sp>
      <p:pic>
        <p:nvPicPr>
          <p:cNvPr id="5" name="Picture 4">
            <a:extLst>
              <a:ext uri="{FF2B5EF4-FFF2-40B4-BE49-F238E27FC236}">
                <a16:creationId xmlns:a16="http://schemas.microsoft.com/office/drawing/2014/main" id="{C7E8944D-B094-707C-0201-DA1D164BBBC9}"/>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1" y="5818688"/>
            <a:ext cx="1790952" cy="1116912"/>
          </a:xfrm>
          <a:prstGeom prst="rect">
            <a:avLst/>
          </a:prstGeom>
        </p:spPr>
      </p:pic>
    </p:spTree>
    <p:extLst>
      <p:ext uri="{BB962C8B-B14F-4D97-AF65-F5344CB8AC3E}">
        <p14:creationId xmlns:p14="http://schemas.microsoft.com/office/powerpoint/2010/main" val="32433996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98D250-19F3-799C-F9A8-EE35C57B25E0}"/>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0569F669-3C0F-42DD-3470-64697ED1E838}"/>
              </a:ext>
            </a:extLst>
          </p:cNvPr>
          <p:cNvPicPr>
            <a:picLocks noChangeAspect="1"/>
          </p:cNvPicPr>
          <p:nvPr/>
        </p:nvPicPr>
        <p:blipFill>
          <a:blip r:embed="rId3"/>
          <a:stretch>
            <a:fillRect/>
          </a:stretch>
        </p:blipFill>
        <p:spPr>
          <a:xfrm>
            <a:off x="0" y="0"/>
            <a:ext cx="12192000" cy="6857999"/>
          </a:xfrm>
          <a:prstGeom prst="rect">
            <a:avLst/>
          </a:prstGeom>
        </p:spPr>
      </p:pic>
      <p:sp>
        <p:nvSpPr>
          <p:cNvPr id="2" name="Right Triangle 1">
            <a:extLst>
              <a:ext uri="{FF2B5EF4-FFF2-40B4-BE49-F238E27FC236}">
                <a16:creationId xmlns:a16="http://schemas.microsoft.com/office/drawing/2014/main" id="{BF8453C3-9D2F-616E-6D08-AD6080E3116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3E6AF13A-CE16-6DC1-ECE8-6EEC16D8D63C}"/>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1917C4EB-12B2-A70A-F10B-37E44A01C7D4}"/>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E986CA5B-C134-2933-19D1-B8EE1470CC21}"/>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05</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E32C6D66-C9B9-92A1-96FD-22A4AA81448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5E6F251E-32BB-8A35-EDA3-1B67DD465357}"/>
              </a:ext>
            </a:extLst>
          </p:cNvPr>
          <p:cNvSpPr txBox="1"/>
          <p:nvPr/>
        </p:nvSpPr>
        <p:spPr>
          <a:xfrm>
            <a:off x="2281473" y="1146193"/>
            <a:ext cx="9202847" cy="5172057"/>
          </a:xfrm>
          <a:prstGeom prst="rect">
            <a:avLst/>
          </a:prstGeom>
          <a:noFill/>
        </p:spPr>
        <p:txBody>
          <a:bodyPr wrap="square">
            <a:spAutoFit/>
          </a:bodyPr>
          <a:lstStyle/>
          <a:p>
            <a:pPr algn="just" rtl="1">
              <a:lnSpc>
                <a:spcPct val="150000"/>
              </a:lnSpc>
            </a:pPr>
            <a:r>
              <a:rPr lang="ar-SA" b="1" dirty="0">
                <a:solidFill>
                  <a:srgbClr val="00B0F0"/>
                </a:solidFill>
              </a:rPr>
              <a:t>تصنيف المنتجات الصناعية</a:t>
            </a:r>
          </a:p>
          <a:p>
            <a:pPr algn="just" rtl="1">
              <a:lnSpc>
                <a:spcPct val="150000"/>
              </a:lnSpc>
            </a:pPr>
            <a:r>
              <a:rPr lang="ar-SA" dirty="0"/>
              <a:t>يصنف كوتلر المنتجات الصناعية إلى ثلاث فئات رئيسية وفقًا لدورها في العملية الإنتاجية أو التشغيلية.</a:t>
            </a:r>
          </a:p>
          <a:p>
            <a:pPr algn="just" rtl="1">
              <a:lnSpc>
                <a:spcPct val="150000"/>
              </a:lnSpc>
            </a:pPr>
            <a:r>
              <a:rPr lang="ar-SA" b="1" dirty="0">
                <a:solidFill>
                  <a:srgbClr val="00B0F0"/>
                </a:solidFill>
              </a:rPr>
              <a:t>أولًا: المواد والأجزاء</a:t>
            </a:r>
            <a:r>
              <a:rPr lang="ar-SA" dirty="0">
                <a:solidFill>
                  <a:srgbClr val="00B0F0"/>
                </a:solidFill>
              </a:rPr>
              <a:t>: </a:t>
            </a:r>
            <a:r>
              <a:rPr lang="ar-SA" dirty="0"/>
              <a:t>هي المواد الخام أو الأجزاء المصنعة التي تدخل مباشرة في إنتاج السلع النهائية.</a:t>
            </a:r>
          </a:p>
          <a:p>
            <a:pPr marL="285750" indent="-285750" algn="just" rtl="1">
              <a:lnSpc>
                <a:spcPct val="150000"/>
              </a:lnSpc>
              <a:buFont typeface="Wingdings" panose="05000000000000000000" pitchFamily="2" charset="2"/>
              <a:buChar char="v"/>
            </a:pPr>
            <a:r>
              <a:rPr lang="ar-SA" b="1" dirty="0">
                <a:solidFill>
                  <a:srgbClr val="00B0F0"/>
                </a:solidFill>
              </a:rPr>
              <a:t>أمثلة: </a:t>
            </a:r>
            <a:r>
              <a:rPr lang="ar-SA" dirty="0"/>
              <a:t>الحديد، الأخشاب، القطن، المحركات، الدوائر الإلكترونية.</a:t>
            </a:r>
          </a:p>
          <a:p>
            <a:pPr algn="just" rtl="1">
              <a:lnSpc>
                <a:spcPct val="150000"/>
              </a:lnSpc>
            </a:pPr>
            <a:r>
              <a:rPr lang="ar-SA" b="1" dirty="0">
                <a:solidFill>
                  <a:srgbClr val="00B0F0"/>
                </a:solidFill>
              </a:rPr>
              <a:t>ثانيًا: البنود الرأسمالية: </a:t>
            </a:r>
            <a:r>
              <a:rPr lang="ar-SA" dirty="0"/>
              <a:t>هي المنتجات التي تساعد المنظمة في عمليات الإنتاج أو التشغيل، ولا تدخل في تكوين المنتج النهائي.</a:t>
            </a:r>
          </a:p>
          <a:p>
            <a:pPr marL="285750" indent="-285750" algn="just" rtl="1">
              <a:lnSpc>
                <a:spcPct val="150000"/>
              </a:lnSpc>
              <a:buFont typeface="Wingdings" panose="05000000000000000000" pitchFamily="2" charset="2"/>
              <a:buChar char="v"/>
            </a:pPr>
            <a:r>
              <a:rPr lang="ar-SA" b="1" dirty="0">
                <a:solidFill>
                  <a:srgbClr val="00B0F0"/>
                </a:solidFill>
              </a:rPr>
              <a:t>أمثلة: </a:t>
            </a:r>
            <a:r>
              <a:rPr lang="ar-SA" dirty="0"/>
              <a:t>الآلات، خطوط الإنتاج، الرافعات، المباني والمستودعات.</a:t>
            </a:r>
          </a:p>
          <a:p>
            <a:pPr algn="just" rtl="1">
              <a:lnSpc>
                <a:spcPct val="150000"/>
              </a:lnSpc>
            </a:pPr>
            <a:r>
              <a:rPr lang="ar-SA" b="1" dirty="0">
                <a:solidFill>
                  <a:srgbClr val="00B0F0"/>
                </a:solidFill>
              </a:rPr>
              <a:t>ثالثًا: المستلزمات والخدمات: </a:t>
            </a:r>
            <a:r>
              <a:rPr lang="ar-SA" dirty="0"/>
              <a:t>تشمل المنتجات والخدمات اللازمة لدعم العمليات التشغيلية اليومية للمنظمة.</a:t>
            </a:r>
          </a:p>
          <a:p>
            <a:pPr algn="just" rtl="1">
              <a:lnSpc>
                <a:spcPct val="150000"/>
              </a:lnSpc>
            </a:pPr>
            <a:r>
              <a:rPr lang="ar-SA" dirty="0"/>
              <a:t>وتتضمن:</a:t>
            </a:r>
          </a:p>
          <a:p>
            <a:pPr marL="285750" indent="-285750" algn="just" rtl="1">
              <a:buFont typeface="Arial" panose="020B0604020202020204" pitchFamily="34" charset="0"/>
              <a:buChar char="•"/>
            </a:pPr>
            <a:r>
              <a:rPr lang="ar-SA" dirty="0"/>
              <a:t>مستلزمات التشغيل.</a:t>
            </a:r>
          </a:p>
          <a:p>
            <a:pPr marL="285750" indent="-285750" algn="just" rtl="1">
              <a:buFont typeface="Arial" panose="020B0604020202020204" pitchFamily="34" charset="0"/>
              <a:buChar char="•"/>
            </a:pPr>
            <a:r>
              <a:rPr lang="ar-SA" dirty="0"/>
              <a:t>مواد الصيانة والإصلاح.</a:t>
            </a:r>
          </a:p>
          <a:p>
            <a:pPr marL="285750" indent="-285750" algn="just" rtl="1">
              <a:buFont typeface="Arial" panose="020B0604020202020204" pitchFamily="34" charset="0"/>
              <a:buChar char="•"/>
            </a:pPr>
            <a:r>
              <a:rPr lang="ar-SA" dirty="0"/>
              <a:t>خدمات الصيانة.</a:t>
            </a:r>
          </a:p>
          <a:p>
            <a:pPr marL="285750" indent="-285750" algn="just" rtl="1">
              <a:buFont typeface="Arial" panose="020B0604020202020204" pitchFamily="34" charset="0"/>
              <a:buChar char="•"/>
            </a:pPr>
            <a:r>
              <a:rPr lang="ar-SA" dirty="0"/>
              <a:t>الخدمات الاستشارية.</a:t>
            </a:r>
          </a:p>
          <a:p>
            <a:pPr marL="285750" indent="-285750" algn="just" rtl="1">
              <a:buFont typeface="Arial" panose="020B0604020202020204" pitchFamily="34" charset="0"/>
              <a:buChar char="•"/>
            </a:pPr>
            <a:r>
              <a:rPr lang="ar-SA" dirty="0"/>
              <a:t>الخدمات القانونية والمحاسبية.</a:t>
            </a:r>
          </a:p>
          <a:p>
            <a:pPr algn="just" rtl="1">
              <a:lnSpc>
                <a:spcPct val="150000"/>
              </a:lnSpc>
            </a:pPr>
            <a:r>
              <a:rPr lang="ar-SA" b="1" dirty="0" err="1">
                <a:solidFill>
                  <a:srgbClr val="00B0F0"/>
                </a:solidFill>
              </a:rPr>
              <a:t>أمثلة:</a:t>
            </a:r>
            <a:r>
              <a:rPr lang="ar-SA" dirty="0" err="1"/>
              <a:t>الأدوات</a:t>
            </a:r>
            <a:r>
              <a:rPr lang="ar-SA" dirty="0"/>
              <a:t> المكتبية، مواد التنظيف، خدمات الصيانة، الاستشارات الإدارية.</a:t>
            </a:r>
            <a:endParaRPr lang="en-US" dirty="0"/>
          </a:p>
        </p:txBody>
      </p:sp>
      <p:pic>
        <p:nvPicPr>
          <p:cNvPr id="5" name="Picture 4">
            <a:extLst>
              <a:ext uri="{FF2B5EF4-FFF2-40B4-BE49-F238E27FC236}">
                <a16:creationId xmlns:a16="http://schemas.microsoft.com/office/drawing/2014/main" id="{98788397-A281-4403-1657-46DAC3FB35D4}"/>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262551" y="3615705"/>
            <a:ext cx="3232087" cy="3065212"/>
          </a:xfrm>
          <a:prstGeom prst="rect">
            <a:avLst/>
          </a:prstGeom>
        </p:spPr>
      </p:pic>
    </p:spTree>
    <p:extLst>
      <p:ext uri="{BB962C8B-B14F-4D97-AF65-F5344CB8AC3E}">
        <p14:creationId xmlns:p14="http://schemas.microsoft.com/office/powerpoint/2010/main" val="997194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5FA9A0-683C-B844-111A-08B343E5BC81}"/>
            </a:ext>
          </a:extLst>
        </p:cNvPr>
        <p:cNvGrpSpPr/>
        <p:nvPr/>
      </p:nvGrpSpPr>
      <p:grpSpPr>
        <a:xfrm>
          <a:off x="0" y="0"/>
          <a:ext cx="0" cy="0"/>
          <a:chOff x="0" y="0"/>
          <a:chExt cx="0" cy="0"/>
        </a:xfrm>
      </p:grpSpPr>
      <p:pic>
        <p:nvPicPr>
          <p:cNvPr id="11" name="Picture 10">
            <a:extLst>
              <a:ext uri="{FF2B5EF4-FFF2-40B4-BE49-F238E27FC236}">
                <a16:creationId xmlns:a16="http://schemas.microsoft.com/office/drawing/2014/main" id="{C0A0BD03-66B7-50D6-983E-67D420BD8240}"/>
              </a:ext>
            </a:extLst>
          </p:cNvPr>
          <p:cNvPicPr>
            <a:picLocks noChangeAspect="1"/>
          </p:cNvPicPr>
          <p:nvPr/>
        </p:nvPicPr>
        <p:blipFill>
          <a:blip r:embed="rId3"/>
          <a:stretch>
            <a:fillRect/>
          </a:stretch>
        </p:blipFill>
        <p:spPr>
          <a:xfrm>
            <a:off x="0" y="0"/>
            <a:ext cx="12192000" cy="6857999"/>
          </a:xfrm>
          <a:prstGeom prst="rect">
            <a:avLst/>
          </a:prstGeom>
        </p:spPr>
      </p:pic>
      <p:sp>
        <p:nvSpPr>
          <p:cNvPr id="2" name="Right Triangle 1">
            <a:extLst>
              <a:ext uri="{FF2B5EF4-FFF2-40B4-BE49-F238E27FC236}">
                <a16:creationId xmlns:a16="http://schemas.microsoft.com/office/drawing/2014/main" id="{49EE3B7B-9F3F-2C69-CD9E-45C9EFB28F4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C1458BD0-75F1-6C73-306B-876AA86BF217}"/>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0DE0202E-17A8-ECE7-5781-3E75BB6D85DD}"/>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7F5AC8FE-2D68-AA3B-2125-C0035E254C0C}"/>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05</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DE9EB321-C706-6A26-651C-25C9158D227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pic>
        <p:nvPicPr>
          <p:cNvPr id="4" name="Picture 3">
            <a:extLst>
              <a:ext uri="{FF2B5EF4-FFF2-40B4-BE49-F238E27FC236}">
                <a16:creationId xmlns:a16="http://schemas.microsoft.com/office/drawing/2014/main" id="{55215C03-200B-D04F-E2CE-0E4AD95F9A82}"/>
              </a:ext>
            </a:extLst>
          </p:cNvPr>
          <p:cNvPicPr>
            <a:picLocks noChangeAspect="1"/>
          </p:cNvPicPr>
          <p:nvPr/>
        </p:nvPicPr>
        <p:blipFill>
          <a:blip r:embed="rId5">
            <a:extLst>
              <a:ext uri="{28A0092B-C50C-407E-A947-70E740481C1C}">
                <a14:useLocalDpi xmlns:a14="http://schemas.microsoft.com/office/drawing/2010/main" val="0"/>
              </a:ext>
            </a:extLst>
          </a:blip>
          <a:srcRect b="16363"/>
          <a:stretch>
            <a:fillRect/>
          </a:stretch>
        </p:blipFill>
        <p:spPr>
          <a:xfrm>
            <a:off x="534393" y="1260557"/>
            <a:ext cx="10976307" cy="5502494"/>
          </a:xfrm>
          <a:prstGeom prst="rect">
            <a:avLst/>
          </a:prstGeom>
        </p:spPr>
      </p:pic>
    </p:spTree>
    <p:extLst>
      <p:ext uri="{BB962C8B-B14F-4D97-AF65-F5344CB8AC3E}">
        <p14:creationId xmlns:p14="http://schemas.microsoft.com/office/powerpoint/2010/main" val="1052583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0114B6-7715-3157-F3D5-23D8BE668003}"/>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76638B87-2989-5E4A-566E-E42B6724B58A}"/>
              </a:ext>
            </a:extLst>
          </p:cNvPr>
          <p:cNvPicPr>
            <a:picLocks noChangeAspect="1"/>
          </p:cNvPicPr>
          <p:nvPr/>
        </p:nvPicPr>
        <p:blipFill>
          <a:blip r:embed="rId3"/>
          <a:stretch>
            <a:fillRect/>
          </a:stretch>
        </p:blipFill>
        <p:spPr>
          <a:xfrm>
            <a:off x="0" y="0"/>
            <a:ext cx="12192000" cy="6857999"/>
          </a:xfrm>
          <a:prstGeom prst="rect">
            <a:avLst/>
          </a:prstGeom>
        </p:spPr>
      </p:pic>
      <p:pic>
        <p:nvPicPr>
          <p:cNvPr id="5" name="Picture 4">
            <a:extLst>
              <a:ext uri="{FF2B5EF4-FFF2-40B4-BE49-F238E27FC236}">
                <a16:creationId xmlns:a16="http://schemas.microsoft.com/office/drawing/2014/main" id="{1159B312-848E-D5B4-70B2-B1867C706AD3}"/>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134789" y="4264577"/>
            <a:ext cx="2724080" cy="2473465"/>
          </a:xfrm>
          <a:prstGeom prst="rect">
            <a:avLst/>
          </a:prstGeom>
        </p:spPr>
      </p:pic>
      <p:sp>
        <p:nvSpPr>
          <p:cNvPr id="2" name="Right Triangle 1">
            <a:extLst>
              <a:ext uri="{FF2B5EF4-FFF2-40B4-BE49-F238E27FC236}">
                <a16:creationId xmlns:a16="http://schemas.microsoft.com/office/drawing/2014/main" id="{A77F935A-F612-013E-A673-ECAE6CED158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078F976F-09FD-6A5F-3094-47AD01795636}"/>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7688CD31-AF9C-8309-1AA3-DA9A9E6BE222}"/>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827BB808-6431-2257-E257-040AE08F2462}"/>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05</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3215BBE9-CEDA-2901-A74C-55150898CD18}"/>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308ECDE3-B2EF-7DA4-C249-DAFD7157600B}"/>
              </a:ext>
            </a:extLst>
          </p:cNvPr>
          <p:cNvSpPr txBox="1"/>
          <p:nvPr/>
        </p:nvSpPr>
        <p:spPr>
          <a:xfrm>
            <a:off x="2362955" y="1240996"/>
            <a:ext cx="8759226" cy="5033557"/>
          </a:xfrm>
          <a:prstGeom prst="rect">
            <a:avLst/>
          </a:prstGeom>
          <a:noFill/>
        </p:spPr>
        <p:txBody>
          <a:bodyPr wrap="square">
            <a:spAutoFit/>
          </a:bodyPr>
          <a:lstStyle/>
          <a:p>
            <a:pPr algn="ctr" rtl="1">
              <a:lnSpc>
                <a:spcPct val="150000"/>
              </a:lnSpc>
            </a:pPr>
            <a:r>
              <a:rPr lang="ar-SA" b="1" dirty="0">
                <a:solidFill>
                  <a:srgbClr val="00B0F0"/>
                </a:solidFill>
              </a:rPr>
              <a:t>قرارات المنتج والخدمة</a:t>
            </a:r>
          </a:p>
          <a:p>
            <a:pPr algn="just" rtl="1">
              <a:lnSpc>
                <a:spcPct val="150000"/>
              </a:lnSpc>
            </a:pPr>
            <a:r>
              <a:rPr lang="ar-SA" dirty="0"/>
              <a:t>يوضح كوتلر أن إدارة المنتجات والخدمات تتطلب اتخاذ قرارات تسويقية على ثلاثة مستويات مترابطة، تبدأ بالمنتج الفردي، ثم تمتد إلى خط المنتجات، وتنتهي بإدارة المزيج السلعي للمنظمة.</a:t>
            </a:r>
          </a:p>
          <a:p>
            <a:pPr algn="just" rtl="1">
              <a:lnSpc>
                <a:spcPct val="150000"/>
              </a:lnSpc>
            </a:pPr>
            <a:r>
              <a:rPr lang="ar-SA" b="1" dirty="0">
                <a:solidFill>
                  <a:srgbClr val="00B0F0"/>
                </a:solidFill>
              </a:rPr>
              <a:t>أولًا: قرارات المنتج الفردي</a:t>
            </a:r>
            <a:r>
              <a:rPr lang="ar-SA" dirty="0">
                <a:solidFill>
                  <a:srgbClr val="00B0F0"/>
                </a:solidFill>
              </a:rPr>
              <a:t>: </a:t>
            </a:r>
            <a:r>
              <a:rPr lang="ar-SA" dirty="0"/>
              <a:t>تتعلق بجميع القرارات الخاصة بالمنتج الواحد، مثل تحديد الجودة، والخصائص، والتصميم، والعلامة التجارية، والتغليف، والوسم، وخدمات دعم المنتج؛ بهدف تقديم قيمة تلبي احتياجات العملاء.</a:t>
            </a:r>
          </a:p>
          <a:p>
            <a:pPr algn="just" rtl="1">
              <a:lnSpc>
                <a:spcPct val="150000"/>
              </a:lnSpc>
            </a:pPr>
            <a:endParaRPr lang="ar-SA" dirty="0"/>
          </a:p>
          <a:p>
            <a:pPr algn="just" rtl="1">
              <a:lnSpc>
                <a:spcPct val="150000"/>
              </a:lnSpc>
            </a:pPr>
            <a:r>
              <a:rPr lang="ar-SA" b="1" dirty="0">
                <a:solidFill>
                  <a:srgbClr val="00B0F0"/>
                </a:solidFill>
              </a:rPr>
              <a:t>ثانيًا: قرارات خط المنتجات: </a:t>
            </a:r>
            <a:r>
              <a:rPr lang="ar-SA" dirty="0"/>
              <a:t>تتعلق بإدارة مجموعة من المنتجات المتقاربة التي ترتبط فيما بينها من حيث الاستخدام أو الفئة المستهدفة أو قنوات التوزيع، وتشمل قرارات إضافة منتجات جديدة، أو حذف منتجات، أو تطوير خط المنتجات.</a:t>
            </a:r>
          </a:p>
          <a:p>
            <a:pPr algn="just" rtl="1">
              <a:lnSpc>
                <a:spcPct val="150000"/>
              </a:lnSpc>
            </a:pPr>
            <a:endParaRPr lang="ar-SA" dirty="0"/>
          </a:p>
          <a:p>
            <a:pPr algn="just" rtl="1">
              <a:lnSpc>
                <a:spcPct val="150000"/>
              </a:lnSpc>
            </a:pPr>
            <a:r>
              <a:rPr lang="ar-SA" b="1" dirty="0">
                <a:solidFill>
                  <a:srgbClr val="00B0F0"/>
                </a:solidFill>
              </a:rPr>
              <a:t>ثالثًا: قرارات المزيج السلعي: </a:t>
            </a:r>
            <a:r>
              <a:rPr lang="ar-SA" dirty="0"/>
              <a:t>تتعلق بإدارة جميع خطوط المنتجات التي تقدمها المنظمة، من خلال تحديد عدد خطوط المنتجات، واتساع المزيج السلعي، وعمقه، ومدى الاتساق بين خطوطه، بما يحقق أهداف المنظمة ويعزز قدرتها التنافسية.</a:t>
            </a:r>
            <a:endParaRPr lang="en-US" dirty="0"/>
          </a:p>
        </p:txBody>
      </p:sp>
    </p:spTree>
    <p:extLst>
      <p:ext uri="{BB962C8B-B14F-4D97-AF65-F5344CB8AC3E}">
        <p14:creationId xmlns:p14="http://schemas.microsoft.com/office/powerpoint/2010/main" val="18514604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26EA31-E29B-D96A-1C4C-623F522B43F8}"/>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04E5377B-96F8-64E6-859F-91FAAA0C9A55}"/>
              </a:ext>
            </a:extLst>
          </p:cNvPr>
          <p:cNvPicPr>
            <a:picLocks noChangeAspect="1"/>
          </p:cNvPicPr>
          <p:nvPr/>
        </p:nvPicPr>
        <p:blipFill>
          <a:blip r:embed="rId3"/>
          <a:stretch>
            <a:fillRect/>
          </a:stretch>
        </p:blipFill>
        <p:spPr>
          <a:xfrm>
            <a:off x="0" y="0"/>
            <a:ext cx="12192000" cy="6857999"/>
          </a:xfrm>
          <a:prstGeom prst="rect">
            <a:avLst/>
          </a:prstGeom>
        </p:spPr>
      </p:pic>
      <p:pic>
        <p:nvPicPr>
          <p:cNvPr id="7" name="Picture 6">
            <a:extLst>
              <a:ext uri="{FF2B5EF4-FFF2-40B4-BE49-F238E27FC236}">
                <a16:creationId xmlns:a16="http://schemas.microsoft.com/office/drawing/2014/main" id="{F4E42AE5-A9EA-DA47-AF55-3DE994762EC0}"/>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131655" y="5241956"/>
            <a:ext cx="2257546" cy="1612533"/>
          </a:xfrm>
          <a:prstGeom prst="rect">
            <a:avLst/>
          </a:prstGeom>
        </p:spPr>
      </p:pic>
      <p:sp>
        <p:nvSpPr>
          <p:cNvPr id="2" name="Right Triangle 1">
            <a:extLst>
              <a:ext uri="{FF2B5EF4-FFF2-40B4-BE49-F238E27FC236}">
                <a16:creationId xmlns:a16="http://schemas.microsoft.com/office/drawing/2014/main" id="{A25717FC-17EF-50C8-A51B-92A7268D089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7F8CF04-6214-1DFA-48D6-7D93DDFECCDE}"/>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E0AFB307-8C04-AA97-D89A-A18B82DFB663}"/>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DD418A5E-4FE8-E14B-DC28-63A1EC9ACE0A}"/>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05</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D06BFCF3-CF7B-48CE-FC5E-A444E0CAB3A2}"/>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DB6C2AF0-9CD2-A1AF-F325-42C729541A1D}"/>
              </a:ext>
            </a:extLst>
          </p:cNvPr>
          <p:cNvSpPr txBox="1"/>
          <p:nvPr/>
        </p:nvSpPr>
        <p:spPr>
          <a:xfrm>
            <a:off x="1790952" y="1079854"/>
            <a:ext cx="9619306" cy="5449056"/>
          </a:xfrm>
          <a:prstGeom prst="rect">
            <a:avLst/>
          </a:prstGeom>
          <a:noFill/>
        </p:spPr>
        <p:txBody>
          <a:bodyPr wrap="square">
            <a:spAutoFit/>
          </a:bodyPr>
          <a:lstStyle/>
          <a:p>
            <a:pPr algn="ctr" rtl="1">
              <a:lnSpc>
                <a:spcPct val="150000"/>
              </a:lnSpc>
            </a:pPr>
            <a:r>
              <a:rPr lang="ar-SA" b="1" dirty="0">
                <a:solidFill>
                  <a:srgbClr val="00B0F0"/>
                </a:solidFill>
              </a:rPr>
              <a:t>قرارات المنتج الفردي</a:t>
            </a:r>
          </a:p>
          <a:p>
            <a:pPr algn="just" rtl="1">
              <a:lnSpc>
                <a:spcPct val="150000"/>
              </a:lnSpc>
            </a:pPr>
            <a:r>
              <a:rPr lang="ar-SA" dirty="0"/>
              <a:t>يوضح كوتلر أن تطوير المنتج لا يقتصر على تصميمه أو إنتاجه، بل يتطلب اتخاذ مجموعة من القرارات التسويقية المتكاملة التي تسهم في تقديم قيمة للعميل وتعزيز القدرة التنافسية للمنتج.</a:t>
            </a:r>
          </a:p>
          <a:p>
            <a:pPr algn="just" rtl="1">
              <a:lnSpc>
                <a:spcPct val="150000"/>
              </a:lnSpc>
            </a:pPr>
            <a:r>
              <a:rPr lang="ar-SA" b="1" dirty="0">
                <a:solidFill>
                  <a:srgbClr val="00B0F0"/>
                </a:solidFill>
              </a:rPr>
              <a:t>وتشمل قرارات المنتج الفردي خمسة عناصر رئيسية:</a:t>
            </a:r>
          </a:p>
          <a:p>
            <a:pPr marL="285750" indent="-285750" algn="just" rtl="1">
              <a:lnSpc>
                <a:spcPct val="150000"/>
              </a:lnSpc>
              <a:buFont typeface="Arial" panose="020B0604020202020204" pitchFamily="34" charset="0"/>
              <a:buChar char="•"/>
            </a:pPr>
            <a:r>
              <a:rPr lang="ar-SA" dirty="0">
                <a:solidFill>
                  <a:srgbClr val="00B0F0"/>
                </a:solidFill>
              </a:rPr>
              <a:t>سمات المنتج: </a:t>
            </a:r>
            <a:r>
              <a:rPr lang="ar-SA" dirty="0"/>
              <a:t>وتشمل الجودة، والخصائص، والنمط، والتصميم.</a:t>
            </a:r>
          </a:p>
          <a:p>
            <a:pPr marL="285750" indent="-285750" algn="just" rtl="1">
              <a:lnSpc>
                <a:spcPct val="150000"/>
              </a:lnSpc>
              <a:buFont typeface="Arial" panose="020B0604020202020204" pitchFamily="34" charset="0"/>
              <a:buChar char="•"/>
            </a:pPr>
            <a:r>
              <a:rPr lang="ar-SA" dirty="0">
                <a:solidFill>
                  <a:srgbClr val="00B0F0"/>
                </a:solidFill>
              </a:rPr>
              <a:t>العلامة التجارية: </a:t>
            </a:r>
            <a:r>
              <a:rPr lang="ar-SA" dirty="0"/>
              <a:t>اختيار اسم أو رمز أو تصميم يميز المنتج عن المنتجات المنافسة.</a:t>
            </a:r>
          </a:p>
          <a:p>
            <a:pPr marL="285750" indent="-285750" algn="just" rtl="1">
              <a:lnSpc>
                <a:spcPct val="150000"/>
              </a:lnSpc>
              <a:buFont typeface="Arial" panose="020B0604020202020204" pitchFamily="34" charset="0"/>
              <a:buChar char="•"/>
            </a:pPr>
            <a:r>
              <a:rPr lang="ar-SA" dirty="0">
                <a:solidFill>
                  <a:srgbClr val="00B0F0"/>
                </a:solidFill>
              </a:rPr>
              <a:t>التغليف: </a:t>
            </a:r>
            <a:r>
              <a:rPr lang="ar-SA" dirty="0"/>
              <a:t>تصميم وإعداد العبوة بما يحافظ على المنتج ويعزز جاذبيته.</a:t>
            </a:r>
          </a:p>
          <a:p>
            <a:pPr marL="285750" indent="-285750" algn="just" rtl="1">
              <a:lnSpc>
                <a:spcPct val="150000"/>
              </a:lnSpc>
              <a:buFont typeface="Arial" panose="020B0604020202020204" pitchFamily="34" charset="0"/>
              <a:buChar char="•"/>
            </a:pPr>
            <a:r>
              <a:rPr lang="ar-SA" dirty="0">
                <a:solidFill>
                  <a:srgbClr val="00B0F0"/>
                </a:solidFill>
              </a:rPr>
              <a:t>الوسم: </a:t>
            </a:r>
            <a:r>
              <a:rPr lang="ar-SA" dirty="0"/>
              <a:t>تزويد المنتج بالمعلومات اللازمة للتعريف به وطريقة استخدامه ومكوناته.</a:t>
            </a:r>
          </a:p>
          <a:p>
            <a:pPr marL="285750" indent="-285750" algn="just" rtl="1">
              <a:lnSpc>
                <a:spcPct val="150000"/>
              </a:lnSpc>
              <a:buFont typeface="Arial" panose="020B0604020202020204" pitchFamily="34" charset="0"/>
              <a:buChar char="•"/>
            </a:pPr>
            <a:r>
              <a:rPr lang="ar-SA" dirty="0">
                <a:solidFill>
                  <a:srgbClr val="00B0F0"/>
                </a:solidFill>
              </a:rPr>
              <a:t>خدمات دعم المنتج</a:t>
            </a:r>
            <a:r>
              <a:rPr lang="ar-SA" b="1" dirty="0">
                <a:solidFill>
                  <a:srgbClr val="00B0F0"/>
                </a:solidFill>
              </a:rPr>
              <a:t>: </a:t>
            </a:r>
            <a:r>
              <a:rPr lang="ar-SA" dirty="0"/>
              <a:t>وتشمل خدمات ما قبل البيع وما بعد البيع، مثل الضمان، والصيانة، والدعم الفني، بما يسهم في تعزيز رضا العملاء.</a:t>
            </a:r>
          </a:p>
          <a:p>
            <a:pPr algn="just" rtl="1">
              <a:lnSpc>
                <a:spcPct val="150000"/>
              </a:lnSpc>
            </a:pPr>
            <a:endParaRPr lang="ar-SA" dirty="0"/>
          </a:p>
          <a:p>
            <a:pPr marL="285750" indent="-285750" algn="just" rtl="1">
              <a:lnSpc>
                <a:spcPct val="150000"/>
              </a:lnSpc>
              <a:buFont typeface="Wingdings" panose="05000000000000000000" pitchFamily="2" charset="2"/>
              <a:buChar char="ü"/>
            </a:pPr>
            <a:r>
              <a:rPr lang="ar-SA" dirty="0"/>
              <a:t>تؤثر قرارات المنتج الفردي بصورة مباشرة في القيمة المدركة للمنتج، وتميزه في السوق، ومدى رضا العملاء عنه، لذلك ينبغي أن تُدار هذه العناصر بصورة متكاملة لتحقيق ميزة تنافسية مستدامة.</a:t>
            </a:r>
            <a:endParaRPr lang="en-US" dirty="0"/>
          </a:p>
        </p:txBody>
      </p:sp>
    </p:spTree>
    <p:extLst>
      <p:ext uri="{BB962C8B-B14F-4D97-AF65-F5344CB8AC3E}">
        <p14:creationId xmlns:p14="http://schemas.microsoft.com/office/powerpoint/2010/main" val="25159610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DD6D41-A6D2-4F77-BDF4-8551F1271604}"/>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BF16C27E-AE5D-7BFE-E006-F88216C0E515}"/>
              </a:ext>
            </a:extLst>
          </p:cNvPr>
          <p:cNvPicPr>
            <a:picLocks noChangeAspect="1"/>
          </p:cNvPicPr>
          <p:nvPr/>
        </p:nvPicPr>
        <p:blipFill>
          <a:blip r:embed="rId3"/>
          <a:stretch>
            <a:fillRect/>
          </a:stretch>
        </p:blipFill>
        <p:spPr>
          <a:xfrm>
            <a:off x="0" y="0"/>
            <a:ext cx="12192000" cy="6857999"/>
          </a:xfrm>
          <a:prstGeom prst="rect">
            <a:avLst/>
          </a:prstGeom>
        </p:spPr>
      </p:pic>
      <p:sp>
        <p:nvSpPr>
          <p:cNvPr id="2" name="Right Triangle 1">
            <a:extLst>
              <a:ext uri="{FF2B5EF4-FFF2-40B4-BE49-F238E27FC236}">
                <a16:creationId xmlns:a16="http://schemas.microsoft.com/office/drawing/2014/main" id="{69339F4F-25BA-E5F4-F4AC-B387F0F8D3C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9C9D2A2-88B0-2808-4D4C-2F96FEC8F579}"/>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375D97E1-B8FA-27E4-2AA7-7842A5F22BCC}"/>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D32BA024-A19B-74EF-8D2F-6BC8FAE67EE8}"/>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05</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7DD355C2-93D9-0DED-9BE0-699E04DA970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7DAFA9A7-8167-BDD7-3A6A-4E7FC611BAA8}"/>
              </a:ext>
            </a:extLst>
          </p:cNvPr>
          <p:cNvSpPr txBox="1"/>
          <p:nvPr/>
        </p:nvSpPr>
        <p:spPr>
          <a:xfrm>
            <a:off x="3521798" y="1419868"/>
            <a:ext cx="7636490" cy="3801041"/>
          </a:xfrm>
          <a:prstGeom prst="rect">
            <a:avLst/>
          </a:prstGeom>
          <a:noFill/>
        </p:spPr>
        <p:txBody>
          <a:bodyPr wrap="square">
            <a:spAutoFit/>
          </a:bodyPr>
          <a:lstStyle/>
          <a:p>
            <a:pPr algn="ctr" rtl="1">
              <a:lnSpc>
                <a:spcPct val="150000"/>
              </a:lnSpc>
            </a:pPr>
            <a:r>
              <a:rPr lang="ar-SA" sz="2400" b="1" dirty="0">
                <a:solidFill>
                  <a:srgbClr val="00B0F0"/>
                </a:solidFill>
              </a:rPr>
              <a:t>سمات المنتج</a:t>
            </a:r>
          </a:p>
          <a:p>
            <a:pPr algn="just" rtl="1">
              <a:lnSpc>
                <a:spcPct val="150000"/>
              </a:lnSpc>
            </a:pPr>
            <a:r>
              <a:rPr lang="ar-SA" dirty="0"/>
              <a:t>يوضح كوتلر أن تطوير المنتج أو الخدمة يبدأ بتحديد المنافع التي سيقدمها للعملاء، ثم تُترجم هذه المنافع إلى مجموعة من سمات المنتج التي تُسهم في إيصال القيمة إلى العميل وتمكينه من إدراكها.</a:t>
            </a:r>
          </a:p>
          <a:p>
            <a:pPr algn="just" rtl="1">
              <a:lnSpc>
                <a:spcPct val="150000"/>
              </a:lnSpc>
            </a:pPr>
            <a:r>
              <a:rPr lang="ar-SA" b="1" dirty="0">
                <a:solidFill>
                  <a:srgbClr val="00B0F0"/>
                </a:solidFill>
              </a:rPr>
              <a:t>وتشمل سمات المنتج أربعة عناصر رئيسية:</a:t>
            </a:r>
          </a:p>
          <a:p>
            <a:pPr marL="285750" indent="-285750" algn="just" rtl="1">
              <a:lnSpc>
                <a:spcPct val="150000"/>
              </a:lnSpc>
              <a:buFont typeface="Arial" panose="020B0604020202020204" pitchFamily="34" charset="0"/>
              <a:buChar char="•"/>
            </a:pPr>
            <a:r>
              <a:rPr lang="ar-SA" dirty="0">
                <a:solidFill>
                  <a:srgbClr val="00B0F0"/>
                </a:solidFill>
              </a:rPr>
              <a:t>الجودة: </a:t>
            </a:r>
            <a:r>
              <a:rPr lang="ar-SA" dirty="0"/>
              <a:t>قدرة المنتج على تلبية احتياجات العملاء وتحقيق توقعاتهم.</a:t>
            </a:r>
          </a:p>
          <a:p>
            <a:pPr marL="285750" indent="-285750" algn="just" rtl="1">
              <a:lnSpc>
                <a:spcPct val="150000"/>
              </a:lnSpc>
              <a:buFont typeface="Arial" panose="020B0604020202020204" pitchFamily="34" charset="0"/>
              <a:buChar char="•"/>
            </a:pPr>
            <a:r>
              <a:rPr lang="ar-SA" dirty="0">
                <a:solidFill>
                  <a:srgbClr val="00B0F0"/>
                </a:solidFill>
              </a:rPr>
              <a:t>الخصائص: </a:t>
            </a:r>
            <a:r>
              <a:rPr lang="ar-SA" dirty="0"/>
              <a:t>المزايا والإمكانات التي تضيف قيمة للمنتج وتميزه عن المنتجات المنافسة.</a:t>
            </a:r>
          </a:p>
          <a:p>
            <a:pPr marL="285750" indent="-285750" algn="just" rtl="1">
              <a:lnSpc>
                <a:spcPct val="150000"/>
              </a:lnSpc>
              <a:buFont typeface="Arial" panose="020B0604020202020204" pitchFamily="34" charset="0"/>
              <a:buChar char="•"/>
            </a:pPr>
            <a:r>
              <a:rPr lang="ar-SA" dirty="0">
                <a:solidFill>
                  <a:srgbClr val="00B0F0"/>
                </a:solidFill>
              </a:rPr>
              <a:t>النمط: </a:t>
            </a:r>
            <a:r>
              <a:rPr lang="ar-SA" dirty="0"/>
              <a:t>المظهر الخارجي الذي يعكس الشكل العام للمنتج.</a:t>
            </a:r>
          </a:p>
          <a:p>
            <a:pPr marL="285750" indent="-285750" algn="just" rtl="1">
              <a:lnSpc>
                <a:spcPct val="150000"/>
              </a:lnSpc>
              <a:buFont typeface="Arial" panose="020B0604020202020204" pitchFamily="34" charset="0"/>
              <a:buChar char="•"/>
            </a:pPr>
            <a:r>
              <a:rPr lang="ar-SA" dirty="0">
                <a:solidFill>
                  <a:srgbClr val="00B0F0"/>
                </a:solidFill>
              </a:rPr>
              <a:t>التصميم: </a:t>
            </a:r>
            <a:r>
              <a:rPr lang="ar-SA" dirty="0"/>
              <a:t>توظيف العناصر الوظيفية والجمالية بما يسهم في تحسين أداء المنتج وسهولة استخدامه.</a:t>
            </a:r>
          </a:p>
          <a:p>
            <a:pPr algn="just" rtl="1"/>
            <a:endParaRPr lang="ar-SA" sz="1600" dirty="0"/>
          </a:p>
        </p:txBody>
      </p:sp>
      <p:pic>
        <p:nvPicPr>
          <p:cNvPr id="7" name="Picture 6">
            <a:extLst>
              <a:ext uri="{FF2B5EF4-FFF2-40B4-BE49-F238E27FC236}">
                <a16:creationId xmlns:a16="http://schemas.microsoft.com/office/drawing/2014/main" id="{D00F172F-25C5-5EDB-DC6B-B1F8C81D4F63}"/>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244443" y="4096080"/>
            <a:ext cx="2788467" cy="2477752"/>
          </a:xfrm>
          <a:prstGeom prst="rect">
            <a:avLst/>
          </a:prstGeom>
        </p:spPr>
      </p:pic>
    </p:spTree>
    <p:extLst>
      <p:ext uri="{BB962C8B-B14F-4D97-AF65-F5344CB8AC3E}">
        <p14:creationId xmlns:p14="http://schemas.microsoft.com/office/powerpoint/2010/main" val="24195165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F6FFB1-8237-4C05-B0E5-7FC69DBC7C32}"/>
            </a:ext>
          </a:extLst>
        </p:cNvPr>
        <p:cNvGrpSpPr/>
        <p:nvPr/>
      </p:nvGrpSpPr>
      <p:grpSpPr>
        <a:xfrm>
          <a:off x="0" y="0"/>
          <a:ext cx="0" cy="0"/>
          <a:chOff x="0" y="0"/>
          <a:chExt cx="0" cy="0"/>
        </a:xfrm>
      </p:grpSpPr>
      <p:pic>
        <p:nvPicPr>
          <p:cNvPr id="10" name="Picture 9">
            <a:extLst>
              <a:ext uri="{FF2B5EF4-FFF2-40B4-BE49-F238E27FC236}">
                <a16:creationId xmlns:a16="http://schemas.microsoft.com/office/drawing/2014/main" id="{0A8891F8-F5BF-EE48-4CFE-BB665875A297}"/>
              </a:ext>
            </a:extLst>
          </p:cNvPr>
          <p:cNvPicPr>
            <a:picLocks noChangeAspect="1"/>
          </p:cNvPicPr>
          <p:nvPr/>
        </p:nvPicPr>
        <p:blipFill>
          <a:blip r:embed="rId3"/>
          <a:stretch>
            <a:fillRect/>
          </a:stretch>
        </p:blipFill>
        <p:spPr>
          <a:xfrm>
            <a:off x="0" y="0"/>
            <a:ext cx="12192000" cy="6857999"/>
          </a:xfrm>
          <a:prstGeom prst="rect">
            <a:avLst/>
          </a:prstGeom>
        </p:spPr>
      </p:pic>
      <p:sp>
        <p:nvSpPr>
          <p:cNvPr id="2" name="Right Triangle 1">
            <a:extLst>
              <a:ext uri="{FF2B5EF4-FFF2-40B4-BE49-F238E27FC236}">
                <a16:creationId xmlns:a16="http://schemas.microsoft.com/office/drawing/2014/main" id="{C6C3953D-B47F-A1AA-6BC0-C9E2230A151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97A06845-202E-A59B-5D8C-E48AE4818DB7}"/>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F232C195-9170-16FF-D4D6-8B8BE434C189}"/>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BBEDF709-EA2F-5CAE-4281-110C75B9F3DD}"/>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05</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A4907AF3-BDEE-E57B-8683-6A49978964B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7" name="TextBox 6">
            <a:extLst>
              <a:ext uri="{FF2B5EF4-FFF2-40B4-BE49-F238E27FC236}">
                <a16:creationId xmlns:a16="http://schemas.microsoft.com/office/drawing/2014/main" id="{1AC912A4-9FFD-3E94-A552-D8DD527756BC}"/>
              </a:ext>
            </a:extLst>
          </p:cNvPr>
          <p:cNvSpPr txBox="1"/>
          <p:nvPr/>
        </p:nvSpPr>
        <p:spPr>
          <a:xfrm>
            <a:off x="3156998" y="1092716"/>
            <a:ext cx="8261286" cy="5120954"/>
          </a:xfrm>
          <a:prstGeom prst="rect">
            <a:avLst/>
          </a:prstGeom>
          <a:noFill/>
        </p:spPr>
        <p:txBody>
          <a:bodyPr wrap="square">
            <a:spAutoFit/>
          </a:bodyPr>
          <a:lstStyle/>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SA" b="1" i="0" u="none" strike="noStrike" kern="1200" cap="none" spc="0" normalizeH="0" baseline="0" noProof="0" dirty="0">
                <a:ln>
                  <a:noFill/>
                </a:ln>
                <a:solidFill>
                  <a:srgbClr val="00B0F0"/>
                </a:solidFill>
                <a:effectLst/>
                <a:uLnTx/>
                <a:uFillTx/>
                <a:latin typeface="Calibri" panose="020F0502020204030204"/>
                <a:ea typeface="+mn-ea"/>
                <a:cs typeface="Arial" panose="020B0604020202020204" pitchFamily="34" charset="0"/>
              </a:rPr>
              <a:t>جودة المنتج</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يعرّف كوتلر جودة المنتج بأنها: الخصائص التي يمتلكها المنتج أو الخدمة، والتي تحدد قدرته على تلبية احتياجات العملاء المعلنة أو الضمنية.</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SA"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وتشير شركة سيمنز إلى مفهوم الجودة بقولها: الجودة تعني أن يعود العملاء، لا المنتجات.</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وتؤكد هذه العبارة أن الجودة الحقيقية تنعكس في رضا العملاء واستمرار تعاملهم مع المنظمة، وليس في كثرة المرتجعات أو الشكاوى.</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ar-SA"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ويرى كوتلر أن جودة المنتج تتكون من بُعدين رئيسيين:</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SA" b="1" i="0" u="none" strike="noStrike" kern="1200" cap="none" spc="0" normalizeH="0" baseline="0" noProof="0" dirty="0">
                <a:ln>
                  <a:noFill/>
                </a:ln>
                <a:solidFill>
                  <a:srgbClr val="00B0F0"/>
                </a:solidFill>
                <a:effectLst/>
                <a:uLnTx/>
                <a:uFillTx/>
                <a:latin typeface="Calibri" panose="020F0502020204030204"/>
                <a:ea typeface="+mn-ea"/>
                <a:cs typeface="Arial" panose="020B0604020202020204" pitchFamily="34" charset="0"/>
              </a:rPr>
              <a:t>أولًا: جودة الأداء: </a:t>
            </a:r>
            <a:r>
              <a:rPr kumimoji="0" lang="ar-SA"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وتشير إلى قدرة المنتج على أداء الوظائف التي صُمم من أجلها بكفاءة </a:t>
            </a:r>
            <a:r>
              <a:rPr kumimoji="0" lang="ar-SA" b="0" i="0" u="none" strike="noStrike" kern="1200" cap="none" spc="0" normalizeH="0" baseline="0" noProof="0" dirty="0" err="1">
                <a:ln>
                  <a:noFill/>
                </a:ln>
                <a:solidFill>
                  <a:prstClr val="black"/>
                </a:solidFill>
                <a:effectLst/>
                <a:uLnTx/>
                <a:uFillTx/>
                <a:latin typeface="Calibri" panose="020F0502020204030204"/>
                <a:ea typeface="+mn-ea"/>
                <a:cs typeface="Arial" panose="020B0604020202020204" pitchFamily="34" charset="0"/>
              </a:rPr>
              <a:t>وفاعلية.مثال</a:t>
            </a:r>
            <a:r>
              <a:rPr kumimoji="0" lang="ar-SA"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قدرة جهاز التكييف على تبريد المكان بالمستوى المتوقع.</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SA" b="1" i="0" u="none" strike="noStrike" kern="1200" cap="none" spc="0" normalizeH="0" baseline="0" noProof="0" dirty="0">
                <a:ln>
                  <a:noFill/>
                </a:ln>
                <a:solidFill>
                  <a:srgbClr val="00B0F0"/>
                </a:solidFill>
                <a:effectLst/>
                <a:uLnTx/>
                <a:uFillTx/>
                <a:latin typeface="Calibri" panose="020F0502020204030204"/>
                <a:ea typeface="+mn-ea"/>
                <a:cs typeface="Arial" panose="020B0604020202020204" pitchFamily="34" charset="0"/>
              </a:rPr>
              <a:t>ثانيًا: جودة المطابقة</a:t>
            </a:r>
            <a:r>
              <a:rPr kumimoji="0" lang="ar-SA"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وتشير إلى مدى خلو المنتج من العيوب، واتساق أدائه مع المواصفات ومستوى الجودة </a:t>
            </a:r>
            <a:r>
              <a:rPr kumimoji="0" lang="ar-SA" b="0" i="0" u="none" strike="noStrike" kern="1200" cap="none" spc="0" normalizeH="0" baseline="0" noProof="0" dirty="0" err="1">
                <a:ln>
                  <a:noFill/>
                </a:ln>
                <a:solidFill>
                  <a:prstClr val="black"/>
                </a:solidFill>
                <a:effectLst/>
                <a:uLnTx/>
                <a:uFillTx/>
                <a:latin typeface="Calibri" panose="020F0502020204030204"/>
                <a:ea typeface="+mn-ea"/>
                <a:cs typeface="Arial" panose="020B0604020202020204" pitchFamily="34" charset="0"/>
              </a:rPr>
              <a:t>المستهدف.مثال</a:t>
            </a:r>
            <a:r>
              <a:rPr kumimoji="0" lang="ar-SA"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إنتاج جميع الوحدات بالمواصفات نفسها، مع ثبات مستوى الجودة وعدم وجود اختلافات </a:t>
            </a:r>
            <a:r>
              <a:rPr kumimoji="0" lang="ar-SA"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أو عيوب تصنيع.</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D56BFBA7-47DB-FE96-AE7D-162F90BCA251}"/>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75446" y="3678633"/>
            <a:ext cx="3175856" cy="3175856"/>
          </a:xfrm>
          <a:prstGeom prst="rect">
            <a:avLst/>
          </a:prstGeom>
        </p:spPr>
      </p:pic>
    </p:spTree>
    <p:extLst>
      <p:ext uri="{BB962C8B-B14F-4D97-AF65-F5344CB8AC3E}">
        <p14:creationId xmlns:p14="http://schemas.microsoft.com/office/powerpoint/2010/main" val="33936480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404EC6-8B24-F18C-964F-A7B7B9B63B4E}"/>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DC96C492-807C-7062-CDF0-97021023F73D}"/>
              </a:ext>
            </a:extLst>
          </p:cNvPr>
          <p:cNvPicPr>
            <a:picLocks noChangeAspect="1"/>
          </p:cNvPicPr>
          <p:nvPr/>
        </p:nvPicPr>
        <p:blipFill>
          <a:blip r:embed="rId3"/>
          <a:stretch>
            <a:fillRect/>
          </a:stretch>
        </p:blipFill>
        <p:spPr>
          <a:xfrm>
            <a:off x="0" y="0"/>
            <a:ext cx="12192000" cy="6857999"/>
          </a:xfrm>
          <a:prstGeom prst="rect">
            <a:avLst/>
          </a:prstGeom>
        </p:spPr>
      </p:pic>
      <p:pic>
        <p:nvPicPr>
          <p:cNvPr id="5" name="Picture 4">
            <a:extLst>
              <a:ext uri="{FF2B5EF4-FFF2-40B4-BE49-F238E27FC236}">
                <a16:creationId xmlns:a16="http://schemas.microsoft.com/office/drawing/2014/main" id="{14AE3A50-BA57-39AE-CF4D-8885C5C497E0}"/>
              </a:ext>
              <a:ext uri="{C183D7F6-B498-43B3-948B-1728B52AA6E4}">
                <adec:decorative xmlns:adec="http://schemas.microsoft.com/office/drawing/2017/decorative" val="1"/>
              </a:ext>
            </a:extLst>
          </p:cNvPr>
          <p:cNvPicPr>
            <a:picLocks noChangeAspect="1"/>
          </p:cNvPicPr>
          <p:nvPr/>
        </p:nvPicPr>
        <p:blipFill>
          <a:blip r:embed="rId4"/>
          <a:srcRect r="11623"/>
          <a:stretch>
            <a:fillRect/>
          </a:stretch>
        </p:blipFill>
        <p:spPr>
          <a:xfrm>
            <a:off x="0" y="4430415"/>
            <a:ext cx="2082297" cy="2356165"/>
          </a:xfrm>
          <a:prstGeom prst="rect">
            <a:avLst/>
          </a:prstGeom>
        </p:spPr>
      </p:pic>
      <p:sp>
        <p:nvSpPr>
          <p:cNvPr id="2" name="Right Triangle 1">
            <a:extLst>
              <a:ext uri="{FF2B5EF4-FFF2-40B4-BE49-F238E27FC236}">
                <a16:creationId xmlns:a16="http://schemas.microsoft.com/office/drawing/2014/main" id="{EB8C4001-2991-A0C6-3CC5-34407AFA8FA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9FF63CEB-C4EE-8962-F6D1-185D8B9681FA}"/>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F93E673E-BDEB-F57E-978F-2730B66ED180}"/>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A843C8B7-1503-4CFB-D768-BC1C0BCD39C2}"/>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05</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D7039220-CF20-B99D-4CAA-53FD3236FEC2}"/>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1541B803-DDC6-2BEE-84A7-7A5E750379EA}"/>
              </a:ext>
            </a:extLst>
          </p:cNvPr>
          <p:cNvSpPr txBox="1"/>
          <p:nvPr/>
        </p:nvSpPr>
        <p:spPr>
          <a:xfrm>
            <a:off x="2082297" y="996340"/>
            <a:ext cx="9342750" cy="5864554"/>
          </a:xfrm>
          <a:prstGeom prst="rect">
            <a:avLst/>
          </a:prstGeom>
          <a:noFill/>
        </p:spPr>
        <p:txBody>
          <a:bodyPr wrap="square">
            <a:spAutoFit/>
          </a:bodyPr>
          <a:lstStyle/>
          <a:p>
            <a:pPr algn="just" rtl="1">
              <a:lnSpc>
                <a:spcPct val="150000"/>
              </a:lnSpc>
            </a:pPr>
            <a:r>
              <a:rPr lang="ar-SA" b="1" dirty="0">
                <a:solidFill>
                  <a:srgbClr val="00B0F0"/>
                </a:solidFill>
              </a:rPr>
              <a:t>خصائص المنتج</a:t>
            </a:r>
          </a:p>
          <a:p>
            <a:pPr algn="just" rtl="1">
              <a:lnSpc>
                <a:spcPct val="150000"/>
              </a:lnSpc>
            </a:pPr>
            <a:r>
              <a:rPr lang="ar-SA" dirty="0"/>
              <a:t>يوضح كوتلر أن خصائص المنتج تمثل إحدى الوسائل الرئيسية لتمييز المنتج عن المنتجات المنافسة وزيادة القيمة المقدمة للعملاء.</a:t>
            </a:r>
          </a:p>
          <a:p>
            <a:pPr algn="just" rtl="1">
              <a:lnSpc>
                <a:spcPct val="150000"/>
              </a:lnSpc>
            </a:pPr>
            <a:r>
              <a:rPr lang="ar-SA" dirty="0"/>
              <a:t>ويمكن للشركة تقديم المنتج بخصائص ومستويات مختلفة، حيث تبدأ عادةً بالنموذج الأساسي الذي يقتصر على الوظائف الرئيسة، ثم تطور المنتج بإضافة خصائص جديدة تعزز قيمته وتلبي احتياجات العملاء بصورة أفضل.</a:t>
            </a:r>
          </a:p>
          <a:p>
            <a:pPr algn="just" rtl="1">
              <a:lnSpc>
                <a:spcPct val="150000"/>
              </a:lnSpc>
            </a:pPr>
            <a:r>
              <a:rPr lang="ar-SA" dirty="0">
                <a:solidFill>
                  <a:srgbClr val="00B0F0"/>
                </a:solidFill>
              </a:rPr>
              <a:t>وتسهم إضافة الخصائص في: </a:t>
            </a:r>
          </a:p>
          <a:p>
            <a:pPr marL="285750" indent="-285750" algn="just" rtl="1">
              <a:lnSpc>
                <a:spcPct val="150000"/>
              </a:lnSpc>
              <a:buFont typeface="Arial" panose="020B0604020202020204" pitchFamily="34" charset="0"/>
              <a:buChar char="•"/>
            </a:pPr>
            <a:r>
              <a:rPr lang="ar-SA" dirty="0"/>
              <a:t>زيادة القيمة المدركة للمنتج.</a:t>
            </a:r>
          </a:p>
          <a:p>
            <a:pPr marL="285750" indent="-285750" algn="just" rtl="1">
              <a:lnSpc>
                <a:spcPct val="150000"/>
              </a:lnSpc>
              <a:buFont typeface="Arial" panose="020B0604020202020204" pitchFamily="34" charset="0"/>
              <a:buChar char="•"/>
            </a:pPr>
            <a:r>
              <a:rPr lang="ar-SA" dirty="0"/>
              <a:t>تمييز المنتج عن المنتجات المنافسة.</a:t>
            </a:r>
          </a:p>
          <a:p>
            <a:pPr marL="285750" indent="-285750" algn="just" rtl="1">
              <a:lnSpc>
                <a:spcPct val="150000"/>
              </a:lnSpc>
              <a:buFont typeface="Arial" panose="020B0604020202020204" pitchFamily="34" charset="0"/>
              <a:buChar char="•"/>
            </a:pPr>
            <a:r>
              <a:rPr lang="ar-SA" dirty="0"/>
              <a:t>تعزيز رضا العملاء.</a:t>
            </a:r>
          </a:p>
          <a:p>
            <a:pPr marL="285750" indent="-285750" algn="just" rtl="1">
              <a:lnSpc>
                <a:spcPct val="150000"/>
              </a:lnSpc>
              <a:buFont typeface="Arial" panose="020B0604020202020204" pitchFamily="34" charset="0"/>
              <a:buChar char="•"/>
            </a:pPr>
            <a:r>
              <a:rPr lang="ar-SA" dirty="0"/>
              <a:t>توفير مزايا تنافسية للمنظمة.</a:t>
            </a:r>
          </a:p>
          <a:p>
            <a:pPr marL="285750" indent="-285750" algn="just" rtl="1">
              <a:lnSpc>
                <a:spcPct val="150000"/>
              </a:lnSpc>
              <a:buFont typeface="Wingdings" panose="05000000000000000000" pitchFamily="2" charset="2"/>
              <a:buChar char="v"/>
            </a:pPr>
            <a:r>
              <a:rPr lang="ar-SA" b="1" dirty="0">
                <a:solidFill>
                  <a:srgbClr val="00B0F0"/>
                </a:solidFill>
              </a:rPr>
              <a:t>مثال: </a:t>
            </a:r>
            <a:r>
              <a:rPr lang="ar-SA" dirty="0"/>
              <a:t>قد يُطرح الهاتف الذكي بنموذج أساسي يقتصر على الوظائف الرئيسة، ثم تُضاف إليه خصائص مثل مقاومة الماء، أو الشحن اللاسلكي، أو الكاميرا المتطورة، مما يزيد من قيمته لدى العملاء. </a:t>
            </a:r>
          </a:p>
          <a:p>
            <a:pPr marL="285750" indent="-285750" algn="just" rtl="1">
              <a:lnSpc>
                <a:spcPct val="150000"/>
              </a:lnSpc>
              <a:buFont typeface="Wingdings" panose="05000000000000000000" pitchFamily="2" charset="2"/>
              <a:buChar char="ü"/>
            </a:pPr>
            <a:r>
              <a:rPr lang="ar-SA" dirty="0"/>
              <a:t> تؤكد خصائص المنتج القيمة التي يقدمها للعميل، وتسهم في تعزيز قدرته التنافسية من خلال إضافة مزايا تلبي احتياجات السوق.</a:t>
            </a:r>
            <a:endParaRPr lang="en-US" dirty="0"/>
          </a:p>
        </p:txBody>
      </p:sp>
    </p:spTree>
    <p:extLst>
      <p:ext uri="{BB962C8B-B14F-4D97-AF65-F5344CB8AC3E}">
        <p14:creationId xmlns:p14="http://schemas.microsoft.com/office/powerpoint/2010/main" val="2429108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A95830-CD1E-C2A0-A4BA-3668B86E9B7B}"/>
            </a:ext>
          </a:extLst>
        </p:cNvPr>
        <p:cNvGrpSpPr/>
        <p:nvPr/>
      </p:nvGrpSpPr>
      <p:grpSpPr>
        <a:xfrm>
          <a:off x="0" y="0"/>
          <a:ext cx="0" cy="0"/>
          <a:chOff x="0" y="0"/>
          <a:chExt cx="0" cy="0"/>
        </a:xfrm>
      </p:grpSpPr>
      <p:pic>
        <p:nvPicPr>
          <p:cNvPr id="10" name="Picture 9">
            <a:extLst>
              <a:ext uri="{FF2B5EF4-FFF2-40B4-BE49-F238E27FC236}">
                <a16:creationId xmlns:a16="http://schemas.microsoft.com/office/drawing/2014/main" id="{F3BC050A-C76A-290D-5B84-3F4875D99DC2}"/>
              </a:ext>
            </a:extLst>
          </p:cNvPr>
          <p:cNvPicPr>
            <a:picLocks noChangeAspect="1"/>
          </p:cNvPicPr>
          <p:nvPr/>
        </p:nvPicPr>
        <p:blipFill>
          <a:blip r:embed="rId3"/>
          <a:stretch>
            <a:fillRect/>
          </a:stretch>
        </p:blipFill>
        <p:spPr>
          <a:xfrm>
            <a:off x="0" y="0"/>
            <a:ext cx="12192000" cy="6857999"/>
          </a:xfrm>
          <a:prstGeom prst="rect">
            <a:avLst/>
          </a:prstGeom>
        </p:spPr>
      </p:pic>
      <p:sp>
        <p:nvSpPr>
          <p:cNvPr id="2" name="Right Triangle 1">
            <a:extLst>
              <a:ext uri="{FF2B5EF4-FFF2-40B4-BE49-F238E27FC236}">
                <a16:creationId xmlns:a16="http://schemas.microsoft.com/office/drawing/2014/main" id="{1492B30C-5D35-AF21-178E-FBCDCE6F20B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DC648207-3048-0A7A-511A-43BFB28594D4}"/>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EEDEBE1A-7E47-FE9F-CF17-9C13AD25D93D}"/>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7B8FF9E1-0EA0-2C0B-D1ED-EE59C0430DEB}"/>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05</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D0D18B52-74A1-CF30-0D6D-7EF332163B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7" name="TextBox 6">
            <a:extLst>
              <a:ext uri="{FF2B5EF4-FFF2-40B4-BE49-F238E27FC236}">
                <a16:creationId xmlns:a16="http://schemas.microsoft.com/office/drawing/2014/main" id="{7CC46A1B-1050-2E0B-5F0A-ADFF8760E7BC}"/>
              </a:ext>
            </a:extLst>
          </p:cNvPr>
          <p:cNvSpPr txBox="1"/>
          <p:nvPr/>
        </p:nvSpPr>
        <p:spPr>
          <a:xfrm>
            <a:off x="2867287" y="1260555"/>
            <a:ext cx="8550997" cy="5033557"/>
          </a:xfrm>
          <a:prstGeom prst="rect">
            <a:avLst/>
          </a:prstGeom>
          <a:noFill/>
        </p:spPr>
        <p:txBody>
          <a:bodyPr wrap="square">
            <a:spAutoFit/>
          </a:bodyPr>
          <a:lstStyle/>
          <a:p>
            <a:pPr algn="just" rtl="1">
              <a:lnSpc>
                <a:spcPct val="150000"/>
              </a:lnSpc>
            </a:pPr>
            <a:r>
              <a:rPr lang="ar-SA" b="1" dirty="0">
                <a:solidFill>
                  <a:srgbClr val="00B0F0"/>
                </a:solidFill>
              </a:rPr>
              <a:t>نمط المنتج والتصميم</a:t>
            </a:r>
          </a:p>
          <a:p>
            <a:pPr algn="just" rtl="1">
              <a:lnSpc>
                <a:spcPct val="150000"/>
              </a:lnSpc>
            </a:pPr>
            <a:r>
              <a:rPr lang="ar-SA" dirty="0"/>
              <a:t>يميز كوتلر بين النمط والتصميم، على الرغم من ارتباطهما بمظهر المنتج.</a:t>
            </a:r>
          </a:p>
          <a:p>
            <a:pPr marL="285750" indent="-285750" algn="just" rtl="1">
              <a:lnSpc>
                <a:spcPct val="150000"/>
              </a:lnSpc>
              <a:buFont typeface="Arial" panose="020B0604020202020204" pitchFamily="34" charset="0"/>
              <a:buChar char="•"/>
            </a:pPr>
            <a:r>
              <a:rPr lang="ar-SA" b="1" dirty="0">
                <a:solidFill>
                  <a:srgbClr val="00B0F0"/>
                </a:solidFill>
              </a:rPr>
              <a:t>النمط: </a:t>
            </a:r>
            <a:r>
              <a:rPr lang="ar-SA" dirty="0"/>
              <a:t>يشير إلى المظهر الخارجي للمنتج، ويعكس شكله وأسلوبه، ويسهم في جذب انتباه العملاء وإضفاء طابع مميز عليه.</a:t>
            </a:r>
          </a:p>
          <a:p>
            <a:pPr marL="285750" indent="-285750" algn="just" rtl="1">
              <a:lnSpc>
                <a:spcPct val="150000"/>
              </a:lnSpc>
              <a:buFont typeface="Arial" panose="020B0604020202020204" pitchFamily="34" charset="0"/>
              <a:buChar char="•"/>
            </a:pPr>
            <a:r>
              <a:rPr lang="ar-SA" b="1" dirty="0">
                <a:solidFill>
                  <a:srgbClr val="00B0F0"/>
                </a:solidFill>
              </a:rPr>
              <a:t>التصميم: </a:t>
            </a:r>
            <a:r>
              <a:rPr lang="ar-SA" dirty="0"/>
              <a:t>يتجاوز الجانب الجمالي، إذ يسهم في تحسين أداء المنتج ووظيفته وسهولة استخدامه، بالإضافة إلى تحسين مظهره، وبذلك يضيف قيمة حقيقية للعميل.</a:t>
            </a:r>
          </a:p>
          <a:p>
            <a:pPr marL="285750" indent="-285750" algn="just" rtl="1">
              <a:lnSpc>
                <a:spcPct val="150000"/>
              </a:lnSpc>
              <a:buFont typeface="Wingdings" panose="05000000000000000000" pitchFamily="2" charset="2"/>
              <a:buChar char="v"/>
            </a:pPr>
            <a:r>
              <a:rPr lang="ar-SA" b="1" dirty="0">
                <a:solidFill>
                  <a:srgbClr val="00B0F0"/>
                </a:solidFill>
              </a:rPr>
              <a:t>مثال: </a:t>
            </a:r>
            <a:r>
              <a:rPr lang="ar-SA" dirty="0"/>
              <a:t>قد يتميز مكبر الصوت اللاسلكي بمظهر حديث وأنيق، وهذا يمثل النمط، بينما تعكس سهولة حمله، وسهولة تشغيله، وسهولة نقله واستخدامه في أماكن مختلفة التصميم، لأنه يزيد من فاعلية المنتج ويجعل استخدامه أكثر سهولة.</a:t>
            </a:r>
          </a:p>
          <a:p>
            <a:pPr algn="just" rtl="1">
              <a:lnSpc>
                <a:spcPct val="150000"/>
              </a:lnSpc>
            </a:pPr>
            <a:endParaRPr lang="ar-SA" dirty="0"/>
          </a:p>
          <a:p>
            <a:pPr marL="285750" indent="-285750" algn="just" rtl="1">
              <a:lnSpc>
                <a:spcPct val="150000"/>
              </a:lnSpc>
              <a:buFont typeface="Wingdings" panose="05000000000000000000" pitchFamily="2" charset="2"/>
              <a:buChar char="ü"/>
            </a:pPr>
            <a:r>
              <a:rPr lang="ar-SA" dirty="0"/>
              <a:t>يقتصر النمط على وصف مظهر المنتج، بينما يسهم التصميم في تحسين كلٍ من أداء المنتج ومظهره، ولذلك يُعد التصميم عنصرًا أكثر أهمية في تحقيق القيمة للعميل، وهو ما يؤكد عليه كوتلر.</a:t>
            </a:r>
            <a:endParaRPr lang="en-US" dirty="0"/>
          </a:p>
        </p:txBody>
      </p:sp>
      <p:pic>
        <p:nvPicPr>
          <p:cNvPr id="8" name="Picture 7">
            <a:extLst>
              <a:ext uri="{FF2B5EF4-FFF2-40B4-BE49-F238E27FC236}">
                <a16:creationId xmlns:a16="http://schemas.microsoft.com/office/drawing/2014/main" id="{C6948D3F-D6EC-C9AD-4BF2-27104E6CDBCF}"/>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41140" y="4046898"/>
            <a:ext cx="2908427" cy="2908427"/>
          </a:xfrm>
          <a:prstGeom prst="rect">
            <a:avLst/>
          </a:prstGeom>
        </p:spPr>
      </p:pic>
    </p:spTree>
    <p:extLst>
      <p:ext uri="{BB962C8B-B14F-4D97-AF65-F5344CB8AC3E}">
        <p14:creationId xmlns:p14="http://schemas.microsoft.com/office/powerpoint/2010/main" val="33794091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BFD0E8-743D-F359-B2EC-8EF770A64BF5}"/>
            </a:ext>
          </a:extLst>
        </p:cNvPr>
        <p:cNvGrpSpPr/>
        <p:nvPr/>
      </p:nvGrpSpPr>
      <p:grpSpPr>
        <a:xfrm>
          <a:off x="0" y="0"/>
          <a:ext cx="0" cy="0"/>
          <a:chOff x="0" y="0"/>
          <a:chExt cx="0" cy="0"/>
        </a:xfrm>
      </p:grpSpPr>
      <p:pic>
        <p:nvPicPr>
          <p:cNvPr id="10" name="Picture 9">
            <a:extLst>
              <a:ext uri="{FF2B5EF4-FFF2-40B4-BE49-F238E27FC236}">
                <a16:creationId xmlns:a16="http://schemas.microsoft.com/office/drawing/2014/main" id="{46615F8F-5064-6F49-A5FA-5502AE485BFB}"/>
              </a:ext>
            </a:extLst>
          </p:cNvPr>
          <p:cNvPicPr>
            <a:picLocks noChangeAspect="1"/>
          </p:cNvPicPr>
          <p:nvPr/>
        </p:nvPicPr>
        <p:blipFill>
          <a:blip r:embed="rId3"/>
          <a:stretch>
            <a:fillRect/>
          </a:stretch>
        </p:blipFill>
        <p:spPr>
          <a:xfrm>
            <a:off x="0" y="0"/>
            <a:ext cx="12192000" cy="6857999"/>
          </a:xfrm>
          <a:prstGeom prst="rect">
            <a:avLst/>
          </a:prstGeom>
        </p:spPr>
      </p:pic>
      <p:sp>
        <p:nvSpPr>
          <p:cNvPr id="2" name="Right Triangle 1">
            <a:extLst>
              <a:ext uri="{FF2B5EF4-FFF2-40B4-BE49-F238E27FC236}">
                <a16:creationId xmlns:a16="http://schemas.microsoft.com/office/drawing/2014/main" id="{A5E5E477-749C-CBF2-5686-43758FD176C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EAB5F03F-6C0C-B443-9CE9-5DB427E8EB1D}"/>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364DED01-5307-1B87-C466-41C6EB32B641}"/>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C447F1CF-B113-1513-3C48-AE4C19A12820}"/>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05</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708BD794-0AFE-48B1-F2D5-74EE9B4BF26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A7403C3F-F9F3-2D21-02D4-B0FCF3B0666D}"/>
              </a:ext>
            </a:extLst>
          </p:cNvPr>
          <p:cNvSpPr txBox="1"/>
          <p:nvPr/>
        </p:nvSpPr>
        <p:spPr>
          <a:xfrm>
            <a:off x="2589290" y="972019"/>
            <a:ext cx="8928577" cy="5864554"/>
          </a:xfrm>
          <a:prstGeom prst="rect">
            <a:avLst/>
          </a:prstGeom>
          <a:noFill/>
        </p:spPr>
        <p:txBody>
          <a:bodyPr wrap="square">
            <a:spAutoFit/>
          </a:bodyPr>
          <a:lstStyle/>
          <a:p>
            <a:pPr algn="just" rtl="1">
              <a:lnSpc>
                <a:spcPct val="150000"/>
              </a:lnSpc>
            </a:pPr>
            <a:r>
              <a:rPr lang="ar-SA" b="1" dirty="0">
                <a:solidFill>
                  <a:srgbClr val="00B0F0"/>
                </a:solidFill>
              </a:rPr>
              <a:t>العلامة التجارية</a:t>
            </a:r>
          </a:p>
          <a:p>
            <a:pPr marL="285750" indent="-285750" algn="just" rtl="1">
              <a:lnSpc>
                <a:spcPct val="150000"/>
              </a:lnSpc>
              <a:buFont typeface="Wingdings" panose="05000000000000000000" pitchFamily="2" charset="2"/>
              <a:buChar char="q"/>
            </a:pPr>
            <a:r>
              <a:rPr lang="ar-SA" dirty="0"/>
              <a:t>يعرف كوتلر العلامة التجارية بأنها: اسم، أو مصطلح، أو رمز، أو تصميم، أو مزيج من هذه العناصر، يُستخدم لتمييز منتجات أو خدمات بائع أو مجموعة من البائعين عن منتجات أو خدمات المنافسين.</a:t>
            </a:r>
          </a:p>
          <a:p>
            <a:pPr marL="285750" indent="-285750" algn="just" rtl="1">
              <a:lnSpc>
                <a:spcPct val="150000"/>
              </a:lnSpc>
              <a:buFont typeface="Wingdings" panose="05000000000000000000" pitchFamily="2" charset="2"/>
              <a:buChar char="q"/>
            </a:pPr>
            <a:r>
              <a:rPr lang="ar-SA" dirty="0"/>
              <a:t>وتؤدي العلامة التجارية دورًا يتجاوز مجرد التعريف بالمنتج، فهي تمنح المنتج هوية مميزة تساعد المستهلك على التعرف عليه والتمييز بينه وبين المنتجات المنافسة، كما تسهم في تسهيل عملية الاختيار واتخاذ قرار الشراء.</a:t>
            </a:r>
          </a:p>
          <a:p>
            <a:pPr marL="285750" indent="-285750" algn="just" rtl="1">
              <a:lnSpc>
                <a:spcPct val="150000"/>
              </a:lnSpc>
              <a:buFont typeface="Wingdings" panose="05000000000000000000" pitchFamily="2" charset="2"/>
              <a:buChar char="q"/>
            </a:pPr>
            <a:r>
              <a:rPr lang="ar-SA" dirty="0"/>
              <a:t>ويؤكد كوتلر أن العلامة التجارية لا تقتصر على الاسم أو الشعار، بل تمثل مجمل التصورات والانطباعات والمشاعر التي يكونها المستهلك تجاه المنتج أو الخدمة من خلال تجربته وتفاعله معها. لذلك فإن قيمة العلامة التجارية تتكون في أذهان المستهلكين مع مرور الوقت، نتيجة جودة المنتج، وتجارب الاستخدام، والاتصالات التسويقية، وسمعة المنظمة.</a:t>
            </a:r>
          </a:p>
          <a:p>
            <a:pPr marL="285750" indent="-285750" algn="just" rtl="1">
              <a:lnSpc>
                <a:spcPct val="150000"/>
              </a:lnSpc>
              <a:buFont typeface="Wingdings" panose="05000000000000000000" pitchFamily="2" charset="2"/>
              <a:buChar char="q"/>
            </a:pPr>
            <a:r>
              <a:rPr lang="ar-SA" dirty="0"/>
              <a:t>وعندما يثق المستهلك بعلامة تجارية معينة، فإنه يصبح أكثر ميلًا إلى تكرار الشراء، ويزداد احتمال تفضيلها على العلامات المنافسة، حتى وإن كانت المنتجات متقاربة في السعر أو الخصائص.</a:t>
            </a:r>
          </a:p>
          <a:p>
            <a:pPr algn="just" rtl="1">
              <a:lnSpc>
                <a:spcPct val="150000"/>
              </a:lnSpc>
            </a:pPr>
            <a:endParaRPr lang="ar-SA" dirty="0"/>
          </a:p>
          <a:p>
            <a:pPr marL="285750" indent="-285750" algn="just" rtl="1">
              <a:lnSpc>
                <a:spcPct val="150000"/>
              </a:lnSpc>
              <a:buFont typeface="Wingdings" panose="05000000000000000000" pitchFamily="2" charset="2"/>
              <a:buChar char="v"/>
            </a:pPr>
            <a:r>
              <a:rPr lang="ar-SA" b="1" dirty="0" err="1">
                <a:solidFill>
                  <a:srgbClr val="00B0F0"/>
                </a:solidFill>
              </a:rPr>
              <a:t>مثال:</a:t>
            </a:r>
            <a:r>
              <a:rPr lang="ar-SA" dirty="0" err="1"/>
              <a:t>عند</a:t>
            </a:r>
            <a:r>
              <a:rPr lang="ar-SA" dirty="0"/>
              <a:t> شراء هاتف ذكي، قد يختار بعض المستهلكين علامة تجارية معينة بسبب ثقتهم بجودتها أو تجاربهم السابقة معها، وليس بسبب المواصفات الفنية فقط. وهذا يوضح أن العلامة التجارية أصبحت تمثل قيمة ومعنى في ذهن المستهلك، وليس مجرد اسم يوضع على المنتج.</a:t>
            </a:r>
            <a:endParaRPr lang="en-US" dirty="0"/>
          </a:p>
        </p:txBody>
      </p:sp>
      <p:pic>
        <p:nvPicPr>
          <p:cNvPr id="5" name="Picture 4">
            <a:extLst>
              <a:ext uri="{FF2B5EF4-FFF2-40B4-BE49-F238E27FC236}">
                <a16:creationId xmlns:a16="http://schemas.microsoft.com/office/drawing/2014/main" id="{803DD2D1-A062-A66B-739A-6B61B53ACC41}"/>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0" y="4428254"/>
            <a:ext cx="2525916" cy="2525916"/>
          </a:xfrm>
          <a:prstGeom prst="rect">
            <a:avLst/>
          </a:prstGeom>
        </p:spPr>
      </p:pic>
    </p:spTree>
    <p:extLst>
      <p:ext uri="{BB962C8B-B14F-4D97-AF65-F5344CB8AC3E}">
        <p14:creationId xmlns:p14="http://schemas.microsoft.com/office/powerpoint/2010/main" val="11577056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D7F25-C833-5592-7A17-96A6DA80DD95}"/>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E29B6B21-1CA7-3943-4699-37E961D90D1D}"/>
              </a:ext>
            </a:extLst>
          </p:cNvPr>
          <p:cNvPicPr>
            <a:picLocks noChangeAspect="1"/>
          </p:cNvPicPr>
          <p:nvPr/>
        </p:nvPicPr>
        <p:blipFill>
          <a:blip r:embed="rId3"/>
          <a:stretch>
            <a:fillRect/>
          </a:stretch>
        </p:blipFill>
        <p:spPr>
          <a:xfrm>
            <a:off x="0" y="0"/>
            <a:ext cx="12192000" cy="6857999"/>
          </a:xfrm>
          <a:prstGeom prst="rect">
            <a:avLst/>
          </a:prstGeom>
        </p:spPr>
      </p:pic>
      <p:pic>
        <p:nvPicPr>
          <p:cNvPr id="5" name="Picture 4">
            <a:extLst>
              <a:ext uri="{FF2B5EF4-FFF2-40B4-BE49-F238E27FC236}">
                <a16:creationId xmlns:a16="http://schemas.microsoft.com/office/drawing/2014/main" id="{03F0968D-B2BA-4A0C-C2E8-B8C387B6A541}"/>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0" y="4871780"/>
            <a:ext cx="1982709" cy="1982709"/>
          </a:xfrm>
          <a:prstGeom prst="rect">
            <a:avLst/>
          </a:prstGeom>
        </p:spPr>
      </p:pic>
      <p:sp>
        <p:nvSpPr>
          <p:cNvPr id="2" name="Right Triangle 1">
            <a:extLst>
              <a:ext uri="{FF2B5EF4-FFF2-40B4-BE49-F238E27FC236}">
                <a16:creationId xmlns:a16="http://schemas.microsoft.com/office/drawing/2014/main" id="{CF563FA4-B16F-0B53-345B-EF58B49E367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A811535-4EF9-90B6-90C8-E2871E0AF3DF}"/>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3F492C99-7CEB-03D8-0312-E4D5A11F96BD}"/>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BABD3444-61D7-2811-A49F-0085D95A1E7B}"/>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05</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20F8EDF0-6FA9-446B-4381-01F0C16C415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6AEDB285-E482-ADD9-5034-9D32D06D9633}"/>
              </a:ext>
            </a:extLst>
          </p:cNvPr>
          <p:cNvSpPr txBox="1"/>
          <p:nvPr/>
        </p:nvSpPr>
        <p:spPr>
          <a:xfrm>
            <a:off x="1898567" y="1079854"/>
            <a:ext cx="9519717" cy="5449056"/>
          </a:xfrm>
          <a:prstGeom prst="rect">
            <a:avLst/>
          </a:prstGeom>
          <a:noFill/>
        </p:spPr>
        <p:txBody>
          <a:bodyPr wrap="square">
            <a:spAutoFit/>
          </a:bodyPr>
          <a:lstStyle/>
          <a:p>
            <a:pPr algn="just" rtl="1">
              <a:lnSpc>
                <a:spcPct val="150000"/>
              </a:lnSpc>
            </a:pPr>
            <a:r>
              <a:rPr lang="ar-SA" sz="2000" b="1" dirty="0">
                <a:solidFill>
                  <a:srgbClr val="00B0F0"/>
                </a:solidFill>
              </a:rPr>
              <a:t>قيمة العلامة التجارية</a:t>
            </a:r>
          </a:p>
          <a:p>
            <a:pPr marL="285750" indent="-285750" algn="just" rtl="1">
              <a:lnSpc>
                <a:spcPct val="150000"/>
              </a:lnSpc>
              <a:buFont typeface="Wingdings" panose="05000000000000000000" pitchFamily="2" charset="2"/>
              <a:buChar char="q"/>
            </a:pPr>
            <a:r>
              <a:rPr lang="ar-SA" dirty="0"/>
              <a:t>يوضح كوتلر أن العلامات التجارية توجد في أذهان المستهلكين؛ فالمنتجات تُصنع في المصانع، أما العلامات التجارية فتُبنى في عقول المستهلكين.</a:t>
            </a:r>
          </a:p>
          <a:p>
            <a:pPr marL="285750" indent="-285750" algn="just" rtl="1">
              <a:lnSpc>
                <a:spcPct val="150000"/>
              </a:lnSpc>
              <a:buFont typeface="Wingdings" panose="05000000000000000000" pitchFamily="2" charset="2"/>
              <a:buChar char="q"/>
            </a:pPr>
            <a:r>
              <a:rPr lang="ar-SA" dirty="0"/>
              <a:t>وتتمتع العلامة التجارية القوية بقيمة مرتفعة، ويُقصد بقيمة العلامة التجارية: الأثر التفاضلي الذي تحدثه معرفة اسم العلامة التجارية في استجابة المستهلك للمنتج وللأنشطة التسويقية المرتبطة به.</a:t>
            </a:r>
          </a:p>
          <a:p>
            <a:pPr marL="285750" indent="-285750" algn="just" rtl="1">
              <a:lnSpc>
                <a:spcPct val="150000"/>
              </a:lnSpc>
              <a:buFont typeface="Wingdings" panose="05000000000000000000" pitchFamily="2" charset="2"/>
              <a:buChar char="q"/>
            </a:pPr>
            <a:endParaRPr lang="ar-SA" dirty="0"/>
          </a:p>
          <a:p>
            <a:pPr marL="285750" indent="-285750" algn="just" rtl="1">
              <a:lnSpc>
                <a:spcPct val="150000"/>
              </a:lnSpc>
              <a:buFont typeface="Wingdings" panose="05000000000000000000" pitchFamily="2" charset="2"/>
              <a:buChar char="q"/>
            </a:pPr>
            <a:r>
              <a:rPr lang="ar-SA" dirty="0"/>
              <a:t>وتُعد قيمة العلامة التجارية إيجابية عندما يُظهر المستهلكون استجابة أكثر تفضيلًا للمنتج الذي يحمل العلامة التجارية مقارنة بمنتج مماثل لا يحمل علامة تجارية.</a:t>
            </a:r>
          </a:p>
          <a:p>
            <a:pPr marL="285750" indent="-285750" algn="just" rtl="1">
              <a:lnSpc>
                <a:spcPct val="150000"/>
              </a:lnSpc>
              <a:buFont typeface="Wingdings" panose="05000000000000000000" pitchFamily="2" charset="2"/>
              <a:buChar char="q"/>
            </a:pPr>
            <a:endParaRPr lang="ar-SA" dirty="0"/>
          </a:p>
          <a:p>
            <a:pPr marL="285750" indent="-285750" algn="just" rtl="1">
              <a:lnSpc>
                <a:spcPct val="150000"/>
              </a:lnSpc>
              <a:buFont typeface="Wingdings" panose="05000000000000000000" pitchFamily="2" charset="2"/>
              <a:buChar char="q"/>
            </a:pPr>
            <a:r>
              <a:rPr lang="ar-SA" dirty="0"/>
              <a:t>أما القيمة السلبية فتظهر عندما تكون استجابة المستهلك للمنتج الذي يحمل العلامة التجارية أقل إيجابية من استجابته للمنتج غير المعنون بعلامة تجارية.</a:t>
            </a:r>
          </a:p>
          <a:p>
            <a:pPr algn="just" rtl="1">
              <a:lnSpc>
                <a:spcPct val="150000"/>
              </a:lnSpc>
            </a:pPr>
            <a:endParaRPr lang="ar-SA" dirty="0"/>
          </a:p>
          <a:p>
            <a:pPr marL="285750" indent="-285750" algn="just" rtl="1">
              <a:lnSpc>
                <a:spcPct val="150000"/>
              </a:lnSpc>
              <a:buFont typeface="Wingdings" panose="05000000000000000000" pitchFamily="2" charset="2"/>
              <a:buChar char="ü"/>
            </a:pPr>
            <a:r>
              <a:rPr lang="ar-SA" dirty="0"/>
              <a:t>كلما ارتفعت قيمة العلامة التجارية، ازدادت قدرتها على جذب العملاء، وتعزيز تفضيلهم للمنتج، وبناء ولائهم للعلامة التجارية.</a:t>
            </a:r>
            <a:endParaRPr lang="en-US" dirty="0"/>
          </a:p>
        </p:txBody>
      </p:sp>
    </p:spTree>
    <p:extLst>
      <p:ext uri="{BB962C8B-B14F-4D97-AF65-F5344CB8AC3E}">
        <p14:creationId xmlns:p14="http://schemas.microsoft.com/office/powerpoint/2010/main" val="6530866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25608B-6E37-AD47-A164-262FEF83476B}"/>
            </a:ext>
          </a:extLst>
        </p:cNvPr>
        <p:cNvGrpSpPr/>
        <p:nvPr/>
      </p:nvGrpSpPr>
      <p:grpSpPr>
        <a:xfrm>
          <a:off x="0" y="0"/>
          <a:ext cx="0" cy="0"/>
          <a:chOff x="0" y="0"/>
          <a:chExt cx="0" cy="0"/>
        </a:xfrm>
      </p:grpSpPr>
      <p:pic>
        <p:nvPicPr>
          <p:cNvPr id="10" name="Picture 9">
            <a:extLst>
              <a:ext uri="{FF2B5EF4-FFF2-40B4-BE49-F238E27FC236}">
                <a16:creationId xmlns:a16="http://schemas.microsoft.com/office/drawing/2014/main" id="{84232177-AC60-D874-08E8-EAFDEB4C6D32}"/>
              </a:ext>
            </a:extLst>
          </p:cNvPr>
          <p:cNvPicPr>
            <a:picLocks noChangeAspect="1"/>
          </p:cNvPicPr>
          <p:nvPr/>
        </p:nvPicPr>
        <p:blipFill>
          <a:blip r:embed="rId3"/>
          <a:stretch>
            <a:fillRect/>
          </a:stretch>
        </p:blipFill>
        <p:spPr>
          <a:xfrm>
            <a:off x="0" y="0"/>
            <a:ext cx="12192000" cy="6857999"/>
          </a:xfrm>
          <a:prstGeom prst="rect">
            <a:avLst/>
          </a:prstGeom>
        </p:spPr>
      </p:pic>
      <p:pic>
        <p:nvPicPr>
          <p:cNvPr id="12" name="Picture 11">
            <a:extLst>
              <a:ext uri="{FF2B5EF4-FFF2-40B4-BE49-F238E27FC236}">
                <a16:creationId xmlns:a16="http://schemas.microsoft.com/office/drawing/2014/main" id="{816B074C-245C-49C6-A198-7C5C69336824}"/>
              </a:ext>
            </a:extLst>
          </p:cNvPr>
          <p:cNvPicPr>
            <a:picLocks noChangeAspect="1"/>
          </p:cNvPicPr>
          <p:nvPr/>
        </p:nvPicPr>
        <p:blipFill>
          <a:blip r:embed="rId3"/>
          <a:stretch>
            <a:fillRect/>
          </a:stretch>
        </p:blipFill>
        <p:spPr>
          <a:xfrm>
            <a:off x="0" y="0"/>
            <a:ext cx="12192000" cy="6857999"/>
          </a:xfrm>
          <a:prstGeom prst="rect">
            <a:avLst/>
          </a:prstGeom>
        </p:spPr>
      </p:pic>
      <p:pic>
        <p:nvPicPr>
          <p:cNvPr id="8" name="Picture 7">
            <a:extLst>
              <a:ext uri="{FF2B5EF4-FFF2-40B4-BE49-F238E27FC236}">
                <a16:creationId xmlns:a16="http://schemas.microsoft.com/office/drawing/2014/main" id="{9E5E14F6-742E-1568-C9C9-CFC9559C7FC2}"/>
              </a:ext>
              <a:ext uri="{C183D7F6-B498-43B3-948B-1728B52AA6E4}">
                <adec:decorative xmlns:adec="http://schemas.microsoft.com/office/drawing/2017/decorative" val="1"/>
              </a:ext>
            </a:extLst>
          </p:cNvPr>
          <p:cNvPicPr>
            <a:picLocks noChangeAspect="1"/>
          </p:cNvPicPr>
          <p:nvPr/>
        </p:nvPicPr>
        <p:blipFill>
          <a:blip r:embed="rId4"/>
          <a:srcRect r="-11919"/>
          <a:stretch>
            <a:fillRect/>
          </a:stretch>
        </p:blipFill>
        <p:spPr>
          <a:xfrm>
            <a:off x="-305240" y="4539517"/>
            <a:ext cx="2401432" cy="2401432"/>
          </a:xfrm>
          <a:prstGeom prst="rect">
            <a:avLst/>
          </a:prstGeom>
        </p:spPr>
      </p:pic>
      <p:sp>
        <p:nvSpPr>
          <p:cNvPr id="2" name="Right Triangle 1">
            <a:extLst>
              <a:ext uri="{FF2B5EF4-FFF2-40B4-BE49-F238E27FC236}">
                <a16:creationId xmlns:a16="http://schemas.microsoft.com/office/drawing/2014/main" id="{42D60F90-08A5-2D8D-D2C1-CE79145219D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06B93017-224E-FC77-429D-E2BCF7A304C8}"/>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9F502481-4FE8-7500-C06D-1D01FE1EE960}"/>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9FE88194-B048-2D0A-4640-9FE3AFA59E65}"/>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05</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8B9C522D-B168-8152-C02F-0E35CA6C18F3}"/>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48743C5A-5863-7753-9548-3DB61181586F}"/>
              </a:ext>
            </a:extLst>
          </p:cNvPr>
          <p:cNvSpPr txBox="1"/>
          <p:nvPr/>
        </p:nvSpPr>
        <p:spPr>
          <a:xfrm>
            <a:off x="1865013" y="899652"/>
            <a:ext cx="9598027" cy="5770811"/>
          </a:xfrm>
          <a:prstGeom prst="rect">
            <a:avLst/>
          </a:prstGeom>
          <a:noFill/>
        </p:spPr>
        <p:txBody>
          <a:bodyPr wrap="square">
            <a:spAutoFit/>
          </a:bodyPr>
          <a:lstStyle/>
          <a:p>
            <a:pPr algn="ctr" rtl="1">
              <a:lnSpc>
                <a:spcPct val="150000"/>
              </a:lnSpc>
            </a:pPr>
            <a:r>
              <a:rPr lang="ar-SA" b="1" dirty="0">
                <a:solidFill>
                  <a:srgbClr val="00B0F0"/>
                </a:solidFill>
              </a:rPr>
              <a:t>تحديد مكانة العلامة التجارية</a:t>
            </a:r>
          </a:p>
          <a:p>
            <a:pPr algn="just" rtl="1">
              <a:lnSpc>
                <a:spcPct val="150000"/>
              </a:lnSpc>
            </a:pPr>
            <a:r>
              <a:rPr lang="ar-SA" dirty="0"/>
              <a:t>يوضح كوتلر أن تحديد مكانة العلامة التجارية يمكن أن يتم على ثلاثة مستويات رئيسية، تختلف في قوتها وتأثيرها على المستهلك.</a:t>
            </a:r>
          </a:p>
          <a:p>
            <a:pPr algn="just" rtl="1">
              <a:lnSpc>
                <a:spcPct val="150000"/>
              </a:lnSpc>
            </a:pPr>
            <a:endParaRPr lang="ar-SA" dirty="0"/>
          </a:p>
          <a:p>
            <a:pPr marL="285750" indent="-285750" algn="just" rtl="1">
              <a:buFont typeface="Wingdings" panose="05000000000000000000" pitchFamily="2" charset="2"/>
              <a:buChar char="Ø"/>
            </a:pPr>
            <a:r>
              <a:rPr lang="ar-SA" b="1" dirty="0">
                <a:solidFill>
                  <a:srgbClr val="00B0F0"/>
                </a:solidFill>
              </a:rPr>
              <a:t>المستوى الأول: السمات</a:t>
            </a:r>
          </a:p>
          <a:p>
            <a:pPr algn="just" rtl="1"/>
            <a:r>
              <a:rPr lang="ar-SA" dirty="0"/>
              <a:t>يمكن بناء مكانة العلامة التجارية اعتمادًا على سمات المنتج، إلا أن هذا المستوى يُعد الأقل فاعلية، لأن المنافسين يستطيعون تقليد هذه السمات بسهولة، كما أن المستهلك يهتم بالمنفعة التي تحققها السمات أكثر من اهتمامه بالسمات نفسها.</a:t>
            </a:r>
          </a:p>
          <a:p>
            <a:pPr algn="just" rtl="1">
              <a:lnSpc>
                <a:spcPct val="150000"/>
              </a:lnSpc>
            </a:pPr>
            <a:endParaRPr lang="ar-SA" dirty="0"/>
          </a:p>
          <a:p>
            <a:pPr marL="285750" indent="-285750" algn="just" rtl="1">
              <a:buFont typeface="Wingdings" panose="05000000000000000000" pitchFamily="2" charset="2"/>
              <a:buChar char="Ø"/>
            </a:pPr>
            <a:r>
              <a:rPr lang="ar-SA" b="1" dirty="0">
                <a:solidFill>
                  <a:srgbClr val="00B0F0"/>
                </a:solidFill>
              </a:rPr>
              <a:t>المستوى الثاني: المنافع</a:t>
            </a:r>
          </a:p>
          <a:p>
            <a:pPr algn="just" rtl="1"/>
            <a:r>
              <a:rPr lang="ar-SA" dirty="0"/>
              <a:t>يصبح تحديد مكانة العلامة التجارية أكثر قوة عندما ترتبط بمنفعة مرغوبة يحصل عليها المستهلك.</a:t>
            </a:r>
          </a:p>
          <a:p>
            <a:pPr algn="just" rtl="1"/>
            <a:r>
              <a:rPr lang="ar-SA" dirty="0"/>
              <a:t>أمثلة:</a:t>
            </a:r>
          </a:p>
          <a:p>
            <a:pPr marL="285750" indent="-285750" algn="just" rtl="1">
              <a:buFont typeface="Arial" panose="020B0604020202020204" pitchFamily="34" charset="0"/>
              <a:buChar char="•"/>
            </a:pPr>
            <a:r>
              <a:rPr lang="en-US" dirty="0"/>
              <a:t>Nike </a:t>
            </a:r>
            <a:r>
              <a:rPr lang="ar-SA" dirty="0"/>
              <a:t>ترتبط بالأداء الرياضي.</a:t>
            </a:r>
          </a:p>
          <a:p>
            <a:pPr marL="285750" indent="-285750" algn="just" rtl="1">
              <a:buFont typeface="Arial" panose="020B0604020202020204" pitchFamily="34" charset="0"/>
              <a:buChar char="•"/>
            </a:pPr>
            <a:r>
              <a:rPr lang="en-US" dirty="0"/>
              <a:t>Instagram</a:t>
            </a:r>
            <a:r>
              <a:rPr lang="ar-SA" dirty="0"/>
              <a:t>يرتبط بالتقاط اللحظات ومشاركتها.</a:t>
            </a:r>
          </a:p>
          <a:p>
            <a:pPr algn="just" rtl="1">
              <a:lnSpc>
                <a:spcPct val="150000"/>
              </a:lnSpc>
            </a:pPr>
            <a:endParaRPr lang="ar-SA" dirty="0"/>
          </a:p>
          <a:p>
            <a:pPr marL="285750" indent="-285750" algn="just" rtl="1">
              <a:buFont typeface="Wingdings" panose="05000000000000000000" pitchFamily="2" charset="2"/>
              <a:buChar char="Ø"/>
            </a:pPr>
            <a:r>
              <a:rPr lang="ar-SA" b="1" dirty="0">
                <a:solidFill>
                  <a:srgbClr val="00B0F0"/>
                </a:solidFill>
              </a:rPr>
              <a:t>المستوى الثالث: المعتقدات والقيم</a:t>
            </a:r>
          </a:p>
          <a:p>
            <a:pPr algn="just" rtl="1"/>
            <a:r>
              <a:rPr lang="ar-SA" dirty="0"/>
              <a:t>تُبنى أقوى العلامات التجارية على المعتقدات والقيم، إذ تتجاوز التركيز على السمات أو المنافع لتكوين ارتباط عاطفي عميق مع العملاء.</a:t>
            </a:r>
          </a:p>
          <a:p>
            <a:pPr marL="285750" indent="-285750" algn="just" rtl="1">
              <a:buFont typeface="Wingdings" panose="05000000000000000000" pitchFamily="2" charset="2"/>
              <a:buChar char="ü"/>
            </a:pPr>
            <a:r>
              <a:rPr lang="ar-SA" dirty="0"/>
              <a:t>يرى كوتلر أن العلامة التجارية الأكثر قوة هي التي تُبنى على قيم ومعتقدات واضحة، لأنها تخلق علاقة طويلة الأمد مع العملاء يصعب على المنافسين تقليدها.</a:t>
            </a:r>
            <a:endParaRPr lang="en-US" dirty="0"/>
          </a:p>
        </p:txBody>
      </p:sp>
    </p:spTree>
    <p:extLst>
      <p:ext uri="{BB962C8B-B14F-4D97-AF65-F5344CB8AC3E}">
        <p14:creationId xmlns:p14="http://schemas.microsoft.com/office/powerpoint/2010/main" val="14444973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48D62E-9213-3B68-4AA1-0F764EFCC62E}"/>
            </a:ext>
          </a:extLst>
        </p:cNvPr>
        <p:cNvGrpSpPr/>
        <p:nvPr/>
      </p:nvGrpSpPr>
      <p:grpSpPr>
        <a:xfrm>
          <a:off x="0" y="0"/>
          <a:ext cx="0" cy="0"/>
          <a:chOff x="0" y="0"/>
          <a:chExt cx="0" cy="0"/>
        </a:xfrm>
      </p:grpSpPr>
      <p:pic>
        <p:nvPicPr>
          <p:cNvPr id="11" name="Picture 10">
            <a:extLst>
              <a:ext uri="{FF2B5EF4-FFF2-40B4-BE49-F238E27FC236}">
                <a16:creationId xmlns:a16="http://schemas.microsoft.com/office/drawing/2014/main" id="{F6462F61-7767-45FF-896A-33F101C119CD}"/>
              </a:ext>
            </a:extLst>
          </p:cNvPr>
          <p:cNvPicPr>
            <a:picLocks noChangeAspect="1"/>
          </p:cNvPicPr>
          <p:nvPr/>
        </p:nvPicPr>
        <p:blipFill>
          <a:blip r:embed="rId3"/>
          <a:stretch>
            <a:fillRect/>
          </a:stretch>
        </p:blipFill>
        <p:spPr>
          <a:xfrm>
            <a:off x="0" y="0"/>
            <a:ext cx="12192000" cy="6857999"/>
          </a:xfrm>
          <a:prstGeom prst="rect">
            <a:avLst/>
          </a:prstGeom>
        </p:spPr>
      </p:pic>
      <p:pic>
        <p:nvPicPr>
          <p:cNvPr id="9" name="Picture 8" descr="اشتري حفاضات بامبرز بانتس بيبي دراي مع لوشن الألوفيرا، تقنية التمدد 360 ...">
            <a:extLst>
              <a:ext uri="{FF2B5EF4-FFF2-40B4-BE49-F238E27FC236}">
                <a16:creationId xmlns:a16="http://schemas.microsoft.com/office/drawing/2014/main" id="{A41C7491-625D-0829-19EE-A4A4465D6673}"/>
              </a:ext>
            </a:extLst>
          </p:cNvPr>
          <p:cNvPicPr>
            <a:picLocks noChangeAspect="1"/>
          </p:cNvPicPr>
          <p:nvPr/>
        </p:nvPicPr>
        <p:blipFill>
          <a:blip r:embed="rId4"/>
          <a:srcRect t="17490" r="3806" b="14698"/>
          <a:stretch>
            <a:fillRect/>
          </a:stretch>
        </p:blipFill>
        <p:spPr>
          <a:xfrm>
            <a:off x="76956" y="3666653"/>
            <a:ext cx="3435790" cy="2422078"/>
          </a:xfrm>
          <a:prstGeom prst="rect">
            <a:avLst/>
          </a:prstGeom>
        </p:spPr>
      </p:pic>
      <p:sp>
        <p:nvSpPr>
          <p:cNvPr id="2" name="Right Triangle 1">
            <a:extLst>
              <a:ext uri="{FF2B5EF4-FFF2-40B4-BE49-F238E27FC236}">
                <a16:creationId xmlns:a16="http://schemas.microsoft.com/office/drawing/2014/main" id="{9FDB1DE1-A964-1BDA-E09A-FCCFCFF687A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DDF47FB4-821A-A8F7-634E-167DDFCC472D}"/>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B0C26A48-4DD5-9EA3-DACB-857EFD6B4ECE}"/>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AD7BCEC7-97BE-1716-A0A0-9648E22190FB}"/>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05</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E80720B0-ABC1-1424-F660-35992D746CE1}"/>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7" name="TextBox 6">
            <a:extLst>
              <a:ext uri="{FF2B5EF4-FFF2-40B4-BE49-F238E27FC236}">
                <a16:creationId xmlns:a16="http://schemas.microsoft.com/office/drawing/2014/main" id="{D2B68C44-5F13-BA5C-7C12-C6BAD70632A8}"/>
              </a:ext>
            </a:extLst>
          </p:cNvPr>
          <p:cNvSpPr txBox="1"/>
          <p:nvPr/>
        </p:nvSpPr>
        <p:spPr>
          <a:xfrm>
            <a:off x="895476" y="769269"/>
            <a:ext cx="10696339" cy="6186309"/>
          </a:xfrm>
          <a:prstGeom prst="rect">
            <a:avLst/>
          </a:prstGeom>
          <a:noFill/>
        </p:spPr>
        <p:txBody>
          <a:bodyPr wrap="square">
            <a:spAutoFit/>
          </a:bodyPr>
          <a:lstStyle/>
          <a:p>
            <a:pPr algn="ctr" rtl="1"/>
            <a:r>
              <a:rPr lang="ar-SA" b="1" dirty="0">
                <a:solidFill>
                  <a:srgbClr val="00B0F0"/>
                </a:solidFill>
              </a:rPr>
              <a:t>مثال على تحديد مكانة العلامة التجارية</a:t>
            </a:r>
          </a:p>
          <a:p>
            <a:pPr algn="just" rtl="1"/>
            <a:endParaRPr lang="ar-SA" dirty="0"/>
          </a:p>
          <a:p>
            <a:pPr algn="just" rtl="1"/>
            <a:r>
              <a:rPr lang="ar-SA" dirty="0"/>
              <a:t>يوضح كوتلر أن مكانة العلامة التجارية يمكن بناؤها على ثلاثة مستويات مترابطة، ويُعد هذا المثال على حفاضات الأطفال تطبيقًا عمليًا لذلك:</a:t>
            </a:r>
          </a:p>
          <a:p>
            <a:pPr algn="just" rtl="1"/>
            <a:r>
              <a:rPr lang="ar-SA" b="1" dirty="0">
                <a:solidFill>
                  <a:srgbClr val="00B0F0"/>
                </a:solidFill>
              </a:rPr>
              <a:t>1- بناء المكانة على أساس سمات المنتج</a:t>
            </a:r>
          </a:p>
          <a:p>
            <a:pPr algn="just" rtl="1"/>
            <a:r>
              <a:rPr lang="ar-SA" dirty="0"/>
              <a:t>تركز العلامة التجارية على الخصائص المادية للمنتج، مثل:</a:t>
            </a:r>
          </a:p>
          <a:p>
            <a:pPr marL="285750" indent="-285750" algn="just" rtl="1">
              <a:buFont typeface="Arial" panose="020B0604020202020204" pitchFamily="34" charset="0"/>
              <a:buChar char="•"/>
            </a:pPr>
            <a:r>
              <a:rPr lang="ar-SA" dirty="0"/>
              <a:t>القدرة على امتصاص السوائل.</a:t>
            </a:r>
          </a:p>
          <a:p>
            <a:pPr marL="285750" indent="-285750" algn="just" rtl="1">
              <a:buFont typeface="Arial" panose="020B0604020202020204" pitchFamily="34" charset="0"/>
              <a:buChar char="•"/>
            </a:pPr>
            <a:r>
              <a:rPr lang="ar-SA" dirty="0"/>
              <a:t>الملاءمة والراحة.</a:t>
            </a:r>
          </a:p>
          <a:p>
            <a:pPr marL="285750" indent="-285750" algn="just" rtl="1">
              <a:buFont typeface="Arial" panose="020B0604020202020204" pitchFamily="34" charset="0"/>
              <a:buChar char="•"/>
            </a:pPr>
            <a:r>
              <a:rPr lang="ar-SA" dirty="0"/>
              <a:t>سهولة الاستخدام والتخلص من المنتج بعد الاستعمال.</a:t>
            </a:r>
          </a:p>
          <a:p>
            <a:pPr algn="just" rtl="1"/>
            <a:endParaRPr lang="ar-SA" b="1" dirty="0">
              <a:solidFill>
                <a:srgbClr val="00B0F0"/>
              </a:solidFill>
            </a:endParaRPr>
          </a:p>
          <a:p>
            <a:pPr algn="just" rtl="1"/>
            <a:r>
              <a:rPr lang="ar-SA" b="1" dirty="0">
                <a:solidFill>
                  <a:srgbClr val="00B0F0"/>
                </a:solidFill>
              </a:rPr>
              <a:t>2- بناء المكانة على أساس المنافع </a:t>
            </a:r>
            <a:r>
              <a:rPr lang="ar-SA" dirty="0"/>
              <a:t>لا تقتصر الرسالة التسويقية على السمات، بل توضح المنفعة التي يحصل عليها العميل، مثل:</a:t>
            </a:r>
          </a:p>
          <a:p>
            <a:pPr marL="285750" indent="-285750" algn="just" rtl="1">
              <a:buFont typeface="Arial" panose="020B0604020202020204" pitchFamily="34" charset="0"/>
              <a:buChar char="•"/>
            </a:pPr>
            <a:r>
              <a:rPr lang="ar-SA" dirty="0"/>
              <a:t>المحافظة على جفاف بشرة الطفل.</a:t>
            </a:r>
          </a:p>
          <a:p>
            <a:pPr marL="285750" indent="-285750" algn="just" rtl="1">
              <a:buFont typeface="Arial" panose="020B0604020202020204" pitchFamily="34" charset="0"/>
              <a:buChar char="•"/>
            </a:pPr>
            <a:r>
              <a:rPr lang="ar-SA" dirty="0"/>
              <a:t>توفير الراحة والحماية.</a:t>
            </a:r>
          </a:p>
          <a:p>
            <a:pPr marL="285750" indent="-285750" algn="just" rtl="1">
              <a:buFont typeface="Arial" panose="020B0604020202020204" pitchFamily="34" charset="0"/>
              <a:buChar char="•"/>
            </a:pPr>
            <a:r>
              <a:rPr lang="ar-SA" dirty="0"/>
              <a:t>المساهمة في الحفاظ على صحة البشرة.</a:t>
            </a:r>
          </a:p>
          <a:p>
            <a:pPr marL="285750" indent="-285750" algn="just" rtl="1">
              <a:buFont typeface="Arial" panose="020B0604020202020204" pitchFamily="34" charset="0"/>
              <a:buChar char="•"/>
            </a:pPr>
            <a:endParaRPr lang="ar-SA" b="1" dirty="0">
              <a:solidFill>
                <a:srgbClr val="00B0F0"/>
              </a:solidFill>
            </a:endParaRPr>
          </a:p>
          <a:p>
            <a:pPr algn="just" rtl="1"/>
            <a:r>
              <a:rPr lang="ar-SA" b="1" dirty="0">
                <a:solidFill>
                  <a:srgbClr val="00B0F0"/>
                </a:solidFill>
              </a:rPr>
              <a:t>3- بناء المكانة على أساس القيم والمعتقدات </a:t>
            </a:r>
          </a:p>
          <a:p>
            <a:pPr algn="just" rtl="1"/>
            <a:r>
              <a:rPr lang="ar-SA" dirty="0"/>
              <a:t>تتجاوز العلامة التجارية السمات والمنافع المادية، لترتبط بقيم إنسانية وعاطفية، مثل:</a:t>
            </a:r>
          </a:p>
          <a:p>
            <a:pPr marL="285750" indent="-285750" algn="just" rtl="1">
              <a:buFont typeface="Arial" panose="020B0604020202020204" pitchFamily="34" charset="0"/>
              <a:buChar char="•"/>
            </a:pPr>
            <a:r>
              <a:rPr lang="ar-SA" dirty="0"/>
              <a:t>الحب والرعاية.</a:t>
            </a:r>
          </a:p>
          <a:p>
            <a:pPr marL="285750" indent="-285750" algn="just" rtl="1">
              <a:buFont typeface="Arial" panose="020B0604020202020204" pitchFamily="34" charset="0"/>
              <a:buChar char="•"/>
            </a:pPr>
            <a:r>
              <a:rPr lang="ar-SA" dirty="0"/>
              <a:t>النوم الهادئ.</a:t>
            </a:r>
          </a:p>
          <a:p>
            <a:pPr marL="285750" indent="-285750" algn="just" rtl="1">
              <a:buFont typeface="Arial" panose="020B0604020202020204" pitchFamily="34" charset="0"/>
              <a:buChar char="•"/>
            </a:pPr>
            <a:r>
              <a:rPr lang="ar-SA" dirty="0"/>
              <a:t>سعادة الطفل وراحته.</a:t>
            </a:r>
          </a:p>
          <a:p>
            <a:pPr algn="just" rtl="1"/>
            <a:endParaRPr lang="ar-SA" dirty="0">
              <a:solidFill>
                <a:srgbClr val="00B0F0"/>
              </a:solidFill>
            </a:endParaRPr>
          </a:p>
          <a:p>
            <a:pPr marL="285750" indent="-285750" algn="just" rtl="1">
              <a:buFont typeface="Wingdings" panose="05000000000000000000" pitchFamily="2" charset="2"/>
              <a:buChar char="ü"/>
            </a:pPr>
            <a:r>
              <a:rPr lang="ar-SA" dirty="0">
                <a:solidFill>
                  <a:srgbClr val="00B0F0"/>
                </a:solidFill>
              </a:rPr>
              <a:t>كلما انتقلت العلامة التجارية من التركيز على السمات إلى المنافع ثم إلى القيم والمعتقدات، أصبحت مكانتها في ذهن المستهلك أكثر قوة واستدامة، وهو ما يؤكد عليه كوتلر في بناء العلامات التجارية الناجحة.</a:t>
            </a:r>
            <a:endParaRPr lang="en-US" dirty="0">
              <a:solidFill>
                <a:srgbClr val="00B0F0"/>
              </a:solidFill>
            </a:endParaRPr>
          </a:p>
        </p:txBody>
      </p:sp>
    </p:spTree>
    <p:extLst>
      <p:ext uri="{BB962C8B-B14F-4D97-AF65-F5344CB8AC3E}">
        <p14:creationId xmlns:p14="http://schemas.microsoft.com/office/powerpoint/2010/main" val="39257252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5A10B3-96B5-0D48-71C6-CE4A7BC2DB60}"/>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67D835EC-7559-03C5-D3A2-7ECAE833ADCA}"/>
              </a:ext>
            </a:extLst>
          </p:cNvPr>
          <p:cNvPicPr>
            <a:picLocks noChangeAspect="1"/>
          </p:cNvPicPr>
          <p:nvPr/>
        </p:nvPicPr>
        <p:blipFill>
          <a:blip r:embed="rId3"/>
          <a:stretch>
            <a:fillRect/>
          </a:stretch>
        </p:blipFill>
        <p:spPr>
          <a:xfrm>
            <a:off x="0" y="0"/>
            <a:ext cx="12192000" cy="6857999"/>
          </a:xfrm>
          <a:prstGeom prst="rect">
            <a:avLst/>
          </a:prstGeom>
        </p:spPr>
      </p:pic>
      <p:sp>
        <p:nvSpPr>
          <p:cNvPr id="2" name="Right Triangle 1">
            <a:extLst>
              <a:ext uri="{FF2B5EF4-FFF2-40B4-BE49-F238E27FC236}">
                <a16:creationId xmlns:a16="http://schemas.microsoft.com/office/drawing/2014/main" id="{9CC2E4EF-7CFD-29F5-80AC-BD47C8E7BD3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A0F4BDF-B0E0-436F-D428-0217F6FD0E19}"/>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FA9C38F8-190D-B6A4-89DD-051C7DF7E3CA}"/>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59419103-F272-0155-7E8D-33AAB78A85E3}"/>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05</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946D118E-C5A7-4F6F-B690-8F7EBB5ACBE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F5FD38F9-CF05-E598-9D70-146D02B2B358}"/>
              </a:ext>
            </a:extLst>
          </p:cNvPr>
          <p:cNvSpPr txBox="1"/>
          <p:nvPr/>
        </p:nvSpPr>
        <p:spPr>
          <a:xfrm>
            <a:off x="3657600" y="1079854"/>
            <a:ext cx="7819127" cy="5449056"/>
          </a:xfrm>
          <a:prstGeom prst="rect">
            <a:avLst/>
          </a:prstGeom>
          <a:noFill/>
        </p:spPr>
        <p:txBody>
          <a:bodyPr wrap="square">
            <a:spAutoFit/>
          </a:bodyPr>
          <a:lstStyle/>
          <a:p>
            <a:pPr algn="just" rtl="1">
              <a:lnSpc>
                <a:spcPct val="150000"/>
              </a:lnSpc>
            </a:pPr>
            <a:r>
              <a:rPr lang="ar-SA" b="1" dirty="0">
                <a:solidFill>
                  <a:srgbClr val="00B0F0"/>
                </a:solidFill>
              </a:rPr>
              <a:t>اختيار اسم العلامة التجارية</a:t>
            </a:r>
          </a:p>
          <a:p>
            <a:pPr algn="just" rtl="1">
              <a:lnSpc>
                <a:spcPct val="150000"/>
              </a:lnSpc>
            </a:pPr>
            <a:r>
              <a:rPr lang="ar-SA" dirty="0"/>
              <a:t>يشير كوتلر إلى أن اختيار اسم العلامة التجارية يُعد قرارًا تسويقيًا مهمًا، ويجب أن تتوافر فيه مجموعة من الخصائص التي تسهم في نجاح العلامة التجارية وانتشارها.</a:t>
            </a:r>
          </a:p>
          <a:p>
            <a:pPr algn="just" rtl="1">
              <a:lnSpc>
                <a:spcPct val="150000"/>
              </a:lnSpc>
            </a:pPr>
            <a:r>
              <a:rPr lang="ar-SA" dirty="0"/>
              <a:t>وينبغي أن يكون اسم العلامة التجارية:</a:t>
            </a:r>
          </a:p>
          <a:p>
            <a:pPr marL="342900" indent="-342900" algn="just" rtl="1">
              <a:lnSpc>
                <a:spcPct val="150000"/>
              </a:lnSpc>
              <a:buFont typeface="+mj-lt"/>
              <a:buAutoNum type="arabicPeriod"/>
            </a:pPr>
            <a:r>
              <a:rPr lang="ar-SA" dirty="0"/>
              <a:t>معبرًا عن منافع المنتج أو خصائصه.</a:t>
            </a:r>
          </a:p>
          <a:p>
            <a:pPr marL="342900" indent="-342900" algn="just" rtl="1">
              <a:lnSpc>
                <a:spcPct val="150000"/>
              </a:lnSpc>
              <a:buFont typeface="+mj-lt"/>
              <a:buAutoNum type="arabicPeriod"/>
            </a:pPr>
            <a:r>
              <a:rPr lang="ar-SA" dirty="0"/>
              <a:t>سهل النطق والقراءة والتعرف والتذكر.</a:t>
            </a:r>
          </a:p>
          <a:p>
            <a:pPr marL="342900" indent="-342900" algn="just" rtl="1">
              <a:lnSpc>
                <a:spcPct val="150000"/>
              </a:lnSpc>
              <a:buFont typeface="+mj-lt"/>
              <a:buAutoNum type="arabicPeriod"/>
            </a:pPr>
            <a:r>
              <a:rPr lang="ar-SA" dirty="0"/>
              <a:t>مميزًا عن أسماء العلامات التجارية المنافسة.</a:t>
            </a:r>
          </a:p>
          <a:p>
            <a:pPr marL="342900" indent="-342900" algn="just" rtl="1">
              <a:lnSpc>
                <a:spcPct val="150000"/>
              </a:lnSpc>
              <a:buFont typeface="+mj-lt"/>
              <a:buAutoNum type="arabicPeriod"/>
            </a:pPr>
            <a:r>
              <a:rPr lang="ar-SA" dirty="0"/>
              <a:t>قابلًا للتوسع ليشمل منتجات أو فئات جديدة.</a:t>
            </a:r>
          </a:p>
          <a:p>
            <a:pPr marL="342900" indent="-342900" algn="just" rtl="1">
              <a:lnSpc>
                <a:spcPct val="150000"/>
              </a:lnSpc>
              <a:buFont typeface="+mj-lt"/>
              <a:buAutoNum type="arabicPeriod"/>
            </a:pPr>
            <a:r>
              <a:rPr lang="ar-SA" dirty="0"/>
              <a:t>قابلًا للاستخدام والترجمة بسهولة في الأسواق الدولية.</a:t>
            </a:r>
          </a:p>
          <a:p>
            <a:pPr marL="342900" indent="-342900" algn="just" rtl="1">
              <a:lnSpc>
                <a:spcPct val="150000"/>
              </a:lnSpc>
              <a:buFont typeface="+mj-lt"/>
              <a:buAutoNum type="arabicPeriod"/>
            </a:pPr>
            <a:r>
              <a:rPr lang="ar-SA" dirty="0"/>
              <a:t>قابلًا للتسجيل ويتمتع بالحماية القانونية.</a:t>
            </a:r>
          </a:p>
          <a:p>
            <a:pPr algn="just" rtl="1">
              <a:lnSpc>
                <a:spcPct val="150000"/>
              </a:lnSpc>
            </a:pPr>
            <a:endParaRPr lang="ar-SA" dirty="0"/>
          </a:p>
          <a:p>
            <a:pPr marL="285750" indent="-285750" algn="just" rtl="1">
              <a:lnSpc>
                <a:spcPct val="150000"/>
              </a:lnSpc>
              <a:buFont typeface="Wingdings" panose="05000000000000000000" pitchFamily="2" charset="2"/>
              <a:buChar char="ü"/>
            </a:pPr>
            <a:r>
              <a:rPr lang="ar-SA" dirty="0"/>
              <a:t>يساعد اختيار اسم مناسب للعلامة التجارية على بناء هوية قوية، ويُسهّل تمييز المنتج وتعزيز حضوره في السوق.</a:t>
            </a:r>
            <a:endParaRPr lang="en-US" dirty="0"/>
          </a:p>
        </p:txBody>
      </p:sp>
      <p:pic>
        <p:nvPicPr>
          <p:cNvPr id="5" name="Picture 4">
            <a:extLst>
              <a:ext uri="{FF2B5EF4-FFF2-40B4-BE49-F238E27FC236}">
                <a16:creationId xmlns:a16="http://schemas.microsoft.com/office/drawing/2014/main" id="{D530E50A-50D7-DE9B-EB9C-D19E3120EDB9}"/>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0" y="2114998"/>
            <a:ext cx="3746004" cy="3746004"/>
          </a:xfrm>
          <a:prstGeom prst="rect">
            <a:avLst/>
          </a:prstGeom>
        </p:spPr>
      </p:pic>
    </p:spTree>
    <p:extLst>
      <p:ext uri="{BB962C8B-B14F-4D97-AF65-F5344CB8AC3E}">
        <p14:creationId xmlns:p14="http://schemas.microsoft.com/office/powerpoint/2010/main" val="18840434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15C1B2-6A72-E5FF-01C2-81368CFC8B64}"/>
            </a:ext>
          </a:extLst>
        </p:cNvPr>
        <p:cNvGrpSpPr/>
        <p:nvPr/>
      </p:nvGrpSpPr>
      <p:grpSpPr>
        <a:xfrm>
          <a:off x="0" y="0"/>
          <a:ext cx="0" cy="0"/>
          <a:chOff x="0" y="0"/>
          <a:chExt cx="0" cy="0"/>
        </a:xfrm>
      </p:grpSpPr>
      <p:pic>
        <p:nvPicPr>
          <p:cNvPr id="10" name="Picture 9">
            <a:extLst>
              <a:ext uri="{FF2B5EF4-FFF2-40B4-BE49-F238E27FC236}">
                <a16:creationId xmlns:a16="http://schemas.microsoft.com/office/drawing/2014/main" id="{426B052E-4131-5D4A-91EF-72FDC318B218}"/>
              </a:ext>
            </a:extLst>
          </p:cNvPr>
          <p:cNvPicPr>
            <a:picLocks noChangeAspect="1"/>
          </p:cNvPicPr>
          <p:nvPr/>
        </p:nvPicPr>
        <p:blipFill>
          <a:blip r:embed="rId3"/>
          <a:stretch>
            <a:fillRect/>
          </a:stretch>
        </p:blipFill>
        <p:spPr>
          <a:xfrm>
            <a:off x="0" y="0"/>
            <a:ext cx="12192000" cy="6857999"/>
          </a:xfrm>
          <a:prstGeom prst="rect">
            <a:avLst/>
          </a:prstGeom>
        </p:spPr>
      </p:pic>
      <p:sp>
        <p:nvSpPr>
          <p:cNvPr id="2" name="Right Triangle 1">
            <a:extLst>
              <a:ext uri="{FF2B5EF4-FFF2-40B4-BE49-F238E27FC236}">
                <a16:creationId xmlns:a16="http://schemas.microsoft.com/office/drawing/2014/main" id="{9AA3D9A8-1D73-98E7-DECA-1CDD5CE321B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CC2D9FC2-0DC8-FFDE-24F5-B066A05F3299}"/>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BB153D5F-F68F-4CDF-A37A-1E341BD1C2D7}"/>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860BED76-81C3-4C57-8FD6-C57A1281AEE3}"/>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05</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486418B6-C1CA-213C-6741-CC4F8EC8CE2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7" name="TextBox 6">
            <a:extLst>
              <a:ext uri="{FF2B5EF4-FFF2-40B4-BE49-F238E27FC236}">
                <a16:creationId xmlns:a16="http://schemas.microsoft.com/office/drawing/2014/main" id="{51D0A0F9-9A92-2C4D-92F6-741B7630F9CE}"/>
              </a:ext>
            </a:extLst>
          </p:cNvPr>
          <p:cNvSpPr txBox="1"/>
          <p:nvPr/>
        </p:nvSpPr>
        <p:spPr>
          <a:xfrm>
            <a:off x="3470578" y="1141192"/>
            <a:ext cx="7991143" cy="5449056"/>
          </a:xfrm>
          <a:prstGeom prst="rect">
            <a:avLst/>
          </a:prstGeom>
          <a:noFill/>
        </p:spPr>
        <p:txBody>
          <a:bodyPr wrap="square">
            <a:spAutoFit/>
          </a:bodyPr>
          <a:lstStyle/>
          <a:p>
            <a:pPr algn="just" rtl="1">
              <a:lnSpc>
                <a:spcPct val="150000"/>
              </a:lnSpc>
            </a:pPr>
            <a:r>
              <a:rPr lang="ar-SA" b="1" dirty="0">
                <a:solidFill>
                  <a:srgbClr val="00B0F0"/>
                </a:solidFill>
              </a:rPr>
              <a:t>مزايا العلامة التجارية</a:t>
            </a:r>
          </a:p>
          <a:p>
            <a:pPr algn="just" rtl="1">
              <a:lnSpc>
                <a:spcPct val="150000"/>
              </a:lnSpc>
            </a:pPr>
            <a:r>
              <a:rPr lang="ar-SA" dirty="0"/>
              <a:t>يوضح كوتلر أن العلامة التجارية تحقق فوائد لكلٍ من المستهلك والمنظمة.</a:t>
            </a:r>
          </a:p>
          <a:p>
            <a:pPr algn="just" rtl="1">
              <a:lnSpc>
                <a:spcPct val="150000"/>
              </a:lnSpc>
            </a:pPr>
            <a:endParaRPr lang="ar-SA" dirty="0"/>
          </a:p>
          <a:p>
            <a:pPr algn="just" rtl="1">
              <a:lnSpc>
                <a:spcPct val="150000"/>
              </a:lnSpc>
            </a:pPr>
            <a:r>
              <a:rPr lang="ar-SA" b="1" dirty="0">
                <a:solidFill>
                  <a:srgbClr val="00B0F0"/>
                </a:solidFill>
              </a:rPr>
              <a:t>أولًا: مزايا العلامة التجارية للمستهلك</a:t>
            </a:r>
          </a:p>
          <a:p>
            <a:pPr marL="285750" indent="-285750" algn="just" rtl="1">
              <a:buFont typeface="Arial" panose="020B0604020202020204" pitchFamily="34" charset="0"/>
              <a:buChar char="•"/>
            </a:pPr>
            <a:r>
              <a:rPr lang="ar-SA" dirty="0"/>
              <a:t>تساعد المستهلك على التعرف على المنتجات التي تلبي احتياجاته.</a:t>
            </a:r>
          </a:p>
          <a:p>
            <a:pPr marL="285750" indent="-285750" algn="just" rtl="1">
              <a:buFont typeface="Arial" panose="020B0604020202020204" pitchFamily="34" charset="0"/>
              <a:buChar char="•"/>
            </a:pPr>
            <a:r>
              <a:rPr lang="ar-SA" dirty="0"/>
              <a:t>تزوده بمؤشرات عن جودة المنتج ومستوى أدائه واتساقه.</a:t>
            </a:r>
          </a:p>
          <a:p>
            <a:pPr marL="285750" indent="-285750" algn="just" rtl="1">
              <a:buFont typeface="Arial" panose="020B0604020202020204" pitchFamily="34" charset="0"/>
              <a:buChar char="•"/>
            </a:pPr>
            <a:r>
              <a:rPr lang="ar-SA" dirty="0"/>
              <a:t>تسهّل عملية المقارنة واتخاذ قرار الشراء.</a:t>
            </a:r>
          </a:p>
          <a:p>
            <a:pPr marL="285750" indent="-285750" algn="just" rtl="1">
              <a:buFont typeface="Arial" panose="020B0604020202020204" pitchFamily="34" charset="0"/>
              <a:buChar char="•"/>
            </a:pPr>
            <a:r>
              <a:rPr lang="ar-SA" dirty="0"/>
              <a:t>تقلل من الشعور بالمخاطرة عند شراء المنتجات.</a:t>
            </a:r>
          </a:p>
          <a:p>
            <a:pPr algn="just" rtl="1">
              <a:lnSpc>
                <a:spcPct val="150000"/>
              </a:lnSpc>
            </a:pPr>
            <a:r>
              <a:rPr lang="ar-SA" b="1" dirty="0">
                <a:solidFill>
                  <a:srgbClr val="00B0F0"/>
                </a:solidFill>
              </a:rPr>
              <a:t>ثانيًا: مزايا العلامة التجارية للمنظمة</a:t>
            </a:r>
          </a:p>
          <a:p>
            <a:pPr marL="285750" indent="-285750" algn="just" rtl="1">
              <a:buFont typeface="Arial" panose="020B0604020202020204" pitchFamily="34" charset="0"/>
              <a:buChar char="•"/>
            </a:pPr>
            <a:r>
              <a:rPr lang="ar-SA" dirty="0"/>
              <a:t>توفر الحماية القانونية للمنتج من خلال الاسم والعلامة التجارية.</a:t>
            </a:r>
          </a:p>
          <a:p>
            <a:pPr marL="285750" indent="-285750" algn="just" rtl="1">
              <a:buFont typeface="Arial" panose="020B0604020202020204" pitchFamily="34" charset="0"/>
              <a:buChar char="•"/>
            </a:pPr>
            <a:r>
              <a:rPr lang="ar-SA" dirty="0"/>
              <a:t>تساعد في تقسيم الأسواق واستهداف العملاء بصورة أكثر فاعلية.</a:t>
            </a:r>
          </a:p>
          <a:p>
            <a:pPr marL="285750" indent="-285750" algn="just" rtl="1">
              <a:buFont typeface="Arial" panose="020B0604020202020204" pitchFamily="34" charset="0"/>
              <a:buChar char="•"/>
            </a:pPr>
            <a:r>
              <a:rPr lang="ar-SA" dirty="0"/>
              <a:t>تسهم في بناء ولاء العملاء وتعزيز الميزة التنافسية.</a:t>
            </a:r>
          </a:p>
          <a:p>
            <a:pPr marL="285750" indent="-285750" algn="just" rtl="1">
              <a:buFont typeface="Arial" panose="020B0604020202020204" pitchFamily="34" charset="0"/>
              <a:buChar char="•"/>
            </a:pPr>
            <a:r>
              <a:rPr lang="ar-SA" dirty="0"/>
              <a:t>تزيد من قيمة العلامة التجارية وتدعم نجاح الأنشطة التسويقية.</a:t>
            </a:r>
          </a:p>
          <a:p>
            <a:pPr algn="just" rtl="1"/>
            <a:endParaRPr lang="ar-SA" dirty="0"/>
          </a:p>
          <a:p>
            <a:pPr marL="285750" indent="-285750" algn="just" rtl="1">
              <a:lnSpc>
                <a:spcPct val="150000"/>
              </a:lnSpc>
              <a:buFont typeface="Wingdings" panose="05000000000000000000" pitchFamily="2" charset="2"/>
              <a:buChar char="ü"/>
            </a:pPr>
            <a:r>
              <a:rPr lang="ar-SA" dirty="0"/>
              <a:t>يرى كوتلر أن العلامة التجارية تحقق قيمة للطرفين؛ فهي تسهّل على المستهلك اتخاذ القرار، وفي الوقت نفسه تمنح المنظمة وسيلة فعالة للتمييز عن المنافسين وبناء علاقات طويلة الأمد مع العملاء.</a:t>
            </a:r>
            <a:endParaRPr lang="en-US" dirty="0"/>
          </a:p>
        </p:txBody>
      </p:sp>
      <p:pic>
        <p:nvPicPr>
          <p:cNvPr id="8" name="Picture 7">
            <a:extLst>
              <a:ext uri="{FF2B5EF4-FFF2-40B4-BE49-F238E27FC236}">
                <a16:creationId xmlns:a16="http://schemas.microsoft.com/office/drawing/2014/main" id="{F11327F6-32D6-0B69-246E-FEEFDFDB8452}"/>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0" y="3453897"/>
            <a:ext cx="3251200" cy="3251200"/>
          </a:xfrm>
          <a:prstGeom prst="rect">
            <a:avLst/>
          </a:prstGeom>
        </p:spPr>
      </p:pic>
    </p:spTree>
    <p:extLst>
      <p:ext uri="{BB962C8B-B14F-4D97-AF65-F5344CB8AC3E}">
        <p14:creationId xmlns:p14="http://schemas.microsoft.com/office/powerpoint/2010/main" val="5546289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DCA230-6957-0D7E-D445-FC409EC615FB}"/>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6A6E9C0B-ECC1-EEE0-4BB6-6A275CE0BAEC}"/>
              </a:ext>
            </a:extLst>
          </p:cNvPr>
          <p:cNvPicPr>
            <a:picLocks noChangeAspect="1"/>
          </p:cNvPicPr>
          <p:nvPr/>
        </p:nvPicPr>
        <p:blipFill>
          <a:blip r:embed="rId3"/>
          <a:stretch>
            <a:fillRect/>
          </a:stretch>
        </p:blipFill>
        <p:spPr>
          <a:xfrm>
            <a:off x="0" y="0"/>
            <a:ext cx="12192000" cy="6857999"/>
          </a:xfrm>
          <a:prstGeom prst="rect">
            <a:avLst/>
          </a:prstGeom>
        </p:spPr>
      </p:pic>
      <p:sp>
        <p:nvSpPr>
          <p:cNvPr id="2" name="Right Triangle 1">
            <a:extLst>
              <a:ext uri="{FF2B5EF4-FFF2-40B4-BE49-F238E27FC236}">
                <a16:creationId xmlns:a16="http://schemas.microsoft.com/office/drawing/2014/main" id="{549C768E-144B-EE7A-37E9-CF0EE7CE94D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DE7D41AC-09AC-D82F-358F-2E56A691F7C6}"/>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0774012-59F4-263A-417C-06C50DD271C9}"/>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C3CD46C9-BD10-8039-3F4A-A2FC2B5E15FD}"/>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05</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F258BAD8-18D3-72C0-4E10-D0A6A65B300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91F52D8D-972A-CB49-1BCB-2FA658432259}"/>
              </a:ext>
            </a:extLst>
          </p:cNvPr>
          <p:cNvSpPr txBox="1"/>
          <p:nvPr/>
        </p:nvSpPr>
        <p:spPr>
          <a:xfrm>
            <a:off x="3367640" y="591558"/>
            <a:ext cx="8107377" cy="6093976"/>
          </a:xfrm>
          <a:prstGeom prst="rect">
            <a:avLst/>
          </a:prstGeom>
          <a:noFill/>
        </p:spPr>
        <p:txBody>
          <a:bodyPr wrap="square">
            <a:spAutoFit/>
          </a:bodyPr>
          <a:lstStyle/>
          <a:p>
            <a:pPr algn="ctr" rtl="1">
              <a:lnSpc>
                <a:spcPct val="150000"/>
              </a:lnSpc>
            </a:pPr>
            <a:r>
              <a:rPr lang="ar-SA" sz="2000" b="1" dirty="0">
                <a:solidFill>
                  <a:srgbClr val="00B0F0"/>
                </a:solidFill>
              </a:rPr>
              <a:t>التغليف </a:t>
            </a:r>
          </a:p>
          <a:p>
            <a:pPr algn="just" rtl="1">
              <a:lnSpc>
                <a:spcPct val="150000"/>
              </a:lnSpc>
            </a:pPr>
            <a:r>
              <a:rPr lang="ar-SA" dirty="0"/>
              <a:t>يُعرِّف كوتلر التغليف بأنه الأنشطة المتعلقة بتصميم وإنتاج الحاوية أو الغلاف الذي يحتوي المنتج، ولم يعد دوره يقتصر على حماية المنتج، بل أصبح أداة تسويقية فعالة تسهم في بناء العلامة التجارية وتعزيز تجربة العميل.</a:t>
            </a:r>
          </a:p>
          <a:p>
            <a:pPr marL="285750" indent="-285750" algn="just" rtl="1">
              <a:buFont typeface="Arial" panose="020B0604020202020204" pitchFamily="34" charset="0"/>
              <a:buChar char="•"/>
            </a:pPr>
            <a:r>
              <a:rPr lang="ar-SA" dirty="0"/>
              <a:t>يتمثل التغليف في تصميم وإنتاج الحاوية أو الغلاف الخاص بالمنتج.</a:t>
            </a:r>
          </a:p>
          <a:p>
            <a:pPr marL="285750" indent="-285750" algn="just" rtl="1">
              <a:buFont typeface="Arial" panose="020B0604020202020204" pitchFamily="34" charset="0"/>
              <a:buChar char="•"/>
            </a:pPr>
            <a:r>
              <a:rPr lang="ar-SA" dirty="0"/>
              <a:t>تدرك الشركات أهمية التغليف الجيد في خلق تمييز فوري للعلامة التجارية وجذب انتباه المستهلك.</a:t>
            </a:r>
          </a:p>
          <a:p>
            <a:pPr marL="285750" indent="-285750" algn="just" rtl="1">
              <a:buFont typeface="Arial" panose="020B0604020202020204" pitchFamily="34" charset="0"/>
              <a:buChar char="•"/>
            </a:pPr>
            <a:r>
              <a:rPr lang="ar-SA" dirty="0"/>
              <a:t>قد يؤدي التغليف غير الجيد إلى إحباط المستهلك والتأثير سلبًا في المبيعات.</a:t>
            </a:r>
          </a:p>
          <a:p>
            <a:pPr marL="285750" indent="-285750" algn="just" rtl="1">
              <a:buFont typeface="Arial" panose="020B0604020202020204" pitchFamily="34" charset="0"/>
              <a:buChar char="•"/>
            </a:pPr>
            <a:r>
              <a:rPr lang="ar-SA" dirty="0"/>
              <a:t>يمكن أن يصبح التغليف المميز جزءًا أساسيًا من هوية العلامة التجارية ويعزز قيمتها في ذهن المستهلك.</a:t>
            </a:r>
          </a:p>
          <a:p>
            <a:pPr marL="285750" indent="-285750" algn="just" rtl="1">
              <a:lnSpc>
                <a:spcPct val="150000"/>
              </a:lnSpc>
              <a:buFont typeface="Arial" panose="020B0604020202020204" pitchFamily="34" charset="0"/>
              <a:buChar char="•"/>
            </a:pPr>
            <a:endParaRPr lang="ar-SA" b="1" dirty="0">
              <a:solidFill>
                <a:srgbClr val="00B0F0"/>
              </a:solidFill>
            </a:endParaRPr>
          </a:p>
          <a:p>
            <a:pPr marL="285750" indent="-285750" algn="just" rtl="1">
              <a:lnSpc>
                <a:spcPct val="150000"/>
              </a:lnSpc>
              <a:buFont typeface="Wingdings" panose="05000000000000000000" pitchFamily="2" charset="2"/>
              <a:buChar char="Ø"/>
            </a:pPr>
            <a:r>
              <a:rPr lang="ar-SA" b="1" dirty="0">
                <a:solidFill>
                  <a:srgbClr val="00B0F0"/>
                </a:solidFill>
              </a:rPr>
              <a:t>الوظيفة الأولى للتغليف</a:t>
            </a:r>
          </a:p>
          <a:p>
            <a:pPr algn="just" rtl="1">
              <a:lnSpc>
                <a:spcPct val="150000"/>
              </a:lnSpc>
            </a:pPr>
            <a:r>
              <a:rPr lang="ar-SA" dirty="0">
                <a:solidFill>
                  <a:srgbClr val="00B0F0"/>
                </a:solidFill>
              </a:rPr>
              <a:t>حماية المنتج ومحتوياته</a:t>
            </a:r>
          </a:p>
          <a:p>
            <a:pPr algn="just" rtl="1">
              <a:lnSpc>
                <a:spcPct val="150000"/>
              </a:lnSpc>
            </a:pPr>
            <a:r>
              <a:rPr lang="ar-SA" dirty="0"/>
              <a:t>تتمثل أولى وظائف التغليف في حماية المنتج ومحتوياته أثناء النقل والتخزين والاستخدام.</a:t>
            </a:r>
          </a:p>
          <a:p>
            <a:pPr algn="just" rtl="1">
              <a:lnSpc>
                <a:spcPct val="150000"/>
              </a:lnSpc>
            </a:pPr>
            <a:r>
              <a:rPr lang="ar-SA" dirty="0"/>
              <a:t>ويعمل التغليف على:</a:t>
            </a:r>
          </a:p>
          <a:p>
            <a:pPr marL="285750" indent="-285750" algn="just" rtl="1">
              <a:buFont typeface="Arial" panose="020B0604020202020204" pitchFamily="34" charset="0"/>
              <a:buChar char="•"/>
            </a:pPr>
            <a:r>
              <a:rPr lang="ar-SA" dirty="0"/>
              <a:t>حماية المنتج من التلف أو الكسر أو التلوث.</a:t>
            </a:r>
          </a:p>
          <a:p>
            <a:pPr marL="285750" indent="-285750" algn="just" rtl="1">
              <a:buFont typeface="Arial" panose="020B0604020202020204" pitchFamily="34" charset="0"/>
              <a:buChar char="•"/>
            </a:pPr>
            <a:r>
              <a:rPr lang="ar-SA" dirty="0"/>
              <a:t>المحافظة على جودة المنتج وخصائصه.</a:t>
            </a:r>
          </a:p>
          <a:p>
            <a:pPr marL="285750" indent="-285750" algn="just" rtl="1">
              <a:buFont typeface="Arial" panose="020B0604020202020204" pitchFamily="34" charset="0"/>
              <a:buChar char="•"/>
            </a:pPr>
            <a:r>
              <a:rPr lang="ar-SA" dirty="0"/>
              <a:t>إطالة العمر الافتراضي للمنتج.</a:t>
            </a:r>
          </a:p>
          <a:p>
            <a:pPr marL="285750" indent="-285750" algn="just" rtl="1">
              <a:buFont typeface="Arial" panose="020B0604020202020204" pitchFamily="34" charset="0"/>
              <a:buChar char="•"/>
            </a:pPr>
            <a:r>
              <a:rPr lang="ar-SA" dirty="0"/>
              <a:t>ضمان وصول المنتج إلى المستهلك بالحالة المطلوبة.</a:t>
            </a:r>
            <a:endParaRPr lang="en-US" dirty="0"/>
          </a:p>
        </p:txBody>
      </p:sp>
      <p:pic>
        <p:nvPicPr>
          <p:cNvPr id="5" name="Picture 4">
            <a:extLst>
              <a:ext uri="{FF2B5EF4-FFF2-40B4-BE49-F238E27FC236}">
                <a16:creationId xmlns:a16="http://schemas.microsoft.com/office/drawing/2014/main" id="{26C83520-CB5E-917A-A086-D2D98A41DEC7}"/>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165352" y="3606800"/>
            <a:ext cx="3251200" cy="3251200"/>
          </a:xfrm>
          <a:prstGeom prst="rect">
            <a:avLst/>
          </a:prstGeom>
        </p:spPr>
      </p:pic>
    </p:spTree>
    <p:extLst>
      <p:ext uri="{BB962C8B-B14F-4D97-AF65-F5344CB8AC3E}">
        <p14:creationId xmlns:p14="http://schemas.microsoft.com/office/powerpoint/2010/main" val="202719960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4306A5-AC3C-BED2-F67B-1B30CED7F6E6}"/>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9C2A7EDB-3C57-FAC0-C4D5-339E073FBB43}"/>
              </a:ext>
            </a:extLst>
          </p:cNvPr>
          <p:cNvPicPr>
            <a:picLocks noChangeAspect="1"/>
          </p:cNvPicPr>
          <p:nvPr/>
        </p:nvPicPr>
        <p:blipFill>
          <a:blip r:embed="rId3"/>
          <a:stretch>
            <a:fillRect/>
          </a:stretch>
        </p:blipFill>
        <p:spPr>
          <a:xfrm>
            <a:off x="0" y="0"/>
            <a:ext cx="12192000" cy="6857999"/>
          </a:xfrm>
          <a:prstGeom prst="rect">
            <a:avLst/>
          </a:prstGeom>
        </p:spPr>
      </p:pic>
      <p:sp>
        <p:nvSpPr>
          <p:cNvPr id="2" name="Right Triangle 1">
            <a:extLst>
              <a:ext uri="{FF2B5EF4-FFF2-40B4-BE49-F238E27FC236}">
                <a16:creationId xmlns:a16="http://schemas.microsoft.com/office/drawing/2014/main" id="{111EFDE1-C49F-D30E-5FE3-E2DA1ED5D7B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6F2735F-C6CE-D953-35CB-C714F187509E}"/>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C7DF11E2-1130-BB62-A09A-076470A40387}"/>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38BFC093-E098-6D30-19AA-B01C9173D7AD}"/>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05</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F4C9BD7F-7A90-3832-40F9-72ED88EB944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3F056776-604C-1841-D410-126F51A7B8FE}"/>
              </a:ext>
            </a:extLst>
          </p:cNvPr>
          <p:cNvSpPr txBox="1"/>
          <p:nvPr/>
        </p:nvSpPr>
        <p:spPr>
          <a:xfrm>
            <a:off x="4637240" y="1360143"/>
            <a:ext cx="6781044" cy="4801314"/>
          </a:xfrm>
          <a:prstGeom prst="rect">
            <a:avLst/>
          </a:prstGeom>
          <a:noFill/>
        </p:spPr>
        <p:txBody>
          <a:bodyPr wrap="square">
            <a:spAutoFit/>
          </a:bodyPr>
          <a:lstStyle/>
          <a:p>
            <a:pPr marL="285750" indent="-285750" algn="just" rtl="1">
              <a:buFont typeface="Wingdings" panose="05000000000000000000" pitchFamily="2" charset="2"/>
              <a:buChar char="Ø"/>
            </a:pPr>
            <a:r>
              <a:rPr lang="ar-SA" b="1" dirty="0">
                <a:solidFill>
                  <a:srgbClr val="00B0F0"/>
                </a:solidFill>
              </a:rPr>
              <a:t>الوظيفة الثانية للتغليف</a:t>
            </a:r>
          </a:p>
          <a:p>
            <a:pPr algn="just" rtl="1"/>
            <a:r>
              <a:rPr lang="ar-SA" dirty="0">
                <a:solidFill>
                  <a:srgbClr val="00B0F0"/>
                </a:solidFill>
              </a:rPr>
              <a:t>تسهيل التداول والتخزين</a:t>
            </a:r>
          </a:p>
          <a:p>
            <a:pPr algn="just" rtl="1"/>
            <a:r>
              <a:rPr lang="ar-SA" dirty="0"/>
              <a:t>يساعد التغليف على تسهيل عمليات النقل والمناولة والتخزين والعرض داخل سلسلة الإمداد.</a:t>
            </a:r>
          </a:p>
          <a:p>
            <a:pPr algn="just" rtl="1"/>
            <a:r>
              <a:rPr lang="ar-SA" dirty="0"/>
              <a:t>ويتحقق ذلك من خلال:</a:t>
            </a:r>
          </a:p>
          <a:p>
            <a:pPr marL="285750" indent="-285750" algn="just" rtl="1">
              <a:buFont typeface="Arial" panose="020B0604020202020204" pitchFamily="34" charset="0"/>
              <a:buChar char="•"/>
            </a:pPr>
            <a:r>
              <a:rPr lang="ar-SA" dirty="0"/>
              <a:t>تسهيل نقل المنتجات وتحريكها.</a:t>
            </a:r>
          </a:p>
          <a:p>
            <a:pPr marL="285750" indent="-285750" algn="just" rtl="1">
              <a:buFont typeface="Arial" panose="020B0604020202020204" pitchFamily="34" charset="0"/>
              <a:buChar char="•"/>
            </a:pPr>
            <a:r>
              <a:rPr lang="ar-SA" dirty="0"/>
              <a:t>تحسين عمليات التخزين والاستفادة من المساحات.</a:t>
            </a:r>
          </a:p>
          <a:p>
            <a:pPr marL="285750" indent="-285750" algn="just" rtl="1">
              <a:buFont typeface="Arial" panose="020B0604020202020204" pitchFamily="34" charset="0"/>
              <a:buChar char="•"/>
            </a:pPr>
            <a:r>
              <a:rPr lang="ar-SA" dirty="0"/>
              <a:t>تسهيل عرض المنتجات في منافذ البيع.</a:t>
            </a:r>
          </a:p>
          <a:p>
            <a:pPr marL="285750" indent="-285750" algn="just" rtl="1">
              <a:buFont typeface="Arial" panose="020B0604020202020204" pitchFamily="34" charset="0"/>
              <a:buChar char="•"/>
            </a:pPr>
            <a:r>
              <a:rPr lang="ar-SA" dirty="0"/>
              <a:t>تقليل التلف أثناء عمليات الشحن والتوزيع.</a:t>
            </a:r>
          </a:p>
          <a:p>
            <a:pPr marL="285750" indent="-285750" algn="just" rtl="1">
              <a:buFont typeface="Wingdings" panose="05000000000000000000" pitchFamily="2" charset="2"/>
              <a:buChar char="Ø"/>
            </a:pPr>
            <a:endParaRPr lang="ar-SA" b="1" dirty="0">
              <a:solidFill>
                <a:srgbClr val="00B0F0"/>
              </a:solidFill>
            </a:endParaRPr>
          </a:p>
          <a:p>
            <a:pPr marL="285750" indent="-285750" algn="just" rtl="1">
              <a:buFont typeface="Wingdings" panose="05000000000000000000" pitchFamily="2" charset="2"/>
              <a:buChar char="Ø"/>
            </a:pPr>
            <a:r>
              <a:rPr lang="ar-SA" b="1" dirty="0">
                <a:solidFill>
                  <a:srgbClr val="00B0F0"/>
                </a:solidFill>
              </a:rPr>
              <a:t>الوظيفة الثالثة للتغليف</a:t>
            </a:r>
          </a:p>
          <a:p>
            <a:pPr algn="just" rtl="1"/>
            <a:r>
              <a:rPr lang="ar-SA" dirty="0">
                <a:solidFill>
                  <a:srgbClr val="00B0F0"/>
                </a:solidFill>
              </a:rPr>
              <a:t>جذب انتباه العملاء (البائع الصامت)</a:t>
            </a:r>
          </a:p>
          <a:p>
            <a:pPr marL="285750" indent="-285750" algn="just" rtl="1">
              <a:buFont typeface="Arial" panose="020B0604020202020204" pitchFamily="34" charset="0"/>
              <a:buChar char="•"/>
            </a:pPr>
            <a:r>
              <a:rPr lang="ar-SA" dirty="0"/>
              <a:t>يُعد التغليف أحد أهم أدوات الاتصال التسويقي داخل نقطة البيع، ولذلك يُطلق عليه (البائع الصامت). ويحقق ذلك من خلال:</a:t>
            </a:r>
          </a:p>
          <a:p>
            <a:pPr marL="285750" indent="-285750" algn="just" rtl="1">
              <a:buFont typeface="Arial" panose="020B0604020202020204" pitchFamily="34" charset="0"/>
              <a:buChar char="•"/>
            </a:pPr>
            <a:r>
              <a:rPr lang="ar-SA" dirty="0"/>
              <a:t>جذب انتباه المستهلك بين المنتجات المنافسة.</a:t>
            </a:r>
          </a:p>
          <a:p>
            <a:pPr marL="285750" indent="-285750" algn="just" rtl="1">
              <a:buFont typeface="Arial" panose="020B0604020202020204" pitchFamily="34" charset="0"/>
              <a:buChar char="•"/>
            </a:pPr>
            <a:r>
              <a:rPr lang="ar-SA" dirty="0"/>
              <a:t>إبراز هوية العلامة التجارية وتمييزها.</a:t>
            </a:r>
          </a:p>
          <a:p>
            <a:pPr marL="285750" indent="-285750" algn="just" rtl="1">
              <a:buFont typeface="Arial" panose="020B0604020202020204" pitchFamily="34" charset="0"/>
              <a:buChar char="•"/>
            </a:pPr>
            <a:r>
              <a:rPr lang="ar-SA" dirty="0"/>
              <a:t>نقل رسالة المنتج بسرعة ووضوح.</a:t>
            </a:r>
          </a:p>
          <a:p>
            <a:pPr marL="285750" indent="-285750" algn="just" rtl="1">
              <a:buFont typeface="Arial" panose="020B0604020202020204" pitchFamily="34" charset="0"/>
              <a:buChar char="•"/>
            </a:pPr>
            <a:r>
              <a:rPr lang="ar-SA" dirty="0"/>
              <a:t>التأثير في قرار الشراء من خلال التصميم والألوان والشكل العام.</a:t>
            </a:r>
            <a:endParaRPr lang="en-US" dirty="0"/>
          </a:p>
        </p:txBody>
      </p:sp>
      <p:pic>
        <p:nvPicPr>
          <p:cNvPr id="7" name="Picture 6">
            <a:extLst>
              <a:ext uri="{FF2B5EF4-FFF2-40B4-BE49-F238E27FC236}">
                <a16:creationId xmlns:a16="http://schemas.microsoft.com/office/drawing/2014/main" id="{E3E6A2F8-908B-D6D8-FB14-402B5ACA21D7}"/>
              </a:ext>
            </a:extLst>
          </p:cNvPr>
          <p:cNvPicPr>
            <a:picLocks noChangeAspect="1"/>
          </p:cNvPicPr>
          <p:nvPr/>
        </p:nvPicPr>
        <p:blipFill>
          <a:blip r:embed="rId5"/>
          <a:stretch>
            <a:fillRect/>
          </a:stretch>
        </p:blipFill>
        <p:spPr>
          <a:xfrm>
            <a:off x="252360" y="3325258"/>
            <a:ext cx="3249450" cy="3249450"/>
          </a:xfrm>
          <a:prstGeom prst="rect">
            <a:avLst/>
          </a:prstGeom>
        </p:spPr>
      </p:pic>
    </p:spTree>
    <p:extLst>
      <p:ext uri="{BB962C8B-B14F-4D97-AF65-F5344CB8AC3E}">
        <p14:creationId xmlns:p14="http://schemas.microsoft.com/office/powerpoint/2010/main" val="10268891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6C85DD-087A-7B9A-5676-F44CFC0D0F3A}"/>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8D4C7894-C7F2-E8D7-E58B-74D85F29C910}"/>
              </a:ext>
            </a:extLst>
          </p:cNvPr>
          <p:cNvPicPr>
            <a:picLocks noChangeAspect="1"/>
          </p:cNvPicPr>
          <p:nvPr/>
        </p:nvPicPr>
        <p:blipFill>
          <a:blip r:embed="rId3"/>
          <a:stretch>
            <a:fillRect/>
          </a:stretch>
        </p:blipFill>
        <p:spPr>
          <a:xfrm>
            <a:off x="0" y="0"/>
            <a:ext cx="12192000" cy="6857999"/>
          </a:xfrm>
          <a:prstGeom prst="rect">
            <a:avLst/>
          </a:prstGeom>
        </p:spPr>
      </p:pic>
      <p:sp>
        <p:nvSpPr>
          <p:cNvPr id="2" name="Right Triangle 1">
            <a:extLst>
              <a:ext uri="{FF2B5EF4-FFF2-40B4-BE49-F238E27FC236}">
                <a16:creationId xmlns:a16="http://schemas.microsoft.com/office/drawing/2014/main" id="{D8FC5B8C-A421-B4DB-5CC4-9C5E7E4C2D1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13B2CC25-55FE-989B-F164-13D621743D51}"/>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2AE905A-BFE0-14D0-B7B4-0E8F4F3B55CD}"/>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9F667E7E-02DB-F817-CF90-82860DE9CB7F}"/>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05</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6117D7BF-FB53-CDAC-10F2-9FF84FC59FF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46A80D05-A686-804D-D4D9-CAA58774F971}"/>
              </a:ext>
            </a:extLst>
          </p:cNvPr>
          <p:cNvSpPr txBox="1"/>
          <p:nvPr/>
        </p:nvSpPr>
        <p:spPr>
          <a:xfrm>
            <a:off x="4528599" y="2229276"/>
            <a:ext cx="6781044" cy="3371564"/>
          </a:xfrm>
          <a:prstGeom prst="rect">
            <a:avLst/>
          </a:prstGeom>
          <a:noFill/>
        </p:spPr>
        <p:txBody>
          <a:bodyPr wrap="square">
            <a:spAutoFit/>
          </a:bodyPr>
          <a:lstStyle/>
          <a:p>
            <a:pPr marL="285750" indent="-285750" algn="just" rtl="1">
              <a:lnSpc>
                <a:spcPct val="150000"/>
              </a:lnSpc>
              <a:buFont typeface="Wingdings" panose="05000000000000000000" pitchFamily="2" charset="2"/>
              <a:buChar char="Ø"/>
            </a:pPr>
            <a:r>
              <a:rPr lang="ar-SA" b="1" dirty="0">
                <a:solidFill>
                  <a:srgbClr val="00B0F0"/>
                </a:solidFill>
              </a:rPr>
              <a:t>الوظيفة الرابعة للتغليف</a:t>
            </a:r>
          </a:p>
          <a:p>
            <a:pPr algn="just" rtl="1">
              <a:lnSpc>
                <a:spcPct val="150000"/>
              </a:lnSpc>
            </a:pPr>
            <a:r>
              <a:rPr lang="ar-SA" dirty="0">
                <a:solidFill>
                  <a:srgbClr val="00B0F0"/>
                </a:solidFill>
              </a:rPr>
              <a:t>تسهيل استخدام المنتج واستهلاكها</a:t>
            </a:r>
          </a:p>
          <a:p>
            <a:pPr algn="just" rtl="1">
              <a:lnSpc>
                <a:spcPct val="150000"/>
              </a:lnSpc>
            </a:pPr>
            <a:r>
              <a:rPr lang="ar-SA" dirty="0"/>
              <a:t>لا يقتصر دور التغليف على حماية المنتج، بل يسهم أيضًا في تسهيل استخدامه </a:t>
            </a:r>
            <a:r>
              <a:rPr lang="ar-SA" dirty="0" err="1"/>
              <a:t>واستهلاكه.ومن</a:t>
            </a:r>
            <a:r>
              <a:rPr lang="ar-SA" dirty="0"/>
              <a:t> ذلك:</a:t>
            </a:r>
          </a:p>
          <a:p>
            <a:pPr marL="285750" indent="-285750" algn="just" rtl="1">
              <a:lnSpc>
                <a:spcPct val="150000"/>
              </a:lnSpc>
              <a:buFont typeface="Arial" panose="020B0604020202020204" pitchFamily="34" charset="0"/>
              <a:buChar char="•"/>
            </a:pPr>
            <a:r>
              <a:rPr lang="ar-SA" dirty="0"/>
              <a:t>سهولة فتح العبوة وإغلاقها.</a:t>
            </a:r>
          </a:p>
          <a:p>
            <a:pPr marL="285750" indent="-285750" algn="just" rtl="1">
              <a:lnSpc>
                <a:spcPct val="150000"/>
              </a:lnSpc>
              <a:buFont typeface="Arial" panose="020B0604020202020204" pitchFamily="34" charset="0"/>
              <a:buChar char="•"/>
            </a:pPr>
            <a:r>
              <a:rPr lang="ar-SA" dirty="0"/>
              <a:t>سهولة حمل المنتج ونقله.</a:t>
            </a:r>
          </a:p>
          <a:p>
            <a:pPr marL="285750" indent="-285750" algn="just" rtl="1">
              <a:lnSpc>
                <a:spcPct val="150000"/>
              </a:lnSpc>
              <a:buFont typeface="Arial" panose="020B0604020202020204" pitchFamily="34" charset="0"/>
              <a:buChar char="•"/>
            </a:pPr>
            <a:r>
              <a:rPr lang="ar-SA" dirty="0"/>
              <a:t>تسهيل حفظ المنتج بعد الاستخدام.</a:t>
            </a:r>
          </a:p>
          <a:p>
            <a:pPr marL="285750" indent="-285750" algn="just" rtl="1">
              <a:lnSpc>
                <a:spcPct val="150000"/>
              </a:lnSpc>
              <a:buFont typeface="Arial" panose="020B0604020202020204" pitchFamily="34" charset="0"/>
              <a:buChar char="•"/>
            </a:pPr>
            <a:r>
              <a:rPr lang="ar-SA" dirty="0"/>
              <a:t>تحسين تجربة المستهلك أثناء الاستخدام.</a:t>
            </a:r>
            <a:endParaRPr lang="en-US" dirty="0"/>
          </a:p>
        </p:txBody>
      </p:sp>
      <p:pic>
        <p:nvPicPr>
          <p:cNvPr id="7" name="Picture 6">
            <a:extLst>
              <a:ext uri="{FF2B5EF4-FFF2-40B4-BE49-F238E27FC236}">
                <a16:creationId xmlns:a16="http://schemas.microsoft.com/office/drawing/2014/main" id="{82D4D652-1067-01C0-0953-9CEAA967DD56}"/>
              </a:ext>
            </a:extLst>
          </p:cNvPr>
          <p:cNvPicPr>
            <a:picLocks noChangeAspect="1"/>
          </p:cNvPicPr>
          <p:nvPr/>
        </p:nvPicPr>
        <p:blipFill>
          <a:blip r:embed="rId5"/>
          <a:stretch>
            <a:fillRect/>
          </a:stretch>
        </p:blipFill>
        <p:spPr>
          <a:xfrm>
            <a:off x="166227" y="3429000"/>
            <a:ext cx="3249450" cy="3255546"/>
          </a:xfrm>
          <a:prstGeom prst="rect">
            <a:avLst/>
          </a:prstGeom>
        </p:spPr>
      </p:pic>
    </p:spTree>
    <p:extLst>
      <p:ext uri="{BB962C8B-B14F-4D97-AF65-F5344CB8AC3E}">
        <p14:creationId xmlns:p14="http://schemas.microsoft.com/office/powerpoint/2010/main" val="25459783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5EBA67-C8C4-EA2B-A2E3-0E1642C0384A}"/>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99DBE697-AD95-9F8E-0391-1CCC7CEE85EB}"/>
              </a:ext>
            </a:extLst>
          </p:cNvPr>
          <p:cNvPicPr>
            <a:picLocks noChangeAspect="1"/>
          </p:cNvPicPr>
          <p:nvPr/>
        </p:nvPicPr>
        <p:blipFill>
          <a:blip r:embed="rId3"/>
          <a:stretch>
            <a:fillRect/>
          </a:stretch>
        </p:blipFill>
        <p:spPr>
          <a:xfrm>
            <a:off x="0" y="0"/>
            <a:ext cx="12192000" cy="6857999"/>
          </a:xfrm>
          <a:prstGeom prst="rect">
            <a:avLst/>
          </a:prstGeom>
        </p:spPr>
      </p:pic>
      <p:sp>
        <p:nvSpPr>
          <p:cNvPr id="2" name="Right Triangle 1">
            <a:extLst>
              <a:ext uri="{FF2B5EF4-FFF2-40B4-BE49-F238E27FC236}">
                <a16:creationId xmlns:a16="http://schemas.microsoft.com/office/drawing/2014/main" id="{F92740C7-023B-501D-B12F-374F42D58D2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DC4DBA8D-9F45-D782-5CC7-067BABB4291D}"/>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92B76B4B-56B9-A8C7-C5EA-A092B9C7B0F6}"/>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958C98D3-AFD7-539C-DAFE-C7F895846AF4}"/>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05</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632412CF-551C-8E8A-22A9-10E9F9E1149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79EB4FE5-E779-97EF-11B3-44AB2DEF4427}"/>
              </a:ext>
            </a:extLst>
          </p:cNvPr>
          <p:cNvSpPr txBox="1"/>
          <p:nvPr/>
        </p:nvSpPr>
        <p:spPr>
          <a:xfrm>
            <a:off x="4359244" y="2049803"/>
            <a:ext cx="6781044" cy="3371564"/>
          </a:xfrm>
          <a:prstGeom prst="rect">
            <a:avLst/>
          </a:prstGeom>
          <a:noFill/>
        </p:spPr>
        <p:txBody>
          <a:bodyPr wrap="square">
            <a:spAutoFit/>
          </a:bodyPr>
          <a:lstStyle/>
          <a:p>
            <a:pPr algn="just" rtl="1">
              <a:lnSpc>
                <a:spcPct val="150000"/>
              </a:lnSpc>
            </a:pPr>
            <a:r>
              <a:rPr lang="ar-SA" b="1" dirty="0">
                <a:solidFill>
                  <a:srgbClr val="00B0F0"/>
                </a:solidFill>
              </a:rPr>
              <a:t>الوصف الملصق </a:t>
            </a:r>
          </a:p>
          <a:p>
            <a:pPr algn="just" rtl="1">
              <a:lnSpc>
                <a:spcPct val="150000"/>
              </a:lnSpc>
            </a:pPr>
            <a:r>
              <a:rPr lang="ar-SA" dirty="0"/>
              <a:t>يشير كوتلر إلى أن الملصق قد يكون بطاقة بسيطة تُرفق بالمنتج، أو تصميمًا متكاملًا يُعد جزءًا من العبوة.</a:t>
            </a:r>
          </a:p>
          <a:p>
            <a:pPr algn="just" rtl="1">
              <a:lnSpc>
                <a:spcPct val="150000"/>
              </a:lnSpc>
            </a:pPr>
            <a:r>
              <a:rPr lang="ar-SA" dirty="0"/>
              <a:t>ويؤدي الملصق عدة وظائف رئيسية، منها:</a:t>
            </a:r>
          </a:p>
          <a:p>
            <a:pPr marL="285750" indent="-285750" algn="just" rtl="1">
              <a:lnSpc>
                <a:spcPct val="150000"/>
              </a:lnSpc>
              <a:buFont typeface="Arial" panose="020B0604020202020204" pitchFamily="34" charset="0"/>
              <a:buChar char="•"/>
            </a:pPr>
            <a:r>
              <a:rPr lang="ar-SA" b="1" dirty="0"/>
              <a:t>التعريف بالمنتج أو العلامة التجارية.</a:t>
            </a:r>
          </a:p>
          <a:p>
            <a:pPr marL="285750" indent="-285750" algn="just" rtl="1">
              <a:lnSpc>
                <a:spcPct val="150000"/>
              </a:lnSpc>
              <a:buFont typeface="Arial" panose="020B0604020202020204" pitchFamily="34" charset="0"/>
              <a:buChar char="•"/>
            </a:pPr>
            <a:r>
              <a:rPr lang="ar-SA" b="1" dirty="0"/>
              <a:t>تقديم معلومات عن المنتج</a:t>
            </a:r>
            <a:r>
              <a:rPr lang="ar-SA" dirty="0"/>
              <a:t>، مثل الشركة المصنعة، ومكان وتاريخ الإنتاج، والمكونات، وطريقة الاستخدام، وتعليمات السلامة</a:t>
            </a:r>
          </a:p>
          <a:p>
            <a:pPr marL="285750" indent="-285750" algn="just" rtl="1">
              <a:lnSpc>
                <a:spcPct val="150000"/>
              </a:lnSpc>
              <a:buFont typeface="Arial" panose="020B0604020202020204" pitchFamily="34" charset="0"/>
              <a:buChar char="•"/>
            </a:pPr>
            <a:r>
              <a:rPr lang="ar-SA" b="1" dirty="0"/>
              <a:t>المساهمة في الترويج للعلامة التجارية </a:t>
            </a:r>
            <a:r>
              <a:rPr lang="ar-SA" dirty="0"/>
              <a:t>وتعزيز تفاعل العملاء معها.</a:t>
            </a:r>
            <a:endParaRPr lang="en-US" dirty="0"/>
          </a:p>
        </p:txBody>
      </p:sp>
      <p:pic>
        <p:nvPicPr>
          <p:cNvPr id="7" name="Picture 6">
            <a:extLst>
              <a:ext uri="{FF2B5EF4-FFF2-40B4-BE49-F238E27FC236}">
                <a16:creationId xmlns:a16="http://schemas.microsoft.com/office/drawing/2014/main" id="{4E4482BB-A051-705A-9C73-1BFE952431C1}"/>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213991" y="2902812"/>
            <a:ext cx="4311771" cy="4311771"/>
          </a:xfrm>
          <a:prstGeom prst="rect">
            <a:avLst/>
          </a:prstGeom>
        </p:spPr>
      </p:pic>
    </p:spTree>
    <p:extLst>
      <p:ext uri="{BB962C8B-B14F-4D97-AF65-F5344CB8AC3E}">
        <p14:creationId xmlns:p14="http://schemas.microsoft.com/office/powerpoint/2010/main" val="36962560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3C1DE2-385C-87EF-AAE8-321A47F6651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6F0E1A9-F421-C1B1-31E2-93D2C3C4EF1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C505B0D-494D-21FC-D9A0-8D44E283A358}"/>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A6B9569B-B63C-F3AF-5045-8EB984C543D7}"/>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7E5FA924-581B-CABE-99EF-CB758EE6BE15}"/>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05</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F0137D3E-6308-3D3A-BE14-8AF3602946D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9" name="TextBox 8">
            <a:extLst>
              <a:ext uri="{FF2B5EF4-FFF2-40B4-BE49-F238E27FC236}">
                <a16:creationId xmlns:a16="http://schemas.microsoft.com/office/drawing/2014/main" id="{AA5707B1-8B91-7965-0523-09B037508C50}"/>
              </a:ext>
            </a:extLst>
          </p:cNvPr>
          <p:cNvSpPr txBox="1"/>
          <p:nvPr/>
        </p:nvSpPr>
        <p:spPr>
          <a:xfrm>
            <a:off x="4332083" y="2463464"/>
            <a:ext cx="6781044" cy="2586734"/>
          </a:xfrm>
          <a:prstGeom prst="rect">
            <a:avLst/>
          </a:prstGeom>
          <a:noFill/>
        </p:spPr>
        <p:txBody>
          <a:bodyPr wrap="square">
            <a:spAutoFit/>
          </a:bodyPr>
          <a:lstStyle/>
          <a:p>
            <a:pPr algn="just" rtl="1">
              <a:lnSpc>
                <a:spcPct val="150000"/>
              </a:lnSpc>
            </a:pPr>
            <a:r>
              <a:rPr lang="ar-SA" sz="2000" b="1" dirty="0">
                <a:solidFill>
                  <a:srgbClr val="00B0F0"/>
                </a:solidFill>
              </a:rPr>
              <a:t>دور الملصق في دعم العلامة التجارية</a:t>
            </a:r>
          </a:p>
          <a:p>
            <a:pPr algn="just" rtl="1">
              <a:lnSpc>
                <a:spcPct val="150000"/>
              </a:lnSpc>
            </a:pPr>
            <a:r>
              <a:rPr lang="ar-SA" sz="1800" b="1" dirty="0"/>
              <a:t>يسهم الملصق والشعار في تعزيز مكانة العلامة التجارية وإضفاء شخصية مميزة عليها.</a:t>
            </a:r>
          </a:p>
          <a:p>
            <a:pPr algn="just" rtl="1">
              <a:lnSpc>
                <a:spcPct val="150000"/>
              </a:lnSpc>
            </a:pPr>
            <a:r>
              <a:rPr lang="ar-SA" sz="1800" b="1" dirty="0"/>
              <a:t>كما أن: </a:t>
            </a:r>
          </a:p>
          <a:p>
            <a:pPr marL="285750" indent="-285750" algn="just" rtl="1">
              <a:lnSpc>
                <a:spcPct val="150000"/>
              </a:lnSpc>
              <a:buFont typeface="Courier New" panose="02070309020205020404" pitchFamily="49" charset="0"/>
              <a:buChar char="o"/>
            </a:pPr>
            <a:r>
              <a:rPr lang="ar-SA" sz="1800" b="1" dirty="0"/>
              <a:t>ترتبط الشعارات في أذهان المستهلكين بالعلامات التجارية التي تمثلها.</a:t>
            </a:r>
          </a:p>
          <a:p>
            <a:pPr marL="285750" indent="-285750" algn="just" rtl="1">
              <a:lnSpc>
                <a:spcPct val="150000"/>
              </a:lnSpc>
              <a:buFont typeface="Courier New" panose="02070309020205020404" pitchFamily="49" charset="0"/>
              <a:buChar char="o"/>
            </a:pPr>
            <a:r>
              <a:rPr lang="ar-SA" sz="1800" b="1" dirty="0"/>
              <a:t>تساعد الشعارات على تكوين ارتباطات ذهنية ومشاعر إيجابية تجاه العلامة التجارية.</a:t>
            </a:r>
          </a:p>
          <a:p>
            <a:pPr marL="285750" indent="-285750" algn="just" rtl="1">
              <a:lnSpc>
                <a:spcPct val="150000"/>
              </a:lnSpc>
              <a:buFont typeface="Courier New" panose="02070309020205020404" pitchFamily="49" charset="0"/>
              <a:buChar char="o"/>
            </a:pPr>
            <a:r>
              <a:rPr lang="ar-SA" sz="1800" b="1" dirty="0"/>
              <a:t>تسهم في زيادة التعرف على العلامة التجارية وتعزيز تميزها بين المنافسين.</a:t>
            </a:r>
            <a:endParaRPr lang="en-US" sz="1800" b="1" dirty="0"/>
          </a:p>
        </p:txBody>
      </p:sp>
      <p:pic>
        <p:nvPicPr>
          <p:cNvPr id="10" name="Picture 9">
            <a:extLst>
              <a:ext uri="{FF2B5EF4-FFF2-40B4-BE49-F238E27FC236}">
                <a16:creationId xmlns:a16="http://schemas.microsoft.com/office/drawing/2014/main" id="{E7739863-B70D-748B-E539-82891E9D00CD}"/>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632286" y="2236206"/>
            <a:ext cx="3880867" cy="3880867"/>
          </a:xfrm>
          <a:prstGeom prst="rect">
            <a:avLst/>
          </a:prstGeom>
        </p:spPr>
      </p:pic>
    </p:spTree>
    <p:extLst>
      <p:ext uri="{BB962C8B-B14F-4D97-AF65-F5344CB8AC3E}">
        <p14:creationId xmlns:p14="http://schemas.microsoft.com/office/powerpoint/2010/main" val="100194185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A61E02-753C-725F-5A6F-2A4AFF2E91AC}"/>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3D7BA1CD-A8B4-4FB5-1532-1EEE1A4FD8CC}"/>
              </a:ext>
            </a:extLst>
          </p:cNvPr>
          <p:cNvPicPr>
            <a:picLocks noChangeAspect="1"/>
          </p:cNvPicPr>
          <p:nvPr/>
        </p:nvPicPr>
        <p:blipFill>
          <a:blip r:embed="rId3"/>
          <a:stretch>
            <a:fillRect/>
          </a:stretch>
        </p:blipFill>
        <p:spPr>
          <a:xfrm>
            <a:off x="0" y="0"/>
            <a:ext cx="12192000" cy="6857999"/>
          </a:xfrm>
          <a:prstGeom prst="rect">
            <a:avLst/>
          </a:prstGeom>
        </p:spPr>
      </p:pic>
      <p:sp>
        <p:nvSpPr>
          <p:cNvPr id="2" name="Right Triangle 1">
            <a:extLst>
              <a:ext uri="{FF2B5EF4-FFF2-40B4-BE49-F238E27FC236}">
                <a16:creationId xmlns:a16="http://schemas.microsoft.com/office/drawing/2014/main" id="{133307D9-394B-CE61-9904-CB7B2300EFA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681DC95C-25E7-A13E-9B9C-17AC68BD6895}"/>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917735EB-5C6C-B442-F011-0EBB8CBCBF57}"/>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C29BF4C7-CBFA-A4F3-E3F9-3CBA0248E716}"/>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05</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FC2AA74B-A9E2-AE41-661F-0DA8E35B1E2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216495BE-B094-2526-E8C4-CF817FA30425}"/>
              </a:ext>
            </a:extLst>
          </p:cNvPr>
          <p:cNvSpPr txBox="1"/>
          <p:nvPr/>
        </p:nvSpPr>
        <p:spPr>
          <a:xfrm>
            <a:off x="4522206" y="1141192"/>
            <a:ext cx="6781044" cy="5449056"/>
          </a:xfrm>
          <a:prstGeom prst="rect">
            <a:avLst/>
          </a:prstGeom>
          <a:noFill/>
        </p:spPr>
        <p:txBody>
          <a:bodyPr wrap="square">
            <a:spAutoFit/>
          </a:bodyPr>
          <a:lstStyle/>
          <a:p>
            <a:pPr algn="just" rtl="1">
              <a:lnSpc>
                <a:spcPct val="150000"/>
              </a:lnSpc>
            </a:pPr>
            <a:r>
              <a:rPr lang="ar-SA" b="1" dirty="0">
                <a:solidFill>
                  <a:srgbClr val="00B0F0"/>
                </a:solidFill>
              </a:rPr>
              <a:t>خدمات دعم المنتج</a:t>
            </a:r>
          </a:p>
          <a:p>
            <a:pPr algn="just" rtl="1">
              <a:lnSpc>
                <a:spcPct val="150000"/>
              </a:lnSpc>
            </a:pPr>
            <a:r>
              <a:rPr lang="ar-SA" b="1" dirty="0"/>
              <a:t>يؤكد كوتلر أن بناء العلاقات مع العملاء لا ينتهي بإتمام عملية البيع، بل يستمر من خلال تقديم خدمات دعم فعالة بعد الشراء.</a:t>
            </a:r>
          </a:p>
          <a:p>
            <a:pPr algn="just" rtl="1">
              <a:lnSpc>
                <a:spcPct val="150000"/>
              </a:lnSpc>
            </a:pPr>
            <a:r>
              <a:rPr lang="ar-SA" b="1" dirty="0">
                <a:solidFill>
                  <a:srgbClr val="00B0F0"/>
                </a:solidFill>
              </a:rPr>
              <a:t>وقد تشمل خدمات دعم المنتج:</a:t>
            </a:r>
          </a:p>
          <a:p>
            <a:pPr marL="285750" indent="-285750" algn="just" rtl="1">
              <a:lnSpc>
                <a:spcPct val="150000"/>
              </a:lnSpc>
              <a:buFont typeface="Arial" panose="020B0604020202020204" pitchFamily="34" charset="0"/>
              <a:buChar char="•"/>
            </a:pPr>
            <a:r>
              <a:rPr lang="ar-SA" b="1" dirty="0"/>
              <a:t>الضمانات.</a:t>
            </a:r>
          </a:p>
          <a:p>
            <a:pPr marL="285750" indent="-285750" algn="just" rtl="1">
              <a:lnSpc>
                <a:spcPct val="150000"/>
              </a:lnSpc>
              <a:buFont typeface="Arial" panose="020B0604020202020204" pitchFamily="34" charset="0"/>
              <a:buChar char="•"/>
            </a:pPr>
            <a:r>
              <a:rPr lang="ar-SA" b="1" dirty="0"/>
              <a:t>خدمات التوصيل.</a:t>
            </a:r>
          </a:p>
          <a:p>
            <a:pPr marL="285750" indent="-285750" algn="just" rtl="1">
              <a:lnSpc>
                <a:spcPct val="150000"/>
              </a:lnSpc>
              <a:buFont typeface="Arial" panose="020B0604020202020204" pitchFamily="34" charset="0"/>
              <a:buChar char="•"/>
            </a:pPr>
            <a:r>
              <a:rPr lang="ar-SA" b="1" dirty="0"/>
              <a:t>الإصلاح والصيانة.</a:t>
            </a:r>
          </a:p>
          <a:p>
            <a:pPr marL="285750" indent="-285750" algn="just" rtl="1">
              <a:lnSpc>
                <a:spcPct val="150000"/>
              </a:lnSpc>
              <a:buFont typeface="Arial" panose="020B0604020202020204" pitchFamily="34" charset="0"/>
              <a:buChar char="•"/>
            </a:pPr>
            <a:r>
              <a:rPr lang="ar-SA" b="1" dirty="0"/>
              <a:t>التركيب.</a:t>
            </a:r>
          </a:p>
          <a:p>
            <a:pPr marL="285750" indent="-285750" algn="just" rtl="1">
              <a:lnSpc>
                <a:spcPct val="150000"/>
              </a:lnSpc>
              <a:buFont typeface="Arial" panose="020B0604020202020204" pitchFamily="34" charset="0"/>
              <a:buChar char="•"/>
            </a:pPr>
            <a:r>
              <a:rPr lang="ar-SA" b="1" dirty="0"/>
              <a:t>الخدمات المساندة الأخرى.</a:t>
            </a:r>
          </a:p>
          <a:p>
            <a:pPr algn="just" rtl="1">
              <a:lnSpc>
                <a:spcPct val="150000"/>
              </a:lnSpc>
            </a:pPr>
            <a:r>
              <a:rPr lang="ar-SA" b="1" dirty="0">
                <a:solidFill>
                  <a:srgbClr val="00B0F0"/>
                </a:solidFill>
              </a:rPr>
              <a:t>وتسهم هذه الخدمات في:</a:t>
            </a:r>
          </a:p>
          <a:p>
            <a:pPr marL="285750" indent="-285750" algn="just" rtl="1">
              <a:lnSpc>
                <a:spcPct val="150000"/>
              </a:lnSpc>
              <a:buFont typeface="Arial" panose="020B0604020202020204" pitchFamily="34" charset="0"/>
              <a:buChar char="•"/>
            </a:pPr>
            <a:r>
              <a:rPr lang="ar-SA" b="1" dirty="0"/>
              <a:t>تعزيز رضا العملاء.</a:t>
            </a:r>
          </a:p>
          <a:p>
            <a:pPr marL="285750" indent="-285750" algn="just" rtl="1">
              <a:lnSpc>
                <a:spcPct val="150000"/>
              </a:lnSpc>
              <a:buFont typeface="Arial" panose="020B0604020202020204" pitchFamily="34" charset="0"/>
              <a:buChar char="•"/>
            </a:pPr>
            <a:r>
              <a:rPr lang="ar-SA" b="1" dirty="0"/>
              <a:t>بناء علاقات طويلة الأمد مع العملاء.</a:t>
            </a:r>
          </a:p>
          <a:p>
            <a:pPr marL="285750" indent="-285750" algn="just" rtl="1">
              <a:lnSpc>
                <a:spcPct val="150000"/>
              </a:lnSpc>
              <a:buFont typeface="Arial" panose="020B0604020202020204" pitchFamily="34" charset="0"/>
              <a:buChar char="•"/>
            </a:pPr>
            <a:r>
              <a:rPr lang="ar-SA" b="1" dirty="0"/>
              <a:t>زيادة الثقة والولاء للعلامة التجارية.</a:t>
            </a:r>
            <a:endParaRPr lang="en-US" b="1" dirty="0"/>
          </a:p>
        </p:txBody>
      </p:sp>
      <p:pic>
        <p:nvPicPr>
          <p:cNvPr id="5" name="Picture 4" descr="صورة منشور القصة">
            <a:extLst>
              <a:ext uri="{FF2B5EF4-FFF2-40B4-BE49-F238E27FC236}">
                <a16:creationId xmlns:a16="http://schemas.microsoft.com/office/drawing/2014/main" id="{F6A33AC7-1905-884A-D56E-2200526365AD}"/>
              </a:ext>
            </a:extLst>
          </p:cNvPr>
          <p:cNvPicPr>
            <a:picLocks noChangeAspect="1"/>
          </p:cNvPicPr>
          <p:nvPr/>
        </p:nvPicPr>
        <p:blipFill>
          <a:blip r:embed="rId5"/>
          <a:stretch>
            <a:fillRect/>
          </a:stretch>
        </p:blipFill>
        <p:spPr>
          <a:xfrm>
            <a:off x="119817" y="4006390"/>
            <a:ext cx="2768601" cy="2768601"/>
          </a:xfrm>
          <a:prstGeom prst="rect">
            <a:avLst/>
          </a:prstGeom>
        </p:spPr>
      </p:pic>
    </p:spTree>
    <p:extLst>
      <p:ext uri="{BB962C8B-B14F-4D97-AF65-F5344CB8AC3E}">
        <p14:creationId xmlns:p14="http://schemas.microsoft.com/office/powerpoint/2010/main" val="249071783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A0E57F-4989-A552-58E0-06748F69E92F}"/>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E3A0FE77-87A2-FA7E-DBF4-7C9C012677F2}"/>
              </a:ext>
            </a:extLst>
          </p:cNvPr>
          <p:cNvPicPr>
            <a:picLocks noChangeAspect="1"/>
          </p:cNvPicPr>
          <p:nvPr/>
        </p:nvPicPr>
        <p:blipFill>
          <a:blip r:embed="rId3"/>
          <a:stretch>
            <a:fillRect/>
          </a:stretch>
        </p:blipFill>
        <p:spPr>
          <a:xfrm>
            <a:off x="0" y="0"/>
            <a:ext cx="12192000" cy="6857999"/>
          </a:xfrm>
          <a:prstGeom prst="rect">
            <a:avLst/>
          </a:prstGeom>
        </p:spPr>
      </p:pic>
      <p:pic>
        <p:nvPicPr>
          <p:cNvPr id="5" name="Picture 4">
            <a:extLst>
              <a:ext uri="{FF2B5EF4-FFF2-40B4-BE49-F238E27FC236}">
                <a16:creationId xmlns:a16="http://schemas.microsoft.com/office/drawing/2014/main" id="{852B1B5D-8D5E-90EB-C90B-6B2C22298CE7}"/>
              </a:ext>
              <a:ext uri="{C183D7F6-B498-43B3-948B-1728B52AA6E4}">
                <adec:decorative xmlns:adec="http://schemas.microsoft.com/office/drawing/2017/decorative" val="1"/>
              </a:ext>
            </a:extLst>
          </p:cNvPr>
          <p:cNvPicPr>
            <a:picLocks noChangeAspect="1"/>
          </p:cNvPicPr>
          <p:nvPr/>
        </p:nvPicPr>
        <p:blipFill>
          <a:blip r:embed="rId4"/>
          <a:srcRect l="8582" r="10629"/>
          <a:stretch>
            <a:fillRect/>
          </a:stretch>
        </p:blipFill>
        <p:spPr>
          <a:xfrm>
            <a:off x="29173" y="4055533"/>
            <a:ext cx="2598344" cy="3216245"/>
          </a:xfrm>
          <a:prstGeom prst="rect">
            <a:avLst/>
          </a:prstGeom>
        </p:spPr>
      </p:pic>
      <p:sp>
        <p:nvSpPr>
          <p:cNvPr id="2" name="Right Triangle 1">
            <a:extLst>
              <a:ext uri="{FF2B5EF4-FFF2-40B4-BE49-F238E27FC236}">
                <a16:creationId xmlns:a16="http://schemas.microsoft.com/office/drawing/2014/main" id="{DCD133DF-877B-F879-8E68-10533E71804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C88FF1BC-3469-E555-41D6-D73EF49361BF}"/>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5B98A16-B162-7B7B-E433-A6D130023DAC}"/>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3D95FE97-405C-F6D9-777A-09876EBB1B7A}"/>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05</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87AB98E8-12EC-BCEC-9B23-3AA867A124A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90A21BD7-0008-1D7F-9141-4D5951E34372}"/>
              </a:ext>
            </a:extLst>
          </p:cNvPr>
          <p:cNvSpPr txBox="1"/>
          <p:nvPr/>
        </p:nvSpPr>
        <p:spPr>
          <a:xfrm>
            <a:off x="2656689" y="1194344"/>
            <a:ext cx="8761595" cy="5033557"/>
          </a:xfrm>
          <a:prstGeom prst="rect">
            <a:avLst/>
          </a:prstGeom>
          <a:noFill/>
        </p:spPr>
        <p:txBody>
          <a:bodyPr wrap="square">
            <a:spAutoFit/>
          </a:bodyPr>
          <a:lstStyle/>
          <a:p>
            <a:pPr algn="just" rtl="1">
              <a:lnSpc>
                <a:spcPct val="150000"/>
              </a:lnSpc>
            </a:pPr>
            <a:r>
              <a:rPr lang="ar-SA" b="1" dirty="0">
                <a:solidFill>
                  <a:srgbClr val="00B0F0"/>
                </a:solidFill>
              </a:rPr>
              <a:t>قرارات خط الإنتاج</a:t>
            </a:r>
          </a:p>
          <a:p>
            <a:pPr algn="just" rtl="1">
              <a:lnSpc>
                <a:spcPct val="150000"/>
              </a:lnSpc>
            </a:pPr>
            <a:r>
              <a:rPr lang="ar-SA" b="1" dirty="0"/>
              <a:t>يُعرِّف كوتلر خط الإنتاج بأنه: </a:t>
            </a:r>
          </a:p>
          <a:p>
            <a:pPr algn="just" rtl="1">
              <a:lnSpc>
                <a:spcPct val="150000"/>
              </a:lnSpc>
            </a:pPr>
            <a:r>
              <a:rPr lang="ar-SA" b="1" dirty="0"/>
              <a:t>مجموعة من المنتجات ترتبط فيما بينها ارتباطًا وثيقًا؛ لأنها تؤدي وظائف متشابهة، أو تُباع للفئات نفسها من العملاء، أو تُسوَّق من خلال القنوات نفسها، أو تقع ضمن نطاقات سعرية متقاربة.</a:t>
            </a:r>
          </a:p>
          <a:p>
            <a:pPr marL="285750" indent="-285750" algn="just" rtl="1">
              <a:lnSpc>
                <a:spcPct val="150000"/>
              </a:lnSpc>
              <a:buFont typeface="Wingdings" panose="05000000000000000000" pitchFamily="2" charset="2"/>
              <a:buChar char="q"/>
            </a:pPr>
            <a:endParaRPr lang="ar-SA" dirty="0"/>
          </a:p>
          <a:p>
            <a:pPr marL="285750" indent="-285750" algn="just" rtl="1">
              <a:lnSpc>
                <a:spcPct val="150000"/>
              </a:lnSpc>
              <a:buFont typeface="Wingdings" panose="05000000000000000000" pitchFamily="2" charset="2"/>
              <a:buChar char="q"/>
            </a:pPr>
            <a:r>
              <a:rPr lang="ar-SA" b="1" dirty="0"/>
              <a:t>ويُعد خط الإنتاج وسيلة لتنظيم المنتجات التي تقدمها الشركة ضمن فئة واحدة، بحيث تشترك هذه المنتجات في خصائص أو استخدامات أو أسواق مستهدفة متشابهة. ويساعد هذا التنظيم الشركات على إدارة منتجاتها بكفاءة، وتلبية احتياجات شرائح مختلفة من العملاء، مع الحفاظ على الاتساق في استراتيجيات التسويق والتوزيع.</a:t>
            </a:r>
          </a:p>
          <a:p>
            <a:pPr marL="285750" indent="-285750" algn="just" rtl="1">
              <a:lnSpc>
                <a:spcPct val="150000"/>
              </a:lnSpc>
              <a:buFont typeface="Wingdings" panose="05000000000000000000" pitchFamily="2" charset="2"/>
              <a:buChar char="q"/>
            </a:pPr>
            <a:endParaRPr lang="ar-SA" dirty="0"/>
          </a:p>
          <a:p>
            <a:pPr marL="285750" indent="-285750" algn="just" rtl="1">
              <a:lnSpc>
                <a:spcPct val="150000"/>
              </a:lnSpc>
              <a:buFont typeface="Wingdings" panose="05000000000000000000" pitchFamily="2" charset="2"/>
              <a:buChar char="v"/>
            </a:pPr>
            <a:r>
              <a:rPr lang="ar-SA" b="1" dirty="0">
                <a:solidFill>
                  <a:srgbClr val="00B0F0"/>
                </a:solidFill>
              </a:rPr>
              <a:t>مثال: </a:t>
            </a:r>
            <a:r>
              <a:rPr lang="ar-SA" b="1" dirty="0"/>
              <a:t>يشكّل خط المشروبات الغازية في شركة كوكاكولا خط إنتاج واحدًا، إذ يضم منتجات مثل كوكاكولا الأصلية، وكوكاكولا زيرو، وكوكاكولا لايت، وغيرها. ورغم اختلاف بعض الخصائص بين هذه المنتجات، فإنها تخدم الغرض نفسه، وتُسوَّق للفئات المستهدفة ذاتها، وتُباع عبر قنوات توزيع متشابهة.</a:t>
            </a:r>
            <a:endParaRPr lang="en-US" b="1" dirty="0"/>
          </a:p>
        </p:txBody>
      </p:sp>
    </p:spTree>
    <p:extLst>
      <p:ext uri="{BB962C8B-B14F-4D97-AF65-F5344CB8AC3E}">
        <p14:creationId xmlns:p14="http://schemas.microsoft.com/office/powerpoint/2010/main" val="23088122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3BB961-AD3D-E98B-6D89-1BA8D7FE2B2D}"/>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CE5E7C52-A8A3-D24E-6065-4DA93E578A71}"/>
              </a:ext>
            </a:extLst>
          </p:cNvPr>
          <p:cNvPicPr>
            <a:picLocks noChangeAspect="1"/>
          </p:cNvPicPr>
          <p:nvPr/>
        </p:nvPicPr>
        <p:blipFill>
          <a:blip r:embed="rId3"/>
          <a:stretch>
            <a:fillRect/>
          </a:stretch>
        </p:blipFill>
        <p:spPr>
          <a:xfrm>
            <a:off x="0" y="0"/>
            <a:ext cx="12192000" cy="6857999"/>
          </a:xfrm>
          <a:prstGeom prst="rect">
            <a:avLst/>
          </a:prstGeom>
        </p:spPr>
      </p:pic>
      <p:sp>
        <p:nvSpPr>
          <p:cNvPr id="2" name="Right Triangle 1">
            <a:extLst>
              <a:ext uri="{FF2B5EF4-FFF2-40B4-BE49-F238E27FC236}">
                <a16:creationId xmlns:a16="http://schemas.microsoft.com/office/drawing/2014/main" id="{D6431545-39DE-A2F4-CA40-20A9260F688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9B2B896C-61EB-E652-CE9D-C97DE185DA25}"/>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3A7AD78A-B6B1-9A72-9536-875185703E55}"/>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E6E62B0B-C4A2-0638-3F0C-E7FE04B580AD}"/>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05</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E349DD8D-0486-3886-FFAE-5E44D90F231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D80E5224-9E1F-008F-EA39-24625DD1C937}"/>
              </a:ext>
            </a:extLst>
          </p:cNvPr>
          <p:cNvSpPr txBox="1"/>
          <p:nvPr/>
        </p:nvSpPr>
        <p:spPr>
          <a:xfrm>
            <a:off x="669956" y="184621"/>
            <a:ext cx="10748328" cy="6695551"/>
          </a:xfrm>
          <a:prstGeom prst="rect">
            <a:avLst/>
          </a:prstGeom>
          <a:noFill/>
        </p:spPr>
        <p:txBody>
          <a:bodyPr wrap="square">
            <a:spAutoFit/>
          </a:bodyPr>
          <a:lstStyle/>
          <a:p>
            <a:pPr algn="just" rtl="1">
              <a:lnSpc>
                <a:spcPct val="150000"/>
              </a:lnSpc>
            </a:pPr>
            <a:endParaRPr lang="ar-SA" b="1" dirty="0"/>
          </a:p>
          <a:p>
            <a:pPr algn="ctr" rtl="1">
              <a:lnSpc>
                <a:spcPct val="150000"/>
              </a:lnSpc>
            </a:pPr>
            <a:r>
              <a:rPr lang="ar-SA" b="1" dirty="0">
                <a:solidFill>
                  <a:srgbClr val="00B0F0"/>
                </a:solidFill>
              </a:rPr>
              <a:t>تعبئة خط الإنتاج وتمديده</a:t>
            </a:r>
          </a:p>
          <a:p>
            <a:pPr marL="285750" indent="-285750" algn="just" rtl="1">
              <a:lnSpc>
                <a:spcPct val="150000"/>
              </a:lnSpc>
              <a:buFont typeface="Wingdings" panose="05000000000000000000" pitchFamily="2" charset="2"/>
              <a:buChar char="Ø"/>
            </a:pPr>
            <a:r>
              <a:rPr lang="ar-SA" b="1" dirty="0">
                <a:solidFill>
                  <a:srgbClr val="00B0F0"/>
                </a:solidFill>
              </a:rPr>
              <a:t>أولًا: تعبئة خط الإنتاج</a:t>
            </a:r>
          </a:p>
          <a:p>
            <a:pPr algn="just" rtl="1">
              <a:lnSpc>
                <a:spcPct val="150000"/>
              </a:lnSpc>
            </a:pPr>
            <a:r>
              <a:rPr lang="ar-SA" b="1" dirty="0"/>
              <a:t>يقصد بتعبئة خط الإنتاج إضافة منتجات أو نماذج جديدة ضمن النطاق الحالي لخط الإنتاج، دون الدخول إلى فئات سعرية أو أسواق جديدة.</a:t>
            </a:r>
          </a:p>
          <a:p>
            <a:pPr algn="just" rtl="1">
              <a:lnSpc>
                <a:spcPct val="150000"/>
              </a:lnSpc>
            </a:pPr>
            <a:r>
              <a:rPr lang="ar-SA" b="1" dirty="0"/>
              <a:t>وتلجأ الشركات إلى تعبئة خط الإنتاج لزيادة الخيارات المتاحة أمام العملاء، وتلبية احتياجات شرائح مختلفة، والاستفادة من الطاقة الإنتاجية، وتعزيز قدرتها على المنافسة داخل الفئة نفسها.</a:t>
            </a:r>
          </a:p>
          <a:p>
            <a:pPr marL="285750" indent="-285750" algn="just" rtl="1">
              <a:lnSpc>
                <a:spcPct val="150000"/>
              </a:lnSpc>
              <a:buFont typeface="Wingdings" panose="05000000000000000000" pitchFamily="2" charset="2"/>
              <a:buChar char="v"/>
            </a:pPr>
            <a:r>
              <a:rPr lang="ar-SA" b="1" dirty="0">
                <a:solidFill>
                  <a:srgbClr val="00B0F0"/>
                </a:solidFill>
              </a:rPr>
              <a:t>مثال: </a:t>
            </a:r>
            <a:r>
              <a:rPr lang="ar-SA" b="1" dirty="0"/>
              <a:t>تقدم شركة </a:t>
            </a:r>
            <a:r>
              <a:rPr lang="en-US" b="1" dirty="0"/>
              <a:t>Head &amp; Shoulders</a:t>
            </a:r>
            <a:r>
              <a:rPr lang="ar-SA" b="1" dirty="0"/>
              <a:t> أنواعًا متعددة من الشامبو ضمن خط الإنتاج نفسه، مثل شامبو الترطيب، ومكافحة القشرة، والعناية بالشعر الدهني، مع بقاء جميع المنتجات ضمن الفئة نفسها.</a:t>
            </a:r>
          </a:p>
          <a:p>
            <a:pPr marL="285750" indent="-285750" algn="just" rtl="1">
              <a:lnSpc>
                <a:spcPct val="150000"/>
              </a:lnSpc>
              <a:buFont typeface="Wingdings" panose="05000000000000000000" pitchFamily="2" charset="2"/>
              <a:buChar char="v"/>
            </a:pPr>
            <a:endParaRPr lang="ar-SA" b="1" dirty="0"/>
          </a:p>
          <a:p>
            <a:pPr marL="285750" indent="-285750" algn="just" rtl="1">
              <a:lnSpc>
                <a:spcPct val="150000"/>
              </a:lnSpc>
              <a:buFont typeface="Wingdings" panose="05000000000000000000" pitchFamily="2" charset="2"/>
              <a:buChar char="Ø"/>
            </a:pPr>
            <a:r>
              <a:rPr lang="ar-SA" b="1" dirty="0">
                <a:solidFill>
                  <a:srgbClr val="00B0F0"/>
                </a:solidFill>
              </a:rPr>
              <a:t>تمديد خط الإنتاج</a:t>
            </a:r>
          </a:p>
          <a:p>
            <a:pPr algn="just" rtl="1">
              <a:lnSpc>
                <a:spcPct val="150000"/>
              </a:lnSpc>
            </a:pPr>
            <a:r>
              <a:rPr lang="ar-SA" b="1" dirty="0"/>
              <a:t>يقصد بتمديد خط الإنتاج توسيع خط الإنتاج إلى ما يتجاوز نطاقه الحالي، وذلك بإضافة منتجات تستهدف مستوى سعريًا أو شريحة سوقية مختلفة.</a:t>
            </a:r>
          </a:p>
          <a:p>
            <a:pPr algn="just" rtl="1">
              <a:lnSpc>
                <a:spcPct val="150000"/>
              </a:lnSpc>
            </a:pPr>
            <a:r>
              <a:rPr lang="ar-SA" b="1" dirty="0"/>
              <a:t>وقد يكون التمديد نحو الفئة الأعلى، أو نحو الفئة الأقل سعرًا، أو في الاتجاهين معًا، بما يسمح للشركة بالوصول إلى عملاء جدد وتعزيز حضورها في السوق.</a:t>
            </a:r>
          </a:p>
          <a:p>
            <a:pPr marL="285750" indent="-285750" algn="just" rtl="1">
              <a:lnSpc>
                <a:spcPct val="150000"/>
              </a:lnSpc>
              <a:buFont typeface="Wingdings" panose="05000000000000000000" pitchFamily="2" charset="2"/>
              <a:buChar char="v"/>
            </a:pPr>
            <a:r>
              <a:rPr lang="ar-SA" b="1" dirty="0">
                <a:solidFill>
                  <a:srgbClr val="00B0F0"/>
                </a:solidFill>
              </a:rPr>
              <a:t>مثال: </a:t>
            </a:r>
            <a:r>
              <a:rPr lang="ar-SA" b="1" dirty="0"/>
              <a:t>تقدم شركات السيارات نماذج اقتصادية إلى جانب نماذج فاخرة ضمن العلامة التجارية نفسها، كما تقدم شركات الهواتف الذكية أجهزة من الفئة الاقتصادية وأخرى من الفئة الرائدة لتلبية احتياجات شرائح مختلفة من العملاء.</a:t>
            </a:r>
            <a:endParaRPr lang="en-US" b="1" dirty="0"/>
          </a:p>
        </p:txBody>
      </p:sp>
    </p:spTree>
    <p:extLst>
      <p:ext uri="{BB962C8B-B14F-4D97-AF65-F5344CB8AC3E}">
        <p14:creationId xmlns:p14="http://schemas.microsoft.com/office/powerpoint/2010/main" val="129589125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594BF4-E252-8873-5D62-D5B5F1114188}"/>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BF240A4E-6F09-057C-ADC7-7AA0D19F487A}"/>
              </a:ext>
            </a:extLst>
          </p:cNvPr>
          <p:cNvPicPr>
            <a:picLocks noChangeAspect="1"/>
          </p:cNvPicPr>
          <p:nvPr/>
        </p:nvPicPr>
        <p:blipFill>
          <a:blip r:embed="rId3"/>
          <a:stretch>
            <a:fillRect/>
          </a:stretch>
        </p:blipFill>
        <p:spPr>
          <a:xfrm>
            <a:off x="0" y="0"/>
            <a:ext cx="12192000" cy="6857999"/>
          </a:xfrm>
          <a:prstGeom prst="rect">
            <a:avLst/>
          </a:prstGeom>
        </p:spPr>
      </p:pic>
      <p:sp>
        <p:nvSpPr>
          <p:cNvPr id="2" name="Right Triangle 1">
            <a:extLst>
              <a:ext uri="{FF2B5EF4-FFF2-40B4-BE49-F238E27FC236}">
                <a16:creationId xmlns:a16="http://schemas.microsoft.com/office/drawing/2014/main" id="{4CFF092A-645F-4E76-2795-7C05CD72CD2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192D1EB1-7330-F1FE-C021-73F7CF3EF5D8}"/>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B18FA5A9-01DC-3B99-A89F-B9C3D4716F13}"/>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E4CDEFDF-42F7-FF88-B6EF-E41EDF0AC695}"/>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05</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C23F07D6-86A0-14D9-E75B-1174808DD0E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AD068C03-B659-A5BA-4CFA-159D8774B2E9}"/>
              </a:ext>
            </a:extLst>
          </p:cNvPr>
          <p:cNvSpPr txBox="1"/>
          <p:nvPr/>
        </p:nvSpPr>
        <p:spPr>
          <a:xfrm>
            <a:off x="4341137" y="1528361"/>
            <a:ext cx="6781044" cy="4618059"/>
          </a:xfrm>
          <a:prstGeom prst="rect">
            <a:avLst/>
          </a:prstGeom>
          <a:noFill/>
        </p:spPr>
        <p:txBody>
          <a:bodyPr wrap="square">
            <a:spAutoFit/>
          </a:bodyPr>
          <a:lstStyle/>
          <a:p>
            <a:pPr algn="just" rtl="1">
              <a:lnSpc>
                <a:spcPct val="150000"/>
              </a:lnSpc>
            </a:pPr>
            <a:r>
              <a:rPr lang="ar-SA" b="1" dirty="0">
                <a:solidFill>
                  <a:srgbClr val="00B0F0"/>
                </a:solidFill>
              </a:rPr>
              <a:t>قرارات مزيج المنتجات</a:t>
            </a:r>
          </a:p>
          <a:p>
            <a:pPr algn="just" rtl="1">
              <a:lnSpc>
                <a:spcPct val="150000"/>
              </a:lnSpc>
            </a:pPr>
            <a:r>
              <a:rPr lang="ar-SA" b="1" dirty="0"/>
              <a:t>يعرف كوتلر مزيج المنتجات بأنه:</a:t>
            </a:r>
          </a:p>
          <a:p>
            <a:pPr marL="285750" indent="-285750" algn="just" rtl="1">
              <a:lnSpc>
                <a:spcPct val="150000"/>
              </a:lnSpc>
              <a:buFont typeface="Arial" panose="020B0604020202020204" pitchFamily="34" charset="0"/>
              <a:buChar char="•"/>
            </a:pPr>
            <a:r>
              <a:rPr lang="ar-SA" b="1" dirty="0"/>
              <a:t>مجموعة جميع خطوط الإنتاج وجميع المنتجات التي تعرضها الشركة للبيع.</a:t>
            </a:r>
          </a:p>
          <a:p>
            <a:pPr algn="just" rtl="1">
              <a:lnSpc>
                <a:spcPct val="150000"/>
              </a:lnSpc>
            </a:pPr>
            <a:endParaRPr lang="ar-SA" b="1" dirty="0"/>
          </a:p>
          <a:p>
            <a:pPr marL="285750" indent="-285750" algn="just" rtl="1">
              <a:lnSpc>
                <a:spcPct val="150000"/>
              </a:lnSpc>
              <a:buFont typeface="Wingdings" panose="05000000000000000000" pitchFamily="2" charset="2"/>
              <a:buChar char="ü"/>
            </a:pPr>
            <a:r>
              <a:rPr lang="ar-SA" b="1" dirty="0"/>
              <a:t>ويمثل مزيج المنتجات الصورة الكاملة لما تقدمه الشركة من منتجات، وقد يضم عدة خطوط إنتاج تختلف في طبيعتها، لكنها جميعًا تنتمي إلى الشركة نفسها.</a:t>
            </a:r>
          </a:p>
          <a:p>
            <a:pPr marL="285750" indent="-285750" algn="just" rtl="1">
              <a:lnSpc>
                <a:spcPct val="150000"/>
              </a:lnSpc>
              <a:buFont typeface="Wingdings" panose="05000000000000000000" pitchFamily="2" charset="2"/>
              <a:buChar char="ü"/>
            </a:pPr>
            <a:r>
              <a:rPr lang="ar-SA" b="1" dirty="0"/>
              <a:t>ويساعد مزيج المنتجات الشركات على تنويع عروضها، وتلبية احتياجات أسواق متعددة، وتقليل الاعتماد على نوع واحد من المنتجات.</a:t>
            </a:r>
          </a:p>
          <a:p>
            <a:pPr algn="just" rtl="1">
              <a:lnSpc>
                <a:spcPct val="150000"/>
              </a:lnSpc>
            </a:pPr>
            <a:endParaRPr lang="ar-SA" b="1" dirty="0"/>
          </a:p>
          <a:p>
            <a:pPr algn="just" rtl="1">
              <a:lnSpc>
                <a:spcPct val="150000"/>
              </a:lnSpc>
            </a:pPr>
            <a:r>
              <a:rPr lang="ar-SA" b="1" dirty="0"/>
              <a:t>مثال: تمتلك شركة </a:t>
            </a:r>
            <a:r>
              <a:rPr lang="ar-SA" b="1" dirty="0" err="1"/>
              <a:t>يونيليفر</a:t>
            </a:r>
            <a:r>
              <a:rPr lang="ar-SA" b="1" dirty="0"/>
              <a:t> عدة خطوط إنتاج تشمل منتجات العناية الشخصية، والعناية المنزلية، والأغذية والمشروبات، ويكوّن مجموع هذه الخطوط مزيج منتجات الشركة.</a:t>
            </a:r>
            <a:endParaRPr lang="en-US" b="1" dirty="0"/>
          </a:p>
        </p:txBody>
      </p:sp>
      <p:pic>
        <p:nvPicPr>
          <p:cNvPr id="5" name="Picture 4">
            <a:extLst>
              <a:ext uri="{FF2B5EF4-FFF2-40B4-BE49-F238E27FC236}">
                <a16:creationId xmlns:a16="http://schemas.microsoft.com/office/drawing/2014/main" id="{72F31DFE-3704-05F1-DD89-9956B8F51C45}"/>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0" y="2942376"/>
            <a:ext cx="3840934" cy="3840934"/>
          </a:xfrm>
          <a:prstGeom prst="rect">
            <a:avLst/>
          </a:prstGeom>
        </p:spPr>
      </p:pic>
    </p:spTree>
    <p:extLst>
      <p:ext uri="{BB962C8B-B14F-4D97-AF65-F5344CB8AC3E}">
        <p14:creationId xmlns:p14="http://schemas.microsoft.com/office/powerpoint/2010/main" val="357222874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421FA9-F60D-9BDF-18C7-98FDDDBF9A17}"/>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94F6AF3C-C38C-CFA7-E97A-D63173A55095}"/>
              </a:ext>
            </a:extLst>
          </p:cNvPr>
          <p:cNvPicPr>
            <a:picLocks noChangeAspect="1"/>
          </p:cNvPicPr>
          <p:nvPr/>
        </p:nvPicPr>
        <p:blipFill>
          <a:blip r:embed="rId3"/>
          <a:stretch>
            <a:fillRect/>
          </a:stretch>
        </p:blipFill>
        <p:spPr>
          <a:xfrm>
            <a:off x="0" y="0"/>
            <a:ext cx="12192000" cy="6857999"/>
          </a:xfrm>
          <a:prstGeom prst="rect">
            <a:avLst/>
          </a:prstGeom>
        </p:spPr>
      </p:pic>
      <p:sp>
        <p:nvSpPr>
          <p:cNvPr id="2" name="Right Triangle 1">
            <a:extLst>
              <a:ext uri="{FF2B5EF4-FFF2-40B4-BE49-F238E27FC236}">
                <a16:creationId xmlns:a16="http://schemas.microsoft.com/office/drawing/2014/main" id="{544A95BB-50AA-5C16-0A86-6E711DADCD7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895F83C-D4B6-3F33-2BE3-CEDDBD738729}"/>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98045E93-833F-7E50-E8E2-356F9208C6A4}"/>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F5E84C99-11A6-33B1-46AD-86DE50811E49}"/>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05</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C858E635-4CDB-CACB-F5E3-3C2472A8B73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E1F51250-A988-69BE-A448-A06D32E2D3A3}"/>
              </a:ext>
            </a:extLst>
          </p:cNvPr>
          <p:cNvSpPr txBox="1"/>
          <p:nvPr/>
        </p:nvSpPr>
        <p:spPr>
          <a:xfrm>
            <a:off x="3449370" y="1556691"/>
            <a:ext cx="7842166" cy="5033557"/>
          </a:xfrm>
          <a:prstGeom prst="rect">
            <a:avLst/>
          </a:prstGeom>
          <a:noFill/>
        </p:spPr>
        <p:txBody>
          <a:bodyPr wrap="square">
            <a:spAutoFit/>
          </a:bodyPr>
          <a:lstStyle/>
          <a:p>
            <a:pPr algn="just" rtl="1">
              <a:lnSpc>
                <a:spcPct val="150000"/>
              </a:lnSpc>
            </a:pPr>
            <a:r>
              <a:rPr lang="ar-SA" b="1" dirty="0">
                <a:solidFill>
                  <a:srgbClr val="00B0F0"/>
                </a:solidFill>
              </a:rPr>
              <a:t>أبعاد مزيج المنتجات</a:t>
            </a:r>
          </a:p>
          <a:p>
            <a:pPr algn="just" rtl="1">
              <a:lnSpc>
                <a:spcPct val="150000"/>
              </a:lnSpc>
            </a:pPr>
            <a:r>
              <a:rPr lang="ar-SA" b="1" dirty="0"/>
              <a:t>يشير كوتلر إلى أن مزيج المنتجات يتكون من أربعة أبعاد رئيسية، هي:</a:t>
            </a:r>
          </a:p>
          <a:p>
            <a:pPr marL="285750" indent="-285750" algn="just" rtl="1">
              <a:lnSpc>
                <a:spcPct val="150000"/>
              </a:lnSpc>
              <a:buFont typeface="Arial" panose="020B0604020202020204" pitchFamily="34" charset="0"/>
              <a:buChar char="•"/>
            </a:pPr>
            <a:r>
              <a:rPr lang="ar-SA" b="1" dirty="0">
                <a:solidFill>
                  <a:srgbClr val="00B0F0"/>
                </a:solidFill>
              </a:rPr>
              <a:t> عرض مزيج المنتجات </a:t>
            </a:r>
          </a:p>
          <a:p>
            <a:pPr algn="just" rtl="1">
              <a:lnSpc>
                <a:spcPct val="150000"/>
              </a:lnSpc>
            </a:pPr>
            <a:r>
              <a:rPr lang="ar-SA" b="1" dirty="0"/>
              <a:t>هو عدد خطوط الإنتاج المختلفة التي تقدمها الشركة.</a:t>
            </a:r>
          </a:p>
          <a:p>
            <a:pPr marL="285750" indent="-285750" algn="just" rtl="1">
              <a:lnSpc>
                <a:spcPct val="150000"/>
              </a:lnSpc>
              <a:buFont typeface="Arial" panose="020B0604020202020204" pitchFamily="34" charset="0"/>
              <a:buChar char="•"/>
            </a:pPr>
            <a:r>
              <a:rPr lang="ar-SA" b="1" dirty="0">
                <a:solidFill>
                  <a:srgbClr val="00B0F0"/>
                </a:solidFill>
              </a:rPr>
              <a:t>طول مزيج المنتجات</a:t>
            </a:r>
          </a:p>
          <a:p>
            <a:pPr algn="just" rtl="1">
              <a:lnSpc>
                <a:spcPct val="150000"/>
              </a:lnSpc>
            </a:pPr>
            <a:r>
              <a:rPr lang="ar-SA" b="1" dirty="0"/>
              <a:t> هو إجمالي عدد المنتجات الموجودة ضمن جميع خطوط الإنتاج. </a:t>
            </a:r>
          </a:p>
          <a:p>
            <a:pPr marL="285750" indent="-285750" algn="just" rtl="1">
              <a:lnSpc>
                <a:spcPct val="150000"/>
              </a:lnSpc>
              <a:buFont typeface="Arial" panose="020B0604020202020204" pitchFamily="34" charset="0"/>
              <a:buChar char="•"/>
            </a:pPr>
            <a:r>
              <a:rPr lang="ar-SA" b="1" dirty="0">
                <a:solidFill>
                  <a:srgbClr val="00B0F0"/>
                </a:solidFill>
              </a:rPr>
              <a:t>عمق مزيج المنتجات</a:t>
            </a:r>
          </a:p>
          <a:p>
            <a:pPr algn="just" rtl="1">
              <a:lnSpc>
                <a:spcPct val="150000"/>
              </a:lnSpc>
            </a:pPr>
            <a:r>
              <a:rPr lang="ar-SA" b="1" dirty="0"/>
              <a:t> هو عدد البدائل أو الإصدارات التي تقدمها الشركة لكل منتج داخل خط الإنتاج، مثل اختلاف الأحجام أو النكهات أو الألوان. </a:t>
            </a:r>
          </a:p>
          <a:p>
            <a:pPr marL="285750" indent="-285750" algn="just" rtl="1">
              <a:lnSpc>
                <a:spcPct val="150000"/>
              </a:lnSpc>
              <a:buFont typeface="Arial" panose="020B0604020202020204" pitchFamily="34" charset="0"/>
              <a:buChar char="•"/>
            </a:pPr>
            <a:r>
              <a:rPr lang="ar-SA" b="1" dirty="0">
                <a:solidFill>
                  <a:srgbClr val="00B0F0"/>
                </a:solidFill>
              </a:rPr>
              <a:t>اتساق مزيج المنتجات </a:t>
            </a:r>
          </a:p>
          <a:p>
            <a:pPr algn="just" rtl="1">
              <a:lnSpc>
                <a:spcPct val="150000"/>
              </a:lnSpc>
            </a:pPr>
            <a:r>
              <a:rPr lang="ar-SA" b="1" dirty="0"/>
              <a:t>هو مدى الترابط بين خطوط الإنتاج من حيث الاستخدام النهائي، أو متطلبات الإنتاج، أو قنوات التوزيع، أو غيرها من الجوانب.</a:t>
            </a:r>
            <a:endParaRPr lang="en-US" b="1" dirty="0"/>
          </a:p>
        </p:txBody>
      </p:sp>
      <p:pic>
        <p:nvPicPr>
          <p:cNvPr id="5" name="Picture 4">
            <a:extLst>
              <a:ext uri="{FF2B5EF4-FFF2-40B4-BE49-F238E27FC236}">
                <a16:creationId xmlns:a16="http://schemas.microsoft.com/office/drawing/2014/main" id="{88447CC2-D6A2-4761-E3A8-A33794EBE1D3}"/>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206595" y="3582908"/>
            <a:ext cx="3168714" cy="2376536"/>
          </a:xfrm>
          <a:prstGeom prst="rect">
            <a:avLst/>
          </a:prstGeom>
        </p:spPr>
      </p:pic>
    </p:spTree>
    <p:extLst>
      <p:ext uri="{BB962C8B-B14F-4D97-AF65-F5344CB8AC3E}">
        <p14:creationId xmlns:p14="http://schemas.microsoft.com/office/powerpoint/2010/main" val="6447305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5AA781-DEF4-0FD8-AC1A-DFDFADF8294A}"/>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BE796654-8E31-2DDF-F91E-79F17985302B}"/>
              </a:ext>
            </a:extLst>
          </p:cNvPr>
          <p:cNvPicPr>
            <a:picLocks noChangeAspect="1"/>
          </p:cNvPicPr>
          <p:nvPr/>
        </p:nvPicPr>
        <p:blipFill>
          <a:blip r:embed="rId3"/>
          <a:stretch>
            <a:fillRect/>
          </a:stretch>
        </p:blipFill>
        <p:spPr>
          <a:xfrm>
            <a:off x="0" y="0"/>
            <a:ext cx="12192000" cy="6857999"/>
          </a:xfrm>
          <a:prstGeom prst="rect">
            <a:avLst/>
          </a:prstGeom>
        </p:spPr>
      </p:pic>
      <p:sp>
        <p:nvSpPr>
          <p:cNvPr id="2" name="Right Triangle 1">
            <a:extLst>
              <a:ext uri="{FF2B5EF4-FFF2-40B4-BE49-F238E27FC236}">
                <a16:creationId xmlns:a16="http://schemas.microsoft.com/office/drawing/2014/main" id="{65D2D890-53FF-0074-DC87-EA80CF03BD3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608B6244-D30F-F279-808A-09DE08A0A655}"/>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793B10DF-58DC-A716-4F9A-EEE150331A39}"/>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42BB9004-F46A-0917-328C-81367AB1E1F6}"/>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05</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82365F59-04E1-4B27-90A2-8D88AFE5E67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23DB8E39-244B-8BF7-AF16-63029290AF18}"/>
              </a:ext>
            </a:extLst>
          </p:cNvPr>
          <p:cNvSpPr txBox="1"/>
          <p:nvPr/>
        </p:nvSpPr>
        <p:spPr>
          <a:xfrm>
            <a:off x="4110273" y="1799303"/>
            <a:ext cx="7308011" cy="3787062"/>
          </a:xfrm>
          <a:prstGeom prst="rect">
            <a:avLst/>
          </a:prstGeom>
          <a:noFill/>
        </p:spPr>
        <p:txBody>
          <a:bodyPr wrap="square">
            <a:spAutoFit/>
          </a:bodyPr>
          <a:lstStyle/>
          <a:p>
            <a:pPr algn="just" rtl="1">
              <a:lnSpc>
                <a:spcPct val="150000"/>
              </a:lnSpc>
            </a:pPr>
            <a:r>
              <a:rPr lang="ar-SA" b="1" dirty="0">
                <a:solidFill>
                  <a:srgbClr val="00B0F0"/>
                </a:solidFill>
              </a:rPr>
              <a:t>مثال على مزيج المنتجات</a:t>
            </a:r>
          </a:p>
          <a:p>
            <a:pPr algn="just" rtl="1">
              <a:lnSpc>
                <a:spcPct val="150000"/>
              </a:lnSpc>
            </a:pPr>
            <a:r>
              <a:rPr lang="ar-SA" b="1" dirty="0"/>
              <a:t>يوضح المثال السابق أبعاد مزيج المنتجات في شركة </a:t>
            </a:r>
            <a:r>
              <a:rPr lang="ar-SA" b="1" dirty="0" err="1"/>
              <a:t>يونيليفر</a:t>
            </a:r>
            <a:r>
              <a:rPr lang="ar-SA" b="1" dirty="0"/>
              <a:t> كما يلي:</a:t>
            </a:r>
          </a:p>
          <a:p>
            <a:pPr marL="285750" indent="-285750" algn="just" rtl="1">
              <a:lnSpc>
                <a:spcPct val="150000"/>
              </a:lnSpc>
              <a:buFont typeface="Arial" panose="020B0604020202020204" pitchFamily="34" charset="0"/>
              <a:buChar char="•"/>
            </a:pPr>
            <a:r>
              <a:rPr lang="ar-SA" b="1" dirty="0">
                <a:solidFill>
                  <a:srgbClr val="00B0F0"/>
                </a:solidFill>
              </a:rPr>
              <a:t>العرض: </a:t>
            </a:r>
            <a:r>
              <a:rPr lang="ar-SA" b="1" dirty="0"/>
              <a:t>عدد خطوط الإنتاج التي تمتلكها الشركة.</a:t>
            </a:r>
          </a:p>
          <a:p>
            <a:pPr marL="285750" indent="-285750" algn="just" rtl="1">
              <a:lnSpc>
                <a:spcPct val="150000"/>
              </a:lnSpc>
              <a:buFont typeface="Arial" panose="020B0604020202020204" pitchFamily="34" charset="0"/>
              <a:buChar char="•"/>
            </a:pPr>
            <a:r>
              <a:rPr lang="ar-SA" b="1" dirty="0">
                <a:solidFill>
                  <a:srgbClr val="00B0F0"/>
                </a:solidFill>
              </a:rPr>
              <a:t>الطول: </a:t>
            </a:r>
            <a:r>
              <a:rPr lang="ar-SA" b="1" dirty="0"/>
              <a:t>إجمالي عدد المنتجات الموجودة ضمن جميع خطوط الإنتاج.</a:t>
            </a:r>
          </a:p>
          <a:p>
            <a:pPr marL="285750" indent="-285750" algn="just" rtl="1">
              <a:lnSpc>
                <a:spcPct val="150000"/>
              </a:lnSpc>
              <a:buFont typeface="Arial" panose="020B0604020202020204" pitchFamily="34" charset="0"/>
              <a:buChar char="•"/>
            </a:pPr>
            <a:r>
              <a:rPr lang="ar-SA" b="1" dirty="0">
                <a:solidFill>
                  <a:srgbClr val="00B0F0"/>
                </a:solidFill>
              </a:rPr>
              <a:t>العمق: </a:t>
            </a:r>
            <a:r>
              <a:rPr lang="ar-SA" b="1" dirty="0"/>
              <a:t>عدد الإصدارات أو النكهات أو الأحجام المتوافرة لكل منتج داخل الخط الواحد.</a:t>
            </a:r>
          </a:p>
          <a:p>
            <a:pPr marL="285750" indent="-285750" algn="just" rtl="1">
              <a:lnSpc>
                <a:spcPct val="150000"/>
              </a:lnSpc>
              <a:buFont typeface="Arial" panose="020B0604020202020204" pitchFamily="34" charset="0"/>
              <a:buChar char="•"/>
            </a:pPr>
            <a:r>
              <a:rPr lang="ar-SA" b="1" dirty="0">
                <a:solidFill>
                  <a:srgbClr val="00B0F0"/>
                </a:solidFill>
              </a:rPr>
              <a:t>الاتساق: </a:t>
            </a:r>
            <a:r>
              <a:rPr lang="ar-SA" b="1" dirty="0"/>
              <a:t>درجة الترابط بين خطوط الإنتاج من حيث الاستخدام أو الإنتاج أو قنوات التوزيع.</a:t>
            </a:r>
          </a:p>
          <a:p>
            <a:pPr algn="just" rtl="1">
              <a:lnSpc>
                <a:spcPct val="150000"/>
              </a:lnSpc>
            </a:pPr>
            <a:endParaRPr lang="ar-SA" b="1" dirty="0"/>
          </a:p>
          <a:p>
            <a:pPr algn="just" rtl="1">
              <a:lnSpc>
                <a:spcPct val="150000"/>
              </a:lnSpc>
            </a:pPr>
            <a:r>
              <a:rPr lang="ar-SA" b="1" dirty="0"/>
              <a:t>ويُعد فهم هذه الأبعاد أساسًا لاتخاذ قرارات تطوير المنتجات والتوسع في الأسواق بما يتوافق مع أهداف الشركة واستراتيجيتها التسويقية.</a:t>
            </a:r>
            <a:endParaRPr lang="en-US" b="1" dirty="0"/>
          </a:p>
        </p:txBody>
      </p:sp>
      <p:pic>
        <p:nvPicPr>
          <p:cNvPr id="5" name="Picture 4">
            <a:extLst>
              <a:ext uri="{FF2B5EF4-FFF2-40B4-BE49-F238E27FC236}">
                <a16:creationId xmlns:a16="http://schemas.microsoft.com/office/drawing/2014/main" id="{E1D881D5-0BB4-4B62-F455-8F8D461DFB69}"/>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351548" y="4152122"/>
            <a:ext cx="3309710" cy="2204711"/>
          </a:xfrm>
          <a:prstGeom prst="rect">
            <a:avLst/>
          </a:prstGeom>
        </p:spPr>
      </p:pic>
    </p:spTree>
    <p:extLst>
      <p:ext uri="{BB962C8B-B14F-4D97-AF65-F5344CB8AC3E}">
        <p14:creationId xmlns:p14="http://schemas.microsoft.com/office/powerpoint/2010/main" val="428339528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582484-A2B7-5720-9623-C083C9452A64}"/>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B5E7F15D-9373-29EF-BCCC-17CA10BC0D29}"/>
              </a:ext>
            </a:extLst>
          </p:cNvPr>
          <p:cNvPicPr>
            <a:picLocks noChangeAspect="1"/>
          </p:cNvPicPr>
          <p:nvPr/>
        </p:nvPicPr>
        <p:blipFill>
          <a:blip r:embed="rId3"/>
          <a:stretch>
            <a:fillRect/>
          </a:stretch>
        </p:blipFill>
        <p:spPr>
          <a:xfrm>
            <a:off x="0" y="0"/>
            <a:ext cx="12192000" cy="6857999"/>
          </a:xfrm>
          <a:prstGeom prst="rect">
            <a:avLst/>
          </a:prstGeom>
        </p:spPr>
      </p:pic>
      <p:pic>
        <p:nvPicPr>
          <p:cNvPr id="5" name="Picture 4">
            <a:extLst>
              <a:ext uri="{FF2B5EF4-FFF2-40B4-BE49-F238E27FC236}">
                <a16:creationId xmlns:a16="http://schemas.microsoft.com/office/drawing/2014/main" id="{D96A0595-16D0-1680-CA37-3911C6CAA574}"/>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235390" y="4961299"/>
            <a:ext cx="3243578" cy="1893190"/>
          </a:xfrm>
          <a:prstGeom prst="rect">
            <a:avLst/>
          </a:prstGeom>
        </p:spPr>
      </p:pic>
      <p:sp>
        <p:nvSpPr>
          <p:cNvPr id="2" name="Right Triangle 1">
            <a:extLst>
              <a:ext uri="{FF2B5EF4-FFF2-40B4-BE49-F238E27FC236}">
                <a16:creationId xmlns:a16="http://schemas.microsoft.com/office/drawing/2014/main" id="{6FAAFFDF-F49E-354E-2D79-739BE4EE387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3118E9E-F506-EF67-C9E6-14D044B79A89}"/>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D85664CE-CB5E-98FF-7208-89B6A494346B}"/>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35FBB318-E3F4-E659-F0CD-8A7942F43F3E}"/>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05</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AB9C7680-B0CC-83A7-73EC-647F7A5F69A2}"/>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027871FC-3008-8986-7A04-9C2FC433392E}"/>
              </a:ext>
            </a:extLst>
          </p:cNvPr>
          <p:cNvSpPr txBox="1"/>
          <p:nvPr/>
        </p:nvSpPr>
        <p:spPr>
          <a:xfrm>
            <a:off x="2791590" y="629166"/>
            <a:ext cx="8259105" cy="6280053"/>
          </a:xfrm>
          <a:prstGeom prst="rect">
            <a:avLst/>
          </a:prstGeom>
          <a:noFill/>
        </p:spPr>
        <p:txBody>
          <a:bodyPr wrap="square">
            <a:spAutoFit/>
          </a:bodyPr>
          <a:lstStyle/>
          <a:p>
            <a:pPr algn="ctr" rtl="1">
              <a:lnSpc>
                <a:spcPct val="150000"/>
              </a:lnSpc>
            </a:pPr>
            <a:r>
              <a:rPr lang="ar-SA" b="1" dirty="0">
                <a:solidFill>
                  <a:srgbClr val="00B0F0"/>
                </a:solidFill>
              </a:rPr>
              <a:t>طبيعة وخصائص الخدمات</a:t>
            </a:r>
          </a:p>
          <a:p>
            <a:pPr algn="just" rtl="1">
              <a:lnSpc>
                <a:spcPct val="150000"/>
              </a:lnSpc>
            </a:pPr>
            <a:r>
              <a:rPr lang="ar-SA" b="1" dirty="0"/>
              <a:t>يوضح كوتلر أن الخدمات تتميز بخصائص تختلف عن المنتجات المادية، ولذلك ينبغي مراعاة هذه الخصائص عند تصميم البرامج والاستراتيجيات التسويقية.</a:t>
            </a:r>
          </a:p>
          <a:p>
            <a:pPr algn="just" rtl="1">
              <a:lnSpc>
                <a:spcPct val="150000"/>
              </a:lnSpc>
            </a:pPr>
            <a:r>
              <a:rPr lang="ar-SA" b="1" dirty="0">
                <a:solidFill>
                  <a:srgbClr val="00B0F0"/>
                </a:solidFill>
              </a:rPr>
              <a:t>وتتمثل أهم خصائص الخدمات فيما يأتي:</a:t>
            </a:r>
          </a:p>
          <a:p>
            <a:pPr marL="342900" indent="-342900" algn="just" rtl="1">
              <a:lnSpc>
                <a:spcPct val="150000"/>
              </a:lnSpc>
              <a:buFont typeface="Arial" panose="020B0604020202020204" pitchFamily="34" charset="0"/>
              <a:buChar char="•"/>
            </a:pPr>
            <a:r>
              <a:rPr lang="ar-SA" b="1" dirty="0"/>
              <a:t>عدم الملموسية: لا يمكن رؤية الخدمة أو لمسها أو تجربتها أو تذوقها قبل شرائها، لذلك يعتمد العميل غالبًا على السمعة أو الخبرة السابقة أو الأدلة المادية لتقييمها.</a:t>
            </a:r>
          </a:p>
          <a:p>
            <a:pPr algn="just" rtl="1">
              <a:lnSpc>
                <a:spcPct val="150000"/>
              </a:lnSpc>
            </a:pPr>
            <a:endParaRPr lang="ar-SA" b="1" dirty="0"/>
          </a:p>
          <a:p>
            <a:pPr marL="342900" indent="-342900" algn="just" rtl="1">
              <a:lnSpc>
                <a:spcPct val="150000"/>
              </a:lnSpc>
              <a:buFont typeface="Arial" panose="020B0604020202020204" pitchFamily="34" charset="0"/>
              <a:buChar char="•"/>
            </a:pPr>
            <a:r>
              <a:rPr lang="ar-SA" b="1" dirty="0"/>
              <a:t>عدم الانفصال: يتم إنتاج الخدمة واستهلاكها في الوقت نفسه، ولا يمكن فصلها عن مقدم الخدمة، لذلك يؤثر أداء مقدم الخدمة بصورة مباشرة في جودة الخدمة المدركة.</a:t>
            </a:r>
          </a:p>
          <a:p>
            <a:pPr algn="just" rtl="1">
              <a:lnSpc>
                <a:spcPct val="150000"/>
              </a:lnSpc>
            </a:pPr>
            <a:endParaRPr lang="ar-SA" b="1" dirty="0"/>
          </a:p>
          <a:p>
            <a:pPr marL="342900" indent="-342900" algn="just" rtl="1">
              <a:lnSpc>
                <a:spcPct val="150000"/>
              </a:lnSpc>
              <a:buFont typeface="Arial" panose="020B0604020202020204" pitchFamily="34" charset="0"/>
              <a:buChar char="•"/>
            </a:pPr>
            <a:r>
              <a:rPr lang="ar-SA" b="1" dirty="0"/>
              <a:t>التباين: قد تختلف جودة الخدمة باختلاف مقدمها، أو زمان تقديمها، أو مكانها، أو طريقة تقديمها، مما يجعل المحافظة على مستوى جودة ثابت تحديًا مهمًا أمام الشركات.</a:t>
            </a:r>
          </a:p>
          <a:p>
            <a:pPr marL="285750" indent="-285750" algn="just" rtl="1">
              <a:lnSpc>
                <a:spcPct val="150000"/>
              </a:lnSpc>
              <a:buFont typeface="Arial" panose="020B0604020202020204" pitchFamily="34" charset="0"/>
              <a:buChar char="•"/>
            </a:pPr>
            <a:endParaRPr lang="ar-SA" b="1" dirty="0"/>
          </a:p>
          <a:p>
            <a:pPr marL="342900" indent="-342900" algn="just" rtl="1">
              <a:lnSpc>
                <a:spcPct val="150000"/>
              </a:lnSpc>
              <a:buFont typeface="Arial" panose="020B0604020202020204" pitchFamily="34" charset="0"/>
              <a:buChar char="•"/>
            </a:pPr>
            <a:r>
              <a:rPr lang="ar-SA" b="1" dirty="0"/>
              <a:t>قابلية التلف: لا يمكن تخزين الخدمات أو الاحتفاظ بها لاستخدامها في وقت لاحق، فإذا لم تُقدَّم الخدمة في وقتها فإن الفرصة البيعية تضيع ولا يمكن استعادتها.</a:t>
            </a:r>
            <a:endParaRPr lang="en-US" b="1" dirty="0"/>
          </a:p>
        </p:txBody>
      </p:sp>
    </p:spTree>
    <p:extLst>
      <p:ext uri="{BB962C8B-B14F-4D97-AF65-F5344CB8AC3E}">
        <p14:creationId xmlns:p14="http://schemas.microsoft.com/office/powerpoint/2010/main" val="196796115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7B83A7-F55C-4991-837E-EEB30919B13D}"/>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55FF3D51-8463-BC9A-0C87-8C743FCD5AD8}"/>
              </a:ext>
            </a:extLst>
          </p:cNvPr>
          <p:cNvPicPr>
            <a:picLocks noChangeAspect="1"/>
          </p:cNvPicPr>
          <p:nvPr/>
        </p:nvPicPr>
        <p:blipFill>
          <a:blip r:embed="rId3"/>
          <a:stretch>
            <a:fillRect/>
          </a:stretch>
        </p:blipFill>
        <p:spPr>
          <a:xfrm>
            <a:off x="0" y="0"/>
            <a:ext cx="12192000" cy="6857999"/>
          </a:xfrm>
          <a:prstGeom prst="rect">
            <a:avLst/>
          </a:prstGeom>
        </p:spPr>
      </p:pic>
      <p:sp>
        <p:nvSpPr>
          <p:cNvPr id="2" name="Right Triangle 1">
            <a:extLst>
              <a:ext uri="{FF2B5EF4-FFF2-40B4-BE49-F238E27FC236}">
                <a16:creationId xmlns:a16="http://schemas.microsoft.com/office/drawing/2014/main" id="{E9BF1456-0757-70CF-5ED1-AF429EED3F8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3822A6BB-45D6-2EAA-55E3-2F470A644E2C}"/>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A23CA7E4-6F72-6B08-2FB0-D3DD6294F696}"/>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6985D8BE-15CE-34BF-C217-EE9570DD45EB}"/>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05</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EEB9D485-A7C0-5213-DBC5-6F9AD739E49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8CEE3B5C-FDCF-AF23-DCA0-0C43B28FD64D}"/>
              </a:ext>
            </a:extLst>
          </p:cNvPr>
          <p:cNvSpPr txBox="1"/>
          <p:nvPr/>
        </p:nvSpPr>
        <p:spPr>
          <a:xfrm>
            <a:off x="4191754" y="1799303"/>
            <a:ext cx="6767464" cy="3787062"/>
          </a:xfrm>
          <a:prstGeom prst="rect">
            <a:avLst/>
          </a:prstGeom>
          <a:noFill/>
        </p:spPr>
        <p:txBody>
          <a:bodyPr wrap="square">
            <a:spAutoFit/>
          </a:bodyPr>
          <a:lstStyle/>
          <a:p>
            <a:pPr algn="just" rtl="1">
              <a:lnSpc>
                <a:spcPct val="150000"/>
              </a:lnSpc>
            </a:pPr>
            <a:r>
              <a:rPr lang="ar-SA" b="1" dirty="0">
                <a:solidFill>
                  <a:srgbClr val="00B0F0"/>
                </a:solidFill>
              </a:rPr>
              <a:t>تعريف دورة حياة المنتج </a:t>
            </a:r>
          </a:p>
          <a:p>
            <a:pPr algn="just" rtl="1">
              <a:lnSpc>
                <a:spcPct val="150000"/>
              </a:lnSpc>
            </a:pPr>
            <a:r>
              <a:rPr lang="ar-SA" b="1" dirty="0"/>
              <a:t>دورة حياة المنتج هي المسار الذي تمر به مبيعات المنتج وأرباحه منذ تطوير فكرته وحتى خروجه من السوق. وتختلف مدة بقاء المنتج في السوق باختلاف عوامل متعددة، من أبرزها شدة المنافسة، والتطورات التكنولوجية، والتغيرات في احتياجات المستهلكين، وكفاءة الجهود التسويقية التي تبذلها الشركة.</a:t>
            </a:r>
          </a:p>
          <a:p>
            <a:pPr algn="just" rtl="1">
              <a:lnSpc>
                <a:spcPct val="150000"/>
              </a:lnSpc>
            </a:pPr>
            <a:endParaRPr lang="ar-SA" b="1" dirty="0"/>
          </a:p>
          <a:p>
            <a:pPr algn="just" rtl="1">
              <a:lnSpc>
                <a:spcPct val="150000"/>
              </a:lnSpc>
            </a:pPr>
            <a:r>
              <a:rPr lang="ar-SA" b="1" dirty="0"/>
              <a:t>ويؤكد كوتلر أن إطالة دورة حياة المنتج تعتمد بدرجة كبيرة على قدرة الشركة على متابعة آراء العملاء، والاستجابة لاحتياجاتهم المتغيرة، وإجراء التحسينات المستمرة التي تحافظ على جاذبية المنتج وقدرته التنافسية.</a:t>
            </a:r>
            <a:endParaRPr lang="en-US" b="1" dirty="0"/>
          </a:p>
        </p:txBody>
      </p:sp>
      <p:pic>
        <p:nvPicPr>
          <p:cNvPr id="5" name="Picture 4">
            <a:extLst>
              <a:ext uri="{FF2B5EF4-FFF2-40B4-BE49-F238E27FC236}">
                <a16:creationId xmlns:a16="http://schemas.microsoft.com/office/drawing/2014/main" id="{E1906C22-5E38-CF5F-3DAD-8E7B89DC98FF}"/>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0" y="3263271"/>
            <a:ext cx="3251200" cy="3251200"/>
          </a:xfrm>
          <a:prstGeom prst="rect">
            <a:avLst/>
          </a:prstGeom>
        </p:spPr>
      </p:pic>
    </p:spTree>
    <p:extLst>
      <p:ext uri="{BB962C8B-B14F-4D97-AF65-F5344CB8AC3E}">
        <p14:creationId xmlns:p14="http://schemas.microsoft.com/office/powerpoint/2010/main" val="382295753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EE61DA-650F-1DA6-8638-6B1AA082051D}"/>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A254D965-F7EB-52EA-C045-E303235B28E2}"/>
              </a:ext>
            </a:extLst>
          </p:cNvPr>
          <p:cNvPicPr>
            <a:picLocks noChangeAspect="1"/>
          </p:cNvPicPr>
          <p:nvPr/>
        </p:nvPicPr>
        <p:blipFill>
          <a:blip r:embed="rId3"/>
          <a:stretch>
            <a:fillRect/>
          </a:stretch>
        </p:blipFill>
        <p:spPr>
          <a:xfrm>
            <a:off x="0" y="0"/>
            <a:ext cx="12192000" cy="6857999"/>
          </a:xfrm>
          <a:prstGeom prst="rect">
            <a:avLst/>
          </a:prstGeom>
        </p:spPr>
      </p:pic>
      <p:sp>
        <p:nvSpPr>
          <p:cNvPr id="2" name="Right Triangle 1">
            <a:extLst>
              <a:ext uri="{FF2B5EF4-FFF2-40B4-BE49-F238E27FC236}">
                <a16:creationId xmlns:a16="http://schemas.microsoft.com/office/drawing/2014/main" id="{0D5FF87D-8A20-5BD4-5E04-69479F05EF3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AC7EB987-6724-928C-118A-1189882F083B}"/>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F3909DF7-36DF-2C7F-5464-A2B3EE9C78E9}"/>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C4BD08AA-9B94-38E1-8226-DEF4BA6ACFB2}"/>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05</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1250A5B0-9F19-2C41-3B40-CB774810574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7" name="TextBox 6">
            <a:extLst>
              <a:ext uri="{FF2B5EF4-FFF2-40B4-BE49-F238E27FC236}">
                <a16:creationId xmlns:a16="http://schemas.microsoft.com/office/drawing/2014/main" id="{5788D198-B56A-1588-BE03-9763D0CDE7DD}"/>
              </a:ext>
            </a:extLst>
          </p:cNvPr>
          <p:cNvSpPr txBox="1"/>
          <p:nvPr/>
        </p:nvSpPr>
        <p:spPr>
          <a:xfrm>
            <a:off x="1932379" y="544982"/>
            <a:ext cx="9154276" cy="6324808"/>
          </a:xfrm>
          <a:prstGeom prst="rect">
            <a:avLst/>
          </a:prstGeom>
          <a:noFill/>
        </p:spPr>
        <p:txBody>
          <a:bodyPr wrap="square">
            <a:spAutoFit/>
          </a:bodyPr>
          <a:lstStyle/>
          <a:p>
            <a:pPr algn="ctr" rtl="1">
              <a:lnSpc>
                <a:spcPct val="150000"/>
              </a:lnSpc>
            </a:pPr>
            <a:r>
              <a:rPr lang="ar-SA" b="1" dirty="0">
                <a:solidFill>
                  <a:srgbClr val="00B0F0"/>
                </a:solidFill>
              </a:rPr>
              <a:t>مراحل دورة حياة المنتج</a:t>
            </a:r>
          </a:p>
          <a:p>
            <a:pPr algn="just" rtl="1">
              <a:lnSpc>
                <a:spcPct val="150000"/>
              </a:lnSpc>
            </a:pPr>
            <a:r>
              <a:rPr lang="ar-SA" dirty="0"/>
              <a:t>تمر دورة حياة المنتج بخمس مراحل رئيسية، وتتميز كل مرحلة بخصائص تسويقية مختلفة تتطلب من الشركة اتخاذ قرارات واستراتيجيات مناسبة، وهي:</a:t>
            </a:r>
          </a:p>
          <a:p>
            <a:pPr algn="just" rtl="1"/>
            <a:endParaRPr lang="ar-SA" dirty="0"/>
          </a:p>
          <a:p>
            <a:pPr marL="342900" indent="-342900" algn="just" rtl="1">
              <a:buAutoNum type="arabicPeriod"/>
            </a:pPr>
            <a:r>
              <a:rPr lang="ar-SA" dirty="0">
                <a:solidFill>
                  <a:srgbClr val="00B0F0"/>
                </a:solidFill>
              </a:rPr>
              <a:t>مرحلة تطوير المنتج: </a:t>
            </a:r>
            <a:r>
              <a:rPr lang="ar-SA" dirty="0"/>
              <a:t>تبدأ هذه المرحلة منذ توليد فكرة المنتج والعمل على تطويرها واختبارها قبل طرحها في السوق. وخلال هذه الفترة لا تحقق الشركة أي مبيعات، بينما تتحمل تكاليف مرتفعة مرتبطة بالبحث والتطوير وتصميم المنتج وإعداده للتسويق</a:t>
            </a:r>
          </a:p>
          <a:p>
            <a:pPr marL="342900" indent="-342900" algn="just" rtl="1">
              <a:buAutoNum type="arabicPeriod"/>
            </a:pPr>
            <a:endParaRPr lang="ar-SA" dirty="0"/>
          </a:p>
          <a:p>
            <a:pPr marL="342900" indent="-342900" algn="just" rtl="1">
              <a:buAutoNum type="arabicPeriod"/>
            </a:pPr>
            <a:r>
              <a:rPr lang="ar-SA" dirty="0">
                <a:solidFill>
                  <a:srgbClr val="00B0F0"/>
                </a:solidFill>
              </a:rPr>
              <a:t>مرحلة التقديم أو الإطلاق: </a:t>
            </a:r>
            <a:r>
              <a:rPr lang="ar-SA" dirty="0"/>
              <a:t>يُطرح المنتج لأول مرة في السوق، وتكون المبيعات محدودة وتنمو بصورة بطيئة نتيجة انخفاض مستوى معرفة المستهلكين به. وغالبًا لا تحقق الشركة أرباحًا في هذه المرحلة بسبب ارتفاع تكاليف الترويج والتوزيع.</a:t>
            </a:r>
          </a:p>
          <a:p>
            <a:pPr marL="342900" indent="-342900" algn="just" rtl="1">
              <a:buAutoNum type="arabicPeriod"/>
            </a:pPr>
            <a:endParaRPr lang="ar-SA" dirty="0">
              <a:solidFill>
                <a:srgbClr val="00B0F0"/>
              </a:solidFill>
            </a:endParaRPr>
          </a:p>
          <a:p>
            <a:pPr marL="342900" indent="-342900" algn="just" rtl="1">
              <a:buAutoNum type="arabicPeriod"/>
            </a:pPr>
            <a:r>
              <a:rPr lang="ar-SA" dirty="0">
                <a:solidFill>
                  <a:srgbClr val="00B0F0"/>
                </a:solidFill>
              </a:rPr>
              <a:t>مرحلة النمو: </a:t>
            </a:r>
            <a:r>
              <a:rPr lang="ar-SA" dirty="0"/>
              <a:t>يشهد المنتج قبولًا متزايدًا في السوق، وترتفع المبيعات بسرعة، كما تبدأ الأرباح في الزيادة نتيجة اتساع قاعدة العملاء وتحسن كفاءة العمليات التسويقية والإنتاجية.</a:t>
            </a:r>
          </a:p>
          <a:p>
            <a:pPr marL="342900" indent="-342900" algn="just" rtl="1">
              <a:buAutoNum type="arabicPeriod"/>
            </a:pPr>
            <a:endParaRPr lang="ar-SA" dirty="0"/>
          </a:p>
          <a:p>
            <a:pPr marL="342900" indent="-342900" algn="just" rtl="1">
              <a:buAutoNum type="arabicPeriod"/>
            </a:pPr>
            <a:r>
              <a:rPr lang="ar-SA" dirty="0">
                <a:solidFill>
                  <a:srgbClr val="00B0F0"/>
                </a:solidFill>
              </a:rPr>
              <a:t>مرحلة النضج: </a:t>
            </a:r>
            <a:r>
              <a:rPr lang="ar-SA" dirty="0"/>
              <a:t>يتباطأ معدل نمو المبيعات بعد أن يصل المنتج إلى درجة عالية من الانتشار بين العملاء المستهدفين. وتشتد المنافسة في هذه المرحلة، مما يدفع الشركة إلى تكثيف جهودها التسويقية للحفاظ على حصتها السوقية واستمرار ولاء العملاء.</a:t>
            </a:r>
          </a:p>
          <a:p>
            <a:pPr marL="342900" indent="-342900" algn="just" rtl="1">
              <a:buAutoNum type="arabicPeriod"/>
            </a:pPr>
            <a:endParaRPr lang="ar-SA" dirty="0">
              <a:solidFill>
                <a:srgbClr val="00B0F0"/>
              </a:solidFill>
            </a:endParaRPr>
          </a:p>
          <a:p>
            <a:pPr marL="342900" indent="-342900" algn="just" rtl="1">
              <a:buAutoNum type="arabicPeriod"/>
            </a:pPr>
            <a:r>
              <a:rPr lang="ar-SA" dirty="0">
                <a:solidFill>
                  <a:srgbClr val="00B0F0"/>
                </a:solidFill>
              </a:rPr>
              <a:t> مرحلة التراجع: </a:t>
            </a:r>
            <a:r>
              <a:rPr lang="ar-SA" dirty="0"/>
              <a:t>تنخفض المبيعات والأرباح تدريجيًا نتيجة ظهور منتجات بديلة، أو تغير احتياجات المستهلكين، أو التطورات التقنية، مما يستدعي من الشركة اتخاذ قرارات مناسبة بشأن مستقبل المنتج.</a:t>
            </a:r>
            <a:endParaRPr lang="en-US" dirty="0"/>
          </a:p>
        </p:txBody>
      </p:sp>
    </p:spTree>
    <p:extLst>
      <p:ext uri="{BB962C8B-B14F-4D97-AF65-F5344CB8AC3E}">
        <p14:creationId xmlns:p14="http://schemas.microsoft.com/office/powerpoint/2010/main" val="318856721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86E8EE-139E-4330-B5A7-59E689BCDDE4}"/>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1C6893AA-F7C3-BE34-8596-375D4744E0EB}"/>
              </a:ext>
            </a:extLst>
          </p:cNvPr>
          <p:cNvPicPr>
            <a:picLocks noChangeAspect="1"/>
          </p:cNvPicPr>
          <p:nvPr/>
        </p:nvPicPr>
        <p:blipFill>
          <a:blip r:embed="rId3"/>
          <a:stretch>
            <a:fillRect/>
          </a:stretch>
        </p:blipFill>
        <p:spPr>
          <a:xfrm>
            <a:off x="0" y="0"/>
            <a:ext cx="12192000" cy="6857999"/>
          </a:xfrm>
          <a:prstGeom prst="rect">
            <a:avLst/>
          </a:prstGeom>
        </p:spPr>
      </p:pic>
      <p:pic>
        <p:nvPicPr>
          <p:cNvPr id="5" name="Picture 4">
            <a:extLst>
              <a:ext uri="{FF2B5EF4-FFF2-40B4-BE49-F238E27FC236}">
                <a16:creationId xmlns:a16="http://schemas.microsoft.com/office/drawing/2014/main" id="{7DB1AE5C-27BE-3DF5-EDE2-240FFBA51434}"/>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flipH="1">
            <a:off x="0" y="4329819"/>
            <a:ext cx="3548957" cy="2528181"/>
          </a:xfrm>
          <a:prstGeom prst="rect">
            <a:avLst/>
          </a:prstGeom>
        </p:spPr>
      </p:pic>
      <p:sp>
        <p:nvSpPr>
          <p:cNvPr id="2" name="Right Triangle 1">
            <a:extLst>
              <a:ext uri="{FF2B5EF4-FFF2-40B4-BE49-F238E27FC236}">
                <a16:creationId xmlns:a16="http://schemas.microsoft.com/office/drawing/2014/main" id="{7B5B6881-36D9-02A1-A96F-C1606886756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0E3F5A31-0C0C-4937-25E9-6EED39CEAFE1}"/>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C6DCD1E5-01E9-B530-6373-374C03A17AF3}"/>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56FB3384-54A6-0EB4-46C9-08284959465D}"/>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05</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26484C33-498A-AE66-7D17-63C93172410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A5399E88-4C05-9A22-5447-9C231B2BA841}"/>
              </a:ext>
            </a:extLst>
          </p:cNvPr>
          <p:cNvSpPr txBox="1"/>
          <p:nvPr/>
        </p:nvSpPr>
        <p:spPr>
          <a:xfrm>
            <a:off x="2435382" y="1119970"/>
            <a:ext cx="9085151" cy="4618059"/>
          </a:xfrm>
          <a:prstGeom prst="rect">
            <a:avLst/>
          </a:prstGeom>
          <a:noFill/>
        </p:spPr>
        <p:txBody>
          <a:bodyPr wrap="square">
            <a:spAutoFit/>
          </a:bodyPr>
          <a:lstStyle/>
          <a:p>
            <a:pPr algn="just" rtl="1">
              <a:lnSpc>
                <a:spcPct val="150000"/>
              </a:lnSpc>
            </a:pPr>
            <a:r>
              <a:rPr lang="ar-SA" b="1" dirty="0">
                <a:solidFill>
                  <a:srgbClr val="00B0F0"/>
                </a:solidFill>
              </a:rPr>
              <a:t>اختلاف أنماط دورة حياة المنتجات</a:t>
            </a:r>
          </a:p>
          <a:p>
            <a:pPr marL="285750" indent="-285750" algn="just" rtl="1">
              <a:lnSpc>
                <a:spcPct val="150000"/>
              </a:lnSpc>
              <a:buFont typeface="Wingdings" panose="05000000000000000000" pitchFamily="2" charset="2"/>
              <a:buChar char="q"/>
            </a:pPr>
            <a:r>
              <a:rPr lang="ar-SA" dirty="0"/>
              <a:t>لا تمر جميع المنتجات بالمراحل الخمس لدورة الحياة بالطريقة نفسها أو خلال المدة الزمنية ذاتها، إذ تختلف دورة حياة كل منتج وفقًا لطبيعته، ودرجة المنافسة، والتغيرات في احتياجات المستهلكين، والتطورات التقنية.</a:t>
            </a:r>
          </a:p>
          <a:p>
            <a:pPr marL="285750" indent="-285750" algn="just" rtl="1">
              <a:lnSpc>
                <a:spcPct val="150000"/>
              </a:lnSpc>
              <a:buFont typeface="Wingdings" panose="05000000000000000000" pitchFamily="2" charset="2"/>
              <a:buChar char="q"/>
            </a:pPr>
            <a:endParaRPr lang="ar-SA" dirty="0"/>
          </a:p>
          <a:p>
            <a:pPr marL="285750" indent="-285750" algn="just" rtl="1">
              <a:lnSpc>
                <a:spcPct val="150000"/>
              </a:lnSpc>
              <a:buFont typeface="Wingdings" panose="05000000000000000000" pitchFamily="2" charset="2"/>
              <a:buChar char="q"/>
            </a:pPr>
            <a:r>
              <a:rPr lang="ar-SA" dirty="0"/>
              <a:t>فقد تنجح بعض المنتجات في تحقيق انتشار سريع ثم تختفي من السوق خلال فترة قصيرة، بينما تستمر منتجات أخرى في مرحلة النضج لسنوات طويلة بفضل استمرار الطلب عليها. كما يمكن لبعض المنتجات استعادة نموها مرة أخرى إذا قامت الشركة بتطويرها أو إعادة تقديمها بصورة جديدة، أو تعديل مكانتها في السوق، أو تنفيذ أنشطة تسويقية فعالة تعزز جاذبيتها لدى المستهلكين.</a:t>
            </a:r>
          </a:p>
          <a:p>
            <a:pPr marL="285750" indent="-285750" algn="just" rtl="1">
              <a:lnSpc>
                <a:spcPct val="150000"/>
              </a:lnSpc>
              <a:buFont typeface="Wingdings" panose="05000000000000000000" pitchFamily="2" charset="2"/>
              <a:buChar char="q"/>
            </a:pPr>
            <a:endParaRPr lang="ar-SA" dirty="0"/>
          </a:p>
          <a:p>
            <a:pPr marL="285750" indent="-285750" algn="just" rtl="1">
              <a:lnSpc>
                <a:spcPct val="150000"/>
              </a:lnSpc>
              <a:buFont typeface="Wingdings" panose="05000000000000000000" pitchFamily="2" charset="2"/>
              <a:buChar char="q"/>
            </a:pPr>
            <a:r>
              <a:rPr lang="ar-SA" dirty="0"/>
              <a:t>ويعرض كوتلر ثلاثة أنماط شائعة لدورات حياة المنتجات، تختلف فيما بينها من حيث مدة بقائها في السوق، وسرعة نمو المبيعات، ومعدل تراجعها، وهو ما يساعد الشركات على اختيار الاستراتيجية التسويقية المناسبة لكل منتج.</a:t>
            </a:r>
            <a:endParaRPr lang="en-US" dirty="0"/>
          </a:p>
        </p:txBody>
      </p:sp>
    </p:spTree>
    <p:extLst>
      <p:ext uri="{BB962C8B-B14F-4D97-AF65-F5344CB8AC3E}">
        <p14:creationId xmlns:p14="http://schemas.microsoft.com/office/powerpoint/2010/main" val="335888957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7BE337-AE1C-CBA3-0660-51B543E0D423}"/>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A1B3415D-AD3F-7786-961B-E9CF0A71E6D8}"/>
              </a:ext>
            </a:extLst>
          </p:cNvPr>
          <p:cNvPicPr>
            <a:picLocks noChangeAspect="1"/>
          </p:cNvPicPr>
          <p:nvPr/>
        </p:nvPicPr>
        <p:blipFill>
          <a:blip r:embed="rId3"/>
          <a:stretch>
            <a:fillRect/>
          </a:stretch>
        </p:blipFill>
        <p:spPr>
          <a:xfrm>
            <a:off x="0" y="0"/>
            <a:ext cx="12192000" cy="6857999"/>
          </a:xfrm>
          <a:prstGeom prst="rect">
            <a:avLst/>
          </a:prstGeom>
        </p:spPr>
      </p:pic>
      <p:sp>
        <p:nvSpPr>
          <p:cNvPr id="2" name="Right Triangle 1">
            <a:extLst>
              <a:ext uri="{FF2B5EF4-FFF2-40B4-BE49-F238E27FC236}">
                <a16:creationId xmlns:a16="http://schemas.microsoft.com/office/drawing/2014/main" id="{185EC8D7-AFE4-4EF5-EEEE-9DCC43DAE53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AAF044B1-457C-38C9-B9BB-B165D0398F92}"/>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2DEE783D-68B7-7C0F-0D5A-02008604EA3F}"/>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DFB5F315-D3EE-E83E-FDFF-DE2E6CC653A3}"/>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05</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5B22B56C-B684-6334-A4FF-03B335EA062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909437D6-A6A0-595A-1A9A-628214BDB281}"/>
              </a:ext>
            </a:extLst>
          </p:cNvPr>
          <p:cNvSpPr txBox="1"/>
          <p:nvPr/>
        </p:nvSpPr>
        <p:spPr>
          <a:xfrm>
            <a:off x="3892990" y="1374453"/>
            <a:ext cx="7310672" cy="5033557"/>
          </a:xfrm>
          <a:prstGeom prst="rect">
            <a:avLst/>
          </a:prstGeom>
          <a:noFill/>
        </p:spPr>
        <p:txBody>
          <a:bodyPr wrap="square">
            <a:spAutoFit/>
          </a:bodyPr>
          <a:lstStyle/>
          <a:p>
            <a:pPr marL="285750" indent="-285750" algn="just" rtl="1">
              <a:lnSpc>
                <a:spcPct val="150000"/>
              </a:lnSpc>
              <a:buFont typeface="Wingdings" panose="05000000000000000000" pitchFamily="2" charset="2"/>
              <a:buChar char="Ø"/>
            </a:pPr>
            <a:r>
              <a:rPr lang="ar-SA" b="1" dirty="0">
                <a:solidFill>
                  <a:srgbClr val="00B0F0"/>
                </a:solidFill>
              </a:rPr>
              <a:t>مرحلة تطوير المنتج</a:t>
            </a:r>
          </a:p>
          <a:p>
            <a:pPr algn="just" rtl="1">
              <a:lnSpc>
                <a:spcPct val="150000"/>
              </a:lnSpc>
            </a:pPr>
            <a:r>
              <a:rPr lang="ar-SA" dirty="0"/>
              <a:t>تمثل مرحلة تطوير المنتج البداية الفعلية لدورة حياة المنتج، حيث تعمل الشركة على تحويل الفكرة إلى منتج قابل للتسويق.</a:t>
            </a:r>
          </a:p>
          <a:p>
            <a:pPr algn="just" rtl="1">
              <a:lnSpc>
                <a:spcPct val="150000"/>
              </a:lnSpc>
            </a:pPr>
            <a:r>
              <a:rPr lang="ar-SA" dirty="0">
                <a:solidFill>
                  <a:srgbClr val="00B0F0"/>
                </a:solidFill>
              </a:rPr>
              <a:t>وقد تنشأ أفكار المنتجات الجديدة من عدة مصادر، من أهمها:</a:t>
            </a:r>
          </a:p>
          <a:p>
            <a:pPr algn="just" rtl="1">
              <a:lnSpc>
                <a:spcPct val="150000"/>
              </a:lnSpc>
            </a:pPr>
            <a:r>
              <a:rPr lang="ar-SA" dirty="0"/>
              <a:t>أبحاث التسويق التي تكشف احتياجات العملاء والفجوات السوقية.</a:t>
            </a:r>
          </a:p>
          <a:p>
            <a:pPr marL="285750" indent="-285750" algn="just" rtl="1">
              <a:lnSpc>
                <a:spcPct val="150000"/>
              </a:lnSpc>
              <a:buFont typeface="Arial" panose="020B0604020202020204" pitchFamily="34" charset="0"/>
              <a:buChar char="•"/>
            </a:pPr>
            <a:r>
              <a:rPr lang="ar-SA" dirty="0"/>
              <a:t>دراسة وتحليل المنتجات المنافسة.</a:t>
            </a:r>
          </a:p>
          <a:p>
            <a:pPr marL="285750" indent="-285750" algn="just" rtl="1">
              <a:lnSpc>
                <a:spcPct val="150000"/>
              </a:lnSpc>
              <a:buFont typeface="Arial" panose="020B0604020202020204" pitchFamily="34" charset="0"/>
              <a:buChar char="•"/>
            </a:pPr>
            <a:r>
              <a:rPr lang="ar-SA" dirty="0"/>
              <a:t>أنشطة البحث والتطوير.</a:t>
            </a:r>
          </a:p>
          <a:p>
            <a:pPr marL="285750" indent="-285750" algn="just" rtl="1">
              <a:lnSpc>
                <a:spcPct val="150000"/>
              </a:lnSpc>
              <a:buFont typeface="Arial" panose="020B0604020202020204" pitchFamily="34" charset="0"/>
              <a:buChar char="•"/>
            </a:pPr>
            <a:r>
              <a:rPr lang="ar-SA" dirty="0"/>
              <a:t>الإبداع والابتكار والتفكير الخلاق.</a:t>
            </a:r>
          </a:p>
          <a:p>
            <a:pPr marL="285750" indent="-285750" algn="just" rtl="1">
              <a:lnSpc>
                <a:spcPct val="150000"/>
              </a:lnSpc>
              <a:buFont typeface="Arial" panose="020B0604020202020204" pitchFamily="34" charset="0"/>
              <a:buChar char="•"/>
            </a:pPr>
            <a:r>
              <a:rPr lang="ar-SA" dirty="0"/>
              <a:t>الخبرة الإدارية والحدس التسويقي.</a:t>
            </a:r>
          </a:p>
          <a:p>
            <a:pPr marL="285750" indent="-285750" algn="just" rtl="1">
              <a:lnSpc>
                <a:spcPct val="150000"/>
              </a:lnSpc>
              <a:buFont typeface="Arial" panose="020B0604020202020204" pitchFamily="34" charset="0"/>
              <a:buChar char="•"/>
            </a:pPr>
            <a:r>
              <a:rPr lang="ar-SA" dirty="0"/>
              <a:t>التنبؤ بالاتجاهات المستقبلية وتوقع احتياجات المستهلكين في السنوات القادمة.</a:t>
            </a:r>
          </a:p>
          <a:p>
            <a:pPr marL="285750" indent="-285750" algn="just" rtl="1">
              <a:lnSpc>
                <a:spcPct val="150000"/>
              </a:lnSpc>
              <a:buFont typeface="Wingdings" panose="05000000000000000000" pitchFamily="2" charset="2"/>
              <a:buChar char="ü"/>
            </a:pPr>
            <a:r>
              <a:rPr lang="ar-SA" dirty="0"/>
              <a:t>وخلال هذه المرحلة تستثمر الشركة في تطوير المنتج واختباره قبل اتخاذ قرار طرحه في السوق.</a:t>
            </a:r>
            <a:endParaRPr lang="en-US" dirty="0"/>
          </a:p>
        </p:txBody>
      </p:sp>
      <p:pic>
        <p:nvPicPr>
          <p:cNvPr id="5" name="Picture 4">
            <a:extLst>
              <a:ext uri="{FF2B5EF4-FFF2-40B4-BE49-F238E27FC236}">
                <a16:creationId xmlns:a16="http://schemas.microsoft.com/office/drawing/2014/main" id="{BD5865AD-1FCF-1C7A-099B-B6BB929E7B03}"/>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351548" y="3213980"/>
            <a:ext cx="2908427" cy="2908427"/>
          </a:xfrm>
          <a:prstGeom prst="rect">
            <a:avLst/>
          </a:prstGeom>
        </p:spPr>
      </p:pic>
    </p:spTree>
    <p:extLst>
      <p:ext uri="{BB962C8B-B14F-4D97-AF65-F5344CB8AC3E}">
        <p14:creationId xmlns:p14="http://schemas.microsoft.com/office/powerpoint/2010/main" val="201968111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A2A05E-35D6-DA6B-D724-763C593F39CE}"/>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4F681690-E579-27E3-F1D2-C88F1B1B6A44}"/>
              </a:ext>
            </a:extLst>
          </p:cNvPr>
          <p:cNvPicPr>
            <a:picLocks noChangeAspect="1"/>
          </p:cNvPicPr>
          <p:nvPr/>
        </p:nvPicPr>
        <p:blipFill>
          <a:blip r:embed="rId3"/>
          <a:stretch>
            <a:fillRect/>
          </a:stretch>
        </p:blipFill>
        <p:spPr>
          <a:xfrm>
            <a:off x="0" y="0"/>
            <a:ext cx="12192000" cy="6857999"/>
          </a:xfrm>
          <a:prstGeom prst="rect">
            <a:avLst/>
          </a:prstGeom>
        </p:spPr>
      </p:pic>
      <p:pic>
        <p:nvPicPr>
          <p:cNvPr id="5" name="Picture 4">
            <a:extLst>
              <a:ext uri="{FF2B5EF4-FFF2-40B4-BE49-F238E27FC236}">
                <a16:creationId xmlns:a16="http://schemas.microsoft.com/office/drawing/2014/main" id="{55C5C5B6-D0BA-4A25-E230-9DE3D44C9DEE}"/>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126669" y="3811508"/>
            <a:ext cx="3046491" cy="3046491"/>
          </a:xfrm>
          <a:prstGeom prst="rect">
            <a:avLst/>
          </a:prstGeom>
        </p:spPr>
      </p:pic>
      <p:sp>
        <p:nvSpPr>
          <p:cNvPr id="2" name="Right Triangle 1">
            <a:extLst>
              <a:ext uri="{FF2B5EF4-FFF2-40B4-BE49-F238E27FC236}">
                <a16:creationId xmlns:a16="http://schemas.microsoft.com/office/drawing/2014/main" id="{703347C9-484E-ACC5-8B08-83CF92B13AC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9B57A52-734C-4509-B743-1248684F53D1}"/>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14AB4711-6413-7A4E-74E8-ECC1495D02A2}"/>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CDDBCC88-7590-E44E-5652-B7BB8241B13A}"/>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05</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9AB596C9-1F92-430A-316E-E6B9AC778241}"/>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7DB9C5E0-05CC-B9CB-A575-B0E7C4EC3FAE}"/>
              </a:ext>
            </a:extLst>
          </p:cNvPr>
          <p:cNvSpPr txBox="1"/>
          <p:nvPr/>
        </p:nvSpPr>
        <p:spPr>
          <a:xfrm>
            <a:off x="2734147" y="944860"/>
            <a:ext cx="8801959" cy="5770811"/>
          </a:xfrm>
          <a:prstGeom prst="rect">
            <a:avLst/>
          </a:prstGeom>
          <a:noFill/>
        </p:spPr>
        <p:txBody>
          <a:bodyPr wrap="square">
            <a:spAutoFit/>
          </a:bodyPr>
          <a:lstStyle/>
          <a:p>
            <a:pPr marL="285750" indent="-285750" algn="just" rtl="1">
              <a:lnSpc>
                <a:spcPct val="150000"/>
              </a:lnSpc>
              <a:buFont typeface="Wingdings" panose="05000000000000000000" pitchFamily="2" charset="2"/>
              <a:buChar char="Ø"/>
            </a:pPr>
            <a:r>
              <a:rPr lang="ar-SA" b="1" dirty="0">
                <a:solidFill>
                  <a:srgbClr val="00B0F0"/>
                </a:solidFill>
              </a:rPr>
              <a:t>مرحلة التقديم أو الإطلاق</a:t>
            </a:r>
          </a:p>
          <a:p>
            <a:pPr algn="just" rtl="1">
              <a:lnSpc>
                <a:spcPct val="150000"/>
              </a:lnSpc>
            </a:pPr>
            <a:r>
              <a:rPr lang="ar-SA" dirty="0"/>
              <a:t>تبدأ هذه المرحلة عند طرح المنتج لأول مرة في السوق وإتاحته للعملاء للشراء.</a:t>
            </a:r>
          </a:p>
          <a:p>
            <a:pPr algn="just" rtl="1">
              <a:lnSpc>
                <a:spcPct val="150000"/>
              </a:lnSpc>
            </a:pPr>
            <a:r>
              <a:rPr lang="ar-SA" dirty="0"/>
              <a:t>وتتميز هذه المرحلة بما يلي:</a:t>
            </a:r>
          </a:p>
          <a:p>
            <a:pPr marL="285750" indent="-285750" algn="just" rtl="1">
              <a:buFont typeface="Arial" panose="020B0604020202020204" pitchFamily="34" charset="0"/>
              <a:buChar char="•"/>
            </a:pPr>
            <a:r>
              <a:rPr lang="ar-SA" dirty="0"/>
              <a:t>تكون المبيعات منخفضة نسبيًا بسبب محدودية معرفة المستهلكين بالمنتج.</a:t>
            </a:r>
          </a:p>
          <a:p>
            <a:pPr marL="285750" indent="-285750" algn="just" rtl="1">
              <a:buFont typeface="Arial" panose="020B0604020202020204" pitchFamily="34" charset="0"/>
              <a:buChar char="•"/>
            </a:pPr>
            <a:r>
              <a:rPr lang="ar-SA" dirty="0"/>
              <a:t>غالبًا تكون الأرباح منخفضة أو سلبية نتيجة ارتفاع تكاليف الإعلان والتوزيع والترويج.</a:t>
            </a:r>
          </a:p>
          <a:p>
            <a:pPr marL="285750" indent="-285750" algn="just" rtl="1">
              <a:buFont typeface="Arial" panose="020B0604020202020204" pitchFamily="34" charset="0"/>
              <a:buChar char="•"/>
            </a:pPr>
            <a:r>
              <a:rPr lang="ar-SA" dirty="0"/>
              <a:t>تركز الشركة على بناء الوعي بالعلامة التجارية وتعريف العملاء بفوائد المنتج وخصائصه.</a:t>
            </a:r>
          </a:p>
          <a:p>
            <a:pPr marL="285750" indent="-285750" algn="just" rtl="1">
              <a:buFont typeface="Arial" panose="020B0604020202020204" pitchFamily="34" charset="0"/>
              <a:buChar char="•"/>
            </a:pPr>
            <a:r>
              <a:rPr lang="ar-SA" dirty="0"/>
              <a:t>تتم متابعة استجابة العملاء بصورة مستمرة، وإجراء التعديلات اللازمة على المنتج أو الأنشطة التسويقية عند الحاجة.</a:t>
            </a:r>
          </a:p>
          <a:p>
            <a:pPr marL="285750" indent="-285750" algn="just" rtl="1">
              <a:lnSpc>
                <a:spcPct val="150000"/>
              </a:lnSpc>
              <a:buFont typeface="Arial" panose="020B0604020202020204" pitchFamily="34" charset="0"/>
              <a:buChar char="•"/>
            </a:pPr>
            <a:endParaRPr lang="ar-SA" dirty="0"/>
          </a:p>
          <a:p>
            <a:pPr marL="285750" indent="-285750" algn="just" rtl="1">
              <a:lnSpc>
                <a:spcPct val="150000"/>
              </a:lnSpc>
              <a:buFont typeface="Wingdings" panose="05000000000000000000" pitchFamily="2" charset="2"/>
              <a:buChar char="Ø"/>
            </a:pPr>
            <a:r>
              <a:rPr lang="ar-SA" b="1" dirty="0">
                <a:solidFill>
                  <a:srgbClr val="00B0F0"/>
                </a:solidFill>
              </a:rPr>
              <a:t>مرحلة النمو</a:t>
            </a:r>
          </a:p>
          <a:p>
            <a:pPr marL="285750" indent="-285750" algn="just" rtl="1">
              <a:lnSpc>
                <a:spcPct val="150000"/>
              </a:lnSpc>
              <a:buFont typeface="Arial" panose="020B0604020202020204" pitchFamily="34" charset="0"/>
              <a:buChar char="•"/>
            </a:pPr>
            <a:r>
              <a:rPr lang="ar-SA" dirty="0"/>
              <a:t>في هذه المرحلة يزداد قبول المنتج في السوق بصورة واضحة، وتحقق الشركة نموًا سريعًا في المبيعات والأرباح.</a:t>
            </a:r>
          </a:p>
          <a:p>
            <a:pPr marL="285750" indent="-285750" algn="just" rtl="1">
              <a:lnSpc>
                <a:spcPct val="150000"/>
              </a:lnSpc>
              <a:buFont typeface="Arial" panose="020B0604020202020204" pitchFamily="34" charset="0"/>
              <a:buChar char="•"/>
            </a:pPr>
            <a:r>
              <a:rPr lang="ar-SA" dirty="0"/>
              <a:t>وتتميز مرحلة النمو بما يأتي:</a:t>
            </a:r>
          </a:p>
          <a:p>
            <a:pPr marL="285750" indent="-285750" algn="just" rtl="1">
              <a:buFont typeface="Arial" panose="020B0604020202020204" pitchFamily="34" charset="0"/>
              <a:buChar char="•"/>
            </a:pPr>
            <a:r>
              <a:rPr lang="ar-SA" dirty="0"/>
              <a:t>ارتفاع المبيعات بمعدلات متسارعة.</a:t>
            </a:r>
          </a:p>
          <a:p>
            <a:pPr marL="285750" indent="-285750" algn="just" rtl="1">
              <a:buFont typeface="Arial" panose="020B0604020202020204" pitchFamily="34" charset="0"/>
              <a:buChar char="•"/>
            </a:pPr>
            <a:r>
              <a:rPr lang="ar-SA" dirty="0"/>
              <a:t>دخول منافسين جدد إلى السوق نتيجة جاذبية الأرباح.</a:t>
            </a:r>
          </a:p>
          <a:p>
            <a:pPr marL="285750" indent="-285750" algn="just" rtl="1">
              <a:buFont typeface="Arial" panose="020B0604020202020204" pitchFamily="34" charset="0"/>
              <a:buChar char="•"/>
            </a:pPr>
            <a:r>
              <a:rPr lang="ar-SA" dirty="0"/>
              <a:t>تحسين جودة المنتج وإضافة خصائص أو نماذج جديدة.</a:t>
            </a:r>
          </a:p>
          <a:p>
            <a:pPr marL="285750" indent="-285750" algn="just" rtl="1">
              <a:buFont typeface="Arial" panose="020B0604020202020204" pitchFamily="34" charset="0"/>
              <a:buChar char="•"/>
            </a:pPr>
            <a:r>
              <a:rPr lang="ar-SA" dirty="0"/>
              <a:t>التوسع في قطاعات سوقية جديدة وقنوات توزيع إضافية.</a:t>
            </a:r>
          </a:p>
          <a:p>
            <a:pPr marL="285750" indent="-285750" algn="just" rtl="1">
              <a:buFont typeface="Arial" panose="020B0604020202020204" pitchFamily="34" charset="0"/>
              <a:buChar char="•"/>
            </a:pPr>
            <a:r>
              <a:rPr lang="ar-SA" dirty="0"/>
              <a:t>استمرار الإنفاق الترويجي مع التركيز بصورة أكبر على إقناع المستهلكين بالشراء وبناء تفضيل العلامة التجارية.</a:t>
            </a:r>
          </a:p>
          <a:p>
            <a:pPr marL="285750" indent="-285750" algn="just" rtl="1">
              <a:buFont typeface="Arial" panose="020B0604020202020204" pitchFamily="34" charset="0"/>
              <a:buChar char="•"/>
            </a:pPr>
            <a:r>
              <a:rPr lang="ar-SA" dirty="0"/>
              <a:t>المحافظة على الأسعار أو تخفيضها عند الحاجة لزيادة الحصة السوقية.</a:t>
            </a:r>
            <a:endParaRPr lang="en-US" dirty="0"/>
          </a:p>
        </p:txBody>
      </p:sp>
    </p:spTree>
    <p:extLst>
      <p:ext uri="{BB962C8B-B14F-4D97-AF65-F5344CB8AC3E}">
        <p14:creationId xmlns:p14="http://schemas.microsoft.com/office/powerpoint/2010/main" val="121836637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3D31B6-6101-FC6F-E873-E935EE9A74E3}"/>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80D2D417-11C6-E95A-ED17-63BBBA4CEE7D}"/>
              </a:ext>
            </a:extLst>
          </p:cNvPr>
          <p:cNvPicPr>
            <a:picLocks noChangeAspect="1"/>
          </p:cNvPicPr>
          <p:nvPr/>
        </p:nvPicPr>
        <p:blipFill>
          <a:blip r:embed="rId3"/>
          <a:stretch>
            <a:fillRect/>
          </a:stretch>
        </p:blipFill>
        <p:spPr>
          <a:xfrm>
            <a:off x="0" y="0"/>
            <a:ext cx="12192000" cy="6857999"/>
          </a:xfrm>
          <a:prstGeom prst="rect">
            <a:avLst/>
          </a:prstGeom>
        </p:spPr>
      </p:pic>
      <p:sp>
        <p:nvSpPr>
          <p:cNvPr id="2" name="Right Triangle 1">
            <a:extLst>
              <a:ext uri="{FF2B5EF4-FFF2-40B4-BE49-F238E27FC236}">
                <a16:creationId xmlns:a16="http://schemas.microsoft.com/office/drawing/2014/main" id="{4568F915-E04F-918B-BB15-C3CFA4483DC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73EE3E73-411E-E18D-9F76-D266AE53070A}"/>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B087E897-467A-F9F6-E61C-36102F29ED57}"/>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AB37C569-509A-7424-A517-C6360608FC71}"/>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05</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092567DF-2A1D-B935-78B0-C583D594476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40A39D4B-8C09-B516-E28D-6259D3C235D1}"/>
              </a:ext>
            </a:extLst>
          </p:cNvPr>
          <p:cNvSpPr txBox="1"/>
          <p:nvPr/>
        </p:nvSpPr>
        <p:spPr>
          <a:xfrm>
            <a:off x="4449778" y="1240996"/>
            <a:ext cx="6781044" cy="5449056"/>
          </a:xfrm>
          <a:prstGeom prst="rect">
            <a:avLst/>
          </a:prstGeom>
          <a:noFill/>
        </p:spPr>
        <p:txBody>
          <a:bodyPr wrap="square">
            <a:spAutoFit/>
          </a:bodyPr>
          <a:lstStyle/>
          <a:p>
            <a:pPr algn="just" rtl="1">
              <a:lnSpc>
                <a:spcPct val="150000"/>
              </a:lnSpc>
            </a:pPr>
            <a:r>
              <a:rPr lang="ar-SA" b="1" dirty="0">
                <a:solidFill>
                  <a:srgbClr val="00B0F0"/>
                </a:solidFill>
              </a:rPr>
              <a:t>مرحلة النضج</a:t>
            </a:r>
          </a:p>
          <a:p>
            <a:pPr algn="just" rtl="1">
              <a:lnSpc>
                <a:spcPct val="150000"/>
              </a:lnSpc>
            </a:pPr>
            <a:r>
              <a:rPr lang="ar-SA" dirty="0"/>
              <a:t>تعد مرحلة النضج أطول مراحل دورة حياة المنتج في معظم الحالات، وفيها يتباطأ نمو المبيعات بعد وصول المنتج إلى درجة عالية من الانتشار في السوق.</a:t>
            </a:r>
          </a:p>
          <a:p>
            <a:pPr algn="just" rtl="1">
              <a:lnSpc>
                <a:spcPct val="150000"/>
              </a:lnSpc>
            </a:pPr>
            <a:r>
              <a:rPr lang="ar-SA" dirty="0">
                <a:solidFill>
                  <a:srgbClr val="00B0F0"/>
                </a:solidFill>
              </a:rPr>
              <a:t>وتتميز هذه المرحلة بما يلي:</a:t>
            </a:r>
          </a:p>
          <a:p>
            <a:pPr marL="285750" indent="-285750" algn="just" rtl="1">
              <a:lnSpc>
                <a:spcPct val="150000"/>
              </a:lnSpc>
              <a:buFont typeface="Arial" panose="020B0604020202020204" pitchFamily="34" charset="0"/>
              <a:buChar char="•"/>
            </a:pPr>
            <a:r>
              <a:rPr lang="ar-SA" dirty="0"/>
              <a:t>استقرار أو تباطؤ نمو المبيعات.</a:t>
            </a:r>
          </a:p>
          <a:p>
            <a:pPr marL="285750" indent="-285750" algn="just" rtl="1">
              <a:lnSpc>
                <a:spcPct val="150000"/>
              </a:lnSpc>
              <a:buFont typeface="Arial" panose="020B0604020202020204" pitchFamily="34" charset="0"/>
              <a:buChar char="•"/>
            </a:pPr>
            <a:r>
              <a:rPr lang="ar-SA" dirty="0"/>
              <a:t>اشتداد المنافسة بين الشركات.</a:t>
            </a:r>
          </a:p>
          <a:p>
            <a:pPr marL="285750" indent="-285750" algn="just" rtl="1">
              <a:lnSpc>
                <a:spcPct val="150000"/>
              </a:lnSpc>
              <a:buFont typeface="Arial" panose="020B0604020202020204" pitchFamily="34" charset="0"/>
              <a:buChar char="•"/>
            </a:pPr>
            <a:r>
              <a:rPr lang="ar-SA" dirty="0"/>
              <a:t>زيادة الإنفاق على الإعلان وتنشيط المبيعات وتطوير المنتج للحفاظ على العملاء.</a:t>
            </a:r>
          </a:p>
          <a:p>
            <a:pPr marL="285750" indent="-285750" algn="just" rtl="1">
              <a:lnSpc>
                <a:spcPct val="150000"/>
              </a:lnSpc>
              <a:buFont typeface="Arial" panose="020B0604020202020204" pitchFamily="34" charset="0"/>
              <a:buChar char="•"/>
            </a:pPr>
            <a:r>
              <a:rPr lang="ar-SA" dirty="0"/>
              <a:t>انخفاض معدلات الربحية تدريجيًا نتيجة الضغوط التنافسية.</a:t>
            </a:r>
          </a:p>
          <a:p>
            <a:pPr algn="just" rtl="1">
              <a:lnSpc>
                <a:spcPct val="150000"/>
              </a:lnSpc>
            </a:pPr>
            <a:endParaRPr lang="ar-SA" dirty="0"/>
          </a:p>
          <a:p>
            <a:pPr algn="just" rtl="1">
              <a:lnSpc>
                <a:spcPct val="150000"/>
              </a:lnSpc>
            </a:pPr>
            <a:r>
              <a:rPr lang="ar-SA" dirty="0">
                <a:solidFill>
                  <a:srgbClr val="00B0F0"/>
                </a:solidFill>
              </a:rPr>
              <a:t>ولإطالة عمر المنتج، يقترح كوتلر تعديل السوق من خلال:</a:t>
            </a:r>
          </a:p>
          <a:p>
            <a:pPr marL="285750" indent="-285750" algn="just" rtl="1">
              <a:lnSpc>
                <a:spcPct val="150000"/>
              </a:lnSpc>
              <a:buFont typeface="Arial" panose="020B0604020202020204" pitchFamily="34" charset="0"/>
              <a:buChar char="•"/>
            </a:pPr>
            <a:r>
              <a:rPr lang="ar-SA" dirty="0"/>
              <a:t>استقطاب مستخدمين جدد.</a:t>
            </a:r>
          </a:p>
          <a:p>
            <a:pPr marL="285750" indent="-285750" algn="just" rtl="1">
              <a:lnSpc>
                <a:spcPct val="150000"/>
              </a:lnSpc>
              <a:buFont typeface="Arial" panose="020B0604020202020204" pitchFamily="34" charset="0"/>
              <a:buChar char="•"/>
            </a:pPr>
            <a:r>
              <a:rPr lang="ar-SA" dirty="0"/>
              <a:t>الدخول إلى قطاعات سوقية جديدة.</a:t>
            </a:r>
          </a:p>
          <a:p>
            <a:pPr marL="285750" indent="-285750" algn="just" rtl="1">
              <a:lnSpc>
                <a:spcPct val="150000"/>
              </a:lnSpc>
              <a:buFont typeface="Arial" panose="020B0604020202020204" pitchFamily="34" charset="0"/>
              <a:buChar char="•"/>
            </a:pPr>
            <a:r>
              <a:rPr lang="ar-SA" dirty="0"/>
              <a:t>تشجيع العملاء الحاليين على زيادة معدلات استخدام المنتج.</a:t>
            </a:r>
            <a:endParaRPr lang="en-US" dirty="0"/>
          </a:p>
        </p:txBody>
      </p:sp>
      <p:pic>
        <p:nvPicPr>
          <p:cNvPr id="5" name="Picture 4">
            <a:extLst>
              <a:ext uri="{FF2B5EF4-FFF2-40B4-BE49-F238E27FC236}">
                <a16:creationId xmlns:a16="http://schemas.microsoft.com/office/drawing/2014/main" id="{6BDF3ED3-F832-D32E-BDFB-2E804A09D3FE}"/>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0" y="3750355"/>
            <a:ext cx="3728420" cy="2796315"/>
          </a:xfrm>
          <a:prstGeom prst="rect">
            <a:avLst/>
          </a:prstGeom>
        </p:spPr>
      </p:pic>
    </p:spTree>
    <p:extLst>
      <p:ext uri="{BB962C8B-B14F-4D97-AF65-F5344CB8AC3E}">
        <p14:creationId xmlns:p14="http://schemas.microsoft.com/office/powerpoint/2010/main" val="404425604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482AC-57CC-1F76-E588-BCE9787EC2FD}"/>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E357B05E-569B-0340-0D9F-5B65ACF38A8A}"/>
              </a:ext>
            </a:extLst>
          </p:cNvPr>
          <p:cNvPicPr>
            <a:picLocks noChangeAspect="1"/>
          </p:cNvPicPr>
          <p:nvPr/>
        </p:nvPicPr>
        <p:blipFill>
          <a:blip r:embed="rId3"/>
          <a:stretch>
            <a:fillRect/>
          </a:stretch>
        </p:blipFill>
        <p:spPr>
          <a:xfrm>
            <a:off x="0" y="0"/>
            <a:ext cx="12192000" cy="6857999"/>
          </a:xfrm>
          <a:prstGeom prst="rect">
            <a:avLst/>
          </a:prstGeom>
        </p:spPr>
      </p:pic>
      <p:sp>
        <p:nvSpPr>
          <p:cNvPr id="2" name="Right Triangle 1">
            <a:extLst>
              <a:ext uri="{FF2B5EF4-FFF2-40B4-BE49-F238E27FC236}">
                <a16:creationId xmlns:a16="http://schemas.microsoft.com/office/drawing/2014/main" id="{816583FF-8A06-0193-E6F5-6622069C49B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D2CB7187-9A07-F17C-C143-AC0EA595BE35}"/>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1D5CB068-6759-A99E-7278-2E51BAB94535}"/>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445954EC-1018-A67D-BCAC-73596E41395D}"/>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05</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DB6F7DE1-4F46-91F4-70BE-BDC3FDC3C0B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3B882F14-2F46-EF4B-6A8B-CBF4429AB2C2}"/>
              </a:ext>
            </a:extLst>
          </p:cNvPr>
          <p:cNvSpPr txBox="1"/>
          <p:nvPr/>
        </p:nvSpPr>
        <p:spPr>
          <a:xfrm>
            <a:off x="1366787" y="629166"/>
            <a:ext cx="10150799" cy="6047809"/>
          </a:xfrm>
          <a:prstGeom prst="rect">
            <a:avLst/>
          </a:prstGeom>
          <a:noFill/>
        </p:spPr>
        <p:txBody>
          <a:bodyPr wrap="square">
            <a:spAutoFit/>
          </a:bodyPr>
          <a:lstStyle/>
          <a:p>
            <a:pPr algn="ctr" rtl="1">
              <a:lnSpc>
                <a:spcPct val="150000"/>
              </a:lnSpc>
            </a:pPr>
            <a:r>
              <a:rPr lang="ar-SA" b="1" dirty="0">
                <a:solidFill>
                  <a:srgbClr val="00B0F0"/>
                </a:solidFill>
              </a:rPr>
              <a:t>استراتيجيات مرحلة النضج</a:t>
            </a:r>
          </a:p>
          <a:p>
            <a:pPr algn="just" rtl="1">
              <a:lnSpc>
                <a:spcPct val="150000"/>
              </a:lnSpc>
            </a:pPr>
            <a:r>
              <a:rPr lang="ar-SA" dirty="0"/>
              <a:t>يمكن للشركة إطالة عمر المنتج خلال مرحلة النضج من خلال اتباع عدد من الاستراتيجيات التي تسهم في المحافظة على المبيعات وتعزيز القدرة التنافسية، ومن أهمها:</a:t>
            </a:r>
          </a:p>
          <a:p>
            <a:pPr algn="just" rtl="1">
              <a:lnSpc>
                <a:spcPct val="150000"/>
              </a:lnSpc>
            </a:pPr>
            <a:r>
              <a:rPr lang="ar-SA" b="1" dirty="0">
                <a:solidFill>
                  <a:srgbClr val="00B0F0"/>
                </a:solidFill>
              </a:rPr>
              <a:t>أولًا: تطوير المنتج</a:t>
            </a:r>
          </a:p>
          <a:p>
            <a:pPr algn="just" rtl="1">
              <a:lnSpc>
                <a:spcPct val="150000"/>
              </a:lnSpc>
            </a:pPr>
            <a:r>
              <a:rPr lang="ar-SA" dirty="0"/>
              <a:t> ويتم ذلك من خلال تحسين خصائص المنتج، مثل: </a:t>
            </a:r>
          </a:p>
          <a:p>
            <a:pPr marL="285750" indent="-285750" algn="just" rtl="1">
              <a:buFont typeface="Arial" panose="020B0604020202020204" pitchFamily="34" charset="0"/>
              <a:buChar char="•"/>
            </a:pPr>
            <a:r>
              <a:rPr lang="ar-SA" dirty="0"/>
              <a:t>رفع مستوى الجودة.</a:t>
            </a:r>
          </a:p>
          <a:p>
            <a:pPr marL="285750" indent="-285750" algn="just" rtl="1">
              <a:buFont typeface="Arial" panose="020B0604020202020204" pitchFamily="34" charset="0"/>
              <a:buChar char="•"/>
            </a:pPr>
            <a:r>
              <a:rPr lang="ar-SA" dirty="0"/>
              <a:t>إضافة مزايا أو خصائص جديدة.</a:t>
            </a:r>
          </a:p>
          <a:p>
            <a:pPr marL="285750" indent="-285750" algn="just" rtl="1">
              <a:buFont typeface="Arial" panose="020B0604020202020204" pitchFamily="34" charset="0"/>
              <a:buChar char="•"/>
            </a:pPr>
            <a:r>
              <a:rPr lang="ar-SA" dirty="0"/>
              <a:t>تطوير التصميم أو التغليف.</a:t>
            </a:r>
          </a:p>
          <a:p>
            <a:pPr marL="285750" indent="-285750" algn="just" rtl="1">
              <a:buFont typeface="Arial" panose="020B0604020202020204" pitchFamily="34" charset="0"/>
              <a:buChar char="•"/>
            </a:pPr>
            <a:r>
              <a:rPr lang="ar-SA" dirty="0"/>
              <a:t>تحديث التقنيات المستخدمة في المنتج.</a:t>
            </a:r>
          </a:p>
          <a:p>
            <a:pPr algn="just" rtl="1"/>
            <a:endParaRPr lang="ar-SA" dirty="0"/>
          </a:p>
          <a:p>
            <a:pPr marL="285750" indent="-285750" algn="just" rtl="1">
              <a:buFont typeface="Wingdings" panose="05000000000000000000" pitchFamily="2" charset="2"/>
              <a:buChar char="ü"/>
            </a:pPr>
            <a:r>
              <a:rPr lang="ar-SA" dirty="0"/>
              <a:t>وتهدف هذه التحسينات إلى المحافظة على العملاء الحاليين، وجذب عملاء جدد، وتعزيز القيمة التي يقدمها المنتج في السوق.</a:t>
            </a:r>
          </a:p>
          <a:p>
            <a:pPr algn="just" rtl="1"/>
            <a:endParaRPr lang="ar-SA" dirty="0"/>
          </a:p>
          <a:p>
            <a:pPr algn="just" rtl="1">
              <a:lnSpc>
                <a:spcPct val="150000"/>
              </a:lnSpc>
            </a:pPr>
            <a:r>
              <a:rPr lang="ar-SA" b="1" dirty="0">
                <a:solidFill>
                  <a:srgbClr val="00B0F0"/>
                </a:solidFill>
              </a:rPr>
              <a:t>ثانيًا: تطوير المزيج التسويقي </a:t>
            </a:r>
          </a:p>
          <a:p>
            <a:pPr algn="just" rtl="1">
              <a:lnSpc>
                <a:spcPct val="150000"/>
              </a:lnSpc>
            </a:pPr>
            <a:r>
              <a:rPr lang="ar-SA" dirty="0"/>
              <a:t>ويشمل ذلك إجراء تعديلات على عناصر المزيج التسويقي، مثل:</a:t>
            </a:r>
          </a:p>
          <a:p>
            <a:pPr marL="285750" indent="-285750" algn="just" rtl="1">
              <a:buFont typeface="Arial" panose="020B0604020202020204" pitchFamily="34" charset="0"/>
              <a:buChar char="•"/>
            </a:pPr>
            <a:r>
              <a:rPr lang="ar-SA" dirty="0"/>
              <a:t>تحسين الخدمات المقدمة للعملاء.</a:t>
            </a:r>
          </a:p>
          <a:p>
            <a:pPr marL="285750" indent="-285750" algn="just" rtl="1">
              <a:buFont typeface="Arial" panose="020B0604020202020204" pitchFamily="34" charset="0"/>
              <a:buChar char="•"/>
            </a:pPr>
            <a:r>
              <a:rPr lang="ar-SA" dirty="0"/>
              <a:t>إعادة النظر في سياسة التسعير.</a:t>
            </a:r>
          </a:p>
          <a:p>
            <a:pPr marL="285750" indent="-285750" algn="just" rtl="1">
              <a:buFont typeface="Arial" panose="020B0604020202020204" pitchFamily="34" charset="0"/>
              <a:buChar char="•"/>
            </a:pPr>
            <a:r>
              <a:rPr lang="ar-SA" dirty="0"/>
              <a:t>تطوير الأنشطة الترويجية.</a:t>
            </a:r>
          </a:p>
          <a:p>
            <a:pPr marL="285750" indent="-285750" algn="just" rtl="1">
              <a:buFont typeface="Arial" panose="020B0604020202020204" pitchFamily="34" charset="0"/>
              <a:buChar char="•"/>
            </a:pPr>
            <a:r>
              <a:rPr lang="ar-SA" dirty="0"/>
              <a:t>التوسع في قنوات التوزيع للوصول إلى أسواق جديدة.</a:t>
            </a:r>
            <a:endParaRPr lang="en-US" dirty="0"/>
          </a:p>
        </p:txBody>
      </p:sp>
      <p:pic>
        <p:nvPicPr>
          <p:cNvPr id="5" name="Picture 4">
            <a:extLst>
              <a:ext uri="{FF2B5EF4-FFF2-40B4-BE49-F238E27FC236}">
                <a16:creationId xmlns:a16="http://schemas.microsoft.com/office/drawing/2014/main" id="{D040DFAC-F5A8-1014-AEA0-521008C46F1B}"/>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123351" y="4635374"/>
            <a:ext cx="3075197" cy="1921266"/>
          </a:xfrm>
          <a:prstGeom prst="rect">
            <a:avLst/>
          </a:prstGeom>
        </p:spPr>
      </p:pic>
    </p:spTree>
    <p:extLst>
      <p:ext uri="{BB962C8B-B14F-4D97-AF65-F5344CB8AC3E}">
        <p14:creationId xmlns:p14="http://schemas.microsoft.com/office/powerpoint/2010/main" val="406093481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9C5CDC-C1A5-0E4D-FC33-009A907D7421}"/>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D82E3F10-FE58-C365-4DFD-49A134170E97}"/>
              </a:ext>
            </a:extLst>
          </p:cNvPr>
          <p:cNvPicPr>
            <a:picLocks noChangeAspect="1"/>
          </p:cNvPicPr>
          <p:nvPr/>
        </p:nvPicPr>
        <p:blipFill>
          <a:blip r:embed="rId3"/>
          <a:stretch>
            <a:fillRect/>
          </a:stretch>
        </p:blipFill>
        <p:spPr>
          <a:xfrm>
            <a:off x="0" y="0"/>
            <a:ext cx="12192000" cy="6857999"/>
          </a:xfrm>
          <a:prstGeom prst="rect">
            <a:avLst/>
          </a:prstGeom>
        </p:spPr>
      </p:pic>
      <p:sp>
        <p:nvSpPr>
          <p:cNvPr id="2" name="Right Triangle 1">
            <a:extLst>
              <a:ext uri="{FF2B5EF4-FFF2-40B4-BE49-F238E27FC236}">
                <a16:creationId xmlns:a16="http://schemas.microsoft.com/office/drawing/2014/main" id="{BCEFB04C-B007-0156-C6BB-B3781D4FC13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E5FDE94F-E153-C145-C560-54D97FD3D26C}"/>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25F4BFBF-DDE9-05FE-B979-4A8B3143698D}"/>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2242EBC2-5422-626E-22BC-A6829E230A33}"/>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05</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7DDBA682-5AFF-ABA0-B5F1-ABB636712D8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DA349C7C-FD82-A297-96BC-5DFDBE02208F}"/>
              </a:ext>
            </a:extLst>
          </p:cNvPr>
          <p:cNvSpPr txBox="1"/>
          <p:nvPr/>
        </p:nvSpPr>
        <p:spPr>
          <a:xfrm>
            <a:off x="4495046" y="1260555"/>
            <a:ext cx="6781044" cy="4618059"/>
          </a:xfrm>
          <a:prstGeom prst="rect">
            <a:avLst/>
          </a:prstGeom>
          <a:noFill/>
        </p:spPr>
        <p:txBody>
          <a:bodyPr wrap="square">
            <a:spAutoFit/>
          </a:bodyPr>
          <a:lstStyle/>
          <a:p>
            <a:pPr algn="just" rtl="1">
              <a:lnSpc>
                <a:spcPct val="150000"/>
              </a:lnSpc>
            </a:pPr>
            <a:r>
              <a:rPr lang="ar-SA" b="1" dirty="0">
                <a:solidFill>
                  <a:srgbClr val="00B0F0"/>
                </a:solidFill>
              </a:rPr>
              <a:t>مرحلة التراجع</a:t>
            </a:r>
          </a:p>
          <a:p>
            <a:pPr algn="just" rtl="1">
              <a:lnSpc>
                <a:spcPct val="150000"/>
              </a:lnSpc>
            </a:pPr>
            <a:r>
              <a:rPr lang="ar-SA" dirty="0"/>
              <a:t>تمثل مرحلة التراجع الفترة التي تبدأ فيها مبيعات المنتج وأرباحه بالانخفاض بصورة مستمرة، نتيجة عوامل متعددة، من أبرزها:</a:t>
            </a:r>
          </a:p>
          <a:p>
            <a:pPr marL="285750" indent="-285750" algn="just" rtl="1">
              <a:lnSpc>
                <a:spcPct val="150000"/>
              </a:lnSpc>
              <a:buFont typeface="Arial" panose="020B0604020202020204" pitchFamily="34" charset="0"/>
              <a:buChar char="•"/>
            </a:pPr>
            <a:r>
              <a:rPr lang="ar-SA" dirty="0"/>
              <a:t>التطورات التقنية.</a:t>
            </a:r>
          </a:p>
          <a:p>
            <a:pPr marL="285750" indent="-285750" algn="just" rtl="1">
              <a:lnSpc>
                <a:spcPct val="150000"/>
              </a:lnSpc>
              <a:buFont typeface="Arial" panose="020B0604020202020204" pitchFamily="34" charset="0"/>
              <a:buChar char="•"/>
            </a:pPr>
            <a:r>
              <a:rPr lang="ar-SA" dirty="0"/>
              <a:t>تغير احتياجات المستهلكين وأذواقهم.</a:t>
            </a:r>
          </a:p>
          <a:p>
            <a:pPr marL="285750" indent="-285750" algn="just" rtl="1">
              <a:lnSpc>
                <a:spcPct val="150000"/>
              </a:lnSpc>
              <a:buFont typeface="Arial" panose="020B0604020202020204" pitchFamily="34" charset="0"/>
              <a:buChar char="•"/>
            </a:pPr>
            <a:r>
              <a:rPr lang="ar-SA" dirty="0"/>
              <a:t>ظهور منتجات بديلة.</a:t>
            </a:r>
          </a:p>
          <a:p>
            <a:pPr marL="285750" indent="-285750" algn="just" rtl="1">
              <a:lnSpc>
                <a:spcPct val="150000"/>
              </a:lnSpc>
              <a:buFont typeface="Arial" panose="020B0604020202020204" pitchFamily="34" charset="0"/>
              <a:buChar char="•"/>
            </a:pPr>
            <a:r>
              <a:rPr lang="ar-SA" dirty="0"/>
              <a:t>اشتداد المنافسة في السوق.</a:t>
            </a:r>
          </a:p>
          <a:p>
            <a:pPr algn="just" rtl="1">
              <a:lnSpc>
                <a:spcPct val="150000"/>
              </a:lnSpc>
            </a:pPr>
            <a:endParaRPr lang="ar-SA" dirty="0"/>
          </a:p>
          <a:p>
            <a:pPr marL="285750" indent="-285750" algn="just" rtl="1">
              <a:lnSpc>
                <a:spcPct val="150000"/>
              </a:lnSpc>
              <a:buFont typeface="Wingdings" panose="05000000000000000000" pitchFamily="2" charset="2"/>
              <a:buChar char="ü"/>
            </a:pPr>
            <a:r>
              <a:rPr lang="ar-SA" dirty="0"/>
              <a:t>وخلال هذه المرحلة قد تتوقف بعض الشركات عن إنتاج المنتج، بينما تعمل شركات أخرى على تقليص خطوط إنتاجها أو تخفيض الإنفاق التسويقي والتركيز على المنتجات الأكثر ربحية.</a:t>
            </a:r>
            <a:endParaRPr lang="en-US" dirty="0"/>
          </a:p>
        </p:txBody>
      </p:sp>
      <p:pic>
        <p:nvPicPr>
          <p:cNvPr id="5" name="Picture 4">
            <a:extLst>
              <a:ext uri="{FF2B5EF4-FFF2-40B4-BE49-F238E27FC236}">
                <a16:creationId xmlns:a16="http://schemas.microsoft.com/office/drawing/2014/main" id="{B420EA5D-D9A0-2DDA-5544-C21D7C66406B}"/>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439092" y="4252940"/>
            <a:ext cx="3289691" cy="2193127"/>
          </a:xfrm>
          <a:prstGeom prst="rect">
            <a:avLst/>
          </a:prstGeom>
        </p:spPr>
      </p:pic>
    </p:spTree>
    <p:extLst>
      <p:ext uri="{BB962C8B-B14F-4D97-AF65-F5344CB8AC3E}">
        <p14:creationId xmlns:p14="http://schemas.microsoft.com/office/powerpoint/2010/main" val="304137839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3EBAB-9469-8ED6-AC84-049C9D35ECDB}"/>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7C381EAB-E5DA-F72A-42E1-51A8074EB274}"/>
              </a:ext>
            </a:extLst>
          </p:cNvPr>
          <p:cNvPicPr>
            <a:picLocks noChangeAspect="1"/>
          </p:cNvPicPr>
          <p:nvPr/>
        </p:nvPicPr>
        <p:blipFill>
          <a:blip r:embed="rId3"/>
          <a:stretch>
            <a:fillRect/>
          </a:stretch>
        </p:blipFill>
        <p:spPr>
          <a:xfrm>
            <a:off x="0" y="0"/>
            <a:ext cx="12192000" cy="6857999"/>
          </a:xfrm>
          <a:prstGeom prst="rect">
            <a:avLst/>
          </a:prstGeom>
        </p:spPr>
      </p:pic>
      <p:sp>
        <p:nvSpPr>
          <p:cNvPr id="2" name="Right Triangle 1">
            <a:extLst>
              <a:ext uri="{FF2B5EF4-FFF2-40B4-BE49-F238E27FC236}">
                <a16:creationId xmlns:a16="http://schemas.microsoft.com/office/drawing/2014/main" id="{15F88B1A-059F-5287-F4E1-8C169330492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6954874F-7040-F9CD-277F-A389C4613C12}"/>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1FE833BC-2E3E-754C-8672-D588B6619F6F}"/>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9FBD4917-E783-5B12-54B4-A9BA6B928E89}"/>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05</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E7B90EF0-1AAA-F629-38DB-958776CA2BF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B54FAE54-94A7-75B0-6921-A06EFED1655B}"/>
              </a:ext>
            </a:extLst>
          </p:cNvPr>
          <p:cNvSpPr txBox="1"/>
          <p:nvPr/>
        </p:nvSpPr>
        <p:spPr>
          <a:xfrm>
            <a:off x="3449370" y="1240996"/>
            <a:ext cx="7968914" cy="5033557"/>
          </a:xfrm>
          <a:prstGeom prst="rect">
            <a:avLst/>
          </a:prstGeom>
          <a:noFill/>
        </p:spPr>
        <p:txBody>
          <a:bodyPr wrap="square">
            <a:spAutoFit/>
          </a:bodyPr>
          <a:lstStyle/>
          <a:p>
            <a:pPr algn="just" rtl="1">
              <a:lnSpc>
                <a:spcPct val="150000"/>
              </a:lnSpc>
              <a:buNone/>
            </a:pPr>
            <a:r>
              <a:rPr lang="en-US" b="1" dirty="0">
                <a:solidFill>
                  <a:srgbClr val="00B0F0"/>
                </a:solidFill>
              </a:rPr>
              <a:t>القرارات التسويقية في مرحلة التراجع</a:t>
            </a:r>
          </a:p>
          <a:p>
            <a:pPr algn="just" rtl="1">
              <a:lnSpc>
                <a:spcPct val="150000"/>
              </a:lnSpc>
              <a:buNone/>
            </a:pPr>
            <a:r>
              <a:rPr lang="en-US" dirty="0"/>
              <a:t>عند وصول المنتج إلى مرحلة التراجع، ينبغي على الإدارة تقييم جدوى استمراره واتخاذ القرار المناسب بشأن مستقبله، ومن أبرز البدائل المتاحة:</a:t>
            </a:r>
          </a:p>
          <a:p>
            <a:pPr algn="just" rtl="1">
              <a:lnSpc>
                <a:spcPct val="150000"/>
              </a:lnSpc>
              <a:buNone/>
            </a:pPr>
            <a:r>
              <a:rPr lang="en-US" b="1" dirty="0">
                <a:solidFill>
                  <a:srgbClr val="00B0F0"/>
                </a:solidFill>
              </a:rPr>
              <a:t>أولًا: الاستمرار في المنتج</a:t>
            </a:r>
          </a:p>
          <a:p>
            <a:pPr algn="just" rtl="1">
              <a:lnSpc>
                <a:spcPct val="150000"/>
              </a:lnSpc>
              <a:buNone/>
            </a:pPr>
            <a:r>
              <a:rPr lang="en-US" dirty="0"/>
              <a:t>قد تستمر الشركة في تسويق المنتج مع إجراء تحسينات أو إعادة تقديمه بصورة جديدة، بهدف استعادة اهتمام العملاء وإطالة فترة بقائه في السوق.</a:t>
            </a:r>
          </a:p>
          <a:p>
            <a:pPr algn="just" rtl="1">
              <a:lnSpc>
                <a:spcPct val="150000"/>
              </a:lnSpc>
              <a:buNone/>
            </a:pPr>
            <a:r>
              <a:rPr lang="en-US" b="1" dirty="0">
                <a:solidFill>
                  <a:srgbClr val="00B0F0"/>
                </a:solidFill>
              </a:rPr>
              <a:t>ثانيًا: تعظيم العائد من المنتج</a:t>
            </a:r>
          </a:p>
          <a:p>
            <a:pPr algn="just" rtl="1">
              <a:lnSpc>
                <a:spcPct val="150000"/>
              </a:lnSpc>
              <a:buNone/>
            </a:pPr>
            <a:r>
              <a:rPr lang="en-US" dirty="0"/>
              <a:t>قد تتجه الشركة إلى تقليل النفقات المرتبطة بالمنتج، مثل تكاليف الإنتاج والترويج والبحث والتطوير، مع الاستمرار في بيعه لتحقيق أكبر عائد ممكن خلال الفترة المتبقية من عمره.</a:t>
            </a:r>
          </a:p>
          <a:p>
            <a:pPr algn="just" rtl="1">
              <a:lnSpc>
                <a:spcPct val="150000"/>
              </a:lnSpc>
              <a:buNone/>
            </a:pPr>
            <a:r>
              <a:rPr lang="en-US" b="1" dirty="0">
                <a:solidFill>
                  <a:srgbClr val="00B0F0"/>
                </a:solidFill>
              </a:rPr>
              <a:t>ثالثًا: إيقاف المنتج</a:t>
            </a:r>
          </a:p>
          <a:p>
            <a:pPr algn="just" rtl="1">
              <a:lnSpc>
                <a:spcPct val="150000"/>
              </a:lnSpc>
              <a:buNone/>
            </a:pPr>
            <a:r>
              <a:rPr lang="en-US" dirty="0"/>
              <a:t>إذا لم يعد المنتج يحقق جدوى اقتصادية، فقد تقرر الشركة إيقاف إنتاجه وسحبه من السوق، أو بيع حقوقه إلى شركة أخرى، أو تصفية ما تبقى منه بما يحقق أفضل عائد ممكن.</a:t>
            </a:r>
          </a:p>
        </p:txBody>
      </p:sp>
      <p:pic>
        <p:nvPicPr>
          <p:cNvPr id="7" name="Picture 6">
            <a:extLst>
              <a:ext uri="{FF2B5EF4-FFF2-40B4-BE49-F238E27FC236}">
                <a16:creationId xmlns:a16="http://schemas.microsoft.com/office/drawing/2014/main" id="{FB29243E-CF90-721A-02C0-A42F8BAFACBB}"/>
              </a:ext>
            </a:extLst>
          </p:cNvPr>
          <p:cNvPicPr>
            <a:picLocks noChangeAspect="1"/>
          </p:cNvPicPr>
          <p:nvPr/>
        </p:nvPicPr>
        <p:blipFill>
          <a:blip r:embed="rId5"/>
          <a:stretch>
            <a:fillRect/>
          </a:stretch>
        </p:blipFill>
        <p:spPr>
          <a:xfrm>
            <a:off x="144889" y="4416970"/>
            <a:ext cx="3292125" cy="2188654"/>
          </a:xfrm>
          <a:prstGeom prst="rect">
            <a:avLst/>
          </a:prstGeom>
        </p:spPr>
      </p:pic>
    </p:spTree>
    <p:extLst>
      <p:ext uri="{BB962C8B-B14F-4D97-AF65-F5344CB8AC3E}">
        <p14:creationId xmlns:p14="http://schemas.microsoft.com/office/powerpoint/2010/main" val="418801782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8994" y="118359"/>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23609</TotalTime>
  <Words>5687</Words>
  <Application>Microsoft Office PowerPoint</Application>
  <PresentationFormat>Widescreen</PresentationFormat>
  <Paragraphs>615</Paragraphs>
  <Slides>48</Slides>
  <Notes>47</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48</vt:i4>
      </vt:variant>
    </vt:vector>
  </HeadingPairs>
  <TitlesOfParts>
    <vt:vector size="57" baseType="lpstr">
      <vt:lpstr>Alexandria</vt:lpstr>
      <vt:lpstr>Arial</vt:lpstr>
      <vt:lpstr>Calibri</vt:lpstr>
      <vt:lpstr>Calibri Light</vt:lpstr>
      <vt:lpstr>Courier New</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AlaaEldmrat</dc:creator>
  <cp:lastModifiedBy>mohammade Aasem Rajoub</cp:lastModifiedBy>
  <cp:revision>32</cp:revision>
  <dcterms:created xsi:type="dcterms:W3CDTF">2026-05-24T14:35:12Z</dcterms:created>
  <dcterms:modified xsi:type="dcterms:W3CDTF">2026-07-01T12:11:19Z</dcterms:modified>
</cp:coreProperties>
</file>