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3" r:id="rId2"/>
    <p:sldId id="259" r:id="rId3"/>
    <p:sldId id="280" r:id="rId4"/>
    <p:sldId id="265" r:id="rId5"/>
    <p:sldId id="271" r:id="rId6"/>
    <p:sldId id="273" r:id="rId7"/>
    <p:sldId id="270" r:id="rId8"/>
    <p:sldId id="275" r:id="rId9"/>
    <p:sldId id="263" r:id="rId10"/>
    <p:sldId id="278" r:id="rId11"/>
    <p:sldId id="276" r:id="rId12"/>
    <p:sldId id="279" r:id="rId13"/>
    <p:sldId id="281" r:id="rId14"/>
    <p:sldId id="282" r:id="rId15"/>
    <p:sldId id="284" r:id="rId16"/>
    <p:sldId id="285" r:id="rId17"/>
    <p:sldId id="286" r:id="rId18"/>
    <p:sldId id="287" r:id="rId19"/>
    <p:sldId id="288" r:id="rId20"/>
    <p:sldId id="289" r:id="rId21"/>
    <p:sldId id="290" r:id="rId22"/>
    <p:sldId id="291" r:id="rId23"/>
    <p:sldId id="292" r:id="rId24"/>
    <p:sldId id="293" r:id="rId25"/>
    <p:sldId id="295" r:id="rId26"/>
    <p:sldId id="294" r:id="rId27"/>
    <p:sldId id="296" r:id="rId28"/>
    <p:sldId id="297" r:id="rId29"/>
    <p:sldId id="298" r:id="rId30"/>
    <p:sldId id="299" r:id="rId31"/>
    <p:sldId id="300" r:id="rId32"/>
    <p:sldId id="301" r:id="rId33"/>
    <p:sldId id="302" r:id="rId34"/>
    <p:sldId id="303" r:id="rId35"/>
    <p:sldId id="258"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86" d="100"/>
          <a:sy n="86" d="100"/>
        </p:scale>
        <p:origin x="18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4/6/2022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4/6/2022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4/6/2022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4/6/2022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jpe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techtarget.com/searchnetworking/definition/protocol" TargetMode="Externa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techtarget.com/searchnetworking/definition/local-area-network-LAN"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techtarget.com/searchnetworking/definition/OSI" TargetMode="Externa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techtarget.com/searchnetworking/definition/8023"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versitron.com/category/fiber-optic-media-converters/gigabit-media-converters-for-1000base-fiber-optic-speed"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versitron.com/category/sfp-modules"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0.jpe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jpe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6194739" y="3454705"/>
            <a:ext cx="5997262" cy="1034667"/>
          </a:xfrm>
          <a:prstGeom prst="rect">
            <a:avLst/>
          </a:prstGeom>
        </p:spPr>
      </p:pic>
      <p:sp>
        <p:nvSpPr>
          <p:cNvPr id="16" name="TextBox 15"/>
          <p:cNvSpPr txBox="1"/>
          <p:nvPr/>
        </p:nvSpPr>
        <p:spPr>
          <a:xfrm>
            <a:off x="6194739" y="3601644"/>
            <a:ext cx="6005970" cy="954107"/>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a:t>
            </a:r>
            <a:r>
              <a:rPr lang="en-US" sz="2800" b="1" i="1" dirty="0" smtClean="0">
                <a:solidFill>
                  <a:srgbClr val="FF9518"/>
                </a:solidFill>
                <a:latin typeface="Tajawal Medium" panose="00000600000000000000" pitchFamily="2" charset="-78"/>
                <a:cs typeface="Tajawal Medium" panose="00000600000000000000" pitchFamily="2" charset="-78"/>
              </a:rPr>
              <a:t>version4</a:t>
            </a:r>
          </a:p>
          <a:p>
            <a:r>
              <a:rPr lang="en-US" sz="2800" b="1" i="1" dirty="0" smtClean="0">
                <a:solidFill>
                  <a:srgbClr val="FF9518"/>
                </a:solidFill>
                <a:latin typeface="Tajawal Medium" panose="00000600000000000000" pitchFamily="2" charset="-78"/>
                <a:cs typeface="Tajawal Medium" panose="00000600000000000000" pitchFamily="2" charset="-78"/>
              </a:rPr>
              <a:t>        &amp; 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93899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2</a:t>
            </a:r>
            <a:endParaRPr lang="en-US" sz="2800" dirty="0"/>
          </a:p>
          <a:p>
            <a:r>
              <a:rPr lang="en-US" dirty="0"/>
              <a:t/>
            </a:r>
            <a:br>
              <a:rPr lang="en-US" dirty="0"/>
            </a:br>
            <a:endParaRPr lang="ar-EG" dirty="0"/>
          </a:p>
        </p:txBody>
      </p:sp>
    </p:spTree>
    <p:extLst>
      <p:ext uri="{BB962C8B-B14F-4D97-AF65-F5344CB8AC3E}">
        <p14:creationId xmlns:p14="http://schemas.microsoft.com/office/powerpoint/2010/main" val="2535050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pic>
        <p:nvPicPr>
          <p:cNvPr id="1028" name="Picture 4" descr="Tricks to remember five classes of IPv4 | by Geeky much! | Networks &amp;  Security | Mediu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6988" y="1727603"/>
            <a:ext cx="10108842" cy="3721784"/>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1243194" y="1427555"/>
            <a:ext cx="10576622" cy="5693866"/>
          </a:xfrm>
          <a:prstGeom prst="rect">
            <a:avLst/>
          </a:prstGeom>
        </p:spPr>
        <p:txBody>
          <a:bodyPr wrap="square">
            <a:spAutoFit/>
          </a:bodyPr>
          <a:lstStyle/>
          <a:p>
            <a:pPr marL="457200" indent="-457200">
              <a:buFont typeface="Wingdings" panose="05000000000000000000" pitchFamily="2" charset="2"/>
              <a:buChar char="v"/>
            </a:pPr>
            <a:r>
              <a:rPr lang="en-US" sz="2800" b="1" dirty="0" smtClean="0">
                <a:solidFill>
                  <a:srgbClr val="FF0000"/>
                </a:solidFill>
                <a:cs typeface="+mj-cs"/>
              </a:rPr>
              <a:t>For example : 10. 1.1.1  </a:t>
            </a:r>
          </a:p>
          <a:p>
            <a:pPr marL="514350" indent="-514350">
              <a:buAutoNum type="arabicPeriod"/>
            </a:pPr>
            <a:r>
              <a:rPr lang="en-US" sz="2800" b="1" dirty="0" smtClean="0">
                <a:solidFill>
                  <a:srgbClr val="FF0000"/>
                </a:solidFill>
                <a:cs typeface="+mj-cs"/>
              </a:rPr>
              <a:t>Class A</a:t>
            </a:r>
          </a:p>
          <a:p>
            <a:pPr marL="514350" indent="-514350">
              <a:buAutoNum type="arabicPeriod"/>
            </a:pPr>
            <a:r>
              <a:rPr lang="en-US" sz="2800" b="1" dirty="0">
                <a:solidFill>
                  <a:srgbClr val="FF0000"/>
                </a:solidFill>
                <a:cs typeface="+mj-cs"/>
              </a:rPr>
              <a:t> </a:t>
            </a:r>
            <a:r>
              <a:rPr lang="en-US" sz="2800" b="1" dirty="0" smtClean="0">
                <a:solidFill>
                  <a:srgbClr val="FF0000"/>
                </a:solidFill>
                <a:cs typeface="+mj-cs"/>
              </a:rPr>
              <a:t>network bits =8 bits         3.host bits = 24 bits</a:t>
            </a:r>
          </a:p>
          <a:p>
            <a:pPr marL="514350" indent="-514350">
              <a:buAutoNum type="arabicPeriod"/>
            </a:pPr>
            <a:endParaRPr lang="en-US" sz="2800" b="1" dirty="0">
              <a:solidFill>
                <a:srgbClr val="FF0000"/>
              </a:solidFill>
              <a:cs typeface="+mj-cs"/>
            </a:endParaRPr>
          </a:p>
          <a:p>
            <a:pPr marL="514350" indent="-514350">
              <a:buAutoNum type="arabicPeriod"/>
            </a:pPr>
            <a:r>
              <a:rPr lang="en-US" sz="2800" b="1" dirty="0" smtClean="0">
                <a:solidFill>
                  <a:srgbClr val="FF0000"/>
                </a:solidFill>
                <a:cs typeface="+mj-cs"/>
              </a:rPr>
              <a:t>173.16.30.1</a:t>
            </a:r>
          </a:p>
          <a:p>
            <a:pPr marL="514350" indent="-514350">
              <a:buAutoNum type="arabicPeriod"/>
            </a:pPr>
            <a:r>
              <a:rPr lang="en-US" sz="2800" b="1" dirty="0">
                <a:solidFill>
                  <a:srgbClr val="FF0000"/>
                </a:solidFill>
              </a:rPr>
              <a:t>Class </a:t>
            </a:r>
            <a:r>
              <a:rPr lang="en-US" sz="2800" b="1" dirty="0" smtClean="0">
                <a:solidFill>
                  <a:srgbClr val="FF0000"/>
                </a:solidFill>
              </a:rPr>
              <a:t>B</a:t>
            </a:r>
            <a:endParaRPr lang="en-US" sz="2800" b="1" dirty="0">
              <a:solidFill>
                <a:srgbClr val="FF0000"/>
              </a:solidFill>
            </a:endParaRPr>
          </a:p>
          <a:p>
            <a:pPr marL="514350" indent="-514350">
              <a:buAutoNum type="arabicPeriod"/>
            </a:pPr>
            <a:r>
              <a:rPr lang="en-US" sz="2800" b="1" dirty="0">
                <a:solidFill>
                  <a:srgbClr val="FF0000"/>
                </a:solidFill>
              </a:rPr>
              <a:t> network bits </a:t>
            </a:r>
            <a:r>
              <a:rPr lang="en-US" sz="2800" b="1" dirty="0" smtClean="0">
                <a:solidFill>
                  <a:srgbClr val="FF0000"/>
                </a:solidFill>
              </a:rPr>
              <a:t>=16 </a:t>
            </a:r>
            <a:r>
              <a:rPr lang="en-US" sz="2800" b="1" dirty="0">
                <a:solidFill>
                  <a:srgbClr val="FF0000"/>
                </a:solidFill>
              </a:rPr>
              <a:t>bits         </a:t>
            </a:r>
            <a:r>
              <a:rPr lang="en-US" sz="2800" b="1" dirty="0" smtClean="0">
                <a:solidFill>
                  <a:srgbClr val="FF0000"/>
                </a:solidFill>
              </a:rPr>
              <a:t>6.host </a:t>
            </a:r>
            <a:r>
              <a:rPr lang="en-US" sz="2800" b="1" dirty="0">
                <a:solidFill>
                  <a:srgbClr val="FF0000"/>
                </a:solidFill>
              </a:rPr>
              <a:t>bits = </a:t>
            </a:r>
            <a:r>
              <a:rPr lang="en-US" sz="2800" b="1" dirty="0" smtClean="0">
                <a:solidFill>
                  <a:srgbClr val="FF0000"/>
                </a:solidFill>
              </a:rPr>
              <a:t>16 </a:t>
            </a:r>
            <a:r>
              <a:rPr lang="en-US" sz="2800" b="1" dirty="0">
                <a:solidFill>
                  <a:srgbClr val="FF0000"/>
                </a:solidFill>
              </a:rPr>
              <a:t>bits</a:t>
            </a:r>
          </a:p>
          <a:p>
            <a:pPr marL="514350" indent="-514350">
              <a:buAutoNum type="arabicPeriod"/>
            </a:pPr>
            <a:endParaRPr lang="en-US" sz="2800" b="1" dirty="0">
              <a:solidFill>
                <a:srgbClr val="FF0000"/>
              </a:solidFill>
            </a:endParaRPr>
          </a:p>
          <a:p>
            <a:pPr marL="514350" indent="-514350">
              <a:buAutoNum type="arabicPeriod"/>
            </a:pPr>
            <a:endParaRPr lang="en-US" sz="2800" b="1" dirty="0" smtClean="0">
              <a:solidFill>
                <a:srgbClr val="FF0000"/>
              </a:solidFill>
              <a:cs typeface="+mj-cs"/>
            </a:endParaRPr>
          </a:p>
          <a:p>
            <a:r>
              <a:rPr lang="en-US" sz="2800" b="1" dirty="0" smtClean="0">
                <a:solidFill>
                  <a:srgbClr val="FF0000"/>
                </a:solidFill>
                <a:cs typeface="+mj-cs"/>
              </a:rPr>
              <a:t> </a:t>
            </a:r>
          </a:p>
          <a:p>
            <a:endParaRPr lang="en-US" sz="2800" b="1" dirty="0" smtClean="0">
              <a:solidFill>
                <a:srgbClr val="FF0000"/>
              </a:solidFill>
              <a:cs typeface="+mj-cs"/>
            </a:endParaRPr>
          </a:p>
          <a:p>
            <a:pPr marL="457200" indent="-457200">
              <a:buFont typeface="Wingdings" panose="05000000000000000000" pitchFamily="2" charset="2"/>
              <a:buChar char="v"/>
            </a:pPr>
            <a:endParaRPr lang="en-US" sz="2800" b="1" dirty="0" smtClean="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cxnSp>
        <p:nvCxnSpPr>
          <p:cNvPr id="23" name="Straight Arrow Connector 22"/>
          <p:cNvCxnSpPr/>
          <p:nvPr/>
        </p:nvCxnSpPr>
        <p:spPr>
          <a:xfrm flipH="1" flipV="1">
            <a:off x="4077157" y="1817552"/>
            <a:ext cx="212420" cy="77187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6" name="Oval 15"/>
          <p:cNvSpPr/>
          <p:nvPr/>
        </p:nvSpPr>
        <p:spPr>
          <a:xfrm>
            <a:off x="4289577" y="1385080"/>
            <a:ext cx="1711978" cy="592428"/>
          </a:xfrm>
          <a:prstGeom prst="ellipse">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cxnSp>
        <p:nvCxnSpPr>
          <p:cNvPr id="35" name="Straight Arrow Connector 34"/>
          <p:cNvCxnSpPr/>
          <p:nvPr/>
        </p:nvCxnSpPr>
        <p:spPr>
          <a:xfrm flipH="1" flipV="1">
            <a:off x="5532771" y="1973582"/>
            <a:ext cx="2056436" cy="41997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2028730" y="571323"/>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414225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707665"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ctrTitle"/>
          </p:nvPr>
        </p:nvSpPr>
        <p:spPr>
          <a:xfrm>
            <a:off x="918693" y="1716794"/>
            <a:ext cx="9144000" cy="2387600"/>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pic>
        <p:nvPicPr>
          <p:cNvPr id="11" name="Picture 10"/>
          <p:cNvPicPr>
            <a:picLocks noChangeAspect="1"/>
          </p:cNvPicPr>
          <p:nvPr/>
        </p:nvPicPr>
        <p:blipFill>
          <a:blip r:embed="rId6"/>
          <a:stretch>
            <a:fillRect/>
          </a:stretch>
        </p:blipFill>
        <p:spPr>
          <a:xfrm>
            <a:off x="2440789" y="1324292"/>
            <a:ext cx="7823674" cy="4624952"/>
          </a:xfrm>
          <a:prstGeom prst="rect">
            <a:avLst/>
          </a:prstGeom>
        </p:spPr>
      </p:pic>
      <p:sp>
        <p:nvSpPr>
          <p:cNvPr id="13" name="TextBox 12"/>
          <p:cNvSpPr txBox="1"/>
          <p:nvPr/>
        </p:nvSpPr>
        <p:spPr>
          <a:xfrm>
            <a:off x="2692067" y="596234"/>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744973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8637"/>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2073500" y="1298837"/>
            <a:ext cx="8744754" cy="4970776"/>
          </a:xfrm>
          <a:prstGeom prst="rect">
            <a:avLst/>
          </a:prstGeom>
        </p:spPr>
      </p:pic>
      <p:sp>
        <p:nvSpPr>
          <p:cNvPr id="12" name="TextBox 11"/>
          <p:cNvSpPr txBox="1"/>
          <p:nvPr/>
        </p:nvSpPr>
        <p:spPr>
          <a:xfrm>
            <a:off x="2170446" y="52778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750447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1318"/>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2" name="TextBox 11"/>
          <p:cNvSpPr txBox="1"/>
          <p:nvPr/>
        </p:nvSpPr>
        <p:spPr>
          <a:xfrm>
            <a:off x="1874165" y="1329496"/>
            <a:ext cx="8390438" cy="5016758"/>
          </a:xfrm>
          <a:prstGeom prst="rect">
            <a:avLst/>
          </a:prstGeom>
          <a:noFill/>
        </p:spPr>
        <p:txBody>
          <a:bodyPr wrap="square" rtlCol="0">
            <a:spAutoFit/>
          </a:bodyPr>
          <a:lstStyle/>
          <a:p>
            <a:r>
              <a:rPr lang="en-US" sz="2800" b="1" dirty="0">
                <a:solidFill>
                  <a:srgbClr val="FF0000"/>
                </a:solidFill>
                <a:cs typeface="+mj-cs"/>
              </a:rPr>
              <a:t>Determine  : network Id , broadcast </a:t>
            </a:r>
            <a:r>
              <a:rPr lang="en-US" sz="2800" b="1" dirty="0" smtClean="0">
                <a:solidFill>
                  <a:srgbClr val="FF0000"/>
                </a:solidFill>
                <a:cs typeface="+mj-cs"/>
              </a:rPr>
              <a:t>IP</a:t>
            </a:r>
          </a:p>
          <a:p>
            <a:endParaRPr lang="en-US" sz="2800" b="1" dirty="0">
              <a:solidFill>
                <a:srgbClr val="FF0000"/>
              </a:solidFill>
              <a:cs typeface="+mj-cs"/>
            </a:endParaRPr>
          </a:p>
          <a:p>
            <a:r>
              <a:rPr lang="en-US" sz="3200" b="1" dirty="0" smtClean="0">
                <a:solidFill>
                  <a:srgbClr val="FF0000"/>
                </a:solidFill>
                <a:latin typeface="Inter"/>
              </a:rPr>
              <a:t>193. 30.11.1</a:t>
            </a:r>
          </a:p>
          <a:p>
            <a:endParaRPr lang="en-US" sz="3200" b="1" dirty="0" smtClean="0">
              <a:solidFill>
                <a:srgbClr val="FF0000"/>
              </a:solidFill>
              <a:latin typeface="Inter"/>
            </a:endParaRPr>
          </a:p>
          <a:p>
            <a:r>
              <a:rPr lang="en-US" sz="3200" b="1" dirty="0">
                <a:solidFill>
                  <a:srgbClr val="FF0000"/>
                </a:solidFill>
                <a:latin typeface="Inter"/>
              </a:rPr>
              <a:t>c</a:t>
            </a:r>
            <a:r>
              <a:rPr lang="en-US" sz="3200" b="1" dirty="0" smtClean="0">
                <a:solidFill>
                  <a:srgbClr val="FF0000"/>
                </a:solidFill>
                <a:latin typeface="Inter"/>
              </a:rPr>
              <a:t>lass </a:t>
            </a:r>
            <a:r>
              <a:rPr lang="en-US" sz="3200" b="1" dirty="0" smtClean="0">
                <a:latin typeface="Inter"/>
              </a:rPr>
              <a:t>c               </a:t>
            </a:r>
            <a:r>
              <a:rPr lang="en-US" sz="3200" b="1" dirty="0" smtClean="0">
                <a:solidFill>
                  <a:schemeClr val="accent1">
                    <a:lumMod val="75000"/>
                  </a:schemeClr>
                </a:solidFill>
                <a:latin typeface="Inter"/>
              </a:rPr>
              <a:t>no of network bits = 24bits</a:t>
            </a:r>
          </a:p>
          <a:p>
            <a:r>
              <a:rPr lang="en-US" sz="2800" b="1" dirty="0">
                <a:solidFill>
                  <a:srgbClr val="FF0000"/>
                </a:solidFill>
                <a:cs typeface="+mj-cs"/>
              </a:rPr>
              <a:t>                             </a:t>
            </a:r>
            <a:r>
              <a:rPr lang="en-US" sz="2800" b="1" dirty="0" smtClean="0">
                <a:solidFill>
                  <a:srgbClr val="FF0000"/>
                </a:solidFill>
                <a:cs typeface="+mj-cs"/>
              </a:rPr>
              <a:t>       </a:t>
            </a:r>
            <a:r>
              <a:rPr lang="en-US" sz="2800" b="1" dirty="0">
                <a:solidFill>
                  <a:srgbClr val="FF0000"/>
                </a:solidFill>
                <a:cs typeface="+mj-cs"/>
              </a:rPr>
              <a:t>no of host bits =32-24 =8 bits  </a:t>
            </a:r>
          </a:p>
          <a:p>
            <a:r>
              <a:rPr lang="en-US" sz="2800" b="1" dirty="0">
                <a:solidFill>
                  <a:srgbClr val="FF0000"/>
                </a:solidFill>
                <a:cs typeface="+mj-cs"/>
              </a:rPr>
              <a:t>Network id =193.30.11.0</a:t>
            </a:r>
          </a:p>
          <a:p>
            <a:r>
              <a:rPr lang="en-US" sz="2800" b="1" dirty="0">
                <a:solidFill>
                  <a:srgbClr val="FF0000"/>
                </a:solidFill>
                <a:cs typeface="+mj-cs"/>
              </a:rPr>
              <a:t>First ip =193.30.11.1</a:t>
            </a:r>
          </a:p>
          <a:p>
            <a:endParaRPr lang="en-US" sz="2800" b="1" dirty="0">
              <a:solidFill>
                <a:srgbClr val="FF0000"/>
              </a:solidFill>
              <a:cs typeface="+mj-cs"/>
            </a:endParaRPr>
          </a:p>
          <a:p>
            <a:r>
              <a:rPr lang="en-US" sz="2800" b="1" dirty="0">
                <a:solidFill>
                  <a:srgbClr val="FF0000"/>
                </a:solidFill>
                <a:cs typeface="+mj-cs"/>
              </a:rPr>
              <a:t>Last ip =193.30.11.254</a:t>
            </a:r>
          </a:p>
          <a:p>
            <a:r>
              <a:rPr lang="en-US" sz="2800" b="1" dirty="0">
                <a:solidFill>
                  <a:srgbClr val="FF0000"/>
                </a:solidFill>
                <a:cs typeface="+mj-cs"/>
              </a:rPr>
              <a:t>Broadcast ip =193.30.11.255  </a:t>
            </a:r>
          </a:p>
        </p:txBody>
      </p:sp>
      <p:sp>
        <p:nvSpPr>
          <p:cNvPr id="13" name="Oval 12"/>
          <p:cNvSpPr/>
          <p:nvPr/>
        </p:nvSpPr>
        <p:spPr>
          <a:xfrm>
            <a:off x="1519707" y="2177068"/>
            <a:ext cx="1394128" cy="592428"/>
          </a:xfrm>
          <a:prstGeom prst="ellipse">
            <a:avLst/>
          </a:prstGeom>
          <a:noFill/>
          <a:ln w="38100"/>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cxnSp>
        <p:nvCxnSpPr>
          <p:cNvPr id="14" name="Straight Arrow Connector 13"/>
          <p:cNvCxnSpPr/>
          <p:nvPr/>
        </p:nvCxnSpPr>
        <p:spPr>
          <a:xfrm flipH="1" flipV="1">
            <a:off x="2650377" y="2670798"/>
            <a:ext cx="157217" cy="61082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3476851" y="3483797"/>
            <a:ext cx="1146664" cy="3764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4050183" y="4914356"/>
            <a:ext cx="0" cy="594623"/>
          </a:xfrm>
          <a:prstGeom prst="straightConnector1">
            <a:avLst/>
          </a:prstGeom>
          <a:ln w="38100">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2170446" y="58297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21568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8637"/>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Rectangle 8"/>
          <p:cNvSpPr/>
          <p:nvPr/>
        </p:nvSpPr>
        <p:spPr>
          <a:xfrm>
            <a:off x="914400" y="1517327"/>
            <a:ext cx="10496282" cy="4216539"/>
          </a:xfrm>
          <a:prstGeom prst="rect">
            <a:avLst/>
          </a:prstGeom>
        </p:spPr>
        <p:txBody>
          <a:bodyPr wrap="square">
            <a:spAutoFit/>
          </a:bodyPr>
          <a:lstStyle/>
          <a:p>
            <a:pPr algn="ctr"/>
            <a:r>
              <a:rPr lang="en-US" sz="2800" b="1" dirty="0">
                <a:solidFill>
                  <a:srgbClr val="FF0000"/>
                </a:solidFill>
                <a:cs typeface="+mj-cs"/>
              </a:rPr>
              <a:t>ANDING With Default subnet masks </a:t>
            </a:r>
          </a:p>
          <a:p>
            <a:r>
              <a:rPr lang="en-US" sz="2400" b="1" dirty="0">
                <a:solidFill>
                  <a:schemeClr val="accent1"/>
                </a:solidFill>
                <a:cs typeface="+mj-cs"/>
              </a:rPr>
              <a:t>Every IP address must be accompanied by a subnet mask. By now you should be able to look at an IP address and tell what class it is. Unfortunately your computer doesn’t think that way. For your computer to determine the network and subnet portion of an IP address it must “AND” the IP address with the subnet mask.</a:t>
            </a:r>
          </a:p>
          <a:p>
            <a:endParaRPr lang="en-US" sz="2400" dirty="0"/>
          </a:p>
          <a:p>
            <a:r>
              <a:rPr lang="en-US" sz="2400" dirty="0" smtClean="0"/>
              <a:t> </a:t>
            </a:r>
            <a:r>
              <a:rPr lang="en-US" sz="2400" dirty="0"/>
              <a:t>Default Subnet Masks: </a:t>
            </a:r>
            <a:r>
              <a:rPr lang="en-US" sz="2400" dirty="0" smtClean="0"/>
              <a:t> Class </a:t>
            </a:r>
            <a:r>
              <a:rPr lang="en-US" sz="2400" dirty="0"/>
              <a:t>A </a:t>
            </a:r>
            <a:r>
              <a:rPr lang="en-US" sz="2400" dirty="0" smtClean="0"/>
              <a:t>     255.0.0.0</a:t>
            </a:r>
          </a:p>
          <a:p>
            <a:r>
              <a:rPr lang="en-US" sz="2400" dirty="0"/>
              <a:t> </a:t>
            </a:r>
            <a:r>
              <a:rPr lang="en-US" sz="2400" dirty="0" smtClean="0"/>
              <a:t>                                           Class </a:t>
            </a:r>
            <a:r>
              <a:rPr lang="en-US" sz="2400" dirty="0"/>
              <a:t>B </a:t>
            </a:r>
            <a:r>
              <a:rPr lang="en-US" sz="2400" dirty="0" smtClean="0"/>
              <a:t>    255.255.0.0 </a:t>
            </a:r>
            <a:endParaRPr lang="en-US" sz="2400" dirty="0"/>
          </a:p>
          <a:p>
            <a:r>
              <a:rPr lang="en-US" sz="2400" dirty="0" smtClean="0"/>
              <a:t>                                            Class </a:t>
            </a:r>
            <a:r>
              <a:rPr lang="en-US" sz="2400" dirty="0"/>
              <a:t>C </a:t>
            </a:r>
            <a:r>
              <a:rPr lang="en-US" sz="2400" dirty="0" smtClean="0"/>
              <a:t>     255.255.255.0</a:t>
            </a:r>
          </a:p>
          <a:p>
            <a:pPr algn="r"/>
            <a:r>
              <a:rPr lang="en-US" sz="2400" dirty="0" smtClean="0"/>
              <a:t> </a:t>
            </a:r>
            <a:r>
              <a:rPr lang="en-US" sz="2400" dirty="0"/>
              <a:t>ANDING Equations: 1 AND 1 = 1 1 AND 0 = 0 0 AND 1 = 0 0 AND 0 </a:t>
            </a:r>
            <a:r>
              <a:rPr lang="en-US" sz="2400" dirty="0" smtClean="0"/>
              <a:t>=</a:t>
            </a:r>
            <a:endParaRPr lang="en-US" sz="2000" dirty="0">
              <a:latin typeface="Arial" panose="020B0604020202020204" pitchFamily="34" charset="0"/>
            </a:endParaRPr>
          </a:p>
        </p:txBody>
      </p:sp>
      <p:sp>
        <p:nvSpPr>
          <p:cNvPr id="11" name="TextBox 10"/>
          <p:cNvSpPr txBox="1"/>
          <p:nvPr/>
        </p:nvSpPr>
        <p:spPr>
          <a:xfrm>
            <a:off x="2296856" y="569249"/>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259558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Rectangle 8"/>
          <p:cNvSpPr/>
          <p:nvPr/>
        </p:nvSpPr>
        <p:spPr>
          <a:xfrm>
            <a:off x="590067" y="1517658"/>
            <a:ext cx="11479370" cy="3970318"/>
          </a:xfrm>
          <a:prstGeom prst="rect">
            <a:avLst/>
          </a:prstGeom>
        </p:spPr>
        <p:txBody>
          <a:bodyPr wrap="square">
            <a:spAutoFit/>
          </a:bodyPr>
          <a:lstStyle/>
          <a:p>
            <a:r>
              <a:rPr lang="en-US" sz="2800" b="1" dirty="0">
                <a:solidFill>
                  <a:srgbClr val="C00000"/>
                </a:solidFill>
                <a:cs typeface="+mj-cs"/>
              </a:rPr>
              <a:t>For example: </a:t>
            </a:r>
            <a:r>
              <a:rPr lang="en-US" sz="2800" b="1" dirty="0" smtClean="0">
                <a:solidFill>
                  <a:schemeClr val="accent1"/>
                </a:solidFill>
                <a:cs typeface="+mj-cs"/>
              </a:rPr>
              <a:t>192.168.1.1             class c               /24     prefix</a:t>
            </a:r>
          </a:p>
          <a:p>
            <a:endParaRPr lang="en-US" sz="2800" b="1" dirty="0">
              <a:solidFill>
                <a:schemeClr val="accent1"/>
              </a:solidFill>
              <a:cs typeface="+mj-cs"/>
            </a:endParaRPr>
          </a:p>
          <a:p>
            <a:r>
              <a:rPr lang="en-US" sz="2800" b="1" dirty="0">
                <a:solidFill>
                  <a:schemeClr val="accent6">
                    <a:lumMod val="75000"/>
                  </a:schemeClr>
                </a:solidFill>
                <a:cs typeface="+mj-cs"/>
              </a:rPr>
              <a:t>Network address o network ip </a:t>
            </a:r>
          </a:p>
          <a:p>
            <a:r>
              <a:rPr lang="en-US" sz="2800" b="1" dirty="0">
                <a:solidFill>
                  <a:srgbClr val="FF0000"/>
                </a:solidFill>
                <a:cs typeface="+mj-cs"/>
              </a:rPr>
              <a:t>                  </a:t>
            </a:r>
            <a:r>
              <a:rPr lang="en-US" sz="2800" b="1" dirty="0" smtClean="0">
                <a:cs typeface="+mj-cs"/>
              </a:rPr>
              <a:t>192.168.1.1   </a:t>
            </a:r>
            <a:r>
              <a:rPr lang="en-US" sz="2800" b="1" dirty="0">
                <a:cs typeface="+mj-cs"/>
              </a:rPr>
              <a:t>=      </a:t>
            </a:r>
            <a:r>
              <a:rPr lang="en-US" sz="2800" b="1" dirty="0" smtClean="0">
                <a:cs typeface="+mj-cs"/>
              </a:rPr>
              <a:t>192       </a:t>
            </a:r>
            <a:r>
              <a:rPr lang="en-US" sz="2800" b="1" dirty="0">
                <a:cs typeface="+mj-cs"/>
              </a:rPr>
              <a:t>.   168   .       1      .  1 </a:t>
            </a:r>
          </a:p>
          <a:p>
            <a:r>
              <a:rPr lang="en-US" sz="2800" b="1" dirty="0">
                <a:solidFill>
                  <a:srgbClr val="FF0000"/>
                </a:solidFill>
                <a:cs typeface="+mj-cs"/>
              </a:rPr>
              <a:t> </a:t>
            </a:r>
            <a:r>
              <a:rPr lang="en-US" sz="2800" b="1" u="sng" dirty="0">
                <a:solidFill>
                  <a:srgbClr val="FF0000"/>
                </a:solidFill>
                <a:cs typeface="+mj-cs"/>
              </a:rPr>
              <a:t>AND </a:t>
            </a:r>
            <a:r>
              <a:rPr lang="en-US" sz="2800" b="1" dirty="0">
                <a:solidFill>
                  <a:srgbClr val="FF0000"/>
                </a:solidFill>
                <a:cs typeface="+mj-cs"/>
              </a:rPr>
              <a:t>                                                                                            =      </a:t>
            </a:r>
            <a:r>
              <a:rPr lang="en-US" sz="2800" b="1" dirty="0" smtClean="0">
                <a:solidFill>
                  <a:srgbClr val="7030A0"/>
                </a:solidFill>
                <a:cs typeface="+mj-cs"/>
              </a:rPr>
              <a:t>192.168.1.0</a:t>
            </a:r>
            <a:endParaRPr lang="en-US" sz="2800" b="1" dirty="0">
              <a:solidFill>
                <a:srgbClr val="7030A0"/>
              </a:solidFill>
              <a:cs typeface="+mj-cs"/>
            </a:endParaRPr>
          </a:p>
          <a:p>
            <a:r>
              <a:rPr lang="en-US" sz="2800" b="1" dirty="0">
                <a:solidFill>
                  <a:srgbClr val="FF0000"/>
                </a:solidFill>
                <a:cs typeface="+mj-cs"/>
              </a:rPr>
              <a:t>                  255.255.255.0 =    1111     .  1111 .     1111  .  </a:t>
            </a:r>
            <a:r>
              <a:rPr lang="en-US" sz="2800" b="1" dirty="0" smtClean="0">
                <a:solidFill>
                  <a:srgbClr val="FF0000"/>
                </a:solidFill>
                <a:cs typeface="+mj-cs"/>
              </a:rPr>
              <a:t>0</a:t>
            </a:r>
          </a:p>
          <a:p>
            <a:endParaRPr lang="en-US" sz="2800" b="1" dirty="0" smtClean="0">
              <a:solidFill>
                <a:srgbClr val="FF0000"/>
              </a:solidFill>
              <a:cs typeface="+mj-cs"/>
            </a:endParaRPr>
          </a:p>
          <a:p>
            <a:r>
              <a:rPr lang="en-US" sz="2800" b="1" dirty="0" smtClean="0">
                <a:solidFill>
                  <a:srgbClr val="00B0F0"/>
                </a:solidFill>
                <a:cs typeface="+mj-cs"/>
              </a:rPr>
              <a:t>Last ip address =192.168.1.254                        </a:t>
            </a:r>
            <a:r>
              <a:rPr lang="en-US" sz="2800" b="1" dirty="0" smtClean="0">
                <a:solidFill>
                  <a:schemeClr val="accent4"/>
                </a:solidFill>
                <a:cs typeface="+mj-cs"/>
              </a:rPr>
              <a:t>broadcast ip =192.168.1.255</a:t>
            </a:r>
          </a:p>
          <a:p>
            <a:r>
              <a:rPr lang="en-US" sz="2800" b="1" dirty="0" smtClean="0">
                <a:solidFill>
                  <a:schemeClr val="accent4"/>
                </a:solidFill>
                <a:cs typeface="+mj-cs"/>
              </a:rPr>
              <a:t>No of hosts = </a:t>
            </a:r>
            <a:r>
              <a:rPr lang="en-US" sz="2400" dirty="0" smtClean="0"/>
              <a:t>2</a:t>
            </a:r>
            <a:r>
              <a:rPr lang="en-US" sz="2800" baseline="30000" dirty="0" smtClean="0"/>
              <a:t>H</a:t>
            </a:r>
            <a:r>
              <a:rPr lang="en-US" sz="2400" dirty="0" smtClean="0"/>
              <a:t>    -  2 </a:t>
            </a:r>
            <a:endParaRPr lang="ar-EG" sz="2800" b="1" dirty="0">
              <a:solidFill>
                <a:srgbClr val="FF0000"/>
              </a:solidFill>
              <a:cs typeface="+mj-cs"/>
            </a:endParaRPr>
          </a:p>
        </p:txBody>
      </p:sp>
      <p:sp>
        <p:nvSpPr>
          <p:cNvPr id="12" name="Oval 11"/>
          <p:cNvSpPr/>
          <p:nvPr/>
        </p:nvSpPr>
        <p:spPr>
          <a:xfrm>
            <a:off x="7250806" y="1481796"/>
            <a:ext cx="1097676" cy="592428"/>
          </a:xfrm>
          <a:prstGeom prst="ellipse">
            <a:avLst/>
          </a:prstGeom>
          <a:noFill/>
          <a:ln w="38100"/>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85300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2" name="Rectangle 11"/>
          <p:cNvSpPr/>
          <p:nvPr/>
        </p:nvSpPr>
        <p:spPr>
          <a:xfrm>
            <a:off x="131492" y="1410954"/>
            <a:ext cx="12528440" cy="3231654"/>
          </a:xfrm>
          <a:prstGeom prst="rect">
            <a:avLst/>
          </a:prstGeom>
        </p:spPr>
        <p:txBody>
          <a:bodyPr wrap="square">
            <a:spAutoFit/>
          </a:bodyPr>
          <a:lstStyle/>
          <a:p>
            <a:pPr algn="ctr"/>
            <a:r>
              <a:rPr lang="en-US" sz="2800" b="1" dirty="0" smtClean="0">
                <a:solidFill>
                  <a:schemeClr val="accent6">
                    <a:lumMod val="75000"/>
                  </a:schemeClr>
                </a:solidFill>
                <a:cs typeface="+mj-cs"/>
              </a:rPr>
              <a:t>Sub netting</a:t>
            </a:r>
          </a:p>
          <a:p>
            <a:pPr algn="ctr"/>
            <a:r>
              <a:rPr lang="en-US" sz="2400" b="1" dirty="0" smtClean="0">
                <a:solidFill>
                  <a:srgbClr val="FF0000"/>
                </a:solidFill>
                <a:latin typeface="Inter"/>
              </a:rPr>
              <a:t> </a:t>
            </a:r>
          </a:p>
          <a:p>
            <a:pPr marL="342900" indent="-342900">
              <a:buFont typeface="Wingdings" panose="05000000000000000000" pitchFamily="2" charset="2"/>
              <a:buChar char="q"/>
            </a:pPr>
            <a:r>
              <a:rPr lang="en-US" sz="2000" dirty="0" smtClean="0">
                <a:solidFill>
                  <a:srgbClr val="000000"/>
                </a:solidFill>
                <a:latin typeface="Inter"/>
              </a:rPr>
              <a:t> </a:t>
            </a:r>
            <a:r>
              <a:rPr lang="en-US" sz="2800" b="1" dirty="0">
                <a:solidFill>
                  <a:srgbClr val="FF0000"/>
                </a:solidFill>
                <a:cs typeface="+mj-cs"/>
              </a:rPr>
              <a:t>Sub netting  means making subnet from network </a:t>
            </a:r>
          </a:p>
          <a:p>
            <a:pPr marL="457200" indent="-457200">
              <a:buFont typeface="Wingdings" panose="05000000000000000000" pitchFamily="2" charset="2"/>
              <a:buChar char="q"/>
            </a:pPr>
            <a:r>
              <a:rPr lang="en-US" sz="2800" b="1" dirty="0" smtClean="0">
                <a:cs typeface="+mj-cs"/>
              </a:rPr>
              <a:t>Sub </a:t>
            </a:r>
            <a:r>
              <a:rPr lang="en-US" sz="2800" b="1" dirty="0">
                <a:cs typeface="+mj-cs"/>
              </a:rPr>
              <a:t>netting is done by taking some bits from host bits and add it to </a:t>
            </a:r>
            <a:endParaRPr lang="en-US" sz="2800" b="1" dirty="0" smtClean="0">
              <a:cs typeface="+mj-cs"/>
            </a:endParaRPr>
          </a:p>
          <a:p>
            <a:r>
              <a:rPr lang="en-US" sz="2800" b="1" dirty="0">
                <a:cs typeface="+mj-cs"/>
              </a:rPr>
              <a:t> </a:t>
            </a:r>
            <a:r>
              <a:rPr lang="en-US" sz="2800" b="1" dirty="0" smtClean="0">
                <a:cs typeface="+mj-cs"/>
              </a:rPr>
              <a:t>   network </a:t>
            </a:r>
            <a:r>
              <a:rPr lang="en-US" sz="2800" b="1" dirty="0">
                <a:cs typeface="+mj-cs"/>
              </a:rPr>
              <a:t>bits </a:t>
            </a:r>
            <a:endParaRPr lang="en-US" sz="2800" b="1" dirty="0" smtClean="0">
              <a:cs typeface="+mj-cs"/>
            </a:endParaRPr>
          </a:p>
          <a:p>
            <a:endParaRPr lang="en-US" sz="2800" b="1" dirty="0">
              <a:cs typeface="+mj-cs"/>
            </a:endParaRPr>
          </a:p>
          <a:p>
            <a:endParaRPr lang="en-US" sz="2000" dirty="0">
              <a:solidFill>
                <a:srgbClr val="000000"/>
              </a:solidFill>
              <a:latin typeface="Inter"/>
            </a:endParaRPr>
          </a:p>
          <a:p>
            <a:r>
              <a:rPr lang="en-US" sz="2000" dirty="0" smtClean="0">
                <a:solidFill>
                  <a:srgbClr val="000000"/>
                </a:solidFill>
                <a:latin typeface="Inter"/>
              </a:rPr>
              <a:t> </a:t>
            </a:r>
            <a:endParaRPr lang="ar-EG" sz="2000" dirty="0"/>
          </a:p>
        </p:txBody>
      </p:sp>
      <p:grpSp>
        <p:nvGrpSpPr>
          <p:cNvPr id="13" name="Group 12"/>
          <p:cNvGrpSpPr/>
          <p:nvPr/>
        </p:nvGrpSpPr>
        <p:grpSpPr>
          <a:xfrm>
            <a:off x="4890734" y="3806762"/>
            <a:ext cx="4262906" cy="430648"/>
            <a:chOff x="4031088" y="2765694"/>
            <a:chExt cx="3266387" cy="430648"/>
          </a:xfrm>
        </p:grpSpPr>
        <p:sp>
          <p:nvSpPr>
            <p:cNvPr id="14" name="Rectangle 13"/>
            <p:cNvSpPr/>
            <p:nvPr/>
          </p:nvSpPr>
          <p:spPr>
            <a:xfrm>
              <a:off x="4031088" y="2765694"/>
              <a:ext cx="1622738"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a:t>N</a:t>
              </a:r>
              <a:r>
                <a:rPr lang="en-US" dirty="0" smtClean="0"/>
                <a:t>etwork</a:t>
              </a:r>
              <a:endParaRPr lang="ar-EG" dirty="0"/>
            </a:p>
          </p:txBody>
        </p:sp>
        <p:sp>
          <p:nvSpPr>
            <p:cNvPr id="15" name="Rectangle 14"/>
            <p:cNvSpPr/>
            <p:nvPr/>
          </p:nvSpPr>
          <p:spPr>
            <a:xfrm>
              <a:off x="5674737" y="2765694"/>
              <a:ext cx="1622738"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Host</a:t>
              </a:r>
              <a:endParaRPr lang="ar-EG" dirty="0"/>
            </a:p>
          </p:txBody>
        </p:sp>
      </p:grpSp>
      <p:grpSp>
        <p:nvGrpSpPr>
          <p:cNvPr id="16" name="Group 15"/>
          <p:cNvGrpSpPr/>
          <p:nvPr/>
        </p:nvGrpSpPr>
        <p:grpSpPr>
          <a:xfrm>
            <a:off x="4859101" y="3401564"/>
            <a:ext cx="4221971" cy="430648"/>
            <a:chOff x="4062454" y="2765694"/>
            <a:chExt cx="3235021" cy="430648"/>
          </a:xfrm>
          <a:noFill/>
        </p:grpSpPr>
        <p:sp>
          <p:nvSpPr>
            <p:cNvPr id="17" name="Rectangle 16"/>
            <p:cNvSpPr/>
            <p:nvPr/>
          </p:nvSpPr>
          <p:spPr>
            <a:xfrm>
              <a:off x="4062454" y="2765694"/>
              <a:ext cx="1622738" cy="430648"/>
            </a:xfrm>
            <a:prstGeom prst="rect">
              <a:avLst/>
            </a:prstGeom>
            <a:grpFill/>
            <a:ln w="38100">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N-bits </a:t>
              </a:r>
              <a:endParaRPr lang="ar-EG" dirty="0"/>
            </a:p>
          </p:txBody>
        </p:sp>
        <p:sp>
          <p:nvSpPr>
            <p:cNvPr id="18" name="Rectangle 17"/>
            <p:cNvSpPr/>
            <p:nvPr/>
          </p:nvSpPr>
          <p:spPr>
            <a:xfrm>
              <a:off x="5674737" y="2765694"/>
              <a:ext cx="1622738" cy="430648"/>
            </a:xfrm>
            <a:prstGeom prst="rect">
              <a:avLst/>
            </a:prstGeom>
            <a:grpFill/>
            <a:ln w="38100">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H-bits</a:t>
              </a:r>
              <a:endParaRPr lang="ar-EG" dirty="0"/>
            </a:p>
          </p:txBody>
        </p:sp>
      </p:grpSp>
      <p:grpSp>
        <p:nvGrpSpPr>
          <p:cNvPr id="22" name="Group 21"/>
          <p:cNvGrpSpPr/>
          <p:nvPr/>
        </p:nvGrpSpPr>
        <p:grpSpPr>
          <a:xfrm>
            <a:off x="3162043" y="4750651"/>
            <a:ext cx="5687014" cy="442095"/>
            <a:chOff x="4571621" y="2742914"/>
            <a:chExt cx="4357588" cy="442095"/>
          </a:xfrm>
        </p:grpSpPr>
        <p:sp>
          <p:nvSpPr>
            <p:cNvPr id="23" name="Rectangle 22"/>
            <p:cNvSpPr/>
            <p:nvPr/>
          </p:nvSpPr>
          <p:spPr>
            <a:xfrm>
              <a:off x="4571621" y="2754361"/>
              <a:ext cx="1622738" cy="430648"/>
            </a:xfrm>
            <a:prstGeom prst="rect">
              <a:avLst/>
            </a:prstGeom>
            <a:ln w="38100">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N-bits </a:t>
              </a:r>
              <a:endParaRPr lang="ar-EG" dirty="0"/>
            </a:p>
          </p:txBody>
        </p:sp>
        <p:sp>
          <p:nvSpPr>
            <p:cNvPr id="24" name="Rectangle 23"/>
            <p:cNvSpPr/>
            <p:nvPr/>
          </p:nvSpPr>
          <p:spPr>
            <a:xfrm>
              <a:off x="6338948" y="2742914"/>
              <a:ext cx="2590261" cy="430648"/>
            </a:xfrm>
            <a:prstGeom prst="rect">
              <a:avLst/>
            </a:prstGeom>
            <a:ln w="38100">
              <a:noFill/>
            </a:ln>
          </p:spPr>
          <p:style>
            <a:lnRef idx="2">
              <a:schemeClr val="accent6"/>
            </a:lnRef>
            <a:fillRef idx="1">
              <a:schemeClr val="lt1"/>
            </a:fillRef>
            <a:effectRef idx="0">
              <a:schemeClr val="accent6"/>
            </a:effectRef>
            <a:fontRef idx="minor">
              <a:schemeClr val="dk1"/>
            </a:fontRef>
          </p:style>
          <p:txBody>
            <a:bodyPr rtlCol="1" anchor="ctr"/>
            <a:lstStyle/>
            <a:p>
              <a:r>
                <a:rPr lang="en-US" dirty="0" smtClean="0"/>
                <a:t>S-bits                          H-bits</a:t>
              </a:r>
              <a:endParaRPr lang="ar-EG" dirty="0"/>
            </a:p>
          </p:txBody>
        </p:sp>
      </p:grpSp>
      <p:grpSp>
        <p:nvGrpSpPr>
          <p:cNvPr id="35" name="Group 34"/>
          <p:cNvGrpSpPr/>
          <p:nvPr/>
        </p:nvGrpSpPr>
        <p:grpSpPr>
          <a:xfrm>
            <a:off x="3039012" y="5172064"/>
            <a:ext cx="5500470" cy="432855"/>
            <a:chOff x="5949638" y="5224409"/>
            <a:chExt cx="5500470" cy="432855"/>
          </a:xfrm>
        </p:grpSpPr>
        <p:grpSp>
          <p:nvGrpSpPr>
            <p:cNvPr id="19" name="Group 18"/>
            <p:cNvGrpSpPr/>
            <p:nvPr/>
          </p:nvGrpSpPr>
          <p:grpSpPr>
            <a:xfrm>
              <a:off x="5949638" y="5224409"/>
              <a:ext cx="5500470" cy="430648"/>
              <a:chOff x="5093433" y="2793687"/>
              <a:chExt cx="2044767" cy="430648"/>
            </a:xfrm>
          </p:grpSpPr>
          <p:sp>
            <p:nvSpPr>
              <p:cNvPr id="20" name="Rectangle 19"/>
              <p:cNvSpPr/>
              <p:nvPr/>
            </p:nvSpPr>
            <p:spPr>
              <a:xfrm>
                <a:off x="5093433" y="2793687"/>
                <a:ext cx="857431"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a:t>N</a:t>
                </a:r>
                <a:r>
                  <a:rPr lang="en-US" dirty="0" smtClean="0"/>
                  <a:t>etwork</a:t>
                </a:r>
                <a:endParaRPr lang="ar-EG" dirty="0"/>
              </a:p>
            </p:txBody>
          </p:sp>
          <p:sp>
            <p:nvSpPr>
              <p:cNvPr id="21" name="Rectangle 20"/>
              <p:cNvSpPr/>
              <p:nvPr/>
            </p:nvSpPr>
            <p:spPr>
              <a:xfrm>
                <a:off x="6544532" y="2793687"/>
                <a:ext cx="593668"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Host</a:t>
                </a:r>
                <a:endParaRPr lang="ar-EG" dirty="0"/>
              </a:p>
            </p:txBody>
          </p:sp>
        </p:grpSp>
        <p:sp>
          <p:nvSpPr>
            <p:cNvPr id="34" name="Rectangle 33"/>
            <p:cNvSpPr/>
            <p:nvPr/>
          </p:nvSpPr>
          <p:spPr>
            <a:xfrm>
              <a:off x="8301973" y="5226616"/>
              <a:ext cx="1596980"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subnet</a:t>
              </a:r>
              <a:endParaRPr lang="ar-EG" dirty="0"/>
            </a:p>
          </p:txBody>
        </p:sp>
      </p:grpSp>
      <p:sp>
        <p:nvSpPr>
          <p:cNvPr id="36" name="TextBox 35"/>
          <p:cNvSpPr txBox="1"/>
          <p:nvPr/>
        </p:nvSpPr>
        <p:spPr>
          <a:xfrm>
            <a:off x="2183757" y="60016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063276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2" name="Rectangle 11"/>
          <p:cNvSpPr/>
          <p:nvPr/>
        </p:nvSpPr>
        <p:spPr>
          <a:xfrm>
            <a:off x="590067" y="1517658"/>
            <a:ext cx="11284254" cy="6124754"/>
          </a:xfrm>
          <a:prstGeom prst="rect">
            <a:avLst/>
          </a:prstGeom>
        </p:spPr>
        <p:txBody>
          <a:bodyPr wrap="square">
            <a:spAutoFit/>
          </a:bodyPr>
          <a:lstStyle/>
          <a:p>
            <a:r>
              <a:rPr lang="en-US" sz="2800" b="1" dirty="0">
                <a:solidFill>
                  <a:srgbClr val="C00000"/>
                </a:solidFill>
                <a:cs typeface="+mj-cs"/>
              </a:rPr>
              <a:t>For example: </a:t>
            </a:r>
            <a:r>
              <a:rPr lang="en-US" sz="2800" b="1" dirty="0" smtClean="0">
                <a:solidFill>
                  <a:srgbClr val="C00000"/>
                </a:solidFill>
                <a:cs typeface="+mj-cs"/>
              </a:rPr>
              <a:t>172.16.0.0   </a:t>
            </a:r>
            <a:r>
              <a:rPr lang="en-US" sz="2800" b="1" dirty="0" smtClean="0">
                <a:solidFill>
                  <a:schemeClr val="accent1"/>
                </a:solidFill>
                <a:cs typeface="+mj-cs"/>
              </a:rPr>
              <a:t>/16</a:t>
            </a:r>
            <a:endParaRPr lang="en-US" sz="2800" b="1" dirty="0">
              <a:solidFill>
                <a:schemeClr val="accent1"/>
              </a:solidFill>
              <a:cs typeface="+mj-cs"/>
            </a:endParaRPr>
          </a:p>
          <a:p>
            <a:r>
              <a:rPr lang="en-US" sz="2800" b="1" dirty="0" smtClean="0">
                <a:solidFill>
                  <a:schemeClr val="accent6">
                    <a:lumMod val="75000"/>
                  </a:schemeClr>
                </a:solidFill>
                <a:cs typeface="+mj-cs"/>
              </a:rPr>
              <a:t> Calculate the subnet mask required to make :</a:t>
            </a:r>
          </a:p>
          <a:p>
            <a:pPr marL="514350" indent="-514350">
              <a:buAutoNum type="arabicPeriod"/>
            </a:pPr>
            <a:r>
              <a:rPr lang="en-US" sz="2800" b="1" dirty="0" smtClean="0">
                <a:solidFill>
                  <a:schemeClr val="accent6">
                    <a:lumMod val="75000"/>
                  </a:schemeClr>
                </a:solidFill>
                <a:cs typeface="+mj-cs"/>
              </a:rPr>
              <a:t>200 subnet</a:t>
            </a:r>
          </a:p>
          <a:p>
            <a:pPr marL="514350" indent="-514350">
              <a:buAutoNum type="arabicPeriod"/>
            </a:pPr>
            <a:r>
              <a:rPr lang="en-US" sz="2800" b="1" dirty="0" smtClean="0">
                <a:solidFill>
                  <a:schemeClr val="accent6">
                    <a:lumMod val="75000"/>
                  </a:schemeClr>
                </a:solidFill>
                <a:cs typeface="+mj-cs"/>
              </a:rPr>
              <a:t>200 host /subnet</a:t>
            </a:r>
          </a:p>
          <a:p>
            <a:r>
              <a:rPr lang="en-US" sz="2800" b="1" u="sng" dirty="0" smtClean="0">
                <a:solidFill>
                  <a:srgbClr val="FF0000"/>
                </a:solidFill>
                <a:cs typeface="+mj-cs"/>
              </a:rPr>
              <a:t>Solution : </a:t>
            </a:r>
          </a:p>
          <a:p>
            <a:r>
              <a:rPr lang="en-US" sz="2800" b="1" dirty="0" smtClean="0">
                <a:solidFill>
                  <a:srgbClr val="FF0000"/>
                </a:solidFill>
                <a:cs typeface="+mj-cs"/>
              </a:rPr>
              <a:t>To get  no of bits required to make 200 subnets </a:t>
            </a:r>
          </a:p>
          <a:p>
            <a:r>
              <a:rPr lang="en-US" sz="2800" dirty="0" smtClean="0"/>
              <a:t>               </a:t>
            </a:r>
            <a:r>
              <a:rPr lang="en-US" sz="2800" b="1" dirty="0" smtClean="0"/>
              <a:t>2</a:t>
            </a:r>
            <a:r>
              <a:rPr lang="en-US" sz="3200" b="1" baseline="30000" dirty="0" smtClean="0"/>
              <a:t>s </a:t>
            </a:r>
            <a:r>
              <a:rPr lang="en-US" sz="2800" b="1" dirty="0" smtClean="0"/>
              <a:t>&gt;=200   </a:t>
            </a:r>
            <a:r>
              <a:rPr lang="en-US" sz="2800" dirty="0" smtClean="0">
                <a:solidFill>
                  <a:srgbClr val="0070C0"/>
                </a:solidFill>
              </a:rPr>
              <a:t>s=8bits    prefix=  n-bits  </a:t>
            </a:r>
            <a:r>
              <a:rPr lang="en-US" sz="2800" b="1" dirty="0" smtClean="0">
                <a:solidFill>
                  <a:srgbClr val="0070C0"/>
                </a:solidFill>
              </a:rPr>
              <a:t>+</a:t>
            </a:r>
            <a:r>
              <a:rPr lang="en-US" sz="2800" dirty="0" smtClean="0">
                <a:solidFill>
                  <a:srgbClr val="0070C0"/>
                </a:solidFill>
              </a:rPr>
              <a:t>  s-bits =16+8=24     </a:t>
            </a:r>
            <a:r>
              <a:rPr lang="en-US" sz="2800" b="1" dirty="0" smtClean="0"/>
              <a:t>/24</a:t>
            </a:r>
          </a:p>
          <a:p>
            <a:r>
              <a:rPr lang="en-US" sz="2800" dirty="0" smtClean="0"/>
              <a:t>               </a:t>
            </a:r>
            <a:r>
              <a:rPr lang="en-US" sz="2800" b="1" dirty="0" smtClean="0"/>
              <a:t>Subnet mask </a:t>
            </a:r>
            <a:r>
              <a:rPr lang="en-US" sz="2800" dirty="0" smtClean="0"/>
              <a:t>= 255.255.255.0</a:t>
            </a:r>
          </a:p>
          <a:p>
            <a:r>
              <a:rPr lang="en-US" sz="2800" dirty="0"/>
              <a:t> </a:t>
            </a:r>
            <a:r>
              <a:rPr lang="en-US" sz="2800" dirty="0" smtClean="0"/>
              <a:t>               H-bits= 8bits                                   </a:t>
            </a:r>
            <a:r>
              <a:rPr lang="en-US" sz="2800" b="1" dirty="0" smtClean="0"/>
              <a:t>No of hosts </a:t>
            </a:r>
            <a:r>
              <a:rPr lang="en-US" sz="2800" dirty="0" smtClean="0"/>
              <a:t>= </a:t>
            </a:r>
            <a:r>
              <a:rPr lang="en-US" sz="2800" dirty="0"/>
              <a:t>2</a:t>
            </a:r>
            <a:r>
              <a:rPr lang="en-US" sz="3200" baseline="30000" dirty="0"/>
              <a:t>s </a:t>
            </a:r>
            <a:r>
              <a:rPr lang="en-US" sz="2800" dirty="0" smtClean="0"/>
              <a:t>-2 </a:t>
            </a:r>
            <a:r>
              <a:rPr lang="en-US" sz="2800" b="1" dirty="0" smtClean="0"/>
              <a:t>=     254 </a:t>
            </a:r>
            <a:endParaRPr lang="en-US" sz="2800" dirty="0" smtClean="0"/>
          </a:p>
          <a:p>
            <a:r>
              <a:rPr lang="en-US" sz="2800" dirty="0" smtClean="0"/>
              <a:t> </a:t>
            </a:r>
            <a:endParaRPr lang="en-US" sz="3200" b="1" dirty="0" smtClean="0">
              <a:solidFill>
                <a:srgbClr val="FF0000"/>
              </a:solidFill>
              <a:cs typeface="+mj-cs"/>
            </a:endParaRPr>
          </a:p>
          <a:p>
            <a:endParaRPr lang="en-US" sz="2800" b="1" u="sng" dirty="0" smtClean="0">
              <a:solidFill>
                <a:srgbClr val="FF0000"/>
              </a:solidFill>
              <a:cs typeface="+mj-cs"/>
            </a:endParaRPr>
          </a:p>
          <a:p>
            <a:endParaRPr lang="en-US" sz="2800" b="1" u="sng" dirty="0" smtClean="0">
              <a:solidFill>
                <a:srgbClr val="FF0000"/>
              </a:solidFill>
              <a:cs typeface="+mj-cs"/>
            </a:endParaRPr>
          </a:p>
          <a:p>
            <a:endParaRPr lang="en-US" sz="2800" b="1" u="sng" dirty="0">
              <a:solidFill>
                <a:srgbClr val="FF0000"/>
              </a:solidFill>
              <a:cs typeface="+mj-cs"/>
            </a:endParaRPr>
          </a:p>
          <a:p>
            <a:endParaRPr lang="ar-EG" sz="2800" b="1" u="sng" dirty="0">
              <a:solidFill>
                <a:srgbClr val="FF0000"/>
              </a:solidFill>
              <a:cs typeface="+mj-cs"/>
            </a:endParaRPr>
          </a:p>
        </p:txBody>
      </p:sp>
      <p:sp>
        <p:nvSpPr>
          <p:cNvPr id="13" name="TextBox 12"/>
          <p:cNvSpPr txBox="1"/>
          <p:nvPr/>
        </p:nvSpPr>
        <p:spPr>
          <a:xfrm>
            <a:off x="2468718" y="497219"/>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543158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590067" y="1517658"/>
            <a:ext cx="11479370" cy="5139869"/>
          </a:xfrm>
          <a:prstGeom prst="rect">
            <a:avLst/>
          </a:prstGeom>
        </p:spPr>
        <p:txBody>
          <a:bodyPr wrap="square">
            <a:spAutoFit/>
          </a:bodyPr>
          <a:lstStyle/>
          <a:p>
            <a:r>
              <a:rPr lang="en-US" sz="2800" b="1" dirty="0" smtClean="0">
                <a:solidFill>
                  <a:srgbClr val="C00000"/>
                </a:solidFill>
                <a:cs typeface="+mj-cs"/>
              </a:rPr>
              <a:t>Design example1: </a:t>
            </a:r>
            <a:r>
              <a:rPr lang="en-US" sz="2800" b="1" dirty="0" smtClean="0">
                <a:solidFill>
                  <a:schemeClr val="accent1"/>
                </a:solidFill>
                <a:cs typeface="+mj-cs"/>
              </a:rPr>
              <a:t>192.168.1.0    /24</a:t>
            </a:r>
            <a:endParaRPr lang="en-US" sz="2800" b="1" dirty="0">
              <a:solidFill>
                <a:schemeClr val="accent1"/>
              </a:solidFill>
              <a:cs typeface="+mj-cs"/>
            </a:endParaRPr>
          </a:p>
          <a:p>
            <a:pPr marL="457200" indent="-457200">
              <a:buFont typeface="Wingdings" panose="05000000000000000000" pitchFamily="2" charset="2"/>
              <a:buChar char="v"/>
            </a:pPr>
            <a:r>
              <a:rPr lang="en-US" sz="2400" b="1" dirty="0" smtClean="0">
                <a:solidFill>
                  <a:schemeClr val="accent6">
                    <a:lumMod val="75000"/>
                  </a:schemeClr>
                </a:solidFill>
                <a:cs typeface="+mj-cs"/>
              </a:rPr>
              <a:t> If we need to make 4 subnets </a:t>
            </a:r>
          </a:p>
          <a:p>
            <a:pPr marL="457200" indent="-457200">
              <a:buFont typeface="Wingdings" panose="05000000000000000000" pitchFamily="2" charset="2"/>
              <a:buChar char="v"/>
            </a:pPr>
            <a:r>
              <a:rPr lang="en-US" sz="2400" b="1" dirty="0" smtClean="0">
                <a:solidFill>
                  <a:schemeClr val="accent6">
                    <a:lumMod val="75000"/>
                  </a:schemeClr>
                </a:solidFill>
                <a:cs typeface="+mj-cs"/>
              </a:rPr>
              <a:t>Calculate the ranges of ip addresses</a:t>
            </a:r>
          </a:p>
          <a:p>
            <a:endParaRPr lang="en-US" sz="2800" b="1" dirty="0" smtClean="0">
              <a:solidFill>
                <a:schemeClr val="accent6">
                  <a:lumMod val="75000"/>
                </a:schemeClr>
              </a:solidFill>
              <a:cs typeface="+mj-cs"/>
            </a:endParaRPr>
          </a:p>
          <a:p>
            <a:endParaRPr lang="en-US" sz="2800" b="1" dirty="0" smtClean="0">
              <a:solidFill>
                <a:schemeClr val="accent6">
                  <a:lumMod val="75000"/>
                </a:schemeClr>
              </a:solidFill>
              <a:cs typeface="+mj-cs"/>
            </a:endParaRPr>
          </a:p>
          <a:p>
            <a:pPr marL="457200" indent="-457200">
              <a:buAutoNum type="arabicPeriod"/>
            </a:pPr>
            <a:r>
              <a:rPr lang="en-US" sz="2000" b="1" dirty="0" smtClean="0">
                <a:cs typeface="+mj-cs"/>
              </a:rPr>
              <a:t>No of s- bits =</a:t>
            </a:r>
            <a:r>
              <a:rPr lang="en-US" sz="2000" b="1" dirty="0"/>
              <a:t> 2</a:t>
            </a:r>
            <a:r>
              <a:rPr lang="en-US" sz="2400" b="1" baseline="30000" dirty="0"/>
              <a:t>s </a:t>
            </a:r>
            <a:r>
              <a:rPr lang="en-US" sz="2000" b="1" dirty="0" smtClean="0"/>
              <a:t>&gt;=4      s=2bits </a:t>
            </a:r>
            <a:r>
              <a:rPr lang="en-US" sz="2000" b="1" dirty="0" smtClean="0">
                <a:cs typeface="+mj-cs"/>
              </a:rPr>
              <a:t> </a:t>
            </a:r>
          </a:p>
          <a:p>
            <a:endParaRPr lang="en-US" sz="2000" b="1" dirty="0" smtClean="0">
              <a:cs typeface="+mj-cs"/>
            </a:endParaRPr>
          </a:p>
          <a:p>
            <a:r>
              <a:rPr lang="en-US" sz="2000" b="1" dirty="0" smtClean="0">
                <a:cs typeface="+mj-cs"/>
              </a:rPr>
              <a:t>2. 192.168.1.    xx    00 0000</a:t>
            </a:r>
            <a:endParaRPr lang="en-US" sz="2800" b="1" dirty="0" smtClean="0">
              <a:cs typeface="+mj-cs"/>
            </a:endParaRPr>
          </a:p>
          <a:p>
            <a:r>
              <a:rPr lang="en-US" sz="2800" b="1" dirty="0" smtClean="0"/>
              <a:t>                                1</a:t>
            </a:r>
            <a:r>
              <a:rPr lang="en-US" sz="2800" b="1" baseline="30000" dirty="0" smtClean="0"/>
              <a:t>st                        </a:t>
            </a:r>
            <a:r>
              <a:rPr lang="en-US" sz="3600" b="1" baseline="30000" dirty="0" smtClean="0"/>
              <a:t>192.168.1. 0         /26 </a:t>
            </a:r>
          </a:p>
          <a:p>
            <a:r>
              <a:rPr lang="en-US" sz="2800" b="1" dirty="0" smtClean="0"/>
              <a:t>                                2</a:t>
            </a:r>
            <a:r>
              <a:rPr lang="en-US" sz="2800" b="1" baseline="30000" dirty="0" smtClean="0"/>
              <a:t>nd                      </a:t>
            </a:r>
            <a:r>
              <a:rPr lang="en-US" sz="3600" b="1" baseline="30000" dirty="0"/>
              <a:t>192.168.1.64        /26</a:t>
            </a:r>
          </a:p>
          <a:p>
            <a:r>
              <a:rPr lang="en-US" sz="2800" b="1" dirty="0" smtClean="0"/>
              <a:t>                                3</a:t>
            </a:r>
            <a:r>
              <a:rPr lang="en-US" sz="2800" b="1" baseline="30000" dirty="0" smtClean="0"/>
              <a:t>rd                      </a:t>
            </a:r>
            <a:r>
              <a:rPr lang="en-US" sz="3600" b="1" baseline="30000" dirty="0"/>
              <a:t>192.168.1.128      /26</a:t>
            </a:r>
          </a:p>
          <a:p>
            <a:r>
              <a:rPr lang="en-US" sz="2800" b="1" dirty="0" smtClean="0"/>
              <a:t>                                4</a:t>
            </a:r>
            <a:r>
              <a:rPr lang="en-US" sz="2800" b="1" baseline="30000" dirty="0" smtClean="0"/>
              <a:t>th                      </a:t>
            </a:r>
            <a:r>
              <a:rPr lang="en-US" sz="3600" b="1" baseline="30000" dirty="0"/>
              <a:t>192.168.1.192      /26</a:t>
            </a:r>
          </a:p>
          <a:p>
            <a:endParaRPr lang="ar-EG" sz="2400" b="1" dirty="0">
              <a:solidFill>
                <a:srgbClr val="FF0000"/>
              </a:solidFill>
              <a:cs typeface="+mj-cs"/>
            </a:endParaRPr>
          </a:p>
        </p:txBody>
      </p:sp>
      <p:sp>
        <p:nvSpPr>
          <p:cNvPr id="16" name="Oval 15"/>
          <p:cNvSpPr/>
          <p:nvPr/>
        </p:nvSpPr>
        <p:spPr>
          <a:xfrm>
            <a:off x="3398905" y="3474147"/>
            <a:ext cx="1097676" cy="592428"/>
          </a:xfrm>
          <a:prstGeom prst="ellipse">
            <a:avLst/>
          </a:prstGeom>
          <a:noFill/>
          <a:ln w="38100">
            <a:solidFill>
              <a:srgbClr val="7030A0"/>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4" name="Rectangle 13"/>
          <p:cNvSpPr/>
          <p:nvPr/>
        </p:nvSpPr>
        <p:spPr>
          <a:xfrm>
            <a:off x="2213598" y="4170235"/>
            <a:ext cx="425003" cy="336644"/>
          </a:xfrm>
          <a:prstGeom prst="rect">
            <a:avLst/>
          </a:prstGeom>
          <a:noFill/>
          <a:ln w="57150">
            <a:solidFill>
              <a:schemeClr val="accent2">
                <a:lumMod val="75000"/>
              </a:schemeClr>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cxnSp>
        <p:nvCxnSpPr>
          <p:cNvPr id="18" name="Straight Arrow Connector 17"/>
          <p:cNvCxnSpPr/>
          <p:nvPr/>
        </p:nvCxnSpPr>
        <p:spPr>
          <a:xfrm flipH="1">
            <a:off x="2567187" y="3828191"/>
            <a:ext cx="830099" cy="36773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1874165" y="2704843"/>
            <a:ext cx="2075745" cy="515173"/>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u="sng" smtClean="0">
                <a:solidFill>
                  <a:schemeClr val="tx1"/>
                </a:solidFill>
              </a:rPr>
              <a:t>Sol:</a:t>
            </a:r>
            <a:endParaRPr lang="en-US" b="1" u="sng" dirty="0">
              <a:solidFill>
                <a:schemeClr val="tx1"/>
              </a:solidFill>
            </a:endParaRPr>
          </a:p>
        </p:txBody>
      </p:sp>
      <p:sp>
        <p:nvSpPr>
          <p:cNvPr id="22" name="TextBox 21"/>
          <p:cNvSpPr txBox="1"/>
          <p:nvPr/>
        </p:nvSpPr>
        <p:spPr>
          <a:xfrm>
            <a:off x="2213598" y="569415"/>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368989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3" name="Rectangle 12"/>
          <p:cNvSpPr/>
          <p:nvPr/>
        </p:nvSpPr>
        <p:spPr>
          <a:xfrm>
            <a:off x="590067" y="1517658"/>
            <a:ext cx="11479370" cy="3539430"/>
          </a:xfrm>
          <a:prstGeom prst="rect">
            <a:avLst/>
          </a:prstGeom>
        </p:spPr>
        <p:txBody>
          <a:bodyPr wrap="square">
            <a:spAutoFit/>
          </a:bodyPr>
          <a:lstStyle/>
          <a:p>
            <a:r>
              <a:rPr lang="en-US" sz="2800" b="1" dirty="0" smtClean="0">
                <a:solidFill>
                  <a:schemeClr val="accent6">
                    <a:lumMod val="75000"/>
                  </a:schemeClr>
                </a:solidFill>
                <a:cs typeface="+mj-cs"/>
              </a:rPr>
              <a:t>For the </a:t>
            </a:r>
            <a:r>
              <a:rPr lang="en-US" sz="2800" b="1" dirty="0" smtClean="0">
                <a:solidFill>
                  <a:srgbClr val="FF0000"/>
                </a:solidFill>
                <a:cs typeface="+mj-cs"/>
              </a:rPr>
              <a:t>first subnet </a:t>
            </a:r>
            <a:r>
              <a:rPr lang="en-US" sz="2800" b="1" dirty="0" smtClean="0">
                <a:solidFill>
                  <a:schemeClr val="accent6">
                    <a:lumMod val="75000"/>
                  </a:schemeClr>
                </a:solidFill>
                <a:cs typeface="+mj-cs"/>
              </a:rPr>
              <a:t>, the range of </a:t>
            </a:r>
            <a:r>
              <a:rPr lang="en-US" sz="2800" b="1" dirty="0" smtClean="0">
                <a:solidFill>
                  <a:srgbClr val="FF0000"/>
                </a:solidFill>
                <a:cs typeface="+mj-cs"/>
              </a:rPr>
              <a:t>ip addresses </a:t>
            </a:r>
            <a:r>
              <a:rPr lang="en-US" sz="2800" b="1" dirty="0" smtClean="0">
                <a:solidFill>
                  <a:schemeClr val="accent6">
                    <a:lumMod val="75000"/>
                  </a:schemeClr>
                </a:solidFill>
                <a:cs typeface="+mj-cs"/>
              </a:rPr>
              <a:t>:</a:t>
            </a:r>
            <a:endParaRPr lang="en-US" sz="2800" b="1" u="sng" dirty="0" smtClean="0">
              <a:cs typeface="+mj-cs"/>
            </a:endParaRPr>
          </a:p>
          <a:p>
            <a:r>
              <a:rPr lang="en-US" sz="2800" b="1" dirty="0" smtClean="0"/>
              <a:t>                                     192.168.1.0 </a:t>
            </a:r>
            <a:r>
              <a:rPr lang="en-US" sz="2800" b="1" dirty="0"/>
              <a:t>/26</a:t>
            </a:r>
          </a:p>
          <a:p>
            <a:endParaRPr lang="en-US" sz="2800" b="1" dirty="0" smtClean="0"/>
          </a:p>
          <a:p>
            <a:r>
              <a:rPr lang="en-US" sz="2800" b="1" dirty="0" smtClean="0"/>
              <a:t>First </a:t>
            </a:r>
            <a:r>
              <a:rPr lang="en-US" sz="2800" b="1" dirty="0"/>
              <a:t>ip             </a:t>
            </a:r>
            <a:r>
              <a:rPr lang="en-US" sz="2800" b="1" dirty="0" smtClean="0"/>
              <a:t> 192.168.1.1</a:t>
            </a:r>
            <a:endParaRPr lang="en-US" sz="2800" b="1" dirty="0"/>
          </a:p>
          <a:p>
            <a:r>
              <a:rPr lang="en-US" sz="2800" b="1" dirty="0"/>
              <a:t>Last ip              192.168.1.62</a:t>
            </a:r>
          </a:p>
          <a:p>
            <a:r>
              <a:rPr lang="en-US" sz="2800" b="1" dirty="0"/>
              <a:t>Broadcast ip    192.168.1.63 </a:t>
            </a:r>
          </a:p>
          <a:p>
            <a:endParaRPr lang="en-US" sz="2800" b="1" dirty="0"/>
          </a:p>
          <a:p>
            <a:endParaRPr lang="ar-EG" sz="2800" b="1" dirty="0"/>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039137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429519"/>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3" name="Rectangle 12"/>
          <p:cNvSpPr/>
          <p:nvPr/>
        </p:nvSpPr>
        <p:spPr>
          <a:xfrm>
            <a:off x="590067" y="1517658"/>
            <a:ext cx="11479370" cy="4832092"/>
          </a:xfrm>
          <a:prstGeom prst="rect">
            <a:avLst/>
          </a:prstGeom>
        </p:spPr>
        <p:txBody>
          <a:bodyPr wrap="square">
            <a:spAutoFit/>
          </a:bodyPr>
          <a:lstStyle/>
          <a:p>
            <a:r>
              <a:rPr lang="en-US" sz="2800" b="1" dirty="0">
                <a:solidFill>
                  <a:srgbClr val="C00000"/>
                </a:solidFill>
              </a:rPr>
              <a:t>Design </a:t>
            </a:r>
            <a:r>
              <a:rPr lang="en-US" sz="2800" b="1" dirty="0" smtClean="0">
                <a:solidFill>
                  <a:srgbClr val="C00000"/>
                </a:solidFill>
              </a:rPr>
              <a:t>example2: </a:t>
            </a:r>
            <a:r>
              <a:rPr lang="en-US" sz="2800" b="1" dirty="0" smtClean="0">
                <a:solidFill>
                  <a:schemeClr val="accent1"/>
                </a:solidFill>
              </a:rPr>
              <a:t>193.168.30.207    </a:t>
            </a:r>
            <a:r>
              <a:rPr lang="en-US" sz="2800" b="1" dirty="0">
                <a:solidFill>
                  <a:schemeClr val="accent1"/>
                </a:solidFill>
              </a:rPr>
              <a:t>/</a:t>
            </a:r>
            <a:r>
              <a:rPr lang="en-US" sz="2800" b="1" dirty="0" smtClean="0">
                <a:solidFill>
                  <a:schemeClr val="accent1"/>
                </a:solidFill>
              </a:rPr>
              <a:t>29</a:t>
            </a:r>
            <a:endParaRPr lang="en-US" sz="2800" b="1" dirty="0">
              <a:solidFill>
                <a:schemeClr val="accent1"/>
              </a:solidFill>
            </a:endParaRPr>
          </a:p>
          <a:p>
            <a:r>
              <a:rPr lang="en-US" sz="2800" b="1" dirty="0" smtClean="0">
                <a:solidFill>
                  <a:schemeClr val="accent6">
                    <a:lumMod val="75000"/>
                  </a:schemeClr>
                </a:solidFill>
                <a:cs typeface="+mj-cs"/>
              </a:rPr>
              <a:t>Get network Id, </a:t>
            </a:r>
            <a:r>
              <a:rPr lang="en-US" sz="2800" b="1" dirty="0"/>
              <a:t>First </a:t>
            </a:r>
            <a:r>
              <a:rPr lang="en-US" sz="2800" b="1" dirty="0" smtClean="0"/>
              <a:t>ip , Last ip , Broadcast ip</a:t>
            </a:r>
          </a:p>
          <a:p>
            <a:endParaRPr lang="en-US" sz="2800" b="1" dirty="0" smtClean="0"/>
          </a:p>
          <a:p>
            <a:r>
              <a:rPr lang="en-US" sz="2800" b="1" dirty="0" smtClean="0"/>
              <a:t> </a:t>
            </a:r>
          </a:p>
          <a:p>
            <a:r>
              <a:rPr lang="en-US" sz="2800" b="1" dirty="0"/>
              <a:t>1.Subnet mask </a:t>
            </a:r>
            <a:r>
              <a:rPr lang="en-US" sz="2800" b="1" dirty="0" smtClean="0"/>
              <a:t> 255.255.255.  </a:t>
            </a:r>
            <a:r>
              <a:rPr lang="en-US" sz="2800" b="1" dirty="0" smtClean="0">
                <a:solidFill>
                  <a:srgbClr val="FF0000"/>
                </a:solidFill>
              </a:rPr>
              <a:t>248</a:t>
            </a:r>
            <a:endParaRPr lang="en-US" sz="2800" b="1" dirty="0">
              <a:solidFill>
                <a:srgbClr val="FF0000"/>
              </a:solidFill>
            </a:endParaRPr>
          </a:p>
          <a:p>
            <a:r>
              <a:rPr lang="en-US" sz="2800" b="1" dirty="0" smtClean="0"/>
              <a:t>                             255.255.255.  </a:t>
            </a:r>
            <a:r>
              <a:rPr lang="en-US" sz="2800" b="1" dirty="0" smtClean="0">
                <a:solidFill>
                  <a:srgbClr val="FF0000"/>
                </a:solidFill>
              </a:rPr>
              <a:t>1111 1000</a:t>
            </a:r>
          </a:p>
          <a:p>
            <a:endParaRPr lang="en-US" sz="2800" b="1" dirty="0">
              <a:solidFill>
                <a:srgbClr val="FF0000"/>
              </a:solidFill>
            </a:endParaRPr>
          </a:p>
          <a:p>
            <a:r>
              <a:rPr lang="en-US" sz="2800" b="1" dirty="0" smtClean="0">
                <a:solidFill>
                  <a:srgbClr val="FF0000"/>
                </a:solidFill>
              </a:rPr>
              <a:t>2.Network id     193.168.30  .   1100  1111  =207</a:t>
            </a:r>
          </a:p>
          <a:p>
            <a:r>
              <a:rPr lang="en-US" sz="2800" b="1" dirty="0" smtClean="0"/>
              <a:t>                             </a:t>
            </a:r>
            <a:r>
              <a:rPr lang="en-US" sz="2800" b="1" u="sng" dirty="0" smtClean="0"/>
              <a:t>255.255.255</a:t>
            </a:r>
            <a:r>
              <a:rPr lang="en-US" sz="2800" b="1" u="sng" dirty="0"/>
              <a:t>.  </a:t>
            </a:r>
            <a:r>
              <a:rPr lang="en-US" sz="2800" b="1" u="sng" dirty="0" smtClean="0"/>
              <a:t> </a:t>
            </a:r>
            <a:r>
              <a:rPr lang="en-US" sz="2800" b="1" u="sng" dirty="0" smtClean="0">
                <a:solidFill>
                  <a:srgbClr val="FF0000"/>
                </a:solidFill>
              </a:rPr>
              <a:t>1111   1000 =248</a:t>
            </a:r>
          </a:p>
          <a:p>
            <a:endParaRPr lang="en-US" sz="2800" b="1" u="sng" dirty="0" smtClean="0">
              <a:solidFill>
                <a:srgbClr val="FF0000"/>
              </a:solidFill>
            </a:endParaRPr>
          </a:p>
          <a:p>
            <a:r>
              <a:rPr lang="en-US" sz="2800" b="1" dirty="0">
                <a:solidFill>
                  <a:srgbClr val="FF0000"/>
                </a:solidFill>
              </a:rPr>
              <a:t> </a:t>
            </a:r>
            <a:r>
              <a:rPr lang="en-US" sz="2800" b="1" dirty="0" smtClean="0">
                <a:solidFill>
                  <a:srgbClr val="FF0000"/>
                </a:solidFill>
              </a:rPr>
              <a:t>                               193.168.30. </a:t>
            </a:r>
            <a:endParaRPr lang="ar-EG" sz="2800" b="1" dirty="0">
              <a:solidFill>
                <a:srgbClr val="FF0000"/>
              </a:solidFill>
            </a:endParaRPr>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2" name="Oval 11"/>
          <p:cNvSpPr/>
          <p:nvPr/>
        </p:nvSpPr>
        <p:spPr>
          <a:xfrm>
            <a:off x="3551305" y="2507078"/>
            <a:ext cx="2075745" cy="515173"/>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3200" b="1" u="sng" dirty="0" smtClean="0">
                <a:solidFill>
                  <a:schemeClr val="tx1"/>
                </a:solidFill>
              </a:rPr>
              <a:t>Sol:</a:t>
            </a:r>
            <a:endParaRPr lang="en-US" sz="3200" b="1" u="sng" dirty="0">
              <a:solidFill>
                <a:schemeClr val="tx1"/>
              </a:solidFill>
            </a:endParaRPr>
          </a:p>
        </p:txBody>
      </p:sp>
      <p:sp>
        <p:nvSpPr>
          <p:cNvPr id="15" name="Oval 14"/>
          <p:cNvSpPr/>
          <p:nvPr/>
        </p:nvSpPr>
        <p:spPr>
          <a:xfrm>
            <a:off x="5027166" y="5781608"/>
            <a:ext cx="5237296" cy="515173"/>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en-US" sz="3200" b="1" smtClean="0">
                <a:solidFill>
                  <a:srgbClr val="FF0000"/>
                </a:solidFill>
              </a:rPr>
              <a:t>1100   </a:t>
            </a:r>
            <a:r>
              <a:rPr lang="en-US" sz="3200" b="1" dirty="0" smtClean="0">
                <a:solidFill>
                  <a:srgbClr val="FF0000"/>
                </a:solidFill>
              </a:rPr>
              <a:t>1000= 200</a:t>
            </a:r>
            <a:endParaRPr lang="ar-EG" sz="3200" b="1" dirty="0">
              <a:solidFill>
                <a:srgbClr val="FF0000"/>
              </a:solidFill>
            </a:endParaRPr>
          </a:p>
        </p:txBody>
      </p:sp>
      <p:sp>
        <p:nvSpPr>
          <p:cNvPr id="16" name="Oval 15"/>
          <p:cNvSpPr/>
          <p:nvPr/>
        </p:nvSpPr>
        <p:spPr>
          <a:xfrm>
            <a:off x="5027166" y="4470979"/>
            <a:ext cx="1851424" cy="592428"/>
          </a:xfrm>
          <a:prstGeom prst="ellipse">
            <a:avLst/>
          </a:prstGeom>
          <a:noFill/>
          <a:ln w="38100">
            <a:solidFill>
              <a:srgbClr val="7030A0"/>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7" name="Oval 16"/>
          <p:cNvSpPr/>
          <p:nvPr/>
        </p:nvSpPr>
        <p:spPr>
          <a:xfrm>
            <a:off x="5088839" y="4946376"/>
            <a:ext cx="1851424" cy="592428"/>
          </a:xfrm>
          <a:prstGeom prst="ellipse">
            <a:avLst/>
          </a:prstGeom>
          <a:noFill/>
          <a:ln w="38100">
            <a:solidFill>
              <a:srgbClr val="7030A0"/>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Tree>
    <p:extLst>
      <p:ext uri="{BB962C8B-B14F-4D97-AF65-F5344CB8AC3E}">
        <p14:creationId xmlns:p14="http://schemas.microsoft.com/office/powerpoint/2010/main" val="33365830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586829" y="1555603"/>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3" name="Rectangle 12"/>
          <p:cNvSpPr/>
          <p:nvPr/>
        </p:nvSpPr>
        <p:spPr>
          <a:xfrm>
            <a:off x="586829" y="1974972"/>
            <a:ext cx="11479370" cy="3970318"/>
          </a:xfrm>
          <a:prstGeom prst="rect">
            <a:avLst/>
          </a:prstGeom>
        </p:spPr>
        <p:txBody>
          <a:bodyPr wrap="square">
            <a:spAutoFit/>
          </a:bodyPr>
          <a:lstStyle/>
          <a:p>
            <a:r>
              <a:rPr lang="en-US" sz="2800" b="1" dirty="0" smtClean="0">
                <a:solidFill>
                  <a:srgbClr val="FF0000"/>
                </a:solidFill>
                <a:cs typeface="+mj-cs"/>
              </a:rPr>
              <a:t>Network ip address </a:t>
            </a:r>
            <a:r>
              <a:rPr lang="en-US" sz="2800" b="1" dirty="0" smtClean="0">
                <a:solidFill>
                  <a:schemeClr val="accent6">
                    <a:lumMod val="75000"/>
                  </a:schemeClr>
                </a:solidFill>
                <a:cs typeface="+mj-cs"/>
              </a:rPr>
              <a:t>=</a:t>
            </a:r>
            <a:r>
              <a:rPr lang="en-US" sz="2800" b="1" dirty="0">
                <a:cs typeface="+mj-cs"/>
              </a:rPr>
              <a:t> </a:t>
            </a:r>
            <a:r>
              <a:rPr lang="en-US" sz="2800" b="1" dirty="0" smtClean="0"/>
              <a:t>193.168.30.200</a:t>
            </a:r>
          </a:p>
          <a:p>
            <a:r>
              <a:rPr lang="en-US" sz="2800" b="1" dirty="0" smtClean="0">
                <a:solidFill>
                  <a:schemeClr val="accent1"/>
                </a:solidFill>
              </a:rPr>
              <a:t>First </a:t>
            </a:r>
            <a:r>
              <a:rPr lang="en-US" sz="2800" b="1" dirty="0">
                <a:solidFill>
                  <a:schemeClr val="accent1"/>
                </a:solidFill>
              </a:rPr>
              <a:t>ip             </a:t>
            </a:r>
            <a:r>
              <a:rPr lang="en-US" sz="2800" b="1" dirty="0" smtClean="0">
                <a:solidFill>
                  <a:schemeClr val="accent1"/>
                </a:solidFill>
              </a:rPr>
              <a:t> 193.168.30.201</a:t>
            </a:r>
          </a:p>
          <a:p>
            <a:endParaRPr lang="en-US" sz="2800" b="1" dirty="0"/>
          </a:p>
          <a:p>
            <a:r>
              <a:rPr lang="en-US" sz="2800" b="1" dirty="0">
                <a:solidFill>
                  <a:srgbClr val="7030A0"/>
                </a:solidFill>
              </a:rPr>
              <a:t>Last ip              </a:t>
            </a:r>
            <a:r>
              <a:rPr lang="en-US" sz="2800" b="1" dirty="0" smtClean="0">
                <a:solidFill>
                  <a:srgbClr val="7030A0"/>
                </a:solidFill>
              </a:rPr>
              <a:t> 193.168.30.206</a:t>
            </a:r>
          </a:p>
          <a:p>
            <a:endParaRPr lang="en-US" sz="2800" b="1" dirty="0" smtClean="0"/>
          </a:p>
          <a:p>
            <a:r>
              <a:rPr lang="en-US" sz="2800" b="1" dirty="0" smtClean="0"/>
              <a:t>Broadcast ip    193.168.30 .</a:t>
            </a:r>
            <a:r>
              <a:rPr lang="en-US" sz="2800" b="1" dirty="0" err="1" smtClean="0">
                <a:solidFill>
                  <a:srgbClr val="FF0000"/>
                </a:solidFill>
              </a:rPr>
              <a:t>xxxx</a:t>
            </a:r>
            <a:r>
              <a:rPr lang="en-US" sz="2800" b="1" dirty="0" smtClean="0">
                <a:solidFill>
                  <a:srgbClr val="FF0000"/>
                </a:solidFill>
              </a:rPr>
              <a:t> x</a:t>
            </a:r>
            <a:r>
              <a:rPr lang="en-US" sz="2800" b="1" dirty="0" smtClean="0"/>
              <a:t>  </a:t>
            </a:r>
            <a:r>
              <a:rPr lang="en-US" sz="2800" b="1" dirty="0" smtClean="0">
                <a:solidFill>
                  <a:schemeClr val="accent6"/>
                </a:solidFill>
              </a:rPr>
              <a:t>111</a:t>
            </a:r>
            <a:r>
              <a:rPr lang="en-US" sz="2800" b="1" dirty="0" smtClean="0"/>
              <a:t>=</a:t>
            </a:r>
          </a:p>
          <a:p>
            <a:r>
              <a:rPr lang="en-US" sz="2800" b="1" dirty="0"/>
              <a:t> </a:t>
            </a:r>
            <a:r>
              <a:rPr lang="en-US" sz="2800" b="1" dirty="0" smtClean="0"/>
              <a:t>                          193.168.30.</a:t>
            </a:r>
            <a:r>
              <a:rPr lang="en-US" sz="2800" b="1" dirty="0" smtClean="0">
                <a:solidFill>
                  <a:srgbClr val="FF0000"/>
                </a:solidFill>
              </a:rPr>
              <a:t>1100 1  111 = 193.168.30.207</a:t>
            </a:r>
          </a:p>
          <a:p>
            <a:endParaRPr lang="en-US" sz="2800" b="1" dirty="0"/>
          </a:p>
          <a:p>
            <a:endParaRPr lang="ar-EG" sz="2800" b="1" dirty="0"/>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5057085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387928" y="2016273"/>
            <a:ext cx="11599210" cy="2677656"/>
          </a:xfrm>
          <a:prstGeom prst="rect">
            <a:avLst/>
          </a:prstGeom>
        </p:spPr>
        <p:txBody>
          <a:bodyPr wrap="square">
            <a:spAutoFit/>
          </a:bodyPr>
          <a:lstStyle/>
          <a:p>
            <a:pPr marL="457200" indent="-457200">
              <a:buFont typeface="Wingdings" panose="05000000000000000000" pitchFamily="2" charset="2"/>
              <a:buChar char="v"/>
            </a:pPr>
            <a:r>
              <a:rPr lang="en-US" sz="2800" b="1" dirty="0"/>
              <a:t>Address Resolution </a:t>
            </a:r>
            <a:r>
              <a:rPr lang="en-US" sz="2800" b="1" dirty="0" smtClean="0"/>
              <a:t>Protocol (ARP)</a:t>
            </a:r>
            <a:r>
              <a:rPr lang="en-US" sz="2800" dirty="0"/>
              <a:t> which is one of the most important protocols of the Network layer in the OSI model. </a:t>
            </a:r>
            <a:br>
              <a:rPr lang="en-US" sz="2800" dirty="0"/>
            </a:br>
            <a:r>
              <a:rPr lang="en-US" sz="2800" b="1" dirty="0"/>
              <a:t>Note:</a:t>
            </a:r>
            <a:r>
              <a:rPr lang="en-US" sz="2800" dirty="0"/>
              <a:t> ARP finds the hardware address, also known as Media Access Control (MAC) address, of a host from its known IP address</a:t>
            </a:r>
            <a:r>
              <a:rPr lang="en-US" sz="2800" dirty="0" smtClean="0"/>
              <a:t>.</a:t>
            </a:r>
          </a:p>
          <a:p>
            <a:pPr marL="457200" indent="-457200">
              <a:buFont typeface="Wingdings" panose="05000000000000000000" pitchFamily="2" charset="2"/>
              <a:buChar char="v"/>
            </a:pPr>
            <a:endParaRPr lang="en-US" sz="2800" b="1" dirty="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sp>
        <p:nvSpPr>
          <p:cNvPr id="46" name="TextBox 45"/>
          <p:cNvSpPr txBox="1"/>
          <p:nvPr/>
        </p:nvSpPr>
        <p:spPr>
          <a:xfrm>
            <a:off x="2317495" y="575061"/>
            <a:ext cx="6323527" cy="523220"/>
          </a:xfrm>
          <a:prstGeom prst="rect">
            <a:avLst/>
          </a:prstGeom>
          <a:noFill/>
        </p:spPr>
        <p:txBody>
          <a:bodyPr wrap="square" rtlCol="0">
            <a:spAutoFit/>
          </a:bodyPr>
          <a:lstStyle/>
          <a:p>
            <a:r>
              <a:rPr lang="en-US" sz="2800" b="1" i="1" dirty="0" smtClean="0">
                <a:solidFill>
                  <a:srgbClr val="FF9518"/>
                </a:solidFill>
                <a:latin typeface="Tajawal Medium" panose="00000600000000000000" pitchFamily="2" charset="-78"/>
                <a:cs typeface="Tajawal Medium" panose="00000600000000000000" pitchFamily="2" charset="-78"/>
              </a:rPr>
              <a:t> 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https://media.geeksforgeeks.org/wp-content/uploads/20190423132008/arp2.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18423" y="3855856"/>
            <a:ext cx="5088462" cy="2066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33687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b="1" i="1" dirty="0" smtClean="0">
                <a:solidFill>
                  <a:srgbClr val="FF9518"/>
                </a:solidFill>
                <a:latin typeface="Tajawal Medium" panose="00000600000000000000" pitchFamily="2" charset="-78"/>
                <a:cs typeface="Tajawal Medium" panose="00000600000000000000" pitchFamily="2" charset="-78"/>
              </a:rPr>
              <a:t>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651740" y="1738601"/>
            <a:ext cx="11222580" cy="3785652"/>
          </a:xfrm>
          <a:prstGeom prst="rect">
            <a:avLst/>
          </a:prstGeom>
        </p:spPr>
        <p:txBody>
          <a:bodyPr wrap="square">
            <a:spAutoFit/>
          </a:bodyPr>
          <a:lstStyle/>
          <a:p>
            <a:pPr fontAlgn="base">
              <a:buFont typeface="+mj-lt"/>
              <a:buAutoNum type="arabicPeriod"/>
            </a:pPr>
            <a:r>
              <a:rPr lang="en-US" sz="2400" b="1" dirty="0">
                <a:solidFill>
                  <a:srgbClr val="FF0000"/>
                </a:solidFill>
                <a:latin typeface="urw-din"/>
              </a:rPr>
              <a:t>ARP Cache Timeout:</a:t>
            </a:r>
            <a:r>
              <a:rPr lang="en-US" sz="2400" dirty="0">
                <a:solidFill>
                  <a:srgbClr val="FF0000"/>
                </a:solidFill>
                <a:latin typeface="urw-din"/>
              </a:rPr>
              <a:t> </a:t>
            </a:r>
            <a:r>
              <a:rPr lang="en-US" sz="2400" dirty="0">
                <a:solidFill>
                  <a:srgbClr val="273239"/>
                </a:solidFill>
                <a:latin typeface="urw-din"/>
              </a:rPr>
              <a:t>It indicates the time for which the MAC address in the ARP cache can reside</a:t>
            </a:r>
          </a:p>
          <a:p>
            <a:pPr fontAlgn="base">
              <a:buFont typeface="+mj-lt"/>
              <a:buAutoNum type="arabicPeriod"/>
            </a:pPr>
            <a:r>
              <a:rPr lang="en-US" sz="2400" b="1" dirty="0">
                <a:solidFill>
                  <a:srgbClr val="FF0000"/>
                </a:solidFill>
                <a:latin typeface="urw-din"/>
              </a:rPr>
              <a:t>ARP request:</a:t>
            </a:r>
            <a:r>
              <a:rPr lang="en-US" sz="2400" dirty="0">
                <a:solidFill>
                  <a:srgbClr val="273239"/>
                </a:solidFill>
                <a:latin typeface="urw-din"/>
              </a:rPr>
              <a:t> This is nothing but broadcasting a packet over the network to validate whether we came across the destination MAC address or not. </a:t>
            </a:r>
          </a:p>
          <a:p>
            <a:pPr marL="742950" lvl="1" indent="-285750" fontAlgn="base">
              <a:buFont typeface="+mj-lt"/>
              <a:buAutoNum type="arabicPeriod"/>
            </a:pPr>
            <a:r>
              <a:rPr lang="en-US" sz="2400" dirty="0">
                <a:solidFill>
                  <a:srgbClr val="273239"/>
                </a:solidFill>
                <a:latin typeface="urw-din"/>
              </a:rPr>
              <a:t>The physical address of the sender.</a:t>
            </a:r>
          </a:p>
          <a:p>
            <a:pPr marL="742950" lvl="1" indent="-285750" fontAlgn="base">
              <a:buFont typeface="+mj-lt"/>
              <a:buAutoNum type="arabicPeriod"/>
            </a:pPr>
            <a:r>
              <a:rPr lang="en-US" sz="2400" dirty="0">
                <a:solidFill>
                  <a:srgbClr val="273239"/>
                </a:solidFill>
                <a:latin typeface="urw-din"/>
              </a:rPr>
              <a:t>The IP address of the sender.</a:t>
            </a:r>
          </a:p>
          <a:p>
            <a:pPr marL="742950" lvl="1" indent="-285750" fontAlgn="base">
              <a:buFont typeface="+mj-lt"/>
              <a:buAutoNum type="arabicPeriod"/>
            </a:pPr>
            <a:r>
              <a:rPr lang="en-US" sz="2400" dirty="0">
                <a:solidFill>
                  <a:srgbClr val="273239"/>
                </a:solidFill>
                <a:latin typeface="urw-din"/>
              </a:rPr>
              <a:t>The physical address of the receiver is FF:FF:FF:FF:FF:FF or 1’s.</a:t>
            </a:r>
          </a:p>
          <a:p>
            <a:pPr marL="742950" lvl="1" indent="-285750" fontAlgn="base">
              <a:buFont typeface="+mj-lt"/>
              <a:buAutoNum type="arabicPeriod"/>
            </a:pPr>
            <a:r>
              <a:rPr lang="en-US" sz="2400" dirty="0">
                <a:solidFill>
                  <a:srgbClr val="273239"/>
                </a:solidFill>
                <a:latin typeface="urw-din"/>
              </a:rPr>
              <a:t>The IP address of the receiver</a:t>
            </a:r>
          </a:p>
          <a:p>
            <a:pPr fontAlgn="base">
              <a:buFont typeface="+mj-lt"/>
              <a:buAutoNum type="arabicPeriod"/>
            </a:pPr>
            <a:r>
              <a:rPr lang="en-US" sz="2400" b="1" dirty="0">
                <a:solidFill>
                  <a:srgbClr val="FF0000"/>
                </a:solidFill>
                <a:latin typeface="urw-din"/>
              </a:rPr>
              <a:t>ARP response/reply:</a:t>
            </a:r>
            <a:r>
              <a:rPr lang="en-US" sz="2400" dirty="0">
                <a:solidFill>
                  <a:srgbClr val="273239"/>
                </a:solidFill>
                <a:latin typeface="urw-din"/>
              </a:rPr>
              <a:t> It is the MAC address response that the source receives from the destination which aids in further communication of the data</a:t>
            </a:r>
            <a:endParaRPr lang="en-US" sz="2400" b="0" i="0" dirty="0">
              <a:solidFill>
                <a:srgbClr val="273239"/>
              </a:solidFill>
              <a:effectLst/>
              <a:latin typeface="urw-din"/>
            </a:endParaRPr>
          </a:p>
        </p:txBody>
      </p:sp>
    </p:spTree>
    <p:extLst>
      <p:ext uri="{BB962C8B-B14F-4D97-AF65-F5344CB8AC3E}">
        <p14:creationId xmlns:p14="http://schemas.microsoft.com/office/powerpoint/2010/main" val="30552666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460375" y="1614339"/>
            <a:ext cx="10970836" cy="7478970"/>
          </a:xfrm>
          <a:prstGeom prst="rect">
            <a:avLst/>
          </a:prstGeom>
        </p:spPr>
        <p:txBody>
          <a:bodyPr wrap="square">
            <a:spAutoFit/>
          </a:bodyPr>
          <a:lstStyle/>
          <a:p>
            <a:pPr fontAlgn="base"/>
            <a:endParaRPr lang="en-US" sz="2400" dirty="0" smtClean="0">
              <a:solidFill>
                <a:srgbClr val="273239"/>
              </a:solidFill>
              <a:latin typeface="urw-din"/>
            </a:endParaRPr>
          </a:p>
          <a:p>
            <a:pPr fontAlgn="base"/>
            <a:endParaRPr lang="en-US" sz="2400" dirty="0">
              <a:solidFill>
                <a:srgbClr val="273239"/>
              </a:solidFill>
              <a:latin typeface="urw-din"/>
            </a:endParaRPr>
          </a:p>
          <a:p>
            <a:pPr fontAlgn="base"/>
            <a:r>
              <a:rPr lang="en-US" sz="2400" b="1" dirty="0" smtClean="0">
                <a:solidFill>
                  <a:srgbClr val="FF0000"/>
                </a:solidFill>
                <a:latin typeface="urw-din"/>
              </a:rPr>
              <a:t>CASE-1:</a:t>
            </a:r>
            <a:r>
              <a:rPr lang="en-US" sz="2400" dirty="0" smtClean="0">
                <a:solidFill>
                  <a:srgbClr val="273239"/>
                </a:solidFill>
                <a:latin typeface="urw-din"/>
              </a:rPr>
              <a:t> The sender is a host and </a:t>
            </a:r>
          </a:p>
          <a:p>
            <a:pPr fontAlgn="base"/>
            <a:r>
              <a:rPr lang="en-US" sz="2400" dirty="0" smtClean="0">
                <a:solidFill>
                  <a:srgbClr val="273239"/>
                </a:solidFill>
                <a:latin typeface="urw-din"/>
              </a:rPr>
              <a:t>wants to send a packet to another </a:t>
            </a:r>
          </a:p>
          <a:p>
            <a:pPr fontAlgn="base"/>
            <a:r>
              <a:rPr lang="en-US" sz="2400" dirty="0" smtClean="0">
                <a:solidFill>
                  <a:srgbClr val="273239"/>
                </a:solidFill>
                <a:latin typeface="urw-din"/>
              </a:rPr>
              <a:t>host on the same network.</a:t>
            </a:r>
          </a:p>
          <a:p>
            <a:pPr fontAlgn="base"/>
            <a:r>
              <a:rPr lang="en-US" sz="2400" dirty="0" smtClean="0">
                <a:solidFill>
                  <a:srgbClr val="273239"/>
                </a:solidFill>
                <a:latin typeface="urw-din"/>
              </a:rPr>
              <a:t>Use ARP to find another host’s </a:t>
            </a:r>
          </a:p>
          <a:p>
            <a:pPr fontAlgn="base"/>
            <a:r>
              <a:rPr lang="en-US" sz="2400" dirty="0" smtClean="0">
                <a:solidFill>
                  <a:srgbClr val="273239"/>
                </a:solidFill>
                <a:latin typeface="urw-din"/>
              </a:rPr>
              <a:t>physical address</a:t>
            </a:r>
          </a:p>
          <a:p>
            <a:pPr lvl="1" fontAlgn="base"/>
            <a:endParaRPr lang="en-US" sz="2400" dirty="0">
              <a:solidFill>
                <a:srgbClr val="273239"/>
              </a:solidFill>
              <a:latin typeface="urw-din"/>
            </a:endParaRPr>
          </a:p>
          <a:p>
            <a:pPr lvl="1" fontAlgn="base"/>
            <a:endParaRPr lang="en-US" sz="2400" dirty="0" smtClean="0">
              <a:solidFill>
                <a:srgbClr val="273239"/>
              </a:solidFill>
              <a:latin typeface="urw-din"/>
            </a:endParaRPr>
          </a:p>
          <a:p>
            <a:pPr lvl="1" fontAlgn="base"/>
            <a:endParaRPr lang="en-US" sz="2400" dirty="0">
              <a:solidFill>
                <a:srgbClr val="273239"/>
              </a:solidFill>
              <a:latin typeface="urw-din"/>
            </a:endParaRPr>
          </a:p>
          <a:p>
            <a:pPr lvl="1" fontAlgn="base"/>
            <a:endParaRPr lang="en-US" sz="2400" dirty="0" smtClean="0">
              <a:solidFill>
                <a:srgbClr val="273239"/>
              </a:solidFill>
              <a:latin typeface="urw-din"/>
            </a:endParaRPr>
          </a:p>
          <a:p>
            <a:pPr lvl="1" fontAlgn="base"/>
            <a:endParaRPr lang="en-US" sz="2400" dirty="0">
              <a:solidFill>
                <a:srgbClr val="273239"/>
              </a:solidFill>
              <a:latin typeface="urw-din"/>
            </a:endParaRPr>
          </a:p>
          <a:p>
            <a:pPr fontAlgn="base"/>
            <a:r>
              <a:rPr lang="en-US" sz="2400" dirty="0">
                <a:solidFill>
                  <a:srgbClr val="273239"/>
                </a:solidFill>
                <a:latin typeface="urw-din"/>
              </a:rPr>
              <a:t> </a:t>
            </a:r>
          </a:p>
          <a:p>
            <a:endParaRPr lang="en-US" sz="2800" b="1" dirty="0">
              <a:solidFill>
                <a:srgbClr val="FF0000"/>
              </a:solidFill>
            </a:endParaRPr>
          </a:p>
          <a:p>
            <a:pPr marL="514350" indent="-514350">
              <a:buAutoNum type="arabicPeriod"/>
            </a:pPr>
            <a:endParaRPr lang="en-US" sz="2800" b="1" dirty="0" smtClean="0">
              <a:solidFill>
                <a:srgbClr val="FF0000"/>
              </a:solidFill>
              <a:cs typeface="+mj-cs"/>
            </a:endParaRPr>
          </a:p>
          <a:p>
            <a:r>
              <a:rPr lang="en-US" sz="2800" b="1" dirty="0" smtClean="0">
                <a:solidFill>
                  <a:srgbClr val="FF0000"/>
                </a:solidFill>
                <a:cs typeface="+mj-cs"/>
              </a:rPr>
              <a:t> </a:t>
            </a:r>
          </a:p>
          <a:p>
            <a:endParaRPr lang="en-US" sz="2800" b="1" dirty="0" smtClean="0">
              <a:solidFill>
                <a:srgbClr val="FF0000"/>
              </a:solidFill>
              <a:cs typeface="+mj-cs"/>
            </a:endParaRPr>
          </a:p>
          <a:p>
            <a:pPr marL="457200" indent="-457200">
              <a:buFont typeface="Wingdings" panose="05000000000000000000" pitchFamily="2" charset="2"/>
              <a:buChar char="v"/>
            </a:pPr>
            <a:endParaRPr lang="en-US" sz="2800" b="1" dirty="0" smtClean="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6"/>
          <a:stretch>
            <a:fillRect/>
          </a:stretch>
        </p:blipFill>
        <p:spPr>
          <a:xfrm>
            <a:off x="5306097" y="1637856"/>
            <a:ext cx="6585490" cy="4402335"/>
          </a:xfrm>
          <a:prstGeom prst="rect">
            <a:avLst/>
          </a:prstGeom>
        </p:spPr>
      </p:pic>
    </p:spTree>
    <p:extLst>
      <p:ext uri="{BB962C8B-B14F-4D97-AF65-F5344CB8AC3E}">
        <p14:creationId xmlns:p14="http://schemas.microsoft.com/office/powerpoint/2010/main" val="21885827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b="1" i="1" dirty="0" smtClean="0">
                <a:solidFill>
                  <a:srgbClr val="FF9518"/>
                </a:solidFill>
                <a:latin typeface="Tajawal Medium" panose="00000600000000000000" pitchFamily="2" charset="-78"/>
                <a:cs typeface="Tajawal Medium" panose="00000600000000000000" pitchFamily="2" charset="-78"/>
              </a:rPr>
              <a:t>        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2" name="Picture 11"/>
          <p:cNvPicPr>
            <a:picLocks noChangeAspect="1"/>
          </p:cNvPicPr>
          <p:nvPr/>
        </p:nvPicPr>
        <p:blipFill>
          <a:blip r:embed="rId6"/>
          <a:stretch>
            <a:fillRect/>
          </a:stretch>
        </p:blipFill>
        <p:spPr>
          <a:xfrm>
            <a:off x="3240042" y="1754663"/>
            <a:ext cx="7077075" cy="3790950"/>
          </a:xfrm>
          <a:prstGeom prst="rect">
            <a:avLst/>
          </a:prstGeom>
        </p:spPr>
      </p:pic>
      <p:sp>
        <p:nvSpPr>
          <p:cNvPr id="9" name="Rectangle 8"/>
          <p:cNvSpPr/>
          <p:nvPr/>
        </p:nvSpPr>
        <p:spPr>
          <a:xfrm>
            <a:off x="3429612" y="2921620"/>
            <a:ext cx="2502837" cy="4284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4" name="Rectangle 13"/>
          <p:cNvSpPr/>
          <p:nvPr/>
        </p:nvSpPr>
        <p:spPr>
          <a:xfrm>
            <a:off x="3671222" y="3650138"/>
            <a:ext cx="2818788" cy="126421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cxnSp>
        <p:nvCxnSpPr>
          <p:cNvPr id="11" name="Straight Arrow Connector 10"/>
          <p:cNvCxnSpPr/>
          <p:nvPr/>
        </p:nvCxnSpPr>
        <p:spPr>
          <a:xfrm>
            <a:off x="3033132" y="2653990"/>
            <a:ext cx="396480" cy="36799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3231372" y="4099801"/>
            <a:ext cx="396480" cy="36799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1496491" y="2475778"/>
            <a:ext cx="1525798" cy="4284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Header </a:t>
            </a:r>
            <a:endParaRPr lang="ar-EG" dirty="0">
              <a:solidFill>
                <a:schemeClr val="tx1"/>
              </a:solidFill>
            </a:endParaRPr>
          </a:p>
        </p:txBody>
      </p:sp>
      <p:sp>
        <p:nvSpPr>
          <p:cNvPr id="20" name="Rectangle 19"/>
          <p:cNvSpPr/>
          <p:nvPr/>
        </p:nvSpPr>
        <p:spPr>
          <a:xfrm>
            <a:off x="1471186" y="3880774"/>
            <a:ext cx="1738501" cy="4284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h</a:t>
            </a:r>
            <a:endParaRPr lang="ar-EG" dirty="0"/>
          </a:p>
        </p:txBody>
      </p:sp>
      <p:sp>
        <p:nvSpPr>
          <p:cNvPr id="13" name="Rectangle 12"/>
          <p:cNvSpPr/>
          <p:nvPr/>
        </p:nvSpPr>
        <p:spPr>
          <a:xfrm>
            <a:off x="782795" y="3910331"/>
            <a:ext cx="1890133" cy="369332"/>
          </a:xfrm>
          <a:prstGeom prst="rect">
            <a:avLst/>
          </a:prstGeom>
        </p:spPr>
        <p:txBody>
          <a:bodyPr wrap="none">
            <a:spAutoFit/>
          </a:bodyPr>
          <a:lstStyle/>
          <a:p>
            <a:pPr algn="ctr"/>
            <a:r>
              <a:rPr lang="en-US" dirty="0" smtClean="0"/>
              <a:t>                       Data </a:t>
            </a:r>
            <a:endParaRPr lang="ar-EG" dirty="0"/>
          </a:p>
        </p:txBody>
      </p:sp>
      <p:sp>
        <p:nvSpPr>
          <p:cNvPr id="22" name="Rectangle 21"/>
          <p:cNvSpPr/>
          <p:nvPr/>
        </p:nvSpPr>
        <p:spPr>
          <a:xfrm>
            <a:off x="7030264" y="2917903"/>
            <a:ext cx="2502837" cy="4284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3" name="Rectangle 22"/>
          <p:cNvSpPr/>
          <p:nvPr/>
        </p:nvSpPr>
        <p:spPr>
          <a:xfrm>
            <a:off x="7174448" y="3625963"/>
            <a:ext cx="2828196" cy="128839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7081375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b="1" i="1" dirty="0" smtClean="0">
                <a:solidFill>
                  <a:srgbClr val="FF9518"/>
                </a:solidFill>
                <a:latin typeface="Tajawal Medium" panose="00000600000000000000" pitchFamily="2" charset="-78"/>
                <a:cs typeface="Tajawal Medium" panose="00000600000000000000" pitchFamily="2" charset="-78"/>
              </a:rPr>
              <a:t>             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4098" name="Picture 2" descr="ARP, Reverse ARP(RARP), Inverse ARP (InARP), Proxy ARP and Gratuitous ARP -  GeeksforGeek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74165" y="2479909"/>
            <a:ext cx="8302062" cy="3263336"/>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851270" y="1672857"/>
            <a:ext cx="6096000" cy="1477328"/>
          </a:xfrm>
          <a:prstGeom prst="rect">
            <a:avLst/>
          </a:prstGeom>
        </p:spPr>
        <p:txBody>
          <a:bodyPr>
            <a:spAutoFit/>
          </a:bodyPr>
          <a:lstStyle/>
          <a:p>
            <a:pPr fontAlgn="base"/>
            <a:r>
              <a:rPr lang="en-US" b="1" dirty="0" smtClean="0">
                <a:solidFill>
                  <a:srgbClr val="FF0000"/>
                </a:solidFill>
                <a:latin typeface="urw-din"/>
              </a:rPr>
              <a:t>ARP request  (broadcast)</a:t>
            </a:r>
          </a:p>
          <a:p>
            <a:pPr fontAlgn="base"/>
            <a:r>
              <a:rPr lang="en-US" b="1" dirty="0" smtClean="0">
                <a:solidFill>
                  <a:srgbClr val="FF0000"/>
                </a:solidFill>
                <a:latin typeface="urw-din"/>
              </a:rPr>
              <a:t>Header :</a:t>
            </a:r>
          </a:p>
          <a:p>
            <a:pPr fontAlgn="base"/>
            <a:r>
              <a:rPr lang="en-US" b="1" dirty="0">
                <a:solidFill>
                  <a:srgbClr val="FF0000"/>
                </a:solidFill>
                <a:latin typeface="urw-din"/>
              </a:rPr>
              <a:t>S</a:t>
            </a:r>
            <a:r>
              <a:rPr lang="en-US" b="1" dirty="0" smtClean="0">
                <a:solidFill>
                  <a:srgbClr val="FF0000"/>
                </a:solidFill>
                <a:latin typeface="urw-din"/>
              </a:rPr>
              <a:t>rc MAC=MAC A</a:t>
            </a:r>
          </a:p>
          <a:p>
            <a:pPr fontAlgn="base"/>
            <a:r>
              <a:rPr lang="en-US" b="1" dirty="0" smtClean="0">
                <a:solidFill>
                  <a:srgbClr val="FF0000"/>
                </a:solidFill>
                <a:latin typeface="urw-din"/>
              </a:rPr>
              <a:t>Dec MAC=</a:t>
            </a:r>
            <a:r>
              <a:rPr lang="en-US" dirty="0" smtClean="0">
                <a:solidFill>
                  <a:srgbClr val="FF0000"/>
                </a:solidFill>
                <a:latin typeface="urw-din"/>
              </a:rPr>
              <a:t>FFFF.FFFF.FFFF</a:t>
            </a:r>
            <a:endParaRPr lang="en-US" dirty="0">
              <a:solidFill>
                <a:srgbClr val="FF0000"/>
              </a:solidFill>
              <a:latin typeface="urw-din"/>
            </a:endParaRPr>
          </a:p>
          <a:p>
            <a:pPr fontAlgn="base"/>
            <a:endParaRPr lang="ar-EG" dirty="0"/>
          </a:p>
        </p:txBody>
      </p:sp>
    </p:spTree>
    <p:extLst>
      <p:ext uri="{BB962C8B-B14F-4D97-AF65-F5344CB8AC3E}">
        <p14:creationId xmlns:p14="http://schemas.microsoft.com/office/powerpoint/2010/main" val="17180219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639684" y="1267217"/>
            <a:ext cx="10970836" cy="7109639"/>
          </a:xfrm>
          <a:prstGeom prst="rect">
            <a:avLst/>
          </a:prstGeom>
        </p:spPr>
        <p:txBody>
          <a:bodyPr wrap="square">
            <a:spAutoFit/>
          </a:bodyPr>
          <a:lstStyle/>
          <a:p>
            <a:pPr lvl="1" fontAlgn="base"/>
            <a:endParaRPr lang="en-US" sz="2400" dirty="0">
              <a:solidFill>
                <a:srgbClr val="273239"/>
              </a:solidFill>
              <a:latin typeface="urw-din"/>
            </a:endParaRPr>
          </a:p>
          <a:p>
            <a:pPr fontAlgn="base"/>
            <a:r>
              <a:rPr lang="en-US" sz="2400" b="1" dirty="0">
                <a:solidFill>
                  <a:srgbClr val="FF0000"/>
                </a:solidFill>
                <a:latin typeface="urw-din"/>
              </a:rPr>
              <a:t>CASE-2</a:t>
            </a:r>
            <a:r>
              <a:rPr lang="en-US" sz="2400" dirty="0">
                <a:solidFill>
                  <a:srgbClr val="FF0000"/>
                </a:solidFill>
                <a:latin typeface="urw-din"/>
              </a:rPr>
              <a:t>:</a:t>
            </a:r>
            <a:r>
              <a:rPr lang="en-US" sz="2400" dirty="0">
                <a:solidFill>
                  <a:srgbClr val="273239"/>
                </a:solidFill>
                <a:latin typeface="urw-din"/>
              </a:rPr>
              <a:t> The sender is a host and </a:t>
            </a:r>
            <a:endParaRPr lang="en-US" sz="2400" dirty="0" smtClean="0">
              <a:solidFill>
                <a:srgbClr val="273239"/>
              </a:solidFill>
              <a:latin typeface="urw-din"/>
            </a:endParaRPr>
          </a:p>
          <a:p>
            <a:pPr fontAlgn="base"/>
            <a:r>
              <a:rPr lang="en-US" sz="2400" dirty="0" smtClean="0">
                <a:solidFill>
                  <a:srgbClr val="273239"/>
                </a:solidFill>
                <a:latin typeface="urw-din"/>
              </a:rPr>
              <a:t>wants to send </a:t>
            </a:r>
            <a:r>
              <a:rPr lang="en-US" sz="2400" dirty="0">
                <a:solidFill>
                  <a:srgbClr val="273239"/>
                </a:solidFill>
                <a:latin typeface="urw-din"/>
              </a:rPr>
              <a:t>a packet to </a:t>
            </a:r>
            <a:endParaRPr lang="en-US" sz="2400" dirty="0" smtClean="0">
              <a:solidFill>
                <a:srgbClr val="273239"/>
              </a:solidFill>
              <a:latin typeface="urw-din"/>
            </a:endParaRPr>
          </a:p>
          <a:p>
            <a:pPr fontAlgn="base"/>
            <a:r>
              <a:rPr lang="en-US" sz="2400" dirty="0" smtClean="0">
                <a:solidFill>
                  <a:srgbClr val="273239"/>
                </a:solidFill>
                <a:latin typeface="urw-din"/>
              </a:rPr>
              <a:t>another </a:t>
            </a:r>
            <a:r>
              <a:rPr lang="en-US" sz="2400" dirty="0">
                <a:solidFill>
                  <a:srgbClr val="273239"/>
                </a:solidFill>
                <a:latin typeface="urw-din"/>
              </a:rPr>
              <a:t>host </a:t>
            </a:r>
            <a:r>
              <a:rPr lang="en-US" sz="2400" dirty="0" smtClean="0">
                <a:solidFill>
                  <a:srgbClr val="273239"/>
                </a:solidFill>
                <a:latin typeface="urw-din"/>
              </a:rPr>
              <a:t>on another network</a:t>
            </a:r>
            <a:r>
              <a:rPr lang="en-US" sz="2400" dirty="0">
                <a:solidFill>
                  <a:srgbClr val="273239"/>
                </a:solidFill>
                <a:latin typeface="urw-din"/>
              </a:rPr>
              <a:t>. </a:t>
            </a:r>
            <a:endParaRPr lang="en-US" sz="2400" dirty="0" smtClean="0">
              <a:solidFill>
                <a:srgbClr val="273239"/>
              </a:solidFill>
              <a:latin typeface="urw-din"/>
            </a:endParaRPr>
          </a:p>
          <a:p>
            <a:pPr fontAlgn="base"/>
            <a:endParaRPr lang="en-US" sz="2400" dirty="0" smtClean="0">
              <a:solidFill>
                <a:srgbClr val="273239"/>
              </a:solidFill>
              <a:latin typeface="urw-din"/>
            </a:endParaRPr>
          </a:p>
          <a:p>
            <a:pPr fontAlgn="base"/>
            <a:r>
              <a:rPr lang="en-US" sz="2400" dirty="0" smtClean="0">
                <a:solidFill>
                  <a:srgbClr val="273239"/>
                </a:solidFill>
                <a:latin typeface="urw-din"/>
              </a:rPr>
              <a:t>Find </a:t>
            </a:r>
            <a:r>
              <a:rPr lang="en-US" sz="2400" dirty="0">
                <a:solidFill>
                  <a:srgbClr val="273239"/>
                </a:solidFill>
                <a:latin typeface="urw-din"/>
              </a:rPr>
              <a:t>the IP address of the </a:t>
            </a:r>
            <a:r>
              <a:rPr lang="en-US" sz="2400" dirty="0" smtClean="0">
                <a:solidFill>
                  <a:srgbClr val="273239"/>
                </a:solidFill>
                <a:latin typeface="urw-din"/>
              </a:rPr>
              <a:t>next-hop</a:t>
            </a:r>
          </a:p>
          <a:p>
            <a:pPr fontAlgn="base"/>
            <a:r>
              <a:rPr lang="en-US" sz="2400" dirty="0" smtClean="0">
                <a:solidFill>
                  <a:srgbClr val="273239"/>
                </a:solidFill>
                <a:latin typeface="urw-din"/>
              </a:rPr>
              <a:t> </a:t>
            </a:r>
            <a:r>
              <a:rPr lang="en-US" sz="2400" dirty="0">
                <a:solidFill>
                  <a:srgbClr val="273239"/>
                </a:solidFill>
                <a:latin typeface="urw-din"/>
              </a:rPr>
              <a:t>(router) for this </a:t>
            </a:r>
            <a:r>
              <a:rPr lang="en-US" sz="2400" dirty="0" smtClean="0">
                <a:solidFill>
                  <a:srgbClr val="273239"/>
                </a:solidFill>
                <a:latin typeface="urw-din"/>
              </a:rPr>
              <a:t>destination.</a:t>
            </a:r>
          </a:p>
          <a:p>
            <a:pPr fontAlgn="base"/>
            <a:r>
              <a:rPr lang="en-US" sz="2400" dirty="0" smtClean="0">
                <a:solidFill>
                  <a:srgbClr val="273239"/>
                </a:solidFill>
                <a:latin typeface="urw-din"/>
              </a:rPr>
              <a:t>Use </a:t>
            </a:r>
            <a:r>
              <a:rPr lang="en-US" sz="2400" dirty="0">
                <a:solidFill>
                  <a:srgbClr val="273239"/>
                </a:solidFill>
                <a:latin typeface="urw-din"/>
              </a:rPr>
              <a:t>ARP to find the </a:t>
            </a:r>
            <a:r>
              <a:rPr lang="en-US" sz="2400" dirty="0" smtClean="0">
                <a:solidFill>
                  <a:srgbClr val="273239"/>
                </a:solidFill>
                <a:latin typeface="urw-din"/>
              </a:rPr>
              <a:t>router’s</a:t>
            </a:r>
          </a:p>
          <a:p>
            <a:pPr fontAlgn="base"/>
            <a:r>
              <a:rPr lang="en-US" sz="2400" dirty="0" smtClean="0">
                <a:solidFill>
                  <a:srgbClr val="273239"/>
                </a:solidFill>
                <a:latin typeface="urw-din"/>
              </a:rPr>
              <a:t> physical address</a:t>
            </a:r>
          </a:p>
          <a:p>
            <a:pPr lvl="1" fontAlgn="base"/>
            <a:endParaRPr lang="en-US" sz="2400" dirty="0">
              <a:solidFill>
                <a:srgbClr val="273239"/>
              </a:solidFill>
              <a:latin typeface="urw-din"/>
            </a:endParaRPr>
          </a:p>
          <a:p>
            <a:pPr fontAlgn="base"/>
            <a:r>
              <a:rPr lang="en-US" sz="2400" dirty="0">
                <a:solidFill>
                  <a:srgbClr val="273239"/>
                </a:solidFill>
                <a:latin typeface="urw-din"/>
              </a:rPr>
              <a:t> </a:t>
            </a:r>
          </a:p>
          <a:p>
            <a:pPr fontAlgn="base"/>
            <a:r>
              <a:rPr lang="en-US" sz="2400" dirty="0">
                <a:solidFill>
                  <a:srgbClr val="273239"/>
                </a:solidFill>
                <a:latin typeface="urw-din"/>
              </a:rPr>
              <a:t> </a:t>
            </a:r>
          </a:p>
          <a:p>
            <a:endParaRPr lang="en-US" sz="2800" b="1" dirty="0">
              <a:solidFill>
                <a:srgbClr val="FF0000"/>
              </a:solidFill>
            </a:endParaRPr>
          </a:p>
          <a:p>
            <a:pPr marL="514350" indent="-514350">
              <a:buAutoNum type="arabicPeriod"/>
            </a:pPr>
            <a:endParaRPr lang="en-US" sz="2800" b="1" dirty="0" smtClean="0">
              <a:solidFill>
                <a:srgbClr val="FF0000"/>
              </a:solidFill>
              <a:cs typeface="+mj-cs"/>
            </a:endParaRPr>
          </a:p>
          <a:p>
            <a:r>
              <a:rPr lang="en-US" sz="2800" b="1" dirty="0" smtClean="0">
                <a:solidFill>
                  <a:srgbClr val="FF0000"/>
                </a:solidFill>
                <a:cs typeface="+mj-cs"/>
              </a:rPr>
              <a:t> </a:t>
            </a:r>
          </a:p>
          <a:p>
            <a:endParaRPr lang="en-US" sz="2800" b="1" dirty="0" smtClean="0">
              <a:solidFill>
                <a:srgbClr val="FF0000"/>
              </a:solidFill>
              <a:cs typeface="+mj-cs"/>
            </a:endParaRPr>
          </a:p>
          <a:p>
            <a:pPr marL="457200" indent="-457200">
              <a:buFont typeface="Wingdings" panose="05000000000000000000" pitchFamily="2" charset="2"/>
              <a:buChar char="v"/>
            </a:pPr>
            <a:endParaRPr lang="en-US" sz="2800" b="1" dirty="0" smtClean="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a:solidFill>
                  <a:srgbClr val="FF9518"/>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    ARP </a:t>
            </a:r>
            <a:r>
              <a:rPr lang="en-US" sz="2800" b="1" i="1" dirty="0">
                <a:solidFill>
                  <a:srgbClr val="FF9518"/>
                </a:solidFill>
                <a:latin typeface="Tajawal Medium" panose="00000600000000000000" pitchFamily="2" charset="-78"/>
                <a:cs typeface="Tajawal Medium" panose="00000600000000000000" pitchFamily="2" charset="-78"/>
              </a:rPr>
              <a:t>Protocol</a:t>
            </a:r>
          </a:p>
        </p:txBody>
      </p:sp>
      <p:pic>
        <p:nvPicPr>
          <p:cNvPr id="9" name="Picture 8"/>
          <p:cNvPicPr>
            <a:picLocks noChangeAspect="1"/>
          </p:cNvPicPr>
          <p:nvPr/>
        </p:nvPicPr>
        <p:blipFill>
          <a:blip r:embed="rId6"/>
          <a:stretch>
            <a:fillRect/>
          </a:stretch>
        </p:blipFill>
        <p:spPr>
          <a:xfrm>
            <a:off x="5744644" y="2097765"/>
            <a:ext cx="5865876" cy="2995011"/>
          </a:xfrm>
          <a:prstGeom prst="rect">
            <a:avLst/>
          </a:prstGeom>
        </p:spPr>
      </p:pic>
    </p:spTree>
    <p:extLst>
      <p:ext uri="{BB962C8B-B14F-4D97-AF65-F5344CB8AC3E}">
        <p14:creationId xmlns:p14="http://schemas.microsoft.com/office/powerpoint/2010/main" val="10368073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707665"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ctrTitle"/>
          </p:nvPr>
        </p:nvSpPr>
        <p:spPr>
          <a:xfrm>
            <a:off x="918693" y="1716794"/>
            <a:ext cx="9144000" cy="2387600"/>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692067" y="596234"/>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a:solidFill>
                  <a:srgbClr val="FF9518"/>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   ARP </a:t>
            </a:r>
            <a:r>
              <a:rPr lang="en-US" sz="2800" b="1" i="1" dirty="0">
                <a:solidFill>
                  <a:srgbClr val="FF9518"/>
                </a:solidFill>
                <a:latin typeface="Tajawal Medium" panose="00000600000000000000" pitchFamily="2" charset="-78"/>
                <a:cs typeface="Tajawal Medium" panose="00000600000000000000" pitchFamily="2" charset="-78"/>
              </a:rPr>
              <a:t>Protocol</a:t>
            </a:r>
          </a:p>
        </p:txBody>
      </p:sp>
      <p:sp>
        <p:nvSpPr>
          <p:cNvPr id="7" name="Rectangle 6"/>
          <p:cNvSpPr/>
          <p:nvPr/>
        </p:nvSpPr>
        <p:spPr>
          <a:xfrm>
            <a:off x="808749" y="1715688"/>
            <a:ext cx="10795562" cy="3539430"/>
          </a:xfrm>
          <a:prstGeom prst="rect">
            <a:avLst/>
          </a:prstGeom>
        </p:spPr>
        <p:txBody>
          <a:bodyPr wrap="square">
            <a:spAutoFit/>
          </a:bodyPr>
          <a:lstStyle/>
          <a:p>
            <a:pPr fontAlgn="base"/>
            <a:r>
              <a:rPr lang="en-US" sz="2000" dirty="0">
                <a:solidFill>
                  <a:srgbClr val="273239"/>
                </a:solidFill>
                <a:latin typeface="urw-din"/>
              </a:rPr>
              <a:t>CASE-3: the sender is a router </a:t>
            </a:r>
            <a:r>
              <a:rPr lang="en-US" sz="2000" dirty="0" smtClean="0">
                <a:solidFill>
                  <a:srgbClr val="273239"/>
                </a:solidFill>
                <a:latin typeface="urw-din"/>
              </a:rPr>
              <a:t>and</a:t>
            </a:r>
          </a:p>
          <a:p>
            <a:pPr fontAlgn="base"/>
            <a:r>
              <a:rPr lang="en-US" sz="2000" dirty="0" smtClean="0">
                <a:solidFill>
                  <a:srgbClr val="273239"/>
                </a:solidFill>
                <a:latin typeface="urw-din"/>
              </a:rPr>
              <a:t> </a:t>
            </a:r>
            <a:r>
              <a:rPr lang="en-US" sz="2000" dirty="0">
                <a:solidFill>
                  <a:srgbClr val="273239"/>
                </a:solidFill>
                <a:latin typeface="urw-din"/>
              </a:rPr>
              <a:t>received </a:t>
            </a:r>
            <a:endParaRPr lang="en-US" sz="2000" dirty="0" smtClean="0">
              <a:solidFill>
                <a:srgbClr val="273239"/>
              </a:solidFill>
              <a:latin typeface="urw-din"/>
            </a:endParaRPr>
          </a:p>
          <a:p>
            <a:pPr fontAlgn="base"/>
            <a:r>
              <a:rPr lang="en-US" sz="2000" dirty="0" smtClean="0">
                <a:solidFill>
                  <a:srgbClr val="273239"/>
                </a:solidFill>
                <a:latin typeface="urw-din"/>
              </a:rPr>
              <a:t>a </a:t>
            </a:r>
            <a:r>
              <a:rPr lang="en-US" sz="2000" dirty="0">
                <a:solidFill>
                  <a:srgbClr val="273239"/>
                </a:solidFill>
                <a:latin typeface="urw-din"/>
              </a:rPr>
              <a:t>datagram destined for a host on </a:t>
            </a:r>
            <a:endParaRPr lang="en-US" sz="2000" dirty="0" smtClean="0">
              <a:solidFill>
                <a:srgbClr val="273239"/>
              </a:solidFill>
              <a:latin typeface="urw-din"/>
            </a:endParaRPr>
          </a:p>
          <a:p>
            <a:pPr fontAlgn="base"/>
            <a:r>
              <a:rPr lang="en-US" sz="2000" dirty="0" smtClean="0">
                <a:solidFill>
                  <a:srgbClr val="273239"/>
                </a:solidFill>
                <a:latin typeface="urw-din"/>
              </a:rPr>
              <a:t>another </a:t>
            </a:r>
            <a:r>
              <a:rPr lang="en-US" sz="2000" dirty="0">
                <a:solidFill>
                  <a:srgbClr val="273239"/>
                </a:solidFill>
                <a:latin typeface="urw-din"/>
              </a:rPr>
              <a:t>network.</a:t>
            </a:r>
          </a:p>
          <a:p>
            <a:pPr marL="800100" lvl="1" indent="-342900" fontAlgn="base">
              <a:buFont typeface="Wingdings" panose="05000000000000000000" pitchFamily="2" charset="2"/>
              <a:buChar char="v"/>
            </a:pPr>
            <a:r>
              <a:rPr lang="en-US" sz="2000" dirty="0">
                <a:solidFill>
                  <a:srgbClr val="273239"/>
                </a:solidFill>
                <a:latin typeface="urw-din"/>
              </a:rPr>
              <a:t>The router checks its </a:t>
            </a:r>
            <a:r>
              <a:rPr lang="en-US" sz="2000" dirty="0" smtClean="0">
                <a:solidFill>
                  <a:srgbClr val="273239"/>
                </a:solidFill>
                <a:latin typeface="urw-din"/>
              </a:rPr>
              <a:t>routing table</a:t>
            </a:r>
            <a:r>
              <a:rPr lang="en-US" sz="2000" dirty="0">
                <a:solidFill>
                  <a:srgbClr val="273239"/>
                </a:solidFill>
                <a:latin typeface="urw-din"/>
              </a:rPr>
              <a:t>.</a:t>
            </a:r>
          </a:p>
          <a:p>
            <a:pPr marL="800100" lvl="1" indent="-342900" fontAlgn="base">
              <a:buFont typeface="Wingdings" panose="05000000000000000000" pitchFamily="2" charset="2"/>
              <a:buChar char="v"/>
            </a:pPr>
            <a:r>
              <a:rPr lang="en-US" sz="2000" dirty="0">
                <a:solidFill>
                  <a:srgbClr val="273239"/>
                </a:solidFill>
                <a:latin typeface="urw-din"/>
              </a:rPr>
              <a:t>Find the IP address of the next </a:t>
            </a:r>
            <a:r>
              <a:rPr lang="en-US" sz="2000" dirty="0" smtClean="0">
                <a:solidFill>
                  <a:srgbClr val="273239"/>
                </a:solidFill>
                <a:latin typeface="urw-din"/>
              </a:rPr>
              <a:t>router</a:t>
            </a:r>
            <a:r>
              <a:rPr lang="en-US" sz="2000" dirty="0">
                <a:solidFill>
                  <a:srgbClr val="273239"/>
                </a:solidFill>
                <a:latin typeface="urw-din"/>
              </a:rPr>
              <a:t>.</a:t>
            </a:r>
          </a:p>
          <a:p>
            <a:pPr marL="800100" lvl="1" indent="-342900" fontAlgn="base">
              <a:buFont typeface="Wingdings" panose="05000000000000000000" pitchFamily="2" charset="2"/>
              <a:buChar char="v"/>
            </a:pPr>
            <a:r>
              <a:rPr lang="en-US" sz="2000" dirty="0">
                <a:solidFill>
                  <a:srgbClr val="273239"/>
                </a:solidFill>
                <a:latin typeface="urw-din"/>
              </a:rPr>
              <a:t>Use ARP to find the next </a:t>
            </a:r>
            <a:r>
              <a:rPr lang="en-US" sz="2000" dirty="0" smtClean="0">
                <a:solidFill>
                  <a:srgbClr val="273239"/>
                </a:solidFill>
                <a:latin typeface="urw-din"/>
              </a:rPr>
              <a:t>router’s</a:t>
            </a:r>
          </a:p>
          <a:p>
            <a:pPr lvl="1" fontAlgn="base"/>
            <a:r>
              <a:rPr lang="en-US" sz="2000" dirty="0" smtClean="0">
                <a:solidFill>
                  <a:srgbClr val="273239"/>
                </a:solidFill>
                <a:latin typeface="urw-din"/>
              </a:rPr>
              <a:t>physical </a:t>
            </a:r>
            <a:r>
              <a:rPr lang="en-US" sz="2000" dirty="0">
                <a:solidFill>
                  <a:srgbClr val="273239"/>
                </a:solidFill>
                <a:latin typeface="urw-din"/>
              </a:rPr>
              <a:t>address.</a:t>
            </a:r>
          </a:p>
          <a:p>
            <a:pPr marL="800100" lvl="1" indent="-342900" fontAlgn="base">
              <a:buFont typeface="Wingdings" panose="05000000000000000000" pitchFamily="2" charset="2"/>
              <a:buChar char="v"/>
            </a:pPr>
            <a:r>
              <a:rPr lang="en-US" sz="2000" dirty="0" smtClean="0">
                <a:solidFill>
                  <a:srgbClr val="273239"/>
                </a:solidFill>
                <a:latin typeface="urw-din"/>
              </a:rPr>
              <a:t>Use </a:t>
            </a:r>
            <a:r>
              <a:rPr lang="en-US" sz="2000" dirty="0">
                <a:solidFill>
                  <a:srgbClr val="273239"/>
                </a:solidFill>
                <a:latin typeface="urw-din"/>
              </a:rPr>
              <a:t>ARP to find this host’s physical address.</a:t>
            </a:r>
          </a:p>
          <a:p>
            <a:pPr fontAlgn="base"/>
            <a:r>
              <a:rPr lang="en-US" sz="2000" dirty="0">
                <a:solidFill>
                  <a:srgbClr val="FF0000"/>
                </a:solidFill>
                <a:latin typeface="urw-din"/>
              </a:rPr>
              <a:t>NOTE: An ARP request is a broadcast, and an </a:t>
            </a:r>
            <a:endParaRPr lang="en-US" sz="2000" dirty="0" smtClean="0">
              <a:solidFill>
                <a:srgbClr val="FF0000"/>
              </a:solidFill>
              <a:latin typeface="urw-din"/>
            </a:endParaRPr>
          </a:p>
          <a:p>
            <a:pPr fontAlgn="base"/>
            <a:r>
              <a:rPr lang="en-US" sz="2000" dirty="0" smtClean="0">
                <a:solidFill>
                  <a:srgbClr val="FF0000"/>
                </a:solidFill>
                <a:latin typeface="urw-din"/>
              </a:rPr>
              <a:t>ARP </a:t>
            </a:r>
            <a:r>
              <a:rPr lang="en-US" sz="2000" dirty="0">
                <a:solidFill>
                  <a:srgbClr val="FF0000"/>
                </a:solidFill>
                <a:latin typeface="urw-din"/>
              </a:rPr>
              <a:t>response is a Unicast</a:t>
            </a:r>
            <a:r>
              <a:rPr lang="en-US" sz="2400" dirty="0">
                <a:solidFill>
                  <a:srgbClr val="FF0000"/>
                </a:solidFill>
                <a:latin typeface="urw-din"/>
              </a:rPr>
              <a:t>. </a:t>
            </a:r>
          </a:p>
        </p:txBody>
      </p:sp>
      <p:pic>
        <p:nvPicPr>
          <p:cNvPr id="9" name="Picture 8"/>
          <p:cNvPicPr>
            <a:picLocks noChangeAspect="1"/>
          </p:cNvPicPr>
          <p:nvPr/>
        </p:nvPicPr>
        <p:blipFill>
          <a:blip r:embed="rId6"/>
          <a:stretch>
            <a:fillRect/>
          </a:stretch>
        </p:blipFill>
        <p:spPr>
          <a:xfrm>
            <a:off x="6724185" y="1415623"/>
            <a:ext cx="5237594" cy="3498734"/>
          </a:xfrm>
          <a:prstGeom prst="rect">
            <a:avLst/>
          </a:prstGeom>
        </p:spPr>
      </p:pic>
    </p:spTree>
    <p:extLst>
      <p:ext uri="{BB962C8B-B14F-4D97-AF65-F5344CB8AC3E}">
        <p14:creationId xmlns:p14="http://schemas.microsoft.com/office/powerpoint/2010/main" val="6001034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8637"/>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2" name="TextBox 11"/>
          <p:cNvSpPr txBox="1"/>
          <p:nvPr/>
        </p:nvSpPr>
        <p:spPr>
          <a:xfrm>
            <a:off x="2170446" y="52778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Ethernet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1014365" y="1896870"/>
            <a:ext cx="9400477" cy="3785652"/>
          </a:xfrm>
          <a:prstGeom prst="rect">
            <a:avLst/>
          </a:prstGeom>
        </p:spPr>
        <p:txBody>
          <a:bodyPr wrap="square">
            <a:spAutoFit/>
          </a:bodyPr>
          <a:lstStyle/>
          <a:p>
            <a:r>
              <a:rPr lang="en-US" b="1" dirty="0">
                <a:solidFill>
                  <a:srgbClr val="6C6C6C"/>
                </a:solidFill>
                <a:latin typeface="Arial" panose="020B0604020202020204" pitchFamily="34" charset="0"/>
              </a:rPr>
              <a:t>Ethernet</a:t>
            </a:r>
            <a:r>
              <a:rPr lang="en-US" dirty="0">
                <a:solidFill>
                  <a:srgbClr val="6C6C6C"/>
                </a:solidFill>
                <a:latin typeface="Arial" panose="020B0604020202020204" pitchFamily="34" charset="0"/>
              </a:rPr>
              <a:t> </a:t>
            </a:r>
            <a:r>
              <a:rPr lang="en-US" sz="2000" dirty="0">
                <a:solidFill>
                  <a:srgbClr val="6C6C6C"/>
                </a:solidFill>
                <a:latin typeface="Arial" panose="020B0604020202020204" pitchFamily="34" charset="0"/>
              </a:rPr>
              <a:t>is the traditional technology for connecting devices in a wired local area network (</a:t>
            </a:r>
            <a:r>
              <a:rPr lang="en-US" sz="2000" u="sng" dirty="0">
                <a:solidFill>
                  <a:srgbClr val="007CAD"/>
                </a:solidFill>
                <a:latin typeface="Arial" panose="020B0604020202020204" pitchFamily="34" charset="0"/>
                <a:hlinkClick r:id="rId6"/>
              </a:rPr>
              <a:t>LAN</a:t>
            </a:r>
            <a:r>
              <a:rPr lang="en-US" sz="2000" dirty="0">
                <a:solidFill>
                  <a:srgbClr val="6C6C6C"/>
                </a:solidFill>
                <a:latin typeface="Arial" panose="020B0604020202020204" pitchFamily="34" charset="0"/>
              </a:rPr>
              <a:t>) or wide area network (WAN). </a:t>
            </a:r>
            <a:endParaRPr lang="en-US" sz="2000" dirty="0" smtClean="0">
              <a:solidFill>
                <a:srgbClr val="6C6C6C"/>
              </a:solidFill>
              <a:latin typeface="Arial" panose="020B0604020202020204" pitchFamily="34" charset="0"/>
            </a:endParaRPr>
          </a:p>
          <a:p>
            <a:pPr marL="285750" indent="-285750">
              <a:buFont typeface="Wingdings" panose="05000000000000000000" pitchFamily="2" charset="2"/>
              <a:buChar char="q"/>
            </a:pPr>
            <a:r>
              <a:rPr lang="en-US" sz="2000" dirty="0" smtClean="0">
                <a:solidFill>
                  <a:srgbClr val="6C6C6C"/>
                </a:solidFill>
                <a:latin typeface="Arial" panose="020B0604020202020204" pitchFamily="34" charset="0"/>
              </a:rPr>
              <a:t>It </a:t>
            </a:r>
            <a:r>
              <a:rPr lang="en-US" sz="2000" dirty="0">
                <a:solidFill>
                  <a:srgbClr val="6C6C6C"/>
                </a:solidFill>
                <a:latin typeface="Arial" panose="020B0604020202020204" pitchFamily="34" charset="0"/>
              </a:rPr>
              <a:t>enables devices to communicate with each other via a </a:t>
            </a:r>
            <a:r>
              <a:rPr lang="en-US" sz="2000" u="sng" dirty="0">
                <a:solidFill>
                  <a:srgbClr val="007CAD"/>
                </a:solidFill>
                <a:latin typeface="Arial" panose="020B0604020202020204" pitchFamily="34" charset="0"/>
                <a:hlinkClick r:id="rId7"/>
              </a:rPr>
              <a:t>protocol</a:t>
            </a:r>
            <a:r>
              <a:rPr lang="en-US" sz="2000" dirty="0">
                <a:solidFill>
                  <a:srgbClr val="6C6C6C"/>
                </a:solidFill>
                <a:latin typeface="Arial" panose="020B0604020202020204" pitchFamily="34" charset="0"/>
              </a:rPr>
              <a:t>, which is a set of rules or common network language.</a:t>
            </a:r>
          </a:p>
          <a:p>
            <a:pPr marL="285750" indent="-285750">
              <a:buFont typeface="Wingdings" panose="05000000000000000000" pitchFamily="2" charset="2"/>
              <a:buChar char="q"/>
            </a:pPr>
            <a:r>
              <a:rPr lang="en-US" sz="2000" dirty="0">
                <a:solidFill>
                  <a:srgbClr val="FF9518"/>
                </a:solidFill>
                <a:latin typeface="Arial" panose="020B0604020202020204" pitchFamily="34" charset="0"/>
              </a:rPr>
              <a:t>Ethernet describes how network devices format and transmit data so other devices on the same LAN or campus network can recognize, receive and process the information. </a:t>
            </a:r>
            <a:endParaRPr lang="en-US" sz="2000" dirty="0" smtClean="0">
              <a:solidFill>
                <a:srgbClr val="FF9518"/>
              </a:solidFill>
              <a:latin typeface="Arial" panose="020B0604020202020204" pitchFamily="34" charset="0"/>
            </a:endParaRPr>
          </a:p>
          <a:p>
            <a:pPr marL="285750" indent="-285750">
              <a:buFont typeface="Wingdings" panose="05000000000000000000" pitchFamily="2" charset="2"/>
              <a:buChar char="q"/>
            </a:pPr>
            <a:r>
              <a:rPr lang="en-US" sz="2000" dirty="0" smtClean="0">
                <a:solidFill>
                  <a:srgbClr val="FF9518"/>
                </a:solidFill>
                <a:latin typeface="Arial" panose="020B0604020202020204" pitchFamily="34" charset="0"/>
              </a:rPr>
              <a:t>An </a:t>
            </a:r>
            <a:r>
              <a:rPr lang="en-US" sz="2000" dirty="0">
                <a:solidFill>
                  <a:srgbClr val="FF9518"/>
                </a:solidFill>
                <a:latin typeface="Arial" panose="020B0604020202020204" pitchFamily="34" charset="0"/>
              </a:rPr>
              <a:t>Ethernet cable is the physical, encased wiring over which the data travels</a:t>
            </a:r>
            <a:r>
              <a:rPr lang="en-US" sz="2000" dirty="0">
                <a:solidFill>
                  <a:srgbClr val="6C6C6C"/>
                </a:solidFill>
                <a:latin typeface="Arial" panose="020B0604020202020204" pitchFamily="34" charset="0"/>
              </a:rPr>
              <a:t>.</a:t>
            </a:r>
          </a:p>
          <a:p>
            <a:pPr marL="285750" indent="-285750">
              <a:buFont typeface="Wingdings" panose="05000000000000000000" pitchFamily="2" charset="2"/>
              <a:buChar char="q"/>
            </a:pPr>
            <a:r>
              <a:rPr lang="en-US" sz="2000" dirty="0">
                <a:solidFill>
                  <a:srgbClr val="6C6C6C"/>
                </a:solidFill>
                <a:latin typeface="Arial" panose="020B0604020202020204" pitchFamily="34" charset="0"/>
              </a:rPr>
              <a:t>Connected devices that use cables to access a geographically localized network -- instead of a wireless connection -- likely use Ethernet. From businesses to gamers, diverse end users rely on the benefits of Ethernet connectivity, which include reliability and security.</a:t>
            </a:r>
            <a:endParaRPr lang="en-US" sz="2000" b="0" i="0" dirty="0">
              <a:solidFill>
                <a:srgbClr val="6C6C6C"/>
              </a:solidFill>
              <a:effectLst/>
              <a:latin typeface="Arial" panose="020B0604020202020204" pitchFamily="34" charset="0"/>
            </a:endParaRPr>
          </a:p>
        </p:txBody>
      </p:sp>
    </p:spTree>
    <p:extLst>
      <p:ext uri="{BB962C8B-B14F-4D97-AF65-F5344CB8AC3E}">
        <p14:creationId xmlns:p14="http://schemas.microsoft.com/office/powerpoint/2010/main" val="33939883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1318"/>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21" name="TextBox 20"/>
          <p:cNvSpPr txBox="1"/>
          <p:nvPr/>
        </p:nvSpPr>
        <p:spPr>
          <a:xfrm>
            <a:off x="2170446" y="58297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Ethernet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262952" y="2142405"/>
            <a:ext cx="9300117" cy="3170099"/>
          </a:xfrm>
          <a:prstGeom prst="rect">
            <a:avLst/>
          </a:prstGeom>
        </p:spPr>
        <p:txBody>
          <a:bodyPr wrap="square">
            <a:spAutoFit/>
          </a:bodyPr>
          <a:lstStyle/>
          <a:p>
            <a:r>
              <a:rPr lang="en-US" sz="2000" b="1" dirty="0">
                <a:solidFill>
                  <a:srgbClr val="323232"/>
                </a:solidFill>
                <a:latin typeface="Arial" panose="020B0604020202020204" pitchFamily="34" charset="0"/>
              </a:rPr>
              <a:t>How Ethernet works</a:t>
            </a:r>
          </a:p>
          <a:p>
            <a:pPr marL="342900" indent="-342900">
              <a:buFont typeface="Wingdings" panose="05000000000000000000" pitchFamily="2" charset="2"/>
              <a:buChar char="q"/>
            </a:pPr>
            <a:r>
              <a:rPr lang="en-US" sz="2000" dirty="0">
                <a:solidFill>
                  <a:srgbClr val="6C6C6C"/>
                </a:solidFill>
                <a:latin typeface="Arial" panose="020B0604020202020204" pitchFamily="34" charset="0"/>
              </a:rPr>
              <a:t>IEEE specifies in the family of standards called IEEE </a:t>
            </a:r>
            <a:r>
              <a:rPr lang="en-US" sz="2000" u="sng" dirty="0">
                <a:solidFill>
                  <a:srgbClr val="007CAD"/>
                </a:solidFill>
                <a:latin typeface="Arial" panose="020B0604020202020204" pitchFamily="34" charset="0"/>
                <a:hlinkClick r:id="rId6"/>
              </a:rPr>
              <a:t>802.3</a:t>
            </a:r>
            <a:r>
              <a:rPr lang="en-US" sz="2000" dirty="0">
                <a:solidFill>
                  <a:srgbClr val="6C6C6C"/>
                </a:solidFill>
                <a:latin typeface="Arial" panose="020B0604020202020204" pitchFamily="34" charset="0"/>
              </a:rPr>
              <a:t> that the Ethernet protocol touches both Layer 1 (physical layer) and Layer 2 (data link layer) on the Open Systems Interconnection (</a:t>
            </a:r>
            <a:r>
              <a:rPr lang="en-US" sz="2000" u="sng" dirty="0">
                <a:solidFill>
                  <a:srgbClr val="007CAD"/>
                </a:solidFill>
                <a:latin typeface="Arial" panose="020B0604020202020204" pitchFamily="34" charset="0"/>
                <a:hlinkClick r:id="rId7"/>
              </a:rPr>
              <a:t>OSI</a:t>
            </a:r>
            <a:r>
              <a:rPr lang="en-US" sz="2000" dirty="0">
                <a:solidFill>
                  <a:srgbClr val="6C6C6C"/>
                </a:solidFill>
                <a:latin typeface="Arial" panose="020B0604020202020204" pitchFamily="34" charset="0"/>
              </a:rPr>
              <a:t>) model.</a:t>
            </a:r>
          </a:p>
          <a:p>
            <a:pPr marL="342900" indent="-342900">
              <a:buFont typeface="Wingdings" panose="05000000000000000000" pitchFamily="2" charset="2"/>
              <a:buChar char="q"/>
            </a:pPr>
            <a:r>
              <a:rPr lang="en-US" sz="2000" dirty="0">
                <a:solidFill>
                  <a:srgbClr val="6C6C6C"/>
                </a:solidFill>
                <a:latin typeface="Arial" panose="020B0604020202020204" pitchFamily="34" charset="0"/>
              </a:rPr>
              <a:t>Ethernet defines two units of transmission: packet and frame. The frame includes the payload of data being transmitted as well as the following:</a:t>
            </a:r>
          </a:p>
          <a:p>
            <a:pPr marL="342900" indent="-342900">
              <a:buFont typeface="Wingdings" panose="05000000000000000000" pitchFamily="2" charset="2"/>
              <a:buChar char="q"/>
            </a:pPr>
            <a:r>
              <a:rPr lang="en-US" sz="2000" dirty="0">
                <a:solidFill>
                  <a:srgbClr val="666666"/>
                </a:solidFill>
                <a:latin typeface="Arial" panose="020B0604020202020204" pitchFamily="34" charset="0"/>
              </a:rPr>
              <a:t>the physical media access control (MAC) addresses of both the sender and receiver;</a:t>
            </a:r>
          </a:p>
          <a:p>
            <a:pPr marL="342900" indent="-342900">
              <a:buFont typeface="Wingdings" panose="05000000000000000000" pitchFamily="2" charset="2"/>
              <a:buChar char="q"/>
            </a:pPr>
            <a:r>
              <a:rPr lang="en-US" sz="2000" dirty="0" smtClean="0">
                <a:solidFill>
                  <a:srgbClr val="6C6C6C"/>
                </a:solidFill>
                <a:latin typeface="Arial" panose="020B0604020202020204" pitchFamily="34" charset="0"/>
              </a:rPr>
              <a:t>Each </a:t>
            </a:r>
            <a:r>
              <a:rPr lang="en-US" sz="2000" dirty="0">
                <a:solidFill>
                  <a:srgbClr val="6C6C6C"/>
                </a:solidFill>
                <a:latin typeface="Arial" panose="020B0604020202020204" pitchFamily="34" charset="0"/>
              </a:rPr>
              <a:t>frame is wrapped in a packet that contains several bytes of information to establish the connection and mark where the frame starts.</a:t>
            </a:r>
            <a:endParaRPr lang="en-US" sz="2000" b="0" i="0" dirty="0">
              <a:solidFill>
                <a:srgbClr val="6C6C6C"/>
              </a:solidFill>
              <a:effectLst/>
              <a:latin typeface="Arial" panose="020B0604020202020204" pitchFamily="34" charset="0"/>
            </a:endParaRPr>
          </a:p>
        </p:txBody>
      </p:sp>
    </p:spTree>
    <p:extLst>
      <p:ext uri="{BB962C8B-B14F-4D97-AF65-F5344CB8AC3E}">
        <p14:creationId xmlns:p14="http://schemas.microsoft.com/office/powerpoint/2010/main" val="30258655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533368" y="2512808"/>
            <a:ext cx="5981700" cy="1754326"/>
          </a:xfrm>
          <a:prstGeom prst="rect">
            <a:avLst/>
          </a:prstGeom>
        </p:spPr>
        <p:txBody>
          <a:bodyPr wrap="square">
            <a:spAutoFit/>
          </a:bodyPr>
          <a:lstStyle/>
          <a:p>
            <a:r>
              <a:rPr lang="en-US" b="1" dirty="0">
                <a:solidFill>
                  <a:srgbClr val="202124"/>
                </a:solidFill>
                <a:latin typeface="arial" panose="020B0604020202020204" pitchFamily="34" charset="0"/>
              </a:rPr>
              <a:t>When you connect two devices of different types together, you use a straight through cable.</a:t>
            </a:r>
            <a:r>
              <a:rPr lang="en-US" dirty="0">
                <a:solidFill>
                  <a:srgbClr val="202124"/>
                </a:solidFill>
                <a:latin typeface="arial" panose="020B0604020202020204" pitchFamily="34" charset="0"/>
              </a:rPr>
              <a:t> </a:t>
            </a:r>
            <a:r>
              <a:rPr lang="en-US" b="1" dirty="0">
                <a:solidFill>
                  <a:srgbClr val="202124"/>
                </a:solidFill>
                <a:latin typeface="arial" panose="020B0604020202020204" pitchFamily="34" charset="0"/>
              </a:rPr>
              <a:t>When you connect two devices of the same type together, you use a crossover cable</a:t>
            </a:r>
            <a:r>
              <a:rPr lang="en-US" dirty="0">
                <a:solidFill>
                  <a:srgbClr val="202124"/>
                </a:solidFill>
                <a:latin typeface="arial" panose="020B0604020202020204" pitchFamily="34" charset="0"/>
              </a:rPr>
              <a:t>. All cables are straight through if you insert a network device between two devices of the same kind</a:t>
            </a:r>
            <a:endParaRPr lang="ar-EG" dirty="0"/>
          </a:p>
        </p:txBody>
      </p:sp>
      <p:grpSp>
        <p:nvGrpSpPr>
          <p:cNvPr id="15" name="Group 14"/>
          <p:cNvGrpSpPr/>
          <p:nvPr/>
        </p:nvGrpSpPr>
        <p:grpSpPr>
          <a:xfrm>
            <a:off x="6583680" y="1870265"/>
            <a:ext cx="4108994" cy="3378647"/>
            <a:chOff x="6583680" y="1870265"/>
            <a:chExt cx="4108994" cy="3378647"/>
          </a:xfrm>
        </p:grpSpPr>
        <p:pic>
          <p:nvPicPr>
            <p:cNvPr id="14" name="Picture 13"/>
            <p:cNvPicPr>
              <a:picLocks noChangeAspect="1"/>
            </p:cNvPicPr>
            <p:nvPr/>
          </p:nvPicPr>
          <p:blipFill>
            <a:blip r:embed="rId6"/>
            <a:stretch>
              <a:fillRect/>
            </a:stretch>
          </p:blipFill>
          <p:spPr>
            <a:xfrm>
              <a:off x="6583680" y="1870265"/>
              <a:ext cx="4108994" cy="3378647"/>
            </a:xfrm>
            <a:prstGeom prst="rect">
              <a:avLst/>
            </a:prstGeom>
          </p:spPr>
        </p:pic>
        <p:sp>
          <p:nvSpPr>
            <p:cNvPr id="11" name="Rectangle 10"/>
            <p:cNvSpPr/>
            <p:nvPr/>
          </p:nvSpPr>
          <p:spPr>
            <a:xfrm>
              <a:off x="6768791" y="3389971"/>
              <a:ext cx="2764310" cy="3010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356526110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103970" y="2282316"/>
            <a:ext cx="10461258" cy="2554545"/>
          </a:xfrm>
          <a:prstGeom prst="rect">
            <a:avLst/>
          </a:prstGeom>
        </p:spPr>
        <p:txBody>
          <a:bodyPr wrap="square">
            <a:spAutoFit/>
          </a:bodyPr>
          <a:lstStyle/>
          <a:p>
            <a:r>
              <a:rPr lang="en-US" sz="2000" b="1" dirty="0">
                <a:solidFill>
                  <a:srgbClr val="029CD8"/>
                </a:solidFill>
                <a:latin typeface="Arial" panose="020B0604020202020204" pitchFamily="34" charset="0"/>
              </a:rPr>
              <a:t>MDI and MDI-X</a:t>
            </a:r>
          </a:p>
          <a:p>
            <a:r>
              <a:rPr lang="en-US" sz="2000" dirty="0">
                <a:solidFill>
                  <a:srgbClr val="444444"/>
                </a:solidFill>
                <a:latin typeface="Arial" panose="020B0604020202020204" pitchFamily="34" charset="0"/>
              </a:rPr>
              <a:t>Away from the CCNA exams, </a:t>
            </a:r>
            <a:r>
              <a:rPr lang="en-US" sz="2000" b="1" dirty="0">
                <a:solidFill>
                  <a:srgbClr val="444444"/>
                </a:solidFill>
                <a:latin typeface="Arial" panose="020B0604020202020204" pitchFamily="34" charset="0"/>
              </a:rPr>
              <a:t>there is one more complication</a:t>
            </a:r>
            <a:r>
              <a:rPr lang="en-US" sz="2000" dirty="0">
                <a:solidFill>
                  <a:srgbClr val="444444"/>
                </a:solidFill>
                <a:latin typeface="Arial" panose="020B0604020202020204" pitchFamily="34" charset="0"/>
              </a:rPr>
              <a:t> to take into account when you are buying network cables.  If your device implements </a:t>
            </a:r>
            <a:r>
              <a:rPr lang="en-US" sz="2000" b="1" dirty="0">
                <a:solidFill>
                  <a:srgbClr val="444444"/>
                </a:solidFill>
                <a:latin typeface="Arial" panose="020B0604020202020204" pitchFamily="34" charset="0"/>
              </a:rPr>
              <a:t>MDI and MDI-X</a:t>
            </a:r>
            <a:r>
              <a:rPr lang="en-US" sz="2000" dirty="0">
                <a:solidFill>
                  <a:srgbClr val="444444"/>
                </a:solidFill>
                <a:latin typeface="Arial" panose="020B0604020202020204" pitchFamily="34" charset="0"/>
              </a:rPr>
              <a:t>, you don’t need to worry about crossover cables. MDI is the </a:t>
            </a:r>
            <a:r>
              <a:rPr lang="en-US" sz="2000" b="1" dirty="0">
                <a:solidFill>
                  <a:srgbClr val="444444"/>
                </a:solidFill>
                <a:latin typeface="Arial" panose="020B0604020202020204" pitchFamily="34" charset="0"/>
              </a:rPr>
              <a:t>Medium Dependent Interface</a:t>
            </a:r>
            <a:r>
              <a:rPr lang="en-US" sz="2000" dirty="0">
                <a:solidFill>
                  <a:srgbClr val="444444"/>
                </a:solidFill>
                <a:latin typeface="Arial" panose="020B0604020202020204" pitchFamily="34" charset="0"/>
              </a:rPr>
              <a:t> standard and it operates inside the socket of a NIC. It can detect which wire transmissions arrive on rather than doggedly listening on pins 3 and 6. MDI-X stands for </a:t>
            </a:r>
            <a:r>
              <a:rPr lang="en-US" sz="2000" b="1" dirty="0">
                <a:solidFill>
                  <a:srgbClr val="444444"/>
                </a:solidFill>
                <a:latin typeface="Arial" panose="020B0604020202020204" pitchFamily="34" charset="0"/>
              </a:rPr>
              <a:t>Medium Dependent Interface – Crossover</a:t>
            </a:r>
            <a:r>
              <a:rPr lang="en-US" sz="2000" dirty="0">
                <a:solidFill>
                  <a:srgbClr val="444444"/>
                </a:solidFill>
                <a:latin typeface="Arial" panose="020B0604020202020204" pitchFamily="34" charset="0"/>
              </a:rPr>
              <a:t>. So, if your computer, printer, switch, router or modem has </a:t>
            </a:r>
            <a:r>
              <a:rPr lang="en-US" sz="2000" b="1" dirty="0">
                <a:solidFill>
                  <a:srgbClr val="444444"/>
                </a:solidFill>
                <a:latin typeface="Arial" panose="020B0604020202020204" pitchFamily="34" charset="0"/>
              </a:rPr>
              <a:t>MDI </a:t>
            </a:r>
            <a:r>
              <a:rPr lang="en-US" sz="2000" dirty="0">
                <a:solidFill>
                  <a:srgbClr val="444444"/>
                </a:solidFill>
                <a:latin typeface="Arial" panose="020B0604020202020204" pitchFamily="34" charset="0"/>
              </a:rPr>
              <a:t>printed on the box, you only need to buy a straight through cable.</a:t>
            </a:r>
            <a:endParaRPr lang="en-US" sz="2000" b="0" i="0" dirty="0">
              <a:solidFill>
                <a:srgbClr val="444444"/>
              </a:solidFill>
              <a:effectLst/>
              <a:latin typeface="Arial" panose="020B0604020202020204" pitchFamily="34" charset="0"/>
            </a:endParaRPr>
          </a:p>
        </p:txBody>
      </p:sp>
    </p:spTree>
    <p:extLst>
      <p:ext uri="{BB962C8B-B14F-4D97-AF65-F5344CB8AC3E}">
        <p14:creationId xmlns:p14="http://schemas.microsoft.com/office/powerpoint/2010/main" val="14118085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014364" y="1803253"/>
            <a:ext cx="10393333" cy="3785652"/>
          </a:xfrm>
          <a:prstGeom prst="rect">
            <a:avLst/>
          </a:prstGeom>
        </p:spPr>
        <p:txBody>
          <a:bodyPr wrap="square">
            <a:spAutoFit/>
          </a:bodyPr>
          <a:lstStyle/>
          <a:p>
            <a:r>
              <a:rPr lang="en-US" sz="2000" b="1" dirty="0">
                <a:solidFill>
                  <a:srgbClr val="029CD8"/>
                </a:solidFill>
                <a:latin typeface="Arial" panose="020B0604020202020204" pitchFamily="34" charset="0"/>
              </a:rPr>
              <a:t>Crossover cables</a:t>
            </a:r>
          </a:p>
          <a:p>
            <a:r>
              <a:rPr lang="en-US" sz="2000" dirty="0">
                <a:solidFill>
                  <a:srgbClr val="444444"/>
                </a:solidFill>
                <a:latin typeface="Arial" panose="020B0604020202020204" pitchFamily="34" charset="0"/>
              </a:rPr>
              <a:t>A </a:t>
            </a:r>
            <a:r>
              <a:rPr lang="en-US" sz="2000" b="1" dirty="0">
                <a:solidFill>
                  <a:srgbClr val="444444"/>
                </a:solidFill>
                <a:latin typeface="Arial" panose="020B0604020202020204" pitchFamily="34" charset="0"/>
              </a:rPr>
              <a:t>crossover cable</a:t>
            </a:r>
            <a:r>
              <a:rPr lang="en-US" sz="2000" dirty="0">
                <a:solidFill>
                  <a:srgbClr val="444444"/>
                </a:solidFill>
                <a:latin typeface="Arial" panose="020B0604020202020204" pitchFamily="34" charset="0"/>
              </a:rPr>
              <a:t> does exactly as its name suggests, it crosses over the wire from pin 1 at one end to pin 3 at the other connector. The wire that is crimped to pin 2 at one end is attached to pin 6 at the other end and the pins 3 and 6 wires go to pins 1 and 2 respectively in the other connector. The crossover cable follows both </a:t>
            </a:r>
            <a:r>
              <a:rPr lang="en-US" sz="2000" b="1" dirty="0">
                <a:solidFill>
                  <a:srgbClr val="444444"/>
                </a:solidFill>
                <a:latin typeface="Arial" panose="020B0604020202020204" pitchFamily="34" charset="0"/>
              </a:rPr>
              <a:t>EIA-568A </a:t>
            </a:r>
            <a:r>
              <a:rPr lang="en-US" sz="2000" dirty="0">
                <a:solidFill>
                  <a:srgbClr val="444444"/>
                </a:solidFill>
                <a:latin typeface="Arial" panose="020B0604020202020204" pitchFamily="34" charset="0"/>
              </a:rPr>
              <a:t>and </a:t>
            </a:r>
            <a:r>
              <a:rPr lang="en-US" sz="2000" b="1" dirty="0">
                <a:solidFill>
                  <a:srgbClr val="444444"/>
                </a:solidFill>
                <a:latin typeface="Arial" panose="020B0604020202020204" pitchFamily="34" charset="0"/>
              </a:rPr>
              <a:t>EIA-568B</a:t>
            </a:r>
            <a:r>
              <a:rPr lang="en-US" sz="2000" dirty="0">
                <a:solidFill>
                  <a:srgbClr val="444444"/>
                </a:solidFill>
                <a:latin typeface="Arial" panose="020B0604020202020204" pitchFamily="34" charset="0"/>
              </a:rPr>
              <a:t>. It is A at one end and B at the other. </a:t>
            </a:r>
            <a:r>
              <a:rPr lang="en-US" sz="2000" b="1" dirty="0">
                <a:solidFill>
                  <a:srgbClr val="444444"/>
                </a:solidFill>
                <a:latin typeface="Arial" panose="020B0604020202020204" pitchFamily="34" charset="0"/>
              </a:rPr>
              <a:t>So those conflicting standards did end up being useful</a:t>
            </a:r>
            <a:r>
              <a:rPr lang="en-US" sz="2000" dirty="0">
                <a:solidFill>
                  <a:srgbClr val="444444"/>
                </a:solidFill>
                <a:latin typeface="Arial" panose="020B0604020202020204" pitchFamily="34" charset="0"/>
              </a:rPr>
              <a:t>.</a:t>
            </a:r>
          </a:p>
          <a:p>
            <a:r>
              <a:rPr lang="en-US" sz="2000" b="1" dirty="0">
                <a:solidFill>
                  <a:srgbClr val="444444"/>
                </a:solidFill>
                <a:latin typeface="Arial" panose="020B0604020202020204" pitchFamily="34" charset="0"/>
              </a:rPr>
              <a:t>To pass your CCNA exams</a:t>
            </a:r>
            <a:r>
              <a:rPr lang="en-US" sz="2000" dirty="0">
                <a:solidFill>
                  <a:srgbClr val="444444"/>
                </a:solidFill>
                <a:latin typeface="Arial" panose="020B0604020202020204" pitchFamily="34" charset="0"/>
              </a:rPr>
              <a:t>, you just need to know that the pin that the striped orange wire connects to on the left of the diagram takes the striped green wire on the right of the diagram. The pin that takes the solid green wire on the left, takes the solid orange wire on the right. You could also write down orange left and green right and you would still get full marks.</a:t>
            </a:r>
            <a:endParaRPr lang="en-US" sz="2000" b="0" i="0" dirty="0">
              <a:solidFill>
                <a:srgbClr val="444444"/>
              </a:solidFill>
              <a:effectLst/>
              <a:latin typeface="Arial" panose="020B0604020202020204" pitchFamily="34" charset="0"/>
            </a:endParaRPr>
          </a:p>
        </p:txBody>
      </p:sp>
    </p:spTree>
    <p:extLst>
      <p:ext uri="{BB962C8B-B14F-4D97-AF65-F5344CB8AC3E}">
        <p14:creationId xmlns:p14="http://schemas.microsoft.com/office/powerpoint/2010/main" val="383342621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23" name="Rectangle 22"/>
          <p:cNvSpPr/>
          <p:nvPr/>
        </p:nvSpPr>
        <p:spPr>
          <a:xfrm>
            <a:off x="1279031" y="1748064"/>
            <a:ext cx="8307659" cy="369332"/>
          </a:xfrm>
          <a:prstGeom prst="rect">
            <a:avLst/>
          </a:prstGeom>
        </p:spPr>
        <p:txBody>
          <a:bodyPr wrap="square">
            <a:spAutoFit/>
          </a:bodyPr>
          <a:lstStyle/>
          <a:p>
            <a:endParaRPr lang="en-US" dirty="0">
              <a:solidFill>
                <a:srgbClr val="444444"/>
              </a:solidFill>
              <a:latin typeface="Arial" panose="020B0604020202020204" pitchFamily="34" charset="0"/>
            </a:endParaRPr>
          </a:p>
        </p:txBody>
      </p:sp>
      <p:sp>
        <p:nvSpPr>
          <p:cNvPr id="30" name="Rectangle 29"/>
          <p:cNvSpPr/>
          <p:nvPr/>
        </p:nvSpPr>
        <p:spPr>
          <a:xfrm>
            <a:off x="651739" y="1846924"/>
            <a:ext cx="11079343" cy="2246769"/>
          </a:xfrm>
          <a:prstGeom prst="rect">
            <a:avLst/>
          </a:prstGeom>
        </p:spPr>
        <p:txBody>
          <a:bodyPr wrap="square">
            <a:spAutoFit/>
          </a:bodyPr>
          <a:lstStyle/>
          <a:p>
            <a:r>
              <a:rPr lang="en-US" sz="2000" b="1" dirty="0">
                <a:solidFill>
                  <a:srgbClr val="333333"/>
                </a:solidFill>
                <a:latin typeface="Arial" panose="020B0604020202020204" pitchFamily="34" charset="0"/>
              </a:rPr>
              <a:t>What Is Straight Through Cable?</a:t>
            </a:r>
            <a:endParaRPr lang="en-US" sz="2000" dirty="0">
              <a:solidFill>
                <a:srgbClr val="555555"/>
              </a:solidFill>
              <a:latin typeface="Arial" panose="020B0604020202020204" pitchFamily="34" charset="0"/>
            </a:endParaRPr>
          </a:p>
          <a:p>
            <a:r>
              <a:rPr lang="en-US" sz="2000" dirty="0">
                <a:solidFill>
                  <a:srgbClr val="555555"/>
                </a:solidFill>
                <a:latin typeface="Arial" panose="020B0604020202020204" pitchFamily="34" charset="0"/>
              </a:rPr>
              <a:t>A straight through cable is a type of twisted pair cable that is used in local area networks to connect a computer to a network hub such as a router. This type of cable is also sometimes called a patch cable and is an alternative to wireless connections where one or more computers access a router through a wireless signal. On a straight through cable, the wired pins match. Straight through cable use one wiring standard: both ends use T568A wiring standard or both ends use T568B wiring standard.</a:t>
            </a:r>
            <a:endParaRPr lang="en-US" sz="2000" b="0" i="0" dirty="0">
              <a:solidFill>
                <a:srgbClr val="555555"/>
              </a:solidFill>
              <a:effectLst/>
              <a:latin typeface="Arial" panose="020B0604020202020204" pitchFamily="34" charset="0"/>
            </a:endParaRPr>
          </a:p>
        </p:txBody>
      </p:sp>
      <p:sp>
        <p:nvSpPr>
          <p:cNvPr id="31" name="Rectangle 30"/>
          <p:cNvSpPr/>
          <p:nvPr/>
        </p:nvSpPr>
        <p:spPr>
          <a:xfrm>
            <a:off x="651739" y="4038173"/>
            <a:ext cx="11420936" cy="1600438"/>
          </a:xfrm>
          <a:prstGeom prst="rect">
            <a:avLst/>
          </a:prstGeom>
        </p:spPr>
        <p:txBody>
          <a:bodyPr wrap="square">
            <a:spAutoFit/>
          </a:bodyPr>
          <a:lstStyle/>
          <a:p>
            <a:r>
              <a:rPr lang="en-US" b="1" dirty="0">
                <a:solidFill>
                  <a:srgbClr val="333333"/>
                </a:solidFill>
                <a:latin typeface="Arial" panose="020B0604020202020204" pitchFamily="34" charset="0"/>
              </a:rPr>
              <a:t>The Main Differences-Straight Through and Crossover Cable</a:t>
            </a:r>
            <a:endParaRPr lang="en-US" dirty="0">
              <a:solidFill>
                <a:srgbClr val="555555"/>
              </a:solidFill>
              <a:latin typeface="Arial" panose="020B0604020202020204" pitchFamily="34" charset="0"/>
            </a:endParaRPr>
          </a:p>
          <a:p>
            <a:r>
              <a:rPr lang="en-US" sz="2000" dirty="0">
                <a:solidFill>
                  <a:srgbClr val="555555"/>
                </a:solidFill>
                <a:latin typeface="Arial" panose="020B0604020202020204" pitchFamily="34" charset="0"/>
              </a:rPr>
              <a:t>Straight through and crossover cables are wired differently from each other. One easy way to tell what you have is to look at the order of the colored wires inside the RJ45 connector. If the order of the wires is the same on both ends, then you have a straight through cable. If not, then it’s most likely a crossover cable or was wired wrong.</a:t>
            </a:r>
          </a:p>
        </p:txBody>
      </p:sp>
    </p:spTree>
    <p:extLst>
      <p:ext uri="{BB962C8B-B14F-4D97-AF65-F5344CB8AC3E}">
        <p14:creationId xmlns:p14="http://schemas.microsoft.com/office/powerpoint/2010/main" val="28854153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262952" y="1431979"/>
            <a:ext cx="9320956" cy="4801314"/>
          </a:xfrm>
          <a:prstGeom prst="rect">
            <a:avLst/>
          </a:prstGeom>
        </p:spPr>
        <p:txBody>
          <a:bodyPr wrap="square">
            <a:spAutoFit/>
          </a:bodyPr>
          <a:lstStyle/>
          <a:p>
            <a:pPr algn="just"/>
            <a:r>
              <a:rPr lang="en-US" dirty="0">
                <a:solidFill>
                  <a:srgbClr val="444444"/>
                </a:solidFill>
                <a:latin typeface="Work Sans"/>
              </a:rPr>
              <a:t>What Are the Various Types of Ethernet Networks?</a:t>
            </a:r>
          </a:p>
          <a:p>
            <a:pPr algn="just"/>
            <a:r>
              <a:rPr lang="en-US" dirty="0">
                <a:solidFill>
                  <a:srgbClr val="444444"/>
                </a:solidFill>
                <a:latin typeface="Work Sans"/>
              </a:rPr>
              <a:t>Fiber optic media converters connect an Ethernet device with CAT5/CAT6 copper cables to a fiber optic cable. An Ethernet network usually is active in a 10-km periphery. This extension to fiber optic cable significantly increases the distance covered by the network. Here are some types of Ethernet networks</a:t>
            </a:r>
            <a:r>
              <a:rPr lang="en-US" dirty="0" smtClean="0">
                <a:solidFill>
                  <a:srgbClr val="444444"/>
                </a:solidFill>
                <a:latin typeface="Work Sans"/>
              </a:rPr>
              <a:t>:</a:t>
            </a:r>
          </a:p>
          <a:p>
            <a:pPr algn="just"/>
            <a:endParaRPr lang="en-US" dirty="0">
              <a:solidFill>
                <a:srgbClr val="444444"/>
              </a:solidFill>
              <a:latin typeface="Work Sans"/>
            </a:endParaRPr>
          </a:p>
          <a:p>
            <a:pPr algn="just">
              <a:buFont typeface="Arial" panose="020B0604020202020204" pitchFamily="34" charset="0"/>
              <a:buChar char="•"/>
            </a:pPr>
            <a:r>
              <a:rPr lang="en-US" b="1" dirty="0">
                <a:solidFill>
                  <a:srgbClr val="444444"/>
                </a:solidFill>
                <a:latin typeface="Work Sans"/>
              </a:rPr>
              <a:t>Fast Ethernet</a:t>
            </a:r>
            <a:r>
              <a:rPr lang="en-US" dirty="0">
                <a:solidFill>
                  <a:srgbClr val="444444"/>
                </a:solidFill>
                <a:latin typeface="Work Sans"/>
              </a:rPr>
              <a:t>: As the term suggests, this is quite a high-speed internet, and can transmit or receive data at about 100 Mbps. This type of network is usually supported by a twisted pair or CAT5 cable. If a laptop, camera, or any other device is connected to a network, they operate at 10/100Base Ethernet and 100Base on the fiber side of the link</a:t>
            </a:r>
            <a:r>
              <a:rPr lang="en-US" dirty="0" smtClean="0">
                <a:solidFill>
                  <a:srgbClr val="444444"/>
                </a:solidFill>
                <a:latin typeface="Work Sans"/>
              </a:rPr>
              <a:t>.</a:t>
            </a:r>
          </a:p>
          <a:p>
            <a:pPr algn="just"/>
            <a:endParaRPr lang="en-US" dirty="0">
              <a:solidFill>
                <a:srgbClr val="444444"/>
              </a:solidFill>
              <a:latin typeface="Work Sans"/>
            </a:endParaRPr>
          </a:p>
          <a:p>
            <a:pPr algn="just">
              <a:buFont typeface="Arial" panose="020B0604020202020204" pitchFamily="34" charset="0"/>
              <a:buChar char="•"/>
            </a:pPr>
            <a:r>
              <a:rPr lang="en-US" b="1" dirty="0">
                <a:solidFill>
                  <a:srgbClr val="007BFF"/>
                </a:solidFill>
                <a:latin typeface="Work Sans"/>
                <a:hlinkClick r:id="rId6"/>
              </a:rPr>
              <a:t>Gigabit Ethernet</a:t>
            </a:r>
            <a:r>
              <a:rPr lang="en-US" dirty="0">
                <a:solidFill>
                  <a:srgbClr val="444444"/>
                </a:solidFill>
                <a:latin typeface="Work Sans"/>
              </a:rPr>
              <a:t>: This type of network transfers data at an even higher speed of about 1000 Mbps or 1Gbps. Gigabit speed is an upgrade from Fast Ethernet which is slowly being phased out. In this type of network, all the four pairs in the twisted pair cable contribute to the data transfer speed. This network type finds a large application in video calling systems which use CAT5e or other advanced cables. For extended networks, the distance of up to 500m, 1000Base SX fiber cables may be used for multimode, </a:t>
            </a:r>
            <a:endParaRPr lang="en-US" dirty="0" smtClean="0">
              <a:solidFill>
                <a:srgbClr val="444444"/>
              </a:solidFill>
              <a:latin typeface="Work Sans"/>
            </a:endParaRPr>
          </a:p>
        </p:txBody>
      </p:sp>
    </p:spTree>
    <p:extLst>
      <p:ext uri="{BB962C8B-B14F-4D97-AF65-F5344CB8AC3E}">
        <p14:creationId xmlns:p14="http://schemas.microsoft.com/office/powerpoint/2010/main" val="24868545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104993" y="2245537"/>
            <a:ext cx="9733991" cy="3139321"/>
          </a:xfrm>
          <a:prstGeom prst="rect">
            <a:avLst/>
          </a:prstGeom>
        </p:spPr>
        <p:txBody>
          <a:bodyPr wrap="square">
            <a:spAutoFit/>
          </a:bodyPr>
          <a:lstStyle/>
          <a:p>
            <a:pPr algn="just">
              <a:buFont typeface="Arial" panose="020B0604020202020204" pitchFamily="34" charset="0"/>
              <a:buChar char="•"/>
            </a:pPr>
            <a:r>
              <a:rPr lang="en-US" dirty="0">
                <a:solidFill>
                  <a:srgbClr val="444444"/>
                </a:solidFill>
                <a:latin typeface="Work Sans"/>
              </a:rPr>
              <a:t>This network type finds a large application in video calling systems which use CAT5e or other advanced cables. For extended networks, the distance of up to 500m, 1000Base SX fiber cables may be used for multimode, </a:t>
            </a:r>
            <a:r>
              <a:rPr lang="en-US" dirty="0" smtClean="0">
                <a:solidFill>
                  <a:srgbClr val="444444"/>
                </a:solidFill>
                <a:latin typeface="Work Sans"/>
              </a:rPr>
              <a:t>as </a:t>
            </a:r>
            <a:r>
              <a:rPr lang="en-US" dirty="0">
                <a:solidFill>
                  <a:srgbClr val="444444"/>
                </a:solidFill>
                <a:latin typeface="Work Sans"/>
              </a:rPr>
              <a:t>well as 1000Base LX for single mode systems. VERSITRON manufactures Gigabit Ethernet Media Converters that can handle 10/100/1000Base speeds on the Ethernet side and 1000Base Gigabit speed on the fiber side by using </a:t>
            </a:r>
            <a:r>
              <a:rPr lang="en-US" dirty="0">
                <a:solidFill>
                  <a:srgbClr val="007BFF"/>
                </a:solidFill>
                <a:latin typeface="Work Sans"/>
                <a:hlinkClick r:id="rId6"/>
              </a:rPr>
              <a:t>Fiber SFP modules</a:t>
            </a:r>
            <a:r>
              <a:rPr lang="en-US" dirty="0" smtClean="0">
                <a:solidFill>
                  <a:srgbClr val="444444"/>
                </a:solidFill>
                <a:latin typeface="Work Sans"/>
              </a:rPr>
              <a:t>.</a:t>
            </a:r>
          </a:p>
          <a:p>
            <a:pPr algn="just"/>
            <a:endParaRPr lang="en-US" dirty="0">
              <a:solidFill>
                <a:srgbClr val="444444"/>
              </a:solidFill>
              <a:latin typeface="Work Sans"/>
            </a:endParaRPr>
          </a:p>
          <a:p>
            <a:pPr algn="just">
              <a:buFont typeface="Arial" panose="020B0604020202020204" pitchFamily="34" charset="0"/>
              <a:buChar char="•"/>
            </a:pPr>
            <a:r>
              <a:rPr lang="en-US" b="1" dirty="0">
                <a:solidFill>
                  <a:srgbClr val="444444"/>
                </a:solidFill>
                <a:latin typeface="Work Sans"/>
              </a:rPr>
              <a:t>10-Gigabit Ethernet</a:t>
            </a:r>
            <a:r>
              <a:rPr lang="en-US" dirty="0">
                <a:solidFill>
                  <a:srgbClr val="444444"/>
                </a:solidFill>
                <a:latin typeface="Work Sans"/>
              </a:rPr>
              <a:t>: This is an even more advanced and high speed network type with a data transfer rate of 10 Gigabit/second. It is supported by CAT6a or CAT7 twisted pair cables, as well as fiber optic cables. By using a fiber optic cable, this network area can be extended up to around 10,000 meters.</a:t>
            </a:r>
            <a:endParaRPr lang="en-US" dirty="0">
              <a:solidFill>
                <a:srgbClr val="444444"/>
              </a:solidFill>
              <a:latin typeface="Work Sans"/>
            </a:endParaRPr>
          </a:p>
        </p:txBody>
      </p:sp>
    </p:spTree>
    <p:extLst>
      <p:ext uri="{BB962C8B-B14F-4D97-AF65-F5344CB8AC3E}">
        <p14:creationId xmlns:p14="http://schemas.microsoft.com/office/powerpoint/2010/main" val="177210267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6" name="Rectangle 15"/>
          <p:cNvSpPr/>
          <p:nvPr/>
        </p:nvSpPr>
        <p:spPr>
          <a:xfrm>
            <a:off x="662934" y="1644435"/>
            <a:ext cx="9010185" cy="3477875"/>
          </a:xfrm>
          <a:prstGeom prst="rect">
            <a:avLst/>
          </a:prstGeom>
        </p:spPr>
        <p:txBody>
          <a:bodyPr wrap="square">
            <a:spAutoFit/>
          </a:bodyPr>
          <a:lstStyle/>
          <a:p>
            <a:r>
              <a:rPr lang="en-US" sz="2000" dirty="0">
                <a:solidFill>
                  <a:srgbClr val="000000"/>
                </a:solidFill>
                <a:latin typeface="CiscoSansLight"/>
              </a:rPr>
              <a:t>Ethernet MAC Address (7.2.2)</a:t>
            </a:r>
          </a:p>
          <a:p>
            <a:r>
              <a:rPr lang="en-US" sz="2000" dirty="0">
                <a:solidFill>
                  <a:srgbClr val="000000"/>
                </a:solidFill>
                <a:latin typeface="CiscoSansLight"/>
              </a:rPr>
              <a:t>In an Ethernet LAN, every network device is connected to the same shared medium. The MAC address is used to identify the physical source and destination devices (NICs) on the local network segment. MAC addressing provides a method for device identification at the data link layer of the OSI model.</a:t>
            </a:r>
          </a:p>
          <a:p>
            <a:r>
              <a:rPr lang="en-US" sz="2000" dirty="0">
                <a:solidFill>
                  <a:srgbClr val="000000"/>
                </a:solidFill>
                <a:latin typeface="CiscoSansLight"/>
              </a:rPr>
              <a:t>An Ethernet MAC address is a 48-bit address expressed using 12 hexadecimal digits, as shown in </a:t>
            </a:r>
            <a:r>
              <a:rPr lang="en-US" sz="2000" dirty="0" smtClean="0">
                <a:solidFill>
                  <a:srgbClr val="0175A2"/>
                </a:solidFill>
                <a:latin typeface="CiscoSansLight"/>
              </a:rPr>
              <a:t>Figure</a:t>
            </a:r>
            <a:r>
              <a:rPr lang="en-US" sz="2000" dirty="0" smtClean="0">
                <a:solidFill>
                  <a:srgbClr val="000000"/>
                </a:solidFill>
                <a:latin typeface="CiscoSansLight"/>
              </a:rPr>
              <a:t>. </a:t>
            </a:r>
            <a:r>
              <a:rPr lang="en-US" sz="2000" dirty="0">
                <a:solidFill>
                  <a:srgbClr val="000000"/>
                </a:solidFill>
                <a:latin typeface="CiscoSansLight"/>
              </a:rPr>
              <a:t>Because 1 byte equals 8 bits, we can also say that a MAC address is 6 bytes in length.</a:t>
            </a:r>
          </a:p>
          <a:p>
            <a:r>
              <a:rPr lang="en-US" sz="2000" dirty="0"/>
              <a:t/>
            </a:r>
            <a:br>
              <a:rPr lang="en-US" sz="2000" dirty="0"/>
            </a:br>
            <a:endParaRPr lang="ar-EG" sz="2000" dirty="0"/>
          </a:p>
        </p:txBody>
      </p:sp>
      <p:pic>
        <p:nvPicPr>
          <p:cNvPr id="2055" name="Picture 7" descr="07fig07_alt.jpg (775×12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7298" y="4880516"/>
            <a:ext cx="7381875" cy="120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6850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6" name="Rectangle 15"/>
          <p:cNvSpPr/>
          <p:nvPr/>
        </p:nvSpPr>
        <p:spPr>
          <a:xfrm>
            <a:off x="925551" y="1733067"/>
            <a:ext cx="10046831" cy="3785652"/>
          </a:xfrm>
          <a:prstGeom prst="rect">
            <a:avLst/>
          </a:prstGeom>
        </p:spPr>
        <p:txBody>
          <a:bodyPr wrap="square">
            <a:spAutoFit/>
          </a:bodyPr>
          <a:lstStyle/>
          <a:p>
            <a:r>
              <a:rPr lang="en-US" sz="2000" dirty="0">
                <a:solidFill>
                  <a:srgbClr val="000000"/>
                </a:solidFill>
                <a:latin typeface="CiscoSansLight"/>
              </a:rPr>
              <a:t>All MAC addresses must be unique to the Ethernet device or Ethernet interface. To ensure uniqueness, every vendor that sells Ethernet devices must register with the IEEE to obtain a unique 6-digit hexadecimal (that is, 24-bit or 3-byte) code called an </a:t>
            </a:r>
            <a:r>
              <a:rPr lang="en-US" sz="2000" i="1" dirty="0">
                <a:solidFill>
                  <a:srgbClr val="000000"/>
                </a:solidFill>
                <a:latin typeface="CiscoSansLight"/>
              </a:rPr>
              <a:t>organizationally unique identifier (OUI)</a:t>
            </a:r>
            <a:r>
              <a:rPr lang="en-US" sz="2000" dirty="0">
                <a:solidFill>
                  <a:srgbClr val="000000"/>
                </a:solidFill>
                <a:latin typeface="CiscoSansLight"/>
              </a:rPr>
              <a:t>.</a:t>
            </a:r>
          </a:p>
          <a:p>
            <a:r>
              <a:rPr lang="en-US" sz="2000" dirty="0">
                <a:solidFill>
                  <a:srgbClr val="000000"/>
                </a:solidFill>
                <a:latin typeface="CiscoSansLight"/>
              </a:rPr>
              <a:t>When a vendor assigns a MAC address to a device or to an Ethernet interface, the </a:t>
            </a:r>
            <a:endParaRPr lang="en-US" sz="2000" dirty="0" smtClean="0">
              <a:solidFill>
                <a:srgbClr val="000000"/>
              </a:solidFill>
              <a:latin typeface="CiscoSansLight"/>
            </a:endParaRPr>
          </a:p>
          <a:p>
            <a:endParaRPr lang="en-US" sz="2000" dirty="0">
              <a:solidFill>
                <a:srgbClr val="000000"/>
              </a:solidFill>
              <a:latin typeface="CiscoSansLight"/>
            </a:endParaRPr>
          </a:p>
          <a:p>
            <a:endParaRPr lang="en-US" sz="2000" dirty="0" smtClean="0">
              <a:solidFill>
                <a:srgbClr val="000000"/>
              </a:solidFill>
              <a:latin typeface="CiscoSansLight"/>
            </a:endParaRPr>
          </a:p>
          <a:p>
            <a:r>
              <a:rPr lang="en-US" sz="2000" dirty="0" smtClean="0">
                <a:solidFill>
                  <a:srgbClr val="000000"/>
                </a:solidFill>
                <a:latin typeface="CiscoSansLight"/>
              </a:rPr>
              <a:t>vendor </a:t>
            </a:r>
            <a:r>
              <a:rPr lang="en-US" sz="2000" dirty="0">
                <a:solidFill>
                  <a:srgbClr val="000000"/>
                </a:solidFill>
                <a:latin typeface="CiscoSansLight"/>
              </a:rPr>
              <a:t>must do as follows:</a:t>
            </a:r>
          </a:p>
          <a:p>
            <a:pPr>
              <a:buFont typeface="Arial" panose="020B0604020202020204" pitchFamily="34" charset="0"/>
              <a:buChar char="•"/>
            </a:pPr>
            <a:r>
              <a:rPr lang="en-US" sz="2000" dirty="0">
                <a:solidFill>
                  <a:srgbClr val="000000"/>
                </a:solidFill>
                <a:latin typeface="CiscoSansLight"/>
              </a:rPr>
              <a:t>Use its assigned OUI as the first 6 hexadecimal digits.</a:t>
            </a:r>
          </a:p>
          <a:p>
            <a:pPr>
              <a:buFont typeface="Arial" panose="020B0604020202020204" pitchFamily="34" charset="0"/>
              <a:buChar char="•"/>
            </a:pPr>
            <a:r>
              <a:rPr lang="en-US" sz="2000" dirty="0">
                <a:solidFill>
                  <a:srgbClr val="000000"/>
                </a:solidFill>
                <a:latin typeface="CiscoSansLight"/>
              </a:rPr>
              <a:t>Assign a unique value in the last 6 hexadecimal digits.</a:t>
            </a:r>
          </a:p>
          <a:p>
            <a:r>
              <a:rPr lang="en-US" sz="2000" dirty="0">
                <a:solidFill>
                  <a:srgbClr val="000000"/>
                </a:solidFill>
                <a:latin typeface="CiscoSansLight"/>
              </a:rPr>
              <a:t>Therefore, an Ethernet MAC address consists of a 6-digit hexadecimal vendor OUI code followed by a 6-digit hexadecimal vendor-assigned value, as shown in </a:t>
            </a:r>
            <a:r>
              <a:rPr lang="en-US" sz="2000" dirty="0">
                <a:solidFill>
                  <a:srgbClr val="0175A2"/>
                </a:solidFill>
                <a:latin typeface="CiscoSansLight"/>
              </a:rPr>
              <a:t>Figure </a:t>
            </a:r>
            <a:r>
              <a:rPr lang="en-US" sz="2000" dirty="0" smtClean="0">
                <a:solidFill>
                  <a:srgbClr val="000000"/>
                </a:solidFill>
                <a:latin typeface="CiscoSansLight"/>
              </a:rPr>
              <a:t>.</a:t>
            </a:r>
            <a:endParaRPr lang="en-US" sz="2000" b="0" i="0" dirty="0">
              <a:solidFill>
                <a:srgbClr val="000000"/>
              </a:solidFill>
              <a:effectLst/>
              <a:latin typeface="CiscoSansLight"/>
            </a:endParaRPr>
          </a:p>
        </p:txBody>
      </p:sp>
      <p:pic>
        <p:nvPicPr>
          <p:cNvPr id="3078" name="Picture 6" descr="FIGURE 7-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71464" y="3625893"/>
            <a:ext cx="4571492" cy="984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2335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919369" y="2743981"/>
            <a:ext cx="9887415" cy="1631216"/>
          </a:xfrm>
          <a:prstGeom prst="rect">
            <a:avLst/>
          </a:prstGeom>
        </p:spPr>
        <p:txBody>
          <a:bodyPr wrap="square">
            <a:spAutoFit/>
          </a:bodyPr>
          <a:lstStyle/>
          <a:p>
            <a:r>
              <a:rPr lang="en-US" sz="2000" dirty="0">
                <a:solidFill>
                  <a:srgbClr val="000000"/>
                </a:solidFill>
                <a:latin typeface="CiscoSansLight"/>
              </a:rPr>
              <a:t>When the computer boots up, the NIC copies its MAC address from ROM into RAM. When a device is forwarding a message to an Ethernet </a:t>
            </a:r>
            <a:r>
              <a:rPr lang="en-US" sz="2000" dirty="0" smtClean="0">
                <a:solidFill>
                  <a:srgbClr val="000000"/>
                </a:solidFill>
                <a:latin typeface="CiscoSansLight"/>
              </a:rPr>
              <a:t>network</a:t>
            </a:r>
          </a:p>
          <a:p>
            <a:r>
              <a:rPr lang="en-US" sz="2000" dirty="0" smtClean="0">
                <a:solidFill>
                  <a:srgbClr val="000000"/>
                </a:solidFill>
                <a:latin typeface="CiscoSansLight"/>
              </a:rPr>
              <a:t>the </a:t>
            </a:r>
            <a:r>
              <a:rPr lang="en-US" sz="2000" dirty="0">
                <a:solidFill>
                  <a:srgbClr val="000000"/>
                </a:solidFill>
                <a:latin typeface="CiscoSansLight"/>
              </a:rPr>
              <a:t>Ethernet header includes the following:</a:t>
            </a:r>
          </a:p>
          <a:p>
            <a:pPr>
              <a:buFont typeface="Arial" panose="020B0604020202020204" pitchFamily="34" charset="0"/>
              <a:buChar char="•"/>
            </a:pPr>
            <a:r>
              <a:rPr lang="en-US" sz="2000" b="1" dirty="0">
                <a:solidFill>
                  <a:srgbClr val="000000"/>
                </a:solidFill>
                <a:latin typeface="CiscoSansLight"/>
              </a:rPr>
              <a:t>Source MAC address:</a:t>
            </a:r>
            <a:r>
              <a:rPr lang="en-US" sz="2000" dirty="0">
                <a:solidFill>
                  <a:srgbClr val="000000"/>
                </a:solidFill>
                <a:latin typeface="CiscoSansLight"/>
              </a:rPr>
              <a:t> This is the MAC address of the source device NIC.</a:t>
            </a:r>
          </a:p>
          <a:p>
            <a:pPr>
              <a:buFont typeface="Arial" panose="020B0604020202020204" pitchFamily="34" charset="0"/>
              <a:buChar char="•"/>
            </a:pPr>
            <a:r>
              <a:rPr lang="en-US" sz="2000" b="1" dirty="0">
                <a:solidFill>
                  <a:srgbClr val="000000"/>
                </a:solidFill>
                <a:latin typeface="CiscoSansLight"/>
              </a:rPr>
              <a:t>Destination MAC address:</a:t>
            </a:r>
            <a:r>
              <a:rPr lang="en-US" sz="2000" dirty="0">
                <a:solidFill>
                  <a:srgbClr val="000000"/>
                </a:solidFill>
                <a:latin typeface="CiscoSansLight"/>
              </a:rPr>
              <a:t> This is the MAC address of the destination device NIC.</a:t>
            </a:r>
            <a:endParaRPr lang="en-US" sz="2000" b="0" i="0" dirty="0">
              <a:solidFill>
                <a:srgbClr val="000000"/>
              </a:solidFill>
              <a:effectLst/>
              <a:latin typeface="CiscoSansLight"/>
            </a:endParaRPr>
          </a:p>
        </p:txBody>
      </p:sp>
    </p:spTree>
    <p:extLst>
      <p:ext uri="{BB962C8B-B14F-4D97-AF65-F5344CB8AC3E}">
        <p14:creationId xmlns:p14="http://schemas.microsoft.com/office/powerpoint/2010/main" val="173987940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2" name="Picture 11"/>
          <p:cNvPicPr>
            <a:picLocks noChangeAspect="1"/>
          </p:cNvPicPr>
          <p:nvPr/>
        </p:nvPicPr>
        <p:blipFill>
          <a:blip r:embed="rId6"/>
          <a:stretch>
            <a:fillRect/>
          </a:stretch>
        </p:blipFill>
        <p:spPr>
          <a:xfrm>
            <a:off x="2122651" y="1379550"/>
            <a:ext cx="7410450" cy="4314825"/>
          </a:xfrm>
          <a:prstGeom prst="rect">
            <a:avLst/>
          </a:prstGeom>
        </p:spPr>
      </p:pic>
    </p:spTree>
    <p:extLst>
      <p:ext uri="{BB962C8B-B14F-4D97-AF65-F5344CB8AC3E}">
        <p14:creationId xmlns:p14="http://schemas.microsoft.com/office/powerpoint/2010/main" val="167128433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2428875" y="1534697"/>
            <a:ext cx="6414042" cy="4423190"/>
          </a:xfrm>
          <a:prstGeom prst="rect">
            <a:avLst/>
          </a:prstGeom>
        </p:spPr>
      </p:pic>
    </p:spTree>
    <p:extLst>
      <p:ext uri="{BB962C8B-B14F-4D97-AF65-F5344CB8AC3E}">
        <p14:creationId xmlns:p14="http://schemas.microsoft.com/office/powerpoint/2010/main" val="3358415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2396</TotalTime>
  <Words>1459</Words>
  <Application>Microsoft Office PowerPoint</Application>
  <PresentationFormat>Widescreen</PresentationFormat>
  <Paragraphs>351</Paragraphs>
  <Slides>35</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35</vt:i4>
      </vt:variant>
    </vt:vector>
  </HeadingPairs>
  <TitlesOfParts>
    <vt:vector size="48" baseType="lpstr">
      <vt:lpstr>Arial</vt:lpstr>
      <vt:lpstr>Arial</vt:lpstr>
      <vt:lpstr>Calibri</vt:lpstr>
      <vt:lpstr>Calibri Light</vt:lpstr>
      <vt:lpstr>CiscoSansLight</vt:lpstr>
      <vt:lpstr>Inter</vt:lpstr>
      <vt:lpstr>Tajawal</vt:lpstr>
      <vt:lpstr>Tajawal Medium</vt:lpstr>
      <vt:lpstr>Times New Roman</vt:lpstr>
      <vt:lpstr>urw-din</vt:lpstr>
      <vt:lpstr>Wingdings</vt:lpstr>
      <vt:lpstr>Work Sans</vt:lpstr>
      <vt:lpstr>Office Theme</vt:lpstr>
      <vt:lpstr>PowerPoint Presentation</vt:lpstr>
      <vt:lpstr>    </vt:lpstr>
      <vt:lpstr>PowerPoint Presentation</vt:lpstr>
      <vt:lpstr>    </vt:lpstr>
      <vt:lpstr>    </vt:lpstr>
      <vt:lpstr>    </vt:lpstr>
      <vt:lpstr>    </vt:lpstr>
      <vt:lpstr>    </vt:lpstr>
      <vt:lpstr>    </vt:lpstr>
      <vt:lpstr>    </vt:lpstr>
      <vt:lpstr>    </vt:lpstr>
      <vt:lpstr>    </vt:lpstr>
      <vt:lpstr>    </vt:lpstr>
      <vt:lpstr>    </vt:lpstr>
      <vt:lpstr>PowerPoint Presentation</vt:lpstr>
      <vt:lpstr>    </vt:lpstr>
      <vt:lpstr>PowerPoint Presentation</vt:lpstr>
      <vt:lpstr>PowerPoint Presentation</vt:lpstr>
      <vt:lpstr>PowerPoint Presentation</vt:lpstr>
      <vt:lpstr>PowerPoint Presentation</vt:lpstr>
      <vt:lpstr>    </vt:lpstr>
      <vt:lpstr>    </vt:lpstr>
      <vt:lpstr>    </vt:lpstr>
      <vt:lpstr>    </vt:lpstr>
      <vt:lpstr>    </vt:lpstr>
      <vt:lpstr>    </vt:lpstr>
      <vt:lpstr>PowerPoint Presentation</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94</cp:revision>
  <dcterms:created xsi:type="dcterms:W3CDTF">2021-08-03T13:03:26Z</dcterms:created>
  <dcterms:modified xsi:type="dcterms:W3CDTF">2022-04-06T14:15:10Z</dcterms:modified>
</cp:coreProperties>
</file>