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276" r:id="rId6"/>
    <p:sldId id="552" r:id="rId7"/>
    <p:sldId id="594" r:id="rId8"/>
    <p:sldId id="637" r:id="rId9"/>
    <p:sldId id="636" r:id="rId10"/>
    <p:sldId id="553" r:id="rId11"/>
    <p:sldId id="638" r:id="rId12"/>
    <p:sldId id="639" r:id="rId13"/>
    <p:sldId id="652" r:id="rId14"/>
    <p:sldId id="653" r:id="rId15"/>
    <p:sldId id="659" r:id="rId16"/>
    <p:sldId id="660" r:id="rId17"/>
    <p:sldId id="656" r:id="rId18"/>
    <p:sldId id="657" r:id="rId19"/>
    <p:sldId id="658" r:id="rId20"/>
    <p:sldId id="554" r:id="rId21"/>
    <p:sldId id="661" r:id="rId22"/>
    <p:sldId id="634" r:id="rId23"/>
    <p:sldId id="600" r:id="rId24"/>
    <p:sldId id="601" r:id="rId25"/>
    <p:sldId id="603" r:id="rId26"/>
    <p:sldId id="641" r:id="rId27"/>
    <p:sldId id="643" r:id="rId28"/>
    <p:sldId id="642" r:id="rId29"/>
    <p:sldId id="644" r:id="rId30"/>
    <p:sldId id="645" r:id="rId31"/>
    <p:sldId id="646" r:id="rId32"/>
    <p:sldId id="647" r:id="rId33"/>
    <p:sldId id="648" r:id="rId34"/>
    <p:sldId id="649" r:id="rId35"/>
    <p:sldId id="650" r:id="rId36"/>
    <p:sldId id="651" r:id="rId37"/>
    <p:sldId id="313" r:id="rId38"/>
    <p:sldId id="662" r:id="rId39"/>
    <p:sldId id="58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594"/>
            <p14:sldId id="637"/>
            <p14:sldId id="636"/>
            <p14:sldId id="553"/>
            <p14:sldId id="638"/>
            <p14:sldId id="639"/>
            <p14:sldId id="652"/>
            <p14:sldId id="653"/>
            <p14:sldId id="659"/>
            <p14:sldId id="660"/>
            <p14:sldId id="656"/>
            <p14:sldId id="657"/>
            <p14:sldId id="658"/>
            <p14:sldId id="554"/>
            <p14:sldId id="661"/>
            <p14:sldId id="634"/>
            <p14:sldId id="600"/>
            <p14:sldId id="601"/>
            <p14:sldId id="603"/>
            <p14:sldId id="641"/>
            <p14:sldId id="643"/>
            <p14:sldId id="642"/>
            <p14:sldId id="644"/>
            <p14:sldId id="645"/>
            <p14:sldId id="646"/>
            <p14:sldId id="647"/>
            <p14:sldId id="648"/>
            <p14:sldId id="649"/>
            <p14:sldId id="650"/>
            <p14:sldId id="651"/>
            <p14:sldId id="313"/>
            <p14:sldId id="662"/>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5632" autoAdjust="0"/>
  </p:normalViewPr>
  <p:slideViewPr>
    <p:cSldViewPr snapToGrid="0">
      <p:cViewPr varScale="1">
        <p:scale>
          <a:sx n="60" d="100"/>
          <a:sy n="60" d="100"/>
        </p:scale>
        <p:origin x="115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algn="r" rtl="1"/>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87048-81A2-F4E8-4F2E-A111848A0F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706BF2-D1B6-F04D-306C-DD6BCD1176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E089D1-6B58-B36E-CAE9-BE1A13722BCB}"/>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11B5E141-7B78-B4C4-FABF-F69F487D96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138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81F51-0830-7815-CADC-CD5DEEDB48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5FB826-C3E2-5A52-CBB5-67229BDE1A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5CA1E0-A2D2-B677-3201-AD3616A41794}"/>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B0A73826-07F5-A9EC-E5D3-F74227BE786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72822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50001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7A3CD-C618-807F-C51F-51724C3AB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957560-46CC-0651-534D-A4D0BE2657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55C6F-A1B5-545D-BF44-C19A0C5468A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C310A54-6F66-AFC0-54CD-D2536D4932C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32002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51D27-2FC9-C6D6-6910-E73B97CD50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DE7FF-0EE6-AFDF-418C-EA26A8400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1D4B1A-6AD9-9E79-7129-299846E1FF0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3ACA516-4A36-6721-41D2-416FB615016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98216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B1416-34C1-0601-4FED-1A2A7169DF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28D6D-78D4-AE5D-0B66-A660A40749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0375D-44AD-FF69-18D4-605D65DBDFA1}"/>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1A10B12-4C7D-E36D-2124-E432BA65B00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63252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189AA-3414-F587-82D4-F4164705C3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38AB9B-5FA8-FF9C-477F-70ACFF21D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D7AC45-A33F-70E4-E31E-54AEBADA3B3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B8E8C2E-E865-1797-52DC-DE5A90ED966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65295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03510-312C-7FD0-946F-3FDCD1321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ABE9A-7E62-AC9A-F04D-148B9A351C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D8110B-1EC5-FA72-3073-7D48B84FB69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901D399-E36C-2C26-2BD9-2AA64D16A55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55649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D463F-66E7-9CB4-59F1-2BB9550A68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77ACB0-BB67-3F0B-3553-708FE05765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D9ADD7-0755-B492-86B8-25092410534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828654B-BB5E-883D-F6C6-065570E3EA1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30895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7FF7B-8616-496E-D9F3-B6EB5484C8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1C02C6-98F4-3898-6050-C928ECE236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CC01B-6565-451A-AF5D-B31DD6F387B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F689DAE-8C9A-E09B-10B4-4226CC7537A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360467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43742-A67D-E3A0-D98B-8FBDC03307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77037-2894-4A0E-498E-343CDB950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AD00F-5FD2-02CB-0228-5B9D90F0DE2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2992BDE-2D0B-113B-1118-9DE65D089D1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5705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3C518-DE0F-5CF2-D084-8435025DD6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F875A3-608F-7DBC-9F1B-1BBD2B807C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985642-E3B2-19FD-B504-60970641E72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C837385-269F-A3E7-3B5F-1CDF11B924A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43783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97649-B543-6F19-3576-93AA8AD21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648CFE-6E88-1A82-EC5A-E9A4ACA5B0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6B52B6-2487-7A02-D33A-F62EE038385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E760AFF-CEB0-E9CA-EB47-B3FFF4F8B29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97511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B20B5-F44C-1165-8B10-81E746F21E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705DCC-4419-D9AA-7E44-2E93AC3F8A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D91F97-6B4C-8ED2-271E-A612E320DB1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53DF825-596B-B318-B357-10F09FFDCAD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70714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61191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2022C-7DA6-EDB7-31E7-2299DCDE25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7DD9A2-14A8-2F28-93DF-1EA2A83CE1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752F5C-4FA0-6983-D0FD-C822DF7DDCD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1E86FE4B-D3F6-666C-834D-15D9C70D2BD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908012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A826B-683F-9C20-C9C6-E6615BA9B5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E1D73-08EA-D75C-FA8D-3FFFBC33C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CDDD65-9C1A-6CB4-ED2D-60110BE43B8A}"/>
              </a:ext>
            </a:extLst>
          </p:cNvPr>
          <p:cNvSpPr>
            <a:spLocks noGrp="1"/>
          </p:cNvSpPr>
          <p:nvPr>
            <p:ph type="body" idx="1"/>
          </p:nvPr>
        </p:nvSpPr>
        <p:spPr/>
        <p:txBody>
          <a:bodyPr/>
          <a:lstStyle/>
          <a:p>
            <a:pPr algn="r"/>
            <a:endParaRPr lang="en-US" dirty="0"/>
          </a:p>
        </p:txBody>
      </p:sp>
      <p:sp>
        <p:nvSpPr>
          <p:cNvPr id="4" name="Slide Number Placeholder 3">
            <a:extLst>
              <a:ext uri="{FF2B5EF4-FFF2-40B4-BE49-F238E27FC236}">
                <a16:creationId xmlns:a16="http://schemas.microsoft.com/office/drawing/2014/main" id="{C025D07C-0560-46CB-2266-05A5F564130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745318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A3959-63AB-DA3C-418C-F0AFE216B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C501BD-4231-E70D-B404-7C4F52B440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F6E76-41B6-33E1-CD97-99ECBC373FA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8B204723-6E38-FEF2-E319-ED260F3FB33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05520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B4C3D-0543-9208-1686-BD44715B85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FF292D-65A7-8A5A-551E-75CAC400AD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38559E-4D29-EE65-941C-B99F7EFC4997}"/>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285FDF1-1CE0-C8D2-7732-28B134E458B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089651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3240A-71A1-D2CB-D173-2CF7A5F11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808B5F-B253-7210-BFBE-90B24DB115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F70DC5-B3BE-B9B7-8F81-16D17331AAA5}"/>
              </a:ext>
            </a:extLst>
          </p:cNvPr>
          <p:cNvSpPr>
            <a:spLocks noGrp="1"/>
          </p:cNvSpPr>
          <p:nvPr>
            <p:ph type="body" idx="1"/>
          </p:nvPr>
        </p:nvSpPr>
        <p:spPr/>
        <p:txBody>
          <a:bodyPr/>
          <a:lstStyle/>
          <a:p>
            <a:pPr algn="r" rtl="1"/>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C8CA30C0-C41F-AE70-DFCE-9602D311D08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48667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3B109-311A-EFD9-0EE5-D258AD78A7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BBE76C-E1F2-86B2-1314-2AB4DDBF54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10DEB0-9749-6E6F-CA08-A8FF68CED05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8C96DBAA-DA25-FF54-7739-A92AD45A59BC}"/>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393416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1A499-DC8C-7528-3BA3-C69DA304A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881313-009F-1EB7-F7B2-59036DF76F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71BAD2-0EDB-3A27-8ED6-E6C30659D113}"/>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6C413170-A1A3-DA0D-B701-31ADE137EAB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706196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0784C-6D8D-E533-82C1-DEF07DE16D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ECAD5-40A4-719B-B67A-BAF868212F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CA024-6CB0-2F33-5A3D-DD1D26835DF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FEBA03C-4D50-44C1-FBC0-6CBA209D810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335813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07327-9645-839E-7D30-28B14C94F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33DBCF-CE64-BC4B-0957-A680C56C7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6A2C37-1A39-75A4-706F-E6FE59822AD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CD200163-9DA2-44CA-3ECB-6E34A2CABA5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654481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8672C-5ACD-6B95-ABB7-1657609E0E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FCF6BD-ED47-707C-DDD9-3664E5CA1B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9ABBE2-DFDC-E7D7-7AEC-EF84B36760E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F0A2C55-9D73-2BE3-A28C-7E40EA6D61B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06148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EE754-1DDA-0100-006C-67BB358CC9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764E1D-9453-95F2-AE4C-C183186536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79F7A-4FF8-ED9A-2E02-F1A549F4C72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1AD6712-986F-E7D2-9827-300EC68D1B2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997698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5A268-FD15-0DA4-81FA-C672D759B7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26E5E8-66F3-DA29-5E1E-A35F389EA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339AD8-FBCB-21AA-1589-E0AE4FC2762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F3927B5-C6B8-9EFB-DCFA-E687854FAFA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837851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E7A18-9570-1E4E-671D-D492D53E16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FB1F7-D9A9-EC79-A082-4BC060BC69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E919E5-EB8D-EB04-00C9-A0163C7E84B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11B2EBA5-3B35-82B5-04BF-4E4B7A456B1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592808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F080F-D356-5448-293F-6887E3F7BA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425751-3736-8DF7-1EF3-4F63BD2554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08C7D-DA20-1830-346C-3DEDDB66928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076ABDB-6166-D284-394E-8674F37A3938}"/>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04210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923FC-CD22-8634-493D-F99305A9BB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58398C-96C7-8BCD-ECFA-0D084063C1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8990CA-6789-A820-1452-EEF9EE717413}"/>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E5BE1270-6F06-0DAB-AEC9-25A988A46CC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7359068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01296-F71E-BE94-EABF-239A0B5D2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974B0-14A6-E014-29EA-D05DD4443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0A887-F8A8-5557-DE11-7CCFC2F467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F2ADE93-8495-A4C5-1024-5B21DE6C8C0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02649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5.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6.xml"/><Relationship Id="rId5" Type="http://schemas.openxmlformats.org/officeDocument/2006/relationships/image" Target="../media/image6.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ags" Target="../tags/tag2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ags" Target="../tags/tag2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5" Type="http://schemas.openxmlformats.org/officeDocument/2006/relationships/image" Target="../media/image7.JP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4.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3.xml"/><Relationship Id="rId1" Type="http://schemas.openxmlformats.org/officeDocument/2006/relationships/tags" Target="../tags/tag33.xml"/><Relationship Id="rId5" Type="http://schemas.openxmlformats.org/officeDocument/2006/relationships/image" Target="../media/image4.pn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ags" Target="../tags/tag34.xml"/><Relationship Id="rId5" Type="http://schemas.openxmlformats.org/officeDocument/2006/relationships/image" Target="../media/image4.png"/><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tags" Target="../tags/tag35.xml"/><Relationship Id="rId5" Type="http://schemas.openxmlformats.org/officeDocument/2006/relationships/image" Target="../media/image4.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40143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91990" y="2145307"/>
            <a:ext cx="4921219" cy="1754326"/>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CMS Reimbursement Methodologies &amp; Medicare</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3731278"/>
          </a:xfrm>
          <a:prstGeom prst="rect">
            <a:avLst/>
          </a:prstGeom>
          <a:noFill/>
        </p:spPr>
        <p:txBody>
          <a:bodyPr wrap="square" rtlCol="0">
            <a:spAutoFit/>
          </a:bodyPr>
          <a:lstStyle/>
          <a:p>
            <a:pPr marL="342900" indent="-342900" algn="just">
              <a:lnSpc>
                <a:spcPct val="300000"/>
              </a:lnSpc>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Arial" panose="020B0604020202020204" pitchFamily="34" charset="0"/>
              </a:rPr>
              <a:t>Understand </a:t>
            </a:r>
            <a:r>
              <a:rPr lang="en-US" sz="2800" kern="100" dirty="0">
                <a:latin typeface="Times New Roman" panose="02020603050405020304" pitchFamily="18" charset="0"/>
                <a:cs typeface="Arial" panose="020B0604020202020204" pitchFamily="34" charset="0"/>
              </a:rPr>
              <a:t>CMS Payment Systems.</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Explore Non-physician Practitioners.</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Examine Medicare Program.</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2577071" y="995176"/>
            <a:ext cx="7288825"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000" b="1" dirty="0">
                <a:effectLst/>
                <a:latin typeface="Times New Roman" panose="02020603050405020304" pitchFamily="18" charset="0"/>
                <a:ea typeface="Aptos" panose="020B0004020202020204" pitchFamily="34" charset="0"/>
                <a:cs typeface="Arial" panose="020B0604020202020204" pitchFamily="34" charset="0"/>
              </a:rPr>
              <a:t>Overview of CMS Reimbursement Systems</a:t>
            </a: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42308" y="2045475"/>
            <a:ext cx="10084050" cy="4066113"/>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Reimbursement was according to a </a:t>
            </a: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retrospective reasonable cost system</a:t>
            </a:r>
            <a:r>
              <a:rPr lang="en-US" sz="2100" b="1" kern="100" dirty="0">
                <a:latin typeface="Times New Roman" panose="02020603050405020304" pitchFamily="18" charset="0"/>
                <a:ea typeface="Aptos" panose="020B0004020202020204" pitchFamily="34" charset="0"/>
                <a:cs typeface="Arial" panose="020B0604020202020204" pitchFamily="34" charset="0"/>
              </a:rPr>
              <a:t>, </a:t>
            </a:r>
            <a:r>
              <a:rPr lang="en-US" sz="2100" kern="100" dirty="0">
                <a:latin typeface="Times New Roman" panose="02020603050405020304" pitchFamily="18" charset="0"/>
                <a:ea typeface="Aptos" panose="020B0004020202020204" pitchFamily="34" charset="0"/>
                <a:cs typeface="Arial" panose="020B0604020202020204" pitchFamily="34" charset="0"/>
              </a:rPr>
              <a:t>which</a:t>
            </a:r>
            <a:r>
              <a:rPr lang="en-US" sz="2100" b="1" kern="100" dirty="0">
                <a:latin typeface="Times New Roman" panose="02020603050405020304" pitchFamily="18" charset="0"/>
                <a:ea typeface="Aptos" panose="020B0004020202020204" pitchFamily="34" charset="0"/>
                <a:cs typeface="Arial" panose="020B0604020202020204" pitchFamily="34" charset="0"/>
              </a:rPr>
              <a:t> </a:t>
            </a:r>
            <a:r>
              <a:rPr lang="en-US" sz="2100" kern="100" dirty="0">
                <a:latin typeface="Times New Roman" panose="02020603050405020304" pitchFamily="18" charset="0"/>
                <a:ea typeface="Aptos" panose="020B0004020202020204" pitchFamily="34" charset="0"/>
                <a:cs typeface="Arial" panose="020B0604020202020204" pitchFamily="34" charset="0"/>
              </a:rPr>
              <a:t>meant that hospitals reported actual charges for inpatient care to payers after discharge of the patient from the hospital. </a:t>
            </a:r>
          </a:p>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Payers then reimbursed hospitals 80 percent of allowed charges.</a:t>
            </a:r>
          </a:p>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Shortly after the passage of Medicare and Medicaid, Congress began investigating </a:t>
            </a: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prospective payment systems (PPS), </a:t>
            </a:r>
            <a:r>
              <a:rPr lang="en-US" sz="2100" kern="100" dirty="0">
                <a:latin typeface="Times New Roman" panose="02020603050405020304" pitchFamily="18" charset="0"/>
                <a:ea typeface="Aptos" panose="020B0004020202020204" pitchFamily="34" charset="0"/>
                <a:cs typeface="Arial" panose="020B0604020202020204" pitchFamily="34" charset="0"/>
              </a:rPr>
              <a:t>which established predetermined rates based on patient category or the type of facility (with annual increases based on an inflation index and a geographic wage index).</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675976" y="2976471"/>
            <a:ext cx="7275087" cy="1067600"/>
          </a:xfrm>
          <a:prstGeom prst="rect">
            <a:avLst/>
          </a:prstGeom>
          <a:noFill/>
        </p:spPr>
        <p:txBody>
          <a:bodyPr wrap="square" rtlCol="0">
            <a:spAutoFit/>
          </a:bodyPr>
          <a:lstStyle/>
          <a:p>
            <a:pPr marL="0" marR="0" algn="just">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CMS Payment Systems</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pic>
        <p:nvPicPr>
          <p:cNvPr id="15" name="Picture 14" descr="A close-up of a logo&#10;&#10;AI-generated content may be incorrect.">
            <a:extLst>
              <a:ext uri="{FF2B5EF4-FFF2-40B4-BE49-F238E27FC236}">
                <a16:creationId xmlns:a16="http://schemas.microsoft.com/office/drawing/2014/main" id="{0D513CA1-0373-FA70-5441-F954B41C6A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58017" y="1869560"/>
            <a:ext cx="4678319" cy="3118879"/>
          </a:xfrm>
          <a:prstGeom prst="rect">
            <a:avLst/>
          </a:prstGeom>
        </p:spPr>
      </p:pic>
    </p:spTree>
    <p:custDataLst>
      <p:tags r:id="rId1"/>
    </p:custDataLst>
    <p:extLst>
      <p:ext uri="{BB962C8B-B14F-4D97-AF65-F5344CB8AC3E}">
        <p14:creationId xmlns:p14="http://schemas.microsoft.com/office/powerpoint/2010/main" val="2621586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9A915-65E3-A4EE-AFA3-9A06858D14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86095B-CCB5-085B-3CD7-736BCF0232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127A4E2-6DC5-2814-6FA4-58E7FAF4D64A}"/>
              </a:ext>
            </a:extLst>
          </p:cNvPr>
          <p:cNvSpPr txBox="1"/>
          <p:nvPr/>
        </p:nvSpPr>
        <p:spPr>
          <a:xfrm>
            <a:off x="2516041" y="1080655"/>
            <a:ext cx="745810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Hospital Inpatient Prospective Payment System</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ABB82F4-BD0B-DCC2-4FD7-066499209E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4B180EC-9DC8-B5E8-693A-E4A1A4304D0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538564-98C7-C4EB-BEE4-D3945B8F43E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A0CACCAE-AC2D-0C1E-4CF9-F7B50A87BD1F}"/>
              </a:ext>
            </a:extLst>
          </p:cNvPr>
          <p:cNvSpPr txBox="1"/>
          <p:nvPr/>
        </p:nvSpPr>
        <p:spPr>
          <a:xfrm>
            <a:off x="942308" y="2045475"/>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Before 1983, Medicare payments for hospital inpatient care were based on a </a:t>
            </a: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retrospective reasonable cost system</a:t>
            </a:r>
            <a:r>
              <a:rPr lang="en-US" sz="2600" kern="100" dirty="0">
                <a:latin typeface="Times New Roman" panose="02020603050405020304" pitchFamily="18" charset="0"/>
                <a:ea typeface="Aptos" panose="020B0004020202020204" pitchFamily="34" charset="0"/>
                <a:cs typeface="Arial" panose="020B0604020202020204" pitchFamily="34" charset="0"/>
              </a:rPr>
              <a:t>, which meant hospitals received 80 percent of reasonable charges.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Since 1983, when the </a:t>
            </a: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inpatient prospective payment system (IPPS) </a:t>
            </a:r>
            <a:r>
              <a:rPr lang="en-US" sz="2600" kern="100" dirty="0">
                <a:latin typeface="Times New Roman" panose="02020603050405020304" pitchFamily="18" charset="0"/>
                <a:ea typeface="Aptos" panose="020B0004020202020204" pitchFamily="34" charset="0"/>
                <a:cs typeface="Arial" panose="020B0604020202020204" pitchFamily="34" charset="0"/>
              </a:rPr>
              <a:t>was implemented, Medicare has reimbursed hospitals for inpatient hospital services according to a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predetermined rate </a:t>
            </a:r>
            <a:r>
              <a:rPr lang="en-US" sz="2600" kern="100" dirty="0">
                <a:latin typeface="Times New Roman" panose="02020603050405020304" pitchFamily="18" charset="0"/>
                <a:ea typeface="Aptos" panose="020B0004020202020204" pitchFamily="34" charset="0"/>
                <a:cs typeface="Arial" panose="020B0604020202020204" pitchFamily="34" charset="0"/>
              </a:rPr>
              <a:t>for each discharge. </a:t>
            </a:r>
          </a:p>
        </p:txBody>
      </p:sp>
      <p:pic>
        <p:nvPicPr>
          <p:cNvPr id="7" name="Graphic 21">
            <a:extLst>
              <a:ext uri="{FF2B5EF4-FFF2-40B4-BE49-F238E27FC236}">
                <a16:creationId xmlns:a16="http://schemas.microsoft.com/office/drawing/2014/main" id="{7FC92472-3374-189D-1E2B-68C07608AA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65208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D4CE2-C8E5-359D-0BF7-0FAC963A65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AE82D5-0227-0AAC-AD52-9B02CBB953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8B0A1D-F890-E709-C551-2F1DB7641F8A}"/>
              </a:ext>
            </a:extLst>
          </p:cNvPr>
          <p:cNvSpPr txBox="1"/>
          <p:nvPr/>
        </p:nvSpPr>
        <p:spPr>
          <a:xfrm>
            <a:off x="2577071" y="995176"/>
            <a:ext cx="7721961" cy="523220"/>
          </a:xfrm>
          <a:prstGeom prst="rect">
            <a:avLst/>
          </a:prstGeom>
          <a:noFill/>
        </p:spPr>
        <p:txBody>
          <a:bodyPr wrap="square" rtlCol="0">
            <a:spAutoFit/>
          </a:bodyPr>
          <a:lstStyle/>
          <a:p>
            <a:pPr algn="ctr">
              <a:defRPr/>
            </a:pPr>
            <a:r>
              <a:rPr lang="en-US" sz="2800" b="1" dirty="0">
                <a:solidFill>
                  <a:srgbClr val="0070C0"/>
                </a:solidFill>
                <a:latin typeface="Times New Roman" panose="02020603050405020304" pitchFamily="18" charset="0"/>
                <a:cs typeface="Arial" panose="020B0604020202020204" pitchFamily="34" charset="0"/>
              </a:rPr>
              <a:t>Hospital Outpatient Prospective Payment System</a:t>
            </a:r>
          </a:p>
        </p:txBody>
      </p:sp>
      <p:sp>
        <p:nvSpPr>
          <p:cNvPr id="5" name="Rectangle 4">
            <a:extLst>
              <a:ext uri="{FF2B5EF4-FFF2-40B4-BE49-F238E27FC236}">
                <a16:creationId xmlns:a16="http://schemas.microsoft.com/office/drawing/2014/main" id="{4158D3B1-8E97-5D64-BBE5-37C4162B0E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E9ECCB-D900-5457-EABB-26C74854DF2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F39FF9-B6A8-D7E1-075C-8E490E7E3E8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7846D45B-8C76-D869-E180-DAB9585476FE}"/>
              </a:ext>
            </a:extLst>
          </p:cNvPr>
          <p:cNvSpPr txBox="1"/>
          <p:nvPr/>
        </p:nvSpPr>
        <p:spPr>
          <a:xfrm>
            <a:off x="942308" y="2045475"/>
            <a:ext cx="10084050" cy="3899016"/>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CMS implement an </a:t>
            </a:r>
            <a:r>
              <a:rPr lang="en-US" sz="23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outpatient prospective payment system (OPPS)</a:t>
            </a:r>
            <a:r>
              <a:rPr lang="en-US" sz="23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a:t>
            </a:r>
            <a:r>
              <a:rPr lang="en-US" sz="2300" kern="100" dirty="0">
                <a:latin typeface="Times New Roman" panose="02020603050405020304" pitchFamily="18" charset="0"/>
                <a:ea typeface="Aptos" panose="020B0004020202020204" pitchFamily="34" charset="0"/>
                <a:cs typeface="Arial" panose="020B0604020202020204" pitchFamily="34" charset="0"/>
              </a:rPr>
              <a:t>for hospital outpatient services provided to Medicare patients. </a:t>
            </a:r>
          </a:p>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All services are paid according to </a:t>
            </a:r>
            <a:r>
              <a:rPr lang="en-US" sz="23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ambulatory payment classifications (APCs), </a:t>
            </a:r>
            <a:r>
              <a:rPr lang="en-US" sz="2300" kern="100" dirty="0">
                <a:latin typeface="Times New Roman" panose="02020603050405020304" pitchFamily="18" charset="0"/>
                <a:ea typeface="Aptos" panose="020B0004020202020204" pitchFamily="34" charset="0"/>
                <a:cs typeface="Arial" panose="020B0604020202020204" pitchFamily="34" charset="0"/>
              </a:rPr>
              <a:t>which group services according to </a:t>
            </a:r>
            <a:r>
              <a:rPr lang="en-US" sz="23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similar clinical characteristics </a:t>
            </a:r>
            <a:r>
              <a:rPr lang="en-US" sz="2300" kern="100" dirty="0">
                <a:latin typeface="Times New Roman" panose="02020603050405020304" pitchFamily="18" charset="0"/>
                <a:ea typeface="Aptos" panose="020B0004020202020204" pitchFamily="34" charset="0"/>
                <a:cs typeface="Arial" panose="020B0604020202020204" pitchFamily="34" charset="0"/>
              </a:rPr>
              <a:t>and in terms of </a:t>
            </a:r>
            <a:r>
              <a:rPr lang="en-US" sz="23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resources required</a:t>
            </a:r>
            <a:r>
              <a:rPr lang="en-US" sz="2300" kern="100" dirty="0">
                <a:latin typeface="Times New Roman" panose="02020603050405020304" pitchFamily="18" charset="0"/>
                <a:ea typeface="Aptos" panose="020B0004020202020204" pitchFamily="34" charset="0"/>
                <a:cs typeface="Arial" panose="020B0604020202020204" pitchFamily="34" charset="0"/>
              </a:rPr>
              <a:t>. </a:t>
            </a:r>
          </a:p>
          <a:p>
            <a:pPr marL="285750" marR="0" indent="-28575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A payment rate is established for each APC and, depending on services provided, hospitals may be paid for more than one APC for a patient encounter.</a:t>
            </a:r>
          </a:p>
        </p:txBody>
      </p:sp>
      <p:pic>
        <p:nvPicPr>
          <p:cNvPr id="7" name="Graphic 21">
            <a:extLst>
              <a:ext uri="{FF2B5EF4-FFF2-40B4-BE49-F238E27FC236}">
                <a16:creationId xmlns:a16="http://schemas.microsoft.com/office/drawing/2014/main" id="{6FD1434F-B3DF-54B3-73DC-FCA5DC0794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39621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2346765" y="975974"/>
            <a:ext cx="7816125" cy="646331"/>
          </a:xfrm>
          <a:prstGeom prst="rect">
            <a:avLst/>
          </a:prstGeom>
          <a:noFill/>
        </p:spPr>
        <p:txBody>
          <a:bodyPr wrap="square" rtlCol="0">
            <a:spAutoFit/>
          </a:bodyPr>
          <a:lstStyle/>
          <a:p>
            <a:pPr algn="ctr">
              <a:defRPr/>
            </a:pPr>
            <a:r>
              <a:rPr lang="en-US" sz="2800" b="1" dirty="0">
                <a:solidFill>
                  <a:srgbClr val="0070C0"/>
                </a:solidFill>
                <a:latin typeface="Times New Roman" panose="02020603050405020304" pitchFamily="18" charset="0"/>
                <a:cs typeface="Arial" panose="020B0604020202020204" pitchFamily="34" charset="0"/>
              </a:rPr>
              <a:t>Hospital Outpatient Prospective Payment System</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376622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50" kern="100" dirty="0">
                <a:latin typeface="Times New Roman" panose="02020603050405020304" pitchFamily="18" charset="0"/>
                <a:ea typeface="Aptos" panose="020B0004020202020204" pitchFamily="34" charset="0"/>
                <a:cs typeface="Arial" panose="020B0604020202020204" pitchFamily="34" charset="0"/>
              </a:rPr>
              <a:t>An </a:t>
            </a:r>
            <a:r>
              <a:rPr lang="en-US" sz="26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outpatient encounter </a:t>
            </a:r>
            <a:r>
              <a:rPr lang="en-US" sz="2650" kern="100" dirty="0">
                <a:latin typeface="Times New Roman" panose="02020603050405020304" pitchFamily="18" charset="0"/>
                <a:ea typeface="Aptos" panose="020B0004020202020204" pitchFamily="34" charset="0"/>
                <a:cs typeface="Arial" panose="020B0604020202020204" pitchFamily="34" charset="0"/>
              </a:rPr>
              <a:t>(or </a:t>
            </a:r>
            <a:r>
              <a:rPr lang="en-US" sz="26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outpatient visit</a:t>
            </a:r>
            <a:r>
              <a:rPr lang="en-US" sz="2650" kern="100" dirty="0">
                <a:latin typeface="Times New Roman" panose="02020603050405020304" pitchFamily="18" charset="0"/>
                <a:ea typeface="Aptos" panose="020B0004020202020204" pitchFamily="34" charset="0"/>
                <a:cs typeface="Arial" panose="020B0604020202020204" pitchFamily="34" charset="0"/>
              </a:rPr>
              <a:t>) includes all outpatient procedures and services (e.g., same-day surgery, x-rays, laboratory tests, and so on) provided during one day to the same patient. </a:t>
            </a:r>
          </a:p>
          <a:p>
            <a:pPr marL="342900" indent="-342900" algn="just">
              <a:lnSpc>
                <a:spcPct val="150000"/>
              </a:lnSpc>
              <a:spcAft>
                <a:spcPts val="600"/>
              </a:spcAft>
              <a:buFont typeface="Arial" panose="020B0604020202020204" pitchFamily="34" charset="0"/>
              <a:buChar char="•"/>
            </a:pPr>
            <a:r>
              <a:rPr lang="en-US" sz="2650" kern="100" dirty="0">
                <a:latin typeface="Times New Roman" panose="02020603050405020304" pitchFamily="18" charset="0"/>
                <a:ea typeface="Aptos" panose="020B0004020202020204" pitchFamily="34" charset="0"/>
                <a:cs typeface="Arial" panose="020B0604020202020204" pitchFamily="34" charset="0"/>
              </a:rPr>
              <a:t>Thus, a patient who undergoes multiple outpatient procedures and receives multiple services on the same day will be assigned to </a:t>
            </a:r>
            <a:r>
              <a:rPr lang="en-US" sz="265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one or more outpatient groups (called APCs).</a:t>
            </a: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F7E76-02BE-1A34-C686-7D15677AE6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6D2559-22C0-5AF7-9965-D52A5C2436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841E27F-9A64-1277-FC07-963ECB6C09A7}"/>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Medicare Physician Fee Schedule</a:t>
            </a:r>
            <a:r>
              <a:rPr lang="en-US" sz="36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F070625-721F-4353-E890-D100FA9C1D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223A7C-3E67-3A1B-8D35-E5735EE1942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05FED1-593D-2E86-942C-2347AC8B124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B02FC4B9-9D6C-38F8-4D74-428EF11307CE}"/>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Medicare physician fee schedule (MPFS)</a:t>
            </a:r>
            <a:r>
              <a:rPr lang="en-US" sz="2800" b="1" kern="100" dirty="0">
                <a:latin typeface="Times New Roman" panose="02020603050405020304" pitchFamily="18" charset="0"/>
                <a:ea typeface="Aptos" panose="020B0004020202020204" pitchFamily="34" charset="0"/>
                <a:cs typeface="Arial" panose="020B0604020202020204" pitchFamily="34" charset="0"/>
              </a:rPr>
              <a:t>, </a:t>
            </a:r>
            <a:r>
              <a:rPr lang="en-US" sz="2800" kern="100" dirty="0">
                <a:latin typeface="Times New Roman" panose="02020603050405020304" pitchFamily="18" charset="0"/>
                <a:ea typeface="Aptos" panose="020B0004020202020204" pitchFamily="34" charset="0"/>
                <a:cs typeface="Arial" panose="020B0604020202020204" pitchFamily="34" charset="0"/>
              </a:rPr>
              <a:t>reimburses providers according to predetermined rates assigned to services and is revised by CMS each year.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All services are standardized to measure the value of a service as compared with other services provided. These standards, called </a:t>
            </a:r>
            <a:r>
              <a:rPr lang="en-US" sz="28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relative value units (RVUs).</a:t>
            </a:r>
            <a:endParaRPr lang="en-US" sz="2800" b="1" kern="100" dirty="0">
              <a:solidFill>
                <a:srgbClr val="F58221"/>
              </a:solidFill>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E7818DD5-8ADC-FDB9-F092-C44925654C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42170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B6FF8-48C3-10EA-80DD-9D32FE5FA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DBE4DB-0821-7E4F-5BD9-336EEE3B93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DEA86-9258-CD08-8CD9-3DC4216821A4}"/>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Medicare Physician Fee Schedule</a:t>
            </a:r>
            <a:r>
              <a:rPr lang="en-US" sz="36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CF4957E-3A93-48BC-0846-B6CB616B9A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32780A9-0D59-9D77-D91C-48902F13661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022C4D-1DD6-0601-F453-E52E18D5C0D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3CB9F833-D899-D5ED-BF88-6FDFEB8DA0B0}"/>
              </a:ext>
            </a:extLst>
          </p:cNvPr>
          <p:cNvSpPr txBox="1"/>
          <p:nvPr/>
        </p:nvSpPr>
        <p:spPr>
          <a:xfrm>
            <a:off x="919748" y="2121491"/>
            <a:ext cx="10084050" cy="397596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Relative value units (RVUs</a:t>
            </a:r>
            <a:r>
              <a:rPr lang="en-US" sz="2300"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a:t>
            </a:r>
            <a:r>
              <a:rPr lang="en-US" sz="2300" kern="100" dirty="0">
                <a:latin typeface="Times New Roman" panose="02020603050405020304" pitchFamily="18" charset="0"/>
                <a:ea typeface="Aptos" panose="020B0004020202020204" pitchFamily="34" charset="0"/>
                <a:cs typeface="Arial" panose="020B0604020202020204" pitchFamily="34" charset="0"/>
              </a:rPr>
              <a:t>are payment components consisting of:</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Physician work, which reflects the physician’s time and intensity in providing the service (e.g., judgment, technical skill, and physical effort).</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Practice expense, which reflects overhead costs involved in providing a service (e.g., rent, utilities, equipment, and staff salaries).</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Malpractice expense, which reflects malpractice expenses (e.g., costs of liability insurance).</a:t>
            </a:r>
          </a:p>
        </p:txBody>
      </p:sp>
      <p:pic>
        <p:nvPicPr>
          <p:cNvPr id="7" name="Graphic 21">
            <a:extLst>
              <a:ext uri="{FF2B5EF4-FFF2-40B4-BE49-F238E27FC236}">
                <a16:creationId xmlns:a16="http://schemas.microsoft.com/office/drawing/2014/main" id="{85857345-AB0A-0F3A-8154-DC0CE62D18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75476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A0DBF-8A36-4527-1ABA-FBC5F3B34E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16B08F-FAE0-E919-6979-E092F52A56B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D6572F-FE39-BDCE-4321-EC49006336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B26B679-60D6-1A27-DC7D-81CCD2AD15F9}"/>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657037B9-D90E-7B4B-5CB8-AA2C51982D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006A405-F526-72D1-886C-9CAAE53D8486}"/>
              </a:ext>
            </a:extLst>
          </p:cNvPr>
          <p:cNvSpPr txBox="1"/>
          <p:nvPr/>
        </p:nvSpPr>
        <p:spPr>
          <a:xfrm>
            <a:off x="1940791" y="2637304"/>
            <a:ext cx="7804716" cy="1128579"/>
          </a:xfrm>
          <a:prstGeom prst="rect">
            <a:avLst/>
          </a:prstGeom>
          <a:noFill/>
        </p:spPr>
        <p:txBody>
          <a:bodyPr wrap="square" rtlCol="0">
            <a:spAutoFit/>
          </a:bodyPr>
          <a:lstStyle/>
          <a:p>
            <a:pPr marL="0" marR="0" algn="ctr">
              <a:lnSpc>
                <a:spcPct val="150000"/>
              </a:lnSpc>
              <a:spcAft>
                <a:spcPts val="600"/>
              </a:spcAft>
            </a:pPr>
            <a:r>
              <a:rPr lang="en-US" sz="5100" b="1" kern="100" dirty="0">
                <a:effectLst/>
                <a:latin typeface="Times New Roman" panose="02020603050405020304" pitchFamily="18" charset="0"/>
                <a:ea typeface="Aptos" panose="020B0004020202020204" pitchFamily="34" charset="0"/>
                <a:cs typeface="Arial" panose="020B0604020202020204" pitchFamily="34" charset="0"/>
              </a:rPr>
              <a:t>Nonphysician Practitioners</a:t>
            </a:r>
            <a:endParaRPr lang="en-US" sz="51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713903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C8E87-D31B-6C62-6998-25ECC8BC27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D35BD1-866B-1BDC-33E8-3BFDD2A87E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A3050A8-6EF2-C5ED-FEFA-09C7823D9C64}"/>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Nonphysician Practitioners</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3684DB1-68AD-06A0-6D2C-60BA16B3B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37144AF-CBDA-B189-DC0E-5C0A9B0DBB5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F9EB09-DB7D-306D-49A3-B29D0B65F5A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76E2CFB1-5317-C73B-7E07-CC3D96D63F97}"/>
              </a:ext>
            </a:extLst>
          </p:cNvPr>
          <p:cNvSpPr txBox="1"/>
          <p:nvPr/>
        </p:nvSpPr>
        <p:spPr>
          <a:xfrm>
            <a:off x="919748" y="2121491"/>
            <a:ext cx="10084050" cy="39279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Medicare reimburses professional services provided by nonphysician practitioners, including:</a:t>
            </a:r>
          </a:p>
          <a:p>
            <a:pPr marL="514350" indent="-514350" algn="just">
              <a:lnSpc>
                <a:spcPct val="150000"/>
              </a:lnSpc>
              <a:spcAft>
                <a:spcPts val="600"/>
              </a:spcAft>
              <a:buFont typeface="+mj-lt"/>
              <a:buAutoNum type="arabicPeriod"/>
            </a:pPr>
            <a:r>
              <a:rPr lang="en-US" sz="3200" kern="100" dirty="0">
                <a:latin typeface="Times New Roman" panose="02020603050405020304" pitchFamily="18" charset="0"/>
                <a:ea typeface="Aptos" panose="020B0004020202020204" pitchFamily="34" charset="0"/>
                <a:cs typeface="Arial" panose="020B0604020202020204" pitchFamily="34" charset="0"/>
              </a:rPr>
              <a:t>Nurse practitioners</a:t>
            </a:r>
          </a:p>
          <a:p>
            <a:pPr marL="514350" indent="-514350" algn="just">
              <a:lnSpc>
                <a:spcPct val="150000"/>
              </a:lnSpc>
              <a:spcAft>
                <a:spcPts val="600"/>
              </a:spcAft>
              <a:buFont typeface="+mj-lt"/>
              <a:buAutoNum type="arabicPeriod"/>
            </a:pPr>
            <a:r>
              <a:rPr lang="en-US" sz="3200" kern="100" dirty="0">
                <a:latin typeface="Times New Roman" panose="02020603050405020304" pitchFamily="18" charset="0"/>
                <a:ea typeface="Aptos" panose="020B0004020202020204" pitchFamily="34" charset="0"/>
                <a:cs typeface="Arial" panose="020B0604020202020204" pitchFamily="34" charset="0"/>
              </a:rPr>
              <a:t>Clinical nurse specialists</a:t>
            </a:r>
          </a:p>
          <a:p>
            <a:pPr marL="514350" indent="-514350" algn="just">
              <a:lnSpc>
                <a:spcPct val="150000"/>
              </a:lnSpc>
              <a:spcAft>
                <a:spcPts val="600"/>
              </a:spcAft>
              <a:buFont typeface="+mj-lt"/>
              <a:buAutoNum type="arabicPeriod"/>
            </a:pPr>
            <a:r>
              <a:rPr lang="en-US" sz="3200" kern="100" dirty="0">
                <a:latin typeface="Times New Roman" panose="02020603050405020304" pitchFamily="18" charset="0"/>
                <a:ea typeface="Aptos" panose="020B0004020202020204" pitchFamily="34" charset="0"/>
                <a:cs typeface="Arial" panose="020B0604020202020204" pitchFamily="34" charset="0"/>
              </a:rPr>
              <a:t>Physician assistants</a:t>
            </a:r>
          </a:p>
        </p:txBody>
      </p:sp>
      <p:pic>
        <p:nvPicPr>
          <p:cNvPr id="7" name="Graphic 21">
            <a:extLst>
              <a:ext uri="{FF2B5EF4-FFF2-40B4-BE49-F238E27FC236}">
                <a16:creationId xmlns:a16="http://schemas.microsoft.com/office/drawing/2014/main" id="{1C6937D3-5548-5DE4-EC39-0D9AA84380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86013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E3060-DC15-9D8E-57E9-42001A4E76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5722B9-7021-350C-6921-E1EC16D95C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E3DB710-BC9C-1256-8568-079EA02F0B65}"/>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Nonphysician Practitioners</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5BF140D-2020-FD9B-201F-ADD779A02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D8D3238-383D-0700-09C7-90BD467FA10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6855E1-E70D-3878-BBB8-76A4C662FC8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3FB235BD-531D-1590-8A29-AF0D6809DD44}"/>
              </a:ext>
            </a:extLst>
          </p:cNvPr>
          <p:cNvSpPr txBox="1"/>
          <p:nvPr/>
        </p:nvSpPr>
        <p:spPr>
          <a:xfrm>
            <a:off x="919748" y="2121491"/>
            <a:ext cx="10084050" cy="347184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000" kern="100" dirty="0">
                <a:latin typeface="Times New Roman" panose="02020603050405020304" pitchFamily="18" charset="0"/>
                <a:ea typeface="Aptos" panose="020B0004020202020204" pitchFamily="34" charset="0"/>
                <a:cs typeface="Arial" panose="020B0604020202020204" pitchFamily="34" charset="0"/>
              </a:rPr>
              <a:t>The types of services nonphysician practitioners provide include those traditionally reserved to physicians, such as physical examination, minor surgery, setting casts for simple fractures, interpreting x-rays, and other activities that involve independent evaluation or treatment of the patient’s condition. </a:t>
            </a:r>
          </a:p>
        </p:txBody>
      </p:sp>
      <p:pic>
        <p:nvPicPr>
          <p:cNvPr id="7" name="Graphic 21">
            <a:extLst>
              <a:ext uri="{FF2B5EF4-FFF2-40B4-BE49-F238E27FC236}">
                <a16:creationId xmlns:a16="http://schemas.microsoft.com/office/drawing/2014/main" id="{4E96AF57-2AF2-4305-E7BA-32F9E5955B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20701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C8B91-3CEC-BCCF-E8BF-091ECF0A51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4B4D1D-CAD6-E448-456F-1EDDA8CB39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597E46F-7884-60E6-14B8-C0E87CD91F45}"/>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Nonphysician Practitioners</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26D029C-DEF8-EDDB-B440-4E985169CF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28C01EC-C6DD-F82D-AA42-FA62B06868A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C0E4F4-F7E3-33C6-B683-E03697A07D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01DFC4BE-A0C7-E3C6-F22A-B0E99CD292B6}"/>
              </a:ext>
            </a:extLst>
          </p:cNvPr>
          <p:cNvSpPr txBox="1"/>
          <p:nvPr/>
        </p:nvSpPr>
        <p:spPr>
          <a:xfrm>
            <a:off x="919748" y="2121491"/>
            <a:ext cx="10084050" cy="3697166"/>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Also, if authorized under the scope of their state licenses, nonphysician practitioners may furnish services billed under all levels of evaluation and management codes and diagnostic tests if furnished in collaboration with a physician.</a:t>
            </a:r>
          </a:p>
        </p:txBody>
      </p:sp>
      <p:pic>
        <p:nvPicPr>
          <p:cNvPr id="7" name="Graphic 21">
            <a:extLst>
              <a:ext uri="{FF2B5EF4-FFF2-40B4-BE49-F238E27FC236}">
                <a16:creationId xmlns:a16="http://schemas.microsoft.com/office/drawing/2014/main" id="{744E550C-2F49-2213-9855-A6A2E6E598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30964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940B9-C2E4-7A66-476D-347ABD358E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B316D6-CB23-EDB7-254A-444D5867BD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F5AE227-F887-0818-469D-3B2B8C97F613}"/>
              </a:ext>
            </a:extLst>
          </p:cNvPr>
          <p:cNvSpPr txBox="1"/>
          <p:nvPr/>
        </p:nvSpPr>
        <p:spPr>
          <a:xfrm>
            <a:off x="2577071" y="924868"/>
            <a:ext cx="706021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Nurse Practitioner</a:t>
            </a:r>
            <a:endParaRPr kumimoji="0" lang="en-US" sz="6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EFA01A9-DBB3-9159-5517-42961DFFE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147A209-6728-0D2E-A7D4-3762506CBA9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CD163C-7D4D-660A-051C-8BDE9956340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7701E2E1-236C-6C38-B0E5-3B2C5ADAF774}"/>
              </a:ext>
            </a:extLst>
          </p:cNvPr>
          <p:cNvSpPr txBox="1"/>
          <p:nvPr/>
        </p:nvSpPr>
        <p:spPr>
          <a:xfrm>
            <a:off x="919748" y="2121491"/>
            <a:ext cx="10084050" cy="343619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900" kern="100" dirty="0">
                <a:latin typeface="Times New Roman" panose="02020603050405020304" pitchFamily="18" charset="0"/>
                <a:ea typeface="Aptos" panose="020B0004020202020204" pitchFamily="34" charset="0"/>
                <a:cs typeface="Arial" panose="020B0604020202020204" pitchFamily="34" charset="0"/>
              </a:rPr>
              <a:t>A </a:t>
            </a:r>
            <a:r>
              <a:rPr lang="en-US" sz="2900" b="1" kern="100" dirty="0">
                <a:latin typeface="Times New Roman" panose="02020603050405020304" pitchFamily="18" charset="0"/>
                <a:ea typeface="Aptos" panose="020B0004020202020204" pitchFamily="34" charset="0"/>
                <a:cs typeface="Arial" panose="020B0604020202020204" pitchFamily="34" charset="0"/>
              </a:rPr>
              <a:t>nurse practitioner (NP) </a:t>
            </a:r>
            <a:r>
              <a:rPr lang="en-US" sz="2900" kern="100" dirty="0">
                <a:latin typeface="Times New Roman" panose="02020603050405020304" pitchFamily="18" charset="0"/>
                <a:ea typeface="Aptos" panose="020B0004020202020204" pitchFamily="34" charset="0"/>
                <a:cs typeface="Arial" panose="020B0604020202020204" pitchFamily="34" charset="0"/>
              </a:rPr>
              <a:t>is a registered nurse licensed to practice as an NP in the state in which services are furnished, is certified by a national association (e.g., American Academy of Nurse Practitioners), and has a master’s degree in nursing. </a:t>
            </a:r>
          </a:p>
          <a:p>
            <a:pPr marL="342900" indent="-342900" algn="just">
              <a:lnSpc>
                <a:spcPct val="150000"/>
              </a:lnSpc>
              <a:spcAft>
                <a:spcPts val="600"/>
              </a:spcAft>
              <a:buFont typeface="Arial" panose="020B0604020202020204" pitchFamily="34" charset="0"/>
              <a:buChar char="•"/>
            </a:pPr>
            <a:r>
              <a:rPr lang="en-US" sz="2900" kern="100" dirty="0">
                <a:latin typeface="Times New Roman" panose="02020603050405020304" pitchFamily="18" charset="0"/>
                <a:ea typeface="Aptos" panose="020B0004020202020204" pitchFamily="34" charset="0"/>
                <a:cs typeface="Arial" panose="020B0604020202020204" pitchFamily="34" charset="0"/>
              </a:rPr>
              <a:t>NPs often work as primary care providers along with physicians.</a:t>
            </a:r>
          </a:p>
        </p:txBody>
      </p:sp>
      <p:pic>
        <p:nvPicPr>
          <p:cNvPr id="7" name="Graphic 21">
            <a:extLst>
              <a:ext uri="{FF2B5EF4-FFF2-40B4-BE49-F238E27FC236}">
                <a16:creationId xmlns:a16="http://schemas.microsoft.com/office/drawing/2014/main" id="{C1B41F17-7FD2-53B1-99D6-905A04F1C6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24778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DB491-F729-751A-040B-C2B1DCAE5F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0D6F08-6E79-27C1-BCD4-B0B06CC2C1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79F2F2E-9446-431D-31FA-496DF7A548F4}"/>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Clinical Nurse Specialist (CNS) </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969676E-30F4-C6AA-BA9F-6C005837ED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CBE6299-EB70-2B56-A636-BF0235D4AC0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25380F7-D61B-4EC4-53F4-86C19127EE9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0F647AD8-4FC5-A989-3D84-8BCA71960B30}"/>
              </a:ext>
            </a:extLst>
          </p:cNvPr>
          <p:cNvSpPr txBox="1"/>
          <p:nvPr/>
        </p:nvSpPr>
        <p:spPr>
          <a:xfrm>
            <a:off x="919748" y="2121491"/>
            <a:ext cx="10084050" cy="3697166"/>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A </a:t>
            </a:r>
            <a:r>
              <a:rPr lang="en-US" sz="3200" b="1" kern="100" dirty="0">
                <a:latin typeface="Times New Roman" panose="02020603050405020304" pitchFamily="18" charset="0"/>
                <a:ea typeface="Aptos" panose="020B0004020202020204" pitchFamily="34" charset="0"/>
                <a:cs typeface="Arial" panose="020B0604020202020204" pitchFamily="34" charset="0"/>
              </a:rPr>
              <a:t>clinical nurse specialist (CNS) </a:t>
            </a:r>
            <a:r>
              <a:rPr lang="en-US" sz="3200" kern="100" dirty="0">
                <a:latin typeface="Times New Roman" panose="02020603050405020304" pitchFamily="18" charset="0"/>
                <a:ea typeface="Aptos" panose="020B0004020202020204" pitchFamily="34" charset="0"/>
                <a:cs typeface="Arial" panose="020B0604020202020204" pitchFamily="34" charset="0"/>
              </a:rPr>
              <a:t>is a registered nurse licensed by the state in which services are provided, has a master’s degree in a defined clinical area of nursing from an accredited educational institution, and is certified as a CNS by the American Nurses Credentialing Center.</a:t>
            </a:r>
          </a:p>
        </p:txBody>
      </p:sp>
      <p:pic>
        <p:nvPicPr>
          <p:cNvPr id="7" name="Graphic 21">
            <a:extLst>
              <a:ext uri="{FF2B5EF4-FFF2-40B4-BE49-F238E27FC236}">
                <a16:creationId xmlns:a16="http://schemas.microsoft.com/office/drawing/2014/main" id="{766F4BF7-BC2C-179B-4CBC-5DD8FBFE71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72360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C7F90-781E-0169-D5F6-E387C0A50C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EB06F1-184A-79B9-0272-CD75D1F5E8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3B363A4-936F-A6BA-A6E3-7CDDDF6ECA68}"/>
              </a:ext>
            </a:extLst>
          </p:cNvPr>
          <p:cNvSpPr txBox="1"/>
          <p:nvPr/>
        </p:nvSpPr>
        <p:spPr>
          <a:xfrm>
            <a:off x="2577071" y="924868"/>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Physician Assistant </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67A75B0-C81F-DE55-F4DC-57643FEE57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67D5314-ABE0-E912-EA36-88DC066BE4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F5B564-2668-7872-7D81-BA8D77B195D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552A08F6-313C-3FF0-DD80-F66CC0C596A6}"/>
              </a:ext>
            </a:extLst>
          </p:cNvPr>
          <p:cNvSpPr txBox="1"/>
          <p:nvPr/>
        </p:nvSpPr>
        <p:spPr>
          <a:xfrm>
            <a:off x="919748" y="2121491"/>
            <a:ext cx="10084050" cy="364086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150" kern="100" dirty="0">
                <a:latin typeface="Times New Roman" panose="02020603050405020304" pitchFamily="18" charset="0"/>
                <a:ea typeface="Aptos" panose="020B0004020202020204" pitchFamily="34" charset="0"/>
                <a:cs typeface="Arial" panose="020B0604020202020204" pitchFamily="34" charset="0"/>
              </a:rPr>
              <a:t>A </a:t>
            </a:r>
            <a:r>
              <a:rPr lang="en-US" sz="3150" b="1" kern="100" dirty="0">
                <a:latin typeface="Times New Roman" panose="02020603050405020304" pitchFamily="18" charset="0"/>
                <a:ea typeface="Aptos" panose="020B0004020202020204" pitchFamily="34" charset="0"/>
                <a:cs typeface="Arial" panose="020B0604020202020204" pitchFamily="34" charset="0"/>
              </a:rPr>
              <a:t>physician assistant (PA) </a:t>
            </a:r>
            <a:r>
              <a:rPr lang="en-US" sz="3150" kern="100" dirty="0">
                <a:latin typeface="Times New Roman" panose="02020603050405020304" pitchFamily="18" charset="0"/>
                <a:ea typeface="Aptos" panose="020B0004020202020204" pitchFamily="34" charset="0"/>
                <a:cs typeface="Arial" panose="020B0604020202020204" pitchFamily="34" charset="0"/>
              </a:rPr>
              <a:t>must be legally authorized and licensed by the state to furnish services, have graduated from a physician assistant educational program that is accredited by the Accreditation Review Commission on Education for the Physician Assistant (ARC-PA).</a:t>
            </a:r>
          </a:p>
        </p:txBody>
      </p:sp>
      <p:pic>
        <p:nvPicPr>
          <p:cNvPr id="7" name="Graphic 21">
            <a:extLst>
              <a:ext uri="{FF2B5EF4-FFF2-40B4-BE49-F238E27FC236}">
                <a16:creationId xmlns:a16="http://schemas.microsoft.com/office/drawing/2014/main" id="{436ECC94-613B-8053-A1A5-CC7873E3F4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37443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8513F-1813-09FE-8699-1B37F96AC9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F4148F-0DB8-954F-9397-2306A1570FC9}"/>
              </a:ext>
            </a:extLst>
          </p:cNvPr>
          <p:cNvSpPr/>
          <p:nvPr/>
        </p:nvSpPr>
        <p:spPr>
          <a:xfrm>
            <a:off x="459532" y="17015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86FCB9C-1490-D3D0-622D-2794CE2B9876}"/>
              </a:ext>
            </a:extLst>
          </p:cNvPr>
          <p:cNvSpPr txBox="1"/>
          <p:nvPr/>
        </p:nvSpPr>
        <p:spPr>
          <a:xfrm>
            <a:off x="2890684" y="929060"/>
            <a:ext cx="636196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Chargemaster</a:t>
            </a:r>
          </a:p>
        </p:txBody>
      </p:sp>
      <p:sp>
        <p:nvSpPr>
          <p:cNvPr id="5" name="Rectangle 4">
            <a:extLst>
              <a:ext uri="{FF2B5EF4-FFF2-40B4-BE49-F238E27FC236}">
                <a16:creationId xmlns:a16="http://schemas.microsoft.com/office/drawing/2014/main" id="{15FE84F7-0149-1E88-BE84-F867687EE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32993FA-8C48-64FC-7906-7AB7B785FE0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575A0-CC3D-CABE-6470-98A03754591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BF9B10F4-2A37-CC31-3A8E-6B4FA06069AB}"/>
              </a:ext>
            </a:extLst>
          </p:cNvPr>
          <p:cNvSpPr txBox="1"/>
          <p:nvPr/>
        </p:nvSpPr>
        <p:spPr>
          <a:xfrm>
            <a:off x="519191" y="2121491"/>
            <a:ext cx="5015336" cy="4094198"/>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pPr>
            <a:r>
              <a:rPr lang="en-US" sz="2150" kern="100" dirty="0">
                <a:latin typeface="Times New Roman" panose="02020603050405020304" pitchFamily="18" charset="0"/>
                <a:ea typeface="Aptos" panose="020B0004020202020204" pitchFamily="34" charset="0"/>
                <a:cs typeface="Arial" panose="020B0604020202020204" pitchFamily="34" charset="0"/>
              </a:rPr>
              <a:t>The </a:t>
            </a:r>
            <a:r>
              <a:rPr lang="en-US" sz="21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chargemaster</a:t>
            </a:r>
            <a:r>
              <a:rPr lang="en-US" sz="2150" kern="100" dirty="0">
                <a:latin typeface="Times New Roman" panose="02020603050405020304" pitchFamily="18" charset="0"/>
                <a:ea typeface="Aptos" panose="020B0004020202020204" pitchFamily="34" charset="0"/>
                <a:cs typeface="Arial" panose="020B0604020202020204" pitchFamily="34" charset="0"/>
              </a:rPr>
              <a:t> (or </a:t>
            </a:r>
            <a:r>
              <a:rPr lang="en-US" sz="21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charge description master, CDM</a:t>
            </a:r>
            <a:r>
              <a:rPr lang="en-US" sz="2150" kern="100" dirty="0">
                <a:latin typeface="Times New Roman" panose="02020603050405020304" pitchFamily="18" charset="0"/>
                <a:ea typeface="Aptos" panose="020B0004020202020204" pitchFamily="34" charset="0"/>
                <a:cs typeface="Arial" panose="020B0604020202020204" pitchFamily="34" charset="0"/>
              </a:rPr>
              <a:t>) is a document that contains a computer-generated list of procedures, services, and supplies with charges for each. The chargemaster allows the facility to accurately and efficiently bill the payer for services rendered.</a:t>
            </a:r>
          </a:p>
        </p:txBody>
      </p:sp>
      <p:pic>
        <p:nvPicPr>
          <p:cNvPr id="7" name="Graphic 21">
            <a:extLst>
              <a:ext uri="{FF2B5EF4-FFF2-40B4-BE49-F238E27FC236}">
                <a16:creationId xmlns:a16="http://schemas.microsoft.com/office/drawing/2014/main" id="{C367DF0E-17AD-35D4-7813-DA0B840563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hand pointing at a clipboard with a medical vehicle and a bandage&#10;&#10;AI-generated content may be incorrect.">
            <a:extLst>
              <a:ext uri="{FF2B5EF4-FFF2-40B4-BE49-F238E27FC236}">
                <a16:creationId xmlns:a16="http://schemas.microsoft.com/office/drawing/2014/main" id="{9D3D4107-C968-3B80-191D-75E450261D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7303" y="2101396"/>
            <a:ext cx="5015336" cy="3827544"/>
          </a:xfrm>
          <a:prstGeom prst="rect">
            <a:avLst/>
          </a:prstGeom>
        </p:spPr>
      </p:pic>
    </p:spTree>
    <p:custDataLst>
      <p:tags r:id="rId1"/>
    </p:custDataLst>
    <p:extLst>
      <p:ext uri="{BB962C8B-B14F-4D97-AF65-F5344CB8AC3E}">
        <p14:creationId xmlns:p14="http://schemas.microsoft.com/office/powerpoint/2010/main" val="33285671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0B67F-EE77-CC6B-EC78-7BCC01B1E6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DB334A-706C-D15D-F341-8ED1EA2754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1B32870-349B-02C1-226C-C1902E29FE8D}"/>
              </a:ext>
            </a:extLst>
          </p:cNvPr>
          <p:cNvSpPr txBox="1"/>
          <p:nvPr/>
        </p:nvSpPr>
        <p:spPr>
          <a:xfrm>
            <a:off x="2890684" y="929060"/>
            <a:ext cx="636196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Chargemaster</a:t>
            </a:r>
          </a:p>
        </p:txBody>
      </p:sp>
      <p:sp>
        <p:nvSpPr>
          <p:cNvPr id="5" name="Rectangle 4">
            <a:extLst>
              <a:ext uri="{FF2B5EF4-FFF2-40B4-BE49-F238E27FC236}">
                <a16:creationId xmlns:a16="http://schemas.microsoft.com/office/drawing/2014/main" id="{442B1BE3-1617-7DC0-092F-A1A7AF2E1B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6D5F475-B09E-5ABB-4E1F-9A792882D4B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0ED6B3D-C928-DE35-4970-2C0DC323491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BA050D61-52B1-56AC-D0F3-9831E71A4F3E}"/>
              </a:ext>
            </a:extLst>
          </p:cNvPr>
          <p:cNvSpPr txBox="1"/>
          <p:nvPr/>
        </p:nvSpPr>
        <p:spPr>
          <a:xfrm>
            <a:off x="919748" y="2121491"/>
            <a:ext cx="10084050" cy="3630481"/>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When submitted directly to the payer, the claim is processed to authorize reimbursement to the facility. </a:t>
            </a:r>
          </a:p>
          <a:p>
            <a:pPr marL="28575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When submitted to a clearinghouse, electronic claims are edited and validated to ensure that they are error-free, reformatted to the specifications of the payer, and submitted electronically to the appropriate payer for further processing to generate reimbursement to the facility.</a:t>
            </a:r>
          </a:p>
        </p:txBody>
      </p:sp>
      <p:pic>
        <p:nvPicPr>
          <p:cNvPr id="7" name="Graphic 21">
            <a:extLst>
              <a:ext uri="{FF2B5EF4-FFF2-40B4-BE49-F238E27FC236}">
                <a16:creationId xmlns:a16="http://schemas.microsoft.com/office/drawing/2014/main" id="{079DDB60-B1F8-4C2C-45E3-1E274F919D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735353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2205605" y="2712328"/>
            <a:ext cx="7275087" cy="1555234"/>
          </a:xfrm>
          <a:prstGeom prst="rect">
            <a:avLst/>
          </a:prstGeom>
          <a:noFill/>
        </p:spPr>
        <p:txBody>
          <a:bodyPr wrap="square" rtlCol="0">
            <a:spAutoFit/>
          </a:bodyPr>
          <a:lstStyle/>
          <a:p>
            <a:pPr marL="0" marR="0" algn="ctr">
              <a:lnSpc>
                <a:spcPct val="150000"/>
              </a:lnSpc>
              <a:spcAft>
                <a:spcPts val="600"/>
              </a:spcAft>
            </a:pPr>
            <a:r>
              <a:rPr lang="en-US" sz="7200" b="1" kern="100" dirty="0">
                <a:effectLst/>
                <a:latin typeface="Times New Roman" panose="02020603050405020304" pitchFamily="18" charset="0"/>
                <a:ea typeface="Aptos" panose="020B0004020202020204" pitchFamily="34" charset="0"/>
                <a:cs typeface="Arial" panose="020B0604020202020204" pitchFamily="34" charset="0"/>
              </a:rPr>
              <a:t>Medicare</a:t>
            </a:r>
            <a:endParaRPr lang="en-US" sz="66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98121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05DFB-C8C9-2C89-FEE0-E09BFEDE11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858941-0823-4B70-05CC-966E012330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605CE4C-40DB-04DC-FA49-E005F7009C38}"/>
              </a:ext>
            </a:extLst>
          </p:cNvPr>
          <p:cNvSpPr txBox="1"/>
          <p:nvPr/>
        </p:nvSpPr>
        <p:spPr>
          <a:xfrm>
            <a:off x="2835115" y="847068"/>
            <a:ext cx="6253316"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Medicare</a:t>
            </a:r>
          </a:p>
        </p:txBody>
      </p:sp>
      <p:sp>
        <p:nvSpPr>
          <p:cNvPr id="5" name="Rectangle 4">
            <a:extLst>
              <a:ext uri="{FF2B5EF4-FFF2-40B4-BE49-F238E27FC236}">
                <a16:creationId xmlns:a16="http://schemas.microsoft.com/office/drawing/2014/main" id="{6F06BD81-DDBF-B16A-05B2-3F2ACF93E6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23F3EA5-6A73-4495-6394-0214D8BE882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3948AF-7E3B-90B0-1ACD-359E8C83BD1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DE283201-8B9F-988D-EAFE-82FB4A0D4817}"/>
              </a:ext>
            </a:extLst>
          </p:cNvPr>
          <p:cNvSpPr txBox="1"/>
          <p:nvPr/>
        </p:nvSpPr>
        <p:spPr>
          <a:xfrm>
            <a:off x="919748" y="2121491"/>
            <a:ext cx="10084050" cy="3494803"/>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pPr>
            <a:r>
              <a:rPr lang="en-US" sz="24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Medicare</a:t>
            </a:r>
            <a:r>
              <a:rPr lang="en-US" sz="2450" kern="100" dirty="0">
                <a:latin typeface="Times New Roman" panose="02020603050405020304" pitchFamily="18" charset="0"/>
                <a:ea typeface="Aptos" panose="020B0004020202020204" pitchFamily="34" charset="0"/>
                <a:cs typeface="Arial" panose="020B0604020202020204" pitchFamily="34" charset="0"/>
              </a:rPr>
              <a:t>, the </a:t>
            </a:r>
            <a:r>
              <a:rPr lang="en-US" sz="245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largest single medical benefits program </a:t>
            </a:r>
            <a:r>
              <a:rPr lang="en-US" sz="2450" kern="100" dirty="0">
                <a:latin typeface="Times New Roman" panose="02020603050405020304" pitchFamily="18" charset="0"/>
                <a:ea typeface="Aptos" panose="020B0004020202020204" pitchFamily="34" charset="0"/>
                <a:cs typeface="Arial" panose="020B0604020202020204" pitchFamily="34" charset="0"/>
              </a:rPr>
              <a:t>in the United States, is a federal program authorized by Congress and administered by the Centers for Medicare and Medicaid Services (CMS). </a:t>
            </a:r>
          </a:p>
          <a:p>
            <a:pPr marL="285750" indent="-285750" algn="just">
              <a:lnSpc>
                <a:spcPct val="150000"/>
              </a:lnSpc>
              <a:spcAft>
                <a:spcPts val="600"/>
              </a:spcAft>
              <a:buFont typeface="Arial" panose="020B0604020202020204" pitchFamily="34" charset="0"/>
              <a:buChar char="•"/>
            </a:pPr>
            <a:r>
              <a:rPr lang="en-US" sz="2450" b="1" kern="100" dirty="0">
                <a:latin typeface="Times New Roman" panose="02020603050405020304" pitchFamily="18" charset="0"/>
                <a:ea typeface="Aptos" panose="020B0004020202020204" pitchFamily="34" charset="0"/>
                <a:cs typeface="Arial" panose="020B0604020202020204" pitchFamily="34" charset="0"/>
              </a:rPr>
              <a:t>CMS </a:t>
            </a:r>
            <a:r>
              <a:rPr lang="en-US" sz="2450" kern="100" dirty="0">
                <a:latin typeface="Times New Roman" panose="02020603050405020304" pitchFamily="18" charset="0"/>
                <a:ea typeface="Aptos" panose="020B0004020202020204" pitchFamily="34" charset="0"/>
                <a:cs typeface="Arial" panose="020B0604020202020204" pitchFamily="34" charset="0"/>
              </a:rPr>
              <a:t>is responsible for the operation of the Medicare program and for selecting Medicare administrative contractors (MACs) to process Medicare fee-for-service.</a:t>
            </a:r>
          </a:p>
        </p:txBody>
      </p:sp>
      <p:pic>
        <p:nvPicPr>
          <p:cNvPr id="7" name="Graphic 21">
            <a:extLst>
              <a:ext uri="{FF2B5EF4-FFF2-40B4-BE49-F238E27FC236}">
                <a16:creationId xmlns:a16="http://schemas.microsoft.com/office/drawing/2014/main" id="{D2510FC7-FD0F-7CD1-F11C-714B0A38D0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75078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20BC9-DFB4-F84A-1340-D1E468F9C2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79C5C5-9D65-1A64-1EFF-3982BAECAA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86F9DCC-1EF4-B0DE-63B5-96E7378DE13A}"/>
              </a:ext>
            </a:extLst>
          </p:cNvPr>
          <p:cNvSpPr txBox="1"/>
          <p:nvPr/>
        </p:nvSpPr>
        <p:spPr>
          <a:xfrm>
            <a:off x="2835115" y="847068"/>
            <a:ext cx="6253316"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Medicare</a:t>
            </a:r>
          </a:p>
        </p:txBody>
      </p:sp>
      <p:sp>
        <p:nvSpPr>
          <p:cNvPr id="5" name="Rectangle 4">
            <a:extLst>
              <a:ext uri="{FF2B5EF4-FFF2-40B4-BE49-F238E27FC236}">
                <a16:creationId xmlns:a16="http://schemas.microsoft.com/office/drawing/2014/main" id="{8938E0C1-2127-2A8B-266D-96BBC3ABAB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DE15D6-86F9-F2A5-AF51-DF3C654017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259E8-870E-C0EE-0304-BD183C4EC5C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E02FA59E-DB4C-A068-D671-6F1A1EEE061C}"/>
              </a:ext>
            </a:extLst>
          </p:cNvPr>
          <p:cNvSpPr txBox="1"/>
          <p:nvPr/>
        </p:nvSpPr>
        <p:spPr>
          <a:xfrm>
            <a:off x="919748" y="2121491"/>
            <a:ext cx="10084050" cy="349275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Medicare is a </a:t>
            </a:r>
            <a:r>
              <a:rPr lang="en-US" sz="32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two-part program</a:t>
            </a:r>
            <a:r>
              <a:rPr lang="en-US" sz="3200" kern="100" dirty="0">
                <a:latin typeface="Times New Roman" panose="02020603050405020304" pitchFamily="18" charset="0"/>
                <a:ea typeface="Aptos" panose="020B0004020202020204" pitchFamily="34" charset="0"/>
                <a:cs typeface="Arial" panose="020B0604020202020204" pitchFamily="34" charset="0"/>
              </a:rPr>
              <a:t>:</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 Medicare Part A reimburses institutional providers for inpatient, hospice, and some home health services.</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 Medicare Part B reimburses institutional providers for outpatient services and physicians for inpatient and office services.</a:t>
            </a:r>
          </a:p>
        </p:txBody>
      </p:sp>
      <p:pic>
        <p:nvPicPr>
          <p:cNvPr id="7" name="Graphic 21">
            <a:extLst>
              <a:ext uri="{FF2B5EF4-FFF2-40B4-BE49-F238E27FC236}">
                <a16:creationId xmlns:a16="http://schemas.microsoft.com/office/drawing/2014/main" id="{B40BA115-7347-8766-9D87-C0747B9101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74095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3A751-F810-1412-0FFE-51E191CBDE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F22A-2A36-E44B-7EE4-BCE032FCBA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7FBA8CF-D847-7859-119A-04C5CDD854AA}"/>
              </a:ext>
            </a:extLst>
          </p:cNvPr>
          <p:cNvSpPr txBox="1"/>
          <p:nvPr/>
        </p:nvSpPr>
        <p:spPr>
          <a:xfrm>
            <a:off x="2816942" y="960056"/>
            <a:ext cx="6253316"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Medicare Eligibility</a:t>
            </a:r>
          </a:p>
        </p:txBody>
      </p:sp>
      <p:sp>
        <p:nvSpPr>
          <p:cNvPr id="5" name="Rectangle 4">
            <a:extLst>
              <a:ext uri="{FF2B5EF4-FFF2-40B4-BE49-F238E27FC236}">
                <a16:creationId xmlns:a16="http://schemas.microsoft.com/office/drawing/2014/main" id="{A63118F3-BAF5-0A73-1FC8-25EB4E4527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7827E8-0991-AA87-528D-C4648114301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B5C8A8-2D36-10B4-B87D-C51AC428BBF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98C90BB1-50C0-2DDA-BCF6-E1A6377C33F7}"/>
              </a:ext>
            </a:extLst>
          </p:cNvPr>
          <p:cNvSpPr txBox="1"/>
          <p:nvPr/>
        </p:nvSpPr>
        <p:spPr>
          <a:xfrm>
            <a:off x="919748" y="2121491"/>
            <a:ext cx="10084050" cy="4035272"/>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400" b="1" kern="100" dirty="0">
                <a:solidFill>
                  <a:srgbClr val="F58221"/>
                </a:solidFill>
                <a:latin typeface="Times New Roman" panose="02020603050405020304" pitchFamily="18" charset="0"/>
                <a:cs typeface="Arial" panose="020B0604020202020204" pitchFamily="34" charset="0"/>
              </a:rPr>
              <a:t>General Medicare eligibility requires:</a:t>
            </a:r>
          </a:p>
          <a:p>
            <a:pPr algn="just">
              <a:lnSpc>
                <a:spcPct val="150000"/>
              </a:lnSpc>
              <a:spcAft>
                <a:spcPts val="600"/>
              </a:spcAft>
              <a:defRPr/>
            </a:pPr>
            <a:r>
              <a:rPr lang="en-US" sz="2270" kern="100" dirty="0">
                <a:latin typeface="Times New Roman" panose="02020603050405020304" pitchFamily="18" charset="0"/>
                <a:cs typeface="Arial" panose="020B0604020202020204" pitchFamily="34" charset="0"/>
              </a:rPr>
              <a:t>1. Individuals or their spouses to have worked at least 10 years in Medicare-covered employment.</a:t>
            </a:r>
          </a:p>
          <a:p>
            <a:pPr algn="just">
              <a:lnSpc>
                <a:spcPct val="150000"/>
              </a:lnSpc>
              <a:spcAft>
                <a:spcPts val="600"/>
              </a:spcAft>
              <a:defRPr/>
            </a:pPr>
            <a:r>
              <a:rPr lang="en-US" sz="2270" kern="100" dirty="0">
                <a:latin typeface="Times New Roman" panose="02020603050405020304" pitchFamily="18" charset="0"/>
                <a:cs typeface="Arial" panose="020B0604020202020204" pitchFamily="34" charset="0"/>
              </a:rPr>
              <a:t>2. Individuals to be the minimum of 65 years old.</a:t>
            </a:r>
          </a:p>
          <a:p>
            <a:pPr algn="just">
              <a:lnSpc>
                <a:spcPct val="150000"/>
              </a:lnSpc>
              <a:spcAft>
                <a:spcPts val="600"/>
              </a:spcAft>
              <a:defRPr/>
            </a:pPr>
            <a:r>
              <a:rPr lang="en-US" sz="2270" kern="100" dirty="0">
                <a:latin typeface="Times New Roman" panose="02020603050405020304" pitchFamily="18" charset="0"/>
                <a:cs typeface="Arial" panose="020B0604020202020204" pitchFamily="34" charset="0"/>
              </a:rPr>
              <a:t>3. Individuals to be citizens or permanent residents of the United States.</a:t>
            </a:r>
          </a:p>
          <a:p>
            <a:pPr marL="285750" indent="-285750" algn="just">
              <a:lnSpc>
                <a:spcPct val="150000"/>
              </a:lnSpc>
              <a:spcAft>
                <a:spcPts val="600"/>
              </a:spcAft>
              <a:buFont typeface="Arial" panose="020B0604020202020204" pitchFamily="34" charset="0"/>
              <a:buChar char="•"/>
              <a:defRPr/>
            </a:pPr>
            <a:r>
              <a:rPr lang="en-US" sz="2270" kern="100" dirty="0">
                <a:latin typeface="Times New Roman" panose="02020603050405020304" pitchFamily="18" charset="0"/>
                <a:cs typeface="Arial" panose="020B0604020202020204" pitchFamily="34" charset="0"/>
              </a:rPr>
              <a:t>Individuals can also qualify for coverage if they are younger than 65 and have a disability or End-Stage Renal Disease.</a:t>
            </a:r>
          </a:p>
        </p:txBody>
      </p:sp>
      <p:pic>
        <p:nvPicPr>
          <p:cNvPr id="7" name="Graphic 21">
            <a:extLst>
              <a:ext uri="{FF2B5EF4-FFF2-40B4-BE49-F238E27FC236}">
                <a16:creationId xmlns:a16="http://schemas.microsoft.com/office/drawing/2014/main" id="{91D6AE3F-BDB5-C9CA-07BA-FE8E11240D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696851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53A8C-14A8-D509-D7F4-E9603AA96D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27197C-9D57-4EE7-EC93-62D6F43D3D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750D9C8-5C97-CE5A-8F0F-7D9068DBF56B}"/>
              </a:ext>
            </a:extLst>
          </p:cNvPr>
          <p:cNvSpPr txBox="1"/>
          <p:nvPr/>
        </p:nvSpPr>
        <p:spPr>
          <a:xfrm>
            <a:off x="2816942" y="960056"/>
            <a:ext cx="625331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Employer and Union Health Plans</a:t>
            </a:r>
          </a:p>
        </p:txBody>
      </p:sp>
      <p:sp>
        <p:nvSpPr>
          <p:cNvPr id="5" name="Rectangle 4">
            <a:extLst>
              <a:ext uri="{FF2B5EF4-FFF2-40B4-BE49-F238E27FC236}">
                <a16:creationId xmlns:a16="http://schemas.microsoft.com/office/drawing/2014/main" id="{DBA245FF-00B6-3298-6AAD-CE2F570D0C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035D38A-0056-08FA-9748-D05AB18C43A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BC9C4E-5441-BF03-2CA1-7055C94B854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FA39DCED-5C0A-F4F5-0E7E-93EF1534A5B0}"/>
              </a:ext>
            </a:extLst>
          </p:cNvPr>
          <p:cNvSpPr txBox="1"/>
          <p:nvPr/>
        </p:nvSpPr>
        <p:spPr>
          <a:xfrm>
            <a:off x="919748" y="2121491"/>
            <a:ext cx="10084050" cy="4057842"/>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Some employer and union health insurance policies provide coverage for individuals who reach age 65 and who retire. </a:t>
            </a:r>
          </a:p>
          <a:p>
            <a:pPr marL="285750" indent="-28575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Medicare has special rules that apply to beneficiaries who have group health plan coverage through their own or their spouse’s current employment. </a:t>
            </a:r>
          </a:p>
          <a:p>
            <a:pPr marL="285750" indent="-285750" algn="just">
              <a:lnSpc>
                <a:spcPct val="150000"/>
              </a:lnSpc>
              <a:spcAft>
                <a:spcPts val="600"/>
              </a:spcAft>
              <a:buFont typeface="Arial" panose="020B0604020202020204" pitchFamily="34" charset="0"/>
              <a:buChar char="•"/>
              <a:defRPr/>
            </a:pPr>
            <a:r>
              <a:rPr lang="en-US" sz="2400" kern="100" dirty="0">
                <a:latin typeface="Times New Roman" panose="02020603050405020304" pitchFamily="18" charset="0"/>
                <a:cs typeface="Arial" panose="020B0604020202020204" pitchFamily="34" charset="0"/>
              </a:rPr>
              <a:t>Group health plans of employers with 20 or more employees must offer the same health insurance benefits under the same conditions that younger workers and spouses receive.</a:t>
            </a:r>
          </a:p>
        </p:txBody>
      </p:sp>
      <p:pic>
        <p:nvPicPr>
          <p:cNvPr id="7" name="Graphic 21">
            <a:extLst>
              <a:ext uri="{FF2B5EF4-FFF2-40B4-BE49-F238E27FC236}">
                <a16:creationId xmlns:a16="http://schemas.microsoft.com/office/drawing/2014/main" id="{0ED0F631-3288-763A-9FBD-B8750150D7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14680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D7CF9-BBEF-1ED5-1A60-E35C4EF92A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889206-C311-F821-9968-3CFA3D4E9A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2A177C-3653-8270-24DE-27F6B99D4B71}"/>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Participating Providers</a:t>
            </a:r>
          </a:p>
        </p:txBody>
      </p:sp>
      <p:sp>
        <p:nvSpPr>
          <p:cNvPr id="5" name="Rectangle 4">
            <a:extLst>
              <a:ext uri="{FF2B5EF4-FFF2-40B4-BE49-F238E27FC236}">
                <a16:creationId xmlns:a16="http://schemas.microsoft.com/office/drawing/2014/main" id="{F945F0F9-915B-45DB-1DC3-F3AB08BD7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936E6A-3E2B-C937-E24B-78983D33DFD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6EA4C1-65D0-8FFA-294F-D162E1E034A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8A355BDD-0787-7AD2-7946-93E778ED4015}"/>
              </a:ext>
            </a:extLst>
          </p:cNvPr>
          <p:cNvSpPr txBox="1"/>
          <p:nvPr/>
        </p:nvSpPr>
        <p:spPr>
          <a:xfrm>
            <a:off x="919748" y="2121491"/>
            <a:ext cx="10084050" cy="3548792"/>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3000" kern="100" dirty="0">
                <a:latin typeface="Times New Roman" panose="02020603050405020304" pitchFamily="18" charset="0"/>
                <a:cs typeface="Arial" panose="020B0604020202020204" pitchFamily="34" charset="0"/>
              </a:rPr>
              <a:t>Medicare has established a </a:t>
            </a:r>
            <a:r>
              <a:rPr lang="en-US" sz="3000" b="1" kern="100" dirty="0">
                <a:solidFill>
                  <a:srgbClr val="0070C0"/>
                </a:solidFill>
                <a:latin typeface="Times New Roman" panose="02020603050405020304" pitchFamily="18" charset="0"/>
                <a:cs typeface="Arial" panose="020B0604020202020204" pitchFamily="34" charset="0"/>
              </a:rPr>
              <a:t>participating provider (PAR) </a:t>
            </a:r>
            <a:r>
              <a:rPr lang="en-US" sz="3000" kern="100" dirty="0">
                <a:latin typeface="Times New Roman" panose="02020603050405020304" pitchFamily="18" charset="0"/>
                <a:cs typeface="Arial" panose="020B0604020202020204" pitchFamily="34" charset="0"/>
              </a:rPr>
              <a:t>agreement in which the provider contracts to accept assignment on all claims submitted to Medicare. </a:t>
            </a:r>
          </a:p>
          <a:p>
            <a:pPr marL="285750" indent="-285750" algn="just">
              <a:lnSpc>
                <a:spcPct val="150000"/>
              </a:lnSpc>
              <a:spcAft>
                <a:spcPts val="600"/>
              </a:spcAft>
              <a:buFont typeface="Arial" panose="020B0604020202020204" pitchFamily="34" charset="0"/>
              <a:buChar char="•"/>
              <a:defRPr/>
            </a:pPr>
            <a:r>
              <a:rPr lang="en-US" sz="3000" kern="100" dirty="0">
                <a:latin typeface="Times New Roman" panose="02020603050405020304" pitchFamily="18" charset="0"/>
                <a:cs typeface="Arial" panose="020B0604020202020204" pitchFamily="34" charset="0"/>
              </a:rPr>
              <a:t>By 2000, more than </a:t>
            </a:r>
            <a:r>
              <a:rPr lang="en-US" sz="3000"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85 percent </a:t>
            </a:r>
            <a:r>
              <a:rPr lang="en-US" sz="3000" kern="100" dirty="0">
                <a:latin typeface="Times New Roman" panose="02020603050405020304" pitchFamily="18" charset="0"/>
                <a:cs typeface="Arial" panose="020B0604020202020204" pitchFamily="34" charset="0"/>
              </a:rPr>
              <a:t>of all physicians, practitioners, and suppliers in the United States were PARs.</a:t>
            </a:r>
          </a:p>
        </p:txBody>
      </p:sp>
      <p:pic>
        <p:nvPicPr>
          <p:cNvPr id="7" name="Graphic 21">
            <a:extLst>
              <a:ext uri="{FF2B5EF4-FFF2-40B4-BE49-F238E27FC236}">
                <a16:creationId xmlns:a16="http://schemas.microsoft.com/office/drawing/2014/main" id="{4FE6FBBD-5F11-CA61-D3B7-17471427BB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529673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F87D-557B-D5F0-AFCE-14AA594E4C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2369FF-D407-5358-200D-9B632F2DB4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D58B44-FB0C-4C5E-EAE6-BC9321A496EA}"/>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Nonparticipating Providers</a:t>
            </a:r>
          </a:p>
        </p:txBody>
      </p:sp>
      <p:sp>
        <p:nvSpPr>
          <p:cNvPr id="5" name="Rectangle 4">
            <a:extLst>
              <a:ext uri="{FF2B5EF4-FFF2-40B4-BE49-F238E27FC236}">
                <a16:creationId xmlns:a16="http://schemas.microsoft.com/office/drawing/2014/main" id="{8E6EFD48-5DF7-0803-A469-615E9796D8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68155A2-DB65-DD81-0982-33B5EF81A7C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DC37CF-74C5-9A3D-8430-53ED32641BE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E64AE11C-A10D-FBE6-1FD5-5B311424E9A0}"/>
              </a:ext>
            </a:extLst>
          </p:cNvPr>
          <p:cNvSpPr txBox="1"/>
          <p:nvPr/>
        </p:nvSpPr>
        <p:spPr>
          <a:xfrm>
            <a:off x="919748" y="2121491"/>
            <a:ext cx="10084050" cy="3884205"/>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Medicare </a:t>
            </a:r>
            <a:r>
              <a:rPr lang="en-US" sz="2000" b="1" kern="100" dirty="0">
                <a:solidFill>
                  <a:srgbClr val="0070C0"/>
                </a:solidFill>
                <a:latin typeface="Times New Roman" panose="02020603050405020304" pitchFamily="18" charset="0"/>
                <a:cs typeface="Arial" panose="020B0604020202020204" pitchFamily="34" charset="0"/>
              </a:rPr>
              <a:t>nonparticipating providers (</a:t>
            </a:r>
            <a:r>
              <a:rPr lang="en-US" sz="2000" b="1" kern="100" dirty="0" err="1">
                <a:solidFill>
                  <a:srgbClr val="0070C0"/>
                </a:solidFill>
                <a:latin typeface="Times New Roman" panose="02020603050405020304" pitchFamily="18" charset="0"/>
                <a:cs typeface="Arial" panose="020B0604020202020204" pitchFamily="34" charset="0"/>
              </a:rPr>
              <a:t>nonPARs</a:t>
            </a:r>
            <a:r>
              <a:rPr lang="en-US" sz="2000" b="1" kern="100" dirty="0">
                <a:solidFill>
                  <a:srgbClr val="0070C0"/>
                </a:solidFill>
                <a:latin typeface="Times New Roman" panose="02020603050405020304" pitchFamily="18" charset="0"/>
                <a:cs typeface="Arial" panose="020B0604020202020204" pitchFamily="34" charset="0"/>
              </a:rPr>
              <a:t>) </a:t>
            </a:r>
            <a:r>
              <a:rPr lang="en-US" sz="2000" kern="100" dirty="0">
                <a:latin typeface="Times New Roman" panose="02020603050405020304" pitchFamily="18" charset="0"/>
                <a:cs typeface="Arial" panose="020B0604020202020204" pitchFamily="34" charset="0"/>
              </a:rPr>
              <a:t>may elect to accept assignment on a claim-by-claim basis.</a:t>
            </a:r>
          </a:p>
          <a:p>
            <a:pPr marL="285750" indent="-28575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Nonparticipating physicians who do not accept assignment on Medicare claims are subject to a limit (established by federal law) on what can be charged to beneficiaries for covered services. </a:t>
            </a:r>
          </a:p>
          <a:p>
            <a:pPr marL="285750" indent="-285750" algn="just">
              <a:lnSpc>
                <a:spcPct val="150000"/>
              </a:lnSpc>
              <a:spcAft>
                <a:spcPts val="600"/>
              </a:spcAft>
              <a:buFont typeface="Arial" panose="020B0604020202020204" pitchFamily="34" charset="0"/>
              <a:buChar char="•"/>
              <a:defRPr/>
            </a:pPr>
            <a:r>
              <a:rPr lang="en-US" sz="2000" kern="100" dirty="0">
                <a:latin typeface="Times New Roman" panose="02020603050405020304" pitchFamily="18" charset="0"/>
                <a:cs typeface="Arial" panose="020B0604020202020204" pitchFamily="34" charset="0"/>
              </a:rPr>
              <a:t>The </a:t>
            </a:r>
            <a:r>
              <a:rPr lang="en-US" sz="2000" b="1" kern="100" dirty="0">
                <a:solidFill>
                  <a:srgbClr val="F58221"/>
                </a:solidFill>
                <a:latin typeface="Times New Roman" panose="02020603050405020304" pitchFamily="18" charset="0"/>
                <a:cs typeface="Arial" panose="020B0604020202020204" pitchFamily="34" charset="0"/>
              </a:rPr>
              <a:t>limiting charge </a:t>
            </a:r>
            <a:r>
              <a:rPr lang="en-US" sz="2000" kern="100" dirty="0">
                <a:latin typeface="Times New Roman" panose="02020603050405020304" pitchFamily="18" charset="0"/>
                <a:cs typeface="Arial" panose="020B0604020202020204" pitchFamily="34" charset="0"/>
              </a:rPr>
              <a:t>is the maximum fee a </a:t>
            </a:r>
            <a:r>
              <a:rPr lang="en-US" sz="2000" kern="100" dirty="0" err="1">
                <a:latin typeface="Times New Roman" panose="02020603050405020304" pitchFamily="18" charset="0"/>
                <a:cs typeface="Arial" panose="020B0604020202020204" pitchFamily="34" charset="0"/>
              </a:rPr>
              <a:t>nonPAR</a:t>
            </a:r>
            <a:r>
              <a:rPr lang="en-US" sz="2000" kern="100" dirty="0">
                <a:latin typeface="Times New Roman" panose="02020603050405020304" pitchFamily="18" charset="0"/>
                <a:cs typeface="Arial" panose="020B0604020202020204" pitchFamily="34" charset="0"/>
              </a:rPr>
              <a:t> may charge for a covered service. It applies regardless of who is responsible for payment and whether Medicare is primary or secondary.</a:t>
            </a:r>
          </a:p>
        </p:txBody>
      </p:sp>
      <p:pic>
        <p:nvPicPr>
          <p:cNvPr id="7" name="Graphic 21">
            <a:extLst>
              <a:ext uri="{FF2B5EF4-FFF2-40B4-BE49-F238E27FC236}">
                <a16:creationId xmlns:a16="http://schemas.microsoft.com/office/drawing/2014/main" id="{B36AF00B-CAF9-E5AE-ADD1-79A5DC30F2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915759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88066-2590-9CB2-0382-66F17C08DD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4A8ED6-9934-4773-F71F-5E66E94466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29AC4D-F9D3-B4EE-F2D1-358CEE0703F6}"/>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Surgical Disclosure Notice</a:t>
            </a:r>
          </a:p>
        </p:txBody>
      </p:sp>
      <p:sp>
        <p:nvSpPr>
          <p:cNvPr id="5" name="Rectangle 4">
            <a:extLst>
              <a:ext uri="{FF2B5EF4-FFF2-40B4-BE49-F238E27FC236}">
                <a16:creationId xmlns:a16="http://schemas.microsoft.com/office/drawing/2014/main" id="{63E11F48-A4F9-EEF7-B4E8-D8EE168096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CC56CB1-8978-FBF0-C5BD-3995B3A0F9C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D970E09-046A-88FF-6336-8A06931E25B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8C8435FE-20C1-4EE6-AA2F-A8F4EF709B16}"/>
              </a:ext>
            </a:extLst>
          </p:cNvPr>
          <p:cNvSpPr txBox="1"/>
          <p:nvPr/>
        </p:nvSpPr>
        <p:spPr>
          <a:xfrm>
            <a:off x="919748" y="2121491"/>
            <a:ext cx="10084050" cy="3793090"/>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500" kern="100" dirty="0">
                <a:latin typeface="Times New Roman" panose="02020603050405020304" pitchFamily="18" charset="0"/>
                <a:cs typeface="Arial" panose="020B0604020202020204" pitchFamily="34" charset="0"/>
              </a:rPr>
              <a:t>Providers must notify beneficiaries in writing of projected out-of-pocket expenses for elective surgery and noncovered procedures.</a:t>
            </a:r>
          </a:p>
          <a:p>
            <a:pPr marL="285750" indent="-285750" algn="just">
              <a:lnSpc>
                <a:spcPct val="150000"/>
              </a:lnSpc>
              <a:spcAft>
                <a:spcPts val="600"/>
              </a:spcAft>
              <a:buFont typeface="Arial" panose="020B0604020202020204" pitchFamily="34" charset="0"/>
              <a:buChar char="•"/>
              <a:defRPr/>
            </a:pPr>
            <a:r>
              <a:rPr lang="en-US" sz="2500" kern="100" dirty="0">
                <a:latin typeface="Times New Roman" panose="02020603050405020304" pitchFamily="18" charset="0"/>
                <a:cs typeface="Arial" panose="020B0604020202020204" pitchFamily="34" charset="0"/>
              </a:rPr>
              <a:t>For Medicare purposes, </a:t>
            </a:r>
            <a:r>
              <a:rPr lang="en-US" sz="2500" b="1" kern="100" dirty="0">
                <a:solidFill>
                  <a:srgbClr val="0070C0"/>
                </a:solidFill>
                <a:latin typeface="Times New Roman" panose="02020603050405020304" pitchFamily="18" charset="0"/>
                <a:cs typeface="Arial" panose="020B0604020202020204" pitchFamily="34" charset="0"/>
              </a:rPr>
              <a:t>elective surgery </a:t>
            </a:r>
            <a:r>
              <a:rPr lang="en-US" sz="2500" kern="100" dirty="0">
                <a:latin typeface="Times New Roman" panose="02020603050405020304" pitchFamily="18" charset="0"/>
                <a:cs typeface="Arial" panose="020B0604020202020204" pitchFamily="34" charset="0"/>
              </a:rPr>
              <a:t>is defined as a surgery that:</a:t>
            </a:r>
          </a:p>
          <a:p>
            <a:pPr algn="just">
              <a:lnSpc>
                <a:spcPct val="150000"/>
              </a:lnSpc>
              <a:spcAft>
                <a:spcPts val="600"/>
              </a:spcAft>
              <a:defRPr/>
            </a:pPr>
            <a:r>
              <a:rPr lang="en-US" sz="2500" kern="100" dirty="0">
                <a:latin typeface="Times New Roman" panose="02020603050405020304" pitchFamily="18" charset="0"/>
                <a:cs typeface="Arial" panose="020B0604020202020204" pitchFamily="34" charset="0"/>
              </a:rPr>
              <a:t>    ● Can be scheduled in advance;</a:t>
            </a:r>
          </a:p>
          <a:p>
            <a:pPr algn="just">
              <a:lnSpc>
                <a:spcPct val="150000"/>
              </a:lnSpc>
              <a:spcAft>
                <a:spcPts val="600"/>
              </a:spcAft>
              <a:defRPr/>
            </a:pPr>
            <a:r>
              <a:rPr lang="en-US" sz="2500" kern="100" dirty="0">
                <a:latin typeface="Times New Roman" panose="02020603050405020304" pitchFamily="18" charset="0"/>
                <a:cs typeface="Arial" panose="020B0604020202020204" pitchFamily="34" charset="0"/>
              </a:rPr>
              <a:t>    ● Is not an emergency; and</a:t>
            </a:r>
          </a:p>
          <a:p>
            <a:pPr algn="just">
              <a:lnSpc>
                <a:spcPct val="150000"/>
              </a:lnSpc>
              <a:spcAft>
                <a:spcPts val="600"/>
              </a:spcAft>
              <a:defRPr/>
            </a:pPr>
            <a:r>
              <a:rPr lang="en-US" sz="2500" kern="100" dirty="0">
                <a:latin typeface="Times New Roman" panose="02020603050405020304" pitchFamily="18" charset="0"/>
                <a:cs typeface="Arial" panose="020B0604020202020204" pitchFamily="34" charset="0"/>
              </a:rPr>
              <a:t>    ● If delayed, would not result in death or permanent impairment of health.</a:t>
            </a:r>
          </a:p>
        </p:txBody>
      </p:sp>
      <p:pic>
        <p:nvPicPr>
          <p:cNvPr id="7" name="Graphic 21">
            <a:extLst>
              <a:ext uri="{FF2B5EF4-FFF2-40B4-BE49-F238E27FC236}">
                <a16:creationId xmlns:a16="http://schemas.microsoft.com/office/drawing/2014/main" id="{09070A54-8F96-8D28-8E53-B108E1FF9C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96282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CEB5-22B8-C033-5005-B687AEC11E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55A95B-D187-100B-8E8A-BC25360F55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7263D8B-3FEE-AB17-F392-9DFAE7CDF787}"/>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Surgical Disclosure Notice</a:t>
            </a:r>
          </a:p>
        </p:txBody>
      </p:sp>
      <p:sp>
        <p:nvSpPr>
          <p:cNvPr id="5" name="Rectangle 4">
            <a:extLst>
              <a:ext uri="{FF2B5EF4-FFF2-40B4-BE49-F238E27FC236}">
                <a16:creationId xmlns:a16="http://schemas.microsoft.com/office/drawing/2014/main" id="{4B4701D7-9305-1A31-23FF-DC8D474D80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19DB529-603F-9F55-7254-96D8F8B46F6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52ED64-4F82-B086-F391-52CCFB32C55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2F1B06CC-B606-BE6D-1C11-4AF2A8A5F2D6}"/>
              </a:ext>
            </a:extLst>
          </p:cNvPr>
          <p:cNvSpPr txBox="1"/>
          <p:nvPr/>
        </p:nvSpPr>
        <p:spPr>
          <a:xfrm>
            <a:off x="919748" y="2121491"/>
            <a:ext cx="10084050" cy="3436197"/>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900" kern="100" dirty="0">
                <a:latin typeface="Times New Roman" panose="02020603050405020304" pitchFamily="18" charset="0"/>
                <a:cs typeface="Arial" panose="020B0604020202020204" pitchFamily="34" charset="0"/>
              </a:rPr>
              <a:t>If the </a:t>
            </a:r>
            <a:r>
              <a:rPr lang="en-US" sz="2900" kern="100" dirty="0" err="1">
                <a:latin typeface="Times New Roman" panose="02020603050405020304" pitchFamily="18" charset="0"/>
                <a:cs typeface="Arial" panose="020B0604020202020204" pitchFamily="34" charset="0"/>
              </a:rPr>
              <a:t>nonPAR</a:t>
            </a:r>
            <a:r>
              <a:rPr lang="en-US" sz="2900" kern="100" dirty="0">
                <a:latin typeface="Times New Roman" panose="02020603050405020304" pitchFamily="18" charset="0"/>
                <a:cs typeface="Arial" panose="020B0604020202020204" pitchFamily="34" charset="0"/>
              </a:rPr>
              <a:t> fails to properly notify the beneficiary prior to performing surgery, any money collected from the beneficiary that exceeds the Medicare-approved amount must be </a:t>
            </a:r>
            <a:r>
              <a:rPr lang="en-US" sz="2900" i="1" kern="100" dirty="0">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refunded</a:t>
            </a:r>
            <a:r>
              <a:rPr lang="en-US" sz="2900" kern="100" dirty="0">
                <a:latin typeface="Times New Roman" panose="02020603050405020304" pitchFamily="18" charset="0"/>
                <a:cs typeface="Arial" panose="020B0604020202020204" pitchFamily="34" charset="0"/>
              </a:rPr>
              <a:t>. </a:t>
            </a:r>
          </a:p>
          <a:p>
            <a:pPr marL="285750" indent="-285750" algn="just">
              <a:lnSpc>
                <a:spcPct val="150000"/>
              </a:lnSpc>
              <a:spcAft>
                <a:spcPts val="600"/>
              </a:spcAft>
              <a:buFont typeface="Arial" panose="020B0604020202020204" pitchFamily="34" charset="0"/>
              <a:buChar char="•"/>
              <a:defRPr/>
            </a:pPr>
            <a:r>
              <a:rPr lang="en-US" sz="2900" kern="100" dirty="0">
                <a:latin typeface="Times New Roman" panose="02020603050405020304" pitchFamily="18" charset="0"/>
                <a:cs typeface="Arial" panose="020B0604020202020204" pitchFamily="34" charset="0"/>
              </a:rPr>
              <a:t>Failure to make the appropriate refund could result in civil monetary penalties and/or exclusion from the Medicare program.</a:t>
            </a:r>
          </a:p>
        </p:txBody>
      </p:sp>
      <p:pic>
        <p:nvPicPr>
          <p:cNvPr id="7" name="Graphic 21">
            <a:extLst>
              <a:ext uri="{FF2B5EF4-FFF2-40B4-BE49-F238E27FC236}">
                <a16:creationId xmlns:a16="http://schemas.microsoft.com/office/drawing/2014/main" id="{7EC21795-6A06-1A75-3A2A-802E090577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828025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D1EB7-298D-8DEE-87FC-9B65CB5619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57726-D5F9-F09A-C872-EF46D7F292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FDAA3EE-B6AB-6B43-BCC7-090CF9AD4A10}"/>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Advance Beneficiary Notice</a:t>
            </a:r>
          </a:p>
        </p:txBody>
      </p:sp>
      <p:sp>
        <p:nvSpPr>
          <p:cNvPr id="5" name="Rectangle 4">
            <a:extLst>
              <a:ext uri="{FF2B5EF4-FFF2-40B4-BE49-F238E27FC236}">
                <a16:creationId xmlns:a16="http://schemas.microsoft.com/office/drawing/2014/main" id="{8F77EF3E-DD15-C345-A2D2-732383D0C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A112CEA-9800-4A3A-F18F-78EB1066CD7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03AD14B-6D43-3170-E618-38694D708A1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853B492A-CF51-A9B1-799D-6CAD459FB5FF}"/>
              </a:ext>
            </a:extLst>
          </p:cNvPr>
          <p:cNvSpPr txBox="1"/>
          <p:nvPr/>
        </p:nvSpPr>
        <p:spPr>
          <a:xfrm>
            <a:off x="919748" y="2121491"/>
            <a:ext cx="10084050" cy="4092082"/>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470" kern="100" dirty="0">
                <a:latin typeface="Times New Roman" panose="02020603050405020304" pitchFamily="18" charset="0"/>
                <a:cs typeface="Arial" panose="020B0604020202020204" pitchFamily="34" charset="0"/>
              </a:rPr>
              <a:t>An </a:t>
            </a:r>
            <a:r>
              <a:rPr lang="en-US" sz="2470" b="1" kern="100" dirty="0">
                <a:solidFill>
                  <a:srgbClr val="0070C0"/>
                </a:solidFill>
                <a:latin typeface="Times New Roman" panose="02020603050405020304" pitchFamily="18" charset="0"/>
                <a:cs typeface="Arial" panose="020B0604020202020204" pitchFamily="34" charset="0"/>
              </a:rPr>
              <a:t>advance beneficiary notice (ABN)</a:t>
            </a:r>
            <a:r>
              <a:rPr lang="en-US" sz="2470" kern="100" dirty="0">
                <a:solidFill>
                  <a:srgbClr val="0070C0"/>
                </a:solidFill>
                <a:latin typeface="Times New Roman" panose="02020603050405020304" pitchFamily="18" charset="0"/>
                <a:cs typeface="Arial" panose="020B0604020202020204" pitchFamily="34" charset="0"/>
              </a:rPr>
              <a:t> </a:t>
            </a:r>
            <a:r>
              <a:rPr lang="en-US" sz="2470" kern="100" dirty="0">
                <a:latin typeface="Times New Roman" panose="02020603050405020304" pitchFamily="18" charset="0"/>
                <a:cs typeface="Arial" panose="020B0604020202020204" pitchFamily="34" charset="0"/>
              </a:rPr>
              <a:t>is a written document provided to a Medicare beneficiary by a supplier, physician, or provider prior to service being rendered. </a:t>
            </a:r>
          </a:p>
          <a:p>
            <a:pPr marL="285750" indent="-285750" algn="just">
              <a:lnSpc>
                <a:spcPct val="150000"/>
              </a:lnSpc>
              <a:spcAft>
                <a:spcPts val="600"/>
              </a:spcAft>
              <a:buFont typeface="Arial" panose="020B0604020202020204" pitchFamily="34" charset="0"/>
              <a:buChar char="•"/>
              <a:defRPr/>
            </a:pPr>
            <a:r>
              <a:rPr lang="en-US" sz="2470" kern="100" dirty="0">
                <a:latin typeface="Times New Roman" panose="02020603050405020304" pitchFamily="18" charset="0"/>
                <a:cs typeface="Arial" panose="020B0604020202020204" pitchFamily="34" charset="0"/>
              </a:rPr>
              <a:t>The ABN indicates that the service is unlikely to be reimbursed by Medicare, specifies why Medicare denial is anticipated, and requests the beneficiary to sign an agreement that guarantees personal payment for services.</a:t>
            </a:r>
          </a:p>
        </p:txBody>
      </p:sp>
      <p:pic>
        <p:nvPicPr>
          <p:cNvPr id="7" name="Graphic 21">
            <a:extLst>
              <a:ext uri="{FF2B5EF4-FFF2-40B4-BE49-F238E27FC236}">
                <a16:creationId xmlns:a16="http://schemas.microsoft.com/office/drawing/2014/main" id="{B80599D8-27B6-8A42-3280-D9C1D41894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20132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50C00-D9B0-0CBB-9E29-50DEC93660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C3D1D0-9610-07A4-EB63-6F061F5DC9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59752F-043D-7A17-0DD4-E2C68CC453C4}"/>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Advance Beneficiary Notice</a:t>
            </a:r>
          </a:p>
        </p:txBody>
      </p:sp>
      <p:sp>
        <p:nvSpPr>
          <p:cNvPr id="5" name="Rectangle 4">
            <a:extLst>
              <a:ext uri="{FF2B5EF4-FFF2-40B4-BE49-F238E27FC236}">
                <a16:creationId xmlns:a16="http://schemas.microsoft.com/office/drawing/2014/main" id="{C7F264B1-E2C4-1265-12DA-40F95D9F89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FCD75F-E9D5-8FFA-268D-66AF762122A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BE94F-058B-1897-F64E-2C7F252590C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6906D4AB-E6F8-6C6D-DC8E-58E5C8C4E62F}"/>
              </a:ext>
            </a:extLst>
          </p:cNvPr>
          <p:cNvSpPr txBox="1"/>
          <p:nvPr/>
        </p:nvSpPr>
        <p:spPr>
          <a:xfrm>
            <a:off x="919748" y="2121491"/>
            <a:ext cx="10084050" cy="3969805"/>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800" kern="100" dirty="0">
                <a:latin typeface="Times New Roman" panose="02020603050405020304" pitchFamily="18" charset="0"/>
                <a:cs typeface="Arial" panose="020B0604020202020204" pitchFamily="34" charset="0"/>
              </a:rPr>
              <a:t>A beneficiary who signs an ABN agreement will be held responsible for payment of the bill if Medicare denies payment. </a:t>
            </a:r>
          </a:p>
          <a:p>
            <a:pPr marL="285750" indent="-285750" algn="just">
              <a:lnSpc>
                <a:spcPct val="150000"/>
              </a:lnSpc>
              <a:spcAft>
                <a:spcPts val="600"/>
              </a:spcAft>
              <a:buFont typeface="Arial" panose="020B0604020202020204" pitchFamily="34" charset="0"/>
              <a:buChar char="•"/>
              <a:defRPr/>
            </a:pPr>
            <a:r>
              <a:rPr lang="en-US" sz="2800" kern="100" dirty="0">
                <a:latin typeface="Times New Roman" panose="02020603050405020304" pitchFamily="18" charset="0"/>
                <a:cs typeface="Arial" panose="020B0604020202020204" pitchFamily="34" charset="0"/>
              </a:rPr>
              <a:t>ABNs should be generated whenever the supplier or provider believes that a claim for the services is likely to receive a Medicare </a:t>
            </a:r>
            <a:r>
              <a:rPr lang="en-US" sz="2800" kern="100" dirty="0">
                <a:solidFill>
                  <a:srgbClr val="F58221"/>
                </a:solidFill>
                <a:effectLst>
                  <a:outerShdw blurRad="38100" dist="38100" dir="2700000" algn="tl">
                    <a:srgbClr val="000000">
                      <a:alpha val="43137"/>
                    </a:srgbClr>
                  </a:outerShdw>
                </a:effectLst>
                <a:latin typeface="Times New Roman" panose="02020603050405020304" pitchFamily="18" charset="0"/>
                <a:cs typeface="Arial" panose="020B0604020202020204" pitchFamily="34" charset="0"/>
              </a:rPr>
              <a:t>medical necessity denial </a:t>
            </a:r>
            <a:r>
              <a:rPr lang="en-US" sz="2800" kern="100" dirty="0">
                <a:latin typeface="Times New Roman" panose="02020603050405020304" pitchFamily="18" charset="0"/>
                <a:cs typeface="Arial" panose="020B0604020202020204" pitchFamily="34" charset="0"/>
              </a:rPr>
              <a:t>(a denial of otherwise covered services that were found to be not “reasonable and necessary”).</a:t>
            </a:r>
          </a:p>
        </p:txBody>
      </p:sp>
      <p:pic>
        <p:nvPicPr>
          <p:cNvPr id="7" name="Graphic 21">
            <a:extLst>
              <a:ext uri="{FF2B5EF4-FFF2-40B4-BE49-F238E27FC236}">
                <a16:creationId xmlns:a16="http://schemas.microsoft.com/office/drawing/2014/main" id="{7F86BE39-7B0A-0812-8637-D62C3E53E7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08952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AD5D0-8408-FA77-43F7-108DEB063B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5EBCA9-8308-DBC3-7993-305D6B6D57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DF34BC7-D930-56FA-7257-5A69E31FE772}"/>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Advance Beneficiary Notice</a:t>
            </a:r>
          </a:p>
        </p:txBody>
      </p:sp>
      <p:sp>
        <p:nvSpPr>
          <p:cNvPr id="5" name="Rectangle 4">
            <a:extLst>
              <a:ext uri="{FF2B5EF4-FFF2-40B4-BE49-F238E27FC236}">
                <a16:creationId xmlns:a16="http://schemas.microsoft.com/office/drawing/2014/main" id="{00D29996-0C6B-E873-6410-40F469F2CA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448C579-35CB-CD82-4C35-7E9AF1016E5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534C37-7C02-7EDD-0B7B-698D91FF768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pic>
        <p:nvPicPr>
          <p:cNvPr id="7" name="Graphic 21">
            <a:extLst>
              <a:ext uri="{FF2B5EF4-FFF2-40B4-BE49-F238E27FC236}">
                <a16:creationId xmlns:a16="http://schemas.microsoft.com/office/drawing/2014/main" id="{416F2BD5-687F-CF52-2F00-47BE8A8D25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urple rectangular sign with black text&#10;&#10;AI-generated content may be incorrect.">
            <a:extLst>
              <a:ext uri="{FF2B5EF4-FFF2-40B4-BE49-F238E27FC236}">
                <a16:creationId xmlns:a16="http://schemas.microsoft.com/office/drawing/2014/main" id="{24C68476-EA1D-A394-84B8-381B7B5E65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6518" y="2537392"/>
            <a:ext cx="10084050" cy="2932966"/>
          </a:xfrm>
          <a:prstGeom prst="rect">
            <a:avLst/>
          </a:prstGeom>
        </p:spPr>
      </p:pic>
    </p:spTree>
    <p:custDataLst>
      <p:tags r:id="rId1"/>
    </p:custDataLst>
    <p:extLst>
      <p:ext uri="{BB962C8B-B14F-4D97-AF65-F5344CB8AC3E}">
        <p14:creationId xmlns:p14="http://schemas.microsoft.com/office/powerpoint/2010/main" val="885491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4E4C8-8527-6F85-87B5-F0497A64A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475F2-CA2B-79DE-A613-0E8583A3CF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B6E51EB6-EF45-A98F-8B0C-D4CA30D2BD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4E6F981-9B81-CD77-C142-F1436460A04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8C9B68-AA9E-D9DE-78CD-C95FC13374E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862A7537-3939-ED24-A8D9-76020A4EEBDD}"/>
              </a:ext>
            </a:extLst>
          </p:cNvPr>
          <p:cNvSpPr txBox="1"/>
          <p:nvPr/>
        </p:nvSpPr>
        <p:spPr>
          <a:xfrm>
            <a:off x="919748" y="2121491"/>
            <a:ext cx="10084050" cy="4165564"/>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3200" b="1" u="sng" kern="100" dirty="0">
                <a:solidFill>
                  <a:srgbClr val="F58221"/>
                </a:solidFill>
                <a:latin typeface="Times New Roman" panose="02020603050405020304" pitchFamily="18" charset="0"/>
                <a:cs typeface="Arial" panose="020B0604020202020204" pitchFamily="34" charset="0"/>
              </a:rPr>
              <a:t>Do not </a:t>
            </a:r>
            <a:r>
              <a:rPr lang="en-US" sz="2330" kern="100" dirty="0">
                <a:latin typeface="Times New Roman" panose="02020603050405020304" pitchFamily="18" charset="0"/>
                <a:cs typeface="Arial" panose="020B0604020202020204" pitchFamily="34" charset="0"/>
              </a:rPr>
              <a:t>have a patient sign an ABN when a service is never covered by Medicare. Instead, have those patients sign a different form, called the </a:t>
            </a:r>
            <a:r>
              <a:rPr lang="en-US" sz="2330" b="1" kern="100" dirty="0">
                <a:solidFill>
                  <a:srgbClr val="00B0F0"/>
                </a:solidFill>
                <a:latin typeface="Times New Roman" panose="02020603050405020304" pitchFamily="18" charset="0"/>
                <a:cs typeface="Arial" panose="020B0604020202020204" pitchFamily="34" charset="0"/>
              </a:rPr>
              <a:t>Notice of Exclusion of Medicare Benefits (NEMB)</a:t>
            </a:r>
            <a:r>
              <a:rPr lang="en-US" sz="2330" b="1" kern="100" dirty="0">
                <a:latin typeface="Times New Roman" panose="02020603050405020304" pitchFamily="18" charset="0"/>
                <a:cs typeface="Arial" panose="020B0604020202020204" pitchFamily="34" charset="0"/>
              </a:rPr>
              <a:t>. </a:t>
            </a:r>
          </a:p>
          <a:p>
            <a:pPr marL="285750" indent="-285750" algn="just">
              <a:lnSpc>
                <a:spcPct val="150000"/>
              </a:lnSpc>
              <a:spcAft>
                <a:spcPts val="600"/>
              </a:spcAft>
              <a:buFont typeface="Arial" panose="020B0604020202020204" pitchFamily="34" charset="0"/>
              <a:buChar char="•"/>
              <a:defRPr/>
            </a:pPr>
            <a:r>
              <a:rPr lang="en-US" sz="2330" kern="100" dirty="0">
                <a:latin typeface="Times New Roman" panose="02020603050405020304" pitchFamily="18" charset="0"/>
                <a:cs typeface="Arial" panose="020B0604020202020204" pitchFamily="34" charset="0"/>
              </a:rPr>
              <a:t>The ABN is used when the service is sometimes covered by Medicare, but the provider does not think it will be covered for that patient. It communicates that the patient will be responsible for provider charges if Medicare denies the service. </a:t>
            </a:r>
          </a:p>
        </p:txBody>
      </p:sp>
      <p:pic>
        <p:nvPicPr>
          <p:cNvPr id="7" name="Graphic 21">
            <a:extLst>
              <a:ext uri="{FF2B5EF4-FFF2-40B4-BE49-F238E27FC236}">
                <a16:creationId xmlns:a16="http://schemas.microsoft.com/office/drawing/2014/main" id="{DDA2A8F5-F3EA-B4D9-6840-F94DE0725C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77392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99538-A6E6-6C80-805A-F44405125D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A5228-A6ED-0F9C-EDB6-AF11842C24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82ABFE-D202-9798-7DA4-E2674BC4911B}"/>
              </a:ext>
            </a:extLst>
          </p:cNvPr>
          <p:cNvSpPr txBox="1"/>
          <p:nvPr/>
        </p:nvSpPr>
        <p:spPr>
          <a:xfrm>
            <a:off x="2618636" y="1007163"/>
            <a:ext cx="66955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Notice of Exclusion of Medicare Benefits</a:t>
            </a:r>
          </a:p>
        </p:txBody>
      </p:sp>
      <p:sp>
        <p:nvSpPr>
          <p:cNvPr id="5" name="Rectangle 4">
            <a:extLst>
              <a:ext uri="{FF2B5EF4-FFF2-40B4-BE49-F238E27FC236}">
                <a16:creationId xmlns:a16="http://schemas.microsoft.com/office/drawing/2014/main" id="{556D8B42-3BA9-75D4-C537-D0CD7C871A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A8EE4E3-6ADF-586C-7608-5466290E0CD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5ED6AD-163E-8790-CE0F-06C3B6E02C3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sp>
        <p:nvSpPr>
          <p:cNvPr id="48" name="TextBox 47">
            <a:extLst>
              <a:ext uri="{FF2B5EF4-FFF2-40B4-BE49-F238E27FC236}">
                <a16:creationId xmlns:a16="http://schemas.microsoft.com/office/drawing/2014/main" id="{24EC1287-1869-FC76-EEBC-9F8C9BF9A560}"/>
              </a:ext>
            </a:extLst>
          </p:cNvPr>
          <p:cNvSpPr txBox="1"/>
          <p:nvPr/>
        </p:nvSpPr>
        <p:spPr>
          <a:xfrm>
            <a:off x="919748" y="2121491"/>
            <a:ext cx="10084050" cy="3698385"/>
          </a:xfrm>
          <a:prstGeom prst="rect">
            <a:avLst/>
          </a:prstGeom>
          <a:noFill/>
        </p:spPr>
        <p:txBody>
          <a:bodyPr wrap="square" rtlCol="0">
            <a:spAutoFit/>
          </a:bodyPr>
          <a:lstStyle/>
          <a:p>
            <a:pPr marL="285750" indent="-285750" algn="just">
              <a:lnSpc>
                <a:spcPct val="150000"/>
              </a:lnSpc>
              <a:spcAft>
                <a:spcPts val="600"/>
              </a:spcAft>
              <a:buFont typeface="Arial" panose="020B0604020202020204" pitchFamily="34" charset="0"/>
              <a:buChar char="•"/>
              <a:defRPr/>
            </a:pPr>
            <a:r>
              <a:rPr lang="en-US" sz="2600" kern="100" dirty="0">
                <a:latin typeface="Times New Roman" panose="02020603050405020304" pitchFamily="18" charset="0"/>
                <a:cs typeface="Arial" panose="020B0604020202020204" pitchFamily="34" charset="0"/>
              </a:rPr>
              <a:t>The </a:t>
            </a:r>
            <a:r>
              <a:rPr lang="en-US" sz="2600" b="1" kern="100" dirty="0">
                <a:solidFill>
                  <a:srgbClr val="00B0F0"/>
                </a:solidFill>
                <a:latin typeface="Times New Roman" panose="02020603050405020304" pitchFamily="18" charset="0"/>
                <a:cs typeface="Arial" panose="020B0604020202020204" pitchFamily="34" charset="0"/>
              </a:rPr>
              <a:t>NEMB</a:t>
            </a:r>
            <a:r>
              <a:rPr lang="en-US" sz="2600" kern="100" dirty="0">
                <a:latin typeface="Times New Roman" panose="02020603050405020304" pitchFamily="18" charset="0"/>
                <a:cs typeface="Arial" panose="020B0604020202020204" pitchFamily="34" charset="0"/>
              </a:rPr>
              <a:t> clearly states that the service is never covered by Medicare, and that the patient is responsible for paying provider charges. </a:t>
            </a:r>
          </a:p>
          <a:p>
            <a:pPr marL="285750" indent="-285750" algn="just">
              <a:lnSpc>
                <a:spcPct val="150000"/>
              </a:lnSpc>
              <a:spcAft>
                <a:spcPts val="600"/>
              </a:spcAft>
              <a:buFont typeface="Arial" panose="020B0604020202020204" pitchFamily="34" charset="0"/>
              <a:buChar char="•"/>
              <a:defRPr/>
            </a:pPr>
            <a:r>
              <a:rPr lang="en-US" sz="2600" kern="100" dirty="0">
                <a:latin typeface="Times New Roman" panose="02020603050405020304" pitchFamily="18" charset="0"/>
                <a:cs typeface="Arial" panose="020B0604020202020204" pitchFamily="34" charset="0"/>
              </a:rPr>
              <a:t>Unlike the ABN, providers are not required to have patients sign an NEMB for a never-covered Medicare service in order to bill the patient; however, use of the form makes it clear to the patient before a service is provided that the patient will have to pay for it.</a:t>
            </a:r>
          </a:p>
        </p:txBody>
      </p:sp>
      <p:pic>
        <p:nvPicPr>
          <p:cNvPr id="7" name="Graphic 21">
            <a:extLst>
              <a:ext uri="{FF2B5EF4-FFF2-40B4-BE49-F238E27FC236}">
                <a16:creationId xmlns:a16="http://schemas.microsoft.com/office/drawing/2014/main" id="{60BFF1FE-3ABB-1BA0-19AB-FC1771DD6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4034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DB536-BA3C-0CA3-1328-5C4D9476B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B7A26C-D70F-637E-C6E1-809AFE75A0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86D053A-C948-7AC3-020D-14DF0B30FC34}"/>
              </a:ext>
            </a:extLst>
          </p:cNvPr>
          <p:cNvSpPr txBox="1"/>
          <p:nvPr/>
        </p:nvSpPr>
        <p:spPr>
          <a:xfrm>
            <a:off x="2816942" y="960056"/>
            <a:ext cx="62533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effectLst/>
                <a:latin typeface="Times New Roman" panose="02020603050405020304" pitchFamily="18" charset="0"/>
                <a:ea typeface="Aptos" panose="020B0004020202020204" pitchFamily="34" charset="0"/>
                <a:cs typeface="Arial" panose="020B0604020202020204" pitchFamily="34" charset="0"/>
              </a:rPr>
              <a:t>ABN &amp; NEMB</a:t>
            </a:r>
          </a:p>
        </p:txBody>
      </p:sp>
      <p:sp>
        <p:nvSpPr>
          <p:cNvPr id="5" name="Rectangle 4">
            <a:extLst>
              <a:ext uri="{FF2B5EF4-FFF2-40B4-BE49-F238E27FC236}">
                <a16:creationId xmlns:a16="http://schemas.microsoft.com/office/drawing/2014/main" id="{B8140DA4-8684-43A0-1E33-49767D83A7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00F1825-68BC-F138-4D66-57773CCBBE3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B72E4C-7C32-C811-1768-22FDDB98372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07</a:t>
            </a:r>
          </a:p>
        </p:txBody>
      </p:sp>
      <p:pic>
        <p:nvPicPr>
          <p:cNvPr id="7" name="Graphic 21">
            <a:extLst>
              <a:ext uri="{FF2B5EF4-FFF2-40B4-BE49-F238E27FC236}">
                <a16:creationId xmlns:a16="http://schemas.microsoft.com/office/drawing/2014/main" id="{0BAB01D7-3EF5-AD7F-9EFB-654F3F820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03BD92CA-171A-CE7A-2EB1-A64C640B35A7}"/>
              </a:ext>
            </a:extLst>
          </p:cNvPr>
          <p:cNvGraphicFramePr>
            <a:graphicFrameLocks noGrp="1"/>
          </p:cNvGraphicFramePr>
          <p:nvPr>
            <p:extLst>
              <p:ext uri="{D42A27DB-BD31-4B8C-83A1-F6EECF244321}">
                <p14:modId xmlns:p14="http://schemas.microsoft.com/office/powerpoint/2010/main" val="3800052048"/>
              </p:ext>
            </p:extLst>
          </p:nvPr>
        </p:nvGraphicFramePr>
        <p:xfrm>
          <a:off x="838200" y="2210402"/>
          <a:ext cx="10515600" cy="3473580"/>
        </p:xfrm>
        <a:graphic>
          <a:graphicData uri="http://schemas.openxmlformats.org/drawingml/2006/table">
            <a:tbl>
              <a:tblPr firstRow="1" firstCol="1" bandRow="1"/>
              <a:tblGrid>
                <a:gridCol w="2296510">
                  <a:extLst>
                    <a:ext uri="{9D8B030D-6E8A-4147-A177-3AD203B41FA5}">
                      <a16:colId xmlns:a16="http://schemas.microsoft.com/office/drawing/2014/main" val="927908150"/>
                    </a:ext>
                  </a:extLst>
                </a:gridCol>
                <a:gridCol w="4109545">
                  <a:extLst>
                    <a:ext uri="{9D8B030D-6E8A-4147-A177-3AD203B41FA5}">
                      <a16:colId xmlns:a16="http://schemas.microsoft.com/office/drawing/2014/main" val="207701723"/>
                    </a:ext>
                  </a:extLst>
                </a:gridCol>
                <a:gridCol w="4109545">
                  <a:extLst>
                    <a:ext uri="{9D8B030D-6E8A-4147-A177-3AD203B41FA5}">
                      <a16:colId xmlns:a16="http://schemas.microsoft.com/office/drawing/2014/main" val="1321726193"/>
                    </a:ext>
                  </a:extLst>
                </a:gridCol>
              </a:tblGrid>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Feature</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a:noFill/>
                    </a:lnT>
                    <a:lnB w="12700" cap="flat" cmpd="sng" algn="ctr">
                      <a:solidFill>
                        <a:srgbClr val="BBBBBB"/>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b="1" kern="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Advance Beneficiary Notice (ABN)</a:t>
                      </a:r>
                      <a:endParaRPr lang="en-US" sz="1600" kern="100" dirty="0">
                        <a:solidFill>
                          <a:srgbClr val="0070C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a:noFill/>
                    </a:lnT>
                    <a:lnB w="12700" cap="flat" cmpd="sng" algn="ctr">
                      <a:solidFill>
                        <a:srgbClr val="BBBBBB"/>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b="1" kern="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Notice of Exclusion of Medicare Benefits (NEMB)</a:t>
                      </a:r>
                      <a:endParaRPr lang="en-US" sz="1600" kern="100" dirty="0">
                        <a:solidFill>
                          <a:srgbClr val="0070C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a:noFill/>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3174674372"/>
                  </a:ext>
                </a:extLst>
              </a:tr>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Purpose</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w="12700" cap="flat" cmpd="sng" algn="ctr">
                      <a:solidFill>
                        <a:srgbClr val="BBBBBB"/>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For services that may sometimes</a:t>
                      </a:r>
                      <a:r>
                        <a:rPr lang="en-US" sz="11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be covered but are likely to be denied for this specific patient</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BBBBBB"/>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For services that are never</a:t>
                      </a:r>
                      <a:r>
                        <a:rPr lang="en-US" sz="11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covered by Medicare under any circumstances</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BBBBBB"/>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1252707433"/>
                  </a:ext>
                </a:extLst>
              </a:tr>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Patient Responsibility</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Pays only if Medicare denies the claim</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Always pays 100% of charges</a:t>
                      </a:r>
                      <a:endParaRPr lang="en-US"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1713881152"/>
                  </a:ext>
                </a:extLst>
              </a:tr>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Signature Requirement</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Mandatory- Patient must sign to be billed</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Optional - Recommended but not legally required</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836965574"/>
                  </a:ext>
                </a:extLst>
              </a:tr>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When Used</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When provider anticipates denial</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When service is completely excluded</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1549293731"/>
                  </a:ext>
                </a:extLst>
              </a:tr>
              <a:tr h="0">
                <a:tc>
                  <a:txBody>
                    <a:bodyPr/>
                    <a:lstStyle/>
                    <a:p>
                      <a:pPr marL="0" marR="0" algn="l">
                        <a:lnSpc>
                          <a:spcPct val="150000"/>
                        </a:lnSpc>
                        <a:spcAft>
                          <a:spcPts val="600"/>
                        </a:spcAft>
                        <a:buNone/>
                      </a:pPr>
                      <a:r>
                        <a:rPr lang="en-US" sz="1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Medicare Role</a:t>
                      </a:r>
                      <a:endParaRPr lang="en-US" sz="1600" kern="100" dirty="0">
                        <a:solidFill>
                          <a:srgbClr val="F5822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Medicare may pay for similar services for other patients</a:t>
                      </a:r>
                      <a:endParaRPr lang="en-US"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tc>
                  <a:txBody>
                    <a:bodyPr/>
                    <a:lstStyle/>
                    <a:p>
                      <a:pPr marL="0" marR="0" algn="l">
                        <a:lnSpc>
                          <a:spcPct val="150000"/>
                        </a:lnSpc>
                        <a:spcAft>
                          <a:spcPts val="600"/>
                        </a:spcAft>
                        <a:buNone/>
                      </a:pPr>
                      <a:r>
                        <a:rPr lang="en-US" sz="1400" kern="0" dirty="0">
                          <a:solidFill>
                            <a:srgbClr val="404040"/>
                          </a:solidFill>
                          <a:effectLst/>
                          <a:latin typeface="Times New Roman" panose="02020603050405020304" pitchFamily="18" charset="0"/>
                          <a:ea typeface="Times New Roman" panose="02020603050405020304" pitchFamily="18" charset="0"/>
                          <a:cs typeface="Times New Roman" panose="02020603050405020304" pitchFamily="18" charset="0"/>
                        </a:rPr>
                        <a:t>Medicare never pays for this service category</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0" marR="95250" marT="95250" marB="95250" anchor="ctr">
                    <a:lnL>
                      <a:noFill/>
                    </a:lnL>
                    <a:lnR>
                      <a:noFill/>
                    </a:lnR>
                    <a:lnT w="12700" cap="flat" cmpd="sng" algn="ctr">
                      <a:solidFill>
                        <a:srgbClr val="E5E5E5"/>
                      </a:solidFill>
                      <a:prstDash val="solid"/>
                      <a:round/>
                      <a:headEnd type="none" w="med" len="med"/>
                      <a:tailEnd type="none" w="med" len="med"/>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4083216340"/>
                  </a:ext>
                </a:extLst>
              </a:tr>
            </a:tbl>
          </a:graphicData>
        </a:graphic>
      </p:graphicFrame>
    </p:spTree>
    <p:custDataLst>
      <p:tags r:id="rId1"/>
    </p:custDataLst>
    <p:extLst>
      <p:ext uri="{BB962C8B-B14F-4D97-AF65-F5344CB8AC3E}">
        <p14:creationId xmlns:p14="http://schemas.microsoft.com/office/powerpoint/2010/main" val="2573186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3554306"/>
          </a:xfrm>
          <a:prstGeom prst="rect">
            <a:avLst/>
          </a:prstGeom>
          <a:noFill/>
        </p:spPr>
        <p:txBody>
          <a:bodyPr wrap="square" rtlCol="0">
            <a:spAutoFit/>
          </a:bodyPr>
          <a:lstStyle/>
          <a:p>
            <a:pPr marL="342900" marR="0" indent="-342900" algn="just">
              <a:lnSpc>
                <a:spcPct val="150000"/>
              </a:lnSpc>
              <a:spcAft>
                <a:spcPts val="600"/>
              </a:spcAft>
              <a:buFont typeface="+mj-lt"/>
              <a:buAutoNum type="arabicPeriod"/>
            </a:pPr>
            <a:r>
              <a:rPr lang="en-US" sz="2800" kern="100" dirty="0">
                <a:latin typeface="Times New Roman" panose="02020603050405020304" pitchFamily="18" charset="0"/>
                <a:cs typeface="Arial" panose="020B0604020202020204" pitchFamily="34" charset="0"/>
              </a:rPr>
              <a:t>CMS Payment Systems:</a:t>
            </a:r>
          </a:p>
          <a:p>
            <a:pPr marL="457200" marR="0" indent="-4572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Inpatient Prospective Payment System (IPPS) </a:t>
            </a:r>
          </a:p>
          <a:p>
            <a:pPr marL="457200" marR="0" indent="-4572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Outpatient Prospective Payment System (OPPS) </a:t>
            </a:r>
          </a:p>
          <a:p>
            <a:pPr marL="457200" marR="0" indent="-4572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Medicare Physician Fee Schedule (MPFS)</a:t>
            </a:r>
          </a:p>
          <a:p>
            <a:pPr marR="0" algn="just">
              <a:lnSpc>
                <a:spcPct val="150000"/>
              </a:lnSpc>
              <a:spcAft>
                <a:spcPts val="600"/>
              </a:spcAft>
            </a:pPr>
            <a:endParaRPr lang="en-US" sz="2800" kern="100" dirty="0">
              <a:latin typeface="Times New Roman" panose="02020603050405020304" pitchFamily="18"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CD07B-7505-127C-24AC-131E75334AF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0BB5A21-C887-178C-6056-71DCBEE542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6B882CE-1863-6C0B-250C-5A01548E8E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D538D27-96E5-A39B-4D01-5D60DE31E37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2BF33D3-F42C-F7EA-52CF-C09E8AF675A3}"/>
              </a:ext>
            </a:extLst>
          </p:cNvPr>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3A99ED73-5CC4-B260-0BF5-57F970CE1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BA44DB-5151-E64B-6D05-56792784EC18}"/>
              </a:ext>
            </a:extLst>
          </p:cNvPr>
          <p:cNvSpPr txBox="1"/>
          <p:nvPr/>
        </p:nvSpPr>
        <p:spPr>
          <a:xfrm>
            <a:off x="3437433" y="2495028"/>
            <a:ext cx="8513935" cy="4923912"/>
          </a:xfrm>
          <a:prstGeom prst="rect">
            <a:avLst/>
          </a:prstGeom>
          <a:noFill/>
        </p:spPr>
        <p:txBody>
          <a:bodyPr wrap="square" rtlCol="0">
            <a:spAutoFit/>
          </a:bodyPr>
          <a:lstStyle/>
          <a:p>
            <a:pPr marR="0" algn="just">
              <a:lnSpc>
                <a:spcPct val="150000"/>
              </a:lnSpc>
              <a:spcAft>
                <a:spcPts val="600"/>
              </a:spcAft>
            </a:pPr>
            <a:r>
              <a:rPr lang="en-US" sz="2400" kern="100" dirty="0">
                <a:latin typeface="Times New Roman" panose="02020603050405020304" pitchFamily="18" charset="0"/>
                <a:cs typeface="Arial" panose="020B0604020202020204" pitchFamily="34" charset="0"/>
              </a:rPr>
              <a:t>2.   Nonphysician Practitioners, including:</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Nurse practitioners</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Clinical nurse specialists</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Physician assistants</a:t>
            </a:r>
          </a:p>
          <a:p>
            <a:pPr marR="0" algn="just">
              <a:lnSpc>
                <a:spcPct val="150000"/>
              </a:lnSpc>
              <a:spcAft>
                <a:spcPts val="600"/>
              </a:spcAft>
            </a:pPr>
            <a:r>
              <a:rPr lang="en-US" sz="2400" kern="100" dirty="0">
                <a:latin typeface="Times New Roman" panose="02020603050405020304" pitchFamily="18" charset="0"/>
                <a:cs typeface="Arial" panose="020B0604020202020204" pitchFamily="34" charset="0"/>
              </a:rPr>
              <a:t>3. Medicare, the largest single medical benefits program in the United States, authorized by Congress and administered by the Centers for Medicare and Medicaid Services (CMS). </a:t>
            </a:r>
          </a:p>
          <a:p>
            <a:pPr marL="285750" marR="0" indent="-285750" algn="just">
              <a:lnSpc>
                <a:spcPct val="150000"/>
              </a:lnSpc>
              <a:spcAft>
                <a:spcPts val="600"/>
              </a:spcAft>
              <a:buFont typeface="Arial" panose="020B0604020202020204" pitchFamily="34" charset="0"/>
              <a:buChar char="•"/>
            </a:pPr>
            <a:endParaRPr lang="en-US" sz="2800" kern="100" dirty="0">
              <a:latin typeface="Times New Roman" panose="02020603050405020304" pitchFamily="18" charset="0"/>
              <a:cs typeface="Arial" panose="020B0604020202020204" pitchFamily="34" charset="0"/>
            </a:endParaRPr>
          </a:p>
        </p:txBody>
      </p:sp>
      <p:sp>
        <p:nvSpPr>
          <p:cNvPr id="32" name="Rectangle 31">
            <a:extLst>
              <a:ext uri="{FF2B5EF4-FFF2-40B4-BE49-F238E27FC236}">
                <a16:creationId xmlns:a16="http://schemas.microsoft.com/office/drawing/2014/main" id="{3E33D9E5-1D80-415D-06C0-B59B72030A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8A6D330-267D-6D89-BCE6-13A22E13CB0B}"/>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01919554-8DC2-FC17-4160-E6038B1DA01A}"/>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pic>
        <p:nvPicPr>
          <p:cNvPr id="6" name="Graphic 21">
            <a:extLst>
              <a:ext uri="{FF2B5EF4-FFF2-40B4-BE49-F238E27FC236}">
                <a16:creationId xmlns:a16="http://schemas.microsoft.com/office/drawing/2014/main" id="{6B533C4E-B208-D5C4-51BF-1083F91F53E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370891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DF42-39D0-EBE4-051A-A5F969CA4B4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294FD0B-C02B-84F3-C13B-61E1AED763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E8BEA73-FFB1-9F6E-61C7-9642FE08EA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111FB0-387F-985A-43DC-BB305DB53F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EB7841-C29F-78E9-CA8F-F7DE7483A0D0}"/>
              </a:ext>
            </a:extLst>
          </p:cNvPr>
          <p:cNvSpPr txBox="1"/>
          <p:nvPr/>
        </p:nvSpPr>
        <p:spPr>
          <a:xfrm>
            <a:off x="5174681" y="1329617"/>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15C41670-2419-C8EA-534E-6D31589A57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5FC99-03D2-F3A5-B8EA-51F1CD36A685}"/>
              </a:ext>
            </a:extLst>
          </p:cNvPr>
          <p:cNvSpPr txBox="1"/>
          <p:nvPr/>
        </p:nvSpPr>
        <p:spPr>
          <a:xfrm>
            <a:off x="3598250" y="2495028"/>
            <a:ext cx="8025479" cy="3969805"/>
          </a:xfrm>
          <a:prstGeom prst="rect">
            <a:avLst/>
          </a:prstGeom>
          <a:noFill/>
        </p:spPr>
        <p:txBody>
          <a:bodyPr wrap="square" rtlCol="0">
            <a:spAutoFit/>
          </a:bodyPr>
          <a:lstStyle/>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4. General Medicare eligibility criteria.</a:t>
            </a:r>
          </a:p>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5</a:t>
            </a:r>
            <a:r>
              <a:rPr lang="en-US" sz="2800" kern="100" dirty="0">
                <a:effectLst/>
                <a:latin typeface="Times New Roman" panose="02020603050405020304" pitchFamily="18" charset="0"/>
                <a:ea typeface="Aptos" panose="020B0004020202020204" pitchFamily="34" charset="0"/>
                <a:cs typeface="Arial" panose="020B0604020202020204" pitchFamily="34" charset="0"/>
              </a:rPr>
              <a:t>. Employer and Union Health Plans, Participating Providers, Nonparticipating Providers, Surgical Disclosure Notice, Advance Beneficiary Notice (ABN), Notice of Exclusion of Medicare Benefits (NEMB).</a:t>
            </a:r>
          </a:p>
        </p:txBody>
      </p:sp>
      <p:sp>
        <p:nvSpPr>
          <p:cNvPr id="32" name="Rectangle 31">
            <a:extLst>
              <a:ext uri="{FF2B5EF4-FFF2-40B4-BE49-F238E27FC236}">
                <a16:creationId xmlns:a16="http://schemas.microsoft.com/office/drawing/2014/main" id="{C5076E2E-2723-41F5-0883-23E2E39D974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D492A6-8D78-6179-69E6-80F3A43960A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A6428027-A2F4-72F7-3A6F-D7C80D03B7A8}"/>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pic>
        <p:nvPicPr>
          <p:cNvPr id="6" name="Graphic 21">
            <a:extLst>
              <a:ext uri="{FF2B5EF4-FFF2-40B4-BE49-F238E27FC236}">
                <a16:creationId xmlns:a16="http://schemas.microsoft.com/office/drawing/2014/main" id="{D9A27A8E-7B79-D7D4-51C5-6C293EE5695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544861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29.1|46.3"/>
</p:tagLst>
</file>

<file path=ppt/tags/tag2.xml><?xml version="1.0" encoding="utf-8"?>
<p:tagLst xmlns:a="http://schemas.openxmlformats.org/drawingml/2006/main" xmlns:r="http://schemas.openxmlformats.org/officeDocument/2006/relationships" xmlns:p="http://schemas.openxmlformats.org/presentationml/2006/main">
  <p:tag name="TIMING" val="|19.6|37.1|26.3"/>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12.8|63.5"/>
</p:tagLst>
</file>

<file path=ppt/tags/tag5.xml><?xml version="1.0" encoding="utf-8"?>
<p:tagLst xmlns:a="http://schemas.openxmlformats.org/drawingml/2006/main" xmlns:r="http://schemas.openxmlformats.org/officeDocument/2006/relationships" xmlns:p="http://schemas.openxmlformats.org/presentationml/2006/main">
  <p:tag name="TIMING" val="|14.2|40.5|81.1"/>
</p:tagLst>
</file>

<file path=ppt/tags/tag6.xml><?xml version="1.0" encoding="utf-8"?>
<p:tagLst xmlns:a="http://schemas.openxmlformats.org/drawingml/2006/main" xmlns:r="http://schemas.openxmlformats.org/officeDocument/2006/relationships" xmlns:p="http://schemas.openxmlformats.org/presentationml/2006/main">
  <p:tag name="TIMING" val="|5.1|45.3"/>
</p:tagLst>
</file>

<file path=ppt/tags/tag7.xml><?xml version="1.0" encoding="utf-8"?>
<p:tagLst xmlns:a="http://schemas.openxmlformats.org/drawingml/2006/main" xmlns:r="http://schemas.openxmlformats.org/officeDocument/2006/relationships" xmlns:p="http://schemas.openxmlformats.org/presentationml/2006/main">
  <p:tag name="TIMING" val="|34.4|66.1"/>
</p:tagLst>
</file>

<file path=ppt/tags/tag8.xml><?xml version="1.0" encoding="utf-8"?>
<p:tagLst xmlns:a="http://schemas.openxmlformats.org/drawingml/2006/main" xmlns:r="http://schemas.openxmlformats.org/officeDocument/2006/relationships" xmlns:p="http://schemas.openxmlformats.org/presentationml/2006/main">
  <p:tag name="TIMING" val="|4|25.6|41.2|37.4"/>
</p:tagLst>
</file>

<file path=ppt/tags/tag9.xml><?xml version="1.0" encoding="utf-8"?>
<p:tagLst xmlns:a="http://schemas.openxmlformats.org/drawingml/2006/main" xmlns:r="http://schemas.openxmlformats.org/officeDocument/2006/relationships" xmlns:p="http://schemas.openxmlformats.org/presentationml/2006/main">
  <p:tag name="TIMING" val="|62"/>
</p:tagLst>
</file>

<file path=ppt/tags/tag10.xml><?xml version="1.0" encoding="utf-8"?>
<p:tagLst xmlns:a="http://schemas.openxmlformats.org/drawingml/2006/main" xmlns:r="http://schemas.openxmlformats.org/officeDocument/2006/relationships" xmlns:p="http://schemas.openxmlformats.org/presentationml/2006/main">
  <p:tag name="TIMING" val="|7.1|32.3"/>
</p:tagLst>
</file>

<file path=ppt/tags/tag11.xml><?xml version="1.0" encoding="utf-8"?>
<p:tagLst xmlns:a="http://schemas.openxmlformats.org/drawingml/2006/main" xmlns:r="http://schemas.openxmlformats.org/officeDocument/2006/relationships" xmlns:p="http://schemas.openxmlformats.org/presentationml/2006/main">
  <p:tag name="TIMING" val="|1.4"/>
</p:tagLst>
</file>

<file path=ppt/tags/tag12.xml><?xml version="1.0" encoding="utf-8"?>
<p:tagLst xmlns:a="http://schemas.openxmlformats.org/drawingml/2006/main" xmlns:r="http://schemas.openxmlformats.org/officeDocument/2006/relationships" xmlns:p="http://schemas.openxmlformats.org/presentationml/2006/main">
  <p:tag name="TIMING" val="|2.4"/>
</p:tagLst>
</file>

<file path=ppt/tags/tag13.xml><?xml version="1.0" encoding="utf-8"?>
<p:tagLst xmlns:a="http://schemas.openxmlformats.org/drawingml/2006/main" xmlns:r="http://schemas.openxmlformats.org/officeDocument/2006/relationships" xmlns:p="http://schemas.openxmlformats.org/presentationml/2006/main">
  <p:tag name="TIMING" val="|13.2|52.7"/>
</p:tagLst>
</file>

<file path=ppt/tags/tag14.xml><?xml version="1.0" encoding="utf-8"?>
<p:tagLst xmlns:a="http://schemas.openxmlformats.org/drawingml/2006/main" xmlns:r="http://schemas.openxmlformats.org/officeDocument/2006/relationships" xmlns:p="http://schemas.openxmlformats.org/presentationml/2006/main">
  <p:tag name="TIMING" val="|14"/>
</p:tagLst>
</file>

<file path=ppt/tags/tag15.xml><?xml version="1.0" encoding="utf-8"?>
<p:tagLst xmlns:a="http://schemas.openxmlformats.org/drawingml/2006/main" xmlns:r="http://schemas.openxmlformats.org/officeDocument/2006/relationships" xmlns:p="http://schemas.openxmlformats.org/presentationml/2006/main">
  <p:tag name="TIMING" val="|5.6"/>
</p:tagLst>
</file>

<file path=ppt/tags/tag16.xml><?xml version="1.0" encoding="utf-8"?>
<p:tagLst xmlns:a="http://schemas.openxmlformats.org/drawingml/2006/main" xmlns:r="http://schemas.openxmlformats.org/officeDocument/2006/relationships" xmlns:p="http://schemas.openxmlformats.org/presentationml/2006/main">
  <p:tag name="TIMING" val="|64.4|2.7"/>
</p:tagLst>
</file>

<file path=ppt/tags/tag17.xml><?xml version="1.0" encoding="utf-8"?>
<p:tagLst xmlns:a="http://schemas.openxmlformats.org/drawingml/2006/main" xmlns:r="http://schemas.openxmlformats.org/officeDocument/2006/relationships" xmlns:p="http://schemas.openxmlformats.org/presentationml/2006/main">
  <p:tag name="TIMING" val="|1.5|47.2"/>
</p:tagLst>
</file>

<file path=ppt/tags/tag18.xml><?xml version="1.0" encoding="utf-8"?>
<p:tagLst xmlns:a="http://schemas.openxmlformats.org/drawingml/2006/main" xmlns:r="http://schemas.openxmlformats.org/officeDocument/2006/relationships" xmlns:p="http://schemas.openxmlformats.org/presentationml/2006/main">
  <p:tag name="TIMING" val="|6"/>
</p:tagLst>
</file>

<file path=ppt/tags/tag19.xml><?xml version="1.0" encoding="utf-8"?>
<p:tagLst xmlns:a="http://schemas.openxmlformats.org/drawingml/2006/main" xmlns:r="http://schemas.openxmlformats.org/officeDocument/2006/relationships" xmlns:p="http://schemas.openxmlformats.org/presentationml/2006/main">
  <p:tag name="TIMING" val="|5.7|45.4"/>
</p:tagLst>
</file>

<file path=ppt/tags/tag20.xml><?xml version="1.0" encoding="utf-8"?>
<p:tagLst xmlns:a="http://schemas.openxmlformats.org/drawingml/2006/main" xmlns:r="http://schemas.openxmlformats.org/officeDocument/2006/relationships" xmlns:p="http://schemas.openxmlformats.org/presentationml/2006/main">
  <p:tag name="TIMING" val="|3.4|13.7|35.2"/>
</p:tagLst>
</file>

<file path=ppt/tags/tag21.xml><?xml version="1.0" encoding="utf-8"?>
<p:tagLst xmlns:a="http://schemas.openxmlformats.org/drawingml/2006/main" xmlns:r="http://schemas.openxmlformats.org/officeDocument/2006/relationships" xmlns:p="http://schemas.openxmlformats.org/presentationml/2006/main">
  <p:tag name="TIMING" val="|14.5|16.1|20.9|10.9|27.4"/>
</p:tagLst>
</file>

<file path=ppt/tags/tag22.xml><?xml version="1.0" encoding="utf-8"?>
<p:tagLst xmlns:a="http://schemas.openxmlformats.org/drawingml/2006/main" xmlns:r="http://schemas.openxmlformats.org/officeDocument/2006/relationships" xmlns:p="http://schemas.openxmlformats.org/presentationml/2006/main">
  <p:tag name="TIMING" val="|25.4|38.4|87.1"/>
</p:tagLst>
</file>

<file path=ppt/tags/tag23.xml><?xml version="1.0" encoding="utf-8"?>
<p:tagLst xmlns:a="http://schemas.openxmlformats.org/drawingml/2006/main" xmlns:r="http://schemas.openxmlformats.org/officeDocument/2006/relationships" xmlns:p="http://schemas.openxmlformats.org/presentationml/2006/main">
  <p:tag name="TIMING" val="|23|56.9"/>
</p:tagLst>
</file>

<file path=ppt/tags/tag24.xml><?xml version="1.0" encoding="utf-8"?>
<p:tagLst xmlns:a="http://schemas.openxmlformats.org/drawingml/2006/main" xmlns:r="http://schemas.openxmlformats.org/officeDocument/2006/relationships" xmlns:p="http://schemas.openxmlformats.org/presentationml/2006/main">
  <p:tag name="TIMING" val="|33|58.6|106.3"/>
</p:tagLst>
</file>

<file path=ppt/tags/tag25.xml><?xml version="1.0" encoding="utf-8"?>
<p:tagLst xmlns:a="http://schemas.openxmlformats.org/drawingml/2006/main" xmlns:r="http://schemas.openxmlformats.org/officeDocument/2006/relationships" xmlns:p="http://schemas.openxmlformats.org/presentationml/2006/main">
  <p:tag name="TIMING" val="|23.9|86.6|23.5|13.4|5.2"/>
</p:tagLst>
</file>

<file path=ppt/tags/tag26.xml><?xml version="1.0" encoding="utf-8"?>
<p:tagLst xmlns:a="http://schemas.openxmlformats.org/drawingml/2006/main" xmlns:r="http://schemas.openxmlformats.org/officeDocument/2006/relationships" xmlns:p="http://schemas.openxmlformats.org/presentationml/2006/main">
  <p:tag name="TIMING" val="|1.4|40.8"/>
</p:tagLst>
</file>

<file path=ppt/tags/tag27.xml><?xml version="1.0" encoding="utf-8"?>
<p:tagLst xmlns:a="http://schemas.openxmlformats.org/drawingml/2006/main" xmlns:r="http://schemas.openxmlformats.org/officeDocument/2006/relationships" xmlns:p="http://schemas.openxmlformats.org/presentationml/2006/main">
  <p:tag name="TIMING" val="|27.1|42.2"/>
</p:tagLst>
</file>

<file path=ppt/tags/tag28.xml><?xml version="1.0" encoding="utf-8"?>
<p:tagLst xmlns:a="http://schemas.openxmlformats.org/drawingml/2006/main" xmlns:r="http://schemas.openxmlformats.org/officeDocument/2006/relationships" xmlns:p="http://schemas.openxmlformats.org/presentationml/2006/main">
  <p:tag name="TIMING" val="|3.1|28.4"/>
</p:tagLst>
</file>

<file path=ppt/tags/tag29.xml><?xml version="1.0" encoding="utf-8"?>
<p:tagLst xmlns:a="http://schemas.openxmlformats.org/drawingml/2006/main" xmlns:r="http://schemas.openxmlformats.org/officeDocument/2006/relationships" xmlns:p="http://schemas.openxmlformats.org/presentationml/2006/main">
  <p:tag name="TIMING" val="|2.1"/>
</p:tagLst>
</file>

<file path=ppt/tags/tag30.xml><?xml version="1.0" encoding="utf-8"?>
<p:tagLst xmlns:a="http://schemas.openxmlformats.org/drawingml/2006/main" xmlns:r="http://schemas.openxmlformats.org/officeDocument/2006/relationships" xmlns:p="http://schemas.openxmlformats.org/presentationml/2006/main">
  <p:tag name="TIMING" val="|3.4|51.7"/>
</p:tagLst>
</file>

<file path=ppt/tags/tag31.xml><?xml version="1.0" encoding="utf-8"?>
<p:tagLst xmlns:a="http://schemas.openxmlformats.org/drawingml/2006/main" xmlns:r="http://schemas.openxmlformats.org/officeDocument/2006/relationships" xmlns:p="http://schemas.openxmlformats.org/presentationml/2006/main">
  <p:tag name="TIMING" val="|14.1|34.3"/>
</p:tagLst>
</file>

<file path=ppt/tags/tag32.xml><?xml version="1.0" encoding="utf-8"?>
<p:tagLst xmlns:a="http://schemas.openxmlformats.org/drawingml/2006/main" xmlns:r="http://schemas.openxmlformats.org/officeDocument/2006/relationships" xmlns:p="http://schemas.openxmlformats.org/presentationml/2006/main">
  <p:tag name="TIMING" val="|4.6|39.3|29.4|51.1"/>
</p:tagLst>
</file>

<file path=ppt/tags/tag33.xml><?xml version="1.0" encoding="utf-8"?>
<p:tagLst xmlns:a="http://schemas.openxmlformats.org/drawingml/2006/main" xmlns:r="http://schemas.openxmlformats.org/officeDocument/2006/relationships" xmlns:p="http://schemas.openxmlformats.org/presentationml/2006/main">
  <p:tag name="TIMING" val="|8.9"/>
</p:tagLst>
</file>

<file path=ppt/tags/tag34.xml><?xml version="1.0" encoding="utf-8"?>
<p:tagLst xmlns:a="http://schemas.openxmlformats.org/drawingml/2006/main" xmlns:r="http://schemas.openxmlformats.org/officeDocument/2006/relationships" xmlns:p="http://schemas.openxmlformats.org/presentationml/2006/main">
  <p:tag name="TIMING" val="|1.3|14.2"/>
</p:tagLst>
</file>

<file path=ppt/tags/tag35.xml><?xml version="1.0" encoding="utf-8"?>
<p:tagLst xmlns:a="http://schemas.openxmlformats.org/drawingml/2006/main" xmlns:r="http://schemas.openxmlformats.org/officeDocument/2006/relationships" xmlns:p="http://schemas.openxmlformats.org/presentationml/2006/main">
  <p:tag name="TIMING" val="|1.2|1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5034</TotalTime>
  <Words>2110</Words>
  <Application>Microsoft Office PowerPoint</Application>
  <PresentationFormat>Widescreen</PresentationFormat>
  <Paragraphs>238</Paragraphs>
  <Slides>37</Slides>
  <Notes>36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637</cp:revision>
  <dcterms:created xsi:type="dcterms:W3CDTF">2023-04-29T09:08:00Z</dcterms:created>
  <dcterms:modified xsi:type="dcterms:W3CDTF">2025-07-19T13:15:05Z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