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480" r:id="rId2"/>
    <p:sldId id="509" r:id="rId3"/>
    <p:sldId id="494" r:id="rId4"/>
    <p:sldId id="505" r:id="rId5"/>
    <p:sldId id="495" r:id="rId6"/>
    <p:sldId id="496" r:id="rId7"/>
    <p:sldId id="497" r:id="rId8"/>
    <p:sldId id="498" r:id="rId9"/>
    <p:sldId id="499" r:id="rId10"/>
    <p:sldId id="500" r:id="rId11"/>
    <p:sldId id="501" r:id="rId12"/>
    <p:sldId id="502" r:id="rId13"/>
    <p:sldId id="503" r:id="rId14"/>
    <p:sldId id="504" r:id="rId15"/>
    <p:sldId id="506" r:id="rId16"/>
    <p:sldId id="507" r:id="rId17"/>
    <p:sldId id="313" r:id="rId18"/>
    <p:sldId id="508"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9"/>
            <p14:sldId id="494"/>
            <p14:sldId id="505"/>
            <p14:sldId id="495"/>
            <p14:sldId id="496"/>
            <p14:sldId id="497"/>
            <p14:sldId id="498"/>
            <p14:sldId id="499"/>
            <p14:sldId id="500"/>
            <p14:sldId id="501"/>
            <p14:sldId id="502"/>
            <p14:sldId id="503"/>
            <p14:sldId id="504"/>
            <p14:sldId id="506"/>
            <p14:sldId id="507"/>
            <p14:sldId id="313"/>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12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812012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94817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28323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38796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052265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en-US" sz="2000" b="1" dirty="0">
                <a:latin typeface="Alexandria" pitchFamily="2" charset="-78"/>
                <a:cs typeface="Alexandria" pitchFamily="2" charset="-78"/>
              </a:rPr>
              <a:t>Prepared by Dr. Fayez </a:t>
            </a:r>
            <a:r>
              <a:rPr lang="en-US" sz="2000" b="1" dirty="0" err="1">
                <a:latin typeface="Alexandria" pitchFamily="2" charset="-78"/>
                <a:cs typeface="Alexandria" pitchFamily="2" charset="-78"/>
              </a:rPr>
              <a:t>Jrad</a:t>
            </a:r>
            <a:endParaRPr lang="en-US" sz="2000" b="1" dirty="0">
              <a:latin typeface="Alexandria" pitchFamily="2" charset="-78"/>
              <a:cs typeface="Alexandria" pitchFamily="2" charset="-78"/>
            </a:endParaRPr>
          </a:p>
        </p:txBody>
      </p:sp>
      <p:sp>
        <p:nvSpPr>
          <p:cNvPr id="31" name="TextBox 30"/>
          <p:cNvSpPr txBox="1"/>
          <p:nvPr/>
        </p:nvSpPr>
        <p:spPr>
          <a:xfrm>
            <a:off x="1108644" y="2424037"/>
            <a:ext cx="4296369" cy="830997"/>
          </a:xfrm>
          <a:prstGeom prst="rect">
            <a:avLst/>
          </a:prstGeom>
          <a:noFill/>
        </p:spPr>
        <p:txBody>
          <a:bodyPr wrap="none" rtlCol="0">
            <a:spAutoFit/>
          </a:bodyPr>
          <a:lstStyle/>
          <a:p>
            <a:r>
              <a:rPr lang="en-US" sz="2400" b="1" dirty="0">
                <a:latin typeface="Alexandria" pitchFamily="2" charset="-78"/>
                <a:cs typeface="Alexandria" pitchFamily="2" charset="-78"/>
              </a:rPr>
              <a:t>Project Team and </a:t>
            </a:r>
            <a:endParaRPr lang="en-US" sz="2400" b="1" dirty="0" smtClean="0">
              <a:latin typeface="Alexandria" pitchFamily="2" charset="-78"/>
              <a:cs typeface="Alexandria" pitchFamily="2" charset="-78"/>
            </a:endParaRPr>
          </a:p>
          <a:p>
            <a:r>
              <a:rPr lang="en-US" sz="2400" b="1" dirty="0" smtClean="0">
                <a:latin typeface="Alexandria" pitchFamily="2" charset="-78"/>
                <a:cs typeface="Alexandria" pitchFamily="2" charset="-78"/>
              </a:rPr>
              <a:t>Stakeholder </a:t>
            </a:r>
            <a:r>
              <a:rPr lang="en-US" sz="2400" b="1" dirty="0">
                <a:latin typeface="Alexandria" pitchFamily="2" charset="-78"/>
                <a:cs typeface="Alexandria" pitchFamily="2" charset="-78"/>
              </a:rPr>
              <a:t>Management</a:t>
            </a:r>
          </a:p>
        </p:txBody>
      </p:sp>
      <p:sp>
        <p:nvSpPr>
          <p:cNvPr id="46" name="TextBox 45"/>
          <p:cNvSpPr txBox="1"/>
          <p:nvPr/>
        </p:nvSpPr>
        <p:spPr>
          <a:xfrm>
            <a:off x="329269" y="5104240"/>
            <a:ext cx="1449436" cy="400110"/>
          </a:xfrm>
          <a:prstGeom prst="rect">
            <a:avLst/>
          </a:prstGeom>
          <a:noFill/>
        </p:spPr>
        <p:txBody>
          <a:bodyPr wrap="none" rtlCol="0">
            <a:spAutoFit/>
          </a:bodyPr>
          <a:lstStyle/>
          <a:p>
            <a:r>
              <a:rPr lang="en-US" sz="2000" b="1" dirty="0">
                <a:latin typeface="Alexandria" pitchFamily="2" charset="-78"/>
                <a:cs typeface="Alexandria" pitchFamily="2" charset="-78"/>
              </a:rPr>
              <a:t>(PGM 341</a:t>
            </a:r>
            <a:r>
              <a:rPr lang="en-US"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Rectangle: Rounded Corners 33"/>
          <p:cNvSpPr/>
          <p:nvPr/>
        </p:nvSpPr>
        <p:spPr>
          <a:xfrm>
            <a:off x="837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Alexandria" pitchFamily="2" charset="-78"/>
                <a:cs typeface="Alexandria" pitchFamily="2" charset="-78"/>
              </a:rPr>
              <a:t>Lecture 0 </a:t>
            </a:r>
            <a:r>
              <a:rPr lang="en-GB" sz="2000" b="1" dirty="0" smtClean="0">
                <a:solidFill>
                  <a:schemeClr val="bg1"/>
                </a:solidFill>
                <a:latin typeface="Alexandria" pitchFamily="2" charset="-78"/>
                <a:cs typeface="Alexandria" pitchFamily="2" charset="-78"/>
              </a:rPr>
              <a:t>Orientation</a:t>
            </a:r>
            <a:endParaRPr lang="en-US" sz="2000" b="1" dirty="0">
              <a:solidFill>
                <a:schemeClr val="bg1"/>
              </a:solidFill>
              <a:latin typeface="Alexandria" pitchFamily="2" charset="-78"/>
              <a:cs typeface="Alexandria"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04978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884179" y="20035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73164" y="2203281"/>
            <a:ext cx="8417320" cy="4154984"/>
          </a:xfrm>
          <a:prstGeom prst="rect">
            <a:avLst/>
          </a:prstGeom>
          <a:noFill/>
        </p:spPr>
        <p:txBody>
          <a:bodyPr wrap="square" rtlCol="0">
            <a:spAutoFit/>
          </a:bodyPr>
          <a:lstStyle/>
          <a:p>
            <a:pPr>
              <a:lnSpc>
                <a:spcPct val="150000"/>
              </a:lnSpc>
            </a:pPr>
            <a:r>
              <a:rPr lang="en-US" sz="1600" b="1" dirty="0">
                <a:latin typeface="Alexandria" pitchFamily="2" charset="-78"/>
                <a:cs typeface="Alexandria" pitchFamily="2" charset="-78"/>
              </a:rPr>
              <a:t>Lecture 1: Determining the Direction and Initial Specifications of a Project.</a:t>
            </a:r>
          </a:p>
          <a:p>
            <a:pPr>
              <a:lnSpc>
                <a:spcPct val="150000"/>
              </a:lnSpc>
            </a:pPr>
            <a:r>
              <a:rPr lang="en-US" sz="1600" b="1" dirty="0">
                <a:latin typeface="Alexandria" pitchFamily="2" charset="-78"/>
                <a:cs typeface="Alexandria" pitchFamily="2" charset="-78"/>
              </a:rPr>
              <a:t>Lecture 2: the search for the high-performing team.</a:t>
            </a:r>
          </a:p>
          <a:p>
            <a:pPr>
              <a:lnSpc>
                <a:spcPct val="150000"/>
              </a:lnSpc>
            </a:pPr>
            <a:r>
              <a:rPr lang="en-US" sz="1600" b="1" dirty="0">
                <a:latin typeface="Alexandria" pitchFamily="2" charset="-78"/>
                <a:cs typeface="Alexandria" pitchFamily="2" charset="-78"/>
              </a:rPr>
              <a:t>Lecture 3: Context: Laying the Foundation for Team Success.</a:t>
            </a:r>
          </a:p>
          <a:p>
            <a:pPr>
              <a:lnSpc>
                <a:spcPct val="150000"/>
              </a:lnSpc>
            </a:pPr>
            <a:r>
              <a:rPr lang="en-US" sz="1600" b="1" dirty="0">
                <a:latin typeface="Alexandria" pitchFamily="2" charset="-78"/>
                <a:cs typeface="Alexandria" pitchFamily="2" charset="-78"/>
              </a:rPr>
              <a:t>Lecture 4: Composition: Getting the Right People on the Bus.</a:t>
            </a:r>
          </a:p>
          <a:p>
            <a:pPr>
              <a:lnSpc>
                <a:spcPct val="150000"/>
              </a:lnSpc>
            </a:pPr>
            <a:r>
              <a:rPr lang="en-US" sz="1600" b="1" dirty="0">
                <a:latin typeface="Alexandria" pitchFamily="2" charset="-78"/>
                <a:cs typeface="Alexandria" pitchFamily="2" charset="-78"/>
              </a:rPr>
              <a:t>Lecture 5: competencies: Developing Team Skills for High Performance.</a:t>
            </a:r>
          </a:p>
          <a:p>
            <a:pPr>
              <a:lnSpc>
                <a:spcPct val="150000"/>
              </a:lnSpc>
            </a:pPr>
            <a:r>
              <a:rPr lang="en-US" sz="1600" b="1" dirty="0">
                <a:latin typeface="Alexandria" pitchFamily="2" charset="-78"/>
                <a:cs typeface="Alexandria" pitchFamily="2" charset="-78"/>
              </a:rPr>
              <a:t>Lecture 6: Change: Devising More Effective Ways of Working Together.</a:t>
            </a:r>
          </a:p>
          <a:p>
            <a:pPr>
              <a:lnSpc>
                <a:spcPct val="150000"/>
              </a:lnSpc>
            </a:pPr>
            <a:r>
              <a:rPr lang="en-US" sz="1600" b="1" dirty="0">
                <a:latin typeface="Alexandria" pitchFamily="2" charset="-78"/>
                <a:cs typeface="Alexandria" pitchFamily="2" charset="-78"/>
              </a:rPr>
              <a:t>Lecture 7: The Project Team’s Environment (Stakeholders, Developing and Using Project Networks).</a:t>
            </a:r>
          </a:p>
          <a:p>
            <a:pPr>
              <a:lnSpc>
                <a:spcPct val="150000"/>
              </a:lnSpc>
            </a:pPr>
            <a:r>
              <a:rPr lang="en-US" sz="1600" b="1" dirty="0">
                <a:latin typeface="Alexandria" pitchFamily="2" charset="-78"/>
                <a:cs typeface="Alexandria" pitchFamily="2" charset="-78"/>
              </a:rPr>
              <a:t>Lecture 8: Leading Project Teams.</a:t>
            </a:r>
          </a:p>
          <a:p>
            <a:pPr>
              <a:lnSpc>
                <a:spcPct val="150000"/>
              </a:lnSpc>
            </a:pPr>
            <a:r>
              <a:rPr lang="en-US" sz="1600" b="1" dirty="0">
                <a:latin typeface="Alexandria" pitchFamily="2" charset="-78"/>
                <a:cs typeface="Alexandria" pitchFamily="2" charset="-78"/>
              </a:rPr>
              <a:t>Lecture 9: Managing Conflict in the Team.</a:t>
            </a:r>
          </a:p>
          <a:p>
            <a:pPr>
              <a:lnSpc>
                <a:spcPct val="150000"/>
              </a:lnSpc>
            </a:pPr>
            <a:r>
              <a:rPr lang="en-US" sz="1600" b="1" dirty="0">
                <a:latin typeface="Alexandria" pitchFamily="2" charset="-78"/>
                <a:cs typeface="Alexandria" pitchFamily="2" charset="-78"/>
              </a:rPr>
              <a:t>Lecture 10: Writing Project Reports</a:t>
            </a:r>
            <a:r>
              <a:rPr lang="en-US" sz="1600" b="1" dirty="0" smtClean="0">
                <a:latin typeface="Alexandria" pitchFamily="2" charset="-78"/>
                <a:cs typeface="Alexandria" pitchFamily="2" charset="-78"/>
              </a:rPr>
              <a:t>.</a:t>
            </a:r>
            <a:endParaRPr lang="en-US" sz="1600" b="1" dirty="0">
              <a:solidFill>
                <a:srgbClr val="2D3956"/>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0" y="1409129"/>
            <a:ext cx="1133324" cy="91439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p:cNvSpPr txBox="1"/>
          <p:nvPr/>
        </p:nvSpPr>
        <p:spPr>
          <a:xfrm>
            <a:off x="-6380" y="1409129"/>
            <a:ext cx="1091009" cy="369332"/>
          </a:xfrm>
          <a:prstGeom prst="rect">
            <a:avLst/>
          </a:prstGeom>
          <a:noFill/>
        </p:spPr>
        <p:txBody>
          <a:bodyPr wrap="square" rtlCol="0">
            <a:spAutoFit/>
          </a:bodyPr>
          <a:lstStyle/>
          <a:p>
            <a:pPr algn="ctr"/>
            <a:r>
              <a:rPr lang="en-US" dirty="0" smtClean="0">
                <a:solidFill>
                  <a:schemeClr val="bg1"/>
                </a:solidFill>
                <a:latin typeface="Alexandria" pitchFamily="2" charset="-78"/>
                <a:cs typeface="Alexandria" pitchFamily="2" charset="-78"/>
              </a:rPr>
              <a:t>Lecture</a:t>
            </a:r>
            <a:endParaRPr lang="en-US" dirty="0">
              <a:solidFill>
                <a:schemeClr val="bg1"/>
              </a:solidFill>
              <a:latin typeface="Alexandria" pitchFamily="2" charset="-78"/>
              <a:cs typeface="Alexandria" pitchFamily="2" charset="-78"/>
            </a:endParaRPr>
          </a:p>
        </p:txBody>
      </p:sp>
      <p:sp>
        <p:nvSpPr>
          <p:cNvPr id="10" name="TextBox 9"/>
          <p:cNvSpPr txBox="1"/>
          <p:nvPr/>
        </p:nvSpPr>
        <p:spPr>
          <a:xfrm>
            <a:off x="0" y="1866328"/>
            <a:ext cx="1091009" cy="276999"/>
          </a:xfrm>
          <a:prstGeom prst="rect">
            <a:avLst/>
          </a:prstGeom>
          <a:noFill/>
        </p:spPr>
        <p:txBody>
          <a:bodyPr wrap="square" rtlCol="0">
            <a:spAutoFit/>
          </a:bodyPr>
          <a:lstStyle/>
          <a:p>
            <a:pPr algn="ctr"/>
            <a:r>
              <a:rPr lang="en-GB" sz="1200" b="1" dirty="0">
                <a:solidFill>
                  <a:schemeClr val="bg1"/>
                </a:solidFill>
                <a:latin typeface="Alexandria" pitchFamily="2" charset="-78"/>
                <a:cs typeface="Alexandria" pitchFamily="2" charset="-78"/>
              </a:rPr>
              <a:t>Orientation </a:t>
            </a:r>
            <a:endParaRPr lang="en-US" sz="1200" b="1" dirty="0">
              <a:solidFill>
                <a:schemeClr val="bg1"/>
              </a:solidFill>
              <a:latin typeface="Alexandria" pitchFamily="2" charset="-78"/>
              <a:cs typeface="Alexandria" pitchFamily="2" charset="-78"/>
            </a:endParaRPr>
          </a:p>
        </p:txBody>
      </p:sp>
      <p:sp>
        <p:nvSpPr>
          <p:cNvPr id="11" name="TextBox 10"/>
          <p:cNvSpPr txBox="1"/>
          <p:nvPr/>
        </p:nvSpPr>
        <p:spPr>
          <a:xfrm>
            <a:off x="2704524" y="1163475"/>
            <a:ext cx="4113898"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Course Outline </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92524" y="1016461"/>
            <a:ext cx="1699476" cy="1524000"/>
          </a:xfrm>
          <a:prstGeom prst="rect">
            <a:avLst/>
          </a:prstGeom>
        </p:spPr>
      </p:pic>
    </p:spTree>
    <p:extLst>
      <p:ext uri="{BB962C8B-B14F-4D97-AF65-F5344CB8AC3E}">
        <p14:creationId xmlns:p14="http://schemas.microsoft.com/office/powerpoint/2010/main" val="2368147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ight Triangle 13"/>
          <p:cNvSpPr/>
          <p:nvPr/>
        </p:nvSpPr>
        <p:spPr>
          <a:xfrm rot="5400000">
            <a:off x="-4175" y="7669"/>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4"/>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p:cNvSpPr txBox="1"/>
          <p:nvPr/>
        </p:nvSpPr>
        <p:spPr>
          <a:xfrm>
            <a:off x="3385474" y="2504074"/>
            <a:ext cx="8450280" cy="3334887"/>
          </a:xfrm>
          <a:prstGeom prst="rect">
            <a:avLst/>
          </a:prstGeom>
          <a:noFill/>
          <a:ln>
            <a:solidFill>
              <a:schemeClr val="accent1"/>
            </a:solidFill>
          </a:ln>
        </p:spPr>
        <p:txBody>
          <a:bodyPr wrap="square" rtlCol="0">
            <a:spAutoFit/>
          </a:bodyPr>
          <a:lstStyle/>
          <a:p>
            <a:pPr marL="285750" lvl="0" indent="-285750">
              <a:lnSpc>
                <a:spcPct val="200000"/>
              </a:lnSpc>
              <a:buFont typeface="Wingdings" panose="05000000000000000000" pitchFamily="2" charset="2"/>
              <a:buChar char="ü"/>
            </a:pPr>
            <a:r>
              <a:rPr lang="en-US" b="1" dirty="0">
                <a:latin typeface="Alexandria" pitchFamily="2" charset="-78"/>
                <a:cs typeface="Alexandria" pitchFamily="2" charset="-78"/>
              </a:rPr>
              <a:t>Describes the scope of stakeholder‐engagement activities extends from the initiation phase through to project completion</a:t>
            </a:r>
            <a:r>
              <a:rPr lang="en-US" b="1" dirty="0" smtClean="0">
                <a:latin typeface="Alexandria" pitchFamily="2" charset="-78"/>
                <a:cs typeface="Alexandria" pitchFamily="2" charset="-78"/>
              </a:rPr>
              <a:t>.</a:t>
            </a:r>
            <a:endParaRPr lang="en-US" b="1" dirty="0">
              <a:latin typeface="Alexandria" pitchFamily="2" charset="-78"/>
              <a:cs typeface="Alexandria" pitchFamily="2" charset="-78"/>
            </a:endParaRPr>
          </a:p>
          <a:p>
            <a:pPr marL="285750" lvl="0" indent="-285750">
              <a:lnSpc>
                <a:spcPct val="200000"/>
              </a:lnSpc>
              <a:buFont typeface="Wingdings" panose="05000000000000000000" pitchFamily="2" charset="2"/>
              <a:buChar char="ü"/>
            </a:pPr>
            <a:r>
              <a:rPr lang="en-US" b="1" dirty="0">
                <a:latin typeface="Alexandria" pitchFamily="2" charset="-78"/>
                <a:cs typeface="Alexandria" pitchFamily="2" charset="-78"/>
              </a:rPr>
              <a:t>Introduce different activities such as comparing actual performance with planned performance, and analyzing variances as they pertain to project scope, quality, schedule, and cost. </a:t>
            </a:r>
            <a:endParaRPr lang="en-US" b="1" dirty="0" smtClean="0">
              <a:latin typeface="Alexandria" pitchFamily="2" charset="-78"/>
              <a:cs typeface="Alexandria" pitchFamily="2" charset="-78"/>
            </a:endParaRPr>
          </a:p>
          <a:p>
            <a:pPr marL="285750" lvl="0" indent="-285750">
              <a:lnSpc>
                <a:spcPct val="200000"/>
              </a:lnSpc>
              <a:buFont typeface="Wingdings" panose="05000000000000000000" pitchFamily="2" charset="2"/>
              <a:buChar char="ü"/>
            </a:pPr>
            <a:endParaRPr lang="en-US" b="1" dirty="0">
              <a:latin typeface="Alexandria" pitchFamily="2" charset="-78"/>
              <a:cs typeface="Alexandria" pitchFamily="2" charset="-78"/>
            </a:endParaRPr>
          </a:p>
        </p:txBody>
      </p:sp>
      <p:sp>
        <p:nvSpPr>
          <p:cNvPr id="17" name="Rectangle 16"/>
          <p:cNvSpPr/>
          <p:nvPr/>
        </p:nvSpPr>
        <p:spPr>
          <a:xfrm>
            <a:off x="3386536" y="1603170"/>
            <a:ext cx="4882821"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latin typeface="Alexandria" pitchFamily="2" charset="-78"/>
                <a:cs typeface="Alexandria" pitchFamily="2" charset="-78"/>
              </a:rPr>
              <a:t>Course</a:t>
            </a:r>
            <a:r>
              <a:rPr lang="en-US" sz="2600" dirty="0">
                <a:latin typeface="Alexandria" pitchFamily="2" charset="-78"/>
                <a:cs typeface="Alexandria" pitchFamily="2" charset="-78"/>
              </a:rPr>
              <a:t> </a:t>
            </a:r>
            <a:r>
              <a:rPr lang="en-US" sz="2600" b="1" dirty="0" smtClean="0">
                <a:latin typeface="Alexandria" pitchFamily="2" charset="-78"/>
                <a:cs typeface="Alexandria" pitchFamily="2" charset="-78"/>
              </a:rPr>
              <a:t>Objectives</a:t>
            </a:r>
            <a:endParaRPr lang="en-US" sz="2600" dirty="0">
              <a:latin typeface="Alexandria" pitchFamily="2" charset="-78"/>
              <a:cs typeface="Alexandria" pitchFamily="2" charset="-78"/>
            </a:endParaRPr>
          </a:p>
          <a:p>
            <a:pPr algn="ctr"/>
            <a:r>
              <a:rPr lang="en-US" sz="1400" dirty="0" smtClean="0">
                <a:ea typeface="Roboto Light" panose="02000000000000000000" pitchFamily="2" charset="0"/>
              </a:rPr>
              <a:t> </a:t>
            </a:r>
            <a:endParaRPr lang="en-US" sz="1400" dirty="0">
              <a:ea typeface="Roboto Light" panose="02000000000000000000" pitchFamily="2" charset="0"/>
            </a:endParaRPr>
          </a:p>
        </p:txBody>
      </p:sp>
      <p:sp>
        <p:nvSpPr>
          <p:cNvPr id="18" name="TextBox 17"/>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 name="Picture Placeholder 4"/>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155209" y="152400"/>
            <a:ext cx="3230266" cy="5573488"/>
          </a:xfrm>
          <a:prstGeom prst="rect">
            <a:avLst/>
          </a:prstGeom>
        </p:spPr>
      </p:pic>
      <p:sp>
        <p:nvSpPr>
          <p:cNvPr id="21" name="Parallelogram 20"/>
          <p:cNvSpPr/>
          <p:nvPr/>
        </p:nvSpPr>
        <p:spPr>
          <a:xfrm rot="16200000" flipV="1">
            <a:off x="-1004799" y="4769267"/>
            <a:ext cx="5573486" cy="144235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9427813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7669"/>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3537875" y="2455047"/>
            <a:ext cx="8053170" cy="3334887"/>
          </a:xfrm>
          <a:prstGeom prst="rect">
            <a:avLst/>
          </a:prstGeom>
          <a:noFill/>
          <a:ln>
            <a:solidFill>
              <a:schemeClr val="accent1"/>
            </a:solidFill>
          </a:ln>
        </p:spPr>
        <p:txBody>
          <a:bodyPr wrap="square" rtlCol="0">
            <a:spAutoFit/>
          </a:bodyPr>
          <a:lstStyle/>
          <a:p>
            <a:pPr marL="285750" lvl="0" indent="-285750">
              <a:lnSpc>
                <a:spcPct val="200000"/>
              </a:lnSpc>
              <a:buFont typeface="Wingdings" panose="05000000000000000000" pitchFamily="2" charset="2"/>
              <a:buChar char="ü"/>
            </a:pPr>
            <a:r>
              <a:rPr lang="en-US" b="1" dirty="0" smtClean="0">
                <a:latin typeface="Alexandria" pitchFamily="2" charset="-78"/>
                <a:cs typeface="Alexandria" pitchFamily="2" charset="-78"/>
              </a:rPr>
              <a:t>Assessing </a:t>
            </a:r>
            <a:r>
              <a:rPr lang="en-US" b="1" dirty="0">
                <a:latin typeface="Alexandria" pitchFamily="2" charset="-78"/>
                <a:cs typeface="Alexandria" pitchFamily="2" charset="-78"/>
              </a:rPr>
              <a:t>the abilities and effectiveness of team members, team building, leadership, motivation, and conflict resolution. Stages and effective actions for developing and utilizing teams and team members are also covered</a:t>
            </a:r>
            <a:r>
              <a:rPr lang="en-US" b="1" dirty="0" smtClean="0">
                <a:latin typeface="Alexandria" pitchFamily="2" charset="-78"/>
                <a:cs typeface="Alexandria" pitchFamily="2" charset="-78"/>
              </a:rPr>
              <a:t>.</a:t>
            </a:r>
            <a:endParaRPr lang="en-US" b="1" dirty="0">
              <a:latin typeface="Alexandria" pitchFamily="2" charset="-78"/>
              <a:cs typeface="Alexandria" pitchFamily="2" charset="-78"/>
            </a:endParaRPr>
          </a:p>
          <a:p>
            <a:pPr marL="285750" lvl="0" indent="-285750">
              <a:lnSpc>
                <a:spcPct val="200000"/>
              </a:lnSpc>
              <a:buFont typeface="Wingdings" panose="05000000000000000000" pitchFamily="2" charset="2"/>
              <a:buChar char="ü"/>
            </a:pPr>
            <a:r>
              <a:rPr lang="en-US" b="1" dirty="0">
                <a:latin typeface="Alexandria" pitchFamily="2" charset="-78"/>
                <a:cs typeface="Alexandria" pitchFamily="2" charset="-78"/>
              </a:rPr>
              <a:t>Describes how to take corrective actions when needed, and how to formally communicate project status to stakeholders</a:t>
            </a:r>
            <a:r>
              <a:rPr lang="en-US" b="1" dirty="0" smtClean="0">
                <a:latin typeface="Alexandria" pitchFamily="2" charset="-78"/>
                <a:cs typeface="Alexandria" pitchFamily="2" charset="-78"/>
              </a:rPr>
              <a:t>.</a:t>
            </a:r>
            <a:endParaRPr lang="en-US" b="1" dirty="0">
              <a:latin typeface="Alexandria" pitchFamily="2" charset="-78"/>
              <a:cs typeface="Alexandria" pitchFamily="2" charset="-78"/>
            </a:endParaRPr>
          </a:p>
        </p:txBody>
      </p:sp>
      <p:sp>
        <p:nvSpPr>
          <p:cNvPr id="4" name="Rectangle 3"/>
          <p:cNvSpPr/>
          <p:nvPr/>
        </p:nvSpPr>
        <p:spPr>
          <a:xfrm>
            <a:off x="3386536" y="1603170"/>
            <a:ext cx="4882821"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latin typeface="Alexandria" pitchFamily="2" charset="-78"/>
                <a:cs typeface="Alexandria" pitchFamily="2" charset="-78"/>
              </a:rPr>
              <a:t>Course</a:t>
            </a:r>
            <a:r>
              <a:rPr lang="en-US" sz="2600" dirty="0">
                <a:latin typeface="Alexandria" pitchFamily="2" charset="-78"/>
                <a:cs typeface="Alexandria" pitchFamily="2" charset="-78"/>
              </a:rPr>
              <a:t> </a:t>
            </a:r>
            <a:r>
              <a:rPr lang="en-US" sz="2600" b="1" dirty="0" smtClean="0">
                <a:latin typeface="Alexandria" pitchFamily="2" charset="-78"/>
                <a:cs typeface="Alexandria" pitchFamily="2" charset="-78"/>
              </a:rPr>
              <a:t>Objectives</a:t>
            </a:r>
            <a:endParaRPr lang="en-US" sz="2600" dirty="0">
              <a:latin typeface="Alexandria" pitchFamily="2" charset="-78"/>
              <a:cs typeface="Alexandria" pitchFamily="2" charset="-78"/>
            </a:endParaRPr>
          </a:p>
          <a:p>
            <a:pPr algn="ctr"/>
            <a:r>
              <a:rPr lang="en-US" sz="1400" dirty="0" smtClean="0">
                <a:ea typeface="Roboto Light" panose="02000000000000000000" pitchFamily="2" charset="0"/>
              </a:rPr>
              <a:t> </a:t>
            </a:r>
            <a:endParaRPr lang="en-US" sz="1400" dirty="0">
              <a:ea typeface="Roboto Light" panose="02000000000000000000" pitchFamily="2" charset="0"/>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155209" y="152400"/>
            <a:ext cx="3230266" cy="5573488"/>
          </a:xfrm>
          <a:prstGeom prst="rect">
            <a:avLst/>
          </a:prstGeom>
        </p:spPr>
      </p:pic>
    </p:spTree>
    <p:extLst>
      <p:ext uri="{BB962C8B-B14F-4D97-AF65-F5344CB8AC3E}">
        <p14:creationId xmlns:p14="http://schemas.microsoft.com/office/powerpoint/2010/main" val="686843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963597"/>
          </a:xfrm>
          <a:prstGeom prst="rect">
            <a:avLst/>
          </a:prstGeom>
          <a:noFill/>
        </p:spPr>
        <p:txBody>
          <a:bodyPr wrap="square" rtlCol="0">
            <a:spAutoFit/>
          </a:bodyPr>
          <a:lstStyle/>
          <a:p>
            <a:pPr algn="ctr">
              <a:lnSpc>
                <a:spcPct val="150000"/>
              </a:lnSpc>
            </a:pPr>
            <a:r>
              <a:rPr lang="en-US" sz="2000" b="1" dirty="0">
                <a:solidFill>
                  <a:srgbClr val="00B0F0"/>
                </a:solidFill>
                <a:latin typeface="Alexandria" pitchFamily="2" charset="-78"/>
                <a:cs typeface="Alexandria" pitchFamily="2" charset="-78"/>
              </a:rPr>
              <a:t>Determining the Direction and Initial Specifications of a Project</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3334887"/>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the project’s mission statement.</a:t>
            </a:r>
          </a:p>
          <a:p>
            <a:pPr>
              <a:lnSpc>
                <a:spcPct val="200000"/>
              </a:lnSpc>
            </a:pPr>
            <a:r>
              <a:rPr lang="en-US" b="1" dirty="0">
                <a:latin typeface="Alexandria" pitchFamily="2" charset="-78"/>
                <a:cs typeface="Alexandria" pitchFamily="2" charset="-78"/>
              </a:rPr>
              <a:t>2. what is a project mission statement and what role does it play?</a:t>
            </a:r>
          </a:p>
          <a:p>
            <a:pPr>
              <a:lnSpc>
                <a:spcPct val="200000"/>
              </a:lnSpc>
            </a:pPr>
            <a:r>
              <a:rPr lang="en-US" b="1" dirty="0">
                <a:latin typeface="Alexandria" pitchFamily="2" charset="-78"/>
                <a:cs typeface="Alexandria" pitchFamily="2" charset="-78"/>
              </a:rPr>
              <a:t>3. stakeholders in the project’s mission.</a:t>
            </a:r>
          </a:p>
          <a:p>
            <a:pPr>
              <a:lnSpc>
                <a:spcPct val="200000"/>
              </a:lnSpc>
            </a:pPr>
            <a:r>
              <a:rPr lang="en-US" b="1" dirty="0">
                <a:latin typeface="Alexandria" pitchFamily="2" charset="-78"/>
                <a:cs typeface="Alexandria" pitchFamily="2" charset="-78"/>
              </a:rPr>
              <a:t>4. project parameters: project scope, costs, and timeline.</a:t>
            </a:r>
          </a:p>
          <a:p>
            <a:pPr>
              <a:lnSpc>
                <a:spcPct val="200000"/>
              </a:lnSpc>
            </a:pPr>
            <a:r>
              <a:rPr lang="en-US" b="1" dirty="0">
                <a:latin typeface="Alexandria" pitchFamily="2" charset="-78"/>
                <a:cs typeface="Alexandria" pitchFamily="2" charset="-78"/>
              </a:rPr>
              <a:t>5. the project charter.</a:t>
            </a:r>
          </a:p>
          <a:p>
            <a:pPr>
              <a:lnSpc>
                <a:spcPct val="200000"/>
              </a:lnSpc>
            </a:pPr>
            <a:r>
              <a:rPr lang="en-US" b="1" dirty="0">
                <a:latin typeface="Alexandria" pitchFamily="2" charset="-78"/>
                <a:cs typeface="Alexandria" pitchFamily="2" charset="-78"/>
              </a:rPr>
              <a:t>6. the project plan.</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a:solidFill>
                  <a:schemeClr val="bg1"/>
                </a:solidFill>
                <a:latin typeface="Alexandria" pitchFamily="2" charset="-78"/>
                <a:cs typeface="Alexandria" pitchFamily="2" charset="-78"/>
              </a:rPr>
              <a:t>01</a:t>
            </a: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428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542906"/>
          </a:xfrm>
          <a:prstGeom prst="rect">
            <a:avLst/>
          </a:prstGeom>
          <a:noFill/>
        </p:spPr>
        <p:txBody>
          <a:bodyPr wrap="square" rtlCol="0">
            <a:spAutoFit/>
          </a:bodyPr>
          <a:lstStyle/>
          <a:p>
            <a:pPr algn="ctr">
              <a:lnSpc>
                <a:spcPct val="150000"/>
              </a:lnSpc>
            </a:pPr>
            <a:r>
              <a:rPr lang="en-US" sz="2200" b="1" dirty="0" smtClean="0">
                <a:solidFill>
                  <a:srgbClr val="00B0F0"/>
                </a:solidFill>
                <a:latin typeface="Alexandria" pitchFamily="2" charset="-78"/>
                <a:cs typeface="Alexandria" pitchFamily="2" charset="-78"/>
              </a:rPr>
              <a:t>The </a:t>
            </a:r>
            <a:r>
              <a:rPr lang="en-US" sz="2200" b="1" dirty="0">
                <a:solidFill>
                  <a:srgbClr val="00B0F0"/>
                </a:solidFill>
                <a:latin typeface="Alexandria" pitchFamily="2" charset="-78"/>
                <a:cs typeface="Alexandria" pitchFamily="2" charset="-78"/>
              </a:rPr>
              <a:t>search for the high-performing team</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3334887"/>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the search for the high-performing team.</a:t>
            </a:r>
          </a:p>
          <a:p>
            <a:pPr>
              <a:lnSpc>
                <a:spcPct val="200000"/>
              </a:lnSpc>
            </a:pPr>
            <a:r>
              <a:rPr lang="en-US" b="1" dirty="0">
                <a:latin typeface="Alexandria" pitchFamily="2" charset="-78"/>
                <a:cs typeface="Alexandria" pitchFamily="2" charset="-78"/>
              </a:rPr>
              <a:t>2. Determinants of High-Performing Teams: The Four Cs.</a:t>
            </a:r>
          </a:p>
          <a:p>
            <a:pPr>
              <a:lnSpc>
                <a:spcPct val="200000"/>
              </a:lnSpc>
            </a:pPr>
            <a:r>
              <a:rPr lang="en-US" b="1" dirty="0">
                <a:latin typeface="Alexandria" pitchFamily="2" charset="-78"/>
                <a:cs typeface="Alexandria" pitchFamily="2" charset="-78"/>
              </a:rPr>
              <a:t>3. Context for the Team.</a:t>
            </a:r>
          </a:p>
          <a:p>
            <a:pPr>
              <a:lnSpc>
                <a:spcPct val="200000"/>
              </a:lnSpc>
            </a:pPr>
            <a:r>
              <a:rPr lang="en-US" b="1" dirty="0">
                <a:latin typeface="Alexandria" pitchFamily="2" charset="-78"/>
                <a:cs typeface="Alexandria" pitchFamily="2" charset="-78"/>
              </a:rPr>
              <a:t>4. Composition of the Team.</a:t>
            </a:r>
          </a:p>
          <a:p>
            <a:pPr>
              <a:lnSpc>
                <a:spcPct val="200000"/>
              </a:lnSpc>
            </a:pPr>
            <a:r>
              <a:rPr lang="en-US" b="1" dirty="0">
                <a:latin typeface="Alexandria" pitchFamily="2" charset="-78"/>
                <a:cs typeface="Alexandria" pitchFamily="2" charset="-78"/>
              </a:rPr>
              <a:t>5. Competencies of the Team. </a:t>
            </a:r>
          </a:p>
          <a:p>
            <a:pPr>
              <a:lnSpc>
                <a:spcPct val="200000"/>
              </a:lnSpc>
            </a:pPr>
            <a:r>
              <a:rPr lang="en-US" b="1" dirty="0">
                <a:latin typeface="Alexandria" pitchFamily="2" charset="-78"/>
                <a:cs typeface="Alexandria" pitchFamily="2" charset="-78"/>
              </a:rPr>
              <a:t>6. Change Management Skills of the Team.</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02</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3977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769441"/>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Context: Laying the Foundation for Team Success</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2784737"/>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The Context Problem.</a:t>
            </a:r>
          </a:p>
          <a:p>
            <a:pPr>
              <a:lnSpc>
                <a:spcPct val="200000"/>
              </a:lnSpc>
            </a:pPr>
            <a:r>
              <a:rPr lang="en-US" b="1" dirty="0">
                <a:latin typeface="Alexandria" pitchFamily="2" charset="-78"/>
                <a:cs typeface="Alexandria" pitchFamily="2" charset="-78"/>
              </a:rPr>
              <a:t>2. The Importance of Context.</a:t>
            </a:r>
          </a:p>
          <a:p>
            <a:pPr>
              <a:lnSpc>
                <a:spcPct val="200000"/>
              </a:lnSpc>
            </a:pPr>
            <a:r>
              <a:rPr lang="en-US" b="1" dirty="0">
                <a:latin typeface="Alexandria" pitchFamily="2" charset="-78"/>
                <a:cs typeface="Alexandria" pitchFamily="2" charset="-78"/>
              </a:rPr>
              <a:t>3. What Type of Team Is Needed?</a:t>
            </a:r>
          </a:p>
          <a:p>
            <a:pPr>
              <a:lnSpc>
                <a:spcPct val="200000"/>
              </a:lnSpc>
            </a:pPr>
            <a:r>
              <a:rPr lang="en-US" b="1" dirty="0">
                <a:latin typeface="Alexandria" pitchFamily="2" charset="-78"/>
                <a:cs typeface="Alexandria" pitchFamily="2" charset="-78"/>
              </a:rPr>
              <a:t>4. Does the Organization’s Context of Culture, Structure, and Systems Support Teamwork?</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03</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356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769441"/>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Composition: Getting the Right People on the Bus</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3338735"/>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Team Composition and Performance.</a:t>
            </a:r>
          </a:p>
          <a:p>
            <a:pPr>
              <a:lnSpc>
                <a:spcPct val="200000"/>
              </a:lnSpc>
            </a:pPr>
            <a:r>
              <a:rPr lang="en-US" b="1" dirty="0">
                <a:latin typeface="Alexandria" pitchFamily="2" charset="-78"/>
                <a:cs typeface="Alexandria" pitchFamily="2" charset="-78"/>
              </a:rPr>
              <a:t>2. Team Size.</a:t>
            </a:r>
          </a:p>
          <a:p>
            <a:pPr>
              <a:lnSpc>
                <a:spcPct val="200000"/>
              </a:lnSpc>
            </a:pPr>
            <a:r>
              <a:rPr lang="en-US" b="1" dirty="0">
                <a:latin typeface="Alexandria" pitchFamily="2" charset="-78"/>
                <a:cs typeface="Alexandria" pitchFamily="2" charset="-78"/>
              </a:rPr>
              <a:t>3. Creating the Context and Composition for Team Performance.</a:t>
            </a:r>
          </a:p>
          <a:p>
            <a:pPr>
              <a:lnSpc>
                <a:spcPct val="200000"/>
              </a:lnSpc>
            </a:pPr>
            <a:r>
              <a:rPr lang="en-US" b="1" dirty="0">
                <a:latin typeface="Alexandria" pitchFamily="2" charset="-78"/>
                <a:cs typeface="Alexandria" pitchFamily="2" charset="-78"/>
              </a:rPr>
              <a:t>4. Cultural Characteristics: A Team Orientation.</a:t>
            </a:r>
          </a:p>
          <a:p>
            <a:pPr>
              <a:lnSpc>
                <a:spcPct val="200000"/>
              </a:lnSpc>
            </a:pPr>
            <a:r>
              <a:rPr lang="en-US" b="1" dirty="0">
                <a:latin typeface="Alexandria" pitchFamily="2" charset="-78"/>
                <a:cs typeface="Alexandria" pitchFamily="2" charset="-78"/>
              </a:rPr>
              <a:t>5. High Priority on Personal Development.</a:t>
            </a:r>
          </a:p>
          <a:p>
            <a:pPr>
              <a:lnSpc>
                <a:spcPct val="200000"/>
              </a:lnSpc>
            </a:pPr>
            <a:r>
              <a:rPr lang="en-US" b="1" dirty="0">
                <a:latin typeface="Alexandria" pitchFamily="2" charset="-78"/>
                <a:cs typeface="Alexandria" pitchFamily="2" charset="-78"/>
              </a:rPr>
              <a:t>6. Creating the Context and Composition for Team Performance.</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04</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5780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769441"/>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Competencies:</a:t>
            </a:r>
          </a:p>
          <a:p>
            <a:pPr algn="ctr"/>
            <a:r>
              <a:rPr lang="en-US" sz="2200" b="1" dirty="0">
                <a:solidFill>
                  <a:srgbClr val="00B0F0"/>
                </a:solidFill>
                <a:latin typeface="Alexandria" pitchFamily="2" charset="-78"/>
                <a:cs typeface="Alexandria" pitchFamily="2" charset="-78"/>
              </a:rPr>
              <a:t>Developing Team Skills for High Performance</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2780889"/>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Developing the Competencies of High-Performing Teams.</a:t>
            </a:r>
          </a:p>
          <a:p>
            <a:pPr>
              <a:lnSpc>
                <a:spcPct val="200000"/>
              </a:lnSpc>
            </a:pPr>
            <a:r>
              <a:rPr lang="en-US" b="1" dirty="0">
                <a:latin typeface="Alexandria" pitchFamily="2" charset="-78"/>
                <a:cs typeface="Alexandria" pitchFamily="2" charset="-78"/>
              </a:rPr>
              <a:t>2. Team Leader as Educator.</a:t>
            </a:r>
          </a:p>
          <a:p>
            <a:pPr>
              <a:lnSpc>
                <a:spcPct val="200000"/>
              </a:lnSpc>
            </a:pPr>
            <a:r>
              <a:rPr lang="en-US" b="1" dirty="0">
                <a:latin typeface="Alexandria" pitchFamily="2" charset="-78"/>
                <a:cs typeface="Alexandria" pitchFamily="2" charset="-78"/>
              </a:rPr>
              <a:t>3. Team Leader as Coach.</a:t>
            </a:r>
          </a:p>
          <a:p>
            <a:pPr>
              <a:lnSpc>
                <a:spcPct val="200000"/>
              </a:lnSpc>
            </a:pPr>
            <a:r>
              <a:rPr lang="en-US" b="1" dirty="0">
                <a:latin typeface="Alexandria" pitchFamily="2" charset="-78"/>
                <a:cs typeface="Alexandria" pitchFamily="2" charset="-78"/>
              </a:rPr>
              <a:t>4. Team Leader as Facilitator.</a:t>
            </a:r>
          </a:p>
          <a:p>
            <a:pPr>
              <a:lnSpc>
                <a:spcPct val="200000"/>
              </a:lnSpc>
            </a:pPr>
            <a:r>
              <a:rPr lang="en-US" b="1" dirty="0">
                <a:latin typeface="Alexandria" pitchFamily="2" charset="-78"/>
                <a:cs typeface="Alexandria" pitchFamily="2" charset="-78"/>
              </a:rPr>
              <a:t>5. Measurement of Team Competencies.</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05</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09678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769441"/>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Change: Devising More Effective Ways of Working Together</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28768"/>
            <a:ext cx="8417320" cy="3892732"/>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Common Problems Found in Teams. </a:t>
            </a:r>
          </a:p>
          <a:p>
            <a:pPr>
              <a:lnSpc>
                <a:spcPct val="200000"/>
              </a:lnSpc>
            </a:pPr>
            <a:r>
              <a:rPr lang="en-US" b="1" dirty="0">
                <a:latin typeface="Alexandria" pitchFamily="2" charset="-78"/>
                <a:cs typeface="Alexandria" pitchFamily="2" charset="-78"/>
              </a:rPr>
              <a:t>2. Differences Between Team Members and the Team Leader.</a:t>
            </a:r>
          </a:p>
          <a:p>
            <a:pPr>
              <a:lnSpc>
                <a:spcPct val="200000"/>
              </a:lnSpc>
            </a:pPr>
            <a:r>
              <a:rPr lang="en-US" b="1" dirty="0">
                <a:latin typeface="Alexandria" pitchFamily="2" charset="-78"/>
                <a:cs typeface="Alexandria" pitchFamily="2" charset="-78"/>
              </a:rPr>
              <a:t>3. Differences Among Team Members.</a:t>
            </a:r>
          </a:p>
          <a:p>
            <a:pPr>
              <a:lnSpc>
                <a:spcPct val="200000"/>
              </a:lnSpc>
            </a:pPr>
            <a:r>
              <a:rPr lang="en-US" b="1" dirty="0">
                <a:latin typeface="Alexandria" pitchFamily="2" charset="-78"/>
                <a:cs typeface="Alexandria" pitchFamily="2" charset="-78"/>
              </a:rPr>
              <a:t>4. Team Building as a Process.</a:t>
            </a:r>
          </a:p>
          <a:p>
            <a:pPr>
              <a:lnSpc>
                <a:spcPct val="200000"/>
              </a:lnSpc>
            </a:pPr>
            <a:r>
              <a:rPr lang="en-US" b="1" dirty="0">
                <a:latin typeface="Alexandria" pitchFamily="2" charset="-78"/>
                <a:cs typeface="Alexandria" pitchFamily="2" charset="-78"/>
              </a:rPr>
              <a:t>5. Use of an Outside Facilitator or Consultant.</a:t>
            </a:r>
          </a:p>
          <a:p>
            <a:pPr>
              <a:lnSpc>
                <a:spcPct val="200000"/>
              </a:lnSpc>
            </a:pPr>
            <a:r>
              <a:rPr lang="en-US" b="1" dirty="0">
                <a:latin typeface="Alexandria" pitchFamily="2" charset="-78"/>
                <a:cs typeface="Alexandria" pitchFamily="2" charset="-78"/>
              </a:rPr>
              <a:t>6. The Roles of Manager and Consultant.</a:t>
            </a:r>
          </a:p>
          <a:p>
            <a:pPr>
              <a:lnSpc>
                <a:spcPct val="200000"/>
              </a:lnSpc>
            </a:pPr>
            <a:r>
              <a:rPr lang="en-US" b="1" dirty="0">
                <a:latin typeface="Alexandria" pitchFamily="2" charset="-78"/>
                <a:cs typeface="Alexandria" pitchFamily="2" charset="-78"/>
              </a:rPr>
              <a:t>7. The Team-Building Cycle.</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06</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5903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769441"/>
          </a:xfrm>
          <a:prstGeom prst="rect">
            <a:avLst/>
          </a:prstGeom>
          <a:noFill/>
        </p:spPr>
        <p:txBody>
          <a:bodyPr wrap="square" rtlCol="0">
            <a:spAutoFit/>
          </a:bodyPr>
          <a:lstStyle/>
          <a:p>
            <a:pPr algn="ctr"/>
            <a:r>
              <a:rPr lang="en-US" sz="2200" dirty="0">
                <a:solidFill>
                  <a:srgbClr val="00B0F0"/>
                </a:solidFill>
                <a:latin typeface="Alexandria" pitchFamily="2" charset="-78"/>
                <a:cs typeface="Alexandria" pitchFamily="2" charset="-78"/>
              </a:rPr>
              <a:t>The Project Team’s Environment (Stakeholders, Developing and Using Project Networks)</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876522"/>
          </a:xfrm>
          <a:prstGeom prst="rect">
            <a:avLst/>
          </a:prstGeom>
          <a:noFill/>
          <a:ln>
            <a:solidFill>
              <a:schemeClr val="accent1"/>
            </a:solidFill>
          </a:ln>
        </p:spPr>
        <p:txBody>
          <a:bodyPr wrap="square" rtlCol="0">
            <a:spAutoFit/>
          </a:bodyPr>
          <a:lstStyle/>
          <a:p>
            <a:pPr>
              <a:lnSpc>
                <a:spcPct val="150000"/>
              </a:lnSpc>
            </a:pPr>
            <a:r>
              <a:rPr lang="en-US" b="1" dirty="0">
                <a:latin typeface="Alexandria" pitchFamily="2" charset="-78"/>
                <a:cs typeface="Alexandria" pitchFamily="2" charset="-78"/>
              </a:rPr>
              <a:t>1. Stakeholders.</a:t>
            </a:r>
          </a:p>
          <a:p>
            <a:pPr>
              <a:lnSpc>
                <a:spcPct val="150000"/>
              </a:lnSpc>
            </a:pPr>
            <a:r>
              <a:rPr lang="en-US" b="1" dirty="0">
                <a:latin typeface="Alexandria" pitchFamily="2" charset="-78"/>
                <a:cs typeface="Alexandria" pitchFamily="2" charset="-78"/>
              </a:rPr>
              <a:t>2. Developing and Using Project Networks.</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07</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938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430887"/>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Leading Project Teams</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3334887"/>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1.The roles of a project leader.</a:t>
            </a:r>
          </a:p>
          <a:p>
            <a:pPr>
              <a:lnSpc>
                <a:spcPct val="200000"/>
              </a:lnSpc>
            </a:pPr>
            <a:r>
              <a:rPr lang="en-US" b="1" dirty="0">
                <a:latin typeface="Alexandria" pitchFamily="2" charset="-78"/>
                <a:cs typeface="Alexandria" pitchFamily="2" charset="-78"/>
              </a:rPr>
              <a:t>2. External role requirements.</a:t>
            </a:r>
          </a:p>
          <a:p>
            <a:pPr>
              <a:lnSpc>
                <a:spcPct val="200000"/>
              </a:lnSpc>
            </a:pPr>
            <a:r>
              <a:rPr lang="en-US" b="1" dirty="0">
                <a:latin typeface="Alexandria" pitchFamily="2" charset="-78"/>
                <a:cs typeface="Alexandria" pitchFamily="2" charset="-78"/>
              </a:rPr>
              <a:t>3. Internal role requirements.</a:t>
            </a:r>
          </a:p>
          <a:p>
            <a:pPr>
              <a:lnSpc>
                <a:spcPct val="200000"/>
              </a:lnSpc>
            </a:pPr>
            <a:r>
              <a:rPr lang="en-US" b="1" dirty="0">
                <a:latin typeface="Alexandria" pitchFamily="2" charset="-78"/>
                <a:cs typeface="Alexandria" pitchFamily="2" charset="-78"/>
              </a:rPr>
              <a:t>4. Clarifying the leadership role.</a:t>
            </a:r>
          </a:p>
          <a:p>
            <a:pPr>
              <a:lnSpc>
                <a:spcPct val="200000"/>
              </a:lnSpc>
            </a:pPr>
            <a:r>
              <a:rPr lang="en-US" b="1" dirty="0">
                <a:latin typeface="Alexandria" pitchFamily="2" charset="-78"/>
                <a:cs typeface="Alexandria" pitchFamily="2" charset="-78"/>
              </a:rPr>
              <a:t>5. Project leadership and the project’s life cycle.</a:t>
            </a:r>
          </a:p>
          <a:p>
            <a:pPr>
              <a:lnSpc>
                <a:spcPct val="200000"/>
              </a:lnSpc>
            </a:pPr>
            <a:r>
              <a:rPr lang="en-US" b="1" dirty="0">
                <a:latin typeface="Alexandria" pitchFamily="2" charset="-78"/>
                <a:cs typeface="Alexandria" pitchFamily="2" charset="-78"/>
              </a:rPr>
              <a:t>6. Project leadership and individual project members.</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08</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8417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430887"/>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Managing Conflict in the Team</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488330" y="2495028"/>
            <a:ext cx="8392496" cy="3154710"/>
          </a:xfrm>
          <a:prstGeom prst="rect">
            <a:avLst/>
          </a:prstGeom>
          <a:noFill/>
          <a:ln>
            <a:solidFill>
              <a:schemeClr val="accent1"/>
            </a:solidFill>
          </a:ln>
        </p:spPr>
        <p:txBody>
          <a:bodyPr wrap="square" rtlCol="0">
            <a:spAutoFit/>
          </a:bodyPr>
          <a:lstStyle/>
          <a:p>
            <a:pPr>
              <a:lnSpc>
                <a:spcPct val="200000"/>
              </a:lnSpc>
            </a:pPr>
            <a:r>
              <a:rPr lang="en-US" sz="1700" b="1" dirty="0">
                <a:latin typeface="Alexandria" pitchFamily="2" charset="-78"/>
                <a:cs typeface="Alexandria" pitchFamily="2" charset="-78"/>
              </a:rPr>
              <a:t>1. Expectation Theory of Conflict.</a:t>
            </a:r>
          </a:p>
          <a:p>
            <a:pPr>
              <a:lnSpc>
                <a:spcPct val="200000"/>
              </a:lnSpc>
            </a:pPr>
            <a:r>
              <a:rPr lang="en-US" sz="1700" b="1" dirty="0">
                <a:latin typeface="Alexandria" pitchFamily="2" charset="-78"/>
                <a:cs typeface="Alexandria" pitchFamily="2" charset="-78"/>
              </a:rPr>
              <a:t>2. Negotiating Agreements. </a:t>
            </a:r>
          </a:p>
          <a:p>
            <a:pPr>
              <a:lnSpc>
                <a:spcPct val="200000"/>
              </a:lnSpc>
            </a:pPr>
            <a:r>
              <a:rPr lang="en-US" sz="1700" b="1" dirty="0">
                <a:latin typeface="Alexandria" pitchFamily="2" charset="-78"/>
                <a:cs typeface="Alexandria" pitchFamily="2" charset="-78"/>
              </a:rPr>
              <a:t>3. Helping Teams in Conflict or Confusion: The Role Clarification Exercise.</a:t>
            </a:r>
          </a:p>
          <a:p>
            <a:pPr>
              <a:lnSpc>
                <a:spcPct val="200000"/>
              </a:lnSpc>
            </a:pPr>
            <a:r>
              <a:rPr lang="en-US" sz="1700" b="1" dirty="0">
                <a:latin typeface="Alexandria" pitchFamily="2" charset="-78"/>
                <a:cs typeface="Alexandria" pitchFamily="2" charset="-78"/>
              </a:rPr>
              <a:t>4. The Manager as the Center of Conflict.</a:t>
            </a:r>
          </a:p>
          <a:p>
            <a:pPr>
              <a:lnSpc>
                <a:spcPct val="200000"/>
              </a:lnSpc>
            </a:pPr>
            <a:r>
              <a:rPr lang="en-US" sz="1700" b="1" dirty="0">
                <a:latin typeface="Alexandria" pitchFamily="2" charset="-78"/>
                <a:cs typeface="Alexandria" pitchFamily="2" charset="-78"/>
              </a:rPr>
              <a:t>5. Diversity as the Source of Conflict.</a:t>
            </a:r>
          </a:p>
          <a:p>
            <a:pPr>
              <a:lnSpc>
                <a:spcPct val="200000"/>
              </a:lnSpc>
            </a:pPr>
            <a:r>
              <a:rPr lang="en-US" sz="1700" b="1" dirty="0">
                <a:latin typeface="Alexandria" pitchFamily="2" charset="-78"/>
                <a:cs typeface="Alexandria" pitchFamily="2" charset="-78"/>
              </a:rPr>
              <a:t>6. The Problem Member.</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09</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7887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3434625" cy="5573488"/>
          </a:xfrm>
          <a:prstGeom prst="rect">
            <a:avLst/>
          </a:prstGeom>
        </p:spPr>
      </p:pic>
      <p:sp>
        <p:nvSpPr>
          <p:cNvPr id="3" name="Right Triangle 2"/>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6932898" cy="430887"/>
          </a:xfrm>
          <a:prstGeom prst="rect">
            <a:avLst/>
          </a:prstGeom>
          <a:noFill/>
        </p:spPr>
        <p:txBody>
          <a:bodyPr wrap="square" rtlCol="0">
            <a:spAutoFit/>
          </a:bodyPr>
          <a:lstStyle/>
          <a:p>
            <a:pPr algn="ctr"/>
            <a:r>
              <a:rPr lang="en-US" sz="2200" b="1" dirty="0">
                <a:solidFill>
                  <a:srgbClr val="00B0F0"/>
                </a:solidFill>
                <a:latin typeface="Alexandria" pitchFamily="2" charset="-78"/>
                <a:cs typeface="Alexandria" pitchFamily="2" charset="-78"/>
              </a:rPr>
              <a:t>Writing Project Reports</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598250" y="2495028"/>
            <a:ext cx="8417320" cy="1122743"/>
          </a:xfrm>
          <a:prstGeom prst="rect">
            <a:avLst/>
          </a:prstGeom>
          <a:noFill/>
          <a:ln>
            <a:solidFill>
              <a:schemeClr val="accent1"/>
            </a:solidFill>
          </a:ln>
        </p:spPr>
        <p:txBody>
          <a:bodyPr wrap="square" rtlCol="0">
            <a:spAutoFit/>
          </a:bodyPr>
          <a:lstStyle/>
          <a:p>
            <a:pPr>
              <a:lnSpc>
                <a:spcPct val="200000"/>
              </a:lnSpc>
            </a:pPr>
            <a:r>
              <a:rPr lang="en-US" b="1" dirty="0">
                <a:latin typeface="Alexandria" pitchFamily="2" charset="-78"/>
                <a:cs typeface="Alexandria" pitchFamily="2" charset="-78"/>
              </a:rPr>
              <a:t>1. Know your readers and what they want.</a:t>
            </a:r>
          </a:p>
          <a:p>
            <a:pPr>
              <a:lnSpc>
                <a:spcPct val="200000"/>
              </a:lnSpc>
            </a:pPr>
            <a:r>
              <a:rPr lang="en-US" b="1" dirty="0">
                <a:latin typeface="Alexandria" pitchFamily="2" charset="-78"/>
                <a:cs typeface="Alexandria" pitchFamily="2" charset="-78"/>
              </a:rPr>
              <a:t>2. The project report.</a:t>
            </a:r>
          </a:p>
        </p:txBody>
      </p:sp>
      <p:sp>
        <p:nvSpPr>
          <p:cNvPr id="7" name="Rectangle 6"/>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p:cNvSpPr txBox="1"/>
          <p:nvPr/>
        </p:nvSpPr>
        <p:spPr>
          <a:xfrm>
            <a:off x="3437433" y="1329617"/>
            <a:ext cx="1091009"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Lecture</a:t>
            </a:r>
            <a:endParaRPr lang="en-US" b="1" dirty="0">
              <a:solidFill>
                <a:schemeClr val="bg1"/>
              </a:solidFill>
              <a:latin typeface="Alexandria" pitchFamily="2" charset="-78"/>
              <a:cs typeface="Alexandria" pitchFamily="2" charset="-78"/>
            </a:endParaRPr>
          </a:p>
        </p:txBody>
      </p:sp>
      <p:sp>
        <p:nvSpPr>
          <p:cNvPr id="9" name="TextBox 8"/>
          <p:cNvSpPr txBox="1"/>
          <p:nvPr/>
        </p:nvSpPr>
        <p:spPr>
          <a:xfrm>
            <a:off x="3488329" y="1855280"/>
            <a:ext cx="819100" cy="369332"/>
          </a:xfrm>
          <a:prstGeom prst="rect">
            <a:avLst/>
          </a:prstGeom>
          <a:noFill/>
        </p:spPr>
        <p:txBody>
          <a:bodyPr wrap="square" rtlCol="0">
            <a:spAutoFit/>
          </a:bodyPr>
          <a:lstStyle/>
          <a:p>
            <a:pPr algn="ctr"/>
            <a:r>
              <a:rPr lang="en-US" b="1" dirty="0" smtClean="0">
                <a:solidFill>
                  <a:schemeClr val="bg1"/>
                </a:solidFill>
                <a:latin typeface="Alexandria" pitchFamily="2" charset="-78"/>
                <a:cs typeface="Alexandria" pitchFamily="2" charset="-78"/>
              </a:rPr>
              <a:t>10</a:t>
            </a:r>
            <a:endParaRPr lang="en-US" b="1" dirty="0">
              <a:solidFill>
                <a:schemeClr val="bg1"/>
              </a:solidFill>
              <a:latin typeface="Alexandria" pitchFamily="2" charset="-78"/>
              <a:cs typeface="Alexandria" pitchFamily="2" charset="-78"/>
            </a:endParaRPr>
          </a:p>
        </p:txBody>
      </p:sp>
      <p:sp>
        <p:nvSpPr>
          <p:cNvPr id="10" name="TextBox 9"/>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8245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7669"/>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3385474" y="2504074"/>
            <a:ext cx="8450280" cy="3785652"/>
          </a:xfrm>
          <a:prstGeom prst="rect">
            <a:avLst/>
          </a:prstGeom>
          <a:noFill/>
          <a:ln>
            <a:solidFill>
              <a:schemeClr val="accent1"/>
            </a:solidFill>
          </a:ln>
        </p:spPr>
        <p:txBody>
          <a:bodyPr wrap="square" rtlCol="0">
            <a:spAutoFit/>
          </a:bodyPr>
          <a:lstStyle/>
          <a:p>
            <a:pPr marL="285750" lvl="0" indent="-285750">
              <a:lnSpc>
                <a:spcPct val="150000"/>
              </a:lnSpc>
              <a:buFont typeface="Wingdings" panose="05000000000000000000" pitchFamily="2" charset="2"/>
              <a:buChar char="Ø"/>
            </a:pPr>
            <a:r>
              <a:rPr lang="en-US" sz="1600" b="1" dirty="0">
                <a:latin typeface="Alexandria" pitchFamily="2" charset="-78"/>
                <a:cs typeface="Alexandria" pitchFamily="2" charset="-78"/>
              </a:rPr>
              <a:t>Demonstrate how teams are assigned and formed and describe the stages of team development.</a:t>
            </a:r>
          </a:p>
          <a:p>
            <a:pPr marL="285750" lvl="0" indent="-285750">
              <a:lnSpc>
                <a:spcPct val="150000"/>
              </a:lnSpc>
              <a:buFont typeface="Wingdings" panose="05000000000000000000" pitchFamily="2" charset="2"/>
              <a:buChar char="Ø"/>
            </a:pPr>
            <a:r>
              <a:rPr lang="en-US" sz="1600" b="1" dirty="0">
                <a:latin typeface="Alexandria" pitchFamily="2" charset="-78"/>
                <a:cs typeface="Alexandria" pitchFamily="2" charset="-78"/>
              </a:rPr>
              <a:t>The role of the project manager in team formation, development, and closeout.</a:t>
            </a:r>
          </a:p>
          <a:p>
            <a:pPr marL="285750" lvl="0" indent="-285750">
              <a:lnSpc>
                <a:spcPct val="150000"/>
              </a:lnSpc>
              <a:buFont typeface="Wingdings" panose="05000000000000000000" pitchFamily="2" charset="2"/>
              <a:buChar char="Ø"/>
            </a:pPr>
            <a:r>
              <a:rPr lang="en-US" sz="1600" b="1" dirty="0">
                <a:latin typeface="Alexandria" pitchFamily="2" charset="-78"/>
                <a:cs typeface="Alexandria" pitchFamily="2" charset="-78"/>
              </a:rPr>
              <a:t>Understanding stakeholder engagement, the types of stakeholders, and their roles, influence, and power</a:t>
            </a:r>
          </a:p>
          <a:p>
            <a:pPr marL="285750" lvl="0" indent="-285750">
              <a:lnSpc>
                <a:spcPct val="150000"/>
              </a:lnSpc>
              <a:buFont typeface="Wingdings" panose="05000000000000000000" pitchFamily="2" charset="2"/>
              <a:buChar char="Ø"/>
            </a:pPr>
            <a:r>
              <a:rPr lang="en-US" sz="1600" b="1" dirty="0">
                <a:latin typeface="Alexandria" pitchFamily="2" charset="-78"/>
                <a:cs typeface="Alexandria" pitchFamily="2" charset="-78"/>
              </a:rPr>
              <a:t>Increasing project‐team performance, addressing performance issues, and appraising processes and incentives.</a:t>
            </a:r>
          </a:p>
          <a:p>
            <a:pPr marL="285750" lvl="0" indent="-285750">
              <a:lnSpc>
                <a:spcPct val="150000"/>
              </a:lnSpc>
              <a:buFont typeface="Wingdings" panose="05000000000000000000" pitchFamily="2" charset="2"/>
              <a:buChar char="Ø"/>
            </a:pPr>
            <a:r>
              <a:rPr lang="en-US" sz="1600" b="1" dirty="0">
                <a:latin typeface="Alexandria" pitchFamily="2" charset="-78"/>
                <a:cs typeface="Alexandria" pitchFamily="2" charset="-78"/>
              </a:rPr>
              <a:t>Analyze the nature of stakeholder groups and summarize their impact on project performance</a:t>
            </a:r>
            <a:r>
              <a:rPr lang="en-US" sz="1600" b="1"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4" name="Rectangle 3"/>
          <p:cNvSpPr/>
          <p:nvPr/>
        </p:nvSpPr>
        <p:spPr>
          <a:xfrm>
            <a:off x="3386536" y="1603170"/>
            <a:ext cx="4882821"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latin typeface="Alexandria" pitchFamily="2" charset="-78"/>
                <a:cs typeface="Alexandria" pitchFamily="2" charset="-78"/>
              </a:rPr>
              <a:t>Learning </a:t>
            </a:r>
            <a:r>
              <a:rPr lang="en-US" sz="2200" b="1" dirty="0" smtClean="0">
                <a:latin typeface="Alexandria" pitchFamily="2" charset="-78"/>
                <a:cs typeface="Alexandria" pitchFamily="2" charset="-78"/>
              </a:rPr>
              <a:t>Outcomes</a:t>
            </a:r>
            <a:endParaRPr lang="en-US" sz="2200" dirty="0">
              <a:latin typeface="Alexandria" pitchFamily="2" charset="-78"/>
              <a:cs typeface="Alexandria" pitchFamily="2" charset="-78"/>
            </a:endParaRPr>
          </a:p>
          <a:p>
            <a:pPr algn="ctr"/>
            <a:r>
              <a:rPr lang="en-US" sz="1400" dirty="0" smtClean="0">
                <a:ea typeface="Roboto Light" panose="02000000000000000000" pitchFamily="2" charset="0"/>
              </a:rPr>
              <a:t> </a:t>
            </a:r>
            <a:endParaRPr lang="en-US" sz="1400" dirty="0">
              <a:ea typeface="Roboto Light" panose="02000000000000000000" pitchFamily="2" charset="0"/>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155209" y="152400"/>
            <a:ext cx="3230266" cy="5573488"/>
          </a:xfrm>
          <a:prstGeom prst="rect">
            <a:avLst/>
          </a:prstGeom>
        </p:spPr>
      </p:pic>
    </p:spTree>
    <p:extLst>
      <p:ext uri="{BB962C8B-B14F-4D97-AF65-F5344CB8AC3E}">
        <p14:creationId xmlns:p14="http://schemas.microsoft.com/office/powerpoint/2010/main" val="9160249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7669"/>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3385474" y="2504074"/>
            <a:ext cx="8450280" cy="3416320"/>
          </a:xfrm>
          <a:prstGeom prst="rect">
            <a:avLst/>
          </a:prstGeom>
          <a:noFill/>
          <a:ln>
            <a:solidFill>
              <a:schemeClr val="accent1"/>
            </a:solidFill>
          </a:ln>
        </p:spPr>
        <p:txBody>
          <a:bodyPr wrap="square" rtlCol="0">
            <a:spAutoFit/>
          </a:bodyPr>
          <a:lstStyle/>
          <a:p>
            <a:pPr marL="285750" lvl="0" indent="-285750" algn="just">
              <a:lnSpc>
                <a:spcPct val="150000"/>
              </a:lnSpc>
              <a:buFont typeface="Wingdings" panose="05000000000000000000" pitchFamily="2" charset="2"/>
              <a:buChar char="Ø"/>
            </a:pPr>
            <a:r>
              <a:rPr lang="en-US" b="1" dirty="0">
                <a:latin typeface="Alexandria" pitchFamily="2" charset="-78"/>
                <a:cs typeface="Alexandria" pitchFamily="2" charset="-78"/>
              </a:rPr>
              <a:t>Choose from among a suite of appropriate strategies for stakeholder management, and recommend an approach based upon stakeholder strengths and weaknesses, their impact on the project, and other categories of stakeholder characteristics, such as priority and authority</a:t>
            </a:r>
            <a:r>
              <a:rPr lang="en-US" b="1" dirty="0" smtClean="0">
                <a:latin typeface="Alexandria" pitchFamily="2" charset="-78"/>
                <a:cs typeface="Alexandria" pitchFamily="2" charset="-78"/>
              </a:rPr>
              <a:t>.</a:t>
            </a:r>
          </a:p>
          <a:p>
            <a:pPr lvl="0" algn="just">
              <a:lnSpc>
                <a:spcPct val="150000"/>
              </a:lnSpc>
            </a:pPr>
            <a:endParaRPr lang="en-US" b="1" dirty="0">
              <a:latin typeface="Alexandria" pitchFamily="2" charset="-78"/>
              <a:cs typeface="Alexandria" pitchFamily="2" charset="-78"/>
            </a:endParaRPr>
          </a:p>
          <a:p>
            <a:pPr marL="285750" lvl="0" indent="-285750" algn="just">
              <a:lnSpc>
                <a:spcPct val="150000"/>
              </a:lnSpc>
              <a:buFont typeface="Wingdings" panose="05000000000000000000" pitchFamily="2" charset="2"/>
              <a:buChar char="Ø"/>
            </a:pPr>
            <a:r>
              <a:rPr lang="en-US" b="1" dirty="0">
                <a:latin typeface="Alexandria" pitchFamily="2" charset="-78"/>
                <a:cs typeface="Alexandria" pitchFamily="2" charset="-78"/>
              </a:rPr>
              <a:t>Identifying changes to the project baseline.</a:t>
            </a:r>
          </a:p>
          <a:p>
            <a:pPr marL="285750" lvl="0" indent="-285750" algn="just">
              <a:lnSpc>
                <a:spcPct val="150000"/>
              </a:lnSpc>
              <a:buFont typeface="Wingdings" panose="05000000000000000000" pitchFamily="2" charset="2"/>
              <a:buChar char="Ø"/>
            </a:pPr>
            <a:r>
              <a:rPr lang="en-US" b="1" dirty="0">
                <a:latin typeface="Alexandria" pitchFamily="2" charset="-78"/>
                <a:cs typeface="Alexandria" pitchFamily="2" charset="-78"/>
              </a:rPr>
              <a:t>Demonstrate mastery of program level competencies.</a:t>
            </a:r>
          </a:p>
        </p:txBody>
      </p:sp>
      <p:sp>
        <p:nvSpPr>
          <p:cNvPr id="4" name="Rectangle 3"/>
          <p:cNvSpPr/>
          <p:nvPr/>
        </p:nvSpPr>
        <p:spPr>
          <a:xfrm>
            <a:off x="3386536" y="1603170"/>
            <a:ext cx="4882821" cy="720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latin typeface="Alexandria" pitchFamily="2" charset="-78"/>
                <a:cs typeface="Alexandria" pitchFamily="2" charset="-78"/>
              </a:rPr>
              <a:t>Learning </a:t>
            </a:r>
            <a:r>
              <a:rPr lang="en-US" sz="2200" b="1" dirty="0" smtClean="0">
                <a:latin typeface="Alexandria" pitchFamily="2" charset="-78"/>
                <a:cs typeface="Alexandria" pitchFamily="2" charset="-78"/>
              </a:rPr>
              <a:t>Outcomes</a:t>
            </a:r>
            <a:endParaRPr lang="en-US" sz="2200" dirty="0">
              <a:latin typeface="Alexandria" pitchFamily="2" charset="-78"/>
              <a:cs typeface="Alexandria" pitchFamily="2" charset="-78"/>
            </a:endParaRPr>
          </a:p>
          <a:p>
            <a:pPr algn="ctr"/>
            <a:r>
              <a:rPr lang="en-US" sz="1400" dirty="0" smtClean="0">
                <a:ea typeface="Roboto Light" panose="02000000000000000000" pitchFamily="2" charset="0"/>
              </a:rPr>
              <a:t> </a:t>
            </a:r>
            <a:endParaRPr lang="en-US" sz="1400" dirty="0">
              <a:ea typeface="Roboto Light" panose="02000000000000000000" pitchFamily="2" charset="0"/>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4"/>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155209" y="152400"/>
            <a:ext cx="3230266" cy="5573488"/>
          </a:xfrm>
          <a:prstGeom prst="rect">
            <a:avLst/>
          </a:prstGeom>
        </p:spPr>
      </p:pic>
    </p:spTree>
    <p:extLst>
      <p:ext uri="{BB962C8B-B14F-4D97-AF65-F5344CB8AC3E}">
        <p14:creationId xmlns:p14="http://schemas.microsoft.com/office/powerpoint/2010/main" val="964596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7669"/>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SLIDE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6" y="1335074"/>
            <a:ext cx="652608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References</a:t>
            </a:r>
            <a:endParaRPr lang="en-US" sz="2400" dirty="0">
              <a:solidFill>
                <a:schemeClr val="bg1"/>
              </a:solidFill>
              <a:latin typeface="Alexandria" pitchFamily="2" charset="-78"/>
              <a:ea typeface="Roboto Light" panose="02000000000000000000" pitchFamily="2" charset="0"/>
              <a:cs typeface="Alexandria" pitchFamily="2" charset="-78"/>
            </a:endParaRPr>
          </a:p>
        </p:txBody>
      </p:sp>
      <p:sp>
        <p:nvSpPr>
          <p:cNvPr id="3" name="TextBox 2"/>
          <p:cNvSpPr txBox="1"/>
          <p:nvPr/>
        </p:nvSpPr>
        <p:spPr>
          <a:xfrm>
            <a:off x="9264625" y="6345639"/>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3385474" y="2504074"/>
            <a:ext cx="4143077" cy="3724096"/>
          </a:xfrm>
          <a:prstGeom prst="rect">
            <a:avLst/>
          </a:prstGeom>
          <a:noFill/>
          <a:ln>
            <a:solidFill>
              <a:schemeClr val="accent1"/>
            </a:solidFill>
          </a:ln>
        </p:spPr>
        <p:txBody>
          <a:bodyPr wrap="square" rtlCol="0">
            <a:spAutoFit/>
          </a:bodyPr>
          <a:lstStyle/>
          <a:p>
            <a:pPr lvl="0" algn="ctr">
              <a:lnSpc>
                <a:spcPct val="200000"/>
              </a:lnSpc>
            </a:pPr>
            <a:r>
              <a:rPr lang="en-US" b="1" dirty="0">
                <a:latin typeface="Alexandria" pitchFamily="2" charset="-78"/>
                <a:cs typeface="Alexandria" pitchFamily="2" charset="-78"/>
              </a:rPr>
              <a:t>Team Building Proven Strategies for Improving Team </a:t>
            </a:r>
            <a:r>
              <a:rPr lang="en-US" b="1" dirty="0" smtClean="0">
                <a:latin typeface="Alexandria" pitchFamily="2" charset="-78"/>
                <a:cs typeface="Alexandria" pitchFamily="2" charset="-78"/>
              </a:rPr>
              <a:t>Performance</a:t>
            </a:r>
          </a:p>
          <a:p>
            <a:pPr lvl="0" algn="ctr">
              <a:lnSpc>
                <a:spcPct val="200000"/>
              </a:lnSpc>
            </a:pPr>
            <a:r>
              <a:rPr lang="en-US" sz="1700" dirty="0" smtClean="0">
                <a:latin typeface="Alexandria" pitchFamily="2" charset="-78"/>
                <a:cs typeface="Alexandria" pitchFamily="2" charset="-78"/>
              </a:rPr>
              <a:t>Fifth </a:t>
            </a:r>
            <a:r>
              <a:rPr lang="en-US" sz="1700" dirty="0">
                <a:latin typeface="Alexandria" pitchFamily="2" charset="-78"/>
                <a:cs typeface="Alexandria" pitchFamily="2" charset="-78"/>
              </a:rPr>
              <a:t>Edition</a:t>
            </a:r>
            <a:br>
              <a:rPr lang="en-US" sz="1700" dirty="0">
                <a:latin typeface="Alexandria" pitchFamily="2" charset="-78"/>
                <a:cs typeface="Alexandria" pitchFamily="2" charset="-78"/>
              </a:rPr>
            </a:br>
            <a:r>
              <a:rPr lang="en-US" sz="1700" dirty="0">
                <a:latin typeface="Alexandria" pitchFamily="2" charset="-78"/>
                <a:cs typeface="Alexandria" pitchFamily="2" charset="-78"/>
              </a:rPr>
              <a:t>By:</a:t>
            </a:r>
            <a:br>
              <a:rPr lang="en-US" sz="1700" dirty="0">
                <a:latin typeface="Alexandria" pitchFamily="2" charset="-78"/>
                <a:cs typeface="Alexandria" pitchFamily="2" charset="-78"/>
              </a:rPr>
            </a:br>
            <a:r>
              <a:rPr lang="en-US" sz="1700" dirty="0">
                <a:latin typeface="Alexandria" pitchFamily="2" charset="-78"/>
                <a:cs typeface="Alexandria" pitchFamily="2" charset="-78"/>
              </a:rPr>
              <a:t>W. Gibb Dyer Jr.</a:t>
            </a:r>
            <a:br>
              <a:rPr lang="en-US" sz="1700" dirty="0">
                <a:latin typeface="Alexandria" pitchFamily="2" charset="-78"/>
                <a:cs typeface="Alexandria" pitchFamily="2" charset="-78"/>
              </a:rPr>
            </a:br>
            <a:r>
              <a:rPr lang="en-US" sz="1700" dirty="0">
                <a:latin typeface="Alexandria" pitchFamily="2" charset="-78"/>
                <a:cs typeface="Alexandria" pitchFamily="2" charset="-78"/>
              </a:rPr>
              <a:t>Jeffrey H. Dyer</a:t>
            </a:r>
            <a:br>
              <a:rPr lang="en-US" sz="1700" dirty="0">
                <a:latin typeface="Alexandria" pitchFamily="2" charset="-78"/>
                <a:cs typeface="Alexandria" pitchFamily="2" charset="-78"/>
              </a:rPr>
            </a:br>
            <a:r>
              <a:rPr lang="en-US" sz="1700" dirty="0">
                <a:latin typeface="Alexandria" pitchFamily="2" charset="-78"/>
                <a:cs typeface="Alexandria" pitchFamily="2" charset="-78"/>
              </a:rPr>
              <a:t>William G. Dyer</a:t>
            </a:r>
            <a:endParaRPr lang="en-US" sz="1700" b="1" dirty="0">
              <a:latin typeface="Alexandria" pitchFamily="2" charset="-78"/>
              <a:cs typeface="Alexandria" pitchFamily="2" charset="-78"/>
            </a:endParaRPr>
          </a:p>
        </p:txBody>
      </p:sp>
      <p:pic>
        <p:nvPicPr>
          <p:cNvPr id="15" name="Picture 14"/>
          <p:cNvPicPr>
            <a:picLocks noChangeAspect="1"/>
          </p:cNvPicPr>
          <p:nvPr/>
        </p:nvPicPr>
        <p:blipFill>
          <a:blip r:embed="rId5"/>
          <a:stretch>
            <a:fillRect/>
          </a:stretch>
        </p:blipFill>
        <p:spPr>
          <a:xfrm>
            <a:off x="7528551" y="2504074"/>
            <a:ext cx="3867581" cy="378855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9" y="0"/>
            <a:ext cx="3382666" cy="5573488"/>
          </a:xfrm>
          <a:prstGeom prst="rect">
            <a:avLst/>
          </a:prstGeom>
        </p:spPr>
      </p:pic>
      <p:sp>
        <p:nvSpPr>
          <p:cNvPr id="3" name="Right Triangle 2"/>
          <p:cNvSpPr/>
          <p:nvPr/>
        </p:nvSpPr>
        <p:spPr>
          <a:xfrm rot="5400000">
            <a:off x="-4175" y="7669"/>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SLIDE</a:t>
            </a:r>
          </a:p>
        </p:txBody>
      </p:sp>
      <p:sp>
        <p:nvSpPr>
          <p:cNvPr id="5" name="Rectangle 4"/>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386536" y="1335074"/>
            <a:ext cx="652608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References</a:t>
            </a:r>
            <a:endParaRPr lang="en-US" sz="24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p:cNvSpPr txBox="1"/>
          <p:nvPr/>
        </p:nvSpPr>
        <p:spPr>
          <a:xfrm>
            <a:off x="9264625" y="63456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385474" y="2504074"/>
            <a:ext cx="4258172" cy="3539430"/>
          </a:xfrm>
          <a:prstGeom prst="rect">
            <a:avLst/>
          </a:prstGeom>
          <a:noFill/>
          <a:ln>
            <a:solidFill>
              <a:schemeClr val="accent1"/>
            </a:solidFill>
          </a:ln>
        </p:spPr>
        <p:txBody>
          <a:bodyPr wrap="square" rtlCol="0">
            <a:spAutoFit/>
          </a:bodyPr>
          <a:lstStyle/>
          <a:p>
            <a:pPr lvl="0" algn="ctr">
              <a:lnSpc>
                <a:spcPct val="200000"/>
              </a:lnSpc>
            </a:pPr>
            <a:r>
              <a:rPr lang="en-US" sz="2000" b="1" dirty="0">
                <a:latin typeface="Alexandria" pitchFamily="2" charset="-78"/>
                <a:cs typeface="Alexandria" pitchFamily="2" charset="-78"/>
              </a:rPr>
              <a:t>Leading project </a:t>
            </a:r>
            <a:r>
              <a:rPr lang="en-US" sz="2000" b="1" dirty="0" smtClean="0">
                <a:latin typeface="Alexandria" pitchFamily="2" charset="-78"/>
                <a:cs typeface="Alexandria" pitchFamily="2" charset="-78"/>
              </a:rPr>
              <a:t>teams</a:t>
            </a:r>
          </a:p>
          <a:p>
            <a:pPr lvl="0" algn="ctr">
              <a:lnSpc>
                <a:spcPct val="200000"/>
              </a:lnSpc>
            </a:pPr>
            <a:r>
              <a:rPr lang="en-US" b="1" i="1" dirty="0" smtClean="0">
                <a:latin typeface="Alexandria" pitchFamily="2" charset="-78"/>
                <a:cs typeface="Alexandria" pitchFamily="2" charset="-78"/>
              </a:rPr>
              <a:t> </a:t>
            </a:r>
            <a:r>
              <a:rPr lang="en-US" dirty="0">
                <a:latin typeface="Alexandria" pitchFamily="2" charset="-78"/>
                <a:cs typeface="Alexandria" pitchFamily="2" charset="-78"/>
              </a:rPr>
              <a:t>The Basics of Project Management and Team Leadership</a:t>
            </a:r>
            <a:r>
              <a:rPr lang="en-US" dirty="0" smtClean="0">
                <a:latin typeface="Alexandria" pitchFamily="2" charset="-78"/>
                <a:cs typeface="Alexandria" pitchFamily="2" charset="-78"/>
              </a:rPr>
              <a:t>.</a:t>
            </a:r>
          </a:p>
          <a:p>
            <a:pPr lvl="0" algn="ctr">
              <a:lnSpc>
                <a:spcPct val="200000"/>
              </a:lnSpc>
            </a:pPr>
            <a:r>
              <a:rPr lang="en-US" sz="2000" dirty="0">
                <a:latin typeface="Alexandria" pitchFamily="2" charset="-78"/>
                <a:cs typeface="Alexandria" pitchFamily="2" charset="-78"/>
              </a:rPr>
              <a:t/>
            </a:r>
            <a:br>
              <a:rPr lang="en-US" sz="2000" dirty="0">
                <a:latin typeface="Alexandria" pitchFamily="2" charset="-78"/>
                <a:cs typeface="Alexandria" pitchFamily="2" charset="-78"/>
              </a:rPr>
            </a:br>
            <a:r>
              <a:rPr lang="en-US" dirty="0">
                <a:latin typeface="Alexandria" pitchFamily="2" charset="-78"/>
                <a:cs typeface="Alexandria" pitchFamily="2" charset="-78"/>
              </a:rPr>
              <a:t>By: Anthony T. Cobb</a:t>
            </a:r>
            <a:br>
              <a:rPr lang="en-US" dirty="0">
                <a:latin typeface="Alexandria" pitchFamily="2" charset="-78"/>
                <a:cs typeface="Alexandria" pitchFamily="2" charset="-78"/>
              </a:rPr>
            </a:br>
            <a:r>
              <a:rPr lang="en-US" i="1" dirty="0">
                <a:latin typeface="Alexandria" pitchFamily="2" charset="-78"/>
                <a:cs typeface="Alexandria" pitchFamily="2" charset="-78"/>
              </a:rPr>
              <a:t>Virginia Tech</a:t>
            </a:r>
            <a:endParaRPr lang="en-US" sz="1700" b="1" dirty="0">
              <a:latin typeface="Alexandria" pitchFamily="2" charset="-78"/>
              <a:cs typeface="Alexandria" pitchFamily="2" charset="-78"/>
            </a:endParaRPr>
          </a:p>
        </p:txBody>
      </p:sp>
      <p:pic>
        <p:nvPicPr>
          <p:cNvPr id="11" name="Picture 10"/>
          <p:cNvPicPr>
            <a:picLocks noChangeAspect="1"/>
          </p:cNvPicPr>
          <p:nvPr/>
        </p:nvPicPr>
        <p:blipFill>
          <a:blip r:embed="rId4"/>
          <a:stretch>
            <a:fillRect/>
          </a:stretch>
        </p:blipFill>
        <p:spPr>
          <a:xfrm>
            <a:off x="7643646" y="2504074"/>
            <a:ext cx="3792980" cy="3550268"/>
          </a:xfrm>
          <a:prstGeom prst="rect">
            <a:avLst/>
          </a:prstGeom>
        </p:spPr>
      </p:pic>
    </p:spTree>
    <p:extLst>
      <p:ext uri="{BB962C8B-B14F-4D97-AF65-F5344CB8AC3E}">
        <p14:creationId xmlns:p14="http://schemas.microsoft.com/office/powerpoint/2010/main" val="3360297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941</Words>
  <Application>Microsoft Office PowerPoint</Application>
  <PresentationFormat>Widescreen</PresentationFormat>
  <Paragraphs>154</Paragraphs>
  <Slides>19</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35</cp:revision>
  <dcterms:created xsi:type="dcterms:W3CDTF">2023-04-29T09:08:00Z</dcterms:created>
  <dcterms:modified xsi:type="dcterms:W3CDTF">2024-01-19T09:09:43Z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